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3" r:id="rId4"/>
    <p:sldId id="262" r:id="rId5"/>
    <p:sldId id="261" r:id="rId6"/>
    <p:sldId id="260" r:id="rId7"/>
    <p:sldId id="259" r:id="rId8"/>
    <p:sldId id="257" r:id="rId9"/>
    <p:sldId id="258" r:id="rId10"/>
    <p:sldId id="265" r:id="rId11"/>
    <p:sldId id="266" r:id="rId12"/>
    <p:sldId id="267" r:id="rId13"/>
    <p:sldId id="268" r:id="rId14"/>
    <p:sldId id="269" r:id="rId15"/>
    <p:sldId id="270" r:id="rId16"/>
    <p:sldId id="279" r:id="rId17"/>
    <p:sldId id="278" r:id="rId18"/>
    <p:sldId id="277" r:id="rId19"/>
    <p:sldId id="276" r:id="rId20"/>
    <p:sldId id="275" r:id="rId21"/>
    <p:sldId id="274" r:id="rId22"/>
    <p:sldId id="273" r:id="rId23"/>
    <p:sldId id="272" r:id="rId24"/>
    <p:sldId id="271" r:id="rId25"/>
    <p:sldId id="280" r:id="rId26"/>
    <p:sldId id="281" r:id="rId27"/>
    <p:sldId id="282" r:id="rId28"/>
    <p:sldId id="283" r:id="rId29"/>
    <p:sldId id="286" r:id="rId30"/>
    <p:sldId id="284" r:id="rId31"/>
    <p:sldId id="28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4ADBE-3D7B-407B-A0E4-648D9E5FF92B}"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29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376888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56594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141635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4ADBE-3D7B-407B-A0E4-648D9E5FF92B}"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3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183079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353613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363747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273470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BFBFA5-BE8B-4C36-9992-73F8B8ECC700}" type="datetimeFigureOut">
              <a:rPr lang="zh-CN" altLang="en-US" smtClean="0"/>
              <a:t>2017/3/15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193325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9BFBFA5-BE8B-4C36-9992-73F8B8ECC700}" type="datetimeFigureOut">
              <a:rPr lang="zh-CN" altLang="en-US" smtClean="0"/>
              <a:t>2017/3/15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D4ADBE-3D7B-407B-A0E4-648D9E5FF92B}" type="slidenum">
              <a:rPr lang="zh-CN" altLang="en-US" smtClean="0"/>
              <a:t>‹#›</a:t>
            </a:fld>
            <a:endParaRPr lang="zh-CN" altLang="en-US"/>
          </a:p>
        </p:txBody>
      </p:sp>
    </p:spTree>
    <p:extLst>
      <p:ext uri="{BB962C8B-B14F-4D97-AF65-F5344CB8AC3E}">
        <p14:creationId xmlns:p14="http://schemas.microsoft.com/office/powerpoint/2010/main" val="215750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BFBFA5-BE8B-4C36-9992-73F8B8ECC700}" type="datetimeFigureOut">
              <a:rPr lang="zh-CN" altLang="en-US" smtClean="0"/>
              <a:t>2017/3/15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ED4ADBE-3D7B-407B-A0E4-648D9E5FF92B}"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618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visualsvn.com/server/downlo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2" algn="ctr" rtl="0">
              <a:lnSpc>
                <a:spcPct val="90000"/>
              </a:lnSpc>
              <a:spcBef>
                <a:spcPct val="0"/>
              </a:spcBef>
            </a:pPr>
            <a:r>
              <a:rPr lang="en-US" altLang="zh-CN" sz="4000" b="1" dirty="0" err="1"/>
              <a:t>V</a:t>
            </a:r>
            <a:r>
              <a:rPr lang="en-US" altLang="zh-CN" sz="4000" b="1" dirty="0" err="1" smtClean="0"/>
              <a:t>isualSVN</a:t>
            </a:r>
            <a:r>
              <a:rPr lang="zh-CN" altLang="en-US" sz="4000" b="1" dirty="0" smtClean="0"/>
              <a:t>与</a:t>
            </a:r>
            <a:r>
              <a:rPr lang="en-US" altLang="zh-CN" sz="4000" b="1" dirty="0" err="1"/>
              <a:t>T</a:t>
            </a:r>
            <a:r>
              <a:rPr lang="en-US" altLang="zh-CN" sz="4000" b="1" dirty="0" err="1" smtClean="0"/>
              <a:t>ortoiseSVN</a:t>
            </a:r>
            <a:r>
              <a:rPr lang="zh-CN" altLang="en-US" sz="4000" b="1" dirty="0" smtClean="0"/>
              <a:t>基本操作</a:t>
            </a:r>
            <a:r>
              <a:rPr lang="zh-CN" altLang="zh-CN" sz="4000" b="1" dirty="0"/>
              <a:t/>
            </a:r>
            <a:br>
              <a:rPr lang="zh-CN" altLang="zh-CN" sz="4000" b="1" dirty="0"/>
            </a:br>
            <a:endParaRPr lang="zh-CN" altLang="en-US" sz="40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96143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96724" y="528566"/>
            <a:ext cx="4494244"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3</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设置</a:t>
            </a:r>
            <a:r>
              <a:rPr lang="en-US" altLang="zh-CN" dirty="0">
                <a:latin typeface="Calibri" panose="020F0502020204030204" pitchFamily="34" charset="0"/>
                <a:cs typeface="Times New Roman" panose="02020603050405020304" pitchFamily="18" charset="0"/>
              </a:rPr>
              <a:t>repository</a:t>
            </a:r>
            <a:r>
              <a:rPr lang="zh-CN" altLang="zh-CN" dirty="0">
                <a:latin typeface="Calibri" panose="020F0502020204030204" pitchFamily="34" charset="0"/>
                <a:cs typeface="Times New Roman" panose="02020603050405020304" pitchFamily="18" charset="0"/>
              </a:rPr>
              <a:t>名字，选中添加默认结构</a:t>
            </a:r>
            <a:endParaRPr lang="zh-CN" altLang="en-US" dirty="0"/>
          </a:p>
        </p:txBody>
      </p:sp>
    </p:spTree>
    <p:extLst>
      <p:ext uri="{BB962C8B-B14F-4D97-AF65-F5344CB8AC3E}">
        <p14:creationId xmlns:p14="http://schemas.microsoft.com/office/powerpoint/2010/main" val="334164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lgn="l" rtl="0">
              <a:lnSpc>
                <a:spcPct val="85000"/>
              </a:lnSpc>
              <a:spcBef>
                <a:spcPct val="0"/>
              </a:spcBef>
            </a:pPr>
            <a:r>
              <a:rPr lang="en-US" altLang="zh-CN" sz="3200" b="1" dirty="0" smtClean="0"/>
              <a:t>1.1.6</a:t>
            </a:r>
            <a:r>
              <a:rPr lang="zh-CN" altLang="zh-CN" sz="3200" b="1" dirty="0" smtClean="0"/>
              <a:t>设置</a:t>
            </a:r>
            <a:r>
              <a:rPr lang="en-US" altLang="zh-CN" sz="3200" b="1" dirty="0"/>
              <a:t>repository</a:t>
            </a:r>
            <a:r>
              <a:rPr lang="zh-CN" altLang="zh-CN" sz="3200" b="1" dirty="0"/>
              <a:t>成员访问权限</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zh-CN" altLang="zh-CN" dirty="0" smtClean="0"/>
              <a:t>在</a:t>
            </a:r>
            <a:r>
              <a:rPr lang="en-US" altLang="zh-CN" dirty="0"/>
              <a:t>repositories</a:t>
            </a:r>
            <a:r>
              <a:rPr lang="zh-CN" altLang="zh-CN" dirty="0"/>
              <a:t>下面选中需要管理的</a:t>
            </a:r>
            <a:r>
              <a:rPr lang="en-US" altLang="zh-CN" dirty="0"/>
              <a:t>repository</a:t>
            </a:r>
            <a:r>
              <a:rPr lang="zh-CN" altLang="zh-CN" dirty="0"/>
              <a:t>，右键</a:t>
            </a:r>
            <a:r>
              <a:rPr lang="en-US" altLang="zh-CN" dirty="0" smtClean="0"/>
              <a:t>properties</a:t>
            </a:r>
          </a:p>
          <a:p>
            <a:endParaRPr lang="zh-CN" altLang="en-US" dirty="0"/>
          </a:p>
        </p:txBody>
      </p:sp>
      <p:pic>
        <p:nvPicPr>
          <p:cNvPr id="4" name="图片 3"/>
          <p:cNvPicPr/>
          <p:nvPr/>
        </p:nvPicPr>
        <p:blipFill>
          <a:blip r:embed="rId2"/>
          <a:stretch>
            <a:fillRect/>
          </a:stretch>
        </p:blipFill>
        <p:spPr>
          <a:xfrm>
            <a:off x="1805368" y="2245614"/>
            <a:ext cx="1704975" cy="2567940"/>
          </a:xfrm>
          <a:prstGeom prst="rect">
            <a:avLst/>
          </a:prstGeom>
        </p:spPr>
      </p:pic>
    </p:spTree>
    <p:extLst>
      <p:ext uri="{BB962C8B-B14F-4D97-AF65-F5344CB8AC3E}">
        <p14:creationId xmlns:p14="http://schemas.microsoft.com/office/powerpoint/2010/main" val="75586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0015" y="336542"/>
            <a:ext cx="4029758" cy="923330"/>
          </a:xfrm>
          <a:prstGeom prst="rect">
            <a:avLst/>
          </a:prstGeom>
        </p:spPr>
        <p:txBody>
          <a:bodyPr wrap="none">
            <a:spAutoFit/>
          </a:bodyPr>
          <a:lstStyle/>
          <a:p>
            <a:endParaRPr lang="en-US" altLang="zh-CN" dirty="0" smtClean="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en-US" altLang="zh-CN" dirty="0" smtClean="0">
                <a:latin typeface="Calibri" panose="020F0502020204030204" pitchFamily="34" charset="0"/>
                <a:cs typeface="Times New Roman" panose="02020603050405020304" pitchFamily="18" charset="0"/>
              </a:rPr>
              <a:t>2</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添加</a:t>
            </a:r>
            <a:r>
              <a:rPr lang="en-US" altLang="zh-CN" dirty="0">
                <a:latin typeface="Calibri" panose="020F0502020204030204" pitchFamily="34" charset="0"/>
                <a:cs typeface="Times New Roman" panose="02020603050405020304" pitchFamily="18" charset="0"/>
              </a:rPr>
              <a:t>user</a:t>
            </a:r>
            <a:r>
              <a:rPr lang="zh-CN" altLang="zh-CN" dirty="0">
                <a:latin typeface="Calibri" panose="020F0502020204030204" pitchFamily="34" charset="0"/>
                <a:cs typeface="Times New Roman" panose="02020603050405020304" pitchFamily="18" charset="0"/>
              </a:rPr>
              <a:t>或者</a:t>
            </a:r>
            <a:r>
              <a:rPr lang="en-US" altLang="zh-CN" dirty="0">
                <a:latin typeface="Calibri" panose="020F0502020204030204" pitchFamily="34" charset="0"/>
                <a:cs typeface="Times New Roman" panose="02020603050405020304" pitchFamily="18" charset="0"/>
              </a:rPr>
              <a:t>group</a:t>
            </a:r>
            <a:r>
              <a:rPr lang="zh-CN" altLang="zh-CN" dirty="0">
                <a:latin typeface="Calibri" panose="020F0502020204030204" pitchFamily="34" charset="0"/>
                <a:cs typeface="Times New Roman" panose="02020603050405020304" pitchFamily="18" charset="0"/>
              </a:rPr>
              <a:t>。设置访问权限</a:t>
            </a:r>
            <a:endParaRPr lang="zh-CN" altLang="en-US" dirty="0"/>
          </a:p>
        </p:txBody>
      </p:sp>
      <p:pic>
        <p:nvPicPr>
          <p:cNvPr id="3" name="图片 2"/>
          <p:cNvPicPr/>
          <p:nvPr/>
        </p:nvPicPr>
        <p:blipFill>
          <a:blip r:embed="rId2"/>
          <a:stretch>
            <a:fillRect/>
          </a:stretch>
        </p:blipFill>
        <p:spPr>
          <a:xfrm>
            <a:off x="1023175" y="1453642"/>
            <a:ext cx="2409825" cy="2999740"/>
          </a:xfrm>
          <a:prstGeom prst="rect">
            <a:avLst/>
          </a:prstGeom>
        </p:spPr>
      </p:pic>
    </p:spTree>
    <p:extLst>
      <p:ext uri="{BB962C8B-B14F-4D97-AF65-F5344CB8AC3E}">
        <p14:creationId xmlns:p14="http://schemas.microsoft.com/office/powerpoint/2010/main" val="360049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lnSpc>
                <a:spcPct val="85000"/>
              </a:lnSpc>
              <a:spcBef>
                <a:spcPct val="0"/>
              </a:spcBef>
            </a:pPr>
            <a:r>
              <a:rPr lang="en-US" altLang="zh-CN" sz="3200" b="1" dirty="0" smtClean="0"/>
              <a:t>1.2   </a:t>
            </a:r>
            <a:r>
              <a:rPr lang="en-US" altLang="zh-CN" sz="3200" b="1" dirty="0" err="1" smtClean="0"/>
              <a:t>tortoiseSVN</a:t>
            </a:r>
            <a:r>
              <a:rPr lang="zh-CN" altLang="zh-CN" sz="3200" b="1" dirty="0"/>
              <a:t>安装及操作</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说明：</a:t>
            </a:r>
            <a:r>
              <a:rPr lang="en-US" altLang="zh-CN" dirty="0" err="1" smtClean="0"/>
              <a:t>tortoiseSVN</a:t>
            </a:r>
            <a:r>
              <a:rPr lang="zh-CN" altLang="zh-CN" dirty="0"/>
              <a:t>是比较公认的</a:t>
            </a:r>
            <a:r>
              <a:rPr lang="zh-CN" altLang="zh-CN" dirty="0" smtClean="0"/>
              <a:t>客户端</a:t>
            </a:r>
            <a:endParaRPr lang="en-US" altLang="zh-CN" dirty="0" smtClean="0"/>
          </a:p>
          <a:p>
            <a:pPr marL="0" indent="0">
              <a:buNone/>
            </a:pPr>
            <a:r>
              <a:rPr lang="en-US" altLang="zh-CN" dirty="0" smtClean="0"/>
              <a:t>   </a:t>
            </a:r>
          </a:p>
          <a:p>
            <a:pPr marL="0" indent="0">
              <a:buNone/>
            </a:pPr>
            <a:endParaRPr lang="en-US" altLang="zh-CN" dirty="0"/>
          </a:p>
          <a:p>
            <a:pPr marL="0" indent="0">
              <a:buNone/>
            </a:pPr>
            <a:r>
              <a:rPr lang="en-US" altLang="zh-CN" dirty="0" smtClean="0"/>
              <a:t>  </a:t>
            </a:r>
            <a:r>
              <a:rPr lang="zh-CN" altLang="en-US" dirty="0" smtClean="0"/>
              <a:t>安装地址</a:t>
            </a:r>
            <a:endParaRPr lang="en-US" altLang="zh-CN" dirty="0" smtClean="0"/>
          </a:p>
          <a:p>
            <a:endParaRPr lang="en-US" altLang="zh-CN" dirty="0" smtClean="0"/>
          </a:p>
          <a:p>
            <a:r>
              <a:rPr lang="en-US" altLang="zh-CN" dirty="0" smtClean="0"/>
              <a:t>http</a:t>
            </a:r>
            <a:r>
              <a:rPr lang="en-US" altLang="zh-CN" dirty="0"/>
              <a:t>://</a:t>
            </a:r>
            <a:r>
              <a:rPr lang="en-US" altLang="zh-CN" dirty="0" err="1"/>
              <a:t>tortoisesvn.net</a:t>
            </a:r>
            <a:r>
              <a:rPr lang="en-US" altLang="zh-CN" dirty="0"/>
              <a:t>/</a:t>
            </a:r>
            <a:r>
              <a:rPr lang="en-US" altLang="zh-CN" dirty="0" err="1"/>
              <a:t>downloads.html</a:t>
            </a:r>
            <a:r>
              <a:rPr lang="en-US" altLang="zh-CN" dirty="0"/>
              <a:t>  </a:t>
            </a:r>
            <a:r>
              <a:rPr lang="zh-CN" altLang="zh-CN" dirty="0"/>
              <a:t>到官方网站下载对应</a:t>
            </a:r>
            <a:r>
              <a:rPr lang="en-US" altLang="zh-CN" dirty="0"/>
              <a:t>32</a:t>
            </a:r>
            <a:r>
              <a:rPr lang="zh-CN" altLang="zh-CN" dirty="0"/>
              <a:t>或者</a:t>
            </a:r>
            <a:r>
              <a:rPr lang="en-US" altLang="zh-CN" dirty="0"/>
              <a:t>64</a:t>
            </a:r>
            <a:r>
              <a:rPr lang="zh-CN" altLang="zh-CN" dirty="0"/>
              <a:t>位版本安装</a:t>
            </a:r>
          </a:p>
          <a:p>
            <a:endParaRPr lang="zh-CN" altLang="zh-CN" dirty="0"/>
          </a:p>
          <a:p>
            <a:endParaRPr lang="zh-CN" altLang="en-US" dirty="0"/>
          </a:p>
        </p:txBody>
      </p:sp>
    </p:spTree>
    <p:extLst>
      <p:ext uri="{BB962C8B-B14F-4D97-AF65-F5344CB8AC3E}">
        <p14:creationId xmlns:p14="http://schemas.microsoft.com/office/powerpoint/2010/main" val="122987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2" algn="l" rtl="0">
              <a:lnSpc>
                <a:spcPct val="85000"/>
              </a:lnSpc>
              <a:spcBef>
                <a:spcPct val="0"/>
              </a:spcBef>
            </a:pPr>
            <a:r>
              <a:rPr lang="en-US" altLang="zh-CN" sz="3200" b="1" dirty="0" smtClean="0"/>
              <a:t>1.2.1</a:t>
            </a:r>
            <a:r>
              <a:rPr lang="zh-CN" altLang="zh-CN" sz="3200" b="1" dirty="0" smtClean="0"/>
              <a:t>使用</a:t>
            </a:r>
            <a:r>
              <a:rPr lang="en-US" altLang="zh-CN" sz="3200" b="1" dirty="0"/>
              <a:t>import</a:t>
            </a:r>
            <a:r>
              <a:rPr lang="zh-CN" altLang="zh-CN" sz="3200" b="1" dirty="0"/>
              <a:t>导入项目代码到</a:t>
            </a:r>
            <a:r>
              <a:rPr lang="en-US" altLang="zh-CN" sz="3200" b="1" dirty="0"/>
              <a:t>repository</a:t>
            </a:r>
            <a:r>
              <a:rPr lang="zh-CN" altLang="zh-CN" b="1" dirty="0"/>
              <a:t/>
            </a:r>
            <a:br>
              <a:rPr lang="zh-CN" altLang="zh-CN" b="1" dirty="0"/>
            </a:br>
            <a:endParaRPr lang="zh-CN" altLang="en-US" dirty="0"/>
          </a:p>
        </p:txBody>
      </p:sp>
      <p:sp>
        <p:nvSpPr>
          <p:cNvPr id="4" name="内容占位符 3"/>
          <p:cNvSpPr>
            <a:spLocks noGrp="1"/>
          </p:cNvSpPr>
          <p:nvPr>
            <p:ph idx="1"/>
          </p:nvPr>
        </p:nvSpPr>
        <p:spPr/>
        <p:txBody>
          <a:bodyPr/>
          <a:lstStyle/>
          <a:p>
            <a:r>
              <a:rPr lang="en-US" altLang="zh-CN" dirty="0" smtClean="0"/>
              <a:t>1</a:t>
            </a:r>
            <a:r>
              <a:rPr lang="zh-CN" altLang="en-US" dirty="0" smtClean="0"/>
              <a:t>、</a:t>
            </a:r>
            <a:r>
              <a:rPr lang="zh-CN" altLang="zh-CN" dirty="0" smtClean="0"/>
              <a:t>选择</a:t>
            </a:r>
            <a:r>
              <a:rPr lang="zh-CN" altLang="zh-CN" dirty="0"/>
              <a:t>需要导入到</a:t>
            </a:r>
            <a:r>
              <a:rPr lang="en-US" altLang="zh-CN" dirty="0"/>
              <a:t>repository</a:t>
            </a:r>
            <a:r>
              <a:rPr lang="zh-CN" altLang="zh-CN" dirty="0"/>
              <a:t>的项目，右键</a:t>
            </a:r>
            <a:r>
              <a:rPr lang="en-US" altLang="zh-CN" dirty="0" err="1"/>
              <a:t>tortoiseSVN</a:t>
            </a:r>
            <a:r>
              <a:rPr lang="en-US" altLang="zh-CN" dirty="0"/>
              <a:t> –</a:t>
            </a:r>
            <a:r>
              <a:rPr lang="zh-CN" altLang="zh-CN" dirty="0"/>
              <a:t>》</a:t>
            </a:r>
            <a:r>
              <a:rPr lang="en-US" altLang="zh-CN" dirty="0" smtClean="0"/>
              <a:t>import</a:t>
            </a:r>
          </a:p>
          <a:p>
            <a:endParaRPr lang="zh-CN" altLang="en-US" dirty="0"/>
          </a:p>
        </p:txBody>
      </p:sp>
      <p:pic>
        <p:nvPicPr>
          <p:cNvPr id="5" name="图片 4"/>
          <p:cNvPicPr/>
          <p:nvPr/>
        </p:nvPicPr>
        <p:blipFill rotWithShape="1">
          <a:blip r:embed="rId2"/>
          <a:srcRect l="4877" t="10405" r="27204" b="7225"/>
          <a:stretch/>
        </p:blipFill>
        <p:spPr bwMode="auto">
          <a:xfrm>
            <a:off x="1333119" y="2407920"/>
            <a:ext cx="3417570" cy="2590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418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9316" y="446270"/>
            <a:ext cx="4955908"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2</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填写</a:t>
            </a:r>
            <a:r>
              <a:rPr lang="zh-CN" altLang="zh-CN" dirty="0">
                <a:latin typeface="Calibri" panose="020F0502020204030204" pitchFamily="34" charset="0"/>
                <a:cs typeface="Times New Roman" panose="02020603050405020304" pitchFamily="18" charset="0"/>
              </a:rPr>
              <a:t>服务器及</a:t>
            </a:r>
            <a:r>
              <a:rPr lang="en-US" altLang="zh-CN" dirty="0">
                <a:latin typeface="Calibri" panose="020F0502020204030204" pitchFamily="34" charset="0"/>
                <a:cs typeface="Times New Roman" panose="02020603050405020304" pitchFamily="18" charset="0"/>
              </a:rPr>
              <a:t>repository</a:t>
            </a:r>
            <a:r>
              <a:rPr lang="zh-CN" altLang="zh-CN" dirty="0">
                <a:latin typeface="Calibri" panose="020F0502020204030204" pitchFamily="34" charset="0"/>
                <a:cs typeface="Times New Roman" panose="02020603050405020304" pitchFamily="18" charset="0"/>
              </a:rPr>
              <a:t>信息、填写日志信息</a:t>
            </a:r>
            <a:endParaRPr lang="zh-CN" altLang="en-US" dirty="0"/>
          </a:p>
        </p:txBody>
      </p:sp>
      <p:pic>
        <p:nvPicPr>
          <p:cNvPr id="5" name="图片 4"/>
          <p:cNvPicPr/>
          <p:nvPr/>
        </p:nvPicPr>
        <p:blipFill>
          <a:blip r:embed="rId2"/>
          <a:stretch>
            <a:fillRect/>
          </a:stretch>
        </p:blipFill>
        <p:spPr>
          <a:xfrm>
            <a:off x="1261681" y="1034415"/>
            <a:ext cx="3286125" cy="2411730"/>
          </a:xfrm>
          <a:prstGeom prst="rect">
            <a:avLst/>
          </a:prstGeom>
        </p:spPr>
      </p:pic>
      <p:sp>
        <p:nvSpPr>
          <p:cNvPr id="6" name="矩形 5"/>
          <p:cNvSpPr/>
          <p:nvPr/>
        </p:nvSpPr>
        <p:spPr>
          <a:xfrm>
            <a:off x="987230" y="3783830"/>
            <a:ext cx="1917513"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3</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填写</a:t>
            </a:r>
            <a:r>
              <a:rPr lang="zh-CN" altLang="zh-CN" dirty="0">
                <a:latin typeface="Calibri" panose="020F0502020204030204" pitchFamily="34" charset="0"/>
                <a:cs typeface="Times New Roman" panose="02020603050405020304" pitchFamily="18" charset="0"/>
              </a:rPr>
              <a:t>用户信息</a:t>
            </a:r>
            <a:endParaRPr lang="zh-CN" altLang="en-US" dirty="0"/>
          </a:p>
        </p:txBody>
      </p:sp>
      <p:pic>
        <p:nvPicPr>
          <p:cNvPr id="7" name="图片 6"/>
          <p:cNvPicPr/>
          <p:nvPr/>
        </p:nvPicPr>
        <p:blipFill>
          <a:blip r:embed="rId3"/>
          <a:stretch>
            <a:fillRect/>
          </a:stretch>
        </p:blipFill>
        <p:spPr>
          <a:xfrm>
            <a:off x="1261681" y="4352988"/>
            <a:ext cx="2771775" cy="1882775"/>
          </a:xfrm>
          <a:prstGeom prst="rect">
            <a:avLst/>
          </a:prstGeom>
        </p:spPr>
      </p:pic>
    </p:spTree>
    <p:extLst>
      <p:ext uri="{BB962C8B-B14F-4D97-AF65-F5344CB8AC3E}">
        <p14:creationId xmlns:p14="http://schemas.microsoft.com/office/powerpoint/2010/main" val="170716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6142" y="601718"/>
            <a:ext cx="5379999"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4</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查看</a:t>
            </a:r>
            <a:r>
              <a:rPr lang="zh-CN" altLang="zh-CN" dirty="0">
                <a:latin typeface="Calibri" panose="020F0502020204030204" pitchFamily="34" charset="0"/>
                <a:cs typeface="Times New Roman" panose="02020603050405020304" pitchFamily="18" charset="0"/>
              </a:rPr>
              <a:t>提交状态，完成提交，如果遇到问题再解决</a:t>
            </a:r>
            <a:endParaRPr lang="zh-CN" altLang="en-US" dirty="0"/>
          </a:p>
        </p:txBody>
      </p:sp>
      <p:pic>
        <p:nvPicPr>
          <p:cNvPr id="5" name="图片 4"/>
          <p:cNvPicPr/>
          <p:nvPr/>
        </p:nvPicPr>
        <p:blipFill>
          <a:blip r:embed="rId2"/>
          <a:stretch>
            <a:fillRect/>
          </a:stretch>
        </p:blipFill>
        <p:spPr>
          <a:xfrm>
            <a:off x="1146238" y="1151382"/>
            <a:ext cx="4120515" cy="1866900"/>
          </a:xfrm>
          <a:prstGeom prst="rect">
            <a:avLst/>
          </a:prstGeom>
        </p:spPr>
      </p:pic>
      <p:sp>
        <p:nvSpPr>
          <p:cNvPr id="6" name="矩形 5"/>
          <p:cNvSpPr/>
          <p:nvPr/>
        </p:nvSpPr>
        <p:spPr>
          <a:xfrm>
            <a:off x="736142" y="3352723"/>
            <a:ext cx="8510016" cy="369332"/>
          </a:xfrm>
          <a:prstGeom prst="rect">
            <a:avLst/>
          </a:prstGeom>
        </p:spPr>
        <p:txBody>
          <a:bodyPr wrap="square">
            <a:spAutoFit/>
          </a:bodyPr>
          <a:lstStyle/>
          <a:p>
            <a:r>
              <a:rPr lang="en-US" altLang="zh-CN" dirty="0" smtClean="0">
                <a:latin typeface="Calibri" panose="020F0502020204030204" pitchFamily="34" charset="0"/>
                <a:cs typeface="Times New Roman" panose="02020603050405020304" pitchFamily="18" charset="0"/>
              </a:rPr>
              <a:t>5</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完成</a:t>
            </a:r>
            <a:r>
              <a:rPr lang="zh-CN" altLang="zh-CN" dirty="0">
                <a:latin typeface="Calibri" panose="020F0502020204030204" pitchFamily="34" charset="0"/>
                <a:cs typeface="Times New Roman" panose="02020603050405020304" pitchFamily="18" charset="0"/>
              </a:rPr>
              <a:t>提交，此时查看服务器可以看见对应</a:t>
            </a:r>
            <a:r>
              <a:rPr lang="en-US" altLang="zh-CN" dirty="0">
                <a:latin typeface="Calibri" panose="020F0502020204030204" pitchFamily="34" charset="0"/>
                <a:cs typeface="Times New Roman" panose="02020603050405020304" pitchFamily="18" charset="0"/>
              </a:rPr>
              <a:t>repository</a:t>
            </a:r>
            <a:r>
              <a:rPr lang="zh-CN" altLang="zh-CN" dirty="0">
                <a:latin typeface="Calibri" panose="020F0502020204030204" pitchFamily="34" charset="0"/>
                <a:cs typeface="Times New Roman" panose="02020603050405020304" pitchFamily="18" charset="0"/>
              </a:rPr>
              <a:t>中已经添加了</a:t>
            </a:r>
            <a:endParaRPr lang="zh-CN" altLang="en-US" dirty="0"/>
          </a:p>
        </p:txBody>
      </p:sp>
      <p:pic>
        <p:nvPicPr>
          <p:cNvPr id="7" name="图片 6"/>
          <p:cNvPicPr/>
          <p:nvPr/>
        </p:nvPicPr>
        <p:blipFill>
          <a:blip r:embed="rId3"/>
          <a:stretch>
            <a:fillRect/>
          </a:stretch>
        </p:blipFill>
        <p:spPr>
          <a:xfrm>
            <a:off x="1725928" y="3722055"/>
            <a:ext cx="3400425" cy="2626360"/>
          </a:xfrm>
          <a:prstGeom prst="rect">
            <a:avLst/>
          </a:prstGeom>
        </p:spPr>
      </p:pic>
    </p:spTree>
    <p:extLst>
      <p:ext uri="{BB962C8B-B14F-4D97-AF65-F5344CB8AC3E}">
        <p14:creationId xmlns:p14="http://schemas.microsoft.com/office/powerpoint/2010/main" val="297495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lvl="2" algn="l" rtl="0">
              <a:lnSpc>
                <a:spcPct val="85000"/>
              </a:lnSpc>
              <a:spcBef>
                <a:spcPct val="0"/>
              </a:spcBef>
            </a:pPr>
            <a:r>
              <a:rPr lang="en-US" altLang="zh-CN" sz="2800" b="1" dirty="0" smtClean="0"/>
              <a:t>1.2.3</a:t>
            </a:r>
            <a:r>
              <a:rPr lang="zh-CN" altLang="zh-CN" sz="2800" b="1" dirty="0" smtClean="0"/>
              <a:t>使用</a:t>
            </a:r>
            <a:r>
              <a:rPr lang="en-US" altLang="zh-CN" sz="2800" b="1" dirty="0"/>
              <a:t>checkout</a:t>
            </a:r>
            <a:r>
              <a:rPr lang="zh-CN" altLang="zh-CN" sz="2800" b="1" dirty="0"/>
              <a:t>从服务器</a:t>
            </a:r>
            <a:r>
              <a:rPr lang="en-US" altLang="zh-CN" sz="2800" b="1" dirty="0"/>
              <a:t>repository</a:t>
            </a:r>
            <a:r>
              <a:rPr lang="zh-CN" altLang="zh-CN" sz="2800" b="1" dirty="0"/>
              <a:t>中获取项目代码</a:t>
            </a:r>
            <a:br>
              <a:rPr lang="zh-CN" altLang="zh-CN" sz="2800" b="1" dirty="0"/>
            </a:br>
            <a:endParaRPr lang="zh-CN" altLang="en-US" sz="2800" dirty="0"/>
          </a:p>
        </p:txBody>
      </p:sp>
      <p:sp>
        <p:nvSpPr>
          <p:cNvPr id="7" name="内容占位符 6"/>
          <p:cNvSpPr>
            <a:spLocks noGrp="1"/>
          </p:cNvSpPr>
          <p:nvPr>
            <p:ph idx="1"/>
          </p:nvPr>
        </p:nvSpPr>
        <p:spPr/>
        <p:txBody>
          <a:bodyPr/>
          <a:lstStyle/>
          <a:p>
            <a:r>
              <a:rPr lang="en-US" altLang="zh-CN" dirty="0" smtClean="0"/>
              <a:t>1</a:t>
            </a:r>
            <a:r>
              <a:rPr lang="zh-CN" altLang="en-US" dirty="0" smtClean="0"/>
              <a:t>、</a:t>
            </a:r>
            <a:r>
              <a:rPr lang="zh-CN" altLang="zh-CN" dirty="0"/>
              <a:t>在本机需要保存代码的目录下右键选择：</a:t>
            </a:r>
            <a:r>
              <a:rPr lang="en-US" altLang="zh-CN" dirty="0" err="1"/>
              <a:t>svn</a:t>
            </a:r>
            <a:r>
              <a:rPr lang="en-US" altLang="zh-CN" dirty="0"/>
              <a:t> checkout</a:t>
            </a:r>
            <a:endParaRPr lang="zh-CN" altLang="en-US" dirty="0"/>
          </a:p>
        </p:txBody>
      </p:sp>
      <p:pic>
        <p:nvPicPr>
          <p:cNvPr id="8" name="图片 7"/>
          <p:cNvPicPr/>
          <p:nvPr/>
        </p:nvPicPr>
        <p:blipFill rotWithShape="1">
          <a:blip r:embed="rId2"/>
          <a:srcRect l="6865" t="13584" r="35512" b="14162"/>
          <a:stretch/>
        </p:blipFill>
        <p:spPr bwMode="auto">
          <a:xfrm>
            <a:off x="1484376" y="2257996"/>
            <a:ext cx="2895600" cy="22688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763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9704" y="481507"/>
            <a:ext cx="8848344" cy="369332"/>
          </a:xfrm>
          <a:prstGeom prst="rect">
            <a:avLst/>
          </a:prstGeom>
        </p:spPr>
        <p:txBody>
          <a:bodyPr wrap="square">
            <a:spAutoFit/>
          </a:bodyPr>
          <a:lstStyle/>
          <a:p>
            <a:r>
              <a:rPr lang="en-US" altLang="zh-CN" dirty="0" smtClean="0">
                <a:latin typeface="Calibri" panose="020F0502020204030204" pitchFamily="34" charset="0"/>
                <a:cs typeface="Times New Roman" panose="02020603050405020304" pitchFamily="18" charset="0"/>
              </a:rPr>
              <a:t>2</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输入</a:t>
            </a:r>
            <a:r>
              <a:rPr lang="zh-CN" altLang="zh-CN" dirty="0">
                <a:latin typeface="Calibri" panose="020F0502020204030204" pitchFamily="34" charset="0"/>
                <a:cs typeface="Times New Roman" panose="02020603050405020304" pitchFamily="18" charset="0"/>
              </a:rPr>
              <a:t>项目所在</a:t>
            </a:r>
            <a:r>
              <a:rPr lang="en-US" altLang="zh-CN" dirty="0" err="1">
                <a:latin typeface="Calibri" panose="020F0502020204030204" pitchFamily="34" charset="0"/>
                <a:cs typeface="Times New Roman" panose="02020603050405020304" pitchFamily="18" charset="0"/>
              </a:rPr>
              <a:t>svn</a:t>
            </a:r>
            <a:r>
              <a:rPr lang="zh-CN" altLang="zh-CN" dirty="0">
                <a:latin typeface="Calibri" panose="020F0502020204030204" pitchFamily="34" charset="0"/>
                <a:cs typeface="Times New Roman" panose="02020603050405020304" pitchFamily="18" charset="0"/>
              </a:rPr>
              <a:t>服务器信息、本地保存代码目录，其余选择默认即可，点击</a:t>
            </a:r>
            <a:r>
              <a:rPr lang="en-US" altLang="zh-CN" dirty="0">
                <a:latin typeface="Calibri" panose="020F0502020204030204" pitchFamily="34" charset="0"/>
                <a:cs typeface="Times New Roman" panose="02020603050405020304" pitchFamily="18" charset="0"/>
              </a:rPr>
              <a:t>ok</a:t>
            </a:r>
            <a:endParaRPr lang="zh-CN" altLang="en-US" dirty="0"/>
          </a:p>
        </p:txBody>
      </p:sp>
      <p:pic>
        <p:nvPicPr>
          <p:cNvPr id="5" name="图片 4"/>
          <p:cNvPicPr/>
          <p:nvPr/>
        </p:nvPicPr>
        <p:blipFill>
          <a:blip r:embed="rId2"/>
          <a:stretch>
            <a:fillRect/>
          </a:stretch>
        </p:blipFill>
        <p:spPr>
          <a:xfrm>
            <a:off x="1909381" y="1072705"/>
            <a:ext cx="2173605" cy="1914525"/>
          </a:xfrm>
          <a:prstGeom prst="rect">
            <a:avLst/>
          </a:prstGeom>
        </p:spPr>
      </p:pic>
      <p:sp>
        <p:nvSpPr>
          <p:cNvPr id="6" name="矩形 5"/>
          <p:cNvSpPr/>
          <p:nvPr/>
        </p:nvSpPr>
        <p:spPr>
          <a:xfrm>
            <a:off x="679704" y="3361867"/>
            <a:ext cx="7824216" cy="369332"/>
          </a:xfrm>
          <a:prstGeom prst="rect">
            <a:avLst/>
          </a:prstGeom>
        </p:spPr>
        <p:txBody>
          <a:bodyPr wrap="square">
            <a:spAutoFit/>
          </a:bodyPr>
          <a:lstStyle/>
          <a:p>
            <a:r>
              <a:rPr lang="en-US" altLang="zh-CN" dirty="0" smtClean="0">
                <a:latin typeface="Calibri" panose="020F0502020204030204" pitchFamily="34" charset="0"/>
                <a:cs typeface="Times New Roman" panose="02020603050405020304" pitchFamily="18" charset="0"/>
              </a:rPr>
              <a:t>3</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填写</a:t>
            </a:r>
            <a:r>
              <a:rPr lang="zh-CN" altLang="zh-CN" dirty="0">
                <a:latin typeface="Calibri" panose="020F0502020204030204" pitchFamily="34" charset="0"/>
                <a:cs typeface="Times New Roman" panose="02020603050405020304" pitchFamily="18" charset="0"/>
              </a:rPr>
              <a:t>正确的用户名和密码，保存验证信息以后不再需要再次输入</a:t>
            </a:r>
            <a:endParaRPr lang="zh-CN" altLang="en-US" dirty="0"/>
          </a:p>
        </p:txBody>
      </p:sp>
      <p:pic>
        <p:nvPicPr>
          <p:cNvPr id="7" name="图片 6"/>
          <p:cNvPicPr/>
          <p:nvPr/>
        </p:nvPicPr>
        <p:blipFill>
          <a:blip r:embed="rId3"/>
          <a:stretch>
            <a:fillRect/>
          </a:stretch>
        </p:blipFill>
        <p:spPr>
          <a:xfrm>
            <a:off x="1549336" y="4013327"/>
            <a:ext cx="2533650" cy="1720850"/>
          </a:xfrm>
          <a:prstGeom prst="rect">
            <a:avLst/>
          </a:prstGeom>
        </p:spPr>
      </p:pic>
    </p:spTree>
    <p:extLst>
      <p:ext uri="{BB962C8B-B14F-4D97-AF65-F5344CB8AC3E}">
        <p14:creationId xmlns:p14="http://schemas.microsoft.com/office/powerpoint/2010/main" val="3016612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8547" y="345686"/>
            <a:ext cx="5879238"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4</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客户端</a:t>
            </a:r>
            <a:r>
              <a:rPr lang="zh-CN" altLang="zh-CN" dirty="0">
                <a:latin typeface="Calibri" panose="020F0502020204030204" pitchFamily="34" charset="0"/>
                <a:cs typeface="Times New Roman" panose="02020603050405020304" pitchFamily="18" charset="0"/>
              </a:rPr>
              <a:t>访问服务器获取</a:t>
            </a:r>
            <a:r>
              <a:rPr lang="en-US" altLang="zh-CN" dirty="0">
                <a:latin typeface="Calibri" panose="020F0502020204030204" pitchFamily="34" charset="0"/>
                <a:cs typeface="Times New Roman" panose="02020603050405020304" pitchFamily="18" charset="0"/>
              </a:rPr>
              <a:t>repository</a:t>
            </a:r>
            <a:r>
              <a:rPr lang="zh-CN" altLang="zh-CN" dirty="0">
                <a:latin typeface="Calibri" panose="020F0502020204030204" pitchFamily="34" charset="0"/>
                <a:cs typeface="Times New Roman" panose="02020603050405020304" pitchFamily="18" charset="0"/>
              </a:rPr>
              <a:t>下的代码，输出信息</a:t>
            </a:r>
            <a:endParaRPr lang="zh-CN" altLang="en-US" dirty="0"/>
          </a:p>
        </p:txBody>
      </p:sp>
      <p:pic>
        <p:nvPicPr>
          <p:cNvPr id="5" name="图片 4"/>
          <p:cNvPicPr/>
          <p:nvPr/>
        </p:nvPicPr>
        <p:blipFill>
          <a:blip r:embed="rId2"/>
          <a:stretch>
            <a:fillRect/>
          </a:stretch>
        </p:blipFill>
        <p:spPr>
          <a:xfrm>
            <a:off x="1169289" y="1012888"/>
            <a:ext cx="3562350" cy="1613535"/>
          </a:xfrm>
          <a:prstGeom prst="rect">
            <a:avLst/>
          </a:prstGeom>
        </p:spPr>
      </p:pic>
      <p:sp>
        <p:nvSpPr>
          <p:cNvPr id="6" name="矩形 5"/>
          <p:cNvSpPr/>
          <p:nvPr/>
        </p:nvSpPr>
        <p:spPr>
          <a:xfrm>
            <a:off x="678547" y="3390638"/>
            <a:ext cx="5149167"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5</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获取</a:t>
            </a:r>
            <a:r>
              <a:rPr lang="zh-CN" altLang="zh-CN" dirty="0">
                <a:latin typeface="Calibri" panose="020F0502020204030204" pitchFamily="34" charset="0"/>
                <a:cs typeface="Times New Roman" panose="02020603050405020304" pitchFamily="18" charset="0"/>
              </a:rPr>
              <a:t>项目代码后查看本机文件夹下的项目代码</a:t>
            </a:r>
            <a:endParaRPr lang="zh-CN" altLang="en-US" dirty="0"/>
          </a:p>
        </p:txBody>
      </p:sp>
      <p:pic>
        <p:nvPicPr>
          <p:cNvPr id="7" name="图片 6"/>
          <p:cNvPicPr/>
          <p:nvPr/>
        </p:nvPicPr>
        <p:blipFill>
          <a:blip r:embed="rId3"/>
          <a:stretch>
            <a:fillRect/>
          </a:stretch>
        </p:blipFill>
        <p:spPr>
          <a:xfrm>
            <a:off x="1169289" y="3885692"/>
            <a:ext cx="3248025" cy="2250440"/>
          </a:xfrm>
          <a:prstGeom prst="rect">
            <a:avLst/>
          </a:prstGeom>
        </p:spPr>
      </p:pic>
    </p:spTree>
    <p:extLst>
      <p:ext uri="{BB962C8B-B14F-4D97-AF65-F5344CB8AC3E}">
        <p14:creationId xmlns:p14="http://schemas.microsoft.com/office/powerpoint/2010/main" val="160297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469045"/>
          </a:xfrm>
        </p:spPr>
        <p:txBody>
          <a:bodyPr>
            <a:normAutofit/>
          </a:bodyPr>
          <a:lstStyle/>
          <a:p>
            <a:pPr lvl="2" algn="l" rtl="0">
              <a:lnSpc>
                <a:spcPct val="85000"/>
              </a:lnSpc>
              <a:spcBef>
                <a:spcPct val="0"/>
              </a:spcBef>
            </a:pPr>
            <a:r>
              <a:rPr lang="en-US" altLang="zh-CN" sz="3200" b="1" dirty="0" smtClean="0"/>
              <a:t/>
            </a:r>
            <a:br>
              <a:rPr lang="en-US" altLang="zh-CN" sz="3200" b="1" dirty="0" smtClean="0"/>
            </a:br>
            <a:r>
              <a:rPr lang="en-US" altLang="zh-CN" sz="3200" b="1" dirty="0" smtClean="0"/>
              <a:t>1.1.1</a:t>
            </a:r>
            <a:r>
              <a:rPr lang="zh-CN" altLang="zh-CN" sz="3200" b="1" dirty="0" smtClean="0"/>
              <a:t>安装</a:t>
            </a:r>
            <a:r>
              <a:rPr lang="en-US" altLang="zh-CN" sz="3200" b="1" dirty="0" err="1"/>
              <a:t>visualSVN</a:t>
            </a:r>
            <a:r>
              <a:rPr lang="zh-CN" altLang="zh-CN" sz="3200" b="1" dirty="0"/>
              <a:t/>
            </a:r>
            <a:br>
              <a:rPr lang="zh-CN" altLang="zh-CN" sz="3200" b="1" dirty="0"/>
            </a:br>
            <a:endParaRPr lang="zh-CN" altLang="en-US" sz="3200" dirty="0"/>
          </a:p>
        </p:txBody>
      </p:sp>
      <p:sp>
        <p:nvSpPr>
          <p:cNvPr id="3" name="内容占位符 2"/>
          <p:cNvSpPr>
            <a:spLocks noGrp="1"/>
          </p:cNvSpPr>
          <p:nvPr>
            <p:ph idx="1"/>
          </p:nvPr>
        </p:nvSpPr>
        <p:spPr/>
        <p:txBody>
          <a:bodyPr/>
          <a:lstStyle/>
          <a:p>
            <a:pPr lvl="0"/>
            <a:r>
              <a:rPr lang="en-US" altLang="zh-CN" dirty="0" smtClean="0"/>
              <a:t>1</a:t>
            </a:r>
            <a:r>
              <a:rPr lang="zh-CN" altLang="en-US" dirty="0" smtClean="0"/>
              <a:t>、</a:t>
            </a:r>
            <a:r>
              <a:rPr lang="zh-CN" altLang="zh-CN" dirty="0" smtClean="0"/>
              <a:t>到</a:t>
            </a:r>
            <a:r>
              <a:rPr lang="en-US" altLang="zh-CN" dirty="0" err="1"/>
              <a:t>visualSVN</a:t>
            </a:r>
            <a:r>
              <a:rPr lang="zh-CN" altLang="zh-CN" dirty="0"/>
              <a:t>官网下载 </a:t>
            </a:r>
            <a:r>
              <a:rPr lang="en-US" altLang="zh-CN" u="sng" dirty="0">
                <a:hlinkClick r:id="rId2"/>
              </a:rPr>
              <a:t>http://</a:t>
            </a:r>
            <a:r>
              <a:rPr lang="en-US" altLang="zh-CN" u="sng" dirty="0" err="1">
                <a:hlinkClick r:id="rId2"/>
              </a:rPr>
              <a:t>www.visualsvn.com</a:t>
            </a:r>
            <a:r>
              <a:rPr lang="en-US" altLang="zh-CN" u="sng" dirty="0">
                <a:hlinkClick r:id="rId2"/>
              </a:rPr>
              <a:t>/server/download/</a:t>
            </a:r>
            <a:r>
              <a:rPr lang="en-US" altLang="zh-CN" dirty="0"/>
              <a:t> </a:t>
            </a:r>
            <a:r>
              <a:rPr lang="zh-CN" altLang="zh-CN" dirty="0"/>
              <a:t>下载安装文件到本机</a:t>
            </a:r>
            <a:r>
              <a:rPr lang="zh-CN" altLang="zh-CN" dirty="0" smtClean="0"/>
              <a:t>，</a:t>
            </a:r>
            <a:endParaRPr lang="en-US" altLang="zh-CN" dirty="0" smtClean="0"/>
          </a:p>
          <a:p>
            <a:pPr lvl="0"/>
            <a:endParaRPr lang="en-US" altLang="zh-CN" dirty="0"/>
          </a:p>
          <a:p>
            <a:pPr lvl="0"/>
            <a:r>
              <a:rPr lang="en-US" altLang="zh-CN" dirty="0" smtClean="0"/>
              <a:t>        32</a:t>
            </a:r>
            <a:r>
              <a:rPr lang="zh-CN" altLang="zh-CN" dirty="0"/>
              <a:t>位和</a:t>
            </a:r>
            <a:r>
              <a:rPr lang="en-US" altLang="zh-CN" dirty="0"/>
              <a:t>64</a:t>
            </a:r>
            <a:r>
              <a:rPr lang="zh-CN" altLang="zh-CN" dirty="0"/>
              <a:t>位机器上都能安装</a:t>
            </a:r>
            <a:r>
              <a:rPr lang="zh-CN" altLang="zh-CN" dirty="0" smtClean="0"/>
              <a:t>。</a:t>
            </a:r>
            <a:endParaRPr lang="en-US" altLang="zh-CN" dirty="0" smtClean="0"/>
          </a:p>
          <a:p>
            <a:pPr lvl="0"/>
            <a:endParaRPr lang="en-US" altLang="zh-CN" dirty="0"/>
          </a:p>
          <a:p>
            <a:pPr lvl="0"/>
            <a:r>
              <a:rPr lang="en-US" altLang="zh-CN" dirty="0" smtClean="0"/>
              <a:t>2</a:t>
            </a:r>
            <a:r>
              <a:rPr lang="zh-CN" altLang="en-US" dirty="0" smtClean="0"/>
              <a:t>、</a:t>
            </a:r>
            <a:r>
              <a:rPr lang="zh-CN" altLang="zh-CN" dirty="0"/>
              <a:t>打开安装文件，基本操作只需要简单点击</a:t>
            </a:r>
            <a:r>
              <a:rPr lang="en-US" altLang="zh-CN" dirty="0"/>
              <a:t>next</a:t>
            </a:r>
            <a:r>
              <a:rPr lang="zh-CN" altLang="zh-CN" dirty="0"/>
              <a:t>即</a:t>
            </a:r>
            <a:r>
              <a:rPr lang="zh-CN" altLang="zh-CN" dirty="0" smtClean="0"/>
              <a:t>可</a:t>
            </a:r>
            <a:endParaRPr lang="en-US" altLang="zh-CN" dirty="0" smtClean="0"/>
          </a:p>
          <a:p>
            <a:pPr lvl="0"/>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501068" y="3955803"/>
            <a:ext cx="2895238" cy="2276190"/>
          </a:xfrm>
          <a:prstGeom prst="rect">
            <a:avLst/>
          </a:prstGeom>
        </p:spPr>
      </p:pic>
    </p:spTree>
    <p:extLst>
      <p:ext uri="{BB962C8B-B14F-4D97-AF65-F5344CB8AC3E}">
        <p14:creationId xmlns:p14="http://schemas.microsoft.com/office/powerpoint/2010/main" val="1883761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2" algn="l" rtl="0">
              <a:lnSpc>
                <a:spcPct val="85000"/>
              </a:lnSpc>
              <a:spcBef>
                <a:spcPct val="0"/>
              </a:spcBef>
            </a:pPr>
            <a:r>
              <a:rPr lang="en-US" altLang="zh-CN" sz="3200" b="1" dirty="0" smtClean="0"/>
              <a:t>1.2.4</a:t>
            </a:r>
            <a:r>
              <a:rPr lang="zh-CN" altLang="zh-CN" sz="3200" b="1" dirty="0" smtClean="0"/>
              <a:t>使用</a:t>
            </a:r>
            <a:r>
              <a:rPr lang="en-US" altLang="zh-CN" sz="3200" b="1" dirty="0"/>
              <a:t>export</a:t>
            </a:r>
            <a:r>
              <a:rPr lang="zh-CN" altLang="zh-CN" sz="3200" b="1" dirty="0"/>
              <a:t>从服务器</a:t>
            </a:r>
            <a:r>
              <a:rPr lang="en-US" altLang="zh-CN" sz="3200" b="1" dirty="0"/>
              <a:t>repository</a:t>
            </a:r>
            <a:r>
              <a:rPr lang="zh-CN" altLang="zh-CN" sz="3200" b="1" dirty="0"/>
              <a:t>中导出项目代码</a:t>
            </a:r>
            <a:r>
              <a:rPr lang="zh-CN" altLang="zh-CN" b="1" dirty="0"/>
              <a:t/>
            </a:r>
            <a:br>
              <a:rPr lang="zh-CN" altLang="zh-CN" b="1" dirty="0"/>
            </a:br>
            <a:endParaRPr lang="zh-CN" altLang="en-US" dirty="0"/>
          </a:p>
        </p:txBody>
      </p:sp>
      <p:sp>
        <p:nvSpPr>
          <p:cNvPr id="5" name="内容占位符 4"/>
          <p:cNvSpPr>
            <a:spLocks noGrp="1"/>
          </p:cNvSpPr>
          <p:nvPr>
            <p:ph idx="1"/>
          </p:nvPr>
        </p:nvSpPr>
        <p:spPr/>
        <p:txBody>
          <a:bodyPr/>
          <a:lstStyle/>
          <a:p>
            <a:r>
              <a:rPr lang="en-US" altLang="zh-CN" dirty="0" smtClean="0"/>
              <a:t>1</a:t>
            </a:r>
            <a:r>
              <a:rPr lang="zh-CN" altLang="en-US" dirty="0" smtClean="0"/>
              <a:t>、</a:t>
            </a:r>
            <a:r>
              <a:rPr lang="zh-CN" altLang="zh-CN" dirty="0" smtClean="0"/>
              <a:t>进入</a:t>
            </a:r>
            <a:r>
              <a:rPr lang="zh-CN" altLang="zh-CN" dirty="0"/>
              <a:t>到需要保存项目代码的文件夹，右键</a:t>
            </a:r>
            <a:r>
              <a:rPr lang="en-US" altLang="zh-CN" dirty="0" err="1"/>
              <a:t>tortoiseSVN</a:t>
            </a:r>
            <a:r>
              <a:rPr lang="en-US" altLang="zh-CN" dirty="0"/>
              <a:t>-</a:t>
            </a:r>
            <a:r>
              <a:rPr lang="zh-CN" altLang="zh-CN" dirty="0"/>
              <a:t>》</a:t>
            </a:r>
            <a:r>
              <a:rPr lang="en-US" altLang="zh-CN" dirty="0"/>
              <a:t>export</a:t>
            </a:r>
            <a:endParaRPr lang="zh-CN" altLang="en-US" dirty="0"/>
          </a:p>
        </p:txBody>
      </p:sp>
      <p:pic>
        <p:nvPicPr>
          <p:cNvPr id="6" name="图片 5"/>
          <p:cNvPicPr/>
          <p:nvPr/>
        </p:nvPicPr>
        <p:blipFill rotWithShape="1">
          <a:blip r:embed="rId2"/>
          <a:srcRect l="10657" r="40390" b="14451"/>
          <a:stretch/>
        </p:blipFill>
        <p:spPr bwMode="auto">
          <a:xfrm>
            <a:off x="1476946" y="2447714"/>
            <a:ext cx="2581275" cy="2819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908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0274" y="363974"/>
            <a:ext cx="1455848"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2</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填写</a:t>
            </a:r>
            <a:r>
              <a:rPr lang="zh-CN" altLang="zh-CN" dirty="0">
                <a:latin typeface="Calibri" panose="020F0502020204030204" pitchFamily="34" charset="0"/>
                <a:cs typeface="Times New Roman" panose="02020603050405020304" pitchFamily="18" charset="0"/>
              </a:rPr>
              <a:t>信息</a:t>
            </a:r>
            <a:endParaRPr lang="zh-CN" altLang="en-US" dirty="0"/>
          </a:p>
        </p:txBody>
      </p:sp>
      <p:pic>
        <p:nvPicPr>
          <p:cNvPr id="5" name="图片 4"/>
          <p:cNvPicPr/>
          <p:nvPr/>
        </p:nvPicPr>
        <p:blipFill>
          <a:blip r:embed="rId2"/>
          <a:stretch>
            <a:fillRect/>
          </a:stretch>
        </p:blipFill>
        <p:spPr>
          <a:xfrm>
            <a:off x="1130998" y="837819"/>
            <a:ext cx="2962275" cy="2366010"/>
          </a:xfrm>
          <a:prstGeom prst="rect">
            <a:avLst/>
          </a:prstGeom>
        </p:spPr>
      </p:pic>
      <p:sp>
        <p:nvSpPr>
          <p:cNvPr id="6" name="矩形 5"/>
          <p:cNvSpPr/>
          <p:nvPr/>
        </p:nvSpPr>
        <p:spPr>
          <a:xfrm>
            <a:off x="860274" y="3536942"/>
            <a:ext cx="1455848"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3</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身份</a:t>
            </a:r>
            <a:r>
              <a:rPr lang="zh-CN" altLang="zh-CN" dirty="0">
                <a:latin typeface="Calibri" panose="020F0502020204030204" pitchFamily="34" charset="0"/>
                <a:cs typeface="Times New Roman" panose="02020603050405020304" pitchFamily="18" charset="0"/>
              </a:rPr>
              <a:t>验证</a:t>
            </a:r>
            <a:endParaRPr lang="zh-CN" altLang="en-US" dirty="0"/>
          </a:p>
        </p:txBody>
      </p:sp>
      <p:pic>
        <p:nvPicPr>
          <p:cNvPr id="7" name="图片 6"/>
          <p:cNvPicPr/>
          <p:nvPr/>
        </p:nvPicPr>
        <p:blipFill>
          <a:blip r:embed="rId3"/>
          <a:stretch>
            <a:fillRect/>
          </a:stretch>
        </p:blipFill>
        <p:spPr>
          <a:xfrm>
            <a:off x="1073085" y="4070866"/>
            <a:ext cx="3238500" cy="2200275"/>
          </a:xfrm>
          <a:prstGeom prst="rect">
            <a:avLst/>
          </a:prstGeom>
        </p:spPr>
      </p:pic>
    </p:spTree>
    <p:extLst>
      <p:ext uri="{BB962C8B-B14F-4D97-AF65-F5344CB8AC3E}">
        <p14:creationId xmlns:p14="http://schemas.microsoft.com/office/powerpoint/2010/main" val="2962498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9690" y="391406"/>
            <a:ext cx="1455848"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4</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导出</a:t>
            </a:r>
            <a:r>
              <a:rPr lang="zh-CN" altLang="zh-CN" dirty="0">
                <a:latin typeface="Calibri" panose="020F0502020204030204" pitchFamily="34" charset="0"/>
                <a:cs typeface="Times New Roman" panose="02020603050405020304" pitchFamily="18" charset="0"/>
              </a:rPr>
              <a:t>状态</a:t>
            </a:r>
            <a:endParaRPr lang="zh-CN" altLang="en-US" dirty="0"/>
          </a:p>
        </p:txBody>
      </p:sp>
      <p:pic>
        <p:nvPicPr>
          <p:cNvPr id="5" name="图片 4"/>
          <p:cNvPicPr/>
          <p:nvPr/>
        </p:nvPicPr>
        <p:blipFill>
          <a:blip r:embed="rId2"/>
          <a:stretch>
            <a:fillRect/>
          </a:stretch>
        </p:blipFill>
        <p:spPr>
          <a:xfrm>
            <a:off x="832866" y="967549"/>
            <a:ext cx="3924300" cy="1777365"/>
          </a:xfrm>
          <a:prstGeom prst="rect">
            <a:avLst/>
          </a:prstGeom>
        </p:spPr>
      </p:pic>
      <p:sp>
        <p:nvSpPr>
          <p:cNvPr id="6" name="矩形 5"/>
          <p:cNvSpPr/>
          <p:nvPr/>
        </p:nvSpPr>
        <p:spPr>
          <a:xfrm>
            <a:off x="759690" y="3207758"/>
            <a:ext cx="1455848"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5</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查看</a:t>
            </a:r>
            <a:r>
              <a:rPr lang="zh-CN" altLang="zh-CN" dirty="0">
                <a:latin typeface="Calibri" panose="020F0502020204030204" pitchFamily="34" charset="0"/>
                <a:cs typeface="Times New Roman" panose="02020603050405020304" pitchFamily="18" charset="0"/>
              </a:rPr>
              <a:t>代码</a:t>
            </a:r>
            <a:endParaRPr lang="zh-CN" altLang="en-US" dirty="0"/>
          </a:p>
        </p:txBody>
      </p:sp>
      <p:pic>
        <p:nvPicPr>
          <p:cNvPr id="7" name="图片 6"/>
          <p:cNvPicPr/>
          <p:nvPr/>
        </p:nvPicPr>
        <p:blipFill>
          <a:blip r:embed="rId3"/>
          <a:stretch>
            <a:fillRect/>
          </a:stretch>
        </p:blipFill>
        <p:spPr>
          <a:xfrm>
            <a:off x="759690" y="3702939"/>
            <a:ext cx="3590925" cy="2487930"/>
          </a:xfrm>
          <a:prstGeom prst="rect">
            <a:avLst/>
          </a:prstGeom>
        </p:spPr>
      </p:pic>
    </p:spTree>
    <p:extLst>
      <p:ext uri="{BB962C8B-B14F-4D97-AF65-F5344CB8AC3E}">
        <p14:creationId xmlns:p14="http://schemas.microsoft.com/office/powerpoint/2010/main" val="350694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2" algn="l" rtl="0">
              <a:lnSpc>
                <a:spcPct val="85000"/>
              </a:lnSpc>
              <a:spcBef>
                <a:spcPct val="0"/>
              </a:spcBef>
            </a:pPr>
            <a:r>
              <a:rPr lang="en-US" altLang="zh-CN" sz="2800" b="1" dirty="0" smtClean="0"/>
              <a:t>1.2.5  </a:t>
            </a:r>
            <a:r>
              <a:rPr lang="zh-CN" altLang="zh-CN" sz="2800" b="1" dirty="0" smtClean="0"/>
              <a:t>使用</a:t>
            </a:r>
            <a:r>
              <a:rPr lang="en-US" altLang="zh-CN" sz="2800" b="1" dirty="0"/>
              <a:t>update</a:t>
            </a:r>
            <a:r>
              <a:rPr lang="zh-CN" altLang="zh-CN" sz="2800" b="1" dirty="0"/>
              <a:t>将服务器上最新的版本同步到本机项目</a:t>
            </a:r>
            <a:r>
              <a:rPr lang="zh-CN" altLang="zh-CN" b="1" dirty="0"/>
              <a:t/>
            </a:r>
            <a:br>
              <a:rPr lang="zh-CN" altLang="zh-CN" b="1" dirty="0"/>
            </a:br>
            <a:endParaRPr lang="zh-CN" altLang="en-US" dirty="0"/>
          </a:p>
        </p:txBody>
      </p:sp>
      <p:sp>
        <p:nvSpPr>
          <p:cNvPr id="5" name="内容占位符 4"/>
          <p:cNvSpPr>
            <a:spLocks noGrp="1"/>
          </p:cNvSpPr>
          <p:nvPr>
            <p:ph idx="1"/>
          </p:nvPr>
        </p:nvSpPr>
        <p:spPr/>
        <p:txBody>
          <a:bodyPr/>
          <a:lstStyle/>
          <a:p>
            <a:r>
              <a:rPr lang="en-US" altLang="zh-CN" dirty="0" smtClean="0"/>
              <a:t>1</a:t>
            </a:r>
            <a:r>
              <a:rPr lang="zh-CN" altLang="en-US" dirty="0" smtClean="0"/>
              <a:t>、</a:t>
            </a:r>
            <a:r>
              <a:rPr lang="zh-CN" altLang="zh-CN" dirty="0" smtClean="0"/>
              <a:t>每次</a:t>
            </a:r>
            <a:r>
              <a:rPr lang="zh-CN" altLang="zh-CN" dirty="0"/>
              <a:t>工作之前选中需要修改的项目，右键</a:t>
            </a:r>
            <a:r>
              <a:rPr lang="en-US" altLang="zh-CN" dirty="0"/>
              <a:t>-</a:t>
            </a:r>
            <a:r>
              <a:rPr lang="zh-CN" altLang="zh-CN" dirty="0"/>
              <a:t>》</a:t>
            </a:r>
            <a:r>
              <a:rPr lang="en-US" altLang="zh-CN" dirty="0"/>
              <a:t>update</a:t>
            </a:r>
            <a:r>
              <a:rPr lang="zh-CN" altLang="zh-CN" dirty="0"/>
              <a:t>，从服务器上取得最新的</a:t>
            </a:r>
            <a:r>
              <a:rPr lang="zh-CN" altLang="zh-CN" dirty="0" smtClean="0"/>
              <a:t>版本</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2</a:t>
            </a:r>
            <a:r>
              <a:rPr lang="zh-CN" altLang="en-US" dirty="0" smtClean="0"/>
              <a:t>、</a:t>
            </a:r>
            <a:r>
              <a:rPr lang="zh-CN" altLang="zh-CN" dirty="0"/>
              <a:t>查看</a:t>
            </a:r>
            <a:r>
              <a:rPr lang="en-US" altLang="zh-CN" dirty="0"/>
              <a:t>update</a:t>
            </a:r>
            <a:r>
              <a:rPr lang="zh-CN" altLang="zh-CN" dirty="0" smtClean="0"/>
              <a:t>信息</a:t>
            </a:r>
            <a:r>
              <a:rPr lang="zh-CN" altLang="en-US" dirty="0" smtClean="0"/>
              <a:t>，</a:t>
            </a:r>
            <a:endParaRPr lang="en-US" altLang="zh-CN" dirty="0" smtClean="0"/>
          </a:p>
          <a:p>
            <a:endParaRPr lang="zh-CN" altLang="en-US" dirty="0"/>
          </a:p>
        </p:txBody>
      </p:sp>
      <p:pic>
        <p:nvPicPr>
          <p:cNvPr id="6" name="图片 5"/>
          <p:cNvPicPr/>
          <p:nvPr/>
        </p:nvPicPr>
        <p:blipFill rotWithShape="1">
          <a:blip r:embed="rId2"/>
          <a:srcRect l="10115" t="-1446" r="33346" b="43932"/>
          <a:stretch/>
        </p:blipFill>
        <p:spPr bwMode="auto">
          <a:xfrm>
            <a:off x="1532953" y="2353246"/>
            <a:ext cx="2981325" cy="1895475"/>
          </a:xfrm>
          <a:prstGeom prst="rect">
            <a:avLst/>
          </a:prstGeom>
          <a:ln>
            <a:noFill/>
          </a:ln>
          <a:extLst>
            <a:ext uri="{53640926-AAD7-44D8-BBD7-CCE9431645EC}">
              <a14:shadowObscured xmlns:a14="http://schemas.microsoft.com/office/drawing/2010/main"/>
            </a:ext>
          </a:extLst>
        </p:spPr>
      </p:pic>
      <p:pic>
        <p:nvPicPr>
          <p:cNvPr id="7" name="图片 6"/>
          <p:cNvPicPr/>
          <p:nvPr/>
        </p:nvPicPr>
        <p:blipFill>
          <a:blip r:embed="rId3"/>
          <a:stretch>
            <a:fillRect/>
          </a:stretch>
        </p:blipFill>
        <p:spPr>
          <a:xfrm>
            <a:off x="1523809" y="4918456"/>
            <a:ext cx="3476625" cy="1345184"/>
          </a:xfrm>
          <a:prstGeom prst="rect">
            <a:avLst/>
          </a:prstGeom>
        </p:spPr>
      </p:pic>
    </p:spTree>
    <p:extLst>
      <p:ext uri="{BB962C8B-B14F-4D97-AF65-F5344CB8AC3E}">
        <p14:creationId xmlns:p14="http://schemas.microsoft.com/office/powerpoint/2010/main" val="257900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2" algn="l" rtl="0">
              <a:lnSpc>
                <a:spcPct val="85000"/>
              </a:lnSpc>
              <a:spcBef>
                <a:spcPct val="0"/>
              </a:spcBef>
            </a:pPr>
            <a:r>
              <a:rPr lang="en-US" altLang="zh-CN" sz="3200" b="1" dirty="0" smtClean="0"/>
              <a:t>1.2.6  </a:t>
            </a:r>
            <a:r>
              <a:rPr lang="zh-CN" altLang="zh-CN" sz="3200" b="1" dirty="0" smtClean="0"/>
              <a:t>使用</a:t>
            </a:r>
            <a:r>
              <a:rPr lang="en-US" altLang="zh-CN" sz="3200" b="1" dirty="0"/>
              <a:t>commit</a:t>
            </a:r>
            <a:r>
              <a:rPr lang="zh-CN" altLang="zh-CN" sz="3200" b="1" dirty="0"/>
              <a:t>提交本机最新版本到服务器</a:t>
            </a:r>
            <a:r>
              <a:rPr lang="zh-CN" altLang="zh-CN" b="1" dirty="0"/>
              <a:t/>
            </a:r>
            <a:br>
              <a:rPr lang="zh-CN" altLang="zh-CN" b="1" dirty="0"/>
            </a:br>
            <a:endParaRPr lang="zh-CN" altLang="en-US" dirty="0"/>
          </a:p>
        </p:txBody>
      </p:sp>
      <p:sp>
        <p:nvSpPr>
          <p:cNvPr id="5" name="内容占位符 4"/>
          <p:cNvSpPr>
            <a:spLocks noGrp="1"/>
          </p:cNvSpPr>
          <p:nvPr>
            <p:ph idx="1"/>
          </p:nvPr>
        </p:nvSpPr>
        <p:spPr>
          <a:xfrm>
            <a:off x="1097280" y="1856232"/>
            <a:ext cx="10058400" cy="4012862"/>
          </a:xfrm>
        </p:spPr>
        <p:txBody>
          <a:bodyPr/>
          <a:lstStyle/>
          <a:p>
            <a:r>
              <a:rPr lang="en-US" altLang="zh-CN" dirty="0" smtClean="0"/>
              <a:t>1</a:t>
            </a:r>
            <a:r>
              <a:rPr lang="zh-CN" altLang="en-US" dirty="0" smtClean="0"/>
              <a:t>、</a:t>
            </a:r>
            <a:r>
              <a:rPr lang="zh-CN" altLang="zh-CN" dirty="0" smtClean="0"/>
              <a:t>对</a:t>
            </a:r>
            <a:r>
              <a:rPr lang="zh-CN" altLang="zh-CN" dirty="0"/>
              <a:t>项目完成修改后需要提交到服务器中，在</a:t>
            </a:r>
            <a:r>
              <a:rPr lang="en-US" altLang="zh-CN" dirty="0"/>
              <a:t>commit</a:t>
            </a:r>
            <a:r>
              <a:rPr lang="zh-CN" altLang="zh-CN" dirty="0"/>
              <a:t>之前需要先</a:t>
            </a:r>
            <a:r>
              <a:rPr lang="en-US" altLang="zh-CN" dirty="0"/>
              <a:t>update</a:t>
            </a:r>
            <a:r>
              <a:rPr lang="zh-CN" altLang="zh-CN" dirty="0"/>
              <a:t>取得服务器上</a:t>
            </a:r>
            <a:r>
              <a:rPr lang="zh-CN" altLang="zh-CN" dirty="0" smtClean="0"/>
              <a:t>的</a:t>
            </a:r>
            <a:endParaRPr lang="en-US" altLang="zh-CN" dirty="0" smtClean="0"/>
          </a:p>
          <a:p>
            <a:r>
              <a:rPr lang="en-US" altLang="zh-CN" dirty="0" smtClean="0"/>
              <a:t>      </a:t>
            </a:r>
            <a:r>
              <a:rPr lang="zh-CN" altLang="zh-CN" dirty="0" smtClean="0"/>
              <a:t>最新</a:t>
            </a:r>
            <a:r>
              <a:rPr lang="zh-CN" altLang="zh-CN" dirty="0"/>
              <a:t>版本，查看与自己的修改是否存在冲突，如果存在，需要在本机修改完成代码</a:t>
            </a:r>
            <a:r>
              <a:rPr lang="zh-CN" altLang="zh-CN" dirty="0" smtClean="0"/>
              <a:t>之</a:t>
            </a:r>
            <a:endParaRPr lang="en-US" altLang="zh-CN" dirty="0" smtClean="0"/>
          </a:p>
          <a:p>
            <a:r>
              <a:rPr lang="en-US" altLang="zh-CN" dirty="0"/>
              <a:t> </a:t>
            </a:r>
            <a:r>
              <a:rPr lang="en-US" altLang="zh-CN" dirty="0" smtClean="0"/>
              <a:t>     </a:t>
            </a:r>
            <a:r>
              <a:rPr lang="zh-CN" altLang="zh-CN" dirty="0" smtClean="0"/>
              <a:t>后</a:t>
            </a:r>
            <a:r>
              <a:rPr lang="zh-CN" altLang="zh-CN" dirty="0"/>
              <a:t>才可以提交</a:t>
            </a:r>
            <a:r>
              <a:rPr lang="zh-CN" altLang="zh-CN" dirty="0" smtClean="0"/>
              <a:t>到</a:t>
            </a:r>
            <a:r>
              <a:rPr lang="zh-CN" altLang="zh-CN" dirty="0"/>
              <a:t>服务器</a:t>
            </a:r>
            <a:r>
              <a:rPr lang="zh-CN" altLang="zh-CN" dirty="0" smtClean="0"/>
              <a:t>上</a:t>
            </a:r>
            <a:r>
              <a:rPr lang="zh-CN" altLang="en-US" dirty="0" smtClean="0"/>
              <a:t>。</a:t>
            </a:r>
            <a:endParaRPr lang="en-US" altLang="zh-CN" dirty="0" smtClean="0"/>
          </a:p>
          <a:p>
            <a:endParaRPr lang="zh-CN" altLang="en-US" dirty="0"/>
          </a:p>
        </p:txBody>
      </p:sp>
      <p:pic>
        <p:nvPicPr>
          <p:cNvPr id="6" name="图片 5"/>
          <p:cNvPicPr/>
          <p:nvPr/>
        </p:nvPicPr>
        <p:blipFill rotWithShape="1">
          <a:blip r:embed="rId2"/>
          <a:srcRect l="5957" t="1810" r="30144" b="30214"/>
          <a:stretch/>
        </p:blipFill>
        <p:spPr bwMode="auto">
          <a:xfrm>
            <a:off x="1584579" y="3200590"/>
            <a:ext cx="3371850" cy="25050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404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1193" y="455414"/>
            <a:ext cx="1917513"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2</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填写</a:t>
            </a:r>
            <a:r>
              <a:rPr lang="zh-CN" altLang="zh-CN" dirty="0">
                <a:latin typeface="Calibri" panose="020F0502020204030204" pitchFamily="34" charset="0"/>
                <a:cs typeface="Times New Roman" panose="02020603050405020304" pitchFamily="18" charset="0"/>
              </a:rPr>
              <a:t>提交信息</a:t>
            </a:r>
            <a:endParaRPr lang="zh-CN" altLang="en-US" dirty="0"/>
          </a:p>
        </p:txBody>
      </p:sp>
      <p:pic>
        <p:nvPicPr>
          <p:cNvPr id="5" name="图片 4"/>
          <p:cNvPicPr/>
          <p:nvPr/>
        </p:nvPicPr>
        <p:blipFill>
          <a:blip r:embed="rId2"/>
          <a:stretch>
            <a:fillRect/>
          </a:stretch>
        </p:blipFill>
        <p:spPr>
          <a:xfrm>
            <a:off x="1191356" y="918036"/>
            <a:ext cx="3314700" cy="2770505"/>
          </a:xfrm>
          <a:prstGeom prst="rect">
            <a:avLst/>
          </a:prstGeom>
        </p:spPr>
      </p:pic>
      <p:sp>
        <p:nvSpPr>
          <p:cNvPr id="6" name="矩形 5"/>
          <p:cNvSpPr/>
          <p:nvPr/>
        </p:nvSpPr>
        <p:spPr>
          <a:xfrm>
            <a:off x="931193" y="3887061"/>
            <a:ext cx="1917513"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3</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查看</a:t>
            </a:r>
            <a:r>
              <a:rPr lang="zh-CN" altLang="zh-CN" dirty="0">
                <a:latin typeface="Calibri" panose="020F0502020204030204" pitchFamily="34" charset="0"/>
                <a:cs typeface="Times New Roman" panose="02020603050405020304" pitchFamily="18" charset="0"/>
              </a:rPr>
              <a:t>提交情况</a:t>
            </a:r>
            <a:endParaRPr lang="zh-CN" altLang="en-US" dirty="0"/>
          </a:p>
        </p:txBody>
      </p:sp>
      <p:pic>
        <p:nvPicPr>
          <p:cNvPr id="7" name="图片 6"/>
          <p:cNvPicPr/>
          <p:nvPr/>
        </p:nvPicPr>
        <p:blipFill>
          <a:blip r:embed="rId3"/>
          <a:stretch>
            <a:fillRect/>
          </a:stretch>
        </p:blipFill>
        <p:spPr>
          <a:xfrm>
            <a:off x="1090772" y="4454913"/>
            <a:ext cx="3658235" cy="1657350"/>
          </a:xfrm>
          <a:prstGeom prst="rect">
            <a:avLst/>
          </a:prstGeom>
        </p:spPr>
      </p:pic>
    </p:spTree>
    <p:extLst>
      <p:ext uri="{BB962C8B-B14F-4D97-AF65-F5344CB8AC3E}">
        <p14:creationId xmlns:p14="http://schemas.microsoft.com/office/powerpoint/2010/main" val="2326131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62584" y="1642098"/>
            <a:ext cx="9076944" cy="4247317"/>
          </a:xfrm>
          <a:prstGeom prst="rect">
            <a:avLst/>
          </a:prstGeom>
        </p:spPr>
        <p:txBody>
          <a:bodyPr wrap="square">
            <a:spAutoFit/>
          </a:bodyPr>
          <a:lstStyle/>
          <a:p>
            <a:pPr algn="just">
              <a:spcAft>
                <a:spcPts val="0"/>
              </a:spcAft>
            </a:pPr>
            <a:r>
              <a:rPr lang="en-US" altLang="zh-CN" kern="100" dirty="0" err="1">
                <a:latin typeface="Calibri" panose="020F0502020204030204" pitchFamily="34" charset="0"/>
                <a:cs typeface="Times New Roman" panose="02020603050405020304" pitchFamily="18" charset="0"/>
              </a:rPr>
              <a:t>Svn</a:t>
            </a:r>
            <a:r>
              <a:rPr lang="zh-CN" altLang="zh-CN" kern="100" dirty="0">
                <a:latin typeface="Calibri" panose="020F0502020204030204" pitchFamily="34" charset="0"/>
                <a:cs typeface="Times New Roman" panose="02020603050405020304" pitchFamily="18" charset="0"/>
              </a:rPr>
              <a:t>主要用于多人开发同一个项目的版本控制、保持大家工作在正确的版本上，基本工作流程如下：</a:t>
            </a:r>
          </a:p>
          <a:p>
            <a:pPr marL="342900" lvl="0" indent="-342900" algn="just">
              <a:spcAft>
                <a:spcPts val="0"/>
              </a:spcAft>
              <a:buFont typeface="+mj-lt"/>
              <a:buAutoNum type="arabicParenR"/>
            </a:pPr>
            <a:r>
              <a:rPr lang="zh-CN" altLang="zh-CN" kern="100" dirty="0">
                <a:latin typeface="Calibri" panose="020F0502020204030204" pitchFamily="34" charset="0"/>
                <a:cs typeface="Times New Roman" panose="02020603050405020304" pitchFamily="18" charset="0"/>
              </a:rPr>
              <a:t>项目管理者在</a:t>
            </a:r>
            <a:r>
              <a:rPr lang="en-US" altLang="zh-CN" kern="100" dirty="0" err="1">
                <a:latin typeface="Calibri" panose="020F0502020204030204" pitchFamily="34" charset="0"/>
                <a:cs typeface="Times New Roman" panose="02020603050405020304" pitchFamily="18" charset="0"/>
              </a:rPr>
              <a:t>svn</a:t>
            </a:r>
            <a:r>
              <a:rPr lang="zh-CN" altLang="zh-CN" kern="100" dirty="0">
                <a:latin typeface="Calibri" panose="020F0502020204030204" pitchFamily="34" charset="0"/>
                <a:cs typeface="Times New Roman" panose="02020603050405020304" pitchFamily="18" charset="0"/>
              </a:rPr>
              <a:t>服务器中为需要共同开发的项目建立</a:t>
            </a:r>
            <a:r>
              <a:rPr lang="en-US" altLang="zh-CN" kern="100" dirty="0">
                <a:latin typeface="Calibri" panose="020F0502020204030204" pitchFamily="34" charset="0"/>
                <a:cs typeface="Times New Roman" panose="02020603050405020304" pitchFamily="18" charset="0"/>
              </a:rPr>
              <a:t>repository</a:t>
            </a:r>
            <a:endParaRPr lang="zh-CN" altLang="zh-CN"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R"/>
            </a:pPr>
            <a:r>
              <a:rPr lang="zh-CN" altLang="zh-CN" kern="100" dirty="0">
                <a:latin typeface="Calibri" panose="020F0502020204030204" pitchFamily="34" charset="0"/>
                <a:cs typeface="Times New Roman" panose="02020603050405020304" pitchFamily="18" charset="0"/>
              </a:rPr>
              <a:t>项目管理者在服务器上为需要提供权限的用户设置账号，对</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设置权限</a:t>
            </a:r>
          </a:p>
          <a:p>
            <a:pPr marL="342900" lvl="0" indent="-342900" algn="just">
              <a:spcAft>
                <a:spcPts val="0"/>
              </a:spcAft>
              <a:buFont typeface="+mj-lt"/>
              <a:buAutoNum type="arabicParenR"/>
            </a:pPr>
            <a:r>
              <a:rPr lang="zh-CN" altLang="zh-CN" kern="100" dirty="0">
                <a:latin typeface="Calibri" panose="020F0502020204030204" pitchFamily="34" charset="0"/>
                <a:cs typeface="Times New Roman" panose="02020603050405020304" pitchFamily="18" charset="0"/>
              </a:rPr>
              <a:t>项目管理者（或者其他有权限的用户）第一次向</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中添加项目原型，即</a:t>
            </a:r>
            <a:r>
              <a:rPr lang="en-US" altLang="zh-CN" kern="100" dirty="0">
                <a:latin typeface="Calibri" panose="020F0502020204030204" pitchFamily="34" charset="0"/>
                <a:cs typeface="Times New Roman" panose="02020603050405020304" pitchFamily="18" charset="0"/>
              </a:rPr>
              <a:t>import</a:t>
            </a:r>
            <a:r>
              <a:rPr lang="zh-CN" altLang="zh-CN" kern="100" dirty="0">
                <a:latin typeface="Calibri" panose="020F0502020204030204" pitchFamily="34" charset="0"/>
                <a:cs typeface="Times New Roman" panose="02020603050405020304" pitchFamily="18" charset="0"/>
              </a:rPr>
              <a:t>操作。此操作在项目生命周期中一般仅进行一次。</a:t>
            </a:r>
          </a:p>
          <a:p>
            <a:pPr marL="342900" lvl="0" indent="-342900" algn="just">
              <a:spcAft>
                <a:spcPts val="0"/>
              </a:spcAft>
              <a:buFont typeface="+mj-lt"/>
              <a:buAutoNum type="arabicParenR"/>
            </a:pPr>
            <a:r>
              <a:rPr lang="zh-CN" altLang="zh-CN" kern="100" dirty="0">
                <a:latin typeface="Calibri" panose="020F0502020204030204" pitchFamily="34" charset="0"/>
                <a:cs typeface="Times New Roman" panose="02020603050405020304" pitchFamily="18" charset="0"/>
              </a:rPr>
              <a:t>拥有访问权限的用户通过</a:t>
            </a:r>
            <a:r>
              <a:rPr lang="en-US" altLang="zh-CN" kern="100" dirty="0">
                <a:latin typeface="Calibri" panose="020F0502020204030204" pitchFamily="34" charset="0"/>
                <a:cs typeface="Times New Roman" panose="02020603050405020304" pitchFamily="18" charset="0"/>
              </a:rPr>
              <a:t>checkout</a:t>
            </a:r>
            <a:r>
              <a:rPr lang="zh-CN" altLang="zh-CN" kern="100" dirty="0">
                <a:latin typeface="Calibri" panose="020F0502020204030204" pitchFamily="34" charset="0"/>
                <a:cs typeface="Times New Roman" panose="02020603050405020304" pitchFamily="18" charset="0"/>
              </a:rPr>
              <a:t>从</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中取得项目代码，参加到开发过程中，此操作一般对单个用户来说只需要执行一次。</a:t>
            </a:r>
          </a:p>
          <a:p>
            <a:pPr marL="342900" lvl="0" indent="-342900" algn="just">
              <a:spcAft>
                <a:spcPts val="0"/>
              </a:spcAft>
              <a:buFont typeface="+mj-lt"/>
              <a:buAutoNum type="arabicParenR"/>
            </a:pPr>
            <a:r>
              <a:rPr lang="zh-CN" altLang="zh-CN" kern="100" dirty="0">
                <a:latin typeface="Calibri" panose="020F0502020204030204" pitchFamily="34" charset="0"/>
                <a:cs typeface="Times New Roman" panose="02020603050405020304" pitchFamily="18" charset="0"/>
              </a:rPr>
              <a:t>开发者在每次开发之前从服务器</a:t>
            </a:r>
            <a:r>
              <a:rPr lang="en-US" altLang="zh-CN" kern="100" dirty="0">
                <a:latin typeface="Calibri" panose="020F0502020204030204" pitchFamily="34" charset="0"/>
                <a:cs typeface="Times New Roman" panose="02020603050405020304" pitchFamily="18" charset="0"/>
              </a:rPr>
              <a:t>update</a:t>
            </a:r>
            <a:r>
              <a:rPr lang="zh-CN" altLang="zh-CN" kern="100" dirty="0">
                <a:latin typeface="Calibri" panose="020F0502020204030204" pitchFamily="34" charset="0"/>
                <a:cs typeface="Times New Roman" panose="02020603050405020304" pitchFamily="18" charset="0"/>
              </a:rPr>
              <a:t>得到最新版本，然后在此基础上进行开发，完成一个相对独立的模块时应当更新到服务器让其他开发者得到最新版本，在</a:t>
            </a:r>
            <a:r>
              <a:rPr lang="en-US" altLang="zh-CN" kern="100" dirty="0">
                <a:latin typeface="Calibri" panose="020F0502020204030204" pitchFamily="34" charset="0"/>
                <a:cs typeface="Times New Roman" panose="02020603050405020304" pitchFamily="18" charset="0"/>
              </a:rPr>
              <a:t>commit</a:t>
            </a:r>
            <a:r>
              <a:rPr lang="zh-CN" altLang="zh-CN" kern="100" dirty="0">
                <a:latin typeface="Calibri" panose="020F0502020204030204" pitchFamily="34" charset="0"/>
                <a:cs typeface="Times New Roman" panose="02020603050405020304" pitchFamily="18" charset="0"/>
              </a:rPr>
              <a:t>之前仍然需要</a:t>
            </a:r>
            <a:r>
              <a:rPr lang="en-US" altLang="zh-CN" kern="100" dirty="0">
                <a:latin typeface="Calibri" panose="020F0502020204030204" pitchFamily="34" charset="0"/>
                <a:cs typeface="Times New Roman" panose="02020603050405020304" pitchFamily="18" charset="0"/>
              </a:rPr>
              <a:t>update</a:t>
            </a:r>
            <a:r>
              <a:rPr lang="zh-CN" altLang="zh-CN" kern="100" dirty="0">
                <a:latin typeface="Calibri" panose="020F0502020204030204" pitchFamily="34" charset="0"/>
                <a:cs typeface="Times New Roman" panose="02020603050405020304" pitchFamily="18" charset="0"/>
              </a:rPr>
              <a:t>查看是否已经有其他开发者提交了新的版本，如果有新版本并且修改与自己的修改存在冲突，开发者需要在本地解决冲突，再次</a:t>
            </a:r>
            <a:r>
              <a:rPr lang="en-US" altLang="zh-CN" kern="100" dirty="0">
                <a:latin typeface="Calibri" panose="020F0502020204030204" pitchFamily="34" charset="0"/>
                <a:cs typeface="Times New Roman" panose="02020603050405020304" pitchFamily="18" charset="0"/>
              </a:rPr>
              <a:t>update</a:t>
            </a:r>
            <a:r>
              <a:rPr lang="zh-CN" altLang="zh-CN" kern="100" dirty="0">
                <a:latin typeface="Calibri" panose="020F0502020204030204" pitchFamily="34" charset="0"/>
                <a:cs typeface="Times New Roman" panose="02020603050405020304" pitchFamily="18" charset="0"/>
              </a:rPr>
              <a:t>直到没有冲突。此时才能</a:t>
            </a:r>
            <a:r>
              <a:rPr lang="en-US" altLang="zh-CN" kern="100" dirty="0">
                <a:latin typeface="Calibri" panose="020F0502020204030204" pitchFamily="34" charset="0"/>
                <a:cs typeface="Times New Roman" panose="02020603050405020304" pitchFamily="18" charset="0"/>
              </a:rPr>
              <a:t>commit</a:t>
            </a:r>
            <a:r>
              <a:rPr lang="zh-CN" altLang="zh-CN" kern="100" dirty="0">
                <a:latin typeface="Calibri" panose="020F0502020204030204" pitchFamily="34" charset="0"/>
                <a:cs typeface="Times New Roman" panose="02020603050405020304" pitchFamily="18" charset="0"/>
              </a:rPr>
              <a:t>将自己的代码提交到</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a:t>
            </a:r>
          </a:p>
          <a:p>
            <a:pPr marL="342900" lvl="0" indent="-342900" algn="just">
              <a:spcAft>
                <a:spcPts val="0"/>
              </a:spcAft>
              <a:buFont typeface="+mj-lt"/>
              <a:buAutoNum type="arabicParenR"/>
            </a:pPr>
            <a:r>
              <a:rPr lang="zh-CN" altLang="zh-CN" kern="100" dirty="0">
                <a:latin typeface="Calibri" panose="020F0502020204030204" pitchFamily="34" charset="0"/>
                <a:cs typeface="Times New Roman" panose="02020603050405020304" pitchFamily="18" charset="0"/>
              </a:rPr>
              <a:t>在项目开发过程中，如果仅需要获取代码，可通过</a:t>
            </a:r>
            <a:r>
              <a:rPr lang="en-US" altLang="zh-CN" kern="100" dirty="0">
                <a:latin typeface="Calibri" panose="020F0502020204030204" pitchFamily="34" charset="0"/>
                <a:cs typeface="Times New Roman" panose="02020603050405020304" pitchFamily="18" charset="0"/>
              </a:rPr>
              <a:t>export</a:t>
            </a:r>
            <a:r>
              <a:rPr lang="zh-CN" altLang="zh-CN" kern="100" dirty="0">
                <a:latin typeface="Calibri" panose="020F0502020204030204" pitchFamily="34" charset="0"/>
                <a:cs typeface="Times New Roman" panose="02020603050405020304" pitchFamily="18" charset="0"/>
              </a:rPr>
              <a:t>从</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中获取项目代码</a:t>
            </a:r>
          </a:p>
          <a:p>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sp>
        <p:nvSpPr>
          <p:cNvPr id="4" name="矩形 3"/>
          <p:cNvSpPr/>
          <p:nvPr/>
        </p:nvSpPr>
        <p:spPr>
          <a:xfrm>
            <a:off x="-78934" y="929579"/>
            <a:ext cx="4047430" cy="503086"/>
          </a:xfrm>
          <a:prstGeom prst="rect">
            <a:avLst/>
          </a:prstGeom>
        </p:spPr>
        <p:txBody>
          <a:bodyPr wrap="square">
            <a:spAutoFit/>
          </a:bodyPr>
          <a:lstStyle/>
          <a:p>
            <a:pPr lvl="2" algn="just">
              <a:lnSpc>
                <a:spcPct val="173000"/>
              </a:lnSpc>
              <a:spcBef>
                <a:spcPts val="1300"/>
              </a:spcBef>
              <a:spcAft>
                <a:spcPts val="1300"/>
              </a:spcAft>
            </a:pPr>
            <a:r>
              <a:rPr lang="zh-CN" altLang="en-US" b="1" kern="100" dirty="0" smtClean="0">
                <a:effectLst/>
                <a:latin typeface="Calibri" panose="020F0502020204030204" pitchFamily="34" charset="0"/>
              </a:rPr>
              <a:t>说明情况</a:t>
            </a:r>
            <a:r>
              <a:rPr lang="zh-CN" altLang="en-US" sz="1600" b="1" kern="100" dirty="0" smtClean="0">
                <a:effectLst/>
                <a:latin typeface="Calibri" panose="020F0502020204030204" pitchFamily="34" charset="0"/>
              </a:rPr>
              <a:t>：</a:t>
            </a:r>
            <a:endParaRPr lang="zh-CN" altLang="zh-CN" sz="1600" b="1" kern="100" dirty="0">
              <a:effectLst/>
              <a:latin typeface="Calibri" panose="020F0502020204030204" pitchFamily="34" charset="0"/>
            </a:endParaRPr>
          </a:p>
        </p:txBody>
      </p:sp>
    </p:spTree>
    <p:extLst>
      <p:ext uri="{BB962C8B-B14F-4D97-AF65-F5344CB8AC3E}">
        <p14:creationId xmlns:p14="http://schemas.microsoft.com/office/powerpoint/2010/main" val="1759954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1599" y="271211"/>
            <a:ext cx="6193427" cy="624786"/>
          </a:xfrm>
          <a:prstGeom prst="rect">
            <a:avLst/>
          </a:prstGeom>
        </p:spPr>
        <p:txBody>
          <a:bodyPr wrap="none">
            <a:spAutoFit/>
          </a:bodyPr>
          <a:lstStyle/>
          <a:p>
            <a:pPr lvl="2" algn="just">
              <a:lnSpc>
                <a:spcPct val="173000"/>
              </a:lnSpc>
              <a:spcBef>
                <a:spcPts val="1300"/>
              </a:spcBef>
              <a:spcAft>
                <a:spcPts val="1300"/>
              </a:spcAft>
            </a:pPr>
            <a:r>
              <a:rPr lang="en-US" altLang="zh-CN" sz="2000" b="1" kern="100" dirty="0" smtClean="0">
                <a:effectLst/>
                <a:latin typeface="Calibri" panose="020F0502020204030204" pitchFamily="34" charset="0"/>
              </a:rPr>
              <a:t>         </a:t>
            </a:r>
            <a:r>
              <a:rPr lang="en-US" altLang="zh-CN" sz="2000" b="1" kern="100" dirty="0" err="1" smtClean="0">
                <a:effectLst/>
                <a:latin typeface="Calibri" panose="020F0502020204030204" pitchFamily="34" charset="0"/>
              </a:rPr>
              <a:t>tortoiseSVN</a:t>
            </a:r>
            <a:r>
              <a:rPr lang="zh-CN" altLang="zh-CN" sz="2000" b="1" kern="100" dirty="0">
                <a:latin typeface="Calibri" panose="020F0502020204030204" pitchFamily="34" charset="0"/>
              </a:rPr>
              <a:t>客户端</a:t>
            </a:r>
            <a:r>
              <a:rPr lang="en-US" altLang="zh-CN" sz="2000" b="1" kern="100" dirty="0" smtClean="0">
                <a:effectLst/>
                <a:latin typeface="Calibri" panose="020F0502020204030204" pitchFamily="34" charset="0"/>
              </a:rPr>
              <a:t>Import</a:t>
            </a:r>
            <a:r>
              <a:rPr lang="zh-CN" altLang="zh-CN" sz="2000" b="1" kern="100" dirty="0">
                <a:latin typeface="Calibri" panose="020F0502020204030204" pitchFamily="34" charset="0"/>
              </a:rPr>
              <a:t>、</a:t>
            </a:r>
            <a:r>
              <a:rPr lang="en-US" altLang="zh-CN" sz="2000" b="1" kern="100" dirty="0" smtClean="0">
                <a:effectLst/>
                <a:latin typeface="Calibri" panose="020F0502020204030204" pitchFamily="34" charset="0"/>
              </a:rPr>
              <a:t>commit</a:t>
            </a:r>
            <a:r>
              <a:rPr lang="zh-CN" altLang="zh-CN" sz="2000" b="1" kern="100" dirty="0">
                <a:latin typeface="Calibri" panose="020F0502020204030204" pitchFamily="34" charset="0"/>
              </a:rPr>
              <a:t>的区别</a:t>
            </a:r>
            <a:endParaRPr lang="zh-CN" altLang="zh-CN" sz="2000" b="1" kern="100" dirty="0">
              <a:effectLst/>
              <a:latin typeface="Calibri" panose="020F0502020204030204" pitchFamily="34" charset="0"/>
            </a:endParaRPr>
          </a:p>
        </p:txBody>
      </p:sp>
      <p:sp>
        <p:nvSpPr>
          <p:cNvPr id="3" name="矩形 2"/>
          <p:cNvSpPr/>
          <p:nvPr/>
        </p:nvSpPr>
        <p:spPr>
          <a:xfrm>
            <a:off x="826008" y="1235101"/>
            <a:ext cx="10823448" cy="1477328"/>
          </a:xfrm>
          <a:prstGeom prst="rect">
            <a:avLst/>
          </a:prstGeom>
        </p:spPr>
        <p:txBody>
          <a:bodyPr wrap="square">
            <a:spAutoFit/>
          </a:bodyPr>
          <a:lstStyle/>
          <a:p>
            <a:pPr marL="342900" lvl="0" indent="-342900" algn="just">
              <a:spcAft>
                <a:spcPts val="0"/>
              </a:spcAft>
              <a:buFont typeface="+mj-lt"/>
              <a:buAutoNum type="arabicParenR"/>
            </a:pPr>
            <a:r>
              <a:rPr lang="en-US" altLang="zh-CN" kern="100" dirty="0">
                <a:latin typeface="Calibri" panose="020F0502020204030204" pitchFamily="34" charset="0"/>
                <a:cs typeface="Times New Roman" panose="02020603050405020304" pitchFamily="18" charset="0"/>
              </a:rPr>
              <a:t>Import</a:t>
            </a:r>
            <a:r>
              <a:rPr lang="zh-CN" altLang="zh-CN" kern="100" dirty="0">
                <a:latin typeface="Calibri" panose="020F0502020204030204" pitchFamily="34" charset="0"/>
                <a:cs typeface="Times New Roman" panose="02020603050405020304" pitchFamily="18" charset="0"/>
              </a:rPr>
              <a:t>一般在</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建立后第一次向</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中添加项目原型时使用，整个项目生命周期中一般仅出现一次。</a:t>
            </a:r>
          </a:p>
          <a:p>
            <a:pPr marL="342900" lvl="0" indent="-342900" algn="just">
              <a:spcAft>
                <a:spcPts val="0"/>
              </a:spcAft>
              <a:buFont typeface="+mj-lt"/>
              <a:buAutoNum type="arabicParenR"/>
            </a:pPr>
            <a:r>
              <a:rPr lang="en-US" altLang="zh-CN" kern="100" dirty="0">
                <a:latin typeface="Calibri" panose="020F0502020204030204" pitchFamily="34" charset="0"/>
                <a:cs typeface="Times New Roman" panose="02020603050405020304" pitchFamily="18" charset="0"/>
              </a:rPr>
              <a:t>Commit</a:t>
            </a:r>
            <a:r>
              <a:rPr lang="zh-CN" altLang="zh-CN" kern="100" dirty="0">
                <a:latin typeface="Calibri" panose="020F0502020204030204" pitchFamily="34" charset="0"/>
                <a:cs typeface="Times New Roman" panose="02020603050405020304" pitchFamily="18" charset="0"/>
              </a:rPr>
              <a:t>是在开发者从</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a:t>
            </a:r>
            <a:r>
              <a:rPr lang="en-US" altLang="zh-CN" kern="100" dirty="0">
                <a:latin typeface="Calibri" panose="020F0502020204030204" pitchFamily="34" charset="0"/>
                <a:cs typeface="Times New Roman" panose="02020603050405020304" pitchFamily="18" charset="0"/>
              </a:rPr>
              <a:t>checkout</a:t>
            </a:r>
            <a:r>
              <a:rPr lang="zh-CN" altLang="zh-CN" kern="100" dirty="0">
                <a:latin typeface="Calibri" panose="020F0502020204030204" pitchFamily="34" charset="0"/>
                <a:cs typeface="Times New Roman" panose="02020603050405020304" pitchFamily="18" charset="0"/>
              </a:rPr>
              <a:t>项目代码后参加开发时在开发过程中向</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提交自己代码时使用。在开发周期中会存在多次</a:t>
            </a:r>
            <a:r>
              <a:rPr lang="en-US" altLang="zh-CN" kern="100" dirty="0">
                <a:latin typeface="Calibri" panose="020F0502020204030204" pitchFamily="34" charset="0"/>
                <a:cs typeface="Times New Roman" panose="02020603050405020304" pitchFamily="18" charset="0"/>
              </a:rPr>
              <a:t>commit</a:t>
            </a:r>
            <a:r>
              <a:rPr lang="zh-CN" altLang="zh-CN" kern="100" dirty="0">
                <a:latin typeface="Calibri" panose="020F0502020204030204" pitchFamily="34" charset="0"/>
                <a:cs typeface="Times New Roman" panose="02020603050405020304" pitchFamily="18" charset="0"/>
              </a:rPr>
              <a:t>，在每次</a:t>
            </a:r>
            <a:r>
              <a:rPr lang="en-US" altLang="zh-CN" kern="100" dirty="0">
                <a:latin typeface="Calibri" panose="020F0502020204030204" pitchFamily="34" charset="0"/>
                <a:cs typeface="Times New Roman" panose="02020603050405020304" pitchFamily="18" charset="0"/>
              </a:rPr>
              <a:t>commit</a:t>
            </a:r>
            <a:r>
              <a:rPr lang="zh-CN" altLang="zh-CN" kern="100" dirty="0">
                <a:latin typeface="Calibri" panose="020F0502020204030204" pitchFamily="34" charset="0"/>
                <a:cs typeface="Times New Roman" panose="02020603050405020304" pitchFamily="18" charset="0"/>
              </a:rPr>
              <a:t>前须</a:t>
            </a:r>
            <a:r>
              <a:rPr lang="en-US" altLang="zh-CN" kern="100" dirty="0">
                <a:latin typeface="Calibri" panose="020F0502020204030204" pitchFamily="34" charset="0"/>
                <a:cs typeface="Times New Roman" panose="02020603050405020304" pitchFamily="18" charset="0"/>
              </a:rPr>
              <a:t>update</a:t>
            </a:r>
            <a:r>
              <a:rPr lang="zh-CN" altLang="zh-CN" kern="100" dirty="0">
                <a:latin typeface="Calibri" panose="020F0502020204030204" pitchFamily="34" charset="0"/>
                <a:cs typeface="Times New Roman" panose="02020603050405020304" pitchFamily="18" charset="0"/>
              </a:rPr>
              <a:t>确保提交的代码在</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中是最新的</a:t>
            </a:r>
          </a:p>
        </p:txBody>
      </p:sp>
    </p:spTree>
    <p:extLst>
      <p:ext uri="{BB962C8B-B14F-4D97-AF65-F5344CB8AC3E}">
        <p14:creationId xmlns:p14="http://schemas.microsoft.com/office/powerpoint/2010/main" val="246147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5678" y="207203"/>
            <a:ext cx="7121308" cy="624786"/>
          </a:xfrm>
          <a:prstGeom prst="rect">
            <a:avLst/>
          </a:prstGeom>
        </p:spPr>
        <p:txBody>
          <a:bodyPr wrap="none">
            <a:spAutoFit/>
          </a:bodyPr>
          <a:lstStyle/>
          <a:p>
            <a:pPr lvl="2" algn="just">
              <a:lnSpc>
                <a:spcPct val="173000"/>
              </a:lnSpc>
              <a:spcBef>
                <a:spcPts val="1300"/>
              </a:spcBef>
              <a:spcAft>
                <a:spcPts val="1300"/>
              </a:spcAft>
            </a:pPr>
            <a:r>
              <a:rPr lang="en-US" altLang="zh-CN" sz="2000" b="1" kern="100" dirty="0" smtClean="0">
                <a:effectLst/>
                <a:latin typeface="Calibri" panose="020F0502020204030204" pitchFamily="34" charset="0"/>
              </a:rPr>
              <a:t>         </a:t>
            </a:r>
            <a:r>
              <a:rPr lang="en-US" altLang="zh-CN" sz="2000" b="1" kern="100" dirty="0" err="1" smtClean="0">
                <a:effectLst/>
                <a:latin typeface="Calibri" panose="020F0502020204030204" pitchFamily="34" charset="0"/>
              </a:rPr>
              <a:t>tortoiseSVN</a:t>
            </a:r>
            <a:r>
              <a:rPr lang="zh-CN" altLang="zh-CN" sz="2000" b="1" kern="100" dirty="0">
                <a:latin typeface="Calibri" panose="020F0502020204030204" pitchFamily="34" charset="0"/>
              </a:rPr>
              <a:t>客户端</a:t>
            </a:r>
            <a:r>
              <a:rPr lang="en-US" altLang="zh-CN" sz="2000" b="1" kern="100" dirty="0" smtClean="0">
                <a:effectLst/>
                <a:latin typeface="Calibri" panose="020F0502020204030204" pitchFamily="34" charset="0"/>
              </a:rPr>
              <a:t>Export</a:t>
            </a:r>
            <a:r>
              <a:rPr lang="zh-CN" altLang="zh-CN" sz="2000" b="1" kern="100" dirty="0">
                <a:latin typeface="Calibri" panose="020F0502020204030204" pitchFamily="34" charset="0"/>
              </a:rPr>
              <a:t>、</a:t>
            </a:r>
            <a:r>
              <a:rPr lang="en-US" altLang="zh-CN" sz="2000" b="1" kern="100" dirty="0" smtClean="0">
                <a:effectLst/>
                <a:latin typeface="Calibri" panose="020F0502020204030204" pitchFamily="34" charset="0"/>
              </a:rPr>
              <a:t>update</a:t>
            </a:r>
            <a:r>
              <a:rPr lang="zh-CN" altLang="zh-CN" sz="2000" b="1" kern="100" dirty="0">
                <a:latin typeface="Calibri" panose="020F0502020204030204" pitchFamily="34" charset="0"/>
              </a:rPr>
              <a:t>、</a:t>
            </a:r>
            <a:r>
              <a:rPr lang="en-US" altLang="zh-CN" sz="2000" b="1" kern="100" dirty="0" smtClean="0">
                <a:effectLst/>
                <a:latin typeface="Calibri" panose="020F0502020204030204" pitchFamily="34" charset="0"/>
              </a:rPr>
              <a:t>checkout</a:t>
            </a:r>
            <a:r>
              <a:rPr lang="zh-CN" altLang="zh-CN" sz="2000" b="1" kern="100" dirty="0">
                <a:latin typeface="Calibri" panose="020F0502020204030204" pitchFamily="34" charset="0"/>
              </a:rPr>
              <a:t>区别</a:t>
            </a:r>
            <a:endParaRPr lang="zh-CN" altLang="zh-CN" sz="2000" b="1" kern="100" dirty="0">
              <a:effectLst/>
              <a:latin typeface="Calibri" panose="020F0502020204030204" pitchFamily="34" charset="0"/>
            </a:endParaRPr>
          </a:p>
        </p:txBody>
      </p:sp>
      <p:sp>
        <p:nvSpPr>
          <p:cNvPr id="3" name="矩形 2"/>
          <p:cNvSpPr/>
          <p:nvPr/>
        </p:nvSpPr>
        <p:spPr>
          <a:xfrm>
            <a:off x="826008" y="1031022"/>
            <a:ext cx="11189208" cy="4524315"/>
          </a:xfrm>
          <a:prstGeom prst="rect">
            <a:avLst/>
          </a:prstGeom>
        </p:spPr>
        <p:txBody>
          <a:bodyPr wrap="square">
            <a:spAutoFit/>
          </a:bodyPr>
          <a:lstStyle/>
          <a:p>
            <a:pPr lvl="0" algn="just">
              <a:spcAft>
                <a:spcPts val="0"/>
              </a:spcAft>
            </a:pPr>
            <a:r>
              <a:rPr lang="en-US" altLang="zh-CN" kern="100" dirty="0" smtClean="0">
                <a:latin typeface="Calibri" panose="020F0502020204030204" pitchFamily="34" charset="0"/>
                <a:cs typeface="Times New Roman" panose="02020603050405020304" pitchFamily="18" charset="0"/>
              </a:rPr>
              <a:t>1</a:t>
            </a:r>
            <a:r>
              <a:rPr lang="zh-CN" altLang="en-US" kern="100" dirty="0" smtClean="0">
                <a:latin typeface="Calibri" panose="020F0502020204030204" pitchFamily="34" charset="0"/>
                <a:cs typeface="Times New Roman" panose="02020603050405020304" pitchFamily="18" charset="0"/>
              </a:rPr>
              <a:t>、</a:t>
            </a:r>
            <a:r>
              <a:rPr lang="en-US" altLang="zh-CN" kern="100" dirty="0" smtClean="0">
                <a:latin typeface="Calibri" panose="020F0502020204030204" pitchFamily="34" charset="0"/>
                <a:cs typeface="Times New Roman" panose="02020603050405020304" pitchFamily="18" charset="0"/>
              </a:rPr>
              <a:t>export</a:t>
            </a:r>
            <a:r>
              <a:rPr lang="zh-CN" altLang="zh-CN" kern="100" dirty="0">
                <a:latin typeface="Calibri" panose="020F0502020204030204" pitchFamily="34" charset="0"/>
                <a:cs typeface="Times New Roman" panose="02020603050405020304" pitchFamily="18" charset="0"/>
              </a:rPr>
              <a:t>是用于从</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中获取项目代码，但不参与开发时使用。如项目结束后获取项目最终版本的代码</a:t>
            </a:r>
            <a:r>
              <a:rPr lang="zh-CN" altLang="zh-CN"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lvl="0" algn="just">
              <a:spcAft>
                <a:spcPts val="0"/>
              </a:spcAft>
            </a:pPr>
            <a:endParaRPr lang="en-US" altLang="zh-CN" kern="100" dirty="0">
              <a:latin typeface="Calibri" panose="020F0502020204030204" pitchFamily="34" charset="0"/>
              <a:cs typeface="Times New Roman" panose="02020603050405020304" pitchFamily="18" charset="0"/>
            </a:endParaRPr>
          </a:p>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zh-CN" kern="100" dirty="0" smtClean="0">
                <a:latin typeface="Calibri" panose="020F0502020204030204" pitchFamily="34" charset="0"/>
                <a:cs typeface="Times New Roman" panose="02020603050405020304" pitchFamily="18" charset="0"/>
              </a:rPr>
              <a:t>或者</a:t>
            </a:r>
            <a:r>
              <a:rPr lang="zh-CN" altLang="zh-CN" kern="100" dirty="0">
                <a:latin typeface="Calibri" panose="020F0502020204030204" pitchFamily="34" charset="0"/>
                <a:cs typeface="Times New Roman" panose="02020603050405020304" pitchFamily="18" charset="0"/>
              </a:rPr>
              <a:t>拥有读取权限的用户获取代码。通过</a:t>
            </a:r>
            <a:r>
              <a:rPr lang="en-US" altLang="zh-CN" kern="100" dirty="0">
                <a:latin typeface="Calibri" panose="020F0502020204030204" pitchFamily="34" charset="0"/>
                <a:cs typeface="Times New Roman" panose="02020603050405020304" pitchFamily="18" charset="0"/>
              </a:rPr>
              <a:t>export</a:t>
            </a:r>
            <a:r>
              <a:rPr lang="zh-CN" altLang="zh-CN" kern="100" dirty="0">
                <a:latin typeface="Calibri" panose="020F0502020204030204" pitchFamily="34" charset="0"/>
                <a:cs typeface="Times New Roman" panose="02020603050405020304" pitchFamily="18" charset="0"/>
              </a:rPr>
              <a:t>获得的项目没有</a:t>
            </a:r>
            <a:r>
              <a:rPr lang="en-US" altLang="zh-CN" kern="100" dirty="0" err="1">
                <a:latin typeface="Calibri" panose="020F0502020204030204" pitchFamily="34" charset="0"/>
                <a:cs typeface="Times New Roman" panose="02020603050405020304" pitchFamily="18" charset="0"/>
              </a:rPr>
              <a:t>svn</a:t>
            </a:r>
            <a:r>
              <a:rPr lang="zh-CN" altLang="zh-CN" kern="100" dirty="0">
                <a:latin typeface="Calibri" panose="020F0502020204030204" pitchFamily="34" charset="0"/>
                <a:cs typeface="Times New Roman" panose="02020603050405020304" pitchFamily="18" charset="0"/>
              </a:rPr>
              <a:t>添加的标记信息，文件夹会小一些，</a:t>
            </a:r>
            <a:r>
              <a:rPr lang="zh-CN" altLang="zh-CN" kern="100" dirty="0" smtClean="0">
                <a:latin typeface="Calibri" panose="020F0502020204030204" pitchFamily="34" charset="0"/>
                <a:cs typeface="Times New Roman" panose="02020603050405020304" pitchFamily="18" charset="0"/>
              </a:rPr>
              <a:t>同</a:t>
            </a:r>
            <a:r>
              <a:rPr lang="en-US" altLang="zh-CN" kern="100" dirty="0" smtClean="0">
                <a:latin typeface="Calibri" panose="020F0502020204030204" pitchFamily="34" charset="0"/>
                <a:cs typeface="Times New Roman" panose="02020603050405020304" pitchFamily="18" charset="0"/>
              </a:rPr>
              <a:t>  </a:t>
            </a:r>
          </a:p>
          <a:p>
            <a:pPr lvl="0" algn="just">
              <a:spcAft>
                <a:spcPts val="0"/>
              </a:spcAft>
            </a:pPr>
            <a:endParaRPr lang="en-US" altLang="zh-CN" kern="100" dirty="0">
              <a:latin typeface="Calibri" panose="020F0502020204030204" pitchFamily="34" charset="0"/>
              <a:cs typeface="Times New Roman" panose="02020603050405020304" pitchFamily="18" charset="0"/>
            </a:endParaRPr>
          </a:p>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zh-CN" kern="100" dirty="0" smtClean="0">
                <a:latin typeface="Calibri" panose="020F0502020204030204" pitchFamily="34" charset="0"/>
                <a:cs typeface="Times New Roman" panose="02020603050405020304" pitchFamily="18" charset="0"/>
              </a:rPr>
              <a:t>时</a:t>
            </a:r>
            <a:r>
              <a:rPr lang="zh-CN" altLang="zh-CN" kern="100" dirty="0">
                <a:latin typeface="Calibri" panose="020F0502020204030204" pitchFamily="34" charset="0"/>
                <a:cs typeface="Times New Roman" panose="02020603050405020304" pitchFamily="18" charset="0"/>
              </a:rPr>
              <a:t>选中项目后鼠标右键不会提供</a:t>
            </a:r>
            <a:r>
              <a:rPr lang="en-US" altLang="zh-CN" kern="100" dirty="0">
                <a:latin typeface="Calibri" panose="020F0502020204030204" pitchFamily="34" charset="0"/>
                <a:cs typeface="Times New Roman" panose="02020603050405020304" pitchFamily="18" charset="0"/>
              </a:rPr>
              <a:t>update</a:t>
            </a:r>
            <a:r>
              <a:rPr lang="zh-CN" altLang="zh-CN" kern="100" dirty="0">
                <a:latin typeface="Calibri" panose="020F0502020204030204" pitchFamily="34" charset="0"/>
                <a:cs typeface="Times New Roman" panose="02020603050405020304" pitchFamily="18" charset="0"/>
              </a:rPr>
              <a:t>和</a:t>
            </a:r>
            <a:r>
              <a:rPr lang="en-US" altLang="zh-CN" kern="100" dirty="0">
                <a:latin typeface="Calibri" panose="020F0502020204030204" pitchFamily="34" charset="0"/>
                <a:cs typeface="Times New Roman" panose="02020603050405020304" pitchFamily="18" charset="0"/>
              </a:rPr>
              <a:t>commit</a:t>
            </a:r>
            <a:r>
              <a:rPr lang="zh-CN" altLang="zh-CN" kern="100" dirty="0">
                <a:latin typeface="Calibri" panose="020F0502020204030204" pitchFamily="34" charset="0"/>
                <a:cs typeface="Times New Roman" panose="02020603050405020304" pitchFamily="18" charset="0"/>
              </a:rPr>
              <a:t>等功能。相当于普通的本地项目，在图标上也没有</a:t>
            </a:r>
            <a:r>
              <a:rPr lang="en-US" altLang="zh-CN" kern="100" dirty="0" err="1">
                <a:latin typeface="Calibri" panose="020F0502020204030204" pitchFamily="34" charset="0"/>
                <a:cs typeface="Times New Roman" panose="02020603050405020304" pitchFamily="18" charset="0"/>
              </a:rPr>
              <a:t>svn</a:t>
            </a:r>
            <a:r>
              <a:rPr lang="zh-CN" altLang="zh-CN" kern="100" dirty="0">
                <a:latin typeface="Calibri" panose="020F0502020204030204" pitchFamily="34" charset="0"/>
                <a:cs typeface="Times New Roman" panose="02020603050405020304" pitchFamily="18" charset="0"/>
              </a:rPr>
              <a:t>的</a:t>
            </a:r>
            <a:r>
              <a:rPr lang="zh-CN" altLang="zh-CN" kern="100" dirty="0" smtClean="0">
                <a:latin typeface="Calibri" panose="020F0502020204030204" pitchFamily="34" charset="0"/>
                <a:cs typeface="Times New Roman" panose="02020603050405020304" pitchFamily="18" charset="0"/>
              </a:rPr>
              <a:t>特</a:t>
            </a:r>
            <a:r>
              <a:rPr lang="zh-CN" altLang="en-US"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lvl="0" algn="just">
              <a:spcAft>
                <a:spcPts val="0"/>
              </a:spcAft>
            </a:pPr>
            <a:endParaRPr lang="en-US" altLang="zh-CN" kern="100" dirty="0">
              <a:latin typeface="Calibri" panose="020F0502020204030204" pitchFamily="34" charset="0"/>
              <a:cs typeface="Times New Roman" panose="02020603050405020304" pitchFamily="18" charset="0"/>
            </a:endParaRPr>
          </a:p>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zh-CN" kern="100" dirty="0" smtClean="0">
                <a:latin typeface="Calibri" panose="020F0502020204030204" pitchFamily="34" charset="0"/>
                <a:cs typeface="Times New Roman" panose="02020603050405020304" pitchFamily="18" charset="0"/>
              </a:rPr>
              <a:t>殊</a:t>
            </a:r>
            <a:r>
              <a:rPr lang="zh-CN" altLang="zh-CN" kern="100" dirty="0">
                <a:latin typeface="Calibri" panose="020F0502020204030204" pitchFamily="34" charset="0"/>
                <a:cs typeface="Times New Roman" panose="02020603050405020304" pitchFamily="18" charset="0"/>
              </a:rPr>
              <a:t>标记。</a:t>
            </a:r>
          </a:p>
          <a:p>
            <a:pPr lvl="0" algn="just">
              <a:spcAft>
                <a:spcPts val="0"/>
              </a:spcAft>
            </a:pPr>
            <a:r>
              <a:rPr lang="en-US" altLang="zh-CN" kern="100" dirty="0" smtClean="0">
                <a:latin typeface="Calibri" panose="020F0502020204030204" pitchFamily="34" charset="0"/>
                <a:cs typeface="Times New Roman" panose="02020603050405020304" pitchFamily="18" charset="0"/>
              </a:rPr>
              <a:t>2</a:t>
            </a:r>
            <a:r>
              <a:rPr lang="zh-CN" altLang="en-US" kern="100" dirty="0" smtClean="0">
                <a:latin typeface="Calibri" panose="020F0502020204030204" pitchFamily="34" charset="0"/>
                <a:cs typeface="Times New Roman" panose="02020603050405020304" pitchFamily="18" charset="0"/>
              </a:rPr>
              <a:t>、</a:t>
            </a:r>
            <a:r>
              <a:rPr lang="en-US" altLang="zh-CN" kern="100" dirty="0" smtClean="0">
                <a:latin typeface="Calibri" panose="020F0502020204030204" pitchFamily="34" charset="0"/>
                <a:cs typeface="Times New Roman" panose="02020603050405020304" pitchFamily="18" charset="0"/>
              </a:rPr>
              <a:t>checkout</a:t>
            </a:r>
            <a:r>
              <a:rPr lang="zh-CN" altLang="zh-CN" kern="100" dirty="0">
                <a:latin typeface="Calibri" panose="020F0502020204030204" pitchFamily="34" charset="0"/>
                <a:cs typeface="Times New Roman" panose="02020603050405020304" pitchFamily="18" charset="0"/>
              </a:rPr>
              <a:t>是开发者参与开发时第一次从</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中获取代码的操作。通过</a:t>
            </a:r>
            <a:r>
              <a:rPr lang="en-US" altLang="zh-CN" kern="100" dirty="0">
                <a:latin typeface="Calibri" panose="020F0502020204030204" pitchFamily="34" charset="0"/>
                <a:cs typeface="Times New Roman" panose="02020603050405020304" pitchFamily="18" charset="0"/>
              </a:rPr>
              <a:t>checkout</a:t>
            </a:r>
            <a:r>
              <a:rPr lang="zh-CN" altLang="zh-CN" kern="100" dirty="0">
                <a:latin typeface="Calibri" panose="020F0502020204030204" pitchFamily="34" charset="0"/>
                <a:cs typeface="Times New Roman" panose="02020603050405020304" pitchFamily="18" charset="0"/>
              </a:rPr>
              <a:t>获取带有</a:t>
            </a:r>
            <a:r>
              <a:rPr lang="en-US" altLang="zh-CN" kern="100" dirty="0" err="1">
                <a:latin typeface="Calibri" panose="020F0502020204030204" pitchFamily="34" charset="0"/>
                <a:cs typeface="Times New Roman" panose="02020603050405020304" pitchFamily="18" charset="0"/>
              </a:rPr>
              <a:t>svn</a:t>
            </a:r>
            <a:r>
              <a:rPr lang="zh-CN" altLang="zh-CN" kern="100" dirty="0">
                <a:latin typeface="Calibri" panose="020F0502020204030204" pitchFamily="34" charset="0"/>
                <a:cs typeface="Times New Roman" panose="02020603050405020304" pitchFamily="18" charset="0"/>
              </a:rPr>
              <a:t>标记的代码</a:t>
            </a:r>
            <a:r>
              <a:rPr lang="zh-CN" altLang="zh-CN"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lvl="0" algn="just">
              <a:spcAft>
                <a:spcPts val="0"/>
              </a:spcAft>
            </a:pPr>
            <a:endParaRPr lang="en-US" altLang="zh-CN" kern="100" dirty="0">
              <a:latin typeface="Calibri" panose="020F0502020204030204" pitchFamily="34" charset="0"/>
              <a:cs typeface="Times New Roman" panose="02020603050405020304" pitchFamily="18" charset="0"/>
            </a:endParaRPr>
          </a:p>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zh-CN" kern="100" dirty="0" smtClean="0">
                <a:latin typeface="Calibri" panose="020F0502020204030204" pitchFamily="34" charset="0"/>
                <a:cs typeface="Times New Roman" panose="02020603050405020304" pitchFamily="18" charset="0"/>
              </a:rPr>
              <a:t>在</a:t>
            </a:r>
            <a:r>
              <a:rPr lang="zh-CN" altLang="zh-CN" kern="100" dirty="0">
                <a:latin typeface="Calibri" panose="020F0502020204030204" pitchFamily="34" charset="0"/>
                <a:cs typeface="Times New Roman" panose="02020603050405020304" pitchFamily="18" charset="0"/>
              </a:rPr>
              <a:t>开发过程中可以</a:t>
            </a:r>
            <a:r>
              <a:rPr lang="en-US" altLang="zh-CN" kern="100" dirty="0">
                <a:latin typeface="Calibri" panose="020F0502020204030204" pitchFamily="34" charset="0"/>
                <a:cs typeface="Times New Roman" panose="02020603050405020304" pitchFamily="18" charset="0"/>
              </a:rPr>
              <a:t>update</a:t>
            </a:r>
            <a:r>
              <a:rPr lang="zh-CN" altLang="zh-CN" kern="100" dirty="0">
                <a:latin typeface="Calibri" panose="020F0502020204030204" pitchFamily="34" charset="0"/>
                <a:cs typeface="Times New Roman" panose="02020603050405020304" pitchFamily="18" charset="0"/>
              </a:rPr>
              <a:t>以及</a:t>
            </a:r>
            <a:r>
              <a:rPr lang="en-US" altLang="zh-CN" kern="100" dirty="0">
                <a:latin typeface="Calibri" panose="020F0502020204030204" pitchFamily="34" charset="0"/>
                <a:cs typeface="Times New Roman" panose="02020603050405020304" pitchFamily="18" charset="0"/>
              </a:rPr>
              <a:t>commit</a:t>
            </a:r>
            <a:r>
              <a:rPr lang="zh-CN" altLang="zh-CN" kern="100" dirty="0">
                <a:latin typeface="Calibri" panose="020F0502020204030204" pitchFamily="34" charset="0"/>
                <a:cs typeface="Times New Roman" panose="02020603050405020304" pitchFamily="18" charset="0"/>
              </a:rPr>
              <a:t>提交代码。项目文件会拥有</a:t>
            </a:r>
            <a:r>
              <a:rPr lang="en-US" altLang="zh-CN" kern="100" dirty="0" err="1">
                <a:latin typeface="Calibri" panose="020F0502020204030204" pitchFamily="34" charset="0"/>
                <a:cs typeface="Times New Roman" panose="02020603050405020304" pitchFamily="18" charset="0"/>
              </a:rPr>
              <a:t>svn</a:t>
            </a:r>
            <a:r>
              <a:rPr lang="zh-CN" altLang="zh-CN" kern="100" dirty="0">
                <a:latin typeface="Calibri" panose="020F0502020204030204" pitchFamily="34" charset="0"/>
                <a:cs typeface="Times New Roman" panose="02020603050405020304" pitchFamily="18" charset="0"/>
              </a:rPr>
              <a:t>客户端的标记图案。此操作对于单个</a:t>
            </a:r>
            <a:r>
              <a:rPr lang="zh-CN" altLang="zh-CN" kern="100" dirty="0" smtClean="0">
                <a:latin typeface="Calibri" panose="020F0502020204030204" pitchFamily="34" charset="0"/>
                <a:cs typeface="Times New Roman" panose="02020603050405020304" pitchFamily="18" charset="0"/>
              </a:rPr>
              <a:t>开</a:t>
            </a:r>
            <a:endParaRPr lang="en-US" altLang="zh-CN" kern="100" dirty="0" smtClean="0">
              <a:latin typeface="Calibri" panose="020F0502020204030204" pitchFamily="34" charset="0"/>
              <a:cs typeface="Times New Roman" panose="02020603050405020304" pitchFamily="18" charset="0"/>
            </a:endParaRPr>
          </a:p>
          <a:p>
            <a:pPr lvl="0" algn="just">
              <a:spcAft>
                <a:spcPts val="0"/>
              </a:spcAft>
            </a:pPr>
            <a:endParaRPr lang="en-US" altLang="zh-CN" kern="100" dirty="0">
              <a:latin typeface="Calibri" panose="020F0502020204030204" pitchFamily="34" charset="0"/>
              <a:cs typeface="Times New Roman" panose="02020603050405020304" pitchFamily="18" charset="0"/>
            </a:endParaRPr>
          </a:p>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zh-CN" kern="100" dirty="0" smtClean="0">
                <a:latin typeface="Calibri" panose="020F0502020204030204" pitchFamily="34" charset="0"/>
                <a:cs typeface="Times New Roman" panose="02020603050405020304" pitchFamily="18" charset="0"/>
              </a:rPr>
              <a:t>发</a:t>
            </a:r>
            <a:r>
              <a:rPr lang="zh-CN" altLang="zh-CN" kern="100" dirty="0">
                <a:latin typeface="Calibri" panose="020F0502020204030204" pitchFamily="34" charset="0"/>
                <a:cs typeface="Times New Roman" panose="02020603050405020304" pitchFamily="18" charset="0"/>
              </a:rPr>
              <a:t>者来说一般仅进行一次。</a:t>
            </a:r>
          </a:p>
          <a:p>
            <a:pPr lvl="0" algn="just">
              <a:spcAft>
                <a:spcPts val="0"/>
              </a:spcAft>
            </a:pPr>
            <a:endParaRPr lang="en-US" altLang="zh-CN" kern="100" dirty="0" smtClean="0">
              <a:latin typeface="Calibri" panose="020F0502020204030204" pitchFamily="34" charset="0"/>
              <a:cs typeface="Times New Roman" panose="02020603050405020304" pitchFamily="18" charset="0"/>
            </a:endParaRPr>
          </a:p>
          <a:p>
            <a:pPr lvl="0" algn="just">
              <a:spcAft>
                <a:spcPts val="0"/>
              </a:spcAft>
            </a:pPr>
            <a:r>
              <a:rPr lang="en-US" altLang="zh-CN" kern="100" dirty="0">
                <a:latin typeface="Calibri" panose="020F0502020204030204" pitchFamily="34" charset="0"/>
                <a:cs typeface="Times New Roman" panose="02020603050405020304" pitchFamily="18" charset="0"/>
              </a:rPr>
              <a:t> </a:t>
            </a:r>
            <a:r>
              <a:rPr lang="en-US" altLang="zh-CN" kern="100" dirty="0" smtClean="0">
                <a:latin typeface="Calibri" panose="020F0502020204030204" pitchFamily="34" charset="0"/>
                <a:cs typeface="Times New Roman" panose="02020603050405020304" pitchFamily="18" charset="0"/>
              </a:rPr>
              <a:t> 3</a:t>
            </a:r>
            <a:r>
              <a:rPr lang="zh-CN" altLang="en-US" kern="100" dirty="0" smtClean="0">
                <a:latin typeface="Calibri" panose="020F0502020204030204" pitchFamily="34" charset="0"/>
                <a:cs typeface="Times New Roman" panose="02020603050405020304" pitchFamily="18" charset="0"/>
              </a:rPr>
              <a:t>、</a:t>
            </a:r>
            <a:r>
              <a:rPr lang="en-US" altLang="zh-CN" kern="100" dirty="0" smtClean="0">
                <a:latin typeface="Calibri" panose="020F0502020204030204" pitchFamily="34" charset="0"/>
                <a:cs typeface="Times New Roman" panose="02020603050405020304" pitchFamily="18" charset="0"/>
              </a:rPr>
              <a:t>update</a:t>
            </a:r>
            <a:r>
              <a:rPr lang="zh-CN" altLang="zh-CN" kern="100" dirty="0">
                <a:latin typeface="Calibri" panose="020F0502020204030204" pitchFamily="34" charset="0"/>
                <a:cs typeface="Times New Roman" panose="02020603050405020304" pitchFamily="18" charset="0"/>
              </a:rPr>
              <a:t>是在开发过程中从</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获取最新版本时使用。在开始工作和提交修改之前都必须按照约定</a:t>
            </a:r>
            <a:r>
              <a:rPr lang="zh-CN" altLang="zh-CN" kern="100" dirty="0" smtClean="0">
                <a:latin typeface="Calibri" panose="020F0502020204030204" pitchFamily="34" charset="0"/>
                <a:cs typeface="Times New Roman" panose="02020603050405020304" pitchFamily="18" charset="0"/>
              </a:rPr>
              <a:t>执行</a:t>
            </a:r>
            <a:r>
              <a:rPr lang="en-US" altLang="zh-CN" kern="100" dirty="0" smtClean="0">
                <a:latin typeface="Calibri" panose="020F0502020204030204" pitchFamily="34" charset="0"/>
                <a:cs typeface="Times New Roman" panose="02020603050405020304" pitchFamily="18" charset="0"/>
              </a:rPr>
              <a:t>   </a:t>
            </a:r>
          </a:p>
          <a:p>
            <a:pPr lvl="0" algn="just">
              <a:spcAft>
                <a:spcPts val="0"/>
              </a:spcAft>
            </a:pPr>
            <a:endParaRPr lang="en-US" altLang="zh-CN" kern="100" dirty="0">
              <a:latin typeface="Calibri" panose="020F0502020204030204" pitchFamily="34" charset="0"/>
              <a:cs typeface="Times New Roman" panose="02020603050405020304" pitchFamily="18" charset="0"/>
            </a:endParaRPr>
          </a:p>
          <a:p>
            <a:pPr lvl="0" algn="just">
              <a:spcAft>
                <a:spcPts val="0"/>
              </a:spcAft>
            </a:pPr>
            <a:r>
              <a:rPr lang="en-US" altLang="zh-CN" kern="100" dirty="0" smtClean="0">
                <a:latin typeface="Calibri" panose="020F0502020204030204" pitchFamily="34" charset="0"/>
                <a:cs typeface="Times New Roman" panose="02020603050405020304" pitchFamily="18" charset="0"/>
              </a:rPr>
              <a:t>      update</a:t>
            </a:r>
            <a:r>
              <a:rPr lang="zh-CN" altLang="zh-CN" kern="100" dirty="0">
                <a:latin typeface="Calibri" panose="020F0502020204030204" pitchFamily="34" charset="0"/>
                <a:cs typeface="Times New Roman" panose="02020603050405020304" pitchFamily="18" charset="0"/>
              </a:rPr>
              <a:t>，如果</a:t>
            </a:r>
            <a:r>
              <a:rPr lang="en-US" altLang="zh-CN" kern="100" dirty="0">
                <a:latin typeface="Calibri" panose="020F0502020204030204" pitchFamily="34" charset="0"/>
                <a:cs typeface="Times New Roman" panose="02020603050405020304" pitchFamily="18" charset="0"/>
              </a:rPr>
              <a:t>repository</a:t>
            </a:r>
            <a:r>
              <a:rPr lang="zh-CN" altLang="zh-CN" kern="100" dirty="0">
                <a:latin typeface="Calibri" panose="020F0502020204030204" pitchFamily="34" charset="0"/>
                <a:cs typeface="Times New Roman" panose="02020603050405020304" pitchFamily="18" charset="0"/>
              </a:rPr>
              <a:t>中最新版与本机版本冲突。需要解决冲突后才能</a:t>
            </a:r>
            <a:r>
              <a:rPr lang="en-US" altLang="zh-CN" kern="100" dirty="0">
                <a:latin typeface="Calibri" panose="020F0502020204030204" pitchFamily="34" charset="0"/>
                <a:cs typeface="Times New Roman" panose="02020603050405020304" pitchFamily="18" charset="0"/>
              </a:rPr>
              <a:t>commit</a:t>
            </a:r>
            <a:r>
              <a:rPr lang="zh-CN" altLang="zh-CN"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4736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1459992" y="334113"/>
            <a:ext cx="2105025" cy="1171575"/>
          </a:xfrm>
          <a:prstGeom prst="rect">
            <a:avLst/>
          </a:prstGeom>
        </p:spPr>
      </p:pic>
      <p:sp>
        <p:nvSpPr>
          <p:cNvPr id="4" name="矩形 3"/>
          <p:cNvSpPr/>
          <p:nvPr/>
        </p:nvSpPr>
        <p:spPr>
          <a:xfrm>
            <a:off x="1023750" y="1964174"/>
            <a:ext cx="3945247"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4</a:t>
            </a:r>
            <a:r>
              <a:rPr lang="zh-CN" altLang="en-US" dirty="0" smtClean="0">
                <a:latin typeface="Calibri" panose="020F0502020204030204" pitchFamily="34" charset="0"/>
                <a:cs typeface="Times New Roman" panose="02020603050405020304" pitchFamily="18" charset="0"/>
              </a:rPr>
              <a:t>、</a:t>
            </a:r>
            <a:r>
              <a:rPr lang="en-US" altLang="zh-CN" dirty="0" smtClean="0">
                <a:latin typeface="Calibri" panose="020F0502020204030204" pitchFamily="34" charset="0"/>
                <a:cs typeface="Times New Roman" panose="02020603050405020304" pitchFamily="18" charset="0"/>
              </a:rPr>
              <a:t>checkout</a:t>
            </a:r>
            <a:r>
              <a:rPr lang="zh-CN" altLang="zh-CN" dirty="0">
                <a:latin typeface="Calibri" panose="020F0502020204030204" pitchFamily="34" charset="0"/>
                <a:cs typeface="Times New Roman" panose="02020603050405020304" pitchFamily="18" charset="0"/>
              </a:rPr>
              <a:t>和</a:t>
            </a:r>
            <a:r>
              <a:rPr lang="en-US" altLang="zh-CN" dirty="0">
                <a:latin typeface="Calibri" panose="020F0502020204030204" pitchFamily="34" charset="0"/>
                <a:cs typeface="Times New Roman" panose="02020603050405020304" pitchFamily="18" charset="0"/>
              </a:rPr>
              <a:t>commit</a:t>
            </a:r>
            <a:r>
              <a:rPr lang="zh-CN" altLang="zh-CN" dirty="0">
                <a:latin typeface="Calibri" panose="020F0502020204030204" pitchFamily="34" charset="0"/>
                <a:cs typeface="Times New Roman" panose="02020603050405020304" pitchFamily="18" charset="0"/>
              </a:rPr>
              <a:t>获得的代码区别</a:t>
            </a:r>
            <a:endParaRPr lang="zh-CN" altLang="en-US" dirty="0"/>
          </a:p>
        </p:txBody>
      </p:sp>
    </p:spTree>
    <p:extLst>
      <p:ext uri="{BB962C8B-B14F-4D97-AF65-F5344CB8AC3E}">
        <p14:creationId xmlns:p14="http://schemas.microsoft.com/office/powerpoint/2010/main" val="387127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75117" y="560717"/>
            <a:ext cx="3424687" cy="465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3</a:t>
            </a:r>
            <a:r>
              <a:rPr lang="zh-CN" altLang="en-US" dirty="0" smtClean="0">
                <a:solidFill>
                  <a:schemeClr val="tx1"/>
                </a:solidFill>
              </a:rPr>
              <a:t>、</a:t>
            </a:r>
            <a:r>
              <a:rPr lang="zh-CN" altLang="zh-CN" dirty="0">
                <a:solidFill>
                  <a:schemeClr val="tx1"/>
                </a:solidFill>
              </a:rPr>
              <a:t>同意协议。</a:t>
            </a:r>
            <a:r>
              <a:rPr lang="en-US" altLang="zh-CN" dirty="0">
                <a:solidFill>
                  <a:schemeClr val="tx1"/>
                </a:solidFill>
              </a:rPr>
              <a:t>Next</a:t>
            </a:r>
            <a:endParaRPr lang="zh-CN" altLang="en-US" dirty="0">
              <a:solidFill>
                <a:schemeClr val="tx1"/>
              </a:solidFill>
            </a:endParaRPr>
          </a:p>
        </p:txBody>
      </p:sp>
      <p:pic>
        <p:nvPicPr>
          <p:cNvPr id="7" name="图片 6"/>
          <p:cNvPicPr>
            <a:picLocks noChangeAspect="1"/>
          </p:cNvPicPr>
          <p:nvPr/>
        </p:nvPicPr>
        <p:blipFill>
          <a:blip r:embed="rId2"/>
          <a:stretch>
            <a:fillRect/>
          </a:stretch>
        </p:blipFill>
        <p:spPr>
          <a:xfrm>
            <a:off x="1611621" y="1138556"/>
            <a:ext cx="2375164" cy="1825749"/>
          </a:xfrm>
          <a:prstGeom prst="rect">
            <a:avLst/>
          </a:prstGeom>
        </p:spPr>
      </p:pic>
      <p:pic>
        <p:nvPicPr>
          <p:cNvPr id="9" name="图片 8"/>
          <p:cNvPicPr/>
          <p:nvPr/>
        </p:nvPicPr>
        <p:blipFill>
          <a:blip r:embed="rId3"/>
          <a:stretch>
            <a:fillRect/>
          </a:stretch>
        </p:blipFill>
        <p:spPr>
          <a:xfrm>
            <a:off x="1541400" y="4433697"/>
            <a:ext cx="2445385" cy="1885950"/>
          </a:xfrm>
          <a:prstGeom prst="rect">
            <a:avLst/>
          </a:prstGeom>
        </p:spPr>
      </p:pic>
      <p:sp>
        <p:nvSpPr>
          <p:cNvPr id="10" name="矩形 9"/>
          <p:cNvSpPr/>
          <p:nvPr/>
        </p:nvSpPr>
        <p:spPr>
          <a:xfrm>
            <a:off x="1388633" y="3514335"/>
            <a:ext cx="5610830" cy="369332"/>
          </a:xfrm>
          <a:prstGeom prst="rect">
            <a:avLst/>
          </a:prstGeom>
        </p:spPr>
        <p:txBody>
          <a:bodyPr wrap="none">
            <a:spAutoFit/>
          </a:bodyPr>
          <a:lstStyle/>
          <a:p>
            <a:pPr algn="ctr"/>
            <a:r>
              <a:rPr lang="en-US" altLang="zh-CN" dirty="0" smtClean="0">
                <a:solidFill>
                  <a:schemeClr val="tx1"/>
                </a:solidFill>
              </a:rPr>
              <a:t>4</a:t>
            </a:r>
            <a:r>
              <a:rPr lang="zh-CN" altLang="en-US" dirty="0" smtClean="0">
                <a:solidFill>
                  <a:schemeClr val="tx1"/>
                </a:solidFill>
              </a:rPr>
              <a:t>、</a:t>
            </a:r>
            <a:r>
              <a:rPr lang="zh-CN" altLang="zh-CN" dirty="0" smtClean="0">
                <a:solidFill>
                  <a:schemeClr val="tx1"/>
                </a:solidFill>
              </a:rPr>
              <a:t>选择安装组件，选择第一项同时安装两个组件即可</a:t>
            </a:r>
            <a:endParaRPr lang="zh-CN" altLang="en-US" dirty="0">
              <a:solidFill>
                <a:schemeClr val="tx1"/>
              </a:solidFill>
            </a:endParaRPr>
          </a:p>
        </p:txBody>
      </p:sp>
    </p:spTree>
    <p:extLst>
      <p:ext uri="{BB962C8B-B14F-4D97-AF65-F5344CB8AC3E}">
        <p14:creationId xmlns:p14="http://schemas.microsoft.com/office/powerpoint/2010/main" val="320212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968" y="515436"/>
            <a:ext cx="10978896" cy="624786"/>
          </a:xfrm>
          <a:prstGeom prst="rect">
            <a:avLst/>
          </a:prstGeom>
        </p:spPr>
        <p:txBody>
          <a:bodyPr wrap="square">
            <a:spAutoFit/>
          </a:bodyPr>
          <a:lstStyle/>
          <a:p>
            <a:pPr lvl="2" algn="just">
              <a:lnSpc>
                <a:spcPct val="173000"/>
              </a:lnSpc>
              <a:spcBef>
                <a:spcPts val="1300"/>
              </a:spcBef>
              <a:spcAft>
                <a:spcPts val="1300"/>
              </a:spcAft>
            </a:pPr>
            <a:r>
              <a:rPr lang="en-US" altLang="zh-CN" sz="2000" b="1" kern="100" dirty="0" err="1" smtClean="0">
                <a:effectLst/>
                <a:latin typeface="Calibri" panose="020F0502020204030204" pitchFamily="34" charset="0"/>
              </a:rPr>
              <a:t>tortoiseSVN</a:t>
            </a:r>
            <a:r>
              <a:rPr lang="zh-CN" altLang="zh-CN" sz="2000" b="1" kern="100" dirty="0">
                <a:latin typeface="Calibri" panose="020F0502020204030204" pitchFamily="34" charset="0"/>
              </a:rPr>
              <a:t>客户端为项目添加的绿色小勾、红色叹号、紫色问号、黄色三角</a:t>
            </a:r>
            <a:r>
              <a:rPr lang="zh-CN" altLang="zh-CN" sz="2000" b="1" kern="100" dirty="0" smtClean="0">
                <a:latin typeface="Calibri" panose="020F0502020204030204" pitchFamily="34" charset="0"/>
              </a:rPr>
              <a:t>叹号</a:t>
            </a:r>
            <a:endParaRPr lang="zh-CN" altLang="zh-CN" sz="2000" b="1" kern="100" dirty="0">
              <a:effectLst/>
              <a:latin typeface="Calibri" panose="020F0502020204030204" pitchFamily="34" charset="0"/>
            </a:endParaRPr>
          </a:p>
        </p:txBody>
      </p:sp>
      <p:sp>
        <p:nvSpPr>
          <p:cNvPr id="8" name="矩形 7"/>
          <p:cNvSpPr/>
          <p:nvPr/>
        </p:nvSpPr>
        <p:spPr>
          <a:xfrm>
            <a:off x="792015" y="1570982"/>
            <a:ext cx="4225837"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1</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绿色</a:t>
            </a:r>
            <a:r>
              <a:rPr lang="zh-CN" altLang="zh-CN" dirty="0">
                <a:latin typeface="Calibri" panose="020F0502020204030204" pitchFamily="34" charset="0"/>
                <a:cs typeface="Times New Roman" panose="02020603050405020304" pitchFamily="18" charset="0"/>
              </a:rPr>
              <a:t>小勾是最佳状态，表示没有问题</a:t>
            </a:r>
            <a:endParaRPr lang="zh-CN" altLang="en-US" dirty="0"/>
          </a:p>
        </p:txBody>
      </p:sp>
      <p:pic>
        <p:nvPicPr>
          <p:cNvPr id="13" name="图片 12"/>
          <p:cNvPicPr/>
          <p:nvPr/>
        </p:nvPicPr>
        <p:blipFill>
          <a:blip r:embed="rId2"/>
          <a:stretch>
            <a:fillRect/>
          </a:stretch>
        </p:blipFill>
        <p:spPr>
          <a:xfrm>
            <a:off x="5017852" y="1641443"/>
            <a:ext cx="619125" cy="228409"/>
          </a:xfrm>
          <a:prstGeom prst="rect">
            <a:avLst/>
          </a:prstGeom>
        </p:spPr>
      </p:pic>
      <p:sp>
        <p:nvSpPr>
          <p:cNvPr id="9" name="矩形 8"/>
          <p:cNvSpPr/>
          <p:nvPr/>
        </p:nvSpPr>
        <p:spPr>
          <a:xfrm>
            <a:off x="792015" y="2441535"/>
            <a:ext cx="5149167"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2</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红色</a:t>
            </a:r>
            <a:r>
              <a:rPr lang="zh-CN" altLang="zh-CN" dirty="0">
                <a:latin typeface="Calibri" panose="020F0502020204030204" pitchFamily="34" charset="0"/>
                <a:cs typeface="Times New Roman" panose="02020603050405020304" pitchFamily="18" charset="0"/>
              </a:rPr>
              <a:t>叹号表示此文件有过修改，可能需要提交</a:t>
            </a:r>
            <a:endParaRPr lang="zh-CN" altLang="en-US" dirty="0"/>
          </a:p>
        </p:txBody>
      </p:sp>
      <p:pic>
        <p:nvPicPr>
          <p:cNvPr id="15" name="图片 14"/>
          <p:cNvPicPr/>
          <p:nvPr/>
        </p:nvPicPr>
        <p:blipFill>
          <a:blip r:embed="rId3"/>
          <a:stretch>
            <a:fillRect/>
          </a:stretch>
        </p:blipFill>
        <p:spPr>
          <a:xfrm>
            <a:off x="6065520" y="2516663"/>
            <a:ext cx="1524000" cy="219075"/>
          </a:xfrm>
          <a:prstGeom prst="rect">
            <a:avLst/>
          </a:prstGeom>
        </p:spPr>
      </p:pic>
      <p:sp>
        <p:nvSpPr>
          <p:cNvPr id="10" name="矩形 9"/>
          <p:cNvSpPr/>
          <p:nvPr/>
        </p:nvSpPr>
        <p:spPr>
          <a:xfrm>
            <a:off x="792015" y="3396345"/>
            <a:ext cx="2840842"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3</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紫色</a:t>
            </a:r>
            <a:r>
              <a:rPr lang="zh-CN" altLang="zh-CN" dirty="0">
                <a:latin typeface="Calibri" panose="020F0502020204030204" pitchFamily="34" charset="0"/>
                <a:cs typeface="Times New Roman" panose="02020603050405020304" pitchFamily="18" charset="0"/>
              </a:rPr>
              <a:t>问号表示新建文件</a:t>
            </a:r>
            <a:endParaRPr lang="zh-CN" altLang="en-US" dirty="0"/>
          </a:p>
        </p:txBody>
      </p:sp>
      <p:pic>
        <p:nvPicPr>
          <p:cNvPr id="17" name="图片 16"/>
          <p:cNvPicPr/>
          <p:nvPr/>
        </p:nvPicPr>
        <p:blipFill>
          <a:blip r:embed="rId4"/>
          <a:stretch>
            <a:fillRect/>
          </a:stretch>
        </p:blipFill>
        <p:spPr>
          <a:xfrm>
            <a:off x="4022979" y="3468421"/>
            <a:ext cx="2152650" cy="297256"/>
          </a:xfrm>
          <a:prstGeom prst="rect">
            <a:avLst/>
          </a:prstGeom>
        </p:spPr>
      </p:pic>
      <p:sp>
        <p:nvSpPr>
          <p:cNvPr id="11" name="矩形 10"/>
          <p:cNvSpPr/>
          <p:nvPr/>
        </p:nvSpPr>
        <p:spPr>
          <a:xfrm>
            <a:off x="792014" y="4268513"/>
            <a:ext cx="10784289" cy="369332"/>
          </a:xfrm>
          <a:prstGeom prst="rect">
            <a:avLst/>
          </a:prstGeom>
        </p:spPr>
        <p:txBody>
          <a:bodyPr wrap="square">
            <a:spAutoFit/>
          </a:bodyPr>
          <a:lstStyle/>
          <a:p>
            <a:r>
              <a:rPr lang="en-US" altLang="zh-CN" dirty="0" smtClean="0">
                <a:latin typeface="Calibri" panose="020F0502020204030204" pitchFamily="34" charset="0"/>
                <a:cs typeface="Times New Roman" panose="02020603050405020304" pitchFamily="18" charset="0"/>
              </a:rPr>
              <a:t>4</a:t>
            </a:r>
            <a:r>
              <a:rPr lang="zh-CN" altLang="en-US" dirty="0" smtClean="0">
                <a:latin typeface="Calibri" panose="020F0502020204030204" pitchFamily="34" charset="0"/>
                <a:cs typeface="Times New Roman" panose="02020603050405020304" pitchFamily="18" charset="0"/>
              </a:rPr>
              <a:t>、</a:t>
            </a:r>
            <a:r>
              <a:rPr lang="zh-CN" altLang="zh-CN" dirty="0" smtClean="0">
                <a:latin typeface="Calibri" panose="020F0502020204030204" pitchFamily="34" charset="0"/>
                <a:cs typeface="Times New Roman" panose="02020603050405020304" pitchFamily="18" charset="0"/>
              </a:rPr>
              <a:t>黄色</a:t>
            </a:r>
            <a:r>
              <a:rPr lang="zh-CN" altLang="zh-CN" dirty="0">
                <a:latin typeface="Calibri" panose="020F0502020204030204" pitchFamily="34" charset="0"/>
                <a:cs typeface="Times New Roman" panose="02020603050405020304" pitchFamily="18" charset="0"/>
              </a:rPr>
              <a:t>三角叹号表示本地修改代码与服务器上最新版本有冲突，需要修改本地代码解决冲突才能上传</a:t>
            </a:r>
            <a:endParaRPr lang="zh-CN" altLang="en-US" dirty="0"/>
          </a:p>
        </p:txBody>
      </p:sp>
      <p:pic>
        <p:nvPicPr>
          <p:cNvPr id="19" name="图片 18"/>
          <p:cNvPicPr/>
          <p:nvPr/>
        </p:nvPicPr>
        <p:blipFill>
          <a:blip r:embed="rId5"/>
          <a:stretch>
            <a:fillRect/>
          </a:stretch>
        </p:blipFill>
        <p:spPr>
          <a:xfrm>
            <a:off x="1184719" y="4840005"/>
            <a:ext cx="1190625" cy="228600"/>
          </a:xfrm>
          <a:prstGeom prst="rect">
            <a:avLst/>
          </a:prstGeom>
        </p:spPr>
      </p:pic>
    </p:spTree>
    <p:extLst>
      <p:ext uri="{BB962C8B-B14F-4D97-AF65-F5344CB8AC3E}">
        <p14:creationId xmlns:p14="http://schemas.microsoft.com/office/powerpoint/2010/main" val="1055527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06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9576" y="457200"/>
            <a:ext cx="10332720" cy="1216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r>
              <a:rPr lang="zh-CN" altLang="en-US" dirty="0" smtClean="0">
                <a:solidFill>
                  <a:schemeClr val="tx1"/>
                </a:solidFill>
              </a:rPr>
              <a:t>、</a:t>
            </a:r>
            <a:r>
              <a:rPr lang="zh-CN" altLang="zh-CN" dirty="0" smtClean="0">
                <a:solidFill>
                  <a:schemeClr val="tx1"/>
                </a:solidFill>
              </a:rPr>
              <a:t>设置</a:t>
            </a:r>
            <a:r>
              <a:rPr lang="zh-CN" altLang="zh-CN" dirty="0">
                <a:solidFill>
                  <a:schemeClr val="tx1"/>
                </a:solidFill>
              </a:rPr>
              <a:t>安装路径、仓库保存路径、服务器监听端口</a:t>
            </a:r>
            <a:r>
              <a:rPr lang="zh-CN" altLang="zh-CN" dirty="0" smtClean="0">
                <a:solidFill>
                  <a:schemeClr val="tx1"/>
                </a:solidFill>
              </a:rPr>
              <a:t>（可以</a:t>
            </a:r>
            <a:r>
              <a:rPr lang="zh-CN" altLang="zh-CN" dirty="0">
                <a:solidFill>
                  <a:schemeClr val="tx1"/>
                </a:solidFill>
              </a:rPr>
              <a:t>选择任意端口，为避免与常用端口</a:t>
            </a:r>
            <a:r>
              <a:rPr lang="zh-CN" altLang="zh-CN" dirty="0" smtClean="0">
                <a:solidFill>
                  <a:schemeClr val="tx1"/>
                </a:solidFill>
              </a:rPr>
              <a:t>冲突</a:t>
            </a:r>
            <a:r>
              <a:rPr lang="zh-CN" altLang="en-US" dirty="0" smtClean="0">
                <a:solidFill>
                  <a:schemeClr val="tx1"/>
                </a:solidFill>
              </a:rPr>
              <a:t>，</a:t>
            </a:r>
            <a:endParaRPr lang="en-US" altLang="zh-CN" dirty="0" smtClean="0">
              <a:solidFill>
                <a:schemeClr val="tx1"/>
              </a:solidFill>
            </a:endParaRPr>
          </a:p>
          <a:p>
            <a:pPr algn="ctr"/>
            <a:endParaRPr lang="en-US" altLang="zh-CN" dirty="0">
              <a:solidFill>
                <a:schemeClr val="tx1"/>
              </a:solidFill>
            </a:endParaRPr>
          </a:p>
        </p:txBody>
      </p:sp>
      <p:sp>
        <p:nvSpPr>
          <p:cNvPr id="5" name="矩形 4"/>
          <p:cNvSpPr/>
          <p:nvPr/>
        </p:nvSpPr>
        <p:spPr>
          <a:xfrm>
            <a:off x="1124712" y="1110996"/>
            <a:ext cx="10332720" cy="562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r>
              <a:rPr lang="zh-CN" altLang="zh-CN" dirty="0" smtClean="0">
                <a:solidFill>
                  <a:schemeClr val="tx1"/>
                </a:solidFill>
              </a:rPr>
              <a:t>推荐使用</a:t>
            </a:r>
            <a:r>
              <a:rPr lang="en-US" altLang="zh-CN" dirty="0" smtClean="0">
                <a:solidFill>
                  <a:schemeClr val="tx1"/>
                </a:solidFill>
              </a:rPr>
              <a:t>49152</a:t>
            </a:r>
            <a:r>
              <a:rPr lang="zh-CN" altLang="zh-CN" dirty="0" smtClean="0">
                <a:solidFill>
                  <a:schemeClr val="tx1"/>
                </a:solidFill>
              </a:rPr>
              <a:t>到</a:t>
            </a:r>
            <a:r>
              <a:rPr lang="en-US" altLang="zh-CN" dirty="0" smtClean="0">
                <a:solidFill>
                  <a:schemeClr val="tx1"/>
                </a:solidFill>
              </a:rPr>
              <a:t>65535</a:t>
            </a:r>
            <a:r>
              <a:rPr lang="zh-CN" altLang="zh-CN" dirty="0" smtClean="0">
                <a:solidFill>
                  <a:schemeClr val="tx1"/>
                </a:solidFill>
              </a:rPr>
              <a:t>之间的端口）、是否使用</a:t>
            </a:r>
            <a:r>
              <a:rPr lang="en-US" altLang="zh-CN" dirty="0" smtClean="0">
                <a:solidFill>
                  <a:schemeClr val="tx1"/>
                </a:solidFill>
              </a:rPr>
              <a:t>https</a:t>
            </a:r>
            <a:r>
              <a:rPr lang="zh-CN" altLang="zh-CN" dirty="0" smtClean="0">
                <a:solidFill>
                  <a:schemeClr val="tx1"/>
                </a:solidFill>
              </a:rPr>
              <a:t>协议可根据需求选择、用户身份</a:t>
            </a:r>
            <a:r>
              <a:rPr lang="zh-CN" altLang="zh-CN" dirty="0">
                <a:solidFill>
                  <a:schemeClr val="tx1"/>
                </a:solidFill>
              </a:rPr>
              <a:t>验证选择</a:t>
            </a:r>
            <a:r>
              <a:rPr lang="zh-CN" altLang="zh-CN" dirty="0" smtClean="0">
                <a:solidFill>
                  <a:schemeClr val="tx1"/>
                </a:solidFill>
              </a:rPr>
              <a:t>：</a:t>
            </a:r>
            <a:endParaRPr lang="zh-CN" altLang="en-US" dirty="0">
              <a:solidFill>
                <a:schemeClr val="tx1"/>
              </a:solidFill>
            </a:endParaRPr>
          </a:p>
        </p:txBody>
      </p:sp>
      <p:sp>
        <p:nvSpPr>
          <p:cNvPr id="6" name="矩形 5"/>
          <p:cNvSpPr/>
          <p:nvPr/>
        </p:nvSpPr>
        <p:spPr>
          <a:xfrm>
            <a:off x="-1847088" y="1673352"/>
            <a:ext cx="9793224" cy="557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use subversion authentication</a:t>
            </a:r>
            <a:endParaRPr lang="zh-CN" altLang="en-US" dirty="0" smtClean="0">
              <a:solidFill>
                <a:schemeClr val="tx1"/>
              </a:solidFill>
            </a:endParaRPr>
          </a:p>
          <a:p>
            <a:pPr algn="ctr"/>
            <a:endParaRPr lang="zh-CN" altLang="en-US" dirty="0"/>
          </a:p>
        </p:txBody>
      </p:sp>
      <p:pic>
        <p:nvPicPr>
          <p:cNvPr id="7" name="图片 6"/>
          <p:cNvPicPr/>
          <p:nvPr/>
        </p:nvPicPr>
        <p:blipFill>
          <a:blip r:embed="rId2"/>
          <a:stretch>
            <a:fillRect/>
          </a:stretch>
        </p:blipFill>
        <p:spPr>
          <a:xfrm>
            <a:off x="2589847" y="2144966"/>
            <a:ext cx="2257425" cy="1763395"/>
          </a:xfrm>
          <a:prstGeom prst="rect">
            <a:avLst/>
          </a:prstGeom>
        </p:spPr>
      </p:pic>
      <p:sp>
        <p:nvSpPr>
          <p:cNvPr id="8" name="圆角矩形 7"/>
          <p:cNvSpPr/>
          <p:nvPr/>
        </p:nvSpPr>
        <p:spPr>
          <a:xfrm>
            <a:off x="228600" y="4379975"/>
            <a:ext cx="4544568" cy="685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schemeClr val="tx1"/>
                </a:solidFill>
              </a:rPr>
              <a:t>6</a:t>
            </a:r>
            <a:r>
              <a:rPr lang="zh-CN" altLang="en-US" dirty="0" smtClean="0">
                <a:solidFill>
                  <a:schemeClr val="tx1"/>
                </a:solidFill>
              </a:rPr>
              <a:t>、</a:t>
            </a:r>
            <a:r>
              <a:rPr lang="zh-CN" altLang="zh-CN" dirty="0" smtClean="0">
                <a:solidFill>
                  <a:schemeClr val="tx1"/>
                </a:solidFill>
              </a:rPr>
              <a:t>点击</a:t>
            </a:r>
            <a:r>
              <a:rPr lang="en-US" altLang="zh-CN" dirty="0">
                <a:solidFill>
                  <a:schemeClr val="tx1"/>
                </a:solidFill>
              </a:rPr>
              <a:t>next</a:t>
            </a:r>
            <a:r>
              <a:rPr lang="zh-CN" altLang="zh-CN" dirty="0">
                <a:solidFill>
                  <a:schemeClr val="tx1"/>
                </a:solidFill>
              </a:rPr>
              <a:t>直到安装结束</a:t>
            </a:r>
          </a:p>
          <a:p>
            <a:pPr algn="ctr"/>
            <a:endParaRPr lang="zh-CN" altLang="en-US" dirty="0">
              <a:solidFill>
                <a:schemeClr val="tx1"/>
              </a:solidFill>
            </a:endParaRPr>
          </a:p>
        </p:txBody>
      </p:sp>
    </p:spTree>
    <p:extLst>
      <p:ext uri="{BB962C8B-B14F-4D97-AF65-F5344CB8AC3E}">
        <p14:creationId xmlns:p14="http://schemas.microsoft.com/office/powerpoint/2010/main" val="308658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lvl="2"/>
            <a:r>
              <a:rPr lang="en-US" altLang="zh-CN" sz="3200" b="1" dirty="0" smtClean="0"/>
              <a:t>1.1.2</a:t>
            </a:r>
            <a:r>
              <a:rPr lang="zh-CN" altLang="zh-CN" sz="3200" b="1" dirty="0" smtClean="0"/>
              <a:t>配置</a:t>
            </a:r>
            <a:r>
              <a:rPr lang="zh-CN" altLang="zh-CN" sz="3200" b="1" dirty="0"/>
              <a:t>服务器端</a:t>
            </a:r>
          </a:p>
        </p:txBody>
      </p:sp>
      <p:sp>
        <p:nvSpPr>
          <p:cNvPr id="5" name="内容占位符 4"/>
          <p:cNvSpPr>
            <a:spLocks noGrp="1"/>
          </p:cNvSpPr>
          <p:nvPr>
            <p:ph idx="1"/>
          </p:nvPr>
        </p:nvSpPr>
        <p:spPr/>
        <p:txBody>
          <a:bodyPr/>
          <a:lstStyle/>
          <a:p>
            <a:r>
              <a:rPr lang="en-US" altLang="zh-CN" dirty="0" smtClean="0"/>
              <a:t>1</a:t>
            </a:r>
            <a:r>
              <a:rPr lang="zh-CN" altLang="en-US" dirty="0"/>
              <a:t>、</a:t>
            </a:r>
            <a:r>
              <a:rPr lang="zh-CN" altLang="zh-CN" dirty="0" smtClean="0"/>
              <a:t>打开</a:t>
            </a:r>
            <a:r>
              <a:rPr lang="en-US" altLang="zh-CN" dirty="0" err="1"/>
              <a:t>visualSVN</a:t>
            </a:r>
            <a:r>
              <a:rPr lang="en-US" altLang="zh-CN" dirty="0"/>
              <a:t> server manager</a:t>
            </a:r>
            <a:r>
              <a:rPr lang="zh-CN" altLang="zh-CN" dirty="0"/>
              <a:t>，选中</a:t>
            </a:r>
            <a:r>
              <a:rPr lang="en-US" altLang="zh-CN" dirty="0"/>
              <a:t> </a:t>
            </a:r>
            <a:r>
              <a:rPr lang="en-US" altLang="zh-CN" dirty="0" err="1"/>
              <a:t>visualSVN</a:t>
            </a:r>
            <a:r>
              <a:rPr lang="en-US" altLang="zh-CN" dirty="0"/>
              <a:t> server </a:t>
            </a:r>
            <a:r>
              <a:rPr lang="zh-CN" altLang="zh-CN" dirty="0"/>
              <a:t>右键选择</a:t>
            </a:r>
            <a:r>
              <a:rPr lang="en-US" altLang="zh-CN" dirty="0"/>
              <a:t>properties</a:t>
            </a:r>
            <a:endParaRPr lang="zh-CN" altLang="en-US" dirty="0"/>
          </a:p>
        </p:txBody>
      </p:sp>
      <p:pic>
        <p:nvPicPr>
          <p:cNvPr id="6" name="图片 5"/>
          <p:cNvPicPr/>
          <p:nvPr/>
        </p:nvPicPr>
        <p:blipFill rotWithShape="1">
          <a:blip r:embed="rId2"/>
          <a:srcRect r="48736" b="43662"/>
          <a:stretch/>
        </p:blipFill>
        <p:spPr bwMode="auto">
          <a:xfrm>
            <a:off x="1639443" y="2573337"/>
            <a:ext cx="2457450" cy="2168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68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6032" y="374904"/>
            <a:ext cx="11786616"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r>
              <a:rPr lang="zh-CN" altLang="en-US" dirty="0" smtClean="0">
                <a:solidFill>
                  <a:schemeClr val="tx1"/>
                </a:solidFill>
              </a:rPr>
              <a:t>、</a:t>
            </a:r>
            <a:r>
              <a:rPr lang="zh-CN" altLang="zh-CN" dirty="0" smtClean="0">
                <a:solidFill>
                  <a:schemeClr val="tx1"/>
                </a:solidFill>
              </a:rPr>
              <a:t>设置</a:t>
            </a:r>
            <a:r>
              <a:rPr lang="zh-CN" altLang="zh-CN" dirty="0">
                <a:solidFill>
                  <a:schemeClr val="tx1"/>
                </a:solidFill>
              </a:rPr>
              <a:t>服务器</a:t>
            </a:r>
            <a:r>
              <a:rPr lang="en-US" altLang="zh-CN" dirty="0" err="1">
                <a:solidFill>
                  <a:schemeClr val="tx1"/>
                </a:solidFill>
              </a:rPr>
              <a:t>ip</a:t>
            </a:r>
            <a:r>
              <a:rPr lang="zh-CN" altLang="zh-CN" dirty="0">
                <a:solidFill>
                  <a:schemeClr val="tx1"/>
                </a:solidFill>
              </a:rPr>
              <a:t>地址，当客户端通过网络访问是需要服务器信息其他选项使用默认即可，在</a:t>
            </a:r>
            <a:r>
              <a:rPr lang="zh-CN" altLang="zh-CN" dirty="0" smtClean="0">
                <a:solidFill>
                  <a:schemeClr val="tx1"/>
                </a:solidFill>
              </a:rPr>
              <a:t>有</a:t>
            </a:r>
            <a:r>
              <a:rPr lang="zh-CN" altLang="en-US" dirty="0" smtClean="0">
                <a:solidFill>
                  <a:schemeClr val="tx1"/>
                </a:solidFill>
              </a:rPr>
              <a:t>特殊需求时可修改</a:t>
            </a:r>
            <a:endParaRPr lang="zh-CN" altLang="en-US" dirty="0">
              <a:solidFill>
                <a:schemeClr val="tx1"/>
              </a:solidFill>
            </a:endParaRPr>
          </a:p>
        </p:txBody>
      </p:sp>
      <p:pic>
        <p:nvPicPr>
          <p:cNvPr id="5" name="图片 4"/>
          <p:cNvPicPr/>
          <p:nvPr/>
        </p:nvPicPr>
        <p:blipFill>
          <a:blip r:embed="rId2"/>
          <a:stretch>
            <a:fillRect/>
          </a:stretch>
        </p:blipFill>
        <p:spPr>
          <a:xfrm>
            <a:off x="967168" y="1220724"/>
            <a:ext cx="2924175" cy="3429000"/>
          </a:xfrm>
          <a:prstGeom prst="rect">
            <a:avLst/>
          </a:prstGeom>
        </p:spPr>
      </p:pic>
    </p:spTree>
    <p:extLst>
      <p:ext uri="{BB962C8B-B14F-4D97-AF65-F5344CB8AC3E}">
        <p14:creationId xmlns:p14="http://schemas.microsoft.com/office/powerpoint/2010/main" val="276394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2" algn="l" rtl="0">
              <a:lnSpc>
                <a:spcPct val="85000"/>
              </a:lnSpc>
              <a:spcBef>
                <a:spcPct val="0"/>
              </a:spcBef>
            </a:pPr>
            <a:r>
              <a:rPr lang="en-US" altLang="zh-CN" sz="3200" b="1" dirty="0" smtClean="0"/>
              <a:t>1.1.3</a:t>
            </a:r>
            <a:r>
              <a:rPr lang="zh-CN" altLang="zh-CN" sz="3200" b="1" dirty="0" smtClean="0"/>
              <a:t>添加</a:t>
            </a:r>
            <a:r>
              <a:rPr lang="zh-CN" altLang="zh-CN" sz="3200" b="1" dirty="0"/>
              <a:t>用户</a:t>
            </a:r>
            <a:r>
              <a:rPr lang="zh-CN" altLang="zh-CN" b="1" dirty="0"/>
              <a:t/>
            </a:r>
            <a:br>
              <a:rPr lang="zh-CN" altLang="zh-CN" b="1" dirty="0"/>
            </a:br>
            <a:endParaRPr lang="zh-CN" altLang="en-US" dirty="0"/>
          </a:p>
        </p:txBody>
      </p:sp>
      <p:sp>
        <p:nvSpPr>
          <p:cNvPr id="5" name="内容占位符 4"/>
          <p:cNvSpPr>
            <a:spLocks noGrp="1"/>
          </p:cNvSpPr>
          <p:nvPr>
            <p:ph idx="1"/>
          </p:nvPr>
        </p:nvSpPr>
        <p:spPr/>
        <p:txBody>
          <a:bodyPr/>
          <a:lstStyle/>
          <a:p>
            <a:r>
              <a:rPr lang="en-US" altLang="zh-CN" dirty="0" smtClean="0"/>
              <a:t>1</a:t>
            </a:r>
            <a:r>
              <a:rPr lang="zh-CN" altLang="en-US" dirty="0" smtClean="0"/>
              <a:t>、</a:t>
            </a:r>
            <a:r>
              <a:rPr lang="zh-CN" altLang="zh-CN" dirty="0"/>
              <a:t>选中</a:t>
            </a:r>
            <a:r>
              <a:rPr lang="en-US" altLang="zh-CN" dirty="0"/>
              <a:t>user</a:t>
            </a:r>
            <a:r>
              <a:rPr lang="zh-CN" altLang="zh-CN" dirty="0"/>
              <a:t>右键</a:t>
            </a:r>
            <a:r>
              <a:rPr lang="en-US" altLang="zh-CN" dirty="0"/>
              <a:t> create </a:t>
            </a:r>
            <a:r>
              <a:rPr lang="en-US" altLang="zh-CN" dirty="0" smtClean="0"/>
              <a:t>user</a:t>
            </a:r>
          </a:p>
          <a:p>
            <a:endParaRPr lang="en-US" altLang="zh-CN" dirty="0" smtClean="0"/>
          </a:p>
          <a:p>
            <a:endParaRPr lang="en-US" altLang="zh-CN" dirty="0"/>
          </a:p>
          <a:p>
            <a:endParaRPr lang="en-US" altLang="zh-CN" dirty="0" smtClean="0"/>
          </a:p>
          <a:p>
            <a:endParaRPr lang="en-US" altLang="zh-CN" dirty="0"/>
          </a:p>
          <a:p>
            <a:r>
              <a:rPr lang="en-US" altLang="zh-CN" dirty="0" smtClean="0"/>
              <a:t>2</a:t>
            </a:r>
            <a:r>
              <a:rPr lang="zh-CN" altLang="en-US" dirty="0" smtClean="0"/>
              <a:t>、</a:t>
            </a:r>
            <a:r>
              <a:rPr lang="zh-CN" altLang="zh-CN" dirty="0"/>
              <a:t>设置用户名密码。添加新用户</a:t>
            </a:r>
            <a:endParaRPr lang="en-US" altLang="zh-CN" dirty="0"/>
          </a:p>
          <a:p>
            <a:endParaRPr lang="en-US" altLang="zh-CN" dirty="0" smtClean="0"/>
          </a:p>
          <a:p>
            <a:endParaRPr lang="zh-CN" altLang="en-US" dirty="0"/>
          </a:p>
        </p:txBody>
      </p:sp>
      <p:pic>
        <p:nvPicPr>
          <p:cNvPr id="6" name="图片 5"/>
          <p:cNvPicPr/>
          <p:nvPr/>
        </p:nvPicPr>
        <p:blipFill>
          <a:blip r:embed="rId2"/>
          <a:stretch>
            <a:fillRect/>
          </a:stretch>
        </p:blipFill>
        <p:spPr>
          <a:xfrm>
            <a:off x="1890045" y="2139696"/>
            <a:ext cx="1700213" cy="1965959"/>
          </a:xfrm>
          <a:prstGeom prst="rect">
            <a:avLst/>
          </a:prstGeom>
        </p:spPr>
      </p:pic>
      <p:pic>
        <p:nvPicPr>
          <p:cNvPr id="7" name="图片 6"/>
          <p:cNvPicPr/>
          <p:nvPr/>
        </p:nvPicPr>
        <p:blipFill>
          <a:blip r:embed="rId3"/>
          <a:stretch>
            <a:fillRect/>
          </a:stretch>
        </p:blipFill>
        <p:spPr>
          <a:xfrm>
            <a:off x="1661922" y="4556379"/>
            <a:ext cx="2156460" cy="1238250"/>
          </a:xfrm>
          <a:prstGeom prst="rect">
            <a:avLst/>
          </a:prstGeom>
        </p:spPr>
      </p:pic>
    </p:spTree>
    <p:extLst>
      <p:ext uri="{BB962C8B-B14F-4D97-AF65-F5344CB8AC3E}">
        <p14:creationId xmlns:p14="http://schemas.microsoft.com/office/powerpoint/2010/main" val="155933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2" algn="l" rtl="0">
              <a:lnSpc>
                <a:spcPct val="85000"/>
              </a:lnSpc>
              <a:spcBef>
                <a:spcPct val="0"/>
              </a:spcBef>
            </a:pPr>
            <a:r>
              <a:rPr lang="en-US" altLang="zh-CN" sz="3200" b="1" dirty="0" smtClean="0"/>
              <a:t>1.1.4</a:t>
            </a:r>
            <a:r>
              <a:rPr lang="zh-CN" altLang="zh-CN" sz="3200" b="1" dirty="0" smtClean="0"/>
              <a:t>添加</a:t>
            </a:r>
            <a:r>
              <a:rPr lang="en-US" altLang="zh-CN" sz="3200" b="1" dirty="0"/>
              <a:t>group</a:t>
            </a:r>
            <a:r>
              <a:rPr lang="zh-CN" altLang="zh-CN" b="1" dirty="0"/>
              <a:t/>
            </a:r>
            <a:br>
              <a:rPr lang="zh-CN" altLang="zh-CN" b="1" dirty="0"/>
            </a:br>
            <a:endParaRPr lang="zh-CN" altLang="en-US" dirty="0"/>
          </a:p>
        </p:txBody>
      </p:sp>
      <p:sp>
        <p:nvSpPr>
          <p:cNvPr id="5" name="内容占位符 4"/>
          <p:cNvSpPr>
            <a:spLocks noGrp="1"/>
          </p:cNvSpPr>
          <p:nvPr>
            <p:ph idx="1"/>
          </p:nvPr>
        </p:nvSpPr>
        <p:spPr/>
        <p:txBody>
          <a:bodyPr/>
          <a:lstStyle/>
          <a:p>
            <a:r>
              <a:rPr lang="en-US" altLang="zh-CN" dirty="0" smtClean="0"/>
              <a:t>1</a:t>
            </a:r>
            <a:r>
              <a:rPr lang="zh-CN" altLang="en-US" dirty="0" smtClean="0"/>
              <a:t>、</a:t>
            </a:r>
            <a:r>
              <a:rPr lang="zh-CN" altLang="zh-CN" dirty="0" smtClean="0"/>
              <a:t>选中</a:t>
            </a:r>
            <a:r>
              <a:rPr lang="en-US" altLang="zh-CN" dirty="0"/>
              <a:t>group </a:t>
            </a:r>
            <a:r>
              <a:rPr lang="zh-CN" altLang="zh-CN" dirty="0"/>
              <a:t>：</a:t>
            </a:r>
            <a:r>
              <a:rPr lang="en-US" altLang="zh-CN" dirty="0"/>
              <a:t> create </a:t>
            </a:r>
            <a:r>
              <a:rPr lang="en-US" altLang="zh-CN" dirty="0" smtClean="0"/>
              <a:t>group</a:t>
            </a:r>
          </a:p>
          <a:p>
            <a:endParaRPr lang="en-US" altLang="zh-CN" dirty="0" smtClean="0"/>
          </a:p>
          <a:p>
            <a:endParaRPr lang="en-US" altLang="zh-CN" dirty="0"/>
          </a:p>
          <a:p>
            <a:endParaRPr lang="en-US" altLang="zh-CN" dirty="0" smtClean="0"/>
          </a:p>
          <a:p>
            <a:endParaRPr lang="en-US" altLang="zh-CN" dirty="0"/>
          </a:p>
          <a:p>
            <a:pPr marL="0" indent="0">
              <a:buNone/>
            </a:pPr>
            <a:r>
              <a:rPr lang="en-US" altLang="zh-CN" dirty="0" smtClean="0"/>
              <a:t>2</a:t>
            </a:r>
            <a:r>
              <a:rPr lang="zh-CN" altLang="en-US" dirty="0" smtClean="0"/>
              <a:t>、</a:t>
            </a:r>
            <a:r>
              <a:rPr lang="zh-CN" altLang="zh-CN" dirty="0"/>
              <a:t>为</a:t>
            </a:r>
            <a:r>
              <a:rPr lang="en-US" altLang="zh-CN" dirty="0"/>
              <a:t>group</a:t>
            </a:r>
            <a:r>
              <a:rPr lang="zh-CN" altLang="zh-CN" dirty="0"/>
              <a:t>起名，添加用户到</a:t>
            </a:r>
            <a:r>
              <a:rPr lang="en-US" altLang="zh-CN" dirty="0" smtClean="0"/>
              <a:t>group</a:t>
            </a:r>
          </a:p>
          <a:p>
            <a:pPr marL="0" indent="0">
              <a:buNone/>
            </a:pPr>
            <a:endParaRPr lang="zh-CN" altLang="en-US" dirty="0"/>
          </a:p>
        </p:txBody>
      </p:sp>
      <p:pic>
        <p:nvPicPr>
          <p:cNvPr id="6" name="图片 5"/>
          <p:cNvPicPr/>
          <p:nvPr/>
        </p:nvPicPr>
        <p:blipFill>
          <a:blip r:embed="rId2"/>
          <a:stretch>
            <a:fillRect/>
          </a:stretch>
        </p:blipFill>
        <p:spPr>
          <a:xfrm>
            <a:off x="1695069" y="2294763"/>
            <a:ext cx="1249299" cy="1545717"/>
          </a:xfrm>
          <a:prstGeom prst="rect">
            <a:avLst/>
          </a:prstGeom>
        </p:spPr>
      </p:pic>
      <p:pic>
        <p:nvPicPr>
          <p:cNvPr id="7" name="图片 6"/>
          <p:cNvPicPr/>
          <p:nvPr/>
        </p:nvPicPr>
        <p:blipFill>
          <a:blip r:embed="rId3"/>
          <a:stretch>
            <a:fillRect/>
          </a:stretch>
        </p:blipFill>
        <p:spPr>
          <a:xfrm>
            <a:off x="1537652" y="4477577"/>
            <a:ext cx="1710055" cy="1733550"/>
          </a:xfrm>
          <a:prstGeom prst="rect">
            <a:avLst/>
          </a:prstGeom>
        </p:spPr>
      </p:pic>
    </p:spTree>
    <p:extLst>
      <p:ext uri="{BB962C8B-B14F-4D97-AF65-F5344CB8AC3E}">
        <p14:creationId xmlns:p14="http://schemas.microsoft.com/office/powerpoint/2010/main" val="82042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2" algn="l" rtl="0">
              <a:lnSpc>
                <a:spcPct val="85000"/>
              </a:lnSpc>
              <a:spcBef>
                <a:spcPct val="0"/>
              </a:spcBef>
            </a:pPr>
            <a:r>
              <a:rPr lang="en-US" altLang="zh-CN" sz="3200" b="1" dirty="0" smtClean="0"/>
              <a:t>1.1.5</a:t>
            </a:r>
            <a:r>
              <a:rPr lang="zh-CN" altLang="zh-CN" sz="3200" b="1" dirty="0" smtClean="0"/>
              <a:t>为</a:t>
            </a:r>
            <a:r>
              <a:rPr lang="zh-CN" altLang="zh-CN" sz="3200" b="1" dirty="0"/>
              <a:t>项目创建</a:t>
            </a:r>
            <a:r>
              <a:rPr lang="en-US" altLang="zh-CN" sz="3200" b="1" dirty="0"/>
              <a:t>repository</a:t>
            </a:r>
            <a:r>
              <a:rPr lang="zh-CN" altLang="zh-CN" b="1" dirty="0"/>
              <a:t/>
            </a:r>
            <a:br>
              <a:rPr lang="zh-CN" altLang="zh-CN" b="1" dirty="0"/>
            </a:br>
            <a:endParaRPr lang="zh-CN" altLang="en-US" dirty="0"/>
          </a:p>
        </p:txBody>
      </p:sp>
      <p:sp>
        <p:nvSpPr>
          <p:cNvPr id="5" name="内容占位符 4"/>
          <p:cNvSpPr>
            <a:spLocks noGrp="1"/>
          </p:cNvSpPr>
          <p:nvPr>
            <p:ph idx="1"/>
          </p:nvPr>
        </p:nvSpPr>
        <p:spPr/>
        <p:txBody>
          <a:bodyPr/>
          <a:lstStyle/>
          <a:p>
            <a:pPr lvl="0"/>
            <a:r>
              <a:rPr lang="en-US" altLang="zh-CN" dirty="0" smtClean="0"/>
              <a:t>1</a:t>
            </a:r>
            <a:r>
              <a:rPr lang="zh-CN" altLang="en-US" dirty="0" smtClean="0"/>
              <a:t>、</a:t>
            </a:r>
            <a:r>
              <a:rPr lang="zh-CN" altLang="zh-CN" dirty="0" smtClean="0"/>
              <a:t>为</a:t>
            </a:r>
            <a:r>
              <a:rPr lang="zh-CN" altLang="zh-CN" dirty="0"/>
              <a:t>需要</a:t>
            </a:r>
            <a:r>
              <a:rPr lang="en-US" altLang="zh-CN" dirty="0" err="1"/>
              <a:t>svn</a:t>
            </a:r>
            <a:r>
              <a:rPr lang="zh-CN" altLang="zh-CN" dirty="0"/>
              <a:t>服务的项目新建一个</a:t>
            </a:r>
            <a:r>
              <a:rPr lang="en-US" altLang="zh-CN" dirty="0"/>
              <a:t>repository</a:t>
            </a:r>
            <a:r>
              <a:rPr lang="zh-CN" altLang="zh-CN" dirty="0"/>
              <a:t>，名字一般与</a:t>
            </a:r>
            <a:r>
              <a:rPr lang="en-US" altLang="zh-CN" dirty="0"/>
              <a:t>project</a:t>
            </a:r>
            <a:r>
              <a:rPr lang="zh-CN" altLang="zh-CN" dirty="0"/>
              <a:t>相同即</a:t>
            </a:r>
            <a:r>
              <a:rPr lang="zh-CN" altLang="zh-CN" dirty="0" smtClean="0"/>
              <a:t>可</a:t>
            </a:r>
            <a:endParaRPr lang="en-US" altLang="zh-CN" dirty="0" smtClean="0"/>
          </a:p>
          <a:p>
            <a:pPr lvl="0"/>
            <a:endParaRPr lang="zh-CN" altLang="zh-CN" dirty="0"/>
          </a:p>
          <a:p>
            <a:endParaRPr lang="en-US" altLang="zh-CN" dirty="0" smtClean="0"/>
          </a:p>
          <a:p>
            <a:endParaRPr lang="en-US" altLang="zh-CN" dirty="0"/>
          </a:p>
          <a:p>
            <a:endParaRPr lang="en-US" altLang="zh-CN" dirty="0" smtClean="0"/>
          </a:p>
          <a:p>
            <a:r>
              <a:rPr lang="en-US" altLang="zh-CN" dirty="0" smtClean="0"/>
              <a:t>2</a:t>
            </a:r>
            <a:r>
              <a:rPr lang="zh-CN" altLang="en-US" dirty="0" smtClean="0"/>
              <a:t>、</a:t>
            </a:r>
            <a:r>
              <a:rPr lang="zh-CN" altLang="zh-CN" dirty="0"/>
              <a:t>选中</a:t>
            </a:r>
            <a:r>
              <a:rPr lang="en-US" altLang="zh-CN" dirty="0"/>
              <a:t>repositories</a:t>
            </a:r>
            <a:r>
              <a:rPr lang="zh-CN" altLang="zh-CN" dirty="0"/>
              <a:t>， 右键</a:t>
            </a:r>
            <a:r>
              <a:rPr lang="en-US" altLang="zh-CN" dirty="0"/>
              <a:t>create new </a:t>
            </a:r>
            <a:r>
              <a:rPr lang="en-US" altLang="zh-CN" dirty="0" smtClean="0"/>
              <a:t>repository</a:t>
            </a:r>
          </a:p>
          <a:p>
            <a:endParaRPr lang="en-US" altLang="zh-CN" dirty="0"/>
          </a:p>
          <a:p>
            <a:endParaRPr lang="zh-CN" altLang="en-US" dirty="0"/>
          </a:p>
        </p:txBody>
      </p:sp>
      <p:pic>
        <p:nvPicPr>
          <p:cNvPr id="6" name="图片 5"/>
          <p:cNvPicPr/>
          <p:nvPr/>
        </p:nvPicPr>
        <p:blipFill>
          <a:blip r:embed="rId2"/>
          <a:stretch>
            <a:fillRect/>
          </a:stretch>
        </p:blipFill>
        <p:spPr>
          <a:xfrm>
            <a:off x="1471422" y="2279459"/>
            <a:ext cx="1714500" cy="1805305"/>
          </a:xfrm>
          <a:prstGeom prst="rect">
            <a:avLst/>
          </a:prstGeom>
        </p:spPr>
      </p:pic>
      <p:pic>
        <p:nvPicPr>
          <p:cNvPr id="7" name="图片 6"/>
          <p:cNvPicPr/>
          <p:nvPr/>
        </p:nvPicPr>
        <p:blipFill>
          <a:blip r:embed="rId3"/>
          <a:stretch>
            <a:fillRect/>
          </a:stretch>
        </p:blipFill>
        <p:spPr>
          <a:xfrm>
            <a:off x="1456563" y="4482043"/>
            <a:ext cx="2484120" cy="1495425"/>
          </a:xfrm>
          <a:prstGeom prst="rect">
            <a:avLst/>
          </a:prstGeom>
        </p:spPr>
      </p:pic>
    </p:spTree>
    <p:extLst>
      <p:ext uri="{BB962C8B-B14F-4D97-AF65-F5344CB8AC3E}">
        <p14:creationId xmlns:p14="http://schemas.microsoft.com/office/powerpoint/2010/main" val="10854511"/>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79</TotalTime>
  <Words>1274</Words>
  <Application>Microsoft Office PowerPoint</Application>
  <PresentationFormat>宽屏</PresentationFormat>
  <Paragraphs>118</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宋体</vt:lpstr>
      <vt:lpstr>Arial</vt:lpstr>
      <vt:lpstr>Calibri</vt:lpstr>
      <vt:lpstr>Calibri Light</vt:lpstr>
      <vt:lpstr>Times New Roman</vt:lpstr>
      <vt:lpstr>回顾</vt:lpstr>
      <vt:lpstr>VisualSVN与TortoiseSVN基本操作 </vt:lpstr>
      <vt:lpstr> 1.1.1安装visualSVN </vt:lpstr>
      <vt:lpstr>PowerPoint 演示文稿</vt:lpstr>
      <vt:lpstr>PowerPoint 演示文稿</vt:lpstr>
      <vt:lpstr>1.1.2配置服务器端</vt:lpstr>
      <vt:lpstr>PowerPoint 演示文稿</vt:lpstr>
      <vt:lpstr>1.1.3添加用户 </vt:lpstr>
      <vt:lpstr>1.1.4添加group </vt:lpstr>
      <vt:lpstr>1.1.5为项目创建repository </vt:lpstr>
      <vt:lpstr>PowerPoint 演示文稿</vt:lpstr>
      <vt:lpstr>1.1.6设置repository成员访问权限 </vt:lpstr>
      <vt:lpstr>PowerPoint 演示文稿</vt:lpstr>
      <vt:lpstr>1.2   tortoiseSVN安装及操作 </vt:lpstr>
      <vt:lpstr>1.2.1使用import导入项目代码到repository </vt:lpstr>
      <vt:lpstr>PowerPoint 演示文稿</vt:lpstr>
      <vt:lpstr>PowerPoint 演示文稿</vt:lpstr>
      <vt:lpstr>1.2.3使用checkout从服务器repository中获取项目代码 </vt:lpstr>
      <vt:lpstr>PowerPoint 演示文稿</vt:lpstr>
      <vt:lpstr>PowerPoint 演示文稿</vt:lpstr>
      <vt:lpstr>1.2.4使用export从服务器repository中导出项目代码 </vt:lpstr>
      <vt:lpstr>PowerPoint 演示文稿</vt:lpstr>
      <vt:lpstr>PowerPoint 演示文稿</vt:lpstr>
      <vt:lpstr>1.2.5  使用update将服务器上最新的版本同步到本机项目 </vt:lpstr>
      <vt:lpstr>1.2.6  使用commit提交本机最新版本到服务器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VisualSVN与TortoiseSVN基本操作 </dc:title>
  <dc:creator>cs-liuheping</dc:creator>
  <cp:lastModifiedBy>cs-liuheping</cp:lastModifiedBy>
  <cp:revision>8</cp:revision>
  <dcterms:created xsi:type="dcterms:W3CDTF">2017-03-15T12:15:47Z</dcterms:created>
  <dcterms:modified xsi:type="dcterms:W3CDTF">2017-03-15T13:35:00Z</dcterms:modified>
</cp:coreProperties>
</file>