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Lst>
  <p:notesMasterIdLst>
    <p:notesMasterId r:id="rId32"/>
  </p:notesMasterIdLst>
  <p:sldIdLst>
    <p:sldId id="472" r:id="rId3"/>
    <p:sldId id="548" r:id="rId4"/>
    <p:sldId id="580" r:id="rId5"/>
    <p:sldId id="549" r:id="rId6"/>
    <p:sldId id="550" r:id="rId7"/>
    <p:sldId id="581" r:id="rId8"/>
    <p:sldId id="547" r:id="rId9"/>
    <p:sldId id="473" r:id="rId10"/>
    <p:sldId id="474" r:id="rId11"/>
    <p:sldId id="582" r:id="rId12"/>
    <p:sldId id="551" r:id="rId13"/>
    <p:sldId id="583" r:id="rId14"/>
    <p:sldId id="475" r:id="rId15"/>
    <p:sldId id="584" r:id="rId16"/>
    <p:sldId id="554" r:id="rId17"/>
    <p:sldId id="555" r:id="rId18"/>
    <p:sldId id="585" r:id="rId19"/>
    <p:sldId id="558" r:id="rId20"/>
    <p:sldId id="586" r:id="rId21"/>
    <p:sldId id="560" r:id="rId22"/>
    <p:sldId id="557" r:id="rId23"/>
    <p:sldId id="561" r:id="rId24"/>
    <p:sldId id="587" r:id="rId25"/>
    <p:sldId id="556" r:id="rId26"/>
    <p:sldId id="588" r:id="rId27"/>
    <p:sldId id="574" r:id="rId28"/>
    <p:sldId id="576" r:id="rId29"/>
    <p:sldId id="575" r:id="rId30"/>
    <p:sldId id="577" r:id="rId31"/>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730"/>
    <a:srgbClr val="C9394A"/>
    <a:srgbClr val="EB0303"/>
    <a:srgbClr val="D56F1B"/>
    <a:srgbClr val="D65E4A"/>
    <a:srgbClr val="9D8313"/>
    <a:srgbClr val="212121"/>
    <a:srgbClr val="151515"/>
    <a:srgbClr val="FFFFFF"/>
    <a:srgbClr val="C94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72875" autoAdjust="0"/>
  </p:normalViewPr>
  <p:slideViewPr>
    <p:cSldViewPr>
      <p:cViewPr varScale="1">
        <p:scale>
          <a:sx n="90" d="100"/>
          <a:sy n="90" d="100"/>
        </p:scale>
        <p:origin x="1277" y="67"/>
      </p:cViewPr>
      <p:guideLst>
        <p:guide orient="horz" pos="667"/>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612"/>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lvl1pPr>
              <a:defRPr>
                <a:ea typeface="微软雅黑" panose="020B0503020204020204" pitchFamily="34" charset="-122"/>
              </a:defRPr>
            </a:lvl1pPr>
          </a:lstStyle>
          <a:p>
            <a:pPr algn="r"/>
            <a:fld id="{CAD2D6BD-DE1B-4B5F-8B41-2702339687B9}" type="slidenum">
              <a:rPr lang="en-US" altLang="zh-CN" smtClean="0">
                <a:cs typeface="Calibri" pitchFamily="34" charset="0"/>
              </a:rPr>
              <a:pPr algn="r"/>
              <a:t>‹#›</a:t>
            </a:fld>
            <a:endParaRPr lang="zh-CN" altLang="en-US" sz="1200" dirty="0">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lvl1pPr>
              <a:defRPr>
                <a:ea typeface="微软雅黑" panose="020B0503020204020204" pitchFamily="34" charset="-122"/>
              </a:defRPr>
            </a:lvl1pPr>
          </a:lstStyle>
          <a:p>
            <a:endParaRPr lang="zh-CN" altLang="en-US" sz="1200" dirty="0">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lvl1pPr>
              <a:defRPr>
                <a:ea typeface="微软雅黑" panose="020B0503020204020204" pitchFamily="34" charset="-122"/>
              </a:defRPr>
            </a:lvl1pPr>
          </a:lstStyle>
          <a:p>
            <a:pPr algn="r"/>
            <a:fld id="{CAD2D6BD-DE1B-4B5F-8B41-2702339687B9}" type="datetime1">
              <a:rPr lang="zh-CN" altLang="en-US" smtClean="0">
                <a:cs typeface="Calibri" pitchFamily="34" charset="0"/>
              </a:rPr>
              <a:pPr algn="r"/>
              <a:t>2018/8/28</a:t>
            </a:fld>
            <a:endParaRPr lang="zh-CN" altLang="en-US" sz="1200" dirty="0">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dirty="0">
                <a:solidFill>
                  <a:schemeClr val="tx1"/>
                </a:solidFill>
                <a:latin typeface="Arial" pitchFamily="34" charset="0"/>
                <a:ea typeface="微软雅黑" panose="020B0503020204020204" pitchFamily="34" charset="-122"/>
                <a:cs typeface="Calibri" pitchFamily="34" charset="0"/>
              </a:rPr>
              <a:t>单击此处编辑母版文本样式</a:t>
            </a:r>
            <a:endParaRPr lang="en-US" altLang="zh-CN" sz="1200" u="none" strike="noStrike" kern="1200" cap="none" spc="0" baseline="0" dirty="0">
              <a:solidFill>
                <a:schemeClr val="tx1"/>
              </a:solidFill>
              <a:latin typeface="Arial" pitchFamily="34" charset="0"/>
              <a:ea typeface="微软雅黑" panose="020B0503020204020204" pitchFamily="34"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dirty="0">
                <a:solidFill>
                  <a:schemeClr val="tx1"/>
                </a:solidFill>
                <a:latin typeface="Arial" pitchFamily="34" charset="0"/>
                <a:ea typeface="微软雅黑" panose="020B0503020204020204" pitchFamily="34" charset="-122"/>
                <a:cs typeface="Calibri" pitchFamily="34" charset="0"/>
              </a:rPr>
              <a:t>第二级</a:t>
            </a:r>
            <a:endParaRPr lang="en-US" altLang="zh-CN" sz="1200" u="none" strike="noStrike" kern="1200" cap="none" spc="0" baseline="0" dirty="0">
              <a:solidFill>
                <a:schemeClr val="tx1"/>
              </a:solidFill>
              <a:latin typeface="Arial" pitchFamily="34" charset="0"/>
              <a:ea typeface="微软雅黑" panose="020B0503020204020204" pitchFamily="34"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dirty="0">
                <a:solidFill>
                  <a:schemeClr val="tx1"/>
                </a:solidFill>
                <a:latin typeface="Arial" pitchFamily="34" charset="0"/>
                <a:ea typeface="微软雅黑" panose="020B0503020204020204" pitchFamily="34" charset="-122"/>
                <a:cs typeface="Calibri" pitchFamily="34" charset="0"/>
              </a:rPr>
              <a:t>第三级</a:t>
            </a:r>
            <a:endParaRPr lang="en-US" altLang="zh-CN" sz="1200" u="none" strike="noStrike" kern="1200" cap="none" spc="0" baseline="0" dirty="0">
              <a:solidFill>
                <a:schemeClr val="tx1"/>
              </a:solidFill>
              <a:latin typeface="Arial" pitchFamily="34" charset="0"/>
              <a:ea typeface="微软雅黑" panose="020B0503020204020204" pitchFamily="34"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dirty="0">
                <a:solidFill>
                  <a:schemeClr val="tx1"/>
                </a:solidFill>
                <a:latin typeface="Arial" pitchFamily="34" charset="0"/>
                <a:ea typeface="微软雅黑" panose="020B0503020204020204" pitchFamily="34" charset="-122"/>
                <a:cs typeface="Calibri" pitchFamily="34" charset="0"/>
              </a:rPr>
              <a:t>第四级</a:t>
            </a:r>
            <a:endParaRPr lang="en-US" altLang="zh-CN" sz="1200" u="none" strike="noStrike" kern="1200" cap="none" spc="0" baseline="0" dirty="0">
              <a:solidFill>
                <a:schemeClr val="tx1"/>
              </a:solidFill>
              <a:latin typeface="Arial" pitchFamily="34" charset="0"/>
              <a:ea typeface="微软雅黑" panose="020B0503020204020204" pitchFamily="34"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dirty="0">
                <a:solidFill>
                  <a:schemeClr val="tx1"/>
                </a:solidFill>
                <a:latin typeface="Arial" pitchFamily="34" charset="0"/>
                <a:ea typeface="微软雅黑" panose="020B0503020204020204" pitchFamily="34"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lvl1pPr>
              <a:defRPr>
                <a:ea typeface="微软雅黑" panose="020B0503020204020204" pitchFamily="34" charset="-122"/>
              </a:defRPr>
            </a:lvl1pPr>
          </a:lstStyle>
          <a:p>
            <a:endParaRPr lang="zh-CN" altLang="en-US" sz="1200" dirty="0">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4076391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10</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857121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11</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635088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12</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722641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13</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77463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14</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45816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15</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353908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ea typeface="微软雅黑" panose="020B0503020204020204" pitchFamily="34" charset="-122"/>
              </a:rPr>
              <a:t>后面测试看看能够</a:t>
            </a:r>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16</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324353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17</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9791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ea typeface="微软雅黑" panose="020B0503020204020204" pitchFamily="34" charset="-122"/>
              </a:rPr>
              <a:t>会写</a:t>
            </a:r>
            <a:r>
              <a:rPr lang="en-US" altLang="zh-CN" dirty="0" err="1" smtClean="0">
                <a:ea typeface="微软雅黑" panose="020B0503020204020204" pitchFamily="34" charset="-122"/>
              </a:rPr>
              <a:t>xpath</a:t>
            </a:r>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18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67493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19</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679928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4055118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20</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932586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上面的 </a:t>
            </a:r>
            <a:r>
              <a:rPr lang="en-US" altLang="zh-CN" dirty="0" smtClean="0"/>
              <a:t>300 </a:t>
            </a:r>
            <a:r>
              <a:rPr lang="zh-CN" altLang="en-US" dirty="0" smtClean="0"/>
              <a:t>决定了 </a:t>
            </a:r>
            <a:r>
              <a:rPr lang="en-US" altLang="zh-CN" dirty="0" smtClean="0"/>
              <a:t>pipeline </a:t>
            </a:r>
            <a:r>
              <a:rPr lang="zh-CN" altLang="en-US" dirty="0" smtClean="0"/>
              <a:t>被调用的顺序，数字越小，</a:t>
            </a:r>
            <a:r>
              <a:rPr lang="en-US" altLang="zh-CN" dirty="0" smtClean="0"/>
              <a:t>pipeline </a:t>
            </a:r>
            <a:r>
              <a:rPr lang="zh-CN" altLang="en-US" dirty="0" smtClean="0"/>
              <a:t>优先级越高，越先被调用来处理 </a:t>
            </a:r>
            <a:r>
              <a:rPr lang="en-US" altLang="zh-CN" dirty="0" smtClean="0"/>
              <a:t>item</a:t>
            </a:r>
          </a:p>
          <a:p>
            <a:r>
              <a:rPr lang="zh-CN" altLang="en-US" dirty="0" smtClean="0"/>
              <a:t>也就是说，如果我们定义了多个 </a:t>
            </a:r>
            <a:r>
              <a:rPr lang="en-US" altLang="zh-CN" dirty="0" err="1" smtClean="0"/>
              <a:t>pipleline</a:t>
            </a:r>
            <a:r>
              <a:rPr lang="zh-CN" altLang="en-US" dirty="0" smtClean="0"/>
              <a:t>，那么他们都会去处理 </a:t>
            </a:r>
            <a:r>
              <a:rPr lang="en-US" altLang="zh-CN" dirty="0" smtClean="0"/>
              <a:t>item</a:t>
            </a:r>
            <a:r>
              <a:rPr lang="zh-CN" altLang="en-US" dirty="0" smtClean="0"/>
              <a:t>，并且处理的顺序由下面定义的数字来决定</a:t>
            </a:r>
            <a:endParaRPr lang="en-US" altLang="zh-CN" dirty="0" smtClean="0"/>
          </a:p>
          <a:p>
            <a:r>
              <a:rPr lang="zh-CN" altLang="en-US" dirty="0" smtClean="0"/>
              <a:t>数字的范围定义在 </a:t>
            </a:r>
            <a:r>
              <a:rPr lang="en-US" altLang="zh-CN" dirty="0" smtClean="0"/>
              <a:t>0 </a:t>
            </a:r>
            <a:r>
              <a:rPr lang="zh-CN" altLang="en-US" dirty="0" smtClean="0"/>
              <a:t>到 </a:t>
            </a:r>
            <a:r>
              <a:rPr lang="en-US" altLang="zh-CN" dirty="0" smtClean="0"/>
              <a:t>1000 </a:t>
            </a:r>
            <a:r>
              <a:rPr lang="zh-CN" altLang="en-US" dirty="0" smtClean="0"/>
              <a:t>内</a:t>
            </a:r>
          </a:p>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21</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958201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22</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12670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23</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44131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24</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801885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25</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58261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26</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830250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27</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973019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663188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pPr lvl="0"/>
            <a:endParaRPr lang="zh-CN" altLang="zh-CN" sz="1200" kern="1200" dirty="0" smtClean="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29</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90098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3</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366235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文本框"/>
              <p:cNvSpPr>
                <a:spLocks noGrp="1"/>
              </p:cNvSpPr>
              <p:nvPr>
                <p:ph type="body" idx="1"/>
              </p:nvPr>
            </p:nvSpPr>
            <p:spPr/>
            <p:txBody>
              <a:bodyPr/>
              <a:lstStyle/>
              <a:p>
                <a:endParaRPr lang="zh-CN" altLang="en-US" dirty="0">
                  <a:ea typeface="微软雅黑" panose="020B0503020204020204" pitchFamily="34" charset="-122"/>
                </a:endParaRPr>
              </a:p>
            </p:txBody>
          </p:sp>
        </mc:Choice>
        <mc:Fallback xmlns="">
          <p:sp>
            <p:nvSpPr>
              <p:cNvPr id="3" name="文本框"/>
              <p:cNvSpPr>
                <a:spLocks noGrp="1"/>
              </p:cNvSpPr>
              <p:nvPr>
                <p:ph type="body" idx="1"/>
              </p:nvPr>
            </p:nvSpPr>
            <p:spPr/>
            <p:txBody>
              <a:bodyPr/>
              <a:lstStyle/>
              <a:p>
                <a:r>
                  <a:rPr lang="en-US" altLang="zh-CN" smtClean="0">
                    <a:ea typeface="微软雅黑" panose="020B0503020204020204" pitchFamily="34" charset="-122"/>
                  </a:rPr>
                  <a:t>(x, y) </a:t>
                </a:r>
                <a:r>
                  <a:rPr lang="zh-CN" altLang="en-US" smtClean="0">
                    <a:ea typeface="微软雅黑" panose="020B0503020204020204" pitchFamily="34" charset="-122"/>
                  </a:rPr>
                  <a:t>就表示一个样本</a:t>
                </a:r>
                <a:endParaRPr lang="en-US" altLang="zh-CN" smtClean="0">
                  <a:ea typeface="微软雅黑" panose="020B0503020204020204" pitchFamily="34" charset="-122"/>
                </a:endParaRPr>
              </a:p>
              <a:p>
                <a:r>
                  <a:rPr lang="zh-CN" altLang="en-US" smtClean="0">
                    <a:ea typeface="微软雅黑" panose="020B0503020204020204" pitchFamily="34" charset="-122"/>
                  </a:rPr>
                  <a:t>第 </a:t>
                </a:r>
                <a:r>
                  <a:rPr lang="en-US" altLang="zh-CN" smtClean="0">
                    <a:ea typeface="微软雅黑" panose="020B0503020204020204" pitchFamily="34" charset="-122"/>
                  </a:rPr>
                  <a:t>i </a:t>
                </a:r>
                <a:r>
                  <a:rPr lang="zh-CN" altLang="en-US" smtClean="0">
                    <a:ea typeface="微软雅黑" panose="020B0503020204020204" pitchFamily="34" charset="-122"/>
                  </a:rPr>
                  <a:t>个样本写作</a:t>
                </a:r>
                <a:r>
                  <a:rPr lang="en-US" altLang="zh-CN" smtClean="0">
                    <a:ea typeface="微软雅黑" panose="020B0503020204020204" pitchFamily="34" charset="-122"/>
                  </a:rPr>
                  <a:t>(</a:t>
                </a:r>
                <a:r>
                  <a:rPr lang="en-US" altLang="zh-CN" b="0" i="0" smtClean="0">
                    <a:latin typeface="Cambria Math" panose="02040503050406030204" pitchFamily="18" charset="0"/>
                    <a:ea typeface="微软雅黑" panose="020B0503020204020204" pitchFamily="34" charset="-122"/>
                  </a:rPr>
                  <a:t>𝑥^((𝑖)), 𝑦^((𝑖))</a:t>
                </a:r>
                <a:r>
                  <a:rPr lang="en-US" altLang="zh-CN" smtClean="0">
                    <a:ea typeface="微软雅黑" panose="020B0503020204020204" pitchFamily="34" charset="-122"/>
                  </a:rPr>
                  <a:t>)</a:t>
                </a:r>
              </a:p>
              <a:p>
                <a:endParaRPr lang="en-US" altLang="zh-CN" smtClean="0">
                  <a:ea typeface="微软雅黑" panose="020B0503020204020204" pitchFamily="34" charset="-122"/>
                </a:endParaRPr>
              </a:p>
              <a:p>
                <a:r>
                  <a:rPr lang="zh-CN" altLang="en-US" smtClean="0">
                    <a:ea typeface="微软雅黑" panose="020B0503020204020204" pitchFamily="34" charset="-122"/>
                  </a:rPr>
                  <a:t>现在</a:t>
                </a:r>
                <a:r>
                  <a:rPr lang="zh-CN" altLang="en-US" smtClean="0">
                    <a:ea typeface="微软雅黑" panose="020B0503020204020204" pitchFamily="34" charset="-122"/>
                  </a:rPr>
                  <a:t>我们要做的事情就是，将这些样本组成一个训练集数据，然后将这个训练集数据放到一个学习算法中，产生一个函数来尽可能准确地描述数据集中的</a:t>
                </a:r>
                <a:r>
                  <a:rPr lang="zh-CN" altLang="en-US" smtClean="0">
                    <a:ea typeface="微软雅黑" panose="020B0503020204020204" pitchFamily="34" charset="-122"/>
                  </a:rPr>
                  <a:t>样本点。</a:t>
                </a:r>
                <a:endParaRPr lang="en-US" altLang="zh-CN" smtClean="0">
                  <a:ea typeface="微软雅黑" panose="020B0503020204020204" pitchFamily="34" charset="-122"/>
                </a:endParaRPr>
              </a:p>
              <a:p>
                <a:endParaRPr lang="zh-CN" altLang="en-US">
                  <a:ea typeface="微软雅黑" panose="020B0503020204020204" pitchFamily="34" charset="-122"/>
                </a:endParaRPr>
              </a:p>
            </p:txBody>
          </p:sp>
        </mc:Fallback>
      </mc:AlternateContent>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4</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18471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文本框"/>
              <p:cNvSpPr>
                <a:spLocks noGrp="1"/>
              </p:cNvSpPr>
              <p:nvPr>
                <p:ph type="body" idx="1"/>
              </p:nvPr>
            </p:nvSpPr>
            <p:spPr/>
            <p:txBody>
              <a:bodyPr/>
              <a:lstStyle/>
              <a:p>
                <a:pPr marL="0" marR="0" lvl="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ea typeface="微软雅黑" panose="020B0503020204020204" pitchFamily="34" charset="-122"/>
                </a:endParaRPr>
              </a:p>
            </p:txBody>
          </p:sp>
        </mc:Choice>
        <mc:Fallback xmlns="">
          <p:sp>
            <p:nvSpPr>
              <p:cNvPr id="3" name="文本框"/>
              <p:cNvSpPr>
                <a:spLocks noGrp="1"/>
              </p:cNvSpPr>
              <p:nvPr>
                <p:ph type="body" idx="1"/>
              </p:nvPr>
            </p:nvSpPr>
            <p:spPr/>
            <p:txBody>
              <a:bodyPr/>
              <a:lstStyle/>
              <a:p>
                <a:pPr marL="0" marR="0" lvl="0" indent="0" algn="l" defTabSz="914400" eaLnBrk="0" fontAlgn="base" latinLnBrk="0" hangingPunct="0">
                  <a:lnSpc>
                    <a:spcPct val="100000"/>
                  </a:lnSpc>
                  <a:spcBef>
                    <a:spcPct val="30000"/>
                  </a:spcBef>
                  <a:spcAft>
                    <a:spcPts val="0"/>
                  </a:spcAft>
                  <a:buClrTx/>
                  <a:buSzTx/>
                  <a:buFontTx/>
                  <a:buNone/>
                  <a:tabLst/>
                  <a:defRPr/>
                </a:pPr>
                <a:r>
                  <a:rPr lang="zh-CN" altLang="en-US" smtClean="0">
                    <a:ea typeface="微软雅黑" panose="020B0503020204020204" pitchFamily="34" charset="-122"/>
                  </a:rPr>
                  <a:t>这样的函数我们通常用</a:t>
                </a:r>
                <a:r>
                  <a:rPr lang="en-US" altLang="zh-CN" b="0" i="0" smtClean="0">
                    <a:latin typeface="Cambria Math" panose="02040503050406030204" pitchFamily="18" charset="0"/>
                    <a:ea typeface="微软雅黑" panose="020B0503020204020204" pitchFamily="34" charset="-122"/>
                  </a:rPr>
                  <a:t>ℎ_</a:t>
                </a:r>
                <a:r>
                  <a:rPr lang="zh-CN" altLang="en-US" i="0" smtClean="0">
                    <a:latin typeface="Cambria Math" panose="02040503050406030204" pitchFamily="18" charset="0"/>
                    <a:ea typeface="微软雅黑" panose="020B0503020204020204" pitchFamily="34" charset="-122"/>
                  </a:rPr>
                  <a:t>𝜃</a:t>
                </a:r>
                <a:r>
                  <a:rPr lang="en-US" altLang="zh-CN" b="0" i="0" smtClean="0">
                    <a:latin typeface="Cambria Math" panose="02040503050406030204" pitchFamily="18" charset="0"/>
                    <a:ea typeface="微软雅黑" panose="020B0503020204020204" pitchFamily="34" charset="-122"/>
                  </a:rPr>
                  <a:t> (𝑥)</a:t>
                </a:r>
                <a:r>
                  <a:rPr lang="zh-CN" altLang="en-US" smtClean="0">
                    <a:ea typeface="微软雅黑" panose="020B0503020204020204" pitchFamily="34" charset="-122"/>
                  </a:rPr>
                  <a:t>来</a:t>
                </a:r>
                <a:r>
                  <a:rPr lang="zh-CN" altLang="en-US" smtClean="0">
                    <a:ea typeface="微软雅黑" panose="020B0503020204020204" pitchFamily="34" charset="-122"/>
                  </a:rPr>
                  <a:t>表示</a:t>
                </a:r>
                <a:endParaRPr lang="en-US" altLang="zh-CN" smtClean="0">
                  <a:ea typeface="微软雅黑" panose="020B0503020204020204" pitchFamily="34" charset="-122"/>
                </a:endParaRPr>
              </a:p>
              <a:p>
                <a:pPr marL="0" marR="0" lvl="0" indent="0" algn="l" defTabSz="914400" eaLnBrk="0" fontAlgn="base" latinLnBrk="0" hangingPunct="0">
                  <a:lnSpc>
                    <a:spcPct val="100000"/>
                  </a:lnSpc>
                  <a:spcBef>
                    <a:spcPct val="30000"/>
                  </a:spcBef>
                  <a:spcAft>
                    <a:spcPts val="0"/>
                  </a:spcAft>
                  <a:buClrTx/>
                  <a:buSzTx/>
                  <a:buFontTx/>
                  <a:buNone/>
                  <a:tabLst/>
                  <a:defRPr/>
                </a:pPr>
                <a:endParaRPr lang="en-US" altLang="zh-CN" smtClean="0">
                  <a:ea typeface="微软雅黑" panose="020B0503020204020204" pitchFamily="34" charset="-122"/>
                </a:endParaRPr>
              </a:p>
              <a:p>
                <a:pPr marL="0" marR="0" lvl="0" indent="0" algn="l" defTabSz="914400" eaLnBrk="0" fontAlgn="base" latinLnBrk="0" hangingPunct="0">
                  <a:lnSpc>
                    <a:spcPct val="100000"/>
                  </a:lnSpc>
                  <a:spcBef>
                    <a:spcPct val="30000"/>
                  </a:spcBef>
                  <a:spcAft>
                    <a:spcPts val="0"/>
                  </a:spcAft>
                  <a:buClrTx/>
                  <a:buSzTx/>
                  <a:buFontTx/>
                  <a:buNone/>
                  <a:tabLst/>
                  <a:defRPr/>
                </a:pPr>
                <a:r>
                  <a:rPr lang="zh-CN" altLang="en-US" smtClean="0">
                    <a:ea typeface="微软雅黑" panose="020B0503020204020204" pitchFamily="34" charset="-122"/>
                  </a:rPr>
                  <a:t>我们定义它的代价函数是这样的。它等于函数对每个样本的预测值与真实值之间的残差平方和，最后除以</a:t>
                </a:r>
                <a:r>
                  <a:rPr lang="en-US" altLang="zh-CN" smtClean="0">
                    <a:ea typeface="微软雅黑" panose="020B0503020204020204" pitchFamily="34" charset="-122"/>
                  </a:rPr>
                  <a:t>2</a:t>
                </a:r>
              </a:p>
              <a:p>
                <a:pPr marL="0" marR="0" lvl="0" indent="0" algn="l" defTabSz="914400" eaLnBrk="0" fontAlgn="base" latinLnBrk="0" hangingPunct="0">
                  <a:lnSpc>
                    <a:spcPct val="100000"/>
                  </a:lnSpc>
                  <a:spcBef>
                    <a:spcPct val="30000"/>
                  </a:spcBef>
                  <a:spcAft>
                    <a:spcPts val="0"/>
                  </a:spcAft>
                  <a:buClrTx/>
                  <a:buSzTx/>
                  <a:buFontTx/>
                  <a:buNone/>
                  <a:tabLst/>
                  <a:defRPr/>
                </a:pPr>
                <a:endParaRPr lang="en-US" altLang="zh-CN" smtClean="0">
                  <a:ea typeface="微软雅黑" panose="020B0503020204020204" pitchFamily="34" charset="-122"/>
                </a:endParaRPr>
              </a:p>
              <a:p>
                <a:pPr marL="0" marR="0" lvl="0" indent="0" algn="l" defTabSz="914400" eaLnBrk="0" fontAlgn="base" latinLnBrk="0" hangingPunct="0">
                  <a:lnSpc>
                    <a:spcPct val="100000"/>
                  </a:lnSpc>
                  <a:spcBef>
                    <a:spcPct val="30000"/>
                  </a:spcBef>
                  <a:spcAft>
                    <a:spcPts val="0"/>
                  </a:spcAft>
                  <a:buClrTx/>
                  <a:buSzTx/>
                  <a:buFontTx/>
                  <a:buNone/>
                  <a:tabLst/>
                  <a:defRPr/>
                </a:pPr>
                <a:r>
                  <a:rPr lang="zh-CN" altLang="en-US" smtClean="0">
                    <a:ea typeface="微软雅黑" panose="020B0503020204020204" pitchFamily="34" charset="-122"/>
                  </a:rPr>
                  <a:t>我们的目标就是最小化代价函数的值，我们使用的方法是梯度下降算法，这在前面的逻辑回归中其实已经简单介绍过。</a:t>
                </a:r>
                <a:endParaRPr lang="en-US" altLang="zh-CN" smtClean="0">
                  <a:ea typeface="微软雅黑" panose="020B0503020204020204" pitchFamily="34" charset="-122"/>
                </a:endParaRPr>
              </a:p>
              <a:p>
                <a:pPr marL="0" marR="0" lvl="0" indent="0" algn="l" defTabSz="914400" eaLnBrk="0" fontAlgn="base" latinLnBrk="0" hangingPunct="0">
                  <a:lnSpc>
                    <a:spcPct val="100000"/>
                  </a:lnSpc>
                  <a:spcBef>
                    <a:spcPct val="30000"/>
                  </a:spcBef>
                  <a:spcAft>
                    <a:spcPts val="0"/>
                  </a:spcAft>
                  <a:buClrTx/>
                  <a:buSzTx/>
                  <a:buFontTx/>
                  <a:buNone/>
                  <a:tabLst/>
                  <a:defRPr/>
                </a:pPr>
                <a:endParaRPr lang="en-US" altLang="zh-CN" smtClean="0">
                  <a:ea typeface="微软雅黑" panose="020B0503020204020204" pitchFamily="34" charset="-122"/>
                </a:endParaRPr>
              </a:p>
            </p:txBody>
          </p:sp>
        </mc:Fallback>
      </mc:AlternateContent>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5</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422854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ea typeface="微软雅黑" panose="020B0503020204020204" pitchFamily="34" charset="-122"/>
            </a:endParaRPr>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cs typeface="Calibri" pitchFamily="34" charset="0"/>
              </a:rPr>
              <a:pPr algn="r"/>
              <a:t>6</a:t>
            </a:fld>
            <a:endParaRPr lang="zh-CN" altLang="en-US" sz="1200" dirty="0">
              <a:latin typeface="Calibri" pitchFamily="34" charset="0"/>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cs typeface="Calibri" pitchFamily="34" charset="0"/>
              </a:rPr>
              <a:pPr algn="r"/>
              <a:t>2018/8/28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799752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pPr marL="0" marR="0" lvl="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7</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111949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8</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37908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en-US" altLang="zh-CN" dirty="0" smtClean="0">
              <a:ea typeface="微软雅黑" panose="020B0503020204020204" pitchFamily="34" charset="-122"/>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cs typeface="Calibri" pitchFamily="34" charset="0"/>
              </a:rPr>
              <a:pPr algn="r"/>
              <a:t>9</a:t>
            </a:fld>
            <a:endParaRPr lang="zh-CN" altLang="en-US" sz="1200" dirty="0">
              <a:latin typeface="Calibri" pitchFamily="34" charset="0"/>
              <a:cs typeface="Calibri" pitchFamily="34" charset="0"/>
            </a:endParaRPr>
          </a:p>
        </p:txBody>
      </p:sp>
    </p:spTree>
    <p:extLst>
      <p:ext uri="{BB962C8B-B14F-4D97-AF65-F5344CB8AC3E}">
        <p14:creationId xmlns:p14="http://schemas.microsoft.com/office/powerpoint/2010/main" val="224567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8"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9"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4"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5"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3"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4"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5"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6"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8"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9"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4"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5"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3"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4"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lvl1pPr>
              <a:defRPr>
                <a:ea typeface="微软雅黑" panose="020B0503020204020204" pitchFamily="34" charset="-122"/>
              </a:defRPr>
            </a:lvl1pPr>
          </a:lstStyle>
          <a:p>
            <a:fld id="{72514870-5082-4025-BC8A-5E070B8EB77D}" type="datetimeFigureOut">
              <a:rPr lang="zh-CN" altLang="en-US" smtClean="0"/>
              <a:pPr/>
              <a:t>2018/8/28</a:t>
            </a:fld>
            <a:endParaRPr lang="zh-CN" altLang="en-US"/>
          </a:p>
        </p:txBody>
      </p:sp>
      <p:sp>
        <p:nvSpPr>
          <p:cNvPr id="6" name="文本框"/>
          <p:cNvSpPr>
            <a:spLocks noGrp="1"/>
          </p:cNvSpPr>
          <p:nvPr>
            <p:ph type="ftr" sz="quarter" idx="11"/>
          </p:nvPr>
        </p:nvSpPr>
        <p:spPr/>
        <p:txBody>
          <a:bodyPr/>
          <a:lstStyle>
            <a:lvl1pPr>
              <a:defRPr>
                <a:ea typeface="微软雅黑" panose="020B0503020204020204" pitchFamily="34" charset="-122"/>
              </a:defRPr>
            </a:lvl1pPr>
          </a:lstStyle>
          <a:p>
            <a:endParaRPr lang="zh-CN" altLang="en-US"/>
          </a:p>
        </p:txBody>
      </p:sp>
      <p:sp>
        <p:nvSpPr>
          <p:cNvPr id="7" name="文本框"/>
          <p:cNvSpPr>
            <a:spLocks noGrp="1"/>
          </p:cNvSpPr>
          <p:nvPr>
            <p:ph type="sldNum" sz="quarter" idx="12"/>
          </p:nvPr>
        </p:nvSpPr>
        <p:spPr/>
        <p:txBody>
          <a:bodyPr/>
          <a:lstStyle>
            <a:lvl1pPr>
              <a:defRPr>
                <a:ea typeface="微软雅黑" panose="020B0503020204020204" pitchFamily="34" charset="-122"/>
              </a:defRPr>
            </a:lvl1p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2.xml"/><Relationship Id="rId7" Type="http://schemas.openxmlformats.org/officeDocument/2006/relationships/image" Target="../media/image7.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3087210" y="1923678"/>
            <a:ext cx="301717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en-US" altLang="zh-CN" sz="3000" b="1" kern="0" dirty="0" err="1" smtClean="0">
                <a:solidFill>
                  <a:srgbClr val="C9394A"/>
                </a:solidFill>
                <a:latin typeface="微软雅黑" charset="0"/>
                <a:ea typeface="微软雅黑" charset="0"/>
                <a:cs typeface="微软雅黑" charset="0"/>
                <a:sym typeface="Calibri" pitchFamily="34" charset="0"/>
              </a:rPr>
              <a:t>Scrapy</a:t>
            </a:r>
            <a:r>
              <a:rPr lang="zh-CN" altLang="en-US" sz="3000" b="1" kern="0" dirty="0" smtClean="0">
                <a:solidFill>
                  <a:srgbClr val="C9394A"/>
                </a:solidFill>
                <a:latin typeface="微软雅黑" charset="0"/>
                <a:ea typeface="微软雅黑" charset="0"/>
                <a:cs typeface="微软雅黑" charset="0"/>
                <a:sym typeface="Calibri" pitchFamily="34" charset="0"/>
              </a:rPr>
              <a:t>简单教程</a:t>
            </a:r>
          </a:p>
        </p:txBody>
      </p:sp>
    </p:spTree>
    <p:extLst>
      <p:ext uri="{BB962C8B-B14F-4D97-AF65-F5344CB8AC3E}">
        <p14:creationId xmlns:p14="http://schemas.microsoft.com/office/powerpoint/2010/main" val="3268098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125409" y="1923678"/>
            <a:ext cx="494077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第三部分：</a:t>
            </a:r>
            <a:r>
              <a:rPr lang="en-US" altLang="zh-CN" sz="3000" b="1" kern="0" dirty="0" err="1" smtClean="0">
                <a:solidFill>
                  <a:srgbClr val="C9394A"/>
                </a:solidFill>
                <a:latin typeface="微软雅黑" charset="0"/>
                <a:ea typeface="微软雅黑" charset="0"/>
                <a:cs typeface="微软雅黑" charset="0"/>
                <a:sym typeface="Calibri" pitchFamily="34" charset="0"/>
              </a:rPr>
              <a:t>Scrapy</a:t>
            </a:r>
            <a:r>
              <a:rPr lang="zh-CN" altLang="en-US" sz="3000" b="1" kern="0" dirty="0">
                <a:solidFill>
                  <a:srgbClr val="C9394A"/>
                </a:solidFill>
                <a:latin typeface="微软雅黑" charset="0"/>
                <a:ea typeface="微软雅黑" charset="0"/>
                <a:cs typeface="微软雅黑" charset="0"/>
                <a:sym typeface="Calibri" pitchFamily="34" charset="0"/>
              </a:rPr>
              <a:t>实战演练</a:t>
            </a:r>
            <a:endParaRPr lang="zh-CN" altLang="en-US" sz="3000" b="1" kern="0" dirty="0" smtClean="0">
              <a:solidFill>
                <a:srgbClr val="C9394A"/>
              </a:solidFill>
              <a:latin typeface="微软雅黑" charset="0"/>
              <a:ea typeface="微软雅黑" charset="0"/>
              <a:cs typeface="微软雅黑" charset="0"/>
              <a:sym typeface="Calibri" pitchFamily="34" charset="0"/>
            </a:endParaRPr>
          </a:p>
        </p:txBody>
      </p:sp>
    </p:spTree>
    <p:extLst>
      <p:ext uri="{BB962C8B-B14F-4D97-AF65-F5344CB8AC3E}">
        <p14:creationId xmlns:p14="http://schemas.microsoft.com/office/powerpoint/2010/main" val="1338053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0" y="507556"/>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实战内容</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25" name="文本框 24"/>
          <p:cNvSpPr txBox="1"/>
          <p:nvPr/>
        </p:nvSpPr>
        <p:spPr>
          <a:xfrm>
            <a:off x="785546" y="2715766"/>
            <a:ext cx="7572907" cy="836126"/>
          </a:xfrm>
          <a:prstGeom prst="rect">
            <a:avLst/>
          </a:prstGeom>
          <a:noFill/>
        </p:spPr>
        <p:txBody>
          <a:bodyPr wrap="none" rtlCol="0">
            <a:spAutoFit/>
          </a:bodyPr>
          <a:lstStyle/>
          <a:p>
            <a:pPr marL="342900" indent="-342900">
              <a:lnSpc>
                <a:spcPts val="2900"/>
              </a:lnSpc>
              <a:buFont typeface="+mj-lt"/>
              <a:buAutoNum type="arabicPeriod"/>
            </a:pPr>
            <a:r>
              <a:rPr lang="zh-CN" altLang="en-US" dirty="0"/>
              <a:t>将招聘网站的前</a:t>
            </a:r>
            <a:r>
              <a:rPr lang="en-US" altLang="zh-CN" dirty="0"/>
              <a:t>5</a:t>
            </a:r>
            <a:r>
              <a:rPr lang="zh-CN" altLang="en-US" dirty="0"/>
              <a:t>页招聘信息抓取出来，并且将它们保存到数据库中。</a:t>
            </a:r>
            <a:endParaRPr lang="en-US" altLang="zh-CN" dirty="0"/>
          </a:p>
          <a:p>
            <a:pPr marL="342900" indent="-342900">
              <a:lnSpc>
                <a:spcPts val="2900"/>
              </a:lnSpc>
              <a:buFont typeface="+mj-lt"/>
              <a:buAutoNum type="arabicPeriod"/>
            </a:pPr>
            <a:r>
              <a:rPr lang="zh-CN" altLang="en-US" dirty="0"/>
              <a:t>创建数据库查询脚本。</a:t>
            </a:r>
          </a:p>
        </p:txBody>
      </p:sp>
      <p:sp>
        <p:nvSpPr>
          <p:cNvPr id="26" name="文本框 25"/>
          <p:cNvSpPr txBox="1"/>
          <p:nvPr/>
        </p:nvSpPr>
        <p:spPr>
          <a:xfrm>
            <a:off x="2195736" y="1779662"/>
            <a:ext cx="4756495" cy="369332"/>
          </a:xfrm>
          <a:prstGeom prst="rect">
            <a:avLst/>
          </a:prstGeom>
          <a:noFill/>
        </p:spPr>
        <p:txBody>
          <a:bodyPr wrap="none" rtlCol="0">
            <a:spAutoFit/>
          </a:bodyPr>
          <a:lstStyle/>
          <a:p>
            <a:r>
              <a:rPr lang="zh-CN" altLang="en-US" b="1" dirty="0">
                <a:solidFill>
                  <a:srgbClr val="7030A0"/>
                </a:solidFill>
              </a:rPr>
              <a:t>测试网站：</a:t>
            </a:r>
            <a:r>
              <a:rPr lang="en-US" altLang="zh-CN" b="1" dirty="0">
                <a:solidFill>
                  <a:srgbClr val="7030A0"/>
                </a:solidFill>
              </a:rPr>
              <a:t>http://hr.tencent.com/position.php</a:t>
            </a:r>
            <a:endParaRPr lang="zh-CN" altLang="en-US" b="1" dirty="0">
              <a:solidFill>
                <a:srgbClr val="7030A0"/>
              </a:solidFill>
            </a:endParaRPr>
          </a:p>
        </p:txBody>
      </p:sp>
    </p:spTree>
    <p:extLst>
      <p:ext uri="{BB962C8B-B14F-4D97-AF65-F5344CB8AC3E}">
        <p14:creationId xmlns:p14="http://schemas.microsoft.com/office/powerpoint/2010/main" val="2348923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387501" y="1923678"/>
            <a:ext cx="441659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第一步：创建一个新项目</a:t>
            </a:r>
          </a:p>
        </p:txBody>
      </p:sp>
    </p:spTree>
    <p:extLst>
      <p:ext uri="{BB962C8B-B14F-4D97-AF65-F5344CB8AC3E}">
        <p14:creationId xmlns:p14="http://schemas.microsoft.com/office/powerpoint/2010/main" val="2565094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0" y="195486"/>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创建新项目</a:t>
            </a:r>
            <a:r>
              <a:rPr lang="en-US" altLang="zh-CN" sz="3000" b="1" u="none" strike="noStrike" kern="0" cap="none" spc="0" baseline="0" dirty="0" err="1" smtClean="0">
                <a:solidFill>
                  <a:srgbClr val="C9394A"/>
                </a:solidFill>
                <a:latin typeface="微软雅黑" charset="0"/>
                <a:ea typeface="微软雅黑" charset="0"/>
                <a:cs typeface="微软雅黑" charset="0"/>
              </a:rPr>
              <a:t>zhaoping</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9" name="矩形 8"/>
          <p:cNvSpPr/>
          <p:nvPr/>
        </p:nvSpPr>
        <p:spPr>
          <a:xfrm>
            <a:off x="2123728" y="1115911"/>
            <a:ext cx="4963731" cy="369332"/>
          </a:xfrm>
          <a:prstGeom prst="rect">
            <a:avLst/>
          </a:prstGeom>
        </p:spPr>
        <p:txBody>
          <a:bodyPr wrap="none">
            <a:spAutoFit/>
          </a:bodyPr>
          <a:lstStyle/>
          <a:p>
            <a:r>
              <a:rPr lang="en-US" altLang="zh-CN" dirty="0" smtClean="0">
                <a:latin typeface="Tahoma" panose="020B0604030504040204" pitchFamily="34" charset="0"/>
              </a:rPr>
              <a:t>~/</a:t>
            </a:r>
            <a:r>
              <a:rPr lang="en-US" altLang="zh-CN" dirty="0" err="1" smtClean="0">
                <a:latin typeface="Tahoma" panose="020B0604030504040204" pitchFamily="34" charset="0"/>
              </a:rPr>
              <a:t>spiderTest#</a:t>
            </a:r>
            <a:r>
              <a:rPr lang="en-US" altLang="zh-CN" b="1" dirty="0" err="1" smtClean="0">
                <a:solidFill>
                  <a:srgbClr val="00B050"/>
                </a:solidFill>
                <a:latin typeface="Tahoma" panose="020B0604030504040204" pitchFamily="34" charset="0"/>
              </a:rPr>
              <a:t>scrapy</a:t>
            </a:r>
            <a:r>
              <a:rPr lang="en-US" altLang="zh-CN" b="1" dirty="0" smtClean="0">
                <a:solidFill>
                  <a:srgbClr val="00B050"/>
                </a:solidFill>
                <a:latin typeface="Tahoma" panose="020B0604030504040204" pitchFamily="34" charset="0"/>
              </a:rPr>
              <a:t> </a:t>
            </a:r>
            <a:r>
              <a:rPr lang="en-US" altLang="zh-CN" b="1" dirty="0" err="1">
                <a:solidFill>
                  <a:srgbClr val="00B050"/>
                </a:solidFill>
                <a:latin typeface="Tahoma" panose="020B0604030504040204" pitchFamily="34" charset="0"/>
              </a:rPr>
              <a:t>startproject</a:t>
            </a:r>
            <a:r>
              <a:rPr lang="en-US" altLang="zh-CN" b="1" dirty="0">
                <a:solidFill>
                  <a:srgbClr val="00B050"/>
                </a:solidFill>
                <a:latin typeface="Tahoma" panose="020B0604030504040204" pitchFamily="34" charset="0"/>
              </a:rPr>
              <a:t> </a:t>
            </a:r>
            <a:r>
              <a:rPr lang="en-US" altLang="zh-CN" b="1" dirty="0" err="1">
                <a:solidFill>
                  <a:srgbClr val="00B050"/>
                </a:solidFill>
                <a:latin typeface="Tahoma" panose="020B0604030504040204" pitchFamily="34" charset="0"/>
              </a:rPr>
              <a:t>zhaoping</a:t>
            </a:r>
            <a:endParaRPr lang="zh-CN" altLang="en-US" b="1" dirty="0">
              <a:solidFill>
                <a:srgbClr val="00B050"/>
              </a:solidFill>
            </a:endParaRPr>
          </a:p>
        </p:txBody>
      </p:sp>
      <p:sp>
        <p:nvSpPr>
          <p:cNvPr id="12" name="Rectangle 2"/>
          <p:cNvSpPr>
            <a:spLocks noChangeArrowheads="1"/>
          </p:cNvSpPr>
          <p:nvPr/>
        </p:nvSpPr>
        <p:spPr bwMode="auto">
          <a:xfrm>
            <a:off x="1328023" y="1641163"/>
            <a:ext cx="6555139"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eaLnBrk="0" fontAlgn="base" hangingPunct="0">
              <a:lnSpc>
                <a:spcPct val="150000"/>
              </a:lnSpc>
              <a:spcBef>
                <a:spcPct val="0"/>
              </a:spcBef>
              <a:spcAft>
                <a:spcPct val="0"/>
              </a:spcAft>
            </a:pPr>
            <a:r>
              <a:rPr lang="zh-CN" altLang="en-US" b="1" dirty="0">
                <a:solidFill>
                  <a:srgbClr val="C00000"/>
                </a:solidFill>
                <a:latin typeface="宋体" panose="02010600030101010101" pitchFamily="2" charset="-122"/>
              </a:rPr>
              <a:t>目录结构：</a:t>
            </a:r>
            <a:endParaRPr lang="en-US" altLang="zh-CN" b="1" dirty="0">
              <a:solidFill>
                <a:srgbClr val="C00000"/>
              </a:solidFill>
              <a:latin typeface="宋体" panose="02010600030101010101" pitchFamily="2" charset="-122"/>
            </a:endParaRPr>
          </a:p>
          <a:p>
            <a:pPr eaLnBrk="0" fontAlgn="base" hangingPunct="0">
              <a:lnSpc>
                <a:spcPct val="150000"/>
              </a:lnSpc>
              <a:spcBef>
                <a:spcPct val="0"/>
              </a:spcBef>
              <a:spcAft>
                <a:spcPct val="0"/>
              </a:spcAft>
            </a:pPr>
            <a:r>
              <a:rPr lang="en-US" altLang="zh-CN" b="1" dirty="0" err="1">
                <a:solidFill>
                  <a:srgbClr val="C00000"/>
                </a:solidFill>
                <a:latin typeface="宋体" panose="02010600030101010101" pitchFamily="2" charset="-122"/>
              </a:rPr>
              <a:t>zhaoping</a:t>
            </a:r>
            <a:r>
              <a:rPr lang="en-US" altLang="zh-CN" b="1" dirty="0">
                <a:solidFill>
                  <a:srgbClr val="C00000"/>
                </a:solidFill>
                <a:latin typeface="宋体" panose="02010600030101010101" pitchFamily="2" charset="-122"/>
              </a:rPr>
              <a:t>/    </a:t>
            </a:r>
            <a:endParaRPr lang="en-US" altLang="zh-CN" b="1" dirty="0" smtClean="0">
              <a:solidFill>
                <a:srgbClr val="C00000"/>
              </a:solidFill>
              <a:latin typeface="宋体" panose="02010600030101010101" pitchFamily="2" charset="-122"/>
            </a:endParaRPr>
          </a:p>
          <a:p>
            <a:pPr eaLnBrk="0" fontAlgn="base" hangingPunct="0">
              <a:spcBef>
                <a:spcPct val="0"/>
              </a:spcBef>
              <a:spcAft>
                <a:spcPct val="0"/>
              </a:spcAft>
            </a:pPr>
            <a:r>
              <a:rPr lang="en-US" altLang="zh-CN" dirty="0" smtClean="0">
                <a:latin typeface="宋体" panose="02010600030101010101" pitchFamily="2" charset="-122"/>
              </a:rPr>
              <a:t>    </a:t>
            </a:r>
            <a:r>
              <a:rPr lang="en-US" altLang="zh-CN" dirty="0" err="1" smtClean="0">
                <a:latin typeface="宋体" panose="02010600030101010101" pitchFamily="2" charset="-122"/>
              </a:rPr>
              <a:t>scrapy.cfg</a:t>
            </a:r>
            <a:r>
              <a:rPr lang="en-US" altLang="zh-CN" dirty="0" smtClean="0">
                <a:latin typeface="宋体" panose="02010600030101010101" pitchFamily="2" charset="-122"/>
              </a:rPr>
              <a:t>           # </a:t>
            </a:r>
            <a:r>
              <a:rPr lang="zh-CN" altLang="en-US" dirty="0" smtClean="0">
                <a:latin typeface="宋体" panose="02010600030101010101" pitchFamily="2" charset="-122"/>
              </a:rPr>
              <a:t>和部署相关的配置</a:t>
            </a:r>
            <a:endParaRPr lang="en-US" altLang="zh-CN" dirty="0" smtClean="0">
              <a:latin typeface="宋体" panose="02010600030101010101" pitchFamily="2" charset="-122"/>
            </a:endParaRPr>
          </a:p>
          <a:p>
            <a:pPr eaLnBrk="0" fontAlgn="base" hangingPunct="0">
              <a:spcBef>
                <a:spcPct val="0"/>
              </a:spcBef>
              <a:spcAft>
                <a:spcPct val="0"/>
              </a:spcAft>
            </a:pPr>
            <a:r>
              <a:rPr lang="en-US" altLang="zh-CN" dirty="0" smtClean="0">
                <a:latin typeface="宋体" panose="02010600030101010101" pitchFamily="2" charset="-122"/>
              </a:rPr>
              <a:t>    </a:t>
            </a:r>
            <a:r>
              <a:rPr lang="en-US" altLang="zh-CN" b="1" dirty="0" err="1" smtClean="0">
                <a:solidFill>
                  <a:srgbClr val="C00000"/>
                </a:solidFill>
                <a:latin typeface="宋体" panose="02010600030101010101" pitchFamily="2" charset="-122"/>
              </a:rPr>
              <a:t>zhaoping</a:t>
            </a:r>
            <a:r>
              <a:rPr lang="en-US" altLang="zh-CN" b="1" dirty="0" smtClean="0">
                <a:solidFill>
                  <a:srgbClr val="C00000"/>
                </a:solidFill>
                <a:latin typeface="宋体" panose="02010600030101010101" pitchFamily="2" charset="-122"/>
              </a:rPr>
              <a:t>/            </a:t>
            </a:r>
            <a:r>
              <a:rPr lang="en-US" altLang="zh-CN" dirty="0" smtClean="0">
                <a:latin typeface="宋体" panose="02010600030101010101" pitchFamily="2" charset="-122"/>
              </a:rPr>
              <a:t># </a:t>
            </a:r>
            <a:r>
              <a:rPr lang="zh-CN" altLang="en-US" dirty="0" smtClean="0">
                <a:latin typeface="宋体" panose="02010600030101010101" pitchFamily="2" charset="-122"/>
              </a:rPr>
              <a:t>爬虫项目的代码就在这个目录下</a:t>
            </a:r>
            <a:endParaRPr lang="en-US" altLang="zh-CN" dirty="0" smtClean="0">
              <a:latin typeface="宋体" panose="02010600030101010101" pitchFamily="2" charset="-122"/>
            </a:endParaRPr>
          </a:p>
          <a:p>
            <a:pPr eaLnBrk="0" fontAlgn="base" hangingPunct="0">
              <a:spcBef>
                <a:spcPct val="0"/>
              </a:spcBef>
              <a:spcAft>
                <a:spcPct val="0"/>
              </a:spcAft>
            </a:pPr>
            <a:r>
              <a:rPr lang="en-US" altLang="zh-CN" dirty="0" smtClean="0">
                <a:latin typeface="宋体" panose="02010600030101010101" pitchFamily="2" charset="-122"/>
              </a:rPr>
              <a:t>        </a:t>
            </a:r>
            <a:r>
              <a:rPr lang="en-US" altLang="zh-CN" dirty="0">
                <a:latin typeface="宋体" panose="02010600030101010101" pitchFamily="2" charset="-122"/>
              </a:rPr>
              <a:t>__init__.py</a:t>
            </a:r>
          </a:p>
          <a:p>
            <a:pPr eaLnBrk="0" fontAlgn="base" hangingPunct="0">
              <a:spcBef>
                <a:spcPct val="0"/>
              </a:spcBef>
              <a:spcAft>
                <a:spcPct val="0"/>
              </a:spcAft>
            </a:pPr>
            <a:r>
              <a:rPr lang="en-US" altLang="zh-CN" dirty="0">
                <a:latin typeface="宋体" panose="02010600030101010101" pitchFamily="2" charset="-122"/>
              </a:rPr>
              <a:t>        items.py         </a:t>
            </a:r>
            <a:r>
              <a:rPr lang="en-US" altLang="zh-CN" dirty="0" smtClean="0">
                <a:latin typeface="宋体" panose="02010600030101010101" pitchFamily="2" charset="-122"/>
              </a:rPr>
              <a:t># </a:t>
            </a:r>
            <a:r>
              <a:rPr lang="zh-CN" altLang="en-US" dirty="0" smtClean="0">
                <a:latin typeface="宋体" panose="02010600030101010101" pitchFamily="2" charset="-122"/>
              </a:rPr>
              <a:t>用于定义要爬取的</a:t>
            </a:r>
            <a:r>
              <a:rPr lang="en-US" altLang="zh-CN" dirty="0" smtClean="0">
                <a:latin typeface="宋体" panose="02010600030101010101" pitchFamily="2" charset="-122"/>
              </a:rPr>
              <a:t>item</a:t>
            </a:r>
            <a:endParaRPr lang="en-US" altLang="zh-CN" dirty="0">
              <a:latin typeface="宋体" panose="02010600030101010101" pitchFamily="2" charset="-122"/>
            </a:endParaRPr>
          </a:p>
          <a:p>
            <a:pPr eaLnBrk="0" fontAlgn="base" hangingPunct="0">
              <a:spcBef>
                <a:spcPct val="0"/>
              </a:spcBef>
              <a:spcAft>
                <a:spcPct val="0"/>
              </a:spcAft>
            </a:pPr>
            <a:r>
              <a:rPr lang="en-US" altLang="zh-CN" dirty="0">
                <a:latin typeface="宋体" panose="02010600030101010101" pitchFamily="2" charset="-122"/>
              </a:rPr>
              <a:t>        pipelines.py     </a:t>
            </a:r>
            <a:r>
              <a:rPr lang="en-US" altLang="zh-CN" dirty="0" smtClean="0">
                <a:latin typeface="宋体" panose="02010600030101010101" pitchFamily="2" charset="-122"/>
              </a:rPr>
              <a:t># </a:t>
            </a:r>
            <a:r>
              <a:rPr lang="zh-CN" altLang="en-US" dirty="0" smtClean="0">
                <a:latin typeface="宋体" panose="02010600030101010101" pitchFamily="2" charset="-122"/>
              </a:rPr>
              <a:t>用于定义如何处理获取的</a:t>
            </a:r>
            <a:endParaRPr lang="en-US" altLang="zh-CN" dirty="0" smtClean="0">
              <a:latin typeface="宋体" panose="02010600030101010101" pitchFamily="2" charset="-122"/>
            </a:endParaRPr>
          </a:p>
          <a:p>
            <a:pPr>
              <a:spcBef>
                <a:spcPct val="0"/>
              </a:spcBef>
              <a:spcAft>
                <a:spcPct val="0"/>
              </a:spcAft>
            </a:pPr>
            <a:r>
              <a:rPr lang="en-US" altLang="zh-CN" dirty="0" smtClean="0">
                <a:latin typeface="宋体" panose="02010600030101010101" pitchFamily="2" charset="-122"/>
              </a:rPr>
              <a:t>	middlewares.py   # </a:t>
            </a:r>
            <a:r>
              <a:rPr lang="zh-CN" altLang="en-US" dirty="0" smtClean="0">
                <a:latin typeface="宋体" panose="02010600030101010101" pitchFamily="2" charset="-122"/>
              </a:rPr>
              <a:t>用于定义中间件</a:t>
            </a:r>
            <a:endParaRPr lang="en-US" altLang="zh-CN" dirty="0">
              <a:latin typeface="宋体" panose="02010600030101010101" pitchFamily="2" charset="-122"/>
            </a:endParaRPr>
          </a:p>
          <a:p>
            <a:pPr eaLnBrk="0" fontAlgn="base" hangingPunct="0">
              <a:spcBef>
                <a:spcPct val="0"/>
              </a:spcBef>
              <a:spcAft>
                <a:spcPct val="0"/>
              </a:spcAft>
            </a:pPr>
            <a:r>
              <a:rPr lang="en-US" altLang="zh-CN" dirty="0">
                <a:latin typeface="宋体" panose="02010600030101010101" pitchFamily="2" charset="-122"/>
              </a:rPr>
              <a:t>        settings.py      </a:t>
            </a:r>
            <a:r>
              <a:rPr lang="en-US" altLang="zh-CN" dirty="0" smtClean="0">
                <a:latin typeface="宋体" panose="02010600030101010101" pitchFamily="2" charset="-122"/>
              </a:rPr>
              <a:t># </a:t>
            </a:r>
            <a:r>
              <a:rPr lang="zh-CN" altLang="en-US" dirty="0" smtClean="0">
                <a:latin typeface="宋体" panose="02010600030101010101" pitchFamily="2" charset="-122"/>
              </a:rPr>
              <a:t>爬虫相关设置</a:t>
            </a:r>
            <a:endParaRPr lang="en-US" altLang="zh-CN" dirty="0">
              <a:latin typeface="宋体" panose="02010600030101010101" pitchFamily="2" charset="-122"/>
            </a:endParaRPr>
          </a:p>
          <a:p>
            <a:pPr eaLnBrk="0" fontAlgn="base" hangingPunct="0">
              <a:spcBef>
                <a:spcPct val="0"/>
              </a:spcBef>
              <a:spcAft>
                <a:spcPct val="0"/>
              </a:spcAft>
            </a:pPr>
            <a:r>
              <a:rPr lang="en-US" altLang="zh-CN" dirty="0">
                <a:latin typeface="宋体" panose="02010600030101010101" pitchFamily="2" charset="-122"/>
              </a:rPr>
              <a:t>        </a:t>
            </a:r>
            <a:r>
              <a:rPr lang="en-US" altLang="zh-CN" b="1" dirty="0">
                <a:solidFill>
                  <a:srgbClr val="C00000"/>
                </a:solidFill>
                <a:latin typeface="宋体" panose="02010600030101010101" pitchFamily="2" charset="-122"/>
              </a:rPr>
              <a:t>spiders/        </a:t>
            </a:r>
            <a:r>
              <a:rPr lang="en-US" altLang="zh-CN" b="1" dirty="0" smtClean="0">
                <a:solidFill>
                  <a:srgbClr val="C00000"/>
                </a:solidFill>
                <a:latin typeface="宋体" panose="02010600030101010101" pitchFamily="2" charset="-122"/>
              </a:rPr>
              <a:t> </a:t>
            </a:r>
            <a:r>
              <a:rPr lang="en-US" altLang="zh-CN" dirty="0" smtClean="0">
                <a:latin typeface="宋体" panose="02010600030101010101" pitchFamily="2" charset="-122"/>
              </a:rPr>
              <a:t># </a:t>
            </a:r>
            <a:r>
              <a:rPr lang="zh-CN" altLang="en-US" dirty="0" smtClean="0">
                <a:latin typeface="宋体" panose="02010600030101010101" pitchFamily="2" charset="-122"/>
              </a:rPr>
              <a:t>用于放置自己编写的爬虫</a:t>
            </a:r>
            <a:endParaRPr lang="en-US" altLang="zh-CN" dirty="0">
              <a:latin typeface="宋体" panose="02010600030101010101" pitchFamily="2" charset="-122"/>
            </a:endParaRPr>
          </a:p>
          <a:p>
            <a:pPr eaLnBrk="0" fontAlgn="base" hangingPunct="0">
              <a:spcBef>
                <a:spcPct val="0"/>
              </a:spcBef>
              <a:spcAft>
                <a:spcPct val="0"/>
              </a:spcAft>
            </a:pPr>
            <a:r>
              <a:rPr lang="en-US" altLang="zh-CN" dirty="0">
                <a:latin typeface="宋体" panose="02010600030101010101" pitchFamily="2" charset="-122"/>
              </a:rPr>
              <a:t>            __init__.</a:t>
            </a:r>
            <a:r>
              <a:rPr lang="en-US" altLang="zh-CN" dirty="0" smtClean="0">
                <a:latin typeface="宋体" panose="02010600030101010101" pitchFamily="2" charset="-122"/>
              </a:rPr>
              <a:t>py </a:t>
            </a:r>
            <a:endParaRPr lang="en-US" altLang="zh-CN" dirty="0">
              <a:latin typeface="宋体" panose="02010600030101010101" pitchFamily="2" charset="-122"/>
            </a:endParaRPr>
          </a:p>
        </p:txBody>
      </p:sp>
    </p:spTree>
    <p:extLst>
      <p:ext uri="{BB962C8B-B14F-4D97-AF65-F5344CB8AC3E}">
        <p14:creationId xmlns:p14="http://schemas.microsoft.com/office/powerpoint/2010/main" val="328948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195141" y="1923678"/>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第二步：定义要抓取的项目</a:t>
            </a:r>
          </a:p>
        </p:txBody>
      </p:sp>
    </p:spTree>
    <p:extLst>
      <p:ext uri="{BB962C8B-B14F-4D97-AF65-F5344CB8AC3E}">
        <p14:creationId xmlns:p14="http://schemas.microsoft.com/office/powerpoint/2010/main" val="359933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1" y="195486"/>
            <a:ext cx="9143999"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在</a:t>
            </a:r>
            <a:r>
              <a:rPr lang="en-US" altLang="zh-CN" sz="3000" b="1" u="none" strike="noStrike" kern="0" cap="none" spc="0" baseline="0" dirty="0" smtClean="0">
                <a:solidFill>
                  <a:srgbClr val="C9394A"/>
                </a:solidFill>
                <a:latin typeface="微软雅黑" charset="0"/>
                <a:ea typeface="微软雅黑" charset="0"/>
                <a:cs typeface="微软雅黑" charset="0"/>
              </a:rPr>
              <a:t>items.py</a:t>
            </a:r>
            <a:r>
              <a:rPr lang="zh-CN" altLang="en-US" sz="3000" b="1" u="none" strike="noStrike" kern="0" cap="none" spc="0" baseline="0" dirty="0" smtClean="0">
                <a:solidFill>
                  <a:srgbClr val="C9394A"/>
                </a:solidFill>
                <a:latin typeface="微软雅黑" charset="0"/>
                <a:ea typeface="微软雅黑" charset="0"/>
                <a:cs typeface="微软雅黑" charset="0"/>
              </a:rPr>
              <a:t>创建要要抓取的项目</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5" name="矩形 4"/>
          <p:cNvSpPr/>
          <p:nvPr/>
        </p:nvSpPr>
        <p:spPr>
          <a:xfrm>
            <a:off x="1490646" y="965180"/>
            <a:ext cx="4375526" cy="369332"/>
          </a:xfrm>
          <a:prstGeom prst="rect">
            <a:avLst/>
          </a:prstGeom>
        </p:spPr>
        <p:txBody>
          <a:bodyPr wrap="square">
            <a:spAutoFit/>
          </a:bodyPr>
          <a:lstStyle/>
          <a:p>
            <a:r>
              <a:rPr lang="zh-CN" altLang="en-US" dirty="0">
                <a:latin typeface="Tahoma" panose="020B0604030504040204" pitchFamily="34" charset="0"/>
              </a:rPr>
              <a:t>修改</a:t>
            </a:r>
            <a:r>
              <a:rPr lang="en-US" altLang="zh-CN" dirty="0">
                <a:latin typeface="Tahoma" panose="020B0604030504040204" pitchFamily="34" charset="0"/>
              </a:rPr>
              <a:t>items.py</a:t>
            </a:r>
            <a:r>
              <a:rPr lang="zh-CN" altLang="en-US" dirty="0">
                <a:latin typeface="Tahoma" panose="020B0604030504040204" pitchFamily="34" charset="0"/>
              </a:rPr>
              <a:t>，创建我们需要抓取的项目：</a:t>
            </a:r>
            <a:endParaRPr lang="zh-CN" altLang="en-US" b="1" dirty="0">
              <a:solidFill>
                <a:srgbClr val="00B050"/>
              </a:solidFill>
            </a:endParaRPr>
          </a:p>
        </p:txBody>
      </p:sp>
      <p:sp>
        <p:nvSpPr>
          <p:cNvPr id="6" name="矩形 5"/>
          <p:cNvSpPr/>
          <p:nvPr/>
        </p:nvSpPr>
        <p:spPr>
          <a:xfrm>
            <a:off x="1547664" y="1727180"/>
            <a:ext cx="5478087" cy="3416320"/>
          </a:xfrm>
          <a:prstGeom prst="rect">
            <a:avLst/>
          </a:prstGeom>
        </p:spPr>
        <p:txBody>
          <a:bodyPr wrap="square">
            <a:spAutoFit/>
          </a:bodyPr>
          <a:lstStyle/>
          <a:p>
            <a:r>
              <a:rPr lang="zh-CN" altLang="en-US"/>
              <a:t># -*- coding: utf-8 -*-</a:t>
            </a:r>
          </a:p>
          <a:p>
            <a:endParaRPr lang="zh-CN" altLang="en-US"/>
          </a:p>
          <a:p>
            <a:r>
              <a:rPr lang="zh-CN" altLang="en-US"/>
              <a:t>import scrapy</a:t>
            </a:r>
          </a:p>
          <a:p>
            <a:endParaRPr lang="zh-CN" altLang="en-US"/>
          </a:p>
          <a:p>
            <a:r>
              <a:rPr lang="zh-CN" altLang="en-US"/>
              <a:t>class ZhaopingItem(scrapy.Item):</a:t>
            </a:r>
          </a:p>
          <a:p>
            <a:r>
              <a:rPr lang="zh-CN" altLang="en-US"/>
              <a:t>    # 自定义要抓取的项目，例如:</a:t>
            </a:r>
          </a:p>
          <a:p>
            <a:r>
              <a:rPr lang="zh-CN" altLang="en-US"/>
              <a:t>    # name = scrapy.Field()</a:t>
            </a:r>
          </a:p>
          <a:p>
            <a:r>
              <a:rPr lang="zh-CN" altLang="en-US"/>
              <a:t>    name = scrapy.Field()</a:t>
            </a:r>
            <a:r>
              <a:rPr lang="en-US" altLang="zh-CN"/>
              <a:t>	#</a:t>
            </a:r>
            <a:r>
              <a:rPr lang="zh-CN" altLang="en-US"/>
              <a:t>职位名称</a:t>
            </a:r>
          </a:p>
          <a:p>
            <a:r>
              <a:rPr lang="zh-CN" altLang="en-US"/>
              <a:t>    catalog = scrapy.Field()</a:t>
            </a:r>
            <a:r>
              <a:rPr lang="en-US" altLang="zh-CN"/>
              <a:t>	#</a:t>
            </a:r>
            <a:r>
              <a:rPr lang="zh-CN" altLang="en-US"/>
              <a:t>职位分类</a:t>
            </a:r>
          </a:p>
          <a:p>
            <a:r>
              <a:rPr lang="zh-CN" altLang="en-US"/>
              <a:t>    numbers = scrapy.Field()</a:t>
            </a:r>
            <a:r>
              <a:rPr lang="en-US" altLang="zh-CN"/>
              <a:t>	#</a:t>
            </a:r>
            <a:r>
              <a:rPr lang="zh-CN" altLang="en-US"/>
              <a:t>招聘人数</a:t>
            </a:r>
          </a:p>
          <a:p>
            <a:r>
              <a:rPr lang="zh-CN" altLang="en-US"/>
              <a:t>    location = scrapy.Field()</a:t>
            </a:r>
            <a:r>
              <a:rPr lang="en-US" altLang="zh-CN"/>
              <a:t>	#</a:t>
            </a:r>
            <a:r>
              <a:rPr lang="zh-CN" altLang="en-US"/>
              <a:t>职位地点</a:t>
            </a:r>
          </a:p>
          <a:p>
            <a:r>
              <a:rPr lang="zh-CN" altLang="en-US"/>
              <a:t>    dates = scrapy.Field()</a:t>
            </a:r>
            <a:r>
              <a:rPr lang="en-US" altLang="zh-CN"/>
              <a:t>	#</a:t>
            </a:r>
            <a:r>
              <a:rPr lang="zh-CN" altLang="en-US"/>
              <a:t>职位发布日期</a:t>
            </a:r>
          </a:p>
        </p:txBody>
      </p:sp>
      <p:graphicFrame>
        <p:nvGraphicFramePr>
          <p:cNvPr id="7" name="对象 6"/>
          <p:cNvGraphicFramePr>
            <a:graphicFrameLocks noChangeAspect="1"/>
          </p:cNvGraphicFramePr>
          <p:nvPr>
            <p:extLst>
              <p:ext uri="{D42A27DB-BD31-4B8C-83A1-F6EECF244321}">
                <p14:modId xmlns:p14="http://schemas.microsoft.com/office/powerpoint/2010/main" val="2751368548"/>
              </p:ext>
            </p:extLst>
          </p:nvPr>
        </p:nvGraphicFramePr>
        <p:xfrm>
          <a:off x="6713032" y="1058276"/>
          <a:ext cx="1246909" cy="1141326"/>
        </p:xfrm>
        <a:graphic>
          <a:graphicData uri="http://schemas.openxmlformats.org/presentationml/2006/ole">
            <mc:AlternateContent xmlns:mc="http://schemas.openxmlformats.org/markup-compatibility/2006">
              <mc:Choice xmlns:v="urn:schemas-microsoft-com:vml" Requires="v">
                <p:oleObj spid="_x0000_s1043" name="包装程序外壳对象" showAsIcon="1" r:id="rId4" imgW="393480" imgH="360360" progId="Package">
                  <p:embed/>
                </p:oleObj>
              </mc:Choice>
              <mc:Fallback>
                <p:oleObj name="包装程序外壳对象" showAsIcon="1" r:id="rId4" imgW="393480" imgH="360360" progId="Package">
                  <p:embed/>
                  <p:pic>
                    <p:nvPicPr>
                      <p:cNvPr id="0" name=""/>
                      <p:cNvPicPr/>
                      <p:nvPr/>
                    </p:nvPicPr>
                    <p:blipFill>
                      <a:blip r:embed="rId5"/>
                      <a:stretch>
                        <a:fillRect/>
                      </a:stretch>
                    </p:blipFill>
                    <p:spPr>
                      <a:xfrm>
                        <a:off x="6713032" y="1058276"/>
                        <a:ext cx="1246909" cy="1141326"/>
                      </a:xfrm>
                      <a:prstGeom prst="rect">
                        <a:avLst/>
                      </a:prstGeom>
                    </p:spPr>
                  </p:pic>
                </p:oleObj>
              </mc:Fallback>
            </mc:AlternateContent>
          </a:graphicData>
        </a:graphic>
      </p:graphicFrame>
    </p:spTree>
    <p:extLst>
      <p:ext uri="{BB962C8B-B14F-4D97-AF65-F5344CB8AC3E}">
        <p14:creationId xmlns:p14="http://schemas.microsoft.com/office/powerpoint/2010/main" val="304195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3090590" y="507556"/>
            <a:ext cx="298350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对于</a:t>
            </a:r>
            <a:r>
              <a:rPr lang="en-US" altLang="zh-CN" sz="3000" b="1" kern="0" dirty="0" smtClean="0">
                <a:solidFill>
                  <a:srgbClr val="C9394A"/>
                </a:solidFill>
                <a:latin typeface="微软雅黑" charset="0"/>
                <a:ea typeface="微软雅黑" charset="0"/>
                <a:cs typeface="微软雅黑" charset="0"/>
              </a:rPr>
              <a:t>item</a:t>
            </a:r>
            <a:r>
              <a:rPr lang="zh-CN" altLang="en-US" sz="3000" b="1" kern="0" dirty="0" smtClean="0">
                <a:solidFill>
                  <a:srgbClr val="C9394A"/>
                </a:solidFill>
                <a:latin typeface="微软雅黑" charset="0"/>
                <a:ea typeface="微软雅黑" charset="0"/>
                <a:cs typeface="微软雅黑" charset="0"/>
              </a:rPr>
              <a:t>的理解</a:t>
            </a:r>
            <a:endParaRPr lang="zh-CN" altLang="en-US" sz="3200" dirty="0">
              <a:ea typeface="微软雅黑" panose="020B0503020204020204" pitchFamily="34" charset="-122"/>
              <a:cs typeface="微软雅黑" charset="0"/>
            </a:endParaRPr>
          </a:p>
        </p:txBody>
      </p:sp>
      <p:sp>
        <p:nvSpPr>
          <p:cNvPr id="9" name="Rectangle 1"/>
          <p:cNvSpPr>
            <a:spLocks noChangeArrowheads="1"/>
          </p:cNvSpPr>
          <p:nvPr/>
        </p:nvSpPr>
        <p:spPr bwMode="auto">
          <a:xfrm>
            <a:off x="650424" y="1491630"/>
            <a:ext cx="7863839" cy="302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eaLnBrk="0" fontAlgn="base" hangingPunct="0">
              <a:lnSpc>
                <a:spcPts val="2900"/>
              </a:lnSpc>
              <a:spcBef>
                <a:spcPct val="0"/>
              </a:spcBef>
              <a:spcAft>
                <a:spcPct val="0"/>
              </a:spcAft>
            </a:pPr>
            <a:r>
              <a:rPr lang="zh-CN" altLang="en-US" dirty="0">
                <a:latin typeface="+mn-ea"/>
                <a:cs typeface="Tahoma" panose="020B0604030504040204" pitchFamily="34" charset="0"/>
              </a:rPr>
              <a:t>当我们将这个类实例化之后，相当于是创建了一个字典，而我的这些要抓取的项目对应的变量名相当于是字典中每个元素的名字。例如：</a:t>
            </a:r>
            <a:endParaRPr lang="en-US" altLang="zh-CN" dirty="0">
              <a:latin typeface="+mn-ea"/>
              <a:cs typeface="Tahoma" panose="020B0604030504040204" pitchFamily="34" charset="0"/>
            </a:endParaRPr>
          </a:p>
          <a:p>
            <a:pPr eaLnBrk="0" fontAlgn="base" hangingPunct="0">
              <a:lnSpc>
                <a:spcPts val="2900"/>
              </a:lnSpc>
              <a:spcBef>
                <a:spcPct val="0"/>
              </a:spcBef>
              <a:spcAft>
                <a:spcPct val="0"/>
              </a:spcAft>
            </a:pPr>
            <a:endParaRPr lang="en-US" altLang="zh-CN" dirty="0">
              <a:latin typeface="+mn-ea"/>
              <a:cs typeface="Tahoma" panose="020B0604030504040204" pitchFamily="34" charset="0"/>
            </a:endParaRPr>
          </a:p>
          <a:p>
            <a:pPr eaLnBrk="0" fontAlgn="base" hangingPunct="0">
              <a:lnSpc>
                <a:spcPts val="2900"/>
              </a:lnSpc>
              <a:spcBef>
                <a:spcPct val="0"/>
              </a:spcBef>
              <a:spcAft>
                <a:spcPct val="0"/>
              </a:spcAft>
            </a:pPr>
            <a:r>
              <a:rPr lang="en-US" altLang="zh-CN" dirty="0">
                <a:latin typeface="Tahoma" panose="020B0604030504040204" pitchFamily="34" charset="0"/>
                <a:ea typeface="Tahoma" panose="020B0604030504040204" pitchFamily="34" charset="0"/>
                <a:cs typeface="Tahoma" panose="020B0604030504040204" pitchFamily="34" charset="0"/>
              </a:rPr>
              <a:t>item1 = </a:t>
            </a:r>
            <a:r>
              <a:rPr lang="en-US" altLang="zh-CN" dirty="0" err="1">
                <a:latin typeface="Tahoma" panose="020B0604030504040204" pitchFamily="34" charset="0"/>
                <a:ea typeface="Tahoma" panose="020B0604030504040204" pitchFamily="34" charset="0"/>
                <a:cs typeface="Tahoma" panose="020B0604030504040204" pitchFamily="34" charset="0"/>
              </a:rPr>
              <a:t>ZhaopingItem</a:t>
            </a:r>
            <a:r>
              <a:rPr lang="en-US" altLang="zh-CN" dirty="0">
                <a:latin typeface="Tahoma" panose="020B0604030504040204" pitchFamily="34" charset="0"/>
                <a:ea typeface="Tahoma" panose="020B0604030504040204" pitchFamily="34" charset="0"/>
                <a:cs typeface="Tahoma" panose="020B0604030504040204" pitchFamily="34" charset="0"/>
              </a:rPr>
              <a:t>()</a:t>
            </a:r>
          </a:p>
          <a:p>
            <a:pPr eaLnBrk="0" fontAlgn="base" hangingPunct="0">
              <a:lnSpc>
                <a:spcPts val="2900"/>
              </a:lnSpc>
              <a:spcBef>
                <a:spcPct val="0"/>
              </a:spcBef>
              <a:spcAft>
                <a:spcPct val="0"/>
              </a:spcAft>
            </a:pPr>
            <a:r>
              <a:rPr lang="en-US" altLang="zh-CN" dirty="0">
                <a:latin typeface="Tahoma" panose="020B0604030504040204" pitchFamily="34" charset="0"/>
                <a:ea typeface="Tahoma" panose="020B0604030504040204" pitchFamily="34" charset="0"/>
                <a:cs typeface="Tahoma" panose="020B0604030504040204" pitchFamily="34" charset="0"/>
              </a:rPr>
              <a:t>item1[‘name’] = ‘title1’</a:t>
            </a:r>
          </a:p>
          <a:p>
            <a:pPr eaLnBrk="0" fontAlgn="base" hangingPunct="0">
              <a:lnSpc>
                <a:spcPts val="2900"/>
              </a:lnSpc>
              <a:spcBef>
                <a:spcPct val="0"/>
              </a:spcBef>
              <a:spcAft>
                <a:spcPct val="0"/>
              </a:spcAft>
            </a:pPr>
            <a:r>
              <a:rPr lang="en-US" altLang="zh-CN" dirty="0">
                <a:latin typeface="Tahoma" panose="020B0604030504040204" pitchFamily="34" charset="0"/>
                <a:ea typeface="Tahoma" panose="020B0604030504040204" pitchFamily="34" charset="0"/>
                <a:cs typeface="Tahoma" panose="020B0604030504040204" pitchFamily="34" charset="0"/>
              </a:rPr>
              <a:t>item1[‘catalog’] = ‘catalog1’</a:t>
            </a:r>
          </a:p>
          <a:p>
            <a:pPr eaLnBrk="0" fontAlgn="base" hangingPunct="0">
              <a:lnSpc>
                <a:spcPts val="2900"/>
              </a:lnSpc>
              <a:spcBef>
                <a:spcPct val="0"/>
              </a:spcBef>
              <a:spcAft>
                <a:spcPct val="0"/>
              </a:spcAft>
            </a:pPr>
            <a:r>
              <a:rPr lang="en-US" altLang="zh-CN" dirty="0">
                <a:latin typeface="Tahoma" panose="020B0604030504040204" pitchFamily="34" charset="0"/>
                <a:ea typeface="Tahoma" panose="020B0604030504040204" pitchFamily="34" charset="0"/>
                <a:cs typeface="Tahoma" panose="020B0604030504040204" pitchFamily="34" charset="0"/>
              </a:rPr>
              <a:t>item1[‘numbers’] = ‘99’</a:t>
            </a:r>
          </a:p>
          <a:p>
            <a:pPr eaLnBrk="0" fontAlgn="base" hangingPunct="0">
              <a:lnSpc>
                <a:spcPts val="2900"/>
              </a:lnSpc>
              <a:spcBef>
                <a:spcPct val="0"/>
              </a:spcBef>
              <a:spcAft>
                <a:spcPct val="0"/>
              </a:spcAft>
            </a:pPr>
            <a:r>
              <a:rPr lang="en-US" altLang="zh-CN" dirty="0">
                <a:latin typeface="Tahoma" panose="020B0604030504040204" pitchFamily="34" charset="0"/>
                <a:ea typeface="Tahoma" panose="020B0604030504040204" pitchFamily="34" charset="0"/>
                <a:cs typeface="Tahoma" panose="020B0604030504040204" pitchFamily="34" charset="0"/>
              </a:rPr>
              <a:t>item1[‘location’] = ‘Beijing’ </a:t>
            </a:r>
          </a:p>
        </p:txBody>
      </p:sp>
    </p:spTree>
    <p:extLst>
      <p:ext uri="{BB962C8B-B14F-4D97-AF65-F5344CB8AC3E}">
        <p14:creationId xmlns:p14="http://schemas.microsoft.com/office/powerpoint/2010/main" val="70188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772220" y="1923678"/>
            <a:ext cx="364715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第三步：自定义爬虫</a:t>
            </a:r>
          </a:p>
        </p:txBody>
      </p:sp>
    </p:spTree>
    <p:extLst>
      <p:ext uri="{BB962C8B-B14F-4D97-AF65-F5344CB8AC3E}">
        <p14:creationId xmlns:p14="http://schemas.microsoft.com/office/powerpoint/2010/main" val="131578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1678346" y="507556"/>
            <a:ext cx="580800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在</a:t>
            </a:r>
            <a:r>
              <a:rPr lang="en-US" altLang="zh-CN" sz="3000" b="1" kern="0" dirty="0" smtClean="0">
                <a:solidFill>
                  <a:srgbClr val="C9394A"/>
                </a:solidFill>
                <a:latin typeface="微软雅黑" charset="0"/>
                <a:ea typeface="微软雅黑" charset="0"/>
                <a:cs typeface="微软雅黑" charset="0"/>
              </a:rPr>
              <a:t>spiders</a:t>
            </a:r>
            <a:r>
              <a:rPr lang="zh-CN" altLang="en-US" sz="3000" b="1" kern="0" dirty="0" smtClean="0">
                <a:solidFill>
                  <a:srgbClr val="C9394A"/>
                </a:solidFill>
                <a:latin typeface="微软雅黑" charset="0"/>
                <a:ea typeface="微软雅黑" charset="0"/>
                <a:cs typeface="微软雅黑" charset="0"/>
              </a:rPr>
              <a:t>目录下自定义爬虫脚本</a:t>
            </a:r>
            <a:endParaRPr lang="zh-CN" altLang="en-US" sz="3200" dirty="0">
              <a:ea typeface="微软雅黑" panose="020B0503020204020204" pitchFamily="34" charset="-122"/>
              <a:cs typeface="微软雅黑"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8110672"/>
              </p:ext>
            </p:extLst>
          </p:nvPr>
        </p:nvGraphicFramePr>
        <p:xfrm>
          <a:off x="3032216" y="2355726"/>
          <a:ext cx="3100259" cy="1224136"/>
        </p:xfrm>
        <a:graphic>
          <a:graphicData uri="http://schemas.openxmlformats.org/presentationml/2006/ole">
            <mc:AlternateContent xmlns:mc="http://schemas.openxmlformats.org/markup-compatibility/2006">
              <mc:Choice xmlns:v="urn:schemas-microsoft-com:vml" Requires="v">
                <p:oleObj spid="_x0000_s2065" name="包装程序外壳对象" showAsIcon="1" r:id="rId4" imgW="1109520" imgH="437400" progId="Package">
                  <p:embed/>
                </p:oleObj>
              </mc:Choice>
              <mc:Fallback>
                <p:oleObj name="包装程序外壳对象" showAsIcon="1" r:id="rId4" imgW="1109520" imgH="437400" progId="Package">
                  <p:embed/>
                  <p:pic>
                    <p:nvPicPr>
                      <p:cNvPr id="0" name=""/>
                      <p:cNvPicPr/>
                      <p:nvPr/>
                    </p:nvPicPr>
                    <p:blipFill>
                      <a:blip r:embed="rId5"/>
                      <a:stretch>
                        <a:fillRect/>
                      </a:stretch>
                    </p:blipFill>
                    <p:spPr>
                      <a:xfrm>
                        <a:off x="3032216" y="2355726"/>
                        <a:ext cx="3100259" cy="1224136"/>
                      </a:xfrm>
                      <a:prstGeom prst="rect">
                        <a:avLst/>
                      </a:prstGeom>
                    </p:spPr>
                  </p:pic>
                </p:oleObj>
              </mc:Fallback>
            </mc:AlternateContent>
          </a:graphicData>
        </a:graphic>
      </p:graphicFrame>
    </p:spTree>
    <p:extLst>
      <p:ext uri="{BB962C8B-B14F-4D97-AF65-F5344CB8AC3E}">
        <p14:creationId xmlns:p14="http://schemas.microsoft.com/office/powerpoint/2010/main" val="110681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002777" y="1923678"/>
            <a:ext cx="5186036"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第四步：创建数据库处理脚本</a:t>
            </a:r>
          </a:p>
        </p:txBody>
      </p:sp>
    </p:spTree>
    <p:extLst>
      <p:ext uri="{BB962C8B-B14F-4D97-AF65-F5344CB8AC3E}">
        <p14:creationId xmlns:p14="http://schemas.microsoft.com/office/powerpoint/2010/main" val="1508039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a:spLocks/>
          </p:cNvSpPr>
          <p:nvPr/>
        </p:nvSpPr>
        <p:spPr>
          <a:xfrm>
            <a:off x="2055392" y="2387664"/>
            <a:ext cx="49648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ea typeface="微软雅黑" panose="020B0503020204020204" pitchFamily="34" charset="-122"/>
              </a:rPr>
              <a:t>第二部分：</a:t>
            </a:r>
            <a:r>
              <a:rPr lang="en-US" altLang="zh-CN" sz="2000" dirty="0" err="1" smtClean="0">
                <a:ea typeface="微软雅黑" panose="020B0503020204020204" pitchFamily="34" charset="-122"/>
              </a:rPr>
              <a:t>scrapy</a:t>
            </a:r>
            <a:r>
              <a:rPr lang="zh-CN" altLang="en-US" sz="2000" dirty="0" smtClean="0">
                <a:ea typeface="微软雅黑" panose="020B0503020204020204" pitchFamily="34" charset="-122"/>
              </a:rPr>
              <a:t>介绍</a:t>
            </a:r>
            <a:endParaRPr lang="zh-CN" altLang="en-US" sz="2000" dirty="0">
              <a:solidFill>
                <a:srgbClr val="C9394A"/>
              </a:solidFill>
              <a:latin typeface="微软雅黑" charset="0"/>
              <a:ea typeface="微软雅黑" charset="0"/>
              <a:cs typeface="微软雅黑" charset="0"/>
            </a:endParaRPr>
          </a:p>
        </p:txBody>
      </p:sp>
      <p:sp>
        <p:nvSpPr>
          <p:cNvPr id="4" name="矩形"/>
          <p:cNvSpPr>
            <a:spLocks/>
          </p:cNvSpPr>
          <p:nvPr/>
        </p:nvSpPr>
        <p:spPr>
          <a:xfrm>
            <a:off x="2051720" y="1635646"/>
            <a:ext cx="496855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ea typeface="微软雅黑" panose="020B0503020204020204" pitchFamily="34" charset="-122"/>
              </a:rPr>
              <a:t>第一部分：网络爬虫介绍</a:t>
            </a:r>
            <a:endParaRPr lang="zh-CN" altLang="en-US" sz="2000" u="none" strike="noStrike" kern="1200" cap="none" spc="0" baseline="0" dirty="0">
              <a:solidFill>
                <a:srgbClr val="C9394A"/>
              </a:solidFill>
              <a:latin typeface="微软雅黑" charset="0"/>
              <a:ea typeface="微软雅黑" charset="0"/>
              <a:cs typeface="微软雅黑" charset="0"/>
            </a:endParaRPr>
          </a:p>
        </p:txBody>
      </p:sp>
      <p:sp>
        <p:nvSpPr>
          <p:cNvPr id="5" name="矩形"/>
          <p:cNvSpPr>
            <a:spLocks/>
          </p:cNvSpPr>
          <p:nvPr/>
        </p:nvSpPr>
        <p:spPr>
          <a:xfrm>
            <a:off x="2051719" y="3139628"/>
            <a:ext cx="496855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ea typeface="微软雅黑" panose="020B0503020204020204" pitchFamily="34" charset="-122"/>
              </a:rPr>
              <a:t>第三部分：</a:t>
            </a:r>
            <a:r>
              <a:rPr lang="en-US" altLang="zh-CN" sz="2000" dirty="0" err="1" smtClean="0">
                <a:ea typeface="微软雅黑" panose="020B0503020204020204" pitchFamily="34" charset="-122"/>
              </a:rPr>
              <a:t>scrapy</a:t>
            </a:r>
            <a:r>
              <a:rPr lang="zh-CN" altLang="en-US" sz="2000" dirty="0" smtClean="0">
                <a:ea typeface="微软雅黑" panose="020B0503020204020204" pitchFamily="34" charset="-122"/>
              </a:rPr>
              <a:t>实战演练</a:t>
            </a:r>
            <a:endParaRPr lang="en-US" altLang="zh-CN" sz="2000" dirty="0">
              <a:ea typeface="微软雅黑" panose="020B0503020204020204" pitchFamily="34" charset="-122"/>
            </a:endParaRPr>
          </a:p>
        </p:txBody>
      </p:sp>
      <p:sp>
        <p:nvSpPr>
          <p:cNvPr id="6" name="矩形"/>
          <p:cNvSpPr>
            <a:spLocks/>
          </p:cNvSpPr>
          <p:nvPr/>
        </p:nvSpPr>
        <p:spPr>
          <a:xfrm>
            <a:off x="0" y="505584"/>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内容简介</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Tree>
    <p:extLst>
      <p:ext uri="{BB962C8B-B14F-4D97-AF65-F5344CB8AC3E}">
        <p14:creationId xmlns:p14="http://schemas.microsoft.com/office/powerpoint/2010/main" val="15860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842125" y="507556"/>
            <a:ext cx="348044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自定义</a:t>
            </a:r>
            <a:r>
              <a:rPr lang="en-US" altLang="zh-CN" sz="3000" b="1" kern="0" dirty="0" smtClean="0">
                <a:solidFill>
                  <a:srgbClr val="C9394A"/>
                </a:solidFill>
                <a:latin typeface="微软雅黑" charset="0"/>
                <a:ea typeface="微软雅黑" charset="0"/>
                <a:cs typeface="微软雅黑" charset="0"/>
              </a:rPr>
              <a:t>pipeline.py</a:t>
            </a:r>
            <a:endParaRPr lang="zh-CN" altLang="en-US" sz="3200" dirty="0">
              <a:ea typeface="微软雅黑" panose="020B0503020204020204" pitchFamily="34" charset="-122"/>
              <a:cs typeface="微软雅黑"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49644071"/>
              </p:ext>
            </p:extLst>
          </p:nvPr>
        </p:nvGraphicFramePr>
        <p:xfrm>
          <a:off x="3582189" y="2355726"/>
          <a:ext cx="2000311" cy="1224136"/>
        </p:xfrm>
        <a:graphic>
          <a:graphicData uri="http://schemas.openxmlformats.org/presentationml/2006/ole">
            <mc:AlternateContent xmlns:mc="http://schemas.openxmlformats.org/markup-compatibility/2006">
              <mc:Choice xmlns:v="urn:schemas-microsoft-com:vml" Requires="v">
                <p:oleObj spid="_x0000_s3089" name="包装程序外壳对象" showAsIcon="1" r:id="rId4" imgW="716040" imgH="437400" progId="Package">
                  <p:embed/>
                </p:oleObj>
              </mc:Choice>
              <mc:Fallback>
                <p:oleObj name="包装程序外壳对象" showAsIcon="1" r:id="rId4" imgW="716040" imgH="437400" progId="Package">
                  <p:embed/>
                  <p:pic>
                    <p:nvPicPr>
                      <p:cNvPr id="0" name=""/>
                      <p:cNvPicPr/>
                      <p:nvPr/>
                    </p:nvPicPr>
                    <p:blipFill>
                      <a:blip r:embed="rId5"/>
                      <a:stretch>
                        <a:fillRect/>
                      </a:stretch>
                    </p:blipFill>
                    <p:spPr>
                      <a:xfrm>
                        <a:off x="3582189" y="2355726"/>
                        <a:ext cx="2000311" cy="1224136"/>
                      </a:xfrm>
                      <a:prstGeom prst="rect">
                        <a:avLst/>
                      </a:prstGeom>
                    </p:spPr>
                  </p:pic>
                </p:oleObj>
              </mc:Fallback>
            </mc:AlternateContent>
          </a:graphicData>
        </a:graphic>
      </p:graphicFrame>
    </p:spTree>
    <p:extLst>
      <p:ext uri="{BB962C8B-B14F-4D97-AF65-F5344CB8AC3E}">
        <p14:creationId xmlns:p14="http://schemas.microsoft.com/office/powerpoint/2010/main" val="966059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656979" y="507556"/>
            <a:ext cx="385073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修改</a:t>
            </a:r>
            <a:r>
              <a:rPr lang="en-US" altLang="zh-CN" sz="3000" b="1" kern="0" dirty="0" smtClean="0">
                <a:solidFill>
                  <a:srgbClr val="C9394A"/>
                </a:solidFill>
                <a:latin typeface="微软雅黑" charset="0"/>
                <a:ea typeface="微软雅黑" charset="0"/>
                <a:cs typeface="微软雅黑" charset="0"/>
              </a:rPr>
              <a:t>settings.py</a:t>
            </a:r>
            <a:r>
              <a:rPr lang="zh-CN" altLang="en-US" sz="3000" b="1" kern="0" dirty="0" smtClean="0">
                <a:solidFill>
                  <a:srgbClr val="C9394A"/>
                </a:solidFill>
                <a:latin typeface="微软雅黑" charset="0"/>
                <a:ea typeface="微软雅黑" charset="0"/>
                <a:cs typeface="微软雅黑" charset="0"/>
              </a:rPr>
              <a:t>文件</a:t>
            </a:r>
            <a:endParaRPr lang="zh-CN" altLang="en-US" sz="3200" dirty="0">
              <a:ea typeface="微软雅黑" panose="020B0503020204020204" pitchFamily="34" charset="-122"/>
              <a:cs typeface="微软雅黑" charset="0"/>
            </a:endParaRPr>
          </a:p>
        </p:txBody>
      </p:sp>
      <p:sp>
        <p:nvSpPr>
          <p:cNvPr id="12" name="矩形 11"/>
          <p:cNvSpPr/>
          <p:nvPr/>
        </p:nvSpPr>
        <p:spPr>
          <a:xfrm>
            <a:off x="1838007" y="2200816"/>
            <a:ext cx="4663440" cy="923330"/>
          </a:xfrm>
          <a:prstGeom prst="rect">
            <a:avLst/>
          </a:prstGeom>
        </p:spPr>
        <p:txBody>
          <a:bodyPr wrap="square">
            <a:spAutoFit/>
          </a:bodyPr>
          <a:lstStyle/>
          <a:p>
            <a:r>
              <a:rPr lang="zh-CN" altLang="en-US"/>
              <a:t>ITEM_PIPELINES = {</a:t>
            </a:r>
          </a:p>
          <a:p>
            <a:r>
              <a:rPr lang="zh-CN" altLang="en-US"/>
              <a:t>    '</a:t>
            </a:r>
            <a:r>
              <a:rPr lang="zh-CN" altLang="en-US" b="1">
                <a:solidFill>
                  <a:schemeClr val="accent2"/>
                </a:solidFill>
              </a:rPr>
              <a:t>zhaoping</a:t>
            </a:r>
            <a:r>
              <a:rPr lang="zh-CN" altLang="en-US"/>
              <a:t>.pipelines.ZhaopingPipeline': 300,</a:t>
            </a:r>
          </a:p>
          <a:p>
            <a:r>
              <a:rPr lang="zh-CN" altLang="en-US"/>
              <a:t>}</a:t>
            </a:r>
          </a:p>
        </p:txBody>
      </p:sp>
      <p:sp>
        <p:nvSpPr>
          <p:cNvPr id="13" name="文本框 12"/>
          <p:cNvSpPr txBox="1"/>
          <p:nvPr/>
        </p:nvSpPr>
        <p:spPr>
          <a:xfrm>
            <a:off x="395536" y="1203598"/>
            <a:ext cx="7016023" cy="369332"/>
          </a:xfrm>
          <a:prstGeom prst="rect">
            <a:avLst/>
          </a:prstGeom>
          <a:noFill/>
        </p:spPr>
        <p:txBody>
          <a:bodyPr wrap="none" rtlCol="0">
            <a:spAutoFit/>
          </a:bodyPr>
          <a:lstStyle/>
          <a:p>
            <a:r>
              <a:rPr lang="zh-CN" altLang="en-US" dirty="0"/>
              <a:t>将</a:t>
            </a:r>
            <a:r>
              <a:rPr lang="en-US" altLang="zh-CN" dirty="0"/>
              <a:t>ITEM_PIPELINES</a:t>
            </a:r>
            <a:r>
              <a:rPr lang="zh-CN" altLang="en-US" dirty="0"/>
              <a:t>修改为如下内容（橙色加粗部分是你的项目名）：</a:t>
            </a:r>
          </a:p>
        </p:txBody>
      </p:sp>
      <p:sp>
        <p:nvSpPr>
          <p:cNvPr id="14" name="文本框 13"/>
          <p:cNvSpPr txBox="1"/>
          <p:nvPr/>
        </p:nvSpPr>
        <p:spPr>
          <a:xfrm>
            <a:off x="395536" y="3928272"/>
            <a:ext cx="8454044" cy="836126"/>
          </a:xfrm>
          <a:prstGeom prst="rect">
            <a:avLst/>
          </a:prstGeom>
          <a:noFill/>
        </p:spPr>
        <p:txBody>
          <a:bodyPr wrap="square" rtlCol="0">
            <a:spAutoFit/>
          </a:bodyPr>
          <a:lstStyle/>
          <a:p>
            <a:pPr>
              <a:lnSpc>
                <a:spcPts val="2900"/>
              </a:lnSpc>
            </a:pPr>
            <a:r>
              <a:rPr lang="zh-CN" altLang="en-US" dirty="0"/>
              <a:t>也就是说，</a:t>
            </a:r>
            <a:r>
              <a:rPr lang="en-US" altLang="zh-CN" dirty="0"/>
              <a:t>item</a:t>
            </a:r>
            <a:r>
              <a:rPr lang="zh-CN" altLang="en-US" dirty="0"/>
              <a:t>要传递到</a:t>
            </a:r>
            <a:r>
              <a:rPr lang="en-US" altLang="zh-CN" dirty="0"/>
              <a:t>pipelines</a:t>
            </a:r>
            <a:r>
              <a:rPr lang="zh-CN" altLang="en-US" dirty="0"/>
              <a:t>中进行处理。这个</a:t>
            </a:r>
            <a:r>
              <a:rPr lang="en-US" altLang="zh-CN" dirty="0"/>
              <a:t>pipeline</a:t>
            </a:r>
            <a:r>
              <a:rPr lang="zh-CN" altLang="en-US" dirty="0"/>
              <a:t>在哪里呢？上面的配置就是用于定义</a:t>
            </a:r>
            <a:r>
              <a:rPr lang="en-US" altLang="zh-CN" dirty="0"/>
              <a:t>pipeline</a:t>
            </a:r>
            <a:r>
              <a:rPr lang="zh-CN" altLang="en-US" dirty="0"/>
              <a:t>的位置的。</a:t>
            </a:r>
          </a:p>
        </p:txBody>
      </p:sp>
    </p:spTree>
    <p:extLst>
      <p:ext uri="{BB962C8B-B14F-4D97-AF65-F5344CB8AC3E}">
        <p14:creationId xmlns:p14="http://schemas.microsoft.com/office/powerpoint/2010/main" val="2307019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566408" y="507556"/>
            <a:ext cx="403187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自定义数据库查询脚本</a:t>
            </a:r>
            <a:endParaRPr lang="zh-CN" altLang="en-US" sz="3200" dirty="0">
              <a:ea typeface="微软雅黑" panose="020B0503020204020204" pitchFamily="34" charset="-122"/>
              <a:cs typeface="微软雅黑"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974872986"/>
              </p:ext>
            </p:extLst>
          </p:nvPr>
        </p:nvGraphicFramePr>
        <p:xfrm>
          <a:off x="2104077" y="1275227"/>
          <a:ext cx="2060117" cy="1237162"/>
        </p:xfrm>
        <a:graphic>
          <a:graphicData uri="http://schemas.openxmlformats.org/presentationml/2006/ole">
            <mc:AlternateContent xmlns:mc="http://schemas.openxmlformats.org/markup-compatibility/2006">
              <mc:Choice xmlns:v="urn:schemas-microsoft-com:vml" Requires="v">
                <p:oleObj spid="_x0000_s4158" name="包装程序外壳对象" showAsIcon="1" r:id="rId4" imgW="599760" imgH="360360" progId="Package">
                  <p:embed/>
                </p:oleObj>
              </mc:Choice>
              <mc:Fallback>
                <p:oleObj name="包装程序外壳对象" showAsIcon="1" r:id="rId4" imgW="599760" imgH="360360" progId="Package">
                  <p:embed/>
                  <p:pic>
                    <p:nvPicPr>
                      <p:cNvPr id="0" name=""/>
                      <p:cNvPicPr/>
                      <p:nvPr/>
                    </p:nvPicPr>
                    <p:blipFill>
                      <a:blip r:embed="rId5"/>
                      <a:stretch>
                        <a:fillRect/>
                      </a:stretch>
                    </p:blipFill>
                    <p:spPr>
                      <a:xfrm>
                        <a:off x="2104077" y="1275227"/>
                        <a:ext cx="2060117" cy="123716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664669183"/>
              </p:ext>
            </p:extLst>
          </p:nvPr>
        </p:nvGraphicFramePr>
        <p:xfrm>
          <a:off x="1839747" y="3541952"/>
          <a:ext cx="2588774" cy="1237162"/>
        </p:xfrm>
        <a:graphic>
          <a:graphicData uri="http://schemas.openxmlformats.org/presentationml/2006/ole">
            <mc:AlternateContent xmlns:mc="http://schemas.openxmlformats.org/markup-compatibility/2006">
              <mc:Choice xmlns:v="urn:schemas-microsoft-com:vml" Requires="v">
                <p:oleObj spid="_x0000_s4159" name="包装程序外壳对象" showAsIcon="1" r:id="rId6" imgW="754560" imgH="360360" progId="Package">
                  <p:embed/>
                </p:oleObj>
              </mc:Choice>
              <mc:Fallback>
                <p:oleObj name="包装程序外壳对象" showAsIcon="1" r:id="rId6" imgW="754560" imgH="360360" progId="Package">
                  <p:embed/>
                  <p:pic>
                    <p:nvPicPr>
                      <p:cNvPr id="0" name=""/>
                      <p:cNvPicPr/>
                      <p:nvPr/>
                    </p:nvPicPr>
                    <p:blipFill>
                      <a:blip r:embed="rId7"/>
                      <a:stretch>
                        <a:fillRect/>
                      </a:stretch>
                    </p:blipFill>
                    <p:spPr>
                      <a:xfrm>
                        <a:off x="1839747" y="3541952"/>
                        <a:ext cx="2588774" cy="12371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887341938"/>
              </p:ext>
            </p:extLst>
          </p:nvPr>
        </p:nvGraphicFramePr>
        <p:xfrm>
          <a:off x="5369295" y="3541952"/>
          <a:ext cx="2457973" cy="1237162"/>
        </p:xfrm>
        <a:graphic>
          <a:graphicData uri="http://schemas.openxmlformats.org/presentationml/2006/ole">
            <mc:AlternateContent xmlns:mc="http://schemas.openxmlformats.org/markup-compatibility/2006">
              <mc:Choice xmlns:v="urn:schemas-microsoft-com:vml" Requires="v">
                <p:oleObj spid="_x0000_s4160" name="包装程序外壳对象" showAsIcon="1" r:id="rId8" imgW="716040" imgH="360360" progId="Package">
                  <p:embed/>
                </p:oleObj>
              </mc:Choice>
              <mc:Fallback>
                <p:oleObj name="包装程序外壳对象" showAsIcon="1" r:id="rId8" imgW="716040" imgH="360360" progId="Package">
                  <p:embed/>
                  <p:pic>
                    <p:nvPicPr>
                      <p:cNvPr id="0" name=""/>
                      <p:cNvPicPr/>
                      <p:nvPr/>
                    </p:nvPicPr>
                    <p:blipFill>
                      <a:blip r:embed="rId9"/>
                      <a:stretch>
                        <a:fillRect/>
                      </a:stretch>
                    </p:blipFill>
                    <p:spPr>
                      <a:xfrm>
                        <a:off x="5369295" y="3541952"/>
                        <a:ext cx="2457973" cy="12371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667930009"/>
              </p:ext>
            </p:extLst>
          </p:nvPr>
        </p:nvGraphicFramePr>
        <p:xfrm>
          <a:off x="5535522" y="1275227"/>
          <a:ext cx="2125518" cy="1237162"/>
        </p:xfrm>
        <a:graphic>
          <a:graphicData uri="http://schemas.openxmlformats.org/presentationml/2006/ole">
            <mc:AlternateContent xmlns:mc="http://schemas.openxmlformats.org/markup-compatibility/2006">
              <mc:Choice xmlns:v="urn:schemas-microsoft-com:vml" Requires="v">
                <p:oleObj spid="_x0000_s4161" name="包装程序外壳对象" showAsIcon="1" r:id="rId10" imgW="619200" imgH="360360" progId="Package">
                  <p:embed/>
                </p:oleObj>
              </mc:Choice>
              <mc:Fallback>
                <p:oleObj name="包装程序外壳对象" showAsIcon="1" r:id="rId10" imgW="619200" imgH="360360" progId="Package">
                  <p:embed/>
                  <p:pic>
                    <p:nvPicPr>
                      <p:cNvPr id="0" name=""/>
                      <p:cNvPicPr/>
                      <p:nvPr/>
                    </p:nvPicPr>
                    <p:blipFill>
                      <a:blip r:embed="rId11"/>
                      <a:stretch>
                        <a:fillRect/>
                      </a:stretch>
                    </p:blipFill>
                    <p:spPr>
                      <a:xfrm>
                        <a:off x="5535522" y="1275227"/>
                        <a:ext cx="2125518" cy="1237162"/>
                      </a:xfrm>
                      <a:prstGeom prst="rect">
                        <a:avLst/>
                      </a:prstGeom>
                    </p:spPr>
                  </p:pic>
                </p:oleObj>
              </mc:Fallback>
            </mc:AlternateContent>
          </a:graphicData>
        </a:graphic>
      </p:graphicFrame>
      <p:sp>
        <p:nvSpPr>
          <p:cNvPr id="19" name="文本框 18"/>
          <p:cNvSpPr txBox="1"/>
          <p:nvPr/>
        </p:nvSpPr>
        <p:spPr>
          <a:xfrm>
            <a:off x="2458446" y="2657838"/>
            <a:ext cx="1569660" cy="369332"/>
          </a:xfrm>
          <a:prstGeom prst="rect">
            <a:avLst/>
          </a:prstGeom>
          <a:noFill/>
        </p:spPr>
        <p:txBody>
          <a:bodyPr wrap="none" rtlCol="0">
            <a:spAutoFit/>
          </a:bodyPr>
          <a:lstStyle/>
          <a:p>
            <a:r>
              <a:rPr lang="zh-CN" altLang="en-US"/>
              <a:t>查询入口脚本</a:t>
            </a:r>
          </a:p>
        </p:txBody>
      </p:sp>
      <p:sp>
        <p:nvSpPr>
          <p:cNvPr id="20" name="文本框 19"/>
          <p:cNvSpPr txBox="1"/>
          <p:nvPr/>
        </p:nvSpPr>
        <p:spPr>
          <a:xfrm>
            <a:off x="5467201" y="2657838"/>
            <a:ext cx="2262158" cy="369332"/>
          </a:xfrm>
          <a:prstGeom prst="rect">
            <a:avLst/>
          </a:prstGeom>
          <a:noFill/>
        </p:spPr>
        <p:txBody>
          <a:bodyPr wrap="none" rtlCol="0">
            <a:spAutoFit/>
          </a:bodyPr>
          <a:lstStyle/>
          <a:p>
            <a:r>
              <a:rPr lang="zh-CN" altLang="en-US"/>
              <a:t>根据日期查询数据库</a:t>
            </a:r>
          </a:p>
        </p:txBody>
      </p:sp>
      <p:sp>
        <p:nvSpPr>
          <p:cNvPr id="21" name="文本框 20"/>
          <p:cNvSpPr txBox="1"/>
          <p:nvPr/>
        </p:nvSpPr>
        <p:spPr>
          <a:xfrm>
            <a:off x="5334277" y="4779114"/>
            <a:ext cx="2723823" cy="369332"/>
          </a:xfrm>
          <a:prstGeom prst="rect">
            <a:avLst/>
          </a:prstGeom>
          <a:noFill/>
        </p:spPr>
        <p:txBody>
          <a:bodyPr wrap="none" rtlCol="0">
            <a:spAutoFit/>
          </a:bodyPr>
          <a:lstStyle/>
          <a:p>
            <a:r>
              <a:rPr lang="zh-CN" altLang="en-US"/>
              <a:t>根据招聘分类查询数据库</a:t>
            </a:r>
          </a:p>
        </p:txBody>
      </p:sp>
      <p:sp>
        <p:nvSpPr>
          <p:cNvPr id="22" name="文本框 21"/>
          <p:cNvSpPr txBox="1"/>
          <p:nvPr/>
        </p:nvSpPr>
        <p:spPr>
          <a:xfrm>
            <a:off x="2112197" y="4779114"/>
            <a:ext cx="2262158" cy="369332"/>
          </a:xfrm>
          <a:prstGeom prst="rect">
            <a:avLst/>
          </a:prstGeom>
          <a:noFill/>
        </p:spPr>
        <p:txBody>
          <a:bodyPr wrap="none" rtlCol="0">
            <a:spAutoFit/>
          </a:bodyPr>
          <a:lstStyle/>
          <a:p>
            <a:r>
              <a:rPr lang="zh-CN" altLang="en-US"/>
              <a:t>根据地点查询数据库</a:t>
            </a:r>
          </a:p>
        </p:txBody>
      </p:sp>
      <p:sp>
        <p:nvSpPr>
          <p:cNvPr id="23" name="文本框 22"/>
          <p:cNvSpPr txBox="1"/>
          <p:nvPr/>
        </p:nvSpPr>
        <p:spPr>
          <a:xfrm>
            <a:off x="278853" y="2119390"/>
            <a:ext cx="1637607" cy="1579920"/>
          </a:xfrm>
          <a:prstGeom prst="rect">
            <a:avLst/>
          </a:prstGeom>
          <a:noFill/>
        </p:spPr>
        <p:txBody>
          <a:bodyPr wrap="square" rtlCol="0">
            <a:spAutoFit/>
          </a:bodyPr>
          <a:lstStyle/>
          <a:p>
            <a:pPr>
              <a:lnSpc>
                <a:spcPts val="2900"/>
              </a:lnSpc>
            </a:pPr>
            <a:r>
              <a:rPr lang="zh-CN" altLang="en-US"/>
              <a:t>我将数据库查询脚本放到了</a:t>
            </a:r>
            <a:r>
              <a:rPr lang="en-US" altLang="zh-CN"/>
              <a:t>zhaoping</a:t>
            </a:r>
            <a:r>
              <a:rPr lang="zh-CN" altLang="en-US"/>
              <a:t>目录下。</a:t>
            </a:r>
          </a:p>
        </p:txBody>
      </p:sp>
    </p:spTree>
    <p:extLst>
      <p:ext uri="{BB962C8B-B14F-4D97-AF65-F5344CB8AC3E}">
        <p14:creationId xmlns:p14="http://schemas.microsoft.com/office/powerpoint/2010/main" val="1514532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964578" y="1923678"/>
            <a:ext cx="326243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第五步：运行爬虫</a:t>
            </a:r>
          </a:p>
        </p:txBody>
      </p:sp>
    </p:spTree>
    <p:extLst>
      <p:ext uri="{BB962C8B-B14F-4D97-AF65-F5344CB8AC3E}">
        <p14:creationId xmlns:p14="http://schemas.microsoft.com/office/powerpoint/2010/main" val="261111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3720571" y="50755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运行爬虫</a:t>
            </a:r>
            <a:endParaRPr lang="zh-CN" altLang="en-US" sz="3200" dirty="0">
              <a:ea typeface="微软雅黑" panose="020B0503020204020204" pitchFamily="34" charset="-122"/>
              <a:cs typeface="微软雅黑" charset="0"/>
            </a:endParaRPr>
          </a:p>
        </p:txBody>
      </p:sp>
      <p:sp>
        <p:nvSpPr>
          <p:cNvPr id="5" name="Rectangle 1"/>
          <p:cNvSpPr>
            <a:spLocks noChangeArrowheads="1"/>
          </p:cNvSpPr>
          <p:nvPr/>
        </p:nvSpPr>
        <p:spPr bwMode="auto">
          <a:xfrm>
            <a:off x="654940" y="2541663"/>
            <a:ext cx="758536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lvl="0" eaLnBrk="0" fontAlgn="base" hangingPunct="0">
              <a:spcBef>
                <a:spcPct val="0"/>
              </a:spcBef>
              <a:spcAft>
                <a:spcPct val="0"/>
              </a:spcAft>
            </a:pPr>
            <a:r>
              <a:rPr lang="en-US" altLang="zh-CN" dirty="0" err="1">
                <a:latin typeface="Tahoma" panose="020B0604030504040204" pitchFamily="34" charset="0"/>
                <a:cs typeface="Tahoma" panose="020B0604030504040204" pitchFamily="34" charset="0"/>
              </a:rPr>
              <a:t>root@kali-Web</a:t>
            </a:r>
            <a:r>
              <a:rPr lang="en-US" altLang="zh-CN" dirty="0">
                <a:latin typeface="Tahoma" panose="020B0604030504040204" pitchFamily="34" charset="0"/>
                <a:cs typeface="Tahoma" panose="020B0604030504040204" pitchFamily="34" charset="0"/>
              </a:rPr>
              <a:t>:~/</a:t>
            </a:r>
            <a:r>
              <a:rPr lang="en-US" altLang="zh-CN" dirty="0" err="1">
                <a:latin typeface="Tahoma" panose="020B0604030504040204" pitchFamily="34" charset="0"/>
                <a:cs typeface="Tahoma" panose="020B0604030504040204" pitchFamily="34" charset="0"/>
              </a:rPr>
              <a:t>spiderTest</a:t>
            </a:r>
            <a:r>
              <a:rPr lang="en-US" altLang="zh-CN" dirty="0">
                <a:latin typeface="Tahoma" panose="020B0604030504040204" pitchFamily="34" charset="0"/>
                <a:cs typeface="Tahoma" panose="020B0604030504040204" pitchFamily="34" charset="0"/>
              </a:rPr>
              <a:t>/</a:t>
            </a:r>
            <a:r>
              <a:rPr lang="en-US" altLang="zh-CN" dirty="0" err="1">
                <a:solidFill>
                  <a:schemeClr val="accent2"/>
                </a:solidFill>
                <a:latin typeface="Tahoma" panose="020B0604030504040204" pitchFamily="34" charset="0"/>
                <a:cs typeface="Tahoma" panose="020B0604030504040204" pitchFamily="34" charset="0"/>
              </a:rPr>
              <a:t>zhaoping</a:t>
            </a:r>
            <a:r>
              <a:rPr lang="en-US" altLang="zh-CN" dirty="0">
                <a:latin typeface="Tahoma" panose="020B0604030504040204" pitchFamily="34" charset="0"/>
                <a:cs typeface="Tahoma" panose="020B0604030504040204" pitchFamily="34" charset="0"/>
              </a:rPr>
              <a:t># </a:t>
            </a:r>
            <a:r>
              <a:rPr lang="en-US" altLang="zh-CN" dirty="0" err="1">
                <a:latin typeface="Tahoma" panose="020B0604030504040204" pitchFamily="34" charset="0"/>
                <a:cs typeface="Tahoma" panose="020B0604030504040204" pitchFamily="34" charset="0"/>
              </a:rPr>
              <a:t>scrapy</a:t>
            </a:r>
            <a:r>
              <a:rPr lang="en-US" altLang="zh-CN" dirty="0">
                <a:latin typeface="Tahoma" panose="020B0604030504040204" pitchFamily="34" charset="0"/>
                <a:cs typeface="Tahoma" panose="020B0604030504040204" pitchFamily="34" charset="0"/>
              </a:rPr>
              <a:t> crawl </a:t>
            </a:r>
            <a:r>
              <a:rPr lang="en-US" altLang="zh-CN" dirty="0" err="1">
                <a:solidFill>
                  <a:schemeClr val="accent2"/>
                </a:solidFill>
                <a:latin typeface="Tahoma" panose="020B0604030504040204" pitchFamily="34" charset="0"/>
                <a:cs typeface="Tahoma" panose="020B0604030504040204" pitchFamily="34" charset="0"/>
              </a:rPr>
              <a:t>TencentZhaoping</a:t>
            </a:r>
            <a:endParaRPr lang="en-US" altLang="zh-CN" dirty="0">
              <a:solidFill>
                <a:schemeClr val="accent2"/>
              </a:solidFill>
              <a:latin typeface="Arial" panose="020B0604020202020204" pitchFamily="34" charset="0"/>
            </a:endParaRPr>
          </a:p>
        </p:txBody>
      </p:sp>
      <p:sp>
        <p:nvSpPr>
          <p:cNvPr id="6" name="文本框 5"/>
          <p:cNvSpPr txBox="1"/>
          <p:nvPr/>
        </p:nvSpPr>
        <p:spPr>
          <a:xfrm>
            <a:off x="117170" y="1779662"/>
            <a:ext cx="9026830" cy="369332"/>
          </a:xfrm>
          <a:prstGeom prst="rect">
            <a:avLst/>
          </a:prstGeom>
          <a:noFill/>
        </p:spPr>
        <p:txBody>
          <a:bodyPr wrap="none" rtlCol="0">
            <a:spAutoFit/>
          </a:bodyPr>
          <a:lstStyle/>
          <a:p>
            <a:r>
              <a:rPr lang="zh-CN" altLang="en-US"/>
              <a:t>注意：要在对应项目的主目录下运行，并且后面跟的名字是在爬虫程序中定义的</a:t>
            </a:r>
            <a:r>
              <a:rPr lang="en-US" altLang="zh-CN"/>
              <a:t>name</a:t>
            </a:r>
            <a:r>
              <a:rPr lang="zh-CN" altLang="en-US"/>
              <a:t>。</a:t>
            </a:r>
          </a:p>
        </p:txBody>
      </p:sp>
      <p:sp>
        <p:nvSpPr>
          <p:cNvPr id="7" name="文本框 6"/>
          <p:cNvSpPr txBox="1"/>
          <p:nvPr/>
        </p:nvSpPr>
        <p:spPr>
          <a:xfrm>
            <a:off x="2636994" y="3444532"/>
            <a:ext cx="3647152" cy="369332"/>
          </a:xfrm>
          <a:prstGeom prst="rect">
            <a:avLst/>
          </a:prstGeom>
          <a:noFill/>
        </p:spPr>
        <p:txBody>
          <a:bodyPr wrap="none" rtlCol="0">
            <a:spAutoFit/>
          </a:bodyPr>
          <a:lstStyle/>
          <a:p>
            <a:r>
              <a:rPr lang="zh-CN" altLang="en-US"/>
              <a:t>爬取完成后就生成了数据库文件。</a:t>
            </a:r>
          </a:p>
        </p:txBody>
      </p:sp>
    </p:spTree>
    <p:extLst>
      <p:ext uri="{BB962C8B-B14F-4D97-AF65-F5344CB8AC3E}">
        <p14:creationId xmlns:p14="http://schemas.microsoft.com/office/powerpoint/2010/main" val="3435587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772217" y="1923678"/>
            <a:ext cx="364715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第六步：查询数据库</a:t>
            </a:r>
          </a:p>
        </p:txBody>
      </p:sp>
    </p:spTree>
    <p:extLst>
      <p:ext uri="{BB962C8B-B14F-4D97-AF65-F5344CB8AC3E}">
        <p14:creationId xmlns:p14="http://schemas.microsoft.com/office/powerpoint/2010/main" val="2097977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758769" y="507556"/>
            <a:ext cx="3647152"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运行数据库查询脚本</a:t>
            </a:r>
            <a:endParaRPr lang="zh-CN" altLang="en-US" sz="3200" dirty="0">
              <a:ea typeface="微软雅黑" panose="020B0503020204020204" pitchFamily="34" charset="-122"/>
              <a:cs typeface="微软雅黑" charset="0"/>
            </a:endParaRPr>
          </a:p>
        </p:txBody>
      </p:sp>
      <p:pic>
        <p:nvPicPr>
          <p:cNvPr id="5" name="图片 4"/>
          <p:cNvPicPr>
            <a:picLocks noChangeAspect="1"/>
          </p:cNvPicPr>
          <p:nvPr/>
        </p:nvPicPr>
        <p:blipFill>
          <a:blip r:embed="rId3"/>
          <a:stretch>
            <a:fillRect/>
          </a:stretch>
        </p:blipFill>
        <p:spPr>
          <a:xfrm>
            <a:off x="1605782" y="2283718"/>
            <a:ext cx="5953125" cy="838200"/>
          </a:xfrm>
          <a:prstGeom prst="rect">
            <a:avLst/>
          </a:prstGeom>
        </p:spPr>
      </p:pic>
    </p:spTree>
    <p:extLst>
      <p:ext uri="{BB962C8B-B14F-4D97-AF65-F5344CB8AC3E}">
        <p14:creationId xmlns:p14="http://schemas.microsoft.com/office/powerpoint/2010/main" val="1105787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181688" y="507556"/>
            <a:ext cx="4801314"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根据职位类型查询职位信息</a:t>
            </a:r>
            <a:endParaRPr lang="zh-CN" altLang="en-US" sz="3200" dirty="0">
              <a:ea typeface="微软雅黑" panose="020B0503020204020204" pitchFamily="34" charset="-122"/>
              <a:cs typeface="微软雅黑" charset="0"/>
            </a:endParaRPr>
          </a:p>
        </p:txBody>
      </p:sp>
      <p:pic>
        <p:nvPicPr>
          <p:cNvPr id="9" name="图片 8"/>
          <p:cNvPicPr>
            <a:picLocks noChangeAspect="1"/>
          </p:cNvPicPr>
          <p:nvPr/>
        </p:nvPicPr>
        <p:blipFill>
          <a:blip r:embed="rId3"/>
          <a:stretch>
            <a:fillRect/>
          </a:stretch>
        </p:blipFill>
        <p:spPr>
          <a:xfrm>
            <a:off x="1034282" y="1707654"/>
            <a:ext cx="7096125" cy="2762250"/>
          </a:xfrm>
          <a:prstGeom prst="rect">
            <a:avLst/>
          </a:prstGeom>
        </p:spPr>
      </p:pic>
    </p:spTree>
    <p:extLst>
      <p:ext uri="{BB962C8B-B14F-4D97-AF65-F5344CB8AC3E}">
        <p14:creationId xmlns:p14="http://schemas.microsoft.com/office/powerpoint/2010/main" val="18199563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566409" y="507556"/>
            <a:ext cx="403187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根据地点查询职位信息</a:t>
            </a:r>
            <a:endParaRPr lang="zh-CN" altLang="en-US" sz="3200" dirty="0">
              <a:ea typeface="微软雅黑" panose="020B0503020204020204" pitchFamily="34" charset="-122"/>
              <a:cs typeface="微软雅黑" charset="0"/>
            </a:endParaRPr>
          </a:p>
        </p:txBody>
      </p:sp>
      <p:pic>
        <p:nvPicPr>
          <p:cNvPr id="5" name="图片 4"/>
          <p:cNvPicPr>
            <a:picLocks noChangeAspect="1"/>
          </p:cNvPicPr>
          <p:nvPr/>
        </p:nvPicPr>
        <p:blipFill>
          <a:blip r:embed="rId3"/>
          <a:stretch>
            <a:fillRect/>
          </a:stretch>
        </p:blipFill>
        <p:spPr>
          <a:xfrm>
            <a:off x="1547664" y="1243474"/>
            <a:ext cx="6566332" cy="3868812"/>
          </a:xfrm>
          <a:prstGeom prst="rect">
            <a:avLst/>
          </a:prstGeom>
        </p:spPr>
      </p:pic>
    </p:spTree>
    <p:extLst>
      <p:ext uri="{BB962C8B-B14F-4D97-AF65-F5344CB8AC3E}">
        <p14:creationId xmlns:p14="http://schemas.microsoft.com/office/powerpoint/2010/main" val="1317777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a:spLocks/>
          </p:cNvSpPr>
          <p:nvPr/>
        </p:nvSpPr>
        <p:spPr>
          <a:xfrm>
            <a:off x="2566408" y="507556"/>
            <a:ext cx="4031873"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rPr>
              <a:t>根据日期查询职位信息</a:t>
            </a:r>
            <a:endParaRPr lang="zh-CN" altLang="en-US" sz="3200" dirty="0">
              <a:ea typeface="微软雅黑" panose="020B0503020204020204" pitchFamily="34" charset="-122"/>
              <a:cs typeface="微软雅黑" charset="0"/>
            </a:endParaRPr>
          </a:p>
        </p:txBody>
      </p:sp>
      <p:pic>
        <p:nvPicPr>
          <p:cNvPr id="9" name="图片 8"/>
          <p:cNvPicPr>
            <a:picLocks noChangeAspect="1"/>
          </p:cNvPicPr>
          <p:nvPr/>
        </p:nvPicPr>
        <p:blipFill>
          <a:blip r:embed="rId3"/>
          <a:stretch>
            <a:fillRect/>
          </a:stretch>
        </p:blipFill>
        <p:spPr>
          <a:xfrm>
            <a:off x="1215256" y="1093718"/>
            <a:ext cx="6734175" cy="4038600"/>
          </a:xfrm>
          <a:prstGeom prst="rect">
            <a:avLst/>
          </a:prstGeom>
        </p:spPr>
      </p:pic>
    </p:spTree>
    <p:extLst>
      <p:ext uri="{BB962C8B-B14F-4D97-AF65-F5344CB8AC3E}">
        <p14:creationId xmlns:p14="http://schemas.microsoft.com/office/powerpoint/2010/main" val="984287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387500" y="1923678"/>
            <a:ext cx="44165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第一部分：网络爬虫简介</a:t>
            </a:r>
          </a:p>
        </p:txBody>
      </p:sp>
    </p:spTree>
    <p:extLst>
      <p:ext uri="{BB962C8B-B14F-4D97-AF65-F5344CB8AC3E}">
        <p14:creationId xmlns:p14="http://schemas.microsoft.com/office/powerpoint/2010/main" val="1432978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p:cNvSpPr>
            <a:spLocks/>
          </p:cNvSpPr>
          <p:nvPr/>
        </p:nvSpPr>
        <p:spPr>
          <a:xfrm>
            <a:off x="827584" y="3012023"/>
            <a:ext cx="7488832" cy="1143903"/>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ea typeface="微软雅黑" panose="020B0503020204020204" pitchFamily="34" charset="-122"/>
              </a:rPr>
              <a:t>参考文档：</a:t>
            </a:r>
            <a:endParaRPr lang="en-US" altLang="zh-CN" sz="2000" dirty="0" smtClean="0">
              <a:ea typeface="微软雅黑" panose="020B0503020204020204" pitchFamily="34" charset="-122"/>
            </a:endParaRPr>
          </a:p>
          <a:p>
            <a:pPr indent="266700" algn="just">
              <a:lnSpc>
                <a:spcPts val="2900"/>
              </a:lnSpc>
            </a:pPr>
            <a:r>
              <a:rPr lang="en-US" altLang="zh-CN" b="1" kern="100" dirty="0">
                <a:solidFill>
                  <a:srgbClr val="7030A0"/>
                </a:solidFill>
                <a:cs typeface="Times New Roman" panose="02020603050405020304" pitchFamily="18" charset="0"/>
              </a:rPr>
              <a:t>http://www.cnblogs.com/wawlian/archive/2012/06/18/2553061.html</a:t>
            </a:r>
            <a:endParaRPr lang="zh-CN" altLang="zh-CN" b="1" kern="100" dirty="0">
              <a:solidFill>
                <a:srgbClr val="7030A0"/>
              </a:solidFill>
              <a:cs typeface="Times New Roman" panose="02020603050405020304" pitchFamily="18" charset="0"/>
            </a:endParaRPr>
          </a:p>
          <a:p>
            <a:pPr indent="266700" algn="just">
              <a:lnSpc>
                <a:spcPts val="2900"/>
              </a:lnSpc>
            </a:pPr>
            <a:r>
              <a:rPr lang="en-US" altLang="zh-CN" b="1" kern="100" dirty="0">
                <a:solidFill>
                  <a:srgbClr val="7030A0"/>
                </a:solidFill>
                <a:cs typeface="Times New Roman" panose="02020603050405020304" pitchFamily="18" charset="0"/>
              </a:rPr>
              <a:t>http://</a:t>
            </a:r>
            <a:r>
              <a:rPr lang="en-US" altLang="zh-CN" b="1" kern="100" dirty="0" smtClean="0">
                <a:solidFill>
                  <a:srgbClr val="7030A0"/>
                </a:solidFill>
                <a:cs typeface="Times New Roman" panose="02020603050405020304" pitchFamily="18" charset="0"/>
              </a:rPr>
              <a:t>www.cnblogs.com/wawlian/archive/2012/06/18/2554072.html</a:t>
            </a:r>
            <a:endParaRPr lang="zh-CN" altLang="zh-CN" b="1" kern="100" dirty="0">
              <a:solidFill>
                <a:srgbClr val="7030A0"/>
              </a:solidFill>
              <a:cs typeface="Times New Roman" panose="02020603050405020304" pitchFamily="18" charset="0"/>
            </a:endParaRPr>
          </a:p>
        </p:txBody>
      </p:sp>
      <p:sp>
        <p:nvSpPr>
          <p:cNvPr id="4" name="矩形"/>
          <p:cNvSpPr>
            <a:spLocks/>
          </p:cNvSpPr>
          <p:nvPr/>
        </p:nvSpPr>
        <p:spPr>
          <a:xfrm>
            <a:off x="827584" y="1979402"/>
            <a:ext cx="7488832"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ea typeface="微软雅黑" panose="020B0503020204020204" pitchFamily="34" charset="-122"/>
              </a:rPr>
              <a:t>网络爬虫是一种自动浏览、保存网页信息的工具，是搜索引擎爬取系统的重要组成部分</a:t>
            </a:r>
            <a:endParaRPr lang="en-US" altLang="zh-CN" sz="2000" dirty="0">
              <a:ea typeface="微软雅黑" panose="020B0503020204020204" pitchFamily="34" charset="-122"/>
            </a:endParaRPr>
          </a:p>
        </p:txBody>
      </p:sp>
      <p:sp>
        <p:nvSpPr>
          <p:cNvPr id="6" name="矩形"/>
          <p:cNvSpPr>
            <a:spLocks/>
          </p:cNvSpPr>
          <p:nvPr/>
        </p:nvSpPr>
        <p:spPr>
          <a:xfrm>
            <a:off x="0" y="505584"/>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网络爬虫</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Tree>
    <p:extLst>
      <p:ext uri="{BB962C8B-B14F-4D97-AF65-F5344CB8AC3E}">
        <p14:creationId xmlns:p14="http://schemas.microsoft.com/office/powerpoint/2010/main" val="3910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a:spLocks/>
          </p:cNvSpPr>
          <p:nvPr/>
        </p:nvSpPr>
        <p:spPr>
          <a:xfrm>
            <a:off x="0" y="505584"/>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网络爬虫工作流程</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4" name="矩形 3"/>
          <p:cNvSpPr/>
          <p:nvPr/>
        </p:nvSpPr>
        <p:spPr>
          <a:xfrm>
            <a:off x="-7026" y="1750962"/>
            <a:ext cx="4218986" cy="2695610"/>
          </a:xfrm>
          <a:prstGeom prst="rect">
            <a:avLst/>
          </a:prstGeom>
        </p:spPr>
        <p:txBody>
          <a:bodyPr wrap="square">
            <a:spAutoFit/>
          </a:bodyPr>
          <a:lstStyle/>
          <a:p>
            <a:pPr algn="just">
              <a:lnSpc>
                <a:spcPts val="2900"/>
              </a:lnSpc>
            </a:pP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）首先选取精心挑选的种子</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a:t>
            </a:r>
          </a:p>
          <a:p>
            <a:pPr algn="just">
              <a:lnSpc>
                <a:spcPts val="2900"/>
              </a:lnSpc>
            </a:pP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）将这些</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放到待抓取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队列中。</a:t>
            </a:r>
          </a:p>
          <a:p>
            <a:pPr algn="just">
              <a:lnSpc>
                <a:spcPts val="2900"/>
              </a:lnSpc>
            </a:pP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）从待抓取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队列中拿出</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，获取对应的网页，存储到已下载网页库中。将这些</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放到已抓取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队列中。</a:t>
            </a:r>
          </a:p>
          <a:p>
            <a:pPr algn="just">
              <a:lnSpc>
                <a:spcPts val="2900"/>
              </a:lnSpc>
            </a:pPr>
            <a:r>
              <a:rPr lang="en-US" altLang="zh-CN" kern="100" dirty="0">
                <a:latin typeface="Calibri" panose="020F0502020204030204" pitchFamily="34" charset="0"/>
                <a:cs typeface="Times New Roman" panose="02020603050405020304" pitchFamily="18" charset="0"/>
              </a:rPr>
              <a:t>4)</a:t>
            </a:r>
            <a:r>
              <a:rPr lang="zh-CN" altLang="zh-CN" kern="100" dirty="0">
                <a:latin typeface="Calibri" panose="020F0502020204030204" pitchFamily="34" charset="0"/>
                <a:cs typeface="Times New Roman" panose="02020603050405020304" pitchFamily="18" charset="0"/>
              </a:rPr>
              <a:t>分析已抓取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中包含的其他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，放到待抓取</a:t>
            </a:r>
            <a:r>
              <a:rPr lang="en-US" altLang="zh-CN" kern="100" dirty="0">
                <a:latin typeface="Calibri" panose="020F0502020204030204" pitchFamily="34" charset="0"/>
                <a:cs typeface="Times New Roman" panose="02020603050405020304" pitchFamily="18" charset="0"/>
              </a:rPr>
              <a:t>URL</a:t>
            </a:r>
            <a:r>
              <a:rPr lang="zh-CN" altLang="zh-CN" kern="100" dirty="0">
                <a:latin typeface="Calibri" panose="020F0502020204030204" pitchFamily="34" charset="0"/>
                <a:cs typeface="Times New Roman" panose="02020603050405020304" pitchFamily="18" charset="0"/>
              </a:rPr>
              <a:t>队列中。进入下一个循环。</a:t>
            </a:r>
          </a:p>
        </p:txBody>
      </p:sp>
      <p:pic>
        <p:nvPicPr>
          <p:cNvPr id="5" name="图片 4"/>
          <p:cNvPicPr>
            <a:picLocks noChangeAspect="1"/>
          </p:cNvPicPr>
          <p:nvPr/>
        </p:nvPicPr>
        <p:blipFill>
          <a:blip r:embed="rId3"/>
          <a:stretch>
            <a:fillRect/>
          </a:stretch>
        </p:blipFill>
        <p:spPr>
          <a:xfrm>
            <a:off x="4372119" y="1491630"/>
            <a:ext cx="4752132" cy="3100833"/>
          </a:xfrm>
          <a:prstGeom prst="rect">
            <a:avLst/>
          </a:prstGeom>
        </p:spPr>
      </p:pic>
    </p:spTree>
    <p:extLst>
      <p:ext uri="{BB962C8B-B14F-4D97-AF65-F5344CB8AC3E}">
        <p14:creationId xmlns:p14="http://schemas.microsoft.com/office/powerpoint/2010/main" val="4018364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0130" y="1923678"/>
            <a:ext cx="417133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smtClean="0">
                <a:solidFill>
                  <a:srgbClr val="C9394A"/>
                </a:solidFill>
                <a:latin typeface="微软雅黑" charset="0"/>
                <a:ea typeface="微软雅黑" charset="0"/>
                <a:cs typeface="微软雅黑" charset="0"/>
                <a:sym typeface="Calibri" pitchFamily="34" charset="0"/>
              </a:rPr>
              <a:t>第</a:t>
            </a:r>
            <a:r>
              <a:rPr lang="zh-CN" altLang="en-US" sz="3000" b="1" kern="0" dirty="0">
                <a:solidFill>
                  <a:srgbClr val="C9394A"/>
                </a:solidFill>
                <a:latin typeface="微软雅黑" charset="0"/>
                <a:ea typeface="微软雅黑" charset="0"/>
                <a:cs typeface="微软雅黑" charset="0"/>
                <a:sym typeface="Calibri" pitchFamily="34" charset="0"/>
              </a:rPr>
              <a:t>二</a:t>
            </a:r>
            <a:r>
              <a:rPr lang="zh-CN" altLang="en-US" sz="3000" b="1" kern="0" dirty="0" smtClean="0">
                <a:solidFill>
                  <a:srgbClr val="C9394A"/>
                </a:solidFill>
                <a:latin typeface="微软雅黑" charset="0"/>
                <a:ea typeface="微软雅黑" charset="0"/>
                <a:cs typeface="微软雅黑" charset="0"/>
                <a:sym typeface="Calibri" pitchFamily="34" charset="0"/>
              </a:rPr>
              <a:t>部分：</a:t>
            </a:r>
            <a:r>
              <a:rPr lang="en-US" altLang="zh-CN" sz="3000" b="1" kern="0" dirty="0" err="1" smtClean="0">
                <a:solidFill>
                  <a:srgbClr val="C9394A"/>
                </a:solidFill>
                <a:latin typeface="微软雅黑" charset="0"/>
                <a:ea typeface="微软雅黑" charset="0"/>
                <a:cs typeface="微软雅黑" charset="0"/>
                <a:sym typeface="Calibri" pitchFamily="34" charset="0"/>
              </a:rPr>
              <a:t>Scrapy</a:t>
            </a:r>
            <a:r>
              <a:rPr lang="zh-CN" altLang="en-US" sz="3000" b="1" kern="0" dirty="0" smtClean="0">
                <a:solidFill>
                  <a:srgbClr val="C9394A"/>
                </a:solidFill>
                <a:latin typeface="微软雅黑" charset="0"/>
                <a:ea typeface="微软雅黑" charset="0"/>
                <a:cs typeface="微软雅黑" charset="0"/>
                <a:sym typeface="Calibri" pitchFamily="34" charset="0"/>
              </a:rPr>
              <a:t>介绍</a:t>
            </a:r>
          </a:p>
        </p:txBody>
      </p:sp>
    </p:spTree>
    <p:extLst>
      <p:ext uri="{BB962C8B-B14F-4D97-AF65-F5344CB8AC3E}">
        <p14:creationId xmlns:p14="http://schemas.microsoft.com/office/powerpoint/2010/main" val="2464108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0" y="507556"/>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en-US" altLang="zh-CN" sz="3000" b="1" u="none" strike="noStrike" kern="0" cap="none" spc="0" baseline="0" dirty="0" err="1" smtClean="0">
                <a:solidFill>
                  <a:srgbClr val="C9394A"/>
                </a:solidFill>
                <a:latin typeface="微软雅黑" charset="0"/>
                <a:ea typeface="微软雅黑" charset="0"/>
                <a:cs typeface="微软雅黑" charset="0"/>
              </a:rPr>
              <a:t>Scrapy</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pic>
        <p:nvPicPr>
          <p:cNvPr id="59" name="图片 58"/>
          <p:cNvPicPr>
            <a:picLocks noChangeAspect="1"/>
          </p:cNvPicPr>
          <p:nvPr/>
        </p:nvPicPr>
        <p:blipFill>
          <a:blip r:embed="rId3"/>
          <a:stretch>
            <a:fillRect/>
          </a:stretch>
        </p:blipFill>
        <p:spPr>
          <a:xfrm>
            <a:off x="4932040" y="2579070"/>
            <a:ext cx="3705225" cy="1876425"/>
          </a:xfrm>
          <a:prstGeom prst="rect">
            <a:avLst/>
          </a:prstGeom>
        </p:spPr>
      </p:pic>
      <p:sp>
        <p:nvSpPr>
          <p:cNvPr id="60" name="矩形 59"/>
          <p:cNvSpPr/>
          <p:nvPr/>
        </p:nvSpPr>
        <p:spPr>
          <a:xfrm>
            <a:off x="1043608" y="1635646"/>
            <a:ext cx="7056784" cy="369332"/>
          </a:xfrm>
          <a:prstGeom prst="rect">
            <a:avLst/>
          </a:prstGeom>
        </p:spPr>
        <p:txBody>
          <a:bodyPr wrap="square">
            <a:spAutoFit/>
          </a:bodyPr>
          <a:lstStyle/>
          <a:p>
            <a:pPr algn="just"/>
            <a:r>
              <a:rPr lang="en-US" altLang="zh-CN" kern="100" dirty="0" err="1">
                <a:latin typeface="Tahoma" panose="020B0604030504040204" pitchFamily="34" charset="0"/>
                <a:cs typeface="Times New Roman" panose="02020603050405020304" pitchFamily="18" charset="0"/>
              </a:rPr>
              <a:t>Scrapy</a:t>
            </a:r>
            <a:r>
              <a:rPr lang="zh-CN" altLang="zh-CN" kern="100" dirty="0">
                <a:latin typeface="Tahoma" panose="020B0604030504040204" pitchFamily="34" charset="0"/>
                <a:cs typeface="Tahoma" panose="020B0604030504040204" pitchFamily="34" charset="0"/>
              </a:rPr>
              <a:t>是一个抓取网站数据的应用，可以用于数据挖掘、信息处理。</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536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0" y="483518"/>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如何获取</a:t>
            </a:r>
            <a:r>
              <a:rPr lang="en-US" altLang="zh-CN" sz="3000" b="1" u="none" strike="noStrike" kern="0" cap="none" spc="0" baseline="0" dirty="0" err="1" smtClean="0">
                <a:solidFill>
                  <a:srgbClr val="C9394A"/>
                </a:solidFill>
                <a:latin typeface="微软雅黑" charset="0"/>
                <a:ea typeface="微软雅黑" charset="0"/>
                <a:cs typeface="微软雅黑" charset="0"/>
              </a:rPr>
              <a:t>Scrapy</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8" name="矩形 7"/>
          <p:cNvSpPr/>
          <p:nvPr/>
        </p:nvSpPr>
        <p:spPr>
          <a:xfrm>
            <a:off x="2987824" y="2499742"/>
            <a:ext cx="3168352" cy="592470"/>
          </a:xfrm>
          <a:prstGeom prst="rect">
            <a:avLst/>
          </a:prstGeom>
        </p:spPr>
        <p:txBody>
          <a:bodyPr wrap="square">
            <a:spAutoFit/>
          </a:bodyPr>
          <a:lstStyle/>
          <a:p>
            <a:pPr algn="just">
              <a:lnSpc>
                <a:spcPts val="3900"/>
              </a:lnSpc>
            </a:pPr>
            <a:r>
              <a:rPr lang="en-US" altLang="zh-CN" sz="2600" kern="100" dirty="0">
                <a:latin typeface="Tahoma" panose="020B0604030504040204" pitchFamily="34" charset="0"/>
                <a:cs typeface="Times New Roman" panose="02020603050405020304" pitchFamily="18" charset="0"/>
              </a:rPr>
              <a:t># pip install </a:t>
            </a:r>
            <a:r>
              <a:rPr lang="en-US" altLang="zh-CN" sz="2600" kern="100" dirty="0" err="1">
                <a:latin typeface="Tahoma" panose="020B0604030504040204" pitchFamily="34" charset="0"/>
                <a:cs typeface="Times New Roman" panose="02020603050405020304" pitchFamily="18" charset="0"/>
              </a:rPr>
              <a:t>scrapy</a:t>
            </a:r>
            <a:endParaRPr lang="zh-CN" altLang="zh-CN" sz="2600" kern="100" dirty="0">
              <a:cs typeface="Times New Roman" panose="02020603050405020304" pitchFamily="18" charset="0"/>
            </a:endParaRPr>
          </a:p>
        </p:txBody>
      </p:sp>
    </p:spTree>
    <p:extLst>
      <p:ext uri="{BB962C8B-B14F-4D97-AF65-F5344CB8AC3E}">
        <p14:creationId xmlns:p14="http://schemas.microsoft.com/office/powerpoint/2010/main" val="1716781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0" y="507556"/>
            <a:ext cx="9144000" cy="553998"/>
          </a:xfrm>
          <a:prstGeom prst="rect">
            <a:avLst/>
          </a:prstGeom>
          <a:noFill/>
          <a:ln w="9525" cap="flat" cmpd="sng">
            <a:noFill/>
            <a:prstDash val="solid"/>
            <a:miter/>
          </a:ln>
        </p:spPr>
        <p:txBody>
          <a:bodyPr vert="horz" wrap="square" lIns="91440" tIns="45720" rIns="91440" bIns="45720" anchor="t" anchorCtr="0">
            <a:prstTxWarp prst="textNoShape">
              <a:avLst/>
            </a:prstTxWarp>
            <a:spAutoFit/>
          </a:bodyPr>
          <a:lstStyle/>
          <a:p>
            <a:pPr algn="ctr"/>
            <a:r>
              <a:rPr lang="zh-CN" altLang="en-US" sz="3000" b="1" u="none" strike="noStrike" kern="0" cap="none" spc="0" baseline="0" dirty="0" smtClean="0">
                <a:solidFill>
                  <a:srgbClr val="C9394A"/>
                </a:solidFill>
                <a:latin typeface="微软雅黑" charset="0"/>
                <a:ea typeface="微软雅黑" charset="0"/>
                <a:cs typeface="微软雅黑" charset="0"/>
              </a:rPr>
              <a:t>如何使用</a:t>
            </a:r>
            <a:r>
              <a:rPr lang="en-US" altLang="zh-CN" sz="3000" b="1" u="none" strike="noStrike" kern="0" cap="none" spc="0" baseline="0" dirty="0" err="1" smtClean="0">
                <a:solidFill>
                  <a:srgbClr val="C9394A"/>
                </a:solidFill>
                <a:latin typeface="微软雅黑" charset="0"/>
                <a:ea typeface="微软雅黑" charset="0"/>
                <a:cs typeface="微软雅黑" charset="0"/>
              </a:rPr>
              <a:t>scrapy</a:t>
            </a:r>
            <a:r>
              <a:rPr lang="zh-CN" altLang="en-US" sz="3000" b="1" u="none" strike="noStrike" kern="0" cap="none" spc="0" baseline="0" dirty="0" smtClean="0">
                <a:solidFill>
                  <a:srgbClr val="C9394A"/>
                </a:solidFill>
                <a:latin typeface="微软雅黑" charset="0"/>
                <a:ea typeface="微软雅黑" charset="0"/>
                <a:cs typeface="微软雅黑" charset="0"/>
              </a:rPr>
              <a:t>爬取网页内容</a:t>
            </a:r>
            <a:endParaRPr lang="zh-CN" altLang="en-US" u="none" strike="noStrike" kern="1200" cap="none" spc="0" baseline="0" dirty="0">
              <a:solidFill>
                <a:schemeClr val="tx1"/>
              </a:solidFill>
              <a:latin typeface="Calibri" pitchFamily="34" charset="0"/>
              <a:ea typeface="微软雅黑" panose="020B0503020204020204" pitchFamily="34" charset="-122"/>
              <a:cs typeface="微软雅黑" charset="0"/>
            </a:endParaRPr>
          </a:p>
        </p:txBody>
      </p:sp>
      <p:sp>
        <p:nvSpPr>
          <p:cNvPr id="9" name="文本框 8"/>
          <p:cNvSpPr txBox="1"/>
          <p:nvPr/>
        </p:nvSpPr>
        <p:spPr>
          <a:xfrm>
            <a:off x="2344467" y="2139702"/>
            <a:ext cx="4420506" cy="1579920"/>
          </a:xfrm>
          <a:prstGeom prst="rect">
            <a:avLst/>
          </a:prstGeom>
          <a:noFill/>
        </p:spPr>
        <p:txBody>
          <a:bodyPr wrap="none" rtlCol="0">
            <a:spAutoFit/>
          </a:bodyPr>
          <a:lstStyle/>
          <a:p>
            <a:pPr marL="342900" indent="-342900">
              <a:lnSpc>
                <a:spcPts val="2900"/>
              </a:lnSpc>
              <a:buFont typeface="+mj-lt"/>
              <a:buAutoNum type="arabicPeriod"/>
            </a:pPr>
            <a:r>
              <a:rPr lang="zh-CN" altLang="en-US" dirty="0"/>
              <a:t>创建一个新</a:t>
            </a:r>
            <a:r>
              <a:rPr lang="zh-CN" altLang="en-US" dirty="0" smtClean="0"/>
              <a:t>的</a:t>
            </a:r>
            <a:r>
              <a:rPr lang="en-US" altLang="zh-CN" dirty="0" smtClean="0"/>
              <a:t>project</a:t>
            </a:r>
            <a:r>
              <a:rPr lang="zh-CN" altLang="en-US" dirty="0" smtClean="0"/>
              <a:t>。</a:t>
            </a:r>
            <a:endParaRPr lang="en-US" altLang="zh-CN" dirty="0"/>
          </a:p>
          <a:p>
            <a:pPr marL="342900" indent="-342900">
              <a:lnSpc>
                <a:spcPts val="2900"/>
              </a:lnSpc>
              <a:buFont typeface="+mj-lt"/>
              <a:buAutoNum type="arabicPeriod"/>
            </a:pPr>
            <a:r>
              <a:rPr lang="zh-CN" altLang="en-US" dirty="0"/>
              <a:t>定义要抓取</a:t>
            </a:r>
            <a:r>
              <a:rPr lang="zh-CN" altLang="en-US" dirty="0" smtClean="0"/>
              <a:t>的</a:t>
            </a:r>
            <a:r>
              <a:rPr lang="en-US" altLang="zh-CN" dirty="0" smtClean="0"/>
              <a:t>item</a:t>
            </a:r>
            <a:r>
              <a:rPr lang="zh-CN" altLang="en-US" dirty="0" smtClean="0"/>
              <a:t>。</a:t>
            </a:r>
            <a:endParaRPr lang="en-US" altLang="zh-CN" dirty="0"/>
          </a:p>
          <a:p>
            <a:pPr marL="342900" indent="-342900">
              <a:lnSpc>
                <a:spcPts val="2900"/>
              </a:lnSpc>
              <a:buFont typeface="+mj-lt"/>
              <a:buAutoNum type="arabicPeriod"/>
            </a:pPr>
            <a:r>
              <a:rPr lang="zh-CN" altLang="en-US" dirty="0"/>
              <a:t>写一个爬虫来爬取网站并且</a:t>
            </a:r>
            <a:r>
              <a:rPr lang="zh-CN" altLang="en-US" dirty="0" smtClean="0"/>
              <a:t>提取</a:t>
            </a:r>
            <a:r>
              <a:rPr lang="en-US" altLang="zh-CN" dirty="0"/>
              <a:t>item</a:t>
            </a:r>
            <a:r>
              <a:rPr lang="zh-CN" altLang="en-US" dirty="0" smtClean="0"/>
              <a:t>。</a:t>
            </a:r>
            <a:endParaRPr lang="en-US" altLang="zh-CN" dirty="0"/>
          </a:p>
          <a:p>
            <a:pPr marL="342900" indent="-342900">
              <a:lnSpc>
                <a:spcPts val="2900"/>
              </a:lnSpc>
              <a:buFont typeface="+mj-lt"/>
              <a:buAutoNum type="arabicPeriod"/>
            </a:pPr>
            <a:r>
              <a:rPr lang="zh-CN" altLang="en-US" dirty="0"/>
              <a:t>运行爬虫，将结果保存。</a:t>
            </a:r>
            <a:endParaRPr lang="en-US" altLang="zh-CN" dirty="0"/>
          </a:p>
        </p:txBody>
      </p:sp>
    </p:spTree>
    <p:extLst>
      <p:ext uri="{BB962C8B-B14F-4D97-AF65-F5344CB8AC3E}">
        <p14:creationId xmlns:p14="http://schemas.microsoft.com/office/powerpoint/2010/main" val="1538152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9871</TotalTime>
  <Words>774</Words>
  <Application>Microsoft Office PowerPoint</Application>
  <PresentationFormat>全屏显示(16:9)</PresentationFormat>
  <Paragraphs>138</Paragraphs>
  <Slides>29</Slides>
  <Notes>29</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29</vt:i4>
      </vt:variant>
    </vt:vector>
  </HeadingPairs>
  <TitlesOfParts>
    <vt:vector size="40" baseType="lpstr">
      <vt:lpstr>宋体</vt:lpstr>
      <vt:lpstr>微软雅黑</vt:lpstr>
      <vt:lpstr>Arial</vt:lpstr>
      <vt:lpstr>Calibri</vt:lpstr>
      <vt:lpstr>Tahoma</vt:lpstr>
      <vt:lpstr>Times New Roman</vt:lpstr>
      <vt:lpstr>Wingdings</vt:lpstr>
      <vt:lpstr>讲师ppt模板20141215</vt:lpstr>
      <vt:lpstr>讲师ppt模板20141215</vt:lpstr>
      <vt:lpstr>包装程序外壳对象</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Chen JiaDog</cp:lastModifiedBy>
  <cp:revision>1564</cp:revision>
  <dcterms:created xsi:type="dcterms:W3CDTF">2016-04-25T01:54:29Z</dcterms:created>
  <dcterms:modified xsi:type="dcterms:W3CDTF">2018-08-28T07:48:56Z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