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63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65" r:id="rId14"/>
    <p:sldId id="267" r:id="rId15"/>
    <p:sldId id="278" r:id="rId16"/>
    <p:sldId id="268" r:id="rId17"/>
    <p:sldId id="264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2" autoAdjust="0"/>
    <p:restoredTop sz="91458"/>
  </p:normalViewPr>
  <p:slideViewPr>
    <p:cSldViewPr snapToGrid="0" snapToObjects="1">
      <p:cViewPr>
        <p:scale>
          <a:sx n="70" d="100"/>
          <a:sy n="70" d="100"/>
        </p:scale>
        <p:origin x="-150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CB97-523C-024B-ABCB-E651CD09C6F0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B5A99-4227-814B-A0C8-F7265206D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99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B5A99-4227-814B-A0C8-F7265206D6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18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340BDC-6999-1C48-8EAE-47BCA8ACBF05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E197BE7-31CE-F946-A36D-485AEBD04A0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64480" y="576072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第  </a:t>
            </a:r>
            <a:r>
              <a:rPr kumimoji="1" lang="en-US" altLang="zh-CN" sz="2000" dirty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5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  期</a:t>
            </a:r>
            <a:endParaRPr kumimoji="1" lang="zh-CN" altLang="en-US" sz="2000" dirty="0">
              <a:solidFill>
                <a:schemeClr val="bg1"/>
              </a:solidFill>
              <a:latin typeface="FZLanTingHei-M-GBK" charset="-122"/>
              <a:ea typeface="FZLanTingHei-M-GBK" charset="-122"/>
              <a:cs typeface="FZLanTingHei-M-GBK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5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2"/>
          <p:cNvSpPr txBox="1">
            <a:spLocks noChangeArrowheads="1"/>
          </p:cNvSpPr>
          <p:nvPr/>
        </p:nvSpPr>
        <p:spPr bwMode="auto">
          <a:xfrm>
            <a:off x="1671638" y="511145"/>
            <a:ext cx="3091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Kafka terminology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术语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://kafka.apache.org/11/images/consumer-grou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" y="1181125"/>
            <a:ext cx="5455799" cy="34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50489" y="4965030"/>
            <a:ext cx="7897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Consumer</a:t>
            </a:r>
            <a:r>
              <a:rPr lang="zh-CN" altLang="en-US" b="1" dirty="0" smtClean="0"/>
              <a:t>组即消费者组</a:t>
            </a:r>
            <a:r>
              <a:rPr lang="zh-CN" altLang="en-US" dirty="0" smtClean="0"/>
              <a:t>，每个消费者都属于从属与一个消费者组，每个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可以被不同的消费者组消费；同一个消费者组同的消费者，消费到的消息是不重复的，不同消费者组消费到的消息是相同的。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100" name="Picture 4" descr="http://kafka.apache.org/11/images/log_consu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43" y="1746914"/>
            <a:ext cx="4442744" cy="259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8212338" y="562793"/>
            <a:ext cx="2282789" cy="14377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offset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857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2"/>
          <p:cNvSpPr txBox="1">
            <a:spLocks noChangeArrowheads="1"/>
          </p:cNvSpPr>
          <p:nvPr/>
        </p:nvSpPr>
        <p:spPr bwMode="auto">
          <a:xfrm>
            <a:off x="1671638" y="51114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Group 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00" y="1828475"/>
            <a:ext cx="3127375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1"/>
          <p:cNvSpPr>
            <a:spLocks/>
          </p:cNvSpPr>
          <p:nvPr/>
        </p:nvSpPr>
        <p:spPr bwMode="auto">
          <a:xfrm>
            <a:off x="3339875" y="5447975"/>
            <a:ext cx="4619625" cy="530225"/>
          </a:xfrm>
          <a:custGeom>
            <a:avLst/>
            <a:gdLst>
              <a:gd name="T0" fmla="*/ 2147483646 w 1229"/>
              <a:gd name="T1" fmla="*/ 2147483646 h 272"/>
              <a:gd name="T2" fmla="*/ 0 w 1229"/>
              <a:gd name="T3" fmla="*/ 2147483646 h 272"/>
              <a:gd name="T4" fmla="*/ 2147483646 w 1229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9" h="272">
                <a:moveTo>
                  <a:pt x="1229" y="237"/>
                </a:moveTo>
                <a:cubicBezTo>
                  <a:pt x="1229" y="237"/>
                  <a:pt x="463" y="138"/>
                  <a:pt x="0" y="272"/>
                </a:cubicBezTo>
                <a:cubicBezTo>
                  <a:pt x="0" y="272"/>
                  <a:pt x="516" y="0"/>
                  <a:pt x="1229" y="237"/>
                </a:cubicBez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 flipV="1">
            <a:off x="5367112" y="1336350"/>
            <a:ext cx="563563" cy="565150"/>
          </a:xfrm>
          <a:custGeom>
            <a:avLst/>
            <a:gdLst>
              <a:gd name="T0" fmla="*/ 0 w 905504"/>
              <a:gd name="T1" fmla="*/ 110092 h 905504"/>
              <a:gd name="T2" fmla="*/ 31989 w 905504"/>
              <a:gd name="T3" fmla="*/ 32246 h 905504"/>
              <a:gd name="T4" fmla="*/ 109216 w 905504"/>
              <a:gd name="T5" fmla="*/ 0 h 905504"/>
              <a:gd name="T6" fmla="*/ 186442 w 905504"/>
              <a:gd name="T7" fmla="*/ 32246 h 905504"/>
              <a:gd name="T8" fmla="*/ 218431 w 905504"/>
              <a:gd name="T9" fmla="*/ 110092 h 905504"/>
              <a:gd name="T10" fmla="*/ 186442 w 905504"/>
              <a:gd name="T11" fmla="*/ 187939 h 905504"/>
              <a:gd name="T12" fmla="*/ 109216 w 905504"/>
              <a:gd name="T13" fmla="*/ 220184 h 905504"/>
              <a:gd name="T14" fmla="*/ 31989 w 905504"/>
              <a:gd name="T15" fmla="*/ 187939 h 905504"/>
              <a:gd name="T16" fmla="*/ 0 w 905504"/>
              <a:gd name="T17" fmla="*/ 110092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5338" tIns="177412" rIns="177412" bIns="102669" anchor="ctr"/>
          <a:lstStyle/>
          <a:p>
            <a:endParaRPr lang="zh-CN" altLang="en-US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494112" y="1468112"/>
            <a:ext cx="309563" cy="300038"/>
          </a:xfrm>
          <a:custGeom>
            <a:avLst/>
            <a:gdLst>
              <a:gd name="T0" fmla="*/ 2147483646 w 683"/>
              <a:gd name="T1" fmla="*/ 2147483646 h 662"/>
              <a:gd name="T2" fmla="*/ 2147483646 w 683"/>
              <a:gd name="T3" fmla="*/ 2147483646 h 662"/>
              <a:gd name="T4" fmla="*/ 2147483646 w 683"/>
              <a:gd name="T5" fmla="*/ 372421034 h 662"/>
              <a:gd name="T6" fmla="*/ 2147483646 w 683"/>
              <a:gd name="T7" fmla="*/ 0 h 662"/>
              <a:gd name="T8" fmla="*/ 2147483646 w 683"/>
              <a:gd name="T9" fmla="*/ 93053930 h 662"/>
              <a:gd name="T10" fmla="*/ 2147483646 w 683"/>
              <a:gd name="T11" fmla="*/ 1675792452 h 662"/>
              <a:gd name="T12" fmla="*/ 2147483646 w 683"/>
              <a:gd name="T13" fmla="*/ 2147483646 h 662"/>
              <a:gd name="T14" fmla="*/ 372232964 w 683"/>
              <a:gd name="T15" fmla="*/ 2147483646 h 662"/>
              <a:gd name="T16" fmla="*/ 2147483646 w 683"/>
              <a:gd name="T17" fmla="*/ 2147483646 h 662"/>
              <a:gd name="T18" fmla="*/ 2147483646 w 683"/>
              <a:gd name="T19" fmla="*/ 2147483646 h 662"/>
              <a:gd name="T20" fmla="*/ 2147483646 w 683"/>
              <a:gd name="T21" fmla="*/ 2147483646 h 662"/>
              <a:gd name="T22" fmla="*/ 2147483646 w 683"/>
              <a:gd name="T23" fmla="*/ 2147483646 h 662"/>
              <a:gd name="T24" fmla="*/ 2147483646 w 683"/>
              <a:gd name="T25" fmla="*/ 2147483646 h 662"/>
              <a:gd name="T26" fmla="*/ 2147483646 w 683"/>
              <a:gd name="T27" fmla="*/ 2147483646 h 662"/>
              <a:gd name="T28" fmla="*/ 2147483646 w 683"/>
              <a:gd name="T29" fmla="*/ 2147483646 h 662"/>
              <a:gd name="T30" fmla="*/ 2147483646 w 683"/>
              <a:gd name="T31" fmla="*/ 2147483646 h 662"/>
              <a:gd name="T32" fmla="*/ 2147483646 w 683"/>
              <a:gd name="T33" fmla="*/ 2147483646 h 662"/>
              <a:gd name="T34" fmla="*/ 2147483646 w 683"/>
              <a:gd name="T35" fmla="*/ 2147483646 h 662"/>
              <a:gd name="T36" fmla="*/ 2147483646 w 683"/>
              <a:gd name="T37" fmla="*/ 2147483646 h 662"/>
              <a:gd name="T38" fmla="*/ 2147483646 w 683"/>
              <a:gd name="T39" fmla="*/ 2147483646 h 662"/>
              <a:gd name="T40" fmla="*/ 2147483646 w 683"/>
              <a:gd name="T41" fmla="*/ 2147483646 h 662"/>
              <a:gd name="T42" fmla="*/ 2147483646 w 683"/>
              <a:gd name="T43" fmla="*/ 2147483646 h 662"/>
              <a:gd name="T44" fmla="*/ 2147483646 w 683"/>
              <a:gd name="T45" fmla="*/ 2147483646 h 662"/>
              <a:gd name="T46" fmla="*/ 2147483646 w 683"/>
              <a:gd name="T47" fmla="*/ 2147483646 h 662"/>
              <a:gd name="T48" fmla="*/ 2147483646 w 683"/>
              <a:gd name="T49" fmla="*/ 2147483646 h 662"/>
              <a:gd name="T50" fmla="*/ 2147483646 w 683"/>
              <a:gd name="T51" fmla="*/ 2147483646 h 662"/>
              <a:gd name="T52" fmla="*/ 2147483646 w 683"/>
              <a:gd name="T53" fmla="*/ 2147483646 h 662"/>
              <a:gd name="T54" fmla="*/ 2147483646 w 683"/>
              <a:gd name="T55" fmla="*/ 2147483646 h 662"/>
              <a:gd name="T56" fmla="*/ 2147483646 w 683"/>
              <a:gd name="T57" fmla="*/ 2147483646 h 662"/>
              <a:gd name="T58" fmla="*/ 2147483646 w 683"/>
              <a:gd name="T59" fmla="*/ 2147483646 h 662"/>
              <a:gd name="T60" fmla="*/ 2140339884 w 683"/>
              <a:gd name="T61" fmla="*/ 2147483646 h 662"/>
              <a:gd name="T62" fmla="*/ 2147483646 w 683"/>
              <a:gd name="T63" fmla="*/ 2147483646 h 662"/>
              <a:gd name="T64" fmla="*/ 2147483646 w 683"/>
              <a:gd name="T65" fmla="*/ 2147483646 h 662"/>
              <a:gd name="T66" fmla="*/ 2147483646 w 683"/>
              <a:gd name="T67" fmla="*/ 2147483646 h 662"/>
              <a:gd name="T68" fmla="*/ 2147483646 w 683"/>
              <a:gd name="T69" fmla="*/ 2147483646 h 662"/>
              <a:gd name="T70" fmla="*/ 2147483646 w 683"/>
              <a:gd name="T71" fmla="*/ 2147483646 h 662"/>
              <a:gd name="T72" fmla="*/ 2147483646 w 683"/>
              <a:gd name="T73" fmla="*/ 2147483646 h 662"/>
              <a:gd name="T74" fmla="*/ 2147483646 w 683"/>
              <a:gd name="T75" fmla="*/ 2147483646 h 662"/>
              <a:gd name="T76" fmla="*/ 2147483646 w 683"/>
              <a:gd name="T77" fmla="*/ 2147483646 h 662"/>
              <a:gd name="T78" fmla="*/ 2147483646 w 683"/>
              <a:gd name="T79" fmla="*/ 2147483646 h 662"/>
              <a:gd name="T80" fmla="*/ 2147483646 w 683"/>
              <a:gd name="T81" fmla="*/ 2147483646 h 662"/>
              <a:gd name="T82" fmla="*/ 2147483646 w 683"/>
              <a:gd name="T83" fmla="*/ 2147483646 h 662"/>
              <a:gd name="T84" fmla="*/ 2147483646 w 683"/>
              <a:gd name="T85" fmla="*/ 2147483646 h 662"/>
              <a:gd name="T86" fmla="*/ 2147483646 w 683"/>
              <a:gd name="T87" fmla="*/ 2147483646 h 662"/>
              <a:gd name="T88" fmla="*/ 2147483646 w 683"/>
              <a:gd name="T89" fmla="*/ 2147483646 h 662"/>
              <a:gd name="T90" fmla="*/ 2147483646 w 683"/>
              <a:gd name="T91" fmla="*/ 2147483646 h 662"/>
              <a:gd name="T92" fmla="*/ 2147483646 w 683"/>
              <a:gd name="T93" fmla="*/ 2147483646 h 662"/>
              <a:gd name="T94" fmla="*/ 2147483646 w 683"/>
              <a:gd name="T95" fmla="*/ 2147483646 h 662"/>
              <a:gd name="T96" fmla="*/ 2147483646 w 683"/>
              <a:gd name="T97" fmla="*/ 2147483646 h 662"/>
              <a:gd name="T98" fmla="*/ 2147483646 w 683"/>
              <a:gd name="T99" fmla="*/ 2147483646 h 6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122494" y="3543236"/>
            <a:ext cx="565150" cy="565150"/>
            <a:chOff x="6261100" y="3658531"/>
            <a:chExt cx="565150" cy="565150"/>
          </a:xfrm>
        </p:grpSpPr>
        <p:sp>
          <p:nvSpPr>
            <p:cNvPr id="15" name="Freeform 19"/>
            <p:cNvSpPr>
              <a:spLocks/>
            </p:cNvSpPr>
            <p:nvPr/>
          </p:nvSpPr>
          <p:spPr bwMode="auto">
            <a:xfrm flipV="1">
              <a:off x="6261100" y="3658531"/>
              <a:ext cx="565150" cy="565150"/>
            </a:xfrm>
            <a:custGeom>
              <a:avLst/>
              <a:gdLst>
                <a:gd name="T0" fmla="*/ 0 w 905504"/>
                <a:gd name="T1" fmla="*/ 110092 h 905504"/>
                <a:gd name="T2" fmla="*/ 32246 w 905504"/>
                <a:gd name="T3" fmla="*/ 32246 h 905504"/>
                <a:gd name="T4" fmla="*/ 110092 w 905504"/>
                <a:gd name="T5" fmla="*/ 0 h 905504"/>
                <a:gd name="T6" fmla="*/ 187939 w 905504"/>
                <a:gd name="T7" fmla="*/ 32246 h 905504"/>
                <a:gd name="T8" fmla="*/ 220184 w 905504"/>
                <a:gd name="T9" fmla="*/ 110092 h 905504"/>
                <a:gd name="T10" fmla="*/ 187939 w 905504"/>
                <a:gd name="T11" fmla="*/ 187939 h 905504"/>
                <a:gd name="T12" fmla="*/ 110092 w 905504"/>
                <a:gd name="T13" fmla="*/ 220184 h 905504"/>
                <a:gd name="T14" fmla="*/ 32246 w 905504"/>
                <a:gd name="T15" fmla="*/ 187939 h 905504"/>
                <a:gd name="T16" fmla="*/ 0 w 905504"/>
                <a:gd name="T17" fmla="*/ 110092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6" name="Freeform 177"/>
            <p:cNvSpPr>
              <a:spLocks noEditPoints="1"/>
            </p:cNvSpPr>
            <p:nvPr/>
          </p:nvSpPr>
          <p:spPr bwMode="auto">
            <a:xfrm>
              <a:off x="6384925" y="3774419"/>
              <a:ext cx="319087" cy="336550"/>
            </a:xfrm>
            <a:custGeom>
              <a:avLst/>
              <a:gdLst>
                <a:gd name="T0" fmla="*/ 2147483646 w 360"/>
                <a:gd name="T1" fmla="*/ 2147483646 h 380"/>
                <a:gd name="T2" fmla="*/ 2147483646 w 360"/>
                <a:gd name="T3" fmla="*/ 2147483646 h 380"/>
                <a:gd name="T4" fmla="*/ 2147483646 w 360"/>
                <a:gd name="T5" fmla="*/ 2147483646 h 380"/>
                <a:gd name="T6" fmla="*/ 2147483646 w 360"/>
                <a:gd name="T7" fmla="*/ 2147483646 h 380"/>
                <a:gd name="T8" fmla="*/ 2147483646 w 360"/>
                <a:gd name="T9" fmla="*/ 2147483646 h 380"/>
                <a:gd name="T10" fmla="*/ 2147483646 w 360"/>
                <a:gd name="T11" fmla="*/ 2147483646 h 380"/>
                <a:gd name="T12" fmla="*/ 2147483646 w 360"/>
                <a:gd name="T13" fmla="*/ 2147483646 h 380"/>
                <a:gd name="T14" fmla="*/ 2147483646 w 360"/>
                <a:gd name="T15" fmla="*/ 2147483646 h 380"/>
                <a:gd name="T16" fmla="*/ 2147483646 w 360"/>
                <a:gd name="T17" fmla="*/ 2147483646 h 380"/>
                <a:gd name="T18" fmla="*/ 2147483646 w 360"/>
                <a:gd name="T19" fmla="*/ 2147483646 h 380"/>
                <a:gd name="T20" fmla="*/ 2147483646 w 360"/>
                <a:gd name="T21" fmla="*/ 2147483646 h 380"/>
                <a:gd name="T22" fmla="*/ 2147483646 w 360"/>
                <a:gd name="T23" fmla="*/ 2147483646 h 380"/>
                <a:gd name="T24" fmla="*/ 2147483646 w 360"/>
                <a:gd name="T25" fmla="*/ 2147483646 h 380"/>
                <a:gd name="T26" fmla="*/ 2147483646 w 360"/>
                <a:gd name="T27" fmla="*/ 2147483646 h 380"/>
                <a:gd name="T28" fmla="*/ 2147483646 w 360"/>
                <a:gd name="T29" fmla="*/ 2147483646 h 380"/>
                <a:gd name="T30" fmla="*/ 2147483646 w 360"/>
                <a:gd name="T31" fmla="*/ 2147483646 h 380"/>
                <a:gd name="T32" fmla="*/ 2147483646 w 360"/>
                <a:gd name="T33" fmla="*/ 2147483646 h 380"/>
                <a:gd name="T34" fmla="*/ 2147483646 w 360"/>
                <a:gd name="T35" fmla="*/ 2147483646 h 380"/>
                <a:gd name="T36" fmla="*/ 2147483646 w 360"/>
                <a:gd name="T37" fmla="*/ 2147483646 h 380"/>
                <a:gd name="T38" fmla="*/ 2147483646 w 360"/>
                <a:gd name="T39" fmla="*/ 2147483646 h 380"/>
                <a:gd name="T40" fmla="*/ 2147483646 w 360"/>
                <a:gd name="T41" fmla="*/ 2147483646 h 380"/>
                <a:gd name="T42" fmla="*/ 2147483646 w 360"/>
                <a:gd name="T43" fmla="*/ 2147483646 h 380"/>
                <a:gd name="T44" fmla="*/ 2147483646 w 360"/>
                <a:gd name="T45" fmla="*/ 2147483646 h 380"/>
                <a:gd name="T46" fmla="*/ 2147483646 w 360"/>
                <a:gd name="T47" fmla="*/ 2147483646 h 380"/>
                <a:gd name="T48" fmla="*/ 2147483646 w 360"/>
                <a:gd name="T49" fmla="*/ 2147483646 h 380"/>
                <a:gd name="T50" fmla="*/ 2147483646 w 360"/>
                <a:gd name="T51" fmla="*/ 2147483646 h 380"/>
                <a:gd name="T52" fmla="*/ 2147483646 w 360"/>
                <a:gd name="T53" fmla="*/ 2147483646 h 3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60" h="380">
                  <a:moveTo>
                    <a:pt x="350" y="180"/>
                  </a:moveTo>
                  <a:cubicBezTo>
                    <a:pt x="295" y="180"/>
                    <a:pt x="68" y="180"/>
                    <a:pt x="10" y="180"/>
                  </a:cubicBezTo>
                  <a:cubicBezTo>
                    <a:pt x="0" y="180"/>
                    <a:pt x="0" y="176"/>
                    <a:pt x="5" y="171"/>
                  </a:cubicBezTo>
                  <a:cubicBezTo>
                    <a:pt x="36" y="140"/>
                    <a:pt x="138" y="40"/>
                    <a:pt x="170" y="8"/>
                  </a:cubicBezTo>
                  <a:cubicBezTo>
                    <a:pt x="178" y="0"/>
                    <a:pt x="180" y="0"/>
                    <a:pt x="189" y="9"/>
                  </a:cubicBezTo>
                  <a:cubicBezTo>
                    <a:pt x="201" y="21"/>
                    <a:pt x="225" y="44"/>
                    <a:pt x="250" y="69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311" y="129"/>
                    <a:pt x="339" y="158"/>
                    <a:pt x="353" y="171"/>
                  </a:cubicBezTo>
                  <a:cubicBezTo>
                    <a:pt x="358" y="176"/>
                    <a:pt x="360" y="180"/>
                    <a:pt x="350" y="180"/>
                  </a:cubicBezTo>
                  <a:close/>
                  <a:moveTo>
                    <a:pt x="314" y="367"/>
                  </a:moveTo>
                  <a:cubicBezTo>
                    <a:pt x="314" y="376"/>
                    <a:pt x="310" y="380"/>
                    <a:pt x="300" y="380"/>
                  </a:cubicBezTo>
                  <a:cubicBezTo>
                    <a:pt x="269" y="380"/>
                    <a:pt x="194" y="380"/>
                    <a:pt x="194" y="380"/>
                  </a:cubicBezTo>
                  <a:cubicBezTo>
                    <a:pt x="194" y="302"/>
                    <a:pt x="194" y="302"/>
                    <a:pt x="194" y="302"/>
                  </a:cubicBezTo>
                  <a:cubicBezTo>
                    <a:pt x="146" y="302"/>
                    <a:pt x="146" y="302"/>
                    <a:pt x="146" y="302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6" y="380"/>
                    <a:pt x="86" y="380"/>
                    <a:pt x="58" y="380"/>
                  </a:cubicBezTo>
                  <a:cubicBezTo>
                    <a:pt x="49" y="380"/>
                    <a:pt x="44" y="375"/>
                    <a:pt x="44" y="366"/>
                  </a:cubicBezTo>
                  <a:cubicBezTo>
                    <a:pt x="44" y="322"/>
                    <a:pt x="44" y="188"/>
                    <a:pt x="44" y="188"/>
                  </a:cubicBezTo>
                  <a:cubicBezTo>
                    <a:pt x="314" y="188"/>
                    <a:pt x="314" y="188"/>
                    <a:pt x="314" y="188"/>
                  </a:cubicBezTo>
                  <a:cubicBezTo>
                    <a:pt x="314" y="188"/>
                    <a:pt x="314" y="323"/>
                    <a:pt x="314" y="367"/>
                  </a:cubicBezTo>
                  <a:close/>
                  <a:moveTo>
                    <a:pt x="273" y="242"/>
                  </a:moveTo>
                  <a:cubicBezTo>
                    <a:pt x="225" y="242"/>
                    <a:pt x="225" y="242"/>
                    <a:pt x="225" y="242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73" y="282"/>
                    <a:pt x="273" y="282"/>
                    <a:pt x="273" y="282"/>
                  </a:cubicBezTo>
                  <a:cubicBezTo>
                    <a:pt x="273" y="242"/>
                    <a:pt x="273" y="242"/>
                    <a:pt x="273" y="2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41839" y="2473228"/>
            <a:ext cx="565150" cy="565150"/>
            <a:chOff x="3095625" y="3658531"/>
            <a:chExt cx="565150" cy="565150"/>
          </a:xfrm>
        </p:grpSpPr>
        <p:sp>
          <p:nvSpPr>
            <p:cNvPr id="18" name="Freeform 22"/>
            <p:cNvSpPr>
              <a:spLocks/>
            </p:cNvSpPr>
            <p:nvPr/>
          </p:nvSpPr>
          <p:spPr bwMode="auto">
            <a:xfrm flipV="1">
              <a:off x="3095625" y="3658531"/>
              <a:ext cx="565150" cy="565150"/>
            </a:xfrm>
            <a:custGeom>
              <a:avLst/>
              <a:gdLst>
                <a:gd name="T0" fmla="*/ 0 w 905504"/>
                <a:gd name="T1" fmla="*/ 110092 h 905504"/>
                <a:gd name="T2" fmla="*/ 32169 w 905504"/>
                <a:gd name="T3" fmla="*/ 32246 h 905504"/>
                <a:gd name="T4" fmla="*/ 109831 w 905504"/>
                <a:gd name="T5" fmla="*/ 0 h 905504"/>
                <a:gd name="T6" fmla="*/ 187494 w 905504"/>
                <a:gd name="T7" fmla="*/ 32246 h 905504"/>
                <a:gd name="T8" fmla="*/ 219663 w 905504"/>
                <a:gd name="T9" fmla="*/ 110092 h 905504"/>
                <a:gd name="T10" fmla="*/ 187494 w 905504"/>
                <a:gd name="T11" fmla="*/ 187939 h 905504"/>
                <a:gd name="T12" fmla="*/ 109831 w 905504"/>
                <a:gd name="T13" fmla="*/ 220184 h 905504"/>
                <a:gd name="T14" fmla="*/ 32169 w 905504"/>
                <a:gd name="T15" fmla="*/ 187939 h 905504"/>
                <a:gd name="T16" fmla="*/ 0 w 905504"/>
                <a:gd name="T17" fmla="*/ 110092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3262312" y="3772831"/>
              <a:ext cx="231775" cy="338138"/>
            </a:xfrm>
            <a:custGeom>
              <a:avLst/>
              <a:gdLst>
                <a:gd name="T0" fmla="*/ 2147483646 w 70"/>
                <a:gd name="T1" fmla="*/ 0 h 102"/>
                <a:gd name="T2" fmla="*/ 0 w 70"/>
                <a:gd name="T3" fmla="*/ 2147483646 h 102"/>
                <a:gd name="T4" fmla="*/ 2147483646 w 70"/>
                <a:gd name="T5" fmla="*/ 2147483646 h 102"/>
                <a:gd name="T6" fmla="*/ 2147483646 w 70"/>
                <a:gd name="T7" fmla="*/ 2147483646 h 102"/>
                <a:gd name="T8" fmla="*/ 2147483646 w 70"/>
                <a:gd name="T9" fmla="*/ 2147483646 h 102"/>
                <a:gd name="T10" fmla="*/ 2147483646 w 70"/>
                <a:gd name="T11" fmla="*/ 2147483646 h 102"/>
                <a:gd name="T12" fmla="*/ 2147483646 w 70"/>
                <a:gd name="T13" fmla="*/ 0 h 102"/>
                <a:gd name="T14" fmla="*/ 2147483646 w 70"/>
                <a:gd name="T15" fmla="*/ 2147483646 h 102"/>
                <a:gd name="T16" fmla="*/ 2147483646 w 70"/>
                <a:gd name="T17" fmla="*/ 2147483646 h 102"/>
                <a:gd name="T18" fmla="*/ 2147483646 w 70"/>
                <a:gd name="T19" fmla="*/ 2147483646 h 102"/>
                <a:gd name="T20" fmla="*/ 2147483646 w 70"/>
                <a:gd name="T21" fmla="*/ 2147483646 h 102"/>
                <a:gd name="T22" fmla="*/ 2147483646 w 70"/>
                <a:gd name="T23" fmla="*/ 2147483646 h 102"/>
                <a:gd name="T24" fmla="*/ 2147483646 w 70"/>
                <a:gd name="T25" fmla="*/ 2147483646 h 102"/>
                <a:gd name="T26" fmla="*/ 2147483646 w 70"/>
                <a:gd name="T27" fmla="*/ 2147483646 h 102"/>
                <a:gd name="T28" fmla="*/ 2147483646 w 70"/>
                <a:gd name="T29" fmla="*/ 2147483646 h 102"/>
                <a:gd name="T30" fmla="*/ 2147483646 w 70"/>
                <a:gd name="T31" fmla="*/ 2147483646 h 102"/>
                <a:gd name="T32" fmla="*/ 2147483646 w 70"/>
                <a:gd name="T33" fmla="*/ 2147483646 h 102"/>
                <a:gd name="T34" fmla="*/ 2147483646 w 70"/>
                <a:gd name="T35" fmla="*/ 2147483646 h 102"/>
                <a:gd name="T36" fmla="*/ 2147483646 w 70"/>
                <a:gd name="T37" fmla="*/ 2147483646 h 102"/>
                <a:gd name="T38" fmla="*/ 2147483646 w 70"/>
                <a:gd name="T39" fmla="*/ 2147483646 h 102"/>
                <a:gd name="T40" fmla="*/ 2147483646 w 70"/>
                <a:gd name="T41" fmla="*/ 2147483646 h 102"/>
                <a:gd name="T42" fmla="*/ 2147483646 w 70"/>
                <a:gd name="T43" fmla="*/ 2147483646 h 102"/>
                <a:gd name="T44" fmla="*/ 2147483646 w 70"/>
                <a:gd name="T45" fmla="*/ 2147483646 h 102"/>
                <a:gd name="T46" fmla="*/ 2147483646 w 70"/>
                <a:gd name="T47" fmla="*/ 2147483646 h 102"/>
                <a:gd name="T48" fmla="*/ 2147483646 w 70"/>
                <a:gd name="T49" fmla="*/ 2147483646 h 102"/>
                <a:gd name="T50" fmla="*/ 2147483646 w 70"/>
                <a:gd name="T51" fmla="*/ 2147483646 h 102"/>
                <a:gd name="T52" fmla="*/ 2147483646 w 70"/>
                <a:gd name="T53" fmla="*/ 2147483646 h 102"/>
                <a:gd name="T54" fmla="*/ 2147483646 w 70"/>
                <a:gd name="T55" fmla="*/ 2147483646 h 102"/>
                <a:gd name="T56" fmla="*/ 2147483646 w 70"/>
                <a:gd name="T57" fmla="*/ 2147483646 h 102"/>
                <a:gd name="T58" fmla="*/ 2147483646 w 70"/>
                <a:gd name="T59" fmla="*/ 2147483646 h 102"/>
                <a:gd name="T60" fmla="*/ 2147483646 w 70"/>
                <a:gd name="T61" fmla="*/ 2147483646 h 102"/>
                <a:gd name="T62" fmla="*/ 2147483646 w 70"/>
                <a:gd name="T63" fmla="*/ 2147483646 h 102"/>
                <a:gd name="T64" fmla="*/ 2147483646 w 70"/>
                <a:gd name="T65" fmla="*/ 2147483646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6425" y="1650675"/>
            <a:ext cx="565150" cy="563562"/>
            <a:chOff x="5534025" y="1691619"/>
            <a:chExt cx="565150" cy="563562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 flipV="1">
              <a:off x="5534025" y="1691619"/>
              <a:ext cx="565150" cy="563562"/>
            </a:xfrm>
            <a:custGeom>
              <a:avLst/>
              <a:gdLst>
                <a:gd name="T0" fmla="*/ 0 w 905504"/>
                <a:gd name="T1" fmla="*/ 109215 h 905504"/>
                <a:gd name="T2" fmla="*/ 32246 w 905504"/>
                <a:gd name="T3" fmla="*/ 31988 h 905504"/>
                <a:gd name="T4" fmla="*/ 110092 w 905504"/>
                <a:gd name="T5" fmla="*/ 0 h 905504"/>
                <a:gd name="T6" fmla="*/ 187939 w 905504"/>
                <a:gd name="T7" fmla="*/ 31988 h 905504"/>
                <a:gd name="T8" fmla="*/ 220184 w 905504"/>
                <a:gd name="T9" fmla="*/ 109215 h 905504"/>
                <a:gd name="T10" fmla="*/ 187939 w 905504"/>
                <a:gd name="T11" fmla="*/ 186441 h 905504"/>
                <a:gd name="T12" fmla="*/ 110092 w 905504"/>
                <a:gd name="T13" fmla="*/ 218430 h 905504"/>
                <a:gd name="T14" fmla="*/ 32246 w 905504"/>
                <a:gd name="T15" fmla="*/ 186441 h 905504"/>
                <a:gd name="T16" fmla="*/ 0 w 905504"/>
                <a:gd name="T17" fmla="*/ 109215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22" name="Freeform 170"/>
            <p:cNvSpPr>
              <a:spLocks noEditPoints="1"/>
            </p:cNvSpPr>
            <p:nvPr/>
          </p:nvSpPr>
          <p:spPr bwMode="auto">
            <a:xfrm>
              <a:off x="5665787" y="1845606"/>
              <a:ext cx="301625" cy="255588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0 w 256"/>
                <a:gd name="T7" fmla="*/ 2147483646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2147483646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2147483646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2147483646 w 256"/>
                <a:gd name="T71" fmla="*/ 2147483646 h 216"/>
                <a:gd name="T72" fmla="*/ 2147483646 w 256"/>
                <a:gd name="T73" fmla="*/ 2147483646 h 216"/>
                <a:gd name="T74" fmla="*/ 2147483646 w 256"/>
                <a:gd name="T75" fmla="*/ 2147483646 h 2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sp>
        <p:nvSpPr>
          <p:cNvPr id="23" name="Freeform 25"/>
          <p:cNvSpPr>
            <a:spLocks/>
          </p:cNvSpPr>
          <p:nvPr/>
        </p:nvSpPr>
        <p:spPr bwMode="auto">
          <a:xfrm flipV="1">
            <a:off x="4516212" y="1650675"/>
            <a:ext cx="565150" cy="563562"/>
          </a:xfrm>
          <a:custGeom>
            <a:avLst/>
            <a:gdLst>
              <a:gd name="T0" fmla="*/ 0 w 905504"/>
              <a:gd name="T1" fmla="*/ 109215 h 905504"/>
              <a:gd name="T2" fmla="*/ 32246 w 905504"/>
              <a:gd name="T3" fmla="*/ 31988 h 905504"/>
              <a:gd name="T4" fmla="*/ 110092 w 905504"/>
              <a:gd name="T5" fmla="*/ 0 h 905504"/>
              <a:gd name="T6" fmla="*/ 187939 w 905504"/>
              <a:gd name="T7" fmla="*/ 31988 h 905504"/>
              <a:gd name="T8" fmla="*/ 220184 w 905504"/>
              <a:gd name="T9" fmla="*/ 109215 h 905504"/>
              <a:gd name="T10" fmla="*/ 187939 w 905504"/>
              <a:gd name="T11" fmla="*/ 186441 h 905504"/>
              <a:gd name="T12" fmla="*/ 110092 w 905504"/>
              <a:gd name="T13" fmla="*/ 218430 h 905504"/>
              <a:gd name="T14" fmla="*/ 32246 w 905504"/>
              <a:gd name="T15" fmla="*/ 186441 h 905504"/>
              <a:gd name="T16" fmla="*/ 0 w 905504"/>
              <a:gd name="T17" fmla="*/ 109215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5338" tIns="177412" rIns="177412" bIns="102669" anchor="ctr"/>
          <a:lstStyle/>
          <a:p>
            <a:endParaRPr lang="zh-CN" altLang="en-US"/>
          </a:p>
        </p:txBody>
      </p:sp>
      <p:sp>
        <p:nvSpPr>
          <p:cNvPr id="24" name="Freeform 120"/>
          <p:cNvSpPr>
            <a:spLocks noEditPoints="1"/>
          </p:cNvSpPr>
          <p:nvPr/>
        </p:nvSpPr>
        <p:spPr bwMode="auto">
          <a:xfrm>
            <a:off x="4651150" y="1804662"/>
            <a:ext cx="295275" cy="255588"/>
          </a:xfrm>
          <a:custGeom>
            <a:avLst/>
            <a:gdLst>
              <a:gd name="T0" fmla="*/ 2147483646 w 117"/>
              <a:gd name="T1" fmla="*/ 2147483646 h 101"/>
              <a:gd name="T2" fmla="*/ 2147483646 w 117"/>
              <a:gd name="T3" fmla="*/ 2147483646 h 101"/>
              <a:gd name="T4" fmla="*/ 2147483646 w 117"/>
              <a:gd name="T5" fmla="*/ 2147483646 h 101"/>
              <a:gd name="T6" fmla="*/ 0 w 117"/>
              <a:gd name="T7" fmla="*/ 2147483646 h 101"/>
              <a:gd name="T8" fmla="*/ 0 w 117"/>
              <a:gd name="T9" fmla="*/ 2147483646 h 101"/>
              <a:gd name="T10" fmla="*/ 2147483646 w 117"/>
              <a:gd name="T11" fmla="*/ 2147483646 h 101"/>
              <a:gd name="T12" fmla="*/ 2147483646 w 117"/>
              <a:gd name="T13" fmla="*/ 2147483646 h 101"/>
              <a:gd name="T14" fmla="*/ 2147483646 w 117"/>
              <a:gd name="T15" fmla="*/ 2147483646 h 101"/>
              <a:gd name="T16" fmla="*/ 2147483646 w 117"/>
              <a:gd name="T17" fmla="*/ 2147483646 h 101"/>
              <a:gd name="T18" fmla="*/ 2147483646 w 117"/>
              <a:gd name="T19" fmla="*/ 2147483646 h 101"/>
              <a:gd name="T20" fmla="*/ 2147483646 w 117"/>
              <a:gd name="T21" fmla="*/ 2147483646 h 101"/>
              <a:gd name="T22" fmla="*/ 2147483646 w 117"/>
              <a:gd name="T23" fmla="*/ 2147483646 h 101"/>
              <a:gd name="T24" fmla="*/ 2147483646 w 117"/>
              <a:gd name="T25" fmla="*/ 2147483646 h 101"/>
              <a:gd name="T26" fmla="*/ 2147483646 w 117"/>
              <a:gd name="T27" fmla="*/ 2147483646 h 101"/>
              <a:gd name="T28" fmla="*/ 2147483646 w 117"/>
              <a:gd name="T29" fmla="*/ 2147483646 h 101"/>
              <a:gd name="T30" fmla="*/ 2147483646 w 117"/>
              <a:gd name="T31" fmla="*/ 2147483646 h 101"/>
              <a:gd name="T32" fmla="*/ 2147483646 w 117"/>
              <a:gd name="T33" fmla="*/ 0 h 101"/>
              <a:gd name="T34" fmla="*/ 2147483646 w 117"/>
              <a:gd name="T35" fmla="*/ 2147483646 h 101"/>
              <a:gd name="T36" fmla="*/ 2147483646 w 117"/>
              <a:gd name="T37" fmla="*/ 2147483646 h 101"/>
              <a:gd name="T38" fmla="*/ 2147483646 w 117"/>
              <a:gd name="T39" fmla="*/ 2147483646 h 101"/>
              <a:gd name="T40" fmla="*/ 2147483646 w 117"/>
              <a:gd name="T41" fmla="*/ 2147483646 h 101"/>
              <a:gd name="T42" fmla="*/ 2147483646 w 117"/>
              <a:gd name="T43" fmla="*/ 2147483646 h 101"/>
              <a:gd name="T44" fmla="*/ 2147483646 w 117"/>
              <a:gd name="T45" fmla="*/ 2147483646 h 101"/>
              <a:gd name="T46" fmla="*/ 2147483646 w 117"/>
              <a:gd name="T47" fmla="*/ 2147483646 h 101"/>
              <a:gd name="T48" fmla="*/ 2147483646 w 117"/>
              <a:gd name="T49" fmla="*/ 2147483646 h 101"/>
              <a:gd name="T50" fmla="*/ 2147483646 w 117"/>
              <a:gd name="T51" fmla="*/ 2147483646 h 101"/>
              <a:gd name="T52" fmla="*/ 2147483646 w 117"/>
              <a:gd name="T53" fmla="*/ 2147483646 h 101"/>
              <a:gd name="T54" fmla="*/ 2147483646 w 117"/>
              <a:gd name="T55" fmla="*/ 2147483646 h 101"/>
              <a:gd name="T56" fmla="*/ 2147483646 w 117"/>
              <a:gd name="T57" fmla="*/ 2147483646 h 101"/>
              <a:gd name="T58" fmla="*/ 2147483646 w 117"/>
              <a:gd name="T59" fmla="*/ 2147483646 h 101"/>
              <a:gd name="T60" fmla="*/ 2147483646 w 117"/>
              <a:gd name="T61" fmla="*/ 2147483646 h 101"/>
              <a:gd name="T62" fmla="*/ 2147483646 w 117"/>
              <a:gd name="T63" fmla="*/ 2147483646 h 101"/>
              <a:gd name="T64" fmla="*/ 2147483646 w 117"/>
              <a:gd name="T65" fmla="*/ 2147483646 h 101"/>
              <a:gd name="T66" fmla="*/ 2147483646 w 117"/>
              <a:gd name="T67" fmla="*/ 2147483646 h 101"/>
              <a:gd name="T68" fmla="*/ 2147483646 w 117"/>
              <a:gd name="T69" fmla="*/ 2147483646 h 1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" h="101">
                <a:moveTo>
                  <a:pt x="95" y="7"/>
                </a:moveTo>
                <a:cubicBezTo>
                  <a:pt x="95" y="14"/>
                  <a:pt x="95" y="14"/>
                  <a:pt x="95" y="14"/>
                </a:cubicBezTo>
                <a:cubicBezTo>
                  <a:pt x="15" y="36"/>
                  <a:pt x="15" y="36"/>
                  <a:pt x="15" y="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2"/>
                  <a:pt x="0" y="72"/>
                  <a:pt x="0" y="72"/>
                </a:cubicBezTo>
                <a:cubicBezTo>
                  <a:pt x="15" y="65"/>
                  <a:pt x="15" y="65"/>
                  <a:pt x="15" y="65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82"/>
                  <a:pt x="23" y="88"/>
                  <a:pt x="29" y="89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95"/>
                  <a:pt x="52" y="95"/>
                  <a:pt x="53" y="95"/>
                </a:cubicBezTo>
                <a:cubicBezTo>
                  <a:pt x="58" y="95"/>
                  <a:pt x="62" y="92"/>
                  <a:pt x="64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95" y="86"/>
                  <a:pt x="95" y="86"/>
                  <a:pt x="95" y="86"/>
                </a:cubicBezTo>
                <a:cubicBezTo>
                  <a:pt x="95" y="94"/>
                  <a:pt x="95" y="94"/>
                  <a:pt x="95" y="94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0"/>
                  <a:pt x="117" y="0"/>
                  <a:pt x="117" y="0"/>
                </a:cubicBezTo>
                <a:lnTo>
                  <a:pt x="95" y="7"/>
                </a:lnTo>
                <a:close/>
                <a:moveTo>
                  <a:pt x="57" y="85"/>
                </a:moveTo>
                <a:cubicBezTo>
                  <a:pt x="56" y="87"/>
                  <a:pt x="54" y="88"/>
                  <a:pt x="52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29" y="82"/>
                  <a:pt x="28" y="80"/>
                  <a:pt x="28" y="78"/>
                </a:cubicBezTo>
                <a:cubicBezTo>
                  <a:pt x="31" y="69"/>
                  <a:pt x="31" y="69"/>
                  <a:pt x="31" y="69"/>
                </a:cubicBezTo>
                <a:cubicBezTo>
                  <a:pt x="59" y="77"/>
                  <a:pt x="59" y="77"/>
                  <a:pt x="59" y="77"/>
                </a:cubicBezTo>
                <a:lnTo>
                  <a:pt x="57" y="85"/>
                </a:lnTo>
                <a:close/>
                <a:moveTo>
                  <a:pt x="95" y="50"/>
                </a:moveTo>
                <a:cubicBezTo>
                  <a:pt x="15" y="50"/>
                  <a:pt x="15" y="50"/>
                  <a:pt x="15" y="50"/>
                </a:cubicBezTo>
                <a:cubicBezTo>
                  <a:pt x="15" y="43"/>
                  <a:pt x="15" y="43"/>
                  <a:pt x="15" y="43"/>
                </a:cubicBezTo>
                <a:cubicBezTo>
                  <a:pt x="95" y="21"/>
                  <a:pt x="95" y="21"/>
                  <a:pt x="95" y="21"/>
                </a:cubicBezTo>
                <a:lnTo>
                  <a:pt x="95" y="50"/>
                </a:lnTo>
                <a:close/>
                <a:moveTo>
                  <a:pt x="109" y="50"/>
                </a:moveTo>
                <a:cubicBezTo>
                  <a:pt x="102" y="50"/>
                  <a:pt x="102" y="50"/>
                  <a:pt x="102" y="50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9" y="14"/>
                  <a:pt x="109" y="14"/>
                  <a:pt x="109" y="14"/>
                </a:cubicBezTo>
                <a:lnTo>
                  <a:pt x="10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662931" y="3585132"/>
            <a:ext cx="563562" cy="563563"/>
            <a:chOff x="3124200" y="2620306"/>
            <a:chExt cx="563562" cy="563563"/>
          </a:xfrm>
        </p:grpSpPr>
        <p:sp>
          <p:nvSpPr>
            <p:cNvPr id="26" name="Freeform 16"/>
            <p:cNvSpPr>
              <a:spLocks/>
            </p:cNvSpPr>
            <p:nvPr/>
          </p:nvSpPr>
          <p:spPr bwMode="auto">
            <a:xfrm flipV="1">
              <a:off x="3124200" y="2620306"/>
              <a:ext cx="563562" cy="563563"/>
            </a:xfrm>
            <a:custGeom>
              <a:avLst/>
              <a:gdLst>
                <a:gd name="T0" fmla="*/ 0 w 905504"/>
                <a:gd name="T1" fmla="*/ 109216 h 905504"/>
                <a:gd name="T2" fmla="*/ 31988 w 905504"/>
                <a:gd name="T3" fmla="*/ 31989 h 905504"/>
                <a:gd name="T4" fmla="*/ 109215 w 905504"/>
                <a:gd name="T5" fmla="*/ 0 h 905504"/>
                <a:gd name="T6" fmla="*/ 186441 w 905504"/>
                <a:gd name="T7" fmla="*/ 31989 h 905504"/>
                <a:gd name="T8" fmla="*/ 218430 w 905504"/>
                <a:gd name="T9" fmla="*/ 109216 h 905504"/>
                <a:gd name="T10" fmla="*/ 186441 w 905504"/>
                <a:gd name="T11" fmla="*/ 186442 h 905504"/>
                <a:gd name="T12" fmla="*/ 109215 w 905504"/>
                <a:gd name="T13" fmla="*/ 218431 h 905504"/>
                <a:gd name="T14" fmla="*/ 31988 w 905504"/>
                <a:gd name="T15" fmla="*/ 186442 h 905504"/>
                <a:gd name="T16" fmla="*/ 0 w 905504"/>
                <a:gd name="T17" fmla="*/ 109216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3243262" y="2725081"/>
              <a:ext cx="325438" cy="352425"/>
            </a:xfrm>
            <a:custGeom>
              <a:avLst/>
              <a:gdLst>
                <a:gd name="T0" fmla="*/ 2147483646 w 889"/>
                <a:gd name="T1" fmla="*/ 2147483646 h 965"/>
                <a:gd name="T2" fmla="*/ 2147483646 w 889"/>
                <a:gd name="T3" fmla="*/ 2147483646 h 965"/>
                <a:gd name="T4" fmla="*/ 2147483646 w 889"/>
                <a:gd name="T5" fmla="*/ 2147483646 h 965"/>
                <a:gd name="T6" fmla="*/ 2147483646 w 889"/>
                <a:gd name="T7" fmla="*/ 2147483646 h 965"/>
                <a:gd name="T8" fmla="*/ 2147483646 w 889"/>
                <a:gd name="T9" fmla="*/ 2147483646 h 965"/>
                <a:gd name="T10" fmla="*/ 2147483646 w 889"/>
                <a:gd name="T11" fmla="*/ 2147483646 h 965"/>
                <a:gd name="T12" fmla="*/ 2147483646 w 889"/>
                <a:gd name="T13" fmla="*/ 2147483646 h 965"/>
                <a:gd name="T14" fmla="*/ 2147483646 w 889"/>
                <a:gd name="T15" fmla="*/ 2147483646 h 965"/>
                <a:gd name="T16" fmla="*/ 2147483646 w 889"/>
                <a:gd name="T17" fmla="*/ 2147483646 h 965"/>
                <a:gd name="T18" fmla="*/ 2147483646 w 889"/>
                <a:gd name="T19" fmla="*/ 2147483646 h 965"/>
                <a:gd name="T20" fmla="*/ 2147483646 w 889"/>
                <a:gd name="T21" fmla="*/ 2147483646 h 965"/>
                <a:gd name="T22" fmla="*/ 1079440141 w 889"/>
                <a:gd name="T23" fmla="*/ 2147483646 h 965"/>
                <a:gd name="T24" fmla="*/ 1324676160 w 889"/>
                <a:gd name="T25" fmla="*/ 2147483646 h 965"/>
                <a:gd name="T26" fmla="*/ 2147483646 w 889"/>
                <a:gd name="T27" fmla="*/ 2147483646 h 965"/>
                <a:gd name="T28" fmla="*/ 2147483646 w 889"/>
                <a:gd name="T29" fmla="*/ 2147483646 h 965"/>
                <a:gd name="T30" fmla="*/ 2147483646 w 889"/>
                <a:gd name="T31" fmla="*/ 2147483646 h 965"/>
                <a:gd name="T32" fmla="*/ 2147483646 w 889"/>
                <a:gd name="T33" fmla="*/ 2147483646 h 965"/>
                <a:gd name="T34" fmla="*/ 2147483646 w 889"/>
                <a:gd name="T35" fmla="*/ 2147483646 h 965"/>
                <a:gd name="T36" fmla="*/ 2147483646 w 889"/>
                <a:gd name="T37" fmla="*/ 2147483646 h 965"/>
                <a:gd name="T38" fmla="*/ 2147483646 w 889"/>
                <a:gd name="T39" fmla="*/ 2147483646 h 965"/>
                <a:gd name="T40" fmla="*/ 2147483646 w 889"/>
                <a:gd name="T41" fmla="*/ 2147483646 h 965"/>
                <a:gd name="T42" fmla="*/ 2147483646 w 889"/>
                <a:gd name="T43" fmla="*/ 2147483646 h 965"/>
                <a:gd name="T44" fmla="*/ 2147483646 w 889"/>
                <a:gd name="T45" fmla="*/ 2147483646 h 965"/>
                <a:gd name="T46" fmla="*/ 2147483646 w 889"/>
                <a:gd name="T47" fmla="*/ 2147483646 h 965"/>
                <a:gd name="T48" fmla="*/ 2147483646 w 889"/>
                <a:gd name="T49" fmla="*/ 2147483646 h 965"/>
                <a:gd name="T50" fmla="*/ 2147483646 w 889"/>
                <a:gd name="T51" fmla="*/ 2147483646 h 965"/>
                <a:gd name="T52" fmla="*/ 2147483646 w 889"/>
                <a:gd name="T53" fmla="*/ 2147483646 h 965"/>
                <a:gd name="T54" fmla="*/ 2147483646 w 889"/>
                <a:gd name="T55" fmla="*/ 2147483646 h 965"/>
                <a:gd name="T56" fmla="*/ 2147483646 w 889"/>
                <a:gd name="T57" fmla="*/ 2147483646 h 965"/>
                <a:gd name="T58" fmla="*/ 2147483646 w 889"/>
                <a:gd name="T59" fmla="*/ 2147483646 h 965"/>
                <a:gd name="T60" fmla="*/ 2147483646 w 889"/>
                <a:gd name="T61" fmla="*/ 2147483646 h 965"/>
                <a:gd name="T62" fmla="*/ 2147483646 w 889"/>
                <a:gd name="T63" fmla="*/ 2147483646 h 965"/>
                <a:gd name="T64" fmla="*/ 2147483646 w 889"/>
                <a:gd name="T65" fmla="*/ 2147483646 h 965"/>
                <a:gd name="T66" fmla="*/ 2147483646 w 889"/>
                <a:gd name="T67" fmla="*/ 2147483646 h 965"/>
                <a:gd name="T68" fmla="*/ 2147483646 w 889"/>
                <a:gd name="T69" fmla="*/ 2147483646 h 965"/>
                <a:gd name="T70" fmla="*/ 2147483646 w 889"/>
                <a:gd name="T71" fmla="*/ 2147483646 h 965"/>
                <a:gd name="T72" fmla="*/ 2147483646 w 889"/>
                <a:gd name="T73" fmla="*/ 2147483646 h 965"/>
                <a:gd name="T74" fmla="*/ 2147483646 w 889"/>
                <a:gd name="T75" fmla="*/ 2147483646 h 965"/>
                <a:gd name="T76" fmla="*/ 2147483646 w 889"/>
                <a:gd name="T77" fmla="*/ 2147483646 h 965"/>
                <a:gd name="T78" fmla="*/ 2147483646 w 889"/>
                <a:gd name="T79" fmla="*/ 2147483646 h 965"/>
                <a:gd name="T80" fmla="*/ 2147483646 w 889"/>
                <a:gd name="T81" fmla="*/ 2147483646 h 965"/>
                <a:gd name="T82" fmla="*/ 2147483646 w 889"/>
                <a:gd name="T83" fmla="*/ 2147483646 h 965"/>
                <a:gd name="T84" fmla="*/ 2147483646 w 889"/>
                <a:gd name="T85" fmla="*/ 2147483646 h 965"/>
                <a:gd name="T86" fmla="*/ 2147483646 w 889"/>
                <a:gd name="T87" fmla="*/ 2147483646 h 965"/>
                <a:gd name="T88" fmla="*/ 2147483646 w 889"/>
                <a:gd name="T89" fmla="*/ 2147483646 h 965"/>
                <a:gd name="T90" fmla="*/ 2147483646 w 889"/>
                <a:gd name="T91" fmla="*/ 2147483646 h 965"/>
                <a:gd name="T92" fmla="*/ 2147483646 w 889"/>
                <a:gd name="T93" fmla="*/ 2147483646 h 965"/>
                <a:gd name="T94" fmla="*/ 2147483646 w 889"/>
                <a:gd name="T95" fmla="*/ 2147483646 h 965"/>
                <a:gd name="T96" fmla="*/ 2147483646 w 889"/>
                <a:gd name="T97" fmla="*/ 2147483646 h 965"/>
                <a:gd name="T98" fmla="*/ 2147483646 w 889"/>
                <a:gd name="T99" fmla="*/ 2147483646 h 965"/>
                <a:gd name="T100" fmla="*/ 2147483646 w 889"/>
                <a:gd name="T101" fmla="*/ 1898879047 h 965"/>
                <a:gd name="T102" fmla="*/ 2147483646 w 889"/>
                <a:gd name="T103" fmla="*/ 535639253 h 965"/>
                <a:gd name="T104" fmla="*/ 2147483646 w 889"/>
                <a:gd name="T105" fmla="*/ 1606784825 h 965"/>
                <a:gd name="T106" fmla="*/ 2147483646 w 889"/>
                <a:gd name="T107" fmla="*/ 2147483646 h 965"/>
                <a:gd name="T108" fmla="*/ 2147483646 w 889"/>
                <a:gd name="T109" fmla="*/ 2147483646 h 965"/>
                <a:gd name="T110" fmla="*/ 2147483646 w 889"/>
                <a:gd name="T111" fmla="*/ 2147483646 h 965"/>
                <a:gd name="T112" fmla="*/ 2147483646 w 889"/>
                <a:gd name="T113" fmla="*/ 2147483646 h 965"/>
                <a:gd name="T114" fmla="*/ 2147483646 w 889"/>
                <a:gd name="T115" fmla="*/ 2147483646 h 965"/>
                <a:gd name="T116" fmla="*/ 2147483646 w 889"/>
                <a:gd name="T117" fmla="*/ 2147483646 h 965"/>
                <a:gd name="T118" fmla="*/ 2147483646 w 889"/>
                <a:gd name="T119" fmla="*/ 2147483646 h 9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89" h="965">
                  <a:moveTo>
                    <a:pt x="843" y="818"/>
                  </a:moveTo>
                  <a:cubicBezTo>
                    <a:pt x="824" y="807"/>
                    <a:pt x="803" y="806"/>
                    <a:pt x="783" y="812"/>
                  </a:cubicBezTo>
                  <a:cubicBezTo>
                    <a:pt x="657" y="737"/>
                    <a:pt x="657" y="737"/>
                    <a:pt x="657" y="737"/>
                  </a:cubicBezTo>
                  <a:cubicBezTo>
                    <a:pt x="659" y="722"/>
                    <a:pt x="669" y="709"/>
                    <a:pt x="684" y="703"/>
                  </a:cubicBezTo>
                  <a:cubicBezTo>
                    <a:pt x="707" y="694"/>
                    <a:pt x="712" y="672"/>
                    <a:pt x="694" y="654"/>
                  </a:cubicBezTo>
                  <a:cubicBezTo>
                    <a:pt x="677" y="636"/>
                    <a:pt x="679" y="608"/>
                    <a:pt x="698" y="592"/>
                  </a:cubicBezTo>
                  <a:cubicBezTo>
                    <a:pt x="716" y="576"/>
                    <a:pt x="714" y="554"/>
                    <a:pt x="691" y="542"/>
                  </a:cubicBezTo>
                  <a:cubicBezTo>
                    <a:pt x="670" y="531"/>
                    <a:pt x="662" y="504"/>
                    <a:pt x="674" y="483"/>
                  </a:cubicBezTo>
                  <a:cubicBezTo>
                    <a:pt x="687" y="462"/>
                    <a:pt x="677" y="441"/>
                    <a:pt x="653" y="438"/>
                  </a:cubicBezTo>
                  <a:cubicBezTo>
                    <a:pt x="628" y="434"/>
                    <a:pt x="612" y="412"/>
                    <a:pt x="617" y="387"/>
                  </a:cubicBezTo>
                  <a:cubicBezTo>
                    <a:pt x="622" y="363"/>
                    <a:pt x="606" y="347"/>
                    <a:pt x="582" y="352"/>
                  </a:cubicBezTo>
                  <a:cubicBezTo>
                    <a:pt x="557" y="356"/>
                    <a:pt x="535" y="340"/>
                    <a:pt x="532" y="315"/>
                  </a:cubicBezTo>
                  <a:cubicBezTo>
                    <a:pt x="529" y="291"/>
                    <a:pt x="508" y="281"/>
                    <a:pt x="487" y="293"/>
                  </a:cubicBezTo>
                  <a:cubicBezTo>
                    <a:pt x="465" y="305"/>
                    <a:pt x="439" y="297"/>
                    <a:pt x="428" y="275"/>
                  </a:cubicBezTo>
                  <a:cubicBezTo>
                    <a:pt x="417" y="253"/>
                    <a:pt x="395" y="250"/>
                    <a:pt x="378" y="268"/>
                  </a:cubicBezTo>
                  <a:cubicBezTo>
                    <a:pt x="362" y="287"/>
                    <a:pt x="334" y="288"/>
                    <a:pt x="316" y="270"/>
                  </a:cubicBezTo>
                  <a:cubicBezTo>
                    <a:pt x="299" y="253"/>
                    <a:pt x="277" y="258"/>
                    <a:pt x="267" y="280"/>
                  </a:cubicBezTo>
                  <a:cubicBezTo>
                    <a:pt x="258" y="303"/>
                    <a:pt x="232" y="313"/>
                    <a:pt x="209" y="303"/>
                  </a:cubicBezTo>
                  <a:cubicBezTo>
                    <a:pt x="187" y="292"/>
                    <a:pt x="168" y="303"/>
                    <a:pt x="166" y="328"/>
                  </a:cubicBezTo>
                  <a:cubicBezTo>
                    <a:pt x="165" y="353"/>
                    <a:pt x="143" y="370"/>
                    <a:pt x="119" y="367"/>
                  </a:cubicBezTo>
                  <a:cubicBezTo>
                    <a:pt x="94" y="365"/>
                    <a:pt x="80" y="382"/>
                    <a:pt x="86" y="405"/>
                  </a:cubicBezTo>
                  <a:cubicBezTo>
                    <a:pt x="93" y="429"/>
                    <a:pt x="78" y="453"/>
                    <a:pt x="54" y="458"/>
                  </a:cubicBezTo>
                  <a:cubicBezTo>
                    <a:pt x="30" y="464"/>
                    <a:pt x="21" y="485"/>
                    <a:pt x="35" y="505"/>
                  </a:cubicBezTo>
                  <a:cubicBezTo>
                    <a:pt x="50" y="525"/>
                    <a:pt x="44" y="553"/>
                    <a:pt x="22" y="565"/>
                  </a:cubicBezTo>
                  <a:cubicBezTo>
                    <a:pt x="1" y="578"/>
                    <a:pt x="0" y="601"/>
                    <a:pt x="20" y="616"/>
                  </a:cubicBezTo>
                  <a:cubicBezTo>
                    <a:pt x="40" y="630"/>
                    <a:pt x="43" y="658"/>
                    <a:pt x="27" y="677"/>
                  </a:cubicBezTo>
                  <a:cubicBezTo>
                    <a:pt x="11" y="696"/>
                    <a:pt x="18" y="718"/>
                    <a:pt x="41" y="725"/>
                  </a:cubicBezTo>
                  <a:cubicBezTo>
                    <a:pt x="65" y="733"/>
                    <a:pt x="77" y="758"/>
                    <a:pt x="68" y="781"/>
                  </a:cubicBezTo>
                  <a:cubicBezTo>
                    <a:pt x="59" y="804"/>
                    <a:pt x="72" y="822"/>
                    <a:pt x="97" y="822"/>
                  </a:cubicBezTo>
                  <a:cubicBezTo>
                    <a:pt x="122" y="821"/>
                    <a:pt x="141" y="841"/>
                    <a:pt x="140" y="866"/>
                  </a:cubicBezTo>
                  <a:cubicBezTo>
                    <a:pt x="139" y="891"/>
                    <a:pt x="158" y="904"/>
                    <a:pt x="181" y="895"/>
                  </a:cubicBezTo>
                  <a:cubicBezTo>
                    <a:pt x="204" y="887"/>
                    <a:pt x="229" y="899"/>
                    <a:pt x="236" y="923"/>
                  </a:cubicBezTo>
                  <a:cubicBezTo>
                    <a:pt x="243" y="946"/>
                    <a:pt x="265" y="953"/>
                    <a:pt x="284" y="937"/>
                  </a:cubicBezTo>
                  <a:cubicBezTo>
                    <a:pt x="303" y="922"/>
                    <a:pt x="331" y="925"/>
                    <a:pt x="345" y="945"/>
                  </a:cubicBezTo>
                  <a:cubicBezTo>
                    <a:pt x="360" y="965"/>
                    <a:pt x="383" y="965"/>
                    <a:pt x="395" y="944"/>
                  </a:cubicBezTo>
                  <a:cubicBezTo>
                    <a:pt x="409" y="923"/>
                    <a:pt x="436" y="917"/>
                    <a:pt x="456" y="931"/>
                  </a:cubicBezTo>
                  <a:cubicBezTo>
                    <a:pt x="476" y="946"/>
                    <a:pt x="497" y="938"/>
                    <a:pt x="503" y="914"/>
                  </a:cubicBezTo>
                  <a:cubicBezTo>
                    <a:pt x="509" y="889"/>
                    <a:pt x="533" y="875"/>
                    <a:pt x="556" y="882"/>
                  </a:cubicBezTo>
                  <a:cubicBezTo>
                    <a:pt x="580" y="889"/>
                    <a:pt x="597" y="875"/>
                    <a:pt x="595" y="850"/>
                  </a:cubicBezTo>
                  <a:cubicBezTo>
                    <a:pt x="593" y="838"/>
                    <a:pt x="598" y="826"/>
                    <a:pt x="605" y="817"/>
                  </a:cubicBezTo>
                  <a:cubicBezTo>
                    <a:pt x="735" y="894"/>
                    <a:pt x="735" y="894"/>
                    <a:pt x="735" y="894"/>
                  </a:cubicBezTo>
                  <a:cubicBezTo>
                    <a:pt x="739" y="914"/>
                    <a:pt x="750" y="932"/>
                    <a:pt x="769" y="943"/>
                  </a:cubicBezTo>
                  <a:cubicBezTo>
                    <a:pt x="804" y="964"/>
                    <a:pt x="848" y="952"/>
                    <a:pt x="869" y="918"/>
                  </a:cubicBezTo>
                  <a:cubicBezTo>
                    <a:pt x="889" y="883"/>
                    <a:pt x="878" y="839"/>
                    <a:pt x="843" y="818"/>
                  </a:cubicBezTo>
                  <a:close/>
                  <a:moveTo>
                    <a:pt x="550" y="674"/>
                  </a:moveTo>
                  <a:cubicBezTo>
                    <a:pt x="456" y="618"/>
                    <a:pt x="456" y="618"/>
                    <a:pt x="456" y="618"/>
                  </a:cubicBezTo>
                  <a:cubicBezTo>
                    <a:pt x="455" y="588"/>
                    <a:pt x="440" y="559"/>
                    <a:pt x="412" y="543"/>
                  </a:cubicBezTo>
                  <a:cubicBezTo>
                    <a:pt x="381" y="525"/>
                    <a:pt x="345" y="527"/>
                    <a:pt x="317" y="545"/>
                  </a:cubicBezTo>
                  <a:cubicBezTo>
                    <a:pt x="368" y="575"/>
                    <a:pt x="368" y="575"/>
                    <a:pt x="368" y="575"/>
                  </a:cubicBezTo>
                  <a:cubicBezTo>
                    <a:pt x="387" y="586"/>
                    <a:pt x="392" y="610"/>
                    <a:pt x="381" y="630"/>
                  </a:cubicBezTo>
                  <a:cubicBezTo>
                    <a:pt x="370" y="649"/>
                    <a:pt x="346" y="655"/>
                    <a:pt x="328" y="644"/>
                  </a:cubicBezTo>
                  <a:cubicBezTo>
                    <a:pt x="276" y="614"/>
                    <a:pt x="276" y="614"/>
                    <a:pt x="276" y="614"/>
                  </a:cubicBezTo>
                  <a:cubicBezTo>
                    <a:pt x="273" y="647"/>
                    <a:pt x="289" y="680"/>
                    <a:pt x="320" y="698"/>
                  </a:cubicBezTo>
                  <a:cubicBezTo>
                    <a:pt x="348" y="715"/>
                    <a:pt x="380" y="714"/>
                    <a:pt x="407" y="700"/>
                  </a:cubicBezTo>
                  <a:cubicBezTo>
                    <a:pt x="498" y="754"/>
                    <a:pt x="498" y="754"/>
                    <a:pt x="498" y="754"/>
                  </a:cubicBezTo>
                  <a:cubicBezTo>
                    <a:pt x="473" y="777"/>
                    <a:pt x="443" y="795"/>
                    <a:pt x="408" y="804"/>
                  </a:cubicBezTo>
                  <a:cubicBezTo>
                    <a:pt x="299" y="832"/>
                    <a:pt x="188" y="766"/>
                    <a:pt x="160" y="657"/>
                  </a:cubicBezTo>
                  <a:cubicBezTo>
                    <a:pt x="132" y="548"/>
                    <a:pt x="198" y="437"/>
                    <a:pt x="307" y="409"/>
                  </a:cubicBezTo>
                  <a:cubicBezTo>
                    <a:pt x="415" y="381"/>
                    <a:pt x="527" y="447"/>
                    <a:pt x="555" y="556"/>
                  </a:cubicBezTo>
                  <a:cubicBezTo>
                    <a:pt x="565" y="596"/>
                    <a:pt x="562" y="637"/>
                    <a:pt x="550" y="674"/>
                  </a:cubicBezTo>
                  <a:close/>
                  <a:moveTo>
                    <a:pt x="595" y="700"/>
                  </a:moveTo>
                  <a:cubicBezTo>
                    <a:pt x="576" y="689"/>
                    <a:pt x="576" y="689"/>
                    <a:pt x="576" y="689"/>
                  </a:cubicBezTo>
                  <a:cubicBezTo>
                    <a:pt x="592" y="646"/>
                    <a:pt x="597" y="597"/>
                    <a:pt x="584" y="548"/>
                  </a:cubicBezTo>
                  <a:cubicBezTo>
                    <a:pt x="552" y="423"/>
                    <a:pt x="424" y="347"/>
                    <a:pt x="299" y="379"/>
                  </a:cubicBezTo>
                  <a:cubicBezTo>
                    <a:pt x="174" y="412"/>
                    <a:pt x="98" y="539"/>
                    <a:pt x="130" y="665"/>
                  </a:cubicBezTo>
                  <a:cubicBezTo>
                    <a:pt x="163" y="790"/>
                    <a:pt x="290" y="865"/>
                    <a:pt x="415" y="833"/>
                  </a:cubicBezTo>
                  <a:cubicBezTo>
                    <a:pt x="459" y="822"/>
                    <a:pt x="496" y="799"/>
                    <a:pt x="524" y="770"/>
                  </a:cubicBezTo>
                  <a:cubicBezTo>
                    <a:pt x="544" y="781"/>
                    <a:pt x="544" y="781"/>
                    <a:pt x="544" y="781"/>
                  </a:cubicBezTo>
                  <a:cubicBezTo>
                    <a:pt x="512" y="815"/>
                    <a:pt x="470" y="841"/>
                    <a:pt x="421" y="854"/>
                  </a:cubicBezTo>
                  <a:cubicBezTo>
                    <a:pt x="284" y="889"/>
                    <a:pt x="145" y="807"/>
                    <a:pt x="109" y="670"/>
                  </a:cubicBezTo>
                  <a:cubicBezTo>
                    <a:pt x="74" y="533"/>
                    <a:pt x="157" y="394"/>
                    <a:pt x="294" y="359"/>
                  </a:cubicBezTo>
                  <a:cubicBezTo>
                    <a:pt x="430" y="323"/>
                    <a:pt x="570" y="406"/>
                    <a:pt x="605" y="543"/>
                  </a:cubicBezTo>
                  <a:cubicBezTo>
                    <a:pt x="619" y="597"/>
                    <a:pt x="614" y="652"/>
                    <a:pt x="595" y="700"/>
                  </a:cubicBezTo>
                  <a:close/>
                  <a:moveTo>
                    <a:pt x="839" y="900"/>
                  </a:moveTo>
                  <a:cubicBezTo>
                    <a:pt x="806" y="919"/>
                    <a:pt x="806" y="919"/>
                    <a:pt x="806" y="919"/>
                  </a:cubicBezTo>
                  <a:cubicBezTo>
                    <a:pt x="773" y="900"/>
                    <a:pt x="773" y="900"/>
                    <a:pt x="773" y="900"/>
                  </a:cubicBezTo>
                  <a:cubicBezTo>
                    <a:pt x="773" y="861"/>
                    <a:pt x="773" y="861"/>
                    <a:pt x="773" y="861"/>
                  </a:cubicBezTo>
                  <a:cubicBezTo>
                    <a:pt x="807" y="842"/>
                    <a:pt x="807" y="842"/>
                    <a:pt x="807" y="842"/>
                  </a:cubicBezTo>
                  <a:cubicBezTo>
                    <a:pt x="840" y="862"/>
                    <a:pt x="840" y="862"/>
                    <a:pt x="840" y="862"/>
                  </a:cubicBezTo>
                  <a:lnTo>
                    <a:pt x="839" y="900"/>
                  </a:lnTo>
                  <a:close/>
                  <a:moveTo>
                    <a:pt x="526" y="216"/>
                  </a:moveTo>
                  <a:cubicBezTo>
                    <a:pt x="543" y="226"/>
                    <a:pt x="543" y="226"/>
                    <a:pt x="543" y="226"/>
                  </a:cubicBezTo>
                  <a:cubicBezTo>
                    <a:pt x="557" y="235"/>
                    <a:pt x="569" y="256"/>
                    <a:pt x="569" y="27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1" y="309"/>
                    <a:pt x="585" y="320"/>
                    <a:pt x="601" y="316"/>
                  </a:cubicBezTo>
                  <a:cubicBezTo>
                    <a:pt x="620" y="312"/>
                    <a:pt x="620" y="312"/>
                    <a:pt x="620" y="312"/>
                  </a:cubicBezTo>
                  <a:cubicBezTo>
                    <a:pt x="637" y="308"/>
                    <a:pt x="660" y="315"/>
                    <a:pt x="672" y="326"/>
                  </a:cubicBezTo>
                  <a:cubicBezTo>
                    <a:pt x="687" y="340"/>
                    <a:pt x="687" y="340"/>
                    <a:pt x="687" y="340"/>
                  </a:cubicBezTo>
                  <a:cubicBezTo>
                    <a:pt x="699" y="351"/>
                    <a:pt x="716" y="349"/>
                    <a:pt x="725" y="335"/>
                  </a:cubicBezTo>
                  <a:cubicBezTo>
                    <a:pt x="736" y="318"/>
                    <a:pt x="736" y="318"/>
                    <a:pt x="736" y="318"/>
                  </a:cubicBezTo>
                  <a:cubicBezTo>
                    <a:pt x="745" y="304"/>
                    <a:pt x="766" y="291"/>
                    <a:pt x="782" y="291"/>
                  </a:cubicBezTo>
                  <a:cubicBezTo>
                    <a:pt x="802" y="290"/>
                    <a:pt x="802" y="290"/>
                    <a:pt x="802" y="290"/>
                  </a:cubicBezTo>
                  <a:cubicBezTo>
                    <a:pt x="819" y="290"/>
                    <a:pt x="830" y="276"/>
                    <a:pt x="826" y="259"/>
                  </a:cubicBezTo>
                  <a:cubicBezTo>
                    <a:pt x="821" y="240"/>
                    <a:pt x="821" y="240"/>
                    <a:pt x="821" y="240"/>
                  </a:cubicBezTo>
                  <a:cubicBezTo>
                    <a:pt x="818" y="224"/>
                    <a:pt x="824" y="200"/>
                    <a:pt x="835" y="188"/>
                  </a:cubicBezTo>
                  <a:cubicBezTo>
                    <a:pt x="849" y="173"/>
                    <a:pt x="849" y="173"/>
                    <a:pt x="849" y="173"/>
                  </a:cubicBezTo>
                  <a:cubicBezTo>
                    <a:pt x="860" y="161"/>
                    <a:pt x="858" y="144"/>
                    <a:pt x="844" y="135"/>
                  </a:cubicBezTo>
                  <a:cubicBezTo>
                    <a:pt x="827" y="124"/>
                    <a:pt x="827" y="124"/>
                    <a:pt x="827" y="124"/>
                  </a:cubicBezTo>
                  <a:cubicBezTo>
                    <a:pt x="813" y="115"/>
                    <a:pt x="801" y="95"/>
                    <a:pt x="800" y="78"/>
                  </a:cubicBezTo>
                  <a:cubicBezTo>
                    <a:pt x="800" y="58"/>
                    <a:pt x="800" y="58"/>
                    <a:pt x="800" y="58"/>
                  </a:cubicBezTo>
                  <a:cubicBezTo>
                    <a:pt x="799" y="41"/>
                    <a:pt x="785" y="31"/>
                    <a:pt x="769" y="34"/>
                  </a:cubicBezTo>
                  <a:cubicBezTo>
                    <a:pt x="749" y="39"/>
                    <a:pt x="749" y="39"/>
                    <a:pt x="749" y="39"/>
                  </a:cubicBezTo>
                  <a:cubicBezTo>
                    <a:pt x="733" y="42"/>
                    <a:pt x="710" y="36"/>
                    <a:pt x="698" y="25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71" y="0"/>
                    <a:pt x="653" y="2"/>
                    <a:pt x="645" y="1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25" y="47"/>
                    <a:pt x="604" y="59"/>
                    <a:pt x="58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51" y="61"/>
                    <a:pt x="540" y="75"/>
                    <a:pt x="544" y="91"/>
                  </a:cubicBezTo>
                  <a:cubicBezTo>
                    <a:pt x="548" y="111"/>
                    <a:pt x="548" y="111"/>
                    <a:pt x="548" y="111"/>
                  </a:cubicBezTo>
                  <a:cubicBezTo>
                    <a:pt x="552" y="127"/>
                    <a:pt x="546" y="150"/>
                    <a:pt x="534" y="163"/>
                  </a:cubicBezTo>
                  <a:cubicBezTo>
                    <a:pt x="521" y="177"/>
                    <a:pt x="521" y="177"/>
                    <a:pt x="521" y="177"/>
                  </a:cubicBezTo>
                  <a:cubicBezTo>
                    <a:pt x="509" y="189"/>
                    <a:pt x="512" y="207"/>
                    <a:pt x="526" y="216"/>
                  </a:cubicBezTo>
                  <a:close/>
                  <a:moveTo>
                    <a:pt x="685" y="93"/>
                  </a:moveTo>
                  <a:cubicBezTo>
                    <a:pt x="730" y="93"/>
                    <a:pt x="767" y="130"/>
                    <a:pt x="767" y="175"/>
                  </a:cubicBezTo>
                  <a:cubicBezTo>
                    <a:pt x="767" y="221"/>
                    <a:pt x="730" y="258"/>
                    <a:pt x="685" y="258"/>
                  </a:cubicBezTo>
                  <a:cubicBezTo>
                    <a:pt x="639" y="258"/>
                    <a:pt x="603" y="221"/>
                    <a:pt x="603" y="175"/>
                  </a:cubicBezTo>
                  <a:cubicBezTo>
                    <a:pt x="603" y="130"/>
                    <a:pt x="639" y="93"/>
                    <a:pt x="685" y="93"/>
                  </a:cubicBezTo>
                  <a:close/>
                  <a:moveTo>
                    <a:pt x="685" y="93"/>
                  </a:moveTo>
                  <a:cubicBezTo>
                    <a:pt x="685" y="93"/>
                    <a:pt x="685" y="93"/>
                    <a:pt x="685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24470" y="2392295"/>
            <a:ext cx="565150" cy="563563"/>
            <a:chOff x="6238875" y="2620306"/>
            <a:chExt cx="565150" cy="563563"/>
          </a:xfrm>
        </p:grpSpPr>
        <p:sp>
          <p:nvSpPr>
            <p:cNvPr id="29" name="Freeform 7"/>
            <p:cNvSpPr>
              <a:spLocks/>
            </p:cNvSpPr>
            <p:nvPr/>
          </p:nvSpPr>
          <p:spPr bwMode="auto">
            <a:xfrm flipV="1">
              <a:off x="6238875" y="2620306"/>
              <a:ext cx="565150" cy="563563"/>
            </a:xfrm>
            <a:custGeom>
              <a:avLst/>
              <a:gdLst>
                <a:gd name="T0" fmla="*/ 0 w 905504"/>
                <a:gd name="T1" fmla="*/ 109216 h 905504"/>
                <a:gd name="T2" fmla="*/ 32246 w 905504"/>
                <a:gd name="T3" fmla="*/ 31989 h 905504"/>
                <a:gd name="T4" fmla="*/ 110092 w 905504"/>
                <a:gd name="T5" fmla="*/ 0 h 905504"/>
                <a:gd name="T6" fmla="*/ 187939 w 905504"/>
                <a:gd name="T7" fmla="*/ 31989 h 905504"/>
                <a:gd name="T8" fmla="*/ 220184 w 905504"/>
                <a:gd name="T9" fmla="*/ 109216 h 905504"/>
                <a:gd name="T10" fmla="*/ 187939 w 905504"/>
                <a:gd name="T11" fmla="*/ 186442 h 905504"/>
                <a:gd name="T12" fmla="*/ 110092 w 905504"/>
                <a:gd name="T13" fmla="*/ 218431 h 905504"/>
                <a:gd name="T14" fmla="*/ 32246 w 905504"/>
                <a:gd name="T15" fmla="*/ 186442 h 905504"/>
                <a:gd name="T16" fmla="*/ 0 w 905504"/>
                <a:gd name="T17" fmla="*/ 109216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30" name="Freeform 206"/>
            <p:cNvSpPr>
              <a:spLocks noEditPoints="1"/>
            </p:cNvSpPr>
            <p:nvPr/>
          </p:nvSpPr>
          <p:spPr bwMode="auto">
            <a:xfrm>
              <a:off x="6365875" y="2747306"/>
              <a:ext cx="311150" cy="309563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0 w 256"/>
                <a:gd name="T13" fmla="*/ 2147483646 h 256"/>
                <a:gd name="T14" fmla="*/ 2147483646 w 256"/>
                <a:gd name="T15" fmla="*/ 0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6" h="256">
                  <a:moveTo>
                    <a:pt x="249" y="215"/>
                  </a:moveTo>
                  <a:cubicBezTo>
                    <a:pt x="253" y="219"/>
                    <a:pt x="256" y="225"/>
                    <a:pt x="256" y="232"/>
                  </a:cubicBezTo>
                  <a:cubicBezTo>
                    <a:pt x="256" y="245"/>
                    <a:pt x="245" y="256"/>
                    <a:pt x="232" y="256"/>
                  </a:cubicBezTo>
                  <a:cubicBezTo>
                    <a:pt x="225" y="256"/>
                    <a:pt x="219" y="253"/>
                    <a:pt x="215" y="249"/>
                  </a:cubicBezTo>
                  <a:cubicBezTo>
                    <a:pt x="145" y="179"/>
                    <a:pt x="145" y="179"/>
                    <a:pt x="145" y="179"/>
                  </a:cubicBezTo>
                  <a:cubicBezTo>
                    <a:pt x="130" y="187"/>
                    <a:pt x="114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14"/>
                    <a:pt x="187" y="130"/>
                    <a:pt x="179" y="145"/>
                  </a:cubicBezTo>
                  <a:lnTo>
                    <a:pt x="249" y="215"/>
                  </a:lnTo>
                  <a:close/>
                  <a:moveTo>
                    <a:pt x="96" y="24"/>
                  </a:moveTo>
                  <a:cubicBezTo>
                    <a:pt x="56" y="24"/>
                    <a:pt x="24" y="56"/>
                    <a:pt x="24" y="96"/>
                  </a:cubicBezTo>
                  <a:cubicBezTo>
                    <a:pt x="24" y="136"/>
                    <a:pt x="56" y="168"/>
                    <a:pt x="96" y="168"/>
                  </a:cubicBezTo>
                  <a:cubicBezTo>
                    <a:pt x="136" y="168"/>
                    <a:pt x="168" y="136"/>
                    <a:pt x="168" y="96"/>
                  </a:cubicBezTo>
                  <a:cubicBezTo>
                    <a:pt x="168" y="56"/>
                    <a:pt x="136" y="24"/>
                    <a:pt x="9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2836361" y="2657363"/>
            <a:ext cx="7652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流量削峰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4912289" y="1083000"/>
            <a:ext cx="143589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0" lang="en-US" altLang="zh-CN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more and more …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 flipH="1">
            <a:off x="7721383" y="2595693"/>
            <a:ext cx="9858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数据同步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 flipH="1">
            <a:off x="7689325" y="3692232"/>
            <a:ext cx="10899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    </a:t>
            </a: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消息冗余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 flipH="1">
            <a:off x="6906395" y="1747341"/>
            <a:ext cx="98663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日志收集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6" name="TextBox 13"/>
          <p:cNvSpPr txBox="1">
            <a:spLocks noChangeArrowheads="1"/>
          </p:cNvSpPr>
          <p:nvPr/>
        </p:nvSpPr>
        <p:spPr bwMode="auto">
          <a:xfrm flipH="1">
            <a:off x="2840330" y="3745529"/>
            <a:ext cx="82497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服务解耦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3509734" y="1747341"/>
            <a:ext cx="8699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消息传递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 animBg="1"/>
      <p:bldP spid="24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1826355" y="511145"/>
            <a:ext cx="35541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收集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大数据探索号业务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6178" y="134004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00355" y="133830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4805" y="133830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0859" y="133830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7168" y="2852736"/>
            <a:ext cx="1283938" cy="12965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3442360" y="1772241"/>
            <a:ext cx="2406777" cy="1080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2" idx="0"/>
          </p:cNvCxnSpPr>
          <p:nvPr/>
        </p:nvCxnSpPr>
        <p:spPr>
          <a:xfrm>
            <a:off x="4810987" y="1770501"/>
            <a:ext cx="1038150" cy="108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>
          <a:xfrm flipH="1">
            <a:off x="5849137" y="1770501"/>
            <a:ext cx="497904" cy="108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2" idx="0"/>
          </p:cNvCxnSpPr>
          <p:nvPr/>
        </p:nvCxnSpPr>
        <p:spPr>
          <a:xfrm flipH="1">
            <a:off x="5849137" y="1770501"/>
            <a:ext cx="2347400" cy="108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缺角矩形 16"/>
          <p:cNvSpPr/>
          <p:nvPr/>
        </p:nvSpPr>
        <p:spPr>
          <a:xfrm>
            <a:off x="3046178" y="4869660"/>
            <a:ext cx="1313150" cy="1296594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18" name="缺角矩形 17"/>
          <p:cNvSpPr/>
          <p:nvPr/>
        </p:nvSpPr>
        <p:spPr>
          <a:xfrm>
            <a:off x="4717781" y="4869660"/>
            <a:ext cx="1313150" cy="1296594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离线计算平台</a:t>
            </a:r>
          </a:p>
        </p:txBody>
      </p:sp>
      <p:sp>
        <p:nvSpPr>
          <p:cNvPr id="19" name="缺角矩形 18"/>
          <p:cNvSpPr/>
          <p:nvPr/>
        </p:nvSpPr>
        <p:spPr>
          <a:xfrm>
            <a:off x="7224092" y="4869660"/>
            <a:ext cx="1296594" cy="1296594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其他数据处理</a:t>
            </a:r>
          </a:p>
        </p:txBody>
      </p:sp>
      <p:cxnSp>
        <p:nvCxnSpPr>
          <p:cNvPr id="20" name="直接箭头连接符 19"/>
          <p:cNvCxnSpPr>
            <a:stCxn id="12" idx="2"/>
            <a:endCxn id="17" idx="0"/>
          </p:cNvCxnSpPr>
          <p:nvPr/>
        </p:nvCxnSpPr>
        <p:spPr>
          <a:xfrm flipH="1">
            <a:off x="3702753" y="4149330"/>
            <a:ext cx="2146384" cy="72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8" idx="0"/>
          </p:cNvCxnSpPr>
          <p:nvPr/>
        </p:nvCxnSpPr>
        <p:spPr>
          <a:xfrm flipH="1">
            <a:off x="5374356" y="4149330"/>
            <a:ext cx="474781" cy="72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9" idx="0"/>
          </p:cNvCxnSpPr>
          <p:nvPr/>
        </p:nvCxnSpPr>
        <p:spPr>
          <a:xfrm>
            <a:off x="5849137" y="4149330"/>
            <a:ext cx="2023252" cy="72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9575" y="53250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50804" y="13400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25" name="椭圆 22"/>
          <p:cNvSpPr>
            <a:spLocks noChangeArrowheads="1"/>
          </p:cNvSpPr>
          <p:nvPr/>
        </p:nvSpPr>
        <p:spPr bwMode="auto">
          <a:xfrm>
            <a:off x="3932290" y="3073202"/>
            <a:ext cx="854075" cy="855662"/>
          </a:xfrm>
          <a:prstGeom prst="ellipse">
            <a:avLst/>
          </a:prstGeom>
          <a:solidFill>
            <a:srgbClr val="DE4477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26" name="Freeform 135"/>
          <p:cNvSpPr>
            <a:spLocks noEditPoints="1"/>
          </p:cNvSpPr>
          <p:nvPr/>
        </p:nvSpPr>
        <p:spPr bwMode="auto">
          <a:xfrm>
            <a:off x="4162477" y="3319264"/>
            <a:ext cx="396875" cy="371475"/>
          </a:xfrm>
          <a:custGeom>
            <a:avLst/>
            <a:gdLst>
              <a:gd name="T0" fmla="*/ 384240240 w 73"/>
              <a:gd name="T1" fmla="*/ 1166196597 h 68"/>
              <a:gd name="T2" fmla="*/ 236455950 w 73"/>
              <a:gd name="T3" fmla="*/ 1166196597 h 68"/>
              <a:gd name="T4" fmla="*/ 0 w 73"/>
              <a:gd name="T5" fmla="*/ 986785097 h 68"/>
              <a:gd name="T6" fmla="*/ 147784289 w 73"/>
              <a:gd name="T7" fmla="*/ 568149161 h 68"/>
              <a:gd name="T8" fmla="*/ 443358305 w 73"/>
              <a:gd name="T9" fmla="*/ 657854911 h 68"/>
              <a:gd name="T10" fmla="*/ 591142594 w 73"/>
              <a:gd name="T11" fmla="*/ 627951173 h 68"/>
              <a:gd name="T12" fmla="*/ 591142594 w 73"/>
              <a:gd name="T13" fmla="*/ 717662386 h 68"/>
              <a:gd name="T14" fmla="*/ 679814255 w 73"/>
              <a:gd name="T15" fmla="*/ 1016688835 h 68"/>
              <a:gd name="T16" fmla="*/ 384240240 w 73"/>
              <a:gd name="T17" fmla="*/ 1166196597 h 68"/>
              <a:gd name="T18" fmla="*/ 443358305 w 73"/>
              <a:gd name="T19" fmla="*/ 568149161 h 68"/>
              <a:gd name="T20" fmla="*/ 147784289 w 73"/>
              <a:gd name="T21" fmla="*/ 269122712 h 68"/>
              <a:gd name="T22" fmla="*/ 443358305 w 73"/>
              <a:gd name="T23" fmla="*/ 0 h 68"/>
              <a:gd name="T24" fmla="*/ 738926884 w 73"/>
              <a:gd name="T25" fmla="*/ 269122712 h 68"/>
              <a:gd name="T26" fmla="*/ 443358305 w 73"/>
              <a:gd name="T27" fmla="*/ 568149161 h 68"/>
              <a:gd name="T28" fmla="*/ 1566525428 w 73"/>
              <a:gd name="T29" fmla="*/ 2033372207 h 68"/>
              <a:gd name="T30" fmla="*/ 591142594 w 73"/>
              <a:gd name="T31" fmla="*/ 2033372207 h 68"/>
              <a:gd name="T32" fmla="*/ 295568579 w 73"/>
              <a:gd name="T33" fmla="*/ 1734345758 h 68"/>
              <a:gd name="T34" fmla="*/ 679814255 w 73"/>
              <a:gd name="T35" fmla="*/ 1076490847 h 68"/>
              <a:gd name="T36" fmla="*/ 1093613527 w 73"/>
              <a:gd name="T37" fmla="*/ 1226004072 h 68"/>
              <a:gd name="T38" fmla="*/ 1477853767 w 73"/>
              <a:gd name="T39" fmla="*/ 1076490847 h 68"/>
              <a:gd name="T40" fmla="*/ 1891653039 w 73"/>
              <a:gd name="T41" fmla="*/ 1734345758 h 68"/>
              <a:gd name="T42" fmla="*/ 1566525428 w 73"/>
              <a:gd name="T43" fmla="*/ 2033372207 h 68"/>
              <a:gd name="T44" fmla="*/ 1093613527 w 73"/>
              <a:gd name="T45" fmla="*/ 1166196597 h 68"/>
              <a:gd name="T46" fmla="*/ 650255223 w 73"/>
              <a:gd name="T47" fmla="*/ 717662386 h 68"/>
              <a:gd name="T48" fmla="*/ 1093613527 w 73"/>
              <a:gd name="T49" fmla="*/ 269122712 h 68"/>
              <a:gd name="T50" fmla="*/ 1507412800 w 73"/>
              <a:gd name="T51" fmla="*/ 717662386 h 68"/>
              <a:gd name="T52" fmla="*/ 1093613527 w 73"/>
              <a:gd name="T53" fmla="*/ 1166196597 h 68"/>
              <a:gd name="T54" fmla="*/ 1743868750 w 73"/>
              <a:gd name="T55" fmla="*/ 568149161 h 68"/>
              <a:gd name="T56" fmla="*/ 1448300171 w 73"/>
              <a:gd name="T57" fmla="*/ 269122712 h 68"/>
              <a:gd name="T58" fmla="*/ 1743868750 w 73"/>
              <a:gd name="T59" fmla="*/ 0 h 68"/>
              <a:gd name="T60" fmla="*/ 2009883733 w 73"/>
              <a:gd name="T61" fmla="*/ 269122712 h 68"/>
              <a:gd name="T62" fmla="*/ 1743868750 w 73"/>
              <a:gd name="T63" fmla="*/ 568149161 h 68"/>
              <a:gd name="T64" fmla="*/ 1950765668 w 73"/>
              <a:gd name="T65" fmla="*/ 1166196597 h 68"/>
              <a:gd name="T66" fmla="*/ 1802981378 w 73"/>
              <a:gd name="T67" fmla="*/ 1166196597 h 68"/>
              <a:gd name="T68" fmla="*/ 1507412800 w 73"/>
              <a:gd name="T69" fmla="*/ 1016688835 h 68"/>
              <a:gd name="T70" fmla="*/ 1596084461 w 73"/>
              <a:gd name="T71" fmla="*/ 717662386 h 68"/>
              <a:gd name="T72" fmla="*/ 1596084461 w 73"/>
              <a:gd name="T73" fmla="*/ 627951173 h 68"/>
              <a:gd name="T74" fmla="*/ 1743868750 w 73"/>
              <a:gd name="T75" fmla="*/ 657854911 h 68"/>
              <a:gd name="T76" fmla="*/ 2039437329 w 73"/>
              <a:gd name="T77" fmla="*/ 568149161 h 68"/>
              <a:gd name="T78" fmla="*/ 2147483646 w 73"/>
              <a:gd name="T79" fmla="*/ 986785097 h 68"/>
              <a:gd name="T80" fmla="*/ 1950765668 w 73"/>
              <a:gd name="T81" fmla="*/ 1166196597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27" name="TextBox 57"/>
          <p:cNvSpPr txBox="1">
            <a:spLocks noChangeArrowheads="1"/>
          </p:cNvSpPr>
          <p:nvPr/>
        </p:nvSpPr>
        <p:spPr bwMode="auto">
          <a:xfrm>
            <a:off x="1763884" y="2780703"/>
            <a:ext cx="193887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多种用户行为数据</a:t>
            </a:r>
            <a:endParaRPr kumimoji="0" lang="en-US" altLang="zh-CN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用户浏览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用户点击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用户收藏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altLang="zh-CN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28" name="椭圆 24"/>
          <p:cNvSpPr>
            <a:spLocks noChangeArrowheads="1"/>
          </p:cNvSpPr>
          <p:nvPr/>
        </p:nvSpPr>
        <p:spPr bwMode="auto">
          <a:xfrm>
            <a:off x="6887288" y="3077568"/>
            <a:ext cx="854075" cy="855663"/>
          </a:xfrm>
          <a:prstGeom prst="ellipse">
            <a:avLst/>
          </a:prstGeom>
          <a:solidFill>
            <a:srgbClr val="DE4477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grpSp>
        <p:nvGrpSpPr>
          <p:cNvPr id="29" name="组合 98"/>
          <p:cNvGrpSpPr>
            <a:grpSpLocks/>
          </p:cNvGrpSpPr>
          <p:nvPr/>
        </p:nvGrpSpPr>
        <p:grpSpPr bwMode="auto">
          <a:xfrm rot="5400000">
            <a:off x="7137177" y="3311426"/>
            <a:ext cx="329505" cy="420588"/>
            <a:chOff x="0" y="0"/>
            <a:chExt cx="563562" cy="720725"/>
          </a:xfrm>
          <a:solidFill>
            <a:schemeClr val="bg1"/>
          </a:solidFill>
        </p:grpSpPr>
        <p:sp>
          <p:nvSpPr>
            <p:cNvPr id="30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1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2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33" name="TextBox 57"/>
          <p:cNvSpPr txBox="1">
            <a:spLocks noChangeArrowheads="1"/>
          </p:cNvSpPr>
          <p:nvPr/>
        </p:nvSpPr>
        <p:spPr bwMode="auto">
          <a:xfrm>
            <a:off x="7944422" y="3072701"/>
            <a:ext cx="193887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海量数据</a:t>
            </a:r>
            <a:endParaRPr kumimoji="0" lang="en-US" altLang="zh-CN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强大堆积能力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多对多消息传递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2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3" grpId="0"/>
      <p:bldP spid="24" grpId="0"/>
      <p:bldP spid="25" grpId="0" animBg="1"/>
      <p:bldP spid="27" grpId="0"/>
      <p:bldP spid="28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4830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数据同步复制、缓存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同步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– VDP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流程图: 磁盘 29"/>
          <p:cNvSpPr/>
          <p:nvPr/>
        </p:nvSpPr>
        <p:spPr>
          <a:xfrm>
            <a:off x="1689823" y="4189853"/>
            <a:ext cx="936104" cy="936104"/>
          </a:xfrm>
          <a:prstGeom prst="flowChartMagneticDisk">
            <a:avLst/>
          </a:prstGeom>
          <a:solidFill>
            <a:srgbClr val="E428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Instance</a:t>
            </a:r>
            <a:endParaRPr lang="zh-CN" altLang="en-US" sz="1200" dirty="0"/>
          </a:p>
        </p:txBody>
      </p:sp>
      <p:sp>
        <p:nvSpPr>
          <p:cNvPr id="31" name="椭圆 30"/>
          <p:cNvSpPr/>
          <p:nvPr/>
        </p:nvSpPr>
        <p:spPr>
          <a:xfrm>
            <a:off x="1583523" y="2587250"/>
            <a:ext cx="1145738" cy="756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VDP</a:t>
            </a:r>
            <a:endParaRPr lang="zh-CN" altLang="en-US" sz="1200" dirty="0"/>
          </a:p>
        </p:txBody>
      </p:sp>
      <p:sp>
        <p:nvSpPr>
          <p:cNvPr id="32" name="流程图: 过程 31"/>
          <p:cNvSpPr/>
          <p:nvPr/>
        </p:nvSpPr>
        <p:spPr>
          <a:xfrm>
            <a:off x="4227158" y="2569423"/>
            <a:ext cx="1584176" cy="79208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817327" y="1489303"/>
            <a:ext cx="1514287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 Svc </a:t>
            </a:r>
            <a:endParaRPr lang="zh-CN" altLang="en-US" sz="1200" dirty="0"/>
          </a:p>
        </p:txBody>
      </p:sp>
      <p:sp>
        <p:nvSpPr>
          <p:cNvPr id="34" name="椭圆 33"/>
          <p:cNvSpPr/>
          <p:nvPr/>
        </p:nvSpPr>
        <p:spPr>
          <a:xfrm>
            <a:off x="6845419" y="2587424"/>
            <a:ext cx="1530855" cy="7560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Update 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 cache</a:t>
            </a:r>
            <a:endParaRPr lang="zh-CN" altLang="en-US" sz="1200" dirty="0"/>
          </a:p>
        </p:txBody>
      </p:sp>
      <p:sp>
        <p:nvSpPr>
          <p:cNvPr id="35" name="椭圆 34"/>
          <p:cNvSpPr/>
          <p:nvPr/>
        </p:nvSpPr>
        <p:spPr>
          <a:xfrm>
            <a:off x="6876078" y="3660758"/>
            <a:ext cx="1500196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Sync to Slave DB cross-IDC </a:t>
            </a:r>
            <a:endParaRPr lang="zh-CN" altLang="en-US" sz="1200" dirty="0"/>
          </a:p>
        </p:txBody>
      </p:sp>
      <p:cxnSp>
        <p:nvCxnSpPr>
          <p:cNvPr id="36" name="直接箭头连接符 35"/>
          <p:cNvCxnSpPr>
            <a:stCxn id="30" idx="1"/>
            <a:endCxn id="31" idx="4"/>
          </p:cNvCxnSpPr>
          <p:nvPr/>
        </p:nvCxnSpPr>
        <p:spPr>
          <a:xfrm flipH="1" flipV="1">
            <a:off x="2156392" y="3343334"/>
            <a:ext cx="1483" cy="84651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6"/>
            <a:endCxn id="32" idx="1"/>
          </p:cNvCxnSpPr>
          <p:nvPr/>
        </p:nvCxnSpPr>
        <p:spPr>
          <a:xfrm>
            <a:off x="2729261" y="2965292"/>
            <a:ext cx="1497897" cy="1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  <a:endCxn id="34" idx="2"/>
          </p:cNvCxnSpPr>
          <p:nvPr/>
        </p:nvCxnSpPr>
        <p:spPr>
          <a:xfrm flipV="1">
            <a:off x="5811334" y="2965466"/>
            <a:ext cx="103408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3"/>
            <a:endCxn id="35" idx="2"/>
          </p:cNvCxnSpPr>
          <p:nvPr/>
        </p:nvCxnSpPr>
        <p:spPr>
          <a:xfrm>
            <a:off x="5811334" y="2965467"/>
            <a:ext cx="1064744" cy="11273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3"/>
            <a:endCxn id="33" idx="2"/>
          </p:cNvCxnSpPr>
          <p:nvPr/>
        </p:nvCxnSpPr>
        <p:spPr>
          <a:xfrm flipV="1">
            <a:off x="5811334" y="1921351"/>
            <a:ext cx="1005993" cy="10441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011134" y="2298887"/>
            <a:ext cx="2016224" cy="133315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65846" y="26575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数据消息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0934" y="378502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utoShape 2" descr="http://wiki.corp.vipshop.com/download/attachments/76942807/image2016-1-29%2015%3A5%3A29.png?version=1&amp;modificationDate=1454051129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AutoShape 4" descr="http://wiki.corp.vipshop.com/download/attachments/76942807/image2016-1-29%2015%3A5%3A29.png?version=1&amp;modificationDate=1454051129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9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73179" y="2566736"/>
            <a:ext cx="3015916" cy="3015916"/>
          </a:xfrm>
          <a:prstGeom prst="ellipse">
            <a:avLst/>
          </a:prstGeom>
          <a:solidFill>
            <a:schemeClr val="accent1">
              <a:lumMod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636171" y="2566736"/>
            <a:ext cx="3015916" cy="3015916"/>
          </a:xfrm>
          <a:prstGeom prst="ellipse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99159" y="2566736"/>
            <a:ext cx="3015916" cy="3015916"/>
          </a:xfrm>
          <a:prstGeom prst="ellipse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27989" y="98458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我是标题啊啊啊</a:t>
            </a:r>
            <a:endParaRPr kumimoji="1"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549669" y="1617968"/>
            <a:ext cx="505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ZLanTingHei-L-GBK" charset="-122"/>
                <a:ea typeface="FZLanTingHei-L-GBK" charset="-122"/>
                <a:cs typeface="FZLanTingHei-L-GBK" charset="-122"/>
              </a:rPr>
              <a:t>我是小文字解说我是小文字解说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ZLanTingHei-L-GBK" charset="-122"/>
                <a:ea typeface="FZLanTingHei-L-GBK" charset="-122"/>
                <a:cs typeface="FZLanTingHei-L-GBK" charset="-122"/>
              </a:rPr>
              <a:t>我是小文字解说我是小文字解说</a:t>
            </a:r>
          </a:p>
          <a:p>
            <a:pPr algn="ctr"/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FZLanTingHei-L-GBK" charset="-122"/>
              <a:ea typeface="FZLanTingHei-L-GBK" charset="-122"/>
              <a:cs typeface="FZLanTingHei-L-GBK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1478" y="3644077"/>
            <a:ext cx="238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52941" y="3708245"/>
            <a:ext cx="238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74403" y="3646596"/>
            <a:ext cx="238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我是内容我是内容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72398" y="2979924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01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35388" y="3059310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02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14420" y="3024134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bg1"/>
                </a:solidFill>
              </a:rPr>
              <a:t>03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8126" y="717453"/>
            <a:ext cx="10677379" cy="507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0479" y="13840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我可以当标题页</a:t>
            </a:r>
            <a:endParaRPr kumimoji="1"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00799" y="2292504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我是内容我是内容我是内容我是内容</a:t>
            </a:r>
            <a:r>
              <a:rPr kumimoji="1" lang="zh-CN" altLang="en-US" sz="2000" dirty="0"/>
              <a:t>我是内容我是内容我是内容我是内容</a:t>
            </a:r>
          </a:p>
          <a:p>
            <a:r>
              <a:rPr kumimoji="1" lang="zh-CN" altLang="en-US" sz="2000" dirty="0"/>
              <a:t>我是内容我是内容我是内容我是</a:t>
            </a:r>
            <a:r>
              <a:rPr kumimoji="1" lang="zh-CN" altLang="en-US" sz="2000" dirty="0" smtClean="0"/>
              <a:t>内容</a:t>
            </a:r>
            <a:r>
              <a:rPr kumimoji="1" lang="zh-CN" altLang="en-US" sz="2000" dirty="0"/>
              <a:t>我是内容我是内容我是内容我是内容</a:t>
            </a:r>
          </a:p>
          <a:p>
            <a:r>
              <a:rPr kumimoji="1" lang="zh-CN" altLang="en-US" sz="2000" dirty="0"/>
              <a:t>我是内容我是内容我是内容我是</a:t>
            </a:r>
            <a:r>
              <a:rPr kumimoji="1" lang="zh-CN" altLang="en-US" sz="2000" dirty="0" smtClean="0"/>
              <a:t>内容</a:t>
            </a:r>
            <a:r>
              <a:rPr kumimoji="1" lang="zh-CN" altLang="en-US" sz="2000" dirty="0"/>
              <a:t>我是内容我是内容我是内容我是内容</a:t>
            </a:r>
          </a:p>
          <a:p>
            <a:pPr algn="ctr"/>
            <a:r>
              <a:rPr kumimoji="1" lang="zh-CN" altLang="en-US" sz="2000" dirty="0"/>
              <a:t>我是内容我是内容我是内容我是</a:t>
            </a:r>
            <a:r>
              <a:rPr kumimoji="1" lang="zh-CN" altLang="en-US" sz="2000" dirty="0" smtClean="0"/>
              <a:t>内容</a:t>
            </a:r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247245" y="4072868"/>
            <a:ext cx="1899139" cy="4220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3011" y="41114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smtClean="0">
                <a:solidFill>
                  <a:schemeClr val="bg1"/>
                </a:solidFill>
              </a:rPr>
              <a:t>可以加链接</a:t>
            </a:r>
            <a:endParaRPr kumimoji="1" lang="zh-CN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10148" y="12402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我是标题我是标题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" y="0"/>
            <a:ext cx="563084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我是图片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61303" y="2674193"/>
            <a:ext cx="556850" cy="409932"/>
            <a:chOff x="2259806" y="2925424"/>
            <a:chExt cx="671414" cy="531541"/>
          </a:xfrm>
        </p:grpSpPr>
        <p:sp>
          <p:nvSpPr>
            <p:cNvPr id="8" name="Freeform 2891"/>
            <p:cNvSpPr>
              <a:spLocks/>
            </p:cNvSpPr>
            <p:nvPr/>
          </p:nvSpPr>
          <p:spPr bwMode="auto">
            <a:xfrm>
              <a:off x="2259806" y="2925424"/>
              <a:ext cx="671414" cy="524549"/>
            </a:xfrm>
            <a:custGeom>
              <a:avLst/>
              <a:gdLst>
                <a:gd name="T0" fmla="*/ 99 w 134"/>
                <a:gd name="T1" fmla="*/ 32 h 104"/>
                <a:gd name="T2" fmla="*/ 99 w 134"/>
                <a:gd name="T3" fmla="*/ 32 h 104"/>
                <a:gd name="T4" fmla="*/ 61 w 134"/>
                <a:gd name="T5" fmla="*/ 0 h 104"/>
                <a:gd name="T6" fmla="*/ 22 w 134"/>
                <a:gd name="T7" fmla="*/ 34 h 104"/>
                <a:gd name="T8" fmla="*/ 0 w 134"/>
                <a:gd name="T9" fmla="*/ 68 h 104"/>
                <a:gd name="T10" fmla="*/ 37 w 134"/>
                <a:gd name="T11" fmla="*/ 104 h 104"/>
                <a:gd name="T12" fmla="*/ 55 w 134"/>
                <a:gd name="T13" fmla="*/ 104 h 104"/>
                <a:gd name="T14" fmla="*/ 80 w 134"/>
                <a:gd name="T15" fmla="*/ 104 h 104"/>
                <a:gd name="T16" fmla="*/ 99 w 134"/>
                <a:gd name="T17" fmla="*/ 104 h 104"/>
                <a:gd name="T18" fmla="*/ 134 w 134"/>
                <a:gd name="T19" fmla="*/ 68 h 104"/>
                <a:gd name="T20" fmla="*/ 99 w 134"/>
                <a:gd name="T21" fmla="*/ 3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04"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6" y="14"/>
                    <a:pt x="80" y="0"/>
                    <a:pt x="61" y="0"/>
                  </a:cubicBezTo>
                  <a:cubicBezTo>
                    <a:pt x="41" y="0"/>
                    <a:pt x="24" y="15"/>
                    <a:pt x="22" y="34"/>
                  </a:cubicBezTo>
                  <a:cubicBezTo>
                    <a:pt x="9" y="40"/>
                    <a:pt x="0" y="53"/>
                    <a:pt x="0" y="68"/>
                  </a:cubicBezTo>
                  <a:cubicBezTo>
                    <a:pt x="0" y="88"/>
                    <a:pt x="17" y="104"/>
                    <a:pt x="37" y="104"/>
                  </a:cubicBezTo>
                  <a:cubicBezTo>
                    <a:pt x="41" y="104"/>
                    <a:pt x="48" y="104"/>
                    <a:pt x="55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8" y="104"/>
                    <a:pt x="95" y="104"/>
                    <a:pt x="99" y="104"/>
                  </a:cubicBezTo>
                  <a:cubicBezTo>
                    <a:pt x="119" y="104"/>
                    <a:pt x="134" y="87"/>
                    <a:pt x="134" y="68"/>
                  </a:cubicBezTo>
                  <a:cubicBezTo>
                    <a:pt x="134" y="48"/>
                    <a:pt x="119" y="32"/>
                    <a:pt x="99" y="32"/>
                  </a:cubicBezTo>
                  <a:close/>
                </a:path>
              </a:pathLst>
            </a:cu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892"/>
            <p:cNvSpPr>
              <a:spLocks/>
            </p:cNvSpPr>
            <p:nvPr/>
          </p:nvSpPr>
          <p:spPr bwMode="auto">
            <a:xfrm>
              <a:off x="2441647" y="3093281"/>
              <a:ext cx="307732" cy="363684"/>
            </a:xfrm>
            <a:custGeom>
              <a:avLst/>
              <a:gdLst>
                <a:gd name="T0" fmla="*/ 4 w 61"/>
                <a:gd name="T1" fmla="*/ 40 h 72"/>
                <a:gd name="T2" fmla="*/ 29 w 61"/>
                <a:gd name="T3" fmla="*/ 70 h 72"/>
                <a:gd name="T4" fmla="*/ 33 w 61"/>
                <a:gd name="T5" fmla="*/ 70 h 72"/>
                <a:gd name="T6" fmla="*/ 57 w 61"/>
                <a:gd name="T7" fmla="*/ 39 h 72"/>
                <a:gd name="T8" fmla="*/ 56 w 61"/>
                <a:gd name="T9" fmla="*/ 36 h 72"/>
                <a:gd name="T10" fmla="*/ 43 w 61"/>
                <a:gd name="T11" fmla="*/ 36 h 72"/>
                <a:gd name="T12" fmla="*/ 43 w 61"/>
                <a:gd name="T13" fmla="*/ 30 h 72"/>
                <a:gd name="T14" fmla="*/ 43 w 61"/>
                <a:gd name="T15" fmla="*/ 0 h 72"/>
                <a:gd name="T16" fmla="*/ 18 w 61"/>
                <a:gd name="T17" fmla="*/ 0 h 72"/>
                <a:gd name="T18" fmla="*/ 18 w 61"/>
                <a:gd name="T19" fmla="*/ 30 h 72"/>
                <a:gd name="T20" fmla="*/ 18 w 61"/>
                <a:gd name="T21" fmla="*/ 36 h 72"/>
                <a:gd name="T22" fmla="*/ 4 w 61"/>
                <a:gd name="T23" fmla="*/ 36 h 72"/>
                <a:gd name="T24" fmla="*/ 4 w 61"/>
                <a:gd name="T25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2">
                  <a:moveTo>
                    <a:pt x="4" y="40"/>
                  </a:moveTo>
                  <a:cubicBezTo>
                    <a:pt x="29" y="70"/>
                    <a:pt x="29" y="70"/>
                    <a:pt x="29" y="70"/>
                  </a:cubicBezTo>
                  <a:cubicBezTo>
                    <a:pt x="29" y="70"/>
                    <a:pt x="31" y="72"/>
                    <a:pt x="33" y="70"/>
                  </a:cubicBezTo>
                  <a:cubicBezTo>
                    <a:pt x="36" y="67"/>
                    <a:pt x="57" y="39"/>
                    <a:pt x="57" y="39"/>
                  </a:cubicBezTo>
                  <a:cubicBezTo>
                    <a:pt x="57" y="39"/>
                    <a:pt x="61" y="36"/>
                    <a:pt x="56" y="36"/>
                  </a:cubicBezTo>
                  <a:cubicBezTo>
                    <a:pt x="51" y="36"/>
                    <a:pt x="43" y="36"/>
                    <a:pt x="43" y="36"/>
                  </a:cubicBezTo>
                  <a:cubicBezTo>
                    <a:pt x="43" y="36"/>
                    <a:pt x="43" y="33"/>
                    <a:pt x="43" y="30"/>
                  </a:cubicBezTo>
                  <a:cubicBezTo>
                    <a:pt x="43" y="23"/>
                    <a:pt x="43" y="10"/>
                    <a:pt x="4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0"/>
                    <a:pt x="18" y="22"/>
                    <a:pt x="18" y="30"/>
                  </a:cubicBezTo>
                  <a:cubicBezTo>
                    <a:pt x="18" y="34"/>
                    <a:pt x="18" y="36"/>
                    <a:pt x="18" y="36"/>
                  </a:cubicBezTo>
                  <a:cubicBezTo>
                    <a:pt x="18" y="36"/>
                    <a:pt x="9" y="36"/>
                    <a:pt x="4" y="36"/>
                  </a:cubicBezTo>
                  <a:cubicBezTo>
                    <a:pt x="0" y="36"/>
                    <a:pt x="4" y="40"/>
                    <a:pt x="4" y="40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32"/>
          <p:cNvSpPr txBox="1">
            <a:spLocks noChangeArrowheads="1"/>
          </p:cNvSpPr>
          <p:nvPr/>
        </p:nvSpPr>
        <p:spPr bwMode="auto">
          <a:xfrm>
            <a:off x="6914448" y="2745571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kumimoji="0" lang="zh-CN" altLang="en-US" sz="16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为高吞吐率设计</a:t>
            </a:r>
            <a:endParaRPr kumimoji="0" lang="zh-CN" altLang="en-US" sz="16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41889" y="3249801"/>
            <a:ext cx="484818" cy="519311"/>
            <a:chOff x="2261960" y="3570912"/>
            <a:chExt cx="646461" cy="578418"/>
          </a:xfrm>
        </p:grpSpPr>
        <p:sp>
          <p:nvSpPr>
            <p:cNvPr id="13" name="Freeform 5235"/>
            <p:cNvSpPr>
              <a:spLocks/>
            </p:cNvSpPr>
            <p:nvPr/>
          </p:nvSpPr>
          <p:spPr bwMode="auto">
            <a:xfrm>
              <a:off x="2357225" y="3570912"/>
              <a:ext cx="190538" cy="353855"/>
            </a:xfrm>
            <a:custGeom>
              <a:avLst/>
              <a:gdLst>
                <a:gd name="T0" fmla="*/ 28 w 28"/>
                <a:gd name="T1" fmla="*/ 50 h 52"/>
                <a:gd name="T2" fmla="*/ 2 w 28"/>
                <a:gd name="T3" fmla="*/ 0 h 52"/>
                <a:gd name="T4" fmla="*/ 0 w 28"/>
                <a:gd name="T5" fmla="*/ 1 h 52"/>
                <a:gd name="T6" fmla="*/ 26 w 28"/>
                <a:gd name="T7" fmla="*/ 52 h 52"/>
                <a:gd name="T8" fmla="*/ 28 w 28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2">
                  <a:moveTo>
                    <a:pt x="28" y="5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26" y="52"/>
                  </a:lnTo>
                  <a:lnTo>
                    <a:pt x="28" y="5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36"/>
            <p:cNvSpPr>
              <a:spLocks/>
            </p:cNvSpPr>
            <p:nvPr/>
          </p:nvSpPr>
          <p:spPr bwMode="auto">
            <a:xfrm>
              <a:off x="2261960" y="3591326"/>
              <a:ext cx="272195" cy="299416"/>
            </a:xfrm>
            <a:custGeom>
              <a:avLst/>
              <a:gdLst>
                <a:gd name="T0" fmla="*/ 40 w 40"/>
                <a:gd name="T1" fmla="*/ 43 h 44"/>
                <a:gd name="T2" fmla="*/ 1 w 40"/>
                <a:gd name="T3" fmla="*/ 0 h 44"/>
                <a:gd name="T4" fmla="*/ 0 w 40"/>
                <a:gd name="T5" fmla="*/ 2 h 44"/>
                <a:gd name="T6" fmla="*/ 38 w 40"/>
                <a:gd name="T7" fmla="*/ 44 h 44"/>
                <a:gd name="T8" fmla="*/ 40 w 40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4">
                  <a:moveTo>
                    <a:pt x="40" y="43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38" y="44"/>
                  </a:lnTo>
                  <a:lnTo>
                    <a:pt x="40" y="43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237"/>
            <p:cNvSpPr>
              <a:spLocks noEditPoints="1"/>
            </p:cNvSpPr>
            <p:nvPr/>
          </p:nvSpPr>
          <p:spPr bwMode="auto">
            <a:xfrm>
              <a:off x="2540958" y="3747837"/>
              <a:ext cx="258587" cy="163319"/>
            </a:xfrm>
            <a:custGeom>
              <a:avLst/>
              <a:gdLst>
                <a:gd name="T0" fmla="*/ 14 w 53"/>
                <a:gd name="T1" fmla="*/ 34 h 34"/>
                <a:gd name="T2" fmla="*/ 3 w 53"/>
                <a:gd name="T3" fmla="*/ 32 h 34"/>
                <a:gd name="T4" fmla="*/ 8 w 53"/>
                <a:gd name="T5" fmla="*/ 28 h 34"/>
                <a:gd name="T6" fmla="*/ 8 w 53"/>
                <a:gd name="T7" fmla="*/ 22 h 34"/>
                <a:gd name="T8" fmla="*/ 2 w 53"/>
                <a:gd name="T9" fmla="*/ 10 h 34"/>
                <a:gd name="T10" fmla="*/ 12 w 53"/>
                <a:gd name="T11" fmla="*/ 7 h 34"/>
                <a:gd name="T12" fmla="*/ 11 w 53"/>
                <a:gd name="T13" fmla="*/ 22 h 34"/>
                <a:gd name="T14" fmla="*/ 12 w 53"/>
                <a:gd name="T15" fmla="*/ 28 h 34"/>
                <a:gd name="T16" fmla="*/ 21 w 53"/>
                <a:gd name="T17" fmla="*/ 24 h 34"/>
                <a:gd name="T18" fmla="*/ 18 w 53"/>
                <a:gd name="T19" fmla="*/ 20 h 34"/>
                <a:gd name="T20" fmla="*/ 13 w 53"/>
                <a:gd name="T21" fmla="*/ 28 h 34"/>
                <a:gd name="T22" fmla="*/ 16 w 53"/>
                <a:gd name="T23" fmla="*/ 14 h 34"/>
                <a:gd name="T24" fmla="*/ 33 w 53"/>
                <a:gd name="T25" fmla="*/ 9 h 34"/>
                <a:gd name="T26" fmla="*/ 51 w 53"/>
                <a:gd name="T27" fmla="*/ 2 h 34"/>
                <a:gd name="T28" fmla="*/ 41 w 53"/>
                <a:gd name="T29" fmla="*/ 21 h 34"/>
                <a:gd name="T30" fmla="*/ 35 w 53"/>
                <a:gd name="T31" fmla="*/ 16 h 34"/>
                <a:gd name="T32" fmla="*/ 30 w 53"/>
                <a:gd name="T33" fmla="*/ 16 h 34"/>
                <a:gd name="T34" fmla="*/ 35 w 53"/>
                <a:gd name="T35" fmla="*/ 30 h 34"/>
                <a:gd name="T36" fmla="*/ 14 w 53"/>
                <a:gd name="T37" fmla="*/ 34 h 34"/>
                <a:gd name="T38" fmla="*/ 35 w 53"/>
                <a:gd name="T39" fmla="*/ 27 h 34"/>
                <a:gd name="T40" fmla="*/ 28 w 53"/>
                <a:gd name="T41" fmla="*/ 18 h 34"/>
                <a:gd name="T42" fmla="*/ 20 w 53"/>
                <a:gd name="T43" fmla="*/ 18 h 34"/>
                <a:gd name="T44" fmla="*/ 25 w 53"/>
                <a:gd name="T45" fmla="*/ 17 h 34"/>
                <a:gd name="T46" fmla="*/ 20 w 53"/>
                <a:gd name="T47" fmla="*/ 18 h 34"/>
                <a:gd name="T48" fmla="*/ 4 w 53"/>
                <a:gd name="T49" fmla="*/ 5 h 34"/>
                <a:gd name="T50" fmla="*/ 4 w 53"/>
                <a:gd name="T51" fmla="*/ 9 h 34"/>
                <a:gd name="T52" fmla="*/ 11 w 53"/>
                <a:gd name="T53" fmla="*/ 16 h 34"/>
                <a:gd name="T54" fmla="*/ 4 w 53"/>
                <a:gd name="T55" fmla="*/ 5 h 34"/>
                <a:gd name="T56" fmla="*/ 37 w 53"/>
                <a:gd name="T57" fmla="*/ 14 h 34"/>
                <a:gd name="T58" fmla="*/ 43 w 53"/>
                <a:gd name="T59" fmla="*/ 15 h 34"/>
                <a:gd name="T60" fmla="*/ 39 w 53"/>
                <a:gd name="T61" fmla="*/ 8 h 34"/>
                <a:gd name="T62" fmla="*/ 25 w 53"/>
                <a:gd name="T63" fmla="*/ 8 h 34"/>
                <a:gd name="T64" fmla="*/ 19 w 53"/>
                <a:gd name="T65" fmla="*/ 13 h 34"/>
                <a:gd name="T66" fmla="*/ 27 w 53"/>
                <a:gd name="T67" fmla="*/ 15 h 34"/>
                <a:gd name="T68" fmla="*/ 25 w 53"/>
                <a:gd name="T6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34"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2" y="34"/>
                    <a:pt x="11" y="32"/>
                    <a:pt x="10" y="30"/>
                  </a:cubicBezTo>
                  <a:cubicBezTo>
                    <a:pt x="8" y="32"/>
                    <a:pt x="6" y="32"/>
                    <a:pt x="3" y="32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29"/>
                    <a:pt x="7" y="29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5"/>
                    <a:pt x="8" y="23"/>
                    <a:pt x="8" y="22"/>
                  </a:cubicBezTo>
                  <a:cubicBezTo>
                    <a:pt x="7" y="19"/>
                    <a:pt x="5" y="16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1"/>
                    <a:pt x="8" y="2"/>
                    <a:pt x="12" y="7"/>
                  </a:cubicBezTo>
                  <a:cubicBezTo>
                    <a:pt x="17" y="13"/>
                    <a:pt x="16" y="15"/>
                    <a:pt x="13" y="18"/>
                  </a:cubicBezTo>
                  <a:cubicBezTo>
                    <a:pt x="12" y="19"/>
                    <a:pt x="11" y="20"/>
                    <a:pt x="11" y="22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7"/>
                    <a:pt x="12" y="27"/>
                    <a:pt x="12" y="28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6" y="31"/>
                    <a:pt x="18" y="27"/>
                    <a:pt x="21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2"/>
                    <a:pt x="19" y="21"/>
                    <a:pt x="18" y="20"/>
                  </a:cubicBezTo>
                  <a:cubicBezTo>
                    <a:pt x="16" y="24"/>
                    <a:pt x="16" y="29"/>
                    <a:pt x="16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1"/>
                    <a:pt x="17" y="17"/>
                  </a:cubicBezTo>
                  <a:cubicBezTo>
                    <a:pt x="16" y="16"/>
                    <a:pt x="16" y="15"/>
                    <a:pt x="16" y="14"/>
                  </a:cubicBezTo>
                  <a:cubicBezTo>
                    <a:pt x="16" y="9"/>
                    <a:pt x="18" y="6"/>
                    <a:pt x="23" y="5"/>
                  </a:cubicBezTo>
                  <a:cubicBezTo>
                    <a:pt x="27" y="5"/>
                    <a:pt x="30" y="6"/>
                    <a:pt x="33" y="9"/>
                  </a:cubicBezTo>
                  <a:cubicBezTo>
                    <a:pt x="34" y="7"/>
                    <a:pt x="36" y="6"/>
                    <a:pt x="38" y="5"/>
                  </a:cubicBezTo>
                  <a:cubicBezTo>
                    <a:pt x="46" y="1"/>
                    <a:pt x="49" y="0"/>
                    <a:pt x="51" y="2"/>
                  </a:cubicBezTo>
                  <a:cubicBezTo>
                    <a:pt x="53" y="4"/>
                    <a:pt x="50" y="8"/>
                    <a:pt x="45" y="17"/>
                  </a:cubicBezTo>
                  <a:cubicBezTo>
                    <a:pt x="44" y="18"/>
                    <a:pt x="43" y="20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8" y="21"/>
                    <a:pt x="37" y="18"/>
                    <a:pt x="35" y="16"/>
                  </a:cubicBezTo>
                  <a:cubicBezTo>
                    <a:pt x="34" y="15"/>
                    <a:pt x="33" y="14"/>
                    <a:pt x="33" y="13"/>
                  </a:cubicBezTo>
                  <a:cubicBezTo>
                    <a:pt x="32" y="14"/>
                    <a:pt x="31" y="15"/>
                    <a:pt x="30" y="16"/>
                  </a:cubicBezTo>
                  <a:cubicBezTo>
                    <a:pt x="36" y="18"/>
                    <a:pt x="43" y="23"/>
                    <a:pt x="43" y="27"/>
                  </a:cubicBezTo>
                  <a:cubicBezTo>
                    <a:pt x="42" y="30"/>
                    <a:pt x="37" y="30"/>
                    <a:pt x="35" y="30"/>
                  </a:cubicBezTo>
                  <a:cubicBezTo>
                    <a:pt x="31" y="30"/>
                    <a:pt x="26" y="28"/>
                    <a:pt x="23" y="25"/>
                  </a:cubicBezTo>
                  <a:cubicBezTo>
                    <a:pt x="20" y="31"/>
                    <a:pt x="17" y="34"/>
                    <a:pt x="14" y="34"/>
                  </a:cubicBezTo>
                  <a:close/>
                  <a:moveTo>
                    <a:pt x="25" y="23"/>
                  </a:moveTo>
                  <a:cubicBezTo>
                    <a:pt x="27" y="25"/>
                    <a:pt x="31" y="27"/>
                    <a:pt x="35" y="27"/>
                  </a:cubicBezTo>
                  <a:cubicBezTo>
                    <a:pt x="39" y="27"/>
                    <a:pt x="40" y="26"/>
                    <a:pt x="40" y="26"/>
                  </a:cubicBezTo>
                  <a:cubicBezTo>
                    <a:pt x="40" y="25"/>
                    <a:pt x="36" y="21"/>
                    <a:pt x="28" y="18"/>
                  </a:cubicBezTo>
                  <a:cubicBezTo>
                    <a:pt x="27" y="20"/>
                    <a:pt x="26" y="21"/>
                    <a:pt x="25" y="23"/>
                  </a:cubicBezTo>
                  <a:close/>
                  <a:moveTo>
                    <a:pt x="20" y="18"/>
                  </a:moveTo>
                  <a:cubicBezTo>
                    <a:pt x="21" y="19"/>
                    <a:pt x="22" y="20"/>
                    <a:pt x="23" y="21"/>
                  </a:cubicBezTo>
                  <a:cubicBezTo>
                    <a:pt x="23" y="20"/>
                    <a:pt x="24" y="18"/>
                    <a:pt x="25" y="17"/>
                  </a:cubicBezTo>
                  <a:cubicBezTo>
                    <a:pt x="23" y="17"/>
                    <a:pt x="22" y="17"/>
                    <a:pt x="21" y="18"/>
                  </a:cubicBezTo>
                  <a:lnTo>
                    <a:pt x="20" y="18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7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12"/>
                    <a:pt x="8" y="15"/>
                    <a:pt x="10" y="18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3" y="14"/>
                    <a:pt x="13" y="13"/>
                    <a:pt x="10" y="9"/>
                  </a:cubicBezTo>
                  <a:cubicBezTo>
                    <a:pt x="6" y="5"/>
                    <a:pt x="5" y="5"/>
                    <a:pt x="4" y="5"/>
                  </a:cubicBezTo>
                  <a:close/>
                  <a:moveTo>
                    <a:pt x="35" y="11"/>
                  </a:moveTo>
                  <a:cubicBezTo>
                    <a:pt x="36" y="12"/>
                    <a:pt x="36" y="13"/>
                    <a:pt x="37" y="14"/>
                  </a:cubicBezTo>
                  <a:cubicBezTo>
                    <a:pt x="38" y="16"/>
                    <a:pt x="40" y="18"/>
                    <a:pt x="41" y="18"/>
                  </a:cubicBezTo>
                  <a:cubicBezTo>
                    <a:pt x="41" y="18"/>
                    <a:pt x="41" y="18"/>
                    <a:pt x="43" y="15"/>
                  </a:cubicBezTo>
                  <a:cubicBezTo>
                    <a:pt x="45" y="11"/>
                    <a:pt x="49" y="5"/>
                    <a:pt x="48" y="4"/>
                  </a:cubicBezTo>
                  <a:cubicBezTo>
                    <a:pt x="48" y="4"/>
                    <a:pt x="47" y="4"/>
                    <a:pt x="39" y="8"/>
                  </a:cubicBezTo>
                  <a:cubicBezTo>
                    <a:pt x="38" y="9"/>
                    <a:pt x="36" y="10"/>
                    <a:pt x="35" y="11"/>
                  </a:cubicBezTo>
                  <a:close/>
                  <a:moveTo>
                    <a:pt x="25" y="8"/>
                  </a:moveTo>
                  <a:cubicBezTo>
                    <a:pt x="24" y="8"/>
                    <a:pt x="24" y="8"/>
                    <a:pt x="23" y="8"/>
                  </a:cubicBezTo>
                  <a:cubicBezTo>
                    <a:pt x="20" y="9"/>
                    <a:pt x="19" y="11"/>
                    <a:pt x="19" y="13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1" y="14"/>
                    <a:pt x="24" y="14"/>
                    <a:pt x="27" y="15"/>
                  </a:cubicBezTo>
                  <a:cubicBezTo>
                    <a:pt x="28" y="13"/>
                    <a:pt x="29" y="12"/>
                    <a:pt x="31" y="11"/>
                  </a:cubicBezTo>
                  <a:cubicBezTo>
                    <a:pt x="29" y="9"/>
                    <a:pt x="27" y="8"/>
                    <a:pt x="25" y="8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5238"/>
            <p:cNvSpPr>
              <a:spLocks noChangeArrowheads="1"/>
            </p:cNvSpPr>
            <p:nvPr/>
          </p:nvSpPr>
          <p:spPr bwMode="auto">
            <a:xfrm>
              <a:off x="2547765" y="4128915"/>
              <a:ext cx="149709" cy="20415"/>
            </a:xfrm>
            <a:prstGeom prst="rect">
              <a:avLst/>
            </a:pr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239"/>
            <p:cNvSpPr>
              <a:spLocks/>
            </p:cNvSpPr>
            <p:nvPr/>
          </p:nvSpPr>
          <p:spPr bwMode="auto">
            <a:xfrm>
              <a:off x="2336810" y="3924767"/>
              <a:ext cx="571611" cy="210955"/>
            </a:xfrm>
            <a:custGeom>
              <a:avLst/>
              <a:gdLst>
                <a:gd name="T0" fmla="*/ 117 w 117"/>
                <a:gd name="T1" fmla="*/ 0 h 42"/>
                <a:gd name="T2" fmla="*/ 59 w 117"/>
                <a:gd name="T3" fmla="*/ 42 h 42"/>
                <a:gd name="T4" fmla="*/ 0 w 117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2">
                  <a:moveTo>
                    <a:pt x="117" y="0"/>
                  </a:moveTo>
                  <a:cubicBezTo>
                    <a:pt x="117" y="23"/>
                    <a:pt x="91" y="42"/>
                    <a:pt x="59" y="42"/>
                  </a:cubicBezTo>
                  <a:cubicBezTo>
                    <a:pt x="26" y="42"/>
                    <a:pt x="0" y="23"/>
                    <a:pt x="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5240"/>
            <p:cNvSpPr>
              <a:spLocks noChangeArrowheads="1"/>
            </p:cNvSpPr>
            <p:nvPr/>
          </p:nvSpPr>
          <p:spPr bwMode="auto">
            <a:xfrm>
              <a:off x="2336810" y="3843110"/>
              <a:ext cx="571611" cy="81657"/>
            </a:xfrm>
            <a:prstGeom prst="rect">
              <a:avLst/>
            </a:pr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32"/>
          <p:cNvSpPr txBox="1">
            <a:spLocks noChangeArrowheads="1"/>
          </p:cNvSpPr>
          <p:nvPr/>
        </p:nvSpPr>
        <p:spPr bwMode="auto">
          <a:xfrm>
            <a:off x="6886872" y="3386509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kumimoji="0" lang="zh-CN" altLang="en-US" sz="16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kumimoji="0" lang="zh-CN" altLang="en-US" sz="16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分区数量提升客户端并发度</a:t>
            </a:r>
            <a:endParaRPr lang="zh-CN" altLang="en-US" sz="1600" b="1" dirty="0"/>
          </a:p>
        </p:txBody>
      </p:sp>
      <p:sp>
        <p:nvSpPr>
          <p:cNvPr id="20" name="文本框 32"/>
          <p:cNvSpPr txBox="1">
            <a:spLocks noChangeArrowheads="1"/>
          </p:cNvSpPr>
          <p:nvPr/>
        </p:nvSpPr>
        <p:spPr bwMode="auto">
          <a:xfrm>
            <a:off x="6886872" y="4013195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物理节点支持水平</a:t>
            </a:r>
            <a:r>
              <a:rPr kumimoji="0" lang="zh-CN" altLang="en-US" sz="16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US" sz="1600" b="1" dirty="0"/>
          </a:p>
        </p:txBody>
      </p: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6890207" y="5381822"/>
            <a:ext cx="42883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0" lang="zh-CN" altLang="en-US" sz="16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大量消息</a:t>
            </a:r>
            <a:r>
              <a:rPr kumimoji="0" lang="zh-CN" altLang="en-US" sz="16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积压，满足实时处理和离线处理</a:t>
            </a:r>
            <a:endParaRPr lang="zh-CN" altLang="en-US" sz="16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060859" y="4001822"/>
            <a:ext cx="486594" cy="433991"/>
            <a:chOff x="2297366" y="4251054"/>
            <a:chExt cx="611529" cy="545781"/>
          </a:xfrm>
        </p:grpSpPr>
        <p:sp>
          <p:nvSpPr>
            <p:cNvPr id="23" name="Oval 4701"/>
            <p:cNvSpPr>
              <a:spLocks noChangeArrowheads="1"/>
            </p:cNvSpPr>
            <p:nvPr/>
          </p:nvSpPr>
          <p:spPr bwMode="auto">
            <a:xfrm>
              <a:off x="2349969" y="459298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702"/>
            <p:cNvSpPr>
              <a:spLocks/>
            </p:cNvSpPr>
            <p:nvPr/>
          </p:nvSpPr>
          <p:spPr bwMode="auto">
            <a:xfrm>
              <a:off x="2731353" y="459956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39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703"/>
            <p:cNvSpPr>
              <a:spLocks/>
            </p:cNvSpPr>
            <p:nvPr/>
          </p:nvSpPr>
          <p:spPr bwMode="auto">
            <a:xfrm>
              <a:off x="2428875" y="4612718"/>
              <a:ext cx="19728" cy="164394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3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04"/>
            <p:cNvSpPr>
              <a:spLocks/>
            </p:cNvSpPr>
            <p:nvPr/>
          </p:nvSpPr>
          <p:spPr bwMode="auto">
            <a:xfrm>
              <a:off x="2389422" y="4625867"/>
              <a:ext cx="26301" cy="13809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705"/>
            <p:cNvSpPr>
              <a:spLocks/>
            </p:cNvSpPr>
            <p:nvPr/>
          </p:nvSpPr>
          <p:spPr bwMode="auto">
            <a:xfrm>
              <a:off x="2770806" y="4606140"/>
              <a:ext cx="19728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6 h 37"/>
                <a:gd name="T6" fmla="*/ 5 w 5"/>
                <a:gd name="T7" fmla="*/ 2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4" y="36"/>
                    <a:pt x="5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06"/>
            <p:cNvSpPr>
              <a:spLocks/>
            </p:cNvSpPr>
            <p:nvPr/>
          </p:nvSpPr>
          <p:spPr bwMode="auto">
            <a:xfrm>
              <a:off x="2468330" y="4599566"/>
              <a:ext cx="19728" cy="184117"/>
            </a:xfrm>
            <a:custGeom>
              <a:avLst/>
              <a:gdLst>
                <a:gd name="T0" fmla="*/ 0 w 5"/>
                <a:gd name="T1" fmla="*/ 2 h 39"/>
                <a:gd name="T2" fmla="*/ 0 w 5"/>
                <a:gd name="T3" fmla="*/ 38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9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707"/>
            <p:cNvSpPr>
              <a:spLocks/>
            </p:cNvSpPr>
            <p:nvPr/>
          </p:nvSpPr>
          <p:spPr bwMode="auto">
            <a:xfrm>
              <a:off x="2652447" y="459298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3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708"/>
            <p:cNvSpPr>
              <a:spLocks/>
            </p:cNvSpPr>
            <p:nvPr/>
          </p:nvSpPr>
          <p:spPr bwMode="auto">
            <a:xfrm>
              <a:off x="2586691" y="4592988"/>
              <a:ext cx="19728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09"/>
            <p:cNvSpPr>
              <a:spLocks/>
            </p:cNvSpPr>
            <p:nvPr/>
          </p:nvSpPr>
          <p:spPr bwMode="auto">
            <a:xfrm>
              <a:off x="2691900" y="459298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10"/>
            <p:cNvSpPr>
              <a:spLocks/>
            </p:cNvSpPr>
            <p:nvPr/>
          </p:nvSpPr>
          <p:spPr bwMode="auto">
            <a:xfrm>
              <a:off x="2507785" y="4592988"/>
              <a:ext cx="19728" cy="197269"/>
            </a:xfrm>
            <a:custGeom>
              <a:avLst/>
              <a:gdLst>
                <a:gd name="T0" fmla="*/ 0 w 4"/>
                <a:gd name="T1" fmla="*/ 1 h 41"/>
                <a:gd name="T2" fmla="*/ 0 w 4"/>
                <a:gd name="T3" fmla="*/ 41 h 41"/>
                <a:gd name="T4" fmla="*/ 4 w 4"/>
                <a:gd name="T5" fmla="*/ 41 h 41"/>
                <a:gd name="T6" fmla="*/ 4 w 4"/>
                <a:gd name="T7" fmla="*/ 0 h 41"/>
                <a:gd name="T8" fmla="*/ 0 w 4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1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1"/>
                    <a:pt x="4" y="4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711"/>
            <p:cNvSpPr>
              <a:spLocks/>
            </p:cNvSpPr>
            <p:nvPr/>
          </p:nvSpPr>
          <p:spPr bwMode="auto">
            <a:xfrm>
              <a:off x="2540662" y="4592988"/>
              <a:ext cx="26301" cy="203847"/>
            </a:xfrm>
            <a:custGeom>
              <a:avLst/>
              <a:gdLst>
                <a:gd name="T0" fmla="*/ 0 w 6"/>
                <a:gd name="T1" fmla="*/ 1 h 43"/>
                <a:gd name="T2" fmla="*/ 0 w 6"/>
                <a:gd name="T3" fmla="*/ 43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712"/>
            <p:cNvSpPr>
              <a:spLocks/>
            </p:cNvSpPr>
            <p:nvPr/>
          </p:nvSpPr>
          <p:spPr bwMode="auto">
            <a:xfrm>
              <a:off x="2889169" y="4678472"/>
              <a:ext cx="0" cy="32879"/>
            </a:xfrm>
            <a:custGeom>
              <a:avLst/>
              <a:gdLst>
                <a:gd name="T0" fmla="*/ 1 w 1"/>
                <a:gd name="T1" fmla="*/ 4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13"/>
            <p:cNvSpPr>
              <a:spLocks/>
            </p:cNvSpPr>
            <p:nvPr/>
          </p:nvSpPr>
          <p:spPr bwMode="auto">
            <a:xfrm>
              <a:off x="2843138" y="4639019"/>
              <a:ext cx="32879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2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714"/>
            <p:cNvSpPr>
              <a:spLocks/>
            </p:cNvSpPr>
            <p:nvPr/>
          </p:nvSpPr>
          <p:spPr bwMode="auto">
            <a:xfrm>
              <a:off x="2619568" y="459298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715"/>
            <p:cNvSpPr>
              <a:spLocks/>
            </p:cNvSpPr>
            <p:nvPr/>
          </p:nvSpPr>
          <p:spPr bwMode="auto">
            <a:xfrm>
              <a:off x="2349969" y="4652171"/>
              <a:ext cx="26301" cy="85484"/>
            </a:xfrm>
            <a:custGeom>
              <a:avLst/>
              <a:gdLst>
                <a:gd name="T0" fmla="*/ 0 w 5"/>
                <a:gd name="T1" fmla="*/ 7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5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16"/>
            <p:cNvSpPr>
              <a:spLocks/>
            </p:cNvSpPr>
            <p:nvPr/>
          </p:nvSpPr>
          <p:spPr bwMode="auto">
            <a:xfrm>
              <a:off x="2803685" y="4619291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4717"/>
            <p:cNvSpPr>
              <a:spLocks noChangeArrowheads="1"/>
            </p:cNvSpPr>
            <p:nvPr/>
          </p:nvSpPr>
          <p:spPr bwMode="auto">
            <a:xfrm>
              <a:off x="2349969" y="4560113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18"/>
            <p:cNvSpPr>
              <a:spLocks/>
            </p:cNvSpPr>
            <p:nvPr/>
          </p:nvSpPr>
          <p:spPr bwMode="auto">
            <a:xfrm>
              <a:off x="2349969" y="4560113"/>
              <a:ext cx="493172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5 w 103"/>
                <a:gd name="T5" fmla="*/ 37 h 40"/>
                <a:gd name="T6" fmla="*/ 58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19"/>
            <p:cNvSpPr>
              <a:spLocks/>
            </p:cNvSpPr>
            <p:nvPr/>
          </p:nvSpPr>
          <p:spPr bwMode="auto">
            <a:xfrm>
              <a:off x="2376272" y="4573265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4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1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8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0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6"/>
                    <a:pt x="101" y="13"/>
                    <a:pt x="99" y="11"/>
                  </a:cubicBezTo>
                  <a:cubicBezTo>
                    <a:pt x="95" y="7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3"/>
                    <a:pt x="0" y="16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6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4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720"/>
            <p:cNvSpPr>
              <a:spLocks noChangeArrowheads="1"/>
            </p:cNvSpPr>
            <p:nvPr/>
          </p:nvSpPr>
          <p:spPr bwMode="auto">
            <a:xfrm>
              <a:off x="2363120" y="451407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721"/>
            <p:cNvSpPr>
              <a:spLocks/>
            </p:cNvSpPr>
            <p:nvPr/>
          </p:nvSpPr>
          <p:spPr bwMode="auto">
            <a:xfrm>
              <a:off x="2737927" y="452065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22"/>
            <p:cNvSpPr>
              <a:spLocks/>
            </p:cNvSpPr>
            <p:nvPr/>
          </p:nvSpPr>
          <p:spPr bwMode="auto">
            <a:xfrm>
              <a:off x="2435448" y="4533807"/>
              <a:ext cx="26301" cy="164394"/>
            </a:xfrm>
            <a:custGeom>
              <a:avLst/>
              <a:gdLst>
                <a:gd name="T0" fmla="*/ 0 w 5"/>
                <a:gd name="T1" fmla="*/ 2 h 34"/>
                <a:gd name="T2" fmla="*/ 0 w 5"/>
                <a:gd name="T3" fmla="*/ 33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23"/>
            <p:cNvSpPr>
              <a:spLocks/>
            </p:cNvSpPr>
            <p:nvPr/>
          </p:nvSpPr>
          <p:spPr bwMode="auto">
            <a:xfrm>
              <a:off x="2402573" y="4546957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24"/>
            <p:cNvSpPr>
              <a:spLocks/>
            </p:cNvSpPr>
            <p:nvPr/>
          </p:nvSpPr>
          <p:spPr bwMode="auto">
            <a:xfrm>
              <a:off x="2777380" y="4527229"/>
              <a:ext cx="26301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25"/>
            <p:cNvSpPr>
              <a:spLocks/>
            </p:cNvSpPr>
            <p:nvPr/>
          </p:nvSpPr>
          <p:spPr bwMode="auto">
            <a:xfrm>
              <a:off x="2474901" y="4527229"/>
              <a:ext cx="26301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26"/>
            <p:cNvSpPr>
              <a:spLocks/>
            </p:cNvSpPr>
            <p:nvPr/>
          </p:nvSpPr>
          <p:spPr bwMode="auto">
            <a:xfrm>
              <a:off x="2665599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27"/>
            <p:cNvSpPr>
              <a:spLocks/>
            </p:cNvSpPr>
            <p:nvPr/>
          </p:nvSpPr>
          <p:spPr bwMode="auto">
            <a:xfrm>
              <a:off x="2593264" y="451407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28"/>
            <p:cNvSpPr>
              <a:spLocks/>
            </p:cNvSpPr>
            <p:nvPr/>
          </p:nvSpPr>
          <p:spPr bwMode="auto">
            <a:xfrm>
              <a:off x="2705052" y="451407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1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29"/>
            <p:cNvSpPr>
              <a:spLocks/>
            </p:cNvSpPr>
            <p:nvPr/>
          </p:nvSpPr>
          <p:spPr bwMode="auto">
            <a:xfrm>
              <a:off x="2514359" y="451407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30"/>
            <p:cNvSpPr>
              <a:spLocks/>
            </p:cNvSpPr>
            <p:nvPr/>
          </p:nvSpPr>
          <p:spPr bwMode="auto">
            <a:xfrm>
              <a:off x="2553812" y="4514078"/>
              <a:ext cx="26301" cy="203847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4"/>
                    <a:pt x="4" y="44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731"/>
            <p:cNvSpPr>
              <a:spLocks/>
            </p:cNvSpPr>
            <p:nvPr/>
          </p:nvSpPr>
          <p:spPr bwMode="auto">
            <a:xfrm>
              <a:off x="2895743" y="4599566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32"/>
            <p:cNvSpPr>
              <a:spLocks/>
            </p:cNvSpPr>
            <p:nvPr/>
          </p:nvSpPr>
          <p:spPr bwMode="auto">
            <a:xfrm>
              <a:off x="2856290" y="4560113"/>
              <a:ext cx="26301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33"/>
            <p:cNvSpPr>
              <a:spLocks/>
            </p:cNvSpPr>
            <p:nvPr/>
          </p:nvSpPr>
          <p:spPr bwMode="auto">
            <a:xfrm>
              <a:off x="2632717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34"/>
            <p:cNvSpPr>
              <a:spLocks/>
            </p:cNvSpPr>
            <p:nvPr/>
          </p:nvSpPr>
          <p:spPr bwMode="auto">
            <a:xfrm>
              <a:off x="2363120" y="4573265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35"/>
            <p:cNvSpPr>
              <a:spLocks/>
            </p:cNvSpPr>
            <p:nvPr/>
          </p:nvSpPr>
          <p:spPr bwMode="auto">
            <a:xfrm>
              <a:off x="2816837" y="4540381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1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4736"/>
            <p:cNvSpPr>
              <a:spLocks noChangeArrowheads="1"/>
            </p:cNvSpPr>
            <p:nvPr/>
          </p:nvSpPr>
          <p:spPr bwMode="auto">
            <a:xfrm>
              <a:off x="2363120" y="4481203"/>
              <a:ext cx="539200" cy="216997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37"/>
            <p:cNvSpPr>
              <a:spLocks/>
            </p:cNvSpPr>
            <p:nvPr/>
          </p:nvSpPr>
          <p:spPr bwMode="auto">
            <a:xfrm>
              <a:off x="2363120" y="4481203"/>
              <a:ext cx="486596" cy="197269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3 h 41"/>
                <a:gd name="T4" fmla="*/ 15 w 103"/>
                <a:gd name="T5" fmla="*/ 38 h 41"/>
                <a:gd name="T6" fmla="*/ 58 w 103"/>
                <a:gd name="T7" fmla="*/ 24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3"/>
                  </a:cubicBezTo>
                  <a:cubicBezTo>
                    <a:pt x="0" y="30"/>
                    <a:pt x="9" y="35"/>
                    <a:pt x="15" y="38"/>
                  </a:cubicBezTo>
                  <a:cubicBezTo>
                    <a:pt x="15" y="38"/>
                    <a:pt x="71" y="41"/>
                    <a:pt x="58" y="24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738"/>
            <p:cNvSpPr>
              <a:spLocks/>
            </p:cNvSpPr>
            <p:nvPr/>
          </p:nvSpPr>
          <p:spPr bwMode="auto">
            <a:xfrm>
              <a:off x="2382846" y="4494355"/>
              <a:ext cx="493172" cy="184117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8"/>
                    <a:pt x="5" y="16"/>
                    <a:pt x="7" y="15"/>
                  </a:cubicBezTo>
                  <a:cubicBezTo>
                    <a:pt x="11" y="12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4739"/>
            <p:cNvSpPr>
              <a:spLocks noChangeArrowheads="1"/>
            </p:cNvSpPr>
            <p:nvPr/>
          </p:nvSpPr>
          <p:spPr bwMode="auto">
            <a:xfrm>
              <a:off x="2369694" y="4422022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40"/>
            <p:cNvSpPr>
              <a:spLocks/>
            </p:cNvSpPr>
            <p:nvPr/>
          </p:nvSpPr>
          <p:spPr bwMode="auto">
            <a:xfrm>
              <a:off x="2751078" y="4428598"/>
              <a:ext cx="19728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41"/>
            <p:cNvSpPr>
              <a:spLocks/>
            </p:cNvSpPr>
            <p:nvPr/>
          </p:nvSpPr>
          <p:spPr bwMode="auto">
            <a:xfrm>
              <a:off x="2448600" y="4441750"/>
              <a:ext cx="19728" cy="170968"/>
            </a:xfrm>
            <a:custGeom>
              <a:avLst/>
              <a:gdLst>
                <a:gd name="T0" fmla="*/ 0 w 5"/>
                <a:gd name="T1" fmla="*/ 2 h 35"/>
                <a:gd name="T2" fmla="*/ 0 w 5"/>
                <a:gd name="T3" fmla="*/ 33 h 35"/>
                <a:gd name="T4" fmla="*/ 5 w 5"/>
                <a:gd name="T5" fmla="*/ 35 h 35"/>
                <a:gd name="T6" fmla="*/ 5 w 5"/>
                <a:gd name="T7" fmla="*/ 0 h 35"/>
                <a:gd name="T8" fmla="*/ 0 w 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42"/>
            <p:cNvSpPr>
              <a:spLocks/>
            </p:cNvSpPr>
            <p:nvPr/>
          </p:nvSpPr>
          <p:spPr bwMode="auto">
            <a:xfrm>
              <a:off x="2409147" y="4461475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743"/>
            <p:cNvSpPr>
              <a:spLocks/>
            </p:cNvSpPr>
            <p:nvPr/>
          </p:nvSpPr>
          <p:spPr bwMode="auto">
            <a:xfrm>
              <a:off x="2790531" y="4441750"/>
              <a:ext cx="19728" cy="170968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3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744"/>
            <p:cNvSpPr>
              <a:spLocks/>
            </p:cNvSpPr>
            <p:nvPr/>
          </p:nvSpPr>
          <p:spPr bwMode="auto">
            <a:xfrm>
              <a:off x="2488053" y="4435172"/>
              <a:ext cx="19728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3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45"/>
            <p:cNvSpPr>
              <a:spLocks/>
            </p:cNvSpPr>
            <p:nvPr/>
          </p:nvSpPr>
          <p:spPr bwMode="auto">
            <a:xfrm>
              <a:off x="2672170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746"/>
            <p:cNvSpPr>
              <a:spLocks/>
            </p:cNvSpPr>
            <p:nvPr/>
          </p:nvSpPr>
          <p:spPr bwMode="auto">
            <a:xfrm>
              <a:off x="2606416" y="4422022"/>
              <a:ext cx="19728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47"/>
            <p:cNvSpPr>
              <a:spLocks/>
            </p:cNvSpPr>
            <p:nvPr/>
          </p:nvSpPr>
          <p:spPr bwMode="auto">
            <a:xfrm>
              <a:off x="2711625" y="442859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48"/>
            <p:cNvSpPr>
              <a:spLocks/>
            </p:cNvSpPr>
            <p:nvPr/>
          </p:nvSpPr>
          <p:spPr bwMode="auto">
            <a:xfrm>
              <a:off x="2520937" y="4428598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49"/>
            <p:cNvSpPr>
              <a:spLocks/>
            </p:cNvSpPr>
            <p:nvPr/>
          </p:nvSpPr>
          <p:spPr bwMode="auto">
            <a:xfrm>
              <a:off x="2560390" y="4428598"/>
              <a:ext cx="26301" cy="203847"/>
            </a:xfrm>
            <a:custGeom>
              <a:avLst/>
              <a:gdLst>
                <a:gd name="T0" fmla="*/ 0 w 6"/>
                <a:gd name="T1" fmla="*/ 0 h 43"/>
                <a:gd name="T2" fmla="*/ 0 w 6"/>
                <a:gd name="T3" fmla="*/ 42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750"/>
            <p:cNvSpPr>
              <a:spLocks/>
            </p:cNvSpPr>
            <p:nvPr/>
          </p:nvSpPr>
          <p:spPr bwMode="auto">
            <a:xfrm>
              <a:off x="2908895" y="4514078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751"/>
            <p:cNvSpPr>
              <a:spLocks/>
            </p:cNvSpPr>
            <p:nvPr/>
          </p:nvSpPr>
          <p:spPr bwMode="auto">
            <a:xfrm>
              <a:off x="2862868" y="4468051"/>
              <a:ext cx="26301" cy="111785"/>
            </a:xfrm>
            <a:custGeom>
              <a:avLst/>
              <a:gdLst>
                <a:gd name="T0" fmla="*/ 0 w 5"/>
                <a:gd name="T1" fmla="*/ 0 h 24"/>
                <a:gd name="T2" fmla="*/ 0 w 5"/>
                <a:gd name="T3" fmla="*/ 24 h 24"/>
                <a:gd name="T4" fmla="*/ 5 w 5"/>
                <a:gd name="T5" fmla="*/ 20 h 24"/>
                <a:gd name="T6" fmla="*/ 5 w 5"/>
                <a:gd name="T7" fmla="*/ 4 h 24"/>
                <a:gd name="T8" fmla="*/ 0 w 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52"/>
            <p:cNvSpPr>
              <a:spLocks/>
            </p:cNvSpPr>
            <p:nvPr/>
          </p:nvSpPr>
          <p:spPr bwMode="auto">
            <a:xfrm>
              <a:off x="2639295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53"/>
            <p:cNvSpPr>
              <a:spLocks/>
            </p:cNvSpPr>
            <p:nvPr/>
          </p:nvSpPr>
          <p:spPr bwMode="auto">
            <a:xfrm>
              <a:off x="2369694" y="4481203"/>
              <a:ext cx="26301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54"/>
            <p:cNvSpPr>
              <a:spLocks/>
            </p:cNvSpPr>
            <p:nvPr/>
          </p:nvSpPr>
          <p:spPr bwMode="auto">
            <a:xfrm>
              <a:off x="2823413" y="4454902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0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4755"/>
            <p:cNvSpPr>
              <a:spLocks noChangeArrowheads="1"/>
            </p:cNvSpPr>
            <p:nvPr/>
          </p:nvSpPr>
          <p:spPr bwMode="auto">
            <a:xfrm>
              <a:off x="2369694" y="4395719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56"/>
            <p:cNvSpPr>
              <a:spLocks/>
            </p:cNvSpPr>
            <p:nvPr/>
          </p:nvSpPr>
          <p:spPr bwMode="auto">
            <a:xfrm>
              <a:off x="2369694" y="4395719"/>
              <a:ext cx="486596" cy="190695"/>
            </a:xfrm>
            <a:custGeom>
              <a:avLst/>
              <a:gdLst>
                <a:gd name="T0" fmla="*/ 57 w 102"/>
                <a:gd name="T1" fmla="*/ 0 h 40"/>
                <a:gd name="T2" fmla="*/ 0 w 102"/>
                <a:gd name="T3" fmla="*/ 22 h 40"/>
                <a:gd name="T4" fmla="*/ 15 w 102"/>
                <a:gd name="T5" fmla="*/ 37 h 40"/>
                <a:gd name="T6" fmla="*/ 58 w 102"/>
                <a:gd name="T7" fmla="*/ 23 h 40"/>
                <a:gd name="T8" fmla="*/ 102 w 102"/>
                <a:gd name="T9" fmla="*/ 9 h 40"/>
                <a:gd name="T10" fmla="*/ 57 w 10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">
                  <a:moveTo>
                    <a:pt x="57" y="0"/>
                  </a:moveTo>
                  <a:cubicBezTo>
                    <a:pt x="25" y="0"/>
                    <a:pt x="0" y="9"/>
                    <a:pt x="0" y="22"/>
                  </a:cubicBezTo>
                  <a:cubicBezTo>
                    <a:pt x="0" y="29"/>
                    <a:pt x="9" y="34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2" y="9"/>
                    <a:pt x="102" y="9"/>
                  </a:cubicBezTo>
                  <a:cubicBezTo>
                    <a:pt x="92" y="3"/>
                    <a:pt x="75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57"/>
            <p:cNvSpPr>
              <a:spLocks/>
            </p:cNvSpPr>
            <p:nvPr/>
          </p:nvSpPr>
          <p:spPr bwMode="auto">
            <a:xfrm>
              <a:off x="2395995" y="4402297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4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6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30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1" y="12"/>
                    <a:pt x="17" y="9"/>
                    <a:pt x="24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6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4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4758"/>
            <p:cNvSpPr>
              <a:spLocks noChangeArrowheads="1"/>
            </p:cNvSpPr>
            <p:nvPr/>
          </p:nvSpPr>
          <p:spPr bwMode="auto">
            <a:xfrm>
              <a:off x="2297366" y="4356266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59"/>
            <p:cNvSpPr>
              <a:spLocks/>
            </p:cNvSpPr>
            <p:nvPr/>
          </p:nvSpPr>
          <p:spPr bwMode="auto">
            <a:xfrm>
              <a:off x="2672170" y="4362844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1 h 41"/>
                <a:gd name="T4" fmla="*/ 5 w 5"/>
                <a:gd name="T5" fmla="*/ 40 h 41"/>
                <a:gd name="T6" fmla="*/ 5 w 5"/>
                <a:gd name="T7" fmla="*/ 1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0"/>
                    <a:pt x="4" y="40"/>
                    <a:pt x="5" y="4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60"/>
            <p:cNvSpPr>
              <a:spLocks/>
            </p:cNvSpPr>
            <p:nvPr/>
          </p:nvSpPr>
          <p:spPr bwMode="auto">
            <a:xfrm>
              <a:off x="2376272" y="4375996"/>
              <a:ext cx="19728" cy="170968"/>
            </a:xfrm>
            <a:custGeom>
              <a:avLst/>
              <a:gdLst>
                <a:gd name="T0" fmla="*/ 0 w 4"/>
                <a:gd name="T1" fmla="*/ 2 h 35"/>
                <a:gd name="T2" fmla="*/ 0 w 4"/>
                <a:gd name="T3" fmla="*/ 33 h 35"/>
                <a:gd name="T4" fmla="*/ 4 w 4"/>
                <a:gd name="T5" fmla="*/ 35 h 35"/>
                <a:gd name="T6" fmla="*/ 4 w 4"/>
                <a:gd name="T7" fmla="*/ 0 h 35"/>
                <a:gd name="T8" fmla="*/ 0 w 4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4"/>
                    <a:pt x="4" y="3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61"/>
            <p:cNvSpPr>
              <a:spLocks/>
            </p:cNvSpPr>
            <p:nvPr/>
          </p:nvSpPr>
          <p:spPr bwMode="auto">
            <a:xfrm>
              <a:off x="2330241" y="4395719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62"/>
            <p:cNvSpPr>
              <a:spLocks/>
            </p:cNvSpPr>
            <p:nvPr/>
          </p:nvSpPr>
          <p:spPr bwMode="auto">
            <a:xfrm>
              <a:off x="2711625" y="4375996"/>
              <a:ext cx="26301" cy="170968"/>
            </a:xfrm>
            <a:custGeom>
              <a:avLst/>
              <a:gdLst>
                <a:gd name="T0" fmla="*/ 0 w 6"/>
                <a:gd name="T1" fmla="*/ 0 h 37"/>
                <a:gd name="T2" fmla="*/ 0 w 6"/>
                <a:gd name="T3" fmla="*/ 37 h 37"/>
                <a:gd name="T4" fmla="*/ 6 w 6"/>
                <a:gd name="T5" fmla="*/ 35 h 37"/>
                <a:gd name="T6" fmla="*/ 6 w 6"/>
                <a:gd name="T7" fmla="*/ 2 h 37"/>
                <a:gd name="T8" fmla="*/ 0 w 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6" y="3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763"/>
            <p:cNvSpPr>
              <a:spLocks/>
            </p:cNvSpPr>
            <p:nvPr/>
          </p:nvSpPr>
          <p:spPr bwMode="auto">
            <a:xfrm>
              <a:off x="2409147" y="4369418"/>
              <a:ext cx="26301" cy="184117"/>
            </a:xfrm>
            <a:custGeom>
              <a:avLst/>
              <a:gdLst>
                <a:gd name="T0" fmla="*/ 0 w 6"/>
                <a:gd name="T1" fmla="*/ 1 h 39"/>
                <a:gd name="T2" fmla="*/ 0 w 6"/>
                <a:gd name="T3" fmla="*/ 38 h 39"/>
                <a:gd name="T4" fmla="*/ 6 w 6"/>
                <a:gd name="T5" fmla="*/ 39 h 39"/>
                <a:gd name="T6" fmla="*/ 6 w 6"/>
                <a:gd name="T7" fmla="*/ 0 h 39"/>
                <a:gd name="T8" fmla="*/ 0 w 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8"/>
                    <a:pt x="6" y="3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764"/>
            <p:cNvSpPr>
              <a:spLocks/>
            </p:cNvSpPr>
            <p:nvPr/>
          </p:nvSpPr>
          <p:spPr bwMode="auto">
            <a:xfrm>
              <a:off x="2599843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765"/>
            <p:cNvSpPr>
              <a:spLocks/>
            </p:cNvSpPr>
            <p:nvPr/>
          </p:nvSpPr>
          <p:spPr bwMode="auto">
            <a:xfrm>
              <a:off x="2527510" y="4356266"/>
              <a:ext cx="26301" cy="203847"/>
            </a:xfrm>
            <a:custGeom>
              <a:avLst/>
              <a:gdLst>
                <a:gd name="T0" fmla="*/ 0 w 5"/>
                <a:gd name="T1" fmla="*/ 1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766"/>
            <p:cNvSpPr>
              <a:spLocks/>
            </p:cNvSpPr>
            <p:nvPr/>
          </p:nvSpPr>
          <p:spPr bwMode="auto">
            <a:xfrm>
              <a:off x="2639295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767"/>
            <p:cNvSpPr>
              <a:spLocks/>
            </p:cNvSpPr>
            <p:nvPr/>
          </p:nvSpPr>
          <p:spPr bwMode="auto">
            <a:xfrm>
              <a:off x="2448600" y="4362844"/>
              <a:ext cx="26301" cy="197269"/>
            </a:xfrm>
            <a:custGeom>
              <a:avLst/>
              <a:gdLst>
                <a:gd name="T0" fmla="*/ 0 w 5"/>
                <a:gd name="T1" fmla="*/ 1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1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68"/>
            <p:cNvSpPr>
              <a:spLocks/>
            </p:cNvSpPr>
            <p:nvPr/>
          </p:nvSpPr>
          <p:spPr bwMode="auto">
            <a:xfrm>
              <a:off x="2488053" y="4356266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769"/>
            <p:cNvSpPr>
              <a:spLocks/>
            </p:cNvSpPr>
            <p:nvPr/>
          </p:nvSpPr>
          <p:spPr bwMode="auto">
            <a:xfrm>
              <a:off x="2829986" y="4441750"/>
              <a:ext cx="6578" cy="32879"/>
            </a:xfrm>
            <a:custGeom>
              <a:avLst/>
              <a:gdLst>
                <a:gd name="T0" fmla="*/ 1 w 1"/>
                <a:gd name="T1" fmla="*/ 3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70"/>
            <p:cNvSpPr>
              <a:spLocks/>
            </p:cNvSpPr>
            <p:nvPr/>
          </p:nvSpPr>
          <p:spPr bwMode="auto">
            <a:xfrm>
              <a:off x="2790531" y="4402297"/>
              <a:ext cx="26301" cy="118359"/>
            </a:xfrm>
            <a:custGeom>
              <a:avLst/>
              <a:gdLst>
                <a:gd name="T0" fmla="*/ 0 w 5"/>
                <a:gd name="T1" fmla="*/ 0 h 25"/>
                <a:gd name="T2" fmla="*/ 0 w 5"/>
                <a:gd name="T3" fmla="*/ 25 h 25"/>
                <a:gd name="T4" fmla="*/ 5 w 5"/>
                <a:gd name="T5" fmla="*/ 20 h 25"/>
                <a:gd name="T6" fmla="*/ 5 w 5"/>
                <a:gd name="T7" fmla="*/ 4 h 25"/>
                <a:gd name="T8" fmla="*/ 0 w 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3"/>
                    <a:pt x="3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771"/>
            <p:cNvSpPr>
              <a:spLocks/>
            </p:cNvSpPr>
            <p:nvPr/>
          </p:nvSpPr>
          <p:spPr bwMode="auto">
            <a:xfrm>
              <a:off x="2566963" y="4356266"/>
              <a:ext cx="19728" cy="210421"/>
            </a:xfrm>
            <a:custGeom>
              <a:avLst/>
              <a:gdLst>
                <a:gd name="T0" fmla="*/ 0 w 4"/>
                <a:gd name="T1" fmla="*/ 0 h 45"/>
                <a:gd name="T2" fmla="*/ 0 w 4"/>
                <a:gd name="T3" fmla="*/ 45 h 45"/>
                <a:gd name="T4" fmla="*/ 4 w 4"/>
                <a:gd name="T5" fmla="*/ 44 h 45"/>
                <a:gd name="T6" fmla="*/ 4 w 4"/>
                <a:gd name="T7" fmla="*/ 0 h 45"/>
                <a:gd name="T8" fmla="*/ 0 w 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5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3" y="45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772"/>
            <p:cNvSpPr>
              <a:spLocks/>
            </p:cNvSpPr>
            <p:nvPr/>
          </p:nvSpPr>
          <p:spPr bwMode="auto">
            <a:xfrm>
              <a:off x="2297366" y="4422022"/>
              <a:ext cx="19728" cy="78906"/>
            </a:xfrm>
            <a:custGeom>
              <a:avLst/>
              <a:gdLst>
                <a:gd name="T0" fmla="*/ 0 w 5"/>
                <a:gd name="T1" fmla="*/ 7 h 17"/>
                <a:gd name="T2" fmla="*/ 0 w 5"/>
                <a:gd name="T3" fmla="*/ 10 h 17"/>
                <a:gd name="T4" fmla="*/ 5 w 5"/>
                <a:gd name="T5" fmla="*/ 17 h 17"/>
                <a:gd name="T6" fmla="*/ 5 w 5"/>
                <a:gd name="T7" fmla="*/ 0 h 17"/>
                <a:gd name="T8" fmla="*/ 0 w 5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2" y="15"/>
                    <a:pt x="5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773"/>
            <p:cNvSpPr>
              <a:spLocks/>
            </p:cNvSpPr>
            <p:nvPr/>
          </p:nvSpPr>
          <p:spPr bwMode="auto">
            <a:xfrm>
              <a:off x="2757654" y="4389145"/>
              <a:ext cx="13152" cy="144662"/>
            </a:xfrm>
            <a:custGeom>
              <a:avLst/>
              <a:gdLst>
                <a:gd name="T0" fmla="*/ 0 w 4"/>
                <a:gd name="T1" fmla="*/ 0 h 31"/>
                <a:gd name="T2" fmla="*/ 0 w 4"/>
                <a:gd name="T3" fmla="*/ 31 h 31"/>
                <a:gd name="T4" fmla="*/ 4 w 4"/>
                <a:gd name="T5" fmla="*/ 29 h 31"/>
                <a:gd name="T6" fmla="*/ 4 w 4"/>
                <a:gd name="T7" fmla="*/ 2 h 31"/>
                <a:gd name="T8" fmla="*/ 0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0"/>
                    <a:pt x="4" y="2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4774"/>
            <p:cNvSpPr>
              <a:spLocks noChangeArrowheads="1"/>
            </p:cNvSpPr>
            <p:nvPr/>
          </p:nvSpPr>
          <p:spPr bwMode="auto">
            <a:xfrm>
              <a:off x="2297366" y="4329965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775"/>
            <p:cNvSpPr>
              <a:spLocks/>
            </p:cNvSpPr>
            <p:nvPr/>
          </p:nvSpPr>
          <p:spPr bwMode="auto">
            <a:xfrm>
              <a:off x="2297366" y="4329965"/>
              <a:ext cx="486596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6 w 103"/>
                <a:gd name="T5" fmla="*/ 37 h 40"/>
                <a:gd name="T6" fmla="*/ 59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6" y="0"/>
                    <a:pt x="0" y="10"/>
                    <a:pt x="0" y="22"/>
                  </a:cubicBezTo>
                  <a:cubicBezTo>
                    <a:pt x="0" y="29"/>
                    <a:pt x="9" y="34"/>
                    <a:pt x="16" y="37"/>
                  </a:cubicBezTo>
                  <a:cubicBezTo>
                    <a:pt x="16" y="37"/>
                    <a:pt x="71" y="40"/>
                    <a:pt x="59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3" y="3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776"/>
            <p:cNvSpPr>
              <a:spLocks/>
            </p:cNvSpPr>
            <p:nvPr/>
          </p:nvSpPr>
          <p:spPr bwMode="auto">
            <a:xfrm>
              <a:off x="2323668" y="4336541"/>
              <a:ext cx="486596" cy="190695"/>
            </a:xfrm>
            <a:custGeom>
              <a:avLst/>
              <a:gdLst>
                <a:gd name="T0" fmla="*/ 101 w 103"/>
                <a:gd name="T1" fmla="*/ 20 h 41"/>
                <a:gd name="T2" fmla="*/ 99 w 103"/>
                <a:gd name="T3" fmla="*/ 20 h 41"/>
                <a:gd name="T4" fmla="*/ 95 w 103"/>
                <a:gd name="T5" fmla="*/ 26 h 41"/>
                <a:gd name="T6" fmla="*/ 78 w 103"/>
                <a:gd name="T7" fmla="*/ 33 h 41"/>
                <a:gd name="T8" fmla="*/ 51 w 103"/>
                <a:gd name="T9" fmla="*/ 37 h 41"/>
                <a:gd name="T10" fmla="*/ 17 w 103"/>
                <a:gd name="T11" fmla="*/ 31 h 41"/>
                <a:gd name="T12" fmla="*/ 7 w 103"/>
                <a:gd name="T13" fmla="*/ 26 h 41"/>
                <a:gd name="T14" fmla="*/ 4 w 103"/>
                <a:gd name="T15" fmla="*/ 20 h 41"/>
                <a:gd name="T16" fmla="*/ 7 w 103"/>
                <a:gd name="T17" fmla="*/ 15 h 41"/>
                <a:gd name="T18" fmla="*/ 24 w 103"/>
                <a:gd name="T19" fmla="*/ 7 h 41"/>
                <a:gd name="T20" fmla="*/ 51 w 103"/>
                <a:gd name="T21" fmla="*/ 4 h 41"/>
                <a:gd name="T22" fmla="*/ 85 w 103"/>
                <a:gd name="T23" fmla="*/ 9 h 41"/>
                <a:gd name="T24" fmla="*/ 95 w 103"/>
                <a:gd name="T25" fmla="*/ 15 h 41"/>
                <a:gd name="T26" fmla="*/ 99 w 103"/>
                <a:gd name="T27" fmla="*/ 20 h 41"/>
                <a:gd name="T28" fmla="*/ 101 w 103"/>
                <a:gd name="T29" fmla="*/ 20 h 41"/>
                <a:gd name="T30" fmla="*/ 103 w 103"/>
                <a:gd name="T31" fmla="*/ 20 h 41"/>
                <a:gd name="T32" fmla="*/ 98 w 103"/>
                <a:gd name="T33" fmla="*/ 12 h 41"/>
                <a:gd name="T34" fmla="*/ 79 w 103"/>
                <a:gd name="T35" fmla="*/ 3 h 41"/>
                <a:gd name="T36" fmla="*/ 51 w 103"/>
                <a:gd name="T37" fmla="*/ 0 h 41"/>
                <a:gd name="T38" fmla="*/ 15 w 103"/>
                <a:gd name="T39" fmla="*/ 6 h 41"/>
                <a:gd name="T40" fmla="*/ 4 w 103"/>
                <a:gd name="T41" fmla="*/ 12 h 41"/>
                <a:gd name="T42" fmla="*/ 0 w 103"/>
                <a:gd name="T43" fmla="*/ 20 h 41"/>
                <a:gd name="T44" fmla="*/ 4 w 103"/>
                <a:gd name="T45" fmla="*/ 29 h 41"/>
                <a:gd name="T46" fmla="*/ 23 w 103"/>
                <a:gd name="T47" fmla="*/ 37 h 41"/>
                <a:gd name="T48" fmla="*/ 51 w 103"/>
                <a:gd name="T49" fmla="*/ 41 h 41"/>
                <a:gd name="T50" fmla="*/ 87 w 103"/>
                <a:gd name="T51" fmla="*/ 35 h 41"/>
                <a:gd name="T52" fmla="*/ 98 w 103"/>
                <a:gd name="T53" fmla="*/ 29 h 41"/>
                <a:gd name="T54" fmla="*/ 103 w 103"/>
                <a:gd name="T55" fmla="*/ 20 h 41"/>
                <a:gd name="T56" fmla="*/ 101 w 103"/>
                <a:gd name="T57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1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5" y="26"/>
                  </a:cubicBezTo>
                  <a:cubicBezTo>
                    <a:pt x="92" y="29"/>
                    <a:pt x="86" y="32"/>
                    <a:pt x="78" y="33"/>
                  </a:cubicBezTo>
                  <a:cubicBezTo>
                    <a:pt x="71" y="35"/>
                    <a:pt x="61" y="37"/>
                    <a:pt x="51" y="37"/>
                  </a:cubicBezTo>
                  <a:cubicBezTo>
                    <a:pt x="38" y="37"/>
                    <a:pt x="25" y="35"/>
                    <a:pt x="17" y="31"/>
                  </a:cubicBezTo>
                  <a:cubicBezTo>
                    <a:pt x="12" y="30"/>
                    <a:pt x="9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0" y="12"/>
                    <a:pt x="16" y="9"/>
                    <a:pt x="24" y="7"/>
                  </a:cubicBezTo>
                  <a:cubicBezTo>
                    <a:pt x="32" y="5"/>
                    <a:pt x="41" y="4"/>
                    <a:pt x="51" y="4"/>
                  </a:cubicBezTo>
                  <a:cubicBezTo>
                    <a:pt x="65" y="4"/>
                    <a:pt x="77" y="6"/>
                    <a:pt x="85" y="9"/>
                  </a:cubicBezTo>
                  <a:cubicBezTo>
                    <a:pt x="90" y="11"/>
                    <a:pt x="93" y="13"/>
                    <a:pt x="95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8" y="12"/>
                  </a:cubicBezTo>
                  <a:cubicBezTo>
                    <a:pt x="94" y="8"/>
                    <a:pt x="87" y="5"/>
                    <a:pt x="79" y="3"/>
                  </a:cubicBezTo>
                  <a:cubicBezTo>
                    <a:pt x="71" y="1"/>
                    <a:pt x="61" y="0"/>
                    <a:pt x="51" y="0"/>
                  </a:cubicBezTo>
                  <a:cubicBezTo>
                    <a:pt x="37" y="0"/>
                    <a:pt x="25" y="2"/>
                    <a:pt x="15" y="6"/>
                  </a:cubicBezTo>
                  <a:cubicBezTo>
                    <a:pt x="11" y="7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4"/>
                    <a:pt x="1" y="27"/>
                    <a:pt x="4" y="29"/>
                  </a:cubicBezTo>
                  <a:cubicBezTo>
                    <a:pt x="8" y="33"/>
                    <a:pt x="15" y="35"/>
                    <a:pt x="23" y="37"/>
                  </a:cubicBezTo>
                  <a:cubicBezTo>
                    <a:pt x="31" y="39"/>
                    <a:pt x="41" y="41"/>
                    <a:pt x="51" y="41"/>
                  </a:cubicBezTo>
                  <a:cubicBezTo>
                    <a:pt x="65" y="41"/>
                    <a:pt x="77" y="38"/>
                    <a:pt x="87" y="35"/>
                  </a:cubicBezTo>
                  <a:cubicBezTo>
                    <a:pt x="91" y="33"/>
                    <a:pt x="95" y="31"/>
                    <a:pt x="98" y="29"/>
                  </a:cubicBezTo>
                  <a:cubicBezTo>
                    <a:pt x="101" y="27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777"/>
            <p:cNvSpPr>
              <a:spLocks/>
            </p:cNvSpPr>
            <p:nvPr/>
          </p:nvSpPr>
          <p:spPr bwMode="auto">
            <a:xfrm>
              <a:off x="2415725" y="4382569"/>
              <a:ext cx="315628" cy="98633"/>
            </a:xfrm>
            <a:custGeom>
              <a:avLst/>
              <a:gdLst>
                <a:gd name="T0" fmla="*/ 48 w 67"/>
                <a:gd name="T1" fmla="*/ 10 h 21"/>
                <a:gd name="T2" fmla="*/ 42 w 67"/>
                <a:gd name="T3" fmla="*/ 12 h 21"/>
                <a:gd name="T4" fmla="*/ 26 w 67"/>
                <a:gd name="T5" fmla="*/ 5 h 21"/>
                <a:gd name="T6" fmla="*/ 23 w 67"/>
                <a:gd name="T7" fmla="*/ 6 h 21"/>
                <a:gd name="T8" fmla="*/ 37 w 67"/>
                <a:gd name="T9" fmla="*/ 12 h 21"/>
                <a:gd name="T10" fmla="*/ 31 w 67"/>
                <a:gd name="T11" fmla="*/ 13 h 21"/>
                <a:gd name="T12" fmla="*/ 18 w 67"/>
                <a:gd name="T13" fmla="*/ 7 h 21"/>
                <a:gd name="T14" fmla="*/ 12 w 67"/>
                <a:gd name="T15" fmla="*/ 10 h 21"/>
                <a:gd name="T16" fmla="*/ 13 w 67"/>
                <a:gd name="T17" fmla="*/ 15 h 21"/>
                <a:gd name="T18" fmla="*/ 21 w 67"/>
                <a:gd name="T19" fmla="*/ 17 h 21"/>
                <a:gd name="T20" fmla="*/ 32 w 67"/>
                <a:gd name="T21" fmla="*/ 17 h 21"/>
                <a:gd name="T22" fmla="*/ 33 w 67"/>
                <a:gd name="T23" fmla="*/ 16 h 21"/>
                <a:gd name="T24" fmla="*/ 39 w 67"/>
                <a:gd name="T25" fmla="*/ 19 h 21"/>
                <a:gd name="T26" fmla="*/ 38 w 67"/>
                <a:gd name="T27" fmla="*/ 20 h 21"/>
                <a:gd name="T28" fmla="*/ 22 w 67"/>
                <a:gd name="T29" fmla="*/ 20 h 21"/>
                <a:gd name="T30" fmla="*/ 7 w 67"/>
                <a:gd name="T31" fmla="*/ 17 h 21"/>
                <a:gd name="T32" fmla="*/ 3 w 67"/>
                <a:gd name="T33" fmla="*/ 9 h 21"/>
                <a:gd name="T34" fmla="*/ 12 w 67"/>
                <a:gd name="T35" fmla="*/ 5 h 21"/>
                <a:gd name="T36" fmla="*/ 9 w 67"/>
                <a:gd name="T37" fmla="*/ 3 h 21"/>
                <a:gd name="T38" fmla="*/ 14 w 67"/>
                <a:gd name="T39" fmla="*/ 2 h 21"/>
                <a:gd name="T40" fmla="*/ 18 w 67"/>
                <a:gd name="T41" fmla="*/ 3 h 21"/>
                <a:gd name="T42" fmla="*/ 19 w 67"/>
                <a:gd name="T43" fmla="*/ 3 h 21"/>
                <a:gd name="T44" fmla="*/ 21 w 67"/>
                <a:gd name="T45" fmla="*/ 3 h 21"/>
                <a:gd name="T46" fmla="*/ 18 w 67"/>
                <a:gd name="T47" fmla="*/ 2 h 21"/>
                <a:gd name="T48" fmla="*/ 23 w 67"/>
                <a:gd name="T49" fmla="*/ 0 h 21"/>
                <a:gd name="T50" fmla="*/ 27 w 67"/>
                <a:gd name="T51" fmla="*/ 2 h 21"/>
                <a:gd name="T52" fmla="*/ 41 w 67"/>
                <a:gd name="T53" fmla="*/ 1 h 21"/>
                <a:gd name="T54" fmla="*/ 60 w 67"/>
                <a:gd name="T55" fmla="*/ 4 h 21"/>
                <a:gd name="T56" fmla="*/ 66 w 67"/>
                <a:gd name="T57" fmla="*/ 9 h 21"/>
                <a:gd name="T58" fmla="*/ 63 w 67"/>
                <a:gd name="T59" fmla="*/ 13 h 21"/>
                <a:gd name="T60" fmla="*/ 62 w 67"/>
                <a:gd name="T61" fmla="*/ 13 h 21"/>
                <a:gd name="T62" fmla="*/ 55 w 67"/>
                <a:gd name="T63" fmla="*/ 11 h 21"/>
                <a:gd name="T64" fmla="*/ 56 w 67"/>
                <a:gd name="T65" fmla="*/ 10 h 21"/>
                <a:gd name="T66" fmla="*/ 58 w 67"/>
                <a:gd name="T67" fmla="*/ 8 h 21"/>
                <a:gd name="T68" fmla="*/ 55 w 67"/>
                <a:gd name="T69" fmla="*/ 5 h 21"/>
                <a:gd name="T70" fmla="*/ 42 w 67"/>
                <a:gd name="T71" fmla="*/ 3 h 21"/>
                <a:gd name="T72" fmla="*/ 32 w 67"/>
                <a:gd name="T73" fmla="*/ 4 h 21"/>
                <a:gd name="T74" fmla="*/ 48 w 67"/>
                <a:gd name="T7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1">
                  <a:moveTo>
                    <a:pt x="48" y="10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10" y="12"/>
                    <a:pt x="10" y="14"/>
                    <a:pt x="13" y="15"/>
                  </a:cubicBezTo>
                  <a:cubicBezTo>
                    <a:pt x="15" y="16"/>
                    <a:pt x="18" y="17"/>
                    <a:pt x="21" y="17"/>
                  </a:cubicBezTo>
                  <a:cubicBezTo>
                    <a:pt x="25" y="17"/>
                    <a:pt x="28" y="17"/>
                    <a:pt x="32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3" y="21"/>
                    <a:pt x="28" y="21"/>
                    <a:pt x="22" y="20"/>
                  </a:cubicBezTo>
                  <a:cubicBezTo>
                    <a:pt x="15" y="20"/>
                    <a:pt x="10" y="18"/>
                    <a:pt x="7" y="17"/>
                  </a:cubicBezTo>
                  <a:cubicBezTo>
                    <a:pt x="1" y="14"/>
                    <a:pt x="0" y="12"/>
                    <a:pt x="3" y="9"/>
                  </a:cubicBezTo>
                  <a:cubicBezTo>
                    <a:pt x="5" y="8"/>
                    <a:pt x="8" y="6"/>
                    <a:pt x="12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2" y="1"/>
                    <a:pt x="36" y="1"/>
                    <a:pt x="41" y="1"/>
                  </a:cubicBezTo>
                  <a:cubicBezTo>
                    <a:pt x="49" y="1"/>
                    <a:pt x="55" y="2"/>
                    <a:pt x="60" y="4"/>
                  </a:cubicBezTo>
                  <a:cubicBezTo>
                    <a:pt x="63" y="5"/>
                    <a:pt x="66" y="7"/>
                    <a:pt x="66" y="9"/>
                  </a:cubicBezTo>
                  <a:cubicBezTo>
                    <a:pt x="67" y="10"/>
                    <a:pt x="66" y="12"/>
                    <a:pt x="63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7" y="6"/>
                    <a:pt x="55" y="5"/>
                  </a:cubicBezTo>
                  <a:cubicBezTo>
                    <a:pt x="51" y="4"/>
                    <a:pt x="47" y="3"/>
                    <a:pt x="42" y="3"/>
                  </a:cubicBezTo>
                  <a:cubicBezTo>
                    <a:pt x="39" y="3"/>
                    <a:pt x="36" y="4"/>
                    <a:pt x="32" y="4"/>
                  </a:cubicBezTo>
                  <a:lnTo>
                    <a:pt x="48" y="1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4778"/>
            <p:cNvSpPr>
              <a:spLocks noChangeArrowheads="1"/>
            </p:cNvSpPr>
            <p:nvPr/>
          </p:nvSpPr>
          <p:spPr bwMode="auto">
            <a:xfrm>
              <a:off x="2363120" y="4277360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779"/>
            <p:cNvSpPr>
              <a:spLocks/>
            </p:cNvSpPr>
            <p:nvPr/>
          </p:nvSpPr>
          <p:spPr bwMode="auto">
            <a:xfrm>
              <a:off x="2737927" y="4290512"/>
              <a:ext cx="26301" cy="184117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780"/>
            <p:cNvSpPr>
              <a:spLocks/>
            </p:cNvSpPr>
            <p:nvPr/>
          </p:nvSpPr>
          <p:spPr bwMode="auto">
            <a:xfrm>
              <a:off x="2435448" y="4303661"/>
              <a:ext cx="26301" cy="157816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781"/>
            <p:cNvSpPr>
              <a:spLocks/>
            </p:cNvSpPr>
            <p:nvPr/>
          </p:nvSpPr>
          <p:spPr bwMode="auto">
            <a:xfrm>
              <a:off x="2402573" y="4316813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782"/>
            <p:cNvSpPr>
              <a:spLocks/>
            </p:cNvSpPr>
            <p:nvPr/>
          </p:nvSpPr>
          <p:spPr bwMode="auto">
            <a:xfrm>
              <a:off x="2777380" y="4297088"/>
              <a:ext cx="26301" cy="170968"/>
            </a:xfrm>
            <a:custGeom>
              <a:avLst/>
              <a:gdLst>
                <a:gd name="T0" fmla="*/ 0 w 5"/>
                <a:gd name="T1" fmla="*/ 0 h 36"/>
                <a:gd name="T2" fmla="*/ 0 w 5"/>
                <a:gd name="T3" fmla="*/ 36 h 36"/>
                <a:gd name="T4" fmla="*/ 5 w 5"/>
                <a:gd name="T5" fmla="*/ 35 h 36"/>
                <a:gd name="T6" fmla="*/ 5 w 5"/>
                <a:gd name="T7" fmla="*/ 1 h 36"/>
                <a:gd name="T8" fmla="*/ 0 w 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5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783"/>
            <p:cNvSpPr>
              <a:spLocks/>
            </p:cNvSpPr>
            <p:nvPr/>
          </p:nvSpPr>
          <p:spPr bwMode="auto">
            <a:xfrm>
              <a:off x="2474901" y="4290512"/>
              <a:ext cx="26301" cy="184117"/>
            </a:xfrm>
            <a:custGeom>
              <a:avLst/>
              <a:gdLst>
                <a:gd name="T0" fmla="*/ 0 w 5"/>
                <a:gd name="T1" fmla="*/ 1 h 38"/>
                <a:gd name="T2" fmla="*/ 0 w 5"/>
                <a:gd name="T3" fmla="*/ 37 h 38"/>
                <a:gd name="T4" fmla="*/ 5 w 5"/>
                <a:gd name="T5" fmla="*/ 38 h 38"/>
                <a:gd name="T6" fmla="*/ 5 w 5"/>
                <a:gd name="T7" fmla="*/ 0 h 38"/>
                <a:gd name="T8" fmla="*/ 0 w 5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8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784"/>
            <p:cNvSpPr>
              <a:spLocks/>
            </p:cNvSpPr>
            <p:nvPr/>
          </p:nvSpPr>
          <p:spPr bwMode="auto">
            <a:xfrm>
              <a:off x="2665599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785"/>
            <p:cNvSpPr>
              <a:spLocks/>
            </p:cNvSpPr>
            <p:nvPr/>
          </p:nvSpPr>
          <p:spPr bwMode="auto">
            <a:xfrm>
              <a:off x="2593264" y="4277360"/>
              <a:ext cx="26301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86"/>
            <p:cNvSpPr>
              <a:spLocks/>
            </p:cNvSpPr>
            <p:nvPr/>
          </p:nvSpPr>
          <p:spPr bwMode="auto">
            <a:xfrm>
              <a:off x="2705052" y="428393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787"/>
            <p:cNvSpPr>
              <a:spLocks/>
            </p:cNvSpPr>
            <p:nvPr/>
          </p:nvSpPr>
          <p:spPr bwMode="auto">
            <a:xfrm>
              <a:off x="2514359" y="428393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1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88"/>
            <p:cNvSpPr>
              <a:spLocks/>
            </p:cNvSpPr>
            <p:nvPr/>
          </p:nvSpPr>
          <p:spPr bwMode="auto">
            <a:xfrm>
              <a:off x="2553812" y="4277360"/>
              <a:ext cx="26301" cy="210421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789"/>
            <p:cNvSpPr>
              <a:spLocks/>
            </p:cNvSpPr>
            <p:nvPr/>
          </p:nvSpPr>
          <p:spPr bwMode="auto">
            <a:xfrm>
              <a:off x="2895743" y="4362844"/>
              <a:ext cx="0" cy="32879"/>
            </a:xfrm>
            <a:custGeom>
              <a:avLst/>
              <a:gdLst>
                <a:gd name="T0" fmla="*/ 4 h 7"/>
                <a:gd name="T1" fmla="*/ 0 h 7"/>
                <a:gd name="T2" fmla="*/ 7 h 7"/>
                <a:gd name="T3" fmla="*/ 4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790"/>
            <p:cNvSpPr>
              <a:spLocks/>
            </p:cNvSpPr>
            <p:nvPr/>
          </p:nvSpPr>
          <p:spPr bwMode="auto">
            <a:xfrm>
              <a:off x="2856290" y="4323391"/>
              <a:ext cx="26301" cy="118359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792"/>
            <p:cNvSpPr>
              <a:spLocks/>
            </p:cNvSpPr>
            <p:nvPr/>
          </p:nvSpPr>
          <p:spPr bwMode="auto">
            <a:xfrm>
              <a:off x="2632717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793"/>
            <p:cNvSpPr>
              <a:spLocks/>
            </p:cNvSpPr>
            <p:nvPr/>
          </p:nvSpPr>
          <p:spPr bwMode="auto">
            <a:xfrm>
              <a:off x="2363116" y="4343114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794"/>
            <p:cNvSpPr>
              <a:spLocks/>
            </p:cNvSpPr>
            <p:nvPr/>
          </p:nvSpPr>
          <p:spPr bwMode="auto">
            <a:xfrm>
              <a:off x="2816837" y="4310239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0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4795"/>
            <p:cNvSpPr>
              <a:spLocks noChangeArrowheads="1"/>
            </p:cNvSpPr>
            <p:nvPr/>
          </p:nvSpPr>
          <p:spPr bwMode="auto">
            <a:xfrm>
              <a:off x="2363116" y="4251054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796"/>
            <p:cNvSpPr>
              <a:spLocks/>
            </p:cNvSpPr>
            <p:nvPr/>
          </p:nvSpPr>
          <p:spPr bwMode="auto">
            <a:xfrm>
              <a:off x="2363116" y="4251054"/>
              <a:ext cx="486596" cy="190695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2 h 41"/>
                <a:gd name="T4" fmla="*/ 15 w 103"/>
                <a:gd name="T5" fmla="*/ 37 h 41"/>
                <a:gd name="T6" fmla="*/ 58 w 103"/>
                <a:gd name="T7" fmla="*/ 23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1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797"/>
            <p:cNvSpPr>
              <a:spLocks/>
            </p:cNvSpPr>
            <p:nvPr/>
          </p:nvSpPr>
          <p:spPr bwMode="auto">
            <a:xfrm>
              <a:off x="2382846" y="4257632"/>
              <a:ext cx="493172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1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98"/>
            <p:cNvSpPr>
              <a:spLocks/>
            </p:cNvSpPr>
            <p:nvPr/>
          </p:nvSpPr>
          <p:spPr bwMode="auto">
            <a:xfrm>
              <a:off x="2488053" y="4310239"/>
              <a:ext cx="315628" cy="92058"/>
            </a:xfrm>
            <a:custGeom>
              <a:avLst/>
              <a:gdLst>
                <a:gd name="T0" fmla="*/ 48 w 67"/>
                <a:gd name="T1" fmla="*/ 9 h 20"/>
                <a:gd name="T2" fmla="*/ 42 w 67"/>
                <a:gd name="T3" fmla="*/ 10 h 20"/>
                <a:gd name="T4" fmla="*/ 26 w 67"/>
                <a:gd name="T5" fmla="*/ 4 h 20"/>
                <a:gd name="T6" fmla="*/ 23 w 67"/>
                <a:gd name="T7" fmla="*/ 5 h 20"/>
                <a:gd name="T8" fmla="*/ 37 w 67"/>
                <a:gd name="T9" fmla="*/ 10 h 20"/>
                <a:gd name="T10" fmla="*/ 31 w 67"/>
                <a:gd name="T11" fmla="*/ 12 h 20"/>
                <a:gd name="T12" fmla="*/ 17 w 67"/>
                <a:gd name="T13" fmla="*/ 7 h 20"/>
                <a:gd name="T14" fmla="*/ 12 w 67"/>
                <a:gd name="T15" fmla="*/ 10 h 20"/>
                <a:gd name="T16" fmla="*/ 13 w 67"/>
                <a:gd name="T17" fmla="*/ 14 h 20"/>
                <a:gd name="T18" fmla="*/ 21 w 67"/>
                <a:gd name="T19" fmla="*/ 16 h 20"/>
                <a:gd name="T20" fmla="*/ 32 w 67"/>
                <a:gd name="T21" fmla="*/ 15 h 20"/>
                <a:gd name="T22" fmla="*/ 33 w 67"/>
                <a:gd name="T23" fmla="*/ 15 h 20"/>
                <a:gd name="T24" fmla="*/ 39 w 67"/>
                <a:gd name="T25" fmla="*/ 18 h 20"/>
                <a:gd name="T26" fmla="*/ 38 w 67"/>
                <a:gd name="T27" fmla="*/ 18 h 20"/>
                <a:gd name="T28" fmla="*/ 22 w 67"/>
                <a:gd name="T29" fmla="*/ 19 h 20"/>
                <a:gd name="T30" fmla="*/ 6 w 67"/>
                <a:gd name="T31" fmla="*/ 16 h 20"/>
                <a:gd name="T32" fmla="*/ 3 w 67"/>
                <a:gd name="T33" fmla="*/ 9 h 20"/>
                <a:gd name="T34" fmla="*/ 12 w 67"/>
                <a:gd name="T35" fmla="*/ 4 h 20"/>
                <a:gd name="T36" fmla="*/ 8 w 67"/>
                <a:gd name="T37" fmla="*/ 3 h 20"/>
                <a:gd name="T38" fmla="*/ 14 w 67"/>
                <a:gd name="T39" fmla="*/ 2 h 20"/>
                <a:gd name="T40" fmla="*/ 17 w 67"/>
                <a:gd name="T41" fmla="*/ 3 h 20"/>
                <a:gd name="T42" fmla="*/ 19 w 67"/>
                <a:gd name="T43" fmla="*/ 2 h 20"/>
                <a:gd name="T44" fmla="*/ 20 w 67"/>
                <a:gd name="T45" fmla="*/ 2 h 20"/>
                <a:gd name="T46" fmla="*/ 17 w 67"/>
                <a:gd name="T47" fmla="*/ 1 h 20"/>
                <a:gd name="T48" fmla="*/ 23 w 67"/>
                <a:gd name="T49" fmla="*/ 0 h 20"/>
                <a:gd name="T50" fmla="*/ 26 w 67"/>
                <a:gd name="T51" fmla="*/ 1 h 20"/>
                <a:gd name="T52" fmla="*/ 41 w 67"/>
                <a:gd name="T53" fmla="*/ 0 h 20"/>
                <a:gd name="T54" fmla="*/ 59 w 67"/>
                <a:gd name="T55" fmla="*/ 2 h 20"/>
                <a:gd name="T56" fmla="*/ 66 w 67"/>
                <a:gd name="T57" fmla="*/ 6 h 20"/>
                <a:gd name="T58" fmla="*/ 62 w 67"/>
                <a:gd name="T59" fmla="*/ 11 h 20"/>
                <a:gd name="T60" fmla="*/ 62 w 67"/>
                <a:gd name="T61" fmla="*/ 11 h 20"/>
                <a:gd name="T62" fmla="*/ 55 w 67"/>
                <a:gd name="T63" fmla="*/ 9 h 20"/>
                <a:gd name="T64" fmla="*/ 55 w 67"/>
                <a:gd name="T65" fmla="*/ 9 h 20"/>
                <a:gd name="T66" fmla="*/ 58 w 67"/>
                <a:gd name="T67" fmla="*/ 6 h 20"/>
                <a:gd name="T68" fmla="*/ 54 w 67"/>
                <a:gd name="T69" fmla="*/ 3 h 20"/>
                <a:gd name="T70" fmla="*/ 42 w 67"/>
                <a:gd name="T71" fmla="*/ 2 h 20"/>
                <a:gd name="T72" fmla="*/ 32 w 67"/>
                <a:gd name="T73" fmla="*/ 3 h 20"/>
                <a:gd name="T74" fmla="*/ 48 w 67"/>
                <a:gd name="T7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0">
                  <a:moveTo>
                    <a:pt x="48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9" y="11"/>
                    <a:pt x="10" y="13"/>
                    <a:pt x="13" y="14"/>
                  </a:cubicBezTo>
                  <a:cubicBezTo>
                    <a:pt x="15" y="15"/>
                    <a:pt x="18" y="16"/>
                    <a:pt x="21" y="16"/>
                  </a:cubicBezTo>
                  <a:cubicBezTo>
                    <a:pt x="25" y="16"/>
                    <a:pt x="28" y="16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19"/>
                    <a:pt x="28" y="20"/>
                    <a:pt x="22" y="19"/>
                  </a:cubicBezTo>
                  <a:cubicBezTo>
                    <a:pt x="15" y="19"/>
                    <a:pt x="10" y="18"/>
                    <a:pt x="6" y="16"/>
                  </a:cubicBezTo>
                  <a:cubicBezTo>
                    <a:pt x="1" y="14"/>
                    <a:pt x="0" y="11"/>
                    <a:pt x="3" y="9"/>
                  </a:cubicBezTo>
                  <a:cubicBezTo>
                    <a:pt x="4" y="7"/>
                    <a:pt x="7" y="6"/>
                    <a:pt x="12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1" y="0"/>
                    <a:pt x="36" y="0"/>
                    <a:pt x="41" y="0"/>
                  </a:cubicBezTo>
                  <a:cubicBezTo>
                    <a:pt x="48" y="0"/>
                    <a:pt x="54" y="0"/>
                    <a:pt x="59" y="2"/>
                  </a:cubicBezTo>
                  <a:cubicBezTo>
                    <a:pt x="63" y="3"/>
                    <a:pt x="65" y="5"/>
                    <a:pt x="66" y="6"/>
                  </a:cubicBezTo>
                  <a:cubicBezTo>
                    <a:pt x="67" y="8"/>
                    <a:pt x="65" y="10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8" y="7"/>
                    <a:pt x="58" y="6"/>
                  </a:cubicBezTo>
                  <a:cubicBezTo>
                    <a:pt x="58" y="5"/>
                    <a:pt x="56" y="4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cubicBezTo>
                    <a:pt x="38" y="2"/>
                    <a:pt x="35" y="2"/>
                    <a:pt x="32" y="3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105248" y="5322411"/>
            <a:ext cx="481761" cy="447617"/>
            <a:chOff x="2308672" y="5592730"/>
            <a:chExt cx="629454" cy="587495"/>
          </a:xfrm>
        </p:grpSpPr>
        <p:sp>
          <p:nvSpPr>
            <p:cNvPr id="121" name="Rectangle 2922"/>
            <p:cNvSpPr>
              <a:spLocks noChangeArrowheads="1"/>
            </p:cNvSpPr>
            <p:nvPr/>
          </p:nvSpPr>
          <p:spPr bwMode="auto">
            <a:xfrm>
              <a:off x="2798247" y="5606716"/>
              <a:ext cx="90921" cy="272764"/>
            </a:xfrm>
            <a:prstGeom prst="rect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923"/>
            <p:cNvSpPr>
              <a:spLocks/>
            </p:cNvSpPr>
            <p:nvPr/>
          </p:nvSpPr>
          <p:spPr bwMode="auto">
            <a:xfrm>
              <a:off x="2686342" y="5865495"/>
              <a:ext cx="202827" cy="314730"/>
            </a:xfrm>
            <a:custGeom>
              <a:avLst/>
              <a:gdLst>
                <a:gd name="T0" fmla="*/ 2 w 41"/>
                <a:gd name="T1" fmla="*/ 36 h 63"/>
                <a:gd name="T2" fmla="*/ 2 w 41"/>
                <a:gd name="T3" fmla="*/ 63 h 63"/>
                <a:gd name="T4" fmla="*/ 41 w 41"/>
                <a:gd name="T5" fmla="*/ 63 h 63"/>
                <a:gd name="T6" fmla="*/ 41 w 41"/>
                <a:gd name="T7" fmla="*/ 0 h 63"/>
                <a:gd name="T8" fmla="*/ 0 w 41"/>
                <a:gd name="T9" fmla="*/ 30 h 63"/>
                <a:gd name="T10" fmla="*/ 2 w 41"/>
                <a:gd name="T11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3">
                  <a:moveTo>
                    <a:pt x="2" y="36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2" y="34"/>
                    <a:pt x="2" y="36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924"/>
            <p:cNvSpPr>
              <a:spLocks/>
            </p:cNvSpPr>
            <p:nvPr/>
          </p:nvSpPr>
          <p:spPr bwMode="auto">
            <a:xfrm>
              <a:off x="2462539" y="6124263"/>
              <a:ext cx="83925" cy="55952"/>
            </a:xfrm>
            <a:custGeom>
              <a:avLst/>
              <a:gdLst>
                <a:gd name="T0" fmla="*/ 12 w 12"/>
                <a:gd name="T1" fmla="*/ 8 h 8"/>
                <a:gd name="T2" fmla="*/ 12 w 12"/>
                <a:gd name="T3" fmla="*/ 0 h 8"/>
                <a:gd name="T4" fmla="*/ 0 w 12"/>
                <a:gd name="T5" fmla="*/ 8 h 8"/>
                <a:gd name="T6" fmla="*/ 12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12" y="0"/>
                  </a:lnTo>
                  <a:lnTo>
                    <a:pt x="0" y="8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925"/>
            <p:cNvSpPr>
              <a:spLocks/>
            </p:cNvSpPr>
            <p:nvPr/>
          </p:nvSpPr>
          <p:spPr bwMode="auto">
            <a:xfrm>
              <a:off x="2875179" y="5823531"/>
              <a:ext cx="13988" cy="41964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6 h 6"/>
                <a:gd name="T4" fmla="*/ 2 w 2"/>
                <a:gd name="T5" fmla="*/ 3 h 6"/>
                <a:gd name="T6" fmla="*/ 0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6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926"/>
            <p:cNvSpPr>
              <a:spLocks/>
            </p:cNvSpPr>
            <p:nvPr/>
          </p:nvSpPr>
          <p:spPr bwMode="auto">
            <a:xfrm>
              <a:off x="2350634" y="5669664"/>
              <a:ext cx="538535" cy="510559"/>
            </a:xfrm>
            <a:custGeom>
              <a:avLst/>
              <a:gdLst>
                <a:gd name="T0" fmla="*/ 53 w 107"/>
                <a:gd name="T1" fmla="*/ 0 h 102"/>
                <a:gd name="T2" fmla="*/ 0 w 107"/>
                <a:gd name="T3" fmla="*/ 34 h 102"/>
                <a:gd name="T4" fmla="*/ 0 w 107"/>
                <a:gd name="T5" fmla="*/ 102 h 102"/>
                <a:gd name="T6" fmla="*/ 22 w 107"/>
                <a:gd name="T7" fmla="*/ 102 h 102"/>
                <a:gd name="T8" fmla="*/ 39 w 107"/>
                <a:gd name="T9" fmla="*/ 90 h 102"/>
                <a:gd name="T10" fmla="*/ 39 w 107"/>
                <a:gd name="T11" fmla="*/ 75 h 102"/>
                <a:gd name="T12" fmla="*/ 49 w 107"/>
                <a:gd name="T13" fmla="*/ 65 h 102"/>
                <a:gd name="T14" fmla="*/ 58 w 107"/>
                <a:gd name="T15" fmla="*/ 65 h 102"/>
                <a:gd name="T16" fmla="*/ 66 w 107"/>
                <a:gd name="T17" fmla="*/ 69 h 102"/>
                <a:gd name="T18" fmla="*/ 107 w 107"/>
                <a:gd name="T19" fmla="*/ 39 h 102"/>
                <a:gd name="T20" fmla="*/ 107 w 107"/>
                <a:gd name="T21" fmla="*/ 34 h 102"/>
                <a:gd name="T22" fmla="*/ 53 w 107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02">
                  <a:moveTo>
                    <a:pt x="53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69"/>
                    <a:pt x="44" y="65"/>
                    <a:pt x="49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61" y="65"/>
                    <a:pt x="64" y="67"/>
                    <a:pt x="66" y="6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D8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927"/>
            <p:cNvSpPr>
              <a:spLocks/>
            </p:cNvSpPr>
            <p:nvPr/>
          </p:nvSpPr>
          <p:spPr bwMode="auto">
            <a:xfrm>
              <a:off x="2308672" y="5592730"/>
              <a:ext cx="314730" cy="279756"/>
            </a:xfrm>
            <a:custGeom>
              <a:avLst/>
              <a:gdLst>
                <a:gd name="T0" fmla="*/ 45 w 45"/>
                <a:gd name="T1" fmla="*/ 0 h 40"/>
                <a:gd name="T2" fmla="*/ 0 w 45"/>
                <a:gd name="T3" fmla="*/ 28 h 40"/>
                <a:gd name="T4" fmla="*/ 0 w 45"/>
                <a:gd name="T5" fmla="*/ 40 h 40"/>
                <a:gd name="T6" fmla="*/ 45 w 45"/>
                <a:gd name="T7" fmla="*/ 12 h 40"/>
                <a:gd name="T8" fmla="*/ 45 w 45"/>
                <a:gd name="T9" fmla="*/ 0 h 40"/>
                <a:gd name="T10" fmla="*/ 45 w 45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0">
                  <a:moveTo>
                    <a:pt x="45" y="0"/>
                  </a:moveTo>
                  <a:lnTo>
                    <a:pt x="0" y="28"/>
                  </a:lnTo>
                  <a:lnTo>
                    <a:pt x="0" y="40"/>
                  </a:lnTo>
                  <a:lnTo>
                    <a:pt x="45" y="12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928"/>
            <p:cNvSpPr>
              <a:spLocks/>
            </p:cNvSpPr>
            <p:nvPr/>
          </p:nvSpPr>
          <p:spPr bwMode="auto">
            <a:xfrm>
              <a:off x="2623396" y="5592730"/>
              <a:ext cx="314730" cy="279756"/>
            </a:xfrm>
            <a:custGeom>
              <a:avLst/>
              <a:gdLst>
                <a:gd name="T0" fmla="*/ 45 w 45"/>
                <a:gd name="T1" fmla="*/ 40 h 40"/>
                <a:gd name="T2" fmla="*/ 45 w 45"/>
                <a:gd name="T3" fmla="*/ 28 h 40"/>
                <a:gd name="T4" fmla="*/ 0 w 45"/>
                <a:gd name="T5" fmla="*/ 0 h 40"/>
                <a:gd name="T6" fmla="*/ 0 w 45"/>
                <a:gd name="T7" fmla="*/ 0 h 40"/>
                <a:gd name="T8" fmla="*/ 0 w 45"/>
                <a:gd name="T9" fmla="*/ 12 h 40"/>
                <a:gd name="T10" fmla="*/ 0 w 45"/>
                <a:gd name="T11" fmla="*/ 12 h 40"/>
                <a:gd name="T12" fmla="*/ 45 w 45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0">
                  <a:moveTo>
                    <a:pt x="45" y="40"/>
                  </a:moveTo>
                  <a:lnTo>
                    <a:pt x="45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5" y="40"/>
                  </a:lnTo>
                  <a:close/>
                </a:path>
              </a:pathLst>
            </a:custGeom>
            <a:solidFill>
              <a:srgbClr val="D34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矩形 127"/>
          <p:cNvSpPr/>
          <p:nvPr/>
        </p:nvSpPr>
        <p:spPr>
          <a:xfrm>
            <a:off x="6886872" y="4692736"/>
            <a:ext cx="3521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zh-CN" altLang="en-US" sz="16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内的消息顺序传输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6071595" y="4622558"/>
            <a:ext cx="515414" cy="565933"/>
            <a:chOff x="1025300" y="4216791"/>
            <a:chExt cx="573926" cy="573922"/>
          </a:xfrm>
        </p:grpSpPr>
        <p:sp>
          <p:nvSpPr>
            <p:cNvPr id="130" name="Freeform 5279"/>
            <p:cNvSpPr>
              <a:spLocks/>
            </p:cNvSpPr>
            <p:nvPr/>
          </p:nvSpPr>
          <p:spPr bwMode="auto">
            <a:xfrm>
              <a:off x="1231655" y="4294173"/>
              <a:ext cx="219251" cy="328878"/>
            </a:xfrm>
            <a:custGeom>
              <a:avLst/>
              <a:gdLst>
                <a:gd name="T0" fmla="*/ 0 w 34"/>
                <a:gd name="T1" fmla="*/ 12 h 51"/>
                <a:gd name="T2" fmla="*/ 0 w 34"/>
                <a:gd name="T3" fmla="*/ 51 h 51"/>
                <a:gd name="T4" fmla="*/ 34 w 34"/>
                <a:gd name="T5" fmla="*/ 38 h 51"/>
                <a:gd name="T6" fmla="*/ 34 w 34"/>
                <a:gd name="T7" fmla="*/ 0 h 51"/>
                <a:gd name="T8" fmla="*/ 0 w 34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1">
                  <a:moveTo>
                    <a:pt x="0" y="12"/>
                  </a:moveTo>
                  <a:lnTo>
                    <a:pt x="0" y="51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FA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280"/>
            <p:cNvSpPr>
              <a:spLocks/>
            </p:cNvSpPr>
            <p:nvPr/>
          </p:nvSpPr>
          <p:spPr bwMode="auto">
            <a:xfrm>
              <a:off x="1025300" y="4294173"/>
              <a:ext cx="206355" cy="328878"/>
            </a:xfrm>
            <a:custGeom>
              <a:avLst/>
              <a:gdLst>
                <a:gd name="T0" fmla="*/ 0 w 32"/>
                <a:gd name="T1" fmla="*/ 38 h 51"/>
                <a:gd name="T2" fmla="*/ 32 w 32"/>
                <a:gd name="T3" fmla="*/ 51 h 51"/>
                <a:gd name="T4" fmla="*/ 32 w 32"/>
                <a:gd name="T5" fmla="*/ 12 h 51"/>
                <a:gd name="T6" fmla="*/ 0 w 32"/>
                <a:gd name="T7" fmla="*/ 0 h 51"/>
                <a:gd name="T8" fmla="*/ 0 w 32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38"/>
                  </a:moveTo>
                  <a:lnTo>
                    <a:pt x="32" y="51"/>
                  </a:lnTo>
                  <a:lnTo>
                    <a:pt x="32" y="12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E6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281"/>
            <p:cNvSpPr>
              <a:spLocks/>
            </p:cNvSpPr>
            <p:nvPr/>
          </p:nvSpPr>
          <p:spPr bwMode="auto">
            <a:xfrm>
              <a:off x="1025300" y="4216791"/>
              <a:ext cx="425606" cy="161218"/>
            </a:xfrm>
            <a:custGeom>
              <a:avLst/>
              <a:gdLst>
                <a:gd name="T0" fmla="*/ 33 w 66"/>
                <a:gd name="T1" fmla="*/ 0 h 25"/>
                <a:gd name="T2" fmla="*/ 0 w 66"/>
                <a:gd name="T3" fmla="*/ 12 h 25"/>
                <a:gd name="T4" fmla="*/ 32 w 66"/>
                <a:gd name="T5" fmla="*/ 25 h 25"/>
                <a:gd name="T6" fmla="*/ 66 w 66"/>
                <a:gd name="T7" fmla="*/ 12 h 25"/>
                <a:gd name="T8" fmla="*/ 33 w 6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">
                  <a:moveTo>
                    <a:pt x="33" y="0"/>
                  </a:moveTo>
                  <a:lnTo>
                    <a:pt x="0" y="12"/>
                  </a:lnTo>
                  <a:lnTo>
                    <a:pt x="32" y="25"/>
                  </a:lnTo>
                  <a:lnTo>
                    <a:pt x="66" y="1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55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282"/>
            <p:cNvSpPr>
              <a:spLocks/>
            </p:cNvSpPr>
            <p:nvPr/>
          </p:nvSpPr>
          <p:spPr bwMode="auto">
            <a:xfrm>
              <a:off x="1057542" y="4229687"/>
              <a:ext cx="180560" cy="135423"/>
            </a:xfrm>
            <a:custGeom>
              <a:avLst/>
              <a:gdLst>
                <a:gd name="T0" fmla="*/ 0 w 28"/>
                <a:gd name="T1" fmla="*/ 10 h 21"/>
                <a:gd name="T2" fmla="*/ 28 w 28"/>
                <a:gd name="T3" fmla="*/ 21 h 21"/>
                <a:gd name="T4" fmla="*/ 28 w 28"/>
                <a:gd name="T5" fmla="*/ 0 h 21"/>
                <a:gd name="T6" fmla="*/ 0 w 28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0" y="10"/>
                  </a:moveTo>
                  <a:lnTo>
                    <a:pt x="28" y="21"/>
                  </a:lnTo>
                  <a:lnTo>
                    <a:pt x="2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283"/>
            <p:cNvSpPr>
              <a:spLocks/>
            </p:cNvSpPr>
            <p:nvPr/>
          </p:nvSpPr>
          <p:spPr bwMode="auto">
            <a:xfrm>
              <a:off x="1238102" y="4229687"/>
              <a:ext cx="174113" cy="135423"/>
            </a:xfrm>
            <a:custGeom>
              <a:avLst/>
              <a:gdLst>
                <a:gd name="T0" fmla="*/ 27 w 27"/>
                <a:gd name="T1" fmla="*/ 11 h 21"/>
                <a:gd name="T2" fmla="*/ 0 w 27"/>
                <a:gd name="T3" fmla="*/ 0 h 21"/>
                <a:gd name="T4" fmla="*/ 0 w 27"/>
                <a:gd name="T5" fmla="*/ 21 h 21"/>
                <a:gd name="T6" fmla="*/ 27 w 27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27" y="1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CE7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5284"/>
            <p:cNvSpPr>
              <a:spLocks/>
            </p:cNvSpPr>
            <p:nvPr/>
          </p:nvSpPr>
          <p:spPr bwMode="auto">
            <a:xfrm>
              <a:off x="1386418" y="4461835"/>
              <a:ext cx="212804" cy="328878"/>
            </a:xfrm>
            <a:custGeom>
              <a:avLst/>
              <a:gdLst>
                <a:gd name="T0" fmla="*/ 0 w 33"/>
                <a:gd name="T1" fmla="*/ 13 h 51"/>
                <a:gd name="T2" fmla="*/ 0 w 33"/>
                <a:gd name="T3" fmla="*/ 51 h 51"/>
                <a:gd name="T4" fmla="*/ 33 w 33"/>
                <a:gd name="T5" fmla="*/ 38 h 51"/>
                <a:gd name="T6" fmla="*/ 33 w 33"/>
                <a:gd name="T7" fmla="*/ 0 h 51"/>
                <a:gd name="T8" fmla="*/ 0 w 33"/>
                <a:gd name="T9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0" y="13"/>
                  </a:moveTo>
                  <a:lnTo>
                    <a:pt x="0" y="51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FA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285"/>
            <p:cNvSpPr>
              <a:spLocks/>
            </p:cNvSpPr>
            <p:nvPr/>
          </p:nvSpPr>
          <p:spPr bwMode="auto">
            <a:xfrm>
              <a:off x="1180067" y="4461835"/>
              <a:ext cx="206355" cy="328878"/>
            </a:xfrm>
            <a:custGeom>
              <a:avLst/>
              <a:gdLst>
                <a:gd name="T0" fmla="*/ 0 w 32"/>
                <a:gd name="T1" fmla="*/ 38 h 51"/>
                <a:gd name="T2" fmla="*/ 32 w 32"/>
                <a:gd name="T3" fmla="*/ 51 h 51"/>
                <a:gd name="T4" fmla="*/ 32 w 32"/>
                <a:gd name="T5" fmla="*/ 13 h 51"/>
                <a:gd name="T6" fmla="*/ 0 w 32"/>
                <a:gd name="T7" fmla="*/ 0 h 51"/>
                <a:gd name="T8" fmla="*/ 0 w 32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38"/>
                  </a:moveTo>
                  <a:lnTo>
                    <a:pt x="32" y="51"/>
                  </a:lnTo>
                  <a:lnTo>
                    <a:pt x="32" y="13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E6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286"/>
            <p:cNvSpPr>
              <a:spLocks/>
            </p:cNvSpPr>
            <p:nvPr/>
          </p:nvSpPr>
          <p:spPr bwMode="auto">
            <a:xfrm>
              <a:off x="1180067" y="4384454"/>
              <a:ext cx="419159" cy="161218"/>
            </a:xfrm>
            <a:custGeom>
              <a:avLst/>
              <a:gdLst>
                <a:gd name="T0" fmla="*/ 32 w 65"/>
                <a:gd name="T1" fmla="*/ 0 h 25"/>
                <a:gd name="T2" fmla="*/ 0 w 65"/>
                <a:gd name="T3" fmla="*/ 12 h 25"/>
                <a:gd name="T4" fmla="*/ 32 w 65"/>
                <a:gd name="T5" fmla="*/ 25 h 25"/>
                <a:gd name="T6" fmla="*/ 65 w 65"/>
                <a:gd name="T7" fmla="*/ 12 h 25"/>
                <a:gd name="T8" fmla="*/ 32 w 6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">
                  <a:moveTo>
                    <a:pt x="32" y="0"/>
                  </a:moveTo>
                  <a:lnTo>
                    <a:pt x="0" y="12"/>
                  </a:lnTo>
                  <a:lnTo>
                    <a:pt x="32" y="25"/>
                  </a:lnTo>
                  <a:lnTo>
                    <a:pt x="65" y="1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55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287"/>
            <p:cNvSpPr>
              <a:spLocks/>
            </p:cNvSpPr>
            <p:nvPr/>
          </p:nvSpPr>
          <p:spPr bwMode="auto">
            <a:xfrm>
              <a:off x="1212309" y="4397351"/>
              <a:ext cx="174113" cy="135423"/>
            </a:xfrm>
            <a:custGeom>
              <a:avLst/>
              <a:gdLst>
                <a:gd name="T0" fmla="*/ 0 w 27"/>
                <a:gd name="T1" fmla="*/ 10 h 21"/>
                <a:gd name="T2" fmla="*/ 27 w 27"/>
                <a:gd name="T3" fmla="*/ 21 h 21"/>
                <a:gd name="T4" fmla="*/ 27 w 27"/>
                <a:gd name="T5" fmla="*/ 0 h 21"/>
                <a:gd name="T6" fmla="*/ 0 w 27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0" y="10"/>
                  </a:moveTo>
                  <a:lnTo>
                    <a:pt x="27" y="21"/>
                  </a:lnTo>
                  <a:lnTo>
                    <a:pt x="2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288"/>
            <p:cNvSpPr>
              <a:spLocks/>
            </p:cNvSpPr>
            <p:nvPr/>
          </p:nvSpPr>
          <p:spPr bwMode="auto">
            <a:xfrm>
              <a:off x="1386418" y="4397351"/>
              <a:ext cx="180560" cy="135423"/>
            </a:xfrm>
            <a:custGeom>
              <a:avLst/>
              <a:gdLst>
                <a:gd name="T0" fmla="*/ 28 w 28"/>
                <a:gd name="T1" fmla="*/ 11 h 21"/>
                <a:gd name="T2" fmla="*/ 0 w 28"/>
                <a:gd name="T3" fmla="*/ 0 h 21"/>
                <a:gd name="T4" fmla="*/ 0 w 28"/>
                <a:gd name="T5" fmla="*/ 21 h 21"/>
                <a:gd name="T6" fmla="*/ 28 w 28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28" y="1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CE7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7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6069" y="3866880"/>
            <a:ext cx="20377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0" dirty="0" smtClean="0">
                <a:solidFill>
                  <a:schemeClr val="bg1">
                    <a:lumMod val="8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02</a:t>
            </a:r>
            <a:endParaRPr kumimoji="1" lang="zh-CN" altLang="en-US" sz="13000" dirty="0">
              <a:solidFill>
                <a:schemeClr val="bg1">
                  <a:lumMod val="8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1789" y="158816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我是标题我是标题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1794" y="2358191"/>
            <a:ext cx="7058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1794" y="3866876"/>
            <a:ext cx="7058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我是内容</a:t>
            </a:r>
          </a:p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内容我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我是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我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2078" y="2225048"/>
            <a:ext cx="5669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THANKS !</a:t>
            </a:r>
            <a:endParaRPr kumimoji="1" lang="zh-CN" altLang="en-US" sz="6000" b="1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2036" y="317975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smtClean="0">
                <a:solidFill>
                  <a:schemeClr val="bg1"/>
                </a:solidFill>
              </a:rPr>
              <a:t>2018-01-30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3757" y="1926944"/>
            <a:ext cx="8422041" cy="71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6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消息队列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-</a:t>
            </a:r>
            <a:r>
              <a:rPr kumimoji="1" lang="en-US" altLang="zh-CN" sz="3600" dirty="0" err="1" smtClean="0">
                <a:solidFill>
                  <a:schemeClr val="bg1"/>
                </a:solidFill>
                <a:latin typeface="FZLanTingHei-M-GBK" charset="-122"/>
                <a:ea typeface="FZLanTingHei-M-GBK" charset="-122"/>
                <a:cs typeface="FZLanTingHei-M-GBK" charset="-122"/>
              </a:rPr>
              <a:t>kafka</a:t>
            </a:r>
            <a:endParaRPr kumimoji="1" lang="zh-CN" altLang="en-US" sz="3600" dirty="0">
              <a:solidFill>
                <a:schemeClr val="bg1"/>
              </a:solidFill>
              <a:latin typeface="FZLanTingHei-M-GBK" charset="-122"/>
              <a:ea typeface="FZLanTingHei-M-GBK" charset="-122"/>
              <a:cs typeface="FZLanTingHei-M-GBK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0745" y="354024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【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主讲人：</a:t>
            </a:r>
            <a:r>
              <a:rPr kumimoji="1" lang="zh-CN" altLang="en-US" sz="2400" dirty="0">
                <a:solidFill>
                  <a:schemeClr val="bg1"/>
                </a:solidFill>
              </a:rPr>
              <a:t>苏惠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】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38278" y="1782859"/>
            <a:ext cx="189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主讲人简介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77598" y="2261270"/>
            <a:ext cx="4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姓名：</a:t>
            </a:r>
            <a:r>
              <a:rPr kumimoji="1" lang="zh-CN" altLang="en-US" dirty="0"/>
              <a:t>苏惠</a:t>
            </a:r>
            <a:r>
              <a:rPr kumimoji="1" lang="zh-CN" altLang="en-US" dirty="0" smtClean="0"/>
              <a:t>      专业组：</a:t>
            </a:r>
            <a:r>
              <a:rPr kumimoji="1" lang="zh-CN" altLang="en-US" dirty="0"/>
              <a:t>测试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77598" y="2843897"/>
            <a:ext cx="5646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消息系统目前已经广泛使用于互联网企业，各类业务系统都有它的身影，一方面是其传统的功能特点：系统间调用的异步解耦，减低系统的复杂度、流量的削峰填谷，便于业务弹性伸缩、易于实现最终一致性系统，避免分布式事务对性能的影响、支持</a:t>
            </a:r>
            <a:r>
              <a:rPr lang="en-US" altLang="zh-CN" dirty="0"/>
              <a:t>P2P(</a:t>
            </a:r>
            <a:r>
              <a:rPr lang="zh-CN" altLang="zh-CN" dirty="0"/>
              <a:t>点对点的调用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pub/sub</a:t>
            </a:r>
            <a:r>
              <a:rPr lang="zh-CN" altLang="zh-CN" dirty="0"/>
              <a:t>模式减少</a:t>
            </a:r>
            <a:r>
              <a:rPr lang="en-US" altLang="zh-CN" dirty="0"/>
              <a:t>RPC</a:t>
            </a:r>
            <a:r>
              <a:rPr lang="zh-CN" altLang="zh-CN" dirty="0"/>
              <a:t>的多次调用（广播通知机制）等。另外随着业务的快速增长，企业内部需要大量数据的同步传输，流式计算等应用都需要非常稳定高效的传输通道给予支持，消息系统在其中充当了重要的角色。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473" y="5136000"/>
            <a:ext cx="3896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</a:t>
            </a:r>
            <a:r>
              <a:rPr kumimoji="1" lang="zh-CN" altLang="en-US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kumimoji="1" lang="en-US" altLang="zh-CN" sz="72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Y</a:t>
            </a:r>
            <a:endParaRPr kumimoji="1" lang="zh-CN" altLang="en-US" sz="72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083" y="6230567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</a:rPr>
              <a:t>把    自    己    搞    得    跟    男    模    一    样    帅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7564" y="2614872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KAFKA</a:t>
            </a:r>
            <a:r>
              <a:rPr kumimoji="1" lang="zh-CN" altLang="en-US" sz="2400" dirty="0" smtClean="0"/>
              <a:t>简介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64379" y="2614872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Kafka</a:t>
            </a:r>
            <a:r>
              <a:rPr kumimoji="1" lang="zh-CN" altLang="en-US" sz="2400" dirty="0" smtClean="0"/>
              <a:t>的特性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571879" y="44597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Q&amp;A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989221" y="44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应用场景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1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2322" y="3866880"/>
            <a:ext cx="203773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000" dirty="0" smtClean="0">
                <a:solidFill>
                  <a:schemeClr val="bg1">
                    <a:lumMod val="8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01</a:t>
            </a:r>
            <a:endParaRPr kumimoji="1" lang="zh-CN" altLang="en-US" sz="13000" dirty="0">
              <a:solidFill>
                <a:schemeClr val="bg1">
                  <a:lumMod val="8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1789" y="1588169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Kafka</a:t>
            </a:r>
            <a:r>
              <a:rPr kumimoji="1" lang="zh-CN" altLang="en-US" sz="2400" b="1" dirty="0" smtClean="0"/>
              <a:t>简介</a:t>
            </a:r>
            <a:endParaRPr kumimoji="1"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491794" y="2358191"/>
            <a:ext cx="7058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是最初由</a:t>
            </a:r>
            <a:r>
              <a:rPr lang="en-US" altLang="zh-CN" dirty="0" err="1"/>
              <a:t>Linkedin</a:t>
            </a:r>
            <a:r>
              <a:rPr lang="zh-CN" altLang="en-US" dirty="0"/>
              <a:t>公司开发，是一个分布式、支持分区的（</a:t>
            </a:r>
            <a:r>
              <a:rPr lang="en-US" altLang="zh-CN" dirty="0"/>
              <a:t>partition</a:t>
            </a:r>
            <a:r>
              <a:rPr lang="zh-CN" altLang="en-US" dirty="0"/>
              <a:t>）、多副本的（</a:t>
            </a:r>
            <a:r>
              <a:rPr lang="en-US" altLang="zh-CN" dirty="0"/>
              <a:t>replica</a:t>
            </a:r>
            <a:r>
              <a:rPr lang="zh-CN" altLang="en-US" dirty="0"/>
              <a:t>），基于</a:t>
            </a:r>
            <a:r>
              <a:rPr lang="en-US" altLang="zh-CN" dirty="0"/>
              <a:t>zookeeper</a:t>
            </a:r>
            <a:r>
              <a:rPr lang="zh-CN" altLang="en-US" dirty="0"/>
              <a:t>协调的分布式消息系统，它的最大的特性就是可以实时的处理大量数据以满足各种需求场景：比如基于</a:t>
            </a:r>
            <a:r>
              <a:rPr lang="en-US" altLang="zh-CN" dirty="0" err="1"/>
              <a:t>hadoop</a:t>
            </a:r>
            <a:r>
              <a:rPr lang="zh-CN" altLang="en-US" dirty="0"/>
              <a:t>的批处理系统、低延迟的实时系统、</a:t>
            </a:r>
            <a:r>
              <a:rPr lang="en-US" altLang="zh-CN" dirty="0"/>
              <a:t>storm/Spark</a:t>
            </a:r>
            <a:r>
              <a:rPr lang="zh-CN" altLang="en-US" dirty="0"/>
              <a:t>流式处理引擎，</a:t>
            </a:r>
            <a:r>
              <a:rPr lang="en-US" altLang="zh-CN" dirty="0"/>
              <a:t>web/</a:t>
            </a:r>
            <a:r>
              <a:rPr lang="en-US" altLang="zh-CN" dirty="0" err="1"/>
              <a:t>nginx</a:t>
            </a:r>
            <a:r>
              <a:rPr lang="zh-CN" altLang="en-US" dirty="0"/>
              <a:t>日志、访问日志，消息服务等等，用</a:t>
            </a:r>
            <a:r>
              <a:rPr lang="en-US" altLang="zh-CN" dirty="0" err="1"/>
              <a:t>scala</a:t>
            </a:r>
            <a:r>
              <a:rPr lang="zh-CN" altLang="en-US" dirty="0"/>
              <a:t>语言编写，</a:t>
            </a:r>
            <a:r>
              <a:rPr lang="en-US" altLang="zh-CN" dirty="0" err="1"/>
              <a:t>Linkedin</a:t>
            </a:r>
            <a:r>
              <a:rPr lang="zh-CN" altLang="en-US" dirty="0"/>
              <a:t>于</a:t>
            </a:r>
            <a:r>
              <a:rPr lang="en-US" altLang="zh-CN" dirty="0"/>
              <a:t>2010</a:t>
            </a:r>
            <a:r>
              <a:rPr lang="zh-CN" altLang="en-US" dirty="0"/>
              <a:t>年贡献给了</a:t>
            </a:r>
            <a:r>
              <a:rPr lang="en-US" altLang="zh-CN" dirty="0"/>
              <a:t>Apache</a:t>
            </a:r>
            <a:r>
              <a:rPr lang="zh-CN" altLang="en-US" dirty="0"/>
              <a:t>基金会并成为顶级开源 项目。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41" y="1229054"/>
            <a:ext cx="70485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3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71638" y="2452825"/>
            <a:ext cx="556851" cy="409932"/>
            <a:chOff x="2259806" y="2925424"/>
            <a:chExt cx="671414" cy="531541"/>
          </a:xfrm>
        </p:grpSpPr>
        <p:sp>
          <p:nvSpPr>
            <p:cNvPr id="11" name="Freeform 2891"/>
            <p:cNvSpPr>
              <a:spLocks/>
            </p:cNvSpPr>
            <p:nvPr/>
          </p:nvSpPr>
          <p:spPr bwMode="auto">
            <a:xfrm>
              <a:off x="2259806" y="2925424"/>
              <a:ext cx="671414" cy="524549"/>
            </a:xfrm>
            <a:custGeom>
              <a:avLst/>
              <a:gdLst>
                <a:gd name="T0" fmla="*/ 99 w 134"/>
                <a:gd name="T1" fmla="*/ 32 h 104"/>
                <a:gd name="T2" fmla="*/ 99 w 134"/>
                <a:gd name="T3" fmla="*/ 32 h 104"/>
                <a:gd name="T4" fmla="*/ 61 w 134"/>
                <a:gd name="T5" fmla="*/ 0 h 104"/>
                <a:gd name="T6" fmla="*/ 22 w 134"/>
                <a:gd name="T7" fmla="*/ 34 h 104"/>
                <a:gd name="T8" fmla="*/ 0 w 134"/>
                <a:gd name="T9" fmla="*/ 68 h 104"/>
                <a:gd name="T10" fmla="*/ 37 w 134"/>
                <a:gd name="T11" fmla="*/ 104 h 104"/>
                <a:gd name="T12" fmla="*/ 55 w 134"/>
                <a:gd name="T13" fmla="*/ 104 h 104"/>
                <a:gd name="T14" fmla="*/ 80 w 134"/>
                <a:gd name="T15" fmla="*/ 104 h 104"/>
                <a:gd name="T16" fmla="*/ 99 w 134"/>
                <a:gd name="T17" fmla="*/ 104 h 104"/>
                <a:gd name="T18" fmla="*/ 134 w 134"/>
                <a:gd name="T19" fmla="*/ 68 h 104"/>
                <a:gd name="T20" fmla="*/ 99 w 134"/>
                <a:gd name="T21" fmla="*/ 3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04"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6" y="14"/>
                    <a:pt x="80" y="0"/>
                    <a:pt x="61" y="0"/>
                  </a:cubicBezTo>
                  <a:cubicBezTo>
                    <a:pt x="41" y="0"/>
                    <a:pt x="24" y="15"/>
                    <a:pt x="22" y="34"/>
                  </a:cubicBezTo>
                  <a:cubicBezTo>
                    <a:pt x="9" y="40"/>
                    <a:pt x="0" y="53"/>
                    <a:pt x="0" y="68"/>
                  </a:cubicBezTo>
                  <a:cubicBezTo>
                    <a:pt x="0" y="88"/>
                    <a:pt x="17" y="104"/>
                    <a:pt x="37" y="104"/>
                  </a:cubicBezTo>
                  <a:cubicBezTo>
                    <a:pt x="41" y="104"/>
                    <a:pt x="48" y="104"/>
                    <a:pt x="55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8" y="104"/>
                    <a:pt x="95" y="104"/>
                    <a:pt x="99" y="104"/>
                  </a:cubicBezTo>
                  <a:cubicBezTo>
                    <a:pt x="119" y="104"/>
                    <a:pt x="134" y="87"/>
                    <a:pt x="134" y="68"/>
                  </a:cubicBezTo>
                  <a:cubicBezTo>
                    <a:pt x="134" y="48"/>
                    <a:pt x="119" y="32"/>
                    <a:pt x="99" y="32"/>
                  </a:cubicBezTo>
                  <a:close/>
                </a:path>
              </a:pathLst>
            </a:cu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892"/>
            <p:cNvSpPr>
              <a:spLocks/>
            </p:cNvSpPr>
            <p:nvPr/>
          </p:nvSpPr>
          <p:spPr bwMode="auto">
            <a:xfrm>
              <a:off x="2441647" y="3093281"/>
              <a:ext cx="307732" cy="363684"/>
            </a:xfrm>
            <a:custGeom>
              <a:avLst/>
              <a:gdLst>
                <a:gd name="T0" fmla="*/ 4 w 61"/>
                <a:gd name="T1" fmla="*/ 40 h 72"/>
                <a:gd name="T2" fmla="*/ 29 w 61"/>
                <a:gd name="T3" fmla="*/ 70 h 72"/>
                <a:gd name="T4" fmla="*/ 33 w 61"/>
                <a:gd name="T5" fmla="*/ 70 h 72"/>
                <a:gd name="T6" fmla="*/ 57 w 61"/>
                <a:gd name="T7" fmla="*/ 39 h 72"/>
                <a:gd name="T8" fmla="*/ 56 w 61"/>
                <a:gd name="T9" fmla="*/ 36 h 72"/>
                <a:gd name="T10" fmla="*/ 43 w 61"/>
                <a:gd name="T11" fmla="*/ 36 h 72"/>
                <a:gd name="T12" fmla="*/ 43 w 61"/>
                <a:gd name="T13" fmla="*/ 30 h 72"/>
                <a:gd name="T14" fmla="*/ 43 w 61"/>
                <a:gd name="T15" fmla="*/ 0 h 72"/>
                <a:gd name="T16" fmla="*/ 18 w 61"/>
                <a:gd name="T17" fmla="*/ 0 h 72"/>
                <a:gd name="T18" fmla="*/ 18 w 61"/>
                <a:gd name="T19" fmla="*/ 30 h 72"/>
                <a:gd name="T20" fmla="*/ 18 w 61"/>
                <a:gd name="T21" fmla="*/ 36 h 72"/>
                <a:gd name="T22" fmla="*/ 4 w 61"/>
                <a:gd name="T23" fmla="*/ 36 h 72"/>
                <a:gd name="T24" fmla="*/ 4 w 61"/>
                <a:gd name="T25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2">
                  <a:moveTo>
                    <a:pt x="4" y="40"/>
                  </a:moveTo>
                  <a:cubicBezTo>
                    <a:pt x="29" y="70"/>
                    <a:pt x="29" y="70"/>
                    <a:pt x="29" y="70"/>
                  </a:cubicBezTo>
                  <a:cubicBezTo>
                    <a:pt x="29" y="70"/>
                    <a:pt x="31" y="72"/>
                    <a:pt x="33" y="70"/>
                  </a:cubicBezTo>
                  <a:cubicBezTo>
                    <a:pt x="36" y="67"/>
                    <a:pt x="57" y="39"/>
                    <a:pt x="57" y="39"/>
                  </a:cubicBezTo>
                  <a:cubicBezTo>
                    <a:pt x="57" y="39"/>
                    <a:pt x="61" y="36"/>
                    <a:pt x="56" y="36"/>
                  </a:cubicBezTo>
                  <a:cubicBezTo>
                    <a:pt x="51" y="36"/>
                    <a:pt x="43" y="36"/>
                    <a:pt x="43" y="36"/>
                  </a:cubicBezTo>
                  <a:cubicBezTo>
                    <a:pt x="43" y="36"/>
                    <a:pt x="43" y="33"/>
                    <a:pt x="43" y="30"/>
                  </a:cubicBezTo>
                  <a:cubicBezTo>
                    <a:pt x="43" y="23"/>
                    <a:pt x="43" y="10"/>
                    <a:pt x="4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0"/>
                    <a:pt x="18" y="22"/>
                    <a:pt x="18" y="30"/>
                  </a:cubicBezTo>
                  <a:cubicBezTo>
                    <a:pt x="18" y="34"/>
                    <a:pt x="18" y="36"/>
                    <a:pt x="18" y="36"/>
                  </a:cubicBezTo>
                  <a:cubicBezTo>
                    <a:pt x="18" y="36"/>
                    <a:pt x="9" y="36"/>
                    <a:pt x="4" y="36"/>
                  </a:cubicBezTo>
                  <a:cubicBezTo>
                    <a:pt x="0" y="36"/>
                    <a:pt x="4" y="40"/>
                    <a:pt x="4" y="40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2787722" y="2524203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kumimoji="0" lang="zh-CN" altLang="en-US" sz="1600" b="1" dirty="0" smtClean="0">
                <a:latin typeface="微软雅黑" pitchFamily="34" charset="-122"/>
                <a:ea typeface="微软雅黑" pitchFamily="34" charset="-122"/>
              </a:rPr>
              <a:t>为高吞吐率设计</a:t>
            </a:r>
            <a:endParaRPr kumimoji="0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16663" y="3070746"/>
            <a:ext cx="541570" cy="664519"/>
            <a:chOff x="2261960" y="3570912"/>
            <a:chExt cx="646461" cy="578418"/>
          </a:xfrm>
        </p:grpSpPr>
        <p:sp>
          <p:nvSpPr>
            <p:cNvPr id="15" name="Freeform 5235"/>
            <p:cNvSpPr>
              <a:spLocks/>
            </p:cNvSpPr>
            <p:nvPr/>
          </p:nvSpPr>
          <p:spPr bwMode="auto">
            <a:xfrm>
              <a:off x="2357225" y="3570912"/>
              <a:ext cx="190538" cy="353855"/>
            </a:xfrm>
            <a:custGeom>
              <a:avLst/>
              <a:gdLst>
                <a:gd name="T0" fmla="*/ 28 w 28"/>
                <a:gd name="T1" fmla="*/ 50 h 52"/>
                <a:gd name="T2" fmla="*/ 2 w 28"/>
                <a:gd name="T3" fmla="*/ 0 h 52"/>
                <a:gd name="T4" fmla="*/ 0 w 28"/>
                <a:gd name="T5" fmla="*/ 1 h 52"/>
                <a:gd name="T6" fmla="*/ 26 w 28"/>
                <a:gd name="T7" fmla="*/ 52 h 52"/>
                <a:gd name="T8" fmla="*/ 28 w 28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2">
                  <a:moveTo>
                    <a:pt x="28" y="5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26" y="52"/>
                  </a:lnTo>
                  <a:lnTo>
                    <a:pt x="28" y="5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236"/>
            <p:cNvSpPr>
              <a:spLocks/>
            </p:cNvSpPr>
            <p:nvPr/>
          </p:nvSpPr>
          <p:spPr bwMode="auto">
            <a:xfrm>
              <a:off x="2261960" y="3591326"/>
              <a:ext cx="272195" cy="299416"/>
            </a:xfrm>
            <a:custGeom>
              <a:avLst/>
              <a:gdLst>
                <a:gd name="T0" fmla="*/ 40 w 40"/>
                <a:gd name="T1" fmla="*/ 43 h 44"/>
                <a:gd name="T2" fmla="*/ 1 w 40"/>
                <a:gd name="T3" fmla="*/ 0 h 44"/>
                <a:gd name="T4" fmla="*/ 0 w 40"/>
                <a:gd name="T5" fmla="*/ 2 h 44"/>
                <a:gd name="T6" fmla="*/ 38 w 40"/>
                <a:gd name="T7" fmla="*/ 44 h 44"/>
                <a:gd name="T8" fmla="*/ 40 w 40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4">
                  <a:moveTo>
                    <a:pt x="40" y="43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38" y="44"/>
                  </a:lnTo>
                  <a:lnTo>
                    <a:pt x="40" y="43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237"/>
            <p:cNvSpPr>
              <a:spLocks noEditPoints="1"/>
            </p:cNvSpPr>
            <p:nvPr/>
          </p:nvSpPr>
          <p:spPr bwMode="auto">
            <a:xfrm>
              <a:off x="2540958" y="3747837"/>
              <a:ext cx="258587" cy="163319"/>
            </a:xfrm>
            <a:custGeom>
              <a:avLst/>
              <a:gdLst>
                <a:gd name="T0" fmla="*/ 14 w 53"/>
                <a:gd name="T1" fmla="*/ 34 h 34"/>
                <a:gd name="T2" fmla="*/ 3 w 53"/>
                <a:gd name="T3" fmla="*/ 32 h 34"/>
                <a:gd name="T4" fmla="*/ 8 w 53"/>
                <a:gd name="T5" fmla="*/ 28 h 34"/>
                <a:gd name="T6" fmla="*/ 8 w 53"/>
                <a:gd name="T7" fmla="*/ 22 h 34"/>
                <a:gd name="T8" fmla="*/ 2 w 53"/>
                <a:gd name="T9" fmla="*/ 10 h 34"/>
                <a:gd name="T10" fmla="*/ 12 w 53"/>
                <a:gd name="T11" fmla="*/ 7 h 34"/>
                <a:gd name="T12" fmla="*/ 11 w 53"/>
                <a:gd name="T13" fmla="*/ 22 h 34"/>
                <a:gd name="T14" fmla="*/ 12 w 53"/>
                <a:gd name="T15" fmla="*/ 28 h 34"/>
                <a:gd name="T16" fmla="*/ 21 w 53"/>
                <a:gd name="T17" fmla="*/ 24 h 34"/>
                <a:gd name="T18" fmla="*/ 18 w 53"/>
                <a:gd name="T19" fmla="*/ 20 h 34"/>
                <a:gd name="T20" fmla="*/ 13 w 53"/>
                <a:gd name="T21" fmla="*/ 28 h 34"/>
                <a:gd name="T22" fmla="*/ 16 w 53"/>
                <a:gd name="T23" fmla="*/ 14 h 34"/>
                <a:gd name="T24" fmla="*/ 33 w 53"/>
                <a:gd name="T25" fmla="*/ 9 h 34"/>
                <a:gd name="T26" fmla="*/ 51 w 53"/>
                <a:gd name="T27" fmla="*/ 2 h 34"/>
                <a:gd name="T28" fmla="*/ 41 w 53"/>
                <a:gd name="T29" fmla="*/ 21 h 34"/>
                <a:gd name="T30" fmla="*/ 35 w 53"/>
                <a:gd name="T31" fmla="*/ 16 h 34"/>
                <a:gd name="T32" fmla="*/ 30 w 53"/>
                <a:gd name="T33" fmla="*/ 16 h 34"/>
                <a:gd name="T34" fmla="*/ 35 w 53"/>
                <a:gd name="T35" fmla="*/ 30 h 34"/>
                <a:gd name="T36" fmla="*/ 14 w 53"/>
                <a:gd name="T37" fmla="*/ 34 h 34"/>
                <a:gd name="T38" fmla="*/ 35 w 53"/>
                <a:gd name="T39" fmla="*/ 27 h 34"/>
                <a:gd name="T40" fmla="*/ 28 w 53"/>
                <a:gd name="T41" fmla="*/ 18 h 34"/>
                <a:gd name="T42" fmla="*/ 20 w 53"/>
                <a:gd name="T43" fmla="*/ 18 h 34"/>
                <a:gd name="T44" fmla="*/ 25 w 53"/>
                <a:gd name="T45" fmla="*/ 17 h 34"/>
                <a:gd name="T46" fmla="*/ 20 w 53"/>
                <a:gd name="T47" fmla="*/ 18 h 34"/>
                <a:gd name="T48" fmla="*/ 4 w 53"/>
                <a:gd name="T49" fmla="*/ 5 h 34"/>
                <a:gd name="T50" fmla="*/ 4 w 53"/>
                <a:gd name="T51" fmla="*/ 9 h 34"/>
                <a:gd name="T52" fmla="*/ 11 w 53"/>
                <a:gd name="T53" fmla="*/ 16 h 34"/>
                <a:gd name="T54" fmla="*/ 4 w 53"/>
                <a:gd name="T55" fmla="*/ 5 h 34"/>
                <a:gd name="T56" fmla="*/ 37 w 53"/>
                <a:gd name="T57" fmla="*/ 14 h 34"/>
                <a:gd name="T58" fmla="*/ 43 w 53"/>
                <a:gd name="T59" fmla="*/ 15 h 34"/>
                <a:gd name="T60" fmla="*/ 39 w 53"/>
                <a:gd name="T61" fmla="*/ 8 h 34"/>
                <a:gd name="T62" fmla="*/ 25 w 53"/>
                <a:gd name="T63" fmla="*/ 8 h 34"/>
                <a:gd name="T64" fmla="*/ 19 w 53"/>
                <a:gd name="T65" fmla="*/ 13 h 34"/>
                <a:gd name="T66" fmla="*/ 27 w 53"/>
                <a:gd name="T67" fmla="*/ 15 h 34"/>
                <a:gd name="T68" fmla="*/ 25 w 53"/>
                <a:gd name="T6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34"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2" y="34"/>
                    <a:pt x="11" y="32"/>
                    <a:pt x="10" y="30"/>
                  </a:cubicBezTo>
                  <a:cubicBezTo>
                    <a:pt x="8" y="32"/>
                    <a:pt x="6" y="32"/>
                    <a:pt x="3" y="32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29"/>
                    <a:pt x="7" y="29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5"/>
                    <a:pt x="8" y="23"/>
                    <a:pt x="8" y="22"/>
                  </a:cubicBezTo>
                  <a:cubicBezTo>
                    <a:pt x="7" y="19"/>
                    <a:pt x="5" y="16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1"/>
                    <a:pt x="8" y="2"/>
                    <a:pt x="12" y="7"/>
                  </a:cubicBezTo>
                  <a:cubicBezTo>
                    <a:pt x="17" y="13"/>
                    <a:pt x="16" y="15"/>
                    <a:pt x="13" y="18"/>
                  </a:cubicBezTo>
                  <a:cubicBezTo>
                    <a:pt x="12" y="19"/>
                    <a:pt x="11" y="20"/>
                    <a:pt x="11" y="22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7"/>
                    <a:pt x="12" y="27"/>
                    <a:pt x="12" y="28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6" y="31"/>
                    <a:pt x="18" y="27"/>
                    <a:pt x="21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2"/>
                    <a:pt x="19" y="21"/>
                    <a:pt x="18" y="20"/>
                  </a:cubicBezTo>
                  <a:cubicBezTo>
                    <a:pt x="16" y="24"/>
                    <a:pt x="16" y="29"/>
                    <a:pt x="16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1"/>
                    <a:pt x="17" y="17"/>
                  </a:cubicBezTo>
                  <a:cubicBezTo>
                    <a:pt x="16" y="16"/>
                    <a:pt x="16" y="15"/>
                    <a:pt x="16" y="14"/>
                  </a:cubicBezTo>
                  <a:cubicBezTo>
                    <a:pt x="16" y="9"/>
                    <a:pt x="18" y="6"/>
                    <a:pt x="23" y="5"/>
                  </a:cubicBezTo>
                  <a:cubicBezTo>
                    <a:pt x="27" y="5"/>
                    <a:pt x="30" y="6"/>
                    <a:pt x="33" y="9"/>
                  </a:cubicBezTo>
                  <a:cubicBezTo>
                    <a:pt x="34" y="7"/>
                    <a:pt x="36" y="6"/>
                    <a:pt x="38" y="5"/>
                  </a:cubicBezTo>
                  <a:cubicBezTo>
                    <a:pt x="46" y="1"/>
                    <a:pt x="49" y="0"/>
                    <a:pt x="51" y="2"/>
                  </a:cubicBezTo>
                  <a:cubicBezTo>
                    <a:pt x="53" y="4"/>
                    <a:pt x="50" y="8"/>
                    <a:pt x="45" y="17"/>
                  </a:cubicBezTo>
                  <a:cubicBezTo>
                    <a:pt x="44" y="18"/>
                    <a:pt x="43" y="20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8" y="21"/>
                    <a:pt x="37" y="18"/>
                    <a:pt x="35" y="16"/>
                  </a:cubicBezTo>
                  <a:cubicBezTo>
                    <a:pt x="34" y="15"/>
                    <a:pt x="33" y="14"/>
                    <a:pt x="33" y="13"/>
                  </a:cubicBezTo>
                  <a:cubicBezTo>
                    <a:pt x="32" y="14"/>
                    <a:pt x="31" y="15"/>
                    <a:pt x="30" y="16"/>
                  </a:cubicBezTo>
                  <a:cubicBezTo>
                    <a:pt x="36" y="18"/>
                    <a:pt x="43" y="23"/>
                    <a:pt x="43" y="27"/>
                  </a:cubicBezTo>
                  <a:cubicBezTo>
                    <a:pt x="42" y="30"/>
                    <a:pt x="37" y="30"/>
                    <a:pt x="35" y="30"/>
                  </a:cubicBezTo>
                  <a:cubicBezTo>
                    <a:pt x="31" y="30"/>
                    <a:pt x="26" y="28"/>
                    <a:pt x="23" y="25"/>
                  </a:cubicBezTo>
                  <a:cubicBezTo>
                    <a:pt x="20" y="31"/>
                    <a:pt x="17" y="34"/>
                    <a:pt x="14" y="34"/>
                  </a:cubicBezTo>
                  <a:close/>
                  <a:moveTo>
                    <a:pt x="25" y="23"/>
                  </a:moveTo>
                  <a:cubicBezTo>
                    <a:pt x="27" y="25"/>
                    <a:pt x="31" y="27"/>
                    <a:pt x="35" y="27"/>
                  </a:cubicBezTo>
                  <a:cubicBezTo>
                    <a:pt x="39" y="27"/>
                    <a:pt x="40" y="26"/>
                    <a:pt x="40" y="26"/>
                  </a:cubicBezTo>
                  <a:cubicBezTo>
                    <a:pt x="40" y="25"/>
                    <a:pt x="36" y="21"/>
                    <a:pt x="28" y="18"/>
                  </a:cubicBezTo>
                  <a:cubicBezTo>
                    <a:pt x="27" y="20"/>
                    <a:pt x="26" y="21"/>
                    <a:pt x="25" y="23"/>
                  </a:cubicBezTo>
                  <a:close/>
                  <a:moveTo>
                    <a:pt x="20" y="18"/>
                  </a:moveTo>
                  <a:cubicBezTo>
                    <a:pt x="21" y="19"/>
                    <a:pt x="22" y="20"/>
                    <a:pt x="23" y="21"/>
                  </a:cubicBezTo>
                  <a:cubicBezTo>
                    <a:pt x="23" y="20"/>
                    <a:pt x="24" y="18"/>
                    <a:pt x="25" y="17"/>
                  </a:cubicBezTo>
                  <a:cubicBezTo>
                    <a:pt x="23" y="17"/>
                    <a:pt x="22" y="17"/>
                    <a:pt x="21" y="18"/>
                  </a:cubicBezTo>
                  <a:lnTo>
                    <a:pt x="20" y="18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7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12"/>
                    <a:pt x="8" y="15"/>
                    <a:pt x="10" y="18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3" y="14"/>
                    <a:pt x="13" y="13"/>
                    <a:pt x="10" y="9"/>
                  </a:cubicBezTo>
                  <a:cubicBezTo>
                    <a:pt x="6" y="5"/>
                    <a:pt x="5" y="5"/>
                    <a:pt x="4" y="5"/>
                  </a:cubicBezTo>
                  <a:close/>
                  <a:moveTo>
                    <a:pt x="35" y="11"/>
                  </a:moveTo>
                  <a:cubicBezTo>
                    <a:pt x="36" y="12"/>
                    <a:pt x="36" y="13"/>
                    <a:pt x="37" y="14"/>
                  </a:cubicBezTo>
                  <a:cubicBezTo>
                    <a:pt x="38" y="16"/>
                    <a:pt x="40" y="18"/>
                    <a:pt x="41" y="18"/>
                  </a:cubicBezTo>
                  <a:cubicBezTo>
                    <a:pt x="41" y="18"/>
                    <a:pt x="41" y="18"/>
                    <a:pt x="43" y="15"/>
                  </a:cubicBezTo>
                  <a:cubicBezTo>
                    <a:pt x="45" y="11"/>
                    <a:pt x="49" y="5"/>
                    <a:pt x="48" y="4"/>
                  </a:cubicBezTo>
                  <a:cubicBezTo>
                    <a:pt x="48" y="4"/>
                    <a:pt x="47" y="4"/>
                    <a:pt x="39" y="8"/>
                  </a:cubicBezTo>
                  <a:cubicBezTo>
                    <a:pt x="38" y="9"/>
                    <a:pt x="36" y="10"/>
                    <a:pt x="35" y="11"/>
                  </a:cubicBezTo>
                  <a:close/>
                  <a:moveTo>
                    <a:pt x="25" y="8"/>
                  </a:moveTo>
                  <a:cubicBezTo>
                    <a:pt x="24" y="8"/>
                    <a:pt x="24" y="8"/>
                    <a:pt x="23" y="8"/>
                  </a:cubicBezTo>
                  <a:cubicBezTo>
                    <a:pt x="20" y="9"/>
                    <a:pt x="19" y="11"/>
                    <a:pt x="19" y="13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1" y="14"/>
                    <a:pt x="24" y="14"/>
                    <a:pt x="27" y="15"/>
                  </a:cubicBezTo>
                  <a:cubicBezTo>
                    <a:pt x="28" y="13"/>
                    <a:pt x="29" y="12"/>
                    <a:pt x="31" y="11"/>
                  </a:cubicBezTo>
                  <a:cubicBezTo>
                    <a:pt x="29" y="9"/>
                    <a:pt x="27" y="8"/>
                    <a:pt x="25" y="8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5238"/>
            <p:cNvSpPr>
              <a:spLocks noChangeArrowheads="1"/>
            </p:cNvSpPr>
            <p:nvPr/>
          </p:nvSpPr>
          <p:spPr bwMode="auto">
            <a:xfrm>
              <a:off x="2547765" y="4128915"/>
              <a:ext cx="149709" cy="20415"/>
            </a:xfrm>
            <a:prstGeom prst="rect">
              <a:avLst/>
            </a:pr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239"/>
            <p:cNvSpPr>
              <a:spLocks/>
            </p:cNvSpPr>
            <p:nvPr/>
          </p:nvSpPr>
          <p:spPr bwMode="auto">
            <a:xfrm>
              <a:off x="2336810" y="3924767"/>
              <a:ext cx="571611" cy="210955"/>
            </a:xfrm>
            <a:custGeom>
              <a:avLst/>
              <a:gdLst>
                <a:gd name="T0" fmla="*/ 117 w 117"/>
                <a:gd name="T1" fmla="*/ 0 h 42"/>
                <a:gd name="T2" fmla="*/ 59 w 117"/>
                <a:gd name="T3" fmla="*/ 42 h 42"/>
                <a:gd name="T4" fmla="*/ 0 w 117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2">
                  <a:moveTo>
                    <a:pt x="117" y="0"/>
                  </a:moveTo>
                  <a:cubicBezTo>
                    <a:pt x="117" y="23"/>
                    <a:pt x="91" y="42"/>
                    <a:pt x="59" y="42"/>
                  </a:cubicBezTo>
                  <a:cubicBezTo>
                    <a:pt x="26" y="42"/>
                    <a:pt x="0" y="23"/>
                    <a:pt x="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5240"/>
            <p:cNvSpPr>
              <a:spLocks noChangeArrowheads="1"/>
            </p:cNvSpPr>
            <p:nvPr/>
          </p:nvSpPr>
          <p:spPr bwMode="auto">
            <a:xfrm>
              <a:off x="2336810" y="3843110"/>
              <a:ext cx="571611" cy="81657"/>
            </a:xfrm>
            <a:prstGeom prst="rect">
              <a:avLst/>
            </a:pr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32"/>
          <p:cNvSpPr txBox="1">
            <a:spLocks noChangeArrowheads="1"/>
          </p:cNvSpPr>
          <p:nvPr/>
        </p:nvSpPr>
        <p:spPr bwMode="auto">
          <a:xfrm>
            <a:off x="2787722" y="3296678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kumimoji="0" lang="zh-CN" altLang="en-US" sz="1600" b="1" dirty="0" smtClean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kumimoji="0" lang="zh-CN" altLang="en-US" sz="1600" b="1" dirty="0">
                <a:latin typeface="微软雅黑" pitchFamily="34" charset="-122"/>
                <a:ea typeface="微软雅黑" pitchFamily="34" charset="-122"/>
              </a:rPr>
              <a:t>分区数量提升客户端并发度</a:t>
            </a:r>
            <a:endParaRPr lang="zh-CN" altLang="en-US" sz="1600" b="1" dirty="0"/>
          </a:p>
        </p:txBody>
      </p:sp>
      <p:sp>
        <p:nvSpPr>
          <p:cNvPr id="22" name="文本框 32"/>
          <p:cNvSpPr txBox="1">
            <a:spLocks noChangeArrowheads="1"/>
          </p:cNvSpPr>
          <p:nvPr/>
        </p:nvSpPr>
        <p:spPr bwMode="auto">
          <a:xfrm>
            <a:off x="2787722" y="4154710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b="1" dirty="0">
                <a:latin typeface="微软雅黑" pitchFamily="34" charset="-122"/>
                <a:ea typeface="微软雅黑" pitchFamily="34" charset="-122"/>
              </a:rPr>
              <a:t>物理节点支持水平</a:t>
            </a:r>
            <a:r>
              <a:rPr kumimoji="0" lang="zh-CN" altLang="en-US" sz="1600" b="1" dirty="0" smtClean="0"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US" sz="1600" b="1" dirty="0"/>
          </a:p>
        </p:txBody>
      </p:sp>
      <p:sp>
        <p:nvSpPr>
          <p:cNvPr id="23" name="文本框 32"/>
          <p:cNvSpPr txBox="1">
            <a:spLocks noChangeArrowheads="1"/>
          </p:cNvSpPr>
          <p:nvPr/>
        </p:nvSpPr>
        <p:spPr bwMode="auto">
          <a:xfrm>
            <a:off x="2787722" y="5852128"/>
            <a:ext cx="42883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b="1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0" lang="zh-CN" altLang="en-US" sz="1600" b="1" dirty="0">
                <a:latin typeface="微软雅黑" pitchFamily="34" charset="-122"/>
                <a:ea typeface="微软雅黑" pitchFamily="34" charset="-122"/>
              </a:rPr>
              <a:t>大量消息</a:t>
            </a:r>
            <a:r>
              <a:rPr kumimoji="0" lang="zh-CN" altLang="en-US" sz="1600" b="1" dirty="0" smtClean="0">
                <a:latin typeface="微软雅黑" pitchFamily="34" charset="-122"/>
                <a:ea typeface="微软雅黑" pitchFamily="34" charset="-122"/>
              </a:rPr>
              <a:t>积压，满足实时处理和离线处理</a:t>
            </a:r>
            <a:endParaRPr lang="zh-CN" altLang="en-US" sz="16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71638" y="4010915"/>
            <a:ext cx="486595" cy="433991"/>
            <a:chOff x="2297366" y="4251054"/>
            <a:chExt cx="611529" cy="545781"/>
          </a:xfrm>
        </p:grpSpPr>
        <p:sp>
          <p:nvSpPr>
            <p:cNvPr id="25" name="Oval 4701"/>
            <p:cNvSpPr>
              <a:spLocks noChangeArrowheads="1"/>
            </p:cNvSpPr>
            <p:nvPr/>
          </p:nvSpPr>
          <p:spPr bwMode="auto">
            <a:xfrm>
              <a:off x="2349969" y="459298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02"/>
            <p:cNvSpPr>
              <a:spLocks/>
            </p:cNvSpPr>
            <p:nvPr/>
          </p:nvSpPr>
          <p:spPr bwMode="auto">
            <a:xfrm>
              <a:off x="2731353" y="459956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39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703"/>
            <p:cNvSpPr>
              <a:spLocks/>
            </p:cNvSpPr>
            <p:nvPr/>
          </p:nvSpPr>
          <p:spPr bwMode="auto">
            <a:xfrm>
              <a:off x="2428875" y="4612718"/>
              <a:ext cx="19728" cy="164394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3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04"/>
            <p:cNvSpPr>
              <a:spLocks/>
            </p:cNvSpPr>
            <p:nvPr/>
          </p:nvSpPr>
          <p:spPr bwMode="auto">
            <a:xfrm>
              <a:off x="2389422" y="4625867"/>
              <a:ext cx="26301" cy="13809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705"/>
            <p:cNvSpPr>
              <a:spLocks/>
            </p:cNvSpPr>
            <p:nvPr/>
          </p:nvSpPr>
          <p:spPr bwMode="auto">
            <a:xfrm>
              <a:off x="2770806" y="4606140"/>
              <a:ext cx="19728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6 h 37"/>
                <a:gd name="T6" fmla="*/ 5 w 5"/>
                <a:gd name="T7" fmla="*/ 2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4" y="36"/>
                    <a:pt x="5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706"/>
            <p:cNvSpPr>
              <a:spLocks/>
            </p:cNvSpPr>
            <p:nvPr/>
          </p:nvSpPr>
          <p:spPr bwMode="auto">
            <a:xfrm>
              <a:off x="2468330" y="4599566"/>
              <a:ext cx="19728" cy="184117"/>
            </a:xfrm>
            <a:custGeom>
              <a:avLst/>
              <a:gdLst>
                <a:gd name="T0" fmla="*/ 0 w 5"/>
                <a:gd name="T1" fmla="*/ 2 h 39"/>
                <a:gd name="T2" fmla="*/ 0 w 5"/>
                <a:gd name="T3" fmla="*/ 38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9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07"/>
            <p:cNvSpPr>
              <a:spLocks/>
            </p:cNvSpPr>
            <p:nvPr/>
          </p:nvSpPr>
          <p:spPr bwMode="auto">
            <a:xfrm>
              <a:off x="2652447" y="459298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3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08"/>
            <p:cNvSpPr>
              <a:spLocks/>
            </p:cNvSpPr>
            <p:nvPr/>
          </p:nvSpPr>
          <p:spPr bwMode="auto">
            <a:xfrm>
              <a:off x="2586691" y="4592988"/>
              <a:ext cx="19728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709"/>
            <p:cNvSpPr>
              <a:spLocks/>
            </p:cNvSpPr>
            <p:nvPr/>
          </p:nvSpPr>
          <p:spPr bwMode="auto">
            <a:xfrm>
              <a:off x="2691900" y="459298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710"/>
            <p:cNvSpPr>
              <a:spLocks/>
            </p:cNvSpPr>
            <p:nvPr/>
          </p:nvSpPr>
          <p:spPr bwMode="auto">
            <a:xfrm>
              <a:off x="2507785" y="4592988"/>
              <a:ext cx="19728" cy="197269"/>
            </a:xfrm>
            <a:custGeom>
              <a:avLst/>
              <a:gdLst>
                <a:gd name="T0" fmla="*/ 0 w 4"/>
                <a:gd name="T1" fmla="*/ 1 h 41"/>
                <a:gd name="T2" fmla="*/ 0 w 4"/>
                <a:gd name="T3" fmla="*/ 41 h 41"/>
                <a:gd name="T4" fmla="*/ 4 w 4"/>
                <a:gd name="T5" fmla="*/ 41 h 41"/>
                <a:gd name="T6" fmla="*/ 4 w 4"/>
                <a:gd name="T7" fmla="*/ 0 h 41"/>
                <a:gd name="T8" fmla="*/ 0 w 4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1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1"/>
                    <a:pt x="4" y="4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11"/>
            <p:cNvSpPr>
              <a:spLocks/>
            </p:cNvSpPr>
            <p:nvPr/>
          </p:nvSpPr>
          <p:spPr bwMode="auto">
            <a:xfrm>
              <a:off x="2540662" y="4592988"/>
              <a:ext cx="26301" cy="203847"/>
            </a:xfrm>
            <a:custGeom>
              <a:avLst/>
              <a:gdLst>
                <a:gd name="T0" fmla="*/ 0 w 6"/>
                <a:gd name="T1" fmla="*/ 1 h 43"/>
                <a:gd name="T2" fmla="*/ 0 w 6"/>
                <a:gd name="T3" fmla="*/ 43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712"/>
            <p:cNvSpPr>
              <a:spLocks/>
            </p:cNvSpPr>
            <p:nvPr/>
          </p:nvSpPr>
          <p:spPr bwMode="auto">
            <a:xfrm>
              <a:off x="2889169" y="4678472"/>
              <a:ext cx="0" cy="32879"/>
            </a:xfrm>
            <a:custGeom>
              <a:avLst/>
              <a:gdLst>
                <a:gd name="T0" fmla="*/ 1 w 1"/>
                <a:gd name="T1" fmla="*/ 4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713"/>
            <p:cNvSpPr>
              <a:spLocks/>
            </p:cNvSpPr>
            <p:nvPr/>
          </p:nvSpPr>
          <p:spPr bwMode="auto">
            <a:xfrm>
              <a:off x="2843138" y="4639019"/>
              <a:ext cx="32879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2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14"/>
            <p:cNvSpPr>
              <a:spLocks/>
            </p:cNvSpPr>
            <p:nvPr/>
          </p:nvSpPr>
          <p:spPr bwMode="auto">
            <a:xfrm>
              <a:off x="2619568" y="459298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715"/>
            <p:cNvSpPr>
              <a:spLocks/>
            </p:cNvSpPr>
            <p:nvPr/>
          </p:nvSpPr>
          <p:spPr bwMode="auto">
            <a:xfrm>
              <a:off x="2349969" y="4652171"/>
              <a:ext cx="26301" cy="85484"/>
            </a:xfrm>
            <a:custGeom>
              <a:avLst/>
              <a:gdLst>
                <a:gd name="T0" fmla="*/ 0 w 5"/>
                <a:gd name="T1" fmla="*/ 7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5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16"/>
            <p:cNvSpPr>
              <a:spLocks/>
            </p:cNvSpPr>
            <p:nvPr/>
          </p:nvSpPr>
          <p:spPr bwMode="auto">
            <a:xfrm>
              <a:off x="2803685" y="4619291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4717"/>
            <p:cNvSpPr>
              <a:spLocks noChangeArrowheads="1"/>
            </p:cNvSpPr>
            <p:nvPr/>
          </p:nvSpPr>
          <p:spPr bwMode="auto">
            <a:xfrm>
              <a:off x="2349969" y="4560113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18"/>
            <p:cNvSpPr>
              <a:spLocks/>
            </p:cNvSpPr>
            <p:nvPr/>
          </p:nvSpPr>
          <p:spPr bwMode="auto">
            <a:xfrm>
              <a:off x="2349969" y="4560113"/>
              <a:ext cx="493172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5 w 103"/>
                <a:gd name="T5" fmla="*/ 37 h 40"/>
                <a:gd name="T6" fmla="*/ 58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719"/>
            <p:cNvSpPr>
              <a:spLocks/>
            </p:cNvSpPr>
            <p:nvPr/>
          </p:nvSpPr>
          <p:spPr bwMode="auto">
            <a:xfrm>
              <a:off x="2376272" y="4573265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4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1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8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0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6"/>
                    <a:pt x="101" y="13"/>
                    <a:pt x="99" y="11"/>
                  </a:cubicBezTo>
                  <a:cubicBezTo>
                    <a:pt x="95" y="7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3"/>
                    <a:pt x="0" y="16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6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4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4720"/>
            <p:cNvSpPr>
              <a:spLocks noChangeArrowheads="1"/>
            </p:cNvSpPr>
            <p:nvPr/>
          </p:nvSpPr>
          <p:spPr bwMode="auto">
            <a:xfrm>
              <a:off x="2363120" y="451407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21"/>
            <p:cNvSpPr>
              <a:spLocks/>
            </p:cNvSpPr>
            <p:nvPr/>
          </p:nvSpPr>
          <p:spPr bwMode="auto">
            <a:xfrm>
              <a:off x="2737927" y="452065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22"/>
            <p:cNvSpPr>
              <a:spLocks/>
            </p:cNvSpPr>
            <p:nvPr/>
          </p:nvSpPr>
          <p:spPr bwMode="auto">
            <a:xfrm>
              <a:off x="2435448" y="4533807"/>
              <a:ext cx="26301" cy="164394"/>
            </a:xfrm>
            <a:custGeom>
              <a:avLst/>
              <a:gdLst>
                <a:gd name="T0" fmla="*/ 0 w 5"/>
                <a:gd name="T1" fmla="*/ 2 h 34"/>
                <a:gd name="T2" fmla="*/ 0 w 5"/>
                <a:gd name="T3" fmla="*/ 33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23"/>
            <p:cNvSpPr>
              <a:spLocks/>
            </p:cNvSpPr>
            <p:nvPr/>
          </p:nvSpPr>
          <p:spPr bwMode="auto">
            <a:xfrm>
              <a:off x="2402573" y="4546957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24"/>
            <p:cNvSpPr>
              <a:spLocks/>
            </p:cNvSpPr>
            <p:nvPr/>
          </p:nvSpPr>
          <p:spPr bwMode="auto">
            <a:xfrm>
              <a:off x="2777380" y="4527229"/>
              <a:ext cx="26301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25"/>
            <p:cNvSpPr>
              <a:spLocks/>
            </p:cNvSpPr>
            <p:nvPr/>
          </p:nvSpPr>
          <p:spPr bwMode="auto">
            <a:xfrm>
              <a:off x="2474901" y="4527229"/>
              <a:ext cx="26301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26"/>
            <p:cNvSpPr>
              <a:spLocks/>
            </p:cNvSpPr>
            <p:nvPr/>
          </p:nvSpPr>
          <p:spPr bwMode="auto">
            <a:xfrm>
              <a:off x="2665599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27"/>
            <p:cNvSpPr>
              <a:spLocks/>
            </p:cNvSpPr>
            <p:nvPr/>
          </p:nvSpPr>
          <p:spPr bwMode="auto">
            <a:xfrm>
              <a:off x="2593264" y="451407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28"/>
            <p:cNvSpPr>
              <a:spLocks/>
            </p:cNvSpPr>
            <p:nvPr/>
          </p:nvSpPr>
          <p:spPr bwMode="auto">
            <a:xfrm>
              <a:off x="2705052" y="451407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1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729"/>
            <p:cNvSpPr>
              <a:spLocks/>
            </p:cNvSpPr>
            <p:nvPr/>
          </p:nvSpPr>
          <p:spPr bwMode="auto">
            <a:xfrm>
              <a:off x="2514359" y="451407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30"/>
            <p:cNvSpPr>
              <a:spLocks/>
            </p:cNvSpPr>
            <p:nvPr/>
          </p:nvSpPr>
          <p:spPr bwMode="auto">
            <a:xfrm>
              <a:off x="2553812" y="4514078"/>
              <a:ext cx="26301" cy="203847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4"/>
                    <a:pt x="4" y="44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31"/>
            <p:cNvSpPr>
              <a:spLocks/>
            </p:cNvSpPr>
            <p:nvPr/>
          </p:nvSpPr>
          <p:spPr bwMode="auto">
            <a:xfrm>
              <a:off x="2895743" y="4599566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32"/>
            <p:cNvSpPr>
              <a:spLocks/>
            </p:cNvSpPr>
            <p:nvPr/>
          </p:nvSpPr>
          <p:spPr bwMode="auto">
            <a:xfrm>
              <a:off x="2856290" y="4560113"/>
              <a:ext cx="26301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33"/>
            <p:cNvSpPr>
              <a:spLocks/>
            </p:cNvSpPr>
            <p:nvPr/>
          </p:nvSpPr>
          <p:spPr bwMode="auto">
            <a:xfrm>
              <a:off x="2632717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734"/>
            <p:cNvSpPr>
              <a:spLocks/>
            </p:cNvSpPr>
            <p:nvPr/>
          </p:nvSpPr>
          <p:spPr bwMode="auto">
            <a:xfrm>
              <a:off x="2363120" y="4573265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35"/>
            <p:cNvSpPr>
              <a:spLocks/>
            </p:cNvSpPr>
            <p:nvPr/>
          </p:nvSpPr>
          <p:spPr bwMode="auto">
            <a:xfrm>
              <a:off x="2816837" y="4540381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1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4736"/>
            <p:cNvSpPr>
              <a:spLocks noChangeArrowheads="1"/>
            </p:cNvSpPr>
            <p:nvPr/>
          </p:nvSpPr>
          <p:spPr bwMode="auto">
            <a:xfrm>
              <a:off x="2363120" y="4481203"/>
              <a:ext cx="539200" cy="216997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737"/>
            <p:cNvSpPr>
              <a:spLocks/>
            </p:cNvSpPr>
            <p:nvPr/>
          </p:nvSpPr>
          <p:spPr bwMode="auto">
            <a:xfrm>
              <a:off x="2363120" y="4481203"/>
              <a:ext cx="486596" cy="197269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3 h 41"/>
                <a:gd name="T4" fmla="*/ 15 w 103"/>
                <a:gd name="T5" fmla="*/ 38 h 41"/>
                <a:gd name="T6" fmla="*/ 58 w 103"/>
                <a:gd name="T7" fmla="*/ 24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3"/>
                  </a:cubicBezTo>
                  <a:cubicBezTo>
                    <a:pt x="0" y="30"/>
                    <a:pt x="9" y="35"/>
                    <a:pt x="15" y="38"/>
                  </a:cubicBezTo>
                  <a:cubicBezTo>
                    <a:pt x="15" y="38"/>
                    <a:pt x="71" y="41"/>
                    <a:pt x="58" y="24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38"/>
            <p:cNvSpPr>
              <a:spLocks/>
            </p:cNvSpPr>
            <p:nvPr/>
          </p:nvSpPr>
          <p:spPr bwMode="auto">
            <a:xfrm>
              <a:off x="2382846" y="4494355"/>
              <a:ext cx="493172" cy="184117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8"/>
                    <a:pt x="5" y="16"/>
                    <a:pt x="7" y="15"/>
                  </a:cubicBezTo>
                  <a:cubicBezTo>
                    <a:pt x="11" y="12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4739"/>
            <p:cNvSpPr>
              <a:spLocks noChangeArrowheads="1"/>
            </p:cNvSpPr>
            <p:nvPr/>
          </p:nvSpPr>
          <p:spPr bwMode="auto">
            <a:xfrm>
              <a:off x="2369694" y="4422022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40"/>
            <p:cNvSpPr>
              <a:spLocks/>
            </p:cNvSpPr>
            <p:nvPr/>
          </p:nvSpPr>
          <p:spPr bwMode="auto">
            <a:xfrm>
              <a:off x="2751078" y="4428598"/>
              <a:ext cx="19728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741"/>
            <p:cNvSpPr>
              <a:spLocks/>
            </p:cNvSpPr>
            <p:nvPr/>
          </p:nvSpPr>
          <p:spPr bwMode="auto">
            <a:xfrm>
              <a:off x="2448600" y="4441750"/>
              <a:ext cx="19728" cy="170968"/>
            </a:xfrm>
            <a:custGeom>
              <a:avLst/>
              <a:gdLst>
                <a:gd name="T0" fmla="*/ 0 w 5"/>
                <a:gd name="T1" fmla="*/ 2 h 35"/>
                <a:gd name="T2" fmla="*/ 0 w 5"/>
                <a:gd name="T3" fmla="*/ 33 h 35"/>
                <a:gd name="T4" fmla="*/ 5 w 5"/>
                <a:gd name="T5" fmla="*/ 35 h 35"/>
                <a:gd name="T6" fmla="*/ 5 w 5"/>
                <a:gd name="T7" fmla="*/ 0 h 35"/>
                <a:gd name="T8" fmla="*/ 0 w 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742"/>
            <p:cNvSpPr>
              <a:spLocks/>
            </p:cNvSpPr>
            <p:nvPr/>
          </p:nvSpPr>
          <p:spPr bwMode="auto">
            <a:xfrm>
              <a:off x="2409147" y="4461475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43"/>
            <p:cNvSpPr>
              <a:spLocks/>
            </p:cNvSpPr>
            <p:nvPr/>
          </p:nvSpPr>
          <p:spPr bwMode="auto">
            <a:xfrm>
              <a:off x="2790531" y="4441750"/>
              <a:ext cx="19728" cy="170968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3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744"/>
            <p:cNvSpPr>
              <a:spLocks/>
            </p:cNvSpPr>
            <p:nvPr/>
          </p:nvSpPr>
          <p:spPr bwMode="auto">
            <a:xfrm>
              <a:off x="2488053" y="4435172"/>
              <a:ext cx="19728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3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45"/>
            <p:cNvSpPr>
              <a:spLocks/>
            </p:cNvSpPr>
            <p:nvPr/>
          </p:nvSpPr>
          <p:spPr bwMode="auto">
            <a:xfrm>
              <a:off x="2672170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46"/>
            <p:cNvSpPr>
              <a:spLocks/>
            </p:cNvSpPr>
            <p:nvPr/>
          </p:nvSpPr>
          <p:spPr bwMode="auto">
            <a:xfrm>
              <a:off x="2606416" y="4422022"/>
              <a:ext cx="19728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47"/>
            <p:cNvSpPr>
              <a:spLocks/>
            </p:cNvSpPr>
            <p:nvPr/>
          </p:nvSpPr>
          <p:spPr bwMode="auto">
            <a:xfrm>
              <a:off x="2711625" y="442859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748"/>
            <p:cNvSpPr>
              <a:spLocks/>
            </p:cNvSpPr>
            <p:nvPr/>
          </p:nvSpPr>
          <p:spPr bwMode="auto">
            <a:xfrm>
              <a:off x="2520937" y="4428598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749"/>
            <p:cNvSpPr>
              <a:spLocks/>
            </p:cNvSpPr>
            <p:nvPr/>
          </p:nvSpPr>
          <p:spPr bwMode="auto">
            <a:xfrm>
              <a:off x="2560390" y="4428598"/>
              <a:ext cx="26301" cy="203847"/>
            </a:xfrm>
            <a:custGeom>
              <a:avLst/>
              <a:gdLst>
                <a:gd name="T0" fmla="*/ 0 w 6"/>
                <a:gd name="T1" fmla="*/ 0 h 43"/>
                <a:gd name="T2" fmla="*/ 0 w 6"/>
                <a:gd name="T3" fmla="*/ 42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50"/>
            <p:cNvSpPr>
              <a:spLocks/>
            </p:cNvSpPr>
            <p:nvPr/>
          </p:nvSpPr>
          <p:spPr bwMode="auto">
            <a:xfrm>
              <a:off x="2908895" y="4514078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51"/>
            <p:cNvSpPr>
              <a:spLocks/>
            </p:cNvSpPr>
            <p:nvPr/>
          </p:nvSpPr>
          <p:spPr bwMode="auto">
            <a:xfrm>
              <a:off x="2862868" y="4468051"/>
              <a:ext cx="26301" cy="111785"/>
            </a:xfrm>
            <a:custGeom>
              <a:avLst/>
              <a:gdLst>
                <a:gd name="T0" fmla="*/ 0 w 5"/>
                <a:gd name="T1" fmla="*/ 0 h 24"/>
                <a:gd name="T2" fmla="*/ 0 w 5"/>
                <a:gd name="T3" fmla="*/ 24 h 24"/>
                <a:gd name="T4" fmla="*/ 5 w 5"/>
                <a:gd name="T5" fmla="*/ 20 h 24"/>
                <a:gd name="T6" fmla="*/ 5 w 5"/>
                <a:gd name="T7" fmla="*/ 4 h 24"/>
                <a:gd name="T8" fmla="*/ 0 w 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52"/>
            <p:cNvSpPr>
              <a:spLocks/>
            </p:cNvSpPr>
            <p:nvPr/>
          </p:nvSpPr>
          <p:spPr bwMode="auto">
            <a:xfrm>
              <a:off x="2639295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53"/>
            <p:cNvSpPr>
              <a:spLocks/>
            </p:cNvSpPr>
            <p:nvPr/>
          </p:nvSpPr>
          <p:spPr bwMode="auto">
            <a:xfrm>
              <a:off x="2369694" y="4481203"/>
              <a:ext cx="26301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54"/>
            <p:cNvSpPr>
              <a:spLocks/>
            </p:cNvSpPr>
            <p:nvPr/>
          </p:nvSpPr>
          <p:spPr bwMode="auto">
            <a:xfrm>
              <a:off x="2823413" y="4454902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0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4755"/>
            <p:cNvSpPr>
              <a:spLocks noChangeArrowheads="1"/>
            </p:cNvSpPr>
            <p:nvPr/>
          </p:nvSpPr>
          <p:spPr bwMode="auto">
            <a:xfrm>
              <a:off x="2369694" y="4395719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56"/>
            <p:cNvSpPr>
              <a:spLocks/>
            </p:cNvSpPr>
            <p:nvPr/>
          </p:nvSpPr>
          <p:spPr bwMode="auto">
            <a:xfrm>
              <a:off x="2369694" y="4395719"/>
              <a:ext cx="486596" cy="190695"/>
            </a:xfrm>
            <a:custGeom>
              <a:avLst/>
              <a:gdLst>
                <a:gd name="T0" fmla="*/ 57 w 102"/>
                <a:gd name="T1" fmla="*/ 0 h 40"/>
                <a:gd name="T2" fmla="*/ 0 w 102"/>
                <a:gd name="T3" fmla="*/ 22 h 40"/>
                <a:gd name="T4" fmla="*/ 15 w 102"/>
                <a:gd name="T5" fmla="*/ 37 h 40"/>
                <a:gd name="T6" fmla="*/ 58 w 102"/>
                <a:gd name="T7" fmla="*/ 23 h 40"/>
                <a:gd name="T8" fmla="*/ 102 w 102"/>
                <a:gd name="T9" fmla="*/ 9 h 40"/>
                <a:gd name="T10" fmla="*/ 57 w 10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">
                  <a:moveTo>
                    <a:pt x="57" y="0"/>
                  </a:moveTo>
                  <a:cubicBezTo>
                    <a:pt x="25" y="0"/>
                    <a:pt x="0" y="9"/>
                    <a:pt x="0" y="22"/>
                  </a:cubicBezTo>
                  <a:cubicBezTo>
                    <a:pt x="0" y="29"/>
                    <a:pt x="9" y="34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2" y="9"/>
                    <a:pt x="102" y="9"/>
                  </a:cubicBezTo>
                  <a:cubicBezTo>
                    <a:pt x="92" y="3"/>
                    <a:pt x="75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57"/>
            <p:cNvSpPr>
              <a:spLocks/>
            </p:cNvSpPr>
            <p:nvPr/>
          </p:nvSpPr>
          <p:spPr bwMode="auto">
            <a:xfrm>
              <a:off x="2395995" y="4402297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4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6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30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1" y="12"/>
                    <a:pt x="17" y="9"/>
                    <a:pt x="24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6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4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4758"/>
            <p:cNvSpPr>
              <a:spLocks noChangeArrowheads="1"/>
            </p:cNvSpPr>
            <p:nvPr/>
          </p:nvSpPr>
          <p:spPr bwMode="auto">
            <a:xfrm>
              <a:off x="2297366" y="4356266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59"/>
            <p:cNvSpPr>
              <a:spLocks/>
            </p:cNvSpPr>
            <p:nvPr/>
          </p:nvSpPr>
          <p:spPr bwMode="auto">
            <a:xfrm>
              <a:off x="2672170" y="4362844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1 h 41"/>
                <a:gd name="T4" fmla="*/ 5 w 5"/>
                <a:gd name="T5" fmla="*/ 40 h 41"/>
                <a:gd name="T6" fmla="*/ 5 w 5"/>
                <a:gd name="T7" fmla="*/ 1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0"/>
                    <a:pt x="4" y="40"/>
                    <a:pt x="5" y="4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60"/>
            <p:cNvSpPr>
              <a:spLocks/>
            </p:cNvSpPr>
            <p:nvPr/>
          </p:nvSpPr>
          <p:spPr bwMode="auto">
            <a:xfrm>
              <a:off x="2376272" y="4375996"/>
              <a:ext cx="19728" cy="170968"/>
            </a:xfrm>
            <a:custGeom>
              <a:avLst/>
              <a:gdLst>
                <a:gd name="T0" fmla="*/ 0 w 4"/>
                <a:gd name="T1" fmla="*/ 2 h 35"/>
                <a:gd name="T2" fmla="*/ 0 w 4"/>
                <a:gd name="T3" fmla="*/ 33 h 35"/>
                <a:gd name="T4" fmla="*/ 4 w 4"/>
                <a:gd name="T5" fmla="*/ 35 h 35"/>
                <a:gd name="T6" fmla="*/ 4 w 4"/>
                <a:gd name="T7" fmla="*/ 0 h 35"/>
                <a:gd name="T8" fmla="*/ 0 w 4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4"/>
                    <a:pt x="4" y="3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761"/>
            <p:cNvSpPr>
              <a:spLocks/>
            </p:cNvSpPr>
            <p:nvPr/>
          </p:nvSpPr>
          <p:spPr bwMode="auto">
            <a:xfrm>
              <a:off x="2330241" y="4395719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762"/>
            <p:cNvSpPr>
              <a:spLocks/>
            </p:cNvSpPr>
            <p:nvPr/>
          </p:nvSpPr>
          <p:spPr bwMode="auto">
            <a:xfrm>
              <a:off x="2711625" y="4375996"/>
              <a:ext cx="26301" cy="170968"/>
            </a:xfrm>
            <a:custGeom>
              <a:avLst/>
              <a:gdLst>
                <a:gd name="T0" fmla="*/ 0 w 6"/>
                <a:gd name="T1" fmla="*/ 0 h 37"/>
                <a:gd name="T2" fmla="*/ 0 w 6"/>
                <a:gd name="T3" fmla="*/ 37 h 37"/>
                <a:gd name="T4" fmla="*/ 6 w 6"/>
                <a:gd name="T5" fmla="*/ 35 h 37"/>
                <a:gd name="T6" fmla="*/ 6 w 6"/>
                <a:gd name="T7" fmla="*/ 2 h 37"/>
                <a:gd name="T8" fmla="*/ 0 w 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6" y="3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763"/>
            <p:cNvSpPr>
              <a:spLocks/>
            </p:cNvSpPr>
            <p:nvPr/>
          </p:nvSpPr>
          <p:spPr bwMode="auto">
            <a:xfrm>
              <a:off x="2409147" y="4369418"/>
              <a:ext cx="26301" cy="184117"/>
            </a:xfrm>
            <a:custGeom>
              <a:avLst/>
              <a:gdLst>
                <a:gd name="T0" fmla="*/ 0 w 6"/>
                <a:gd name="T1" fmla="*/ 1 h 39"/>
                <a:gd name="T2" fmla="*/ 0 w 6"/>
                <a:gd name="T3" fmla="*/ 38 h 39"/>
                <a:gd name="T4" fmla="*/ 6 w 6"/>
                <a:gd name="T5" fmla="*/ 39 h 39"/>
                <a:gd name="T6" fmla="*/ 6 w 6"/>
                <a:gd name="T7" fmla="*/ 0 h 39"/>
                <a:gd name="T8" fmla="*/ 0 w 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8"/>
                    <a:pt x="6" y="3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764"/>
            <p:cNvSpPr>
              <a:spLocks/>
            </p:cNvSpPr>
            <p:nvPr/>
          </p:nvSpPr>
          <p:spPr bwMode="auto">
            <a:xfrm>
              <a:off x="2599843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765"/>
            <p:cNvSpPr>
              <a:spLocks/>
            </p:cNvSpPr>
            <p:nvPr/>
          </p:nvSpPr>
          <p:spPr bwMode="auto">
            <a:xfrm>
              <a:off x="2527510" y="4356266"/>
              <a:ext cx="26301" cy="203847"/>
            </a:xfrm>
            <a:custGeom>
              <a:avLst/>
              <a:gdLst>
                <a:gd name="T0" fmla="*/ 0 w 5"/>
                <a:gd name="T1" fmla="*/ 1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66"/>
            <p:cNvSpPr>
              <a:spLocks/>
            </p:cNvSpPr>
            <p:nvPr/>
          </p:nvSpPr>
          <p:spPr bwMode="auto">
            <a:xfrm>
              <a:off x="2639295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767"/>
            <p:cNvSpPr>
              <a:spLocks/>
            </p:cNvSpPr>
            <p:nvPr/>
          </p:nvSpPr>
          <p:spPr bwMode="auto">
            <a:xfrm>
              <a:off x="2448600" y="4362844"/>
              <a:ext cx="26301" cy="197269"/>
            </a:xfrm>
            <a:custGeom>
              <a:avLst/>
              <a:gdLst>
                <a:gd name="T0" fmla="*/ 0 w 5"/>
                <a:gd name="T1" fmla="*/ 1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1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68"/>
            <p:cNvSpPr>
              <a:spLocks/>
            </p:cNvSpPr>
            <p:nvPr/>
          </p:nvSpPr>
          <p:spPr bwMode="auto">
            <a:xfrm>
              <a:off x="2488053" y="4356266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769"/>
            <p:cNvSpPr>
              <a:spLocks/>
            </p:cNvSpPr>
            <p:nvPr/>
          </p:nvSpPr>
          <p:spPr bwMode="auto">
            <a:xfrm>
              <a:off x="2829986" y="4441750"/>
              <a:ext cx="6578" cy="32879"/>
            </a:xfrm>
            <a:custGeom>
              <a:avLst/>
              <a:gdLst>
                <a:gd name="T0" fmla="*/ 1 w 1"/>
                <a:gd name="T1" fmla="*/ 3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770"/>
            <p:cNvSpPr>
              <a:spLocks/>
            </p:cNvSpPr>
            <p:nvPr/>
          </p:nvSpPr>
          <p:spPr bwMode="auto">
            <a:xfrm>
              <a:off x="2790531" y="4402297"/>
              <a:ext cx="26301" cy="118359"/>
            </a:xfrm>
            <a:custGeom>
              <a:avLst/>
              <a:gdLst>
                <a:gd name="T0" fmla="*/ 0 w 5"/>
                <a:gd name="T1" fmla="*/ 0 h 25"/>
                <a:gd name="T2" fmla="*/ 0 w 5"/>
                <a:gd name="T3" fmla="*/ 25 h 25"/>
                <a:gd name="T4" fmla="*/ 5 w 5"/>
                <a:gd name="T5" fmla="*/ 20 h 25"/>
                <a:gd name="T6" fmla="*/ 5 w 5"/>
                <a:gd name="T7" fmla="*/ 4 h 25"/>
                <a:gd name="T8" fmla="*/ 0 w 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3"/>
                    <a:pt x="3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771"/>
            <p:cNvSpPr>
              <a:spLocks/>
            </p:cNvSpPr>
            <p:nvPr/>
          </p:nvSpPr>
          <p:spPr bwMode="auto">
            <a:xfrm>
              <a:off x="2566963" y="4356266"/>
              <a:ext cx="19728" cy="210421"/>
            </a:xfrm>
            <a:custGeom>
              <a:avLst/>
              <a:gdLst>
                <a:gd name="T0" fmla="*/ 0 w 4"/>
                <a:gd name="T1" fmla="*/ 0 h 45"/>
                <a:gd name="T2" fmla="*/ 0 w 4"/>
                <a:gd name="T3" fmla="*/ 45 h 45"/>
                <a:gd name="T4" fmla="*/ 4 w 4"/>
                <a:gd name="T5" fmla="*/ 44 h 45"/>
                <a:gd name="T6" fmla="*/ 4 w 4"/>
                <a:gd name="T7" fmla="*/ 0 h 45"/>
                <a:gd name="T8" fmla="*/ 0 w 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5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3" y="45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772"/>
            <p:cNvSpPr>
              <a:spLocks/>
            </p:cNvSpPr>
            <p:nvPr/>
          </p:nvSpPr>
          <p:spPr bwMode="auto">
            <a:xfrm>
              <a:off x="2297366" y="4422022"/>
              <a:ext cx="19728" cy="78906"/>
            </a:xfrm>
            <a:custGeom>
              <a:avLst/>
              <a:gdLst>
                <a:gd name="T0" fmla="*/ 0 w 5"/>
                <a:gd name="T1" fmla="*/ 7 h 17"/>
                <a:gd name="T2" fmla="*/ 0 w 5"/>
                <a:gd name="T3" fmla="*/ 10 h 17"/>
                <a:gd name="T4" fmla="*/ 5 w 5"/>
                <a:gd name="T5" fmla="*/ 17 h 17"/>
                <a:gd name="T6" fmla="*/ 5 w 5"/>
                <a:gd name="T7" fmla="*/ 0 h 17"/>
                <a:gd name="T8" fmla="*/ 0 w 5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2" y="15"/>
                    <a:pt x="5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4773"/>
            <p:cNvSpPr>
              <a:spLocks/>
            </p:cNvSpPr>
            <p:nvPr/>
          </p:nvSpPr>
          <p:spPr bwMode="auto">
            <a:xfrm>
              <a:off x="2757654" y="4389145"/>
              <a:ext cx="13152" cy="144662"/>
            </a:xfrm>
            <a:custGeom>
              <a:avLst/>
              <a:gdLst>
                <a:gd name="T0" fmla="*/ 0 w 4"/>
                <a:gd name="T1" fmla="*/ 0 h 31"/>
                <a:gd name="T2" fmla="*/ 0 w 4"/>
                <a:gd name="T3" fmla="*/ 31 h 31"/>
                <a:gd name="T4" fmla="*/ 4 w 4"/>
                <a:gd name="T5" fmla="*/ 29 h 31"/>
                <a:gd name="T6" fmla="*/ 4 w 4"/>
                <a:gd name="T7" fmla="*/ 2 h 31"/>
                <a:gd name="T8" fmla="*/ 0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0"/>
                    <a:pt x="4" y="2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4774"/>
            <p:cNvSpPr>
              <a:spLocks noChangeArrowheads="1"/>
            </p:cNvSpPr>
            <p:nvPr/>
          </p:nvSpPr>
          <p:spPr bwMode="auto">
            <a:xfrm>
              <a:off x="2297366" y="4329965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775"/>
            <p:cNvSpPr>
              <a:spLocks/>
            </p:cNvSpPr>
            <p:nvPr/>
          </p:nvSpPr>
          <p:spPr bwMode="auto">
            <a:xfrm>
              <a:off x="2297366" y="4329965"/>
              <a:ext cx="486596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6 w 103"/>
                <a:gd name="T5" fmla="*/ 37 h 40"/>
                <a:gd name="T6" fmla="*/ 59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6" y="0"/>
                    <a:pt x="0" y="10"/>
                    <a:pt x="0" y="22"/>
                  </a:cubicBezTo>
                  <a:cubicBezTo>
                    <a:pt x="0" y="29"/>
                    <a:pt x="9" y="34"/>
                    <a:pt x="16" y="37"/>
                  </a:cubicBezTo>
                  <a:cubicBezTo>
                    <a:pt x="16" y="37"/>
                    <a:pt x="71" y="40"/>
                    <a:pt x="59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3" y="3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776"/>
            <p:cNvSpPr>
              <a:spLocks/>
            </p:cNvSpPr>
            <p:nvPr/>
          </p:nvSpPr>
          <p:spPr bwMode="auto">
            <a:xfrm>
              <a:off x="2323668" y="4336541"/>
              <a:ext cx="486596" cy="190695"/>
            </a:xfrm>
            <a:custGeom>
              <a:avLst/>
              <a:gdLst>
                <a:gd name="T0" fmla="*/ 101 w 103"/>
                <a:gd name="T1" fmla="*/ 20 h 41"/>
                <a:gd name="T2" fmla="*/ 99 w 103"/>
                <a:gd name="T3" fmla="*/ 20 h 41"/>
                <a:gd name="T4" fmla="*/ 95 w 103"/>
                <a:gd name="T5" fmla="*/ 26 h 41"/>
                <a:gd name="T6" fmla="*/ 78 w 103"/>
                <a:gd name="T7" fmla="*/ 33 h 41"/>
                <a:gd name="T8" fmla="*/ 51 w 103"/>
                <a:gd name="T9" fmla="*/ 37 h 41"/>
                <a:gd name="T10" fmla="*/ 17 w 103"/>
                <a:gd name="T11" fmla="*/ 31 h 41"/>
                <a:gd name="T12" fmla="*/ 7 w 103"/>
                <a:gd name="T13" fmla="*/ 26 h 41"/>
                <a:gd name="T14" fmla="*/ 4 w 103"/>
                <a:gd name="T15" fmla="*/ 20 h 41"/>
                <a:gd name="T16" fmla="*/ 7 w 103"/>
                <a:gd name="T17" fmla="*/ 15 h 41"/>
                <a:gd name="T18" fmla="*/ 24 w 103"/>
                <a:gd name="T19" fmla="*/ 7 h 41"/>
                <a:gd name="T20" fmla="*/ 51 w 103"/>
                <a:gd name="T21" fmla="*/ 4 h 41"/>
                <a:gd name="T22" fmla="*/ 85 w 103"/>
                <a:gd name="T23" fmla="*/ 9 h 41"/>
                <a:gd name="T24" fmla="*/ 95 w 103"/>
                <a:gd name="T25" fmla="*/ 15 h 41"/>
                <a:gd name="T26" fmla="*/ 99 w 103"/>
                <a:gd name="T27" fmla="*/ 20 h 41"/>
                <a:gd name="T28" fmla="*/ 101 w 103"/>
                <a:gd name="T29" fmla="*/ 20 h 41"/>
                <a:gd name="T30" fmla="*/ 103 w 103"/>
                <a:gd name="T31" fmla="*/ 20 h 41"/>
                <a:gd name="T32" fmla="*/ 98 w 103"/>
                <a:gd name="T33" fmla="*/ 12 h 41"/>
                <a:gd name="T34" fmla="*/ 79 w 103"/>
                <a:gd name="T35" fmla="*/ 3 h 41"/>
                <a:gd name="T36" fmla="*/ 51 w 103"/>
                <a:gd name="T37" fmla="*/ 0 h 41"/>
                <a:gd name="T38" fmla="*/ 15 w 103"/>
                <a:gd name="T39" fmla="*/ 6 h 41"/>
                <a:gd name="T40" fmla="*/ 4 w 103"/>
                <a:gd name="T41" fmla="*/ 12 h 41"/>
                <a:gd name="T42" fmla="*/ 0 w 103"/>
                <a:gd name="T43" fmla="*/ 20 h 41"/>
                <a:gd name="T44" fmla="*/ 4 w 103"/>
                <a:gd name="T45" fmla="*/ 29 h 41"/>
                <a:gd name="T46" fmla="*/ 23 w 103"/>
                <a:gd name="T47" fmla="*/ 37 h 41"/>
                <a:gd name="T48" fmla="*/ 51 w 103"/>
                <a:gd name="T49" fmla="*/ 41 h 41"/>
                <a:gd name="T50" fmla="*/ 87 w 103"/>
                <a:gd name="T51" fmla="*/ 35 h 41"/>
                <a:gd name="T52" fmla="*/ 98 w 103"/>
                <a:gd name="T53" fmla="*/ 29 h 41"/>
                <a:gd name="T54" fmla="*/ 103 w 103"/>
                <a:gd name="T55" fmla="*/ 20 h 41"/>
                <a:gd name="T56" fmla="*/ 101 w 103"/>
                <a:gd name="T57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1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5" y="26"/>
                  </a:cubicBezTo>
                  <a:cubicBezTo>
                    <a:pt x="92" y="29"/>
                    <a:pt x="86" y="32"/>
                    <a:pt x="78" y="33"/>
                  </a:cubicBezTo>
                  <a:cubicBezTo>
                    <a:pt x="71" y="35"/>
                    <a:pt x="61" y="37"/>
                    <a:pt x="51" y="37"/>
                  </a:cubicBezTo>
                  <a:cubicBezTo>
                    <a:pt x="38" y="37"/>
                    <a:pt x="25" y="35"/>
                    <a:pt x="17" y="31"/>
                  </a:cubicBezTo>
                  <a:cubicBezTo>
                    <a:pt x="12" y="30"/>
                    <a:pt x="9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0" y="12"/>
                    <a:pt x="16" y="9"/>
                    <a:pt x="24" y="7"/>
                  </a:cubicBezTo>
                  <a:cubicBezTo>
                    <a:pt x="32" y="5"/>
                    <a:pt x="41" y="4"/>
                    <a:pt x="51" y="4"/>
                  </a:cubicBezTo>
                  <a:cubicBezTo>
                    <a:pt x="65" y="4"/>
                    <a:pt x="77" y="6"/>
                    <a:pt x="85" y="9"/>
                  </a:cubicBezTo>
                  <a:cubicBezTo>
                    <a:pt x="90" y="11"/>
                    <a:pt x="93" y="13"/>
                    <a:pt x="95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8" y="12"/>
                  </a:cubicBezTo>
                  <a:cubicBezTo>
                    <a:pt x="94" y="8"/>
                    <a:pt x="87" y="5"/>
                    <a:pt x="79" y="3"/>
                  </a:cubicBezTo>
                  <a:cubicBezTo>
                    <a:pt x="71" y="1"/>
                    <a:pt x="61" y="0"/>
                    <a:pt x="51" y="0"/>
                  </a:cubicBezTo>
                  <a:cubicBezTo>
                    <a:pt x="37" y="0"/>
                    <a:pt x="25" y="2"/>
                    <a:pt x="15" y="6"/>
                  </a:cubicBezTo>
                  <a:cubicBezTo>
                    <a:pt x="11" y="7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4"/>
                    <a:pt x="1" y="27"/>
                    <a:pt x="4" y="29"/>
                  </a:cubicBezTo>
                  <a:cubicBezTo>
                    <a:pt x="8" y="33"/>
                    <a:pt x="15" y="35"/>
                    <a:pt x="23" y="37"/>
                  </a:cubicBezTo>
                  <a:cubicBezTo>
                    <a:pt x="31" y="39"/>
                    <a:pt x="41" y="41"/>
                    <a:pt x="51" y="41"/>
                  </a:cubicBezTo>
                  <a:cubicBezTo>
                    <a:pt x="65" y="41"/>
                    <a:pt x="77" y="38"/>
                    <a:pt x="87" y="35"/>
                  </a:cubicBezTo>
                  <a:cubicBezTo>
                    <a:pt x="91" y="33"/>
                    <a:pt x="95" y="31"/>
                    <a:pt x="98" y="29"/>
                  </a:cubicBezTo>
                  <a:cubicBezTo>
                    <a:pt x="101" y="27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777"/>
            <p:cNvSpPr>
              <a:spLocks/>
            </p:cNvSpPr>
            <p:nvPr/>
          </p:nvSpPr>
          <p:spPr bwMode="auto">
            <a:xfrm>
              <a:off x="2415725" y="4382569"/>
              <a:ext cx="315628" cy="98633"/>
            </a:xfrm>
            <a:custGeom>
              <a:avLst/>
              <a:gdLst>
                <a:gd name="T0" fmla="*/ 48 w 67"/>
                <a:gd name="T1" fmla="*/ 10 h 21"/>
                <a:gd name="T2" fmla="*/ 42 w 67"/>
                <a:gd name="T3" fmla="*/ 12 h 21"/>
                <a:gd name="T4" fmla="*/ 26 w 67"/>
                <a:gd name="T5" fmla="*/ 5 h 21"/>
                <a:gd name="T6" fmla="*/ 23 w 67"/>
                <a:gd name="T7" fmla="*/ 6 h 21"/>
                <a:gd name="T8" fmla="*/ 37 w 67"/>
                <a:gd name="T9" fmla="*/ 12 h 21"/>
                <a:gd name="T10" fmla="*/ 31 w 67"/>
                <a:gd name="T11" fmla="*/ 13 h 21"/>
                <a:gd name="T12" fmla="*/ 18 w 67"/>
                <a:gd name="T13" fmla="*/ 7 h 21"/>
                <a:gd name="T14" fmla="*/ 12 w 67"/>
                <a:gd name="T15" fmla="*/ 10 h 21"/>
                <a:gd name="T16" fmla="*/ 13 w 67"/>
                <a:gd name="T17" fmla="*/ 15 h 21"/>
                <a:gd name="T18" fmla="*/ 21 w 67"/>
                <a:gd name="T19" fmla="*/ 17 h 21"/>
                <a:gd name="T20" fmla="*/ 32 w 67"/>
                <a:gd name="T21" fmla="*/ 17 h 21"/>
                <a:gd name="T22" fmla="*/ 33 w 67"/>
                <a:gd name="T23" fmla="*/ 16 h 21"/>
                <a:gd name="T24" fmla="*/ 39 w 67"/>
                <a:gd name="T25" fmla="*/ 19 h 21"/>
                <a:gd name="T26" fmla="*/ 38 w 67"/>
                <a:gd name="T27" fmla="*/ 20 h 21"/>
                <a:gd name="T28" fmla="*/ 22 w 67"/>
                <a:gd name="T29" fmla="*/ 20 h 21"/>
                <a:gd name="T30" fmla="*/ 7 w 67"/>
                <a:gd name="T31" fmla="*/ 17 h 21"/>
                <a:gd name="T32" fmla="*/ 3 w 67"/>
                <a:gd name="T33" fmla="*/ 9 h 21"/>
                <a:gd name="T34" fmla="*/ 12 w 67"/>
                <a:gd name="T35" fmla="*/ 5 h 21"/>
                <a:gd name="T36" fmla="*/ 9 w 67"/>
                <a:gd name="T37" fmla="*/ 3 h 21"/>
                <a:gd name="T38" fmla="*/ 14 w 67"/>
                <a:gd name="T39" fmla="*/ 2 h 21"/>
                <a:gd name="T40" fmla="*/ 18 w 67"/>
                <a:gd name="T41" fmla="*/ 3 h 21"/>
                <a:gd name="T42" fmla="*/ 19 w 67"/>
                <a:gd name="T43" fmla="*/ 3 h 21"/>
                <a:gd name="T44" fmla="*/ 21 w 67"/>
                <a:gd name="T45" fmla="*/ 3 h 21"/>
                <a:gd name="T46" fmla="*/ 18 w 67"/>
                <a:gd name="T47" fmla="*/ 2 h 21"/>
                <a:gd name="T48" fmla="*/ 23 w 67"/>
                <a:gd name="T49" fmla="*/ 0 h 21"/>
                <a:gd name="T50" fmla="*/ 27 w 67"/>
                <a:gd name="T51" fmla="*/ 2 h 21"/>
                <a:gd name="T52" fmla="*/ 41 w 67"/>
                <a:gd name="T53" fmla="*/ 1 h 21"/>
                <a:gd name="T54" fmla="*/ 60 w 67"/>
                <a:gd name="T55" fmla="*/ 4 h 21"/>
                <a:gd name="T56" fmla="*/ 66 w 67"/>
                <a:gd name="T57" fmla="*/ 9 h 21"/>
                <a:gd name="T58" fmla="*/ 63 w 67"/>
                <a:gd name="T59" fmla="*/ 13 h 21"/>
                <a:gd name="T60" fmla="*/ 62 w 67"/>
                <a:gd name="T61" fmla="*/ 13 h 21"/>
                <a:gd name="T62" fmla="*/ 55 w 67"/>
                <a:gd name="T63" fmla="*/ 11 h 21"/>
                <a:gd name="T64" fmla="*/ 56 w 67"/>
                <a:gd name="T65" fmla="*/ 10 h 21"/>
                <a:gd name="T66" fmla="*/ 58 w 67"/>
                <a:gd name="T67" fmla="*/ 8 h 21"/>
                <a:gd name="T68" fmla="*/ 55 w 67"/>
                <a:gd name="T69" fmla="*/ 5 h 21"/>
                <a:gd name="T70" fmla="*/ 42 w 67"/>
                <a:gd name="T71" fmla="*/ 3 h 21"/>
                <a:gd name="T72" fmla="*/ 32 w 67"/>
                <a:gd name="T73" fmla="*/ 4 h 21"/>
                <a:gd name="T74" fmla="*/ 48 w 67"/>
                <a:gd name="T7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1">
                  <a:moveTo>
                    <a:pt x="48" y="10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10" y="12"/>
                    <a:pt x="10" y="14"/>
                    <a:pt x="13" y="15"/>
                  </a:cubicBezTo>
                  <a:cubicBezTo>
                    <a:pt x="15" y="16"/>
                    <a:pt x="18" y="17"/>
                    <a:pt x="21" y="17"/>
                  </a:cubicBezTo>
                  <a:cubicBezTo>
                    <a:pt x="25" y="17"/>
                    <a:pt x="28" y="17"/>
                    <a:pt x="32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3" y="21"/>
                    <a:pt x="28" y="21"/>
                    <a:pt x="22" y="20"/>
                  </a:cubicBezTo>
                  <a:cubicBezTo>
                    <a:pt x="15" y="20"/>
                    <a:pt x="10" y="18"/>
                    <a:pt x="7" y="17"/>
                  </a:cubicBezTo>
                  <a:cubicBezTo>
                    <a:pt x="1" y="14"/>
                    <a:pt x="0" y="12"/>
                    <a:pt x="3" y="9"/>
                  </a:cubicBezTo>
                  <a:cubicBezTo>
                    <a:pt x="5" y="8"/>
                    <a:pt x="8" y="6"/>
                    <a:pt x="12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2" y="1"/>
                    <a:pt x="36" y="1"/>
                    <a:pt x="41" y="1"/>
                  </a:cubicBezTo>
                  <a:cubicBezTo>
                    <a:pt x="49" y="1"/>
                    <a:pt x="55" y="2"/>
                    <a:pt x="60" y="4"/>
                  </a:cubicBezTo>
                  <a:cubicBezTo>
                    <a:pt x="63" y="5"/>
                    <a:pt x="66" y="7"/>
                    <a:pt x="66" y="9"/>
                  </a:cubicBezTo>
                  <a:cubicBezTo>
                    <a:pt x="67" y="10"/>
                    <a:pt x="66" y="12"/>
                    <a:pt x="63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7" y="6"/>
                    <a:pt x="55" y="5"/>
                  </a:cubicBezTo>
                  <a:cubicBezTo>
                    <a:pt x="51" y="4"/>
                    <a:pt x="47" y="3"/>
                    <a:pt x="42" y="3"/>
                  </a:cubicBezTo>
                  <a:cubicBezTo>
                    <a:pt x="39" y="3"/>
                    <a:pt x="36" y="4"/>
                    <a:pt x="32" y="4"/>
                  </a:cubicBezTo>
                  <a:lnTo>
                    <a:pt x="48" y="1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Oval 4778"/>
            <p:cNvSpPr>
              <a:spLocks noChangeArrowheads="1"/>
            </p:cNvSpPr>
            <p:nvPr/>
          </p:nvSpPr>
          <p:spPr bwMode="auto">
            <a:xfrm>
              <a:off x="2363120" y="4277360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779"/>
            <p:cNvSpPr>
              <a:spLocks/>
            </p:cNvSpPr>
            <p:nvPr/>
          </p:nvSpPr>
          <p:spPr bwMode="auto">
            <a:xfrm>
              <a:off x="2737927" y="4290512"/>
              <a:ext cx="26301" cy="184117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780"/>
            <p:cNvSpPr>
              <a:spLocks/>
            </p:cNvSpPr>
            <p:nvPr/>
          </p:nvSpPr>
          <p:spPr bwMode="auto">
            <a:xfrm>
              <a:off x="2435448" y="4303661"/>
              <a:ext cx="26301" cy="157816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781"/>
            <p:cNvSpPr>
              <a:spLocks/>
            </p:cNvSpPr>
            <p:nvPr/>
          </p:nvSpPr>
          <p:spPr bwMode="auto">
            <a:xfrm>
              <a:off x="2402573" y="4316813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782"/>
            <p:cNvSpPr>
              <a:spLocks/>
            </p:cNvSpPr>
            <p:nvPr/>
          </p:nvSpPr>
          <p:spPr bwMode="auto">
            <a:xfrm>
              <a:off x="2777380" y="4297088"/>
              <a:ext cx="26301" cy="170968"/>
            </a:xfrm>
            <a:custGeom>
              <a:avLst/>
              <a:gdLst>
                <a:gd name="T0" fmla="*/ 0 w 5"/>
                <a:gd name="T1" fmla="*/ 0 h 36"/>
                <a:gd name="T2" fmla="*/ 0 w 5"/>
                <a:gd name="T3" fmla="*/ 36 h 36"/>
                <a:gd name="T4" fmla="*/ 5 w 5"/>
                <a:gd name="T5" fmla="*/ 35 h 36"/>
                <a:gd name="T6" fmla="*/ 5 w 5"/>
                <a:gd name="T7" fmla="*/ 1 h 36"/>
                <a:gd name="T8" fmla="*/ 0 w 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5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783"/>
            <p:cNvSpPr>
              <a:spLocks/>
            </p:cNvSpPr>
            <p:nvPr/>
          </p:nvSpPr>
          <p:spPr bwMode="auto">
            <a:xfrm>
              <a:off x="2474901" y="4290512"/>
              <a:ext cx="26301" cy="184117"/>
            </a:xfrm>
            <a:custGeom>
              <a:avLst/>
              <a:gdLst>
                <a:gd name="T0" fmla="*/ 0 w 5"/>
                <a:gd name="T1" fmla="*/ 1 h 38"/>
                <a:gd name="T2" fmla="*/ 0 w 5"/>
                <a:gd name="T3" fmla="*/ 37 h 38"/>
                <a:gd name="T4" fmla="*/ 5 w 5"/>
                <a:gd name="T5" fmla="*/ 38 h 38"/>
                <a:gd name="T6" fmla="*/ 5 w 5"/>
                <a:gd name="T7" fmla="*/ 0 h 38"/>
                <a:gd name="T8" fmla="*/ 0 w 5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8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84"/>
            <p:cNvSpPr>
              <a:spLocks/>
            </p:cNvSpPr>
            <p:nvPr/>
          </p:nvSpPr>
          <p:spPr bwMode="auto">
            <a:xfrm>
              <a:off x="2665599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785"/>
            <p:cNvSpPr>
              <a:spLocks/>
            </p:cNvSpPr>
            <p:nvPr/>
          </p:nvSpPr>
          <p:spPr bwMode="auto">
            <a:xfrm>
              <a:off x="2593264" y="4277360"/>
              <a:ext cx="26301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86"/>
            <p:cNvSpPr>
              <a:spLocks/>
            </p:cNvSpPr>
            <p:nvPr/>
          </p:nvSpPr>
          <p:spPr bwMode="auto">
            <a:xfrm>
              <a:off x="2705052" y="428393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787"/>
            <p:cNvSpPr>
              <a:spLocks/>
            </p:cNvSpPr>
            <p:nvPr/>
          </p:nvSpPr>
          <p:spPr bwMode="auto">
            <a:xfrm>
              <a:off x="2514359" y="428393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1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788"/>
            <p:cNvSpPr>
              <a:spLocks/>
            </p:cNvSpPr>
            <p:nvPr/>
          </p:nvSpPr>
          <p:spPr bwMode="auto">
            <a:xfrm>
              <a:off x="2553812" y="4277360"/>
              <a:ext cx="26301" cy="210421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789"/>
            <p:cNvSpPr>
              <a:spLocks/>
            </p:cNvSpPr>
            <p:nvPr/>
          </p:nvSpPr>
          <p:spPr bwMode="auto">
            <a:xfrm>
              <a:off x="2895743" y="4362844"/>
              <a:ext cx="0" cy="32879"/>
            </a:xfrm>
            <a:custGeom>
              <a:avLst/>
              <a:gdLst>
                <a:gd name="T0" fmla="*/ 4 h 7"/>
                <a:gd name="T1" fmla="*/ 0 h 7"/>
                <a:gd name="T2" fmla="*/ 7 h 7"/>
                <a:gd name="T3" fmla="*/ 4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790"/>
            <p:cNvSpPr>
              <a:spLocks/>
            </p:cNvSpPr>
            <p:nvPr/>
          </p:nvSpPr>
          <p:spPr bwMode="auto">
            <a:xfrm>
              <a:off x="2856290" y="4323391"/>
              <a:ext cx="26301" cy="118359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792"/>
            <p:cNvSpPr>
              <a:spLocks/>
            </p:cNvSpPr>
            <p:nvPr/>
          </p:nvSpPr>
          <p:spPr bwMode="auto">
            <a:xfrm>
              <a:off x="2632717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793"/>
            <p:cNvSpPr>
              <a:spLocks/>
            </p:cNvSpPr>
            <p:nvPr/>
          </p:nvSpPr>
          <p:spPr bwMode="auto">
            <a:xfrm>
              <a:off x="2363116" y="4343114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794"/>
            <p:cNvSpPr>
              <a:spLocks/>
            </p:cNvSpPr>
            <p:nvPr/>
          </p:nvSpPr>
          <p:spPr bwMode="auto">
            <a:xfrm>
              <a:off x="2816837" y="4310239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0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4795"/>
            <p:cNvSpPr>
              <a:spLocks noChangeArrowheads="1"/>
            </p:cNvSpPr>
            <p:nvPr/>
          </p:nvSpPr>
          <p:spPr bwMode="auto">
            <a:xfrm>
              <a:off x="2363116" y="4251054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96"/>
            <p:cNvSpPr>
              <a:spLocks/>
            </p:cNvSpPr>
            <p:nvPr/>
          </p:nvSpPr>
          <p:spPr bwMode="auto">
            <a:xfrm>
              <a:off x="2363116" y="4251054"/>
              <a:ext cx="486596" cy="190695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2 h 41"/>
                <a:gd name="T4" fmla="*/ 15 w 103"/>
                <a:gd name="T5" fmla="*/ 37 h 41"/>
                <a:gd name="T6" fmla="*/ 58 w 103"/>
                <a:gd name="T7" fmla="*/ 23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1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4797"/>
            <p:cNvSpPr>
              <a:spLocks/>
            </p:cNvSpPr>
            <p:nvPr/>
          </p:nvSpPr>
          <p:spPr bwMode="auto">
            <a:xfrm>
              <a:off x="2382846" y="4257632"/>
              <a:ext cx="493172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1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4798"/>
            <p:cNvSpPr>
              <a:spLocks/>
            </p:cNvSpPr>
            <p:nvPr/>
          </p:nvSpPr>
          <p:spPr bwMode="auto">
            <a:xfrm>
              <a:off x="2488053" y="4310239"/>
              <a:ext cx="315628" cy="92058"/>
            </a:xfrm>
            <a:custGeom>
              <a:avLst/>
              <a:gdLst>
                <a:gd name="T0" fmla="*/ 48 w 67"/>
                <a:gd name="T1" fmla="*/ 9 h 20"/>
                <a:gd name="T2" fmla="*/ 42 w 67"/>
                <a:gd name="T3" fmla="*/ 10 h 20"/>
                <a:gd name="T4" fmla="*/ 26 w 67"/>
                <a:gd name="T5" fmla="*/ 4 h 20"/>
                <a:gd name="T6" fmla="*/ 23 w 67"/>
                <a:gd name="T7" fmla="*/ 5 h 20"/>
                <a:gd name="T8" fmla="*/ 37 w 67"/>
                <a:gd name="T9" fmla="*/ 10 h 20"/>
                <a:gd name="T10" fmla="*/ 31 w 67"/>
                <a:gd name="T11" fmla="*/ 12 h 20"/>
                <a:gd name="T12" fmla="*/ 17 w 67"/>
                <a:gd name="T13" fmla="*/ 7 h 20"/>
                <a:gd name="T14" fmla="*/ 12 w 67"/>
                <a:gd name="T15" fmla="*/ 10 h 20"/>
                <a:gd name="T16" fmla="*/ 13 w 67"/>
                <a:gd name="T17" fmla="*/ 14 h 20"/>
                <a:gd name="T18" fmla="*/ 21 w 67"/>
                <a:gd name="T19" fmla="*/ 16 h 20"/>
                <a:gd name="T20" fmla="*/ 32 w 67"/>
                <a:gd name="T21" fmla="*/ 15 h 20"/>
                <a:gd name="T22" fmla="*/ 33 w 67"/>
                <a:gd name="T23" fmla="*/ 15 h 20"/>
                <a:gd name="T24" fmla="*/ 39 w 67"/>
                <a:gd name="T25" fmla="*/ 18 h 20"/>
                <a:gd name="T26" fmla="*/ 38 w 67"/>
                <a:gd name="T27" fmla="*/ 18 h 20"/>
                <a:gd name="T28" fmla="*/ 22 w 67"/>
                <a:gd name="T29" fmla="*/ 19 h 20"/>
                <a:gd name="T30" fmla="*/ 6 w 67"/>
                <a:gd name="T31" fmla="*/ 16 h 20"/>
                <a:gd name="T32" fmla="*/ 3 w 67"/>
                <a:gd name="T33" fmla="*/ 9 h 20"/>
                <a:gd name="T34" fmla="*/ 12 w 67"/>
                <a:gd name="T35" fmla="*/ 4 h 20"/>
                <a:gd name="T36" fmla="*/ 8 w 67"/>
                <a:gd name="T37" fmla="*/ 3 h 20"/>
                <a:gd name="T38" fmla="*/ 14 w 67"/>
                <a:gd name="T39" fmla="*/ 2 h 20"/>
                <a:gd name="T40" fmla="*/ 17 w 67"/>
                <a:gd name="T41" fmla="*/ 3 h 20"/>
                <a:gd name="T42" fmla="*/ 19 w 67"/>
                <a:gd name="T43" fmla="*/ 2 h 20"/>
                <a:gd name="T44" fmla="*/ 20 w 67"/>
                <a:gd name="T45" fmla="*/ 2 h 20"/>
                <a:gd name="T46" fmla="*/ 17 w 67"/>
                <a:gd name="T47" fmla="*/ 1 h 20"/>
                <a:gd name="T48" fmla="*/ 23 w 67"/>
                <a:gd name="T49" fmla="*/ 0 h 20"/>
                <a:gd name="T50" fmla="*/ 26 w 67"/>
                <a:gd name="T51" fmla="*/ 1 h 20"/>
                <a:gd name="T52" fmla="*/ 41 w 67"/>
                <a:gd name="T53" fmla="*/ 0 h 20"/>
                <a:gd name="T54" fmla="*/ 59 w 67"/>
                <a:gd name="T55" fmla="*/ 2 h 20"/>
                <a:gd name="T56" fmla="*/ 66 w 67"/>
                <a:gd name="T57" fmla="*/ 6 h 20"/>
                <a:gd name="T58" fmla="*/ 62 w 67"/>
                <a:gd name="T59" fmla="*/ 11 h 20"/>
                <a:gd name="T60" fmla="*/ 62 w 67"/>
                <a:gd name="T61" fmla="*/ 11 h 20"/>
                <a:gd name="T62" fmla="*/ 55 w 67"/>
                <a:gd name="T63" fmla="*/ 9 h 20"/>
                <a:gd name="T64" fmla="*/ 55 w 67"/>
                <a:gd name="T65" fmla="*/ 9 h 20"/>
                <a:gd name="T66" fmla="*/ 58 w 67"/>
                <a:gd name="T67" fmla="*/ 6 h 20"/>
                <a:gd name="T68" fmla="*/ 54 w 67"/>
                <a:gd name="T69" fmla="*/ 3 h 20"/>
                <a:gd name="T70" fmla="*/ 42 w 67"/>
                <a:gd name="T71" fmla="*/ 2 h 20"/>
                <a:gd name="T72" fmla="*/ 32 w 67"/>
                <a:gd name="T73" fmla="*/ 3 h 20"/>
                <a:gd name="T74" fmla="*/ 48 w 67"/>
                <a:gd name="T7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0">
                  <a:moveTo>
                    <a:pt x="48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9" y="11"/>
                    <a:pt x="10" y="13"/>
                    <a:pt x="13" y="14"/>
                  </a:cubicBezTo>
                  <a:cubicBezTo>
                    <a:pt x="15" y="15"/>
                    <a:pt x="18" y="16"/>
                    <a:pt x="21" y="16"/>
                  </a:cubicBezTo>
                  <a:cubicBezTo>
                    <a:pt x="25" y="16"/>
                    <a:pt x="28" y="16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19"/>
                    <a:pt x="28" y="20"/>
                    <a:pt x="22" y="19"/>
                  </a:cubicBezTo>
                  <a:cubicBezTo>
                    <a:pt x="15" y="19"/>
                    <a:pt x="10" y="18"/>
                    <a:pt x="6" y="16"/>
                  </a:cubicBezTo>
                  <a:cubicBezTo>
                    <a:pt x="1" y="14"/>
                    <a:pt x="0" y="11"/>
                    <a:pt x="3" y="9"/>
                  </a:cubicBezTo>
                  <a:cubicBezTo>
                    <a:pt x="4" y="7"/>
                    <a:pt x="7" y="6"/>
                    <a:pt x="12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1" y="0"/>
                    <a:pt x="36" y="0"/>
                    <a:pt x="41" y="0"/>
                  </a:cubicBezTo>
                  <a:cubicBezTo>
                    <a:pt x="48" y="0"/>
                    <a:pt x="54" y="0"/>
                    <a:pt x="59" y="2"/>
                  </a:cubicBezTo>
                  <a:cubicBezTo>
                    <a:pt x="63" y="3"/>
                    <a:pt x="65" y="5"/>
                    <a:pt x="66" y="6"/>
                  </a:cubicBezTo>
                  <a:cubicBezTo>
                    <a:pt x="67" y="8"/>
                    <a:pt x="65" y="10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8" y="7"/>
                    <a:pt x="58" y="6"/>
                  </a:cubicBezTo>
                  <a:cubicBezTo>
                    <a:pt x="58" y="5"/>
                    <a:pt x="56" y="4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cubicBezTo>
                    <a:pt x="38" y="2"/>
                    <a:pt x="35" y="2"/>
                    <a:pt x="32" y="3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752914" y="5850580"/>
            <a:ext cx="481761" cy="447617"/>
            <a:chOff x="2308672" y="5592730"/>
            <a:chExt cx="629454" cy="587495"/>
          </a:xfrm>
        </p:grpSpPr>
        <p:sp>
          <p:nvSpPr>
            <p:cNvPr id="123" name="Rectangle 2922"/>
            <p:cNvSpPr>
              <a:spLocks noChangeArrowheads="1"/>
            </p:cNvSpPr>
            <p:nvPr/>
          </p:nvSpPr>
          <p:spPr bwMode="auto">
            <a:xfrm>
              <a:off x="2798247" y="5606716"/>
              <a:ext cx="90921" cy="272764"/>
            </a:xfrm>
            <a:prstGeom prst="rect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923"/>
            <p:cNvSpPr>
              <a:spLocks/>
            </p:cNvSpPr>
            <p:nvPr/>
          </p:nvSpPr>
          <p:spPr bwMode="auto">
            <a:xfrm>
              <a:off x="2686342" y="5865495"/>
              <a:ext cx="202827" cy="314730"/>
            </a:xfrm>
            <a:custGeom>
              <a:avLst/>
              <a:gdLst>
                <a:gd name="T0" fmla="*/ 2 w 41"/>
                <a:gd name="T1" fmla="*/ 36 h 63"/>
                <a:gd name="T2" fmla="*/ 2 w 41"/>
                <a:gd name="T3" fmla="*/ 63 h 63"/>
                <a:gd name="T4" fmla="*/ 41 w 41"/>
                <a:gd name="T5" fmla="*/ 63 h 63"/>
                <a:gd name="T6" fmla="*/ 41 w 41"/>
                <a:gd name="T7" fmla="*/ 0 h 63"/>
                <a:gd name="T8" fmla="*/ 0 w 41"/>
                <a:gd name="T9" fmla="*/ 30 h 63"/>
                <a:gd name="T10" fmla="*/ 2 w 41"/>
                <a:gd name="T11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3">
                  <a:moveTo>
                    <a:pt x="2" y="36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2" y="34"/>
                    <a:pt x="2" y="36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924"/>
            <p:cNvSpPr>
              <a:spLocks/>
            </p:cNvSpPr>
            <p:nvPr/>
          </p:nvSpPr>
          <p:spPr bwMode="auto">
            <a:xfrm>
              <a:off x="2462539" y="6124263"/>
              <a:ext cx="83925" cy="55952"/>
            </a:xfrm>
            <a:custGeom>
              <a:avLst/>
              <a:gdLst>
                <a:gd name="T0" fmla="*/ 12 w 12"/>
                <a:gd name="T1" fmla="*/ 8 h 8"/>
                <a:gd name="T2" fmla="*/ 12 w 12"/>
                <a:gd name="T3" fmla="*/ 0 h 8"/>
                <a:gd name="T4" fmla="*/ 0 w 12"/>
                <a:gd name="T5" fmla="*/ 8 h 8"/>
                <a:gd name="T6" fmla="*/ 12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12" y="0"/>
                  </a:lnTo>
                  <a:lnTo>
                    <a:pt x="0" y="8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925"/>
            <p:cNvSpPr>
              <a:spLocks/>
            </p:cNvSpPr>
            <p:nvPr/>
          </p:nvSpPr>
          <p:spPr bwMode="auto">
            <a:xfrm>
              <a:off x="2875179" y="5823531"/>
              <a:ext cx="13988" cy="41964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6 h 6"/>
                <a:gd name="T4" fmla="*/ 2 w 2"/>
                <a:gd name="T5" fmla="*/ 3 h 6"/>
                <a:gd name="T6" fmla="*/ 0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6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926"/>
            <p:cNvSpPr>
              <a:spLocks/>
            </p:cNvSpPr>
            <p:nvPr/>
          </p:nvSpPr>
          <p:spPr bwMode="auto">
            <a:xfrm>
              <a:off x="2350634" y="5669664"/>
              <a:ext cx="538535" cy="510559"/>
            </a:xfrm>
            <a:custGeom>
              <a:avLst/>
              <a:gdLst>
                <a:gd name="T0" fmla="*/ 53 w 107"/>
                <a:gd name="T1" fmla="*/ 0 h 102"/>
                <a:gd name="T2" fmla="*/ 0 w 107"/>
                <a:gd name="T3" fmla="*/ 34 h 102"/>
                <a:gd name="T4" fmla="*/ 0 w 107"/>
                <a:gd name="T5" fmla="*/ 102 h 102"/>
                <a:gd name="T6" fmla="*/ 22 w 107"/>
                <a:gd name="T7" fmla="*/ 102 h 102"/>
                <a:gd name="T8" fmla="*/ 39 w 107"/>
                <a:gd name="T9" fmla="*/ 90 h 102"/>
                <a:gd name="T10" fmla="*/ 39 w 107"/>
                <a:gd name="T11" fmla="*/ 75 h 102"/>
                <a:gd name="T12" fmla="*/ 49 w 107"/>
                <a:gd name="T13" fmla="*/ 65 h 102"/>
                <a:gd name="T14" fmla="*/ 58 w 107"/>
                <a:gd name="T15" fmla="*/ 65 h 102"/>
                <a:gd name="T16" fmla="*/ 66 w 107"/>
                <a:gd name="T17" fmla="*/ 69 h 102"/>
                <a:gd name="T18" fmla="*/ 107 w 107"/>
                <a:gd name="T19" fmla="*/ 39 h 102"/>
                <a:gd name="T20" fmla="*/ 107 w 107"/>
                <a:gd name="T21" fmla="*/ 34 h 102"/>
                <a:gd name="T22" fmla="*/ 53 w 107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02">
                  <a:moveTo>
                    <a:pt x="53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69"/>
                    <a:pt x="44" y="65"/>
                    <a:pt x="49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61" y="65"/>
                    <a:pt x="64" y="67"/>
                    <a:pt x="66" y="6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D8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927"/>
            <p:cNvSpPr>
              <a:spLocks/>
            </p:cNvSpPr>
            <p:nvPr/>
          </p:nvSpPr>
          <p:spPr bwMode="auto">
            <a:xfrm>
              <a:off x="2308672" y="5592730"/>
              <a:ext cx="314730" cy="279756"/>
            </a:xfrm>
            <a:custGeom>
              <a:avLst/>
              <a:gdLst>
                <a:gd name="T0" fmla="*/ 45 w 45"/>
                <a:gd name="T1" fmla="*/ 0 h 40"/>
                <a:gd name="T2" fmla="*/ 0 w 45"/>
                <a:gd name="T3" fmla="*/ 28 h 40"/>
                <a:gd name="T4" fmla="*/ 0 w 45"/>
                <a:gd name="T5" fmla="*/ 40 h 40"/>
                <a:gd name="T6" fmla="*/ 45 w 45"/>
                <a:gd name="T7" fmla="*/ 12 h 40"/>
                <a:gd name="T8" fmla="*/ 45 w 45"/>
                <a:gd name="T9" fmla="*/ 0 h 40"/>
                <a:gd name="T10" fmla="*/ 45 w 45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0">
                  <a:moveTo>
                    <a:pt x="45" y="0"/>
                  </a:moveTo>
                  <a:lnTo>
                    <a:pt x="0" y="28"/>
                  </a:lnTo>
                  <a:lnTo>
                    <a:pt x="0" y="40"/>
                  </a:lnTo>
                  <a:lnTo>
                    <a:pt x="45" y="12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928"/>
            <p:cNvSpPr>
              <a:spLocks/>
            </p:cNvSpPr>
            <p:nvPr/>
          </p:nvSpPr>
          <p:spPr bwMode="auto">
            <a:xfrm>
              <a:off x="2623396" y="5592730"/>
              <a:ext cx="314730" cy="279756"/>
            </a:xfrm>
            <a:custGeom>
              <a:avLst/>
              <a:gdLst>
                <a:gd name="T0" fmla="*/ 45 w 45"/>
                <a:gd name="T1" fmla="*/ 40 h 40"/>
                <a:gd name="T2" fmla="*/ 45 w 45"/>
                <a:gd name="T3" fmla="*/ 28 h 40"/>
                <a:gd name="T4" fmla="*/ 0 w 45"/>
                <a:gd name="T5" fmla="*/ 0 h 40"/>
                <a:gd name="T6" fmla="*/ 0 w 45"/>
                <a:gd name="T7" fmla="*/ 0 h 40"/>
                <a:gd name="T8" fmla="*/ 0 w 45"/>
                <a:gd name="T9" fmla="*/ 12 h 40"/>
                <a:gd name="T10" fmla="*/ 0 w 45"/>
                <a:gd name="T11" fmla="*/ 12 h 40"/>
                <a:gd name="T12" fmla="*/ 45 w 45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0">
                  <a:moveTo>
                    <a:pt x="45" y="40"/>
                  </a:moveTo>
                  <a:lnTo>
                    <a:pt x="45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5" y="40"/>
                  </a:lnTo>
                  <a:close/>
                </a:path>
              </a:pathLst>
            </a:custGeom>
            <a:solidFill>
              <a:srgbClr val="D34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0" name="矩形 129"/>
          <p:cNvSpPr/>
          <p:nvPr/>
        </p:nvSpPr>
        <p:spPr>
          <a:xfrm>
            <a:off x="2787722" y="5004495"/>
            <a:ext cx="3521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内的消息顺序传输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1723959" y="4842516"/>
            <a:ext cx="515415" cy="565933"/>
            <a:chOff x="1025300" y="4216791"/>
            <a:chExt cx="573926" cy="573922"/>
          </a:xfrm>
        </p:grpSpPr>
        <p:sp>
          <p:nvSpPr>
            <p:cNvPr id="132" name="Freeform 5279"/>
            <p:cNvSpPr>
              <a:spLocks/>
            </p:cNvSpPr>
            <p:nvPr/>
          </p:nvSpPr>
          <p:spPr bwMode="auto">
            <a:xfrm>
              <a:off x="1231655" y="4294173"/>
              <a:ext cx="219251" cy="328878"/>
            </a:xfrm>
            <a:custGeom>
              <a:avLst/>
              <a:gdLst>
                <a:gd name="T0" fmla="*/ 0 w 34"/>
                <a:gd name="T1" fmla="*/ 12 h 51"/>
                <a:gd name="T2" fmla="*/ 0 w 34"/>
                <a:gd name="T3" fmla="*/ 51 h 51"/>
                <a:gd name="T4" fmla="*/ 34 w 34"/>
                <a:gd name="T5" fmla="*/ 38 h 51"/>
                <a:gd name="T6" fmla="*/ 34 w 34"/>
                <a:gd name="T7" fmla="*/ 0 h 51"/>
                <a:gd name="T8" fmla="*/ 0 w 34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1">
                  <a:moveTo>
                    <a:pt x="0" y="12"/>
                  </a:moveTo>
                  <a:lnTo>
                    <a:pt x="0" y="51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FA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280"/>
            <p:cNvSpPr>
              <a:spLocks/>
            </p:cNvSpPr>
            <p:nvPr/>
          </p:nvSpPr>
          <p:spPr bwMode="auto">
            <a:xfrm>
              <a:off x="1025300" y="4294173"/>
              <a:ext cx="206355" cy="328878"/>
            </a:xfrm>
            <a:custGeom>
              <a:avLst/>
              <a:gdLst>
                <a:gd name="T0" fmla="*/ 0 w 32"/>
                <a:gd name="T1" fmla="*/ 38 h 51"/>
                <a:gd name="T2" fmla="*/ 32 w 32"/>
                <a:gd name="T3" fmla="*/ 51 h 51"/>
                <a:gd name="T4" fmla="*/ 32 w 32"/>
                <a:gd name="T5" fmla="*/ 12 h 51"/>
                <a:gd name="T6" fmla="*/ 0 w 32"/>
                <a:gd name="T7" fmla="*/ 0 h 51"/>
                <a:gd name="T8" fmla="*/ 0 w 32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38"/>
                  </a:moveTo>
                  <a:lnTo>
                    <a:pt x="32" y="51"/>
                  </a:lnTo>
                  <a:lnTo>
                    <a:pt x="32" y="12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E6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281"/>
            <p:cNvSpPr>
              <a:spLocks/>
            </p:cNvSpPr>
            <p:nvPr/>
          </p:nvSpPr>
          <p:spPr bwMode="auto">
            <a:xfrm>
              <a:off x="1025300" y="4216791"/>
              <a:ext cx="425606" cy="161218"/>
            </a:xfrm>
            <a:custGeom>
              <a:avLst/>
              <a:gdLst>
                <a:gd name="T0" fmla="*/ 33 w 66"/>
                <a:gd name="T1" fmla="*/ 0 h 25"/>
                <a:gd name="T2" fmla="*/ 0 w 66"/>
                <a:gd name="T3" fmla="*/ 12 h 25"/>
                <a:gd name="T4" fmla="*/ 32 w 66"/>
                <a:gd name="T5" fmla="*/ 25 h 25"/>
                <a:gd name="T6" fmla="*/ 66 w 66"/>
                <a:gd name="T7" fmla="*/ 12 h 25"/>
                <a:gd name="T8" fmla="*/ 33 w 6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">
                  <a:moveTo>
                    <a:pt x="33" y="0"/>
                  </a:moveTo>
                  <a:lnTo>
                    <a:pt x="0" y="12"/>
                  </a:lnTo>
                  <a:lnTo>
                    <a:pt x="32" y="25"/>
                  </a:lnTo>
                  <a:lnTo>
                    <a:pt x="66" y="1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55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5282"/>
            <p:cNvSpPr>
              <a:spLocks/>
            </p:cNvSpPr>
            <p:nvPr/>
          </p:nvSpPr>
          <p:spPr bwMode="auto">
            <a:xfrm>
              <a:off x="1057542" y="4229687"/>
              <a:ext cx="180560" cy="135423"/>
            </a:xfrm>
            <a:custGeom>
              <a:avLst/>
              <a:gdLst>
                <a:gd name="T0" fmla="*/ 0 w 28"/>
                <a:gd name="T1" fmla="*/ 10 h 21"/>
                <a:gd name="T2" fmla="*/ 28 w 28"/>
                <a:gd name="T3" fmla="*/ 21 h 21"/>
                <a:gd name="T4" fmla="*/ 28 w 28"/>
                <a:gd name="T5" fmla="*/ 0 h 21"/>
                <a:gd name="T6" fmla="*/ 0 w 28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0" y="10"/>
                  </a:moveTo>
                  <a:lnTo>
                    <a:pt x="28" y="21"/>
                  </a:lnTo>
                  <a:lnTo>
                    <a:pt x="2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283"/>
            <p:cNvSpPr>
              <a:spLocks/>
            </p:cNvSpPr>
            <p:nvPr/>
          </p:nvSpPr>
          <p:spPr bwMode="auto">
            <a:xfrm>
              <a:off x="1238102" y="4229687"/>
              <a:ext cx="174113" cy="135423"/>
            </a:xfrm>
            <a:custGeom>
              <a:avLst/>
              <a:gdLst>
                <a:gd name="T0" fmla="*/ 27 w 27"/>
                <a:gd name="T1" fmla="*/ 11 h 21"/>
                <a:gd name="T2" fmla="*/ 0 w 27"/>
                <a:gd name="T3" fmla="*/ 0 h 21"/>
                <a:gd name="T4" fmla="*/ 0 w 27"/>
                <a:gd name="T5" fmla="*/ 21 h 21"/>
                <a:gd name="T6" fmla="*/ 27 w 27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27" y="1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CE7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284"/>
            <p:cNvSpPr>
              <a:spLocks/>
            </p:cNvSpPr>
            <p:nvPr/>
          </p:nvSpPr>
          <p:spPr bwMode="auto">
            <a:xfrm>
              <a:off x="1386418" y="4461835"/>
              <a:ext cx="212804" cy="328878"/>
            </a:xfrm>
            <a:custGeom>
              <a:avLst/>
              <a:gdLst>
                <a:gd name="T0" fmla="*/ 0 w 33"/>
                <a:gd name="T1" fmla="*/ 13 h 51"/>
                <a:gd name="T2" fmla="*/ 0 w 33"/>
                <a:gd name="T3" fmla="*/ 51 h 51"/>
                <a:gd name="T4" fmla="*/ 33 w 33"/>
                <a:gd name="T5" fmla="*/ 38 h 51"/>
                <a:gd name="T6" fmla="*/ 33 w 33"/>
                <a:gd name="T7" fmla="*/ 0 h 51"/>
                <a:gd name="T8" fmla="*/ 0 w 33"/>
                <a:gd name="T9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0" y="13"/>
                  </a:moveTo>
                  <a:lnTo>
                    <a:pt x="0" y="51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FA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285"/>
            <p:cNvSpPr>
              <a:spLocks/>
            </p:cNvSpPr>
            <p:nvPr/>
          </p:nvSpPr>
          <p:spPr bwMode="auto">
            <a:xfrm>
              <a:off x="1180067" y="4461835"/>
              <a:ext cx="206355" cy="328878"/>
            </a:xfrm>
            <a:custGeom>
              <a:avLst/>
              <a:gdLst>
                <a:gd name="T0" fmla="*/ 0 w 32"/>
                <a:gd name="T1" fmla="*/ 38 h 51"/>
                <a:gd name="T2" fmla="*/ 32 w 32"/>
                <a:gd name="T3" fmla="*/ 51 h 51"/>
                <a:gd name="T4" fmla="*/ 32 w 32"/>
                <a:gd name="T5" fmla="*/ 13 h 51"/>
                <a:gd name="T6" fmla="*/ 0 w 32"/>
                <a:gd name="T7" fmla="*/ 0 h 51"/>
                <a:gd name="T8" fmla="*/ 0 w 32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38"/>
                  </a:moveTo>
                  <a:lnTo>
                    <a:pt x="32" y="51"/>
                  </a:lnTo>
                  <a:lnTo>
                    <a:pt x="32" y="13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E6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286"/>
            <p:cNvSpPr>
              <a:spLocks/>
            </p:cNvSpPr>
            <p:nvPr/>
          </p:nvSpPr>
          <p:spPr bwMode="auto">
            <a:xfrm>
              <a:off x="1180067" y="4384454"/>
              <a:ext cx="419159" cy="161218"/>
            </a:xfrm>
            <a:custGeom>
              <a:avLst/>
              <a:gdLst>
                <a:gd name="T0" fmla="*/ 32 w 65"/>
                <a:gd name="T1" fmla="*/ 0 h 25"/>
                <a:gd name="T2" fmla="*/ 0 w 65"/>
                <a:gd name="T3" fmla="*/ 12 h 25"/>
                <a:gd name="T4" fmla="*/ 32 w 65"/>
                <a:gd name="T5" fmla="*/ 25 h 25"/>
                <a:gd name="T6" fmla="*/ 65 w 65"/>
                <a:gd name="T7" fmla="*/ 12 h 25"/>
                <a:gd name="T8" fmla="*/ 32 w 6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">
                  <a:moveTo>
                    <a:pt x="32" y="0"/>
                  </a:moveTo>
                  <a:lnTo>
                    <a:pt x="0" y="12"/>
                  </a:lnTo>
                  <a:lnTo>
                    <a:pt x="32" y="25"/>
                  </a:lnTo>
                  <a:lnTo>
                    <a:pt x="65" y="1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55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287"/>
            <p:cNvSpPr>
              <a:spLocks/>
            </p:cNvSpPr>
            <p:nvPr/>
          </p:nvSpPr>
          <p:spPr bwMode="auto">
            <a:xfrm>
              <a:off x="1212309" y="4397351"/>
              <a:ext cx="174113" cy="135423"/>
            </a:xfrm>
            <a:custGeom>
              <a:avLst/>
              <a:gdLst>
                <a:gd name="T0" fmla="*/ 0 w 27"/>
                <a:gd name="T1" fmla="*/ 10 h 21"/>
                <a:gd name="T2" fmla="*/ 27 w 27"/>
                <a:gd name="T3" fmla="*/ 21 h 21"/>
                <a:gd name="T4" fmla="*/ 27 w 27"/>
                <a:gd name="T5" fmla="*/ 0 h 21"/>
                <a:gd name="T6" fmla="*/ 0 w 27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0" y="10"/>
                  </a:moveTo>
                  <a:lnTo>
                    <a:pt x="27" y="21"/>
                  </a:lnTo>
                  <a:lnTo>
                    <a:pt x="2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288"/>
            <p:cNvSpPr>
              <a:spLocks/>
            </p:cNvSpPr>
            <p:nvPr/>
          </p:nvSpPr>
          <p:spPr bwMode="auto">
            <a:xfrm>
              <a:off x="1386418" y="4397351"/>
              <a:ext cx="180560" cy="135423"/>
            </a:xfrm>
            <a:custGeom>
              <a:avLst/>
              <a:gdLst>
                <a:gd name="T0" fmla="*/ 28 w 28"/>
                <a:gd name="T1" fmla="*/ 11 h 21"/>
                <a:gd name="T2" fmla="*/ 0 w 28"/>
                <a:gd name="T3" fmla="*/ 0 h 21"/>
                <a:gd name="T4" fmla="*/ 0 w 28"/>
                <a:gd name="T5" fmla="*/ 21 h 21"/>
                <a:gd name="T6" fmla="*/ 28 w 28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28" y="1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CE7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59" y="1096186"/>
            <a:ext cx="6000375" cy="12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32031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2" grpId="0"/>
      <p:bldP spid="23" grpId="0"/>
      <p:bldP spid="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基本架构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https://img-blog.csdn.net/20170816193213042?watermark/2/text/aHR0cDovL2Jsb2cuY3Nkbi5uZXQveGxnZW4xNTczODc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3" y="1769801"/>
            <a:ext cx="8898340" cy="45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9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2"/>
          <p:cNvSpPr txBox="1">
            <a:spLocks noChangeArrowheads="1"/>
          </p:cNvSpPr>
          <p:nvPr/>
        </p:nvSpPr>
        <p:spPr bwMode="auto">
          <a:xfrm>
            <a:off x="1671638" y="511145"/>
            <a:ext cx="3091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Kafka terminology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术语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static.zybuluo.com/vin123456/moymsc9l0gz3gpxznffs1jvz/image_1c41qimir1kmhh85pg5pnk3g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25" y="1622353"/>
            <a:ext cx="5704764" cy="38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36642" y="1651878"/>
            <a:ext cx="525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Producer</a:t>
            </a:r>
            <a:r>
              <a:rPr lang="zh-CN" altLang="en-US" b="1" dirty="0"/>
              <a:t>即生产者</a:t>
            </a:r>
            <a:r>
              <a:rPr lang="zh-CN" altLang="en-US" dirty="0"/>
              <a:t>，向</a:t>
            </a:r>
            <a:r>
              <a:rPr lang="en-US" altLang="zh-CN" dirty="0"/>
              <a:t>Kafka</a:t>
            </a:r>
            <a:r>
              <a:rPr lang="zh-CN" altLang="en-US" dirty="0"/>
              <a:t>集群发送消息，在发送消息之前，会对消息进行分类，即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。图中显示了两个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向相同的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中发送消息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36645" y="3178424"/>
            <a:ext cx="517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Topic</a:t>
            </a:r>
            <a:r>
              <a:rPr lang="zh-CN" altLang="en-US" b="1" dirty="0"/>
              <a:t>即主题</a:t>
            </a:r>
            <a:r>
              <a:rPr lang="zh-CN" altLang="en-US" dirty="0"/>
              <a:t>，通过对消息指定主题可以将消息分类，消费者可以只关注自己需要的</a:t>
            </a:r>
            <a:r>
              <a:rPr lang="en-US" altLang="zh-CN" dirty="0"/>
              <a:t>Topic</a:t>
            </a:r>
            <a:r>
              <a:rPr lang="zh-CN" altLang="en-US" dirty="0"/>
              <a:t>中的消息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8525" y="4460061"/>
            <a:ext cx="496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Consumer</a:t>
            </a:r>
            <a:r>
              <a:rPr lang="zh-CN" altLang="en-US" b="1" dirty="0"/>
              <a:t>即消费者</a:t>
            </a:r>
            <a:r>
              <a:rPr lang="zh-CN" altLang="en-US" dirty="0"/>
              <a:t>，消费者通过与</a:t>
            </a:r>
            <a:r>
              <a:rPr lang="en-US" altLang="zh-CN" dirty="0" err="1"/>
              <a:t>kafka</a:t>
            </a:r>
            <a:r>
              <a:rPr lang="zh-CN" altLang="en-US" dirty="0"/>
              <a:t>集群建立长连接的方式，不断地从集群中拉取消息，然后可以对这些消息进行处理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2"/>
          <p:cNvSpPr txBox="1">
            <a:spLocks noChangeArrowheads="1"/>
          </p:cNvSpPr>
          <p:nvPr/>
        </p:nvSpPr>
        <p:spPr bwMode="auto">
          <a:xfrm>
            <a:off x="1671638" y="511145"/>
            <a:ext cx="3091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Kafka terminology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术语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image_1c41qsc4d1tr5gum1rg3s314991j.png-45.8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" y="1611596"/>
            <a:ext cx="79057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6287" y="4940489"/>
            <a:ext cx="906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Partition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</a:t>
            </a:r>
            <a:r>
              <a:rPr lang="en-US" altLang="zh-CN" dirty="0"/>
              <a:t>Topics</a:t>
            </a:r>
            <a:r>
              <a:rPr lang="zh-CN" altLang="en-US" dirty="0"/>
              <a:t>划分为一个或者多个</a:t>
            </a:r>
            <a:r>
              <a:rPr lang="en-US" altLang="zh-CN" dirty="0"/>
              <a:t>Partition,</a:t>
            </a:r>
            <a:r>
              <a:rPr lang="zh-CN" altLang="en-US" dirty="0"/>
              <a:t>并且</a:t>
            </a:r>
            <a:r>
              <a:rPr lang="en-US" altLang="zh-CN" dirty="0"/>
              <a:t>Partition</a:t>
            </a:r>
            <a:r>
              <a:rPr lang="zh-CN" altLang="en-US" dirty="0"/>
              <a:t>中的每条消息都被标记了一个</a:t>
            </a:r>
            <a:r>
              <a:rPr lang="en-US" altLang="zh-CN" dirty="0"/>
              <a:t>sequential id ,</a:t>
            </a:r>
            <a:r>
              <a:rPr lang="zh-CN" altLang="en-US" dirty="0"/>
              <a:t>也就是</a:t>
            </a:r>
            <a:r>
              <a:rPr lang="en-US" altLang="zh-CN" b="1" dirty="0" smtClean="0"/>
              <a:t>offset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62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647</TotalTime>
  <Words>978</Words>
  <Application>Microsoft Office PowerPoint</Application>
  <PresentationFormat>自定义</PresentationFormat>
  <Paragraphs>113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基本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cisdi</cp:lastModifiedBy>
  <cp:revision>58</cp:revision>
  <dcterms:created xsi:type="dcterms:W3CDTF">2018-01-23T07:29:13Z</dcterms:created>
  <dcterms:modified xsi:type="dcterms:W3CDTF">2018-05-22T15:06:26Z</dcterms:modified>
</cp:coreProperties>
</file>