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6"/>
  </p:notesMasterIdLst>
  <p:handoutMasterIdLst>
    <p:handoutMasterId r:id="rId37"/>
  </p:handoutMasterIdLst>
  <p:sldIdLst>
    <p:sldId id="285" r:id="rId2"/>
    <p:sldId id="403" r:id="rId3"/>
    <p:sldId id="369" r:id="rId4"/>
    <p:sldId id="331" r:id="rId5"/>
    <p:sldId id="404" r:id="rId6"/>
    <p:sldId id="420" r:id="rId7"/>
    <p:sldId id="421" r:id="rId8"/>
    <p:sldId id="340" r:id="rId9"/>
    <p:sldId id="419" r:id="rId10"/>
    <p:sldId id="406" r:id="rId11"/>
    <p:sldId id="367" r:id="rId12"/>
    <p:sldId id="385" r:id="rId13"/>
    <p:sldId id="397" r:id="rId14"/>
    <p:sldId id="402" r:id="rId15"/>
    <p:sldId id="391" r:id="rId16"/>
    <p:sldId id="392" r:id="rId17"/>
    <p:sldId id="399" r:id="rId18"/>
    <p:sldId id="387" r:id="rId19"/>
    <p:sldId id="393" r:id="rId20"/>
    <p:sldId id="394" r:id="rId21"/>
    <p:sldId id="409" r:id="rId22"/>
    <p:sldId id="410" r:id="rId23"/>
    <p:sldId id="418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389" r:id="rId32"/>
    <p:sldId id="390" r:id="rId33"/>
    <p:sldId id="400" r:id="rId34"/>
    <p:sldId id="295" r:id="rId35"/>
  </p:sldIdLst>
  <p:sldSz cx="10287000" cy="6858000" type="35mm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1A5"/>
    <a:srgbClr val="D50080"/>
    <a:srgbClr val="DE4477"/>
    <a:srgbClr val="D0EAEB"/>
    <a:srgbClr val="445469"/>
    <a:srgbClr val="513087"/>
    <a:srgbClr val="2F2637"/>
    <a:srgbClr val="F6B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9277" autoAdjust="0"/>
  </p:normalViewPr>
  <p:slideViewPr>
    <p:cSldViewPr>
      <p:cViewPr>
        <p:scale>
          <a:sx n="75" d="100"/>
          <a:sy n="75" d="100"/>
        </p:scale>
        <p:origin x="-1500" y="-402"/>
      </p:cViewPr>
      <p:guideLst>
        <p:guide orient="horz" pos="2159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549CC-5CB7-4880-91BF-86DD9498FA2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11E2FF2F-E979-463E-807E-40D102BA45A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VMS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DB341-F50D-43F3-ABAE-2D4AC099ABD5}" type="parTrans" cxnId="{64886966-EE3B-4E53-8D7B-8C4B9D468E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A7ADC-10A2-4B06-925A-3359E21E660B}" type="sibTrans" cxnId="{64886966-EE3B-4E53-8D7B-8C4B9D468E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8C91F-10CB-4407-8C03-BBB988A91B8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应用场景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58E48B-24A5-4064-AC75-98000D139078}" type="parTrans" cxnId="{452CF452-C93D-4DAE-A9FA-C3A67B4A09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459380-836A-49BB-98D9-FF00A1B06C48}" type="sibTrans" cxnId="{452CF452-C93D-4DAE-A9FA-C3A67B4A09B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7BFEEE-2201-4F7C-8958-952D8C099B5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规划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3E585-620C-439F-BD04-3C981915A029}" type="parTrans" cxnId="{65A28CA9-180C-46C1-9CB7-8B22BAC59A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4402A9-85BF-4128-875B-A0DBBBC84D05}" type="sibTrans" cxnId="{65A28CA9-180C-46C1-9CB7-8B22BAC59AF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772197-B5D4-4BCF-85EF-A04DF71061E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设计与实现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49A3A6-E023-4545-9193-15DA8D9AD7C7}" type="parTrans" cxnId="{7BC82207-9FC2-4390-B938-CBD5F43E413A}">
      <dgm:prSet/>
      <dgm:spPr/>
      <dgm:t>
        <a:bodyPr/>
        <a:lstStyle/>
        <a:p>
          <a:endParaRPr lang="zh-CN" altLang="en-US"/>
        </a:p>
      </dgm:t>
    </dgm:pt>
    <dgm:pt modelId="{37F9D02A-8315-48B0-BD66-5FF79827C412}" type="sibTrans" cxnId="{7BC82207-9FC2-4390-B938-CBD5F43E413A}">
      <dgm:prSet/>
      <dgm:spPr/>
      <dgm:t>
        <a:bodyPr/>
        <a:lstStyle/>
        <a:p>
          <a:endParaRPr lang="zh-CN" altLang="en-US"/>
        </a:p>
      </dgm:t>
    </dgm:pt>
    <dgm:pt modelId="{D60F7BAB-72C1-4C86-B3A4-91C174DAA5E3}" type="pres">
      <dgm:prSet presAssocID="{62F549CC-5CB7-4880-91BF-86DD9498FA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BCE890-1A8F-4CBC-B33C-C5AC559BBEDE}" type="pres">
      <dgm:prSet presAssocID="{11E2FF2F-E979-463E-807E-40D102BA45A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F7BD0-5368-43C1-975E-C2ECF7B030DB}" type="pres">
      <dgm:prSet presAssocID="{173A7ADC-10A2-4B06-925A-3359E21E660B}" presName="spacer" presStyleCnt="0"/>
      <dgm:spPr/>
      <dgm:t>
        <a:bodyPr/>
        <a:lstStyle/>
        <a:p>
          <a:endParaRPr lang="zh-CN" altLang="en-US"/>
        </a:p>
      </dgm:t>
    </dgm:pt>
    <dgm:pt modelId="{D7BEB7AC-643C-4B9D-82AA-80EE091F5D30}" type="pres">
      <dgm:prSet presAssocID="{E268C91F-10CB-4407-8C03-BBB988A91B85}" presName="parentText" presStyleLbl="node1" presStyleIdx="1" presStyleCnt="4" custLinFactY="100000" custLinFactNeighborX="1597" custLinFactNeighborY="10857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107B3C-08A5-48B2-BB26-6974E2AB2464}" type="pres">
      <dgm:prSet presAssocID="{7C459380-836A-49BB-98D9-FF00A1B06C48}" presName="spacer" presStyleCnt="0"/>
      <dgm:spPr/>
      <dgm:t>
        <a:bodyPr/>
        <a:lstStyle/>
        <a:p>
          <a:endParaRPr lang="zh-CN" altLang="en-US"/>
        </a:p>
      </dgm:t>
    </dgm:pt>
    <dgm:pt modelId="{5F20493B-0DDA-4FE8-8231-3082182B89D4}" type="pres">
      <dgm:prSet presAssocID="{437BFEEE-2201-4F7C-8958-952D8C099B53}" presName="parentText" presStyleLbl="node1" presStyleIdx="2" presStyleCnt="4" custLinFactY="109992" custLinFactNeighborX="6389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848981-C215-43DD-B2DE-226EE5848A46}" type="pres">
      <dgm:prSet presAssocID="{3C4402A9-85BF-4128-875B-A0DBBBC84D05}" presName="spacer" presStyleCnt="0"/>
      <dgm:spPr/>
    </dgm:pt>
    <dgm:pt modelId="{04951FB7-9CE2-43DA-B8C1-1687488315CC}" type="pres">
      <dgm:prSet presAssocID="{7D772197-B5D4-4BCF-85EF-A04DF71061EA}" presName="parentText" presStyleLbl="node1" presStyleIdx="3" presStyleCnt="4" custLinFactY="-200000" custLinFactNeighborX="-1597" custLinFactNeighborY="-20642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A28CA9-180C-46C1-9CB7-8B22BAC59AF2}" srcId="{62F549CC-5CB7-4880-91BF-86DD9498FA23}" destId="{437BFEEE-2201-4F7C-8958-952D8C099B53}" srcOrd="2" destOrd="0" parTransId="{8BF3E585-620C-439F-BD04-3C981915A029}" sibTransId="{3C4402A9-85BF-4128-875B-A0DBBBC84D05}"/>
    <dgm:cxn modelId="{34499F17-1AB6-4291-A9C6-B001ACEF94BC}" type="presOf" srcId="{7D772197-B5D4-4BCF-85EF-A04DF71061EA}" destId="{04951FB7-9CE2-43DA-B8C1-1687488315CC}" srcOrd="0" destOrd="0" presId="urn:microsoft.com/office/officeart/2005/8/layout/vList2"/>
    <dgm:cxn modelId="{4A0A0B49-9ADB-41DB-BABC-6267AB2AD3CF}" type="presOf" srcId="{E268C91F-10CB-4407-8C03-BBB988A91B85}" destId="{D7BEB7AC-643C-4B9D-82AA-80EE091F5D30}" srcOrd="0" destOrd="0" presId="urn:microsoft.com/office/officeart/2005/8/layout/vList2"/>
    <dgm:cxn modelId="{452CF452-C93D-4DAE-A9FA-C3A67B4A09B6}" srcId="{62F549CC-5CB7-4880-91BF-86DD9498FA23}" destId="{E268C91F-10CB-4407-8C03-BBB988A91B85}" srcOrd="1" destOrd="0" parTransId="{7758E48B-24A5-4064-AC75-98000D139078}" sibTransId="{7C459380-836A-49BB-98D9-FF00A1B06C48}"/>
    <dgm:cxn modelId="{068AEE7E-721D-45D7-BFCB-AA951FB6A652}" type="presOf" srcId="{437BFEEE-2201-4F7C-8958-952D8C099B53}" destId="{5F20493B-0DDA-4FE8-8231-3082182B89D4}" srcOrd="0" destOrd="0" presId="urn:microsoft.com/office/officeart/2005/8/layout/vList2"/>
    <dgm:cxn modelId="{7BC82207-9FC2-4390-B938-CBD5F43E413A}" srcId="{62F549CC-5CB7-4880-91BF-86DD9498FA23}" destId="{7D772197-B5D4-4BCF-85EF-A04DF71061EA}" srcOrd="3" destOrd="0" parTransId="{1F49A3A6-E023-4545-9193-15DA8D9AD7C7}" sibTransId="{37F9D02A-8315-48B0-BD66-5FF79827C412}"/>
    <dgm:cxn modelId="{64886966-EE3B-4E53-8D7B-8C4B9D468E1D}" srcId="{62F549CC-5CB7-4880-91BF-86DD9498FA23}" destId="{11E2FF2F-E979-463E-807E-40D102BA45AF}" srcOrd="0" destOrd="0" parTransId="{823DB341-F50D-43F3-ABAE-2D4AC099ABD5}" sibTransId="{173A7ADC-10A2-4B06-925A-3359E21E660B}"/>
    <dgm:cxn modelId="{DBEB91ED-6CDD-4C2A-99CB-27ECCDDAC230}" type="presOf" srcId="{11E2FF2F-E979-463E-807E-40D102BA45AF}" destId="{82BCE890-1A8F-4CBC-B33C-C5AC559BBEDE}" srcOrd="0" destOrd="0" presId="urn:microsoft.com/office/officeart/2005/8/layout/vList2"/>
    <dgm:cxn modelId="{0E65FD36-95B7-4036-B46D-661131A673D8}" type="presOf" srcId="{62F549CC-5CB7-4880-91BF-86DD9498FA23}" destId="{D60F7BAB-72C1-4C86-B3A4-91C174DAA5E3}" srcOrd="0" destOrd="0" presId="urn:microsoft.com/office/officeart/2005/8/layout/vList2"/>
    <dgm:cxn modelId="{8CC5AF39-99AC-4399-AF1D-424324D88D90}" type="presParOf" srcId="{D60F7BAB-72C1-4C86-B3A4-91C174DAA5E3}" destId="{82BCE890-1A8F-4CBC-B33C-C5AC559BBEDE}" srcOrd="0" destOrd="0" presId="urn:microsoft.com/office/officeart/2005/8/layout/vList2"/>
    <dgm:cxn modelId="{E8726218-21C7-42D7-9981-414F0C469359}" type="presParOf" srcId="{D60F7BAB-72C1-4C86-B3A4-91C174DAA5E3}" destId="{509F7BD0-5368-43C1-975E-C2ECF7B030DB}" srcOrd="1" destOrd="0" presId="urn:microsoft.com/office/officeart/2005/8/layout/vList2"/>
    <dgm:cxn modelId="{B5E9283E-90F4-4FB2-9BAC-1778E6BEAB18}" type="presParOf" srcId="{D60F7BAB-72C1-4C86-B3A4-91C174DAA5E3}" destId="{D7BEB7AC-643C-4B9D-82AA-80EE091F5D30}" srcOrd="2" destOrd="0" presId="urn:microsoft.com/office/officeart/2005/8/layout/vList2"/>
    <dgm:cxn modelId="{642B3967-50E6-4478-A411-93AFA6BC8F51}" type="presParOf" srcId="{D60F7BAB-72C1-4C86-B3A4-91C174DAA5E3}" destId="{7C107B3C-08A5-48B2-BB26-6974E2AB2464}" srcOrd="3" destOrd="0" presId="urn:microsoft.com/office/officeart/2005/8/layout/vList2"/>
    <dgm:cxn modelId="{E15AE19B-569B-4144-9498-A08E87CB380D}" type="presParOf" srcId="{D60F7BAB-72C1-4C86-B3A4-91C174DAA5E3}" destId="{5F20493B-0DDA-4FE8-8231-3082182B89D4}" srcOrd="4" destOrd="0" presId="urn:microsoft.com/office/officeart/2005/8/layout/vList2"/>
    <dgm:cxn modelId="{917BCAB0-C8A6-43EF-A433-EC5CCE83F9F6}" type="presParOf" srcId="{D60F7BAB-72C1-4C86-B3A4-91C174DAA5E3}" destId="{A5848981-C215-43DD-B2DE-226EE5848A46}" srcOrd="5" destOrd="0" presId="urn:microsoft.com/office/officeart/2005/8/layout/vList2"/>
    <dgm:cxn modelId="{35419BB1-A7A5-4157-91BC-821D8FB01AE2}" type="presParOf" srcId="{D60F7BAB-72C1-4C86-B3A4-91C174DAA5E3}" destId="{04951FB7-9CE2-43DA-B8C1-1687488315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E890-1A8F-4CBC-B33C-C5AC559BBEDE}">
      <dsp:nvSpPr>
        <dsp:cNvPr id="0" name=""/>
        <dsp:cNvSpPr/>
      </dsp:nvSpPr>
      <dsp:spPr>
        <a:xfrm>
          <a:off x="0" y="16659"/>
          <a:ext cx="4509495" cy="847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VMS</a:t>
          </a: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简介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47" y="58006"/>
        <a:ext cx="4426801" cy="764312"/>
      </dsp:txXfrm>
    </dsp:sp>
    <dsp:sp modelId="{D7BEB7AC-643C-4B9D-82AA-80EE091F5D30}">
      <dsp:nvSpPr>
        <dsp:cNvPr id="0" name=""/>
        <dsp:cNvSpPr/>
      </dsp:nvSpPr>
      <dsp:spPr>
        <a:xfrm>
          <a:off x="0" y="1872859"/>
          <a:ext cx="4509495" cy="847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应用场景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47" y="1914206"/>
        <a:ext cx="4426801" cy="764312"/>
      </dsp:txXfrm>
    </dsp:sp>
    <dsp:sp modelId="{5F20493B-0DDA-4FE8-8231-3082182B89D4}">
      <dsp:nvSpPr>
        <dsp:cNvPr id="0" name=""/>
        <dsp:cNvSpPr/>
      </dsp:nvSpPr>
      <dsp:spPr>
        <a:xfrm>
          <a:off x="0" y="2807620"/>
          <a:ext cx="4509495" cy="847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规划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47" y="2848967"/>
        <a:ext cx="4426801" cy="764312"/>
      </dsp:txXfrm>
    </dsp:sp>
    <dsp:sp modelId="{04951FB7-9CE2-43DA-B8C1-1687488315CC}">
      <dsp:nvSpPr>
        <dsp:cNvPr id="0" name=""/>
        <dsp:cNvSpPr/>
      </dsp:nvSpPr>
      <dsp:spPr>
        <a:xfrm>
          <a:off x="0" y="936430"/>
          <a:ext cx="4509495" cy="8470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设计与实现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47" y="977777"/>
        <a:ext cx="4426801" cy="76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7B59489-F9B7-4412-A216-8F30BD22D8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9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2013/12/27</a:t>
            </a:r>
          </a:p>
        </p:txBody>
      </p:sp>
      <p:sp>
        <p:nvSpPr>
          <p:cNvPr id="307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F3DCE96-805B-4216-A166-078AF08878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3559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各位评委大家好</a:t>
            </a:r>
            <a:r>
              <a:rPr lang="en-US" altLang="zh-CN" smtClean="0"/>
              <a:t>,</a:t>
            </a:r>
            <a:r>
              <a:rPr lang="zh-CN" altLang="en-US" smtClean="0"/>
              <a:t> 我叫 张学诚</a:t>
            </a:r>
            <a:r>
              <a:rPr lang="en-US" altLang="zh-CN" smtClean="0"/>
              <a:t>,</a:t>
            </a:r>
            <a:r>
              <a:rPr lang="zh-CN" altLang="en-US" smtClean="0"/>
              <a:t> 目前的工作岗位是</a:t>
            </a:r>
            <a:r>
              <a:rPr lang="en-US" altLang="zh-CN" smtClean="0"/>
              <a:t>P4</a:t>
            </a:r>
            <a:r>
              <a:rPr lang="zh-CN" altLang="en-US" smtClean="0"/>
              <a:t>架构师</a:t>
            </a:r>
            <a:r>
              <a:rPr lang="en-US" altLang="zh-CN" smtClean="0"/>
              <a:t>,</a:t>
            </a:r>
            <a:r>
              <a:rPr lang="zh-CN" altLang="en-US" smtClean="0"/>
              <a:t> 此次的目标晋升岗位是</a:t>
            </a:r>
            <a:r>
              <a:rPr lang="en-US" altLang="zh-CN" smtClean="0"/>
              <a:t>P5</a:t>
            </a:r>
            <a:r>
              <a:rPr lang="zh-CN" altLang="en-US" smtClean="0"/>
              <a:t>高级架构师</a:t>
            </a:r>
          </a:p>
        </p:txBody>
      </p:sp>
      <p:sp>
        <p:nvSpPr>
          <p:cNvPr id="3174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1749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D41ECA1-C2B1-4C70-9F1A-39DCF6616223}" type="slidenum">
              <a:rPr lang="zh-CN" altLang="en-US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5845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0D5B3BD-D5F2-48BC-BA37-1E4685971D81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301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8F097BB-5D62-4F66-9D79-4E3C29E44DD7}" type="slidenum">
              <a:rPr lang="zh-CN" altLang="en-US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301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FAE767F-BE32-4DC6-8B26-F59A49068F0E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301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FAE767F-BE32-4DC6-8B26-F59A49068F0E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6084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6085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E20AF56-FAFC-4955-8838-2EBEE2ADF970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301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FAE767F-BE32-4DC6-8B26-F59A49068F0E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301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FAE767F-BE32-4DC6-8B26-F59A49068F0E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403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4037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F846070-C9C0-439F-BA42-8BE6D7CA2519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5061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B8405F6-CA44-43E7-8727-D0CE7BCC0771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5061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B8405F6-CA44-43E7-8727-D0CE7BCC0771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首先我将会对我是个人经历</a:t>
            </a:r>
            <a:r>
              <a:rPr lang="en-US" altLang="zh-CN" smtClean="0"/>
              <a:t>,</a:t>
            </a:r>
            <a:r>
              <a:rPr lang="zh-CN" altLang="en-US" smtClean="0"/>
              <a:t> 能力</a:t>
            </a:r>
            <a:r>
              <a:rPr lang="en-US" altLang="zh-CN" smtClean="0"/>
              <a:t>,</a:t>
            </a:r>
            <a:r>
              <a:rPr lang="zh-CN" altLang="en-US" smtClean="0"/>
              <a:t>在唯品会的业绩等做一个阐述</a:t>
            </a:r>
          </a:p>
        </p:txBody>
      </p:sp>
      <p:sp>
        <p:nvSpPr>
          <p:cNvPr id="3277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277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63BE460-33B0-4314-BBC0-7CB1E72AA1C6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506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5061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B8405F6-CA44-43E7-8727-D0CE7BCC0771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6869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8025E93-293C-4ADA-AC0A-D18D6C3145E5}" type="slidenum">
              <a:rPr lang="zh-CN" altLang="en-US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789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789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E2CE768-CD9C-4D71-AC15-57753AE2F1B4}" type="slidenum">
              <a:rPr lang="zh-CN" altLang="en-US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789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789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E2CE768-CD9C-4D71-AC15-57753AE2F1B4}" type="slidenum">
              <a:rPr lang="zh-CN" altLang="en-US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789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789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E2CE768-CD9C-4D71-AC15-57753AE2F1B4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789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789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E2CE768-CD9C-4D71-AC15-57753AE2F1B4}" type="slidenum">
              <a:rPr lang="zh-CN" altLang="en-US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8917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E41521-5894-40D0-B340-7DCB6FA329F3}" type="slidenum">
              <a:rPr lang="zh-CN" altLang="en-US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8917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E41521-5894-40D0-B340-7DCB6FA329F3}" type="slidenum">
              <a:rPr lang="zh-CN" altLang="en-US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0964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0965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7D12F59-DB75-48E3-BBD1-9296ACF20EF4}" type="slidenum">
              <a:rPr lang="zh-CN" altLang="en-US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994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9941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7095C6A-37B3-49CA-840F-186EDBBA44B8}" type="slidenum">
              <a:rPr lang="zh-CN" altLang="en-US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首先我将会对我是个人经历</a:t>
            </a:r>
            <a:r>
              <a:rPr lang="en-US" altLang="zh-CN" smtClean="0"/>
              <a:t>,</a:t>
            </a:r>
            <a:r>
              <a:rPr lang="zh-CN" altLang="en-US" smtClean="0"/>
              <a:t> 能力</a:t>
            </a:r>
            <a:r>
              <a:rPr lang="en-US" altLang="zh-CN" smtClean="0"/>
              <a:t>,</a:t>
            </a:r>
            <a:r>
              <a:rPr lang="zh-CN" altLang="en-US" smtClean="0"/>
              <a:t>在唯品会的业绩等做一个阐述</a:t>
            </a:r>
          </a:p>
        </p:txBody>
      </p:sp>
      <p:sp>
        <p:nvSpPr>
          <p:cNvPr id="3379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3797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871828C-0766-45EC-AF34-372737DEF58F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1989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735B0EA-F0DA-4552-A0E3-DFB00F9EEDBB}" type="slidenum">
              <a:rPr lang="zh-CN" altLang="en-US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7109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22CA678-E4B3-4C48-A039-DF7295A3ACC1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813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06DDF91-F65E-4D4F-AA93-06800EF9C230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48133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06DDF91-F65E-4D4F-AA93-06800EF9C230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zh-CN" altLang="en-US" smtClean="0"/>
              <a:t>各位评委</a:t>
            </a:r>
            <a:r>
              <a:rPr lang="en-US" altLang="zh-CN" smtClean="0"/>
              <a:t>,</a:t>
            </a:r>
            <a:r>
              <a:rPr lang="zh-CN" altLang="en-US" smtClean="0"/>
              <a:t> 我的演讲已经完成</a:t>
            </a:r>
            <a:r>
              <a:rPr lang="en-US" altLang="zh-CN" smtClean="0"/>
              <a:t>,</a:t>
            </a:r>
            <a:r>
              <a:rPr lang="zh-CN" altLang="en-US" smtClean="0"/>
              <a:t> 谢谢</a:t>
            </a:r>
            <a:r>
              <a:rPr lang="en-US" altLang="zh-CN" smtClean="0"/>
              <a:t>!</a:t>
            </a:r>
            <a:endParaRPr lang="zh-CN" altLang="en-US" smtClean="0"/>
          </a:p>
        </p:txBody>
      </p:sp>
      <p:sp>
        <p:nvSpPr>
          <p:cNvPr id="51204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51205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F0CBCFA-6FBD-4C6A-B995-F91F26CB1290}" type="slidenum">
              <a:rPr lang="zh-CN" altLang="en-US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关于我自己</a:t>
            </a:r>
            <a:r>
              <a:rPr lang="en-US" altLang="zh-CN" smtClean="0"/>
              <a:t>,</a:t>
            </a:r>
            <a:r>
              <a:rPr lang="zh-CN" altLang="en-US" smtClean="0"/>
              <a:t> 从工作第三年开始就专注于基础框架方面的开发工作</a:t>
            </a:r>
            <a:r>
              <a:rPr lang="en-US" altLang="zh-CN" smtClean="0"/>
              <a:t>,</a:t>
            </a:r>
            <a:r>
              <a:rPr lang="zh-CN" altLang="en-US" smtClean="0"/>
              <a:t>随后一步步成长为架构师</a:t>
            </a:r>
            <a:r>
              <a:rPr lang="en-US" altLang="zh-CN" smtClean="0"/>
              <a:t>,</a:t>
            </a:r>
            <a:r>
              <a:rPr lang="zh-CN" altLang="en-US" smtClean="0"/>
              <a:t> 框架团队</a:t>
            </a:r>
            <a:r>
              <a:rPr lang="en-US" altLang="zh-CN" smtClean="0"/>
              <a:t>leader,</a:t>
            </a:r>
            <a:r>
              <a:rPr lang="zh-CN" altLang="en-US" smtClean="0"/>
              <a:t> 目前在唯品会的平台架构部担任</a:t>
            </a:r>
            <a:r>
              <a:rPr lang="en-US" altLang="zh-CN" smtClean="0"/>
              <a:t>Venus</a:t>
            </a:r>
            <a:r>
              <a:rPr lang="zh-CN" altLang="en-US" smtClean="0"/>
              <a:t>应用框架团队的</a:t>
            </a:r>
            <a:r>
              <a:rPr lang="en-US" altLang="zh-CN" smtClean="0"/>
              <a:t>leader,</a:t>
            </a:r>
            <a:r>
              <a:rPr lang="zh-CN" altLang="en-US" smtClean="0"/>
              <a:t>我自身拥有相当多的架构和设计经验</a:t>
            </a:r>
            <a:r>
              <a:rPr lang="en-US" altLang="zh-CN" smtClean="0"/>
              <a:t>,</a:t>
            </a:r>
            <a:r>
              <a:rPr lang="zh-CN" altLang="en-US" smtClean="0"/>
              <a:t> 拥有优秀的架构和设计大型系统的能力</a:t>
            </a:r>
            <a:r>
              <a:rPr lang="en-US" altLang="zh-CN" smtClean="0"/>
              <a:t>,</a:t>
            </a:r>
            <a:r>
              <a:rPr lang="zh-CN" altLang="en-US" smtClean="0"/>
              <a:t> 现如今进入唯品会工作也已经有</a:t>
            </a:r>
            <a:r>
              <a:rPr lang="en-US" altLang="zh-CN" smtClean="0"/>
              <a:t>2</a:t>
            </a:r>
            <a:r>
              <a:rPr lang="zh-CN" altLang="en-US" smtClean="0"/>
              <a:t>年</a:t>
            </a:r>
            <a:r>
              <a:rPr lang="en-US" altLang="zh-CN" smtClean="0"/>
              <a:t>,</a:t>
            </a:r>
            <a:r>
              <a:rPr lang="zh-CN" altLang="en-US" smtClean="0"/>
              <a:t> 在不断拓展架构和设计能力</a:t>
            </a:r>
            <a:r>
              <a:rPr lang="en-US" altLang="zh-CN" smtClean="0"/>
              <a:t>,</a:t>
            </a:r>
            <a:r>
              <a:rPr lang="zh-CN" altLang="en-US" smtClean="0"/>
              <a:t>技术深度的同时</a:t>
            </a:r>
            <a:r>
              <a:rPr lang="en-US" altLang="zh-CN" smtClean="0"/>
              <a:t>,</a:t>
            </a:r>
            <a:r>
              <a:rPr lang="zh-CN" altLang="en-US" smtClean="0"/>
              <a:t> 也承担了团队管理工作</a:t>
            </a:r>
            <a:r>
              <a:rPr lang="en-US" altLang="zh-CN" smtClean="0"/>
              <a:t>,</a:t>
            </a:r>
            <a:r>
              <a:rPr lang="zh-CN" altLang="en-US" smtClean="0"/>
              <a:t> 打造着优秀的技术团队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  <p:sp>
        <p:nvSpPr>
          <p:cNvPr id="3482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4821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ACDD1BE-4A3C-4F41-A1A4-3C81B04438DC}" type="slidenum">
              <a:rPr lang="zh-CN" altLang="en-US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关于我自己</a:t>
            </a:r>
            <a:r>
              <a:rPr lang="en-US" altLang="zh-CN" smtClean="0"/>
              <a:t>,</a:t>
            </a:r>
            <a:r>
              <a:rPr lang="zh-CN" altLang="en-US" smtClean="0"/>
              <a:t> 从工作第三年开始就专注于基础框架方面的开发工作</a:t>
            </a:r>
            <a:r>
              <a:rPr lang="en-US" altLang="zh-CN" smtClean="0"/>
              <a:t>,</a:t>
            </a:r>
            <a:r>
              <a:rPr lang="zh-CN" altLang="en-US" smtClean="0"/>
              <a:t>随后一步步成长为架构师</a:t>
            </a:r>
            <a:r>
              <a:rPr lang="en-US" altLang="zh-CN" smtClean="0"/>
              <a:t>,</a:t>
            </a:r>
            <a:r>
              <a:rPr lang="zh-CN" altLang="en-US" smtClean="0"/>
              <a:t> 框架团队</a:t>
            </a:r>
            <a:r>
              <a:rPr lang="en-US" altLang="zh-CN" smtClean="0"/>
              <a:t>leader,</a:t>
            </a:r>
            <a:r>
              <a:rPr lang="zh-CN" altLang="en-US" smtClean="0"/>
              <a:t> 目前在唯品会的平台架构部担任</a:t>
            </a:r>
            <a:r>
              <a:rPr lang="en-US" altLang="zh-CN" smtClean="0"/>
              <a:t>Venus</a:t>
            </a:r>
            <a:r>
              <a:rPr lang="zh-CN" altLang="en-US" smtClean="0"/>
              <a:t>应用框架团队的</a:t>
            </a:r>
            <a:r>
              <a:rPr lang="en-US" altLang="zh-CN" smtClean="0"/>
              <a:t>leader,</a:t>
            </a:r>
            <a:r>
              <a:rPr lang="zh-CN" altLang="en-US" smtClean="0"/>
              <a:t>我自身拥有相当多的架构和设计经验</a:t>
            </a:r>
            <a:r>
              <a:rPr lang="en-US" altLang="zh-CN" smtClean="0"/>
              <a:t>,</a:t>
            </a:r>
            <a:r>
              <a:rPr lang="zh-CN" altLang="en-US" smtClean="0"/>
              <a:t> 拥有优秀的架构和设计大型系统的能力</a:t>
            </a:r>
            <a:r>
              <a:rPr lang="en-US" altLang="zh-CN" smtClean="0"/>
              <a:t>,</a:t>
            </a:r>
            <a:r>
              <a:rPr lang="zh-CN" altLang="en-US" smtClean="0"/>
              <a:t> 现如今进入唯品会工作也已经有</a:t>
            </a:r>
            <a:r>
              <a:rPr lang="en-US" altLang="zh-CN" smtClean="0"/>
              <a:t>2</a:t>
            </a:r>
            <a:r>
              <a:rPr lang="zh-CN" altLang="en-US" smtClean="0"/>
              <a:t>年</a:t>
            </a:r>
            <a:r>
              <a:rPr lang="en-US" altLang="zh-CN" smtClean="0"/>
              <a:t>,</a:t>
            </a:r>
            <a:r>
              <a:rPr lang="zh-CN" altLang="en-US" smtClean="0"/>
              <a:t> 在不断拓展架构和设计能力</a:t>
            </a:r>
            <a:r>
              <a:rPr lang="en-US" altLang="zh-CN" smtClean="0"/>
              <a:t>,</a:t>
            </a:r>
            <a:r>
              <a:rPr lang="zh-CN" altLang="en-US" smtClean="0"/>
              <a:t>技术深度的同时</a:t>
            </a:r>
            <a:r>
              <a:rPr lang="en-US" altLang="zh-CN" smtClean="0"/>
              <a:t>,</a:t>
            </a:r>
            <a:r>
              <a:rPr lang="zh-CN" altLang="en-US" smtClean="0"/>
              <a:t> 也承担了团队管理工作</a:t>
            </a:r>
            <a:r>
              <a:rPr lang="en-US" altLang="zh-CN" smtClean="0"/>
              <a:t>,</a:t>
            </a:r>
            <a:r>
              <a:rPr lang="zh-CN" altLang="en-US" smtClean="0"/>
              <a:t> 打造着优秀的技术团队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  <p:sp>
        <p:nvSpPr>
          <p:cNvPr id="34820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4821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ACDD1BE-4A3C-4F41-A1A4-3C81B04438DC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8917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E41521-5894-40D0-B340-7DCB6FA329F3}" type="slidenum">
              <a:rPr lang="zh-CN" altLang="en-US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8917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E41521-5894-40D0-B340-7DCB6FA329F3}" type="slidenum">
              <a:rPr lang="zh-CN" altLang="en-US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5844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5845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0D5B3BD-D5F2-48BC-BA37-1E4685971D81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我将会从项目</a:t>
            </a:r>
            <a:r>
              <a:rPr lang="en-US" altLang="zh-CN" smtClean="0"/>
              <a:t>,</a:t>
            </a:r>
            <a:r>
              <a:rPr lang="zh-CN" altLang="en-US" smtClean="0"/>
              <a:t>团队管理</a:t>
            </a:r>
            <a:r>
              <a:rPr lang="en-US" altLang="zh-CN" smtClean="0"/>
              <a:t>,</a:t>
            </a:r>
            <a:r>
              <a:rPr lang="zh-CN" altLang="en-US" smtClean="0"/>
              <a:t>影响力三个层面展示我在唯品会取得的成绩</a:t>
            </a:r>
          </a:p>
        </p:txBody>
      </p:sp>
      <p:sp>
        <p:nvSpPr>
          <p:cNvPr id="38916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mtClean="0"/>
              <a:t>2013/12/27</a:t>
            </a:r>
          </a:p>
        </p:txBody>
      </p:sp>
      <p:sp>
        <p:nvSpPr>
          <p:cNvPr id="38917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4E41521-5894-40D0-B340-7DCB6FA329F3}" type="slidenum">
              <a:rPr lang="zh-CN" altLang="en-US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封面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2"/>
          <p:cNvSpPr txBox="1">
            <a:spLocks/>
          </p:cNvSpPr>
          <p:nvPr userDrawn="1"/>
        </p:nvSpPr>
        <p:spPr bwMode="auto">
          <a:xfrm>
            <a:off x="677863" y="619125"/>
            <a:ext cx="2089150" cy="3603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800">
                <a:solidFill>
                  <a:srgbClr val="F20090"/>
                </a:solidFill>
                <a:ea typeface="微软雅黑" charset="0"/>
                <a:cs typeface="微软雅黑" charset="0"/>
              </a:rPr>
              <a:t>www.vip.com</a:t>
            </a:r>
            <a:endParaRPr kumimoji="0" lang="zh-CN" altLang="en-US" sz="1800">
              <a:solidFill>
                <a:srgbClr val="F20090"/>
              </a:solidFill>
              <a:ea typeface="微软雅黑" charset="0"/>
              <a:cs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420" y="2204439"/>
            <a:ext cx="6122805" cy="1470025"/>
          </a:xfrm>
        </p:spPr>
        <p:txBody>
          <a:bodyPr/>
          <a:lstStyle>
            <a:lvl1pPr algn="l">
              <a:defRPr b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粗黑_GBK" pitchFamily="2" charset="-122"/>
                <a:ea typeface="方正兰亭中粗黑_GBK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7454" y="3814167"/>
            <a:ext cx="5690607" cy="98346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  <a:latin typeface="方正兰亭中黑_GBK" pitchFamily="2" charset="-122"/>
                <a:ea typeface="方正兰亭中黑_GBK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749487" y="6022586"/>
            <a:ext cx="3745716" cy="431800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方正兰亭细黑_GBK" pitchFamily="2" charset="-122"/>
                <a:ea typeface="方正兰亭细黑_GBK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54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封面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2"/>
          <p:cNvSpPr txBox="1">
            <a:spLocks/>
          </p:cNvSpPr>
          <p:nvPr userDrawn="1"/>
        </p:nvSpPr>
        <p:spPr bwMode="auto">
          <a:xfrm>
            <a:off x="677863" y="619125"/>
            <a:ext cx="2089150" cy="3603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800">
                <a:solidFill>
                  <a:srgbClr val="F20090"/>
                </a:solidFill>
                <a:ea typeface="微软雅黑" charset="0"/>
                <a:cs typeface="微软雅黑" charset="0"/>
              </a:rPr>
              <a:t>www.vip.com</a:t>
            </a:r>
            <a:endParaRPr kumimoji="0" lang="zh-CN" altLang="en-US" sz="1800">
              <a:solidFill>
                <a:srgbClr val="F20090"/>
              </a:solidFill>
              <a:ea typeface="微软雅黑" charset="0"/>
              <a:cs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5421" y="2204439"/>
            <a:ext cx="6122805" cy="1470025"/>
          </a:xfrm>
        </p:spPr>
        <p:txBody>
          <a:bodyPr/>
          <a:lstStyle>
            <a:lvl1pPr algn="l"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5421" y="3645099"/>
            <a:ext cx="5690607" cy="98346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venir LT 45 Book" pitchFamily="2" charset="0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>
                <a:sym typeface="微软雅黑" pitchFamily="34" charset="-122"/>
              </a:rPr>
              <a:t>单击此处编辑母版副标题样式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605421" y="6094221"/>
            <a:ext cx="3745716" cy="431800"/>
          </a:xfrm>
        </p:spPr>
        <p:txBody>
          <a:bodyPr/>
          <a:lstStyle>
            <a:lvl1pPr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venir LT 35 Light" pitchFamily="2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目录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 b="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0" baseline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282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 descr="目录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89" y="202605"/>
            <a:ext cx="9258300" cy="561174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766412" y="1916307"/>
            <a:ext cx="4394012" cy="432198"/>
          </a:xfrm>
          <a:solidFill>
            <a:srgbClr val="F20090"/>
          </a:solidFill>
        </p:spPr>
        <p:txBody>
          <a:bodyPr/>
          <a:lstStyle>
            <a:lvl1pPr>
              <a:buNone/>
              <a:defRPr sz="2000" b="1" baseline="0">
                <a:solidFill>
                  <a:schemeClr val="bg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2766411" y="2492571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2766411" y="3140868"/>
            <a:ext cx="4394012" cy="432198"/>
          </a:xfrm>
          <a:noFill/>
        </p:spPr>
        <p:txBody>
          <a:bodyPr/>
          <a:lstStyle>
            <a:lvl1pPr>
              <a:buNone/>
              <a:defRPr sz="2000" b="1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31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ECDB8490-26EE-4518-95B3-2932B425FFCA}" type="slidenum">
              <a:rPr lang="zh-CN" altLang="en-US" sz="16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zh-CN" altLang="en-US" sz="1600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r>
              <a:rPr lang="zh-CN" altLang="en-US" dirty="0">
                <a:sym typeface="微软雅黑" pitchFamily="34" charset="-122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方正兰亭中黑_GBK" pitchFamily="2" charset="-122"/>
                <a:ea typeface="方正兰亭中黑_GBK" pitchFamily="2" charset="-122"/>
              </a:defRPr>
            </a:lvl1pPr>
          </a:lstStyle>
          <a:p>
            <a:pPr lvl="0"/>
            <a:r>
              <a:rPr lang="zh-CN" altLang="en-US" dirty="0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656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内页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/>
          <p:cNvSpPr txBox="1">
            <a:spLocks/>
          </p:cNvSpPr>
          <p:nvPr userDrawn="1"/>
        </p:nvSpPr>
        <p:spPr>
          <a:xfrm>
            <a:off x="7929563" y="6089650"/>
            <a:ext cx="24003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A5DF53C2-3223-40F8-A8BE-13FEF04787E8}" type="slidenum">
              <a:rPr lang="zh-CN" altLang="en-US" sz="16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zh-CN" altLang="en-US" sz="1600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245" y="202605"/>
            <a:ext cx="9474399" cy="633207"/>
          </a:xfrm>
        </p:spPr>
        <p:txBody>
          <a:bodyPr/>
          <a:lstStyle>
            <a:lvl1pPr algn="l">
              <a:defRPr sz="3200">
                <a:solidFill>
                  <a:srgbClr val="F20090"/>
                </a:solidFill>
                <a:latin typeface="Avenir LT 65 Medium" pitchFamily="2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317289" y="1123944"/>
            <a:ext cx="9436322" cy="432198"/>
          </a:xfrm>
          <a:noFill/>
        </p:spPr>
        <p:txBody>
          <a:bodyPr/>
          <a:lstStyle>
            <a:lvl1pPr>
              <a:buNone/>
              <a:defRPr sz="1800" b="0" baseline="0">
                <a:solidFill>
                  <a:schemeClr val="tx1"/>
                </a:solidFill>
                <a:latin typeface="Avenir LT 45 Book" pitchFamily="2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>
                <a:sym typeface="微软雅黑" pitchFamily="34" charset="-122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45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底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2"/>
          <p:cNvSpPr txBox="1">
            <a:spLocks/>
          </p:cNvSpPr>
          <p:nvPr userDrawn="1"/>
        </p:nvSpPr>
        <p:spPr bwMode="auto">
          <a:xfrm>
            <a:off x="8169275" y="6094413"/>
            <a:ext cx="2089150" cy="36036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800">
                <a:solidFill>
                  <a:srgbClr val="F20090"/>
                </a:solidFill>
                <a:ea typeface="微软雅黑" charset="0"/>
                <a:cs typeface="微软雅黑" charset="0"/>
              </a:rPr>
              <a:t>www.vip.com</a:t>
            </a:r>
            <a:endParaRPr kumimoji="0" lang="zh-CN" altLang="en-US" sz="1800">
              <a:solidFill>
                <a:srgbClr val="F20090"/>
              </a:solidFill>
              <a:ea typeface="微软雅黑" charset="0"/>
              <a:cs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4567236" y="2708670"/>
            <a:ext cx="5330825" cy="1152528"/>
          </a:xfrm>
        </p:spPr>
        <p:txBody>
          <a:bodyPr/>
          <a:lstStyle>
            <a:lvl1pPr algn="r">
              <a:buNone/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Avenir LT 65 Medium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45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封底(1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2"/>
          <p:cNvSpPr txBox="1">
            <a:spLocks/>
          </p:cNvSpPr>
          <p:nvPr userDrawn="1"/>
        </p:nvSpPr>
        <p:spPr bwMode="auto">
          <a:xfrm>
            <a:off x="8169275" y="6094413"/>
            <a:ext cx="20891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CN" sz="1800" dirty="0">
                <a:solidFill>
                  <a:srgbClr val="F20090"/>
                </a:solidFill>
                <a:latin typeface="+mj-lt"/>
              </a:rPr>
              <a:t>www.vip.com</a:t>
            </a:r>
            <a:endParaRPr lang="zh-CN" altLang="en-US" sz="1800" dirty="0">
              <a:solidFill>
                <a:srgbClr val="F20090"/>
              </a:solidFill>
              <a:latin typeface="+mj-lt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4567237" y="2708670"/>
            <a:ext cx="5330825" cy="1152528"/>
          </a:xfrm>
        </p:spPr>
        <p:txBody>
          <a:bodyPr/>
          <a:lstStyle>
            <a:lvl1pPr algn="r">
              <a:buNone/>
              <a:defRPr sz="7200">
                <a:solidFill>
                  <a:schemeClr val="tx1">
                    <a:lumMod val="65000"/>
                    <a:lumOff val="35000"/>
                  </a:schemeClr>
                </a:solidFill>
                <a:latin typeface="Avenir LT 65 Medium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3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CCD7F10F-9D12-4833-8F0A-F50977757722}" type="datetime1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AB8AD6-B776-458C-9F7B-09FA3124B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4" r:id="rId1"/>
    <p:sldLayoutId id="2147484915" r:id="rId2"/>
    <p:sldLayoutId id="2147484916" r:id="rId3"/>
    <p:sldLayoutId id="2147484917" r:id="rId4"/>
    <p:sldLayoutId id="2147484918" r:id="rId5"/>
    <p:sldLayoutId id="2147484919" r:id="rId6"/>
    <p:sldLayoutId id="2147484920" r:id="rId7"/>
    <p:sldLayoutId id="2147484921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pitchFamily="2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pitchFamily="2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pitchFamily="2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黑体" pitchFamily="2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>
          <a:xfrm>
            <a:off x="820738" y="1987550"/>
            <a:ext cx="5643562" cy="2016125"/>
          </a:xfrm>
        </p:spPr>
        <p:txBody>
          <a:bodyPr/>
          <a:lstStyle/>
          <a:p>
            <a:pPr algn="ctr"/>
            <a:r>
              <a:rPr kumimoji="0" lang="en-US" altLang="zh-CN" sz="4000" dirty="0" smtClean="0">
                <a:solidFill>
                  <a:srgbClr val="767171"/>
                </a:solidFill>
                <a:latin typeface="微软雅黑" pitchFamily="34" charset="-122"/>
                <a:cs typeface="Arial" pitchFamily="34" charset="0"/>
              </a:rPr>
              <a:t>VMS</a:t>
            </a:r>
            <a:r>
              <a:rPr kumimoji="0" lang="zh-CN" altLang="en-US" sz="4000" dirty="0" smtClean="0">
                <a:solidFill>
                  <a:srgbClr val="767171"/>
                </a:solidFill>
                <a:latin typeface="微软雅黑" pitchFamily="34" charset="-122"/>
                <a:cs typeface="Arial" pitchFamily="34" charset="0"/>
              </a:rPr>
              <a:t>异步消息系统</a:t>
            </a:r>
            <a:endParaRPr lang="zh-CN" altLang="en-US" sz="3000" dirty="0" smtClean="0">
              <a:solidFill>
                <a:srgbClr val="595959"/>
              </a:solidFill>
              <a:latin typeface="方正兰亭中粗黑_GBK" pitchFamily="2" charset="-122"/>
              <a:ea typeface="方正兰亭中粗黑_GBK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本框 32"/>
          <p:cNvSpPr txBox="1">
            <a:spLocks noChangeArrowheads="1"/>
          </p:cNvSpPr>
          <p:nvPr/>
        </p:nvSpPr>
        <p:spPr bwMode="auto">
          <a:xfrm>
            <a:off x="1639286" y="511145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客户端功能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54" y="1048941"/>
            <a:ext cx="8932092" cy="526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2622345" y="4365428"/>
            <a:ext cx="6482970" cy="1944891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9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6"/>
          <p:cNvSpPr>
            <a:spLocks noChangeArrowheads="1"/>
          </p:cNvSpPr>
          <p:nvPr/>
        </p:nvSpPr>
        <p:spPr bwMode="auto">
          <a:xfrm>
            <a:off x="2028825" y="2471738"/>
            <a:ext cx="627063" cy="628650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507" name="矩形 17"/>
          <p:cNvSpPr>
            <a:spLocks noChangeArrowheads="1"/>
          </p:cNvSpPr>
          <p:nvPr/>
        </p:nvSpPr>
        <p:spPr bwMode="auto">
          <a:xfrm>
            <a:off x="2714625" y="2471738"/>
            <a:ext cx="627063" cy="62865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508" name="矩形 18"/>
          <p:cNvSpPr>
            <a:spLocks noChangeArrowheads="1"/>
          </p:cNvSpPr>
          <p:nvPr/>
        </p:nvSpPr>
        <p:spPr bwMode="auto">
          <a:xfrm>
            <a:off x="2011363" y="3170238"/>
            <a:ext cx="627062" cy="628650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509" name="矩形 19"/>
          <p:cNvSpPr>
            <a:spLocks noChangeArrowheads="1"/>
          </p:cNvSpPr>
          <p:nvPr/>
        </p:nvSpPr>
        <p:spPr bwMode="auto">
          <a:xfrm>
            <a:off x="2714625" y="3170238"/>
            <a:ext cx="627063" cy="628650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510" name="文本框 20"/>
          <p:cNvSpPr txBox="1">
            <a:spLocks noChangeArrowheads="1"/>
          </p:cNvSpPr>
          <p:nvPr/>
        </p:nvSpPr>
        <p:spPr bwMode="auto">
          <a:xfrm>
            <a:off x="2011363" y="2471738"/>
            <a:ext cx="133882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8100" b="1" dirty="0" smtClean="0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02</a:t>
            </a:r>
            <a:endParaRPr kumimoji="0" lang="zh-CN" altLang="en-US" sz="8100" b="1" dirty="0">
              <a:solidFill>
                <a:schemeClr val="bg1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3" name="文本框 21"/>
          <p:cNvSpPr txBox="1">
            <a:spLocks noChangeArrowheads="1"/>
          </p:cNvSpPr>
          <p:nvPr/>
        </p:nvSpPr>
        <p:spPr bwMode="auto">
          <a:xfrm>
            <a:off x="3389313" y="2420938"/>
            <a:ext cx="44450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88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1688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1688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2" name="文本框 22"/>
          <p:cNvSpPr txBox="1">
            <a:spLocks noChangeArrowheads="1"/>
          </p:cNvSpPr>
          <p:nvPr/>
        </p:nvSpPr>
        <p:spPr bwMode="auto">
          <a:xfrm>
            <a:off x="4279104" y="2776538"/>
            <a:ext cx="2749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设计与实现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</a:p>
        </p:txBody>
      </p:sp>
      <p:sp>
        <p:nvSpPr>
          <p:cNvPr id="22532" name="文本框 32"/>
          <p:cNvSpPr txBox="1">
            <a:spLocks noChangeArrowheads="1"/>
          </p:cNvSpPr>
          <p:nvPr/>
        </p:nvSpPr>
        <p:spPr bwMode="auto">
          <a:xfrm>
            <a:off x="1901825" y="1765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000" b="1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1829676" y="1441024"/>
            <a:ext cx="2824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kumimoji="0" lang="zh-CN" altLang="en-US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研？基于开源方案？</a:t>
            </a:r>
            <a:endParaRPr kumimoji="0" lang="zh-CN" altLang="en-US" sz="20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41108" y="940238"/>
            <a:ext cx="1349548" cy="1304667"/>
            <a:chOff x="5378678" y="3132795"/>
            <a:chExt cx="576144" cy="576138"/>
          </a:xfrm>
        </p:grpSpPr>
        <p:sp>
          <p:nvSpPr>
            <p:cNvPr id="7" name="Freeform 2911"/>
            <p:cNvSpPr>
              <a:spLocks/>
            </p:cNvSpPr>
            <p:nvPr/>
          </p:nvSpPr>
          <p:spPr bwMode="auto">
            <a:xfrm>
              <a:off x="5673610" y="3132795"/>
              <a:ext cx="281212" cy="576138"/>
            </a:xfrm>
            <a:custGeom>
              <a:avLst/>
              <a:gdLst>
                <a:gd name="T0" fmla="*/ 0 w 58"/>
                <a:gd name="T1" fmla="*/ 0 h 116"/>
                <a:gd name="T2" fmla="*/ 0 w 58"/>
                <a:gd name="T3" fmla="*/ 116 h 116"/>
                <a:gd name="T4" fmla="*/ 58 w 58"/>
                <a:gd name="T5" fmla="*/ 58 h 116"/>
                <a:gd name="T6" fmla="*/ 0 w 58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16">
                  <a:moveTo>
                    <a:pt x="0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16"/>
                    <a:pt x="58" y="90"/>
                    <a:pt x="58" y="58"/>
                  </a:cubicBezTo>
                  <a:cubicBezTo>
                    <a:pt x="58" y="26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31A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12"/>
            <p:cNvSpPr>
              <a:spLocks/>
            </p:cNvSpPr>
            <p:nvPr/>
          </p:nvSpPr>
          <p:spPr bwMode="auto">
            <a:xfrm>
              <a:off x="5378678" y="3132795"/>
              <a:ext cx="294930" cy="576138"/>
            </a:xfrm>
            <a:custGeom>
              <a:avLst/>
              <a:gdLst>
                <a:gd name="T0" fmla="*/ 0 w 60"/>
                <a:gd name="T1" fmla="*/ 58 h 116"/>
                <a:gd name="T2" fmla="*/ 60 w 60"/>
                <a:gd name="T3" fmla="*/ 116 h 116"/>
                <a:gd name="T4" fmla="*/ 60 w 60"/>
                <a:gd name="T5" fmla="*/ 0 h 116"/>
                <a:gd name="T6" fmla="*/ 0 w 60"/>
                <a:gd name="T7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16">
                  <a:moveTo>
                    <a:pt x="0" y="58"/>
                  </a:moveTo>
                  <a:cubicBezTo>
                    <a:pt x="0" y="90"/>
                    <a:pt x="27" y="116"/>
                    <a:pt x="60" y="1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8"/>
                  </a:cubicBezTo>
                  <a:close/>
                </a:path>
              </a:pathLst>
            </a:custGeom>
            <a:solidFill>
              <a:srgbClr val="2B8E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913"/>
            <p:cNvSpPr>
              <a:spLocks/>
            </p:cNvSpPr>
            <p:nvPr/>
          </p:nvSpPr>
          <p:spPr bwMode="auto">
            <a:xfrm>
              <a:off x="5611878" y="3516888"/>
              <a:ext cx="61729" cy="96021"/>
            </a:xfrm>
            <a:custGeom>
              <a:avLst/>
              <a:gdLst>
                <a:gd name="T0" fmla="*/ 10 w 12"/>
                <a:gd name="T1" fmla="*/ 0 h 20"/>
                <a:gd name="T2" fmla="*/ 0 w 12"/>
                <a:gd name="T3" fmla="*/ 10 h 20"/>
                <a:gd name="T4" fmla="*/ 10 w 12"/>
                <a:gd name="T5" fmla="*/ 20 h 20"/>
                <a:gd name="T6" fmla="*/ 12 w 12"/>
                <a:gd name="T7" fmla="*/ 19 h 20"/>
                <a:gd name="T8" fmla="*/ 12 w 12"/>
                <a:gd name="T9" fmla="*/ 0 h 20"/>
                <a:gd name="T10" fmla="*/ 10 w 12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1" y="20"/>
                    <a:pt x="11" y="20"/>
                    <a:pt x="12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914"/>
            <p:cNvSpPr>
              <a:spLocks/>
            </p:cNvSpPr>
            <p:nvPr/>
          </p:nvSpPr>
          <p:spPr bwMode="auto">
            <a:xfrm>
              <a:off x="5577586" y="3242539"/>
              <a:ext cx="96021" cy="75447"/>
            </a:xfrm>
            <a:custGeom>
              <a:avLst/>
              <a:gdLst>
                <a:gd name="T0" fmla="*/ 18 w 19"/>
                <a:gd name="T1" fmla="*/ 0 h 16"/>
                <a:gd name="T2" fmla="*/ 0 w 19"/>
                <a:gd name="T3" fmla="*/ 4 h 16"/>
                <a:gd name="T4" fmla="*/ 4 w 19"/>
                <a:gd name="T5" fmla="*/ 16 h 16"/>
                <a:gd name="T6" fmla="*/ 14 w 19"/>
                <a:gd name="T7" fmla="*/ 13 h 16"/>
                <a:gd name="T8" fmla="*/ 19 w 19"/>
                <a:gd name="T9" fmla="*/ 14 h 16"/>
                <a:gd name="T10" fmla="*/ 19 w 19"/>
                <a:gd name="T11" fmla="*/ 0 h 16"/>
                <a:gd name="T12" fmla="*/ 18 w 1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6">
                  <a:moveTo>
                    <a:pt x="18" y="0"/>
                  </a:moveTo>
                  <a:cubicBezTo>
                    <a:pt x="10" y="0"/>
                    <a:pt x="4" y="2"/>
                    <a:pt x="0" y="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7" y="14"/>
                    <a:pt x="11" y="13"/>
                    <a:pt x="14" y="13"/>
                  </a:cubicBezTo>
                  <a:cubicBezTo>
                    <a:pt x="16" y="13"/>
                    <a:pt x="18" y="13"/>
                    <a:pt x="19" y="1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915"/>
            <p:cNvSpPr>
              <a:spLocks/>
            </p:cNvSpPr>
            <p:nvPr/>
          </p:nvSpPr>
          <p:spPr bwMode="auto">
            <a:xfrm>
              <a:off x="5618739" y="3372857"/>
              <a:ext cx="54871" cy="116600"/>
            </a:xfrm>
            <a:custGeom>
              <a:avLst/>
              <a:gdLst>
                <a:gd name="T0" fmla="*/ 7 w 10"/>
                <a:gd name="T1" fmla="*/ 4 h 24"/>
                <a:gd name="T2" fmla="*/ 1 w 10"/>
                <a:gd name="T3" fmla="*/ 21 h 24"/>
                <a:gd name="T4" fmla="*/ 1 w 10"/>
                <a:gd name="T5" fmla="*/ 24 h 24"/>
                <a:gd name="T6" fmla="*/ 10 w 10"/>
                <a:gd name="T7" fmla="*/ 24 h 24"/>
                <a:gd name="T8" fmla="*/ 10 w 10"/>
                <a:gd name="T9" fmla="*/ 0 h 24"/>
                <a:gd name="T10" fmla="*/ 7 w 10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4">
                  <a:moveTo>
                    <a:pt x="7" y="4"/>
                  </a:moveTo>
                  <a:cubicBezTo>
                    <a:pt x="2" y="10"/>
                    <a:pt x="0" y="16"/>
                    <a:pt x="1" y="2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2"/>
                    <a:pt x="8" y="3"/>
                    <a:pt x="7" y="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916"/>
            <p:cNvSpPr>
              <a:spLocks/>
            </p:cNvSpPr>
            <p:nvPr/>
          </p:nvSpPr>
          <p:spPr bwMode="auto">
            <a:xfrm>
              <a:off x="5673610" y="3516888"/>
              <a:ext cx="34296" cy="89165"/>
            </a:xfrm>
            <a:custGeom>
              <a:avLst/>
              <a:gdLst>
                <a:gd name="T0" fmla="*/ 7 w 7"/>
                <a:gd name="T1" fmla="*/ 10 h 19"/>
                <a:gd name="T2" fmla="*/ 0 w 7"/>
                <a:gd name="T3" fmla="*/ 0 h 19"/>
                <a:gd name="T4" fmla="*/ 0 w 7"/>
                <a:gd name="T5" fmla="*/ 19 h 19"/>
                <a:gd name="T6" fmla="*/ 7 w 7"/>
                <a:gd name="T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7" y="10"/>
                  </a:moveTo>
                  <a:cubicBezTo>
                    <a:pt x="7" y="5"/>
                    <a:pt x="5" y="2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8"/>
                    <a:pt x="7" y="15"/>
                    <a:pt x="7" y="10"/>
                  </a:cubicBezTo>
                  <a:close/>
                </a:path>
              </a:pathLst>
            </a:custGeom>
            <a:solidFill>
              <a:srgbClr val="494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917"/>
            <p:cNvSpPr>
              <a:spLocks/>
            </p:cNvSpPr>
            <p:nvPr/>
          </p:nvSpPr>
          <p:spPr bwMode="auto">
            <a:xfrm>
              <a:off x="5673610" y="3242539"/>
              <a:ext cx="96021" cy="246918"/>
            </a:xfrm>
            <a:custGeom>
              <a:avLst/>
              <a:gdLst>
                <a:gd name="T0" fmla="*/ 5 w 20"/>
                <a:gd name="T1" fmla="*/ 48 h 50"/>
                <a:gd name="T2" fmla="*/ 11 w 20"/>
                <a:gd name="T3" fmla="*/ 35 h 50"/>
                <a:gd name="T4" fmla="*/ 20 w 20"/>
                <a:gd name="T5" fmla="*/ 16 h 50"/>
                <a:gd name="T6" fmla="*/ 0 w 20"/>
                <a:gd name="T7" fmla="*/ 0 h 50"/>
                <a:gd name="T8" fmla="*/ 0 w 20"/>
                <a:gd name="T9" fmla="*/ 14 h 50"/>
                <a:gd name="T10" fmla="*/ 3 w 20"/>
                <a:gd name="T11" fmla="*/ 19 h 50"/>
                <a:gd name="T12" fmla="*/ 0 w 20"/>
                <a:gd name="T13" fmla="*/ 26 h 50"/>
                <a:gd name="T14" fmla="*/ 0 w 20"/>
                <a:gd name="T15" fmla="*/ 50 h 50"/>
                <a:gd name="T16" fmla="*/ 5 w 20"/>
                <a:gd name="T17" fmla="*/ 50 h 50"/>
                <a:gd name="T18" fmla="*/ 5 w 20"/>
                <a:gd name="T19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50">
                  <a:moveTo>
                    <a:pt x="5" y="48"/>
                  </a:moveTo>
                  <a:cubicBezTo>
                    <a:pt x="5" y="43"/>
                    <a:pt x="7" y="39"/>
                    <a:pt x="11" y="35"/>
                  </a:cubicBezTo>
                  <a:cubicBezTo>
                    <a:pt x="15" y="30"/>
                    <a:pt x="20" y="25"/>
                    <a:pt x="20" y="16"/>
                  </a:cubicBezTo>
                  <a:cubicBezTo>
                    <a:pt x="20" y="8"/>
                    <a:pt x="14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5"/>
                    <a:pt x="3" y="17"/>
                    <a:pt x="3" y="19"/>
                  </a:cubicBezTo>
                  <a:cubicBezTo>
                    <a:pt x="3" y="21"/>
                    <a:pt x="2" y="24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" y="50"/>
                    <a:pt x="5" y="50"/>
                    <a:pt x="5" y="50"/>
                  </a:cubicBezTo>
                  <a:lnTo>
                    <a:pt x="5" y="48"/>
                  </a:lnTo>
                  <a:close/>
                </a:path>
              </a:pathLst>
            </a:custGeom>
            <a:solidFill>
              <a:srgbClr val="494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42837" y="3076663"/>
            <a:ext cx="7123375" cy="2478985"/>
            <a:chOff x="3779019" y="918457"/>
            <a:chExt cx="6411874" cy="2182069"/>
          </a:xfrm>
        </p:grpSpPr>
        <p:sp>
          <p:nvSpPr>
            <p:cNvPr id="15" name="Freeform 17"/>
            <p:cNvSpPr>
              <a:spLocks noChangeAspect="1"/>
            </p:cNvSpPr>
            <p:nvPr/>
          </p:nvSpPr>
          <p:spPr bwMode="auto">
            <a:xfrm>
              <a:off x="7270750" y="1490801"/>
              <a:ext cx="1636713" cy="1609725"/>
            </a:xfrm>
            <a:custGeom>
              <a:avLst/>
              <a:gdLst>
                <a:gd name="T0" fmla="*/ 2147483646 w 145"/>
                <a:gd name="T1" fmla="*/ 2147483646 h 143"/>
                <a:gd name="T2" fmla="*/ 2147483646 w 145"/>
                <a:gd name="T3" fmla="*/ 2147483646 h 143"/>
                <a:gd name="T4" fmla="*/ 2147483646 w 145"/>
                <a:gd name="T5" fmla="*/ 2147483646 h 143"/>
                <a:gd name="T6" fmla="*/ 2147483646 w 145"/>
                <a:gd name="T7" fmla="*/ 2147483646 h 143"/>
                <a:gd name="T8" fmla="*/ 0 w 145"/>
                <a:gd name="T9" fmla="*/ 2147483646 h 143"/>
                <a:gd name="T10" fmla="*/ 2147483646 w 145"/>
                <a:gd name="T11" fmla="*/ 2147483646 h 143"/>
                <a:gd name="T12" fmla="*/ 2147483646 w 145"/>
                <a:gd name="T13" fmla="*/ 2147483646 h 143"/>
                <a:gd name="T14" fmla="*/ 2147483646 w 145"/>
                <a:gd name="T15" fmla="*/ 2147483646 h 143"/>
                <a:gd name="T16" fmla="*/ 2147483646 w 145"/>
                <a:gd name="T17" fmla="*/ 2147483646 h 143"/>
                <a:gd name="T18" fmla="*/ 2147483646 w 145"/>
                <a:gd name="T19" fmla="*/ 2147483646 h 143"/>
                <a:gd name="T20" fmla="*/ 2147483646 w 145"/>
                <a:gd name="T21" fmla="*/ 2147483646 h 143"/>
                <a:gd name="T22" fmla="*/ 2147483646 w 145"/>
                <a:gd name="T23" fmla="*/ 2147483646 h 143"/>
                <a:gd name="T24" fmla="*/ 2147483646 w 145"/>
                <a:gd name="T25" fmla="*/ 2147483646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6429375" y="1694001"/>
              <a:ext cx="1249363" cy="1230312"/>
            </a:xfrm>
            <a:custGeom>
              <a:avLst/>
              <a:gdLst>
                <a:gd name="T0" fmla="*/ 2147483646 w 145"/>
                <a:gd name="T1" fmla="*/ 2147483646 h 143"/>
                <a:gd name="T2" fmla="*/ 2147483646 w 145"/>
                <a:gd name="T3" fmla="*/ 2147483646 h 143"/>
                <a:gd name="T4" fmla="*/ 2147483646 w 145"/>
                <a:gd name="T5" fmla="*/ 2147483646 h 143"/>
                <a:gd name="T6" fmla="*/ 2147483646 w 145"/>
                <a:gd name="T7" fmla="*/ 2147483646 h 143"/>
                <a:gd name="T8" fmla="*/ 0 w 145"/>
                <a:gd name="T9" fmla="*/ 2147483646 h 143"/>
                <a:gd name="T10" fmla="*/ 2147483646 w 145"/>
                <a:gd name="T11" fmla="*/ 2147483646 h 143"/>
                <a:gd name="T12" fmla="*/ 2147483646 w 145"/>
                <a:gd name="T13" fmla="*/ 2147483646 h 143"/>
                <a:gd name="T14" fmla="*/ 2147483646 w 145"/>
                <a:gd name="T15" fmla="*/ 2147483646 h 143"/>
                <a:gd name="T16" fmla="*/ 2147483646 w 145"/>
                <a:gd name="T17" fmla="*/ 2147483646 h 143"/>
                <a:gd name="T18" fmla="*/ 2147483646 w 145"/>
                <a:gd name="T19" fmla="*/ 2147483646 h 143"/>
                <a:gd name="T20" fmla="*/ 2147483646 w 145"/>
                <a:gd name="T21" fmla="*/ 2147483646 h 143"/>
                <a:gd name="T22" fmla="*/ 2147483646 w 145"/>
                <a:gd name="T23" fmla="*/ 2147483646 h 143"/>
                <a:gd name="T24" fmla="*/ 2147483646 w 145"/>
                <a:gd name="T25" fmla="*/ 2147483646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51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5653088" y="1794013"/>
              <a:ext cx="1093787" cy="1066800"/>
            </a:xfrm>
            <a:custGeom>
              <a:avLst/>
              <a:gdLst>
                <a:gd name="T0" fmla="*/ 2147483646 w 127"/>
                <a:gd name="T1" fmla="*/ 2147483646 h 124"/>
                <a:gd name="T2" fmla="*/ 2147483646 w 127"/>
                <a:gd name="T3" fmla="*/ 2147483646 h 124"/>
                <a:gd name="T4" fmla="*/ 2147483646 w 127"/>
                <a:gd name="T5" fmla="*/ 2147483646 h 124"/>
                <a:gd name="T6" fmla="*/ 2147483646 w 127"/>
                <a:gd name="T7" fmla="*/ 2147483646 h 124"/>
                <a:gd name="T8" fmla="*/ 2147483646 w 127"/>
                <a:gd name="T9" fmla="*/ 2147483646 h 124"/>
                <a:gd name="T10" fmla="*/ 2147483646 w 127"/>
                <a:gd name="T11" fmla="*/ 2147483646 h 124"/>
                <a:gd name="T12" fmla="*/ 2147483646 w 127"/>
                <a:gd name="T13" fmla="*/ 2147483646 h 124"/>
                <a:gd name="T14" fmla="*/ 2147483646 w 127"/>
                <a:gd name="T15" fmla="*/ 2147483646 h 124"/>
                <a:gd name="T16" fmla="*/ 2147483646 w 127"/>
                <a:gd name="T17" fmla="*/ 2147483646 h 124"/>
                <a:gd name="T18" fmla="*/ 2147483646 w 127"/>
                <a:gd name="T19" fmla="*/ 2147483646 h 124"/>
                <a:gd name="T20" fmla="*/ 2147483646 w 127"/>
                <a:gd name="T21" fmla="*/ 2147483646 h 124"/>
                <a:gd name="T22" fmla="*/ 2147483646 w 127"/>
                <a:gd name="T23" fmla="*/ 2147483646 h 124"/>
                <a:gd name="T24" fmla="*/ 2147483646 w 127"/>
                <a:gd name="T25" fmla="*/ 2147483646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5043488" y="1900376"/>
              <a:ext cx="868362" cy="879475"/>
            </a:xfrm>
            <a:custGeom>
              <a:avLst/>
              <a:gdLst>
                <a:gd name="T0" fmla="*/ 2147483646 w 101"/>
                <a:gd name="T1" fmla="*/ 2147483646 h 102"/>
                <a:gd name="T2" fmla="*/ 2147483646 w 101"/>
                <a:gd name="T3" fmla="*/ 2147483646 h 102"/>
                <a:gd name="T4" fmla="*/ 2147483646 w 101"/>
                <a:gd name="T5" fmla="*/ 2147483646 h 102"/>
                <a:gd name="T6" fmla="*/ 2147483646 w 101"/>
                <a:gd name="T7" fmla="*/ 2147483646 h 102"/>
                <a:gd name="T8" fmla="*/ 2147483646 w 101"/>
                <a:gd name="T9" fmla="*/ 2147483646 h 102"/>
                <a:gd name="T10" fmla="*/ 2147483646 w 101"/>
                <a:gd name="T11" fmla="*/ 2147483646 h 102"/>
                <a:gd name="T12" fmla="*/ 2147483646 w 101"/>
                <a:gd name="T13" fmla="*/ 2147483646 h 102"/>
                <a:gd name="T14" fmla="*/ 2147483646 w 101"/>
                <a:gd name="T15" fmla="*/ 2147483646 h 102"/>
                <a:gd name="T16" fmla="*/ 2147483646 w 101"/>
                <a:gd name="T17" fmla="*/ 2147483646 h 102"/>
                <a:gd name="T18" fmla="*/ 0 w 101"/>
                <a:gd name="T19" fmla="*/ 2147483646 h 102"/>
                <a:gd name="T20" fmla="*/ 2147483646 w 101"/>
                <a:gd name="T21" fmla="*/ 2147483646 h 102"/>
                <a:gd name="T22" fmla="*/ 2147483646 w 101"/>
                <a:gd name="T23" fmla="*/ 2147483646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51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任意多边形 100"/>
            <p:cNvSpPr>
              <a:spLocks/>
            </p:cNvSpPr>
            <p:nvPr/>
          </p:nvSpPr>
          <p:spPr bwMode="auto">
            <a:xfrm>
              <a:off x="8397876" y="1832113"/>
              <a:ext cx="847928" cy="120650"/>
            </a:xfrm>
            <a:custGeom>
              <a:avLst/>
              <a:gdLst>
                <a:gd name="T0" fmla="*/ 0 w 1600200"/>
                <a:gd name="T1" fmla="*/ 46253 h 552450"/>
                <a:gd name="T2" fmla="*/ 416481 w 1600200"/>
                <a:gd name="T3" fmla="*/ 0 h 552450"/>
                <a:gd name="T4" fmla="*/ 3887146 w 1600200"/>
                <a:gd name="T5" fmla="*/ 0 h 5524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2700" cap="flat" cmpd="sng">
              <a:solidFill>
                <a:srgbClr val="ADBACA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任意多边形 108"/>
            <p:cNvSpPr>
              <a:spLocks/>
            </p:cNvSpPr>
            <p:nvPr/>
          </p:nvSpPr>
          <p:spPr bwMode="auto">
            <a:xfrm flipH="1">
              <a:off x="4588271" y="2090877"/>
              <a:ext cx="691753" cy="208756"/>
            </a:xfrm>
            <a:custGeom>
              <a:avLst/>
              <a:gdLst>
                <a:gd name="T0" fmla="*/ 0 w 1600200"/>
                <a:gd name="T1" fmla="*/ 46863 h 552450"/>
                <a:gd name="T2" fmla="*/ 417355 w 1600200"/>
                <a:gd name="T3" fmla="*/ 0 h 552450"/>
                <a:gd name="T4" fmla="*/ 3895306 w 1600200"/>
                <a:gd name="T5" fmla="*/ 0 h 5524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2700" cap="flat" cmpd="sng">
              <a:solidFill>
                <a:srgbClr val="ADBACA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任意多边形 112"/>
            <p:cNvSpPr>
              <a:spLocks/>
            </p:cNvSpPr>
            <p:nvPr/>
          </p:nvSpPr>
          <p:spPr bwMode="auto">
            <a:xfrm>
              <a:off x="7054850" y="1239976"/>
              <a:ext cx="566738" cy="846137"/>
            </a:xfrm>
            <a:custGeom>
              <a:avLst/>
              <a:gdLst>
                <a:gd name="T0" fmla="*/ 0 w 647700"/>
                <a:gd name="T1" fmla="*/ 649536 h 965200"/>
                <a:gd name="T2" fmla="*/ 68207 w 647700"/>
                <a:gd name="T3" fmla="*/ 350408 h 965200"/>
                <a:gd name="T4" fmla="*/ 434820 w 647700"/>
                <a:gd name="T5" fmla="*/ 0 h 965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2700" cap="flat" cmpd="sng">
              <a:solidFill>
                <a:srgbClr val="ADBACA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任意多边形 113"/>
            <p:cNvSpPr>
              <a:spLocks/>
            </p:cNvSpPr>
            <p:nvPr/>
          </p:nvSpPr>
          <p:spPr bwMode="auto">
            <a:xfrm flipH="1">
              <a:off x="5608638" y="1233626"/>
              <a:ext cx="568325" cy="847725"/>
            </a:xfrm>
            <a:custGeom>
              <a:avLst/>
              <a:gdLst>
                <a:gd name="T0" fmla="*/ 0 w 647700"/>
                <a:gd name="T1" fmla="*/ 653010 h 965200"/>
                <a:gd name="T2" fmla="*/ 68589 w 647700"/>
                <a:gd name="T3" fmla="*/ 352282 h 965200"/>
                <a:gd name="T4" fmla="*/ 437259 w 647700"/>
                <a:gd name="T5" fmla="*/ 0 h 965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2700" cap="flat" cmpd="sng">
              <a:solidFill>
                <a:srgbClr val="ADBACA"/>
              </a:solidFill>
              <a:round/>
              <a:headEnd type="oval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Freeform 26"/>
            <p:cNvSpPr>
              <a:spLocks noChangeAspect="1"/>
            </p:cNvSpPr>
            <p:nvPr/>
          </p:nvSpPr>
          <p:spPr bwMode="auto">
            <a:xfrm>
              <a:off x="8112125" y="2225813"/>
              <a:ext cx="204788" cy="211138"/>
            </a:xfrm>
            <a:custGeom>
              <a:avLst/>
              <a:gdLst>
                <a:gd name="T0" fmla="*/ 2147483646 w 274"/>
                <a:gd name="T1" fmla="*/ 2147483646 h 284"/>
                <a:gd name="T2" fmla="*/ 2147483646 w 274"/>
                <a:gd name="T3" fmla="*/ 2147483646 h 284"/>
                <a:gd name="T4" fmla="*/ 2147483646 w 274"/>
                <a:gd name="T5" fmla="*/ 2147483646 h 284"/>
                <a:gd name="T6" fmla="*/ 2147483646 w 274"/>
                <a:gd name="T7" fmla="*/ 2147483646 h 284"/>
                <a:gd name="T8" fmla="*/ 2147483646 w 274"/>
                <a:gd name="T9" fmla="*/ 2147483646 h 284"/>
                <a:gd name="T10" fmla="*/ 2147483646 w 274"/>
                <a:gd name="T11" fmla="*/ 2147483646 h 284"/>
                <a:gd name="T12" fmla="*/ 2147483646 w 274"/>
                <a:gd name="T13" fmla="*/ 2147483646 h 284"/>
                <a:gd name="T14" fmla="*/ 2147483646 w 274"/>
                <a:gd name="T15" fmla="*/ 2147483646 h 284"/>
                <a:gd name="T16" fmla="*/ 2147483646 w 274"/>
                <a:gd name="T17" fmla="*/ 2147483646 h 284"/>
                <a:gd name="T18" fmla="*/ 2147483646 w 274"/>
                <a:gd name="T19" fmla="*/ 2147483646 h 284"/>
                <a:gd name="T20" fmla="*/ 2147483646 w 274"/>
                <a:gd name="T21" fmla="*/ 2147483646 h 284"/>
                <a:gd name="T22" fmla="*/ 2147483646 w 274"/>
                <a:gd name="T23" fmla="*/ 2147483646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442"/>
            <p:cNvSpPr>
              <a:spLocks noEditPoints="1"/>
            </p:cNvSpPr>
            <p:nvPr/>
          </p:nvSpPr>
          <p:spPr bwMode="auto">
            <a:xfrm>
              <a:off x="6134100" y="2240101"/>
              <a:ext cx="219075" cy="187325"/>
            </a:xfrm>
            <a:custGeom>
              <a:avLst/>
              <a:gdLst>
                <a:gd name="T0" fmla="*/ 2147483646 w 288"/>
                <a:gd name="T1" fmla="*/ 0 h 246"/>
                <a:gd name="T2" fmla="*/ 2147483646 w 288"/>
                <a:gd name="T3" fmla="*/ 0 h 246"/>
                <a:gd name="T4" fmla="*/ 2147483646 w 288"/>
                <a:gd name="T5" fmla="*/ 2147483646 h 246"/>
                <a:gd name="T6" fmla="*/ 2147483646 w 288"/>
                <a:gd name="T7" fmla="*/ 2147483646 h 246"/>
                <a:gd name="T8" fmla="*/ 2147483646 w 288"/>
                <a:gd name="T9" fmla="*/ 2147483646 h 246"/>
                <a:gd name="T10" fmla="*/ 0 w 288"/>
                <a:gd name="T11" fmla="*/ 2147483646 h 246"/>
                <a:gd name="T12" fmla="*/ 0 w 288"/>
                <a:gd name="T13" fmla="*/ 2147483646 h 246"/>
                <a:gd name="T14" fmla="*/ 2147483646 w 288"/>
                <a:gd name="T15" fmla="*/ 2147483646 h 246"/>
                <a:gd name="T16" fmla="*/ 2147483646 w 288"/>
                <a:gd name="T17" fmla="*/ 2147483646 h 246"/>
                <a:gd name="T18" fmla="*/ 2147483646 w 288"/>
                <a:gd name="T19" fmla="*/ 2147483646 h 246"/>
                <a:gd name="T20" fmla="*/ 2147483646 w 288"/>
                <a:gd name="T21" fmla="*/ 2147483646 h 246"/>
                <a:gd name="T22" fmla="*/ 2147483646 w 288"/>
                <a:gd name="T23" fmla="*/ 2147483646 h 246"/>
                <a:gd name="T24" fmla="*/ 2147483646 w 288"/>
                <a:gd name="T25" fmla="*/ 2147483646 h 246"/>
                <a:gd name="T26" fmla="*/ 2147483646 w 288"/>
                <a:gd name="T27" fmla="*/ 0 h 246"/>
                <a:gd name="T28" fmla="*/ 2147483646 w 288"/>
                <a:gd name="T29" fmla="*/ 2147483646 h 246"/>
                <a:gd name="T30" fmla="*/ 2147483646 w 288"/>
                <a:gd name="T31" fmla="*/ 2147483646 h 246"/>
                <a:gd name="T32" fmla="*/ 2147483646 w 288"/>
                <a:gd name="T33" fmla="*/ 2147483646 h 246"/>
                <a:gd name="T34" fmla="*/ 2147483646 w 288"/>
                <a:gd name="T35" fmla="*/ 2147483646 h 246"/>
                <a:gd name="T36" fmla="*/ 2147483646 w 288"/>
                <a:gd name="T37" fmla="*/ 2147483646 h 246"/>
                <a:gd name="T38" fmla="*/ 2147483646 w 288"/>
                <a:gd name="T39" fmla="*/ 2147483646 h 246"/>
                <a:gd name="T40" fmla="*/ 2147483646 w 288"/>
                <a:gd name="T41" fmla="*/ 2147483646 h 246"/>
                <a:gd name="T42" fmla="*/ 2147483646 w 288"/>
                <a:gd name="T43" fmla="*/ 2147483646 h 246"/>
                <a:gd name="T44" fmla="*/ 2147483646 w 288"/>
                <a:gd name="T45" fmla="*/ 2147483646 h 246"/>
                <a:gd name="T46" fmla="*/ 2147483646 w 288"/>
                <a:gd name="T47" fmla="*/ 2147483646 h 246"/>
                <a:gd name="T48" fmla="*/ 2147483646 w 288"/>
                <a:gd name="T49" fmla="*/ 2147483646 h 246"/>
                <a:gd name="T50" fmla="*/ 2147483646 w 288"/>
                <a:gd name="T51" fmla="*/ 2147483646 h 246"/>
                <a:gd name="T52" fmla="*/ 2147483646 w 288"/>
                <a:gd name="T53" fmla="*/ 2147483646 h 246"/>
                <a:gd name="T54" fmla="*/ 2147483646 w 288"/>
                <a:gd name="T55" fmla="*/ 2147483646 h 246"/>
                <a:gd name="T56" fmla="*/ 2147483646 w 288"/>
                <a:gd name="T57" fmla="*/ 2147483646 h 2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443"/>
            <p:cNvSpPr>
              <a:spLocks noChangeArrowheads="1"/>
            </p:cNvSpPr>
            <p:nvPr/>
          </p:nvSpPr>
          <p:spPr bwMode="auto">
            <a:xfrm>
              <a:off x="6196013" y="2270263"/>
              <a:ext cx="57150" cy="58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6" name="Rectangle 444"/>
            <p:cNvSpPr>
              <a:spLocks noChangeArrowheads="1"/>
            </p:cNvSpPr>
            <p:nvPr/>
          </p:nvSpPr>
          <p:spPr bwMode="auto">
            <a:xfrm>
              <a:off x="6272213" y="2278201"/>
              <a:ext cx="476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7" name="Rectangle 445"/>
            <p:cNvSpPr>
              <a:spLocks noChangeArrowheads="1"/>
            </p:cNvSpPr>
            <p:nvPr/>
          </p:nvSpPr>
          <p:spPr bwMode="auto">
            <a:xfrm>
              <a:off x="6272213" y="2308363"/>
              <a:ext cx="476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8" name="Rectangle 446"/>
            <p:cNvSpPr>
              <a:spLocks noChangeArrowheads="1"/>
            </p:cNvSpPr>
            <p:nvPr/>
          </p:nvSpPr>
          <p:spPr bwMode="auto">
            <a:xfrm>
              <a:off x="6196013" y="2348051"/>
              <a:ext cx="1238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29" name="Rectangle 447"/>
            <p:cNvSpPr>
              <a:spLocks noChangeArrowheads="1"/>
            </p:cNvSpPr>
            <p:nvPr/>
          </p:nvSpPr>
          <p:spPr bwMode="auto">
            <a:xfrm>
              <a:off x="6196013" y="2379801"/>
              <a:ext cx="123825" cy="9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>
                <a:solidFill>
                  <a:srgbClr val="000000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0" name="TextBox 13"/>
            <p:cNvSpPr txBox="1">
              <a:spLocks noChangeArrowheads="1"/>
            </p:cNvSpPr>
            <p:nvPr/>
          </p:nvSpPr>
          <p:spPr bwMode="auto">
            <a:xfrm>
              <a:off x="5010943" y="981863"/>
              <a:ext cx="1243013" cy="32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defTabSz="1216025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defTabSz="1216025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defTabSz="1216025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defTabSz="1216025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0" lang="zh-CN" altLang="en-US" sz="1600" dirty="0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集成</a:t>
              </a:r>
              <a:r>
                <a:rPr kumimoji="0" lang="zh-CN" altLang="en-US" sz="1600" dirty="0" smtClean="0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开发</a:t>
              </a:r>
              <a:endParaRPr kumimoji="0" lang="en-US" altLang="zh-CN" sz="1600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7409955" y="918457"/>
              <a:ext cx="1243013" cy="32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defTabSz="1216025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defTabSz="1216025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defTabSz="1216025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defTabSz="1216025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0" lang="zh-CN" altLang="en-US" sz="1600" dirty="0" smtClean="0">
                  <a:solidFill>
                    <a:srgbClr val="445469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深度改造</a:t>
              </a:r>
              <a:endParaRPr kumimoji="0" lang="en-US" altLang="zh-CN" sz="16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9366187" y="1690126"/>
              <a:ext cx="824706" cy="32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defTabSz="1216025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defTabSz="1216025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defTabSz="1216025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defTabSz="1216025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0" lang="zh-CN" altLang="en-US" sz="1600" dirty="0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自研</a:t>
              </a:r>
              <a:endParaRPr kumimoji="0" lang="en-US" altLang="zh-CN" sz="1600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4" name="TextBox 13"/>
            <p:cNvSpPr txBox="1">
              <a:spLocks noChangeArrowheads="1"/>
            </p:cNvSpPr>
            <p:nvPr/>
          </p:nvSpPr>
          <p:spPr bwMode="auto">
            <a:xfrm>
              <a:off x="3779019" y="2007153"/>
              <a:ext cx="1243012" cy="32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spcBef>
                  <a:spcPct val="20000"/>
                </a:spcBef>
                <a:buFont typeface="Arial" pitchFamily="34" charset="0"/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 defTabSz="1216025">
                <a:spcBef>
                  <a:spcPct val="20000"/>
                </a:spcBef>
                <a:buFont typeface="Arial" pitchFamily="34" charset="0"/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 defTabSz="1216025">
                <a:spcBef>
                  <a:spcPct val="20000"/>
                </a:spcBef>
                <a:buFont typeface="Arial" pitchFamily="34" charset="0"/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 defTabSz="1216025">
                <a:spcBef>
                  <a:spcPct val="20000"/>
                </a:spcBef>
                <a:buFont typeface="Arial" pitchFamily="34" charset="0"/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 defTabSz="1216025">
                <a:spcBef>
                  <a:spcPct val="20000"/>
                </a:spcBef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defTabSz="12160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0" lang="zh-CN" altLang="en-US" sz="1600" dirty="0" smtClean="0">
                  <a:solidFill>
                    <a:srgbClr val="445469"/>
                  </a:solidFill>
                  <a:ea typeface="微软雅黑" pitchFamily="34" charset="-122"/>
                  <a:sym typeface="Arial" pitchFamily="34" charset="0"/>
                </a:rPr>
                <a:t>使用开源</a:t>
              </a:r>
              <a:endParaRPr kumimoji="0" lang="en-US" altLang="zh-CN" sz="1600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37" name="Freeform 45"/>
            <p:cNvSpPr>
              <a:spLocks noEditPoints="1"/>
            </p:cNvSpPr>
            <p:nvPr/>
          </p:nvSpPr>
          <p:spPr bwMode="auto">
            <a:xfrm>
              <a:off x="5362575" y="2206763"/>
              <a:ext cx="227013" cy="254000"/>
            </a:xfrm>
            <a:custGeom>
              <a:avLst/>
              <a:gdLst>
                <a:gd name="T0" fmla="*/ 51262293 w 889"/>
                <a:gd name="T1" fmla="*/ 56080041 h 965"/>
                <a:gd name="T2" fmla="*/ 44780804 w 889"/>
                <a:gd name="T3" fmla="*/ 48551903 h 965"/>
                <a:gd name="T4" fmla="*/ 45697283 w 889"/>
                <a:gd name="T5" fmla="*/ 40885840 h 965"/>
                <a:gd name="T6" fmla="*/ 44126067 w 889"/>
                <a:gd name="T7" fmla="*/ 33357965 h 965"/>
                <a:gd name="T8" fmla="*/ 40394269 w 889"/>
                <a:gd name="T9" fmla="*/ 26727644 h 965"/>
                <a:gd name="T10" fmla="*/ 34829514 w 889"/>
                <a:gd name="T11" fmla="*/ 21755034 h 965"/>
                <a:gd name="T12" fmla="*/ 28020656 w 889"/>
                <a:gd name="T13" fmla="*/ 18992620 h 965"/>
                <a:gd name="T14" fmla="*/ 20688060 w 889"/>
                <a:gd name="T15" fmla="*/ 18647285 h 965"/>
                <a:gd name="T16" fmla="*/ 13683087 w 889"/>
                <a:gd name="T17" fmla="*/ 20926441 h 965"/>
                <a:gd name="T18" fmla="*/ 7790708 w 889"/>
                <a:gd name="T19" fmla="*/ 25346568 h 965"/>
                <a:gd name="T20" fmla="*/ 3535427 w 889"/>
                <a:gd name="T21" fmla="*/ 31631291 h 965"/>
                <a:gd name="T22" fmla="*/ 1440217 w 889"/>
                <a:gd name="T23" fmla="*/ 39021244 h 965"/>
                <a:gd name="T24" fmla="*/ 1767586 w 889"/>
                <a:gd name="T25" fmla="*/ 46756267 h 965"/>
                <a:gd name="T26" fmla="*/ 4451906 w 889"/>
                <a:gd name="T27" fmla="*/ 53938808 h 965"/>
                <a:gd name="T28" fmla="*/ 9165554 w 889"/>
                <a:gd name="T29" fmla="*/ 59809498 h 965"/>
                <a:gd name="T30" fmla="*/ 15450673 w 889"/>
                <a:gd name="T31" fmla="*/ 63746104 h 965"/>
                <a:gd name="T32" fmla="*/ 22586900 w 889"/>
                <a:gd name="T33" fmla="*/ 65265366 h 965"/>
                <a:gd name="T34" fmla="*/ 29853869 w 889"/>
                <a:gd name="T35" fmla="*/ 64298587 h 965"/>
                <a:gd name="T36" fmla="*/ 36400730 w 889"/>
                <a:gd name="T37" fmla="*/ 60914464 h 965"/>
                <a:gd name="T38" fmla="*/ 39608789 w 889"/>
                <a:gd name="T39" fmla="*/ 56425113 h 965"/>
                <a:gd name="T40" fmla="*/ 50345559 w 889"/>
                <a:gd name="T41" fmla="*/ 65127179 h 965"/>
                <a:gd name="T42" fmla="*/ 55190205 w 889"/>
                <a:gd name="T43" fmla="*/ 56494338 h 965"/>
                <a:gd name="T44" fmla="*/ 29853869 w 889"/>
                <a:gd name="T45" fmla="*/ 42681476 h 965"/>
                <a:gd name="T46" fmla="*/ 20753687 w 889"/>
                <a:gd name="T47" fmla="*/ 37639905 h 965"/>
                <a:gd name="T48" fmla="*/ 24943596 w 889"/>
                <a:gd name="T49" fmla="*/ 43510332 h 965"/>
                <a:gd name="T50" fmla="*/ 18069367 w 889"/>
                <a:gd name="T51" fmla="*/ 42405366 h 965"/>
                <a:gd name="T52" fmla="*/ 26645810 w 889"/>
                <a:gd name="T53" fmla="*/ 48344754 h 965"/>
                <a:gd name="T54" fmla="*/ 26711437 w 889"/>
                <a:gd name="T55" fmla="*/ 55527295 h 965"/>
                <a:gd name="T56" fmla="*/ 20098950 w 889"/>
                <a:gd name="T57" fmla="*/ 28247169 h 965"/>
                <a:gd name="T58" fmla="*/ 36007990 w 889"/>
                <a:gd name="T59" fmla="*/ 46549119 h 965"/>
                <a:gd name="T60" fmla="*/ 37710204 w 889"/>
                <a:gd name="T61" fmla="*/ 47585123 h 965"/>
                <a:gd name="T62" fmla="*/ 19575211 w 889"/>
                <a:gd name="T63" fmla="*/ 26175161 h 965"/>
                <a:gd name="T64" fmla="*/ 27169549 w 889"/>
                <a:gd name="T65" fmla="*/ 57530342 h 965"/>
                <a:gd name="T66" fmla="*/ 35614995 w 889"/>
                <a:gd name="T67" fmla="*/ 53938808 h 965"/>
                <a:gd name="T68" fmla="*/ 7136226 w 889"/>
                <a:gd name="T69" fmla="*/ 46272746 h 965"/>
                <a:gd name="T70" fmla="*/ 39608789 w 889"/>
                <a:gd name="T71" fmla="*/ 37501718 h 965"/>
                <a:gd name="T72" fmla="*/ 54928464 w 889"/>
                <a:gd name="T73" fmla="*/ 62157617 h 965"/>
                <a:gd name="T74" fmla="*/ 50607556 w 889"/>
                <a:gd name="T75" fmla="*/ 62157617 h 965"/>
                <a:gd name="T76" fmla="*/ 52833509 w 889"/>
                <a:gd name="T77" fmla="*/ 58151787 h 965"/>
                <a:gd name="T78" fmla="*/ 54928464 w 889"/>
                <a:gd name="T79" fmla="*/ 62157617 h 965"/>
                <a:gd name="T80" fmla="*/ 35549623 w 889"/>
                <a:gd name="T81" fmla="*/ 15608497 h 965"/>
                <a:gd name="T82" fmla="*/ 37317209 w 889"/>
                <a:gd name="T83" fmla="*/ 20235772 h 965"/>
                <a:gd name="T84" fmla="*/ 40590639 w 889"/>
                <a:gd name="T85" fmla="*/ 21547886 h 965"/>
                <a:gd name="T86" fmla="*/ 44977174 w 889"/>
                <a:gd name="T87" fmla="*/ 23481708 h 965"/>
                <a:gd name="T88" fmla="*/ 48185233 w 889"/>
                <a:gd name="T89" fmla="*/ 21962446 h 965"/>
                <a:gd name="T90" fmla="*/ 52506141 w 889"/>
                <a:gd name="T91" fmla="*/ 20028624 h 965"/>
                <a:gd name="T92" fmla="*/ 53749988 w 889"/>
                <a:gd name="T93" fmla="*/ 16575277 h 965"/>
                <a:gd name="T94" fmla="*/ 55583201 w 889"/>
                <a:gd name="T95" fmla="*/ 11948002 h 965"/>
                <a:gd name="T96" fmla="*/ 54142728 w 889"/>
                <a:gd name="T97" fmla="*/ 8563880 h 965"/>
                <a:gd name="T98" fmla="*/ 52375142 w 889"/>
                <a:gd name="T99" fmla="*/ 4005830 h 965"/>
                <a:gd name="T100" fmla="*/ 49036340 w 889"/>
                <a:gd name="T101" fmla="*/ 2693453 h 965"/>
                <a:gd name="T102" fmla="*/ 44715177 w 889"/>
                <a:gd name="T103" fmla="*/ 759631 h 965"/>
                <a:gd name="T104" fmla="*/ 41507374 w 889"/>
                <a:gd name="T105" fmla="*/ 2279156 h 965"/>
                <a:gd name="T106" fmla="*/ 37120839 w 889"/>
                <a:gd name="T107" fmla="*/ 4143753 h 965"/>
                <a:gd name="T108" fmla="*/ 35876992 w 889"/>
                <a:gd name="T109" fmla="*/ 7666062 h 965"/>
                <a:gd name="T110" fmla="*/ 34109405 w 889"/>
                <a:gd name="T111" fmla="*/ 12224375 h 965"/>
                <a:gd name="T112" fmla="*/ 44846176 w 889"/>
                <a:gd name="T113" fmla="*/ 6422910 h 965"/>
                <a:gd name="T114" fmla="*/ 44846176 w 889"/>
                <a:gd name="T115" fmla="*/ 17818429 h 965"/>
                <a:gd name="T116" fmla="*/ 44846176 w 889"/>
                <a:gd name="T117" fmla="*/ 6422910 h 965"/>
                <a:gd name="T118" fmla="*/ 44846176 w 889"/>
                <a:gd name="T119" fmla="*/ 6422910 h 9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89" h="965">
                  <a:moveTo>
                    <a:pt x="843" y="818"/>
                  </a:moveTo>
                  <a:cubicBezTo>
                    <a:pt x="824" y="807"/>
                    <a:pt x="803" y="806"/>
                    <a:pt x="783" y="812"/>
                  </a:cubicBezTo>
                  <a:cubicBezTo>
                    <a:pt x="657" y="737"/>
                    <a:pt x="657" y="737"/>
                    <a:pt x="657" y="737"/>
                  </a:cubicBezTo>
                  <a:cubicBezTo>
                    <a:pt x="659" y="722"/>
                    <a:pt x="669" y="709"/>
                    <a:pt x="684" y="703"/>
                  </a:cubicBezTo>
                  <a:cubicBezTo>
                    <a:pt x="707" y="694"/>
                    <a:pt x="712" y="672"/>
                    <a:pt x="694" y="654"/>
                  </a:cubicBezTo>
                  <a:cubicBezTo>
                    <a:pt x="677" y="636"/>
                    <a:pt x="679" y="608"/>
                    <a:pt x="698" y="592"/>
                  </a:cubicBezTo>
                  <a:cubicBezTo>
                    <a:pt x="716" y="576"/>
                    <a:pt x="714" y="554"/>
                    <a:pt x="691" y="542"/>
                  </a:cubicBezTo>
                  <a:cubicBezTo>
                    <a:pt x="670" y="531"/>
                    <a:pt x="662" y="504"/>
                    <a:pt x="674" y="483"/>
                  </a:cubicBezTo>
                  <a:cubicBezTo>
                    <a:pt x="687" y="462"/>
                    <a:pt x="677" y="441"/>
                    <a:pt x="653" y="438"/>
                  </a:cubicBezTo>
                  <a:cubicBezTo>
                    <a:pt x="628" y="434"/>
                    <a:pt x="612" y="412"/>
                    <a:pt x="617" y="387"/>
                  </a:cubicBezTo>
                  <a:cubicBezTo>
                    <a:pt x="622" y="363"/>
                    <a:pt x="606" y="347"/>
                    <a:pt x="582" y="352"/>
                  </a:cubicBezTo>
                  <a:cubicBezTo>
                    <a:pt x="557" y="356"/>
                    <a:pt x="535" y="340"/>
                    <a:pt x="532" y="315"/>
                  </a:cubicBezTo>
                  <a:cubicBezTo>
                    <a:pt x="529" y="291"/>
                    <a:pt x="508" y="281"/>
                    <a:pt x="487" y="293"/>
                  </a:cubicBezTo>
                  <a:cubicBezTo>
                    <a:pt x="465" y="305"/>
                    <a:pt x="439" y="297"/>
                    <a:pt x="428" y="275"/>
                  </a:cubicBezTo>
                  <a:cubicBezTo>
                    <a:pt x="417" y="253"/>
                    <a:pt x="395" y="250"/>
                    <a:pt x="378" y="268"/>
                  </a:cubicBezTo>
                  <a:cubicBezTo>
                    <a:pt x="362" y="287"/>
                    <a:pt x="334" y="288"/>
                    <a:pt x="316" y="270"/>
                  </a:cubicBezTo>
                  <a:cubicBezTo>
                    <a:pt x="299" y="253"/>
                    <a:pt x="277" y="258"/>
                    <a:pt x="267" y="280"/>
                  </a:cubicBezTo>
                  <a:cubicBezTo>
                    <a:pt x="258" y="303"/>
                    <a:pt x="232" y="313"/>
                    <a:pt x="209" y="303"/>
                  </a:cubicBezTo>
                  <a:cubicBezTo>
                    <a:pt x="187" y="292"/>
                    <a:pt x="168" y="303"/>
                    <a:pt x="166" y="328"/>
                  </a:cubicBezTo>
                  <a:cubicBezTo>
                    <a:pt x="165" y="353"/>
                    <a:pt x="143" y="370"/>
                    <a:pt x="119" y="367"/>
                  </a:cubicBezTo>
                  <a:cubicBezTo>
                    <a:pt x="94" y="365"/>
                    <a:pt x="80" y="382"/>
                    <a:pt x="86" y="405"/>
                  </a:cubicBezTo>
                  <a:cubicBezTo>
                    <a:pt x="93" y="429"/>
                    <a:pt x="78" y="453"/>
                    <a:pt x="54" y="458"/>
                  </a:cubicBezTo>
                  <a:cubicBezTo>
                    <a:pt x="30" y="464"/>
                    <a:pt x="21" y="485"/>
                    <a:pt x="35" y="505"/>
                  </a:cubicBezTo>
                  <a:cubicBezTo>
                    <a:pt x="50" y="525"/>
                    <a:pt x="44" y="553"/>
                    <a:pt x="22" y="565"/>
                  </a:cubicBezTo>
                  <a:cubicBezTo>
                    <a:pt x="1" y="578"/>
                    <a:pt x="0" y="601"/>
                    <a:pt x="20" y="616"/>
                  </a:cubicBezTo>
                  <a:cubicBezTo>
                    <a:pt x="40" y="630"/>
                    <a:pt x="43" y="658"/>
                    <a:pt x="27" y="677"/>
                  </a:cubicBezTo>
                  <a:cubicBezTo>
                    <a:pt x="11" y="696"/>
                    <a:pt x="18" y="718"/>
                    <a:pt x="41" y="725"/>
                  </a:cubicBezTo>
                  <a:cubicBezTo>
                    <a:pt x="65" y="733"/>
                    <a:pt x="77" y="758"/>
                    <a:pt x="68" y="781"/>
                  </a:cubicBezTo>
                  <a:cubicBezTo>
                    <a:pt x="59" y="804"/>
                    <a:pt x="72" y="822"/>
                    <a:pt x="97" y="822"/>
                  </a:cubicBezTo>
                  <a:cubicBezTo>
                    <a:pt x="122" y="821"/>
                    <a:pt x="141" y="841"/>
                    <a:pt x="140" y="866"/>
                  </a:cubicBezTo>
                  <a:cubicBezTo>
                    <a:pt x="139" y="891"/>
                    <a:pt x="158" y="904"/>
                    <a:pt x="181" y="895"/>
                  </a:cubicBezTo>
                  <a:cubicBezTo>
                    <a:pt x="204" y="887"/>
                    <a:pt x="229" y="899"/>
                    <a:pt x="236" y="923"/>
                  </a:cubicBezTo>
                  <a:cubicBezTo>
                    <a:pt x="243" y="946"/>
                    <a:pt x="265" y="953"/>
                    <a:pt x="284" y="937"/>
                  </a:cubicBezTo>
                  <a:cubicBezTo>
                    <a:pt x="303" y="922"/>
                    <a:pt x="331" y="925"/>
                    <a:pt x="345" y="945"/>
                  </a:cubicBezTo>
                  <a:cubicBezTo>
                    <a:pt x="360" y="965"/>
                    <a:pt x="383" y="965"/>
                    <a:pt x="395" y="944"/>
                  </a:cubicBezTo>
                  <a:cubicBezTo>
                    <a:pt x="409" y="923"/>
                    <a:pt x="436" y="917"/>
                    <a:pt x="456" y="931"/>
                  </a:cubicBezTo>
                  <a:cubicBezTo>
                    <a:pt x="476" y="946"/>
                    <a:pt x="497" y="938"/>
                    <a:pt x="503" y="914"/>
                  </a:cubicBezTo>
                  <a:cubicBezTo>
                    <a:pt x="509" y="889"/>
                    <a:pt x="533" y="875"/>
                    <a:pt x="556" y="882"/>
                  </a:cubicBezTo>
                  <a:cubicBezTo>
                    <a:pt x="580" y="889"/>
                    <a:pt x="597" y="875"/>
                    <a:pt x="595" y="850"/>
                  </a:cubicBezTo>
                  <a:cubicBezTo>
                    <a:pt x="593" y="838"/>
                    <a:pt x="598" y="826"/>
                    <a:pt x="605" y="817"/>
                  </a:cubicBezTo>
                  <a:cubicBezTo>
                    <a:pt x="735" y="894"/>
                    <a:pt x="735" y="894"/>
                    <a:pt x="735" y="894"/>
                  </a:cubicBezTo>
                  <a:cubicBezTo>
                    <a:pt x="739" y="914"/>
                    <a:pt x="750" y="932"/>
                    <a:pt x="769" y="943"/>
                  </a:cubicBezTo>
                  <a:cubicBezTo>
                    <a:pt x="804" y="964"/>
                    <a:pt x="848" y="952"/>
                    <a:pt x="869" y="918"/>
                  </a:cubicBezTo>
                  <a:cubicBezTo>
                    <a:pt x="889" y="883"/>
                    <a:pt x="878" y="839"/>
                    <a:pt x="843" y="818"/>
                  </a:cubicBezTo>
                  <a:close/>
                  <a:moveTo>
                    <a:pt x="550" y="674"/>
                  </a:moveTo>
                  <a:cubicBezTo>
                    <a:pt x="456" y="618"/>
                    <a:pt x="456" y="618"/>
                    <a:pt x="456" y="618"/>
                  </a:cubicBezTo>
                  <a:cubicBezTo>
                    <a:pt x="455" y="588"/>
                    <a:pt x="440" y="559"/>
                    <a:pt x="412" y="543"/>
                  </a:cubicBezTo>
                  <a:cubicBezTo>
                    <a:pt x="381" y="525"/>
                    <a:pt x="345" y="527"/>
                    <a:pt x="317" y="545"/>
                  </a:cubicBezTo>
                  <a:cubicBezTo>
                    <a:pt x="368" y="575"/>
                    <a:pt x="368" y="575"/>
                    <a:pt x="368" y="575"/>
                  </a:cubicBezTo>
                  <a:cubicBezTo>
                    <a:pt x="387" y="586"/>
                    <a:pt x="392" y="610"/>
                    <a:pt x="381" y="630"/>
                  </a:cubicBezTo>
                  <a:cubicBezTo>
                    <a:pt x="370" y="649"/>
                    <a:pt x="346" y="655"/>
                    <a:pt x="328" y="644"/>
                  </a:cubicBezTo>
                  <a:cubicBezTo>
                    <a:pt x="276" y="614"/>
                    <a:pt x="276" y="614"/>
                    <a:pt x="276" y="614"/>
                  </a:cubicBezTo>
                  <a:cubicBezTo>
                    <a:pt x="273" y="647"/>
                    <a:pt x="289" y="680"/>
                    <a:pt x="320" y="698"/>
                  </a:cubicBezTo>
                  <a:cubicBezTo>
                    <a:pt x="348" y="715"/>
                    <a:pt x="380" y="714"/>
                    <a:pt x="407" y="700"/>
                  </a:cubicBezTo>
                  <a:cubicBezTo>
                    <a:pt x="498" y="754"/>
                    <a:pt x="498" y="754"/>
                    <a:pt x="498" y="754"/>
                  </a:cubicBezTo>
                  <a:cubicBezTo>
                    <a:pt x="473" y="777"/>
                    <a:pt x="443" y="795"/>
                    <a:pt x="408" y="804"/>
                  </a:cubicBezTo>
                  <a:cubicBezTo>
                    <a:pt x="299" y="832"/>
                    <a:pt x="188" y="766"/>
                    <a:pt x="160" y="657"/>
                  </a:cubicBezTo>
                  <a:cubicBezTo>
                    <a:pt x="132" y="548"/>
                    <a:pt x="198" y="437"/>
                    <a:pt x="307" y="409"/>
                  </a:cubicBezTo>
                  <a:cubicBezTo>
                    <a:pt x="415" y="381"/>
                    <a:pt x="527" y="447"/>
                    <a:pt x="555" y="556"/>
                  </a:cubicBezTo>
                  <a:cubicBezTo>
                    <a:pt x="565" y="596"/>
                    <a:pt x="562" y="637"/>
                    <a:pt x="550" y="674"/>
                  </a:cubicBezTo>
                  <a:close/>
                  <a:moveTo>
                    <a:pt x="595" y="700"/>
                  </a:moveTo>
                  <a:cubicBezTo>
                    <a:pt x="576" y="689"/>
                    <a:pt x="576" y="689"/>
                    <a:pt x="576" y="689"/>
                  </a:cubicBezTo>
                  <a:cubicBezTo>
                    <a:pt x="592" y="646"/>
                    <a:pt x="597" y="597"/>
                    <a:pt x="584" y="548"/>
                  </a:cubicBezTo>
                  <a:cubicBezTo>
                    <a:pt x="552" y="423"/>
                    <a:pt x="424" y="347"/>
                    <a:pt x="299" y="379"/>
                  </a:cubicBezTo>
                  <a:cubicBezTo>
                    <a:pt x="174" y="412"/>
                    <a:pt x="98" y="539"/>
                    <a:pt x="130" y="665"/>
                  </a:cubicBezTo>
                  <a:cubicBezTo>
                    <a:pt x="163" y="790"/>
                    <a:pt x="290" y="865"/>
                    <a:pt x="415" y="833"/>
                  </a:cubicBezTo>
                  <a:cubicBezTo>
                    <a:pt x="459" y="822"/>
                    <a:pt x="496" y="799"/>
                    <a:pt x="524" y="770"/>
                  </a:cubicBezTo>
                  <a:cubicBezTo>
                    <a:pt x="544" y="781"/>
                    <a:pt x="544" y="781"/>
                    <a:pt x="544" y="781"/>
                  </a:cubicBezTo>
                  <a:cubicBezTo>
                    <a:pt x="512" y="815"/>
                    <a:pt x="470" y="841"/>
                    <a:pt x="421" y="854"/>
                  </a:cubicBezTo>
                  <a:cubicBezTo>
                    <a:pt x="284" y="889"/>
                    <a:pt x="145" y="807"/>
                    <a:pt x="109" y="670"/>
                  </a:cubicBezTo>
                  <a:cubicBezTo>
                    <a:pt x="74" y="533"/>
                    <a:pt x="157" y="394"/>
                    <a:pt x="294" y="359"/>
                  </a:cubicBezTo>
                  <a:cubicBezTo>
                    <a:pt x="430" y="323"/>
                    <a:pt x="570" y="406"/>
                    <a:pt x="605" y="543"/>
                  </a:cubicBezTo>
                  <a:cubicBezTo>
                    <a:pt x="619" y="597"/>
                    <a:pt x="614" y="652"/>
                    <a:pt x="595" y="700"/>
                  </a:cubicBezTo>
                  <a:close/>
                  <a:moveTo>
                    <a:pt x="839" y="900"/>
                  </a:moveTo>
                  <a:cubicBezTo>
                    <a:pt x="806" y="919"/>
                    <a:pt x="806" y="919"/>
                    <a:pt x="806" y="919"/>
                  </a:cubicBezTo>
                  <a:cubicBezTo>
                    <a:pt x="773" y="900"/>
                    <a:pt x="773" y="900"/>
                    <a:pt x="773" y="900"/>
                  </a:cubicBezTo>
                  <a:cubicBezTo>
                    <a:pt x="773" y="861"/>
                    <a:pt x="773" y="861"/>
                    <a:pt x="773" y="861"/>
                  </a:cubicBezTo>
                  <a:cubicBezTo>
                    <a:pt x="807" y="842"/>
                    <a:pt x="807" y="842"/>
                    <a:pt x="807" y="842"/>
                  </a:cubicBezTo>
                  <a:cubicBezTo>
                    <a:pt x="840" y="862"/>
                    <a:pt x="840" y="862"/>
                    <a:pt x="840" y="862"/>
                  </a:cubicBezTo>
                  <a:lnTo>
                    <a:pt x="839" y="900"/>
                  </a:lnTo>
                  <a:close/>
                  <a:moveTo>
                    <a:pt x="526" y="216"/>
                  </a:moveTo>
                  <a:cubicBezTo>
                    <a:pt x="543" y="226"/>
                    <a:pt x="543" y="226"/>
                    <a:pt x="543" y="226"/>
                  </a:cubicBezTo>
                  <a:cubicBezTo>
                    <a:pt x="557" y="235"/>
                    <a:pt x="569" y="256"/>
                    <a:pt x="569" y="27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1" y="309"/>
                    <a:pt x="585" y="320"/>
                    <a:pt x="601" y="316"/>
                  </a:cubicBezTo>
                  <a:cubicBezTo>
                    <a:pt x="620" y="312"/>
                    <a:pt x="620" y="312"/>
                    <a:pt x="620" y="312"/>
                  </a:cubicBezTo>
                  <a:cubicBezTo>
                    <a:pt x="637" y="308"/>
                    <a:pt x="660" y="315"/>
                    <a:pt x="672" y="326"/>
                  </a:cubicBezTo>
                  <a:cubicBezTo>
                    <a:pt x="687" y="340"/>
                    <a:pt x="687" y="340"/>
                    <a:pt x="687" y="340"/>
                  </a:cubicBezTo>
                  <a:cubicBezTo>
                    <a:pt x="699" y="351"/>
                    <a:pt x="716" y="349"/>
                    <a:pt x="725" y="335"/>
                  </a:cubicBezTo>
                  <a:cubicBezTo>
                    <a:pt x="736" y="318"/>
                    <a:pt x="736" y="318"/>
                    <a:pt x="736" y="318"/>
                  </a:cubicBezTo>
                  <a:cubicBezTo>
                    <a:pt x="745" y="304"/>
                    <a:pt x="766" y="291"/>
                    <a:pt x="782" y="291"/>
                  </a:cubicBezTo>
                  <a:cubicBezTo>
                    <a:pt x="802" y="290"/>
                    <a:pt x="802" y="290"/>
                    <a:pt x="802" y="290"/>
                  </a:cubicBezTo>
                  <a:cubicBezTo>
                    <a:pt x="819" y="290"/>
                    <a:pt x="830" y="276"/>
                    <a:pt x="826" y="259"/>
                  </a:cubicBezTo>
                  <a:cubicBezTo>
                    <a:pt x="821" y="240"/>
                    <a:pt x="821" y="240"/>
                    <a:pt x="821" y="240"/>
                  </a:cubicBezTo>
                  <a:cubicBezTo>
                    <a:pt x="818" y="224"/>
                    <a:pt x="824" y="200"/>
                    <a:pt x="835" y="188"/>
                  </a:cubicBezTo>
                  <a:cubicBezTo>
                    <a:pt x="849" y="173"/>
                    <a:pt x="849" y="173"/>
                    <a:pt x="849" y="173"/>
                  </a:cubicBezTo>
                  <a:cubicBezTo>
                    <a:pt x="860" y="161"/>
                    <a:pt x="858" y="144"/>
                    <a:pt x="844" y="135"/>
                  </a:cubicBezTo>
                  <a:cubicBezTo>
                    <a:pt x="827" y="124"/>
                    <a:pt x="827" y="124"/>
                    <a:pt x="827" y="124"/>
                  </a:cubicBezTo>
                  <a:cubicBezTo>
                    <a:pt x="813" y="115"/>
                    <a:pt x="801" y="95"/>
                    <a:pt x="800" y="78"/>
                  </a:cubicBezTo>
                  <a:cubicBezTo>
                    <a:pt x="800" y="58"/>
                    <a:pt x="800" y="58"/>
                    <a:pt x="800" y="58"/>
                  </a:cubicBezTo>
                  <a:cubicBezTo>
                    <a:pt x="799" y="41"/>
                    <a:pt x="785" y="31"/>
                    <a:pt x="769" y="34"/>
                  </a:cubicBezTo>
                  <a:cubicBezTo>
                    <a:pt x="749" y="39"/>
                    <a:pt x="749" y="39"/>
                    <a:pt x="749" y="39"/>
                  </a:cubicBezTo>
                  <a:cubicBezTo>
                    <a:pt x="733" y="42"/>
                    <a:pt x="710" y="36"/>
                    <a:pt x="698" y="25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71" y="0"/>
                    <a:pt x="653" y="2"/>
                    <a:pt x="645" y="1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25" y="47"/>
                    <a:pt x="604" y="59"/>
                    <a:pt x="587" y="60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51" y="61"/>
                    <a:pt x="540" y="75"/>
                    <a:pt x="544" y="91"/>
                  </a:cubicBezTo>
                  <a:cubicBezTo>
                    <a:pt x="548" y="111"/>
                    <a:pt x="548" y="111"/>
                    <a:pt x="548" y="111"/>
                  </a:cubicBezTo>
                  <a:cubicBezTo>
                    <a:pt x="552" y="127"/>
                    <a:pt x="546" y="150"/>
                    <a:pt x="534" y="163"/>
                  </a:cubicBezTo>
                  <a:cubicBezTo>
                    <a:pt x="521" y="177"/>
                    <a:pt x="521" y="177"/>
                    <a:pt x="521" y="177"/>
                  </a:cubicBezTo>
                  <a:cubicBezTo>
                    <a:pt x="509" y="189"/>
                    <a:pt x="512" y="207"/>
                    <a:pt x="526" y="216"/>
                  </a:cubicBezTo>
                  <a:close/>
                  <a:moveTo>
                    <a:pt x="685" y="93"/>
                  </a:moveTo>
                  <a:cubicBezTo>
                    <a:pt x="730" y="93"/>
                    <a:pt x="767" y="130"/>
                    <a:pt x="767" y="175"/>
                  </a:cubicBezTo>
                  <a:cubicBezTo>
                    <a:pt x="767" y="221"/>
                    <a:pt x="730" y="258"/>
                    <a:pt x="685" y="258"/>
                  </a:cubicBezTo>
                  <a:cubicBezTo>
                    <a:pt x="639" y="258"/>
                    <a:pt x="603" y="221"/>
                    <a:pt x="603" y="175"/>
                  </a:cubicBezTo>
                  <a:cubicBezTo>
                    <a:pt x="603" y="130"/>
                    <a:pt x="639" y="93"/>
                    <a:pt x="685" y="93"/>
                  </a:cubicBezTo>
                  <a:close/>
                  <a:moveTo>
                    <a:pt x="685" y="93"/>
                  </a:moveTo>
                  <a:cubicBezTo>
                    <a:pt x="685" y="93"/>
                    <a:pt x="685" y="93"/>
                    <a:pt x="685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endParaRPr lang="zh-CN" altLang="en-US"/>
            </a:p>
          </p:txBody>
        </p:sp>
        <p:pic>
          <p:nvPicPr>
            <p:cNvPr id="38" name="Group 8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325" y="2214701"/>
              <a:ext cx="21907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46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</a:p>
        </p:txBody>
      </p:sp>
      <p:sp>
        <p:nvSpPr>
          <p:cNvPr id="22532" name="文本框 32"/>
          <p:cNvSpPr txBox="1">
            <a:spLocks noChangeArrowheads="1"/>
          </p:cNvSpPr>
          <p:nvPr/>
        </p:nvSpPr>
        <p:spPr bwMode="auto">
          <a:xfrm>
            <a:off x="1901825" y="1765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000" b="1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89" y="2142481"/>
            <a:ext cx="826081" cy="7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8" y="2916731"/>
            <a:ext cx="1599407" cy="58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 descr="RabbitM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6" y="3210539"/>
            <a:ext cx="2524053" cy="48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19" y="1727051"/>
            <a:ext cx="2979004" cy="87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本框 32"/>
          <p:cNvSpPr txBox="1">
            <a:spLocks noChangeArrowheads="1"/>
          </p:cNvSpPr>
          <p:nvPr/>
        </p:nvSpPr>
        <p:spPr bwMode="auto">
          <a:xfrm>
            <a:off x="2085975" y="4149330"/>
            <a:ext cx="291307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eaLnBrk="1" hangingPunct="1">
              <a:lnSpc>
                <a:spcPct val="130000"/>
              </a:lnSpc>
              <a:buFont typeface="Wingdings" pitchFamily="2" charset="2"/>
              <a:buChar char="ü"/>
              <a:defRPr kumimoji="0" sz="140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9pPr>
          </a:lstStyle>
          <a:p>
            <a:r>
              <a:rPr lang="zh-CN" altLang="en-US" sz="2000" dirty="0"/>
              <a:t>广泛使用</a:t>
            </a:r>
            <a:endParaRPr lang="en-US" altLang="zh-CN" sz="2000" dirty="0"/>
          </a:p>
          <a:p>
            <a:r>
              <a:rPr lang="zh-CN" altLang="en-US" sz="2000" dirty="0"/>
              <a:t>社区活跃</a:t>
            </a:r>
            <a:endParaRPr lang="en-US" altLang="zh-CN" sz="2000" dirty="0"/>
          </a:p>
          <a:p>
            <a:r>
              <a:rPr lang="zh-CN" altLang="en-US" sz="2000" dirty="0"/>
              <a:t>易</a:t>
            </a:r>
            <a:r>
              <a:rPr lang="zh-CN" altLang="en-US" sz="2000" dirty="0" smtClean="0"/>
              <a:t>接受</a:t>
            </a:r>
            <a:endParaRPr lang="en-US" altLang="zh-CN" sz="2000" dirty="0"/>
          </a:p>
          <a:p>
            <a:r>
              <a:rPr lang="zh-CN" altLang="en-US" sz="2000" dirty="0"/>
              <a:t>应对业务需求</a:t>
            </a:r>
            <a:r>
              <a:rPr lang="zh-CN" altLang="en-US" sz="2000" dirty="0" smtClean="0"/>
              <a:t>多样化</a:t>
            </a:r>
            <a:endParaRPr lang="en-US" altLang="zh-C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52" y="1612900"/>
            <a:ext cx="7048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流程图: 资料带 1"/>
          <p:cNvSpPr/>
          <p:nvPr/>
        </p:nvSpPr>
        <p:spPr>
          <a:xfrm>
            <a:off x="6800259" y="4383402"/>
            <a:ext cx="1944891" cy="864396"/>
          </a:xfrm>
          <a:prstGeom prst="flowChartPunchedTape">
            <a:avLst/>
          </a:prstGeom>
          <a:solidFill>
            <a:srgbClr val="D5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会用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!=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20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42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5" y="2276472"/>
            <a:ext cx="949642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本框 32"/>
          <p:cNvSpPr txBox="1">
            <a:spLocks noChangeArrowheads="1"/>
          </p:cNvSpPr>
          <p:nvPr/>
        </p:nvSpPr>
        <p:spPr bwMode="auto">
          <a:xfrm>
            <a:off x="4279104" y="1356847"/>
            <a:ext cx="1656759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eaLnBrk="1" hangingPunct="1">
              <a:lnSpc>
                <a:spcPct val="130000"/>
              </a:lnSpc>
              <a:buFont typeface="Wingdings" pitchFamily="2" charset="2"/>
              <a:buChar char="ü"/>
              <a:defRPr kumimoji="0" sz="140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完备测试</a:t>
            </a:r>
            <a:endParaRPr lang="en-US" altLang="zh-CN" sz="1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791797" y="908110"/>
            <a:ext cx="1041815" cy="1048835"/>
            <a:chOff x="6113508" y="4183611"/>
            <a:chExt cx="674145" cy="681475"/>
          </a:xfrm>
        </p:grpSpPr>
        <p:sp>
          <p:nvSpPr>
            <p:cNvPr id="46" name="Freeform 3844"/>
            <p:cNvSpPr>
              <a:spLocks/>
            </p:cNvSpPr>
            <p:nvPr/>
          </p:nvSpPr>
          <p:spPr bwMode="auto">
            <a:xfrm>
              <a:off x="6164809" y="4645250"/>
              <a:ext cx="586214" cy="190523"/>
            </a:xfrm>
            <a:custGeom>
              <a:avLst/>
              <a:gdLst>
                <a:gd name="T0" fmla="*/ 12 w 110"/>
                <a:gd name="T1" fmla="*/ 0 h 35"/>
                <a:gd name="T2" fmla="*/ 6 w 110"/>
                <a:gd name="T3" fmla="*/ 16 h 35"/>
                <a:gd name="T4" fmla="*/ 22 w 110"/>
                <a:gd name="T5" fmla="*/ 32 h 35"/>
                <a:gd name="T6" fmla="*/ 93 w 110"/>
                <a:gd name="T7" fmla="*/ 32 h 35"/>
                <a:gd name="T8" fmla="*/ 104 w 110"/>
                <a:gd name="T9" fmla="*/ 19 h 35"/>
                <a:gd name="T10" fmla="*/ 95 w 110"/>
                <a:gd name="T11" fmla="*/ 0 h 35"/>
                <a:gd name="T12" fmla="*/ 12 w 110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5">
                  <a:moveTo>
                    <a:pt x="12" y="0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0" y="32"/>
                    <a:pt x="22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2"/>
                    <a:pt x="110" y="35"/>
                    <a:pt x="104" y="19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3845"/>
            <p:cNvSpPr>
              <a:spLocks noChangeArrowheads="1"/>
            </p:cNvSpPr>
            <p:nvPr/>
          </p:nvSpPr>
          <p:spPr bwMode="auto">
            <a:xfrm>
              <a:off x="6465236" y="4549994"/>
              <a:ext cx="73275" cy="80605"/>
            </a:xfrm>
            <a:prstGeom prst="ellipse">
              <a:avLst/>
            </a:prstGeom>
            <a:solidFill>
              <a:srgbClr val="A02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3846"/>
            <p:cNvSpPr>
              <a:spLocks noChangeArrowheads="1"/>
            </p:cNvSpPr>
            <p:nvPr/>
          </p:nvSpPr>
          <p:spPr bwMode="auto">
            <a:xfrm>
              <a:off x="6369980" y="4535339"/>
              <a:ext cx="65949" cy="73275"/>
            </a:xfrm>
            <a:prstGeom prst="ellipse">
              <a:avLst/>
            </a:prstGeom>
            <a:solidFill>
              <a:srgbClr val="A02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3847"/>
            <p:cNvSpPr>
              <a:spLocks noChangeArrowheads="1"/>
            </p:cNvSpPr>
            <p:nvPr/>
          </p:nvSpPr>
          <p:spPr bwMode="auto">
            <a:xfrm>
              <a:off x="6450580" y="4484042"/>
              <a:ext cx="51296" cy="51296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48"/>
            <p:cNvSpPr>
              <a:spLocks noEditPoints="1"/>
            </p:cNvSpPr>
            <p:nvPr/>
          </p:nvSpPr>
          <p:spPr bwMode="auto">
            <a:xfrm>
              <a:off x="6113508" y="4183611"/>
              <a:ext cx="674145" cy="681475"/>
            </a:xfrm>
            <a:custGeom>
              <a:avLst/>
              <a:gdLst>
                <a:gd name="T0" fmla="*/ 124 w 128"/>
                <a:gd name="T1" fmla="*/ 106 h 129"/>
                <a:gd name="T2" fmla="*/ 81 w 128"/>
                <a:gd name="T3" fmla="*/ 33 h 129"/>
                <a:gd name="T4" fmla="*/ 81 w 128"/>
                <a:gd name="T5" fmla="*/ 9 h 129"/>
                <a:gd name="T6" fmla="*/ 83 w 128"/>
                <a:gd name="T7" fmla="*/ 9 h 129"/>
                <a:gd name="T8" fmla="*/ 87 w 128"/>
                <a:gd name="T9" fmla="*/ 4 h 129"/>
                <a:gd name="T10" fmla="*/ 83 w 128"/>
                <a:gd name="T11" fmla="*/ 0 h 129"/>
                <a:gd name="T12" fmla="*/ 45 w 128"/>
                <a:gd name="T13" fmla="*/ 0 h 129"/>
                <a:gd name="T14" fmla="*/ 41 w 128"/>
                <a:gd name="T15" fmla="*/ 4 h 129"/>
                <a:gd name="T16" fmla="*/ 45 w 128"/>
                <a:gd name="T17" fmla="*/ 9 h 129"/>
                <a:gd name="T18" fmla="*/ 46 w 128"/>
                <a:gd name="T19" fmla="*/ 9 h 129"/>
                <a:gd name="T20" fmla="*/ 46 w 128"/>
                <a:gd name="T21" fmla="*/ 33 h 129"/>
                <a:gd name="T22" fmla="*/ 4 w 128"/>
                <a:gd name="T23" fmla="*/ 106 h 129"/>
                <a:gd name="T24" fmla="*/ 18 w 128"/>
                <a:gd name="T25" fmla="*/ 129 h 129"/>
                <a:gd name="T26" fmla="*/ 110 w 128"/>
                <a:gd name="T27" fmla="*/ 129 h 129"/>
                <a:gd name="T28" fmla="*/ 124 w 128"/>
                <a:gd name="T29" fmla="*/ 106 h 129"/>
                <a:gd name="T30" fmla="*/ 102 w 128"/>
                <a:gd name="T31" fmla="*/ 120 h 129"/>
                <a:gd name="T32" fmla="*/ 32 w 128"/>
                <a:gd name="T33" fmla="*/ 120 h 129"/>
                <a:gd name="T34" fmla="*/ 17 w 128"/>
                <a:gd name="T35" fmla="*/ 104 h 129"/>
                <a:gd name="T36" fmla="*/ 24 w 128"/>
                <a:gd name="T37" fmla="*/ 89 h 129"/>
                <a:gd name="T38" fmla="*/ 54 w 128"/>
                <a:gd name="T39" fmla="*/ 38 h 129"/>
                <a:gd name="T40" fmla="*/ 55 w 128"/>
                <a:gd name="T41" fmla="*/ 36 h 129"/>
                <a:gd name="T42" fmla="*/ 73 w 128"/>
                <a:gd name="T43" fmla="*/ 36 h 129"/>
                <a:gd name="T44" fmla="*/ 74 w 128"/>
                <a:gd name="T45" fmla="*/ 38 h 129"/>
                <a:gd name="T46" fmla="*/ 104 w 128"/>
                <a:gd name="T47" fmla="*/ 90 h 129"/>
                <a:gd name="T48" fmla="*/ 113 w 128"/>
                <a:gd name="T49" fmla="*/ 107 h 129"/>
                <a:gd name="T50" fmla="*/ 102 w 128"/>
                <a:gd name="T51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29">
                  <a:moveTo>
                    <a:pt x="124" y="106"/>
                  </a:moveTo>
                  <a:cubicBezTo>
                    <a:pt x="124" y="106"/>
                    <a:pt x="108" y="76"/>
                    <a:pt x="81" y="33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5" y="9"/>
                    <a:pt x="87" y="7"/>
                    <a:pt x="87" y="4"/>
                  </a:cubicBezTo>
                  <a:cubicBezTo>
                    <a:pt x="87" y="2"/>
                    <a:pt x="85" y="0"/>
                    <a:pt x="8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0"/>
                    <a:pt x="41" y="2"/>
                    <a:pt x="41" y="4"/>
                  </a:cubicBezTo>
                  <a:cubicBezTo>
                    <a:pt x="41" y="7"/>
                    <a:pt x="42" y="9"/>
                    <a:pt x="4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20" y="76"/>
                    <a:pt x="4" y="106"/>
                    <a:pt x="4" y="106"/>
                  </a:cubicBezTo>
                  <a:cubicBezTo>
                    <a:pt x="0" y="118"/>
                    <a:pt x="5" y="129"/>
                    <a:pt x="18" y="129"/>
                  </a:cubicBezTo>
                  <a:cubicBezTo>
                    <a:pt x="110" y="129"/>
                    <a:pt x="110" y="129"/>
                    <a:pt x="110" y="129"/>
                  </a:cubicBezTo>
                  <a:cubicBezTo>
                    <a:pt x="123" y="129"/>
                    <a:pt x="128" y="118"/>
                    <a:pt x="124" y="106"/>
                  </a:cubicBezTo>
                  <a:close/>
                  <a:moveTo>
                    <a:pt x="102" y="120"/>
                  </a:moveTo>
                  <a:cubicBezTo>
                    <a:pt x="32" y="120"/>
                    <a:pt x="32" y="120"/>
                    <a:pt x="32" y="120"/>
                  </a:cubicBezTo>
                  <a:cubicBezTo>
                    <a:pt x="12" y="120"/>
                    <a:pt x="17" y="104"/>
                    <a:pt x="17" y="104"/>
                  </a:cubicBezTo>
                  <a:cubicBezTo>
                    <a:pt x="17" y="104"/>
                    <a:pt x="22" y="93"/>
                    <a:pt x="24" y="89"/>
                  </a:cubicBezTo>
                  <a:cubicBezTo>
                    <a:pt x="27" y="85"/>
                    <a:pt x="47" y="49"/>
                    <a:pt x="54" y="3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81" y="49"/>
                    <a:pt x="103" y="88"/>
                    <a:pt x="104" y="90"/>
                  </a:cubicBezTo>
                  <a:cubicBezTo>
                    <a:pt x="105" y="92"/>
                    <a:pt x="113" y="107"/>
                    <a:pt x="113" y="107"/>
                  </a:cubicBezTo>
                  <a:cubicBezTo>
                    <a:pt x="118" y="123"/>
                    <a:pt x="102" y="120"/>
                    <a:pt x="102" y="120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63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</a:p>
        </p:txBody>
      </p:sp>
      <p:sp>
        <p:nvSpPr>
          <p:cNvPr id="22532" name="文本框 32"/>
          <p:cNvSpPr txBox="1">
            <a:spLocks noChangeArrowheads="1"/>
          </p:cNvSpPr>
          <p:nvPr/>
        </p:nvSpPr>
        <p:spPr bwMode="auto">
          <a:xfrm>
            <a:off x="1901825" y="17653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000" b="1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11" y="1156569"/>
            <a:ext cx="5068441" cy="121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309233" y="2674193"/>
            <a:ext cx="556850" cy="409932"/>
            <a:chOff x="2259806" y="2925424"/>
            <a:chExt cx="671414" cy="531541"/>
          </a:xfrm>
        </p:grpSpPr>
        <p:sp>
          <p:nvSpPr>
            <p:cNvPr id="7" name="Freeform 2891"/>
            <p:cNvSpPr>
              <a:spLocks/>
            </p:cNvSpPr>
            <p:nvPr/>
          </p:nvSpPr>
          <p:spPr bwMode="auto">
            <a:xfrm>
              <a:off x="2259806" y="2925424"/>
              <a:ext cx="671414" cy="524549"/>
            </a:xfrm>
            <a:custGeom>
              <a:avLst/>
              <a:gdLst>
                <a:gd name="T0" fmla="*/ 99 w 134"/>
                <a:gd name="T1" fmla="*/ 32 h 104"/>
                <a:gd name="T2" fmla="*/ 99 w 134"/>
                <a:gd name="T3" fmla="*/ 32 h 104"/>
                <a:gd name="T4" fmla="*/ 61 w 134"/>
                <a:gd name="T5" fmla="*/ 0 h 104"/>
                <a:gd name="T6" fmla="*/ 22 w 134"/>
                <a:gd name="T7" fmla="*/ 34 h 104"/>
                <a:gd name="T8" fmla="*/ 0 w 134"/>
                <a:gd name="T9" fmla="*/ 68 h 104"/>
                <a:gd name="T10" fmla="*/ 37 w 134"/>
                <a:gd name="T11" fmla="*/ 104 h 104"/>
                <a:gd name="T12" fmla="*/ 55 w 134"/>
                <a:gd name="T13" fmla="*/ 104 h 104"/>
                <a:gd name="T14" fmla="*/ 80 w 134"/>
                <a:gd name="T15" fmla="*/ 104 h 104"/>
                <a:gd name="T16" fmla="*/ 99 w 134"/>
                <a:gd name="T17" fmla="*/ 104 h 104"/>
                <a:gd name="T18" fmla="*/ 134 w 134"/>
                <a:gd name="T19" fmla="*/ 68 h 104"/>
                <a:gd name="T20" fmla="*/ 99 w 134"/>
                <a:gd name="T21" fmla="*/ 3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04"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96" y="14"/>
                    <a:pt x="80" y="0"/>
                    <a:pt x="61" y="0"/>
                  </a:cubicBezTo>
                  <a:cubicBezTo>
                    <a:pt x="41" y="0"/>
                    <a:pt x="24" y="15"/>
                    <a:pt x="22" y="34"/>
                  </a:cubicBezTo>
                  <a:cubicBezTo>
                    <a:pt x="9" y="40"/>
                    <a:pt x="0" y="53"/>
                    <a:pt x="0" y="68"/>
                  </a:cubicBezTo>
                  <a:cubicBezTo>
                    <a:pt x="0" y="88"/>
                    <a:pt x="17" y="104"/>
                    <a:pt x="37" y="104"/>
                  </a:cubicBezTo>
                  <a:cubicBezTo>
                    <a:pt x="41" y="104"/>
                    <a:pt x="48" y="104"/>
                    <a:pt x="55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8" y="104"/>
                    <a:pt x="95" y="104"/>
                    <a:pt x="99" y="104"/>
                  </a:cubicBezTo>
                  <a:cubicBezTo>
                    <a:pt x="119" y="104"/>
                    <a:pt x="134" y="87"/>
                    <a:pt x="134" y="68"/>
                  </a:cubicBezTo>
                  <a:cubicBezTo>
                    <a:pt x="134" y="48"/>
                    <a:pt x="119" y="32"/>
                    <a:pt x="99" y="32"/>
                  </a:cubicBezTo>
                  <a:close/>
                </a:path>
              </a:pathLst>
            </a:cu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892"/>
            <p:cNvSpPr>
              <a:spLocks/>
            </p:cNvSpPr>
            <p:nvPr/>
          </p:nvSpPr>
          <p:spPr bwMode="auto">
            <a:xfrm>
              <a:off x="2441647" y="3093281"/>
              <a:ext cx="307732" cy="363684"/>
            </a:xfrm>
            <a:custGeom>
              <a:avLst/>
              <a:gdLst>
                <a:gd name="T0" fmla="*/ 4 w 61"/>
                <a:gd name="T1" fmla="*/ 40 h 72"/>
                <a:gd name="T2" fmla="*/ 29 w 61"/>
                <a:gd name="T3" fmla="*/ 70 h 72"/>
                <a:gd name="T4" fmla="*/ 33 w 61"/>
                <a:gd name="T5" fmla="*/ 70 h 72"/>
                <a:gd name="T6" fmla="*/ 57 w 61"/>
                <a:gd name="T7" fmla="*/ 39 h 72"/>
                <a:gd name="T8" fmla="*/ 56 w 61"/>
                <a:gd name="T9" fmla="*/ 36 h 72"/>
                <a:gd name="T10" fmla="*/ 43 w 61"/>
                <a:gd name="T11" fmla="*/ 36 h 72"/>
                <a:gd name="T12" fmla="*/ 43 w 61"/>
                <a:gd name="T13" fmla="*/ 30 h 72"/>
                <a:gd name="T14" fmla="*/ 43 w 61"/>
                <a:gd name="T15" fmla="*/ 0 h 72"/>
                <a:gd name="T16" fmla="*/ 18 w 61"/>
                <a:gd name="T17" fmla="*/ 0 h 72"/>
                <a:gd name="T18" fmla="*/ 18 w 61"/>
                <a:gd name="T19" fmla="*/ 30 h 72"/>
                <a:gd name="T20" fmla="*/ 18 w 61"/>
                <a:gd name="T21" fmla="*/ 36 h 72"/>
                <a:gd name="T22" fmla="*/ 4 w 61"/>
                <a:gd name="T23" fmla="*/ 36 h 72"/>
                <a:gd name="T24" fmla="*/ 4 w 61"/>
                <a:gd name="T25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72">
                  <a:moveTo>
                    <a:pt x="4" y="40"/>
                  </a:moveTo>
                  <a:cubicBezTo>
                    <a:pt x="29" y="70"/>
                    <a:pt x="29" y="70"/>
                    <a:pt x="29" y="70"/>
                  </a:cubicBezTo>
                  <a:cubicBezTo>
                    <a:pt x="29" y="70"/>
                    <a:pt x="31" y="72"/>
                    <a:pt x="33" y="70"/>
                  </a:cubicBezTo>
                  <a:cubicBezTo>
                    <a:pt x="36" y="67"/>
                    <a:pt x="57" y="39"/>
                    <a:pt x="57" y="39"/>
                  </a:cubicBezTo>
                  <a:cubicBezTo>
                    <a:pt x="57" y="39"/>
                    <a:pt x="61" y="36"/>
                    <a:pt x="56" y="36"/>
                  </a:cubicBezTo>
                  <a:cubicBezTo>
                    <a:pt x="51" y="36"/>
                    <a:pt x="43" y="36"/>
                    <a:pt x="43" y="36"/>
                  </a:cubicBezTo>
                  <a:cubicBezTo>
                    <a:pt x="43" y="36"/>
                    <a:pt x="43" y="33"/>
                    <a:pt x="43" y="30"/>
                  </a:cubicBezTo>
                  <a:cubicBezTo>
                    <a:pt x="43" y="23"/>
                    <a:pt x="43" y="10"/>
                    <a:pt x="4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0"/>
                    <a:pt x="18" y="22"/>
                    <a:pt x="18" y="30"/>
                  </a:cubicBezTo>
                  <a:cubicBezTo>
                    <a:pt x="18" y="34"/>
                    <a:pt x="18" y="36"/>
                    <a:pt x="18" y="36"/>
                  </a:cubicBezTo>
                  <a:cubicBezTo>
                    <a:pt x="18" y="36"/>
                    <a:pt x="9" y="36"/>
                    <a:pt x="4" y="36"/>
                  </a:cubicBezTo>
                  <a:cubicBezTo>
                    <a:pt x="0" y="36"/>
                    <a:pt x="4" y="40"/>
                    <a:pt x="4" y="40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文本框 32"/>
          <p:cNvSpPr txBox="1">
            <a:spLocks noChangeArrowheads="1"/>
          </p:cNvSpPr>
          <p:nvPr/>
        </p:nvSpPr>
        <p:spPr bwMode="auto">
          <a:xfrm>
            <a:off x="3162378" y="2745571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为高吞吐率设计</a:t>
            </a:r>
            <a:endParaRPr kumimoji="0" lang="zh-CN" altLang="en-US" sz="16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89819" y="3249801"/>
            <a:ext cx="484818" cy="519311"/>
            <a:chOff x="2261960" y="3570912"/>
            <a:chExt cx="646461" cy="578418"/>
          </a:xfrm>
        </p:grpSpPr>
        <p:sp>
          <p:nvSpPr>
            <p:cNvPr id="10" name="Freeform 5235"/>
            <p:cNvSpPr>
              <a:spLocks/>
            </p:cNvSpPr>
            <p:nvPr/>
          </p:nvSpPr>
          <p:spPr bwMode="auto">
            <a:xfrm>
              <a:off x="2357225" y="3570912"/>
              <a:ext cx="190538" cy="353855"/>
            </a:xfrm>
            <a:custGeom>
              <a:avLst/>
              <a:gdLst>
                <a:gd name="T0" fmla="*/ 28 w 28"/>
                <a:gd name="T1" fmla="*/ 50 h 52"/>
                <a:gd name="T2" fmla="*/ 2 w 28"/>
                <a:gd name="T3" fmla="*/ 0 h 52"/>
                <a:gd name="T4" fmla="*/ 0 w 28"/>
                <a:gd name="T5" fmla="*/ 1 h 52"/>
                <a:gd name="T6" fmla="*/ 26 w 28"/>
                <a:gd name="T7" fmla="*/ 52 h 52"/>
                <a:gd name="T8" fmla="*/ 28 w 28"/>
                <a:gd name="T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2">
                  <a:moveTo>
                    <a:pt x="28" y="5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26" y="52"/>
                  </a:lnTo>
                  <a:lnTo>
                    <a:pt x="28" y="50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236"/>
            <p:cNvSpPr>
              <a:spLocks/>
            </p:cNvSpPr>
            <p:nvPr/>
          </p:nvSpPr>
          <p:spPr bwMode="auto">
            <a:xfrm>
              <a:off x="2261960" y="3591326"/>
              <a:ext cx="272195" cy="299416"/>
            </a:xfrm>
            <a:custGeom>
              <a:avLst/>
              <a:gdLst>
                <a:gd name="T0" fmla="*/ 40 w 40"/>
                <a:gd name="T1" fmla="*/ 43 h 44"/>
                <a:gd name="T2" fmla="*/ 1 w 40"/>
                <a:gd name="T3" fmla="*/ 0 h 44"/>
                <a:gd name="T4" fmla="*/ 0 w 40"/>
                <a:gd name="T5" fmla="*/ 2 h 44"/>
                <a:gd name="T6" fmla="*/ 38 w 40"/>
                <a:gd name="T7" fmla="*/ 44 h 44"/>
                <a:gd name="T8" fmla="*/ 40 w 40"/>
                <a:gd name="T9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4">
                  <a:moveTo>
                    <a:pt x="40" y="43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38" y="44"/>
                  </a:lnTo>
                  <a:lnTo>
                    <a:pt x="40" y="43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237"/>
            <p:cNvSpPr>
              <a:spLocks noEditPoints="1"/>
            </p:cNvSpPr>
            <p:nvPr/>
          </p:nvSpPr>
          <p:spPr bwMode="auto">
            <a:xfrm>
              <a:off x="2540958" y="3747837"/>
              <a:ext cx="258587" cy="163319"/>
            </a:xfrm>
            <a:custGeom>
              <a:avLst/>
              <a:gdLst>
                <a:gd name="T0" fmla="*/ 14 w 53"/>
                <a:gd name="T1" fmla="*/ 34 h 34"/>
                <a:gd name="T2" fmla="*/ 3 w 53"/>
                <a:gd name="T3" fmla="*/ 32 h 34"/>
                <a:gd name="T4" fmla="*/ 8 w 53"/>
                <a:gd name="T5" fmla="*/ 28 h 34"/>
                <a:gd name="T6" fmla="*/ 8 w 53"/>
                <a:gd name="T7" fmla="*/ 22 h 34"/>
                <a:gd name="T8" fmla="*/ 2 w 53"/>
                <a:gd name="T9" fmla="*/ 10 h 34"/>
                <a:gd name="T10" fmla="*/ 12 w 53"/>
                <a:gd name="T11" fmla="*/ 7 h 34"/>
                <a:gd name="T12" fmla="*/ 11 w 53"/>
                <a:gd name="T13" fmla="*/ 22 h 34"/>
                <a:gd name="T14" fmla="*/ 12 w 53"/>
                <a:gd name="T15" fmla="*/ 28 h 34"/>
                <a:gd name="T16" fmla="*/ 21 w 53"/>
                <a:gd name="T17" fmla="*/ 24 h 34"/>
                <a:gd name="T18" fmla="*/ 18 w 53"/>
                <a:gd name="T19" fmla="*/ 20 h 34"/>
                <a:gd name="T20" fmla="*/ 13 w 53"/>
                <a:gd name="T21" fmla="*/ 28 h 34"/>
                <a:gd name="T22" fmla="*/ 16 w 53"/>
                <a:gd name="T23" fmla="*/ 14 h 34"/>
                <a:gd name="T24" fmla="*/ 33 w 53"/>
                <a:gd name="T25" fmla="*/ 9 h 34"/>
                <a:gd name="T26" fmla="*/ 51 w 53"/>
                <a:gd name="T27" fmla="*/ 2 h 34"/>
                <a:gd name="T28" fmla="*/ 41 w 53"/>
                <a:gd name="T29" fmla="*/ 21 h 34"/>
                <a:gd name="T30" fmla="*/ 35 w 53"/>
                <a:gd name="T31" fmla="*/ 16 h 34"/>
                <a:gd name="T32" fmla="*/ 30 w 53"/>
                <a:gd name="T33" fmla="*/ 16 h 34"/>
                <a:gd name="T34" fmla="*/ 35 w 53"/>
                <a:gd name="T35" fmla="*/ 30 h 34"/>
                <a:gd name="T36" fmla="*/ 14 w 53"/>
                <a:gd name="T37" fmla="*/ 34 h 34"/>
                <a:gd name="T38" fmla="*/ 35 w 53"/>
                <a:gd name="T39" fmla="*/ 27 h 34"/>
                <a:gd name="T40" fmla="*/ 28 w 53"/>
                <a:gd name="T41" fmla="*/ 18 h 34"/>
                <a:gd name="T42" fmla="*/ 20 w 53"/>
                <a:gd name="T43" fmla="*/ 18 h 34"/>
                <a:gd name="T44" fmla="*/ 25 w 53"/>
                <a:gd name="T45" fmla="*/ 17 h 34"/>
                <a:gd name="T46" fmla="*/ 20 w 53"/>
                <a:gd name="T47" fmla="*/ 18 h 34"/>
                <a:gd name="T48" fmla="*/ 4 w 53"/>
                <a:gd name="T49" fmla="*/ 5 h 34"/>
                <a:gd name="T50" fmla="*/ 4 w 53"/>
                <a:gd name="T51" fmla="*/ 9 h 34"/>
                <a:gd name="T52" fmla="*/ 11 w 53"/>
                <a:gd name="T53" fmla="*/ 16 h 34"/>
                <a:gd name="T54" fmla="*/ 4 w 53"/>
                <a:gd name="T55" fmla="*/ 5 h 34"/>
                <a:gd name="T56" fmla="*/ 37 w 53"/>
                <a:gd name="T57" fmla="*/ 14 h 34"/>
                <a:gd name="T58" fmla="*/ 43 w 53"/>
                <a:gd name="T59" fmla="*/ 15 h 34"/>
                <a:gd name="T60" fmla="*/ 39 w 53"/>
                <a:gd name="T61" fmla="*/ 8 h 34"/>
                <a:gd name="T62" fmla="*/ 25 w 53"/>
                <a:gd name="T63" fmla="*/ 8 h 34"/>
                <a:gd name="T64" fmla="*/ 19 w 53"/>
                <a:gd name="T65" fmla="*/ 13 h 34"/>
                <a:gd name="T66" fmla="*/ 27 w 53"/>
                <a:gd name="T67" fmla="*/ 15 h 34"/>
                <a:gd name="T68" fmla="*/ 25 w 53"/>
                <a:gd name="T69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" h="34"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2" y="34"/>
                    <a:pt x="11" y="32"/>
                    <a:pt x="10" y="30"/>
                  </a:cubicBezTo>
                  <a:cubicBezTo>
                    <a:pt x="8" y="32"/>
                    <a:pt x="6" y="32"/>
                    <a:pt x="3" y="32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29"/>
                    <a:pt x="7" y="29"/>
                    <a:pt x="8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5"/>
                    <a:pt x="8" y="23"/>
                    <a:pt x="8" y="22"/>
                  </a:cubicBezTo>
                  <a:cubicBezTo>
                    <a:pt x="7" y="19"/>
                    <a:pt x="5" y="16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1"/>
                    <a:pt x="8" y="2"/>
                    <a:pt x="12" y="7"/>
                  </a:cubicBezTo>
                  <a:cubicBezTo>
                    <a:pt x="17" y="13"/>
                    <a:pt x="16" y="15"/>
                    <a:pt x="13" y="18"/>
                  </a:cubicBezTo>
                  <a:cubicBezTo>
                    <a:pt x="12" y="19"/>
                    <a:pt x="11" y="20"/>
                    <a:pt x="11" y="22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7"/>
                    <a:pt x="12" y="27"/>
                    <a:pt x="12" y="28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6" y="31"/>
                    <a:pt x="18" y="27"/>
                    <a:pt x="21" y="2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2"/>
                    <a:pt x="19" y="21"/>
                    <a:pt x="18" y="20"/>
                  </a:cubicBezTo>
                  <a:cubicBezTo>
                    <a:pt x="16" y="24"/>
                    <a:pt x="16" y="29"/>
                    <a:pt x="16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1"/>
                    <a:pt x="17" y="17"/>
                  </a:cubicBezTo>
                  <a:cubicBezTo>
                    <a:pt x="16" y="16"/>
                    <a:pt x="16" y="15"/>
                    <a:pt x="16" y="14"/>
                  </a:cubicBezTo>
                  <a:cubicBezTo>
                    <a:pt x="16" y="9"/>
                    <a:pt x="18" y="6"/>
                    <a:pt x="23" y="5"/>
                  </a:cubicBezTo>
                  <a:cubicBezTo>
                    <a:pt x="27" y="5"/>
                    <a:pt x="30" y="6"/>
                    <a:pt x="33" y="9"/>
                  </a:cubicBezTo>
                  <a:cubicBezTo>
                    <a:pt x="34" y="7"/>
                    <a:pt x="36" y="6"/>
                    <a:pt x="38" y="5"/>
                  </a:cubicBezTo>
                  <a:cubicBezTo>
                    <a:pt x="46" y="1"/>
                    <a:pt x="49" y="0"/>
                    <a:pt x="51" y="2"/>
                  </a:cubicBezTo>
                  <a:cubicBezTo>
                    <a:pt x="53" y="4"/>
                    <a:pt x="50" y="8"/>
                    <a:pt x="45" y="17"/>
                  </a:cubicBezTo>
                  <a:cubicBezTo>
                    <a:pt x="44" y="18"/>
                    <a:pt x="43" y="20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8" y="21"/>
                    <a:pt x="37" y="18"/>
                    <a:pt x="35" y="16"/>
                  </a:cubicBezTo>
                  <a:cubicBezTo>
                    <a:pt x="34" y="15"/>
                    <a:pt x="33" y="14"/>
                    <a:pt x="33" y="13"/>
                  </a:cubicBezTo>
                  <a:cubicBezTo>
                    <a:pt x="32" y="14"/>
                    <a:pt x="31" y="15"/>
                    <a:pt x="30" y="16"/>
                  </a:cubicBezTo>
                  <a:cubicBezTo>
                    <a:pt x="36" y="18"/>
                    <a:pt x="43" y="23"/>
                    <a:pt x="43" y="27"/>
                  </a:cubicBezTo>
                  <a:cubicBezTo>
                    <a:pt x="42" y="30"/>
                    <a:pt x="37" y="30"/>
                    <a:pt x="35" y="30"/>
                  </a:cubicBezTo>
                  <a:cubicBezTo>
                    <a:pt x="31" y="30"/>
                    <a:pt x="26" y="28"/>
                    <a:pt x="23" y="25"/>
                  </a:cubicBezTo>
                  <a:cubicBezTo>
                    <a:pt x="20" y="31"/>
                    <a:pt x="17" y="34"/>
                    <a:pt x="14" y="34"/>
                  </a:cubicBezTo>
                  <a:close/>
                  <a:moveTo>
                    <a:pt x="25" y="23"/>
                  </a:moveTo>
                  <a:cubicBezTo>
                    <a:pt x="27" y="25"/>
                    <a:pt x="31" y="27"/>
                    <a:pt x="35" y="27"/>
                  </a:cubicBezTo>
                  <a:cubicBezTo>
                    <a:pt x="39" y="27"/>
                    <a:pt x="40" y="26"/>
                    <a:pt x="40" y="26"/>
                  </a:cubicBezTo>
                  <a:cubicBezTo>
                    <a:pt x="40" y="25"/>
                    <a:pt x="36" y="21"/>
                    <a:pt x="28" y="18"/>
                  </a:cubicBezTo>
                  <a:cubicBezTo>
                    <a:pt x="27" y="20"/>
                    <a:pt x="26" y="21"/>
                    <a:pt x="25" y="23"/>
                  </a:cubicBezTo>
                  <a:close/>
                  <a:moveTo>
                    <a:pt x="20" y="18"/>
                  </a:moveTo>
                  <a:cubicBezTo>
                    <a:pt x="21" y="19"/>
                    <a:pt x="22" y="20"/>
                    <a:pt x="23" y="21"/>
                  </a:cubicBezTo>
                  <a:cubicBezTo>
                    <a:pt x="23" y="20"/>
                    <a:pt x="24" y="18"/>
                    <a:pt x="25" y="17"/>
                  </a:cubicBezTo>
                  <a:cubicBezTo>
                    <a:pt x="23" y="17"/>
                    <a:pt x="22" y="17"/>
                    <a:pt x="21" y="18"/>
                  </a:cubicBezTo>
                  <a:lnTo>
                    <a:pt x="20" y="18"/>
                  </a:ln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7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12"/>
                    <a:pt x="8" y="15"/>
                    <a:pt x="10" y="18"/>
                  </a:cubicBezTo>
                  <a:cubicBezTo>
                    <a:pt x="10" y="17"/>
                    <a:pt x="11" y="17"/>
                    <a:pt x="11" y="16"/>
                  </a:cubicBezTo>
                  <a:cubicBezTo>
                    <a:pt x="13" y="14"/>
                    <a:pt x="13" y="13"/>
                    <a:pt x="10" y="9"/>
                  </a:cubicBezTo>
                  <a:cubicBezTo>
                    <a:pt x="6" y="5"/>
                    <a:pt x="5" y="5"/>
                    <a:pt x="4" y="5"/>
                  </a:cubicBezTo>
                  <a:close/>
                  <a:moveTo>
                    <a:pt x="35" y="11"/>
                  </a:moveTo>
                  <a:cubicBezTo>
                    <a:pt x="36" y="12"/>
                    <a:pt x="36" y="13"/>
                    <a:pt x="37" y="14"/>
                  </a:cubicBezTo>
                  <a:cubicBezTo>
                    <a:pt x="38" y="16"/>
                    <a:pt x="40" y="18"/>
                    <a:pt x="41" y="18"/>
                  </a:cubicBezTo>
                  <a:cubicBezTo>
                    <a:pt x="41" y="18"/>
                    <a:pt x="41" y="18"/>
                    <a:pt x="43" y="15"/>
                  </a:cubicBezTo>
                  <a:cubicBezTo>
                    <a:pt x="45" y="11"/>
                    <a:pt x="49" y="5"/>
                    <a:pt x="48" y="4"/>
                  </a:cubicBezTo>
                  <a:cubicBezTo>
                    <a:pt x="48" y="4"/>
                    <a:pt x="47" y="4"/>
                    <a:pt x="39" y="8"/>
                  </a:cubicBezTo>
                  <a:cubicBezTo>
                    <a:pt x="38" y="9"/>
                    <a:pt x="36" y="10"/>
                    <a:pt x="35" y="11"/>
                  </a:cubicBezTo>
                  <a:close/>
                  <a:moveTo>
                    <a:pt x="25" y="8"/>
                  </a:moveTo>
                  <a:cubicBezTo>
                    <a:pt x="24" y="8"/>
                    <a:pt x="24" y="8"/>
                    <a:pt x="23" y="8"/>
                  </a:cubicBezTo>
                  <a:cubicBezTo>
                    <a:pt x="20" y="9"/>
                    <a:pt x="19" y="11"/>
                    <a:pt x="19" y="13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1" y="14"/>
                    <a:pt x="24" y="14"/>
                    <a:pt x="27" y="15"/>
                  </a:cubicBezTo>
                  <a:cubicBezTo>
                    <a:pt x="28" y="13"/>
                    <a:pt x="29" y="12"/>
                    <a:pt x="31" y="11"/>
                  </a:cubicBezTo>
                  <a:cubicBezTo>
                    <a:pt x="29" y="9"/>
                    <a:pt x="27" y="8"/>
                    <a:pt x="25" y="8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5238"/>
            <p:cNvSpPr>
              <a:spLocks noChangeArrowheads="1"/>
            </p:cNvSpPr>
            <p:nvPr/>
          </p:nvSpPr>
          <p:spPr bwMode="auto">
            <a:xfrm>
              <a:off x="2547765" y="4128915"/>
              <a:ext cx="149709" cy="20415"/>
            </a:xfrm>
            <a:prstGeom prst="rect">
              <a:avLst/>
            </a:pr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39"/>
            <p:cNvSpPr>
              <a:spLocks/>
            </p:cNvSpPr>
            <p:nvPr/>
          </p:nvSpPr>
          <p:spPr bwMode="auto">
            <a:xfrm>
              <a:off x="2336810" y="3924767"/>
              <a:ext cx="571611" cy="210955"/>
            </a:xfrm>
            <a:custGeom>
              <a:avLst/>
              <a:gdLst>
                <a:gd name="T0" fmla="*/ 117 w 117"/>
                <a:gd name="T1" fmla="*/ 0 h 42"/>
                <a:gd name="T2" fmla="*/ 59 w 117"/>
                <a:gd name="T3" fmla="*/ 42 h 42"/>
                <a:gd name="T4" fmla="*/ 0 w 117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2">
                  <a:moveTo>
                    <a:pt x="117" y="0"/>
                  </a:moveTo>
                  <a:cubicBezTo>
                    <a:pt x="117" y="23"/>
                    <a:pt x="91" y="42"/>
                    <a:pt x="59" y="42"/>
                  </a:cubicBezTo>
                  <a:cubicBezTo>
                    <a:pt x="26" y="42"/>
                    <a:pt x="0" y="23"/>
                    <a:pt x="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5240"/>
            <p:cNvSpPr>
              <a:spLocks noChangeArrowheads="1"/>
            </p:cNvSpPr>
            <p:nvPr/>
          </p:nvSpPr>
          <p:spPr bwMode="auto">
            <a:xfrm>
              <a:off x="2336810" y="3843110"/>
              <a:ext cx="571611" cy="81657"/>
            </a:xfrm>
            <a:prstGeom prst="rect">
              <a:avLst/>
            </a:prstGeom>
            <a:solidFill>
              <a:srgbClr val="98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32"/>
          <p:cNvSpPr txBox="1">
            <a:spLocks noChangeArrowheads="1"/>
          </p:cNvSpPr>
          <p:nvPr/>
        </p:nvSpPr>
        <p:spPr bwMode="auto">
          <a:xfrm>
            <a:off x="3134802" y="3386509"/>
            <a:ext cx="3057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r>
              <a:rPr kumimoji="0" lang="zh-CN" altLang="en-US" sz="16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分区数量提升客户端并发度</a:t>
            </a:r>
            <a:endParaRPr lang="zh-CN" altLang="en-US" sz="1600" dirty="0"/>
          </a:p>
        </p:txBody>
      </p:sp>
      <p:sp>
        <p:nvSpPr>
          <p:cNvPr id="17" name="文本框 32"/>
          <p:cNvSpPr txBox="1">
            <a:spLocks noChangeArrowheads="1"/>
          </p:cNvSpPr>
          <p:nvPr/>
        </p:nvSpPr>
        <p:spPr bwMode="auto">
          <a:xfrm>
            <a:off x="3134802" y="4013195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>
              <a:buNone/>
            </a:pPr>
            <a:r>
              <a:rPr kumimoji="0" lang="zh-CN" altLang="en-US" sz="16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物理节点支持水平</a:t>
            </a: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zh-CN" altLang="en-US" sz="1600" dirty="0"/>
          </a:p>
        </p:txBody>
      </p:sp>
      <p:sp>
        <p:nvSpPr>
          <p:cNvPr id="19" name="文本框 32"/>
          <p:cNvSpPr txBox="1">
            <a:spLocks noChangeArrowheads="1"/>
          </p:cNvSpPr>
          <p:nvPr/>
        </p:nvSpPr>
        <p:spPr bwMode="auto">
          <a:xfrm>
            <a:off x="3138137" y="5381822"/>
            <a:ext cx="42883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>
              <a:buNone/>
            </a:pP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kumimoji="0" lang="zh-CN" altLang="en-US" sz="16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大量消息</a:t>
            </a: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积压，满足实时处理和离线处理</a:t>
            </a:r>
            <a:endParaRPr lang="zh-CN" altLang="en-US" sz="1600" dirty="0"/>
          </a:p>
        </p:txBody>
      </p:sp>
      <p:grpSp>
        <p:nvGrpSpPr>
          <p:cNvPr id="125" name="组合 124"/>
          <p:cNvGrpSpPr/>
          <p:nvPr/>
        </p:nvGrpSpPr>
        <p:grpSpPr>
          <a:xfrm>
            <a:off x="2308789" y="4001822"/>
            <a:ext cx="486594" cy="433991"/>
            <a:chOff x="2297366" y="4251054"/>
            <a:chExt cx="611529" cy="545781"/>
          </a:xfrm>
        </p:grpSpPr>
        <p:sp>
          <p:nvSpPr>
            <p:cNvPr id="20" name="Oval 4701"/>
            <p:cNvSpPr>
              <a:spLocks noChangeArrowheads="1"/>
            </p:cNvSpPr>
            <p:nvPr/>
          </p:nvSpPr>
          <p:spPr bwMode="auto">
            <a:xfrm>
              <a:off x="2349969" y="4592988"/>
              <a:ext cx="539200" cy="203847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02"/>
            <p:cNvSpPr>
              <a:spLocks/>
            </p:cNvSpPr>
            <p:nvPr/>
          </p:nvSpPr>
          <p:spPr bwMode="auto">
            <a:xfrm>
              <a:off x="2731353" y="4599566"/>
              <a:ext cx="26301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39"/>
                    <a:pt x="3" y="39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03"/>
            <p:cNvSpPr>
              <a:spLocks/>
            </p:cNvSpPr>
            <p:nvPr/>
          </p:nvSpPr>
          <p:spPr bwMode="auto">
            <a:xfrm>
              <a:off x="2428875" y="4612718"/>
              <a:ext cx="19728" cy="164394"/>
            </a:xfrm>
            <a:custGeom>
              <a:avLst/>
              <a:gdLst>
                <a:gd name="T0" fmla="*/ 0 w 5"/>
                <a:gd name="T1" fmla="*/ 1 h 34"/>
                <a:gd name="T2" fmla="*/ 0 w 5"/>
                <a:gd name="T3" fmla="*/ 32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3" y="33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704"/>
            <p:cNvSpPr>
              <a:spLocks/>
            </p:cNvSpPr>
            <p:nvPr/>
          </p:nvSpPr>
          <p:spPr bwMode="auto">
            <a:xfrm>
              <a:off x="2389422" y="4625867"/>
              <a:ext cx="26301" cy="13809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705"/>
            <p:cNvSpPr>
              <a:spLocks/>
            </p:cNvSpPr>
            <p:nvPr/>
          </p:nvSpPr>
          <p:spPr bwMode="auto">
            <a:xfrm>
              <a:off x="2770806" y="4606140"/>
              <a:ext cx="19728" cy="177544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6 h 37"/>
                <a:gd name="T6" fmla="*/ 5 w 5"/>
                <a:gd name="T7" fmla="*/ 2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4" y="36"/>
                    <a:pt x="5" y="3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706"/>
            <p:cNvSpPr>
              <a:spLocks/>
            </p:cNvSpPr>
            <p:nvPr/>
          </p:nvSpPr>
          <p:spPr bwMode="auto">
            <a:xfrm>
              <a:off x="2468330" y="4599566"/>
              <a:ext cx="19728" cy="184117"/>
            </a:xfrm>
            <a:custGeom>
              <a:avLst/>
              <a:gdLst>
                <a:gd name="T0" fmla="*/ 0 w 5"/>
                <a:gd name="T1" fmla="*/ 2 h 39"/>
                <a:gd name="T2" fmla="*/ 0 w 5"/>
                <a:gd name="T3" fmla="*/ 38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2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39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07"/>
            <p:cNvSpPr>
              <a:spLocks/>
            </p:cNvSpPr>
            <p:nvPr/>
          </p:nvSpPr>
          <p:spPr bwMode="auto">
            <a:xfrm>
              <a:off x="2652447" y="4592988"/>
              <a:ext cx="26301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3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708"/>
            <p:cNvSpPr>
              <a:spLocks/>
            </p:cNvSpPr>
            <p:nvPr/>
          </p:nvSpPr>
          <p:spPr bwMode="auto">
            <a:xfrm>
              <a:off x="2586691" y="4592988"/>
              <a:ext cx="19728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09"/>
            <p:cNvSpPr>
              <a:spLocks/>
            </p:cNvSpPr>
            <p:nvPr/>
          </p:nvSpPr>
          <p:spPr bwMode="auto">
            <a:xfrm>
              <a:off x="2691900" y="4592988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3" y="43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710"/>
            <p:cNvSpPr>
              <a:spLocks/>
            </p:cNvSpPr>
            <p:nvPr/>
          </p:nvSpPr>
          <p:spPr bwMode="auto">
            <a:xfrm>
              <a:off x="2507785" y="4592988"/>
              <a:ext cx="19728" cy="197269"/>
            </a:xfrm>
            <a:custGeom>
              <a:avLst/>
              <a:gdLst>
                <a:gd name="T0" fmla="*/ 0 w 4"/>
                <a:gd name="T1" fmla="*/ 1 h 41"/>
                <a:gd name="T2" fmla="*/ 0 w 4"/>
                <a:gd name="T3" fmla="*/ 41 h 41"/>
                <a:gd name="T4" fmla="*/ 4 w 4"/>
                <a:gd name="T5" fmla="*/ 41 h 41"/>
                <a:gd name="T6" fmla="*/ 4 w 4"/>
                <a:gd name="T7" fmla="*/ 0 h 41"/>
                <a:gd name="T8" fmla="*/ 0 w 4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1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3" y="41"/>
                    <a:pt x="4" y="4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711"/>
            <p:cNvSpPr>
              <a:spLocks/>
            </p:cNvSpPr>
            <p:nvPr/>
          </p:nvSpPr>
          <p:spPr bwMode="auto">
            <a:xfrm>
              <a:off x="2540662" y="4592988"/>
              <a:ext cx="26301" cy="203847"/>
            </a:xfrm>
            <a:custGeom>
              <a:avLst/>
              <a:gdLst>
                <a:gd name="T0" fmla="*/ 0 w 6"/>
                <a:gd name="T1" fmla="*/ 1 h 43"/>
                <a:gd name="T2" fmla="*/ 0 w 6"/>
                <a:gd name="T3" fmla="*/ 43 h 43"/>
                <a:gd name="T4" fmla="*/ 6 w 6"/>
                <a:gd name="T5" fmla="*/ 43 h 43"/>
                <a:gd name="T6" fmla="*/ 6 w 6"/>
                <a:gd name="T7" fmla="*/ 0 h 43"/>
                <a:gd name="T8" fmla="*/ 0 w 6"/>
                <a:gd name="T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3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12"/>
            <p:cNvSpPr>
              <a:spLocks/>
            </p:cNvSpPr>
            <p:nvPr/>
          </p:nvSpPr>
          <p:spPr bwMode="auto">
            <a:xfrm>
              <a:off x="2889169" y="4678472"/>
              <a:ext cx="0" cy="32879"/>
            </a:xfrm>
            <a:custGeom>
              <a:avLst/>
              <a:gdLst>
                <a:gd name="T0" fmla="*/ 1 w 1"/>
                <a:gd name="T1" fmla="*/ 4 h 7"/>
                <a:gd name="T2" fmla="*/ 0 w 1"/>
                <a:gd name="T3" fmla="*/ 0 h 7"/>
                <a:gd name="T4" fmla="*/ 0 w 1"/>
                <a:gd name="T5" fmla="*/ 7 h 7"/>
                <a:gd name="T6" fmla="*/ 1 w 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1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13"/>
            <p:cNvSpPr>
              <a:spLocks/>
            </p:cNvSpPr>
            <p:nvPr/>
          </p:nvSpPr>
          <p:spPr bwMode="auto">
            <a:xfrm>
              <a:off x="2843138" y="4639019"/>
              <a:ext cx="32879" cy="111785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2"/>
                    <a:pt x="4" y="21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714"/>
            <p:cNvSpPr>
              <a:spLocks/>
            </p:cNvSpPr>
            <p:nvPr/>
          </p:nvSpPr>
          <p:spPr bwMode="auto">
            <a:xfrm>
              <a:off x="2619568" y="459298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715"/>
            <p:cNvSpPr>
              <a:spLocks/>
            </p:cNvSpPr>
            <p:nvPr/>
          </p:nvSpPr>
          <p:spPr bwMode="auto">
            <a:xfrm>
              <a:off x="2349969" y="4652171"/>
              <a:ext cx="26301" cy="85484"/>
            </a:xfrm>
            <a:custGeom>
              <a:avLst/>
              <a:gdLst>
                <a:gd name="T0" fmla="*/ 0 w 5"/>
                <a:gd name="T1" fmla="*/ 7 h 18"/>
                <a:gd name="T2" fmla="*/ 0 w 5"/>
                <a:gd name="T3" fmla="*/ 10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5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5"/>
                    <a:pt x="0" y="7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716"/>
            <p:cNvSpPr>
              <a:spLocks/>
            </p:cNvSpPr>
            <p:nvPr/>
          </p:nvSpPr>
          <p:spPr bwMode="auto">
            <a:xfrm>
              <a:off x="2803685" y="4619291"/>
              <a:ext cx="26301" cy="144662"/>
            </a:xfrm>
            <a:custGeom>
              <a:avLst/>
              <a:gdLst>
                <a:gd name="T0" fmla="*/ 0 w 5"/>
                <a:gd name="T1" fmla="*/ 0 h 31"/>
                <a:gd name="T2" fmla="*/ 0 w 5"/>
                <a:gd name="T3" fmla="*/ 31 h 31"/>
                <a:gd name="T4" fmla="*/ 5 w 5"/>
                <a:gd name="T5" fmla="*/ 29 h 31"/>
                <a:gd name="T6" fmla="*/ 5 w 5"/>
                <a:gd name="T7" fmla="*/ 2 h 31"/>
                <a:gd name="T8" fmla="*/ 0 w 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4" y="30"/>
                    <a:pt x="5" y="2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4717"/>
            <p:cNvSpPr>
              <a:spLocks noChangeArrowheads="1"/>
            </p:cNvSpPr>
            <p:nvPr/>
          </p:nvSpPr>
          <p:spPr bwMode="auto">
            <a:xfrm>
              <a:off x="2349969" y="4560113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718"/>
            <p:cNvSpPr>
              <a:spLocks/>
            </p:cNvSpPr>
            <p:nvPr/>
          </p:nvSpPr>
          <p:spPr bwMode="auto">
            <a:xfrm>
              <a:off x="2349969" y="4560113"/>
              <a:ext cx="493172" cy="190695"/>
            </a:xfrm>
            <a:custGeom>
              <a:avLst/>
              <a:gdLst>
                <a:gd name="T0" fmla="*/ 57 w 103"/>
                <a:gd name="T1" fmla="*/ 0 h 40"/>
                <a:gd name="T2" fmla="*/ 0 w 103"/>
                <a:gd name="T3" fmla="*/ 22 h 40"/>
                <a:gd name="T4" fmla="*/ 15 w 103"/>
                <a:gd name="T5" fmla="*/ 37 h 40"/>
                <a:gd name="T6" fmla="*/ 58 w 103"/>
                <a:gd name="T7" fmla="*/ 23 h 40"/>
                <a:gd name="T8" fmla="*/ 103 w 103"/>
                <a:gd name="T9" fmla="*/ 9 h 40"/>
                <a:gd name="T10" fmla="*/ 57 w 10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0">
                  <a:moveTo>
                    <a:pt x="57" y="0"/>
                  </a:moveTo>
                  <a:cubicBezTo>
                    <a:pt x="25" y="0"/>
                    <a:pt x="0" y="10"/>
                    <a:pt x="0" y="22"/>
                  </a:cubicBezTo>
                  <a:cubicBezTo>
                    <a:pt x="0" y="30"/>
                    <a:pt x="9" y="35"/>
                    <a:pt x="15" y="37"/>
                  </a:cubicBezTo>
                  <a:cubicBezTo>
                    <a:pt x="15" y="37"/>
                    <a:pt x="71" y="40"/>
                    <a:pt x="58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19"/>
            <p:cNvSpPr>
              <a:spLocks/>
            </p:cNvSpPr>
            <p:nvPr/>
          </p:nvSpPr>
          <p:spPr bwMode="auto">
            <a:xfrm>
              <a:off x="2376272" y="4573265"/>
              <a:ext cx="486596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5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5 h 40"/>
                <a:gd name="T14" fmla="*/ 4 w 103"/>
                <a:gd name="T15" fmla="*/ 20 h 40"/>
                <a:gd name="T16" fmla="*/ 7 w 103"/>
                <a:gd name="T17" fmla="*/ 14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4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1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1 h 40"/>
                <a:gd name="T42" fmla="*/ 0 w 103"/>
                <a:gd name="T43" fmla="*/ 20 h 40"/>
                <a:gd name="T44" fmla="*/ 5 w 103"/>
                <a:gd name="T45" fmla="*/ 28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4 h 40"/>
                <a:gd name="T52" fmla="*/ 99 w 103"/>
                <a:gd name="T53" fmla="*/ 28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8" y="23"/>
                    <a:pt x="96" y="25"/>
                  </a:cubicBezTo>
                  <a:cubicBezTo>
                    <a:pt x="93" y="28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7"/>
                    <a:pt x="7" y="25"/>
                  </a:cubicBezTo>
                  <a:cubicBezTo>
                    <a:pt x="5" y="23"/>
                    <a:pt x="4" y="21"/>
                    <a:pt x="4" y="20"/>
                  </a:cubicBezTo>
                  <a:cubicBezTo>
                    <a:pt x="4" y="18"/>
                    <a:pt x="5" y="16"/>
                    <a:pt x="7" y="14"/>
                  </a:cubicBezTo>
                  <a:cubicBezTo>
                    <a:pt x="11" y="11"/>
                    <a:pt x="17" y="8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0"/>
                    <a:pt x="94" y="12"/>
                    <a:pt x="96" y="14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6"/>
                    <a:pt x="101" y="13"/>
                    <a:pt x="99" y="11"/>
                  </a:cubicBezTo>
                  <a:cubicBezTo>
                    <a:pt x="95" y="7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1"/>
                  </a:cubicBezTo>
                  <a:cubicBezTo>
                    <a:pt x="2" y="13"/>
                    <a:pt x="0" y="16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9" y="32"/>
                    <a:pt x="16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4"/>
                  </a:cubicBezTo>
                  <a:cubicBezTo>
                    <a:pt x="92" y="33"/>
                    <a:pt x="96" y="31"/>
                    <a:pt x="99" y="28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4720"/>
            <p:cNvSpPr>
              <a:spLocks noChangeArrowheads="1"/>
            </p:cNvSpPr>
            <p:nvPr/>
          </p:nvSpPr>
          <p:spPr bwMode="auto">
            <a:xfrm>
              <a:off x="2363120" y="4514078"/>
              <a:ext cx="539200" cy="203847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21"/>
            <p:cNvSpPr>
              <a:spLocks/>
            </p:cNvSpPr>
            <p:nvPr/>
          </p:nvSpPr>
          <p:spPr bwMode="auto">
            <a:xfrm>
              <a:off x="2737927" y="4520656"/>
              <a:ext cx="26301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40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22"/>
            <p:cNvSpPr>
              <a:spLocks/>
            </p:cNvSpPr>
            <p:nvPr/>
          </p:nvSpPr>
          <p:spPr bwMode="auto">
            <a:xfrm>
              <a:off x="2435448" y="4533807"/>
              <a:ext cx="26301" cy="164394"/>
            </a:xfrm>
            <a:custGeom>
              <a:avLst/>
              <a:gdLst>
                <a:gd name="T0" fmla="*/ 0 w 5"/>
                <a:gd name="T1" fmla="*/ 2 h 34"/>
                <a:gd name="T2" fmla="*/ 0 w 5"/>
                <a:gd name="T3" fmla="*/ 33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23"/>
            <p:cNvSpPr>
              <a:spLocks/>
            </p:cNvSpPr>
            <p:nvPr/>
          </p:nvSpPr>
          <p:spPr bwMode="auto">
            <a:xfrm>
              <a:off x="2402573" y="4546957"/>
              <a:ext cx="19728" cy="131511"/>
            </a:xfrm>
            <a:custGeom>
              <a:avLst/>
              <a:gdLst>
                <a:gd name="T0" fmla="*/ 0 w 5"/>
                <a:gd name="T1" fmla="*/ 3 h 28"/>
                <a:gd name="T2" fmla="*/ 0 w 5"/>
                <a:gd name="T3" fmla="*/ 25 h 28"/>
                <a:gd name="T4" fmla="*/ 5 w 5"/>
                <a:gd name="T5" fmla="*/ 28 h 28"/>
                <a:gd name="T6" fmla="*/ 5 w 5"/>
                <a:gd name="T7" fmla="*/ 0 h 28"/>
                <a:gd name="T8" fmla="*/ 0 w 5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724"/>
            <p:cNvSpPr>
              <a:spLocks/>
            </p:cNvSpPr>
            <p:nvPr/>
          </p:nvSpPr>
          <p:spPr bwMode="auto">
            <a:xfrm>
              <a:off x="2777380" y="4527229"/>
              <a:ext cx="26301" cy="177544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5 h 37"/>
                <a:gd name="T6" fmla="*/ 5 w 5"/>
                <a:gd name="T7" fmla="*/ 1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4" y="36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25"/>
            <p:cNvSpPr>
              <a:spLocks/>
            </p:cNvSpPr>
            <p:nvPr/>
          </p:nvSpPr>
          <p:spPr bwMode="auto">
            <a:xfrm>
              <a:off x="2474901" y="4527229"/>
              <a:ext cx="26301" cy="184117"/>
            </a:xfrm>
            <a:custGeom>
              <a:avLst/>
              <a:gdLst>
                <a:gd name="T0" fmla="*/ 0 w 5"/>
                <a:gd name="T1" fmla="*/ 1 h 39"/>
                <a:gd name="T2" fmla="*/ 0 w 5"/>
                <a:gd name="T3" fmla="*/ 37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4" y="38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26"/>
            <p:cNvSpPr>
              <a:spLocks/>
            </p:cNvSpPr>
            <p:nvPr/>
          </p:nvSpPr>
          <p:spPr bwMode="auto">
            <a:xfrm>
              <a:off x="2665599" y="451407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1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727"/>
            <p:cNvSpPr>
              <a:spLocks/>
            </p:cNvSpPr>
            <p:nvPr/>
          </p:nvSpPr>
          <p:spPr bwMode="auto">
            <a:xfrm>
              <a:off x="2593264" y="4514078"/>
              <a:ext cx="26301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28"/>
            <p:cNvSpPr>
              <a:spLocks/>
            </p:cNvSpPr>
            <p:nvPr/>
          </p:nvSpPr>
          <p:spPr bwMode="auto">
            <a:xfrm>
              <a:off x="2705052" y="4514078"/>
              <a:ext cx="19728" cy="197269"/>
            </a:xfrm>
            <a:custGeom>
              <a:avLst/>
              <a:gdLst>
                <a:gd name="T0" fmla="*/ 0 w 5"/>
                <a:gd name="T1" fmla="*/ 0 h 42"/>
                <a:gd name="T2" fmla="*/ 0 w 5"/>
                <a:gd name="T3" fmla="*/ 42 h 42"/>
                <a:gd name="T4" fmla="*/ 5 w 5"/>
                <a:gd name="T5" fmla="*/ 42 h 42"/>
                <a:gd name="T6" fmla="*/ 5 w 5"/>
                <a:gd name="T7" fmla="*/ 1 h 42"/>
                <a:gd name="T8" fmla="*/ 0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29"/>
            <p:cNvSpPr>
              <a:spLocks/>
            </p:cNvSpPr>
            <p:nvPr/>
          </p:nvSpPr>
          <p:spPr bwMode="auto">
            <a:xfrm>
              <a:off x="2514359" y="4514078"/>
              <a:ext cx="19728" cy="197269"/>
            </a:xfrm>
            <a:custGeom>
              <a:avLst/>
              <a:gdLst>
                <a:gd name="T0" fmla="*/ 0 w 5"/>
                <a:gd name="T1" fmla="*/ 1 h 42"/>
                <a:gd name="T2" fmla="*/ 0 w 5"/>
                <a:gd name="T3" fmla="*/ 41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2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30"/>
            <p:cNvSpPr>
              <a:spLocks/>
            </p:cNvSpPr>
            <p:nvPr/>
          </p:nvSpPr>
          <p:spPr bwMode="auto">
            <a:xfrm>
              <a:off x="2553812" y="4514078"/>
              <a:ext cx="26301" cy="203847"/>
            </a:xfrm>
            <a:custGeom>
              <a:avLst/>
              <a:gdLst>
                <a:gd name="T0" fmla="*/ 0 w 6"/>
                <a:gd name="T1" fmla="*/ 1 h 44"/>
                <a:gd name="T2" fmla="*/ 0 w 6"/>
                <a:gd name="T3" fmla="*/ 43 h 44"/>
                <a:gd name="T4" fmla="*/ 6 w 6"/>
                <a:gd name="T5" fmla="*/ 44 h 44"/>
                <a:gd name="T6" fmla="*/ 6 w 6"/>
                <a:gd name="T7" fmla="*/ 0 h 44"/>
                <a:gd name="T8" fmla="*/ 0 w 6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4"/>
                    <a:pt x="4" y="44"/>
                    <a:pt x="6" y="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31"/>
            <p:cNvSpPr>
              <a:spLocks/>
            </p:cNvSpPr>
            <p:nvPr/>
          </p:nvSpPr>
          <p:spPr bwMode="auto">
            <a:xfrm>
              <a:off x="2895743" y="4599566"/>
              <a:ext cx="0" cy="32879"/>
            </a:xfrm>
            <a:custGeom>
              <a:avLst/>
              <a:gdLst>
                <a:gd name="T0" fmla="*/ 3 h 7"/>
                <a:gd name="T1" fmla="*/ 0 h 7"/>
                <a:gd name="T2" fmla="*/ 7 h 7"/>
                <a:gd name="T3" fmla="*/ 3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32"/>
            <p:cNvSpPr>
              <a:spLocks/>
            </p:cNvSpPr>
            <p:nvPr/>
          </p:nvSpPr>
          <p:spPr bwMode="auto">
            <a:xfrm>
              <a:off x="2856290" y="4560113"/>
              <a:ext cx="26301" cy="111785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2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33"/>
            <p:cNvSpPr>
              <a:spLocks/>
            </p:cNvSpPr>
            <p:nvPr/>
          </p:nvSpPr>
          <p:spPr bwMode="auto">
            <a:xfrm>
              <a:off x="2632717" y="451407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734"/>
            <p:cNvSpPr>
              <a:spLocks/>
            </p:cNvSpPr>
            <p:nvPr/>
          </p:nvSpPr>
          <p:spPr bwMode="auto">
            <a:xfrm>
              <a:off x="2363120" y="4573265"/>
              <a:ext cx="19728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1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735"/>
            <p:cNvSpPr>
              <a:spLocks/>
            </p:cNvSpPr>
            <p:nvPr/>
          </p:nvSpPr>
          <p:spPr bwMode="auto">
            <a:xfrm>
              <a:off x="2816837" y="4540381"/>
              <a:ext cx="26301" cy="151242"/>
            </a:xfrm>
            <a:custGeom>
              <a:avLst/>
              <a:gdLst>
                <a:gd name="T0" fmla="*/ 0 w 5"/>
                <a:gd name="T1" fmla="*/ 0 h 32"/>
                <a:gd name="T2" fmla="*/ 0 w 5"/>
                <a:gd name="T3" fmla="*/ 32 h 32"/>
                <a:gd name="T4" fmla="*/ 5 w 5"/>
                <a:gd name="T5" fmla="*/ 30 h 32"/>
                <a:gd name="T6" fmla="*/ 5 w 5"/>
                <a:gd name="T7" fmla="*/ 2 h 32"/>
                <a:gd name="T8" fmla="*/ 0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1"/>
                    <a:pt x="5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736"/>
            <p:cNvSpPr>
              <a:spLocks noChangeArrowheads="1"/>
            </p:cNvSpPr>
            <p:nvPr/>
          </p:nvSpPr>
          <p:spPr bwMode="auto">
            <a:xfrm>
              <a:off x="2363120" y="4481203"/>
              <a:ext cx="539200" cy="216997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37"/>
            <p:cNvSpPr>
              <a:spLocks/>
            </p:cNvSpPr>
            <p:nvPr/>
          </p:nvSpPr>
          <p:spPr bwMode="auto">
            <a:xfrm>
              <a:off x="2363120" y="4481203"/>
              <a:ext cx="486596" cy="197269"/>
            </a:xfrm>
            <a:custGeom>
              <a:avLst/>
              <a:gdLst>
                <a:gd name="T0" fmla="*/ 57 w 103"/>
                <a:gd name="T1" fmla="*/ 0 h 41"/>
                <a:gd name="T2" fmla="*/ 0 w 103"/>
                <a:gd name="T3" fmla="*/ 23 h 41"/>
                <a:gd name="T4" fmla="*/ 15 w 103"/>
                <a:gd name="T5" fmla="*/ 38 h 41"/>
                <a:gd name="T6" fmla="*/ 58 w 103"/>
                <a:gd name="T7" fmla="*/ 24 h 41"/>
                <a:gd name="T8" fmla="*/ 103 w 103"/>
                <a:gd name="T9" fmla="*/ 9 h 41"/>
                <a:gd name="T10" fmla="*/ 57 w 10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1">
                  <a:moveTo>
                    <a:pt x="57" y="0"/>
                  </a:moveTo>
                  <a:cubicBezTo>
                    <a:pt x="25" y="0"/>
                    <a:pt x="0" y="10"/>
                    <a:pt x="0" y="23"/>
                  </a:cubicBezTo>
                  <a:cubicBezTo>
                    <a:pt x="0" y="30"/>
                    <a:pt x="9" y="35"/>
                    <a:pt x="15" y="38"/>
                  </a:cubicBezTo>
                  <a:cubicBezTo>
                    <a:pt x="15" y="38"/>
                    <a:pt x="71" y="41"/>
                    <a:pt x="58" y="24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38"/>
            <p:cNvSpPr>
              <a:spLocks/>
            </p:cNvSpPr>
            <p:nvPr/>
          </p:nvSpPr>
          <p:spPr bwMode="auto">
            <a:xfrm>
              <a:off x="2382846" y="4494355"/>
              <a:ext cx="493172" cy="184117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6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6 h 40"/>
                <a:gd name="T14" fmla="*/ 4 w 103"/>
                <a:gd name="T15" fmla="*/ 20 h 40"/>
                <a:gd name="T16" fmla="*/ 7 w 103"/>
                <a:gd name="T17" fmla="*/ 15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5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2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2 h 40"/>
                <a:gd name="T42" fmla="*/ 0 w 103"/>
                <a:gd name="T43" fmla="*/ 20 h 40"/>
                <a:gd name="T44" fmla="*/ 5 w 103"/>
                <a:gd name="T45" fmla="*/ 29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9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6" y="26"/>
                  </a:cubicBezTo>
                  <a:cubicBezTo>
                    <a:pt x="93" y="29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8"/>
                    <a:pt x="5" y="16"/>
                    <a:pt x="7" y="15"/>
                  </a:cubicBezTo>
                  <a:cubicBezTo>
                    <a:pt x="11" y="12"/>
                    <a:pt x="17" y="9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3"/>
                    <a:pt x="96" y="15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2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2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3"/>
                    <a:pt x="2" y="26"/>
                    <a:pt x="5" y="29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9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4739"/>
            <p:cNvSpPr>
              <a:spLocks noChangeArrowheads="1"/>
            </p:cNvSpPr>
            <p:nvPr/>
          </p:nvSpPr>
          <p:spPr bwMode="auto">
            <a:xfrm>
              <a:off x="2369694" y="4422022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740"/>
            <p:cNvSpPr>
              <a:spLocks/>
            </p:cNvSpPr>
            <p:nvPr/>
          </p:nvSpPr>
          <p:spPr bwMode="auto">
            <a:xfrm>
              <a:off x="2751078" y="4428598"/>
              <a:ext cx="19728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40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741"/>
            <p:cNvSpPr>
              <a:spLocks/>
            </p:cNvSpPr>
            <p:nvPr/>
          </p:nvSpPr>
          <p:spPr bwMode="auto">
            <a:xfrm>
              <a:off x="2448600" y="4441750"/>
              <a:ext cx="19728" cy="170968"/>
            </a:xfrm>
            <a:custGeom>
              <a:avLst/>
              <a:gdLst>
                <a:gd name="T0" fmla="*/ 0 w 5"/>
                <a:gd name="T1" fmla="*/ 2 h 35"/>
                <a:gd name="T2" fmla="*/ 0 w 5"/>
                <a:gd name="T3" fmla="*/ 33 h 35"/>
                <a:gd name="T4" fmla="*/ 5 w 5"/>
                <a:gd name="T5" fmla="*/ 35 h 35"/>
                <a:gd name="T6" fmla="*/ 5 w 5"/>
                <a:gd name="T7" fmla="*/ 0 h 35"/>
                <a:gd name="T8" fmla="*/ 0 w 5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5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4"/>
                    <a:pt x="5" y="3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742"/>
            <p:cNvSpPr>
              <a:spLocks/>
            </p:cNvSpPr>
            <p:nvPr/>
          </p:nvSpPr>
          <p:spPr bwMode="auto">
            <a:xfrm>
              <a:off x="2409147" y="4461475"/>
              <a:ext cx="26301" cy="13151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43"/>
            <p:cNvSpPr>
              <a:spLocks/>
            </p:cNvSpPr>
            <p:nvPr/>
          </p:nvSpPr>
          <p:spPr bwMode="auto">
            <a:xfrm>
              <a:off x="2790531" y="4441750"/>
              <a:ext cx="19728" cy="170968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5 h 37"/>
                <a:gd name="T6" fmla="*/ 5 w 5"/>
                <a:gd name="T7" fmla="*/ 1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3" y="36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44"/>
            <p:cNvSpPr>
              <a:spLocks/>
            </p:cNvSpPr>
            <p:nvPr/>
          </p:nvSpPr>
          <p:spPr bwMode="auto">
            <a:xfrm>
              <a:off x="2488053" y="4435172"/>
              <a:ext cx="19728" cy="184117"/>
            </a:xfrm>
            <a:custGeom>
              <a:avLst/>
              <a:gdLst>
                <a:gd name="T0" fmla="*/ 0 w 5"/>
                <a:gd name="T1" fmla="*/ 1 h 39"/>
                <a:gd name="T2" fmla="*/ 0 w 5"/>
                <a:gd name="T3" fmla="*/ 37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3" y="38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45"/>
            <p:cNvSpPr>
              <a:spLocks/>
            </p:cNvSpPr>
            <p:nvPr/>
          </p:nvSpPr>
          <p:spPr bwMode="auto">
            <a:xfrm>
              <a:off x="2672170" y="4422022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1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746"/>
            <p:cNvSpPr>
              <a:spLocks/>
            </p:cNvSpPr>
            <p:nvPr/>
          </p:nvSpPr>
          <p:spPr bwMode="auto">
            <a:xfrm>
              <a:off x="2606416" y="4422022"/>
              <a:ext cx="19728" cy="210421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747"/>
            <p:cNvSpPr>
              <a:spLocks/>
            </p:cNvSpPr>
            <p:nvPr/>
          </p:nvSpPr>
          <p:spPr bwMode="auto">
            <a:xfrm>
              <a:off x="2711625" y="4428598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48"/>
            <p:cNvSpPr>
              <a:spLocks/>
            </p:cNvSpPr>
            <p:nvPr/>
          </p:nvSpPr>
          <p:spPr bwMode="auto">
            <a:xfrm>
              <a:off x="2520937" y="4428598"/>
              <a:ext cx="26301" cy="197269"/>
            </a:xfrm>
            <a:custGeom>
              <a:avLst/>
              <a:gdLst>
                <a:gd name="T0" fmla="*/ 0 w 5"/>
                <a:gd name="T1" fmla="*/ 0 h 41"/>
                <a:gd name="T2" fmla="*/ 0 w 5"/>
                <a:gd name="T3" fmla="*/ 40 h 41"/>
                <a:gd name="T4" fmla="*/ 5 w 5"/>
                <a:gd name="T5" fmla="*/ 41 h 41"/>
                <a:gd name="T6" fmla="*/ 5 w 5"/>
                <a:gd name="T7" fmla="*/ 0 h 41"/>
                <a:gd name="T8" fmla="*/ 0 w 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1"/>
                    <a:pt x="4" y="41"/>
                    <a:pt x="5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749"/>
            <p:cNvSpPr>
              <a:spLocks/>
            </p:cNvSpPr>
            <p:nvPr/>
          </p:nvSpPr>
          <p:spPr bwMode="auto">
            <a:xfrm>
              <a:off x="2560390" y="4428598"/>
              <a:ext cx="26301" cy="203847"/>
            </a:xfrm>
            <a:custGeom>
              <a:avLst/>
              <a:gdLst>
                <a:gd name="T0" fmla="*/ 0 w 6"/>
                <a:gd name="T1" fmla="*/ 0 h 43"/>
                <a:gd name="T2" fmla="*/ 0 w 6"/>
                <a:gd name="T3" fmla="*/ 42 h 43"/>
                <a:gd name="T4" fmla="*/ 6 w 6"/>
                <a:gd name="T5" fmla="*/ 43 h 43"/>
                <a:gd name="T6" fmla="*/ 6 w 6"/>
                <a:gd name="T7" fmla="*/ 0 h 43"/>
                <a:gd name="T8" fmla="*/ 0 w 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3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4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50"/>
            <p:cNvSpPr>
              <a:spLocks/>
            </p:cNvSpPr>
            <p:nvPr/>
          </p:nvSpPr>
          <p:spPr bwMode="auto">
            <a:xfrm>
              <a:off x="2908895" y="4514078"/>
              <a:ext cx="0" cy="32879"/>
            </a:xfrm>
            <a:custGeom>
              <a:avLst/>
              <a:gdLst>
                <a:gd name="T0" fmla="*/ 3 h 7"/>
                <a:gd name="T1" fmla="*/ 0 h 7"/>
                <a:gd name="T2" fmla="*/ 7 h 7"/>
                <a:gd name="T3" fmla="*/ 3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51"/>
            <p:cNvSpPr>
              <a:spLocks/>
            </p:cNvSpPr>
            <p:nvPr/>
          </p:nvSpPr>
          <p:spPr bwMode="auto">
            <a:xfrm>
              <a:off x="2862868" y="4468051"/>
              <a:ext cx="26301" cy="111785"/>
            </a:xfrm>
            <a:custGeom>
              <a:avLst/>
              <a:gdLst>
                <a:gd name="T0" fmla="*/ 0 w 5"/>
                <a:gd name="T1" fmla="*/ 0 h 24"/>
                <a:gd name="T2" fmla="*/ 0 w 5"/>
                <a:gd name="T3" fmla="*/ 24 h 24"/>
                <a:gd name="T4" fmla="*/ 5 w 5"/>
                <a:gd name="T5" fmla="*/ 20 h 24"/>
                <a:gd name="T6" fmla="*/ 5 w 5"/>
                <a:gd name="T7" fmla="*/ 4 h 24"/>
                <a:gd name="T8" fmla="*/ 0 w 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2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752"/>
            <p:cNvSpPr>
              <a:spLocks/>
            </p:cNvSpPr>
            <p:nvPr/>
          </p:nvSpPr>
          <p:spPr bwMode="auto">
            <a:xfrm>
              <a:off x="2639295" y="4422022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753"/>
            <p:cNvSpPr>
              <a:spLocks/>
            </p:cNvSpPr>
            <p:nvPr/>
          </p:nvSpPr>
          <p:spPr bwMode="auto">
            <a:xfrm>
              <a:off x="2369694" y="4481203"/>
              <a:ext cx="26301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1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754"/>
            <p:cNvSpPr>
              <a:spLocks/>
            </p:cNvSpPr>
            <p:nvPr/>
          </p:nvSpPr>
          <p:spPr bwMode="auto">
            <a:xfrm>
              <a:off x="2823413" y="4454902"/>
              <a:ext cx="26301" cy="144662"/>
            </a:xfrm>
            <a:custGeom>
              <a:avLst/>
              <a:gdLst>
                <a:gd name="T0" fmla="*/ 0 w 5"/>
                <a:gd name="T1" fmla="*/ 0 h 31"/>
                <a:gd name="T2" fmla="*/ 0 w 5"/>
                <a:gd name="T3" fmla="*/ 31 h 31"/>
                <a:gd name="T4" fmla="*/ 5 w 5"/>
                <a:gd name="T5" fmla="*/ 29 h 31"/>
                <a:gd name="T6" fmla="*/ 5 w 5"/>
                <a:gd name="T7" fmla="*/ 2 h 31"/>
                <a:gd name="T8" fmla="*/ 0 w 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0"/>
                    <a:pt x="4" y="30"/>
                    <a:pt x="5" y="2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4755"/>
            <p:cNvSpPr>
              <a:spLocks noChangeArrowheads="1"/>
            </p:cNvSpPr>
            <p:nvPr/>
          </p:nvSpPr>
          <p:spPr bwMode="auto">
            <a:xfrm>
              <a:off x="2369694" y="4395719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56"/>
            <p:cNvSpPr>
              <a:spLocks/>
            </p:cNvSpPr>
            <p:nvPr/>
          </p:nvSpPr>
          <p:spPr bwMode="auto">
            <a:xfrm>
              <a:off x="2369694" y="4395719"/>
              <a:ext cx="486596" cy="190695"/>
            </a:xfrm>
            <a:custGeom>
              <a:avLst/>
              <a:gdLst>
                <a:gd name="T0" fmla="*/ 57 w 102"/>
                <a:gd name="T1" fmla="*/ 0 h 40"/>
                <a:gd name="T2" fmla="*/ 0 w 102"/>
                <a:gd name="T3" fmla="*/ 22 h 40"/>
                <a:gd name="T4" fmla="*/ 15 w 102"/>
                <a:gd name="T5" fmla="*/ 37 h 40"/>
                <a:gd name="T6" fmla="*/ 58 w 102"/>
                <a:gd name="T7" fmla="*/ 23 h 40"/>
                <a:gd name="T8" fmla="*/ 102 w 102"/>
                <a:gd name="T9" fmla="*/ 9 h 40"/>
                <a:gd name="T10" fmla="*/ 57 w 102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">
                  <a:moveTo>
                    <a:pt x="57" y="0"/>
                  </a:moveTo>
                  <a:cubicBezTo>
                    <a:pt x="25" y="0"/>
                    <a:pt x="0" y="9"/>
                    <a:pt x="0" y="22"/>
                  </a:cubicBezTo>
                  <a:cubicBezTo>
                    <a:pt x="0" y="29"/>
                    <a:pt x="9" y="34"/>
                    <a:pt x="15" y="37"/>
                  </a:cubicBezTo>
                  <a:cubicBezTo>
                    <a:pt x="15" y="37"/>
                    <a:pt x="71" y="40"/>
                    <a:pt x="58" y="23"/>
                  </a:cubicBezTo>
                  <a:cubicBezTo>
                    <a:pt x="46" y="6"/>
                    <a:pt x="102" y="9"/>
                    <a:pt x="102" y="9"/>
                  </a:cubicBezTo>
                  <a:cubicBezTo>
                    <a:pt x="92" y="3"/>
                    <a:pt x="75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57"/>
            <p:cNvSpPr>
              <a:spLocks/>
            </p:cNvSpPr>
            <p:nvPr/>
          </p:nvSpPr>
          <p:spPr bwMode="auto">
            <a:xfrm>
              <a:off x="2395995" y="4402297"/>
              <a:ext cx="486596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6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6 h 40"/>
                <a:gd name="T14" fmla="*/ 4 w 103"/>
                <a:gd name="T15" fmla="*/ 20 h 40"/>
                <a:gd name="T16" fmla="*/ 7 w 103"/>
                <a:gd name="T17" fmla="*/ 15 h 40"/>
                <a:gd name="T18" fmla="*/ 24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5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2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6 h 40"/>
                <a:gd name="T40" fmla="*/ 5 w 103"/>
                <a:gd name="T41" fmla="*/ 12 h 40"/>
                <a:gd name="T42" fmla="*/ 0 w 103"/>
                <a:gd name="T43" fmla="*/ 20 h 40"/>
                <a:gd name="T44" fmla="*/ 5 w 103"/>
                <a:gd name="T45" fmla="*/ 29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9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6" y="26"/>
                  </a:cubicBezTo>
                  <a:cubicBezTo>
                    <a:pt x="93" y="29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30"/>
                    <a:pt x="10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9"/>
                    <a:pt x="5" y="17"/>
                    <a:pt x="7" y="15"/>
                  </a:cubicBezTo>
                  <a:cubicBezTo>
                    <a:pt x="11" y="12"/>
                    <a:pt x="17" y="9"/>
                    <a:pt x="24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3"/>
                    <a:pt x="96" y="15"/>
                  </a:cubicBezTo>
                  <a:cubicBezTo>
                    <a:pt x="98" y="17"/>
                    <a:pt x="99" y="19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2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6"/>
                  </a:cubicBezTo>
                  <a:cubicBezTo>
                    <a:pt x="11" y="7"/>
                    <a:pt x="8" y="9"/>
                    <a:pt x="5" y="12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4"/>
                    <a:pt x="2" y="26"/>
                    <a:pt x="5" y="29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9"/>
                  </a:cubicBezTo>
                  <a:cubicBezTo>
                    <a:pt x="101" y="26"/>
                    <a:pt x="103" y="24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4758"/>
            <p:cNvSpPr>
              <a:spLocks noChangeArrowheads="1"/>
            </p:cNvSpPr>
            <p:nvPr/>
          </p:nvSpPr>
          <p:spPr bwMode="auto">
            <a:xfrm>
              <a:off x="2297366" y="4356266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59"/>
            <p:cNvSpPr>
              <a:spLocks/>
            </p:cNvSpPr>
            <p:nvPr/>
          </p:nvSpPr>
          <p:spPr bwMode="auto">
            <a:xfrm>
              <a:off x="2672170" y="4362844"/>
              <a:ext cx="26301" cy="197269"/>
            </a:xfrm>
            <a:custGeom>
              <a:avLst/>
              <a:gdLst>
                <a:gd name="T0" fmla="*/ 0 w 5"/>
                <a:gd name="T1" fmla="*/ 0 h 41"/>
                <a:gd name="T2" fmla="*/ 0 w 5"/>
                <a:gd name="T3" fmla="*/ 41 h 41"/>
                <a:gd name="T4" fmla="*/ 5 w 5"/>
                <a:gd name="T5" fmla="*/ 40 h 41"/>
                <a:gd name="T6" fmla="*/ 5 w 5"/>
                <a:gd name="T7" fmla="*/ 1 h 41"/>
                <a:gd name="T8" fmla="*/ 0 w 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0"/>
                    <a:pt x="4" y="40"/>
                    <a:pt x="5" y="4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760"/>
            <p:cNvSpPr>
              <a:spLocks/>
            </p:cNvSpPr>
            <p:nvPr/>
          </p:nvSpPr>
          <p:spPr bwMode="auto">
            <a:xfrm>
              <a:off x="2376272" y="4375996"/>
              <a:ext cx="19728" cy="170968"/>
            </a:xfrm>
            <a:custGeom>
              <a:avLst/>
              <a:gdLst>
                <a:gd name="T0" fmla="*/ 0 w 4"/>
                <a:gd name="T1" fmla="*/ 2 h 35"/>
                <a:gd name="T2" fmla="*/ 0 w 4"/>
                <a:gd name="T3" fmla="*/ 33 h 35"/>
                <a:gd name="T4" fmla="*/ 4 w 4"/>
                <a:gd name="T5" fmla="*/ 35 h 35"/>
                <a:gd name="T6" fmla="*/ 4 w 4"/>
                <a:gd name="T7" fmla="*/ 0 h 35"/>
                <a:gd name="T8" fmla="*/ 0 w 4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4"/>
                    <a:pt x="4" y="3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761"/>
            <p:cNvSpPr>
              <a:spLocks/>
            </p:cNvSpPr>
            <p:nvPr/>
          </p:nvSpPr>
          <p:spPr bwMode="auto">
            <a:xfrm>
              <a:off x="2330241" y="4395719"/>
              <a:ext cx="26301" cy="13151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62"/>
            <p:cNvSpPr>
              <a:spLocks/>
            </p:cNvSpPr>
            <p:nvPr/>
          </p:nvSpPr>
          <p:spPr bwMode="auto">
            <a:xfrm>
              <a:off x="2711625" y="4375996"/>
              <a:ext cx="26301" cy="170968"/>
            </a:xfrm>
            <a:custGeom>
              <a:avLst/>
              <a:gdLst>
                <a:gd name="T0" fmla="*/ 0 w 6"/>
                <a:gd name="T1" fmla="*/ 0 h 37"/>
                <a:gd name="T2" fmla="*/ 0 w 6"/>
                <a:gd name="T3" fmla="*/ 37 h 37"/>
                <a:gd name="T4" fmla="*/ 6 w 6"/>
                <a:gd name="T5" fmla="*/ 35 h 37"/>
                <a:gd name="T6" fmla="*/ 6 w 6"/>
                <a:gd name="T7" fmla="*/ 2 h 37"/>
                <a:gd name="T8" fmla="*/ 0 w 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4" y="36"/>
                    <a:pt x="6" y="3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763"/>
            <p:cNvSpPr>
              <a:spLocks/>
            </p:cNvSpPr>
            <p:nvPr/>
          </p:nvSpPr>
          <p:spPr bwMode="auto">
            <a:xfrm>
              <a:off x="2409147" y="4369418"/>
              <a:ext cx="26301" cy="184117"/>
            </a:xfrm>
            <a:custGeom>
              <a:avLst/>
              <a:gdLst>
                <a:gd name="T0" fmla="*/ 0 w 6"/>
                <a:gd name="T1" fmla="*/ 1 h 39"/>
                <a:gd name="T2" fmla="*/ 0 w 6"/>
                <a:gd name="T3" fmla="*/ 38 h 39"/>
                <a:gd name="T4" fmla="*/ 6 w 6"/>
                <a:gd name="T5" fmla="*/ 39 h 39"/>
                <a:gd name="T6" fmla="*/ 6 w 6"/>
                <a:gd name="T7" fmla="*/ 0 h 39"/>
                <a:gd name="T8" fmla="*/ 0 w 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38"/>
                    <a:pt x="6" y="3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764"/>
            <p:cNvSpPr>
              <a:spLocks/>
            </p:cNvSpPr>
            <p:nvPr/>
          </p:nvSpPr>
          <p:spPr bwMode="auto">
            <a:xfrm>
              <a:off x="2599843" y="4356266"/>
              <a:ext cx="19728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3 h 43"/>
                <a:gd name="T6" fmla="*/ 5 w 5"/>
                <a:gd name="T7" fmla="*/ 0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65"/>
            <p:cNvSpPr>
              <a:spLocks/>
            </p:cNvSpPr>
            <p:nvPr/>
          </p:nvSpPr>
          <p:spPr bwMode="auto">
            <a:xfrm>
              <a:off x="2527510" y="4356266"/>
              <a:ext cx="26301" cy="203847"/>
            </a:xfrm>
            <a:custGeom>
              <a:avLst/>
              <a:gdLst>
                <a:gd name="T0" fmla="*/ 0 w 5"/>
                <a:gd name="T1" fmla="*/ 1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766"/>
            <p:cNvSpPr>
              <a:spLocks/>
            </p:cNvSpPr>
            <p:nvPr/>
          </p:nvSpPr>
          <p:spPr bwMode="auto">
            <a:xfrm>
              <a:off x="2639295" y="4356266"/>
              <a:ext cx="19728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767"/>
            <p:cNvSpPr>
              <a:spLocks/>
            </p:cNvSpPr>
            <p:nvPr/>
          </p:nvSpPr>
          <p:spPr bwMode="auto">
            <a:xfrm>
              <a:off x="2448600" y="4362844"/>
              <a:ext cx="26301" cy="197269"/>
            </a:xfrm>
            <a:custGeom>
              <a:avLst/>
              <a:gdLst>
                <a:gd name="T0" fmla="*/ 0 w 5"/>
                <a:gd name="T1" fmla="*/ 1 h 41"/>
                <a:gd name="T2" fmla="*/ 0 w 5"/>
                <a:gd name="T3" fmla="*/ 40 h 41"/>
                <a:gd name="T4" fmla="*/ 5 w 5"/>
                <a:gd name="T5" fmla="*/ 41 h 41"/>
                <a:gd name="T6" fmla="*/ 5 w 5"/>
                <a:gd name="T7" fmla="*/ 0 h 41"/>
                <a:gd name="T8" fmla="*/ 0 w 5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1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3" y="41"/>
                    <a:pt x="5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768"/>
            <p:cNvSpPr>
              <a:spLocks/>
            </p:cNvSpPr>
            <p:nvPr/>
          </p:nvSpPr>
          <p:spPr bwMode="auto">
            <a:xfrm>
              <a:off x="2488053" y="4356266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3 h 43"/>
                <a:gd name="T6" fmla="*/ 5 w 5"/>
                <a:gd name="T7" fmla="*/ 0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769"/>
            <p:cNvSpPr>
              <a:spLocks/>
            </p:cNvSpPr>
            <p:nvPr/>
          </p:nvSpPr>
          <p:spPr bwMode="auto">
            <a:xfrm>
              <a:off x="2829986" y="4441750"/>
              <a:ext cx="6578" cy="32879"/>
            </a:xfrm>
            <a:custGeom>
              <a:avLst/>
              <a:gdLst>
                <a:gd name="T0" fmla="*/ 1 w 1"/>
                <a:gd name="T1" fmla="*/ 3 h 7"/>
                <a:gd name="T2" fmla="*/ 0 w 1"/>
                <a:gd name="T3" fmla="*/ 0 h 7"/>
                <a:gd name="T4" fmla="*/ 0 w 1"/>
                <a:gd name="T5" fmla="*/ 7 h 7"/>
                <a:gd name="T6" fmla="*/ 1 w 1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770"/>
            <p:cNvSpPr>
              <a:spLocks/>
            </p:cNvSpPr>
            <p:nvPr/>
          </p:nvSpPr>
          <p:spPr bwMode="auto">
            <a:xfrm>
              <a:off x="2790531" y="4402297"/>
              <a:ext cx="26301" cy="118359"/>
            </a:xfrm>
            <a:custGeom>
              <a:avLst/>
              <a:gdLst>
                <a:gd name="T0" fmla="*/ 0 w 5"/>
                <a:gd name="T1" fmla="*/ 0 h 25"/>
                <a:gd name="T2" fmla="*/ 0 w 5"/>
                <a:gd name="T3" fmla="*/ 25 h 25"/>
                <a:gd name="T4" fmla="*/ 5 w 5"/>
                <a:gd name="T5" fmla="*/ 20 h 25"/>
                <a:gd name="T6" fmla="*/ 5 w 5"/>
                <a:gd name="T7" fmla="*/ 4 h 25"/>
                <a:gd name="T8" fmla="*/ 0 w 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3"/>
                    <a:pt x="3" y="22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71"/>
            <p:cNvSpPr>
              <a:spLocks/>
            </p:cNvSpPr>
            <p:nvPr/>
          </p:nvSpPr>
          <p:spPr bwMode="auto">
            <a:xfrm>
              <a:off x="2566963" y="4356266"/>
              <a:ext cx="19728" cy="210421"/>
            </a:xfrm>
            <a:custGeom>
              <a:avLst/>
              <a:gdLst>
                <a:gd name="T0" fmla="*/ 0 w 4"/>
                <a:gd name="T1" fmla="*/ 0 h 45"/>
                <a:gd name="T2" fmla="*/ 0 w 4"/>
                <a:gd name="T3" fmla="*/ 45 h 45"/>
                <a:gd name="T4" fmla="*/ 4 w 4"/>
                <a:gd name="T5" fmla="*/ 44 h 45"/>
                <a:gd name="T6" fmla="*/ 4 w 4"/>
                <a:gd name="T7" fmla="*/ 0 h 45"/>
                <a:gd name="T8" fmla="*/ 0 w 4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5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3" y="45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772"/>
            <p:cNvSpPr>
              <a:spLocks/>
            </p:cNvSpPr>
            <p:nvPr/>
          </p:nvSpPr>
          <p:spPr bwMode="auto">
            <a:xfrm>
              <a:off x="2297366" y="4422022"/>
              <a:ext cx="19728" cy="78906"/>
            </a:xfrm>
            <a:custGeom>
              <a:avLst/>
              <a:gdLst>
                <a:gd name="T0" fmla="*/ 0 w 5"/>
                <a:gd name="T1" fmla="*/ 7 h 17"/>
                <a:gd name="T2" fmla="*/ 0 w 5"/>
                <a:gd name="T3" fmla="*/ 10 h 17"/>
                <a:gd name="T4" fmla="*/ 5 w 5"/>
                <a:gd name="T5" fmla="*/ 17 h 17"/>
                <a:gd name="T6" fmla="*/ 5 w 5"/>
                <a:gd name="T7" fmla="*/ 0 h 17"/>
                <a:gd name="T8" fmla="*/ 0 w 5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0" y="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2" y="15"/>
                    <a:pt x="5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1" y="4"/>
                    <a:pt x="0" y="7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73"/>
            <p:cNvSpPr>
              <a:spLocks/>
            </p:cNvSpPr>
            <p:nvPr/>
          </p:nvSpPr>
          <p:spPr bwMode="auto">
            <a:xfrm>
              <a:off x="2757654" y="4389145"/>
              <a:ext cx="13152" cy="144662"/>
            </a:xfrm>
            <a:custGeom>
              <a:avLst/>
              <a:gdLst>
                <a:gd name="T0" fmla="*/ 0 w 4"/>
                <a:gd name="T1" fmla="*/ 0 h 31"/>
                <a:gd name="T2" fmla="*/ 0 w 4"/>
                <a:gd name="T3" fmla="*/ 31 h 31"/>
                <a:gd name="T4" fmla="*/ 4 w 4"/>
                <a:gd name="T5" fmla="*/ 29 h 31"/>
                <a:gd name="T6" fmla="*/ 4 w 4"/>
                <a:gd name="T7" fmla="*/ 2 h 31"/>
                <a:gd name="T8" fmla="*/ 0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0"/>
                    <a:pt x="4" y="2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4774"/>
            <p:cNvSpPr>
              <a:spLocks noChangeArrowheads="1"/>
            </p:cNvSpPr>
            <p:nvPr/>
          </p:nvSpPr>
          <p:spPr bwMode="auto">
            <a:xfrm>
              <a:off x="2297366" y="4329965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775"/>
            <p:cNvSpPr>
              <a:spLocks/>
            </p:cNvSpPr>
            <p:nvPr/>
          </p:nvSpPr>
          <p:spPr bwMode="auto">
            <a:xfrm>
              <a:off x="2297366" y="4329965"/>
              <a:ext cx="486596" cy="190695"/>
            </a:xfrm>
            <a:custGeom>
              <a:avLst/>
              <a:gdLst>
                <a:gd name="T0" fmla="*/ 57 w 103"/>
                <a:gd name="T1" fmla="*/ 0 h 40"/>
                <a:gd name="T2" fmla="*/ 0 w 103"/>
                <a:gd name="T3" fmla="*/ 22 h 40"/>
                <a:gd name="T4" fmla="*/ 16 w 103"/>
                <a:gd name="T5" fmla="*/ 37 h 40"/>
                <a:gd name="T6" fmla="*/ 59 w 103"/>
                <a:gd name="T7" fmla="*/ 23 h 40"/>
                <a:gd name="T8" fmla="*/ 103 w 103"/>
                <a:gd name="T9" fmla="*/ 9 h 40"/>
                <a:gd name="T10" fmla="*/ 57 w 10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0">
                  <a:moveTo>
                    <a:pt x="57" y="0"/>
                  </a:moveTo>
                  <a:cubicBezTo>
                    <a:pt x="26" y="0"/>
                    <a:pt x="0" y="10"/>
                    <a:pt x="0" y="22"/>
                  </a:cubicBezTo>
                  <a:cubicBezTo>
                    <a:pt x="0" y="29"/>
                    <a:pt x="9" y="34"/>
                    <a:pt x="16" y="37"/>
                  </a:cubicBezTo>
                  <a:cubicBezTo>
                    <a:pt x="16" y="37"/>
                    <a:pt x="71" y="40"/>
                    <a:pt x="59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3" y="3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776"/>
            <p:cNvSpPr>
              <a:spLocks/>
            </p:cNvSpPr>
            <p:nvPr/>
          </p:nvSpPr>
          <p:spPr bwMode="auto">
            <a:xfrm>
              <a:off x="2323668" y="4336541"/>
              <a:ext cx="486596" cy="190695"/>
            </a:xfrm>
            <a:custGeom>
              <a:avLst/>
              <a:gdLst>
                <a:gd name="T0" fmla="*/ 101 w 103"/>
                <a:gd name="T1" fmla="*/ 20 h 41"/>
                <a:gd name="T2" fmla="*/ 99 w 103"/>
                <a:gd name="T3" fmla="*/ 20 h 41"/>
                <a:gd name="T4" fmla="*/ 95 w 103"/>
                <a:gd name="T5" fmla="*/ 26 h 41"/>
                <a:gd name="T6" fmla="*/ 78 w 103"/>
                <a:gd name="T7" fmla="*/ 33 h 41"/>
                <a:gd name="T8" fmla="*/ 51 w 103"/>
                <a:gd name="T9" fmla="*/ 37 h 41"/>
                <a:gd name="T10" fmla="*/ 17 w 103"/>
                <a:gd name="T11" fmla="*/ 31 h 41"/>
                <a:gd name="T12" fmla="*/ 7 w 103"/>
                <a:gd name="T13" fmla="*/ 26 h 41"/>
                <a:gd name="T14" fmla="*/ 4 w 103"/>
                <a:gd name="T15" fmla="*/ 20 h 41"/>
                <a:gd name="T16" fmla="*/ 7 w 103"/>
                <a:gd name="T17" fmla="*/ 15 h 41"/>
                <a:gd name="T18" fmla="*/ 24 w 103"/>
                <a:gd name="T19" fmla="*/ 7 h 41"/>
                <a:gd name="T20" fmla="*/ 51 w 103"/>
                <a:gd name="T21" fmla="*/ 4 h 41"/>
                <a:gd name="T22" fmla="*/ 85 w 103"/>
                <a:gd name="T23" fmla="*/ 9 h 41"/>
                <a:gd name="T24" fmla="*/ 95 w 103"/>
                <a:gd name="T25" fmla="*/ 15 h 41"/>
                <a:gd name="T26" fmla="*/ 99 w 103"/>
                <a:gd name="T27" fmla="*/ 20 h 41"/>
                <a:gd name="T28" fmla="*/ 101 w 103"/>
                <a:gd name="T29" fmla="*/ 20 h 41"/>
                <a:gd name="T30" fmla="*/ 103 w 103"/>
                <a:gd name="T31" fmla="*/ 20 h 41"/>
                <a:gd name="T32" fmla="*/ 98 w 103"/>
                <a:gd name="T33" fmla="*/ 12 h 41"/>
                <a:gd name="T34" fmla="*/ 79 w 103"/>
                <a:gd name="T35" fmla="*/ 3 h 41"/>
                <a:gd name="T36" fmla="*/ 51 w 103"/>
                <a:gd name="T37" fmla="*/ 0 h 41"/>
                <a:gd name="T38" fmla="*/ 15 w 103"/>
                <a:gd name="T39" fmla="*/ 6 h 41"/>
                <a:gd name="T40" fmla="*/ 4 w 103"/>
                <a:gd name="T41" fmla="*/ 12 h 41"/>
                <a:gd name="T42" fmla="*/ 0 w 103"/>
                <a:gd name="T43" fmla="*/ 20 h 41"/>
                <a:gd name="T44" fmla="*/ 4 w 103"/>
                <a:gd name="T45" fmla="*/ 29 h 41"/>
                <a:gd name="T46" fmla="*/ 23 w 103"/>
                <a:gd name="T47" fmla="*/ 37 h 41"/>
                <a:gd name="T48" fmla="*/ 51 w 103"/>
                <a:gd name="T49" fmla="*/ 41 h 41"/>
                <a:gd name="T50" fmla="*/ 87 w 103"/>
                <a:gd name="T51" fmla="*/ 35 h 41"/>
                <a:gd name="T52" fmla="*/ 98 w 103"/>
                <a:gd name="T53" fmla="*/ 29 h 41"/>
                <a:gd name="T54" fmla="*/ 103 w 103"/>
                <a:gd name="T55" fmla="*/ 20 h 41"/>
                <a:gd name="T56" fmla="*/ 101 w 103"/>
                <a:gd name="T57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1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5" y="26"/>
                  </a:cubicBezTo>
                  <a:cubicBezTo>
                    <a:pt x="92" y="29"/>
                    <a:pt x="86" y="32"/>
                    <a:pt x="78" y="33"/>
                  </a:cubicBezTo>
                  <a:cubicBezTo>
                    <a:pt x="71" y="35"/>
                    <a:pt x="61" y="37"/>
                    <a:pt x="51" y="37"/>
                  </a:cubicBezTo>
                  <a:cubicBezTo>
                    <a:pt x="38" y="37"/>
                    <a:pt x="25" y="35"/>
                    <a:pt x="17" y="31"/>
                  </a:cubicBezTo>
                  <a:cubicBezTo>
                    <a:pt x="12" y="30"/>
                    <a:pt x="9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9"/>
                    <a:pt x="5" y="17"/>
                    <a:pt x="7" y="15"/>
                  </a:cubicBezTo>
                  <a:cubicBezTo>
                    <a:pt x="10" y="12"/>
                    <a:pt x="16" y="9"/>
                    <a:pt x="24" y="7"/>
                  </a:cubicBezTo>
                  <a:cubicBezTo>
                    <a:pt x="32" y="5"/>
                    <a:pt x="41" y="4"/>
                    <a:pt x="51" y="4"/>
                  </a:cubicBezTo>
                  <a:cubicBezTo>
                    <a:pt x="65" y="4"/>
                    <a:pt x="77" y="6"/>
                    <a:pt x="85" y="9"/>
                  </a:cubicBezTo>
                  <a:cubicBezTo>
                    <a:pt x="90" y="11"/>
                    <a:pt x="93" y="13"/>
                    <a:pt x="95" y="15"/>
                  </a:cubicBezTo>
                  <a:cubicBezTo>
                    <a:pt x="98" y="17"/>
                    <a:pt x="99" y="19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8" y="12"/>
                  </a:cubicBezTo>
                  <a:cubicBezTo>
                    <a:pt x="94" y="8"/>
                    <a:pt x="87" y="5"/>
                    <a:pt x="79" y="3"/>
                  </a:cubicBezTo>
                  <a:cubicBezTo>
                    <a:pt x="71" y="1"/>
                    <a:pt x="61" y="0"/>
                    <a:pt x="51" y="0"/>
                  </a:cubicBezTo>
                  <a:cubicBezTo>
                    <a:pt x="37" y="0"/>
                    <a:pt x="25" y="2"/>
                    <a:pt x="15" y="6"/>
                  </a:cubicBezTo>
                  <a:cubicBezTo>
                    <a:pt x="11" y="7"/>
                    <a:pt x="7" y="9"/>
                    <a:pt x="4" y="12"/>
                  </a:cubicBezTo>
                  <a:cubicBezTo>
                    <a:pt x="1" y="14"/>
                    <a:pt x="0" y="17"/>
                    <a:pt x="0" y="20"/>
                  </a:cubicBezTo>
                  <a:cubicBezTo>
                    <a:pt x="0" y="24"/>
                    <a:pt x="1" y="27"/>
                    <a:pt x="4" y="29"/>
                  </a:cubicBezTo>
                  <a:cubicBezTo>
                    <a:pt x="8" y="33"/>
                    <a:pt x="15" y="35"/>
                    <a:pt x="23" y="37"/>
                  </a:cubicBezTo>
                  <a:cubicBezTo>
                    <a:pt x="31" y="39"/>
                    <a:pt x="41" y="41"/>
                    <a:pt x="51" y="41"/>
                  </a:cubicBezTo>
                  <a:cubicBezTo>
                    <a:pt x="65" y="41"/>
                    <a:pt x="77" y="38"/>
                    <a:pt x="87" y="35"/>
                  </a:cubicBezTo>
                  <a:cubicBezTo>
                    <a:pt x="91" y="33"/>
                    <a:pt x="95" y="31"/>
                    <a:pt x="98" y="29"/>
                  </a:cubicBezTo>
                  <a:cubicBezTo>
                    <a:pt x="101" y="27"/>
                    <a:pt x="103" y="24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777"/>
            <p:cNvSpPr>
              <a:spLocks/>
            </p:cNvSpPr>
            <p:nvPr/>
          </p:nvSpPr>
          <p:spPr bwMode="auto">
            <a:xfrm>
              <a:off x="2415725" y="4382569"/>
              <a:ext cx="315628" cy="98633"/>
            </a:xfrm>
            <a:custGeom>
              <a:avLst/>
              <a:gdLst>
                <a:gd name="T0" fmla="*/ 48 w 67"/>
                <a:gd name="T1" fmla="*/ 10 h 21"/>
                <a:gd name="T2" fmla="*/ 42 w 67"/>
                <a:gd name="T3" fmla="*/ 12 h 21"/>
                <a:gd name="T4" fmla="*/ 26 w 67"/>
                <a:gd name="T5" fmla="*/ 5 h 21"/>
                <a:gd name="T6" fmla="*/ 23 w 67"/>
                <a:gd name="T7" fmla="*/ 6 h 21"/>
                <a:gd name="T8" fmla="*/ 37 w 67"/>
                <a:gd name="T9" fmla="*/ 12 h 21"/>
                <a:gd name="T10" fmla="*/ 31 w 67"/>
                <a:gd name="T11" fmla="*/ 13 h 21"/>
                <a:gd name="T12" fmla="*/ 18 w 67"/>
                <a:gd name="T13" fmla="*/ 7 h 21"/>
                <a:gd name="T14" fmla="*/ 12 w 67"/>
                <a:gd name="T15" fmla="*/ 10 h 21"/>
                <a:gd name="T16" fmla="*/ 13 w 67"/>
                <a:gd name="T17" fmla="*/ 15 h 21"/>
                <a:gd name="T18" fmla="*/ 21 w 67"/>
                <a:gd name="T19" fmla="*/ 17 h 21"/>
                <a:gd name="T20" fmla="*/ 32 w 67"/>
                <a:gd name="T21" fmla="*/ 17 h 21"/>
                <a:gd name="T22" fmla="*/ 33 w 67"/>
                <a:gd name="T23" fmla="*/ 16 h 21"/>
                <a:gd name="T24" fmla="*/ 39 w 67"/>
                <a:gd name="T25" fmla="*/ 19 h 21"/>
                <a:gd name="T26" fmla="*/ 38 w 67"/>
                <a:gd name="T27" fmla="*/ 20 h 21"/>
                <a:gd name="T28" fmla="*/ 22 w 67"/>
                <a:gd name="T29" fmla="*/ 20 h 21"/>
                <a:gd name="T30" fmla="*/ 7 w 67"/>
                <a:gd name="T31" fmla="*/ 17 h 21"/>
                <a:gd name="T32" fmla="*/ 3 w 67"/>
                <a:gd name="T33" fmla="*/ 9 h 21"/>
                <a:gd name="T34" fmla="*/ 12 w 67"/>
                <a:gd name="T35" fmla="*/ 5 h 21"/>
                <a:gd name="T36" fmla="*/ 9 w 67"/>
                <a:gd name="T37" fmla="*/ 3 h 21"/>
                <a:gd name="T38" fmla="*/ 14 w 67"/>
                <a:gd name="T39" fmla="*/ 2 h 21"/>
                <a:gd name="T40" fmla="*/ 18 w 67"/>
                <a:gd name="T41" fmla="*/ 3 h 21"/>
                <a:gd name="T42" fmla="*/ 19 w 67"/>
                <a:gd name="T43" fmla="*/ 3 h 21"/>
                <a:gd name="T44" fmla="*/ 21 w 67"/>
                <a:gd name="T45" fmla="*/ 3 h 21"/>
                <a:gd name="T46" fmla="*/ 18 w 67"/>
                <a:gd name="T47" fmla="*/ 2 h 21"/>
                <a:gd name="T48" fmla="*/ 23 w 67"/>
                <a:gd name="T49" fmla="*/ 0 h 21"/>
                <a:gd name="T50" fmla="*/ 27 w 67"/>
                <a:gd name="T51" fmla="*/ 2 h 21"/>
                <a:gd name="T52" fmla="*/ 41 w 67"/>
                <a:gd name="T53" fmla="*/ 1 h 21"/>
                <a:gd name="T54" fmla="*/ 60 w 67"/>
                <a:gd name="T55" fmla="*/ 4 h 21"/>
                <a:gd name="T56" fmla="*/ 66 w 67"/>
                <a:gd name="T57" fmla="*/ 9 h 21"/>
                <a:gd name="T58" fmla="*/ 63 w 67"/>
                <a:gd name="T59" fmla="*/ 13 h 21"/>
                <a:gd name="T60" fmla="*/ 62 w 67"/>
                <a:gd name="T61" fmla="*/ 13 h 21"/>
                <a:gd name="T62" fmla="*/ 55 w 67"/>
                <a:gd name="T63" fmla="*/ 11 h 21"/>
                <a:gd name="T64" fmla="*/ 56 w 67"/>
                <a:gd name="T65" fmla="*/ 10 h 21"/>
                <a:gd name="T66" fmla="*/ 58 w 67"/>
                <a:gd name="T67" fmla="*/ 8 h 21"/>
                <a:gd name="T68" fmla="*/ 55 w 67"/>
                <a:gd name="T69" fmla="*/ 5 h 21"/>
                <a:gd name="T70" fmla="*/ 42 w 67"/>
                <a:gd name="T71" fmla="*/ 3 h 21"/>
                <a:gd name="T72" fmla="*/ 32 w 67"/>
                <a:gd name="T73" fmla="*/ 4 h 21"/>
                <a:gd name="T74" fmla="*/ 48 w 67"/>
                <a:gd name="T7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21">
                  <a:moveTo>
                    <a:pt x="48" y="10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8"/>
                    <a:pt x="13" y="9"/>
                    <a:pt x="12" y="10"/>
                  </a:cubicBezTo>
                  <a:cubicBezTo>
                    <a:pt x="10" y="12"/>
                    <a:pt x="10" y="14"/>
                    <a:pt x="13" y="15"/>
                  </a:cubicBezTo>
                  <a:cubicBezTo>
                    <a:pt x="15" y="16"/>
                    <a:pt x="18" y="17"/>
                    <a:pt x="21" y="17"/>
                  </a:cubicBezTo>
                  <a:cubicBezTo>
                    <a:pt x="25" y="17"/>
                    <a:pt x="28" y="17"/>
                    <a:pt x="32" y="1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3" y="21"/>
                    <a:pt x="28" y="21"/>
                    <a:pt x="22" y="20"/>
                  </a:cubicBezTo>
                  <a:cubicBezTo>
                    <a:pt x="15" y="20"/>
                    <a:pt x="10" y="18"/>
                    <a:pt x="7" y="17"/>
                  </a:cubicBezTo>
                  <a:cubicBezTo>
                    <a:pt x="1" y="14"/>
                    <a:pt x="0" y="12"/>
                    <a:pt x="3" y="9"/>
                  </a:cubicBezTo>
                  <a:cubicBezTo>
                    <a:pt x="5" y="8"/>
                    <a:pt x="8" y="6"/>
                    <a:pt x="12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2" y="1"/>
                    <a:pt x="36" y="1"/>
                    <a:pt x="41" y="1"/>
                  </a:cubicBezTo>
                  <a:cubicBezTo>
                    <a:pt x="49" y="1"/>
                    <a:pt x="55" y="2"/>
                    <a:pt x="60" y="4"/>
                  </a:cubicBezTo>
                  <a:cubicBezTo>
                    <a:pt x="63" y="5"/>
                    <a:pt x="66" y="7"/>
                    <a:pt x="66" y="9"/>
                  </a:cubicBezTo>
                  <a:cubicBezTo>
                    <a:pt x="67" y="10"/>
                    <a:pt x="66" y="12"/>
                    <a:pt x="63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7" y="6"/>
                    <a:pt x="55" y="5"/>
                  </a:cubicBezTo>
                  <a:cubicBezTo>
                    <a:pt x="51" y="4"/>
                    <a:pt x="47" y="3"/>
                    <a:pt x="42" y="3"/>
                  </a:cubicBezTo>
                  <a:cubicBezTo>
                    <a:pt x="39" y="3"/>
                    <a:pt x="36" y="4"/>
                    <a:pt x="32" y="4"/>
                  </a:cubicBezTo>
                  <a:lnTo>
                    <a:pt x="48" y="10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4778"/>
            <p:cNvSpPr>
              <a:spLocks noChangeArrowheads="1"/>
            </p:cNvSpPr>
            <p:nvPr/>
          </p:nvSpPr>
          <p:spPr bwMode="auto">
            <a:xfrm>
              <a:off x="2363120" y="4277360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779"/>
            <p:cNvSpPr>
              <a:spLocks/>
            </p:cNvSpPr>
            <p:nvPr/>
          </p:nvSpPr>
          <p:spPr bwMode="auto">
            <a:xfrm>
              <a:off x="2737927" y="4290512"/>
              <a:ext cx="26301" cy="184117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39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780"/>
            <p:cNvSpPr>
              <a:spLocks/>
            </p:cNvSpPr>
            <p:nvPr/>
          </p:nvSpPr>
          <p:spPr bwMode="auto">
            <a:xfrm>
              <a:off x="2435448" y="4303661"/>
              <a:ext cx="26301" cy="157816"/>
            </a:xfrm>
            <a:custGeom>
              <a:avLst/>
              <a:gdLst>
                <a:gd name="T0" fmla="*/ 0 w 5"/>
                <a:gd name="T1" fmla="*/ 1 h 34"/>
                <a:gd name="T2" fmla="*/ 0 w 5"/>
                <a:gd name="T3" fmla="*/ 32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781"/>
            <p:cNvSpPr>
              <a:spLocks/>
            </p:cNvSpPr>
            <p:nvPr/>
          </p:nvSpPr>
          <p:spPr bwMode="auto">
            <a:xfrm>
              <a:off x="2402573" y="4316813"/>
              <a:ext cx="19728" cy="131511"/>
            </a:xfrm>
            <a:custGeom>
              <a:avLst/>
              <a:gdLst>
                <a:gd name="T0" fmla="*/ 0 w 5"/>
                <a:gd name="T1" fmla="*/ 3 h 28"/>
                <a:gd name="T2" fmla="*/ 0 w 5"/>
                <a:gd name="T3" fmla="*/ 25 h 28"/>
                <a:gd name="T4" fmla="*/ 5 w 5"/>
                <a:gd name="T5" fmla="*/ 28 h 28"/>
                <a:gd name="T6" fmla="*/ 5 w 5"/>
                <a:gd name="T7" fmla="*/ 0 h 28"/>
                <a:gd name="T8" fmla="*/ 0 w 5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782"/>
            <p:cNvSpPr>
              <a:spLocks/>
            </p:cNvSpPr>
            <p:nvPr/>
          </p:nvSpPr>
          <p:spPr bwMode="auto">
            <a:xfrm>
              <a:off x="2777380" y="4297088"/>
              <a:ext cx="26301" cy="170968"/>
            </a:xfrm>
            <a:custGeom>
              <a:avLst/>
              <a:gdLst>
                <a:gd name="T0" fmla="*/ 0 w 5"/>
                <a:gd name="T1" fmla="*/ 0 h 36"/>
                <a:gd name="T2" fmla="*/ 0 w 5"/>
                <a:gd name="T3" fmla="*/ 36 h 36"/>
                <a:gd name="T4" fmla="*/ 5 w 5"/>
                <a:gd name="T5" fmla="*/ 35 h 36"/>
                <a:gd name="T6" fmla="*/ 5 w 5"/>
                <a:gd name="T7" fmla="*/ 1 h 36"/>
                <a:gd name="T8" fmla="*/ 0 w 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5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783"/>
            <p:cNvSpPr>
              <a:spLocks/>
            </p:cNvSpPr>
            <p:nvPr/>
          </p:nvSpPr>
          <p:spPr bwMode="auto">
            <a:xfrm>
              <a:off x="2474901" y="4290512"/>
              <a:ext cx="26301" cy="184117"/>
            </a:xfrm>
            <a:custGeom>
              <a:avLst/>
              <a:gdLst>
                <a:gd name="T0" fmla="*/ 0 w 5"/>
                <a:gd name="T1" fmla="*/ 1 h 38"/>
                <a:gd name="T2" fmla="*/ 0 w 5"/>
                <a:gd name="T3" fmla="*/ 37 h 38"/>
                <a:gd name="T4" fmla="*/ 5 w 5"/>
                <a:gd name="T5" fmla="*/ 38 h 38"/>
                <a:gd name="T6" fmla="*/ 5 w 5"/>
                <a:gd name="T7" fmla="*/ 0 h 38"/>
                <a:gd name="T8" fmla="*/ 0 w 5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8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784"/>
            <p:cNvSpPr>
              <a:spLocks/>
            </p:cNvSpPr>
            <p:nvPr/>
          </p:nvSpPr>
          <p:spPr bwMode="auto">
            <a:xfrm>
              <a:off x="2665599" y="4277360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785"/>
            <p:cNvSpPr>
              <a:spLocks/>
            </p:cNvSpPr>
            <p:nvPr/>
          </p:nvSpPr>
          <p:spPr bwMode="auto">
            <a:xfrm>
              <a:off x="2593264" y="4277360"/>
              <a:ext cx="26301" cy="210421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786"/>
            <p:cNvSpPr>
              <a:spLocks/>
            </p:cNvSpPr>
            <p:nvPr/>
          </p:nvSpPr>
          <p:spPr bwMode="auto">
            <a:xfrm>
              <a:off x="2705052" y="4283938"/>
              <a:ext cx="19728" cy="197269"/>
            </a:xfrm>
            <a:custGeom>
              <a:avLst/>
              <a:gdLst>
                <a:gd name="T0" fmla="*/ 0 w 5"/>
                <a:gd name="T1" fmla="*/ 0 h 42"/>
                <a:gd name="T2" fmla="*/ 0 w 5"/>
                <a:gd name="T3" fmla="*/ 42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787"/>
            <p:cNvSpPr>
              <a:spLocks/>
            </p:cNvSpPr>
            <p:nvPr/>
          </p:nvSpPr>
          <p:spPr bwMode="auto">
            <a:xfrm>
              <a:off x="2514359" y="4283938"/>
              <a:ext cx="19728" cy="197269"/>
            </a:xfrm>
            <a:custGeom>
              <a:avLst/>
              <a:gdLst>
                <a:gd name="T0" fmla="*/ 0 w 5"/>
                <a:gd name="T1" fmla="*/ 1 h 42"/>
                <a:gd name="T2" fmla="*/ 0 w 5"/>
                <a:gd name="T3" fmla="*/ 41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1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788"/>
            <p:cNvSpPr>
              <a:spLocks/>
            </p:cNvSpPr>
            <p:nvPr/>
          </p:nvSpPr>
          <p:spPr bwMode="auto">
            <a:xfrm>
              <a:off x="2553812" y="4277360"/>
              <a:ext cx="26301" cy="210421"/>
            </a:xfrm>
            <a:custGeom>
              <a:avLst/>
              <a:gdLst>
                <a:gd name="T0" fmla="*/ 0 w 6"/>
                <a:gd name="T1" fmla="*/ 1 h 44"/>
                <a:gd name="T2" fmla="*/ 0 w 6"/>
                <a:gd name="T3" fmla="*/ 43 h 44"/>
                <a:gd name="T4" fmla="*/ 6 w 6"/>
                <a:gd name="T5" fmla="*/ 44 h 44"/>
                <a:gd name="T6" fmla="*/ 6 w 6"/>
                <a:gd name="T7" fmla="*/ 0 h 44"/>
                <a:gd name="T8" fmla="*/ 0 w 6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3"/>
                    <a:pt x="6" y="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789"/>
            <p:cNvSpPr>
              <a:spLocks/>
            </p:cNvSpPr>
            <p:nvPr/>
          </p:nvSpPr>
          <p:spPr bwMode="auto">
            <a:xfrm>
              <a:off x="2895743" y="4362844"/>
              <a:ext cx="0" cy="32879"/>
            </a:xfrm>
            <a:custGeom>
              <a:avLst/>
              <a:gdLst>
                <a:gd name="T0" fmla="*/ 4 h 7"/>
                <a:gd name="T1" fmla="*/ 0 h 7"/>
                <a:gd name="T2" fmla="*/ 7 h 7"/>
                <a:gd name="T3" fmla="*/ 4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790"/>
            <p:cNvSpPr>
              <a:spLocks/>
            </p:cNvSpPr>
            <p:nvPr/>
          </p:nvSpPr>
          <p:spPr bwMode="auto">
            <a:xfrm>
              <a:off x="2856290" y="4323391"/>
              <a:ext cx="26301" cy="118359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1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792"/>
            <p:cNvSpPr>
              <a:spLocks/>
            </p:cNvSpPr>
            <p:nvPr/>
          </p:nvSpPr>
          <p:spPr bwMode="auto">
            <a:xfrm>
              <a:off x="2632717" y="4277360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793"/>
            <p:cNvSpPr>
              <a:spLocks/>
            </p:cNvSpPr>
            <p:nvPr/>
          </p:nvSpPr>
          <p:spPr bwMode="auto">
            <a:xfrm>
              <a:off x="2363116" y="4343114"/>
              <a:ext cx="19728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0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794"/>
            <p:cNvSpPr>
              <a:spLocks/>
            </p:cNvSpPr>
            <p:nvPr/>
          </p:nvSpPr>
          <p:spPr bwMode="auto">
            <a:xfrm>
              <a:off x="2816837" y="4310239"/>
              <a:ext cx="26301" cy="151242"/>
            </a:xfrm>
            <a:custGeom>
              <a:avLst/>
              <a:gdLst>
                <a:gd name="T0" fmla="*/ 0 w 5"/>
                <a:gd name="T1" fmla="*/ 0 h 32"/>
                <a:gd name="T2" fmla="*/ 0 w 5"/>
                <a:gd name="T3" fmla="*/ 32 h 32"/>
                <a:gd name="T4" fmla="*/ 5 w 5"/>
                <a:gd name="T5" fmla="*/ 30 h 32"/>
                <a:gd name="T6" fmla="*/ 5 w 5"/>
                <a:gd name="T7" fmla="*/ 2 h 32"/>
                <a:gd name="T8" fmla="*/ 0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0"/>
                    <a:pt x="5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4795"/>
            <p:cNvSpPr>
              <a:spLocks noChangeArrowheads="1"/>
            </p:cNvSpPr>
            <p:nvPr/>
          </p:nvSpPr>
          <p:spPr bwMode="auto">
            <a:xfrm>
              <a:off x="2363116" y="4251054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796"/>
            <p:cNvSpPr>
              <a:spLocks/>
            </p:cNvSpPr>
            <p:nvPr/>
          </p:nvSpPr>
          <p:spPr bwMode="auto">
            <a:xfrm>
              <a:off x="2363116" y="4251054"/>
              <a:ext cx="486596" cy="190695"/>
            </a:xfrm>
            <a:custGeom>
              <a:avLst/>
              <a:gdLst>
                <a:gd name="T0" fmla="*/ 57 w 103"/>
                <a:gd name="T1" fmla="*/ 0 h 41"/>
                <a:gd name="T2" fmla="*/ 0 w 103"/>
                <a:gd name="T3" fmla="*/ 22 h 41"/>
                <a:gd name="T4" fmla="*/ 15 w 103"/>
                <a:gd name="T5" fmla="*/ 37 h 41"/>
                <a:gd name="T6" fmla="*/ 58 w 103"/>
                <a:gd name="T7" fmla="*/ 23 h 41"/>
                <a:gd name="T8" fmla="*/ 103 w 103"/>
                <a:gd name="T9" fmla="*/ 9 h 41"/>
                <a:gd name="T10" fmla="*/ 57 w 10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1">
                  <a:moveTo>
                    <a:pt x="57" y="0"/>
                  </a:moveTo>
                  <a:cubicBezTo>
                    <a:pt x="25" y="0"/>
                    <a:pt x="0" y="10"/>
                    <a:pt x="0" y="22"/>
                  </a:cubicBezTo>
                  <a:cubicBezTo>
                    <a:pt x="0" y="30"/>
                    <a:pt x="9" y="35"/>
                    <a:pt x="15" y="37"/>
                  </a:cubicBezTo>
                  <a:cubicBezTo>
                    <a:pt x="15" y="37"/>
                    <a:pt x="71" y="41"/>
                    <a:pt x="58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797"/>
            <p:cNvSpPr>
              <a:spLocks/>
            </p:cNvSpPr>
            <p:nvPr/>
          </p:nvSpPr>
          <p:spPr bwMode="auto">
            <a:xfrm>
              <a:off x="2382846" y="4257632"/>
              <a:ext cx="493172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5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5 h 40"/>
                <a:gd name="T14" fmla="*/ 4 w 103"/>
                <a:gd name="T15" fmla="*/ 20 h 40"/>
                <a:gd name="T16" fmla="*/ 7 w 103"/>
                <a:gd name="T17" fmla="*/ 14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4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1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1 h 40"/>
                <a:gd name="T42" fmla="*/ 0 w 103"/>
                <a:gd name="T43" fmla="*/ 20 h 40"/>
                <a:gd name="T44" fmla="*/ 5 w 103"/>
                <a:gd name="T45" fmla="*/ 28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8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3"/>
                    <a:pt x="96" y="25"/>
                  </a:cubicBezTo>
                  <a:cubicBezTo>
                    <a:pt x="93" y="28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7"/>
                    <a:pt x="7" y="25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8"/>
                    <a:pt x="5" y="16"/>
                    <a:pt x="7" y="14"/>
                  </a:cubicBezTo>
                  <a:cubicBezTo>
                    <a:pt x="11" y="11"/>
                    <a:pt x="17" y="9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2"/>
                    <a:pt x="96" y="14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1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1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8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798"/>
            <p:cNvSpPr>
              <a:spLocks/>
            </p:cNvSpPr>
            <p:nvPr/>
          </p:nvSpPr>
          <p:spPr bwMode="auto">
            <a:xfrm>
              <a:off x="2488053" y="4310239"/>
              <a:ext cx="315628" cy="92058"/>
            </a:xfrm>
            <a:custGeom>
              <a:avLst/>
              <a:gdLst>
                <a:gd name="T0" fmla="*/ 48 w 67"/>
                <a:gd name="T1" fmla="*/ 9 h 20"/>
                <a:gd name="T2" fmla="*/ 42 w 67"/>
                <a:gd name="T3" fmla="*/ 10 h 20"/>
                <a:gd name="T4" fmla="*/ 26 w 67"/>
                <a:gd name="T5" fmla="*/ 4 h 20"/>
                <a:gd name="T6" fmla="*/ 23 w 67"/>
                <a:gd name="T7" fmla="*/ 5 h 20"/>
                <a:gd name="T8" fmla="*/ 37 w 67"/>
                <a:gd name="T9" fmla="*/ 10 h 20"/>
                <a:gd name="T10" fmla="*/ 31 w 67"/>
                <a:gd name="T11" fmla="*/ 12 h 20"/>
                <a:gd name="T12" fmla="*/ 17 w 67"/>
                <a:gd name="T13" fmla="*/ 7 h 20"/>
                <a:gd name="T14" fmla="*/ 12 w 67"/>
                <a:gd name="T15" fmla="*/ 10 h 20"/>
                <a:gd name="T16" fmla="*/ 13 w 67"/>
                <a:gd name="T17" fmla="*/ 14 h 20"/>
                <a:gd name="T18" fmla="*/ 21 w 67"/>
                <a:gd name="T19" fmla="*/ 16 h 20"/>
                <a:gd name="T20" fmla="*/ 32 w 67"/>
                <a:gd name="T21" fmla="*/ 15 h 20"/>
                <a:gd name="T22" fmla="*/ 33 w 67"/>
                <a:gd name="T23" fmla="*/ 15 h 20"/>
                <a:gd name="T24" fmla="*/ 39 w 67"/>
                <a:gd name="T25" fmla="*/ 18 h 20"/>
                <a:gd name="T26" fmla="*/ 38 w 67"/>
                <a:gd name="T27" fmla="*/ 18 h 20"/>
                <a:gd name="T28" fmla="*/ 22 w 67"/>
                <a:gd name="T29" fmla="*/ 19 h 20"/>
                <a:gd name="T30" fmla="*/ 6 w 67"/>
                <a:gd name="T31" fmla="*/ 16 h 20"/>
                <a:gd name="T32" fmla="*/ 3 w 67"/>
                <a:gd name="T33" fmla="*/ 9 h 20"/>
                <a:gd name="T34" fmla="*/ 12 w 67"/>
                <a:gd name="T35" fmla="*/ 4 h 20"/>
                <a:gd name="T36" fmla="*/ 8 w 67"/>
                <a:gd name="T37" fmla="*/ 3 h 20"/>
                <a:gd name="T38" fmla="*/ 14 w 67"/>
                <a:gd name="T39" fmla="*/ 2 h 20"/>
                <a:gd name="T40" fmla="*/ 17 w 67"/>
                <a:gd name="T41" fmla="*/ 3 h 20"/>
                <a:gd name="T42" fmla="*/ 19 w 67"/>
                <a:gd name="T43" fmla="*/ 2 h 20"/>
                <a:gd name="T44" fmla="*/ 20 w 67"/>
                <a:gd name="T45" fmla="*/ 2 h 20"/>
                <a:gd name="T46" fmla="*/ 17 w 67"/>
                <a:gd name="T47" fmla="*/ 1 h 20"/>
                <a:gd name="T48" fmla="*/ 23 w 67"/>
                <a:gd name="T49" fmla="*/ 0 h 20"/>
                <a:gd name="T50" fmla="*/ 26 w 67"/>
                <a:gd name="T51" fmla="*/ 1 h 20"/>
                <a:gd name="T52" fmla="*/ 41 w 67"/>
                <a:gd name="T53" fmla="*/ 0 h 20"/>
                <a:gd name="T54" fmla="*/ 59 w 67"/>
                <a:gd name="T55" fmla="*/ 2 h 20"/>
                <a:gd name="T56" fmla="*/ 66 w 67"/>
                <a:gd name="T57" fmla="*/ 6 h 20"/>
                <a:gd name="T58" fmla="*/ 62 w 67"/>
                <a:gd name="T59" fmla="*/ 11 h 20"/>
                <a:gd name="T60" fmla="*/ 62 w 67"/>
                <a:gd name="T61" fmla="*/ 11 h 20"/>
                <a:gd name="T62" fmla="*/ 55 w 67"/>
                <a:gd name="T63" fmla="*/ 9 h 20"/>
                <a:gd name="T64" fmla="*/ 55 w 67"/>
                <a:gd name="T65" fmla="*/ 9 h 20"/>
                <a:gd name="T66" fmla="*/ 58 w 67"/>
                <a:gd name="T67" fmla="*/ 6 h 20"/>
                <a:gd name="T68" fmla="*/ 54 w 67"/>
                <a:gd name="T69" fmla="*/ 3 h 20"/>
                <a:gd name="T70" fmla="*/ 42 w 67"/>
                <a:gd name="T71" fmla="*/ 2 h 20"/>
                <a:gd name="T72" fmla="*/ 32 w 67"/>
                <a:gd name="T73" fmla="*/ 3 h 20"/>
                <a:gd name="T74" fmla="*/ 48 w 67"/>
                <a:gd name="T7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20">
                  <a:moveTo>
                    <a:pt x="48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9"/>
                    <a:pt x="12" y="10"/>
                  </a:cubicBezTo>
                  <a:cubicBezTo>
                    <a:pt x="9" y="11"/>
                    <a:pt x="10" y="13"/>
                    <a:pt x="13" y="14"/>
                  </a:cubicBezTo>
                  <a:cubicBezTo>
                    <a:pt x="15" y="15"/>
                    <a:pt x="18" y="16"/>
                    <a:pt x="21" y="16"/>
                  </a:cubicBezTo>
                  <a:cubicBezTo>
                    <a:pt x="25" y="16"/>
                    <a:pt x="28" y="16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3" y="19"/>
                    <a:pt x="28" y="20"/>
                    <a:pt x="22" y="19"/>
                  </a:cubicBezTo>
                  <a:cubicBezTo>
                    <a:pt x="15" y="19"/>
                    <a:pt x="10" y="18"/>
                    <a:pt x="6" y="16"/>
                  </a:cubicBezTo>
                  <a:cubicBezTo>
                    <a:pt x="1" y="14"/>
                    <a:pt x="0" y="11"/>
                    <a:pt x="3" y="9"/>
                  </a:cubicBezTo>
                  <a:cubicBezTo>
                    <a:pt x="4" y="7"/>
                    <a:pt x="7" y="6"/>
                    <a:pt x="12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1" y="0"/>
                    <a:pt x="36" y="0"/>
                    <a:pt x="41" y="0"/>
                  </a:cubicBezTo>
                  <a:cubicBezTo>
                    <a:pt x="48" y="0"/>
                    <a:pt x="54" y="0"/>
                    <a:pt x="59" y="2"/>
                  </a:cubicBezTo>
                  <a:cubicBezTo>
                    <a:pt x="63" y="3"/>
                    <a:pt x="65" y="5"/>
                    <a:pt x="66" y="6"/>
                  </a:cubicBezTo>
                  <a:cubicBezTo>
                    <a:pt x="67" y="8"/>
                    <a:pt x="65" y="10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8" y="7"/>
                    <a:pt x="58" y="6"/>
                  </a:cubicBezTo>
                  <a:cubicBezTo>
                    <a:pt x="58" y="5"/>
                    <a:pt x="56" y="4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cubicBezTo>
                    <a:pt x="38" y="2"/>
                    <a:pt x="35" y="2"/>
                    <a:pt x="32" y="3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53178" y="5322411"/>
            <a:ext cx="481761" cy="447617"/>
            <a:chOff x="2308672" y="5592730"/>
            <a:chExt cx="629454" cy="587495"/>
          </a:xfrm>
        </p:grpSpPr>
        <p:sp>
          <p:nvSpPr>
            <p:cNvPr id="128" name="Rectangle 2922"/>
            <p:cNvSpPr>
              <a:spLocks noChangeArrowheads="1"/>
            </p:cNvSpPr>
            <p:nvPr/>
          </p:nvSpPr>
          <p:spPr bwMode="auto">
            <a:xfrm>
              <a:off x="2798247" y="5606716"/>
              <a:ext cx="90921" cy="272764"/>
            </a:xfrm>
            <a:prstGeom prst="rect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2923"/>
            <p:cNvSpPr>
              <a:spLocks/>
            </p:cNvSpPr>
            <p:nvPr/>
          </p:nvSpPr>
          <p:spPr bwMode="auto">
            <a:xfrm>
              <a:off x="2686342" y="5865495"/>
              <a:ext cx="202827" cy="314730"/>
            </a:xfrm>
            <a:custGeom>
              <a:avLst/>
              <a:gdLst>
                <a:gd name="T0" fmla="*/ 2 w 41"/>
                <a:gd name="T1" fmla="*/ 36 h 63"/>
                <a:gd name="T2" fmla="*/ 2 w 41"/>
                <a:gd name="T3" fmla="*/ 63 h 63"/>
                <a:gd name="T4" fmla="*/ 41 w 41"/>
                <a:gd name="T5" fmla="*/ 63 h 63"/>
                <a:gd name="T6" fmla="*/ 41 w 41"/>
                <a:gd name="T7" fmla="*/ 0 h 63"/>
                <a:gd name="T8" fmla="*/ 0 w 41"/>
                <a:gd name="T9" fmla="*/ 30 h 63"/>
                <a:gd name="T10" fmla="*/ 2 w 41"/>
                <a:gd name="T11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3">
                  <a:moveTo>
                    <a:pt x="2" y="36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2" y="34"/>
                    <a:pt x="2" y="36"/>
                  </a:cubicBez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2924"/>
            <p:cNvSpPr>
              <a:spLocks/>
            </p:cNvSpPr>
            <p:nvPr/>
          </p:nvSpPr>
          <p:spPr bwMode="auto">
            <a:xfrm>
              <a:off x="2462539" y="6124263"/>
              <a:ext cx="83925" cy="55952"/>
            </a:xfrm>
            <a:custGeom>
              <a:avLst/>
              <a:gdLst>
                <a:gd name="T0" fmla="*/ 12 w 12"/>
                <a:gd name="T1" fmla="*/ 8 h 8"/>
                <a:gd name="T2" fmla="*/ 12 w 12"/>
                <a:gd name="T3" fmla="*/ 0 h 8"/>
                <a:gd name="T4" fmla="*/ 0 w 12"/>
                <a:gd name="T5" fmla="*/ 8 h 8"/>
                <a:gd name="T6" fmla="*/ 12 w 1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lnTo>
                    <a:pt x="12" y="0"/>
                  </a:lnTo>
                  <a:lnTo>
                    <a:pt x="0" y="8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2925"/>
            <p:cNvSpPr>
              <a:spLocks/>
            </p:cNvSpPr>
            <p:nvPr/>
          </p:nvSpPr>
          <p:spPr bwMode="auto">
            <a:xfrm>
              <a:off x="2875179" y="5823531"/>
              <a:ext cx="13988" cy="41964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6 h 6"/>
                <a:gd name="T4" fmla="*/ 2 w 2"/>
                <a:gd name="T5" fmla="*/ 3 h 6"/>
                <a:gd name="T6" fmla="*/ 0 w 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6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2926"/>
            <p:cNvSpPr>
              <a:spLocks/>
            </p:cNvSpPr>
            <p:nvPr/>
          </p:nvSpPr>
          <p:spPr bwMode="auto">
            <a:xfrm>
              <a:off x="2350634" y="5669664"/>
              <a:ext cx="538535" cy="510559"/>
            </a:xfrm>
            <a:custGeom>
              <a:avLst/>
              <a:gdLst>
                <a:gd name="T0" fmla="*/ 53 w 107"/>
                <a:gd name="T1" fmla="*/ 0 h 102"/>
                <a:gd name="T2" fmla="*/ 0 w 107"/>
                <a:gd name="T3" fmla="*/ 34 h 102"/>
                <a:gd name="T4" fmla="*/ 0 w 107"/>
                <a:gd name="T5" fmla="*/ 102 h 102"/>
                <a:gd name="T6" fmla="*/ 22 w 107"/>
                <a:gd name="T7" fmla="*/ 102 h 102"/>
                <a:gd name="T8" fmla="*/ 39 w 107"/>
                <a:gd name="T9" fmla="*/ 90 h 102"/>
                <a:gd name="T10" fmla="*/ 39 w 107"/>
                <a:gd name="T11" fmla="*/ 75 h 102"/>
                <a:gd name="T12" fmla="*/ 49 w 107"/>
                <a:gd name="T13" fmla="*/ 65 h 102"/>
                <a:gd name="T14" fmla="*/ 58 w 107"/>
                <a:gd name="T15" fmla="*/ 65 h 102"/>
                <a:gd name="T16" fmla="*/ 66 w 107"/>
                <a:gd name="T17" fmla="*/ 69 h 102"/>
                <a:gd name="T18" fmla="*/ 107 w 107"/>
                <a:gd name="T19" fmla="*/ 39 h 102"/>
                <a:gd name="T20" fmla="*/ 107 w 107"/>
                <a:gd name="T21" fmla="*/ 34 h 102"/>
                <a:gd name="T22" fmla="*/ 53 w 107"/>
                <a:gd name="T2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02">
                  <a:moveTo>
                    <a:pt x="53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39" y="90"/>
                    <a:pt x="39" y="90"/>
                    <a:pt x="39" y="90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69"/>
                    <a:pt x="44" y="65"/>
                    <a:pt x="49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61" y="65"/>
                    <a:pt x="64" y="67"/>
                    <a:pt x="66" y="6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D8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2927"/>
            <p:cNvSpPr>
              <a:spLocks/>
            </p:cNvSpPr>
            <p:nvPr/>
          </p:nvSpPr>
          <p:spPr bwMode="auto">
            <a:xfrm>
              <a:off x="2308672" y="5592730"/>
              <a:ext cx="314730" cy="279756"/>
            </a:xfrm>
            <a:custGeom>
              <a:avLst/>
              <a:gdLst>
                <a:gd name="T0" fmla="*/ 45 w 45"/>
                <a:gd name="T1" fmla="*/ 0 h 40"/>
                <a:gd name="T2" fmla="*/ 0 w 45"/>
                <a:gd name="T3" fmla="*/ 28 h 40"/>
                <a:gd name="T4" fmla="*/ 0 w 45"/>
                <a:gd name="T5" fmla="*/ 40 h 40"/>
                <a:gd name="T6" fmla="*/ 45 w 45"/>
                <a:gd name="T7" fmla="*/ 12 h 40"/>
                <a:gd name="T8" fmla="*/ 45 w 45"/>
                <a:gd name="T9" fmla="*/ 0 h 40"/>
                <a:gd name="T10" fmla="*/ 45 w 45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0">
                  <a:moveTo>
                    <a:pt x="45" y="0"/>
                  </a:moveTo>
                  <a:lnTo>
                    <a:pt x="0" y="28"/>
                  </a:lnTo>
                  <a:lnTo>
                    <a:pt x="0" y="40"/>
                  </a:lnTo>
                  <a:lnTo>
                    <a:pt x="45" y="12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928"/>
            <p:cNvSpPr>
              <a:spLocks/>
            </p:cNvSpPr>
            <p:nvPr/>
          </p:nvSpPr>
          <p:spPr bwMode="auto">
            <a:xfrm>
              <a:off x="2623396" y="5592730"/>
              <a:ext cx="314730" cy="279756"/>
            </a:xfrm>
            <a:custGeom>
              <a:avLst/>
              <a:gdLst>
                <a:gd name="T0" fmla="*/ 45 w 45"/>
                <a:gd name="T1" fmla="*/ 40 h 40"/>
                <a:gd name="T2" fmla="*/ 45 w 45"/>
                <a:gd name="T3" fmla="*/ 28 h 40"/>
                <a:gd name="T4" fmla="*/ 0 w 45"/>
                <a:gd name="T5" fmla="*/ 0 h 40"/>
                <a:gd name="T6" fmla="*/ 0 w 45"/>
                <a:gd name="T7" fmla="*/ 0 h 40"/>
                <a:gd name="T8" fmla="*/ 0 w 45"/>
                <a:gd name="T9" fmla="*/ 12 h 40"/>
                <a:gd name="T10" fmla="*/ 0 w 45"/>
                <a:gd name="T11" fmla="*/ 12 h 40"/>
                <a:gd name="T12" fmla="*/ 45 w 45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0">
                  <a:moveTo>
                    <a:pt x="45" y="40"/>
                  </a:moveTo>
                  <a:lnTo>
                    <a:pt x="45" y="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5" y="40"/>
                  </a:lnTo>
                  <a:close/>
                </a:path>
              </a:pathLst>
            </a:custGeom>
            <a:solidFill>
              <a:srgbClr val="D34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134802" y="4692736"/>
            <a:ext cx="3521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Partition</a:t>
            </a:r>
            <a:r>
              <a:rPr lang="zh-CN" altLang="en-US" sz="16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内的消息顺序传输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2319525" y="4622558"/>
            <a:ext cx="515414" cy="565933"/>
            <a:chOff x="1025300" y="4216791"/>
            <a:chExt cx="573926" cy="573922"/>
          </a:xfrm>
        </p:grpSpPr>
        <p:sp>
          <p:nvSpPr>
            <p:cNvPr id="137" name="Freeform 5279"/>
            <p:cNvSpPr>
              <a:spLocks/>
            </p:cNvSpPr>
            <p:nvPr/>
          </p:nvSpPr>
          <p:spPr bwMode="auto">
            <a:xfrm>
              <a:off x="1231655" y="4294173"/>
              <a:ext cx="219251" cy="328878"/>
            </a:xfrm>
            <a:custGeom>
              <a:avLst/>
              <a:gdLst>
                <a:gd name="T0" fmla="*/ 0 w 34"/>
                <a:gd name="T1" fmla="*/ 12 h 51"/>
                <a:gd name="T2" fmla="*/ 0 w 34"/>
                <a:gd name="T3" fmla="*/ 51 h 51"/>
                <a:gd name="T4" fmla="*/ 34 w 34"/>
                <a:gd name="T5" fmla="*/ 38 h 51"/>
                <a:gd name="T6" fmla="*/ 34 w 34"/>
                <a:gd name="T7" fmla="*/ 0 h 51"/>
                <a:gd name="T8" fmla="*/ 0 w 34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1">
                  <a:moveTo>
                    <a:pt x="0" y="12"/>
                  </a:moveTo>
                  <a:lnTo>
                    <a:pt x="0" y="51"/>
                  </a:lnTo>
                  <a:lnTo>
                    <a:pt x="34" y="38"/>
                  </a:lnTo>
                  <a:lnTo>
                    <a:pt x="3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FA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280"/>
            <p:cNvSpPr>
              <a:spLocks/>
            </p:cNvSpPr>
            <p:nvPr/>
          </p:nvSpPr>
          <p:spPr bwMode="auto">
            <a:xfrm>
              <a:off x="1025300" y="4294173"/>
              <a:ext cx="206355" cy="328878"/>
            </a:xfrm>
            <a:custGeom>
              <a:avLst/>
              <a:gdLst>
                <a:gd name="T0" fmla="*/ 0 w 32"/>
                <a:gd name="T1" fmla="*/ 38 h 51"/>
                <a:gd name="T2" fmla="*/ 32 w 32"/>
                <a:gd name="T3" fmla="*/ 51 h 51"/>
                <a:gd name="T4" fmla="*/ 32 w 32"/>
                <a:gd name="T5" fmla="*/ 12 h 51"/>
                <a:gd name="T6" fmla="*/ 0 w 32"/>
                <a:gd name="T7" fmla="*/ 0 h 51"/>
                <a:gd name="T8" fmla="*/ 0 w 32"/>
                <a:gd name="T9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1">
                  <a:moveTo>
                    <a:pt x="0" y="38"/>
                  </a:moveTo>
                  <a:lnTo>
                    <a:pt x="32" y="51"/>
                  </a:lnTo>
                  <a:lnTo>
                    <a:pt x="32" y="12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E6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281"/>
            <p:cNvSpPr>
              <a:spLocks/>
            </p:cNvSpPr>
            <p:nvPr/>
          </p:nvSpPr>
          <p:spPr bwMode="auto">
            <a:xfrm>
              <a:off x="1025300" y="4216791"/>
              <a:ext cx="425606" cy="161218"/>
            </a:xfrm>
            <a:custGeom>
              <a:avLst/>
              <a:gdLst>
                <a:gd name="T0" fmla="*/ 33 w 66"/>
                <a:gd name="T1" fmla="*/ 0 h 25"/>
                <a:gd name="T2" fmla="*/ 0 w 66"/>
                <a:gd name="T3" fmla="*/ 12 h 25"/>
                <a:gd name="T4" fmla="*/ 32 w 66"/>
                <a:gd name="T5" fmla="*/ 25 h 25"/>
                <a:gd name="T6" fmla="*/ 66 w 66"/>
                <a:gd name="T7" fmla="*/ 12 h 25"/>
                <a:gd name="T8" fmla="*/ 33 w 6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5">
                  <a:moveTo>
                    <a:pt x="33" y="0"/>
                  </a:moveTo>
                  <a:lnTo>
                    <a:pt x="0" y="12"/>
                  </a:lnTo>
                  <a:lnTo>
                    <a:pt x="32" y="25"/>
                  </a:lnTo>
                  <a:lnTo>
                    <a:pt x="66" y="1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55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282"/>
            <p:cNvSpPr>
              <a:spLocks/>
            </p:cNvSpPr>
            <p:nvPr/>
          </p:nvSpPr>
          <p:spPr bwMode="auto">
            <a:xfrm>
              <a:off x="1057542" y="4229687"/>
              <a:ext cx="180560" cy="135423"/>
            </a:xfrm>
            <a:custGeom>
              <a:avLst/>
              <a:gdLst>
                <a:gd name="T0" fmla="*/ 0 w 28"/>
                <a:gd name="T1" fmla="*/ 10 h 21"/>
                <a:gd name="T2" fmla="*/ 28 w 28"/>
                <a:gd name="T3" fmla="*/ 21 h 21"/>
                <a:gd name="T4" fmla="*/ 28 w 28"/>
                <a:gd name="T5" fmla="*/ 0 h 21"/>
                <a:gd name="T6" fmla="*/ 0 w 28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1">
                  <a:moveTo>
                    <a:pt x="0" y="10"/>
                  </a:moveTo>
                  <a:lnTo>
                    <a:pt x="28" y="21"/>
                  </a:lnTo>
                  <a:lnTo>
                    <a:pt x="28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283"/>
            <p:cNvSpPr>
              <a:spLocks/>
            </p:cNvSpPr>
            <p:nvPr/>
          </p:nvSpPr>
          <p:spPr bwMode="auto">
            <a:xfrm>
              <a:off x="1238102" y="4229687"/>
              <a:ext cx="174113" cy="135423"/>
            </a:xfrm>
            <a:custGeom>
              <a:avLst/>
              <a:gdLst>
                <a:gd name="T0" fmla="*/ 27 w 27"/>
                <a:gd name="T1" fmla="*/ 11 h 21"/>
                <a:gd name="T2" fmla="*/ 0 w 27"/>
                <a:gd name="T3" fmla="*/ 0 h 21"/>
                <a:gd name="T4" fmla="*/ 0 w 27"/>
                <a:gd name="T5" fmla="*/ 21 h 21"/>
                <a:gd name="T6" fmla="*/ 27 w 27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1">
                  <a:moveTo>
                    <a:pt x="27" y="11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CE7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284"/>
            <p:cNvSpPr>
              <a:spLocks/>
            </p:cNvSpPr>
            <p:nvPr/>
          </p:nvSpPr>
          <p:spPr bwMode="auto">
            <a:xfrm>
              <a:off x="1386418" y="4461835"/>
              <a:ext cx="212804" cy="328878"/>
            </a:xfrm>
            <a:custGeom>
              <a:avLst/>
              <a:gdLst>
                <a:gd name="T0" fmla="*/ 0 w 33"/>
                <a:gd name="T1" fmla="*/ 13 h 51"/>
                <a:gd name="T2" fmla="*/ 0 w 33"/>
                <a:gd name="T3" fmla="*/ 51 h 51"/>
                <a:gd name="T4" fmla="*/ 33 w 33"/>
                <a:gd name="T5" fmla="*/ 38 h 51"/>
                <a:gd name="T6" fmla="*/ 33 w 33"/>
                <a:gd name="T7" fmla="*/ 0 h 51"/>
                <a:gd name="T8" fmla="*/ 0 w 33"/>
                <a:gd name="T9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1">
                  <a:moveTo>
                    <a:pt x="0" y="13"/>
                  </a:moveTo>
                  <a:lnTo>
                    <a:pt x="0" y="51"/>
                  </a:lnTo>
                  <a:lnTo>
                    <a:pt x="33" y="38"/>
                  </a:lnTo>
                  <a:lnTo>
                    <a:pt x="3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FA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285"/>
            <p:cNvSpPr>
              <a:spLocks/>
            </p:cNvSpPr>
            <p:nvPr/>
          </p:nvSpPr>
          <p:spPr bwMode="auto">
            <a:xfrm>
              <a:off x="1180067" y="4461835"/>
              <a:ext cx="206355" cy="328878"/>
            </a:xfrm>
            <a:custGeom>
              <a:avLst/>
              <a:gdLst>
                <a:gd name="T0" fmla="*/ 0 w 32"/>
                <a:gd name="T1" fmla="*/ 38 h 51"/>
                <a:gd name="T2" fmla="*/ 32 w 32"/>
                <a:gd name="T3" fmla="*/ 51 h 51"/>
                <a:gd name="T4" fmla="*/ 32 w 32"/>
                <a:gd name="T5" fmla="*/ 13 h 51"/>
                <a:gd name="T6" fmla="*/ 0 w 32"/>
                <a:gd name="T7" fmla="*/ 0 h 51"/>
                <a:gd name="T8" fmla="*/ 0 w 32"/>
                <a:gd name="T9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1">
                  <a:moveTo>
                    <a:pt x="0" y="38"/>
                  </a:moveTo>
                  <a:lnTo>
                    <a:pt x="32" y="51"/>
                  </a:lnTo>
                  <a:lnTo>
                    <a:pt x="32" y="13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CE6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286"/>
            <p:cNvSpPr>
              <a:spLocks/>
            </p:cNvSpPr>
            <p:nvPr/>
          </p:nvSpPr>
          <p:spPr bwMode="auto">
            <a:xfrm>
              <a:off x="1180067" y="4384454"/>
              <a:ext cx="419159" cy="161218"/>
            </a:xfrm>
            <a:custGeom>
              <a:avLst/>
              <a:gdLst>
                <a:gd name="T0" fmla="*/ 32 w 65"/>
                <a:gd name="T1" fmla="*/ 0 h 25"/>
                <a:gd name="T2" fmla="*/ 0 w 65"/>
                <a:gd name="T3" fmla="*/ 12 h 25"/>
                <a:gd name="T4" fmla="*/ 32 w 65"/>
                <a:gd name="T5" fmla="*/ 25 h 25"/>
                <a:gd name="T6" fmla="*/ 65 w 65"/>
                <a:gd name="T7" fmla="*/ 12 h 25"/>
                <a:gd name="T8" fmla="*/ 32 w 6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5">
                  <a:moveTo>
                    <a:pt x="32" y="0"/>
                  </a:moveTo>
                  <a:lnTo>
                    <a:pt x="0" y="12"/>
                  </a:lnTo>
                  <a:lnTo>
                    <a:pt x="32" y="25"/>
                  </a:lnTo>
                  <a:lnTo>
                    <a:pt x="65" y="1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55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287"/>
            <p:cNvSpPr>
              <a:spLocks/>
            </p:cNvSpPr>
            <p:nvPr/>
          </p:nvSpPr>
          <p:spPr bwMode="auto">
            <a:xfrm>
              <a:off x="1212309" y="4397351"/>
              <a:ext cx="174113" cy="135423"/>
            </a:xfrm>
            <a:custGeom>
              <a:avLst/>
              <a:gdLst>
                <a:gd name="T0" fmla="*/ 0 w 27"/>
                <a:gd name="T1" fmla="*/ 10 h 21"/>
                <a:gd name="T2" fmla="*/ 27 w 27"/>
                <a:gd name="T3" fmla="*/ 21 h 21"/>
                <a:gd name="T4" fmla="*/ 27 w 27"/>
                <a:gd name="T5" fmla="*/ 0 h 21"/>
                <a:gd name="T6" fmla="*/ 0 w 27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1">
                  <a:moveTo>
                    <a:pt x="0" y="10"/>
                  </a:moveTo>
                  <a:lnTo>
                    <a:pt x="27" y="21"/>
                  </a:lnTo>
                  <a:lnTo>
                    <a:pt x="2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1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288"/>
            <p:cNvSpPr>
              <a:spLocks/>
            </p:cNvSpPr>
            <p:nvPr/>
          </p:nvSpPr>
          <p:spPr bwMode="auto">
            <a:xfrm>
              <a:off x="1386418" y="4397351"/>
              <a:ext cx="180560" cy="135423"/>
            </a:xfrm>
            <a:custGeom>
              <a:avLst/>
              <a:gdLst>
                <a:gd name="T0" fmla="*/ 28 w 28"/>
                <a:gd name="T1" fmla="*/ 11 h 21"/>
                <a:gd name="T2" fmla="*/ 0 w 28"/>
                <a:gd name="T3" fmla="*/ 0 h 21"/>
                <a:gd name="T4" fmla="*/ 0 w 28"/>
                <a:gd name="T5" fmla="*/ 21 h 21"/>
                <a:gd name="T6" fmla="*/ 28 w 28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1">
                  <a:moveTo>
                    <a:pt x="28" y="11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8" y="11"/>
                  </a:lnTo>
                  <a:close/>
                </a:path>
              </a:pathLst>
            </a:custGeom>
            <a:solidFill>
              <a:srgbClr val="CE7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文本框 32"/>
          <p:cNvSpPr txBox="1">
            <a:spLocks noChangeArrowheads="1"/>
          </p:cNvSpPr>
          <p:nvPr/>
        </p:nvSpPr>
        <p:spPr bwMode="auto">
          <a:xfrm>
            <a:off x="6800259" y="159702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FF21A5"/>
                </a:solidFill>
                <a:latin typeface="微软雅黑" pitchFamily="34" charset="-122"/>
                <a:ea typeface="微软雅黑" pitchFamily="34" charset="-122"/>
              </a:rPr>
              <a:t>海量消息场景</a:t>
            </a:r>
            <a:endParaRPr kumimoji="0" lang="zh-CN" altLang="en-US" sz="2400" b="1" dirty="0">
              <a:solidFill>
                <a:srgbClr val="FF21A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16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9" grpId="0"/>
      <p:bldP spid="2" grpId="0"/>
      <p:bldP spid="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</a:p>
        </p:txBody>
      </p:sp>
      <p:sp>
        <p:nvSpPr>
          <p:cNvPr id="9" name="文本框 32"/>
          <p:cNvSpPr txBox="1">
            <a:spLocks noChangeArrowheads="1"/>
          </p:cNvSpPr>
          <p:nvPr/>
        </p:nvSpPr>
        <p:spPr bwMode="auto">
          <a:xfrm>
            <a:off x="3627160" y="2980006"/>
            <a:ext cx="3387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>
              <a:buNone/>
            </a:pP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kumimoji="0" lang="en-US" altLang="zh-CN" sz="16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AMQP</a:t>
            </a:r>
            <a:r>
              <a:rPr kumimoji="0" lang="zh-CN" altLang="en-US" sz="16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协议，保证消息可靠性</a:t>
            </a:r>
            <a:endParaRPr lang="zh-CN" altLang="en-US" sz="1600" dirty="0"/>
          </a:p>
        </p:txBody>
      </p:sp>
      <p:sp>
        <p:nvSpPr>
          <p:cNvPr id="16" name="文本框 32"/>
          <p:cNvSpPr txBox="1">
            <a:spLocks noChangeArrowheads="1"/>
          </p:cNvSpPr>
          <p:nvPr/>
        </p:nvSpPr>
        <p:spPr bwMode="auto">
          <a:xfrm>
            <a:off x="3630807" y="3645099"/>
            <a:ext cx="2646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高级特性支持，如消息重试</a:t>
            </a:r>
            <a:endParaRPr lang="zh-CN" altLang="en-US" sz="1600" dirty="0"/>
          </a:p>
        </p:txBody>
      </p:sp>
      <p:sp>
        <p:nvSpPr>
          <p:cNvPr id="17" name="文本框 32"/>
          <p:cNvSpPr txBox="1">
            <a:spLocks noChangeArrowheads="1"/>
          </p:cNvSpPr>
          <p:nvPr/>
        </p:nvSpPr>
        <p:spPr bwMode="auto">
          <a:xfrm>
            <a:off x="3660722" y="5085759"/>
            <a:ext cx="2441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buNone/>
            </a:pP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公司内业务使用范围广泛</a:t>
            </a:r>
            <a:endParaRPr lang="zh-CN" altLang="en-US" sz="1600" dirty="0"/>
          </a:p>
        </p:txBody>
      </p:sp>
      <p:sp>
        <p:nvSpPr>
          <p:cNvPr id="18" name="文本框 32"/>
          <p:cNvSpPr txBox="1">
            <a:spLocks noChangeArrowheads="1"/>
          </p:cNvSpPr>
          <p:nvPr/>
        </p:nvSpPr>
        <p:spPr bwMode="auto">
          <a:xfrm>
            <a:off x="3660722" y="4363080"/>
            <a:ext cx="2441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lvl="0">
              <a:buNone/>
            </a:pP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r>
              <a:rPr kumimoji="0" lang="zh-CN" altLang="en-US" sz="16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复杂业务的</a:t>
            </a: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r>
              <a:rPr kumimoji="0" lang="zh-CN" altLang="en-US" sz="16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endParaRPr lang="zh-CN" altLang="en-US" sz="1600" dirty="0"/>
          </a:p>
        </p:txBody>
      </p:sp>
      <p:grpSp>
        <p:nvGrpSpPr>
          <p:cNvPr id="125" name="组合 124"/>
          <p:cNvGrpSpPr/>
          <p:nvPr/>
        </p:nvGrpSpPr>
        <p:grpSpPr>
          <a:xfrm>
            <a:off x="2792571" y="5029372"/>
            <a:ext cx="486594" cy="433991"/>
            <a:chOff x="2297366" y="4251054"/>
            <a:chExt cx="611529" cy="545781"/>
          </a:xfrm>
        </p:grpSpPr>
        <p:sp>
          <p:nvSpPr>
            <p:cNvPr id="20" name="Oval 4701"/>
            <p:cNvSpPr>
              <a:spLocks noChangeArrowheads="1"/>
            </p:cNvSpPr>
            <p:nvPr/>
          </p:nvSpPr>
          <p:spPr bwMode="auto">
            <a:xfrm>
              <a:off x="2349969" y="4592988"/>
              <a:ext cx="539200" cy="203847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702"/>
            <p:cNvSpPr>
              <a:spLocks/>
            </p:cNvSpPr>
            <p:nvPr/>
          </p:nvSpPr>
          <p:spPr bwMode="auto">
            <a:xfrm>
              <a:off x="2731353" y="4599566"/>
              <a:ext cx="26301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39"/>
                    <a:pt x="3" y="39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03"/>
            <p:cNvSpPr>
              <a:spLocks/>
            </p:cNvSpPr>
            <p:nvPr/>
          </p:nvSpPr>
          <p:spPr bwMode="auto">
            <a:xfrm>
              <a:off x="2428875" y="4612718"/>
              <a:ext cx="19728" cy="164394"/>
            </a:xfrm>
            <a:custGeom>
              <a:avLst/>
              <a:gdLst>
                <a:gd name="T0" fmla="*/ 0 w 5"/>
                <a:gd name="T1" fmla="*/ 1 h 34"/>
                <a:gd name="T2" fmla="*/ 0 w 5"/>
                <a:gd name="T3" fmla="*/ 32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3" y="33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704"/>
            <p:cNvSpPr>
              <a:spLocks/>
            </p:cNvSpPr>
            <p:nvPr/>
          </p:nvSpPr>
          <p:spPr bwMode="auto">
            <a:xfrm>
              <a:off x="2389422" y="4625867"/>
              <a:ext cx="26301" cy="13809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705"/>
            <p:cNvSpPr>
              <a:spLocks/>
            </p:cNvSpPr>
            <p:nvPr/>
          </p:nvSpPr>
          <p:spPr bwMode="auto">
            <a:xfrm>
              <a:off x="2770806" y="4606140"/>
              <a:ext cx="19728" cy="177544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6 h 37"/>
                <a:gd name="T6" fmla="*/ 5 w 5"/>
                <a:gd name="T7" fmla="*/ 2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4" y="36"/>
                    <a:pt x="5" y="3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706"/>
            <p:cNvSpPr>
              <a:spLocks/>
            </p:cNvSpPr>
            <p:nvPr/>
          </p:nvSpPr>
          <p:spPr bwMode="auto">
            <a:xfrm>
              <a:off x="2468330" y="4599566"/>
              <a:ext cx="19728" cy="184117"/>
            </a:xfrm>
            <a:custGeom>
              <a:avLst/>
              <a:gdLst>
                <a:gd name="T0" fmla="*/ 0 w 5"/>
                <a:gd name="T1" fmla="*/ 2 h 39"/>
                <a:gd name="T2" fmla="*/ 0 w 5"/>
                <a:gd name="T3" fmla="*/ 38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2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39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07"/>
            <p:cNvSpPr>
              <a:spLocks/>
            </p:cNvSpPr>
            <p:nvPr/>
          </p:nvSpPr>
          <p:spPr bwMode="auto">
            <a:xfrm>
              <a:off x="2652447" y="4592988"/>
              <a:ext cx="26301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3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708"/>
            <p:cNvSpPr>
              <a:spLocks/>
            </p:cNvSpPr>
            <p:nvPr/>
          </p:nvSpPr>
          <p:spPr bwMode="auto">
            <a:xfrm>
              <a:off x="2586691" y="4592988"/>
              <a:ext cx="19728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09"/>
            <p:cNvSpPr>
              <a:spLocks/>
            </p:cNvSpPr>
            <p:nvPr/>
          </p:nvSpPr>
          <p:spPr bwMode="auto">
            <a:xfrm>
              <a:off x="2691900" y="4592988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3" y="43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710"/>
            <p:cNvSpPr>
              <a:spLocks/>
            </p:cNvSpPr>
            <p:nvPr/>
          </p:nvSpPr>
          <p:spPr bwMode="auto">
            <a:xfrm>
              <a:off x="2507785" y="4592988"/>
              <a:ext cx="19728" cy="197269"/>
            </a:xfrm>
            <a:custGeom>
              <a:avLst/>
              <a:gdLst>
                <a:gd name="T0" fmla="*/ 0 w 4"/>
                <a:gd name="T1" fmla="*/ 1 h 41"/>
                <a:gd name="T2" fmla="*/ 0 w 4"/>
                <a:gd name="T3" fmla="*/ 41 h 41"/>
                <a:gd name="T4" fmla="*/ 4 w 4"/>
                <a:gd name="T5" fmla="*/ 41 h 41"/>
                <a:gd name="T6" fmla="*/ 4 w 4"/>
                <a:gd name="T7" fmla="*/ 0 h 41"/>
                <a:gd name="T8" fmla="*/ 0 w 4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1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3" y="41"/>
                    <a:pt x="4" y="4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711"/>
            <p:cNvSpPr>
              <a:spLocks/>
            </p:cNvSpPr>
            <p:nvPr/>
          </p:nvSpPr>
          <p:spPr bwMode="auto">
            <a:xfrm>
              <a:off x="2540662" y="4592988"/>
              <a:ext cx="26301" cy="203847"/>
            </a:xfrm>
            <a:custGeom>
              <a:avLst/>
              <a:gdLst>
                <a:gd name="T0" fmla="*/ 0 w 6"/>
                <a:gd name="T1" fmla="*/ 1 h 43"/>
                <a:gd name="T2" fmla="*/ 0 w 6"/>
                <a:gd name="T3" fmla="*/ 43 h 43"/>
                <a:gd name="T4" fmla="*/ 6 w 6"/>
                <a:gd name="T5" fmla="*/ 43 h 43"/>
                <a:gd name="T6" fmla="*/ 6 w 6"/>
                <a:gd name="T7" fmla="*/ 0 h 43"/>
                <a:gd name="T8" fmla="*/ 0 w 6"/>
                <a:gd name="T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3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12"/>
            <p:cNvSpPr>
              <a:spLocks/>
            </p:cNvSpPr>
            <p:nvPr/>
          </p:nvSpPr>
          <p:spPr bwMode="auto">
            <a:xfrm>
              <a:off x="2889169" y="4678472"/>
              <a:ext cx="0" cy="32879"/>
            </a:xfrm>
            <a:custGeom>
              <a:avLst/>
              <a:gdLst>
                <a:gd name="T0" fmla="*/ 1 w 1"/>
                <a:gd name="T1" fmla="*/ 4 h 7"/>
                <a:gd name="T2" fmla="*/ 0 w 1"/>
                <a:gd name="T3" fmla="*/ 0 h 7"/>
                <a:gd name="T4" fmla="*/ 0 w 1"/>
                <a:gd name="T5" fmla="*/ 7 h 7"/>
                <a:gd name="T6" fmla="*/ 1 w 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1" y="4"/>
                  </a:moveTo>
                  <a:cubicBezTo>
                    <a:pt x="1" y="3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713"/>
            <p:cNvSpPr>
              <a:spLocks/>
            </p:cNvSpPr>
            <p:nvPr/>
          </p:nvSpPr>
          <p:spPr bwMode="auto">
            <a:xfrm>
              <a:off x="2843138" y="4639019"/>
              <a:ext cx="32879" cy="111785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2"/>
                    <a:pt x="4" y="21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714"/>
            <p:cNvSpPr>
              <a:spLocks/>
            </p:cNvSpPr>
            <p:nvPr/>
          </p:nvSpPr>
          <p:spPr bwMode="auto">
            <a:xfrm>
              <a:off x="2619568" y="459298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715"/>
            <p:cNvSpPr>
              <a:spLocks/>
            </p:cNvSpPr>
            <p:nvPr/>
          </p:nvSpPr>
          <p:spPr bwMode="auto">
            <a:xfrm>
              <a:off x="2349969" y="4652171"/>
              <a:ext cx="26301" cy="85484"/>
            </a:xfrm>
            <a:custGeom>
              <a:avLst/>
              <a:gdLst>
                <a:gd name="T0" fmla="*/ 0 w 5"/>
                <a:gd name="T1" fmla="*/ 7 h 18"/>
                <a:gd name="T2" fmla="*/ 0 w 5"/>
                <a:gd name="T3" fmla="*/ 10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5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5"/>
                    <a:pt x="0" y="7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716"/>
            <p:cNvSpPr>
              <a:spLocks/>
            </p:cNvSpPr>
            <p:nvPr/>
          </p:nvSpPr>
          <p:spPr bwMode="auto">
            <a:xfrm>
              <a:off x="2803685" y="4619291"/>
              <a:ext cx="26301" cy="144662"/>
            </a:xfrm>
            <a:custGeom>
              <a:avLst/>
              <a:gdLst>
                <a:gd name="T0" fmla="*/ 0 w 5"/>
                <a:gd name="T1" fmla="*/ 0 h 31"/>
                <a:gd name="T2" fmla="*/ 0 w 5"/>
                <a:gd name="T3" fmla="*/ 31 h 31"/>
                <a:gd name="T4" fmla="*/ 5 w 5"/>
                <a:gd name="T5" fmla="*/ 29 h 31"/>
                <a:gd name="T6" fmla="*/ 5 w 5"/>
                <a:gd name="T7" fmla="*/ 2 h 31"/>
                <a:gd name="T8" fmla="*/ 0 w 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4" y="30"/>
                    <a:pt x="5" y="2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4717"/>
            <p:cNvSpPr>
              <a:spLocks noChangeArrowheads="1"/>
            </p:cNvSpPr>
            <p:nvPr/>
          </p:nvSpPr>
          <p:spPr bwMode="auto">
            <a:xfrm>
              <a:off x="2349969" y="4560113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718"/>
            <p:cNvSpPr>
              <a:spLocks/>
            </p:cNvSpPr>
            <p:nvPr/>
          </p:nvSpPr>
          <p:spPr bwMode="auto">
            <a:xfrm>
              <a:off x="2349969" y="4560113"/>
              <a:ext cx="493172" cy="190695"/>
            </a:xfrm>
            <a:custGeom>
              <a:avLst/>
              <a:gdLst>
                <a:gd name="T0" fmla="*/ 57 w 103"/>
                <a:gd name="T1" fmla="*/ 0 h 40"/>
                <a:gd name="T2" fmla="*/ 0 w 103"/>
                <a:gd name="T3" fmla="*/ 22 h 40"/>
                <a:gd name="T4" fmla="*/ 15 w 103"/>
                <a:gd name="T5" fmla="*/ 37 h 40"/>
                <a:gd name="T6" fmla="*/ 58 w 103"/>
                <a:gd name="T7" fmla="*/ 23 h 40"/>
                <a:gd name="T8" fmla="*/ 103 w 103"/>
                <a:gd name="T9" fmla="*/ 9 h 40"/>
                <a:gd name="T10" fmla="*/ 57 w 10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0">
                  <a:moveTo>
                    <a:pt x="57" y="0"/>
                  </a:moveTo>
                  <a:cubicBezTo>
                    <a:pt x="25" y="0"/>
                    <a:pt x="0" y="10"/>
                    <a:pt x="0" y="22"/>
                  </a:cubicBezTo>
                  <a:cubicBezTo>
                    <a:pt x="0" y="30"/>
                    <a:pt x="9" y="35"/>
                    <a:pt x="15" y="37"/>
                  </a:cubicBezTo>
                  <a:cubicBezTo>
                    <a:pt x="15" y="37"/>
                    <a:pt x="71" y="40"/>
                    <a:pt x="58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19"/>
            <p:cNvSpPr>
              <a:spLocks/>
            </p:cNvSpPr>
            <p:nvPr/>
          </p:nvSpPr>
          <p:spPr bwMode="auto">
            <a:xfrm>
              <a:off x="2376272" y="4573265"/>
              <a:ext cx="486596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5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5 h 40"/>
                <a:gd name="T14" fmla="*/ 4 w 103"/>
                <a:gd name="T15" fmla="*/ 20 h 40"/>
                <a:gd name="T16" fmla="*/ 7 w 103"/>
                <a:gd name="T17" fmla="*/ 14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4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1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1 h 40"/>
                <a:gd name="T42" fmla="*/ 0 w 103"/>
                <a:gd name="T43" fmla="*/ 20 h 40"/>
                <a:gd name="T44" fmla="*/ 5 w 103"/>
                <a:gd name="T45" fmla="*/ 28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4 h 40"/>
                <a:gd name="T52" fmla="*/ 99 w 103"/>
                <a:gd name="T53" fmla="*/ 28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8" y="23"/>
                    <a:pt x="96" y="25"/>
                  </a:cubicBezTo>
                  <a:cubicBezTo>
                    <a:pt x="93" y="28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7"/>
                    <a:pt x="7" y="25"/>
                  </a:cubicBezTo>
                  <a:cubicBezTo>
                    <a:pt x="5" y="23"/>
                    <a:pt x="4" y="21"/>
                    <a:pt x="4" y="20"/>
                  </a:cubicBezTo>
                  <a:cubicBezTo>
                    <a:pt x="4" y="18"/>
                    <a:pt x="5" y="16"/>
                    <a:pt x="7" y="14"/>
                  </a:cubicBezTo>
                  <a:cubicBezTo>
                    <a:pt x="11" y="11"/>
                    <a:pt x="17" y="8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0"/>
                    <a:pt x="94" y="12"/>
                    <a:pt x="96" y="14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6"/>
                    <a:pt x="101" y="13"/>
                    <a:pt x="99" y="11"/>
                  </a:cubicBezTo>
                  <a:cubicBezTo>
                    <a:pt x="95" y="7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1"/>
                  </a:cubicBezTo>
                  <a:cubicBezTo>
                    <a:pt x="2" y="13"/>
                    <a:pt x="0" y="16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9" y="32"/>
                    <a:pt x="16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4"/>
                  </a:cubicBezTo>
                  <a:cubicBezTo>
                    <a:pt x="92" y="33"/>
                    <a:pt x="96" y="31"/>
                    <a:pt x="99" y="28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4720"/>
            <p:cNvSpPr>
              <a:spLocks noChangeArrowheads="1"/>
            </p:cNvSpPr>
            <p:nvPr/>
          </p:nvSpPr>
          <p:spPr bwMode="auto">
            <a:xfrm>
              <a:off x="2363120" y="4514078"/>
              <a:ext cx="539200" cy="203847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721"/>
            <p:cNvSpPr>
              <a:spLocks/>
            </p:cNvSpPr>
            <p:nvPr/>
          </p:nvSpPr>
          <p:spPr bwMode="auto">
            <a:xfrm>
              <a:off x="2737927" y="4520656"/>
              <a:ext cx="26301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40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22"/>
            <p:cNvSpPr>
              <a:spLocks/>
            </p:cNvSpPr>
            <p:nvPr/>
          </p:nvSpPr>
          <p:spPr bwMode="auto">
            <a:xfrm>
              <a:off x="2435448" y="4533807"/>
              <a:ext cx="26301" cy="164394"/>
            </a:xfrm>
            <a:custGeom>
              <a:avLst/>
              <a:gdLst>
                <a:gd name="T0" fmla="*/ 0 w 5"/>
                <a:gd name="T1" fmla="*/ 2 h 34"/>
                <a:gd name="T2" fmla="*/ 0 w 5"/>
                <a:gd name="T3" fmla="*/ 33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723"/>
            <p:cNvSpPr>
              <a:spLocks/>
            </p:cNvSpPr>
            <p:nvPr/>
          </p:nvSpPr>
          <p:spPr bwMode="auto">
            <a:xfrm>
              <a:off x="2402573" y="4546957"/>
              <a:ext cx="19728" cy="131511"/>
            </a:xfrm>
            <a:custGeom>
              <a:avLst/>
              <a:gdLst>
                <a:gd name="T0" fmla="*/ 0 w 5"/>
                <a:gd name="T1" fmla="*/ 3 h 28"/>
                <a:gd name="T2" fmla="*/ 0 w 5"/>
                <a:gd name="T3" fmla="*/ 25 h 28"/>
                <a:gd name="T4" fmla="*/ 5 w 5"/>
                <a:gd name="T5" fmla="*/ 28 h 28"/>
                <a:gd name="T6" fmla="*/ 5 w 5"/>
                <a:gd name="T7" fmla="*/ 0 h 28"/>
                <a:gd name="T8" fmla="*/ 0 w 5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724"/>
            <p:cNvSpPr>
              <a:spLocks/>
            </p:cNvSpPr>
            <p:nvPr/>
          </p:nvSpPr>
          <p:spPr bwMode="auto">
            <a:xfrm>
              <a:off x="2777380" y="4527229"/>
              <a:ext cx="26301" cy="177544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5 h 37"/>
                <a:gd name="T6" fmla="*/ 5 w 5"/>
                <a:gd name="T7" fmla="*/ 1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4" y="36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25"/>
            <p:cNvSpPr>
              <a:spLocks/>
            </p:cNvSpPr>
            <p:nvPr/>
          </p:nvSpPr>
          <p:spPr bwMode="auto">
            <a:xfrm>
              <a:off x="2474901" y="4527229"/>
              <a:ext cx="26301" cy="184117"/>
            </a:xfrm>
            <a:custGeom>
              <a:avLst/>
              <a:gdLst>
                <a:gd name="T0" fmla="*/ 0 w 5"/>
                <a:gd name="T1" fmla="*/ 1 h 39"/>
                <a:gd name="T2" fmla="*/ 0 w 5"/>
                <a:gd name="T3" fmla="*/ 37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4" y="38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26"/>
            <p:cNvSpPr>
              <a:spLocks/>
            </p:cNvSpPr>
            <p:nvPr/>
          </p:nvSpPr>
          <p:spPr bwMode="auto">
            <a:xfrm>
              <a:off x="2665599" y="451407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1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727"/>
            <p:cNvSpPr>
              <a:spLocks/>
            </p:cNvSpPr>
            <p:nvPr/>
          </p:nvSpPr>
          <p:spPr bwMode="auto">
            <a:xfrm>
              <a:off x="2593264" y="4514078"/>
              <a:ext cx="26301" cy="203847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28"/>
            <p:cNvSpPr>
              <a:spLocks/>
            </p:cNvSpPr>
            <p:nvPr/>
          </p:nvSpPr>
          <p:spPr bwMode="auto">
            <a:xfrm>
              <a:off x="2705052" y="4514078"/>
              <a:ext cx="19728" cy="197269"/>
            </a:xfrm>
            <a:custGeom>
              <a:avLst/>
              <a:gdLst>
                <a:gd name="T0" fmla="*/ 0 w 5"/>
                <a:gd name="T1" fmla="*/ 0 h 42"/>
                <a:gd name="T2" fmla="*/ 0 w 5"/>
                <a:gd name="T3" fmla="*/ 42 h 42"/>
                <a:gd name="T4" fmla="*/ 5 w 5"/>
                <a:gd name="T5" fmla="*/ 42 h 42"/>
                <a:gd name="T6" fmla="*/ 5 w 5"/>
                <a:gd name="T7" fmla="*/ 1 h 42"/>
                <a:gd name="T8" fmla="*/ 0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29"/>
            <p:cNvSpPr>
              <a:spLocks/>
            </p:cNvSpPr>
            <p:nvPr/>
          </p:nvSpPr>
          <p:spPr bwMode="auto">
            <a:xfrm>
              <a:off x="2514359" y="4514078"/>
              <a:ext cx="19728" cy="197269"/>
            </a:xfrm>
            <a:custGeom>
              <a:avLst/>
              <a:gdLst>
                <a:gd name="T0" fmla="*/ 0 w 5"/>
                <a:gd name="T1" fmla="*/ 1 h 42"/>
                <a:gd name="T2" fmla="*/ 0 w 5"/>
                <a:gd name="T3" fmla="*/ 41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2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30"/>
            <p:cNvSpPr>
              <a:spLocks/>
            </p:cNvSpPr>
            <p:nvPr/>
          </p:nvSpPr>
          <p:spPr bwMode="auto">
            <a:xfrm>
              <a:off x="2553812" y="4514078"/>
              <a:ext cx="26301" cy="203847"/>
            </a:xfrm>
            <a:custGeom>
              <a:avLst/>
              <a:gdLst>
                <a:gd name="T0" fmla="*/ 0 w 6"/>
                <a:gd name="T1" fmla="*/ 1 h 44"/>
                <a:gd name="T2" fmla="*/ 0 w 6"/>
                <a:gd name="T3" fmla="*/ 43 h 44"/>
                <a:gd name="T4" fmla="*/ 6 w 6"/>
                <a:gd name="T5" fmla="*/ 44 h 44"/>
                <a:gd name="T6" fmla="*/ 6 w 6"/>
                <a:gd name="T7" fmla="*/ 0 h 44"/>
                <a:gd name="T8" fmla="*/ 0 w 6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4"/>
                    <a:pt x="4" y="44"/>
                    <a:pt x="6" y="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31"/>
            <p:cNvSpPr>
              <a:spLocks/>
            </p:cNvSpPr>
            <p:nvPr/>
          </p:nvSpPr>
          <p:spPr bwMode="auto">
            <a:xfrm>
              <a:off x="2895743" y="4599566"/>
              <a:ext cx="0" cy="32879"/>
            </a:xfrm>
            <a:custGeom>
              <a:avLst/>
              <a:gdLst>
                <a:gd name="T0" fmla="*/ 3 h 7"/>
                <a:gd name="T1" fmla="*/ 0 h 7"/>
                <a:gd name="T2" fmla="*/ 7 h 7"/>
                <a:gd name="T3" fmla="*/ 3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32"/>
            <p:cNvSpPr>
              <a:spLocks/>
            </p:cNvSpPr>
            <p:nvPr/>
          </p:nvSpPr>
          <p:spPr bwMode="auto">
            <a:xfrm>
              <a:off x="2856290" y="4560113"/>
              <a:ext cx="26301" cy="111785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2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33"/>
            <p:cNvSpPr>
              <a:spLocks/>
            </p:cNvSpPr>
            <p:nvPr/>
          </p:nvSpPr>
          <p:spPr bwMode="auto">
            <a:xfrm>
              <a:off x="2632717" y="4514078"/>
              <a:ext cx="19728" cy="203847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734"/>
            <p:cNvSpPr>
              <a:spLocks/>
            </p:cNvSpPr>
            <p:nvPr/>
          </p:nvSpPr>
          <p:spPr bwMode="auto">
            <a:xfrm>
              <a:off x="2363120" y="4573265"/>
              <a:ext cx="19728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1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735"/>
            <p:cNvSpPr>
              <a:spLocks/>
            </p:cNvSpPr>
            <p:nvPr/>
          </p:nvSpPr>
          <p:spPr bwMode="auto">
            <a:xfrm>
              <a:off x="2816837" y="4540381"/>
              <a:ext cx="26301" cy="151242"/>
            </a:xfrm>
            <a:custGeom>
              <a:avLst/>
              <a:gdLst>
                <a:gd name="T0" fmla="*/ 0 w 5"/>
                <a:gd name="T1" fmla="*/ 0 h 32"/>
                <a:gd name="T2" fmla="*/ 0 w 5"/>
                <a:gd name="T3" fmla="*/ 32 h 32"/>
                <a:gd name="T4" fmla="*/ 5 w 5"/>
                <a:gd name="T5" fmla="*/ 30 h 32"/>
                <a:gd name="T6" fmla="*/ 5 w 5"/>
                <a:gd name="T7" fmla="*/ 2 h 32"/>
                <a:gd name="T8" fmla="*/ 0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1"/>
                    <a:pt x="5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736"/>
            <p:cNvSpPr>
              <a:spLocks noChangeArrowheads="1"/>
            </p:cNvSpPr>
            <p:nvPr/>
          </p:nvSpPr>
          <p:spPr bwMode="auto">
            <a:xfrm>
              <a:off x="2363120" y="4481203"/>
              <a:ext cx="539200" cy="216997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37"/>
            <p:cNvSpPr>
              <a:spLocks/>
            </p:cNvSpPr>
            <p:nvPr/>
          </p:nvSpPr>
          <p:spPr bwMode="auto">
            <a:xfrm>
              <a:off x="2363120" y="4481203"/>
              <a:ext cx="486596" cy="197269"/>
            </a:xfrm>
            <a:custGeom>
              <a:avLst/>
              <a:gdLst>
                <a:gd name="T0" fmla="*/ 57 w 103"/>
                <a:gd name="T1" fmla="*/ 0 h 41"/>
                <a:gd name="T2" fmla="*/ 0 w 103"/>
                <a:gd name="T3" fmla="*/ 23 h 41"/>
                <a:gd name="T4" fmla="*/ 15 w 103"/>
                <a:gd name="T5" fmla="*/ 38 h 41"/>
                <a:gd name="T6" fmla="*/ 58 w 103"/>
                <a:gd name="T7" fmla="*/ 24 h 41"/>
                <a:gd name="T8" fmla="*/ 103 w 103"/>
                <a:gd name="T9" fmla="*/ 9 h 41"/>
                <a:gd name="T10" fmla="*/ 57 w 10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1">
                  <a:moveTo>
                    <a:pt x="57" y="0"/>
                  </a:moveTo>
                  <a:cubicBezTo>
                    <a:pt x="25" y="0"/>
                    <a:pt x="0" y="10"/>
                    <a:pt x="0" y="23"/>
                  </a:cubicBezTo>
                  <a:cubicBezTo>
                    <a:pt x="0" y="30"/>
                    <a:pt x="9" y="35"/>
                    <a:pt x="15" y="38"/>
                  </a:cubicBezTo>
                  <a:cubicBezTo>
                    <a:pt x="15" y="38"/>
                    <a:pt x="71" y="41"/>
                    <a:pt x="58" y="24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38"/>
            <p:cNvSpPr>
              <a:spLocks/>
            </p:cNvSpPr>
            <p:nvPr/>
          </p:nvSpPr>
          <p:spPr bwMode="auto">
            <a:xfrm>
              <a:off x="2382846" y="4494355"/>
              <a:ext cx="493172" cy="184117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6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6 h 40"/>
                <a:gd name="T14" fmla="*/ 4 w 103"/>
                <a:gd name="T15" fmla="*/ 20 h 40"/>
                <a:gd name="T16" fmla="*/ 7 w 103"/>
                <a:gd name="T17" fmla="*/ 15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5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2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2 h 40"/>
                <a:gd name="T42" fmla="*/ 0 w 103"/>
                <a:gd name="T43" fmla="*/ 20 h 40"/>
                <a:gd name="T44" fmla="*/ 5 w 103"/>
                <a:gd name="T45" fmla="*/ 29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9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6" y="26"/>
                  </a:cubicBezTo>
                  <a:cubicBezTo>
                    <a:pt x="93" y="29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8"/>
                    <a:pt x="5" y="16"/>
                    <a:pt x="7" y="15"/>
                  </a:cubicBezTo>
                  <a:cubicBezTo>
                    <a:pt x="11" y="12"/>
                    <a:pt x="17" y="9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3"/>
                    <a:pt x="96" y="15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2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2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3"/>
                    <a:pt x="2" y="26"/>
                    <a:pt x="5" y="29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9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4739"/>
            <p:cNvSpPr>
              <a:spLocks noChangeArrowheads="1"/>
            </p:cNvSpPr>
            <p:nvPr/>
          </p:nvSpPr>
          <p:spPr bwMode="auto">
            <a:xfrm>
              <a:off x="2369694" y="4422022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740"/>
            <p:cNvSpPr>
              <a:spLocks/>
            </p:cNvSpPr>
            <p:nvPr/>
          </p:nvSpPr>
          <p:spPr bwMode="auto">
            <a:xfrm>
              <a:off x="2751078" y="4428598"/>
              <a:ext cx="19728" cy="190695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40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741"/>
            <p:cNvSpPr>
              <a:spLocks/>
            </p:cNvSpPr>
            <p:nvPr/>
          </p:nvSpPr>
          <p:spPr bwMode="auto">
            <a:xfrm>
              <a:off x="2448600" y="4441750"/>
              <a:ext cx="19728" cy="170968"/>
            </a:xfrm>
            <a:custGeom>
              <a:avLst/>
              <a:gdLst>
                <a:gd name="T0" fmla="*/ 0 w 5"/>
                <a:gd name="T1" fmla="*/ 2 h 35"/>
                <a:gd name="T2" fmla="*/ 0 w 5"/>
                <a:gd name="T3" fmla="*/ 33 h 35"/>
                <a:gd name="T4" fmla="*/ 5 w 5"/>
                <a:gd name="T5" fmla="*/ 35 h 35"/>
                <a:gd name="T6" fmla="*/ 5 w 5"/>
                <a:gd name="T7" fmla="*/ 0 h 35"/>
                <a:gd name="T8" fmla="*/ 0 w 5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5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3" y="34"/>
                    <a:pt x="5" y="3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742"/>
            <p:cNvSpPr>
              <a:spLocks/>
            </p:cNvSpPr>
            <p:nvPr/>
          </p:nvSpPr>
          <p:spPr bwMode="auto">
            <a:xfrm>
              <a:off x="2409147" y="4461475"/>
              <a:ext cx="26301" cy="13151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43"/>
            <p:cNvSpPr>
              <a:spLocks/>
            </p:cNvSpPr>
            <p:nvPr/>
          </p:nvSpPr>
          <p:spPr bwMode="auto">
            <a:xfrm>
              <a:off x="2790531" y="4441750"/>
              <a:ext cx="19728" cy="170968"/>
            </a:xfrm>
            <a:custGeom>
              <a:avLst/>
              <a:gdLst>
                <a:gd name="T0" fmla="*/ 0 w 5"/>
                <a:gd name="T1" fmla="*/ 0 h 37"/>
                <a:gd name="T2" fmla="*/ 0 w 5"/>
                <a:gd name="T3" fmla="*/ 37 h 37"/>
                <a:gd name="T4" fmla="*/ 5 w 5"/>
                <a:gd name="T5" fmla="*/ 35 h 37"/>
                <a:gd name="T6" fmla="*/ 5 w 5"/>
                <a:gd name="T7" fmla="*/ 1 h 37"/>
                <a:gd name="T8" fmla="*/ 0 w 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3" y="36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744"/>
            <p:cNvSpPr>
              <a:spLocks/>
            </p:cNvSpPr>
            <p:nvPr/>
          </p:nvSpPr>
          <p:spPr bwMode="auto">
            <a:xfrm>
              <a:off x="2488053" y="4435172"/>
              <a:ext cx="19728" cy="184117"/>
            </a:xfrm>
            <a:custGeom>
              <a:avLst/>
              <a:gdLst>
                <a:gd name="T0" fmla="*/ 0 w 5"/>
                <a:gd name="T1" fmla="*/ 1 h 39"/>
                <a:gd name="T2" fmla="*/ 0 w 5"/>
                <a:gd name="T3" fmla="*/ 37 h 39"/>
                <a:gd name="T4" fmla="*/ 5 w 5"/>
                <a:gd name="T5" fmla="*/ 39 h 39"/>
                <a:gd name="T6" fmla="*/ 5 w 5"/>
                <a:gd name="T7" fmla="*/ 0 h 39"/>
                <a:gd name="T8" fmla="*/ 0 w 5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9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3" y="38"/>
                    <a:pt x="5" y="3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45"/>
            <p:cNvSpPr>
              <a:spLocks/>
            </p:cNvSpPr>
            <p:nvPr/>
          </p:nvSpPr>
          <p:spPr bwMode="auto">
            <a:xfrm>
              <a:off x="2672170" y="4422022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1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746"/>
            <p:cNvSpPr>
              <a:spLocks/>
            </p:cNvSpPr>
            <p:nvPr/>
          </p:nvSpPr>
          <p:spPr bwMode="auto">
            <a:xfrm>
              <a:off x="2606416" y="4422022"/>
              <a:ext cx="19728" cy="210421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747"/>
            <p:cNvSpPr>
              <a:spLocks/>
            </p:cNvSpPr>
            <p:nvPr/>
          </p:nvSpPr>
          <p:spPr bwMode="auto">
            <a:xfrm>
              <a:off x="2711625" y="4428598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48"/>
            <p:cNvSpPr>
              <a:spLocks/>
            </p:cNvSpPr>
            <p:nvPr/>
          </p:nvSpPr>
          <p:spPr bwMode="auto">
            <a:xfrm>
              <a:off x="2520937" y="4428598"/>
              <a:ext cx="26301" cy="197269"/>
            </a:xfrm>
            <a:custGeom>
              <a:avLst/>
              <a:gdLst>
                <a:gd name="T0" fmla="*/ 0 w 5"/>
                <a:gd name="T1" fmla="*/ 0 h 41"/>
                <a:gd name="T2" fmla="*/ 0 w 5"/>
                <a:gd name="T3" fmla="*/ 40 h 41"/>
                <a:gd name="T4" fmla="*/ 5 w 5"/>
                <a:gd name="T5" fmla="*/ 41 h 41"/>
                <a:gd name="T6" fmla="*/ 5 w 5"/>
                <a:gd name="T7" fmla="*/ 0 h 41"/>
                <a:gd name="T8" fmla="*/ 0 w 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1"/>
                    <a:pt x="4" y="41"/>
                    <a:pt x="5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749"/>
            <p:cNvSpPr>
              <a:spLocks/>
            </p:cNvSpPr>
            <p:nvPr/>
          </p:nvSpPr>
          <p:spPr bwMode="auto">
            <a:xfrm>
              <a:off x="2560390" y="4428598"/>
              <a:ext cx="26301" cy="203847"/>
            </a:xfrm>
            <a:custGeom>
              <a:avLst/>
              <a:gdLst>
                <a:gd name="T0" fmla="*/ 0 w 6"/>
                <a:gd name="T1" fmla="*/ 0 h 43"/>
                <a:gd name="T2" fmla="*/ 0 w 6"/>
                <a:gd name="T3" fmla="*/ 42 h 43"/>
                <a:gd name="T4" fmla="*/ 6 w 6"/>
                <a:gd name="T5" fmla="*/ 43 h 43"/>
                <a:gd name="T6" fmla="*/ 6 w 6"/>
                <a:gd name="T7" fmla="*/ 0 h 43"/>
                <a:gd name="T8" fmla="*/ 0 w 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3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4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50"/>
            <p:cNvSpPr>
              <a:spLocks/>
            </p:cNvSpPr>
            <p:nvPr/>
          </p:nvSpPr>
          <p:spPr bwMode="auto">
            <a:xfrm>
              <a:off x="2908895" y="4514078"/>
              <a:ext cx="0" cy="32879"/>
            </a:xfrm>
            <a:custGeom>
              <a:avLst/>
              <a:gdLst>
                <a:gd name="T0" fmla="*/ 3 h 7"/>
                <a:gd name="T1" fmla="*/ 0 h 7"/>
                <a:gd name="T2" fmla="*/ 7 h 7"/>
                <a:gd name="T3" fmla="*/ 3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751"/>
            <p:cNvSpPr>
              <a:spLocks/>
            </p:cNvSpPr>
            <p:nvPr/>
          </p:nvSpPr>
          <p:spPr bwMode="auto">
            <a:xfrm>
              <a:off x="2862868" y="4468051"/>
              <a:ext cx="26301" cy="111785"/>
            </a:xfrm>
            <a:custGeom>
              <a:avLst/>
              <a:gdLst>
                <a:gd name="T0" fmla="*/ 0 w 5"/>
                <a:gd name="T1" fmla="*/ 0 h 24"/>
                <a:gd name="T2" fmla="*/ 0 w 5"/>
                <a:gd name="T3" fmla="*/ 24 h 24"/>
                <a:gd name="T4" fmla="*/ 5 w 5"/>
                <a:gd name="T5" fmla="*/ 20 h 24"/>
                <a:gd name="T6" fmla="*/ 5 w 5"/>
                <a:gd name="T7" fmla="*/ 4 h 24"/>
                <a:gd name="T8" fmla="*/ 0 w 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2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752"/>
            <p:cNvSpPr>
              <a:spLocks/>
            </p:cNvSpPr>
            <p:nvPr/>
          </p:nvSpPr>
          <p:spPr bwMode="auto">
            <a:xfrm>
              <a:off x="2639295" y="4422022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753"/>
            <p:cNvSpPr>
              <a:spLocks/>
            </p:cNvSpPr>
            <p:nvPr/>
          </p:nvSpPr>
          <p:spPr bwMode="auto">
            <a:xfrm>
              <a:off x="2369694" y="4481203"/>
              <a:ext cx="26301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1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754"/>
            <p:cNvSpPr>
              <a:spLocks/>
            </p:cNvSpPr>
            <p:nvPr/>
          </p:nvSpPr>
          <p:spPr bwMode="auto">
            <a:xfrm>
              <a:off x="2823413" y="4454902"/>
              <a:ext cx="26301" cy="144662"/>
            </a:xfrm>
            <a:custGeom>
              <a:avLst/>
              <a:gdLst>
                <a:gd name="T0" fmla="*/ 0 w 5"/>
                <a:gd name="T1" fmla="*/ 0 h 31"/>
                <a:gd name="T2" fmla="*/ 0 w 5"/>
                <a:gd name="T3" fmla="*/ 31 h 31"/>
                <a:gd name="T4" fmla="*/ 5 w 5"/>
                <a:gd name="T5" fmla="*/ 29 h 31"/>
                <a:gd name="T6" fmla="*/ 5 w 5"/>
                <a:gd name="T7" fmla="*/ 2 h 31"/>
                <a:gd name="T8" fmla="*/ 0 w 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" y="30"/>
                    <a:pt x="4" y="30"/>
                    <a:pt x="5" y="29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Oval 4755"/>
            <p:cNvSpPr>
              <a:spLocks noChangeArrowheads="1"/>
            </p:cNvSpPr>
            <p:nvPr/>
          </p:nvSpPr>
          <p:spPr bwMode="auto">
            <a:xfrm>
              <a:off x="2369694" y="4395719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756"/>
            <p:cNvSpPr>
              <a:spLocks/>
            </p:cNvSpPr>
            <p:nvPr/>
          </p:nvSpPr>
          <p:spPr bwMode="auto">
            <a:xfrm>
              <a:off x="2369694" y="4395719"/>
              <a:ext cx="486596" cy="190695"/>
            </a:xfrm>
            <a:custGeom>
              <a:avLst/>
              <a:gdLst>
                <a:gd name="T0" fmla="*/ 57 w 102"/>
                <a:gd name="T1" fmla="*/ 0 h 40"/>
                <a:gd name="T2" fmla="*/ 0 w 102"/>
                <a:gd name="T3" fmla="*/ 22 h 40"/>
                <a:gd name="T4" fmla="*/ 15 w 102"/>
                <a:gd name="T5" fmla="*/ 37 h 40"/>
                <a:gd name="T6" fmla="*/ 58 w 102"/>
                <a:gd name="T7" fmla="*/ 23 h 40"/>
                <a:gd name="T8" fmla="*/ 102 w 102"/>
                <a:gd name="T9" fmla="*/ 9 h 40"/>
                <a:gd name="T10" fmla="*/ 57 w 102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0">
                  <a:moveTo>
                    <a:pt x="57" y="0"/>
                  </a:moveTo>
                  <a:cubicBezTo>
                    <a:pt x="25" y="0"/>
                    <a:pt x="0" y="9"/>
                    <a:pt x="0" y="22"/>
                  </a:cubicBezTo>
                  <a:cubicBezTo>
                    <a:pt x="0" y="29"/>
                    <a:pt x="9" y="34"/>
                    <a:pt x="15" y="37"/>
                  </a:cubicBezTo>
                  <a:cubicBezTo>
                    <a:pt x="15" y="37"/>
                    <a:pt x="71" y="40"/>
                    <a:pt x="58" y="23"/>
                  </a:cubicBezTo>
                  <a:cubicBezTo>
                    <a:pt x="46" y="6"/>
                    <a:pt x="102" y="9"/>
                    <a:pt x="102" y="9"/>
                  </a:cubicBezTo>
                  <a:cubicBezTo>
                    <a:pt x="92" y="3"/>
                    <a:pt x="75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757"/>
            <p:cNvSpPr>
              <a:spLocks/>
            </p:cNvSpPr>
            <p:nvPr/>
          </p:nvSpPr>
          <p:spPr bwMode="auto">
            <a:xfrm>
              <a:off x="2395995" y="4402297"/>
              <a:ext cx="486596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6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6 h 40"/>
                <a:gd name="T14" fmla="*/ 4 w 103"/>
                <a:gd name="T15" fmla="*/ 20 h 40"/>
                <a:gd name="T16" fmla="*/ 7 w 103"/>
                <a:gd name="T17" fmla="*/ 15 h 40"/>
                <a:gd name="T18" fmla="*/ 24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5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2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6 h 40"/>
                <a:gd name="T40" fmla="*/ 5 w 103"/>
                <a:gd name="T41" fmla="*/ 12 h 40"/>
                <a:gd name="T42" fmla="*/ 0 w 103"/>
                <a:gd name="T43" fmla="*/ 20 h 40"/>
                <a:gd name="T44" fmla="*/ 5 w 103"/>
                <a:gd name="T45" fmla="*/ 29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9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6" y="26"/>
                  </a:cubicBezTo>
                  <a:cubicBezTo>
                    <a:pt x="93" y="29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30"/>
                    <a:pt x="10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9"/>
                    <a:pt x="5" y="17"/>
                    <a:pt x="7" y="15"/>
                  </a:cubicBezTo>
                  <a:cubicBezTo>
                    <a:pt x="11" y="12"/>
                    <a:pt x="17" y="9"/>
                    <a:pt x="24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3"/>
                    <a:pt x="96" y="15"/>
                  </a:cubicBezTo>
                  <a:cubicBezTo>
                    <a:pt x="98" y="17"/>
                    <a:pt x="99" y="19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2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6"/>
                  </a:cubicBezTo>
                  <a:cubicBezTo>
                    <a:pt x="11" y="7"/>
                    <a:pt x="8" y="9"/>
                    <a:pt x="5" y="12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4"/>
                    <a:pt x="2" y="26"/>
                    <a:pt x="5" y="29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9"/>
                  </a:cubicBezTo>
                  <a:cubicBezTo>
                    <a:pt x="101" y="26"/>
                    <a:pt x="103" y="24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4758"/>
            <p:cNvSpPr>
              <a:spLocks noChangeArrowheads="1"/>
            </p:cNvSpPr>
            <p:nvPr/>
          </p:nvSpPr>
          <p:spPr bwMode="auto">
            <a:xfrm>
              <a:off x="2297366" y="4356266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4759"/>
            <p:cNvSpPr>
              <a:spLocks/>
            </p:cNvSpPr>
            <p:nvPr/>
          </p:nvSpPr>
          <p:spPr bwMode="auto">
            <a:xfrm>
              <a:off x="2672170" y="4362844"/>
              <a:ext cx="26301" cy="197269"/>
            </a:xfrm>
            <a:custGeom>
              <a:avLst/>
              <a:gdLst>
                <a:gd name="T0" fmla="*/ 0 w 5"/>
                <a:gd name="T1" fmla="*/ 0 h 41"/>
                <a:gd name="T2" fmla="*/ 0 w 5"/>
                <a:gd name="T3" fmla="*/ 41 h 41"/>
                <a:gd name="T4" fmla="*/ 5 w 5"/>
                <a:gd name="T5" fmla="*/ 40 h 41"/>
                <a:gd name="T6" fmla="*/ 5 w 5"/>
                <a:gd name="T7" fmla="*/ 1 h 41"/>
                <a:gd name="T8" fmla="*/ 0 w 5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0"/>
                    <a:pt x="4" y="40"/>
                    <a:pt x="5" y="4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4760"/>
            <p:cNvSpPr>
              <a:spLocks/>
            </p:cNvSpPr>
            <p:nvPr/>
          </p:nvSpPr>
          <p:spPr bwMode="auto">
            <a:xfrm>
              <a:off x="2376272" y="4375996"/>
              <a:ext cx="19728" cy="170968"/>
            </a:xfrm>
            <a:custGeom>
              <a:avLst/>
              <a:gdLst>
                <a:gd name="T0" fmla="*/ 0 w 4"/>
                <a:gd name="T1" fmla="*/ 2 h 35"/>
                <a:gd name="T2" fmla="*/ 0 w 4"/>
                <a:gd name="T3" fmla="*/ 33 h 35"/>
                <a:gd name="T4" fmla="*/ 4 w 4"/>
                <a:gd name="T5" fmla="*/ 35 h 35"/>
                <a:gd name="T6" fmla="*/ 4 w 4"/>
                <a:gd name="T7" fmla="*/ 0 h 35"/>
                <a:gd name="T8" fmla="*/ 0 w 4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5">
                  <a:moveTo>
                    <a:pt x="0" y="2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3" y="34"/>
                    <a:pt x="4" y="3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4761"/>
            <p:cNvSpPr>
              <a:spLocks/>
            </p:cNvSpPr>
            <p:nvPr/>
          </p:nvSpPr>
          <p:spPr bwMode="auto">
            <a:xfrm>
              <a:off x="2330241" y="4395719"/>
              <a:ext cx="26301" cy="131511"/>
            </a:xfrm>
            <a:custGeom>
              <a:avLst/>
              <a:gdLst>
                <a:gd name="T0" fmla="*/ 0 w 5"/>
                <a:gd name="T1" fmla="*/ 3 h 29"/>
                <a:gd name="T2" fmla="*/ 0 w 5"/>
                <a:gd name="T3" fmla="*/ 26 h 29"/>
                <a:gd name="T4" fmla="*/ 5 w 5"/>
                <a:gd name="T5" fmla="*/ 29 h 29"/>
                <a:gd name="T6" fmla="*/ 5 w 5"/>
                <a:gd name="T7" fmla="*/ 0 h 29"/>
                <a:gd name="T8" fmla="*/ 0 w 5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9">
                  <a:moveTo>
                    <a:pt x="0" y="3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2" y="27"/>
                    <a:pt x="3" y="28"/>
                    <a:pt x="5" y="2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4762"/>
            <p:cNvSpPr>
              <a:spLocks/>
            </p:cNvSpPr>
            <p:nvPr/>
          </p:nvSpPr>
          <p:spPr bwMode="auto">
            <a:xfrm>
              <a:off x="2711625" y="4375996"/>
              <a:ext cx="26301" cy="170968"/>
            </a:xfrm>
            <a:custGeom>
              <a:avLst/>
              <a:gdLst>
                <a:gd name="T0" fmla="*/ 0 w 6"/>
                <a:gd name="T1" fmla="*/ 0 h 37"/>
                <a:gd name="T2" fmla="*/ 0 w 6"/>
                <a:gd name="T3" fmla="*/ 37 h 37"/>
                <a:gd name="T4" fmla="*/ 6 w 6"/>
                <a:gd name="T5" fmla="*/ 35 h 37"/>
                <a:gd name="T6" fmla="*/ 6 w 6"/>
                <a:gd name="T7" fmla="*/ 2 h 37"/>
                <a:gd name="T8" fmla="*/ 0 w 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7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6"/>
                    <a:pt x="4" y="36"/>
                    <a:pt x="6" y="3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4763"/>
            <p:cNvSpPr>
              <a:spLocks/>
            </p:cNvSpPr>
            <p:nvPr/>
          </p:nvSpPr>
          <p:spPr bwMode="auto">
            <a:xfrm>
              <a:off x="2409147" y="4369418"/>
              <a:ext cx="26301" cy="184117"/>
            </a:xfrm>
            <a:custGeom>
              <a:avLst/>
              <a:gdLst>
                <a:gd name="T0" fmla="*/ 0 w 6"/>
                <a:gd name="T1" fmla="*/ 1 h 39"/>
                <a:gd name="T2" fmla="*/ 0 w 6"/>
                <a:gd name="T3" fmla="*/ 38 h 39"/>
                <a:gd name="T4" fmla="*/ 6 w 6"/>
                <a:gd name="T5" fmla="*/ 39 h 39"/>
                <a:gd name="T6" fmla="*/ 6 w 6"/>
                <a:gd name="T7" fmla="*/ 0 h 39"/>
                <a:gd name="T8" fmla="*/ 0 w 6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4" y="38"/>
                    <a:pt x="6" y="3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4764"/>
            <p:cNvSpPr>
              <a:spLocks/>
            </p:cNvSpPr>
            <p:nvPr/>
          </p:nvSpPr>
          <p:spPr bwMode="auto">
            <a:xfrm>
              <a:off x="2599843" y="4356266"/>
              <a:ext cx="19728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3 h 43"/>
                <a:gd name="T6" fmla="*/ 5 w 5"/>
                <a:gd name="T7" fmla="*/ 0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4765"/>
            <p:cNvSpPr>
              <a:spLocks/>
            </p:cNvSpPr>
            <p:nvPr/>
          </p:nvSpPr>
          <p:spPr bwMode="auto">
            <a:xfrm>
              <a:off x="2527510" y="4356266"/>
              <a:ext cx="26301" cy="203847"/>
            </a:xfrm>
            <a:custGeom>
              <a:avLst/>
              <a:gdLst>
                <a:gd name="T0" fmla="*/ 0 w 5"/>
                <a:gd name="T1" fmla="*/ 1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766"/>
            <p:cNvSpPr>
              <a:spLocks/>
            </p:cNvSpPr>
            <p:nvPr/>
          </p:nvSpPr>
          <p:spPr bwMode="auto">
            <a:xfrm>
              <a:off x="2639295" y="4356266"/>
              <a:ext cx="19728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2 h 43"/>
                <a:gd name="T6" fmla="*/ 5 w 5"/>
                <a:gd name="T7" fmla="*/ 1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2"/>
                    <a:pt x="5" y="4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767"/>
            <p:cNvSpPr>
              <a:spLocks/>
            </p:cNvSpPr>
            <p:nvPr/>
          </p:nvSpPr>
          <p:spPr bwMode="auto">
            <a:xfrm>
              <a:off x="2448600" y="4362844"/>
              <a:ext cx="26301" cy="197269"/>
            </a:xfrm>
            <a:custGeom>
              <a:avLst/>
              <a:gdLst>
                <a:gd name="T0" fmla="*/ 0 w 5"/>
                <a:gd name="T1" fmla="*/ 1 h 41"/>
                <a:gd name="T2" fmla="*/ 0 w 5"/>
                <a:gd name="T3" fmla="*/ 40 h 41"/>
                <a:gd name="T4" fmla="*/ 5 w 5"/>
                <a:gd name="T5" fmla="*/ 41 h 41"/>
                <a:gd name="T6" fmla="*/ 5 w 5"/>
                <a:gd name="T7" fmla="*/ 0 h 41"/>
                <a:gd name="T8" fmla="*/ 0 w 5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">
                  <a:moveTo>
                    <a:pt x="0" y="1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3" y="41"/>
                    <a:pt x="5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768"/>
            <p:cNvSpPr>
              <a:spLocks/>
            </p:cNvSpPr>
            <p:nvPr/>
          </p:nvSpPr>
          <p:spPr bwMode="auto">
            <a:xfrm>
              <a:off x="2488053" y="4356266"/>
              <a:ext cx="26301" cy="203847"/>
            </a:xfrm>
            <a:custGeom>
              <a:avLst/>
              <a:gdLst>
                <a:gd name="T0" fmla="*/ 0 w 5"/>
                <a:gd name="T1" fmla="*/ 0 h 43"/>
                <a:gd name="T2" fmla="*/ 0 w 5"/>
                <a:gd name="T3" fmla="*/ 43 h 43"/>
                <a:gd name="T4" fmla="*/ 5 w 5"/>
                <a:gd name="T5" fmla="*/ 43 h 43"/>
                <a:gd name="T6" fmla="*/ 5 w 5"/>
                <a:gd name="T7" fmla="*/ 0 h 43"/>
                <a:gd name="T8" fmla="*/ 0 w 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3" y="43"/>
                    <a:pt x="5" y="4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4769"/>
            <p:cNvSpPr>
              <a:spLocks/>
            </p:cNvSpPr>
            <p:nvPr/>
          </p:nvSpPr>
          <p:spPr bwMode="auto">
            <a:xfrm>
              <a:off x="2829986" y="4441750"/>
              <a:ext cx="6578" cy="32879"/>
            </a:xfrm>
            <a:custGeom>
              <a:avLst/>
              <a:gdLst>
                <a:gd name="T0" fmla="*/ 1 w 1"/>
                <a:gd name="T1" fmla="*/ 3 h 7"/>
                <a:gd name="T2" fmla="*/ 0 w 1"/>
                <a:gd name="T3" fmla="*/ 0 h 7"/>
                <a:gd name="T4" fmla="*/ 0 w 1"/>
                <a:gd name="T5" fmla="*/ 7 h 7"/>
                <a:gd name="T6" fmla="*/ 1 w 1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1" y="5"/>
                    <a:pt x="1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770"/>
            <p:cNvSpPr>
              <a:spLocks/>
            </p:cNvSpPr>
            <p:nvPr/>
          </p:nvSpPr>
          <p:spPr bwMode="auto">
            <a:xfrm>
              <a:off x="2790531" y="4402297"/>
              <a:ext cx="26301" cy="118359"/>
            </a:xfrm>
            <a:custGeom>
              <a:avLst/>
              <a:gdLst>
                <a:gd name="T0" fmla="*/ 0 w 5"/>
                <a:gd name="T1" fmla="*/ 0 h 25"/>
                <a:gd name="T2" fmla="*/ 0 w 5"/>
                <a:gd name="T3" fmla="*/ 25 h 25"/>
                <a:gd name="T4" fmla="*/ 5 w 5"/>
                <a:gd name="T5" fmla="*/ 20 h 25"/>
                <a:gd name="T6" fmla="*/ 5 w 5"/>
                <a:gd name="T7" fmla="*/ 4 h 25"/>
                <a:gd name="T8" fmla="*/ 0 w 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3"/>
                    <a:pt x="3" y="22"/>
                    <a:pt x="5" y="2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4771"/>
            <p:cNvSpPr>
              <a:spLocks/>
            </p:cNvSpPr>
            <p:nvPr/>
          </p:nvSpPr>
          <p:spPr bwMode="auto">
            <a:xfrm>
              <a:off x="2566963" y="4356266"/>
              <a:ext cx="19728" cy="210421"/>
            </a:xfrm>
            <a:custGeom>
              <a:avLst/>
              <a:gdLst>
                <a:gd name="T0" fmla="*/ 0 w 4"/>
                <a:gd name="T1" fmla="*/ 0 h 45"/>
                <a:gd name="T2" fmla="*/ 0 w 4"/>
                <a:gd name="T3" fmla="*/ 45 h 45"/>
                <a:gd name="T4" fmla="*/ 4 w 4"/>
                <a:gd name="T5" fmla="*/ 44 h 45"/>
                <a:gd name="T6" fmla="*/ 4 w 4"/>
                <a:gd name="T7" fmla="*/ 0 h 45"/>
                <a:gd name="T8" fmla="*/ 0 w 4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5">
                  <a:moveTo>
                    <a:pt x="0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3" y="45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4772"/>
            <p:cNvSpPr>
              <a:spLocks/>
            </p:cNvSpPr>
            <p:nvPr/>
          </p:nvSpPr>
          <p:spPr bwMode="auto">
            <a:xfrm>
              <a:off x="2297366" y="4422022"/>
              <a:ext cx="19728" cy="78906"/>
            </a:xfrm>
            <a:custGeom>
              <a:avLst/>
              <a:gdLst>
                <a:gd name="T0" fmla="*/ 0 w 5"/>
                <a:gd name="T1" fmla="*/ 7 h 17"/>
                <a:gd name="T2" fmla="*/ 0 w 5"/>
                <a:gd name="T3" fmla="*/ 10 h 17"/>
                <a:gd name="T4" fmla="*/ 5 w 5"/>
                <a:gd name="T5" fmla="*/ 17 h 17"/>
                <a:gd name="T6" fmla="*/ 5 w 5"/>
                <a:gd name="T7" fmla="*/ 0 h 17"/>
                <a:gd name="T8" fmla="*/ 0 w 5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7">
                  <a:moveTo>
                    <a:pt x="0" y="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2" y="15"/>
                    <a:pt x="5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1" y="4"/>
                    <a:pt x="0" y="7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4773"/>
            <p:cNvSpPr>
              <a:spLocks/>
            </p:cNvSpPr>
            <p:nvPr/>
          </p:nvSpPr>
          <p:spPr bwMode="auto">
            <a:xfrm>
              <a:off x="2757654" y="4389145"/>
              <a:ext cx="13152" cy="144662"/>
            </a:xfrm>
            <a:custGeom>
              <a:avLst/>
              <a:gdLst>
                <a:gd name="T0" fmla="*/ 0 w 4"/>
                <a:gd name="T1" fmla="*/ 0 h 31"/>
                <a:gd name="T2" fmla="*/ 0 w 4"/>
                <a:gd name="T3" fmla="*/ 31 h 31"/>
                <a:gd name="T4" fmla="*/ 4 w 4"/>
                <a:gd name="T5" fmla="*/ 29 h 31"/>
                <a:gd name="T6" fmla="*/ 4 w 4"/>
                <a:gd name="T7" fmla="*/ 2 h 31"/>
                <a:gd name="T8" fmla="*/ 0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0"/>
                    <a:pt x="4" y="2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4774"/>
            <p:cNvSpPr>
              <a:spLocks noChangeArrowheads="1"/>
            </p:cNvSpPr>
            <p:nvPr/>
          </p:nvSpPr>
          <p:spPr bwMode="auto">
            <a:xfrm>
              <a:off x="2297366" y="4329965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775"/>
            <p:cNvSpPr>
              <a:spLocks/>
            </p:cNvSpPr>
            <p:nvPr/>
          </p:nvSpPr>
          <p:spPr bwMode="auto">
            <a:xfrm>
              <a:off x="2297366" y="4329965"/>
              <a:ext cx="486596" cy="190695"/>
            </a:xfrm>
            <a:custGeom>
              <a:avLst/>
              <a:gdLst>
                <a:gd name="T0" fmla="*/ 57 w 103"/>
                <a:gd name="T1" fmla="*/ 0 h 40"/>
                <a:gd name="T2" fmla="*/ 0 w 103"/>
                <a:gd name="T3" fmla="*/ 22 h 40"/>
                <a:gd name="T4" fmla="*/ 16 w 103"/>
                <a:gd name="T5" fmla="*/ 37 h 40"/>
                <a:gd name="T6" fmla="*/ 59 w 103"/>
                <a:gd name="T7" fmla="*/ 23 h 40"/>
                <a:gd name="T8" fmla="*/ 103 w 103"/>
                <a:gd name="T9" fmla="*/ 9 h 40"/>
                <a:gd name="T10" fmla="*/ 57 w 10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0">
                  <a:moveTo>
                    <a:pt x="57" y="0"/>
                  </a:moveTo>
                  <a:cubicBezTo>
                    <a:pt x="26" y="0"/>
                    <a:pt x="0" y="10"/>
                    <a:pt x="0" y="22"/>
                  </a:cubicBezTo>
                  <a:cubicBezTo>
                    <a:pt x="0" y="29"/>
                    <a:pt x="9" y="34"/>
                    <a:pt x="16" y="37"/>
                  </a:cubicBezTo>
                  <a:cubicBezTo>
                    <a:pt x="16" y="37"/>
                    <a:pt x="71" y="40"/>
                    <a:pt x="59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3" y="3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4776"/>
            <p:cNvSpPr>
              <a:spLocks/>
            </p:cNvSpPr>
            <p:nvPr/>
          </p:nvSpPr>
          <p:spPr bwMode="auto">
            <a:xfrm>
              <a:off x="2323668" y="4336541"/>
              <a:ext cx="486596" cy="190695"/>
            </a:xfrm>
            <a:custGeom>
              <a:avLst/>
              <a:gdLst>
                <a:gd name="T0" fmla="*/ 101 w 103"/>
                <a:gd name="T1" fmla="*/ 20 h 41"/>
                <a:gd name="T2" fmla="*/ 99 w 103"/>
                <a:gd name="T3" fmla="*/ 20 h 41"/>
                <a:gd name="T4" fmla="*/ 95 w 103"/>
                <a:gd name="T5" fmla="*/ 26 h 41"/>
                <a:gd name="T6" fmla="*/ 78 w 103"/>
                <a:gd name="T7" fmla="*/ 33 h 41"/>
                <a:gd name="T8" fmla="*/ 51 w 103"/>
                <a:gd name="T9" fmla="*/ 37 h 41"/>
                <a:gd name="T10" fmla="*/ 17 w 103"/>
                <a:gd name="T11" fmla="*/ 31 h 41"/>
                <a:gd name="T12" fmla="*/ 7 w 103"/>
                <a:gd name="T13" fmla="*/ 26 h 41"/>
                <a:gd name="T14" fmla="*/ 4 w 103"/>
                <a:gd name="T15" fmla="*/ 20 h 41"/>
                <a:gd name="T16" fmla="*/ 7 w 103"/>
                <a:gd name="T17" fmla="*/ 15 h 41"/>
                <a:gd name="T18" fmla="*/ 24 w 103"/>
                <a:gd name="T19" fmla="*/ 7 h 41"/>
                <a:gd name="T20" fmla="*/ 51 w 103"/>
                <a:gd name="T21" fmla="*/ 4 h 41"/>
                <a:gd name="T22" fmla="*/ 85 w 103"/>
                <a:gd name="T23" fmla="*/ 9 h 41"/>
                <a:gd name="T24" fmla="*/ 95 w 103"/>
                <a:gd name="T25" fmla="*/ 15 h 41"/>
                <a:gd name="T26" fmla="*/ 99 w 103"/>
                <a:gd name="T27" fmla="*/ 20 h 41"/>
                <a:gd name="T28" fmla="*/ 101 w 103"/>
                <a:gd name="T29" fmla="*/ 20 h 41"/>
                <a:gd name="T30" fmla="*/ 103 w 103"/>
                <a:gd name="T31" fmla="*/ 20 h 41"/>
                <a:gd name="T32" fmla="*/ 98 w 103"/>
                <a:gd name="T33" fmla="*/ 12 h 41"/>
                <a:gd name="T34" fmla="*/ 79 w 103"/>
                <a:gd name="T35" fmla="*/ 3 h 41"/>
                <a:gd name="T36" fmla="*/ 51 w 103"/>
                <a:gd name="T37" fmla="*/ 0 h 41"/>
                <a:gd name="T38" fmla="*/ 15 w 103"/>
                <a:gd name="T39" fmla="*/ 6 h 41"/>
                <a:gd name="T40" fmla="*/ 4 w 103"/>
                <a:gd name="T41" fmla="*/ 12 h 41"/>
                <a:gd name="T42" fmla="*/ 0 w 103"/>
                <a:gd name="T43" fmla="*/ 20 h 41"/>
                <a:gd name="T44" fmla="*/ 4 w 103"/>
                <a:gd name="T45" fmla="*/ 29 h 41"/>
                <a:gd name="T46" fmla="*/ 23 w 103"/>
                <a:gd name="T47" fmla="*/ 37 h 41"/>
                <a:gd name="T48" fmla="*/ 51 w 103"/>
                <a:gd name="T49" fmla="*/ 41 h 41"/>
                <a:gd name="T50" fmla="*/ 87 w 103"/>
                <a:gd name="T51" fmla="*/ 35 h 41"/>
                <a:gd name="T52" fmla="*/ 98 w 103"/>
                <a:gd name="T53" fmla="*/ 29 h 41"/>
                <a:gd name="T54" fmla="*/ 103 w 103"/>
                <a:gd name="T55" fmla="*/ 20 h 41"/>
                <a:gd name="T56" fmla="*/ 101 w 103"/>
                <a:gd name="T57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1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4"/>
                    <a:pt x="95" y="26"/>
                  </a:cubicBezTo>
                  <a:cubicBezTo>
                    <a:pt x="92" y="29"/>
                    <a:pt x="86" y="32"/>
                    <a:pt x="78" y="33"/>
                  </a:cubicBezTo>
                  <a:cubicBezTo>
                    <a:pt x="71" y="35"/>
                    <a:pt x="61" y="37"/>
                    <a:pt x="51" y="37"/>
                  </a:cubicBezTo>
                  <a:cubicBezTo>
                    <a:pt x="38" y="37"/>
                    <a:pt x="25" y="35"/>
                    <a:pt x="17" y="31"/>
                  </a:cubicBezTo>
                  <a:cubicBezTo>
                    <a:pt x="12" y="30"/>
                    <a:pt x="9" y="28"/>
                    <a:pt x="7" y="26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19"/>
                    <a:pt x="5" y="17"/>
                    <a:pt x="7" y="15"/>
                  </a:cubicBezTo>
                  <a:cubicBezTo>
                    <a:pt x="10" y="12"/>
                    <a:pt x="16" y="9"/>
                    <a:pt x="24" y="7"/>
                  </a:cubicBezTo>
                  <a:cubicBezTo>
                    <a:pt x="32" y="5"/>
                    <a:pt x="41" y="4"/>
                    <a:pt x="51" y="4"/>
                  </a:cubicBezTo>
                  <a:cubicBezTo>
                    <a:pt x="65" y="4"/>
                    <a:pt x="77" y="6"/>
                    <a:pt x="85" y="9"/>
                  </a:cubicBezTo>
                  <a:cubicBezTo>
                    <a:pt x="90" y="11"/>
                    <a:pt x="93" y="13"/>
                    <a:pt x="95" y="15"/>
                  </a:cubicBezTo>
                  <a:cubicBezTo>
                    <a:pt x="98" y="17"/>
                    <a:pt x="99" y="19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8" y="12"/>
                  </a:cubicBezTo>
                  <a:cubicBezTo>
                    <a:pt x="94" y="8"/>
                    <a:pt x="87" y="5"/>
                    <a:pt x="79" y="3"/>
                  </a:cubicBezTo>
                  <a:cubicBezTo>
                    <a:pt x="71" y="1"/>
                    <a:pt x="61" y="0"/>
                    <a:pt x="51" y="0"/>
                  </a:cubicBezTo>
                  <a:cubicBezTo>
                    <a:pt x="37" y="0"/>
                    <a:pt x="25" y="2"/>
                    <a:pt x="15" y="6"/>
                  </a:cubicBezTo>
                  <a:cubicBezTo>
                    <a:pt x="11" y="7"/>
                    <a:pt x="7" y="9"/>
                    <a:pt x="4" y="12"/>
                  </a:cubicBezTo>
                  <a:cubicBezTo>
                    <a:pt x="1" y="14"/>
                    <a:pt x="0" y="17"/>
                    <a:pt x="0" y="20"/>
                  </a:cubicBezTo>
                  <a:cubicBezTo>
                    <a:pt x="0" y="24"/>
                    <a:pt x="1" y="27"/>
                    <a:pt x="4" y="29"/>
                  </a:cubicBezTo>
                  <a:cubicBezTo>
                    <a:pt x="8" y="33"/>
                    <a:pt x="15" y="35"/>
                    <a:pt x="23" y="37"/>
                  </a:cubicBezTo>
                  <a:cubicBezTo>
                    <a:pt x="31" y="39"/>
                    <a:pt x="41" y="41"/>
                    <a:pt x="51" y="41"/>
                  </a:cubicBezTo>
                  <a:cubicBezTo>
                    <a:pt x="65" y="41"/>
                    <a:pt x="77" y="38"/>
                    <a:pt x="87" y="35"/>
                  </a:cubicBezTo>
                  <a:cubicBezTo>
                    <a:pt x="91" y="33"/>
                    <a:pt x="95" y="31"/>
                    <a:pt x="98" y="29"/>
                  </a:cubicBezTo>
                  <a:cubicBezTo>
                    <a:pt x="101" y="27"/>
                    <a:pt x="103" y="24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4777"/>
            <p:cNvSpPr>
              <a:spLocks/>
            </p:cNvSpPr>
            <p:nvPr/>
          </p:nvSpPr>
          <p:spPr bwMode="auto">
            <a:xfrm>
              <a:off x="2415725" y="4382569"/>
              <a:ext cx="315628" cy="98633"/>
            </a:xfrm>
            <a:custGeom>
              <a:avLst/>
              <a:gdLst>
                <a:gd name="T0" fmla="*/ 48 w 67"/>
                <a:gd name="T1" fmla="*/ 10 h 21"/>
                <a:gd name="T2" fmla="*/ 42 w 67"/>
                <a:gd name="T3" fmla="*/ 12 h 21"/>
                <a:gd name="T4" fmla="*/ 26 w 67"/>
                <a:gd name="T5" fmla="*/ 5 h 21"/>
                <a:gd name="T6" fmla="*/ 23 w 67"/>
                <a:gd name="T7" fmla="*/ 6 h 21"/>
                <a:gd name="T8" fmla="*/ 37 w 67"/>
                <a:gd name="T9" fmla="*/ 12 h 21"/>
                <a:gd name="T10" fmla="*/ 31 w 67"/>
                <a:gd name="T11" fmla="*/ 13 h 21"/>
                <a:gd name="T12" fmla="*/ 18 w 67"/>
                <a:gd name="T13" fmla="*/ 7 h 21"/>
                <a:gd name="T14" fmla="*/ 12 w 67"/>
                <a:gd name="T15" fmla="*/ 10 h 21"/>
                <a:gd name="T16" fmla="*/ 13 w 67"/>
                <a:gd name="T17" fmla="*/ 15 h 21"/>
                <a:gd name="T18" fmla="*/ 21 w 67"/>
                <a:gd name="T19" fmla="*/ 17 h 21"/>
                <a:gd name="T20" fmla="*/ 32 w 67"/>
                <a:gd name="T21" fmla="*/ 17 h 21"/>
                <a:gd name="T22" fmla="*/ 33 w 67"/>
                <a:gd name="T23" fmla="*/ 16 h 21"/>
                <a:gd name="T24" fmla="*/ 39 w 67"/>
                <a:gd name="T25" fmla="*/ 19 h 21"/>
                <a:gd name="T26" fmla="*/ 38 w 67"/>
                <a:gd name="T27" fmla="*/ 20 h 21"/>
                <a:gd name="T28" fmla="*/ 22 w 67"/>
                <a:gd name="T29" fmla="*/ 20 h 21"/>
                <a:gd name="T30" fmla="*/ 7 w 67"/>
                <a:gd name="T31" fmla="*/ 17 h 21"/>
                <a:gd name="T32" fmla="*/ 3 w 67"/>
                <a:gd name="T33" fmla="*/ 9 h 21"/>
                <a:gd name="T34" fmla="*/ 12 w 67"/>
                <a:gd name="T35" fmla="*/ 5 h 21"/>
                <a:gd name="T36" fmla="*/ 9 w 67"/>
                <a:gd name="T37" fmla="*/ 3 h 21"/>
                <a:gd name="T38" fmla="*/ 14 w 67"/>
                <a:gd name="T39" fmla="*/ 2 h 21"/>
                <a:gd name="T40" fmla="*/ 18 w 67"/>
                <a:gd name="T41" fmla="*/ 3 h 21"/>
                <a:gd name="T42" fmla="*/ 19 w 67"/>
                <a:gd name="T43" fmla="*/ 3 h 21"/>
                <a:gd name="T44" fmla="*/ 21 w 67"/>
                <a:gd name="T45" fmla="*/ 3 h 21"/>
                <a:gd name="T46" fmla="*/ 18 w 67"/>
                <a:gd name="T47" fmla="*/ 2 h 21"/>
                <a:gd name="T48" fmla="*/ 23 w 67"/>
                <a:gd name="T49" fmla="*/ 0 h 21"/>
                <a:gd name="T50" fmla="*/ 27 w 67"/>
                <a:gd name="T51" fmla="*/ 2 h 21"/>
                <a:gd name="T52" fmla="*/ 41 w 67"/>
                <a:gd name="T53" fmla="*/ 1 h 21"/>
                <a:gd name="T54" fmla="*/ 60 w 67"/>
                <a:gd name="T55" fmla="*/ 4 h 21"/>
                <a:gd name="T56" fmla="*/ 66 w 67"/>
                <a:gd name="T57" fmla="*/ 9 h 21"/>
                <a:gd name="T58" fmla="*/ 63 w 67"/>
                <a:gd name="T59" fmla="*/ 13 h 21"/>
                <a:gd name="T60" fmla="*/ 62 w 67"/>
                <a:gd name="T61" fmla="*/ 13 h 21"/>
                <a:gd name="T62" fmla="*/ 55 w 67"/>
                <a:gd name="T63" fmla="*/ 11 h 21"/>
                <a:gd name="T64" fmla="*/ 56 w 67"/>
                <a:gd name="T65" fmla="*/ 10 h 21"/>
                <a:gd name="T66" fmla="*/ 58 w 67"/>
                <a:gd name="T67" fmla="*/ 8 h 21"/>
                <a:gd name="T68" fmla="*/ 55 w 67"/>
                <a:gd name="T69" fmla="*/ 5 h 21"/>
                <a:gd name="T70" fmla="*/ 42 w 67"/>
                <a:gd name="T71" fmla="*/ 3 h 21"/>
                <a:gd name="T72" fmla="*/ 32 w 67"/>
                <a:gd name="T73" fmla="*/ 4 h 21"/>
                <a:gd name="T74" fmla="*/ 48 w 67"/>
                <a:gd name="T7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21">
                  <a:moveTo>
                    <a:pt x="48" y="10"/>
                  </a:moveTo>
                  <a:cubicBezTo>
                    <a:pt x="42" y="12"/>
                    <a:pt x="42" y="12"/>
                    <a:pt x="42" y="1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8"/>
                    <a:pt x="13" y="9"/>
                    <a:pt x="12" y="10"/>
                  </a:cubicBezTo>
                  <a:cubicBezTo>
                    <a:pt x="10" y="12"/>
                    <a:pt x="10" y="14"/>
                    <a:pt x="13" y="15"/>
                  </a:cubicBezTo>
                  <a:cubicBezTo>
                    <a:pt x="15" y="16"/>
                    <a:pt x="18" y="17"/>
                    <a:pt x="21" y="17"/>
                  </a:cubicBezTo>
                  <a:cubicBezTo>
                    <a:pt x="25" y="17"/>
                    <a:pt x="28" y="17"/>
                    <a:pt x="32" y="1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3" y="21"/>
                    <a:pt x="28" y="21"/>
                    <a:pt x="22" y="20"/>
                  </a:cubicBezTo>
                  <a:cubicBezTo>
                    <a:pt x="15" y="20"/>
                    <a:pt x="10" y="18"/>
                    <a:pt x="7" y="17"/>
                  </a:cubicBezTo>
                  <a:cubicBezTo>
                    <a:pt x="1" y="14"/>
                    <a:pt x="0" y="12"/>
                    <a:pt x="3" y="9"/>
                  </a:cubicBezTo>
                  <a:cubicBezTo>
                    <a:pt x="5" y="8"/>
                    <a:pt x="8" y="6"/>
                    <a:pt x="12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2" y="1"/>
                    <a:pt x="36" y="1"/>
                    <a:pt x="41" y="1"/>
                  </a:cubicBezTo>
                  <a:cubicBezTo>
                    <a:pt x="49" y="1"/>
                    <a:pt x="55" y="2"/>
                    <a:pt x="60" y="4"/>
                  </a:cubicBezTo>
                  <a:cubicBezTo>
                    <a:pt x="63" y="5"/>
                    <a:pt x="66" y="7"/>
                    <a:pt x="66" y="9"/>
                  </a:cubicBezTo>
                  <a:cubicBezTo>
                    <a:pt x="67" y="10"/>
                    <a:pt x="66" y="12"/>
                    <a:pt x="63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8" y="10"/>
                    <a:pt x="58" y="9"/>
                    <a:pt x="58" y="8"/>
                  </a:cubicBezTo>
                  <a:cubicBezTo>
                    <a:pt x="58" y="7"/>
                    <a:pt x="57" y="6"/>
                    <a:pt x="55" y="5"/>
                  </a:cubicBezTo>
                  <a:cubicBezTo>
                    <a:pt x="51" y="4"/>
                    <a:pt x="47" y="3"/>
                    <a:pt x="42" y="3"/>
                  </a:cubicBezTo>
                  <a:cubicBezTo>
                    <a:pt x="39" y="3"/>
                    <a:pt x="36" y="4"/>
                    <a:pt x="32" y="4"/>
                  </a:cubicBezTo>
                  <a:lnTo>
                    <a:pt x="48" y="10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4778"/>
            <p:cNvSpPr>
              <a:spLocks noChangeArrowheads="1"/>
            </p:cNvSpPr>
            <p:nvPr/>
          </p:nvSpPr>
          <p:spPr bwMode="auto">
            <a:xfrm>
              <a:off x="2363120" y="4277360"/>
              <a:ext cx="539200" cy="210421"/>
            </a:xfrm>
            <a:prstGeom prst="ellipse">
              <a:avLst/>
            </a:prstGeom>
            <a:solidFill>
              <a:srgbClr val="844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4779"/>
            <p:cNvSpPr>
              <a:spLocks/>
            </p:cNvSpPr>
            <p:nvPr/>
          </p:nvSpPr>
          <p:spPr bwMode="auto">
            <a:xfrm>
              <a:off x="2737927" y="4290512"/>
              <a:ext cx="26301" cy="184117"/>
            </a:xfrm>
            <a:custGeom>
              <a:avLst/>
              <a:gdLst>
                <a:gd name="T0" fmla="*/ 0 w 5"/>
                <a:gd name="T1" fmla="*/ 0 h 40"/>
                <a:gd name="T2" fmla="*/ 0 w 5"/>
                <a:gd name="T3" fmla="*/ 40 h 40"/>
                <a:gd name="T4" fmla="*/ 5 w 5"/>
                <a:gd name="T5" fmla="*/ 39 h 40"/>
                <a:gd name="T6" fmla="*/ 5 w 5"/>
                <a:gd name="T7" fmla="*/ 1 h 40"/>
                <a:gd name="T8" fmla="*/ 0 w 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3" y="39"/>
                    <a:pt x="5" y="3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4780"/>
            <p:cNvSpPr>
              <a:spLocks/>
            </p:cNvSpPr>
            <p:nvPr/>
          </p:nvSpPr>
          <p:spPr bwMode="auto">
            <a:xfrm>
              <a:off x="2435448" y="4303661"/>
              <a:ext cx="26301" cy="157816"/>
            </a:xfrm>
            <a:custGeom>
              <a:avLst/>
              <a:gdLst>
                <a:gd name="T0" fmla="*/ 0 w 5"/>
                <a:gd name="T1" fmla="*/ 1 h 34"/>
                <a:gd name="T2" fmla="*/ 0 w 5"/>
                <a:gd name="T3" fmla="*/ 32 h 34"/>
                <a:gd name="T4" fmla="*/ 5 w 5"/>
                <a:gd name="T5" fmla="*/ 34 h 34"/>
                <a:gd name="T6" fmla="*/ 5 w 5"/>
                <a:gd name="T7" fmla="*/ 0 h 34"/>
                <a:gd name="T8" fmla="*/ 0 w 5"/>
                <a:gd name="T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3" y="34"/>
                    <a:pt x="5" y="3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781"/>
            <p:cNvSpPr>
              <a:spLocks/>
            </p:cNvSpPr>
            <p:nvPr/>
          </p:nvSpPr>
          <p:spPr bwMode="auto">
            <a:xfrm>
              <a:off x="2402573" y="4316813"/>
              <a:ext cx="19728" cy="131511"/>
            </a:xfrm>
            <a:custGeom>
              <a:avLst/>
              <a:gdLst>
                <a:gd name="T0" fmla="*/ 0 w 5"/>
                <a:gd name="T1" fmla="*/ 3 h 28"/>
                <a:gd name="T2" fmla="*/ 0 w 5"/>
                <a:gd name="T3" fmla="*/ 25 h 28"/>
                <a:gd name="T4" fmla="*/ 5 w 5"/>
                <a:gd name="T5" fmla="*/ 28 h 28"/>
                <a:gd name="T6" fmla="*/ 5 w 5"/>
                <a:gd name="T7" fmla="*/ 0 h 28"/>
                <a:gd name="T8" fmla="*/ 0 w 5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3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782"/>
            <p:cNvSpPr>
              <a:spLocks/>
            </p:cNvSpPr>
            <p:nvPr/>
          </p:nvSpPr>
          <p:spPr bwMode="auto">
            <a:xfrm>
              <a:off x="2777380" y="4297088"/>
              <a:ext cx="26301" cy="170968"/>
            </a:xfrm>
            <a:custGeom>
              <a:avLst/>
              <a:gdLst>
                <a:gd name="T0" fmla="*/ 0 w 5"/>
                <a:gd name="T1" fmla="*/ 0 h 36"/>
                <a:gd name="T2" fmla="*/ 0 w 5"/>
                <a:gd name="T3" fmla="*/ 36 h 36"/>
                <a:gd name="T4" fmla="*/ 5 w 5"/>
                <a:gd name="T5" fmla="*/ 35 h 36"/>
                <a:gd name="T6" fmla="*/ 5 w 5"/>
                <a:gd name="T7" fmla="*/ 1 h 36"/>
                <a:gd name="T8" fmla="*/ 0 w 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5"/>
                    <a:pt x="5" y="3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4783"/>
            <p:cNvSpPr>
              <a:spLocks/>
            </p:cNvSpPr>
            <p:nvPr/>
          </p:nvSpPr>
          <p:spPr bwMode="auto">
            <a:xfrm>
              <a:off x="2474901" y="4290512"/>
              <a:ext cx="26301" cy="184117"/>
            </a:xfrm>
            <a:custGeom>
              <a:avLst/>
              <a:gdLst>
                <a:gd name="T0" fmla="*/ 0 w 5"/>
                <a:gd name="T1" fmla="*/ 1 h 38"/>
                <a:gd name="T2" fmla="*/ 0 w 5"/>
                <a:gd name="T3" fmla="*/ 37 h 38"/>
                <a:gd name="T4" fmla="*/ 5 w 5"/>
                <a:gd name="T5" fmla="*/ 38 h 38"/>
                <a:gd name="T6" fmla="*/ 5 w 5"/>
                <a:gd name="T7" fmla="*/ 0 h 38"/>
                <a:gd name="T8" fmla="*/ 0 w 5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8">
                  <a:moveTo>
                    <a:pt x="0" y="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4784"/>
            <p:cNvSpPr>
              <a:spLocks/>
            </p:cNvSpPr>
            <p:nvPr/>
          </p:nvSpPr>
          <p:spPr bwMode="auto">
            <a:xfrm>
              <a:off x="2665599" y="4277360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4785"/>
            <p:cNvSpPr>
              <a:spLocks/>
            </p:cNvSpPr>
            <p:nvPr/>
          </p:nvSpPr>
          <p:spPr bwMode="auto">
            <a:xfrm>
              <a:off x="2593264" y="4277360"/>
              <a:ext cx="26301" cy="210421"/>
            </a:xfrm>
            <a:custGeom>
              <a:avLst/>
              <a:gdLst>
                <a:gd name="T0" fmla="*/ 0 w 5"/>
                <a:gd name="T1" fmla="*/ 0 h 44"/>
                <a:gd name="T2" fmla="*/ 0 w 5"/>
                <a:gd name="T3" fmla="*/ 44 h 44"/>
                <a:gd name="T4" fmla="*/ 5 w 5"/>
                <a:gd name="T5" fmla="*/ 44 h 44"/>
                <a:gd name="T6" fmla="*/ 5 w 5"/>
                <a:gd name="T7" fmla="*/ 0 h 44"/>
                <a:gd name="T8" fmla="*/ 0 w 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" y="44"/>
                    <a:pt x="5" y="4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4786"/>
            <p:cNvSpPr>
              <a:spLocks/>
            </p:cNvSpPr>
            <p:nvPr/>
          </p:nvSpPr>
          <p:spPr bwMode="auto">
            <a:xfrm>
              <a:off x="2705052" y="4283938"/>
              <a:ext cx="19728" cy="197269"/>
            </a:xfrm>
            <a:custGeom>
              <a:avLst/>
              <a:gdLst>
                <a:gd name="T0" fmla="*/ 0 w 5"/>
                <a:gd name="T1" fmla="*/ 0 h 42"/>
                <a:gd name="T2" fmla="*/ 0 w 5"/>
                <a:gd name="T3" fmla="*/ 42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4787"/>
            <p:cNvSpPr>
              <a:spLocks/>
            </p:cNvSpPr>
            <p:nvPr/>
          </p:nvSpPr>
          <p:spPr bwMode="auto">
            <a:xfrm>
              <a:off x="2514359" y="4283938"/>
              <a:ext cx="19728" cy="197269"/>
            </a:xfrm>
            <a:custGeom>
              <a:avLst/>
              <a:gdLst>
                <a:gd name="T0" fmla="*/ 0 w 5"/>
                <a:gd name="T1" fmla="*/ 1 h 42"/>
                <a:gd name="T2" fmla="*/ 0 w 5"/>
                <a:gd name="T3" fmla="*/ 41 h 42"/>
                <a:gd name="T4" fmla="*/ 5 w 5"/>
                <a:gd name="T5" fmla="*/ 42 h 42"/>
                <a:gd name="T6" fmla="*/ 5 w 5"/>
                <a:gd name="T7" fmla="*/ 0 h 42"/>
                <a:gd name="T8" fmla="*/ 0 w 5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2">
                  <a:moveTo>
                    <a:pt x="0" y="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" y="41"/>
                    <a:pt x="4" y="41"/>
                    <a:pt x="5" y="4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4788"/>
            <p:cNvSpPr>
              <a:spLocks/>
            </p:cNvSpPr>
            <p:nvPr/>
          </p:nvSpPr>
          <p:spPr bwMode="auto">
            <a:xfrm>
              <a:off x="2553812" y="4277360"/>
              <a:ext cx="26301" cy="210421"/>
            </a:xfrm>
            <a:custGeom>
              <a:avLst/>
              <a:gdLst>
                <a:gd name="T0" fmla="*/ 0 w 6"/>
                <a:gd name="T1" fmla="*/ 1 h 44"/>
                <a:gd name="T2" fmla="*/ 0 w 6"/>
                <a:gd name="T3" fmla="*/ 43 h 44"/>
                <a:gd name="T4" fmla="*/ 6 w 6"/>
                <a:gd name="T5" fmla="*/ 44 h 44"/>
                <a:gd name="T6" fmla="*/ 6 w 6"/>
                <a:gd name="T7" fmla="*/ 0 h 44"/>
                <a:gd name="T8" fmla="*/ 0 w 6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0" y="1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" y="43"/>
                    <a:pt x="4" y="43"/>
                    <a:pt x="6" y="4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4789"/>
            <p:cNvSpPr>
              <a:spLocks/>
            </p:cNvSpPr>
            <p:nvPr/>
          </p:nvSpPr>
          <p:spPr bwMode="auto">
            <a:xfrm>
              <a:off x="2895743" y="4362844"/>
              <a:ext cx="0" cy="32879"/>
            </a:xfrm>
            <a:custGeom>
              <a:avLst/>
              <a:gdLst>
                <a:gd name="T0" fmla="*/ 4 h 7"/>
                <a:gd name="T1" fmla="*/ 0 h 7"/>
                <a:gd name="T2" fmla="*/ 7 h 7"/>
                <a:gd name="T3" fmla="*/ 4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4790"/>
            <p:cNvSpPr>
              <a:spLocks/>
            </p:cNvSpPr>
            <p:nvPr/>
          </p:nvSpPr>
          <p:spPr bwMode="auto">
            <a:xfrm>
              <a:off x="2856290" y="4323391"/>
              <a:ext cx="26301" cy="118359"/>
            </a:xfrm>
            <a:custGeom>
              <a:avLst/>
              <a:gdLst>
                <a:gd name="T0" fmla="*/ 0 w 6"/>
                <a:gd name="T1" fmla="*/ 0 h 24"/>
                <a:gd name="T2" fmla="*/ 0 w 6"/>
                <a:gd name="T3" fmla="*/ 24 h 24"/>
                <a:gd name="T4" fmla="*/ 6 w 6"/>
                <a:gd name="T5" fmla="*/ 20 h 24"/>
                <a:gd name="T6" fmla="*/ 6 w 6"/>
                <a:gd name="T7" fmla="*/ 4 h 24"/>
                <a:gd name="T8" fmla="*/ 0 w 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3"/>
                    <a:pt x="4" y="21"/>
                    <a:pt x="6" y="2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4792"/>
            <p:cNvSpPr>
              <a:spLocks/>
            </p:cNvSpPr>
            <p:nvPr/>
          </p:nvSpPr>
          <p:spPr bwMode="auto">
            <a:xfrm>
              <a:off x="2632717" y="4277360"/>
              <a:ext cx="19728" cy="210421"/>
            </a:xfrm>
            <a:custGeom>
              <a:avLst/>
              <a:gdLst>
                <a:gd name="T0" fmla="*/ 0 w 4"/>
                <a:gd name="T1" fmla="*/ 0 h 44"/>
                <a:gd name="T2" fmla="*/ 0 w 4"/>
                <a:gd name="T3" fmla="*/ 44 h 44"/>
                <a:gd name="T4" fmla="*/ 4 w 4"/>
                <a:gd name="T5" fmla="*/ 44 h 44"/>
                <a:gd name="T6" fmla="*/ 4 w 4"/>
                <a:gd name="T7" fmla="*/ 0 h 44"/>
                <a:gd name="T8" fmla="*/ 0 w 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2" y="44"/>
                    <a:pt x="4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4793"/>
            <p:cNvSpPr>
              <a:spLocks/>
            </p:cNvSpPr>
            <p:nvPr/>
          </p:nvSpPr>
          <p:spPr bwMode="auto">
            <a:xfrm>
              <a:off x="2363116" y="4343114"/>
              <a:ext cx="19728" cy="85484"/>
            </a:xfrm>
            <a:custGeom>
              <a:avLst/>
              <a:gdLst>
                <a:gd name="T0" fmla="*/ 0 w 5"/>
                <a:gd name="T1" fmla="*/ 8 h 18"/>
                <a:gd name="T2" fmla="*/ 0 w 5"/>
                <a:gd name="T3" fmla="*/ 10 h 18"/>
                <a:gd name="T4" fmla="*/ 5 w 5"/>
                <a:gd name="T5" fmla="*/ 18 h 18"/>
                <a:gd name="T6" fmla="*/ 5 w 5"/>
                <a:gd name="T7" fmla="*/ 0 h 18"/>
                <a:gd name="T8" fmla="*/ 0 w 5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">
                  <a:moveTo>
                    <a:pt x="0" y="8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6"/>
                    <a:pt x="5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4794"/>
            <p:cNvSpPr>
              <a:spLocks/>
            </p:cNvSpPr>
            <p:nvPr/>
          </p:nvSpPr>
          <p:spPr bwMode="auto">
            <a:xfrm>
              <a:off x="2816837" y="4310239"/>
              <a:ext cx="26301" cy="151242"/>
            </a:xfrm>
            <a:custGeom>
              <a:avLst/>
              <a:gdLst>
                <a:gd name="T0" fmla="*/ 0 w 5"/>
                <a:gd name="T1" fmla="*/ 0 h 32"/>
                <a:gd name="T2" fmla="*/ 0 w 5"/>
                <a:gd name="T3" fmla="*/ 32 h 32"/>
                <a:gd name="T4" fmla="*/ 5 w 5"/>
                <a:gd name="T5" fmla="*/ 30 h 32"/>
                <a:gd name="T6" fmla="*/ 5 w 5"/>
                <a:gd name="T7" fmla="*/ 2 h 32"/>
                <a:gd name="T8" fmla="*/ 0 w 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2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1"/>
                    <a:pt x="4" y="30"/>
                    <a:pt x="5" y="3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4795"/>
            <p:cNvSpPr>
              <a:spLocks noChangeArrowheads="1"/>
            </p:cNvSpPr>
            <p:nvPr/>
          </p:nvSpPr>
          <p:spPr bwMode="auto">
            <a:xfrm>
              <a:off x="2363116" y="4251054"/>
              <a:ext cx="539200" cy="210421"/>
            </a:xfrm>
            <a:prstGeom prst="ellipse">
              <a:avLst/>
            </a:prstGeom>
            <a:solidFill>
              <a:srgbClr val="F1D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4796"/>
            <p:cNvSpPr>
              <a:spLocks/>
            </p:cNvSpPr>
            <p:nvPr/>
          </p:nvSpPr>
          <p:spPr bwMode="auto">
            <a:xfrm>
              <a:off x="2363116" y="4251054"/>
              <a:ext cx="486596" cy="190695"/>
            </a:xfrm>
            <a:custGeom>
              <a:avLst/>
              <a:gdLst>
                <a:gd name="T0" fmla="*/ 57 w 103"/>
                <a:gd name="T1" fmla="*/ 0 h 41"/>
                <a:gd name="T2" fmla="*/ 0 w 103"/>
                <a:gd name="T3" fmla="*/ 22 h 41"/>
                <a:gd name="T4" fmla="*/ 15 w 103"/>
                <a:gd name="T5" fmla="*/ 37 h 41"/>
                <a:gd name="T6" fmla="*/ 58 w 103"/>
                <a:gd name="T7" fmla="*/ 23 h 41"/>
                <a:gd name="T8" fmla="*/ 103 w 103"/>
                <a:gd name="T9" fmla="*/ 9 h 41"/>
                <a:gd name="T10" fmla="*/ 57 w 10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41">
                  <a:moveTo>
                    <a:pt x="57" y="0"/>
                  </a:moveTo>
                  <a:cubicBezTo>
                    <a:pt x="25" y="0"/>
                    <a:pt x="0" y="10"/>
                    <a:pt x="0" y="22"/>
                  </a:cubicBezTo>
                  <a:cubicBezTo>
                    <a:pt x="0" y="30"/>
                    <a:pt x="9" y="35"/>
                    <a:pt x="15" y="37"/>
                  </a:cubicBezTo>
                  <a:cubicBezTo>
                    <a:pt x="15" y="37"/>
                    <a:pt x="71" y="41"/>
                    <a:pt x="58" y="23"/>
                  </a:cubicBezTo>
                  <a:cubicBezTo>
                    <a:pt x="46" y="6"/>
                    <a:pt x="103" y="9"/>
                    <a:pt x="103" y="9"/>
                  </a:cubicBezTo>
                  <a:cubicBezTo>
                    <a:pt x="92" y="4"/>
                    <a:pt x="76" y="0"/>
                    <a:pt x="57" y="0"/>
                  </a:cubicBezTo>
                  <a:close/>
                </a:path>
              </a:pathLst>
            </a:custGeom>
            <a:solidFill>
              <a:srgbClr val="DBA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4797"/>
            <p:cNvSpPr>
              <a:spLocks/>
            </p:cNvSpPr>
            <p:nvPr/>
          </p:nvSpPr>
          <p:spPr bwMode="auto">
            <a:xfrm>
              <a:off x="2382846" y="4257632"/>
              <a:ext cx="493172" cy="190695"/>
            </a:xfrm>
            <a:custGeom>
              <a:avLst/>
              <a:gdLst>
                <a:gd name="T0" fmla="*/ 101 w 103"/>
                <a:gd name="T1" fmla="*/ 20 h 40"/>
                <a:gd name="T2" fmla="*/ 99 w 103"/>
                <a:gd name="T3" fmla="*/ 20 h 40"/>
                <a:gd name="T4" fmla="*/ 96 w 103"/>
                <a:gd name="T5" fmla="*/ 25 h 40"/>
                <a:gd name="T6" fmla="*/ 79 w 103"/>
                <a:gd name="T7" fmla="*/ 33 h 40"/>
                <a:gd name="T8" fmla="*/ 52 w 103"/>
                <a:gd name="T9" fmla="*/ 36 h 40"/>
                <a:gd name="T10" fmla="*/ 17 w 103"/>
                <a:gd name="T11" fmla="*/ 31 h 40"/>
                <a:gd name="T12" fmla="*/ 7 w 103"/>
                <a:gd name="T13" fmla="*/ 25 h 40"/>
                <a:gd name="T14" fmla="*/ 4 w 103"/>
                <a:gd name="T15" fmla="*/ 20 h 40"/>
                <a:gd name="T16" fmla="*/ 7 w 103"/>
                <a:gd name="T17" fmla="*/ 14 h 40"/>
                <a:gd name="T18" fmla="*/ 25 w 103"/>
                <a:gd name="T19" fmla="*/ 7 h 40"/>
                <a:gd name="T20" fmla="*/ 52 w 103"/>
                <a:gd name="T21" fmla="*/ 4 h 40"/>
                <a:gd name="T22" fmla="*/ 86 w 103"/>
                <a:gd name="T23" fmla="*/ 9 h 40"/>
                <a:gd name="T24" fmla="*/ 96 w 103"/>
                <a:gd name="T25" fmla="*/ 14 h 40"/>
                <a:gd name="T26" fmla="*/ 99 w 103"/>
                <a:gd name="T27" fmla="*/ 20 h 40"/>
                <a:gd name="T28" fmla="*/ 101 w 103"/>
                <a:gd name="T29" fmla="*/ 20 h 40"/>
                <a:gd name="T30" fmla="*/ 103 w 103"/>
                <a:gd name="T31" fmla="*/ 20 h 40"/>
                <a:gd name="T32" fmla="*/ 99 w 103"/>
                <a:gd name="T33" fmla="*/ 11 h 40"/>
                <a:gd name="T34" fmla="*/ 80 w 103"/>
                <a:gd name="T35" fmla="*/ 3 h 40"/>
                <a:gd name="T36" fmla="*/ 52 w 103"/>
                <a:gd name="T37" fmla="*/ 0 h 40"/>
                <a:gd name="T38" fmla="*/ 16 w 103"/>
                <a:gd name="T39" fmla="*/ 5 h 40"/>
                <a:gd name="T40" fmla="*/ 5 w 103"/>
                <a:gd name="T41" fmla="*/ 11 h 40"/>
                <a:gd name="T42" fmla="*/ 0 w 103"/>
                <a:gd name="T43" fmla="*/ 20 h 40"/>
                <a:gd name="T44" fmla="*/ 5 w 103"/>
                <a:gd name="T45" fmla="*/ 28 h 40"/>
                <a:gd name="T46" fmla="*/ 24 w 103"/>
                <a:gd name="T47" fmla="*/ 37 h 40"/>
                <a:gd name="T48" fmla="*/ 52 w 103"/>
                <a:gd name="T49" fmla="*/ 40 h 40"/>
                <a:gd name="T50" fmla="*/ 87 w 103"/>
                <a:gd name="T51" fmla="*/ 35 h 40"/>
                <a:gd name="T52" fmla="*/ 99 w 103"/>
                <a:gd name="T53" fmla="*/ 28 h 40"/>
                <a:gd name="T54" fmla="*/ 103 w 103"/>
                <a:gd name="T55" fmla="*/ 20 h 40"/>
                <a:gd name="T56" fmla="*/ 101 w 103"/>
                <a:gd name="T5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40">
                  <a:moveTo>
                    <a:pt x="101" y="20"/>
                  </a:moveTo>
                  <a:cubicBezTo>
                    <a:pt x="99" y="20"/>
                    <a:pt x="99" y="20"/>
                    <a:pt x="99" y="20"/>
                  </a:cubicBezTo>
                  <a:cubicBezTo>
                    <a:pt x="99" y="22"/>
                    <a:pt x="98" y="23"/>
                    <a:pt x="96" y="25"/>
                  </a:cubicBezTo>
                  <a:cubicBezTo>
                    <a:pt x="93" y="28"/>
                    <a:pt x="87" y="31"/>
                    <a:pt x="79" y="33"/>
                  </a:cubicBezTo>
                  <a:cubicBezTo>
                    <a:pt x="71" y="35"/>
                    <a:pt x="62" y="36"/>
                    <a:pt x="52" y="36"/>
                  </a:cubicBezTo>
                  <a:cubicBezTo>
                    <a:pt x="38" y="36"/>
                    <a:pt x="26" y="34"/>
                    <a:pt x="17" y="31"/>
                  </a:cubicBezTo>
                  <a:cubicBezTo>
                    <a:pt x="13" y="29"/>
                    <a:pt x="10" y="27"/>
                    <a:pt x="7" y="25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8"/>
                    <a:pt x="5" y="16"/>
                    <a:pt x="7" y="14"/>
                  </a:cubicBezTo>
                  <a:cubicBezTo>
                    <a:pt x="11" y="11"/>
                    <a:pt x="17" y="9"/>
                    <a:pt x="25" y="7"/>
                  </a:cubicBezTo>
                  <a:cubicBezTo>
                    <a:pt x="32" y="5"/>
                    <a:pt x="42" y="4"/>
                    <a:pt x="52" y="4"/>
                  </a:cubicBezTo>
                  <a:cubicBezTo>
                    <a:pt x="65" y="4"/>
                    <a:pt x="77" y="6"/>
                    <a:pt x="86" y="9"/>
                  </a:cubicBezTo>
                  <a:cubicBezTo>
                    <a:pt x="90" y="11"/>
                    <a:pt x="94" y="12"/>
                    <a:pt x="96" y="14"/>
                  </a:cubicBezTo>
                  <a:cubicBezTo>
                    <a:pt x="98" y="16"/>
                    <a:pt x="99" y="18"/>
                    <a:pt x="99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7"/>
                    <a:pt x="101" y="14"/>
                    <a:pt x="99" y="11"/>
                  </a:cubicBezTo>
                  <a:cubicBezTo>
                    <a:pt x="94" y="8"/>
                    <a:pt x="88" y="5"/>
                    <a:pt x="80" y="3"/>
                  </a:cubicBezTo>
                  <a:cubicBezTo>
                    <a:pt x="72" y="1"/>
                    <a:pt x="62" y="0"/>
                    <a:pt x="52" y="0"/>
                  </a:cubicBezTo>
                  <a:cubicBezTo>
                    <a:pt x="38" y="0"/>
                    <a:pt x="25" y="2"/>
                    <a:pt x="16" y="5"/>
                  </a:cubicBezTo>
                  <a:cubicBezTo>
                    <a:pt x="11" y="7"/>
                    <a:pt x="8" y="9"/>
                    <a:pt x="5" y="11"/>
                  </a:cubicBezTo>
                  <a:cubicBezTo>
                    <a:pt x="2" y="14"/>
                    <a:pt x="0" y="17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9" y="32"/>
                    <a:pt x="15" y="35"/>
                    <a:pt x="24" y="37"/>
                  </a:cubicBezTo>
                  <a:cubicBezTo>
                    <a:pt x="32" y="39"/>
                    <a:pt x="41" y="40"/>
                    <a:pt x="52" y="40"/>
                  </a:cubicBezTo>
                  <a:cubicBezTo>
                    <a:pt x="66" y="40"/>
                    <a:pt x="78" y="38"/>
                    <a:pt x="87" y="35"/>
                  </a:cubicBezTo>
                  <a:cubicBezTo>
                    <a:pt x="92" y="33"/>
                    <a:pt x="96" y="31"/>
                    <a:pt x="99" y="28"/>
                  </a:cubicBezTo>
                  <a:cubicBezTo>
                    <a:pt x="101" y="26"/>
                    <a:pt x="103" y="23"/>
                    <a:pt x="103" y="20"/>
                  </a:cubicBezTo>
                  <a:lnTo>
                    <a:pt x="101" y="20"/>
                  </a:lnTo>
                  <a:close/>
                </a:path>
              </a:pathLst>
            </a:custGeom>
            <a:solidFill>
              <a:srgbClr val="DD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4798"/>
            <p:cNvSpPr>
              <a:spLocks/>
            </p:cNvSpPr>
            <p:nvPr/>
          </p:nvSpPr>
          <p:spPr bwMode="auto">
            <a:xfrm>
              <a:off x="2488053" y="4310239"/>
              <a:ext cx="315628" cy="92058"/>
            </a:xfrm>
            <a:custGeom>
              <a:avLst/>
              <a:gdLst>
                <a:gd name="T0" fmla="*/ 48 w 67"/>
                <a:gd name="T1" fmla="*/ 9 h 20"/>
                <a:gd name="T2" fmla="*/ 42 w 67"/>
                <a:gd name="T3" fmla="*/ 10 h 20"/>
                <a:gd name="T4" fmla="*/ 26 w 67"/>
                <a:gd name="T5" fmla="*/ 4 h 20"/>
                <a:gd name="T6" fmla="*/ 23 w 67"/>
                <a:gd name="T7" fmla="*/ 5 h 20"/>
                <a:gd name="T8" fmla="*/ 37 w 67"/>
                <a:gd name="T9" fmla="*/ 10 h 20"/>
                <a:gd name="T10" fmla="*/ 31 w 67"/>
                <a:gd name="T11" fmla="*/ 12 h 20"/>
                <a:gd name="T12" fmla="*/ 17 w 67"/>
                <a:gd name="T13" fmla="*/ 7 h 20"/>
                <a:gd name="T14" fmla="*/ 12 w 67"/>
                <a:gd name="T15" fmla="*/ 10 h 20"/>
                <a:gd name="T16" fmla="*/ 13 w 67"/>
                <a:gd name="T17" fmla="*/ 14 h 20"/>
                <a:gd name="T18" fmla="*/ 21 w 67"/>
                <a:gd name="T19" fmla="*/ 16 h 20"/>
                <a:gd name="T20" fmla="*/ 32 w 67"/>
                <a:gd name="T21" fmla="*/ 15 h 20"/>
                <a:gd name="T22" fmla="*/ 33 w 67"/>
                <a:gd name="T23" fmla="*/ 15 h 20"/>
                <a:gd name="T24" fmla="*/ 39 w 67"/>
                <a:gd name="T25" fmla="*/ 18 h 20"/>
                <a:gd name="T26" fmla="*/ 38 w 67"/>
                <a:gd name="T27" fmla="*/ 18 h 20"/>
                <a:gd name="T28" fmla="*/ 22 w 67"/>
                <a:gd name="T29" fmla="*/ 19 h 20"/>
                <a:gd name="T30" fmla="*/ 6 w 67"/>
                <a:gd name="T31" fmla="*/ 16 h 20"/>
                <a:gd name="T32" fmla="*/ 3 w 67"/>
                <a:gd name="T33" fmla="*/ 9 h 20"/>
                <a:gd name="T34" fmla="*/ 12 w 67"/>
                <a:gd name="T35" fmla="*/ 4 h 20"/>
                <a:gd name="T36" fmla="*/ 8 w 67"/>
                <a:gd name="T37" fmla="*/ 3 h 20"/>
                <a:gd name="T38" fmla="*/ 14 w 67"/>
                <a:gd name="T39" fmla="*/ 2 h 20"/>
                <a:gd name="T40" fmla="*/ 17 w 67"/>
                <a:gd name="T41" fmla="*/ 3 h 20"/>
                <a:gd name="T42" fmla="*/ 19 w 67"/>
                <a:gd name="T43" fmla="*/ 2 h 20"/>
                <a:gd name="T44" fmla="*/ 20 w 67"/>
                <a:gd name="T45" fmla="*/ 2 h 20"/>
                <a:gd name="T46" fmla="*/ 17 w 67"/>
                <a:gd name="T47" fmla="*/ 1 h 20"/>
                <a:gd name="T48" fmla="*/ 23 w 67"/>
                <a:gd name="T49" fmla="*/ 0 h 20"/>
                <a:gd name="T50" fmla="*/ 26 w 67"/>
                <a:gd name="T51" fmla="*/ 1 h 20"/>
                <a:gd name="T52" fmla="*/ 41 w 67"/>
                <a:gd name="T53" fmla="*/ 0 h 20"/>
                <a:gd name="T54" fmla="*/ 59 w 67"/>
                <a:gd name="T55" fmla="*/ 2 h 20"/>
                <a:gd name="T56" fmla="*/ 66 w 67"/>
                <a:gd name="T57" fmla="*/ 6 h 20"/>
                <a:gd name="T58" fmla="*/ 62 w 67"/>
                <a:gd name="T59" fmla="*/ 11 h 20"/>
                <a:gd name="T60" fmla="*/ 62 w 67"/>
                <a:gd name="T61" fmla="*/ 11 h 20"/>
                <a:gd name="T62" fmla="*/ 55 w 67"/>
                <a:gd name="T63" fmla="*/ 9 h 20"/>
                <a:gd name="T64" fmla="*/ 55 w 67"/>
                <a:gd name="T65" fmla="*/ 9 h 20"/>
                <a:gd name="T66" fmla="*/ 58 w 67"/>
                <a:gd name="T67" fmla="*/ 6 h 20"/>
                <a:gd name="T68" fmla="*/ 54 w 67"/>
                <a:gd name="T69" fmla="*/ 3 h 20"/>
                <a:gd name="T70" fmla="*/ 42 w 67"/>
                <a:gd name="T71" fmla="*/ 2 h 20"/>
                <a:gd name="T72" fmla="*/ 32 w 67"/>
                <a:gd name="T73" fmla="*/ 3 h 20"/>
                <a:gd name="T74" fmla="*/ 48 w 67"/>
                <a:gd name="T7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20">
                  <a:moveTo>
                    <a:pt x="48" y="9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8"/>
                    <a:pt x="13" y="9"/>
                    <a:pt x="12" y="10"/>
                  </a:cubicBezTo>
                  <a:cubicBezTo>
                    <a:pt x="9" y="11"/>
                    <a:pt x="10" y="13"/>
                    <a:pt x="13" y="14"/>
                  </a:cubicBezTo>
                  <a:cubicBezTo>
                    <a:pt x="15" y="15"/>
                    <a:pt x="18" y="16"/>
                    <a:pt x="21" y="16"/>
                  </a:cubicBezTo>
                  <a:cubicBezTo>
                    <a:pt x="25" y="16"/>
                    <a:pt x="28" y="16"/>
                    <a:pt x="32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3" y="19"/>
                    <a:pt x="28" y="20"/>
                    <a:pt x="22" y="19"/>
                  </a:cubicBezTo>
                  <a:cubicBezTo>
                    <a:pt x="15" y="19"/>
                    <a:pt x="10" y="18"/>
                    <a:pt x="6" y="16"/>
                  </a:cubicBezTo>
                  <a:cubicBezTo>
                    <a:pt x="1" y="14"/>
                    <a:pt x="0" y="11"/>
                    <a:pt x="3" y="9"/>
                  </a:cubicBezTo>
                  <a:cubicBezTo>
                    <a:pt x="4" y="7"/>
                    <a:pt x="7" y="6"/>
                    <a:pt x="12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1" y="0"/>
                    <a:pt x="36" y="0"/>
                    <a:pt x="41" y="0"/>
                  </a:cubicBezTo>
                  <a:cubicBezTo>
                    <a:pt x="48" y="0"/>
                    <a:pt x="54" y="0"/>
                    <a:pt x="59" y="2"/>
                  </a:cubicBezTo>
                  <a:cubicBezTo>
                    <a:pt x="63" y="3"/>
                    <a:pt x="65" y="5"/>
                    <a:pt x="66" y="6"/>
                  </a:cubicBezTo>
                  <a:cubicBezTo>
                    <a:pt x="67" y="8"/>
                    <a:pt x="65" y="10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8" y="7"/>
                    <a:pt x="58" y="6"/>
                  </a:cubicBezTo>
                  <a:cubicBezTo>
                    <a:pt x="58" y="5"/>
                    <a:pt x="56" y="4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cubicBezTo>
                    <a:pt x="38" y="2"/>
                    <a:pt x="35" y="2"/>
                    <a:pt x="32" y="3"/>
                  </a:cubicBezTo>
                  <a:lnTo>
                    <a:pt x="48" y="9"/>
                  </a:lnTo>
                  <a:close/>
                </a:path>
              </a:pathLst>
            </a:custGeom>
            <a:solidFill>
              <a:srgbClr val="CC7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050" name="Picture 2" descr="RabbitM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71" y="1477992"/>
            <a:ext cx="33337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AMQP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92" y="2917007"/>
            <a:ext cx="472045" cy="46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" name="组合 2047"/>
          <p:cNvGrpSpPr/>
          <p:nvPr/>
        </p:nvGrpSpPr>
        <p:grpSpPr>
          <a:xfrm>
            <a:off x="2762764" y="3556270"/>
            <a:ext cx="531225" cy="517197"/>
            <a:chOff x="2338851" y="3520982"/>
            <a:chExt cx="576138" cy="569281"/>
          </a:xfrm>
        </p:grpSpPr>
        <p:sp>
          <p:nvSpPr>
            <p:cNvPr id="139" name="Freeform 2937"/>
            <p:cNvSpPr>
              <a:spLocks/>
            </p:cNvSpPr>
            <p:nvPr/>
          </p:nvSpPr>
          <p:spPr bwMode="auto">
            <a:xfrm>
              <a:off x="2626920" y="3520982"/>
              <a:ext cx="288069" cy="569281"/>
            </a:xfrm>
            <a:custGeom>
              <a:avLst/>
              <a:gdLst>
                <a:gd name="T0" fmla="*/ 0 w 58"/>
                <a:gd name="T1" fmla="*/ 0 h 116"/>
                <a:gd name="T2" fmla="*/ 0 w 58"/>
                <a:gd name="T3" fmla="*/ 116 h 116"/>
                <a:gd name="T4" fmla="*/ 58 w 58"/>
                <a:gd name="T5" fmla="*/ 58 h 116"/>
                <a:gd name="T6" fmla="*/ 0 w 58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16">
                  <a:moveTo>
                    <a:pt x="0" y="0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2" y="116"/>
                    <a:pt x="58" y="90"/>
                    <a:pt x="58" y="58"/>
                  </a:cubicBezTo>
                  <a:cubicBezTo>
                    <a:pt x="58" y="26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E26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2938"/>
            <p:cNvSpPr>
              <a:spLocks/>
            </p:cNvSpPr>
            <p:nvPr/>
          </p:nvSpPr>
          <p:spPr bwMode="auto">
            <a:xfrm>
              <a:off x="2338851" y="3520982"/>
              <a:ext cx="288069" cy="569281"/>
            </a:xfrm>
            <a:custGeom>
              <a:avLst/>
              <a:gdLst>
                <a:gd name="T0" fmla="*/ 0 w 59"/>
                <a:gd name="T1" fmla="*/ 58 h 116"/>
                <a:gd name="T2" fmla="*/ 59 w 59"/>
                <a:gd name="T3" fmla="*/ 116 h 116"/>
                <a:gd name="T4" fmla="*/ 59 w 59"/>
                <a:gd name="T5" fmla="*/ 0 h 116"/>
                <a:gd name="T6" fmla="*/ 0 w 59"/>
                <a:gd name="T7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116">
                  <a:moveTo>
                    <a:pt x="0" y="58"/>
                  </a:moveTo>
                  <a:cubicBezTo>
                    <a:pt x="0" y="90"/>
                    <a:pt x="26" y="116"/>
                    <a:pt x="59" y="11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lose/>
                </a:path>
              </a:pathLst>
            </a:custGeom>
            <a:solidFill>
              <a:srgbClr val="D66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2939"/>
            <p:cNvSpPr>
              <a:spLocks/>
            </p:cNvSpPr>
            <p:nvPr/>
          </p:nvSpPr>
          <p:spPr bwMode="auto">
            <a:xfrm>
              <a:off x="2414298" y="3754183"/>
              <a:ext cx="212626" cy="212626"/>
            </a:xfrm>
            <a:custGeom>
              <a:avLst/>
              <a:gdLst>
                <a:gd name="T0" fmla="*/ 32 w 44"/>
                <a:gd name="T1" fmla="*/ 21 h 43"/>
                <a:gd name="T2" fmla="*/ 13 w 44"/>
                <a:gd name="T3" fmla="*/ 1 h 43"/>
                <a:gd name="T4" fmla="*/ 8 w 44"/>
                <a:gd name="T5" fmla="*/ 1 h 43"/>
                <a:gd name="T6" fmla="*/ 1 w 44"/>
                <a:gd name="T7" fmla="*/ 8 h 43"/>
                <a:gd name="T8" fmla="*/ 1 w 44"/>
                <a:gd name="T9" fmla="*/ 12 h 43"/>
                <a:gd name="T10" fmla="*/ 30 w 44"/>
                <a:gd name="T11" fmla="*/ 41 h 43"/>
                <a:gd name="T12" fmla="*/ 35 w 44"/>
                <a:gd name="T13" fmla="*/ 41 h 43"/>
                <a:gd name="T14" fmla="*/ 44 w 44"/>
                <a:gd name="T15" fmla="*/ 32 h 43"/>
                <a:gd name="T16" fmla="*/ 44 w 44"/>
                <a:gd name="T17" fmla="*/ 9 h 43"/>
                <a:gd name="T18" fmla="*/ 32 w 44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32" y="2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3"/>
                    <a:pt x="33" y="43"/>
                    <a:pt x="35" y="41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9"/>
                    <a:pt x="44" y="9"/>
                    <a:pt x="44" y="9"/>
                  </a:cubicBezTo>
                  <a:lnTo>
                    <a:pt x="32" y="2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2940"/>
            <p:cNvSpPr>
              <a:spLocks/>
            </p:cNvSpPr>
            <p:nvPr/>
          </p:nvSpPr>
          <p:spPr bwMode="auto">
            <a:xfrm>
              <a:off x="2626920" y="3665018"/>
              <a:ext cx="198908" cy="246918"/>
            </a:xfrm>
            <a:custGeom>
              <a:avLst/>
              <a:gdLst>
                <a:gd name="T0" fmla="*/ 38 w 40"/>
                <a:gd name="T1" fmla="*/ 8 h 51"/>
                <a:gd name="T2" fmla="*/ 31 w 40"/>
                <a:gd name="T3" fmla="*/ 1 h 51"/>
                <a:gd name="T4" fmla="*/ 27 w 40"/>
                <a:gd name="T5" fmla="*/ 1 h 51"/>
                <a:gd name="T6" fmla="*/ 0 w 40"/>
                <a:gd name="T7" fmla="*/ 28 h 51"/>
                <a:gd name="T8" fmla="*/ 0 w 40"/>
                <a:gd name="T9" fmla="*/ 51 h 51"/>
                <a:gd name="T10" fmla="*/ 38 w 40"/>
                <a:gd name="T11" fmla="*/ 13 h 51"/>
                <a:gd name="T12" fmla="*/ 38 w 40"/>
                <a:gd name="T13" fmla="*/ 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1">
                  <a:moveTo>
                    <a:pt x="38" y="8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8" y="0"/>
                    <a:pt x="27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2"/>
                    <a:pt x="40" y="10"/>
                    <a:pt x="38" y="8"/>
                  </a:cubicBezTo>
                  <a:close/>
                </a:path>
              </a:pathLst>
            </a:custGeom>
            <a:solidFill>
              <a:srgbClr val="4948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2833351" y="4293396"/>
            <a:ext cx="425605" cy="496541"/>
            <a:chOff x="2250523" y="4203894"/>
            <a:chExt cx="496545" cy="515885"/>
          </a:xfrm>
        </p:grpSpPr>
        <p:sp>
          <p:nvSpPr>
            <p:cNvPr id="144" name="Freeform 4689"/>
            <p:cNvSpPr>
              <a:spLocks/>
            </p:cNvSpPr>
            <p:nvPr/>
          </p:nvSpPr>
          <p:spPr bwMode="auto">
            <a:xfrm>
              <a:off x="2250523" y="4203894"/>
              <a:ext cx="496541" cy="496541"/>
            </a:xfrm>
            <a:custGeom>
              <a:avLst/>
              <a:gdLst>
                <a:gd name="T0" fmla="*/ 57 w 77"/>
                <a:gd name="T1" fmla="*/ 0 h 77"/>
                <a:gd name="T2" fmla="*/ 0 w 77"/>
                <a:gd name="T3" fmla="*/ 0 h 77"/>
                <a:gd name="T4" fmla="*/ 0 w 77"/>
                <a:gd name="T5" fmla="*/ 77 h 77"/>
                <a:gd name="T6" fmla="*/ 77 w 77"/>
                <a:gd name="T7" fmla="*/ 77 h 77"/>
                <a:gd name="T8" fmla="*/ 77 w 77"/>
                <a:gd name="T9" fmla="*/ 15 h 77"/>
                <a:gd name="T10" fmla="*/ 57 w 7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57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77" y="77"/>
                  </a:lnTo>
                  <a:lnTo>
                    <a:pt x="77" y="1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758E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4690"/>
            <p:cNvSpPr>
              <a:spLocks/>
            </p:cNvSpPr>
            <p:nvPr/>
          </p:nvSpPr>
          <p:spPr bwMode="auto">
            <a:xfrm>
              <a:off x="2250523" y="4203894"/>
              <a:ext cx="496541" cy="496541"/>
            </a:xfrm>
            <a:custGeom>
              <a:avLst/>
              <a:gdLst>
                <a:gd name="T0" fmla="*/ 57 w 77"/>
                <a:gd name="T1" fmla="*/ 0 h 77"/>
                <a:gd name="T2" fmla="*/ 0 w 77"/>
                <a:gd name="T3" fmla="*/ 0 h 77"/>
                <a:gd name="T4" fmla="*/ 0 w 77"/>
                <a:gd name="T5" fmla="*/ 77 h 77"/>
                <a:gd name="T6" fmla="*/ 77 w 77"/>
                <a:gd name="T7" fmla="*/ 77 h 77"/>
                <a:gd name="T8" fmla="*/ 77 w 77"/>
                <a:gd name="T9" fmla="*/ 15 h 77"/>
                <a:gd name="T10" fmla="*/ 57 w 7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57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77" y="77"/>
                  </a:lnTo>
                  <a:lnTo>
                    <a:pt x="77" y="15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4691"/>
            <p:cNvSpPr>
              <a:spLocks/>
            </p:cNvSpPr>
            <p:nvPr/>
          </p:nvSpPr>
          <p:spPr bwMode="auto">
            <a:xfrm>
              <a:off x="2250523" y="4223238"/>
              <a:ext cx="496541" cy="496541"/>
            </a:xfrm>
            <a:custGeom>
              <a:avLst/>
              <a:gdLst>
                <a:gd name="T0" fmla="*/ 84 w 107"/>
                <a:gd name="T1" fmla="*/ 26 h 107"/>
                <a:gd name="T2" fmla="*/ 91 w 107"/>
                <a:gd name="T3" fmla="*/ 31 h 107"/>
                <a:gd name="T4" fmla="*/ 107 w 107"/>
                <a:gd name="T5" fmla="*/ 31 h 107"/>
                <a:gd name="T6" fmla="*/ 107 w 107"/>
                <a:gd name="T7" fmla="*/ 22 h 107"/>
                <a:gd name="T8" fmla="*/ 79 w 107"/>
                <a:gd name="T9" fmla="*/ 0 h 107"/>
                <a:gd name="T10" fmla="*/ 0 w 107"/>
                <a:gd name="T11" fmla="*/ 0 h 107"/>
                <a:gd name="T12" fmla="*/ 0 w 107"/>
                <a:gd name="T13" fmla="*/ 19 h 107"/>
                <a:gd name="T14" fmla="*/ 41 w 107"/>
                <a:gd name="T15" fmla="*/ 19 h 107"/>
                <a:gd name="T16" fmla="*/ 41 w 107"/>
                <a:gd name="T17" fmla="*/ 32 h 107"/>
                <a:gd name="T18" fmla="*/ 46 w 107"/>
                <a:gd name="T19" fmla="*/ 38 h 107"/>
                <a:gd name="T20" fmla="*/ 38 w 107"/>
                <a:gd name="T21" fmla="*/ 46 h 107"/>
                <a:gd name="T22" fmla="*/ 31 w 107"/>
                <a:gd name="T23" fmla="*/ 38 h 107"/>
                <a:gd name="T24" fmla="*/ 36 w 107"/>
                <a:gd name="T25" fmla="*/ 31 h 107"/>
                <a:gd name="T26" fmla="*/ 36 w 107"/>
                <a:gd name="T27" fmla="*/ 23 h 107"/>
                <a:gd name="T28" fmla="*/ 0 w 107"/>
                <a:gd name="T29" fmla="*/ 23 h 107"/>
                <a:gd name="T30" fmla="*/ 0 w 107"/>
                <a:gd name="T31" fmla="*/ 31 h 107"/>
                <a:gd name="T32" fmla="*/ 19 w 107"/>
                <a:gd name="T33" fmla="*/ 31 h 107"/>
                <a:gd name="T34" fmla="*/ 19 w 107"/>
                <a:gd name="T35" fmla="*/ 37 h 107"/>
                <a:gd name="T36" fmla="*/ 24 w 107"/>
                <a:gd name="T37" fmla="*/ 44 h 107"/>
                <a:gd name="T38" fmla="*/ 17 w 107"/>
                <a:gd name="T39" fmla="*/ 52 h 107"/>
                <a:gd name="T40" fmla="*/ 10 w 107"/>
                <a:gd name="T41" fmla="*/ 44 h 107"/>
                <a:gd name="T42" fmla="*/ 15 w 107"/>
                <a:gd name="T43" fmla="*/ 38 h 107"/>
                <a:gd name="T44" fmla="*/ 15 w 107"/>
                <a:gd name="T45" fmla="*/ 35 h 107"/>
                <a:gd name="T46" fmla="*/ 0 w 107"/>
                <a:gd name="T47" fmla="*/ 35 h 107"/>
                <a:gd name="T48" fmla="*/ 0 w 107"/>
                <a:gd name="T49" fmla="*/ 70 h 107"/>
                <a:gd name="T50" fmla="*/ 48 w 107"/>
                <a:gd name="T51" fmla="*/ 70 h 107"/>
                <a:gd name="T52" fmla="*/ 54 w 107"/>
                <a:gd name="T53" fmla="*/ 63 h 107"/>
                <a:gd name="T54" fmla="*/ 53 w 107"/>
                <a:gd name="T55" fmla="*/ 59 h 107"/>
                <a:gd name="T56" fmla="*/ 60 w 107"/>
                <a:gd name="T57" fmla="*/ 52 h 107"/>
                <a:gd name="T58" fmla="*/ 68 w 107"/>
                <a:gd name="T59" fmla="*/ 59 h 107"/>
                <a:gd name="T60" fmla="*/ 60 w 107"/>
                <a:gd name="T61" fmla="*/ 67 h 107"/>
                <a:gd name="T62" fmla="*/ 57 w 107"/>
                <a:gd name="T63" fmla="*/ 66 h 107"/>
                <a:gd name="T64" fmla="*/ 50 w 107"/>
                <a:gd name="T65" fmla="*/ 75 h 107"/>
                <a:gd name="T66" fmla="*/ 50 w 107"/>
                <a:gd name="T67" fmla="*/ 74 h 107"/>
                <a:gd name="T68" fmla="*/ 0 w 107"/>
                <a:gd name="T69" fmla="*/ 74 h 107"/>
                <a:gd name="T70" fmla="*/ 0 w 107"/>
                <a:gd name="T71" fmla="*/ 107 h 107"/>
                <a:gd name="T72" fmla="*/ 107 w 107"/>
                <a:gd name="T73" fmla="*/ 107 h 107"/>
                <a:gd name="T74" fmla="*/ 107 w 107"/>
                <a:gd name="T75" fmla="*/ 88 h 107"/>
                <a:gd name="T76" fmla="*/ 92 w 107"/>
                <a:gd name="T77" fmla="*/ 88 h 107"/>
                <a:gd name="T78" fmla="*/ 85 w 107"/>
                <a:gd name="T79" fmla="*/ 93 h 107"/>
                <a:gd name="T80" fmla="*/ 77 w 107"/>
                <a:gd name="T81" fmla="*/ 86 h 107"/>
                <a:gd name="T82" fmla="*/ 85 w 107"/>
                <a:gd name="T83" fmla="*/ 79 h 107"/>
                <a:gd name="T84" fmla="*/ 92 w 107"/>
                <a:gd name="T85" fmla="*/ 84 h 107"/>
                <a:gd name="T86" fmla="*/ 107 w 107"/>
                <a:gd name="T87" fmla="*/ 84 h 107"/>
                <a:gd name="T88" fmla="*/ 107 w 107"/>
                <a:gd name="T89" fmla="*/ 36 h 107"/>
                <a:gd name="T90" fmla="*/ 91 w 107"/>
                <a:gd name="T91" fmla="*/ 36 h 107"/>
                <a:gd name="T92" fmla="*/ 84 w 107"/>
                <a:gd name="T93" fmla="*/ 41 h 107"/>
                <a:gd name="T94" fmla="*/ 76 w 107"/>
                <a:gd name="T95" fmla="*/ 33 h 107"/>
                <a:gd name="T96" fmla="*/ 84 w 107"/>
                <a:gd name="T97" fmla="*/ 2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7" h="107">
                  <a:moveTo>
                    <a:pt x="84" y="26"/>
                  </a:moveTo>
                  <a:cubicBezTo>
                    <a:pt x="87" y="26"/>
                    <a:pt x="90" y="28"/>
                    <a:pt x="9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33"/>
                    <a:pt x="46" y="35"/>
                    <a:pt x="46" y="38"/>
                  </a:cubicBezTo>
                  <a:cubicBezTo>
                    <a:pt x="46" y="43"/>
                    <a:pt x="42" y="46"/>
                    <a:pt x="38" y="46"/>
                  </a:cubicBezTo>
                  <a:cubicBezTo>
                    <a:pt x="34" y="46"/>
                    <a:pt x="31" y="43"/>
                    <a:pt x="31" y="38"/>
                  </a:cubicBezTo>
                  <a:cubicBezTo>
                    <a:pt x="31" y="35"/>
                    <a:pt x="33" y="32"/>
                    <a:pt x="36" y="3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2" y="38"/>
                    <a:pt x="24" y="41"/>
                    <a:pt x="24" y="44"/>
                  </a:cubicBezTo>
                  <a:cubicBezTo>
                    <a:pt x="24" y="48"/>
                    <a:pt x="21" y="52"/>
                    <a:pt x="17" y="52"/>
                  </a:cubicBezTo>
                  <a:cubicBezTo>
                    <a:pt x="13" y="52"/>
                    <a:pt x="10" y="48"/>
                    <a:pt x="10" y="44"/>
                  </a:cubicBezTo>
                  <a:cubicBezTo>
                    <a:pt x="10" y="41"/>
                    <a:pt x="12" y="39"/>
                    <a:pt x="15" y="38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2"/>
                    <a:pt x="53" y="61"/>
                    <a:pt x="53" y="59"/>
                  </a:cubicBezTo>
                  <a:cubicBezTo>
                    <a:pt x="53" y="55"/>
                    <a:pt x="56" y="52"/>
                    <a:pt x="60" y="52"/>
                  </a:cubicBezTo>
                  <a:cubicBezTo>
                    <a:pt x="65" y="52"/>
                    <a:pt x="68" y="55"/>
                    <a:pt x="68" y="59"/>
                  </a:cubicBezTo>
                  <a:cubicBezTo>
                    <a:pt x="68" y="63"/>
                    <a:pt x="65" y="67"/>
                    <a:pt x="60" y="67"/>
                  </a:cubicBezTo>
                  <a:cubicBezTo>
                    <a:pt x="59" y="67"/>
                    <a:pt x="58" y="66"/>
                    <a:pt x="57" y="66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1" y="91"/>
                    <a:pt x="88" y="93"/>
                    <a:pt x="85" y="93"/>
                  </a:cubicBezTo>
                  <a:cubicBezTo>
                    <a:pt x="80" y="93"/>
                    <a:pt x="77" y="90"/>
                    <a:pt x="77" y="86"/>
                  </a:cubicBezTo>
                  <a:cubicBezTo>
                    <a:pt x="77" y="82"/>
                    <a:pt x="80" y="79"/>
                    <a:pt x="85" y="79"/>
                  </a:cubicBezTo>
                  <a:cubicBezTo>
                    <a:pt x="88" y="79"/>
                    <a:pt x="91" y="81"/>
                    <a:pt x="92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0" y="39"/>
                    <a:pt x="87" y="41"/>
                    <a:pt x="84" y="41"/>
                  </a:cubicBezTo>
                  <a:cubicBezTo>
                    <a:pt x="80" y="41"/>
                    <a:pt x="76" y="38"/>
                    <a:pt x="76" y="33"/>
                  </a:cubicBezTo>
                  <a:cubicBezTo>
                    <a:pt x="76" y="29"/>
                    <a:pt x="80" y="26"/>
                    <a:pt x="84" y="26"/>
                  </a:cubicBezTo>
                </a:path>
              </a:pathLst>
            </a:custGeom>
            <a:solidFill>
              <a:srgbClr val="90B2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4692"/>
            <p:cNvSpPr>
              <a:spLocks/>
            </p:cNvSpPr>
            <p:nvPr/>
          </p:nvSpPr>
          <p:spPr bwMode="auto">
            <a:xfrm>
              <a:off x="2250523" y="4461835"/>
              <a:ext cx="315981" cy="109625"/>
            </a:xfrm>
            <a:custGeom>
              <a:avLst/>
              <a:gdLst>
                <a:gd name="T0" fmla="*/ 50 w 68"/>
                <a:gd name="T1" fmla="*/ 23 h 23"/>
                <a:gd name="T2" fmla="*/ 57 w 68"/>
                <a:gd name="T3" fmla="*/ 14 h 23"/>
                <a:gd name="T4" fmla="*/ 60 w 68"/>
                <a:gd name="T5" fmla="*/ 15 h 23"/>
                <a:gd name="T6" fmla="*/ 68 w 68"/>
                <a:gd name="T7" fmla="*/ 7 h 23"/>
                <a:gd name="T8" fmla="*/ 60 w 68"/>
                <a:gd name="T9" fmla="*/ 0 h 23"/>
                <a:gd name="T10" fmla="*/ 53 w 68"/>
                <a:gd name="T11" fmla="*/ 7 h 23"/>
                <a:gd name="T12" fmla="*/ 54 w 68"/>
                <a:gd name="T13" fmla="*/ 11 h 23"/>
                <a:gd name="T14" fmla="*/ 48 w 68"/>
                <a:gd name="T15" fmla="*/ 18 h 23"/>
                <a:gd name="T16" fmla="*/ 0 w 68"/>
                <a:gd name="T17" fmla="*/ 18 h 23"/>
                <a:gd name="T18" fmla="*/ 0 w 68"/>
                <a:gd name="T19" fmla="*/ 22 h 23"/>
                <a:gd name="T20" fmla="*/ 50 w 68"/>
                <a:gd name="T21" fmla="*/ 22 h 23"/>
                <a:gd name="T22" fmla="*/ 50 w 68"/>
                <a:gd name="T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23">
                  <a:moveTo>
                    <a:pt x="50" y="23"/>
                  </a:move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9" y="15"/>
                    <a:pt x="60" y="15"/>
                  </a:cubicBezTo>
                  <a:cubicBezTo>
                    <a:pt x="65" y="15"/>
                    <a:pt x="68" y="11"/>
                    <a:pt x="68" y="7"/>
                  </a:cubicBezTo>
                  <a:cubicBezTo>
                    <a:pt x="68" y="3"/>
                    <a:pt x="65" y="0"/>
                    <a:pt x="60" y="0"/>
                  </a:cubicBezTo>
                  <a:cubicBezTo>
                    <a:pt x="56" y="0"/>
                    <a:pt x="53" y="3"/>
                    <a:pt x="53" y="7"/>
                  </a:cubicBezTo>
                  <a:cubicBezTo>
                    <a:pt x="53" y="9"/>
                    <a:pt x="53" y="10"/>
                    <a:pt x="54" y="11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3"/>
                    <a:pt x="50" y="23"/>
                    <a:pt x="50" y="23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4693"/>
            <p:cNvSpPr>
              <a:spLocks/>
            </p:cNvSpPr>
            <p:nvPr/>
          </p:nvSpPr>
          <p:spPr bwMode="auto">
            <a:xfrm>
              <a:off x="2250523" y="4365107"/>
              <a:ext cx="116072" cy="96728"/>
            </a:xfrm>
            <a:custGeom>
              <a:avLst/>
              <a:gdLst>
                <a:gd name="T0" fmla="*/ 15 w 24"/>
                <a:gd name="T1" fmla="*/ 7 h 21"/>
                <a:gd name="T2" fmla="*/ 10 w 24"/>
                <a:gd name="T3" fmla="*/ 13 h 21"/>
                <a:gd name="T4" fmla="*/ 17 w 24"/>
                <a:gd name="T5" fmla="*/ 21 h 21"/>
                <a:gd name="T6" fmla="*/ 24 w 24"/>
                <a:gd name="T7" fmla="*/ 13 h 21"/>
                <a:gd name="T8" fmla="*/ 19 w 24"/>
                <a:gd name="T9" fmla="*/ 7 h 21"/>
                <a:gd name="T10" fmla="*/ 19 w 24"/>
                <a:gd name="T11" fmla="*/ 0 h 21"/>
                <a:gd name="T12" fmla="*/ 0 w 24"/>
                <a:gd name="T13" fmla="*/ 0 h 21"/>
                <a:gd name="T14" fmla="*/ 0 w 24"/>
                <a:gd name="T15" fmla="*/ 4 h 21"/>
                <a:gd name="T16" fmla="*/ 15 w 24"/>
                <a:gd name="T17" fmla="*/ 4 h 21"/>
                <a:gd name="T18" fmla="*/ 15 w 24"/>
                <a:gd name="T19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">
                  <a:moveTo>
                    <a:pt x="15" y="7"/>
                  </a:moveTo>
                  <a:cubicBezTo>
                    <a:pt x="12" y="8"/>
                    <a:pt x="10" y="10"/>
                    <a:pt x="10" y="13"/>
                  </a:cubicBezTo>
                  <a:cubicBezTo>
                    <a:pt x="10" y="17"/>
                    <a:pt x="13" y="21"/>
                    <a:pt x="17" y="21"/>
                  </a:cubicBezTo>
                  <a:cubicBezTo>
                    <a:pt x="21" y="21"/>
                    <a:pt x="24" y="17"/>
                    <a:pt x="24" y="13"/>
                  </a:cubicBezTo>
                  <a:cubicBezTo>
                    <a:pt x="24" y="10"/>
                    <a:pt x="22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4694"/>
            <p:cNvSpPr>
              <a:spLocks/>
            </p:cNvSpPr>
            <p:nvPr/>
          </p:nvSpPr>
          <p:spPr bwMode="auto">
            <a:xfrm>
              <a:off x="2250523" y="4307070"/>
              <a:ext cx="212804" cy="128970"/>
            </a:xfrm>
            <a:custGeom>
              <a:avLst/>
              <a:gdLst>
                <a:gd name="T0" fmla="*/ 36 w 46"/>
                <a:gd name="T1" fmla="*/ 12 h 27"/>
                <a:gd name="T2" fmla="*/ 31 w 46"/>
                <a:gd name="T3" fmla="*/ 20 h 27"/>
                <a:gd name="T4" fmla="*/ 38 w 46"/>
                <a:gd name="T5" fmla="*/ 27 h 27"/>
                <a:gd name="T6" fmla="*/ 46 w 46"/>
                <a:gd name="T7" fmla="*/ 20 h 27"/>
                <a:gd name="T8" fmla="*/ 41 w 46"/>
                <a:gd name="T9" fmla="*/ 13 h 27"/>
                <a:gd name="T10" fmla="*/ 41 w 46"/>
                <a:gd name="T11" fmla="*/ 0 h 27"/>
                <a:gd name="T12" fmla="*/ 0 w 46"/>
                <a:gd name="T13" fmla="*/ 0 h 27"/>
                <a:gd name="T14" fmla="*/ 0 w 46"/>
                <a:gd name="T15" fmla="*/ 4 h 27"/>
                <a:gd name="T16" fmla="*/ 36 w 46"/>
                <a:gd name="T17" fmla="*/ 4 h 27"/>
                <a:gd name="T18" fmla="*/ 36 w 46"/>
                <a:gd name="T1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7">
                  <a:moveTo>
                    <a:pt x="36" y="12"/>
                  </a:moveTo>
                  <a:cubicBezTo>
                    <a:pt x="33" y="13"/>
                    <a:pt x="31" y="16"/>
                    <a:pt x="31" y="20"/>
                  </a:cubicBezTo>
                  <a:cubicBezTo>
                    <a:pt x="31" y="24"/>
                    <a:pt x="34" y="27"/>
                    <a:pt x="38" y="27"/>
                  </a:cubicBezTo>
                  <a:cubicBezTo>
                    <a:pt x="42" y="27"/>
                    <a:pt x="46" y="24"/>
                    <a:pt x="46" y="20"/>
                  </a:cubicBezTo>
                  <a:cubicBezTo>
                    <a:pt x="46" y="16"/>
                    <a:pt x="44" y="14"/>
                    <a:pt x="41" y="1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4695"/>
            <p:cNvSpPr>
              <a:spLocks/>
            </p:cNvSpPr>
            <p:nvPr/>
          </p:nvSpPr>
          <p:spPr bwMode="auto">
            <a:xfrm>
              <a:off x="2611645" y="4584356"/>
              <a:ext cx="135423" cy="64484"/>
            </a:xfrm>
            <a:custGeom>
              <a:avLst/>
              <a:gdLst>
                <a:gd name="T0" fmla="*/ 8 w 30"/>
                <a:gd name="T1" fmla="*/ 0 h 14"/>
                <a:gd name="T2" fmla="*/ 0 w 30"/>
                <a:gd name="T3" fmla="*/ 7 h 14"/>
                <a:gd name="T4" fmla="*/ 8 w 30"/>
                <a:gd name="T5" fmla="*/ 14 h 14"/>
                <a:gd name="T6" fmla="*/ 15 w 30"/>
                <a:gd name="T7" fmla="*/ 9 h 14"/>
                <a:gd name="T8" fmla="*/ 30 w 30"/>
                <a:gd name="T9" fmla="*/ 9 h 14"/>
                <a:gd name="T10" fmla="*/ 30 w 30"/>
                <a:gd name="T11" fmla="*/ 6 h 14"/>
                <a:gd name="T12" fmla="*/ 15 w 30"/>
                <a:gd name="T13" fmla="*/ 6 h 14"/>
                <a:gd name="T14" fmla="*/ 8 w 30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4">
                  <a:moveTo>
                    <a:pt x="8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8" y="14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2"/>
                    <a:pt x="11" y="0"/>
                    <a:pt x="8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4696"/>
            <p:cNvSpPr>
              <a:spLocks/>
            </p:cNvSpPr>
            <p:nvPr/>
          </p:nvSpPr>
          <p:spPr bwMode="auto">
            <a:xfrm>
              <a:off x="2605194" y="4339314"/>
              <a:ext cx="141869" cy="70935"/>
            </a:xfrm>
            <a:custGeom>
              <a:avLst/>
              <a:gdLst>
                <a:gd name="T0" fmla="*/ 8 w 31"/>
                <a:gd name="T1" fmla="*/ 0 h 15"/>
                <a:gd name="T2" fmla="*/ 0 w 31"/>
                <a:gd name="T3" fmla="*/ 7 h 15"/>
                <a:gd name="T4" fmla="*/ 8 w 31"/>
                <a:gd name="T5" fmla="*/ 15 h 15"/>
                <a:gd name="T6" fmla="*/ 15 w 31"/>
                <a:gd name="T7" fmla="*/ 10 h 15"/>
                <a:gd name="T8" fmla="*/ 31 w 31"/>
                <a:gd name="T9" fmla="*/ 10 h 15"/>
                <a:gd name="T10" fmla="*/ 31 w 31"/>
                <a:gd name="T11" fmla="*/ 5 h 15"/>
                <a:gd name="T12" fmla="*/ 15 w 31"/>
                <a:gd name="T13" fmla="*/ 5 h 15"/>
                <a:gd name="T14" fmla="*/ 8 w 3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5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12"/>
                    <a:pt x="4" y="15"/>
                    <a:pt x="8" y="15"/>
                  </a:cubicBezTo>
                  <a:cubicBezTo>
                    <a:pt x="11" y="15"/>
                    <a:pt x="14" y="13"/>
                    <a:pt x="1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2"/>
                    <a:pt x="11" y="0"/>
                    <a:pt x="8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4697"/>
            <p:cNvSpPr>
              <a:spLocks noEditPoints="1"/>
            </p:cNvSpPr>
            <p:nvPr/>
          </p:nvSpPr>
          <p:spPr bwMode="auto">
            <a:xfrm>
              <a:off x="2482671" y="4371558"/>
              <a:ext cx="122523" cy="161218"/>
            </a:xfrm>
            <a:custGeom>
              <a:avLst/>
              <a:gdLst>
                <a:gd name="T0" fmla="*/ 3 w 26"/>
                <a:gd name="T1" fmla="*/ 31 h 35"/>
                <a:gd name="T2" fmla="*/ 0 w 26"/>
                <a:gd name="T3" fmla="*/ 35 h 35"/>
                <a:gd name="T4" fmla="*/ 0 w 26"/>
                <a:gd name="T5" fmla="*/ 35 h 35"/>
                <a:gd name="T6" fmla="*/ 3 w 26"/>
                <a:gd name="T7" fmla="*/ 31 h 35"/>
                <a:gd name="T8" fmla="*/ 3 w 26"/>
                <a:gd name="T9" fmla="*/ 26 h 35"/>
                <a:gd name="T10" fmla="*/ 3 w 26"/>
                <a:gd name="T11" fmla="*/ 26 h 35"/>
                <a:gd name="T12" fmla="*/ 3 w 26"/>
                <a:gd name="T13" fmla="*/ 26 h 35"/>
                <a:gd name="T14" fmla="*/ 3 w 26"/>
                <a:gd name="T15" fmla="*/ 26 h 35"/>
                <a:gd name="T16" fmla="*/ 10 w 26"/>
                <a:gd name="T17" fmla="*/ 19 h 35"/>
                <a:gd name="T18" fmla="*/ 3 w 26"/>
                <a:gd name="T19" fmla="*/ 26 h 35"/>
                <a:gd name="T20" fmla="*/ 3 w 26"/>
                <a:gd name="T21" fmla="*/ 26 h 35"/>
                <a:gd name="T22" fmla="*/ 10 w 26"/>
                <a:gd name="T23" fmla="*/ 19 h 35"/>
                <a:gd name="T24" fmla="*/ 26 w 26"/>
                <a:gd name="T25" fmla="*/ 0 h 35"/>
                <a:gd name="T26" fmla="*/ 26 w 26"/>
                <a:gd name="T27" fmla="*/ 0 h 35"/>
                <a:gd name="T28" fmla="*/ 26 w 26"/>
                <a:gd name="T29" fmla="*/ 0 h 35"/>
                <a:gd name="T30" fmla="*/ 26 w 26"/>
                <a:gd name="T31" fmla="*/ 0 h 35"/>
                <a:gd name="T32" fmla="*/ 26 w 26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5">
                  <a:moveTo>
                    <a:pt x="3" y="31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moveTo>
                    <a:pt x="10" y="19"/>
                  </a:moveTo>
                  <a:cubicBezTo>
                    <a:pt x="6" y="19"/>
                    <a:pt x="3" y="22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2"/>
                    <a:pt x="6" y="19"/>
                    <a:pt x="10" y="19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6C8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4698"/>
            <p:cNvSpPr>
              <a:spLocks/>
            </p:cNvSpPr>
            <p:nvPr/>
          </p:nvSpPr>
          <p:spPr bwMode="auto">
            <a:xfrm>
              <a:off x="2482671" y="4223238"/>
              <a:ext cx="264392" cy="496541"/>
            </a:xfrm>
            <a:custGeom>
              <a:avLst/>
              <a:gdLst>
                <a:gd name="T0" fmla="*/ 29 w 57"/>
                <a:gd name="T1" fmla="*/ 0 h 107"/>
                <a:gd name="T2" fmla="*/ 0 w 57"/>
                <a:gd name="T3" fmla="*/ 0 h 107"/>
                <a:gd name="T4" fmla="*/ 0 w 57"/>
                <a:gd name="T5" fmla="*/ 68 h 107"/>
                <a:gd name="T6" fmla="*/ 3 w 57"/>
                <a:gd name="T7" fmla="*/ 64 h 107"/>
                <a:gd name="T8" fmla="*/ 4 w 57"/>
                <a:gd name="T9" fmla="*/ 63 h 107"/>
                <a:gd name="T10" fmla="*/ 3 w 57"/>
                <a:gd name="T11" fmla="*/ 59 h 107"/>
                <a:gd name="T12" fmla="*/ 3 w 57"/>
                <a:gd name="T13" fmla="*/ 59 h 107"/>
                <a:gd name="T14" fmla="*/ 3 w 57"/>
                <a:gd name="T15" fmla="*/ 59 h 107"/>
                <a:gd name="T16" fmla="*/ 3 w 57"/>
                <a:gd name="T17" fmla="*/ 59 h 107"/>
                <a:gd name="T18" fmla="*/ 3 w 57"/>
                <a:gd name="T19" fmla="*/ 59 h 107"/>
                <a:gd name="T20" fmla="*/ 3 w 57"/>
                <a:gd name="T21" fmla="*/ 59 h 107"/>
                <a:gd name="T22" fmla="*/ 3 w 57"/>
                <a:gd name="T23" fmla="*/ 59 h 107"/>
                <a:gd name="T24" fmla="*/ 3 w 57"/>
                <a:gd name="T25" fmla="*/ 59 h 107"/>
                <a:gd name="T26" fmla="*/ 10 w 57"/>
                <a:gd name="T27" fmla="*/ 52 h 107"/>
                <a:gd name="T28" fmla="*/ 10 w 57"/>
                <a:gd name="T29" fmla="*/ 52 h 107"/>
                <a:gd name="T30" fmla="*/ 18 w 57"/>
                <a:gd name="T31" fmla="*/ 59 h 107"/>
                <a:gd name="T32" fmla="*/ 18 w 57"/>
                <a:gd name="T33" fmla="*/ 59 h 107"/>
                <a:gd name="T34" fmla="*/ 18 w 57"/>
                <a:gd name="T35" fmla="*/ 59 h 107"/>
                <a:gd name="T36" fmla="*/ 18 w 57"/>
                <a:gd name="T37" fmla="*/ 59 h 107"/>
                <a:gd name="T38" fmla="*/ 18 w 57"/>
                <a:gd name="T39" fmla="*/ 59 h 107"/>
                <a:gd name="T40" fmla="*/ 10 w 57"/>
                <a:gd name="T41" fmla="*/ 67 h 107"/>
                <a:gd name="T42" fmla="*/ 7 w 57"/>
                <a:gd name="T43" fmla="*/ 66 h 107"/>
                <a:gd name="T44" fmla="*/ 0 w 57"/>
                <a:gd name="T45" fmla="*/ 75 h 107"/>
                <a:gd name="T46" fmla="*/ 0 w 57"/>
                <a:gd name="T47" fmla="*/ 74 h 107"/>
                <a:gd name="T48" fmla="*/ 0 w 57"/>
                <a:gd name="T49" fmla="*/ 103 h 107"/>
                <a:gd name="T50" fmla="*/ 0 w 57"/>
                <a:gd name="T51" fmla="*/ 107 h 107"/>
                <a:gd name="T52" fmla="*/ 57 w 57"/>
                <a:gd name="T53" fmla="*/ 107 h 107"/>
                <a:gd name="T54" fmla="*/ 57 w 57"/>
                <a:gd name="T55" fmla="*/ 88 h 107"/>
                <a:gd name="T56" fmla="*/ 42 w 57"/>
                <a:gd name="T57" fmla="*/ 88 h 107"/>
                <a:gd name="T58" fmla="*/ 35 w 57"/>
                <a:gd name="T59" fmla="*/ 93 h 107"/>
                <a:gd name="T60" fmla="*/ 27 w 57"/>
                <a:gd name="T61" fmla="*/ 86 h 107"/>
                <a:gd name="T62" fmla="*/ 27 w 57"/>
                <a:gd name="T63" fmla="*/ 86 h 107"/>
                <a:gd name="T64" fmla="*/ 27 w 57"/>
                <a:gd name="T65" fmla="*/ 86 h 107"/>
                <a:gd name="T66" fmla="*/ 27 w 57"/>
                <a:gd name="T67" fmla="*/ 86 h 107"/>
                <a:gd name="T68" fmla="*/ 27 w 57"/>
                <a:gd name="T69" fmla="*/ 86 h 107"/>
                <a:gd name="T70" fmla="*/ 27 w 57"/>
                <a:gd name="T71" fmla="*/ 86 h 107"/>
                <a:gd name="T72" fmla="*/ 27 w 57"/>
                <a:gd name="T73" fmla="*/ 86 h 107"/>
                <a:gd name="T74" fmla="*/ 35 w 57"/>
                <a:gd name="T75" fmla="*/ 79 h 107"/>
                <a:gd name="T76" fmla="*/ 42 w 57"/>
                <a:gd name="T77" fmla="*/ 84 h 107"/>
                <a:gd name="T78" fmla="*/ 57 w 57"/>
                <a:gd name="T79" fmla="*/ 84 h 107"/>
                <a:gd name="T80" fmla="*/ 57 w 57"/>
                <a:gd name="T81" fmla="*/ 36 h 107"/>
                <a:gd name="T82" fmla="*/ 41 w 57"/>
                <a:gd name="T83" fmla="*/ 36 h 107"/>
                <a:gd name="T84" fmla="*/ 34 w 57"/>
                <a:gd name="T85" fmla="*/ 41 h 107"/>
                <a:gd name="T86" fmla="*/ 26 w 57"/>
                <a:gd name="T87" fmla="*/ 33 h 107"/>
                <a:gd name="T88" fmla="*/ 26 w 57"/>
                <a:gd name="T89" fmla="*/ 33 h 107"/>
                <a:gd name="T90" fmla="*/ 26 w 57"/>
                <a:gd name="T91" fmla="*/ 33 h 107"/>
                <a:gd name="T92" fmla="*/ 26 w 57"/>
                <a:gd name="T93" fmla="*/ 33 h 107"/>
                <a:gd name="T94" fmla="*/ 26 w 57"/>
                <a:gd name="T95" fmla="*/ 33 h 107"/>
                <a:gd name="T96" fmla="*/ 26 w 57"/>
                <a:gd name="T97" fmla="*/ 33 h 107"/>
                <a:gd name="T98" fmla="*/ 34 w 57"/>
                <a:gd name="T99" fmla="*/ 26 h 107"/>
                <a:gd name="T100" fmla="*/ 41 w 57"/>
                <a:gd name="T101" fmla="*/ 31 h 107"/>
                <a:gd name="T102" fmla="*/ 57 w 57"/>
                <a:gd name="T103" fmla="*/ 31 h 107"/>
                <a:gd name="T104" fmla="*/ 57 w 57"/>
                <a:gd name="T105" fmla="*/ 22 h 107"/>
                <a:gd name="T106" fmla="*/ 29 w 57"/>
                <a:gd name="T10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" h="107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3" y="62"/>
                    <a:pt x="3" y="61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3" y="55"/>
                    <a:pt x="6" y="52"/>
                    <a:pt x="10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5" y="52"/>
                    <a:pt x="18" y="55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63"/>
                    <a:pt x="15" y="67"/>
                    <a:pt x="10" y="67"/>
                  </a:cubicBezTo>
                  <a:cubicBezTo>
                    <a:pt x="9" y="67"/>
                    <a:pt x="8" y="66"/>
                    <a:pt x="7" y="6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1" y="91"/>
                    <a:pt x="38" y="93"/>
                    <a:pt x="35" y="93"/>
                  </a:cubicBezTo>
                  <a:cubicBezTo>
                    <a:pt x="30" y="93"/>
                    <a:pt x="27" y="90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7" y="82"/>
                    <a:pt x="30" y="79"/>
                    <a:pt x="35" y="79"/>
                  </a:cubicBezTo>
                  <a:cubicBezTo>
                    <a:pt x="38" y="79"/>
                    <a:pt x="41" y="81"/>
                    <a:pt x="42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9"/>
                    <a:pt x="37" y="41"/>
                    <a:pt x="34" y="41"/>
                  </a:cubicBezTo>
                  <a:cubicBezTo>
                    <a:pt x="30" y="41"/>
                    <a:pt x="26" y="38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29"/>
                    <a:pt x="30" y="26"/>
                    <a:pt x="34" y="26"/>
                  </a:cubicBezTo>
                  <a:cubicBezTo>
                    <a:pt x="37" y="26"/>
                    <a:pt x="40" y="28"/>
                    <a:pt x="41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839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4699"/>
            <p:cNvSpPr>
              <a:spLocks noEditPoints="1"/>
            </p:cNvSpPr>
            <p:nvPr/>
          </p:nvSpPr>
          <p:spPr bwMode="auto">
            <a:xfrm>
              <a:off x="2482671" y="4494077"/>
              <a:ext cx="83832" cy="77381"/>
            </a:xfrm>
            <a:custGeom>
              <a:avLst/>
              <a:gdLst>
                <a:gd name="T0" fmla="*/ 3 w 18"/>
                <a:gd name="T1" fmla="*/ 0 h 16"/>
                <a:gd name="T2" fmla="*/ 3 w 18"/>
                <a:gd name="T3" fmla="*/ 0 h 16"/>
                <a:gd name="T4" fmla="*/ 4 w 18"/>
                <a:gd name="T5" fmla="*/ 4 h 16"/>
                <a:gd name="T6" fmla="*/ 4 w 18"/>
                <a:gd name="T7" fmla="*/ 4 h 16"/>
                <a:gd name="T8" fmla="*/ 3 w 18"/>
                <a:gd name="T9" fmla="*/ 0 h 16"/>
                <a:gd name="T10" fmla="*/ 18 w 18"/>
                <a:gd name="T11" fmla="*/ 0 h 16"/>
                <a:gd name="T12" fmla="*/ 10 w 18"/>
                <a:gd name="T13" fmla="*/ 8 h 16"/>
                <a:gd name="T14" fmla="*/ 7 w 18"/>
                <a:gd name="T15" fmla="*/ 7 h 16"/>
                <a:gd name="T16" fmla="*/ 0 w 18"/>
                <a:gd name="T17" fmla="*/ 16 h 16"/>
                <a:gd name="T18" fmla="*/ 7 w 18"/>
                <a:gd name="T19" fmla="*/ 7 h 16"/>
                <a:gd name="T20" fmla="*/ 10 w 18"/>
                <a:gd name="T21" fmla="*/ 8 h 16"/>
                <a:gd name="T22" fmla="*/ 18 w 18"/>
                <a:gd name="T23" fmla="*/ 0 h 16"/>
                <a:gd name="T24" fmla="*/ 18 w 18"/>
                <a:gd name="T25" fmla="*/ 0 h 16"/>
                <a:gd name="T26" fmla="*/ 3 w 18"/>
                <a:gd name="T27" fmla="*/ 0 h 16"/>
                <a:gd name="T28" fmla="*/ 3 w 18"/>
                <a:gd name="T29" fmla="*/ 0 h 16"/>
                <a:gd name="T30" fmla="*/ 3 w 18"/>
                <a:gd name="T31" fmla="*/ 0 h 16"/>
                <a:gd name="T32" fmla="*/ 3 w 18"/>
                <a:gd name="T33" fmla="*/ 0 h 16"/>
                <a:gd name="T34" fmla="*/ 3 w 18"/>
                <a:gd name="T3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16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2"/>
                    <a:pt x="3" y="0"/>
                  </a:cubicBezTo>
                  <a:moveTo>
                    <a:pt x="18" y="0"/>
                  </a:moveTo>
                  <a:cubicBezTo>
                    <a:pt x="18" y="4"/>
                    <a:pt x="15" y="8"/>
                    <a:pt x="10" y="8"/>
                  </a:cubicBezTo>
                  <a:cubicBezTo>
                    <a:pt x="9" y="8"/>
                    <a:pt x="8" y="7"/>
                    <a:pt x="7" y="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9" y="8"/>
                    <a:pt x="10" y="8"/>
                  </a:cubicBezTo>
                  <a:cubicBezTo>
                    <a:pt x="15" y="8"/>
                    <a:pt x="18" y="4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4700"/>
            <p:cNvSpPr>
              <a:spLocks noEditPoints="1"/>
            </p:cNvSpPr>
            <p:nvPr/>
          </p:nvSpPr>
          <p:spPr bwMode="auto">
            <a:xfrm>
              <a:off x="2605194" y="4371558"/>
              <a:ext cx="141869" cy="38691"/>
            </a:xfrm>
            <a:custGeom>
              <a:avLst/>
              <a:gdLst>
                <a:gd name="T0" fmla="*/ 0 w 31"/>
                <a:gd name="T1" fmla="*/ 0 h 8"/>
                <a:gd name="T2" fmla="*/ 0 w 31"/>
                <a:gd name="T3" fmla="*/ 0 h 8"/>
                <a:gd name="T4" fmla="*/ 8 w 31"/>
                <a:gd name="T5" fmla="*/ 8 h 8"/>
                <a:gd name="T6" fmla="*/ 15 w 31"/>
                <a:gd name="T7" fmla="*/ 3 h 8"/>
                <a:gd name="T8" fmla="*/ 31 w 31"/>
                <a:gd name="T9" fmla="*/ 3 h 8"/>
                <a:gd name="T10" fmla="*/ 15 w 31"/>
                <a:gd name="T11" fmla="*/ 3 h 8"/>
                <a:gd name="T12" fmla="*/ 8 w 31"/>
                <a:gd name="T13" fmla="*/ 8 h 8"/>
                <a:gd name="T14" fmla="*/ 0 w 31"/>
                <a:gd name="T15" fmla="*/ 0 h 8"/>
                <a:gd name="T16" fmla="*/ 0 w 31"/>
                <a:gd name="T17" fmla="*/ 0 h 8"/>
                <a:gd name="T18" fmla="*/ 0 w 31"/>
                <a:gd name="T19" fmla="*/ 0 h 8"/>
                <a:gd name="T20" fmla="*/ 0 w 31"/>
                <a:gd name="T21" fmla="*/ 0 h 8"/>
                <a:gd name="T22" fmla="*/ 0 w 31"/>
                <a:gd name="T23" fmla="*/ 0 h 8"/>
                <a:gd name="T24" fmla="*/ 0 w 31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8"/>
                    <a:pt x="8" y="8"/>
                  </a:cubicBezTo>
                  <a:cubicBezTo>
                    <a:pt x="11" y="8"/>
                    <a:pt x="14" y="6"/>
                    <a:pt x="15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6"/>
                    <a:pt x="11" y="8"/>
                    <a:pt x="8" y="8"/>
                  </a:cubicBezTo>
                  <a:cubicBezTo>
                    <a:pt x="4" y="8"/>
                    <a:pt x="0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8" name="文本框 32"/>
          <p:cNvSpPr txBox="1">
            <a:spLocks noChangeArrowheads="1"/>
          </p:cNvSpPr>
          <p:nvPr/>
        </p:nvSpPr>
        <p:spPr bwMode="auto">
          <a:xfrm>
            <a:off x="6800259" y="159702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FF21A5"/>
                </a:solidFill>
                <a:latin typeface="微软雅黑" pitchFamily="34" charset="-122"/>
                <a:ea typeface="微软雅黑" pitchFamily="34" charset="-122"/>
              </a:rPr>
              <a:t>可靠消息场景</a:t>
            </a:r>
            <a:endParaRPr kumimoji="0" lang="zh-CN" altLang="en-US" sz="2400" b="1" dirty="0">
              <a:solidFill>
                <a:srgbClr val="FF21A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4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  <p:bldP spid="1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抽象模型</a:t>
            </a:r>
          </a:p>
        </p:txBody>
      </p:sp>
      <p:sp>
        <p:nvSpPr>
          <p:cNvPr id="5" name="文本框 32"/>
          <p:cNvSpPr txBox="1">
            <a:spLocks noChangeArrowheads="1"/>
          </p:cNvSpPr>
          <p:nvPr/>
        </p:nvSpPr>
        <p:spPr bwMode="auto">
          <a:xfrm>
            <a:off x="6343371" y="1382576"/>
            <a:ext cx="3005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统一概念，隐藏实现细节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996060" y="1582631"/>
            <a:ext cx="2088957" cy="9364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Channel(</a:t>
            </a:r>
            <a:r>
              <a:rPr lang="zh-CN" altLang="en-US" dirty="0" smtClean="0"/>
              <a:t>频道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904618" y="4751472"/>
            <a:ext cx="2088957" cy="9364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Queue(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30375" y="1664191"/>
            <a:ext cx="792363" cy="7923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2" idx="1"/>
          </p:cNvCxnSpPr>
          <p:nvPr/>
        </p:nvCxnSpPr>
        <p:spPr>
          <a:xfrm flipV="1">
            <a:off x="1122738" y="2050846"/>
            <a:ext cx="873322" cy="9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105315" y="4823504"/>
            <a:ext cx="792363" cy="79236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3"/>
            <a:endCxn id="11" idx="2"/>
          </p:cNvCxnSpPr>
          <p:nvPr/>
        </p:nvCxnSpPr>
        <p:spPr>
          <a:xfrm flipV="1">
            <a:off x="7993575" y="5219686"/>
            <a:ext cx="11117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2" idx="3"/>
            <a:endCxn id="7" idx="0"/>
          </p:cNvCxnSpPr>
          <p:nvPr/>
        </p:nvCxnSpPr>
        <p:spPr>
          <a:xfrm>
            <a:off x="4085017" y="2050846"/>
            <a:ext cx="2864080" cy="2700626"/>
          </a:xfrm>
          <a:prstGeom prst="curved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9432" y="268913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Binding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33087" y="3645099"/>
            <a:ext cx="2614904" cy="8432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Kafka--Topic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RabbitMQ</a:t>
            </a:r>
            <a:r>
              <a:rPr lang="en-US" altLang="zh-CN" sz="1400" dirty="0" smtClean="0"/>
              <a:t>--Exchange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1733087" y="4798053"/>
            <a:ext cx="2614904" cy="8432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Kafka--Consumer Group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Rabbitmq</a:t>
            </a:r>
            <a:r>
              <a:rPr lang="en-US" altLang="zh-CN" sz="1400" dirty="0" smtClean="0"/>
              <a:t>--Queue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2" idx="2"/>
            <a:endCxn id="18" idx="0"/>
          </p:cNvCxnSpPr>
          <p:nvPr/>
        </p:nvCxnSpPr>
        <p:spPr>
          <a:xfrm>
            <a:off x="3040539" y="2519060"/>
            <a:ext cx="0" cy="112603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1"/>
            <a:endCxn id="21" idx="3"/>
          </p:cNvCxnSpPr>
          <p:nvPr/>
        </p:nvCxnSpPr>
        <p:spPr>
          <a:xfrm flipH="1" flipV="1">
            <a:off x="4347991" y="5219685"/>
            <a:ext cx="1556627" cy="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30028" y="2977970"/>
            <a:ext cx="87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55368" y="4857211"/>
            <a:ext cx="87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0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  <p:bldP spid="11" grpId="0" animBg="1"/>
      <p:bldP spid="15" grpId="0"/>
      <p:bldP spid="18" grpId="0" animBg="1"/>
      <p:bldP spid="21" grpId="0" animBg="1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084867" y="978186"/>
            <a:ext cx="1375673" cy="1374820"/>
            <a:chOff x="1076772" y="3269481"/>
            <a:chExt cx="1507227" cy="1509694"/>
          </a:xfrm>
        </p:grpSpPr>
        <p:sp>
          <p:nvSpPr>
            <p:cNvPr id="5" name="泪滴形 21"/>
            <p:cNvSpPr>
              <a:spLocks/>
            </p:cNvSpPr>
            <p:nvPr/>
          </p:nvSpPr>
          <p:spPr bwMode="auto">
            <a:xfrm rot="8100000">
              <a:off x="1076772" y="3269481"/>
              <a:ext cx="1507227" cy="1509694"/>
            </a:xfrm>
            <a:custGeom>
              <a:avLst/>
              <a:gdLst>
                <a:gd name="T0" fmla="*/ 0 w 1657350"/>
                <a:gd name="T1" fmla="*/ 828675 h 1657350"/>
                <a:gd name="T2" fmla="*/ 828675 w 1657350"/>
                <a:gd name="T3" fmla="*/ 0 h 1657350"/>
                <a:gd name="T4" fmla="*/ 1657350 w 1657350"/>
                <a:gd name="T5" fmla="*/ 0 h 1657350"/>
                <a:gd name="T6" fmla="*/ 1657350 w 1657350"/>
                <a:gd name="T7" fmla="*/ 828675 h 1657350"/>
                <a:gd name="T8" fmla="*/ 828675 w 1657350"/>
                <a:gd name="T9" fmla="*/ 1657350 h 1657350"/>
                <a:gd name="T10" fmla="*/ 0 w 1657350"/>
                <a:gd name="T11" fmla="*/ 828675 h 1657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57350" h="1657350">
                  <a:moveTo>
                    <a:pt x="0" y="828675"/>
                  </a:moveTo>
                  <a:cubicBezTo>
                    <a:pt x="0" y="371010"/>
                    <a:pt x="371010" y="0"/>
                    <a:pt x="828675" y="0"/>
                  </a:cubicBezTo>
                  <a:lnTo>
                    <a:pt x="1657350" y="0"/>
                  </a:lnTo>
                  <a:lnTo>
                    <a:pt x="1657350" y="828675"/>
                  </a:lnTo>
                  <a:cubicBezTo>
                    <a:pt x="1657350" y="1286340"/>
                    <a:pt x="1286340" y="1657350"/>
                    <a:pt x="828675" y="1657350"/>
                  </a:cubicBezTo>
                  <a:cubicBezTo>
                    <a:pt x="371010" y="1657350"/>
                    <a:pt x="0" y="1286340"/>
                    <a:pt x="0" y="828675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KSO_Shape"/>
            <p:cNvSpPr>
              <a:spLocks/>
            </p:cNvSpPr>
            <p:nvPr/>
          </p:nvSpPr>
          <p:spPr bwMode="auto">
            <a:xfrm>
              <a:off x="1236662" y="3424584"/>
              <a:ext cx="1200150" cy="1200150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2147483646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2147483646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21" y="1679589"/>
            <a:ext cx="5283030" cy="3057165"/>
          </a:xfrm>
          <a:prstGeom prst="rect">
            <a:avLst/>
          </a:prstGeom>
          <a:noFill/>
          <a:ln>
            <a:noFill/>
          </a:ln>
          <a:effectLst>
            <a:reflection blurRad="25400" stA="52000" endA="300" endPos="21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7"/>
          <p:cNvSpPr txBox="1">
            <a:spLocks noChangeArrowheads="1"/>
          </p:cNvSpPr>
          <p:nvPr/>
        </p:nvSpPr>
        <p:spPr bwMode="auto">
          <a:xfrm>
            <a:off x="6158363" y="3356967"/>
            <a:ext cx="3397618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统一的资源申请、管理、调度</a:t>
            </a: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多租户管理及个性化</a:t>
            </a: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丰富的检测、运维工具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2"/>
          <p:cNvSpPr txBox="1">
            <a:spLocks noChangeArrowheads="1"/>
          </p:cNvSpPr>
          <p:nvPr/>
        </p:nvSpPr>
        <p:spPr bwMode="auto">
          <a:xfrm>
            <a:off x="1757949" y="51114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丰富的特性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00415" y="2564604"/>
            <a:ext cx="1288861" cy="1292973"/>
            <a:chOff x="7552278" y="2463931"/>
            <a:chExt cx="1288861" cy="1292973"/>
          </a:xfrm>
        </p:grpSpPr>
        <p:sp>
          <p:nvSpPr>
            <p:cNvPr id="5" name="泪滴形 22"/>
            <p:cNvSpPr>
              <a:spLocks/>
            </p:cNvSpPr>
            <p:nvPr/>
          </p:nvSpPr>
          <p:spPr bwMode="auto">
            <a:xfrm rot="8100000">
              <a:off x="7552278" y="2463931"/>
              <a:ext cx="1288861" cy="1292973"/>
            </a:xfrm>
            <a:custGeom>
              <a:avLst/>
              <a:gdLst>
                <a:gd name="T0" fmla="*/ 0 w 1657350"/>
                <a:gd name="T1" fmla="*/ 828675 h 1657350"/>
                <a:gd name="T2" fmla="*/ 828675 w 1657350"/>
                <a:gd name="T3" fmla="*/ 0 h 1657350"/>
                <a:gd name="T4" fmla="*/ 1657350 w 1657350"/>
                <a:gd name="T5" fmla="*/ 0 h 1657350"/>
                <a:gd name="T6" fmla="*/ 1657350 w 1657350"/>
                <a:gd name="T7" fmla="*/ 828675 h 1657350"/>
                <a:gd name="T8" fmla="*/ 828675 w 1657350"/>
                <a:gd name="T9" fmla="*/ 1657350 h 1657350"/>
                <a:gd name="T10" fmla="*/ 0 w 1657350"/>
                <a:gd name="T11" fmla="*/ 828675 h 1657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57350" h="1657350">
                  <a:moveTo>
                    <a:pt x="0" y="828675"/>
                  </a:moveTo>
                  <a:cubicBezTo>
                    <a:pt x="0" y="371010"/>
                    <a:pt x="371010" y="0"/>
                    <a:pt x="828675" y="0"/>
                  </a:cubicBezTo>
                  <a:lnTo>
                    <a:pt x="1657350" y="0"/>
                  </a:lnTo>
                  <a:lnTo>
                    <a:pt x="1657350" y="828675"/>
                  </a:lnTo>
                  <a:cubicBezTo>
                    <a:pt x="1657350" y="1286340"/>
                    <a:pt x="1286340" y="1657350"/>
                    <a:pt x="828675" y="1657350"/>
                  </a:cubicBezTo>
                  <a:cubicBezTo>
                    <a:pt x="371010" y="1657350"/>
                    <a:pt x="0" y="1286340"/>
                    <a:pt x="0" y="828675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KSO_Shape"/>
            <p:cNvSpPr/>
            <p:nvPr/>
          </p:nvSpPr>
          <p:spPr>
            <a:xfrm>
              <a:off x="7902329" y="2744105"/>
              <a:ext cx="588757" cy="859619"/>
            </a:xfrm>
            <a:custGeom>
              <a:avLst/>
              <a:gdLst>
                <a:gd name="connsiteX0" fmla="*/ 588566 w 1536700"/>
                <a:gd name="connsiteY0" fmla="*/ 2172931 h 2555648"/>
                <a:gd name="connsiteX1" fmla="*/ 588566 w 1536700"/>
                <a:gd name="connsiteY1" fmla="*/ 2232462 h 2555648"/>
                <a:gd name="connsiteX2" fmla="*/ 948135 w 1536700"/>
                <a:gd name="connsiteY2" fmla="*/ 2232462 h 2555648"/>
                <a:gd name="connsiteX3" fmla="*/ 948135 w 1536700"/>
                <a:gd name="connsiteY3" fmla="*/ 2172931 h 2555648"/>
                <a:gd name="connsiteX4" fmla="*/ 588566 w 1536700"/>
                <a:gd name="connsiteY4" fmla="*/ 2014319 h 2555648"/>
                <a:gd name="connsiteX5" fmla="*/ 588566 w 1536700"/>
                <a:gd name="connsiteY5" fmla="*/ 2073850 h 2555648"/>
                <a:gd name="connsiteX6" fmla="*/ 948135 w 1536700"/>
                <a:gd name="connsiteY6" fmla="*/ 2073850 h 2555648"/>
                <a:gd name="connsiteX7" fmla="*/ 948135 w 1536700"/>
                <a:gd name="connsiteY7" fmla="*/ 2014319 h 2555648"/>
                <a:gd name="connsiteX8" fmla="*/ 439655 w 1536700"/>
                <a:gd name="connsiteY8" fmla="*/ 1865655 h 2555648"/>
                <a:gd name="connsiteX9" fmla="*/ 1097045 w 1536700"/>
                <a:gd name="connsiteY9" fmla="*/ 1865655 h 2555648"/>
                <a:gd name="connsiteX10" fmla="*/ 1189236 w 1536700"/>
                <a:gd name="connsiteY10" fmla="*/ 1953225 h 2555648"/>
                <a:gd name="connsiteX11" fmla="*/ 1097045 w 1536700"/>
                <a:gd name="connsiteY11" fmla="*/ 2040795 h 2555648"/>
                <a:gd name="connsiteX12" fmla="*/ 1189236 w 1536700"/>
                <a:gd name="connsiteY12" fmla="*/ 2128365 h 2555648"/>
                <a:gd name="connsiteX13" fmla="*/ 1097045 w 1536700"/>
                <a:gd name="connsiteY13" fmla="*/ 2215935 h 2555648"/>
                <a:gd name="connsiteX14" fmla="*/ 1189236 w 1536700"/>
                <a:gd name="connsiteY14" fmla="*/ 2303505 h 2555648"/>
                <a:gd name="connsiteX15" fmla="*/ 1097045 w 1536700"/>
                <a:gd name="connsiteY15" fmla="*/ 2391075 h 2555648"/>
                <a:gd name="connsiteX16" fmla="*/ 948071 w 1536700"/>
                <a:gd name="connsiteY16" fmla="*/ 2391075 h 2555648"/>
                <a:gd name="connsiteX17" fmla="*/ 937297 w 1536700"/>
                <a:gd name="connsiteY17" fmla="*/ 2444188 h 2555648"/>
                <a:gd name="connsiteX18" fmla="*/ 768350 w 1536700"/>
                <a:gd name="connsiteY18" fmla="*/ 2555648 h 2555648"/>
                <a:gd name="connsiteX19" fmla="*/ 599403 w 1536700"/>
                <a:gd name="connsiteY19" fmla="*/ 2444188 h 2555648"/>
                <a:gd name="connsiteX20" fmla="*/ 588630 w 1536700"/>
                <a:gd name="connsiteY20" fmla="*/ 2391075 h 2555648"/>
                <a:gd name="connsiteX21" fmla="*/ 439655 w 1536700"/>
                <a:gd name="connsiteY21" fmla="*/ 2391075 h 2555648"/>
                <a:gd name="connsiteX22" fmla="*/ 347464 w 1536700"/>
                <a:gd name="connsiteY22" fmla="*/ 2303505 h 2555648"/>
                <a:gd name="connsiteX23" fmla="*/ 439655 w 1536700"/>
                <a:gd name="connsiteY23" fmla="*/ 2215935 h 2555648"/>
                <a:gd name="connsiteX24" fmla="*/ 347464 w 1536700"/>
                <a:gd name="connsiteY24" fmla="*/ 2128365 h 2555648"/>
                <a:gd name="connsiteX25" fmla="*/ 439655 w 1536700"/>
                <a:gd name="connsiteY25" fmla="*/ 2040795 h 2555648"/>
                <a:gd name="connsiteX26" fmla="*/ 347464 w 1536700"/>
                <a:gd name="connsiteY26" fmla="*/ 1953225 h 2555648"/>
                <a:gd name="connsiteX27" fmla="*/ 439655 w 1536700"/>
                <a:gd name="connsiteY27" fmla="*/ 1865655 h 2555648"/>
                <a:gd name="connsiteX28" fmla="*/ 768350 w 1536700"/>
                <a:gd name="connsiteY28" fmla="*/ 0 h 2555648"/>
                <a:gd name="connsiteX29" fmla="*/ 1536700 w 1536700"/>
                <a:gd name="connsiteY29" fmla="*/ 770343 h 2555648"/>
                <a:gd name="connsiteX30" fmla="*/ 1521090 w 1536700"/>
                <a:gd name="connsiteY30" fmla="*/ 925594 h 2555648"/>
                <a:gd name="connsiteX31" fmla="*/ 1491688 w 1536700"/>
                <a:gd name="connsiteY31" fmla="*/ 1020556 h 2555648"/>
                <a:gd name="connsiteX32" fmla="*/ 1491950 w 1536700"/>
                <a:gd name="connsiteY32" fmla="*/ 1020556 h 2555648"/>
                <a:gd name="connsiteX33" fmla="*/ 1140478 w 1536700"/>
                <a:gd name="connsiteY33" fmla="*/ 1823920 h 2555648"/>
                <a:gd name="connsiteX34" fmla="*/ 396222 w 1536700"/>
                <a:gd name="connsiteY34" fmla="*/ 1823920 h 2555648"/>
                <a:gd name="connsiteX35" fmla="*/ 44750 w 1536700"/>
                <a:gd name="connsiteY35" fmla="*/ 1020556 h 2555648"/>
                <a:gd name="connsiteX36" fmla="*/ 45012 w 1536700"/>
                <a:gd name="connsiteY36" fmla="*/ 1020556 h 2555648"/>
                <a:gd name="connsiteX37" fmla="*/ 15610 w 1536700"/>
                <a:gd name="connsiteY37" fmla="*/ 925594 h 2555648"/>
                <a:gd name="connsiteX38" fmla="*/ 0 w 1536700"/>
                <a:gd name="connsiteY38" fmla="*/ 770343 h 2555648"/>
                <a:gd name="connsiteX39" fmla="*/ 768350 w 1536700"/>
                <a:gd name="connsiteY39" fmla="*/ 0 h 25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36700" h="2555648">
                  <a:moveTo>
                    <a:pt x="588566" y="2172931"/>
                  </a:moveTo>
                  <a:lnTo>
                    <a:pt x="588566" y="2232462"/>
                  </a:lnTo>
                  <a:lnTo>
                    <a:pt x="948135" y="2232462"/>
                  </a:lnTo>
                  <a:lnTo>
                    <a:pt x="948135" y="2172931"/>
                  </a:lnTo>
                  <a:close/>
                  <a:moveTo>
                    <a:pt x="588566" y="2014319"/>
                  </a:moveTo>
                  <a:lnTo>
                    <a:pt x="588566" y="2073850"/>
                  </a:lnTo>
                  <a:lnTo>
                    <a:pt x="948135" y="2073850"/>
                  </a:lnTo>
                  <a:lnTo>
                    <a:pt x="948135" y="2014319"/>
                  </a:lnTo>
                  <a:close/>
                  <a:moveTo>
                    <a:pt x="439655" y="1865655"/>
                  </a:moveTo>
                  <a:lnTo>
                    <a:pt x="1097045" y="1865655"/>
                  </a:lnTo>
                  <a:cubicBezTo>
                    <a:pt x="1147961" y="1865655"/>
                    <a:pt x="1189236" y="1904861"/>
                    <a:pt x="1189236" y="1953225"/>
                  </a:cubicBezTo>
                  <a:cubicBezTo>
                    <a:pt x="1189236" y="2001589"/>
                    <a:pt x="1147961" y="2040795"/>
                    <a:pt x="1097045" y="2040795"/>
                  </a:cubicBezTo>
                  <a:cubicBezTo>
                    <a:pt x="1147961" y="2040795"/>
                    <a:pt x="1189236" y="2080001"/>
                    <a:pt x="1189236" y="2128365"/>
                  </a:cubicBezTo>
                  <a:cubicBezTo>
                    <a:pt x="1189236" y="2176729"/>
                    <a:pt x="1147961" y="2215935"/>
                    <a:pt x="1097045" y="2215935"/>
                  </a:cubicBezTo>
                  <a:cubicBezTo>
                    <a:pt x="1147961" y="2215935"/>
                    <a:pt x="1189236" y="2255141"/>
                    <a:pt x="1189236" y="2303505"/>
                  </a:cubicBezTo>
                  <a:cubicBezTo>
                    <a:pt x="1189236" y="2351869"/>
                    <a:pt x="1147961" y="2391075"/>
                    <a:pt x="1097045" y="2391075"/>
                  </a:cubicBezTo>
                  <a:lnTo>
                    <a:pt x="948071" y="2391075"/>
                  </a:lnTo>
                  <a:lnTo>
                    <a:pt x="937297" y="2444188"/>
                  </a:lnTo>
                  <a:cubicBezTo>
                    <a:pt x="909462" y="2509689"/>
                    <a:pt x="844299" y="2555648"/>
                    <a:pt x="768350" y="2555648"/>
                  </a:cubicBezTo>
                  <a:cubicBezTo>
                    <a:pt x="692402" y="2555648"/>
                    <a:pt x="627238" y="2509689"/>
                    <a:pt x="599403" y="2444188"/>
                  </a:cubicBezTo>
                  <a:lnTo>
                    <a:pt x="588630" y="2391075"/>
                  </a:lnTo>
                  <a:lnTo>
                    <a:pt x="439655" y="2391075"/>
                  </a:lnTo>
                  <a:cubicBezTo>
                    <a:pt x="388739" y="2391075"/>
                    <a:pt x="347464" y="2351869"/>
                    <a:pt x="347464" y="2303505"/>
                  </a:cubicBezTo>
                  <a:cubicBezTo>
                    <a:pt x="347464" y="2255141"/>
                    <a:pt x="388739" y="2215935"/>
                    <a:pt x="439655" y="2215935"/>
                  </a:cubicBezTo>
                  <a:cubicBezTo>
                    <a:pt x="388739" y="2215935"/>
                    <a:pt x="347464" y="2176729"/>
                    <a:pt x="347464" y="2128365"/>
                  </a:cubicBezTo>
                  <a:cubicBezTo>
                    <a:pt x="347464" y="2080001"/>
                    <a:pt x="388739" y="2040795"/>
                    <a:pt x="439655" y="2040795"/>
                  </a:cubicBezTo>
                  <a:cubicBezTo>
                    <a:pt x="388739" y="2040795"/>
                    <a:pt x="347464" y="2001589"/>
                    <a:pt x="347464" y="1953225"/>
                  </a:cubicBezTo>
                  <a:cubicBezTo>
                    <a:pt x="347464" y="1904861"/>
                    <a:pt x="388739" y="1865655"/>
                    <a:pt x="439655" y="1865655"/>
                  </a:cubicBezTo>
                  <a:close/>
                  <a:moveTo>
                    <a:pt x="768350" y="0"/>
                  </a:moveTo>
                  <a:cubicBezTo>
                    <a:pt x="1192698" y="0"/>
                    <a:pt x="1536700" y="344894"/>
                    <a:pt x="1536700" y="770343"/>
                  </a:cubicBezTo>
                  <a:cubicBezTo>
                    <a:pt x="1536700" y="823524"/>
                    <a:pt x="1531325" y="875447"/>
                    <a:pt x="1521090" y="925594"/>
                  </a:cubicBezTo>
                  <a:lnTo>
                    <a:pt x="1491688" y="1020556"/>
                  </a:lnTo>
                  <a:lnTo>
                    <a:pt x="1491950" y="1020556"/>
                  </a:lnTo>
                  <a:lnTo>
                    <a:pt x="1140478" y="1823920"/>
                  </a:lnTo>
                  <a:lnTo>
                    <a:pt x="396222" y="1823920"/>
                  </a:lnTo>
                  <a:lnTo>
                    <a:pt x="44750" y="1020556"/>
                  </a:lnTo>
                  <a:lnTo>
                    <a:pt x="45012" y="1020556"/>
                  </a:lnTo>
                  <a:lnTo>
                    <a:pt x="15610" y="925594"/>
                  </a:lnTo>
                  <a:cubicBezTo>
                    <a:pt x="5375" y="875447"/>
                    <a:pt x="0" y="823524"/>
                    <a:pt x="0" y="770343"/>
                  </a:cubicBezTo>
                  <a:cubicBezTo>
                    <a:pt x="0" y="344894"/>
                    <a:pt x="344002" y="0"/>
                    <a:pt x="768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4279104" y="2182640"/>
            <a:ext cx="4033848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路由</a:t>
            </a: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en-US" altLang="zh-CN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(e.g. Storm)</a:t>
            </a: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完备容灾，集群切换</a:t>
            </a:r>
            <a:endParaRPr lang="en-US" altLang="zh-CN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线控制，如发送挂起</a:t>
            </a:r>
            <a:r>
              <a:rPr lang="en-US" altLang="zh-CN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endParaRPr lang="en-US" altLang="zh-CN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物理</a:t>
            </a:r>
            <a:r>
              <a:rPr lang="zh-CN" altLang="en-US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分片实现提高</a:t>
            </a:r>
            <a:r>
              <a:rPr lang="zh-CN" altLang="en-US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吞吐量</a:t>
            </a:r>
            <a:endParaRPr lang="zh-CN" altLang="en-US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6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92637588"/>
              </p:ext>
            </p:extLst>
          </p:nvPr>
        </p:nvGraphicFramePr>
        <p:xfrm>
          <a:off x="3054542" y="1772240"/>
          <a:ext cx="4509495" cy="365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32"/>
          <p:cNvSpPr txBox="1">
            <a:spLocks noChangeArrowheads="1"/>
          </p:cNvSpPr>
          <p:nvPr/>
        </p:nvSpPr>
        <p:spPr bwMode="auto">
          <a:xfrm>
            <a:off x="1625600" y="508000"/>
            <a:ext cx="245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Agenda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5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5" y="2805191"/>
            <a:ext cx="8543771" cy="302538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监控告警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5822" y="1008329"/>
            <a:ext cx="3557129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集群健康度监控</a:t>
            </a:r>
            <a:endParaRPr lang="zh-CN" altLang="en-US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发送、消费状态统计上报</a:t>
            </a:r>
            <a:endParaRPr lang="zh-CN" altLang="en-US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消费</a:t>
            </a:r>
            <a:r>
              <a:rPr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积压状态监控</a:t>
            </a:r>
            <a:endParaRPr lang="zh-CN" altLang="en-US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生产、消费实例状态回溯</a:t>
            </a:r>
            <a:endParaRPr lang="zh-CN" altLang="en-US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自定义阈值告警、同比</a:t>
            </a:r>
            <a:r>
              <a:rPr lang="en-US" altLang="zh-CN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环比告警</a:t>
            </a:r>
            <a:endParaRPr lang="zh-CN" altLang="en-US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34047" y="1086874"/>
            <a:ext cx="1299472" cy="1335626"/>
            <a:chOff x="6405563" y="2901950"/>
            <a:chExt cx="565150" cy="563563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 flipV="1">
              <a:off x="6405563" y="2901950"/>
              <a:ext cx="565150" cy="563563"/>
            </a:xfrm>
            <a:custGeom>
              <a:avLst/>
              <a:gdLst>
                <a:gd name="T0" fmla="*/ 0 w 905504"/>
                <a:gd name="T1" fmla="*/ 109216 h 905504"/>
                <a:gd name="T2" fmla="*/ 32246 w 905504"/>
                <a:gd name="T3" fmla="*/ 31989 h 905504"/>
                <a:gd name="T4" fmla="*/ 110092 w 905504"/>
                <a:gd name="T5" fmla="*/ 0 h 905504"/>
                <a:gd name="T6" fmla="*/ 187939 w 905504"/>
                <a:gd name="T7" fmla="*/ 31989 h 905504"/>
                <a:gd name="T8" fmla="*/ 220184 w 905504"/>
                <a:gd name="T9" fmla="*/ 109216 h 905504"/>
                <a:gd name="T10" fmla="*/ 187939 w 905504"/>
                <a:gd name="T11" fmla="*/ 186442 h 905504"/>
                <a:gd name="T12" fmla="*/ 110092 w 905504"/>
                <a:gd name="T13" fmla="*/ 218431 h 905504"/>
                <a:gd name="T14" fmla="*/ 32246 w 905504"/>
                <a:gd name="T15" fmla="*/ 186442 h 905504"/>
                <a:gd name="T16" fmla="*/ 0 w 905504"/>
                <a:gd name="T17" fmla="*/ 109216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51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12" name="Freeform 206"/>
            <p:cNvSpPr>
              <a:spLocks noEditPoints="1"/>
            </p:cNvSpPr>
            <p:nvPr/>
          </p:nvSpPr>
          <p:spPr bwMode="auto">
            <a:xfrm>
              <a:off x="6532563" y="3028950"/>
              <a:ext cx="311150" cy="309563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0 w 256"/>
                <a:gd name="T13" fmla="*/ 2147483646 h 256"/>
                <a:gd name="T14" fmla="*/ 2147483646 w 256"/>
                <a:gd name="T15" fmla="*/ 0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6" h="256">
                  <a:moveTo>
                    <a:pt x="249" y="215"/>
                  </a:moveTo>
                  <a:cubicBezTo>
                    <a:pt x="253" y="219"/>
                    <a:pt x="256" y="225"/>
                    <a:pt x="256" y="232"/>
                  </a:cubicBezTo>
                  <a:cubicBezTo>
                    <a:pt x="256" y="245"/>
                    <a:pt x="245" y="256"/>
                    <a:pt x="232" y="256"/>
                  </a:cubicBezTo>
                  <a:cubicBezTo>
                    <a:pt x="225" y="256"/>
                    <a:pt x="219" y="253"/>
                    <a:pt x="215" y="249"/>
                  </a:cubicBezTo>
                  <a:cubicBezTo>
                    <a:pt x="145" y="179"/>
                    <a:pt x="145" y="179"/>
                    <a:pt x="145" y="179"/>
                  </a:cubicBezTo>
                  <a:cubicBezTo>
                    <a:pt x="130" y="187"/>
                    <a:pt x="114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14"/>
                    <a:pt x="187" y="130"/>
                    <a:pt x="179" y="145"/>
                  </a:cubicBezTo>
                  <a:lnTo>
                    <a:pt x="249" y="215"/>
                  </a:lnTo>
                  <a:close/>
                  <a:moveTo>
                    <a:pt x="96" y="24"/>
                  </a:moveTo>
                  <a:cubicBezTo>
                    <a:pt x="56" y="24"/>
                    <a:pt x="24" y="56"/>
                    <a:pt x="24" y="96"/>
                  </a:cubicBezTo>
                  <a:cubicBezTo>
                    <a:pt x="24" y="136"/>
                    <a:pt x="56" y="168"/>
                    <a:pt x="96" y="168"/>
                  </a:cubicBezTo>
                  <a:cubicBezTo>
                    <a:pt x="136" y="168"/>
                    <a:pt x="168" y="136"/>
                    <a:pt x="168" y="96"/>
                  </a:cubicBezTo>
                  <a:cubicBezTo>
                    <a:pt x="168" y="56"/>
                    <a:pt x="136" y="24"/>
                    <a:pt x="9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47" y="3501033"/>
            <a:ext cx="6485848" cy="273725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35" y="4317884"/>
            <a:ext cx="4983942" cy="203313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6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6"/>
          <p:cNvSpPr>
            <a:spLocks noChangeArrowheads="1"/>
          </p:cNvSpPr>
          <p:nvPr/>
        </p:nvSpPr>
        <p:spPr bwMode="auto">
          <a:xfrm>
            <a:off x="2028825" y="2471738"/>
            <a:ext cx="627063" cy="628650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363" name="矩形 17"/>
          <p:cNvSpPr>
            <a:spLocks noChangeArrowheads="1"/>
          </p:cNvSpPr>
          <p:nvPr/>
        </p:nvSpPr>
        <p:spPr bwMode="auto">
          <a:xfrm>
            <a:off x="2714625" y="2471738"/>
            <a:ext cx="627063" cy="62865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364" name="矩形 18"/>
          <p:cNvSpPr>
            <a:spLocks noChangeArrowheads="1"/>
          </p:cNvSpPr>
          <p:nvPr/>
        </p:nvSpPr>
        <p:spPr bwMode="auto">
          <a:xfrm>
            <a:off x="2011363" y="3170238"/>
            <a:ext cx="627062" cy="628650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365" name="矩形 19"/>
          <p:cNvSpPr>
            <a:spLocks noChangeArrowheads="1"/>
          </p:cNvSpPr>
          <p:nvPr/>
        </p:nvSpPr>
        <p:spPr bwMode="auto">
          <a:xfrm>
            <a:off x="2714625" y="3170238"/>
            <a:ext cx="627063" cy="628650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366" name="文本框 20"/>
          <p:cNvSpPr txBox="1">
            <a:spLocks noChangeArrowheads="1"/>
          </p:cNvSpPr>
          <p:nvPr/>
        </p:nvSpPr>
        <p:spPr bwMode="auto">
          <a:xfrm>
            <a:off x="2011363" y="2471738"/>
            <a:ext cx="133882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8100" b="1" dirty="0" smtClean="0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03</a:t>
            </a:r>
            <a:endParaRPr kumimoji="0" lang="zh-CN" altLang="en-US" sz="8100" b="1" dirty="0">
              <a:solidFill>
                <a:schemeClr val="bg1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3" name="文本框 21"/>
          <p:cNvSpPr txBox="1">
            <a:spLocks noChangeArrowheads="1"/>
          </p:cNvSpPr>
          <p:nvPr/>
        </p:nvSpPr>
        <p:spPr bwMode="auto">
          <a:xfrm>
            <a:off x="3389313" y="2571750"/>
            <a:ext cx="4445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88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1688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1688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8" name="文本框 22"/>
          <p:cNvSpPr txBox="1">
            <a:spLocks noChangeArrowheads="1"/>
          </p:cNvSpPr>
          <p:nvPr/>
        </p:nvSpPr>
        <p:spPr bwMode="auto">
          <a:xfrm>
            <a:off x="4207071" y="2777456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3132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oup 3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1869419"/>
            <a:ext cx="3127375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1"/>
          <p:cNvSpPr>
            <a:spLocks/>
          </p:cNvSpPr>
          <p:nvPr/>
        </p:nvSpPr>
        <p:spPr bwMode="auto">
          <a:xfrm>
            <a:off x="2657475" y="5488919"/>
            <a:ext cx="4619625" cy="530225"/>
          </a:xfrm>
          <a:custGeom>
            <a:avLst/>
            <a:gdLst>
              <a:gd name="T0" fmla="*/ 2147483646 w 1229"/>
              <a:gd name="T1" fmla="*/ 2147483646 h 272"/>
              <a:gd name="T2" fmla="*/ 0 w 1229"/>
              <a:gd name="T3" fmla="*/ 2147483646 h 272"/>
              <a:gd name="T4" fmla="*/ 2147483646 w 1229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9" h="272">
                <a:moveTo>
                  <a:pt x="1229" y="237"/>
                </a:moveTo>
                <a:cubicBezTo>
                  <a:pt x="1229" y="237"/>
                  <a:pt x="463" y="138"/>
                  <a:pt x="0" y="272"/>
                </a:cubicBezTo>
                <a:cubicBezTo>
                  <a:pt x="0" y="272"/>
                  <a:pt x="516" y="0"/>
                  <a:pt x="1229" y="237"/>
                </a:cubicBez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69" tIns="51335" rIns="102669" bIns="51335"/>
          <a:lstStyle/>
          <a:p>
            <a:endParaRPr lang="zh-CN" alt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 flipV="1">
            <a:off x="4684712" y="1377294"/>
            <a:ext cx="563563" cy="565150"/>
          </a:xfrm>
          <a:custGeom>
            <a:avLst/>
            <a:gdLst>
              <a:gd name="T0" fmla="*/ 0 w 905504"/>
              <a:gd name="T1" fmla="*/ 110092 h 905504"/>
              <a:gd name="T2" fmla="*/ 31989 w 905504"/>
              <a:gd name="T3" fmla="*/ 32246 h 905504"/>
              <a:gd name="T4" fmla="*/ 109216 w 905504"/>
              <a:gd name="T5" fmla="*/ 0 h 905504"/>
              <a:gd name="T6" fmla="*/ 186442 w 905504"/>
              <a:gd name="T7" fmla="*/ 32246 h 905504"/>
              <a:gd name="T8" fmla="*/ 218431 w 905504"/>
              <a:gd name="T9" fmla="*/ 110092 h 905504"/>
              <a:gd name="T10" fmla="*/ 186442 w 905504"/>
              <a:gd name="T11" fmla="*/ 187939 h 905504"/>
              <a:gd name="T12" fmla="*/ 109216 w 905504"/>
              <a:gd name="T13" fmla="*/ 220184 h 905504"/>
              <a:gd name="T14" fmla="*/ 31989 w 905504"/>
              <a:gd name="T15" fmla="*/ 187939 h 905504"/>
              <a:gd name="T16" fmla="*/ 0 w 905504"/>
              <a:gd name="T17" fmla="*/ 110092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5338" tIns="177412" rIns="177412" bIns="102669" anchor="ctr"/>
          <a:lstStyle/>
          <a:p>
            <a:endParaRPr lang="zh-CN" alt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4811712" y="1509056"/>
            <a:ext cx="309563" cy="300038"/>
          </a:xfrm>
          <a:custGeom>
            <a:avLst/>
            <a:gdLst>
              <a:gd name="T0" fmla="*/ 2147483646 w 683"/>
              <a:gd name="T1" fmla="*/ 2147483646 h 662"/>
              <a:gd name="T2" fmla="*/ 2147483646 w 683"/>
              <a:gd name="T3" fmla="*/ 2147483646 h 662"/>
              <a:gd name="T4" fmla="*/ 2147483646 w 683"/>
              <a:gd name="T5" fmla="*/ 372421034 h 662"/>
              <a:gd name="T6" fmla="*/ 2147483646 w 683"/>
              <a:gd name="T7" fmla="*/ 0 h 662"/>
              <a:gd name="T8" fmla="*/ 2147483646 w 683"/>
              <a:gd name="T9" fmla="*/ 93053930 h 662"/>
              <a:gd name="T10" fmla="*/ 2147483646 w 683"/>
              <a:gd name="T11" fmla="*/ 1675792452 h 662"/>
              <a:gd name="T12" fmla="*/ 2147483646 w 683"/>
              <a:gd name="T13" fmla="*/ 2147483646 h 662"/>
              <a:gd name="T14" fmla="*/ 372232964 w 683"/>
              <a:gd name="T15" fmla="*/ 2147483646 h 662"/>
              <a:gd name="T16" fmla="*/ 2147483646 w 683"/>
              <a:gd name="T17" fmla="*/ 2147483646 h 662"/>
              <a:gd name="T18" fmla="*/ 2147483646 w 683"/>
              <a:gd name="T19" fmla="*/ 2147483646 h 662"/>
              <a:gd name="T20" fmla="*/ 2147483646 w 683"/>
              <a:gd name="T21" fmla="*/ 2147483646 h 662"/>
              <a:gd name="T22" fmla="*/ 2147483646 w 683"/>
              <a:gd name="T23" fmla="*/ 2147483646 h 662"/>
              <a:gd name="T24" fmla="*/ 2147483646 w 683"/>
              <a:gd name="T25" fmla="*/ 2147483646 h 662"/>
              <a:gd name="T26" fmla="*/ 2147483646 w 683"/>
              <a:gd name="T27" fmla="*/ 2147483646 h 662"/>
              <a:gd name="T28" fmla="*/ 2147483646 w 683"/>
              <a:gd name="T29" fmla="*/ 2147483646 h 662"/>
              <a:gd name="T30" fmla="*/ 2147483646 w 683"/>
              <a:gd name="T31" fmla="*/ 2147483646 h 662"/>
              <a:gd name="T32" fmla="*/ 2147483646 w 683"/>
              <a:gd name="T33" fmla="*/ 2147483646 h 662"/>
              <a:gd name="T34" fmla="*/ 2147483646 w 683"/>
              <a:gd name="T35" fmla="*/ 2147483646 h 662"/>
              <a:gd name="T36" fmla="*/ 2147483646 w 683"/>
              <a:gd name="T37" fmla="*/ 2147483646 h 662"/>
              <a:gd name="T38" fmla="*/ 2147483646 w 683"/>
              <a:gd name="T39" fmla="*/ 2147483646 h 662"/>
              <a:gd name="T40" fmla="*/ 2147483646 w 683"/>
              <a:gd name="T41" fmla="*/ 2147483646 h 662"/>
              <a:gd name="T42" fmla="*/ 2147483646 w 683"/>
              <a:gd name="T43" fmla="*/ 2147483646 h 662"/>
              <a:gd name="T44" fmla="*/ 2147483646 w 683"/>
              <a:gd name="T45" fmla="*/ 2147483646 h 662"/>
              <a:gd name="T46" fmla="*/ 2147483646 w 683"/>
              <a:gd name="T47" fmla="*/ 2147483646 h 662"/>
              <a:gd name="T48" fmla="*/ 2147483646 w 683"/>
              <a:gd name="T49" fmla="*/ 2147483646 h 662"/>
              <a:gd name="T50" fmla="*/ 2147483646 w 683"/>
              <a:gd name="T51" fmla="*/ 2147483646 h 662"/>
              <a:gd name="T52" fmla="*/ 2147483646 w 683"/>
              <a:gd name="T53" fmla="*/ 2147483646 h 662"/>
              <a:gd name="T54" fmla="*/ 2147483646 w 683"/>
              <a:gd name="T55" fmla="*/ 2147483646 h 662"/>
              <a:gd name="T56" fmla="*/ 2147483646 w 683"/>
              <a:gd name="T57" fmla="*/ 2147483646 h 662"/>
              <a:gd name="T58" fmla="*/ 2147483646 w 683"/>
              <a:gd name="T59" fmla="*/ 2147483646 h 662"/>
              <a:gd name="T60" fmla="*/ 2140339884 w 683"/>
              <a:gd name="T61" fmla="*/ 2147483646 h 662"/>
              <a:gd name="T62" fmla="*/ 2147483646 w 683"/>
              <a:gd name="T63" fmla="*/ 2147483646 h 662"/>
              <a:gd name="T64" fmla="*/ 2147483646 w 683"/>
              <a:gd name="T65" fmla="*/ 2147483646 h 662"/>
              <a:gd name="T66" fmla="*/ 2147483646 w 683"/>
              <a:gd name="T67" fmla="*/ 2147483646 h 662"/>
              <a:gd name="T68" fmla="*/ 2147483646 w 683"/>
              <a:gd name="T69" fmla="*/ 2147483646 h 662"/>
              <a:gd name="T70" fmla="*/ 2147483646 w 683"/>
              <a:gd name="T71" fmla="*/ 2147483646 h 662"/>
              <a:gd name="T72" fmla="*/ 2147483646 w 683"/>
              <a:gd name="T73" fmla="*/ 2147483646 h 662"/>
              <a:gd name="T74" fmla="*/ 2147483646 w 683"/>
              <a:gd name="T75" fmla="*/ 2147483646 h 662"/>
              <a:gd name="T76" fmla="*/ 2147483646 w 683"/>
              <a:gd name="T77" fmla="*/ 2147483646 h 662"/>
              <a:gd name="T78" fmla="*/ 2147483646 w 683"/>
              <a:gd name="T79" fmla="*/ 2147483646 h 662"/>
              <a:gd name="T80" fmla="*/ 2147483646 w 683"/>
              <a:gd name="T81" fmla="*/ 2147483646 h 662"/>
              <a:gd name="T82" fmla="*/ 2147483646 w 683"/>
              <a:gd name="T83" fmla="*/ 2147483646 h 662"/>
              <a:gd name="T84" fmla="*/ 2147483646 w 683"/>
              <a:gd name="T85" fmla="*/ 2147483646 h 662"/>
              <a:gd name="T86" fmla="*/ 2147483646 w 683"/>
              <a:gd name="T87" fmla="*/ 2147483646 h 662"/>
              <a:gd name="T88" fmla="*/ 2147483646 w 683"/>
              <a:gd name="T89" fmla="*/ 2147483646 h 662"/>
              <a:gd name="T90" fmla="*/ 2147483646 w 683"/>
              <a:gd name="T91" fmla="*/ 2147483646 h 662"/>
              <a:gd name="T92" fmla="*/ 2147483646 w 683"/>
              <a:gd name="T93" fmla="*/ 2147483646 h 662"/>
              <a:gd name="T94" fmla="*/ 2147483646 w 683"/>
              <a:gd name="T95" fmla="*/ 2147483646 h 662"/>
              <a:gd name="T96" fmla="*/ 2147483646 w 683"/>
              <a:gd name="T97" fmla="*/ 2147483646 h 662"/>
              <a:gd name="T98" fmla="*/ 2147483646 w 683"/>
              <a:gd name="T99" fmla="*/ 2147483646 h 6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69" tIns="51335" rIns="102669" bIns="51335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440094" y="3584180"/>
            <a:ext cx="565150" cy="565150"/>
            <a:chOff x="6261100" y="3658531"/>
            <a:chExt cx="565150" cy="565150"/>
          </a:xfrm>
        </p:grpSpPr>
        <p:sp>
          <p:nvSpPr>
            <p:cNvPr id="10" name="Freeform 19"/>
            <p:cNvSpPr>
              <a:spLocks/>
            </p:cNvSpPr>
            <p:nvPr/>
          </p:nvSpPr>
          <p:spPr bwMode="auto">
            <a:xfrm flipV="1">
              <a:off x="6261100" y="3658531"/>
              <a:ext cx="565150" cy="565150"/>
            </a:xfrm>
            <a:custGeom>
              <a:avLst/>
              <a:gdLst>
                <a:gd name="T0" fmla="*/ 0 w 905504"/>
                <a:gd name="T1" fmla="*/ 110092 h 905504"/>
                <a:gd name="T2" fmla="*/ 32246 w 905504"/>
                <a:gd name="T3" fmla="*/ 32246 h 905504"/>
                <a:gd name="T4" fmla="*/ 110092 w 905504"/>
                <a:gd name="T5" fmla="*/ 0 h 905504"/>
                <a:gd name="T6" fmla="*/ 187939 w 905504"/>
                <a:gd name="T7" fmla="*/ 32246 h 905504"/>
                <a:gd name="T8" fmla="*/ 220184 w 905504"/>
                <a:gd name="T9" fmla="*/ 110092 h 905504"/>
                <a:gd name="T10" fmla="*/ 187939 w 905504"/>
                <a:gd name="T11" fmla="*/ 187939 h 905504"/>
                <a:gd name="T12" fmla="*/ 110092 w 905504"/>
                <a:gd name="T13" fmla="*/ 220184 h 905504"/>
                <a:gd name="T14" fmla="*/ 32246 w 905504"/>
                <a:gd name="T15" fmla="*/ 187939 h 905504"/>
                <a:gd name="T16" fmla="*/ 0 w 905504"/>
                <a:gd name="T17" fmla="*/ 110092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11" name="Freeform 177"/>
            <p:cNvSpPr>
              <a:spLocks noEditPoints="1"/>
            </p:cNvSpPr>
            <p:nvPr/>
          </p:nvSpPr>
          <p:spPr bwMode="auto">
            <a:xfrm>
              <a:off x="6384925" y="3774419"/>
              <a:ext cx="319087" cy="336550"/>
            </a:xfrm>
            <a:custGeom>
              <a:avLst/>
              <a:gdLst>
                <a:gd name="T0" fmla="*/ 2147483646 w 360"/>
                <a:gd name="T1" fmla="*/ 2147483646 h 380"/>
                <a:gd name="T2" fmla="*/ 2147483646 w 360"/>
                <a:gd name="T3" fmla="*/ 2147483646 h 380"/>
                <a:gd name="T4" fmla="*/ 2147483646 w 360"/>
                <a:gd name="T5" fmla="*/ 2147483646 h 380"/>
                <a:gd name="T6" fmla="*/ 2147483646 w 360"/>
                <a:gd name="T7" fmla="*/ 2147483646 h 380"/>
                <a:gd name="T8" fmla="*/ 2147483646 w 360"/>
                <a:gd name="T9" fmla="*/ 2147483646 h 380"/>
                <a:gd name="T10" fmla="*/ 2147483646 w 360"/>
                <a:gd name="T11" fmla="*/ 2147483646 h 380"/>
                <a:gd name="T12" fmla="*/ 2147483646 w 360"/>
                <a:gd name="T13" fmla="*/ 2147483646 h 380"/>
                <a:gd name="T14" fmla="*/ 2147483646 w 360"/>
                <a:gd name="T15" fmla="*/ 2147483646 h 380"/>
                <a:gd name="T16" fmla="*/ 2147483646 w 360"/>
                <a:gd name="T17" fmla="*/ 2147483646 h 380"/>
                <a:gd name="T18" fmla="*/ 2147483646 w 360"/>
                <a:gd name="T19" fmla="*/ 2147483646 h 380"/>
                <a:gd name="T20" fmla="*/ 2147483646 w 360"/>
                <a:gd name="T21" fmla="*/ 2147483646 h 380"/>
                <a:gd name="T22" fmla="*/ 2147483646 w 360"/>
                <a:gd name="T23" fmla="*/ 2147483646 h 380"/>
                <a:gd name="T24" fmla="*/ 2147483646 w 360"/>
                <a:gd name="T25" fmla="*/ 2147483646 h 380"/>
                <a:gd name="T26" fmla="*/ 2147483646 w 360"/>
                <a:gd name="T27" fmla="*/ 2147483646 h 380"/>
                <a:gd name="T28" fmla="*/ 2147483646 w 360"/>
                <a:gd name="T29" fmla="*/ 2147483646 h 380"/>
                <a:gd name="T30" fmla="*/ 2147483646 w 360"/>
                <a:gd name="T31" fmla="*/ 2147483646 h 380"/>
                <a:gd name="T32" fmla="*/ 2147483646 w 360"/>
                <a:gd name="T33" fmla="*/ 2147483646 h 380"/>
                <a:gd name="T34" fmla="*/ 2147483646 w 360"/>
                <a:gd name="T35" fmla="*/ 2147483646 h 380"/>
                <a:gd name="T36" fmla="*/ 2147483646 w 360"/>
                <a:gd name="T37" fmla="*/ 2147483646 h 380"/>
                <a:gd name="T38" fmla="*/ 2147483646 w 360"/>
                <a:gd name="T39" fmla="*/ 2147483646 h 380"/>
                <a:gd name="T40" fmla="*/ 2147483646 w 360"/>
                <a:gd name="T41" fmla="*/ 2147483646 h 380"/>
                <a:gd name="T42" fmla="*/ 2147483646 w 360"/>
                <a:gd name="T43" fmla="*/ 2147483646 h 380"/>
                <a:gd name="T44" fmla="*/ 2147483646 w 360"/>
                <a:gd name="T45" fmla="*/ 2147483646 h 380"/>
                <a:gd name="T46" fmla="*/ 2147483646 w 360"/>
                <a:gd name="T47" fmla="*/ 2147483646 h 380"/>
                <a:gd name="T48" fmla="*/ 2147483646 w 360"/>
                <a:gd name="T49" fmla="*/ 2147483646 h 380"/>
                <a:gd name="T50" fmla="*/ 2147483646 w 360"/>
                <a:gd name="T51" fmla="*/ 2147483646 h 380"/>
                <a:gd name="T52" fmla="*/ 2147483646 w 360"/>
                <a:gd name="T53" fmla="*/ 2147483646 h 3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60" h="380">
                  <a:moveTo>
                    <a:pt x="350" y="180"/>
                  </a:moveTo>
                  <a:cubicBezTo>
                    <a:pt x="295" y="180"/>
                    <a:pt x="68" y="180"/>
                    <a:pt x="10" y="180"/>
                  </a:cubicBezTo>
                  <a:cubicBezTo>
                    <a:pt x="0" y="180"/>
                    <a:pt x="0" y="176"/>
                    <a:pt x="5" y="171"/>
                  </a:cubicBezTo>
                  <a:cubicBezTo>
                    <a:pt x="36" y="140"/>
                    <a:pt x="138" y="40"/>
                    <a:pt x="170" y="8"/>
                  </a:cubicBezTo>
                  <a:cubicBezTo>
                    <a:pt x="178" y="0"/>
                    <a:pt x="180" y="0"/>
                    <a:pt x="189" y="9"/>
                  </a:cubicBezTo>
                  <a:cubicBezTo>
                    <a:pt x="201" y="21"/>
                    <a:pt x="225" y="44"/>
                    <a:pt x="250" y="69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81" y="45"/>
                    <a:pt x="281" y="45"/>
                    <a:pt x="281" y="45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311" y="129"/>
                    <a:pt x="339" y="158"/>
                    <a:pt x="353" y="171"/>
                  </a:cubicBezTo>
                  <a:cubicBezTo>
                    <a:pt x="358" y="176"/>
                    <a:pt x="360" y="180"/>
                    <a:pt x="350" y="180"/>
                  </a:cubicBezTo>
                  <a:close/>
                  <a:moveTo>
                    <a:pt x="314" y="367"/>
                  </a:moveTo>
                  <a:cubicBezTo>
                    <a:pt x="314" y="376"/>
                    <a:pt x="310" y="380"/>
                    <a:pt x="300" y="380"/>
                  </a:cubicBezTo>
                  <a:cubicBezTo>
                    <a:pt x="269" y="380"/>
                    <a:pt x="194" y="380"/>
                    <a:pt x="194" y="380"/>
                  </a:cubicBezTo>
                  <a:cubicBezTo>
                    <a:pt x="194" y="302"/>
                    <a:pt x="194" y="302"/>
                    <a:pt x="194" y="302"/>
                  </a:cubicBezTo>
                  <a:cubicBezTo>
                    <a:pt x="146" y="302"/>
                    <a:pt x="146" y="302"/>
                    <a:pt x="146" y="302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6" y="380"/>
                    <a:pt x="86" y="380"/>
                    <a:pt x="58" y="380"/>
                  </a:cubicBezTo>
                  <a:cubicBezTo>
                    <a:pt x="49" y="380"/>
                    <a:pt x="44" y="375"/>
                    <a:pt x="44" y="366"/>
                  </a:cubicBezTo>
                  <a:cubicBezTo>
                    <a:pt x="44" y="322"/>
                    <a:pt x="44" y="188"/>
                    <a:pt x="44" y="188"/>
                  </a:cubicBezTo>
                  <a:cubicBezTo>
                    <a:pt x="314" y="188"/>
                    <a:pt x="314" y="188"/>
                    <a:pt x="314" y="188"/>
                  </a:cubicBezTo>
                  <a:cubicBezTo>
                    <a:pt x="314" y="188"/>
                    <a:pt x="314" y="323"/>
                    <a:pt x="314" y="367"/>
                  </a:cubicBezTo>
                  <a:close/>
                  <a:moveTo>
                    <a:pt x="273" y="242"/>
                  </a:moveTo>
                  <a:cubicBezTo>
                    <a:pt x="225" y="242"/>
                    <a:pt x="225" y="242"/>
                    <a:pt x="225" y="242"/>
                  </a:cubicBezTo>
                  <a:cubicBezTo>
                    <a:pt x="225" y="282"/>
                    <a:pt x="225" y="282"/>
                    <a:pt x="225" y="282"/>
                  </a:cubicBezTo>
                  <a:cubicBezTo>
                    <a:pt x="273" y="282"/>
                    <a:pt x="273" y="282"/>
                    <a:pt x="273" y="282"/>
                  </a:cubicBezTo>
                  <a:cubicBezTo>
                    <a:pt x="273" y="242"/>
                    <a:pt x="273" y="242"/>
                    <a:pt x="273" y="2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59439" y="2514172"/>
            <a:ext cx="565150" cy="565150"/>
            <a:chOff x="3095625" y="3658531"/>
            <a:chExt cx="565150" cy="565150"/>
          </a:xfrm>
        </p:grpSpPr>
        <p:sp>
          <p:nvSpPr>
            <p:cNvPr id="12" name="Freeform 22"/>
            <p:cNvSpPr>
              <a:spLocks/>
            </p:cNvSpPr>
            <p:nvPr/>
          </p:nvSpPr>
          <p:spPr bwMode="auto">
            <a:xfrm flipV="1">
              <a:off x="3095625" y="3658531"/>
              <a:ext cx="565150" cy="565150"/>
            </a:xfrm>
            <a:custGeom>
              <a:avLst/>
              <a:gdLst>
                <a:gd name="T0" fmla="*/ 0 w 905504"/>
                <a:gd name="T1" fmla="*/ 110092 h 905504"/>
                <a:gd name="T2" fmla="*/ 32169 w 905504"/>
                <a:gd name="T3" fmla="*/ 32246 h 905504"/>
                <a:gd name="T4" fmla="*/ 109831 w 905504"/>
                <a:gd name="T5" fmla="*/ 0 h 905504"/>
                <a:gd name="T6" fmla="*/ 187494 w 905504"/>
                <a:gd name="T7" fmla="*/ 32246 h 905504"/>
                <a:gd name="T8" fmla="*/ 219663 w 905504"/>
                <a:gd name="T9" fmla="*/ 110092 h 905504"/>
                <a:gd name="T10" fmla="*/ 187494 w 905504"/>
                <a:gd name="T11" fmla="*/ 187939 h 905504"/>
                <a:gd name="T12" fmla="*/ 109831 w 905504"/>
                <a:gd name="T13" fmla="*/ 220184 h 905504"/>
                <a:gd name="T14" fmla="*/ 32169 w 905504"/>
                <a:gd name="T15" fmla="*/ 187939 h 905504"/>
                <a:gd name="T16" fmla="*/ 0 w 905504"/>
                <a:gd name="T17" fmla="*/ 110092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51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3262312" y="3772831"/>
              <a:ext cx="231775" cy="338138"/>
            </a:xfrm>
            <a:custGeom>
              <a:avLst/>
              <a:gdLst>
                <a:gd name="T0" fmla="*/ 2147483646 w 70"/>
                <a:gd name="T1" fmla="*/ 0 h 102"/>
                <a:gd name="T2" fmla="*/ 0 w 70"/>
                <a:gd name="T3" fmla="*/ 2147483646 h 102"/>
                <a:gd name="T4" fmla="*/ 2147483646 w 70"/>
                <a:gd name="T5" fmla="*/ 2147483646 h 102"/>
                <a:gd name="T6" fmla="*/ 2147483646 w 70"/>
                <a:gd name="T7" fmla="*/ 2147483646 h 102"/>
                <a:gd name="T8" fmla="*/ 2147483646 w 70"/>
                <a:gd name="T9" fmla="*/ 2147483646 h 102"/>
                <a:gd name="T10" fmla="*/ 2147483646 w 70"/>
                <a:gd name="T11" fmla="*/ 2147483646 h 102"/>
                <a:gd name="T12" fmla="*/ 2147483646 w 70"/>
                <a:gd name="T13" fmla="*/ 0 h 102"/>
                <a:gd name="T14" fmla="*/ 2147483646 w 70"/>
                <a:gd name="T15" fmla="*/ 2147483646 h 102"/>
                <a:gd name="T16" fmla="*/ 2147483646 w 70"/>
                <a:gd name="T17" fmla="*/ 2147483646 h 102"/>
                <a:gd name="T18" fmla="*/ 2147483646 w 70"/>
                <a:gd name="T19" fmla="*/ 2147483646 h 102"/>
                <a:gd name="T20" fmla="*/ 2147483646 w 70"/>
                <a:gd name="T21" fmla="*/ 2147483646 h 102"/>
                <a:gd name="T22" fmla="*/ 2147483646 w 70"/>
                <a:gd name="T23" fmla="*/ 2147483646 h 102"/>
                <a:gd name="T24" fmla="*/ 2147483646 w 70"/>
                <a:gd name="T25" fmla="*/ 2147483646 h 102"/>
                <a:gd name="T26" fmla="*/ 2147483646 w 70"/>
                <a:gd name="T27" fmla="*/ 2147483646 h 102"/>
                <a:gd name="T28" fmla="*/ 2147483646 w 70"/>
                <a:gd name="T29" fmla="*/ 2147483646 h 102"/>
                <a:gd name="T30" fmla="*/ 2147483646 w 70"/>
                <a:gd name="T31" fmla="*/ 2147483646 h 102"/>
                <a:gd name="T32" fmla="*/ 2147483646 w 70"/>
                <a:gd name="T33" fmla="*/ 2147483646 h 102"/>
                <a:gd name="T34" fmla="*/ 2147483646 w 70"/>
                <a:gd name="T35" fmla="*/ 2147483646 h 102"/>
                <a:gd name="T36" fmla="*/ 2147483646 w 70"/>
                <a:gd name="T37" fmla="*/ 2147483646 h 102"/>
                <a:gd name="T38" fmla="*/ 2147483646 w 70"/>
                <a:gd name="T39" fmla="*/ 2147483646 h 102"/>
                <a:gd name="T40" fmla="*/ 2147483646 w 70"/>
                <a:gd name="T41" fmla="*/ 2147483646 h 102"/>
                <a:gd name="T42" fmla="*/ 2147483646 w 70"/>
                <a:gd name="T43" fmla="*/ 2147483646 h 102"/>
                <a:gd name="T44" fmla="*/ 2147483646 w 70"/>
                <a:gd name="T45" fmla="*/ 2147483646 h 102"/>
                <a:gd name="T46" fmla="*/ 2147483646 w 70"/>
                <a:gd name="T47" fmla="*/ 2147483646 h 102"/>
                <a:gd name="T48" fmla="*/ 2147483646 w 70"/>
                <a:gd name="T49" fmla="*/ 2147483646 h 102"/>
                <a:gd name="T50" fmla="*/ 2147483646 w 70"/>
                <a:gd name="T51" fmla="*/ 2147483646 h 102"/>
                <a:gd name="T52" fmla="*/ 2147483646 w 70"/>
                <a:gd name="T53" fmla="*/ 2147483646 h 102"/>
                <a:gd name="T54" fmla="*/ 2147483646 w 70"/>
                <a:gd name="T55" fmla="*/ 2147483646 h 102"/>
                <a:gd name="T56" fmla="*/ 2147483646 w 70"/>
                <a:gd name="T57" fmla="*/ 2147483646 h 102"/>
                <a:gd name="T58" fmla="*/ 2147483646 w 70"/>
                <a:gd name="T59" fmla="*/ 2147483646 h 102"/>
                <a:gd name="T60" fmla="*/ 2147483646 w 70"/>
                <a:gd name="T61" fmla="*/ 2147483646 h 102"/>
                <a:gd name="T62" fmla="*/ 2147483646 w 70"/>
                <a:gd name="T63" fmla="*/ 2147483646 h 102"/>
                <a:gd name="T64" fmla="*/ 2147483646 w 70"/>
                <a:gd name="T65" fmla="*/ 2147483646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34025" y="1691619"/>
            <a:ext cx="565150" cy="563562"/>
            <a:chOff x="5534025" y="1691619"/>
            <a:chExt cx="565150" cy="563562"/>
          </a:xfrm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 flipV="1">
              <a:off x="5534025" y="1691619"/>
              <a:ext cx="565150" cy="563562"/>
            </a:xfrm>
            <a:custGeom>
              <a:avLst/>
              <a:gdLst>
                <a:gd name="T0" fmla="*/ 0 w 905504"/>
                <a:gd name="T1" fmla="*/ 109215 h 905504"/>
                <a:gd name="T2" fmla="*/ 32246 w 905504"/>
                <a:gd name="T3" fmla="*/ 31988 h 905504"/>
                <a:gd name="T4" fmla="*/ 110092 w 905504"/>
                <a:gd name="T5" fmla="*/ 0 h 905504"/>
                <a:gd name="T6" fmla="*/ 187939 w 905504"/>
                <a:gd name="T7" fmla="*/ 31988 h 905504"/>
                <a:gd name="T8" fmla="*/ 220184 w 905504"/>
                <a:gd name="T9" fmla="*/ 109215 h 905504"/>
                <a:gd name="T10" fmla="*/ 187939 w 905504"/>
                <a:gd name="T11" fmla="*/ 186441 h 905504"/>
                <a:gd name="T12" fmla="*/ 110092 w 905504"/>
                <a:gd name="T13" fmla="*/ 218430 h 905504"/>
                <a:gd name="T14" fmla="*/ 32246 w 905504"/>
                <a:gd name="T15" fmla="*/ 186441 h 905504"/>
                <a:gd name="T16" fmla="*/ 0 w 905504"/>
                <a:gd name="T17" fmla="*/ 109215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15" name="Freeform 170"/>
            <p:cNvSpPr>
              <a:spLocks noEditPoints="1"/>
            </p:cNvSpPr>
            <p:nvPr/>
          </p:nvSpPr>
          <p:spPr bwMode="auto">
            <a:xfrm>
              <a:off x="5665787" y="1845606"/>
              <a:ext cx="301625" cy="255588"/>
            </a:xfrm>
            <a:custGeom>
              <a:avLst/>
              <a:gdLst>
                <a:gd name="T0" fmla="*/ 2147483646 w 256"/>
                <a:gd name="T1" fmla="*/ 2147483646 h 216"/>
                <a:gd name="T2" fmla="*/ 2147483646 w 256"/>
                <a:gd name="T3" fmla="*/ 2147483646 h 216"/>
                <a:gd name="T4" fmla="*/ 0 w 256"/>
                <a:gd name="T5" fmla="*/ 2147483646 h 216"/>
                <a:gd name="T6" fmla="*/ 0 w 256"/>
                <a:gd name="T7" fmla="*/ 2147483646 h 216"/>
                <a:gd name="T8" fmla="*/ 2147483646 w 256"/>
                <a:gd name="T9" fmla="*/ 0 h 216"/>
                <a:gd name="T10" fmla="*/ 2147483646 w 256"/>
                <a:gd name="T11" fmla="*/ 2147483646 h 216"/>
                <a:gd name="T12" fmla="*/ 2147483646 w 256"/>
                <a:gd name="T13" fmla="*/ 2147483646 h 216"/>
                <a:gd name="T14" fmla="*/ 2147483646 w 256"/>
                <a:gd name="T15" fmla="*/ 2147483646 h 216"/>
                <a:gd name="T16" fmla="*/ 2147483646 w 256"/>
                <a:gd name="T17" fmla="*/ 2147483646 h 216"/>
                <a:gd name="T18" fmla="*/ 2147483646 w 256"/>
                <a:gd name="T19" fmla="*/ 2147483646 h 216"/>
                <a:gd name="T20" fmla="*/ 2147483646 w 256"/>
                <a:gd name="T21" fmla="*/ 2147483646 h 216"/>
                <a:gd name="T22" fmla="*/ 2147483646 w 256"/>
                <a:gd name="T23" fmla="*/ 2147483646 h 216"/>
                <a:gd name="T24" fmla="*/ 2147483646 w 256"/>
                <a:gd name="T25" fmla="*/ 2147483646 h 216"/>
                <a:gd name="T26" fmla="*/ 2147483646 w 256"/>
                <a:gd name="T27" fmla="*/ 2147483646 h 216"/>
                <a:gd name="T28" fmla="*/ 2147483646 w 256"/>
                <a:gd name="T29" fmla="*/ 2147483646 h 216"/>
                <a:gd name="T30" fmla="*/ 2147483646 w 256"/>
                <a:gd name="T31" fmla="*/ 2147483646 h 216"/>
                <a:gd name="T32" fmla="*/ 2147483646 w 256"/>
                <a:gd name="T33" fmla="*/ 2147483646 h 216"/>
                <a:gd name="T34" fmla="*/ 2147483646 w 256"/>
                <a:gd name="T35" fmla="*/ 2147483646 h 216"/>
                <a:gd name="T36" fmla="*/ 2147483646 w 256"/>
                <a:gd name="T37" fmla="*/ 2147483646 h 216"/>
                <a:gd name="T38" fmla="*/ 2147483646 w 256"/>
                <a:gd name="T39" fmla="*/ 2147483646 h 216"/>
                <a:gd name="T40" fmla="*/ 2147483646 w 256"/>
                <a:gd name="T41" fmla="*/ 2147483646 h 216"/>
                <a:gd name="T42" fmla="*/ 2147483646 w 256"/>
                <a:gd name="T43" fmla="*/ 2147483646 h 216"/>
                <a:gd name="T44" fmla="*/ 2147483646 w 256"/>
                <a:gd name="T45" fmla="*/ 2147483646 h 216"/>
                <a:gd name="T46" fmla="*/ 2147483646 w 256"/>
                <a:gd name="T47" fmla="*/ 2147483646 h 216"/>
                <a:gd name="T48" fmla="*/ 2147483646 w 256"/>
                <a:gd name="T49" fmla="*/ 2147483646 h 216"/>
                <a:gd name="T50" fmla="*/ 2147483646 w 256"/>
                <a:gd name="T51" fmla="*/ 2147483646 h 216"/>
                <a:gd name="T52" fmla="*/ 2147483646 w 256"/>
                <a:gd name="T53" fmla="*/ 2147483646 h 216"/>
                <a:gd name="T54" fmla="*/ 2147483646 w 256"/>
                <a:gd name="T55" fmla="*/ 2147483646 h 216"/>
                <a:gd name="T56" fmla="*/ 2147483646 w 256"/>
                <a:gd name="T57" fmla="*/ 2147483646 h 216"/>
                <a:gd name="T58" fmla="*/ 2147483646 w 256"/>
                <a:gd name="T59" fmla="*/ 2147483646 h 216"/>
                <a:gd name="T60" fmla="*/ 2147483646 w 256"/>
                <a:gd name="T61" fmla="*/ 2147483646 h 216"/>
                <a:gd name="T62" fmla="*/ 2147483646 w 256"/>
                <a:gd name="T63" fmla="*/ 2147483646 h 216"/>
                <a:gd name="T64" fmla="*/ 2147483646 w 256"/>
                <a:gd name="T65" fmla="*/ 2147483646 h 216"/>
                <a:gd name="T66" fmla="*/ 2147483646 w 256"/>
                <a:gd name="T67" fmla="*/ 2147483646 h 216"/>
                <a:gd name="T68" fmla="*/ 2147483646 w 256"/>
                <a:gd name="T69" fmla="*/ 2147483646 h 216"/>
                <a:gd name="T70" fmla="*/ 2147483646 w 256"/>
                <a:gd name="T71" fmla="*/ 2147483646 h 216"/>
                <a:gd name="T72" fmla="*/ 2147483646 w 256"/>
                <a:gd name="T73" fmla="*/ 2147483646 h 216"/>
                <a:gd name="T74" fmla="*/ 2147483646 w 256"/>
                <a:gd name="T75" fmla="*/ 2147483646 h 2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6" h="216">
                  <a:moveTo>
                    <a:pt x="244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moveTo>
                    <a:pt x="216" y="180"/>
                  </a:moveTo>
                  <a:cubicBezTo>
                    <a:pt x="192" y="180"/>
                    <a:pt x="192" y="180"/>
                    <a:pt x="192" y="180"/>
                  </a:cubicBezTo>
                  <a:cubicBezTo>
                    <a:pt x="185" y="180"/>
                    <a:pt x="180" y="175"/>
                    <a:pt x="180" y="168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80" y="77"/>
                    <a:pt x="185" y="72"/>
                    <a:pt x="192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23" y="72"/>
                    <a:pt x="228" y="77"/>
                    <a:pt x="228" y="84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28" y="175"/>
                    <a:pt x="223" y="180"/>
                    <a:pt x="216" y="180"/>
                  </a:cubicBezTo>
                  <a:moveTo>
                    <a:pt x="148" y="180"/>
                  </a:moveTo>
                  <a:cubicBezTo>
                    <a:pt x="124" y="180"/>
                    <a:pt x="124" y="180"/>
                    <a:pt x="124" y="180"/>
                  </a:cubicBezTo>
                  <a:cubicBezTo>
                    <a:pt x="117" y="180"/>
                    <a:pt x="112" y="175"/>
                    <a:pt x="112" y="168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2" y="29"/>
                    <a:pt x="117" y="24"/>
                    <a:pt x="124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5" y="24"/>
                    <a:pt x="160" y="29"/>
                    <a:pt x="160" y="36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75"/>
                    <a:pt x="155" y="180"/>
                    <a:pt x="148" y="180"/>
                  </a:cubicBezTo>
                  <a:moveTo>
                    <a:pt x="80" y="180"/>
                  </a:moveTo>
                  <a:cubicBezTo>
                    <a:pt x="56" y="180"/>
                    <a:pt x="56" y="180"/>
                    <a:pt x="56" y="180"/>
                  </a:cubicBezTo>
                  <a:cubicBezTo>
                    <a:pt x="49" y="180"/>
                    <a:pt x="44" y="175"/>
                    <a:pt x="44" y="168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4" y="137"/>
                    <a:pt x="49" y="132"/>
                    <a:pt x="56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7" y="132"/>
                    <a:pt x="92" y="137"/>
                    <a:pt x="92" y="144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75"/>
                    <a:pt x="87" y="180"/>
                    <a:pt x="80" y="1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sp>
        <p:nvSpPr>
          <p:cNvPr id="16" name="Freeform 25"/>
          <p:cNvSpPr>
            <a:spLocks/>
          </p:cNvSpPr>
          <p:nvPr/>
        </p:nvSpPr>
        <p:spPr bwMode="auto">
          <a:xfrm flipV="1">
            <a:off x="3833812" y="1691619"/>
            <a:ext cx="565150" cy="563562"/>
          </a:xfrm>
          <a:custGeom>
            <a:avLst/>
            <a:gdLst>
              <a:gd name="T0" fmla="*/ 0 w 905504"/>
              <a:gd name="T1" fmla="*/ 109215 h 905504"/>
              <a:gd name="T2" fmla="*/ 32246 w 905504"/>
              <a:gd name="T3" fmla="*/ 31988 h 905504"/>
              <a:gd name="T4" fmla="*/ 110092 w 905504"/>
              <a:gd name="T5" fmla="*/ 0 h 905504"/>
              <a:gd name="T6" fmla="*/ 187939 w 905504"/>
              <a:gd name="T7" fmla="*/ 31988 h 905504"/>
              <a:gd name="T8" fmla="*/ 220184 w 905504"/>
              <a:gd name="T9" fmla="*/ 109215 h 905504"/>
              <a:gd name="T10" fmla="*/ 187939 w 905504"/>
              <a:gd name="T11" fmla="*/ 186441 h 905504"/>
              <a:gd name="T12" fmla="*/ 110092 w 905504"/>
              <a:gd name="T13" fmla="*/ 218430 h 905504"/>
              <a:gd name="T14" fmla="*/ 32246 w 905504"/>
              <a:gd name="T15" fmla="*/ 186441 h 905504"/>
              <a:gd name="T16" fmla="*/ 0 w 905504"/>
              <a:gd name="T17" fmla="*/ 109215 h 905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05338" tIns="177412" rIns="177412" bIns="102669" anchor="ctr"/>
          <a:lstStyle/>
          <a:p>
            <a:endParaRPr lang="zh-CN" altLang="en-US"/>
          </a:p>
        </p:txBody>
      </p:sp>
      <p:sp>
        <p:nvSpPr>
          <p:cNvPr id="17" name="Freeform 120"/>
          <p:cNvSpPr>
            <a:spLocks noEditPoints="1"/>
          </p:cNvSpPr>
          <p:nvPr/>
        </p:nvSpPr>
        <p:spPr bwMode="auto">
          <a:xfrm>
            <a:off x="3968750" y="1845606"/>
            <a:ext cx="295275" cy="255588"/>
          </a:xfrm>
          <a:custGeom>
            <a:avLst/>
            <a:gdLst>
              <a:gd name="T0" fmla="*/ 2147483646 w 117"/>
              <a:gd name="T1" fmla="*/ 2147483646 h 101"/>
              <a:gd name="T2" fmla="*/ 2147483646 w 117"/>
              <a:gd name="T3" fmla="*/ 2147483646 h 101"/>
              <a:gd name="T4" fmla="*/ 2147483646 w 117"/>
              <a:gd name="T5" fmla="*/ 2147483646 h 101"/>
              <a:gd name="T6" fmla="*/ 0 w 117"/>
              <a:gd name="T7" fmla="*/ 2147483646 h 101"/>
              <a:gd name="T8" fmla="*/ 0 w 117"/>
              <a:gd name="T9" fmla="*/ 2147483646 h 101"/>
              <a:gd name="T10" fmla="*/ 2147483646 w 117"/>
              <a:gd name="T11" fmla="*/ 2147483646 h 101"/>
              <a:gd name="T12" fmla="*/ 2147483646 w 117"/>
              <a:gd name="T13" fmla="*/ 2147483646 h 101"/>
              <a:gd name="T14" fmla="*/ 2147483646 w 117"/>
              <a:gd name="T15" fmla="*/ 2147483646 h 101"/>
              <a:gd name="T16" fmla="*/ 2147483646 w 117"/>
              <a:gd name="T17" fmla="*/ 2147483646 h 101"/>
              <a:gd name="T18" fmla="*/ 2147483646 w 117"/>
              <a:gd name="T19" fmla="*/ 2147483646 h 101"/>
              <a:gd name="T20" fmla="*/ 2147483646 w 117"/>
              <a:gd name="T21" fmla="*/ 2147483646 h 101"/>
              <a:gd name="T22" fmla="*/ 2147483646 w 117"/>
              <a:gd name="T23" fmla="*/ 2147483646 h 101"/>
              <a:gd name="T24" fmla="*/ 2147483646 w 117"/>
              <a:gd name="T25" fmla="*/ 2147483646 h 101"/>
              <a:gd name="T26" fmla="*/ 2147483646 w 117"/>
              <a:gd name="T27" fmla="*/ 2147483646 h 101"/>
              <a:gd name="T28" fmla="*/ 2147483646 w 117"/>
              <a:gd name="T29" fmla="*/ 2147483646 h 101"/>
              <a:gd name="T30" fmla="*/ 2147483646 w 117"/>
              <a:gd name="T31" fmla="*/ 2147483646 h 101"/>
              <a:gd name="T32" fmla="*/ 2147483646 w 117"/>
              <a:gd name="T33" fmla="*/ 0 h 101"/>
              <a:gd name="T34" fmla="*/ 2147483646 w 117"/>
              <a:gd name="T35" fmla="*/ 2147483646 h 101"/>
              <a:gd name="T36" fmla="*/ 2147483646 w 117"/>
              <a:gd name="T37" fmla="*/ 2147483646 h 101"/>
              <a:gd name="T38" fmla="*/ 2147483646 w 117"/>
              <a:gd name="T39" fmla="*/ 2147483646 h 101"/>
              <a:gd name="T40" fmla="*/ 2147483646 w 117"/>
              <a:gd name="T41" fmla="*/ 2147483646 h 101"/>
              <a:gd name="T42" fmla="*/ 2147483646 w 117"/>
              <a:gd name="T43" fmla="*/ 2147483646 h 101"/>
              <a:gd name="T44" fmla="*/ 2147483646 w 117"/>
              <a:gd name="T45" fmla="*/ 2147483646 h 101"/>
              <a:gd name="T46" fmla="*/ 2147483646 w 117"/>
              <a:gd name="T47" fmla="*/ 2147483646 h 101"/>
              <a:gd name="T48" fmla="*/ 2147483646 w 117"/>
              <a:gd name="T49" fmla="*/ 2147483646 h 101"/>
              <a:gd name="T50" fmla="*/ 2147483646 w 117"/>
              <a:gd name="T51" fmla="*/ 2147483646 h 101"/>
              <a:gd name="T52" fmla="*/ 2147483646 w 117"/>
              <a:gd name="T53" fmla="*/ 2147483646 h 101"/>
              <a:gd name="T54" fmla="*/ 2147483646 w 117"/>
              <a:gd name="T55" fmla="*/ 2147483646 h 101"/>
              <a:gd name="T56" fmla="*/ 2147483646 w 117"/>
              <a:gd name="T57" fmla="*/ 2147483646 h 101"/>
              <a:gd name="T58" fmla="*/ 2147483646 w 117"/>
              <a:gd name="T59" fmla="*/ 2147483646 h 101"/>
              <a:gd name="T60" fmla="*/ 2147483646 w 117"/>
              <a:gd name="T61" fmla="*/ 2147483646 h 101"/>
              <a:gd name="T62" fmla="*/ 2147483646 w 117"/>
              <a:gd name="T63" fmla="*/ 2147483646 h 101"/>
              <a:gd name="T64" fmla="*/ 2147483646 w 117"/>
              <a:gd name="T65" fmla="*/ 2147483646 h 101"/>
              <a:gd name="T66" fmla="*/ 2147483646 w 117"/>
              <a:gd name="T67" fmla="*/ 2147483646 h 101"/>
              <a:gd name="T68" fmla="*/ 2147483646 w 117"/>
              <a:gd name="T69" fmla="*/ 2147483646 h 10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7" h="101">
                <a:moveTo>
                  <a:pt x="95" y="7"/>
                </a:moveTo>
                <a:cubicBezTo>
                  <a:pt x="95" y="14"/>
                  <a:pt x="95" y="14"/>
                  <a:pt x="95" y="14"/>
                </a:cubicBezTo>
                <a:cubicBezTo>
                  <a:pt x="15" y="36"/>
                  <a:pt x="15" y="36"/>
                  <a:pt x="15" y="3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2"/>
                  <a:pt x="0" y="72"/>
                  <a:pt x="0" y="72"/>
                </a:cubicBezTo>
                <a:cubicBezTo>
                  <a:pt x="15" y="65"/>
                  <a:pt x="15" y="65"/>
                  <a:pt x="15" y="65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76"/>
                  <a:pt x="21" y="76"/>
                  <a:pt x="21" y="76"/>
                </a:cubicBezTo>
                <a:cubicBezTo>
                  <a:pt x="20" y="82"/>
                  <a:pt x="23" y="88"/>
                  <a:pt x="29" y="89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95"/>
                  <a:pt x="52" y="95"/>
                  <a:pt x="53" y="95"/>
                </a:cubicBezTo>
                <a:cubicBezTo>
                  <a:pt x="58" y="95"/>
                  <a:pt x="62" y="92"/>
                  <a:pt x="64" y="87"/>
                </a:cubicBezTo>
                <a:cubicBezTo>
                  <a:pt x="66" y="78"/>
                  <a:pt x="66" y="78"/>
                  <a:pt x="66" y="78"/>
                </a:cubicBezTo>
                <a:cubicBezTo>
                  <a:pt x="95" y="86"/>
                  <a:pt x="95" y="86"/>
                  <a:pt x="95" y="86"/>
                </a:cubicBezTo>
                <a:cubicBezTo>
                  <a:pt x="95" y="94"/>
                  <a:pt x="95" y="94"/>
                  <a:pt x="95" y="94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7" y="0"/>
                  <a:pt x="117" y="0"/>
                  <a:pt x="117" y="0"/>
                </a:cubicBezTo>
                <a:lnTo>
                  <a:pt x="95" y="7"/>
                </a:lnTo>
                <a:close/>
                <a:moveTo>
                  <a:pt x="57" y="85"/>
                </a:moveTo>
                <a:cubicBezTo>
                  <a:pt x="56" y="87"/>
                  <a:pt x="54" y="88"/>
                  <a:pt x="52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29" y="82"/>
                  <a:pt x="28" y="80"/>
                  <a:pt x="28" y="78"/>
                </a:cubicBezTo>
                <a:cubicBezTo>
                  <a:pt x="31" y="69"/>
                  <a:pt x="31" y="69"/>
                  <a:pt x="31" y="69"/>
                </a:cubicBezTo>
                <a:cubicBezTo>
                  <a:pt x="59" y="77"/>
                  <a:pt x="59" y="77"/>
                  <a:pt x="59" y="77"/>
                </a:cubicBezTo>
                <a:lnTo>
                  <a:pt x="57" y="85"/>
                </a:lnTo>
                <a:close/>
                <a:moveTo>
                  <a:pt x="95" y="50"/>
                </a:moveTo>
                <a:cubicBezTo>
                  <a:pt x="15" y="50"/>
                  <a:pt x="15" y="50"/>
                  <a:pt x="15" y="50"/>
                </a:cubicBezTo>
                <a:cubicBezTo>
                  <a:pt x="15" y="43"/>
                  <a:pt x="15" y="43"/>
                  <a:pt x="15" y="43"/>
                </a:cubicBezTo>
                <a:cubicBezTo>
                  <a:pt x="95" y="21"/>
                  <a:pt x="95" y="21"/>
                  <a:pt x="95" y="21"/>
                </a:cubicBezTo>
                <a:lnTo>
                  <a:pt x="95" y="50"/>
                </a:lnTo>
                <a:close/>
                <a:moveTo>
                  <a:pt x="109" y="50"/>
                </a:moveTo>
                <a:cubicBezTo>
                  <a:pt x="102" y="50"/>
                  <a:pt x="102" y="50"/>
                  <a:pt x="102" y="50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9" y="14"/>
                  <a:pt x="109" y="14"/>
                  <a:pt x="109" y="14"/>
                </a:cubicBezTo>
                <a:lnTo>
                  <a:pt x="10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69" tIns="51335" rIns="102669" bIns="51335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980531" y="3626076"/>
            <a:ext cx="563562" cy="563563"/>
            <a:chOff x="3124200" y="2620306"/>
            <a:chExt cx="563562" cy="563563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3124200" y="2620306"/>
              <a:ext cx="563562" cy="563563"/>
            </a:xfrm>
            <a:custGeom>
              <a:avLst/>
              <a:gdLst>
                <a:gd name="T0" fmla="*/ 0 w 905504"/>
                <a:gd name="T1" fmla="*/ 109216 h 905504"/>
                <a:gd name="T2" fmla="*/ 31988 w 905504"/>
                <a:gd name="T3" fmla="*/ 31989 h 905504"/>
                <a:gd name="T4" fmla="*/ 109215 w 905504"/>
                <a:gd name="T5" fmla="*/ 0 h 905504"/>
                <a:gd name="T6" fmla="*/ 186441 w 905504"/>
                <a:gd name="T7" fmla="*/ 31989 h 905504"/>
                <a:gd name="T8" fmla="*/ 218430 w 905504"/>
                <a:gd name="T9" fmla="*/ 109216 h 905504"/>
                <a:gd name="T10" fmla="*/ 186441 w 905504"/>
                <a:gd name="T11" fmla="*/ 186442 h 905504"/>
                <a:gd name="T12" fmla="*/ 109215 w 905504"/>
                <a:gd name="T13" fmla="*/ 218431 h 905504"/>
                <a:gd name="T14" fmla="*/ 31988 w 905504"/>
                <a:gd name="T15" fmla="*/ 186442 h 905504"/>
                <a:gd name="T16" fmla="*/ 0 w 905504"/>
                <a:gd name="T17" fmla="*/ 109216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19" name="Freeform 45"/>
            <p:cNvSpPr>
              <a:spLocks noEditPoints="1"/>
            </p:cNvSpPr>
            <p:nvPr/>
          </p:nvSpPr>
          <p:spPr bwMode="auto">
            <a:xfrm>
              <a:off x="3243262" y="2725081"/>
              <a:ext cx="325438" cy="352425"/>
            </a:xfrm>
            <a:custGeom>
              <a:avLst/>
              <a:gdLst>
                <a:gd name="T0" fmla="*/ 2147483646 w 889"/>
                <a:gd name="T1" fmla="*/ 2147483646 h 965"/>
                <a:gd name="T2" fmla="*/ 2147483646 w 889"/>
                <a:gd name="T3" fmla="*/ 2147483646 h 965"/>
                <a:gd name="T4" fmla="*/ 2147483646 w 889"/>
                <a:gd name="T5" fmla="*/ 2147483646 h 965"/>
                <a:gd name="T6" fmla="*/ 2147483646 w 889"/>
                <a:gd name="T7" fmla="*/ 2147483646 h 965"/>
                <a:gd name="T8" fmla="*/ 2147483646 w 889"/>
                <a:gd name="T9" fmla="*/ 2147483646 h 965"/>
                <a:gd name="T10" fmla="*/ 2147483646 w 889"/>
                <a:gd name="T11" fmla="*/ 2147483646 h 965"/>
                <a:gd name="T12" fmla="*/ 2147483646 w 889"/>
                <a:gd name="T13" fmla="*/ 2147483646 h 965"/>
                <a:gd name="T14" fmla="*/ 2147483646 w 889"/>
                <a:gd name="T15" fmla="*/ 2147483646 h 965"/>
                <a:gd name="T16" fmla="*/ 2147483646 w 889"/>
                <a:gd name="T17" fmla="*/ 2147483646 h 965"/>
                <a:gd name="T18" fmla="*/ 2147483646 w 889"/>
                <a:gd name="T19" fmla="*/ 2147483646 h 965"/>
                <a:gd name="T20" fmla="*/ 2147483646 w 889"/>
                <a:gd name="T21" fmla="*/ 2147483646 h 965"/>
                <a:gd name="T22" fmla="*/ 1079440141 w 889"/>
                <a:gd name="T23" fmla="*/ 2147483646 h 965"/>
                <a:gd name="T24" fmla="*/ 1324676160 w 889"/>
                <a:gd name="T25" fmla="*/ 2147483646 h 965"/>
                <a:gd name="T26" fmla="*/ 2147483646 w 889"/>
                <a:gd name="T27" fmla="*/ 2147483646 h 965"/>
                <a:gd name="T28" fmla="*/ 2147483646 w 889"/>
                <a:gd name="T29" fmla="*/ 2147483646 h 965"/>
                <a:gd name="T30" fmla="*/ 2147483646 w 889"/>
                <a:gd name="T31" fmla="*/ 2147483646 h 965"/>
                <a:gd name="T32" fmla="*/ 2147483646 w 889"/>
                <a:gd name="T33" fmla="*/ 2147483646 h 965"/>
                <a:gd name="T34" fmla="*/ 2147483646 w 889"/>
                <a:gd name="T35" fmla="*/ 2147483646 h 965"/>
                <a:gd name="T36" fmla="*/ 2147483646 w 889"/>
                <a:gd name="T37" fmla="*/ 2147483646 h 965"/>
                <a:gd name="T38" fmla="*/ 2147483646 w 889"/>
                <a:gd name="T39" fmla="*/ 2147483646 h 965"/>
                <a:gd name="T40" fmla="*/ 2147483646 w 889"/>
                <a:gd name="T41" fmla="*/ 2147483646 h 965"/>
                <a:gd name="T42" fmla="*/ 2147483646 w 889"/>
                <a:gd name="T43" fmla="*/ 2147483646 h 965"/>
                <a:gd name="T44" fmla="*/ 2147483646 w 889"/>
                <a:gd name="T45" fmla="*/ 2147483646 h 965"/>
                <a:gd name="T46" fmla="*/ 2147483646 w 889"/>
                <a:gd name="T47" fmla="*/ 2147483646 h 965"/>
                <a:gd name="T48" fmla="*/ 2147483646 w 889"/>
                <a:gd name="T49" fmla="*/ 2147483646 h 965"/>
                <a:gd name="T50" fmla="*/ 2147483646 w 889"/>
                <a:gd name="T51" fmla="*/ 2147483646 h 965"/>
                <a:gd name="T52" fmla="*/ 2147483646 w 889"/>
                <a:gd name="T53" fmla="*/ 2147483646 h 965"/>
                <a:gd name="T54" fmla="*/ 2147483646 w 889"/>
                <a:gd name="T55" fmla="*/ 2147483646 h 965"/>
                <a:gd name="T56" fmla="*/ 2147483646 w 889"/>
                <a:gd name="T57" fmla="*/ 2147483646 h 965"/>
                <a:gd name="T58" fmla="*/ 2147483646 w 889"/>
                <a:gd name="T59" fmla="*/ 2147483646 h 965"/>
                <a:gd name="T60" fmla="*/ 2147483646 w 889"/>
                <a:gd name="T61" fmla="*/ 2147483646 h 965"/>
                <a:gd name="T62" fmla="*/ 2147483646 w 889"/>
                <a:gd name="T63" fmla="*/ 2147483646 h 965"/>
                <a:gd name="T64" fmla="*/ 2147483646 w 889"/>
                <a:gd name="T65" fmla="*/ 2147483646 h 965"/>
                <a:gd name="T66" fmla="*/ 2147483646 w 889"/>
                <a:gd name="T67" fmla="*/ 2147483646 h 965"/>
                <a:gd name="T68" fmla="*/ 2147483646 w 889"/>
                <a:gd name="T69" fmla="*/ 2147483646 h 965"/>
                <a:gd name="T70" fmla="*/ 2147483646 w 889"/>
                <a:gd name="T71" fmla="*/ 2147483646 h 965"/>
                <a:gd name="T72" fmla="*/ 2147483646 w 889"/>
                <a:gd name="T73" fmla="*/ 2147483646 h 965"/>
                <a:gd name="T74" fmla="*/ 2147483646 w 889"/>
                <a:gd name="T75" fmla="*/ 2147483646 h 965"/>
                <a:gd name="T76" fmla="*/ 2147483646 w 889"/>
                <a:gd name="T77" fmla="*/ 2147483646 h 965"/>
                <a:gd name="T78" fmla="*/ 2147483646 w 889"/>
                <a:gd name="T79" fmla="*/ 2147483646 h 965"/>
                <a:gd name="T80" fmla="*/ 2147483646 w 889"/>
                <a:gd name="T81" fmla="*/ 2147483646 h 965"/>
                <a:gd name="T82" fmla="*/ 2147483646 w 889"/>
                <a:gd name="T83" fmla="*/ 2147483646 h 965"/>
                <a:gd name="T84" fmla="*/ 2147483646 w 889"/>
                <a:gd name="T85" fmla="*/ 2147483646 h 965"/>
                <a:gd name="T86" fmla="*/ 2147483646 w 889"/>
                <a:gd name="T87" fmla="*/ 2147483646 h 965"/>
                <a:gd name="T88" fmla="*/ 2147483646 w 889"/>
                <a:gd name="T89" fmla="*/ 2147483646 h 965"/>
                <a:gd name="T90" fmla="*/ 2147483646 w 889"/>
                <a:gd name="T91" fmla="*/ 2147483646 h 965"/>
                <a:gd name="T92" fmla="*/ 2147483646 w 889"/>
                <a:gd name="T93" fmla="*/ 2147483646 h 965"/>
                <a:gd name="T94" fmla="*/ 2147483646 w 889"/>
                <a:gd name="T95" fmla="*/ 2147483646 h 965"/>
                <a:gd name="T96" fmla="*/ 2147483646 w 889"/>
                <a:gd name="T97" fmla="*/ 2147483646 h 965"/>
                <a:gd name="T98" fmla="*/ 2147483646 w 889"/>
                <a:gd name="T99" fmla="*/ 2147483646 h 965"/>
                <a:gd name="T100" fmla="*/ 2147483646 w 889"/>
                <a:gd name="T101" fmla="*/ 1898879047 h 965"/>
                <a:gd name="T102" fmla="*/ 2147483646 w 889"/>
                <a:gd name="T103" fmla="*/ 535639253 h 965"/>
                <a:gd name="T104" fmla="*/ 2147483646 w 889"/>
                <a:gd name="T105" fmla="*/ 1606784825 h 965"/>
                <a:gd name="T106" fmla="*/ 2147483646 w 889"/>
                <a:gd name="T107" fmla="*/ 2147483646 h 965"/>
                <a:gd name="T108" fmla="*/ 2147483646 w 889"/>
                <a:gd name="T109" fmla="*/ 2147483646 h 965"/>
                <a:gd name="T110" fmla="*/ 2147483646 w 889"/>
                <a:gd name="T111" fmla="*/ 2147483646 h 965"/>
                <a:gd name="T112" fmla="*/ 2147483646 w 889"/>
                <a:gd name="T113" fmla="*/ 2147483646 h 965"/>
                <a:gd name="T114" fmla="*/ 2147483646 w 889"/>
                <a:gd name="T115" fmla="*/ 2147483646 h 965"/>
                <a:gd name="T116" fmla="*/ 2147483646 w 889"/>
                <a:gd name="T117" fmla="*/ 2147483646 h 965"/>
                <a:gd name="T118" fmla="*/ 2147483646 w 889"/>
                <a:gd name="T119" fmla="*/ 2147483646 h 9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889" h="965">
                  <a:moveTo>
                    <a:pt x="843" y="818"/>
                  </a:moveTo>
                  <a:cubicBezTo>
                    <a:pt x="824" y="807"/>
                    <a:pt x="803" y="806"/>
                    <a:pt x="783" y="812"/>
                  </a:cubicBezTo>
                  <a:cubicBezTo>
                    <a:pt x="657" y="737"/>
                    <a:pt x="657" y="737"/>
                    <a:pt x="657" y="737"/>
                  </a:cubicBezTo>
                  <a:cubicBezTo>
                    <a:pt x="659" y="722"/>
                    <a:pt x="669" y="709"/>
                    <a:pt x="684" y="703"/>
                  </a:cubicBezTo>
                  <a:cubicBezTo>
                    <a:pt x="707" y="694"/>
                    <a:pt x="712" y="672"/>
                    <a:pt x="694" y="654"/>
                  </a:cubicBezTo>
                  <a:cubicBezTo>
                    <a:pt x="677" y="636"/>
                    <a:pt x="679" y="608"/>
                    <a:pt x="698" y="592"/>
                  </a:cubicBezTo>
                  <a:cubicBezTo>
                    <a:pt x="716" y="576"/>
                    <a:pt x="714" y="554"/>
                    <a:pt x="691" y="542"/>
                  </a:cubicBezTo>
                  <a:cubicBezTo>
                    <a:pt x="670" y="531"/>
                    <a:pt x="662" y="504"/>
                    <a:pt x="674" y="483"/>
                  </a:cubicBezTo>
                  <a:cubicBezTo>
                    <a:pt x="687" y="462"/>
                    <a:pt x="677" y="441"/>
                    <a:pt x="653" y="438"/>
                  </a:cubicBezTo>
                  <a:cubicBezTo>
                    <a:pt x="628" y="434"/>
                    <a:pt x="612" y="412"/>
                    <a:pt x="617" y="387"/>
                  </a:cubicBezTo>
                  <a:cubicBezTo>
                    <a:pt x="622" y="363"/>
                    <a:pt x="606" y="347"/>
                    <a:pt x="582" y="352"/>
                  </a:cubicBezTo>
                  <a:cubicBezTo>
                    <a:pt x="557" y="356"/>
                    <a:pt x="535" y="340"/>
                    <a:pt x="532" y="315"/>
                  </a:cubicBezTo>
                  <a:cubicBezTo>
                    <a:pt x="529" y="291"/>
                    <a:pt x="508" y="281"/>
                    <a:pt x="487" y="293"/>
                  </a:cubicBezTo>
                  <a:cubicBezTo>
                    <a:pt x="465" y="305"/>
                    <a:pt x="439" y="297"/>
                    <a:pt x="428" y="275"/>
                  </a:cubicBezTo>
                  <a:cubicBezTo>
                    <a:pt x="417" y="253"/>
                    <a:pt x="395" y="250"/>
                    <a:pt x="378" y="268"/>
                  </a:cubicBezTo>
                  <a:cubicBezTo>
                    <a:pt x="362" y="287"/>
                    <a:pt x="334" y="288"/>
                    <a:pt x="316" y="270"/>
                  </a:cubicBezTo>
                  <a:cubicBezTo>
                    <a:pt x="299" y="253"/>
                    <a:pt x="277" y="258"/>
                    <a:pt x="267" y="280"/>
                  </a:cubicBezTo>
                  <a:cubicBezTo>
                    <a:pt x="258" y="303"/>
                    <a:pt x="232" y="313"/>
                    <a:pt x="209" y="303"/>
                  </a:cubicBezTo>
                  <a:cubicBezTo>
                    <a:pt x="187" y="292"/>
                    <a:pt x="168" y="303"/>
                    <a:pt x="166" y="328"/>
                  </a:cubicBezTo>
                  <a:cubicBezTo>
                    <a:pt x="165" y="353"/>
                    <a:pt x="143" y="370"/>
                    <a:pt x="119" y="367"/>
                  </a:cubicBezTo>
                  <a:cubicBezTo>
                    <a:pt x="94" y="365"/>
                    <a:pt x="80" y="382"/>
                    <a:pt x="86" y="405"/>
                  </a:cubicBezTo>
                  <a:cubicBezTo>
                    <a:pt x="93" y="429"/>
                    <a:pt x="78" y="453"/>
                    <a:pt x="54" y="458"/>
                  </a:cubicBezTo>
                  <a:cubicBezTo>
                    <a:pt x="30" y="464"/>
                    <a:pt x="21" y="485"/>
                    <a:pt x="35" y="505"/>
                  </a:cubicBezTo>
                  <a:cubicBezTo>
                    <a:pt x="50" y="525"/>
                    <a:pt x="44" y="553"/>
                    <a:pt x="22" y="565"/>
                  </a:cubicBezTo>
                  <a:cubicBezTo>
                    <a:pt x="1" y="578"/>
                    <a:pt x="0" y="601"/>
                    <a:pt x="20" y="616"/>
                  </a:cubicBezTo>
                  <a:cubicBezTo>
                    <a:pt x="40" y="630"/>
                    <a:pt x="43" y="658"/>
                    <a:pt x="27" y="677"/>
                  </a:cubicBezTo>
                  <a:cubicBezTo>
                    <a:pt x="11" y="696"/>
                    <a:pt x="18" y="718"/>
                    <a:pt x="41" y="725"/>
                  </a:cubicBezTo>
                  <a:cubicBezTo>
                    <a:pt x="65" y="733"/>
                    <a:pt x="77" y="758"/>
                    <a:pt x="68" y="781"/>
                  </a:cubicBezTo>
                  <a:cubicBezTo>
                    <a:pt x="59" y="804"/>
                    <a:pt x="72" y="822"/>
                    <a:pt x="97" y="822"/>
                  </a:cubicBezTo>
                  <a:cubicBezTo>
                    <a:pt x="122" y="821"/>
                    <a:pt x="141" y="841"/>
                    <a:pt x="140" y="866"/>
                  </a:cubicBezTo>
                  <a:cubicBezTo>
                    <a:pt x="139" y="891"/>
                    <a:pt x="158" y="904"/>
                    <a:pt x="181" y="895"/>
                  </a:cubicBezTo>
                  <a:cubicBezTo>
                    <a:pt x="204" y="887"/>
                    <a:pt x="229" y="899"/>
                    <a:pt x="236" y="923"/>
                  </a:cubicBezTo>
                  <a:cubicBezTo>
                    <a:pt x="243" y="946"/>
                    <a:pt x="265" y="953"/>
                    <a:pt x="284" y="937"/>
                  </a:cubicBezTo>
                  <a:cubicBezTo>
                    <a:pt x="303" y="922"/>
                    <a:pt x="331" y="925"/>
                    <a:pt x="345" y="945"/>
                  </a:cubicBezTo>
                  <a:cubicBezTo>
                    <a:pt x="360" y="965"/>
                    <a:pt x="383" y="965"/>
                    <a:pt x="395" y="944"/>
                  </a:cubicBezTo>
                  <a:cubicBezTo>
                    <a:pt x="409" y="923"/>
                    <a:pt x="436" y="917"/>
                    <a:pt x="456" y="931"/>
                  </a:cubicBezTo>
                  <a:cubicBezTo>
                    <a:pt x="476" y="946"/>
                    <a:pt x="497" y="938"/>
                    <a:pt x="503" y="914"/>
                  </a:cubicBezTo>
                  <a:cubicBezTo>
                    <a:pt x="509" y="889"/>
                    <a:pt x="533" y="875"/>
                    <a:pt x="556" y="882"/>
                  </a:cubicBezTo>
                  <a:cubicBezTo>
                    <a:pt x="580" y="889"/>
                    <a:pt x="597" y="875"/>
                    <a:pt x="595" y="850"/>
                  </a:cubicBezTo>
                  <a:cubicBezTo>
                    <a:pt x="593" y="838"/>
                    <a:pt x="598" y="826"/>
                    <a:pt x="605" y="817"/>
                  </a:cubicBezTo>
                  <a:cubicBezTo>
                    <a:pt x="735" y="894"/>
                    <a:pt x="735" y="894"/>
                    <a:pt x="735" y="894"/>
                  </a:cubicBezTo>
                  <a:cubicBezTo>
                    <a:pt x="739" y="914"/>
                    <a:pt x="750" y="932"/>
                    <a:pt x="769" y="943"/>
                  </a:cubicBezTo>
                  <a:cubicBezTo>
                    <a:pt x="804" y="964"/>
                    <a:pt x="848" y="952"/>
                    <a:pt x="869" y="918"/>
                  </a:cubicBezTo>
                  <a:cubicBezTo>
                    <a:pt x="889" y="883"/>
                    <a:pt x="878" y="839"/>
                    <a:pt x="843" y="818"/>
                  </a:cubicBezTo>
                  <a:close/>
                  <a:moveTo>
                    <a:pt x="550" y="674"/>
                  </a:moveTo>
                  <a:cubicBezTo>
                    <a:pt x="456" y="618"/>
                    <a:pt x="456" y="618"/>
                    <a:pt x="456" y="618"/>
                  </a:cubicBezTo>
                  <a:cubicBezTo>
                    <a:pt x="455" y="588"/>
                    <a:pt x="440" y="559"/>
                    <a:pt x="412" y="543"/>
                  </a:cubicBezTo>
                  <a:cubicBezTo>
                    <a:pt x="381" y="525"/>
                    <a:pt x="345" y="527"/>
                    <a:pt x="317" y="545"/>
                  </a:cubicBezTo>
                  <a:cubicBezTo>
                    <a:pt x="368" y="575"/>
                    <a:pt x="368" y="575"/>
                    <a:pt x="368" y="575"/>
                  </a:cubicBezTo>
                  <a:cubicBezTo>
                    <a:pt x="387" y="586"/>
                    <a:pt x="392" y="610"/>
                    <a:pt x="381" y="630"/>
                  </a:cubicBezTo>
                  <a:cubicBezTo>
                    <a:pt x="370" y="649"/>
                    <a:pt x="346" y="655"/>
                    <a:pt x="328" y="644"/>
                  </a:cubicBezTo>
                  <a:cubicBezTo>
                    <a:pt x="276" y="614"/>
                    <a:pt x="276" y="614"/>
                    <a:pt x="276" y="614"/>
                  </a:cubicBezTo>
                  <a:cubicBezTo>
                    <a:pt x="273" y="647"/>
                    <a:pt x="289" y="680"/>
                    <a:pt x="320" y="698"/>
                  </a:cubicBezTo>
                  <a:cubicBezTo>
                    <a:pt x="348" y="715"/>
                    <a:pt x="380" y="714"/>
                    <a:pt x="407" y="700"/>
                  </a:cubicBezTo>
                  <a:cubicBezTo>
                    <a:pt x="498" y="754"/>
                    <a:pt x="498" y="754"/>
                    <a:pt x="498" y="754"/>
                  </a:cubicBezTo>
                  <a:cubicBezTo>
                    <a:pt x="473" y="777"/>
                    <a:pt x="443" y="795"/>
                    <a:pt x="408" y="804"/>
                  </a:cubicBezTo>
                  <a:cubicBezTo>
                    <a:pt x="299" y="832"/>
                    <a:pt x="188" y="766"/>
                    <a:pt x="160" y="657"/>
                  </a:cubicBezTo>
                  <a:cubicBezTo>
                    <a:pt x="132" y="548"/>
                    <a:pt x="198" y="437"/>
                    <a:pt x="307" y="409"/>
                  </a:cubicBezTo>
                  <a:cubicBezTo>
                    <a:pt x="415" y="381"/>
                    <a:pt x="527" y="447"/>
                    <a:pt x="555" y="556"/>
                  </a:cubicBezTo>
                  <a:cubicBezTo>
                    <a:pt x="565" y="596"/>
                    <a:pt x="562" y="637"/>
                    <a:pt x="550" y="674"/>
                  </a:cubicBezTo>
                  <a:close/>
                  <a:moveTo>
                    <a:pt x="595" y="700"/>
                  </a:moveTo>
                  <a:cubicBezTo>
                    <a:pt x="576" y="689"/>
                    <a:pt x="576" y="689"/>
                    <a:pt x="576" y="689"/>
                  </a:cubicBezTo>
                  <a:cubicBezTo>
                    <a:pt x="592" y="646"/>
                    <a:pt x="597" y="597"/>
                    <a:pt x="584" y="548"/>
                  </a:cubicBezTo>
                  <a:cubicBezTo>
                    <a:pt x="552" y="423"/>
                    <a:pt x="424" y="347"/>
                    <a:pt x="299" y="379"/>
                  </a:cubicBezTo>
                  <a:cubicBezTo>
                    <a:pt x="174" y="412"/>
                    <a:pt x="98" y="539"/>
                    <a:pt x="130" y="665"/>
                  </a:cubicBezTo>
                  <a:cubicBezTo>
                    <a:pt x="163" y="790"/>
                    <a:pt x="290" y="865"/>
                    <a:pt x="415" y="833"/>
                  </a:cubicBezTo>
                  <a:cubicBezTo>
                    <a:pt x="459" y="822"/>
                    <a:pt x="496" y="799"/>
                    <a:pt x="524" y="770"/>
                  </a:cubicBezTo>
                  <a:cubicBezTo>
                    <a:pt x="544" y="781"/>
                    <a:pt x="544" y="781"/>
                    <a:pt x="544" y="781"/>
                  </a:cubicBezTo>
                  <a:cubicBezTo>
                    <a:pt x="512" y="815"/>
                    <a:pt x="470" y="841"/>
                    <a:pt x="421" y="854"/>
                  </a:cubicBezTo>
                  <a:cubicBezTo>
                    <a:pt x="284" y="889"/>
                    <a:pt x="145" y="807"/>
                    <a:pt x="109" y="670"/>
                  </a:cubicBezTo>
                  <a:cubicBezTo>
                    <a:pt x="74" y="533"/>
                    <a:pt x="157" y="394"/>
                    <a:pt x="294" y="359"/>
                  </a:cubicBezTo>
                  <a:cubicBezTo>
                    <a:pt x="430" y="323"/>
                    <a:pt x="570" y="406"/>
                    <a:pt x="605" y="543"/>
                  </a:cubicBezTo>
                  <a:cubicBezTo>
                    <a:pt x="619" y="597"/>
                    <a:pt x="614" y="652"/>
                    <a:pt x="595" y="700"/>
                  </a:cubicBezTo>
                  <a:close/>
                  <a:moveTo>
                    <a:pt x="839" y="900"/>
                  </a:moveTo>
                  <a:cubicBezTo>
                    <a:pt x="806" y="919"/>
                    <a:pt x="806" y="919"/>
                    <a:pt x="806" y="919"/>
                  </a:cubicBezTo>
                  <a:cubicBezTo>
                    <a:pt x="773" y="900"/>
                    <a:pt x="773" y="900"/>
                    <a:pt x="773" y="900"/>
                  </a:cubicBezTo>
                  <a:cubicBezTo>
                    <a:pt x="773" y="861"/>
                    <a:pt x="773" y="861"/>
                    <a:pt x="773" y="861"/>
                  </a:cubicBezTo>
                  <a:cubicBezTo>
                    <a:pt x="807" y="842"/>
                    <a:pt x="807" y="842"/>
                    <a:pt x="807" y="842"/>
                  </a:cubicBezTo>
                  <a:cubicBezTo>
                    <a:pt x="840" y="862"/>
                    <a:pt x="840" y="862"/>
                    <a:pt x="840" y="862"/>
                  </a:cubicBezTo>
                  <a:lnTo>
                    <a:pt x="839" y="900"/>
                  </a:lnTo>
                  <a:close/>
                  <a:moveTo>
                    <a:pt x="526" y="216"/>
                  </a:moveTo>
                  <a:cubicBezTo>
                    <a:pt x="543" y="226"/>
                    <a:pt x="543" y="226"/>
                    <a:pt x="543" y="226"/>
                  </a:cubicBezTo>
                  <a:cubicBezTo>
                    <a:pt x="557" y="235"/>
                    <a:pt x="569" y="256"/>
                    <a:pt x="569" y="273"/>
                  </a:cubicBezTo>
                  <a:cubicBezTo>
                    <a:pt x="570" y="293"/>
                    <a:pt x="570" y="293"/>
                    <a:pt x="570" y="293"/>
                  </a:cubicBezTo>
                  <a:cubicBezTo>
                    <a:pt x="571" y="309"/>
                    <a:pt x="585" y="320"/>
                    <a:pt x="601" y="316"/>
                  </a:cubicBezTo>
                  <a:cubicBezTo>
                    <a:pt x="620" y="312"/>
                    <a:pt x="620" y="312"/>
                    <a:pt x="620" y="312"/>
                  </a:cubicBezTo>
                  <a:cubicBezTo>
                    <a:pt x="637" y="308"/>
                    <a:pt x="660" y="315"/>
                    <a:pt x="672" y="326"/>
                  </a:cubicBezTo>
                  <a:cubicBezTo>
                    <a:pt x="687" y="340"/>
                    <a:pt x="687" y="340"/>
                    <a:pt x="687" y="340"/>
                  </a:cubicBezTo>
                  <a:cubicBezTo>
                    <a:pt x="699" y="351"/>
                    <a:pt x="716" y="349"/>
                    <a:pt x="725" y="335"/>
                  </a:cubicBezTo>
                  <a:cubicBezTo>
                    <a:pt x="736" y="318"/>
                    <a:pt x="736" y="318"/>
                    <a:pt x="736" y="318"/>
                  </a:cubicBezTo>
                  <a:cubicBezTo>
                    <a:pt x="745" y="304"/>
                    <a:pt x="766" y="291"/>
                    <a:pt x="782" y="291"/>
                  </a:cubicBezTo>
                  <a:cubicBezTo>
                    <a:pt x="802" y="290"/>
                    <a:pt x="802" y="290"/>
                    <a:pt x="802" y="290"/>
                  </a:cubicBezTo>
                  <a:cubicBezTo>
                    <a:pt x="819" y="290"/>
                    <a:pt x="830" y="276"/>
                    <a:pt x="826" y="259"/>
                  </a:cubicBezTo>
                  <a:cubicBezTo>
                    <a:pt x="821" y="240"/>
                    <a:pt x="821" y="240"/>
                    <a:pt x="821" y="240"/>
                  </a:cubicBezTo>
                  <a:cubicBezTo>
                    <a:pt x="818" y="224"/>
                    <a:pt x="824" y="200"/>
                    <a:pt x="835" y="188"/>
                  </a:cubicBezTo>
                  <a:cubicBezTo>
                    <a:pt x="849" y="173"/>
                    <a:pt x="849" y="173"/>
                    <a:pt x="849" y="173"/>
                  </a:cubicBezTo>
                  <a:cubicBezTo>
                    <a:pt x="860" y="161"/>
                    <a:pt x="858" y="144"/>
                    <a:pt x="844" y="135"/>
                  </a:cubicBezTo>
                  <a:cubicBezTo>
                    <a:pt x="827" y="124"/>
                    <a:pt x="827" y="124"/>
                    <a:pt x="827" y="124"/>
                  </a:cubicBezTo>
                  <a:cubicBezTo>
                    <a:pt x="813" y="115"/>
                    <a:pt x="801" y="95"/>
                    <a:pt x="800" y="78"/>
                  </a:cubicBezTo>
                  <a:cubicBezTo>
                    <a:pt x="800" y="58"/>
                    <a:pt x="800" y="58"/>
                    <a:pt x="800" y="58"/>
                  </a:cubicBezTo>
                  <a:cubicBezTo>
                    <a:pt x="799" y="41"/>
                    <a:pt x="785" y="31"/>
                    <a:pt x="769" y="34"/>
                  </a:cubicBezTo>
                  <a:cubicBezTo>
                    <a:pt x="749" y="39"/>
                    <a:pt x="749" y="39"/>
                    <a:pt x="749" y="39"/>
                  </a:cubicBezTo>
                  <a:cubicBezTo>
                    <a:pt x="733" y="42"/>
                    <a:pt x="710" y="36"/>
                    <a:pt x="698" y="25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71" y="0"/>
                    <a:pt x="653" y="2"/>
                    <a:pt x="645" y="16"/>
                  </a:cubicBezTo>
                  <a:cubicBezTo>
                    <a:pt x="634" y="33"/>
                    <a:pt x="634" y="33"/>
                    <a:pt x="634" y="33"/>
                  </a:cubicBezTo>
                  <a:cubicBezTo>
                    <a:pt x="625" y="47"/>
                    <a:pt x="604" y="59"/>
                    <a:pt x="587" y="60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51" y="61"/>
                    <a:pt x="540" y="75"/>
                    <a:pt x="544" y="91"/>
                  </a:cubicBezTo>
                  <a:cubicBezTo>
                    <a:pt x="548" y="111"/>
                    <a:pt x="548" y="111"/>
                    <a:pt x="548" y="111"/>
                  </a:cubicBezTo>
                  <a:cubicBezTo>
                    <a:pt x="552" y="127"/>
                    <a:pt x="546" y="150"/>
                    <a:pt x="534" y="163"/>
                  </a:cubicBezTo>
                  <a:cubicBezTo>
                    <a:pt x="521" y="177"/>
                    <a:pt x="521" y="177"/>
                    <a:pt x="521" y="177"/>
                  </a:cubicBezTo>
                  <a:cubicBezTo>
                    <a:pt x="509" y="189"/>
                    <a:pt x="512" y="207"/>
                    <a:pt x="526" y="216"/>
                  </a:cubicBezTo>
                  <a:close/>
                  <a:moveTo>
                    <a:pt x="685" y="93"/>
                  </a:moveTo>
                  <a:cubicBezTo>
                    <a:pt x="730" y="93"/>
                    <a:pt x="767" y="130"/>
                    <a:pt x="767" y="175"/>
                  </a:cubicBezTo>
                  <a:cubicBezTo>
                    <a:pt x="767" y="221"/>
                    <a:pt x="730" y="258"/>
                    <a:pt x="685" y="258"/>
                  </a:cubicBezTo>
                  <a:cubicBezTo>
                    <a:pt x="639" y="258"/>
                    <a:pt x="603" y="221"/>
                    <a:pt x="603" y="175"/>
                  </a:cubicBezTo>
                  <a:cubicBezTo>
                    <a:pt x="603" y="130"/>
                    <a:pt x="639" y="93"/>
                    <a:pt x="685" y="93"/>
                  </a:cubicBezTo>
                  <a:close/>
                  <a:moveTo>
                    <a:pt x="685" y="93"/>
                  </a:moveTo>
                  <a:cubicBezTo>
                    <a:pt x="685" y="93"/>
                    <a:pt x="685" y="93"/>
                    <a:pt x="685" y="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42070" y="2433239"/>
            <a:ext cx="565150" cy="563563"/>
            <a:chOff x="6238875" y="2620306"/>
            <a:chExt cx="565150" cy="563563"/>
          </a:xfrm>
        </p:grpSpPr>
        <p:sp>
          <p:nvSpPr>
            <p:cNvPr id="20" name="Freeform 7"/>
            <p:cNvSpPr>
              <a:spLocks/>
            </p:cNvSpPr>
            <p:nvPr/>
          </p:nvSpPr>
          <p:spPr bwMode="auto">
            <a:xfrm flipV="1">
              <a:off x="6238875" y="2620306"/>
              <a:ext cx="565150" cy="563563"/>
            </a:xfrm>
            <a:custGeom>
              <a:avLst/>
              <a:gdLst>
                <a:gd name="T0" fmla="*/ 0 w 905504"/>
                <a:gd name="T1" fmla="*/ 109216 h 905504"/>
                <a:gd name="T2" fmla="*/ 32246 w 905504"/>
                <a:gd name="T3" fmla="*/ 31989 h 905504"/>
                <a:gd name="T4" fmla="*/ 110092 w 905504"/>
                <a:gd name="T5" fmla="*/ 0 h 905504"/>
                <a:gd name="T6" fmla="*/ 187939 w 905504"/>
                <a:gd name="T7" fmla="*/ 31989 h 905504"/>
                <a:gd name="T8" fmla="*/ 220184 w 905504"/>
                <a:gd name="T9" fmla="*/ 109216 h 905504"/>
                <a:gd name="T10" fmla="*/ 187939 w 905504"/>
                <a:gd name="T11" fmla="*/ 186442 h 905504"/>
                <a:gd name="T12" fmla="*/ 110092 w 905504"/>
                <a:gd name="T13" fmla="*/ 218431 h 905504"/>
                <a:gd name="T14" fmla="*/ 32246 w 905504"/>
                <a:gd name="T15" fmla="*/ 186442 h 905504"/>
                <a:gd name="T16" fmla="*/ 0 w 905504"/>
                <a:gd name="T17" fmla="*/ 109216 h 9055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rgbClr val="513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205338" tIns="177412" rIns="177412" bIns="102669" anchor="ctr"/>
            <a:lstStyle/>
            <a:p>
              <a:endParaRPr lang="zh-CN" altLang="en-US"/>
            </a:p>
          </p:txBody>
        </p:sp>
        <p:sp>
          <p:nvSpPr>
            <p:cNvPr id="21" name="Freeform 206"/>
            <p:cNvSpPr>
              <a:spLocks noEditPoints="1"/>
            </p:cNvSpPr>
            <p:nvPr/>
          </p:nvSpPr>
          <p:spPr bwMode="auto">
            <a:xfrm>
              <a:off x="6365875" y="2747306"/>
              <a:ext cx="311150" cy="309563"/>
            </a:xfrm>
            <a:custGeom>
              <a:avLst/>
              <a:gdLst>
                <a:gd name="T0" fmla="*/ 2147483646 w 256"/>
                <a:gd name="T1" fmla="*/ 2147483646 h 256"/>
                <a:gd name="T2" fmla="*/ 2147483646 w 256"/>
                <a:gd name="T3" fmla="*/ 2147483646 h 256"/>
                <a:gd name="T4" fmla="*/ 2147483646 w 256"/>
                <a:gd name="T5" fmla="*/ 2147483646 h 256"/>
                <a:gd name="T6" fmla="*/ 2147483646 w 256"/>
                <a:gd name="T7" fmla="*/ 2147483646 h 256"/>
                <a:gd name="T8" fmla="*/ 2147483646 w 256"/>
                <a:gd name="T9" fmla="*/ 2147483646 h 256"/>
                <a:gd name="T10" fmla="*/ 2147483646 w 256"/>
                <a:gd name="T11" fmla="*/ 2147483646 h 256"/>
                <a:gd name="T12" fmla="*/ 0 w 256"/>
                <a:gd name="T13" fmla="*/ 2147483646 h 256"/>
                <a:gd name="T14" fmla="*/ 2147483646 w 256"/>
                <a:gd name="T15" fmla="*/ 0 h 256"/>
                <a:gd name="T16" fmla="*/ 2147483646 w 256"/>
                <a:gd name="T17" fmla="*/ 2147483646 h 256"/>
                <a:gd name="T18" fmla="*/ 2147483646 w 256"/>
                <a:gd name="T19" fmla="*/ 2147483646 h 256"/>
                <a:gd name="T20" fmla="*/ 2147483646 w 256"/>
                <a:gd name="T21" fmla="*/ 2147483646 h 256"/>
                <a:gd name="T22" fmla="*/ 2147483646 w 256"/>
                <a:gd name="T23" fmla="*/ 2147483646 h 256"/>
                <a:gd name="T24" fmla="*/ 2147483646 w 256"/>
                <a:gd name="T25" fmla="*/ 2147483646 h 256"/>
                <a:gd name="T26" fmla="*/ 2147483646 w 256"/>
                <a:gd name="T27" fmla="*/ 2147483646 h 256"/>
                <a:gd name="T28" fmla="*/ 2147483646 w 256"/>
                <a:gd name="T29" fmla="*/ 2147483646 h 256"/>
                <a:gd name="T30" fmla="*/ 2147483646 w 256"/>
                <a:gd name="T31" fmla="*/ 2147483646 h 2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6" h="256">
                  <a:moveTo>
                    <a:pt x="249" y="215"/>
                  </a:moveTo>
                  <a:cubicBezTo>
                    <a:pt x="253" y="219"/>
                    <a:pt x="256" y="225"/>
                    <a:pt x="256" y="232"/>
                  </a:cubicBezTo>
                  <a:cubicBezTo>
                    <a:pt x="256" y="245"/>
                    <a:pt x="245" y="256"/>
                    <a:pt x="232" y="256"/>
                  </a:cubicBezTo>
                  <a:cubicBezTo>
                    <a:pt x="225" y="256"/>
                    <a:pt x="219" y="253"/>
                    <a:pt x="215" y="249"/>
                  </a:cubicBezTo>
                  <a:cubicBezTo>
                    <a:pt x="145" y="179"/>
                    <a:pt x="145" y="179"/>
                    <a:pt x="145" y="179"/>
                  </a:cubicBezTo>
                  <a:cubicBezTo>
                    <a:pt x="130" y="187"/>
                    <a:pt x="114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14"/>
                    <a:pt x="187" y="130"/>
                    <a:pt x="179" y="145"/>
                  </a:cubicBezTo>
                  <a:lnTo>
                    <a:pt x="249" y="215"/>
                  </a:lnTo>
                  <a:close/>
                  <a:moveTo>
                    <a:pt x="96" y="24"/>
                  </a:moveTo>
                  <a:cubicBezTo>
                    <a:pt x="56" y="24"/>
                    <a:pt x="24" y="56"/>
                    <a:pt x="24" y="96"/>
                  </a:cubicBezTo>
                  <a:cubicBezTo>
                    <a:pt x="24" y="136"/>
                    <a:pt x="56" y="168"/>
                    <a:pt x="96" y="168"/>
                  </a:cubicBezTo>
                  <a:cubicBezTo>
                    <a:pt x="136" y="168"/>
                    <a:pt x="168" y="136"/>
                    <a:pt x="168" y="96"/>
                  </a:cubicBezTo>
                  <a:cubicBezTo>
                    <a:pt x="168" y="56"/>
                    <a:pt x="136" y="24"/>
                    <a:pt x="9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2669" tIns="51335" rIns="102669" bIns="51335"/>
            <a:lstStyle/>
            <a:p>
              <a:endParaRPr lang="zh-CN" altLang="en-US"/>
            </a:p>
          </p:txBody>
        </p:sp>
      </p:grp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2153961" y="2698307"/>
            <a:ext cx="7652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流量削峰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4229889" y="1123944"/>
            <a:ext cx="143589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kumimoji="0" lang="en-US" altLang="zh-CN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more and more …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 flipH="1">
            <a:off x="7038983" y="2636637"/>
            <a:ext cx="9858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数据同步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 flipH="1">
            <a:off x="7006925" y="3733176"/>
            <a:ext cx="10899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1300" b="1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    </a:t>
            </a: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消息冗余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 flipH="1">
            <a:off x="6223995" y="1788285"/>
            <a:ext cx="98663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日志收集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文本框 1"/>
          <p:cNvSpPr txBox="1">
            <a:spLocks noChangeArrowheads="1"/>
          </p:cNvSpPr>
          <p:nvPr/>
        </p:nvSpPr>
        <p:spPr bwMode="auto">
          <a:xfrm>
            <a:off x="4624091" y="5893176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21A5"/>
                </a:solidFill>
                <a:ea typeface="宋体" pitchFamily="2" charset="-122"/>
              </a:rPr>
              <a:t>VMS</a:t>
            </a:r>
            <a:endParaRPr lang="zh-CN" altLang="en-US" sz="1800" b="1" dirty="0">
              <a:solidFill>
                <a:srgbClr val="FF21A5"/>
              </a:solidFill>
              <a:ea typeface="宋体" pitchFamily="2" charset="-122"/>
            </a:endParaRP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 flipH="1">
            <a:off x="2157930" y="3786473"/>
            <a:ext cx="82497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服务解耦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2827334" y="1788285"/>
            <a:ext cx="86995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kumimoji="0" lang="zh-CN" altLang="en-US" sz="1300" b="1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消息传递</a:t>
            </a:r>
            <a:endParaRPr kumimoji="0" lang="en-US" altLang="zh-CN" sz="13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1"/>
          <p:cNvSpPr>
            <a:spLocks/>
          </p:cNvSpPr>
          <p:nvPr/>
        </p:nvSpPr>
        <p:spPr bwMode="auto">
          <a:xfrm>
            <a:off x="2657475" y="5488919"/>
            <a:ext cx="4619625" cy="530225"/>
          </a:xfrm>
          <a:custGeom>
            <a:avLst/>
            <a:gdLst>
              <a:gd name="T0" fmla="*/ 2147483646 w 1229"/>
              <a:gd name="T1" fmla="*/ 2147483646 h 272"/>
              <a:gd name="T2" fmla="*/ 0 w 1229"/>
              <a:gd name="T3" fmla="*/ 2147483646 h 272"/>
              <a:gd name="T4" fmla="*/ 2147483646 w 1229"/>
              <a:gd name="T5" fmla="*/ 2147483646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9" h="272">
                <a:moveTo>
                  <a:pt x="1229" y="237"/>
                </a:moveTo>
                <a:cubicBezTo>
                  <a:pt x="1229" y="237"/>
                  <a:pt x="463" y="138"/>
                  <a:pt x="0" y="272"/>
                </a:cubicBezTo>
                <a:cubicBezTo>
                  <a:pt x="0" y="272"/>
                  <a:pt x="516" y="0"/>
                  <a:pt x="1229" y="237"/>
                </a:cubicBezTo>
                <a:close/>
              </a:path>
            </a:pathLst>
          </a:cu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669" tIns="51335" rIns="102669" bIns="51335"/>
          <a:lstStyle/>
          <a:p>
            <a:endParaRPr lang="zh-CN" altLang="en-US"/>
          </a:p>
        </p:txBody>
      </p:sp>
      <p:sp>
        <p:nvSpPr>
          <p:cNvPr id="27" name="文本框 1"/>
          <p:cNvSpPr txBox="1">
            <a:spLocks noChangeArrowheads="1"/>
          </p:cNvSpPr>
          <p:nvPr/>
        </p:nvSpPr>
        <p:spPr bwMode="auto">
          <a:xfrm>
            <a:off x="4624091" y="5893176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FF21A5"/>
                </a:solidFill>
                <a:ea typeface="宋体" pitchFamily="2" charset="-122"/>
              </a:rPr>
              <a:t>VMS</a:t>
            </a:r>
            <a:endParaRPr lang="zh-CN" altLang="en-US" sz="1800" b="1" dirty="0">
              <a:solidFill>
                <a:srgbClr val="FF21A5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7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39935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分布式任务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处理 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核心订单系统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11" y="1484109"/>
            <a:ext cx="86010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93553" y="3573066"/>
            <a:ext cx="8539773" cy="2273493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4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399355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分布式任务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处理 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核心订单系统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32"/>
          <p:cNvSpPr txBox="1">
            <a:spLocks noChangeArrowheads="1"/>
          </p:cNvSpPr>
          <p:nvPr/>
        </p:nvSpPr>
        <p:spPr bwMode="auto">
          <a:xfrm>
            <a:off x="7644347" y="3201232"/>
            <a:ext cx="12882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异步处理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32"/>
          <p:cNvSpPr txBox="1">
            <a:spLocks noChangeArrowheads="1"/>
          </p:cNvSpPr>
          <p:nvPr/>
        </p:nvSpPr>
        <p:spPr bwMode="auto">
          <a:xfrm>
            <a:off x="7644347" y="3601282"/>
            <a:ext cx="12882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服务解耦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32"/>
          <p:cNvSpPr txBox="1">
            <a:spLocks noChangeArrowheads="1"/>
          </p:cNvSpPr>
          <p:nvPr/>
        </p:nvSpPr>
        <p:spPr bwMode="auto">
          <a:xfrm>
            <a:off x="7644347" y="3993595"/>
            <a:ext cx="12882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流量削峰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2"/>
          <p:cNvSpPr txBox="1">
            <a:spLocks noChangeArrowheads="1"/>
          </p:cNvSpPr>
          <p:nvPr/>
        </p:nvSpPr>
        <p:spPr bwMode="auto">
          <a:xfrm>
            <a:off x="7635015" y="4408117"/>
            <a:ext cx="12882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灵活扩展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椭圆 23"/>
          <p:cNvSpPr>
            <a:spLocks noChangeArrowheads="1"/>
          </p:cNvSpPr>
          <p:nvPr/>
        </p:nvSpPr>
        <p:spPr bwMode="auto">
          <a:xfrm>
            <a:off x="7880754" y="2359517"/>
            <a:ext cx="720330" cy="741013"/>
          </a:xfrm>
          <a:prstGeom prst="ellipse">
            <a:avLst/>
          </a:prstGeom>
          <a:solidFill>
            <a:srgbClr val="DE4477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53" name="Freeform 228"/>
          <p:cNvSpPr>
            <a:spLocks/>
          </p:cNvSpPr>
          <p:nvPr/>
        </p:nvSpPr>
        <p:spPr bwMode="auto">
          <a:xfrm>
            <a:off x="8064044" y="2564604"/>
            <a:ext cx="320941" cy="312508"/>
          </a:xfrm>
          <a:custGeom>
            <a:avLst/>
            <a:gdLst>
              <a:gd name="T0" fmla="*/ 2118703568 w 68"/>
              <a:gd name="T1" fmla="*/ 95078744 h 68"/>
              <a:gd name="T2" fmla="*/ 1807127380 w 68"/>
              <a:gd name="T3" fmla="*/ 1933217164 h 68"/>
              <a:gd name="T4" fmla="*/ 1775970877 w 68"/>
              <a:gd name="T5" fmla="*/ 1996602994 h 68"/>
              <a:gd name="T6" fmla="*/ 1744814375 w 68"/>
              <a:gd name="T7" fmla="*/ 1996602994 h 68"/>
              <a:gd name="T8" fmla="*/ 1713657872 w 68"/>
              <a:gd name="T9" fmla="*/ 1996602994 h 68"/>
              <a:gd name="T10" fmla="*/ 1183980585 w 68"/>
              <a:gd name="T11" fmla="*/ 1774758216 h 68"/>
              <a:gd name="T12" fmla="*/ 872409977 w 68"/>
              <a:gd name="T13" fmla="*/ 2123369026 h 68"/>
              <a:gd name="T14" fmla="*/ 810091392 w 68"/>
              <a:gd name="T15" fmla="*/ 2147483646 h 68"/>
              <a:gd name="T16" fmla="*/ 810091392 w 68"/>
              <a:gd name="T17" fmla="*/ 2147483646 h 68"/>
              <a:gd name="T18" fmla="*/ 747778386 w 68"/>
              <a:gd name="T19" fmla="*/ 2059983197 h 68"/>
              <a:gd name="T20" fmla="*/ 747778386 w 68"/>
              <a:gd name="T21" fmla="*/ 1647986557 h 68"/>
              <a:gd name="T22" fmla="*/ 1775970877 w 68"/>
              <a:gd name="T23" fmla="*/ 380303725 h 68"/>
              <a:gd name="T24" fmla="*/ 498520784 w 68"/>
              <a:gd name="T25" fmla="*/ 1489527610 h 68"/>
              <a:gd name="T26" fmla="*/ 31156503 w 68"/>
              <a:gd name="T27" fmla="*/ 1299375748 h 68"/>
              <a:gd name="T28" fmla="*/ 0 w 68"/>
              <a:gd name="T29" fmla="*/ 1235989918 h 68"/>
              <a:gd name="T30" fmla="*/ 31156503 w 68"/>
              <a:gd name="T31" fmla="*/ 1140916800 h 68"/>
              <a:gd name="T32" fmla="*/ 1994071977 w 68"/>
              <a:gd name="T33" fmla="*/ 0 h 68"/>
              <a:gd name="T34" fmla="*/ 2025234059 w 68"/>
              <a:gd name="T35" fmla="*/ 0 h 68"/>
              <a:gd name="T36" fmla="*/ 2087547065 w 68"/>
              <a:gd name="T37" fmla="*/ 0 h 68"/>
              <a:gd name="T38" fmla="*/ 2118703568 w 68"/>
              <a:gd name="T39" fmla="*/ 95078744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37619" y="1412076"/>
            <a:ext cx="5474508" cy="4466046"/>
            <a:chOff x="1037619" y="1412076"/>
            <a:chExt cx="5474508" cy="4466046"/>
          </a:xfrm>
        </p:grpSpPr>
        <p:sp>
          <p:nvSpPr>
            <p:cNvPr id="2" name="矩形 1"/>
            <p:cNvSpPr/>
            <p:nvPr/>
          </p:nvSpPr>
          <p:spPr>
            <a:xfrm>
              <a:off x="3198609" y="1412076"/>
              <a:ext cx="1152528" cy="5628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订单系统</a:t>
              </a:r>
            </a:p>
          </p:txBody>
        </p:sp>
        <p:sp>
          <p:nvSpPr>
            <p:cNvPr id="3" name="圆柱形 2"/>
            <p:cNvSpPr/>
            <p:nvPr/>
          </p:nvSpPr>
          <p:spPr>
            <a:xfrm>
              <a:off x="1937941" y="2806330"/>
              <a:ext cx="324239" cy="1601787"/>
            </a:xfrm>
            <a:prstGeom prst="can">
              <a:avLst/>
            </a:prstGeom>
            <a:solidFill>
              <a:srgbClr val="D5008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柱形 17"/>
            <p:cNvSpPr/>
            <p:nvPr/>
          </p:nvSpPr>
          <p:spPr>
            <a:xfrm>
              <a:off x="2928970" y="2787583"/>
              <a:ext cx="341672" cy="1601787"/>
            </a:xfrm>
            <a:prstGeom prst="can">
              <a:avLst/>
            </a:prstGeom>
            <a:solidFill>
              <a:srgbClr val="D5008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61197" y="34198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195388" y="2780703"/>
              <a:ext cx="308277" cy="1601787"/>
            </a:xfrm>
            <a:prstGeom prst="can">
              <a:avLst/>
            </a:prstGeom>
            <a:solidFill>
              <a:srgbClr val="D50080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54175" y="5301858"/>
              <a:ext cx="896137" cy="5762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ODS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62637" y="5301858"/>
              <a:ext cx="896137" cy="5762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WMS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895660" y="5301858"/>
              <a:ext cx="896137" cy="57626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IFS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97409" y="53738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2" idx="2"/>
              <a:endCxn id="3" idx="1"/>
            </p:cNvCxnSpPr>
            <p:nvPr/>
          </p:nvCxnSpPr>
          <p:spPr>
            <a:xfrm flipH="1">
              <a:off x="2100061" y="1974940"/>
              <a:ext cx="1674812" cy="831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" idx="2"/>
              <a:endCxn id="18" idx="1"/>
            </p:cNvCxnSpPr>
            <p:nvPr/>
          </p:nvCxnSpPr>
          <p:spPr>
            <a:xfrm flipH="1">
              <a:off x="3099806" y="1974940"/>
              <a:ext cx="675067" cy="812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" idx="2"/>
              <a:endCxn id="21" idx="1"/>
            </p:cNvCxnSpPr>
            <p:nvPr/>
          </p:nvCxnSpPr>
          <p:spPr>
            <a:xfrm>
              <a:off x="3774873" y="1974940"/>
              <a:ext cx="1574654" cy="805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" idx="3"/>
              <a:endCxn id="5" idx="0"/>
            </p:cNvCxnSpPr>
            <p:nvPr/>
          </p:nvCxnSpPr>
          <p:spPr>
            <a:xfrm>
              <a:off x="2100061" y="4408117"/>
              <a:ext cx="2183" cy="8937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8" idx="3"/>
              <a:endCxn id="27" idx="0"/>
            </p:cNvCxnSpPr>
            <p:nvPr/>
          </p:nvCxnSpPr>
          <p:spPr>
            <a:xfrm>
              <a:off x="3099806" y="4389370"/>
              <a:ext cx="10900" cy="9124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21" idx="3"/>
              <a:endCxn id="28" idx="0"/>
            </p:cNvCxnSpPr>
            <p:nvPr/>
          </p:nvCxnSpPr>
          <p:spPr>
            <a:xfrm flipH="1">
              <a:off x="5343729" y="4382490"/>
              <a:ext cx="5798" cy="919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1037619" y="2270913"/>
              <a:ext cx="5474508" cy="2547769"/>
            </a:xfrm>
            <a:prstGeom prst="round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52" grpId="0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35541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事件通知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业务 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商品收藏业务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http://wiki.corp.vipshop.com/download/attachments/74748593/image2016-1-25%2014%3A32%3A28.png?version=1&amp;modificationDate=1453703547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wiki.corp.vipshop.com/download/attachments/74748593/image2016-1-25%2014%3A32%3A28.png?version=1&amp;modificationDate=14537035470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1307597" y="2137482"/>
            <a:ext cx="1394979" cy="5716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356933" y="2159157"/>
            <a:ext cx="1408045" cy="5499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移动中间层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460095" y="3717132"/>
            <a:ext cx="1496515" cy="6238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商品收藏系统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箭头连接符 74"/>
          <p:cNvCxnSpPr>
            <a:stCxn id="72" idx="2"/>
            <a:endCxn id="74" idx="0"/>
          </p:cNvCxnSpPr>
          <p:nvPr/>
        </p:nvCxnSpPr>
        <p:spPr>
          <a:xfrm>
            <a:off x="2005087" y="2709097"/>
            <a:ext cx="3203266" cy="10080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3" idx="2"/>
            <a:endCxn id="74" idx="0"/>
          </p:cNvCxnSpPr>
          <p:nvPr/>
        </p:nvCxnSpPr>
        <p:spPr>
          <a:xfrm>
            <a:off x="4060956" y="2709097"/>
            <a:ext cx="1147397" cy="10080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4" idx="2"/>
            <a:endCxn id="34" idx="0"/>
          </p:cNvCxnSpPr>
          <p:nvPr/>
        </p:nvCxnSpPr>
        <p:spPr>
          <a:xfrm>
            <a:off x="5208353" y="4341023"/>
            <a:ext cx="5955" cy="9608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5516605" y="2137482"/>
            <a:ext cx="1253070" cy="5499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价格系统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7815309" y="2132405"/>
            <a:ext cx="1424532" cy="5497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箭头连接符 120"/>
          <p:cNvCxnSpPr>
            <a:stCxn id="120" idx="2"/>
            <a:endCxn id="74" idx="0"/>
          </p:cNvCxnSpPr>
          <p:nvPr/>
        </p:nvCxnSpPr>
        <p:spPr>
          <a:xfrm flipH="1">
            <a:off x="5208353" y="2682150"/>
            <a:ext cx="3319222" cy="10349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9" idx="2"/>
            <a:endCxn id="74" idx="0"/>
          </p:cNvCxnSpPr>
          <p:nvPr/>
        </p:nvCxnSpPr>
        <p:spPr>
          <a:xfrm flipH="1">
            <a:off x="5208353" y="2687422"/>
            <a:ext cx="934787" cy="102971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32"/>
          <p:cNvSpPr txBox="1">
            <a:spLocks noChangeArrowheads="1"/>
          </p:cNvSpPr>
          <p:nvPr/>
        </p:nvSpPr>
        <p:spPr bwMode="auto">
          <a:xfrm>
            <a:off x="835819" y="1443105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老</a:t>
            </a:r>
            <a:r>
              <a:rPr kumimoji="0" lang="zh-CN" altLang="en-US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kumimoji="0" lang="zh-CN" altLang="en-US" sz="20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466050" y="5301857"/>
            <a:ext cx="1496515" cy="6238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32"/>
          <p:cNvSpPr txBox="1">
            <a:spLocks noChangeArrowheads="1"/>
          </p:cNvSpPr>
          <p:nvPr/>
        </p:nvSpPr>
        <p:spPr bwMode="auto">
          <a:xfrm>
            <a:off x="3356933" y="3030364"/>
            <a:ext cx="11737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kumimoji="0" lang="en-US" altLang="zh-CN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删除收藏</a:t>
            </a:r>
            <a:endParaRPr kumimoji="0" lang="zh-CN" altLang="en-US" sz="12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本框 32"/>
          <p:cNvSpPr txBox="1">
            <a:spLocks noChangeArrowheads="1"/>
          </p:cNvSpPr>
          <p:nvPr/>
        </p:nvSpPr>
        <p:spPr bwMode="auto">
          <a:xfrm>
            <a:off x="5287566" y="2874562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更新价格</a:t>
            </a:r>
            <a:endParaRPr kumimoji="0" lang="zh-CN" altLang="en-US" sz="12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32"/>
          <p:cNvSpPr txBox="1">
            <a:spLocks noChangeArrowheads="1"/>
          </p:cNvSpPr>
          <p:nvPr/>
        </p:nvSpPr>
        <p:spPr bwMode="auto">
          <a:xfrm>
            <a:off x="6395967" y="3059789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商品档期变动</a:t>
            </a:r>
            <a:endParaRPr kumimoji="0" lang="zh-CN" altLang="en-US" sz="12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32"/>
          <p:cNvSpPr txBox="1">
            <a:spLocks noChangeArrowheads="1"/>
          </p:cNvSpPr>
          <p:nvPr/>
        </p:nvSpPr>
        <p:spPr bwMode="auto">
          <a:xfrm>
            <a:off x="7588674" y="4514609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大促，请求超时</a:t>
            </a:r>
            <a:endParaRPr kumimoji="0" lang="en-US" altLang="zh-CN" sz="1400" dirty="0" smtClean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系统达到瓶颈</a:t>
            </a:r>
            <a:endParaRPr kumimoji="0" lang="zh-CN" altLang="en-US" sz="14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19022" y="4476519"/>
            <a:ext cx="415099" cy="551200"/>
            <a:chOff x="4371283" y="821327"/>
            <a:chExt cx="415099" cy="551200"/>
          </a:xfrm>
        </p:grpSpPr>
        <p:sp>
          <p:nvSpPr>
            <p:cNvPr id="55" name="Freeform 5115"/>
            <p:cNvSpPr>
              <a:spLocks/>
            </p:cNvSpPr>
            <p:nvPr/>
          </p:nvSpPr>
          <p:spPr bwMode="auto">
            <a:xfrm>
              <a:off x="4371283" y="821327"/>
              <a:ext cx="415099" cy="551200"/>
            </a:xfrm>
            <a:custGeom>
              <a:avLst/>
              <a:gdLst>
                <a:gd name="T0" fmla="*/ 79 w 85"/>
                <a:gd name="T1" fmla="*/ 12 h 113"/>
                <a:gd name="T2" fmla="*/ 85 w 85"/>
                <a:gd name="T3" fmla="*/ 12 h 113"/>
                <a:gd name="T4" fmla="*/ 85 w 85"/>
                <a:gd name="T5" fmla="*/ 0 h 113"/>
                <a:gd name="T6" fmla="*/ 0 w 85"/>
                <a:gd name="T7" fmla="*/ 0 h 113"/>
                <a:gd name="T8" fmla="*/ 0 w 85"/>
                <a:gd name="T9" fmla="*/ 12 h 113"/>
                <a:gd name="T10" fmla="*/ 6 w 85"/>
                <a:gd name="T11" fmla="*/ 12 h 113"/>
                <a:gd name="T12" fmla="*/ 6 w 85"/>
                <a:gd name="T13" fmla="*/ 18 h 113"/>
                <a:gd name="T14" fmla="*/ 25 w 85"/>
                <a:gd name="T15" fmla="*/ 57 h 113"/>
                <a:gd name="T16" fmla="*/ 25 w 85"/>
                <a:gd name="T17" fmla="*/ 57 h 113"/>
                <a:gd name="T18" fmla="*/ 6 w 85"/>
                <a:gd name="T19" fmla="*/ 95 h 113"/>
                <a:gd name="T20" fmla="*/ 6 w 85"/>
                <a:gd name="T21" fmla="*/ 101 h 113"/>
                <a:gd name="T22" fmla="*/ 0 w 85"/>
                <a:gd name="T23" fmla="*/ 101 h 113"/>
                <a:gd name="T24" fmla="*/ 0 w 85"/>
                <a:gd name="T25" fmla="*/ 113 h 113"/>
                <a:gd name="T26" fmla="*/ 85 w 85"/>
                <a:gd name="T27" fmla="*/ 113 h 113"/>
                <a:gd name="T28" fmla="*/ 85 w 85"/>
                <a:gd name="T29" fmla="*/ 101 h 113"/>
                <a:gd name="T30" fmla="*/ 79 w 85"/>
                <a:gd name="T31" fmla="*/ 101 h 113"/>
                <a:gd name="T32" fmla="*/ 79 w 85"/>
                <a:gd name="T33" fmla="*/ 95 h 113"/>
                <a:gd name="T34" fmla="*/ 61 w 85"/>
                <a:gd name="T35" fmla="*/ 57 h 113"/>
                <a:gd name="T36" fmla="*/ 61 w 85"/>
                <a:gd name="T37" fmla="*/ 57 h 113"/>
                <a:gd name="T38" fmla="*/ 79 w 85"/>
                <a:gd name="T39" fmla="*/ 18 h 113"/>
                <a:gd name="T40" fmla="*/ 79 w 85"/>
                <a:gd name="T41" fmla="*/ 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3">
                  <a:moveTo>
                    <a:pt x="79" y="12"/>
                  </a:moveTo>
                  <a:cubicBezTo>
                    <a:pt x="85" y="12"/>
                    <a:pt x="85" y="12"/>
                    <a:pt x="85" y="12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8"/>
                    <a:pt x="24" y="55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4" y="59"/>
                    <a:pt x="6" y="85"/>
                    <a:pt x="6" y="9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85"/>
                    <a:pt x="62" y="59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4"/>
                    <a:pt x="79" y="28"/>
                    <a:pt x="79" y="18"/>
                  </a:cubicBezTo>
                  <a:cubicBezTo>
                    <a:pt x="79" y="12"/>
                    <a:pt x="79" y="12"/>
                    <a:pt x="79" y="12"/>
                  </a:cubicBezTo>
                </a:path>
              </a:pathLst>
            </a:custGeom>
            <a:solidFill>
              <a:srgbClr val="D34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16"/>
            <p:cNvSpPr>
              <a:spLocks/>
            </p:cNvSpPr>
            <p:nvPr/>
          </p:nvSpPr>
          <p:spPr bwMode="auto">
            <a:xfrm>
              <a:off x="4432534" y="882569"/>
              <a:ext cx="299416" cy="435512"/>
            </a:xfrm>
            <a:custGeom>
              <a:avLst/>
              <a:gdLst>
                <a:gd name="T0" fmla="*/ 60 w 60"/>
                <a:gd name="T1" fmla="*/ 6 h 89"/>
                <a:gd name="T2" fmla="*/ 41 w 60"/>
                <a:gd name="T3" fmla="*/ 45 h 89"/>
                <a:gd name="T4" fmla="*/ 41 w 60"/>
                <a:gd name="T5" fmla="*/ 45 h 89"/>
                <a:gd name="T6" fmla="*/ 60 w 60"/>
                <a:gd name="T7" fmla="*/ 83 h 89"/>
                <a:gd name="T8" fmla="*/ 60 w 60"/>
                <a:gd name="T9" fmla="*/ 89 h 89"/>
                <a:gd name="T10" fmla="*/ 0 w 60"/>
                <a:gd name="T11" fmla="*/ 89 h 89"/>
                <a:gd name="T12" fmla="*/ 0 w 60"/>
                <a:gd name="T13" fmla="*/ 83 h 89"/>
                <a:gd name="T14" fmla="*/ 18 w 60"/>
                <a:gd name="T15" fmla="*/ 45 h 89"/>
                <a:gd name="T16" fmla="*/ 18 w 60"/>
                <a:gd name="T17" fmla="*/ 45 h 89"/>
                <a:gd name="T18" fmla="*/ 0 w 60"/>
                <a:gd name="T19" fmla="*/ 6 h 89"/>
                <a:gd name="T20" fmla="*/ 0 w 60"/>
                <a:gd name="T21" fmla="*/ 0 h 89"/>
                <a:gd name="T22" fmla="*/ 60 w 60"/>
                <a:gd name="T23" fmla="*/ 0 h 89"/>
                <a:gd name="T24" fmla="*/ 60 w 60"/>
                <a:gd name="T25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9">
                  <a:moveTo>
                    <a:pt x="60" y="6"/>
                  </a:moveTo>
                  <a:cubicBezTo>
                    <a:pt x="60" y="13"/>
                    <a:pt x="41" y="41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8"/>
                    <a:pt x="60" y="76"/>
                    <a:pt x="60" y="83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6"/>
                    <a:pt x="18" y="48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41"/>
                    <a:pt x="0" y="13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"/>
                    <a:pt x="60" y="6"/>
                    <a:pt x="60" y="6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117"/>
            <p:cNvSpPr>
              <a:spLocks/>
            </p:cNvSpPr>
            <p:nvPr/>
          </p:nvSpPr>
          <p:spPr bwMode="auto">
            <a:xfrm>
              <a:off x="4480166" y="930205"/>
              <a:ext cx="204148" cy="170127"/>
            </a:xfrm>
            <a:custGeom>
              <a:avLst/>
              <a:gdLst>
                <a:gd name="T0" fmla="*/ 42 w 42"/>
                <a:gd name="T1" fmla="*/ 3 h 35"/>
                <a:gd name="T2" fmla="*/ 42 w 42"/>
                <a:gd name="T3" fmla="*/ 0 h 35"/>
                <a:gd name="T4" fmla="*/ 0 w 42"/>
                <a:gd name="T5" fmla="*/ 0 h 35"/>
                <a:gd name="T6" fmla="*/ 0 w 42"/>
                <a:gd name="T7" fmla="*/ 3 h 35"/>
                <a:gd name="T8" fmla="*/ 21 w 42"/>
                <a:gd name="T9" fmla="*/ 35 h 35"/>
                <a:gd name="T10" fmla="*/ 42 w 42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5">
                  <a:moveTo>
                    <a:pt x="42" y="3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4" y="35"/>
                    <a:pt x="21" y="35"/>
                  </a:cubicBezTo>
                  <a:cubicBezTo>
                    <a:pt x="27" y="35"/>
                    <a:pt x="42" y="3"/>
                    <a:pt x="42" y="3"/>
                  </a:cubicBezTo>
                </a:path>
              </a:pathLst>
            </a:custGeom>
            <a:solidFill>
              <a:srgbClr val="CEA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118"/>
            <p:cNvSpPr>
              <a:spLocks noEditPoints="1"/>
            </p:cNvSpPr>
            <p:nvPr/>
          </p:nvSpPr>
          <p:spPr bwMode="auto">
            <a:xfrm>
              <a:off x="4677506" y="943816"/>
              <a:ext cx="6807" cy="6807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0 w 1"/>
                <a:gd name="T31" fmla="*/ 1 h 1"/>
                <a:gd name="T32" fmla="*/ 0 w 1"/>
                <a:gd name="T33" fmla="*/ 1 h 1"/>
                <a:gd name="T34" fmla="*/ 0 w 1"/>
                <a:gd name="T35" fmla="*/ 1 h 1"/>
                <a:gd name="T36" fmla="*/ 0 w 1"/>
                <a:gd name="T37" fmla="*/ 1 h 1"/>
                <a:gd name="T38" fmla="*/ 0 w 1"/>
                <a:gd name="T39" fmla="*/ 1 h 1"/>
                <a:gd name="T40" fmla="*/ 0 w 1"/>
                <a:gd name="T41" fmla="*/ 1 h 1"/>
                <a:gd name="T42" fmla="*/ 1 w 1"/>
                <a:gd name="T43" fmla="*/ 1 h 1"/>
                <a:gd name="T44" fmla="*/ 0 w 1"/>
                <a:gd name="T45" fmla="*/ 1 h 1"/>
                <a:gd name="T46" fmla="*/ 1 w 1"/>
                <a:gd name="T47" fmla="*/ 1 h 1"/>
                <a:gd name="T48" fmla="*/ 1 w 1"/>
                <a:gd name="T49" fmla="*/ 1 h 1"/>
                <a:gd name="T50" fmla="*/ 1 w 1"/>
                <a:gd name="T51" fmla="*/ 1 h 1"/>
                <a:gd name="T52" fmla="*/ 1 w 1"/>
                <a:gd name="T53" fmla="*/ 1 h 1"/>
                <a:gd name="T54" fmla="*/ 1 w 1"/>
                <a:gd name="T55" fmla="*/ 0 h 1"/>
                <a:gd name="T56" fmla="*/ 1 w 1"/>
                <a:gd name="T57" fmla="*/ 1 h 1"/>
                <a:gd name="T58" fmla="*/ 1 w 1"/>
                <a:gd name="T59" fmla="*/ 0 h 1"/>
                <a:gd name="T60" fmla="*/ 1 w 1"/>
                <a:gd name="T61" fmla="*/ 0 h 1"/>
                <a:gd name="T62" fmla="*/ 1 w 1"/>
                <a:gd name="T63" fmla="*/ 0 h 1"/>
                <a:gd name="T64" fmla="*/ 1 w 1"/>
                <a:gd name="T65" fmla="*/ 0 h 1"/>
                <a:gd name="T66" fmla="*/ 1 w 1"/>
                <a:gd name="T67" fmla="*/ 0 h 1"/>
                <a:gd name="T68" fmla="*/ 1 w 1"/>
                <a:gd name="T69" fmla="*/ 0 h 1"/>
                <a:gd name="T70" fmla="*/ 1 w 1"/>
                <a:gd name="T71" fmla="*/ 0 h 1"/>
                <a:gd name="T72" fmla="*/ 1 w 1"/>
                <a:gd name="T73" fmla="*/ 0 h 1"/>
                <a:gd name="T74" fmla="*/ 1 w 1"/>
                <a:gd name="T75" fmla="*/ 0 h 1"/>
                <a:gd name="T76" fmla="*/ 1 w 1"/>
                <a:gd name="T77" fmla="*/ 0 h 1"/>
                <a:gd name="T78" fmla="*/ 1 w 1"/>
                <a:gd name="T79" fmla="*/ 0 h 1"/>
                <a:gd name="T80" fmla="*/ 1 w 1"/>
                <a:gd name="T81" fmla="*/ 0 h 1"/>
                <a:gd name="T82" fmla="*/ 1 w 1"/>
                <a:gd name="T83" fmla="*/ 0 h 1"/>
                <a:gd name="T84" fmla="*/ 1 w 1"/>
                <a:gd name="T85" fmla="*/ 0 h 1"/>
                <a:gd name="T86" fmla="*/ 1 w 1"/>
                <a:gd name="T87" fmla="*/ 0 h 1"/>
                <a:gd name="T88" fmla="*/ 1 w 1"/>
                <a:gd name="T89" fmla="*/ 0 h 1"/>
                <a:gd name="T90" fmla="*/ 1 w 1"/>
                <a:gd name="T91" fmla="*/ 0 h 1"/>
                <a:gd name="T92" fmla="*/ 1 w 1"/>
                <a:gd name="T93" fmla="*/ 0 h 1"/>
                <a:gd name="T94" fmla="*/ 1 w 1"/>
                <a:gd name="T95" fmla="*/ 0 h 1"/>
                <a:gd name="T96" fmla="*/ 1 w 1"/>
                <a:gd name="T97" fmla="*/ 0 h 1"/>
                <a:gd name="T98" fmla="*/ 1 w 1"/>
                <a:gd name="T99" fmla="*/ 0 h 1"/>
                <a:gd name="T100" fmla="*/ 1 w 1"/>
                <a:gd name="T101" fmla="*/ 0 h 1"/>
                <a:gd name="T102" fmla="*/ 1 w 1"/>
                <a:gd name="T103" fmla="*/ 0 h 1"/>
                <a:gd name="T104" fmla="*/ 1 w 1"/>
                <a:gd name="T105" fmla="*/ 0 h 1"/>
                <a:gd name="T106" fmla="*/ 1 w 1"/>
                <a:gd name="T107" fmla="*/ 0 h 1"/>
                <a:gd name="T108" fmla="*/ 1 w 1"/>
                <a:gd name="T109" fmla="*/ 0 h 1"/>
                <a:gd name="T110" fmla="*/ 1 w 1"/>
                <a:gd name="T111" fmla="*/ 0 h 1"/>
                <a:gd name="T112" fmla="*/ 1 w 1"/>
                <a:gd name="T113" fmla="*/ 0 h 1"/>
                <a:gd name="T114" fmla="*/ 1 w 1"/>
                <a:gd name="T115" fmla="*/ 0 h 1"/>
                <a:gd name="T116" fmla="*/ 1 w 1"/>
                <a:gd name="T117" fmla="*/ 0 h 1"/>
                <a:gd name="T118" fmla="*/ 1 w 1"/>
                <a:gd name="T1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19"/>
            <p:cNvSpPr>
              <a:spLocks/>
            </p:cNvSpPr>
            <p:nvPr/>
          </p:nvSpPr>
          <p:spPr bwMode="auto">
            <a:xfrm>
              <a:off x="4582239" y="930205"/>
              <a:ext cx="102073" cy="95268"/>
            </a:xfrm>
            <a:custGeom>
              <a:avLst/>
              <a:gdLst>
                <a:gd name="T0" fmla="*/ 21 w 21"/>
                <a:gd name="T1" fmla="*/ 0 h 20"/>
                <a:gd name="T2" fmla="*/ 0 w 21"/>
                <a:gd name="T3" fmla="*/ 0 h 20"/>
                <a:gd name="T4" fmla="*/ 12 w 21"/>
                <a:gd name="T5" fmla="*/ 20 h 20"/>
                <a:gd name="T6" fmla="*/ 20 w 21"/>
                <a:gd name="T7" fmla="*/ 4 h 20"/>
                <a:gd name="T8" fmla="*/ 20 w 21"/>
                <a:gd name="T9" fmla="*/ 4 h 20"/>
                <a:gd name="T10" fmla="*/ 20 w 21"/>
                <a:gd name="T11" fmla="*/ 4 h 20"/>
                <a:gd name="T12" fmla="*/ 20 w 21"/>
                <a:gd name="T13" fmla="*/ 4 h 20"/>
                <a:gd name="T14" fmla="*/ 20 w 21"/>
                <a:gd name="T15" fmla="*/ 4 h 20"/>
                <a:gd name="T16" fmla="*/ 20 w 21"/>
                <a:gd name="T17" fmla="*/ 4 h 20"/>
                <a:gd name="T18" fmla="*/ 20 w 21"/>
                <a:gd name="T19" fmla="*/ 4 h 20"/>
                <a:gd name="T20" fmla="*/ 20 w 21"/>
                <a:gd name="T21" fmla="*/ 4 h 20"/>
                <a:gd name="T22" fmla="*/ 20 w 21"/>
                <a:gd name="T23" fmla="*/ 4 h 20"/>
                <a:gd name="T24" fmla="*/ 20 w 21"/>
                <a:gd name="T25" fmla="*/ 4 h 20"/>
                <a:gd name="T26" fmla="*/ 20 w 21"/>
                <a:gd name="T27" fmla="*/ 4 h 20"/>
                <a:gd name="T28" fmla="*/ 20 w 21"/>
                <a:gd name="T29" fmla="*/ 4 h 20"/>
                <a:gd name="T30" fmla="*/ 20 w 21"/>
                <a:gd name="T31" fmla="*/ 4 h 20"/>
                <a:gd name="T32" fmla="*/ 20 w 21"/>
                <a:gd name="T33" fmla="*/ 4 h 20"/>
                <a:gd name="T34" fmla="*/ 20 w 21"/>
                <a:gd name="T35" fmla="*/ 4 h 20"/>
                <a:gd name="T36" fmla="*/ 21 w 21"/>
                <a:gd name="T37" fmla="*/ 4 h 20"/>
                <a:gd name="T38" fmla="*/ 21 w 21"/>
                <a:gd name="T39" fmla="*/ 4 h 20"/>
                <a:gd name="T40" fmla="*/ 21 w 21"/>
                <a:gd name="T41" fmla="*/ 4 h 20"/>
                <a:gd name="T42" fmla="*/ 21 w 21"/>
                <a:gd name="T43" fmla="*/ 4 h 20"/>
                <a:gd name="T44" fmla="*/ 21 w 21"/>
                <a:gd name="T45" fmla="*/ 3 h 20"/>
                <a:gd name="T46" fmla="*/ 21 w 21"/>
                <a:gd name="T47" fmla="*/ 3 h 20"/>
                <a:gd name="T48" fmla="*/ 21 w 21"/>
                <a:gd name="T49" fmla="*/ 3 h 20"/>
                <a:gd name="T50" fmla="*/ 21 w 21"/>
                <a:gd name="T51" fmla="*/ 3 h 20"/>
                <a:gd name="T52" fmla="*/ 21 w 21"/>
                <a:gd name="T53" fmla="*/ 3 h 20"/>
                <a:gd name="T54" fmla="*/ 21 w 21"/>
                <a:gd name="T55" fmla="*/ 3 h 20"/>
                <a:gd name="T56" fmla="*/ 21 w 21"/>
                <a:gd name="T57" fmla="*/ 3 h 20"/>
                <a:gd name="T58" fmla="*/ 21 w 21"/>
                <a:gd name="T59" fmla="*/ 3 h 20"/>
                <a:gd name="T60" fmla="*/ 21 w 21"/>
                <a:gd name="T61" fmla="*/ 3 h 20"/>
                <a:gd name="T62" fmla="*/ 21 w 21"/>
                <a:gd name="T63" fmla="*/ 3 h 20"/>
                <a:gd name="T64" fmla="*/ 21 w 21"/>
                <a:gd name="T65" fmla="*/ 3 h 20"/>
                <a:gd name="T66" fmla="*/ 21 w 21"/>
                <a:gd name="T67" fmla="*/ 3 h 20"/>
                <a:gd name="T68" fmla="*/ 21 w 21"/>
                <a:gd name="T69" fmla="*/ 3 h 20"/>
                <a:gd name="T70" fmla="*/ 21 w 21"/>
                <a:gd name="T71" fmla="*/ 3 h 20"/>
                <a:gd name="T72" fmla="*/ 21 w 21"/>
                <a:gd name="T73" fmla="*/ 3 h 20"/>
                <a:gd name="T74" fmla="*/ 21 w 21"/>
                <a:gd name="T75" fmla="*/ 3 h 20"/>
                <a:gd name="T76" fmla="*/ 21 w 21"/>
                <a:gd name="T77" fmla="*/ 3 h 20"/>
                <a:gd name="T78" fmla="*/ 21 w 21"/>
                <a:gd name="T79" fmla="*/ 3 h 20"/>
                <a:gd name="T80" fmla="*/ 21 w 21"/>
                <a:gd name="T81" fmla="*/ 3 h 20"/>
                <a:gd name="T82" fmla="*/ 21 w 21"/>
                <a:gd name="T83" fmla="*/ 3 h 20"/>
                <a:gd name="T84" fmla="*/ 21 w 21"/>
                <a:gd name="T85" fmla="*/ 3 h 20"/>
                <a:gd name="T86" fmla="*/ 21 w 21"/>
                <a:gd name="T87" fmla="*/ 3 h 20"/>
                <a:gd name="T88" fmla="*/ 21 w 21"/>
                <a:gd name="T8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" h="20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13"/>
                    <a:pt x="19" y="7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B79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20"/>
            <p:cNvSpPr>
              <a:spLocks/>
            </p:cNvSpPr>
            <p:nvPr/>
          </p:nvSpPr>
          <p:spPr bwMode="auto">
            <a:xfrm>
              <a:off x="4480166" y="943816"/>
              <a:ext cx="40829" cy="81657"/>
            </a:xfrm>
            <a:custGeom>
              <a:avLst/>
              <a:gdLst>
                <a:gd name="T0" fmla="*/ 0 w 8"/>
                <a:gd name="T1" fmla="*/ 0 h 17"/>
                <a:gd name="T2" fmla="*/ 8 w 8"/>
                <a:gd name="T3" fmla="*/ 17 h 17"/>
                <a:gd name="T4" fmla="*/ 8 w 8"/>
                <a:gd name="T5" fmla="*/ 16 h 17"/>
                <a:gd name="T6" fmla="*/ 0 w 8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7">
                  <a:moveTo>
                    <a:pt x="0" y="0"/>
                  </a:moveTo>
                  <a:cubicBezTo>
                    <a:pt x="0" y="0"/>
                    <a:pt x="4" y="9"/>
                    <a:pt x="8" y="17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8"/>
                    <a:pt x="0" y="0"/>
                    <a:pt x="0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21"/>
            <p:cNvSpPr>
              <a:spLocks/>
            </p:cNvSpPr>
            <p:nvPr/>
          </p:nvSpPr>
          <p:spPr bwMode="auto">
            <a:xfrm>
              <a:off x="4480166" y="930205"/>
              <a:ext cx="95268" cy="88465"/>
            </a:xfrm>
            <a:custGeom>
              <a:avLst/>
              <a:gdLst>
                <a:gd name="T0" fmla="*/ 20 w 20"/>
                <a:gd name="T1" fmla="*/ 0 h 19"/>
                <a:gd name="T2" fmla="*/ 0 w 20"/>
                <a:gd name="T3" fmla="*/ 0 h 19"/>
                <a:gd name="T4" fmla="*/ 0 w 20"/>
                <a:gd name="T5" fmla="*/ 3 h 19"/>
                <a:gd name="T6" fmla="*/ 0 w 20"/>
                <a:gd name="T7" fmla="*/ 3 h 19"/>
                <a:gd name="T8" fmla="*/ 8 w 20"/>
                <a:gd name="T9" fmla="*/ 19 h 19"/>
                <a:gd name="T10" fmla="*/ 20 w 20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9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4" y="11"/>
                    <a:pt x="8" y="19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B79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122"/>
            <p:cNvSpPr>
              <a:spLocks/>
            </p:cNvSpPr>
            <p:nvPr/>
          </p:nvSpPr>
          <p:spPr bwMode="auto">
            <a:xfrm>
              <a:off x="4480166" y="1175182"/>
              <a:ext cx="204148" cy="122486"/>
            </a:xfrm>
            <a:custGeom>
              <a:avLst/>
              <a:gdLst>
                <a:gd name="T0" fmla="*/ 42 w 42"/>
                <a:gd name="T1" fmla="*/ 24 h 24"/>
                <a:gd name="T2" fmla="*/ 42 w 42"/>
                <a:gd name="T3" fmla="*/ 24 h 24"/>
                <a:gd name="T4" fmla="*/ 0 w 42"/>
                <a:gd name="T5" fmla="*/ 24 h 24"/>
                <a:gd name="T6" fmla="*/ 0 w 42"/>
                <a:gd name="T7" fmla="*/ 24 h 24"/>
                <a:gd name="T8" fmla="*/ 21 w 42"/>
                <a:gd name="T9" fmla="*/ 0 h 24"/>
                <a:gd name="T10" fmla="*/ 42 w 4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4">
                  <a:moveTo>
                    <a:pt x="42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14" y="0"/>
                    <a:pt x="21" y="0"/>
                  </a:cubicBezTo>
                  <a:cubicBezTo>
                    <a:pt x="27" y="0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CEA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119" grpId="0" animBg="1"/>
      <p:bldP spid="120" grpId="0" animBg="1"/>
      <p:bldP spid="127" grpId="0"/>
      <p:bldP spid="34" grpId="0" animBg="1"/>
      <p:bldP spid="49" grpId="0"/>
      <p:bldP spid="50" grpId="0"/>
      <p:bldP spid="51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35541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事件通知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业务 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商品收藏业务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" descr="http://wiki.corp.vipshop.com/download/attachments/74748593/image2016-1-25%2014%3A32%3A28.png?version=1&amp;modificationDate=1453703547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wiki.corp.vipshop.com/download/attachments/74748593/image2016-1-25%2014%3A32%3A28.png?version=1&amp;modificationDate=14537035470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5586" y="2015093"/>
            <a:ext cx="8071295" cy="3838249"/>
            <a:chOff x="1039044" y="1767541"/>
            <a:chExt cx="8216436" cy="3987014"/>
          </a:xfrm>
        </p:grpSpPr>
        <p:sp>
          <p:nvSpPr>
            <p:cNvPr id="72" name="圆角矩形 71"/>
            <p:cNvSpPr/>
            <p:nvPr/>
          </p:nvSpPr>
          <p:spPr>
            <a:xfrm>
              <a:off x="1039044" y="1772816"/>
              <a:ext cx="1420064" cy="59377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3125232" y="1795331"/>
              <a:ext cx="1433365" cy="5712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移动中间层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2203826" y="3161455"/>
              <a:ext cx="1523426" cy="64807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商品收藏系统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箭头连接符 74"/>
            <p:cNvCxnSpPr>
              <a:endCxn id="74" idx="0"/>
            </p:cNvCxnSpPr>
            <p:nvPr/>
          </p:nvCxnSpPr>
          <p:spPr>
            <a:xfrm>
              <a:off x="1749076" y="2366586"/>
              <a:ext cx="1216463" cy="794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3" idx="2"/>
              <a:endCxn id="74" idx="0"/>
            </p:cNvCxnSpPr>
            <p:nvPr/>
          </p:nvCxnSpPr>
          <p:spPr>
            <a:xfrm flipH="1">
              <a:off x="2965539" y="2366586"/>
              <a:ext cx="876376" cy="794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圆角矩形 76"/>
            <p:cNvSpPr/>
            <p:nvPr/>
          </p:nvSpPr>
          <p:spPr>
            <a:xfrm>
              <a:off x="2508339" y="4840155"/>
              <a:ext cx="914400" cy="9144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箭头连接符 77"/>
            <p:cNvCxnSpPr>
              <a:stCxn id="74" idx="2"/>
              <a:endCxn id="77" idx="0"/>
            </p:cNvCxnSpPr>
            <p:nvPr/>
          </p:nvCxnSpPr>
          <p:spPr>
            <a:xfrm>
              <a:off x="2965539" y="3809527"/>
              <a:ext cx="0" cy="1030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/>
            <p:cNvSpPr/>
            <p:nvPr/>
          </p:nvSpPr>
          <p:spPr>
            <a:xfrm>
              <a:off x="6648723" y="3025577"/>
              <a:ext cx="1944265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商品收藏扩展系统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6" name="直接箭头连接符 115"/>
            <p:cNvCxnSpPr>
              <a:stCxn id="79" idx="2"/>
              <a:endCxn id="77" idx="3"/>
            </p:cNvCxnSpPr>
            <p:nvPr/>
          </p:nvCxnSpPr>
          <p:spPr>
            <a:xfrm flipH="1">
              <a:off x="3422738" y="3939978"/>
              <a:ext cx="4198117" cy="13573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圆角矩形 116"/>
            <p:cNvSpPr/>
            <p:nvPr/>
          </p:nvSpPr>
          <p:spPr>
            <a:xfrm>
              <a:off x="6504707" y="4994720"/>
              <a:ext cx="2232296" cy="75983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</a:p>
          </p:txBody>
        </p:sp>
        <p:cxnSp>
          <p:nvCxnSpPr>
            <p:cNvPr id="118" name="直接箭头连接符 117"/>
            <p:cNvCxnSpPr>
              <a:stCxn id="79" idx="2"/>
              <a:endCxn id="117" idx="0"/>
            </p:cNvCxnSpPr>
            <p:nvPr/>
          </p:nvCxnSpPr>
          <p:spPr>
            <a:xfrm>
              <a:off x="7620855" y="3939978"/>
              <a:ext cx="0" cy="1054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118"/>
            <p:cNvSpPr/>
            <p:nvPr/>
          </p:nvSpPr>
          <p:spPr>
            <a:xfrm>
              <a:off x="5475876" y="1784073"/>
              <a:ext cx="1275603" cy="5712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价格系统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7805331" y="1767541"/>
              <a:ext cx="1450149" cy="5710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Goods.api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箭头连接符 120"/>
            <p:cNvCxnSpPr>
              <a:stCxn id="120" idx="2"/>
              <a:endCxn id="79" idx="0"/>
            </p:cNvCxnSpPr>
            <p:nvPr/>
          </p:nvCxnSpPr>
          <p:spPr>
            <a:xfrm flipH="1">
              <a:off x="7620856" y="2338593"/>
              <a:ext cx="909550" cy="686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9" idx="2"/>
              <a:endCxn id="126" idx="0"/>
            </p:cNvCxnSpPr>
            <p:nvPr/>
          </p:nvCxnSpPr>
          <p:spPr>
            <a:xfrm flipH="1">
              <a:off x="5319365" y="2355328"/>
              <a:ext cx="794313" cy="7872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74" idx="3"/>
              <a:endCxn id="126" idx="1"/>
            </p:cNvCxnSpPr>
            <p:nvPr/>
          </p:nvCxnSpPr>
          <p:spPr>
            <a:xfrm flipV="1">
              <a:off x="3727251" y="3485491"/>
              <a:ext cx="92715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endCxn id="79" idx="1"/>
            </p:cNvCxnSpPr>
            <p:nvPr/>
          </p:nvCxnSpPr>
          <p:spPr>
            <a:xfrm>
              <a:off x="5984327" y="3482778"/>
              <a:ext cx="6643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流程图: 直接访问存储器 125"/>
            <p:cNvSpPr/>
            <p:nvPr/>
          </p:nvSpPr>
          <p:spPr>
            <a:xfrm>
              <a:off x="4654402" y="3142590"/>
              <a:ext cx="1329925" cy="685800"/>
            </a:xfrm>
            <a:prstGeom prst="flowChartMagneticDrum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文本框 32"/>
          <p:cNvSpPr txBox="1">
            <a:spLocks noChangeArrowheads="1"/>
          </p:cNvSpPr>
          <p:nvPr/>
        </p:nvSpPr>
        <p:spPr bwMode="auto">
          <a:xfrm>
            <a:off x="869928" y="1340043"/>
            <a:ext cx="3647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新架构：在线逻辑与离线逻辑拆分</a:t>
            </a:r>
            <a:endParaRPr kumimoji="0" lang="zh-CN" altLang="en-US" sz="18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279104" y="2708670"/>
            <a:ext cx="4321980" cy="19020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2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35541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收集 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大数据探索号业务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8114" y="1340043"/>
            <a:ext cx="792363" cy="4321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72291" y="1338303"/>
            <a:ext cx="792363" cy="4321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6741" y="1338303"/>
            <a:ext cx="792363" cy="4321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2795" y="1338303"/>
            <a:ext cx="792363" cy="43219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79104" y="2852736"/>
            <a:ext cx="1283938" cy="12965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VMS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>
            <a:off x="2514296" y="1772241"/>
            <a:ext cx="2406777" cy="1080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3" idx="0"/>
          </p:cNvCxnSpPr>
          <p:nvPr/>
        </p:nvCxnSpPr>
        <p:spPr>
          <a:xfrm>
            <a:off x="3882923" y="1770501"/>
            <a:ext cx="1038150" cy="1082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3" idx="0"/>
          </p:cNvCxnSpPr>
          <p:nvPr/>
        </p:nvCxnSpPr>
        <p:spPr>
          <a:xfrm flipH="1">
            <a:off x="4921073" y="1770501"/>
            <a:ext cx="497904" cy="1082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3" idx="0"/>
          </p:cNvCxnSpPr>
          <p:nvPr/>
        </p:nvCxnSpPr>
        <p:spPr>
          <a:xfrm flipH="1">
            <a:off x="4921073" y="1770501"/>
            <a:ext cx="2347400" cy="1082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缺角矩形 14"/>
          <p:cNvSpPr/>
          <p:nvPr/>
        </p:nvSpPr>
        <p:spPr>
          <a:xfrm>
            <a:off x="2118114" y="4869660"/>
            <a:ext cx="1313150" cy="1296594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实时计算平台</a:t>
            </a:r>
            <a:endParaRPr lang="zh-CN" altLang="en-US" dirty="0"/>
          </a:p>
        </p:txBody>
      </p:sp>
      <p:sp>
        <p:nvSpPr>
          <p:cNvPr id="18" name="缺角矩形 17"/>
          <p:cNvSpPr/>
          <p:nvPr/>
        </p:nvSpPr>
        <p:spPr>
          <a:xfrm>
            <a:off x="3789717" y="4869660"/>
            <a:ext cx="1313150" cy="1296594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离线计算平台</a:t>
            </a:r>
          </a:p>
        </p:txBody>
      </p:sp>
      <p:sp>
        <p:nvSpPr>
          <p:cNvPr id="16" name="缺角矩形 15"/>
          <p:cNvSpPr/>
          <p:nvPr/>
        </p:nvSpPr>
        <p:spPr>
          <a:xfrm>
            <a:off x="6296028" y="4869660"/>
            <a:ext cx="1296594" cy="1296594"/>
          </a:xfrm>
          <a:prstGeom prst="plaqu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其他数据处理</a:t>
            </a:r>
          </a:p>
        </p:txBody>
      </p:sp>
      <p:cxnSp>
        <p:nvCxnSpPr>
          <p:cNvPr id="23" name="直接箭头连接符 22"/>
          <p:cNvCxnSpPr>
            <a:stCxn id="3" idx="2"/>
            <a:endCxn id="15" idx="0"/>
          </p:cNvCxnSpPr>
          <p:nvPr/>
        </p:nvCxnSpPr>
        <p:spPr>
          <a:xfrm flipH="1">
            <a:off x="2774689" y="4149330"/>
            <a:ext cx="2146384" cy="72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2"/>
            <a:endCxn id="18" idx="0"/>
          </p:cNvCxnSpPr>
          <p:nvPr/>
        </p:nvCxnSpPr>
        <p:spPr>
          <a:xfrm flipH="1">
            <a:off x="4446292" y="4149330"/>
            <a:ext cx="474781" cy="72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2"/>
            <a:endCxn id="16" idx="0"/>
          </p:cNvCxnSpPr>
          <p:nvPr/>
        </p:nvCxnSpPr>
        <p:spPr>
          <a:xfrm>
            <a:off x="4921073" y="4149330"/>
            <a:ext cx="2023252" cy="72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41511" y="532509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22740" y="13400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 …</a:t>
            </a:r>
            <a:endParaRPr lang="zh-CN" altLang="en-US" dirty="0"/>
          </a:p>
        </p:txBody>
      </p:sp>
      <p:sp>
        <p:nvSpPr>
          <p:cNvPr id="33" name="椭圆 22"/>
          <p:cNvSpPr>
            <a:spLocks noChangeArrowheads="1"/>
          </p:cNvSpPr>
          <p:nvPr/>
        </p:nvSpPr>
        <p:spPr bwMode="auto">
          <a:xfrm>
            <a:off x="3004226" y="3073202"/>
            <a:ext cx="854075" cy="855662"/>
          </a:xfrm>
          <a:prstGeom prst="ellipse">
            <a:avLst/>
          </a:prstGeom>
          <a:solidFill>
            <a:srgbClr val="DE4477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34" name="Freeform 135"/>
          <p:cNvSpPr>
            <a:spLocks noEditPoints="1"/>
          </p:cNvSpPr>
          <p:nvPr/>
        </p:nvSpPr>
        <p:spPr bwMode="auto">
          <a:xfrm>
            <a:off x="3234413" y="3319264"/>
            <a:ext cx="396875" cy="371475"/>
          </a:xfrm>
          <a:custGeom>
            <a:avLst/>
            <a:gdLst>
              <a:gd name="T0" fmla="*/ 384240240 w 73"/>
              <a:gd name="T1" fmla="*/ 1166196597 h 68"/>
              <a:gd name="T2" fmla="*/ 236455950 w 73"/>
              <a:gd name="T3" fmla="*/ 1166196597 h 68"/>
              <a:gd name="T4" fmla="*/ 0 w 73"/>
              <a:gd name="T5" fmla="*/ 986785097 h 68"/>
              <a:gd name="T6" fmla="*/ 147784289 w 73"/>
              <a:gd name="T7" fmla="*/ 568149161 h 68"/>
              <a:gd name="T8" fmla="*/ 443358305 w 73"/>
              <a:gd name="T9" fmla="*/ 657854911 h 68"/>
              <a:gd name="T10" fmla="*/ 591142594 w 73"/>
              <a:gd name="T11" fmla="*/ 627951173 h 68"/>
              <a:gd name="T12" fmla="*/ 591142594 w 73"/>
              <a:gd name="T13" fmla="*/ 717662386 h 68"/>
              <a:gd name="T14" fmla="*/ 679814255 w 73"/>
              <a:gd name="T15" fmla="*/ 1016688835 h 68"/>
              <a:gd name="T16" fmla="*/ 384240240 w 73"/>
              <a:gd name="T17" fmla="*/ 1166196597 h 68"/>
              <a:gd name="T18" fmla="*/ 443358305 w 73"/>
              <a:gd name="T19" fmla="*/ 568149161 h 68"/>
              <a:gd name="T20" fmla="*/ 147784289 w 73"/>
              <a:gd name="T21" fmla="*/ 269122712 h 68"/>
              <a:gd name="T22" fmla="*/ 443358305 w 73"/>
              <a:gd name="T23" fmla="*/ 0 h 68"/>
              <a:gd name="T24" fmla="*/ 738926884 w 73"/>
              <a:gd name="T25" fmla="*/ 269122712 h 68"/>
              <a:gd name="T26" fmla="*/ 443358305 w 73"/>
              <a:gd name="T27" fmla="*/ 568149161 h 68"/>
              <a:gd name="T28" fmla="*/ 1566525428 w 73"/>
              <a:gd name="T29" fmla="*/ 2033372207 h 68"/>
              <a:gd name="T30" fmla="*/ 591142594 w 73"/>
              <a:gd name="T31" fmla="*/ 2033372207 h 68"/>
              <a:gd name="T32" fmla="*/ 295568579 w 73"/>
              <a:gd name="T33" fmla="*/ 1734345758 h 68"/>
              <a:gd name="T34" fmla="*/ 679814255 w 73"/>
              <a:gd name="T35" fmla="*/ 1076490847 h 68"/>
              <a:gd name="T36" fmla="*/ 1093613527 w 73"/>
              <a:gd name="T37" fmla="*/ 1226004072 h 68"/>
              <a:gd name="T38" fmla="*/ 1477853767 w 73"/>
              <a:gd name="T39" fmla="*/ 1076490847 h 68"/>
              <a:gd name="T40" fmla="*/ 1891653039 w 73"/>
              <a:gd name="T41" fmla="*/ 1734345758 h 68"/>
              <a:gd name="T42" fmla="*/ 1566525428 w 73"/>
              <a:gd name="T43" fmla="*/ 2033372207 h 68"/>
              <a:gd name="T44" fmla="*/ 1093613527 w 73"/>
              <a:gd name="T45" fmla="*/ 1166196597 h 68"/>
              <a:gd name="T46" fmla="*/ 650255223 w 73"/>
              <a:gd name="T47" fmla="*/ 717662386 h 68"/>
              <a:gd name="T48" fmla="*/ 1093613527 w 73"/>
              <a:gd name="T49" fmla="*/ 269122712 h 68"/>
              <a:gd name="T50" fmla="*/ 1507412800 w 73"/>
              <a:gd name="T51" fmla="*/ 717662386 h 68"/>
              <a:gd name="T52" fmla="*/ 1093613527 w 73"/>
              <a:gd name="T53" fmla="*/ 1166196597 h 68"/>
              <a:gd name="T54" fmla="*/ 1743868750 w 73"/>
              <a:gd name="T55" fmla="*/ 568149161 h 68"/>
              <a:gd name="T56" fmla="*/ 1448300171 w 73"/>
              <a:gd name="T57" fmla="*/ 269122712 h 68"/>
              <a:gd name="T58" fmla="*/ 1743868750 w 73"/>
              <a:gd name="T59" fmla="*/ 0 h 68"/>
              <a:gd name="T60" fmla="*/ 2009883733 w 73"/>
              <a:gd name="T61" fmla="*/ 269122712 h 68"/>
              <a:gd name="T62" fmla="*/ 1743868750 w 73"/>
              <a:gd name="T63" fmla="*/ 568149161 h 68"/>
              <a:gd name="T64" fmla="*/ 1950765668 w 73"/>
              <a:gd name="T65" fmla="*/ 1166196597 h 68"/>
              <a:gd name="T66" fmla="*/ 1802981378 w 73"/>
              <a:gd name="T67" fmla="*/ 1166196597 h 68"/>
              <a:gd name="T68" fmla="*/ 1507412800 w 73"/>
              <a:gd name="T69" fmla="*/ 1016688835 h 68"/>
              <a:gd name="T70" fmla="*/ 1596084461 w 73"/>
              <a:gd name="T71" fmla="*/ 717662386 h 68"/>
              <a:gd name="T72" fmla="*/ 1596084461 w 73"/>
              <a:gd name="T73" fmla="*/ 627951173 h 68"/>
              <a:gd name="T74" fmla="*/ 1743868750 w 73"/>
              <a:gd name="T75" fmla="*/ 657854911 h 68"/>
              <a:gd name="T76" fmla="*/ 2039437329 w 73"/>
              <a:gd name="T77" fmla="*/ 568149161 h 68"/>
              <a:gd name="T78" fmla="*/ 2147483646 w 73"/>
              <a:gd name="T79" fmla="*/ 986785097 h 68"/>
              <a:gd name="T80" fmla="*/ 1950765668 w 73"/>
              <a:gd name="T81" fmla="*/ 1166196597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36" name="TextBox 57"/>
          <p:cNvSpPr txBox="1">
            <a:spLocks noChangeArrowheads="1"/>
          </p:cNvSpPr>
          <p:nvPr/>
        </p:nvSpPr>
        <p:spPr bwMode="auto">
          <a:xfrm>
            <a:off x="835820" y="2780703"/>
            <a:ext cx="1938870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多种用户行为数据</a:t>
            </a:r>
            <a:endParaRPr kumimoji="0" lang="en-US" altLang="zh-CN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用户浏览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用户点击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用户收藏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en-US" altLang="zh-CN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37" name="椭圆 24"/>
          <p:cNvSpPr>
            <a:spLocks noChangeArrowheads="1"/>
          </p:cNvSpPr>
          <p:nvPr/>
        </p:nvSpPr>
        <p:spPr bwMode="auto">
          <a:xfrm>
            <a:off x="5959224" y="3077568"/>
            <a:ext cx="854075" cy="855663"/>
          </a:xfrm>
          <a:prstGeom prst="ellipse">
            <a:avLst/>
          </a:prstGeom>
          <a:solidFill>
            <a:srgbClr val="DE4477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grpSp>
        <p:nvGrpSpPr>
          <p:cNvPr id="38" name="组合 98"/>
          <p:cNvGrpSpPr>
            <a:grpSpLocks/>
          </p:cNvGrpSpPr>
          <p:nvPr/>
        </p:nvGrpSpPr>
        <p:grpSpPr bwMode="auto">
          <a:xfrm rot="5400000">
            <a:off x="6209113" y="3311426"/>
            <a:ext cx="329505" cy="420588"/>
            <a:chOff x="0" y="0"/>
            <a:chExt cx="563562" cy="720725"/>
          </a:xfrm>
          <a:solidFill>
            <a:schemeClr val="bg1"/>
          </a:solidFill>
        </p:grpSpPr>
        <p:sp>
          <p:nvSpPr>
            <p:cNvPr id="39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42" name="TextBox 57"/>
          <p:cNvSpPr txBox="1">
            <a:spLocks noChangeArrowheads="1"/>
          </p:cNvSpPr>
          <p:nvPr/>
        </p:nvSpPr>
        <p:spPr bwMode="auto">
          <a:xfrm>
            <a:off x="7016358" y="3072701"/>
            <a:ext cx="193887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海量数据</a:t>
            </a:r>
            <a:endParaRPr kumimoji="0" lang="en-US" altLang="zh-CN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强大堆积能力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多对多消息传递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4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3" grpId="0" animBg="1"/>
      <p:bldP spid="15" grpId="0" animBg="1"/>
      <p:bldP spid="18" grpId="0" animBg="1"/>
      <p:bldP spid="16" grpId="0" animBg="1"/>
      <p:bldP spid="28" grpId="0"/>
      <p:bldP spid="31" grpId="0"/>
      <p:bldP spid="33" grpId="0" animBg="1"/>
      <p:bldP spid="36" grpId="0"/>
      <p:bldP spid="37" grpId="0" animBg="1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32"/>
          <p:cNvSpPr txBox="1">
            <a:spLocks noChangeArrowheads="1"/>
          </p:cNvSpPr>
          <p:nvPr/>
        </p:nvSpPr>
        <p:spPr bwMode="auto">
          <a:xfrm>
            <a:off x="1654174" y="508000"/>
            <a:ext cx="18227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异步服务</a:t>
            </a: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</a:p>
        </p:txBody>
      </p:sp>
      <p:sp>
        <p:nvSpPr>
          <p:cNvPr id="18436" name="文本框 32"/>
          <p:cNvSpPr txBox="1">
            <a:spLocks noChangeArrowheads="1"/>
          </p:cNvSpPr>
          <p:nvPr/>
        </p:nvSpPr>
        <p:spPr bwMode="auto">
          <a:xfrm>
            <a:off x="677454" y="1468065"/>
            <a:ext cx="30155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kumimoji="0" lang="zh-CN" altLang="en-US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网络通信采用异步</a:t>
            </a:r>
            <a:r>
              <a:rPr kumimoji="0" lang="en-US" altLang="zh-CN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endParaRPr kumimoji="0" lang="en-US" altLang="zh-CN" sz="20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5999" y="3444225"/>
            <a:ext cx="1080495" cy="792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73035" y="3444225"/>
            <a:ext cx="1080495" cy="792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5472127" y="905665"/>
            <a:ext cx="2881320" cy="1328682"/>
          </a:xfrm>
          <a:prstGeom prst="cloud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分布式服务调用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异步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化？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虚尾箭头 6"/>
          <p:cNvSpPr/>
          <p:nvPr/>
        </p:nvSpPr>
        <p:spPr>
          <a:xfrm>
            <a:off x="3496675" y="2579829"/>
            <a:ext cx="3585218" cy="864396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Req</a:t>
            </a:r>
            <a:r>
              <a:rPr lang="en-US" altLang="zh-CN" dirty="0" smtClean="0"/>
              <a:t> n,…,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 k+1,Req 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2" idx="0"/>
            <a:endCxn id="7" idx="1"/>
          </p:cNvCxnSpPr>
          <p:nvPr/>
        </p:nvCxnSpPr>
        <p:spPr>
          <a:xfrm flipV="1">
            <a:off x="1886247" y="3012027"/>
            <a:ext cx="1610428" cy="43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6" idx="0"/>
          </p:cNvCxnSpPr>
          <p:nvPr/>
        </p:nvCxnSpPr>
        <p:spPr>
          <a:xfrm>
            <a:off x="7081893" y="3012027"/>
            <a:ext cx="1431390" cy="432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1"/>
          </p:cNvCxnSpPr>
          <p:nvPr/>
        </p:nvCxnSpPr>
        <p:spPr>
          <a:xfrm flipH="1">
            <a:off x="6912787" y="4236588"/>
            <a:ext cx="1600496" cy="26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虚尾箭头 20"/>
          <p:cNvSpPr/>
          <p:nvPr/>
        </p:nvSpPr>
        <p:spPr>
          <a:xfrm flipH="1">
            <a:off x="3363126" y="4068963"/>
            <a:ext cx="3549661" cy="872730"/>
          </a:xfrm>
          <a:prstGeom prst="striped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k,Resp</a:t>
            </a:r>
            <a:r>
              <a:rPr lang="en-US" altLang="zh-CN" dirty="0" smtClean="0"/>
              <a:t> k+1,…,</a:t>
            </a:r>
            <a:r>
              <a:rPr lang="en-US" altLang="zh-CN" dirty="0" err="1" smtClean="0"/>
              <a:t>Resp</a:t>
            </a:r>
            <a:r>
              <a:rPr lang="en-US" altLang="zh-CN" dirty="0" smtClean="0"/>
              <a:t> n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21" idx="3"/>
            <a:endCxn id="2" idx="2"/>
          </p:cNvCxnSpPr>
          <p:nvPr/>
        </p:nvCxnSpPr>
        <p:spPr>
          <a:xfrm flipH="1" flipV="1">
            <a:off x="1886247" y="4236588"/>
            <a:ext cx="1476879" cy="26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32"/>
          <p:cNvSpPr txBox="1">
            <a:spLocks noChangeArrowheads="1"/>
          </p:cNvSpPr>
          <p:nvPr/>
        </p:nvSpPr>
        <p:spPr bwMode="auto">
          <a:xfrm>
            <a:off x="1541850" y="5589990"/>
            <a:ext cx="6545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对可靠性要求高的业务，可以要求下游业务通过</a:t>
            </a:r>
            <a:r>
              <a:rPr kumimoji="0" lang="zh-CN" altLang="en-US" sz="1600" b="1" dirty="0" smtClean="0">
                <a:solidFill>
                  <a:srgbClr val="FF21A5"/>
                </a:solidFill>
                <a:latin typeface="微软雅黑" pitchFamily="34" charset="-122"/>
                <a:ea typeface="微软雅黑" pitchFamily="34" charset="-122"/>
              </a:rPr>
              <a:t>回传队列</a:t>
            </a:r>
            <a:r>
              <a:rPr kumimoji="0" lang="zh-CN" altLang="en-US" sz="16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上报处理结果</a:t>
            </a:r>
            <a:endParaRPr kumimoji="0" lang="en-US" altLang="zh-CN" sz="16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3990972" y="1468065"/>
            <a:ext cx="936429" cy="400110"/>
          </a:xfrm>
          <a:prstGeom prst="notched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2876550"/>
            <a:ext cx="2401887" cy="110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1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2" grpId="0" animBg="1"/>
      <p:bldP spid="6" grpId="0" animBg="1"/>
      <p:bldP spid="4" grpId="0" animBg="1"/>
      <p:bldP spid="7" grpId="0" animBg="1"/>
      <p:bldP spid="21" grpId="0" animBg="1"/>
      <p:bldP spid="18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6"/>
          <p:cNvSpPr>
            <a:spLocks noChangeArrowheads="1"/>
          </p:cNvSpPr>
          <p:nvPr/>
        </p:nvSpPr>
        <p:spPr bwMode="auto">
          <a:xfrm>
            <a:off x="2028825" y="2471738"/>
            <a:ext cx="627063" cy="628650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291" name="矩形 17"/>
          <p:cNvSpPr>
            <a:spLocks noChangeArrowheads="1"/>
          </p:cNvSpPr>
          <p:nvPr/>
        </p:nvSpPr>
        <p:spPr bwMode="auto">
          <a:xfrm>
            <a:off x="2714625" y="2471738"/>
            <a:ext cx="627063" cy="62865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292" name="矩形 18"/>
          <p:cNvSpPr>
            <a:spLocks noChangeArrowheads="1"/>
          </p:cNvSpPr>
          <p:nvPr/>
        </p:nvSpPr>
        <p:spPr bwMode="auto">
          <a:xfrm>
            <a:off x="2011363" y="3170238"/>
            <a:ext cx="627062" cy="628650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293" name="矩形 19"/>
          <p:cNvSpPr>
            <a:spLocks noChangeArrowheads="1"/>
          </p:cNvSpPr>
          <p:nvPr/>
        </p:nvSpPr>
        <p:spPr bwMode="auto">
          <a:xfrm>
            <a:off x="2714625" y="3170238"/>
            <a:ext cx="627063" cy="628650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294" name="文本框 20"/>
          <p:cNvSpPr txBox="1">
            <a:spLocks noChangeArrowheads="1"/>
          </p:cNvSpPr>
          <p:nvPr/>
        </p:nvSpPr>
        <p:spPr bwMode="auto">
          <a:xfrm>
            <a:off x="2011363" y="2471738"/>
            <a:ext cx="13382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81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01</a:t>
            </a:r>
            <a:endParaRPr kumimoji="0" lang="zh-CN" altLang="en-US" sz="8100" b="1">
              <a:solidFill>
                <a:schemeClr val="bg1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3" name="文本框 21"/>
          <p:cNvSpPr txBox="1">
            <a:spLocks noChangeArrowheads="1"/>
          </p:cNvSpPr>
          <p:nvPr/>
        </p:nvSpPr>
        <p:spPr bwMode="auto">
          <a:xfrm>
            <a:off x="3389313" y="2571750"/>
            <a:ext cx="4445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88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1688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6" name="文本框 22"/>
          <p:cNvSpPr txBox="1">
            <a:spLocks noChangeArrowheads="1"/>
          </p:cNvSpPr>
          <p:nvPr/>
        </p:nvSpPr>
        <p:spPr bwMode="auto">
          <a:xfrm>
            <a:off x="4319596" y="2771542"/>
            <a:ext cx="2355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40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VMS</a:t>
            </a:r>
            <a:r>
              <a:rPr kumimoji="0" lang="zh-CN" altLang="en-US" sz="40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4830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数据同步复制、缓存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同步 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– VDP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流程图: 磁盘 17"/>
          <p:cNvSpPr/>
          <p:nvPr/>
        </p:nvSpPr>
        <p:spPr>
          <a:xfrm>
            <a:off x="1689823" y="4189853"/>
            <a:ext cx="936104" cy="936104"/>
          </a:xfrm>
          <a:prstGeom prst="flowChartMagneticDisk">
            <a:avLst/>
          </a:prstGeom>
          <a:solidFill>
            <a:srgbClr val="E4289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Instance</a:t>
            </a:r>
            <a:endParaRPr lang="zh-CN" altLang="en-US" sz="1200" dirty="0"/>
          </a:p>
        </p:txBody>
      </p:sp>
      <p:sp>
        <p:nvSpPr>
          <p:cNvPr id="19" name="椭圆 18"/>
          <p:cNvSpPr/>
          <p:nvPr/>
        </p:nvSpPr>
        <p:spPr>
          <a:xfrm>
            <a:off x="1583523" y="2587250"/>
            <a:ext cx="1145738" cy="756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VDP</a:t>
            </a:r>
            <a:endParaRPr lang="zh-CN" altLang="en-US" sz="1200" dirty="0"/>
          </a:p>
        </p:txBody>
      </p:sp>
      <p:sp>
        <p:nvSpPr>
          <p:cNvPr id="20" name="流程图: 过程 19"/>
          <p:cNvSpPr/>
          <p:nvPr/>
        </p:nvSpPr>
        <p:spPr>
          <a:xfrm>
            <a:off x="4227158" y="2569423"/>
            <a:ext cx="1584176" cy="792088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VMS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6817327" y="1489303"/>
            <a:ext cx="1514287" cy="8640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Other Svc </a:t>
            </a:r>
            <a:endParaRPr lang="zh-CN" altLang="en-US" sz="1200" dirty="0"/>
          </a:p>
        </p:txBody>
      </p:sp>
      <p:sp>
        <p:nvSpPr>
          <p:cNvPr id="22" name="椭圆 21"/>
          <p:cNvSpPr/>
          <p:nvPr/>
        </p:nvSpPr>
        <p:spPr>
          <a:xfrm>
            <a:off x="6845419" y="2587424"/>
            <a:ext cx="1530855" cy="7560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Update </a:t>
            </a:r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 cache</a:t>
            </a:r>
            <a:endParaRPr lang="zh-CN" altLang="en-US" sz="1200" dirty="0"/>
          </a:p>
        </p:txBody>
      </p:sp>
      <p:sp>
        <p:nvSpPr>
          <p:cNvPr id="23" name="椭圆 22"/>
          <p:cNvSpPr/>
          <p:nvPr/>
        </p:nvSpPr>
        <p:spPr>
          <a:xfrm>
            <a:off x="6876078" y="3660758"/>
            <a:ext cx="1500196" cy="8640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Sync to Slave DB cross-IDC </a:t>
            </a:r>
            <a:endParaRPr lang="zh-CN" altLang="en-US" sz="1200" dirty="0"/>
          </a:p>
        </p:txBody>
      </p:sp>
      <p:cxnSp>
        <p:nvCxnSpPr>
          <p:cNvPr id="24" name="直接箭头连接符 23"/>
          <p:cNvCxnSpPr>
            <a:stCxn id="18" idx="1"/>
            <a:endCxn id="19" idx="4"/>
          </p:cNvCxnSpPr>
          <p:nvPr/>
        </p:nvCxnSpPr>
        <p:spPr>
          <a:xfrm flipH="1" flipV="1">
            <a:off x="2156392" y="3343334"/>
            <a:ext cx="1483" cy="84651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6"/>
            <a:endCxn id="20" idx="1"/>
          </p:cNvCxnSpPr>
          <p:nvPr/>
        </p:nvCxnSpPr>
        <p:spPr>
          <a:xfrm>
            <a:off x="2729261" y="2965292"/>
            <a:ext cx="1497897" cy="1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2" idx="2"/>
          </p:cNvCxnSpPr>
          <p:nvPr/>
        </p:nvCxnSpPr>
        <p:spPr>
          <a:xfrm flipV="1">
            <a:off x="5811334" y="2965466"/>
            <a:ext cx="1034085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3"/>
            <a:endCxn id="23" idx="2"/>
          </p:cNvCxnSpPr>
          <p:nvPr/>
        </p:nvCxnSpPr>
        <p:spPr>
          <a:xfrm>
            <a:off x="5811334" y="2965467"/>
            <a:ext cx="1064744" cy="11273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1" idx="2"/>
          </p:cNvCxnSpPr>
          <p:nvPr/>
        </p:nvCxnSpPr>
        <p:spPr>
          <a:xfrm flipV="1">
            <a:off x="5811334" y="1921351"/>
            <a:ext cx="1005993" cy="10441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011134" y="2298887"/>
            <a:ext cx="2016224" cy="1333159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65846" y="26575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数据消息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0934" y="378502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wiki.corp.vipshop.com/download/attachments/76942807/image2016-1-29%2015%3A5%3A29.png?version=1&amp;modificationDate=1454051129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wiki.corp.vipshop.com/download/attachments/76942807/image2016-1-29%2015%3A5%3A29.png?version=1&amp;modificationDate=14540511290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9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6"/>
          <p:cNvSpPr>
            <a:spLocks noChangeArrowheads="1"/>
          </p:cNvSpPr>
          <p:nvPr/>
        </p:nvSpPr>
        <p:spPr bwMode="auto">
          <a:xfrm>
            <a:off x="2028825" y="2471738"/>
            <a:ext cx="627063" cy="628650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627" name="矩形 17"/>
          <p:cNvSpPr>
            <a:spLocks noChangeArrowheads="1"/>
          </p:cNvSpPr>
          <p:nvPr/>
        </p:nvSpPr>
        <p:spPr bwMode="auto">
          <a:xfrm>
            <a:off x="2714625" y="2471738"/>
            <a:ext cx="627063" cy="62865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628" name="矩形 18"/>
          <p:cNvSpPr>
            <a:spLocks noChangeArrowheads="1"/>
          </p:cNvSpPr>
          <p:nvPr/>
        </p:nvSpPr>
        <p:spPr bwMode="auto">
          <a:xfrm>
            <a:off x="2011363" y="3170238"/>
            <a:ext cx="627062" cy="628650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629" name="矩形 19"/>
          <p:cNvSpPr>
            <a:spLocks noChangeArrowheads="1"/>
          </p:cNvSpPr>
          <p:nvPr/>
        </p:nvSpPr>
        <p:spPr bwMode="auto">
          <a:xfrm>
            <a:off x="2714625" y="3170238"/>
            <a:ext cx="627063" cy="628650"/>
          </a:xfrm>
          <a:prstGeom prst="rect">
            <a:avLst/>
          </a:prstGeom>
          <a:solidFill>
            <a:srgbClr val="F4BB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FFFFFF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630" name="文本框 20"/>
          <p:cNvSpPr txBox="1">
            <a:spLocks noChangeArrowheads="1"/>
          </p:cNvSpPr>
          <p:nvPr/>
        </p:nvSpPr>
        <p:spPr bwMode="auto">
          <a:xfrm>
            <a:off x="2011363" y="2471738"/>
            <a:ext cx="13382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8100" b="1">
                <a:solidFill>
                  <a:schemeClr val="bg1"/>
                </a:solidFill>
                <a:ea typeface="宋体" pitchFamily="2" charset="-122"/>
                <a:cs typeface="Arial" pitchFamily="34" charset="0"/>
              </a:rPr>
              <a:t>04</a:t>
            </a:r>
            <a:endParaRPr kumimoji="0" lang="zh-CN" altLang="en-US" sz="8100" b="1">
              <a:solidFill>
                <a:schemeClr val="bg1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43" name="文本框 21"/>
          <p:cNvSpPr txBox="1">
            <a:spLocks noChangeArrowheads="1"/>
          </p:cNvSpPr>
          <p:nvPr/>
        </p:nvSpPr>
        <p:spPr bwMode="auto">
          <a:xfrm>
            <a:off x="3389313" y="2468563"/>
            <a:ext cx="4445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88" dirty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1688" dirty="0" smtClean="0">
                <a:solidFill>
                  <a:srgbClr val="76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 lang="zh-CN" altLang="en-US" sz="1688" dirty="0">
              <a:solidFill>
                <a:srgbClr val="7671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2" name="文本框 22"/>
          <p:cNvSpPr txBox="1">
            <a:spLocks noChangeArrowheads="1"/>
          </p:cNvSpPr>
          <p:nvPr/>
        </p:nvSpPr>
        <p:spPr bwMode="auto">
          <a:xfrm>
            <a:off x="4567236" y="2768994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规划</a:t>
            </a:r>
          </a:p>
        </p:txBody>
      </p:sp>
    </p:spTree>
    <p:extLst>
      <p:ext uri="{BB962C8B-B14F-4D97-AF65-F5344CB8AC3E}">
        <p14:creationId xmlns:p14="http://schemas.microsoft.com/office/powerpoint/2010/main" val="21776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5"/>
          <p:cNvSpPr>
            <a:spLocks/>
          </p:cNvSpPr>
          <p:nvPr/>
        </p:nvSpPr>
        <p:spPr bwMode="auto">
          <a:xfrm>
            <a:off x="5043488" y="2809875"/>
            <a:ext cx="1657350" cy="2333625"/>
          </a:xfrm>
          <a:custGeom>
            <a:avLst/>
            <a:gdLst>
              <a:gd name="T0" fmla="*/ 2147483646 w 1467"/>
              <a:gd name="T1" fmla="*/ 2147483646 h 2068"/>
              <a:gd name="T2" fmla="*/ 2147483646 w 1467"/>
              <a:gd name="T3" fmla="*/ 2147483646 h 2068"/>
              <a:gd name="T4" fmla="*/ 2147483646 w 1467"/>
              <a:gd name="T5" fmla="*/ 2147483646 h 2068"/>
              <a:gd name="T6" fmla="*/ 2147483646 w 1467"/>
              <a:gd name="T7" fmla="*/ 2147483646 h 2068"/>
              <a:gd name="T8" fmla="*/ 2147483646 w 1467"/>
              <a:gd name="T9" fmla="*/ 2147483646 h 2068"/>
              <a:gd name="T10" fmla="*/ 2147483646 w 1467"/>
              <a:gd name="T11" fmla="*/ 2147483646 h 2068"/>
              <a:gd name="T12" fmla="*/ 2147483646 w 1467"/>
              <a:gd name="T13" fmla="*/ 2147483646 h 2068"/>
              <a:gd name="T14" fmla="*/ 2147483646 w 1467"/>
              <a:gd name="T15" fmla="*/ 2147483646 h 2068"/>
              <a:gd name="T16" fmla="*/ 0 w 1467"/>
              <a:gd name="T17" fmla="*/ 0 h 2068"/>
              <a:gd name="T18" fmla="*/ 2147483646 w 1467"/>
              <a:gd name="T19" fmla="*/ 0 h 2068"/>
              <a:gd name="T20" fmla="*/ 2147483646 w 1467"/>
              <a:gd name="T21" fmla="*/ 2147483646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4354513" y="1771650"/>
            <a:ext cx="2332037" cy="1655762"/>
          </a:xfrm>
          <a:custGeom>
            <a:avLst/>
            <a:gdLst>
              <a:gd name="T0" fmla="*/ 2147483646 w 2067"/>
              <a:gd name="T1" fmla="*/ 0 h 1468"/>
              <a:gd name="T2" fmla="*/ 2147483646 w 2067"/>
              <a:gd name="T3" fmla="*/ 0 h 1468"/>
              <a:gd name="T4" fmla="*/ 2147483646 w 2067"/>
              <a:gd name="T5" fmla="*/ 2147483646 h 1468"/>
              <a:gd name="T6" fmla="*/ 2147483646 w 2067"/>
              <a:gd name="T7" fmla="*/ 2147483646 h 1468"/>
              <a:gd name="T8" fmla="*/ 2147483646 w 2067"/>
              <a:gd name="T9" fmla="*/ 2147483646 h 1468"/>
              <a:gd name="T10" fmla="*/ 2147483646 w 2067"/>
              <a:gd name="T11" fmla="*/ 2147483646 h 1468"/>
              <a:gd name="T12" fmla="*/ 2147483646 w 2067"/>
              <a:gd name="T13" fmla="*/ 2147483646 h 1468"/>
              <a:gd name="T14" fmla="*/ 2147483646 w 2067"/>
              <a:gd name="T15" fmla="*/ 2147483646 h 1468"/>
              <a:gd name="T16" fmla="*/ 0 w 2067"/>
              <a:gd name="T17" fmla="*/ 2147483646 h 1468"/>
              <a:gd name="T18" fmla="*/ 0 w 2067"/>
              <a:gd name="T19" fmla="*/ 2147483646 h 1468"/>
              <a:gd name="T20" fmla="*/ 2147483646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3313113" y="1785937"/>
            <a:ext cx="1657350" cy="2332038"/>
          </a:xfrm>
          <a:custGeom>
            <a:avLst/>
            <a:gdLst>
              <a:gd name="T0" fmla="*/ 0 w 1467"/>
              <a:gd name="T1" fmla="*/ 2147483646 h 2068"/>
              <a:gd name="T2" fmla="*/ 0 w 1467"/>
              <a:gd name="T3" fmla="*/ 2147483646 h 2068"/>
              <a:gd name="T4" fmla="*/ 2147483646 w 1467"/>
              <a:gd name="T5" fmla="*/ 0 h 2068"/>
              <a:gd name="T6" fmla="*/ 2147483646 w 1467"/>
              <a:gd name="T7" fmla="*/ 0 h 2068"/>
              <a:gd name="T8" fmla="*/ 2147483646 w 1467"/>
              <a:gd name="T9" fmla="*/ 2147483646 h 2068"/>
              <a:gd name="T10" fmla="*/ 2147483646 w 1467"/>
              <a:gd name="T11" fmla="*/ 2147483646 h 2068"/>
              <a:gd name="T12" fmla="*/ 2147483646 w 1467"/>
              <a:gd name="T13" fmla="*/ 2147483646 h 2068"/>
              <a:gd name="T14" fmla="*/ 2147483646 w 1467"/>
              <a:gd name="T15" fmla="*/ 2147483646 h 2068"/>
              <a:gd name="T16" fmla="*/ 2147483646 w 1467"/>
              <a:gd name="T17" fmla="*/ 2147483646 h 2068"/>
              <a:gd name="T18" fmla="*/ 2147483646 w 1467"/>
              <a:gd name="T19" fmla="*/ 2147483646 h 2068"/>
              <a:gd name="T20" fmla="*/ 0 w 1467"/>
              <a:gd name="T21" fmla="*/ 2147483646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3328988" y="3502025"/>
            <a:ext cx="2333625" cy="1655762"/>
          </a:xfrm>
          <a:custGeom>
            <a:avLst/>
            <a:gdLst>
              <a:gd name="T0" fmla="*/ 2147483646 w 2068"/>
              <a:gd name="T1" fmla="*/ 2147483646 h 1468"/>
              <a:gd name="T2" fmla="*/ 2147483646 w 2068"/>
              <a:gd name="T3" fmla="*/ 2147483646 h 1468"/>
              <a:gd name="T4" fmla="*/ 0 w 2068"/>
              <a:gd name="T5" fmla="*/ 2147483646 h 1468"/>
              <a:gd name="T6" fmla="*/ 0 w 2068"/>
              <a:gd name="T7" fmla="*/ 2147483646 h 1468"/>
              <a:gd name="T8" fmla="*/ 2147483646 w 2068"/>
              <a:gd name="T9" fmla="*/ 2147483646 h 1468"/>
              <a:gd name="T10" fmla="*/ 2147483646 w 2068"/>
              <a:gd name="T11" fmla="*/ 2147483646 h 1468"/>
              <a:gd name="T12" fmla="*/ 2147483646 w 2068"/>
              <a:gd name="T13" fmla="*/ 2147483646 h 1468"/>
              <a:gd name="T14" fmla="*/ 2147483646 w 2068"/>
              <a:gd name="T15" fmla="*/ 2147483646 h 1468"/>
              <a:gd name="T16" fmla="*/ 2147483646 w 2068"/>
              <a:gd name="T17" fmla="*/ 0 h 1468"/>
              <a:gd name="T18" fmla="*/ 2147483646 w 2068"/>
              <a:gd name="T19" fmla="*/ 2147483646 h 1468"/>
              <a:gd name="T20" fmla="*/ 2147483646 w 2068"/>
              <a:gd name="T21" fmla="*/ 2147483646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矩形 28"/>
          <p:cNvSpPr>
            <a:spLocks noChangeArrowheads="1"/>
          </p:cNvSpPr>
          <p:nvPr/>
        </p:nvSpPr>
        <p:spPr bwMode="auto">
          <a:xfrm>
            <a:off x="3344863" y="212089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效率</a:t>
            </a:r>
            <a:endParaRPr kumimoji="0"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9"/>
          <p:cNvSpPr>
            <a:spLocks noChangeArrowheads="1"/>
          </p:cNvSpPr>
          <p:nvPr/>
        </p:nvSpPr>
        <p:spPr bwMode="auto">
          <a:xfrm>
            <a:off x="5622925" y="201136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可运维</a:t>
            </a:r>
            <a:endParaRPr kumimoji="0"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30"/>
          <p:cNvSpPr>
            <a:spLocks noChangeArrowheads="1"/>
          </p:cNvSpPr>
          <p:nvPr/>
        </p:nvSpPr>
        <p:spPr bwMode="auto">
          <a:xfrm>
            <a:off x="5776852" y="446563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endParaRPr kumimoji="0"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31"/>
          <p:cNvSpPr>
            <a:spLocks noChangeArrowheads="1"/>
          </p:cNvSpPr>
          <p:nvPr/>
        </p:nvSpPr>
        <p:spPr bwMode="auto">
          <a:xfrm>
            <a:off x="3344863" y="441166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kumimoji="0"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57"/>
          <p:cNvSpPr txBox="1">
            <a:spLocks noChangeArrowheads="1"/>
          </p:cNvSpPr>
          <p:nvPr/>
        </p:nvSpPr>
        <p:spPr bwMode="auto">
          <a:xfrm>
            <a:off x="7129376" y="1745438"/>
            <a:ext cx="2591019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隔离级别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流量控制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丰富的运维工具，如消息通道测试、集群迁移等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kumimoji="0" lang="zh-CN" altLang="en-US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57"/>
          <p:cNvSpPr txBox="1">
            <a:spLocks noChangeArrowheads="1"/>
          </p:cNvSpPr>
          <p:nvPr/>
        </p:nvSpPr>
        <p:spPr bwMode="auto">
          <a:xfrm>
            <a:off x="727903" y="4117975"/>
            <a:ext cx="2339786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业务智能化集成与</a:t>
            </a: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kumimoji="0" lang="en-US" altLang="zh-CN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检索</a:t>
            </a:r>
            <a:endParaRPr kumimoji="0" lang="en-US" altLang="zh-CN" sz="14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事务性</a:t>
            </a: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kumimoji="0" lang="en-US" altLang="zh-CN" sz="1400" dirty="0">
              <a:solidFill>
                <a:srgbClr val="DE447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2"/>
          <p:cNvSpPr txBox="1">
            <a:spLocks noChangeArrowheads="1"/>
          </p:cNvSpPr>
          <p:nvPr/>
        </p:nvSpPr>
        <p:spPr bwMode="auto">
          <a:xfrm>
            <a:off x="4520209" y="3284934"/>
            <a:ext cx="1271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Future</a:t>
            </a:r>
            <a:endParaRPr lang="zh-CN" altLang="en-US" sz="2000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57"/>
          <p:cNvSpPr txBox="1">
            <a:spLocks noChangeArrowheads="1"/>
          </p:cNvSpPr>
          <p:nvPr/>
        </p:nvSpPr>
        <p:spPr bwMode="auto">
          <a:xfrm>
            <a:off x="696222" y="2133249"/>
            <a:ext cx="228628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更便捷接入流程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灵活的故障定位工具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7129376" y="4117974"/>
            <a:ext cx="2408137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丰富统计信息汇总</a:t>
            </a:r>
            <a:endParaRPr kumimoji="0" lang="en-US" altLang="zh-CN" sz="14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消息调用链跟踪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kumimoji="0" lang="zh-CN" altLang="en-US" sz="14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延迟跟踪</a:t>
            </a:r>
            <a:endParaRPr kumimoji="0" lang="en-US" altLang="zh-CN" sz="1400" dirty="0">
              <a:solidFill>
                <a:srgbClr val="DE447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1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3004" y="1412076"/>
            <a:ext cx="20457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rgbClr val="DE447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Q&amp;A</a:t>
            </a:r>
            <a:endParaRPr lang="zh-CN" altLang="en-US" sz="8800" dirty="0">
              <a:solidFill>
                <a:srgbClr val="DE447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4378" y="4221362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欢迎加入平台架构部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基础架构团队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30738" y="2708275"/>
            <a:ext cx="4738687" cy="1152525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Thanks!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32"/>
          <p:cNvSpPr txBox="1">
            <a:spLocks noChangeArrowheads="1"/>
          </p:cNvSpPr>
          <p:nvPr/>
        </p:nvSpPr>
        <p:spPr bwMode="auto">
          <a:xfrm>
            <a:off x="1625600" y="508000"/>
            <a:ext cx="245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VMS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</a:p>
        </p:txBody>
      </p:sp>
      <p:pic>
        <p:nvPicPr>
          <p:cNvPr id="1743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253718" y="1700208"/>
            <a:ext cx="8067696" cy="410588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32"/>
          <p:cNvSpPr txBox="1">
            <a:spLocks noChangeArrowheads="1"/>
          </p:cNvSpPr>
          <p:nvPr/>
        </p:nvSpPr>
        <p:spPr bwMode="auto">
          <a:xfrm>
            <a:off x="2118114" y="2604489"/>
            <a:ext cx="122793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同步机制</a:t>
            </a:r>
            <a:endParaRPr kumimoji="0" lang="zh-CN" altLang="en-US" sz="20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58774" y="2060373"/>
            <a:ext cx="1548709" cy="1559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OSP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03665" y="2060373"/>
            <a:ext cx="1548709" cy="155943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Venus REST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17" name="文本框 32"/>
          <p:cNvSpPr txBox="1">
            <a:spLocks noChangeArrowheads="1"/>
          </p:cNvSpPr>
          <p:nvPr/>
        </p:nvSpPr>
        <p:spPr bwMode="auto">
          <a:xfrm>
            <a:off x="2118114" y="4668447"/>
            <a:ext cx="122793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异步机制</a:t>
            </a:r>
            <a:endParaRPr kumimoji="0" lang="zh-CN" altLang="en-US" sz="20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58774" y="4364241"/>
            <a:ext cx="3493600" cy="100846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VMS</a:t>
            </a:r>
            <a:endParaRPr lang="zh-CN" altLang="en-US" dirty="0"/>
          </a:p>
        </p:txBody>
      </p:sp>
      <p:sp>
        <p:nvSpPr>
          <p:cNvPr id="19" name="文本框 32"/>
          <p:cNvSpPr txBox="1">
            <a:spLocks noChangeArrowheads="1"/>
          </p:cNvSpPr>
          <p:nvPr/>
        </p:nvSpPr>
        <p:spPr bwMode="auto">
          <a:xfrm>
            <a:off x="7520589" y="2183203"/>
            <a:ext cx="1656759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VENUS</a:t>
            </a:r>
            <a:r>
              <a:rPr kumimoji="0" lang="zh-CN" altLang="en-US" sz="20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  <a:endParaRPr kumimoji="0" lang="zh-CN" altLang="en-US" sz="20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0" grpId="0" animBg="1"/>
      <p:bldP spid="16" grpId="0" animBg="1"/>
      <p:bldP spid="17" grpId="0"/>
      <p:bldP spid="1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32"/>
          <p:cNvSpPr txBox="1">
            <a:spLocks noChangeArrowheads="1"/>
          </p:cNvSpPr>
          <p:nvPr/>
        </p:nvSpPr>
        <p:spPr bwMode="auto">
          <a:xfrm>
            <a:off x="1625600" y="508000"/>
            <a:ext cx="245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VMS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整体架构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3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7" y="1130493"/>
            <a:ext cx="9580389" cy="51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1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17412" name="文本框 32"/>
          <p:cNvSpPr txBox="1">
            <a:spLocks noChangeArrowheads="1"/>
          </p:cNvSpPr>
          <p:nvPr/>
        </p:nvSpPr>
        <p:spPr bwMode="auto">
          <a:xfrm>
            <a:off x="687407" y="1809036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组播</a:t>
            </a:r>
            <a:endParaRPr kumimoji="0" lang="en-US" altLang="zh-CN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208" y="1769736"/>
            <a:ext cx="1779212" cy="268817"/>
          </a:xfrm>
          <a:prstGeom prst="rect">
            <a:avLst/>
          </a:prstGeom>
          <a:solidFill>
            <a:srgbClr val="E42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Queue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897381" y="1769736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7679" y="1769736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405727" y="1769736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00836" y="2054202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68247" y="1769736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66025" y="1769736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14073" y="1769736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605486" y="1679629"/>
            <a:ext cx="635433" cy="4480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C2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21" idx="3"/>
            <a:endCxn id="5" idx="1"/>
          </p:cNvCxnSpPr>
          <p:nvPr/>
        </p:nvCxnSpPr>
        <p:spPr>
          <a:xfrm>
            <a:off x="4057013" y="1904144"/>
            <a:ext cx="58619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13" idx="2"/>
          </p:cNvCxnSpPr>
          <p:nvPr/>
        </p:nvCxnSpPr>
        <p:spPr>
          <a:xfrm flipV="1">
            <a:off x="6422420" y="1903643"/>
            <a:ext cx="1183067" cy="50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224001" y="2188610"/>
            <a:ext cx="635433" cy="4480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C3</a:t>
            </a:r>
            <a:endParaRPr lang="zh-CN" altLang="en-US" sz="1400" dirty="0"/>
          </a:p>
        </p:txBody>
      </p:sp>
      <p:sp>
        <p:nvSpPr>
          <p:cNvPr id="17" name="椭圆 16"/>
          <p:cNvSpPr/>
          <p:nvPr/>
        </p:nvSpPr>
        <p:spPr>
          <a:xfrm>
            <a:off x="7177626" y="1195978"/>
            <a:ext cx="635433" cy="44802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C1</a:t>
            </a:r>
            <a:endParaRPr lang="zh-CN" altLang="en-US" sz="1400" dirty="0"/>
          </a:p>
        </p:txBody>
      </p:sp>
      <p:cxnSp>
        <p:nvCxnSpPr>
          <p:cNvPr id="18" name="直接箭头连接符 17"/>
          <p:cNvCxnSpPr>
            <a:stCxn id="5" idx="3"/>
            <a:endCxn id="17" idx="2"/>
          </p:cNvCxnSpPr>
          <p:nvPr/>
        </p:nvCxnSpPr>
        <p:spPr>
          <a:xfrm flipV="1">
            <a:off x="6422420" y="1419992"/>
            <a:ext cx="755207" cy="48415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3"/>
            <a:endCxn id="16" idx="2"/>
          </p:cNvCxnSpPr>
          <p:nvPr/>
        </p:nvCxnSpPr>
        <p:spPr>
          <a:xfrm>
            <a:off x="6422420" y="1904144"/>
            <a:ext cx="801581" cy="50848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922517" y="1680130"/>
            <a:ext cx="635433" cy="4480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040320" y="1769736"/>
            <a:ext cx="1016693" cy="26881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Channel</a:t>
            </a:r>
            <a:endParaRPr lang="zh-CN" altLang="en-US" sz="1400" dirty="0"/>
          </a:p>
        </p:txBody>
      </p:sp>
      <p:cxnSp>
        <p:nvCxnSpPr>
          <p:cNvPr id="22" name="直接箭头连接符 21"/>
          <p:cNvCxnSpPr>
            <a:stCxn id="20" idx="6"/>
            <a:endCxn id="21" idx="1"/>
          </p:cNvCxnSpPr>
          <p:nvPr/>
        </p:nvCxnSpPr>
        <p:spPr>
          <a:xfrm>
            <a:off x="2557950" y="1904144"/>
            <a:ext cx="48237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040538" y="1754086"/>
            <a:ext cx="0" cy="3001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300836" y="1754086"/>
            <a:ext cx="0" cy="3001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539691" y="1754086"/>
            <a:ext cx="1" cy="358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68449" y="1764020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805973" y="1769736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35566" y="1777114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02732" y="1764020"/>
            <a:ext cx="0" cy="2688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2854801" y="1451331"/>
            <a:ext cx="3749055" cy="920383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420" name="组合 17419"/>
          <p:cNvGrpSpPr/>
          <p:nvPr/>
        </p:nvGrpSpPr>
        <p:grpSpPr>
          <a:xfrm>
            <a:off x="1730125" y="2768846"/>
            <a:ext cx="6150893" cy="1477588"/>
            <a:chOff x="1832557" y="3140868"/>
            <a:chExt cx="7416824" cy="3168352"/>
          </a:xfrm>
        </p:grpSpPr>
        <p:sp>
          <p:nvSpPr>
            <p:cNvPr id="80" name="矩形 79"/>
            <p:cNvSpPr/>
            <p:nvPr/>
          </p:nvSpPr>
          <p:spPr>
            <a:xfrm>
              <a:off x="5535509" y="3464904"/>
              <a:ext cx="2016224" cy="432048"/>
            </a:xfrm>
            <a:prstGeom prst="rect">
              <a:avLst/>
            </a:prstGeom>
            <a:solidFill>
              <a:srgbClr val="E42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 1</a:t>
              </a:r>
              <a:endParaRPr lang="zh-CN" altLang="en-US" sz="1400" dirty="0"/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5823541" y="3464904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118514" y="3464904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399605" y="3464904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280741" y="4907505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263701" y="3464904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694578" y="3464904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975669" y="3464904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518732" y="4341576"/>
              <a:ext cx="720080" cy="7200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C2</a:t>
              </a:r>
              <a:endParaRPr lang="zh-CN" altLang="en-US" sz="1400" dirty="0"/>
            </a:p>
          </p:txBody>
        </p:sp>
        <p:cxnSp>
          <p:nvCxnSpPr>
            <p:cNvPr id="89" name="直接箭头连接符 88"/>
            <p:cNvCxnSpPr>
              <a:endCxn id="80" idx="1"/>
            </p:cNvCxnSpPr>
            <p:nvPr/>
          </p:nvCxnSpPr>
          <p:spPr>
            <a:xfrm flipV="1">
              <a:off x="4593732" y="3680928"/>
              <a:ext cx="941777" cy="104411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95" idx="3"/>
            </p:cNvCxnSpPr>
            <p:nvPr/>
          </p:nvCxnSpPr>
          <p:spPr>
            <a:xfrm>
              <a:off x="7551733" y="4725044"/>
              <a:ext cx="96699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/>
            <p:nvPr/>
          </p:nvSpPr>
          <p:spPr>
            <a:xfrm>
              <a:off x="8529301" y="5373116"/>
              <a:ext cx="720080" cy="7200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C3</a:t>
              </a:r>
              <a:endParaRPr lang="zh-CN" altLang="en-US" sz="14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8501062" y="3320888"/>
              <a:ext cx="720080" cy="7200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C1</a:t>
              </a:r>
              <a:endParaRPr lang="zh-CN" altLang="en-US" sz="1400" dirty="0"/>
            </a:p>
          </p:txBody>
        </p:sp>
        <p:cxnSp>
          <p:nvCxnSpPr>
            <p:cNvPr id="93" name="直接箭头连接符 92"/>
            <p:cNvCxnSpPr>
              <a:stCxn id="80" idx="3"/>
              <a:endCxn id="92" idx="2"/>
            </p:cNvCxnSpPr>
            <p:nvPr/>
          </p:nvCxnSpPr>
          <p:spPr>
            <a:xfrm>
              <a:off x="7551733" y="3680928"/>
              <a:ext cx="94932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02" idx="3"/>
              <a:endCxn id="91" idx="2"/>
            </p:cNvCxnSpPr>
            <p:nvPr/>
          </p:nvCxnSpPr>
          <p:spPr>
            <a:xfrm>
              <a:off x="7550470" y="5733156"/>
              <a:ext cx="97883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5535509" y="4509020"/>
              <a:ext cx="2016224" cy="432048"/>
            </a:xfrm>
            <a:prstGeom prst="rect">
              <a:avLst/>
            </a:prstGeom>
            <a:solidFill>
              <a:srgbClr val="E42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Queue 2</a:t>
              </a:r>
              <a:endParaRPr lang="zh-CN" altLang="en-US" sz="1400" dirty="0"/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5823541" y="4509020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118514" y="4509020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399605" y="4509020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263701" y="4509020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694578" y="4509020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975669" y="4509020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5534246" y="5517132"/>
              <a:ext cx="2016224" cy="432048"/>
            </a:xfrm>
            <a:prstGeom prst="rect">
              <a:avLst/>
            </a:prstGeom>
            <a:solidFill>
              <a:srgbClr val="E42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Queue 3</a:t>
              </a:r>
              <a:endParaRPr lang="zh-CN" altLang="en-US" sz="1400" dirty="0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5822278" y="5517132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117251" y="5517132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398342" y="5517132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262438" y="5517132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6693315" y="5517132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6974406" y="5517132"/>
              <a:ext cx="0" cy="432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endCxn id="95" idx="1"/>
            </p:cNvCxnSpPr>
            <p:nvPr/>
          </p:nvCxnSpPr>
          <p:spPr>
            <a:xfrm>
              <a:off x="4593732" y="4725044"/>
              <a:ext cx="94177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endCxn id="102" idx="1"/>
            </p:cNvCxnSpPr>
            <p:nvPr/>
          </p:nvCxnSpPr>
          <p:spPr>
            <a:xfrm>
              <a:off x="4593732" y="4725044"/>
              <a:ext cx="940514" cy="10081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/>
            <p:cNvSpPr/>
            <p:nvPr/>
          </p:nvSpPr>
          <p:spPr>
            <a:xfrm>
              <a:off x="1832557" y="4365004"/>
              <a:ext cx="720080" cy="72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488741" y="4509020"/>
              <a:ext cx="1152128" cy="43204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Channel</a:t>
              </a:r>
              <a:endParaRPr lang="zh-CN" altLang="en-US" sz="1400" dirty="0"/>
            </a:p>
          </p:txBody>
        </p:sp>
        <p:cxnSp>
          <p:nvCxnSpPr>
            <p:cNvPr id="113" name="直接箭头连接符 112"/>
            <p:cNvCxnSpPr/>
            <p:nvPr/>
          </p:nvCxnSpPr>
          <p:spPr>
            <a:xfrm>
              <a:off x="2546964" y="4725044"/>
              <a:ext cx="94177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圆角矩形 113"/>
            <p:cNvSpPr/>
            <p:nvPr/>
          </p:nvSpPr>
          <p:spPr>
            <a:xfrm>
              <a:off x="3200710" y="3140868"/>
              <a:ext cx="4680520" cy="3168352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文本框 32"/>
          <p:cNvSpPr txBox="1">
            <a:spLocks noChangeArrowheads="1"/>
          </p:cNvSpPr>
          <p:nvPr/>
        </p:nvSpPr>
        <p:spPr bwMode="auto">
          <a:xfrm>
            <a:off x="664775" y="3394111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广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播</a:t>
            </a:r>
            <a:endParaRPr kumimoji="0" lang="en-US" altLang="zh-CN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71818" y="4374072"/>
            <a:ext cx="6369101" cy="1640369"/>
            <a:chOff x="1922518" y="4182109"/>
            <a:chExt cx="6369101" cy="1768046"/>
          </a:xfrm>
        </p:grpSpPr>
        <p:sp>
          <p:nvSpPr>
            <p:cNvPr id="71" name="矩形 70"/>
            <p:cNvSpPr/>
            <p:nvPr/>
          </p:nvSpPr>
          <p:spPr>
            <a:xfrm>
              <a:off x="4693908" y="4755867"/>
              <a:ext cx="1779212" cy="268817"/>
            </a:xfrm>
            <a:prstGeom prst="rect">
              <a:avLst/>
            </a:prstGeom>
            <a:solidFill>
              <a:srgbClr val="E42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Queue</a:t>
              </a:r>
              <a:endParaRPr lang="zh-CN" altLang="en-US" sz="1400" dirty="0"/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4948081" y="4755867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208379" y="4755867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456427" y="4755867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51536" y="5040333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218947" y="4755867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716725" y="4755867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64773" y="4755867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7656186" y="4665760"/>
              <a:ext cx="635433" cy="4480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C2</a:t>
              </a:r>
              <a:endParaRPr lang="zh-CN" altLang="en-US" sz="1400" dirty="0"/>
            </a:p>
          </p:txBody>
        </p:sp>
        <p:cxnSp>
          <p:nvCxnSpPr>
            <p:cNvPr id="116" name="直接箭头连接符 115"/>
            <p:cNvCxnSpPr>
              <a:stCxn id="123" idx="3"/>
              <a:endCxn id="71" idx="1"/>
            </p:cNvCxnSpPr>
            <p:nvPr/>
          </p:nvCxnSpPr>
          <p:spPr>
            <a:xfrm>
              <a:off x="4107713" y="4890275"/>
              <a:ext cx="58619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71" idx="3"/>
              <a:endCxn id="79" idx="2"/>
            </p:cNvCxnSpPr>
            <p:nvPr/>
          </p:nvCxnSpPr>
          <p:spPr>
            <a:xfrm flipV="1">
              <a:off x="6473120" y="4889774"/>
              <a:ext cx="1183067" cy="50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7274701" y="5174741"/>
              <a:ext cx="635433" cy="4480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C3</a:t>
              </a:r>
              <a:endParaRPr lang="zh-CN" altLang="en-US" sz="1400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228326" y="4182109"/>
              <a:ext cx="635433" cy="4480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C1</a:t>
              </a:r>
              <a:endParaRPr lang="zh-CN" altLang="en-US" sz="1400" dirty="0"/>
            </a:p>
          </p:txBody>
        </p:sp>
        <p:cxnSp>
          <p:nvCxnSpPr>
            <p:cNvPr id="120" name="直接箭头连接符 119"/>
            <p:cNvCxnSpPr>
              <a:stCxn id="71" idx="3"/>
              <a:endCxn id="119" idx="2"/>
            </p:cNvCxnSpPr>
            <p:nvPr/>
          </p:nvCxnSpPr>
          <p:spPr>
            <a:xfrm flipV="1">
              <a:off x="6473120" y="4406123"/>
              <a:ext cx="755207" cy="48415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71" idx="3"/>
              <a:endCxn id="118" idx="2"/>
            </p:cNvCxnSpPr>
            <p:nvPr/>
          </p:nvCxnSpPr>
          <p:spPr>
            <a:xfrm>
              <a:off x="6473120" y="4890275"/>
              <a:ext cx="801581" cy="50848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椭圆 121"/>
            <p:cNvSpPr/>
            <p:nvPr/>
          </p:nvSpPr>
          <p:spPr>
            <a:xfrm>
              <a:off x="1922519" y="4666261"/>
              <a:ext cx="686132" cy="4480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3091020" y="4755867"/>
              <a:ext cx="1016693" cy="26881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Channel</a:t>
              </a:r>
              <a:endParaRPr lang="zh-CN" altLang="en-US" sz="1400" dirty="0"/>
            </a:p>
          </p:txBody>
        </p:sp>
        <p:cxnSp>
          <p:nvCxnSpPr>
            <p:cNvPr id="124" name="直接箭头连接符 123"/>
            <p:cNvCxnSpPr>
              <a:stCxn id="122" idx="6"/>
              <a:endCxn id="123" idx="1"/>
            </p:cNvCxnSpPr>
            <p:nvPr/>
          </p:nvCxnSpPr>
          <p:spPr>
            <a:xfrm>
              <a:off x="2608651" y="4890275"/>
              <a:ext cx="482369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5091238" y="4740217"/>
              <a:ext cx="0" cy="30011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5351536" y="4740217"/>
              <a:ext cx="0" cy="30011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>
              <a:off x="5590391" y="4740217"/>
              <a:ext cx="1" cy="35842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4819149" y="4750151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5856673" y="4755867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6086266" y="4763245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6353432" y="4750151"/>
              <a:ext cx="0" cy="26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圆角矩形 131"/>
            <p:cNvSpPr/>
            <p:nvPr/>
          </p:nvSpPr>
          <p:spPr>
            <a:xfrm>
              <a:off x="2905501" y="4437462"/>
              <a:ext cx="3749055" cy="1512693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4" name="直接箭头连接符 133"/>
            <p:cNvCxnSpPr>
              <a:stCxn id="135" idx="3"/>
              <a:endCxn id="71" idx="1"/>
            </p:cNvCxnSpPr>
            <p:nvPr/>
          </p:nvCxnSpPr>
          <p:spPr>
            <a:xfrm flipV="1">
              <a:off x="4120318" y="4890276"/>
              <a:ext cx="573590" cy="73249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圆角矩形 134"/>
            <p:cNvSpPr/>
            <p:nvPr/>
          </p:nvSpPr>
          <p:spPr>
            <a:xfrm>
              <a:off x="3103625" y="5488360"/>
              <a:ext cx="1016693" cy="26881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Channel</a:t>
              </a:r>
              <a:endParaRPr lang="zh-CN" altLang="en-US" sz="1400" dirty="0"/>
            </a:p>
          </p:txBody>
        </p:sp>
        <p:cxnSp>
          <p:nvCxnSpPr>
            <p:cNvPr id="136" name="直接箭头连接符 135"/>
            <p:cNvCxnSpPr>
              <a:endCxn id="135" idx="1"/>
            </p:cNvCxnSpPr>
            <p:nvPr/>
          </p:nvCxnSpPr>
          <p:spPr>
            <a:xfrm>
              <a:off x="2621255" y="5622768"/>
              <a:ext cx="482370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椭圆 136"/>
            <p:cNvSpPr/>
            <p:nvPr/>
          </p:nvSpPr>
          <p:spPr>
            <a:xfrm>
              <a:off x="1922518" y="5398754"/>
              <a:ext cx="698738" cy="4480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P2</a:t>
              </a:r>
              <a:endParaRPr lang="zh-CN" altLang="en-US" dirty="0"/>
            </a:p>
          </p:txBody>
        </p:sp>
      </p:grpSp>
      <p:sp>
        <p:nvSpPr>
          <p:cNvPr id="138" name="文本框 32"/>
          <p:cNvSpPr txBox="1">
            <a:spLocks noChangeArrowheads="1"/>
          </p:cNvSpPr>
          <p:nvPr/>
        </p:nvSpPr>
        <p:spPr bwMode="auto">
          <a:xfrm>
            <a:off x="664774" y="5074206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绑定</a:t>
            </a:r>
            <a:endParaRPr kumimoji="0" lang="en-US" altLang="zh-CN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文本框 32"/>
          <p:cNvSpPr txBox="1">
            <a:spLocks noChangeArrowheads="1"/>
          </p:cNvSpPr>
          <p:nvPr/>
        </p:nvSpPr>
        <p:spPr bwMode="auto">
          <a:xfrm>
            <a:off x="8334392" y="1231463"/>
            <a:ext cx="1152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各个客户端实例</a:t>
            </a:r>
            <a:r>
              <a:rPr kumimoji="0" lang="zh-CN" altLang="en-US" sz="12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均摊</a:t>
            </a: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消费</a:t>
            </a:r>
            <a:endParaRPr kumimoji="0" lang="en-US" altLang="zh-CN" sz="12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文本框 32"/>
          <p:cNvSpPr txBox="1">
            <a:spLocks noChangeArrowheads="1"/>
          </p:cNvSpPr>
          <p:nvPr/>
        </p:nvSpPr>
        <p:spPr bwMode="auto">
          <a:xfrm>
            <a:off x="7941667" y="3145494"/>
            <a:ext cx="1800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通过多个</a:t>
            </a:r>
            <a:r>
              <a:rPr kumimoji="0" lang="en-US" altLang="zh-CN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绑定同一个</a:t>
            </a:r>
            <a:r>
              <a:rPr kumimoji="0" lang="en-US" altLang="zh-CN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channel,</a:t>
            </a:r>
            <a:br>
              <a:rPr kumimoji="0" lang="en-US" altLang="zh-CN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kumimoji="0" lang="en-US" altLang="zh-CN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同时支持关键字路由</a:t>
            </a:r>
            <a:endParaRPr kumimoji="0" lang="en-US" altLang="zh-CN" sz="12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文本框 32"/>
          <p:cNvSpPr txBox="1">
            <a:spLocks noChangeArrowheads="1"/>
          </p:cNvSpPr>
          <p:nvPr/>
        </p:nvSpPr>
        <p:spPr bwMode="auto">
          <a:xfrm>
            <a:off x="8333213" y="4822797"/>
            <a:ext cx="1800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kumimoji="0" lang="en-US" altLang="zh-CN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r>
              <a:rPr kumimoji="0" lang="zh-CN" altLang="en-US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，可以绑定多个</a:t>
            </a:r>
            <a:r>
              <a:rPr kumimoji="0" lang="en-US" altLang="zh-CN" sz="1200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channel.</a:t>
            </a:r>
            <a:endParaRPr kumimoji="0" lang="en-US" altLang="zh-CN" sz="1200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0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15" grpId="0"/>
      <p:bldP spid="138" grpId="0"/>
      <p:bldP spid="133" grpId="0"/>
      <p:bldP spid="140" grpId="0"/>
      <p:bldP spid="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0680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本框 32"/>
          <p:cNvSpPr txBox="1">
            <a:spLocks noChangeArrowheads="1"/>
          </p:cNvSpPr>
          <p:nvPr/>
        </p:nvSpPr>
        <p:spPr bwMode="auto">
          <a:xfrm>
            <a:off x="1654175" y="24765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文本框 32"/>
          <p:cNvSpPr txBox="1">
            <a:spLocks noChangeArrowheads="1"/>
          </p:cNvSpPr>
          <p:nvPr/>
        </p:nvSpPr>
        <p:spPr bwMode="auto">
          <a:xfrm>
            <a:off x="273120" y="2885476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广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播</a:t>
            </a:r>
            <a:endParaRPr kumimoji="0" lang="en-US" altLang="zh-CN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029776" y="1596549"/>
            <a:ext cx="2095251" cy="442021"/>
          </a:xfrm>
          <a:prstGeom prst="rect">
            <a:avLst/>
          </a:prstGeom>
          <a:solidFill>
            <a:srgbClr val="E42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Queue 1</a:t>
            </a:r>
            <a:endParaRPr lang="zh-CN" altLang="en-US" sz="1400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5329098" y="1596549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635633" y="1596549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927741" y="1596549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804218" y="3301048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825706" y="1596549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234276" y="1596549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526384" y="1596549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80" idx="1"/>
          </p:cNvCxnSpPr>
          <p:nvPr/>
        </p:nvCxnSpPr>
        <p:spPr>
          <a:xfrm flipV="1">
            <a:off x="4051086" y="1817560"/>
            <a:ext cx="978690" cy="108577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5" idx="3"/>
            <a:endCxn id="148" idx="2"/>
          </p:cNvCxnSpPr>
          <p:nvPr/>
        </p:nvCxnSpPr>
        <p:spPr>
          <a:xfrm>
            <a:off x="7125027" y="3152476"/>
            <a:ext cx="923616" cy="393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0" idx="3"/>
            <a:endCxn id="133" idx="2"/>
          </p:cNvCxnSpPr>
          <p:nvPr/>
        </p:nvCxnSpPr>
        <p:spPr>
          <a:xfrm flipV="1">
            <a:off x="7125027" y="1328508"/>
            <a:ext cx="899794" cy="48905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02" idx="3"/>
            <a:endCxn id="152" idx="2"/>
          </p:cNvCxnSpPr>
          <p:nvPr/>
        </p:nvCxnSpPr>
        <p:spPr>
          <a:xfrm>
            <a:off x="7123715" y="4383883"/>
            <a:ext cx="9408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029776" y="2931465"/>
            <a:ext cx="2095251" cy="442021"/>
          </a:xfrm>
          <a:prstGeom prst="rect">
            <a:avLst/>
          </a:prstGeom>
          <a:solidFill>
            <a:srgbClr val="E42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Queue 2</a:t>
            </a:r>
            <a:endParaRPr lang="zh-CN" altLang="en-US" sz="1400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5329098" y="2931465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635633" y="2931465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5927741" y="2931465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6825706" y="2931465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6234276" y="2931465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526384" y="2931465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028464" y="4162872"/>
            <a:ext cx="2095251" cy="442021"/>
          </a:xfrm>
          <a:prstGeom prst="rect">
            <a:avLst/>
          </a:prstGeom>
          <a:solidFill>
            <a:srgbClr val="E42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Queue 3</a:t>
            </a:r>
            <a:endParaRPr lang="zh-CN" altLang="en-US" sz="1400" dirty="0"/>
          </a:p>
        </p:txBody>
      </p:sp>
      <p:cxnSp>
        <p:nvCxnSpPr>
          <p:cNvPr id="103" name="直接连接符 102"/>
          <p:cNvCxnSpPr/>
          <p:nvPr/>
        </p:nvCxnSpPr>
        <p:spPr>
          <a:xfrm>
            <a:off x="5327786" y="4162872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634320" y="4162872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926429" y="4162872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6824394" y="4162872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232963" y="4162872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525072" y="4162872"/>
            <a:ext cx="0" cy="4420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95" idx="1"/>
          </p:cNvCxnSpPr>
          <p:nvPr/>
        </p:nvCxnSpPr>
        <p:spPr>
          <a:xfrm>
            <a:off x="4051086" y="3152476"/>
            <a:ext cx="97869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102" idx="1"/>
          </p:cNvCxnSpPr>
          <p:nvPr/>
        </p:nvCxnSpPr>
        <p:spPr>
          <a:xfrm>
            <a:off x="4051086" y="3285586"/>
            <a:ext cx="977378" cy="109829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/>
          <p:cNvSpPr/>
          <p:nvPr/>
        </p:nvSpPr>
        <p:spPr>
          <a:xfrm>
            <a:off x="1148397" y="2777727"/>
            <a:ext cx="748304" cy="7367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12" name="圆角矩形 111"/>
          <p:cNvSpPr/>
          <p:nvPr/>
        </p:nvSpPr>
        <p:spPr>
          <a:xfrm>
            <a:off x="2902784" y="2902890"/>
            <a:ext cx="1197286" cy="44202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Channel</a:t>
            </a:r>
            <a:endParaRPr lang="zh-CN" altLang="en-US" sz="1400" dirty="0"/>
          </a:p>
        </p:txBody>
      </p:sp>
      <p:cxnSp>
        <p:nvCxnSpPr>
          <p:cNvPr id="113" name="直接箭头连接符 112"/>
          <p:cNvCxnSpPr>
            <a:stCxn id="111" idx="6"/>
            <a:endCxn id="112" idx="1"/>
          </p:cNvCxnSpPr>
          <p:nvPr/>
        </p:nvCxnSpPr>
        <p:spPr>
          <a:xfrm flipV="1">
            <a:off x="1896701" y="3123901"/>
            <a:ext cx="1006083" cy="2217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2603464" y="1265033"/>
            <a:ext cx="4863976" cy="3673684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8024821" y="1144333"/>
            <a:ext cx="864395" cy="3683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C1_1</a:t>
            </a:r>
            <a:endParaRPr lang="zh-CN" altLang="en-US" sz="1100" dirty="0"/>
          </a:p>
        </p:txBody>
      </p:sp>
      <p:sp>
        <p:nvSpPr>
          <p:cNvPr id="141" name="椭圆 140"/>
          <p:cNvSpPr/>
          <p:nvPr/>
        </p:nvSpPr>
        <p:spPr>
          <a:xfrm>
            <a:off x="8020068" y="1581582"/>
            <a:ext cx="864395" cy="3683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C1_2</a:t>
            </a:r>
            <a:endParaRPr lang="zh-CN" altLang="en-US" sz="1100" dirty="0"/>
          </a:p>
        </p:txBody>
      </p:sp>
      <p:sp>
        <p:nvSpPr>
          <p:cNvPr id="142" name="椭圆 141"/>
          <p:cNvSpPr/>
          <p:nvPr/>
        </p:nvSpPr>
        <p:spPr>
          <a:xfrm>
            <a:off x="8024821" y="2002367"/>
            <a:ext cx="864395" cy="3683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…</a:t>
            </a:r>
            <a:endParaRPr lang="zh-CN" altLang="en-US" sz="1100" dirty="0"/>
          </a:p>
        </p:txBody>
      </p:sp>
      <p:cxnSp>
        <p:nvCxnSpPr>
          <p:cNvPr id="143" name="直接箭头连接符 142"/>
          <p:cNvCxnSpPr>
            <a:stCxn id="80" idx="3"/>
            <a:endCxn id="141" idx="2"/>
          </p:cNvCxnSpPr>
          <p:nvPr/>
        </p:nvCxnSpPr>
        <p:spPr>
          <a:xfrm flipV="1">
            <a:off x="7125027" y="1765757"/>
            <a:ext cx="895041" cy="5180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80" idx="3"/>
            <a:endCxn id="142" idx="2"/>
          </p:cNvCxnSpPr>
          <p:nvPr/>
        </p:nvCxnSpPr>
        <p:spPr>
          <a:xfrm>
            <a:off x="7125027" y="1817560"/>
            <a:ext cx="899794" cy="36898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圆角矩形 144"/>
          <p:cNvSpPr/>
          <p:nvPr/>
        </p:nvSpPr>
        <p:spPr>
          <a:xfrm>
            <a:off x="7875589" y="349700"/>
            <a:ext cx="1224561" cy="5165281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箭头连接符 145"/>
          <p:cNvCxnSpPr>
            <a:stCxn id="95" idx="3"/>
            <a:endCxn id="147" idx="2"/>
          </p:cNvCxnSpPr>
          <p:nvPr/>
        </p:nvCxnSpPr>
        <p:spPr>
          <a:xfrm flipV="1">
            <a:off x="7125027" y="2719158"/>
            <a:ext cx="928369" cy="43331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8053396" y="2534983"/>
            <a:ext cx="864395" cy="3683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C2_1</a:t>
            </a:r>
            <a:endParaRPr lang="zh-CN" altLang="en-US" sz="1100" dirty="0"/>
          </a:p>
        </p:txBody>
      </p:sp>
      <p:sp>
        <p:nvSpPr>
          <p:cNvPr id="148" name="椭圆 147"/>
          <p:cNvSpPr/>
          <p:nvPr/>
        </p:nvSpPr>
        <p:spPr>
          <a:xfrm>
            <a:off x="8048643" y="2972232"/>
            <a:ext cx="864395" cy="3683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C2_2</a:t>
            </a:r>
            <a:endParaRPr lang="zh-CN" altLang="en-US" sz="1100" dirty="0"/>
          </a:p>
        </p:txBody>
      </p:sp>
      <p:sp>
        <p:nvSpPr>
          <p:cNvPr id="149" name="椭圆 148"/>
          <p:cNvSpPr/>
          <p:nvPr/>
        </p:nvSpPr>
        <p:spPr>
          <a:xfrm>
            <a:off x="8053396" y="3393017"/>
            <a:ext cx="864395" cy="3683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…</a:t>
            </a:r>
            <a:endParaRPr lang="zh-CN" altLang="en-US" sz="1100" dirty="0"/>
          </a:p>
        </p:txBody>
      </p:sp>
      <p:cxnSp>
        <p:nvCxnSpPr>
          <p:cNvPr id="151" name="直接箭头连接符 150"/>
          <p:cNvCxnSpPr>
            <a:stCxn id="95" idx="3"/>
            <a:endCxn id="149" idx="2"/>
          </p:cNvCxnSpPr>
          <p:nvPr/>
        </p:nvCxnSpPr>
        <p:spPr>
          <a:xfrm>
            <a:off x="7125027" y="3152476"/>
            <a:ext cx="928369" cy="4247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8064544" y="4199708"/>
            <a:ext cx="864395" cy="3683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C3_1</a:t>
            </a:r>
            <a:endParaRPr lang="zh-CN" altLang="en-US" sz="1100" dirty="0"/>
          </a:p>
        </p:txBody>
      </p:sp>
      <p:sp>
        <p:nvSpPr>
          <p:cNvPr id="17408" name="TextBox 17407"/>
          <p:cNvSpPr txBox="1"/>
          <p:nvPr/>
        </p:nvSpPr>
        <p:spPr>
          <a:xfrm>
            <a:off x="202253" y="5301858"/>
            <a:ext cx="965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Channel </a:t>
            </a:r>
            <a:r>
              <a:rPr lang="zh-CN" altLang="en-US" dirty="0" smtClean="0"/>
              <a:t>分发全部消息到所有的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queueId</a:t>
            </a:r>
            <a:r>
              <a:rPr lang="zh-CN" altLang="en-US" dirty="0" smtClean="0"/>
              <a:t>唯一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订阅同一个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的实例</a:t>
            </a:r>
            <a:r>
              <a:rPr lang="en-US" altLang="zh-CN" dirty="0" smtClean="0"/>
              <a:t>(1</a:t>
            </a:r>
            <a:r>
              <a:rPr lang="zh-CN" altLang="en-US" dirty="0" smtClean="0"/>
              <a:t>个或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), queue</a:t>
            </a:r>
            <a:r>
              <a:rPr lang="zh-CN" altLang="en-US" dirty="0" smtClean="0"/>
              <a:t>会采用</a:t>
            </a:r>
            <a:r>
              <a:rPr lang="en-US" altLang="zh-CN" dirty="0" err="1" smtClean="0"/>
              <a:t>roundrobin</a:t>
            </a:r>
            <a:r>
              <a:rPr lang="zh-CN" altLang="en-US" dirty="0" smtClean="0"/>
              <a:t>的方式投递至各个实例；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每一个实例订阅各自唯一的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，即可保证每个消费实例都能消费到所有的消息。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2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0488" y="1484109"/>
            <a:ext cx="4826211" cy="504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1811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VMS</a:t>
            </a:r>
            <a:r>
              <a:rPr kumimoji="0" lang="zh-CN" altLang="en-US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特性支持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2"/>
          <p:cNvSpPr txBox="1">
            <a:spLocks noChangeArrowheads="1"/>
          </p:cNvSpPr>
          <p:nvPr/>
        </p:nvSpPr>
        <p:spPr bwMode="auto">
          <a:xfrm>
            <a:off x="3388892" y="1536169"/>
            <a:ext cx="3100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 dirty="0" smtClean="0">
                <a:solidFill>
                  <a:srgbClr val="FF21A5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0" lang="en-US" altLang="zh-CN" sz="2000" b="1" dirty="0" smtClean="0">
                <a:solidFill>
                  <a:srgbClr val="FF21A5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essaging </a:t>
            </a:r>
            <a:r>
              <a:rPr kumimoji="0" lang="en-US" altLang="zh-CN" sz="2000" b="1" dirty="0" smtClean="0">
                <a:solidFill>
                  <a:srgbClr val="FF21A5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0" lang="en-US" altLang="zh-CN" sz="20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ervice</a:t>
            </a:r>
            <a:endParaRPr kumimoji="0" lang="zh-CN" altLang="en-US" sz="20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ounded Rectangle 34"/>
          <p:cNvSpPr>
            <a:spLocks noChangeArrowheads="1"/>
          </p:cNvSpPr>
          <p:nvPr/>
        </p:nvSpPr>
        <p:spPr bwMode="auto">
          <a:xfrm>
            <a:off x="577838" y="2708670"/>
            <a:ext cx="1995488" cy="2884487"/>
          </a:xfrm>
          <a:prstGeom prst="roundRect">
            <a:avLst>
              <a:gd name="adj" fmla="val 5884"/>
            </a:avLst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616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8" name="Rounded Rectangle 35"/>
          <p:cNvSpPr>
            <a:spLocks noChangeAspect="1" noChangeArrowheads="1"/>
          </p:cNvSpPr>
          <p:nvPr/>
        </p:nvSpPr>
        <p:spPr bwMode="auto">
          <a:xfrm>
            <a:off x="1219188" y="2988070"/>
            <a:ext cx="711200" cy="711200"/>
          </a:xfrm>
          <a:prstGeom prst="roundRect">
            <a:avLst>
              <a:gd name="adj" fmla="val 5884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616">
              <a:solidFill>
                <a:srgbClr val="FFFFFF"/>
              </a:solidFill>
              <a:latin typeface="Lato Regular"/>
            </a:endParaRPr>
          </a:p>
        </p:txBody>
      </p:sp>
      <p:pic>
        <p:nvPicPr>
          <p:cNvPr id="9" name="Group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81" y="2996800"/>
            <a:ext cx="7096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53"/>
          <p:cNvSpPr>
            <a:spLocks noChangeArrowheads="1"/>
          </p:cNvSpPr>
          <p:nvPr/>
        </p:nvSpPr>
        <p:spPr bwMode="auto">
          <a:xfrm>
            <a:off x="2927338" y="2708670"/>
            <a:ext cx="1993900" cy="2884487"/>
          </a:xfrm>
          <a:prstGeom prst="roundRect">
            <a:avLst>
              <a:gd name="adj" fmla="val 5884"/>
            </a:avLst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2616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11" name="Freeform 252"/>
          <p:cNvSpPr>
            <a:spLocks noEditPoints="1"/>
          </p:cNvSpPr>
          <p:nvPr/>
        </p:nvSpPr>
        <p:spPr bwMode="auto">
          <a:xfrm>
            <a:off x="1383494" y="3177276"/>
            <a:ext cx="384175" cy="365125"/>
          </a:xfrm>
          <a:custGeom>
            <a:avLst/>
            <a:gdLst>
              <a:gd name="T0" fmla="*/ 2147483646 w 301"/>
              <a:gd name="T1" fmla="*/ 2147483646 h 285"/>
              <a:gd name="T2" fmla="*/ 2147483646 w 301"/>
              <a:gd name="T3" fmla="*/ 2147483646 h 285"/>
              <a:gd name="T4" fmla="*/ 2147483646 w 301"/>
              <a:gd name="T5" fmla="*/ 2147483646 h 285"/>
              <a:gd name="T6" fmla="*/ 2147483646 w 301"/>
              <a:gd name="T7" fmla="*/ 2147483646 h 285"/>
              <a:gd name="T8" fmla="*/ 2147483646 w 301"/>
              <a:gd name="T9" fmla="*/ 2147483646 h 285"/>
              <a:gd name="T10" fmla="*/ 2147483646 w 301"/>
              <a:gd name="T11" fmla="*/ 2147483646 h 285"/>
              <a:gd name="T12" fmla="*/ 2147483646 w 301"/>
              <a:gd name="T13" fmla="*/ 2147483646 h 285"/>
              <a:gd name="T14" fmla="*/ 2147483646 w 301"/>
              <a:gd name="T15" fmla="*/ 2147483646 h 285"/>
              <a:gd name="T16" fmla="*/ 2147483646 w 301"/>
              <a:gd name="T17" fmla="*/ 2147483646 h 285"/>
              <a:gd name="T18" fmla="*/ 2147483646 w 301"/>
              <a:gd name="T19" fmla="*/ 2147483646 h 285"/>
              <a:gd name="T20" fmla="*/ 2147483646 w 301"/>
              <a:gd name="T21" fmla="*/ 2147483646 h 285"/>
              <a:gd name="T22" fmla="*/ 2147483646 w 301"/>
              <a:gd name="T23" fmla="*/ 2147483646 h 285"/>
              <a:gd name="T24" fmla="*/ 2147483646 w 301"/>
              <a:gd name="T25" fmla="*/ 2147483646 h 285"/>
              <a:gd name="T26" fmla="*/ 2147483646 w 301"/>
              <a:gd name="T27" fmla="*/ 2147483646 h 285"/>
              <a:gd name="T28" fmla="*/ 2147483646 w 301"/>
              <a:gd name="T29" fmla="*/ 2147483646 h 285"/>
              <a:gd name="T30" fmla="*/ 2147483646 w 301"/>
              <a:gd name="T31" fmla="*/ 2147483646 h 285"/>
              <a:gd name="T32" fmla="*/ 2147483646 w 301"/>
              <a:gd name="T33" fmla="*/ 2147483646 h 285"/>
              <a:gd name="T34" fmla="*/ 2147483646 w 301"/>
              <a:gd name="T35" fmla="*/ 2147483646 h 285"/>
              <a:gd name="T36" fmla="*/ 2147483646 w 301"/>
              <a:gd name="T37" fmla="*/ 2147483646 h 285"/>
              <a:gd name="T38" fmla="*/ 2147483646 w 301"/>
              <a:gd name="T39" fmla="*/ 2147483646 h 285"/>
              <a:gd name="T40" fmla="*/ 2147483646 w 301"/>
              <a:gd name="T41" fmla="*/ 2147483646 h 285"/>
              <a:gd name="T42" fmla="*/ 2147483646 w 301"/>
              <a:gd name="T43" fmla="*/ 2147483646 h 285"/>
              <a:gd name="T44" fmla="*/ 2147483646 w 301"/>
              <a:gd name="T45" fmla="*/ 2147483646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585125" y="3916758"/>
            <a:ext cx="1973263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35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完备消息功能</a:t>
            </a:r>
            <a:endParaRPr lang="en-US" altLang="zh-CN" sz="135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14376" y="4351732"/>
            <a:ext cx="152082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71450" indent="-171450"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灵活的消息功能</a:t>
            </a:r>
            <a:endParaRPr kumimoji="0" lang="en-US" altLang="zh-CN" sz="12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sz="12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海量</a:t>
            </a:r>
            <a:r>
              <a:rPr kumimoji="0" lang="zh-CN" altLang="en-US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消息堆积能力</a:t>
            </a:r>
            <a:endParaRPr kumimoji="0" lang="en-US" altLang="zh-CN" sz="12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sz="1200" dirty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高</a:t>
            </a:r>
            <a:r>
              <a:rPr kumimoji="0" lang="zh-CN" altLang="en-US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可靠性消息</a:t>
            </a:r>
            <a:endParaRPr kumimoji="0" lang="en-US" altLang="zh-CN" sz="12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938451" y="3918345"/>
            <a:ext cx="197167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35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灵活使用</a:t>
            </a:r>
            <a:endParaRPr lang="en-US" altLang="zh-CN" sz="135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3163876" y="4345382"/>
            <a:ext cx="1619459" cy="74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71450" indent="-171450"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kumimoji="0" lang="zh-CN" altLang="en-US" sz="1100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路由统一调度</a:t>
            </a:r>
            <a:endParaRPr kumimoji="0" lang="en-US" altLang="zh-CN" sz="1100" dirty="0" smtClean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kumimoji="0" lang="en-US" altLang="zh-CN" sz="1100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SDK</a:t>
            </a:r>
            <a:r>
              <a:rPr kumimoji="0" lang="zh-CN" altLang="en-US" sz="1100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接入接口简单灵活</a:t>
            </a:r>
            <a:endParaRPr kumimoji="0" lang="en-US" altLang="zh-CN" sz="1100" dirty="0" smtClean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kumimoji="0" lang="zh-CN" altLang="en-US" sz="1100" dirty="0" smtClean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多种高级特性满足各种类型业务场景</a:t>
            </a:r>
            <a:endParaRPr kumimoji="0" lang="en-US" altLang="zh-CN" sz="1100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grpSp>
        <p:nvGrpSpPr>
          <p:cNvPr id="16" name="组 1"/>
          <p:cNvGrpSpPr>
            <a:grpSpLocks/>
          </p:cNvGrpSpPr>
          <p:nvPr/>
        </p:nvGrpSpPr>
        <p:grpSpPr bwMode="auto">
          <a:xfrm>
            <a:off x="5275251" y="2708670"/>
            <a:ext cx="2003425" cy="2884487"/>
            <a:chOff x="7607301" y="2862263"/>
            <a:chExt cx="2005012" cy="2884487"/>
          </a:xfrm>
        </p:grpSpPr>
        <p:pic>
          <p:nvPicPr>
            <p:cNvPr id="17" name="Group 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7158" y="3143250"/>
              <a:ext cx="709612" cy="70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ounded Rectangle 55"/>
            <p:cNvSpPr>
              <a:spLocks noChangeArrowheads="1"/>
            </p:cNvSpPr>
            <p:nvPr/>
          </p:nvSpPr>
          <p:spPr bwMode="auto">
            <a:xfrm>
              <a:off x="7607301" y="2862263"/>
              <a:ext cx="1995479" cy="2884487"/>
            </a:xfrm>
            <a:prstGeom prst="roundRect">
              <a:avLst>
                <a:gd name="adj" fmla="val 5884"/>
              </a:avLst>
            </a:prstGeom>
            <a:noFill/>
            <a:ln w="12700" cmpd="sng">
              <a:solidFill>
                <a:srgbClr val="ADBA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616">
                <a:solidFill>
                  <a:srgbClr val="FFFFFF"/>
                </a:solidFill>
                <a:latin typeface="Lato Regular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7640664" y="4071938"/>
              <a:ext cx="1971649" cy="20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35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服务</a:t>
              </a:r>
              <a:r>
                <a:rPr lang="zh-CN" altLang="en-US" sz="1350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质量保证</a:t>
              </a:r>
              <a:endParaRPr lang="en-US" altLang="zh-CN" sz="135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 2"/>
          <p:cNvGrpSpPr>
            <a:grpSpLocks/>
          </p:cNvGrpSpPr>
          <p:nvPr/>
        </p:nvGrpSpPr>
        <p:grpSpPr bwMode="auto">
          <a:xfrm>
            <a:off x="7621576" y="2708670"/>
            <a:ext cx="2008187" cy="2884487"/>
            <a:chOff x="5283201" y="2862263"/>
            <a:chExt cx="2008187" cy="2884487"/>
          </a:xfrm>
        </p:grpSpPr>
        <p:sp>
          <p:nvSpPr>
            <p:cNvPr id="22" name="Rounded Rectangle 38"/>
            <p:cNvSpPr>
              <a:spLocks noChangeAspect="1" noChangeArrowheads="1"/>
            </p:cNvSpPr>
            <p:nvPr/>
          </p:nvSpPr>
          <p:spPr bwMode="auto">
            <a:xfrm>
              <a:off x="5945188" y="3141663"/>
              <a:ext cx="711200" cy="711200"/>
            </a:xfrm>
            <a:prstGeom prst="roundRect">
              <a:avLst>
                <a:gd name="adj" fmla="val 5884"/>
              </a:avLst>
            </a:prstGeom>
            <a:solidFill>
              <a:srgbClr val="DE4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616">
                <a:solidFill>
                  <a:srgbClr val="FFFFFF"/>
                </a:solidFill>
                <a:latin typeface="Lato Regular"/>
              </a:endParaRPr>
            </a:p>
          </p:txBody>
        </p:sp>
        <p:sp>
          <p:nvSpPr>
            <p:cNvPr id="23" name="Rounded Rectangle 54"/>
            <p:cNvSpPr>
              <a:spLocks noChangeArrowheads="1"/>
            </p:cNvSpPr>
            <p:nvPr/>
          </p:nvSpPr>
          <p:spPr bwMode="auto">
            <a:xfrm>
              <a:off x="5294313" y="2862263"/>
              <a:ext cx="1997075" cy="2884487"/>
            </a:xfrm>
            <a:prstGeom prst="roundRect">
              <a:avLst>
                <a:gd name="adj" fmla="val 5884"/>
              </a:avLst>
            </a:prstGeom>
            <a:noFill/>
            <a:ln w="12700" cmpd="sng">
              <a:solidFill>
                <a:srgbClr val="ADBA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08013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0801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z="2616">
                <a:solidFill>
                  <a:srgbClr val="FFFFFF"/>
                </a:solidFill>
                <a:latin typeface="Lato Regular"/>
              </a:endParaRPr>
            </a:p>
          </p:txBody>
        </p:sp>
        <p:sp>
          <p:nvSpPr>
            <p:cNvPr id="24" name="TextBox 13"/>
            <p:cNvSpPr txBox="1">
              <a:spLocks noChangeArrowheads="1"/>
            </p:cNvSpPr>
            <p:nvPr/>
          </p:nvSpPr>
          <p:spPr bwMode="auto">
            <a:xfrm>
              <a:off x="5283201" y="4071938"/>
              <a:ext cx="1973262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350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统一管理</a:t>
              </a:r>
              <a:endParaRPr lang="en-US" altLang="zh-CN" sz="135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Shape 559"/>
            <p:cNvSpPr>
              <a:spLocks/>
            </p:cNvSpPr>
            <p:nvPr/>
          </p:nvSpPr>
          <p:spPr bwMode="auto">
            <a:xfrm>
              <a:off x="6118643" y="3330869"/>
              <a:ext cx="363335" cy="303954"/>
            </a:xfrm>
            <a:custGeom>
              <a:avLst/>
              <a:gdLst>
                <a:gd name="T0" fmla="*/ 4245637 w 21600"/>
                <a:gd name="T1" fmla="*/ 201778 h 21600"/>
                <a:gd name="T2" fmla="*/ 5872587 w 21600"/>
                <a:gd name="T3" fmla="*/ 1569106 h 21600"/>
                <a:gd name="T4" fmla="*/ 6064717 w 21600"/>
                <a:gd name="T5" fmla="*/ 2999604 h 21600"/>
                <a:gd name="T6" fmla="*/ 5704797 w 21600"/>
                <a:gd name="T7" fmla="*/ 3842176 h 21600"/>
                <a:gd name="T8" fmla="*/ 5214732 w 21600"/>
                <a:gd name="T9" fmla="*/ 4277224 h 21600"/>
                <a:gd name="T10" fmla="*/ 705677 w 21600"/>
                <a:gd name="T11" fmla="*/ 4198013 h 21600"/>
                <a:gd name="T12" fmla="*/ 183922 w 21600"/>
                <a:gd name="T13" fmla="*/ 3433456 h 21600"/>
                <a:gd name="T14" fmla="*/ 0 w 21600"/>
                <a:gd name="T15" fmla="*/ 2565738 h 21600"/>
                <a:gd name="T16" fmla="*/ 893552 w 21600"/>
                <a:gd name="T17" fmla="*/ 753665 h 21600"/>
                <a:gd name="T18" fmla="*/ 3055849 w 21600"/>
                <a:gd name="T19" fmla="*/ 0 h 21600"/>
                <a:gd name="T20" fmla="*/ 1160653 w 21600"/>
                <a:gd name="T21" fmla="*/ 2792071 h 21600"/>
                <a:gd name="T22" fmla="*/ 1159241 w 21600"/>
                <a:gd name="T23" fmla="*/ 2340995 h 21600"/>
                <a:gd name="T24" fmla="*/ 622766 w 21600"/>
                <a:gd name="T25" fmla="*/ 2340995 h 21600"/>
                <a:gd name="T26" fmla="*/ 622766 w 21600"/>
                <a:gd name="T27" fmla="*/ 2792071 h 21600"/>
                <a:gd name="T28" fmla="*/ 1524527 w 21600"/>
                <a:gd name="T29" fmla="*/ 1604947 h 21600"/>
                <a:gd name="T30" fmla="*/ 1911596 w 21600"/>
                <a:gd name="T31" fmla="*/ 1280589 h 21600"/>
                <a:gd name="T32" fmla="*/ 1524527 w 21600"/>
                <a:gd name="T33" fmla="*/ 963562 h 21600"/>
                <a:gd name="T34" fmla="*/ 1144236 w 21600"/>
                <a:gd name="T35" fmla="*/ 1280589 h 21600"/>
                <a:gd name="T36" fmla="*/ 1524527 w 21600"/>
                <a:gd name="T37" fmla="*/ 1604947 h 21600"/>
                <a:gd name="T38" fmla="*/ 3444332 w 21600"/>
                <a:gd name="T39" fmla="*/ 2830290 h 21600"/>
                <a:gd name="T40" fmla="*/ 3639288 w 21600"/>
                <a:gd name="T41" fmla="*/ 2258420 h 21600"/>
                <a:gd name="T42" fmla="*/ 3811603 w 21600"/>
                <a:gd name="T43" fmla="*/ 1716834 h 21600"/>
                <a:gd name="T44" fmla="*/ 3785850 w 21600"/>
                <a:gd name="T45" fmla="*/ 1490500 h 21600"/>
                <a:gd name="T46" fmla="*/ 3538546 w 21600"/>
                <a:gd name="T47" fmla="*/ 1476836 h 21600"/>
                <a:gd name="T48" fmla="*/ 3029238 w 21600"/>
                <a:gd name="T49" fmla="*/ 2890687 h 21600"/>
                <a:gd name="T50" fmla="*/ 2592648 w 21600"/>
                <a:gd name="T51" fmla="*/ 3053260 h 21600"/>
                <a:gd name="T52" fmla="*/ 2415522 w 21600"/>
                <a:gd name="T53" fmla="*/ 3422564 h 21600"/>
                <a:gd name="T54" fmla="*/ 3055849 w 21600"/>
                <a:gd name="T55" fmla="*/ 3958016 h 21600"/>
                <a:gd name="T56" fmla="*/ 3696160 w 21600"/>
                <a:gd name="T57" fmla="*/ 3422564 h 21600"/>
                <a:gd name="T58" fmla="*/ 3393969 w 21600"/>
                <a:gd name="T59" fmla="*/ 2980790 h 21600"/>
                <a:gd name="T60" fmla="*/ 2786191 w 21600"/>
                <a:gd name="T61" fmla="*/ 523955 h 21600"/>
                <a:gd name="T62" fmla="*/ 2786191 w 21600"/>
                <a:gd name="T63" fmla="*/ 975636 h 21600"/>
                <a:gd name="T64" fmla="*/ 3325491 w 21600"/>
                <a:gd name="T65" fmla="*/ 975636 h 21600"/>
                <a:gd name="T66" fmla="*/ 3325491 w 21600"/>
                <a:gd name="T67" fmla="*/ 523955 h 21600"/>
                <a:gd name="T68" fmla="*/ 4200085 w 21600"/>
                <a:gd name="T69" fmla="*/ 1280589 h 21600"/>
                <a:gd name="T70" fmla="*/ 4587155 w 21600"/>
                <a:gd name="T71" fmla="*/ 1599206 h 21600"/>
                <a:gd name="T72" fmla="*/ 4967445 w 21600"/>
                <a:gd name="T73" fmla="*/ 1280589 h 21600"/>
                <a:gd name="T74" fmla="*/ 4587155 w 21600"/>
                <a:gd name="T75" fmla="*/ 963562 h 21600"/>
                <a:gd name="T76" fmla="*/ 4200085 w 21600"/>
                <a:gd name="T77" fmla="*/ 1280589 h 21600"/>
                <a:gd name="T78" fmla="*/ 5488915 w 21600"/>
                <a:gd name="T79" fmla="*/ 2792071 h 21600"/>
                <a:gd name="T80" fmla="*/ 5488915 w 21600"/>
                <a:gd name="T81" fmla="*/ 2340995 h 21600"/>
                <a:gd name="T82" fmla="*/ 4951028 w 21600"/>
                <a:gd name="T83" fmla="*/ 2340995 h 21600"/>
                <a:gd name="T84" fmla="*/ 4951028 w 21600"/>
                <a:gd name="T85" fmla="*/ 2792071 h 216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2293" y="0"/>
                    <a:pt x="13697" y="343"/>
                    <a:pt x="15005" y="1019"/>
                  </a:cubicBezTo>
                  <a:cubicBezTo>
                    <a:pt x="16315" y="1699"/>
                    <a:pt x="17460" y="2629"/>
                    <a:pt x="18442" y="3806"/>
                  </a:cubicBezTo>
                  <a:cubicBezTo>
                    <a:pt x="19421" y="4981"/>
                    <a:pt x="20194" y="6355"/>
                    <a:pt x="20755" y="7924"/>
                  </a:cubicBezTo>
                  <a:cubicBezTo>
                    <a:pt x="21319" y="9499"/>
                    <a:pt x="21600" y="11174"/>
                    <a:pt x="21600" y="12957"/>
                  </a:cubicBezTo>
                  <a:cubicBezTo>
                    <a:pt x="21600" y="13674"/>
                    <a:pt x="21545" y="14402"/>
                    <a:pt x="21434" y="15148"/>
                  </a:cubicBezTo>
                  <a:cubicBezTo>
                    <a:pt x="21322" y="15893"/>
                    <a:pt x="21161" y="16625"/>
                    <a:pt x="20952" y="17339"/>
                  </a:cubicBezTo>
                  <a:cubicBezTo>
                    <a:pt x="20741" y="18059"/>
                    <a:pt x="20477" y="18744"/>
                    <a:pt x="20162" y="19403"/>
                  </a:cubicBezTo>
                  <a:cubicBezTo>
                    <a:pt x="19850" y="20057"/>
                    <a:pt x="19498" y="20656"/>
                    <a:pt x="19106" y="21200"/>
                  </a:cubicBezTo>
                  <a:cubicBezTo>
                    <a:pt x="18931" y="21468"/>
                    <a:pt x="18703" y="21600"/>
                    <a:pt x="18430" y="21600"/>
                  </a:cubicBezTo>
                  <a:lnTo>
                    <a:pt x="3170" y="21600"/>
                  </a:lnTo>
                  <a:cubicBezTo>
                    <a:pt x="2887" y="21600"/>
                    <a:pt x="2662" y="21467"/>
                    <a:pt x="2494" y="21200"/>
                  </a:cubicBezTo>
                  <a:cubicBezTo>
                    <a:pt x="2088" y="20656"/>
                    <a:pt x="1730" y="20057"/>
                    <a:pt x="1426" y="19403"/>
                  </a:cubicBezTo>
                  <a:cubicBezTo>
                    <a:pt x="1118" y="18744"/>
                    <a:pt x="859" y="18059"/>
                    <a:pt x="650" y="17339"/>
                  </a:cubicBezTo>
                  <a:cubicBezTo>
                    <a:pt x="439" y="16625"/>
                    <a:pt x="278" y="15893"/>
                    <a:pt x="166" y="15148"/>
                  </a:cubicBezTo>
                  <a:cubicBezTo>
                    <a:pt x="55" y="14402"/>
                    <a:pt x="0" y="13673"/>
                    <a:pt x="0" y="12957"/>
                  </a:cubicBezTo>
                  <a:cubicBezTo>
                    <a:pt x="0" y="11163"/>
                    <a:pt x="281" y="9487"/>
                    <a:pt x="845" y="7918"/>
                  </a:cubicBezTo>
                  <a:cubicBezTo>
                    <a:pt x="1406" y="6354"/>
                    <a:pt x="2179" y="4981"/>
                    <a:pt x="3158" y="3806"/>
                  </a:cubicBezTo>
                  <a:cubicBezTo>
                    <a:pt x="4140" y="2629"/>
                    <a:pt x="5285" y="1699"/>
                    <a:pt x="6595" y="1019"/>
                  </a:cubicBezTo>
                  <a:cubicBezTo>
                    <a:pt x="7903" y="343"/>
                    <a:pt x="9305" y="0"/>
                    <a:pt x="10800" y="0"/>
                  </a:cubicBezTo>
                  <a:moveTo>
                    <a:pt x="3149" y="14572"/>
                  </a:moveTo>
                  <a:cubicBezTo>
                    <a:pt x="3523" y="14572"/>
                    <a:pt x="3842" y="14414"/>
                    <a:pt x="4102" y="14100"/>
                  </a:cubicBezTo>
                  <a:cubicBezTo>
                    <a:pt x="4361" y="13792"/>
                    <a:pt x="4493" y="13409"/>
                    <a:pt x="4493" y="12957"/>
                  </a:cubicBezTo>
                  <a:cubicBezTo>
                    <a:pt x="4493" y="12508"/>
                    <a:pt x="4361" y="12128"/>
                    <a:pt x="4097" y="11822"/>
                  </a:cubicBezTo>
                  <a:cubicBezTo>
                    <a:pt x="3833" y="11512"/>
                    <a:pt x="3516" y="11359"/>
                    <a:pt x="3149" y="11359"/>
                  </a:cubicBezTo>
                  <a:cubicBezTo>
                    <a:pt x="2772" y="11359"/>
                    <a:pt x="2455" y="11511"/>
                    <a:pt x="2201" y="11822"/>
                  </a:cubicBezTo>
                  <a:cubicBezTo>
                    <a:pt x="1944" y="12128"/>
                    <a:pt x="1814" y="12508"/>
                    <a:pt x="1814" y="12957"/>
                  </a:cubicBezTo>
                  <a:cubicBezTo>
                    <a:pt x="1814" y="13409"/>
                    <a:pt x="1944" y="13792"/>
                    <a:pt x="2201" y="14100"/>
                  </a:cubicBezTo>
                  <a:cubicBezTo>
                    <a:pt x="2455" y="14414"/>
                    <a:pt x="2772" y="14572"/>
                    <a:pt x="3149" y="14572"/>
                  </a:cubicBezTo>
                  <a:moveTo>
                    <a:pt x="5388" y="8105"/>
                  </a:moveTo>
                  <a:cubicBezTo>
                    <a:pt x="5762" y="8105"/>
                    <a:pt x="6086" y="7944"/>
                    <a:pt x="6353" y="7621"/>
                  </a:cubicBezTo>
                  <a:cubicBezTo>
                    <a:pt x="6622" y="7302"/>
                    <a:pt x="6756" y="6916"/>
                    <a:pt x="6756" y="6467"/>
                  </a:cubicBezTo>
                  <a:cubicBezTo>
                    <a:pt x="6756" y="6015"/>
                    <a:pt x="6622" y="5635"/>
                    <a:pt x="6353" y="5327"/>
                  </a:cubicBezTo>
                  <a:cubicBezTo>
                    <a:pt x="6086" y="5021"/>
                    <a:pt x="5762" y="4866"/>
                    <a:pt x="5388" y="4866"/>
                  </a:cubicBezTo>
                  <a:cubicBezTo>
                    <a:pt x="5028" y="4866"/>
                    <a:pt x="4714" y="5021"/>
                    <a:pt x="4447" y="5327"/>
                  </a:cubicBezTo>
                  <a:cubicBezTo>
                    <a:pt x="4178" y="5635"/>
                    <a:pt x="4044" y="6015"/>
                    <a:pt x="4044" y="6467"/>
                  </a:cubicBezTo>
                  <a:cubicBezTo>
                    <a:pt x="4044" y="6916"/>
                    <a:pt x="4178" y="7302"/>
                    <a:pt x="4447" y="7621"/>
                  </a:cubicBezTo>
                  <a:cubicBezTo>
                    <a:pt x="4714" y="7944"/>
                    <a:pt x="5028" y="8105"/>
                    <a:pt x="5388" y="8105"/>
                  </a:cubicBezTo>
                  <a:moveTo>
                    <a:pt x="11995" y="15053"/>
                  </a:moveTo>
                  <a:cubicBezTo>
                    <a:pt x="12026" y="14923"/>
                    <a:pt x="12084" y="14673"/>
                    <a:pt x="12173" y="14293"/>
                  </a:cubicBezTo>
                  <a:cubicBezTo>
                    <a:pt x="12262" y="13918"/>
                    <a:pt x="12365" y="13478"/>
                    <a:pt x="12482" y="12977"/>
                  </a:cubicBezTo>
                  <a:cubicBezTo>
                    <a:pt x="12600" y="12476"/>
                    <a:pt x="12727" y="11955"/>
                    <a:pt x="12862" y="11405"/>
                  </a:cubicBezTo>
                  <a:cubicBezTo>
                    <a:pt x="12996" y="10861"/>
                    <a:pt x="13114" y="10351"/>
                    <a:pt x="13212" y="9882"/>
                  </a:cubicBezTo>
                  <a:cubicBezTo>
                    <a:pt x="13313" y="9415"/>
                    <a:pt x="13399" y="9009"/>
                    <a:pt x="13471" y="8670"/>
                  </a:cubicBezTo>
                  <a:cubicBezTo>
                    <a:pt x="13543" y="8330"/>
                    <a:pt x="13579" y="8131"/>
                    <a:pt x="13579" y="8076"/>
                  </a:cubicBezTo>
                  <a:cubicBezTo>
                    <a:pt x="13579" y="7869"/>
                    <a:pt x="13512" y="7682"/>
                    <a:pt x="13380" y="7527"/>
                  </a:cubicBezTo>
                  <a:cubicBezTo>
                    <a:pt x="13246" y="7371"/>
                    <a:pt x="13090" y="7293"/>
                    <a:pt x="12914" y="7293"/>
                  </a:cubicBezTo>
                  <a:cubicBezTo>
                    <a:pt x="12761" y="7293"/>
                    <a:pt x="12624" y="7345"/>
                    <a:pt x="12506" y="7458"/>
                  </a:cubicBezTo>
                  <a:cubicBezTo>
                    <a:pt x="12386" y="7567"/>
                    <a:pt x="12305" y="7711"/>
                    <a:pt x="12259" y="7886"/>
                  </a:cubicBezTo>
                  <a:lnTo>
                    <a:pt x="10706" y="14598"/>
                  </a:lnTo>
                  <a:cubicBezTo>
                    <a:pt x="10409" y="14618"/>
                    <a:pt x="10126" y="14696"/>
                    <a:pt x="9857" y="14840"/>
                  </a:cubicBezTo>
                  <a:cubicBezTo>
                    <a:pt x="9590" y="14984"/>
                    <a:pt x="9358" y="15174"/>
                    <a:pt x="9163" y="15419"/>
                  </a:cubicBezTo>
                  <a:cubicBezTo>
                    <a:pt x="8966" y="15663"/>
                    <a:pt x="8813" y="15945"/>
                    <a:pt x="8702" y="16265"/>
                  </a:cubicBezTo>
                  <a:cubicBezTo>
                    <a:pt x="8592" y="16588"/>
                    <a:pt x="8537" y="16927"/>
                    <a:pt x="8537" y="17284"/>
                  </a:cubicBezTo>
                  <a:cubicBezTo>
                    <a:pt x="8537" y="18039"/>
                    <a:pt x="8755" y="18678"/>
                    <a:pt x="9197" y="19199"/>
                  </a:cubicBezTo>
                  <a:cubicBezTo>
                    <a:pt x="9638" y="19726"/>
                    <a:pt x="10171" y="19988"/>
                    <a:pt x="10800" y="19988"/>
                  </a:cubicBezTo>
                  <a:cubicBezTo>
                    <a:pt x="11429" y="19988"/>
                    <a:pt x="11962" y="19726"/>
                    <a:pt x="12403" y="19199"/>
                  </a:cubicBezTo>
                  <a:cubicBezTo>
                    <a:pt x="12842" y="18678"/>
                    <a:pt x="13063" y="18039"/>
                    <a:pt x="13063" y="17284"/>
                  </a:cubicBezTo>
                  <a:cubicBezTo>
                    <a:pt x="13063" y="16835"/>
                    <a:pt x="12962" y="16418"/>
                    <a:pt x="12763" y="16032"/>
                  </a:cubicBezTo>
                  <a:cubicBezTo>
                    <a:pt x="12564" y="15646"/>
                    <a:pt x="12307" y="15321"/>
                    <a:pt x="11995" y="15053"/>
                  </a:cubicBezTo>
                  <a:moveTo>
                    <a:pt x="10800" y="2177"/>
                  </a:moveTo>
                  <a:cubicBezTo>
                    <a:pt x="10426" y="2177"/>
                    <a:pt x="10106" y="2335"/>
                    <a:pt x="9847" y="2646"/>
                  </a:cubicBezTo>
                  <a:cubicBezTo>
                    <a:pt x="9586" y="2960"/>
                    <a:pt x="9456" y="3343"/>
                    <a:pt x="9456" y="3792"/>
                  </a:cubicBezTo>
                  <a:cubicBezTo>
                    <a:pt x="9456" y="4241"/>
                    <a:pt x="9586" y="4621"/>
                    <a:pt x="9847" y="4927"/>
                  </a:cubicBezTo>
                  <a:cubicBezTo>
                    <a:pt x="10106" y="5237"/>
                    <a:pt x="10426" y="5390"/>
                    <a:pt x="10800" y="5390"/>
                  </a:cubicBezTo>
                  <a:cubicBezTo>
                    <a:pt x="11174" y="5390"/>
                    <a:pt x="11494" y="5238"/>
                    <a:pt x="11753" y="4927"/>
                  </a:cubicBezTo>
                  <a:cubicBezTo>
                    <a:pt x="12014" y="4621"/>
                    <a:pt x="12144" y="4241"/>
                    <a:pt x="12144" y="3792"/>
                  </a:cubicBezTo>
                  <a:cubicBezTo>
                    <a:pt x="12144" y="3343"/>
                    <a:pt x="12014" y="2960"/>
                    <a:pt x="11753" y="2646"/>
                  </a:cubicBezTo>
                  <a:cubicBezTo>
                    <a:pt x="11494" y="2335"/>
                    <a:pt x="11174" y="2177"/>
                    <a:pt x="10800" y="2177"/>
                  </a:cubicBezTo>
                  <a:moveTo>
                    <a:pt x="14844" y="6467"/>
                  </a:moveTo>
                  <a:cubicBezTo>
                    <a:pt x="14844" y="6916"/>
                    <a:pt x="14978" y="7299"/>
                    <a:pt x="15247" y="7610"/>
                  </a:cubicBezTo>
                  <a:cubicBezTo>
                    <a:pt x="15514" y="7921"/>
                    <a:pt x="15835" y="8076"/>
                    <a:pt x="16212" y="8076"/>
                  </a:cubicBezTo>
                  <a:cubicBezTo>
                    <a:pt x="16586" y="8076"/>
                    <a:pt x="16903" y="7921"/>
                    <a:pt x="17165" y="7610"/>
                  </a:cubicBezTo>
                  <a:cubicBezTo>
                    <a:pt x="17426" y="7299"/>
                    <a:pt x="17556" y="6916"/>
                    <a:pt x="17556" y="6467"/>
                  </a:cubicBezTo>
                  <a:cubicBezTo>
                    <a:pt x="17556" y="6015"/>
                    <a:pt x="17426" y="5635"/>
                    <a:pt x="17165" y="5327"/>
                  </a:cubicBezTo>
                  <a:cubicBezTo>
                    <a:pt x="16903" y="5021"/>
                    <a:pt x="16586" y="4866"/>
                    <a:pt x="16212" y="4866"/>
                  </a:cubicBezTo>
                  <a:cubicBezTo>
                    <a:pt x="15835" y="4866"/>
                    <a:pt x="15514" y="5022"/>
                    <a:pt x="15247" y="5327"/>
                  </a:cubicBezTo>
                  <a:cubicBezTo>
                    <a:pt x="14978" y="5635"/>
                    <a:pt x="14844" y="6015"/>
                    <a:pt x="14844" y="6467"/>
                  </a:cubicBezTo>
                  <a:moveTo>
                    <a:pt x="18451" y="14572"/>
                  </a:moveTo>
                  <a:cubicBezTo>
                    <a:pt x="18828" y="14572"/>
                    <a:pt x="19142" y="14414"/>
                    <a:pt x="19399" y="14100"/>
                  </a:cubicBezTo>
                  <a:cubicBezTo>
                    <a:pt x="19656" y="13792"/>
                    <a:pt x="19786" y="13409"/>
                    <a:pt x="19786" y="12957"/>
                  </a:cubicBezTo>
                  <a:cubicBezTo>
                    <a:pt x="19786" y="12508"/>
                    <a:pt x="19656" y="12128"/>
                    <a:pt x="19399" y="11822"/>
                  </a:cubicBezTo>
                  <a:cubicBezTo>
                    <a:pt x="19142" y="11512"/>
                    <a:pt x="18828" y="11359"/>
                    <a:pt x="18451" y="11359"/>
                  </a:cubicBezTo>
                  <a:cubicBezTo>
                    <a:pt x="18077" y="11359"/>
                    <a:pt x="17758" y="11511"/>
                    <a:pt x="17498" y="11822"/>
                  </a:cubicBezTo>
                  <a:cubicBezTo>
                    <a:pt x="17237" y="12128"/>
                    <a:pt x="17107" y="12508"/>
                    <a:pt x="17107" y="12957"/>
                  </a:cubicBezTo>
                  <a:cubicBezTo>
                    <a:pt x="17107" y="13409"/>
                    <a:pt x="17237" y="13792"/>
                    <a:pt x="17498" y="14100"/>
                  </a:cubicBezTo>
                  <a:cubicBezTo>
                    <a:pt x="17758" y="14414"/>
                    <a:pt x="18077" y="14572"/>
                    <a:pt x="18451" y="1457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endParaRPr lang="zh-CN" altLang="en-US"/>
            </a:p>
          </p:txBody>
        </p:sp>
      </p:grp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5476649" y="4340362"/>
            <a:ext cx="1626613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71450" indent="-171450"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完备监控，实时告警</a:t>
            </a:r>
            <a:endParaRPr kumimoji="0" lang="en-US" altLang="zh-CN" sz="12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en-US" altLang="zh-CN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HA</a:t>
            </a:r>
            <a:r>
              <a:rPr kumimoji="0" lang="zh-CN" altLang="en-US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集群与故障转移</a:t>
            </a:r>
            <a:endParaRPr kumimoji="0" lang="en-US" altLang="zh-CN" sz="12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kumimoji="0" lang="en-US" altLang="zh-CN" sz="12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7825856" y="4340362"/>
            <a:ext cx="16266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71450" indent="-171450" defTabSz="1216025"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defTabSz="1216025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1216025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defTabSz="1216025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defTabSz="1216025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defTabSz="1216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统一的资源申请与管理平台</a:t>
            </a:r>
            <a:endParaRPr kumimoji="0" lang="en-US" altLang="zh-CN" sz="1200" dirty="0" smtClean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多租户管理</a:t>
            </a:r>
            <a:endParaRPr kumimoji="0" lang="en-US" altLang="zh-CN" sz="12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kumimoji="0" lang="zh-CN" altLang="en-US" sz="1200" dirty="0" smtClean="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rPr>
              <a:t>丰富的运维工具</a:t>
            </a:r>
            <a:endParaRPr kumimoji="0" lang="en-US" altLang="zh-CN" sz="1200" dirty="0">
              <a:solidFill>
                <a:srgbClr val="44546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225"/>
            <a:ext cx="1671638" cy="615950"/>
          </a:xfrm>
          <a:prstGeom prst="rect">
            <a:avLst/>
          </a:prstGeom>
          <a:noFill/>
          <a:ln>
            <a:noFill/>
          </a:ln>
          <a:effectLst>
            <a:outerShdw blurRad="63500" dist="38100" dir="81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本框 32"/>
          <p:cNvSpPr txBox="1">
            <a:spLocks noChangeArrowheads="1"/>
          </p:cNvSpPr>
          <p:nvPr/>
        </p:nvSpPr>
        <p:spPr bwMode="auto">
          <a:xfrm>
            <a:off x="1654175" y="508000"/>
            <a:ext cx="2137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VMS</a:t>
            </a:r>
            <a:r>
              <a:rPr kumimoji="0" lang="zh-CN" altLang="en-US" sz="2400" b="1" dirty="0" smtClean="0">
                <a:solidFill>
                  <a:srgbClr val="767171"/>
                </a:solidFill>
                <a:latin typeface="微软雅黑" pitchFamily="34" charset="-122"/>
                <a:ea typeface="微软雅黑" pitchFamily="34" charset="-122"/>
              </a:rPr>
              <a:t>场景细分</a:t>
            </a:r>
            <a:endParaRPr kumimoji="0" lang="zh-CN" altLang="en-US" sz="2400" b="1" dirty="0">
              <a:solidFill>
                <a:srgbClr val="76717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8" name="Picture 2" descr="RabbitM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9" y="5326165"/>
            <a:ext cx="2524053" cy="48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文本框 32"/>
          <p:cNvSpPr txBox="1">
            <a:spLocks noChangeArrowheads="1"/>
          </p:cNvSpPr>
          <p:nvPr/>
        </p:nvSpPr>
        <p:spPr bwMode="auto">
          <a:xfrm>
            <a:off x="686252" y="2885178"/>
            <a:ext cx="3702414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eaLnBrk="1" hangingPunct="1">
              <a:lnSpc>
                <a:spcPct val="130000"/>
              </a:lnSpc>
              <a:buFont typeface="Wingdings" pitchFamily="2" charset="2"/>
              <a:buChar char="ü"/>
              <a:defRPr kumimoji="0" sz="140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9pPr>
          </a:lstStyle>
          <a:p>
            <a:r>
              <a:rPr lang="zh-CN" altLang="en-US" sz="2000" dirty="0" smtClean="0"/>
              <a:t>生产消费单条</a:t>
            </a:r>
            <a:r>
              <a:rPr lang="en-US" altLang="zh-CN" sz="2000" dirty="0" err="1" smtClean="0"/>
              <a:t>ack</a:t>
            </a:r>
            <a:endParaRPr lang="en-US" altLang="zh-CN" sz="2000" dirty="0"/>
          </a:p>
          <a:p>
            <a:r>
              <a:rPr lang="zh-CN" altLang="en-US" sz="2000" dirty="0" smtClean="0"/>
              <a:t>吞吐可扩展</a:t>
            </a:r>
            <a:endParaRPr lang="en-US" altLang="zh-CN" sz="2000" dirty="0"/>
          </a:p>
          <a:p>
            <a:r>
              <a:rPr lang="en-US" altLang="zh-CN" sz="2000" dirty="0" smtClean="0"/>
              <a:t>HA</a:t>
            </a:r>
          </a:p>
          <a:p>
            <a:r>
              <a:rPr lang="zh-CN" altLang="en-US" sz="2000" dirty="0" smtClean="0"/>
              <a:t>业务量级较小（</a:t>
            </a:r>
            <a:r>
              <a:rPr lang="en-US" altLang="zh-CN" sz="2000" dirty="0" smtClean="0"/>
              <a:t>5wqps</a:t>
            </a:r>
            <a:r>
              <a:rPr lang="zh-CN" altLang="en-US" sz="2000" dirty="0"/>
              <a:t>以下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/>
              <a:t>事务支持（未来）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150" name="Rounded Rectangle 34"/>
          <p:cNvSpPr>
            <a:spLocks noChangeArrowheads="1"/>
          </p:cNvSpPr>
          <p:nvPr/>
        </p:nvSpPr>
        <p:spPr bwMode="auto">
          <a:xfrm>
            <a:off x="5647731" y="1274709"/>
            <a:ext cx="3864077" cy="1442243"/>
          </a:xfrm>
          <a:prstGeom prst="roundRect">
            <a:avLst>
              <a:gd name="adj" fmla="val 5884"/>
            </a:avLst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61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海量场景</a:t>
            </a:r>
            <a:endParaRPr lang="en-US" altLang="zh-CN" sz="2616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Rounded Rectangle 34"/>
          <p:cNvSpPr>
            <a:spLocks noChangeArrowheads="1"/>
          </p:cNvSpPr>
          <p:nvPr/>
        </p:nvSpPr>
        <p:spPr bwMode="auto">
          <a:xfrm>
            <a:off x="605421" y="1268010"/>
            <a:ext cx="3864077" cy="1442243"/>
          </a:xfrm>
          <a:prstGeom prst="roundRect">
            <a:avLst>
              <a:gd name="adj" fmla="val 5884"/>
            </a:avLst>
          </a:prstGeom>
          <a:noFill/>
          <a:ln w="12700" cmpd="sng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0801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61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高可靠场景</a:t>
            </a:r>
            <a:r>
              <a:rPr lang="en-US" altLang="zh-CN" sz="261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61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（订单，支付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32"/>
          <p:cNvSpPr txBox="1">
            <a:spLocks noChangeArrowheads="1"/>
          </p:cNvSpPr>
          <p:nvPr/>
        </p:nvSpPr>
        <p:spPr bwMode="auto">
          <a:xfrm>
            <a:off x="5886993" y="2902244"/>
            <a:ext cx="379458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eaLnBrk="1" hangingPunct="1">
              <a:lnSpc>
                <a:spcPct val="130000"/>
              </a:lnSpc>
              <a:buFont typeface="Wingdings" pitchFamily="2" charset="2"/>
              <a:buChar char="ü"/>
              <a:defRPr kumimoji="0" sz="140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9pPr>
          </a:lstStyle>
          <a:p>
            <a:r>
              <a:rPr lang="zh-CN" altLang="en-US" sz="2000" dirty="0" smtClean="0"/>
              <a:t>百万</a:t>
            </a:r>
            <a:r>
              <a:rPr lang="en-US" altLang="zh-CN" sz="2000" dirty="0" err="1" smtClean="0"/>
              <a:t>qps</a:t>
            </a:r>
            <a:endParaRPr lang="en-US" altLang="zh-CN" sz="2000" dirty="0" smtClean="0"/>
          </a:p>
          <a:p>
            <a:r>
              <a:rPr lang="zh-CN" altLang="en-US" sz="2000" dirty="0" smtClean="0"/>
              <a:t>顺序性</a:t>
            </a:r>
            <a:endParaRPr lang="en-US" altLang="zh-CN" sz="2000" dirty="0"/>
          </a:p>
          <a:p>
            <a:r>
              <a:rPr lang="zh-CN" altLang="en-US" sz="2000" dirty="0" smtClean="0"/>
              <a:t>业务能容忍少量数据丢失</a:t>
            </a:r>
            <a:endParaRPr lang="en-US" altLang="zh-CN" sz="2000" dirty="0" smtClean="0"/>
          </a:p>
          <a:p>
            <a:r>
              <a:rPr lang="en-US" altLang="zh-CN" sz="2000" dirty="0" smtClean="0"/>
              <a:t>HA</a:t>
            </a:r>
          </a:p>
          <a:p>
            <a:r>
              <a:rPr lang="zh-CN" altLang="en-US" sz="2000" dirty="0" smtClean="0"/>
              <a:t>数据回朔、数据跳过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未来</a:t>
            </a:r>
            <a:r>
              <a:rPr lang="en-US" altLang="zh-CN" sz="2000" dirty="0" smtClean="0"/>
              <a:t>)</a:t>
            </a:r>
          </a:p>
        </p:txBody>
      </p:sp>
      <p:pic>
        <p:nvPicPr>
          <p:cNvPr id="1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94" y="5073284"/>
            <a:ext cx="7048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文本框 32"/>
          <p:cNvSpPr txBox="1">
            <a:spLocks noChangeArrowheads="1"/>
          </p:cNvSpPr>
          <p:nvPr/>
        </p:nvSpPr>
        <p:spPr bwMode="auto">
          <a:xfrm>
            <a:off x="7232457" y="5378168"/>
            <a:ext cx="1872858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eaLnBrk="1" hangingPunct="1">
              <a:lnSpc>
                <a:spcPct val="130000"/>
              </a:lnSpc>
              <a:buFont typeface="Wingdings" pitchFamily="2" charset="2"/>
              <a:buChar char="ü"/>
              <a:defRPr kumimoji="0" sz="1400">
                <a:solidFill>
                  <a:srgbClr val="445469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000">
                <a:ea typeface="黑体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sz="2000" b="1" dirty="0" smtClean="0"/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140625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0" grpId="0" animBg="1"/>
      <p:bldP spid="151" grpId="0" animBg="1"/>
      <p:bldP spid="152" grpId="0"/>
      <p:bldP spid="15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A1A1A1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24726</TotalTime>
  <Pages>0</Pages>
  <Words>1765</Words>
  <Characters>0</Characters>
  <Application>Microsoft Office PowerPoint</Application>
  <DocSecurity>0</DocSecurity>
  <PresentationFormat>35 毫米幻灯片</PresentationFormat>
  <Lines>0</Lines>
  <Paragraphs>364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VMS异步消息系统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目标晋级岗位：P5  演讲人：张学诚</dc:title>
  <dc:creator>张学诚</dc:creator>
  <cp:lastModifiedBy>cisdi</cp:lastModifiedBy>
  <cp:revision>692</cp:revision>
  <dcterms:created xsi:type="dcterms:W3CDTF">2016-02-15T13:31:43Z</dcterms:created>
  <dcterms:modified xsi:type="dcterms:W3CDTF">2018-05-21T15:21:14Z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