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8.xml" ContentType="application/vnd.openxmlformats-officedocument.drawingml.chart+xml"/>
  <Override PartName="/ppt/charts/chart7.xml" ContentType="application/vnd.openxmlformats-officedocument.drawingml.chart+xml"/>
  <Override PartName="/ppt/media/image5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2000" spc="-1" strike="noStrike">
                <a:solidFill>
                  <a:srgbClr val="404040"/>
                </a:solidFill>
                <a:latin typeface="Calibri"/>
                <a:ea typeface="苹方-简"/>
              </a:defRPr>
            </a:pPr>
            <a:r>
              <a:rPr b="1" sz="2000" spc="-1" strike="noStrike">
                <a:solidFill>
                  <a:srgbClr val="404040"/>
                </a:solidFill>
                <a:latin typeface="Calibri"/>
                <a:ea typeface="苹方-简"/>
              </a:rPr>
              <a:t>销售</a:t>
            </a:r>
          </a:p>
        </c:rich>
      </c:tx>
      <c:overlay val="0"/>
    </c:title>
    <c:autoTitleDeleted val="0"/>
    <c:plotArea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explosion val="0"/>
          <c:dPt>
            <c:idx val="0"/>
            <c:spPr>
              <a:solidFill>
                <a:srgbClr val="0000ff"/>
              </a:solidFill>
              <a:ln>
                <a:noFill/>
              </a:ln>
            </c:spPr>
          </c:dPt>
          <c:dPt>
            <c:idx val="1"/>
            <c:spPr>
              <a:solidFill>
                <a:srgbClr val="3366ff"/>
              </a:solidFill>
              <a:ln>
                <a:noFill/>
              </a:ln>
            </c:spPr>
          </c:dPt>
          <c:dPt>
            <c:idx val="2"/>
            <c:spPr>
              <a:solidFill>
                <a:srgbClr val="d6dce5"/>
              </a:solidFill>
              <a:ln>
                <a:noFill/>
              </a:ln>
            </c:spPr>
          </c:dPt>
          <c:dPt>
            <c:idx val="3"/>
            <c:spPr>
              <a:solidFill>
                <a:srgbClr val="333f4f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</c:dLbl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830537000999316"/>
          <c:y val="0.458307849133537"/>
          <c:w val="0.155533347359562"/>
          <c:h val="0.36497094505046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0" sz="1600" spc="-1" strike="noStrike">
              <a:solidFill>
                <a:srgbClr val="767171"/>
              </a:solidFill>
              <a:latin typeface="Calibri"/>
              <a:ea typeface="苹方-简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35c2ff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8497b0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overlap val="0"/>
        <c:axId val="47748944"/>
        <c:axId val="77008110"/>
      </c:barChart>
      <c:catAx>
        <c:axId val="47748944"/>
        <c:scaling>
          <c:orientation val="minMax"/>
        </c:scaling>
        <c:delete val="0"/>
        <c:axPos val="b"/>
        <c:numFmt formatCode="YYYY/M/D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600" spc="-1" strike="noStrike">
                <a:solidFill>
                  <a:srgbClr val="767171"/>
                </a:solidFill>
                <a:latin typeface="苹方-简"/>
                <a:ea typeface="苹方-简"/>
              </a:defRPr>
            </a:pPr>
          </a:p>
        </c:txPr>
        <c:crossAx val="77008110"/>
        <c:crosses val="autoZero"/>
        <c:auto val="1"/>
        <c:lblAlgn val="ctr"/>
        <c:lblOffset val="100"/>
      </c:catAx>
      <c:valAx>
        <c:axId val="77008110"/>
        <c:scaling>
          <c:orientation val="minMax"/>
        </c:scaling>
        <c:delete val="0"/>
        <c:axPos val="l"/>
        <c:majorGridlines>
          <c:spPr>
            <a:ln w="6480">
              <a:solidFill>
                <a:srgbClr val="8b8b8b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600" spc="-1" strike="noStrike">
                <a:solidFill>
                  <a:srgbClr val="767171"/>
                </a:solidFill>
                <a:latin typeface="苹方-简"/>
                <a:ea typeface="苹方-简"/>
              </a:defRPr>
            </a:pPr>
          </a:p>
        </c:txPr>
        <c:crossAx val="47748944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600" spc="-1" strike="noStrike">
              <a:solidFill>
                <a:srgbClr val="767171"/>
              </a:solidFill>
              <a:latin typeface="苹方-简"/>
              <a:ea typeface="苹方-简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" name="图片 2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单击鼠标编辑标题文字格式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400000" y="2313000"/>
            <a:ext cx="619164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苹方-简 中黑体"/>
                <a:ea typeface="宋体"/>
              </a:rPr>
              <a:t>自动化测试框架</a:t>
            </a:r>
            <a:r>
              <a:rPr b="0" lang="en-US" sz="4400" spc="-1" strike="noStrike">
                <a:solidFill>
                  <a:srgbClr val="ffffff"/>
                </a:solidFill>
                <a:latin typeface="苹方-简 中黑体"/>
                <a:ea typeface="宋体"/>
              </a:rPr>
              <a:t>(python)-</a:t>
            </a:r>
            <a:r>
              <a:rPr b="0" lang="en-US" sz="4400" spc="-1" strike="noStrike">
                <a:solidFill>
                  <a:srgbClr val="ffffff"/>
                </a:solidFill>
                <a:latin typeface="苹方-简 中黑体"/>
                <a:ea typeface="宋体"/>
              </a:rPr>
              <a:t>数据驱动测试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59960" y="4562640"/>
            <a:ext cx="1973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45" strike="noStrike">
                <a:solidFill>
                  <a:srgbClr val="404040"/>
                </a:solidFill>
                <a:latin typeface="Microsoft YaHei"/>
                <a:ea typeface="Microsoft YaHei"/>
              </a:rPr>
              <a:t>讲师：芳姐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532720" y="4562640"/>
            <a:ext cx="2828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45" strike="noStrike">
                <a:solidFill>
                  <a:srgbClr val="404040"/>
                </a:solidFill>
                <a:latin typeface="Microsoft YaHei"/>
                <a:ea typeface="Microsoft YaHei"/>
              </a:rPr>
              <a:t>时间：</a:t>
            </a:r>
            <a:r>
              <a:rPr b="0" lang="en-US" sz="1800" spc="-1" strike="noStrike">
                <a:solidFill>
                  <a:srgbClr val="404040"/>
                </a:solidFill>
                <a:latin typeface="Microsoft YaHei"/>
                <a:ea typeface="Microsoft YaHei"/>
              </a:rPr>
              <a:t>2018-5-24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Line 4"/>
          <p:cNvSpPr/>
          <p:nvPr/>
        </p:nvSpPr>
        <p:spPr>
          <a:xfrm>
            <a:off x="8350200" y="4661640"/>
            <a:ext cx="360" cy="171000"/>
          </a:xfrm>
          <a:prstGeom prst="line">
            <a:avLst/>
          </a:prstGeom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图片 1" descr=""/>
          <p:cNvPicPr/>
          <p:nvPr/>
        </p:nvPicPr>
        <p:blipFill>
          <a:blip r:embed="rId1"/>
          <a:stretch/>
        </p:blipFill>
        <p:spPr>
          <a:xfrm>
            <a:off x="1136160" y="1612080"/>
            <a:ext cx="5212800" cy="4425480"/>
          </a:xfrm>
          <a:prstGeom prst="rect">
            <a:avLst/>
          </a:prstGeom>
          <a:ln>
            <a:noFill/>
          </a:ln>
        </p:spPr>
      </p:pic>
      <p:sp>
        <p:nvSpPr>
          <p:cNvPr id="163" name="Line 1"/>
          <p:cNvSpPr/>
          <p:nvPr/>
        </p:nvSpPr>
        <p:spPr>
          <a:xfrm>
            <a:off x="4971600" y="3341880"/>
            <a:ext cx="1312560" cy="360"/>
          </a:xfrm>
          <a:prstGeom prst="line">
            <a:avLst/>
          </a:prstGeom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2"/>
          <p:cNvSpPr/>
          <p:nvPr/>
        </p:nvSpPr>
        <p:spPr>
          <a:xfrm>
            <a:off x="5581440" y="4309920"/>
            <a:ext cx="986040" cy="360"/>
          </a:xfrm>
          <a:prstGeom prst="line">
            <a:avLst/>
          </a:prstGeom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3"/>
          <p:cNvSpPr/>
          <p:nvPr/>
        </p:nvSpPr>
        <p:spPr>
          <a:xfrm>
            <a:off x="4878360" y="5357880"/>
            <a:ext cx="986040" cy="360"/>
          </a:xfrm>
          <a:prstGeom prst="line">
            <a:avLst/>
          </a:prstGeom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6301440" y="249192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6312960" y="2832120"/>
            <a:ext cx="490212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681240" y="378036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6692760" y="4120920"/>
            <a:ext cx="490212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5897880" y="514944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5909400" y="5489640"/>
            <a:ext cx="490212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4675680" y="888840"/>
            <a:ext cx="25740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请输入大标题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片 1" descr=""/>
          <p:cNvPicPr/>
          <p:nvPr/>
        </p:nvPicPr>
        <p:blipFill>
          <a:blip r:embed="rId1"/>
          <a:stretch/>
        </p:blipFill>
        <p:spPr>
          <a:xfrm>
            <a:off x="5253840" y="1243440"/>
            <a:ext cx="1683720" cy="1683720"/>
          </a:xfrm>
          <a:prstGeom prst="rect">
            <a:avLst/>
          </a:prstGeom>
          <a:ln>
            <a:noFill/>
          </a:ln>
        </p:spPr>
      </p:pic>
      <p:sp>
        <p:nvSpPr>
          <p:cNvPr id="174" name="CustomShape 1"/>
          <p:cNvSpPr/>
          <p:nvPr/>
        </p:nvSpPr>
        <p:spPr>
          <a:xfrm>
            <a:off x="4572000" y="3168360"/>
            <a:ext cx="3074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苹方-简 中黑体"/>
              </a:rPr>
              <a:t>第三部分主要标题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606760" y="3809880"/>
            <a:ext cx="788652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第一部分次要标题解说，第一部分次要标题解说，第一部分次要标题解说，第一部分次要标题解说，第一部分次要标题解说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76" name="图片 4" descr=""/>
          <p:cNvPicPr/>
          <p:nvPr/>
        </p:nvPicPr>
        <p:blipFill>
          <a:blip r:embed="rId2"/>
          <a:stretch/>
        </p:blipFill>
        <p:spPr>
          <a:xfrm>
            <a:off x="5267880" y="1257480"/>
            <a:ext cx="1655280" cy="165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图片 13" descr=""/>
          <p:cNvPicPr/>
          <p:nvPr/>
        </p:nvPicPr>
        <p:blipFill>
          <a:blip r:embed="rId1"/>
          <a:stretch/>
        </p:blipFill>
        <p:spPr>
          <a:xfrm>
            <a:off x="1661040" y="2062080"/>
            <a:ext cx="757800" cy="757800"/>
          </a:xfrm>
          <a:prstGeom prst="rect">
            <a:avLst/>
          </a:prstGeom>
          <a:ln>
            <a:noFill/>
          </a:ln>
        </p:spPr>
      </p:pic>
      <p:pic>
        <p:nvPicPr>
          <p:cNvPr id="178" name="图片 14" descr=""/>
          <p:cNvPicPr/>
          <p:nvPr/>
        </p:nvPicPr>
        <p:blipFill>
          <a:blip r:embed="rId2"/>
          <a:stretch/>
        </p:blipFill>
        <p:spPr>
          <a:xfrm>
            <a:off x="6607440" y="3947040"/>
            <a:ext cx="757800" cy="757800"/>
          </a:xfrm>
          <a:prstGeom prst="rect">
            <a:avLst/>
          </a:prstGeom>
          <a:ln>
            <a:noFill/>
          </a:ln>
        </p:spPr>
      </p:pic>
      <p:pic>
        <p:nvPicPr>
          <p:cNvPr id="179" name="图片 15" descr=""/>
          <p:cNvPicPr/>
          <p:nvPr/>
        </p:nvPicPr>
        <p:blipFill>
          <a:blip r:embed="rId3"/>
          <a:stretch/>
        </p:blipFill>
        <p:spPr>
          <a:xfrm>
            <a:off x="6607440" y="2062080"/>
            <a:ext cx="757800" cy="757800"/>
          </a:xfrm>
          <a:prstGeom prst="rect">
            <a:avLst/>
          </a:prstGeom>
          <a:ln>
            <a:noFill/>
          </a:ln>
        </p:spPr>
      </p:pic>
      <p:pic>
        <p:nvPicPr>
          <p:cNvPr id="180" name="图片 16" descr=""/>
          <p:cNvPicPr/>
          <p:nvPr/>
        </p:nvPicPr>
        <p:blipFill>
          <a:blip r:embed="rId4"/>
          <a:stretch/>
        </p:blipFill>
        <p:spPr>
          <a:xfrm>
            <a:off x="1661040" y="3947040"/>
            <a:ext cx="757800" cy="75780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4675680" y="888840"/>
            <a:ext cx="25740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请输入大标题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7437960" y="199728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7449480" y="2337480"/>
            <a:ext cx="36054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7443360" y="391428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7454880" y="4254480"/>
            <a:ext cx="37339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2523960" y="200232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2535480" y="2342880"/>
            <a:ext cx="36399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2515680" y="390600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2527200" y="4246560"/>
            <a:ext cx="36748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675680" y="888840"/>
            <a:ext cx="25740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请输入大标题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344360" y="181008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355880" y="2150280"/>
            <a:ext cx="36054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7349760" y="321912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7361280" y="3559320"/>
            <a:ext cx="36054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7355160" y="464148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7366680" y="4981680"/>
            <a:ext cx="36054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97" name="图表 8"/>
          <p:cNvGraphicFramePr/>
          <p:nvPr/>
        </p:nvGraphicFramePr>
        <p:xfrm>
          <a:off x="187200" y="1936080"/>
          <a:ext cx="6843960" cy="353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图表 1"/>
          <p:cNvGraphicFramePr/>
          <p:nvPr/>
        </p:nvGraphicFramePr>
        <p:xfrm>
          <a:off x="4933080" y="2125440"/>
          <a:ext cx="6643440" cy="382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9" name="CustomShape 1"/>
          <p:cNvSpPr/>
          <p:nvPr/>
        </p:nvSpPr>
        <p:spPr>
          <a:xfrm>
            <a:off x="4675680" y="888840"/>
            <a:ext cx="25740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请输入大标题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280520" y="221652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292040" y="2556720"/>
            <a:ext cx="36399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1272600" y="411984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1284120" y="4460400"/>
            <a:ext cx="36748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446720" y="1887120"/>
            <a:ext cx="329760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404040"/>
                </a:solidFill>
                <a:latin typeface="Arial"/>
                <a:ea typeface="苹方-简 中黑体"/>
              </a:rPr>
              <a:t>Thanks!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240000" y="3194640"/>
            <a:ext cx="5711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2994" strike="noStrike">
                <a:solidFill>
                  <a:srgbClr val="767171"/>
                </a:solidFill>
                <a:latin typeface="PingFang SC Light"/>
                <a:ea typeface="苹方-简"/>
              </a:rPr>
              <a:t>科技提升投资品质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225240" y="2503440"/>
            <a:ext cx="5838120" cy="189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92000" y="419400"/>
            <a:ext cx="2592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苹方-简 中黑体"/>
              </a:rPr>
              <a:t>一、数据分离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512000" y="1080000"/>
            <a:ext cx="898128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1</a:t>
            </a: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、用例设计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1944000" y="2129760"/>
            <a:ext cx="7326000" cy="28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92000" y="419400"/>
            <a:ext cx="2592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苹方-简 中黑体"/>
              </a:rPr>
              <a:t>一、数据分离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512000" y="1080000"/>
            <a:ext cx="898128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2</a:t>
            </a: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、参数化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1944000" y="2129760"/>
            <a:ext cx="7326000" cy="28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1" descr=""/>
          <p:cNvPicPr/>
          <p:nvPr/>
        </p:nvPicPr>
        <p:blipFill>
          <a:blip r:embed="rId1"/>
          <a:stretch/>
        </p:blipFill>
        <p:spPr>
          <a:xfrm>
            <a:off x="5253840" y="1243440"/>
            <a:ext cx="1683720" cy="168372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4248000" y="3024000"/>
            <a:ext cx="3887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苹方-简 中黑体"/>
              </a:rPr>
              <a:t>使用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苹方-简 中黑体"/>
              </a:rPr>
              <a:t>ddt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苹方-简 中黑体"/>
              </a:rPr>
              <a:t>进行数据驱动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64000" y="3809880"/>
            <a:ext cx="10511640" cy="25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名词解释：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DDT(Data-driven testing)</a:t>
            </a: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：数据驱动测试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背景：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        </a:t>
            </a: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有些测试用例只是输入参数不一样，其它操作步骤都是一样的，比如登录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如果重复的写这些操作过程，会增加代码量，对应这种多组数据的测试用例，可以用到</a:t>
            </a: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ddt</a:t>
            </a:r>
            <a:r>
              <a:rPr b="0" lang="en-US" sz="2000" spc="-1" strike="noStrike">
                <a:solidFill>
                  <a:srgbClr val="767171"/>
                </a:solidFill>
                <a:latin typeface="Arial"/>
                <a:ea typeface="苹方-简"/>
              </a:rPr>
              <a:t>进行数据驱动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675680" y="888840"/>
            <a:ext cx="25740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ddt</a:t>
            </a:r>
            <a:r>
              <a:rPr b="0" lang="en-US" sz="3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的安装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00720" y="1892880"/>
            <a:ext cx="1054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、安装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ddt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模块，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Windows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cmd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里面输入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,linux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在命令行终端输入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50600" y="2020320"/>
            <a:ext cx="126360" cy="126360"/>
          </a:xfrm>
          <a:prstGeom prst="ellipse">
            <a:avLst/>
          </a:prstGeom>
          <a:solidFill>
            <a:srgbClr val="0000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902880" y="2599560"/>
            <a:ext cx="105404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、输入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pip install ddt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命令，进行在线安装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752760" y="2727000"/>
            <a:ext cx="126360" cy="126360"/>
          </a:xfrm>
          <a:prstGeom prst="ellipse">
            <a:avLst/>
          </a:prstGeom>
          <a:solidFill>
            <a:srgbClr val="0000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905040" y="3305880"/>
            <a:ext cx="105404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、在上面的命令行输入不成功之后，从官网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(https://pypi.org/simple/ddt/)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下载，在解压文件进行安装，输入：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python setup.py install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，安装成功如下：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754920" y="3433680"/>
            <a:ext cx="126360" cy="126360"/>
          </a:xfrm>
          <a:prstGeom prst="ellipse">
            <a:avLst/>
          </a:prstGeom>
          <a:solidFill>
            <a:srgbClr val="0000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792000" y="4176000"/>
            <a:ext cx="9572400" cy="239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 1" descr=""/>
          <p:cNvPicPr/>
          <p:nvPr/>
        </p:nvPicPr>
        <p:blipFill>
          <a:blip r:embed="rId1"/>
          <a:stretch/>
        </p:blipFill>
        <p:spPr>
          <a:xfrm>
            <a:off x="5131800" y="1864440"/>
            <a:ext cx="1829160" cy="1829160"/>
          </a:xfrm>
          <a:prstGeom prst="rect">
            <a:avLst/>
          </a:prstGeom>
          <a:ln>
            <a:noFill/>
          </a:ln>
        </p:spPr>
      </p:pic>
      <p:pic>
        <p:nvPicPr>
          <p:cNvPr id="141" name="图片 2" descr=""/>
          <p:cNvPicPr/>
          <p:nvPr/>
        </p:nvPicPr>
        <p:blipFill>
          <a:blip r:embed="rId2"/>
          <a:stretch/>
        </p:blipFill>
        <p:spPr>
          <a:xfrm>
            <a:off x="4393080" y="3099960"/>
            <a:ext cx="1829160" cy="1829160"/>
          </a:xfrm>
          <a:prstGeom prst="rect">
            <a:avLst/>
          </a:prstGeom>
          <a:ln>
            <a:noFill/>
          </a:ln>
        </p:spPr>
      </p:pic>
      <p:pic>
        <p:nvPicPr>
          <p:cNvPr id="142" name="图片 3" descr=""/>
          <p:cNvPicPr/>
          <p:nvPr/>
        </p:nvPicPr>
        <p:blipFill>
          <a:blip r:embed="rId3"/>
          <a:stretch/>
        </p:blipFill>
        <p:spPr>
          <a:xfrm>
            <a:off x="5870880" y="3099960"/>
            <a:ext cx="1829160" cy="182916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3290400" y="1974240"/>
            <a:ext cx="1742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01</a:t>
            </a: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992880" y="2379960"/>
            <a:ext cx="44096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输入第一部分内容解说，输入第一部分内容解说，输入第一部分内容解说，输入第一部分内容解说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424040" y="4978440"/>
            <a:ext cx="1742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02</a:t>
            </a: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974240" y="5383800"/>
            <a:ext cx="45619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输入第一部分内容解说，输入第一部分内容解说，输入第一部分内容解说，输入第一部分内容解说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7959240" y="2879280"/>
            <a:ext cx="1742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03</a:t>
            </a: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7970760" y="3319560"/>
            <a:ext cx="351612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输入第一部分内容解说，输入第一部分内容解说，输入第一部分内容解说，输入第一部分内容解说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4675680" y="888840"/>
            <a:ext cx="25740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请输入大标题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675680" y="900720"/>
            <a:ext cx="25740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请输入大标题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900720" y="1892880"/>
            <a:ext cx="105404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输入内容解说，输入内容解说，输入内容解说，输入内容解说，输入内容解说，输入内容解说，输入内容解说，输入内容解说，输入内容解说，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50600" y="2020320"/>
            <a:ext cx="126360" cy="126360"/>
          </a:xfrm>
          <a:prstGeom prst="ellipse">
            <a:avLst/>
          </a:prstGeom>
          <a:solidFill>
            <a:srgbClr val="0000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902880" y="2599560"/>
            <a:ext cx="105404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输入内容解说，输入内容解说，输入内容解说，输入内容解说，输入内容解说，输入内容解说，输入内容解说，输入内容解说，输入内容解说，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752760" y="2727000"/>
            <a:ext cx="126360" cy="126360"/>
          </a:xfrm>
          <a:prstGeom prst="ellipse">
            <a:avLst/>
          </a:prstGeom>
          <a:solidFill>
            <a:srgbClr val="0000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"/>
          <p:cNvSpPr/>
          <p:nvPr/>
        </p:nvSpPr>
        <p:spPr>
          <a:xfrm>
            <a:off x="905040" y="3305880"/>
            <a:ext cx="105404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输入内容解说，输入内容解说，输入内容解说，输入内容解说，输入内容解说，输入内容解说，输入内容解说，输入内容解说，输入内容解说，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754920" y="3433680"/>
            <a:ext cx="126360" cy="126360"/>
          </a:xfrm>
          <a:prstGeom prst="ellipse">
            <a:avLst/>
          </a:prstGeom>
          <a:solidFill>
            <a:srgbClr val="0000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675680" y="888840"/>
            <a:ext cx="25740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请输入大标题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248480" y="223776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260000" y="2619000"/>
            <a:ext cx="351612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输入第一部分内容解说，输入第一部分内容解说，输入第一部分内容解说，输入第一部分内容解说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253880" y="4074480"/>
            <a:ext cx="1742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Arial"/>
                <a:ea typeface="苹方-简 中黑体"/>
              </a:rPr>
              <a:t>请输入标题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1265400" y="4457880"/>
            <a:ext cx="351612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Arial"/>
                <a:ea typeface="苹方-简"/>
              </a:rPr>
              <a:t>输入第一部分内容解说，输入第一部分内容解说，输入第一部分内容解说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Application>LibreOffice/6.0.3.2$Linux_X86_64 LibreOffice_project/00m0$Build-2</Application>
  <Company>linkplus,co.ltd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2014-06-02T19:15:00Z</dcterms:created>
  <dc:creator>JFZ</dc:creator>
  <dc:description/>
  <dc:language>zh-CN</dc:language>
  <cp:lastModifiedBy/>
  <dcterms:modified xsi:type="dcterms:W3CDTF">2018-05-22T18:10:10Z</dcterms:modified>
  <cp:revision>771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Company">
    <vt:lpwstr>linkplus,co.ltd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2052-10.8.0.6370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15</vt:i4>
  </property>
</Properties>
</file>