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540" y="35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0CE6EB34-AA08-432C-A4BA-B0B1BB3BA61E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87B09F-66C7-4023-9B4F-BE5927930D90}" type="slidenum">
              <a:rPr lang="ru-RU"/>
              <a:pPr/>
              <a:t>1</a:t>
            </a:fld>
            <a:endParaRPr lang="ru-RU"/>
          </a:p>
        </p:txBody>
      </p:sp>
      <p:sp>
        <p:nvSpPr>
          <p:cNvPr id="112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40A69C-B0A5-4527-92FE-C28A5841DC5A}" type="slidenum">
              <a:rPr lang="ru-RU"/>
              <a:pPr/>
              <a:t>2</a:t>
            </a:fld>
            <a:endParaRPr lang="ru-RU"/>
          </a:p>
        </p:txBody>
      </p:sp>
      <p:sp>
        <p:nvSpPr>
          <p:cNvPr id="122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29D10-A22B-4701-9AA6-CE10618992BC}" type="slidenum">
              <a:rPr lang="ru-RU"/>
              <a:pPr/>
              <a:t>3</a:t>
            </a:fld>
            <a:endParaRPr lang="ru-RU"/>
          </a:p>
        </p:txBody>
      </p:sp>
      <p:sp>
        <p:nvSpPr>
          <p:cNvPr id="133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623B96-89B2-4ACD-9780-FBD06F9BE1C2}" type="slidenum">
              <a:rPr lang="ru-RU"/>
              <a:pPr/>
              <a:t>4</a:t>
            </a:fld>
            <a:endParaRPr lang="ru-RU"/>
          </a:p>
        </p:txBody>
      </p:sp>
      <p:sp>
        <p:nvSpPr>
          <p:cNvPr id="143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427A8E-BC0D-4345-BD32-C71FB2BDA758}" type="slidenum">
              <a:rPr lang="ru-RU"/>
              <a:pPr/>
              <a:t>5</a:t>
            </a:fld>
            <a:endParaRPr lang="ru-RU"/>
          </a:p>
        </p:txBody>
      </p:sp>
      <p:sp>
        <p:nvSpPr>
          <p:cNvPr id="153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13E99B-79BF-471B-B61C-9C608E60A3FA}" type="slidenum">
              <a:rPr lang="ru-RU"/>
              <a:pPr/>
              <a:t>6</a:t>
            </a:fld>
            <a:endParaRPr lang="ru-RU"/>
          </a:p>
        </p:txBody>
      </p:sp>
      <p:sp>
        <p:nvSpPr>
          <p:cNvPr id="163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0B7F24-76DC-4E84-9B3E-DF953FF47E84}" type="slidenum">
              <a:rPr lang="ru-RU"/>
              <a:pPr/>
              <a:t>7</a:t>
            </a:fld>
            <a:endParaRPr lang="ru-RU"/>
          </a:p>
        </p:txBody>
      </p:sp>
      <p:sp>
        <p:nvSpPr>
          <p:cNvPr id="174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3CB648-BCCA-47DC-B0AE-83C817E2C68B}" type="slidenum">
              <a:rPr lang="ru-RU"/>
              <a:pPr/>
              <a:t>8</a:t>
            </a:fld>
            <a:endParaRPr lang="ru-RU"/>
          </a:p>
        </p:txBody>
      </p:sp>
      <p:sp>
        <p:nvSpPr>
          <p:cNvPr id="184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635E326-A3F4-4309-B297-436212DB141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308A666-BB6C-4490-B50B-0ABB9672DF0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4523735-C8E1-4B81-9F1A-DD4BED3D7E1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665852DE-3656-4C9C-B34C-35A314EE775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Заголовок и два объекта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03238" y="1768475"/>
            <a:ext cx="4457700" cy="24177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5113338" y="1768475"/>
            <a:ext cx="4459287" cy="24177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half" idx="3"/>
          </p:nvPr>
        </p:nvSpPr>
        <p:spPr>
          <a:xfrm>
            <a:off x="503238" y="4338638"/>
            <a:ext cx="9069387" cy="24177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697029B2-6716-475E-8967-F3D2B961F9E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03238" y="1768475"/>
            <a:ext cx="4457700" cy="24177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5113338" y="1768475"/>
            <a:ext cx="4459287" cy="24177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503238" y="4338638"/>
            <a:ext cx="4457700" cy="24177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13338" y="4338638"/>
            <a:ext cx="4459287" cy="24177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8A5347FC-81AD-471D-9BCF-B47DE70296E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02F0AA3-1637-4BAD-931F-B52A0A0647D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97F272F-8965-4650-8ABA-8B419C04DB1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2EC5711-0A6E-4C53-AEF5-D5571641BAB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58429FE-E993-4510-B331-D1771CD5511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431C969-05FA-415B-A241-522D47E0C93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49408C8-EC98-4D70-AD09-9F06BFD049E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98502AC-FB09-4C21-8EAC-9932C9D5A4F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65178EA-637D-4B3D-B8DF-F154A43B5A9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Четвёртый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  <a:p>
            <a:pPr lvl="4"/>
            <a:r>
              <a:rPr lang="en-GB" smtClean="0"/>
              <a:t>Восьмой уровень структуры</a:t>
            </a:r>
          </a:p>
          <a:p>
            <a:pPr lvl="4"/>
            <a:r>
              <a:rPr lang="en-GB" smtClean="0"/>
              <a:t>Девятый уровень структуры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ru-RU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DAB13856-76FA-4475-BAE0-E405E312AA51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Arial" charset="0"/>
          <a:ea typeface="Microsoft YaHei" charset="-122"/>
        </a:defRPr>
      </a:lvl2pPr>
      <a:lvl3pPr marL="1143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Arial" charset="0"/>
          <a:ea typeface="Microsoft YaHei" charset="-122"/>
        </a:defRPr>
      </a:lvl3pPr>
      <a:lvl4pPr marL="1600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Arial" charset="0"/>
          <a:ea typeface="Microsoft YaHei" charset="-122"/>
        </a:defRPr>
      </a:lvl4pPr>
      <a:lvl5pPr marL="20574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eaLnBrk="1" fontAlgn="base" hangingPunct="1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1079500" y="298450"/>
            <a:ext cx="8064500" cy="15367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sz="2400">
                <a:solidFill>
                  <a:srgbClr val="000000"/>
                </a:solidFill>
                <a:latin typeface="Roboto" charset="0"/>
              </a:rPr>
              <a:t/>
            </a:r>
            <a:br>
              <a:rPr lang="ru-RU" sz="2400">
                <a:solidFill>
                  <a:srgbClr val="000000"/>
                </a:solidFill>
                <a:latin typeface="Roboto" charset="0"/>
              </a:rPr>
            </a:br>
            <a:r>
              <a:rPr lang="ru-RU" sz="2400">
                <a:solidFill>
                  <a:srgbClr val="000000"/>
                </a:solidFill>
                <a:latin typeface="Roboto" charset="0"/>
              </a:rPr>
              <a:t/>
            </a:r>
            <a:br>
              <a:rPr lang="ru-RU" sz="2400">
                <a:solidFill>
                  <a:srgbClr val="000000"/>
                </a:solidFill>
                <a:latin typeface="Roboto" charset="0"/>
              </a:rPr>
            </a:br>
            <a:r>
              <a:rPr lang="ru-RU" sz="2400">
                <a:solidFill>
                  <a:srgbClr val="000000"/>
                </a:solidFill>
                <a:latin typeface="Andalus" pitchFamily="16" charset="0"/>
              </a:rPr>
              <a:t>LES OBJECTIFS DU PROJET </a:t>
            </a:r>
            <a:r>
              <a:rPr lang="ru-RU" sz="2400">
                <a:solidFill>
                  <a:srgbClr val="000000"/>
                </a:solidFill>
              </a:rPr>
              <a:t/>
            </a:r>
            <a:br>
              <a:rPr lang="ru-RU" sz="2400">
                <a:solidFill>
                  <a:srgbClr val="000000"/>
                </a:solidFill>
              </a:rPr>
            </a:br>
            <a:endParaRPr lang="ru-RU" sz="2400">
              <a:solidFill>
                <a:srgbClr val="000000"/>
              </a:solidFill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792163" y="1133475"/>
            <a:ext cx="7848600" cy="6111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spcBef>
                <a:spcPts val="1163"/>
              </a:spcBef>
              <a:spcAft>
                <a:spcPts val="11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1400" dirty="0">
              <a:solidFill>
                <a:srgbClr val="000000"/>
              </a:solidFill>
              <a:latin typeface="Roboto" charset="0"/>
            </a:endParaRPr>
          </a:p>
          <a:p>
            <a:pPr>
              <a:lnSpc>
                <a:spcPct val="115000"/>
              </a:lnSpc>
              <a:spcBef>
                <a:spcPts val="1163"/>
              </a:spcBef>
              <a:spcAft>
                <a:spcPts val="11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1400" dirty="0">
              <a:solidFill>
                <a:srgbClr val="000000"/>
              </a:solidFill>
              <a:latin typeface="Roboto" charset="0"/>
            </a:endParaRPr>
          </a:p>
          <a:p>
            <a:pPr>
              <a:lnSpc>
                <a:spcPct val="115000"/>
              </a:lnSpc>
              <a:spcBef>
                <a:spcPts val="1163"/>
              </a:spcBef>
              <a:spcAft>
                <a:spcPts val="11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1400" dirty="0">
              <a:solidFill>
                <a:srgbClr val="000000"/>
              </a:solidFill>
              <a:latin typeface="Roboto" charset="0"/>
            </a:endParaRPr>
          </a:p>
          <a:p>
            <a:pPr>
              <a:lnSpc>
                <a:spcPct val="115000"/>
              </a:lnSpc>
              <a:spcBef>
                <a:spcPts val="1163"/>
              </a:spcBef>
              <a:spcAft>
                <a:spcPts val="11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1400" dirty="0">
              <a:solidFill>
                <a:srgbClr val="000000"/>
              </a:solidFill>
              <a:latin typeface="Roboto" charset="0"/>
            </a:endParaRPr>
          </a:p>
          <a:p>
            <a:pPr>
              <a:lnSpc>
                <a:spcPct val="115000"/>
              </a:lnSpc>
              <a:spcBef>
                <a:spcPts val="1163"/>
              </a:spcBef>
              <a:spcAft>
                <a:spcPts val="11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1400" dirty="0">
              <a:solidFill>
                <a:srgbClr val="000000"/>
              </a:solidFill>
              <a:latin typeface="Roboto" charset="0"/>
            </a:endParaRPr>
          </a:p>
          <a:p>
            <a:pPr>
              <a:lnSpc>
                <a:spcPct val="115000"/>
              </a:lnSpc>
              <a:spcBef>
                <a:spcPts val="1163"/>
              </a:spcBef>
              <a:spcAft>
                <a:spcPts val="11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1400" dirty="0">
              <a:solidFill>
                <a:srgbClr val="000000"/>
              </a:solidFill>
              <a:latin typeface="Roboto" charset="0"/>
            </a:endParaRPr>
          </a:p>
          <a:p>
            <a:pPr>
              <a:lnSpc>
                <a:spcPct val="115000"/>
              </a:lnSpc>
              <a:spcBef>
                <a:spcPts val="1163"/>
              </a:spcBef>
              <a:spcAft>
                <a:spcPts val="11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1400" dirty="0">
              <a:solidFill>
                <a:srgbClr val="000000"/>
              </a:solidFill>
              <a:latin typeface="Roboto" charset="0"/>
            </a:endParaRPr>
          </a:p>
          <a:p>
            <a:pPr>
              <a:lnSpc>
                <a:spcPct val="150000"/>
              </a:lnSpc>
              <a:spcBef>
                <a:spcPts val="1163"/>
              </a:spcBef>
              <a:spcAft>
                <a:spcPts val="11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sz="1400" dirty="0" err="1" smtClean="0">
                <a:solidFill>
                  <a:srgbClr val="000000"/>
                </a:solidFill>
                <a:latin typeface="Roboto" charset="0"/>
              </a:rPr>
              <a:t>La</a:t>
            </a:r>
            <a:r>
              <a:rPr lang="ru-RU" sz="1400" dirty="0" smtClean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tâche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du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site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est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d'attirer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autant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de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personnes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qui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veulent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développer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leurs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compétences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créatives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.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Ceci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est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fait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avec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une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structure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réfléchie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et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conviviale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des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textes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courts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et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clairs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des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photos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lumineuses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et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réalistes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1163"/>
              </a:spcBef>
              <a:spcAft>
                <a:spcPts val="11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Le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contenu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du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texte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du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site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utilise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de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nombreux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liens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internes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pour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la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commodité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des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utilisateurs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et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l'amélioration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de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 charset="0"/>
              </a:rPr>
              <a:t>l'optimisation</a:t>
            </a:r>
            <a:r>
              <a:rPr lang="ru-RU" sz="1400" dirty="0">
                <a:solidFill>
                  <a:srgbClr val="000000"/>
                </a:solidFill>
                <a:latin typeface="Roboto" charset="0"/>
              </a:rPr>
              <a:t> SEO. </a:t>
            </a:r>
          </a:p>
          <a:p>
            <a:pPr>
              <a:lnSpc>
                <a:spcPct val="115000"/>
              </a:lnSpc>
              <a:spcBef>
                <a:spcPts val="1163"/>
              </a:spcBef>
              <a:spcAft>
                <a:spcPts val="11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1400" dirty="0">
              <a:solidFill>
                <a:srgbClr val="000000"/>
              </a:solidFill>
              <a:latin typeface="Roboto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725" y="431800"/>
            <a:ext cx="3311525" cy="6540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67288" y="2312988"/>
            <a:ext cx="4032250" cy="2151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25438" y="2232025"/>
            <a:ext cx="4425950" cy="2379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431800" indent="-323850">
              <a:lnSpc>
                <a:spcPct val="100000"/>
              </a:lnSpc>
              <a:spcAft>
                <a:spcPts val="1413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ru-RU" sz="1600" b="1">
                <a:solidFill>
                  <a:srgbClr val="000000"/>
                </a:solidFill>
                <a:latin typeface="Roboto" charset="0"/>
              </a:rPr>
              <a:t>ARS Longa est une école d'art imaginaire pour ce projet. Selon l'idée dans cette école, les étudiants adultes peuvent apprendre différents types d'art: la peinture, la sculpture, le dessin et l'art dijital.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2116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>
                <a:latin typeface="Andalus" pitchFamily="16" charset="0"/>
              </a:rPr>
              <a:t>LA STRUCTURE DU SITE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6625" y="1563688"/>
            <a:ext cx="8153400" cy="4810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/>
        </p:spPr>
        <p:txBody>
          <a:bodyPr lIns="0" tIns="21168" rIns="0" bIns="0"/>
          <a:lstStyle/>
          <a:p>
            <a:pPr marL="215900" indent="-21590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sz="2400"/>
          </a:p>
          <a:p>
            <a:pPr marL="215900" indent="-215900"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sz="2400">
              <a:latin typeface="Roboto" charset="0"/>
            </a:endParaRPr>
          </a:p>
          <a:p>
            <a:pPr marL="215900" indent="-215900" eaLnBrk="0">
              <a:lnSpc>
                <a:spcPct val="100000"/>
              </a:lnSpc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>
              <a:latin typeface="Roboto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9225" y="3144838"/>
            <a:ext cx="1227138" cy="3111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graphicFrame>
        <p:nvGraphicFramePr>
          <p:cNvPr id="4101" name="Group 5"/>
          <p:cNvGraphicFramePr>
            <a:graphicFrameLocks noGrp="1"/>
          </p:cNvGraphicFramePr>
          <p:nvPr/>
        </p:nvGraphicFramePr>
        <p:xfrm>
          <a:off x="1576388" y="2627313"/>
          <a:ext cx="2149475" cy="4356682"/>
        </p:xfrm>
        <a:graphic>
          <a:graphicData uri="http://schemas.openxmlformats.org/drawingml/2006/table">
            <a:tbl>
              <a:tblPr/>
              <a:tblGrid>
                <a:gridCol w="2149475"/>
              </a:tblGrid>
              <a:tr h="342900">
                <a:tc>
                  <a:txBody>
                    <a:bodyPr/>
                    <a:lstStyle/>
                    <a:p>
                      <a:pPr marL="215900" marR="0" lvl="0" indent="-21590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Microsoft YaHei" charset="-122"/>
                        </a:rPr>
                        <a:t>École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215900" marR="0" lvl="0" indent="-21590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Microsoft YaHei" charset="-122"/>
                        </a:rPr>
                        <a:t>Formation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Microsoft YaHei" charset="-122"/>
                        </a:rPr>
                        <a:t> 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215900" marR="0" lvl="0" indent="-21590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Microsoft YaHei" charset="-122"/>
                        </a:rPr>
                        <a:t>Professeurs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215900" marR="0" lvl="0" indent="-215900" algn="l" defTabSz="449263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Microsoft YaHei" charset="-122"/>
                        </a:rPr>
                        <a:t> Agenda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215900" marR="0" lvl="0" indent="-215900" algn="l" defTabSz="449263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Microsoft YaHei" charset="-122"/>
                        </a:rPr>
                        <a:t> Gallerie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215900" marR="0" lvl="0" indent="-215900" algn="l" defTabSz="449263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Microsoft YaHei" charset="-122"/>
                        </a:rPr>
                        <a:t> Contact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43" name="Group 47"/>
          <p:cNvGraphicFramePr>
            <a:graphicFrameLocks noGrp="1"/>
          </p:cNvGraphicFramePr>
          <p:nvPr/>
        </p:nvGraphicFramePr>
        <p:xfrm>
          <a:off x="5711825" y="3148013"/>
          <a:ext cx="2511425" cy="796800"/>
        </p:xfrm>
        <a:graphic>
          <a:graphicData uri="http://schemas.openxmlformats.org/drawingml/2006/table">
            <a:tbl>
              <a:tblPr/>
              <a:tblGrid>
                <a:gridCol w="2511425"/>
              </a:tblGrid>
              <a:tr h="342900">
                <a:tc>
                  <a:txBody>
                    <a:bodyPr/>
                    <a:lstStyle/>
                    <a:p>
                      <a:pPr marL="215900" marR="0" lvl="0" indent="-21590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Microsoft YaHei" charset="-122"/>
                        </a:rPr>
                        <a:t> cours en studio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215900" marR="0" lvl="0" indent="-215900" algn="l" defTabSz="449263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Microsoft YaHei" charset="-122"/>
                        </a:rPr>
                        <a:t> cours en ligne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53" name="Group 57"/>
          <p:cNvGraphicFramePr>
            <a:graphicFrameLocks noGrp="1"/>
          </p:cNvGraphicFramePr>
          <p:nvPr/>
        </p:nvGraphicFramePr>
        <p:xfrm>
          <a:off x="5872163" y="5137150"/>
          <a:ext cx="2511425" cy="1101600"/>
        </p:xfrm>
        <a:graphic>
          <a:graphicData uri="http://schemas.openxmlformats.org/drawingml/2006/table">
            <a:tbl>
              <a:tblPr/>
              <a:tblGrid>
                <a:gridCol w="2511425"/>
              </a:tblGrid>
              <a:tr h="342900">
                <a:tc>
                  <a:txBody>
                    <a:bodyPr/>
                    <a:lstStyle/>
                    <a:p>
                      <a:pPr marL="215900" marR="0" lvl="0" indent="-21590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Microsoft YaHei" charset="-122"/>
                        </a:rPr>
                        <a:t> photo de l'école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215900" marR="0" lvl="0" indent="-215900" algn="l" defTabSz="449263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Microsoft YaHei" charset="-122"/>
                        </a:rPr>
                        <a:t> œuvres des élèves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163" name="Picture 6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9225" y="5232400"/>
            <a:ext cx="1227138" cy="3111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4164" name="Picture 6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6263" y="354013"/>
            <a:ext cx="3311525" cy="6540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2116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/>
              <a:t/>
            </a:r>
            <a:br>
              <a:rPr lang="ru-RU"/>
            </a:br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800" y="301625"/>
            <a:ext cx="3311525" cy="6540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584325" y="1079500"/>
            <a:ext cx="6410325" cy="4651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ru-RU" sz="2400">
                <a:solidFill>
                  <a:srgbClr val="000000"/>
                </a:solidFill>
                <a:latin typeface="Andalus" pitchFamily="16" charset="0"/>
              </a:rPr>
              <a:t>LA STRUCTURE DU SITE 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263" y="1800225"/>
            <a:ext cx="3095625" cy="49593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29075" y="1776413"/>
            <a:ext cx="1227138" cy="3111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126" name="Rectangle 6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/>
        </p:spPr>
        <p:txBody>
          <a:bodyPr lIns="0" tIns="21168" rIns="0" bIns="0" anchor="ctr"/>
          <a:lstStyle/>
          <a:p>
            <a:pPr marL="0" indent="0" algn="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sz="2400"/>
          </a:p>
          <a:p>
            <a:pPr marL="0" indent="0" algn="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sz="24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sz="2400"/>
          </a:p>
        </p:txBody>
      </p:sp>
      <p:graphicFrame>
        <p:nvGraphicFramePr>
          <p:cNvPr id="5127" name="Group 7"/>
          <p:cNvGraphicFramePr>
            <a:graphicFrameLocks noGrp="1"/>
          </p:cNvGraphicFramePr>
          <p:nvPr/>
        </p:nvGraphicFramePr>
        <p:xfrm>
          <a:off x="5686425" y="1806575"/>
          <a:ext cx="3109913" cy="5360690"/>
        </p:xfrm>
        <a:graphic>
          <a:graphicData uri="http://schemas.openxmlformats.org/drawingml/2006/table">
            <a:tbl>
              <a:tblPr/>
              <a:tblGrid>
                <a:gridCol w="3109913"/>
              </a:tblGrid>
              <a:tr h="342900"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Microsoft YaHei" charset="-122"/>
                        </a:rPr>
                        <a:t>Header, Dropdown menu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Microsoft YaHei" charset="-122"/>
                        </a:rPr>
                        <a:t>Title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Microsoft YaHei" charset="-122"/>
                        </a:rPr>
                        <a:t>Body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Microsoft YaHei" charset="-122"/>
                        </a:rPr>
                        <a:t>(The main content)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Microsoft YaHei" charset="-122"/>
                        </a:rPr>
                        <a:t>Footer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189" name="Picture 6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2250" y="2424113"/>
            <a:ext cx="1227138" cy="3111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5190" name="Picture 7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2250" y="4248150"/>
            <a:ext cx="1227138" cy="3111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5191" name="Picture 7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00513" y="6335713"/>
            <a:ext cx="1227137" cy="3111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/>
          </p:nvPr>
        </p:nvSpPr>
        <p:spPr>
          <a:xfrm>
            <a:off x="431800" y="2303463"/>
            <a:ext cx="4425950" cy="2379662"/>
          </a:xfrm>
          <a:ln/>
        </p:spPr>
        <p:txBody>
          <a:bodyPr anchor="t"/>
          <a:lstStyle/>
          <a:p>
            <a:pPr marL="431800" indent="-323850" algn="l">
              <a:spcAft>
                <a:spcPts val="1413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ru-RU" sz="1800"/>
              <a:t>La largeur du site est 100% de la largeur du moniteur de l'ordinateur. La largeur du contenu-84%. La hauteur dépend du contenu du site.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151438" y="2303463"/>
            <a:ext cx="4425950" cy="23796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431800" indent="-323850">
              <a:spcAft>
                <a:spcPts val="1413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ru-RU">
                <a:solidFill>
                  <a:srgbClr val="000000"/>
                </a:solidFill>
              </a:rPr>
              <a:t>Le bloc avec le nom de chaque page, le menu et le bouton d'appel à l'action prend toute la hauteur de l'écran.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503238" y="4103688"/>
            <a:ext cx="4032250" cy="31543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431800" indent="-323850">
              <a:spcAft>
                <a:spcPts val="1413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ru-RU">
                <a:solidFill>
                  <a:srgbClr val="000000"/>
                </a:solidFill>
              </a:rPr>
              <a:t>Pour faciliter l'utilisation et gagner du temps, les coordonnées sont situées dans le menu et le footer de page du site.</a:t>
            </a:r>
          </a:p>
          <a:p>
            <a:pPr marL="431800" indent="-323850">
              <a:lnSpc>
                <a:spcPct val="140000"/>
              </a:lnSpc>
              <a:spcAft>
                <a:spcPts val="1413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ru-RU">
              <a:solidFill>
                <a:srgbClr val="000000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800" y="301625"/>
            <a:ext cx="3311525" cy="6540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967288" y="3613150"/>
            <a:ext cx="4824412" cy="3154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5256213" y="4103688"/>
            <a:ext cx="4424362" cy="33988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431800" indent="-323850">
              <a:spcAft>
                <a:spcPts val="1413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ru-RU">
                <a:solidFill>
                  <a:srgbClr val="000000"/>
                </a:solidFill>
              </a:rPr>
              <a:t>Le footer et le menu sont répétés sur chaque page, ce qui rend la structure du site uniforme et claire.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8063" y="5816600"/>
            <a:ext cx="8207375" cy="1238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3600" y="1647825"/>
            <a:ext cx="8380413" cy="4397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232025" y="1046163"/>
            <a:ext cx="5407025" cy="4651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ru-RU" sz="2400">
                <a:solidFill>
                  <a:srgbClr val="000000"/>
                </a:solidFill>
                <a:latin typeface="Andalus" pitchFamily="16" charset="0"/>
              </a:rPr>
              <a:t>LA DISCRIPTION DU SITE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sz="2400">
                <a:solidFill>
                  <a:srgbClr val="000000"/>
                </a:solidFill>
                <a:latin typeface="Andalus" pitchFamily="16" charset="0"/>
              </a:rPr>
              <a:t/>
            </a:r>
            <a:br>
              <a:rPr lang="ru-RU" sz="2400">
                <a:solidFill>
                  <a:srgbClr val="000000"/>
                </a:solidFill>
                <a:latin typeface="Andalus" pitchFamily="16" charset="0"/>
              </a:rPr>
            </a:br>
            <a:r>
              <a:rPr lang="ru-RU" sz="2400">
                <a:solidFill>
                  <a:srgbClr val="000000"/>
                </a:solidFill>
                <a:latin typeface="Andalus" pitchFamily="16" charset="0"/>
              </a:rPr>
              <a:t>USABILITY: FACILITÉ D'UTILISATION DU SITE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625" y="215900"/>
            <a:ext cx="2921000" cy="5762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570288" y="1768475"/>
            <a:ext cx="2921000" cy="2379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431800" indent="-323850">
              <a:spcAft>
                <a:spcPts val="1413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ru-RU" sz="1600">
                <a:solidFill>
                  <a:srgbClr val="000000"/>
                </a:solidFill>
              </a:rPr>
              <a:t>Une palette de couleurs soigneusement choisie permet d'être longtemps sur le site, sans forcer la vue. Dans le même temps, le contenu visuel offre un plaisir esthétique.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637338" y="1768475"/>
            <a:ext cx="2921000" cy="2379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431800" indent="-323850">
              <a:spcAft>
                <a:spcPts val="1413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ru-RU" sz="1600">
                <a:solidFill>
                  <a:srgbClr val="000000"/>
                </a:solidFill>
              </a:rPr>
              <a:t>Les photos lumineuses et réalistes ne sont pas seulement amusantes, mais portent également des informations sémantiques pour les utilisateurs.</a:t>
            </a:r>
          </a:p>
        </p:txBody>
      </p:sp>
      <p:graphicFrame>
        <p:nvGraphicFramePr>
          <p:cNvPr id="7173" name="Group 5"/>
          <p:cNvGraphicFramePr>
            <a:graphicFrameLocks noGrp="1"/>
          </p:cNvGraphicFramePr>
          <p:nvPr/>
        </p:nvGraphicFramePr>
        <p:xfrm>
          <a:off x="4583113" y="4697413"/>
          <a:ext cx="1454150" cy="2198690"/>
        </p:xfrm>
        <a:graphic>
          <a:graphicData uri="http://schemas.openxmlformats.org/drawingml/2006/table">
            <a:tbl>
              <a:tblPr/>
              <a:tblGrid>
                <a:gridCol w="1454150"/>
              </a:tblGrid>
              <a:tr h="439738"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#ffffff</a:t>
                      </a:r>
                    </a:p>
                  </a:txBody>
                  <a:tcPr marL="90000" marR="90000" marT="609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#D8D8D8</a:t>
                      </a:r>
                    </a:p>
                  </a:txBody>
                  <a:tcPr marL="90000" marR="90000" marT="609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#B4B1B1</a:t>
                      </a:r>
                    </a:p>
                  </a:txBody>
                  <a:tcPr marL="90000" marR="90000" marT="609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#0F1B24</a:t>
                      </a:r>
                    </a:p>
                  </a:txBody>
                  <a:tcPr marL="90000" marR="90000" marT="609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#3E2013</a:t>
                      </a:r>
                    </a:p>
                  </a:txBody>
                  <a:tcPr marL="90000" marR="90000" marT="609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7195" name="Picture 2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9138" y="5327650"/>
            <a:ext cx="1223962" cy="6445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392113" y="1797050"/>
            <a:ext cx="2921000" cy="2379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431800" indent="-323850">
              <a:spcAft>
                <a:spcPts val="1413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ru-RU" sz="1600">
                <a:solidFill>
                  <a:srgbClr val="000000"/>
                </a:solidFill>
              </a:rPr>
              <a:t>Trois caractères bien lisibles ont été utilisées pour le contenu du site. La taille a été choisie en fonction de l'importance de l'information</a:t>
            </a:r>
          </a:p>
        </p:txBody>
      </p:sp>
      <p:pic>
        <p:nvPicPr>
          <p:cNvPr id="7197" name="Picture 2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0725" y="4629150"/>
            <a:ext cx="720725" cy="587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198" name="Picture 3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03688" y="5537200"/>
            <a:ext cx="295275" cy="2952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199" name="Picture 3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03688" y="4679950"/>
            <a:ext cx="314325" cy="314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200" name="Picture 3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097338" y="5969000"/>
            <a:ext cx="295275" cy="2952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201" name="Picture 3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097338" y="5105400"/>
            <a:ext cx="295275" cy="2952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202" name="Picture 3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20725" y="6048375"/>
            <a:ext cx="1008063" cy="8016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203" name="Picture 3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097338" y="6400800"/>
            <a:ext cx="295275" cy="2952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204" name="Picture 36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911975" y="4675188"/>
            <a:ext cx="2654300" cy="2092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sz="2400">
                <a:solidFill>
                  <a:srgbClr val="000000"/>
                </a:solidFill>
                <a:latin typeface="Andalus" pitchFamily="16" charset="0"/>
              </a:rPr>
              <a:t/>
            </a:r>
            <a:br>
              <a:rPr lang="ru-RU" sz="2400">
                <a:solidFill>
                  <a:srgbClr val="000000"/>
                </a:solidFill>
                <a:latin typeface="Andalus" pitchFamily="16" charset="0"/>
              </a:rPr>
            </a:br>
            <a:r>
              <a:rPr lang="ru-RU" sz="2400">
                <a:solidFill>
                  <a:srgbClr val="000000"/>
                </a:solidFill>
                <a:latin typeface="Andalus" pitchFamily="16" charset="0"/>
              </a:rPr>
              <a:t>ÉLÉMENTS D'INTERFACE FACILITANT L'UTILISATION DU SITE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03238" y="1768475"/>
            <a:ext cx="2921000" cy="2379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15876" rIns="0" bIns="0"/>
          <a:lstStyle/>
          <a:p>
            <a:pPr marL="431800" indent="-323850">
              <a:spcAft>
                <a:spcPts val="1413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ru-RU" sz="1600" dirty="0" err="1">
                <a:solidFill>
                  <a:srgbClr val="000000"/>
                </a:solidFill>
              </a:rPr>
              <a:t>Textes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courts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et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bien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lisibles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mettant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en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évidence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les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informations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de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base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et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les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liens</a:t>
            </a:r>
            <a:endParaRPr lang="ru-RU" sz="1600" dirty="0">
              <a:solidFill>
                <a:srgbClr val="000000"/>
              </a:solidFill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570288" y="1768475"/>
            <a:ext cx="2921000" cy="2379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14112" rIns="0" bIns="0"/>
          <a:lstStyle/>
          <a:p>
            <a:pPr marL="431800" indent="-323850">
              <a:spcAft>
                <a:spcPts val="1413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ru-RU" sz="1600" dirty="0" err="1">
                <a:solidFill>
                  <a:srgbClr val="000000"/>
                </a:solidFill>
              </a:rPr>
              <a:t>Le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menu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dropdown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permet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de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masquer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le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contenu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inutile</a:t>
            </a:r>
            <a:r>
              <a:rPr lang="ru-RU" sz="1600" dirty="0">
                <a:solidFill>
                  <a:srgbClr val="000000"/>
                </a:solidFill>
              </a:rPr>
              <a:t>, </a:t>
            </a:r>
            <a:r>
              <a:rPr lang="ru-RU" sz="1600" dirty="0" err="1">
                <a:solidFill>
                  <a:srgbClr val="000000"/>
                </a:solidFill>
              </a:rPr>
              <a:t>mais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ausi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permet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aux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utilisateurs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de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se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familiariser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avec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toutes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les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pages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du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site</a:t>
            </a:r>
            <a:r>
              <a:rPr lang="ru-RU" sz="16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637338" y="1768475"/>
            <a:ext cx="2921000" cy="2379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14112" rIns="0" bIns="0"/>
          <a:lstStyle/>
          <a:p>
            <a:pPr marL="431800" indent="-323850">
              <a:spcAft>
                <a:spcPts val="1413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ru-RU" sz="1600">
                <a:solidFill>
                  <a:srgbClr val="000000"/>
                </a:solidFill>
              </a:rPr>
              <a:t>Bred crumps créé pour faciliter l'orientation de l'utilisateur dans l'espace du site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625" y="215900"/>
            <a:ext cx="2921000" cy="5762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4967288"/>
            <a:ext cx="2693987" cy="2160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65888" y="4948238"/>
            <a:ext cx="3182937" cy="10271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79725" y="3527425"/>
            <a:ext cx="4389438" cy="936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/>
          <a:lstStyle/>
          <a:p>
            <a:pPr>
              <a:lnSpc>
                <a:spcPct val="12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>
                <a:latin typeface="Andalus" pitchFamily="16" charset="0"/>
              </a:rPr>
              <a:t/>
            </a:r>
            <a:br>
              <a:rPr lang="ru-RU">
                <a:latin typeface="Andalus" pitchFamily="16" charset="0"/>
              </a:rPr>
            </a:br>
            <a:r>
              <a:rPr lang="ru-RU">
                <a:latin typeface="Andalus" pitchFamily="16" charset="0"/>
              </a:rPr>
              <a:t>ÉLÉMENTS D'INTERFACE FACILITANT L'UTILISATION DU SITE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/>
        </p:spPr>
        <p:txBody>
          <a:bodyPr lIns="0" tIns="14112" rIns="0" bIns="0"/>
          <a:lstStyle/>
          <a:p>
            <a:pPr marL="215900" indent="-215900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sz="1600"/>
          </a:p>
          <a:p>
            <a:pPr marL="215900" indent="-215900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sz="1600"/>
          </a:p>
          <a:p>
            <a:pPr marL="215900" indent="-215900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sz="1600"/>
          </a:p>
          <a:p>
            <a:pPr marL="215900" indent="-215900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sz="1600"/>
          </a:p>
          <a:p>
            <a:pPr marL="215900" indent="-215900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sz="1600"/>
          </a:p>
          <a:p>
            <a:pPr marL="215900" indent="-215900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sz="1600"/>
          </a:p>
          <a:p>
            <a:pPr marL="215900" indent="-215900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sz="1600"/>
          </a:p>
          <a:p>
            <a:pPr marL="215900" indent="-215900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sz="1600"/>
          </a:p>
          <a:p>
            <a:pPr marL="215900" indent="-215900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sz="1600"/>
          </a:p>
          <a:p>
            <a:pPr marL="215900" indent="-215900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sz="1600"/>
          </a:p>
          <a:p>
            <a:pPr marL="215900" indent="-215900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sz="1600"/>
          </a:p>
          <a:p>
            <a:pPr marL="215900" indent="-215900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sz="1600"/>
          </a:p>
          <a:p>
            <a:pPr marL="215900" indent="-215900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sz="1600"/>
          </a:p>
          <a:p>
            <a:pPr marL="215900" indent="-215900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sz="1600"/>
          </a:p>
          <a:p>
            <a:pPr marL="215900" indent="-215900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sz="1600"/>
          </a:p>
          <a:p>
            <a:pPr marL="215900" indent="-215900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sz="1600" b="1"/>
              <a:t>Aussi dans le travail ont été utilisés: </a:t>
            </a:r>
          </a:p>
          <a:p>
            <a:pPr marL="215900" indent="-215900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sz="1500" b="1"/>
          </a:p>
          <a:p>
            <a:pPr marL="215900" indent="-215900" algn="just">
              <a:spcAft>
                <a:spcPct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sz="1500"/>
              <a:t>Google maps (iframe)</a:t>
            </a:r>
          </a:p>
          <a:p>
            <a:pPr marL="215900" indent="-215900" algn="just">
              <a:spcAft>
                <a:spcPct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sz="1500"/>
              <a:t>Video sur YouTube</a:t>
            </a:r>
          </a:p>
          <a:p>
            <a:pPr marL="215900" indent="-215900" algn="just">
              <a:spcAft>
                <a:spcPct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sz="1500"/>
              <a:t>Liens sur les réseaux sociaux</a:t>
            </a:r>
          </a:p>
          <a:p>
            <a:pPr marL="215900" indent="-215900" algn="just">
              <a:spcAft>
                <a:spcPct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sz="1500"/>
              <a:t>Formulaire pour le texte et les données d'utilisateur (input)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625" y="215900"/>
            <a:ext cx="2921000" cy="5762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47700" y="1563688"/>
            <a:ext cx="2921000" cy="23796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14112" rIns="0" bIns="0"/>
          <a:lstStyle/>
          <a:p>
            <a:pPr marL="431800" indent="-323850">
              <a:spcAft>
                <a:spcPts val="1413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ru-RU" sz="1600" dirty="0" err="1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Un</a:t>
            </a:r>
            <a:r>
              <a:rPr lang="ru-RU" sz="160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grand</a:t>
            </a:r>
            <a:r>
              <a:rPr lang="ru-RU" sz="160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nombre</a:t>
            </a:r>
            <a:r>
              <a:rPr lang="ru-RU" sz="160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de</a:t>
            </a:r>
            <a:r>
              <a:rPr lang="ru-RU" sz="160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liens</a:t>
            </a:r>
            <a:r>
              <a:rPr lang="ru-RU" sz="160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internes</a:t>
            </a:r>
            <a:r>
              <a:rPr lang="ru-RU" sz="160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aident</a:t>
            </a:r>
            <a:r>
              <a:rPr lang="ru-RU" sz="160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l'utilisateur</a:t>
            </a:r>
            <a:r>
              <a:rPr lang="ru-RU" sz="160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à</a:t>
            </a:r>
            <a:r>
              <a:rPr lang="ru-RU" sz="160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naviguer</a:t>
            </a:r>
            <a:r>
              <a:rPr lang="ru-RU" sz="160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sur</a:t>
            </a:r>
            <a:r>
              <a:rPr lang="ru-RU" sz="160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le</a:t>
            </a:r>
            <a:r>
              <a:rPr lang="ru-RU" sz="160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site</a:t>
            </a:r>
            <a:r>
              <a:rPr lang="ru-RU" sz="160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et</a:t>
            </a:r>
            <a:r>
              <a:rPr lang="ru-RU" sz="160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améliorent</a:t>
            </a:r>
            <a:r>
              <a:rPr lang="ru-RU" sz="160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l'optimisation</a:t>
            </a:r>
            <a:r>
              <a:rPr lang="ru-RU" sz="160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des</a:t>
            </a:r>
            <a:r>
              <a:rPr lang="ru-RU" sz="160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moteurs</a:t>
            </a:r>
            <a:r>
              <a:rPr lang="ru-RU" sz="160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de</a:t>
            </a:r>
            <a:r>
              <a:rPr lang="ru-RU" sz="160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recherche</a:t>
            </a:r>
            <a:r>
              <a:rPr lang="ru-RU" sz="160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 (SEO).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8013" y="3163888"/>
            <a:ext cx="2921000" cy="23796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431800" indent="-323850">
              <a:lnSpc>
                <a:spcPct val="100000"/>
              </a:lnSpc>
              <a:spcAft>
                <a:spcPts val="1413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ru-RU" sz="1600" dirty="0" err="1">
                <a:solidFill>
                  <a:srgbClr val="000000"/>
                </a:solidFill>
                <a:latin typeface="Roboto" charset="0"/>
              </a:rPr>
              <a:t>Les</a:t>
            </a:r>
            <a:r>
              <a:rPr lang="ru-RU" sz="16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charset="0"/>
              </a:rPr>
              <a:t>effets</a:t>
            </a:r>
            <a:r>
              <a:rPr lang="ru-RU" sz="16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charset="0"/>
              </a:rPr>
              <a:t>utilisant</a:t>
            </a:r>
            <a:r>
              <a:rPr lang="ru-RU" sz="16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charset="0"/>
              </a:rPr>
              <a:t>une</a:t>
            </a:r>
            <a:r>
              <a:rPr lang="ru-RU" sz="16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charset="0"/>
              </a:rPr>
              <a:t>pseudo-classe</a:t>
            </a:r>
            <a:r>
              <a:rPr lang="ru-RU" sz="1600" dirty="0">
                <a:solidFill>
                  <a:srgbClr val="000000"/>
                </a:solidFill>
                <a:latin typeface="Roboto" charset="0"/>
              </a:rPr>
              <a:t> '</a:t>
            </a:r>
            <a:r>
              <a:rPr lang="ru-RU" sz="1600" dirty="0" err="1">
                <a:solidFill>
                  <a:srgbClr val="000000"/>
                </a:solidFill>
                <a:latin typeface="Roboto" charset="0"/>
              </a:rPr>
              <a:t>hover</a:t>
            </a:r>
            <a:r>
              <a:rPr lang="ru-RU" sz="1600" dirty="0">
                <a:solidFill>
                  <a:srgbClr val="000000"/>
                </a:solidFill>
                <a:latin typeface="Roboto" charset="0"/>
              </a:rPr>
              <a:t>' </a:t>
            </a:r>
            <a:r>
              <a:rPr lang="ru-RU" sz="1600" dirty="0" err="1">
                <a:solidFill>
                  <a:srgbClr val="000000"/>
                </a:solidFill>
                <a:latin typeface="Roboto" charset="0"/>
              </a:rPr>
              <a:t>informent</a:t>
            </a:r>
            <a:r>
              <a:rPr lang="ru-RU" sz="16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charset="0"/>
              </a:rPr>
              <a:t>l'utilisateur</a:t>
            </a:r>
            <a:r>
              <a:rPr lang="ru-RU" sz="16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charset="0"/>
              </a:rPr>
              <a:t>de</a:t>
            </a:r>
            <a:r>
              <a:rPr lang="ru-RU" sz="16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charset="0"/>
              </a:rPr>
              <a:t>la</a:t>
            </a:r>
            <a:r>
              <a:rPr lang="ru-RU" sz="16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charset="0"/>
              </a:rPr>
              <a:t>possibilité</a:t>
            </a:r>
            <a:r>
              <a:rPr lang="ru-RU" sz="16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charset="0"/>
              </a:rPr>
              <a:t>de</a:t>
            </a:r>
            <a:r>
              <a:rPr lang="ru-RU" sz="16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charset="0"/>
              </a:rPr>
              <a:t>cliquer</a:t>
            </a:r>
            <a:r>
              <a:rPr lang="ru-RU" sz="16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charset="0"/>
              </a:rPr>
              <a:t>sur</a:t>
            </a:r>
            <a:r>
              <a:rPr lang="ru-RU" sz="16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charset="0"/>
              </a:rPr>
              <a:t>le</a:t>
            </a:r>
            <a:r>
              <a:rPr lang="ru-RU" sz="16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charset="0"/>
              </a:rPr>
              <a:t>lien</a:t>
            </a:r>
            <a:r>
              <a:rPr lang="ru-RU" sz="16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charset="0"/>
              </a:rPr>
              <a:t>et</a:t>
            </a:r>
            <a:r>
              <a:rPr lang="ru-RU" sz="16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charset="0"/>
              </a:rPr>
              <a:t>d'obtenir</a:t>
            </a:r>
            <a:r>
              <a:rPr lang="ru-RU" sz="16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charset="0"/>
              </a:rPr>
              <a:t>des</a:t>
            </a:r>
            <a:r>
              <a:rPr lang="ru-RU" sz="16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charset="0"/>
              </a:rPr>
              <a:t>informations</a:t>
            </a:r>
            <a:r>
              <a:rPr lang="ru-RU" sz="1600" dirty="0">
                <a:solidFill>
                  <a:srgbClr val="000000"/>
                </a:solidFill>
                <a:latin typeface="Roboto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Roboto" charset="0"/>
              </a:rPr>
              <a:t>supplémentaires</a:t>
            </a:r>
            <a:r>
              <a:rPr lang="ru-RU" sz="1600" dirty="0">
                <a:solidFill>
                  <a:srgbClr val="000000"/>
                </a:solidFill>
                <a:latin typeface="Roboto" charset="0"/>
              </a:rPr>
              <a:t>.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86263" y="1655763"/>
            <a:ext cx="4797454" cy="23034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21168"/>
          <a:lstStyle/>
          <a:p>
            <a:endParaRPr lang="ru-RU"/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03238" y="1768475"/>
            <a:ext cx="4425950" cy="2379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151438" y="1768475"/>
            <a:ext cx="4425950" cy="2379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151438" y="4375150"/>
            <a:ext cx="4425950" cy="2379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03238" y="4375150"/>
            <a:ext cx="4425950" cy="2379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rs_Lona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Ars_Lona</Template>
  <TotalTime>4</TotalTime>
  <Words>464</Words>
  <PresentationFormat>Произвольный</PresentationFormat>
  <Paragraphs>81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Times New Roman</vt:lpstr>
      <vt:lpstr>Arial</vt:lpstr>
      <vt:lpstr>Microsoft YaHei</vt:lpstr>
      <vt:lpstr>Arial Unicode MS</vt:lpstr>
      <vt:lpstr>Roboto</vt:lpstr>
      <vt:lpstr>Andalus</vt:lpstr>
      <vt:lpstr>Wingdings</vt:lpstr>
      <vt:lpstr>Linux Libertine G</vt:lpstr>
      <vt:lpstr>Ars_Lona</vt:lpstr>
      <vt:lpstr>Слайд 1</vt:lpstr>
      <vt:lpstr>  LA STRUCTURE DU SITE </vt:lpstr>
      <vt:lpstr> </vt:lpstr>
      <vt:lpstr>Слайд 4</vt:lpstr>
      <vt:lpstr>Слайд 5</vt:lpstr>
      <vt:lpstr>Слайд 6</vt:lpstr>
      <vt:lpstr> ÉLÉMENTS D'INTERFACE FACILITANT L'UTILISATION DU SITE</vt:lpstr>
      <vt:lpstr>Слайд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Людмила</dc:creator>
  <cp:lastModifiedBy>Людмила</cp:lastModifiedBy>
  <cp:revision>1</cp:revision>
  <cp:lastPrinted>1601-01-01T00:00:00Z</cp:lastPrinted>
  <dcterms:created xsi:type="dcterms:W3CDTF">2019-05-21T13:56:34Z</dcterms:created>
  <dcterms:modified xsi:type="dcterms:W3CDTF">2019-05-21T14:01:18Z</dcterms:modified>
</cp:coreProperties>
</file>