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80" r:id="rId3"/>
    <p:sldId id="288" r:id="rId4"/>
    <p:sldId id="277" r:id="rId5"/>
    <p:sldId id="272" r:id="rId6"/>
    <p:sldId id="279" r:id="rId7"/>
    <p:sldId id="273" r:id="rId8"/>
    <p:sldId id="278" r:id="rId9"/>
    <p:sldId id="258" r:id="rId10"/>
    <p:sldId id="281" r:id="rId11"/>
    <p:sldId id="259" r:id="rId12"/>
    <p:sldId id="261" r:id="rId13"/>
    <p:sldId id="282" r:id="rId14"/>
    <p:sldId id="283" r:id="rId15"/>
    <p:sldId id="284" r:id="rId16"/>
    <p:sldId id="285" r:id="rId17"/>
    <p:sldId id="286" r:id="rId18"/>
    <p:sldId id="266" r:id="rId19"/>
    <p:sldId id="267" r:id="rId20"/>
    <p:sldId id="268" r:id="rId21"/>
    <p:sldId id="269" r:id="rId22"/>
    <p:sldId id="270" r:id="rId23"/>
    <p:sldId id="287" r:id="rId24"/>
  </p:sldIdLst>
  <p:sldSz cx="9144000" cy="6858000" type="screen4x3"/>
  <p:notesSz cx="6858000" cy="9144000"/>
  <p:defaultTextStyle>
    <a:defPPr>
      <a:defRPr lang="en-US"/>
    </a:defPPr>
    <a:lvl1pPr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660033"/>
    <a:srgbClr val="FF3300"/>
    <a:srgbClr val="A50021"/>
    <a:srgbClr val="FFCCFF"/>
    <a:srgbClr val="000066"/>
    <a:srgbClr val="99FF9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6" autoAdjust="0"/>
    <p:restoredTop sz="97831" autoAdjust="0"/>
  </p:normalViewPr>
  <p:slideViewPr>
    <p:cSldViewPr>
      <p:cViewPr varScale="1">
        <p:scale>
          <a:sx n="112" d="100"/>
          <a:sy n="112" d="100"/>
        </p:scale>
        <p:origin x="159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200" i="0">
                <a:latin typeface="Arial" panose="020B0604020202020204" pitchFamily="34" charset="0"/>
              </a:defRPr>
            </a:lvl1pPr>
          </a:lstStyle>
          <a:p>
            <a:pPr>
              <a:defRPr/>
            </a:pPr>
            <a:endParaRPr lang="zh-CN" altLang="en-US"/>
          </a:p>
        </p:txBody>
      </p:sp>
      <p:sp>
        <p:nvSpPr>
          <p:cNvPr id="138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200" i="0">
                <a:latin typeface="Arial" panose="020B0604020202020204" pitchFamily="34" charset="0"/>
              </a:defRPr>
            </a:lvl1pPr>
          </a:lstStyle>
          <a:p>
            <a:pPr>
              <a:defRPr/>
            </a:pPr>
            <a:endParaRPr lang="en-US" altLang="zh-CN"/>
          </a:p>
        </p:txBody>
      </p:sp>
      <p:sp>
        <p:nvSpPr>
          <p:cNvPr id="20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8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8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200" i="0">
                <a:latin typeface="Arial" panose="020B0604020202020204" pitchFamily="34" charset="0"/>
              </a:defRPr>
            </a:lvl1pPr>
          </a:lstStyle>
          <a:p>
            <a:pPr>
              <a:defRPr/>
            </a:pPr>
            <a:endParaRPr lang="en-US" altLang="zh-CN"/>
          </a:p>
        </p:txBody>
      </p:sp>
      <p:sp>
        <p:nvSpPr>
          <p:cNvPr id="138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200" i="0">
                <a:latin typeface="Arial" panose="020B0604020202020204" pitchFamily="34" charset="0"/>
              </a:defRPr>
            </a:lvl1pPr>
          </a:lstStyle>
          <a:p>
            <a:pPr>
              <a:defRPr/>
            </a:pPr>
            <a:fld id="{C9E62DED-19A4-4296-B7CE-AB0BFFC47D47}" type="slidenum">
              <a:rPr lang="zh-CN" altLang="en-US"/>
              <a:pPr>
                <a:defRPr/>
              </a:pPr>
              <a:t>‹#›</a:t>
            </a:fld>
            <a:endParaRPr lang="en-US" altLang="zh-CN"/>
          </a:p>
        </p:txBody>
      </p:sp>
    </p:spTree>
    <p:extLst>
      <p:ext uri="{BB962C8B-B14F-4D97-AF65-F5344CB8AC3E}">
        <p14:creationId xmlns:p14="http://schemas.microsoft.com/office/powerpoint/2010/main" val="28200397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5D3478-F991-46A3-AD14-6CA4C284009E}" type="slidenum">
              <a:rPr lang="zh-CN" altLang="en-US"/>
              <a:pPr>
                <a:defRPr/>
              </a:pPr>
              <a:t>‹#›</a:t>
            </a:fld>
            <a:endParaRPr lang="en-US" altLang="zh-CN"/>
          </a:p>
        </p:txBody>
      </p:sp>
    </p:spTree>
    <p:extLst>
      <p:ext uri="{BB962C8B-B14F-4D97-AF65-F5344CB8AC3E}">
        <p14:creationId xmlns:p14="http://schemas.microsoft.com/office/powerpoint/2010/main" val="2559152065"/>
      </p:ext>
    </p:extLst>
  </p:cSld>
  <p:clrMapOvr>
    <a:masterClrMapping/>
  </p:clrMapOvr>
  <p:transition advTm="109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AC7E500-F34E-4892-824A-FB5FAB783B9E}" type="slidenum">
              <a:rPr lang="zh-CN" altLang="en-US"/>
              <a:pPr>
                <a:defRPr/>
              </a:pPr>
              <a:t>‹#›</a:t>
            </a:fld>
            <a:endParaRPr lang="en-US" altLang="zh-CN"/>
          </a:p>
        </p:txBody>
      </p:sp>
    </p:spTree>
    <p:extLst>
      <p:ext uri="{BB962C8B-B14F-4D97-AF65-F5344CB8AC3E}">
        <p14:creationId xmlns:p14="http://schemas.microsoft.com/office/powerpoint/2010/main" val="1283272727"/>
      </p:ext>
    </p:extLst>
  </p:cSld>
  <p:clrMapOvr>
    <a:masterClrMapping/>
  </p:clrMapOvr>
  <p:transition advTm="109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2A1A287-2123-42FE-88F1-A7210390AAF4}" type="slidenum">
              <a:rPr lang="zh-CN" altLang="en-US"/>
              <a:pPr>
                <a:defRPr/>
              </a:pPr>
              <a:t>‹#›</a:t>
            </a:fld>
            <a:endParaRPr lang="en-US" altLang="zh-CN"/>
          </a:p>
        </p:txBody>
      </p:sp>
    </p:spTree>
    <p:extLst>
      <p:ext uri="{BB962C8B-B14F-4D97-AF65-F5344CB8AC3E}">
        <p14:creationId xmlns:p14="http://schemas.microsoft.com/office/powerpoint/2010/main" val="998596977"/>
      </p:ext>
    </p:extLst>
  </p:cSld>
  <p:clrMapOvr>
    <a:masterClrMapping/>
  </p:clrMapOvr>
  <p:transition advTm="1090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ECEBA45-4AA6-470E-880A-A32AC17C200E}" type="slidenum">
              <a:rPr lang="zh-CN" altLang="en-US"/>
              <a:pPr>
                <a:defRPr/>
              </a:pPr>
              <a:t>‹#›</a:t>
            </a:fld>
            <a:endParaRPr lang="en-US" altLang="zh-CN"/>
          </a:p>
        </p:txBody>
      </p:sp>
    </p:spTree>
    <p:extLst>
      <p:ext uri="{BB962C8B-B14F-4D97-AF65-F5344CB8AC3E}">
        <p14:creationId xmlns:p14="http://schemas.microsoft.com/office/powerpoint/2010/main" val="1352243743"/>
      </p:ext>
    </p:extLst>
  </p:cSld>
  <p:clrMapOvr>
    <a:masterClrMapping/>
  </p:clrMapOvr>
  <p:transition advTm="1090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73E26D06-5E5C-43D7-83F3-B991A31C854D}" type="slidenum">
              <a:rPr lang="zh-CN" altLang="en-US"/>
              <a:pPr>
                <a:defRPr/>
              </a:pPr>
              <a:t>‹#›</a:t>
            </a:fld>
            <a:endParaRPr lang="en-US" altLang="zh-CN"/>
          </a:p>
        </p:txBody>
      </p:sp>
    </p:spTree>
    <p:extLst>
      <p:ext uri="{BB962C8B-B14F-4D97-AF65-F5344CB8AC3E}">
        <p14:creationId xmlns:p14="http://schemas.microsoft.com/office/powerpoint/2010/main" val="4247551825"/>
      </p:ext>
    </p:extLst>
  </p:cSld>
  <p:clrMapOvr>
    <a:masterClrMapping/>
  </p:clrMapOvr>
  <p:transition advTm="10900"/>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165ED9E4-E858-41CD-BB51-0FC3978FFB15}" type="slidenum">
              <a:rPr lang="zh-CN" altLang="en-US"/>
              <a:pPr>
                <a:defRPr/>
              </a:pPr>
              <a:t>‹#›</a:t>
            </a:fld>
            <a:endParaRPr lang="en-US" altLang="zh-CN"/>
          </a:p>
        </p:txBody>
      </p:sp>
    </p:spTree>
    <p:extLst>
      <p:ext uri="{BB962C8B-B14F-4D97-AF65-F5344CB8AC3E}">
        <p14:creationId xmlns:p14="http://schemas.microsoft.com/office/powerpoint/2010/main" val="3567426524"/>
      </p:ext>
    </p:extLst>
  </p:cSld>
  <p:clrMapOvr>
    <a:masterClrMapping/>
  </p:clrMapOvr>
  <p:transition advTm="10900"/>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41AF36F-9788-41BB-889A-CB0A1CFE85F8}" type="slidenum">
              <a:rPr lang="zh-CN" altLang="en-US"/>
              <a:pPr>
                <a:defRPr/>
              </a:pPr>
              <a:t>‹#›</a:t>
            </a:fld>
            <a:endParaRPr lang="en-US" altLang="zh-CN"/>
          </a:p>
        </p:txBody>
      </p:sp>
    </p:spTree>
    <p:extLst>
      <p:ext uri="{BB962C8B-B14F-4D97-AF65-F5344CB8AC3E}">
        <p14:creationId xmlns:p14="http://schemas.microsoft.com/office/powerpoint/2010/main" val="2252136261"/>
      </p:ext>
    </p:extLst>
  </p:cSld>
  <p:clrMapOvr>
    <a:masterClrMapping/>
  </p:clrMapOvr>
  <p:transition advTm="109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26DFEE2-A5BF-4A9C-AE6E-DE369CCC4429}" type="slidenum">
              <a:rPr lang="zh-CN" altLang="en-US"/>
              <a:pPr>
                <a:defRPr/>
              </a:pPr>
              <a:t>‹#›</a:t>
            </a:fld>
            <a:endParaRPr lang="en-US" altLang="zh-CN"/>
          </a:p>
        </p:txBody>
      </p:sp>
    </p:spTree>
    <p:extLst>
      <p:ext uri="{BB962C8B-B14F-4D97-AF65-F5344CB8AC3E}">
        <p14:creationId xmlns:p14="http://schemas.microsoft.com/office/powerpoint/2010/main" val="777097825"/>
      </p:ext>
    </p:extLst>
  </p:cSld>
  <p:clrMapOvr>
    <a:masterClrMapping/>
  </p:clrMapOvr>
  <p:transition advTm="109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74FA79-69BE-498A-8CF9-1E582A176591}" type="slidenum">
              <a:rPr lang="zh-CN" altLang="en-US"/>
              <a:pPr>
                <a:defRPr/>
              </a:pPr>
              <a:t>‹#›</a:t>
            </a:fld>
            <a:endParaRPr lang="en-US" altLang="zh-CN"/>
          </a:p>
        </p:txBody>
      </p:sp>
    </p:spTree>
    <p:extLst>
      <p:ext uri="{BB962C8B-B14F-4D97-AF65-F5344CB8AC3E}">
        <p14:creationId xmlns:p14="http://schemas.microsoft.com/office/powerpoint/2010/main" val="59821722"/>
      </p:ext>
    </p:extLst>
  </p:cSld>
  <p:clrMapOvr>
    <a:masterClrMapping/>
  </p:clrMapOvr>
  <p:transition advTm="109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DC35A4D-FDE3-438C-83DA-804E4B98B62F}" type="slidenum">
              <a:rPr lang="zh-CN" altLang="en-US"/>
              <a:pPr>
                <a:defRPr/>
              </a:pPr>
              <a:t>‹#›</a:t>
            </a:fld>
            <a:endParaRPr lang="en-US" altLang="zh-CN"/>
          </a:p>
        </p:txBody>
      </p:sp>
    </p:spTree>
    <p:extLst>
      <p:ext uri="{BB962C8B-B14F-4D97-AF65-F5344CB8AC3E}">
        <p14:creationId xmlns:p14="http://schemas.microsoft.com/office/powerpoint/2010/main" val="3955067620"/>
      </p:ext>
    </p:extLst>
  </p:cSld>
  <p:clrMapOvr>
    <a:masterClrMapping/>
  </p:clrMapOvr>
  <p:transition advTm="109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9E1F399-52AF-40CA-ABD4-86BE495B7C83}" type="slidenum">
              <a:rPr lang="zh-CN" altLang="en-US"/>
              <a:pPr>
                <a:defRPr/>
              </a:pPr>
              <a:t>‹#›</a:t>
            </a:fld>
            <a:endParaRPr lang="en-US" altLang="zh-CN"/>
          </a:p>
        </p:txBody>
      </p:sp>
    </p:spTree>
    <p:extLst>
      <p:ext uri="{BB962C8B-B14F-4D97-AF65-F5344CB8AC3E}">
        <p14:creationId xmlns:p14="http://schemas.microsoft.com/office/powerpoint/2010/main" val="2310756144"/>
      </p:ext>
    </p:extLst>
  </p:cSld>
  <p:clrMapOvr>
    <a:masterClrMapping/>
  </p:clrMapOvr>
  <p:transition advTm="109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C2C8510-2B53-42F4-BB4C-A1F19437F465}" type="slidenum">
              <a:rPr lang="zh-CN" altLang="en-US"/>
              <a:pPr>
                <a:defRPr/>
              </a:pPr>
              <a:t>‹#›</a:t>
            </a:fld>
            <a:endParaRPr lang="en-US" altLang="zh-CN"/>
          </a:p>
        </p:txBody>
      </p:sp>
    </p:spTree>
    <p:extLst>
      <p:ext uri="{BB962C8B-B14F-4D97-AF65-F5344CB8AC3E}">
        <p14:creationId xmlns:p14="http://schemas.microsoft.com/office/powerpoint/2010/main" val="2677121693"/>
      </p:ext>
    </p:extLst>
  </p:cSld>
  <p:clrMapOvr>
    <a:masterClrMapping/>
  </p:clrMapOvr>
  <p:transition advTm="109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3281A33-7DC2-4FB9-AFAF-C41946C41480}" type="slidenum">
              <a:rPr lang="zh-CN" altLang="en-US"/>
              <a:pPr>
                <a:defRPr/>
              </a:pPr>
              <a:t>‹#›</a:t>
            </a:fld>
            <a:endParaRPr lang="en-US" altLang="zh-CN"/>
          </a:p>
        </p:txBody>
      </p:sp>
    </p:spTree>
    <p:extLst>
      <p:ext uri="{BB962C8B-B14F-4D97-AF65-F5344CB8AC3E}">
        <p14:creationId xmlns:p14="http://schemas.microsoft.com/office/powerpoint/2010/main" val="4025829949"/>
      </p:ext>
    </p:extLst>
  </p:cSld>
  <p:clrMapOvr>
    <a:masterClrMapping/>
  </p:clrMapOvr>
  <p:transition advTm="109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CA8B73E-38E9-4E3D-B91A-92CADD0056B9}" type="slidenum">
              <a:rPr lang="zh-CN" altLang="en-US"/>
              <a:pPr>
                <a:defRPr/>
              </a:pPr>
              <a:t>‹#›</a:t>
            </a:fld>
            <a:endParaRPr lang="en-US" altLang="zh-CN"/>
          </a:p>
        </p:txBody>
      </p:sp>
    </p:spTree>
    <p:extLst>
      <p:ext uri="{BB962C8B-B14F-4D97-AF65-F5344CB8AC3E}">
        <p14:creationId xmlns:p14="http://schemas.microsoft.com/office/powerpoint/2010/main" val="49453269"/>
      </p:ext>
    </p:extLst>
  </p:cSld>
  <p:clrMapOvr>
    <a:masterClrMapping/>
  </p:clrMapOvr>
  <p:transition advTm="109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3795664-D340-4CD9-ADCF-C0C5F6AEA00D}" type="slidenum">
              <a:rPr lang="zh-CN" altLang="en-US"/>
              <a:pPr>
                <a:defRPr/>
              </a:pPr>
              <a:t>‹#›</a:t>
            </a:fld>
            <a:endParaRPr lang="en-US" altLang="zh-CN"/>
          </a:p>
        </p:txBody>
      </p:sp>
    </p:spTree>
    <p:extLst>
      <p:ext uri="{BB962C8B-B14F-4D97-AF65-F5344CB8AC3E}">
        <p14:creationId xmlns:p14="http://schemas.microsoft.com/office/powerpoint/2010/main" val="827865282"/>
      </p:ext>
    </p:extLst>
  </p:cSld>
  <p:clrMapOvr>
    <a:masterClrMapping/>
  </p:clrMapOvr>
  <p:transition advTm="109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400" i="0">
                <a:latin typeface="+mn-lt"/>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1400" i="0">
                <a:latin typeface="+mn-lt"/>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400" i="0">
                <a:latin typeface="+mn-lt"/>
              </a:defRPr>
            </a:lvl1pPr>
          </a:lstStyle>
          <a:p>
            <a:pPr>
              <a:defRPr/>
            </a:pPr>
            <a:fld id="{6C52AD72-428E-47B4-88B3-6729314C88C3}" type="slidenum">
              <a:rPr lang="zh-CN" altLang="en-US"/>
              <a:pPr>
                <a:defRPr/>
              </a:pPr>
              <a:t>‹#›</a:t>
            </a:fld>
            <a:endParaRPr lang="en-US" altLang="zh-CN"/>
          </a:p>
        </p:txBody>
      </p:sp>
      <p:pic>
        <p:nvPicPr>
          <p:cNvPr id="1031" name="Picture 7" descr="IMG_0961"/>
          <p:cNvPicPr>
            <a:picLocks noChangeAspect="1" noChangeArrowheads="1"/>
          </p:cNvPicPr>
          <p:nvPr/>
        </p:nvPicPr>
        <p:blipFill>
          <a:blip r:embed="rId17">
            <a:lum bright="60000" contrast="-4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advTm="10900"/>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jpeg"/><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1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wmf"/><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 Id="rId14" Type="http://schemas.openxmlformats.org/officeDocument/2006/relationships/image" Target="../media/image1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908050"/>
            <a:ext cx="7920037" cy="2190750"/>
          </a:xfrm>
        </p:spPr>
        <p:txBody>
          <a:bodyPr anchor="ctr"/>
          <a:lstStyle/>
          <a:p>
            <a:pPr eaLnBrk="1" hangingPunct="1"/>
            <a:r>
              <a:rPr lang="zh-CN" altLang="en-US" sz="4800" smtClean="0">
                <a:solidFill>
                  <a:srgbClr val="A50021"/>
                </a:solidFill>
                <a:ea typeface="宋体" panose="02010600030101010101" pitchFamily="2" charset="-122"/>
              </a:rPr>
              <a:t>传感器原理及应用</a:t>
            </a:r>
          </a:p>
        </p:txBody>
      </p:sp>
      <p:sp>
        <p:nvSpPr>
          <p:cNvPr id="3075" name="Rectangle 3"/>
          <p:cNvSpPr>
            <a:spLocks noGrp="1" noChangeArrowheads="1"/>
          </p:cNvSpPr>
          <p:nvPr>
            <p:ph type="subTitle" idx="1"/>
          </p:nvPr>
        </p:nvSpPr>
        <p:spPr>
          <a:xfrm>
            <a:off x="1403350" y="3357563"/>
            <a:ext cx="6400800" cy="1993900"/>
          </a:xfrm>
        </p:spPr>
        <p:txBody>
          <a:bodyPr/>
          <a:lstStyle/>
          <a:p>
            <a:pPr eaLnBrk="1" hangingPunct="1">
              <a:lnSpc>
                <a:spcPct val="90000"/>
              </a:lnSpc>
            </a:pPr>
            <a:r>
              <a:rPr lang="zh-CN" altLang="en-US" sz="4000" b="1" smtClean="0">
                <a:solidFill>
                  <a:srgbClr val="000066"/>
                </a:solidFill>
                <a:ea typeface="宋体" panose="02010600030101010101" pitchFamily="2" charset="-122"/>
              </a:rPr>
              <a:t>计算机科学与技术学院</a:t>
            </a:r>
            <a:endParaRPr lang="en-US" altLang="zh-CN" sz="4000" b="1" smtClean="0">
              <a:solidFill>
                <a:srgbClr val="000066"/>
              </a:solidFill>
              <a:ea typeface="宋体" panose="02010600030101010101" pitchFamily="2" charset="-122"/>
            </a:endParaRPr>
          </a:p>
          <a:p>
            <a:pPr eaLnBrk="1" hangingPunct="1">
              <a:lnSpc>
                <a:spcPct val="90000"/>
              </a:lnSpc>
            </a:pPr>
            <a:r>
              <a:rPr lang="en-US" altLang="zh-CN" sz="4000" b="1" smtClean="0">
                <a:solidFill>
                  <a:srgbClr val="000066"/>
                </a:solidFill>
                <a:ea typeface="宋体" panose="02010600030101010101" pitchFamily="2" charset="-122"/>
              </a:rPr>
              <a:t>2017-2018</a:t>
            </a:r>
            <a:r>
              <a:rPr lang="zh-CN" altLang="en-US" sz="4000" b="1" smtClean="0">
                <a:solidFill>
                  <a:srgbClr val="000066"/>
                </a:solidFill>
                <a:ea typeface="宋体" panose="02010600030101010101" pitchFamily="2" charset="-122"/>
              </a:rPr>
              <a:t>（</a:t>
            </a:r>
            <a:r>
              <a:rPr lang="en-US" altLang="zh-CN" sz="4000" b="1" smtClean="0">
                <a:solidFill>
                  <a:srgbClr val="000066"/>
                </a:solidFill>
                <a:ea typeface="宋体" panose="02010600030101010101" pitchFamily="2" charset="-122"/>
              </a:rPr>
              <a:t>1</a:t>
            </a:r>
            <a:r>
              <a:rPr lang="zh-CN" altLang="en-US" sz="4000" b="1" smtClean="0">
                <a:solidFill>
                  <a:srgbClr val="000066"/>
                </a:solidFill>
                <a:ea typeface="宋体" panose="02010600030101010101" pitchFamily="2" charset="-122"/>
              </a:rPr>
              <a:t>）</a:t>
            </a:r>
          </a:p>
        </p:txBody>
      </p:sp>
    </p:spTree>
  </p:cSld>
  <p:clrMapOvr>
    <a:masterClrMapping/>
  </p:clrMapOvr>
  <p:transition advTm="109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Line 4"/>
          <p:cNvSpPr>
            <a:spLocks noChangeShapeType="1"/>
          </p:cNvSpPr>
          <p:nvPr/>
        </p:nvSpPr>
        <p:spPr bwMode="auto">
          <a:xfrm>
            <a:off x="685800" y="990600"/>
            <a:ext cx="4876800" cy="0"/>
          </a:xfrm>
          <a:prstGeom prst="line">
            <a:avLst/>
          </a:prstGeom>
          <a:noFill/>
          <a:ln w="9525">
            <a:solidFill>
              <a:srgbClr val="CC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09" name="Text Box 5"/>
          <p:cNvSpPr>
            <a:spLocks noGrp="1" noChangeArrowheads="1"/>
          </p:cNvSpPr>
          <p:nvPr>
            <p:ph type="title"/>
          </p:nvPr>
        </p:nvSpPr>
        <p:spPr>
          <a:xfrm>
            <a:off x="611188" y="1052513"/>
            <a:ext cx="4392612" cy="530225"/>
          </a:xfrm>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eaLnBrk="1" hangingPunct="1">
              <a:defRPr/>
            </a:pPr>
            <a:r>
              <a:rPr lang="zh-CN" altLang="en-US" sz="3200" b="1" smtClean="0">
                <a:solidFill>
                  <a:srgbClr val="FF3399"/>
                </a:solidFill>
                <a:effectLst>
                  <a:outerShdw blurRad="38100" dist="38100" dir="2700000" algn="tl">
                    <a:srgbClr val="C0C0C0"/>
                  </a:outerShdw>
                </a:effectLst>
                <a:ea typeface="宋体" panose="02010600030101010101" pitchFamily="2" charset="-122"/>
              </a:rPr>
              <a:t>传感器</a:t>
            </a:r>
          </a:p>
        </p:txBody>
      </p:sp>
      <p:sp>
        <p:nvSpPr>
          <p:cNvPr id="149510" name="Rectangle 6"/>
          <p:cNvSpPr>
            <a:spLocks noGrp="1" noChangeArrowheads="1"/>
          </p:cNvSpPr>
          <p:nvPr>
            <p:ph type="body" idx="1"/>
          </p:nvPr>
        </p:nvSpPr>
        <p:spPr>
          <a:xfrm>
            <a:off x="468313" y="2420938"/>
            <a:ext cx="2895600" cy="2819400"/>
          </a:xfrm>
        </p:spPr>
        <p:txBody>
          <a:bodyPr/>
          <a:lstStyle/>
          <a:p>
            <a:pPr eaLnBrk="1" hangingPunct="1">
              <a:defRPr/>
            </a:pPr>
            <a:r>
              <a:rPr lang="zh-CN" altLang="en-US" sz="2800" b="1" smtClean="0">
                <a:effectLst>
                  <a:outerShdw blurRad="38100" dist="38100" dir="2700000" algn="tl">
                    <a:srgbClr val="C0C0C0"/>
                  </a:outerShdw>
                </a:effectLst>
                <a:latin typeface="宋体" panose="02010600030101010101" pitchFamily="2" charset="-122"/>
                <a:ea typeface="宋体" panose="02010600030101010101" pitchFamily="2" charset="-122"/>
              </a:rPr>
              <a:t>眼（视觉）</a:t>
            </a:r>
            <a:endParaRPr lang="zh-CN" altLang="en-US" sz="2800" b="1" smtClean="0">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endParaRPr>
          </a:p>
          <a:p>
            <a:pPr algn="just" eaLnBrk="1" hangingPunct="1">
              <a:defRPr/>
            </a:pPr>
            <a:r>
              <a:rPr lang="zh-CN" altLang="en-US" sz="2800" b="1" smtClean="0">
                <a:effectLst>
                  <a:outerShdw blurRad="38100" dist="38100" dir="2700000" algn="tl">
                    <a:srgbClr val="C0C0C0"/>
                  </a:outerShdw>
                </a:effectLst>
                <a:latin typeface="宋体" panose="02010600030101010101" pitchFamily="2" charset="-122"/>
                <a:ea typeface="宋体" panose="02010600030101010101" pitchFamily="2" charset="-122"/>
              </a:rPr>
              <a:t>耳（听觉）</a:t>
            </a:r>
            <a:endParaRPr lang="zh-CN" altLang="en-US" sz="2800" b="1" smtClean="0">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endParaRPr>
          </a:p>
          <a:p>
            <a:pPr algn="just" eaLnBrk="1" hangingPunct="1">
              <a:defRPr/>
            </a:pPr>
            <a:r>
              <a:rPr lang="zh-CN" altLang="en-US" sz="2800" b="1" smtClean="0">
                <a:effectLst>
                  <a:outerShdw blurRad="38100" dist="38100" dir="2700000" algn="tl">
                    <a:srgbClr val="C0C0C0"/>
                  </a:outerShdw>
                </a:effectLst>
                <a:latin typeface="宋体" panose="02010600030101010101" pitchFamily="2" charset="-122"/>
                <a:ea typeface="宋体" panose="02010600030101010101" pitchFamily="2" charset="-122"/>
              </a:rPr>
              <a:t>鼻（嗅觉）      </a:t>
            </a:r>
          </a:p>
          <a:p>
            <a:pPr algn="just" eaLnBrk="1" hangingPunct="1">
              <a:defRPr/>
            </a:pPr>
            <a:r>
              <a:rPr lang="zh-CN" altLang="en-US" sz="2800" b="1" smtClean="0">
                <a:effectLst>
                  <a:outerShdw blurRad="38100" dist="38100" dir="2700000" algn="tl">
                    <a:srgbClr val="C0C0C0"/>
                  </a:outerShdw>
                </a:effectLst>
                <a:latin typeface="宋体" panose="02010600030101010101" pitchFamily="2" charset="-122"/>
                <a:ea typeface="宋体" panose="02010600030101010101" pitchFamily="2" charset="-122"/>
              </a:rPr>
              <a:t>皮肤（触觉）</a:t>
            </a:r>
            <a:endParaRPr lang="zh-CN" altLang="en-US" sz="2800" b="1" smtClean="0">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endParaRPr>
          </a:p>
          <a:p>
            <a:pPr algn="just" eaLnBrk="1" hangingPunct="1">
              <a:defRPr/>
            </a:pPr>
            <a:r>
              <a:rPr lang="zh-CN" altLang="en-US" sz="2800" b="1" smtClean="0">
                <a:effectLst>
                  <a:outerShdw blurRad="38100" dist="38100" dir="2700000" algn="tl">
                    <a:srgbClr val="C0C0C0"/>
                  </a:outerShdw>
                </a:effectLst>
                <a:latin typeface="宋体" panose="02010600030101010101" pitchFamily="2" charset="-122"/>
                <a:ea typeface="宋体" panose="02010600030101010101" pitchFamily="2" charset="-122"/>
              </a:rPr>
              <a:t>舌（味觉）</a:t>
            </a:r>
          </a:p>
        </p:txBody>
      </p:sp>
      <p:grpSp>
        <p:nvGrpSpPr>
          <p:cNvPr id="12293" name="Group 7"/>
          <p:cNvGrpSpPr>
            <a:grpSpLocks/>
          </p:cNvGrpSpPr>
          <p:nvPr/>
        </p:nvGrpSpPr>
        <p:grpSpPr bwMode="auto">
          <a:xfrm>
            <a:off x="533400" y="1219200"/>
            <a:ext cx="8610600" cy="5638800"/>
            <a:chOff x="336" y="624"/>
            <a:chExt cx="5424" cy="3552"/>
          </a:xfrm>
        </p:grpSpPr>
        <p:sp>
          <p:nvSpPr>
            <p:cNvPr id="149512" name="AutoShape 8"/>
            <p:cNvSpPr>
              <a:spLocks/>
            </p:cNvSpPr>
            <p:nvPr/>
          </p:nvSpPr>
          <p:spPr bwMode="auto">
            <a:xfrm>
              <a:off x="1776" y="1584"/>
              <a:ext cx="240" cy="1248"/>
            </a:xfrm>
            <a:prstGeom prst="rightBrace">
              <a:avLst>
                <a:gd name="adj1" fmla="val 43333"/>
                <a:gd name="adj2" fmla="val 50000"/>
              </a:avLst>
            </a:prstGeom>
            <a:noFill/>
            <a:ln w="38100">
              <a:solidFill>
                <a:schemeClr val="bg1"/>
              </a:solidFill>
              <a:round/>
              <a:headEnd/>
              <a:tailEnd/>
            </a:ln>
          </p:spPr>
          <p:txBody>
            <a:bodyPr/>
            <a:lstStyle/>
            <a:p>
              <a:pPr>
                <a:defRPr/>
              </a:pPr>
              <a:endParaRPr lang="en-US" altLang="zh-CN" sz="2000" b="1">
                <a:solidFill>
                  <a:schemeClr val="accent1"/>
                </a:solidFill>
                <a:effectLst>
                  <a:outerShdw blurRad="38100" dist="38100" dir="2700000" algn="tl">
                    <a:srgbClr val="000000"/>
                  </a:outerShdw>
                </a:effectLst>
                <a:latin typeface="宋体" charset="-122"/>
                <a:ea typeface="楷体_GB2312" pitchFamily="49" charset="-122"/>
              </a:endParaRPr>
            </a:p>
          </p:txBody>
        </p:sp>
        <p:grpSp>
          <p:nvGrpSpPr>
            <p:cNvPr id="12297" name="Group 9"/>
            <p:cNvGrpSpPr>
              <a:grpSpLocks/>
            </p:cNvGrpSpPr>
            <p:nvPr/>
          </p:nvGrpSpPr>
          <p:grpSpPr bwMode="auto">
            <a:xfrm>
              <a:off x="336" y="624"/>
              <a:ext cx="5424" cy="3552"/>
              <a:chOff x="336" y="624"/>
              <a:chExt cx="5424" cy="3552"/>
            </a:xfrm>
          </p:grpSpPr>
          <p:pic>
            <p:nvPicPr>
              <p:cNvPr id="12298" name="Picture 10"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4" y="2880"/>
                <a:ext cx="1824" cy="1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11" descr="PE0200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6" y="2784"/>
                <a:ext cx="1390"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12" descr="BD00013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0" y="624"/>
                <a:ext cx="1030"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13" descr="EN00349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 y="3216"/>
                <a:ext cx="1344"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14" descr="BS02064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68" y="864"/>
                <a:ext cx="1084" cy="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9520" name="Text Box 16"/>
          <p:cNvSpPr txBox="1">
            <a:spLocks noChangeArrowheads="1"/>
          </p:cNvSpPr>
          <p:nvPr/>
        </p:nvSpPr>
        <p:spPr bwMode="auto">
          <a:xfrm>
            <a:off x="3348038" y="3429000"/>
            <a:ext cx="5795962" cy="641350"/>
          </a:xfrm>
          <a:prstGeom prst="rect">
            <a:avLst/>
          </a:prstGeom>
          <a:noFill/>
          <a:ln w="9525">
            <a:noFill/>
            <a:miter lim="800000"/>
            <a:headEnd/>
            <a:tailEnd/>
          </a:ln>
          <a:effec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20000"/>
              </a:spcBef>
              <a:defRPr/>
            </a:pPr>
            <a:r>
              <a:rPr lang="zh-CN" altLang="en-US" b="1" smtClean="0">
                <a:solidFill>
                  <a:srgbClr val="3333FF"/>
                </a:solidFill>
                <a:effectLst>
                  <a:outerShdw blurRad="38100" dist="38100" dir="2700000" algn="tl">
                    <a:srgbClr val="C0C0C0"/>
                  </a:outerShdw>
                </a:effectLst>
                <a:latin typeface="宋体" panose="02010600030101010101" pitchFamily="2" charset="-122"/>
              </a:rPr>
              <a:t>感知外界信息 </a:t>
            </a:r>
            <a:r>
              <a:rPr lang="zh-CN" altLang="en-US" sz="3600" b="1" smtClean="0">
                <a:solidFill>
                  <a:srgbClr val="3333FF"/>
                </a:solidFill>
                <a:effectLst>
                  <a:outerShdw blurRad="38100" dist="38100" dir="2700000" algn="tl">
                    <a:srgbClr val="C0C0C0"/>
                  </a:outerShdw>
                </a:effectLst>
                <a:latin typeface="宋体" panose="02010600030101010101" pitchFamily="2" charset="-122"/>
              </a:rPr>
              <a:t>→ </a:t>
            </a:r>
            <a:r>
              <a:rPr lang="zh-CN" altLang="en-US" b="1" smtClean="0">
                <a:solidFill>
                  <a:srgbClr val="3333FF"/>
                </a:solidFill>
                <a:effectLst>
                  <a:outerShdw blurRad="38100" dist="38100" dir="2700000" algn="tl">
                    <a:srgbClr val="C0C0C0"/>
                  </a:outerShdw>
                </a:effectLst>
                <a:latin typeface="宋体" panose="02010600030101010101" pitchFamily="2" charset="-122"/>
              </a:rPr>
              <a:t>大脑 </a:t>
            </a:r>
            <a:r>
              <a:rPr lang="zh-CN" altLang="en-US" sz="3200" b="1" smtClean="0">
                <a:solidFill>
                  <a:srgbClr val="3333FF"/>
                </a:solidFill>
                <a:effectLst>
                  <a:outerShdw blurRad="38100" dist="38100" dir="2700000" algn="tl">
                    <a:srgbClr val="C0C0C0"/>
                  </a:outerShdw>
                </a:effectLst>
                <a:latin typeface="宋体" panose="02010600030101010101" pitchFamily="2" charset="-122"/>
              </a:rPr>
              <a:t>→</a:t>
            </a:r>
            <a:r>
              <a:rPr lang="zh-CN" altLang="en-US" b="1" smtClean="0">
                <a:solidFill>
                  <a:srgbClr val="3333FF"/>
                </a:solidFill>
                <a:effectLst>
                  <a:outerShdw blurRad="38100" dist="38100" dir="2700000" algn="tl">
                    <a:srgbClr val="C0C0C0"/>
                  </a:outerShdw>
                </a:effectLst>
                <a:latin typeface="宋体" panose="02010600030101010101" pitchFamily="2" charset="-122"/>
              </a:rPr>
              <a:t> 肌体 </a:t>
            </a:r>
          </a:p>
        </p:txBody>
      </p:sp>
      <p:sp>
        <p:nvSpPr>
          <p:cNvPr id="149522" name="Text Box 18"/>
          <p:cNvSpPr txBox="1">
            <a:spLocks noChangeArrowheads="1"/>
          </p:cNvSpPr>
          <p:nvPr/>
        </p:nvSpPr>
        <p:spPr bwMode="auto">
          <a:xfrm>
            <a:off x="539750" y="1700213"/>
            <a:ext cx="5472113" cy="519112"/>
          </a:xfrm>
          <a:prstGeom prst="rect">
            <a:avLst/>
          </a:prstGeom>
          <a:noFill/>
          <a:ln w="9525">
            <a:noFill/>
            <a:miter lim="800000"/>
            <a:headEnd/>
            <a:tailEnd/>
          </a:ln>
          <a:effectLst/>
        </p:spPr>
        <p:txBody>
          <a:bodyPr>
            <a:spAutoFit/>
          </a:bodyPr>
          <a:lstStyle>
            <a:lvl1pPr marL="342900" indent="-342900">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a:spcBef>
                <a:spcPct val="20000"/>
              </a:spcBef>
              <a:buFont typeface="Wingdings" panose="05000000000000000000" pitchFamily="2" charset="2"/>
              <a:buChar char="Ø"/>
              <a:defRPr/>
            </a:pPr>
            <a:r>
              <a:rPr lang="zh-CN" altLang="en-US" sz="2800" b="1" smtClean="0">
                <a:solidFill>
                  <a:srgbClr val="3333FF"/>
                </a:solidFill>
                <a:effectLst>
                  <a:outerShdw blurRad="38100" dist="38100" dir="2700000" algn="tl">
                    <a:srgbClr val="C0C0C0"/>
                  </a:outerShdw>
                </a:effectLst>
                <a:latin typeface="宋体" panose="02010600030101010101" pitchFamily="2" charset="-122"/>
              </a:rPr>
              <a:t>人体系统和机器系统比较</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250825" y="1125538"/>
            <a:ext cx="8642350" cy="5327650"/>
          </a:xfrm>
        </p:spPr>
        <p:txBody>
          <a:bodyPr/>
          <a:lstStyle/>
          <a:p>
            <a:pPr eaLnBrk="1" hangingPunct="1">
              <a:lnSpc>
                <a:spcPct val="130000"/>
              </a:lnSpc>
              <a:buFontTx/>
              <a:buNone/>
            </a:pPr>
            <a:r>
              <a:rPr lang="zh-CN" altLang="en-US" sz="2400" b="1" smtClean="0">
                <a:solidFill>
                  <a:srgbClr val="FF0000"/>
                </a:solidFill>
                <a:ea typeface="宋体" panose="02010600030101010101" pitchFamily="2" charset="-122"/>
              </a:rPr>
              <a:t>传感器的发展动态</a:t>
            </a:r>
          </a:p>
          <a:p>
            <a:pPr eaLnBrk="1" hangingPunct="1">
              <a:lnSpc>
                <a:spcPct val="130000"/>
              </a:lnSpc>
              <a:buFontTx/>
              <a:buNone/>
            </a:pPr>
            <a:r>
              <a:rPr lang="zh-CN" altLang="en-US" sz="2400" b="1" smtClean="0">
                <a:solidFill>
                  <a:srgbClr val="000066"/>
                </a:solidFill>
                <a:ea typeface="宋体" panose="02010600030101010101" pitchFamily="2" charset="-122"/>
              </a:rPr>
              <a:t>             我国在传感器技术研究方面，正在逐渐缩小与国外的差距，一批基于</a:t>
            </a:r>
            <a:r>
              <a:rPr lang="en-US" altLang="zh-CN" sz="2400" b="1" smtClean="0">
                <a:solidFill>
                  <a:srgbClr val="000066"/>
                </a:solidFill>
                <a:ea typeface="宋体" panose="02010600030101010101" pitchFamily="2" charset="-122"/>
              </a:rPr>
              <a:t>MEMS</a:t>
            </a:r>
            <a:r>
              <a:rPr lang="zh-CN" altLang="en-US" sz="2400" b="1" smtClean="0">
                <a:solidFill>
                  <a:srgbClr val="000066"/>
                </a:solidFill>
                <a:ea typeface="宋体" panose="02010600030101010101" pitchFamily="2" charset="-122"/>
              </a:rPr>
              <a:t>技术的新型传感器正在进入市场，在各领域中不断拓宽应用范围，设计技术、材料控制技术、生产技术、可靠性技术和测试技术不断发展成熟，量产能力逐步提高。在市场竞争日趋激烈的条件下，我国生产的传统传感器，如力学量传感器、气体传感器、温度传感器、光学传感器、电压敏传感器，产销形势稳中有升，不仅在国内市场的份额逐步增长，还同时满足了部分国外市场的需求。</a:t>
            </a:r>
          </a:p>
        </p:txBody>
      </p:sp>
    </p:spTree>
  </p:cSld>
  <p:clrMapOvr>
    <a:masterClrMapping/>
  </p:clrMapOvr>
  <p:transition advTm="109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179388" y="1125538"/>
            <a:ext cx="8569325" cy="5327650"/>
          </a:xfrm>
        </p:spPr>
        <p:txBody>
          <a:bodyPr/>
          <a:lstStyle/>
          <a:p>
            <a:pPr eaLnBrk="1" hangingPunct="1">
              <a:lnSpc>
                <a:spcPct val="135000"/>
              </a:lnSpc>
              <a:buFontTx/>
              <a:buNone/>
            </a:pPr>
            <a:r>
              <a:rPr lang="zh-CN" altLang="en-US" sz="2400" b="1" smtClean="0">
                <a:solidFill>
                  <a:srgbClr val="000066"/>
                </a:solidFill>
                <a:ea typeface="宋体" panose="02010600030101010101" pitchFamily="2" charset="-122"/>
              </a:rPr>
              <a:t>            当前，我国传感器产业正处于由传统型向新型传感器发展的关键阶段，它体现了新型传感器向微型化、多功能化、数字化、智能化、系统化和网络化发展的总趋势。传感器产业和市场发展前景归纳起来，主要特点是：</a:t>
            </a:r>
          </a:p>
          <a:p>
            <a:pPr eaLnBrk="1" hangingPunct="1">
              <a:lnSpc>
                <a:spcPct val="135000"/>
              </a:lnSpc>
              <a:buClr>
                <a:srgbClr val="FF3300"/>
              </a:buClr>
              <a:buSzPct val="80000"/>
              <a:buFont typeface="Wingdings" panose="05000000000000000000" pitchFamily="2" charset="2"/>
              <a:buChar char="Ø"/>
            </a:pPr>
            <a:r>
              <a:rPr lang="zh-CN" altLang="en-US" sz="2400" b="1" smtClean="0">
                <a:solidFill>
                  <a:srgbClr val="000066"/>
                </a:solidFill>
                <a:ea typeface="宋体" panose="02010600030101010101" pitchFamily="2" charset="-122"/>
              </a:rPr>
              <a:t>加速形成从传感器研究开发到大生产一条龙产业化发展模式 ；</a:t>
            </a:r>
          </a:p>
          <a:p>
            <a:pPr eaLnBrk="1" hangingPunct="1">
              <a:lnSpc>
                <a:spcPct val="135000"/>
              </a:lnSpc>
              <a:buClr>
                <a:srgbClr val="FF3300"/>
              </a:buClr>
              <a:buSzPct val="80000"/>
              <a:buFont typeface="Wingdings" panose="05000000000000000000" pitchFamily="2" charset="2"/>
              <a:buChar char="Ø"/>
            </a:pPr>
            <a:r>
              <a:rPr lang="zh-CN" altLang="en-US" sz="2400" b="1" smtClean="0">
                <a:solidFill>
                  <a:srgbClr val="000066"/>
                </a:solidFill>
                <a:ea typeface="宋体" panose="02010600030101010101" pitchFamily="2" charset="-122"/>
              </a:rPr>
              <a:t>量大面广的通用传感器的生产规模将以年产亿只计，一些中档传感器的生产规模将以年产</a:t>
            </a:r>
            <a:r>
              <a:rPr lang="en-US" altLang="zh-CN" sz="2400" b="1" smtClean="0">
                <a:solidFill>
                  <a:srgbClr val="000066"/>
                </a:solidFill>
                <a:ea typeface="宋体" panose="02010600030101010101" pitchFamily="2" charset="-122"/>
              </a:rPr>
              <a:t>1000</a:t>
            </a:r>
            <a:r>
              <a:rPr lang="zh-CN" altLang="en-US" sz="2400" b="1" smtClean="0">
                <a:solidFill>
                  <a:srgbClr val="000066"/>
                </a:solidFill>
                <a:ea typeface="宋体" panose="02010600030101010101" pitchFamily="2" charset="-122"/>
              </a:rPr>
              <a:t>万只计</a:t>
            </a:r>
            <a:r>
              <a:rPr lang="en-US" altLang="zh-CN" sz="2400" b="1" smtClean="0">
                <a:solidFill>
                  <a:srgbClr val="000066"/>
                </a:solidFill>
                <a:ea typeface="宋体" panose="02010600030101010101" pitchFamily="2" charset="-122"/>
              </a:rPr>
              <a:t>;</a:t>
            </a:r>
            <a:r>
              <a:rPr lang="zh-CN" altLang="en-US" sz="2400" b="1" smtClean="0">
                <a:solidFill>
                  <a:srgbClr val="000066"/>
                </a:solidFill>
                <a:ea typeface="宋体" panose="02010600030101010101" pitchFamily="2" charset="-122"/>
              </a:rPr>
              <a:t>而一些高档传感器和专用传感器的生产规模将以年产几十至几百万只计。 </a:t>
            </a:r>
          </a:p>
        </p:txBody>
      </p:sp>
    </p:spTree>
  </p:cSld>
  <p:clrMapOvr>
    <a:masterClrMapping/>
  </p:clrMapOvr>
  <p:transition advTm="109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95288" y="5300663"/>
            <a:ext cx="4044950" cy="5794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b="1">
                <a:latin typeface="华文中宋" panose="02010600040101010101" pitchFamily="2" charset="-122"/>
                <a:ea typeface="华文中宋" panose="02010600040101010101" pitchFamily="2" charset="-122"/>
              </a:rPr>
              <a:t>鼠标</a:t>
            </a:r>
            <a:r>
              <a:rPr lang="en-US" altLang="zh-CN" b="1">
                <a:latin typeface="华文中宋" panose="02010600040101010101" pitchFamily="2" charset="-122"/>
                <a:ea typeface="华文中宋" panose="02010600040101010101" pitchFamily="2" charset="-122"/>
              </a:rPr>
              <a:t>:</a:t>
            </a:r>
            <a:r>
              <a:rPr lang="zh-CN" altLang="en-US" b="1">
                <a:latin typeface="华文中宋" panose="02010600040101010101" pitchFamily="2" charset="-122"/>
                <a:ea typeface="华文中宋" panose="02010600040101010101" pitchFamily="2" charset="-122"/>
              </a:rPr>
              <a:t>光电位移传感器</a:t>
            </a:r>
          </a:p>
        </p:txBody>
      </p:sp>
      <p:pic>
        <p:nvPicPr>
          <p:cNvPr id="849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1268413"/>
            <a:ext cx="352107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6" name="Rectangle 4"/>
          <p:cNvSpPr>
            <a:spLocks noChangeArrowheads="1"/>
          </p:cNvSpPr>
          <p:nvPr/>
        </p:nvSpPr>
        <p:spPr bwMode="auto">
          <a:xfrm>
            <a:off x="4859338" y="5300663"/>
            <a:ext cx="3638550" cy="5794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b="1">
                <a:latin typeface="华文中宋" panose="02010600040101010101" pitchFamily="2" charset="-122"/>
                <a:ea typeface="华文中宋" panose="02010600040101010101" pitchFamily="2" charset="-122"/>
              </a:rPr>
              <a:t>摄象头</a:t>
            </a:r>
            <a:r>
              <a:rPr lang="en-US" altLang="zh-CN" b="1">
                <a:latin typeface="华文中宋" panose="02010600040101010101" pitchFamily="2" charset="-122"/>
                <a:ea typeface="华文中宋" panose="02010600040101010101" pitchFamily="2" charset="-122"/>
              </a:rPr>
              <a:t>:CMOS</a:t>
            </a:r>
            <a:r>
              <a:rPr lang="zh-CN" altLang="en-US" b="1">
                <a:latin typeface="华文中宋" panose="02010600040101010101" pitchFamily="2" charset="-122"/>
                <a:ea typeface="华文中宋" panose="02010600040101010101" pitchFamily="2" charset="-122"/>
              </a:rPr>
              <a:t>传感器</a:t>
            </a:r>
          </a:p>
        </p:txBody>
      </p:sp>
      <p:pic>
        <p:nvPicPr>
          <p:cNvPr id="849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268413"/>
            <a:ext cx="4157662" cy="347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8" name="Rectangle 6"/>
          <p:cNvSpPr>
            <a:spLocks noChangeArrowheads="1"/>
          </p:cNvSpPr>
          <p:nvPr/>
        </p:nvSpPr>
        <p:spPr bwMode="auto">
          <a:xfrm>
            <a:off x="533400" y="188913"/>
            <a:ext cx="5867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3200" b="1">
                <a:solidFill>
                  <a:srgbClr val="FF3399"/>
                </a:solidFill>
                <a:effectLst>
                  <a:outerShdw blurRad="38100" dist="38100" dir="2700000" algn="tl">
                    <a:srgbClr val="C0C0C0"/>
                  </a:outerShdw>
                </a:effectLst>
              </a:rPr>
              <a:t>PC</a:t>
            </a:r>
            <a:r>
              <a:rPr lang="zh-CN" altLang="en-US" sz="3200" b="1">
                <a:solidFill>
                  <a:srgbClr val="FF3399"/>
                </a:solidFill>
                <a:effectLst>
                  <a:outerShdw blurRad="38100" dist="38100" dir="2700000" algn="tl">
                    <a:srgbClr val="C0C0C0"/>
                  </a:outerShdw>
                </a:effectLst>
              </a:rPr>
              <a:t>机中的测试技术应用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wipe(left)">
                                      <p:cBhvr>
                                        <p:cTn id="7" dur="500"/>
                                        <p:tgtEl>
                                          <p:spTgt spid="84994"/>
                                        </p:tgtEl>
                                      </p:cBhvr>
                                    </p:animEffect>
                                  </p:childTnLst>
                                </p:cTn>
                              </p:par>
                              <p:par>
                                <p:cTn id="8" presetID="22" presetClass="entr" presetSubtype="8" fill="hold" nodeType="withEffect">
                                  <p:stCondLst>
                                    <p:cond delay="0"/>
                                  </p:stCondLst>
                                  <p:childTnLst>
                                    <p:set>
                                      <p:cBhvr>
                                        <p:cTn id="9" dur="1" fill="hold">
                                          <p:stCondLst>
                                            <p:cond delay="0"/>
                                          </p:stCondLst>
                                        </p:cTn>
                                        <p:tgtEl>
                                          <p:spTgt spid="84995"/>
                                        </p:tgtEl>
                                        <p:attrNameLst>
                                          <p:attrName>style.visibility</p:attrName>
                                        </p:attrNameLst>
                                      </p:cBhvr>
                                      <p:to>
                                        <p:strVal val="visible"/>
                                      </p:to>
                                    </p:set>
                                    <p:animEffect transition="in" filter="wipe(left)">
                                      <p:cBhvr>
                                        <p:cTn id="10" dur="500"/>
                                        <p:tgtEl>
                                          <p:spTgt spid="8499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4996"/>
                                        </p:tgtEl>
                                        <p:attrNameLst>
                                          <p:attrName>style.visibility</p:attrName>
                                        </p:attrNameLst>
                                      </p:cBhvr>
                                      <p:to>
                                        <p:strVal val="visible"/>
                                      </p:to>
                                    </p:set>
                                    <p:animEffect transition="in" filter="wipe(left)">
                                      <p:cBhvr>
                                        <p:cTn id="13" dur="500"/>
                                        <p:tgtEl>
                                          <p:spTgt spid="84996"/>
                                        </p:tgtEl>
                                      </p:cBhvr>
                                    </p:animEffect>
                                  </p:childTnLst>
                                </p:cTn>
                              </p:par>
                              <p:par>
                                <p:cTn id="14" presetID="22" presetClass="entr" presetSubtype="8" fill="hold" nodeType="withEffect">
                                  <p:stCondLst>
                                    <p:cond delay="0"/>
                                  </p:stCondLst>
                                  <p:childTnLst>
                                    <p:set>
                                      <p:cBhvr>
                                        <p:cTn id="15" dur="1" fill="hold">
                                          <p:stCondLst>
                                            <p:cond delay="0"/>
                                          </p:stCondLst>
                                        </p:cTn>
                                        <p:tgtEl>
                                          <p:spTgt spid="84997"/>
                                        </p:tgtEl>
                                        <p:attrNameLst>
                                          <p:attrName>style.visibility</p:attrName>
                                        </p:attrNameLst>
                                      </p:cBhvr>
                                      <p:to>
                                        <p:strVal val="visible"/>
                                      </p:to>
                                    </p:set>
                                    <p:animEffect transition="in" filter="wipe(left)">
                                      <p:cBhvr>
                                        <p:cTn id="16"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P spid="8499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684213" y="6094413"/>
            <a:ext cx="5111750" cy="5794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b="1">
                <a:latin typeface="华文中宋" panose="02010600040101010101" pitchFamily="2" charset="-122"/>
                <a:ea typeface="华文中宋" panose="02010600040101010101" pitchFamily="2" charset="-122"/>
              </a:rPr>
              <a:t>麦克风</a:t>
            </a:r>
            <a:r>
              <a:rPr lang="en-US" altLang="zh-CN" b="1">
                <a:latin typeface="华文中宋" panose="02010600040101010101" pitchFamily="2" charset="-122"/>
                <a:ea typeface="华文中宋" panose="02010600040101010101" pitchFamily="2" charset="-122"/>
              </a:rPr>
              <a:t>:</a:t>
            </a:r>
            <a:r>
              <a:rPr lang="zh-CN" altLang="en-US" b="1">
                <a:latin typeface="华文中宋" panose="02010600040101010101" pitchFamily="2" charset="-122"/>
                <a:ea typeface="华文中宋" panose="02010600040101010101" pitchFamily="2" charset="-122"/>
              </a:rPr>
              <a:t>电容传声器</a:t>
            </a:r>
          </a:p>
        </p:txBody>
      </p:sp>
      <p:pic>
        <p:nvPicPr>
          <p:cNvPr id="860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205038"/>
            <a:ext cx="4356100" cy="356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25" name="Rectangle 9"/>
          <p:cNvSpPr>
            <a:spLocks noChangeArrowheads="1"/>
          </p:cNvSpPr>
          <p:nvPr/>
        </p:nvSpPr>
        <p:spPr bwMode="auto">
          <a:xfrm>
            <a:off x="4859338" y="3644900"/>
            <a:ext cx="4752975"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b="1">
                <a:latin typeface="华文中宋" panose="02010600040101010101" pitchFamily="2" charset="-122"/>
                <a:ea typeface="华文中宋" panose="02010600040101010101" pitchFamily="2" charset="-122"/>
              </a:rPr>
              <a:t>软驱</a:t>
            </a:r>
            <a:r>
              <a:rPr lang="en-US" altLang="zh-CN" b="1">
                <a:latin typeface="华文中宋" panose="02010600040101010101" pitchFamily="2" charset="-122"/>
                <a:ea typeface="华文中宋" panose="02010600040101010101" pitchFamily="2" charset="-122"/>
              </a:rPr>
              <a:t>:</a:t>
            </a:r>
            <a:r>
              <a:rPr lang="zh-CN" altLang="en-US" b="1">
                <a:latin typeface="华文中宋" panose="02010600040101010101" pitchFamily="2" charset="-122"/>
                <a:ea typeface="华文中宋" panose="02010600040101010101" pitchFamily="2" charset="-122"/>
              </a:rPr>
              <a:t>速度</a:t>
            </a:r>
            <a:r>
              <a:rPr lang="en-US" altLang="zh-CN" b="1">
                <a:latin typeface="华文中宋" panose="02010600040101010101" pitchFamily="2" charset="-122"/>
                <a:ea typeface="华文中宋" panose="02010600040101010101" pitchFamily="2" charset="-122"/>
              </a:rPr>
              <a:t>,</a:t>
            </a:r>
            <a:r>
              <a:rPr lang="zh-CN" altLang="en-US" b="1">
                <a:latin typeface="华文中宋" panose="02010600040101010101" pitchFamily="2" charset="-122"/>
                <a:ea typeface="华文中宋" panose="02010600040101010101" pitchFamily="2" charset="-122"/>
              </a:rPr>
              <a:t>位置伺服</a:t>
            </a:r>
          </a:p>
        </p:txBody>
      </p:sp>
      <p:pic>
        <p:nvPicPr>
          <p:cNvPr id="8602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0"/>
            <a:ext cx="5364162" cy="334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86024"/>
                                        </p:tgtEl>
                                        <p:attrNameLst>
                                          <p:attrName>style.visibility</p:attrName>
                                        </p:attrNameLst>
                                      </p:cBhvr>
                                      <p:to>
                                        <p:strVal val="visible"/>
                                      </p:to>
                                    </p:set>
                                    <p:animEffect transition="in" filter="diamond(out)">
                                      <p:cBhvr>
                                        <p:cTn id="7" dur="500"/>
                                        <p:tgtEl>
                                          <p:spTgt spid="8602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60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1" presetClass="entr" presetSubtype="8" fill="hold" nodeType="clickEffect">
                                  <p:stCondLst>
                                    <p:cond delay="0"/>
                                  </p:stCondLst>
                                  <p:childTnLst>
                                    <p:set>
                                      <p:cBhvr>
                                        <p:cTn id="14" dur="1" fill="hold">
                                          <p:stCondLst>
                                            <p:cond delay="0"/>
                                          </p:stCondLst>
                                        </p:cTn>
                                        <p:tgtEl>
                                          <p:spTgt spid="86026"/>
                                        </p:tgtEl>
                                        <p:attrNameLst>
                                          <p:attrName>style.visibility</p:attrName>
                                        </p:attrNameLst>
                                      </p:cBhvr>
                                      <p:to>
                                        <p:strVal val="visible"/>
                                      </p:to>
                                    </p:set>
                                    <p:animEffect transition="in" filter="wheel(8)">
                                      <p:cBhvr>
                                        <p:cTn id="15" dur="500"/>
                                        <p:tgtEl>
                                          <p:spTgt spid="86026"/>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86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p:bldP spid="860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100138" y="188913"/>
            <a:ext cx="6496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200" b="1" dirty="0">
                <a:solidFill>
                  <a:srgbClr val="FF3399"/>
                </a:solidFill>
                <a:effectLst>
                  <a:outerShdw blurRad="38100" dist="38100" dir="2700000" algn="tl">
                    <a:srgbClr val="C0C0C0"/>
                  </a:outerShdw>
                </a:effectLst>
              </a:rPr>
              <a:t>汽车上的传感器</a:t>
            </a:r>
          </a:p>
        </p:txBody>
      </p:sp>
      <p:pic>
        <p:nvPicPr>
          <p:cNvPr id="80899" name="Picture 3" descr="汽车传感器"/>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2339975" y="2997200"/>
            <a:ext cx="5976938" cy="3671888"/>
          </a:xfrm>
          <a:prstGeom prst="rect">
            <a:avLst/>
          </a:prstGeom>
          <a:solidFill>
            <a:srgbClr val="FFFFFF"/>
          </a:solidFill>
          <a:ln>
            <a:noFill/>
          </a:ln>
          <a:extLst>
            <a:ext uri="{91240B29-F687-4F45-9708-019B960494DF}">
              <a14:hiddenLine xmlns:a14="http://schemas.microsoft.com/office/drawing/2010/main" w="76200" cmpd="tri">
                <a:solidFill>
                  <a:srgbClr val="FFFF00"/>
                </a:solidFill>
                <a:miter lim="800000"/>
                <a:headEnd/>
                <a:tailEnd/>
              </a14:hiddenLine>
            </a:ext>
          </a:extLst>
        </p:spPr>
      </p:pic>
      <p:sp>
        <p:nvSpPr>
          <p:cNvPr id="80900" name="Text Box 4"/>
          <p:cNvSpPr txBox="1">
            <a:spLocks noChangeArrowheads="1"/>
          </p:cNvSpPr>
          <p:nvPr/>
        </p:nvSpPr>
        <p:spPr bwMode="auto">
          <a:xfrm>
            <a:off x="128588" y="692150"/>
            <a:ext cx="8764587"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defRPr/>
            </a:pPr>
            <a:r>
              <a:rPr lang="zh-CN" altLang="en-US" sz="3200" b="1">
                <a:effectLst>
                  <a:outerShdw blurRad="38100" dist="38100" dir="2700000" algn="tl">
                    <a:srgbClr val="C0C0C0"/>
                  </a:outerShdw>
                </a:effectLst>
                <a:latin typeface="华文中宋" pitchFamily="2" charset="-122"/>
                <a:ea typeface="华文中宋" pitchFamily="2" charset="-122"/>
              </a:rPr>
              <a:t> 高级轿车需要用传感器对温度、压力、位置、距离、转速、加速度、湿度、电磁、光电、振动等进行实时准确的测量，一般需要</a:t>
            </a:r>
            <a:r>
              <a:rPr lang="en-US" altLang="zh-CN" sz="3200" b="1">
                <a:effectLst>
                  <a:outerShdw blurRad="38100" dist="38100" dir="2700000" algn="tl">
                    <a:srgbClr val="C0C0C0"/>
                  </a:outerShdw>
                </a:effectLst>
                <a:latin typeface="华文中宋" pitchFamily="2" charset="-122"/>
                <a:ea typeface="华文中宋" pitchFamily="2" charset="-122"/>
              </a:rPr>
              <a:t>30</a:t>
            </a:r>
            <a:r>
              <a:rPr lang="zh-CN" altLang="en-US" sz="3200" b="1">
                <a:effectLst>
                  <a:outerShdw blurRad="38100" dist="38100" dir="2700000" algn="tl">
                    <a:srgbClr val="C0C0C0"/>
                  </a:outerShdw>
                </a:effectLst>
                <a:latin typeface="华文中宋" pitchFamily="2" charset="-122"/>
                <a:ea typeface="华文中宋" pitchFamily="2" charset="-122"/>
              </a:rPr>
              <a:t>～</a:t>
            </a:r>
            <a:r>
              <a:rPr lang="en-US" altLang="zh-CN" sz="3200" b="1">
                <a:effectLst>
                  <a:outerShdw blurRad="38100" dist="38100" dir="2700000" algn="tl">
                    <a:srgbClr val="C0C0C0"/>
                  </a:outerShdw>
                </a:effectLst>
                <a:latin typeface="华文中宋" pitchFamily="2" charset="-122"/>
                <a:ea typeface="华文中宋" pitchFamily="2" charset="-122"/>
              </a:rPr>
              <a:t>100</a:t>
            </a:r>
            <a:r>
              <a:rPr lang="zh-CN" altLang="en-US" sz="3200" b="1">
                <a:effectLst>
                  <a:outerShdw blurRad="38100" dist="38100" dir="2700000" algn="tl">
                    <a:srgbClr val="C0C0C0"/>
                  </a:outerShdw>
                </a:effectLst>
                <a:latin typeface="华文中宋" pitchFamily="2" charset="-122"/>
                <a:ea typeface="华文中宋" pitchFamily="2" charset="-122"/>
              </a:rPr>
              <a:t>种传感器。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wipe(left)">
                                      <p:cBhvr>
                                        <p:cTn id="7" dur="500"/>
                                        <p:tgtEl>
                                          <p:spTgt spid="80900"/>
                                        </p:tgtEl>
                                      </p:cBhvr>
                                    </p:animEffect>
                                  </p:childTnLst>
                                </p:cTn>
                              </p:par>
                              <p:par>
                                <p:cTn id="8" presetID="22" presetClass="entr" presetSubtype="8" fill="hold" nodeType="withEffect">
                                  <p:stCondLst>
                                    <p:cond delay="0"/>
                                  </p:stCondLst>
                                  <p:childTnLst>
                                    <p:set>
                                      <p:cBhvr>
                                        <p:cTn id="9" dur="1" fill="hold">
                                          <p:stCondLst>
                                            <p:cond delay="0"/>
                                          </p:stCondLst>
                                        </p:cTn>
                                        <p:tgtEl>
                                          <p:spTgt spid="80899"/>
                                        </p:tgtEl>
                                        <p:attrNameLst>
                                          <p:attrName>style.visibility</p:attrName>
                                        </p:attrNameLst>
                                      </p:cBhvr>
                                      <p:to>
                                        <p:strVal val="visible"/>
                                      </p:to>
                                    </p:set>
                                    <p:animEffect transition="in" filter="wipe(left)">
                                      <p:cBhvr>
                                        <p:cTn id="10" dur="500"/>
                                        <p:tgtEl>
                                          <p:spTgt spid="8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a:grpSpLocks/>
          </p:cNvGrpSpPr>
          <p:nvPr/>
        </p:nvGrpSpPr>
        <p:grpSpPr bwMode="auto">
          <a:xfrm>
            <a:off x="323850" y="1268413"/>
            <a:ext cx="8820150" cy="5589587"/>
            <a:chOff x="204" y="799"/>
            <a:chExt cx="5556" cy="3521"/>
          </a:xfrm>
        </p:grpSpPr>
        <p:sp>
          <p:nvSpPr>
            <p:cNvPr id="191500" name="Text Box 12"/>
            <p:cNvSpPr txBox="1">
              <a:spLocks noChangeArrowheads="1"/>
            </p:cNvSpPr>
            <p:nvPr/>
          </p:nvSpPr>
          <p:spPr bwMode="auto">
            <a:xfrm>
              <a:off x="288" y="1166"/>
              <a:ext cx="1322" cy="327"/>
            </a:xfrm>
            <a:prstGeom prst="rect">
              <a:avLst/>
            </a:prstGeom>
            <a:noFill/>
            <a:ln w="9525">
              <a:noFill/>
              <a:miter lim="800000"/>
              <a:headEnd/>
              <a:tailEnd/>
            </a:ln>
            <a:effectLst/>
          </p:spPr>
          <p:txBody>
            <a:bodyPr>
              <a:spAutoFit/>
            </a:bodyPr>
            <a:lstStyle/>
            <a:p>
              <a:pPr algn="just">
                <a:spcBef>
                  <a:spcPct val="20000"/>
                </a:spcBef>
                <a:buFont typeface="Wingdings" pitchFamily="2" charset="2"/>
                <a:buChar char="§"/>
                <a:defRPr/>
              </a:pPr>
              <a:r>
                <a:rPr lang="en-US" altLang="zh-CN" sz="2800" b="1">
                  <a:solidFill>
                    <a:srgbClr val="FF9999"/>
                  </a:solidFill>
                  <a:effectLst>
                    <a:outerShdw blurRad="38100" dist="38100" dir="2700000" algn="tl">
                      <a:srgbClr val="000000"/>
                    </a:outerShdw>
                  </a:effectLst>
                  <a:ea typeface="宋体" charset="-122"/>
                </a:rPr>
                <a:t> </a:t>
              </a:r>
              <a:r>
                <a:rPr lang="zh-CN" altLang="en-US" sz="2800" b="1">
                  <a:solidFill>
                    <a:srgbClr val="FF9999"/>
                  </a:solidFill>
                  <a:effectLst>
                    <a:outerShdw blurRad="38100" dist="38100" dir="2700000" algn="tl">
                      <a:srgbClr val="000000"/>
                    </a:outerShdw>
                  </a:effectLst>
                  <a:ea typeface="宋体" charset="-122"/>
                </a:rPr>
                <a:t>家用电器</a:t>
              </a:r>
            </a:p>
          </p:txBody>
        </p:sp>
        <p:grpSp>
          <p:nvGrpSpPr>
            <p:cNvPr id="18436" name="Group 26"/>
            <p:cNvGrpSpPr>
              <a:grpSpLocks/>
            </p:cNvGrpSpPr>
            <p:nvPr/>
          </p:nvGrpSpPr>
          <p:grpSpPr bwMode="auto">
            <a:xfrm>
              <a:off x="204" y="799"/>
              <a:ext cx="5556" cy="3521"/>
              <a:chOff x="204" y="799"/>
              <a:chExt cx="5556" cy="3521"/>
            </a:xfrm>
          </p:grpSpPr>
          <p:pic>
            <p:nvPicPr>
              <p:cNvPr id="18437" name="Picture 9" descr="空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 y="2251"/>
                <a:ext cx="2064" cy="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10" descr="CC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 y="2778"/>
                <a:ext cx="1542"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4" descr="u=1686838001,3303844235&amp;gp=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1344"/>
                <a:ext cx="1996" cy="1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6" descr="u=3597238299,300989014&amp;g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 y="799"/>
                <a:ext cx="1519"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8" descr="u=239933431,3900409336&amp;gp=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 y="1842"/>
                <a:ext cx="1587" cy="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07" name="Text Box 19"/>
              <p:cNvSpPr txBox="1">
                <a:spLocks noChangeArrowheads="1"/>
              </p:cNvSpPr>
              <p:nvPr/>
            </p:nvSpPr>
            <p:spPr bwMode="auto">
              <a:xfrm>
                <a:off x="249" y="2795"/>
                <a:ext cx="1404" cy="250"/>
              </a:xfrm>
              <a:prstGeom prst="rect">
                <a:avLst/>
              </a:prstGeom>
              <a:noFill/>
              <a:ln w="9525">
                <a:noFill/>
                <a:miter lim="800000"/>
                <a:headEnd/>
                <a:tailEnd/>
              </a:ln>
              <a:effectLst/>
            </p:spPr>
            <p:txBody>
              <a:bodyPr wrap="none">
                <a:spAutoFit/>
              </a:bodyPr>
              <a:lstStyle/>
              <a:p>
                <a:pPr marL="342900" indent="-342900" algn="just">
                  <a:spcBef>
                    <a:spcPct val="20000"/>
                  </a:spcBef>
                  <a:defRPr/>
                </a:pPr>
                <a:r>
                  <a:rPr lang="zh-CN" altLang="en-US" sz="2000" b="1">
                    <a:effectLst>
                      <a:outerShdw blurRad="38100" dist="38100" dir="2700000" algn="tl">
                        <a:srgbClr val="FFFFFF"/>
                      </a:outerShdw>
                    </a:effectLst>
                    <a:latin typeface="宋体" charset="-122"/>
                    <a:ea typeface="宋体" charset="-122"/>
                  </a:rPr>
                  <a:t>液化气烟雾报警器</a:t>
                </a:r>
              </a:p>
            </p:txBody>
          </p:sp>
          <p:pic>
            <p:nvPicPr>
              <p:cNvPr id="18443" name="Picture 23" descr="u=1684170254,2251972769&amp;gp=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 y="2568"/>
                <a:ext cx="1312" cy="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12" name="Text Box 24"/>
              <p:cNvSpPr txBox="1">
                <a:spLocks noChangeArrowheads="1"/>
              </p:cNvSpPr>
              <p:nvPr/>
            </p:nvSpPr>
            <p:spPr bwMode="auto">
              <a:xfrm>
                <a:off x="3198" y="4032"/>
                <a:ext cx="1081" cy="288"/>
              </a:xfrm>
              <a:prstGeom prst="rect">
                <a:avLst/>
              </a:prstGeom>
              <a:noFill/>
              <a:ln w="9525">
                <a:noFill/>
                <a:miter lim="800000"/>
                <a:headEnd/>
                <a:tailEnd/>
              </a:ln>
              <a:effectLst/>
            </p:spPr>
            <p:txBody>
              <a:bodyPr wrap="none">
                <a:spAutoFit/>
              </a:bodyPr>
              <a:lstStyle/>
              <a:p>
                <a:pPr marL="342900" indent="-342900" algn="just">
                  <a:spcBef>
                    <a:spcPct val="20000"/>
                  </a:spcBef>
                  <a:defRPr/>
                </a:pPr>
                <a:r>
                  <a:rPr lang="zh-CN" altLang="en-US" b="1">
                    <a:solidFill>
                      <a:srgbClr val="FF0066"/>
                    </a:solidFill>
                    <a:effectLst>
                      <a:outerShdw blurRad="38100" dist="38100" dir="2700000" algn="tl">
                        <a:srgbClr val="000000"/>
                      </a:outerShdw>
                    </a:effectLst>
                    <a:latin typeface="宋体" charset="-122"/>
                    <a:ea typeface="宋体" charset="-122"/>
                  </a:rPr>
                  <a:t>智能洗衣机</a:t>
                </a:r>
              </a:p>
            </p:txBody>
          </p:sp>
          <p:sp>
            <p:nvSpPr>
              <p:cNvPr id="191513" name="Text Box 25"/>
              <p:cNvSpPr txBox="1">
                <a:spLocks noChangeArrowheads="1"/>
              </p:cNvSpPr>
              <p:nvPr/>
            </p:nvSpPr>
            <p:spPr bwMode="auto">
              <a:xfrm>
                <a:off x="3651" y="1616"/>
                <a:ext cx="695" cy="288"/>
              </a:xfrm>
              <a:prstGeom prst="rect">
                <a:avLst/>
              </a:prstGeom>
              <a:noFill/>
              <a:ln w="9525">
                <a:noFill/>
                <a:miter lim="800000"/>
                <a:headEnd/>
                <a:tailEnd/>
              </a:ln>
              <a:effectLst/>
            </p:spPr>
            <p:txBody>
              <a:bodyPr wrap="none">
                <a:spAutoFit/>
              </a:bodyPr>
              <a:lstStyle/>
              <a:p>
                <a:pPr marL="342900" indent="-342900" algn="just">
                  <a:spcBef>
                    <a:spcPct val="20000"/>
                  </a:spcBef>
                  <a:defRPr/>
                </a:pPr>
                <a:r>
                  <a:rPr lang="zh-CN" altLang="en-US" b="1">
                    <a:solidFill>
                      <a:srgbClr val="00CC00"/>
                    </a:solidFill>
                    <a:effectLst>
                      <a:outerShdw blurRad="38100" dist="38100" dir="2700000" algn="tl">
                        <a:srgbClr val="000000"/>
                      </a:outerShdw>
                    </a:effectLst>
                    <a:latin typeface="宋体" charset="-122"/>
                    <a:ea typeface="宋体" charset="-122"/>
                  </a:rPr>
                  <a:t>遥控器</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8"/>
          <p:cNvGrpSpPr>
            <a:grpSpLocks/>
          </p:cNvGrpSpPr>
          <p:nvPr/>
        </p:nvGrpSpPr>
        <p:grpSpPr bwMode="auto">
          <a:xfrm>
            <a:off x="0" y="623888"/>
            <a:ext cx="9144000" cy="6234112"/>
            <a:chOff x="113" y="393"/>
            <a:chExt cx="5647" cy="3927"/>
          </a:xfrm>
        </p:grpSpPr>
        <p:pic>
          <p:nvPicPr>
            <p:cNvPr id="19459" name="Picture 42" descr="楼宇自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 y="1004"/>
              <a:ext cx="5647" cy="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68" name="Text Box 56"/>
            <p:cNvSpPr txBox="1">
              <a:spLocks noChangeArrowheads="1"/>
            </p:cNvSpPr>
            <p:nvPr/>
          </p:nvSpPr>
          <p:spPr bwMode="auto">
            <a:xfrm>
              <a:off x="641" y="393"/>
              <a:ext cx="1921" cy="327"/>
            </a:xfrm>
            <a:prstGeom prst="rect">
              <a:avLst/>
            </a:prstGeom>
            <a:noFill/>
            <a:ln w="9525">
              <a:noFill/>
              <a:miter lim="800000"/>
              <a:headEnd/>
              <a:tailEnd/>
            </a:ln>
            <a:effectLst/>
          </p:spPr>
          <p:txBody>
            <a:bodyPr>
              <a:spAutoFit/>
            </a:bodyPr>
            <a:lstStyle/>
            <a:p>
              <a:pPr algn="just">
                <a:buFont typeface="Wingdings" pitchFamily="2" charset="2"/>
                <a:buChar char="§"/>
                <a:defRPr/>
              </a:pPr>
              <a:r>
                <a:rPr lang="en-US" altLang="zh-CN" sz="2800" dirty="0">
                  <a:solidFill>
                    <a:srgbClr val="FF9999"/>
                  </a:solidFill>
                  <a:effectLst>
                    <a:outerShdw blurRad="38100" dist="38100" dir="2700000" algn="tl">
                      <a:srgbClr val="000000"/>
                    </a:outerShdw>
                  </a:effectLst>
                  <a:latin typeface="华文新魏" pitchFamily="2" charset="-122"/>
                  <a:ea typeface="华文新魏" pitchFamily="2" charset="-122"/>
                </a:rPr>
                <a:t>  </a:t>
              </a:r>
              <a:r>
                <a:rPr lang="zh-CN" altLang="en-US" sz="2800" b="1" dirty="0">
                  <a:solidFill>
                    <a:srgbClr val="FF9999"/>
                  </a:solidFill>
                  <a:effectLst>
                    <a:outerShdw blurRad="38100" dist="38100" dir="2700000" algn="tl">
                      <a:srgbClr val="000000"/>
                    </a:outerShdw>
                  </a:effectLst>
                  <a:latin typeface="华文新魏" pitchFamily="2" charset="-122"/>
                  <a:ea typeface="宋体" charset="-122"/>
                </a:rPr>
                <a:t>智能建筑</a:t>
              </a:r>
              <a:endParaRPr lang="zh-CN" altLang="en-US" sz="2800" b="1" dirty="0">
                <a:solidFill>
                  <a:schemeClr val="hlink"/>
                </a:solidFill>
                <a:effectLst>
                  <a:outerShdw blurRad="38100" dist="38100" dir="2700000" algn="tl">
                    <a:srgbClr val="000000"/>
                  </a:outerShdw>
                </a:effectLst>
                <a:latin typeface="宋体" charset="-122"/>
                <a:ea typeface="宋体" charset="-122"/>
              </a:endParaRPr>
            </a:p>
          </p:txBody>
        </p:sp>
        <p:sp>
          <p:nvSpPr>
            <p:cNvPr id="192569" name="Text Box 57"/>
            <p:cNvSpPr txBox="1">
              <a:spLocks noChangeArrowheads="1"/>
            </p:cNvSpPr>
            <p:nvPr/>
          </p:nvSpPr>
          <p:spPr bwMode="auto">
            <a:xfrm>
              <a:off x="5034" y="3113"/>
              <a:ext cx="726" cy="192"/>
            </a:xfrm>
            <a:prstGeom prst="rect">
              <a:avLst/>
            </a:prstGeom>
            <a:solidFill>
              <a:schemeClr val="bg1"/>
            </a:solidFill>
            <a:ln w="9525">
              <a:noFill/>
              <a:miter lim="800000"/>
              <a:headEnd/>
              <a:tailEnd/>
            </a:ln>
            <a:effectLst/>
          </p:spPr>
          <p:txBody>
            <a:bodyPr>
              <a:spAutoFit/>
            </a:bodyPr>
            <a:lstStyle/>
            <a:p>
              <a:pPr algn="just">
                <a:spcBef>
                  <a:spcPct val="20000"/>
                </a:spcBef>
                <a:defRPr/>
              </a:pPr>
              <a:r>
                <a:rPr lang="zh-CN" altLang="en-US" sz="1400" b="1">
                  <a:effectLst>
                    <a:outerShdw blurRad="38100" dist="38100" dir="2700000" algn="tl">
                      <a:srgbClr val="C0C0C0"/>
                    </a:outerShdw>
                  </a:effectLst>
                  <a:latin typeface="宋体" charset="-122"/>
                  <a:ea typeface="宋体" charset="-122"/>
                </a:rPr>
                <a:t>给排水系统</a:t>
              </a:r>
            </a:p>
          </p:txBody>
        </p:sp>
        <p:sp>
          <p:nvSpPr>
            <p:cNvPr id="192571" name="Text Box 59"/>
            <p:cNvSpPr txBox="1">
              <a:spLocks noChangeArrowheads="1"/>
            </p:cNvSpPr>
            <p:nvPr/>
          </p:nvSpPr>
          <p:spPr bwMode="auto">
            <a:xfrm>
              <a:off x="158" y="2976"/>
              <a:ext cx="672" cy="212"/>
            </a:xfrm>
            <a:prstGeom prst="rect">
              <a:avLst/>
            </a:prstGeom>
            <a:solidFill>
              <a:schemeClr val="bg1"/>
            </a:solidFill>
            <a:ln w="9525">
              <a:noFill/>
              <a:miter lim="800000"/>
              <a:headEnd/>
              <a:tailEnd/>
            </a:ln>
            <a:effectLst/>
          </p:spPr>
          <p:txBody>
            <a:bodyPr>
              <a:spAutoFit/>
            </a:bodyPr>
            <a:lstStyle/>
            <a:p>
              <a:pPr algn="just">
                <a:spcBef>
                  <a:spcPct val="20000"/>
                </a:spcBef>
                <a:defRPr/>
              </a:pPr>
              <a:r>
                <a:rPr lang="zh-CN" altLang="en-US" sz="1600" b="1">
                  <a:effectLst>
                    <a:outerShdw blurRad="38100" dist="38100" dir="2700000" algn="tl">
                      <a:srgbClr val="C0C0C0"/>
                    </a:outerShdw>
                  </a:effectLst>
                  <a:latin typeface="宋体" charset="-122"/>
                  <a:ea typeface="宋体" charset="-122"/>
                </a:rPr>
                <a:t>泵系统</a:t>
              </a:r>
            </a:p>
          </p:txBody>
        </p:sp>
        <p:sp>
          <p:nvSpPr>
            <p:cNvPr id="192572" name="Text Box 60"/>
            <p:cNvSpPr txBox="1">
              <a:spLocks noChangeArrowheads="1"/>
            </p:cNvSpPr>
            <p:nvPr/>
          </p:nvSpPr>
          <p:spPr bwMode="auto">
            <a:xfrm>
              <a:off x="521" y="3203"/>
              <a:ext cx="624" cy="192"/>
            </a:xfrm>
            <a:prstGeom prst="rect">
              <a:avLst/>
            </a:prstGeom>
            <a:solidFill>
              <a:schemeClr val="bg1"/>
            </a:solidFill>
            <a:ln w="9525">
              <a:noFill/>
              <a:miter lim="800000"/>
              <a:headEnd/>
              <a:tailEnd/>
            </a:ln>
            <a:effectLst/>
          </p:spPr>
          <p:txBody>
            <a:bodyPr>
              <a:spAutoFit/>
            </a:bodyPr>
            <a:lstStyle/>
            <a:p>
              <a:pPr algn="just">
                <a:spcBef>
                  <a:spcPct val="20000"/>
                </a:spcBef>
                <a:defRPr/>
              </a:pPr>
              <a:r>
                <a:rPr lang="zh-CN" altLang="en-US" sz="1400" b="1">
                  <a:effectLst>
                    <a:outerShdw blurRad="38100" dist="38100" dir="2700000" algn="tl">
                      <a:srgbClr val="C0C0C0"/>
                    </a:outerShdw>
                  </a:effectLst>
                  <a:latin typeface="宋体" charset="-122"/>
                  <a:ea typeface="宋体" charset="-122"/>
                </a:rPr>
                <a:t>锅炉系统</a:t>
              </a:r>
            </a:p>
          </p:txBody>
        </p:sp>
        <p:sp>
          <p:nvSpPr>
            <p:cNvPr id="192573" name="Text Box 61"/>
            <p:cNvSpPr txBox="1">
              <a:spLocks noChangeArrowheads="1"/>
            </p:cNvSpPr>
            <p:nvPr/>
          </p:nvSpPr>
          <p:spPr bwMode="auto">
            <a:xfrm>
              <a:off x="521" y="3793"/>
              <a:ext cx="820" cy="231"/>
            </a:xfrm>
            <a:prstGeom prst="rect">
              <a:avLst/>
            </a:prstGeom>
            <a:solidFill>
              <a:schemeClr val="bg1"/>
            </a:solidFill>
            <a:ln w="9525">
              <a:noFill/>
              <a:miter lim="800000"/>
              <a:headEnd/>
              <a:tailEnd/>
            </a:ln>
            <a:effectLst/>
          </p:spPr>
          <p:txBody>
            <a:bodyPr>
              <a:spAutoFit/>
            </a:bodyPr>
            <a:lstStyle/>
            <a:p>
              <a:pPr algn="just">
                <a:spcBef>
                  <a:spcPct val="20000"/>
                </a:spcBef>
                <a:defRPr/>
              </a:pPr>
              <a:r>
                <a:rPr lang="zh-CN" altLang="en-US" b="1">
                  <a:effectLst>
                    <a:outerShdw blurRad="38100" dist="38100" dir="2700000" algn="tl">
                      <a:srgbClr val="C0C0C0"/>
                    </a:outerShdw>
                  </a:effectLst>
                  <a:latin typeface="宋体" charset="-122"/>
                  <a:ea typeface="宋体" charset="-122"/>
                </a:rPr>
                <a:t>环境控制</a:t>
              </a:r>
            </a:p>
          </p:txBody>
        </p:sp>
        <p:sp>
          <p:nvSpPr>
            <p:cNvPr id="192574" name="Text Box 62"/>
            <p:cNvSpPr txBox="1">
              <a:spLocks noChangeArrowheads="1"/>
            </p:cNvSpPr>
            <p:nvPr/>
          </p:nvSpPr>
          <p:spPr bwMode="auto">
            <a:xfrm>
              <a:off x="1111" y="4108"/>
              <a:ext cx="768" cy="212"/>
            </a:xfrm>
            <a:prstGeom prst="rect">
              <a:avLst/>
            </a:prstGeom>
            <a:solidFill>
              <a:schemeClr val="bg1"/>
            </a:solidFill>
            <a:ln w="9525">
              <a:noFill/>
              <a:miter lim="800000"/>
              <a:headEnd/>
              <a:tailEnd/>
            </a:ln>
            <a:effectLst/>
          </p:spPr>
          <p:txBody>
            <a:bodyPr>
              <a:spAutoFit/>
            </a:bodyPr>
            <a:lstStyle/>
            <a:p>
              <a:pPr algn="just">
                <a:spcBef>
                  <a:spcPct val="20000"/>
                </a:spcBef>
                <a:defRPr/>
              </a:pPr>
              <a:r>
                <a:rPr lang="zh-CN" altLang="en-US" sz="1600" b="1">
                  <a:effectLst>
                    <a:outerShdw blurRad="38100" dist="38100" dir="2700000" algn="tl">
                      <a:srgbClr val="C0C0C0"/>
                    </a:outerShdw>
                  </a:effectLst>
                  <a:latin typeface="宋体" charset="-122"/>
                  <a:ea typeface="宋体" charset="-122"/>
                </a:rPr>
                <a:t>电力监测</a:t>
              </a:r>
            </a:p>
          </p:txBody>
        </p:sp>
        <p:sp>
          <p:nvSpPr>
            <p:cNvPr id="192575" name="Text Box 63"/>
            <p:cNvSpPr txBox="1">
              <a:spLocks noChangeArrowheads="1"/>
            </p:cNvSpPr>
            <p:nvPr/>
          </p:nvSpPr>
          <p:spPr bwMode="auto">
            <a:xfrm>
              <a:off x="1882" y="3974"/>
              <a:ext cx="766" cy="212"/>
            </a:xfrm>
            <a:prstGeom prst="rect">
              <a:avLst/>
            </a:prstGeom>
            <a:solidFill>
              <a:schemeClr val="bg1"/>
            </a:solidFill>
            <a:ln w="9525">
              <a:noFill/>
              <a:miter lim="800000"/>
              <a:headEnd/>
              <a:tailEnd/>
            </a:ln>
            <a:effectLst/>
          </p:spPr>
          <p:txBody>
            <a:bodyPr>
              <a:spAutoFit/>
            </a:bodyPr>
            <a:lstStyle/>
            <a:p>
              <a:pPr algn="just">
                <a:spcBef>
                  <a:spcPct val="20000"/>
                </a:spcBef>
                <a:defRPr/>
              </a:pPr>
              <a:r>
                <a:rPr lang="zh-CN" altLang="en-US" sz="1600" b="1">
                  <a:effectLst>
                    <a:outerShdw blurRad="38100" dist="38100" dir="2700000" algn="tl">
                      <a:srgbClr val="C0C0C0"/>
                    </a:outerShdw>
                  </a:effectLst>
                  <a:latin typeface="宋体" charset="-122"/>
                  <a:ea typeface="宋体" charset="-122"/>
                </a:rPr>
                <a:t>能量计费</a:t>
              </a:r>
            </a:p>
          </p:txBody>
        </p:sp>
        <p:sp>
          <p:nvSpPr>
            <p:cNvPr id="192576" name="Text Box 64"/>
            <p:cNvSpPr txBox="1">
              <a:spLocks noChangeArrowheads="1"/>
            </p:cNvSpPr>
            <p:nvPr/>
          </p:nvSpPr>
          <p:spPr bwMode="auto">
            <a:xfrm>
              <a:off x="2562" y="3612"/>
              <a:ext cx="672" cy="212"/>
            </a:xfrm>
            <a:prstGeom prst="rect">
              <a:avLst/>
            </a:prstGeom>
            <a:solidFill>
              <a:schemeClr val="bg1"/>
            </a:solidFill>
            <a:ln w="9525">
              <a:noFill/>
              <a:miter lim="800000"/>
              <a:headEnd/>
              <a:tailEnd/>
            </a:ln>
            <a:effectLst/>
          </p:spPr>
          <p:txBody>
            <a:bodyPr>
              <a:spAutoFit/>
            </a:bodyPr>
            <a:lstStyle/>
            <a:p>
              <a:pPr algn="just">
                <a:spcBef>
                  <a:spcPct val="20000"/>
                </a:spcBef>
                <a:defRPr/>
              </a:pPr>
              <a:r>
                <a:rPr lang="zh-CN" altLang="en-US" sz="1600" b="1">
                  <a:effectLst>
                    <a:outerShdw blurRad="38100" dist="38100" dir="2700000" algn="tl">
                      <a:srgbClr val="C0C0C0"/>
                    </a:outerShdw>
                  </a:effectLst>
                  <a:latin typeface="宋体" charset="-122"/>
                  <a:ea typeface="宋体" charset="-122"/>
                </a:rPr>
                <a:t>消防系统</a:t>
              </a:r>
            </a:p>
          </p:txBody>
        </p:sp>
        <p:sp>
          <p:nvSpPr>
            <p:cNvPr id="192577" name="Text Box 65"/>
            <p:cNvSpPr txBox="1">
              <a:spLocks noChangeArrowheads="1"/>
            </p:cNvSpPr>
            <p:nvPr/>
          </p:nvSpPr>
          <p:spPr bwMode="auto">
            <a:xfrm>
              <a:off x="3016" y="3974"/>
              <a:ext cx="884" cy="250"/>
            </a:xfrm>
            <a:prstGeom prst="rect">
              <a:avLst/>
            </a:prstGeom>
            <a:solidFill>
              <a:schemeClr val="bg1"/>
            </a:solidFill>
            <a:ln w="9525">
              <a:noFill/>
              <a:miter lim="800000"/>
              <a:headEnd/>
              <a:tailEnd/>
            </a:ln>
            <a:effectLst/>
          </p:spPr>
          <p:txBody>
            <a:bodyPr>
              <a:spAutoFit/>
            </a:bodyPr>
            <a:lstStyle/>
            <a:p>
              <a:pPr algn="just">
                <a:spcBef>
                  <a:spcPct val="20000"/>
                </a:spcBef>
                <a:defRPr/>
              </a:pPr>
              <a:r>
                <a:rPr lang="zh-CN" altLang="en-US" sz="2000" b="1">
                  <a:effectLst>
                    <a:outerShdw blurRad="38100" dist="38100" dir="2700000" algn="tl">
                      <a:srgbClr val="C0C0C0"/>
                    </a:outerShdw>
                  </a:effectLst>
                  <a:latin typeface="宋体" charset="-122"/>
                  <a:ea typeface="宋体" charset="-122"/>
                </a:rPr>
                <a:t>保安系统</a:t>
              </a:r>
            </a:p>
          </p:txBody>
        </p:sp>
        <p:sp>
          <p:nvSpPr>
            <p:cNvPr id="192578" name="Text Box 66"/>
            <p:cNvSpPr txBox="1">
              <a:spLocks noChangeArrowheads="1"/>
            </p:cNvSpPr>
            <p:nvPr/>
          </p:nvSpPr>
          <p:spPr bwMode="auto">
            <a:xfrm>
              <a:off x="3560" y="3566"/>
              <a:ext cx="576" cy="192"/>
            </a:xfrm>
            <a:prstGeom prst="rect">
              <a:avLst/>
            </a:prstGeom>
            <a:solidFill>
              <a:schemeClr val="bg1"/>
            </a:solidFill>
            <a:ln w="9525">
              <a:noFill/>
              <a:miter lim="800000"/>
              <a:headEnd/>
              <a:tailEnd/>
            </a:ln>
            <a:effectLst/>
          </p:spPr>
          <p:txBody>
            <a:bodyPr>
              <a:spAutoFit/>
            </a:bodyPr>
            <a:lstStyle/>
            <a:p>
              <a:pPr algn="just">
                <a:spcBef>
                  <a:spcPct val="20000"/>
                </a:spcBef>
                <a:defRPr/>
              </a:pPr>
              <a:r>
                <a:rPr lang="zh-CN" altLang="en-US" sz="1400" b="1">
                  <a:effectLst>
                    <a:outerShdw blurRad="38100" dist="38100" dir="2700000" algn="tl">
                      <a:srgbClr val="C0C0C0"/>
                    </a:outerShdw>
                  </a:effectLst>
                  <a:latin typeface="宋体" charset="-122"/>
                  <a:ea typeface="宋体" charset="-122"/>
                </a:rPr>
                <a:t>照明系统</a:t>
              </a:r>
            </a:p>
          </p:txBody>
        </p:sp>
        <p:sp>
          <p:nvSpPr>
            <p:cNvPr id="192579" name="Text Box 67"/>
            <p:cNvSpPr txBox="1">
              <a:spLocks noChangeArrowheads="1"/>
            </p:cNvSpPr>
            <p:nvPr/>
          </p:nvSpPr>
          <p:spPr bwMode="auto">
            <a:xfrm>
              <a:off x="385" y="2205"/>
              <a:ext cx="384" cy="212"/>
            </a:xfrm>
            <a:prstGeom prst="rect">
              <a:avLst/>
            </a:prstGeom>
            <a:solidFill>
              <a:schemeClr val="bg1"/>
            </a:solidFill>
            <a:ln w="9525">
              <a:noFill/>
              <a:miter lim="800000"/>
              <a:headEnd/>
              <a:tailEnd/>
            </a:ln>
            <a:effectLst/>
          </p:spPr>
          <p:txBody>
            <a:bodyPr>
              <a:spAutoFit/>
            </a:bodyPr>
            <a:lstStyle/>
            <a:p>
              <a:pPr algn="just">
                <a:spcBef>
                  <a:spcPct val="20000"/>
                </a:spcBef>
                <a:defRPr/>
              </a:pPr>
              <a:r>
                <a:rPr lang="en-US" altLang="zh-CN" sz="1600" b="1">
                  <a:effectLst>
                    <a:outerShdw blurRad="38100" dist="38100" dir="2700000" algn="tl">
                      <a:srgbClr val="C0C0C0"/>
                    </a:outerShdw>
                  </a:effectLst>
                  <a:latin typeface="宋体" charset="-122"/>
                  <a:ea typeface="宋体" charset="-122"/>
                </a:rPr>
                <a:t>DDC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zh-CN" altLang="en-US" sz="2800" b="1" smtClean="0">
                <a:solidFill>
                  <a:srgbClr val="A50021"/>
                </a:solidFill>
                <a:ea typeface="宋体" panose="02010600030101010101" pitchFamily="2" charset="-122"/>
              </a:rPr>
              <a:t>二、传感器及传感技术</a:t>
            </a:r>
          </a:p>
        </p:txBody>
      </p:sp>
      <p:sp>
        <p:nvSpPr>
          <p:cNvPr id="20483" name="Rectangle 3"/>
          <p:cNvSpPr>
            <a:spLocks noChangeArrowheads="1"/>
          </p:cNvSpPr>
          <p:nvPr/>
        </p:nvSpPr>
        <p:spPr bwMode="auto">
          <a:xfrm>
            <a:off x="2051050" y="1196975"/>
            <a:ext cx="57610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800" b="1" i="0">
                <a:solidFill>
                  <a:srgbClr val="000066"/>
                </a:solidFill>
              </a:rPr>
              <a:t>传感器的作用</a:t>
            </a:r>
            <a:r>
              <a:rPr lang="en-US" altLang="zh-CN" sz="2800" b="1" i="0">
                <a:solidFill>
                  <a:srgbClr val="000066"/>
                </a:solidFill>
              </a:rPr>
              <a:t>~</a:t>
            </a:r>
            <a:r>
              <a:rPr lang="zh-CN" altLang="en-US" sz="2800" b="1" i="0">
                <a:solidFill>
                  <a:srgbClr val="000066"/>
                </a:solidFill>
              </a:rPr>
              <a:t>人</a:t>
            </a:r>
            <a:r>
              <a:rPr lang="en-US" altLang="zh-CN" sz="2800" b="1" i="0">
                <a:solidFill>
                  <a:srgbClr val="000066"/>
                </a:solidFill>
              </a:rPr>
              <a:t>-</a:t>
            </a:r>
            <a:r>
              <a:rPr lang="zh-CN" altLang="en-US" sz="2800" b="1" i="0">
                <a:solidFill>
                  <a:srgbClr val="000066"/>
                </a:solidFill>
              </a:rPr>
              <a:t>机对应关系图</a:t>
            </a:r>
          </a:p>
        </p:txBody>
      </p:sp>
      <p:sp>
        <p:nvSpPr>
          <p:cNvPr id="20484" name="Rectangle 4"/>
          <p:cNvSpPr>
            <a:spLocks noChangeArrowheads="1"/>
          </p:cNvSpPr>
          <p:nvPr/>
        </p:nvSpPr>
        <p:spPr bwMode="auto">
          <a:xfrm>
            <a:off x="1116013" y="2636838"/>
            <a:ext cx="919162" cy="2382837"/>
          </a:xfrm>
          <a:prstGeom prst="rect">
            <a:avLst/>
          </a:prstGeom>
          <a:gradFill rotWithShape="1">
            <a:gsLst>
              <a:gs pos="0">
                <a:srgbClr val="FF99FF"/>
              </a:gs>
              <a:gs pos="50000">
                <a:srgbClr val="FFFFFF"/>
              </a:gs>
              <a:gs pos="100000">
                <a:srgbClr val="FF99FF"/>
              </a:gs>
            </a:gsLst>
            <a:lin ang="5400000" scaled="1"/>
          </a:gradFill>
          <a:ln w="9525">
            <a:solidFill>
              <a:schemeClr val="tx1"/>
            </a:solidFill>
            <a:miter lim="800000"/>
            <a:headEnd/>
            <a:tailEnd/>
          </a:ln>
          <a:effectLst>
            <a:outerShdw dist="71842" dir="189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400" b="1" i="0">
                <a:solidFill>
                  <a:srgbClr val="000066"/>
                </a:solidFill>
              </a:rPr>
              <a:t>外</a:t>
            </a:r>
          </a:p>
          <a:p>
            <a:pPr algn="ctr" eaLnBrk="1" hangingPunct="1">
              <a:spcBef>
                <a:spcPct val="0"/>
              </a:spcBef>
              <a:buFontTx/>
              <a:buNone/>
            </a:pPr>
            <a:r>
              <a:rPr lang="zh-CN" altLang="en-US" sz="2400" b="1" i="0">
                <a:solidFill>
                  <a:srgbClr val="000066"/>
                </a:solidFill>
              </a:rPr>
              <a:t>界</a:t>
            </a:r>
          </a:p>
          <a:p>
            <a:pPr algn="ctr" eaLnBrk="1" hangingPunct="1">
              <a:spcBef>
                <a:spcPct val="0"/>
              </a:spcBef>
              <a:buFontTx/>
              <a:buNone/>
            </a:pPr>
            <a:r>
              <a:rPr lang="zh-CN" altLang="en-US" sz="2400" b="1" i="0">
                <a:solidFill>
                  <a:srgbClr val="000066"/>
                </a:solidFill>
              </a:rPr>
              <a:t>对</a:t>
            </a:r>
          </a:p>
          <a:p>
            <a:pPr algn="ctr" eaLnBrk="1" hangingPunct="1">
              <a:spcBef>
                <a:spcPct val="0"/>
              </a:spcBef>
              <a:buFontTx/>
              <a:buNone/>
            </a:pPr>
            <a:r>
              <a:rPr lang="zh-CN" altLang="en-US" sz="2400" b="1" i="0">
                <a:solidFill>
                  <a:srgbClr val="000066"/>
                </a:solidFill>
              </a:rPr>
              <a:t>象</a:t>
            </a:r>
          </a:p>
        </p:txBody>
      </p:sp>
      <p:sp>
        <p:nvSpPr>
          <p:cNvPr id="20485" name="Rectangle 5"/>
          <p:cNvSpPr>
            <a:spLocks noChangeArrowheads="1"/>
          </p:cNvSpPr>
          <p:nvPr/>
        </p:nvSpPr>
        <p:spPr bwMode="auto">
          <a:xfrm>
            <a:off x="2700338" y="2636838"/>
            <a:ext cx="1223962" cy="731837"/>
          </a:xfrm>
          <a:prstGeom prst="rect">
            <a:avLst/>
          </a:prstGeom>
          <a:gradFill rotWithShape="1">
            <a:gsLst>
              <a:gs pos="0">
                <a:srgbClr val="FF99FF"/>
              </a:gs>
              <a:gs pos="50000">
                <a:srgbClr val="FFFFFF"/>
              </a:gs>
              <a:gs pos="100000">
                <a:srgbClr val="FF99FF"/>
              </a:gs>
            </a:gsLst>
            <a:lin ang="5400000" scaled="1"/>
          </a:gradFill>
          <a:ln w="9525">
            <a:solidFill>
              <a:schemeClr val="tx1"/>
            </a:solidFill>
            <a:miter lim="800000"/>
            <a:headEnd/>
            <a:tailEnd/>
          </a:ln>
          <a:effectLst>
            <a:outerShdw dist="71842" dir="189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400" b="1" i="0">
                <a:solidFill>
                  <a:srgbClr val="000066"/>
                </a:solidFill>
              </a:rPr>
              <a:t>感 官</a:t>
            </a:r>
          </a:p>
        </p:txBody>
      </p:sp>
      <p:sp>
        <p:nvSpPr>
          <p:cNvPr id="20486" name="Rectangle 6"/>
          <p:cNvSpPr>
            <a:spLocks noChangeArrowheads="1"/>
          </p:cNvSpPr>
          <p:nvPr/>
        </p:nvSpPr>
        <p:spPr bwMode="auto">
          <a:xfrm>
            <a:off x="2627313" y="4221163"/>
            <a:ext cx="1439862" cy="730250"/>
          </a:xfrm>
          <a:prstGeom prst="rect">
            <a:avLst/>
          </a:prstGeom>
          <a:gradFill rotWithShape="1">
            <a:gsLst>
              <a:gs pos="0">
                <a:srgbClr val="FF99FF"/>
              </a:gs>
              <a:gs pos="50000">
                <a:srgbClr val="FFFFFF"/>
              </a:gs>
              <a:gs pos="100000">
                <a:srgbClr val="FF99FF"/>
              </a:gs>
            </a:gsLst>
            <a:lin ang="5400000" scaled="1"/>
          </a:gradFill>
          <a:ln w="9525">
            <a:solidFill>
              <a:schemeClr val="tx1"/>
            </a:solidFill>
            <a:miter lim="800000"/>
            <a:headEnd/>
            <a:tailEnd/>
          </a:ln>
          <a:effectLst>
            <a:outerShdw dist="71842" dir="189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400" b="1" i="0">
                <a:solidFill>
                  <a:srgbClr val="000066"/>
                </a:solidFill>
              </a:rPr>
              <a:t>传感器</a:t>
            </a:r>
          </a:p>
        </p:txBody>
      </p:sp>
      <p:sp>
        <p:nvSpPr>
          <p:cNvPr id="20487" name="Rectangle 7"/>
          <p:cNvSpPr>
            <a:spLocks noChangeArrowheads="1"/>
          </p:cNvSpPr>
          <p:nvPr/>
        </p:nvSpPr>
        <p:spPr bwMode="auto">
          <a:xfrm>
            <a:off x="4716463" y="2636838"/>
            <a:ext cx="1150937" cy="731837"/>
          </a:xfrm>
          <a:prstGeom prst="rect">
            <a:avLst/>
          </a:prstGeom>
          <a:gradFill rotWithShape="1">
            <a:gsLst>
              <a:gs pos="0">
                <a:srgbClr val="FF99FF"/>
              </a:gs>
              <a:gs pos="50000">
                <a:srgbClr val="FFFFFF"/>
              </a:gs>
              <a:gs pos="100000">
                <a:srgbClr val="FF99FF"/>
              </a:gs>
            </a:gsLst>
            <a:lin ang="5400000" scaled="1"/>
          </a:gradFill>
          <a:ln w="9525">
            <a:solidFill>
              <a:schemeClr val="tx1"/>
            </a:solidFill>
            <a:miter lim="800000"/>
            <a:headEnd/>
            <a:tailEnd/>
          </a:ln>
          <a:effectLst>
            <a:outerShdw dist="71842" dir="189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400" b="1" i="0">
                <a:solidFill>
                  <a:srgbClr val="000066"/>
                </a:solidFill>
              </a:rPr>
              <a:t>人 脑</a:t>
            </a:r>
          </a:p>
        </p:txBody>
      </p:sp>
      <p:sp>
        <p:nvSpPr>
          <p:cNvPr id="20488" name="Rectangle 8"/>
          <p:cNvSpPr>
            <a:spLocks noChangeArrowheads="1"/>
          </p:cNvSpPr>
          <p:nvPr/>
        </p:nvSpPr>
        <p:spPr bwMode="auto">
          <a:xfrm>
            <a:off x="4427538" y="4221163"/>
            <a:ext cx="1584325" cy="730250"/>
          </a:xfrm>
          <a:prstGeom prst="rect">
            <a:avLst/>
          </a:prstGeom>
          <a:gradFill rotWithShape="1">
            <a:gsLst>
              <a:gs pos="0">
                <a:srgbClr val="FF99FF"/>
              </a:gs>
              <a:gs pos="50000">
                <a:srgbClr val="FFFFFF"/>
              </a:gs>
              <a:gs pos="100000">
                <a:srgbClr val="FF99FF"/>
              </a:gs>
            </a:gsLst>
            <a:lin ang="5400000" scaled="1"/>
          </a:gradFill>
          <a:ln w="9525">
            <a:solidFill>
              <a:schemeClr val="tx1"/>
            </a:solidFill>
            <a:miter lim="800000"/>
            <a:headEnd/>
            <a:tailEnd/>
          </a:ln>
          <a:effectLst>
            <a:outerShdw dist="71842" dir="189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400" b="1" i="0">
                <a:solidFill>
                  <a:srgbClr val="000066"/>
                </a:solidFill>
              </a:rPr>
              <a:t>微 机</a:t>
            </a:r>
          </a:p>
        </p:txBody>
      </p:sp>
      <p:sp>
        <p:nvSpPr>
          <p:cNvPr id="20489" name="Rectangle 9"/>
          <p:cNvSpPr>
            <a:spLocks noChangeArrowheads="1"/>
          </p:cNvSpPr>
          <p:nvPr/>
        </p:nvSpPr>
        <p:spPr bwMode="auto">
          <a:xfrm>
            <a:off x="6588125" y="2636838"/>
            <a:ext cx="1296988" cy="731837"/>
          </a:xfrm>
          <a:prstGeom prst="rect">
            <a:avLst/>
          </a:prstGeom>
          <a:gradFill rotWithShape="1">
            <a:gsLst>
              <a:gs pos="0">
                <a:srgbClr val="FF99FF"/>
              </a:gs>
              <a:gs pos="50000">
                <a:srgbClr val="FFFFFF"/>
              </a:gs>
              <a:gs pos="100000">
                <a:srgbClr val="FF99FF"/>
              </a:gs>
            </a:gsLst>
            <a:lin ang="5400000" scaled="1"/>
          </a:gradFill>
          <a:ln w="9525">
            <a:solidFill>
              <a:schemeClr val="tx1"/>
            </a:solidFill>
            <a:miter lim="800000"/>
            <a:headEnd/>
            <a:tailEnd/>
          </a:ln>
          <a:effectLst>
            <a:outerShdw dist="71842" dir="189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400" b="1" i="0">
                <a:solidFill>
                  <a:srgbClr val="000066"/>
                </a:solidFill>
              </a:rPr>
              <a:t>肢 体</a:t>
            </a:r>
          </a:p>
        </p:txBody>
      </p:sp>
      <p:sp>
        <p:nvSpPr>
          <p:cNvPr id="20490" name="Rectangle 10"/>
          <p:cNvSpPr>
            <a:spLocks noChangeArrowheads="1"/>
          </p:cNvSpPr>
          <p:nvPr/>
        </p:nvSpPr>
        <p:spPr bwMode="auto">
          <a:xfrm>
            <a:off x="6588125" y="4224338"/>
            <a:ext cx="1368425" cy="730250"/>
          </a:xfrm>
          <a:prstGeom prst="rect">
            <a:avLst/>
          </a:prstGeom>
          <a:gradFill rotWithShape="1">
            <a:gsLst>
              <a:gs pos="0">
                <a:srgbClr val="FF99FF"/>
              </a:gs>
              <a:gs pos="50000">
                <a:srgbClr val="FFFFFF"/>
              </a:gs>
              <a:gs pos="100000">
                <a:srgbClr val="FF99FF"/>
              </a:gs>
            </a:gsLst>
            <a:lin ang="5400000" scaled="1"/>
          </a:gradFill>
          <a:ln w="9525">
            <a:solidFill>
              <a:schemeClr val="tx1"/>
            </a:solidFill>
            <a:miter lim="800000"/>
            <a:headEnd/>
            <a:tailEnd/>
          </a:ln>
          <a:effectLst>
            <a:outerShdw dist="71842" dir="189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400" b="1" i="0">
                <a:solidFill>
                  <a:srgbClr val="000066"/>
                </a:solidFill>
              </a:rPr>
              <a:t>执行器</a:t>
            </a:r>
          </a:p>
        </p:txBody>
      </p:sp>
      <p:cxnSp>
        <p:nvCxnSpPr>
          <p:cNvPr id="20491" name="AutoShape 11"/>
          <p:cNvCxnSpPr>
            <a:cxnSpLocks noChangeShapeType="1"/>
          </p:cNvCxnSpPr>
          <p:nvPr/>
        </p:nvCxnSpPr>
        <p:spPr bwMode="auto">
          <a:xfrm flipH="1" flipV="1">
            <a:off x="1547813" y="2636838"/>
            <a:ext cx="6094412" cy="366712"/>
          </a:xfrm>
          <a:prstGeom prst="bentConnector4">
            <a:avLst>
              <a:gd name="adj1" fmla="val -7398"/>
              <a:gd name="adj2" fmla="val 237662"/>
            </a:avLst>
          </a:prstGeom>
          <a:noFill/>
          <a:ln w="28575">
            <a:solidFill>
              <a:srgbClr val="0000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90000"/>
                  </a:outerShdw>
                </a:effectLst>
              </a14:hiddenEffects>
            </a:ext>
          </a:extLst>
        </p:spPr>
      </p:cxnSp>
      <p:cxnSp>
        <p:nvCxnSpPr>
          <p:cNvPr id="20492" name="AutoShape 12"/>
          <p:cNvCxnSpPr>
            <a:cxnSpLocks noChangeShapeType="1"/>
            <a:stCxn id="20490" idx="3"/>
            <a:endCxn id="20484" idx="2"/>
          </p:cNvCxnSpPr>
          <p:nvPr/>
        </p:nvCxnSpPr>
        <p:spPr bwMode="auto">
          <a:xfrm flipH="1">
            <a:off x="1576388" y="4589463"/>
            <a:ext cx="6380162" cy="430212"/>
          </a:xfrm>
          <a:prstGeom prst="bentConnector4">
            <a:avLst>
              <a:gd name="adj1" fmla="val -3583"/>
              <a:gd name="adj2" fmla="val 152769"/>
            </a:avLst>
          </a:prstGeom>
          <a:noFill/>
          <a:ln w="28575">
            <a:solidFill>
              <a:srgbClr val="0000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90000"/>
                  </a:outerShdw>
                </a:effectLst>
              </a14:hiddenEffects>
            </a:ext>
          </a:extLst>
        </p:spPr>
      </p:cxnSp>
      <p:sp>
        <p:nvSpPr>
          <p:cNvPr id="20493" name="Line 13"/>
          <p:cNvSpPr>
            <a:spLocks noChangeShapeType="1"/>
          </p:cNvSpPr>
          <p:nvPr/>
        </p:nvSpPr>
        <p:spPr bwMode="auto">
          <a:xfrm>
            <a:off x="2051050" y="2997200"/>
            <a:ext cx="72072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90000"/>
                  </a:outerShdw>
                </a:effectLst>
              </a14:hiddenEffects>
            </a:ext>
          </a:extLst>
        </p:spPr>
        <p:txBody>
          <a:bodyPr wrap="none"/>
          <a:lstStyle/>
          <a:p>
            <a:endParaRPr lang="zh-CN" altLang="en-US"/>
          </a:p>
        </p:txBody>
      </p:sp>
      <p:sp>
        <p:nvSpPr>
          <p:cNvPr id="20494" name="Line 14"/>
          <p:cNvSpPr>
            <a:spLocks noChangeShapeType="1"/>
          </p:cNvSpPr>
          <p:nvPr/>
        </p:nvSpPr>
        <p:spPr bwMode="auto">
          <a:xfrm>
            <a:off x="3995738" y="2997200"/>
            <a:ext cx="72072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90000"/>
                  </a:outerShdw>
                </a:effectLst>
              </a14:hiddenEffects>
            </a:ext>
          </a:extLst>
        </p:spPr>
        <p:txBody>
          <a:bodyPr wrap="none"/>
          <a:lstStyle/>
          <a:p>
            <a:endParaRPr lang="zh-CN" altLang="en-US"/>
          </a:p>
        </p:txBody>
      </p:sp>
      <p:sp>
        <p:nvSpPr>
          <p:cNvPr id="20495" name="Line 15"/>
          <p:cNvSpPr>
            <a:spLocks noChangeShapeType="1"/>
          </p:cNvSpPr>
          <p:nvPr/>
        </p:nvSpPr>
        <p:spPr bwMode="auto">
          <a:xfrm>
            <a:off x="5867400" y="2997200"/>
            <a:ext cx="72072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90000"/>
                  </a:outerShdw>
                </a:effectLst>
              </a14:hiddenEffects>
            </a:ext>
          </a:extLst>
        </p:spPr>
        <p:txBody>
          <a:bodyPr wrap="none"/>
          <a:lstStyle/>
          <a:p>
            <a:endParaRPr lang="zh-CN" altLang="en-US"/>
          </a:p>
        </p:txBody>
      </p:sp>
      <p:sp>
        <p:nvSpPr>
          <p:cNvPr id="20496" name="Line 16"/>
          <p:cNvSpPr>
            <a:spLocks noChangeShapeType="1"/>
          </p:cNvSpPr>
          <p:nvPr/>
        </p:nvSpPr>
        <p:spPr bwMode="auto">
          <a:xfrm>
            <a:off x="2051050" y="4581525"/>
            <a:ext cx="72072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90000"/>
                  </a:outerShdw>
                </a:effectLst>
              </a14:hiddenEffects>
            </a:ext>
          </a:extLst>
        </p:spPr>
        <p:txBody>
          <a:bodyPr wrap="none"/>
          <a:lstStyle/>
          <a:p>
            <a:endParaRPr lang="zh-CN" altLang="en-US"/>
          </a:p>
        </p:txBody>
      </p:sp>
      <p:sp>
        <p:nvSpPr>
          <p:cNvPr id="20497" name="Line 17"/>
          <p:cNvSpPr>
            <a:spLocks noChangeShapeType="1"/>
          </p:cNvSpPr>
          <p:nvPr/>
        </p:nvSpPr>
        <p:spPr bwMode="auto">
          <a:xfrm>
            <a:off x="3995738" y="4581525"/>
            <a:ext cx="72072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90000"/>
                  </a:outerShdw>
                </a:effectLst>
              </a14:hiddenEffects>
            </a:ext>
          </a:extLst>
        </p:spPr>
        <p:txBody>
          <a:bodyPr wrap="none"/>
          <a:lstStyle/>
          <a:p>
            <a:endParaRPr lang="zh-CN" altLang="en-US"/>
          </a:p>
        </p:txBody>
      </p:sp>
      <p:sp>
        <p:nvSpPr>
          <p:cNvPr id="20498" name="Line 18"/>
          <p:cNvSpPr>
            <a:spLocks noChangeShapeType="1"/>
          </p:cNvSpPr>
          <p:nvPr/>
        </p:nvSpPr>
        <p:spPr bwMode="auto">
          <a:xfrm>
            <a:off x="5867400" y="4581525"/>
            <a:ext cx="72072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90000"/>
                  </a:outerShdw>
                </a:effectLst>
              </a14:hiddenEffects>
            </a:ext>
          </a:extLst>
        </p:spPr>
        <p:txBody>
          <a:bodyPr wrap="none"/>
          <a:lstStyle/>
          <a:p>
            <a:endParaRPr lang="zh-CN" altLang="en-US"/>
          </a:p>
        </p:txBody>
      </p:sp>
      <p:sp>
        <p:nvSpPr>
          <p:cNvPr id="458771" name="AutoShape 19"/>
          <p:cNvSpPr>
            <a:spLocks noChangeArrowheads="1"/>
          </p:cNvSpPr>
          <p:nvPr/>
        </p:nvSpPr>
        <p:spPr bwMode="auto">
          <a:xfrm>
            <a:off x="3851275" y="5876925"/>
            <a:ext cx="1800225" cy="504825"/>
          </a:xfrm>
          <a:prstGeom prst="wedgeRoundRectCallout">
            <a:avLst>
              <a:gd name="adj1" fmla="val -78042"/>
              <a:gd name="adj2" fmla="val -234907"/>
              <a:gd name="adj3" fmla="val 16667"/>
            </a:avLst>
          </a:prstGeom>
          <a:gradFill rotWithShape="1">
            <a:gsLst>
              <a:gs pos="0">
                <a:srgbClr val="99CCFF"/>
              </a:gs>
              <a:gs pos="50000">
                <a:schemeClr val="bg1"/>
              </a:gs>
              <a:gs pos="100000">
                <a:srgbClr val="99CCFF"/>
              </a:gs>
            </a:gsLst>
            <a:lin ang="5400000" scaled="1"/>
          </a:gradFill>
          <a:ln w="19050">
            <a:solidFill>
              <a:srgbClr val="000066"/>
            </a:solidFill>
            <a:miter lim="800000"/>
            <a:headEnd/>
            <a:tailEnd/>
          </a:ln>
          <a:effectLst>
            <a:outerShdw dist="35921" dir="2700000" algn="ctr" rotWithShape="0">
              <a:srgbClr val="990000"/>
            </a:outerShdw>
          </a:effectLst>
        </p:spPr>
        <p:txBody>
          <a:bodyPr/>
          <a:lstStyle/>
          <a:p>
            <a:pPr algn="ctr" eaLnBrk="1" hangingPunct="1">
              <a:spcBef>
                <a:spcPct val="50000"/>
              </a:spcBef>
              <a:defRPr/>
            </a:pPr>
            <a:r>
              <a:rPr lang="en-US" altLang="zh-CN" b="1" i="0">
                <a:solidFill>
                  <a:srgbClr val="000066"/>
                </a:solidFill>
                <a:latin typeface="Arial" panose="020B0604020202020204" pitchFamily="34" charset="0"/>
              </a:rPr>
              <a:t>“</a:t>
            </a:r>
            <a:r>
              <a:rPr lang="zh-CN" altLang="en-US" b="1" i="0">
                <a:solidFill>
                  <a:srgbClr val="000066"/>
                </a:solidFill>
                <a:latin typeface="Arial" panose="020B0604020202020204" pitchFamily="34" charset="0"/>
              </a:rPr>
              <a:t>电五官”</a:t>
            </a:r>
          </a:p>
        </p:txBody>
      </p:sp>
    </p:spTree>
  </p:cSld>
  <p:clrMapOvr>
    <a:masterClrMapping/>
  </p:clrMapOvr>
  <p:transition advTm="109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179388" y="836613"/>
            <a:ext cx="8964612" cy="5184775"/>
          </a:xfrm>
          <a:noFill/>
        </p:spPr>
        <p:txBody>
          <a:bodyPr/>
          <a:lstStyle/>
          <a:p>
            <a:pPr marL="92075" indent="-92075" eaLnBrk="1" hangingPunct="1">
              <a:lnSpc>
                <a:spcPct val="120000"/>
              </a:lnSpc>
              <a:buFontTx/>
              <a:buNone/>
            </a:pPr>
            <a:r>
              <a:rPr lang="zh-CN" altLang="en-US" sz="2400" b="1" dirty="0" smtClean="0">
                <a:solidFill>
                  <a:srgbClr val="A50021"/>
                </a:solidFill>
                <a:ea typeface="宋体" panose="02010600030101010101" pitchFamily="2" charset="-122"/>
              </a:rPr>
              <a:t>传感器定义 （</a:t>
            </a:r>
            <a:r>
              <a:rPr lang="en-US" altLang="zh-CN" sz="2400" b="1" dirty="0" smtClean="0">
                <a:solidFill>
                  <a:srgbClr val="A50021"/>
                </a:solidFill>
                <a:ea typeface="宋体" panose="02010600030101010101" pitchFamily="2" charset="-122"/>
              </a:rPr>
              <a:t>Sensor</a:t>
            </a:r>
            <a:r>
              <a:rPr lang="zh-CN" altLang="en-US" sz="2400" b="1" dirty="0" smtClean="0">
                <a:solidFill>
                  <a:srgbClr val="A50021"/>
                </a:solidFill>
                <a:ea typeface="宋体" panose="02010600030101010101" pitchFamily="2" charset="-122"/>
              </a:rPr>
              <a:t>）</a:t>
            </a:r>
          </a:p>
          <a:p>
            <a:pPr marL="92075" indent="-92075" eaLnBrk="1" hangingPunct="1">
              <a:lnSpc>
                <a:spcPct val="120000"/>
              </a:lnSpc>
              <a:buFontTx/>
              <a:buNone/>
            </a:pPr>
            <a:r>
              <a:rPr lang="zh-CN" altLang="en-US" sz="2400" b="1" dirty="0" smtClean="0">
                <a:solidFill>
                  <a:srgbClr val="000066"/>
                </a:solidFill>
                <a:ea typeface="宋体" panose="02010600030101010101" pitchFamily="2" charset="-122"/>
              </a:rPr>
              <a:t>   </a:t>
            </a:r>
            <a:r>
              <a:rPr lang="zh-CN" altLang="en-US" sz="2400" b="1" dirty="0" smtClean="0">
                <a:solidFill>
                  <a:srgbClr val="A50021"/>
                </a:solidFill>
                <a:ea typeface="宋体" panose="02010600030101010101" pitchFamily="2" charset="-122"/>
              </a:rPr>
              <a:t>传感器：</a:t>
            </a:r>
            <a:r>
              <a:rPr lang="zh-CN" altLang="en-US" sz="2400" b="1" dirty="0" smtClean="0">
                <a:solidFill>
                  <a:srgbClr val="FF0000"/>
                </a:solidFill>
                <a:ea typeface="宋体" panose="02010600030101010101" pitchFamily="2" charset="-122"/>
              </a:rPr>
              <a:t>能够感受规定的被测量并按一定规律和精度转换成可用输出信号的器件或装置</a:t>
            </a:r>
            <a:r>
              <a:rPr lang="en-US" altLang="zh-CN" sz="2400" b="1" dirty="0" smtClean="0">
                <a:solidFill>
                  <a:srgbClr val="FF0000"/>
                </a:solidFill>
                <a:ea typeface="宋体" panose="02010600030101010101" pitchFamily="2" charset="-122"/>
              </a:rPr>
              <a:t>.</a:t>
            </a:r>
            <a:r>
              <a:rPr lang="zh-CN" altLang="en-US" sz="2400" b="1" dirty="0" smtClean="0">
                <a:solidFill>
                  <a:srgbClr val="FF0000"/>
                </a:solidFill>
                <a:ea typeface="宋体" panose="02010600030101010101" pitchFamily="2" charset="-122"/>
              </a:rPr>
              <a:t>（</a:t>
            </a:r>
            <a:r>
              <a:rPr lang="en-US" altLang="zh-CN" sz="2400" b="1" dirty="0" smtClean="0">
                <a:solidFill>
                  <a:srgbClr val="FF0000"/>
                </a:solidFill>
                <a:ea typeface="宋体" panose="02010600030101010101" pitchFamily="2" charset="-122"/>
              </a:rPr>
              <a:t>GB7665-87</a:t>
            </a:r>
            <a:r>
              <a:rPr lang="zh-CN" altLang="en-US" sz="2400" b="1" dirty="0" smtClean="0">
                <a:solidFill>
                  <a:srgbClr val="FF0000"/>
                </a:solidFill>
                <a:ea typeface="宋体" panose="02010600030101010101" pitchFamily="2" charset="-122"/>
              </a:rPr>
              <a:t>）</a:t>
            </a:r>
          </a:p>
          <a:p>
            <a:pPr marL="92075" indent="-92075" eaLnBrk="1" hangingPunct="1">
              <a:lnSpc>
                <a:spcPct val="120000"/>
              </a:lnSpc>
              <a:buFontTx/>
              <a:buNone/>
            </a:pPr>
            <a:r>
              <a:rPr lang="zh-CN" altLang="en-US" sz="2400" b="1" dirty="0" smtClean="0">
                <a:solidFill>
                  <a:srgbClr val="000066"/>
                </a:solidFill>
                <a:ea typeface="宋体" panose="02010600030101010101" pitchFamily="2" charset="-122"/>
              </a:rPr>
              <a:t>   </a:t>
            </a:r>
            <a:r>
              <a:rPr lang="zh-CN" altLang="en-US" sz="2400" b="1" dirty="0" smtClean="0">
                <a:solidFill>
                  <a:srgbClr val="A50021"/>
                </a:solidFill>
                <a:ea typeface="宋体" panose="02010600030101010101" pitchFamily="2" charset="-122"/>
              </a:rPr>
              <a:t>书</a:t>
            </a:r>
            <a:r>
              <a:rPr lang="en-US" altLang="zh-CN" sz="2400" b="1" dirty="0" smtClean="0">
                <a:solidFill>
                  <a:srgbClr val="A50021"/>
                </a:solidFill>
                <a:ea typeface="宋体" panose="02010600030101010101" pitchFamily="2" charset="-122"/>
              </a:rPr>
              <a:t>~~</a:t>
            </a:r>
            <a:r>
              <a:rPr lang="zh-CN" altLang="en-US" sz="2400" b="1" dirty="0" smtClean="0">
                <a:solidFill>
                  <a:srgbClr val="000066"/>
                </a:solidFill>
                <a:ea typeface="宋体" panose="02010600030101010101" pitchFamily="2" charset="-122"/>
              </a:rPr>
              <a:t>是</a:t>
            </a:r>
            <a:r>
              <a:rPr lang="zh-CN" altLang="en-US" sz="2400" b="1" dirty="0" smtClean="0">
                <a:solidFill>
                  <a:srgbClr val="000066"/>
                </a:solidFill>
                <a:ea typeface="宋体" panose="02010600030101010101" pitchFamily="2" charset="-122"/>
              </a:rPr>
              <a:t>将各种</a:t>
            </a:r>
            <a:r>
              <a:rPr lang="zh-CN" altLang="en-US" sz="2400" b="1" dirty="0" smtClean="0">
                <a:solidFill>
                  <a:srgbClr val="A50021"/>
                </a:solidFill>
                <a:ea typeface="宋体" panose="02010600030101010101" pitchFamily="2" charset="-122"/>
              </a:rPr>
              <a:t>非电量</a:t>
            </a:r>
            <a:r>
              <a:rPr lang="en-US" altLang="zh-CN" sz="2400" b="1" dirty="0" smtClean="0">
                <a:solidFill>
                  <a:srgbClr val="000066"/>
                </a:solidFill>
                <a:ea typeface="宋体" panose="02010600030101010101" pitchFamily="2" charset="-122"/>
              </a:rPr>
              <a:t>(</a:t>
            </a:r>
            <a:r>
              <a:rPr lang="zh-CN" altLang="en-US" sz="2400" b="1" dirty="0" smtClean="0">
                <a:solidFill>
                  <a:srgbClr val="000066"/>
                </a:solidFill>
                <a:ea typeface="宋体" panose="02010600030101010101" pitchFamily="2" charset="-122"/>
              </a:rPr>
              <a:t>包括物理量、化学量、生物量等）按一定规律转换成便于处理和传输的</a:t>
            </a:r>
            <a:r>
              <a:rPr lang="zh-CN" altLang="en-US" sz="2400" b="1" dirty="0" smtClean="0">
                <a:solidFill>
                  <a:srgbClr val="FF0000"/>
                </a:solidFill>
                <a:ea typeface="宋体" panose="02010600030101010101" pitchFamily="2" charset="-122"/>
              </a:rPr>
              <a:t>另一种物理量</a:t>
            </a:r>
            <a:r>
              <a:rPr lang="zh-CN" altLang="en-US" sz="2400" b="1" dirty="0" smtClean="0">
                <a:solidFill>
                  <a:srgbClr val="000066"/>
                </a:solidFill>
                <a:ea typeface="宋体" panose="02010600030101010101" pitchFamily="2" charset="-122"/>
              </a:rPr>
              <a:t>（</a:t>
            </a:r>
            <a:r>
              <a:rPr lang="zh-CN" altLang="en-US" sz="2400" b="1" dirty="0" smtClean="0">
                <a:solidFill>
                  <a:srgbClr val="A50021"/>
                </a:solidFill>
                <a:ea typeface="宋体" panose="02010600030101010101" pitchFamily="2" charset="-122"/>
              </a:rPr>
              <a:t>一般为电量</a:t>
            </a:r>
            <a:r>
              <a:rPr lang="zh-CN" altLang="en-US" sz="2400" b="1" dirty="0" smtClean="0">
                <a:solidFill>
                  <a:srgbClr val="000066"/>
                </a:solidFill>
                <a:ea typeface="宋体" panose="02010600030101010101" pitchFamily="2" charset="-122"/>
              </a:rPr>
              <a:t>）的装置。</a:t>
            </a:r>
          </a:p>
          <a:p>
            <a:pPr marL="92075" indent="-92075" eaLnBrk="1" hangingPunct="1">
              <a:lnSpc>
                <a:spcPct val="120000"/>
              </a:lnSpc>
              <a:buFontTx/>
              <a:buNone/>
            </a:pPr>
            <a:r>
              <a:rPr lang="zh-CN" altLang="en-US" sz="2400" b="1" dirty="0" smtClean="0">
                <a:solidFill>
                  <a:srgbClr val="000066"/>
                </a:solidFill>
                <a:ea typeface="宋体" panose="02010600030101010101" pitchFamily="2" charset="-122"/>
              </a:rPr>
              <a:t>   输入量是物理量、化学量和生物量</a:t>
            </a:r>
            <a:r>
              <a:rPr lang="en-US" altLang="zh-CN" sz="2400" b="1" dirty="0" smtClean="0">
                <a:solidFill>
                  <a:srgbClr val="000066"/>
                </a:solidFill>
                <a:ea typeface="宋体" panose="02010600030101010101" pitchFamily="2" charset="-122"/>
              </a:rPr>
              <a:t>——》</a:t>
            </a:r>
            <a:r>
              <a:rPr lang="zh-CN" altLang="en-US" sz="2400" b="1" dirty="0" smtClean="0">
                <a:solidFill>
                  <a:srgbClr val="000066"/>
                </a:solidFill>
                <a:ea typeface="宋体" panose="02010600030101010101" pitchFamily="2" charset="-122"/>
              </a:rPr>
              <a:t>信息量</a:t>
            </a:r>
            <a:r>
              <a:rPr lang="zh-CN" altLang="en-US" sz="2400" b="1" dirty="0" smtClean="0">
                <a:solidFill>
                  <a:srgbClr val="000066"/>
                </a:solidFill>
                <a:ea typeface="宋体" panose="02010600030101010101" pitchFamily="2" charset="-122"/>
              </a:rPr>
              <a:t>。</a:t>
            </a:r>
          </a:p>
          <a:p>
            <a:pPr marL="92075" indent="-92075" eaLnBrk="1" hangingPunct="1">
              <a:lnSpc>
                <a:spcPct val="120000"/>
              </a:lnSpc>
              <a:buFontTx/>
              <a:buNone/>
            </a:pPr>
            <a:r>
              <a:rPr lang="zh-CN" altLang="en-US" sz="2400" b="1" dirty="0" smtClean="0">
                <a:solidFill>
                  <a:srgbClr val="000066"/>
                </a:solidFill>
                <a:ea typeface="宋体" panose="02010600030101010101" pitchFamily="2" charset="-122"/>
              </a:rPr>
              <a:t>   输出量主要是电量。（电量最便于传输、转换、处理及显示）</a:t>
            </a:r>
          </a:p>
          <a:p>
            <a:pPr marL="92075" indent="-92075" eaLnBrk="1" hangingPunct="1">
              <a:lnSpc>
                <a:spcPct val="120000"/>
              </a:lnSpc>
              <a:buFontTx/>
              <a:buNone/>
            </a:pPr>
            <a:r>
              <a:rPr lang="zh-CN" altLang="en-US" sz="2400" b="1" dirty="0" smtClean="0">
                <a:solidFill>
                  <a:srgbClr val="000066"/>
                </a:solidFill>
                <a:ea typeface="宋体" panose="02010600030101010101" pitchFamily="2" charset="-122"/>
              </a:rPr>
              <a:t>   输入输出的转换规律（关系）已知，转换精度要满足测控系统的应用要求。</a:t>
            </a:r>
          </a:p>
          <a:p>
            <a:pPr marL="92075" indent="-92075" eaLnBrk="1" hangingPunct="1">
              <a:lnSpc>
                <a:spcPct val="120000"/>
              </a:lnSpc>
              <a:buFontTx/>
              <a:buNone/>
            </a:pPr>
            <a:r>
              <a:rPr lang="zh-CN" altLang="en-US" sz="2400" b="1" dirty="0" smtClean="0">
                <a:solidFill>
                  <a:srgbClr val="000066"/>
                </a:solidFill>
                <a:ea typeface="宋体" panose="02010600030101010101" pitchFamily="2" charset="-122"/>
              </a:rPr>
              <a:t>传感器也称为：</a:t>
            </a:r>
            <a:r>
              <a:rPr lang="zh-CN" altLang="en-US" sz="2400" b="1" dirty="0" smtClean="0">
                <a:solidFill>
                  <a:srgbClr val="FF0000"/>
                </a:solidFill>
                <a:ea typeface="宋体" panose="02010600030101010101" pitchFamily="2" charset="-122"/>
              </a:rPr>
              <a:t>变换器、换能器或探测器</a:t>
            </a:r>
          </a:p>
        </p:txBody>
      </p:sp>
    </p:spTree>
  </p:cSld>
  <p:clrMapOvr>
    <a:masterClrMapping/>
  </p:clrMapOvr>
  <p:transition advTm="109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a:xfrm>
            <a:off x="3124200" y="6245225"/>
            <a:ext cx="2895600" cy="476250"/>
          </a:xfrm>
        </p:spPr>
        <p:txBody>
          <a:bodyPr/>
          <a:lstStyle/>
          <a:p>
            <a:pPr algn="ctr">
              <a:defRPr/>
            </a:pPr>
            <a:fld id="{746E6973-77EA-446B-A96B-0642E5EDDFD4}" type="slidenum">
              <a:rPr lang="en-US" altLang="zh-CN" smtClean="0"/>
              <a:pPr algn="ctr">
                <a:defRPr/>
              </a:pPr>
              <a:t>2</a:t>
            </a:fld>
            <a:endParaRPr lang="en-US" altLang="zh-CN"/>
          </a:p>
        </p:txBody>
      </p:sp>
      <p:sp>
        <p:nvSpPr>
          <p:cNvPr id="4099" name="Rectangle 2"/>
          <p:cNvSpPr>
            <a:spLocks noGrp="1" noChangeArrowheads="1"/>
          </p:cNvSpPr>
          <p:nvPr>
            <p:ph type="title"/>
          </p:nvPr>
        </p:nvSpPr>
        <p:spPr>
          <a:xfrm>
            <a:off x="266700" y="274638"/>
            <a:ext cx="5140325" cy="1143000"/>
          </a:xfrm>
        </p:spPr>
        <p:txBody>
          <a:bodyPr/>
          <a:lstStyle/>
          <a:p>
            <a:pPr algn="l"/>
            <a:r>
              <a:rPr lang="zh-CN" altLang="en-US" sz="3600" smtClean="0">
                <a:solidFill>
                  <a:srgbClr val="FF0000"/>
                </a:solidFill>
                <a:ea typeface="宋体" panose="02010600030101010101" pitchFamily="2" charset="-122"/>
              </a:rPr>
              <a:t>传感器</a:t>
            </a:r>
            <a:r>
              <a:rPr lang="en-US" altLang="zh-CN" sz="3600" smtClean="0">
                <a:ea typeface="宋体" panose="02010600030101010101" pitchFamily="2" charset="-122"/>
              </a:rPr>
              <a:t>--</a:t>
            </a:r>
            <a:r>
              <a:rPr lang="zh-CN" altLang="en-US" sz="3600" smtClean="0">
                <a:ea typeface="宋体" panose="02010600030101010101" pitchFamily="2" charset="-122"/>
              </a:rPr>
              <a:t>测量、信息获取</a:t>
            </a:r>
          </a:p>
        </p:txBody>
      </p:sp>
      <p:sp>
        <p:nvSpPr>
          <p:cNvPr id="162823" name="Text Box 7"/>
          <p:cNvSpPr txBox="1">
            <a:spLocks noChangeArrowheads="1"/>
          </p:cNvSpPr>
          <p:nvPr/>
        </p:nvSpPr>
        <p:spPr bwMode="auto">
          <a:xfrm>
            <a:off x="266700" y="4751388"/>
            <a:ext cx="8610600" cy="1800225"/>
          </a:xfrm>
          <a:prstGeom prst="rect">
            <a:avLst/>
          </a:prstGeom>
          <a:solidFill>
            <a:schemeClr val="accent6">
              <a:lumMod val="60000"/>
              <a:lumOff val="40000"/>
            </a:schemeClr>
          </a:solidFill>
          <a:ln>
            <a:noFill/>
          </a:ln>
          <a:effectLst/>
        </p:spPr>
        <p:txBody>
          <a:bodyPr>
            <a:spAutoFit/>
          </a:bodyPr>
          <a:lstStyle/>
          <a:p>
            <a:pPr>
              <a:spcBef>
                <a:spcPct val="50000"/>
              </a:spcBef>
              <a:defRPr/>
            </a:pPr>
            <a:r>
              <a:rPr lang="en-US" altLang="zh-CN" sz="2800" b="1" dirty="0">
                <a:solidFill>
                  <a:schemeClr val="bg1"/>
                </a:solidFill>
                <a:latin typeface="Times New Roman"/>
              </a:rPr>
              <a:t>“</a:t>
            </a:r>
            <a:r>
              <a:rPr lang="zh-CN" altLang="en-US" sz="2800" b="1" dirty="0">
                <a:solidFill>
                  <a:srgbClr val="FF3300"/>
                </a:solidFill>
                <a:latin typeface="宋体" pitchFamily="2" charset="-122"/>
              </a:rPr>
              <a:t>没有传感器就没有现代科学技术</a:t>
            </a:r>
            <a:r>
              <a:rPr lang="zh-CN" altLang="en-US" sz="2800" b="1" dirty="0">
                <a:solidFill>
                  <a:schemeClr val="bg1"/>
                </a:solidFill>
                <a:latin typeface="Times New Roman"/>
              </a:rPr>
              <a:t>”</a:t>
            </a:r>
            <a:r>
              <a:rPr lang="zh-CN" altLang="en-US" sz="2800" b="1" dirty="0">
                <a:solidFill>
                  <a:schemeClr val="bg1"/>
                </a:solidFill>
                <a:latin typeface="宋体" pitchFamily="2" charset="-122"/>
              </a:rPr>
              <a:t>的观点已为全世界所公认。以传感器为核心的检测系统就像神经和感官一样，源源不断地向人类提供宏观与微观世界的种种信息，成为人们认识自然、改造自然的有利工具。</a:t>
            </a:r>
          </a:p>
        </p:txBody>
      </p:sp>
      <p:grpSp>
        <p:nvGrpSpPr>
          <p:cNvPr id="4101" name="Group 9"/>
          <p:cNvGrpSpPr>
            <a:grpSpLocks/>
          </p:cNvGrpSpPr>
          <p:nvPr/>
        </p:nvGrpSpPr>
        <p:grpSpPr bwMode="auto">
          <a:xfrm>
            <a:off x="457200" y="1576388"/>
            <a:ext cx="4833938" cy="1565275"/>
            <a:chOff x="448" y="1151"/>
            <a:chExt cx="2885" cy="589"/>
          </a:xfrm>
        </p:grpSpPr>
        <p:sp>
          <p:nvSpPr>
            <p:cNvPr id="4103" name="AutoShape 5"/>
            <p:cNvSpPr>
              <a:spLocks noChangeArrowheads="1"/>
            </p:cNvSpPr>
            <p:nvPr/>
          </p:nvSpPr>
          <p:spPr bwMode="auto">
            <a:xfrm>
              <a:off x="448" y="1151"/>
              <a:ext cx="2812" cy="589"/>
            </a:xfrm>
            <a:prstGeom prst="wedgeRoundRectCallout">
              <a:avLst>
                <a:gd name="adj1" fmla="val 56509"/>
                <a:gd name="adj2" fmla="val 119102"/>
                <a:gd name="adj3" fmla="val 16667"/>
              </a:avLst>
            </a:prstGeom>
            <a:solidFill>
              <a:srgbClr val="99CCFF">
                <a:alpha val="43137"/>
              </a:srgbClr>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CN" altLang="zh-CN" sz="2400">
                <a:latin typeface="Times New Roman" panose="02020603050405020304" pitchFamily="18" charset="0"/>
              </a:endParaRPr>
            </a:p>
          </p:txBody>
        </p:sp>
        <p:sp>
          <p:nvSpPr>
            <p:cNvPr id="4104" name="Rectangle 8"/>
            <p:cNvSpPr>
              <a:spLocks noChangeArrowheads="1"/>
            </p:cNvSpPr>
            <p:nvPr/>
          </p:nvSpPr>
          <p:spPr bwMode="auto">
            <a:xfrm>
              <a:off x="453" y="1254"/>
              <a:ext cx="2880"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2400" b="1">
                  <a:solidFill>
                    <a:srgbClr val="0000FF"/>
                  </a:solidFill>
                  <a:latin typeface="Times New Roman" panose="02020603050405020304" pitchFamily="18" charset="0"/>
                </a:rPr>
                <a:t>科学仅仅是在人们懂得了测量才开始的</a:t>
              </a:r>
            </a:p>
            <a:p>
              <a:pPr>
                <a:spcBef>
                  <a:spcPct val="0"/>
                </a:spcBef>
                <a:buFontTx/>
                <a:buNone/>
              </a:pPr>
              <a:r>
                <a:rPr lang="zh-CN" altLang="en-US" sz="2400" b="1">
                  <a:solidFill>
                    <a:srgbClr val="0000FF"/>
                  </a:solidFill>
                  <a:latin typeface="Times New Roman" panose="02020603050405020304" pitchFamily="18" charset="0"/>
                </a:rPr>
                <a:t>－</a:t>
              </a:r>
              <a:r>
                <a:rPr lang="zh-CN" altLang="en-US" sz="2400">
                  <a:solidFill>
                    <a:srgbClr val="0000FF"/>
                  </a:solidFill>
                  <a:latin typeface="Times New Roman" panose="02020603050405020304" pitchFamily="18" charset="0"/>
                </a:rPr>
                <a:t>门捷列夫</a:t>
              </a:r>
            </a:p>
          </p:txBody>
        </p:sp>
      </p:grpSp>
      <p:pic>
        <p:nvPicPr>
          <p:cNvPr id="4102" name="Picture 2" descr="C:\Documents and Settings\Administrator\桌面\8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025" y="115888"/>
            <a:ext cx="2981325"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0825" y="404813"/>
            <a:ext cx="5267325" cy="706437"/>
          </a:xfrm>
        </p:spPr>
        <p:txBody>
          <a:bodyPr/>
          <a:lstStyle/>
          <a:p>
            <a:pPr eaLnBrk="1" hangingPunct="1"/>
            <a:r>
              <a:rPr lang="zh-CN" altLang="en-US" sz="3200" smtClean="0">
                <a:solidFill>
                  <a:srgbClr val="A50021"/>
                </a:solidFill>
                <a:ea typeface="宋体" panose="02010600030101010101" pitchFamily="2" charset="-122"/>
              </a:rPr>
              <a:t>三、传感器的组成</a:t>
            </a:r>
          </a:p>
        </p:txBody>
      </p:sp>
      <p:grpSp>
        <p:nvGrpSpPr>
          <p:cNvPr id="22531" name="Group 3"/>
          <p:cNvGrpSpPr>
            <a:grpSpLocks/>
          </p:cNvGrpSpPr>
          <p:nvPr/>
        </p:nvGrpSpPr>
        <p:grpSpPr bwMode="auto">
          <a:xfrm>
            <a:off x="539750" y="1196975"/>
            <a:ext cx="8301038" cy="2233613"/>
            <a:chOff x="340" y="754"/>
            <a:chExt cx="5229" cy="1407"/>
          </a:xfrm>
        </p:grpSpPr>
        <p:sp>
          <p:nvSpPr>
            <p:cNvPr id="22533" name="Text Box 4"/>
            <p:cNvSpPr txBox="1">
              <a:spLocks noChangeArrowheads="1"/>
            </p:cNvSpPr>
            <p:nvPr/>
          </p:nvSpPr>
          <p:spPr bwMode="auto">
            <a:xfrm>
              <a:off x="1298" y="871"/>
              <a:ext cx="648" cy="469"/>
            </a:xfrm>
            <a:prstGeom prst="rect">
              <a:avLst/>
            </a:prstGeom>
            <a:gradFill rotWithShape="1">
              <a:gsLst>
                <a:gs pos="0">
                  <a:srgbClr val="FF99FF"/>
                </a:gs>
                <a:gs pos="50000">
                  <a:srgbClr val="FFFFFF"/>
                </a:gs>
                <a:gs pos="100000">
                  <a:srgbClr val="FF99FF"/>
                </a:gs>
              </a:gsLst>
              <a:lin ang="5400000" scaled="1"/>
            </a:gradFill>
            <a:ln w="25400">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388"/>
                </a:spcBef>
                <a:buFontTx/>
                <a:buNone/>
              </a:pPr>
              <a:r>
                <a:rPr lang="zh-CN" altLang="en-US" sz="2400" b="1" i="0"/>
                <a:t>敏感元件</a:t>
              </a:r>
            </a:p>
          </p:txBody>
        </p:sp>
        <p:sp>
          <p:nvSpPr>
            <p:cNvPr id="22534" name="Text Box 5"/>
            <p:cNvSpPr txBox="1">
              <a:spLocks noChangeArrowheads="1"/>
            </p:cNvSpPr>
            <p:nvPr/>
          </p:nvSpPr>
          <p:spPr bwMode="auto">
            <a:xfrm>
              <a:off x="2240" y="871"/>
              <a:ext cx="634" cy="469"/>
            </a:xfrm>
            <a:prstGeom prst="rect">
              <a:avLst/>
            </a:prstGeom>
            <a:gradFill rotWithShape="1">
              <a:gsLst>
                <a:gs pos="0">
                  <a:srgbClr val="FF99FF"/>
                </a:gs>
                <a:gs pos="50000">
                  <a:srgbClr val="FFFFFF"/>
                </a:gs>
                <a:gs pos="100000">
                  <a:srgbClr val="FF99FF"/>
                </a:gs>
              </a:gsLst>
              <a:lin ang="5400000" scaled="1"/>
            </a:gradFill>
            <a:ln w="25400">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388"/>
                </a:spcBef>
                <a:buFontTx/>
                <a:buNone/>
              </a:pPr>
              <a:r>
                <a:rPr lang="zh-CN" altLang="en-US" sz="2400" b="1" i="0"/>
                <a:t>转换元件</a:t>
              </a:r>
            </a:p>
          </p:txBody>
        </p:sp>
        <p:sp>
          <p:nvSpPr>
            <p:cNvPr id="22535" name="Text Box 6"/>
            <p:cNvSpPr txBox="1">
              <a:spLocks noChangeArrowheads="1"/>
            </p:cNvSpPr>
            <p:nvPr/>
          </p:nvSpPr>
          <p:spPr bwMode="auto">
            <a:xfrm>
              <a:off x="3152" y="869"/>
              <a:ext cx="1446" cy="415"/>
            </a:xfrm>
            <a:prstGeom prst="rect">
              <a:avLst/>
            </a:prstGeom>
            <a:gradFill rotWithShape="1">
              <a:gsLst>
                <a:gs pos="0">
                  <a:srgbClr val="FF99FF"/>
                </a:gs>
                <a:gs pos="50000">
                  <a:srgbClr val="FFFFFF"/>
                </a:gs>
                <a:gs pos="100000">
                  <a:srgbClr val="FF99FF"/>
                </a:gs>
              </a:gsLst>
              <a:lin ang="5400000" scaled="1"/>
            </a:gradFill>
            <a:ln w="25400">
              <a:solidFill>
                <a:srgbClr val="000000"/>
              </a:solidFill>
              <a:prstDash val="dash"/>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388"/>
                </a:spcBef>
                <a:buFontTx/>
                <a:buNone/>
              </a:pPr>
              <a:r>
                <a:rPr lang="zh-CN" altLang="en-US" sz="2400" b="1" i="0"/>
                <a:t>测量电路</a:t>
              </a:r>
            </a:p>
          </p:txBody>
        </p:sp>
        <p:sp>
          <p:nvSpPr>
            <p:cNvPr id="22536" name="Line 7"/>
            <p:cNvSpPr>
              <a:spLocks noChangeShapeType="1"/>
            </p:cNvSpPr>
            <p:nvPr/>
          </p:nvSpPr>
          <p:spPr bwMode="auto">
            <a:xfrm>
              <a:off x="630" y="1105"/>
              <a:ext cx="651" cy="0"/>
            </a:xfrm>
            <a:prstGeom prst="line">
              <a:avLst/>
            </a:prstGeom>
            <a:noFill/>
            <a:ln w="381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537" name="Text Box 8"/>
            <p:cNvSpPr txBox="1">
              <a:spLocks noChangeArrowheads="1"/>
            </p:cNvSpPr>
            <p:nvPr/>
          </p:nvSpPr>
          <p:spPr bwMode="auto">
            <a:xfrm>
              <a:off x="2629" y="1653"/>
              <a:ext cx="732" cy="508"/>
            </a:xfrm>
            <a:prstGeom prst="rect">
              <a:avLst/>
            </a:prstGeom>
            <a:gradFill rotWithShape="1">
              <a:gsLst>
                <a:gs pos="0">
                  <a:srgbClr val="FF99FF"/>
                </a:gs>
                <a:gs pos="50000">
                  <a:srgbClr val="FFFFFF"/>
                </a:gs>
                <a:gs pos="100000">
                  <a:srgbClr val="FF99FF"/>
                </a:gs>
              </a:gsLst>
              <a:lin ang="5400000" scaled="1"/>
            </a:gradFill>
            <a:ln w="25400">
              <a:solidFill>
                <a:srgbClr val="000000"/>
              </a:solidFill>
              <a:prstDash val="dash"/>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388"/>
                </a:spcBef>
                <a:buFontTx/>
                <a:buNone/>
              </a:pPr>
              <a:r>
                <a:rPr lang="zh-CN" altLang="en-US" sz="2400" b="1" i="0"/>
                <a:t>辅助</a:t>
              </a:r>
            </a:p>
            <a:p>
              <a:pPr algn="ctr" eaLnBrk="1" hangingPunct="1">
                <a:spcBef>
                  <a:spcPts val="388"/>
                </a:spcBef>
                <a:buFontTx/>
                <a:buNone/>
              </a:pPr>
              <a:r>
                <a:rPr lang="zh-CN" altLang="en-US" sz="2400" b="1" i="0"/>
                <a:t>电源</a:t>
              </a:r>
            </a:p>
          </p:txBody>
        </p:sp>
        <p:sp>
          <p:nvSpPr>
            <p:cNvPr id="22538" name="Line 9"/>
            <p:cNvSpPr>
              <a:spLocks noChangeShapeType="1"/>
            </p:cNvSpPr>
            <p:nvPr/>
          </p:nvSpPr>
          <p:spPr bwMode="auto">
            <a:xfrm flipV="1">
              <a:off x="2727" y="1340"/>
              <a:ext cx="0" cy="299"/>
            </a:xfrm>
            <a:prstGeom prst="line">
              <a:avLst/>
            </a:prstGeom>
            <a:noFill/>
            <a:ln w="38100">
              <a:solidFill>
                <a:srgbClr val="00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539" name="Line 10"/>
            <p:cNvSpPr>
              <a:spLocks noChangeShapeType="1"/>
            </p:cNvSpPr>
            <p:nvPr/>
          </p:nvSpPr>
          <p:spPr bwMode="auto">
            <a:xfrm flipV="1">
              <a:off x="3264" y="1340"/>
              <a:ext cx="0" cy="299"/>
            </a:xfrm>
            <a:prstGeom prst="line">
              <a:avLst/>
            </a:prstGeom>
            <a:noFill/>
            <a:ln w="38100">
              <a:solidFill>
                <a:srgbClr val="00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540" name="Line 11"/>
            <p:cNvSpPr>
              <a:spLocks noChangeShapeType="1"/>
            </p:cNvSpPr>
            <p:nvPr/>
          </p:nvSpPr>
          <p:spPr bwMode="auto">
            <a:xfrm>
              <a:off x="1946" y="1105"/>
              <a:ext cx="294" cy="0"/>
            </a:xfrm>
            <a:prstGeom prst="line">
              <a:avLst/>
            </a:prstGeom>
            <a:noFill/>
            <a:ln w="381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541" name="Line 12"/>
            <p:cNvSpPr>
              <a:spLocks noChangeShapeType="1"/>
            </p:cNvSpPr>
            <p:nvPr/>
          </p:nvSpPr>
          <p:spPr bwMode="auto">
            <a:xfrm>
              <a:off x="2873" y="1105"/>
              <a:ext cx="293" cy="0"/>
            </a:xfrm>
            <a:prstGeom prst="line">
              <a:avLst/>
            </a:prstGeom>
            <a:noFill/>
            <a:ln w="381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542" name="Line 13"/>
            <p:cNvSpPr>
              <a:spLocks noChangeShapeType="1"/>
            </p:cNvSpPr>
            <p:nvPr/>
          </p:nvSpPr>
          <p:spPr bwMode="auto">
            <a:xfrm>
              <a:off x="4629" y="1105"/>
              <a:ext cx="683" cy="0"/>
            </a:xfrm>
            <a:prstGeom prst="line">
              <a:avLst/>
            </a:prstGeom>
            <a:noFill/>
            <a:ln w="381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543" name="Text Box 14"/>
            <p:cNvSpPr txBox="1">
              <a:spLocks noChangeArrowheads="1"/>
            </p:cNvSpPr>
            <p:nvPr/>
          </p:nvSpPr>
          <p:spPr bwMode="auto">
            <a:xfrm>
              <a:off x="4740" y="793"/>
              <a:ext cx="781" cy="234"/>
            </a:xfrm>
            <a:prstGeom prst="rect">
              <a:avLst/>
            </a:prstGeom>
            <a:gradFill rotWithShape="1">
              <a:gsLst>
                <a:gs pos="0">
                  <a:srgbClr val="FF99FF"/>
                </a:gs>
                <a:gs pos="50000">
                  <a:srgbClr val="FFFFFF"/>
                </a:gs>
                <a:gs pos="100000">
                  <a:srgbClr val="FF99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400" b="1" i="0"/>
                <a:t>输出量</a:t>
              </a:r>
            </a:p>
          </p:txBody>
        </p:sp>
        <p:sp>
          <p:nvSpPr>
            <p:cNvPr id="22544" name="Text Box 15"/>
            <p:cNvSpPr txBox="1">
              <a:spLocks noChangeArrowheads="1"/>
            </p:cNvSpPr>
            <p:nvPr/>
          </p:nvSpPr>
          <p:spPr bwMode="auto">
            <a:xfrm>
              <a:off x="4740" y="1298"/>
              <a:ext cx="829" cy="198"/>
            </a:xfrm>
            <a:prstGeom prst="rect">
              <a:avLst/>
            </a:prstGeom>
            <a:gradFill rotWithShape="1">
              <a:gsLst>
                <a:gs pos="0">
                  <a:srgbClr val="99FF66"/>
                </a:gs>
                <a:gs pos="50000">
                  <a:srgbClr val="FFFFFF"/>
                </a:gs>
                <a:gs pos="100000">
                  <a:srgbClr val="99FF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400" b="1" i="0"/>
                <a:t>（电量）</a:t>
              </a:r>
            </a:p>
          </p:txBody>
        </p:sp>
        <p:sp>
          <p:nvSpPr>
            <p:cNvPr id="22545" name="Text Box 16"/>
            <p:cNvSpPr txBox="1">
              <a:spLocks noChangeArrowheads="1"/>
            </p:cNvSpPr>
            <p:nvPr/>
          </p:nvSpPr>
          <p:spPr bwMode="auto">
            <a:xfrm>
              <a:off x="385" y="754"/>
              <a:ext cx="781" cy="234"/>
            </a:xfrm>
            <a:prstGeom prst="rect">
              <a:avLst/>
            </a:prstGeom>
            <a:gradFill rotWithShape="1">
              <a:gsLst>
                <a:gs pos="0">
                  <a:srgbClr val="FF99FF"/>
                </a:gs>
                <a:gs pos="50000">
                  <a:srgbClr val="FFFFFF"/>
                </a:gs>
                <a:gs pos="100000">
                  <a:srgbClr val="FF99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400" b="1" i="0"/>
                <a:t>输入量</a:t>
              </a:r>
            </a:p>
          </p:txBody>
        </p:sp>
        <p:sp>
          <p:nvSpPr>
            <p:cNvPr id="22546" name="Text Box 17"/>
            <p:cNvSpPr txBox="1">
              <a:spLocks noChangeArrowheads="1"/>
            </p:cNvSpPr>
            <p:nvPr/>
          </p:nvSpPr>
          <p:spPr bwMode="auto">
            <a:xfrm>
              <a:off x="340" y="1249"/>
              <a:ext cx="781" cy="234"/>
            </a:xfrm>
            <a:prstGeom prst="rect">
              <a:avLst/>
            </a:prstGeom>
            <a:gradFill rotWithShape="1">
              <a:gsLst>
                <a:gs pos="0">
                  <a:srgbClr val="99FF66"/>
                </a:gs>
                <a:gs pos="50000">
                  <a:srgbClr val="FFFFFF"/>
                </a:gs>
                <a:gs pos="100000">
                  <a:srgbClr val="99FF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400" b="1" i="0"/>
                <a:t>非电量</a:t>
              </a:r>
            </a:p>
          </p:txBody>
        </p:sp>
      </p:grpSp>
      <p:sp>
        <p:nvSpPr>
          <p:cNvPr id="21508" name="Text Box 18"/>
          <p:cNvSpPr txBox="1">
            <a:spLocks noChangeArrowheads="1"/>
          </p:cNvSpPr>
          <p:nvPr/>
        </p:nvSpPr>
        <p:spPr bwMode="auto">
          <a:xfrm>
            <a:off x="539750" y="3716338"/>
            <a:ext cx="7777163"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62800" indent="-457200" eaLnBrk="1" hangingPunct="1">
              <a:spcBef>
                <a:spcPct val="50000"/>
              </a:spcBef>
              <a:buFontTx/>
              <a:buNone/>
              <a:defRPr/>
            </a:pPr>
            <a:r>
              <a:rPr kumimoji="0" lang="zh-CN" altLang="en-US" sz="2400" b="1" i="0" dirty="0" smtClean="0">
                <a:solidFill>
                  <a:srgbClr val="000066"/>
                </a:solidFill>
              </a:rPr>
              <a:t>敏感元件：把一种</a:t>
            </a:r>
            <a:r>
              <a:rPr kumimoji="0" lang="zh-CN" altLang="en-US" sz="2400" b="1" i="0" dirty="0" smtClean="0">
                <a:solidFill>
                  <a:srgbClr val="FF0000"/>
                </a:solidFill>
              </a:rPr>
              <a:t>非电量</a:t>
            </a:r>
            <a:r>
              <a:rPr kumimoji="0" lang="zh-CN" altLang="en-US" sz="2400" b="1" i="0" dirty="0" smtClean="0">
                <a:solidFill>
                  <a:srgbClr val="000066"/>
                </a:solidFill>
              </a:rPr>
              <a:t>转换为</a:t>
            </a:r>
            <a:r>
              <a:rPr kumimoji="0" lang="zh-CN" altLang="en-US" sz="2400" b="1" i="0" dirty="0" smtClean="0">
                <a:solidFill>
                  <a:srgbClr val="FF0000"/>
                </a:solidFill>
              </a:rPr>
              <a:t>易变换成电量</a:t>
            </a:r>
            <a:r>
              <a:rPr kumimoji="0" lang="zh-CN" altLang="en-US" sz="2400" b="1" i="0" dirty="0" smtClean="0">
                <a:solidFill>
                  <a:srgbClr val="000066"/>
                </a:solidFill>
              </a:rPr>
              <a:t>的另一种</a:t>
            </a:r>
            <a:endParaRPr kumimoji="0" lang="en-US" altLang="zh-CN" sz="2400" b="1" i="0" dirty="0" smtClean="0">
              <a:solidFill>
                <a:srgbClr val="000066"/>
              </a:solidFill>
            </a:endParaRPr>
          </a:p>
          <a:p>
            <a:pPr marL="262800" indent="-457200" eaLnBrk="1" hangingPunct="1">
              <a:spcBef>
                <a:spcPct val="50000"/>
              </a:spcBef>
              <a:buFontTx/>
              <a:buNone/>
              <a:defRPr/>
            </a:pPr>
            <a:r>
              <a:rPr kumimoji="0" lang="en-US" altLang="zh-CN" sz="2400" b="1" i="0" dirty="0" smtClean="0">
                <a:solidFill>
                  <a:srgbClr val="000066"/>
                </a:solidFill>
              </a:rPr>
              <a:t>                </a:t>
            </a:r>
            <a:r>
              <a:rPr kumimoji="0" lang="zh-CN" altLang="en-US" sz="2400" b="1" i="0" dirty="0" smtClean="0">
                <a:solidFill>
                  <a:srgbClr val="000066"/>
                </a:solidFill>
              </a:rPr>
              <a:t>  </a:t>
            </a:r>
            <a:r>
              <a:rPr kumimoji="0" lang="zh-CN" altLang="en-US" sz="2400" b="1" i="0" dirty="0" smtClean="0">
                <a:solidFill>
                  <a:srgbClr val="FF0000"/>
                </a:solidFill>
              </a:rPr>
              <a:t>非电量</a:t>
            </a:r>
            <a:r>
              <a:rPr kumimoji="0" lang="zh-CN" altLang="en-US" sz="2400" b="1" i="0" dirty="0" smtClean="0">
                <a:solidFill>
                  <a:srgbClr val="000066"/>
                </a:solidFill>
              </a:rPr>
              <a:t>；</a:t>
            </a:r>
          </a:p>
          <a:p>
            <a:pPr indent="-457200" eaLnBrk="1" hangingPunct="1">
              <a:spcBef>
                <a:spcPct val="50000"/>
              </a:spcBef>
              <a:buFontTx/>
              <a:buNone/>
              <a:defRPr/>
            </a:pPr>
            <a:r>
              <a:rPr kumimoji="0" lang="zh-CN" altLang="en-US" sz="2400" b="1" i="0" dirty="0" smtClean="0">
                <a:solidFill>
                  <a:srgbClr val="A50021"/>
                </a:solidFill>
              </a:rPr>
              <a:t>转换元件：</a:t>
            </a:r>
            <a:r>
              <a:rPr kumimoji="0" lang="zh-CN" altLang="en-US" sz="2400" b="1" i="0" dirty="0" smtClean="0">
                <a:solidFill>
                  <a:srgbClr val="000066"/>
                </a:solidFill>
              </a:rPr>
              <a:t>将感受的非电量</a:t>
            </a:r>
            <a:r>
              <a:rPr kumimoji="0" lang="zh-CN" altLang="en-US" sz="2400" b="1" i="0" dirty="0" smtClean="0">
                <a:solidFill>
                  <a:srgbClr val="FF0000"/>
                </a:solidFill>
              </a:rPr>
              <a:t>直接转换为电量</a:t>
            </a:r>
            <a:r>
              <a:rPr kumimoji="0" lang="zh-CN" altLang="en-US" sz="2400" b="1" i="0" dirty="0" smtClean="0">
                <a:solidFill>
                  <a:srgbClr val="000066"/>
                </a:solidFill>
              </a:rPr>
              <a:t>的器件；</a:t>
            </a:r>
          </a:p>
          <a:p>
            <a:pPr indent="-457200" eaLnBrk="1" hangingPunct="1">
              <a:spcBef>
                <a:spcPct val="50000"/>
              </a:spcBef>
              <a:buFontTx/>
              <a:buNone/>
              <a:defRPr/>
            </a:pPr>
            <a:r>
              <a:rPr kumimoji="0" lang="zh-CN" altLang="en-US" sz="2400" b="1" i="0" dirty="0" smtClean="0">
                <a:solidFill>
                  <a:srgbClr val="000066"/>
                </a:solidFill>
              </a:rPr>
              <a:t>测量电路：经转换元件输出的电量变换成便于显示、</a:t>
            </a:r>
            <a:endParaRPr kumimoji="0" lang="en-US" altLang="zh-CN" sz="2400" b="1" i="0" dirty="0" smtClean="0">
              <a:solidFill>
                <a:srgbClr val="000066"/>
              </a:solidFill>
            </a:endParaRPr>
          </a:p>
          <a:p>
            <a:pPr indent="-457200" eaLnBrk="1" hangingPunct="1">
              <a:spcBef>
                <a:spcPct val="50000"/>
              </a:spcBef>
              <a:buFontTx/>
              <a:buNone/>
              <a:defRPr/>
            </a:pPr>
            <a:r>
              <a:rPr kumimoji="0" lang="en-US" altLang="zh-CN" sz="2400" b="1" i="0" dirty="0" smtClean="0">
                <a:solidFill>
                  <a:srgbClr val="000066"/>
                </a:solidFill>
              </a:rPr>
              <a:t>                 </a:t>
            </a:r>
            <a:r>
              <a:rPr kumimoji="0" lang="zh-CN" altLang="en-US" sz="2400" b="1" i="0" dirty="0" smtClean="0">
                <a:solidFill>
                  <a:srgbClr val="000066"/>
                </a:solidFill>
              </a:rPr>
              <a:t>记录、控制和处理的电信号。</a:t>
            </a:r>
          </a:p>
        </p:txBody>
      </p:sp>
    </p:spTree>
  </p:cSld>
  <p:clrMapOvr>
    <a:masterClrMapping/>
  </p:clrMapOvr>
  <p:transition advTm="109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0"/>
            <a:ext cx="4402137" cy="850900"/>
          </a:xfrm>
        </p:spPr>
        <p:txBody>
          <a:bodyPr/>
          <a:lstStyle/>
          <a:p>
            <a:pPr eaLnBrk="1" hangingPunct="1"/>
            <a:r>
              <a:rPr lang="zh-CN" altLang="en-US" sz="3200" b="1" smtClean="0">
                <a:solidFill>
                  <a:srgbClr val="A50021"/>
                </a:solidFill>
                <a:ea typeface="宋体" panose="02010600030101010101" pitchFamily="2" charset="-122"/>
              </a:rPr>
              <a:t>四、传感器的分类</a:t>
            </a:r>
          </a:p>
        </p:txBody>
      </p:sp>
      <p:sp>
        <p:nvSpPr>
          <p:cNvPr id="23555" name="Rectangle 3"/>
          <p:cNvSpPr>
            <a:spLocks noChangeArrowheads="1"/>
          </p:cNvSpPr>
          <p:nvPr/>
        </p:nvSpPr>
        <p:spPr bwMode="auto">
          <a:xfrm>
            <a:off x="323850" y="765175"/>
            <a:ext cx="856932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5000"/>
              </a:lnSpc>
              <a:buFontTx/>
              <a:buNone/>
            </a:pPr>
            <a:r>
              <a:rPr kumimoji="0" lang="en-US" altLang="zh-CN" sz="2400" b="1" i="0">
                <a:solidFill>
                  <a:srgbClr val="A50021"/>
                </a:solidFill>
              </a:rPr>
              <a:t>1.</a:t>
            </a:r>
            <a:r>
              <a:rPr kumimoji="0" lang="zh-CN" altLang="en-US" sz="2400" b="1" i="0">
                <a:solidFill>
                  <a:srgbClr val="A50021"/>
                </a:solidFill>
              </a:rPr>
              <a:t>按输入量分类</a:t>
            </a:r>
          </a:p>
          <a:p>
            <a:pPr eaLnBrk="1" hangingPunct="1">
              <a:lnSpc>
                <a:spcPct val="115000"/>
              </a:lnSpc>
              <a:buFontTx/>
              <a:buNone/>
            </a:pPr>
            <a:r>
              <a:rPr kumimoji="0" lang="zh-CN" altLang="en-US" sz="2400" b="1" i="0">
                <a:solidFill>
                  <a:srgbClr val="000066"/>
                </a:solidFill>
              </a:rPr>
              <a:t>传感器种类繁多，原理各异，几乎涉及各种参数，分类未统一</a:t>
            </a:r>
          </a:p>
          <a:p>
            <a:pPr eaLnBrk="1" hangingPunct="1">
              <a:lnSpc>
                <a:spcPct val="115000"/>
              </a:lnSpc>
              <a:buFontTx/>
              <a:buNone/>
            </a:pPr>
            <a:r>
              <a:rPr kumimoji="0" lang="zh-CN" altLang="en-US" sz="2400" b="1" i="0">
                <a:solidFill>
                  <a:srgbClr val="000066"/>
                </a:solidFill>
              </a:rPr>
              <a:t>输入量：温度、压力、位移、速度、加速度、湿度等传感器，</a:t>
            </a:r>
          </a:p>
          <a:p>
            <a:pPr eaLnBrk="1" hangingPunct="1">
              <a:lnSpc>
                <a:spcPct val="115000"/>
              </a:lnSpc>
              <a:buFontTx/>
              <a:buNone/>
            </a:pPr>
            <a:r>
              <a:rPr kumimoji="0" lang="zh-CN" altLang="en-US" sz="2400" b="1" i="0">
                <a:solidFill>
                  <a:srgbClr val="000066"/>
                </a:solidFill>
              </a:rPr>
              <a:t>分别称：温度、压力、位移、速度、加速度、湿度传感器</a:t>
            </a:r>
          </a:p>
          <a:p>
            <a:pPr eaLnBrk="1" hangingPunct="1">
              <a:lnSpc>
                <a:spcPct val="115000"/>
              </a:lnSpc>
              <a:buFontTx/>
              <a:buNone/>
            </a:pPr>
            <a:r>
              <a:rPr kumimoji="0" lang="en-US" altLang="zh-CN" sz="2400" b="1" i="0">
                <a:solidFill>
                  <a:srgbClr val="A50021"/>
                </a:solidFill>
              </a:rPr>
              <a:t>2. </a:t>
            </a:r>
            <a:r>
              <a:rPr kumimoji="0" lang="zh-CN" altLang="en-US" sz="2400" b="1" i="0">
                <a:solidFill>
                  <a:srgbClr val="A50021"/>
                </a:solidFill>
              </a:rPr>
              <a:t>按测量原理分类</a:t>
            </a:r>
          </a:p>
          <a:p>
            <a:pPr eaLnBrk="1" hangingPunct="1">
              <a:lnSpc>
                <a:spcPct val="115000"/>
              </a:lnSpc>
              <a:buFontTx/>
              <a:buNone/>
            </a:pPr>
            <a:r>
              <a:rPr kumimoji="0" lang="zh-CN" altLang="en-US" sz="2400" b="1" i="0"/>
              <a:t>   </a:t>
            </a:r>
            <a:r>
              <a:rPr kumimoji="0" lang="zh-CN" altLang="en-US" sz="2400" b="1" i="0">
                <a:solidFill>
                  <a:srgbClr val="000066"/>
                </a:solidFill>
              </a:rPr>
              <a:t>物理型传感器、化学型传感器、生物型传感器</a:t>
            </a:r>
          </a:p>
          <a:p>
            <a:pPr eaLnBrk="1" hangingPunct="1">
              <a:lnSpc>
                <a:spcPct val="115000"/>
              </a:lnSpc>
              <a:buFontTx/>
              <a:buNone/>
            </a:pPr>
            <a:r>
              <a:rPr kumimoji="0" lang="zh-CN" altLang="en-US" sz="2400" b="1" i="0">
                <a:solidFill>
                  <a:srgbClr val="000066"/>
                </a:solidFill>
              </a:rPr>
              <a:t>   物理型传感器：利用某些变换元件的物理性能或某些功能材料的特殊物理性能制成的传感器。</a:t>
            </a:r>
          </a:p>
          <a:p>
            <a:pPr eaLnBrk="1" hangingPunct="1">
              <a:lnSpc>
                <a:spcPct val="115000"/>
              </a:lnSpc>
              <a:buFontTx/>
              <a:buNone/>
            </a:pPr>
            <a:r>
              <a:rPr kumimoji="0" lang="zh-CN" altLang="en-US" sz="2400" b="1" i="0">
                <a:solidFill>
                  <a:srgbClr val="000066"/>
                </a:solidFill>
              </a:rPr>
              <a:t>物理型传感器又分为：结构型传感器（几何尺寸）</a:t>
            </a:r>
          </a:p>
          <a:p>
            <a:pPr eaLnBrk="1" hangingPunct="1">
              <a:lnSpc>
                <a:spcPct val="115000"/>
              </a:lnSpc>
              <a:buFontTx/>
              <a:buNone/>
            </a:pPr>
            <a:r>
              <a:rPr kumimoji="0" lang="zh-CN" altLang="en-US" sz="2400" b="1" i="0">
                <a:solidFill>
                  <a:srgbClr val="000066"/>
                </a:solidFill>
              </a:rPr>
              <a:t>                                       物性型传感器（物理性质）</a:t>
            </a:r>
          </a:p>
          <a:p>
            <a:pPr eaLnBrk="1" hangingPunct="1">
              <a:lnSpc>
                <a:spcPct val="115000"/>
              </a:lnSpc>
              <a:buFontTx/>
              <a:buNone/>
            </a:pPr>
            <a:r>
              <a:rPr lang="en-US" altLang="zh-CN" sz="2400" b="1" i="0">
                <a:solidFill>
                  <a:srgbClr val="A50021"/>
                </a:solidFill>
              </a:rPr>
              <a:t>3. </a:t>
            </a:r>
            <a:r>
              <a:rPr lang="zh-CN" altLang="en-US" sz="2400" b="1" i="0">
                <a:solidFill>
                  <a:srgbClr val="A50021"/>
                </a:solidFill>
              </a:rPr>
              <a:t>按输出信号的性质分类</a:t>
            </a:r>
          </a:p>
          <a:p>
            <a:pPr eaLnBrk="1" hangingPunct="1">
              <a:lnSpc>
                <a:spcPct val="115000"/>
              </a:lnSpc>
              <a:buFontTx/>
              <a:buNone/>
            </a:pPr>
            <a:r>
              <a:rPr lang="zh-CN" altLang="en-US" sz="2400" b="1" i="0">
                <a:solidFill>
                  <a:srgbClr val="000066"/>
                </a:solidFill>
              </a:rPr>
              <a:t>   模拟式传感器和数字式传感器。</a:t>
            </a:r>
          </a:p>
        </p:txBody>
      </p:sp>
    </p:spTree>
  </p:cSld>
  <p:clrMapOvr>
    <a:masterClrMapping/>
  </p:clrMapOvr>
  <p:transition advTm="109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8313" y="549275"/>
            <a:ext cx="5483225" cy="633413"/>
          </a:xfrm>
        </p:spPr>
        <p:txBody>
          <a:bodyPr/>
          <a:lstStyle/>
          <a:p>
            <a:pPr eaLnBrk="1" hangingPunct="1"/>
            <a:r>
              <a:rPr lang="zh-CN" altLang="en-US" sz="3200" smtClean="0">
                <a:solidFill>
                  <a:srgbClr val="A50021"/>
                </a:solidFill>
                <a:ea typeface="宋体" panose="02010600030101010101" pitchFamily="2" charset="-122"/>
              </a:rPr>
              <a:t>五、传感器的发展趋势</a:t>
            </a:r>
          </a:p>
        </p:txBody>
      </p:sp>
      <p:sp>
        <p:nvSpPr>
          <p:cNvPr id="24579" name="Rectangle 3"/>
          <p:cNvSpPr>
            <a:spLocks noGrp="1" noChangeArrowheads="1"/>
          </p:cNvSpPr>
          <p:nvPr>
            <p:ph type="body" idx="1"/>
          </p:nvPr>
        </p:nvSpPr>
        <p:spPr/>
        <p:txBody>
          <a:bodyPr/>
          <a:lstStyle/>
          <a:p>
            <a:pPr marL="6350" indent="358775" eaLnBrk="1" hangingPunct="1">
              <a:lnSpc>
                <a:spcPct val="120000"/>
              </a:lnSpc>
              <a:buFontTx/>
              <a:buNone/>
            </a:pPr>
            <a:r>
              <a:rPr lang="zh-CN" altLang="en-US" sz="2400" b="1" smtClean="0">
                <a:solidFill>
                  <a:srgbClr val="000066"/>
                </a:solidFill>
                <a:ea typeface="宋体" panose="02010600030101010101" pitchFamily="2" charset="-122"/>
              </a:rPr>
              <a:t>    目前，传感器的主要发展趋势：一是开展基础研究，探索新理论，发现新现象，开发传感器的新材料和新工艺；二是实现传感器的集成化、多功能化和智能化。</a:t>
            </a:r>
          </a:p>
          <a:p>
            <a:pPr marL="858838" lvl="1" eaLnBrk="1" hangingPunct="1">
              <a:lnSpc>
                <a:spcPct val="120000"/>
              </a:lnSpc>
              <a:buClr>
                <a:srgbClr val="FF3300"/>
              </a:buClr>
              <a:buSzPct val="70000"/>
              <a:buFont typeface="Wingdings" panose="05000000000000000000" pitchFamily="2" charset="2"/>
              <a:buChar char="Ø"/>
            </a:pPr>
            <a:r>
              <a:rPr lang="zh-CN" altLang="en-US" sz="2400" b="1" smtClean="0">
                <a:solidFill>
                  <a:srgbClr val="000066"/>
                </a:solidFill>
                <a:ea typeface="宋体" panose="02010600030101010101" pitchFamily="2" charset="-122"/>
              </a:rPr>
              <a:t>传感器的固态化</a:t>
            </a:r>
          </a:p>
          <a:p>
            <a:pPr marL="858838" lvl="1" eaLnBrk="1" hangingPunct="1">
              <a:lnSpc>
                <a:spcPct val="120000"/>
              </a:lnSpc>
              <a:buClr>
                <a:srgbClr val="FF3300"/>
              </a:buClr>
              <a:buSzPct val="70000"/>
              <a:buFont typeface="Wingdings" panose="05000000000000000000" pitchFamily="2" charset="2"/>
              <a:buChar char="Ø"/>
            </a:pPr>
            <a:r>
              <a:rPr lang="zh-CN" altLang="en-US" sz="2400" b="1" smtClean="0">
                <a:solidFill>
                  <a:srgbClr val="A50021"/>
                </a:solidFill>
                <a:ea typeface="宋体" panose="02010600030101010101" pitchFamily="2" charset="-122"/>
              </a:rPr>
              <a:t>传感器的集成化和多功能化</a:t>
            </a:r>
            <a:r>
              <a:rPr lang="en-US" altLang="zh-CN" sz="2400" b="1" smtClean="0">
                <a:solidFill>
                  <a:srgbClr val="000066"/>
                </a:solidFill>
                <a:ea typeface="宋体" panose="02010600030101010101" pitchFamily="2" charset="-122"/>
              </a:rPr>
              <a:t>——</a:t>
            </a:r>
            <a:r>
              <a:rPr lang="zh-CN" altLang="en-US" sz="2400" b="1" smtClean="0">
                <a:solidFill>
                  <a:srgbClr val="000066"/>
                </a:solidFill>
                <a:ea typeface="宋体" panose="02010600030101010101" pitchFamily="2" charset="-122"/>
              </a:rPr>
              <a:t>采用微细加工技术</a:t>
            </a:r>
          </a:p>
          <a:p>
            <a:pPr marL="858838" lvl="1" eaLnBrk="1" hangingPunct="1">
              <a:lnSpc>
                <a:spcPct val="120000"/>
              </a:lnSpc>
              <a:buClr>
                <a:srgbClr val="FF3300"/>
              </a:buClr>
              <a:buSzPct val="70000"/>
              <a:buFont typeface="Wingdings" panose="05000000000000000000" pitchFamily="2" charset="2"/>
              <a:buChar char="Ø"/>
            </a:pPr>
            <a:r>
              <a:rPr lang="zh-CN" altLang="en-US" sz="2400" b="1" smtClean="0">
                <a:solidFill>
                  <a:srgbClr val="000066"/>
                </a:solidFill>
                <a:ea typeface="宋体" panose="02010600030101010101" pitchFamily="2" charset="-122"/>
              </a:rPr>
              <a:t>传感器的图像化</a:t>
            </a:r>
            <a:r>
              <a:rPr lang="en-US" altLang="zh-CN" sz="2400" b="1" smtClean="0">
                <a:solidFill>
                  <a:srgbClr val="000066"/>
                </a:solidFill>
                <a:ea typeface="宋体" panose="02010600030101010101" pitchFamily="2" charset="-122"/>
              </a:rPr>
              <a:t>——CMOS</a:t>
            </a:r>
            <a:r>
              <a:rPr lang="zh-CN" altLang="en-US" sz="2400" b="1" smtClean="0">
                <a:solidFill>
                  <a:srgbClr val="000066"/>
                </a:solidFill>
                <a:ea typeface="宋体" panose="02010600030101010101" pitchFamily="2" charset="-122"/>
              </a:rPr>
              <a:t>、</a:t>
            </a:r>
            <a:r>
              <a:rPr lang="en-US" altLang="zh-CN" sz="2400" b="1" smtClean="0">
                <a:solidFill>
                  <a:srgbClr val="000066"/>
                </a:solidFill>
                <a:ea typeface="宋体" panose="02010600030101010101" pitchFamily="2" charset="-122"/>
              </a:rPr>
              <a:t>CCD</a:t>
            </a:r>
          </a:p>
          <a:p>
            <a:pPr marL="858838" lvl="1" eaLnBrk="1" hangingPunct="1">
              <a:lnSpc>
                <a:spcPct val="120000"/>
              </a:lnSpc>
              <a:buClr>
                <a:srgbClr val="FF3300"/>
              </a:buClr>
              <a:buSzPct val="70000"/>
              <a:buFont typeface="Wingdings" panose="05000000000000000000" pitchFamily="2" charset="2"/>
              <a:buChar char="Ø"/>
            </a:pPr>
            <a:r>
              <a:rPr lang="zh-CN" altLang="en-US" sz="2400" b="1" smtClean="0">
                <a:solidFill>
                  <a:srgbClr val="A50021"/>
                </a:solidFill>
                <a:ea typeface="宋体" panose="02010600030101010101" pitchFamily="2" charset="-122"/>
              </a:rPr>
              <a:t>传感器的智能化</a:t>
            </a:r>
            <a:r>
              <a:rPr lang="en-US" altLang="zh-CN" sz="2400" b="1" smtClean="0">
                <a:solidFill>
                  <a:srgbClr val="A50021"/>
                </a:solidFill>
                <a:ea typeface="宋体" panose="02010600030101010101" pitchFamily="2" charset="-122"/>
              </a:rPr>
              <a:t>——</a:t>
            </a:r>
            <a:r>
              <a:rPr lang="zh-CN" altLang="en-US" sz="2400" b="1" smtClean="0">
                <a:solidFill>
                  <a:srgbClr val="A50021"/>
                </a:solidFill>
                <a:ea typeface="宋体" panose="02010600030101010101" pitchFamily="2" charset="-122"/>
              </a:rPr>
              <a:t>传感器</a:t>
            </a:r>
            <a:r>
              <a:rPr lang="en-US" altLang="zh-CN" sz="2400" b="1" smtClean="0">
                <a:solidFill>
                  <a:srgbClr val="A50021"/>
                </a:solidFill>
                <a:ea typeface="宋体" panose="02010600030101010101" pitchFamily="2" charset="-122"/>
              </a:rPr>
              <a:t>+</a:t>
            </a:r>
            <a:r>
              <a:rPr lang="zh-CN" altLang="en-US" sz="2400" b="1" smtClean="0">
                <a:solidFill>
                  <a:srgbClr val="A50021"/>
                </a:solidFill>
                <a:ea typeface="宋体" panose="02010600030101010101" pitchFamily="2" charset="-122"/>
              </a:rPr>
              <a:t>计算机</a:t>
            </a:r>
          </a:p>
          <a:p>
            <a:pPr marL="858838" lvl="1" eaLnBrk="1" hangingPunct="1">
              <a:lnSpc>
                <a:spcPct val="120000"/>
              </a:lnSpc>
              <a:buClr>
                <a:srgbClr val="FF3300"/>
              </a:buClr>
              <a:buSzPct val="70000"/>
              <a:buFontTx/>
              <a:buNone/>
            </a:pPr>
            <a:endParaRPr lang="zh-CN" altLang="en-US" sz="2400" b="1" smtClean="0">
              <a:solidFill>
                <a:srgbClr val="000066"/>
              </a:solidFill>
              <a:ea typeface="宋体" panose="02010600030101010101" pitchFamily="2" charset="-122"/>
            </a:endParaRPr>
          </a:p>
        </p:txBody>
      </p:sp>
    </p:spTree>
  </p:cSld>
  <p:clrMapOvr>
    <a:masterClrMapping/>
  </p:clrMapOvr>
  <p:transition advTm="109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71550" y="5516563"/>
            <a:ext cx="5257800" cy="790575"/>
          </a:xfrm>
        </p:spPr>
        <p:txBody>
          <a:bodyPr/>
          <a:lstStyle/>
          <a:p>
            <a:pPr eaLnBrk="1" hangingPunct="1">
              <a:defRPr/>
            </a:pPr>
            <a:r>
              <a:rPr lang="zh-CN" altLang="en-US" sz="3200" b="1" smtClean="0">
                <a:solidFill>
                  <a:schemeClr val="tx1"/>
                </a:solidFill>
                <a:effectLst>
                  <a:outerShdw blurRad="38100" dist="38100" dir="2700000" algn="tl">
                    <a:srgbClr val="C0C0C0"/>
                  </a:outerShdw>
                </a:effectLst>
                <a:latin typeface="华文新魏" pitchFamily="2" charset="-122"/>
                <a:ea typeface="华文新魏" pitchFamily="2" charset="-122"/>
              </a:rPr>
              <a:t>传感器的数字化和网络化</a:t>
            </a:r>
            <a:r>
              <a:rPr lang="zh-CN" altLang="en-US" b="1" smtClean="0">
                <a:solidFill>
                  <a:schemeClr val="tx1"/>
                </a:solidFill>
                <a:effectLst>
                  <a:outerShdw blurRad="38100" dist="38100" dir="2700000" algn="tl">
                    <a:srgbClr val="C0C0C0"/>
                  </a:outerShdw>
                </a:effectLst>
                <a:ea typeface="宋体" panose="02010600030101010101" pitchFamily="2" charset="-122"/>
              </a:rPr>
              <a:t> </a:t>
            </a:r>
          </a:p>
        </p:txBody>
      </p:sp>
      <p:grpSp>
        <p:nvGrpSpPr>
          <p:cNvPr id="2" name="Group 33"/>
          <p:cNvGrpSpPr>
            <a:grpSpLocks/>
          </p:cNvGrpSpPr>
          <p:nvPr/>
        </p:nvGrpSpPr>
        <p:grpSpPr bwMode="auto">
          <a:xfrm>
            <a:off x="250825" y="1989138"/>
            <a:ext cx="8893175" cy="4154487"/>
            <a:chOff x="295" y="1434"/>
            <a:chExt cx="5328" cy="2496"/>
          </a:xfrm>
        </p:grpSpPr>
        <p:sp>
          <p:nvSpPr>
            <p:cNvPr id="22536" name="Rectangle 8"/>
            <p:cNvSpPr>
              <a:spLocks noChangeArrowheads="1"/>
            </p:cNvSpPr>
            <p:nvPr/>
          </p:nvSpPr>
          <p:spPr bwMode="auto">
            <a:xfrm>
              <a:off x="295" y="2106"/>
              <a:ext cx="543" cy="1248"/>
            </a:xfrm>
            <a:prstGeom prst="rect">
              <a:avLst/>
            </a:prstGeom>
            <a:gradFill rotWithShape="0">
              <a:gsLst>
                <a:gs pos="0">
                  <a:srgbClr val="FCD8F7">
                    <a:gamma/>
                    <a:shade val="38039"/>
                    <a:invGamma/>
                  </a:srgbClr>
                </a:gs>
                <a:gs pos="50000">
                  <a:srgbClr val="FCD8F7"/>
                </a:gs>
                <a:gs pos="100000">
                  <a:srgbClr val="FCD8F7">
                    <a:gamma/>
                    <a:shade val="38039"/>
                    <a:invGamma/>
                  </a:srgbClr>
                </a:gs>
              </a:gsLst>
              <a:lin ang="0" scaled="1"/>
            </a:gradFill>
            <a:ln w="9525">
              <a:solidFill>
                <a:srgbClr val="000066"/>
              </a:solidFill>
              <a:miter lim="800000"/>
              <a:headEnd/>
              <a:tailEnd/>
            </a:ln>
            <a:effectLst/>
          </p:spPr>
          <p:txBody>
            <a:bodyPr wrap="none" anchor="ctr"/>
            <a:lstStyle/>
            <a:p>
              <a:pPr algn="ctr">
                <a:defRPr/>
              </a:pPr>
              <a:r>
                <a:rPr lang="zh-CN" altLang="en-US" sz="2000" b="1">
                  <a:solidFill>
                    <a:schemeClr val="tx2"/>
                  </a:solidFill>
                  <a:effectLst>
                    <a:outerShdw blurRad="38100" dist="38100" dir="2700000" algn="tl">
                      <a:srgbClr val="FFFFFF"/>
                    </a:outerShdw>
                  </a:effectLst>
                  <a:latin typeface="楷体_GB2312" pitchFamily="49" charset="-122"/>
                  <a:ea typeface="楷体_GB2312" pitchFamily="49" charset="-122"/>
                </a:rPr>
                <a:t>模</a:t>
              </a:r>
            </a:p>
            <a:p>
              <a:pPr algn="ctr">
                <a:defRPr/>
              </a:pPr>
              <a:r>
                <a:rPr lang="zh-CN" altLang="en-US" sz="2000" b="1">
                  <a:solidFill>
                    <a:schemeClr val="tx2"/>
                  </a:solidFill>
                  <a:effectLst>
                    <a:outerShdw blurRad="38100" dist="38100" dir="2700000" algn="tl">
                      <a:srgbClr val="FFFFFF"/>
                    </a:outerShdw>
                  </a:effectLst>
                  <a:latin typeface="楷体_GB2312" pitchFamily="49" charset="-122"/>
                  <a:ea typeface="楷体_GB2312" pitchFamily="49" charset="-122"/>
                </a:rPr>
                <a:t>拟</a:t>
              </a:r>
            </a:p>
            <a:p>
              <a:pPr algn="ctr">
                <a:defRPr/>
              </a:pPr>
              <a:r>
                <a:rPr lang="zh-CN" altLang="en-US" sz="2000" b="1">
                  <a:solidFill>
                    <a:schemeClr val="tx2"/>
                  </a:solidFill>
                  <a:effectLst>
                    <a:outerShdw blurRad="38100" dist="38100" dir="2700000" algn="tl">
                      <a:srgbClr val="FFFFFF"/>
                    </a:outerShdw>
                  </a:effectLst>
                  <a:latin typeface="楷体_GB2312" pitchFamily="49" charset="-122"/>
                  <a:ea typeface="楷体_GB2312" pitchFamily="49" charset="-122"/>
                </a:rPr>
                <a:t>传</a:t>
              </a:r>
            </a:p>
            <a:p>
              <a:pPr algn="ctr">
                <a:defRPr/>
              </a:pPr>
              <a:r>
                <a:rPr lang="zh-CN" altLang="en-US" sz="2000" b="1">
                  <a:solidFill>
                    <a:schemeClr val="tx2"/>
                  </a:solidFill>
                  <a:effectLst>
                    <a:outerShdw blurRad="38100" dist="38100" dir="2700000" algn="tl">
                      <a:srgbClr val="FFFFFF"/>
                    </a:outerShdw>
                  </a:effectLst>
                  <a:latin typeface="楷体_GB2312" pitchFamily="49" charset="-122"/>
                  <a:ea typeface="楷体_GB2312" pitchFamily="49" charset="-122"/>
                </a:rPr>
                <a:t>感</a:t>
              </a:r>
            </a:p>
            <a:p>
              <a:pPr algn="ctr">
                <a:defRPr/>
              </a:pPr>
              <a:r>
                <a:rPr lang="zh-CN" altLang="en-US" sz="2000" b="1">
                  <a:solidFill>
                    <a:schemeClr val="tx2"/>
                  </a:solidFill>
                  <a:effectLst>
                    <a:outerShdw blurRad="38100" dist="38100" dir="2700000" algn="tl">
                      <a:srgbClr val="FFFFFF"/>
                    </a:outerShdw>
                  </a:effectLst>
                  <a:latin typeface="楷体_GB2312" pitchFamily="49" charset="-122"/>
                  <a:ea typeface="楷体_GB2312" pitchFamily="49" charset="-122"/>
                </a:rPr>
                <a:t>器</a:t>
              </a:r>
            </a:p>
          </p:txBody>
        </p:sp>
        <p:sp>
          <p:nvSpPr>
            <p:cNvPr id="22537" name="Rectangle 9"/>
            <p:cNvSpPr>
              <a:spLocks noChangeArrowheads="1"/>
            </p:cNvSpPr>
            <p:nvPr/>
          </p:nvSpPr>
          <p:spPr bwMode="auto">
            <a:xfrm>
              <a:off x="1134" y="2106"/>
              <a:ext cx="542" cy="1248"/>
            </a:xfrm>
            <a:prstGeom prst="rect">
              <a:avLst/>
            </a:prstGeom>
            <a:gradFill rotWithShape="0">
              <a:gsLst>
                <a:gs pos="0">
                  <a:srgbClr val="FCD8F7">
                    <a:gamma/>
                    <a:shade val="46275"/>
                    <a:invGamma/>
                  </a:srgbClr>
                </a:gs>
                <a:gs pos="50000">
                  <a:srgbClr val="FCD8F7"/>
                </a:gs>
                <a:gs pos="100000">
                  <a:srgbClr val="FCD8F7">
                    <a:gamma/>
                    <a:shade val="46275"/>
                    <a:invGamma/>
                  </a:srgbClr>
                </a:gs>
              </a:gsLst>
              <a:lin ang="0" scaled="1"/>
            </a:gradFill>
            <a:ln w="9525">
              <a:solidFill>
                <a:srgbClr val="000066"/>
              </a:solidFill>
              <a:miter lim="800000"/>
              <a:headEnd/>
              <a:tailEnd/>
            </a:ln>
            <a:effectLst/>
          </p:spPr>
          <p:txBody>
            <a:bodyPr wrap="none" anchor="ctr"/>
            <a:lstStyle/>
            <a:p>
              <a:pPr algn="ctr">
                <a:defRPr/>
              </a:pPr>
              <a:r>
                <a:rPr lang="zh-CN" altLang="en-US" sz="2000" b="1">
                  <a:solidFill>
                    <a:schemeClr val="tx2"/>
                  </a:solidFill>
                  <a:effectLst>
                    <a:outerShdw blurRad="38100" dist="38100" dir="2700000" algn="tl">
                      <a:srgbClr val="FFFFFF"/>
                    </a:outerShdw>
                  </a:effectLst>
                  <a:latin typeface="宋体" charset="-122"/>
                  <a:ea typeface="楷体_GB2312" pitchFamily="49" charset="-122"/>
                </a:rPr>
                <a:t>放</a:t>
              </a:r>
            </a:p>
            <a:p>
              <a:pPr algn="ctr">
                <a:defRPr/>
              </a:pPr>
              <a:r>
                <a:rPr lang="zh-CN" altLang="en-US" sz="2000" b="1">
                  <a:solidFill>
                    <a:schemeClr val="tx2"/>
                  </a:solidFill>
                  <a:effectLst>
                    <a:outerShdw blurRad="38100" dist="38100" dir="2700000" algn="tl">
                      <a:srgbClr val="FFFFFF"/>
                    </a:outerShdw>
                  </a:effectLst>
                  <a:latin typeface="宋体" charset="-122"/>
                  <a:ea typeface="楷体_GB2312" pitchFamily="49" charset="-122"/>
                </a:rPr>
                <a:t>大</a:t>
              </a:r>
            </a:p>
            <a:p>
              <a:pPr algn="ctr">
                <a:defRPr/>
              </a:pPr>
              <a:r>
                <a:rPr lang="zh-CN" altLang="en-US" sz="2000" b="1">
                  <a:solidFill>
                    <a:schemeClr val="tx2"/>
                  </a:solidFill>
                  <a:effectLst>
                    <a:outerShdw blurRad="38100" dist="38100" dir="2700000" algn="tl">
                      <a:srgbClr val="FFFFFF"/>
                    </a:outerShdw>
                  </a:effectLst>
                  <a:latin typeface="宋体" charset="-122"/>
                  <a:ea typeface="楷体_GB2312" pitchFamily="49" charset="-122"/>
                </a:rPr>
                <a:t>电</a:t>
              </a:r>
            </a:p>
            <a:p>
              <a:pPr algn="ctr">
                <a:defRPr/>
              </a:pPr>
              <a:r>
                <a:rPr lang="zh-CN" altLang="en-US" sz="2000" b="1">
                  <a:solidFill>
                    <a:schemeClr val="tx2"/>
                  </a:solidFill>
                  <a:effectLst>
                    <a:outerShdw blurRad="38100" dist="38100" dir="2700000" algn="tl">
                      <a:srgbClr val="FFFFFF"/>
                    </a:outerShdw>
                  </a:effectLst>
                  <a:latin typeface="宋体" charset="-122"/>
                  <a:ea typeface="楷体_GB2312" pitchFamily="49" charset="-122"/>
                </a:rPr>
                <a:t>路</a:t>
              </a:r>
            </a:p>
          </p:txBody>
        </p:sp>
        <p:sp>
          <p:nvSpPr>
            <p:cNvPr id="22538" name="Rectangle 10"/>
            <p:cNvSpPr>
              <a:spLocks noChangeArrowheads="1"/>
            </p:cNvSpPr>
            <p:nvPr/>
          </p:nvSpPr>
          <p:spPr bwMode="auto">
            <a:xfrm>
              <a:off x="1923" y="2106"/>
              <a:ext cx="493" cy="1248"/>
            </a:xfrm>
            <a:prstGeom prst="rect">
              <a:avLst/>
            </a:prstGeom>
            <a:gradFill rotWithShape="0">
              <a:gsLst>
                <a:gs pos="0">
                  <a:srgbClr val="FCD8F7">
                    <a:gamma/>
                    <a:shade val="46275"/>
                    <a:invGamma/>
                  </a:srgbClr>
                </a:gs>
                <a:gs pos="50000">
                  <a:srgbClr val="FCD8F7"/>
                </a:gs>
                <a:gs pos="100000">
                  <a:srgbClr val="FCD8F7">
                    <a:gamma/>
                    <a:shade val="46275"/>
                    <a:invGamma/>
                  </a:srgbClr>
                </a:gs>
              </a:gsLst>
              <a:lin ang="0" scaled="1"/>
            </a:gradFill>
            <a:ln w="9525">
              <a:solidFill>
                <a:srgbClr val="000066"/>
              </a:solidFill>
              <a:miter lim="800000"/>
              <a:headEnd/>
              <a:tailEnd/>
            </a:ln>
            <a:effectLst/>
          </p:spPr>
          <p:txBody>
            <a:bodyPr wrap="none" anchor="ctr"/>
            <a:lstStyle/>
            <a:p>
              <a:pPr algn="ctr">
                <a:defRPr/>
              </a:pPr>
              <a:r>
                <a:rPr lang="en-US" altLang="zh-CN" sz="2000" b="1">
                  <a:effectLst>
                    <a:outerShdw blurRad="38100" dist="38100" dir="2700000" algn="tl">
                      <a:srgbClr val="FFFFFF"/>
                    </a:outerShdw>
                  </a:effectLst>
                  <a:latin typeface="宋体" charset="-122"/>
                  <a:ea typeface="楷体_GB2312" pitchFamily="49" charset="-122"/>
                </a:rPr>
                <a:t>A/D</a:t>
              </a:r>
            </a:p>
            <a:p>
              <a:pPr algn="ctr">
                <a:defRPr/>
              </a:pPr>
              <a:r>
                <a:rPr lang="zh-CN" altLang="en-US" sz="2000" b="1">
                  <a:effectLst>
                    <a:outerShdw blurRad="38100" dist="38100" dir="2700000" algn="tl">
                      <a:srgbClr val="FFFFFF"/>
                    </a:outerShdw>
                  </a:effectLst>
                  <a:latin typeface="宋体" charset="-122"/>
                  <a:ea typeface="楷体_GB2312" pitchFamily="49" charset="-122"/>
                </a:rPr>
                <a:t>转</a:t>
              </a:r>
            </a:p>
            <a:p>
              <a:pPr algn="ctr">
                <a:defRPr/>
              </a:pPr>
              <a:r>
                <a:rPr lang="zh-CN" altLang="en-US" sz="2000" b="1">
                  <a:effectLst>
                    <a:outerShdw blurRad="38100" dist="38100" dir="2700000" algn="tl">
                      <a:srgbClr val="FFFFFF"/>
                    </a:outerShdw>
                  </a:effectLst>
                  <a:latin typeface="宋体" charset="-122"/>
                  <a:ea typeface="楷体_GB2312" pitchFamily="49" charset="-122"/>
                </a:rPr>
                <a:t>换</a:t>
              </a:r>
            </a:p>
          </p:txBody>
        </p:sp>
        <p:sp>
          <p:nvSpPr>
            <p:cNvPr id="22539" name="Rectangle 11"/>
            <p:cNvSpPr>
              <a:spLocks noChangeArrowheads="1"/>
            </p:cNvSpPr>
            <p:nvPr/>
          </p:nvSpPr>
          <p:spPr bwMode="auto">
            <a:xfrm>
              <a:off x="2663" y="2106"/>
              <a:ext cx="493" cy="1248"/>
            </a:xfrm>
            <a:prstGeom prst="rect">
              <a:avLst/>
            </a:prstGeom>
            <a:gradFill rotWithShape="0">
              <a:gsLst>
                <a:gs pos="0">
                  <a:srgbClr val="FCD8F7">
                    <a:gamma/>
                    <a:shade val="46275"/>
                    <a:invGamma/>
                  </a:srgbClr>
                </a:gs>
                <a:gs pos="50000">
                  <a:srgbClr val="FCD8F7"/>
                </a:gs>
                <a:gs pos="100000">
                  <a:srgbClr val="FCD8F7">
                    <a:gamma/>
                    <a:shade val="46275"/>
                    <a:invGamma/>
                  </a:srgbClr>
                </a:gs>
              </a:gsLst>
              <a:lin ang="0" scaled="1"/>
            </a:gradFill>
            <a:ln w="9525">
              <a:solidFill>
                <a:srgbClr val="000066"/>
              </a:solidFill>
              <a:miter lim="800000"/>
              <a:headEnd/>
              <a:tailEnd/>
            </a:ln>
            <a:effectLst/>
          </p:spPr>
          <p:txBody>
            <a:bodyPr wrap="none" anchor="ctr"/>
            <a:lstStyle/>
            <a:p>
              <a:pPr algn="ctr">
                <a:defRPr/>
              </a:pPr>
              <a:r>
                <a:rPr lang="zh-CN" altLang="en-US" sz="2000" b="1">
                  <a:effectLst>
                    <a:outerShdw blurRad="38100" dist="38100" dir="2700000" algn="tl">
                      <a:srgbClr val="FFFFFF"/>
                    </a:outerShdw>
                  </a:effectLst>
                  <a:latin typeface="宋体" charset="-122"/>
                  <a:ea typeface="楷体_GB2312" pitchFamily="49" charset="-122"/>
                </a:rPr>
                <a:t>线</a:t>
              </a:r>
            </a:p>
            <a:p>
              <a:pPr algn="ctr">
                <a:defRPr/>
              </a:pPr>
              <a:r>
                <a:rPr lang="zh-CN" altLang="en-US" sz="2000" b="1">
                  <a:effectLst>
                    <a:outerShdw blurRad="38100" dist="38100" dir="2700000" algn="tl">
                      <a:srgbClr val="FFFFFF"/>
                    </a:outerShdw>
                  </a:effectLst>
                  <a:latin typeface="宋体" charset="-122"/>
                  <a:ea typeface="楷体_GB2312" pitchFamily="49" charset="-122"/>
                </a:rPr>
                <a:t>性</a:t>
              </a:r>
            </a:p>
            <a:p>
              <a:pPr algn="ctr">
                <a:defRPr/>
              </a:pPr>
              <a:r>
                <a:rPr lang="zh-CN" altLang="en-US" sz="2000" b="1">
                  <a:effectLst>
                    <a:outerShdw blurRad="38100" dist="38100" dir="2700000" algn="tl">
                      <a:srgbClr val="FFFFFF"/>
                    </a:outerShdw>
                  </a:effectLst>
                  <a:latin typeface="宋体" charset="-122"/>
                  <a:ea typeface="楷体_GB2312" pitchFamily="49" charset="-122"/>
                </a:rPr>
                <a:t>化</a:t>
              </a:r>
            </a:p>
            <a:p>
              <a:pPr algn="ctr">
                <a:defRPr/>
              </a:pPr>
              <a:r>
                <a:rPr lang="zh-CN" altLang="en-US" sz="2000" b="1">
                  <a:effectLst>
                    <a:outerShdw blurRad="38100" dist="38100" dir="2700000" algn="tl">
                      <a:srgbClr val="FFFFFF"/>
                    </a:outerShdw>
                  </a:effectLst>
                  <a:latin typeface="宋体" charset="-122"/>
                  <a:ea typeface="楷体_GB2312" pitchFamily="49" charset="-122"/>
                </a:rPr>
                <a:t>处</a:t>
              </a:r>
            </a:p>
            <a:p>
              <a:pPr algn="ctr">
                <a:defRPr/>
              </a:pPr>
              <a:r>
                <a:rPr lang="zh-CN" altLang="en-US" sz="2000" b="1">
                  <a:effectLst>
                    <a:outerShdw blurRad="38100" dist="38100" dir="2700000" algn="tl">
                      <a:srgbClr val="FFFFFF"/>
                    </a:outerShdw>
                  </a:effectLst>
                  <a:latin typeface="宋体" charset="-122"/>
                  <a:ea typeface="楷体_GB2312" pitchFamily="49" charset="-122"/>
                </a:rPr>
                <a:t>理</a:t>
              </a:r>
            </a:p>
          </p:txBody>
        </p:sp>
        <p:sp>
          <p:nvSpPr>
            <p:cNvPr id="22540" name="Rectangle 12"/>
            <p:cNvSpPr>
              <a:spLocks noChangeArrowheads="1"/>
            </p:cNvSpPr>
            <p:nvPr/>
          </p:nvSpPr>
          <p:spPr bwMode="auto">
            <a:xfrm>
              <a:off x="3403" y="2106"/>
              <a:ext cx="493" cy="1248"/>
            </a:xfrm>
            <a:prstGeom prst="rect">
              <a:avLst/>
            </a:prstGeom>
            <a:gradFill rotWithShape="0">
              <a:gsLst>
                <a:gs pos="0">
                  <a:srgbClr val="FCD8F7">
                    <a:gamma/>
                    <a:shade val="46275"/>
                    <a:invGamma/>
                  </a:srgbClr>
                </a:gs>
                <a:gs pos="50000">
                  <a:srgbClr val="FCD8F7"/>
                </a:gs>
                <a:gs pos="100000">
                  <a:srgbClr val="FCD8F7">
                    <a:gamma/>
                    <a:shade val="46275"/>
                    <a:invGamma/>
                  </a:srgbClr>
                </a:gs>
              </a:gsLst>
              <a:lin ang="0" scaled="1"/>
            </a:gradFill>
            <a:ln w="9525">
              <a:solidFill>
                <a:srgbClr val="000066"/>
              </a:solidFill>
              <a:miter lim="800000"/>
              <a:headEnd/>
              <a:tailEnd/>
            </a:ln>
            <a:effectLst/>
          </p:spPr>
          <p:txBody>
            <a:bodyPr wrap="none" anchor="ctr"/>
            <a:lstStyle/>
            <a:p>
              <a:pPr algn="ctr">
                <a:defRPr/>
              </a:pPr>
              <a:r>
                <a:rPr lang="zh-CN" altLang="en-US" sz="2000" b="1">
                  <a:effectLst>
                    <a:outerShdw blurRad="38100" dist="38100" dir="2700000" algn="tl">
                      <a:srgbClr val="FFFFFF"/>
                    </a:outerShdw>
                  </a:effectLst>
                  <a:latin typeface="宋体" charset="-122"/>
                  <a:ea typeface="楷体_GB2312" pitchFamily="49" charset="-122"/>
                </a:rPr>
                <a:t>微</a:t>
              </a:r>
            </a:p>
            <a:p>
              <a:pPr algn="ctr">
                <a:defRPr/>
              </a:pPr>
              <a:r>
                <a:rPr lang="zh-CN" altLang="en-US" sz="2000" b="1">
                  <a:effectLst>
                    <a:outerShdw blurRad="38100" dist="38100" dir="2700000" algn="tl">
                      <a:srgbClr val="FFFFFF"/>
                    </a:outerShdw>
                  </a:effectLst>
                  <a:latin typeface="宋体" charset="-122"/>
                  <a:ea typeface="楷体_GB2312" pitchFamily="49" charset="-122"/>
                </a:rPr>
                <a:t>处</a:t>
              </a:r>
            </a:p>
            <a:p>
              <a:pPr algn="ctr">
                <a:defRPr/>
              </a:pPr>
              <a:r>
                <a:rPr lang="zh-CN" altLang="en-US" sz="2000" b="1">
                  <a:effectLst>
                    <a:outerShdw blurRad="38100" dist="38100" dir="2700000" algn="tl">
                      <a:srgbClr val="FFFFFF"/>
                    </a:outerShdw>
                  </a:effectLst>
                  <a:latin typeface="宋体" charset="-122"/>
                  <a:ea typeface="楷体_GB2312" pitchFamily="49" charset="-122"/>
                </a:rPr>
                <a:t>理</a:t>
              </a:r>
            </a:p>
            <a:p>
              <a:pPr algn="ctr">
                <a:defRPr/>
              </a:pPr>
              <a:r>
                <a:rPr lang="zh-CN" altLang="en-US" sz="2000" b="1">
                  <a:effectLst>
                    <a:outerShdw blurRad="38100" dist="38100" dir="2700000" algn="tl">
                      <a:srgbClr val="FFFFFF"/>
                    </a:outerShdw>
                  </a:effectLst>
                  <a:latin typeface="宋体" charset="-122"/>
                  <a:ea typeface="楷体_GB2312" pitchFamily="49" charset="-122"/>
                </a:rPr>
                <a:t>器</a:t>
              </a:r>
            </a:p>
          </p:txBody>
        </p:sp>
        <p:sp>
          <p:nvSpPr>
            <p:cNvPr id="22542" name="Oval 14"/>
            <p:cNvSpPr>
              <a:spLocks noChangeArrowheads="1"/>
            </p:cNvSpPr>
            <p:nvPr/>
          </p:nvSpPr>
          <p:spPr bwMode="auto">
            <a:xfrm>
              <a:off x="4538" y="1434"/>
              <a:ext cx="986" cy="432"/>
            </a:xfrm>
            <a:prstGeom prst="ellipse">
              <a:avLst/>
            </a:prstGeom>
            <a:gradFill rotWithShape="0">
              <a:gsLst>
                <a:gs pos="0">
                  <a:srgbClr val="FCD8F7">
                    <a:gamma/>
                    <a:shade val="46275"/>
                    <a:invGamma/>
                  </a:srgbClr>
                </a:gs>
                <a:gs pos="50000">
                  <a:srgbClr val="FCD8F7"/>
                </a:gs>
                <a:gs pos="100000">
                  <a:srgbClr val="FCD8F7">
                    <a:gamma/>
                    <a:shade val="46275"/>
                    <a:invGamma/>
                  </a:srgbClr>
                </a:gs>
              </a:gsLst>
              <a:lin ang="5400000" scaled="1"/>
            </a:gradFill>
            <a:ln w="9525">
              <a:solidFill>
                <a:schemeClr val="tx1"/>
              </a:solidFill>
              <a:round/>
              <a:headEnd/>
              <a:tailEnd/>
            </a:ln>
            <a:effectLst/>
          </p:spPr>
          <p:txBody>
            <a:bodyPr wrap="none" anchor="ctr"/>
            <a:lstStyle/>
            <a:p>
              <a:pPr algn="ctr">
                <a:defRPr/>
              </a:pPr>
              <a:r>
                <a:rPr lang="zh-CN" altLang="en-US" sz="2000" b="1">
                  <a:effectLst>
                    <a:outerShdw blurRad="38100" dist="38100" dir="2700000" algn="tl">
                      <a:srgbClr val="FFFFFF"/>
                    </a:outerShdw>
                  </a:effectLst>
                  <a:latin typeface="宋体" charset="-122"/>
                  <a:ea typeface="楷体_GB2312" pitchFamily="49" charset="-122"/>
                </a:rPr>
                <a:t>标准接口</a:t>
              </a:r>
            </a:p>
          </p:txBody>
        </p:sp>
        <p:sp>
          <p:nvSpPr>
            <p:cNvPr id="22543" name="Oval 15"/>
            <p:cNvSpPr>
              <a:spLocks noChangeArrowheads="1"/>
            </p:cNvSpPr>
            <p:nvPr/>
          </p:nvSpPr>
          <p:spPr bwMode="auto">
            <a:xfrm>
              <a:off x="4587" y="2154"/>
              <a:ext cx="1036" cy="384"/>
            </a:xfrm>
            <a:prstGeom prst="ellipse">
              <a:avLst/>
            </a:prstGeom>
            <a:gradFill rotWithShape="0">
              <a:gsLst>
                <a:gs pos="0">
                  <a:srgbClr val="FCD8F7">
                    <a:gamma/>
                    <a:shade val="46275"/>
                    <a:invGamma/>
                  </a:srgbClr>
                </a:gs>
                <a:gs pos="50000">
                  <a:srgbClr val="FCD8F7"/>
                </a:gs>
                <a:gs pos="100000">
                  <a:srgbClr val="FCD8F7">
                    <a:gamma/>
                    <a:shade val="46275"/>
                    <a:invGamma/>
                  </a:srgbClr>
                </a:gs>
              </a:gsLst>
              <a:lin ang="5400000" scaled="1"/>
            </a:gradFill>
            <a:ln w="9525">
              <a:solidFill>
                <a:schemeClr val="tx1"/>
              </a:solidFill>
              <a:round/>
              <a:headEnd/>
              <a:tailEnd/>
            </a:ln>
            <a:effectLst/>
          </p:spPr>
          <p:txBody>
            <a:bodyPr wrap="none" anchor="ctr"/>
            <a:lstStyle/>
            <a:p>
              <a:pPr algn="ctr">
                <a:defRPr/>
              </a:pPr>
              <a:r>
                <a:rPr lang="zh-CN" altLang="en-US" sz="2000" b="1">
                  <a:effectLst>
                    <a:outerShdw blurRad="38100" dist="38100" dir="2700000" algn="tl">
                      <a:srgbClr val="FFFFFF"/>
                    </a:outerShdw>
                  </a:effectLst>
                  <a:latin typeface="宋体" charset="-122"/>
                  <a:ea typeface="楷体_GB2312" pitchFamily="49" charset="-122"/>
                </a:rPr>
                <a:t>脉冲输出</a:t>
              </a:r>
            </a:p>
          </p:txBody>
        </p:sp>
        <p:sp>
          <p:nvSpPr>
            <p:cNvPr id="22544" name="Oval 16"/>
            <p:cNvSpPr>
              <a:spLocks noChangeArrowheads="1"/>
            </p:cNvSpPr>
            <p:nvPr/>
          </p:nvSpPr>
          <p:spPr bwMode="auto">
            <a:xfrm>
              <a:off x="4587" y="2826"/>
              <a:ext cx="1036" cy="384"/>
            </a:xfrm>
            <a:prstGeom prst="ellipse">
              <a:avLst/>
            </a:prstGeom>
            <a:gradFill rotWithShape="0">
              <a:gsLst>
                <a:gs pos="0">
                  <a:srgbClr val="FCD8F7">
                    <a:gamma/>
                    <a:shade val="46275"/>
                    <a:invGamma/>
                  </a:srgbClr>
                </a:gs>
                <a:gs pos="50000">
                  <a:srgbClr val="FCD8F7"/>
                </a:gs>
                <a:gs pos="100000">
                  <a:srgbClr val="FCD8F7">
                    <a:gamma/>
                    <a:shade val="46275"/>
                    <a:invGamma/>
                  </a:srgbClr>
                </a:gs>
              </a:gsLst>
              <a:lin ang="5400000" scaled="1"/>
            </a:gradFill>
            <a:ln w="9525">
              <a:solidFill>
                <a:schemeClr val="tx1"/>
              </a:solidFill>
              <a:round/>
              <a:headEnd/>
              <a:tailEnd/>
            </a:ln>
            <a:effectLst/>
          </p:spPr>
          <p:txBody>
            <a:bodyPr wrap="none" anchor="ctr"/>
            <a:lstStyle/>
            <a:p>
              <a:pPr algn="ctr">
                <a:defRPr/>
              </a:pPr>
              <a:r>
                <a:rPr lang="zh-CN" altLang="en-US" sz="2000" b="1">
                  <a:effectLst>
                    <a:outerShdw blurRad="38100" dist="38100" dir="2700000" algn="tl">
                      <a:srgbClr val="FFFFFF"/>
                    </a:outerShdw>
                  </a:effectLst>
                  <a:latin typeface="宋体" charset="-122"/>
                  <a:ea typeface="楷体_GB2312" pitchFamily="49" charset="-122"/>
                </a:rPr>
                <a:t>控制门</a:t>
              </a:r>
            </a:p>
          </p:txBody>
        </p:sp>
        <p:sp>
          <p:nvSpPr>
            <p:cNvPr id="22545" name="Oval 17"/>
            <p:cNvSpPr>
              <a:spLocks noChangeArrowheads="1"/>
            </p:cNvSpPr>
            <p:nvPr/>
          </p:nvSpPr>
          <p:spPr bwMode="auto">
            <a:xfrm>
              <a:off x="4587" y="3546"/>
              <a:ext cx="1036" cy="384"/>
            </a:xfrm>
            <a:prstGeom prst="ellipse">
              <a:avLst/>
            </a:prstGeom>
            <a:gradFill rotWithShape="0">
              <a:gsLst>
                <a:gs pos="0">
                  <a:srgbClr val="FCD8F7">
                    <a:gamma/>
                    <a:shade val="46275"/>
                    <a:invGamma/>
                  </a:srgbClr>
                </a:gs>
                <a:gs pos="50000">
                  <a:srgbClr val="FCD8F7"/>
                </a:gs>
                <a:gs pos="100000">
                  <a:srgbClr val="FCD8F7">
                    <a:gamma/>
                    <a:shade val="46275"/>
                    <a:invGamma/>
                  </a:srgbClr>
                </a:gs>
              </a:gsLst>
              <a:lin ang="5400000" scaled="1"/>
            </a:gradFill>
            <a:ln w="9525">
              <a:solidFill>
                <a:schemeClr val="tx1"/>
              </a:solidFill>
              <a:round/>
              <a:headEnd/>
              <a:tailEnd/>
            </a:ln>
            <a:effectLst/>
          </p:spPr>
          <p:txBody>
            <a:bodyPr wrap="none" anchor="ctr"/>
            <a:lstStyle/>
            <a:p>
              <a:pPr algn="ctr">
                <a:defRPr/>
              </a:pPr>
              <a:r>
                <a:rPr lang="zh-CN" altLang="en-US" sz="2000" b="1">
                  <a:effectLst>
                    <a:outerShdw blurRad="38100" dist="38100" dir="2700000" algn="tl">
                      <a:srgbClr val="FFFFFF"/>
                    </a:outerShdw>
                  </a:effectLst>
                  <a:latin typeface="宋体" charset="-122"/>
                  <a:ea typeface="楷体_GB2312" pitchFamily="49" charset="-122"/>
                </a:rPr>
                <a:t>显示</a:t>
              </a:r>
            </a:p>
          </p:txBody>
        </p:sp>
        <p:sp>
          <p:nvSpPr>
            <p:cNvPr id="25614" name="Line 18"/>
            <p:cNvSpPr>
              <a:spLocks noChangeShapeType="1"/>
            </p:cNvSpPr>
            <p:nvPr/>
          </p:nvSpPr>
          <p:spPr bwMode="auto">
            <a:xfrm>
              <a:off x="838" y="2730"/>
              <a:ext cx="296" cy="0"/>
            </a:xfrm>
            <a:prstGeom prst="line">
              <a:avLst/>
            </a:prstGeom>
            <a:noFill/>
            <a:ln w="9525">
              <a:solidFill>
                <a:srgbClr val="FCD8F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5" name="Line 19"/>
            <p:cNvSpPr>
              <a:spLocks noChangeShapeType="1"/>
            </p:cNvSpPr>
            <p:nvPr/>
          </p:nvSpPr>
          <p:spPr bwMode="auto">
            <a:xfrm>
              <a:off x="1676" y="2730"/>
              <a:ext cx="247" cy="0"/>
            </a:xfrm>
            <a:prstGeom prst="line">
              <a:avLst/>
            </a:prstGeom>
            <a:noFill/>
            <a:ln w="9525">
              <a:solidFill>
                <a:srgbClr val="FCD8F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6" name="Line 20"/>
            <p:cNvSpPr>
              <a:spLocks noChangeShapeType="1"/>
            </p:cNvSpPr>
            <p:nvPr/>
          </p:nvSpPr>
          <p:spPr bwMode="auto">
            <a:xfrm>
              <a:off x="2416" y="2730"/>
              <a:ext cx="247" cy="0"/>
            </a:xfrm>
            <a:prstGeom prst="line">
              <a:avLst/>
            </a:prstGeom>
            <a:noFill/>
            <a:ln w="9525">
              <a:solidFill>
                <a:srgbClr val="FCD8F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7" name="Line 21"/>
            <p:cNvSpPr>
              <a:spLocks noChangeShapeType="1"/>
            </p:cNvSpPr>
            <p:nvPr/>
          </p:nvSpPr>
          <p:spPr bwMode="auto">
            <a:xfrm>
              <a:off x="3156" y="2730"/>
              <a:ext cx="247" cy="0"/>
            </a:xfrm>
            <a:prstGeom prst="line">
              <a:avLst/>
            </a:prstGeom>
            <a:noFill/>
            <a:ln w="9525">
              <a:solidFill>
                <a:srgbClr val="FCD8F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8" name="Line 22"/>
            <p:cNvSpPr>
              <a:spLocks noChangeShapeType="1"/>
            </p:cNvSpPr>
            <p:nvPr/>
          </p:nvSpPr>
          <p:spPr bwMode="auto">
            <a:xfrm flipV="1">
              <a:off x="3896" y="1674"/>
              <a:ext cx="642" cy="528"/>
            </a:xfrm>
            <a:prstGeom prst="line">
              <a:avLst/>
            </a:prstGeom>
            <a:noFill/>
            <a:ln w="9525">
              <a:solidFill>
                <a:srgbClr val="FCD8F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9" name="Line 23"/>
            <p:cNvSpPr>
              <a:spLocks noChangeShapeType="1"/>
            </p:cNvSpPr>
            <p:nvPr/>
          </p:nvSpPr>
          <p:spPr bwMode="auto">
            <a:xfrm flipV="1">
              <a:off x="3896" y="2394"/>
              <a:ext cx="691" cy="192"/>
            </a:xfrm>
            <a:prstGeom prst="line">
              <a:avLst/>
            </a:prstGeom>
            <a:noFill/>
            <a:ln w="9525">
              <a:solidFill>
                <a:srgbClr val="FCD8F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0" name="Line 24"/>
            <p:cNvSpPr>
              <a:spLocks noChangeShapeType="1"/>
            </p:cNvSpPr>
            <p:nvPr/>
          </p:nvSpPr>
          <p:spPr bwMode="auto">
            <a:xfrm>
              <a:off x="3896" y="2826"/>
              <a:ext cx="691" cy="192"/>
            </a:xfrm>
            <a:prstGeom prst="line">
              <a:avLst/>
            </a:prstGeom>
            <a:noFill/>
            <a:ln w="9525">
              <a:solidFill>
                <a:srgbClr val="FCD8F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1" name="Line 25"/>
            <p:cNvSpPr>
              <a:spLocks noChangeShapeType="1"/>
            </p:cNvSpPr>
            <p:nvPr/>
          </p:nvSpPr>
          <p:spPr bwMode="auto">
            <a:xfrm>
              <a:off x="3896" y="3162"/>
              <a:ext cx="691" cy="528"/>
            </a:xfrm>
            <a:prstGeom prst="line">
              <a:avLst/>
            </a:prstGeom>
            <a:noFill/>
            <a:ln w="9525">
              <a:solidFill>
                <a:srgbClr val="FCD8F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560" name="Text Box 32"/>
          <p:cNvSpPr txBox="1">
            <a:spLocks noChangeArrowheads="1"/>
          </p:cNvSpPr>
          <p:nvPr/>
        </p:nvSpPr>
        <p:spPr bwMode="auto">
          <a:xfrm>
            <a:off x="323850" y="1700213"/>
            <a:ext cx="7416800" cy="822325"/>
          </a:xfrm>
          <a:prstGeom prst="rect">
            <a:avLst/>
          </a:prstGeom>
          <a:noFill/>
          <a:ln w="9525">
            <a:noFill/>
            <a:miter lim="800000"/>
            <a:headEnd/>
            <a:tailEnd/>
          </a:ln>
          <a:effectLst/>
        </p:spPr>
        <p:txBody>
          <a:bodyPr>
            <a:spAutoFit/>
          </a:bodyPr>
          <a:lstStyle>
            <a:lvl1pPr marL="342900" indent="-342900">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a:spcBef>
                <a:spcPct val="20000"/>
              </a:spcBef>
              <a:buFont typeface="Wingdings" panose="05000000000000000000" pitchFamily="2" charset="2"/>
              <a:buChar char="Ø"/>
              <a:defRPr/>
            </a:pPr>
            <a:r>
              <a:rPr lang="zh-CN" altLang="en-US" b="1" smtClean="0">
                <a:effectLst>
                  <a:outerShdw blurRad="38100" dist="38100" dir="2700000" algn="tl">
                    <a:srgbClr val="C0C0C0"/>
                  </a:outerShdw>
                </a:effectLst>
                <a:latin typeface="宋体" panose="02010600030101010101" pitchFamily="2" charset="-122"/>
              </a:rPr>
              <a:t>传感器在总体上呈现出多功能、微型化、数字化、集成化、智能化和网络化的发展趋势。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60"/>
                                        </p:tgtEl>
                                        <p:attrNameLst>
                                          <p:attrName>style.visibility</p:attrName>
                                        </p:attrNameLst>
                                      </p:cBhvr>
                                      <p:to>
                                        <p:strVal val="visible"/>
                                      </p:to>
                                    </p:set>
                                    <p:animEffect transition="in" filter="wipe(left)">
                                      <p:cBhvr>
                                        <p:cTn id="7" dur="500"/>
                                        <p:tgtEl>
                                          <p:spTgt spid="22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530"/>
                                        </p:tgtEl>
                                        <p:attrNameLst>
                                          <p:attrName>style.visibility</p:attrName>
                                        </p:attrNameLst>
                                      </p:cBhvr>
                                      <p:to>
                                        <p:strVal val="visible"/>
                                      </p:to>
                                    </p:set>
                                    <p:animEffect transition="in" filter="wipe(left)">
                                      <p:cBhvr>
                                        <p:cTn id="15"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503238"/>
            <a:ext cx="8229600" cy="914400"/>
          </a:xfrm>
        </p:spPr>
        <p:txBody>
          <a:bodyPr/>
          <a:lstStyle/>
          <a:p>
            <a:pPr eaLnBrk="1" hangingPunct="1"/>
            <a:r>
              <a:rPr lang="zh-CN" altLang="en-US" sz="4000" b="1" smtClean="0">
                <a:solidFill>
                  <a:srgbClr val="A50021"/>
                </a:solidFill>
                <a:ea typeface="宋体" panose="02010600030101010101" pitchFamily="2" charset="-122"/>
              </a:rPr>
              <a:t>本课程的任务和目的</a:t>
            </a:r>
          </a:p>
        </p:txBody>
      </p:sp>
      <p:sp>
        <p:nvSpPr>
          <p:cNvPr id="5123" name="Rectangle 3"/>
          <p:cNvSpPr>
            <a:spLocks noGrp="1" noChangeArrowheads="1"/>
          </p:cNvSpPr>
          <p:nvPr>
            <p:ph type="body" idx="1"/>
          </p:nvPr>
        </p:nvSpPr>
        <p:spPr>
          <a:xfrm>
            <a:off x="468313" y="1628775"/>
            <a:ext cx="8126412" cy="4489450"/>
          </a:xfrm>
        </p:spPr>
        <p:txBody>
          <a:bodyPr/>
          <a:lstStyle/>
          <a:p>
            <a:pPr marL="365125" indent="-365125" defTabSz="441325" eaLnBrk="1" hangingPunct="1">
              <a:spcBef>
                <a:spcPct val="50000"/>
              </a:spcBef>
              <a:buClr>
                <a:srgbClr val="FF3300"/>
              </a:buClr>
              <a:buSzPct val="80000"/>
              <a:buFont typeface="Wingdings" panose="05000000000000000000" pitchFamily="2" charset="2"/>
              <a:buChar char="Ø"/>
            </a:pPr>
            <a:r>
              <a:rPr lang="zh-CN" altLang="en-US" sz="2800" b="1" smtClean="0">
                <a:solidFill>
                  <a:srgbClr val="000066"/>
                </a:solidFill>
                <a:ea typeface="宋体" panose="02010600030101010101" pitchFamily="2" charset="-122"/>
              </a:rPr>
              <a:t>掌握常用传感器的工作原理、结构、测量    电路及典型应用。</a:t>
            </a:r>
          </a:p>
          <a:p>
            <a:pPr marL="365125" indent="-365125" defTabSz="441325" eaLnBrk="1" hangingPunct="1">
              <a:spcBef>
                <a:spcPct val="50000"/>
              </a:spcBef>
              <a:buClr>
                <a:srgbClr val="FF3300"/>
              </a:buClr>
              <a:buSzPct val="80000"/>
              <a:buFont typeface="Wingdings" panose="05000000000000000000" pitchFamily="2" charset="2"/>
              <a:buChar char="Ø"/>
            </a:pPr>
            <a:r>
              <a:rPr lang="zh-CN" altLang="en-US" sz="2800" b="1" smtClean="0">
                <a:solidFill>
                  <a:srgbClr val="000066"/>
                </a:solidFill>
                <a:ea typeface="宋体" panose="02010600030101010101" pitchFamily="2" charset="-122"/>
              </a:rPr>
              <a:t>目的：</a:t>
            </a:r>
          </a:p>
          <a:p>
            <a:pPr marL="1455738" lvl="1" defTabSz="441325" eaLnBrk="1" hangingPunct="1">
              <a:spcBef>
                <a:spcPct val="50000"/>
              </a:spcBef>
              <a:buClr>
                <a:srgbClr val="00FF00"/>
              </a:buClr>
              <a:buSzPct val="60000"/>
              <a:buFont typeface="Wingdings" panose="05000000000000000000" pitchFamily="2" charset="2"/>
              <a:buChar char="§"/>
            </a:pPr>
            <a:r>
              <a:rPr lang="zh-CN" altLang="en-US" sz="2400" b="1" smtClean="0">
                <a:solidFill>
                  <a:srgbClr val="000066"/>
                </a:solidFill>
                <a:ea typeface="宋体" panose="02010600030101010101" pitchFamily="2" charset="-122"/>
              </a:rPr>
              <a:t>合理选择和使用传感器。   </a:t>
            </a:r>
          </a:p>
          <a:p>
            <a:pPr marL="1455738" lvl="1" defTabSz="441325" eaLnBrk="1" hangingPunct="1">
              <a:spcBef>
                <a:spcPct val="50000"/>
              </a:spcBef>
              <a:buClr>
                <a:srgbClr val="00FF00"/>
              </a:buClr>
              <a:buSzPct val="60000"/>
              <a:buFont typeface="Wingdings" panose="05000000000000000000" pitchFamily="2" charset="2"/>
              <a:buChar char="§"/>
            </a:pPr>
            <a:r>
              <a:rPr lang="zh-CN" altLang="en-US" sz="2400" b="1" smtClean="0">
                <a:solidFill>
                  <a:srgbClr val="000066"/>
                </a:solidFill>
                <a:ea typeface="宋体" panose="02010600030101010101" pitchFamily="2" charset="-122"/>
              </a:rPr>
              <a:t>对传感器技术问题有一定的分析和处理能力。</a:t>
            </a:r>
          </a:p>
          <a:p>
            <a:pPr marL="1455738" lvl="1" defTabSz="441325" eaLnBrk="1" hangingPunct="1">
              <a:spcBef>
                <a:spcPct val="50000"/>
              </a:spcBef>
              <a:buClr>
                <a:srgbClr val="00FF00"/>
              </a:buClr>
              <a:buSzPct val="60000"/>
              <a:buFont typeface="Wingdings" panose="05000000000000000000" pitchFamily="2" charset="2"/>
              <a:buChar char="§"/>
            </a:pPr>
            <a:r>
              <a:rPr lang="zh-CN" altLang="en-US" sz="2400" b="1" smtClean="0">
                <a:solidFill>
                  <a:srgbClr val="000066"/>
                </a:solidFill>
                <a:ea typeface="宋体" panose="02010600030101010101" pitchFamily="2" charset="-122"/>
              </a:rPr>
              <a:t>知晓传感器的工程设计方法和实验研究方法。</a:t>
            </a:r>
          </a:p>
          <a:p>
            <a:pPr marL="1455738" lvl="1" defTabSz="441325" eaLnBrk="1" hangingPunct="1">
              <a:spcBef>
                <a:spcPct val="50000"/>
              </a:spcBef>
              <a:buClr>
                <a:srgbClr val="00FF00"/>
              </a:buClr>
              <a:buSzPct val="60000"/>
              <a:buFont typeface="Wingdings" panose="05000000000000000000" pitchFamily="2" charset="2"/>
              <a:buChar char="§"/>
            </a:pPr>
            <a:r>
              <a:rPr lang="zh-CN" altLang="en-US" sz="2400" b="1" smtClean="0">
                <a:solidFill>
                  <a:srgbClr val="000066"/>
                </a:solidFill>
                <a:ea typeface="宋体" panose="02010600030101010101" pitchFamily="2" charset="-122"/>
              </a:rPr>
              <a:t>了解传感器的发展动向。</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smtClean="0">
                <a:solidFill>
                  <a:srgbClr val="FF3399"/>
                </a:solidFill>
                <a:effectLst>
                  <a:outerShdw blurRad="38100" dist="38100" dir="2700000" algn="tl">
                    <a:srgbClr val="C0C0C0"/>
                  </a:outerShdw>
                </a:effectLst>
                <a:ea typeface="华文隶书" pitchFamily="2" charset="-122"/>
              </a:rPr>
              <a:t>教  材</a:t>
            </a:r>
            <a:endParaRPr lang="zh-CN" altLang="en-US" smtClean="0">
              <a:ea typeface="宋体" panose="02010600030101010101" pitchFamily="2" charset="-122"/>
            </a:endParaRPr>
          </a:p>
        </p:txBody>
      </p:sp>
      <p:sp>
        <p:nvSpPr>
          <p:cNvPr id="3" name="内容占位符 2"/>
          <p:cNvSpPr>
            <a:spLocks noGrp="1"/>
          </p:cNvSpPr>
          <p:nvPr>
            <p:ph idx="1"/>
          </p:nvPr>
        </p:nvSpPr>
        <p:spPr>
          <a:xfrm>
            <a:off x="684213" y="1600200"/>
            <a:ext cx="4679950" cy="4525963"/>
          </a:xfrm>
        </p:spPr>
        <p:txBody>
          <a:bodyPr/>
          <a:lstStyle/>
          <a:p>
            <a:pPr>
              <a:defRPr/>
            </a:pPr>
            <a:r>
              <a:rPr lang="en-US" altLang="zh-CN" b="1" smtClean="0">
                <a:solidFill>
                  <a:schemeClr val="accent2"/>
                </a:solidFill>
                <a:effectLst>
                  <a:outerShdw blurRad="38100" dist="38100" dir="2700000" algn="tl">
                    <a:srgbClr val="C0C0C0"/>
                  </a:outerShdw>
                </a:effectLst>
                <a:latin typeface="楷体_GB2312" pitchFamily="49" charset="-122"/>
                <a:ea typeface="楷体_GB2312" pitchFamily="49" charset="-122"/>
              </a:rPr>
              <a:t>《</a:t>
            </a:r>
            <a:r>
              <a:rPr lang="zh-CN" altLang="en-US" b="1" smtClean="0">
                <a:solidFill>
                  <a:schemeClr val="accent2"/>
                </a:solidFill>
                <a:effectLst>
                  <a:outerShdw blurRad="38100" dist="38100" dir="2700000" algn="tl">
                    <a:srgbClr val="C0C0C0"/>
                  </a:outerShdw>
                </a:effectLst>
                <a:latin typeface="楷体_GB2312" pitchFamily="49" charset="-122"/>
                <a:ea typeface="楷体_GB2312" pitchFamily="49" charset="-122"/>
              </a:rPr>
              <a:t>传感器原理及应用</a:t>
            </a:r>
            <a:r>
              <a:rPr lang="en-US" altLang="zh-CN" b="1" smtClean="0">
                <a:solidFill>
                  <a:schemeClr val="accent2"/>
                </a:solidFill>
                <a:effectLst>
                  <a:outerShdw blurRad="38100" dist="38100" dir="2700000" algn="tl">
                    <a:srgbClr val="C0C0C0"/>
                  </a:outerShdw>
                </a:effectLst>
                <a:latin typeface="楷体_GB2312" pitchFamily="49" charset="-122"/>
                <a:ea typeface="楷体_GB2312" pitchFamily="49" charset="-122"/>
              </a:rPr>
              <a:t>》(</a:t>
            </a:r>
            <a:r>
              <a:rPr lang="zh-CN" altLang="en-US" b="1" smtClean="0">
                <a:solidFill>
                  <a:schemeClr val="accent2"/>
                </a:solidFill>
                <a:effectLst>
                  <a:outerShdw blurRad="38100" dist="38100" dir="2700000" algn="tl">
                    <a:srgbClr val="C0C0C0"/>
                  </a:outerShdw>
                </a:effectLst>
                <a:latin typeface="楷体_GB2312" pitchFamily="49" charset="-122"/>
                <a:ea typeface="楷体_GB2312" pitchFamily="49" charset="-122"/>
              </a:rPr>
              <a:t>少学时</a:t>
            </a:r>
            <a:r>
              <a:rPr lang="en-US" altLang="zh-CN" b="1" smtClean="0">
                <a:solidFill>
                  <a:schemeClr val="accent2"/>
                </a:solidFill>
                <a:effectLst>
                  <a:outerShdw blurRad="38100" dist="38100" dir="2700000" algn="tl">
                    <a:srgbClr val="C0C0C0"/>
                  </a:outerShdw>
                </a:effectLst>
                <a:latin typeface="楷体_GB2312" pitchFamily="49" charset="-122"/>
                <a:ea typeface="楷体_GB2312" pitchFamily="49" charset="-122"/>
              </a:rPr>
              <a:t>)</a:t>
            </a:r>
          </a:p>
          <a:p>
            <a:pPr lvl="1">
              <a:defRPr/>
            </a:pPr>
            <a:r>
              <a:rPr lang="zh-CN" altLang="en-US" b="1" smtClean="0">
                <a:solidFill>
                  <a:schemeClr val="accent2"/>
                </a:solidFill>
                <a:effectLst>
                  <a:outerShdw blurRad="38100" dist="38100" dir="2700000" algn="tl">
                    <a:srgbClr val="C0C0C0"/>
                  </a:outerShdw>
                </a:effectLst>
                <a:latin typeface="楷体_GB2312" pitchFamily="49" charset="-122"/>
                <a:ea typeface="楷体_GB2312" pitchFamily="49" charset="-122"/>
              </a:rPr>
              <a:t>王化祥主编，天津大学出版社</a:t>
            </a:r>
          </a:p>
          <a:p>
            <a:pPr>
              <a:defRPr/>
            </a:pPr>
            <a:endParaRPr lang="zh-CN" altLang="en-US" smtClean="0">
              <a:ea typeface="宋体" panose="02010600030101010101" pitchFamily="2" charset="-122"/>
            </a:endParaRPr>
          </a:p>
        </p:txBody>
      </p:sp>
      <p:pic>
        <p:nvPicPr>
          <p:cNvPr id="4" name="Picture 2" descr="H:\zjd\teaching\《传感器技术》\传感器原理及应用  （少学时）_及 PPT\首页.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964" y="1619525"/>
            <a:ext cx="2814836" cy="39534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ransition advTm="109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ea typeface="宋体" panose="02010600030101010101" pitchFamily="2" charset="-122"/>
              </a:rPr>
              <a:t>课程要求</a:t>
            </a:r>
          </a:p>
        </p:txBody>
      </p:sp>
      <p:sp>
        <p:nvSpPr>
          <p:cNvPr id="4" name="Text Box 7"/>
          <p:cNvSpPr txBox="1">
            <a:spLocks noChangeArrowheads="1"/>
          </p:cNvSpPr>
          <p:nvPr/>
        </p:nvSpPr>
        <p:spPr bwMode="auto">
          <a:xfrm>
            <a:off x="266700" y="1844675"/>
            <a:ext cx="8610600" cy="1169988"/>
          </a:xfrm>
          <a:prstGeom prst="rect">
            <a:avLst/>
          </a:prstGeom>
          <a:solidFill>
            <a:schemeClr val="accent6">
              <a:lumMod val="60000"/>
              <a:lumOff val="40000"/>
            </a:schemeClr>
          </a:solidFill>
          <a:ln>
            <a:noFill/>
          </a:ln>
          <a:effectLst/>
        </p:spPr>
        <p:txBody>
          <a:bodyPr>
            <a:spAutoFit/>
          </a:bodyPr>
          <a:lstStyle/>
          <a:p>
            <a:pPr>
              <a:spcBef>
                <a:spcPct val="50000"/>
              </a:spcBef>
              <a:defRPr/>
            </a:pPr>
            <a:r>
              <a:rPr lang="zh-CN" altLang="en-US" sz="2800" b="1" dirty="0">
                <a:solidFill>
                  <a:schemeClr val="bg1"/>
                </a:solidFill>
                <a:latin typeface="宋体" pitchFamily="2" charset="-122"/>
              </a:rPr>
              <a:t>平时成绩：占</a:t>
            </a:r>
            <a:r>
              <a:rPr lang="en-US" altLang="zh-CN" sz="2800" b="1" dirty="0">
                <a:solidFill>
                  <a:schemeClr val="bg1"/>
                </a:solidFill>
                <a:latin typeface="宋体" pitchFamily="2" charset="-122"/>
              </a:rPr>
              <a:t>30%</a:t>
            </a:r>
            <a:endParaRPr lang="en-US" altLang="zh-CN" sz="2800" b="1" dirty="0">
              <a:solidFill>
                <a:schemeClr val="accent2"/>
              </a:solidFill>
              <a:latin typeface="宋体" pitchFamily="2" charset="-122"/>
            </a:endParaRPr>
          </a:p>
          <a:p>
            <a:pPr>
              <a:spcBef>
                <a:spcPct val="50000"/>
              </a:spcBef>
              <a:defRPr/>
            </a:pPr>
            <a:r>
              <a:rPr lang="zh-CN" altLang="en-US" sz="2800" b="1" dirty="0">
                <a:solidFill>
                  <a:schemeClr val="bg1"/>
                </a:solidFill>
                <a:latin typeface="宋体" pitchFamily="2" charset="-122"/>
              </a:rPr>
              <a:t>期末考试：占</a:t>
            </a:r>
            <a:r>
              <a:rPr lang="en-US" altLang="zh-CN" sz="2800" b="1" dirty="0">
                <a:solidFill>
                  <a:schemeClr val="bg1"/>
                </a:solidFill>
                <a:latin typeface="宋体" pitchFamily="2" charset="-122"/>
              </a:rPr>
              <a:t>70%</a:t>
            </a:r>
            <a:endParaRPr lang="zh-CN" altLang="en-US" sz="2800" b="1" dirty="0">
              <a:solidFill>
                <a:schemeClr val="bg1"/>
              </a:solidFill>
              <a:latin typeface="宋体" pitchFamily="2" charset="-122"/>
            </a:endParaRPr>
          </a:p>
        </p:txBody>
      </p:sp>
      <p:sp>
        <p:nvSpPr>
          <p:cNvPr id="5" name="Text Box 7"/>
          <p:cNvSpPr txBox="1">
            <a:spLocks noChangeArrowheads="1"/>
          </p:cNvSpPr>
          <p:nvPr/>
        </p:nvSpPr>
        <p:spPr bwMode="auto">
          <a:xfrm>
            <a:off x="266700" y="3441700"/>
            <a:ext cx="8610600" cy="522288"/>
          </a:xfrm>
          <a:prstGeom prst="rect">
            <a:avLst/>
          </a:prstGeom>
          <a:solidFill>
            <a:schemeClr val="accent6">
              <a:lumMod val="60000"/>
              <a:lumOff val="40000"/>
            </a:schemeClr>
          </a:solidFill>
          <a:ln>
            <a:noFill/>
          </a:ln>
          <a:effectLst/>
        </p:spPr>
        <p:txBody>
          <a:bodyPr>
            <a:spAutoFit/>
          </a:bodyPr>
          <a:lstStyle/>
          <a:p>
            <a:pPr>
              <a:spcBef>
                <a:spcPct val="50000"/>
              </a:spcBef>
              <a:defRPr/>
            </a:pPr>
            <a:r>
              <a:rPr lang="zh-CN" altLang="en-US" sz="2800" b="1" dirty="0">
                <a:solidFill>
                  <a:schemeClr val="bg1"/>
                </a:solidFill>
                <a:latin typeface="宋体" pitchFamily="2" charset="-122"/>
              </a:rPr>
              <a:t>平时成绩：作业、考勤</a:t>
            </a:r>
          </a:p>
        </p:txBody>
      </p:sp>
      <p:sp>
        <p:nvSpPr>
          <p:cNvPr id="6" name="Text Box 7"/>
          <p:cNvSpPr txBox="1">
            <a:spLocks noChangeArrowheads="1"/>
          </p:cNvSpPr>
          <p:nvPr/>
        </p:nvSpPr>
        <p:spPr bwMode="auto">
          <a:xfrm>
            <a:off x="269875" y="4392613"/>
            <a:ext cx="8610600" cy="522287"/>
          </a:xfrm>
          <a:prstGeom prst="rect">
            <a:avLst/>
          </a:prstGeom>
          <a:solidFill>
            <a:schemeClr val="accent6">
              <a:lumMod val="60000"/>
              <a:lumOff val="40000"/>
            </a:schemeClr>
          </a:solidFill>
          <a:ln>
            <a:noFill/>
          </a:ln>
          <a:effectLst/>
        </p:spPr>
        <p:txBody>
          <a:bodyPr>
            <a:spAutoFit/>
          </a:bodyPr>
          <a:lstStyle/>
          <a:p>
            <a:pPr>
              <a:spcBef>
                <a:spcPct val="50000"/>
              </a:spcBef>
              <a:defRPr/>
            </a:pPr>
            <a:r>
              <a:rPr lang="zh-CN" altLang="en-US" sz="2800" b="1" dirty="0">
                <a:solidFill>
                  <a:schemeClr val="bg1"/>
                </a:solidFill>
                <a:latin typeface="宋体" pitchFamily="2" charset="-122"/>
              </a:rPr>
              <a:t>学</a:t>
            </a:r>
            <a:r>
              <a:rPr lang="zh-CN" altLang="en-US" sz="2800" b="1" dirty="0">
                <a:solidFill>
                  <a:schemeClr val="bg1"/>
                </a:solidFill>
                <a:latin typeface="宋体" pitchFamily="2" charset="-122"/>
              </a:rPr>
              <a:t>时：</a:t>
            </a:r>
            <a:r>
              <a:rPr lang="en-US" altLang="zh-CN" sz="2800" b="1" dirty="0">
                <a:solidFill>
                  <a:schemeClr val="bg1"/>
                </a:solidFill>
                <a:latin typeface="宋体" pitchFamily="2" charset="-122"/>
              </a:rPr>
              <a:t>36</a:t>
            </a:r>
            <a:endParaRPr lang="zh-CN" altLang="en-US" sz="2800" b="1" dirty="0">
              <a:solidFill>
                <a:schemeClr val="bg1"/>
              </a:solidFill>
              <a:latin typeface="宋体" pitchFamily="2" charset="-122"/>
            </a:endParaRPr>
          </a:p>
        </p:txBody>
      </p:sp>
      <p:sp>
        <p:nvSpPr>
          <p:cNvPr id="9" name="Text Box 7"/>
          <p:cNvSpPr txBox="1">
            <a:spLocks noChangeArrowheads="1"/>
          </p:cNvSpPr>
          <p:nvPr/>
        </p:nvSpPr>
        <p:spPr bwMode="auto">
          <a:xfrm>
            <a:off x="266700" y="5370513"/>
            <a:ext cx="8610600" cy="523875"/>
          </a:xfrm>
          <a:prstGeom prst="rect">
            <a:avLst/>
          </a:prstGeom>
          <a:solidFill>
            <a:schemeClr val="accent6">
              <a:lumMod val="60000"/>
              <a:lumOff val="40000"/>
            </a:schemeClr>
          </a:solidFill>
          <a:ln>
            <a:noFill/>
          </a:ln>
          <a:effectLst/>
        </p:spPr>
        <p:txBody>
          <a:bodyPr>
            <a:spAutoFit/>
          </a:bodyPr>
          <a:lstStyle/>
          <a:p>
            <a:pPr>
              <a:spcBef>
                <a:spcPct val="50000"/>
              </a:spcBef>
              <a:defRPr/>
            </a:pPr>
            <a:r>
              <a:rPr lang="zh-CN" altLang="en-US" sz="2800" b="1" dirty="0">
                <a:solidFill>
                  <a:schemeClr val="bg1"/>
                </a:solidFill>
                <a:latin typeface="宋体" pitchFamily="2" charset="-122"/>
              </a:rPr>
              <a:t>课</a:t>
            </a:r>
            <a:r>
              <a:rPr lang="zh-CN" altLang="en-US" sz="2800" b="1" dirty="0">
                <a:solidFill>
                  <a:schemeClr val="bg1"/>
                </a:solidFill>
                <a:latin typeface="宋体" pitchFamily="2" charset="-122"/>
              </a:rPr>
              <a:t>堂有关</a:t>
            </a:r>
            <a:endParaRPr lang="zh-CN" altLang="en-US" sz="2800" b="1" dirty="0">
              <a:solidFill>
                <a:schemeClr val="bg1"/>
              </a:solidFill>
              <a:latin typeface="宋体" pitchFamily="2" charset="-122"/>
            </a:endParaRPr>
          </a:p>
        </p:txBody>
      </p:sp>
    </p:spTree>
  </p:cSld>
  <p:clrMapOvr>
    <a:masterClrMapping/>
  </p:clrMapOvr>
  <p:transition advTm="109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2"/>
          </p:nvPr>
        </p:nvSpPr>
        <p:spPr>
          <a:xfrm>
            <a:off x="3124200" y="5942013"/>
            <a:ext cx="2895600" cy="365125"/>
          </a:xfrm>
        </p:spPr>
        <p:txBody>
          <a:bodyPr/>
          <a:lstStyle/>
          <a:p>
            <a:pPr algn="ctr">
              <a:defRPr/>
            </a:pPr>
            <a:fld id="{A83CC322-7BB6-4C32-95CF-F3ABEB7AF9AC}" type="slidenum">
              <a:rPr lang="en-US" altLang="zh-CN" smtClean="0"/>
              <a:pPr algn="ctr">
                <a:defRPr/>
              </a:pPr>
              <a:t>6</a:t>
            </a:fld>
            <a:endParaRPr lang="en-US" altLang="zh-CN"/>
          </a:p>
        </p:txBody>
      </p:sp>
      <p:grpSp>
        <p:nvGrpSpPr>
          <p:cNvPr id="8195" name="Group 4"/>
          <p:cNvGrpSpPr>
            <a:grpSpLocks/>
          </p:cNvGrpSpPr>
          <p:nvPr/>
        </p:nvGrpSpPr>
        <p:grpSpPr bwMode="auto">
          <a:xfrm>
            <a:off x="2447925" y="2205038"/>
            <a:ext cx="4616450" cy="3621087"/>
            <a:chOff x="2006" y="1344"/>
            <a:chExt cx="2908" cy="2670"/>
          </a:xfrm>
        </p:grpSpPr>
        <p:sp>
          <p:nvSpPr>
            <p:cNvPr id="8210" name="AutoShape 5"/>
            <p:cNvSpPr>
              <a:spLocks noChangeArrowheads="1"/>
            </p:cNvSpPr>
            <p:nvPr/>
          </p:nvSpPr>
          <p:spPr bwMode="auto">
            <a:xfrm>
              <a:off x="2006" y="1344"/>
              <a:ext cx="2908" cy="1550"/>
            </a:xfrm>
            <a:prstGeom prst="cloudCallout">
              <a:avLst>
                <a:gd name="adj1" fmla="val 5310"/>
                <a:gd name="adj2" fmla="val 89296"/>
              </a:avLst>
            </a:prstGeom>
            <a:solidFill>
              <a:srgbClr val="00F4B4"/>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CN" altLang="zh-CN" sz="2400">
                <a:latin typeface="Times New Roman" panose="02020603050405020304" pitchFamily="18" charset="0"/>
                <a:ea typeface="楷体_GB2312" pitchFamily="49" charset="-122"/>
              </a:endParaRPr>
            </a:p>
          </p:txBody>
        </p:sp>
        <p:sp>
          <p:nvSpPr>
            <p:cNvPr id="8211" name="Rectangle 6"/>
            <p:cNvSpPr>
              <a:spLocks noChangeArrowheads="1"/>
            </p:cNvSpPr>
            <p:nvPr/>
          </p:nvSpPr>
          <p:spPr bwMode="auto">
            <a:xfrm>
              <a:off x="3085" y="2722"/>
              <a:ext cx="750" cy="1292"/>
            </a:xfrm>
            <a:prstGeom prst="rect">
              <a:avLst/>
            </a:prstGeom>
            <a:solidFill>
              <a:srgbClr val="00F4B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a:latin typeface="Times New Roman" panose="02020603050405020304" pitchFamily="18" charset="0"/>
                  <a:ea typeface="楷体_GB2312" pitchFamily="49" charset="-122"/>
                </a:rPr>
                <a:t>基础知识</a:t>
              </a:r>
            </a:p>
            <a:p>
              <a:pPr algn="ctr">
                <a:spcBef>
                  <a:spcPct val="0"/>
                </a:spcBef>
                <a:buFontTx/>
                <a:buNone/>
              </a:pPr>
              <a:r>
                <a:rPr lang="zh-CN" altLang="en-US" sz="2400">
                  <a:solidFill>
                    <a:schemeClr val="tx2"/>
                  </a:solidFill>
                  <a:latin typeface="Times New Roman" panose="02020603050405020304" pitchFamily="18" charset="0"/>
                  <a:ea typeface="华文隶书" panose="02010800040101010101" pitchFamily="2" charset="-122"/>
                </a:rPr>
                <a:t>定义、分类</a:t>
              </a:r>
            </a:p>
            <a:p>
              <a:pPr algn="ctr">
                <a:spcBef>
                  <a:spcPct val="0"/>
                </a:spcBef>
                <a:buFontTx/>
                <a:buNone/>
              </a:pPr>
              <a:r>
                <a:rPr lang="zh-CN" altLang="en-US" sz="2400">
                  <a:solidFill>
                    <a:schemeClr val="tx2"/>
                  </a:solidFill>
                  <a:latin typeface="Times New Roman" panose="02020603050405020304" pitchFamily="18" charset="0"/>
                  <a:ea typeface="华文隶书" panose="02010800040101010101" pitchFamily="2" charset="-122"/>
                </a:rPr>
                <a:t>发展趋势</a:t>
              </a:r>
            </a:p>
            <a:p>
              <a:pPr algn="ctr">
                <a:spcBef>
                  <a:spcPct val="0"/>
                </a:spcBef>
                <a:buFontTx/>
                <a:buNone/>
              </a:pPr>
              <a:r>
                <a:rPr lang="zh-CN" altLang="en-US" sz="2400">
                  <a:solidFill>
                    <a:schemeClr val="tx2"/>
                  </a:solidFill>
                  <a:latin typeface="Times New Roman" panose="02020603050405020304" pitchFamily="18" charset="0"/>
                  <a:ea typeface="华文隶书" panose="02010800040101010101" pitchFamily="2" charset="-122"/>
                </a:rPr>
                <a:t>选用原则</a:t>
              </a:r>
            </a:p>
            <a:p>
              <a:pPr algn="ctr">
                <a:spcBef>
                  <a:spcPct val="0"/>
                </a:spcBef>
                <a:buFontTx/>
                <a:buNone/>
              </a:pPr>
              <a:r>
                <a:rPr lang="zh-CN" altLang="en-US" sz="2400">
                  <a:solidFill>
                    <a:schemeClr val="tx2"/>
                  </a:solidFill>
                  <a:latin typeface="Times New Roman" panose="02020603050405020304" pitchFamily="18" charset="0"/>
                  <a:ea typeface="华文隶书" panose="02010800040101010101" pitchFamily="2" charset="-122"/>
                </a:rPr>
                <a:t>一般特性</a:t>
              </a:r>
            </a:p>
          </p:txBody>
        </p:sp>
      </p:grpSp>
      <p:sp>
        <p:nvSpPr>
          <p:cNvPr id="161799" name="Text Box 7"/>
          <p:cNvSpPr txBox="1">
            <a:spLocks noChangeArrowheads="1"/>
          </p:cNvSpPr>
          <p:nvPr/>
        </p:nvSpPr>
        <p:spPr bwMode="auto">
          <a:xfrm>
            <a:off x="2476500" y="5915025"/>
            <a:ext cx="2166938" cy="528638"/>
          </a:xfrm>
          <a:prstGeom prst="rect">
            <a:avLst/>
          </a:prstGeom>
          <a:solidFill>
            <a:schemeClr val="accent4">
              <a:lumMod val="40000"/>
              <a:lumOff val="60000"/>
            </a:schemeClr>
          </a:solidFill>
          <a:ln w="9525">
            <a:solidFill>
              <a:schemeClr val="tx1"/>
            </a:solidFill>
            <a:miter lim="800000"/>
            <a:headEnd/>
            <a:tailEnd/>
          </a:ln>
          <a:effectLst/>
          <a:extLst/>
        </p:spPr>
        <p:txBody>
          <a:bodyPr>
            <a:spAutoFit/>
          </a:bodyPr>
          <a:lstStyle/>
          <a:p>
            <a:pPr algn="ctr">
              <a:spcBef>
                <a:spcPct val="50000"/>
              </a:spcBef>
              <a:defRPr/>
            </a:pPr>
            <a:r>
              <a:rPr lang="zh-CN" altLang="en-US" sz="2800" dirty="0">
                <a:ea typeface="楷体_GB2312" pitchFamily="49" charset="-122"/>
              </a:rPr>
              <a:t>传感器原理</a:t>
            </a:r>
          </a:p>
        </p:txBody>
      </p:sp>
      <p:sp>
        <p:nvSpPr>
          <p:cNvPr id="161800" name="Text Box 8"/>
          <p:cNvSpPr txBox="1">
            <a:spLocks noChangeArrowheads="1"/>
          </p:cNvSpPr>
          <p:nvPr/>
        </p:nvSpPr>
        <p:spPr bwMode="auto">
          <a:xfrm>
            <a:off x="4859338" y="5915025"/>
            <a:ext cx="2827337" cy="523875"/>
          </a:xfrm>
          <a:prstGeom prst="rect">
            <a:avLst/>
          </a:prstGeom>
          <a:solidFill>
            <a:schemeClr val="accent6">
              <a:lumMod val="40000"/>
              <a:lumOff val="60000"/>
            </a:schemeClr>
          </a:solidFill>
          <a:ln w="9525">
            <a:solidFill>
              <a:schemeClr val="tx1"/>
            </a:solidFill>
            <a:miter lim="800000"/>
            <a:headEnd/>
            <a:tailEnd/>
          </a:ln>
          <a:effectLst/>
          <a:extLst/>
        </p:spPr>
        <p:txBody>
          <a:bodyPr>
            <a:spAutoFit/>
          </a:bodyPr>
          <a:lstStyle/>
          <a:p>
            <a:pPr algn="ctr">
              <a:spcBef>
                <a:spcPct val="50000"/>
              </a:spcBef>
              <a:defRPr/>
            </a:pPr>
            <a:r>
              <a:rPr lang="zh-CN" altLang="en-US" sz="2800" dirty="0">
                <a:ea typeface="楷体_GB2312" pitchFamily="49" charset="-122"/>
              </a:rPr>
              <a:t>广泛的应用实例</a:t>
            </a:r>
          </a:p>
        </p:txBody>
      </p:sp>
      <p:sp>
        <p:nvSpPr>
          <p:cNvPr id="8198" name="AutoShape 9"/>
          <p:cNvSpPr>
            <a:spLocks noChangeArrowheads="1"/>
          </p:cNvSpPr>
          <p:nvPr/>
        </p:nvSpPr>
        <p:spPr bwMode="auto">
          <a:xfrm>
            <a:off x="341313" y="3670300"/>
            <a:ext cx="1816100" cy="431800"/>
          </a:xfrm>
          <a:prstGeom prst="wedgeRectCallout">
            <a:avLst>
              <a:gd name="adj1" fmla="val 76838"/>
              <a:gd name="adj2" fmla="val -69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a:solidFill>
                  <a:schemeClr val="bg1"/>
                </a:solidFill>
                <a:latin typeface="Times New Roman" panose="02020603050405020304" pitchFamily="18" charset="0"/>
              </a:rPr>
              <a:t>电容式传感器</a:t>
            </a:r>
          </a:p>
        </p:txBody>
      </p:sp>
      <p:sp>
        <p:nvSpPr>
          <p:cNvPr id="8199" name="AutoShape 10"/>
          <p:cNvSpPr>
            <a:spLocks noChangeArrowheads="1"/>
          </p:cNvSpPr>
          <p:nvPr/>
        </p:nvSpPr>
        <p:spPr bwMode="auto">
          <a:xfrm>
            <a:off x="871538" y="4344988"/>
            <a:ext cx="1960562" cy="431800"/>
          </a:xfrm>
          <a:prstGeom prst="wedgeRectCallout">
            <a:avLst>
              <a:gd name="adj1" fmla="val 83847"/>
              <a:gd name="adj2" fmla="val -8713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a:solidFill>
                  <a:schemeClr val="bg1"/>
                </a:solidFill>
                <a:latin typeface="Times New Roman" panose="02020603050405020304" pitchFamily="18" charset="0"/>
              </a:rPr>
              <a:t>电阻式传感器</a:t>
            </a:r>
          </a:p>
        </p:txBody>
      </p:sp>
      <p:sp>
        <p:nvSpPr>
          <p:cNvPr id="8200" name="AutoShape 11"/>
          <p:cNvSpPr>
            <a:spLocks noChangeArrowheads="1"/>
          </p:cNvSpPr>
          <p:nvPr/>
        </p:nvSpPr>
        <p:spPr bwMode="auto">
          <a:xfrm>
            <a:off x="196850" y="2676525"/>
            <a:ext cx="1962150" cy="504825"/>
          </a:xfrm>
          <a:prstGeom prst="wedgeRoundRectCallout">
            <a:avLst>
              <a:gd name="adj1" fmla="val 67801"/>
              <a:gd name="adj2" fmla="val 8427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a:solidFill>
                  <a:schemeClr val="bg1"/>
                </a:solidFill>
                <a:latin typeface="Times New Roman" panose="02020603050405020304" pitchFamily="18" charset="0"/>
              </a:rPr>
              <a:t>电感式传感器</a:t>
            </a:r>
          </a:p>
        </p:txBody>
      </p:sp>
      <p:sp>
        <p:nvSpPr>
          <p:cNvPr id="8201" name="AutoShape 12"/>
          <p:cNvSpPr>
            <a:spLocks noChangeArrowheads="1"/>
          </p:cNvSpPr>
          <p:nvPr/>
        </p:nvSpPr>
        <p:spPr bwMode="auto">
          <a:xfrm>
            <a:off x="354013" y="1841500"/>
            <a:ext cx="2092325" cy="504825"/>
          </a:xfrm>
          <a:prstGeom prst="wedgeRoundRectCallout">
            <a:avLst>
              <a:gd name="adj1" fmla="val 75037"/>
              <a:gd name="adj2" fmla="val 11006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a:solidFill>
                  <a:schemeClr val="bg1"/>
                </a:solidFill>
                <a:latin typeface="Times New Roman" panose="02020603050405020304" pitchFamily="18" charset="0"/>
              </a:rPr>
              <a:t>压电式传感器</a:t>
            </a:r>
          </a:p>
        </p:txBody>
      </p:sp>
      <p:sp>
        <p:nvSpPr>
          <p:cNvPr id="8202" name="AutoShape 13"/>
          <p:cNvSpPr>
            <a:spLocks noChangeArrowheads="1"/>
          </p:cNvSpPr>
          <p:nvPr/>
        </p:nvSpPr>
        <p:spPr bwMode="auto">
          <a:xfrm>
            <a:off x="2555875" y="1411288"/>
            <a:ext cx="2149475" cy="431800"/>
          </a:xfrm>
          <a:prstGeom prst="wedgeRectCallout">
            <a:avLst>
              <a:gd name="adj1" fmla="val 56426"/>
              <a:gd name="adj2" fmla="val 1308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a:solidFill>
                  <a:schemeClr val="bg1"/>
                </a:solidFill>
                <a:latin typeface="Times New Roman" panose="02020603050405020304" pitchFamily="18" charset="0"/>
              </a:rPr>
              <a:t>数字式传感器</a:t>
            </a:r>
          </a:p>
        </p:txBody>
      </p:sp>
      <p:sp>
        <p:nvSpPr>
          <p:cNvPr id="8203" name="AutoShape 14"/>
          <p:cNvSpPr>
            <a:spLocks noChangeArrowheads="1"/>
          </p:cNvSpPr>
          <p:nvPr/>
        </p:nvSpPr>
        <p:spPr bwMode="auto">
          <a:xfrm>
            <a:off x="6097588" y="1455738"/>
            <a:ext cx="1946275" cy="431800"/>
          </a:xfrm>
          <a:prstGeom prst="wedgeRectCallout">
            <a:avLst>
              <a:gd name="adj1" fmla="val -100324"/>
              <a:gd name="adj2" fmla="val 131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a:solidFill>
                  <a:schemeClr val="bg1"/>
                </a:solidFill>
                <a:latin typeface="Times New Roman" panose="02020603050405020304" pitchFamily="18" charset="0"/>
              </a:rPr>
              <a:t>热电式传感器</a:t>
            </a:r>
          </a:p>
        </p:txBody>
      </p:sp>
      <p:sp>
        <p:nvSpPr>
          <p:cNvPr id="8204" name="AutoShape 16"/>
          <p:cNvSpPr>
            <a:spLocks noChangeArrowheads="1"/>
          </p:cNvSpPr>
          <p:nvPr/>
        </p:nvSpPr>
        <p:spPr bwMode="auto">
          <a:xfrm>
            <a:off x="7200900" y="2132013"/>
            <a:ext cx="1584325" cy="504825"/>
          </a:xfrm>
          <a:prstGeom prst="wedgeRoundRectCallout">
            <a:avLst>
              <a:gd name="adj1" fmla="val -68134"/>
              <a:gd name="adj2" fmla="val 7578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a:solidFill>
                  <a:schemeClr val="bg1"/>
                </a:solidFill>
                <a:latin typeface="Times New Roman" panose="02020603050405020304" pitchFamily="18" charset="0"/>
              </a:rPr>
              <a:t>光纤传感器</a:t>
            </a:r>
          </a:p>
        </p:txBody>
      </p:sp>
      <p:sp>
        <p:nvSpPr>
          <p:cNvPr id="8205" name="AutoShape 18"/>
          <p:cNvSpPr>
            <a:spLocks noChangeArrowheads="1"/>
          </p:cNvSpPr>
          <p:nvPr/>
        </p:nvSpPr>
        <p:spPr bwMode="auto">
          <a:xfrm>
            <a:off x="6972300" y="3716338"/>
            <a:ext cx="1908175" cy="422275"/>
          </a:xfrm>
          <a:prstGeom prst="wedgeRectCallout">
            <a:avLst>
              <a:gd name="adj1" fmla="val -87694"/>
              <a:gd name="adj2" fmla="val 1014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a:solidFill>
                  <a:schemeClr val="bg1"/>
                </a:solidFill>
                <a:latin typeface="Times New Roman" panose="02020603050405020304" pitchFamily="18" charset="0"/>
              </a:rPr>
              <a:t>霍尔式传感器</a:t>
            </a:r>
          </a:p>
        </p:txBody>
      </p:sp>
      <p:sp>
        <p:nvSpPr>
          <p:cNvPr id="8206" name="Text Box 20"/>
          <p:cNvSpPr txBox="1">
            <a:spLocks noChangeArrowheads="1"/>
          </p:cNvSpPr>
          <p:nvPr/>
        </p:nvSpPr>
        <p:spPr bwMode="auto">
          <a:xfrm>
            <a:off x="719138" y="547688"/>
            <a:ext cx="3024187" cy="641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zh-CN" altLang="en-US" sz="3600" b="1">
                <a:solidFill>
                  <a:srgbClr val="FF3300"/>
                </a:solidFill>
                <a:latin typeface="Times New Roman" panose="02020603050405020304" pitchFamily="18" charset="0"/>
                <a:ea typeface="华文行楷" panose="02010800040101010101" pitchFamily="2" charset="-122"/>
              </a:rPr>
              <a:t>课程主要内容</a:t>
            </a:r>
          </a:p>
        </p:txBody>
      </p:sp>
      <p:sp>
        <p:nvSpPr>
          <p:cNvPr id="8207" name="Rectangle 21"/>
          <p:cNvSpPr>
            <a:spLocks noChangeArrowheads="1"/>
          </p:cNvSpPr>
          <p:nvPr/>
        </p:nvSpPr>
        <p:spPr bwMode="auto">
          <a:xfrm>
            <a:off x="4319588" y="115888"/>
            <a:ext cx="4537075" cy="120173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2400" b="1">
                <a:solidFill>
                  <a:schemeClr val="bg1"/>
                </a:solidFill>
                <a:latin typeface="Times New Roman" panose="02020603050405020304" pitchFamily="18" charset="0"/>
              </a:rPr>
              <a:t>传感器的基本工作原理、主要参数及其应用技术，与计算机的连接</a:t>
            </a:r>
          </a:p>
        </p:txBody>
      </p:sp>
      <p:sp>
        <p:nvSpPr>
          <p:cNvPr id="2" name="矩形 1"/>
          <p:cNvSpPr/>
          <p:nvPr/>
        </p:nvSpPr>
        <p:spPr>
          <a:xfrm>
            <a:off x="3670233" y="2793702"/>
            <a:ext cx="2125903" cy="923330"/>
          </a:xfrm>
          <a:prstGeom prst="rect">
            <a:avLst/>
          </a:prstGeom>
          <a:noFill/>
        </p:spPr>
        <p:txBody>
          <a:bodyPr wrap="none">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defRPr/>
            </a:pPr>
            <a:r>
              <a:rPr lang="en-US" altLang="zh-CN" sz="5400" b="1" dirty="0">
                <a:ln/>
                <a:solidFill>
                  <a:srgbClr val="FF0000"/>
                </a:solidFill>
              </a:rPr>
              <a:t>Sensor</a:t>
            </a:r>
            <a:endParaRPr lang="zh-CN" altLang="en-US" sz="5400" b="1" dirty="0">
              <a:ln/>
              <a:solidFill>
                <a:srgbClr val="FF0000"/>
              </a:solidFill>
            </a:endParaRPr>
          </a:p>
        </p:txBody>
      </p:sp>
      <p:sp>
        <p:nvSpPr>
          <p:cNvPr id="8209" name="AutoShape 18"/>
          <p:cNvSpPr>
            <a:spLocks noChangeArrowheads="1"/>
          </p:cNvSpPr>
          <p:nvPr/>
        </p:nvSpPr>
        <p:spPr bwMode="auto">
          <a:xfrm>
            <a:off x="6877050" y="4548188"/>
            <a:ext cx="1908175" cy="420687"/>
          </a:xfrm>
          <a:prstGeom prst="wedgeRectCallout">
            <a:avLst>
              <a:gd name="adj1" fmla="val -108931"/>
              <a:gd name="adj2" fmla="val -12785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a:solidFill>
                  <a:schemeClr val="bg1"/>
                </a:solidFill>
                <a:latin typeface="Times New Roman" panose="02020603050405020304" pitchFamily="18" charset="0"/>
              </a:rPr>
              <a:t>计算机连接</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ea typeface="宋体" panose="02010600030101010101" pitchFamily="2" charset="-122"/>
              </a:rPr>
              <a:t>对专业培养目标的支撑</a:t>
            </a:r>
          </a:p>
        </p:txBody>
      </p:sp>
      <p:sp>
        <p:nvSpPr>
          <p:cNvPr id="9219" name="内容占位符 2"/>
          <p:cNvSpPr>
            <a:spLocks noGrp="1"/>
          </p:cNvSpPr>
          <p:nvPr>
            <p:ph idx="1"/>
          </p:nvPr>
        </p:nvSpPr>
        <p:spPr/>
        <p:txBody>
          <a:bodyPr/>
          <a:lstStyle/>
          <a:p>
            <a:r>
              <a:rPr lang="zh-CN" altLang="en-US" smtClean="0">
                <a:ea typeface="宋体" panose="02010600030101010101" pitchFamily="2" charset="-122"/>
              </a:rPr>
              <a:t>物联网</a:t>
            </a:r>
            <a:endParaRPr lang="en-US" altLang="zh-CN" smtClean="0">
              <a:ea typeface="宋体" panose="02010600030101010101" pitchFamily="2" charset="-122"/>
            </a:endParaRPr>
          </a:p>
          <a:p>
            <a:r>
              <a:rPr lang="zh-CN" altLang="en-US" smtClean="0">
                <a:ea typeface="宋体" panose="02010600030101010101" pitchFamily="2" charset="-122"/>
              </a:rPr>
              <a:t>信息物理系统</a:t>
            </a:r>
            <a:endParaRPr lang="en-US" altLang="zh-CN" smtClean="0">
              <a:ea typeface="宋体" panose="02010600030101010101" pitchFamily="2" charset="-122"/>
            </a:endParaRPr>
          </a:p>
          <a:p>
            <a:r>
              <a:rPr lang="zh-CN" altLang="en-US" smtClean="0">
                <a:ea typeface="宋体" panose="02010600030101010101" pitchFamily="2" charset="-122"/>
              </a:rPr>
              <a:t>基础信息的获取</a:t>
            </a:r>
            <a:endParaRPr lang="en-US" altLang="zh-CN" smtClean="0">
              <a:ea typeface="宋体" panose="02010600030101010101" pitchFamily="2" charset="-122"/>
            </a:endParaRPr>
          </a:p>
          <a:p>
            <a:r>
              <a:rPr lang="zh-CN" altLang="en-US" smtClean="0">
                <a:ea typeface="宋体" panose="02010600030101010101" pitchFamily="2" charset="-122"/>
              </a:rPr>
              <a:t>对物理环境（物理系统）的控制（干预）</a:t>
            </a:r>
          </a:p>
        </p:txBody>
      </p:sp>
    </p:spTree>
  </p:cSld>
  <p:clrMapOvr>
    <a:masterClrMapping/>
  </p:clrMapOvr>
  <p:transition advTm="109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288" y="476250"/>
            <a:ext cx="4681537" cy="519113"/>
          </a:xfrm>
        </p:spPr>
        <p:txBody>
          <a:bodyPr>
            <a:normAutofit fontScale="90000"/>
          </a:bodyPr>
          <a:lstStyle/>
          <a:p>
            <a:pPr>
              <a:defRPr/>
            </a:pPr>
            <a:r>
              <a:rPr lang="zh-CN" altLang="en-US" sz="3600" b="1" smtClean="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物联网</a:t>
            </a:r>
            <a:r>
              <a:rPr lang="zh-CN" altLang="en-US" sz="3600" smtClean="0">
                <a:solidFill>
                  <a:schemeClr val="tx1"/>
                </a:solidFill>
                <a:ea typeface="宋体" panose="02010600030101010101" pitchFamily="2" charset="-122"/>
              </a:rPr>
              <a:t>示意</a:t>
            </a:r>
            <a:endParaRPr lang="zh-CN" altLang="en-US" sz="3600" b="1" smtClean="0">
              <a:solidFill>
                <a:schemeClr val="tx1"/>
              </a:solidFill>
              <a:ea typeface="宋体" panose="02010600030101010101" pitchFamily="2" charset="-122"/>
            </a:endParaRPr>
          </a:p>
        </p:txBody>
      </p:sp>
      <p:grpSp>
        <p:nvGrpSpPr>
          <p:cNvPr id="10243" name="Group 3"/>
          <p:cNvGrpSpPr>
            <a:grpSpLocks/>
          </p:cNvGrpSpPr>
          <p:nvPr/>
        </p:nvGrpSpPr>
        <p:grpSpPr bwMode="auto">
          <a:xfrm>
            <a:off x="-53975" y="1339850"/>
            <a:ext cx="5202238" cy="4608513"/>
            <a:chOff x="0" y="0"/>
            <a:chExt cx="5734049" cy="3207228"/>
          </a:xfrm>
        </p:grpSpPr>
        <p:pic>
          <p:nvPicPr>
            <p:cNvPr id="10252" name="Picture 5" descr="N:\Graphics, not SmartDraw\AIDC data carrier examples\Phone and bar code sc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999" y="2006334"/>
              <a:ext cx="113071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3" name="Group 5"/>
            <p:cNvGrpSpPr>
              <a:grpSpLocks/>
            </p:cNvGrpSpPr>
            <p:nvPr/>
          </p:nvGrpSpPr>
          <p:grpSpPr bwMode="auto">
            <a:xfrm>
              <a:off x="0" y="406134"/>
              <a:ext cx="1600200" cy="1866900"/>
              <a:chOff x="0" y="0"/>
              <a:chExt cx="2543" cy="2304"/>
            </a:xfrm>
          </p:grpSpPr>
          <p:pic>
            <p:nvPicPr>
              <p:cNvPr id="10288" name="Picture 5" descr="BradyLab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 y="336"/>
                <a:ext cx="726"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9"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 y="816"/>
                <a:ext cx="117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0" name="Picture 7" descr="SmartLabel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 y="1584"/>
                <a:ext cx="480"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1" name="Picture 8" descr="tags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0" y="826"/>
                <a:ext cx="1293" cy="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2" name="Picture 9" descr="aztec cod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5" y="427"/>
                <a:ext cx="454"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3" name="Picture 10" descr="ean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0" y="1424"/>
                <a:ext cx="805"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4" name="Picture 11" descr="data mat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10" y="1509"/>
                <a:ext cx="45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5" name="Picture 12" descr="disc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968"/>
                <a:ext cx="1080"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6" name="Picture 13" descr="gemplustag singl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2" y="0"/>
                <a:ext cx="58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7" name="Picture 14"/>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1872"/>
                <a:ext cx="10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54" name="Group 16"/>
            <p:cNvGrpSpPr>
              <a:grpSpLocks/>
            </p:cNvGrpSpPr>
            <p:nvPr/>
          </p:nvGrpSpPr>
          <p:grpSpPr bwMode="auto">
            <a:xfrm>
              <a:off x="1911349" y="406134"/>
              <a:ext cx="1200150" cy="400437"/>
              <a:chOff x="0" y="0"/>
              <a:chExt cx="1200150" cy="400437"/>
            </a:xfrm>
          </p:grpSpPr>
          <p:sp>
            <p:nvSpPr>
              <p:cNvPr id="10286" name="Rounded Rectangle 18"/>
              <p:cNvSpPr>
                <a:spLocks noChangeArrowheads="1"/>
              </p:cNvSpPr>
              <p:nvPr/>
            </p:nvSpPr>
            <p:spPr bwMode="auto">
              <a:xfrm>
                <a:off x="1" y="327"/>
                <a:ext cx="1155700" cy="400110"/>
              </a:xfrm>
              <a:prstGeom prst="roundRect">
                <a:avLst>
                  <a:gd name="adj" fmla="val 16667"/>
                </a:avLst>
              </a:prstGeom>
              <a:solidFill>
                <a:schemeClr val="accent1"/>
              </a:solidFill>
              <a:ln w="25400">
                <a:solidFill>
                  <a:srgbClr val="89A4A7"/>
                </a:solidFill>
                <a:round/>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GB" altLang="en-US" sz="2400">
                  <a:solidFill>
                    <a:srgbClr val="FFFFFF"/>
                  </a:solidFill>
                </a:endParaRPr>
              </a:p>
            </p:txBody>
          </p:sp>
          <p:sp>
            <p:nvSpPr>
              <p:cNvPr id="10287" name="TextBox 17"/>
              <p:cNvSpPr txBox="1">
                <a:spLocks noChangeArrowheads="1"/>
              </p:cNvSpPr>
              <p:nvPr/>
            </p:nvSpPr>
            <p:spPr bwMode="auto">
              <a:xfrm>
                <a:off x="0" y="0"/>
                <a:ext cx="1200150" cy="234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600" b="1"/>
                  <a:t>智能卡</a:t>
                </a:r>
              </a:p>
            </p:txBody>
          </p:sp>
        </p:grpSp>
        <p:grpSp>
          <p:nvGrpSpPr>
            <p:cNvPr id="10255" name="Group 19"/>
            <p:cNvGrpSpPr>
              <a:grpSpLocks/>
            </p:cNvGrpSpPr>
            <p:nvPr/>
          </p:nvGrpSpPr>
          <p:grpSpPr bwMode="auto">
            <a:xfrm>
              <a:off x="1822449" y="2050784"/>
              <a:ext cx="1377950" cy="400682"/>
              <a:chOff x="0" y="0"/>
              <a:chExt cx="1377950" cy="400682"/>
            </a:xfrm>
          </p:grpSpPr>
          <p:sp>
            <p:nvSpPr>
              <p:cNvPr id="10284" name="Rounded Rectangle 19"/>
              <p:cNvSpPr>
                <a:spLocks noChangeArrowheads="1"/>
              </p:cNvSpPr>
              <p:nvPr/>
            </p:nvSpPr>
            <p:spPr bwMode="auto">
              <a:xfrm>
                <a:off x="44451" y="572"/>
                <a:ext cx="1155700" cy="400110"/>
              </a:xfrm>
              <a:prstGeom prst="roundRect">
                <a:avLst>
                  <a:gd name="adj" fmla="val 16667"/>
                </a:avLst>
              </a:prstGeom>
              <a:solidFill>
                <a:schemeClr val="accent1"/>
              </a:solidFill>
              <a:ln w="25400">
                <a:solidFill>
                  <a:srgbClr val="89A4A7"/>
                </a:solidFill>
                <a:round/>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GB" altLang="en-US" sz="2400">
                  <a:solidFill>
                    <a:srgbClr val="FFFFFF"/>
                  </a:solidFill>
                </a:endParaRPr>
              </a:p>
            </p:txBody>
          </p:sp>
          <p:sp>
            <p:nvSpPr>
              <p:cNvPr id="10285" name="TextBox 20"/>
              <p:cNvSpPr txBox="1">
                <a:spLocks noChangeArrowheads="1"/>
              </p:cNvSpPr>
              <p:nvPr/>
            </p:nvSpPr>
            <p:spPr bwMode="auto">
              <a:xfrm>
                <a:off x="0" y="0"/>
                <a:ext cx="1377950" cy="23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600" b="1"/>
                  <a:t>条形码</a:t>
                </a:r>
              </a:p>
            </p:txBody>
          </p:sp>
        </p:grpSp>
        <p:grpSp>
          <p:nvGrpSpPr>
            <p:cNvPr id="10256" name="Group 22"/>
            <p:cNvGrpSpPr>
              <a:grpSpLocks/>
            </p:cNvGrpSpPr>
            <p:nvPr/>
          </p:nvGrpSpPr>
          <p:grpSpPr bwMode="auto">
            <a:xfrm>
              <a:off x="3244849" y="139434"/>
              <a:ext cx="1306633" cy="400397"/>
              <a:chOff x="0" y="0"/>
              <a:chExt cx="1306633" cy="400397"/>
            </a:xfrm>
          </p:grpSpPr>
          <p:sp>
            <p:nvSpPr>
              <p:cNvPr id="10282" name="Rounded Rectangle 22"/>
              <p:cNvSpPr>
                <a:spLocks noChangeArrowheads="1"/>
              </p:cNvSpPr>
              <p:nvPr/>
            </p:nvSpPr>
            <p:spPr bwMode="auto">
              <a:xfrm>
                <a:off x="0" y="287"/>
                <a:ext cx="1306633" cy="400110"/>
              </a:xfrm>
              <a:prstGeom prst="roundRect">
                <a:avLst>
                  <a:gd name="adj" fmla="val 16667"/>
                </a:avLst>
              </a:prstGeom>
              <a:solidFill>
                <a:schemeClr val="accent1"/>
              </a:solidFill>
              <a:ln w="25400">
                <a:solidFill>
                  <a:srgbClr val="89A4A7"/>
                </a:solidFill>
                <a:round/>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GB" altLang="en-US" sz="2400">
                  <a:solidFill>
                    <a:srgbClr val="FFFFFF"/>
                  </a:solidFill>
                </a:endParaRPr>
              </a:p>
            </p:txBody>
          </p:sp>
          <p:sp>
            <p:nvSpPr>
              <p:cNvPr id="10283" name="TextBox 23"/>
              <p:cNvSpPr txBox="1">
                <a:spLocks noChangeArrowheads="1"/>
              </p:cNvSpPr>
              <p:nvPr/>
            </p:nvSpPr>
            <p:spPr bwMode="auto">
              <a:xfrm>
                <a:off x="87886" y="0"/>
                <a:ext cx="889113" cy="211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zh-CN" sz="1400"/>
              </a:p>
            </p:txBody>
          </p:sp>
        </p:grpSp>
        <p:grpSp>
          <p:nvGrpSpPr>
            <p:cNvPr id="10257" name="Group 25"/>
            <p:cNvGrpSpPr>
              <a:grpSpLocks/>
            </p:cNvGrpSpPr>
            <p:nvPr/>
          </p:nvGrpSpPr>
          <p:grpSpPr bwMode="auto">
            <a:xfrm>
              <a:off x="1689099" y="895084"/>
              <a:ext cx="1377950" cy="400509"/>
              <a:chOff x="0" y="0"/>
              <a:chExt cx="1377950" cy="400509"/>
            </a:xfrm>
          </p:grpSpPr>
          <p:sp>
            <p:nvSpPr>
              <p:cNvPr id="10280" name="Rounded Rectangle 25"/>
              <p:cNvSpPr>
                <a:spLocks noChangeArrowheads="1"/>
              </p:cNvSpPr>
              <p:nvPr/>
            </p:nvSpPr>
            <p:spPr bwMode="auto">
              <a:xfrm>
                <a:off x="44451" y="399"/>
                <a:ext cx="1155700" cy="400110"/>
              </a:xfrm>
              <a:prstGeom prst="roundRect">
                <a:avLst>
                  <a:gd name="adj" fmla="val 16667"/>
                </a:avLst>
              </a:prstGeom>
              <a:solidFill>
                <a:schemeClr val="accent1"/>
              </a:solidFill>
              <a:ln w="25400">
                <a:solidFill>
                  <a:srgbClr val="89A4A7"/>
                </a:solidFill>
                <a:round/>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GB" altLang="en-US" sz="2400">
                  <a:solidFill>
                    <a:srgbClr val="FFFFFF"/>
                  </a:solidFill>
                </a:endParaRPr>
              </a:p>
            </p:txBody>
          </p:sp>
          <p:sp>
            <p:nvSpPr>
              <p:cNvPr id="10281" name="TextBox 26"/>
              <p:cNvSpPr txBox="1">
                <a:spLocks noChangeArrowheads="1"/>
              </p:cNvSpPr>
              <p:nvPr/>
            </p:nvSpPr>
            <p:spPr bwMode="auto">
              <a:xfrm>
                <a:off x="0" y="0"/>
                <a:ext cx="1377950" cy="233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600" b="1"/>
                  <a:t>二维码</a:t>
                </a:r>
              </a:p>
            </p:txBody>
          </p:sp>
        </p:grpSp>
        <p:grpSp>
          <p:nvGrpSpPr>
            <p:cNvPr id="10258" name="Group 28"/>
            <p:cNvGrpSpPr>
              <a:grpSpLocks/>
            </p:cNvGrpSpPr>
            <p:nvPr/>
          </p:nvGrpSpPr>
          <p:grpSpPr bwMode="auto">
            <a:xfrm>
              <a:off x="1733550" y="1472934"/>
              <a:ext cx="1155700" cy="400596"/>
              <a:chOff x="0" y="0"/>
              <a:chExt cx="1155700" cy="400596"/>
            </a:xfrm>
          </p:grpSpPr>
          <p:sp>
            <p:nvSpPr>
              <p:cNvPr id="10278" name="Rounded Rectangle 28"/>
              <p:cNvSpPr>
                <a:spLocks noChangeArrowheads="1"/>
              </p:cNvSpPr>
              <p:nvPr/>
            </p:nvSpPr>
            <p:spPr bwMode="auto">
              <a:xfrm>
                <a:off x="0" y="486"/>
                <a:ext cx="1155700" cy="400110"/>
              </a:xfrm>
              <a:prstGeom prst="roundRect">
                <a:avLst>
                  <a:gd name="adj" fmla="val 16667"/>
                </a:avLst>
              </a:prstGeom>
              <a:solidFill>
                <a:schemeClr val="accent1"/>
              </a:solidFill>
              <a:ln w="25400">
                <a:solidFill>
                  <a:srgbClr val="89A4A7"/>
                </a:solidFill>
                <a:round/>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GB" altLang="en-US" sz="2400">
                  <a:solidFill>
                    <a:srgbClr val="FFFFFF"/>
                  </a:solidFill>
                </a:endParaRPr>
              </a:p>
            </p:txBody>
          </p:sp>
          <p:sp>
            <p:nvSpPr>
              <p:cNvPr id="10279" name="TextBox 29"/>
              <p:cNvSpPr txBox="1">
                <a:spLocks noChangeArrowheads="1"/>
              </p:cNvSpPr>
              <p:nvPr/>
            </p:nvSpPr>
            <p:spPr bwMode="auto">
              <a:xfrm>
                <a:off x="266587" y="0"/>
                <a:ext cx="889113" cy="23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zh-CN" sz="1600" b="1"/>
              </a:p>
            </p:txBody>
          </p:sp>
        </p:grpSp>
        <p:sp>
          <p:nvSpPr>
            <p:cNvPr id="10259" name="Oval 30"/>
            <p:cNvSpPr>
              <a:spLocks noChangeArrowheads="1"/>
            </p:cNvSpPr>
            <p:nvPr/>
          </p:nvSpPr>
          <p:spPr bwMode="auto">
            <a:xfrm>
              <a:off x="3333749" y="1028853"/>
              <a:ext cx="1333500" cy="1200329"/>
            </a:xfrm>
            <a:prstGeom prst="ellipse">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GB" altLang="en-US" sz="2400">
                <a:solidFill>
                  <a:srgbClr val="FFFFFF"/>
                </a:solidFill>
              </a:endParaRPr>
            </a:p>
          </p:txBody>
        </p:sp>
        <p:grpSp>
          <p:nvGrpSpPr>
            <p:cNvPr id="10260" name="Group 32"/>
            <p:cNvGrpSpPr>
              <a:grpSpLocks/>
            </p:cNvGrpSpPr>
            <p:nvPr/>
          </p:nvGrpSpPr>
          <p:grpSpPr bwMode="auto">
            <a:xfrm>
              <a:off x="2400299" y="2628634"/>
              <a:ext cx="1200151" cy="400768"/>
              <a:chOff x="0" y="0"/>
              <a:chExt cx="1200151" cy="400768"/>
            </a:xfrm>
          </p:grpSpPr>
          <p:sp>
            <p:nvSpPr>
              <p:cNvPr id="10276" name="Rounded Rectangle 33"/>
              <p:cNvSpPr>
                <a:spLocks noChangeArrowheads="1"/>
              </p:cNvSpPr>
              <p:nvPr/>
            </p:nvSpPr>
            <p:spPr bwMode="auto">
              <a:xfrm>
                <a:off x="44451" y="658"/>
                <a:ext cx="1155700" cy="400110"/>
              </a:xfrm>
              <a:prstGeom prst="roundRect">
                <a:avLst>
                  <a:gd name="adj" fmla="val 16667"/>
                </a:avLst>
              </a:prstGeom>
              <a:solidFill>
                <a:schemeClr val="accent1"/>
              </a:solidFill>
              <a:ln w="25400">
                <a:solidFill>
                  <a:srgbClr val="89A4A7"/>
                </a:solidFill>
                <a:round/>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GB" altLang="en-US" sz="2400">
                  <a:solidFill>
                    <a:srgbClr val="FFFFFF"/>
                  </a:solidFill>
                </a:endParaRPr>
              </a:p>
            </p:txBody>
          </p:sp>
          <p:sp>
            <p:nvSpPr>
              <p:cNvPr id="10277" name="TextBox 34"/>
              <p:cNvSpPr txBox="1">
                <a:spLocks noChangeArrowheads="1"/>
              </p:cNvSpPr>
              <p:nvPr/>
            </p:nvSpPr>
            <p:spPr bwMode="auto">
              <a:xfrm>
                <a:off x="0" y="0"/>
                <a:ext cx="1112335" cy="234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1400"/>
                  <a:t>   </a:t>
                </a:r>
                <a:r>
                  <a:rPr lang="en-GB" altLang="en-US" sz="1600" b="1"/>
                  <a:t>GPS</a:t>
                </a:r>
              </a:p>
            </p:txBody>
          </p:sp>
        </p:grpSp>
        <p:grpSp>
          <p:nvGrpSpPr>
            <p:cNvPr id="10261" name="Group 35"/>
            <p:cNvGrpSpPr>
              <a:grpSpLocks/>
            </p:cNvGrpSpPr>
            <p:nvPr/>
          </p:nvGrpSpPr>
          <p:grpSpPr bwMode="auto">
            <a:xfrm>
              <a:off x="3173532" y="191068"/>
              <a:ext cx="2560517" cy="659959"/>
              <a:chOff x="-1360367" y="-259516"/>
              <a:chExt cx="2560517" cy="659959"/>
            </a:xfrm>
          </p:grpSpPr>
          <p:sp>
            <p:nvSpPr>
              <p:cNvPr id="10274" name="Rounded Rectangle 36"/>
              <p:cNvSpPr>
                <a:spLocks noChangeArrowheads="1"/>
              </p:cNvSpPr>
              <p:nvPr/>
            </p:nvSpPr>
            <p:spPr bwMode="auto">
              <a:xfrm>
                <a:off x="44450" y="333"/>
                <a:ext cx="1155700" cy="400110"/>
              </a:xfrm>
              <a:prstGeom prst="roundRect">
                <a:avLst>
                  <a:gd name="adj" fmla="val 16667"/>
                </a:avLst>
              </a:prstGeom>
              <a:solidFill>
                <a:schemeClr val="accent1"/>
              </a:solidFill>
              <a:ln w="25400">
                <a:solidFill>
                  <a:srgbClr val="89A4A7"/>
                </a:solidFill>
                <a:round/>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GB" altLang="en-US" sz="2400">
                  <a:solidFill>
                    <a:srgbClr val="FFFFFF"/>
                  </a:solidFill>
                </a:endParaRPr>
              </a:p>
            </p:txBody>
          </p:sp>
          <p:sp>
            <p:nvSpPr>
              <p:cNvPr id="10275" name="TextBox 37"/>
              <p:cNvSpPr txBox="1">
                <a:spLocks noChangeArrowheads="1"/>
              </p:cNvSpPr>
              <p:nvPr/>
            </p:nvSpPr>
            <p:spPr bwMode="auto">
              <a:xfrm>
                <a:off x="-1360367" y="-259516"/>
                <a:ext cx="1377950" cy="234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600" b="1" dirty="0">
                    <a:solidFill>
                      <a:schemeClr val="bg1"/>
                    </a:solidFill>
                  </a:rPr>
                  <a:t>传感器技术</a:t>
                </a:r>
              </a:p>
            </p:txBody>
          </p:sp>
        </p:grpSp>
        <p:cxnSp>
          <p:nvCxnSpPr>
            <p:cNvPr id="10262" name="Straight Connector 40"/>
            <p:cNvCxnSpPr>
              <a:cxnSpLocks noChangeShapeType="1"/>
              <a:endCxn id="10259" idx="1"/>
            </p:cNvCxnSpPr>
            <p:nvPr/>
          </p:nvCxnSpPr>
          <p:spPr bwMode="auto">
            <a:xfrm rot="16200000" flipH="1">
              <a:off x="3099560" y="774052"/>
              <a:ext cx="441391" cy="417513"/>
            </a:xfrm>
            <a:prstGeom prst="line">
              <a:avLst/>
            </a:prstGeom>
            <a:noFill/>
            <a:ln w="38100">
              <a:solidFill>
                <a:srgbClr val="B6DCDF"/>
              </a:solidFill>
              <a:round/>
              <a:headEnd/>
              <a:tailEnd/>
            </a:ln>
            <a:extLst>
              <a:ext uri="{909E8E84-426E-40DD-AFC4-6F175D3DCCD1}">
                <a14:hiddenFill xmlns:a14="http://schemas.microsoft.com/office/drawing/2010/main">
                  <a:noFill/>
                </a14:hiddenFill>
              </a:ext>
            </a:extLst>
          </p:spPr>
        </p:cxnSp>
        <p:cxnSp>
          <p:nvCxnSpPr>
            <p:cNvPr id="10263" name="Straight Connector 41"/>
            <p:cNvCxnSpPr>
              <a:cxnSpLocks noChangeShapeType="1"/>
            </p:cNvCxnSpPr>
            <p:nvPr/>
          </p:nvCxnSpPr>
          <p:spPr bwMode="auto">
            <a:xfrm rot="16200000" flipH="1">
              <a:off x="3444837" y="739891"/>
              <a:ext cx="489023" cy="88900"/>
            </a:xfrm>
            <a:prstGeom prst="line">
              <a:avLst/>
            </a:prstGeom>
            <a:noFill/>
            <a:ln w="38100">
              <a:solidFill>
                <a:srgbClr val="B6DCDF"/>
              </a:solidFill>
              <a:round/>
              <a:headEnd/>
              <a:tailEnd/>
            </a:ln>
            <a:extLst>
              <a:ext uri="{909E8E84-426E-40DD-AFC4-6F175D3DCCD1}">
                <a14:hiddenFill xmlns:a14="http://schemas.microsoft.com/office/drawing/2010/main">
                  <a:noFill/>
                </a14:hiddenFill>
              </a:ext>
            </a:extLst>
          </p:spPr>
        </p:cxnSp>
        <p:cxnSp>
          <p:nvCxnSpPr>
            <p:cNvPr id="10264" name="Straight Connector 43"/>
            <p:cNvCxnSpPr>
              <a:cxnSpLocks noChangeShapeType="1"/>
            </p:cNvCxnSpPr>
            <p:nvPr/>
          </p:nvCxnSpPr>
          <p:spPr bwMode="auto">
            <a:xfrm>
              <a:off x="2889250" y="1117767"/>
              <a:ext cx="444500" cy="311196"/>
            </a:xfrm>
            <a:prstGeom prst="line">
              <a:avLst/>
            </a:prstGeom>
            <a:noFill/>
            <a:ln w="38100">
              <a:solidFill>
                <a:srgbClr val="B6DCDF"/>
              </a:solidFill>
              <a:round/>
              <a:headEnd/>
              <a:tailEnd/>
            </a:ln>
            <a:extLst>
              <a:ext uri="{909E8E84-426E-40DD-AFC4-6F175D3DCCD1}">
                <a14:hiddenFill xmlns:a14="http://schemas.microsoft.com/office/drawing/2010/main">
                  <a:noFill/>
                </a14:hiddenFill>
              </a:ext>
            </a:extLst>
          </p:spPr>
        </p:cxnSp>
        <p:cxnSp>
          <p:nvCxnSpPr>
            <p:cNvPr id="10265" name="Straight Connector 46"/>
            <p:cNvCxnSpPr>
              <a:cxnSpLocks noChangeShapeType="1"/>
              <a:endCxn id="10259" idx="2"/>
            </p:cNvCxnSpPr>
            <p:nvPr/>
          </p:nvCxnSpPr>
          <p:spPr bwMode="auto">
            <a:xfrm>
              <a:off x="2844800" y="1562333"/>
              <a:ext cx="488950" cy="66685"/>
            </a:xfrm>
            <a:prstGeom prst="line">
              <a:avLst/>
            </a:prstGeom>
            <a:noFill/>
            <a:ln w="38100">
              <a:solidFill>
                <a:srgbClr val="B6DCDF"/>
              </a:solidFill>
              <a:round/>
              <a:headEnd/>
              <a:tailEnd/>
            </a:ln>
            <a:extLst>
              <a:ext uri="{909E8E84-426E-40DD-AFC4-6F175D3DCCD1}">
                <a14:hiddenFill xmlns:a14="http://schemas.microsoft.com/office/drawing/2010/main">
                  <a:noFill/>
                </a14:hiddenFill>
              </a:ext>
            </a:extLst>
          </p:spPr>
        </p:cxnSp>
        <p:cxnSp>
          <p:nvCxnSpPr>
            <p:cNvPr id="10266" name="Straight Connector 48"/>
            <p:cNvCxnSpPr>
              <a:cxnSpLocks noChangeShapeType="1"/>
            </p:cNvCxnSpPr>
            <p:nvPr/>
          </p:nvCxnSpPr>
          <p:spPr bwMode="auto">
            <a:xfrm flipV="1">
              <a:off x="3022599" y="1962442"/>
              <a:ext cx="400050" cy="311196"/>
            </a:xfrm>
            <a:prstGeom prst="line">
              <a:avLst/>
            </a:prstGeom>
            <a:noFill/>
            <a:ln w="38100">
              <a:solidFill>
                <a:srgbClr val="B6DCDF"/>
              </a:solidFill>
              <a:round/>
              <a:headEnd/>
              <a:tailEnd/>
            </a:ln>
            <a:extLst>
              <a:ext uri="{909E8E84-426E-40DD-AFC4-6F175D3DCCD1}">
                <a14:hiddenFill xmlns:a14="http://schemas.microsoft.com/office/drawing/2010/main">
                  <a:noFill/>
                </a14:hiddenFill>
              </a:ext>
            </a:extLst>
          </p:spPr>
        </p:cxnSp>
        <p:cxnSp>
          <p:nvCxnSpPr>
            <p:cNvPr id="10267" name="Straight Connector 50"/>
            <p:cNvCxnSpPr>
              <a:cxnSpLocks noChangeShapeType="1"/>
              <a:endCxn id="10259" idx="3"/>
            </p:cNvCxnSpPr>
            <p:nvPr/>
          </p:nvCxnSpPr>
          <p:spPr bwMode="auto">
            <a:xfrm rot="5400000" flipH="1" flipV="1">
              <a:off x="3054306" y="2154585"/>
              <a:ext cx="576348" cy="373063"/>
            </a:xfrm>
            <a:prstGeom prst="line">
              <a:avLst/>
            </a:prstGeom>
            <a:noFill/>
            <a:ln w="38100">
              <a:solidFill>
                <a:srgbClr val="B6DCDF"/>
              </a:solidFill>
              <a:round/>
              <a:headEnd/>
              <a:tailEnd/>
            </a:ln>
            <a:extLst>
              <a:ext uri="{909E8E84-426E-40DD-AFC4-6F175D3DCCD1}">
                <a14:hiddenFill xmlns:a14="http://schemas.microsoft.com/office/drawing/2010/main">
                  <a:noFill/>
                </a14:hiddenFill>
              </a:ext>
            </a:extLst>
          </p:spPr>
        </p:cxnSp>
        <p:cxnSp>
          <p:nvCxnSpPr>
            <p:cNvPr id="10268" name="Straight Connector 52"/>
            <p:cNvCxnSpPr>
              <a:cxnSpLocks noChangeShapeType="1"/>
            </p:cNvCxnSpPr>
            <p:nvPr/>
          </p:nvCxnSpPr>
          <p:spPr bwMode="auto">
            <a:xfrm rot="10800000" flipV="1">
              <a:off x="4400549" y="806570"/>
              <a:ext cx="400050" cy="311196"/>
            </a:xfrm>
            <a:prstGeom prst="line">
              <a:avLst/>
            </a:prstGeom>
            <a:noFill/>
            <a:ln w="38100">
              <a:solidFill>
                <a:srgbClr val="B6DCDF"/>
              </a:solidFill>
              <a:round/>
              <a:headEnd/>
              <a:tailEnd/>
            </a:ln>
            <a:extLst>
              <a:ext uri="{909E8E84-426E-40DD-AFC4-6F175D3DCCD1}">
                <a14:hiddenFill xmlns:a14="http://schemas.microsoft.com/office/drawing/2010/main">
                  <a:noFill/>
                </a14:hiddenFill>
              </a:ext>
            </a:extLst>
          </p:spPr>
        </p:cxnSp>
        <p:cxnSp>
          <p:nvCxnSpPr>
            <p:cNvPr id="10269" name="Straight Connector 54"/>
            <p:cNvCxnSpPr>
              <a:cxnSpLocks noChangeShapeType="1"/>
            </p:cNvCxnSpPr>
            <p:nvPr/>
          </p:nvCxnSpPr>
          <p:spPr bwMode="auto">
            <a:xfrm>
              <a:off x="3733799" y="2762662"/>
              <a:ext cx="1022350" cy="0"/>
            </a:xfrm>
            <a:prstGeom prst="line">
              <a:avLst/>
            </a:prstGeom>
            <a:noFill/>
            <a:ln w="28575">
              <a:solidFill>
                <a:srgbClr val="000066"/>
              </a:solidFill>
              <a:prstDash val="dash"/>
              <a:round/>
              <a:headEnd/>
              <a:tailEnd/>
            </a:ln>
            <a:extLst>
              <a:ext uri="{909E8E84-426E-40DD-AFC4-6F175D3DCCD1}">
                <a14:hiddenFill xmlns:a14="http://schemas.microsoft.com/office/drawing/2010/main">
                  <a:noFill/>
                </a14:hiddenFill>
              </a:ext>
            </a:extLst>
          </p:spPr>
        </p:cxnSp>
        <p:sp>
          <p:nvSpPr>
            <p:cNvPr id="10270" name="Right Arrow 56"/>
            <p:cNvSpPr>
              <a:spLocks noChangeArrowheads="1"/>
            </p:cNvSpPr>
            <p:nvPr/>
          </p:nvSpPr>
          <p:spPr bwMode="auto">
            <a:xfrm>
              <a:off x="4889499" y="1384506"/>
              <a:ext cx="800100" cy="444566"/>
            </a:xfrm>
            <a:prstGeom prst="rightArrow">
              <a:avLst>
                <a:gd name="adj1" fmla="val 50000"/>
                <a:gd name="adj2" fmla="val 50001"/>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GB" altLang="en-US" sz="2400">
                <a:solidFill>
                  <a:srgbClr val="FFFFFF"/>
                </a:solidFill>
              </a:endParaRPr>
            </a:p>
          </p:txBody>
        </p:sp>
        <p:pic>
          <p:nvPicPr>
            <p:cNvPr id="10271" name="Picture 4" descr="N:\Graphics, not SmartDraw\AIDC data carrier examples\Motorola phone &amp; QR code.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2011168">
              <a:off x="1167287" y="1917878"/>
              <a:ext cx="400050" cy="12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2" name="Text Box 182"/>
            <p:cNvSpPr txBox="1">
              <a:spLocks noChangeArrowheads="1"/>
            </p:cNvSpPr>
            <p:nvPr/>
          </p:nvSpPr>
          <p:spPr bwMode="auto">
            <a:xfrm>
              <a:off x="3378199" y="1206234"/>
              <a:ext cx="1328738"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zh-CN" sz="2400" b="1">
                <a:ea typeface="MS Mincho" pitchFamily="49" charset="-128"/>
              </a:endParaRPr>
            </a:p>
            <a:p>
              <a:pPr algn="ctr">
                <a:spcBef>
                  <a:spcPct val="0"/>
                </a:spcBef>
                <a:buFontTx/>
                <a:buNone/>
              </a:pPr>
              <a:r>
                <a:rPr lang="zh-CN" altLang="en-US" sz="2400" b="1">
                  <a:ea typeface="MS Mincho" pitchFamily="49" charset="-128"/>
                </a:rPr>
                <a:t>网关设备</a:t>
              </a:r>
            </a:p>
          </p:txBody>
        </p:sp>
        <p:pic>
          <p:nvPicPr>
            <p:cNvPr id="10273" name="Picture 2" descr="workabout-rfid"/>
            <p:cNvPicPr>
              <a:picLocks noChangeAspect="1" noChangeArrowheads="1"/>
            </p:cNvPicPr>
            <p:nvPr/>
          </p:nvPicPr>
          <p:blipFill>
            <a:blip r:embed="rId14">
              <a:extLst>
                <a:ext uri="{28A0092B-C50C-407E-A947-70E740481C1C}">
                  <a14:useLocalDpi xmlns:a14="http://schemas.microsoft.com/office/drawing/2010/main" val="0"/>
                </a:ext>
              </a:extLst>
            </a:blip>
            <a:srcRect l="3090" t="29492" r="1717" b="30484"/>
            <a:stretch>
              <a:fillRect/>
            </a:stretch>
          </p:blipFill>
          <p:spPr bwMode="auto">
            <a:xfrm rot="-1166299">
              <a:off x="1107993" y="0"/>
              <a:ext cx="1124201" cy="44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44" name="Cloud"/>
          <p:cNvSpPr>
            <a:spLocks noChangeAspect="1" noEditPoints="1" noChangeArrowheads="1"/>
          </p:cNvSpPr>
          <p:nvPr/>
        </p:nvSpPr>
        <p:spPr bwMode="auto">
          <a:xfrm>
            <a:off x="7235825" y="2276475"/>
            <a:ext cx="1908175" cy="3168650"/>
          </a:xfrm>
          <a:custGeom>
            <a:avLst/>
            <a:gdLst>
              <a:gd name="T0" fmla="*/ 66405992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10245" name="Rectangle 51"/>
          <p:cNvSpPr>
            <a:spLocks noChangeArrowheads="1"/>
          </p:cNvSpPr>
          <p:nvPr/>
        </p:nvSpPr>
        <p:spPr bwMode="auto">
          <a:xfrm>
            <a:off x="4178300" y="1993900"/>
            <a:ext cx="1624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600" b="1" dirty="0">
                <a:latin typeface="Times New Roman" panose="02020603050405020304" pitchFamily="18" charset="0"/>
              </a:rPr>
              <a:t>近距离</a:t>
            </a:r>
          </a:p>
          <a:p>
            <a:pPr>
              <a:spcBef>
                <a:spcPct val="0"/>
              </a:spcBef>
              <a:buFontTx/>
              <a:buNone/>
            </a:pPr>
            <a:r>
              <a:rPr lang="zh-CN" altLang="en-US" sz="1600" b="1" dirty="0">
                <a:latin typeface="Times New Roman" panose="02020603050405020304" pitchFamily="18" charset="0"/>
              </a:rPr>
              <a:t>通信</a:t>
            </a:r>
          </a:p>
        </p:txBody>
      </p:sp>
      <p:sp>
        <p:nvSpPr>
          <p:cNvPr id="10246" name="Rectangle 52"/>
          <p:cNvSpPr>
            <a:spLocks noChangeArrowheads="1"/>
          </p:cNvSpPr>
          <p:nvPr/>
        </p:nvSpPr>
        <p:spPr bwMode="auto">
          <a:xfrm>
            <a:off x="7486650" y="3429000"/>
            <a:ext cx="165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3600" b="1">
                <a:latin typeface="Times New Roman" panose="02020603050405020304" pitchFamily="18" charset="0"/>
              </a:rPr>
              <a:t>因特网</a:t>
            </a:r>
          </a:p>
        </p:txBody>
      </p:sp>
      <p:sp>
        <p:nvSpPr>
          <p:cNvPr id="10247" name="Rectangle 53"/>
          <p:cNvSpPr>
            <a:spLocks noChangeArrowheads="1"/>
          </p:cNvSpPr>
          <p:nvPr/>
        </p:nvSpPr>
        <p:spPr bwMode="auto">
          <a:xfrm>
            <a:off x="1540146" y="360917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600" b="1" dirty="0">
                <a:latin typeface="Times New Roman" panose="02020603050405020304" pitchFamily="18" charset="0"/>
              </a:rPr>
              <a:t>跟踪定位</a:t>
            </a:r>
          </a:p>
        </p:txBody>
      </p:sp>
      <p:sp>
        <p:nvSpPr>
          <p:cNvPr id="10248" name="Cloud"/>
          <p:cNvSpPr>
            <a:spLocks noChangeAspect="1" noEditPoints="1" noChangeArrowheads="1"/>
          </p:cNvSpPr>
          <p:nvPr/>
        </p:nvSpPr>
        <p:spPr bwMode="auto">
          <a:xfrm>
            <a:off x="5076825" y="2349500"/>
            <a:ext cx="1366838" cy="3168650"/>
          </a:xfrm>
          <a:custGeom>
            <a:avLst/>
            <a:gdLst>
              <a:gd name="T0" fmla="*/ 34072614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10249" name="Line 55"/>
          <p:cNvSpPr>
            <a:spLocks noChangeShapeType="1"/>
          </p:cNvSpPr>
          <p:nvPr/>
        </p:nvSpPr>
        <p:spPr bwMode="auto">
          <a:xfrm>
            <a:off x="6443663" y="3789363"/>
            <a:ext cx="865187" cy="0"/>
          </a:xfrm>
          <a:prstGeom prst="line">
            <a:avLst/>
          </a:prstGeom>
          <a:noFill/>
          <a:ln w="3175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0" name="Rectangle 56"/>
          <p:cNvSpPr>
            <a:spLocks noChangeArrowheads="1"/>
          </p:cNvSpPr>
          <p:nvPr/>
        </p:nvSpPr>
        <p:spPr bwMode="auto">
          <a:xfrm>
            <a:off x="5148263" y="2997200"/>
            <a:ext cx="16573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3600" b="1">
                <a:latin typeface="Times New Roman" panose="02020603050405020304" pitchFamily="18" charset="0"/>
              </a:rPr>
              <a:t>高速</a:t>
            </a:r>
          </a:p>
          <a:p>
            <a:pPr>
              <a:spcBef>
                <a:spcPct val="0"/>
              </a:spcBef>
              <a:buFontTx/>
              <a:buNone/>
            </a:pPr>
            <a:r>
              <a:rPr lang="zh-CN" altLang="en-US" sz="3600" b="1">
                <a:latin typeface="Times New Roman" panose="02020603050405020304" pitchFamily="18" charset="0"/>
              </a:rPr>
              <a:t>数据</a:t>
            </a:r>
          </a:p>
          <a:p>
            <a:pPr>
              <a:spcBef>
                <a:spcPct val="0"/>
              </a:spcBef>
              <a:buFontTx/>
              <a:buNone/>
            </a:pPr>
            <a:r>
              <a:rPr lang="zh-CN" altLang="en-US" sz="3600" b="1">
                <a:latin typeface="Times New Roman" panose="02020603050405020304" pitchFamily="18" charset="0"/>
              </a:rPr>
              <a:t>网络</a:t>
            </a:r>
          </a:p>
        </p:txBody>
      </p:sp>
      <p:pic>
        <p:nvPicPr>
          <p:cNvPr id="10251" name="图片 8" descr="wulianwang.bmp"/>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599113" y="109538"/>
            <a:ext cx="2554287"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850900"/>
          </a:xfrm>
        </p:spPr>
        <p:txBody>
          <a:bodyPr/>
          <a:lstStyle/>
          <a:p>
            <a:pPr eaLnBrk="1" hangingPunct="1"/>
            <a:r>
              <a:rPr lang="zh-CN" altLang="en-US" smtClean="0">
                <a:solidFill>
                  <a:srgbClr val="A50021"/>
                </a:solidFill>
                <a:ea typeface="宋体" panose="02010600030101010101" pitchFamily="2" charset="-122"/>
              </a:rPr>
              <a:t>绪  论</a:t>
            </a:r>
          </a:p>
        </p:txBody>
      </p:sp>
      <p:sp>
        <p:nvSpPr>
          <p:cNvPr id="11267" name="Rectangle 3"/>
          <p:cNvSpPr>
            <a:spLocks noGrp="1" noChangeArrowheads="1"/>
          </p:cNvSpPr>
          <p:nvPr>
            <p:ph type="body" idx="1"/>
          </p:nvPr>
        </p:nvSpPr>
        <p:spPr>
          <a:xfrm>
            <a:off x="468313" y="1196975"/>
            <a:ext cx="8066087" cy="5000625"/>
          </a:xfrm>
        </p:spPr>
        <p:txBody>
          <a:bodyPr/>
          <a:lstStyle/>
          <a:p>
            <a:pPr eaLnBrk="1" hangingPunct="1">
              <a:lnSpc>
                <a:spcPct val="135000"/>
              </a:lnSpc>
              <a:buFontTx/>
              <a:buNone/>
            </a:pPr>
            <a:r>
              <a:rPr lang="zh-CN" altLang="en-US" sz="2800" b="1" smtClean="0">
                <a:solidFill>
                  <a:srgbClr val="A50021"/>
                </a:solidFill>
                <a:ea typeface="宋体" panose="02010600030101010101" pitchFamily="2" charset="-122"/>
              </a:rPr>
              <a:t>一、传感器的作用</a:t>
            </a:r>
          </a:p>
          <a:p>
            <a:pPr eaLnBrk="1" hangingPunct="1">
              <a:lnSpc>
                <a:spcPct val="135000"/>
              </a:lnSpc>
              <a:buFontTx/>
              <a:buNone/>
            </a:pPr>
            <a:r>
              <a:rPr lang="zh-CN" altLang="en-US" sz="2400" b="1" smtClean="0">
                <a:solidFill>
                  <a:srgbClr val="000066"/>
                </a:solidFill>
                <a:ea typeface="宋体" panose="02010600030101010101" pitchFamily="2" charset="-122"/>
              </a:rPr>
              <a:t>           </a:t>
            </a:r>
            <a:r>
              <a:rPr lang="zh-CN" altLang="en-US" sz="2400" b="1" smtClean="0">
                <a:solidFill>
                  <a:srgbClr val="FF0000"/>
                </a:solidFill>
                <a:ea typeface="宋体" panose="02010600030101010101" pitchFamily="2" charset="-122"/>
              </a:rPr>
              <a:t>获取信息  </a:t>
            </a:r>
            <a:endParaRPr lang="en-US" altLang="zh-CN" sz="2400" b="1" smtClean="0">
              <a:solidFill>
                <a:srgbClr val="FF0000"/>
              </a:solidFill>
              <a:ea typeface="宋体" panose="02010600030101010101" pitchFamily="2" charset="-122"/>
            </a:endParaRPr>
          </a:p>
          <a:p>
            <a:pPr eaLnBrk="1" hangingPunct="1">
              <a:lnSpc>
                <a:spcPct val="135000"/>
              </a:lnSpc>
              <a:buFontTx/>
              <a:buNone/>
            </a:pPr>
            <a:r>
              <a:rPr lang="zh-CN" altLang="en-US" sz="2400" b="1" smtClean="0">
                <a:solidFill>
                  <a:srgbClr val="000066"/>
                </a:solidFill>
                <a:ea typeface="宋体" panose="02010600030101010101" pitchFamily="2" charset="-122"/>
              </a:rPr>
              <a:t>          在工业生产自动化、能源、交通、安全防卫、环境保护、医疗卫生、军事等，传感器几乎应用到各个领域中。在蓬勃发展的我国电子信息产业市场的推动下，传感器已形成了一定的产业基础，并在技术创新、自主研发、成果转化和竞争能力等方面有了长足进展，为促进国民经济的发展作出了重要贡献。</a:t>
            </a:r>
          </a:p>
          <a:p>
            <a:pPr eaLnBrk="1" hangingPunct="1">
              <a:lnSpc>
                <a:spcPct val="135000"/>
              </a:lnSpc>
              <a:buFontTx/>
              <a:buNone/>
            </a:pPr>
            <a:endParaRPr lang="zh-CN" altLang="en-US" sz="2400" b="1" smtClean="0">
              <a:solidFill>
                <a:srgbClr val="000066"/>
              </a:solidFill>
              <a:ea typeface="宋体" panose="02010600030101010101" pitchFamily="2" charset="-122"/>
            </a:endParaRPr>
          </a:p>
        </p:txBody>
      </p:sp>
    </p:spTree>
  </p:cSld>
  <p:clrMapOvr>
    <a:masterClrMapping/>
  </p:clrMapOvr>
  <p:transition advTm="10900"/>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7651FD"/>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7651FD"/>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5987</TotalTime>
  <Words>1236</Words>
  <Application>Microsoft Office PowerPoint</Application>
  <PresentationFormat>全屏显示(4:3)</PresentationFormat>
  <Paragraphs>183</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Times New Roman</vt:lpstr>
      <vt:lpstr>宋体</vt:lpstr>
      <vt:lpstr>Arial</vt:lpstr>
      <vt:lpstr>Wingdings</vt:lpstr>
      <vt:lpstr>华文隶书</vt:lpstr>
      <vt:lpstr>楷体_GB2312</vt:lpstr>
      <vt:lpstr>华文行楷</vt:lpstr>
      <vt:lpstr>黑体</vt:lpstr>
      <vt:lpstr>MS Mincho</vt:lpstr>
      <vt:lpstr>华文中宋</vt:lpstr>
      <vt:lpstr>华文新魏</vt:lpstr>
      <vt:lpstr>默认设计模板</vt:lpstr>
      <vt:lpstr>传感器原理及应用</vt:lpstr>
      <vt:lpstr>传感器--测量、信息获取</vt:lpstr>
      <vt:lpstr>本课程的任务和目的</vt:lpstr>
      <vt:lpstr>教  材</vt:lpstr>
      <vt:lpstr>课程要求</vt:lpstr>
      <vt:lpstr>PowerPoint 演示文稿</vt:lpstr>
      <vt:lpstr>对专业培养目标的支撑</vt:lpstr>
      <vt:lpstr>物联网示意</vt:lpstr>
      <vt:lpstr>绪  论</vt:lpstr>
      <vt:lpstr>传感器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二、传感器及传感技术</vt:lpstr>
      <vt:lpstr>PowerPoint 演示文稿</vt:lpstr>
      <vt:lpstr>三、传感器的组成</vt:lpstr>
      <vt:lpstr>四、传感器的分类</vt:lpstr>
      <vt:lpstr>五、传感器的发展趋势</vt:lpstr>
      <vt:lpstr>传感器的数字化和网络化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dc:creator>
  <cp:lastModifiedBy>acm</cp:lastModifiedBy>
  <cp:revision>140</cp:revision>
  <dcterms:created xsi:type="dcterms:W3CDTF">2010-04-26T13:25:19Z</dcterms:created>
  <dcterms:modified xsi:type="dcterms:W3CDTF">2017-08-30T06:18:55Z</dcterms:modified>
</cp:coreProperties>
</file>