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Lst>
  <p:sldSz cx="9144000" cy="6858000" type="screen4x3"/>
  <p:notesSz cx="6858000" cy="9144000"/>
  <p:defaultTextStyle>
    <a:defPPr>
      <a:defRPr lang="en-US"/>
    </a:defPPr>
    <a:lvl1pPr algn="l" rtl="0" fontAlgn="base">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660033"/>
    <a:srgbClr val="FF3300"/>
    <a:srgbClr val="A50021"/>
    <a:srgbClr val="FFCCFF"/>
    <a:srgbClr val="000066"/>
    <a:srgbClr val="99FF99"/>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6" autoAdjust="0"/>
    <p:restoredTop sz="97831" autoAdjust="0"/>
  </p:normalViewPr>
  <p:slideViewPr>
    <p:cSldViewPr>
      <p:cViewPr varScale="1">
        <p:scale>
          <a:sx n="112" d="100"/>
          <a:sy n="112" d="100"/>
        </p:scale>
        <p:origin x="159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30.wmf"/><Relationship Id="rId1" Type="http://schemas.openxmlformats.org/officeDocument/2006/relationships/image" Target="../media/image23.wmf"/><Relationship Id="rId5" Type="http://schemas.openxmlformats.org/officeDocument/2006/relationships/image" Target="../media/image32.wmf"/><Relationship Id="rId4"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200" i="0">
                <a:latin typeface="Arial" panose="020B0604020202020204" pitchFamily="34" charset="0"/>
              </a:defRPr>
            </a:lvl1pPr>
          </a:lstStyle>
          <a:p>
            <a:endParaRPr lang="zh-CN" altLang="en-US"/>
          </a:p>
        </p:txBody>
      </p:sp>
      <p:sp>
        <p:nvSpPr>
          <p:cNvPr id="138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200" i="0">
                <a:latin typeface="Arial" panose="020B0604020202020204" pitchFamily="34" charset="0"/>
              </a:defRPr>
            </a:lvl1pPr>
          </a:lstStyle>
          <a:p>
            <a:endParaRPr lang="en-US" altLang="zh-CN"/>
          </a:p>
        </p:txBody>
      </p:sp>
      <p:sp>
        <p:nvSpPr>
          <p:cNvPr id="138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8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8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200" i="0">
                <a:latin typeface="Arial" panose="020B0604020202020204" pitchFamily="34" charset="0"/>
              </a:defRPr>
            </a:lvl1pPr>
          </a:lstStyle>
          <a:p>
            <a:endParaRPr lang="en-US" altLang="zh-CN"/>
          </a:p>
        </p:txBody>
      </p:sp>
      <p:sp>
        <p:nvSpPr>
          <p:cNvPr id="138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i="0">
                <a:latin typeface="Arial" panose="020B0604020202020204" pitchFamily="34" charset="0"/>
              </a:defRPr>
            </a:lvl1pPr>
          </a:lstStyle>
          <a:p>
            <a:fld id="{F035540E-230D-4612-9944-735636CB7184}" type="slidenum">
              <a:rPr lang="zh-CN" altLang="en-US"/>
              <a:pPr/>
              <a:t>‹#›</a:t>
            </a:fld>
            <a:endParaRPr lang="en-US" altLang="zh-CN"/>
          </a:p>
        </p:txBody>
      </p:sp>
    </p:spTree>
    <p:extLst>
      <p:ext uri="{BB962C8B-B14F-4D97-AF65-F5344CB8AC3E}">
        <p14:creationId xmlns:p14="http://schemas.microsoft.com/office/powerpoint/2010/main" val="18567625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CA517-9D78-4A55-8E03-23ED761576F4}" type="slidenum">
              <a:rPr lang="zh-CN" altLang="en-US"/>
              <a:pPr/>
              <a:t>3</a:t>
            </a:fld>
            <a:endParaRPr lang="en-US" altLang="zh-CN"/>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914400" y="4343400"/>
            <a:ext cx="5029200" cy="4114800"/>
          </a:xfrm>
        </p:spPr>
        <p:txBody>
          <a:bodyPr/>
          <a:lstStyle/>
          <a:p>
            <a:endParaRPr lang="zh-CN" altLang="en-US"/>
          </a:p>
        </p:txBody>
      </p:sp>
    </p:spTree>
    <p:extLst>
      <p:ext uri="{BB962C8B-B14F-4D97-AF65-F5344CB8AC3E}">
        <p14:creationId xmlns:p14="http://schemas.microsoft.com/office/powerpoint/2010/main" val="2810548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8759877-9D69-41BA-AEFC-903ED6D80CE4}" type="slidenum">
              <a:rPr lang="zh-CN" altLang="en-US"/>
              <a:pPr/>
              <a:t>‹#›</a:t>
            </a:fld>
            <a:endParaRPr lang="en-US" altLang="zh-CN"/>
          </a:p>
        </p:txBody>
      </p:sp>
    </p:spTree>
    <p:extLst>
      <p:ext uri="{BB962C8B-B14F-4D97-AF65-F5344CB8AC3E}">
        <p14:creationId xmlns:p14="http://schemas.microsoft.com/office/powerpoint/2010/main" val="852635058"/>
      </p:ext>
    </p:extLst>
  </p:cSld>
  <p:clrMapOvr>
    <a:masterClrMapping/>
  </p:clrMapOvr>
  <p:transition advTm="109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D470775-FC78-4222-B013-D824E3F17C54}" type="slidenum">
              <a:rPr lang="zh-CN" altLang="en-US"/>
              <a:pPr/>
              <a:t>‹#›</a:t>
            </a:fld>
            <a:endParaRPr lang="en-US" altLang="zh-CN"/>
          </a:p>
        </p:txBody>
      </p:sp>
    </p:spTree>
    <p:extLst>
      <p:ext uri="{BB962C8B-B14F-4D97-AF65-F5344CB8AC3E}">
        <p14:creationId xmlns:p14="http://schemas.microsoft.com/office/powerpoint/2010/main" val="4247838012"/>
      </p:ext>
    </p:extLst>
  </p:cSld>
  <p:clrMapOvr>
    <a:masterClrMapping/>
  </p:clrMapOvr>
  <p:transition advTm="109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A5F79EC-18AF-4E2D-A141-10EC48DFF407}" type="slidenum">
              <a:rPr lang="zh-CN" altLang="en-US"/>
              <a:pPr/>
              <a:t>‹#›</a:t>
            </a:fld>
            <a:endParaRPr lang="en-US" altLang="zh-CN"/>
          </a:p>
        </p:txBody>
      </p:sp>
    </p:spTree>
    <p:extLst>
      <p:ext uri="{BB962C8B-B14F-4D97-AF65-F5344CB8AC3E}">
        <p14:creationId xmlns:p14="http://schemas.microsoft.com/office/powerpoint/2010/main" val="1961241534"/>
      </p:ext>
    </p:extLst>
  </p:cSld>
  <p:clrMapOvr>
    <a:masterClrMapping/>
  </p:clrMapOvr>
  <p:transition advTm="1090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4255B05B-CDA9-46BE-9F43-56D5452CB611}" type="slidenum">
              <a:rPr lang="zh-CN" altLang="en-US"/>
              <a:pPr/>
              <a:t>‹#›</a:t>
            </a:fld>
            <a:endParaRPr lang="en-US" altLang="zh-CN"/>
          </a:p>
        </p:txBody>
      </p:sp>
    </p:spTree>
    <p:extLst>
      <p:ext uri="{BB962C8B-B14F-4D97-AF65-F5344CB8AC3E}">
        <p14:creationId xmlns:p14="http://schemas.microsoft.com/office/powerpoint/2010/main" val="4188294947"/>
      </p:ext>
    </p:extLst>
  </p:cSld>
  <p:clrMapOvr>
    <a:masterClrMapping/>
  </p:clrMapOvr>
  <p:transition advTm="10900"/>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82EC2F8B-547F-4245-AB6D-D1F4AC0A7A8B}" type="slidenum">
              <a:rPr lang="zh-CN" altLang="en-US"/>
              <a:pPr/>
              <a:t>‹#›</a:t>
            </a:fld>
            <a:endParaRPr lang="en-US" altLang="zh-CN"/>
          </a:p>
        </p:txBody>
      </p:sp>
    </p:spTree>
    <p:extLst>
      <p:ext uri="{BB962C8B-B14F-4D97-AF65-F5344CB8AC3E}">
        <p14:creationId xmlns:p14="http://schemas.microsoft.com/office/powerpoint/2010/main" val="428811406"/>
      </p:ext>
    </p:extLst>
  </p:cSld>
  <p:clrMapOvr>
    <a:masterClrMapping/>
  </p:clrMapOvr>
  <p:transition advTm="1090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612C8013-BBFE-4E8C-8371-69439E93E2C3}" type="slidenum">
              <a:rPr lang="zh-CN" altLang="en-US"/>
              <a:pPr/>
              <a:t>‹#›</a:t>
            </a:fld>
            <a:endParaRPr lang="en-US" altLang="zh-CN"/>
          </a:p>
        </p:txBody>
      </p:sp>
    </p:spTree>
    <p:extLst>
      <p:ext uri="{BB962C8B-B14F-4D97-AF65-F5344CB8AC3E}">
        <p14:creationId xmlns:p14="http://schemas.microsoft.com/office/powerpoint/2010/main" val="83055082"/>
      </p:ext>
    </p:extLst>
  </p:cSld>
  <p:clrMapOvr>
    <a:masterClrMapping/>
  </p:clrMapOvr>
  <p:transition advTm="10900"/>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D71224F5-FCAA-47BC-81B4-2F609ABBFA71}" type="slidenum">
              <a:rPr lang="zh-CN" altLang="en-US"/>
              <a:pPr/>
              <a:t>‹#›</a:t>
            </a:fld>
            <a:endParaRPr lang="en-US" altLang="zh-CN"/>
          </a:p>
        </p:txBody>
      </p:sp>
    </p:spTree>
    <p:extLst>
      <p:ext uri="{BB962C8B-B14F-4D97-AF65-F5344CB8AC3E}">
        <p14:creationId xmlns:p14="http://schemas.microsoft.com/office/powerpoint/2010/main" val="87617087"/>
      </p:ext>
    </p:extLst>
  </p:cSld>
  <p:clrMapOvr>
    <a:masterClrMapping/>
  </p:clrMapOvr>
  <p:transition advTm="109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1E766DF-2E68-4C4B-941A-DA6EB88A0BA1}" type="slidenum">
              <a:rPr lang="zh-CN" altLang="en-US"/>
              <a:pPr/>
              <a:t>‹#›</a:t>
            </a:fld>
            <a:endParaRPr lang="en-US" altLang="zh-CN"/>
          </a:p>
        </p:txBody>
      </p:sp>
    </p:spTree>
    <p:extLst>
      <p:ext uri="{BB962C8B-B14F-4D97-AF65-F5344CB8AC3E}">
        <p14:creationId xmlns:p14="http://schemas.microsoft.com/office/powerpoint/2010/main" val="605278501"/>
      </p:ext>
    </p:extLst>
  </p:cSld>
  <p:clrMapOvr>
    <a:masterClrMapping/>
  </p:clrMapOvr>
  <p:transition advTm="109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8CC475-029F-4DC7-899A-69A115EF9B9B}" type="slidenum">
              <a:rPr lang="zh-CN" altLang="en-US"/>
              <a:pPr/>
              <a:t>‹#›</a:t>
            </a:fld>
            <a:endParaRPr lang="en-US" altLang="zh-CN"/>
          </a:p>
        </p:txBody>
      </p:sp>
    </p:spTree>
    <p:extLst>
      <p:ext uri="{BB962C8B-B14F-4D97-AF65-F5344CB8AC3E}">
        <p14:creationId xmlns:p14="http://schemas.microsoft.com/office/powerpoint/2010/main" val="1776953691"/>
      </p:ext>
    </p:extLst>
  </p:cSld>
  <p:clrMapOvr>
    <a:masterClrMapping/>
  </p:clrMapOvr>
  <p:transition advTm="109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C7DCA9C-B1A5-4928-99B9-CC74C6093B6A}" type="slidenum">
              <a:rPr lang="zh-CN" altLang="en-US"/>
              <a:pPr/>
              <a:t>‹#›</a:t>
            </a:fld>
            <a:endParaRPr lang="en-US" altLang="zh-CN"/>
          </a:p>
        </p:txBody>
      </p:sp>
    </p:spTree>
    <p:extLst>
      <p:ext uri="{BB962C8B-B14F-4D97-AF65-F5344CB8AC3E}">
        <p14:creationId xmlns:p14="http://schemas.microsoft.com/office/powerpoint/2010/main" val="758123101"/>
      </p:ext>
    </p:extLst>
  </p:cSld>
  <p:clrMapOvr>
    <a:masterClrMapping/>
  </p:clrMapOvr>
  <p:transition advTm="109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1F923E7-6B3D-425E-B85E-C840CB6ECFF0}" type="slidenum">
              <a:rPr lang="zh-CN" altLang="en-US"/>
              <a:pPr/>
              <a:t>‹#›</a:t>
            </a:fld>
            <a:endParaRPr lang="en-US" altLang="zh-CN"/>
          </a:p>
        </p:txBody>
      </p:sp>
    </p:spTree>
    <p:extLst>
      <p:ext uri="{BB962C8B-B14F-4D97-AF65-F5344CB8AC3E}">
        <p14:creationId xmlns:p14="http://schemas.microsoft.com/office/powerpoint/2010/main" val="3338529249"/>
      </p:ext>
    </p:extLst>
  </p:cSld>
  <p:clrMapOvr>
    <a:masterClrMapping/>
  </p:clrMapOvr>
  <p:transition advTm="109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57899B2-9138-471E-99B7-2389CE2942C9}" type="slidenum">
              <a:rPr lang="zh-CN" altLang="en-US"/>
              <a:pPr/>
              <a:t>‹#›</a:t>
            </a:fld>
            <a:endParaRPr lang="en-US" altLang="zh-CN"/>
          </a:p>
        </p:txBody>
      </p:sp>
    </p:spTree>
    <p:extLst>
      <p:ext uri="{BB962C8B-B14F-4D97-AF65-F5344CB8AC3E}">
        <p14:creationId xmlns:p14="http://schemas.microsoft.com/office/powerpoint/2010/main" val="3749843887"/>
      </p:ext>
    </p:extLst>
  </p:cSld>
  <p:clrMapOvr>
    <a:masterClrMapping/>
  </p:clrMapOvr>
  <p:transition advTm="109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F017FDF-C4C0-4A37-95CB-473FFA28F5EC}" type="slidenum">
              <a:rPr lang="zh-CN" altLang="en-US"/>
              <a:pPr/>
              <a:t>‹#›</a:t>
            </a:fld>
            <a:endParaRPr lang="en-US" altLang="zh-CN"/>
          </a:p>
        </p:txBody>
      </p:sp>
    </p:spTree>
    <p:extLst>
      <p:ext uri="{BB962C8B-B14F-4D97-AF65-F5344CB8AC3E}">
        <p14:creationId xmlns:p14="http://schemas.microsoft.com/office/powerpoint/2010/main" val="773849681"/>
      </p:ext>
    </p:extLst>
  </p:cSld>
  <p:clrMapOvr>
    <a:masterClrMapping/>
  </p:clrMapOvr>
  <p:transition advTm="109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5AED5DC-5BD6-409C-A295-531AA47C2EFB}" type="slidenum">
              <a:rPr lang="zh-CN" altLang="en-US"/>
              <a:pPr/>
              <a:t>‹#›</a:t>
            </a:fld>
            <a:endParaRPr lang="en-US" altLang="zh-CN"/>
          </a:p>
        </p:txBody>
      </p:sp>
    </p:spTree>
    <p:extLst>
      <p:ext uri="{BB962C8B-B14F-4D97-AF65-F5344CB8AC3E}">
        <p14:creationId xmlns:p14="http://schemas.microsoft.com/office/powerpoint/2010/main" val="2613573853"/>
      </p:ext>
    </p:extLst>
  </p:cSld>
  <p:clrMapOvr>
    <a:masterClrMapping/>
  </p:clrMapOvr>
  <p:transition advTm="109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7A27719-0691-4319-AA2D-759DA125C81D}" type="slidenum">
              <a:rPr lang="zh-CN" altLang="en-US"/>
              <a:pPr/>
              <a:t>‹#›</a:t>
            </a:fld>
            <a:endParaRPr lang="en-US" altLang="zh-CN"/>
          </a:p>
        </p:txBody>
      </p:sp>
    </p:spTree>
    <p:extLst>
      <p:ext uri="{BB962C8B-B14F-4D97-AF65-F5344CB8AC3E}">
        <p14:creationId xmlns:p14="http://schemas.microsoft.com/office/powerpoint/2010/main" val="2595987608"/>
      </p:ext>
    </p:extLst>
  </p:cSld>
  <p:clrMapOvr>
    <a:masterClrMapping/>
  </p:clrMapOvr>
  <p:transition advTm="109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i="0">
                <a:latin typeface="+mn-lt"/>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i="0">
                <a:latin typeface="+mn-lt"/>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i="0">
                <a:latin typeface="+mn-lt"/>
              </a:defRPr>
            </a:lvl1pPr>
          </a:lstStyle>
          <a:p>
            <a:fld id="{C2C6D72C-588F-4D54-B26F-A055D7CB268B}" type="slidenum">
              <a:rPr lang="zh-CN" altLang="en-US"/>
              <a:pPr/>
              <a:t>‹#›</a:t>
            </a:fld>
            <a:endParaRPr lang="en-US" altLang="zh-CN"/>
          </a:p>
        </p:txBody>
      </p:sp>
      <p:pic>
        <p:nvPicPr>
          <p:cNvPr id="1031" name="Picture 7" descr="IMG_0961"/>
          <p:cNvPicPr>
            <a:picLocks noChangeAspect="1" noChangeArrowheads="1"/>
          </p:cNvPicPr>
          <p:nvPr/>
        </p:nvPicPr>
        <p:blipFill>
          <a:blip r:embed="rId17" cstate="print">
            <a:lum bright="60000" contrast="-4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advTm="10900"/>
  <p:timing>
    <p:tnLst>
      <p:par>
        <p:cTn id="1" dur="indefinite" restart="never" nodeType="tmRoot"/>
      </p:par>
    </p:tnLst>
  </p:timing>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2.wmf"/><Relationship Id="rId5" Type="http://schemas.openxmlformats.org/officeDocument/2006/relationships/oleObject" Target="../embeddings/oleObject2.bin"/><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5.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7.bin"/><Relationship Id="rId14" Type="http://schemas.openxmlformats.org/officeDocument/2006/relationships/image" Target="../media/image29.wmf"/></Relationships>
</file>

<file path=ppt/slides/_rels/slide13.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32.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30.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31.wmf"/><Relationship Id="rId4" Type="http://schemas.openxmlformats.org/officeDocument/2006/relationships/image" Target="../media/image23.wmf"/><Relationship Id="rId9"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34.wmf"/><Relationship Id="rId5" Type="http://schemas.openxmlformats.org/officeDocument/2006/relationships/oleObject" Target="../embeddings/oleObject16.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3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41.wmf"/><Relationship Id="rId5" Type="http://schemas.openxmlformats.org/officeDocument/2006/relationships/oleObject" Target="../embeddings/oleObject21.bin"/><Relationship Id="rId4" Type="http://schemas.openxmlformats.org/officeDocument/2006/relationships/image" Target="../media/image40.wm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43.wmf"/><Relationship Id="rId5" Type="http://schemas.openxmlformats.org/officeDocument/2006/relationships/oleObject" Target="../embeddings/oleObject23.bin"/><Relationship Id="rId4" Type="http://schemas.openxmlformats.org/officeDocument/2006/relationships/image" Target="../media/image42.wmf"/></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image" Target="../media/image45.wmf"/><Relationship Id="rId5" Type="http://schemas.openxmlformats.org/officeDocument/2006/relationships/oleObject" Target="../embeddings/oleObject25.bin"/><Relationship Id="rId4" Type="http://schemas.openxmlformats.org/officeDocument/2006/relationships/image" Target="../media/image44.wmf"/></Relationships>
</file>

<file path=ppt/slides/_rels/slide26.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8.wmf"/><Relationship Id="rId5" Type="http://schemas.openxmlformats.org/officeDocument/2006/relationships/oleObject" Target="../embeddings/oleObject28.bin"/><Relationship Id="rId4" Type="http://schemas.openxmlformats.org/officeDocument/2006/relationships/image" Target="../media/image4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50.wmf"/></Relationships>
</file>

<file path=ppt/slides/_rels/slide2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2.wmf"/><Relationship Id="rId5" Type="http://schemas.openxmlformats.org/officeDocument/2006/relationships/oleObject" Target="../embeddings/oleObject32.bin"/><Relationship Id="rId4" Type="http://schemas.openxmlformats.org/officeDocument/2006/relationships/image" Target="../media/image5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5.wmf"/><Relationship Id="rId5" Type="http://schemas.openxmlformats.org/officeDocument/2006/relationships/oleObject" Target="../embeddings/oleObject35.bin"/><Relationship Id="rId4" Type="http://schemas.openxmlformats.org/officeDocument/2006/relationships/image" Target="../media/image54.wmf"/></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41.bin"/><Relationship Id="rId18" Type="http://schemas.openxmlformats.org/officeDocument/2006/relationships/image" Target="../media/image63.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60.wmf"/><Relationship Id="rId17" Type="http://schemas.openxmlformats.org/officeDocument/2006/relationships/oleObject" Target="../embeddings/oleObject43.bin"/><Relationship Id="rId2" Type="http://schemas.openxmlformats.org/officeDocument/2006/relationships/slideLayout" Target="../slideLayouts/slideLayout13.xml"/><Relationship Id="rId16" Type="http://schemas.openxmlformats.org/officeDocument/2006/relationships/image" Target="../media/image62.wmf"/><Relationship Id="rId1" Type="http://schemas.openxmlformats.org/officeDocument/2006/relationships/vmlDrawing" Target="../drawings/vmlDrawing13.vml"/><Relationship Id="rId6" Type="http://schemas.openxmlformats.org/officeDocument/2006/relationships/image" Target="../media/image57.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59.wmf"/><Relationship Id="rId19" Type="http://schemas.openxmlformats.org/officeDocument/2006/relationships/oleObject" Target="../embeddings/oleObject44.bin"/><Relationship Id="rId4" Type="http://schemas.openxmlformats.org/officeDocument/2006/relationships/image" Target="../media/image56.wmf"/><Relationship Id="rId9" Type="http://schemas.openxmlformats.org/officeDocument/2006/relationships/oleObject" Target="../embeddings/oleObject39.bin"/><Relationship Id="rId14" Type="http://schemas.openxmlformats.org/officeDocument/2006/relationships/image" Target="../media/image61.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6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6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5.xml"/><Relationship Id="rId1" Type="http://schemas.openxmlformats.org/officeDocument/2006/relationships/vmlDrawing" Target="../drawings/vmlDrawing16.vml"/><Relationship Id="rId4" Type="http://schemas.openxmlformats.org/officeDocument/2006/relationships/image" Target="../media/image66.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68.wmf"/><Relationship Id="rId5" Type="http://schemas.openxmlformats.org/officeDocument/2006/relationships/oleObject" Target="../embeddings/oleObject49.bin"/><Relationship Id="rId4" Type="http://schemas.openxmlformats.org/officeDocument/2006/relationships/image" Target="../media/image67.wmf"/></Relationships>
</file>

<file path=ppt/slides/_rels/slide37.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0.wmf"/><Relationship Id="rId5" Type="http://schemas.openxmlformats.org/officeDocument/2006/relationships/oleObject" Target="../embeddings/oleObject51.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53.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73.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7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76.wmf"/><Relationship Id="rId5" Type="http://schemas.openxmlformats.org/officeDocument/2006/relationships/oleObject" Target="../embeddings/oleObject57.bin"/><Relationship Id="rId4" Type="http://schemas.openxmlformats.org/officeDocument/2006/relationships/image" Target="../media/image7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8.wmf"/><Relationship Id="rId5" Type="http://schemas.openxmlformats.org/officeDocument/2006/relationships/oleObject" Target="../embeddings/oleObject59.bin"/><Relationship Id="rId4" Type="http://schemas.openxmlformats.org/officeDocument/2006/relationships/image" Target="../media/image7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ctrTitle"/>
          </p:nvPr>
        </p:nvSpPr>
        <p:spPr>
          <a:xfrm>
            <a:off x="539750" y="981075"/>
            <a:ext cx="7920038" cy="2190750"/>
          </a:xfrm>
        </p:spPr>
        <p:txBody>
          <a:bodyPr anchor="ctr"/>
          <a:lstStyle/>
          <a:p>
            <a:r>
              <a:rPr lang="en-US" altLang="zh-CN" sz="3600" dirty="0">
                <a:solidFill>
                  <a:srgbClr val="A50021"/>
                </a:solidFill>
                <a:ea typeface="宋体" panose="02010600030101010101" pitchFamily="2" charset="-122"/>
              </a:rPr>
              <a:t/>
            </a:r>
            <a:br>
              <a:rPr lang="en-US" altLang="zh-CN" sz="3600" dirty="0">
                <a:solidFill>
                  <a:srgbClr val="A50021"/>
                </a:solidFill>
                <a:ea typeface="宋体" panose="02010600030101010101" pitchFamily="2" charset="-122"/>
              </a:rPr>
            </a:br>
            <a:r>
              <a:rPr lang="en-US" altLang="zh-CN" sz="3600" dirty="0">
                <a:solidFill>
                  <a:srgbClr val="A50021"/>
                </a:solidFill>
                <a:ea typeface="宋体" panose="02010600030101010101" pitchFamily="2" charset="-122"/>
              </a:rPr>
              <a:t/>
            </a:r>
            <a:br>
              <a:rPr lang="en-US" altLang="zh-CN" sz="3600" dirty="0">
                <a:solidFill>
                  <a:srgbClr val="A50021"/>
                </a:solidFill>
                <a:ea typeface="宋体" panose="02010600030101010101" pitchFamily="2" charset="-122"/>
              </a:rPr>
            </a:br>
            <a:r>
              <a:rPr lang="zh-CN" altLang="en-US" sz="4800" dirty="0">
                <a:solidFill>
                  <a:srgbClr val="A50021"/>
                </a:solidFill>
                <a:ea typeface="宋体" panose="02010600030101010101" pitchFamily="2" charset="-122"/>
              </a:rPr>
              <a:t>第二章应变式传感器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body" idx="1"/>
          </p:nvPr>
        </p:nvSpPr>
        <p:spPr>
          <a:xfrm>
            <a:off x="468313" y="549275"/>
            <a:ext cx="8229600" cy="5832475"/>
          </a:xfrm>
        </p:spPr>
        <p:txBody>
          <a:bodyPr/>
          <a:lstStyle/>
          <a:p>
            <a:pPr>
              <a:lnSpc>
                <a:spcPct val="120000"/>
              </a:lnSpc>
              <a:buFontTx/>
              <a:buNone/>
            </a:pPr>
            <a:r>
              <a:rPr lang="zh-CN" altLang="en-US" sz="2800" b="1">
                <a:solidFill>
                  <a:srgbClr val="A50021"/>
                </a:solidFill>
                <a:ea typeface="宋体" panose="02010600030101010101" pitchFamily="2" charset="-122"/>
              </a:rPr>
              <a:t>优点：</a:t>
            </a:r>
          </a:p>
          <a:p>
            <a:pPr lvl="2">
              <a:lnSpc>
                <a:spcPct val="120000"/>
              </a:lnSpc>
              <a:buClr>
                <a:srgbClr val="FF3300"/>
              </a:buClr>
              <a:buSzPct val="65000"/>
              <a:buFont typeface="Wingdings" panose="05000000000000000000" pitchFamily="2" charset="2"/>
              <a:buChar char="Ø"/>
            </a:pPr>
            <a:r>
              <a:rPr lang="zh-CN" altLang="en-US" b="1">
                <a:solidFill>
                  <a:srgbClr val="000066"/>
                </a:solidFill>
                <a:ea typeface="宋体" panose="02010600030101010101" pitchFamily="2" charset="-122"/>
              </a:rPr>
              <a:t>精度高测量范围广</a:t>
            </a:r>
          </a:p>
          <a:p>
            <a:pPr lvl="2">
              <a:lnSpc>
                <a:spcPct val="120000"/>
              </a:lnSpc>
              <a:buClr>
                <a:srgbClr val="FF3300"/>
              </a:buClr>
              <a:buSzPct val="65000"/>
              <a:buFont typeface="Wingdings" panose="05000000000000000000" pitchFamily="2" charset="2"/>
              <a:buChar char="Ø"/>
            </a:pPr>
            <a:r>
              <a:rPr lang="zh-CN" altLang="en-US" b="1">
                <a:solidFill>
                  <a:srgbClr val="000066"/>
                </a:solidFill>
                <a:ea typeface="宋体" panose="02010600030101010101" pitchFamily="2" charset="-122"/>
              </a:rPr>
              <a:t>频率响应特性较好</a:t>
            </a:r>
          </a:p>
          <a:p>
            <a:pPr lvl="2">
              <a:lnSpc>
                <a:spcPct val="120000"/>
              </a:lnSpc>
              <a:buClr>
                <a:srgbClr val="FF3300"/>
              </a:buClr>
              <a:buSzPct val="65000"/>
              <a:buFont typeface="Wingdings" panose="05000000000000000000" pitchFamily="2" charset="2"/>
              <a:buChar char="Ø"/>
            </a:pPr>
            <a:r>
              <a:rPr lang="zh-CN" altLang="en-US" b="1">
                <a:solidFill>
                  <a:srgbClr val="000066"/>
                </a:solidFill>
                <a:ea typeface="宋体" panose="02010600030101010101" pitchFamily="2" charset="-122"/>
              </a:rPr>
              <a:t>结构简单，尺寸小，质量轻</a:t>
            </a:r>
          </a:p>
          <a:p>
            <a:pPr lvl="2">
              <a:lnSpc>
                <a:spcPct val="120000"/>
              </a:lnSpc>
              <a:buClr>
                <a:srgbClr val="FF3300"/>
              </a:buClr>
              <a:buSzPct val="65000"/>
              <a:buFont typeface="Wingdings" panose="05000000000000000000" pitchFamily="2" charset="2"/>
              <a:buChar char="Ø"/>
            </a:pPr>
            <a:r>
              <a:rPr lang="zh-CN" altLang="en-US" b="1">
                <a:solidFill>
                  <a:srgbClr val="000066"/>
                </a:solidFill>
                <a:ea typeface="宋体" panose="02010600030101010101" pitchFamily="2" charset="-122"/>
              </a:rPr>
              <a:t>可在恶劣条件下工作</a:t>
            </a:r>
          </a:p>
          <a:p>
            <a:pPr lvl="2">
              <a:lnSpc>
                <a:spcPct val="120000"/>
              </a:lnSpc>
              <a:buClr>
                <a:srgbClr val="FF3300"/>
              </a:buClr>
              <a:buSzPct val="65000"/>
              <a:buFont typeface="Wingdings" panose="05000000000000000000" pitchFamily="2" charset="2"/>
              <a:buChar char="Ø"/>
            </a:pPr>
            <a:r>
              <a:rPr lang="zh-CN" altLang="en-US" b="1">
                <a:solidFill>
                  <a:srgbClr val="000066"/>
                </a:solidFill>
                <a:ea typeface="宋体" panose="02010600030101010101" pitchFamily="2" charset="-122"/>
              </a:rPr>
              <a:t>价格便宜品种多</a:t>
            </a:r>
          </a:p>
          <a:p>
            <a:pPr>
              <a:lnSpc>
                <a:spcPct val="120000"/>
              </a:lnSpc>
              <a:buFontTx/>
              <a:buNone/>
            </a:pPr>
            <a:r>
              <a:rPr lang="zh-CN" altLang="en-US" sz="2800" b="1">
                <a:solidFill>
                  <a:srgbClr val="A50021"/>
                </a:solidFill>
                <a:ea typeface="宋体" panose="02010600030101010101" pitchFamily="2" charset="-122"/>
              </a:rPr>
              <a:t>缺点：</a:t>
            </a:r>
          </a:p>
          <a:p>
            <a:pPr lvl="2">
              <a:lnSpc>
                <a:spcPct val="120000"/>
              </a:lnSpc>
              <a:buClr>
                <a:srgbClr val="FF3300"/>
              </a:buClr>
              <a:buSzPct val="65000"/>
              <a:buFont typeface="Wingdings" panose="05000000000000000000" pitchFamily="2" charset="2"/>
              <a:buChar char="Ø"/>
            </a:pPr>
            <a:r>
              <a:rPr lang="zh-CN" altLang="en-US" b="1">
                <a:solidFill>
                  <a:srgbClr val="000066"/>
                </a:solidFill>
                <a:ea typeface="宋体" panose="02010600030101010101" pitchFamily="2" charset="-122"/>
              </a:rPr>
              <a:t>非线性严重</a:t>
            </a:r>
          </a:p>
          <a:p>
            <a:pPr lvl="2">
              <a:lnSpc>
                <a:spcPct val="120000"/>
              </a:lnSpc>
              <a:buClr>
                <a:srgbClr val="FF3300"/>
              </a:buClr>
              <a:buSzPct val="65000"/>
              <a:buFont typeface="Wingdings" panose="05000000000000000000" pitchFamily="2" charset="2"/>
              <a:buChar char="Ø"/>
            </a:pPr>
            <a:r>
              <a:rPr lang="zh-CN" altLang="en-US" b="1">
                <a:solidFill>
                  <a:srgbClr val="000066"/>
                </a:solidFill>
                <a:ea typeface="宋体" panose="02010600030101010101" pitchFamily="2" charset="-122"/>
              </a:rPr>
              <a:t>输出信号弱</a:t>
            </a:r>
            <a:r>
              <a:rPr lang="en-US" altLang="zh-CN" b="1">
                <a:solidFill>
                  <a:srgbClr val="000066"/>
                </a:solidFill>
                <a:ea typeface="宋体" panose="02010600030101010101" pitchFamily="2" charset="-122"/>
              </a:rPr>
              <a:t>——</a:t>
            </a:r>
            <a:r>
              <a:rPr lang="zh-CN" altLang="en-US" b="1">
                <a:solidFill>
                  <a:srgbClr val="000066"/>
                </a:solidFill>
                <a:ea typeface="宋体" panose="02010600030101010101" pitchFamily="2" charset="-122"/>
              </a:rPr>
              <a:t>抗干扰能力差</a:t>
            </a:r>
          </a:p>
          <a:p>
            <a:pPr lvl="2">
              <a:lnSpc>
                <a:spcPct val="120000"/>
              </a:lnSpc>
              <a:buClr>
                <a:srgbClr val="FF3300"/>
              </a:buClr>
              <a:buSzPct val="65000"/>
              <a:buFont typeface="Wingdings" panose="05000000000000000000" pitchFamily="2" charset="2"/>
              <a:buChar char="Ø"/>
            </a:pPr>
            <a:r>
              <a:rPr lang="zh-CN" altLang="en-US" b="1">
                <a:solidFill>
                  <a:srgbClr val="000066"/>
                </a:solidFill>
                <a:ea typeface="宋体" panose="02010600030101010101" pitchFamily="2" charset="-122"/>
              </a:rPr>
              <a:t>平均应变</a:t>
            </a:r>
            <a:r>
              <a:rPr lang="en-US" altLang="zh-CN" b="1">
                <a:solidFill>
                  <a:srgbClr val="000066"/>
                </a:solidFill>
                <a:ea typeface="宋体" panose="02010600030101010101" pitchFamily="2" charset="-122"/>
              </a:rPr>
              <a:t>——</a:t>
            </a:r>
            <a:r>
              <a:rPr lang="zh-CN" altLang="en-US" b="1">
                <a:solidFill>
                  <a:srgbClr val="000066"/>
                </a:solidFill>
                <a:ea typeface="宋体" panose="02010600030101010101" pitchFamily="2" charset="-122"/>
              </a:rPr>
              <a:t>不能反映应变梯度</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body" sz="half" idx="1"/>
          </p:nvPr>
        </p:nvSpPr>
        <p:spPr>
          <a:xfrm>
            <a:off x="179388" y="1268413"/>
            <a:ext cx="8353425" cy="1296987"/>
          </a:xfrm>
        </p:spPr>
        <p:txBody>
          <a:bodyPr/>
          <a:lstStyle/>
          <a:p>
            <a:pPr>
              <a:lnSpc>
                <a:spcPct val="90000"/>
              </a:lnSpc>
              <a:buFontTx/>
              <a:buNone/>
            </a:pPr>
            <a:r>
              <a:rPr lang="zh-CN" altLang="en-US" sz="2800" b="1">
                <a:solidFill>
                  <a:srgbClr val="A50021"/>
                </a:solidFill>
                <a:ea typeface="宋体" panose="02010600030101010101" pitchFamily="2" charset="-122"/>
              </a:rPr>
              <a:t>一、金属丝式应变片</a:t>
            </a:r>
          </a:p>
          <a:p>
            <a:pPr>
              <a:lnSpc>
                <a:spcPct val="90000"/>
              </a:lnSpc>
              <a:buFontTx/>
              <a:buNone/>
            </a:pPr>
            <a:r>
              <a:rPr lang="en-US" altLang="zh-CN" sz="2400" b="1">
                <a:solidFill>
                  <a:srgbClr val="000066"/>
                </a:solidFill>
                <a:ea typeface="宋体" panose="02010600030101010101" pitchFamily="2" charset="-122"/>
              </a:rPr>
              <a:t>1</a:t>
            </a:r>
            <a:r>
              <a:rPr lang="zh-CN" altLang="en-US" sz="2400" b="1">
                <a:solidFill>
                  <a:srgbClr val="000066"/>
                </a:solidFill>
                <a:ea typeface="宋体" panose="02010600030101010101" pitchFamily="2" charset="-122"/>
              </a:rPr>
              <a:t>、应变效应</a:t>
            </a:r>
          </a:p>
          <a:p>
            <a:pPr>
              <a:lnSpc>
                <a:spcPct val="90000"/>
              </a:lnSpc>
              <a:buFontTx/>
              <a:buNone/>
            </a:pPr>
            <a:r>
              <a:rPr lang="zh-CN" altLang="en-US" sz="2400" b="1">
                <a:solidFill>
                  <a:srgbClr val="000066"/>
                </a:solidFill>
                <a:ea typeface="宋体" panose="02010600030101010101" pitchFamily="2" charset="-122"/>
              </a:rPr>
              <a:t>金属导体在发生机械变形时，其阻值发生相应变化 </a:t>
            </a:r>
          </a:p>
        </p:txBody>
      </p:sp>
      <p:sp>
        <p:nvSpPr>
          <p:cNvPr id="512003" name="Rectangle 3"/>
          <p:cNvSpPr>
            <a:spLocks noChangeArrowheads="1"/>
          </p:cNvSpPr>
          <p:nvPr/>
        </p:nvSpPr>
        <p:spPr bwMode="auto">
          <a:xfrm>
            <a:off x="971550" y="404813"/>
            <a:ext cx="69119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kumimoji="0" lang="en-US" altLang="zh-CN" sz="4000" i="0">
                <a:solidFill>
                  <a:srgbClr val="A50021"/>
                </a:solidFill>
              </a:rPr>
              <a:t>2-1</a:t>
            </a:r>
            <a:r>
              <a:rPr kumimoji="0" lang="zh-CN" altLang="en-US" sz="4000" i="0">
                <a:solidFill>
                  <a:srgbClr val="A50021"/>
                </a:solidFill>
              </a:rPr>
              <a:t>金属应变片式传感器</a:t>
            </a:r>
          </a:p>
        </p:txBody>
      </p:sp>
      <p:graphicFrame>
        <p:nvGraphicFramePr>
          <p:cNvPr id="512004" name="Object 4"/>
          <p:cNvGraphicFramePr>
            <a:graphicFrameLocks noGrp="1" noChangeAspect="1"/>
          </p:cNvGraphicFramePr>
          <p:nvPr>
            <p:ph sz="half" idx="2"/>
          </p:nvPr>
        </p:nvGraphicFramePr>
        <p:xfrm>
          <a:off x="4211638" y="2708275"/>
          <a:ext cx="4608512" cy="1831975"/>
        </p:xfrm>
        <a:graphic>
          <a:graphicData uri="http://schemas.openxmlformats.org/presentationml/2006/ole">
            <mc:AlternateContent xmlns:mc="http://schemas.openxmlformats.org/markup-compatibility/2006">
              <mc:Choice xmlns:v="urn:schemas-microsoft-com:vml" Requires="v">
                <p:oleObj spid="_x0000_s512022" name="VISIO" r:id="rId3" imgW="2950560" imgH="1173600" progId="Visio.Drawing.4">
                  <p:embed/>
                </p:oleObj>
              </mc:Choice>
              <mc:Fallback>
                <p:oleObj name="VISIO" r:id="rId3" imgW="2950560" imgH="1173600"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708275"/>
                        <a:ext cx="4608512"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05" name="Rectangle 5"/>
          <p:cNvSpPr>
            <a:spLocks noChangeArrowheads="1"/>
          </p:cNvSpPr>
          <p:nvPr/>
        </p:nvSpPr>
        <p:spPr bwMode="auto">
          <a:xfrm>
            <a:off x="4319588" y="299085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1000" i="0">
                <a:latin typeface="宋体" panose="02010600030101010101" pitchFamily="2" charset="-122"/>
              </a:rPr>
              <a:t> </a:t>
            </a:r>
            <a:endParaRPr kumimoji="0" lang="en-US" altLang="zh-CN" sz="1800" i="0">
              <a:latin typeface="Arial" panose="020B0604020202020204" pitchFamily="34" charset="0"/>
            </a:endParaRPr>
          </a:p>
        </p:txBody>
      </p:sp>
      <p:graphicFrame>
        <p:nvGraphicFramePr>
          <p:cNvPr id="512006" name="Object 6"/>
          <p:cNvGraphicFramePr>
            <a:graphicFrameLocks noChangeAspect="1"/>
          </p:cNvGraphicFramePr>
          <p:nvPr/>
        </p:nvGraphicFramePr>
        <p:xfrm>
          <a:off x="1547813" y="2781300"/>
          <a:ext cx="1284287" cy="969963"/>
        </p:xfrm>
        <a:graphic>
          <a:graphicData uri="http://schemas.openxmlformats.org/presentationml/2006/ole">
            <mc:AlternateContent xmlns:mc="http://schemas.openxmlformats.org/markup-compatibility/2006">
              <mc:Choice xmlns:v="urn:schemas-microsoft-com:vml" Requires="v">
                <p:oleObj spid="_x0000_s512023" name="公式" r:id="rId5" imgW="545760" imgH="406080" progId="Equation.3">
                  <p:embed/>
                </p:oleObj>
              </mc:Choice>
              <mc:Fallback>
                <p:oleObj name="公式" r:id="rId5" imgW="545760" imgH="4060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781300"/>
                        <a:ext cx="1284287" cy="969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07" name="Rectangle 7"/>
          <p:cNvSpPr>
            <a:spLocks noChangeArrowheads="1"/>
          </p:cNvSpPr>
          <p:nvPr/>
        </p:nvSpPr>
        <p:spPr bwMode="auto">
          <a:xfrm>
            <a:off x="4319588" y="3606800"/>
            <a:ext cx="222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1100" i="0">
                <a:latin typeface="Arial" panose="020B0604020202020204" pitchFamily="34" charset="0"/>
              </a:rPr>
              <a:t> </a:t>
            </a:r>
            <a:endParaRPr kumimoji="0" lang="zh-CN" altLang="en-US" sz="1800" i="0">
              <a:latin typeface="Arial" panose="020B0604020202020204" pitchFamily="34" charset="0"/>
            </a:endParaRPr>
          </a:p>
        </p:txBody>
      </p:sp>
      <p:sp>
        <p:nvSpPr>
          <p:cNvPr id="512008" name="Rectangle 8"/>
          <p:cNvSpPr>
            <a:spLocks noChangeArrowheads="1"/>
          </p:cNvSpPr>
          <p:nvPr/>
        </p:nvSpPr>
        <p:spPr bwMode="auto">
          <a:xfrm>
            <a:off x="323850" y="3860800"/>
            <a:ext cx="7634288"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kumimoji="0" lang="zh-CN" altLang="en-US" b="1" i="0">
                <a:solidFill>
                  <a:srgbClr val="000066"/>
                </a:solidFill>
              </a:rPr>
              <a:t>式中： </a:t>
            </a:r>
            <a:r>
              <a:rPr kumimoji="0" lang="en-US" altLang="zh-CN" b="1" i="0">
                <a:solidFill>
                  <a:srgbClr val="000066"/>
                </a:solidFill>
              </a:rPr>
              <a:t>ρ ——</a:t>
            </a:r>
            <a:r>
              <a:rPr kumimoji="0" lang="zh-CN" altLang="en-US" b="1" i="0">
                <a:solidFill>
                  <a:srgbClr val="000066"/>
                </a:solidFill>
              </a:rPr>
              <a:t>电阻率；</a:t>
            </a:r>
          </a:p>
          <a:p>
            <a:pPr>
              <a:spcBef>
                <a:spcPct val="20000"/>
              </a:spcBef>
            </a:pPr>
            <a:r>
              <a:rPr kumimoji="0" lang="zh-CN" altLang="en-US" b="1" i="0">
                <a:solidFill>
                  <a:srgbClr val="000066"/>
                </a:solidFill>
              </a:rPr>
              <a:t>       </a:t>
            </a:r>
            <a:r>
              <a:rPr kumimoji="0" lang="en-US" altLang="zh-CN" b="1" i="0">
                <a:solidFill>
                  <a:srgbClr val="000066"/>
                </a:solidFill>
              </a:rPr>
              <a:t>L ——</a:t>
            </a:r>
            <a:r>
              <a:rPr kumimoji="0" lang="zh-CN" altLang="en-US" b="1" i="0">
                <a:solidFill>
                  <a:srgbClr val="000066"/>
                </a:solidFill>
              </a:rPr>
              <a:t>导体长度；</a:t>
            </a:r>
          </a:p>
          <a:p>
            <a:pPr>
              <a:spcBef>
                <a:spcPct val="20000"/>
              </a:spcBef>
            </a:pPr>
            <a:r>
              <a:rPr kumimoji="0" lang="zh-CN" altLang="en-US" b="1" i="0">
                <a:solidFill>
                  <a:srgbClr val="000066"/>
                </a:solidFill>
              </a:rPr>
              <a:t>       </a:t>
            </a:r>
            <a:r>
              <a:rPr kumimoji="0" lang="en-US" altLang="zh-CN" b="1" i="0">
                <a:solidFill>
                  <a:srgbClr val="000066"/>
                </a:solidFill>
              </a:rPr>
              <a:t>S ——</a:t>
            </a:r>
            <a:r>
              <a:rPr kumimoji="0" lang="zh-CN" altLang="en-US" b="1" i="0">
                <a:solidFill>
                  <a:srgbClr val="000066"/>
                </a:solidFill>
              </a:rPr>
              <a:t>导体截面积。</a:t>
            </a:r>
          </a:p>
          <a:p>
            <a:pPr>
              <a:spcBef>
                <a:spcPct val="20000"/>
              </a:spcBef>
            </a:pPr>
            <a:r>
              <a:rPr kumimoji="0" lang="zh-CN" altLang="en-US" b="1" i="0">
                <a:solidFill>
                  <a:srgbClr val="000066"/>
                </a:solidFill>
              </a:rPr>
              <a:t>对式上式进行全微分得：</a:t>
            </a:r>
          </a:p>
          <a:p>
            <a:pPr>
              <a:spcBef>
                <a:spcPct val="20000"/>
              </a:spcBef>
            </a:pPr>
            <a:r>
              <a:rPr kumimoji="0" lang="zh-CN" altLang="en-US" b="1" i="0">
                <a:solidFill>
                  <a:srgbClr val="000066"/>
                </a:solidFill>
              </a:rPr>
              <a:t>当金属丝受拉而伸长时，则</a:t>
            </a:r>
            <a:r>
              <a:rPr kumimoji="0" lang="en-US" altLang="zh-CN" b="1" i="0">
                <a:solidFill>
                  <a:srgbClr val="000066"/>
                </a:solidFill>
              </a:rPr>
              <a:t>ρ</a:t>
            </a:r>
            <a:r>
              <a:rPr kumimoji="0" lang="zh-CN" altLang="en-US" b="1" i="0">
                <a:solidFill>
                  <a:srgbClr val="000066"/>
                </a:solidFill>
              </a:rPr>
              <a:t>、</a:t>
            </a:r>
            <a:r>
              <a:rPr kumimoji="0" lang="en-US" altLang="zh-CN" b="1" i="0">
                <a:solidFill>
                  <a:srgbClr val="000066"/>
                </a:solidFill>
              </a:rPr>
              <a:t>L</a:t>
            </a:r>
            <a:r>
              <a:rPr kumimoji="0" lang="zh-CN" altLang="en-US" b="1" i="0">
                <a:solidFill>
                  <a:srgbClr val="000066"/>
                </a:solidFill>
              </a:rPr>
              <a:t>、</a:t>
            </a:r>
            <a:r>
              <a:rPr kumimoji="0" lang="en-US" altLang="zh-CN" b="1" i="0">
                <a:solidFill>
                  <a:srgbClr val="000066"/>
                </a:solidFill>
              </a:rPr>
              <a:t>S</a:t>
            </a:r>
            <a:r>
              <a:rPr kumimoji="0" lang="zh-CN" altLang="en-US" b="1" i="0">
                <a:solidFill>
                  <a:srgbClr val="000066"/>
                </a:solidFill>
              </a:rPr>
              <a:t>的变化</a:t>
            </a:r>
            <a:r>
              <a:rPr kumimoji="0" lang="en-US" altLang="zh-CN" b="1" i="0">
                <a:solidFill>
                  <a:srgbClr val="000066"/>
                </a:solidFill>
              </a:rPr>
              <a:t>dρ</a:t>
            </a:r>
            <a:r>
              <a:rPr kumimoji="0" lang="zh-CN" altLang="en-US" b="1" i="0">
                <a:solidFill>
                  <a:srgbClr val="000066"/>
                </a:solidFill>
              </a:rPr>
              <a:t>、</a:t>
            </a:r>
            <a:r>
              <a:rPr kumimoji="0" lang="en-US" altLang="zh-CN" b="1" i="0">
                <a:solidFill>
                  <a:srgbClr val="000066"/>
                </a:solidFill>
              </a:rPr>
              <a:t>d L</a:t>
            </a:r>
            <a:r>
              <a:rPr kumimoji="0" lang="zh-CN" altLang="en-US" b="1" i="0">
                <a:solidFill>
                  <a:srgbClr val="000066"/>
                </a:solidFill>
              </a:rPr>
              <a:t>、</a:t>
            </a:r>
            <a:r>
              <a:rPr kumimoji="0" lang="en-US" altLang="zh-CN" b="1" i="0">
                <a:solidFill>
                  <a:srgbClr val="000066"/>
                </a:solidFill>
              </a:rPr>
              <a:t>dS</a:t>
            </a:r>
            <a:r>
              <a:rPr kumimoji="0" lang="zh-CN" altLang="en-US" b="1" i="0">
                <a:solidFill>
                  <a:srgbClr val="000066"/>
                </a:solidFill>
              </a:rPr>
              <a:t>将会引起电阻值的变化。</a:t>
            </a:r>
          </a:p>
        </p:txBody>
      </p:sp>
      <p:graphicFrame>
        <p:nvGraphicFramePr>
          <p:cNvPr id="512009" name="Object 9"/>
          <p:cNvGraphicFramePr>
            <a:graphicFrameLocks noChangeAspect="1"/>
          </p:cNvGraphicFramePr>
          <p:nvPr/>
        </p:nvGraphicFramePr>
        <p:xfrm>
          <a:off x="4859338" y="4581525"/>
          <a:ext cx="2592387" cy="846138"/>
        </p:xfrm>
        <a:graphic>
          <a:graphicData uri="http://schemas.openxmlformats.org/presentationml/2006/ole">
            <mc:AlternateContent xmlns:mc="http://schemas.openxmlformats.org/markup-compatibility/2006">
              <mc:Choice xmlns:v="urn:schemas-microsoft-com:vml" Requires="v">
                <p:oleObj spid="_x0000_s512024" name="公式" r:id="rId7" imgW="1307880" imgH="431640" progId="Equation.3">
                  <p:embed/>
                </p:oleObj>
              </mc:Choice>
              <mc:Fallback>
                <p:oleObj name="公式" r:id="rId7" imgW="1307880" imgH="4316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4581525"/>
                        <a:ext cx="2592387" cy="84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3026" name="Object 2"/>
          <p:cNvGraphicFramePr>
            <a:graphicFrameLocks noChangeAspect="1"/>
          </p:cNvGraphicFramePr>
          <p:nvPr/>
        </p:nvGraphicFramePr>
        <p:xfrm>
          <a:off x="5003800" y="549275"/>
          <a:ext cx="3508375" cy="455613"/>
        </p:xfrm>
        <a:graphic>
          <a:graphicData uri="http://schemas.openxmlformats.org/presentationml/2006/ole">
            <mc:AlternateContent xmlns:mc="http://schemas.openxmlformats.org/markup-compatibility/2006">
              <mc:Choice xmlns:v="urn:schemas-microsoft-com:vml" Requires="v">
                <p:oleObj spid="_x0000_s513061" name="公式" r:id="rId3" imgW="1981080" imgH="228600" progId="Equation.3">
                  <p:embed/>
                </p:oleObj>
              </mc:Choice>
              <mc:Fallback>
                <p:oleObj name="公式" r:id="rId3" imgW="198108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549275"/>
                        <a:ext cx="3508375"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027" name="Object 3"/>
          <p:cNvGraphicFramePr>
            <a:graphicFrameLocks noChangeAspect="1"/>
          </p:cNvGraphicFramePr>
          <p:nvPr/>
        </p:nvGraphicFramePr>
        <p:xfrm>
          <a:off x="4859338" y="1268413"/>
          <a:ext cx="3598862" cy="720725"/>
        </p:xfrm>
        <a:graphic>
          <a:graphicData uri="http://schemas.openxmlformats.org/presentationml/2006/ole">
            <mc:AlternateContent xmlns:mc="http://schemas.openxmlformats.org/markup-compatibility/2006">
              <mc:Choice xmlns:v="urn:schemas-microsoft-com:vml" Requires="v">
                <p:oleObj spid="_x0000_s513062" name="公式" r:id="rId5" imgW="1231560" imgH="406080" progId="Equation.3">
                  <p:embed/>
                </p:oleObj>
              </mc:Choice>
              <mc:Fallback>
                <p:oleObj name="公式" r:id="rId5" imgW="1231560" imgH="406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1268413"/>
                        <a:ext cx="359886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28" name="Rectangle 4"/>
          <p:cNvSpPr>
            <a:spLocks noChangeArrowheads="1"/>
          </p:cNvSpPr>
          <p:nvPr/>
        </p:nvSpPr>
        <p:spPr bwMode="auto">
          <a:xfrm>
            <a:off x="611188" y="476250"/>
            <a:ext cx="3744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zh-CN" altLang="en-US" b="1" i="0">
                <a:solidFill>
                  <a:srgbClr val="000066"/>
                </a:solidFill>
                <a:latin typeface="Arial" panose="020B0604020202020204" pitchFamily="34" charset="0"/>
              </a:rPr>
              <a:t>导体截面半径为</a:t>
            </a:r>
            <a:r>
              <a:rPr kumimoji="0" lang="en-US" altLang="zh-CN" b="1" i="0">
                <a:solidFill>
                  <a:srgbClr val="000066"/>
                </a:solidFill>
                <a:latin typeface="Arial" panose="020B0604020202020204" pitchFamily="34" charset="0"/>
              </a:rPr>
              <a:t>r</a:t>
            </a:r>
            <a:r>
              <a:rPr kumimoji="0" lang="zh-CN" altLang="en-US" b="1" i="0">
                <a:solidFill>
                  <a:srgbClr val="000066"/>
                </a:solidFill>
                <a:latin typeface="Arial" panose="020B0604020202020204" pitchFamily="34" charset="0"/>
              </a:rPr>
              <a:t>，则</a:t>
            </a:r>
          </a:p>
        </p:txBody>
      </p:sp>
      <p:graphicFrame>
        <p:nvGraphicFramePr>
          <p:cNvPr id="513029" name="Object 5"/>
          <p:cNvGraphicFramePr>
            <a:graphicFrameLocks noChangeAspect="1"/>
          </p:cNvGraphicFramePr>
          <p:nvPr/>
        </p:nvGraphicFramePr>
        <p:xfrm>
          <a:off x="5076825" y="2060575"/>
          <a:ext cx="788988" cy="830263"/>
        </p:xfrm>
        <a:graphic>
          <a:graphicData uri="http://schemas.openxmlformats.org/presentationml/2006/ole">
            <mc:AlternateContent xmlns:mc="http://schemas.openxmlformats.org/markup-compatibility/2006">
              <mc:Choice xmlns:v="urn:schemas-microsoft-com:vml" Requires="v">
                <p:oleObj spid="_x0000_s513063" name="公式" r:id="rId7" imgW="482400" imgH="406080" progId="Equation.3">
                  <p:embed/>
                </p:oleObj>
              </mc:Choice>
              <mc:Fallback>
                <p:oleObj name="公式" r:id="rId7" imgW="482400" imgH="4060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2060575"/>
                        <a:ext cx="788988"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030" name="Object 6"/>
          <p:cNvGraphicFramePr>
            <a:graphicFrameLocks noChangeAspect="1"/>
          </p:cNvGraphicFramePr>
          <p:nvPr/>
        </p:nvGraphicFramePr>
        <p:xfrm>
          <a:off x="5003800" y="2852738"/>
          <a:ext cx="1092200" cy="862012"/>
        </p:xfrm>
        <a:graphic>
          <a:graphicData uri="http://schemas.openxmlformats.org/presentationml/2006/ole">
            <mc:AlternateContent xmlns:mc="http://schemas.openxmlformats.org/markup-compatibility/2006">
              <mc:Choice xmlns:v="urn:schemas-microsoft-com:vml" Requires="v">
                <p:oleObj spid="_x0000_s513064" name="公式" r:id="rId9" imgW="520560" imgH="406080" progId="Equation.3">
                  <p:embed/>
                </p:oleObj>
              </mc:Choice>
              <mc:Fallback>
                <p:oleObj name="公式" r:id="rId9" imgW="520560" imgH="4060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2852738"/>
                        <a:ext cx="1092200" cy="862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31" name="Rectangle 7"/>
          <p:cNvSpPr>
            <a:spLocks noChangeArrowheads="1"/>
          </p:cNvSpPr>
          <p:nvPr/>
        </p:nvSpPr>
        <p:spPr bwMode="auto">
          <a:xfrm>
            <a:off x="539750" y="2349500"/>
            <a:ext cx="4284663" cy="385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35000"/>
              </a:lnSpc>
            </a:pPr>
            <a:r>
              <a:rPr kumimoji="0" lang="zh-CN" altLang="en-US" b="1" i="0" dirty="0">
                <a:solidFill>
                  <a:srgbClr val="FF0000"/>
                </a:solidFill>
                <a:latin typeface="Arial" panose="020B0604020202020204" pitchFamily="34" charset="0"/>
              </a:rPr>
              <a:t>导体纵向（轴向）应变量</a:t>
            </a:r>
          </a:p>
          <a:p>
            <a:pPr>
              <a:lnSpc>
                <a:spcPct val="135000"/>
              </a:lnSpc>
            </a:pPr>
            <a:r>
              <a:rPr kumimoji="0" lang="zh-CN" altLang="en-US" b="1" i="0" dirty="0">
                <a:solidFill>
                  <a:srgbClr val="FF0000"/>
                </a:solidFill>
                <a:latin typeface="Arial" panose="020B0604020202020204" pitchFamily="34" charset="0"/>
              </a:rPr>
              <a:t>横向（径向）应变量为</a:t>
            </a:r>
          </a:p>
          <a:p>
            <a:pPr>
              <a:lnSpc>
                <a:spcPct val="135000"/>
              </a:lnSpc>
            </a:pPr>
            <a:endParaRPr kumimoji="0" lang="zh-CN" altLang="en-US" b="1" i="0" dirty="0">
              <a:solidFill>
                <a:srgbClr val="000066"/>
              </a:solidFill>
              <a:latin typeface="Arial" panose="020B0604020202020204" pitchFamily="34" charset="0"/>
            </a:endParaRPr>
          </a:p>
          <a:p>
            <a:pPr>
              <a:lnSpc>
                <a:spcPct val="125000"/>
              </a:lnSpc>
            </a:pPr>
            <a:r>
              <a:rPr kumimoji="0" lang="zh-CN" altLang="en-US" b="1" i="0" dirty="0">
                <a:solidFill>
                  <a:srgbClr val="000066"/>
                </a:solidFill>
                <a:latin typeface="Arial" panose="020B0604020202020204" pitchFamily="34" charset="0"/>
              </a:rPr>
              <a:t>   由</a:t>
            </a:r>
            <a:r>
              <a:rPr kumimoji="0" lang="en-US" altLang="zh-CN" b="1" i="0" dirty="0">
                <a:solidFill>
                  <a:srgbClr val="000066"/>
                </a:solidFill>
                <a:latin typeface="Arial" panose="020B0604020202020204" pitchFamily="34" charset="0"/>
              </a:rPr>
              <a:t>《</a:t>
            </a:r>
            <a:r>
              <a:rPr kumimoji="0" lang="zh-CN" altLang="en-US" b="1" i="0" dirty="0">
                <a:solidFill>
                  <a:srgbClr val="000066"/>
                </a:solidFill>
                <a:latin typeface="Arial" panose="020B0604020202020204" pitchFamily="34" charset="0"/>
              </a:rPr>
              <a:t>材料力学</a:t>
            </a:r>
            <a:r>
              <a:rPr kumimoji="0" lang="en-US" altLang="zh-CN" b="1" i="0" dirty="0">
                <a:solidFill>
                  <a:srgbClr val="000066"/>
                </a:solidFill>
                <a:latin typeface="Arial" panose="020B0604020202020204" pitchFamily="34" charset="0"/>
              </a:rPr>
              <a:t>》</a:t>
            </a:r>
            <a:r>
              <a:rPr kumimoji="0" lang="zh-CN" altLang="en-US" b="1" i="0" dirty="0">
                <a:solidFill>
                  <a:srgbClr val="000066"/>
                </a:solidFill>
                <a:latin typeface="Arial" panose="020B0604020202020204" pitchFamily="34" charset="0"/>
              </a:rPr>
              <a:t>相关知识可知，在弹性范围内，金属丝受拉时，</a:t>
            </a:r>
            <a:r>
              <a:rPr kumimoji="0" lang="zh-CN" altLang="en-US" b="1" i="0" dirty="0">
                <a:solidFill>
                  <a:srgbClr val="FF0000"/>
                </a:solidFill>
                <a:latin typeface="Arial" panose="020B0604020202020204" pitchFamily="34" charset="0"/>
              </a:rPr>
              <a:t>纵向应变与横向应变的关系为：</a:t>
            </a:r>
          </a:p>
          <a:p>
            <a:pPr>
              <a:lnSpc>
                <a:spcPct val="125000"/>
              </a:lnSpc>
            </a:pPr>
            <a:r>
              <a:rPr kumimoji="0" lang="zh-CN" altLang="en-US" b="1" i="0" dirty="0">
                <a:solidFill>
                  <a:srgbClr val="000066"/>
                </a:solidFill>
                <a:latin typeface="Arial" panose="020B0604020202020204" pitchFamily="34" charset="0"/>
              </a:rPr>
              <a:t>式中</a:t>
            </a:r>
            <a:r>
              <a:rPr kumimoji="0" lang="en-US" altLang="zh-CN" b="1" i="0" dirty="0">
                <a:solidFill>
                  <a:srgbClr val="000066"/>
                </a:solidFill>
                <a:latin typeface="Arial" panose="020B0604020202020204" pitchFamily="34" charset="0"/>
              </a:rPr>
              <a:t>μ — </a:t>
            </a:r>
            <a:r>
              <a:rPr kumimoji="0" lang="zh-CN" altLang="en-US" b="1" i="0" dirty="0">
                <a:solidFill>
                  <a:srgbClr val="000066"/>
                </a:solidFill>
                <a:latin typeface="Arial" panose="020B0604020202020204" pitchFamily="34" charset="0"/>
              </a:rPr>
              <a:t>金属材料的泊松系数。</a:t>
            </a:r>
          </a:p>
        </p:txBody>
      </p:sp>
      <p:graphicFrame>
        <p:nvGraphicFramePr>
          <p:cNvPr id="513032" name="Object 8"/>
          <p:cNvGraphicFramePr>
            <a:graphicFrameLocks noChangeAspect="1"/>
          </p:cNvGraphicFramePr>
          <p:nvPr/>
        </p:nvGraphicFramePr>
        <p:xfrm>
          <a:off x="5364163" y="4940300"/>
          <a:ext cx="1479550" cy="754063"/>
        </p:xfrm>
        <a:graphic>
          <a:graphicData uri="http://schemas.openxmlformats.org/presentationml/2006/ole">
            <mc:AlternateContent xmlns:mc="http://schemas.openxmlformats.org/markup-compatibility/2006">
              <mc:Choice xmlns:v="urn:schemas-microsoft-com:vml" Requires="v">
                <p:oleObj spid="_x0000_s513065" name="公式" r:id="rId11" imgW="799920" imgH="406080" progId="Equation.3">
                  <p:embed/>
                </p:oleObj>
              </mc:Choice>
              <mc:Fallback>
                <p:oleObj name="公式" r:id="rId11" imgW="799920" imgH="4060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4163" y="4940300"/>
                        <a:ext cx="1479550"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033" name="Object 9"/>
          <p:cNvGraphicFramePr>
            <a:graphicFrameLocks noChangeAspect="1"/>
          </p:cNvGraphicFramePr>
          <p:nvPr/>
        </p:nvGraphicFramePr>
        <p:xfrm>
          <a:off x="7524750" y="5067300"/>
          <a:ext cx="1295400" cy="479425"/>
        </p:xfrm>
        <a:graphic>
          <a:graphicData uri="http://schemas.openxmlformats.org/presentationml/2006/ole">
            <mc:AlternateContent xmlns:mc="http://schemas.openxmlformats.org/markup-compatibility/2006">
              <mc:Choice xmlns:v="urn:schemas-microsoft-com:vml" Requires="v">
                <p:oleObj spid="_x0000_s513066" name="公式" r:id="rId13" imgW="583920" imgH="215640" progId="Equation.3">
                  <p:embed/>
                </p:oleObj>
              </mc:Choice>
              <mc:Fallback>
                <p:oleObj name="公式" r:id="rId13" imgW="583920" imgH="21564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24750" y="5067300"/>
                        <a:ext cx="12954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34" name="Rectangle 10"/>
          <p:cNvSpPr>
            <a:spLocks noChangeArrowheads="1"/>
          </p:cNvSpPr>
          <p:nvPr/>
        </p:nvSpPr>
        <p:spPr bwMode="auto">
          <a:xfrm>
            <a:off x="4214813" y="2768600"/>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1000" i="0">
                <a:latin typeface="宋体" panose="02010600030101010101" pitchFamily="2" charset="-122"/>
              </a:rPr>
              <a:t>   </a:t>
            </a:r>
            <a:endParaRPr kumimoji="0" lang="en-US" altLang="zh-CN" sz="1800" i="0">
              <a:latin typeface="Arial" panose="020B0604020202020204" pitchFamily="34" charset="0"/>
            </a:endParaRPr>
          </a:p>
        </p:txBody>
      </p:sp>
      <p:sp>
        <p:nvSpPr>
          <p:cNvPr id="513035" name="Rectangle 11"/>
          <p:cNvSpPr>
            <a:spLocks noChangeArrowheads="1"/>
          </p:cNvSpPr>
          <p:nvPr/>
        </p:nvSpPr>
        <p:spPr bwMode="auto">
          <a:xfrm>
            <a:off x="6948488" y="5157788"/>
            <a:ext cx="382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zh-CN" altLang="en-US" i="0">
                <a:latin typeface="宋体" panose="02010600030101010101" pitchFamily="2" charset="-122"/>
              </a:rPr>
              <a:t>或</a:t>
            </a:r>
            <a:endParaRPr kumimoji="0" lang="zh-CN" altLang="en-US" i="0">
              <a:latin typeface="Arial" panose="020B0604020202020204" pitchFamily="34" charset="0"/>
            </a:endParaRPr>
          </a:p>
        </p:txBody>
      </p:sp>
      <p:sp>
        <p:nvSpPr>
          <p:cNvPr id="513036" name="Rectangle 12"/>
          <p:cNvSpPr>
            <a:spLocks noChangeArrowheads="1"/>
          </p:cNvSpPr>
          <p:nvPr/>
        </p:nvSpPr>
        <p:spPr bwMode="auto">
          <a:xfrm>
            <a:off x="4214813" y="3829050"/>
            <a:ext cx="222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1100" i="0">
                <a:latin typeface="Arial" panose="020B0604020202020204" pitchFamily="34" charset="0"/>
              </a:rPr>
              <a:t> </a:t>
            </a:r>
            <a:endParaRPr kumimoji="0" lang="zh-CN" altLang="en-US" sz="1800" i="0">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4050" name="Object 2"/>
          <p:cNvGraphicFramePr>
            <a:graphicFrameLocks noGrp="1" noChangeAspect="1"/>
          </p:cNvGraphicFramePr>
          <p:nvPr>
            <p:ph sz="quarter" idx="1"/>
          </p:nvPr>
        </p:nvGraphicFramePr>
        <p:xfrm>
          <a:off x="1042988" y="333375"/>
          <a:ext cx="2447925" cy="808038"/>
        </p:xfrm>
        <a:graphic>
          <a:graphicData uri="http://schemas.openxmlformats.org/presentationml/2006/ole">
            <mc:AlternateContent xmlns:mc="http://schemas.openxmlformats.org/markup-compatibility/2006">
              <mc:Choice xmlns:v="urn:schemas-microsoft-com:vml" Requires="v">
                <p:oleObj spid="_x0000_s514075" name="公式" r:id="rId3" imgW="1307880" imgH="431640" progId="Equation.3">
                  <p:embed/>
                </p:oleObj>
              </mc:Choice>
              <mc:Fallback>
                <p:oleObj name="公式" r:id="rId3" imgW="130788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33375"/>
                        <a:ext cx="2447925"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051" name="Object 3"/>
          <p:cNvGraphicFramePr>
            <a:graphicFrameLocks noGrp="1" noChangeAspect="1"/>
          </p:cNvGraphicFramePr>
          <p:nvPr>
            <p:ph sz="quarter" idx="2"/>
          </p:nvPr>
        </p:nvGraphicFramePr>
        <p:xfrm>
          <a:off x="4716463" y="404813"/>
          <a:ext cx="2303462" cy="1519237"/>
        </p:xfrm>
        <a:graphic>
          <a:graphicData uri="http://schemas.openxmlformats.org/presentationml/2006/ole">
            <mc:AlternateContent xmlns:mc="http://schemas.openxmlformats.org/markup-compatibility/2006">
              <mc:Choice xmlns:v="urn:schemas-microsoft-com:vml" Requires="v">
                <p:oleObj spid="_x0000_s514076" name="公式" r:id="rId5" imgW="1231560" imgH="812520" progId="Equation.3">
                  <p:embed/>
                </p:oleObj>
              </mc:Choice>
              <mc:Fallback>
                <p:oleObj name="公式" r:id="rId5" imgW="1231560" imgH="81252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404813"/>
                        <a:ext cx="2303462" cy="151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052" name="Object 4"/>
          <p:cNvGraphicFramePr>
            <a:graphicFrameLocks noGrp="1" noChangeAspect="1"/>
          </p:cNvGraphicFramePr>
          <p:nvPr>
            <p:ph sz="quarter" idx="3"/>
          </p:nvPr>
        </p:nvGraphicFramePr>
        <p:xfrm>
          <a:off x="7596188" y="404813"/>
          <a:ext cx="1368425" cy="695325"/>
        </p:xfrm>
        <a:graphic>
          <a:graphicData uri="http://schemas.openxmlformats.org/presentationml/2006/ole">
            <mc:AlternateContent xmlns:mc="http://schemas.openxmlformats.org/markup-compatibility/2006">
              <mc:Choice xmlns:v="urn:schemas-microsoft-com:vml" Requires="v">
                <p:oleObj spid="_x0000_s514077" name="公式" r:id="rId7" imgW="799920" imgH="406080" progId="Equation.3">
                  <p:embed/>
                </p:oleObj>
              </mc:Choice>
              <mc:Fallback>
                <p:oleObj name="公式" r:id="rId7" imgW="799920" imgH="4060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6188" y="404813"/>
                        <a:ext cx="1368425"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053" name="Object 5"/>
          <p:cNvGraphicFramePr>
            <a:graphicFrameLocks noChangeAspect="1"/>
          </p:cNvGraphicFramePr>
          <p:nvPr/>
        </p:nvGraphicFramePr>
        <p:xfrm>
          <a:off x="1187450" y="1557338"/>
          <a:ext cx="2736850" cy="801687"/>
        </p:xfrm>
        <a:graphic>
          <a:graphicData uri="http://schemas.openxmlformats.org/presentationml/2006/ole">
            <mc:AlternateContent xmlns:mc="http://schemas.openxmlformats.org/markup-compatibility/2006">
              <mc:Choice xmlns:v="urn:schemas-microsoft-com:vml" Requires="v">
                <p:oleObj spid="_x0000_s514078" name="公式" r:id="rId9" imgW="1460160" imgH="431640" progId="Equation.3">
                  <p:embed/>
                </p:oleObj>
              </mc:Choice>
              <mc:Fallback>
                <p:oleObj name="公式" r:id="rId9" imgW="1460160" imgH="43164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1557338"/>
                        <a:ext cx="2736850" cy="80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4054" name="Object 6"/>
          <p:cNvGraphicFramePr>
            <a:graphicFrameLocks noGrp="1" noChangeAspect="1"/>
          </p:cNvGraphicFramePr>
          <p:nvPr>
            <p:ph sz="quarter" idx="4"/>
          </p:nvPr>
        </p:nvGraphicFramePr>
        <p:xfrm>
          <a:off x="1595438" y="2633663"/>
          <a:ext cx="4344987" cy="3527425"/>
        </p:xfrm>
        <a:graphic>
          <a:graphicData uri="http://schemas.openxmlformats.org/presentationml/2006/ole">
            <mc:AlternateContent xmlns:mc="http://schemas.openxmlformats.org/markup-compatibility/2006">
              <mc:Choice xmlns:v="urn:schemas-microsoft-com:vml" Requires="v">
                <p:oleObj spid="_x0000_s514079" name="公式" r:id="rId11" imgW="2361960" imgH="1917360" progId="Equation.3">
                  <p:embed/>
                </p:oleObj>
              </mc:Choice>
              <mc:Fallback>
                <p:oleObj name="公式" r:id="rId11" imgW="2361960" imgH="191736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95438" y="2633663"/>
                        <a:ext cx="4344987" cy="352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ChangeArrowheads="1"/>
          </p:cNvSpPr>
          <p:nvPr/>
        </p:nvSpPr>
        <p:spPr bwMode="auto">
          <a:xfrm>
            <a:off x="684213" y="1196975"/>
            <a:ext cx="67691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en-US" altLang="zh-CN" b="1">
                <a:solidFill>
                  <a:srgbClr val="000066"/>
                </a:solidFill>
                <a:latin typeface="Arial" panose="020B0604020202020204" pitchFamily="34" charset="0"/>
              </a:rPr>
              <a:t>K</a:t>
            </a:r>
            <a:r>
              <a:rPr kumimoji="0" lang="en-US" altLang="zh-CN" sz="1400" b="1">
                <a:solidFill>
                  <a:srgbClr val="000066"/>
                </a:solidFill>
                <a:latin typeface="Arial" panose="020B0604020202020204" pitchFamily="34" charset="0"/>
              </a:rPr>
              <a:t>S</a:t>
            </a:r>
            <a:r>
              <a:rPr kumimoji="0" lang="zh-CN" altLang="en-US" b="1" i="0">
                <a:solidFill>
                  <a:srgbClr val="000066"/>
                </a:solidFill>
                <a:latin typeface="Arial" panose="020B0604020202020204" pitchFamily="34" charset="0"/>
              </a:rPr>
              <a:t>为金属导体应变灵敏系数，其物理含义是：</a:t>
            </a:r>
          </a:p>
          <a:p>
            <a:r>
              <a:rPr kumimoji="0" lang="en-US" altLang="zh-CN" b="1" i="0">
                <a:solidFill>
                  <a:srgbClr val="000066"/>
                </a:solidFill>
                <a:latin typeface="Arial" panose="020B0604020202020204" pitchFamily="34" charset="0"/>
              </a:rPr>
              <a:t>——</a:t>
            </a:r>
            <a:r>
              <a:rPr kumimoji="0" lang="zh-CN" altLang="en-US" b="1" i="0">
                <a:solidFill>
                  <a:srgbClr val="000066"/>
                </a:solidFill>
                <a:latin typeface="Arial" panose="020B0604020202020204" pitchFamily="34" charset="0"/>
              </a:rPr>
              <a:t>单位纵向应变引起电阻的相对变化量 </a:t>
            </a:r>
          </a:p>
        </p:txBody>
      </p:sp>
      <p:graphicFrame>
        <p:nvGraphicFramePr>
          <p:cNvPr id="515075" name="Object 3"/>
          <p:cNvGraphicFramePr>
            <a:graphicFrameLocks noChangeAspect="1"/>
          </p:cNvGraphicFramePr>
          <p:nvPr/>
        </p:nvGraphicFramePr>
        <p:xfrm>
          <a:off x="1763713" y="2565400"/>
          <a:ext cx="2376487" cy="763588"/>
        </p:xfrm>
        <a:graphic>
          <a:graphicData uri="http://schemas.openxmlformats.org/presentationml/2006/ole">
            <mc:AlternateContent xmlns:mc="http://schemas.openxmlformats.org/markup-compatibility/2006">
              <mc:Choice xmlns:v="urn:schemas-microsoft-com:vml" Requires="v">
                <p:oleObj spid="_x0000_s515097" name="公式" r:id="rId3" imgW="1269720" imgH="406080" progId="Equation.3">
                  <p:embed/>
                </p:oleObj>
              </mc:Choice>
              <mc:Fallback>
                <p:oleObj name="公式" r:id="rId3" imgW="1269720" imgH="4060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565400"/>
                        <a:ext cx="2376487" cy="76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5076" name="Object 4"/>
          <p:cNvGraphicFramePr>
            <a:graphicFrameLocks noChangeAspect="1"/>
          </p:cNvGraphicFramePr>
          <p:nvPr/>
        </p:nvGraphicFramePr>
        <p:xfrm>
          <a:off x="5076825" y="2565400"/>
          <a:ext cx="2090738" cy="658813"/>
        </p:xfrm>
        <a:graphic>
          <a:graphicData uri="http://schemas.openxmlformats.org/presentationml/2006/ole">
            <mc:AlternateContent xmlns:mc="http://schemas.openxmlformats.org/markup-compatibility/2006">
              <mc:Choice xmlns:v="urn:schemas-microsoft-com:vml" Requires="v">
                <p:oleObj spid="_x0000_s515098" name="公式" r:id="rId5" imgW="1295280" imgH="406080" progId="Equation.3">
                  <p:embed/>
                </p:oleObj>
              </mc:Choice>
              <mc:Fallback>
                <p:oleObj name="公式" r:id="rId5" imgW="1295280" imgH="4060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2565400"/>
                        <a:ext cx="2090738"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5077" name="Text Box 5"/>
          <p:cNvSpPr txBox="1">
            <a:spLocks noChangeArrowheads="1"/>
          </p:cNvSpPr>
          <p:nvPr/>
        </p:nvSpPr>
        <p:spPr bwMode="auto">
          <a:xfrm>
            <a:off x="1692275" y="4005263"/>
            <a:ext cx="3960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0" lang="zh-CN" altLang="en-US" sz="1800" i="0">
              <a:latin typeface="Arial" panose="020B0604020202020204" pitchFamily="34" charset="0"/>
            </a:endParaRPr>
          </a:p>
        </p:txBody>
      </p:sp>
      <p:sp>
        <p:nvSpPr>
          <p:cNvPr id="515078" name="Text Box 6"/>
          <p:cNvSpPr txBox="1">
            <a:spLocks noChangeArrowheads="1"/>
          </p:cNvSpPr>
          <p:nvPr/>
        </p:nvSpPr>
        <p:spPr bwMode="auto">
          <a:xfrm>
            <a:off x="684213" y="3860800"/>
            <a:ext cx="75612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b="1" i="0" dirty="0">
                <a:solidFill>
                  <a:srgbClr val="000066"/>
                </a:solidFill>
                <a:latin typeface="Arial" panose="020B0604020202020204" pitchFamily="34" charset="0"/>
              </a:rPr>
              <a:t>      由于胶层和横向效应的影响，应变片的实际灵敏度系数</a:t>
            </a:r>
            <a:r>
              <a:rPr kumimoji="0" lang="en-US" altLang="zh-CN" b="1" i="0" dirty="0">
                <a:solidFill>
                  <a:srgbClr val="000066"/>
                </a:solidFill>
                <a:latin typeface="Arial" panose="020B0604020202020204" pitchFamily="34" charset="0"/>
              </a:rPr>
              <a:t>K</a:t>
            </a:r>
            <a:r>
              <a:rPr kumimoji="0" lang="zh-CN" altLang="en-US" b="1" i="0" dirty="0">
                <a:solidFill>
                  <a:srgbClr val="000066"/>
                </a:solidFill>
                <a:latin typeface="Arial" panose="020B0604020202020204" pitchFamily="34" charset="0"/>
              </a:rPr>
              <a:t>恒小于线材的灵敏度系数</a:t>
            </a:r>
            <a:r>
              <a:rPr kumimoji="0" lang="en-US" altLang="zh-CN" b="1" i="0" dirty="0">
                <a:solidFill>
                  <a:srgbClr val="000066"/>
                </a:solidFill>
                <a:latin typeface="Arial" panose="020B0604020202020204" pitchFamily="34" charset="0"/>
              </a:rPr>
              <a:t>Ks</a:t>
            </a:r>
            <a:r>
              <a:rPr kumimoji="0" lang="zh-CN" altLang="en-US" b="1" i="0" dirty="0">
                <a:solidFill>
                  <a:srgbClr val="000066"/>
                </a:solidFill>
                <a:latin typeface="Arial" panose="020B0604020202020204" pitchFamily="34" charset="0"/>
              </a:rPr>
              <a:t>。</a:t>
            </a:r>
          </a:p>
        </p:txBody>
      </p:sp>
      <p:graphicFrame>
        <p:nvGraphicFramePr>
          <p:cNvPr id="515079" name="Object 7"/>
          <p:cNvGraphicFramePr>
            <a:graphicFrameLocks noGrp="1" noChangeAspect="1"/>
          </p:cNvGraphicFramePr>
          <p:nvPr>
            <p:ph sz="half" idx="1"/>
          </p:nvPr>
        </p:nvGraphicFramePr>
        <p:xfrm>
          <a:off x="2411413" y="4941888"/>
          <a:ext cx="1296987" cy="768350"/>
        </p:xfrm>
        <a:graphic>
          <a:graphicData uri="http://schemas.openxmlformats.org/presentationml/2006/ole">
            <mc:AlternateContent xmlns:mc="http://schemas.openxmlformats.org/markup-compatibility/2006">
              <mc:Choice xmlns:v="urn:schemas-microsoft-com:vml" Requires="v">
                <p:oleObj spid="_x0000_s515099" name="公式" r:id="rId7" imgW="685800" imgH="406080" progId="Equation.3">
                  <p:embed/>
                </p:oleObj>
              </mc:Choice>
              <mc:Fallback>
                <p:oleObj name="公式" r:id="rId7" imgW="685800" imgH="4060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4941888"/>
                        <a:ext cx="1296987"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5080" name="Object 8"/>
          <p:cNvGraphicFramePr>
            <a:graphicFrameLocks noGrp="1" noChangeAspect="1"/>
          </p:cNvGraphicFramePr>
          <p:nvPr>
            <p:ph sz="half" idx="2"/>
          </p:nvPr>
        </p:nvGraphicFramePr>
        <p:xfrm>
          <a:off x="5292725" y="4941888"/>
          <a:ext cx="1366838" cy="862012"/>
        </p:xfrm>
        <a:graphic>
          <a:graphicData uri="http://schemas.openxmlformats.org/presentationml/2006/ole">
            <mc:AlternateContent xmlns:mc="http://schemas.openxmlformats.org/markup-compatibility/2006">
              <mc:Choice xmlns:v="urn:schemas-microsoft-com:vml" Requires="v">
                <p:oleObj spid="_x0000_s515100" name="公式" r:id="rId9" imgW="825480" imgH="520560" progId="Equation.3">
                  <p:embed/>
                </p:oleObj>
              </mc:Choice>
              <mc:Fallback>
                <p:oleObj name="公式" r:id="rId9" imgW="825480" imgH="52056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725" y="4941888"/>
                        <a:ext cx="1366838"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1116013" y="260350"/>
            <a:ext cx="4103687" cy="633413"/>
          </a:xfrm>
        </p:spPr>
        <p:txBody>
          <a:bodyPr/>
          <a:lstStyle/>
          <a:p>
            <a:r>
              <a:rPr lang="en-US" altLang="zh-CN" sz="2800">
                <a:solidFill>
                  <a:srgbClr val="A50021"/>
                </a:solidFill>
                <a:ea typeface="宋体" panose="02010600030101010101" pitchFamily="2" charset="-122"/>
              </a:rPr>
              <a:t>2</a:t>
            </a:r>
            <a:r>
              <a:rPr lang="zh-CN" altLang="en-US" sz="2800">
                <a:solidFill>
                  <a:srgbClr val="A50021"/>
                </a:solidFill>
                <a:ea typeface="宋体" panose="02010600030101010101" pitchFamily="2" charset="-122"/>
              </a:rPr>
              <a:t>、应变片的结构与材料</a:t>
            </a:r>
          </a:p>
        </p:txBody>
      </p:sp>
      <p:pic>
        <p:nvPicPr>
          <p:cNvPr id="516099" name="Picture 3"/>
          <p:cNvPicPr>
            <a:picLocks noChangeAspect="1" noChangeArrowheads="1"/>
          </p:cNvPicPr>
          <p:nvPr/>
        </p:nvPicPr>
        <p:blipFill>
          <a:blip r:embed="rId2">
            <a:extLst>
              <a:ext uri="{28A0092B-C50C-407E-A947-70E740481C1C}">
                <a14:useLocalDpi xmlns:a14="http://schemas.microsoft.com/office/drawing/2010/main" val="0"/>
              </a:ext>
            </a:extLst>
          </a:blip>
          <a:srcRect t="3429" b="4756"/>
          <a:stretch>
            <a:fillRect/>
          </a:stretch>
        </p:blipFill>
        <p:spPr bwMode="auto">
          <a:xfrm>
            <a:off x="755650" y="1052513"/>
            <a:ext cx="5616575" cy="199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6100" name="Rectangle 4"/>
          <p:cNvSpPr>
            <a:spLocks noChangeArrowheads="1"/>
          </p:cNvSpPr>
          <p:nvPr/>
        </p:nvSpPr>
        <p:spPr bwMode="auto">
          <a:xfrm>
            <a:off x="2765425" y="2924175"/>
            <a:ext cx="2255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057400" algn="l"/>
                <a:tab pos="2171700" algn="l"/>
              </a:tabLst>
              <a:defRPr>
                <a:solidFill>
                  <a:schemeClr val="tx1"/>
                </a:solidFill>
                <a:latin typeface="Arial" panose="020B0604020202020204" pitchFamily="34" charset="0"/>
              </a:defRPr>
            </a:lvl1pPr>
            <a:lvl2pPr>
              <a:tabLst>
                <a:tab pos="2057400" algn="l"/>
                <a:tab pos="2171700" algn="l"/>
              </a:tabLst>
              <a:defRPr>
                <a:solidFill>
                  <a:schemeClr val="tx1"/>
                </a:solidFill>
                <a:latin typeface="Arial" panose="020B0604020202020204" pitchFamily="34" charset="0"/>
              </a:defRPr>
            </a:lvl2pPr>
            <a:lvl3pPr>
              <a:tabLst>
                <a:tab pos="2057400" algn="l"/>
                <a:tab pos="2171700" algn="l"/>
              </a:tabLst>
              <a:defRPr>
                <a:solidFill>
                  <a:schemeClr val="tx1"/>
                </a:solidFill>
                <a:latin typeface="Arial" panose="020B0604020202020204" pitchFamily="34" charset="0"/>
              </a:defRPr>
            </a:lvl3pPr>
            <a:lvl4pPr>
              <a:tabLst>
                <a:tab pos="2057400" algn="l"/>
                <a:tab pos="2171700" algn="l"/>
              </a:tabLst>
              <a:defRPr>
                <a:solidFill>
                  <a:schemeClr val="tx1"/>
                </a:solidFill>
                <a:latin typeface="Arial" panose="020B0604020202020204" pitchFamily="34" charset="0"/>
              </a:defRPr>
            </a:lvl4pPr>
            <a:lvl5pPr>
              <a:tabLst>
                <a:tab pos="2057400" algn="l"/>
                <a:tab pos="2171700" algn="l"/>
              </a:tabLst>
              <a:defRPr>
                <a:solidFill>
                  <a:schemeClr val="tx1"/>
                </a:solidFill>
                <a:latin typeface="Arial" panose="020B0604020202020204" pitchFamily="34" charset="0"/>
              </a:defRPr>
            </a:lvl5pPr>
            <a:lvl6pPr fontAlgn="base">
              <a:spcBef>
                <a:spcPct val="0"/>
              </a:spcBef>
              <a:spcAft>
                <a:spcPct val="0"/>
              </a:spcAft>
              <a:tabLst>
                <a:tab pos="2057400" algn="l"/>
                <a:tab pos="2171700" algn="l"/>
              </a:tabLst>
              <a:defRPr>
                <a:solidFill>
                  <a:schemeClr val="tx1"/>
                </a:solidFill>
                <a:latin typeface="Arial" panose="020B0604020202020204" pitchFamily="34" charset="0"/>
              </a:defRPr>
            </a:lvl6pPr>
            <a:lvl7pPr fontAlgn="base">
              <a:spcBef>
                <a:spcPct val="0"/>
              </a:spcBef>
              <a:spcAft>
                <a:spcPct val="0"/>
              </a:spcAft>
              <a:tabLst>
                <a:tab pos="2057400" algn="l"/>
                <a:tab pos="2171700" algn="l"/>
              </a:tabLst>
              <a:defRPr>
                <a:solidFill>
                  <a:schemeClr val="tx1"/>
                </a:solidFill>
                <a:latin typeface="Arial" panose="020B0604020202020204" pitchFamily="34" charset="0"/>
              </a:defRPr>
            </a:lvl7pPr>
            <a:lvl8pPr fontAlgn="base">
              <a:spcBef>
                <a:spcPct val="0"/>
              </a:spcBef>
              <a:spcAft>
                <a:spcPct val="0"/>
              </a:spcAft>
              <a:tabLst>
                <a:tab pos="2057400" algn="l"/>
                <a:tab pos="2171700" algn="l"/>
              </a:tabLst>
              <a:defRPr>
                <a:solidFill>
                  <a:schemeClr val="tx1"/>
                </a:solidFill>
                <a:latin typeface="Arial" panose="020B0604020202020204" pitchFamily="34" charset="0"/>
              </a:defRPr>
            </a:lvl8pPr>
            <a:lvl9pPr fontAlgn="base">
              <a:spcBef>
                <a:spcPct val="0"/>
              </a:spcBef>
              <a:spcAft>
                <a:spcPct val="0"/>
              </a:spcAft>
              <a:tabLst>
                <a:tab pos="2057400" algn="l"/>
                <a:tab pos="2171700" algn="l"/>
              </a:tabLst>
              <a:defRPr>
                <a:solidFill>
                  <a:schemeClr val="tx1"/>
                </a:solidFill>
                <a:latin typeface="Arial" panose="020B0604020202020204" pitchFamily="34" charset="0"/>
              </a:defRPr>
            </a:lvl9pPr>
          </a:lstStyle>
          <a:p>
            <a:pPr algn="ctr"/>
            <a:r>
              <a:rPr kumimoji="0" lang="zh-CN" altLang="en-US" sz="1800" b="1" i="0">
                <a:solidFill>
                  <a:srgbClr val="A50021"/>
                </a:solidFill>
              </a:rPr>
              <a:t>电阻应变片基本结构</a:t>
            </a:r>
            <a:endParaRPr kumimoji="0" lang="zh-CN" altLang="en-US" sz="1800" b="1" i="0">
              <a:solidFill>
                <a:srgbClr val="000066"/>
              </a:solidFill>
            </a:endParaRPr>
          </a:p>
        </p:txBody>
      </p:sp>
      <p:sp>
        <p:nvSpPr>
          <p:cNvPr id="516101" name="Rectangle 5"/>
          <p:cNvSpPr>
            <a:spLocks noChangeArrowheads="1"/>
          </p:cNvSpPr>
          <p:nvPr/>
        </p:nvSpPr>
        <p:spPr bwMode="auto">
          <a:xfrm rot="10800000" flipV="1">
            <a:off x="460375" y="3670300"/>
            <a:ext cx="8386763"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buClr>
                <a:srgbClr val="FF3300"/>
              </a:buClr>
              <a:buSzPct val="70000"/>
              <a:buFont typeface="Wingdings" panose="05000000000000000000" pitchFamily="2" charset="2"/>
              <a:buChar char="Ø"/>
            </a:pPr>
            <a:r>
              <a:rPr kumimoji="0" lang="zh-CN" altLang="en-US" sz="2000" b="1" i="0">
                <a:solidFill>
                  <a:srgbClr val="000066"/>
                </a:solidFill>
                <a:latin typeface="Arial" panose="020B0604020202020204" pitchFamily="34" charset="0"/>
              </a:rPr>
              <a:t>敏感栅通常采用康铜丝或合金丝，直径为</a:t>
            </a:r>
            <a:r>
              <a:rPr kumimoji="0" lang="en-US" altLang="zh-CN" sz="2000" b="1" i="0">
                <a:solidFill>
                  <a:srgbClr val="000066"/>
                </a:solidFill>
                <a:latin typeface="Arial" panose="020B0604020202020204" pitchFamily="34" charset="0"/>
              </a:rPr>
              <a:t>0.015~0.05mm </a:t>
            </a:r>
            <a:r>
              <a:rPr kumimoji="0" lang="zh-CN" altLang="en-US" sz="2000" b="1" i="0">
                <a:solidFill>
                  <a:srgbClr val="000066"/>
                </a:solidFill>
                <a:latin typeface="Arial" panose="020B0604020202020204" pitchFamily="34" charset="0"/>
              </a:rPr>
              <a:t>，栅长</a:t>
            </a:r>
            <a:r>
              <a:rPr kumimoji="0" lang="en-US" altLang="zh-CN" sz="2000" b="1" i="0">
                <a:solidFill>
                  <a:srgbClr val="000066"/>
                </a:solidFill>
                <a:latin typeface="Arial" panose="020B0604020202020204" pitchFamily="34" charset="0"/>
              </a:rPr>
              <a:t>l</a:t>
            </a:r>
            <a:r>
              <a:rPr kumimoji="0" lang="zh-CN" altLang="en-US" sz="2000" b="1" i="0">
                <a:solidFill>
                  <a:srgbClr val="000066"/>
                </a:solidFill>
                <a:latin typeface="Arial" panose="020B0604020202020204" pitchFamily="34" charset="0"/>
              </a:rPr>
              <a:t>有</a:t>
            </a:r>
            <a:r>
              <a:rPr kumimoji="0" lang="en-US" altLang="zh-CN" sz="2000" b="1" i="0">
                <a:solidFill>
                  <a:srgbClr val="000066"/>
                </a:solidFill>
                <a:latin typeface="Arial" panose="020B0604020202020204" pitchFamily="34" charset="0"/>
              </a:rPr>
              <a:t>100mm~0.2mm</a:t>
            </a:r>
            <a:r>
              <a:rPr kumimoji="0" lang="zh-CN" altLang="en-US" sz="2000" b="1" i="0">
                <a:solidFill>
                  <a:srgbClr val="000066"/>
                </a:solidFill>
                <a:latin typeface="Arial" panose="020B0604020202020204" pitchFamily="34" charset="0"/>
              </a:rPr>
              <a:t>不同规格。</a:t>
            </a:r>
          </a:p>
          <a:p>
            <a:pPr>
              <a:lnSpc>
                <a:spcPct val="110000"/>
              </a:lnSpc>
              <a:buClr>
                <a:srgbClr val="FF3300"/>
              </a:buClr>
              <a:buSzPct val="70000"/>
              <a:buFont typeface="Wingdings" panose="05000000000000000000" pitchFamily="2" charset="2"/>
              <a:buChar char="Ø"/>
            </a:pPr>
            <a:r>
              <a:rPr kumimoji="0" lang="zh-CN" altLang="en-US" sz="2000" b="1" i="0">
                <a:solidFill>
                  <a:srgbClr val="000066"/>
                </a:solidFill>
                <a:latin typeface="Arial" panose="020B0604020202020204" pitchFamily="34" charset="0"/>
              </a:rPr>
              <a:t>基片多采用粘结剂和有机树脂薄膜制成，厚度约</a:t>
            </a:r>
            <a:r>
              <a:rPr kumimoji="0" lang="en-US" altLang="zh-CN" sz="2000" b="1" i="0">
                <a:solidFill>
                  <a:srgbClr val="000066"/>
                </a:solidFill>
                <a:latin typeface="Arial" panose="020B0604020202020204" pitchFamily="34" charset="0"/>
              </a:rPr>
              <a:t>0.02</a:t>
            </a:r>
            <a:r>
              <a:rPr kumimoji="0" lang="zh-CN" altLang="en-US" sz="2000" b="1" i="0">
                <a:solidFill>
                  <a:srgbClr val="000066"/>
                </a:solidFill>
                <a:latin typeface="Arial" panose="020B0604020202020204" pitchFamily="34" charset="0"/>
              </a:rPr>
              <a:t>～</a:t>
            </a:r>
            <a:r>
              <a:rPr kumimoji="0" lang="en-US" altLang="zh-CN" sz="2000" b="1" i="0">
                <a:solidFill>
                  <a:srgbClr val="000066"/>
                </a:solidFill>
                <a:latin typeface="Arial" panose="020B0604020202020204" pitchFamily="34" charset="0"/>
              </a:rPr>
              <a:t>0.04</a:t>
            </a:r>
            <a:r>
              <a:rPr kumimoji="0" lang="en-US" altLang="zh-CN" sz="2000" b="1">
                <a:solidFill>
                  <a:srgbClr val="000066"/>
                </a:solidFill>
                <a:latin typeface="Arial" panose="020B0604020202020204" pitchFamily="34" charset="0"/>
              </a:rPr>
              <a:t>mm</a:t>
            </a:r>
            <a:r>
              <a:rPr kumimoji="0" lang="zh-CN" altLang="en-US" sz="2000" b="1" i="0">
                <a:solidFill>
                  <a:srgbClr val="000066"/>
                </a:solidFill>
                <a:latin typeface="Arial" panose="020B0604020202020204" pitchFamily="34" charset="0"/>
              </a:rPr>
              <a:t>，它也是敏感栅与弹性元件间的绝缘层。</a:t>
            </a:r>
          </a:p>
          <a:p>
            <a:pPr>
              <a:lnSpc>
                <a:spcPct val="110000"/>
              </a:lnSpc>
              <a:buClr>
                <a:srgbClr val="FF3300"/>
              </a:buClr>
              <a:buSzPct val="70000"/>
              <a:buFont typeface="Wingdings" panose="05000000000000000000" pitchFamily="2" charset="2"/>
              <a:buChar char="Ø"/>
            </a:pPr>
            <a:r>
              <a:rPr kumimoji="0" lang="zh-CN" altLang="en-US" sz="2000" b="1" i="0">
                <a:solidFill>
                  <a:srgbClr val="000066"/>
                </a:solidFill>
                <a:latin typeface="Arial" panose="020B0604020202020204" pitchFamily="34" charset="0"/>
              </a:rPr>
              <a:t>覆盖层起保护敏感栅作用，也是由粘结剂和树脂薄膜制成，覆盖层、敏感栅和基片由粘结剂粘结在一起。</a:t>
            </a:r>
          </a:p>
          <a:p>
            <a:pPr>
              <a:lnSpc>
                <a:spcPct val="110000"/>
              </a:lnSpc>
              <a:buClr>
                <a:srgbClr val="FF3300"/>
              </a:buClr>
              <a:buSzPct val="70000"/>
              <a:buFont typeface="Wingdings" panose="05000000000000000000" pitchFamily="2" charset="2"/>
              <a:buChar char="Ø"/>
            </a:pPr>
            <a:r>
              <a:rPr kumimoji="0" lang="zh-CN" altLang="en-US" sz="2000" b="1" i="0">
                <a:solidFill>
                  <a:srgbClr val="000066"/>
                </a:solidFill>
                <a:latin typeface="Arial" panose="020B0604020202020204" pitchFamily="34" charset="0"/>
              </a:rPr>
              <a:t>应变片的引线常用直径为</a:t>
            </a:r>
            <a:r>
              <a:rPr kumimoji="0" lang="en-US" altLang="zh-CN" sz="2000" b="1" i="0">
                <a:solidFill>
                  <a:srgbClr val="000066"/>
                </a:solidFill>
                <a:latin typeface="Arial" panose="020B0604020202020204" pitchFamily="34" charset="0"/>
              </a:rPr>
              <a:t>0.1</a:t>
            </a:r>
            <a:r>
              <a:rPr kumimoji="0" lang="zh-CN" altLang="en-US" sz="2000" b="1" i="0">
                <a:solidFill>
                  <a:srgbClr val="000066"/>
                </a:solidFill>
                <a:latin typeface="Arial" panose="020B0604020202020204" pitchFamily="34" charset="0"/>
              </a:rPr>
              <a:t>～</a:t>
            </a:r>
            <a:r>
              <a:rPr kumimoji="0" lang="en-US" altLang="zh-CN" sz="2000" b="1" i="0">
                <a:solidFill>
                  <a:srgbClr val="000066"/>
                </a:solidFill>
                <a:latin typeface="Arial" panose="020B0604020202020204" pitchFamily="34" charset="0"/>
              </a:rPr>
              <a:t>0.15</a:t>
            </a:r>
            <a:r>
              <a:rPr kumimoji="0" lang="en-US" altLang="zh-CN" sz="2000" b="1">
                <a:solidFill>
                  <a:srgbClr val="000066"/>
                </a:solidFill>
                <a:latin typeface="Arial" panose="020B0604020202020204" pitchFamily="34" charset="0"/>
              </a:rPr>
              <a:t>mm</a:t>
            </a:r>
            <a:r>
              <a:rPr kumimoji="0" lang="zh-CN" altLang="en-US" sz="2000" b="1" i="0">
                <a:solidFill>
                  <a:srgbClr val="000066"/>
                </a:solidFill>
                <a:latin typeface="Arial" panose="020B0604020202020204" pitchFamily="34" charset="0"/>
              </a:rPr>
              <a:t>的镀锡铜线，引线与敏感栅焊接可靠，电阻率低，电阻温度系数小，抗氧化，耐腐蚀。 </a:t>
            </a:r>
          </a:p>
        </p:txBody>
      </p:sp>
      <p:sp>
        <p:nvSpPr>
          <p:cNvPr id="516102" name="Rectangle 6"/>
          <p:cNvSpPr>
            <a:spLocks noChangeArrowheads="1"/>
          </p:cNvSpPr>
          <p:nvPr/>
        </p:nvSpPr>
        <p:spPr bwMode="auto">
          <a:xfrm>
            <a:off x="6804025" y="1341438"/>
            <a:ext cx="1727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en-US" altLang="zh-CN" sz="2000" b="1" i="0">
                <a:solidFill>
                  <a:srgbClr val="000066"/>
                </a:solidFill>
                <a:latin typeface="Arial" panose="020B0604020202020204" pitchFamily="34" charset="0"/>
              </a:rPr>
              <a:t>1</a:t>
            </a:r>
            <a:r>
              <a:rPr kumimoji="0" lang="zh-CN" altLang="en-US" sz="2000" b="1" i="0">
                <a:solidFill>
                  <a:srgbClr val="000066"/>
                </a:solidFill>
                <a:latin typeface="Arial" panose="020B0604020202020204" pitchFamily="34" charset="0"/>
              </a:rPr>
              <a:t>－基片；</a:t>
            </a:r>
          </a:p>
          <a:p>
            <a:r>
              <a:rPr kumimoji="0" lang="en-US" altLang="zh-CN" sz="2000" b="1" i="0">
                <a:solidFill>
                  <a:srgbClr val="000066"/>
                </a:solidFill>
                <a:latin typeface="Arial" panose="020B0604020202020204" pitchFamily="34" charset="0"/>
              </a:rPr>
              <a:t>2</a:t>
            </a:r>
            <a:r>
              <a:rPr kumimoji="0" lang="zh-CN" altLang="en-US" sz="2000" b="1" i="0">
                <a:solidFill>
                  <a:srgbClr val="000066"/>
                </a:solidFill>
                <a:latin typeface="Arial" panose="020B0604020202020204" pitchFamily="34" charset="0"/>
              </a:rPr>
              <a:t>－敏感栅；</a:t>
            </a:r>
          </a:p>
          <a:p>
            <a:r>
              <a:rPr kumimoji="0" lang="en-US" altLang="zh-CN" sz="2000" b="1" i="0">
                <a:solidFill>
                  <a:srgbClr val="000066"/>
                </a:solidFill>
                <a:latin typeface="Arial" panose="020B0604020202020204" pitchFamily="34" charset="0"/>
              </a:rPr>
              <a:t>3</a:t>
            </a:r>
            <a:r>
              <a:rPr kumimoji="0" lang="zh-CN" altLang="en-US" sz="2000" b="1" i="0">
                <a:solidFill>
                  <a:srgbClr val="000066"/>
                </a:solidFill>
                <a:latin typeface="Arial" panose="020B0604020202020204" pitchFamily="34" charset="0"/>
              </a:rPr>
              <a:t>－覆盖层；</a:t>
            </a:r>
          </a:p>
          <a:p>
            <a:r>
              <a:rPr kumimoji="0" lang="en-US" altLang="zh-CN" sz="2000" b="1" i="0">
                <a:solidFill>
                  <a:srgbClr val="000066"/>
                </a:solidFill>
                <a:latin typeface="Arial" panose="020B0604020202020204" pitchFamily="34" charset="0"/>
              </a:rPr>
              <a:t>4</a:t>
            </a:r>
            <a:r>
              <a:rPr kumimoji="0" lang="zh-CN" altLang="en-US" sz="2000" b="1" i="0">
                <a:solidFill>
                  <a:srgbClr val="000066"/>
                </a:solidFill>
                <a:latin typeface="Arial" panose="020B0604020202020204" pitchFamily="34" charset="0"/>
              </a:rPr>
              <a:t>－引线</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1692275" y="274638"/>
            <a:ext cx="3671888" cy="561975"/>
          </a:xfrm>
        </p:spPr>
        <p:txBody>
          <a:bodyPr/>
          <a:lstStyle/>
          <a:p>
            <a:r>
              <a:rPr lang="en-US" altLang="zh-CN" sz="2800">
                <a:solidFill>
                  <a:srgbClr val="A50021"/>
                </a:solidFill>
                <a:ea typeface="宋体" panose="02010600030101010101" pitchFamily="2" charset="-122"/>
              </a:rPr>
              <a:t>3</a:t>
            </a:r>
            <a:r>
              <a:rPr lang="zh-CN" altLang="en-US" sz="2800">
                <a:solidFill>
                  <a:srgbClr val="A50021"/>
                </a:solidFill>
                <a:ea typeface="宋体" panose="02010600030101010101" pitchFamily="2" charset="-122"/>
              </a:rPr>
              <a:t>、横向效应</a:t>
            </a:r>
          </a:p>
        </p:txBody>
      </p:sp>
      <p:sp>
        <p:nvSpPr>
          <p:cNvPr id="517123" name="Rectangle 3"/>
          <p:cNvSpPr>
            <a:spLocks noGrp="1" noChangeArrowheads="1"/>
          </p:cNvSpPr>
          <p:nvPr>
            <p:ph type="body" idx="1"/>
          </p:nvPr>
        </p:nvSpPr>
        <p:spPr>
          <a:xfrm>
            <a:off x="0" y="836613"/>
            <a:ext cx="9144000" cy="2376487"/>
          </a:xfrm>
        </p:spPr>
        <p:txBody>
          <a:bodyPr/>
          <a:lstStyle/>
          <a:p>
            <a:pPr>
              <a:lnSpc>
                <a:spcPct val="130000"/>
              </a:lnSpc>
              <a:buFontTx/>
              <a:buNone/>
            </a:pPr>
            <a:r>
              <a:rPr lang="zh-CN" altLang="en-US" sz="2000" b="1" dirty="0">
                <a:solidFill>
                  <a:srgbClr val="000066"/>
                </a:solidFill>
                <a:ea typeface="宋体" panose="02010600030101010101" pitchFamily="2" charset="-122"/>
              </a:rPr>
              <a:t>             直线金属丝受纵向拉伸力时，丝上各段所感受的应力应变是相同的，因而每段的伸长也是相同的，金属丝总电阻的增加等于各段电阻增加的总和。但将金属丝绕制成敏感栅后，在同样的拉伸力作用下，沿拉伸力方向的直线段仍感受纵向拉应变而伸长；</a:t>
            </a:r>
            <a:r>
              <a:rPr lang="zh-CN" altLang="en-US" sz="2000" b="1" dirty="0">
                <a:solidFill>
                  <a:srgbClr val="FF0000"/>
                </a:solidFill>
                <a:ea typeface="宋体" panose="02010600030101010101" pitchFamily="2" charset="-122"/>
              </a:rPr>
              <a:t>但弯曲的圆弧段在感受纵向拉应变的同时，也感受与纵向拉应变相反的横向压应变，称之为横向效应。</a:t>
            </a:r>
          </a:p>
        </p:txBody>
      </p:sp>
      <p:pic>
        <p:nvPicPr>
          <p:cNvPr id="517124" name="Picture 4" descr="3-3"/>
          <p:cNvPicPr>
            <a:picLocks noChangeAspect="1" noChangeArrowheads="1"/>
          </p:cNvPicPr>
          <p:nvPr/>
        </p:nvPicPr>
        <p:blipFill>
          <a:blip r:embed="rId2">
            <a:extLst>
              <a:ext uri="{28A0092B-C50C-407E-A947-70E740481C1C}">
                <a14:useLocalDpi xmlns:a14="http://schemas.microsoft.com/office/drawing/2010/main" val="0"/>
              </a:ext>
            </a:extLst>
          </a:blip>
          <a:srcRect l="2827" b="36528"/>
          <a:stretch>
            <a:fillRect/>
          </a:stretch>
        </p:blipFill>
        <p:spPr bwMode="auto">
          <a:xfrm>
            <a:off x="250825" y="3500438"/>
            <a:ext cx="8353425"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7125" name="Text Box 5"/>
          <p:cNvSpPr txBox="1">
            <a:spLocks noChangeArrowheads="1"/>
          </p:cNvSpPr>
          <p:nvPr/>
        </p:nvSpPr>
        <p:spPr bwMode="auto">
          <a:xfrm>
            <a:off x="1042988" y="5876925"/>
            <a:ext cx="7631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000" b="1" i="0">
                <a:solidFill>
                  <a:srgbClr val="A50021"/>
                </a:solidFill>
                <a:latin typeface="Arial" panose="020B0604020202020204" pitchFamily="34" charset="0"/>
              </a:rPr>
              <a:t>应变片及轴向受力图                               应变片的横向效应图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body" sz="half" idx="1"/>
          </p:nvPr>
        </p:nvSpPr>
        <p:spPr>
          <a:xfrm>
            <a:off x="827088" y="1125538"/>
            <a:ext cx="7561262" cy="2232025"/>
          </a:xfrm>
        </p:spPr>
        <p:txBody>
          <a:bodyPr/>
          <a:lstStyle/>
          <a:p>
            <a:pPr>
              <a:buFontTx/>
              <a:buNone/>
            </a:pPr>
            <a:r>
              <a:rPr lang="zh-CN" altLang="en-US" sz="2400" b="1" dirty="0">
                <a:solidFill>
                  <a:srgbClr val="A50021"/>
                </a:solidFill>
                <a:ea typeface="宋体" panose="02010600030101010101" pitchFamily="2" charset="-122"/>
              </a:rPr>
              <a:t>横向效应：</a:t>
            </a:r>
            <a:r>
              <a:rPr lang="zh-CN" altLang="en-US" sz="2400" b="1" dirty="0">
                <a:solidFill>
                  <a:srgbClr val="000066"/>
                </a:solidFill>
                <a:ea typeface="宋体" panose="02010600030101010101" pitchFamily="2" charset="-122"/>
              </a:rPr>
              <a:t>弯曲半径越大，</a:t>
            </a:r>
            <a:r>
              <a:rPr lang="en-US" altLang="zh-CN" sz="2400" b="1" dirty="0">
                <a:solidFill>
                  <a:srgbClr val="000066"/>
                </a:solidFill>
                <a:ea typeface="宋体" panose="02010600030101010101" pitchFamily="2" charset="-122"/>
              </a:rPr>
              <a:t>l</a:t>
            </a:r>
            <a:r>
              <a:rPr lang="zh-CN" altLang="en-US" sz="2400" b="1" dirty="0">
                <a:solidFill>
                  <a:srgbClr val="000066"/>
                </a:solidFill>
                <a:ea typeface="宋体" panose="02010600030101010101" pitchFamily="2" charset="-122"/>
              </a:rPr>
              <a:t>小，横向效应越严重，致使电阻的增加值减小，应变片灵敏系数降低。</a:t>
            </a:r>
          </a:p>
          <a:p>
            <a:pPr>
              <a:buFontTx/>
              <a:buNone/>
            </a:pPr>
            <a:endParaRPr lang="zh-CN" altLang="en-US" sz="2400" b="1" dirty="0">
              <a:solidFill>
                <a:srgbClr val="000066"/>
              </a:solidFill>
              <a:ea typeface="宋体" panose="02010600030101010101" pitchFamily="2" charset="-122"/>
            </a:endParaRPr>
          </a:p>
          <a:p>
            <a:pPr>
              <a:buFontTx/>
              <a:buNone/>
            </a:pPr>
            <a:r>
              <a:rPr lang="zh-CN" altLang="en-US" sz="2400" b="1" dirty="0">
                <a:solidFill>
                  <a:srgbClr val="000066"/>
                </a:solidFill>
                <a:ea typeface="宋体" panose="02010600030101010101" pitchFamily="2" charset="-122"/>
              </a:rPr>
              <a:t>横向效应系数</a:t>
            </a:r>
            <a:r>
              <a:rPr lang="en-US" altLang="zh-CN" sz="2400" b="1" dirty="0">
                <a:solidFill>
                  <a:srgbClr val="000066"/>
                </a:solidFill>
                <a:ea typeface="宋体" panose="02010600030101010101" pitchFamily="2" charset="-122"/>
              </a:rPr>
              <a:t>H=</a:t>
            </a:r>
            <a:r>
              <a:rPr lang="zh-CN" altLang="en-US" sz="2400" b="1" dirty="0">
                <a:solidFill>
                  <a:srgbClr val="000066"/>
                </a:solidFill>
                <a:ea typeface="宋体" panose="02010600030101010101" pitchFamily="2" charset="-122"/>
              </a:rPr>
              <a:t>横向灵敏度系数</a:t>
            </a:r>
            <a:r>
              <a:rPr lang="en-US" altLang="zh-CN" sz="2400" b="1" dirty="0">
                <a:solidFill>
                  <a:srgbClr val="000066"/>
                </a:solidFill>
                <a:ea typeface="宋体" panose="02010600030101010101" pitchFamily="2" charset="-122"/>
              </a:rPr>
              <a:t>/</a:t>
            </a:r>
            <a:r>
              <a:rPr lang="zh-CN" altLang="en-US" sz="2400" b="1" dirty="0">
                <a:solidFill>
                  <a:srgbClr val="000066"/>
                </a:solidFill>
                <a:ea typeface="宋体" panose="02010600030101010101" pitchFamily="2" charset="-122"/>
              </a:rPr>
              <a:t>轴向灵敏度系数</a:t>
            </a:r>
          </a:p>
          <a:p>
            <a:pPr>
              <a:buFontTx/>
              <a:buNone/>
            </a:pPr>
            <a:endParaRPr lang="en-US" altLang="zh-CN" sz="2400" b="1" dirty="0">
              <a:solidFill>
                <a:srgbClr val="000066"/>
              </a:solidFill>
              <a:ea typeface="宋体" panose="02010600030101010101" pitchFamily="2" charset="-122"/>
            </a:endParaRPr>
          </a:p>
        </p:txBody>
      </p:sp>
      <p:graphicFrame>
        <p:nvGraphicFramePr>
          <p:cNvPr id="518147" name="Object 3"/>
          <p:cNvGraphicFramePr>
            <a:graphicFrameLocks noGrp="1" noChangeAspect="1"/>
          </p:cNvGraphicFramePr>
          <p:nvPr>
            <p:ph sz="half" idx="2"/>
          </p:nvPr>
        </p:nvGraphicFramePr>
        <p:xfrm>
          <a:off x="2843213" y="3797300"/>
          <a:ext cx="3457575" cy="981075"/>
        </p:xfrm>
        <a:graphic>
          <a:graphicData uri="http://schemas.openxmlformats.org/presentationml/2006/ole">
            <mc:AlternateContent xmlns:mc="http://schemas.openxmlformats.org/markup-compatibility/2006">
              <mc:Choice xmlns:v="urn:schemas-microsoft-com:vml" Requires="v">
                <p:oleObj spid="_x0000_s518152" name="公式" r:id="rId3" imgW="1930320" imgH="558720" progId="Equation.3">
                  <p:embed/>
                </p:oleObj>
              </mc:Choice>
              <mc:Fallback>
                <p:oleObj name="公式" r:id="rId3" imgW="1930320" imgH="5587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797300"/>
                        <a:ext cx="3457575"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body" idx="1"/>
          </p:nvPr>
        </p:nvSpPr>
        <p:spPr>
          <a:xfrm>
            <a:off x="395288" y="549275"/>
            <a:ext cx="8229600" cy="5721350"/>
          </a:xfrm>
        </p:spPr>
        <p:txBody>
          <a:bodyPr/>
          <a:lstStyle/>
          <a:p>
            <a:pPr>
              <a:lnSpc>
                <a:spcPct val="90000"/>
              </a:lnSpc>
              <a:buClr>
                <a:srgbClr val="FF3300"/>
              </a:buClr>
              <a:buSzPct val="70000"/>
              <a:buFont typeface="Arial" panose="020B0604020202020204" pitchFamily="34" charset="0"/>
              <a:buNone/>
            </a:pPr>
            <a:r>
              <a:rPr lang="zh-CN" altLang="en-US" sz="2800" b="1" dirty="0">
                <a:solidFill>
                  <a:srgbClr val="A50021"/>
                </a:solidFill>
                <a:ea typeface="宋体" panose="02010600030101010101" pitchFamily="2" charset="-122"/>
              </a:rPr>
              <a:t>金属丝电阻应变片基本特性</a:t>
            </a:r>
            <a:r>
              <a:rPr lang="zh-CN" altLang="en-US" sz="2800" dirty="0">
                <a:solidFill>
                  <a:srgbClr val="A50021"/>
                </a:solidFill>
                <a:ea typeface="宋体" panose="02010600030101010101" pitchFamily="2" charset="-122"/>
              </a:rPr>
              <a:t> </a:t>
            </a:r>
            <a:endParaRPr lang="zh-CN" altLang="en-US" sz="2800" b="1" dirty="0">
              <a:solidFill>
                <a:srgbClr val="A50021"/>
              </a:solidFill>
              <a:ea typeface="宋体" panose="02010600030101010101" pitchFamily="2" charset="-122"/>
            </a:endParaRPr>
          </a:p>
          <a:p>
            <a:pPr>
              <a:lnSpc>
                <a:spcPct val="90000"/>
              </a:lnSpc>
              <a:buClr>
                <a:srgbClr val="FF3300"/>
              </a:buClr>
              <a:buSzPct val="70000"/>
              <a:buFont typeface="Wingdings" panose="05000000000000000000" pitchFamily="2" charset="2"/>
              <a:buChar char="Ø"/>
            </a:pPr>
            <a:r>
              <a:rPr lang="zh-CN" altLang="en-US" sz="2400" b="1" dirty="0">
                <a:solidFill>
                  <a:srgbClr val="000066"/>
                </a:solidFill>
                <a:ea typeface="宋体" panose="02010600030101010101" pitchFamily="2" charset="-122"/>
              </a:rPr>
              <a:t>横向效应</a:t>
            </a:r>
          </a:p>
          <a:p>
            <a:pPr>
              <a:lnSpc>
                <a:spcPct val="90000"/>
              </a:lnSpc>
              <a:buClr>
                <a:srgbClr val="FF3300"/>
              </a:buClr>
              <a:buSzPct val="70000"/>
              <a:buFont typeface="Wingdings" panose="05000000000000000000" pitchFamily="2" charset="2"/>
              <a:buChar char="Ø"/>
            </a:pPr>
            <a:r>
              <a:rPr lang="zh-CN" altLang="en-US" sz="2400" b="1" dirty="0">
                <a:solidFill>
                  <a:srgbClr val="000066"/>
                </a:solidFill>
                <a:ea typeface="宋体" panose="02010600030101010101" pitchFamily="2" charset="-122"/>
              </a:rPr>
              <a:t>机械滞后</a:t>
            </a:r>
          </a:p>
          <a:p>
            <a:pPr>
              <a:lnSpc>
                <a:spcPct val="90000"/>
              </a:lnSpc>
              <a:buClr>
                <a:srgbClr val="FF3300"/>
              </a:buClr>
              <a:buSzPct val="70000"/>
              <a:buFont typeface="Arial" panose="020B0604020202020204" pitchFamily="34" charset="0"/>
              <a:buNone/>
            </a:pPr>
            <a:r>
              <a:rPr lang="zh-CN" altLang="en-US" sz="2400" b="1" dirty="0">
                <a:solidFill>
                  <a:srgbClr val="000066"/>
                </a:solidFill>
                <a:ea typeface="宋体" panose="02010600030101010101" pitchFamily="2" charset="-122"/>
              </a:rPr>
              <a:t>         在恒温下，应变片受力后，其内部会产生不可逆的残余变形，</a:t>
            </a:r>
            <a:r>
              <a:rPr lang="zh-CN" altLang="en-US" sz="2400" b="1" dirty="0">
                <a:solidFill>
                  <a:srgbClr val="FF0000"/>
                </a:solidFill>
                <a:ea typeface="宋体" panose="02010600030101010101" pitchFamily="2" charset="-122"/>
              </a:rPr>
              <a:t>致使应变电阻在加载和卸载时，出现一定的差值，此差值称之为机械滞后</a:t>
            </a:r>
            <a:r>
              <a:rPr lang="zh-CN" altLang="en-US" sz="2400" b="1" dirty="0">
                <a:solidFill>
                  <a:srgbClr val="000066"/>
                </a:solidFill>
                <a:ea typeface="宋体" panose="02010600030101010101" pitchFamily="2" charset="-122"/>
              </a:rPr>
              <a:t>，也将引起应变片灵敏系数下降。</a:t>
            </a:r>
          </a:p>
          <a:p>
            <a:pPr>
              <a:lnSpc>
                <a:spcPct val="90000"/>
              </a:lnSpc>
              <a:buClr>
                <a:srgbClr val="FF3300"/>
              </a:buClr>
              <a:buSzPct val="70000"/>
              <a:buFont typeface="Wingdings" panose="05000000000000000000" pitchFamily="2" charset="2"/>
              <a:buChar char="Ø"/>
            </a:pPr>
            <a:r>
              <a:rPr lang="zh-CN" altLang="en-US" sz="2400" b="1" dirty="0">
                <a:solidFill>
                  <a:srgbClr val="000066"/>
                </a:solidFill>
                <a:ea typeface="宋体" panose="02010600030101010101" pitchFamily="2" charset="-122"/>
              </a:rPr>
              <a:t>蠕变</a:t>
            </a:r>
          </a:p>
          <a:p>
            <a:pPr>
              <a:lnSpc>
                <a:spcPct val="90000"/>
              </a:lnSpc>
              <a:buClr>
                <a:srgbClr val="FF3300"/>
              </a:buClr>
              <a:buSzPct val="70000"/>
              <a:buFont typeface="Arial" panose="020B0604020202020204" pitchFamily="34" charset="0"/>
              <a:buNone/>
            </a:pPr>
            <a:r>
              <a:rPr lang="zh-CN" altLang="en-US" sz="2400" b="1" dirty="0">
                <a:solidFill>
                  <a:srgbClr val="000066"/>
                </a:solidFill>
                <a:ea typeface="宋体" panose="02010600030101010101" pitchFamily="2" charset="-122"/>
              </a:rPr>
              <a:t>           应变片受恒定力作用时，应变电阻值随时间而变化，这是因为应力在粘胶层中传递时出现滑动现象，胶层越厚，滑动越严重，这种现象称之为蠕变，蠕变结果也将引起灵敏系数下降。因而在应变片制作及往弹性元件上粘贴时，不但要选用同型号优质粘贴剂，而且粘贴层要薄而均匀。</a:t>
            </a:r>
          </a:p>
          <a:p>
            <a:pPr>
              <a:lnSpc>
                <a:spcPct val="90000"/>
              </a:lnSpc>
              <a:buClr>
                <a:srgbClr val="FF3300"/>
              </a:buClr>
              <a:buSzPct val="70000"/>
              <a:buFont typeface="Wingdings" panose="05000000000000000000" pitchFamily="2" charset="2"/>
              <a:buChar char="Ø"/>
            </a:pPr>
            <a:r>
              <a:rPr lang="zh-CN" altLang="en-US" sz="2400" b="1" dirty="0">
                <a:solidFill>
                  <a:srgbClr val="000066"/>
                </a:solidFill>
                <a:ea typeface="宋体" panose="02010600030101010101" pitchFamily="2" charset="-122"/>
              </a:rPr>
              <a:t>    温漂</a:t>
            </a:r>
          </a:p>
          <a:p>
            <a:pPr>
              <a:lnSpc>
                <a:spcPct val="90000"/>
              </a:lnSpc>
              <a:buClr>
                <a:srgbClr val="FF3300"/>
              </a:buClr>
              <a:buSzPct val="70000"/>
              <a:buFont typeface="Arial" panose="020B0604020202020204" pitchFamily="34" charset="0"/>
              <a:buNone/>
            </a:pPr>
            <a:r>
              <a:rPr lang="zh-CN" altLang="en-US" sz="2400" b="1" dirty="0">
                <a:solidFill>
                  <a:srgbClr val="000066"/>
                </a:solidFill>
                <a:ea typeface="宋体" panose="02010600030101010101" pitchFamily="2" charset="-122"/>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457200" y="274638"/>
            <a:ext cx="6202363" cy="706437"/>
          </a:xfrm>
        </p:spPr>
        <p:txBody>
          <a:bodyPr/>
          <a:lstStyle/>
          <a:p>
            <a:r>
              <a:rPr lang="en-US" altLang="zh-CN" sz="3200">
                <a:solidFill>
                  <a:srgbClr val="A50021"/>
                </a:solidFill>
                <a:ea typeface="宋体" panose="02010600030101010101" pitchFamily="2" charset="-122"/>
              </a:rPr>
              <a:t>4</a:t>
            </a:r>
            <a:r>
              <a:rPr lang="zh-CN" altLang="en-US" sz="3200">
                <a:solidFill>
                  <a:srgbClr val="A50021"/>
                </a:solidFill>
                <a:ea typeface="宋体" panose="02010600030101010101" pitchFamily="2" charset="-122"/>
              </a:rPr>
              <a:t>、温度误差及补偿</a:t>
            </a:r>
          </a:p>
        </p:txBody>
      </p:sp>
      <p:sp>
        <p:nvSpPr>
          <p:cNvPr id="520195" name="Rectangle 3"/>
          <p:cNvSpPr>
            <a:spLocks noGrp="1" noChangeArrowheads="1"/>
          </p:cNvSpPr>
          <p:nvPr>
            <p:ph type="body" sz="half" idx="1"/>
          </p:nvPr>
        </p:nvSpPr>
        <p:spPr>
          <a:xfrm>
            <a:off x="395288" y="908050"/>
            <a:ext cx="8075612" cy="2447925"/>
          </a:xfrm>
        </p:spPr>
        <p:txBody>
          <a:bodyPr/>
          <a:lstStyle/>
          <a:p>
            <a:pPr>
              <a:lnSpc>
                <a:spcPct val="115000"/>
              </a:lnSpc>
              <a:buFontTx/>
              <a:buNone/>
            </a:pPr>
            <a:r>
              <a:rPr lang="zh-CN" altLang="en-US" sz="2400" b="1">
                <a:solidFill>
                  <a:srgbClr val="000066"/>
                </a:solidFill>
                <a:ea typeface="宋体" panose="02010600030101010101" pitchFamily="2" charset="-122"/>
              </a:rPr>
              <a:t>            应变片敏感栅材料具有一定的温度系数，其电阻一般都受温度影响；另外电阻丝材料同测试材料的线膨胀系数不同，由于温度的变化会带来附加的应力。</a:t>
            </a:r>
          </a:p>
          <a:p>
            <a:pPr>
              <a:buClr>
                <a:srgbClr val="FF3300"/>
              </a:buClr>
              <a:buSzPct val="70000"/>
              <a:buFont typeface="Wingdings" panose="05000000000000000000" pitchFamily="2" charset="2"/>
              <a:buChar char="Ø"/>
            </a:pPr>
            <a:r>
              <a:rPr lang="zh-CN" altLang="en-US" sz="2400" b="1">
                <a:solidFill>
                  <a:srgbClr val="000066"/>
                </a:solidFill>
                <a:ea typeface="宋体" panose="02010600030101010101" pitchFamily="2" charset="-122"/>
              </a:rPr>
              <a:t>电阻温度系数的影响</a:t>
            </a:r>
          </a:p>
          <a:p>
            <a:pPr>
              <a:buFontTx/>
              <a:buNone/>
            </a:pPr>
            <a:r>
              <a:rPr lang="zh-CN" altLang="en-US" sz="2400" b="1">
                <a:solidFill>
                  <a:srgbClr val="000066"/>
                </a:solidFill>
                <a:ea typeface="宋体" panose="02010600030101010101" pitchFamily="2" charset="-122"/>
              </a:rPr>
              <a:t>        敏感栅的电阻丝阻值随温度变化的关系可用下式表示：</a:t>
            </a:r>
          </a:p>
          <a:p>
            <a:pPr>
              <a:buFontTx/>
              <a:buNone/>
            </a:pPr>
            <a:endParaRPr lang="zh-CN" altLang="en-US" sz="2400" b="1">
              <a:solidFill>
                <a:srgbClr val="000066"/>
              </a:solidFill>
              <a:ea typeface="宋体" panose="02010600030101010101" pitchFamily="2" charset="-122"/>
            </a:endParaRPr>
          </a:p>
        </p:txBody>
      </p:sp>
      <p:graphicFrame>
        <p:nvGraphicFramePr>
          <p:cNvPr id="520196" name="Object 4"/>
          <p:cNvGraphicFramePr>
            <a:graphicFrameLocks noGrp="1" noChangeAspect="1"/>
          </p:cNvGraphicFramePr>
          <p:nvPr>
            <p:ph sz="quarter" idx="2"/>
          </p:nvPr>
        </p:nvGraphicFramePr>
        <p:xfrm>
          <a:off x="2124075" y="3217863"/>
          <a:ext cx="3457575" cy="695325"/>
        </p:xfrm>
        <a:graphic>
          <a:graphicData uri="http://schemas.openxmlformats.org/presentationml/2006/ole">
            <mc:AlternateContent xmlns:mc="http://schemas.openxmlformats.org/markup-compatibility/2006">
              <mc:Choice xmlns:v="urn:schemas-microsoft-com:vml" Requires="v">
                <p:oleObj spid="_x0000_s520208" name="公式" r:id="rId3" imgW="2019240" imgH="406080" progId="Equation.3">
                  <p:embed/>
                </p:oleObj>
              </mc:Choice>
              <mc:Fallback>
                <p:oleObj name="公式" r:id="rId3" imgW="2019240" imgH="406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217863"/>
                        <a:ext cx="3457575"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0197" name="Text Box 5"/>
          <p:cNvSpPr txBox="1">
            <a:spLocks noChangeArrowheads="1"/>
          </p:cNvSpPr>
          <p:nvPr/>
        </p:nvSpPr>
        <p:spPr bwMode="auto">
          <a:xfrm>
            <a:off x="323850" y="3860800"/>
            <a:ext cx="8208963"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15000"/>
              </a:lnSpc>
              <a:spcBef>
                <a:spcPct val="20000"/>
              </a:spcBef>
              <a:buClr>
                <a:srgbClr val="FF3300"/>
              </a:buClr>
              <a:buSzPct val="70000"/>
              <a:buFont typeface="Wingdings" panose="05000000000000000000" pitchFamily="2" charset="2"/>
              <a:buChar char="Ø"/>
            </a:pPr>
            <a:r>
              <a:rPr kumimoji="0" lang="zh-CN" altLang="en-US" b="1" i="0">
                <a:solidFill>
                  <a:srgbClr val="000066"/>
                </a:solidFill>
              </a:rPr>
              <a:t>试件材料和电阻丝材料的线膨胀系数的影响</a:t>
            </a:r>
          </a:p>
          <a:p>
            <a:pPr>
              <a:lnSpc>
                <a:spcPct val="115000"/>
              </a:lnSpc>
              <a:spcBef>
                <a:spcPct val="20000"/>
              </a:spcBef>
              <a:buClr>
                <a:srgbClr val="FF3300"/>
              </a:buClr>
              <a:buSzPct val="70000"/>
              <a:buFont typeface="Arial" panose="020B0604020202020204" pitchFamily="34" charset="0"/>
              <a:buNone/>
            </a:pPr>
            <a:r>
              <a:rPr kumimoji="0" lang="zh-CN" altLang="en-US" b="1" i="0">
                <a:solidFill>
                  <a:srgbClr val="000066"/>
                </a:solidFill>
              </a:rPr>
              <a:t>           当试件和电阻丝线膨胀系数不同时</a:t>
            </a:r>
            <a:r>
              <a:rPr kumimoji="0" lang="en-US" altLang="zh-CN" b="1" i="0">
                <a:solidFill>
                  <a:srgbClr val="000066"/>
                </a:solidFill>
              </a:rPr>
              <a:t>, </a:t>
            </a:r>
            <a:r>
              <a:rPr kumimoji="0" lang="zh-CN" altLang="en-US" b="1" i="0">
                <a:solidFill>
                  <a:srgbClr val="000066"/>
                </a:solidFill>
              </a:rPr>
              <a:t>由于环境温度的变化</a:t>
            </a:r>
            <a:r>
              <a:rPr kumimoji="0" lang="en-US" altLang="zh-CN" b="1" i="0">
                <a:solidFill>
                  <a:srgbClr val="000066"/>
                </a:solidFill>
              </a:rPr>
              <a:t>, </a:t>
            </a:r>
            <a:r>
              <a:rPr kumimoji="0" lang="zh-CN" altLang="en-US" b="1" i="0">
                <a:solidFill>
                  <a:srgbClr val="000066"/>
                </a:solidFill>
              </a:rPr>
              <a:t>电阻丝会产生附加变形</a:t>
            </a:r>
            <a:r>
              <a:rPr kumimoji="0" lang="en-US" altLang="zh-CN" b="1" i="0">
                <a:solidFill>
                  <a:srgbClr val="000066"/>
                </a:solidFill>
              </a:rPr>
              <a:t>, </a:t>
            </a:r>
            <a:r>
              <a:rPr kumimoji="0" lang="zh-CN" altLang="en-US" b="1" i="0">
                <a:solidFill>
                  <a:srgbClr val="000066"/>
                </a:solidFill>
              </a:rPr>
              <a:t>从而产生附加电阻。</a:t>
            </a:r>
          </a:p>
        </p:txBody>
      </p:sp>
      <p:graphicFrame>
        <p:nvGraphicFramePr>
          <p:cNvPr id="520198" name="Object 6"/>
          <p:cNvGraphicFramePr>
            <a:graphicFrameLocks noGrp="1" noChangeAspect="1"/>
          </p:cNvGraphicFramePr>
          <p:nvPr>
            <p:ph sz="quarter" idx="3"/>
          </p:nvPr>
        </p:nvGraphicFramePr>
        <p:xfrm>
          <a:off x="992188" y="5516563"/>
          <a:ext cx="2405062" cy="681037"/>
        </p:xfrm>
        <a:graphic>
          <a:graphicData uri="http://schemas.openxmlformats.org/presentationml/2006/ole">
            <mc:AlternateContent xmlns:mc="http://schemas.openxmlformats.org/markup-compatibility/2006">
              <mc:Choice xmlns:v="urn:schemas-microsoft-com:vml" Requires="v">
                <p:oleObj spid="_x0000_s520209" name="公式" r:id="rId5" imgW="1434960" imgH="406080" progId="Equation.3">
                  <p:embed/>
                </p:oleObj>
              </mc:Choice>
              <mc:Fallback>
                <p:oleObj name="公式" r:id="rId5" imgW="1434960" imgH="4060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2188" y="5516563"/>
                        <a:ext cx="240506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0199" name="Text Box 7"/>
          <p:cNvSpPr txBox="1">
            <a:spLocks noChangeArrowheads="1"/>
          </p:cNvSpPr>
          <p:nvPr/>
        </p:nvSpPr>
        <p:spPr bwMode="auto">
          <a:xfrm>
            <a:off x="4140200" y="5661025"/>
            <a:ext cx="4608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15000"/>
              </a:lnSpc>
              <a:spcBef>
                <a:spcPct val="20000"/>
              </a:spcBef>
              <a:buClr>
                <a:srgbClr val="FF3300"/>
              </a:buClr>
              <a:buSzPct val="70000"/>
              <a:buFont typeface="Arial" panose="020B0604020202020204" pitchFamily="34" charset="0"/>
              <a:buNone/>
            </a:pPr>
            <a:r>
              <a:rPr kumimoji="0" lang="el-GR" altLang="zh-CN" b="1" i="0">
                <a:solidFill>
                  <a:srgbClr val="000066"/>
                </a:solidFill>
              </a:rPr>
              <a:t>β</a:t>
            </a:r>
            <a:r>
              <a:rPr kumimoji="0" lang="el-GR" altLang="zh-CN" sz="1400" b="1" i="0">
                <a:solidFill>
                  <a:srgbClr val="000066"/>
                </a:solidFill>
              </a:rPr>
              <a:t>e</a:t>
            </a:r>
            <a:r>
              <a:rPr kumimoji="0" lang="zh-CN" altLang="en-US" b="1" i="0">
                <a:solidFill>
                  <a:srgbClr val="000066"/>
                </a:solidFill>
              </a:rPr>
              <a:t>被测件、</a:t>
            </a:r>
            <a:r>
              <a:rPr kumimoji="0" lang="el-GR" altLang="zh-CN" b="1" i="0">
                <a:solidFill>
                  <a:srgbClr val="000066"/>
                </a:solidFill>
              </a:rPr>
              <a:t>β</a:t>
            </a:r>
            <a:r>
              <a:rPr kumimoji="0" lang="el-GR" altLang="zh-CN" sz="1600" b="1" i="0">
                <a:solidFill>
                  <a:srgbClr val="000066"/>
                </a:solidFill>
              </a:rPr>
              <a:t>g</a:t>
            </a:r>
            <a:r>
              <a:rPr kumimoji="0" lang="zh-CN" altLang="el-GR" b="1" i="0">
                <a:solidFill>
                  <a:srgbClr val="000066"/>
                </a:solidFill>
              </a:rPr>
              <a:t>电阻丝线膨胀系数</a:t>
            </a:r>
            <a:endParaRPr kumimoji="0" lang="zh-CN" altLang="en-US" b="1" i="0">
              <a:solidFill>
                <a:srgbClr val="0000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971550" y="404813"/>
            <a:ext cx="6778625" cy="777875"/>
          </a:xfrm>
        </p:spPr>
        <p:txBody>
          <a:bodyPr/>
          <a:lstStyle/>
          <a:p>
            <a:r>
              <a:rPr lang="zh-CN" altLang="en-US" sz="3600">
                <a:solidFill>
                  <a:srgbClr val="A50021"/>
                </a:solidFill>
                <a:ea typeface="宋体" panose="02010600030101010101" pitchFamily="2" charset="-122"/>
              </a:rPr>
              <a:t>第二章 应变式传感器</a:t>
            </a:r>
          </a:p>
        </p:txBody>
      </p:sp>
      <p:pic>
        <p:nvPicPr>
          <p:cNvPr id="501763" name="Picture 3" descr="应变片测力"/>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2565400"/>
            <a:ext cx="2651125" cy="1143000"/>
          </a:xfrm>
          <a:prstGeom prst="rect">
            <a:avLst/>
          </a:prstGeom>
          <a:noFill/>
          <a:extLst>
            <a:ext uri="{909E8E84-426E-40DD-AFC4-6F175D3DCCD1}">
              <a14:hiddenFill xmlns:a14="http://schemas.microsoft.com/office/drawing/2010/main">
                <a:solidFill>
                  <a:srgbClr val="FFFFFF"/>
                </a:solidFill>
              </a14:hiddenFill>
            </a:ext>
          </a:extLst>
        </p:spPr>
      </p:pic>
      <p:pic>
        <p:nvPicPr>
          <p:cNvPr id="501764" name="Picture 4" descr="应变力测力原理"/>
          <p:cNvPicPr>
            <a:picLocks noChangeAspect="1" noChangeArrowheads="1"/>
          </p:cNvPicPr>
          <p:nvPr/>
        </p:nvPicPr>
        <p:blipFill>
          <a:blip r:embed="rId3" cstate="print">
            <a:lum contrast="12000"/>
            <a:extLst>
              <a:ext uri="{28A0092B-C50C-407E-A947-70E740481C1C}">
                <a14:useLocalDpi xmlns:a14="http://schemas.microsoft.com/office/drawing/2010/main" val="0"/>
              </a:ext>
            </a:extLst>
          </a:blip>
          <a:srcRect b="22697"/>
          <a:stretch>
            <a:fillRect/>
          </a:stretch>
        </p:blipFill>
        <p:spPr bwMode="auto">
          <a:xfrm>
            <a:off x="5148263" y="4652963"/>
            <a:ext cx="3746500" cy="1397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01765" name="Rectangle 5"/>
          <p:cNvSpPr>
            <a:spLocks noChangeArrowheads="1"/>
          </p:cNvSpPr>
          <p:nvPr/>
        </p:nvSpPr>
        <p:spPr bwMode="auto">
          <a:xfrm>
            <a:off x="457200" y="1143000"/>
            <a:ext cx="83058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b="1" i="0">
                <a:solidFill>
                  <a:srgbClr val="000066"/>
                </a:solidFill>
                <a:effectLst>
                  <a:outerShdw blurRad="38100" dist="38100" dir="2700000" algn="tl">
                    <a:srgbClr val="C0C0C0"/>
                  </a:outerShdw>
                </a:effectLst>
                <a:latin typeface="宋体" panose="02010600030101010101" pitchFamily="2" charset="-122"/>
              </a:rPr>
              <a:t>应变效应：弹性元件上粘贴应变片，在外力作用下发生形变时，其电阻相应改变。</a:t>
            </a:r>
          </a:p>
        </p:txBody>
      </p:sp>
      <p:pic>
        <p:nvPicPr>
          <p:cNvPr id="501766" name="Picture 6" descr="应变测力"/>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381500"/>
            <a:ext cx="4343400" cy="1638300"/>
          </a:xfrm>
          <a:prstGeom prst="rect">
            <a:avLst/>
          </a:prstGeom>
          <a:noFill/>
          <a:extLst>
            <a:ext uri="{909E8E84-426E-40DD-AFC4-6F175D3DCCD1}">
              <a14:hiddenFill xmlns:a14="http://schemas.microsoft.com/office/drawing/2010/main">
                <a:solidFill>
                  <a:srgbClr val="FFFFFF"/>
                </a:solidFill>
              </a14:hiddenFill>
            </a:ext>
          </a:extLst>
        </p:spPr>
      </p:pic>
      <p:grpSp>
        <p:nvGrpSpPr>
          <p:cNvPr id="501767" name="Group 7"/>
          <p:cNvGrpSpPr>
            <a:grpSpLocks/>
          </p:cNvGrpSpPr>
          <p:nvPr/>
        </p:nvGrpSpPr>
        <p:grpSpPr bwMode="auto">
          <a:xfrm>
            <a:off x="228600" y="2362200"/>
            <a:ext cx="4029075" cy="1752600"/>
            <a:chOff x="96" y="1440"/>
            <a:chExt cx="2538" cy="1104"/>
          </a:xfrm>
        </p:grpSpPr>
        <p:pic>
          <p:nvPicPr>
            <p:cNvPr id="501768" name="Picture 8" descr="应变式力传感器"/>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1440"/>
              <a:ext cx="1770" cy="1104"/>
            </a:xfrm>
            <a:prstGeom prst="rect">
              <a:avLst/>
            </a:prstGeom>
            <a:noFill/>
            <a:extLst>
              <a:ext uri="{909E8E84-426E-40DD-AFC4-6F175D3DCCD1}">
                <a14:hiddenFill xmlns:a14="http://schemas.microsoft.com/office/drawing/2010/main">
                  <a:solidFill>
                    <a:srgbClr val="FFFFFF"/>
                  </a:solidFill>
                </a14:hiddenFill>
              </a:ext>
            </a:extLst>
          </p:spPr>
        </p:pic>
        <p:sp>
          <p:nvSpPr>
            <p:cNvPr id="501769" name="Text Box 9"/>
            <p:cNvSpPr txBox="1">
              <a:spLocks noChangeArrowheads="1"/>
            </p:cNvSpPr>
            <p:nvPr/>
          </p:nvSpPr>
          <p:spPr bwMode="auto">
            <a:xfrm>
              <a:off x="96" y="1776"/>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990000"/>
                    </a:outerShdw>
                  </a:effectLst>
                </a14:hiddenEffects>
              </a:ext>
            </a:extLst>
          </p:spPr>
          <p:txBody>
            <a:bodyPr>
              <a:spAutoFit/>
            </a:bodyPr>
            <a:lstStyle/>
            <a:p>
              <a:pPr algn="ctr">
                <a:spcBef>
                  <a:spcPct val="50000"/>
                </a:spcBef>
              </a:pPr>
              <a:r>
                <a:rPr lang="zh-CN" altLang="en-US" b="1" i="0">
                  <a:solidFill>
                    <a:srgbClr val="000066"/>
                  </a:solidFill>
                </a:rPr>
                <a:t>弹性梁</a:t>
              </a:r>
            </a:p>
          </p:txBody>
        </p:sp>
      </p:grpSp>
      <p:sp>
        <p:nvSpPr>
          <p:cNvPr id="501770" name="AutoShape 10"/>
          <p:cNvSpPr>
            <a:spLocks noChangeArrowheads="1"/>
          </p:cNvSpPr>
          <p:nvPr/>
        </p:nvSpPr>
        <p:spPr bwMode="auto">
          <a:xfrm>
            <a:off x="1323975" y="4457700"/>
            <a:ext cx="381000" cy="533400"/>
          </a:xfrm>
          <a:prstGeom prst="downArrow">
            <a:avLst>
              <a:gd name="adj1" fmla="val 50000"/>
              <a:gd name="adj2" fmla="val 35000"/>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990000"/>
                  </a:outerShdw>
                </a:effectLst>
              </a14:hiddenEffects>
            </a:ext>
          </a:extLst>
        </p:spPr>
        <p:txBody>
          <a:bodyPr wrap="none" anchor="ct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1218" name="Object 2"/>
          <p:cNvGraphicFramePr>
            <a:graphicFrameLocks noGrp="1" noChangeAspect="1"/>
          </p:cNvGraphicFramePr>
          <p:nvPr>
            <p:ph sz="half" idx="1"/>
          </p:nvPr>
        </p:nvGraphicFramePr>
        <p:xfrm>
          <a:off x="2195513" y="373063"/>
          <a:ext cx="4464050" cy="1455737"/>
        </p:xfrm>
        <a:graphic>
          <a:graphicData uri="http://schemas.openxmlformats.org/presentationml/2006/ole">
            <mc:AlternateContent xmlns:mc="http://schemas.openxmlformats.org/markup-compatibility/2006">
              <mc:Choice xmlns:v="urn:schemas-microsoft-com:vml" Requires="v">
                <p:oleObj spid="_x0000_s521231" name="公式" r:id="rId3" imgW="2958840" imgH="965160" progId="Equation.3">
                  <p:embed/>
                </p:oleObj>
              </mc:Choice>
              <mc:Fallback>
                <p:oleObj name="公式" r:id="rId3" imgW="2958840" imgH="965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73063"/>
                        <a:ext cx="4464050" cy="1455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1219" name="Text Box 3"/>
          <p:cNvSpPr txBox="1">
            <a:spLocks noChangeArrowheads="1"/>
          </p:cNvSpPr>
          <p:nvPr/>
        </p:nvSpPr>
        <p:spPr bwMode="auto">
          <a:xfrm>
            <a:off x="900113" y="1773238"/>
            <a:ext cx="5040312"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b="1" i="0">
                <a:solidFill>
                  <a:srgbClr val="000066"/>
                </a:solidFill>
                <a:latin typeface="Arial" panose="020B0604020202020204" pitchFamily="34" charset="0"/>
              </a:rPr>
              <a:t>温度补偿</a:t>
            </a:r>
          </a:p>
          <a:p>
            <a:pPr>
              <a:spcBef>
                <a:spcPct val="50000"/>
              </a:spcBef>
            </a:pPr>
            <a:r>
              <a:rPr kumimoji="0" lang="en-US" altLang="zh-CN" b="1" i="0">
                <a:solidFill>
                  <a:srgbClr val="000066"/>
                </a:solidFill>
                <a:latin typeface="Arial" panose="020B0604020202020204" pitchFamily="34" charset="0"/>
              </a:rPr>
              <a:t>1</a:t>
            </a:r>
            <a:r>
              <a:rPr kumimoji="0" lang="zh-CN" altLang="en-US" b="1" i="0">
                <a:solidFill>
                  <a:srgbClr val="000066"/>
                </a:solidFill>
                <a:latin typeface="Arial" panose="020B0604020202020204" pitchFamily="34" charset="0"/>
              </a:rPr>
              <a:t>）单丝自补偿应变片</a:t>
            </a:r>
          </a:p>
        </p:txBody>
      </p:sp>
      <p:graphicFrame>
        <p:nvGraphicFramePr>
          <p:cNvPr id="521220" name="Object 4"/>
          <p:cNvGraphicFramePr>
            <a:graphicFrameLocks noGrp="1" noChangeAspect="1"/>
          </p:cNvGraphicFramePr>
          <p:nvPr>
            <p:ph sz="half" idx="2"/>
          </p:nvPr>
        </p:nvGraphicFramePr>
        <p:xfrm>
          <a:off x="1763713" y="2901950"/>
          <a:ext cx="4433887" cy="1096963"/>
        </p:xfrm>
        <a:graphic>
          <a:graphicData uri="http://schemas.openxmlformats.org/presentationml/2006/ole">
            <mc:AlternateContent xmlns:mc="http://schemas.openxmlformats.org/markup-compatibility/2006">
              <mc:Choice xmlns:v="urn:schemas-microsoft-com:vml" Requires="v">
                <p:oleObj spid="_x0000_s521232" name="公式" r:id="rId5" imgW="2616120" imgH="647640" progId="Equation.3">
                  <p:embed/>
                </p:oleObj>
              </mc:Choice>
              <mc:Fallback>
                <p:oleObj name="公式" r:id="rId5" imgW="2616120" imgH="647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901950"/>
                        <a:ext cx="4433887"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1221" name="Text Box 5"/>
          <p:cNvSpPr txBox="1">
            <a:spLocks noChangeArrowheads="1"/>
          </p:cNvSpPr>
          <p:nvPr/>
        </p:nvSpPr>
        <p:spPr bwMode="auto">
          <a:xfrm>
            <a:off x="900113" y="4076700"/>
            <a:ext cx="69850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b="1" i="0">
                <a:solidFill>
                  <a:srgbClr val="000066"/>
                </a:solidFill>
                <a:latin typeface="Arial" panose="020B0604020202020204" pitchFamily="34" charset="0"/>
              </a:rPr>
              <a:t>2</a:t>
            </a:r>
            <a:r>
              <a:rPr kumimoji="0" lang="zh-CN" altLang="en-US" b="1" i="0">
                <a:solidFill>
                  <a:srgbClr val="000066"/>
                </a:solidFill>
                <a:latin typeface="Arial" panose="020B0604020202020204" pitchFamily="34" charset="0"/>
              </a:rPr>
              <a:t>）双丝组合式自补偿应变片</a:t>
            </a:r>
          </a:p>
          <a:p>
            <a:pPr>
              <a:spcBef>
                <a:spcPct val="50000"/>
              </a:spcBef>
            </a:pPr>
            <a:r>
              <a:rPr kumimoji="0" lang="zh-CN" altLang="en-US" b="1" i="0">
                <a:solidFill>
                  <a:srgbClr val="000066"/>
                </a:solidFill>
                <a:latin typeface="Arial" panose="020B0604020202020204" pitchFamily="34" charset="0"/>
              </a:rPr>
              <a:t>采用两种不同电阻温度系数（一正，一负）的材料串联组成敏感栅。</a:t>
            </a:r>
          </a:p>
          <a:p>
            <a:pPr>
              <a:spcBef>
                <a:spcPct val="50000"/>
              </a:spcBef>
            </a:pPr>
            <a:r>
              <a:rPr kumimoji="0" lang="en-US" altLang="zh-CN" b="1" i="0">
                <a:solidFill>
                  <a:srgbClr val="000066"/>
                </a:solidFill>
                <a:latin typeface="Arial" panose="020B0604020202020204" pitchFamily="34" charset="0"/>
              </a:rPr>
              <a:t>                        (</a:t>
            </a:r>
            <a:r>
              <a:rPr kumimoji="0" lang="el-GR" altLang="zh-CN" b="1" i="0">
                <a:solidFill>
                  <a:srgbClr val="000066"/>
                </a:solidFill>
                <a:latin typeface="Arial" panose="020B0604020202020204" pitchFamily="34" charset="0"/>
              </a:rPr>
              <a:t>ΔRa</a:t>
            </a:r>
            <a:r>
              <a:rPr kumimoji="0" lang="en-US" altLang="zh-CN" b="1" i="0">
                <a:solidFill>
                  <a:srgbClr val="000066"/>
                </a:solidFill>
                <a:latin typeface="Arial" panose="020B0604020202020204" pitchFamily="34" charset="0"/>
              </a:rPr>
              <a:t>)= - (</a:t>
            </a:r>
            <a:r>
              <a:rPr kumimoji="0" lang="el-GR" altLang="zh-CN" b="1" i="0">
                <a:solidFill>
                  <a:srgbClr val="000066"/>
                </a:solidFill>
                <a:latin typeface="Arial" panose="020B0604020202020204" pitchFamily="34" charset="0"/>
              </a:rPr>
              <a:t>ΔRb</a:t>
            </a:r>
            <a:r>
              <a:rPr kumimoji="0" lang="en-US" altLang="zh-CN" b="1" i="0">
                <a:solidFill>
                  <a:srgbClr val="000066"/>
                </a:solidFill>
                <a:latin typeface="Arial" panose="020B0604020202020204" pitchFamily="34" charset="0"/>
              </a:rPr>
              <a:t>)</a:t>
            </a:r>
          </a:p>
          <a:p>
            <a:pPr>
              <a:spcBef>
                <a:spcPct val="50000"/>
              </a:spcBef>
            </a:pPr>
            <a:r>
              <a:rPr kumimoji="0" lang="el-GR" altLang="zh-CN" b="1" i="0">
                <a:solidFill>
                  <a:srgbClr val="000066"/>
                </a:solidFill>
                <a:latin typeface="Arial" panose="020B0604020202020204" pitchFamily="34" charset="0"/>
              </a:rPr>
              <a:t>3</a:t>
            </a:r>
            <a:r>
              <a:rPr kumimoji="0" lang="en-US" altLang="zh-CN" b="1" i="0">
                <a:solidFill>
                  <a:srgbClr val="000066"/>
                </a:solidFill>
                <a:latin typeface="Arial" panose="020B0604020202020204" pitchFamily="34" charset="0"/>
              </a:rPr>
              <a:t>)</a:t>
            </a:r>
            <a:r>
              <a:rPr kumimoji="0" lang="zh-CN" altLang="en-US" b="1" i="0">
                <a:solidFill>
                  <a:srgbClr val="000066"/>
                </a:solidFill>
                <a:latin typeface="Arial" panose="020B0604020202020204" pitchFamily="34" charset="0"/>
              </a:rPr>
              <a:t>电路补偿法：采用补偿应变片、差动等方式。</a:t>
            </a:r>
            <a:endParaRPr kumimoji="0" lang="zh-CN" altLang="el-GR" b="1" i="0">
              <a:solidFill>
                <a:srgbClr val="000066"/>
              </a:solidFill>
              <a:latin typeface="Arial" panose="020B0604020202020204" pitchFamily="34" charset="0"/>
            </a:endParaRPr>
          </a:p>
        </p:txBody>
      </p:sp>
      <p:sp>
        <p:nvSpPr>
          <p:cNvPr id="521222" name="Text Box 6"/>
          <p:cNvSpPr txBox="1">
            <a:spLocks noChangeArrowheads="1"/>
          </p:cNvSpPr>
          <p:nvPr/>
        </p:nvSpPr>
        <p:spPr bwMode="auto">
          <a:xfrm>
            <a:off x="6948488" y="1773238"/>
            <a:ext cx="1944687"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000" b="1" i="0">
                <a:solidFill>
                  <a:srgbClr val="CC0000"/>
                </a:solidFill>
                <a:latin typeface="Arial" panose="020B0604020202020204" pitchFamily="34" charset="0"/>
              </a:rPr>
              <a:t>优点：</a:t>
            </a:r>
            <a:r>
              <a:rPr kumimoji="0" lang="zh-CN" altLang="en-US" sz="2000" b="1" i="0">
                <a:solidFill>
                  <a:srgbClr val="000066"/>
                </a:solidFill>
                <a:latin typeface="Arial" panose="020B0604020202020204" pitchFamily="34" charset="0"/>
              </a:rPr>
              <a:t>结构简单，制造和使用方便；只能在一定线膨胀系数的材料上使用。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468313" y="404813"/>
            <a:ext cx="5915025" cy="706437"/>
          </a:xfrm>
        </p:spPr>
        <p:txBody>
          <a:bodyPr/>
          <a:lstStyle/>
          <a:p>
            <a:r>
              <a:rPr lang="zh-CN" altLang="en-US" sz="3600">
                <a:solidFill>
                  <a:srgbClr val="A50021"/>
                </a:solidFill>
                <a:ea typeface="宋体" panose="02010600030101010101" pitchFamily="2" charset="-122"/>
              </a:rPr>
              <a:t>二、金属箔式应变片</a:t>
            </a:r>
          </a:p>
        </p:txBody>
      </p:sp>
      <p:pic>
        <p:nvPicPr>
          <p:cNvPr id="522243" name="Picture 3" descr="3_43_compelements"/>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95288" y="1268413"/>
            <a:ext cx="4537075" cy="33607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22244" name="Picture 4" descr="membrane-roset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346325"/>
            <a:ext cx="5867400" cy="4346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body" idx="1"/>
          </p:nvPr>
        </p:nvSpPr>
        <p:spPr>
          <a:xfrm>
            <a:off x="0" y="333375"/>
            <a:ext cx="8893175" cy="6264275"/>
          </a:xfrm>
        </p:spPr>
        <p:txBody>
          <a:bodyPr/>
          <a:lstStyle/>
          <a:p>
            <a:pPr algn="just">
              <a:lnSpc>
                <a:spcPct val="110000"/>
              </a:lnSpc>
              <a:spcBef>
                <a:spcPct val="50000"/>
              </a:spcBef>
              <a:buClr>
                <a:srgbClr val="FF0000"/>
              </a:buClr>
              <a:buSzPct val="65000"/>
              <a:buFont typeface="Arial" panose="020B0604020202020204" pitchFamily="34" charset="0"/>
              <a:buNone/>
            </a:pPr>
            <a:r>
              <a:rPr lang="zh-CN" altLang="en-US" sz="2400" b="1">
                <a:solidFill>
                  <a:srgbClr val="000066"/>
                </a:solidFill>
                <a:ea typeface="宋体" panose="02010600030101010101" pitchFamily="2" charset="-122"/>
              </a:rPr>
              <a:t>           箔式应变计的线栅是通过光刻、腐蚀等工艺制成很薄的金属薄栅（厚度一般在</a:t>
            </a:r>
            <a:r>
              <a:rPr lang="en-US" altLang="zh-CN" sz="2400" b="1">
                <a:solidFill>
                  <a:srgbClr val="000066"/>
                </a:solidFill>
                <a:ea typeface="宋体" panose="02010600030101010101" pitchFamily="2" charset="-122"/>
              </a:rPr>
              <a:t>0.003</a:t>
            </a:r>
            <a:r>
              <a:rPr lang="zh-CN" altLang="en-US" sz="2400" b="1">
                <a:solidFill>
                  <a:srgbClr val="000066"/>
                </a:solidFill>
                <a:ea typeface="宋体" panose="02010600030101010101" pitchFamily="2" charset="-122"/>
              </a:rPr>
              <a:t>～</a:t>
            </a:r>
            <a:r>
              <a:rPr lang="en-US" altLang="zh-CN" sz="2400" b="1">
                <a:solidFill>
                  <a:srgbClr val="000066"/>
                </a:solidFill>
                <a:ea typeface="宋体" panose="02010600030101010101" pitchFamily="2" charset="-122"/>
              </a:rPr>
              <a:t>0.01mm</a:t>
            </a:r>
            <a:r>
              <a:rPr lang="zh-CN" altLang="en-US" sz="2400" b="1">
                <a:solidFill>
                  <a:srgbClr val="000066"/>
                </a:solidFill>
                <a:ea typeface="宋体" panose="02010600030101010101" pitchFamily="2" charset="-122"/>
              </a:rPr>
              <a:t>），与丝式应变片相比：</a:t>
            </a:r>
            <a:endParaRPr lang="en-US" altLang="zh-CN" sz="2400" b="1">
              <a:solidFill>
                <a:srgbClr val="000066"/>
              </a:solidFill>
              <a:ea typeface="宋体" panose="02010600030101010101" pitchFamily="2" charset="-122"/>
            </a:endParaRPr>
          </a:p>
          <a:p>
            <a:pPr lvl="1" algn="just">
              <a:lnSpc>
                <a:spcPct val="110000"/>
              </a:lnSpc>
              <a:spcBef>
                <a:spcPct val="50000"/>
              </a:spcBef>
              <a:buClr>
                <a:srgbClr val="FF0000"/>
              </a:buClr>
              <a:buSzPct val="65000"/>
              <a:buFont typeface="Wingdings" panose="05000000000000000000" pitchFamily="2" charset="2"/>
              <a:buChar char="Ø"/>
            </a:pPr>
            <a:r>
              <a:rPr lang="zh-CN" altLang="en-US" sz="2400" b="1">
                <a:solidFill>
                  <a:srgbClr val="000066"/>
                </a:solidFill>
                <a:ea typeface="宋体" panose="02010600030101010101" pitchFamily="2" charset="-122"/>
              </a:rPr>
              <a:t>工艺上能保证线栅的尺寸正确、 线条均匀</a:t>
            </a:r>
            <a:r>
              <a:rPr lang="en-US" altLang="zh-CN" sz="2400" b="1">
                <a:solidFill>
                  <a:srgbClr val="000066"/>
                </a:solidFill>
                <a:ea typeface="宋体" panose="02010600030101010101" pitchFamily="2" charset="-122"/>
              </a:rPr>
              <a:t>, </a:t>
            </a:r>
            <a:r>
              <a:rPr lang="zh-CN" altLang="en-US" sz="2400" b="1">
                <a:solidFill>
                  <a:srgbClr val="000066"/>
                </a:solidFill>
                <a:ea typeface="宋体" panose="02010600030101010101" pitchFamily="2" charset="-122"/>
              </a:rPr>
              <a:t>大批量生产时</a:t>
            </a:r>
            <a:r>
              <a:rPr lang="en-US" altLang="zh-CN" sz="2400" b="1">
                <a:solidFill>
                  <a:srgbClr val="000066"/>
                </a:solidFill>
                <a:ea typeface="宋体" panose="02010600030101010101" pitchFamily="2" charset="-122"/>
              </a:rPr>
              <a:t>, </a:t>
            </a:r>
            <a:r>
              <a:rPr lang="zh-CN" altLang="en-US" sz="2400" b="1">
                <a:solidFill>
                  <a:srgbClr val="000066"/>
                </a:solidFill>
                <a:ea typeface="宋体" panose="02010600030101010101" pitchFamily="2" charset="-122"/>
              </a:rPr>
              <a:t>阻值离散程度小。</a:t>
            </a:r>
          </a:p>
          <a:p>
            <a:pPr lvl="1">
              <a:lnSpc>
                <a:spcPct val="110000"/>
              </a:lnSpc>
              <a:buClr>
                <a:srgbClr val="FF0000"/>
              </a:buClr>
              <a:buSzPct val="65000"/>
              <a:buFont typeface="Wingdings" panose="05000000000000000000" pitchFamily="2" charset="2"/>
              <a:buChar char="Ø"/>
            </a:pPr>
            <a:r>
              <a:rPr lang="zh-CN" altLang="en-US" sz="2400" b="1">
                <a:solidFill>
                  <a:srgbClr val="000066"/>
                </a:solidFill>
                <a:ea typeface="宋体" panose="02010600030101010101" pitchFamily="2" charset="-122"/>
              </a:rPr>
              <a:t> 可根据需要制成任意形状的箔式应变计和微型小基长（如基长为</a:t>
            </a:r>
            <a:r>
              <a:rPr lang="en-US" altLang="zh-CN" sz="2400" b="1">
                <a:solidFill>
                  <a:srgbClr val="000066"/>
                </a:solidFill>
                <a:ea typeface="宋体" panose="02010600030101010101" pitchFamily="2" charset="-122"/>
              </a:rPr>
              <a:t>0.1 mm</a:t>
            </a:r>
            <a:r>
              <a:rPr lang="zh-CN" altLang="en-US" sz="2400" b="1">
                <a:solidFill>
                  <a:srgbClr val="000066"/>
                </a:solidFill>
                <a:ea typeface="宋体" panose="02010600030101010101" pitchFamily="2" charset="-122"/>
              </a:rPr>
              <a:t>）的应变计。</a:t>
            </a:r>
          </a:p>
          <a:p>
            <a:pPr lvl="1">
              <a:lnSpc>
                <a:spcPct val="110000"/>
              </a:lnSpc>
              <a:buClr>
                <a:srgbClr val="FF0000"/>
              </a:buClr>
              <a:buSzPct val="65000"/>
              <a:buFont typeface="Wingdings" panose="05000000000000000000" pitchFamily="2" charset="2"/>
              <a:buChar char="Ø"/>
            </a:pPr>
            <a:r>
              <a:rPr lang="zh-CN" altLang="en-US" sz="2400" b="1">
                <a:solidFill>
                  <a:srgbClr val="000066"/>
                </a:solidFill>
                <a:ea typeface="宋体" panose="02010600030101010101" pitchFamily="2" charset="-122"/>
              </a:rPr>
              <a:t> </a:t>
            </a:r>
            <a:r>
              <a:rPr kumimoji="1" lang="zh-CN" altLang="en-US" sz="2400" b="1">
                <a:solidFill>
                  <a:srgbClr val="000066"/>
                </a:solidFill>
                <a:ea typeface="宋体" panose="02010600030101010101" pitchFamily="2" charset="-122"/>
              </a:rPr>
              <a:t>敏感栅截面积为矩形</a:t>
            </a:r>
            <a:r>
              <a:rPr kumimoji="1" lang="en-US" altLang="zh-CN" sz="2400" b="1">
                <a:solidFill>
                  <a:srgbClr val="000066"/>
                </a:solidFill>
                <a:ea typeface="宋体" panose="02010600030101010101" pitchFamily="2" charset="-122"/>
              </a:rPr>
              <a:t>, </a:t>
            </a:r>
            <a:r>
              <a:rPr kumimoji="1" lang="zh-CN" altLang="en-US" sz="2400" b="1">
                <a:solidFill>
                  <a:srgbClr val="000066"/>
                </a:solidFill>
                <a:ea typeface="宋体" panose="02010600030101010101" pitchFamily="2" charset="-122"/>
              </a:rPr>
              <a:t>表面积大</a:t>
            </a:r>
            <a:r>
              <a:rPr kumimoji="1" lang="en-US" altLang="zh-CN" sz="2400" b="1">
                <a:solidFill>
                  <a:srgbClr val="000066"/>
                </a:solidFill>
                <a:ea typeface="宋体" panose="02010600030101010101" pitchFamily="2" charset="-122"/>
              </a:rPr>
              <a:t>, </a:t>
            </a:r>
            <a:r>
              <a:rPr kumimoji="1" lang="zh-CN" altLang="en-US" sz="2400" b="1">
                <a:solidFill>
                  <a:srgbClr val="000066"/>
                </a:solidFill>
                <a:ea typeface="宋体" panose="02010600030101010101" pitchFamily="2" charset="-122"/>
              </a:rPr>
              <a:t>散热好</a:t>
            </a:r>
            <a:r>
              <a:rPr kumimoji="1" lang="en-US" altLang="zh-CN" sz="2400" b="1">
                <a:solidFill>
                  <a:srgbClr val="000066"/>
                </a:solidFill>
                <a:ea typeface="宋体" panose="02010600030101010101" pitchFamily="2" charset="-122"/>
              </a:rPr>
              <a:t>, </a:t>
            </a:r>
            <a:r>
              <a:rPr kumimoji="1" lang="zh-CN" altLang="en-US" sz="2400" b="1">
                <a:solidFill>
                  <a:srgbClr val="000066"/>
                </a:solidFill>
                <a:ea typeface="宋体" panose="02010600030101010101" pitchFamily="2" charset="-122"/>
              </a:rPr>
              <a:t>在相同截面情况下能通过较大电流。</a:t>
            </a:r>
          </a:p>
          <a:p>
            <a:pPr lvl="1">
              <a:lnSpc>
                <a:spcPct val="110000"/>
              </a:lnSpc>
              <a:buClr>
                <a:srgbClr val="FF0000"/>
              </a:buClr>
              <a:buSzPct val="65000"/>
              <a:buFont typeface="Wingdings" panose="05000000000000000000" pitchFamily="2" charset="2"/>
              <a:buChar char="Ø"/>
            </a:pPr>
            <a:r>
              <a:rPr kumimoji="1" lang="zh-CN" altLang="en-US" sz="2400" b="1">
                <a:solidFill>
                  <a:srgbClr val="000066"/>
                </a:solidFill>
                <a:ea typeface="宋体" panose="02010600030101010101" pitchFamily="2" charset="-122"/>
              </a:rPr>
              <a:t>  厚度薄</a:t>
            </a:r>
            <a:r>
              <a:rPr kumimoji="1" lang="en-US" altLang="zh-CN" sz="2400" b="1">
                <a:solidFill>
                  <a:srgbClr val="000066"/>
                </a:solidFill>
                <a:ea typeface="宋体" panose="02010600030101010101" pitchFamily="2" charset="-122"/>
              </a:rPr>
              <a:t>, </a:t>
            </a:r>
            <a:r>
              <a:rPr kumimoji="1" lang="zh-CN" altLang="en-US" sz="2400" b="1">
                <a:solidFill>
                  <a:srgbClr val="000066"/>
                </a:solidFill>
                <a:ea typeface="宋体" panose="02010600030101010101" pitchFamily="2" charset="-122"/>
              </a:rPr>
              <a:t>因此具有较好的可挠性</a:t>
            </a:r>
            <a:r>
              <a:rPr kumimoji="1" lang="en-US" altLang="zh-CN" sz="2400" b="1">
                <a:solidFill>
                  <a:srgbClr val="000066"/>
                </a:solidFill>
                <a:ea typeface="宋体" panose="02010600030101010101" pitchFamily="2" charset="-122"/>
              </a:rPr>
              <a:t>, </a:t>
            </a:r>
            <a:r>
              <a:rPr kumimoji="1" lang="zh-CN" altLang="en-US" sz="2400" b="1">
                <a:solidFill>
                  <a:srgbClr val="000066"/>
                </a:solidFill>
                <a:ea typeface="宋体" panose="02010600030101010101" pitchFamily="2" charset="-122"/>
              </a:rPr>
              <a:t>它的扁平状箔栅有利于形变的传递。</a:t>
            </a:r>
          </a:p>
          <a:p>
            <a:pPr lvl="1">
              <a:lnSpc>
                <a:spcPct val="110000"/>
              </a:lnSpc>
              <a:buClr>
                <a:srgbClr val="FF0000"/>
              </a:buClr>
              <a:buSzPct val="65000"/>
              <a:buFont typeface="Wingdings" panose="05000000000000000000" pitchFamily="2" charset="2"/>
              <a:buChar char="Ø"/>
            </a:pPr>
            <a:r>
              <a:rPr kumimoji="1" lang="zh-CN" altLang="en-US" sz="2400" b="1">
                <a:solidFill>
                  <a:srgbClr val="000066"/>
                </a:solidFill>
                <a:ea typeface="宋体" panose="02010600030101010101" pitchFamily="2" charset="-122"/>
              </a:rPr>
              <a:t>蠕变小</a:t>
            </a:r>
            <a:r>
              <a:rPr kumimoji="1" lang="en-US" altLang="zh-CN" sz="2400" b="1">
                <a:solidFill>
                  <a:srgbClr val="000066"/>
                </a:solidFill>
                <a:ea typeface="宋体" panose="02010600030101010101" pitchFamily="2" charset="-122"/>
              </a:rPr>
              <a:t>, </a:t>
            </a:r>
            <a:r>
              <a:rPr kumimoji="1" lang="zh-CN" altLang="en-US" sz="2400" b="1">
                <a:solidFill>
                  <a:srgbClr val="000066"/>
                </a:solidFill>
                <a:ea typeface="宋体" panose="02010600030101010101" pitchFamily="2" charset="-122"/>
              </a:rPr>
              <a:t>疲劳寿命高。</a:t>
            </a:r>
          </a:p>
          <a:p>
            <a:pPr lvl="1">
              <a:lnSpc>
                <a:spcPct val="110000"/>
              </a:lnSpc>
              <a:buClr>
                <a:srgbClr val="FF0000"/>
              </a:buClr>
              <a:buSzPct val="65000"/>
              <a:buFont typeface="Wingdings" panose="05000000000000000000" pitchFamily="2" charset="2"/>
              <a:buChar char="Ø"/>
            </a:pPr>
            <a:r>
              <a:rPr kumimoji="1" lang="zh-CN" altLang="en-US" sz="2400" b="1">
                <a:solidFill>
                  <a:srgbClr val="000066"/>
                </a:solidFill>
                <a:ea typeface="宋体" panose="02010600030101010101" pitchFamily="2" charset="-122"/>
              </a:rPr>
              <a:t>横向效应小。</a:t>
            </a:r>
          </a:p>
          <a:p>
            <a:pPr lvl="1">
              <a:lnSpc>
                <a:spcPct val="110000"/>
              </a:lnSpc>
              <a:buClr>
                <a:srgbClr val="FF0000"/>
              </a:buClr>
              <a:buSzPct val="65000"/>
              <a:buFont typeface="Wingdings" panose="05000000000000000000" pitchFamily="2" charset="2"/>
              <a:buChar char="Ø"/>
            </a:pPr>
            <a:r>
              <a:rPr kumimoji="1" lang="zh-CN" altLang="en-US" sz="2400" b="1">
                <a:solidFill>
                  <a:srgbClr val="000066"/>
                </a:solidFill>
                <a:ea typeface="宋体" panose="02010600030101010101" pitchFamily="2" charset="-122"/>
              </a:rPr>
              <a:t>便于批量生产</a:t>
            </a:r>
            <a:r>
              <a:rPr kumimoji="1" lang="en-US" altLang="zh-CN" sz="2400" b="1">
                <a:solidFill>
                  <a:srgbClr val="000066"/>
                </a:solidFill>
                <a:ea typeface="宋体" panose="02010600030101010101" pitchFamily="2" charset="-122"/>
              </a:rPr>
              <a:t>, </a:t>
            </a:r>
            <a:r>
              <a:rPr kumimoji="1" lang="zh-CN" altLang="en-US" sz="2400" b="1">
                <a:solidFill>
                  <a:srgbClr val="000066"/>
                </a:solidFill>
                <a:ea typeface="宋体" panose="02010600030101010101" pitchFamily="2" charset="-122"/>
              </a:rPr>
              <a:t>生产效率高</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1187450" y="620713"/>
            <a:ext cx="6346825" cy="719137"/>
          </a:xfrm>
        </p:spPr>
        <p:txBody>
          <a:bodyPr/>
          <a:lstStyle/>
          <a:p>
            <a:r>
              <a:rPr lang="zh-CN" altLang="en-US" sz="4000">
                <a:solidFill>
                  <a:srgbClr val="CC0000"/>
                </a:solidFill>
                <a:ea typeface="宋体" panose="02010600030101010101" pitchFamily="2" charset="-122"/>
              </a:rPr>
              <a:t>薄膜式应变片</a:t>
            </a:r>
          </a:p>
        </p:txBody>
      </p:sp>
      <p:sp>
        <p:nvSpPr>
          <p:cNvPr id="524291" name="Text Box 3"/>
          <p:cNvSpPr txBox="1">
            <a:spLocks noGrp="1" noChangeArrowheads="1"/>
          </p:cNvSpPr>
          <p:nvPr>
            <p:ph type="body" idx="1"/>
          </p:nvPr>
        </p:nvSpPr>
        <p:spPr>
          <a:xfrm>
            <a:off x="539750" y="1844675"/>
            <a:ext cx="8229600" cy="3168650"/>
          </a:xfrm>
          <a:noFill/>
          <a:ln/>
        </p:spPr>
        <p:txBody>
          <a:bodyPr/>
          <a:lstStyle/>
          <a:p>
            <a:pPr>
              <a:lnSpc>
                <a:spcPct val="135000"/>
              </a:lnSpc>
              <a:buFontTx/>
              <a:buNone/>
            </a:pPr>
            <a:r>
              <a:rPr kumimoji="1" lang="zh-CN" altLang="en-US" sz="2400" b="1">
                <a:solidFill>
                  <a:srgbClr val="000066"/>
                </a:solidFill>
                <a:ea typeface="宋体" panose="02010600030101010101" pitchFamily="2" charset="-122"/>
              </a:rPr>
              <a:t>            薄膜式应变计是采用真空溅射或真空沉积技术</a:t>
            </a:r>
            <a:r>
              <a:rPr kumimoji="1" lang="en-US" altLang="zh-CN" sz="2400" b="1">
                <a:solidFill>
                  <a:srgbClr val="000066"/>
                </a:solidFill>
                <a:ea typeface="宋体" panose="02010600030101010101" pitchFamily="2" charset="-122"/>
              </a:rPr>
              <a:t>, </a:t>
            </a:r>
            <a:r>
              <a:rPr kumimoji="1" lang="zh-CN" altLang="en-US" sz="2400" b="1">
                <a:solidFill>
                  <a:srgbClr val="000066"/>
                </a:solidFill>
                <a:ea typeface="宋体" panose="02010600030101010101" pitchFamily="2" charset="-122"/>
              </a:rPr>
              <a:t>在薄的绝缘基片上蒸镀金属电阻薄膜（厚度在零点几纳米到几百纳米）</a:t>
            </a:r>
            <a:r>
              <a:rPr kumimoji="1" lang="en-US" altLang="zh-CN" sz="2400" b="1">
                <a:solidFill>
                  <a:srgbClr val="000066"/>
                </a:solidFill>
                <a:ea typeface="宋体" panose="02010600030101010101" pitchFamily="2" charset="-122"/>
              </a:rPr>
              <a:t>, </a:t>
            </a:r>
            <a:r>
              <a:rPr kumimoji="1" lang="zh-CN" altLang="en-US" sz="2400" b="1">
                <a:solidFill>
                  <a:srgbClr val="000066"/>
                </a:solidFill>
                <a:ea typeface="宋体" panose="02010600030101010101" pitchFamily="2" charset="-122"/>
              </a:rPr>
              <a:t>再加上保护层制成。 其优点是灵敏度高</a:t>
            </a:r>
            <a:r>
              <a:rPr kumimoji="1" lang="en-US" altLang="zh-CN" sz="2400" b="1">
                <a:solidFill>
                  <a:srgbClr val="000066"/>
                </a:solidFill>
                <a:ea typeface="宋体" panose="02010600030101010101" pitchFamily="2" charset="-122"/>
              </a:rPr>
              <a:t>, </a:t>
            </a:r>
            <a:r>
              <a:rPr kumimoji="1" lang="zh-CN" altLang="en-US" sz="2400" b="1">
                <a:solidFill>
                  <a:srgbClr val="000066"/>
                </a:solidFill>
                <a:ea typeface="宋体" panose="02010600030101010101" pitchFamily="2" charset="-122"/>
              </a:rPr>
              <a:t>允许通过的电流密度大</a:t>
            </a:r>
            <a:r>
              <a:rPr kumimoji="1" lang="en-US" altLang="zh-CN" sz="2400" b="1">
                <a:solidFill>
                  <a:srgbClr val="000066"/>
                </a:solidFill>
                <a:ea typeface="宋体" panose="02010600030101010101" pitchFamily="2" charset="-122"/>
              </a:rPr>
              <a:t>, </a:t>
            </a:r>
            <a:r>
              <a:rPr kumimoji="1" lang="zh-CN" altLang="en-US" sz="2400" b="1">
                <a:solidFill>
                  <a:srgbClr val="000066"/>
                </a:solidFill>
                <a:ea typeface="宋体" panose="02010600030101010101" pitchFamily="2" charset="-122"/>
              </a:rPr>
              <a:t>工作温度范围广</a:t>
            </a:r>
            <a:r>
              <a:rPr kumimoji="1" lang="en-US" altLang="zh-CN" sz="2400" b="1">
                <a:solidFill>
                  <a:srgbClr val="000066"/>
                </a:solidFill>
                <a:ea typeface="宋体" panose="02010600030101010101" pitchFamily="2" charset="-122"/>
              </a:rPr>
              <a:t>, </a:t>
            </a:r>
            <a:r>
              <a:rPr kumimoji="1" lang="zh-CN" altLang="en-US" sz="2400" b="1">
                <a:solidFill>
                  <a:srgbClr val="000066"/>
                </a:solidFill>
                <a:ea typeface="宋体" panose="02010600030101010101" pitchFamily="2" charset="-122"/>
              </a:rPr>
              <a:t>可工作于</a:t>
            </a:r>
            <a:r>
              <a:rPr kumimoji="1" lang="en-US" altLang="zh-CN" sz="2400" b="1">
                <a:solidFill>
                  <a:srgbClr val="000066"/>
                </a:solidFill>
                <a:ea typeface="宋体" panose="02010600030101010101" pitchFamily="2" charset="-122"/>
              </a:rPr>
              <a:t>-197</a:t>
            </a:r>
            <a:r>
              <a:rPr kumimoji="1" lang="zh-CN" altLang="en-US" sz="2400" b="1">
                <a:solidFill>
                  <a:srgbClr val="000066"/>
                </a:solidFill>
                <a:ea typeface="宋体" panose="02010600030101010101" pitchFamily="2" charset="-122"/>
              </a:rPr>
              <a:t>～</a:t>
            </a:r>
            <a:r>
              <a:rPr kumimoji="1" lang="en-US" altLang="zh-CN" sz="2400" b="1">
                <a:solidFill>
                  <a:srgbClr val="000066"/>
                </a:solidFill>
                <a:ea typeface="宋体" panose="02010600030101010101" pitchFamily="2" charset="-122"/>
              </a:rPr>
              <a:t>317°C, </a:t>
            </a:r>
            <a:r>
              <a:rPr kumimoji="1" lang="zh-CN" altLang="en-US" sz="2400" b="1">
                <a:solidFill>
                  <a:srgbClr val="000066"/>
                </a:solidFill>
                <a:ea typeface="宋体" panose="02010600030101010101" pitchFamily="2" charset="-122"/>
              </a:rPr>
              <a:t>也可用于核辐射等特殊情况下。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2411413" y="333375"/>
            <a:ext cx="3960812" cy="706438"/>
          </a:xfrm>
        </p:spPr>
        <p:txBody>
          <a:bodyPr/>
          <a:lstStyle/>
          <a:p>
            <a:r>
              <a:rPr lang="zh-CN" altLang="en-US" sz="3600">
                <a:solidFill>
                  <a:srgbClr val="CC0000"/>
                </a:solidFill>
                <a:ea typeface="宋体" panose="02010600030101010101" pitchFamily="2" charset="-122"/>
              </a:rPr>
              <a:t>三、测量电路</a:t>
            </a:r>
          </a:p>
        </p:txBody>
      </p:sp>
      <p:sp>
        <p:nvSpPr>
          <p:cNvPr id="525315" name="Rectangle 3"/>
          <p:cNvSpPr>
            <a:spLocks noGrp="1" noChangeArrowheads="1"/>
          </p:cNvSpPr>
          <p:nvPr>
            <p:ph type="body" idx="1"/>
          </p:nvPr>
        </p:nvSpPr>
        <p:spPr>
          <a:xfrm>
            <a:off x="250825" y="1052513"/>
            <a:ext cx="8447088" cy="4824412"/>
          </a:xfrm>
        </p:spPr>
        <p:txBody>
          <a:bodyPr/>
          <a:lstStyle/>
          <a:p>
            <a:pPr>
              <a:lnSpc>
                <a:spcPct val="120000"/>
              </a:lnSpc>
              <a:spcBef>
                <a:spcPct val="0"/>
              </a:spcBef>
              <a:buClr>
                <a:srgbClr val="FF0000"/>
              </a:buClr>
              <a:buSzPct val="70000"/>
              <a:buFont typeface="Arial" panose="020B0604020202020204" pitchFamily="34" charset="0"/>
              <a:buNone/>
            </a:pPr>
            <a:r>
              <a:rPr kumimoji="1" lang="zh-CN" altLang="en-US" sz="2400" b="1">
                <a:solidFill>
                  <a:srgbClr val="000066"/>
                </a:solidFill>
                <a:ea typeface="宋体" panose="02010600030101010101" pitchFamily="2" charset="-122"/>
              </a:rPr>
              <a:t>           电阻应变片的测量线路多采用交流电桥</a:t>
            </a:r>
            <a:r>
              <a:rPr kumimoji="1" lang="en-US" altLang="zh-CN" sz="2400" b="1">
                <a:solidFill>
                  <a:srgbClr val="000066"/>
                </a:solidFill>
                <a:ea typeface="宋体" panose="02010600030101010101" pitchFamily="2" charset="-122"/>
              </a:rPr>
              <a:t>(</a:t>
            </a:r>
            <a:r>
              <a:rPr kumimoji="1" lang="zh-CN" altLang="en-US" sz="2400" b="1">
                <a:solidFill>
                  <a:srgbClr val="000066"/>
                </a:solidFill>
                <a:ea typeface="宋体" panose="02010600030101010101" pitchFamily="2" charset="-122"/>
              </a:rPr>
              <a:t>配交流放大器</a:t>
            </a:r>
            <a:r>
              <a:rPr kumimoji="1" lang="en-US" altLang="zh-CN" sz="2400" b="1">
                <a:solidFill>
                  <a:srgbClr val="000066"/>
                </a:solidFill>
                <a:ea typeface="宋体" panose="02010600030101010101" pitchFamily="2" charset="-122"/>
              </a:rPr>
              <a:t>)</a:t>
            </a:r>
            <a:r>
              <a:rPr kumimoji="1" lang="zh-CN" altLang="en-US" sz="2400" b="1">
                <a:solidFill>
                  <a:srgbClr val="000066"/>
                </a:solidFill>
                <a:ea typeface="宋体" panose="02010600030101010101" pitchFamily="2" charset="-122"/>
              </a:rPr>
              <a:t>，其原理和直流电桥相似。直流电桥比较简单，因此首先分析直流电桥。</a:t>
            </a:r>
          </a:p>
          <a:p>
            <a:pPr>
              <a:lnSpc>
                <a:spcPct val="120000"/>
              </a:lnSpc>
              <a:buClr>
                <a:srgbClr val="FF0000"/>
              </a:buClr>
              <a:buSzPct val="70000"/>
              <a:buFont typeface="Wingdings" panose="05000000000000000000" pitchFamily="2" charset="2"/>
              <a:buChar char="Ø"/>
            </a:pPr>
            <a:r>
              <a:rPr kumimoji="1" lang="zh-CN" altLang="en-US" sz="2400" b="1">
                <a:solidFill>
                  <a:srgbClr val="000066"/>
                </a:solidFill>
                <a:ea typeface="宋体" panose="02010600030101010101" pitchFamily="2" charset="-122"/>
              </a:rPr>
              <a:t>       交流载波放大器具有灵敏度高、稳定性好、外界干扰和电源影响小及造价低等优点，但存在工作频率上限较低、长导线时分布电容影响大等缺点。</a:t>
            </a:r>
          </a:p>
          <a:p>
            <a:pPr>
              <a:lnSpc>
                <a:spcPct val="120000"/>
              </a:lnSpc>
              <a:buClr>
                <a:srgbClr val="FF0000"/>
              </a:buClr>
              <a:buSzPct val="70000"/>
              <a:buFont typeface="Wingdings" panose="05000000000000000000" pitchFamily="2" charset="2"/>
              <a:buChar char="Ø"/>
            </a:pPr>
            <a:r>
              <a:rPr kumimoji="1" lang="zh-CN" altLang="en-US" sz="2400" b="1">
                <a:solidFill>
                  <a:srgbClr val="000066"/>
                </a:solidFill>
                <a:ea typeface="宋体" panose="02010600030101010101" pitchFamily="2" charset="-122"/>
              </a:rPr>
              <a:t>       直流放大器工作频带宽，能解决分布电容问题，但它需配用精密稳定电源供桥，造价较高。</a:t>
            </a:r>
          </a:p>
          <a:p>
            <a:pPr>
              <a:lnSpc>
                <a:spcPct val="120000"/>
              </a:lnSpc>
              <a:buClr>
                <a:srgbClr val="FF0000"/>
              </a:buClr>
              <a:buSzPct val="70000"/>
              <a:buFont typeface="Wingdings" panose="05000000000000000000" pitchFamily="2" charset="2"/>
              <a:buChar char="Ø"/>
            </a:pPr>
            <a:r>
              <a:rPr kumimoji="1" lang="zh-CN" altLang="en-US" sz="2400" b="1">
                <a:solidFill>
                  <a:srgbClr val="000066"/>
                </a:solidFill>
                <a:ea typeface="宋体" panose="02010600030101010101" pitchFamily="2" charset="-122"/>
              </a:rPr>
              <a:t>       近年来随着电子技术的发展，在数字应变仪、超动态应变仪中已逐渐采用直流放大形式的测量线路。</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6338" name="Group 2"/>
          <p:cNvGrpSpPr>
            <a:grpSpLocks/>
          </p:cNvGrpSpPr>
          <p:nvPr/>
        </p:nvGrpSpPr>
        <p:grpSpPr bwMode="auto">
          <a:xfrm>
            <a:off x="6119813" y="188913"/>
            <a:ext cx="3024187" cy="2781300"/>
            <a:chOff x="3112" y="1849"/>
            <a:chExt cx="2187" cy="2017"/>
          </a:xfrm>
        </p:grpSpPr>
        <p:grpSp>
          <p:nvGrpSpPr>
            <p:cNvPr id="526339" name="Group 3"/>
            <p:cNvGrpSpPr>
              <a:grpSpLocks/>
            </p:cNvGrpSpPr>
            <p:nvPr/>
          </p:nvGrpSpPr>
          <p:grpSpPr bwMode="auto">
            <a:xfrm>
              <a:off x="3335" y="2092"/>
              <a:ext cx="733" cy="379"/>
              <a:chOff x="5550" y="10630"/>
              <a:chExt cx="1028" cy="565"/>
            </a:xfrm>
          </p:grpSpPr>
          <p:sp>
            <p:nvSpPr>
              <p:cNvPr id="526340" name="Rectangle 4"/>
              <p:cNvSpPr>
                <a:spLocks noChangeArrowheads="1"/>
              </p:cNvSpPr>
              <p:nvPr/>
            </p:nvSpPr>
            <p:spPr bwMode="auto">
              <a:xfrm rot="13500000" flipV="1">
                <a:off x="6015" y="10742"/>
                <a:ext cx="105" cy="349"/>
              </a:xfrm>
              <a:prstGeom prst="rect">
                <a:avLst/>
              </a:prstGeom>
              <a:solidFill>
                <a:srgbClr val="FFFFFF"/>
              </a:solidFill>
              <a:ln w="9525">
                <a:solidFill>
                  <a:srgbClr val="000000"/>
                </a:solidFill>
                <a:miter lim="800000"/>
                <a:headEnd/>
                <a:tailEnd type="none" w="sm" len="lg"/>
              </a:ln>
            </p:spPr>
            <p:txBody>
              <a:bodyPr/>
              <a:lstStyle/>
              <a:p>
                <a:endParaRPr lang="zh-CN" altLang="en-US"/>
              </a:p>
            </p:txBody>
          </p:sp>
          <p:sp>
            <p:nvSpPr>
              <p:cNvPr id="526341" name="Line 5"/>
              <p:cNvSpPr>
                <a:spLocks noChangeShapeType="1"/>
              </p:cNvSpPr>
              <p:nvPr/>
            </p:nvSpPr>
            <p:spPr bwMode="auto">
              <a:xfrm rot="2700000">
                <a:off x="5773" y="10972"/>
                <a:ext cx="0" cy="445"/>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26342" name="Line 6"/>
              <p:cNvSpPr>
                <a:spLocks noChangeShapeType="1"/>
              </p:cNvSpPr>
              <p:nvPr/>
            </p:nvSpPr>
            <p:spPr bwMode="auto">
              <a:xfrm rot="2700000">
                <a:off x="6356" y="10407"/>
                <a:ext cx="0" cy="445"/>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26343" name="Group 7"/>
            <p:cNvGrpSpPr>
              <a:grpSpLocks/>
            </p:cNvGrpSpPr>
            <p:nvPr/>
          </p:nvGrpSpPr>
          <p:grpSpPr bwMode="auto">
            <a:xfrm flipV="1">
              <a:off x="3335" y="2682"/>
              <a:ext cx="733" cy="380"/>
              <a:chOff x="5550" y="10630"/>
              <a:chExt cx="1028" cy="565"/>
            </a:xfrm>
          </p:grpSpPr>
          <p:sp>
            <p:nvSpPr>
              <p:cNvPr id="526344" name="Rectangle 8"/>
              <p:cNvSpPr>
                <a:spLocks noChangeArrowheads="1"/>
              </p:cNvSpPr>
              <p:nvPr/>
            </p:nvSpPr>
            <p:spPr bwMode="auto">
              <a:xfrm rot="13500000" flipV="1">
                <a:off x="6015" y="10742"/>
                <a:ext cx="105" cy="349"/>
              </a:xfrm>
              <a:prstGeom prst="rect">
                <a:avLst/>
              </a:prstGeom>
              <a:solidFill>
                <a:srgbClr val="FFFFFF"/>
              </a:solidFill>
              <a:ln w="9525">
                <a:solidFill>
                  <a:srgbClr val="000000"/>
                </a:solidFill>
                <a:miter lim="800000"/>
                <a:headEnd/>
                <a:tailEnd type="none" w="sm" len="lg"/>
              </a:ln>
            </p:spPr>
            <p:txBody>
              <a:bodyPr/>
              <a:lstStyle/>
              <a:p>
                <a:endParaRPr lang="zh-CN" altLang="en-US"/>
              </a:p>
            </p:txBody>
          </p:sp>
          <p:sp>
            <p:nvSpPr>
              <p:cNvPr id="526345" name="Line 9"/>
              <p:cNvSpPr>
                <a:spLocks noChangeShapeType="1"/>
              </p:cNvSpPr>
              <p:nvPr/>
            </p:nvSpPr>
            <p:spPr bwMode="auto">
              <a:xfrm rot="2700000">
                <a:off x="5773" y="10972"/>
                <a:ext cx="0" cy="445"/>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26346" name="Line 10"/>
              <p:cNvSpPr>
                <a:spLocks noChangeShapeType="1"/>
              </p:cNvSpPr>
              <p:nvPr/>
            </p:nvSpPr>
            <p:spPr bwMode="auto">
              <a:xfrm rot="2700000">
                <a:off x="6356" y="10407"/>
                <a:ext cx="0" cy="445"/>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26347" name="Group 11"/>
            <p:cNvGrpSpPr>
              <a:grpSpLocks/>
            </p:cNvGrpSpPr>
            <p:nvPr/>
          </p:nvGrpSpPr>
          <p:grpSpPr bwMode="auto">
            <a:xfrm>
              <a:off x="3982" y="2682"/>
              <a:ext cx="733" cy="380"/>
              <a:chOff x="5550" y="10630"/>
              <a:chExt cx="1028" cy="565"/>
            </a:xfrm>
          </p:grpSpPr>
          <p:sp>
            <p:nvSpPr>
              <p:cNvPr id="526348" name="Rectangle 12"/>
              <p:cNvSpPr>
                <a:spLocks noChangeArrowheads="1"/>
              </p:cNvSpPr>
              <p:nvPr/>
            </p:nvSpPr>
            <p:spPr bwMode="auto">
              <a:xfrm rot="13500000" flipV="1">
                <a:off x="6015" y="10742"/>
                <a:ext cx="105" cy="349"/>
              </a:xfrm>
              <a:prstGeom prst="rect">
                <a:avLst/>
              </a:prstGeom>
              <a:solidFill>
                <a:srgbClr val="FFFFFF"/>
              </a:solidFill>
              <a:ln w="9525">
                <a:solidFill>
                  <a:srgbClr val="000000"/>
                </a:solidFill>
                <a:miter lim="800000"/>
                <a:headEnd/>
                <a:tailEnd type="none" w="sm" len="lg"/>
              </a:ln>
            </p:spPr>
            <p:txBody>
              <a:bodyPr/>
              <a:lstStyle/>
              <a:p>
                <a:endParaRPr lang="zh-CN" altLang="en-US"/>
              </a:p>
            </p:txBody>
          </p:sp>
          <p:sp>
            <p:nvSpPr>
              <p:cNvPr id="526349" name="Line 13"/>
              <p:cNvSpPr>
                <a:spLocks noChangeShapeType="1"/>
              </p:cNvSpPr>
              <p:nvPr/>
            </p:nvSpPr>
            <p:spPr bwMode="auto">
              <a:xfrm rot="2700000">
                <a:off x="5773" y="10972"/>
                <a:ext cx="0" cy="445"/>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26350" name="Line 14"/>
              <p:cNvSpPr>
                <a:spLocks noChangeShapeType="1"/>
              </p:cNvSpPr>
              <p:nvPr/>
            </p:nvSpPr>
            <p:spPr bwMode="auto">
              <a:xfrm rot="2700000">
                <a:off x="6356" y="10407"/>
                <a:ext cx="0" cy="445"/>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26351" name="Group 15"/>
            <p:cNvGrpSpPr>
              <a:grpSpLocks/>
            </p:cNvGrpSpPr>
            <p:nvPr/>
          </p:nvGrpSpPr>
          <p:grpSpPr bwMode="auto">
            <a:xfrm flipV="1">
              <a:off x="3982" y="2092"/>
              <a:ext cx="733" cy="379"/>
              <a:chOff x="5550" y="10630"/>
              <a:chExt cx="1028" cy="565"/>
            </a:xfrm>
          </p:grpSpPr>
          <p:sp>
            <p:nvSpPr>
              <p:cNvPr id="526352" name="Rectangle 16"/>
              <p:cNvSpPr>
                <a:spLocks noChangeArrowheads="1"/>
              </p:cNvSpPr>
              <p:nvPr/>
            </p:nvSpPr>
            <p:spPr bwMode="auto">
              <a:xfrm rot="13500000" flipV="1">
                <a:off x="6015" y="10742"/>
                <a:ext cx="105" cy="349"/>
              </a:xfrm>
              <a:prstGeom prst="rect">
                <a:avLst/>
              </a:prstGeom>
              <a:solidFill>
                <a:srgbClr val="FFFFFF"/>
              </a:solidFill>
              <a:ln w="9525">
                <a:solidFill>
                  <a:srgbClr val="000000"/>
                </a:solidFill>
                <a:miter lim="800000"/>
                <a:headEnd/>
                <a:tailEnd type="none" w="sm" len="lg"/>
              </a:ln>
            </p:spPr>
            <p:txBody>
              <a:bodyPr/>
              <a:lstStyle/>
              <a:p>
                <a:endParaRPr lang="zh-CN" altLang="en-US"/>
              </a:p>
            </p:txBody>
          </p:sp>
          <p:sp>
            <p:nvSpPr>
              <p:cNvPr id="526353" name="Line 17"/>
              <p:cNvSpPr>
                <a:spLocks noChangeShapeType="1"/>
              </p:cNvSpPr>
              <p:nvPr/>
            </p:nvSpPr>
            <p:spPr bwMode="auto">
              <a:xfrm rot="2700000">
                <a:off x="5773" y="10972"/>
                <a:ext cx="0" cy="445"/>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26354" name="Line 18"/>
              <p:cNvSpPr>
                <a:spLocks noChangeShapeType="1"/>
              </p:cNvSpPr>
              <p:nvPr/>
            </p:nvSpPr>
            <p:spPr bwMode="auto">
              <a:xfrm rot="2700000">
                <a:off x="6356" y="10407"/>
                <a:ext cx="0" cy="445"/>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sp>
          <p:nvSpPr>
            <p:cNvPr id="526355" name="Rectangle 19"/>
            <p:cNvSpPr>
              <a:spLocks noChangeArrowheads="1"/>
            </p:cNvSpPr>
            <p:nvPr/>
          </p:nvSpPr>
          <p:spPr bwMode="auto">
            <a:xfrm>
              <a:off x="3824" y="2494"/>
              <a:ext cx="39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2000" i="0"/>
                <a:t> </a:t>
              </a:r>
            </a:p>
            <a:p>
              <a:pPr eaLnBrk="0" hangingPunct="0"/>
              <a:endParaRPr lang="zh-CN" altLang="en-US" sz="2000" i="0"/>
            </a:p>
          </p:txBody>
        </p:sp>
        <p:sp>
          <p:nvSpPr>
            <p:cNvPr id="526356" name="Oval 20"/>
            <p:cNvSpPr>
              <a:spLocks noChangeArrowheads="1"/>
            </p:cNvSpPr>
            <p:nvPr/>
          </p:nvSpPr>
          <p:spPr bwMode="auto">
            <a:xfrm>
              <a:off x="3368" y="2556"/>
              <a:ext cx="40" cy="38"/>
            </a:xfrm>
            <a:prstGeom prst="ellipse">
              <a:avLst/>
            </a:prstGeom>
            <a:solidFill>
              <a:srgbClr val="000000"/>
            </a:solidFill>
            <a:ln w="9525">
              <a:solidFill>
                <a:srgbClr val="000000"/>
              </a:solidFill>
              <a:round/>
              <a:headEnd/>
              <a:tailEnd type="none" w="sm" len="lg"/>
            </a:ln>
          </p:spPr>
          <p:txBody>
            <a:bodyPr/>
            <a:lstStyle/>
            <a:p>
              <a:endParaRPr lang="zh-CN" altLang="en-US"/>
            </a:p>
          </p:txBody>
        </p:sp>
        <p:sp>
          <p:nvSpPr>
            <p:cNvPr id="526357" name="Oval 21"/>
            <p:cNvSpPr>
              <a:spLocks noChangeArrowheads="1"/>
            </p:cNvSpPr>
            <p:nvPr/>
          </p:nvSpPr>
          <p:spPr bwMode="auto">
            <a:xfrm>
              <a:off x="4644" y="2556"/>
              <a:ext cx="41" cy="38"/>
            </a:xfrm>
            <a:prstGeom prst="ellipse">
              <a:avLst/>
            </a:prstGeom>
            <a:solidFill>
              <a:srgbClr val="000000"/>
            </a:solidFill>
            <a:ln w="9525">
              <a:solidFill>
                <a:srgbClr val="000000"/>
              </a:solidFill>
              <a:round/>
              <a:headEnd/>
              <a:tailEnd type="none" w="sm" len="lg"/>
            </a:ln>
          </p:spPr>
          <p:txBody>
            <a:bodyPr/>
            <a:lstStyle/>
            <a:p>
              <a:endParaRPr lang="zh-CN" altLang="en-US"/>
            </a:p>
          </p:txBody>
        </p:sp>
        <p:sp>
          <p:nvSpPr>
            <p:cNvPr id="526358" name="Oval 22"/>
            <p:cNvSpPr>
              <a:spLocks noChangeArrowheads="1"/>
            </p:cNvSpPr>
            <p:nvPr/>
          </p:nvSpPr>
          <p:spPr bwMode="auto">
            <a:xfrm>
              <a:off x="4001" y="1972"/>
              <a:ext cx="41" cy="38"/>
            </a:xfrm>
            <a:prstGeom prst="ellipse">
              <a:avLst/>
            </a:prstGeom>
            <a:solidFill>
              <a:srgbClr val="000000"/>
            </a:solidFill>
            <a:ln w="9525">
              <a:solidFill>
                <a:srgbClr val="000000"/>
              </a:solidFill>
              <a:round/>
              <a:headEnd/>
              <a:tailEnd type="none" w="sm" len="lg"/>
            </a:ln>
          </p:spPr>
          <p:txBody>
            <a:bodyPr/>
            <a:lstStyle/>
            <a:p>
              <a:endParaRPr lang="zh-CN" altLang="en-US"/>
            </a:p>
          </p:txBody>
        </p:sp>
        <p:sp>
          <p:nvSpPr>
            <p:cNvPr id="526359" name="Oval 23"/>
            <p:cNvSpPr>
              <a:spLocks noChangeArrowheads="1"/>
            </p:cNvSpPr>
            <p:nvPr/>
          </p:nvSpPr>
          <p:spPr bwMode="auto">
            <a:xfrm>
              <a:off x="4008" y="3158"/>
              <a:ext cx="41" cy="38"/>
            </a:xfrm>
            <a:prstGeom prst="ellipse">
              <a:avLst/>
            </a:prstGeom>
            <a:solidFill>
              <a:srgbClr val="000000"/>
            </a:solidFill>
            <a:ln w="9525">
              <a:solidFill>
                <a:srgbClr val="000000"/>
              </a:solidFill>
              <a:round/>
              <a:headEnd/>
              <a:tailEnd type="none" w="sm" len="lg"/>
            </a:ln>
          </p:spPr>
          <p:txBody>
            <a:bodyPr/>
            <a:lstStyle/>
            <a:p>
              <a:endParaRPr lang="zh-CN" altLang="en-US"/>
            </a:p>
          </p:txBody>
        </p:sp>
        <p:sp>
          <p:nvSpPr>
            <p:cNvPr id="526360" name="Freeform 24"/>
            <p:cNvSpPr>
              <a:spLocks/>
            </p:cNvSpPr>
            <p:nvPr/>
          </p:nvSpPr>
          <p:spPr bwMode="auto">
            <a:xfrm>
              <a:off x="3387" y="2576"/>
              <a:ext cx="527" cy="883"/>
            </a:xfrm>
            <a:custGeom>
              <a:avLst/>
              <a:gdLst>
                <a:gd name="T0" fmla="*/ 0 w 739"/>
                <a:gd name="T1" fmla="*/ 0 h 1317"/>
                <a:gd name="T2" fmla="*/ 0 w 739"/>
                <a:gd name="T3" fmla="*/ 1317 h 1317"/>
                <a:gd name="T4" fmla="*/ 739 w 739"/>
                <a:gd name="T5" fmla="*/ 1317 h 1317"/>
              </a:gdLst>
              <a:ahLst/>
              <a:cxnLst>
                <a:cxn ang="0">
                  <a:pos x="T0" y="T1"/>
                </a:cxn>
                <a:cxn ang="0">
                  <a:pos x="T2" y="T3"/>
                </a:cxn>
                <a:cxn ang="0">
                  <a:pos x="T4" y="T5"/>
                </a:cxn>
              </a:cxnLst>
              <a:rect l="0" t="0" r="r" b="b"/>
              <a:pathLst>
                <a:path w="739" h="1317">
                  <a:moveTo>
                    <a:pt x="0" y="0"/>
                  </a:moveTo>
                  <a:lnTo>
                    <a:pt x="0" y="1317"/>
                  </a:lnTo>
                  <a:lnTo>
                    <a:pt x="739" y="1317"/>
                  </a:lnTo>
                </a:path>
              </a:pathLst>
            </a:custGeom>
            <a:noFill/>
            <a:ln w="9525">
              <a:solidFill>
                <a:srgbClr val="000000"/>
              </a:solidFill>
              <a:round/>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6361" name="Oval 25"/>
            <p:cNvSpPr>
              <a:spLocks noChangeArrowheads="1"/>
            </p:cNvSpPr>
            <p:nvPr/>
          </p:nvSpPr>
          <p:spPr bwMode="auto">
            <a:xfrm>
              <a:off x="3914" y="3439"/>
              <a:ext cx="41" cy="38"/>
            </a:xfrm>
            <a:prstGeom prst="ellipse">
              <a:avLst/>
            </a:prstGeom>
            <a:solidFill>
              <a:srgbClr val="FFFFFF"/>
            </a:solidFill>
            <a:ln w="9525">
              <a:solidFill>
                <a:srgbClr val="000000"/>
              </a:solidFill>
              <a:round/>
              <a:headEnd/>
              <a:tailEnd type="none" w="sm" len="lg"/>
            </a:ln>
          </p:spPr>
          <p:txBody>
            <a:bodyPr/>
            <a:lstStyle/>
            <a:p>
              <a:endParaRPr lang="zh-CN" altLang="en-US"/>
            </a:p>
          </p:txBody>
        </p:sp>
        <p:sp>
          <p:nvSpPr>
            <p:cNvPr id="526362" name="Freeform 26"/>
            <p:cNvSpPr>
              <a:spLocks/>
            </p:cNvSpPr>
            <p:nvPr/>
          </p:nvSpPr>
          <p:spPr bwMode="auto">
            <a:xfrm flipH="1">
              <a:off x="4146" y="2574"/>
              <a:ext cx="527" cy="883"/>
            </a:xfrm>
            <a:custGeom>
              <a:avLst/>
              <a:gdLst>
                <a:gd name="T0" fmla="*/ 0 w 739"/>
                <a:gd name="T1" fmla="*/ 0 h 1317"/>
                <a:gd name="T2" fmla="*/ 0 w 739"/>
                <a:gd name="T3" fmla="*/ 1317 h 1317"/>
                <a:gd name="T4" fmla="*/ 739 w 739"/>
                <a:gd name="T5" fmla="*/ 1317 h 1317"/>
              </a:gdLst>
              <a:ahLst/>
              <a:cxnLst>
                <a:cxn ang="0">
                  <a:pos x="T0" y="T1"/>
                </a:cxn>
                <a:cxn ang="0">
                  <a:pos x="T2" y="T3"/>
                </a:cxn>
                <a:cxn ang="0">
                  <a:pos x="T4" y="T5"/>
                </a:cxn>
              </a:cxnLst>
              <a:rect l="0" t="0" r="r" b="b"/>
              <a:pathLst>
                <a:path w="739" h="1317">
                  <a:moveTo>
                    <a:pt x="0" y="0"/>
                  </a:moveTo>
                  <a:lnTo>
                    <a:pt x="0" y="1317"/>
                  </a:lnTo>
                  <a:lnTo>
                    <a:pt x="739" y="1317"/>
                  </a:lnTo>
                </a:path>
              </a:pathLst>
            </a:custGeom>
            <a:noFill/>
            <a:ln w="9525">
              <a:solidFill>
                <a:srgbClr val="000000"/>
              </a:solidFill>
              <a:round/>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6363" name="Oval 27"/>
            <p:cNvSpPr>
              <a:spLocks noChangeArrowheads="1"/>
            </p:cNvSpPr>
            <p:nvPr/>
          </p:nvSpPr>
          <p:spPr bwMode="auto">
            <a:xfrm>
              <a:off x="4106" y="3439"/>
              <a:ext cx="40" cy="38"/>
            </a:xfrm>
            <a:prstGeom prst="ellipse">
              <a:avLst/>
            </a:prstGeom>
            <a:solidFill>
              <a:srgbClr val="FFFFFF"/>
            </a:solidFill>
            <a:ln w="9525">
              <a:solidFill>
                <a:srgbClr val="000000"/>
              </a:solidFill>
              <a:round/>
              <a:headEnd/>
              <a:tailEnd type="none" w="sm" len="lg"/>
            </a:ln>
          </p:spPr>
          <p:txBody>
            <a:bodyPr/>
            <a:lstStyle/>
            <a:p>
              <a:endParaRPr lang="zh-CN" altLang="en-US"/>
            </a:p>
          </p:txBody>
        </p:sp>
        <p:sp>
          <p:nvSpPr>
            <p:cNvPr id="526364" name="Rectangle 28"/>
            <p:cNvSpPr>
              <a:spLocks noChangeArrowheads="1"/>
            </p:cNvSpPr>
            <p:nvPr/>
          </p:nvSpPr>
          <p:spPr bwMode="auto">
            <a:xfrm>
              <a:off x="4277" y="2077"/>
              <a:ext cx="39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2000"/>
                <a:t>R</a:t>
              </a:r>
              <a:r>
                <a:rPr lang="en-US" altLang="zh-CN" sz="2000" i="0" baseline="-30000"/>
                <a:t>2</a:t>
              </a:r>
              <a:endParaRPr lang="en-US" altLang="zh-CN" sz="2000" i="0"/>
            </a:p>
          </p:txBody>
        </p:sp>
        <p:sp>
          <p:nvSpPr>
            <p:cNvPr id="526365" name="Rectangle 29"/>
            <p:cNvSpPr>
              <a:spLocks noChangeArrowheads="1"/>
            </p:cNvSpPr>
            <p:nvPr/>
          </p:nvSpPr>
          <p:spPr bwMode="auto">
            <a:xfrm>
              <a:off x="4272" y="2877"/>
              <a:ext cx="39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2000"/>
                <a:t>R</a:t>
              </a:r>
              <a:r>
                <a:rPr lang="en-US" altLang="zh-CN" sz="2000" i="0" baseline="-30000"/>
                <a:t>4</a:t>
              </a:r>
              <a:endParaRPr lang="en-US" altLang="zh-CN" sz="2000" i="0"/>
            </a:p>
            <a:p>
              <a:pPr eaLnBrk="0" hangingPunct="0"/>
              <a:endParaRPr lang="zh-CN" altLang="en-US" sz="2000" i="0"/>
            </a:p>
          </p:txBody>
        </p:sp>
        <p:sp>
          <p:nvSpPr>
            <p:cNvPr id="526366" name="Rectangle 30"/>
            <p:cNvSpPr>
              <a:spLocks noChangeArrowheads="1"/>
            </p:cNvSpPr>
            <p:nvPr/>
          </p:nvSpPr>
          <p:spPr bwMode="auto">
            <a:xfrm>
              <a:off x="3374" y="2059"/>
              <a:ext cx="39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2000"/>
                <a:t>R</a:t>
              </a:r>
              <a:r>
                <a:rPr lang="en-US" altLang="zh-CN" sz="2000" i="0" baseline="-30000"/>
                <a:t>1</a:t>
              </a:r>
              <a:endParaRPr lang="en-US" altLang="zh-CN" sz="2000" i="0"/>
            </a:p>
            <a:p>
              <a:pPr eaLnBrk="0" hangingPunct="0"/>
              <a:endParaRPr lang="zh-CN" altLang="en-US" sz="2000" i="0"/>
            </a:p>
          </p:txBody>
        </p:sp>
        <p:sp>
          <p:nvSpPr>
            <p:cNvPr id="526367" name="Rectangle 31"/>
            <p:cNvSpPr>
              <a:spLocks noChangeArrowheads="1"/>
            </p:cNvSpPr>
            <p:nvPr/>
          </p:nvSpPr>
          <p:spPr bwMode="auto">
            <a:xfrm>
              <a:off x="3387" y="2890"/>
              <a:ext cx="39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2000"/>
                <a:t>R</a:t>
              </a:r>
              <a:r>
                <a:rPr lang="en-US" altLang="zh-CN" sz="2000" i="0" baseline="-30000"/>
                <a:t>3</a:t>
              </a:r>
              <a:endParaRPr lang="en-US" altLang="zh-CN" sz="2000" i="0"/>
            </a:p>
            <a:p>
              <a:pPr eaLnBrk="0" hangingPunct="0"/>
              <a:endParaRPr lang="zh-CN" altLang="en-US" sz="2000" i="0"/>
            </a:p>
          </p:txBody>
        </p:sp>
        <p:sp>
          <p:nvSpPr>
            <p:cNvPr id="526368" name="Rectangle 32"/>
            <p:cNvSpPr>
              <a:spLocks noChangeArrowheads="1"/>
            </p:cNvSpPr>
            <p:nvPr/>
          </p:nvSpPr>
          <p:spPr bwMode="auto">
            <a:xfrm>
              <a:off x="3914" y="3350"/>
              <a:ext cx="22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2000"/>
                <a:t>E</a:t>
              </a:r>
            </a:p>
            <a:p>
              <a:pPr eaLnBrk="0" hangingPunct="0"/>
              <a:endParaRPr lang="zh-CN" altLang="en-US" sz="2000" i="0"/>
            </a:p>
          </p:txBody>
        </p:sp>
        <p:sp>
          <p:nvSpPr>
            <p:cNvPr id="526369" name="Rectangle 33"/>
            <p:cNvSpPr>
              <a:spLocks noChangeArrowheads="1"/>
            </p:cNvSpPr>
            <p:nvPr/>
          </p:nvSpPr>
          <p:spPr bwMode="auto">
            <a:xfrm>
              <a:off x="3112" y="3616"/>
              <a:ext cx="2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b="1" i="0">
                  <a:solidFill>
                    <a:srgbClr val="000066"/>
                  </a:solidFill>
                </a:rPr>
                <a:t>电桥线路原理图</a:t>
              </a:r>
              <a:endParaRPr lang="zh-CN" altLang="en-US" sz="2000" b="1" i="0">
                <a:solidFill>
                  <a:srgbClr val="000066"/>
                </a:solidFill>
              </a:endParaRPr>
            </a:p>
          </p:txBody>
        </p:sp>
        <p:sp>
          <p:nvSpPr>
            <p:cNvPr id="526370" name="Line 34"/>
            <p:cNvSpPr>
              <a:spLocks noChangeShapeType="1"/>
            </p:cNvSpPr>
            <p:nvPr/>
          </p:nvSpPr>
          <p:spPr bwMode="auto">
            <a:xfrm>
              <a:off x="4031" y="1997"/>
              <a:ext cx="1031" cy="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26371" name="Line 35"/>
            <p:cNvSpPr>
              <a:spLocks noChangeShapeType="1"/>
            </p:cNvSpPr>
            <p:nvPr/>
          </p:nvSpPr>
          <p:spPr bwMode="auto">
            <a:xfrm>
              <a:off x="4040" y="3174"/>
              <a:ext cx="1031" cy="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26372" name="Rectangle 36"/>
            <p:cNvSpPr>
              <a:spLocks noChangeArrowheads="1"/>
            </p:cNvSpPr>
            <p:nvPr/>
          </p:nvSpPr>
          <p:spPr bwMode="auto">
            <a:xfrm>
              <a:off x="5037" y="2167"/>
              <a:ext cx="75" cy="234"/>
            </a:xfrm>
            <a:prstGeom prst="rect">
              <a:avLst/>
            </a:prstGeom>
            <a:solidFill>
              <a:srgbClr val="FFFFFF"/>
            </a:solidFill>
            <a:ln w="9525">
              <a:solidFill>
                <a:srgbClr val="000000"/>
              </a:solidFill>
              <a:miter lim="800000"/>
              <a:headEnd/>
              <a:tailEnd type="none" w="sm" len="lg"/>
            </a:ln>
          </p:spPr>
          <p:txBody>
            <a:bodyPr/>
            <a:lstStyle/>
            <a:p>
              <a:endParaRPr lang="zh-CN" altLang="en-US"/>
            </a:p>
          </p:txBody>
        </p:sp>
        <p:sp>
          <p:nvSpPr>
            <p:cNvPr id="526373" name="Line 37"/>
            <p:cNvSpPr>
              <a:spLocks noChangeShapeType="1"/>
            </p:cNvSpPr>
            <p:nvPr/>
          </p:nvSpPr>
          <p:spPr bwMode="auto">
            <a:xfrm>
              <a:off x="5071" y="1997"/>
              <a:ext cx="0" cy="165"/>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26374" name="Line 38"/>
            <p:cNvSpPr>
              <a:spLocks noChangeShapeType="1"/>
            </p:cNvSpPr>
            <p:nvPr/>
          </p:nvSpPr>
          <p:spPr bwMode="auto">
            <a:xfrm>
              <a:off x="5071" y="2401"/>
              <a:ext cx="0" cy="7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nvGrpSpPr>
            <p:cNvPr id="526375" name="Group 39"/>
            <p:cNvGrpSpPr>
              <a:grpSpLocks/>
            </p:cNvGrpSpPr>
            <p:nvPr/>
          </p:nvGrpSpPr>
          <p:grpSpPr bwMode="auto">
            <a:xfrm>
              <a:off x="4961" y="2466"/>
              <a:ext cx="202" cy="190"/>
              <a:chOff x="4250" y="12140"/>
              <a:chExt cx="283" cy="283"/>
            </a:xfrm>
          </p:grpSpPr>
          <p:sp>
            <p:nvSpPr>
              <p:cNvPr id="526376" name="Oval 40"/>
              <p:cNvSpPr>
                <a:spLocks noChangeArrowheads="1"/>
              </p:cNvSpPr>
              <p:nvPr/>
            </p:nvSpPr>
            <p:spPr bwMode="auto">
              <a:xfrm>
                <a:off x="4250" y="12140"/>
                <a:ext cx="283" cy="283"/>
              </a:xfrm>
              <a:prstGeom prst="ellipse">
                <a:avLst/>
              </a:prstGeom>
              <a:solidFill>
                <a:srgbClr val="FFFFFF"/>
              </a:solidFill>
              <a:ln w="9525">
                <a:solidFill>
                  <a:srgbClr val="000000"/>
                </a:solidFill>
                <a:round/>
                <a:headEnd/>
                <a:tailEnd type="none" w="sm" len="lg"/>
              </a:ln>
            </p:spPr>
            <p:txBody>
              <a:bodyPr/>
              <a:lstStyle/>
              <a:p>
                <a:endParaRPr lang="zh-CN" altLang="en-US"/>
              </a:p>
            </p:txBody>
          </p:sp>
          <p:sp>
            <p:nvSpPr>
              <p:cNvPr id="526377" name="Line 41"/>
              <p:cNvSpPr>
                <a:spLocks noChangeShapeType="1"/>
              </p:cNvSpPr>
              <p:nvPr/>
            </p:nvSpPr>
            <p:spPr bwMode="auto">
              <a:xfrm flipV="1">
                <a:off x="4308" y="12180"/>
                <a:ext cx="170" cy="1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sp>
          <p:nvSpPr>
            <p:cNvPr id="526378" name="Rectangle 42"/>
            <p:cNvSpPr>
              <a:spLocks noChangeArrowheads="1"/>
            </p:cNvSpPr>
            <p:nvPr/>
          </p:nvSpPr>
          <p:spPr bwMode="auto">
            <a:xfrm>
              <a:off x="4721" y="2167"/>
              <a:ext cx="39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2000"/>
                <a:t>R</a:t>
              </a:r>
              <a:r>
                <a:rPr lang="en-US" altLang="zh-CN" sz="2000" i="0" baseline="-30000"/>
                <a:t>g</a:t>
              </a:r>
              <a:endParaRPr lang="en-US" altLang="zh-CN" sz="2000" i="0"/>
            </a:p>
            <a:p>
              <a:pPr eaLnBrk="0" hangingPunct="0"/>
              <a:endParaRPr lang="zh-CN" altLang="en-US" sz="2000" i="0"/>
            </a:p>
          </p:txBody>
        </p:sp>
        <p:sp>
          <p:nvSpPr>
            <p:cNvPr id="526379" name="Line 43"/>
            <p:cNvSpPr>
              <a:spLocks noChangeShapeType="1"/>
            </p:cNvSpPr>
            <p:nvPr/>
          </p:nvSpPr>
          <p:spPr bwMode="auto">
            <a:xfrm>
              <a:off x="5078" y="2656"/>
              <a:ext cx="0" cy="509"/>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26380" name="Rectangle 44"/>
            <p:cNvSpPr>
              <a:spLocks noChangeArrowheads="1"/>
            </p:cNvSpPr>
            <p:nvPr/>
          </p:nvSpPr>
          <p:spPr bwMode="auto">
            <a:xfrm>
              <a:off x="3243" y="2494"/>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t>A</a:t>
              </a:r>
              <a:endParaRPr lang="en-US" altLang="zh-CN" sz="2000" i="0"/>
            </a:p>
            <a:p>
              <a:pPr eaLnBrk="0" hangingPunct="0"/>
              <a:endParaRPr lang="zh-CN" altLang="en-US" sz="2000" i="0"/>
            </a:p>
          </p:txBody>
        </p:sp>
        <p:sp>
          <p:nvSpPr>
            <p:cNvPr id="526381" name="Rectangle 45"/>
            <p:cNvSpPr>
              <a:spLocks noChangeArrowheads="1"/>
            </p:cNvSpPr>
            <p:nvPr/>
          </p:nvSpPr>
          <p:spPr bwMode="auto">
            <a:xfrm>
              <a:off x="4677" y="2418"/>
              <a:ext cx="254"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t>C</a:t>
              </a:r>
              <a:endParaRPr lang="en-US" altLang="zh-CN" sz="2000" i="0"/>
            </a:p>
            <a:p>
              <a:pPr eaLnBrk="0" hangingPunct="0"/>
              <a:endParaRPr lang="zh-CN" altLang="en-US" sz="2000" i="0"/>
            </a:p>
          </p:txBody>
        </p:sp>
        <p:sp>
          <p:nvSpPr>
            <p:cNvPr id="526382" name="Rectangle 46"/>
            <p:cNvSpPr>
              <a:spLocks noChangeArrowheads="1"/>
            </p:cNvSpPr>
            <p:nvPr/>
          </p:nvSpPr>
          <p:spPr bwMode="auto">
            <a:xfrm>
              <a:off x="3869" y="3141"/>
              <a:ext cx="25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t>D</a:t>
              </a:r>
            </a:p>
            <a:p>
              <a:pPr eaLnBrk="0" hangingPunct="0"/>
              <a:endParaRPr lang="zh-CN" altLang="en-US" sz="2000" i="0"/>
            </a:p>
          </p:txBody>
        </p:sp>
        <p:sp>
          <p:nvSpPr>
            <p:cNvPr id="526383" name="Line 47"/>
            <p:cNvSpPr>
              <a:spLocks noChangeShapeType="1"/>
            </p:cNvSpPr>
            <p:nvPr/>
          </p:nvSpPr>
          <p:spPr bwMode="auto">
            <a:xfrm>
              <a:off x="4961" y="2682"/>
              <a:ext cx="0" cy="304"/>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26384" name="Rectangle 48"/>
            <p:cNvSpPr>
              <a:spLocks noChangeArrowheads="1"/>
            </p:cNvSpPr>
            <p:nvPr/>
          </p:nvSpPr>
          <p:spPr bwMode="auto">
            <a:xfrm>
              <a:off x="4682" y="2701"/>
              <a:ext cx="39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2000"/>
                <a:t>I</a:t>
              </a:r>
              <a:r>
                <a:rPr lang="en-US" altLang="zh-CN" sz="2000" i="0" baseline="-30000"/>
                <a:t>g</a:t>
              </a:r>
              <a:endParaRPr lang="en-US" altLang="zh-CN" sz="2000" i="0"/>
            </a:p>
            <a:p>
              <a:pPr eaLnBrk="0" hangingPunct="0"/>
              <a:endParaRPr lang="zh-CN" altLang="en-US" sz="2000" i="0"/>
            </a:p>
          </p:txBody>
        </p:sp>
        <p:sp>
          <p:nvSpPr>
            <p:cNvPr id="526385" name="AutoShape 49"/>
            <p:cNvSpPr>
              <a:spLocks noChangeArrowheads="1"/>
            </p:cNvSpPr>
            <p:nvPr/>
          </p:nvSpPr>
          <p:spPr bwMode="auto">
            <a:xfrm rot="10800000">
              <a:off x="4951" y="2992"/>
              <a:ext cx="24" cy="95"/>
            </a:xfrm>
            <a:prstGeom prst="triangle">
              <a:avLst>
                <a:gd name="adj" fmla="val 50000"/>
              </a:avLst>
            </a:prstGeom>
            <a:solidFill>
              <a:srgbClr val="000000"/>
            </a:solidFill>
            <a:ln w="9525">
              <a:solidFill>
                <a:srgbClr val="000000"/>
              </a:solidFill>
              <a:miter lim="800000"/>
              <a:headEnd/>
              <a:tailEnd type="none" w="sm" len="lg"/>
            </a:ln>
          </p:spPr>
          <p:txBody>
            <a:bodyPr/>
            <a:lstStyle/>
            <a:p>
              <a:endParaRPr lang="zh-CN" altLang="en-US"/>
            </a:p>
          </p:txBody>
        </p:sp>
        <p:sp>
          <p:nvSpPr>
            <p:cNvPr id="526386" name="Rectangle 50"/>
            <p:cNvSpPr>
              <a:spLocks noChangeArrowheads="1"/>
            </p:cNvSpPr>
            <p:nvPr/>
          </p:nvSpPr>
          <p:spPr bwMode="auto">
            <a:xfrm>
              <a:off x="3832" y="1849"/>
              <a:ext cx="254"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t>B</a:t>
              </a:r>
              <a:endParaRPr lang="en-US" altLang="zh-CN" sz="2000" i="0"/>
            </a:p>
            <a:p>
              <a:pPr eaLnBrk="0" hangingPunct="0"/>
              <a:endParaRPr lang="zh-CN" altLang="en-US" sz="2000" i="0"/>
            </a:p>
          </p:txBody>
        </p:sp>
      </p:grpSp>
      <p:graphicFrame>
        <p:nvGraphicFramePr>
          <p:cNvPr id="526387" name="Object 51"/>
          <p:cNvGraphicFramePr>
            <a:graphicFrameLocks noGrp="1" noChangeAspect="1"/>
          </p:cNvGraphicFramePr>
          <p:nvPr>
            <p:ph sz="half" idx="1"/>
          </p:nvPr>
        </p:nvGraphicFramePr>
        <p:xfrm>
          <a:off x="323850" y="1196975"/>
          <a:ext cx="5761038" cy="668338"/>
        </p:xfrm>
        <a:graphic>
          <a:graphicData uri="http://schemas.openxmlformats.org/presentationml/2006/ole">
            <mc:AlternateContent xmlns:mc="http://schemas.openxmlformats.org/markup-compatibility/2006">
              <mc:Choice xmlns:v="urn:schemas-microsoft-com:vml" Requires="v">
                <p:oleObj spid="_x0000_s526403" name="公式" r:id="rId3" imgW="3936960" imgH="457200" progId="Equation.3">
                  <p:embed/>
                </p:oleObj>
              </mc:Choice>
              <mc:Fallback>
                <p:oleObj name="公式" r:id="rId3" imgW="3936960" imgH="457200" progId="Equation.3">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196975"/>
                        <a:ext cx="5761038" cy="66833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6388" name="Object 52"/>
          <p:cNvGraphicFramePr>
            <a:graphicFrameLocks noGrp="1" noChangeAspect="1"/>
          </p:cNvGraphicFramePr>
          <p:nvPr>
            <p:ph sz="quarter" idx="2"/>
          </p:nvPr>
        </p:nvGraphicFramePr>
        <p:xfrm>
          <a:off x="250825" y="2636838"/>
          <a:ext cx="6911975" cy="925512"/>
        </p:xfrm>
        <a:graphic>
          <a:graphicData uri="http://schemas.openxmlformats.org/presentationml/2006/ole">
            <mc:AlternateContent xmlns:mc="http://schemas.openxmlformats.org/markup-compatibility/2006">
              <mc:Choice xmlns:v="urn:schemas-microsoft-com:vml" Requires="v">
                <p:oleObj spid="_x0000_s526404" name="公式" r:id="rId5" imgW="4584600" imgH="647640" progId="Equation.3">
                  <p:embed/>
                </p:oleObj>
              </mc:Choice>
              <mc:Fallback>
                <p:oleObj name="公式" r:id="rId5" imgW="4584600" imgH="647640" progId="Equation.3">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636838"/>
                        <a:ext cx="6911975" cy="9255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6389" name="Rectangle 53"/>
          <p:cNvSpPr>
            <a:spLocks noChangeArrowheads="1"/>
          </p:cNvSpPr>
          <p:nvPr/>
        </p:nvSpPr>
        <p:spPr bwMode="auto">
          <a:xfrm>
            <a:off x="250825" y="3789363"/>
            <a:ext cx="8577263"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a:solidFill>
                  <a:schemeClr val="tx1"/>
                </a:solidFill>
                <a:latin typeface="Arial" panose="020B0604020202020204" pitchFamily="34" charset="0"/>
              </a:defRPr>
            </a:lvl1pPr>
            <a:lvl2pPr>
              <a:tabLst>
                <a:tab pos="457200" algn="l"/>
              </a:tabLst>
              <a:defRPr>
                <a:solidFill>
                  <a:schemeClr val="tx1"/>
                </a:solidFill>
                <a:latin typeface="Arial" panose="020B0604020202020204" pitchFamily="34" charset="0"/>
              </a:defRPr>
            </a:lvl2pPr>
            <a:lvl3pPr>
              <a:tabLst>
                <a:tab pos="457200" algn="l"/>
              </a:tabLst>
              <a:defRPr>
                <a:solidFill>
                  <a:schemeClr val="tx1"/>
                </a:solidFill>
                <a:latin typeface="Arial" panose="020B0604020202020204" pitchFamily="34" charset="0"/>
              </a:defRPr>
            </a:lvl3pPr>
            <a:lvl4pPr>
              <a:tabLst>
                <a:tab pos="457200" algn="l"/>
              </a:tabLst>
              <a:defRPr>
                <a:solidFill>
                  <a:schemeClr val="tx1"/>
                </a:solidFill>
                <a:latin typeface="Arial" panose="020B0604020202020204" pitchFamily="34" charset="0"/>
              </a:defRPr>
            </a:lvl4pPr>
            <a:lvl5pPr>
              <a:tabLst>
                <a:tab pos="457200" algn="l"/>
              </a:tabLst>
              <a:defRPr>
                <a:solidFill>
                  <a:schemeClr val="tx1"/>
                </a:solidFill>
                <a:latin typeface="Arial" panose="020B0604020202020204" pitchFamily="34" charset="0"/>
              </a:defRPr>
            </a:lvl5pPr>
            <a:lvl6pPr fontAlgn="base">
              <a:spcBef>
                <a:spcPct val="0"/>
              </a:spcBef>
              <a:spcAft>
                <a:spcPct val="0"/>
              </a:spcAft>
              <a:tabLst>
                <a:tab pos="457200" algn="l"/>
              </a:tabLst>
              <a:defRPr>
                <a:solidFill>
                  <a:schemeClr val="tx1"/>
                </a:solidFill>
                <a:latin typeface="Arial" panose="020B0604020202020204" pitchFamily="34" charset="0"/>
              </a:defRPr>
            </a:lvl6pPr>
            <a:lvl7pPr fontAlgn="base">
              <a:spcBef>
                <a:spcPct val="0"/>
              </a:spcBef>
              <a:spcAft>
                <a:spcPct val="0"/>
              </a:spcAft>
              <a:tabLst>
                <a:tab pos="457200" algn="l"/>
              </a:tabLst>
              <a:defRPr>
                <a:solidFill>
                  <a:schemeClr val="tx1"/>
                </a:solidFill>
                <a:latin typeface="Arial" panose="020B0604020202020204" pitchFamily="34" charset="0"/>
              </a:defRPr>
            </a:lvl7pPr>
            <a:lvl8pPr fontAlgn="base">
              <a:spcBef>
                <a:spcPct val="0"/>
              </a:spcBef>
              <a:spcAft>
                <a:spcPct val="0"/>
              </a:spcAft>
              <a:tabLst>
                <a:tab pos="457200" algn="l"/>
              </a:tabLst>
              <a:defRPr>
                <a:solidFill>
                  <a:schemeClr val="tx1"/>
                </a:solidFill>
                <a:latin typeface="Arial" panose="020B0604020202020204" pitchFamily="34" charset="0"/>
              </a:defRPr>
            </a:lvl8pPr>
            <a:lvl9pPr fontAlgn="base">
              <a:spcBef>
                <a:spcPct val="0"/>
              </a:spcBef>
              <a:spcAft>
                <a:spcPct val="0"/>
              </a:spcAft>
              <a:tabLst>
                <a:tab pos="457200" algn="l"/>
              </a:tabLst>
              <a:defRPr>
                <a:solidFill>
                  <a:schemeClr val="tx1"/>
                </a:solidFill>
                <a:latin typeface="Arial" panose="020B0604020202020204" pitchFamily="34" charset="0"/>
              </a:defRPr>
            </a:lvl9pPr>
          </a:lstStyle>
          <a:p>
            <a:pPr eaLnBrk="0" hangingPunct="0">
              <a:spcAft>
                <a:spcPct val="40000"/>
              </a:spcAft>
            </a:pPr>
            <a:r>
              <a:rPr lang="zh-CN" altLang="en-US" b="1" i="0">
                <a:solidFill>
                  <a:srgbClr val="000066"/>
                </a:solidFill>
              </a:rPr>
              <a:t>当</a:t>
            </a:r>
            <a:r>
              <a:rPr lang="en-US" altLang="zh-CN" b="1">
                <a:solidFill>
                  <a:srgbClr val="CC0000"/>
                </a:solidFill>
              </a:rPr>
              <a:t>R</a:t>
            </a:r>
            <a:r>
              <a:rPr lang="en-US" altLang="zh-CN" b="1" i="0" baseline="-30000">
                <a:solidFill>
                  <a:srgbClr val="CC0000"/>
                </a:solidFill>
              </a:rPr>
              <a:t>1</a:t>
            </a:r>
            <a:r>
              <a:rPr lang="en-US" altLang="zh-CN" b="1">
                <a:solidFill>
                  <a:srgbClr val="CC0000"/>
                </a:solidFill>
              </a:rPr>
              <a:t>R</a:t>
            </a:r>
            <a:r>
              <a:rPr lang="en-US" altLang="zh-CN" b="1" i="0" baseline="-30000">
                <a:solidFill>
                  <a:srgbClr val="CC0000"/>
                </a:solidFill>
              </a:rPr>
              <a:t>4</a:t>
            </a:r>
            <a:r>
              <a:rPr lang="en-US" altLang="zh-CN" b="1" i="0">
                <a:solidFill>
                  <a:srgbClr val="CC0000"/>
                </a:solidFill>
              </a:rPr>
              <a:t>=</a:t>
            </a:r>
            <a:r>
              <a:rPr lang="en-US" altLang="zh-CN" b="1">
                <a:solidFill>
                  <a:srgbClr val="CC0000"/>
                </a:solidFill>
              </a:rPr>
              <a:t>R</a:t>
            </a:r>
            <a:r>
              <a:rPr lang="en-US" altLang="zh-CN" b="1" i="0" baseline="-30000">
                <a:solidFill>
                  <a:srgbClr val="CC0000"/>
                </a:solidFill>
              </a:rPr>
              <a:t>2</a:t>
            </a:r>
            <a:r>
              <a:rPr lang="en-US" altLang="zh-CN" b="1">
                <a:solidFill>
                  <a:srgbClr val="CC0000"/>
                </a:solidFill>
              </a:rPr>
              <a:t>R</a:t>
            </a:r>
            <a:r>
              <a:rPr lang="en-US" altLang="zh-CN" b="1" i="0" baseline="-30000">
                <a:solidFill>
                  <a:srgbClr val="CC0000"/>
                </a:solidFill>
              </a:rPr>
              <a:t>3</a:t>
            </a:r>
            <a:r>
              <a:rPr lang="zh-CN" altLang="en-US" b="1" i="0">
                <a:solidFill>
                  <a:srgbClr val="000066"/>
                </a:solidFill>
              </a:rPr>
              <a:t>时，</a:t>
            </a:r>
            <a:r>
              <a:rPr lang="en-US" altLang="zh-CN" b="1">
                <a:solidFill>
                  <a:srgbClr val="CC0000"/>
                </a:solidFill>
              </a:rPr>
              <a:t>I</a:t>
            </a:r>
            <a:r>
              <a:rPr lang="en-US" altLang="zh-CN" b="1" i="0" baseline="-30000">
                <a:solidFill>
                  <a:srgbClr val="CC0000"/>
                </a:solidFill>
              </a:rPr>
              <a:t>g</a:t>
            </a:r>
            <a:r>
              <a:rPr lang="en-US" altLang="zh-CN" b="1" i="0">
                <a:solidFill>
                  <a:srgbClr val="CC0000"/>
                </a:solidFill>
              </a:rPr>
              <a:t>=0</a:t>
            </a:r>
            <a:r>
              <a:rPr lang="zh-CN" altLang="en-US" b="1" i="0">
                <a:solidFill>
                  <a:srgbClr val="CC0000"/>
                </a:solidFill>
              </a:rPr>
              <a:t>，</a:t>
            </a:r>
            <a:r>
              <a:rPr lang="en-US" altLang="zh-CN" b="1">
                <a:solidFill>
                  <a:srgbClr val="CC0000"/>
                </a:solidFill>
              </a:rPr>
              <a:t>U</a:t>
            </a:r>
            <a:r>
              <a:rPr lang="en-US" altLang="zh-CN" b="1" i="0" baseline="-30000">
                <a:solidFill>
                  <a:srgbClr val="CC0000"/>
                </a:solidFill>
              </a:rPr>
              <a:t>g</a:t>
            </a:r>
            <a:r>
              <a:rPr lang="en-US" altLang="zh-CN" b="1" i="0">
                <a:solidFill>
                  <a:srgbClr val="CC0000"/>
                </a:solidFill>
              </a:rPr>
              <a:t>=0</a:t>
            </a:r>
            <a:r>
              <a:rPr lang="zh-CN" altLang="en-US" b="1" i="0">
                <a:solidFill>
                  <a:srgbClr val="000066"/>
                </a:solidFill>
              </a:rPr>
              <a:t>，即电桥处于平衡状态。</a:t>
            </a:r>
          </a:p>
          <a:p>
            <a:pPr eaLnBrk="0" hangingPunct="0"/>
            <a:r>
              <a:rPr lang="zh-CN" altLang="en-US" b="1" i="0">
                <a:solidFill>
                  <a:srgbClr val="000066"/>
                </a:solidFill>
              </a:rPr>
              <a:t>若电桥的负载电阻</a:t>
            </a:r>
            <a:r>
              <a:rPr lang="en-US" altLang="zh-CN" b="1">
                <a:solidFill>
                  <a:srgbClr val="000066"/>
                </a:solidFill>
              </a:rPr>
              <a:t>R</a:t>
            </a:r>
            <a:r>
              <a:rPr lang="en-US" altLang="zh-CN" b="1" i="0" baseline="-30000">
                <a:solidFill>
                  <a:srgbClr val="000066"/>
                </a:solidFill>
              </a:rPr>
              <a:t>g</a:t>
            </a:r>
            <a:r>
              <a:rPr lang="zh-CN" altLang="en-US" b="1" i="0">
                <a:solidFill>
                  <a:srgbClr val="000066"/>
                </a:solidFill>
              </a:rPr>
              <a:t>为无穷大，则</a:t>
            </a:r>
            <a:r>
              <a:rPr lang="en-US" altLang="zh-CN" b="1" i="0">
                <a:solidFill>
                  <a:srgbClr val="000066"/>
                </a:solidFill>
              </a:rPr>
              <a:t>B</a:t>
            </a:r>
            <a:r>
              <a:rPr lang="zh-CN" altLang="en-US" b="1" i="0">
                <a:solidFill>
                  <a:srgbClr val="000066"/>
                </a:solidFill>
              </a:rPr>
              <a:t>、</a:t>
            </a:r>
            <a:r>
              <a:rPr lang="en-US" altLang="zh-CN" b="1" i="0">
                <a:solidFill>
                  <a:srgbClr val="000066"/>
                </a:solidFill>
              </a:rPr>
              <a:t>D</a:t>
            </a:r>
            <a:r>
              <a:rPr lang="zh-CN" altLang="en-US" b="1" i="0">
                <a:solidFill>
                  <a:srgbClr val="000066"/>
                </a:solidFill>
              </a:rPr>
              <a:t>两点可视为开路，上式可以化简为</a:t>
            </a:r>
          </a:p>
        </p:txBody>
      </p:sp>
      <p:graphicFrame>
        <p:nvGraphicFramePr>
          <p:cNvPr id="526390" name="Object 54"/>
          <p:cNvGraphicFramePr>
            <a:graphicFrameLocks noGrp="1" noChangeAspect="1"/>
          </p:cNvGraphicFramePr>
          <p:nvPr>
            <p:ph sz="quarter" idx="3"/>
          </p:nvPr>
        </p:nvGraphicFramePr>
        <p:xfrm>
          <a:off x="2484438" y="5373688"/>
          <a:ext cx="3384550" cy="815975"/>
        </p:xfrm>
        <a:graphic>
          <a:graphicData uri="http://schemas.openxmlformats.org/presentationml/2006/ole">
            <mc:AlternateContent xmlns:mc="http://schemas.openxmlformats.org/markup-compatibility/2006">
              <mc:Choice xmlns:v="urn:schemas-microsoft-com:vml" Requires="v">
                <p:oleObj spid="_x0000_s526405" name="公式" r:id="rId7" imgW="1726920" imgH="444240" progId="Equation.3">
                  <p:embed/>
                </p:oleObj>
              </mc:Choice>
              <mc:Fallback>
                <p:oleObj name="公式" r:id="rId7" imgW="1726920" imgH="444240" progId="Equation.3">
                  <p:embed/>
                  <p:pic>
                    <p:nvPicPr>
                      <p:cNvPr id="0"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5373688"/>
                        <a:ext cx="3384550" cy="815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ChangeArrowheads="1"/>
          </p:cNvSpPr>
          <p:nvPr/>
        </p:nvSpPr>
        <p:spPr bwMode="auto">
          <a:xfrm>
            <a:off x="250825" y="620713"/>
            <a:ext cx="8610600" cy="344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257300" algn="l"/>
                <a:tab pos="1371600" algn="l"/>
                <a:tab pos="4457700" algn="l"/>
                <a:tab pos="4572000" algn="l"/>
              </a:tabLst>
              <a:defRPr>
                <a:solidFill>
                  <a:schemeClr val="tx1"/>
                </a:solidFill>
                <a:latin typeface="Arial" panose="020B0604020202020204" pitchFamily="34" charset="0"/>
              </a:defRPr>
            </a:lvl1pPr>
            <a:lvl2pPr>
              <a:tabLst>
                <a:tab pos="1257300" algn="l"/>
                <a:tab pos="1371600" algn="l"/>
                <a:tab pos="4457700" algn="l"/>
                <a:tab pos="4572000" algn="l"/>
              </a:tabLst>
              <a:defRPr>
                <a:solidFill>
                  <a:schemeClr val="tx1"/>
                </a:solidFill>
                <a:latin typeface="Arial" panose="020B0604020202020204" pitchFamily="34" charset="0"/>
              </a:defRPr>
            </a:lvl2pPr>
            <a:lvl3pPr>
              <a:tabLst>
                <a:tab pos="1257300" algn="l"/>
                <a:tab pos="1371600" algn="l"/>
                <a:tab pos="4457700" algn="l"/>
                <a:tab pos="4572000" algn="l"/>
              </a:tabLst>
              <a:defRPr>
                <a:solidFill>
                  <a:schemeClr val="tx1"/>
                </a:solidFill>
                <a:latin typeface="Arial" panose="020B0604020202020204" pitchFamily="34" charset="0"/>
              </a:defRPr>
            </a:lvl3pPr>
            <a:lvl4pPr>
              <a:tabLst>
                <a:tab pos="1257300" algn="l"/>
                <a:tab pos="1371600" algn="l"/>
                <a:tab pos="4457700" algn="l"/>
                <a:tab pos="4572000" algn="l"/>
              </a:tabLst>
              <a:defRPr>
                <a:solidFill>
                  <a:schemeClr val="tx1"/>
                </a:solidFill>
                <a:latin typeface="Arial" panose="020B0604020202020204" pitchFamily="34" charset="0"/>
              </a:defRPr>
            </a:lvl4pPr>
            <a:lvl5pPr>
              <a:tabLst>
                <a:tab pos="1257300" algn="l"/>
                <a:tab pos="1371600" algn="l"/>
                <a:tab pos="4457700" algn="l"/>
                <a:tab pos="4572000" algn="l"/>
              </a:tabLst>
              <a:defRPr>
                <a:solidFill>
                  <a:schemeClr val="tx1"/>
                </a:solidFill>
                <a:latin typeface="Arial" panose="020B0604020202020204" pitchFamily="34" charset="0"/>
              </a:defRPr>
            </a:lvl5pPr>
            <a:lvl6pPr fontAlgn="base">
              <a:spcBef>
                <a:spcPct val="0"/>
              </a:spcBef>
              <a:spcAft>
                <a:spcPct val="0"/>
              </a:spcAft>
              <a:tabLst>
                <a:tab pos="1257300" algn="l"/>
                <a:tab pos="1371600" algn="l"/>
                <a:tab pos="4457700" algn="l"/>
                <a:tab pos="4572000" algn="l"/>
              </a:tabLst>
              <a:defRPr>
                <a:solidFill>
                  <a:schemeClr val="tx1"/>
                </a:solidFill>
                <a:latin typeface="Arial" panose="020B0604020202020204" pitchFamily="34" charset="0"/>
              </a:defRPr>
            </a:lvl6pPr>
            <a:lvl7pPr fontAlgn="base">
              <a:spcBef>
                <a:spcPct val="0"/>
              </a:spcBef>
              <a:spcAft>
                <a:spcPct val="0"/>
              </a:spcAft>
              <a:tabLst>
                <a:tab pos="1257300" algn="l"/>
                <a:tab pos="1371600" algn="l"/>
                <a:tab pos="4457700" algn="l"/>
                <a:tab pos="4572000" algn="l"/>
              </a:tabLst>
              <a:defRPr>
                <a:solidFill>
                  <a:schemeClr val="tx1"/>
                </a:solidFill>
                <a:latin typeface="Arial" panose="020B0604020202020204" pitchFamily="34" charset="0"/>
              </a:defRPr>
            </a:lvl7pPr>
            <a:lvl8pPr fontAlgn="base">
              <a:spcBef>
                <a:spcPct val="0"/>
              </a:spcBef>
              <a:spcAft>
                <a:spcPct val="0"/>
              </a:spcAft>
              <a:tabLst>
                <a:tab pos="1257300" algn="l"/>
                <a:tab pos="1371600" algn="l"/>
                <a:tab pos="4457700" algn="l"/>
                <a:tab pos="4572000" algn="l"/>
              </a:tabLst>
              <a:defRPr>
                <a:solidFill>
                  <a:schemeClr val="tx1"/>
                </a:solidFill>
                <a:latin typeface="Arial" panose="020B0604020202020204" pitchFamily="34" charset="0"/>
              </a:defRPr>
            </a:lvl8pPr>
            <a:lvl9pPr fontAlgn="base">
              <a:spcBef>
                <a:spcPct val="0"/>
              </a:spcBef>
              <a:spcAft>
                <a:spcPct val="0"/>
              </a:spcAft>
              <a:tabLst>
                <a:tab pos="1257300" algn="l"/>
                <a:tab pos="1371600" algn="l"/>
                <a:tab pos="4457700" algn="l"/>
                <a:tab pos="4572000" algn="l"/>
              </a:tabLst>
              <a:defRPr>
                <a:solidFill>
                  <a:schemeClr val="tx1"/>
                </a:solidFill>
                <a:latin typeface="Arial" panose="020B0604020202020204" pitchFamily="34" charset="0"/>
              </a:defRPr>
            </a:lvl9pPr>
          </a:lstStyle>
          <a:p>
            <a:pPr algn="just" eaLnBrk="0" hangingPunct="0"/>
            <a:r>
              <a:rPr lang="en-US" altLang="zh-CN" sz="2800" b="1" i="0">
                <a:solidFill>
                  <a:srgbClr val="FF0000"/>
                </a:solidFill>
              </a:rPr>
              <a:t>1</a:t>
            </a:r>
            <a:r>
              <a:rPr lang="zh-CN" altLang="en-US" sz="2800" b="1" i="0">
                <a:solidFill>
                  <a:srgbClr val="FF0000"/>
                </a:solidFill>
              </a:rPr>
              <a:t>、等臂电桥</a:t>
            </a:r>
          </a:p>
          <a:p>
            <a:pPr algn="just" eaLnBrk="0" hangingPunct="0"/>
            <a:r>
              <a:rPr lang="zh-CN" altLang="en-US" b="1" i="0">
                <a:solidFill>
                  <a:srgbClr val="000066"/>
                </a:solidFill>
              </a:rPr>
              <a:t>当</a:t>
            </a:r>
            <a:r>
              <a:rPr lang="en-US" altLang="zh-CN" b="1">
                <a:solidFill>
                  <a:srgbClr val="000066"/>
                </a:solidFill>
              </a:rPr>
              <a:t>R</a:t>
            </a:r>
            <a:r>
              <a:rPr lang="en-US" altLang="zh-CN" b="1" i="0" baseline="-25000">
                <a:solidFill>
                  <a:srgbClr val="000066"/>
                </a:solidFill>
              </a:rPr>
              <a:t>1</a:t>
            </a:r>
            <a:r>
              <a:rPr lang="en-US" altLang="zh-CN" b="1" i="0">
                <a:solidFill>
                  <a:srgbClr val="000066"/>
                </a:solidFill>
              </a:rPr>
              <a:t>=</a:t>
            </a:r>
            <a:r>
              <a:rPr lang="en-US" altLang="zh-CN" b="1">
                <a:solidFill>
                  <a:srgbClr val="000066"/>
                </a:solidFill>
              </a:rPr>
              <a:t>R</a:t>
            </a:r>
            <a:r>
              <a:rPr lang="en-US" altLang="zh-CN" b="1" i="0" baseline="-25000">
                <a:solidFill>
                  <a:srgbClr val="000066"/>
                </a:solidFill>
              </a:rPr>
              <a:t>2</a:t>
            </a:r>
            <a:r>
              <a:rPr lang="en-US" altLang="zh-CN" b="1" i="0">
                <a:solidFill>
                  <a:srgbClr val="000066"/>
                </a:solidFill>
              </a:rPr>
              <a:t>=</a:t>
            </a:r>
            <a:r>
              <a:rPr lang="en-US" altLang="zh-CN" b="1">
                <a:solidFill>
                  <a:srgbClr val="000066"/>
                </a:solidFill>
              </a:rPr>
              <a:t>R</a:t>
            </a:r>
            <a:r>
              <a:rPr lang="en-US" altLang="zh-CN" b="1" i="0" baseline="-25000">
                <a:solidFill>
                  <a:srgbClr val="000066"/>
                </a:solidFill>
              </a:rPr>
              <a:t>3</a:t>
            </a:r>
            <a:r>
              <a:rPr lang="en-US" altLang="zh-CN" b="1" i="0">
                <a:solidFill>
                  <a:srgbClr val="000066"/>
                </a:solidFill>
              </a:rPr>
              <a:t>=</a:t>
            </a:r>
            <a:r>
              <a:rPr lang="en-US" altLang="zh-CN" b="1">
                <a:solidFill>
                  <a:srgbClr val="000066"/>
                </a:solidFill>
              </a:rPr>
              <a:t>R</a:t>
            </a:r>
            <a:r>
              <a:rPr lang="en-US" altLang="zh-CN" b="1" i="0" baseline="-25000">
                <a:solidFill>
                  <a:srgbClr val="000066"/>
                </a:solidFill>
              </a:rPr>
              <a:t>4</a:t>
            </a:r>
            <a:r>
              <a:rPr lang="en-US" altLang="zh-CN" b="1" i="0">
                <a:solidFill>
                  <a:srgbClr val="000066"/>
                </a:solidFill>
              </a:rPr>
              <a:t>=</a:t>
            </a:r>
            <a:r>
              <a:rPr lang="en-US" altLang="zh-CN" b="1">
                <a:solidFill>
                  <a:srgbClr val="000066"/>
                </a:solidFill>
              </a:rPr>
              <a:t>R</a:t>
            </a:r>
            <a:r>
              <a:rPr lang="zh-CN" altLang="en-US" b="1" i="0">
                <a:solidFill>
                  <a:srgbClr val="000066"/>
                </a:solidFill>
              </a:rPr>
              <a:t>时，称为等臂电桥。</a:t>
            </a:r>
          </a:p>
          <a:p>
            <a:pPr algn="just" eaLnBrk="0" hangingPunct="0"/>
            <a:r>
              <a:rPr lang="zh-CN" altLang="en-US" b="1" i="0">
                <a:solidFill>
                  <a:srgbClr val="000066"/>
                </a:solidFill>
              </a:rPr>
              <a:t>此时电桥输出可写为</a:t>
            </a:r>
          </a:p>
          <a:p>
            <a:pPr algn="r" eaLnBrk="0" hangingPunct="0"/>
            <a:r>
              <a:rPr lang="zh-CN" altLang="en-US" b="1" i="0">
                <a:solidFill>
                  <a:srgbClr val="000066"/>
                </a:solidFill>
              </a:rPr>
              <a:t>              </a:t>
            </a:r>
          </a:p>
          <a:p>
            <a:pPr algn="r" eaLnBrk="0" hangingPunct="0"/>
            <a:endParaRPr lang="zh-CN" altLang="en-US" b="1" i="0">
              <a:solidFill>
                <a:srgbClr val="000066"/>
              </a:solidFill>
            </a:endParaRPr>
          </a:p>
          <a:p>
            <a:pPr algn="r" eaLnBrk="0" hangingPunct="0"/>
            <a:endParaRPr lang="zh-CN" altLang="en-US" b="1" i="0">
              <a:solidFill>
                <a:srgbClr val="000066"/>
              </a:solidFill>
            </a:endParaRPr>
          </a:p>
          <a:p>
            <a:pPr algn="r" eaLnBrk="0" hangingPunct="0"/>
            <a:endParaRPr lang="zh-CN" altLang="en-US" b="1" i="0">
              <a:solidFill>
                <a:srgbClr val="000066"/>
              </a:solidFill>
            </a:endParaRPr>
          </a:p>
          <a:p>
            <a:pPr algn="just" eaLnBrk="0" hangingPunct="0"/>
            <a:r>
              <a:rPr lang="zh-CN" altLang="en-US" b="1" i="0">
                <a:solidFill>
                  <a:srgbClr val="000066"/>
                </a:solidFill>
              </a:rPr>
              <a:t>       一般情况下，</a:t>
            </a:r>
            <a:r>
              <a:rPr lang="en-US" altLang="zh-CN" b="1" i="0">
                <a:solidFill>
                  <a:srgbClr val="000066"/>
                </a:solidFill>
              </a:rPr>
              <a:t>Δ</a:t>
            </a:r>
            <a:r>
              <a:rPr lang="en-US" altLang="zh-CN" b="1">
                <a:solidFill>
                  <a:srgbClr val="000066"/>
                </a:solidFill>
              </a:rPr>
              <a:t>R</a:t>
            </a:r>
            <a:r>
              <a:rPr lang="en-US" altLang="zh-CN" b="1" baseline="-30000">
                <a:solidFill>
                  <a:srgbClr val="000066"/>
                </a:solidFill>
              </a:rPr>
              <a:t>i</a:t>
            </a:r>
            <a:r>
              <a:rPr lang="zh-CN" altLang="en-US" b="1" i="0">
                <a:solidFill>
                  <a:srgbClr val="000066"/>
                </a:solidFill>
              </a:rPr>
              <a:t>（</a:t>
            </a:r>
            <a:r>
              <a:rPr lang="en-US" altLang="zh-CN" b="1">
                <a:solidFill>
                  <a:srgbClr val="000066"/>
                </a:solidFill>
              </a:rPr>
              <a:t>i</a:t>
            </a:r>
            <a:r>
              <a:rPr lang="en-US" altLang="zh-CN" b="1" i="0">
                <a:solidFill>
                  <a:srgbClr val="000066"/>
                </a:solidFill>
              </a:rPr>
              <a:t>=1</a:t>
            </a:r>
            <a:r>
              <a:rPr lang="zh-CN" altLang="en-US" b="1" i="0">
                <a:solidFill>
                  <a:srgbClr val="000066"/>
                </a:solidFill>
              </a:rPr>
              <a:t>，</a:t>
            </a:r>
            <a:r>
              <a:rPr lang="en-US" altLang="zh-CN" b="1" i="0">
                <a:solidFill>
                  <a:srgbClr val="000066"/>
                </a:solidFill>
              </a:rPr>
              <a:t>2</a:t>
            </a:r>
            <a:r>
              <a:rPr lang="zh-CN" altLang="en-US" b="1" i="0">
                <a:solidFill>
                  <a:srgbClr val="000066"/>
                </a:solidFill>
              </a:rPr>
              <a:t>，</a:t>
            </a:r>
            <a:r>
              <a:rPr lang="en-US" altLang="zh-CN" b="1" i="0">
                <a:solidFill>
                  <a:srgbClr val="000066"/>
                </a:solidFill>
              </a:rPr>
              <a:t>3</a:t>
            </a:r>
            <a:r>
              <a:rPr lang="zh-CN" altLang="en-US" b="1" i="0">
                <a:solidFill>
                  <a:srgbClr val="000066"/>
                </a:solidFill>
              </a:rPr>
              <a:t>，</a:t>
            </a:r>
            <a:r>
              <a:rPr lang="en-US" altLang="zh-CN" b="1" i="0">
                <a:solidFill>
                  <a:srgbClr val="000066"/>
                </a:solidFill>
              </a:rPr>
              <a:t>4</a:t>
            </a:r>
            <a:r>
              <a:rPr lang="zh-CN" altLang="en-US" b="1" i="0">
                <a:solidFill>
                  <a:srgbClr val="000066"/>
                </a:solidFill>
              </a:rPr>
              <a:t>）很小，即</a:t>
            </a:r>
            <a:r>
              <a:rPr lang="en-US" altLang="zh-CN" b="1">
                <a:solidFill>
                  <a:srgbClr val="000066"/>
                </a:solidFill>
              </a:rPr>
              <a:t>R</a:t>
            </a:r>
            <a:r>
              <a:rPr lang="en-US" altLang="zh-CN" b="1" i="0">
                <a:solidFill>
                  <a:srgbClr val="000066"/>
                </a:solidFill>
              </a:rPr>
              <a:t>&gt;&gt;Δ</a:t>
            </a:r>
            <a:r>
              <a:rPr lang="en-US" altLang="zh-CN" b="1">
                <a:solidFill>
                  <a:srgbClr val="000066"/>
                </a:solidFill>
              </a:rPr>
              <a:t>R</a:t>
            </a:r>
            <a:r>
              <a:rPr lang="en-US" altLang="zh-CN" b="1" baseline="-30000">
                <a:solidFill>
                  <a:srgbClr val="000066"/>
                </a:solidFill>
              </a:rPr>
              <a:t>i</a:t>
            </a:r>
            <a:r>
              <a:rPr lang="zh-CN" altLang="en-US" b="1" i="0">
                <a:solidFill>
                  <a:srgbClr val="000066"/>
                </a:solidFill>
              </a:rPr>
              <a:t>，略去上式中的高阶微量，并利用               式得到           </a:t>
            </a:r>
          </a:p>
        </p:txBody>
      </p:sp>
      <p:graphicFrame>
        <p:nvGraphicFramePr>
          <p:cNvPr id="527363" name="Object 3"/>
          <p:cNvGraphicFramePr>
            <a:graphicFrameLocks noChangeAspect="1"/>
          </p:cNvGraphicFramePr>
          <p:nvPr/>
        </p:nvGraphicFramePr>
        <p:xfrm>
          <a:off x="363538" y="1974850"/>
          <a:ext cx="8356600" cy="1014413"/>
        </p:xfrm>
        <a:graphic>
          <a:graphicData uri="http://schemas.openxmlformats.org/presentationml/2006/ole">
            <mc:AlternateContent xmlns:mc="http://schemas.openxmlformats.org/markup-compatibility/2006">
              <mc:Choice xmlns:v="urn:schemas-microsoft-com:vml" Requires="v">
                <p:oleObj spid="_x0000_s527378" name="公式" r:id="rId3" imgW="3632040" imgH="444240" progId="Equation.3">
                  <p:embed/>
                </p:oleObj>
              </mc:Choice>
              <mc:Fallback>
                <p:oleObj name="公式" r:id="rId3" imgW="3632040" imgH="4442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8" y="1974850"/>
                        <a:ext cx="8356600" cy="1014413"/>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527364" name="Object 4"/>
          <p:cNvGraphicFramePr>
            <a:graphicFrameLocks noChangeAspect="1"/>
          </p:cNvGraphicFramePr>
          <p:nvPr/>
        </p:nvGraphicFramePr>
        <p:xfrm>
          <a:off x="755650" y="4508500"/>
          <a:ext cx="7461250" cy="1017588"/>
        </p:xfrm>
        <a:graphic>
          <a:graphicData uri="http://schemas.openxmlformats.org/presentationml/2006/ole">
            <mc:AlternateContent xmlns:mc="http://schemas.openxmlformats.org/markup-compatibility/2006">
              <mc:Choice xmlns:v="urn:schemas-microsoft-com:vml" Requires="v">
                <p:oleObj spid="_x0000_s527379" name="公式" r:id="rId5" imgW="3784320" imgH="444240" progId="Equation.3">
                  <p:embed/>
                </p:oleObj>
              </mc:Choice>
              <mc:Fallback>
                <p:oleObj name="公式" r:id="rId5" imgW="3784320" imgH="4442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508500"/>
                        <a:ext cx="7461250" cy="1017588"/>
                      </a:xfrm>
                      <a:prstGeom prst="rect">
                        <a:avLst/>
                      </a:prstGeom>
                      <a:noFill/>
                      <a:extLst>
                        <a:ext uri="{909E8E84-426E-40DD-AFC4-6F175D3DCCD1}">
                          <a14:hiddenFill xmlns:a14="http://schemas.microsoft.com/office/drawing/2010/main">
                            <a:solidFill>
                              <a:srgbClr val="00FF00"/>
                            </a:solidFill>
                          </a14:hiddenFill>
                        </a:ext>
                      </a:extLst>
                    </p:spPr>
                  </p:pic>
                </p:oleObj>
              </mc:Fallback>
            </mc:AlternateContent>
          </a:graphicData>
        </a:graphic>
      </p:graphicFrame>
      <p:graphicFrame>
        <p:nvGraphicFramePr>
          <p:cNvPr id="527365" name="Object 5"/>
          <p:cNvGraphicFramePr>
            <a:graphicFrameLocks noChangeAspect="1"/>
          </p:cNvGraphicFramePr>
          <p:nvPr/>
        </p:nvGraphicFramePr>
        <p:xfrm>
          <a:off x="4787900" y="3573463"/>
          <a:ext cx="1173163" cy="546100"/>
        </p:xfrm>
        <a:graphic>
          <a:graphicData uri="http://schemas.openxmlformats.org/presentationml/2006/ole">
            <mc:AlternateContent xmlns:mc="http://schemas.openxmlformats.org/markup-compatibility/2006">
              <mc:Choice xmlns:v="urn:schemas-microsoft-com:vml" Requires="v">
                <p:oleObj spid="_x0000_s527380" name="公式" r:id="rId7" imgW="634680" imgH="406080" progId="Equation.3">
                  <p:embed/>
                </p:oleObj>
              </mc:Choice>
              <mc:Fallback>
                <p:oleObj name="公式" r:id="rId7" imgW="634680" imgH="4060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3573463"/>
                        <a:ext cx="1173163"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Text Box 2"/>
          <p:cNvSpPr txBox="1">
            <a:spLocks noChangeArrowheads="1"/>
          </p:cNvSpPr>
          <p:nvPr/>
        </p:nvSpPr>
        <p:spPr bwMode="auto">
          <a:xfrm>
            <a:off x="228600" y="200025"/>
            <a:ext cx="8610600" cy="340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10000"/>
              </a:spcBef>
              <a:buClr>
                <a:srgbClr val="FF6600"/>
              </a:buClr>
              <a:buSzPct val="70000"/>
              <a:buFont typeface="Wingdings" panose="05000000000000000000" pitchFamily="2" charset="2"/>
              <a:buChar char="Ø"/>
            </a:pPr>
            <a:r>
              <a:rPr lang="zh-CN" altLang="en-US" b="1" i="0">
                <a:solidFill>
                  <a:srgbClr val="000066"/>
                </a:solidFill>
                <a:latin typeface="Arial" panose="020B0604020202020204" pitchFamily="34" charset="0"/>
              </a:rPr>
              <a:t>当</a:t>
            </a:r>
            <a:r>
              <a:rPr lang="en-US" altLang="zh-CN" b="1" i="0">
                <a:solidFill>
                  <a:srgbClr val="000066"/>
                </a:solidFill>
                <a:latin typeface="Arial" panose="020B0604020202020204" pitchFamily="34" charset="0"/>
              </a:rPr>
              <a:t>Δ</a:t>
            </a:r>
            <a:r>
              <a:rPr lang="en-US" altLang="zh-CN" b="1">
                <a:solidFill>
                  <a:srgbClr val="000066"/>
                </a:solidFill>
                <a:latin typeface="Arial" panose="020B0604020202020204" pitchFamily="34" charset="0"/>
              </a:rPr>
              <a:t>R</a:t>
            </a:r>
            <a:r>
              <a:rPr lang="en-US" altLang="zh-CN" b="1" baseline="-30000">
                <a:solidFill>
                  <a:srgbClr val="000066"/>
                </a:solidFill>
                <a:latin typeface="Arial" panose="020B0604020202020204" pitchFamily="34" charset="0"/>
              </a:rPr>
              <a:t>i</a:t>
            </a:r>
            <a:r>
              <a:rPr lang="en-US" altLang="zh-CN" b="1">
                <a:solidFill>
                  <a:srgbClr val="000066"/>
                </a:solidFill>
                <a:latin typeface="Arial" panose="020B0604020202020204" pitchFamily="34" charset="0"/>
              </a:rPr>
              <a:t>&lt;&lt;R</a:t>
            </a:r>
            <a:r>
              <a:rPr lang="zh-CN" altLang="en-US" b="1" i="0">
                <a:solidFill>
                  <a:srgbClr val="000066"/>
                </a:solidFill>
                <a:latin typeface="Arial" panose="020B0604020202020204" pitchFamily="34" charset="0"/>
              </a:rPr>
              <a:t>时，输出电压与应变呈线性关系。</a:t>
            </a:r>
          </a:p>
          <a:p>
            <a:pPr algn="just">
              <a:lnSpc>
                <a:spcPct val="125000"/>
              </a:lnSpc>
              <a:spcBef>
                <a:spcPct val="10000"/>
              </a:spcBef>
              <a:buClr>
                <a:srgbClr val="FF6600"/>
              </a:buClr>
              <a:buSzPct val="70000"/>
              <a:buFont typeface="Wingdings" panose="05000000000000000000" pitchFamily="2" charset="2"/>
              <a:buChar char="Ø"/>
            </a:pPr>
            <a:r>
              <a:rPr lang="zh-CN" altLang="en-US" b="1" i="0">
                <a:solidFill>
                  <a:srgbClr val="000066"/>
                </a:solidFill>
                <a:latin typeface="Arial" panose="020B0604020202020204" pitchFamily="34" charset="0"/>
              </a:rPr>
              <a:t>若相邻两桥臂的应变极性一致，即同为拉应变或压应变时，输出电压为两者之差；若相邻两桥臂的极性不同时，输出电压为两者之和。</a:t>
            </a:r>
          </a:p>
          <a:p>
            <a:pPr algn="just">
              <a:lnSpc>
                <a:spcPct val="125000"/>
              </a:lnSpc>
              <a:spcBef>
                <a:spcPct val="10000"/>
              </a:spcBef>
              <a:buClr>
                <a:srgbClr val="FF6600"/>
              </a:buClr>
              <a:buSzPct val="70000"/>
              <a:buFont typeface="Wingdings" panose="05000000000000000000" pitchFamily="2" charset="2"/>
              <a:buChar char="Ø"/>
            </a:pPr>
            <a:r>
              <a:rPr lang="zh-CN" altLang="en-US" b="1" i="0">
                <a:solidFill>
                  <a:srgbClr val="000066"/>
                </a:solidFill>
                <a:latin typeface="Arial" panose="020B0604020202020204" pitchFamily="34" charset="0"/>
              </a:rPr>
              <a:t>若相对两桥臂应变的极性一致时，输出电压为两者之和；相对桥臂的应变极性相反时，输出电压为两者之差。</a:t>
            </a:r>
          </a:p>
          <a:p>
            <a:pPr>
              <a:lnSpc>
                <a:spcPct val="125000"/>
              </a:lnSpc>
              <a:spcBef>
                <a:spcPct val="10000"/>
              </a:spcBef>
              <a:buClr>
                <a:srgbClr val="FF6600"/>
              </a:buClr>
              <a:buSzPct val="70000"/>
              <a:buFont typeface="Arial" panose="020B0604020202020204" pitchFamily="34" charset="0"/>
              <a:buNone/>
            </a:pPr>
            <a:r>
              <a:rPr lang="zh-CN" altLang="en-US" b="1" i="0">
                <a:solidFill>
                  <a:srgbClr val="000066"/>
                </a:solidFill>
                <a:latin typeface="Arial" panose="020B0604020202020204" pitchFamily="34" charset="0"/>
              </a:rPr>
              <a:t>    利用上述特点可进行温度补偿和提高测量的灵敏度。 </a:t>
            </a:r>
          </a:p>
        </p:txBody>
      </p:sp>
      <p:sp>
        <p:nvSpPr>
          <p:cNvPr id="528387" name="Rectangle 3"/>
          <p:cNvSpPr>
            <a:spLocks noChangeArrowheads="1"/>
          </p:cNvSpPr>
          <p:nvPr/>
        </p:nvSpPr>
        <p:spPr bwMode="auto">
          <a:xfrm>
            <a:off x="250825" y="3573463"/>
            <a:ext cx="8610600"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10000"/>
              </a:spcBef>
            </a:pPr>
            <a:r>
              <a:rPr lang="zh-CN" altLang="en-US" b="1" i="0" dirty="0">
                <a:solidFill>
                  <a:srgbClr val="FF0000"/>
                </a:solidFill>
                <a:latin typeface="Arial" panose="020B0604020202020204" pitchFamily="34" charset="0"/>
              </a:rPr>
              <a:t>当仅桥臂</a:t>
            </a:r>
            <a:r>
              <a:rPr lang="en-US" altLang="zh-CN" b="1" i="0" dirty="0">
                <a:solidFill>
                  <a:srgbClr val="FF0000"/>
                </a:solidFill>
                <a:latin typeface="Arial" panose="020B0604020202020204" pitchFamily="34" charset="0"/>
              </a:rPr>
              <a:t>AB</a:t>
            </a:r>
            <a:r>
              <a:rPr lang="zh-CN" altLang="en-US" b="1" i="0" dirty="0">
                <a:solidFill>
                  <a:srgbClr val="FF0000"/>
                </a:solidFill>
                <a:latin typeface="Arial" panose="020B0604020202020204" pitchFamily="34" charset="0"/>
              </a:rPr>
              <a:t>单臂工作时，输出电压为</a:t>
            </a:r>
          </a:p>
          <a:p>
            <a:pPr algn="just">
              <a:lnSpc>
                <a:spcPct val="125000"/>
              </a:lnSpc>
              <a:spcBef>
                <a:spcPct val="10000"/>
              </a:spcBef>
            </a:pPr>
            <a:endParaRPr lang="zh-CN" altLang="en-US" b="1" i="0" dirty="0">
              <a:solidFill>
                <a:srgbClr val="FF0000"/>
              </a:solidFill>
              <a:latin typeface="Arial" panose="020B0604020202020204" pitchFamily="34" charset="0"/>
            </a:endParaRPr>
          </a:p>
          <a:p>
            <a:pPr algn="just">
              <a:lnSpc>
                <a:spcPct val="130000"/>
              </a:lnSpc>
              <a:spcBef>
                <a:spcPct val="10000"/>
              </a:spcBef>
            </a:pPr>
            <a:endParaRPr lang="zh-CN" altLang="en-US" b="1" i="0" dirty="0">
              <a:solidFill>
                <a:srgbClr val="FF0000"/>
              </a:solidFill>
              <a:latin typeface="Arial" panose="020B0604020202020204" pitchFamily="34" charset="0"/>
            </a:endParaRPr>
          </a:p>
          <a:p>
            <a:pPr algn="just">
              <a:lnSpc>
                <a:spcPct val="130000"/>
              </a:lnSpc>
              <a:spcBef>
                <a:spcPct val="10000"/>
              </a:spcBef>
            </a:pPr>
            <a:r>
              <a:rPr lang="zh-CN" altLang="en-US" b="1" i="0" dirty="0">
                <a:solidFill>
                  <a:srgbClr val="FF0000"/>
                </a:solidFill>
                <a:latin typeface="Arial" panose="020B0604020202020204" pitchFamily="34" charset="0"/>
              </a:rPr>
              <a:t>由前两式可知，当假定</a:t>
            </a:r>
            <a:r>
              <a:rPr lang="en-US" altLang="zh-CN" b="1" i="0" dirty="0">
                <a:solidFill>
                  <a:srgbClr val="FF0000"/>
                </a:solidFill>
                <a:latin typeface="Arial" panose="020B0604020202020204" pitchFamily="34" charset="0"/>
              </a:rPr>
              <a:t>R&gt;&gt;ΔR</a:t>
            </a:r>
            <a:r>
              <a:rPr lang="zh-CN" altLang="en-US" b="1" i="0" dirty="0">
                <a:solidFill>
                  <a:srgbClr val="FF0000"/>
                </a:solidFill>
                <a:latin typeface="Arial" panose="020B0604020202020204" pitchFamily="34" charset="0"/>
              </a:rPr>
              <a:t>时，输出电压</a:t>
            </a:r>
            <a:r>
              <a:rPr lang="en-US" altLang="zh-CN" b="1" i="0" dirty="0">
                <a:solidFill>
                  <a:srgbClr val="FF0000"/>
                </a:solidFill>
                <a:latin typeface="Arial" panose="020B0604020202020204" pitchFamily="34" charset="0"/>
              </a:rPr>
              <a:t>Ug</a:t>
            </a:r>
            <a:r>
              <a:rPr lang="zh-CN" altLang="en-US" b="1" i="0" dirty="0">
                <a:solidFill>
                  <a:srgbClr val="FF0000"/>
                </a:solidFill>
                <a:latin typeface="Arial" panose="020B0604020202020204" pitchFamily="34" charset="0"/>
              </a:rPr>
              <a:t>与应变</a:t>
            </a:r>
            <a:r>
              <a:rPr lang="en-US" altLang="zh-CN" b="1" i="0" dirty="0">
                <a:solidFill>
                  <a:srgbClr val="FF0000"/>
                </a:solidFill>
                <a:latin typeface="Arial" panose="020B0604020202020204" pitchFamily="34" charset="0"/>
              </a:rPr>
              <a:t>ε</a:t>
            </a:r>
            <a:r>
              <a:rPr lang="zh-CN" altLang="en-US" b="1" i="0" dirty="0">
                <a:solidFill>
                  <a:srgbClr val="FF0000"/>
                </a:solidFill>
                <a:latin typeface="Arial" panose="020B0604020202020204" pitchFamily="34" charset="0"/>
              </a:rPr>
              <a:t>间呈线性关系。若假定不成立，则按线性关系刻度的仪表用来测量必然带来非线性误差。</a:t>
            </a:r>
          </a:p>
        </p:txBody>
      </p:sp>
      <p:graphicFrame>
        <p:nvGraphicFramePr>
          <p:cNvPr id="528388" name="Object 4"/>
          <p:cNvGraphicFramePr>
            <a:graphicFrameLocks noChangeAspect="1"/>
          </p:cNvGraphicFramePr>
          <p:nvPr/>
        </p:nvGraphicFramePr>
        <p:xfrm>
          <a:off x="2611438" y="4267200"/>
          <a:ext cx="3175000" cy="890588"/>
        </p:xfrm>
        <a:graphic>
          <a:graphicData uri="http://schemas.openxmlformats.org/presentationml/2006/ole">
            <mc:AlternateContent xmlns:mc="http://schemas.openxmlformats.org/markup-compatibility/2006">
              <mc:Choice xmlns:v="urn:schemas-microsoft-com:vml" Requires="v">
                <p:oleObj spid="_x0000_s528393" name="公式" r:id="rId3" imgW="1371600" imgH="406080" progId="Equation.3">
                  <p:embed/>
                </p:oleObj>
              </mc:Choice>
              <mc:Fallback>
                <p:oleObj name="公式" r:id="rId3" imgW="1371600" imgH="406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1438" y="4267200"/>
                        <a:ext cx="3175000" cy="890588"/>
                      </a:xfrm>
                      <a:prstGeom prst="rect">
                        <a:avLst/>
                      </a:prstGeom>
                      <a:noFill/>
                      <a:extLst>
                        <a:ext uri="{909E8E84-426E-40DD-AFC4-6F175D3DCCD1}">
                          <a14:hiddenFill xmlns:a14="http://schemas.microsoft.com/office/drawing/2010/main">
                            <a:solidFill>
                              <a:srgbClr val="00FF00"/>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ChangeArrowheads="1"/>
          </p:cNvSpPr>
          <p:nvPr/>
        </p:nvSpPr>
        <p:spPr bwMode="auto">
          <a:xfrm>
            <a:off x="188913" y="22860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i="0">
                <a:solidFill>
                  <a:srgbClr val="000066"/>
                </a:solidFill>
                <a:latin typeface="Arial" panose="020B0604020202020204" pitchFamily="34" charset="0"/>
              </a:rPr>
              <a:t>当考虑单臂工作时，即</a:t>
            </a:r>
            <a:r>
              <a:rPr lang="en-US" altLang="zh-CN" b="1">
                <a:solidFill>
                  <a:srgbClr val="000066"/>
                </a:solidFill>
                <a:latin typeface="Arial" panose="020B0604020202020204" pitchFamily="34" charset="0"/>
              </a:rPr>
              <a:t>AB</a:t>
            </a:r>
            <a:r>
              <a:rPr lang="zh-CN" altLang="en-US" b="1" i="0">
                <a:solidFill>
                  <a:srgbClr val="000066"/>
                </a:solidFill>
                <a:latin typeface="Arial" panose="020B0604020202020204" pitchFamily="34" charset="0"/>
              </a:rPr>
              <a:t>桥臂变化</a:t>
            </a:r>
            <a:r>
              <a:rPr lang="en-US" altLang="zh-CN" b="1" i="0">
                <a:solidFill>
                  <a:srgbClr val="000066"/>
                </a:solidFill>
                <a:latin typeface="Arial" panose="020B0604020202020204" pitchFamily="34" charset="0"/>
              </a:rPr>
              <a:t>Δ</a:t>
            </a:r>
            <a:r>
              <a:rPr lang="en-US" altLang="zh-CN" b="1">
                <a:solidFill>
                  <a:srgbClr val="000066"/>
                </a:solidFill>
                <a:latin typeface="Arial" panose="020B0604020202020204" pitchFamily="34" charset="0"/>
              </a:rPr>
              <a:t>R</a:t>
            </a:r>
            <a:r>
              <a:rPr lang="zh-CN" altLang="en-US" b="1" i="0">
                <a:solidFill>
                  <a:srgbClr val="000066"/>
                </a:solidFill>
                <a:latin typeface="Arial" panose="020B0604020202020204" pitchFamily="34" charset="0"/>
              </a:rPr>
              <a:t>，则</a:t>
            </a:r>
          </a:p>
        </p:txBody>
      </p:sp>
      <p:sp>
        <p:nvSpPr>
          <p:cNvPr id="529411" name="Rectangle 3"/>
          <p:cNvSpPr>
            <a:spLocks noChangeArrowheads="1"/>
          </p:cNvSpPr>
          <p:nvPr/>
        </p:nvSpPr>
        <p:spPr bwMode="auto">
          <a:xfrm>
            <a:off x="276225" y="1866900"/>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i="0">
                <a:solidFill>
                  <a:srgbClr val="000066"/>
                </a:solidFill>
                <a:latin typeface="Arial" panose="020B0604020202020204" pitchFamily="34" charset="0"/>
              </a:rPr>
              <a:t>由上式展开级数，得</a:t>
            </a:r>
          </a:p>
        </p:txBody>
      </p:sp>
      <p:graphicFrame>
        <p:nvGraphicFramePr>
          <p:cNvPr id="529412" name="Object 4"/>
          <p:cNvGraphicFramePr>
            <a:graphicFrameLocks noChangeAspect="1"/>
          </p:cNvGraphicFramePr>
          <p:nvPr/>
        </p:nvGraphicFramePr>
        <p:xfrm>
          <a:off x="698500" y="836613"/>
          <a:ext cx="7842250" cy="979487"/>
        </p:xfrm>
        <a:graphic>
          <a:graphicData uri="http://schemas.openxmlformats.org/presentationml/2006/ole">
            <mc:AlternateContent xmlns:mc="http://schemas.openxmlformats.org/markup-compatibility/2006">
              <mc:Choice xmlns:v="urn:schemas-microsoft-com:vml" Requires="v">
                <p:oleObj spid="_x0000_s529430" name="公式" r:id="rId3" imgW="3670200" imgH="469800" progId="Equation.3">
                  <p:embed/>
                </p:oleObj>
              </mc:Choice>
              <mc:Fallback>
                <p:oleObj name="公式" r:id="rId3" imgW="3670200" imgH="46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0" y="836613"/>
                        <a:ext cx="7842250" cy="979487"/>
                      </a:xfrm>
                      <a:prstGeom prst="rect">
                        <a:avLst/>
                      </a:prstGeom>
                      <a:noFill/>
                      <a:extLst>
                        <a:ext uri="{909E8E84-426E-40DD-AFC4-6F175D3DCCD1}">
                          <a14:hiddenFill xmlns:a14="http://schemas.microsoft.com/office/drawing/2010/main">
                            <a:solidFill>
                              <a:srgbClr val="00FF00"/>
                            </a:solidFill>
                          </a14:hiddenFill>
                        </a:ext>
                      </a:extLst>
                    </p:spPr>
                  </p:pic>
                </p:oleObj>
              </mc:Fallback>
            </mc:AlternateContent>
          </a:graphicData>
        </a:graphic>
      </p:graphicFrame>
      <p:graphicFrame>
        <p:nvGraphicFramePr>
          <p:cNvPr id="529413" name="Object 5"/>
          <p:cNvGraphicFramePr>
            <a:graphicFrameLocks noChangeAspect="1"/>
          </p:cNvGraphicFramePr>
          <p:nvPr/>
        </p:nvGraphicFramePr>
        <p:xfrm>
          <a:off x="1255713" y="2492375"/>
          <a:ext cx="6981825" cy="973138"/>
        </p:xfrm>
        <a:graphic>
          <a:graphicData uri="http://schemas.openxmlformats.org/presentationml/2006/ole">
            <mc:AlternateContent xmlns:mc="http://schemas.openxmlformats.org/markup-compatibility/2006">
              <mc:Choice xmlns:v="urn:schemas-microsoft-com:vml" Requires="v">
                <p:oleObj spid="_x0000_s529431" name="公式" r:id="rId5" imgW="2857320" imgH="444240" progId="Equation.3">
                  <p:embed/>
                </p:oleObj>
              </mc:Choice>
              <mc:Fallback>
                <p:oleObj name="公式" r:id="rId5" imgW="2857320" imgH="4442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5713" y="2492375"/>
                        <a:ext cx="6981825" cy="973138"/>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529414" name="Object 6"/>
          <p:cNvGraphicFramePr>
            <a:graphicFrameLocks noChangeAspect="1"/>
          </p:cNvGraphicFramePr>
          <p:nvPr/>
        </p:nvGraphicFramePr>
        <p:xfrm>
          <a:off x="390525" y="4149725"/>
          <a:ext cx="8753475" cy="1471613"/>
        </p:xfrm>
        <a:graphic>
          <a:graphicData uri="http://schemas.openxmlformats.org/presentationml/2006/ole">
            <mc:AlternateContent xmlns:mc="http://schemas.openxmlformats.org/markup-compatibility/2006">
              <mc:Choice xmlns:v="urn:schemas-microsoft-com:vml" Requires="v">
                <p:oleObj spid="_x0000_s529432" name="公式" r:id="rId7" imgW="5194080" imgH="812520" progId="Equation.3">
                  <p:embed/>
                </p:oleObj>
              </mc:Choice>
              <mc:Fallback>
                <p:oleObj name="公式" r:id="rId7" imgW="5194080" imgH="81252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525" y="4149725"/>
                        <a:ext cx="8753475" cy="1471613"/>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529415" name="Rectangle 7"/>
          <p:cNvSpPr>
            <a:spLocks noChangeArrowheads="1"/>
          </p:cNvSpPr>
          <p:nvPr/>
        </p:nvSpPr>
        <p:spPr bwMode="auto">
          <a:xfrm>
            <a:off x="230188" y="3570288"/>
            <a:ext cx="445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i="0" dirty="0">
                <a:solidFill>
                  <a:srgbClr val="FF0000"/>
                </a:solidFill>
                <a:latin typeface="Arial" panose="020B0604020202020204" pitchFamily="34" charset="0"/>
              </a:rPr>
              <a:t>则电桥的相对非线性误差为</a:t>
            </a:r>
          </a:p>
        </p:txBody>
      </p:sp>
      <p:sp>
        <p:nvSpPr>
          <p:cNvPr id="529416" name="Rectangle 8"/>
          <p:cNvSpPr>
            <a:spLocks noChangeArrowheads="1"/>
          </p:cNvSpPr>
          <p:nvPr/>
        </p:nvSpPr>
        <p:spPr bwMode="auto">
          <a:xfrm>
            <a:off x="327025" y="5708650"/>
            <a:ext cx="8418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i="0">
                <a:solidFill>
                  <a:srgbClr val="000066"/>
                </a:solidFill>
                <a:latin typeface="Arial" panose="020B0604020202020204" pitchFamily="34" charset="0"/>
              </a:rPr>
              <a:t>可见，</a:t>
            </a:r>
            <a:r>
              <a:rPr lang="en-US" altLang="zh-CN" b="1" i="0">
                <a:solidFill>
                  <a:srgbClr val="000066"/>
                </a:solidFill>
                <a:latin typeface="Arial" panose="020B0604020202020204" pitchFamily="34" charset="0"/>
              </a:rPr>
              <a:t>Kε</a:t>
            </a:r>
            <a:r>
              <a:rPr lang="zh-CN" altLang="en-US" b="1" i="0">
                <a:solidFill>
                  <a:srgbClr val="000066"/>
                </a:solidFill>
                <a:latin typeface="Arial" panose="020B0604020202020204" pitchFamily="34" charset="0"/>
              </a:rPr>
              <a:t>愈大，</a:t>
            </a:r>
            <a:r>
              <a:rPr lang="en-US" altLang="zh-CN" b="1" i="0">
                <a:solidFill>
                  <a:srgbClr val="000066"/>
                </a:solidFill>
                <a:latin typeface="Arial" panose="020B0604020202020204" pitchFamily="34" charset="0"/>
              </a:rPr>
              <a:t>δ</a:t>
            </a:r>
            <a:r>
              <a:rPr lang="zh-CN" altLang="en-US" b="1" i="0">
                <a:solidFill>
                  <a:srgbClr val="000066"/>
                </a:solidFill>
                <a:latin typeface="Arial" panose="020B0604020202020204" pitchFamily="34" charset="0"/>
              </a:rPr>
              <a:t>愈大，通常</a:t>
            </a:r>
            <a:r>
              <a:rPr lang="en-US" altLang="zh-CN" b="1" i="0">
                <a:solidFill>
                  <a:srgbClr val="000066"/>
                </a:solidFill>
                <a:latin typeface="Arial" panose="020B0604020202020204" pitchFamily="34" charset="0"/>
              </a:rPr>
              <a:t>Kε&lt;&lt;1</a:t>
            </a:r>
            <a:r>
              <a:rPr lang="zh-CN" altLang="en-US" b="1" i="0">
                <a:solidFill>
                  <a:srgbClr val="000066"/>
                </a:solidFill>
                <a:latin typeface="Arial" panose="020B0604020202020204" pitchFamily="34" charset="0"/>
              </a:rPr>
              <a:t>。</a:t>
            </a:r>
          </a:p>
        </p:txBody>
      </p:sp>
      <p:sp>
        <p:nvSpPr>
          <p:cNvPr id="529417" name="Rectangle 9"/>
          <p:cNvSpPr>
            <a:spLocks noChangeArrowheads="1"/>
          </p:cNvSpPr>
          <p:nvPr/>
        </p:nvSpPr>
        <p:spPr bwMode="auto">
          <a:xfrm>
            <a:off x="2868613" y="6218238"/>
            <a:ext cx="2065337" cy="5191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800">
                <a:solidFill>
                  <a:srgbClr val="FF0000"/>
                </a:solidFill>
              </a:rPr>
              <a:t>δ</a:t>
            </a:r>
            <a:r>
              <a:rPr lang="en-US" altLang="zh-CN" sz="2800" i="0">
                <a:solidFill>
                  <a:srgbClr val="FF0000"/>
                </a:solidFill>
              </a:rPr>
              <a:t>≈1/2•</a:t>
            </a:r>
            <a:r>
              <a:rPr lang="en-US" altLang="zh-CN" sz="2800">
                <a:solidFill>
                  <a:srgbClr val="FF0000"/>
                </a:solidFill>
              </a:rPr>
              <a:t>Kε</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ChangeArrowheads="1"/>
          </p:cNvSpPr>
          <p:nvPr/>
        </p:nvSpPr>
        <p:spPr bwMode="auto">
          <a:xfrm>
            <a:off x="304800" y="419100"/>
            <a:ext cx="8839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i="0">
                <a:solidFill>
                  <a:schemeClr val="accent2"/>
                </a:solidFill>
                <a:latin typeface="Arial" panose="020B0604020202020204" pitchFamily="34" charset="0"/>
              </a:rPr>
              <a:t>例：设</a:t>
            </a:r>
            <a:r>
              <a:rPr lang="en-US" altLang="zh-CN" sz="2800" b="1">
                <a:solidFill>
                  <a:schemeClr val="accent2"/>
                </a:solidFill>
                <a:latin typeface="Arial" panose="020B0604020202020204" pitchFamily="34" charset="0"/>
              </a:rPr>
              <a:t>K</a:t>
            </a:r>
            <a:r>
              <a:rPr lang="en-US" altLang="zh-CN" sz="2800" b="1" i="0">
                <a:solidFill>
                  <a:schemeClr val="accent2"/>
                </a:solidFill>
                <a:latin typeface="Arial" panose="020B0604020202020204" pitchFamily="34" charset="0"/>
              </a:rPr>
              <a:t>=2</a:t>
            </a:r>
            <a:r>
              <a:rPr lang="zh-CN" altLang="en-US" sz="2800" b="1" i="0">
                <a:solidFill>
                  <a:schemeClr val="accent2"/>
                </a:solidFill>
                <a:latin typeface="Arial" panose="020B0604020202020204" pitchFamily="34" charset="0"/>
              </a:rPr>
              <a:t>，要求非线性误差</a:t>
            </a:r>
            <a:r>
              <a:rPr lang="en-US" altLang="zh-CN" sz="2800" b="1">
                <a:solidFill>
                  <a:schemeClr val="accent2"/>
                </a:solidFill>
                <a:latin typeface="Arial" panose="020B0604020202020204" pitchFamily="34" charset="0"/>
              </a:rPr>
              <a:t>δ</a:t>
            </a:r>
            <a:r>
              <a:rPr lang="en-US" altLang="zh-CN" sz="2800" b="1" i="0">
                <a:solidFill>
                  <a:schemeClr val="accent2"/>
                </a:solidFill>
                <a:latin typeface="Arial" panose="020B0604020202020204" pitchFamily="34" charset="0"/>
              </a:rPr>
              <a:t>&lt;1%</a:t>
            </a:r>
            <a:r>
              <a:rPr lang="zh-CN" altLang="en-US" sz="2800" b="1" i="0">
                <a:solidFill>
                  <a:schemeClr val="accent2"/>
                </a:solidFill>
                <a:latin typeface="Arial" panose="020B0604020202020204" pitchFamily="34" charset="0"/>
              </a:rPr>
              <a:t>，试求允许测量的最大应变值</a:t>
            </a:r>
            <a:r>
              <a:rPr lang="en-US" altLang="zh-CN" sz="2800" b="1">
                <a:solidFill>
                  <a:schemeClr val="accent2"/>
                </a:solidFill>
                <a:latin typeface="Arial" panose="020B0604020202020204" pitchFamily="34" charset="0"/>
              </a:rPr>
              <a:t>ε</a:t>
            </a:r>
            <a:r>
              <a:rPr lang="en-US" altLang="zh-CN" sz="2800" b="1" i="0" baseline="-30000">
                <a:solidFill>
                  <a:schemeClr val="accent2"/>
                </a:solidFill>
                <a:latin typeface="Arial" panose="020B0604020202020204" pitchFamily="34" charset="0"/>
              </a:rPr>
              <a:t>max</a:t>
            </a:r>
            <a:r>
              <a:rPr lang="zh-CN" altLang="en-US" sz="2800" b="1" i="0">
                <a:solidFill>
                  <a:schemeClr val="accent2"/>
                </a:solidFill>
                <a:latin typeface="Arial" panose="020B0604020202020204" pitchFamily="34" charset="0"/>
              </a:rPr>
              <a:t>。</a:t>
            </a:r>
          </a:p>
        </p:txBody>
      </p:sp>
      <p:graphicFrame>
        <p:nvGraphicFramePr>
          <p:cNvPr id="530435" name="Object 3"/>
          <p:cNvGraphicFramePr>
            <a:graphicFrameLocks noChangeAspect="1"/>
          </p:cNvGraphicFramePr>
          <p:nvPr/>
        </p:nvGraphicFramePr>
        <p:xfrm>
          <a:off x="2733675" y="1547813"/>
          <a:ext cx="2559050" cy="941387"/>
        </p:xfrm>
        <a:graphic>
          <a:graphicData uri="http://schemas.openxmlformats.org/presentationml/2006/ole">
            <mc:AlternateContent xmlns:mc="http://schemas.openxmlformats.org/markup-compatibility/2006">
              <mc:Choice xmlns:v="urn:schemas-microsoft-com:vml" Requires="v">
                <p:oleObj spid="_x0000_s530446" name="公式" r:id="rId3" imgW="952200" imgH="406080" progId="Equation.3">
                  <p:embed/>
                </p:oleObj>
              </mc:Choice>
              <mc:Fallback>
                <p:oleObj name="公式" r:id="rId3" imgW="952200" imgH="4060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3675" y="1547813"/>
                        <a:ext cx="2559050" cy="941387"/>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530436" name="Object 4"/>
          <p:cNvGraphicFramePr>
            <a:graphicFrameLocks noChangeAspect="1"/>
          </p:cNvGraphicFramePr>
          <p:nvPr/>
        </p:nvGraphicFramePr>
        <p:xfrm>
          <a:off x="1063625" y="2957513"/>
          <a:ext cx="6388100" cy="981075"/>
        </p:xfrm>
        <a:graphic>
          <a:graphicData uri="http://schemas.openxmlformats.org/presentationml/2006/ole">
            <mc:AlternateContent xmlns:mc="http://schemas.openxmlformats.org/markup-compatibility/2006">
              <mc:Choice xmlns:v="urn:schemas-microsoft-com:vml" Requires="v">
                <p:oleObj spid="_x0000_s530447" name="公式" r:id="rId5" imgW="2679480" imgH="406080" progId="Equation.3">
                  <p:embed/>
                </p:oleObj>
              </mc:Choice>
              <mc:Fallback>
                <p:oleObj name="公式" r:id="rId5" imgW="2679480" imgH="4060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3625" y="2957513"/>
                        <a:ext cx="6388100" cy="981075"/>
                      </a:xfrm>
                      <a:prstGeom prst="rect">
                        <a:avLst/>
                      </a:prstGeom>
                      <a:noFill/>
                      <a:extLst>
                        <a:ext uri="{909E8E84-426E-40DD-AFC4-6F175D3DCCD1}">
                          <a14:hiddenFill xmlns:a14="http://schemas.microsoft.com/office/drawing/2010/main">
                            <a:solidFill>
                              <a:srgbClr val="00FF00"/>
                            </a:solidFill>
                          </a14:hiddenFill>
                        </a:ext>
                      </a:extLst>
                    </p:spPr>
                  </p:pic>
                </p:oleObj>
              </mc:Fallback>
            </mc:AlternateContent>
          </a:graphicData>
        </a:graphic>
      </p:graphicFrame>
      <p:sp>
        <p:nvSpPr>
          <p:cNvPr id="530437" name="Rectangle 5"/>
          <p:cNvSpPr>
            <a:spLocks noChangeArrowheads="1"/>
          </p:cNvSpPr>
          <p:nvPr/>
        </p:nvSpPr>
        <p:spPr bwMode="auto">
          <a:xfrm>
            <a:off x="320675" y="4294188"/>
            <a:ext cx="85582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i="0">
                <a:solidFill>
                  <a:schemeClr val="accent2"/>
                </a:solidFill>
                <a:latin typeface="Arial" panose="020B0604020202020204" pitchFamily="34" charset="0"/>
              </a:rPr>
              <a:t>结论：如果被测应变大于</a:t>
            </a:r>
            <a:r>
              <a:rPr lang="en-US" altLang="zh-CN" sz="2800" b="1" i="0">
                <a:solidFill>
                  <a:schemeClr val="accent2"/>
                </a:solidFill>
                <a:latin typeface="Arial" panose="020B0604020202020204" pitchFamily="34" charset="0"/>
              </a:rPr>
              <a:t>10000με</a:t>
            </a:r>
            <a:r>
              <a:rPr lang="zh-CN" altLang="en-US" sz="2800" b="1" i="0">
                <a:solidFill>
                  <a:schemeClr val="accent2"/>
                </a:solidFill>
                <a:latin typeface="Arial" panose="020B0604020202020204" pitchFamily="34" charset="0"/>
              </a:rPr>
              <a:t>，采用等臂电桥时的非线性误差大于</a:t>
            </a:r>
            <a:r>
              <a:rPr lang="en-US" altLang="zh-CN" sz="2800" b="1" i="0">
                <a:solidFill>
                  <a:schemeClr val="accent2"/>
                </a:solidFill>
                <a:latin typeface="Arial" panose="020B0604020202020204" pitchFamily="34" charset="0"/>
              </a:rPr>
              <a:t>1%</a:t>
            </a:r>
            <a:r>
              <a:rPr lang="zh-CN" altLang="en-US" sz="2800" b="1" i="0">
                <a:solidFill>
                  <a:schemeClr val="accent2"/>
                </a:solidFill>
                <a:latin typeface="Arial" panose="020B0604020202020204"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2786" name="Group 2"/>
          <p:cNvGrpSpPr>
            <a:grpSpLocks/>
          </p:cNvGrpSpPr>
          <p:nvPr/>
        </p:nvGrpSpPr>
        <p:grpSpPr bwMode="auto">
          <a:xfrm>
            <a:off x="684213" y="476250"/>
            <a:ext cx="3798887" cy="3808413"/>
            <a:chOff x="336" y="864"/>
            <a:chExt cx="2393" cy="2399"/>
          </a:xfrm>
        </p:grpSpPr>
        <p:pic>
          <p:nvPicPr>
            <p:cNvPr id="502787" name="Picture 3" descr="各种传感器"/>
            <p:cNvPicPr>
              <a:picLocks noChangeAspect="1" noChangeArrowheads="1"/>
            </p:cNvPicPr>
            <p:nvPr/>
          </p:nvPicPr>
          <p:blipFill>
            <a:blip r:embed="rId3">
              <a:extLst>
                <a:ext uri="{28A0092B-C50C-407E-A947-70E740481C1C}">
                  <a14:useLocalDpi xmlns:a14="http://schemas.microsoft.com/office/drawing/2010/main" val="0"/>
                </a:ext>
              </a:extLst>
            </a:blip>
            <a:srcRect l="73912"/>
            <a:stretch>
              <a:fillRect/>
            </a:stretch>
          </p:blipFill>
          <p:spPr bwMode="auto">
            <a:xfrm>
              <a:off x="1392" y="1056"/>
              <a:ext cx="1337" cy="22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02788" name="Picture 4" descr="pr6211-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864"/>
              <a:ext cx="1392" cy="7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02789" name="Rectangle 5"/>
            <p:cNvSpPr>
              <a:spLocks noChangeArrowheads="1"/>
            </p:cNvSpPr>
            <p:nvPr/>
          </p:nvSpPr>
          <p:spPr bwMode="auto">
            <a:xfrm>
              <a:off x="1530" y="2926"/>
              <a:ext cx="1124" cy="288"/>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990000"/>
                    </a:outerShdw>
                  </a:effectLst>
                </a14:hiddenEffects>
              </a:ext>
            </a:extLst>
          </p:spPr>
          <p:txBody>
            <a:bodyPr wrap="none">
              <a:spAutoFit/>
            </a:bodyPr>
            <a:lstStyle/>
            <a:p>
              <a:pPr algn="ctr">
                <a:spcBef>
                  <a:spcPct val="50000"/>
                </a:spcBef>
              </a:pPr>
              <a:r>
                <a:rPr kumimoji="0" lang="zh-CN" altLang="en-US" b="1" i="0">
                  <a:solidFill>
                    <a:srgbClr val="000066"/>
                  </a:solidFill>
                  <a:effectLst>
                    <a:outerShdw blurRad="38100" dist="38100" dir="2700000" algn="tl">
                      <a:srgbClr val="C0C0C0"/>
                    </a:outerShdw>
                  </a:effectLst>
                </a:rPr>
                <a:t>力传感器     </a:t>
              </a:r>
            </a:p>
          </p:txBody>
        </p:sp>
      </p:grpSp>
      <p:grpSp>
        <p:nvGrpSpPr>
          <p:cNvPr id="502790" name="Group 6"/>
          <p:cNvGrpSpPr>
            <a:grpSpLocks/>
          </p:cNvGrpSpPr>
          <p:nvPr/>
        </p:nvGrpSpPr>
        <p:grpSpPr bwMode="auto">
          <a:xfrm>
            <a:off x="5003800" y="1125538"/>
            <a:ext cx="2971800" cy="2490787"/>
            <a:chOff x="3264" y="432"/>
            <a:chExt cx="1872" cy="1569"/>
          </a:xfrm>
        </p:grpSpPr>
        <p:pic>
          <p:nvPicPr>
            <p:cNvPr id="502791" name="Picture 7" descr="2005103112515496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432"/>
              <a:ext cx="1872" cy="12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02792" name="Rectangle 8"/>
            <p:cNvSpPr>
              <a:spLocks noChangeArrowheads="1"/>
            </p:cNvSpPr>
            <p:nvPr/>
          </p:nvSpPr>
          <p:spPr bwMode="auto">
            <a:xfrm>
              <a:off x="3841" y="1713"/>
              <a:ext cx="692" cy="288"/>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990000"/>
                    </a:outerShdw>
                  </a:effectLst>
                </a14:hiddenEffects>
              </a:ext>
            </a:extLst>
          </p:spPr>
          <p:txBody>
            <a:bodyPr wrap="none">
              <a:spAutoFit/>
            </a:bodyPr>
            <a:lstStyle/>
            <a:p>
              <a:pPr algn="ctr">
                <a:spcBef>
                  <a:spcPct val="50000"/>
                </a:spcBef>
              </a:pPr>
              <a:r>
                <a:rPr kumimoji="0" lang="zh-CN" altLang="en-US" b="1" i="0">
                  <a:solidFill>
                    <a:srgbClr val="000066"/>
                  </a:solidFill>
                  <a:effectLst>
                    <a:outerShdw blurRad="38100" dist="38100" dir="2700000" algn="tl">
                      <a:srgbClr val="C0C0C0"/>
                    </a:outerShdw>
                  </a:effectLst>
                </a:rPr>
                <a:t>电子秤</a:t>
              </a:r>
            </a:p>
          </p:txBody>
        </p:sp>
      </p:grpSp>
      <p:grpSp>
        <p:nvGrpSpPr>
          <p:cNvPr id="502793" name="Group 9"/>
          <p:cNvGrpSpPr>
            <a:grpSpLocks/>
          </p:cNvGrpSpPr>
          <p:nvPr/>
        </p:nvGrpSpPr>
        <p:grpSpPr bwMode="auto">
          <a:xfrm>
            <a:off x="3995738" y="3657600"/>
            <a:ext cx="4598987" cy="2579688"/>
            <a:chOff x="2699" y="2160"/>
            <a:chExt cx="2897" cy="1625"/>
          </a:xfrm>
        </p:grpSpPr>
        <p:pic>
          <p:nvPicPr>
            <p:cNvPr id="502794" name="Picture 10" descr="力传感器的应用"/>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9" y="2160"/>
              <a:ext cx="2897" cy="1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02795" name="Rectangle 11"/>
            <p:cNvSpPr>
              <a:spLocks noChangeArrowheads="1"/>
            </p:cNvSpPr>
            <p:nvPr/>
          </p:nvSpPr>
          <p:spPr bwMode="auto">
            <a:xfrm>
              <a:off x="2744" y="3249"/>
              <a:ext cx="907" cy="518"/>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990000"/>
                    </a:outerShdw>
                  </a:effectLst>
                </a14:hiddenEffects>
              </a:ext>
            </a:extLst>
          </p:spPr>
          <p:txBody>
            <a:bodyPr>
              <a:spAutoFit/>
            </a:bodyPr>
            <a:lstStyle/>
            <a:p>
              <a:pPr>
                <a:spcBef>
                  <a:spcPct val="50000"/>
                </a:spcBef>
              </a:pPr>
              <a:r>
                <a:rPr kumimoji="0" lang="zh-CN" altLang="en-US" b="1" i="0">
                  <a:solidFill>
                    <a:srgbClr val="000066"/>
                  </a:solidFill>
                  <a:effectLst>
                    <a:outerShdw blurRad="38100" dist="38100" dir="2700000" algn="tl">
                      <a:srgbClr val="C0C0C0"/>
                    </a:outerShdw>
                  </a:effectLst>
                </a:rPr>
                <a:t>力传感器的应用</a:t>
              </a:r>
            </a:p>
          </p:txBody>
        </p:sp>
      </p:grpSp>
      <p:pic>
        <p:nvPicPr>
          <p:cNvPr id="502796" name="Picture 12" descr="LC0801-08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4076700"/>
            <a:ext cx="2247900" cy="1504950"/>
          </a:xfrm>
          <a:prstGeom prst="rect">
            <a:avLst/>
          </a:prstGeom>
          <a:noFill/>
          <a:extLst>
            <a:ext uri="{909E8E84-426E-40DD-AFC4-6F175D3DCCD1}">
              <a14:hiddenFill xmlns:a14="http://schemas.microsoft.com/office/drawing/2010/main">
                <a:solidFill>
                  <a:srgbClr val="FFFFFF"/>
                </a:solidFill>
              </a14:hiddenFill>
            </a:ext>
          </a:extLst>
        </p:spPr>
      </p:pic>
      <p:sp>
        <p:nvSpPr>
          <p:cNvPr id="502797" name="Text Box 13"/>
          <p:cNvSpPr txBox="1">
            <a:spLocks noChangeArrowheads="1"/>
          </p:cNvSpPr>
          <p:nvPr/>
        </p:nvSpPr>
        <p:spPr bwMode="auto">
          <a:xfrm>
            <a:off x="468313" y="5805488"/>
            <a:ext cx="287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000" b="1" i="0">
                <a:solidFill>
                  <a:srgbClr val="000066"/>
                </a:solidFill>
                <a:latin typeface="Arial" panose="020B0604020202020204" pitchFamily="34" charset="0"/>
              </a:rPr>
              <a:t>应变式加速度传感器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502786"/>
                                        </p:tgtEl>
                                        <p:attrNameLst>
                                          <p:attrName>style.visibility</p:attrName>
                                        </p:attrNameLst>
                                      </p:cBhvr>
                                      <p:to>
                                        <p:strVal val="visible"/>
                                      </p:to>
                                    </p:set>
                                    <p:animEffect transition="in" filter="strips(downLeft)">
                                      <p:cBhvr>
                                        <p:cTn id="7" dur="1000"/>
                                        <p:tgtEl>
                                          <p:spTgt spid="502786"/>
                                        </p:tgtEl>
                                      </p:cBhvr>
                                    </p:animEffect>
                                  </p:childTnLst>
                                </p:cTn>
                              </p:par>
                            </p:childTnLst>
                          </p:cTn>
                        </p:par>
                        <p:par>
                          <p:cTn id="8" fill="hold" nodeType="afterGroup">
                            <p:stCondLst>
                              <p:cond delay="1000"/>
                            </p:stCondLst>
                            <p:childTnLst>
                              <p:par>
                                <p:cTn id="9" presetID="18" presetClass="entr" presetSubtype="12" fill="hold" nodeType="afterEffect">
                                  <p:stCondLst>
                                    <p:cond delay="0"/>
                                  </p:stCondLst>
                                  <p:childTnLst>
                                    <p:set>
                                      <p:cBhvr>
                                        <p:cTn id="10" dur="1" fill="hold">
                                          <p:stCondLst>
                                            <p:cond delay="0"/>
                                          </p:stCondLst>
                                        </p:cTn>
                                        <p:tgtEl>
                                          <p:spTgt spid="502790"/>
                                        </p:tgtEl>
                                        <p:attrNameLst>
                                          <p:attrName>style.visibility</p:attrName>
                                        </p:attrNameLst>
                                      </p:cBhvr>
                                      <p:to>
                                        <p:strVal val="visible"/>
                                      </p:to>
                                    </p:set>
                                    <p:animEffect transition="in" filter="strips(downLeft)">
                                      <p:cBhvr>
                                        <p:cTn id="11" dur="1000"/>
                                        <p:tgtEl>
                                          <p:spTgt spid="502790"/>
                                        </p:tgtEl>
                                      </p:cBhvr>
                                    </p:animEffect>
                                  </p:childTnLst>
                                </p:cTn>
                              </p:par>
                            </p:childTnLst>
                          </p:cTn>
                        </p:par>
                        <p:par>
                          <p:cTn id="12" fill="hold" nodeType="afterGroup">
                            <p:stCondLst>
                              <p:cond delay="2000"/>
                            </p:stCondLst>
                            <p:childTnLst>
                              <p:par>
                                <p:cTn id="13" presetID="5" presetClass="entr" presetSubtype="10" fill="hold" nodeType="afterEffect">
                                  <p:stCondLst>
                                    <p:cond delay="0"/>
                                  </p:stCondLst>
                                  <p:childTnLst>
                                    <p:set>
                                      <p:cBhvr>
                                        <p:cTn id="14" dur="1" fill="hold">
                                          <p:stCondLst>
                                            <p:cond delay="0"/>
                                          </p:stCondLst>
                                        </p:cTn>
                                        <p:tgtEl>
                                          <p:spTgt spid="502793"/>
                                        </p:tgtEl>
                                        <p:attrNameLst>
                                          <p:attrName>style.visibility</p:attrName>
                                        </p:attrNameLst>
                                      </p:cBhvr>
                                      <p:to>
                                        <p:strVal val="visible"/>
                                      </p:to>
                                    </p:set>
                                    <p:animEffect transition="in" filter="checkerboard(across)">
                                      <p:cBhvr>
                                        <p:cTn id="15" dur="1000"/>
                                        <p:tgtEl>
                                          <p:spTgt spid="502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ChangeArrowheads="1"/>
          </p:cNvSpPr>
          <p:nvPr/>
        </p:nvSpPr>
        <p:spPr bwMode="auto">
          <a:xfrm>
            <a:off x="755650" y="620713"/>
            <a:ext cx="78486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71500" algn="l"/>
              </a:tabLst>
              <a:defRPr>
                <a:solidFill>
                  <a:schemeClr val="tx1"/>
                </a:solidFill>
                <a:latin typeface="Arial" panose="020B0604020202020204" pitchFamily="34" charset="0"/>
              </a:defRPr>
            </a:lvl1pPr>
            <a:lvl2pPr>
              <a:tabLst>
                <a:tab pos="571500" algn="l"/>
              </a:tabLst>
              <a:defRPr>
                <a:solidFill>
                  <a:schemeClr val="tx1"/>
                </a:solidFill>
                <a:latin typeface="Arial" panose="020B0604020202020204" pitchFamily="34" charset="0"/>
              </a:defRPr>
            </a:lvl2pPr>
            <a:lvl3pPr>
              <a:tabLst>
                <a:tab pos="571500" algn="l"/>
              </a:tabLst>
              <a:defRPr>
                <a:solidFill>
                  <a:schemeClr val="tx1"/>
                </a:solidFill>
                <a:latin typeface="Arial" panose="020B0604020202020204" pitchFamily="34" charset="0"/>
              </a:defRPr>
            </a:lvl3pPr>
            <a:lvl4pPr>
              <a:tabLst>
                <a:tab pos="571500" algn="l"/>
              </a:tabLst>
              <a:defRPr>
                <a:solidFill>
                  <a:schemeClr val="tx1"/>
                </a:solidFill>
                <a:latin typeface="Arial" panose="020B0604020202020204" pitchFamily="34" charset="0"/>
              </a:defRPr>
            </a:lvl4pPr>
            <a:lvl5pPr>
              <a:tabLst>
                <a:tab pos="571500" algn="l"/>
              </a:tabLst>
              <a:defRPr>
                <a:solidFill>
                  <a:schemeClr val="tx1"/>
                </a:solidFill>
                <a:latin typeface="Arial" panose="020B0604020202020204" pitchFamily="34" charset="0"/>
              </a:defRPr>
            </a:lvl5pPr>
            <a:lvl6pPr fontAlgn="base">
              <a:spcBef>
                <a:spcPct val="0"/>
              </a:spcBef>
              <a:spcAft>
                <a:spcPct val="0"/>
              </a:spcAft>
              <a:tabLst>
                <a:tab pos="571500" algn="l"/>
              </a:tabLst>
              <a:defRPr>
                <a:solidFill>
                  <a:schemeClr val="tx1"/>
                </a:solidFill>
                <a:latin typeface="Arial" panose="020B0604020202020204" pitchFamily="34" charset="0"/>
              </a:defRPr>
            </a:lvl6pPr>
            <a:lvl7pPr fontAlgn="base">
              <a:spcBef>
                <a:spcPct val="0"/>
              </a:spcBef>
              <a:spcAft>
                <a:spcPct val="0"/>
              </a:spcAft>
              <a:tabLst>
                <a:tab pos="571500" algn="l"/>
              </a:tabLst>
              <a:defRPr>
                <a:solidFill>
                  <a:schemeClr val="tx1"/>
                </a:solidFill>
                <a:latin typeface="Arial" panose="020B0604020202020204" pitchFamily="34" charset="0"/>
              </a:defRPr>
            </a:lvl7pPr>
            <a:lvl8pPr fontAlgn="base">
              <a:spcBef>
                <a:spcPct val="0"/>
              </a:spcBef>
              <a:spcAft>
                <a:spcPct val="0"/>
              </a:spcAft>
              <a:tabLst>
                <a:tab pos="571500" algn="l"/>
              </a:tabLst>
              <a:defRPr>
                <a:solidFill>
                  <a:schemeClr val="tx1"/>
                </a:solidFill>
                <a:latin typeface="Arial" panose="020B0604020202020204" pitchFamily="34" charset="0"/>
              </a:defRPr>
            </a:lvl8pPr>
            <a:lvl9pPr fontAlgn="base">
              <a:spcBef>
                <a:spcPct val="0"/>
              </a:spcBef>
              <a:spcAft>
                <a:spcPct val="0"/>
              </a:spcAft>
              <a:tabLst>
                <a:tab pos="571500" algn="l"/>
              </a:tabLst>
              <a:defRPr>
                <a:solidFill>
                  <a:schemeClr val="tx1"/>
                </a:solidFill>
                <a:latin typeface="Arial" panose="020B0604020202020204" pitchFamily="34" charset="0"/>
              </a:defRPr>
            </a:lvl9pPr>
          </a:lstStyle>
          <a:p>
            <a:pPr algn="just">
              <a:lnSpc>
                <a:spcPct val="130000"/>
              </a:lnSpc>
            </a:pPr>
            <a:r>
              <a:rPr lang="en-US" altLang="zh-CN" sz="2800" b="1" i="0">
                <a:solidFill>
                  <a:srgbClr val="FF0000"/>
                </a:solidFill>
              </a:rPr>
              <a:t>2</a:t>
            </a:r>
            <a:r>
              <a:rPr lang="zh-CN" altLang="en-US" sz="2800" b="1" i="0">
                <a:solidFill>
                  <a:srgbClr val="FF0000"/>
                </a:solidFill>
              </a:rPr>
              <a:t>、第一对称电桥</a:t>
            </a:r>
          </a:p>
          <a:p>
            <a:pPr algn="just" eaLnBrk="0" hangingPunct="0">
              <a:lnSpc>
                <a:spcPct val="130000"/>
              </a:lnSpc>
            </a:pPr>
            <a:r>
              <a:rPr lang="zh-CN" altLang="en-US" sz="2800" b="1" i="0">
                <a:solidFill>
                  <a:schemeClr val="accent2"/>
                </a:solidFill>
              </a:rPr>
              <a:t>      若电桥桥臂两两相等，即</a:t>
            </a:r>
            <a:r>
              <a:rPr lang="en-US" altLang="zh-CN" sz="2800" b="1">
                <a:solidFill>
                  <a:schemeClr val="accent2"/>
                </a:solidFill>
              </a:rPr>
              <a:t>R</a:t>
            </a:r>
            <a:r>
              <a:rPr lang="en-US" altLang="zh-CN" sz="2800" b="1" i="0" baseline="-30000">
                <a:solidFill>
                  <a:schemeClr val="accent2"/>
                </a:solidFill>
              </a:rPr>
              <a:t>1</a:t>
            </a:r>
            <a:r>
              <a:rPr lang="en-US" altLang="zh-CN" sz="2800" b="1" i="0">
                <a:solidFill>
                  <a:schemeClr val="accent2"/>
                </a:solidFill>
              </a:rPr>
              <a:t>=</a:t>
            </a:r>
            <a:r>
              <a:rPr lang="en-US" altLang="zh-CN" sz="2800" b="1">
                <a:solidFill>
                  <a:schemeClr val="accent2"/>
                </a:solidFill>
              </a:rPr>
              <a:t>R</a:t>
            </a:r>
            <a:r>
              <a:rPr lang="en-US" altLang="zh-CN" sz="2800" b="1" i="0" baseline="-30000">
                <a:solidFill>
                  <a:schemeClr val="accent2"/>
                </a:solidFill>
              </a:rPr>
              <a:t>2</a:t>
            </a:r>
            <a:r>
              <a:rPr lang="en-US" altLang="zh-CN" sz="2800" b="1" i="0">
                <a:solidFill>
                  <a:schemeClr val="accent2"/>
                </a:solidFill>
              </a:rPr>
              <a:t>=</a:t>
            </a:r>
            <a:r>
              <a:rPr lang="en-US" altLang="zh-CN" sz="2800" b="1">
                <a:solidFill>
                  <a:schemeClr val="accent2"/>
                </a:solidFill>
              </a:rPr>
              <a:t>R</a:t>
            </a:r>
            <a:r>
              <a:rPr lang="zh-CN" altLang="en-US" sz="2800" b="1" i="0">
                <a:solidFill>
                  <a:schemeClr val="accent2"/>
                </a:solidFill>
              </a:rPr>
              <a:t>，</a:t>
            </a:r>
            <a:r>
              <a:rPr lang="en-US" altLang="zh-CN" sz="2800" b="1">
                <a:solidFill>
                  <a:schemeClr val="accent2"/>
                </a:solidFill>
              </a:rPr>
              <a:t>R</a:t>
            </a:r>
            <a:r>
              <a:rPr lang="en-US" altLang="zh-CN" sz="2800" b="1" i="0" baseline="-30000">
                <a:solidFill>
                  <a:schemeClr val="accent2"/>
                </a:solidFill>
              </a:rPr>
              <a:t>3</a:t>
            </a:r>
            <a:r>
              <a:rPr lang="en-US" altLang="zh-CN" sz="2800" b="1" i="0">
                <a:solidFill>
                  <a:schemeClr val="accent2"/>
                </a:solidFill>
              </a:rPr>
              <a:t>=</a:t>
            </a:r>
            <a:r>
              <a:rPr lang="en-US" altLang="zh-CN" sz="2800" b="1">
                <a:solidFill>
                  <a:schemeClr val="accent2"/>
                </a:solidFill>
              </a:rPr>
              <a:t>R</a:t>
            </a:r>
            <a:r>
              <a:rPr lang="en-US" altLang="zh-CN" sz="2800" b="1" i="0" baseline="-30000">
                <a:solidFill>
                  <a:schemeClr val="accent2"/>
                </a:solidFill>
              </a:rPr>
              <a:t>4</a:t>
            </a:r>
            <a:r>
              <a:rPr lang="en-US" altLang="zh-CN" sz="2800" b="1" i="0">
                <a:solidFill>
                  <a:schemeClr val="accent2"/>
                </a:solidFill>
              </a:rPr>
              <a:t>=</a:t>
            </a:r>
            <a:r>
              <a:rPr lang="en-US" altLang="zh-CN" sz="2800" b="1">
                <a:solidFill>
                  <a:schemeClr val="accent2"/>
                </a:solidFill>
              </a:rPr>
              <a:t>R</a:t>
            </a:r>
            <a:r>
              <a:rPr lang="en-US" altLang="zh-CN" sz="2800" b="1" i="0">
                <a:solidFill>
                  <a:schemeClr val="accent2"/>
                </a:solidFill>
              </a:rPr>
              <a:t>′</a:t>
            </a:r>
            <a:r>
              <a:rPr lang="zh-CN" altLang="en-US" sz="2800" b="1" i="0">
                <a:solidFill>
                  <a:schemeClr val="accent2"/>
                </a:solidFill>
              </a:rPr>
              <a:t>，则称它为第一对称电桥，也是半等臂电桥。</a:t>
            </a:r>
          </a:p>
          <a:p>
            <a:pPr>
              <a:lnSpc>
                <a:spcPct val="130000"/>
              </a:lnSpc>
            </a:pPr>
            <a:r>
              <a:rPr lang="en-US" altLang="zh-CN" sz="2800" b="1" i="0">
                <a:solidFill>
                  <a:srgbClr val="FF0000"/>
                </a:solidFill>
              </a:rPr>
              <a:t>3</a:t>
            </a:r>
            <a:r>
              <a:rPr lang="zh-CN" altLang="en-US" sz="2800" b="1" i="0">
                <a:solidFill>
                  <a:srgbClr val="FF0000"/>
                </a:solidFill>
              </a:rPr>
              <a:t>、第二对称电桥</a:t>
            </a:r>
          </a:p>
          <a:p>
            <a:pPr>
              <a:lnSpc>
                <a:spcPct val="130000"/>
              </a:lnSpc>
            </a:pPr>
            <a:r>
              <a:rPr lang="zh-CN" altLang="en-US" sz="2800" b="1" i="0">
                <a:solidFill>
                  <a:schemeClr val="accent2"/>
                </a:solidFill>
              </a:rPr>
              <a:t>       半等臂电桥的另一种形式为</a:t>
            </a:r>
            <a:r>
              <a:rPr lang="en-US" altLang="zh-CN" sz="2800" b="1">
                <a:solidFill>
                  <a:schemeClr val="accent2"/>
                </a:solidFill>
              </a:rPr>
              <a:t>R</a:t>
            </a:r>
            <a:r>
              <a:rPr lang="en-US" altLang="zh-CN" sz="2800" b="1" i="0">
                <a:solidFill>
                  <a:schemeClr val="accent2"/>
                </a:solidFill>
              </a:rPr>
              <a:t>1=</a:t>
            </a:r>
            <a:r>
              <a:rPr lang="en-US" altLang="zh-CN" sz="2800" b="1">
                <a:solidFill>
                  <a:schemeClr val="accent2"/>
                </a:solidFill>
              </a:rPr>
              <a:t>R</a:t>
            </a:r>
            <a:r>
              <a:rPr lang="en-US" altLang="zh-CN" sz="2800" b="1" i="0">
                <a:solidFill>
                  <a:schemeClr val="accent2"/>
                </a:solidFill>
              </a:rPr>
              <a:t>3=</a:t>
            </a:r>
            <a:r>
              <a:rPr lang="en-US" altLang="zh-CN" sz="2800" b="1">
                <a:solidFill>
                  <a:schemeClr val="accent2"/>
                </a:solidFill>
              </a:rPr>
              <a:t>R</a:t>
            </a:r>
            <a:r>
              <a:rPr lang="zh-CN" altLang="en-US" sz="2800" b="1" i="0">
                <a:solidFill>
                  <a:schemeClr val="accent2"/>
                </a:solidFill>
              </a:rPr>
              <a:t>，</a:t>
            </a:r>
            <a:r>
              <a:rPr lang="en-US" altLang="zh-CN" sz="2800" b="1">
                <a:solidFill>
                  <a:schemeClr val="accent2"/>
                </a:solidFill>
              </a:rPr>
              <a:t>R</a:t>
            </a:r>
            <a:r>
              <a:rPr lang="en-US" altLang="zh-CN" sz="2800" b="1" i="0">
                <a:solidFill>
                  <a:schemeClr val="accent2"/>
                </a:solidFill>
              </a:rPr>
              <a:t>2=</a:t>
            </a:r>
            <a:r>
              <a:rPr lang="en-US" altLang="zh-CN" sz="2800" b="1">
                <a:solidFill>
                  <a:schemeClr val="accent2"/>
                </a:solidFill>
              </a:rPr>
              <a:t>R</a:t>
            </a:r>
            <a:r>
              <a:rPr lang="en-US" altLang="zh-CN" sz="2800" b="1" i="0">
                <a:solidFill>
                  <a:schemeClr val="accent2"/>
                </a:solidFill>
              </a:rPr>
              <a:t>4=</a:t>
            </a:r>
            <a:r>
              <a:rPr lang="en-US" altLang="zh-CN" sz="2800" b="1">
                <a:solidFill>
                  <a:schemeClr val="accent2"/>
                </a:solidFill>
              </a:rPr>
              <a:t>R</a:t>
            </a:r>
            <a:r>
              <a:rPr lang="en-US" altLang="zh-CN" sz="2800" b="1" i="0">
                <a:solidFill>
                  <a:schemeClr val="accent2"/>
                </a:solidFill>
              </a:rPr>
              <a:t>′</a:t>
            </a:r>
            <a:r>
              <a:rPr lang="zh-CN" altLang="en-US" sz="2800" b="1" i="0">
                <a:solidFill>
                  <a:schemeClr val="accent2"/>
                </a:solidFill>
              </a:rPr>
              <a:t>，称为第二对称电桥。</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482" name="Object 2"/>
          <p:cNvGraphicFramePr>
            <a:graphicFrameLocks noGrp="1" noChangeAspect="1"/>
          </p:cNvGraphicFramePr>
          <p:nvPr>
            <p:ph sz="quarter" idx="1"/>
          </p:nvPr>
        </p:nvGraphicFramePr>
        <p:xfrm>
          <a:off x="539750" y="501650"/>
          <a:ext cx="7704138" cy="942975"/>
        </p:xfrm>
        <a:graphic>
          <a:graphicData uri="http://schemas.openxmlformats.org/presentationml/2006/ole">
            <mc:AlternateContent xmlns:mc="http://schemas.openxmlformats.org/markup-compatibility/2006">
              <mc:Choice xmlns:v="urn:schemas-microsoft-com:vml" Requires="v">
                <p:oleObj spid="_x0000_s532528" name="公式" r:id="rId3" imgW="3632040" imgH="444240" progId="Equation.3">
                  <p:embed/>
                </p:oleObj>
              </mc:Choice>
              <mc:Fallback>
                <p:oleObj name="公式" r:id="rId3" imgW="3632040" imgH="4442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501650"/>
                        <a:ext cx="7704138" cy="942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483" name="Object 3"/>
          <p:cNvGraphicFramePr>
            <a:graphicFrameLocks noGrp="1" noChangeAspect="1"/>
          </p:cNvGraphicFramePr>
          <p:nvPr>
            <p:ph sz="quarter" idx="2"/>
          </p:nvPr>
        </p:nvGraphicFramePr>
        <p:xfrm>
          <a:off x="2700338" y="1989138"/>
          <a:ext cx="2735262" cy="811212"/>
        </p:xfrm>
        <a:graphic>
          <a:graphicData uri="http://schemas.openxmlformats.org/presentationml/2006/ole">
            <mc:AlternateContent xmlns:mc="http://schemas.openxmlformats.org/markup-compatibility/2006">
              <mc:Choice xmlns:v="urn:schemas-microsoft-com:vml" Requires="v">
                <p:oleObj spid="_x0000_s532529" name="公式" r:id="rId5" imgW="1371600" imgH="406080" progId="Equation.3">
                  <p:embed/>
                </p:oleObj>
              </mc:Choice>
              <mc:Fallback>
                <p:oleObj name="公式" r:id="rId5" imgW="1371600" imgH="406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1989138"/>
                        <a:ext cx="2735262" cy="811212"/>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484" name="Object 4"/>
          <p:cNvGraphicFramePr>
            <a:graphicFrameLocks noGrp="1" noChangeAspect="1"/>
          </p:cNvGraphicFramePr>
          <p:nvPr>
            <p:ph sz="quarter" idx="3"/>
          </p:nvPr>
        </p:nvGraphicFramePr>
        <p:xfrm>
          <a:off x="2771775" y="4724400"/>
          <a:ext cx="2232025" cy="758825"/>
        </p:xfrm>
        <a:graphic>
          <a:graphicData uri="http://schemas.openxmlformats.org/presentationml/2006/ole">
            <mc:AlternateContent xmlns:mc="http://schemas.openxmlformats.org/markup-compatibility/2006">
              <mc:Choice xmlns:v="urn:schemas-microsoft-com:vml" Requires="v">
                <p:oleObj spid="_x0000_s532530" name="公式" r:id="rId7" imgW="1193760" imgH="406080" progId="Equation.3">
                  <p:embed/>
                </p:oleObj>
              </mc:Choice>
              <mc:Fallback>
                <p:oleObj name="公式" r:id="rId7" imgW="1193760" imgH="4060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4724400"/>
                        <a:ext cx="2232025" cy="7588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485" name="Text Box 5"/>
          <p:cNvSpPr txBox="1">
            <a:spLocks noChangeArrowheads="1"/>
          </p:cNvSpPr>
          <p:nvPr/>
        </p:nvSpPr>
        <p:spPr bwMode="auto">
          <a:xfrm>
            <a:off x="395288" y="2205038"/>
            <a:ext cx="2590800" cy="30845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buClr>
                <a:srgbClr val="FF3300"/>
              </a:buClr>
              <a:buSzPct val="70000"/>
              <a:buFont typeface="Arial" panose="020B0604020202020204" pitchFamily="34" charset="0"/>
              <a:buChar char="Ø"/>
            </a:pPr>
            <a:r>
              <a:rPr lang="zh-CN" altLang="en-US" sz="2800" b="1" i="0">
                <a:solidFill>
                  <a:srgbClr val="FF0000"/>
                </a:solidFill>
              </a:rPr>
              <a:t>单臂工作</a:t>
            </a:r>
          </a:p>
          <a:p>
            <a:pPr>
              <a:spcBef>
                <a:spcPct val="50000"/>
              </a:spcBef>
              <a:buClr>
                <a:srgbClr val="FF3300"/>
              </a:buClr>
              <a:buSzPct val="70000"/>
              <a:buFont typeface="Arial" panose="020B0604020202020204" pitchFamily="34" charset="0"/>
              <a:buChar char="Ø"/>
            </a:pPr>
            <a:endParaRPr lang="zh-CN" altLang="en-US" sz="2800" b="1" i="0">
              <a:solidFill>
                <a:srgbClr val="FF0000"/>
              </a:solidFill>
            </a:endParaRPr>
          </a:p>
          <a:p>
            <a:pPr>
              <a:spcBef>
                <a:spcPct val="50000"/>
              </a:spcBef>
              <a:buClr>
                <a:srgbClr val="FF3300"/>
              </a:buClr>
              <a:buSzPct val="70000"/>
              <a:buFont typeface="Arial" panose="020B0604020202020204" pitchFamily="34" charset="0"/>
              <a:buChar char="Ø"/>
            </a:pPr>
            <a:r>
              <a:rPr lang="zh-CN" altLang="en-US" sz="2800" b="1" i="0">
                <a:solidFill>
                  <a:srgbClr val="FF0000"/>
                </a:solidFill>
              </a:rPr>
              <a:t>双臂工作</a:t>
            </a:r>
            <a:endParaRPr lang="en-US" altLang="zh-CN" sz="2800" b="1" i="0">
              <a:solidFill>
                <a:srgbClr val="FF0000"/>
              </a:solidFill>
            </a:endParaRPr>
          </a:p>
          <a:p>
            <a:pPr>
              <a:spcBef>
                <a:spcPct val="50000"/>
              </a:spcBef>
              <a:buClr>
                <a:srgbClr val="FF3300"/>
              </a:buClr>
              <a:buSzPct val="70000"/>
              <a:buFont typeface="Arial" panose="020B0604020202020204" pitchFamily="34" charset="0"/>
              <a:buChar char="Ø"/>
            </a:pPr>
            <a:endParaRPr lang="zh-CN" altLang="en-US" sz="2800" b="1" i="0">
              <a:solidFill>
                <a:srgbClr val="FF0000"/>
              </a:solidFill>
            </a:endParaRPr>
          </a:p>
          <a:p>
            <a:pPr>
              <a:spcBef>
                <a:spcPct val="50000"/>
              </a:spcBef>
              <a:buClr>
                <a:srgbClr val="FF3300"/>
              </a:buClr>
              <a:buSzPct val="70000"/>
              <a:buFont typeface="Arial" panose="020B0604020202020204" pitchFamily="34" charset="0"/>
              <a:buChar char="Ø"/>
            </a:pPr>
            <a:r>
              <a:rPr lang="zh-CN" altLang="en-US" sz="2800" b="1" i="0">
                <a:solidFill>
                  <a:srgbClr val="FF0000"/>
                </a:solidFill>
              </a:rPr>
              <a:t>四臂工作</a:t>
            </a:r>
          </a:p>
        </p:txBody>
      </p:sp>
      <p:graphicFrame>
        <p:nvGraphicFramePr>
          <p:cNvPr id="532486" name="Object 6"/>
          <p:cNvGraphicFramePr>
            <a:graphicFrameLocks noGrp="1" noChangeAspect="1"/>
          </p:cNvGraphicFramePr>
          <p:nvPr>
            <p:ph sz="quarter" idx="4"/>
          </p:nvPr>
        </p:nvGraphicFramePr>
        <p:xfrm>
          <a:off x="2555875" y="3068638"/>
          <a:ext cx="2519363" cy="746125"/>
        </p:xfrm>
        <a:graphic>
          <a:graphicData uri="http://schemas.openxmlformats.org/presentationml/2006/ole">
            <mc:AlternateContent xmlns:mc="http://schemas.openxmlformats.org/markup-compatibility/2006">
              <mc:Choice xmlns:v="urn:schemas-microsoft-com:vml" Requires="v">
                <p:oleObj spid="_x0000_s532531" name="公式" r:id="rId9" imgW="1371600" imgH="406080" progId="Equation.3">
                  <p:embed/>
                </p:oleObj>
              </mc:Choice>
              <mc:Fallback>
                <p:oleObj name="公式" r:id="rId9" imgW="1371600" imgH="4060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875" y="3068638"/>
                        <a:ext cx="2519363" cy="7461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487" name="Object 7"/>
          <p:cNvGraphicFramePr>
            <a:graphicFrameLocks noChangeAspect="1"/>
          </p:cNvGraphicFramePr>
          <p:nvPr/>
        </p:nvGraphicFramePr>
        <p:xfrm>
          <a:off x="825500" y="4076700"/>
          <a:ext cx="3271838" cy="495300"/>
        </p:xfrm>
        <a:graphic>
          <a:graphicData uri="http://schemas.openxmlformats.org/presentationml/2006/ole">
            <mc:AlternateContent xmlns:mc="http://schemas.openxmlformats.org/markup-compatibility/2006">
              <mc:Choice xmlns:v="urn:schemas-microsoft-com:vml" Requires="v">
                <p:oleObj spid="_x0000_s532532" name="公式" r:id="rId11" imgW="1422360" imgH="215640" progId="Equation.3">
                  <p:embed/>
                </p:oleObj>
              </mc:Choice>
              <mc:Fallback>
                <p:oleObj name="公式" r:id="rId11" imgW="1422360" imgH="21564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5500" y="4076700"/>
                        <a:ext cx="3271838" cy="495300"/>
                      </a:xfrm>
                      <a:prstGeom prst="rect">
                        <a:avLst/>
                      </a:prstGeom>
                      <a:noFill/>
                      <a:ln>
                        <a:noFill/>
                      </a:ln>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488" name="Object 8"/>
          <p:cNvGraphicFramePr>
            <a:graphicFrameLocks noChangeAspect="1"/>
          </p:cNvGraphicFramePr>
          <p:nvPr/>
        </p:nvGraphicFramePr>
        <p:xfrm>
          <a:off x="468313" y="5805488"/>
          <a:ext cx="4752975" cy="442912"/>
        </p:xfrm>
        <a:graphic>
          <a:graphicData uri="http://schemas.openxmlformats.org/presentationml/2006/ole">
            <mc:AlternateContent xmlns:mc="http://schemas.openxmlformats.org/markup-compatibility/2006">
              <mc:Choice xmlns:v="urn:schemas-microsoft-com:vml" Requires="v">
                <p:oleObj spid="_x0000_s532533" name="公式" r:id="rId13" imgW="2450880" imgH="228600" progId="Equation.3">
                  <p:embed/>
                </p:oleObj>
              </mc:Choice>
              <mc:Fallback>
                <p:oleObj name="公式" r:id="rId13" imgW="2450880" imgH="2286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313" y="5805488"/>
                        <a:ext cx="4752975" cy="442912"/>
                      </a:xfrm>
                      <a:prstGeom prst="rect">
                        <a:avLst/>
                      </a:prstGeom>
                      <a:noFill/>
                      <a:ln>
                        <a:noFill/>
                      </a:ln>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489" name="Object 9"/>
          <p:cNvGraphicFramePr>
            <a:graphicFrameLocks noChangeAspect="1"/>
          </p:cNvGraphicFramePr>
          <p:nvPr/>
        </p:nvGraphicFramePr>
        <p:xfrm>
          <a:off x="6184900" y="1268413"/>
          <a:ext cx="2959100" cy="1068387"/>
        </p:xfrm>
        <a:graphic>
          <a:graphicData uri="http://schemas.openxmlformats.org/presentationml/2006/ole">
            <mc:AlternateContent xmlns:mc="http://schemas.openxmlformats.org/markup-compatibility/2006">
              <mc:Choice xmlns:v="urn:schemas-microsoft-com:vml" Requires="v">
                <p:oleObj spid="_x0000_s532534" name="VISIO" r:id="rId15" imgW="2948760" imgH="1064880" progId="Visio.Drawing.4">
                  <p:embed/>
                </p:oleObj>
              </mc:Choice>
              <mc:Fallback>
                <p:oleObj name="VISIO" r:id="rId15" imgW="2948760" imgH="1064880" progId="Visio.Drawing.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84900" y="1268413"/>
                        <a:ext cx="2959100"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490" name="Object 10"/>
          <p:cNvGraphicFramePr>
            <a:graphicFrameLocks noChangeAspect="1"/>
          </p:cNvGraphicFramePr>
          <p:nvPr/>
        </p:nvGraphicFramePr>
        <p:xfrm>
          <a:off x="6227763" y="2276475"/>
          <a:ext cx="2519362" cy="2216150"/>
        </p:xfrm>
        <a:graphic>
          <a:graphicData uri="http://schemas.openxmlformats.org/presentationml/2006/ole">
            <mc:AlternateContent xmlns:mc="http://schemas.openxmlformats.org/markup-compatibility/2006">
              <mc:Choice xmlns:v="urn:schemas-microsoft-com:vml" Requires="v">
                <p:oleObj spid="_x0000_s532535" name="VISIO" r:id="rId17" imgW="3618360" imgH="1790280" progId="Visio.Drawing.4">
                  <p:embed/>
                </p:oleObj>
              </mc:Choice>
              <mc:Fallback>
                <p:oleObj name="VISIO" r:id="rId17" imgW="3618360" imgH="1790280" progId="Visio.Drawing.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r="53487" b="17322"/>
                      <a:stretch>
                        <a:fillRect/>
                      </a:stretch>
                    </p:blipFill>
                    <p:spPr bwMode="auto">
                      <a:xfrm>
                        <a:off x="6227763" y="2276475"/>
                        <a:ext cx="2519362"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491" name="Object 11"/>
          <p:cNvGraphicFramePr>
            <a:graphicFrameLocks noChangeAspect="1"/>
          </p:cNvGraphicFramePr>
          <p:nvPr/>
        </p:nvGraphicFramePr>
        <p:xfrm>
          <a:off x="6300788" y="4635500"/>
          <a:ext cx="2447925" cy="2222500"/>
        </p:xfrm>
        <a:graphic>
          <a:graphicData uri="http://schemas.openxmlformats.org/presentationml/2006/ole">
            <mc:AlternateContent xmlns:mc="http://schemas.openxmlformats.org/markup-compatibility/2006">
              <mc:Choice xmlns:v="urn:schemas-microsoft-com:vml" Requires="v">
                <p:oleObj spid="_x0000_s532536" name="VISIO" r:id="rId19" imgW="3618360" imgH="1790280" progId="Visio.Drawing.4">
                  <p:embed/>
                </p:oleObj>
              </mc:Choice>
              <mc:Fallback>
                <p:oleObj name="VISIO" r:id="rId19" imgW="3618360" imgH="1790280" progId="Visio.Drawing.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l="55493" t="4849" r="1503" b="16203"/>
                      <a:stretch>
                        <a:fillRect/>
                      </a:stretch>
                    </p:blipFill>
                    <p:spPr bwMode="auto">
                      <a:xfrm>
                        <a:off x="6300788" y="4635500"/>
                        <a:ext cx="2447925" cy="222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Text Box 2"/>
          <p:cNvSpPr txBox="1">
            <a:spLocks noChangeArrowheads="1"/>
          </p:cNvSpPr>
          <p:nvPr/>
        </p:nvSpPr>
        <p:spPr bwMode="auto">
          <a:xfrm>
            <a:off x="825500" y="5895975"/>
            <a:ext cx="75723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zh-CN" altLang="en-US" sz="2000" b="1" i="0">
                <a:solidFill>
                  <a:schemeClr val="accent2"/>
                </a:solidFill>
                <a:latin typeface="Arial" panose="020B0604020202020204" pitchFamily="34" charset="0"/>
              </a:rPr>
              <a:t>（</a:t>
            </a:r>
            <a:r>
              <a:rPr lang="en-US" altLang="zh-CN" sz="2000" b="1" i="0">
                <a:solidFill>
                  <a:schemeClr val="accent2"/>
                </a:solidFill>
                <a:latin typeface="Arial" panose="020B0604020202020204" pitchFamily="34" charset="0"/>
              </a:rPr>
              <a:t>a</a:t>
            </a:r>
            <a:r>
              <a:rPr lang="zh-CN" altLang="en-US" sz="2000" b="1" i="0">
                <a:solidFill>
                  <a:schemeClr val="accent2"/>
                </a:solidFill>
                <a:latin typeface="Arial" panose="020B0604020202020204" pitchFamily="34" charset="0"/>
              </a:rPr>
              <a:t>） 柱式；（</a:t>
            </a:r>
            <a:r>
              <a:rPr lang="en-US" altLang="zh-CN" sz="2000" b="1" i="0">
                <a:solidFill>
                  <a:schemeClr val="accent2"/>
                </a:solidFill>
                <a:latin typeface="Arial" panose="020B0604020202020204" pitchFamily="34" charset="0"/>
              </a:rPr>
              <a:t>b</a:t>
            </a:r>
            <a:r>
              <a:rPr lang="zh-CN" altLang="en-US" sz="2000" b="1" i="0">
                <a:solidFill>
                  <a:schemeClr val="accent2"/>
                </a:solidFill>
                <a:latin typeface="Arial" panose="020B0604020202020204" pitchFamily="34" charset="0"/>
              </a:rPr>
              <a:t>） 筒式；（</a:t>
            </a:r>
            <a:r>
              <a:rPr lang="en-US" altLang="zh-CN" sz="2000" b="1" i="0">
                <a:solidFill>
                  <a:schemeClr val="accent2"/>
                </a:solidFill>
                <a:latin typeface="Arial" panose="020B0604020202020204" pitchFamily="34" charset="0"/>
              </a:rPr>
              <a:t>c</a:t>
            </a:r>
            <a:r>
              <a:rPr lang="zh-CN" altLang="en-US" sz="2000" b="1" i="0">
                <a:solidFill>
                  <a:schemeClr val="accent2"/>
                </a:solidFill>
                <a:latin typeface="Arial" panose="020B0604020202020204" pitchFamily="34" charset="0"/>
              </a:rPr>
              <a:t>） 圆柱面展开图；（</a:t>
            </a:r>
            <a:r>
              <a:rPr lang="en-US" altLang="zh-CN" sz="2000" b="1" i="0">
                <a:solidFill>
                  <a:schemeClr val="accent2"/>
                </a:solidFill>
                <a:latin typeface="Arial" panose="020B0604020202020204" pitchFamily="34" charset="0"/>
              </a:rPr>
              <a:t>d</a:t>
            </a:r>
            <a:r>
              <a:rPr lang="zh-CN" altLang="en-US" sz="2000" b="1" i="0">
                <a:solidFill>
                  <a:schemeClr val="accent2"/>
                </a:solidFill>
                <a:latin typeface="Arial" panose="020B0604020202020204" pitchFamily="34" charset="0"/>
              </a:rPr>
              <a:t>） 桥路连线图 </a:t>
            </a:r>
          </a:p>
        </p:txBody>
      </p:sp>
      <p:graphicFrame>
        <p:nvGraphicFramePr>
          <p:cNvPr id="533507" name="Object 3"/>
          <p:cNvGraphicFramePr>
            <a:graphicFrameLocks noChangeAspect="1"/>
          </p:cNvGraphicFramePr>
          <p:nvPr/>
        </p:nvGraphicFramePr>
        <p:xfrm>
          <a:off x="323850" y="1250950"/>
          <a:ext cx="8820150" cy="4689475"/>
        </p:xfrm>
        <a:graphic>
          <a:graphicData uri="http://schemas.openxmlformats.org/presentationml/2006/ole">
            <mc:AlternateContent xmlns:mc="http://schemas.openxmlformats.org/markup-compatibility/2006">
              <mc:Choice xmlns:v="urn:schemas-microsoft-com:vml" Requires="v">
                <p:oleObj spid="_x0000_s533514" name="VISIO" r:id="rId3" imgW="4219560" imgH="2243160" progId="Visio.Drawing.4">
                  <p:embed/>
                </p:oleObj>
              </mc:Choice>
              <mc:Fallback>
                <p:oleObj name="VISIO" r:id="rId3" imgW="4219560" imgH="224316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50950"/>
                        <a:ext cx="8820150" cy="468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3508" name="Text Box 4"/>
          <p:cNvSpPr txBox="1">
            <a:spLocks noChangeArrowheads="1"/>
          </p:cNvSpPr>
          <p:nvPr/>
        </p:nvSpPr>
        <p:spPr bwMode="auto">
          <a:xfrm>
            <a:off x="468313" y="1268413"/>
            <a:ext cx="3995737"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Bef>
                <a:spcPct val="50000"/>
              </a:spcBef>
            </a:pPr>
            <a:r>
              <a:rPr lang="en-US" altLang="zh-CN" sz="2800" b="1" i="0">
                <a:solidFill>
                  <a:srgbClr val="CC0000"/>
                </a:solidFill>
                <a:latin typeface="Arial" panose="020B0604020202020204" pitchFamily="34" charset="0"/>
              </a:rPr>
              <a:t> 1</a:t>
            </a:r>
            <a:r>
              <a:rPr lang="zh-CN" altLang="en-US" sz="2800" b="1" i="0">
                <a:solidFill>
                  <a:srgbClr val="CC0000"/>
                </a:solidFill>
                <a:latin typeface="Arial" panose="020B0604020202020204" pitchFamily="34" charset="0"/>
              </a:rPr>
              <a:t>、柱（筒）式力传感器</a:t>
            </a:r>
          </a:p>
        </p:txBody>
      </p:sp>
      <p:sp>
        <p:nvSpPr>
          <p:cNvPr id="533509" name="Text Box 5"/>
          <p:cNvSpPr txBox="1">
            <a:spLocks noChangeArrowheads="1"/>
          </p:cNvSpPr>
          <p:nvPr/>
        </p:nvSpPr>
        <p:spPr bwMode="auto">
          <a:xfrm>
            <a:off x="2555875" y="333375"/>
            <a:ext cx="3600450" cy="5794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3200" i="0">
                <a:solidFill>
                  <a:srgbClr val="CC0000"/>
                </a:solidFill>
              </a:rPr>
              <a:t>四、应变式传感器</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ChangeArrowheads="1"/>
          </p:cNvSpPr>
          <p:nvPr/>
        </p:nvSpPr>
        <p:spPr bwMode="auto">
          <a:xfrm>
            <a:off x="179388" y="404813"/>
            <a:ext cx="8610600" cy="12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 pos="1028700" algn="l"/>
              </a:tabLst>
              <a:defRPr>
                <a:solidFill>
                  <a:schemeClr val="tx1"/>
                </a:solidFill>
                <a:latin typeface="Arial" panose="020B0604020202020204" pitchFamily="34" charset="0"/>
              </a:defRPr>
            </a:lvl1pPr>
            <a:lvl2pPr>
              <a:tabLst>
                <a:tab pos="457200" algn="l"/>
                <a:tab pos="1028700" algn="l"/>
              </a:tabLst>
              <a:defRPr>
                <a:solidFill>
                  <a:schemeClr val="tx1"/>
                </a:solidFill>
                <a:latin typeface="Arial" panose="020B0604020202020204" pitchFamily="34" charset="0"/>
              </a:defRPr>
            </a:lvl2pPr>
            <a:lvl3pPr>
              <a:tabLst>
                <a:tab pos="457200" algn="l"/>
                <a:tab pos="1028700" algn="l"/>
              </a:tabLst>
              <a:defRPr>
                <a:solidFill>
                  <a:schemeClr val="tx1"/>
                </a:solidFill>
                <a:latin typeface="Arial" panose="020B0604020202020204" pitchFamily="34" charset="0"/>
              </a:defRPr>
            </a:lvl3pPr>
            <a:lvl4pPr>
              <a:tabLst>
                <a:tab pos="457200" algn="l"/>
                <a:tab pos="1028700" algn="l"/>
              </a:tabLst>
              <a:defRPr>
                <a:solidFill>
                  <a:schemeClr val="tx1"/>
                </a:solidFill>
                <a:latin typeface="Arial" panose="020B0604020202020204" pitchFamily="34" charset="0"/>
              </a:defRPr>
            </a:lvl4pPr>
            <a:lvl5pPr>
              <a:tabLst>
                <a:tab pos="457200" algn="l"/>
                <a:tab pos="1028700" algn="l"/>
              </a:tabLst>
              <a:defRPr>
                <a:solidFill>
                  <a:schemeClr val="tx1"/>
                </a:solidFill>
                <a:latin typeface="Arial" panose="020B0604020202020204" pitchFamily="34" charset="0"/>
              </a:defRPr>
            </a:lvl5pPr>
            <a:lvl6pPr fontAlgn="base">
              <a:spcBef>
                <a:spcPct val="0"/>
              </a:spcBef>
              <a:spcAft>
                <a:spcPct val="0"/>
              </a:spcAft>
              <a:tabLst>
                <a:tab pos="457200" algn="l"/>
                <a:tab pos="1028700" algn="l"/>
              </a:tabLst>
              <a:defRPr>
                <a:solidFill>
                  <a:schemeClr val="tx1"/>
                </a:solidFill>
                <a:latin typeface="Arial" panose="020B0604020202020204" pitchFamily="34" charset="0"/>
              </a:defRPr>
            </a:lvl6pPr>
            <a:lvl7pPr fontAlgn="base">
              <a:spcBef>
                <a:spcPct val="0"/>
              </a:spcBef>
              <a:spcAft>
                <a:spcPct val="0"/>
              </a:spcAft>
              <a:tabLst>
                <a:tab pos="457200" algn="l"/>
                <a:tab pos="1028700" algn="l"/>
              </a:tabLst>
              <a:defRPr>
                <a:solidFill>
                  <a:schemeClr val="tx1"/>
                </a:solidFill>
                <a:latin typeface="Arial" panose="020B0604020202020204" pitchFamily="34" charset="0"/>
              </a:defRPr>
            </a:lvl7pPr>
            <a:lvl8pPr fontAlgn="base">
              <a:spcBef>
                <a:spcPct val="0"/>
              </a:spcBef>
              <a:spcAft>
                <a:spcPct val="0"/>
              </a:spcAft>
              <a:tabLst>
                <a:tab pos="457200" algn="l"/>
                <a:tab pos="1028700" algn="l"/>
              </a:tabLst>
              <a:defRPr>
                <a:solidFill>
                  <a:schemeClr val="tx1"/>
                </a:solidFill>
                <a:latin typeface="Arial" panose="020B0604020202020204" pitchFamily="34" charset="0"/>
              </a:defRPr>
            </a:lvl8pPr>
            <a:lvl9pPr fontAlgn="base">
              <a:spcBef>
                <a:spcPct val="0"/>
              </a:spcBef>
              <a:spcAft>
                <a:spcPct val="0"/>
              </a:spcAft>
              <a:tabLst>
                <a:tab pos="457200" algn="l"/>
                <a:tab pos="1028700" algn="l"/>
              </a:tabLst>
              <a:defRPr>
                <a:solidFill>
                  <a:schemeClr val="tx1"/>
                </a:solidFill>
                <a:latin typeface="Arial" panose="020B0604020202020204" pitchFamily="34" charset="0"/>
              </a:defRPr>
            </a:lvl9pPr>
          </a:lstStyle>
          <a:p>
            <a:pPr algn="just"/>
            <a:r>
              <a:rPr lang="en-US" altLang="zh-CN" sz="2800" b="1" i="0">
                <a:solidFill>
                  <a:srgbClr val="CC0000"/>
                </a:solidFill>
              </a:rPr>
              <a:t>2</a:t>
            </a:r>
            <a:r>
              <a:rPr lang="zh-CN" altLang="en-US" sz="2800" b="1" i="0">
                <a:solidFill>
                  <a:srgbClr val="CC0000"/>
                </a:solidFill>
              </a:rPr>
              <a:t>、梁力式传感器</a:t>
            </a:r>
          </a:p>
          <a:p>
            <a:pPr algn="just" eaLnBrk="0" hangingPunct="0"/>
            <a:r>
              <a:rPr lang="zh-CN" altLang="en-US" b="1" i="0">
                <a:solidFill>
                  <a:schemeClr val="accent2"/>
                </a:solidFill>
              </a:rPr>
              <a:t>      等强度梁弹性元件是一种特殊形式的悬臂梁。梁的固定端宽度为</a:t>
            </a:r>
            <a:r>
              <a:rPr lang="en-US" altLang="zh-CN" b="1">
                <a:solidFill>
                  <a:schemeClr val="accent2"/>
                </a:solidFill>
              </a:rPr>
              <a:t>b</a:t>
            </a:r>
            <a:r>
              <a:rPr lang="en-US" altLang="zh-CN" b="1" i="0" baseline="-30000">
                <a:solidFill>
                  <a:schemeClr val="accent2"/>
                </a:solidFill>
              </a:rPr>
              <a:t>0</a:t>
            </a:r>
            <a:r>
              <a:rPr lang="zh-CN" altLang="en-US" b="1" i="0">
                <a:solidFill>
                  <a:schemeClr val="accent2"/>
                </a:solidFill>
              </a:rPr>
              <a:t>，自由端宽度为</a:t>
            </a:r>
            <a:r>
              <a:rPr lang="en-US" altLang="zh-CN" b="1">
                <a:solidFill>
                  <a:schemeClr val="accent2"/>
                </a:solidFill>
              </a:rPr>
              <a:t>b</a:t>
            </a:r>
            <a:r>
              <a:rPr lang="zh-CN" altLang="en-US" b="1" i="0">
                <a:solidFill>
                  <a:schemeClr val="accent2"/>
                </a:solidFill>
              </a:rPr>
              <a:t>，梁长为</a:t>
            </a:r>
            <a:r>
              <a:rPr lang="en-US" altLang="zh-CN" b="1">
                <a:solidFill>
                  <a:schemeClr val="accent2"/>
                </a:solidFill>
              </a:rPr>
              <a:t>L</a:t>
            </a:r>
            <a:r>
              <a:rPr lang="zh-CN" altLang="en-US" b="1" i="0">
                <a:solidFill>
                  <a:schemeClr val="accent2"/>
                </a:solidFill>
              </a:rPr>
              <a:t>，粱厚为</a:t>
            </a:r>
            <a:r>
              <a:rPr lang="en-US" altLang="zh-CN" b="1">
                <a:solidFill>
                  <a:schemeClr val="accent2"/>
                </a:solidFill>
              </a:rPr>
              <a:t>h</a:t>
            </a:r>
            <a:r>
              <a:rPr lang="zh-CN" altLang="en-US" b="1" i="0">
                <a:solidFill>
                  <a:schemeClr val="accent2"/>
                </a:solidFill>
              </a:rPr>
              <a:t>。</a:t>
            </a:r>
          </a:p>
        </p:txBody>
      </p:sp>
      <p:sp>
        <p:nvSpPr>
          <p:cNvPr id="534531" name="Rectangle 3"/>
          <p:cNvSpPr>
            <a:spLocks noChangeArrowheads="1"/>
          </p:cNvSpPr>
          <p:nvPr/>
        </p:nvSpPr>
        <p:spPr bwMode="auto">
          <a:xfrm>
            <a:off x="4572000" y="5373688"/>
            <a:ext cx="3554413"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2000" b="1" i="0">
                <a:solidFill>
                  <a:schemeClr val="accent2"/>
                </a:solidFill>
              </a:rPr>
              <a:t>等强度梁弹性元件</a:t>
            </a:r>
          </a:p>
        </p:txBody>
      </p:sp>
      <p:sp>
        <p:nvSpPr>
          <p:cNvPr id="534532" name="Text Box 4"/>
          <p:cNvSpPr txBox="1">
            <a:spLocks noChangeArrowheads="1"/>
          </p:cNvSpPr>
          <p:nvPr/>
        </p:nvSpPr>
        <p:spPr bwMode="auto">
          <a:xfrm>
            <a:off x="468313" y="2133600"/>
            <a:ext cx="2797175"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50000"/>
              </a:spcBef>
            </a:pPr>
            <a:r>
              <a:rPr lang="zh-CN" altLang="en-US" b="1" i="0">
                <a:solidFill>
                  <a:schemeClr val="accent2"/>
                </a:solidFill>
                <a:latin typeface="Arial" panose="020B0604020202020204" pitchFamily="34" charset="0"/>
              </a:rPr>
              <a:t>力</a:t>
            </a:r>
            <a:r>
              <a:rPr lang="en-US" altLang="zh-CN" b="1" i="0">
                <a:solidFill>
                  <a:schemeClr val="accent2"/>
                </a:solidFill>
                <a:latin typeface="Arial" panose="020B0604020202020204" pitchFamily="34" charset="0"/>
              </a:rPr>
              <a:t>F</a:t>
            </a:r>
            <a:r>
              <a:rPr lang="zh-CN" altLang="en-US" b="1" i="0">
                <a:solidFill>
                  <a:schemeClr val="accent2"/>
                </a:solidFill>
                <a:latin typeface="Arial" panose="020B0604020202020204" pitchFamily="34" charset="0"/>
              </a:rPr>
              <a:t>作用于梁端三角形顶点上，梁内各断面产生的应力相等，故在对</a:t>
            </a:r>
            <a:r>
              <a:rPr lang="en-US" altLang="zh-CN" b="1" i="0">
                <a:solidFill>
                  <a:schemeClr val="accent2"/>
                </a:solidFill>
                <a:latin typeface="Arial" panose="020B0604020202020204" pitchFamily="34" charset="0"/>
              </a:rPr>
              <a:t>L</a:t>
            </a:r>
            <a:r>
              <a:rPr lang="zh-CN" altLang="en-US" b="1" i="0">
                <a:solidFill>
                  <a:schemeClr val="accent2"/>
                </a:solidFill>
                <a:latin typeface="Arial" panose="020B0604020202020204" pitchFamily="34" charset="0"/>
              </a:rPr>
              <a:t>方向上粘贴应变片位置要求不严。</a:t>
            </a:r>
          </a:p>
        </p:txBody>
      </p:sp>
      <p:grpSp>
        <p:nvGrpSpPr>
          <p:cNvPr id="534533" name="Group 5"/>
          <p:cNvGrpSpPr>
            <a:grpSpLocks/>
          </p:cNvGrpSpPr>
          <p:nvPr/>
        </p:nvGrpSpPr>
        <p:grpSpPr bwMode="auto">
          <a:xfrm>
            <a:off x="4500563" y="1628775"/>
            <a:ext cx="4249737" cy="3616325"/>
            <a:chOff x="3009" y="1107"/>
            <a:chExt cx="2140" cy="1921"/>
          </a:xfrm>
        </p:grpSpPr>
        <p:sp>
          <p:nvSpPr>
            <p:cNvPr id="534534" name="AutoShape 6"/>
            <p:cNvSpPr>
              <a:spLocks noChangeArrowheads="1"/>
            </p:cNvSpPr>
            <p:nvPr/>
          </p:nvSpPr>
          <p:spPr bwMode="auto">
            <a:xfrm rot="7993030" flipV="1">
              <a:off x="3622" y="1433"/>
              <a:ext cx="742" cy="1212"/>
            </a:xfrm>
            <a:custGeom>
              <a:avLst/>
              <a:gdLst>
                <a:gd name="G0" fmla="+- 5912 0 0"/>
                <a:gd name="G1" fmla="+- 21600 0 5912"/>
                <a:gd name="G2" fmla="*/ 5912 1 2"/>
                <a:gd name="G3" fmla="+- 21600 0 G2"/>
                <a:gd name="G4" fmla="+/ 5912 21600 2"/>
                <a:gd name="G5" fmla="+/ G1 0 2"/>
                <a:gd name="G6" fmla="*/ 21600 21600 5912"/>
                <a:gd name="G7" fmla="*/ G6 1 2"/>
                <a:gd name="G8" fmla="+- 21600 0 G7"/>
                <a:gd name="G9" fmla="*/ 21600 1 2"/>
                <a:gd name="G10" fmla="+- 5912 0 G9"/>
                <a:gd name="G11" fmla="?: G10 G8 0"/>
                <a:gd name="G12" fmla="?: G10 G7 21600"/>
                <a:gd name="T0" fmla="*/ 18644 w 21600"/>
                <a:gd name="T1" fmla="*/ 10800 h 21600"/>
                <a:gd name="T2" fmla="*/ 10800 w 21600"/>
                <a:gd name="T3" fmla="*/ 21600 h 21600"/>
                <a:gd name="T4" fmla="*/ 2956 w 21600"/>
                <a:gd name="T5" fmla="*/ 10800 h 21600"/>
                <a:gd name="T6" fmla="*/ 10800 w 21600"/>
                <a:gd name="T7" fmla="*/ 0 h 21600"/>
                <a:gd name="T8" fmla="*/ 4756 w 21600"/>
                <a:gd name="T9" fmla="*/ 4756 h 21600"/>
                <a:gd name="T10" fmla="*/ 16844 w 21600"/>
                <a:gd name="T11" fmla="*/ 16844 h 21600"/>
              </a:gdLst>
              <a:ahLst/>
              <a:cxnLst>
                <a:cxn ang="0">
                  <a:pos x="T0" y="T1"/>
                </a:cxn>
                <a:cxn ang="0">
                  <a:pos x="T2" y="T3"/>
                </a:cxn>
                <a:cxn ang="0">
                  <a:pos x="T4" y="T5"/>
                </a:cxn>
                <a:cxn ang="0">
                  <a:pos x="T6" y="T7"/>
                </a:cxn>
              </a:cxnLst>
              <a:rect l="T8" t="T9" r="T10" b="T11"/>
              <a:pathLst>
                <a:path w="21600" h="21600">
                  <a:moveTo>
                    <a:pt x="0" y="0"/>
                  </a:moveTo>
                  <a:lnTo>
                    <a:pt x="5912" y="21600"/>
                  </a:lnTo>
                  <a:lnTo>
                    <a:pt x="15688" y="21600"/>
                  </a:lnTo>
                  <a:lnTo>
                    <a:pt x="21600" y="0"/>
                  </a:lnTo>
                  <a:close/>
                </a:path>
              </a:pathLst>
            </a:custGeom>
            <a:solidFill>
              <a:srgbClr val="FFFFFF"/>
            </a:solidFill>
            <a:ln w="9525">
              <a:miter lim="800000"/>
              <a:headEnd/>
              <a:tailEnd type="none" w="sm" len="lg"/>
            </a:ln>
            <a:scene3d>
              <a:camera prst="legacyPerspectiveLeft">
                <a:rot lat="20099999" lon="300000" rev="0"/>
              </a:camera>
              <a:lightRig rig="legacyFlat4" dir="b"/>
            </a:scene3d>
            <a:sp3d extrusionH="49200" prstMaterial="legacyMatte">
              <a:bevelT w="13500" h="13500" prst="angle"/>
              <a:bevelB w="13500" h="13500" prst="angle"/>
              <a:extrusionClr>
                <a:srgbClr val="FFFFFF"/>
              </a:extrusionClr>
              <a:contourClr>
                <a:srgbClr val="FFFFFF"/>
              </a:contourClr>
            </a:sp3d>
          </p:spPr>
          <p:txBody>
            <a:bodyPr>
              <a:flatTx/>
            </a:bodyPr>
            <a:lstStyle/>
            <a:p>
              <a:endParaRPr lang="zh-CN" altLang="en-US"/>
            </a:p>
          </p:txBody>
        </p:sp>
        <p:sp>
          <p:nvSpPr>
            <p:cNvPr id="534535" name="Rectangle 7"/>
            <p:cNvSpPr>
              <a:spLocks noChangeArrowheads="1"/>
            </p:cNvSpPr>
            <p:nvPr/>
          </p:nvSpPr>
          <p:spPr bwMode="auto">
            <a:xfrm rot="2149973">
              <a:off x="3677" y="2062"/>
              <a:ext cx="277" cy="68"/>
            </a:xfrm>
            <a:prstGeom prst="rect">
              <a:avLst/>
            </a:prstGeom>
            <a:solidFill>
              <a:srgbClr val="FFFFFF"/>
            </a:solidFill>
            <a:ln w="9525">
              <a:solidFill>
                <a:srgbClr val="000000"/>
              </a:solidFill>
              <a:prstDash val="dash"/>
              <a:miter lim="800000"/>
              <a:headEnd/>
              <a:tailEnd type="none" w="sm" len="lg"/>
            </a:ln>
          </p:spPr>
          <p:txBody>
            <a:bodyPr/>
            <a:lstStyle/>
            <a:p>
              <a:endParaRPr lang="zh-CN" altLang="en-US"/>
            </a:p>
          </p:txBody>
        </p:sp>
        <p:sp>
          <p:nvSpPr>
            <p:cNvPr id="534536" name="Rectangle 8"/>
            <p:cNvSpPr>
              <a:spLocks noChangeArrowheads="1"/>
            </p:cNvSpPr>
            <p:nvPr/>
          </p:nvSpPr>
          <p:spPr bwMode="auto">
            <a:xfrm rot="2149973">
              <a:off x="3695" y="2019"/>
              <a:ext cx="277" cy="67"/>
            </a:xfrm>
            <a:prstGeom prst="rect">
              <a:avLst/>
            </a:prstGeom>
            <a:solidFill>
              <a:srgbClr val="FFFFFF"/>
            </a:solidFill>
            <a:ln w="9525">
              <a:solidFill>
                <a:srgbClr val="000000"/>
              </a:solidFill>
              <a:miter lim="800000"/>
              <a:headEnd/>
              <a:tailEnd type="none" w="sm" len="lg"/>
            </a:ln>
          </p:spPr>
          <p:txBody>
            <a:bodyPr/>
            <a:lstStyle/>
            <a:p>
              <a:endParaRPr lang="zh-CN" altLang="en-US"/>
            </a:p>
          </p:txBody>
        </p:sp>
        <p:sp>
          <p:nvSpPr>
            <p:cNvPr id="534537" name="Rectangle 9"/>
            <p:cNvSpPr>
              <a:spLocks noChangeArrowheads="1"/>
            </p:cNvSpPr>
            <p:nvPr/>
          </p:nvSpPr>
          <p:spPr bwMode="auto">
            <a:xfrm rot="2149973">
              <a:off x="3885" y="1905"/>
              <a:ext cx="279" cy="68"/>
            </a:xfrm>
            <a:prstGeom prst="rect">
              <a:avLst/>
            </a:prstGeom>
            <a:solidFill>
              <a:srgbClr val="FFFFFF"/>
            </a:solidFill>
            <a:ln w="9525">
              <a:solidFill>
                <a:srgbClr val="000000"/>
              </a:solidFill>
              <a:prstDash val="dash"/>
              <a:miter lim="800000"/>
              <a:headEnd/>
              <a:tailEnd type="none" w="sm" len="lg"/>
            </a:ln>
          </p:spPr>
          <p:txBody>
            <a:bodyPr/>
            <a:lstStyle/>
            <a:p>
              <a:endParaRPr lang="zh-CN" altLang="en-US"/>
            </a:p>
          </p:txBody>
        </p:sp>
        <p:sp>
          <p:nvSpPr>
            <p:cNvPr id="534538" name="Rectangle 10"/>
            <p:cNvSpPr>
              <a:spLocks noChangeArrowheads="1"/>
            </p:cNvSpPr>
            <p:nvPr/>
          </p:nvSpPr>
          <p:spPr bwMode="auto">
            <a:xfrm rot="2149973">
              <a:off x="3903" y="1870"/>
              <a:ext cx="279" cy="67"/>
            </a:xfrm>
            <a:prstGeom prst="rect">
              <a:avLst/>
            </a:prstGeom>
            <a:solidFill>
              <a:srgbClr val="FFFFFF"/>
            </a:solidFill>
            <a:ln w="9525">
              <a:solidFill>
                <a:srgbClr val="000000"/>
              </a:solidFill>
              <a:miter lim="800000"/>
              <a:headEnd/>
              <a:tailEnd type="none" w="sm" len="lg"/>
            </a:ln>
          </p:spPr>
          <p:txBody>
            <a:bodyPr/>
            <a:lstStyle/>
            <a:p>
              <a:endParaRPr lang="zh-CN" altLang="en-US"/>
            </a:p>
          </p:txBody>
        </p:sp>
        <p:sp>
          <p:nvSpPr>
            <p:cNvPr id="534539" name="Rectangle 11"/>
            <p:cNvSpPr>
              <a:spLocks noChangeArrowheads="1"/>
            </p:cNvSpPr>
            <p:nvPr/>
          </p:nvSpPr>
          <p:spPr bwMode="auto">
            <a:xfrm>
              <a:off x="3642" y="2309"/>
              <a:ext cx="16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2000">
                  <a:solidFill>
                    <a:srgbClr val="000000"/>
                  </a:solidFill>
                </a:rPr>
                <a:t>L</a:t>
              </a:r>
              <a:endParaRPr kumimoji="0" lang="en-US" altLang="zh-CN" sz="2000" i="0">
                <a:solidFill>
                  <a:srgbClr val="000000"/>
                </a:solidFill>
              </a:endParaRPr>
            </a:p>
          </p:txBody>
        </p:sp>
        <p:sp>
          <p:nvSpPr>
            <p:cNvPr id="534540" name="Rectangle 12"/>
            <p:cNvSpPr>
              <a:spLocks noChangeArrowheads="1"/>
            </p:cNvSpPr>
            <p:nvPr/>
          </p:nvSpPr>
          <p:spPr bwMode="auto">
            <a:xfrm>
              <a:off x="3622" y="1614"/>
              <a:ext cx="3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2000">
                  <a:solidFill>
                    <a:srgbClr val="000000"/>
                  </a:solidFill>
                </a:rPr>
                <a:t>R</a:t>
              </a:r>
              <a:r>
                <a:rPr kumimoji="0" lang="en-US" altLang="zh-CN" sz="2000" i="0" baseline="-25000">
                  <a:solidFill>
                    <a:srgbClr val="000000"/>
                  </a:solidFill>
                </a:rPr>
                <a:t>1</a:t>
              </a:r>
              <a:endParaRPr kumimoji="0" lang="en-US" altLang="zh-CN" sz="2000" i="0">
                <a:solidFill>
                  <a:srgbClr val="000000"/>
                </a:solidFill>
              </a:endParaRPr>
            </a:p>
          </p:txBody>
        </p:sp>
        <p:sp>
          <p:nvSpPr>
            <p:cNvPr id="534541" name="Rectangle 13"/>
            <p:cNvSpPr>
              <a:spLocks noChangeArrowheads="1"/>
            </p:cNvSpPr>
            <p:nvPr/>
          </p:nvSpPr>
          <p:spPr bwMode="auto">
            <a:xfrm>
              <a:off x="4132" y="1991"/>
              <a:ext cx="33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2000">
                  <a:solidFill>
                    <a:srgbClr val="000000"/>
                  </a:solidFill>
                </a:rPr>
                <a:t>R</a:t>
              </a:r>
              <a:r>
                <a:rPr kumimoji="0" lang="en-US" altLang="zh-CN" sz="2000" i="0" baseline="-25000">
                  <a:solidFill>
                    <a:srgbClr val="000000"/>
                  </a:solidFill>
                </a:rPr>
                <a:t>3</a:t>
              </a:r>
              <a:endParaRPr kumimoji="0" lang="en-US" altLang="zh-CN" sz="2000" i="0">
                <a:solidFill>
                  <a:srgbClr val="000000"/>
                </a:solidFill>
              </a:endParaRPr>
            </a:p>
          </p:txBody>
        </p:sp>
        <p:sp>
          <p:nvSpPr>
            <p:cNvPr id="534542" name="Line 14"/>
            <p:cNvSpPr>
              <a:spLocks noChangeShapeType="1"/>
            </p:cNvSpPr>
            <p:nvPr/>
          </p:nvSpPr>
          <p:spPr bwMode="auto">
            <a:xfrm>
              <a:off x="3622" y="2012"/>
              <a:ext cx="143" cy="22"/>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34543" name="Line 15"/>
            <p:cNvSpPr>
              <a:spLocks noChangeShapeType="1"/>
            </p:cNvSpPr>
            <p:nvPr/>
          </p:nvSpPr>
          <p:spPr bwMode="auto">
            <a:xfrm flipH="1" flipV="1">
              <a:off x="3907" y="2172"/>
              <a:ext cx="129" cy="67"/>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34544" name="Rectangle 16"/>
            <p:cNvSpPr>
              <a:spLocks noChangeArrowheads="1"/>
            </p:cNvSpPr>
            <p:nvPr/>
          </p:nvSpPr>
          <p:spPr bwMode="auto">
            <a:xfrm>
              <a:off x="3387" y="1845"/>
              <a:ext cx="3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2000">
                  <a:solidFill>
                    <a:srgbClr val="000000"/>
                  </a:solidFill>
                </a:rPr>
                <a:t>R</a:t>
              </a:r>
              <a:r>
                <a:rPr kumimoji="0" lang="en-US" altLang="zh-CN" sz="2000" i="0" baseline="-25000">
                  <a:solidFill>
                    <a:srgbClr val="000000"/>
                  </a:solidFill>
                </a:rPr>
                <a:t>2</a:t>
              </a:r>
              <a:endParaRPr kumimoji="0" lang="en-US" altLang="zh-CN" sz="2000" i="0">
                <a:solidFill>
                  <a:srgbClr val="000000"/>
                </a:solidFill>
              </a:endParaRPr>
            </a:p>
            <a:p>
              <a:pPr algn="just" eaLnBrk="0" hangingPunct="0"/>
              <a:endParaRPr kumimoji="0" lang="en-US" altLang="zh-CN" sz="2000" i="0">
                <a:solidFill>
                  <a:srgbClr val="000000"/>
                </a:solidFill>
              </a:endParaRPr>
            </a:p>
          </p:txBody>
        </p:sp>
        <p:sp>
          <p:nvSpPr>
            <p:cNvPr id="534545" name="Rectangle 17"/>
            <p:cNvSpPr>
              <a:spLocks noChangeArrowheads="1"/>
            </p:cNvSpPr>
            <p:nvPr/>
          </p:nvSpPr>
          <p:spPr bwMode="auto">
            <a:xfrm>
              <a:off x="3972" y="2139"/>
              <a:ext cx="33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2000">
                  <a:solidFill>
                    <a:srgbClr val="000000"/>
                  </a:solidFill>
                </a:rPr>
                <a:t>R</a:t>
              </a:r>
              <a:r>
                <a:rPr kumimoji="0" lang="en-US" altLang="zh-CN" sz="2000" i="0" baseline="-25000">
                  <a:solidFill>
                    <a:srgbClr val="000000"/>
                  </a:solidFill>
                </a:rPr>
                <a:t>4</a:t>
              </a:r>
              <a:endParaRPr kumimoji="0" lang="en-US" altLang="zh-CN" sz="2000" i="0">
                <a:solidFill>
                  <a:srgbClr val="000000"/>
                </a:solidFill>
              </a:endParaRPr>
            </a:p>
          </p:txBody>
        </p:sp>
        <p:sp>
          <p:nvSpPr>
            <p:cNvPr id="534546" name="Rectangle 18"/>
            <p:cNvSpPr>
              <a:spLocks noChangeArrowheads="1"/>
            </p:cNvSpPr>
            <p:nvPr/>
          </p:nvSpPr>
          <p:spPr bwMode="auto">
            <a:xfrm>
              <a:off x="3929" y="2302"/>
              <a:ext cx="9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2000">
                  <a:solidFill>
                    <a:srgbClr val="000000"/>
                  </a:solidFill>
                </a:rPr>
                <a:t>x</a:t>
              </a:r>
              <a:endParaRPr kumimoji="0" lang="en-US" altLang="zh-CN" sz="2000" i="0">
                <a:solidFill>
                  <a:srgbClr val="000000"/>
                </a:solidFill>
              </a:endParaRPr>
            </a:p>
          </p:txBody>
        </p:sp>
        <p:sp>
          <p:nvSpPr>
            <p:cNvPr id="534547" name="Line 19"/>
            <p:cNvSpPr>
              <a:spLocks noChangeShapeType="1"/>
            </p:cNvSpPr>
            <p:nvPr/>
          </p:nvSpPr>
          <p:spPr bwMode="auto">
            <a:xfrm>
              <a:off x="4726" y="2247"/>
              <a:ext cx="0" cy="32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4548" name="Rectangle 20"/>
            <p:cNvSpPr>
              <a:spLocks noChangeArrowheads="1"/>
            </p:cNvSpPr>
            <p:nvPr/>
          </p:nvSpPr>
          <p:spPr bwMode="auto">
            <a:xfrm>
              <a:off x="4535" y="1982"/>
              <a:ext cx="16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2000">
                  <a:solidFill>
                    <a:srgbClr val="000000"/>
                  </a:solidFill>
                </a:rPr>
                <a:t>F</a:t>
              </a:r>
              <a:endParaRPr kumimoji="0" lang="en-US" altLang="zh-CN" sz="2000" i="0">
                <a:solidFill>
                  <a:srgbClr val="000000"/>
                </a:solidFill>
              </a:endParaRPr>
            </a:p>
            <a:p>
              <a:pPr algn="just" eaLnBrk="0" hangingPunct="0"/>
              <a:endParaRPr kumimoji="0" lang="en-US" altLang="zh-CN" sz="2000" i="0">
                <a:solidFill>
                  <a:srgbClr val="000000"/>
                </a:solidFill>
              </a:endParaRPr>
            </a:p>
          </p:txBody>
        </p:sp>
        <p:sp>
          <p:nvSpPr>
            <p:cNvPr id="534549" name="Line 21"/>
            <p:cNvSpPr>
              <a:spLocks noChangeShapeType="1"/>
            </p:cNvSpPr>
            <p:nvPr/>
          </p:nvSpPr>
          <p:spPr bwMode="auto">
            <a:xfrm>
              <a:off x="4832" y="2442"/>
              <a:ext cx="281" cy="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34550" name="Line 22"/>
            <p:cNvSpPr>
              <a:spLocks noChangeShapeType="1"/>
            </p:cNvSpPr>
            <p:nvPr/>
          </p:nvSpPr>
          <p:spPr bwMode="auto">
            <a:xfrm>
              <a:off x="4840" y="2503"/>
              <a:ext cx="281" cy="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34551" name="Rectangle 23"/>
            <p:cNvSpPr>
              <a:spLocks noChangeArrowheads="1"/>
            </p:cNvSpPr>
            <p:nvPr/>
          </p:nvSpPr>
          <p:spPr bwMode="auto">
            <a:xfrm>
              <a:off x="5050" y="2247"/>
              <a:ext cx="9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2000">
                  <a:solidFill>
                    <a:srgbClr val="000000"/>
                  </a:solidFill>
                </a:rPr>
                <a:t>h</a:t>
              </a:r>
              <a:endParaRPr kumimoji="0" lang="en-US" altLang="zh-CN" sz="2000" i="0">
                <a:solidFill>
                  <a:srgbClr val="000000"/>
                </a:solidFill>
              </a:endParaRPr>
            </a:p>
          </p:txBody>
        </p:sp>
        <p:sp>
          <p:nvSpPr>
            <p:cNvPr id="534552" name="Line 24"/>
            <p:cNvSpPr>
              <a:spLocks noChangeShapeType="1"/>
            </p:cNvSpPr>
            <p:nvPr/>
          </p:nvSpPr>
          <p:spPr bwMode="auto">
            <a:xfrm>
              <a:off x="4401" y="2608"/>
              <a:ext cx="0" cy="42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34553" name="Line 25"/>
            <p:cNvSpPr>
              <a:spLocks noChangeShapeType="1"/>
            </p:cNvSpPr>
            <p:nvPr/>
          </p:nvSpPr>
          <p:spPr bwMode="auto">
            <a:xfrm>
              <a:off x="4608" y="2323"/>
              <a:ext cx="0" cy="558"/>
            </a:xfrm>
            <a:prstGeom prst="line">
              <a:avLst/>
            </a:prstGeom>
            <a:noFill/>
            <a:ln w="9525">
              <a:solidFill>
                <a:srgbClr val="0000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34554" name="Rectangle 26"/>
            <p:cNvSpPr>
              <a:spLocks noChangeArrowheads="1"/>
            </p:cNvSpPr>
            <p:nvPr/>
          </p:nvSpPr>
          <p:spPr bwMode="auto">
            <a:xfrm>
              <a:off x="4452" y="2707"/>
              <a:ext cx="96" cy="2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2000">
                  <a:solidFill>
                    <a:srgbClr val="000000"/>
                  </a:solidFill>
                </a:rPr>
                <a:t>b</a:t>
              </a:r>
              <a:endParaRPr kumimoji="0" lang="en-US" altLang="zh-CN" sz="2000" i="0">
                <a:solidFill>
                  <a:srgbClr val="000000"/>
                </a:solidFill>
              </a:endParaRPr>
            </a:p>
          </p:txBody>
        </p:sp>
        <p:sp>
          <p:nvSpPr>
            <p:cNvPr id="534555" name="Rectangle 27"/>
            <p:cNvSpPr>
              <a:spLocks noChangeArrowheads="1"/>
            </p:cNvSpPr>
            <p:nvPr/>
          </p:nvSpPr>
          <p:spPr bwMode="auto">
            <a:xfrm>
              <a:off x="3437" y="1489"/>
              <a:ext cx="17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2000">
                  <a:solidFill>
                    <a:srgbClr val="000000"/>
                  </a:solidFill>
                </a:rPr>
                <a:t>b</a:t>
              </a:r>
              <a:r>
                <a:rPr kumimoji="0" lang="en-US" altLang="zh-CN" sz="2000" i="0" baseline="-25000">
                  <a:solidFill>
                    <a:srgbClr val="000000"/>
                  </a:solidFill>
                </a:rPr>
                <a:t>0</a:t>
              </a:r>
              <a:endParaRPr kumimoji="0" lang="en-US" altLang="zh-CN" sz="2000" i="0">
                <a:solidFill>
                  <a:srgbClr val="000000"/>
                </a:solidFill>
              </a:endParaRPr>
            </a:p>
          </p:txBody>
        </p:sp>
        <p:grpSp>
          <p:nvGrpSpPr>
            <p:cNvPr id="534556" name="Group 28"/>
            <p:cNvGrpSpPr>
              <a:grpSpLocks/>
            </p:cNvGrpSpPr>
            <p:nvPr/>
          </p:nvGrpSpPr>
          <p:grpSpPr bwMode="auto">
            <a:xfrm>
              <a:off x="3009" y="1108"/>
              <a:ext cx="831" cy="1344"/>
              <a:chOff x="1546" y="1710"/>
              <a:chExt cx="831" cy="1344"/>
            </a:xfrm>
          </p:grpSpPr>
          <p:sp>
            <p:nvSpPr>
              <p:cNvPr id="534557" name="Rectangle 29"/>
              <p:cNvSpPr>
                <a:spLocks noChangeArrowheads="1"/>
              </p:cNvSpPr>
              <p:nvPr/>
            </p:nvSpPr>
            <p:spPr bwMode="auto">
              <a:xfrm>
                <a:off x="1555" y="2433"/>
                <a:ext cx="82" cy="62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58" name="Line 30"/>
              <p:cNvSpPr>
                <a:spLocks noChangeShapeType="1"/>
              </p:cNvSpPr>
              <p:nvPr/>
            </p:nvSpPr>
            <p:spPr bwMode="auto">
              <a:xfrm flipV="1">
                <a:off x="1546" y="1710"/>
                <a:ext cx="731" cy="7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59" name="Line 31"/>
              <p:cNvSpPr>
                <a:spLocks noChangeShapeType="1"/>
              </p:cNvSpPr>
              <p:nvPr/>
            </p:nvSpPr>
            <p:spPr bwMode="auto">
              <a:xfrm flipV="1">
                <a:off x="1646" y="1710"/>
                <a:ext cx="731" cy="7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4560" name="Line 32"/>
            <p:cNvSpPr>
              <a:spLocks noChangeShapeType="1"/>
            </p:cNvSpPr>
            <p:nvPr/>
          </p:nvSpPr>
          <p:spPr bwMode="auto">
            <a:xfrm>
              <a:off x="3740" y="1107"/>
              <a:ext cx="1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61" name="Line 33"/>
            <p:cNvSpPr>
              <a:spLocks noChangeShapeType="1"/>
            </p:cNvSpPr>
            <p:nvPr/>
          </p:nvSpPr>
          <p:spPr bwMode="auto">
            <a:xfrm>
              <a:off x="3839" y="1116"/>
              <a:ext cx="0" cy="4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62" name="Line 34"/>
            <p:cNvSpPr>
              <a:spLocks noChangeShapeType="1"/>
            </p:cNvSpPr>
            <p:nvPr/>
          </p:nvSpPr>
          <p:spPr bwMode="auto">
            <a:xfrm flipV="1">
              <a:off x="3108" y="2076"/>
              <a:ext cx="375" cy="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63" name="Line 35"/>
            <p:cNvSpPr>
              <a:spLocks noChangeShapeType="1"/>
            </p:cNvSpPr>
            <p:nvPr/>
          </p:nvSpPr>
          <p:spPr bwMode="auto">
            <a:xfrm flipV="1">
              <a:off x="3282" y="1756"/>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64" name="Line 36"/>
            <p:cNvSpPr>
              <a:spLocks noChangeShapeType="1"/>
            </p:cNvSpPr>
            <p:nvPr/>
          </p:nvSpPr>
          <p:spPr bwMode="auto">
            <a:xfrm flipV="1">
              <a:off x="3730" y="1300"/>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65" name="Line 37"/>
            <p:cNvSpPr>
              <a:spLocks noChangeShapeType="1"/>
            </p:cNvSpPr>
            <p:nvPr/>
          </p:nvSpPr>
          <p:spPr bwMode="auto">
            <a:xfrm flipH="1">
              <a:off x="3300" y="1701"/>
              <a:ext cx="119"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66" name="Line 38"/>
            <p:cNvSpPr>
              <a:spLocks noChangeShapeType="1"/>
            </p:cNvSpPr>
            <p:nvPr/>
          </p:nvSpPr>
          <p:spPr bwMode="auto">
            <a:xfrm flipV="1">
              <a:off x="3611" y="1390"/>
              <a:ext cx="119" cy="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67" name="Line 39"/>
            <p:cNvSpPr>
              <a:spLocks noChangeShapeType="1"/>
            </p:cNvSpPr>
            <p:nvPr/>
          </p:nvSpPr>
          <p:spPr bwMode="auto">
            <a:xfrm flipH="1">
              <a:off x="3163" y="1966"/>
              <a:ext cx="141" cy="1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68" name="Line 40"/>
            <p:cNvSpPr>
              <a:spLocks noChangeShapeType="1"/>
            </p:cNvSpPr>
            <p:nvPr/>
          </p:nvSpPr>
          <p:spPr bwMode="auto">
            <a:xfrm flipH="1">
              <a:off x="4232" y="2551"/>
              <a:ext cx="165"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69" name="Line 41"/>
            <p:cNvSpPr>
              <a:spLocks noChangeShapeType="1"/>
            </p:cNvSpPr>
            <p:nvPr/>
          </p:nvSpPr>
          <p:spPr bwMode="auto">
            <a:xfrm flipH="1">
              <a:off x="3638" y="1874"/>
              <a:ext cx="421" cy="4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70" name="Line 42"/>
            <p:cNvSpPr>
              <a:spLocks noChangeShapeType="1"/>
            </p:cNvSpPr>
            <p:nvPr/>
          </p:nvSpPr>
          <p:spPr bwMode="auto">
            <a:xfrm>
              <a:off x="4059" y="2496"/>
              <a:ext cx="274"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71" name="Line 43"/>
            <p:cNvSpPr>
              <a:spLocks noChangeShapeType="1"/>
            </p:cNvSpPr>
            <p:nvPr/>
          </p:nvSpPr>
          <p:spPr bwMode="auto">
            <a:xfrm flipH="1" flipV="1">
              <a:off x="3675" y="2258"/>
              <a:ext cx="201" cy="1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72" name="Line 44"/>
            <p:cNvSpPr>
              <a:spLocks noChangeShapeType="1"/>
            </p:cNvSpPr>
            <p:nvPr/>
          </p:nvSpPr>
          <p:spPr bwMode="auto">
            <a:xfrm>
              <a:off x="3803" y="2487"/>
              <a:ext cx="448"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73" name="Line 45"/>
            <p:cNvSpPr>
              <a:spLocks noChangeShapeType="1"/>
            </p:cNvSpPr>
            <p:nvPr/>
          </p:nvSpPr>
          <p:spPr bwMode="auto">
            <a:xfrm flipH="1" flipV="1">
              <a:off x="3162" y="2094"/>
              <a:ext cx="439" cy="2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74" name="Line 46"/>
            <p:cNvSpPr>
              <a:spLocks noChangeShapeType="1"/>
            </p:cNvSpPr>
            <p:nvPr/>
          </p:nvSpPr>
          <p:spPr bwMode="auto">
            <a:xfrm>
              <a:off x="3620" y="1765"/>
              <a:ext cx="1097" cy="7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75" name="Line 47"/>
            <p:cNvSpPr>
              <a:spLocks noChangeShapeType="1"/>
            </p:cNvSpPr>
            <p:nvPr/>
          </p:nvSpPr>
          <p:spPr bwMode="auto">
            <a:xfrm>
              <a:off x="4406" y="2560"/>
              <a:ext cx="220" cy="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76" name="Line 48"/>
            <p:cNvSpPr>
              <a:spLocks noChangeShapeType="1"/>
            </p:cNvSpPr>
            <p:nvPr/>
          </p:nvSpPr>
          <p:spPr bwMode="auto">
            <a:xfrm>
              <a:off x="4598" y="2305"/>
              <a:ext cx="220" cy="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77" name="Line 49"/>
            <p:cNvSpPr>
              <a:spLocks noChangeShapeType="1"/>
            </p:cNvSpPr>
            <p:nvPr/>
          </p:nvSpPr>
          <p:spPr bwMode="auto">
            <a:xfrm flipH="1">
              <a:off x="4635" y="2441"/>
              <a:ext cx="182"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78" name="Line 50"/>
            <p:cNvSpPr>
              <a:spLocks noChangeShapeType="1"/>
            </p:cNvSpPr>
            <p:nvPr/>
          </p:nvSpPr>
          <p:spPr bwMode="auto">
            <a:xfrm>
              <a:off x="4397" y="2560"/>
              <a:ext cx="0"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79" name="Line 51"/>
            <p:cNvSpPr>
              <a:spLocks noChangeShapeType="1"/>
            </p:cNvSpPr>
            <p:nvPr/>
          </p:nvSpPr>
          <p:spPr bwMode="auto">
            <a:xfrm>
              <a:off x="4635" y="2715"/>
              <a:ext cx="0"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80" name="Line 52"/>
            <p:cNvSpPr>
              <a:spLocks noChangeShapeType="1"/>
            </p:cNvSpPr>
            <p:nvPr/>
          </p:nvSpPr>
          <p:spPr bwMode="auto">
            <a:xfrm>
              <a:off x="4827" y="2450"/>
              <a:ext cx="0"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81" name="Line 53"/>
            <p:cNvSpPr>
              <a:spLocks noChangeShapeType="1"/>
            </p:cNvSpPr>
            <p:nvPr/>
          </p:nvSpPr>
          <p:spPr bwMode="auto">
            <a:xfrm flipH="1">
              <a:off x="4644" y="2514"/>
              <a:ext cx="182"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82" name="Line 54"/>
            <p:cNvSpPr>
              <a:spLocks noChangeShapeType="1"/>
            </p:cNvSpPr>
            <p:nvPr/>
          </p:nvSpPr>
          <p:spPr bwMode="auto">
            <a:xfrm>
              <a:off x="4396" y="2624"/>
              <a:ext cx="220" cy="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83" name="Line 55"/>
            <p:cNvSpPr>
              <a:spLocks noChangeShapeType="1"/>
            </p:cNvSpPr>
            <p:nvPr/>
          </p:nvSpPr>
          <p:spPr bwMode="auto">
            <a:xfrm>
              <a:off x="4982" y="2313"/>
              <a:ext cx="0" cy="1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84" name="Line 56"/>
            <p:cNvSpPr>
              <a:spLocks noChangeShapeType="1"/>
            </p:cNvSpPr>
            <p:nvPr/>
          </p:nvSpPr>
          <p:spPr bwMode="auto">
            <a:xfrm flipV="1">
              <a:off x="4982" y="2514"/>
              <a:ext cx="0" cy="1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85" name="Line 57"/>
            <p:cNvSpPr>
              <a:spLocks noChangeShapeType="1"/>
            </p:cNvSpPr>
            <p:nvPr/>
          </p:nvSpPr>
          <p:spPr bwMode="auto">
            <a:xfrm flipH="1">
              <a:off x="4397" y="2808"/>
              <a:ext cx="219" cy="17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86" name="Rectangle 58"/>
            <p:cNvSpPr>
              <a:spLocks noChangeArrowheads="1"/>
            </p:cNvSpPr>
            <p:nvPr/>
          </p:nvSpPr>
          <p:spPr bwMode="auto">
            <a:xfrm>
              <a:off x="3982" y="2139"/>
              <a:ext cx="33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2000">
                  <a:solidFill>
                    <a:srgbClr val="000000"/>
                  </a:solidFill>
                </a:rPr>
                <a:t>R</a:t>
              </a:r>
              <a:r>
                <a:rPr kumimoji="0" lang="en-US" altLang="zh-CN" sz="2000" i="0" baseline="-25000">
                  <a:solidFill>
                    <a:srgbClr val="000000"/>
                  </a:solidFill>
                </a:rPr>
                <a:t>4</a:t>
              </a:r>
              <a:endParaRPr kumimoji="0" lang="en-US" altLang="zh-CN" sz="2000" i="0">
                <a:solidFill>
                  <a:srgbClr val="000000"/>
                </a:solidFill>
              </a:endParaRPr>
            </a:p>
          </p:txBody>
        </p:sp>
        <p:sp>
          <p:nvSpPr>
            <p:cNvPr id="534587" name="Line 59"/>
            <p:cNvSpPr>
              <a:spLocks noChangeShapeType="1"/>
            </p:cNvSpPr>
            <p:nvPr/>
          </p:nvSpPr>
          <p:spPr bwMode="auto">
            <a:xfrm>
              <a:off x="4104" y="2030"/>
              <a:ext cx="147"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88" name="Line 60"/>
            <p:cNvSpPr>
              <a:spLocks noChangeShapeType="1"/>
            </p:cNvSpPr>
            <p:nvPr/>
          </p:nvSpPr>
          <p:spPr bwMode="auto">
            <a:xfrm flipH="1" flipV="1">
              <a:off x="3858" y="1765"/>
              <a:ext cx="109" cy="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89" name="Line 61"/>
            <p:cNvSpPr>
              <a:spLocks noChangeShapeType="1"/>
            </p:cNvSpPr>
            <p:nvPr/>
          </p:nvSpPr>
          <p:spPr bwMode="auto">
            <a:xfrm>
              <a:off x="4425" y="2560"/>
              <a:ext cx="329" cy="18"/>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4590" name="Line 62"/>
            <p:cNvSpPr>
              <a:spLocks noChangeShapeType="1"/>
            </p:cNvSpPr>
            <p:nvPr/>
          </p:nvSpPr>
          <p:spPr bwMode="auto">
            <a:xfrm>
              <a:off x="4608" y="2313"/>
              <a:ext cx="119" cy="274"/>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Text Box 2"/>
          <p:cNvSpPr txBox="1">
            <a:spLocks noChangeArrowheads="1"/>
          </p:cNvSpPr>
          <p:nvPr/>
        </p:nvSpPr>
        <p:spPr bwMode="auto">
          <a:xfrm>
            <a:off x="228600" y="457200"/>
            <a:ext cx="8610600"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8000"/>
              </a:lnSpc>
              <a:spcBef>
                <a:spcPct val="50000"/>
              </a:spcBef>
            </a:pPr>
            <a:r>
              <a:rPr lang="en-US" altLang="zh-CN" sz="2800" b="1" i="0">
                <a:solidFill>
                  <a:srgbClr val="CC0000"/>
                </a:solidFill>
                <a:latin typeface="Arial" panose="020B0604020202020204" pitchFamily="34" charset="0"/>
              </a:rPr>
              <a:t>3 </a:t>
            </a:r>
            <a:r>
              <a:rPr lang="zh-CN" altLang="en-US" sz="2800" b="1" i="0">
                <a:solidFill>
                  <a:srgbClr val="CC0000"/>
                </a:solidFill>
                <a:latin typeface="Arial" panose="020B0604020202020204" pitchFamily="34" charset="0"/>
              </a:rPr>
              <a:t>、应变式压力传感器</a:t>
            </a:r>
            <a:r>
              <a:rPr lang="zh-CN" altLang="en-US" sz="2800" b="1" i="0">
                <a:solidFill>
                  <a:schemeClr val="accent2"/>
                </a:solidFill>
                <a:latin typeface="Arial" panose="020B0604020202020204" pitchFamily="34" charset="0"/>
              </a:rPr>
              <a:t></a:t>
            </a:r>
            <a:r>
              <a:rPr lang="zh-CN" altLang="en-US" b="1" i="0">
                <a:solidFill>
                  <a:schemeClr val="accent2"/>
                </a:solidFill>
                <a:latin typeface="Arial" panose="020B0604020202020204" pitchFamily="34" charset="0"/>
              </a:rPr>
              <a:t> </a:t>
            </a:r>
          </a:p>
          <a:p>
            <a:pPr algn="just">
              <a:lnSpc>
                <a:spcPct val="128000"/>
              </a:lnSpc>
              <a:spcBef>
                <a:spcPct val="50000"/>
              </a:spcBef>
            </a:pPr>
            <a:r>
              <a:rPr lang="zh-CN" altLang="en-US" b="1" i="0">
                <a:solidFill>
                  <a:schemeClr val="accent2"/>
                </a:solidFill>
                <a:latin typeface="Arial" panose="020B0604020202020204" pitchFamily="34" charset="0"/>
              </a:rPr>
              <a:t>　　主要用来测量流动介质的动态或静态压力</a:t>
            </a:r>
          </a:p>
          <a:p>
            <a:pPr algn="just">
              <a:lnSpc>
                <a:spcPct val="128000"/>
              </a:lnSpc>
              <a:spcBef>
                <a:spcPct val="50000"/>
              </a:spcBef>
            </a:pPr>
            <a:r>
              <a:rPr lang="zh-CN" altLang="en-US" b="1" i="0">
                <a:solidFill>
                  <a:schemeClr val="accent2"/>
                </a:solidFill>
                <a:latin typeface="Arial" panose="020B0604020202020204" pitchFamily="34" charset="0"/>
              </a:rPr>
              <a:t>        应变片压力传感器大多采用膜片式或筒式弹性元件。 </a:t>
            </a:r>
          </a:p>
          <a:p>
            <a:pPr algn="just">
              <a:lnSpc>
                <a:spcPct val="128000"/>
              </a:lnSpc>
              <a:spcBef>
                <a:spcPct val="50000"/>
              </a:spcBef>
            </a:pPr>
            <a:r>
              <a:rPr lang="zh-CN" altLang="en-US" b="1" i="0">
                <a:solidFill>
                  <a:schemeClr val="accent2"/>
                </a:solidFill>
                <a:latin typeface="Arial" panose="020B0604020202020204" pitchFamily="34" charset="0"/>
              </a:rPr>
              <a:t>　　在压力</a:t>
            </a:r>
            <a:r>
              <a:rPr lang="en-US" altLang="zh-CN" b="1">
                <a:solidFill>
                  <a:schemeClr val="accent2"/>
                </a:solidFill>
                <a:latin typeface="Arial" panose="020B0604020202020204" pitchFamily="34" charset="0"/>
              </a:rPr>
              <a:t>p</a:t>
            </a:r>
            <a:r>
              <a:rPr lang="zh-CN" altLang="en-US" b="1" i="0">
                <a:solidFill>
                  <a:schemeClr val="accent2"/>
                </a:solidFill>
                <a:latin typeface="Arial" panose="020B0604020202020204" pitchFamily="34" charset="0"/>
              </a:rPr>
              <a:t>作用下，膜片产生径向应变</a:t>
            </a:r>
            <a:r>
              <a:rPr lang="en-US" altLang="zh-CN" b="1">
                <a:solidFill>
                  <a:schemeClr val="accent2"/>
                </a:solidFill>
                <a:latin typeface="Arial" panose="020B0604020202020204" pitchFamily="34" charset="0"/>
              </a:rPr>
              <a:t>ε</a:t>
            </a:r>
            <a:r>
              <a:rPr lang="en-US" altLang="zh-CN" b="1" i="0" baseline="-25000">
                <a:solidFill>
                  <a:schemeClr val="accent2"/>
                </a:solidFill>
                <a:latin typeface="Arial" panose="020B0604020202020204" pitchFamily="34" charset="0"/>
              </a:rPr>
              <a:t>r</a:t>
            </a:r>
            <a:r>
              <a:rPr lang="zh-CN" altLang="en-US" b="1" i="0">
                <a:solidFill>
                  <a:schemeClr val="accent2"/>
                </a:solidFill>
                <a:latin typeface="Arial" panose="020B0604020202020204" pitchFamily="34" charset="0"/>
              </a:rPr>
              <a:t>和切向应变</a:t>
            </a:r>
            <a:r>
              <a:rPr lang="en-US" altLang="zh-CN" b="1">
                <a:solidFill>
                  <a:schemeClr val="accent2"/>
                </a:solidFill>
                <a:latin typeface="Arial" panose="020B0604020202020204" pitchFamily="34" charset="0"/>
              </a:rPr>
              <a:t>ε</a:t>
            </a:r>
            <a:r>
              <a:rPr lang="en-US" altLang="zh-CN" b="1" i="0" baseline="-25000">
                <a:solidFill>
                  <a:schemeClr val="accent2"/>
                </a:solidFill>
                <a:latin typeface="Arial" panose="020B0604020202020204" pitchFamily="34" charset="0"/>
              </a:rPr>
              <a:t>t</a:t>
            </a:r>
            <a:r>
              <a:rPr lang="zh-CN" altLang="en-US" b="1" i="0">
                <a:solidFill>
                  <a:schemeClr val="accent2"/>
                </a:solidFill>
                <a:latin typeface="Arial" panose="020B0604020202020204" pitchFamily="34" charset="0"/>
              </a:rPr>
              <a:t>，表达式分别为 </a:t>
            </a:r>
          </a:p>
        </p:txBody>
      </p:sp>
      <p:graphicFrame>
        <p:nvGraphicFramePr>
          <p:cNvPr id="535555" name="Object 3"/>
          <p:cNvGraphicFramePr>
            <a:graphicFrameLocks noChangeAspect="1"/>
          </p:cNvGraphicFramePr>
          <p:nvPr/>
        </p:nvGraphicFramePr>
        <p:xfrm>
          <a:off x="2411413" y="3429000"/>
          <a:ext cx="4060825" cy="2108200"/>
        </p:xfrm>
        <a:graphic>
          <a:graphicData uri="http://schemas.openxmlformats.org/presentationml/2006/ole">
            <mc:AlternateContent xmlns:mc="http://schemas.openxmlformats.org/markup-compatibility/2006">
              <mc:Choice xmlns:v="urn:schemas-microsoft-com:vml" Requires="v">
                <p:oleObj spid="_x0000_s535560" name="公式" r:id="rId3" imgW="1638000" imgH="850680" progId="Equation.3">
                  <p:embed/>
                </p:oleObj>
              </mc:Choice>
              <mc:Fallback>
                <p:oleObj name="公式" r:id="rId3" imgW="1638000" imgH="8506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429000"/>
                        <a:ext cx="4060825" cy="210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6578" name="Object 2"/>
          <p:cNvGraphicFramePr>
            <a:graphicFrameLocks noGrp="1" noChangeAspect="1"/>
          </p:cNvGraphicFramePr>
          <p:nvPr>
            <p:ph sz="half" idx="1"/>
          </p:nvPr>
        </p:nvGraphicFramePr>
        <p:xfrm>
          <a:off x="684213" y="333375"/>
          <a:ext cx="7777162" cy="4168775"/>
        </p:xfrm>
        <a:graphic>
          <a:graphicData uri="http://schemas.openxmlformats.org/presentationml/2006/ole">
            <mc:AlternateContent xmlns:mc="http://schemas.openxmlformats.org/markup-compatibility/2006">
              <mc:Choice xmlns:v="urn:schemas-microsoft-com:vml" Requires="v">
                <p:oleObj spid="_x0000_s536585" name="VISIO" r:id="rId3" imgW="3749760" imgH="2009160" progId="Visio.Drawing.4">
                  <p:embed/>
                </p:oleObj>
              </mc:Choice>
              <mc:Fallback>
                <p:oleObj name="VISIO" r:id="rId3" imgW="3749760" imgH="2009160" progId="Visio.Drawing.4">
                  <p:embed/>
                  <p:pic>
                    <p:nvPicPr>
                      <p:cNvPr id="0" name="Object 2"/>
                      <p:cNvPicPr>
                        <a:picLocks noChangeAspect="1" noChangeArrowheads="1"/>
                      </p:cNvPicPr>
                      <p:nvPr/>
                    </p:nvPicPr>
                    <p:blipFill>
                      <a:blip r:embed="rId4">
                        <a:lum bright="6000" contrast="18000"/>
                        <a:extLst>
                          <a:ext uri="{28A0092B-C50C-407E-A947-70E740481C1C}">
                            <a14:useLocalDpi xmlns:a14="http://schemas.microsoft.com/office/drawing/2010/main" val="0"/>
                          </a:ext>
                        </a:extLst>
                      </a:blip>
                      <a:srcRect/>
                      <a:stretch>
                        <a:fillRect/>
                      </a:stretch>
                    </p:blipFill>
                    <p:spPr bwMode="auto">
                      <a:xfrm>
                        <a:off x="684213" y="333375"/>
                        <a:ext cx="7777162" cy="416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6579" name="Text Box 3"/>
          <p:cNvSpPr txBox="1">
            <a:spLocks noChangeArrowheads="1"/>
          </p:cNvSpPr>
          <p:nvPr/>
        </p:nvSpPr>
        <p:spPr bwMode="auto">
          <a:xfrm>
            <a:off x="1331913" y="4581525"/>
            <a:ext cx="6627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i="0">
                <a:solidFill>
                  <a:schemeClr val="accent2"/>
                </a:solidFill>
                <a:latin typeface="Arial" panose="020B0604020202020204" pitchFamily="34" charset="0"/>
              </a:rPr>
              <a:t>（</a:t>
            </a:r>
            <a:r>
              <a:rPr lang="en-US" altLang="zh-CN" b="1" i="0">
                <a:solidFill>
                  <a:schemeClr val="accent2"/>
                </a:solidFill>
                <a:latin typeface="Arial" panose="020B0604020202020204" pitchFamily="34" charset="0"/>
              </a:rPr>
              <a:t>a</a:t>
            </a:r>
            <a:r>
              <a:rPr lang="zh-CN" altLang="en-US" b="1" i="0">
                <a:solidFill>
                  <a:schemeClr val="accent2"/>
                </a:solidFill>
                <a:latin typeface="Arial" panose="020B0604020202020204" pitchFamily="34" charset="0"/>
              </a:rPr>
              <a:t>） 应变变化图</a:t>
            </a:r>
            <a:r>
              <a:rPr lang="en-US" altLang="zh-CN" b="1" i="0">
                <a:solidFill>
                  <a:schemeClr val="accent2"/>
                </a:solidFill>
                <a:latin typeface="Arial" panose="020B0604020202020204" pitchFamily="34" charset="0"/>
              </a:rPr>
              <a:t>;              </a:t>
            </a:r>
            <a:r>
              <a:rPr lang="zh-CN" altLang="en-US" b="1" i="0">
                <a:solidFill>
                  <a:schemeClr val="accent2"/>
                </a:solidFill>
                <a:latin typeface="Arial" panose="020B0604020202020204" pitchFamily="34" charset="0"/>
              </a:rPr>
              <a:t>（</a:t>
            </a:r>
            <a:r>
              <a:rPr lang="en-US" altLang="zh-CN" b="1" i="0">
                <a:solidFill>
                  <a:schemeClr val="accent2"/>
                </a:solidFill>
                <a:latin typeface="Arial" panose="020B0604020202020204" pitchFamily="34" charset="0"/>
              </a:rPr>
              <a:t>b</a:t>
            </a:r>
            <a:r>
              <a:rPr lang="zh-CN" altLang="en-US" b="1" i="0">
                <a:solidFill>
                  <a:schemeClr val="accent2"/>
                </a:solidFill>
                <a:latin typeface="Arial" panose="020B0604020202020204" pitchFamily="34" charset="0"/>
              </a:rPr>
              <a:t>） 应变片粘贴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Text Box 2"/>
          <p:cNvSpPr txBox="1">
            <a:spLocks noChangeArrowheads="1"/>
          </p:cNvSpPr>
          <p:nvPr/>
        </p:nvSpPr>
        <p:spPr bwMode="auto">
          <a:xfrm>
            <a:off x="755650" y="836613"/>
            <a:ext cx="743585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8000"/>
              </a:lnSpc>
              <a:spcBef>
                <a:spcPct val="50000"/>
              </a:spcBef>
            </a:pPr>
            <a:r>
              <a:rPr lang="zh-CN" altLang="en-US" b="1" i="0">
                <a:solidFill>
                  <a:schemeClr val="accent2"/>
                </a:solidFill>
                <a:latin typeface="Arial" panose="020B0604020202020204" pitchFamily="34" charset="0"/>
              </a:rPr>
              <a:t>应变变化曲线的特点：当</a:t>
            </a:r>
            <a:r>
              <a:rPr lang="en-US" altLang="zh-CN" b="1">
                <a:solidFill>
                  <a:schemeClr val="accent2"/>
                </a:solidFill>
                <a:latin typeface="Arial" panose="020B0604020202020204" pitchFamily="34" charset="0"/>
              </a:rPr>
              <a:t>x</a:t>
            </a:r>
            <a:r>
              <a:rPr lang="en-US" altLang="zh-CN" b="1" i="0">
                <a:solidFill>
                  <a:schemeClr val="accent2"/>
                </a:solidFill>
                <a:latin typeface="Arial" panose="020B0604020202020204" pitchFamily="34" charset="0"/>
              </a:rPr>
              <a:t>=0</a:t>
            </a:r>
            <a:r>
              <a:rPr lang="zh-CN" altLang="en-US" b="1" i="0">
                <a:solidFill>
                  <a:schemeClr val="accent2"/>
                </a:solidFill>
                <a:latin typeface="Arial" panose="020B0604020202020204" pitchFamily="34" charset="0"/>
              </a:rPr>
              <a:t>时，</a:t>
            </a:r>
            <a:r>
              <a:rPr lang="en-US" altLang="zh-CN" b="1">
                <a:solidFill>
                  <a:schemeClr val="accent2"/>
                </a:solidFill>
                <a:latin typeface="Arial" panose="020B0604020202020204" pitchFamily="34" charset="0"/>
              </a:rPr>
              <a:t>ε</a:t>
            </a:r>
            <a:r>
              <a:rPr lang="en-US" altLang="zh-CN" b="1" i="0" baseline="-25000">
                <a:solidFill>
                  <a:schemeClr val="accent2"/>
                </a:solidFill>
                <a:latin typeface="Arial" panose="020B0604020202020204" pitchFamily="34" charset="0"/>
              </a:rPr>
              <a:t>rmax</a:t>
            </a:r>
            <a:r>
              <a:rPr lang="en-US" altLang="zh-CN" b="1" i="0">
                <a:solidFill>
                  <a:schemeClr val="accent2"/>
                </a:solidFill>
                <a:latin typeface="Arial" panose="020B0604020202020204" pitchFamily="34" charset="0"/>
              </a:rPr>
              <a:t>=</a:t>
            </a:r>
            <a:r>
              <a:rPr lang="en-US" altLang="zh-CN" b="1">
                <a:solidFill>
                  <a:schemeClr val="accent2"/>
                </a:solidFill>
                <a:latin typeface="Arial" panose="020B0604020202020204" pitchFamily="34" charset="0"/>
              </a:rPr>
              <a:t>ε</a:t>
            </a:r>
            <a:r>
              <a:rPr lang="en-US" altLang="zh-CN" b="1" i="0" baseline="-25000">
                <a:solidFill>
                  <a:schemeClr val="accent2"/>
                </a:solidFill>
                <a:latin typeface="Arial" panose="020B0604020202020204" pitchFamily="34" charset="0"/>
              </a:rPr>
              <a:t>tmax</a:t>
            </a:r>
            <a:r>
              <a:rPr lang="zh-CN" altLang="en-US" b="1" i="0">
                <a:solidFill>
                  <a:schemeClr val="accent2"/>
                </a:solidFill>
                <a:latin typeface="Arial" panose="020B0604020202020204" pitchFamily="34" charset="0"/>
              </a:rPr>
              <a:t>；当</a:t>
            </a:r>
            <a:r>
              <a:rPr lang="en-US" altLang="zh-CN" b="1">
                <a:solidFill>
                  <a:schemeClr val="accent2"/>
                </a:solidFill>
                <a:latin typeface="Arial" panose="020B0604020202020204" pitchFamily="34" charset="0"/>
              </a:rPr>
              <a:t>x=R</a:t>
            </a:r>
            <a:r>
              <a:rPr lang="zh-CN" altLang="en-US" b="1" i="0">
                <a:solidFill>
                  <a:schemeClr val="accent2"/>
                </a:solidFill>
                <a:latin typeface="Arial" panose="020B0604020202020204" pitchFamily="34" charset="0"/>
              </a:rPr>
              <a:t>时，</a:t>
            </a:r>
            <a:r>
              <a:rPr lang="en-US" altLang="zh-CN" b="1">
                <a:solidFill>
                  <a:schemeClr val="accent2"/>
                </a:solidFill>
                <a:latin typeface="Arial" panose="020B0604020202020204" pitchFamily="34" charset="0"/>
              </a:rPr>
              <a:t>ε</a:t>
            </a:r>
            <a:r>
              <a:rPr lang="en-US" altLang="zh-CN" b="1" i="0" baseline="-25000">
                <a:solidFill>
                  <a:schemeClr val="accent2"/>
                </a:solidFill>
                <a:latin typeface="Arial" panose="020B0604020202020204" pitchFamily="34" charset="0"/>
              </a:rPr>
              <a:t>t</a:t>
            </a:r>
            <a:r>
              <a:rPr lang="en-US" altLang="zh-CN" b="1" i="0">
                <a:solidFill>
                  <a:schemeClr val="accent2"/>
                </a:solidFill>
                <a:latin typeface="Arial" panose="020B0604020202020204" pitchFamily="34" charset="0"/>
              </a:rPr>
              <a:t>=0</a:t>
            </a:r>
            <a:r>
              <a:rPr lang="zh-CN" altLang="en-US" b="1" i="0">
                <a:solidFill>
                  <a:schemeClr val="accent2"/>
                </a:solidFill>
                <a:latin typeface="Arial" panose="020B0604020202020204" pitchFamily="34" charset="0"/>
              </a:rPr>
              <a:t>，  </a:t>
            </a:r>
            <a:r>
              <a:rPr lang="en-US" altLang="zh-CN" b="1">
                <a:solidFill>
                  <a:schemeClr val="accent2"/>
                </a:solidFill>
                <a:latin typeface="Arial" panose="020B0604020202020204" pitchFamily="34" charset="0"/>
              </a:rPr>
              <a:t>ε</a:t>
            </a:r>
            <a:r>
              <a:rPr lang="en-US" altLang="zh-CN" b="1" i="0" baseline="-25000">
                <a:solidFill>
                  <a:schemeClr val="accent2"/>
                </a:solidFill>
                <a:latin typeface="Arial" panose="020B0604020202020204" pitchFamily="34" charset="0"/>
              </a:rPr>
              <a:t>r</a:t>
            </a:r>
            <a:r>
              <a:rPr lang="en-US" altLang="zh-CN" b="1" i="0">
                <a:solidFill>
                  <a:schemeClr val="accent2"/>
                </a:solidFill>
                <a:latin typeface="Arial" panose="020B0604020202020204" pitchFamily="34" charset="0"/>
              </a:rPr>
              <a:t>=</a:t>
            </a:r>
            <a:r>
              <a:rPr lang="zh-CN" altLang="en-US" b="1" i="0">
                <a:solidFill>
                  <a:schemeClr val="accent2"/>
                </a:solidFill>
                <a:latin typeface="Arial" panose="020B0604020202020204" pitchFamily="34" charset="0"/>
              </a:rPr>
              <a:t>－</a:t>
            </a:r>
            <a:r>
              <a:rPr lang="en-US" altLang="zh-CN" b="1" i="0">
                <a:solidFill>
                  <a:schemeClr val="accent2"/>
                </a:solidFill>
                <a:latin typeface="Arial" panose="020B0604020202020204" pitchFamily="34" charset="0"/>
              </a:rPr>
              <a:t>2</a:t>
            </a:r>
            <a:r>
              <a:rPr lang="en-US" altLang="zh-CN" b="1">
                <a:solidFill>
                  <a:schemeClr val="accent2"/>
                </a:solidFill>
                <a:latin typeface="Arial" panose="020B0604020202020204" pitchFamily="34" charset="0"/>
              </a:rPr>
              <a:t>ε</a:t>
            </a:r>
            <a:r>
              <a:rPr lang="en-US" altLang="zh-CN" b="1" i="0" baseline="-25000">
                <a:solidFill>
                  <a:schemeClr val="accent2"/>
                </a:solidFill>
                <a:latin typeface="Arial" panose="020B0604020202020204" pitchFamily="34" charset="0"/>
              </a:rPr>
              <a:t>rmax</a:t>
            </a:r>
            <a:r>
              <a:rPr lang="zh-CN" altLang="en-US" b="1" i="0">
                <a:solidFill>
                  <a:schemeClr val="accent2"/>
                </a:solidFill>
                <a:latin typeface="Arial" panose="020B0604020202020204" pitchFamily="34" charset="0"/>
              </a:rPr>
              <a:t>。  </a:t>
            </a:r>
          </a:p>
        </p:txBody>
      </p:sp>
      <p:sp>
        <p:nvSpPr>
          <p:cNvPr id="537603" name="Text Box 3"/>
          <p:cNvSpPr txBox="1">
            <a:spLocks noChangeArrowheads="1"/>
          </p:cNvSpPr>
          <p:nvPr/>
        </p:nvSpPr>
        <p:spPr bwMode="auto">
          <a:xfrm>
            <a:off x="323850" y="3789363"/>
            <a:ext cx="8588375" cy="157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spcBef>
                <a:spcPct val="50000"/>
              </a:spcBef>
            </a:pPr>
            <a:r>
              <a:rPr lang="en-US" altLang="zh-CN" b="1" i="0">
                <a:solidFill>
                  <a:schemeClr val="accent2"/>
                </a:solidFill>
                <a:latin typeface="Arial" panose="020B0604020202020204" pitchFamily="34" charset="0"/>
              </a:rPr>
              <a:t>        </a:t>
            </a:r>
            <a:r>
              <a:rPr lang="zh-CN" altLang="en-US" b="1" i="0">
                <a:solidFill>
                  <a:schemeClr val="accent2"/>
                </a:solidFill>
                <a:latin typeface="Arial" panose="020B0604020202020204" pitchFamily="34" charset="0"/>
              </a:rPr>
              <a:t>特点的应用：一般在平膜片圆心处切向粘贴</a:t>
            </a:r>
            <a:r>
              <a:rPr lang="en-US" altLang="zh-CN" b="1">
                <a:solidFill>
                  <a:schemeClr val="accent2"/>
                </a:solidFill>
                <a:latin typeface="Arial" panose="020B0604020202020204" pitchFamily="34" charset="0"/>
              </a:rPr>
              <a:t>R</a:t>
            </a:r>
            <a:r>
              <a:rPr lang="en-US" altLang="zh-CN" b="1" i="0" baseline="-25000">
                <a:solidFill>
                  <a:schemeClr val="accent2"/>
                </a:solidFill>
                <a:latin typeface="Arial" panose="020B0604020202020204" pitchFamily="34" charset="0"/>
              </a:rPr>
              <a:t>1</a:t>
            </a:r>
            <a:r>
              <a:rPr lang="zh-CN" altLang="en-US" b="1" i="0">
                <a:solidFill>
                  <a:schemeClr val="accent2"/>
                </a:solidFill>
                <a:latin typeface="Arial" panose="020B0604020202020204" pitchFamily="34" charset="0"/>
              </a:rPr>
              <a:t>、</a:t>
            </a:r>
            <a:r>
              <a:rPr lang="en-US" altLang="zh-CN" b="1">
                <a:solidFill>
                  <a:schemeClr val="accent2"/>
                </a:solidFill>
                <a:latin typeface="Arial" panose="020B0604020202020204" pitchFamily="34" charset="0"/>
              </a:rPr>
              <a:t>R</a:t>
            </a:r>
            <a:r>
              <a:rPr lang="en-US" altLang="zh-CN" b="1" i="0" baseline="-25000">
                <a:solidFill>
                  <a:schemeClr val="accent2"/>
                </a:solidFill>
                <a:latin typeface="Arial" panose="020B0604020202020204" pitchFamily="34" charset="0"/>
              </a:rPr>
              <a:t>4</a:t>
            </a:r>
            <a:r>
              <a:rPr lang="zh-CN" altLang="en-US" b="1" i="0">
                <a:solidFill>
                  <a:schemeClr val="accent2"/>
                </a:solidFill>
                <a:latin typeface="Arial" panose="020B0604020202020204" pitchFamily="34" charset="0"/>
              </a:rPr>
              <a:t>两个应变片， 在边缘处沿径向粘贴</a:t>
            </a:r>
            <a:r>
              <a:rPr lang="en-US" altLang="zh-CN" b="1">
                <a:solidFill>
                  <a:schemeClr val="accent2"/>
                </a:solidFill>
                <a:latin typeface="Arial" panose="020B0604020202020204" pitchFamily="34" charset="0"/>
              </a:rPr>
              <a:t>R</a:t>
            </a:r>
            <a:r>
              <a:rPr lang="en-US" altLang="zh-CN" b="1" i="0" baseline="-25000">
                <a:solidFill>
                  <a:schemeClr val="accent2"/>
                </a:solidFill>
                <a:latin typeface="Arial" panose="020B0604020202020204" pitchFamily="34" charset="0"/>
              </a:rPr>
              <a:t>2</a:t>
            </a:r>
            <a:r>
              <a:rPr lang="zh-CN" altLang="en-US" b="1" i="0">
                <a:solidFill>
                  <a:schemeClr val="accent2"/>
                </a:solidFill>
                <a:latin typeface="Arial" panose="020B0604020202020204" pitchFamily="34" charset="0"/>
              </a:rPr>
              <a:t>、</a:t>
            </a:r>
            <a:r>
              <a:rPr lang="en-US" altLang="zh-CN" b="1">
                <a:solidFill>
                  <a:schemeClr val="accent2"/>
                </a:solidFill>
                <a:latin typeface="Arial" panose="020B0604020202020204" pitchFamily="34" charset="0"/>
              </a:rPr>
              <a:t>R</a:t>
            </a:r>
            <a:r>
              <a:rPr lang="en-US" altLang="zh-CN" b="1" i="0" baseline="-25000">
                <a:solidFill>
                  <a:schemeClr val="accent2"/>
                </a:solidFill>
                <a:latin typeface="Arial" panose="020B0604020202020204" pitchFamily="34" charset="0"/>
              </a:rPr>
              <a:t>3</a:t>
            </a:r>
            <a:r>
              <a:rPr lang="zh-CN" altLang="en-US" b="1" i="0">
                <a:solidFill>
                  <a:schemeClr val="accent2"/>
                </a:solidFill>
                <a:latin typeface="Arial" panose="020B0604020202020204" pitchFamily="34" charset="0"/>
              </a:rPr>
              <a:t>两个应变片，然后接成全桥测量电路。 避开　　　位置。</a:t>
            </a:r>
          </a:p>
        </p:txBody>
      </p:sp>
      <p:graphicFrame>
        <p:nvGraphicFramePr>
          <p:cNvPr id="537604" name="Object 4"/>
          <p:cNvGraphicFramePr>
            <a:graphicFrameLocks noGrp="1" noChangeAspect="1"/>
          </p:cNvGraphicFramePr>
          <p:nvPr>
            <p:ph sz="half" idx="1"/>
          </p:nvPr>
        </p:nvGraphicFramePr>
        <p:xfrm>
          <a:off x="3419475" y="2492375"/>
          <a:ext cx="2376488" cy="917575"/>
        </p:xfrm>
        <a:graphic>
          <a:graphicData uri="http://schemas.openxmlformats.org/presentationml/2006/ole">
            <mc:AlternateContent xmlns:mc="http://schemas.openxmlformats.org/markup-compatibility/2006">
              <mc:Choice xmlns:v="urn:schemas-microsoft-com:vml" Requires="v">
                <p:oleObj spid="_x0000_s537614" name="公式" r:id="rId3" imgW="1117440" imgH="431640" progId="Equation.3">
                  <p:embed/>
                </p:oleObj>
              </mc:Choice>
              <mc:Fallback>
                <p:oleObj name="公式" r:id="rId3" imgW="111744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2492375"/>
                        <a:ext cx="2376488"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7605" name="Object 5"/>
          <p:cNvGraphicFramePr>
            <a:graphicFrameLocks noGrp="1" noChangeAspect="1"/>
          </p:cNvGraphicFramePr>
          <p:nvPr>
            <p:ph sz="half" idx="2"/>
          </p:nvPr>
        </p:nvGraphicFramePr>
        <p:xfrm>
          <a:off x="2627313" y="4941888"/>
          <a:ext cx="1008062" cy="566737"/>
        </p:xfrm>
        <a:graphic>
          <a:graphicData uri="http://schemas.openxmlformats.org/presentationml/2006/ole">
            <mc:AlternateContent xmlns:mc="http://schemas.openxmlformats.org/markup-compatibility/2006">
              <mc:Choice xmlns:v="urn:schemas-microsoft-com:vml" Requires="v">
                <p:oleObj spid="_x0000_s537615" name="公式" r:id="rId5" imgW="609480" imgH="342720" progId="Equation.3">
                  <p:embed/>
                </p:oleObj>
              </mc:Choice>
              <mc:Fallback>
                <p:oleObj name="公式" r:id="rId5" imgW="609480" imgH="34272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941888"/>
                        <a:ext cx="1008062"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7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Text Box 2"/>
          <p:cNvSpPr txBox="1">
            <a:spLocks noChangeArrowheads="1"/>
          </p:cNvSpPr>
          <p:nvPr/>
        </p:nvSpPr>
        <p:spPr bwMode="auto">
          <a:xfrm>
            <a:off x="250825" y="981075"/>
            <a:ext cx="88931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b="1" i="0">
                <a:solidFill>
                  <a:schemeClr val="accent2"/>
                </a:solidFill>
                <a:latin typeface="Arial" panose="020B0604020202020204" pitchFamily="34" charset="0"/>
              </a:rPr>
              <a:t>        是利用硅的压阻效应和微电子技术制成的，是一种新的物性型传感器。</a:t>
            </a:r>
          </a:p>
          <a:p>
            <a:r>
              <a:rPr lang="zh-CN" altLang="en-US" b="1" i="0">
                <a:solidFill>
                  <a:schemeClr val="accent2"/>
                </a:solidFill>
                <a:latin typeface="Arial" panose="020B0604020202020204" pitchFamily="34" charset="0"/>
              </a:rPr>
              <a:t>优点：灵敏度高、动态响应好、精度高、易于微型化和集成化等。 </a:t>
            </a:r>
          </a:p>
        </p:txBody>
      </p:sp>
      <p:sp>
        <p:nvSpPr>
          <p:cNvPr id="538627" name="Rectangle 3"/>
          <p:cNvSpPr>
            <a:spLocks noChangeArrowheads="1"/>
          </p:cNvSpPr>
          <p:nvPr/>
        </p:nvSpPr>
        <p:spPr bwMode="auto">
          <a:xfrm>
            <a:off x="611188" y="2276475"/>
            <a:ext cx="82819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71500" algn="l"/>
                <a:tab pos="685800" algn="l"/>
              </a:tabLst>
              <a:defRPr>
                <a:solidFill>
                  <a:schemeClr val="tx1"/>
                </a:solidFill>
                <a:latin typeface="Arial" panose="020B0604020202020204" pitchFamily="34" charset="0"/>
              </a:defRPr>
            </a:lvl1pPr>
            <a:lvl2pPr>
              <a:tabLst>
                <a:tab pos="571500" algn="l"/>
                <a:tab pos="685800" algn="l"/>
              </a:tabLst>
              <a:defRPr>
                <a:solidFill>
                  <a:schemeClr val="tx1"/>
                </a:solidFill>
                <a:latin typeface="Arial" panose="020B0604020202020204" pitchFamily="34" charset="0"/>
              </a:defRPr>
            </a:lvl2pPr>
            <a:lvl3pPr>
              <a:tabLst>
                <a:tab pos="571500" algn="l"/>
                <a:tab pos="685800" algn="l"/>
              </a:tabLst>
              <a:defRPr>
                <a:solidFill>
                  <a:schemeClr val="tx1"/>
                </a:solidFill>
                <a:latin typeface="Arial" panose="020B0604020202020204" pitchFamily="34" charset="0"/>
              </a:defRPr>
            </a:lvl3pPr>
            <a:lvl4pPr>
              <a:tabLst>
                <a:tab pos="571500" algn="l"/>
                <a:tab pos="685800" algn="l"/>
              </a:tabLst>
              <a:defRPr>
                <a:solidFill>
                  <a:schemeClr val="tx1"/>
                </a:solidFill>
                <a:latin typeface="Arial" panose="020B0604020202020204" pitchFamily="34" charset="0"/>
              </a:defRPr>
            </a:lvl4pPr>
            <a:lvl5pPr>
              <a:tabLst>
                <a:tab pos="571500" algn="l"/>
                <a:tab pos="685800" algn="l"/>
              </a:tabLst>
              <a:defRPr>
                <a:solidFill>
                  <a:schemeClr val="tx1"/>
                </a:solidFill>
                <a:latin typeface="Arial" panose="020B0604020202020204" pitchFamily="34" charset="0"/>
              </a:defRPr>
            </a:lvl5pPr>
            <a:lvl6pPr fontAlgn="base">
              <a:spcBef>
                <a:spcPct val="0"/>
              </a:spcBef>
              <a:spcAft>
                <a:spcPct val="0"/>
              </a:spcAft>
              <a:tabLst>
                <a:tab pos="571500" algn="l"/>
                <a:tab pos="685800" algn="l"/>
              </a:tabLst>
              <a:defRPr>
                <a:solidFill>
                  <a:schemeClr val="tx1"/>
                </a:solidFill>
                <a:latin typeface="Arial" panose="020B0604020202020204" pitchFamily="34" charset="0"/>
              </a:defRPr>
            </a:lvl6pPr>
            <a:lvl7pPr fontAlgn="base">
              <a:spcBef>
                <a:spcPct val="0"/>
              </a:spcBef>
              <a:spcAft>
                <a:spcPct val="0"/>
              </a:spcAft>
              <a:tabLst>
                <a:tab pos="571500" algn="l"/>
                <a:tab pos="685800" algn="l"/>
              </a:tabLst>
              <a:defRPr>
                <a:solidFill>
                  <a:schemeClr val="tx1"/>
                </a:solidFill>
                <a:latin typeface="Arial" panose="020B0604020202020204" pitchFamily="34" charset="0"/>
              </a:defRPr>
            </a:lvl7pPr>
            <a:lvl8pPr fontAlgn="base">
              <a:spcBef>
                <a:spcPct val="0"/>
              </a:spcBef>
              <a:spcAft>
                <a:spcPct val="0"/>
              </a:spcAft>
              <a:tabLst>
                <a:tab pos="571500" algn="l"/>
                <a:tab pos="685800" algn="l"/>
              </a:tabLst>
              <a:defRPr>
                <a:solidFill>
                  <a:schemeClr val="tx1"/>
                </a:solidFill>
                <a:latin typeface="Arial" panose="020B0604020202020204" pitchFamily="34" charset="0"/>
              </a:defRPr>
            </a:lvl8pPr>
            <a:lvl9pPr fontAlgn="base">
              <a:spcBef>
                <a:spcPct val="0"/>
              </a:spcBef>
              <a:spcAft>
                <a:spcPct val="0"/>
              </a:spcAft>
              <a:tabLst>
                <a:tab pos="571500" algn="l"/>
                <a:tab pos="685800" algn="l"/>
              </a:tabLst>
              <a:defRPr>
                <a:solidFill>
                  <a:schemeClr val="tx1"/>
                </a:solidFill>
                <a:latin typeface="Arial" panose="020B0604020202020204" pitchFamily="34" charset="0"/>
              </a:defRPr>
            </a:lvl9pPr>
          </a:lstStyle>
          <a:p>
            <a:pPr algn="just"/>
            <a:r>
              <a:rPr lang="zh-CN" altLang="en-US" b="1" i="0">
                <a:solidFill>
                  <a:srgbClr val="CC0000"/>
                </a:solidFill>
              </a:rPr>
              <a:t>一、   压阻效应</a:t>
            </a:r>
          </a:p>
          <a:p>
            <a:pPr algn="just" eaLnBrk="0" hangingPunct="0"/>
            <a:r>
              <a:rPr lang="zh-CN" altLang="en-US" b="1" i="0">
                <a:solidFill>
                  <a:schemeClr val="accent2"/>
                </a:solidFill>
              </a:rPr>
              <a:t>     单晶硅材料在受到应力作用后，其电阻率发生明显变化，这种现象被称为压阻效应。</a:t>
            </a:r>
          </a:p>
        </p:txBody>
      </p:sp>
      <p:graphicFrame>
        <p:nvGraphicFramePr>
          <p:cNvPr id="538628" name="Object 4"/>
          <p:cNvGraphicFramePr>
            <a:graphicFrameLocks noChangeAspect="1"/>
          </p:cNvGraphicFramePr>
          <p:nvPr/>
        </p:nvGraphicFramePr>
        <p:xfrm>
          <a:off x="3635375" y="3429000"/>
          <a:ext cx="2665413" cy="860425"/>
        </p:xfrm>
        <a:graphic>
          <a:graphicData uri="http://schemas.openxmlformats.org/presentationml/2006/ole">
            <mc:AlternateContent xmlns:mc="http://schemas.openxmlformats.org/markup-compatibility/2006">
              <mc:Choice xmlns:v="urn:schemas-microsoft-com:vml" Requires="v">
                <p:oleObj spid="_x0000_s538652" name="公式" r:id="rId3" imgW="1295280" imgH="431640" progId="Equation.3">
                  <p:embed/>
                </p:oleObj>
              </mc:Choice>
              <mc:Fallback>
                <p:oleObj name="公式" r:id="rId3" imgW="12952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3429000"/>
                        <a:ext cx="2665413" cy="86042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538629" name="Object 5"/>
          <p:cNvGraphicFramePr>
            <a:graphicFrameLocks noChangeAspect="1"/>
          </p:cNvGraphicFramePr>
          <p:nvPr/>
        </p:nvGraphicFramePr>
        <p:xfrm>
          <a:off x="3779838" y="4292600"/>
          <a:ext cx="1984375" cy="828675"/>
        </p:xfrm>
        <a:graphic>
          <a:graphicData uri="http://schemas.openxmlformats.org/presentationml/2006/ole">
            <mc:AlternateContent xmlns:mc="http://schemas.openxmlformats.org/markup-compatibility/2006">
              <mc:Choice xmlns:v="urn:schemas-microsoft-com:vml" Requires="v">
                <p:oleObj spid="_x0000_s538653" name="公式" r:id="rId5" imgW="965160" imgH="406080" progId="Equation.3">
                  <p:embed/>
                </p:oleObj>
              </mc:Choice>
              <mc:Fallback>
                <p:oleObj name="公式" r:id="rId5" imgW="965160" imgH="4060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4292600"/>
                        <a:ext cx="1984375" cy="828675"/>
                      </a:xfrm>
                      <a:prstGeom prst="rect">
                        <a:avLst/>
                      </a:prstGeom>
                      <a:noFill/>
                      <a:extLst>
                        <a:ext uri="{909E8E84-426E-40DD-AFC4-6F175D3DCCD1}">
                          <a14:hiddenFill xmlns:a14="http://schemas.microsoft.com/office/drawing/2010/main">
                            <a:solidFill>
                              <a:srgbClr val="00FF00"/>
                            </a:solidFill>
                          </a14:hiddenFill>
                        </a:ext>
                      </a:extLst>
                    </p:spPr>
                  </p:pic>
                </p:oleObj>
              </mc:Fallback>
            </mc:AlternateContent>
          </a:graphicData>
        </a:graphic>
      </p:graphicFrame>
      <p:graphicFrame>
        <p:nvGraphicFramePr>
          <p:cNvPr id="538630" name="Object 6"/>
          <p:cNvGraphicFramePr>
            <a:graphicFrameLocks noChangeAspect="1"/>
          </p:cNvGraphicFramePr>
          <p:nvPr/>
        </p:nvGraphicFramePr>
        <p:xfrm>
          <a:off x="3635375" y="5300663"/>
          <a:ext cx="2400300" cy="438150"/>
        </p:xfrm>
        <a:graphic>
          <a:graphicData uri="http://schemas.openxmlformats.org/presentationml/2006/ole">
            <mc:AlternateContent xmlns:mc="http://schemas.openxmlformats.org/markup-compatibility/2006">
              <mc:Choice xmlns:v="urn:schemas-microsoft-com:vml" Requires="v">
                <p:oleObj spid="_x0000_s538654" name="公式" r:id="rId7" imgW="1117440" imgH="215640" progId="Equation.3">
                  <p:embed/>
                </p:oleObj>
              </mc:Choice>
              <mc:Fallback>
                <p:oleObj name="公式" r:id="rId7" imgW="1117440" imgH="215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5300663"/>
                        <a:ext cx="2400300" cy="438150"/>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538631" name="Object 7"/>
          <p:cNvGraphicFramePr>
            <a:graphicFrameLocks noChangeAspect="1"/>
          </p:cNvGraphicFramePr>
          <p:nvPr/>
        </p:nvGraphicFramePr>
        <p:xfrm>
          <a:off x="2916238" y="5734050"/>
          <a:ext cx="4752975" cy="833438"/>
        </p:xfrm>
        <a:graphic>
          <a:graphicData uri="http://schemas.openxmlformats.org/presentationml/2006/ole">
            <mc:AlternateContent xmlns:mc="http://schemas.openxmlformats.org/markup-compatibility/2006">
              <mc:Choice xmlns:v="urn:schemas-microsoft-com:vml" Requires="v">
                <p:oleObj spid="_x0000_s538655" name="公式" r:id="rId9" imgW="2298600" imgH="406080" progId="Equation.3">
                  <p:embed/>
                </p:oleObj>
              </mc:Choice>
              <mc:Fallback>
                <p:oleObj name="公式" r:id="rId9" imgW="2298600" imgH="4060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5734050"/>
                        <a:ext cx="4752975" cy="833438"/>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538632" name="Rectangle 8"/>
          <p:cNvSpPr>
            <a:spLocks noChangeArrowheads="1"/>
          </p:cNvSpPr>
          <p:nvPr/>
        </p:nvSpPr>
        <p:spPr bwMode="auto">
          <a:xfrm>
            <a:off x="539750" y="5445125"/>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b="1" i="0">
                <a:solidFill>
                  <a:schemeClr val="accent2"/>
                </a:solidFill>
                <a:latin typeface="Arial" panose="020B0604020202020204" pitchFamily="34" charset="0"/>
              </a:rPr>
              <a:t>对半导体材料</a:t>
            </a:r>
          </a:p>
        </p:txBody>
      </p:sp>
      <p:sp>
        <p:nvSpPr>
          <p:cNvPr id="538633" name="Rectangle 9"/>
          <p:cNvSpPr>
            <a:spLocks noChangeArrowheads="1"/>
          </p:cNvSpPr>
          <p:nvPr/>
        </p:nvSpPr>
        <p:spPr bwMode="auto">
          <a:xfrm>
            <a:off x="611188" y="4581525"/>
            <a:ext cx="196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b="1" i="0">
                <a:solidFill>
                  <a:schemeClr val="accent2"/>
                </a:solidFill>
                <a:latin typeface="Arial" panose="020B0604020202020204" pitchFamily="34" charset="0"/>
              </a:rPr>
              <a:t>对金属材料</a:t>
            </a:r>
          </a:p>
        </p:txBody>
      </p:sp>
      <p:sp>
        <p:nvSpPr>
          <p:cNvPr id="538634" name="Rectangle 10"/>
          <p:cNvSpPr>
            <a:spLocks noChangeArrowheads="1"/>
          </p:cNvSpPr>
          <p:nvPr/>
        </p:nvSpPr>
        <p:spPr bwMode="auto">
          <a:xfrm>
            <a:off x="420688" y="3852863"/>
            <a:ext cx="267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b="1" i="0">
                <a:solidFill>
                  <a:schemeClr val="accent2"/>
                </a:solidFill>
                <a:latin typeface="Arial" panose="020B0604020202020204" pitchFamily="34" charset="0"/>
              </a:rPr>
              <a:t>电阻相对变化量</a:t>
            </a:r>
          </a:p>
        </p:txBody>
      </p:sp>
      <p:sp>
        <p:nvSpPr>
          <p:cNvPr id="538635" name="Rectangle 11"/>
          <p:cNvSpPr>
            <a:spLocks noChangeArrowheads="1"/>
          </p:cNvSpPr>
          <p:nvPr/>
        </p:nvSpPr>
        <p:spPr bwMode="auto">
          <a:xfrm>
            <a:off x="1763713" y="260350"/>
            <a:ext cx="5183187"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kumimoji="0" lang="en-US" altLang="zh-CN" sz="3200" i="0">
                <a:solidFill>
                  <a:srgbClr val="CC0000"/>
                </a:solidFill>
              </a:rPr>
              <a:t>2-2 </a:t>
            </a:r>
            <a:r>
              <a:rPr kumimoji="0" lang="zh-CN" altLang="en-US" sz="3200" i="0">
                <a:solidFill>
                  <a:srgbClr val="CC0000"/>
                </a:solidFill>
              </a:rPr>
              <a:t>压阻式传感器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9650" name="Object 2"/>
          <p:cNvGraphicFramePr>
            <a:graphicFrameLocks noChangeAspect="1"/>
          </p:cNvGraphicFramePr>
          <p:nvPr/>
        </p:nvGraphicFramePr>
        <p:xfrm>
          <a:off x="3059113" y="2060575"/>
          <a:ext cx="1647825" cy="969963"/>
        </p:xfrm>
        <a:graphic>
          <a:graphicData uri="http://schemas.openxmlformats.org/presentationml/2006/ole">
            <mc:AlternateContent xmlns:mc="http://schemas.openxmlformats.org/markup-compatibility/2006">
              <mc:Choice xmlns:v="urn:schemas-microsoft-com:vml" Requires="v">
                <p:oleObj spid="_x0000_s539657" name="公式" r:id="rId3" imgW="685800" imgH="406080" progId="Equation.3">
                  <p:embed/>
                </p:oleObj>
              </mc:Choice>
              <mc:Fallback>
                <p:oleObj name="公式" r:id="rId3" imgW="685800" imgH="406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060575"/>
                        <a:ext cx="1647825" cy="969963"/>
                      </a:xfrm>
                      <a:prstGeom prst="rect">
                        <a:avLst/>
                      </a:prstGeom>
                      <a:noFill/>
                      <a:extLst>
                        <a:ext uri="{909E8E84-426E-40DD-AFC4-6F175D3DCCD1}">
                          <a14:hiddenFill xmlns:a14="http://schemas.microsoft.com/office/drawing/2010/main">
                            <a:solidFill>
                              <a:srgbClr val="00FF00"/>
                            </a:solidFill>
                          </a14:hiddenFill>
                        </a:ext>
                      </a:extLst>
                    </p:spPr>
                  </p:pic>
                </p:oleObj>
              </mc:Fallback>
            </mc:AlternateContent>
          </a:graphicData>
        </a:graphic>
      </p:graphicFrame>
      <p:sp>
        <p:nvSpPr>
          <p:cNvPr id="539651" name="Rectangle 3"/>
          <p:cNvSpPr>
            <a:spLocks noChangeArrowheads="1"/>
          </p:cNvSpPr>
          <p:nvPr/>
        </p:nvSpPr>
        <p:spPr bwMode="auto">
          <a:xfrm>
            <a:off x="539750" y="692150"/>
            <a:ext cx="82819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i="0">
                <a:solidFill>
                  <a:schemeClr val="accent2"/>
                </a:solidFill>
                <a:latin typeface="Arial" panose="020B0604020202020204" pitchFamily="34" charset="0"/>
              </a:rPr>
              <a:t>       由于</a:t>
            </a:r>
            <a:r>
              <a:rPr lang="en-US" altLang="zh-CN" b="1">
                <a:solidFill>
                  <a:schemeClr val="accent2"/>
                </a:solidFill>
                <a:latin typeface="Arial" panose="020B0604020202020204" pitchFamily="34" charset="0"/>
              </a:rPr>
              <a:t>πE</a:t>
            </a:r>
            <a:r>
              <a:rPr lang="zh-CN" altLang="en-US" b="1" i="0">
                <a:solidFill>
                  <a:schemeClr val="accent2"/>
                </a:solidFill>
                <a:latin typeface="Arial" panose="020B0604020202020204" pitchFamily="34" charset="0"/>
              </a:rPr>
              <a:t>一般都比（</a:t>
            </a:r>
            <a:r>
              <a:rPr lang="en-US" altLang="zh-CN" b="1" i="0">
                <a:solidFill>
                  <a:schemeClr val="accent2"/>
                </a:solidFill>
                <a:latin typeface="Arial" panose="020B0604020202020204" pitchFamily="34" charset="0"/>
              </a:rPr>
              <a:t>1+2</a:t>
            </a:r>
            <a:r>
              <a:rPr lang="en-US" altLang="zh-CN" b="1">
                <a:solidFill>
                  <a:schemeClr val="accent2"/>
                </a:solidFill>
                <a:latin typeface="Arial" panose="020B0604020202020204" pitchFamily="34" charset="0"/>
              </a:rPr>
              <a:t>μ</a:t>
            </a:r>
            <a:r>
              <a:rPr lang="zh-CN" altLang="en-US" b="1" i="0">
                <a:solidFill>
                  <a:schemeClr val="accent2"/>
                </a:solidFill>
                <a:latin typeface="Arial" panose="020B0604020202020204" pitchFamily="34" charset="0"/>
              </a:rPr>
              <a:t>）大几十倍甚至上百倍，因此引起半导体材料电阻相对变化的主要原因是压阻效应，所以上式可近似写成    </a:t>
            </a:r>
          </a:p>
        </p:txBody>
      </p:sp>
      <p:sp>
        <p:nvSpPr>
          <p:cNvPr id="539652" name="Rectangle 4"/>
          <p:cNvSpPr>
            <a:spLocks noChangeArrowheads="1"/>
          </p:cNvSpPr>
          <p:nvPr/>
        </p:nvSpPr>
        <p:spPr bwMode="auto">
          <a:xfrm>
            <a:off x="611188" y="3357563"/>
            <a:ext cx="7993062" cy="22828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i="0">
                <a:solidFill>
                  <a:schemeClr val="accent2"/>
                </a:solidFill>
                <a:latin typeface="Arial" panose="020B0604020202020204" pitchFamily="34" charset="0"/>
              </a:rPr>
              <a:t>式中  </a:t>
            </a:r>
            <a:r>
              <a:rPr lang="en-US" altLang="zh-CN" b="1" i="0">
                <a:solidFill>
                  <a:schemeClr val="accent2"/>
                </a:solidFill>
                <a:latin typeface="Arial" panose="020B0604020202020204" pitchFamily="34" charset="0"/>
              </a:rPr>
              <a:t>π——</a:t>
            </a:r>
            <a:r>
              <a:rPr lang="zh-CN" altLang="en-US" b="1" i="0">
                <a:solidFill>
                  <a:schemeClr val="accent2"/>
                </a:solidFill>
                <a:latin typeface="Arial" panose="020B0604020202020204" pitchFamily="34" charset="0"/>
              </a:rPr>
              <a:t>压阻系数；</a:t>
            </a:r>
            <a:r>
              <a:rPr lang="en-US" altLang="zh-CN" b="1">
                <a:solidFill>
                  <a:schemeClr val="accent2"/>
                </a:solidFill>
                <a:latin typeface="Arial" panose="020B0604020202020204" pitchFamily="34" charset="0"/>
              </a:rPr>
              <a:t>E</a:t>
            </a:r>
            <a:r>
              <a:rPr lang="en-US" altLang="zh-CN" b="1" i="0">
                <a:solidFill>
                  <a:schemeClr val="accent2"/>
                </a:solidFill>
                <a:latin typeface="Arial" panose="020B0604020202020204" pitchFamily="34" charset="0"/>
              </a:rPr>
              <a:t>——</a:t>
            </a:r>
            <a:r>
              <a:rPr lang="zh-CN" altLang="en-US" b="1" i="0">
                <a:solidFill>
                  <a:schemeClr val="accent2"/>
                </a:solidFill>
                <a:latin typeface="Arial" panose="020B0604020202020204" pitchFamily="34" charset="0"/>
              </a:rPr>
              <a:t>弹性模量；</a:t>
            </a:r>
          </a:p>
          <a:p>
            <a:r>
              <a:rPr lang="zh-CN" altLang="en-US" b="1" i="0">
                <a:solidFill>
                  <a:schemeClr val="accent2"/>
                </a:solidFill>
                <a:latin typeface="Arial" panose="020B0604020202020204" pitchFamily="34" charset="0"/>
              </a:rPr>
              <a:t>              </a:t>
            </a:r>
            <a:r>
              <a:rPr lang="en-US" altLang="zh-CN" b="1" i="0">
                <a:solidFill>
                  <a:schemeClr val="accent2"/>
                </a:solidFill>
                <a:latin typeface="Arial" panose="020B0604020202020204" pitchFamily="34" charset="0"/>
              </a:rPr>
              <a:t>σ——</a:t>
            </a:r>
            <a:r>
              <a:rPr lang="zh-CN" altLang="en-US" b="1" i="0">
                <a:solidFill>
                  <a:schemeClr val="accent2"/>
                </a:solidFill>
                <a:latin typeface="Arial" panose="020B0604020202020204" pitchFamily="34" charset="0"/>
              </a:rPr>
              <a:t>应力；       </a:t>
            </a:r>
            <a:r>
              <a:rPr lang="en-US" altLang="zh-CN" b="1" i="0">
                <a:solidFill>
                  <a:schemeClr val="accent2"/>
                </a:solidFill>
                <a:latin typeface="Arial" panose="020B0604020202020204" pitchFamily="34" charset="0"/>
              </a:rPr>
              <a:t>ε——</a:t>
            </a:r>
            <a:r>
              <a:rPr lang="zh-CN" altLang="en-US" b="1" i="0">
                <a:solidFill>
                  <a:schemeClr val="accent2"/>
                </a:solidFill>
                <a:latin typeface="Arial" panose="020B0604020202020204" pitchFamily="34" charset="0"/>
              </a:rPr>
              <a:t>应变。</a:t>
            </a:r>
          </a:p>
          <a:p>
            <a:r>
              <a:rPr lang="zh-CN" altLang="en-US" b="1" i="0">
                <a:solidFill>
                  <a:schemeClr val="accent2"/>
                </a:solidFill>
                <a:latin typeface="Arial" panose="020B0604020202020204" pitchFamily="34" charset="0"/>
              </a:rPr>
              <a:t>      上式表明压阻传感器的工作原理是基于压阻效应。</a:t>
            </a:r>
          </a:p>
          <a:p>
            <a:endParaRPr lang="zh-CN" altLang="en-US" b="1" i="0">
              <a:solidFill>
                <a:schemeClr val="accent2"/>
              </a:solidFill>
              <a:latin typeface="Arial" panose="020B0604020202020204" pitchFamily="34" charset="0"/>
            </a:endParaRPr>
          </a:p>
          <a:p>
            <a:r>
              <a:rPr lang="zh-CN" altLang="en-US" b="1" i="0">
                <a:solidFill>
                  <a:schemeClr val="accent2"/>
                </a:solidFill>
                <a:latin typeface="Arial" panose="020B0604020202020204" pitchFamily="34" charset="0"/>
              </a:rPr>
              <a:t>       扩散硅压阻式传感器的基片是半导体单晶硅。单晶硅是各向异性材料，取向不同其特性不一样。</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ChangeArrowheads="1"/>
          </p:cNvSpPr>
          <p:nvPr/>
        </p:nvSpPr>
        <p:spPr bwMode="auto">
          <a:xfrm>
            <a:off x="539750" y="333375"/>
            <a:ext cx="8388350" cy="292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 pos="1028700" algn="l"/>
              </a:tabLst>
              <a:defRPr>
                <a:solidFill>
                  <a:schemeClr val="tx1"/>
                </a:solidFill>
                <a:latin typeface="Arial" panose="020B0604020202020204" pitchFamily="34" charset="0"/>
              </a:defRPr>
            </a:lvl1pPr>
            <a:lvl2pPr>
              <a:tabLst>
                <a:tab pos="457200" algn="l"/>
                <a:tab pos="1028700" algn="l"/>
              </a:tabLst>
              <a:defRPr>
                <a:solidFill>
                  <a:schemeClr val="tx1"/>
                </a:solidFill>
                <a:latin typeface="Arial" panose="020B0604020202020204" pitchFamily="34" charset="0"/>
              </a:defRPr>
            </a:lvl2pPr>
            <a:lvl3pPr>
              <a:tabLst>
                <a:tab pos="457200" algn="l"/>
                <a:tab pos="1028700" algn="l"/>
              </a:tabLst>
              <a:defRPr>
                <a:solidFill>
                  <a:schemeClr val="tx1"/>
                </a:solidFill>
                <a:latin typeface="Arial" panose="020B0604020202020204" pitchFamily="34" charset="0"/>
              </a:defRPr>
            </a:lvl3pPr>
            <a:lvl4pPr>
              <a:tabLst>
                <a:tab pos="457200" algn="l"/>
                <a:tab pos="1028700" algn="l"/>
              </a:tabLst>
              <a:defRPr>
                <a:solidFill>
                  <a:schemeClr val="tx1"/>
                </a:solidFill>
                <a:latin typeface="Arial" panose="020B0604020202020204" pitchFamily="34" charset="0"/>
              </a:defRPr>
            </a:lvl4pPr>
            <a:lvl5pPr>
              <a:tabLst>
                <a:tab pos="457200" algn="l"/>
                <a:tab pos="1028700" algn="l"/>
              </a:tabLst>
              <a:defRPr>
                <a:solidFill>
                  <a:schemeClr val="tx1"/>
                </a:solidFill>
                <a:latin typeface="Arial" panose="020B0604020202020204" pitchFamily="34" charset="0"/>
              </a:defRPr>
            </a:lvl5pPr>
            <a:lvl6pPr fontAlgn="base">
              <a:spcBef>
                <a:spcPct val="0"/>
              </a:spcBef>
              <a:spcAft>
                <a:spcPct val="0"/>
              </a:spcAft>
              <a:tabLst>
                <a:tab pos="457200" algn="l"/>
                <a:tab pos="1028700" algn="l"/>
              </a:tabLst>
              <a:defRPr>
                <a:solidFill>
                  <a:schemeClr val="tx1"/>
                </a:solidFill>
                <a:latin typeface="Arial" panose="020B0604020202020204" pitchFamily="34" charset="0"/>
              </a:defRPr>
            </a:lvl6pPr>
            <a:lvl7pPr fontAlgn="base">
              <a:spcBef>
                <a:spcPct val="0"/>
              </a:spcBef>
              <a:spcAft>
                <a:spcPct val="0"/>
              </a:spcAft>
              <a:tabLst>
                <a:tab pos="457200" algn="l"/>
                <a:tab pos="1028700" algn="l"/>
              </a:tabLst>
              <a:defRPr>
                <a:solidFill>
                  <a:schemeClr val="tx1"/>
                </a:solidFill>
                <a:latin typeface="Arial" panose="020B0604020202020204" pitchFamily="34" charset="0"/>
              </a:defRPr>
            </a:lvl7pPr>
            <a:lvl8pPr fontAlgn="base">
              <a:spcBef>
                <a:spcPct val="0"/>
              </a:spcBef>
              <a:spcAft>
                <a:spcPct val="0"/>
              </a:spcAft>
              <a:tabLst>
                <a:tab pos="457200" algn="l"/>
                <a:tab pos="1028700" algn="l"/>
              </a:tabLst>
              <a:defRPr>
                <a:solidFill>
                  <a:schemeClr val="tx1"/>
                </a:solidFill>
                <a:latin typeface="Arial" panose="020B0604020202020204" pitchFamily="34" charset="0"/>
              </a:defRPr>
            </a:lvl8pPr>
            <a:lvl9pPr fontAlgn="base">
              <a:spcBef>
                <a:spcPct val="0"/>
              </a:spcBef>
              <a:spcAft>
                <a:spcPct val="0"/>
              </a:spcAft>
              <a:tabLst>
                <a:tab pos="457200" algn="l"/>
                <a:tab pos="1028700" algn="l"/>
              </a:tabLst>
              <a:defRPr>
                <a:solidFill>
                  <a:schemeClr val="tx1"/>
                </a:solidFill>
                <a:latin typeface="Arial" panose="020B0604020202020204" pitchFamily="34" charset="0"/>
              </a:defRPr>
            </a:lvl9pPr>
          </a:lstStyle>
          <a:p>
            <a:pPr algn="just"/>
            <a:r>
              <a:rPr lang="zh-CN" altLang="en-US" sz="3200" b="1" i="0">
                <a:solidFill>
                  <a:srgbClr val="CC0000"/>
                </a:solidFill>
              </a:rPr>
              <a:t>二、  固态压阻器件</a:t>
            </a:r>
          </a:p>
          <a:p>
            <a:pPr algn="just"/>
            <a:endParaRPr lang="zh-CN" altLang="en-US" sz="1000" b="1" i="0">
              <a:solidFill>
                <a:srgbClr val="CC0000"/>
              </a:solidFill>
            </a:endParaRPr>
          </a:p>
          <a:p>
            <a:pPr algn="just" eaLnBrk="0" hangingPunct="0"/>
            <a:r>
              <a:rPr lang="en-US" altLang="zh-CN" b="1" i="0">
                <a:solidFill>
                  <a:srgbClr val="CC0000"/>
                </a:solidFill>
              </a:rPr>
              <a:t>1</a:t>
            </a:r>
            <a:r>
              <a:rPr lang="zh-CN" altLang="en-US" b="1" i="0">
                <a:solidFill>
                  <a:srgbClr val="CC0000"/>
                </a:solidFill>
              </a:rPr>
              <a:t>、固态压阻器件的结构原理</a:t>
            </a:r>
          </a:p>
          <a:p>
            <a:pPr algn="just" eaLnBrk="0" hangingPunct="0"/>
            <a:r>
              <a:rPr lang="zh-CN" altLang="en-US" b="1" i="0">
                <a:solidFill>
                  <a:schemeClr val="accent2"/>
                </a:solidFill>
              </a:rPr>
              <a:t>     利用固体扩散技术，将</a:t>
            </a:r>
            <a:r>
              <a:rPr lang="en-US" altLang="zh-CN" b="1" i="0">
                <a:solidFill>
                  <a:schemeClr val="accent2"/>
                </a:solidFill>
              </a:rPr>
              <a:t>P</a:t>
            </a:r>
            <a:r>
              <a:rPr lang="zh-CN" altLang="en-US" b="1" i="0">
                <a:solidFill>
                  <a:schemeClr val="accent2"/>
                </a:solidFill>
              </a:rPr>
              <a:t>型杂质扩散到一片</a:t>
            </a:r>
            <a:r>
              <a:rPr lang="en-US" altLang="zh-CN" b="1" i="0">
                <a:solidFill>
                  <a:schemeClr val="accent2"/>
                </a:solidFill>
              </a:rPr>
              <a:t>N</a:t>
            </a:r>
            <a:r>
              <a:rPr lang="zh-CN" altLang="en-US" b="1" i="0">
                <a:solidFill>
                  <a:schemeClr val="accent2"/>
                </a:solidFill>
              </a:rPr>
              <a:t>型硅底层上，形成一层极薄的导电</a:t>
            </a:r>
            <a:r>
              <a:rPr lang="en-US" altLang="zh-CN" b="1" i="0">
                <a:solidFill>
                  <a:schemeClr val="accent2"/>
                </a:solidFill>
              </a:rPr>
              <a:t>P</a:t>
            </a:r>
            <a:r>
              <a:rPr lang="zh-CN" altLang="en-US" b="1" i="0">
                <a:solidFill>
                  <a:schemeClr val="accent2"/>
                </a:solidFill>
              </a:rPr>
              <a:t>型层，装上引线接点后，即形成扩散型半导体应变片。若在圆形硅膜片上扩散出四个</a:t>
            </a:r>
            <a:r>
              <a:rPr lang="en-US" altLang="zh-CN" b="1" i="0">
                <a:solidFill>
                  <a:schemeClr val="accent2"/>
                </a:solidFill>
              </a:rPr>
              <a:t>P</a:t>
            </a:r>
            <a:r>
              <a:rPr lang="zh-CN" altLang="en-US" b="1" i="0">
                <a:solidFill>
                  <a:schemeClr val="accent2"/>
                </a:solidFill>
              </a:rPr>
              <a:t>型电阻，构成惠斯登电桥的四个臂，这样的敏感器件通常称为固态压阻器件，如图所示。</a:t>
            </a:r>
          </a:p>
        </p:txBody>
      </p:sp>
      <p:sp>
        <p:nvSpPr>
          <p:cNvPr id="540675" name="Rectangle 3"/>
          <p:cNvSpPr>
            <a:spLocks noChangeArrowheads="1"/>
          </p:cNvSpPr>
          <p:nvPr/>
        </p:nvSpPr>
        <p:spPr bwMode="auto">
          <a:xfrm>
            <a:off x="0" y="29718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1000" i="0"/>
              <a:t/>
            </a:r>
            <a:br>
              <a:rPr lang="en-US" altLang="zh-CN" sz="1000" i="0"/>
            </a:br>
            <a:endParaRPr lang="en-US" altLang="zh-CN" sz="1000" i="0"/>
          </a:p>
          <a:p>
            <a:pPr eaLnBrk="0" hangingPunct="0"/>
            <a:endParaRPr lang="en-US" altLang="zh-CN" i="0"/>
          </a:p>
        </p:txBody>
      </p:sp>
      <p:sp>
        <p:nvSpPr>
          <p:cNvPr id="540676" name="Rectangle 4"/>
          <p:cNvSpPr>
            <a:spLocks noChangeArrowheads="1"/>
          </p:cNvSpPr>
          <p:nvPr/>
        </p:nvSpPr>
        <p:spPr bwMode="auto">
          <a:xfrm>
            <a:off x="3794125" y="3954463"/>
            <a:ext cx="230188"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800" i="0"/>
              <a:t>１</a:t>
            </a:r>
          </a:p>
        </p:txBody>
      </p:sp>
      <p:sp>
        <p:nvSpPr>
          <p:cNvPr id="540677" name="Freeform 5" descr="轮廓式菱形"/>
          <p:cNvSpPr>
            <a:spLocks/>
          </p:cNvSpPr>
          <p:nvPr/>
        </p:nvSpPr>
        <p:spPr bwMode="auto">
          <a:xfrm>
            <a:off x="866775" y="4044950"/>
            <a:ext cx="2752725" cy="723900"/>
          </a:xfrm>
          <a:custGeom>
            <a:avLst/>
            <a:gdLst>
              <a:gd name="T0" fmla="*/ 0 w 2168"/>
              <a:gd name="T1" fmla="*/ 20 h 570"/>
              <a:gd name="T2" fmla="*/ 0 w 2168"/>
              <a:gd name="T3" fmla="*/ 570 h 570"/>
              <a:gd name="T4" fmla="*/ 382 w 2168"/>
              <a:gd name="T5" fmla="*/ 570 h 570"/>
              <a:gd name="T6" fmla="*/ 382 w 2168"/>
              <a:gd name="T7" fmla="*/ 180 h 570"/>
              <a:gd name="T8" fmla="*/ 1800 w 2168"/>
              <a:gd name="T9" fmla="*/ 180 h 570"/>
              <a:gd name="T10" fmla="*/ 1800 w 2168"/>
              <a:gd name="T11" fmla="*/ 570 h 570"/>
              <a:gd name="T12" fmla="*/ 2166 w 2168"/>
              <a:gd name="T13" fmla="*/ 570 h 570"/>
              <a:gd name="T14" fmla="*/ 2168 w 2168"/>
              <a:gd name="T15" fmla="*/ 0 h 570"/>
              <a:gd name="T16" fmla="*/ 1798 w 2168"/>
              <a:gd name="T17" fmla="*/ 0 h 570"/>
              <a:gd name="T18" fmla="*/ 1738 w 2168"/>
              <a:gd name="T19" fmla="*/ 80 h 570"/>
              <a:gd name="T20" fmla="*/ 1492 w 2168"/>
              <a:gd name="T21" fmla="*/ 80 h 570"/>
              <a:gd name="T22" fmla="*/ 1438 w 2168"/>
              <a:gd name="T23" fmla="*/ 10 h 570"/>
              <a:gd name="T24" fmla="*/ 732 w 2168"/>
              <a:gd name="T25" fmla="*/ 10 h 570"/>
              <a:gd name="T26" fmla="*/ 702 w 2168"/>
              <a:gd name="T27" fmla="*/ 80 h 570"/>
              <a:gd name="T28" fmla="*/ 504 w 2168"/>
              <a:gd name="T29" fmla="*/ 80 h 570"/>
              <a:gd name="T30" fmla="*/ 432 w 2168"/>
              <a:gd name="T31" fmla="*/ 20 h 570"/>
              <a:gd name="T32" fmla="*/ 0 w 2168"/>
              <a:gd name="T33" fmla="*/ 2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8" h="570">
                <a:moveTo>
                  <a:pt x="0" y="20"/>
                </a:moveTo>
                <a:lnTo>
                  <a:pt x="0" y="570"/>
                </a:lnTo>
                <a:lnTo>
                  <a:pt x="382" y="570"/>
                </a:lnTo>
                <a:lnTo>
                  <a:pt x="382" y="180"/>
                </a:lnTo>
                <a:lnTo>
                  <a:pt x="1800" y="180"/>
                </a:lnTo>
                <a:lnTo>
                  <a:pt x="1800" y="570"/>
                </a:lnTo>
                <a:lnTo>
                  <a:pt x="2166" y="570"/>
                </a:lnTo>
                <a:lnTo>
                  <a:pt x="2168" y="0"/>
                </a:lnTo>
                <a:lnTo>
                  <a:pt x="1798" y="0"/>
                </a:lnTo>
                <a:lnTo>
                  <a:pt x="1738" y="80"/>
                </a:lnTo>
                <a:lnTo>
                  <a:pt x="1492" y="80"/>
                </a:lnTo>
                <a:lnTo>
                  <a:pt x="1438" y="10"/>
                </a:lnTo>
                <a:lnTo>
                  <a:pt x="732" y="10"/>
                </a:lnTo>
                <a:lnTo>
                  <a:pt x="702" y="80"/>
                </a:lnTo>
                <a:lnTo>
                  <a:pt x="504" y="80"/>
                </a:lnTo>
                <a:lnTo>
                  <a:pt x="432" y="20"/>
                </a:lnTo>
                <a:lnTo>
                  <a:pt x="0" y="20"/>
                </a:lnTo>
                <a:close/>
              </a:path>
            </a:pathLst>
          </a:custGeom>
          <a:pattFill prst="openDmnd">
            <a:fgClr>
              <a:srgbClr val="000000"/>
            </a:fgClr>
            <a:bgClr>
              <a:srgbClr val="FFFFFF"/>
            </a:bgClr>
          </a:pattFill>
          <a:ln w="15875">
            <a:solidFill>
              <a:srgbClr val="000000"/>
            </a:solidFill>
            <a:round/>
            <a:headEnd/>
            <a:tailEnd type="none" w="sm" len="lg"/>
          </a:ln>
        </p:spPr>
        <p:txBody>
          <a:bodyPr/>
          <a:lstStyle/>
          <a:p>
            <a:endParaRPr lang="zh-CN" altLang="en-US"/>
          </a:p>
        </p:txBody>
      </p:sp>
      <p:sp>
        <p:nvSpPr>
          <p:cNvPr id="540678" name="Line 6"/>
          <p:cNvSpPr>
            <a:spLocks noChangeShapeType="1"/>
          </p:cNvSpPr>
          <p:nvPr/>
        </p:nvSpPr>
        <p:spPr bwMode="auto">
          <a:xfrm>
            <a:off x="866775" y="4060825"/>
            <a:ext cx="2752725" cy="0"/>
          </a:xfrm>
          <a:prstGeom prst="line">
            <a:avLst/>
          </a:prstGeom>
          <a:noFill/>
          <a:ln w="1587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0679" name="Rectangle 7" descr="轮廓式菱形"/>
          <p:cNvSpPr>
            <a:spLocks noChangeArrowheads="1"/>
          </p:cNvSpPr>
          <p:nvPr/>
        </p:nvSpPr>
        <p:spPr bwMode="auto">
          <a:xfrm>
            <a:off x="2736850" y="4773613"/>
            <a:ext cx="885825" cy="254000"/>
          </a:xfrm>
          <a:prstGeom prst="rect">
            <a:avLst/>
          </a:prstGeom>
          <a:pattFill prst="openDmnd">
            <a:fgClr>
              <a:srgbClr val="000000"/>
            </a:fgClr>
            <a:bgClr>
              <a:srgbClr val="FFFFFF"/>
            </a:bgClr>
          </a:pattFill>
          <a:ln w="15875">
            <a:solidFill>
              <a:srgbClr val="000000"/>
            </a:solidFill>
            <a:miter lim="800000"/>
            <a:headEnd/>
            <a:tailEnd type="none" w="sm" len="lg"/>
          </a:ln>
        </p:spPr>
        <p:txBody>
          <a:bodyPr/>
          <a:lstStyle/>
          <a:p>
            <a:endParaRPr lang="zh-CN" altLang="en-US"/>
          </a:p>
        </p:txBody>
      </p:sp>
      <p:sp>
        <p:nvSpPr>
          <p:cNvPr id="540680" name="Rectangle 8" descr="轮廓式菱形"/>
          <p:cNvSpPr>
            <a:spLocks noChangeArrowheads="1"/>
          </p:cNvSpPr>
          <p:nvPr/>
        </p:nvSpPr>
        <p:spPr bwMode="auto">
          <a:xfrm>
            <a:off x="866775" y="4773613"/>
            <a:ext cx="885825" cy="254000"/>
          </a:xfrm>
          <a:prstGeom prst="rect">
            <a:avLst/>
          </a:prstGeom>
          <a:pattFill prst="openDmnd">
            <a:fgClr>
              <a:srgbClr val="000000"/>
            </a:fgClr>
            <a:bgClr>
              <a:srgbClr val="FFFFFF"/>
            </a:bgClr>
          </a:pattFill>
          <a:ln w="15875">
            <a:solidFill>
              <a:srgbClr val="000000"/>
            </a:solidFill>
            <a:miter lim="800000"/>
            <a:headEnd/>
            <a:tailEnd type="none" w="sm" len="lg"/>
          </a:ln>
        </p:spPr>
        <p:txBody>
          <a:bodyPr/>
          <a:lstStyle/>
          <a:p>
            <a:endParaRPr lang="zh-CN" altLang="en-US"/>
          </a:p>
        </p:txBody>
      </p:sp>
      <p:sp>
        <p:nvSpPr>
          <p:cNvPr id="540681" name="Rectangle 9" descr="球体"/>
          <p:cNvSpPr>
            <a:spLocks noChangeArrowheads="1"/>
          </p:cNvSpPr>
          <p:nvPr/>
        </p:nvSpPr>
        <p:spPr bwMode="auto">
          <a:xfrm>
            <a:off x="854075" y="3954463"/>
            <a:ext cx="517525" cy="90487"/>
          </a:xfrm>
          <a:prstGeom prst="rect">
            <a:avLst/>
          </a:prstGeom>
          <a:pattFill prst="sphere">
            <a:fgClr>
              <a:srgbClr val="000000"/>
            </a:fgClr>
            <a:bgClr>
              <a:srgbClr val="FFFFFF"/>
            </a:bgClr>
          </a:pattFill>
          <a:ln w="9525">
            <a:solidFill>
              <a:srgbClr val="000000"/>
            </a:solidFill>
            <a:miter lim="800000"/>
            <a:headEnd/>
            <a:tailEnd type="none" w="sm" len="lg"/>
          </a:ln>
        </p:spPr>
        <p:txBody>
          <a:bodyPr/>
          <a:lstStyle/>
          <a:p>
            <a:endParaRPr lang="zh-CN" altLang="en-US"/>
          </a:p>
        </p:txBody>
      </p:sp>
      <p:sp>
        <p:nvSpPr>
          <p:cNvPr id="540682" name="Rectangle 10" descr="球体"/>
          <p:cNvSpPr>
            <a:spLocks noChangeArrowheads="1"/>
          </p:cNvSpPr>
          <p:nvPr/>
        </p:nvSpPr>
        <p:spPr bwMode="auto">
          <a:xfrm>
            <a:off x="3157538" y="3954463"/>
            <a:ext cx="461962" cy="90487"/>
          </a:xfrm>
          <a:prstGeom prst="rect">
            <a:avLst/>
          </a:prstGeom>
          <a:pattFill prst="sphere">
            <a:fgClr>
              <a:srgbClr val="000000"/>
            </a:fgClr>
            <a:bgClr>
              <a:srgbClr val="FFFFFF"/>
            </a:bgClr>
          </a:pattFill>
          <a:ln w="9525">
            <a:solidFill>
              <a:srgbClr val="000000"/>
            </a:solidFill>
            <a:miter lim="800000"/>
            <a:headEnd/>
            <a:tailEnd type="none" w="sm" len="lg"/>
          </a:ln>
        </p:spPr>
        <p:txBody>
          <a:bodyPr/>
          <a:lstStyle/>
          <a:p>
            <a:endParaRPr lang="zh-CN" altLang="en-US"/>
          </a:p>
        </p:txBody>
      </p:sp>
      <p:sp>
        <p:nvSpPr>
          <p:cNvPr id="540683" name="Rectangle 11" descr="球体"/>
          <p:cNvSpPr>
            <a:spLocks noChangeArrowheads="1"/>
          </p:cNvSpPr>
          <p:nvPr/>
        </p:nvSpPr>
        <p:spPr bwMode="auto">
          <a:xfrm>
            <a:off x="1787525" y="3954463"/>
            <a:ext cx="900113" cy="122237"/>
          </a:xfrm>
          <a:prstGeom prst="rect">
            <a:avLst/>
          </a:prstGeom>
          <a:pattFill prst="sphere">
            <a:fgClr>
              <a:srgbClr val="000000"/>
            </a:fgClr>
            <a:bgClr>
              <a:srgbClr val="FFFFFF"/>
            </a:bgClr>
          </a:pattFill>
          <a:ln w="9525">
            <a:solidFill>
              <a:srgbClr val="000000"/>
            </a:solidFill>
            <a:miter lim="800000"/>
            <a:headEnd/>
            <a:tailEnd type="none" w="sm" len="lg"/>
          </a:ln>
        </p:spPr>
        <p:txBody>
          <a:bodyPr/>
          <a:lstStyle/>
          <a:p>
            <a:endParaRPr lang="zh-CN" altLang="en-US"/>
          </a:p>
        </p:txBody>
      </p:sp>
      <p:sp>
        <p:nvSpPr>
          <p:cNvPr id="540684" name="Rectangle 12"/>
          <p:cNvSpPr>
            <a:spLocks noChangeArrowheads="1"/>
          </p:cNvSpPr>
          <p:nvPr/>
        </p:nvSpPr>
        <p:spPr bwMode="auto">
          <a:xfrm>
            <a:off x="1765300" y="4773613"/>
            <a:ext cx="935038" cy="1436687"/>
          </a:xfrm>
          <a:prstGeom prst="rect">
            <a:avLst/>
          </a:prstGeom>
          <a:solidFill>
            <a:srgbClr val="FFFFFF"/>
          </a:solidFill>
          <a:ln w="15875">
            <a:solidFill>
              <a:srgbClr val="000000"/>
            </a:solidFill>
            <a:miter lim="800000"/>
            <a:headEnd/>
            <a:tailEnd type="none" w="sm" len="lg"/>
          </a:ln>
        </p:spPr>
        <p:txBody>
          <a:bodyPr/>
          <a:lstStyle/>
          <a:p>
            <a:endParaRPr lang="zh-CN" altLang="en-US"/>
          </a:p>
        </p:txBody>
      </p:sp>
      <p:sp>
        <p:nvSpPr>
          <p:cNvPr id="540685" name="Rectangle 13" descr="草皮"/>
          <p:cNvSpPr>
            <a:spLocks noChangeArrowheads="1"/>
          </p:cNvSpPr>
          <p:nvPr/>
        </p:nvSpPr>
        <p:spPr bwMode="auto">
          <a:xfrm>
            <a:off x="1752600" y="4765675"/>
            <a:ext cx="201613" cy="1439863"/>
          </a:xfrm>
          <a:prstGeom prst="rect">
            <a:avLst/>
          </a:prstGeom>
          <a:pattFill prst="divot">
            <a:fgClr>
              <a:srgbClr val="000000"/>
            </a:fgClr>
            <a:bgClr>
              <a:srgbClr val="FFFFFF"/>
            </a:bgClr>
          </a:pattFill>
          <a:ln w="9525">
            <a:solidFill>
              <a:srgbClr val="000000"/>
            </a:solidFill>
            <a:miter lim="800000"/>
            <a:headEnd/>
            <a:tailEnd type="none" w="sm" len="lg"/>
          </a:ln>
        </p:spPr>
        <p:txBody>
          <a:bodyPr/>
          <a:lstStyle/>
          <a:p>
            <a:endParaRPr lang="zh-CN" altLang="en-US"/>
          </a:p>
        </p:txBody>
      </p:sp>
      <p:sp>
        <p:nvSpPr>
          <p:cNvPr id="540686" name="Rectangle 14" descr="草皮"/>
          <p:cNvSpPr>
            <a:spLocks noChangeArrowheads="1"/>
          </p:cNvSpPr>
          <p:nvPr/>
        </p:nvSpPr>
        <p:spPr bwMode="auto">
          <a:xfrm>
            <a:off x="2486025" y="4760913"/>
            <a:ext cx="201613" cy="1439862"/>
          </a:xfrm>
          <a:prstGeom prst="rect">
            <a:avLst/>
          </a:prstGeom>
          <a:pattFill prst="divot">
            <a:fgClr>
              <a:srgbClr val="000000"/>
            </a:fgClr>
            <a:bgClr>
              <a:srgbClr val="FFFFFF"/>
            </a:bgClr>
          </a:pattFill>
          <a:ln w="9525">
            <a:solidFill>
              <a:srgbClr val="000000"/>
            </a:solidFill>
            <a:miter lim="800000"/>
            <a:headEnd/>
            <a:tailEnd type="none" w="sm" len="lg"/>
          </a:ln>
        </p:spPr>
        <p:txBody>
          <a:bodyPr/>
          <a:lstStyle/>
          <a:p>
            <a:endParaRPr lang="zh-CN" altLang="en-US"/>
          </a:p>
        </p:txBody>
      </p:sp>
      <p:sp>
        <p:nvSpPr>
          <p:cNvPr id="540687" name="Line 15"/>
          <p:cNvSpPr>
            <a:spLocks noChangeShapeType="1"/>
          </p:cNvSpPr>
          <p:nvPr/>
        </p:nvSpPr>
        <p:spPr bwMode="auto">
          <a:xfrm>
            <a:off x="2209800" y="3552825"/>
            <a:ext cx="0" cy="2873375"/>
          </a:xfrm>
          <a:prstGeom prst="line">
            <a:avLst/>
          </a:prstGeom>
          <a:noFill/>
          <a:ln w="9525">
            <a:solidFill>
              <a:srgbClr val="000000"/>
            </a:solidFill>
            <a:prstDash val="lgDashDot"/>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0688" name="Rectangle 16"/>
          <p:cNvSpPr>
            <a:spLocks noChangeArrowheads="1"/>
          </p:cNvSpPr>
          <p:nvPr/>
        </p:nvSpPr>
        <p:spPr bwMode="auto">
          <a:xfrm>
            <a:off x="3794125" y="4513263"/>
            <a:ext cx="230188"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800" i="0"/>
              <a:t>２</a:t>
            </a:r>
          </a:p>
        </p:txBody>
      </p:sp>
      <p:sp>
        <p:nvSpPr>
          <p:cNvPr id="540689" name="Rectangle 17"/>
          <p:cNvSpPr>
            <a:spLocks noChangeArrowheads="1"/>
          </p:cNvSpPr>
          <p:nvPr/>
        </p:nvSpPr>
        <p:spPr bwMode="auto">
          <a:xfrm>
            <a:off x="3870325" y="5122863"/>
            <a:ext cx="230188"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800" i="0"/>
              <a:t>３</a:t>
            </a:r>
          </a:p>
        </p:txBody>
      </p:sp>
      <p:sp>
        <p:nvSpPr>
          <p:cNvPr id="540690" name="Rectangle 18"/>
          <p:cNvSpPr>
            <a:spLocks noChangeArrowheads="1"/>
          </p:cNvSpPr>
          <p:nvPr/>
        </p:nvSpPr>
        <p:spPr bwMode="auto">
          <a:xfrm>
            <a:off x="3794125" y="5691188"/>
            <a:ext cx="230188"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800" i="0"/>
              <a:t>４</a:t>
            </a:r>
          </a:p>
        </p:txBody>
      </p:sp>
      <p:sp>
        <p:nvSpPr>
          <p:cNvPr id="540691" name="Rectangle 19"/>
          <p:cNvSpPr>
            <a:spLocks noChangeArrowheads="1"/>
          </p:cNvSpPr>
          <p:nvPr/>
        </p:nvSpPr>
        <p:spPr bwMode="auto">
          <a:xfrm>
            <a:off x="3813175" y="6164263"/>
            <a:ext cx="230188"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800" i="0"/>
              <a:t>５</a:t>
            </a:r>
          </a:p>
        </p:txBody>
      </p:sp>
      <p:sp>
        <p:nvSpPr>
          <p:cNvPr id="540692" name="Line 20"/>
          <p:cNvSpPr>
            <a:spLocks noChangeShapeType="1"/>
          </p:cNvSpPr>
          <p:nvPr/>
        </p:nvSpPr>
        <p:spPr bwMode="auto">
          <a:xfrm>
            <a:off x="1371600" y="3695700"/>
            <a:ext cx="139700" cy="466725"/>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0693" name="Line 21"/>
          <p:cNvSpPr>
            <a:spLocks noChangeShapeType="1"/>
          </p:cNvSpPr>
          <p:nvPr/>
        </p:nvSpPr>
        <p:spPr bwMode="auto">
          <a:xfrm>
            <a:off x="2662238" y="3675063"/>
            <a:ext cx="139700" cy="468312"/>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0694" name="Line 22"/>
          <p:cNvSpPr>
            <a:spLocks noChangeShapeType="1"/>
          </p:cNvSpPr>
          <p:nvPr/>
        </p:nvSpPr>
        <p:spPr bwMode="auto">
          <a:xfrm flipH="1">
            <a:off x="3040063" y="3675063"/>
            <a:ext cx="139700" cy="468312"/>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0695" name="Line 23"/>
          <p:cNvSpPr>
            <a:spLocks noChangeShapeType="1"/>
          </p:cNvSpPr>
          <p:nvPr/>
        </p:nvSpPr>
        <p:spPr bwMode="auto">
          <a:xfrm flipH="1">
            <a:off x="1692275" y="3695700"/>
            <a:ext cx="139700" cy="466725"/>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0696" name="Rectangle 24"/>
          <p:cNvSpPr>
            <a:spLocks noChangeArrowheads="1"/>
          </p:cNvSpPr>
          <p:nvPr/>
        </p:nvSpPr>
        <p:spPr bwMode="auto">
          <a:xfrm>
            <a:off x="228600" y="3597275"/>
            <a:ext cx="2317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800" i="0"/>
              <a:t>７</a:t>
            </a:r>
          </a:p>
          <a:p>
            <a:pPr eaLnBrk="0" hangingPunct="0"/>
            <a:endParaRPr lang="zh-CN" altLang="en-US" sz="1800" i="0"/>
          </a:p>
        </p:txBody>
      </p:sp>
      <p:sp>
        <p:nvSpPr>
          <p:cNvPr id="540697" name="Rectangle 25"/>
          <p:cNvSpPr>
            <a:spLocks noChangeArrowheads="1"/>
          </p:cNvSpPr>
          <p:nvPr/>
        </p:nvSpPr>
        <p:spPr bwMode="auto">
          <a:xfrm>
            <a:off x="228600" y="4143375"/>
            <a:ext cx="2317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800" i="0"/>
              <a:t>６</a:t>
            </a:r>
          </a:p>
          <a:p>
            <a:pPr eaLnBrk="0" hangingPunct="0"/>
            <a:endParaRPr lang="zh-CN" altLang="en-US" sz="1800" i="0"/>
          </a:p>
        </p:txBody>
      </p:sp>
      <p:sp>
        <p:nvSpPr>
          <p:cNvPr id="540698" name="Line 26"/>
          <p:cNvSpPr>
            <a:spLocks noChangeShapeType="1"/>
          </p:cNvSpPr>
          <p:nvPr/>
        </p:nvSpPr>
        <p:spPr bwMode="auto">
          <a:xfrm>
            <a:off x="460375" y="3629025"/>
            <a:ext cx="911225" cy="176213"/>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0699" name="Line 27"/>
          <p:cNvSpPr>
            <a:spLocks noChangeShapeType="1"/>
          </p:cNvSpPr>
          <p:nvPr/>
        </p:nvSpPr>
        <p:spPr bwMode="auto">
          <a:xfrm flipV="1">
            <a:off x="460375" y="3954463"/>
            <a:ext cx="449263" cy="271462"/>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0700" name="Line 28"/>
          <p:cNvSpPr>
            <a:spLocks noChangeShapeType="1"/>
          </p:cNvSpPr>
          <p:nvPr/>
        </p:nvSpPr>
        <p:spPr bwMode="auto">
          <a:xfrm flipV="1">
            <a:off x="3517900" y="4143375"/>
            <a:ext cx="219075" cy="8255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0701" name="Line 29"/>
          <p:cNvSpPr>
            <a:spLocks noChangeShapeType="1"/>
          </p:cNvSpPr>
          <p:nvPr/>
        </p:nvSpPr>
        <p:spPr bwMode="auto">
          <a:xfrm>
            <a:off x="2913063" y="4089400"/>
            <a:ext cx="823912" cy="571500"/>
          </a:xfrm>
          <a:prstGeom prst="line">
            <a:avLst/>
          </a:prstGeom>
          <a:noFill/>
          <a:ln w="9525">
            <a:solidFill>
              <a:srgbClr val="FF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0702" name="Line 30"/>
          <p:cNvSpPr>
            <a:spLocks noChangeShapeType="1"/>
          </p:cNvSpPr>
          <p:nvPr/>
        </p:nvSpPr>
        <p:spPr bwMode="auto">
          <a:xfrm>
            <a:off x="866775" y="4760913"/>
            <a:ext cx="504825" cy="0"/>
          </a:xfrm>
          <a:prstGeom prst="line">
            <a:avLst/>
          </a:prstGeom>
          <a:noFill/>
          <a:ln w="2540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0703" name="Line 31"/>
          <p:cNvSpPr>
            <a:spLocks noChangeShapeType="1"/>
          </p:cNvSpPr>
          <p:nvPr/>
        </p:nvSpPr>
        <p:spPr bwMode="auto">
          <a:xfrm>
            <a:off x="3157538" y="4773613"/>
            <a:ext cx="461962" cy="0"/>
          </a:xfrm>
          <a:prstGeom prst="line">
            <a:avLst/>
          </a:prstGeom>
          <a:noFill/>
          <a:ln w="2540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0704" name="Line 32"/>
          <p:cNvSpPr>
            <a:spLocks noChangeShapeType="1"/>
          </p:cNvSpPr>
          <p:nvPr/>
        </p:nvSpPr>
        <p:spPr bwMode="auto">
          <a:xfrm>
            <a:off x="3622675" y="4760913"/>
            <a:ext cx="250825" cy="368300"/>
          </a:xfrm>
          <a:prstGeom prst="line">
            <a:avLst/>
          </a:prstGeom>
          <a:noFill/>
          <a:ln w="9525">
            <a:solidFill>
              <a:srgbClr val="FF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0705" name="Line 33"/>
          <p:cNvSpPr>
            <a:spLocks noChangeShapeType="1"/>
          </p:cNvSpPr>
          <p:nvPr/>
        </p:nvSpPr>
        <p:spPr bwMode="auto">
          <a:xfrm>
            <a:off x="3179763" y="4913313"/>
            <a:ext cx="557212" cy="863600"/>
          </a:xfrm>
          <a:prstGeom prst="line">
            <a:avLst/>
          </a:prstGeom>
          <a:noFill/>
          <a:ln w="9525">
            <a:solidFill>
              <a:srgbClr val="FF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0706" name="Line 34"/>
          <p:cNvSpPr>
            <a:spLocks noChangeShapeType="1"/>
          </p:cNvSpPr>
          <p:nvPr/>
        </p:nvSpPr>
        <p:spPr bwMode="auto">
          <a:xfrm>
            <a:off x="2662238" y="5953125"/>
            <a:ext cx="1074737" cy="320675"/>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0707" name="Rectangle 35"/>
          <p:cNvSpPr>
            <a:spLocks noChangeArrowheads="1"/>
          </p:cNvSpPr>
          <p:nvPr/>
        </p:nvSpPr>
        <p:spPr bwMode="auto">
          <a:xfrm>
            <a:off x="5353050" y="3505200"/>
            <a:ext cx="28384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algn="just"/>
            <a:r>
              <a:rPr lang="en-US" altLang="zh-CN" b="1" i="0">
                <a:solidFill>
                  <a:schemeClr val="accent2"/>
                </a:solidFill>
                <a:latin typeface="Times New Roman" panose="02020603050405020304" pitchFamily="18" charset="0"/>
              </a:rPr>
              <a:t>1   N-Si</a:t>
            </a:r>
            <a:r>
              <a:rPr lang="zh-CN" altLang="en-US" b="1" i="0">
                <a:solidFill>
                  <a:schemeClr val="accent2"/>
                </a:solidFill>
                <a:latin typeface="Times New Roman" panose="02020603050405020304" pitchFamily="18" charset="0"/>
              </a:rPr>
              <a:t>膜片  </a:t>
            </a:r>
          </a:p>
          <a:p>
            <a:pPr algn="just"/>
            <a:r>
              <a:rPr lang="en-US" altLang="zh-CN" b="1" i="0">
                <a:solidFill>
                  <a:schemeClr val="accent2"/>
                </a:solidFill>
                <a:latin typeface="Times New Roman" panose="02020603050405020304" pitchFamily="18" charset="0"/>
              </a:rPr>
              <a:t>2   P-Si</a:t>
            </a:r>
            <a:r>
              <a:rPr lang="zh-CN" altLang="en-US" b="1" i="0">
                <a:solidFill>
                  <a:schemeClr val="accent2"/>
                </a:solidFill>
                <a:latin typeface="Times New Roman" panose="02020603050405020304" pitchFamily="18" charset="0"/>
              </a:rPr>
              <a:t>导电层  </a:t>
            </a:r>
          </a:p>
          <a:p>
            <a:pPr eaLnBrk="0" hangingPunct="0">
              <a:buFontTx/>
              <a:buAutoNum type="arabicPlain" startAt="3"/>
            </a:pPr>
            <a:r>
              <a:rPr lang="zh-CN" altLang="en-US" b="1" i="0">
                <a:solidFill>
                  <a:schemeClr val="accent2"/>
                </a:solidFill>
                <a:latin typeface="Times New Roman" panose="02020603050405020304" pitchFamily="18" charset="0"/>
              </a:rPr>
              <a:t>粘贴剂     </a:t>
            </a:r>
          </a:p>
          <a:p>
            <a:pPr eaLnBrk="0" hangingPunct="0">
              <a:buFontTx/>
              <a:buAutoNum type="arabicPlain" startAt="3"/>
            </a:pPr>
            <a:r>
              <a:rPr lang="zh-CN" altLang="en-US" b="1" i="0">
                <a:solidFill>
                  <a:schemeClr val="accent2"/>
                </a:solidFill>
                <a:latin typeface="Times New Roman" panose="02020603050405020304" pitchFamily="18" charset="0"/>
              </a:rPr>
              <a:t>硅底座  </a:t>
            </a:r>
          </a:p>
          <a:p>
            <a:pPr eaLnBrk="0" hangingPunct="0">
              <a:buFontTx/>
              <a:buAutoNum type="arabicPlain" startAt="5"/>
            </a:pPr>
            <a:r>
              <a:rPr lang="zh-CN" altLang="en-US" b="1" i="0">
                <a:solidFill>
                  <a:schemeClr val="accent2"/>
                </a:solidFill>
                <a:latin typeface="Times New Roman" panose="02020603050405020304" pitchFamily="18" charset="0"/>
              </a:rPr>
              <a:t>引压管     </a:t>
            </a:r>
          </a:p>
          <a:p>
            <a:pPr eaLnBrk="0" hangingPunct="0">
              <a:buFontTx/>
              <a:buAutoNum type="arabicPlain" startAt="5"/>
            </a:pPr>
            <a:r>
              <a:rPr lang="en-US" altLang="zh-CN" b="1" i="0">
                <a:solidFill>
                  <a:schemeClr val="accent2"/>
                </a:solidFill>
                <a:latin typeface="Times New Roman" panose="02020603050405020304" pitchFamily="18" charset="0"/>
              </a:rPr>
              <a:t>Si </a:t>
            </a:r>
            <a:r>
              <a:rPr lang="zh-CN" altLang="en-US" b="1" i="0">
                <a:solidFill>
                  <a:schemeClr val="accent2"/>
                </a:solidFill>
                <a:latin typeface="Times New Roman" panose="02020603050405020304" pitchFamily="18" charset="0"/>
              </a:rPr>
              <a:t>保护膜 </a:t>
            </a:r>
          </a:p>
          <a:p>
            <a:pPr eaLnBrk="0" hangingPunct="0"/>
            <a:r>
              <a:rPr lang="en-US" altLang="zh-CN" b="1" i="0">
                <a:solidFill>
                  <a:schemeClr val="accent2"/>
                </a:solidFill>
                <a:latin typeface="Times New Roman" panose="02020603050405020304" pitchFamily="18" charset="0"/>
              </a:rPr>
              <a:t>7  </a:t>
            </a:r>
            <a:r>
              <a:rPr lang="zh-CN" altLang="en-US" b="1" i="0">
                <a:solidFill>
                  <a:schemeClr val="accent2"/>
                </a:solidFill>
                <a:latin typeface="Times New Roman" panose="02020603050405020304" pitchFamily="18" charset="0"/>
              </a:rPr>
              <a:t>引线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4834" name="Picture 2" descr="3_43_comp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89600" cy="4214813"/>
          </a:xfrm>
          <a:prstGeom prst="rect">
            <a:avLst/>
          </a:prstGeom>
          <a:noFill/>
          <a:extLst>
            <a:ext uri="{909E8E84-426E-40DD-AFC4-6F175D3DCCD1}">
              <a14:hiddenFill xmlns:a14="http://schemas.microsoft.com/office/drawing/2010/main">
                <a:solidFill>
                  <a:srgbClr val="FFFFFF"/>
                </a:solidFill>
              </a14:hiddenFill>
            </a:ext>
          </a:extLst>
        </p:spPr>
      </p:pic>
      <p:pic>
        <p:nvPicPr>
          <p:cNvPr id="504835" name="Picture 3" descr="membrane-roset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2565400"/>
            <a:ext cx="5545137" cy="4106863"/>
          </a:xfrm>
          <a:prstGeom prst="rect">
            <a:avLst/>
          </a:prstGeom>
          <a:noFill/>
          <a:extLst>
            <a:ext uri="{909E8E84-426E-40DD-AFC4-6F175D3DCCD1}">
              <a14:hiddenFill xmlns:a14="http://schemas.microsoft.com/office/drawing/2010/main">
                <a:solidFill>
                  <a:srgbClr val="FFFFFF"/>
                </a:solidFill>
              </a14:hiddenFill>
            </a:ext>
          </a:extLst>
        </p:spPr>
      </p:pic>
      <p:pic>
        <p:nvPicPr>
          <p:cNvPr id="504836" name="Picture 4" descr="200810231217244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4437063"/>
            <a:ext cx="2952750" cy="2184400"/>
          </a:xfrm>
          <a:prstGeom prst="rect">
            <a:avLst/>
          </a:prstGeom>
          <a:noFill/>
          <a:extLst>
            <a:ext uri="{909E8E84-426E-40DD-AFC4-6F175D3DCCD1}">
              <a14:hiddenFill xmlns:a14="http://schemas.microsoft.com/office/drawing/2010/main">
                <a:solidFill>
                  <a:srgbClr val="FFFFFF"/>
                </a:solidFill>
              </a14:hiddenFill>
            </a:ext>
          </a:extLst>
        </p:spPr>
      </p:pic>
      <p:pic>
        <p:nvPicPr>
          <p:cNvPr id="504837" name="Picture 5" descr="20081141037555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260350"/>
            <a:ext cx="3298825" cy="2359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ChangeArrowheads="1"/>
          </p:cNvSpPr>
          <p:nvPr/>
        </p:nvSpPr>
        <p:spPr bwMode="auto">
          <a:xfrm>
            <a:off x="395288" y="333375"/>
            <a:ext cx="8459787"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0" dirty="0">
                <a:solidFill>
                  <a:schemeClr val="accent2"/>
                </a:solidFill>
                <a:latin typeface="Arial" panose="020B0604020202020204" pitchFamily="34" charset="0"/>
              </a:rPr>
              <a:t>    </a:t>
            </a:r>
            <a:r>
              <a:rPr lang="zh-CN" altLang="en-US" b="1" i="0" dirty="0">
                <a:solidFill>
                  <a:schemeClr val="accent2"/>
                </a:solidFill>
                <a:latin typeface="Arial" panose="020B0604020202020204" pitchFamily="34" charset="0"/>
              </a:rPr>
              <a:t>当硅单晶在任意晶向受到纵向和横向应力作用时，如图 </a:t>
            </a:r>
            <a:r>
              <a:rPr lang="en-US" altLang="zh-CN" b="1" i="0" dirty="0">
                <a:solidFill>
                  <a:schemeClr val="accent2"/>
                </a:solidFill>
                <a:latin typeface="Arial" panose="020B0604020202020204" pitchFamily="34" charset="0"/>
              </a:rPr>
              <a:t>(a)</a:t>
            </a:r>
            <a:r>
              <a:rPr lang="zh-CN" altLang="en-US" b="1" i="0" dirty="0">
                <a:solidFill>
                  <a:schemeClr val="accent2"/>
                </a:solidFill>
                <a:latin typeface="Arial" panose="020B0604020202020204" pitchFamily="34" charset="0"/>
              </a:rPr>
              <a:t>所示，其阻值的相对变化为</a:t>
            </a:r>
          </a:p>
          <a:p>
            <a:endParaRPr lang="zh-CN" altLang="en-US" b="1" i="0" dirty="0">
              <a:solidFill>
                <a:schemeClr val="accent2"/>
              </a:solidFill>
              <a:latin typeface="Arial" panose="020B0604020202020204" pitchFamily="34" charset="0"/>
            </a:endParaRPr>
          </a:p>
          <a:p>
            <a:endParaRPr lang="zh-CN" altLang="en-US" b="1" i="0" dirty="0">
              <a:solidFill>
                <a:schemeClr val="accent2"/>
              </a:solidFill>
              <a:latin typeface="Arial" panose="020B0604020202020204" pitchFamily="34" charset="0"/>
            </a:endParaRPr>
          </a:p>
          <a:p>
            <a:r>
              <a:rPr lang="zh-CN" altLang="en-US" b="1" i="0" dirty="0">
                <a:solidFill>
                  <a:schemeClr val="accent2"/>
                </a:solidFill>
                <a:latin typeface="Arial" panose="020B0604020202020204" pitchFamily="34" charset="0"/>
              </a:rPr>
              <a:t>                                                               </a:t>
            </a:r>
          </a:p>
          <a:p>
            <a:r>
              <a:rPr lang="zh-CN" altLang="en-US" b="1" i="0" dirty="0">
                <a:solidFill>
                  <a:schemeClr val="accent2"/>
                </a:solidFill>
                <a:latin typeface="Arial" panose="020B0604020202020204" pitchFamily="34" charset="0"/>
              </a:rPr>
              <a:t>式中  </a:t>
            </a:r>
            <a:r>
              <a:rPr lang="en-US" altLang="zh-CN" b="1" i="0" dirty="0">
                <a:solidFill>
                  <a:schemeClr val="accent2"/>
                </a:solidFill>
                <a:latin typeface="Arial" panose="020B0604020202020204" pitchFamily="34" charset="0"/>
              </a:rPr>
              <a:t>σ</a:t>
            </a:r>
            <a:r>
              <a:rPr lang="en-US" altLang="zh-CN" b="1" baseline="-30000" dirty="0">
                <a:solidFill>
                  <a:schemeClr val="accent2"/>
                </a:solidFill>
                <a:latin typeface="Arial" panose="020B0604020202020204" pitchFamily="34" charset="0"/>
              </a:rPr>
              <a:t>l</a:t>
            </a:r>
            <a:r>
              <a:rPr lang="en-US" altLang="zh-CN" b="1" i="0" dirty="0">
                <a:solidFill>
                  <a:schemeClr val="accent2"/>
                </a:solidFill>
                <a:latin typeface="Arial" panose="020B0604020202020204" pitchFamily="34" charset="0"/>
              </a:rPr>
              <a:t>——</a:t>
            </a:r>
            <a:r>
              <a:rPr lang="zh-CN" altLang="en-US" b="1" i="0" dirty="0">
                <a:solidFill>
                  <a:schemeClr val="accent2"/>
                </a:solidFill>
                <a:latin typeface="Arial" panose="020B0604020202020204" pitchFamily="34" charset="0"/>
              </a:rPr>
              <a:t>纵向应力；        </a:t>
            </a:r>
            <a:r>
              <a:rPr lang="en-US" altLang="zh-CN" b="1" i="0" dirty="0">
                <a:solidFill>
                  <a:schemeClr val="accent2"/>
                </a:solidFill>
                <a:latin typeface="Arial" panose="020B0604020202020204" pitchFamily="34" charset="0"/>
              </a:rPr>
              <a:t>σ</a:t>
            </a:r>
            <a:r>
              <a:rPr lang="en-US" altLang="zh-CN" b="1" baseline="-30000" dirty="0">
                <a:solidFill>
                  <a:schemeClr val="accent2"/>
                </a:solidFill>
                <a:latin typeface="Arial" panose="020B0604020202020204" pitchFamily="34" charset="0"/>
              </a:rPr>
              <a:t>t</a:t>
            </a:r>
            <a:r>
              <a:rPr lang="en-US" altLang="zh-CN" b="1" i="0" dirty="0">
                <a:solidFill>
                  <a:schemeClr val="accent2"/>
                </a:solidFill>
                <a:latin typeface="Arial" panose="020B0604020202020204" pitchFamily="34" charset="0"/>
              </a:rPr>
              <a:t>——</a:t>
            </a:r>
            <a:r>
              <a:rPr lang="zh-CN" altLang="en-US" b="1" i="0" dirty="0">
                <a:solidFill>
                  <a:schemeClr val="accent2"/>
                </a:solidFill>
                <a:latin typeface="Arial" panose="020B0604020202020204" pitchFamily="34" charset="0"/>
              </a:rPr>
              <a:t>横向应力；</a:t>
            </a:r>
          </a:p>
          <a:p>
            <a:r>
              <a:rPr lang="zh-CN" altLang="en-US" b="1" i="0" dirty="0">
                <a:solidFill>
                  <a:schemeClr val="accent2"/>
                </a:solidFill>
                <a:latin typeface="Arial" panose="020B0604020202020204" pitchFamily="34" charset="0"/>
              </a:rPr>
              <a:t>          </a:t>
            </a:r>
            <a:r>
              <a:rPr lang="en-US" altLang="zh-CN" b="1" i="0" dirty="0">
                <a:solidFill>
                  <a:schemeClr val="accent2"/>
                </a:solidFill>
                <a:latin typeface="Arial" panose="020B0604020202020204" pitchFamily="34" charset="0"/>
              </a:rPr>
              <a:t>π</a:t>
            </a:r>
            <a:r>
              <a:rPr lang="en-US" altLang="zh-CN" b="1" baseline="-30000" dirty="0">
                <a:solidFill>
                  <a:schemeClr val="accent2"/>
                </a:solidFill>
                <a:latin typeface="Arial" panose="020B0604020202020204" pitchFamily="34" charset="0"/>
              </a:rPr>
              <a:t>l</a:t>
            </a:r>
            <a:r>
              <a:rPr lang="en-US" altLang="zh-CN" b="1" i="0" dirty="0">
                <a:solidFill>
                  <a:schemeClr val="accent2"/>
                </a:solidFill>
                <a:latin typeface="Arial" panose="020B0604020202020204" pitchFamily="34" charset="0"/>
              </a:rPr>
              <a:t>——</a:t>
            </a:r>
            <a:r>
              <a:rPr lang="zh-CN" altLang="en-US" b="1" i="0" dirty="0">
                <a:solidFill>
                  <a:schemeClr val="accent2"/>
                </a:solidFill>
                <a:latin typeface="Arial" panose="020B0604020202020204" pitchFamily="34" charset="0"/>
              </a:rPr>
              <a:t>纵向压阻系数；</a:t>
            </a:r>
            <a:r>
              <a:rPr lang="en-US" altLang="zh-CN" b="1" i="0" dirty="0">
                <a:solidFill>
                  <a:schemeClr val="accent2"/>
                </a:solidFill>
                <a:latin typeface="Arial" panose="020B0604020202020204" pitchFamily="34" charset="0"/>
              </a:rPr>
              <a:t>π</a:t>
            </a:r>
            <a:r>
              <a:rPr lang="en-US" altLang="zh-CN" b="1" baseline="-30000" dirty="0">
                <a:solidFill>
                  <a:schemeClr val="accent2"/>
                </a:solidFill>
                <a:latin typeface="Arial" panose="020B0604020202020204" pitchFamily="34" charset="0"/>
              </a:rPr>
              <a:t>t</a:t>
            </a:r>
            <a:r>
              <a:rPr lang="en-US" altLang="zh-CN" b="1" i="0" dirty="0">
                <a:solidFill>
                  <a:schemeClr val="accent2"/>
                </a:solidFill>
                <a:latin typeface="Arial" panose="020B0604020202020204" pitchFamily="34" charset="0"/>
              </a:rPr>
              <a:t>——</a:t>
            </a:r>
            <a:r>
              <a:rPr lang="zh-CN" altLang="en-US" b="1" i="0" dirty="0">
                <a:solidFill>
                  <a:schemeClr val="accent2"/>
                </a:solidFill>
                <a:latin typeface="Arial" panose="020B0604020202020204" pitchFamily="34" charset="0"/>
              </a:rPr>
              <a:t>横向压阻系数。</a:t>
            </a:r>
          </a:p>
        </p:txBody>
      </p:sp>
      <p:sp>
        <p:nvSpPr>
          <p:cNvPr id="541699" name="Rectangle 3"/>
          <p:cNvSpPr>
            <a:spLocks noChangeArrowheads="1"/>
          </p:cNvSpPr>
          <p:nvPr/>
        </p:nvSpPr>
        <p:spPr bwMode="auto">
          <a:xfrm>
            <a:off x="457200" y="2743200"/>
            <a:ext cx="8382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000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a:r>
              <a:rPr lang="en-US" altLang="zh-CN" sz="1000" i="0">
                <a:latin typeface="Times New Roman" panose="02020603050405020304" pitchFamily="18" charset="0"/>
              </a:rPr>
              <a:t>                          </a:t>
            </a:r>
            <a:endParaRPr lang="en-US" altLang="zh-CN" i="0">
              <a:latin typeface="Times New Roman" panose="02020603050405020304" pitchFamily="18" charset="0"/>
            </a:endParaRPr>
          </a:p>
        </p:txBody>
      </p:sp>
      <p:graphicFrame>
        <p:nvGraphicFramePr>
          <p:cNvPr id="541700" name="Object 4"/>
          <p:cNvGraphicFramePr>
            <a:graphicFrameLocks noChangeAspect="1"/>
          </p:cNvGraphicFramePr>
          <p:nvPr/>
        </p:nvGraphicFramePr>
        <p:xfrm>
          <a:off x="2700338" y="1125538"/>
          <a:ext cx="2616200" cy="925512"/>
        </p:xfrm>
        <a:graphic>
          <a:graphicData uri="http://schemas.openxmlformats.org/presentationml/2006/ole">
            <mc:AlternateContent xmlns:mc="http://schemas.openxmlformats.org/markup-compatibility/2006">
              <mc:Choice xmlns:v="urn:schemas-microsoft-com:vml" Requires="v">
                <p:oleObj spid="_x0000_s541743" r:id="rId3" imgW="1104900" imgH="393700" progId="Equation.3">
                  <p:embed/>
                </p:oleObj>
              </mc:Choice>
              <mc:Fallback>
                <p:oleObj r:id="rId3" imgW="11049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125538"/>
                        <a:ext cx="2616200" cy="92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1701" name="Rectangle 5"/>
          <p:cNvSpPr>
            <a:spLocks noChangeArrowheads="1"/>
          </p:cNvSpPr>
          <p:nvPr/>
        </p:nvSpPr>
        <p:spPr bwMode="auto">
          <a:xfrm>
            <a:off x="2916238" y="6092825"/>
            <a:ext cx="41052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zh-CN" altLang="en-US" b="1" i="0">
                <a:solidFill>
                  <a:schemeClr val="accent2"/>
                </a:solidFill>
              </a:rPr>
              <a:t>力敏电阻受力情况示意图</a:t>
            </a:r>
          </a:p>
        </p:txBody>
      </p:sp>
      <p:grpSp>
        <p:nvGrpSpPr>
          <p:cNvPr id="541702" name="Group 6"/>
          <p:cNvGrpSpPr>
            <a:grpSpLocks/>
          </p:cNvGrpSpPr>
          <p:nvPr/>
        </p:nvGrpSpPr>
        <p:grpSpPr bwMode="auto">
          <a:xfrm>
            <a:off x="1331913" y="3068638"/>
            <a:ext cx="6419850" cy="3087687"/>
            <a:chOff x="276" y="2087"/>
            <a:chExt cx="4044" cy="1945"/>
          </a:xfrm>
        </p:grpSpPr>
        <p:sp>
          <p:nvSpPr>
            <p:cNvPr id="541703" name="AutoShape 7"/>
            <p:cNvSpPr>
              <a:spLocks noChangeArrowheads="1"/>
            </p:cNvSpPr>
            <p:nvPr/>
          </p:nvSpPr>
          <p:spPr bwMode="auto">
            <a:xfrm rot="5400000">
              <a:off x="1964" y="3130"/>
              <a:ext cx="30" cy="135"/>
            </a:xfrm>
            <a:prstGeom prst="triangle">
              <a:avLst>
                <a:gd name="adj" fmla="val 50000"/>
              </a:avLst>
            </a:prstGeom>
            <a:solidFill>
              <a:srgbClr val="000000"/>
            </a:solidFill>
            <a:ln w="31750">
              <a:solidFill>
                <a:srgbClr val="000000"/>
              </a:solidFill>
              <a:miter lim="800000"/>
              <a:headEnd/>
              <a:tailEnd type="none" w="sm" len="lg"/>
            </a:ln>
          </p:spPr>
          <p:txBody>
            <a:bodyPr/>
            <a:lstStyle/>
            <a:p>
              <a:endParaRPr lang="zh-CN" altLang="en-US"/>
            </a:p>
          </p:txBody>
        </p:sp>
        <p:sp>
          <p:nvSpPr>
            <p:cNvPr id="541704" name="AutoShape 8"/>
            <p:cNvSpPr>
              <a:spLocks noChangeArrowheads="1"/>
            </p:cNvSpPr>
            <p:nvPr/>
          </p:nvSpPr>
          <p:spPr bwMode="auto">
            <a:xfrm>
              <a:off x="1119" y="2335"/>
              <a:ext cx="33" cy="125"/>
            </a:xfrm>
            <a:prstGeom prst="triangle">
              <a:avLst>
                <a:gd name="adj" fmla="val 50000"/>
              </a:avLst>
            </a:prstGeom>
            <a:solidFill>
              <a:srgbClr val="000000"/>
            </a:solidFill>
            <a:ln w="31750">
              <a:solidFill>
                <a:srgbClr val="000000"/>
              </a:solidFill>
              <a:miter lim="800000"/>
              <a:headEnd/>
              <a:tailEnd type="none" w="sm" len="lg"/>
            </a:ln>
          </p:spPr>
          <p:txBody>
            <a:bodyPr/>
            <a:lstStyle/>
            <a:p>
              <a:endParaRPr lang="zh-CN" altLang="en-US"/>
            </a:p>
          </p:txBody>
        </p:sp>
        <p:sp>
          <p:nvSpPr>
            <p:cNvPr id="541705" name="Rectangle 9"/>
            <p:cNvSpPr>
              <a:spLocks noChangeArrowheads="1"/>
            </p:cNvSpPr>
            <p:nvPr/>
          </p:nvSpPr>
          <p:spPr bwMode="auto">
            <a:xfrm>
              <a:off x="1164" y="3784"/>
              <a:ext cx="52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zh-CN" altLang="en-US" i="0"/>
                <a:t>（</a:t>
              </a:r>
              <a:r>
                <a:rPr lang="en-US" altLang="zh-CN" i="0"/>
                <a:t>a</a:t>
              </a:r>
              <a:r>
                <a:rPr lang="zh-CN" altLang="en-US" i="0"/>
                <a:t>）</a:t>
              </a:r>
            </a:p>
            <a:p>
              <a:pPr eaLnBrk="0" hangingPunct="0"/>
              <a:endParaRPr lang="zh-CN" altLang="en-US" i="0"/>
            </a:p>
          </p:txBody>
        </p:sp>
        <p:sp>
          <p:nvSpPr>
            <p:cNvPr id="541706" name="Freeform 10"/>
            <p:cNvSpPr>
              <a:spLocks/>
            </p:cNvSpPr>
            <p:nvPr/>
          </p:nvSpPr>
          <p:spPr bwMode="auto">
            <a:xfrm>
              <a:off x="773" y="2468"/>
              <a:ext cx="373" cy="1244"/>
            </a:xfrm>
            <a:custGeom>
              <a:avLst/>
              <a:gdLst>
                <a:gd name="T0" fmla="*/ 394 w 394"/>
                <a:gd name="T1" fmla="*/ 0 h 1410"/>
                <a:gd name="T2" fmla="*/ 394 w 394"/>
                <a:gd name="T3" fmla="*/ 830 h 1410"/>
                <a:gd name="T4" fmla="*/ 0 w 394"/>
                <a:gd name="T5" fmla="*/ 1410 h 1410"/>
              </a:gdLst>
              <a:ahLst/>
              <a:cxnLst>
                <a:cxn ang="0">
                  <a:pos x="T0" y="T1"/>
                </a:cxn>
                <a:cxn ang="0">
                  <a:pos x="T2" y="T3"/>
                </a:cxn>
                <a:cxn ang="0">
                  <a:pos x="T4" y="T5"/>
                </a:cxn>
              </a:cxnLst>
              <a:rect l="0" t="0" r="r" b="b"/>
              <a:pathLst>
                <a:path w="394" h="1410">
                  <a:moveTo>
                    <a:pt x="394" y="0"/>
                  </a:moveTo>
                  <a:lnTo>
                    <a:pt x="394" y="830"/>
                  </a:lnTo>
                  <a:lnTo>
                    <a:pt x="0" y="1410"/>
                  </a:lnTo>
                </a:path>
              </a:pathLst>
            </a:custGeom>
            <a:noFill/>
            <a:ln w="31750">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1707" name="AutoShape 11"/>
            <p:cNvSpPr>
              <a:spLocks noChangeArrowheads="1"/>
            </p:cNvSpPr>
            <p:nvPr/>
          </p:nvSpPr>
          <p:spPr bwMode="auto">
            <a:xfrm rot="3271024">
              <a:off x="1982" y="2592"/>
              <a:ext cx="30" cy="133"/>
            </a:xfrm>
            <a:prstGeom prst="triangle">
              <a:avLst>
                <a:gd name="adj" fmla="val 50000"/>
              </a:avLst>
            </a:prstGeom>
            <a:solidFill>
              <a:srgbClr val="000000"/>
            </a:solidFill>
            <a:ln w="31750">
              <a:solidFill>
                <a:srgbClr val="000000"/>
              </a:solidFill>
              <a:miter lim="800000"/>
              <a:headEnd/>
              <a:tailEnd type="none" w="sm" len="lg"/>
            </a:ln>
          </p:spPr>
          <p:txBody>
            <a:bodyPr/>
            <a:lstStyle/>
            <a:p>
              <a:endParaRPr lang="zh-CN" altLang="en-US"/>
            </a:p>
          </p:txBody>
        </p:sp>
        <p:sp>
          <p:nvSpPr>
            <p:cNvPr id="541708" name="Rectangle 12" descr="实心菱形"/>
            <p:cNvSpPr>
              <a:spLocks noChangeArrowheads="1"/>
            </p:cNvSpPr>
            <p:nvPr/>
          </p:nvSpPr>
          <p:spPr bwMode="auto">
            <a:xfrm rot="-1860818">
              <a:off x="1420" y="2818"/>
              <a:ext cx="463" cy="132"/>
            </a:xfrm>
            <a:prstGeom prst="rect">
              <a:avLst/>
            </a:prstGeom>
            <a:pattFill prst="solidDmnd">
              <a:fgClr>
                <a:srgbClr val="000000"/>
              </a:fgClr>
              <a:bgClr>
                <a:srgbClr val="FFFFFF"/>
              </a:bgClr>
            </a:pattFill>
            <a:ln w="31750">
              <a:solidFill>
                <a:srgbClr val="000000"/>
              </a:solidFill>
              <a:miter lim="800000"/>
              <a:headEnd/>
              <a:tailEnd type="none" w="sm" len="lg"/>
            </a:ln>
          </p:spPr>
          <p:txBody>
            <a:bodyPr/>
            <a:lstStyle/>
            <a:p>
              <a:endParaRPr lang="zh-CN" altLang="en-US"/>
            </a:p>
          </p:txBody>
        </p:sp>
        <p:sp>
          <p:nvSpPr>
            <p:cNvPr id="541709" name="Oval 13"/>
            <p:cNvSpPr>
              <a:spLocks noChangeArrowheads="1"/>
            </p:cNvSpPr>
            <p:nvPr/>
          </p:nvSpPr>
          <p:spPr bwMode="auto">
            <a:xfrm>
              <a:off x="2409" y="2381"/>
              <a:ext cx="1351" cy="1242"/>
            </a:xfrm>
            <a:prstGeom prst="ellipse">
              <a:avLst/>
            </a:prstGeom>
            <a:solidFill>
              <a:srgbClr val="FFFFFF"/>
            </a:solidFill>
            <a:ln w="31750">
              <a:solidFill>
                <a:srgbClr val="000000"/>
              </a:solidFill>
              <a:round/>
              <a:headEnd/>
              <a:tailEnd type="none" w="sm" len="lg"/>
            </a:ln>
          </p:spPr>
          <p:txBody>
            <a:bodyPr/>
            <a:lstStyle/>
            <a:p>
              <a:endParaRPr lang="zh-CN" altLang="en-US"/>
            </a:p>
          </p:txBody>
        </p:sp>
        <p:sp>
          <p:nvSpPr>
            <p:cNvPr id="541710" name="Rectangle 14" descr="小棋盘"/>
            <p:cNvSpPr>
              <a:spLocks noChangeArrowheads="1"/>
            </p:cNvSpPr>
            <p:nvPr/>
          </p:nvSpPr>
          <p:spPr bwMode="auto">
            <a:xfrm>
              <a:off x="2957" y="2518"/>
              <a:ext cx="244" cy="103"/>
            </a:xfrm>
            <a:prstGeom prst="rect">
              <a:avLst/>
            </a:prstGeom>
            <a:pattFill prst="smCheck">
              <a:fgClr>
                <a:srgbClr val="000000"/>
              </a:fgClr>
              <a:bgClr>
                <a:srgbClr val="FFFFFF"/>
              </a:bgClr>
            </a:pattFill>
            <a:ln w="31750">
              <a:solidFill>
                <a:srgbClr val="000000"/>
              </a:solidFill>
              <a:miter lim="800000"/>
              <a:headEnd/>
              <a:tailEnd type="none" w="sm" len="lg"/>
            </a:ln>
          </p:spPr>
          <p:txBody>
            <a:bodyPr/>
            <a:lstStyle/>
            <a:p>
              <a:endParaRPr lang="zh-CN" altLang="en-US"/>
            </a:p>
          </p:txBody>
        </p:sp>
        <p:sp>
          <p:nvSpPr>
            <p:cNvPr id="541711" name="Rectangle 15" descr="小棋盘"/>
            <p:cNvSpPr>
              <a:spLocks noChangeArrowheads="1"/>
            </p:cNvSpPr>
            <p:nvPr/>
          </p:nvSpPr>
          <p:spPr bwMode="auto">
            <a:xfrm>
              <a:off x="3344" y="2984"/>
              <a:ext cx="244" cy="103"/>
            </a:xfrm>
            <a:prstGeom prst="rect">
              <a:avLst/>
            </a:prstGeom>
            <a:pattFill prst="smCheck">
              <a:fgClr>
                <a:srgbClr val="000000"/>
              </a:fgClr>
              <a:bgClr>
                <a:srgbClr val="FFFFFF"/>
              </a:bgClr>
            </a:pattFill>
            <a:ln w="31750">
              <a:solidFill>
                <a:srgbClr val="000000"/>
              </a:solidFill>
              <a:miter lim="800000"/>
              <a:headEnd/>
              <a:tailEnd type="none" w="sm" len="lg"/>
            </a:ln>
          </p:spPr>
          <p:txBody>
            <a:bodyPr/>
            <a:lstStyle/>
            <a:p>
              <a:endParaRPr lang="zh-CN" altLang="en-US"/>
            </a:p>
          </p:txBody>
        </p:sp>
        <p:sp>
          <p:nvSpPr>
            <p:cNvPr id="541712" name="Line 16"/>
            <p:cNvSpPr>
              <a:spLocks noChangeShapeType="1"/>
            </p:cNvSpPr>
            <p:nvPr/>
          </p:nvSpPr>
          <p:spPr bwMode="auto">
            <a:xfrm>
              <a:off x="3085" y="2251"/>
              <a:ext cx="0" cy="1522"/>
            </a:xfrm>
            <a:prstGeom prst="line">
              <a:avLst/>
            </a:prstGeom>
            <a:noFill/>
            <a:ln w="31750">
              <a:solidFill>
                <a:srgbClr val="000000"/>
              </a:solidFill>
              <a:prstDash val="lgDashDot"/>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1713" name="Line 17"/>
            <p:cNvSpPr>
              <a:spLocks noChangeShapeType="1"/>
            </p:cNvSpPr>
            <p:nvPr/>
          </p:nvSpPr>
          <p:spPr bwMode="auto">
            <a:xfrm rot="5400000">
              <a:off x="3123" y="2151"/>
              <a:ext cx="0" cy="1762"/>
            </a:xfrm>
            <a:prstGeom prst="line">
              <a:avLst/>
            </a:prstGeom>
            <a:noFill/>
            <a:ln w="31750">
              <a:solidFill>
                <a:srgbClr val="000000"/>
              </a:solidFill>
              <a:prstDash val="lgDashDot"/>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1714" name="Line 18"/>
            <p:cNvSpPr>
              <a:spLocks noChangeShapeType="1"/>
            </p:cNvSpPr>
            <p:nvPr/>
          </p:nvSpPr>
          <p:spPr bwMode="auto">
            <a:xfrm flipV="1">
              <a:off x="3482" y="2849"/>
              <a:ext cx="0" cy="135"/>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1715" name="AutoShape 19"/>
            <p:cNvSpPr>
              <a:spLocks noChangeArrowheads="1"/>
            </p:cNvSpPr>
            <p:nvPr/>
          </p:nvSpPr>
          <p:spPr bwMode="auto">
            <a:xfrm>
              <a:off x="3457" y="2746"/>
              <a:ext cx="41" cy="125"/>
            </a:xfrm>
            <a:prstGeom prst="triangle">
              <a:avLst>
                <a:gd name="adj" fmla="val 50000"/>
              </a:avLst>
            </a:prstGeom>
            <a:solidFill>
              <a:srgbClr val="000000"/>
            </a:solidFill>
            <a:ln w="31750">
              <a:solidFill>
                <a:srgbClr val="000000"/>
              </a:solidFill>
              <a:miter lim="800000"/>
              <a:headEnd/>
              <a:tailEnd type="none" w="sm" len="lg"/>
            </a:ln>
          </p:spPr>
          <p:txBody>
            <a:bodyPr/>
            <a:lstStyle/>
            <a:p>
              <a:endParaRPr lang="zh-CN" altLang="en-US"/>
            </a:p>
          </p:txBody>
        </p:sp>
        <p:sp>
          <p:nvSpPr>
            <p:cNvPr id="541716" name="AutoShape 20"/>
            <p:cNvSpPr>
              <a:spLocks noChangeArrowheads="1"/>
            </p:cNvSpPr>
            <p:nvPr/>
          </p:nvSpPr>
          <p:spPr bwMode="auto">
            <a:xfrm>
              <a:off x="3066" y="2138"/>
              <a:ext cx="32" cy="126"/>
            </a:xfrm>
            <a:prstGeom prst="triangle">
              <a:avLst>
                <a:gd name="adj" fmla="val 50000"/>
              </a:avLst>
            </a:prstGeom>
            <a:solidFill>
              <a:srgbClr val="000000"/>
            </a:solidFill>
            <a:ln w="31750">
              <a:solidFill>
                <a:srgbClr val="000000"/>
              </a:solidFill>
              <a:miter lim="800000"/>
              <a:headEnd/>
              <a:tailEnd type="none" w="sm" len="lg"/>
            </a:ln>
          </p:spPr>
          <p:txBody>
            <a:bodyPr/>
            <a:lstStyle/>
            <a:p>
              <a:endParaRPr lang="zh-CN" altLang="en-US"/>
            </a:p>
          </p:txBody>
        </p:sp>
        <p:sp>
          <p:nvSpPr>
            <p:cNvPr id="541717" name="AutoShape 21"/>
            <p:cNvSpPr>
              <a:spLocks noChangeArrowheads="1"/>
            </p:cNvSpPr>
            <p:nvPr/>
          </p:nvSpPr>
          <p:spPr bwMode="auto">
            <a:xfrm rot="5400000">
              <a:off x="3695" y="2964"/>
              <a:ext cx="41" cy="134"/>
            </a:xfrm>
            <a:prstGeom prst="triangle">
              <a:avLst>
                <a:gd name="adj" fmla="val 50000"/>
              </a:avLst>
            </a:prstGeom>
            <a:solidFill>
              <a:srgbClr val="000000"/>
            </a:solidFill>
            <a:ln w="31750">
              <a:solidFill>
                <a:srgbClr val="000000"/>
              </a:solidFill>
              <a:miter lim="800000"/>
              <a:headEnd/>
              <a:tailEnd type="none" w="sm" len="lg"/>
            </a:ln>
          </p:spPr>
          <p:txBody>
            <a:bodyPr/>
            <a:lstStyle/>
            <a:p>
              <a:endParaRPr lang="zh-CN" altLang="en-US"/>
            </a:p>
          </p:txBody>
        </p:sp>
        <p:sp>
          <p:nvSpPr>
            <p:cNvPr id="541718" name="AutoShape 22"/>
            <p:cNvSpPr>
              <a:spLocks noChangeArrowheads="1"/>
            </p:cNvSpPr>
            <p:nvPr/>
          </p:nvSpPr>
          <p:spPr bwMode="auto">
            <a:xfrm rot="34238972">
              <a:off x="714" y="3712"/>
              <a:ext cx="32" cy="126"/>
            </a:xfrm>
            <a:prstGeom prst="triangle">
              <a:avLst>
                <a:gd name="adj" fmla="val 50000"/>
              </a:avLst>
            </a:prstGeom>
            <a:solidFill>
              <a:srgbClr val="000000"/>
            </a:solidFill>
            <a:ln w="31750">
              <a:solidFill>
                <a:srgbClr val="000000"/>
              </a:solidFill>
              <a:miter lim="800000"/>
              <a:headEnd/>
              <a:tailEnd type="none" w="sm" len="lg"/>
            </a:ln>
          </p:spPr>
          <p:txBody>
            <a:bodyPr/>
            <a:lstStyle/>
            <a:p>
              <a:endParaRPr lang="zh-CN" altLang="en-US"/>
            </a:p>
          </p:txBody>
        </p:sp>
        <p:sp>
          <p:nvSpPr>
            <p:cNvPr id="541719" name="Rectangle 23"/>
            <p:cNvSpPr>
              <a:spLocks noChangeArrowheads="1"/>
            </p:cNvSpPr>
            <p:nvPr/>
          </p:nvSpPr>
          <p:spPr bwMode="auto">
            <a:xfrm>
              <a:off x="617" y="2208"/>
              <a:ext cx="52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i="0"/>
                <a:t>[001]</a:t>
              </a:r>
            </a:p>
          </p:txBody>
        </p:sp>
        <p:sp>
          <p:nvSpPr>
            <p:cNvPr id="541720" name="Rectangle 24"/>
            <p:cNvSpPr>
              <a:spLocks noChangeArrowheads="1"/>
            </p:cNvSpPr>
            <p:nvPr/>
          </p:nvSpPr>
          <p:spPr bwMode="auto">
            <a:xfrm>
              <a:off x="276" y="3512"/>
              <a:ext cx="52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i="0"/>
                <a:t>[100]</a:t>
              </a:r>
            </a:p>
          </p:txBody>
        </p:sp>
        <p:sp>
          <p:nvSpPr>
            <p:cNvPr id="541721" name="Rectangle 25"/>
            <p:cNvSpPr>
              <a:spLocks noChangeArrowheads="1"/>
            </p:cNvSpPr>
            <p:nvPr/>
          </p:nvSpPr>
          <p:spPr bwMode="auto">
            <a:xfrm>
              <a:off x="1786" y="3226"/>
              <a:ext cx="52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i="0"/>
                <a:t>[010]</a:t>
              </a:r>
            </a:p>
          </p:txBody>
        </p:sp>
        <p:sp>
          <p:nvSpPr>
            <p:cNvPr id="541722" name="Rectangle 26"/>
            <p:cNvSpPr>
              <a:spLocks noChangeArrowheads="1"/>
            </p:cNvSpPr>
            <p:nvPr/>
          </p:nvSpPr>
          <p:spPr bwMode="auto">
            <a:xfrm>
              <a:off x="1983" y="2360"/>
              <a:ext cx="52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2000" i="0"/>
                <a:t>π</a:t>
              </a:r>
              <a:r>
                <a:rPr lang="en-US" altLang="zh-CN" sz="2000" baseline="-30000"/>
                <a:t>l</a:t>
              </a:r>
              <a:r>
                <a:rPr lang="en-US" altLang="zh-CN" sz="2000" i="0"/>
                <a:t>σ</a:t>
              </a:r>
              <a:r>
                <a:rPr lang="en-US" altLang="zh-CN" sz="2000" baseline="-30000"/>
                <a:t>l</a:t>
              </a:r>
              <a:endParaRPr lang="en-US" altLang="zh-CN" sz="2000" i="0"/>
            </a:p>
          </p:txBody>
        </p:sp>
        <p:sp>
          <p:nvSpPr>
            <p:cNvPr id="541723" name="Line 27"/>
            <p:cNvSpPr>
              <a:spLocks noChangeShapeType="1"/>
            </p:cNvSpPr>
            <p:nvPr/>
          </p:nvSpPr>
          <p:spPr bwMode="auto">
            <a:xfrm flipH="1" flipV="1">
              <a:off x="1448" y="2634"/>
              <a:ext cx="190" cy="264"/>
            </a:xfrm>
            <a:prstGeom prst="line">
              <a:avLst/>
            </a:prstGeom>
            <a:noFill/>
            <a:ln w="3175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41724" name="AutoShape 28"/>
            <p:cNvSpPr>
              <a:spLocks noChangeArrowheads="1"/>
            </p:cNvSpPr>
            <p:nvPr/>
          </p:nvSpPr>
          <p:spPr bwMode="auto">
            <a:xfrm rot="8961028" flipV="1">
              <a:off x="1409" y="2531"/>
              <a:ext cx="33" cy="126"/>
            </a:xfrm>
            <a:prstGeom prst="triangle">
              <a:avLst>
                <a:gd name="adj" fmla="val 50000"/>
              </a:avLst>
            </a:prstGeom>
            <a:solidFill>
              <a:srgbClr val="000000"/>
            </a:solidFill>
            <a:ln w="31750">
              <a:solidFill>
                <a:srgbClr val="000000"/>
              </a:solidFill>
              <a:miter lim="800000"/>
              <a:headEnd/>
              <a:tailEnd type="none" w="sm" len="lg"/>
            </a:ln>
          </p:spPr>
          <p:txBody>
            <a:bodyPr/>
            <a:lstStyle/>
            <a:p>
              <a:endParaRPr lang="zh-CN" altLang="en-US"/>
            </a:p>
          </p:txBody>
        </p:sp>
        <p:sp>
          <p:nvSpPr>
            <p:cNvPr id="541725" name="Rectangle 29"/>
            <p:cNvSpPr>
              <a:spLocks noChangeArrowheads="1"/>
            </p:cNvSpPr>
            <p:nvPr/>
          </p:nvSpPr>
          <p:spPr bwMode="auto">
            <a:xfrm>
              <a:off x="1251" y="2207"/>
              <a:ext cx="52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2000" i="0"/>
                <a:t>π</a:t>
              </a:r>
              <a:r>
                <a:rPr lang="en-US" altLang="zh-CN" sz="2000" baseline="-30000"/>
                <a:t>t</a:t>
              </a:r>
              <a:r>
                <a:rPr lang="en-US" altLang="zh-CN" sz="2000" i="0"/>
                <a:t>σ</a:t>
              </a:r>
              <a:r>
                <a:rPr lang="en-US" altLang="zh-CN" sz="2000" baseline="-30000"/>
                <a:t>t</a:t>
              </a:r>
              <a:endParaRPr lang="en-US" altLang="zh-CN" sz="2000" i="0"/>
            </a:p>
          </p:txBody>
        </p:sp>
        <p:sp>
          <p:nvSpPr>
            <p:cNvPr id="541726" name="Rectangle 30"/>
            <p:cNvSpPr>
              <a:spLocks noChangeArrowheads="1"/>
            </p:cNvSpPr>
            <p:nvPr/>
          </p:nvSpPr>
          <p:spPr bwMode="auto">
            <a:xfrm>
              <a:off x="1930" y="2876"/>
              <a:ext cx="2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a:t>R</a:t>
              </a:r>
              <a:endParaRPr lang="en-US" altLang="zh-CN" i="0"/>
            </a:p>
          </p:txBody>
        </p:sp>
        <p:sp>
          <p:nvSpPr>
            <p:cNvPr id="541727" name="Rectangle 31"/>
            <p:cNvSpPr>
              <a:spLocks noChangeArrowheads="1"/>
            </p:cNvSpPr>
            <p:nvPr/>
          </p:nvSpPr>
          <p:spPr bwMode="auto">
            <a:xfrm>
              <a:off x="2875" y="3784"/>
              <a:ext cx="52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zh-CN" altLang="en-US" i="0"/>
                <a:t>（</a:t>
              </a:r>
              <a:r>
                <a:rPr lang="en-US" altLang="zh-CN" i="0"/>
                <a:t>b</a:t>
              </a:r>
              <a:r>
                <a:rPr lang="zh-CN" altLang="en-US" i="0"/>
                <a:t>）</a:t>
              </a:r>
            </a:p>
            <a:p>
              <a:pPr eaLnBrk="0" hangingPunct="0"/>
              <a:endParaRPr lang="zh-CN" altLang="en-US" i="0"/>
            </a:p>
          </p:txBody>
        </p:sp>
        <p:sp>
          <p:nvSpPr>
            <p:cNvPr id="541728" name="Line 32"/>
            <p:cNvSpPr>
              <a:spLocks noChangeShapeType="1"/>
            </p:cNvSpPr>
            <p:nvPr/>
          </p:nvSpPr>
          <p:spPr bwMode="auto">
            <a:xfrm>
              <a:off x="3189" y="2568"/>
              <a:ext cx="131" cy="0"/>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1729" name="AutoShape 33"/>
            <p:cNvSpPr>
              <a:spLocks noChangeArrowheads="1"/>
            </p:cNvSpPr>
            <p:nvPr/>
          </p:nvSpPr>
          <p:spPr bwMode="auto">
            <a:xfrm rot="5400000">
              <a:off x="3361" y="2500"/>
              <a:ext cx="41" cy="134"/>
            </a:xfrm>
            <a:prstGeom prst="triangle">
              <a:avLst>
                <a:gd name="adj" fmla="val 50000"/>
              </a:avLst>
            </a:prstGeom>
            <a:solidFill>
              <a:srgbClr val="000000"/>
            </a:solidFill>
            <a:ln w="31750">
              <a:solidFill>
                <a:srgbClr val="000000"/>
              </a:solidFill>
              <a:miter lim="800000"/>
              <a:headEnd/>
              <a:tailEnd type="none" w="sm" len="lg"/>
            </a:ln>
          </p:spPr>
          <p:txBody>
            <a:bodyPr/>
            <a:lstStyle/>
            <a:p>
              <a:endParaRPr lang="zh-CN" altLang="en-US"/>
            </a:p>
          </p:txBody>
        </p:sp>
        <p:sp>
          <p:nvSpPr>
            <p:cNvPr id="541730" name="Rectangle 34"/>
            <p:cNvSpPr>
              <a:spLocks noChangeArrowheads="1"/>
            </p:cNvSpPr>
            <p:nvPr/>
          </p:nvSpPr>
          <p:spPr bwMode="auto">
            <a:xfrm>
              <a:off x="3185" y="2087"/>
              <a:ext cx="52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2000" b="1" i="0"/>
                <a:t>π</a:t>
              </a:r>
              <a:r>
                <a:rPr lang="en-US" altLang="zh-CN" sz="2000" b="1" baseline="-30000"/>
                <a:t>t</a:t>
              </a:r>
              <a:r>
                <a:rPr lang="en-US" altLang="zh-CN" sz="2000" b="1" i="0"/>
                <a:t>σ</a:t>
              </a:r>
              <a:r>
                <a:rPr lang="en-US" altLang="zh-CN" sz="2000" b="1" baseline="-30000"/>
                <a:t>r</a:t>
              </a:r>
              <a:endParaRPr lang="en-US" altLang="zh-CN" sz="2000" b="1" i="0"/>
            </a:p>
          </p:txBody>
        </p:sp>
        <p:sp>
          <p:nvSpPr>
            <p:cNvPr id="541731" name="Rectangle 35"/>
            <p:cNvSpPr>
              <a:spLocks noChangeArrowheads="1"/>
            </p:cNvSpPr>
            <p:nvPr/>
          </p:nvSpPr>
          <p:spPr bwMode="auto">
            <a:xfrm>
              <a:off x="3792" y="2761"/>
              <a:ext cx="52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2000" b="1" i="0"/>
                <a:t>π</a:t>
              </a:r>
              <a:r>
                <a:rPr lang="en-US" altLang="zh-CN" sz="2000" b="1" baseline="-30000"/>
                <a:t>l</a:t>
              </a:r>
              <a:r>
                <a:rPr lang="en-US" altLang="zh-CN" sz="2000" b="1" i="0"/>
                <a:t>σ</a:t>
              </a:r>
              <a:r>
                <a:rPr lang="en-US" altLang="zh-CN" sz="2000" b="1" baseline="-30000"/>
                <a:t>r</a:t>
              </a:r>
              <a:endParaRPr lang="en-US" altLang="zh-CN" sz="2000" b="1" i="0"/>
            </a:p>
            <a:p>
              <a:pPr eaLnBrk="0" hangingPunct="0"/>
              <a:endParaRPr lang="en-US" altLang="zh-CN" sz="2000" b="1" i="0"/>
            </a:p>
          </p:txBody>
        </p:sp>
        <p:sp>
          <p:nvSpPr>
            <p:cNvPr id="541732" name="Rectangle 36"/>
            <p:cNvSpPr>
              <a:spLocks noChangeArrowheads="1"/>
            </p:cNvSpPr>
            <p:nvPr/>
          </p:nvSpPr>
          <p:spPr bwMode="auto">
            <a:xfrm>
              <a:off x="3058" y="2706"/>
              <a:ext cx="4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2000" b="1" i="0"/>
                <a:t>π</a:t>
              </a:r>
              <a:r>
                <a:rPr lang="en-US" altLang="zh-CN" sz="2000" b="1" baseline="-30000"/>
                <a:t>t</a:t>
              </a:r>
              <a:r>
                <a:rPr lang="en-US" altLang="zh-CN" sz="2000" b="1" i="0"/>
                <a:t>σ</a:t>
              </a:r>
              <a:r>
                <a:rPr lang="en-US" altLang="zh-CN" sz="2000" b="1" baseline="-30000"/>
                <a:t>t</a:t>
              </a:r>
              <a:endParaRPr lang="en-US" altLang="zh-CN" sz="2000" b="1" i="0"/>
            </a:p>
          </p:txBody>
        </p:sp>
        <p:sp>
          <p:nvSpPr>
            <p:cNvPr id="541733" name="Rectangle 37"/>
            <p:cNvSpPr>
              <a:spLocks noChangeArrowheads="1"/>
            </p:cNvSpPr>
            <p:nvPr/>
          </p:nvSpPr>
          <p:spPr bwMode="auto">
            <a:xfrm>
              <a:off x="3665" y="2381"/>
              <a:ext cx="61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2000" b="1" i="0"/>
                <a:t>π</a:t>
              </a:r>
              <a:r>
                <a:rPr lang="en-US" altLang="zh-CN" sz="2000" b="1" baseline="-30000"/>
                <a:t>l</a:t>
              </a:r>
              <a:r>
                <a:rPr lang="en-US" altLang="zh-CN" sz="2000" b="1" i="0"/>
                <a:t>σ</a:t>
              </a:r>
              <a:r>
                <a:rPr lang="en-US" altLang="zh-CN" sz="2000" b="1" baseline="-30000"/>
                <a:t>t</a:t>
              </a:r>
              <a:endParaRPr lang="en-US" altLang="zh-CN" sz="2000" b="1" i="0"/>
            </a:p>
          </p:txBody>
        </p:sp>
        <p:sp>
          <p:nvSpPr>
            <p:cNvPr id="541734" name="Line 38"/>
            <p:cNvSpPr>
              <a:spLocks noChangeShapeType="1"/>
            </p:cNvSpPr>
            <p:nvPr/>
          </p:nvSpPr>
          <p:spPr bwMode="auto">
            <a:xfrm>
              <a:off x="1128" y="3204"/>
              <a:ext cx="828"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35" name="Line 39"/>
            <p:cNvSpPr>
              <a:spLocks noChangeShapeType="1"/>
            </p:cNvSpPr>
            <p:nvPr/>
          </p:nvSpPr>
          <p:spPr bwMode="auto">
            <a:xfrm flipV="1">
              <a:off x="1140" y="2700"/>
              <a:ext cx="816" cy="504"/>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36" name="Line 40"/>
            <p:cNvSpPr>
              <a:spLocks noChangeShapeType="1"/>
            </p:cNvSpPr>
            <p:nvPr/>
          </p:nvSpPr>
          <p:spPr bwMode="auto">
            <a:xfrm>
              <a:off x="1728" y="2940"/>
              <a:ext cx="156" cy="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37" name="Rectangle 41"/>
            <p:cNvSpPr>
              <a:spLocks noChangeArrowheads="1"/>
            </p:cNvSpPr>
            <p:nvPr/>
          </p:nvSpPr>
          <p:spPr bwMode="auto">
            <a:xfrm>
              <a:off x="3370" y="3080"/>
              <a:ext cx="2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a:t>R</a:t>
              </a:r>
              <a:r>
                <a:rPr lang="en-US" altLang="zh-CN" baseline="-25000"/>
                <a:t>r</a:t>
              </a:r>
              <a:endParaRPr lang="en-US" altLang="zh-CN" i="0"/>
            </a:p>
          </p:txBody>
        </p:sp>
        <p:sp>
          <p:nvSpPr>
            <p:cNvPr id="541738" name="Rectangle 42"/>
            <p:cNvSpPr>
              <a:spLocks noChangeArrowheads="1"/>
            </p:cNvSpPr>
            <p:nvPr/>
          </p:nvSpPr>
          <p:spPr bwMode="auto">
            <a:xfrm>
              <a:off x="2710" y="2540"/>
              <a:ext cx="2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b="1"/>
                <a:t>R</a:t>
              </a:r>
              <a:r>
                <a:rPr lang="en-US" altLang="zh-CN" b="1" baseline="-25000"/>
                <a:t>t</a:t>
              </a:r>
              <a:endParaRPr lang="en-US" altLang="zh-CN" b="1" i="0"/>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ChangeArrowheads="1"/>
          </p:cNvSpPr>
          <p:nvPr/>
        </p:nvSpPr>
        <p:spPr bwMode="auto">
          <a:xfrm>
            <a:off x="323850" y="69215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540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just"/>
            <a:r>
              <a:rPr lang="zh-CN" altLang="en-US" b="1" i="0">
                <a:solidFill>
                  <a:schemeClr val="accent2"/>
                </a:solidFill>
              </a:rPr>
              <a:t>若圆形硅膜片周边固定，在均布压力的作用下，当膜片位移远小于膜片厚度时，其膜片的应力分布可由公式推导得到：</a:t>
            </a:r>
          </a:p>
        </p:txBody>
      </p:sp>
      <p:graphicFrame>
        <p:nvGraphicFramePr>
          <p:cNvPr id="542723" name="Object 3"/>
          <p:cNvGraphicFramePr>
            <a:graphicFrameLocks noChangeAspect="1"/>
          </p:cNvGraphicFramePr>
          <p:nvPr/>
        </p:nvGraphicFramePr>
        <p:xfrm>
          <a:off x="1979613" y="1916113"/>
          <a:ext cx="3962400" cy="833437"/>
        </p:xfrm>
        <a:graphic>
          <a:graphicData uri="http://schemas.openxmlformats.org/presentationml/2006/ole">
            <mc:AlternateContent xmlns:mc="http://schemas.openxmlformats.org/markup-compatibility/2006">
              <mc:Choice xmlns:v="urn:schemas-microsoft-com:vml" Requires="v">
                <p:oleObj spid="_x0000_s542734" name="公式" r:id="rId3" imgW="1917360" imgH="406080" progId="Equation.3">
                  <p:embed/>
                </p:oleObj>
              </mc:Choice>
              <mc:Fallback>
                <p:oleObj name="公式" r:id="rId3" imgW="1917360" imgH="4060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916113"/>
                        <a:ext cx="3962400"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24" name="Object 4"/>
          <p:cNvGraphicFramePr>
            <a:graphicFrameLocks noChangeAspect="1"/>
          </p:cNvGraphicFramePr>
          <p:nvPr/>
        </p:nvGraphicFramePr>
        <p:xfrm>
          <a:off x="1979613" y="2997200"/>
          <a:ext cx="3960812" cy="814388"/>
        </p:xfrm>
        <a:graphic>
          <a:graphicData uri="http://schemas.openxmlformats.org/presentationml/2006/ole">
            <mc:AlternateContent xmlns:mc="http://schemas.openxmlformats.org/markup-compatibility/2006">
              <mc:Choice xmlns:v="urn:schemas-microsoft-com:vml" Requires="v">
                <p:oleObj spid="_x0000_s542735" name="公式" r:id="rId5" imgW="1968480" imgH="406080" progId="Equation.3">
                  <p:embed/>
                </p:oleObj>
              </mc:Choice>
              <mc:Fallback>
                <p:oleObj name="公式" r:id="rId5" imgW="1968480" imgH="4060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997200"/>
                        <a:ext cx="3960812"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25" name="Rectangle 5"/>
          <p:cNvSpPr>
            <a:spLocks noChangeArrowheads="1"/>
          </p:cNvSpPr>
          <p:nvPr/>
        </p:nvSpPr>
        <p:spPr bwMode="auto">
          <a:xfrm>
            <a:off x="1042988" y="4221163"/>
            <a:ext cx="70580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540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just"/>
            <a:r>
              <a:rPr lang="zh-CN" altLang="en-US" b="1" i="0">
                <a:solidFill>
                  <a:schemeClr val="accent2"/>
                </a:solidFill>
              </a:rPr>
              <a:t>式中  </a:t>
            </a:r>
            <a:r>
              <a:rPr lang="en-US" altLang="zh-CN" b="1" i="0">
                <a:solidFill>
                  <a:schemeClr val="accent2"/>
                </a:solidFill>
              </a:rPr>
              <a:t>r</a:t>
            </a:r>
            <a:r>
              <a:rPr lang="zh-CN" altLang="en-US" b="1" i="0">
                <a:solidFill>
                  <a:schemeClr val="accent2"/>
                </a:solidFill>
              </a:rPr>
              <a:t>、</a:t>
            </a:r>
            <a:r>
              <a:rPr lang="en-US" altLang="zh-CN" b="1" i="0">
                <a:solidFill>
                  <a:schemeClr val="accent2"/>
                </a:solidFill>
              </a:rPr>
              <a:t>x</a:t>
            </a:r>
            <a:r>
              <a:rPr lang="zh-CN" altLang="en-US" b="1" i="0">
                <a:solidFill>
                  <a:schemeClr val="accent2"/>
                </a:solidFill>
              </a:rPr>
              <a:t>、</a:t>
            </a:r>
            <a:r>
              <a:rPr lang="en-US" altLang="zh-CN" b="1" i="0">
                <a:solidFill>
                  <a:schemeClr val="accent2"/>
                </a:solidFill>
              </a:rPr>
              <a:t>h——</a:t>
            </a:r>
            <a:r>
              <a:rPr lang="zh-CN" altLang="en-US" b="1" i="0">
                <a:solidFill>
                  <a:schemeClr val="accent2"/>
                </a:solidFill>
              </a:rPr>
              <a:t>膜片的有效半径、计算点半径、厚度（</a:t>
            </a:r>
            <a:r>
              <a:rPr lang="en-US" altLang="zh-CN" b="1" i="0">
                <a:solidFill>
                  <a:schemeClr val="accent2"/>
                </a:solidFill>
              </a:rPr>
              <a:t>m</a:t>
            </a:r>
            <a:r>
              <a:rPr lang="zh-CN" altLang="en-US" b="1" i="0">
                <a:solidFill>
                  <a:schemeClr val="accent2"/>
                </a:solidFill>
              </a:rPr>
              <a:t>）；</a:t>
            </a:r>
          </a:p>
          <a:p>
            <a:pPr algn="just"/>
            <a:r>
              <a:rPr lang="en-US" altLang="zh-CN" b="1" i="0">
                <a:solidFill>
                  <a:schemeClr val="accent2"/>
                </a:solidFill>
              </a:rPr>
              <a:t>μ——</a:t>
            </a:r>
            <a:r>
              <a:rPr lang="zh-CN" altLang="en-US" b="1" i="0">
                <a:solidFill>
                  <a:schemeClr val="accent2"/>
                </a:solidFill>
              </a:rPr>
              <a:t>泊松系数，硅取</a:t>
            </a:r>
            <a:r>
              <a:rPr lang="en-US" altLang="zh-CN" b="1" i="0">
                <a:solidFill>
                  <a:schemeClr val="accent2"/>
                </a:solidFill>
              </a:rPr>
              <a:t>μ=0.35</a:t>
            </a:r>
            <a:r>
              <a:rPr lang="zh-CN" altLang="en-US" b="1" i="0">
                <a:solidFill>
                  <a:schemeClr val="accent2"/>
                </a:solidFill>
              </a:rPr>
              <a:t>；</a:t>
            </a:r>
          </a:p>
          <a:p>
            <a:pPr algn="just"/>
            <a:r>
              <a:rPr lang="en-US" altLang="zh-CN" b="1" i="0">
                <a:solidFill>
                  <a:schemeClr val="accent2"/>
                </a:solidFill>
              </a:rPr>
              <a:t>P——</a:t>
            </a:r>
            <a:r>
              <a:rPr lang="zh-CN" altLang="en-US" b="1" i="0">
                <a:solidFill>
                  <a:schemeClr val="accent2"/>
                </a:solidFill>
              </a:rPr>
              <a:t>压力（</a:t>
            </a:r>
            <a:r>
              <a:rPr lang="en-US" altLang="zh-CN" b="1" i="0">
                <a:solidFill>
                  <a:schemeClr val="accent2"/>
                </a:solidFill>
              </a:rPr>
              <a:t>Pa</a:t>
            </a:r>
            <a:r>
              <a:rPr lang="zh-CN" altLang="en-US" b="1" i="0">
                <a:solidFill>
                  <a:schemeClr val="accent2"/>
                </a:solidFill>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ChangeArrowheads="1"/>
          </p:cNvSpPr>
          <p:nvPr/>
        </p:nvSpPr>
        <p:spPr bwMode="auto">
          <a:xfrm>
            <a:off x="3348038" y="6021388"/>
            <a:ext cx="31353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b="1" i="0">
                <a:solidFill>
                  <a:schemeClr val="accent2"/>
                </a:solidFill>
              </a:rPr>
              <a:t>平膜片的应力分布图</a:t>
            </a:r>
          </a:p>
        </p:txBody>
      </p:sp>
      <p:sp>
        <p:nvSpPr>
          <p:cNvPr id="543747" name="Rectangle 3"/>
          <p:cNvSpPr>
            <a:spLocks noChangeArrowheads="1"/>
          </p:cNvSpPr>
          <p:nvPr/>
        </p:nvSpPr>
        <p:spPr bwMode="auto">
          <a:xfrm>
            <a:off x="611188" y="260350"/>
            <a:ext cx="808831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i="0">
                <a:solidFill>
                  <a:schemeClr val="accent2"/>
                </a:solidFill>
                <a:latin typeface="Arial" panose="020B0604020202020204" pitchFamily="34" charset="0"/>
              </a:rPr>
              <a:t>根据上两式作出曲线，就可得圆形平膜片上各点的应力分布图。当</a:t>
            </a:r>
            <a:r>
              <a:rPr lang="en-US" altLang="zh-CN" b="1">
                <a:solidFill>
                  <a:schemeClr val="accent2"/>
                </a:solidFill>
                <a:latin typeface="Arial" panose="020B0604020202020204" pitchFamily="34" charset="0"/>
              </a:rPr>
              <a:t>x</a:t>
            </a:r>
            <a:r>
              <a:rPr lang="en-US" altLang="zh-CN" b="1" i="0">
                <a:solidFill>
                  <a:schemeClr val="accent2"/>
                </a:solidFill>
                <a:latin typeface="Arial" panose="020B0604020202020204" pitchFamily="34" charset="0"/>
              </a:rPr>
              <a:t>=0.635</a:t>
            </a:r>
            <a:r>
              <a:rPr lang="en-US" altLang="zh-CN" b="1">
                <a:solidFill>
                  <a:schemeClr val="accent2"/>
                </a:solidFill>
                <a:latin typeface="Arial" panose="020B0604020202020204" pitchFamily="34" charset="0"/>
              </a:rPr>
              <a:t>r</a:t>
            </a:r>
            <a:r>
              <a:rPr lang="zh-CN" altLang="en-US" b="1" i="0">
                <a:solidFill>
                  <a:schemeClr val="accent2"/>
                </a:solidFill>
                <a:latin typeface="Arial" panose="020B0604020202020204" pitchFamily="34" charset="0"/>
              </a:rPr>
              <a:t>时，</a:t>
            </a:r>
            <a:r>
              <a:rPr lang="en-US" altLang="zh-CN" b="1" i="0">
                <a:solidFill>
                  <a:schemeClr val="accent2"/>
                </a:solidFill>
                <a:latin typeface="Arial" panose="020B0604020202020204" pitchFamily="34" charset="0"/>
              </a:rPr>
              <a:t>σ</a:t>
            </a:r>
            <a:r>
              <a:rPr lang="en-US" altLang="zh-CN" b="1" baseline="-30000">
                <a:solidFill>
                  <a:schemeClr val="accent2"/>
                </a:solidFill>
                <a:latin typeface="Arial" panose="020B0604020202020204" pitchFamily="34" charset="0"/>
              </a:rPr>
              <a:t>r</a:t>
            </a:r>
            <a:r>
              <a:rPr lang="en-US" altLang="zh-CN" b="1" i="0">
                <a:solidFill>
                  <a:schemeClr val="accent2"/>
                </a:solidFill>
                <a:latin typeface="Arial" panose="020B0604020202020204" pitchFamily="34" charset="0"/>
              </a:rPr>
              <a:t>=0</a:t>
            </a:r>
            <a:r>
              <a:rPr lang="zh-CN" altLang="en-US" b="1" i="0">
                <a:solidFill>
                  <a:schemeClr val="accent2"/>
                </a:solidFill>
                <a:latin typeface="Arial" panose="020B0604020202020204" pitchFamily="34" charset="0"/>
              </a:rPr>
              <a:t>；</a:t>
            </a:r>
            <a:r>
              <a:rPr lang="en-US" altLang="zh-CN" b="1">
                <a:solidFill>
                  <a:schemeClr val="accent2"/>
                </a:solidFill>
                <a:latin typeface="Arial" panose="020B0604020202020204" pitchFamily="34" charset="0"/>
              </a:rPr>
              <a:t>x</a:t>
            </a:r>
            <a:r>
              <a:rPr lang="en-US" altLang="zh-CN" b="1" i="0">
                <a:solidFill>
                  <a:schemeClr val="accent2"/>
                </a:solidFill>
                <a:latin typeface="Arial" panose="020B0604020202020204" pitchFamily="34" charset="0"/>
              </a:rPr>
              <a:t>&lt;0.635</a:t>
            </a:r>
            <a:r>
              <a:rPr lang="en-US" altLang="zh-CN" b="1">
                <a:solidFill>
                  <a:schemeClr val="accent2"/>
                </a:solidFill>
                <a:latin typeface="Arial" panose="020B0604020202020204" pitchFamily="34" charset="0"/>
              </a:rPr>
              <a:t>r</a:t>
            </a:r>
            <a:r>
              <a:rPr lang="zh-CN" altLang="en-US" b="1" i="0">
                <a:solidFill>
                  <a:schemeClr val="accent2"/>
                </a:solidFill>
                <a:latin typeface="Arial" panose="020B0604020202020204" pitchFamily="34" charset="0"/>
              </a:rPr>
              <a:t>时，</a:t>
            </a:r>
            <a:r>
              <a:rPr lang="en-US" altLang="zh-CN" b="1" i="0">
                <a:solidFill>
                  <a:schemeClr val="accent2"/>
                </a:solidFill>
                <a:latin typeface="Arial" panose="020B0604020202020204" pitchFamily="34" charset="0"/>
              </a:rPr>
              <a:t>σ</a:t>
            </a:r>
            <a:r>
              <a:rPr lang="en-US" altLang="zh-CN" b="1" baseline="-30000">
                <a:solidFill>
                  <a:schemeClr val="accent2"/>
                </a:solidFill>
                <a:latin typeface="Arial" panose="020B0604020202020204" pitchFamily="34" charset="0"/>
              </a:rPr>
              <a:t>r</a:t>
            </a:r>
            <a:r>
              <a:rPr lang="en-US" altLang="zh-CN" b="1" i="0">
                <a:solidFill>
                  <a:schemeClr val="accent2"/>
                </a:solidFill>
                <a:latin typeface="Arial" panose="020B0604020202020204" pitchFamily="34" charset="0"/>
              </a:rPr>
              <a:t>&gt;0</a:t>
            </a:r>
            <a:r>
              <a:rPr lang="zh-CN" altLang="en-US" b="1" i="0">
                <a:solidFill>
                  <a:schemeClr val="accent2"/>
                </a:solidFill>
                <a:latin typeface="Arial" panose="020B0604020202020204" pitchFamily="34" charset="0"/>
              </a:rPr>
              <a:t>，即为拉应力；</a:t>
            </a:r>
            <a:r>
              <a:rPr lang="en-US" altLang="zh-CN" b="1">
                <a:solidFill>
                  <a:schemeClr val="accent2"/>
                </a:solidFill>
                <a:latin typeface="Arial" panose="020B0604020202020204" pitchFamily="34" charset="0"/>
              </a:rPr>
              <a:t>x</a:t>
            </a:r>
            <a:r>
              <a:rPr lang="en-US" altLang="zh-CN" b="1" i="0">
                <a:solidFill>
                  <a:schemeClr val="accent2"/>
                </a:solidFill>
                <a:latin typeface="Arial" panose="020B0604020202020204" pitchFamily="34" charset="0"/>
              </a:rPr>
              <a:t>&gt;0.635</a:t>
            </a:r>
            <a:r>
              <a:rPr lang="en-US" altLang="zh-CN" b="1">
                <a:solidFill>
                  <a:schemeClr val="accent2"/>
                </a:solidFill>
                <a:latin typeface="Arial" panose="020B0604020202020204" pitchFamily="34" charset="0"/>
              </a:rPr>
              <a:t>r</a:t>
            </a:r>
            <a:r>
              <a:rPr lang="zh-CN" altLang="en-US" b="1" i="0">
                <a:solidFill>
                  <a:schemeClr val="accent2"/>
                </a:solidFill>
                <a:latin typeface="Arial" panose="020B0604020202020204" pitchFamily="34" charset="0"/>
              </a:rPr>
              <a:t>时，</a:t>
            </a:r>
            <a:r>
              <a:rPr lang="en-US" altLang="zh-CN" b="1" i="0">
                <a:solidFill>
                  <a:schemeClr val="accent2"/>
                </a:solidFill>
                <a:latin typeface="Arial" panose="020B0604020202020204" pitchFamily="34" charset="0"/>
              </a:rPr>
              <a:t>σ</a:t>
            </a:r>
            <a:r>
              <a:rPr lang="en-US" altLang="zh-CN" b="1" baseline="-30000">
                <a:solidFill>
                  <a:schemeClr val="accent2"/>
                </a:solidFill>
                <a:latin typeface="Arial" panose="020B0604020202020204" pitchFamily="34" charset="0"/>
              </a:rPr>
              <a:t>r</a:t>
            </a:r>
            <a:r>
              <a:rPr lang="en-US" altLang="zh-CN" b="1" i="0">
                <a:solidFill>
                  <a:schemeClr val="accent2"/>
                </a:solidFill>
                <a:latin typeface="Arial" panose="020B0604020202020204" pitchFamily="34" charset="0"/>
              </a:rPr>
              <a:t>&lt;0</a:t>
            </a:r>
            <a:r>
              <a:rPr lang="zh-CN" altLang="en-US" b="1" i="0">
                <a:solidFill>
                  <a:schemeClr val="accent2"/>
                </a:solidFill>
                <a:latin typeface="Arial" panose="020B0604020202020204" pitchFamily="34" charset="0"/>
              </a:rPr>
              <a:t>，即为压应力。当</a:t>
            </a:r>
            <a:r>
              <a:rPr lang="en-US" altLang="zh-CN" b="1">
                <a:solidFill>
                  <a:schemeClr val="accent2"/>
                </a:solidFill>
                <a:latin typeface="Arial" panose="020B0604020202020204" pitchFamily="34" charset="0"/>
              </a:rPr>
              <a:t>x</a:t>
            </a:r>
            <a:r>
              <a:rPr lang="en-US" altLang="zh-CN" b="1" i="0">
                <a:solidFill>
                  <a:schemeClr val="accent2"/>
                </a:solidFill>
                <a:latin typeface="Arial" panose="020B0604020202020204" pitchFamily="34" charset="0"/>
              </a:rPr>
              <a:t>=0.812</a:t>
            </a:r>
            <a:r>
              <a:rPr lang="en-US" altLang="zh-CN" b="1">
                <a:solidFill>
                  <a:schemeClr val="accent2"/>
                </a:solidFill>
                <a:latin typeface="Arial" panose="020B0604020202020204" pitchFamily="34" charset="0"/>
              </a:rPr>
              <a:t>r</a:t>
            </a:r>
            <a:r>
              <a:rPr lang="zh-CN" altLang="en-US" b="1" i="0">
                <a:solidFill>
                  <a:schemeClr val="accent2"/>
                </a:solidFill>
                <a:latin typeface="Arial" panose="020B0604020202020204" pitchFamily="34" charset="0"/>
              </a:rPr>
              <a:t>时，</a:t>
            </a:r>
            <a:r>
              <a:rPr lang="en-US" altLang="zh-CN" b="1" i="0">
                <a:solidFill>
                  <a:schemeClr val="accent2"/>
                </a:solidFill>
                <a:latin typeface="Arial" panose="020B0604020202020204" pitchFamily="34" charset="0"/>
              </a:rPr>
              <a:t>σ</a:t>
            </a:r>
            <a:r>
              <a:rPr lang="en-US" altLang="zh-CN" b="1" baseline="-30000">
                <a:solidFill>
                  <a:schemeClr val="accent2"/>
                </a:solidFill>
                <a:latin typeface="Arial" panose="020B0604020202020204" pitchFamily="34" charset="0"/>
              </a:rPr>
              <a:t>t</a:t>
            </a:r>
            <a:r>
              <a:rPr lang="en-US" altLang="zh-CN" b="1" i="0">
                <a:solidFill>
                  <a:schemeClr val="accent2"/>
                </a:solidFill>
                <a:latin typeface="Arial" panose="020B0604020202020204" pitchFamily="34" charset="0"/>
              </a:rPr>
              <a:t>=0</a:t>
            </a:r>
            <a:r>
              <a:rPr lang="zh-CN" altLang="en-US" b="1" i="0">
                <a:solidFill>
                  <a:schemeClr val="accent2"/>
                </a:solidFill>
                <a:latin typeface="Arial" panose="020B0604020202020204" pitchFamily="34" charset="0"/>
              </a:rPr>
              <a:t>，仅有</a:t>
            </a:r>
            <a:r>
              <a:rPr lang="en-US" altLang="zh-CN" b="1" i="0">
                <a:solidFill>
                  <a:schemeClr val="accent2"/>
                </a:solidFill>
                <a:latin typeface="Arial" panose="020B0604020202020204" pitchFamily="34" charset="0"/>
              </a:rPr>
              <a:t>σ</a:t>
            </a:r>
            <a:r>
              <a:rPr lang="en-US" altLang="zh-CN" b="1" baseline="-30000">
                <a:solidFill>
                  <a:schemeClr val="accent2"/>
                </a:solidFill>
                <a:latin typeface="Arial" panose="020B0604020202020204" pitchFamily="34" charset="0"/>
              </a:rPr>
              <a:t>r</a:t>
            </a:r>
            <a:r>
              <a:rPr lang="zh-CN" altLang="en-US" b="1" i="0">
                <a:solidFill>
                  <a:schemeClr val="accent2"/>
                </a:solidFill>
                <a:latin typeface="Arial" panose="020B0604020202020204" pitchFamily="34" charset="0"/>
              </a:rPr>
              <a:t>存在，且</a:t>
            </a:r>
            <a:r>
              <a:rPr lang="en-US" altLang="zh-CN" b="1" i="0">
                <a:solidFill>
                  <a:schemeClr val="accent2"/>
                </a:solidFill>
                <a:latin typeface="Arial" panose="020B0604020202020204" pitchFamily="34" charset="0"/>
              </a:rPr>
              <a:t>σ</a:t>
            </a:r>
            <a:r>
              <a:rPr lang="en-US" altLang="zh-CN" b="1" baseline="-30000">
                <a:solidFill>
                  <a:schemeClr val="accent2"/>
                </a:solidFill>
                <a:latin typeface="Arial" panose="020B0604020202020204" pitchFamily="34" charset="0"/>
              </a:rPr>
              <a:t>r</a:t>
            </a:r>
            <a:r>
              <a:rPr lang="en-US" altLang="zh-CN" b="1" i="0">
                <a:solidFill>
                  <a:schemeClr val="accent2"/>
                </a:solidFill>
                <a:latin typeface="Arial" panose="020B0604020202020204" pitchFamily="34" charset="0"/>
              </a:rPr>
              <a:t>&lt;0</a:t>
            </a:r>
            <a:r>
              <a:rPr lang="zh-CN" altLang="en-US" b="1" i="0">
                <a:solidFill>
                  <a:schemeClr val="accent2"/>
                </a:solidFill>
                <a:latin typeface="Arial" panose="020B0604020202020204" pitchFamily="34" charset="0"/>
              </a:rPr>
              <a:t>，即为压应力。</a:t>
            </a:r>
          </a:p>
        </p:txBody>
      </p:sp>
      <p:grpSp>
        <p:nvGrpSpPr>
          <p:cNvPr id="543748" name="Group 4"/>
          <p:cNvGrpSpPr>
            <a:grpSpLocks/>
          </p:cNvGrpSpPr>
          <p:nvPr/>
        </p:nvGrpSpPr>
        <p:grpSpPr bwMode="auto">
          <a:xfrm>
            <a:off x="684213" y="2420938"/>
            <a:ext cx="8064500" cy="3167062"/>
            <a:chOff x="408" y="1728"/>
            <a:chExt cx="4632" cy="1927"/>
          </a:xfrm>
        </p:grpSpPr>
        <p:sp>
          <p:nvSpPr>
            <p:cNvPr id="543749" name="Freeform 5"/>
            <p:cNvSpPr>
              <a:spLocks/>
            </p:cNvSpPr>
            <p:nvPr/>
          </p:nvSpPr>
          <p:spPr bwMode="auto">
            <a:xfrm>
              <a:off x="1889" y="2059"/>
              <a:ext cx="1905" cy="1587"/>
            </a:xfrm>
            <a:custGeom>
              <a:avLst/>
              <a:gdLst>
                <a:gd name="T0" fmla="*/ 0 w 1908"/>
                <a:gd name="T1" fmla="*/ 0 h 1596"/>
                <a:gd name="T2" fmla="*/ 578 w 1908"/>
                <a:gd name="T3" fmla="*/ 165 h 1596"/>
                <a:gd name="T4" fmla="*/ 1260 w 1908"/>
                <a:gd name="T5" fmla="*/ 675 h 1596"/>
                <a:gd name="T6" fmla="*/ 1908 w 1908"/>
                <a:gd name="T7" fmla="*/ 1596 h 1596"/>
              </a:gdLst>
              <a:ahLst/>
              <a:cxnLst>
                <a:cxn ang="0">
                  <a:pos x="T0" y="T1"/>
                </a:cxn>
                <a:cxn ang="0">
                  <a:pos x="T2" y="T3"/>
                </a:cxn>
                <a:cxn ang="0">
                  <a:pos x="T4" y="T5"/>
                </a:cxn>
                <a:cxn ang="0">
                  <a:pos x="T6" y="T7"/>
                </a:cxn>
              </a:cxnLst>
              <a:rect l="0" t="0" r="r" b="b"/>
              <a:pathLst>
                <a:path w="1908" h="1596">
                  <a:moveTo>
                    <a:pt x="0" y="0"/>
                  </a:moveTo>
                  <a:cubicBezTo>
                    <a:pt x="184" y="26"/>
                    <a:pt x="368" y="52"/>
                    <a:pt x="578" y="165"/>
                  </a:cubicBezTo>
                  <a:cubicBezTo>
                    <a:pt x="788" y="278"/>
                    <a:pt x="1038" y="436"/>
                    <a:pt x="1260" y="675"/>
                  </a:cubicBezTo>
                  <a:cubicBezTo>
                    <a:pt x="1482" y="914"/>
                    <a:pt x="1695" y="1255"/>
                    <a:pt x="1908" y="1596"/>
                  </a:cubicBezTo>
                </a:path>
              </a:pathLst>
            </a:custGeom>
            <a:noFill/>
            <a:ln w="31750">
              <a:solidFill>
                <a:srgbClr val="000000"/>
              </a:solidFill>
              <a:round/>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750" name="Freeform 6"/>
            <p:cNvSpPr>
              <a:spLocks/>
            </p:cNvSpPr>
            <p:nvPr/>
          </p:nvSpPr>
          <p:spPr bwMode="auto">
            <a:xfrm>
              <a:off x="1887" y="2043"/>
              <a:ext cx="1897" cy="902"/>
            </a:xfrm>
            <a:custGeom>
              <a:avLst/>
              <a:gdLst>
                <a:gd name="T0" fmla="*/ 0 w 1900"/>
                <a:gd name="T1" fmla="*/ 0 h 907"/>
                <a:gd name="T2" fmla="*/ 900 w 1900"/>
                <a:gd name="T3" fmla="*/ 255 h 907"/>
                <a:gd name="T4" fmla="*/ 1900 w 1900"/>
                <a:gd name="T5" fmla="*/ 907 h 907"/>
              </a:gdLst>
              <a:ahLst/>
              <a:cxnLst>
                <a:cxn ang="0">
                  <a:pos x="T0" y="T1"/>
                </a:cxn>
                <a:cxn ang="0">
                  <a:pos x="T2" y="T3"/>
                </a:cxn>
                <a:cxn ang="0">
                  <a:pos x="T4" y="T5"/>
                </a:cxn>
              </a:cxnLst>
              <a:rect l="0" t="0" r="r" b="b"/>
              <a:pathLst>
                <a:path w="1900" h="907">
                  <a:moveTo>
                    <a:pt x="0" y="0"/>
                  </a:moveTo>
                  <a:cubicBezTo>
                    <a:pt x="291" y="52"/>
                    <a:pt x="583" y="104"/>
                    <a:pt x="900" y="255"/>
                  </a:cubicBezTo>
                  <a:cubicBezTo>
                    <a:pt x="1217" y="406"/>
                    <a:pt x="1558" y="656"/>
                    <a:pt x="1900" y="907"/>
                  </a:cubicBezTo>
                </a:path>
              </a:pathLst>
            </a:custGeom>
            <a:noFill/>
            <a:ln w="31750">
              <a:solidFill>
                <a:srgbClr val="000000"/>
              </a:solidFill>
              <a:round/>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751" name="Oval 7"/>
            <p:cNvSpPr>
              <a:spLocks noChangeArrowheads="1"/>
            </p:cNvSpPr>
            <p:nvPr/>
          </p:nvSpPr>
          <p:spPr bwMode="auto">
            <a:xfrm>
              <a:off x="2291" y="2918"/>
              <a:ext cx="680" cy="680"/>
            </a:xfrm>
            <a:prstGeom prst="ellipse">
              <a:avLst/>
            </a:prstGeom>
            <a:solidFill>
              <a:srgbClr val="FFFFFF"/>
            </a:solidFill>
            <a:ln w="31750">
              <a:solidFill>
                <a:srgbClr val="000000"/>
              </a:solidFill>
              <a:round/>
              <a:headEnd/>
              <a:tailEnd type="none" w="sm" len="lg"/>
            </a:ln>
          </p:spPr>
          <p:txBody>
            <a:bodyPr/>
            <a:lstStyle/>
            <a:p>
              <a:endParaRPr lang="zh-CN" altLang="en-US"/>
            </a:p>
          </p:txBody>
        </p:sp>
        <p:sp>
          <p:nvSpPr>
            <p:cNvPr id="543752" name="Line 8"/>
            <p:cNvSpPr>
              <a:spLocks noChangeShapeType="1"/>
            </p:cNvSpPr>
            <p:nvPr/>
          </p:nvSpPr>
          <p:spPr bwMode="auto">
            <a:xfrm flipV="1">
              <a:off x="1882" y="1933"/>
              <a:ext cx="0" cy="1722"/>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3753" name="Line 9"/>
            <p:cNvSpPr>
              <a:spLocks noChangeShapeType="1"/>
            </p:cNvSpPr>
            <p:nvPr/>
          </p:nvSpPr>
          <p:spPr bwMode="auto">
            <a:xfrm>
              <a:off x="1889" y="2727"/>
              <a:ext cx="2505" cy="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3754" name="Line 10"/>
            <p:cNvSpPr>
              <a:spLocks noChangeShapeType="1"/>
            </p:cNvSpPr>
            <p:nvPr/>
          </p:nvSpPr>
          <p:spPr bwMode="auto">
            <a:xfrm>
              <a:off x="3794" y="2059"/>
              <a:ext cx="0" cy="1587"/>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3755" name="Line 11"/>
            <p:cNvSpPr>
              <a:spLocks noChangeShapeType="1"/>
            </p:cNvSpPr>
            <p:nvPr/>
          </p:nvSpPr>
          <p:spPr bwMode="auto">
            <a:xfrm>
              <a:off x="1889" y="3646"/>
              <a:ext cx="2505" cy="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3756" name="AutoShape 12"/>
            <p:cNvSpPr>
              <a:spLocks noChangeArrowheads="1"/>
            </p:cNvSpPr>
            <p:nvPr/>
          </p:nvSpPr>
          <p:spPr bwMode="auto">
            <a:xfrm rot="5400000">
              <a:off x="4435" y="2654"/>
              <a:ext cx="57" cy="142"/>
            </a:xfrm>
            <a:prstGeom prst="triangle">
              <a:avLst>
                <a:gd name="adj" fmla="val 50000"/>
              </a:avLst>
            </a:prstGeom>
            <a:solidFill>
              <a:srgbClr val="000000"/>
            </a:solidFill>
            <a:ln w="9525">
              <a:solidFill>
                <a:srgbClr val="000000"/>
              </a:solidFill>
              <a:miter lim="800000"/>
              <a:headEnd/>
              <a:tailEnd type="none" w="sm" len="lg"/>
            </a:ln>
          </p:spPr>
          <p:txBody>
            <a:bodyPr/>
            <a:lstStyle/>
            <a:p>
              <a:endParaRPr lang="zh-CN" altLang="en-US"/>
            </a:p>
          </p:txBody>
        </p:sp>
        <p:sp>
          <p:nvSpPr>
            <p:cNvPr id="543757" name="AutoShape 13"/>
            <p:cNvSpPr>
              <a:spLocks noChangeArrowheads="1"/>
            </p:cNvSpPr>
            <p:nvPr/>
          </p:nvSpPr>
          <p:spPr bwMode="auto">
            <a:xfrm>
              <a:off x="1859" y="1783"/>
              <a:ext cx="57" cy="141"/>
            </a:xfrm>
            <a:prstGeom prst="triangle">
              <a:avLst>
                <a:gd name="adj" fmla="val 50000"/>
              </a:avLst>
            </a:prstGeom>
            <a:solidFill>
              <a:srgbClr val="000000"/>
            </a:solidFill>
            <a:ln w="9525">
              <a:solidFill>
                <a:srgbClr val="000000"/>
              </a:solidFill>
              <a:miter lim="800000"/>
              <a:headEnd/>
              <a:tailEnd type="none" w="sm" len="lg"/>
            </a:ln>
          </p:spPr>
          <p:txBody>
            <a:bodyPr/>
            <a:lstStyle/>
            <a:p>
              <a:endParaRPr lang="zh-CN" altLang="en-US"/>
            </a:p>
          </p:txBody>
        </p:sp>
        <p:sp>
          <p:nvSpPr>
            <p:cNvPr id="543758" name="Rectangle 14"/>
            <p:cNvSpPr>
              <a:spLocks noChangeArrowheads="1"/>
            </p:cNvSpPr>
            <p:nvPr/>
          </p:nvSpPr>
          <p:spPr bwMode="auto">
            <a:xfrm>
              <a:off x="2376" y="3028"/>
              <a:ext cx="19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σ</a:t>
              </a:r>
              <a:r>
                <a:rPr lang="en-US" altLang="zh-CN" sz="2000" baseline="-30000"/>
                <a:t>t</a:t>
              </a:r>
              <a:endParaRPr lang="en-US" altLang="zh-CN" sz="2000" i="0"/>
            </a:p>
            <a:p>
              <a:pPr eaLnBrk="0" hangingPunct="0"/>
              <a:endParaRPr lang="en-US" altLang="zh-CN" sz="2000" i="0"/>
            </a:p>
          </p:txBody>
        </p:sp>
        <p:sp>
          <p:nvSpPr>
            <p:cNvPr id="543759" name="Rectangle 15"/>
            <p:cNvSpPr>
              <a:spLocks noChangeArrowheads="1"/>
            </p:cNvSpPr>
            <p:nvPr/>
          </p:nvSpPr>
          <p:spPr bwMode="auto">
            <a:xfrm>
              <a:off x="2631" y="3257"/>
              <a:ext cx="32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σ</a:t>
              </a:r>
              <a:r>
                <a:rPr lang="en-US" altLang="zh-CN" sz="2000" baseline="-30000"/>
                <a:t>r</a:t>
              </a:r>
              <a:endParaRPr lang="en-US" altLang="zh-CN" sz="2000" i="0"/>
            </a:p>
          </p:txBody>
        </p:sp>
        <p:sp>
          <p:nvSpPr>
            <p:cNvPr id="543760" name="Rectangle 16"/>
            <p:cNvSpPr>
              <a:spLocks noChangeArrowheads="1"/>
            </p:cNvSpPr>
            <p:nvPr/>
          </p:nvSpPr>
          <p:spPr bwMode="auto">
            <a:xfrm>
              <a:off x="1611" y="1728"/>
              <a:ext cx="29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σ</a:t>
              </a:r>
              <a:r>
                <a:rPr lang="en-US" altLang="zh-CN" sz="2000" baseline="-30000"/>
                <a:t>r</a:t>
              </a:r>
              <a:endParaRPr lang="en-US" altLang="zh-CN" sz="2000" i="0"/>
            </a:p>
            <a:p>
              <a:pPr eaLnBrk="0" hangingPunct="0"/>
              <a:endParaRPr lang="en-US" altLang="zh-CN" sz="2000" i="0"/>
            </a:p>
          </p:txBody>
        </p:sp>
        <p:sp>
          <p:nvSpPr>
            <p:cNvPr id="543761" name="Rectangle 17"/>
            <p:cNvSpPr>
              <a:spLocks noChangeArrowheads="1"/>
            </p:cNvSpPr>
            <p:nvPr/>
          </p:nvSpPr>
          <p:spPr bwMode="auto">
            <a:xfrm>
              <a:off x="1943" y="1728"/>
              <a:ext cx="19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σ</a:t>
              </a:r>
              <a:r>
                <a:rPr lang="en-US" altLang="zh-CN" sz="2000" baseline="-30000"/>
                <a:t>t</a:t>
              </a:r>
              <a:endParaRPr lang="en-US" altLang="zh-CN" sz="2000" i="0"/>
            </a:p>
            <a:p>
              <a:pPr eaLnBrk="0" hangingPunct="0"/>
              <a:endParaRPr lang="en-US" altLang="zh-CN" sz="2000" i="0"/>
            </a:p>
          </p:txBody>
        </p:sp>
        <p:sp>
          <p:nvSpPr>
            <p:cNvPr id="543762" name="Rectangle 18"/>
            <p:cNvSpPr>
              <a:spLocks noChangeArrowheads="1"/>
            </p:cNvSpPr>
            <p:nvPr/>
          </p:nvSpPr>
          <p:spPr bwMode="auto">
            <a:xfrm>
              <a:off x="2956" y="2059"/>
              <a:ext cx="1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σ</a:t>
              </a:r>
              <a:r>
                <a:rPr lang="en-US" altLang="zh-CN" sz="2000" baseline="-30000"/>
                <a:t>t</a:t>
              </a:r>
              <a:endParaRPr lang="en-US" altLang="zh-CN" sz="2000" i="0"/>
            </a:p>
            <a:p>
              <a:pPr eaLnBrk="0" hangingPunct="0"/>
              <a:endParaRPr lang="en-US" altLang="zh-CN" sz="2000" i="0"/>
            </a:p>
          </p:txBody>
        </p:sp>
        <p:sp>
          <p:nvSpPr>
            <p:cNvPr id="543763" name="Rectangle 19"/>
            <p:cNvSpPr>
              <a:spLocks noChangeArrowheads="1"/>
            </p:cNvSpPr>
            <p:nvPr/>
          </p:nvSpPr>
          <p:spPr bwMode="auto">
            <a:xfrm>
              <a:off x="2402" y="2320"/>
              <a:ext cx="34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σ</a:t>
              </a:r>
              <a:r>
                <a:rPr lang="en-US" altLang="zh-CN" sz="2000" baseline="-30000"/>
                <a:t>r</a:t>
              </a:r>
              <a:endParaRPr lang="en-US" altLang="zh-CN" sz="2000" i="0"/>
            </a:p>
          </p:txBody>
        </p:sp>
        <p:sp>
          <p:nvSpPr>
            <p:cNvPr id="543764" name="Line 20"/>
            <p:cNvSpPr>
              <a:spLocks noChangeShapeType="1"/>
            </p:cNvSpPr>
            <p:nvPr/>
          </p:nvSpPr>
          <p:spPr bwMode="auto">
            <a:xfrm>
              <a:off x="3794" y="2945"/>
              <a:ext cx="247" cy="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3765" name="Rectangle 21"/>
            <p:cNvSpPr>
              <a:spLocks noChangeArrowheads="1"/>
            </p:cNvSpPr>
            <p:nvPr/>
          </p:nvSpPr>
          <p:spPr bwMode="auto">
            <a:xfrm>
              <a:off x="4439" y="2966"/>
              <a:ext cx="29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3</a:t>
              </a:r>
              <a:r>
                <a:rPr lang="en-US" altLang="zh-CN" sz="2000"/>
                <a:t>P</a:t>
              </a:r>
            </a:p>
          </p:txBody>
        </p:sp>
        <p:sp>
          <p:nvSpPr>
            <p:cNvPr id="543766" name="Rectangle 22"/>
            <p:cNvSpPr>
              <a:spLocks noChangeArrowheads="1"/>
            </p:cNvSpPr>
            <p:nvPr/>
          </p:nvSpPr>
          <p:spPr bwMode="auto">
            <a:xfrm>
              <a:off x="4465" y="3161"/>
              <a:ext cx="16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4</a:t>
              </a:r>
            </a:p>
          </p:txBody>
        </p:sp>
        <p:sp>
          <p:nvSpPr>
            <p:cNvPr id="543767" name="Line 23"/>
            <p:cNvSpPr>
              <a:spLocks noChangeShapeType="1"/>
            </p:cNvSpPr>
            <p:nvPr/>
          </p:nvSpPr>
          <p:spPr bwMode="auto">
            <a:xfrm>
              <a:off x="4439" y="3161"/>
              <a:ext cx="165" cy="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3768" name="Line 24"/>
            <p:cNvSpPr>
              <a:spLocks noChangeShapeType="1"/>
            </p:cNvSpPr>
            <p:nvPr/>
          </p:nvSpPr>
          <p:spPr bwMode="auto">
            <a:xfrm>
              <a:off x="4290" y="3161"/>
              <a:ext cx="104" cy="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3769" name="AutoShape 25"/>
            <p:cNvSpPr>
              <a:spLocks/>
            </p:cNvSpPr>
            <p:nvPr/>
          </p:nvSpPr>
          <p:spPr bwMode="auto">
            <a:xfrm>
              <a:off x="4630" y="3002"/>
              <a:ext cx="74" cy="318"/>
            </a:xfrm>
            <a:prstGeom prst="leftBracket">
              <a:avLst>
                <a:gd name="adj" fmla="val 214865"/>
              </a:avLst>
            </a:prstGeom>
            <a:noFill/>
            <a:ln w="9525">
              <a:solidFill>
                <a:srgbClr val="000000"/>
              </a:solidFill>
              <a:round/>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770" name="AutoShape 26"/>
            <p:cNvSpPr>
              <a:spLocks/>
            </p:cNvSpPr>
            <p:nvPr/>
          </p:nvSpPr>
          <p:spPr bwMode="auto">
            <a:xfrm flipH="1">
              <a:off x="4881" y="3002"/>
              <a:ext cx="75" cy="318"/>
            </a:xfrm>
            <a:prstGeom prst="leftBracket">
              <a:avLst>
                <a:gd name="adj" fmla="val 212000"/>
              </a:avLst>
            </a:prstGeom>
            <a:noFill/>
            <a:ln w="9525">
              <a:solidFill>
                <a:srgbClr val="000000"/>
              </a:solidFill>
              <a:round/>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771" name="Rectangle 27"/>
            <p:cNvSpPr>
              <a:spLocks noChangeArrowheads="1"/>
            </p:cNvSpPr>
            <p:nvPr/>
          </p:nvSpPr>
          <p:spPr bwMode="auto">
            <a:xfrm>
              <a:off x="4780" y="2956"/>
              <a:ext cx="8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t>r</a:t>
              </a:r>
            </a:p>
            <a:p>
              <a:pPr eaLnBrk="0" hangingPunct="0"/>
              <a:endParaRPr lang="en-US" altLang="zh-CN" sz="2000" i="0"/>
            </a:p>
          </p:txBody>
        </p:sp>
        <p:sp>
          <p:nvSpPr>
            <p:cNvPr id="543772" name="Line 28"/>
            <p:cNvSpPr>
              <a:spLocks noChangeShapeType="1"/>
            </p:cNvSpPr>
            <p:nvPr/>
          </p:nvSpPr>
          <p:spPr bwMode="auto">
            <a:xfrm>
              <a:off x="4723" y="3161"/>
              <a:ext cx="165" cy="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3773" name="Rectangle 29"/>
            <p:cNvSpPr>
              <a:spLocks noChangeArrowheads="1"/>
            </p:cNvSpPr>
            <p:nvPr/>
          </p:nvSpPr>
          <p:spPr bwMode="auto">
            <a:xfrm>
              <a:off x="4756" y="3161"/>
              <a:ext cx="8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t>h</a:t>
              </a:r>
            </a:p>
            <a:p>
              <a:pPr eaLnBrk="0" hangingPunct="0"/>
              <a:endParaRPr lang="en-US" altLang="zh-CN" sz="2000" i="0"/>
            </a:p>
          </p:txBody>
        </p:sp>
        <p:sp>
          <p:nvSpPr>
            <p:cNvPr id="543774" name="Rectangle 30"/>
            <p:cNvSpPr>
              <a:spLocks noChangeArrowheads="1"/>
            </p:cNvSpPr>
            <p:nvPr/>
          </p:nvSpPr>
          <p:spPr bwMode="auto">
            <a:xfrm>
              <a:off x="4956" y="2891"/>
              <a:ext cx="8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2</a:t>
              </a:r>
            </a:p>
            <a:p>
              <a:pPr eaLnBrk="0" hangingPunct="0"/>
              <a:endParaRPr lang="en-US" altLang="zh-CN" sz="2000" i="0"/>
            </a:p>
          </p:txBody>
        </p:sp>
        <p:sp>
          <p:nvSpPr>
            <p:cNvPr id="543775" name="Rectangle 31"/>
            <p:cNvSpPr>
              <a:spLocks noChangeArrowheads="1"/>
            </p:cNvSpPr>
            <p:nvPr/>
          </p:nvSpPr>
          <p:spPr bwMode="auto">
            <a:xfrm>
              <a:off x="3928" y="2092"/>
              <a:ext cx="44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3</a:t>
              </a:r>
              <a:r>
                <a:rPr lang="en-US" altLang="zh-CN" sz="2000"/>
                <a:t>Pμ</a:t>
              </a:r>
              <a:endParaRPr lang="en-US" altLang="zh-CN" sz="2000" i="0"/>
            </a:p>
          </p:txBody>
        </p:sp>
        <p:sp>
          <p:nvSpPr>
            <p:cNvPr id="543776" name="Rectangle 32"/>
            <p:cNvSpPr>
              <a:spLocks noChangeArrowheads="1"/>
            </p:cNvSpPr>
            <p:nvPr/>
          </p:nvSpPr>
          <p:spPr bwMode="auto">
            <a:xfrm>
              <a:off x="3983" y="2239"/>
              <a:ext cx="16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4</a:t>
              </a:r>
            </a:p>
          </p:txBody>
        </p:sp>
        <p:sp>
          <p:nvSpPr>
            <p:cNvPr id="543777" name="Line 33"/>
            <p:cNvSpPr>
              <a:spLocks noChangeShapeType="1"/>
            </p:cNvSpPr>
            <p:nvPr/>
          </p:nvSpPr>
          <p:spPr bwMode="auto">
            <a:xfrm>
              <a:off x="3957" y="2263"/>
              <a:ext cx="234" cy="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3778" name="Line 34"/>
            <p:cNvSpPr>
              <a:spLocks noChangeShapeType="1"/>
            </p:cNvSpPr>
            <p:nvPr/>
          </p:nvSpPr>
          <p:spPr bwMode="auto">
            <a:xfrm>
              <a:off x="3832" y="2263"/>
              <a:ext cx="104" cy="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3779" name="AutoShape 35"/>
            <p:cNvSpPr>
              <a:spLocks/>
            </p:cNvSpPr>
            <p:nvPr/>
          </p:nvSpPr>
          <p:spPr bwMode="auto">
            <a:xfrm>
              <a:off x="4228" y="2104"/>
              <a:ext cx="74" cy="318"/>
            </a:xfrm>
            <a:prstGeom prst="leftBracket">
              <a:avLst>
                <a:gd name="adj" fmla="val 214865"/>
              </a:avLst>
            </a:prstGeom>
            <a:noFill/>
            <a:ln w="9525">
              <a:solidFill>
                <a:srgbClr val="000000"/>
              </a:solidFill>
              <a:round/>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780" name="AutoShape 36"/>
            <p:cNvSpPr>
              <a:spLocks/>
            </p:cNvSpPr>
            <p:nvPr/>
          </p:nvSpPr>
          <p:spPr bwMode="auto">
            <a:xfrm flipH="1">
              <a:off x="4471" y="2104"/>
              <a:ext cx="75" cy="318"/>
            </a:xfrm>
            <a:prstGeom prst="leftBracket">
              <a:avLst>
                <a:gd name="adj" fmla="val 212000"/>
              </a:avLst>
            </a:prstGeom>
            <a:noFill/>
            <a:ln w="9525">
              <a:solidFill>
                <a:srgbClr val="000000"/>
              </a:solidFill>
              <a:round/>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781" name="Rectangle 37"/>
            <p:cNvSpPr>
              <a:spLocks noChangeArrowheads="1"/>
            </p:cNvSpPr>
            <p:nvPr/>
          </p:nvSpPr>
          <p:spPr bwMode="auto">
            <a:xfrm>
              <a:off x="4370" y="2059"/>
              <a:ext cx="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t>r</a:t>
              </a:r>
            </a:p>
            <a:p>
              <a:pPr eaLnBrk="0" hangingPunct="0"/>
              <a:endParaRPr lang="en-US" altLang="zh-CN" sz="2000" i="0"/>
            </a:p>
          </p:txBody>
        </p:sp>
        <p:sp>
          <p:nvSpPr>
            <p:cNvPr id="543782" name="Line 38"/>
            <p:cNvSpPr>
              <a:spLocks noChangeShapeType="1"/>
            </p:cNvSpPr>
            <p:nvPr/>
          </p:nvSpPr>
          <p:spPr bwMode="auto">
            <a:xfrm>
              <a:off x="4313" y="2263"/>
              <a:ext cx="165" cy="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3783" name="Rectangle 39"/>
            <p:cNvSpPr>
              <a:spLocks noChangeArrowheads="1"/>
            </p:cNvSpPr>
            <p:nvPr/>
          </p:nvSpPr>
          <p:spPr bwMode="auto">
            <a:xfrm>
              <a:off x="4346" y="2299"/>
              <a:ext cx="8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t>h</a:t>
              </a:r>
            </a:p>
            <a:p>
              <a:pPr eaLnBrk="0" hangingPunct="0"/>
              <a:endParaRPr lang="en-US" altLang="zh-CN" sz="2000" i="0"/>
            </a:p>
          </p:txBody>
        </p:sp>
        <p:sp>
          <p:nvSpPr>
            <p:cNvPr id="543784" name="Rectangle 40"/>
            <p:cNvSpPr>
              <a:spLocks noChangeArrowheads="1"/>
            </p:cNvSpPr>
            <p:nvPr/>
          </p:nvSpPr>
          <p:spPr bwMode="auto">
            <a:xfrm>
              <a:off x="4546" y="1994"/>
              <a:ext cx="8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2</a:t>
              </a:r>
            </a:p>
            <a:p>
              <a:pPr eaLnBrk="0" hangingPunct="0"/>
              <a:endParaRPr lang="en-US" altLang="zh-CN" sz="2000" i="0"/>
            </a:p>
          </p:txBody>
        </p:sp>
        <p:sp>
          <p:nvSpPr>
            <p:cNvPr id="543785" name="Rectangle 41"/>
            <p:cNvSpPr>
              <a:spLocks noChangeArrowheads="1"/>
            </p:cNvSpPr>
            <p:nvPr/>
          </p:nvSpPr>
          <p:spPr bwMode="auto">
            <a:xfrm>
              <a:off x="526" y="2222"/>
              <a:ext cx="68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3</a:t>
              </a:r>
              <a:r>
                <a:rPr lang="en-US" altLang="zh-CN" sz="2000"/>
                <a:t>P</a:t>
              </a:r>
              <a:r>
                <a:rPr lang="en-US" altLang="zh-CN" sz="2000" i="0"/>
                <a:t>(1+</a:t>
              </a:r>
              <a:r>
                <a:rPr lang="en-US" altLang="zh-CN" sz="2000"/>
                <a:t>μ</a:t>
              </a:r>
              <a:r>
                <a:rPr lang="en-US" altLang="zh-CN" sz="2000" i="0"/>
                <a:t>)</a:t>
              </a:r>
            </a:p>
            <a:p>
              <a:pPr eaLnBrk="0" hangingPunct="0"/>
              <a:endParaRPr lang="en-US" altLang="zh-CN" sz="2000" i="0"/>
            </a:p>
          </p:txBody>
        </p:sp>
        <p:sp>
          <p:nvSpPr>
            <p:cNvPr id="543786" name="Rectangle 42"/>
            <p:cNvSpPr>
              <a:spLocks noChangeArrowheads="1"/>
            </p:cNvSpPr>
            <p:nvPr/>
          </p:nvSpPr>
          <p:spPr bwMode="auto">
            <a:xfrm>
              <a:off x="820" y="2406"/>
              <a:ext cx="30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8</a:t>
              </a:r>
            </a:p>
            <a:p>
              <a:pPr eaLnBrk="0" hangingPunct="0"/>
              <a:endParaRPr lang="en-US" altLang="zh-CN" sz="2000" i="0"/>
            </a:p>
          </p:txBody>
        </p:sp>
        <p:sp>
          <p:nvSpPr>
            <p:cNvPr id="543787" name="Line 43"/>
            <p:cNvSpPr>
              <a:spLocks noChangeShapeType="1"/>
            </p:cNvSpPr>
            <p:nvPr/>
          </p:nvSpPr>
          <p:spPr bwMode="auto">
            <a:xfrm>
              <a:off x="549" y="2406"/>
              <a:ext cx="567" cy="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3788" name="Line 44"/>
            <p:cNvSpPr>
              <a:spLocks noChangeShapeType="1"/>
            </p:cNvSpPr>
            <p:nvPr/>
          </p:nvSpPr>
          <p:spPr bwMode="auto">
            <a:xfrm>
              <a:off x="408" y="2406"/>
              <a:ext cx="86" cy="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3789" name="AutoShape 45"/>
            <p:cNvSpPr>
              <a:spLocks/>
            </p:cNvSpPr>
            <p:nvPr/>
          </p:nvSpPr>
          <p:spPr bwMode="auto">
            <a:xfrm>
              <a:off x="1180" y="2206"/>
              <a:ext cx="97" cy="400"/>
            </a:xfrm>
            <a:prstGeom prst="leftBracket">
              <a:avLst>
                <a:gd name="adj" fmla="val 206186"/>
              </a:avLst>
            </a:prstGeom>
            <a:noFill/>
            <a:ln w="9525">
              <a:solidFill>
                <a:srgbClr val="000000"/>
              </a:solidFill>
              <a:round/>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790" name="AutoShape 46"/>
            <p:cNvSpPr>
              <a:spLocks/>
            </p:cNvSpPr>
            <p:nvPr/>
          </p:nvSpPr>
          <p:spPr bwMode="auto">
            <a:xfrm flipH="1">
              <a:off x="1364" y="2206"/>
              <a:ext cx="71" cy="400"/>
            </a:xfrm>
            <a:prstGeom prst="leftBracket">
              <a:avLst>
                <a:gd name="adj" fmla="val 281690"/>
              </a:avLst>
            </a:prstGeom>
            <a:noFill/>
            <a:ln w="9525">
              <a:solidFill>
                <a:srgbClr val="000000"/>
              </a:solidFill>
              <a:round/>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791" name="Rectangle 47"/>
            <p:cNvSpPr>
              <a:spLocks noChangeArrowheads="1"/>
            </p:cNvSpPr>
            <p:nvPr/>
          </p:nvSpPr>
          <p:spPr bwMode="auto">
            <a:xfrm>
              <a:off x="1286" y="2174"/>
              <a:ext cx="15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t>r</a:t>
              </a:r>
            </a:p>
          </p:txBody>
        </p:sp>
        <p:sp>
          <p:nvSpPr>
            <p:cNvPr id="543792" name="Line 48"/>
            <p:cNvSpPr>
              <a:spLocks noChangeShapeType="1"/>
            </p:cNvSpPr>
            <p:nvPr/>
          </p:nvSpPr>
          <p:spPr bwMode="auto">
            <a:xfrm>
              <a:off x="1226" y="2406"/>
              <a:ext cx="130" cy="0"/>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3793" name="Rectangle 49"/>
            <p:cNvSpPr>
              <a:spLocks noChangeArrowheads="1"/>
            </p:cNvSpPr>
            <p:nvPr/>
          </p:nvSpPr>
          <p:spPr bwMode="auto">
            <a:xfrm>
              <a:off x="1286" y="2415"/>
              <a:ext cx="1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t>h</a:t>
              </a:r>
            </a:p>
          </p:txBody>
        </p:sp>
        <p:sp>
          <p:nvSpPr>
            <p:cNvPr id="543794" name="Rectangle 50"/>
            <p:cNvSpPr>
              <a:spLocks noChangeArrowheads="1"/>
            </p:cNvSpPr>
            <p:nvPr/>
          </p:nvSpPr>
          <p:spPr bwMode="auto">
            <a:xfrm>
              <a:off x="1435" y="2104"/>
              <a:ext cx="1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2</a:t>
              </a:r>
            </a:p>
            <a:p>
              <a:pPr eaLnBrk="0" hangingPunct="0"/>
              <a:endParaRPr lang="en-US" altLang="zh-CN" sz="2000" i="0"/>
            </a:p>
          </p:txBody>
        </p:sp>
        <p:sp>
          <p:nvSpPr>
            <p:cNvPr id="543795" name="Line 51"/>
            <p:cNvSpPr>
              <a:spLocks noChangeShapeType="1"/>
            </p:cNvSpPr>
            <p:nvPr/>
          </p:nvSpPr>
          <p:spPr bwMode="auto">
            <a:xfrm>
              <a:off x="1530" y="2726"/>
              <a:ext cx="351" cy="1"/>
            </a:xfrm>
            <a:prstGeom prst="line">
              <a:avLst/>
            </a:prstGeom>
            <a:noFill/>
            <a:ln w="9525">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3796" name="Line 52"/>
            <p:cNvSpPr>
              <a:spLocks noChangeShapeType="1"/>
            </p:cNvSpPr>
            <p:nvPr/>
          </p:nvSpPr>
          <p:spPr bwMode="auto">
            <a:xfrm flipV="1">
              <a:off x="2616" y="2916"/>
              <a:ext cx="0" cy="358"/>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97" name="Line 53"/>
            <p:cNvSpPr>
              <a:spLocks noChangeShapeType="1"/>
            </p:cNvSpPr>
            <p:nvPr/>
          </p:nvSpPr>
          <p:spPr bwMode="auto">
            <a:xfrm>
              <a:off x="2616" y="3264"/>
              <a:ext cx="37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98" name="Line 54"/>
            <p:cNvSpPr>
              <a:spLocks noChangeShapeType="1"/>
            </p:cNvSpPr>
            <p:nvPr/>
          </p:nvSpPr>
          <p:spPr bwMode="auto">
            <a:xfrm flipH="1">
              <a:off x="1536" y="2052"/>
              <a:ext cx="4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99" name="Line 55"/>
            <p:cNvSpPr>
              <a:spLocks noChangeShapeType="1"/>
            </p:cNvSpPr>
            <p:nvPr/>
          </p:nvSpPr>
          <p:spPr bwMode="auto">
            <a:xfrm>
              <a:off x="1704" y="2040"/>
              <a:ext cx="0" cy="68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800" name="Rectangle 56"/>
            <p:cNvSpPr>
              <a:spLocks noChangeArrowheads="1"/>
            </p:cNvSpPr>
            <p:nvPr/>
          </p:nvSpPr>
          <p:spPr bwMode="auto">
            <a:xfrm>
              <a:off x="1778" y="2728"/>
              <a:ext cx="12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0</a:t>
              </a:r>
            </a:p>
          </p:txBody>
        </p:sp>
        <p:sp>
          <p:nvSpPr>
            <p:cNvPr id="543801" name="Rectangle 57"/>
            <p:cNvSpPr>
              <a:spLocks noChangeArrowheads="1"/>
            </p:cNvSpPr>
            <p:nvPr/>
          </p:nvSpPr>
          <p:spPr bwMode="auto">
            <a:xfrm>
              <a:off x="2726" y="2728"/>
              <a:ext cx="20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0.5</a:t>
              </a:r>
            </a:p>
          </p:txBody>
        </p:sp>
        <p:sp>
          <p:nvSpPr>
            <p:cNvPr id="543802" name="Rectangle 58"/>
            <p:cNvSpPr>
              <a:spLocks noChangeArrowheads="1"/>
            </p:cNvSpPr>
            <p:nvPr/>
          </p:nvSpPr>
          <p:spPr bwMode="auto">
            <a:xfrm>
              <a:off x="3686" y="2536"/>
              <a:ext cx="12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0"/>
                <a:t>1</a:t>
              </a:r>
            </a:p>
          </p:txBody>
        </p:sp>
        <p:sp>
          <p:nvSpPr>
            <p:cNvPr id="543803" name="Line 59"/>
            <p:cNvSpPr>
              <a:spLocks noChangeShapeType="1"/>
            </p:cNvSpPr>
            <p:nvPr/>
          </p:nvSpPr>
          <p:spPr bwMode="auto">
            <a:xfrm>
              <a:off x="4200" y="2736"/>
              <a:ext cx="0" cy="9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804" name="Line 60"/>
            <p:cNvSpPr>
              <a:spLocks noChangeShapeType="1"/>
            </p:cNvSpPr>
            <p:nvPr/>
          </p:nvSpPr>
          <p:spPr bwMode="auto">
            <a:xfrm flipV="1">
              <a:off x="3960" y="2952"/>
              <a:ext cx="0" cy="2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805" name="Line 61"/>
            <p:cNvSpPr>
              <a:spLocks noChangeShapeType="1"/>
            </p:cNvSpPr>
            <p:nvPr/>
          </p:nvSpPr>
          <p:spPr bwMode="auto">
            <a:xfrm>
              <a:off x="3960" y="2520"/>
              <a:ext cx="0" cy="2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ChangeArrowheads="1"/>
          </p:cNvSpPr>
          <p:nvPr/>
        </p:nvSpPr>
        <p:spPr bwMode="auto">
          <a:xfrm>
            <a:off x="5580063" y="6021388"/>
            <a:ext cx="2822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ctr"/>
            <a:r>
              <a:rPr lang="zh-CN" altLang="en-US" b="1" i="0"/>
              <a:t>恒流源供电</a:t>
            </a:r>
          </a:p>
        </p:txBody>
      </p:sp>
      <p:sp>
        <p:nvSpPr>
          <p:cNvPr id="544771" name="Rectangle 3"/>
          <p:cNvSpPr>
            <a:spLocks noChangeArrowheads="1"/>
          </p:cNvSpPr>
          <p:nvPr/>
        </p:nvSpPr>
        <p:spPr bwMode="auto">
          <a:xfrm>
            <a:off x="395288" y="188913"/>
            <a:ext cx="8291512"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tabLst>
                <a:tab pos="457200" algn="l"/>
                <a:tab pos="1028700" algn="l"/>
              </a:tabLst>
              <a:defRPr>
                <a:solidFill>
                  <a:schemeClr val="tx1"/>
                </a:solidFill>
                <a:latin typeface="Arial" panose="020B0604020202020204" pitchFamily="34" charset="0"/>
              </a:defRPr>
            </a:lvl1pPr>
            <a:lvl2pPr>
              <a:tabLst>
                <a:tab pos="457200" algn="l"/>
                <a:tab pos="1028700" algn="l"/>
              </a:tabLst>
              <a:defRPr>
                <a:solidFill>
                  <a:schemeClr val="tx1"/>
                </a:solidFill>
                <a:latin typeface="Arial" panose="020B0604020202020204" pitchFamily="34" charset="0"/>
              </a:defRPr>
            </a:lvl2pPr>
            <a:lvl3pPr>
              <a:tabLst>
                <a:tab pos="457200" algn="l"/>
                <a:tab pos="1028700" algn="l"/>
              </a:tabLst>
              <a:defRPr>
                <a:solidFill>
                  <a:schemeClr val="tx1"/>
                </a:solidFill>
                <a:latin typeface="Arial" panose="020B0604020202020204" pitchFamily="34" charset="0"/>
              </a:defRPr>
            </a:lvl3pPr>
            <a:lvl4pPr>
              <a:tabLst>
                <a:tab pos="457200" algn="l"/>
                <a:tab pos="1028700" algn="l"/>
              </a:tabLst>
              <a:defRPr>
                <a:solidFill>
                  <a:schemeClr val="tx1"/>
                </a:solidFill>
                <a:latin typeface="Arial" panose="020B0604020202020204" pitchFamily="34" charset="0"/>
              </a:defRPr>
            </a:lvl4pPr>
            <a:lvl5pPr>
              <a:tabLst>
                <a:tab pos="457200" algn="l"/>
                <a:tab pos="1028700" algn="l"/>
              </a:tabLst>
              <a:defRPr>
                <a:solidFill>
                  <a:schemeClr val="tx1"/>
                </a:solidFill>
                <a:latin typeface="Arial" panose="020B0604020202020204" pitchFamily="34" charset="0"/>
              </a:defRPr>
            </a:lvl5pPr>
            <a:lvl6pPr fontAlgn="base">
              <a:spcBef>
                <a:spcPct val="0"/>
              </a:spcBef>
              <a:spcAft>
                <a:spcPct val="0"/>
              </a:spcAft>
              <a:tabLst>
                <a:tab pos="457200" algn="l"/>
                <a:tab pos="1028700" algn="l"/>
              </a:tabLst>
              <a:defRPr>
                <a:solidFill>
                  <a:schemeClr val="tx1"/>
                </a:solidFill>
                <a:latin typeface="Arial" panose="020B0604020202020204" pitchFamily="34" charset="0"/>
              </a:defRPr>
            </a:lvl6pPr>
            <a:lvl7pPr fontAlgn="base">
              <a:spcBef>
                <a:spcPct val="0"/>
              </a:spcBef>
              <a:spcAft>
                <a:spcPct val="0"/>
              </a:spcAft>
              <a:tabLst>
                <a:tab pos="457200" algn="l"/>
                <a:tab pos="1028700" algn="l"/>
              </a:tabLst>
              <a:defRPr>
                <a:solidFill>
                  <a:schemeClr val="tx1"/>
                </a:solidFill>
                <a:latin typeface="Arial" panose="020B0604020202020204" pitchFamily="34" charset="0"/>
              </a:defRPr>
            </a:lvl7pPr>
            <a:lvl8pPr fontAlgn="base">
              <a:spcBef>
                <a:spcPct val="0"/>
              </a:spcBef>
              <a:spcAft>
                <a:spcPct val="0"/>
              </a:spcAft>
              <a:tabLst>
                <a:tab pos="457200" algn="l"/>
                <a:tab pos="1028700" algn="l"/>
              </a:tabLst>
              <a:defRPr>
                <a:solidFill>
                  <a:schemeClr val="tx1"/>
                </a:solidFill>
                <a:latin typeface="Arial" panose="020B0604020202020204" pitchFamily="34" charset="0"/>
              </a:defRPr>
            </a:lvl8pPr>
            <a:lvl9pPr fontAlgn="base">
              <a:spcBef>
                <a:spcPct val="0"/>
              </a:spcBef>
              <a:spcAft>
                <a:spcPct val="0"/>
              </a:spcAft>
              <a:tabLst>
                <a:tab pos="457200" algn="l"/>
                <a:tab pos="1028700" algn="l"/>
              </a:tabLst>
              <a:defRPr>
                <a:solidFill>
                  <a:schemeClr val="tx1"/>
                </a:solidFill>
                <a:latin typeface="Arial" panose="020B0604020202020204" pitchFamily="34" charset="0"/>
              </a:defRPr>
            </a:lvl9pPr>
          </a:lstStyle>
          <a:p>
            <a:pPr algn="just"/>
            <a:r>
              <a:rPr lang="en-US" altLang="zh-CN" b="1" i="0">
                <a:solidFill>
                  <a:srgbClr val="CC0000"/>
                </a:solidFill>
              </a:rPr>
              <a:t>2</a:t>
            </a:r>
            <a:r>
              <a:rPr lang="zh-CN" altLang="en-US" b="1" i="0">
                <a:solidFill>
                  <a:srgbClr val="CC0000"/>
                </a:solidFill>
              </a:rPr>
              <a:t>、  测量桥路及温度补偿</a:t>
            </a:r>
          </a:p>
          <a:p>
            <a:pPr algn="just" eaLnBrk="0" hangingPunct="0"/>
            <a:r>
              <a:rPr lang="zh-CN" altLang="en-US" b="1" i="0">
                <a:solidFill>
                  <a:schemeClr val="accent2"/>
                </a:solidFill>
              </a:rPr>
              <a:t>   为了减少温度影响，压阻器件一般采用恒流源供电。</a:t>
            </a:r>
          </a:p>
          <a:p>
            <a:pPr algn="just" eaLnBrk="0" hangingPunct="0"/>
            <a:r>
              <a:rPr lang="zh-CN" altLang="en-US" b="1" i="0">
                <a:solidFill>
                  <a:schemeClr val="accent2"/>
                </a:solidFill>
              </a:rPr>
              <a:t>假设电桥中两个支路的电阻相等，</a:t>
            </a:r>
          </a:p>
          <a:p>
            <a:pPr algn="just" eaLnBrk="0" hangingPunct="0"/>
            <a:r>
              <a:rPr lang="zh-CN" altLang="en-US" b="1" i="0">
                <a:solidFill>
                  <a:schemeClr val="accent2"/>
                </a:solidFill>
              </a:rPr>
              <a:t>即</a:t>
            </a:r>
            <a:r>
              <a:rPr lang="en-US" altLang="zh-CN" b="1">
                <a:solidFill>
                  <a:schemeClr val="accent2"/>
                </a:solidFill>
              </a:rPr>
              <a:t>R</a:t>
            </a:r>
            <a:r>
              <a:rPr lang="en-US" altLang="zh-CN" b="1" baseline="-30000">
                <a:solidFill>
                  <a:schemeClr val="accent2"/>
                </a:solidFill>
              </a:rPr>
              <a:t>ABC</a:t>
            </a:r>
            <a:r>
              <a:rPr lang="en-US" altLang="zh-CN" b="1">
                <a:solidFill>
                  <a:schemeClr val="accent2"/>
                </a:solidFill>
              </a:rPr>
              <a:t>=R</a:t>
            </a:r>
            <a:r>
              <a:rPr lang="en-US" altLang="zh-CN" b="1" baseline="-30000">
                <a:solidFill>
                  <a:schemeClr val="accent2"/>
                </a:solidFill>
              </a:rPr>
              <a:t>ADC</a:t>
            </a:r>
            <a:r>
              <a:rPr lang="en-US" altLang="zh-CN" b="1" i="0">
                <a:solidFill>
                  <a:schemeClr val="accent2"/>
                </a:solidFill>
              </a:rPr>
              <a:t>=2</a:t>
            </a:r>
            <a:r>
              <a:rPr lang="zh-CN" altLang="en-US" b="1" i="0">
                <a:solidFill>
                  <a:schemeClr val="accent2"/>
                </a:solidFill>
              </a:rPr>
              <a:t>（</a:t>
            </a:r>
            <a:r>
              <a:rPr lang="en-US" altLang="zh-CN" b="1">
                <a:solidFill>
                  <a:schemeClr val="accent2"/>
                </a:solidFill>
              </a:rPr>
              <a:t>R</a:t>
            </a:r>
            <a:r>
              <a:rPr lang="en-US" altLang="zh-CN" b="1" i="0">
                <a:solidFill>
                  <a:schemeClr val="accent2"/>
                </a:solidFill>
              </a:rPr>
              <a:t>+Δ</a:t>
            </a:r>
            <a:r>
              <a:rPr lang="en-US" altLang="zh-CN" b="1">
                <a:solidFill>
                  <a:schemeClr val="accent2"/>
                </a:solidFill>
              </a:rPr>
              <a:t>R</a:t>
            </a:r>
            <a:r>
              <a:rPr lang="en-US" altLang="zh-CN" b="1" baseline="-30000">
                <a:solidFill>
                  <a:schemeClr val="accent2"/>
                </a:solidFill>
              </a:rPr>
              <a:t>T</a:t>
            </a:r>
            <a:r>
              <a:rPr lang="zh-CN" altLang="en-US" b="1" i="0">
                <a:solidFill>
                  <a:schemeClr val="accent2"/>
                </a:solidFill>
              </a:rPr>
              <a:t>），故有</a:t>
            </a:r>
          </a:p>
          <a:p>
            <a:pPr algn="just" eaLnBrk="0" hangingPunct="0"/>
            <a:r>
              <a:rPr lang="zh-CN" altLang="en-US" b="1" i="0">
                <a:solidFill>
                  <a:schemeClr val="accent2"/>
                </a:solidFill>
              </a:rPr>
              <a:t>因此，电桥的输出为</a:t>
            </a:r>
          </a:p>
          <a:p>
            <a:pPr algn="just" eaLnBrk="0" hangingPunct="0"/>
            <a:endParaRPr lang="zh-CN" altLang="en-US" b="1" i="0">
              <a:solidFill>
                <a:schemeClr val="accent2"/>
              </a:solidFill>
            </a:endParaRPr>
          </a:p>
          <a:p>
            <a:pPr algn="just" eaLnBrk="0" hangingPunct="0"/>
            <a:endParaRPr lang="zh-CN" altLang="en-US" b="1" i="0">
              <a:solidFill>
                <a:schemeClr val="accent2"/>
              </a:solidFill>
            </a:endParaRPr>
          </a:p>
          <a:p>
            <a:pPr algn="just" eaLnBrk="0" hangingPunct="0"/>
            <a:r>
              <a:rPr lang="zh-CN" altLang="en-US" b="1" i="0">
                <a:solidFill>
                  <a:schemeClr val="accent2"/>
                </a:solidFill>
              </a:rPr>
              <a:t>整理后得</a:t>
            </a:r>
            <a:r>
              <a:rPr lang="en-US" altLang="zh-CN" b="1">
                <a:solidFill>
                  <a:srgbClr val="CC0000"/>
                </a:solidFill>
              </a:rPr>
              <a:t>U</a:t>
            </a:r>
            <a:r>
              <a:rPr lang="en-US" altLang="zh-CN" b="1" baseline="-30000">
                <a:solidFill>
                  <a:srgbClr val="CC0000"/>
                </a:solidFill>
              </a:rPr>
              <a:t>SC</a:t>
            </a:r>
            <a:r>
              <a:rPr lang="en-US" altLang="zh-CN" b="1">
                <a:solidFill>
                  <a:srgbClr val="CC0000"/>
                </a:solidFill>
              </a:rPr>
              <a:t>=IΔR</a:t>
            </a:r>
            <a:endParaRPr lang="zh-CN" altLang="en-US" b="1" i="0">
              <a:solidFill>
                <a:srgbClr val="CC0000"/>
              </a:solidFill>
            </a:endParaRPr>
          </a:p>
        </p:txBody>
      </p:sp>
      <p:graphicFrame>
        <p:nvGraphicFramePr>
          <p:cNvPr id="544772" name="Object 4"/>
          <p:cNvGraphicFramePr>
            <a:graphicFrameLocks noChangeAspect="1"/>
          </p:cNvGraphicFramePr>
          <p:nvPr/>
        </p:nvGraphicFramePr>
        <p:xfrm>
          <a:off x="6011863" y="1116013"/>
          <a:ext cx="1584325" cy="687387"/>
        </p:xfrm>
        <a:graphic>
          <a:graphicData uri="http://schemas.openxmlformats.org/presentationml/2006/ole">
            <mc:AlternateContent xmlns:mc="http://schemas.openxmlformats.org/markup-compatibility/2006">
              <mc:Choice xmlns:v="urn:schemas-microsoft-com:vml" Requires="v">
                <p:oleObj spid="_x0000_s544838" name="公式" r:id="rId3" imgW="1091880" imgH="406080" progId="Equation.3">
                  <p:embed/>
                </p:oleObj>
              </mc:Choice>
              <mc:Fallback>
                <p:oleObj name="公式" r:id="rId3" imgW="1091880" imgH="406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1116013"/>
                        <a:ext cx="1584325"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4773" name="Object 5"/>
          <p:cNvGraphicFramePr>
            <a:graphicFrameLocks noChangeAspect="1"/>
          </p:cNvGraphicFramePr>
          <p:nvPr/>
        </p:nvGraphicFramePr>
        <p:xfrm>
          <a:off x="1042988" y="1989138"/>
          <a:ext cx="6769100" cy="700087"/>
        </p:xfrm>
        <a:graphic>
          <a:graphicData uri="http://schemas.openxmlformats.org/presentationml/2006/ole">
            <mc:AlternateContent xmlns:mc="http://schemas.openxmlformats.org/markup-compatibility/2006">
              <mc:Choice xmlns:v="urn:schemas-microsoft-com:vml" Requires="v">
                <p:oleObj spid="_x0000_s544839" name="公式" r:id="rId5" imgW="3365280" imgH="406080" progId="Equation.3">
                  <p:embed/>
                </p:oleObj>
              </mc:Choice>
              <mc:Fallback>
                <p:oleObj name="公式" r:id="rId5" imgW="3365280" imgH="4060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989138"/>
                        <a:ext cx="6769100"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4774" name="Text Box 6"/>
          <p:cNvSpPr txBox="1">
            <a:spLocks noChangeArrowheads="1"/>
          </p:cNvSpPr>
          <p:nvPr/>
        </p:nvSpPr>
        <p:spPr bwMode="auto">
          <a:xfrm>
            <a:off x="395288" y="3284538"/>
            <a:ext cx="466407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n-US" altLang="zh-CN" b="1" i="0">
                <a:solidFill>
                  <a:schemeClr val="accent2"/>
                </a:solidFill>
                <a:latin typeface="Arial" panose="020B0604020202020204" pitchFamily="34" charset="0"/>
              </a:rPr>
              <a:t>        </a:t>
            </a:r>
            <a:r>
              <a:rPr lang="zh-CN" altLang="en-US" b="1" i="0">
                <a:solidFill>
                  <a:schemeClr val="accent2"/>
                </a:solidFill>
                <a:latin typeface="Arial" panose="020B0604020202020204" pitchFamily="34" charset="0"/>
              </a:rPr>
              <a:t>可见，电桥输出与电阻变化成正比，即与被测量成正比，与恒流源电流成正比，即与恒流源电流大小和精度有关。但与温度无关，因此不受温度的影响。但是，压阻器件本身受到温度影响后，要产生零点温度漂移和灵敏度温度漂移，因此必须采取温度补偿措施。</a:t>
            </a:r>
          </a:p>
        </p:txBody>
      </p:sp>
      <p:grpSp>
        <p:nvGrpSpPr>
          <p:cNvPr id="544775" name="Group 7"/>
          <p:cNvGrpSpPr>
            <a:grpSpLocks/>
          </p:cNvGrpSpPr>
          <p:nvPr/>
        </p:nvGrpSpPr>
        <p:grpSpPr bwMode="auto">
          <a:xfrm>
            <a:off x="5148263" y="2997200"/>
            <a:ext cx="3527425" cy="2949575"/>
            <a:chOff x="3243" y="1888"/>
            <a:chExt cx="2222" cy="1858"/>
          </a:xfrm>
        </p:grpSpPr>
        <p:sp>
          <p:nvSpPr>
            <p:cNvPr id="544776" name="Rectangle 8"/>
            <p:cNvSpPr>
              <a:spLocks noChangeArrowheads="1"/>
            </p:cNvSpPr>
            <p:nvPr/>
          </p:nvSpPr>
          <p:spPr bwMode="auto">
            <a:xfrm>
              <a:off x="4014" y="3521"/>
              <a:ext cx="44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ctr"/>
              <a:r>
                <a:rPr lang="en-US" altLang="zh-CN" sz="1800"/>
                <a:t>U</a:t>
              </a:r>
              <a:r>
                <a:rPr lang="en-US" altLang="zh-CN" sz="1800" b="1" i="0" baseline="-30000"/>
                <a:t>SC</a:t>
              </a:r>
              <a:endParaRPr lang="en-US" altLang="zh-CN" sz="1800" b="1" i="0"/>
            </a:p>
          </p:txBody>
        </p:sp>
        <p:grpSp>
          <p:nvGrpSpPr>
            <p:cNvPr id="544777" name="Group 9"/>
            <p:cNvGrpSpPr>
              <a:grpSpLocks/>
            </p:cNvGrpSpPr>
            <p:nvPr/>
          </p:nvGrpSpPr>
          <p:grpSpPr bwMode="auto">
            <a:xfrm>
              <a:off x="3243" y="1888"/>
              <a:ext cx="2222" cy="1769"/>
              <a:chOff x="3243" y="2044"/>
              <a:chExt cx="2368" cy="1986"/>
            </a:xfrm>
          </p:grpSpPr>
          <p:grpSp>
            <p:nvGrpSpPr>
              <p:cNvPr id="544778" name="Group 10"/>
              <p:cNvGrpSpPr>
                <a:grpSpLocks/>
              </p:cNvGrpSpPr>
              <p:nvPr/>
            </p:nvGrpSpPr>
            <p:grpSpPr bwMode="auto">
              <a:xfrm>
                <a:off x="3488" y="2377"/>
                <a:ext cx="823" cy="452"/>
                <a:chOff x="5550" y="10630"/>
                <a:chExt cx="1028" cy="565"/>
              </a:xfrm>
            </p:grpSpPr>
            <p:sp>
              <p:nvSpPr>
                <p:cNvPr id="544779" name="Rectangle 11"/>
                <p:cNvSpPr>
                  <a:spLocks noChangeArrowheads="1"/>
                </p:cNvSpPr>
                <p:nvPr/>
              </p:nvSpPr>
              <p:spPr bwMode="auto">
                <a:xfrm rot="13500000" flipV="1">
                  <a:off x="6015" y="10742"/>
                  <a:ext cx="105" cy="349"/>
                </a:xfrm>
                <a:prstGeom prst="rect">
                  <a:avLst/>
                </a:prstGeom>
                <a:solidFill>
                  <a:srgbClr val="FFFFFF"/>
                </a:solidFill>
                <a:ln w="31750">
                  <a:solidFill>
                    <a:srgbClr val="000000"/>
                  </a:solidFill>
                  <a:miter lim="800000"/>
                  <a:headEnd/>
                  <a:tailEnd type="none" w="sm" len="lg"/>
                </a:ln>
              </p:spPr>
              <p:txBody>
                <a:bodyPr/>
                <a:lstStyle/>
                <a:p>
                  <a:endParaRPr lang="zh-CN" altLang="en-US"/>
                </a:p>
              </p:txBody>
            </p:sp>
            <p:sp>
              <p:nvSpPr>
                <p:cNvPr id="544780" name="Line 12"/>
                <p:cNvSpPr>
                  <a:spLocks noChangeShapeType="1"/>
                </p:cNvSpPr>
                <p:nvPr/>
              </p:nvSpPr>
              <p:spPr bwMode="auto">
                <a:xfrm rot="2700000">
                  <a:off x="5773" y="10972"/>
                  <a:ext cx="0" cy="445"/>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4781" name="Line 13"/>
                <p:cNvSpPr>
                  <a:spLocks noChangeShapeType="1"/>
                </p:cNvSpPr>
                <p:nvPr/>
              </p:nvSpPr>
              <p:spPr bwMode="auto">
                <a:xfrm rot="2700000">
                  <a:off x="6356" y="10407"/>
                  <a:ext cx="0" cy="445"/>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44782" name="Group 14"/>
              <p:cNvGrpSpPr>
                <a:grpSpLocks/>
              </p:cNvGrpSpPr>
              <p:nvPr/>
            </p:nvGrpSpPr>
            <p:grpSpPr bwMode="auto">
              <a:xfrm flipV="1">
                <a:off x="3488" y="3081"/>
                <a:ext cx="823" cy="453"/>
                <a:chOff x="5550" y="10630"/>
                <a:chExt cx="1028" cy="565"/>
              </a:xfrm>
            </p:grpSpPr>
            <p:sp>
              <p:nvSpPr>
                <p:cNvPr id="544783" name="Rectangle 15"/>
                <p:cNvSpPr>
                  <a:spLocks noChangeArrowheads="1"/>
                </p:cNvSpPr>
                <p:nvPr/>
              </p:nvSpPr>
              <p:spPr bwMode="auto">
                <a:xfrm rot="13500000" flipV="1">
                  <a:off x="6015" y="10742"/>
                  <a:ext cx="105" cy="349"/>
                </a:xfrm>
                <a:prstGeom prst="rect">
                  <a:avLst/>
                </a:prstGeom>
                <a:solidFill>
                  <a:srgbClr val="FFFFFF"/>
                </a:solidFill>
                <a:ln w="31750">
                  <a:solidFill>
                    <a:srgbClr val="000000"/>
                  </a:solidFill>
                  <a:miter lim="800000"/>
                  <a:headEnd/>
                  <a:tailEnd type="none" w="sm" len="lg"/>
                </a:ln>
              </p:spPr>
              <p:txBody>
                <a:bodyPr/>
                <a:lstStyle/>
                <a:p>
                  <a:endParaRPr lang="zh-CN" altLang="en-US"/>
                </a:p>
              </p:txBody>
            </p:sp>
            <p:sp>
              <p:nvSpPr>
                <p:cNvPr id="544784" name="Line 16"/>
                <p:cNvSpPr>
                  <a:spLocks noChangeShapeType="1"/>
                </p:cNvSpPr>
                <p:nvPr/>
              </p:nvSpPr>
              <p:spPr bwMode="auto">
                <a:xfrm rot="2700000">
                  <a:off x="5773" y="10972"/>
                  <a:ext cx="0" cy="445"/>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4785" name="Line 17"/>
                <p:cNvSpPr>
                  <a:spLocks noChangeShapeType="1"/>
                </p:cNvSpPr>
                <p:nvPr/>
              </p:nvSpPr>
              <p:spPr bwMode="auto">
                <a:xfrm rot="2700000">
                  <a:off x="6356" y="10407"/>
                  <a:ext cx="0" cy="445"/>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44786" name="Group 18"/>
              <p:cNvGrpSpPr>
                <a:grpSpLocks/>
              </p:cNvGrpSpPr>
              <p:nvPr/>
            </p:nvGrpSpPr>
            <p:grpSpPr bwMode="auto">
              <a:xfrm>
                <a:off x="4215" y="3081"/>
                <a:ext cx="823" cy="453"/>
                <a:chOff x="5550" y="10630"/>
                <a:chExt cx="1028" cy="565"/>
              </a:xfrm>
            </p:grpSpPr>
            <p:sp>
              <p:nvSpPr>
                <p:cNvPr id="544787" name="Rectangle 19"/>
                <p:cNvSpPr>
                  <a:spLocks noChangeArrowheads="1"/>
                </p:cNvSpPr>
                <p:nvPr/>
              </p:nvSpPr>
              <p:spPr bwMode="auto">
                <a:xfrm rot="13500000" flipV="1">
                  <a:off x="6015" y="10742"/>
                  <a:ext cx="105" cy="349"/>
                </a:xfrm>
                <a:prstGeom prst="rect">
                  <a:avLst/>
                </a:prstGeom>
                <a:solidFill>
                  <a:srgbClr val="FFFFFF"/>
                </a:solidFill>
                <a:ln w="31750">
                  <a:solidFill>
                    <a:srgbClr val="000000"/>
                  </a:solidFill>
                  <a:miter lim="800000"/>
                  <a:headEnd/>
                  <a:tailEnd type="none" w="sm" len="lg"/>
                </a:ln>
              </p:spPr>
              <p:txBody>
                <a:bodyPr/>
                <a:lstStyle/>
                <a:p>
                  <a:endParaRPr lang="zh-CN" altLang="en-US"/>
                </a:p>
              </p:txBody>
            </p:sp>
            <p:sp>
              <p:nvSpPr>
                <p:cNvPr id="544788" name="Line 20"/>
                <p:cNvSpPr>
                  <a:spLocks noChangeShapeType="1"/>
                </p:cNvSpPr>
                <p:nvPr/>
              </p:nvSpPr>
              <p:spPr bwMode="auto">
                <a:xfrm rot="2700000">
                  <a:off x="5773" y="10972"/>
                  <a:ext cx="0" cy="445"/>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4789" name="Line 21"/>
                <p:cNvSpPr>
                  <a:spLocks noChangeShapeType="1"/>
                </p:cNvSpPr>
                <p:nvPr/>
              </p:nvSpPr>
              <p:spPr bwMode="auto">
                <a:xfrm rot="2700000">
                  <a:off x="6356" y="10407"/>
                  <a:ext cx="0" cy="445"/>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44790" name="Group 22"/>
              <p:cNvGrpSpPr>
                <a:grpSpLocks/>
              </p:cNvGrpSpPr>
              <p:nvPr/>
            </p:nvGrpSpPr>
            <p:grpSpPr bwMode="auto">
              <a:xfrm flipV="1">
                <a:off x="4215" y="2377"/>
                <a:ext cx="823" cy="452"/>
                <a:chOff x="5550" y="10630"/>
                <a:chExt cx="1028" cy="565"/>
              </a:xfrm>
            </p:grpSpPr>
            <p:sp>
              <p:nvSpPr>
                <p:cNvPr id="544791" name="Rectangle 23"/>
                <p:cNvSpPr>
                  <a:spLocks noChangeArrowheads="1"/>
                </p:cNvSpPr>
                <p:nvPr/>
              </p:nvSpPr>
              <p:spPr bwMode="auto">
                <a:xfrm rot="13500000" flipV="1">
                  <a:off x="6015" y="10742"/>
                  <a:ext cx="105" cy="349"/>
                </a:xfrm>
                <a:prstGeom prst="rect">
                  <a:avLst/>
                </a:prstGeom>
                <a:solidFill>
                  <a:srgbClr val="FFFFFF"/>
                </a:solidFill>
                <a:ln w="31750">
                  <a:solidFill>
                    <a:srgbClr val="000000"/>
                  </a:solidFill>
                  <a:miter lim="800000"/>
                  <a:headEnd/>
                  <a:tailEnd type="none" w="sm" len="lg"/>
                </a:ln>
              </p:spPr>
              <p:txBody>
                <a:bodyPr/>
                <a:lstStyle/>
                <a:p>
                  <a:endParaRPr lang="zh-CN" altLang="en-US"/>
                </a:p>
              </p:txBody>
            </p:sp>
            <p:sp>
              <p:nvSpPr>
                <p:cNvPr id="544792" name="Line 24"/>
                <p:cNvSpPr>
                  <a:spLocks noChangeShapeType="1"/>
                </p:cNvSpPr>
                <p:nvPr/>
              </p:nvSpPr>
              <p:spPr bwMode="auto">
                <a:xfrm rot="2700000">
                  <a:off x="5773" y="10972"/>
                  <a:ext cx="0" cy="445"/>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4793" name="Line 25"/>
                <p:cNvSpPr>
                  <a:spLocks noChangeShapeType="1"/>
                </p:cNvSpPr>
                <p:nvPr/>
              </p:nvSpPr>
              <p:spPr bwMode="auto">
                <a:xfrm rot="2700000">
                  <a:off x="6356" y="10407"/>
                  <a:ext cx="0" cy="445"/>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sp>
            <p:nvSpPr>
              <p:cNvPr id="544794" name="Oval 26"/>
              <p:cNvSpPr>
                <a:spLocks noChangeArrowheads="1"/>
              </p:cNvSpPr>
              <p:nvPr/>
            </p:nvSpPr>
            <p:spPr bwMode="auto">
              <a:xfrm>
                <a:off x="3525" y="2930"/>
                <a:ext cx="46" cy="46"/>
              </a:xfrm>
              <a:prstGeom prst="ellipse">
                <a:avLst/>
              </a:prstGeom>
              <a:solidFill>
                <a:srgbClr val="000000"/>
              </a:solidFill>
              <a:ln w="31750">
                <a:solidFill>
                  <a:srgbClr val="000000"/>
                </a:solidFill>
                <a:round/>
                <a:headEnd/>
                <a:tailEnd type="none" w="sm" len="lg"/>
              </a:ln>
            </p:spPr>
            <p:txBody>
              <a:bodyPr/>
              <a:lstStyle/>
              <a:p>
                <a:endParaRPr lang="zh-CN" altLang="en-US"/>
              </a:p>
            </p:txBody>
          </p:sp>
          <p:sp>
            <p:nvSpPr>
              <p:cNvPr id="544795" name="Oval 27"/>
              <p:cNvSpPr>
                <a:spLocks noChangeArrowheads="1"/>
              </p:cNvSpPr>
              <p:nvPr/>
            </p:nvSpPr>
            <p:spPr bwMode="auto">
              <a:xfrm>
                <a:off x="4958" y="2930"/>
                <a:ext cx="45" cy="46"/>
              </a:xfrm>
              <a:prstGeom prst="ellipse">
                <a:avLst/>
              </a:prstGeom>
              <a:solidFill>
                <a:srgbClr val="000000"/>
              </a:solidFill>
              <a:ln w="31750">
                <a:solidFill>
                  <a:srgbClr val="000000"/>
                </a:solidFill>
                <a:round/>
                <a:headEnd/>
                <a:tailEnd type="none" w="sm" len="lg"/>
              </a:ln>
            </p:spPr>
            <p:txBody>
              <a:bodyPr/>
              <a:lstStyle/>
              <a:p>
                <a:endParaRPr lang="zh-CN" altLang="en-US"/>
              </a:p>
            </p:txBody>
          </p:sp>
          <p:sp>
            <p:nvSpPr>
              <p:cNvPr id="544796" name="Oval 28"/>
              <p:cNvSpPr>
                <a:spLocks noChangeArrowheads="1"/>
              </p:cNvSpPr>
              <p:nvPr/>
            </p:nvSpPr>
            <p:spPr bwMode="auto">
              <a:xfrm>
                <a:off x="4236" y="2234"/>
                <a:ext cx="46" cy="46"/>
              </a:xfrm>
              <a:prstGeom prst="ellipse">
                <a:avLst/>
              </a:prstGeom>
              <a:solidFill>
                <a:srgbClr val="000000"/>
              </a:solidFill>
              <a:ln w="31750">
                <a:solidFill>
                  <a:srgbClr val="000000"/>
                </a:solidFill>
                <a:round/>
                <a:headEnd/>
                <a:tailEnd type="none" w="sm" len="lg"/>
              </a:ln>
            </p:spPr>
            <p:txBody>
              <a:bodyPr/>
              <a:lstStyle/>
              <a:p>
                <a:endParaRPr lang="zh-CN" altLang="en-US"/>
              </a:p>
            </p:txBody>
          </p:sp>
          <p:sp>
            <p:nvSpPr>
              <p:cNvPr id="544797" name="Oval 29"/>
              <p:cNvSpPr>
                <a:spLocks noChangeArrowheads="1"/>
              </p:cNvSpPr>
              <p:nvPr/>
            </p:nvSpPr>
            <p:spPr bwMode="auto">
              <a:xfrm>
                <a:off x="4244" y="3627"/>
                <a:ext cx="46" cy="46"/>
              </a:xfrm>
              <a:prstGeom prst="ellipse">
                <a:avLst/>
              </a:prstGeom>
              <a:solidFill>
                <a:srgbClr val="000000"/>
              </a:solidFill>
              <a:ln w="31750">
                <a:solidFill>
                  <a:srgbClr val="000000"/>
                </a:solidFill>
                <a:round/>
                <a:headEnd/>
                <a:tailEnd type="none" w="sm" len="lg"/>
              </a:ln>
            </p:spPr>
            <p:txBody>
              <a:bodyPr/>
              <a:lstStyle/>
              <a:p>
                <a:endParaRPr lang="zh-CN" altLang="en-US"/>
              </a:p>
            </p:txBody>
          </p:sp>
          <p:sp>
            <p:nvSpPr>
              <p:cNvPr id="544798" name="Freeform 30"/>
              <p:cNvSpPr>
                <a:spLocks/>
              </p:cNvSpPr>
              <p:nvPr/>
            </p:nvSpPr>
            <p:spPr bwMode="auto">
              <a:xfrm>
                <a:off x="3547" y="2954"/>
                <a:ext cx="591" cy="1054"/>
              </a:xfrm>
              <a:custGeom>
                <a:avLst/>
                <a:gdLst>
                  <a:gd name="T0" fmla="*/ 0 w 739"/>
                  <a:gd name="T1" fmla="*/ 0 h 1317"/>
                  <a:gd name="T2" fmla="*/ 0 w 739"/>
                  <a:gd name="T3" fmla="*/ 1317 h 1317"/>
                  <a:gd name="T4" fmla="*/ 739 w 739"/>
                  <a:gd name="T5" fmla="*/ 1317 h 1317"/>
                </a:gdLst>
                <a:ahLst/>
                <a:cxnLst>
                  <a:cxn ang="0">
                    <a:pos x="T0" y="T1"/>
                  </a:cxn>
                  <a:cxn ang="0">
                    <a:pos x="T2" y="T3"/>
                  </a:cxn>
                  <a:cxn ang="0">
                    <a:pos x="T4" y="T5"/>
                  </a:cxn>
                </a:cxnLst>
                <a:rect l="0" t="0" r="r" b="b"/>
                <a:pathLst>
                  <a:path w="739" h="1317">
                    <a:moveTo>
                      <a:pt x="0" y="0"/>
                    </a:moveTo>
                    <a:lnTo>
                      <a:pt x="0" y="1317"/>
                    </a:lnTo>
                    <a:lnTo>
                      <a:pt x="739" y="1317"/>
                    </a:lnTo>
                  </a:path>
                </a:pathLst>
              </a:custGeom>
              <a:noFill/>
              <a:ln w="31750">
                <a:solidFill>
                  <a:srgbClr val="000000"/>
                </a:solidFill>
                <a:round/>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4799" name="Oval 31"/>
              <p:cNvSpPr>
                <a:spLocks noChangeArrowheads="1"/>
              </p:cNvSpPr>
              <p:nvPr/>
            </p:nvSpPr>
            <p:spPr bwMode="auto">
              <a:xfrm>
                <a:off x="4102" y="3984"/>
                <a:ext cx="46" cy="46"/>
              </a:xfrm>
              <a:prstGeom prst="ellipse">
                <a:avLst/>
              </a:prstGeom>
              <a:solidFill>
                <a:srgbClr val="FFFFFF"/>
              </a:solidFill>
              <a:ln w="31750">
                <a:solidFill>
                  <a:srgbClr val="000000"/>
                </a:solidFill>
                <a:round/>
                <a:headEnd/>
                <a:tailEnd type="none" w="sm" len="lg"/>
              </a:ln>
            </p:spPr>
            <p:txBody>
              <a:bodyPr/>
              <a:lstStyle/>
              <a:p>
                <a:endParaRPr lang="zh-CN" altLang="en-US"/>
              </a:p>
            </p:txBody>
          </p:sp>
          <p:sp>
            <p:nvSpPr>
              <p:cNvPr id="544800" name="Freeform 32"/>
              <p:cNvSpPr>
                <a:spLocks/>
              </p:cNvSpPr>
              <p:nvPr/>
            </p:nvSpPr>
            <p:spPr bwMode="auto">
              <a:xfrm flipH="1">
                <a:off x="4490" y="2952"/>
                <a:ext cx="501" cy="1054"/>
              </a:xfrm>
              <a:custGeom>
                <a:avLst/>
                <a:gdLst>
                  <a:gd name="T0" fmla="*/ 0 w 739"/>
                  <a:gd name="T1" fmla="*/ 0 h 1317"/>
                  <a:gd name="T2" fmla="*/ 0 w 739"/>
                  <a:gd name="T3" fmla="*/ 1317 h 1317"/>
                  <a:gd name="T4" fmla="*/ 739 w 739"/>
                  <a:gd name="T5" fmla="*/ 1317 h 1317"/>
                </a:gdLst>
                <a:ahLst/>
                <a:cxnLst>
                  <a:cxn ang="0">
                    <a:pos x="T0" y="T1"/>
                  </a:cxn>
                  <a:cxn ang="0">
                    <a:pos x="T2" y="T3"/>
                  </a:cxn>
                  <a:cxn ang="0">
                    <a:pos x="T4" y="T5"/>
                  </a:cxn>
                </a:cxnLst>
                <a:rect l="0" t="0" r="r" b="b"/>
                <a:pathLst>
                  <a:path w="739" h="1317">
                    <a:moveTo>
                      <a:pt x="0" y="0"/>
                    </a:moveTo>
                    <a:lnTo>
                      <a:pt x="0" y="1317"/>
                    </a:lnTo>
                    <a:lnTo>
                      <a:pt x="739" y="1317"/>
                    </a:lnTo>
                  </a:path>
                </a:pathLst>
              </a:custGeom>
              <a:noFill/>
              <a:ln w="31750">
                <a:solidFill>
                  <a:srgbClr val="000000"/>
                </a:solidFill>
                <a:round/>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4801" name="Oval 33"/>
              <p:cNvSpPr>
                <a:spLocks noChangeArrowheads="1"/>
              </p:cNvSpPr>
              <p:nvPr/>
            </p:nvSpPr>
            <p:spPr bwMode="auto">
              <a:xfrm>
                <a:off x="4450" y="3984"/>
                <a:ext cx="45" cy="46"/>
              </a:xfrm>
              <a:prstGeom prst="ellipse">
                <a:avLst/>
              </a:prstGeom>
              <a:solidFill>
                <a:srgbClr val="FFFFFF"/>
              </a:solidFill>
              <a:ln w="31750">
                <a:solidFill>
                  <a:srgbClr val="000000"/>
                </a:solidFill>
                <a:round/>
                <a:headEnd/>
                <a:tailEnd type="none" w="sm" len="lg"/>
              </a:ln>
            </p:spPr>
            <p:txBody>
              <a:bodyPr/>
              <a:lstStyle/>
              <a:p>
                <a:endParaRPr lang="zh-CN" altLang="en-US"/>
              </a:p>
            </p:txBody>
          </p:sp>
          <p:sp>
            <p:nvSpPr>
              <p:cNvPr id="544802" name="Rectangle 34"/>
              <p:cNvSpPr>
                <a:spLocks noChangeArrowheads="1"/>
              </p:cNvSpPr>
              <p:nvPr/>
            </p:nvSpPr>
            <p:spPr bwMode="auto">
              <a:xfrm>
                <a:off x="3243" y="2251"/>
                <a:ext cx="69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ctr"/>
                <a:r>
                  <a:rPr lang="en-US" altLang="zh-CN" sz="1800"/>
                  <a:t>R</a:t>
                </a:r>
                <a:r>
                  <a:rPr lang="zh-CN" altLang="en-US" sz="1800" i="0"/>
                  <a:t>－</a:t>
                </a:r>
                <a:r>
                  <a:rPr lang="en-US" altLang="zh-CN" sz="1800" i="0"/>
                  <a:t>Δ</a:t>
                </a:r>
                <a:r>
                  <a:rPr lang="en-US" altLang="zh-CN" sz="1800"/>
                  <a:t>R</a:t>
                </a:r>
              </a:p>
              <a:p>
                <a:pPr algn="ctr"/>
                <a:r>
                  <a:rPr lang="en-US" altLang="zh-CN" sz="1800" i="0"/>
                  <a:t>+Δ</a:t>
                </a:r>
                <a:r>
                  <a:rPr lang="en-US" altLang="zh-CN" sz="1800"/>
                  <a:t>R</a:t>
                </a:r>
                <a:r>
                  <a:rPr lang="en-US" altLang="zh-CN" sz="1800" i="0" baseline="-30000"/>
                  <a:t>T</a:t>
                </a:r>
                <a:endParaRPr lang="en-US" altLang="zh-CN" sz="1800" i="0"/>
              </a:p>
            </p:txBody>
          </p:sp>
          <p:sp>
            <p:nvSpPr>
              <p:cNvPr id="544803" name="Line 35"/>
              <p:cNvSpPr>
                <a:spLocks noChangeShapeType="1"/>
              </p:cNvSpPr>
              <p:nvPr/>
            </p:nvSpPr>
            <p:spPr bwMode="auto">
              <a:xfrm>
                <a:off x="4260" y="2264"/>
                <a:ext cx="1157" cy="0"/>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4804" name="Line 36"/>
              <p:cNvSpPr>
                <a:spLocks noChangeShapeType="1"/>
              </p:cNvSpPr>
              <p:nvPr/>
            </p:nvSpPr>
            <p:spPr bwMode="auto">
              <a:xfrm>
                <a:off x="4290" y="3657"/>
                <a:ext cx="1129" cy="0"/>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4805" name="Line 37"/>
              <p:cNvSpPr>
                <a:spLocks noChangeShapeType="1"/>
              </p:cNvSpPr>
              <p:nvPr/>
            </p:nvSpPr>
            <p:spPr bwMode="auto">
              <a:xfrm>
                <a:off x="5417" y="2264"/>
                <a:ext cx="0" cy="615"/>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4806" name="Line 38"/>
              <p:cNvSpPr>
                <a:spLocks noChangeShapeType="1"/>
              </p:cNvSpPr>
              <p:nvPr/>
            </p:nvSpPr>
            <p:spPr bwMode="auto">
              <a:xfrm>
                <a:off x="5419" y="2930"/>
                <a:ext cx="0" cy="727"/>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4807" name="Rectangle 39"/>
              <p:cNvSpPr>
                <a:spLocks noChangeArrowheads="1"/>
              </p:cNvSpPr>
              <p:nvPr/>
            </p:nvSpPr>
            <p:spPr bwMode="auto">
              <a:xfrm>
                <a:off x="4217" y="2051"/>
                <a:ext cx="28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1800" b="1" i="0"/>
                  <a:t>A</a:t>
                </a:r>
              </a:p>
            </p:txBody>
          </p:sp>
          <p:sp>
            <p:nvSpPr>
              <p:cNvPr id="544808" name="Rectangle 40"/>
              <p:cNvSpPr>
                <a:spLocks noChangeArrowheads="1"/>
              </p:cNvSpPr>
              <p:nvPr/>
            </p:nvSpPr>
            <p:spPr bwMode="auto">
              <a:xfrm>
                <a:off x="4217" y="3687"/>
                <a:ext cx="23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1800" b="1" i="0"/>
                  <a:t>C</a:t>
                </a:r>
              </a:p>
            </p:txBody>
          </p:sp>
          <p:sp>
            <p:nvSpPr>
              <p:cNvPr id="544809" name="Rectangle 41"/>
              <p:cNvSpPr>
                <a:spLocks noChangeArrowheads="1"/>
              </p:cNvSpPr>
              <p:nvPr/>
            </p:nvSpPr>
            <p:spPr bwMode="auto">
              <a:xfrm>
                <a:off x="5028" y="2823"/>
                <a:ext cx="28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1800" b="1" i="0"/>
                  <a:t>D</a:t>
                </a:r>
              </a:p>
              <a:p>
                <a:pPr eaLnBrk="0" hangingPunct="0"/>
                <a:endParaRPr lang="en-US" altLang="zh-CN" sz="1800" b="1" i="0"/>
              </a:p>
            </p:txBody>
          </p:sp>
          <p:sp>
            <p:nvSpPr>
              <p:cNvPr id="544810" name="Line 42"/>
              <p:cNvSpPr>
                <a:spLocks noChangeShapeType="1"/>
              </p:cNvSpPr>
              <p:nvPr/>
            </p:nvSpPr>
            <p:spPr bwMode="auto">
              <a:xfrm rot="-16200000">
                <a:off x="4973" y="1994"/>
                <a:ext cx="0" cy="363"/>
              </a:xfrm>
              <a:prstGeom prst="line">
                <a:avLst/>
              </a:prstGeom>
              <a:noFill/>
              <a:ln w="3175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44811" name="AutoShape 43"/>
              <p:cNvSpPr>
                <a:spLocks noChangeArrowheads="1"/>
              </p:cNvSpPr>
              <p:nvPr/>
            </p:nvSpPr>
            <p:spPr bwMode="auto">
              <a:xfrm rot="-5400000">
                <a:off x="4704" y="2121"/>
                <a:ext cx="50" cy="91"/>
              </a:xfrm>
              <a:prstGeom prst="triangle">
                <a:avLst>
                  <a:gd name="adj" fmla="val 50000"/>
                </a:avLst>
              </a:prstGeom>
              <a:solidFill>
                <a:srgbClr val="000000"/>
              </a:solidFill>
              <a:ln w="31750">
                <a:solidFill>
                  <a:srgbClr val="000000"/>
                </a:solidFill>
                <a:miter lim="800000"/>
                <a:headEnd/>
                <a:tailEnd type="none" w="sm" len="lg"/>
              </a:ln>
            </p:spPr>
            <p:txBody>
              <a:bodyPr/>
              <a:lstStyle/>
              <a:p>
                <a:endParaRPr lang="zh-CN" altLang="en-US"/>
              </a:p>
            </p:txBody>
          </p:sp>
          <p:sp>
            <p:nvSpPr>
              <p:cNvPr id="544812" name="Rectangle 44"/>
              <p:cNvSpPr>
                <a:spLocks noChangeArrowheads="1"/>
              </p:cNvSpPr>
              <p:nvPr/>
            </p:nvSpPr>
            <p:spPr bwMode="auto">
              <a:xfrm>
                <a:off x="3371" y="2879"/>
                <a:ext cx="28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1800" i="0"/>
                  <a:t>B</a:t>
                </a:r>
              </a:p>
              <a:p>
                <a:pPr eaLnBrk="0" hangingPunct="0"/>
                <a:endParaRPr lang="en-US" altLang="zh-CN" sz="1800" b="1" i="0"/>
              </a:p>
            </p:txBody>
          </p:sp>
          <p:sp>
            <p:nvSpPr>
              <p:cNvPr id="544813" name="Rectangle 45"/>
              <p:cNvSpPr>
                <a:spLocks noChangeArrowheads="1"/>
              </p:cNvSpPr>
              <p:nvPr/>
            </p:nvSpPr>
            <p:spPr bwMode="auto">
              <a:xfrm>
                <a:off x="3948" y="2927"/>
                <a:ext cx="91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ctr">
                  <a:lnSpc>
                    <a:spcPct val="85000"/>
                  </a:lnSpc>
                </a:pPr>
                <a:r>
                  <a:rPr lang="en-US" altLang="zh-CN" sz="1800"/>
                  <a:t>R</a:t>
                </a:r>
                <a:r>
                  <a:rPr lang="zh-CN" altLang="en-US" sz="1800" i="0"/>
                  <a:t>－</a:t>
                </a:r>
                <a:r>
                  <a:rPr lang="en-US" altLang="zh-CN" sz="1800" i="0"/>
                  <a:t>Δ</a:t>
                </a:r>
                <a:r>
                  <a:rPr lang="en-US" altLang="zh-CN" sz="1800"/>
                  <a:t>R</a:t>
                </a:r>
              </a:p>
              <a:p>
                <a:pPr algn="ctr">
                  <a:lnSpc>
                    <a:spcPct val="85000"/>
                  </a:lnSpc>
                </a:pPr>
                <a:r>
                  <a:rPr lang="en-US" altLang="zh-CN" sz="1800" i="0"/>
                  <a:t>+Δ</a:t>
                </a:r>
                <a:r>
                  <a:rPr lang="en-US" altLang="zh-CN" sz="1800"/>
                  <a:t>R</a:t>
                </a:r>
                <a:r>
                  <a:rPr lang="en-US" altLang="zh-CN" sz="1800" i="0" baseline="-30000"/>
                  <a:t>T</a:t>
                </a:r>
                <a:endParaRPr lang="en-US" altLang="zh-CN" sz="1800" i="0"/>
              </a:p>
            </p:txBody>
          </p:sp>
          <p:sp>
            <p:nvSpPr>
              <p:cNvPr id="544814" name="Rectangle 46"/>
              <p:cNvSpPr>
                <a:spLocks noChangeArrowheads="1"/>
              </p:cNvSpPr>
              <p:nvPr/>
            </p:nvSpPr>
            <p:spPr bwMode="auto">
              <a:xfrm>
                <a:off x="4608" y="2375"/>
                <a:ext cx="77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ctr">
                  <a:lnSpc>
                    <a:spcPct val="85000"/>
                  </a:lnSpc>
                </a:pPr>
                <a:r>
                  <a:rPr lang="en-US" altLang="zh-CN" sz="1800"/>
                  <a:t>R</a:t>
                </a:r>
                <a:r>
                  <a:rPr lang="en-US" altLang="zh-CN" sz="1800" i="0"/>
                  <a:t>+Δ</a:t>
                </a:r>
                <a:r>
                  <a:rPr lang="en-US" altLang="zh-CN" sz="1800"/>
                  <a:t>R</a:t>
                </a:r>
                <a:endParaRPr lang="en-US" altLang="zh-CN" sz="1800" i="0"/>
              </a:p>
              <a:p>
                <a:pPr algn="ctr" eaLnBrk="0" hangingPunct="0">
                  <a:lnSpc>
                    <a:spcPct val="85000"/>
                  </a:lnSpc>
                </a:pPr>
                <a:r>
                  <a:rPr lang="en-US" altLang="zh-CN" sz="1800" i="0"/>
                  <a:t>+Δ</a:t>
                </a:r>
                <a:r>
                  <a:rPr lang="en-US" altLang="zh-CN" sz="1800"/>
                  <a:t>R</a:t>
                </a:r>
                <a:r>
                  <a:rPr lang="en-US" altLang="zh-CN" sz="1800" i="0" baseline="-30000"/>
                  <a:t>T</a:t>
                </a:r>
              </a:p>
            </p:txBody>
          </p:sp>
          <p:sp>
            <p:nvSpPr>
              <p:cNvPr id="544815" name="Rectangle 47"/>
              <p:cNvSpPr>
                <a:spLocks noChangeArrowheads="1"/>
              </p:cNvSpPr>
              <p:nvPr/>
            </p:nvSpPr>
            <p:spPr bwMode="auto">
              <a:xfrm>
                <a:off x="3480" y="3443"/>
                <a:ext cx="660"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ctr">
                  <a:lnSpc>
                    <a:spcPct val="85000"/>
                  </a:lnSpc>
                </a:pPr>
                <a:r>
                  <a:rPr lang="en-US" altLang="zh-CN" sz="1800"/>
                  <a:t>R</a:t>
                </a:r>
                <a:r>
                  <a:rPr lang="en-US" altLang="zh-CN" sz="1800" i="0"/>
                  <a:t>+Δ</a:t>
                </a:r>
                <a:r>
                  <a:rPr lang="en-US" altLang="zh-CN" sz="1800"/>
                  <a:t>R</a:t>
                </a:r>
              </a:p>
              <a:p>
                <a:pPr algn="ctr">
                  <a:lnSpc>
                    <a:spcPct val="85000"/>
                  </a:lnSpc>
                </a:pPr>
                <a:r>
                  <a:rPr lang="en-US" altLang="zh-CN" sz="1800" i="0"/>
                  <a:t>+Δ</a:t>
                </a:r>
                <a:r>
                  <a:rPr lang="en-US" altLang="zh-CN" sz="1800"/>
                  <a:t>R</a:t>
                </a:r>
                <a:r>
                  <a:rPr lang="en-US" altLang="zh-CN" sz="1800" i="0" baseline="-30000"/>
                  <a:t>T</a:t>
                </a:r>
                <a:endParaRPr lang="en-US" altLang="zh-CN" sz="1800" i="0"/>
              </a:p>
            </p:txBody>
          </p:sp>
          <p:sp>
            <p:nvSpPr>
              <p:cNvPr id="544816" name="Line 48"/>
              <p:cNvSpPr>
                <a:spLocks noChangeShapeType="1"/>
              </p:cNvSpPr>
              <p:nvPr/>
            </p:nvSpPr>
            <p:spPr bwMode="auto">
              <a:xfrm>
                <a:off x="5303" y="2879"/>
                <a:ext cx="252" cy="0"/>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4817" name="Line 49"/>
              <p:cNvSpPr>
                <a:spLocks noChangeShapeType="1"/>
              </p:cNvSpPr>
              <p:nvPr/>
            </p:nvSpPr>
            <p:spPr bwMode="auto">
              <a:xfrm>
                <a:off x="5357" y="2940"/>
                <a:ext cx="136" cy="0"/>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4818" name="Line 50"/>
              <p:cNvSpPr>
                <a:spLocks noChangeShapeType="1"/>
              </p:cNvSpPr>
              <p:nvPr/>
            </p:nvSpPr>
            <p:spPr bwMode="auto">
              <a:xfrm>
                <a:off x="3918" y="2471"/>
                <a:ext cx="0" cy="272"/>
              </a:xfrm>
              <a:prstGeom prst="line">
                <a:avLst/>
              </a:prstGeom>
              <a:noFill/>
              <a:ln w="3175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44819" name="AutoShape 51"/>
              <p:cNvSpPr>
                <a:spLocks noChangeArrowheads="1"/>
              </p:cNvSpPr>
              <p:nvPr/>
            </p:nvSpPr>
            <p:spPr bwMode="auto">
              <a:xfrm rot="10800000">
                <a:off x="3892" y="2748"/>
                <a:ext cx="50" cy="91"/>
              </a:xfrm>
              <a:prstGeom prst="triangle">
                <a:avLst>
                  <a:gd name="adj" fmla="val 50000"/>
                </a:avLst>
              </a:prstGeom>
              <a:solidFill>
                <a:srgbClr val="000000"/>
              </a:solidFill>
              <a:ln w="31750">
                <a:solidFill>
                  <a:srgbClr val="000000"/>
                </a:solidFill>
                <a:miter lim="800000"/>
                <a:headEnd/>
                <a:tailEnd type="none" w="sm" len="lg"/>
              </a:ln>
            </p:spPr>
            <p:txBody>
              <a:bodyPr/>
              <a:lstStyle/>
              <a:p>
                <a:endParaRPr lang="zh-CN" altLang="en-US"/>
              </a:p>
            </p:txBody>
          </p:sp>
          <p:sp>
            <p:nvSpPr>
              <p:cNvPr id="544820" name="Line 52"/>
              <p:cNvSpPr>
                <a:spLocks noChangeShapeType="1"/>
              </p:cNvSpPr>
              <p:nvPr/>
            </p:nvSpPr>
            <p:spPr bwMode="auto">
              <a:xfrm>
                <a:off x="4639" y="3165"/>
                <a:ext cx="0" cy="305"/>
              </a:xfrm>
              <a:prstGeom prst="line">
                <a:avLst/>
              </a:prstGeom>
              <a:noFill/>
              <a:ln w="3175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44821" name="AutoShape 53"/>
              <p:cNvSpPr>
                <a:spLocks noChangeArrowheads="1"/>
              </p:cNvSpPr>
              <p:nvPr/>
            </p:nvSpPr>
            <p:spPr bwMode="auto">
              <a:xfrm rot="10800000">
                <a:off x="4615" y="3437"/>
                <a:ext cx="50" cy="91"/>
              </a:xfrm>
              <a:prstGeom prst="triangle">
                <a:avLst>
                  <a:gd name="adj" fmla="val 50000"/>
                </a:avLst>
              </a:prstGeom>
              <a:solidFill>
                <a:srgbClr val="000000"/>
              </a:solidFill>
              <a:ln w="31750">
                <a:solidFill>
                  <a:srgbClr val="000000"/>
                </a:solidFill>
                <a:miter lim="800000"/>
                <a:headEnd/>
                <a:tailEnd type="none" w="sm" len="lg"/>
              </a:ln>
            </p:spPr>
            <p:txBody>
              <a:bodyPr/>
              <a:lstStyle/>
              <a:p>
                <a:endParaRPr lang="zh-CN" altLang="en-US"/>
              </a:p>
            </p:txBody>
          </p:sp>
          <p:sp>
            <p:nvSpPr>
              <p:cNvPr id="544822" name="Line 54"/>
              <p:cNvSpPr>
                <a:spLocks noChangeShapeType="1"/>
              </p:cNvSpPr>
              <p:nvPr/>
            </p:nvSpPr>
            <p:spPr bwMode="auto">
              <a:xfrm flipV="1">
                <a:off x="4599" y="2461"/>
                <a:ext cx="12" cy="303"/>
              </a:xfrm>
              <a:prstGeom prst="line">
                <a:avLst/>
              </a:prstGeom>
              <a:noFill/>
              <a:ln w="3175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44823" name="AutoShape 55"/>
              <p:cNvSpPr>
                <a:spLocks noChangeArrowheads="1"/>
              </p:cNvSpPr>
              <p:nvPr/>
            </p:nvSpPr>
            <p:spPr bwMode="auto">
              <a:xfrm rot="10800000" flipV="1">
                <a:off x="4588" y="2361"/>
                <a:ext cx="50" cy="91"/>
              </a:xfrm>
              <a:prstGeom prst="triangle">
                <a:avLst>
                  <a:gd name="adj" fmla="val 50000"/>
                </a:avLst>
              </a:prstGeom>
              <a:solidFill>
                <a:srgbClr val="000000"/>
              </a:solidFill>
              <a:ln w="31750">
                <a:solidFill>
                  <a:srgbClr val="000000"/>
                </a:solidFill>
                <a:miter lim="800000"/>
                <a:headEnd/>
                <a:tailEnd type="none" w="sm" len="lg"/>
              </a:ln>
            </p:spPr>
            <p:txBody>
              <a:bodyPr/>
              <a:lstStyle/>
              <a:p>
                <a:endParaRPr lang="zh-CN" altLang="en-US"/>
              </a:p>
            </p:txBody>
          </p:sp>
          <p:sp>
            <p:nvSpPr>
              <p:cNvPr id="544824" name="Line 56"/>
              <p:cNvSpPr>
                <a:spLocks noChangeShapeType="1"/>
              </p:cNvSpPr>
              <p:nvPr/>
            </p:nvSpPr>
            <p:spPr bwMode="auto">
              <a:xfrm flipV="1">
                <a:off x="3901" y="3159"/>
                <a:ext cx="0" cy="303"/>
              </a:xfrm>
              <a:prstGeom prst="line">
                <a:avLst/>
              </a:prstGeom>
              <a:noFill/>
              <a:ln w="3175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44825" name="AutoShape 57"/>
              <p:cNvSpPr>
                <a:spLocks noChangeArrowheads="1"/>
              </p:cNvSpPr>
              <p:nvPr/>
            </p:nvSpPr>
            <p:spPr bwMode="auto">
              <a:xfrm rot="10800000" flipV="1">
                <a:off x="3877" y="3083"/>
                <a:ext cx="50" cy="91"/>
              </a:xfrm>
              <a:prstGeom prst="triangle">
                <a:avLst>
                  <a:gd name="adj" fmla="val 50000"/>
                </a:avLst>
              </a:prstGeom>
              <a:solidFill>
                <a:srgbClr val="000000"/>
              </a:solidFill>
              <a:ln w="31750">
                <a:solidFill>
                  <a:srgbClr val="000000"/>
                </a:solidFill>
                <a:miter lim="800000"/>
                <a:headEnd/>
                <a:tailEnd type="none" w="sm" len="lg"/>
              </a:ln>
            </p:spPr>
            <p:txBody>
              <a:bodyPr/>
              <a:lstStyle/>
              <a:p>
                <a:endParaRPr lang="zh-CN" altLang="en-US"/>
              </a:p>
            </p:txBody>
          </p:sp>
          <p:sp>
            <p:nvSpPr>
              <p:cNvPr id="544826" name="Line 58"/>
              <p:cNvSpPr>
                <a:spLocks noChangeShapeType="1"/>
              </p:cNvSpPr>
              <p:nvPr/>
            </p:nvSpPr>
            <p:spPr bwMode="auto">
              <a:xfrm rot="2796952" flipV="1">
                <a:off x="5418" y="2796"/>
                <a:ext cx="0" cy="242"/>
              </a:xfrm>
              <a:prstGeom prst="line">
                <a:avLst/>
              </a:prstGeom>
              <a:noFill/>
              <a:ln w="3175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44827" name="AutoShape 59"/>
              <p:cNvSpPr>
                <a:spLocks noChangeArrowheads="1"/>
              </p:cNvSpPr>
              <p:nvPr/>
            </p:nvSpPr>
            <p:spPr bwMode="auto">
              <a:xfrm rot="13596952" flipV="1">
                <a:off x="5528" y="2760"/>
                <a:ext cx="50" cy="91"/>
              </a:xfrm>
              <a:prstGeom prst="triangle">
                <a:avLst>
                  <a:gd name="adj" fmla="val 50000"/>
                </a:avLst>
              </a:prstGeom>
              <a:solidFill>
                <a:srgbClr val="000000"/>
              </a:solidFill>
              <a:ln w="31750">
                <a:solidFill>
                  <a:srgbClr val="000000"/>
                </a:solidFill>
                <a:miter lim="800000"/>
                <a:headEnd/>
                <a:tailEnd type="none" w="sm" len="lg"/>
              </a:ln>
            </p:spPr>
            <p:txBody>
              <a:bodyPr/>
              <a:lstStyle/>
              <a:p>
                <a:endParaRPr lang="zh-CN" altLang="en-US"/>
              </a:p>
            </p:txBody>
          </p:sp>
          <p:sp>
            <p:nvSpPr>
              <p:cNvPr id="544828" name="Rectangle 60"/>
              <p:cNvSpPr>
                <a:spLocks noChangeArrowheads="1"/>
              </p:cNvSpPr>
              <p:nvPr/>
            </p:nvSpPr>
            <p:spPr bwMode="auto">
              <a:xfrm>
                <a:off x="5493" y="2917"/>
                <a:ext cx="11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1800"/>
                  <a:t>E</a:t>
                </a:r>
              </a:p>
              <a:p>
                <a:pPr eaLnBrk="0" hangingPunct="0"/>
                <a:endParaRPr lang="en-US" altLang="zh-CN" sz="1800" b="1" i="0"/>
              </a:p>
            </p:txBody>
          </p:sp>
          <p:sp>
            <p:nvSpPr>
              <p:cNvPr id="544829" name="Rectangle 61"/>
              <p:cNvSpPr>
                <a:spLocks noChangeArrowheads="1"/>
              </p:cNvSpPr>
              <p:nvPr/>
            </p:nvSpPr>
            <p:spPr bwMode="auto">
              <a:xfrm>
                <a:off x="5111" y="2044"/>
                <a:ext cx="27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ctr"/>
                <a:r>
                  <a:rPr lang="en-US" altLang="zh-CN"/>
                  <a:t>I</a:t>
                </a:r>
                <a:endParaRPr lang="en-US" altLang="zh-CN" b="1" i="0"/>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ChangeArrowheads="1"/>
          </p:cNvSpPr>
          <p:nvPr/>
        </p:nvSpPr>
        <p:spPr bwMode="auto">
          <a:xfrm>
            <a:off x="250825" y="260350"/>
            <a:ext cx="86772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54000">
              <a:tabLst>
                <a:tab pos="571500" algn="l"/>
                <a:tab pos="1524000" algn="l"/>
              </a:tabLst>
              <a:defRPr>
                <a:solidFill>
                  <a:schemeClr val="tx1"/>
                </a:solidFill>
                <a:latin typeface="Arial" panose="020B0604020202020204" pitchFamily="34" charset="0"/>
              </a:defRPr>
            </a:lvl1pPr>
            <a:lvl2pPr>
              <a:tabLst>
                <a:tab pos="571500" algn="l"/>
                <a:tab pos="1524000" algn="l"/>
              </a:tabLst>
              <a:defRPr>
                <a:solidFill>
                  <a:schemeClr val="tx1"/>
                </a:solidFill>
                <a:latin typeface="Arial" panose="020B0604020202020204" pitchFamily="34" charset="0"/>
              </a:defRPr>
            </a:lvl2pPr>
            <a:lvl3pPr>
              <a:tabLst>
                <a:tab pos="571500" algn="l"/>
                <a:tab pos="1524000" algn="l"/>
              </a:tabLst>
              <a:defRPr>
                <a:solidFill>
                  <a:schemeClr val="tx1"/>
                </a:solidFill>
                <a:latin typeface="Arial" panose="020B0604020202020204" pitchFamily="34" charset="0"/>
              </a:defRPr>
            </a:lvl3pPr>
            <a:lvl4pPr>
              <a:tabLst>
                <a:tab pos="571500" algn="l"/>
                <a:tab pos="1524000" algn="l"/>
              </a:tabLst>
              <a:defRPr>
                <a:solidFill>
                  <a:schemeClr val="tx1"/>
                </a:solidFill>
                <a:latin typeface="Arial" panose="020B0604020202020204" pitchFamily="34" charset="0"/>
              </a:defRPr>
            </a:lvl4pPr>
            <a:lvl5pPr>
              <a:tabLst>
                <a:tab pos="571500" algn="l"/>
                <a:tab pos="1524000" algn="l"/>
              </a:tabLst>
              <a:defRPr>
                <a:solidFill>
                  <a:schemeClr val="tx1"/>
                </a:solidFill>
                <a:latin typeface="Arial" panose="020B0604020202020204" pitchFamily="34" charset="0"/>
              </a:defRPr>
            </a:lvl5pPr>
            <a:lvl6pPr fontAlgn="base">
              <a:spcBef>
                <a:spcPct val="0"/>
              </a:spcBef>
              <a:spcAft>
                <a:spcPct val="0"/>
              </a:spcAft>
              <a:tabLst>
                <a:tab pos="571500" algn="l"/>
                <a:tab pos="1524000" algn="l"/>
              </a:tabLst>
              <a:defRPr>
                <a:solidFill>
                  <a:schemeClr val="tx1"/>
                </a:solidFill>
                <a:latin typeface="Arial" panose="020B0604020202020204" pitchFamily="34" charset="0"/>
              </a:defRPr>
            </a:lvl6pPr>
            <a:lvl7pPr fontAlgn="base">
              <a:spcBef>
                <a:spcPct val="0"/>
              </a:spcBef>
              <a:spcAft>
                <a:spcPct val="0"/>
              </a:spcAft>
              <a:tabLst>
                <a:tab pos="571500" algn="l"/>
                <a:tab pos="1524000" algn="l"/>
              </a:tabLst>
              <a:defRPr>
                <a:solidFill>
                  <a:schemeClr val="tx1"/>
                </a:solidFill>
                <a:latin typeface="Arial" panose="020B0604020202020204" pitchFamily="34" charset="0"/>
              </a:defRPr>
            </a:lvl7pPr>
            <a:lvl8pPr fontAlgn="base">
              <a:spcBef>
                <a:spcPct val="0"/>
              </a:spcBef>
              <a:spcAft>
                <a:spcPct val="0"/>
              </a:spcAft>
              <a:tabLst>
                <a:tab pos="571500" algn="l"/>
                <a:tab pos="1524000" algn="l"/>
              </a:tabLst>
              <a:defRPr>
                <a:solidFill>
                  <a:schemeClr val="tx1"/>
                </a:solidFill>
                <a:latin typeface="Arial" panose="020B0604020202020204" pitchFamily="34" charset="0"/>
              </a:defRPr>
            </a:lvl8pPr>
            <a:lvl9pPr fontAlgn="base">
              <a:spcBef>
                <a:spcPct val="0"/>
              </a:spcBef>
              <a:spcAft>
                <a:spcPct val="0"/>
              </a:spcAft>
              <a:tabLst>
                <a:tab pos="571500" algn="l"/>
                <a:tab pos="1524000" algn="l"/>
              </a:tabLst>
              <a:defRPr>
                <a:solidFill>
                  <a:schemeClr val="tx1"/>
                </a:solidFill>
                <a:latin typeface="Arial" panose="020B0604020202020204" pitchFamily="34" charset="0"/>
              </a:defRPr>
            </a:lvl9pPr>
          </a:lstStyle>
          <a:p>
            <a:pPr algn="just"/>
            <a:r>
              <a:rPr lang="en-US" altLang="zh-CN" b="1" i="0">
                <a:solidFill>
                  <a:schemeClr val="accent2"/>
                </a:solidFill>
              </a:rPr>
              <a:t>1</a:t>
            </a:r>
            <a:r>
              <a:rPr lang="zh-CN" altLang="en-US" b="1" i="0">
                <a:solidFill>
                  <a:schemeClr val="accent2"/>
                </a:solidFill>
              </a:rPr>
              <a:t>） 零点温度补偿</a:t>
            </a:r>
          </a:p>
          <a:p>
            <a:pPr eaLnBrk="0" hangingPunct="0"/>
            <a:r>
              <a:rPr lang="zh-CN" altLang="en-US" b="1" i="0">
                <a:solidFill>
                  <a:schemeClr val="accent2"/>
                </a:solidFill>
              </a:rPr>
              <a:t>零点温度漂移是由于四个扩散电阻的阻值及其温度系数不一致造成的。一般用串、并联电阻法补偿。其中，</a:t>
            </a:r>
            <a:r>
              <a:rPr lang="en-US" altLang="zh-CN" b="1">
                <a:solidFill>
                  <a:schemeClr val="accent2"/>
                </a:solidFill>
              </a:rPr>
              <a:t>R</a:t>
            </a:r>
            <a:r>
              <a:rPr lang="en-US" altLang="zh-CN" b="1" i="0" baseline="-30000">
                <a:solidFill>
                  <a:schemeClr val="accent2"/>
                </a:solidFill>
              </a:rPr>
              <a:t>S</a:t>
            </a:r>
            <a:r>
              <a:rPr lang="zh-CN" altLang="en-US" b="1" i="0">
                <a:solidFill>
                  <a:schemeClr val="accent2"/>
                </a:solidFill>
              </a:rPr>
              <a:t>是串联电阻；</a:t>
            </a:r>
            <a:r>
              <a:rPr lang="en-US" altLang="zh-CN" b="1">
                <a:solidFill>
                  <a:schemeClr val="accent2"/>
                </a:solidFill>
              </a:rPr>
              <a:t>R</a:t>
            </a:r>
            <a:r>
              <a:rPr lang="en-US" altLang="zh-CN" b="1" i="0" baseline="-30000">
                <a:solidFill>
                  <a:schemeClr val="accent2"/>
                </a:solidFill>
              </a:rPr>
              <a:t>P</a:t>
            </a:r>
            <a:r>
              <a:rPr lang="zh-CN" altLang="en-US" b="1" i="0">
                <a:solidFill>
                  <a:schemeClr val="accent2"/>
                </a:solidFill>
              </a:rPr>
              <a:t>是并联电阻。串联电阻主要起调零作用；并联电阻主要起补偿作用。</a:t>
            </a:r>
          </a:p>
        </p:txBody>
      </p:sp>
      <p:sp>
        <p:nvSpPr>
          <p:cNvPr id="545795" name="Rectangle 3"/>
          <p:cNvSpPr>
            <a:spLocks noChangeArrowheads="1"/>
          </p:cNvSpPr>
          <p:nvPr/>
        </p:nvSpPr>
        <p:spPr bwMode="auto">
          <a:xfrm>
            <a:off x="2916238" y="5949950"/>
            <a:ext cx="38846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ctr"/>
            <a:r>
              <a:rPr lang="zh-CN" altLang="en-US" b="1" i="0">
                <a:solidFill>
                  <a:schemeClr val="accent2"/>
                </a:solidFill>
              </a:rPr>
              <a:t>温度漂移的补偿</a:t>
            </a:r>
            <a:endParaRPr lang="zh-CN" altLang="en-US" sz="2000" b="1" i="0">
              <a:solidFill>
                <a:schemeClr val="accent2"/>
              </a:solidFill>
            </a:endParaRPr>
          </a:p>
        </p:txBody>
      </p:sp>
      <p:grpSp>
        <p:nvGrpSpPr>
          <p:cNvPr id="545796" name="Group 4"/>
          <p:cNvGrpSpPr>
            <a:grpSpLocks/>
          </p:cNvGrpSpPr>
          <p:nvPr/>
        </p:nvGrpSpPr>
        <p:grpSpPr bwMode="auto">
          <a:xfrm>
            <a:off x="2843213" y="2492375"/>
            <a:ext cx="4252912" cy="3165475"/>
            <a:chOff x="1844" y="1656"/>
            <a:chExt cx="2905" cy="2220"/>
          </a:xfrm>
        </p:grpSpPr>
        <p:sp>
          <p:nvSpPr>
            <p:cNvPr id="545797" name="Freeform 5"/>
            <p:cNvSpPr>
              <a:spLocks/>
            </p:cNvSpPr>
            <p:nvPr/>
          </p:nvSpPr>
          <p:spPr bwMode="auto">
            <a:xfrm>
              <a:off x="2988" y="2328"/>
              <a:ext cx="144" cy="120"/>
            </a:xfrm>
            <a:custGeom>
              <a:avLst/>
              <a:gdLst>
                <a:gd name="T0" fmla="*/ 0 w 144"/>
                <a:gd name="T1" fmla="*/ 120 h 120"/>
                <a:gd name="T2" fmla="*/ 144 w 144"/>
                <a:gd name="T3" fmla="*/ 0 h 120"/>
              </a:gdLst>
              <a:ahLst/>
              <a:cxnLst>
                <a:cxn ang="0">
                  <a:pos x="T0" y="T1"/>
                </a:cxn>
                <a:cxn ang="0">
                  <a:pos x="T2" y="T3"/>
                </a:cxn>
              </a:cxnLst>
              <a:rect l="0" t="0" r="r" b="b"/>
              <a:pathLst>
                <a:path w="144" h="120">
                  <a:moveTo>
                    <a:pt x="0" y="120"/>
                  </a:moveTo>
                  <a:lnTo>
                    <a:pt x="144" y="0"/>
                  </a:lnTo>
                </a:path>
              </a:pathLst>
            </a:custGeom>
            <a:solidFill>
              <a:srgbClr val="FFFFFF"/>
            </a:solidFill>
            <a:ln w="31750">
              <a:solidFill>
                <a:srgbClr val="000000"/>
              </a:solidFill>
              <a:round/>
              <a:headEnd/>
              <a:tailEnd type="none" w="sm" len="lg"/>
            </a:ln>
          </p:spPr>
          <p:txBody>
            <a:bodyPr/>
            <a:lstStyle/>
            <a:p>
              <a:endParaRPr lang="zh-CN" altLang="en-US"/>
            </a:p>
          </p:txBody>
        </p:sp>
        <p:sp>
          <p:nvSpPr>
            <p:cNvPr id="545798" name="Rectangle 6"/>
            <p:cNvSpPr>
              <a:spLocks noChangeArrowheads="1"/>
            </p:cNvSpPr>
            <p:nvPr/>
          </p:nvSpPr>
          <p:spPr bwMode="auto">
            <a:xfrm rot="13500000" flipV="1">
              <a:off x="3168" y="2154"/>
              <a:ext cx="95" cy="183"/>
            </a:xfrm>
            <a:prstGeom prst="rect">
              <a:avLst/>
            </a:prstGeom>
            <a:solidFill>
              <a:srgbClr val="FFFFFF"/>
            </a:solidFill>
            <a:ln w="31750">
              <a:solidFill>
                <a:srgbClr val="000000"/>
              </a:solidFill>
              <a:miter lim="800000"/>
              <a:headEnd/>
              <a:tailEnd type="none" w="sm" len="lg"/>
            </a:ln>
          </p:spPr>
          <p:txBody>
            <a:bodyPr/>
            <a:lstStyle/>
            <a:p>
              <a:endParaRPr lang="zh-CN" altLang="en-US"/>
            </a:p>
          </p:txBody>
        </p:sp>
        <p:sp>
          <p:nvSpPr>
            <p:cNvPr id="545799" name="Rectangle 7"/>
            <p:cNvSpPr>
              <a:spLocks noChangeArrowheads="1"/>
            </p:cNvSpPr>
            <p:nvPr/>
          </p:nvSpPr>
          <p:spPr bwMode="auto">
            <a:xfrm rot="8100000">
              <a:off x="3033" y="2933"/>
              <a:ext cx="95" cy="293"/>
            </a:xfrm>
            <a:prstGeom prst="rect">
              <a:avLst/>
            </a:prstGeom>
            <a:solidFill>
              <a:srgbClr val="FFFFFF"/>
            </a:solidFill>
            <a:ln w="31750">
              <a:solidFill>
                <a:srgbClr val="000000"/>
              </a:solidFill>
              <a:miter lim="800000"/>
              <a:headEnd/>
              <a:tailEnd type="none" w="sm" len="lg"/>
            </a:ln>
          </p:spPr>
          <p:txBody>
            <a:bodyPr/>
            <a:lstStyle/>
            <a:p>
              <a:endParaRPr lang="zh-CN" altLang="en-US"/>
            </a:p>
          </p:txBody>
        </p:sp>
        <p:sp>
          <p:nvSpPr>
            <p:cNvPr id="545800" name="Line 8"/>
            <p:cNvSpPr>
              <a:spLocks noChangeShapeType="1"/>
            </p:cNvSpPr>
            <p:nvPr/>
          </p:nvSpPr>
          <p:spPr bwMode="auto">
            <a:xfrm rot="18900000" flipV="1">
              <a:off x="2815" y="2645"/>
              <a:ext cx="0" cy="401"/>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01" name="Line 9"/>
            <p:cNvSpPr>
              <a:spLocks noChangeShapeType="1"/>
            </p:cNvSpPr>
            <p:nvPr/>
          </p:nvSpPr>
          <p:spPr bwMode="auto">
            <a:xfrm rot="18900000" flipV="1">
              <a:off x="3341" y="3119"/>
              <a:ext cx="0" cy="401"/>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02" name="Rectangle 10"/>
            <p:cNvSpPr>
              <a:spLocks noChangeArrowheads="1"/>
            </p:cNvSpPr>
            <p:nvPr/>
          </p:nvSpPr>
          <p:spPr bwMode="auto">
            <a:xfrm rot="13500000" flipV="1">
              <a:off x="3852" y="2940"/>
              <a:ext cx="95" cy="293"/>
            </a:xfrm>
            <a:prstGeom prst="rect">
              <a:avLst/>
            </a:prstGeom>
            <a:solidFill>
              <a:srgbClr val="FFFFFF"/>
            </a:solidFill>
            <a:ln w="31750">
              <a:solidFill>
                <a:srgbClr val="000000"/>
              </a:solidFill>
              <a:miter lim="800000"/>
              <a:headEnd/>
              <a:tailEnd type="none" w="sm" len="lg"/>
            </a:ln>
          </p:spPr>
          <p:txBody>
            <a:bodyPr/>
            <a:lstStyle/>
            <a:p>
              <a:endParaRPr lang="zh-CN" altLang="en-US"/>
            </a:p>
          </p:txBody>
        </p:sp>
        <p:sp>
          <p:nvSpPr>
            <p:cNvPr id="545803" name="Line 11"/>
            <p:cNvSpPr>
              <a:spLocks noChangeShapeType="1"/>
            </p:cNvSpPr>
            <p:nvPr/>
          </p:nvSpPr>
          <p:spPr bwMode="auto">
            <a:xfrm rot="2700000">
              <a:off x="3634" y="3119"/>
              <a:ext cx="0" cy="401"/>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04" name="Line 12"/>
            <p:cNvSpPr>
              <a:spLocks noChangeShapeType="1"/>
            </p:cNvSpPr>
            <p:nvPr/>
          </p:nvSpPr>
          <p:spPr bwMode="auto">
            <a:xfrm rot="2700000">
              <a:off x="4160" y="2645"/>
              <a:ext cx="0" cy="401"/>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05" name="Rectangle 13"/>
            <p:cNvSpPr>
              <a:spLocks noChangeArrowheads="1"/>
            </p:cNvSpPr>
            <p:nvPr/>
          </p:nvSpPr>
          <p:spPr bwMode="auto">
            <a:xfrm rot="8100000">
              <a:off x="3852" y="2196"/>
              <a:ext cx="95" cy="292"/>
            </a:xfrm>
            <a:prstGeom prst="rect">
              <a:avLst/>
            </a:prstGeom>
            <a:solidFill>
              <a:srgbClr val="FFFFFF"/>
            </a:solidFill>
            <a:ln w="31750">
              <a:solidFill>
                <a:srgbClr val="000000"/>
              </a:solidFill>
              <a:miter lim="800000"/>
              <a:headEnd/>
              <a:tailEnd type="none" w="sm" len="lg"/>
            </a:ln>
          </p:spPr>
          <p:txBody>
            <a:bodyPr/>
            <a:lstStyle/>
            <a:p>
              <a:endParaRPr lang="zh-CN" altLang="en-US"/>
            </a:p>
          </p:txBody>
        </p:sp>
        <p:sp>
          <p:nvSpPr>
            <p:cNvPr id="545806" name="Line 14"/>
            <p:cNvSpPr>
              <a:spLocks noChangeShapeType="1"/>
            </p:cNvSpPr>
            <p:nvPr/>
          </p:nvSpPr>
          <p:spPr bwMode="auto">
            <a:xfrm rot="18900000" flipV="1">
              <a:off x="3634" y="1908"/>
              <a:ext cx="0" cy="401"/>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07" name="Line 15"/>
            <p:cNvSpPr>
              <a:spLocks noChangeShapeType="1"/>
            </p:cNvSpPr>
            <p:nvPr/>
          </p:nvSpPr>
          <p:spPr bwMode="auto">
            <a:xfrm rot="18900000" flipV="1">
              <a:off x="4160" y="2381"/>
              <a:ext cx="0" cy="401"/>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08" name="Rectangle 16"/>
            <p:cNvSpPr>
              <a:spLocks noChangeArrowheads="1"/>
            </p:cNvSpPr>
            <p:nvPr/>
          </p:nvSpPr>
          <p:spPr bwMode="auto">
            <a:xfrm>
              <a:off x="3232" y="2611"/>
              <a:ext cx="504"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ctr"/>
              <a:r>
                <a:rPr lang="en-US" altLang="zh-CN" sz="2000" i="0"/>
                <a:t> </a:t>
              </a:r>
            </a:p>
            <a:p>
              <a:pPr eaLnBrk="0" hangingPunct="0"/>
              <a:endParaRPr lang="en-US" altLang="zh-CN" sz="2000" i="0"/>
            </a:p>
          </p:txBody>
        </p:sp>
        <p:sp>
          <p:nvSpPr>
            <p:cNvPr id="545809" name="Oval 17"/>
            <p:cNvSpPr>
              <a:spLocks noChangeArrowheads="1"/>
            </p:cNvSpPr>
            <p:nvPr/>
          </p:nvSpPr>
          <p:spPr bwMode="auto">
            <a:xfrm>
              <a:off x="2655" y="2688"/>
              <a:ext cx="52" cy="48"/>
            </a:xfrm>
            <a:prstGeom prst="ellipse">
              <a:avLst/>
            </a:prstGeom>
            <a:solidFill>
              <a:srgbClr val="000000"/>
            </a:solidFill>
            <a:ln w="31750">
              <a:solidFill>
                <a:srgbClr val="000000"/>
              </a:solidFill>
              <a:round/>
              <a:headEnd/>
              <a:tailEnd type="none" w="sm" len="lg"/>
            </a:ln>
          </p:spPr>
          <p:txBody>
            <a:bodyPr/>
            <a:lstStyle/>
            <a:p>
              <a:endParaRPr lang="zh-CN" altLang="en-US"/>
            </a:p>
          </p:txBody>
        </p:sp>
        <p:sp>
          <p:nvSpPr>
            <p:cNvPr id="545810" name="Oval 18"/>
            <p:cNvSpPr>
              <a:spLocks noChangeArrowheads="1"/>
            </p:cNvSpPr>
            <p:nvPr/>
          </p:nvSpPr>
          <p:spPr bwMode="auto">
            <a:xfrm>
              <a:off x="4260" y="2688"/>
              <a:ext cx="52" cy="48"/>
            </a:xfrm>
            <a:prstGeom prst="ellipse">
              <a:avLst/>
            </a:prstGeom>
            <a:solidFill>
              <a:srgbClr val="000000"/>
            </a:solidFill>
            <a:ln w="31750">
              <a:solidFill>
                <a:srgbClr val="000000"/>
              </a:solidFill>
              <a:round/>
              <a:headEnd/>
              <a:tailEnd type="none" w="sm" len="lg"/>
            </a:ln>
          </p:spPr>
          <p:txBody>
            <a:bodyPr/>
            <a:lstStyle/>
            <a:p>
              <a:endParaRPr lang="zh-CN" altLang="en-US"/>
            </a:p>
          </p:txBody>
        </p:sp>
        <p:sp>
          <p:nvSpPr>
            <p:cNvPr id="545811" name="Oval 19"/>
            <p:cNvSpPr>
              <a:spLocks noChangeArrowheads="1"/>
            </p:cNvSpPr>
            <p:nvPr/>
          </p:nvSpPr>
          <p:spPr bwMode="auto">
            <a:xfrm>
              <a:off x="3456" y="1959"/>
              <a:ext cx="51" cy="47"/>
            </a:xfrm>
            <a:prstGeom prst="ellipse">
              <a:avLst/>
            </a:prstGeom>
            <a:solidFill>
              <a:srgbClr val="000000"/>
            </a:solidFill>
            <a:ln w="31750">
              <a:solidFill>
                <a:srgbClr val="000000"/>
              </a:solidFill>
              <a:round/>
              <a:headEnd/>
              <a:tailEnd type="none" w="sm" len="lg"/>
            </a:ln>
          </p:spPr>
          <p:txBody>
            <a:bodyPr/>
            <a:lstStyle/>
            <a:p>
              <a:endParaRPr lang="zh-CN" altLang="en-US"/>
            </a:p>
          </p:txBody>
        </p:sp>
        <p:sp>
          <p:nvSpPr>
            <p:cNvPr id="545812" name="Oval 20"/>
            <p:cNvSpPr>
              <a:spLocks noChangeArrowheads="1"/>
            </p:cNvSpPr>
            <p:nvPr/>
          </p:nvSpPr>
          <p:spPr bwMode="auto">
            <a:xfrm>
              <a:off x="3465" y="3436"/>
              <a:ext cx="51" cy="48"/>
            </a:xfrm>
            <a:prstGeom prst="ellipse">
              <a:avLst/>
            </a:prstGeom>
            <a:solidFill>
              <a:srgbClr val="000000"/>
            </a:solidFill>
            <a:ln w="31750">
              <a:solidFill>
                <a:srgbClr val="000000"/>
              </a:solidFill>
              <a:round/>
              <a:headEnd/>
              <a:tailEnd type="none" w="sm" len="lg"/>
            </a:ln>
          </p:spPr>
          <p:txBody>
            <a:bodyPr/>
            <a:lstStyle/>
            <a:p>
              <a:endParaRPr lang="zh-CN" altLang="en-US"/>
            </a:p>
          </p:txBody>
        </p:sp>
        <p:sp>
          <p:nvSpPr>
            <p:cNvPr id="545813" name="Freeform 21"/>
            <p:cNvSpPr>
              <a:spLocks/>
            </p:cNvSpPr>
            <p:nvPr/>
          </p:nvSpPr>
          <p:spPr bwMode="auto">
            <a:xfrm>
              <a:off x="2689" y="2713"/>
              <a:ext cx="666" cy="1104"/>
            </a:xfrm>
            <a:custGeom>
              <a:avLst/>
              <a:gdLst>
                <a:gd name="T0" fmla="*/ 0 w 739"/>
                <a:gd name="T1" fmla="*/ 0 h 1317"/>
                <a:gd name="T2" fmla="*/ 0 w 739"/>
                <a:gd name="T3" fmla="*/ 1317 h 1317"/>
                <a:gd name="T4" fmla="*/ 739 w 739"/>
                <a:gd name="T5" fmla="*/ 1317 h 1317"/>
              </a:gdLst>
              <a:ahLst/>
              <a:cxnLst>
                <a:cxn ang="0">
                  <a:pos x="T0" y="T1"/>
                </a:cxn>
                <a:cxn ang="0">
                  <a:pos x="T2" y="T3"/>
                </a:cxn>
                <a:cxn ang="0">
                  <a:pos x="T4" y="T5"/>
                </a:cxn>
              </a:cxnLst>
              <a:rect l="0" t="0" r="r" b="b"/>
              <a:pathLst>
                <a:path w="739" h="1317">
                  <a:moveTo>
                    <a:pt x="0" y="0"/>
                  </a:moveTo>
                  <a:lnTo>
                    <a:pt x="0" y="1317"/>
                  </a:lnTo>
                  <a:lnTo>
                    <a:pt x="739" y="1317"/>
                  </a:lnTo>
                </a:path>
              </a:pathLst>
            </a:custGeom>
            <a:noFill/>
            <a:ln w="31750">
              <a:solidFill>
                <a:srgbClr val="000000"/>
              </a:solidFill>
              <a:round/>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5814" name="Oval 22"/>
            <p:cNvSpPr>
              <a:spLocks noChangeArrowheads="1"/>
            </p:cNvSpPr>
            <p:nvPr/>
          </p:nvSpPr>
          <p:spPr bwMode="auto">
            <a:xfrm>
              <a:off x="3286" y="3792"/>
              <a:ext cx="51" cy="48"/>
            </a:xfrm>
            <a:prstGeom prst="ellipse">
              <a:avLst/>
            </a:prstGeom>
            <a:solidFill>
              <a:srgbClr val="FFFFFF"/>
            </a:solidFill>
            <a:ln w="31750">
              <a:solidFill>
                <a:srgbClr val="000000"/>
              </a:solidFill>
              <a:round/>
              <a:headEnd/>
              <a:tailEnd type="none" w="sm" len="lg"/>
            </a:ln>
          </p:spPr>
          <p:txBody>
            <a:bodyPr/>
            <a:lstStyle/>
            <a:p>
              <a:endParaRPr lang="zh-CN" altLang="en-US"/>
            </a:p>
          </p:txBody>
        </p:sp>
        <p:sp>
          <p:nvSpPr>
            <p:cNvPr id="545815" name="Freeform 23"/>
            <p:cNvSpPr>
              <a:spLocks/>
            </p:cNvSpPr>
            <p:nvPr/>
          </p:nvSpPr>
          <p:spPr bwMode="auto">
            <a:xfrm flipH="1">
              <a:off x="3631" y="2711"/>
              <a:ext cx="666" cy="1104"/>
            </a:xfrm>
            <a:custGeom>
              <a:avLst/>
              <a:gdLst>
                <a:gd name="T0" fmla="*/ 0 w 739"/>
                <a:gd name="T1" fmla="*/ 0 h 1317"/>
                <a:gd name="T2" fmla="*/ 0 w 739"/>
                <a:gd name="T3" fmla="*/ 1317 h 1317"/>
                <a:gd name="T4" fmla="*/ 739 w 739"/>
                <a:gd name="T5" fmla="*/ 1317 h 1317"/>
              </a:gdLst>
              <a:ahLst/>
              <a:cxnLst>
                <a:cxn ang="0">
                  <a:pos x="T0" y="T1"/>
                </a:cxn>
                <a:cxn ang="0">
                  <a:pos x="T2" y="T3"/>
                </a:cxn>
                <a:cxn ang="0">
                  <a:pos x="T4" y="T5"/>
                </a:cxn>
              </a:cxnLst>
              <a:rect l="0" t="0" r="r" b="b"/>
              <a:pathLst>
                <a:path w="739" h="1317">
                  <a:moveTo>
                    <a:pt x="0" y="0"/>
                  </a:moveTo>
                  <a:lnTo>
                    <a:pt x="0" y="1317"/>
                  </a:lnTo>
                  <a:lnTo>
                    <a:pt x="739" y="1317"/>
                  </a:lnTo>
                </a:path>
              </a:pathLst>
            </a:custGeom>
            <a:noFill/>
            <a:ln w="31750">
              <a:solidFill>
                <a:srgbClr val="000000"/>
              </a:solidFill>
              <a:round/>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5816" name="Oval 24"/>
            <p:cNvSpPr>
              <a:spLocks noChangeArrowheads="1"/>
            </p:cNvSpPr>
            <p:nvPr/>
          </p:nvSpPr>
          <p:spPr bwMode="auto">
            <a:xfrm>
              <a:off x="3637" y="3792"/>
              <a:ext cx="51" cy="48"/>
            </a:xfrm>
            <a:prstGeom prst="ellipse">
              <a:avLst/>
            </a:prstGeom>
            <a:solidFill>
              <a:srgbClr val="FFFFFF"/>
            </a:solidFill>
            <a:ln w="31750">
              <a:solidFill>
                <a:srgbClr val="000000"/>
              </a:solidFill>
              <a:round/>
              <a:headEnd/>
              <a:tailEnd type="none" w="sm" len="lg"/>
            </a:ln>
          </p:spPr>
          <p:txBody>
            <a:bodyPr/>
            <a:lstStyle/>
            <a:p>
              <a:endParaRPr lang="zh-CN" altLang="en-US"/>
            </a:p>
          </p:txBody>
        </p:sp>
        <p:sp>
          <p:nvSpPr>
            <p:cNvPr id="545817" name="Rectangle 25"/>
            <p:cNvSpPr>
              <a:spLocks noChangeArrowheads="1"/>
            </p:cNvSpPr>
            <p:nvPr/>
          </p:nvSpPr>
          <p:spPr bwMode="auto">
            <a:xfrm>
              <a:off x="3541" y="2375"/>
              <a:ext cx="503"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ctr"/>
              <a:r>
                <a:rPr lang="en-US" altLang="zh-CN" sz="2000"/>
                <a:t>R</a:t>
              </a:r>
              <a:r>
                <a:rPr lang="en-US" altLang="zh-CN" sz="2000" i="0" baseline="-30000"/>
                <a:t>2</a:t>
              </a:r>
              <a:endParaRPr lang="en-US" altLang="zh-CN" sz="2000" i="0"/>
            </a:p>
            <a:p>
              <a:pPr eaLnBrk="0" hangingPunct="0"/>
              <a:endParaRPr lang="en-US" altLang="zh-CN" sz="2000" i="0"/>
            </a:p>
          </p:txBody>
        </p:sp>
        <p:sp>
          <p:nvSpPr>
            <p:cNvPr id="545818" name="Rectangle 26"/>
            <p:cNvSpPr>
              <a:spLocks noChangeArrowheads="1"/>
            </p:cNvSpPr>
            <p:nvPr/>
          </p:nvSpPr>
          <p:spPr bwMode="auto">
            <a:xfrm>
              <a:off x="3847" y="3105"/>
              <a:ext cx="33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ctr"/>
              <a:r>
                <a:rPr lang="en-US" altLang="zh-CN" sz="2000"/>
                <a:t>R</a:t>
              </a:r>
              <a:r>
                <a:rPr lang="en-US" altLang="zh-CN" sz="2000" i="0" baseline="-30000"/>
                <a:t>4</a:t>
              </a:r>
              <a:endParaRPr lang="en-US" altLang="zh-CN" sz="2000" i="0"/>
            </a:p>
          </p:txBody>
        </p:sp>
        <p:sp>
          <p:nvSpPr>
            <p:cNvPr id="545819" name="Rectangle 27"/>
            <p:cNvSpPr>
              <a:spLocks noChangeArrowheads="1"/>
            </p:cNvSpPr>
            <p:nvPr/>
          </p:nvSpPr>
          <p:spPr bwMode="auto">
            <a:xfrm>
              <a:off x="2915" y="2006"/>
              <a:ext cx="34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ctr"/>
              <a:r>
                <a:rPr lang="en-US" altLang="zh-CN" sz="2000"/>
                <a:t>R</a:t>
              </a:r>
              <a:r>
                <a:rPr lang="en-US" altLang="zh-CN" sz="2000" i="0" baseline="-30000"/>
                <a:t>1</a:t>
              </a:r>
              <a:endParaRPr lang="en-US" altLang="zh-CN" sz="2000" i="0"/>
            </a:p>
          </p:txBody>
        </p:sp>
        <p:sp>
          <p:nvSpPr>
            <p:cNvPr id="545820" name="Rectangle 28"/>
            <p:cNvSpPr>
              <a:spLocks noChangeArrowheads="1"/>
            </p:cNvSpPr>
            <p:nvPr/>
          </p:nvSpPr>
          <p:spPr bwMode="auto">
            <a:xfrm>
              <a:off x="2680" y="3105"/>
              <a:ext cx="503"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ctr"/>
              <a:r>
                <a:rPr lang="en-US" altLang="zh-CN" sz="2000"/>
                <a:t>R</a:t>
              </a:r>
              <a:r>
                <a:rPr lang="en-US" altLang="zh-CN" sz="2000" i="0" baseline="-30000"/>
                <a:t>3</a:t>
              </a:r>
              <a:endParaRPr lang="en-US" altLang="zh-CN" sz="2000" i="0"/>
            </a:p>
            <a:p>
              <a:pPr eaLnBrk="0" hangingPunct="0"/>
              <a:endParaRPr lang="en-US" altLang="zh-CN" sz="2000" i="0"/>
            </a:p>
          </p:txBody>
        </p:sp>
        <p:sp>
          <p:nvSpPr>
            <p:cNvPr id="545821" name="Rectangle 29"/>
            <p:cNvSpPr>
              <a:spLocks noChangeArrowheads="1"/>
            </p:cNvSpPr>
            <p:nvPr/>
          </p:nvSpPr>
          <p:spPr bwMode="auto">
            <a:xfrm>
              <a:off x="3344" y="3655"/>
              <a:ext cx="28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ctr"/>
              <a:r>
                <a:rPr lang="en-US" altLang="zh-CN" sz="2000" b="1"/>
                <a:t>U</a:t>
              </a:r>
              <a:r>
                <a:rPr lang="en-US" altLang="zh-CN" sz="2000" b="1" baseline="-30000"/>
                <a:t>SC</a:t>
              </a:r>
              <a:endParaRPr lang="en-US" altLang="zh-CN" sz="2000" i="0"/>
            </a:p>
          </p:txBody>
        </p:sp>
        <p:sp>
          <p:nvSpPr>
            <p:cNvPr id="545822" name="Rectangle 30"/>
            <p:cNvSpPr>
              <a:spLocks noChangeArrowheads="1"/>
            </p:cNvSpPr>
            <p:nvPr/>
          </p:nvSpPr>
          <p:spPr bwMode="auto">
            <a:xfrm>
              <a:off x="4075" y="1931"/>
              <a:ext cx="28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ctr"/>
              <a:r>
                <a:rPr lang="en-US" altLang="zh-CN" sz="2000"/>
                <a:t>R</a:t>
              </a:r>
              <a:r>
                <a:rPr lang="en-US" altLang="zh-CN" sz="2000" i="0" baseline="-30000"/>
                <a:t>p</a:t>
              </a:r>
              <a:endParaRPr lang="en-US" altLang="zh-CN" sz="2000" i="0"/>
            </a:p>
            <a:p>
              <a:pPr eaLnBrk="0" hangingPunct="0"/>
              <a:endParaRPr lang="en-US" altLang="zh-CN" sz="2000" i="0"/>
            </a:p>
          </p:txBody>
        </p:sp>
        <p:sp>
          <p:nvSpPr>
            <p:cNvPr id="545823" name="Line 31"/>
            <p:cNvSpPr>
              <a:spLocks noChangeShapeType="1"/>
            </p:cNvSpPr>
            <p:nvPr/>
          </p:nvSpPr>
          <p:spPr bwMode="auto">
            <a:xfrm flipH="1">
              <a:off x="2197" y="1996"/>
              <a:ext cx="1304" cy="0"/>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24" name="Line 32"/>
            <p:cNvSpPr>
              <a:spLocks noChangeShapeType="1"/>
            </p:cNvSpPr>
            <p:nvPr/>
          </p:nvSpPr>
          <p:spPr bwMode="auto">
            <a:xfrm flipH="1">
              <a:off x="2197" y="3465"/>
              <a:ext cx="1271" cy="0"/>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25" name="Line 33"/>
            <p:cNvSpPr>
              <a:spLocks noChangeShapeType="1"/>
            </p:cNvSpPr>
            <p:nvPr/>
          </p:nvSpPr>
          <p:spPr bwMode="auto">
            <a:xfrm flipH="1">
              <a:off x="2188" y="1996"/>
              <a:ext cx="0" cy="699"/>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26" name="Line 34"/>
            <p:cNvSpPr>
              <a:spLocks noChangeShapeType="1"/>
            </p:cNvSpPr>
            <p:nvPr/>
          </p:nvSpPr>
          <p:spPr bwMode="auto">
            <a:xfrm flipH="1">
              <a:off x="2187" y="2800"/>
              <a:ext cx="0" cy="674"/>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27" name="Rectangle 35"/>
            <p:cNvSpPr>
              <a:spLocks noChangeArrowheads="1"/>
            </p:cNvSpPr>
            <p:nvPr/>
          </p:nvSpPr>
          <p:spPr bwMode="auto">
            <a:xfrm>
              <a:off x="2498" y="2611"/>
              <a:ext cx="32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2000"/>
                <a:t>B</a:t>
              </a:r>
              <a:endParaRPr lang="en-US" altLang="zh-CN" sz="2000" i="0"/>
            </a:p>
            <a:p>
              <a:pPr eaLnBrk="0" hangingPunct="0"/>
              <a:endParaRPr lang="en-US" altLang="zh-CN" sz="2000" i="0"/>
            </a:p>
          </p:txBody>
        </p:sp>
        <p:sp>
          <p:nvSpPr>
            <p:cNvPr id="545828" name="Rectangle 36"/>
            <p:cNvSpPr>
              <a:spLocks noChangeArrowheads="1"/>
            </p:cNvSpPr>
            <p:nvPr/>
          </p:nvSpPr>
          <p:spPr bwMode="auto">
            <a:xfrm>
              <a:off x="3541" y="3445"/>
              <a:ext cx="20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2000"/>
                <a:t>C</a:t>
              </a:r>
              <a:endParaRPr lang="en-US" altLang="zh-CN" sz="2000" i="0"/>
            </a:p>
          </p:txBody>
        </p:sp>
        <p:sp>
          <p:nvSpPr>
            <p:cNvPr id="545829" name="Rectangle 37"/>
            <p:cNvSpPr>
              <a:spLocks noChangeArrowheads="1"/>
            </p:cNvSpPr>
            <p:nvPr/>
          </p:nvSpPr>
          <p:spPr bwMode="auto">
            <a:xfrm>
              <a:off x="4427" y="2516"/>
              <a:ext cx="3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2000" b="1"/>
                <a:t>D</a:t>
              </a:r>
            </a:p>
            <a:p>
              <a:pPr eaLnBrk="0" hangingPunct="0"/>
              <a:endParaRPr lang="en-US" altLang="zh-CN" sz="2000" i="0"/>
            </a:p>
          </p:txBody>
        </p:sp>
        <p:sp>
          <p:nvSpPr>
            <p:cNvPr id="545830" name="Rectangle 38"/>
            <p:cNvSpPr>
              <a:spLocks noChangeArrowheads="1"/>
            </p:cNvSpPr>
            <p:nvPr/>
          </p:nvSpPr>
          <p:spPr bwMode="auto">
            <a:xfrm>
              <a:off x="3399" y="1754"/>
              <a:ext cx="3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2000"/>
                <a:t>A</a:t>
              </a:r>
              <a:endParaRPr lang="en-US" altLang="zh-CN" sz="2000" i="0"/>
            </a:p>
          </p:txBody>
        </p:sp>
        <p:sp>
          <p:nvSpPr>
            <p:cNvPr id="545831" name="Rectangle 39"/>
            <p:cNvSpPr>
              <a:spLocks noChangeArrowheads="1"/>
            </p:cNvSpPr>
            <p:nvPr/>
          </p:nvSpPr>
          <p:spPr bwMode="auto">
            <a:xfrm rot="13500000" flipV="1">
              <a:off x="2880" y="2411"/>
              <a:ext cx="95" cy="184"/>
            </a:xfrm>
            <a:prstGeom prst="rect">
              <a:avLst/>
            </a:prstGeom>
            <a:solidFill>
              <a:srgbClr val="FFFFFF"/>
            </a:solidFill>
            <a:ln w="31750">
              <a:solidFill>
                <a:srgbClr val="000000"/>
              </a:solidFill>
              <a:miter lim="800000"/>
              <a:headEnd/>
              <a:tailEnd type="none" w="sm" len="lg"/>
            </a:ln>
          </p:spPr>
          <p:txBody>
            <a:bodyPr/>
            <a:lstStyle/>
            <a:p>
              <a:endParaRPr lang="zh-CN" altLang="en-US"/>
            </a:p>
          </p:txBody>
        </p:sp>
        <p:sp>
          <p:nvSpPr>
            <p:cNvPr id="545832" name="Line 40"/>
            <p:cNvSpPr>
              <a:spLocks noChangeShapeType="1"/>
            </p:cNvSpPr>
            <p:nvPr/>
          </p:nvSpPr>
          <p:spPr bwMode="auto">
            <a:xfrm flipV="1">
              <a:off x="2701" y="2570"/>
              <a:ext cx="132" cy="128"/>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33" name="Line 41"/>
            <p:cNvSpPr>
              <a:spLocks noChangeShapeType="1"/>
            </p:cNvSpPr>
            <p:nvPr/>
          </p:nvSpPr>
          <p:spPr bwMode="auto">
            <a:xfrm flipV="1">
              <a:off x="3292" y="2002"/>
              <a:ext cx="169" cy="164"/>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34" name="Rectangle 42"/>
            <p:cNvSpPr>
              <a:spLocks noChangeArrowheads="1"/>
            </p:cNvSpPr>
            <p:nvPr/>
          </p:nvSpPr>
          <p:spPr bwMode="auto">
            <a:xfrm>
              <a:off x="2581" y="2289"/>
              <a:ext cx="34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ctr"/>
              <a:r>
                <a:rPr lang="en-US" altLang="zh-CN" sz="2000"/>
                <a:t>R</a:t>
              </a:r>
              <a:r>
                <a:rPr lang="en-US" altLang="zh-CN" sz="2000" i="0" baseline="-30000"/>
                <a:t>S</a:t>
              </a:r>
              <a:endParaRPr lang="en-US" altLang="zh-CN" sz="2000" i="0"/>
            </a:p>
          </p:txBody>
        </p:sp>
        <p:sp>
          <p:nvSpPr>
            <p:cNvPr id="545835" name="Line 43"/>
            <p:cNvSpPr>
              <a:spLocks noChangeShapeType="1"/>
            </p:cNvSpPr>
            <p:nvPr/>
          </p:nvSpPr>
          <p:spPr bwMode="auto">
            <a:xfrm>
              <a:off x="2050" y="2702"/>
              <a:ext cx="273" cy="3"/>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36" name="Line 44"/>
            <p:cNvSpPr>
              <a:spLocks noChangeShapeType="1"/>
            </p:cNvSpPr>
            <p:nvPr/>
          </p:nvSpPr>
          <p:spPr bwMode="auto">
            <a:xfrm>
              <a:off x="2101" y="2791"/>
              <a:ext cx="167" cy="0"/>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37" name="Rectangle 45"/>
            <p:cNvSpPr>
              <a:spLocks noChangeArrowheads="1"/>
            </p:cNvSpPr>
            <p:nvPr/>
          </p:nvSpPr>
          <p:spPr bwMode="auto">
            <a:xfrm>
              <a:off x="1844" y="2582"/>
              <a:ext cx="22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2000"/>
                <a:t>E</a:t>
              </a:r>
              <a:endParaRPr lang="en-US" altLang="zh-CN" sz="2000" i="0"/>
            </a:p>
            <a:p>
              <a:pPr eaLnBrk="0" hangingPunct="0"/>
              <a:endParaRPr lang="en-US" altLang="zh-CN" sz="2000" i="0"/>
            </a:p>
          </p:txBody>
        </p:sp>
        <p:sp>
          <p:nvSpPr>
            <p:cNvPr id="545838" name="Rectangle 46"/>
            <p:cNvSpPr>
              <a:spLocks noChangeArrowheads="1"/>
            </p:cNvSpPr>
            <p:nvPr/>
          </p:nvSpPr>
          <p:spPr bwMode="auto">
            <a:xfrm rot="8100000">
              <a:off x="3981" y="2077"/>
              <a:ext cx="94" cy="292"/>
            </a:xfrm>
            <a:prstGeom prst="rect">
              <a:avLst/>
            </a:prstGeom>
            <a:solidFill>
              <a:srgbClr val="FFFFFF"/>
            </a:solidFill>
            <a:ln w="31750">
              <a:solidFill>
                <a:srgbClr val="000000"/>
              </a:solidFill>
              <a:miter lim="800000"/>
              <a:headEnd/>
              <a:tailEnd type="none" w="sm" len="lg"/>
            </a:ln>
          </p:spPr>
          <p:txBody>
            <a:bodyPr/>
            <a:lstStyle/>
            <a:p>
              <a:endParaRPr lang="zh-CN" altLang="en-US"/>
            </a:p>
          </p:txBody>
        </p:sp>
        <p:sp>
          <p:nvSpPr>
            <p:cNvPr id="545839" name="Line 47"/>
            <p:cNvSpPr>
              <a:spLocks noChangeShapeType="1"/>
            </p:cNvSpPr>
            <p:nvPr/>
          </p:nvSpPr>
          <p:spPr bwMode="auto">
            <a:xfrm rot="18900000" flipV="1">
              <a:off x="3869" y="1995"/>
              <a:ext cx="0" cy="136"/>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40" name="Line 48"/>
            <p:cNvSpPr>
              <a:spLocks noChangeShapeType="1"/>
            </p:cNvSpPr>
            <p:nvPr/>
          </p:nvSpPr>
          <p:spPr bwMode="auto">
            <a:xfrm rot="18900000" flipV="1">
              <a:off x="4193" y="2307"/>
              <a:ext cx="0" cy="133"/>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41" name="Line 49"/>
            <p:cNvSpPr>
              <a:spLocks noChangeShapeType="1"/>
            </p:cNvSpPr>
            <p:nvPr/>
          </p:nvSpPr>
          <p:spPr bwMode="auto">
            <a:xfrm flipV="1">
              <a:off x="3672" y="2014"/>
              <a:ext cx="147" cy="136"/>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42" name="Line 50"/>
            <p:cNvSpPr>
              <a:spLocks noChangeShapeType="1"/>
            </p:cNvSpPr>
            <p:nvPr/>
          </p:nvSpPr>
          <p:spPr bwMode="auto">
            <a:xfrm flipV="1">
              <a:off x="4118" y="2417"/>
              <a:ext cx="127" cy="118"/>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43" name="Oval 51"/>
            <p:cNvSpPr>
              <a:spLocks noChangeArrowheads="1"/>
            </p:cNvSpPr>
            <p:nvPr/>
          </p:nvSpPr>
          <p:spPr bwMode="auto">
            <a:xfrm>
              <a:off x="3649" y="2128"/>
              <a:ext cx="51" cy="47"/>
            </a:xfrm>
            <a:prstGeom prst="ellipse">
              <a:avLst/>
            </a:prstGeom>
            <a:solidFill>
              <a:srgbClr val="000000"/>
            </a:solidFill>
            <a:ln w="31750">
              <a:solidFill>
                <a:srgbClr val="000000"/>
              </a:solidFill>
              <a:round/>
              <a:headEnd/>
              <a:tailEnd type="none" w="sm" len="lg"/>
            </a:ln>
          </p:spPr>
          <p:txBody>
            <a:bodyPr/>
            <a:lstStyle/>
            <a:p>
              <a:endParaRPr lang="zh-CN" altLang="en-US"/>
            </a:p>
          </p:txBody>
        </p:sp>
        <p:sp>
          <p:nvSpPr>
            <p:cNvPr id="545844" name="Oval 52"/>
            <p:cNvSpPr>
              <a:spLocks noChangeArrowheads="1"/>
            </p:cNvSpPr>
            <p:nvPr/>
          </p:nvSpPr>
          <p:spPr bwMode="auto">
            <a:xfrm>
              <a:off x="4085" y="2512"/>
              <a:ext cx="51" cy="48"/>
            </a:xfrm>
            <a:prstGeom prst="ellipse">
              <a:avLst/>
            </a:prstGeom>
            <a:solidFill>
              <a:srgbClr val="000000"/>
            </a:solidFill>
            <a:ln w="31750">
              <a:solidFill>
                <a:srgbClr val="000000"/>
              </a:solidFill>
              <a:round/>
              <a:headEnd/>
              <a:tailEnd type="none" w="sm" len="lg"/>
            </a:ln>
          </p:spPr>
          <p:txBody>
            <a:bodyPr/>
            <a:lstStyle/>
            <a:p>
              <a:endParaRPr lang="zh-CN" altLang="en-US"/>
            </a:p>
          </p:txBody>
        </p:sp>
        <p:sp>
          <p:nvSpPr>
            <p:cNvPr id="545845" name="Rectangle 53"/>
            <p:cNvSpPr>
              <a:spLocks noChangeArrowheads="1"/>
            </p:cNvSpPr>
            <p:nvPr/>
          </p:nvSpPr>
          <p:spPr bwMode="auto">
            <a:xfrm>
              <a:off x="2268" y="1894"/>
              <a:ext cx="635" cy="190"/>
            </a:xfrm>
            <a:prstGeom prst="rect">
              <a:avLst/>
            </a:prstGeom>
            <a:noFill/>
            <a:ln w="31750">
              <a:solidFill>
                <a:srgbClr val="000000"/>
              </a:solidFill>
              <a:miter lim="800000"/>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5846" name="AutoShape 54"/>
            <p:cNvSpPr>
              <a:spLocks noChangeArrowheads="1"/>
            </p:cNvSpPr>
            <p:nvPr/>
          </p:nvSpPr>
          <p:spPr bwMode="auto">
            <a:xfrm rot="5400000">
              <a:off x="2365" y="1890"/>
              <a:ext cx="166" cy="197"/>
            </a:xfrm>
            <a:prstGeom prst="triangle">
              <a:avLst>
                <a:gd name="adj" fmla="val 50000"/>
              </a:avLst>
            </a:prstGeom>
            <a:noFill/>
            <a:ln w="31750">
              <a:solidFill>
                <a:srgbClr val="000000"/>
              </a:solidFill>
              <a:miter lim="800000"/>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5847" name="AutoShape 55"/>
            <p:cNvSpPr>
              <a:spLocks noChangeArrowheads="1"/>
            </p:cNvSpPr>
            <p:nvPr/>
          </p:nvSpPr>
          <p:spPr bwMode="auto">
            <a:xfrm rot="5400000">
              <a:off x="2654" y="1891"/>
              <a:ext cx="166" cy="198"/>
            </a:xfrm>
            <a:prstGeom prst="triangle">
              <a:avLst>
                <a:gd name="adj" fmla="val 50000"/>
              </a:avLst>
            </a:prstGeom>
            <a:noFill/>
            <a:ln w="31750">
              <a:solidFill>
                <a:srgbClr val="000000"/>
              </a:solidFill>
              <a:miter lim="800000"/>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5848" name="Line 56"/>
            <p:cNvSpPr>
              <a:spLocks noChangeShapeType="1"/>
            </p:cNvSpPr>
            <p:nvPr/>
          </p:nvSpPr>
          <p:spPr bwMode="auto">
            <a:xfrm>
              <a:off x="2836" y="1907"/>
              <a:ext cx="0" cy="165"/>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49" name="Line 57"/>
            <p:cNvSpPr>
              <a:spLocks noChangeShapeType="1"/>
            </p:cNvSpPr>
            <p:nvPr/>
          </p:nvSpPr>
          <p:spPr bwMode="auto">
            <a:xfrm>
              <a:off x="2546" y="1906"/>
              <a:ext cx="0" cy="164"/>
            </a:xfrm>
            <a:prstGeom prst="line">
              <a:avLst/>
            </a:prstGeom>
            <a:noFill/>
            <a:ln w="3175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545850" name="Rectangle 58"/>
            <p:cNvSpPr>
              <a:spLocks noChangeArrowheads="1"/>
            </p:cNvSpPr>
            <p:nvPr/>
          </p:nvSpPr>
          <p:spPr bwMode="auto">
            <a:xfrm>
              <a:off x="2517" y="1656"/>
              <a:ext cx="26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p>
              <a:pPr algn="just"/>
              <a:r>
                <a:rPr lang="en-US" altLang="zh-CN" sz="2000"/>
                <a:t>D</a:t>
              </a:r>
              <a:r>
                <a:rPr lang="en-US" altLang="zh-CN" sz="2000" baseline="-30000"/>
                <a:t>i</a:t>
              </a:r>
              <a:endParaRPr lang="en-US" altLang="zh-CN" sz="2000" i="0"/>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ChangeArrowheads="1"/>
          </p:cNvSpPr>
          <p:nvPr/>
        </p:nvSpPr>
        <p:spPr bwMode="auto">
          <a:xfrm>
            <a:off x="179388" y="260350"/>
            <a:ext cx="8713787" cy="640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tabLst>
                <a:tab pos="571500" algn="l"/>
                <a:tab pos="1524000" algn="l"/>
              </a:tabLst>
              <a:defRPr>
                <a:solidFill>
                  <a:schemeClr val="tx1"/>
                </a:solidFill>
                <a:latin typeface="Arial" panose="020B0604020202020204" pitchFamily="34" charset="0"/>
              </a:defRPr>
            </a:lvl1pPr>
            <a:lvl2pPr>
              <a:tabLst>
                <a:tab pos="571500" algn="l"/>
                <a:tab pos="1524000" algn="l"/>
              </a:tabLst>
              <a:defRPr>
                <a:solidFill>
                  <a:schemeClr val="tx1"/>
                </a:solidFill>
                <a:latin typeface="Arial" panose="020B0604020202020204" pitchFamily="34" charset="0"/>
              </a:defRPr>
            </a:lvl2pPr>
            <a:lvl3pPr>
              <a:tabLst>
                <a:tab pos="571500" algn="l"/>
                <a:tab pos="1524000" algn="l"/>
              </a:tabLst>
              <a:defRPr>
                <a:solidFill>
                  <a:schemeClr val="tx1"/>
                </a:solidFill>
                <a:latin typeface="Arial" panose="020B0604020202020204" pitchFamily="34" charset="0"/>
              </a:defRPr>
            </a:lvl3pPr>
            <a:lvl4pPr>
              <a:tabLst>
                <a:tab pos="571500" algn="l"/>
                <a:tab pos="1524000" algn="l"/>
              </a:tabLst>
              <a:defRPr>
                <a:solidFill>
                  <a:schemeClr val="tx1"/>
                </a:solidFill>
                <a:latin typeface="Arial" panose="020B0604020202020204" pitchFamily="34" charset="0"/>
              </a:defRPr>
            </a:lvl4pPr>
            <a:lvl5pPr>
              <a:tabLst>
                <a:tab pos="571500" algn="l"/>
                <a:tab pos="1524000" algn="l"/>
              </a:tabLst>
              <a:defRPr>
                <a:solidFill>
                  <a:schemeClr val="tx1"/>
                </a:solidFill>
                <a:latin typeface="Arial" panose="020B0604020202020204" pitchFamily="34" charset="0"/>
              </a:defRPr>
            </a:lvl5pPr>
            <a:lvl6pPr fontAlgn="base">
              <a:spcBef>
                <a:spcPct val="0"/>
              </a:spcBef>
              <a:spcAft>
                <a:spcPct val="0"/>
              </a:spcAft>
              <a:tabLst>
                <a:tab pos="571500" algn="l"/>
                <a:tab pos="1524000" algn="l"/>
              </a:tabLst>
              <a:defRPr>
                <a:solidFill>
                  <a:schemeClr val="tx1"/>
                </a:solidFill>
                <a:latin typeface="Arial" panose="020B0604020202020204" pitchFamily="34" charset="0"/>
              </a:defRPr>
            </a:lvl6pPr>
            <a:lvl7pPr fontAlgn="base">
              <a:spcBef>
                <a:spcPct val="0"/>
              </a:spcBef>
              <a:spcAft>
                <a:spcPct val="0"/>
              </a:spcAft>
              <a:tabLst>
                <a:tab pos="571500" algn="l"/>
                <a:tab pos="1524000" algn="l"/>
              </a:tabLst>
              <a:defRPr>
                <a:solidFill>
                  <a:schemeClr val="tx1"/>
                </a:solidFill>
                <a:latin typeface="Arial" panose="020B0604020202020204" pitchFamily="34" charset="0"/>
              </a:defRPr>
            </a:lvl7pPr>
            <a:lvl8pPr fontAlgn="base">
              <a:spcBef>
                <a:spcPct val="0"/>
              </a:spcBef>
              <a:spcAft>
                <a:spcPct val="0"/>
              </a:spcAft>
              <a:tabLst>
                <a:tab pos="571500" algn="l"/>
                <a:tab pos="1524000" algn="l"/>
              </a:tabLst>
              <a:defRPr>
                <a:solidFill>
                  <a:schemeClr val="tx1"/>
                </a:solidFill>
                <a:latin typeface="Arial" panose="020B0604020202020204" pitchFamily="34" charset="0"/>
              </a:defRPr>
            </a:lvl8pPr>
            <a:lvl9pPr fontAlgn="base">
              <a:spcBef>
                <a:spcPct val="0"/>
              </a:spcBef>
              <a:spcAft>
                <a:spcPct val="0"/>
              </a:spcAft>
              <a:tabLst>
                <a:tab pos="571500" algn="l"/>
                <a:tab pos="1524000" algn="l"/>
              </a:tabLst>
              <a:defRPr>
                <a:solidFill>
                  <a:schemeClr val="tx1"/>
                </a:solidFill>
                <a:latin typeface="Arial" panose="020B0604020202020204" pitchFamily="34" charset="0"/>
              </a:defRPr>
            </a:lvl9pPr>
          </a:lstStyle>
          <a:p>
            <a:pPr algn="just">
              <a:lnSpc>
                <a:spcPct val="115000"/>
              </a:lnSpc>
            </a:pPr>
            <a:r>
              <a:rPr lang="en-US" altLang="zh-CN" b="1" i="0">
                <a:solidFill>
                  <a:srgbClr val="CC0000"/>
                </a:solidFill>
              </a:rPr>
              <a:t>2</a:t>
            </a:r>
            <a:r>
              <a:rPr lang="zh-CN" altLang="en-US" b="1" i="0">
                <a:solidFill>
                  <a:srgbClr val="CC0000"/>
                </a:solidFill>
              </a:rPr>
              <a:t>） 灵敏度温度补偿</a:t>
            </a:r>
          </a:p>
          <a:p>
            <a:pPr algn="just" eaLnBrk="0" hangingPunct="0">
              <a:lnSpc>
                <a:spcPct val="115000"/>
              </a:lnSpc>
            </a:pPr>
            <a:r>
              <a:rPr lang="zh-CN" altLang="en-US" b="1" i="0">
                <a:solidFill>
                  <a:schemeClr val="accent2"/>
                </a:solidFill>
              </a:rPr>
              <a:t>      灵敏度温度漂移是由于压阻系数随温度变化而引起的。温度升高时，压阻系数变小；温度降低时，压阻系数变大，说明传感器的灵敏度系数为负值。</a:t>
            </a:r>
          </a:p>
          <a:p>
            <a:pPr algn="just" eaLnBrk="0" hangingPunct="0">
              <a:lnSpc>
                <a:spcPct val="115000"/>
              </a:lnSpc>
            </a:pPr>
            <a:r>
              <a:rPr lang="zh-CN" altLang="en-US" b="1" i="0">
                <a:solidFill>
                  <a:schemeClr val="accent2"/>
                </a:solidFill>
              </a:rPr>
              <a:t>     补偿灵敏度温漂可以采用在电源回路中串联二极管的方法。温度升高时，因为灵敏度降低，这时如果提高电桥的电源电压，使电桥的输出适当增大，便可以达到补偿的目的。反之，温度降低时，灵敏度升高，如果使电源电压降低，电桥的输出适当减小，同样可达到补偿的目的。</a:t>
            </a:r>
          </a:p>
          <a:p>
            <a:pPr eaLnBrk="0" hangingPunct="0">
              <a:lnSpc>
                <a:spcPct val="115000"/>
              </a:lnSpc>
            </a:pPr>
            <a:r>
              <a:rPr lang="zh-CN" altLang="en-US" b="1" i="0">
                <a:solidFill>
                  <a:schemeClr val="accent2"/>
                </a:solidFill>
              </a:rPr>
              <a:t>     因为二极管</a:t>
            </a:r>
            <a:r>
              <a:rPr lang="en-US" altLang="zh-CN" b="1" i="0">
                <a:solidFill>
                  <a:schemeClr val="accent2"/>
                </a:solidFill>
              </a:rPr>
              <a:t>PN</a:t>
            </a:r>
            <a:r>
              <a:rPr lang="zh-CN" altLang="en-US" b="1" i="0">
                <a:solidFill>
                  <a:schemeClr val="accent2"/>
                </a:solidFill>
              </a:rPr>
              <a:t>结的温度特性为负值，温度每升高</a:t>
            </a:r>
            <a:r>
              <a:rPr lang="en-US" altLang="zh-CN" b="1" i="0">
                <a:solidFill>
                  <a:schemeClr val="accent2"/>
                </a:solidFill>
              </a:rPr>
              <a:t>1℃</a:t>
            </a:r>
            <a:r>
              <a:rPr lang="zh-CN" altLang="en-US" b="1" i="0">
                <a:solidFill>
                  <a:schemeClr val="accent2"/>
                </a:solidFill>
              </a:rPr>
              <a:t>时，正向压降约减小</a:t>
            </a:r>
            <a:r>
              <a:rPr lang="en-US" altLang="zh-CN" b="1" i="0">
                <a:solidFill>
                  <a:schemeClr val="accent2"/>
                </a:solidFill>
              </a:rPr>
              <a:t>(1.9</a:t>
            </a:r>
            <a:r>
              <a:rPr lang="zh-CN" altLang="en-US" b="1" i="0">
                <a:solidFill>
                  <a:schemeClr val="accent2"/>
                </a:solidFill>
              </a:rPr>
              <a:t>～</a:t>
            </a:r>
            <a:r>
              <a:rPr lang="en-US" altLang="zh-CN" b="1" i="0">
                <a:solidFill>
                  <a:schemeClr val="accent2"/>
                </a:solidFill>
              </a:rPr>
              <a:t>2.5)mV</a:t>
            </a:r>
            <a:r>
              <a:rPr lang="zh-CN" altLang="en-US" b="1" i="0">
                <a:solidFill>
                  <a:schemeClr val="accent2"/>
                </a:solidFill>
              </a:rPr>
              <a:t>。将适当数量的二极管串联在电桥的电源回路中。电源采用恒压源，当温度升高时，二极管的正向压降减小，于是电桥的桥压增加，使其输出增大。只要计算出所需二极管的个数，将其串入电桥电源回路，便可以达到补偿的目的。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Line 2"/>
          <p:cNvSpPr>
            <a:spLocks noChangeShapeType="1"/>
          </p:cNvSpPr>
          <p:nvPr/>
        </p:nvSpPr>
        <p:spPr bwMode="auto">
          <a:xfrm>
            <a:off x="3297238" y="4999038"/>
            <a:ext cx="0" cy="631825"/>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43" name="Freeform 3"/>
          <p:cNvSpPr>
            <a:spLocks/>
          </p:cNvSpPr>
          <p:nvPr/>
        </p:nvSpPr>
        <p:spPr bwMode="auto">
          <a:xfrm>
            <a:off x="7654925" y="1544638"/>
            <a:ext cx="331788" cy="703262"/>
          </a:xfrm>
          <a:custGeom>
            <a:avLst/>
            <a:gdLst>
              <a:gd name="T0" fmla="*/ 33 w 348"/>
              <a:gd name="T1" fmla="*/ 0 h 563"/>
              <a:gd name="T2" fmla="*/ 348 w 348"/>
              <a:gd name="T3" fmla="*/ 0 h 563"/>
              <a:gd name="T4" fmla="*/ 348 w 348"/>
              <a:gd name="T5" fmla="*/ 458 h 563"/>
              <a:gd name="T6" fmla="*/ 348 w 348"/>
              <a:gd name="T7" fmla="*/ 563 h 563"/>
              <a:gd name="T8" fmla="*/ 0 w 348"/>
              <a:gd name="T9" fmla="*/ 563 h 563"/>
            </a:gdLst>
            <a:ahLst/>
            <a:cxnLst>
              <a:cxn ang="0">
                <a:pos x="T0" y="T1"/>
              </a:cxn>
              <a:cxn ang="0">
                <a:pos x="T2" y="T3"/>
              </a:cxn>
              <a:cxn ang="0">
                <a:pos x="T4" y="T5"/>
              </a:cxn>
              <a:cxn ang="0">
                <a:pos x="T6" y="T7"/>
              </a:cxn>
              <a:cxn ang="0">
                <a:pos x="T8" y="T9"/>
              </a:cxn>
            </a:cxnLst>
            <a:rect l="0" t="0" r="r" b="b"/>
            <a:pathLst>
              <a:path w="348" h="563">
                <a:moveTo>
                  <a:pt x="33" y="0"/>
                </a:moveTo>
                <a:lnTo>
                  <a:pt x="348" y="0"/>
                </a:lnTo>
                <a:lnTo>
                  <a:pt x="348" y="458"/>
                </a:lnTo>
                <a:lnTo>
                  <a:pt x="348" y="563"/>
                </a:lnTo>
                <a:lnTo>
                  <a:pt x="0" y="563"/>
                </a:lnTo>
              </a:path>
            </a:pathLst>
          </a:custGeom>
          <a:noFill/>
          <a:ln w="31750"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44" name="Line 4"/>
          <p:cNvSpPr>
            <a:spLocks noChangeShapeType="1"/>
          </p:cNvSpPr>
          <p:nvPr/>
        </p:nvSpPr>
        <p:spPr bwMode="auto">
          <a:xfrm rot="2700000">
            <a:off x="3141663" y="2489200"/>
            <a:ext cx="0" cy="1447800"/>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45" name="Line 5"/>
          <p:cNvSpPr>
            <a:spLocks noChangeShapeType="1"/>
          </p:cNvSpPr>
          <p:nvPr/>
        </p:nvSpPr>
        <p:spPr bwMode="auto">
          <a:xfrm rot="-16200000">
            <a:off x="1662907" y="5074444"/>
            <a:ext cx="0" cy="661987"/>
          </a:xfrm>
          <a:prstGeom prst="line">
            <a:avLst/>
          </a:prstGeom>
          <a:noFill/>
          <a:ln w="3175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46" name="AutoShape 6"/>
          <p:cNvSpPr>
            <a:spLocks noChangeArrowheads="1"/>
          </p:cNvSpPr>
          <p:nvPr/>
        </p:nvSpPr>
        <p:spPr bwMode="auto">
          <a:xfrm rot="-5400000">
            <a:off x="1194594" y="5303044"/>
            <a:ext cx="79375" cy="173037"/>
          </a:xfrm>
          <a:prstGeom prst="triangle">
            <a:avLst>
              <a:gd name="adj" fmla="val 50000"/>
            </a:avLst>
          </a:prstGeom>
          <a:solidFill>
            <a:srgbClr val="000000"/>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47" name="Freeform 7"/>
          <p:cNvSpPr>
            <a:spLocks/>
          </p:cNvSpPr>
          <p:nvPr/>
        </p:nvSpPr>
        <p:spPr bwMode="auto">
          <a:xfrm>
            <a:off x="825500" y="1301750"/>
            <a:ext cx="6807200" cy="4322763"/>
          </a:xfrm>
          <a:custGeom>
            <a:avLst/>
            <a:gdLst>
              <a:gd name="T0" fmla="*/ 1487 w 4261"/>
              <a:gd name="T1" fmla="*/ 795 h 3465"/>
              <a:gd name="T2" fmla="*/ 1486 w 4261"/>
              <a:gd name="T3" fmla="*/ 0 h 3465"/>
              <a:gd name="T4" fmla="*/ 4261 w 4261"/>
              <a:gd name="T5" fmla="*/ 15 h 3465"/>
              <a:gd name="T6" fmla="*/ 4261 w 4261"/>
              <a:gd name="T7" fmla="*/ 825 h 3465"/>
              <a:gd name="T8" fmla="*/ 4143 w 4261"/>
              <a:gd name="T9" fmla="*/ 960 h 3465"/>
              <a:gd name="T10" fmla="*/ 4261 w 4261"/>
              <a:gd name="T11" fmla="*/ 1080 h 3465"/>
              <a:gd name="T12" fmla="*/ 4261 w 4261"/>
              <a:gd name="T13" fmla="*/ 3465 h 3465"/>
              <a:gd name="T14" fmla="*/ 3436 w 4261"/>
              <a:gd name="T15" fmla="*/ 3465 h 3465"/>
              <a:gd name="T16" fmla="*/ 3470 w 4261"/>
              <a:gd name="T17" fmla="*/ 1680 h 3465"/>
              <a:gd name="T18" fmla="*/ 2911 w 4261"/>
              <a:gd name="T19" fmla="*/ 1680 h 3465"/>
              <a:gd name="T20" fmla="*/ 2925 w 4261"/>
              <a:gd name="T21" fmla="*/ 465 h 3465"/>
              <a:gd name="T22" fmla="*/ 2 w 4261"/>
              <a:gd name="T23" fmla="*/ 465 h 3465"/>
              <a:gd name="T24" fmla="*/ 0 w 4261"/>
              <a:gd name="T25" fmla="*/ 1935 h 3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61" h="3465">
                <a:moveTo>
                  <a:pt x="1487" y="795"/>
                </a:moveTo>
                <a:lnTo>
                  <a:pt x="1486" y="0"/>
                </a:lnTo>
                <a:lnTo>
                  <a:pt x="4261" y="15"/>
                </a:lnTo>
                <a:lnTo>
                  <a:pt x="4261" y="825"/>
                </a:lnTo>
                <a:lnTo>
                  <a:pt x="4143" y="960"/>
                </a:lnTo>
                <a:lnTo>
                  <a:pt x="4261" y="1080"/>
                </a:lnTo>
                <a:lnTo>
                  <a:pt x="4261" y="3465"/>
                </a:lnTo>
                <a:lnTo>
                  <a:pt x="3436" y="3465"/>
                </a:lnTo>
                <a:lnTo>
                  <a:pt x="3470" y="1680"/>
                </a:lnTo>
                <a:lnTo>
                  <a:pt x="2911" y="1680"/>
                </a:lnTo>
                <a:lnTo>
                  <a:pt x="2925" y="465"/>
                </a:lnTo>
                <a:lnTo>
                  <a:pt x="2" y="465"/>
                </a:lnTo>
                <a:lnTo>
                  <a:pt x="0" y="1935"/>
                </a:lnTo>
              </a:path>
            </a:pathLst>
          </a:custGeom>
          <a:noFill/>
          <a:ln w="31750"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48" name="Line 8"/>
          <p:cNvSpPr>
            <a:spLocks noChangeShapeType="1"/>
          </p:cNvSpPr>
          <p:nvPr/>
        </p:nvSpPr>
        <p:spPr bwMode="auto">
          <a:xfrm>
            <a:off x="7435850" y="2312988"/>
            <a:ext cx="0" cy="355600"/>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49" name="Line 9"/>
          <p:cNvSpPr>
            <a:spLocks noChangeShapeType="1"/>
          </p:cNvSpPr>
          <p:nvPr/>
        </p:nvSpPr>
        <p:spPr bwMode="auto">
          <a:xfrm>
            <a:off x="6953250" y="2478088"/>
            <a:ext cx="442913" cy="0"/>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50" name="Freeform 10"/>
          <p:cNvSpPr>
            <a:spLocks/>
          </p:cNvSpPr>
          <p:nvPr/>
        </p:nvSpPr>
        <p:spPr bwMode="auto">
          <a:xfrm>
            <a:off x="1627188" y="1544638"/>
            <a:ext cx="4459287" cy="1123950"/>
          </a:xfrm>
          <a:custGeom>
            <a:avLst/>
            <a:gdLst>
              <a:gd name="T0" fmla="*/ 2762 w 2762"/>
              <a:gd name="T1" fmla="*/ 555 h 900"/>
              <a:gd name="T2" fmla="*/ 2562 w 2762"/>
              <a:gd name="T3" fmla="*/ 555 h 900"/>
              <a:gd name="T4" fmla="*/ 2561 w 2762"/>
              <a:gd name="T5" fmla="*/ 0 h 900"/>
              <a:gd name="T6" fmla="*/ 0 w 2762"/>
              <a:gd name="T7" fmla="*/ 15 h 900"/>
              <a:gd name="T8" fmla="*/ 0 w 2762"/>
              <a:gd name="T9" fmla="*/ 900 h 900"/>
            </a:gdLst>
            <a:ahLst/>
            <a:cxnLst>
              <a:cxn ang="0">
                <a:pos x="T0" y="T1"/>
              </a:cxn>
              <a:cxn ang="0">
                <a:pos x="T2" y="T3"/>
              </a:cxn>
              <a:cxn ang="0">
                <a:pos x="T4" y="T5"/>
              </a:cxn>
              <a:cxn ang="0">
                <a:pos x="T6" y="T7"/>
              </a:cxn>
              <a:cxn ang="0">
                <a:pos x="T8" y="T9"/>
              </a:cxn>
            </a:cxnLst>
            <a:rect l="0" t="0" r="r" b="b"/>
            <a:pathLst>
              <a:path w="2762" h="900">
                <a:moveTo>
                  <a:pt x="2762" y="555"/>
                </a:moveTo>
                <a:lnTo>
                  <a:pt x="2562" y="555"/>
                </a:lnTo>
                <a:lnTo>
                  <a:pt x="2561" y="0"/>
                </a:lnTo>
                <a:lnTo>
                  <a:pt x="0" y="15"/>
                </a:lnTo>
                <a:lnTo>
                  <a:pt x="0" y="900"/>
                </a:lnTo>
              </a:path>
            </a:pathLst>
          </a:custGeom>
          <a:noFill/>
          <a:ln w="31750"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51" name="Rectangle 11"/>
          <p:cNvSpPr>
            <a:spLocks noChangeArrowheads="1"/>
          </p:cNvSpPr>
          <p:nvPr/>
        </p:nvSpPr>
        <p:spPr bwMode="auto">
          <a:xfrm>
            <a:off x="5846763" y="4094163"/>
            <a:ext cx="1020762" cy="468312"/>
          </a:xfrm>
          <a:prstGeom prst="rect">
            <a:avLst/>
          </a:prstGeom>
          <a:solidFill>
            <a:srgbClr val="FFFFFF"/>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kumimoji="0" lang="zh-CN" altLang="en-US" sz="2000" i="0"/>
              <a:t>稳压源</a:t>
            </a:r>
          </a:p>
        </p:txBody>
      </p:sp>
      <p:sp>
        <p:nvSpPr>
          <p:cNvPr id="547852" name="AutoShape 12"/>
          <p:cNvSpPr>
            <a:spLocks noChangeArrowheads="1"/>
          </p:cNvSpPr>
          <p:nvPr/>
        </p:nvSpPr>
        <p:spPr bwMode="auto">
          <a:xfrm rot="5400000">
            <a:off x="6028531" y="2047082"/>
            <a:ext cx="993775" cy="855662"/>
          </a:xfrm>
          <a:prstGeom prst="triangle">
            <a:avLst>
              <a:gd name="adj" fmla="val 50000"/>
            </a:avLst>
          </a:prstGeom>
          <a:noFill/>
          <a:ln w="31750">
            <a:solidFill>
              <a:srgbClr val="000000"/>
            </a:solidFill>
            <a:miter lim="800000"/>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53" name="Rectangle 13"/>
          <p:cNvSpPr>
            <a:spLocks noChangeArrowheads="1"/>
          </p:cNvSpPr>
          <p:nvPr/>
        </p:nvSpPr>
        <p:spPr bwMode="auto">
          <a:xfrm>
            <a:off x="6143625" y="2106613"/>
            <a:ext cx="341313"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i="0"/>
              <a:t>+</a:t>
            </a:r>
          </a:p>
        </p:txBody>
      </p:sp>
      <p:sp>
        <p:nvSpPr>
          <p:cNvPr id="547854" name="Rectangle 14"/>
          <p:cNvSpPr>
            <a:spLocks noChangeArrowheads="1"/>
          </p:cNvSpPr>
          <p:nvPr/>
        </p:nvSpPr>
        <p:spPr bwMode="auto">
          <a:xfrm>
            <a:off x="6143625" y="2611438"/>
            <a:ext cx="341313"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sz="1800" i="0"/>
              <a:t>－</a:t>
            </a:r>
          </a:p>
        </p:txBody>
      </p:sp>
      <p:sp>
        <p:nvSpPr>
          <p:cNvPr id="547855" name="AutoShape 15"/>
          <p:cNvSpPr>
            <a:spLocks noChangeArrowheads="1"/>
          </p:cNvSpPr>
          <p:nvPr/>
        </p:nvSpPr>
        <p:spPr bwMode="auto">
          <a:xfrm rot="16200000" flipH="1">
            <a:off x="3317082" y="4021931"/>
            <a:ext cx="874712" cy="898525"/>
          </a:xfrm>
          <a:prstGeom prst="triangle">
            <a:avLst>
              <a:gd name="adj" fmla="val 50000"/>
            </a:avLst>
          </a:prstGeom>
          <a:noFill/>
          <a:ln w="31750">
            <a:solidFill>
              <a:srgbClr val="000000"/>
            </a:solidFill>
            <a:miter lim="800000"/>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56" name="Rectangle 16"/>
          <p:cNvSpPr>
            <a:spLocks noChangeArrowheads="1"/>
          </p:cNvSpPr>
          <p:nvPr/>
        </p:nvSpPr>
        <p:spPr bwMode="auto">
          <a:xfrm flipH="1">
            <a:off x="3908425" y="4189413"/>
            <a:ext cx="35877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i="0"/>
              <a:t>+</a:t>
            </a:r>
          </a:p>
        </p:txBody>
      </p:sp>
      <p:sp>
        <p:nvSpPr>
          <p:cNvPr id="547857" name="Rectangle 17"/>
          <p:cNvSpPr>
            <a:spLocks noChangeArrowheads="1"/>
          </p:cNvSpPr>
          <p:nvPr/>
        </p:nvSpPr>
        <p:spPr bwMode="auto">
          <a:xfrm flipH="1">
            <a:off x="3851275" y="4548188"/>
            <a:ext cx="358775"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eaLnBrk="0" hangingPunct="0"/>
            <a:r>
              <a:rPr kumimoji="0" lang="zh-CN" altLang="en-US" sz="1800" i="0"/>
              <a:t>－</a:t>
            </a:r>
          </a:p>
        </p:txBody>
      </p:sp>
      <p:sp>
        <p:nvSpPr>
          <p:cNvPr id="547858" name="Line 18"/>
          <p:cNvSpPr>
            <a:spLocks noChangeShapeType="1"/>
          </p:cNvSpPr>
          <p:nvPr/>
        </p:nvSpPr>
        <p:spPr bwMode="auto">
          <a:xfrm>
            <a:off x="4241800" y="4330700"/>
            <a:ext cx="1604963" cy="0"/>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59" name="Rectangle 19"/>
          <p:cNvSpPr>
            <a:spLocks noChangeArrowheads="1"/>
          </p:cNvSpPr>
          <p:nvPr/>
        </p:nvSpPr>
        <p:spPr bwMode="auto">
          <a:xfrm rot="5400000">
            <a:off x="5099050" y="4046538"/>
            <a:ext cx="130175" cy="511175"/>
          </a:xfrm>
          <a:prstGeom prst="rect">
            <a:avLst/>
          </a:prstGeom>
          <a:solidFill>
            <a:srgbClr val="FFFFFF"/>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60" name="Line 20"/>
          <p:cNvSpPr>
            <a:spLocks noChangeShapeType="1"/>
          </p:cNvSpPr>
          <p:nvPr/>
        </p:nvSpPr>
        <p:spPr bwMode="auto">
          <a:xfrm flipH="1">
            <a:off x="825500" y="5624513"/>
            <a:ext cx="5632450" cy="0"/>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61" name="Line 21"/>
          <p:cNvSpPr>
            <a:spLocks noChangeShapeType="1"/>
          </p:cNvSpPr>
          <p:nvPr/>
        </p:nvSpPr>
        <p:spPr bwMode="auto">
          <a:xfrm flipV="1">
            <a:off x="831850" y="4908550"/>
            <a:ext cx="0" cy="715963"/>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62" name="Freeform 22"/>
          <p:cNvSpPr>
            <a:spLocks/>
          </p:cNvSpPr>
          <p:nvPr/>
        </p:nvSpPr>
        <p:spPr bwMode="auto">
          <a:xfrm>
            <a:off x="2644775" y="4708525"/>
            <a:ext cx="1978025" cy="866775"/>
          </a:xfrm>
          <a:custGeom>
            <a:avLst/>
            <a:gdLst>
              <a:gd name="T0" fmla="*/ 671 w 842"/>
              <a:gd name="T1" fmla="*/ 0 h 694"/>
              <a:gd name="T2" fmla="*/ 842 w 842"/>
              <a:gd name="T3" fmla="*/ 0 h 694"/>
              <a:gd name="T4" fmla="*/ 842 w 842"/>
              <a:gd name="T5" fmla="*/ 244 h 694"/>
              <a:gd name="T6" fmla="*/ 0 w 842"/>
              <a:gd name="T7" fmla="*/ 244 h 694"/>
              <a:gd name="T8" fmla="*/ 0 w 842"/>
              <a:gd name="T9" fmla="*/ 694 h 694"/>
            </a:gdLst>
            <a:ahLst/>
            <a:cxnLst>
              <a:cxn ang="0">
                <a:pos x="T0" y="T1"/>
              </a:cxn>
              <a:cxn ang="0">
                <a:pos x="T2" y="T3"/>
              </a:cxn>
              <a:cxn ang="0">
                <a:pos x="T4" y="T5"/>
              </a:cxn>
              <a:cxn ang="0">
                <a:pos x="T6" y="T7"/>
              </a:cxn>
              <a:cxn ang="0">
                <a:pos x="T8" y="T9"/>
              </a:cxn>
            </a:cxnLst>
            <a:rect l="0" t="0" r="r" b="b"/>
            <a:pathLst>
              <a:path w="842" h="694">
                <a:moveTo>
                  <a:pt x="671" y="0"/>
                </a:moveTo>
                <a:lnTo>
                  <a:pt x="842" y="0"/>
                </a:lnTo>
                <a:lnTo>
                  <a:pt x="842" y="244"/>
                </a:lnTo>
                <a:lnTo>
                  <a:pt x="0" y="244"/>
                </a:lnTo>
                <a:lnTo>
                  <a:pt x="0" y="694"/>
                </a:lnTo>
              </a:path>
            </a:pathLst>
          </a:custGeom>
          <a:noFill/>
          <a:ln w="31750"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63" name="Rectangle 23"/>
          <p:cNvSpPr>
            <a:spLocks noChangeArrowheads="1"/>
          </p:cNvSpPr>
          <p:nvPr/>
        </p:nvSpPr>
        <p:spPr bwMode="auto">
          <a:xfrm>
            <a:off x="2417763" y="3862388"/>
            <a:ext cx="3200400" cy="1887537"/>
          </a:xfrm>
          <a:prstGeom prst="rect">
            <a:avLst/>
          </a:prstGeom>
          <a:noFill/>
          <a:ln w="31750">
            <a:solidFill>
              <a:srgbClr val="000000"/>
            </a:solidFill>
            <a:prstDash val="dash"/>
            <a:miter lim="800000"/>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64" name="Oval 24"/>
          <p:cNvSpPr>
            <a:spLocks noChangeArrowheads="1"/>
          </p:cNvSpPr>
          <p:nvPr/>
        </p:nvSpPr>
        <p:spPr bwMode="auto">
          <a:xfrm>
            <a:off x="2605088" y="5568950"/>
            <a:ext cx="84137" cy="82550"/>
          </a:xfrm>
          <a:prstGeom prst="ellipse">
            <a:avLst/>
          </a:prstGeom>
          <a:solidFill>
            <a:srgbClr val="000000"/>
          </a:solidFill>
          <a:ln w="31750">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47865" name="Group 25"/>
          <p:cNvGrpSpPr>
            <a:grpSpLocks/>
          </p:cNvGrpSpPr>
          <p:nvPr/>
        </p:nvGrpSpPr>
        <p:grpSpPr bwMode="auto">
          <a:xfrm flipH="1" flipV="1">
            <a:off x="2646363" y="3822700"/>
            <a:ext cx="636587" cy="1250950"/>
            <a:chOff x="1035" y="8175"/>
            <a:chExt cx="435" cy="1002"/>
          </a:xfrm>
        </p:grpSpPr>
        <p:sp>
          <p:nvSpPr>
            <p:cNvPr id="547866" name="Line 26"/>
            <p:cNvSpPr>
              <a:spLocks noChangeShapeType="1"/>
            </p:cNvSpPr>
            <p:nvPr/>
          </p:nvSpPr>
          <p:spPr bwMode="auto">
            <a:xfrm>
              <a:off x="1305" y="8520"/>
              <a:ext cx="0" cy="300"/>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67" name="Freeform 27"/>
            <p:cNvSpPr>
              <a:spLocks/>
            </p:cNvSpPr>
            <p:nvPr/>
          </p:nvSpPr>
          <p:spPr bwMode="auto">
            <a:xfrm>
              <a:off x="1305" y="8175"/>
              <a:ext cx="165" cy="471"/>
            </a:xfrm>
            <a:custGeom>
              <a:avLst/>
              <a:gdLst>
                <a:gd name="T0" fmla="*/ 165 w 165"/>
                <a:gd name="T1" fmla="*/ 0 h 471"/>
                <a:gd name="T2" fmla="*/ 165 w 165"/>
                <a:gd name="T3" fmla="*/ 360 h 471"/>
                <a:gd name="T4" fmla="*/ 0 w 165"/>
                <a:gd name="T5" fmla="*/ 471 h 471"/>
              </a:gdLst>
              <a:ahLst/>
              <a:cxnLst>
                <a:cxn ang="0">
                  <a:pos x="T0" y="T1"/>
                </a:cxn>
                <a:cxn ang="0">
                  <a:pos x="T2" y="T3"/>
                </a:cxn>
                <a:cxn ang="0">
                  <a:pos x="T4" y="T5"/>
                </a:cxn>
              </a:cxnLst>
              <a:rect l="0" t="0" r="r" b="b"/>
              <a:pathLst>
                <a:path w="165" h="471">
                  <a:moveTo>
                    <a:pt x="165" y="0"/>
                  </a:moveTo>
                  <a:lnTo>
                    <a:pt x="165" y="360"/>
                  </a:lnTo>
                  <a:lnTo>
                    <a:pt x="0" y="471"/>
                  </a:lnTo>
                </a:path>
              </a:pathLst>
            </a:custGeom>
            <a:noFill/>
            <a:ln w="31750"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68" name="Freeform 28"/>
            <p:cNvSpPr>
              <a:spLocks/>
            </p:cNvSpPr>
            <p:nvPr/>
          </p:nvSpPr>
          <p:spPr bwMode="auto">
            <a:xfrm flipV="1">
              <a:off x="1305" y="8706"/>
              <a:ext cx="165" cy="471"/>
            </a:xfrm>
            <a:custGeom>
              <a:avLst/>
              <a:gdLst>
                <a:gd name="T0" fmla="*/ 165 w 165"/>
                <a:gd name="T1" fmla="*/ 0 h 471"/>
                <a:gd name="T2" fmla="*/ 165 w 165"/>
                <a:gd name="T3" fmla="*/ 360 h 471"/>
                <a:gd name="T4" fmla="*/ 0 w 165"/>
                <a:gd name="T5" fmla="*/ 471 h 471"/>
              </a:gdLst>
              <a:ahLst/>
              <a:cxnLst>
                <a:cxn ang="0">
                  <a:pos x="T0" y="T1"/>
                </a:cxn>
                <a:cxn ang="0">
                  <a:pos x="T2" y="T3"/>
                </a:cxn>
                <a:cxn ang="0">
                  <a:pos x="T4" y="T5"/>
                </a:cxn>
              </a:cxnLst>
              <a:rect l="0" t="0" r="r" b="b"/>
              <a:pathLst>
                <a:path w="165" h="471">
                  <a:moveTo>
                    <a:pt x="165" y="0"/>
                  </a:moveTo>
                  <a:lnTo>
                    <a:pt x="165" y="360"/>
                  </a:lnTo>
                  <a:lnTo>
                    <a:pt x="0" y="471"/>
                  </a:lnTo>
                </a:path>
              </a:pathLst>
            </a:custGeom>
            <a:noFill/>
            <a:ln w="31750"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69" name="AutoShape 29"/>
            <p:cNvSpPr>
              <a:spLocks noChangeArrowheads="1"/>
            </p:cNvSpPr>
            <p:nvPr/>
          </p:nvSpPr>
          <p:spPr bwMode="auto">
            <a:xfrm rot="14400000">
              <a:off x="1361" y="8519"/>
              <a:ext cx="34" cy="142"/>
            </a:xfrm>
            <a:prstGeom prst="triangle">
              <a:avLst>
                <a:gd name="adj" fmla="val 50000"/>
              </a:avLst>
            </a:prstGeom>
            <a:solidFill>
              <a:srgbClr val="000000"/>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70" name="Line 30"/>
            <p:cNvSpPr>
              <a:spLocks noChangeShapeType="1"/>
            </p:cNvSpPr>
            <p:nvPr/>
          </p:nvSpPr>
          <p:spPr bwMode="auto">
            <a:xfrm>
              <a:off x="1035" y="8661"/>
              <a:ext cx="270" cy="0"/>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47871" name="Rectangle 31"/>
          <p:cNvSpPr>
            <a:spLocks noChangeArrowheads="1"/>
          </p:cNvSpPr>
          <p:nvPr/>
        </p:nvSpPr>
        <p:spPr bwMode="auto">
          <a:xfrm>
            <a:off x="2584450" y="5073650"/>
            <a:ext cx="152400" cy="401638"/>
          </a:xfrm>
          <a:prstGeom prst="rect">
            <a:avLst/>
          </a:prstGeom>
          <a:solidFill>
            <a:srgbClr val="FFFFFF"/>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72" name="Oval 32"/>
          <p:cNvSpPr>
            <a:spLocks noChangeArrowheads="1"/>
          </p:cNvSpPr>
          <p:nvPr/>
        </p:nvSpPr>
        <p:spPr bwMode="auto">
          <a:xfrm>
            <a:off x="2605088" y="4946650"/>
            <a:ext cx="84137" cy="69850"/>
          </a:xfrm>
          <a:prstGeom prst="ellipse">
            <a:avLst/>
          </a:prstGeom>
          <a:solidFill>
            <a:srgbClr val="000000"/>
          </a:solidFill>
          <a:ln w="31750">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73" name="Line 33"/>
          <p:cNvSpPr>
            <a:spLocks noChangeShapeType="1"/>
          </p:cNvSpPr>
          <p:nvPr/>
        </p:nvSpPr>
        <p:spPr bwMode="auto">
          <a:xfrm>
            <a:off x="4784725" y="4311650"/>
            <a:ext cx="19050" cy="1312863"/>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74" name="Rectangle 34"/>
          <p:cNvSpPr>
            <a:spLocks noChangeArrowheads="1"/>
          </p:cNvSpPr>
          <p:nvPr/>
        </p:nvSpPr>
        <p:spPr bwMode="auto">
          <a:xfrm>
            <a:off x="4714875" y="4710113"/>
            <a:ext cx="152400" cy="401637"/>
          </a:xfrm>
          <a:prstGeom prst="rect">
            <a:avLst/>
          </a:prstGeom>
          <a:solidFill>
            <a:srgbClr val="FFFFFF"/>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75" name="Oval 35"/>
          <p:cNvSpPr>
            <a:spLocks noChangeArrowheads="1"/>
          </p:cNvSpPr>
          <p:nvPr/>
        </p:nvSpPr>
        <p:spPr bwMode="auto">
          <a:xfrm>
            <a:off x="4764088" y="4276725"/>
            <a:ext cx="82550" cy="71438"/>
          </a:xfrm>
          <a:prstGeom prst="ellipse">
            <a:avLst/>
          </a:prstGeom>
          <a:solidFill>
            <a:srgbClr val="000000"/>
          </a:solidFill>
          <a:ln w="31750">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76" name="Oval 36"/>
          <p:cNvSpPr>
            <a:spLocks noChangeArrowheads="1"/>
          </p:cNvSpPr>
          <p:nvPr/>
        </p:nvSpPr>
        <p:spPr bwMode="auto">
          <a:xfrm>
            <a:off x="4759325" y="5575300"/>
            <a:ext cx="84138" cy="82550"/>
          </a:xfrm>
          <a:prstGeom prst="ellipse">
            <a:avLst/>
          </a:prstGeom>
          <a:solidFill>
            <a:srgbClr val="000000"/>
          </a:solidFill>
          <a:ln w="31750">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77" name="Oval 37"/>
          <p:cNvSpPr>
            <a:spLocks noChangeArrowheads="1"/>
          </p:cNvSpPr>
          <p:nvPr/>
        </p:nvSpPr>
        <p:spPr bwMode="auto">
          <a:xfrm>
            <a:off x="6267450" y="5575300"/>
            <a:ext cx="82550" cy="82550"/>
          </a:xfrm>
          <a:prstGeom prst="ellipse">
            <a:avLst/>
          </a:prstGeom>
          <a:solidFill>
            <a:srgbClr val="000000"/>
          </a:solidFill>
          <a:ln w="31750">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78" name="Rectangle 38"/>
          <p:cNvSpPr>
            <a:spLocks noChangeArrowheads="1"/>
          </p:cNvSpPr>
          <p:nvPr/>
        </p:nvSpPr>
        <p:spPr bwMode="auto">
          <a:xfrm rot="2700000">
            <a:off x="3029744" y="3004344"/>
            <a:ext cx="131762" cy="469900"/>
          </a:xfrm>
          <a:prstGeom prst="rect">
            <a:avLst/>
          </a:prstGeom>
          <a:solidFill>
            <a:srgbClr val="FFFFFF"/>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79" name="Line 39"/>
          <p:cNvSpPr>
            <a:spLocks noChangeShapeType="1"/>
          </p:cNvSpPr>
          <p:nvPr/>
        </p:nvSpPr>
        <p:spPr bwMode="auto">
          <a:xfrm>
            <a:off x="3625850" y="2771775"/>
            <a:ext cx="2449513" cy="0"/>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80" name="Line 40"/>
          <p:cNvSpPr>
            <a:spLocks noChangeShapeType="1"/>
          </p:cNvSpPr>
          <p:nvPr/>
        </p:nvSpPr>
        <p:spPr bwMode="auto">
          <a:xfrm>
            <a:off x="2644775" y="3622675"/>
            <a:ext cx="0" cy="242888"/>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81" name="Line 41"/>
          <p:cNvSpPr>
            <a:spLocks noChangeShapeType="1"/>
          </p:cNvSpPr>
          <p:nvPr/>
        </p:nvSpPr>
        <p:spPr bwMode="auto">
          <a:xfrm rot="18900000" flipH="1">
            <a:off x="2136775" y="2455863"/>
            <a:ext cx="0" cy="1473200"/>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82" name="Rectangle 42"/>
          <p:cNvSpPr>
            <a:spLocks noChangeArrowheads="1"/>
          </p:cNvSpPr>
          <p:nvPr/>
        </p:nvSpPr>
        <p:spPr bwMode="auto">
          <a:xfrm rot="18900000" flipH="1">
            <a:off x="2179637" y="3041651"/>
            <a:ext cx="130175" cy="469900"/>
          </a:xfrm>
          <a:prstGeom prst="rect">
            <a:avLst/>
          </a:prstGeom>
          <a:solidFill>
            <a:srgbClr val="FFFFFF"/>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83" name="Oval 43"/>
          <p:cNvSpPr>
            <a:spLocks noChangeArrowheads="1"/>
          </p:cNvSpPr>
          <p:nvPr/>
        </p:nvSpPr>
        <p:spPr bwMode="auto">
          <a:xfrm>
            <a:off x="1584325" y="2668588"/>
            <a:ext cx="82550" cy="71437"/>
          </a:xfrm>
          <a:prstGeom prst="ellipse">
            <a:avLst/>
          </a:prstGeom>
          <a:solidFill>
            <a:srgbClr val="000000"/>
          </a:solidFill>
          <a:ln w="31750">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84" name="Oval 44"/>
          <p:cNvSpPr>
            <a:spLocks noChangeArrowheads="1"/>
          </p:cNvSpPr>
          <p:nvPr/>
        </p:nvSpPr>
        <p:spPr bwMode="auto">
          <a:xfrm>
            <a:off x="2616200" y="1825625"/>
            <a:ext cx="82550" cy="71438"/>
          </a:xfrm>
          <a:prstGeom prst="ellipse">
            <a:avLst/>
          </a:prstGeom>
          <a:solidFill>
            <a:srgbClr val="000000"/>
          </a:solidFill>
          <a:ln w="31750">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85" name="Oval 45"/>
          <p:cNvSpPr>
            <a:spLocks noChangeArrowheads="1"/>
          </p:cNvSpPr>
          <p:nvPr/>
        </p:nvSpPr>
        <p:spPr bwMode="auto">
          <a:xfrm>
            <a:off x="3565525" y="2716213"/>
            <a:ext cx="84138" cy="82550"/>
          </a:xfrm>
          <a:prstGeom prst="ellipse">
            <a:avLst/>
          </a:prstGeom>
          <a:solidFill>
            <a:srgbClr val="000000"/>
          </a:solidFill>
          <a:ln w="31750">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86" name="Oval 46"/>
          <p:cNvSpPr>
            <a:spLocks noChangeArrowheads="1"/>
          </p:cNvSpPr>
          <p:nvPr/>
        </p:nvSpPr>
        <p:spPr bwMode="auto">
          <a:xfrm>
            <a:off x="3136900" y="2284413"/>
            <a:ext cx="82550" cy="71437"/>
          </a:xfrm>
          <a:prstGeom prst="ellipse">
            <a:avLst/>
          </a:prstGeom>
          <a:solidFill>
            <a:srgbClr val="000000"/>
          </a:solidFill>
          <a:ln w="31750">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87" name="Rectangle 47"/>
          <p:cNvSpPr>
            <a:spLocks noChangeArrowheads="1"/>
          </p:cNvSpPr>
          <p:nvPr/>
        </p:nvSpPr>
        <p:spPr bwMode="auto">
          <a:xfrm>
            <a:off x="7559675" y="1666875"/>
            <a:ext cx="153988" cy="401638"/>
          </a:xfrm>
          <a:prstGeom prst="rect">
            <a:avLst/>
          </a:prstGeom>
          <a:solidFill>
            <a:srgbClr val="FFFFFF"/>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88" name="Rectangle 48"/>
          <p:cNvSpPr>
            <a:spLocks noChangeArrowheads="1"/>
          </p:cNvSpPr>
          <p:nvPr/>
        </p:nvSpPr>
        <p:spPr bwMode="auto">
          <a:xfrm>
            <a:off x="7940675" y="1666875"/>
            <a:ext cx="152400" cy="401638"/>
          </a:xfrm>
          <a:prstGeom prst="rect">
            <a:avLst/>
          </a:prstGeom>
          <a:solidFill>
            <a:srgbClr val="FFFFFF"/>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47889" name="Group 49"/>
          <p:cNvGrpSpPr>
            <a:grpSpLocks/>
          </p:cNvGrpSpPr>
          <p:nvPr/>
        </p:nvGrpSpPr>
        <p:grpSpPr bwMode="auto">
          <a:xfrm flipH="1">
            <a:off x="619125" y="4576763"/>
            <a:ext cx="412750" cy="352425"/>
            <a:chOff x="4250" y="12140"/>
            <a:chExt cx="283" cy="283"/>
          </a:xfrm>
        </p:grpSpPr>
        <p:sp>
          <p:nvSpPr>
            <p:cNvPr id="547890" name="Oval 50"/>
            <p:cNvSpPr>
              <a:spLocks noChangeArrowheads="1"/>
            </p:cNvSpPr>
            <p:nvPr/>
          </p:nvSpPr>
          <p:spPr bwMode="auto">
            <a:xfrm>
              <a:off x="4250" y="12140"/>
              <a:ext cx="283" cy="283"/>
            </a:xfrm>
            <a:prstGeom prst="ellipse">
              <a:avLst/>
            </a:prstGeom>
            <a:solidFill>
              <a:srgbClr val="FFFFFF"/>
            </a:solidFill>
            <a:ln w="31750">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91" name="Line 51"/>
            <p:cNvSpPr>
              <a:spLocks noChangeShapeType="1"/>
            </p:cNvSpPr>
            <p:nvPr/>
          </p:nvSpPr>
          <p:spPr bwMode="auto">
            <a:xfrm flipV="1">
              <a:off x="4308" y="12180"/>
              <a:ext cx="170" cy="170"/>
            </a:xfrm>
            <a:prstGeom prst="line">
              <a:avLst/>
            </a:prstGeom>
            <a:noFill/>
            <a:ln w="317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47892" name="Rectangle 52"/>
          <p:cNvSpPr>
            <a:spLocks noChangeArrowheads="1"/>
          </p:cNvSpPr>
          <p:nvPr/>
        </p:nvSpPr>
        <p:spPr bwMode="auto">
          <a:xfrm>
            <a:off x="1236663" y="1724025"/>
            <a:ext cx="2644775" cy="2046288"/>
          </a:xfrm>
          <a:prstGeom prst="rect">
            <a:avLst/>
          </a:prstGeom>
          <a:noFill/>
          <a:ln w="31750">
            <a:solidFill>
              <a:srgbClr val="000000"/>
            </a:solidFill>
            <a:prstDash val="dash"/>
            <a:miter lim="800000"/>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93" name="Oval 53"/>
          <p:cNvSpPr>
            <a:spLocks noChangeArrowheads="1"/>
          </p:cNvSpPr>
          <p:nvPr/>
        </p:nvSpPr>
        <p:spPr bwMode="auto">
          <a:xfrm>
            <a:off x="2601913" y="3622675"/>
            <a:ext cx="82550" cy="71438"/>
          </a:xfrm>
          <a:prstGeom prst="ellipse">
            <a:avLst/>
          </a:prstGeom>
          <a:solidFill>
            <a:srgbClr val="000000"/>
          </a:solidFill>
          <a:ln w="31750">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94" name="Freeform 54"/>
          <p:cNvSpPr>
            <a:spLocks/>
          </p:cNvSpPr>
          <p:nvPr/>
        </p:nvSpPr>
        <p:spPr bwMode="auto">
          <a:xfrm>
            <a:off x="5768975" y="1806575"/>
            <a:ext cx="2674938" cy="1347788"/>
          </a:xfrm>
          <a:custGeom>
            <a:avLst/>
            <a:gdLst>
              <a:gd name="T0" fmla="*/ 0 w 1707"/>
              <a:gd name="T1" fmla="*/ 732 h 1080"/>
              <a:gd name="T2" fmla="*/ 0 w 1707"/>
              <a:gd name="T3" fmla="*/ 1080 h 1080"/>
              <a:gd name="T4" fmla="*/ 1707 w 1707"/>
              <a:gd name="T5" fmla="*/ 1080 h 1080"/>
              <a:gd name="T6" fmla="*/ 1707 w 1707"/>
              <a:gd name="T7" fmla="*/ 0 h 1080"/>
              <a:gd name="T8" fmla="*/ 1587 w 1707"/>
              <a:gd name="T9" fmla="*/ 0 h 1080"/>
            </a:gdLst>
            <a:ahLst/>
            <a:cxnLst>
              <a:cxn ang="0">
                <a:pos x="T0" y="T1"/>
              </a:cxn>
              <a:cxn ang="0">
                <a:pos x="T2" y="T3"/>
              </a:cxn>
              <a:cxn ang="0">
                <a:pos x="T4" y="T5"/>
              </a:cxn>
              <a:cxn ang="0">
                <a:pos x="T6" y="T7"/>
              </a:cxn>
              <a:cxn ang="0">
                <a:pos x="T8" y="T9"/>
              </a:cxn>
            </a:cxnLst>
            <a:rect l="0" t="0" r="r" b="b"/>
            <a:pathLst>
              <a:path w="1707" h="1080">
                <a:moveTo>
                  <a:pt x="0" y="732"/>
                </a:moveTo>
                <a:lnTo>
                  <a:pt x="0" y="1080"/>
                </a:lnTo>
                <a:lnTo>
                  <a:pt x="1707" y="1080"/>
                </a:lnTo>
                <a:lnTo>
                  <a:pt x="1707" y="0"/>
                </a:lnTo>
                <a:lnTo>
                  <a:pt x="1587" y="0"/>
                </a:lnTo>
              </a:path>
            </a:pathLst>
          </a:custGeom>
          <a:noFill/>
          <a:ln w="31750"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95" name="AutoShape 55"/>
          <p:cNvSpPr>
            <a:spLocks noChangeArrowheads="1"/>
          </p:cNvSpPr>
          <p:nvPr/>
        </p:nvSpPr>
        <p:spPr bwMode="auto">
          <a:xfrm rot="16200000">
            <a:off x="8203407" y="1702594"/>
            <a:ext cx="76200" cy="173037"/>
          </a:xfrm>
          <a:prstGeom prst="triangle">
            <a:avLst>
              <a:gd name="adj" fmla="val 50000"/>
            </a:avLst>
          </a:prstGeom>
          <a:solidFill>
            <a:srgbClr val="000000"/>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96" name="Oval 56"/>
          <p:cNvSpPr>
            <a:spLocks noChangeArrowheads="1"/>
          </p:cNvSpPr>
          <p:nvPr/>
        </p:nvSpPr>
        <p:spPr bwMode="auto">
          <a:xfrm>
            <a:off x="5734050" y="2716213"/>
            <a:ext cx="82550" cy="69850"/>
          </a:xfrm>
          <a:prstGeom prst="ellipse">
            <a:avLst/>
          </a:prstGeom>
          <a:solidFill>
            <a:srgbClr val="000000"/>
          </a:solidFill>
          <a:ln w="31750">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47897" name="Group 57"/>
          <p:cNvGrpSpPr>
            <a:grpSpLocks/>
          </p:cNvGrpSpPr>
          <p:nvPr/>
        </p:nvGrpSpPr>
        <p:grpSpPr bwMode="auto">
          <a:xfrm>
            <a:off x="611188" y="3736975"/>
            <a:ext cx="442912" cy="106363"/>
            <a:chOff x="6963" y="10740"/>
            <a:chExt cx="303" cy="85"/>
          </a:xfrm>
        </p:grpSpPr>
        <p:sp>
          <p:nvSpPr>
            <p:cNvPr id="547898" name="Line 58"/>
            <p:cNvSpPr>
              <a:spLocks noChangeShapeType="1"/>
            </p:cNvSpPr>
            <p:nvPr/>
          </p:nvSpPr>
          <p:spPr bwMode="auto">
            <a:xfrm>
              <a:off x="6963" y="10740"/>
              <a:ext cx="303" cy="3"/>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899" name="Line 59"/>
            <p:cNvSpPr>
              <a:spLocks noChangeShapeType="1"/>
            </p:cNvSpPr>
            <p:nvPr/>
          </p:nvSpPr>
          <p:spPr bwMode="auto">
            <a:xfrm>
              <a:off x="7020" y="10825"/>
              <a:ext cx="185" cy="0"/>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47900" name="Line 60"/>
          <p:cNvSpPr>
            <a:spLocks noChangeShapeType="1"/>
          </p:cNvSpPr>
          <p:nvPr/>
        </p:nvSpPr>
        <p:spPr bwMode="auto">
          <a:xfrm>
            <a:off x="831850" y="3843338"/>
            <a:ext cx="0" cy="733425"/>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01" name="Rectangle 61"/>
          <p:cNvSpPr>
            <a:spLocks noChangeArrowheads="1"/>
          </p:cNvSpPr>
          <p:nvPr/>
        </p:nvSpPr>
        <p:spPr bwMode="auto">
          <a:xfrm>
            <a:off x="7018338" y="2971800"/>
            <a:ext cx="153987" cy="403225"/>
          </a:xfrm>
          <a:prstGeom prst="rect">
            <a:avLst/>
          </a:prstGeom>
          <a:solidFill>
            <a:srgbClr val="FFFFFF"/>
          </a:solidFill>
          <a:ln w="31750">
            <a:solidFill>
              <a:srgbClr val="FFFFFF"/>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47902" name="Group 62"/>
          <p:cNvGrpSpPr>
            <a:grpSpLocks/>
          </p:cNvGrpSpPr>
          <p:nvPr/>
        </p:nvGrpSpPr>
        <p:grpSpPr bwMode="auto">
          <a:xfrm rot="-5400000">
            <a:off x="6981032" y="3071019"/>
            <a:ext cx="252412" cy="165100"/>
            <a:chOff x="4436" y="14856"/>
            <a:chExt cx="346" cy="71"/>
          </a:xfrm>
        </p:grpSpPr>
        <p:sp>
          <p:nvSpPr>
            <p:cNvPr id="547903" name="Line 63"/>
            <p:cNvSpPr>
              <a:spLocks noChangeShapeType="1"/>
            </p:cNvSpPr>
            <p:nvPr/>
          </p:nvSpPr>
          <p:spPr bwMode="auto">
            <a:xfrm>
              <a:off x="4436" y="14856"/>
              <a:ext cx="346" cy="0"/>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04" name="Line 64"/>
            <p:cNvSpPr>
              <a:spLocks noChangeShapeType="1"/>
            </p:cNvSpPr>
            <p:nvPr/>
          </p:nvSpPr>
          <p:spPr bwMode="auto">
            <a:xfrm>
              <a:off x="4436" y="14927"/>
              <a:ext cx="346" cy="0"/>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47905" name="Rectangle 65"/>
          <p:cNvSpPr>
            <a:spLocks noChangeArrowheads="1"/>
          </p:cNvSpPr>
          <p:nvPr/>
        </p:nvSpPr>
        <p:spPr bwMode="auto">
          <a:xfrm>
            <a:off x="5618163" y="1471613"/>
            <a:ext cx="2979737" cy="1871662"/>
          </a:xfrm>
          <a:prstGeom prst="rect">
            <a:avLst/>
          </a:prstGeom>
          <a:noFill/>
          <a:ln w="31750">
            <a:solidFill>
              <a:srgbClr val="000000"/>
            </a:solidFill>
            <a:prstDash val="dash"/>
            <a:miter lim="800000"/>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06" name="Oval 66"/>
          <p:cNvSpPr>
            <a:spLocks noChangeArrowheads="1"/>
          </p:cNvSpPr>
          <p:nvPr/>
        </p:nvSpPr>
        <p:spPr bwMode="auto">
          <a:xfrm>
            <a:off x="7607300" y="1511300"/>
            <a:ext cx="84138" cy="71438"/>
          </a:xfrm>
          <a:prstGeom prst="ellipse">
            <a:avLst/>
          </a:prstGeom>
          <a:solidFill>
            <a:srgbClr val="000000"/>
          </a:solidFill>
          <a:ln w="31750">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07" name="Oval 67"/>
          <p:cNvSpPr>
            <a:spLocks noChangeArrowheads="1"/>
          </p:cNvSpPr>
          <p:nvPr/>
        </p:nvSpPr>
        <p:spPr bwMode="auto">
          <a:xfrm>
            <a:off x="7593013" y="2228850"/>
            <a:ext cx="84137" cy="71438"/>
          </a:xfrm>
          <a:prstGeom prst="ellipse">
            <a:avLst/>
          </a:prstGeom>
          <a:solidFill>
            <a:srgbClr val="000000"/>
          </a:solidFill>
          <a:ln w="31750">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08" name="Rectangle 68"/>
          <p:cNvSpPr>
            <a:spLocks noChangeArrowheads="1"/>
          </p:cNvSpPr>
          <p:nvPr/>
        </p:nvSpPr>
        <p:spPr bwMode="auto">
          <a:xfrm>
            <a:off x="1682750" y="2109788"/>
            <a:ext cx="3270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R</a:t>
            </a:r>
            <a:r>
              <a:rPr kumimoji="0" lang="en-US" altLang="zh-CN" sz="1800" i="0" baseline="-25000"/>
              <a:t>1</a:t>
            </a:r>
            <a:endParaRPr kumimoji="0" lang="en-US" altLang="zh-CN" sz="1800" i="0"/>
          </a:p>
        </p:txBody>
      </p:sp>
      <p:sp>
        <p:nvSpPr>
          <p:cNvPr id="547909" name="Rectangle 69"/>
          <p:cNvSpPr>
            <a:spLocks noChangeArrowheads="1"/>
          </p:cNvSpPr>
          <p:nvPr/>
        </p:nvSpPr>
        <p:spPr bwMode="auto">
          <a:xfrm>
            <a:off x="3603625" y="2355850"/>
            <a:ext cx="3270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R</a:t>
            </a:r>
            <a:r>
              <a:rPr kumimoji="0" lang="en-US" altLang="zh-CN" sz="1800" i="0" baseline="-25000"/>
              <a:t>2</a:t>
            </a:r>
            <a:endParaRPr kumimoji="0" lang="en-US" altLang="zh-CN" sz="1800" i="0"/>
          </a:p>
        </p:txBody>
      </p:sp>
      <p:sp>
        <p:nvSpPr>
          <p:cNvPr id="547910" name="Rectangle 70"/>
          <p:cNvSpPr>
            <a:spLocks noChangeArrowheads="1"/>
          </p:cNvSpPr>
          <p:nvPr/>
        </p:nvSpPr>
        <p:spPr bwMode="auto">
          <a:xfrm>
            <a:off x="1952625" y="3267075"/>
            <a:ext cx="325438"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R</a:t>
            </a:r>
            <a:r>
              <a:rPr kumimoji="0" lang="en-US" altLang="zh-CN" sz="2000" i="0" baseline="-25000"/>
              <a:t>3</a:t>
            </a:r>
            <a:endParaRPr kumimoji="0" lang="en-US" altLang="zh-CN" sz="2000" i="0"/>
          </a:p>
        </p:txBody>
      </p:sp>
      <p:sp>
        <p:nvSpPr>
          <p:cNvPr id="547911" name="Rectangle 71"/>
          <p:cNvSpPr>
            <a:spLocks noChangeArrowheads="1"/>
          </p:cNvSpPr>
          <p:nvPr/>
        </p:nvSpPr>
        <p:spPr bwMode="auto">
          <a:xfrm>
            <a:off x="3136900" y="3317875"/>
            <a:ext cx="325438"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R</a:t>
            </a:r>
            <a:r>
              <a:rPr kumimoji="0" lang="en-US" altLang="zh-CN" sz="2000" i="0" baseline="-25000"/>
              <a:t>4</a:t>
            </a:r>
            <a:endParaRPr kumimoji="0" lang="en-US" altLang="zh-CN" sz="2000" i="0"/>
          </a:p>
        </p:txBody>
      </p:sp>
      <p:sp>
        <p:nvSpPr>
          <p:cNvPr id="547912" name="Rectangle 72"/>
          <p:cNvSpPr>
            <a:spLocks noChangeArrowheads="1"/>
          </p:cNvSpPr>
          <p:nvPr/>
        </p:nvSpPr>
        <p:spPr bwMode="auto">
          <a:xfrm>
            <a:off x="1430338" y="2771775"/>
            <a:ext cx="287337"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A</a:t>
            </a:r>
          </a:p>
        </p:txBody>
      </p:sp>
      <p:sp>
        <p:nvSpPr>
          <p:cNvPr id="547913" name="Rectangle 73"/>
          <p:cNvSpPr>
            <a:spLocks noChangeArrowheads="1"/>
          </p:cNvSpPr>
          <p:nvPr/>
        </p:nvSpPr>
        <p:spPr bwMode="auto">
          <a:xfrm>
            <a:off x="2509838" y="2001838"/>
            <a:ext cx="285750"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C</a:t>
            </a:r>
          </a:p>
        </p:txBody>
      </p:sp>
      <p:sp>
        <p:nvSpPr>
          <p:cNvPr id="547914" name="Rectangle 74"/>
          <p:cNvSpPr>
            <a:spLocks noChangeArrowheads="1"/>
          </p:cNvSpPr>
          <p:nvPr/>
        </p:nvSpPr>
        <p:spPr bwMode="auto">
          <a:xfrm>
            <a:off x="3500438" y="2878138"/>
            <a:ext cx="287337"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B</a:t>
            </a:r>
          </a:p>
        </p:txBody>
      </p:sp>
      <p:sp>
        <p:nvSpPr>
          <p:cNvPr id="547915" name="Rectangle 75"/>
          <p:cNvSpPr>
            <a:spLocks noChangeArrowheads="1"/>
          </p:cNvSpPr>
          <p:nvPr/>
        </p:nvSpPr>
        <p:spPr bwMode="auto">
          <a:xfrm>
            <a:off x="2582863" y="3344863"/>
            <a:ext cx="285750"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D</a:t>
            </a:r>
          </a:p>
        </p:txBody>
      </p:sp>
      <p:sp>
        <p:nvSpPr>
          <p:cNvPr id="547916" name="Rectangle 76"/>
          <p:cNvSpPr>
            <a:spLocks noChangeArrowheads="1"/>
          </p:cNvSpPr>
          <p:nvPr/>
        </p:nvSpPr>
        <p:spPr bwMode="auto">
          <a:xfrm>
            <a:off x="2678113" y="2189163"/>
            <a:ext cx="3270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R</a:t>
            </a:r>
            <a:r>
              <a:rPr kumimoji="0" lang="en-US" altLang="zh-CN" sz="1800" i="0" baseline="-25000"/>
              <a:t>F</a:t>
            </a:r>
            <a:endParaRPr kumimoji="0" lang="en-US" altLang="zh-CN" sz="1800" i="0"/>
          </a:p>
        </p:txBody>
      </p:sp>
      <p:sp>
        <p:nvSpPr>
          <p:cNvPr id="547917" name="Rectangle 77"/>
          <p:cNvSpPr>
            <a:spLocks noChangeArrowheads="1"/>
          </p:cNvSpPr>
          <p:nvPr/>
        </p:nvSpPr>
        <p:spPr bwMode="auto">
          <a:xfrm>
            <a:off x="2082800" y="1881188"/>
            <a:ext cx="325438"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r</a:t>
            </a:r>
            <a:endParaRPr kumimoji="0" lang="en-US" altLang="zh-CN" sz="1800" i="0"/>
          </a:p>
        </p:txBody>
      </p:sp>
      <p:sp>
        <p:nvSpPr>
          <p:cNvPr id="547918" name="Rectangle 78"/>
          <p:cNvSpPr>
            <a:spLocks noChangeArrowheads="1"/>
          </p:cNvSpPr>
          <p:nvPr/>
        </p:nvSpPr>
        <p:spPr bwMode="auto">
          <a:xfrm>
            <a:off x="6369050" y="2312988"/>
            <a:ext cx="287338"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i="0"/>
              <a:t>A</a:t>
            </a:r>
            <a:r>
              <a:rPr kumimoji="0" lang="en-US" altLang="zh-CN" sz="1800" i="0" baseline="-25000"/>
              <a:t>1</a:t>
            </a:r>
            <a:endParaRPr kumimoji="0" lang="en-US" altLang="zh-CN" sz="1800" i="0"/>
          </a:p>
        </p:txBody>
      </p:sp>
      <p:sp>
        <p:nvSpPr>
          <p:cNvPr id="547919" name="Rectangle 79"/>
          <p:cNvSpPr>
            <a:spLocks noChangeArrowheads="1"/>
          </p:cNvSpPr>
          <p:nvPr/>
        </p:nvSpPr>
        <p:spPr bwMode="auto">
          <a:xfrm>
            <a:off x="3625850" y="4319588"/>
            <a:ext cx="287338"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i="0"/>
              <a:t>A</a:t>
            </a:r>
            <a:r>
              <a:rPr kumimoji="0" lang="en-US" altLang="zh-CN" sz="1800" i="0" baseline="-25000"/>
              <a:t>2</a:t>
            </a:r>
            <a:endParaRPr kumimoji="0" lang="en-US" altLang="zh-CN" sz="1800" i="0"/>
          </a:p>
        </p:txBody>
      </p:sp>
      <p:sp>
        <p:nvSpPr>
          <p:cNvPr id="547920" name="Rectangle 80"/>
          <p:cNvSpPr>
            <a:spLocks noChangeArrowheads="1"/>
          </p:cNvSpPr>
          <p:nvPr/>
        </p:nvSpPr>
        <p:spPr bwMode="auto">
          <a:xfrm>
            <a:off x="1400175" y="5003800"/>
            <a:ext cx="3048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I</a:t>
            </a:r>
            <a:r>
              <a:rPr kumimoji="0" lang="en-US" altLang="zh-CN" sz="2000" i="0" baseline="-25000"/>
              <a:t>o</a:t>
            </a:r>
            <a:endParaRPr kumimoji="0" lang="en-US" altLang="zh-CN" sz="2000" i="0"/>
          </a:p>
        </p:txBody>
      </p:sp>
      <p:sp>
        <p:nvSpPr>
          <p:cNvPr id="547921" name="Freeform 81"/>
          <p:cNvSpPr>
            <a:spLocks/>
          </p:cNvSpPr>
          <p:nvPr/>
        </p:nvSpPr>
        <p:spPr bwMode="auto">
          <a:xfrm>
            <a:off x="3055938" y="2492375"/>
            <a:ext cx="255587" cy="555625"/>
          </a:xfrm>
          <a:custGeom>
            <a:avLst/>
            <a:gdLst>
              <a:gd name="T0" fmla="*/ 0 w 175"/>
              <a:gd name="T1" fmla="*/ 0 h 446"/>
              <a:gd name="T2" fmla="*/ 175 w 175"/>
              <a:gd name="T3" fmla="*/ 216 h 446"/>
              <a:gd name="T4" fmla="*/ 1 w 175"/>
              <a:gd name="T5" fmla="*/ 446 h 446"/>
            </a:gdLst>
            <a:ahLst/>
            <a:cxnLst>
              <a:cxn ang="0">
                <a:pos x="T0" y="T1"/>
              </a:cxn>
              <a:cxn ang="0">
                <a:pos x="T2" y="T3"/>
              </a:cxn>
              <a:cxn ang="0">
                <a:pos x="T4" y="T5"/>
              </a:cxn>
            </a:cxnLst>
            <a:rect l="0" t="0" r="r" b="b"/>
            <a:pathLst>
              <a:path w="175" h="446">
                <a:moveTo>
                  <a:pt x="0" y="0"/>
                </a:moveTo>
                <a:lnTo>
                  <a:pt x="175" y="216"/>
                </a:lnTo>
                <a:lnTo>
                  <a:pt x="1" y="446"/>
                </a:lnTo>
              </a:path>
            </a:pathLst>
          </a:custGeom>
          <a:noFill/>
          <a:ln w="31750"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22" name="Freeform 82"/>
          <p:cNvSpPr>
            <a:spLocks/>
          </p:cNvSpPr>
          <p:nvPr/>
        </p:nvSpPr>
        <p:spPr bwMode="auto">
          <a:xfrm flipH="1">
            <a:off x="2006600" y="2547938"/>
            <a:ext cx="255588" cy="500062"/>
          </a:xfrm>
          <a:custGeom>
            <a:avLst/>
            <a:gdLst>
              <a:gd name="T0" fmla="*/ 0 w 175"/>
              <a:gd name="T1" fmla="*/ 0 h 446"/>
              <a:gd name="T2" fmla="*/ 175 w 175"/>
              <a:gd name="T3" fmla="*/ 216 h 446"/>
              <a:gd name="T4" fmla="*/ 1 w 175"/>
              <a:gd name="T5" fmla="*/ 446 h 446"/>
            </a:gdLst>
            <a:ahLst/>
            <a:cxnLst>
              <a:cxn ang="0">
                <a:pos x="T0" y="T1"/>
              </a:cxn>
              <a:cxn ang="0">
                <a:pos x="T2" y="T3"/>
              </a:cxn>
              <a:cxn ang="0">
                <a:pos x="T4" y="T5"/>
              </a:cxn>
            </a:cxnLst>
            <a:rect l="0" t="0" r="r" b="b"/>
            <a:pathLst>
              <a:path w="175" h="446">
                <a:moveTo>
                  <a:pt x="0" y="0"/>
                </a:moveTo>
                <a:lnTo>
                  <a:pt x="175" y="216"/>
                </a:lnTo>
                <a:lnTo>
                  <a:pt x="1" y="446"/>
                </a:lnTo>
              </a:path>
            </a:pathLst>
          </a:custGeom>
          <a:noFill/>
          <a:ln w="31750"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23" name="AutoShape 83"/>
          <p:cNvSpPr>
            <a:spLocks noChangeArrowheads="1"/>
          </p:cNvSpPr>
          <p:nvPr/>
        </p:nvSpPr>
        <p:spPr bwMode="auto">
          <a:xfrm rot="8359531">
            <a:off x="2316163" y="3048000"/>
            <a:ext cx="49212" cy="177800"/>
          </a:xfrm>
          <a:prstGeom prst="triangle">
            <a:avLst>
              <a:gd name="adj" fmla="val 50000"/>
            </a:avLst>
          </a:prstGeom>
          <a:solidFill>
            <a:srgbClr val="000000"/>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24" name="AutoShape 84"/>
          <p:cNvSpPr>
            <a:spLocks noChangeArrowheads="1"/>
          </p:cNvSpPr>
          <p:nvPr/>
        </p:nvSpPr>
        <p:spPr bwMode="auto">
          <a:xfrm rot="13240469" flipH="1">
            <a:off x="2978150" y="2990850"/>
            <a:ext cx="50800" cy="177800"/>
          </a:xfrm>
          <a:prstGeom prst="triangle">
            <a:avLst>
              <a:gd name="adj" fmla="val 50000"/>
            </a:avLst>
          </a:prstGeom>
          <a:solidFill>
            <a:srgbClr val="000000"/>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25" name="Rectangle 85"/>
          <p:cNvSpPr>
            <a:spLocks noChangeArrowheads="1"/>
          </p:cNvSpPr>
          <p:nvPr/>
        </p:nvSpPr>
        <p:spPr bwMode="auto">
          <a:xfrm>
            <a:off x="2214563" y="2632075"/>
            <a:ext cx="303212"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I</a:t>
            </a:r>
            <a:r>
              <a:rPr kumimoji="0" lang="en-US" altLang="zh-CN" sz="2000" i="0" baseline="-25000"/>
              <a:t>1</a:t>
            </a:r>
            <a:endParaRPr kumimoji="0" lang="en-US" altLang="zh-CN" sz="2000" i="0"/>
          </a:p>
        </p:txBody>
      </p:sp>
      <p:sp>
        <p:nvSpPr>
          <p:cNvPr id="547926" name="Rectangle 86"/>
          <p:cNvSpPr>
            <a:spLocks noChangeArrowheads="1"/>
          </p:cNvSpPr>
          <p:nvPr/>
        </p:nvSpPr>
        <p:spPr bwMode="auto">
          <a:xfrm>
            <a:off x="2916238" y="2608263"/>
            <a:ext cx="303212"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I</a:t>
            </a:r>
            <a:r>
              <a:rPr kumimoji="0" lang="en-US" altLang="zh-CN" sz="2000" i="0" baseline="-25000"/>
              <a:t>2</a:t>
            </a:r>
            <a:endParaRPr kumimoji="0" lang="en-US" altLang="zh-CN" sz="2000" i="0"/>
          </a:p>
        </p:txBody>
      </p:sp>
      <p:grpSp>
        <p:nvGrpSpPr>
          <p:cNvPr id="547927" name="Group 87"/>
          <p:cNvGrpSpPr>
            <a:grpSpLocks/>
          </p:cNvGrpSpPr>
          <p:nvPr/>
        </p:nvGrpSpPr>
        <p:grpSpPr bwMode="auto">
          <a:xfrm>
            <a:off x="2214563" y="4013200"/>
            <a:ext cx="49212" cy="752475"/>
            <a:chOff x="8040" y="10317"/>
            <a:chExt cx="34" cy="603"/>
          </a:xfrm>
        </p:grpSpPr>
        <p:sp>
          <p:nvSpPr>
            <p:cNvPr id="547928" name="Line 88"/>
            <p:cNvSpPr>
              <a:spLocks noChangeShapeType="1"/>
            </p:cNvSpPr>
            <p:nvPr/>
          </p:nvSpPr>
          <p:spPr bwMode="auto">
            <a:xfrm>
              <a:off x="8054" y="10317"/>
              <a:ext cx="0" cy="453"/>
            </a:xfrm>
            <a:prstGeom prst="line">
              <a:avLst/>
            </a:prstGeom>
            <a:noFill/>
            <a:ln w="3175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29" name="AutoShape 89"/>
            <p:cNvSpPr>
              <a:spLocks noChangeArrowheads="1"/>
            </p:cNvSpPr>
            <p:nvPr/>
          </p:nvSpPr>
          <p:spPr bwMode="auto">
            <a:xfrm rot="10800000">
              <a:off x="8040" y="10778"/>
              <a:ext cx="34" cy="142"/>
            </a:xfrm>
            <a:prstGeom prst="triangle">
              <a:avLst>
                <a:gd name="adj" fmla="val 50000"/>
              </a:avLst>
            </a:prstGeom>
            <a:solidFill>
              <a:srgbClr val="000000"/>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47930" name="Rectangle 90"/>
          <p:cNvSpPr>
            <a:spLocks noChangeArrowheads="1"/>
          </p:cNvSpPr>
          <p:nvPr/>
        </p:nvSpPr>
        <p:spPr bwMode="auto">
          <a:xfrm>
            <a:off x="1698625" y="4216400"/>
            <a:ext cx="59055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i="0"/>
              <a:t>1mA</a:t>
            </a:r>
          </a:p>
        </p:txBody>
      </p:sp>
      <p:sp>
        <p:nvSpPr>
          <p:cNvPr id="547931" name="Rectangle 91"/>
          <p:cNvSpPr>
            <a:spLocks noChangeArrowheads="1"/>
          </p:cNvSpPr>
          <p:nvPr/>
        </p:nvSpPr>
        <p:spPr bwMode="auto">
          <a:xfrm>
            <a:off x="5772150" y="1006475"/>
            <a:ext cx="1935163"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lnSpc>
                <a:spcPct val="80000"/>
              </a:lnSpc>
            </a:pPr>
            <a:r>
              <a:rPr kumimoji="0" lang="zh-CN" altLang="en-US" sz="1800" i="0"/>
              <a:t>输出放大及转换</a:t>
            </a:r>
          </a:p>
        </p:txBody>
      </p:sp>
      <p:sp>
        <p:nvSpPr>
          <p:cNvPr id="547932" name="Rectangle 92"/>
          <p:cNvSpPr>
            <a:spLocks noChangeArrowheads="1"/>
          </p:cNvSpPr>
          <p:nvPr/>
        </p:nvSpPr>
        <p:spPr bwMode="auto">
          <a:xfrm>
            <a:off x="2041525" y="1230313"/>
            <a:ext cx="1189038"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lnSpc>
                <a:spcPct val="80000"/>
              </a:lnSpc>
            </a:pPr>
            <a:r>
              <a:rPr kumimoji="0" lang="zh-CN" altLang="en-US" sz="1800" i="0"/>
              <a:t>应变电桥</a:t>
            </a:r>
          </a:p>
        </p:txBody>
      </p:sp>
      <p:sp>
        <p:nvSpPr>
          <p:cNvPr id="547933" name="Rectangle 93"/>
          <p:cNvSpPr>
            <a:spLocks noChangeArrowheads="1"/>
          </p:cNvSpPr>
          <p:nvPr/>
        </p:nvSpPr>
        <p:spPr bwMode="auto">
          <a:xfrm>
            <a:off x="3219450" y="954088"/>
            <a:ext cx="1689100"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lnSpc>
                <a:spcPct val="80000"/>
              </a:lnSpc>
            </a:pPr>
            <a:r>
              <a:rPr kumimoji="0" lang="zh-CN" altLang="en-US" sz="1800" i="0"/>
              <a:t>（</a:t>
            </a:r>
            <a:r>
              <a:rPr kumimoji="0" lang="en-US" altLang="zh-CN" sz="1800" i="0"/>
              <a:t>3</a:t>
            </a:r>
            <a:r>
              <a:rPr kumimoji="0" lang="zh-CN" altLang="en-US" sz="1800" i="0"/>
              <a:t>－</a:t>
            </a:r>
            <a:r>
              <a:rPr kumimoji="0" lang="en-US" altLang="zh-CN" sz="1800" i="0"/>
              <a:t>19</a:t>
            </a:r>
            <a:r>
              <a:rPr kumimoji="0" lang="zh-CN" altLang="en-US" sz="1800" i="0"/>
              <a:t>）</a:t>
            </a:r>
            <a:r>
              <a:rPr kumimoji="0" lang="en-US" altLang="zh-CN" sz="1800" i="0"/>
              <a:t>mA</a:t>
            </a:r>
          </a:p>
        </p:txBody>
      </p:sp>
      <p:sp>
        <p:nvSpPr>
          <p:cNvPr id="547934" name="Line 94"/>
          <p:cNvSpPr>
            <a:spLocks noChangeShapeType="1"/>
          </p:cNvSpPr>
          <p:nvPr/>
        </p:nvSpPr>
        <p:spPr bwMode="auto">
          <a:xfrm rot="16200000" flipH="1">
            <a:off x="4017169" y="1088231"/>
            <a:ext cx="0" cy="661988"/>
          </a:xfrm>
          <a:prstGeom prst="line">
            <a:avLst/>
          </a:prstGeom>
          <a:noFill/>
          <a:ln w="3175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35" name="AutoShape 95"/>
          <p:cNvSpPr>
            <a:spLocks noChangeArrowheads="1"/>
          </p:cNvSpPr>
          <p:nvPr/>
        </p:nvSpPr>
        <p:spPr bwMode="auto">
          <a:xfrm rot="5400000" flipH="1">
            <a:off x="4404519" y="1315244"/>
            <a:ext cx="76200" cy="173038"/>
          </a:xfrm>
          <a:prstGeom prst="triangle">
            <a:avLst>
              <a:gd name="adj" fmla="val 50000"/>
            </a:avLst>
          </a:prstGeom>
          <a:solidFill>
            <a:srgbClr val="000000"/>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36" name="Rectangle 96"/>
          <p:cNvSpPr>
            <a:spLocks noChangeArrowheads="1"/>
          </p:cNvSpPr>
          <p:nvPr/>
        </p:nvSpPr>
        <p:spPr bwMode="auto">
          <a:xfrm>
            <a:off x="3219450" y="5084763"/>
            <a:ext cx="153988" cy="177800"/>
          </a:xfrm>
          <a:prstGeom prst="rect">
            <a:avLst/>
          </a:prstGeom>
          <a:solidFill>
            <a:srgbClr val="FFFFFF"/>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37" name="Rectangle 97"/>
          <p:cNvSpPr>
            <a:spLocks noChangeArrowheads="1"/>
          </p:cNvSpPr>
          <p:nvPr/>
        </p:nvSpPr>
        <p:spPr bwMode="auto">
          <a:xfrm>
            <a:off x="3219450" y="5376863"/>
            <a:ext cx="153988" cy="177800"/>
          </a:xfrm>
          <a:prstGeom prst="rect">
            <a:avLst/>
          </a:prstGeom>
          <a:solidFill>
            <a:srgbClr val="FFFFFF"/>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38" name="Oval 98"/>
          <p:cNvSpPr>
            <a:spLocks noChangeArrowheads="1"/>
          </p:cNvSpPr>
          <p:nvPr/>
        </p:nvSpPr>
        <p:spPr bwMode="auto">
          <a:xfrm>
            <a:off x="3248025" y="4979988"/>
            <a:ext cx="82550" cy="71437"/>
          </a:xfrm>
          <a:prstGeom prst="ellipse">
            <a:avLst/>
          </a:prstGeom>
          <a:solidFill>
            <a:srgbClr val="000000"/>
          </a:solidFill>
          <a:ln w="31750">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39" name="Oval 99"/>
          <p:cNvSpPr>
            <a:spLocks noChangeArrowheads="1"/>
          </p:cNvSpPr>
          <p:nvPr/>
        </p:nvSpPr>
        <p:spPr bwMode="auto">
          <a:xfrm>
            <a:off x="3248025" y="5594350"/>
            <a:ext cx="82550" cy="69850"/>
          </a:xfrm>
          <a:prstGeom prst="ellipse">
            <a:avLst/>
          </a:prstGeom>
          <a:solidFill>
            <a:srgbClr val="000000"/>
          </a:solidFill>
          <a:ln w="31750">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40" name="Line 100"/>
          <p:cNvSpPr>
            <a:spLocks noChangeShapeType="1"/>
          </p:cNvSpPr>
          <p:nvPr/>
        </p:nvSpPr>
        <p:spPr bwMode="auto">
          <a:xfrm flipV="1">
            <a:off x="3136900" y="5430838"/>
            <a:ext cx="309563" cy="119062"/>
          </a:xfrm>
          <a:prstGeom prst="line">
            <a:avLst/>
          </a:prstGeom>
          <a:noFill/>
          <a:ln w="317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41" name="AutoShape 101"/>
          <p:cNvSpPr>
            <a:spLocks noChangeArrowheads="1"/>
          </p:cNvSpPr>
          <p:nvPr/>
        </p:nvSpPr>
        <p:spPr bwMode="auto">
          <a:xfrm rot="14362830" flipV="1">
            <a:off x="3503612" y="5289551"/>
            <a:ext cx="42863" cy="207962"/>
          </a:xfrm>
          <a:prstGeom prst="triangle">
            <a:avLst>
              <a:gd name="adj" fmla="val 50000"/>
            </a:avLst>
          </a:prstGeom>
          <a:solidFill>
            <a:srgbClr val="000000"/>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42" name="Rectangle 102"/>
          <p:cNvSpPr>
            <a:spLocks noChangeArrowheads="1"/>
          </p:cNvSpPr>
          <p:nvPr/>
        </p:nvSpPr>
        <p:spPr bwMode="auto">
          <a:xfrm>
            <a:off x="3629025" y="5284788"/>
            <a:ext cx="327025" cy="30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R</a:t>
            </a:r>
            <a:r>
              <a:rPr kumimoji="0" lang="en-US" altLang="zh-CN" sz="1800" i="0" baseline="-25000"/>
              <a:t>r</a:t>
            </a:r>
            <a:endParaRPr kumimoji="0" lang="en-US" altLang="zh-CN" sz="1800" i="0"/>
          </a:p>
        </p:txBody>
      </p:sp>
      <p:sp>
        <p:nvSpPr>
          <p:cNvPr id="547943" name="Rectangle 103"/>
          <p:cNvSpPr>
            <a:spLocks noChangeArrowheads="1"/>
          </p:cNvSpPr>
          <p:nvPr/>
        </p:nvSpPr>
        <p:spPr bwMode="auto">
          <a:xfrm>
            <a:off x="706438" y="5721350"/>
            <a:ext cx="1689100"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lnSpc>
                <a:spcPct val="80000"/>
              </a:lnSpc>
            </a:pPr>
            <a:r>
              <a:rPr kumimoji="0" lang="zh-CN" altLang="en-US" sz="2000" i="0"/>
              <a:t>（</a:t>
            </a:r>
            <a:r>
              <a:rPr kumimoji="0" lang="en-US" altLang="zh-CN" sz="2000" i="0"/>
              <a:t>4</a:t>
            </a:r>
            <a:r>
              <a:rPr kumimoji="0" lang="zh-CN" altLang="en-US" sz="2000" i="0"/>
              <a:t>－</a:t>
            </a:r>
            <a:r>
              <a:rPr kumimoji="0" lang="en-US" altLang="zh-CN" sz="2000" i="0"/>
              <a:t>20</a:t>
            </a:r>
            <a:r>
              <a:rPr kumimoji="0" lang="zh-CN" altLang="en-US" sz="2000" i="0"/>
              <a:t>）</a:t>
            </a:r>
            <a:r>
              <a:rPr kumimoji="0" lang="en-US" altLang="zh-CN" sz="2000" i="0"/>
              <a:t>mA</a:t>
            </a:r>
          </a:p>
        </p:txBody>
      </p:sp>
      <p:sp>
        <p:nvSpPr>
          <p:cNvPr id="547944" name="Rectangle 104"/>
          <p:cNvSpPr>
            <a:spLocks noChangeArrowheads="1"/>
          </p:cNvSpPr>
          <p:nvPr/>
        </p:nvSpPr>
        <p:spPr bwMode="auto">
          <a:xfrm>
            <a:off x="3462338" y="5872163"/>
            <a:ext cx="1189037"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lnSpc>
                <a:spcPct val="80000"/>
              </a:lnSpc>
            </a:pPr>
            <a:r>
              <a:rPr kumimoji="0" lang="zh-CN" altLang="en-US" sz="1800" i="0"/>
              <a:t>恒流源</a:t>
            </a:r>
          </a:p>
        </p:txBody>
      </p:sp>
      <p:sp>
        <p:nvSpPr>
          <p:cNvPr id="547945" name="Line 105"/>
          <p:cNvSpPr>
            <a:spLocks noChangeShapeType="1"/>
          </p:cNvSpPr>
          <p:nvPr/>
        </p:nvSpPr>
        <p:spPr bwMode="auto">
          <a:xfrm flipV="1">
            <a:off x="1638300" y="1866900"/>
            <a:ext cx="1009650" cy="83820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46" name="Line 106"/>
          <p:cNvSpPr>
            <a:spLocks noChangeShapeType="1"/>
          </p:cNvSpPr>
          <p:nvPr/>
        </p:nvSpPr>
        <p:spPr bwMode="auto">
          <a:xfrm>
            <a:off x="2647950" y="1866900"/>
            <a:ext cx="990600" cy="89535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47" name="Rectangle 107"/>
          <p:cNvSpPr>
            <a:spLocks noChangeArrowheads="1"/>
          </p:cNvSpPr>
          <p:nvPr/>
        </p:nvSpPr>
        <p:spPr bwMode="auto">
          <a:xfrm rot="2700000">
            <a:off x="1847850" y="2276475"/>
            <a:ext cx="131763" cy="360363"/>
          </a:xfrm>
          <a:prstGeom prst="rect">
            <a:avLst/>
          </a:prstGeom>
          <a:solidFill>
            <a:srgbClr val="FFFFFF"/>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48" name="Rectangle 108"/>
          <p:cNvSpPr>
            <a:spLocks noChangeArrowheads="1"/>
          </p:cNvSpPr>
          <p:nvPr/>
        </p:nvSpPr>
        <p:spPr bwMode="auto">
          <a:xfrm rot="2700000">
            <a:off x="2266950" y="1933575"/>
            <a:ext cx="131763" cy="360363"/>
          </a:xfrm>
          <a:prstGeom prst="rect">
            <a:avLst/>
          </a:prstGeom>
          <a:solidFill>
            <a:srgbClr val="FFFFFF"/>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49" name="Line 109"/>
          <p:cNvSpPr>
            <a:spLocks noChangeShapeType="1"/>
          </p:cNvSpPr>
          <p:nvPr/>
        </p:nvSpPr>
        <p:spPr bwMode="auto">
          <a:xfrm flipV="1">
            <a:off x="1905000" y="2190750"/>
            <a:ext cx="0" cy="5524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50" name="Rectangle 110"/>
          <p:cNvSpPr>
            <a:spLocks noChangeArrowheads="1"/>
          </p:cNvSpPr>
          <p:nvPr/>
        </p:nvSpPr>
        <p:spPr bwMode="auto">
          <a:xfrm rot="18900000" flipH="1">
            <a:off x="2826544" y="1932781"/>
            <a:ext cx="130175" cy="360363"/>
          </a:xfrm>
          <a:prstGeom prst="rect">
            <a:avLst/>
          </a:prstGeom>
          <a:solidFill>
            <a:srgbClr val="FFFFFF"/>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51" name="Rectangle 111"/>
          <p:cNvSpPr>
            <a:spLocks noChangeArrowheads="1"/>
          </p:cNvSpPr>
          <p:nvPr/>
        </p:nvSpPr>
        <p:spPr bwMode="auto">
          <a:xfrm rot="18900000" flipH="1">
            <a:off x="3340894" y="2370931"/>
            <a:ext cx="130175" cy="360363"/>
          </a:xfrm>
          <a:prstGeom prst="rect">
            <a:avLst/>
          </a:prstGeom>
          <a:solidFill>
            <a:srgbClr val="FFFFFF"/>
          </a:solidFill>
          <a:ln w="3175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52" name="Line 112"/>
          <p:cNvSpPr>
            <a:spLocks noChangeShapeType="1"/>
          </p:cNvSpPr>
          <p:nvPr/>
        </p:nvSpPr>
        <p:spPr bwMode="auto">
          <a:xfrm>
            <a:off x="3390900" y="2286000"/>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7953" name="Text Box 113"/>
          <p:cNvSpPr txBox="1">
            <a:spLocks noChangeArrowheads="1"/>
          </p:cNvSpPr>
          <p:nvPr/>
        </p:nvSpPr>
        <p:spPr bwMode="auto">
          <a:xfrm>
            <a:off x="190500" y="114300"/>
            <a:ext cx="866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800" i="0"/>
              <a:t>       </a:t>
            </a:r>
            <a:endParaRPr lang="en-US" altLang="zh-CN" sz="1600" i="0"/>
          </a:p>
        </p:txBody>
      </p:sp>
      <p:sp>
        <p:nvSpPr>
          <p:cNvPr id="547954" name="Line 114"/>
          <p:cNvSpPr>
            <a:spLocks noChangeShapeType="1"/>
          </p:cNvSpPr>
          <p:nvPr/>
        </p:nvSpPr>
        <p:spPr bwMode="auto">
          <a:xfrm flipH="1">
            <a:off x="7467600" y="2362200"/>
            <a:ext cx="152400" cy="152400"/>
          </a:xfrm>
          <a:prstGeom prst="line">
            <a:avLst/>
          </a:prstGeom>
          <a:noFill/>
          <a:ln w="952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body" idx="1"/>
          </p:nvPr>
        </p:nvSpPr>
        <p:spPr>
          <a:xfrm>
            <a:off x="457200" y="765175"/>
            <a:ext cx="8229600" cy="5360988"/>
          </a:xfrm>
        </p:spPr>
        <p:txBody>
          <a:bodyPr/>
          <a:lstStyle/>
          <a:p>
            <a:pPr marL="92075" indent="1066800">
              <a:buFontTx/>
              <a:buNone/>
            </a:pPr>
            <a:r>
              <a:rPr lang="zh-CN" altLang="en-US" sz="3600" b="1">
                <a:solidFill>
                  <a:schemeClr val="accent2"/>
                </a:solidFill>
                <a:ea typeface="宋体" panose="02010600030101010101" pitchFamily="2" charset="-122"/>
              </a:rPr>
              <a:t>作业：</a:t>
            </a:r>
          </a:p>
          <a:p>
            <a:pPr marL="92075" indent="1066800">
              <a:buFontTx/>
              <a:buNone/>
            </a:pPr>
            <a:r>
              <a:rPr lang="en-US" altLang="zh-CN" sz="3600" b="1">
                <a:solidFill>
                  <a:srgbClr val="CC0000"/>
                </a:solidFill>
                <a:ea typeface="宋体" panose="02010600030101010101" pitchFamily="2" charset="-122"/>
              </a:rPr>
              <a:t>2-1</a:t>
            </a:r>
          </a:p>
          <a:p>
            <a:pPr marL="92075" indent="1066800">
              <a:buFontTx/>
              <a:buNone/>
            </a:pPr>
            <a:r>
              <a:rPr lang="en-US" altLang="zh-CN" sz="3600" b="1">
                <a:solidFill>
                  <a:srgbClr val="CC0000"/>
                </a:solidFill>
                <a:ea typeface="宋体" panose="02010600030101010101" pitchFamily="2" charset="-122"/>
              </a:rPr>
              <a:t>2-4</a:t>
            </a:r>
          </a:p>
          <a:p>
            <a:pPr marL="92075" indent="1066800">
              <a:buFontTx/>
              <a:buNone/>
            </a:pPr>
            <a:r>
              <a:rPr lang="en-US" altLang="zh-CN" sz="3600" b="1">
                <a:solidFill>
                  <a:srgbClr val="CC0000"/>
                </a:solidFill>
                <a:ea typeface="宋体" panose="02010600030101010101" pitchFamily="2" charset="-122"/>
              </a:rPr>
              <a:t>2-5</a:t>
            </a:r>
          </a:p>
          <a:p>
            <a:pPr marL="92075" indent="1066800">
              <a:buFontTx/>
              <a:buNone/>
            </a:pPr>
            <a:r>
              <a:rPr lang="en-US" altLang="zh-CN" sz="3600" b="1">
                <a:solidFill>
                  <a:srgbClr val="CC0000"/>
                </a:solidFill>
                <a:ea typeface="宋体" panose="02010600030101010101" pitchFamily="2" charset="-122"/>
              </a:rPr>
              <a:t>2-6</a:t>
            </a:r>
          </a:p>
          <a:p>
            <a:pPr marL="92075" indent="1066800">
              <a:buFontTx/>
              <a:buNone/>
            </a:pPr>
            <a:r>
              <a:rPr lang="en-US" altLang="zh-CN" sz="3600" b="1">
                <a:solidFill>
                  <a:srgbClr val="CC0000"/>
                </a:solidFill>
                <a:ea typeface="宋体" panose="02010600030101010101" pitchFamily="2" charset="-122"/>
              </a:rPr>
              <a:t>2-8</a:t>
            </a:r>
          </a:p>
          <a:p>
            <a:pPr marL="92075" indent="1066800">
              <a:buFontTx/>
              <a:buNone/>
            </a:pPr>
            <a:r>
              <a:rPr lang="en-US" altLang="zh-CN" sz="3600" b="1">
                <a:solidFill>
                  <a:srgbClr val="CC0000"/>
                </a:solidFill>
                <a:ea typeface="宋体" panose="02010600030101010101" pitchFamily="2" charset="-122"/>
              </a:rPr>
              <a:t>2-10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5858" name="Picture 2" descr="2010_2_10_16_28_3_4367_Img_0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005263"/>
            <a:ext cx="3563937" cy="2673350"/>
          </a:xfrm>
          <a:prstGeom prst="rect">
            <a:avLst/>
          </a:prstGeom>
          <a:noFill/>
          <a:extLst>
            <a:ext uri="{909E8E84-426E-40DD-AFC4-6F175D3DCCD1}">
              <a14:hiddenFill xmlns:a14="http://schemas.microsoft.com/office/drawing/2010/main">
                <a:solidFill>
                  <a:srgbClr val="FFFFFF"/>
                </a:solidFill>
              </a14:hiddenFill>
            </a:ext>
          </a:extLst>
        </p:spPr>
      </p:pic>
      <p:pic>
        <p:nvPicPr>
          <p:cNvPr id="505859" name="Picture 3" descr="2009611530255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33375"/>
            <a:ext cx="5938837" cy="3833813"/>
          </a:xfrm>
          <a:prstGeom prst="rect">
            <a:avLst/>
          </a:prstGeom>
          <a:noFill/>
          <a:extLst>
            <a:ext uri="{909E8E84-426E-40DD-AFC4-6F175D3DCCD1}">
              <a14:hiddenFill xmlns:a14="http://schemas.microsoft.com/office/drawing/2010/main">
                <a:solidFill>
                  <a:srgbClr val="FFFFFF"/>
                </a:solidFill>
              </a14:hiddenFill>
            </a:ext>
          </a:extLst>
        </p:spPr>
      </p:pic>
      <p:pic>
        <p:nvPicPr>
          <p:cNvPr id="505860" name="Picture 4" descr="2010_2_10_16_30_6_3679_Img_00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3860800"/>
            <a:ext cx="3457575" cy="2593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6882" name="Picture 2" descr="2006NOV07_AE_STECH_TS_878[1]_Page_06"/>
          <p:cNvPicPr>
            <a:picLocks noChangeAspect="1" noChangeArrowheads="1"/>
          </p:cNvPicPr>
          <p:nvPr/>
        </p:nvPicPr>
        <p:blipFill>
          <a:blip r:embed="rId2">
            <a:extLst>
              <a:ext uri="{28A0092B-C50C-407E-A947-70E740481C1C}">
                <a14:useLocalDpi xmlns:a14="http://schemas.microsoft.com/office/drawing/2010/main" val="0"/>
              </a:ext>
            </a:extLst>
          </a:blip>
          <a:srcRect l="14566" t="9052" r="12987" b="11157"/>
          <a:stretch>
            <a:fillRect/>
          </a:stretch>
        </p:blipFill>
        <p:spPr bwMode="auto">
          <a:xfrm>
            <a:off x="0" y="-33338"/>
            <a:ext cx="9144000" cy="6780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7906" name="Picture 2" descr="2006NOV07_AE_STECH_TS_878[1]_Page_08"/>
          <p:cNvPicPr>
            <a:picLocks noChangeAspect="1" noChangeArrowheads="1"/>
          </p:cNvPicPr>
          <p:nvPr/>
        </p:nvPicPr>
        <p:blipFill>
          <a:blip r:embed="rId2">
            <a:extLst>
              <a:ext uri="{28A0092B-C50C-407E-A947-70E740481C1C}">
                <a14:useLocalDpi xmlns:a14="http://schemas.microsoft.com/office/drawing/2010/main" val="0"/>
              </a:ext>
            </a:extLst>
          </a:blip>
          <a:srcRect l="9842" t="11157" r="10640" b="12199"/>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8930" name="Picture 2" descr="21"/>
          <p:cNvPicPr>
            <a:picLocks noChangeAspect="1" noChangeArrowheads="1"/>
          </p:cNvPicPr>
          <p:nvPr/>
        </p:nvPicPr>
        <p:blipFill>
          <a:blip r:embed="rId2">
            <a:extLst>
              <a:ext uri="{28A0092B-C50C-407E-A947-70E740481C1C}">
                <a14:useLocalDpi xmlns:a14="http://schemas.microsoft.com/office/drawing/2010/main" val="0"/>
              </a:ext>
            </a:extLst>
          </a:blip>
          <a:srcRect t="1843" r="47975" b="5283"/>
          <a:stretch>
            <a:fillRect/>
          </a:stretch>
        </p:blipFill>
        <p:spPr bwMode="auto">
          <a:xfrm>
            <a:off x="250825" y="260350"/>
            <a:ext cx="3671888" cy="5400675"/>
          </a:xfrm>
          <a:prstGeom prst="rect">
            <a:avLst/>
          </a:prstGeom>
          <a:noFill/>
          <a:extLst>
            <a:ext uri="{909E8E84-426E-40DD-AFC4-6F175D3DCCD1}">
              <a14:hiddenFill xmlns:a14="http://schemas.microsoft.com/office/drawing/2010/main">
                <a:solidFill>
                  <a:srgbClr val="FFFFFF"/>
                </a:solidFill>
              </a14:hiddenFill>
            </a:ext>
          </a:extLst>
        </p:spPr>
      </p:pic>
      <p:pic>
        <p:nvPicPr>
          <p:cNvPr id="508931" name="Picture 3" descr="21"/>
          <p:cNvPicPr>
            <a:picLocks noChangeAspect="1" noChangeArrowheads="1"/>
          </p:cNvPicPr>
          <p:nvPr/>
        </p:nvPicPr>
        <p:blipFill>
          <a:blip r:embed="rId2">
            <a:extLst>
              <a:ext uri="{28A0092B-C50C-407E-A947-70E740481C1C}">
                <a14:useLocalDpi xmlns:a14="http://schemas.microsoft.com/office/drawing/2010/main" val="0"/>
              </a:ext>
            </a:extLst>
          </a:blip>
          <a:srcRect l="64618" t="13582" r="615" b="25717"/>
          <a:stretch>
            <a:fillRect/>
          </a:stretch>
        </p:blipFill>
        <p:spPr bwMode="auto">
          <a:xfrm>
            <a:off x="5003800" y="260350"/>
            <a:ext cx="3168650" cy="4103688"/>
          </a:xfrm>
          <a:prstGeom prst="rect">
            <a:avLst/>
          </a:prstGeom>
          <a:noFill/>
          <a:extLst>
            <a:ext uri="{909E8E84-426E-40DD-AFC4-6F175D3DCCD1}">
              <a14:hiddenFill xmlns:a14="http://schemas.microsoft.com/office/drawing/2010/main">
                <a:solidFill>
                  <a:srgbClr val="FFFFFF"/>
                </a:solidFill>
              </a14:hiddenFill>
            </a:ext>
          </a:extLst>
        </p:spPr>
      </p:pic>
      <p:sp>
        <p:nvSpPr>
          <p:cNvPr id="508932" name="Rectangle 4"/>
          <p:cNvSpPr>
            <a:spLocks noChangeArrowheads="1"/>
          </p:cNvSpPr>
          <p:nvPr/>
        </p:nvSpPr>
        <p:spPr bwMode="auto">
          <a:xfrm>
            <a:off x="3995738" y="4292600"/>
            <a:ext cx="4859337"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5000"/>
              </a:lnSpc>
            </a:pPr>
            <a:r>
              <a:rPr kumimoji="0" lang="zh-CN" altLang="en-US" sz="2000" b="1" i="0">
                <a:solidFill>
                  <a:srgbClr val="000066"/>
                </a:solidFill>
                <a:latin typeface="Arial" panose="020B0604020202020204" pitchFamily="34" charset="0"/>
              </a:rPr>
              <a:t>       传感器的端部是高弹性钢质薄膜，头部充满低粘度硅油，它起传递压力和隔热作用。敏感元件硅杯浸在硅油中，被测压力通过钢膜片和硅油传递给硅杯，硅杯的集成电阻通过引线与绝缘端子相连，在印刷电路板上有各种补偿电阻。 </a:t>
            </a:r>
          </a:p>
        </p:txBody>
      </p:sp>
      <p:sp>
        <p:nvSpPr>
          <p:cNvPr id="508933" name="Rectangle 5"/>
          <p:cNvSpPr>
            <a:spLocks noChangeArrowheads="1"/>
          </p:cNvSpPr>
          <p:nvPr/>
        </p:nvSpPr>
        <p:spPr bwMode="auto">
          <a:xfrm>
            <a:off x="395288" y="6021388"/>
            <a:ext cx="330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b="1" i="0">
                <a:solidFill>
                  <a:srgbClr val="A50021"/>
                </a:solidFill>
                <a:latin typeface="Arial" panose="020B0604020202020204" pitchFamily="34" charset="0"/>
              </a:rPr>
              <a:t>固态压阻式压力传感器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body" idx="1"/>
          </p:nvPr>
        </p:nvSpPr>
        <p:spPr>
          <a:xfrm>
            <a:off x="468313" y="1458913"/>
            <a:ext cx="8424862" cy="4778375"/>
          </a:xfrm>
        </p:spPr>
        <p:txBody>
          <a:bodyPr/>
          <a:lstStyle/>
          <a:p>
            <a:pPr>
              <a:lnSpc>
                <a:spcPct val="125000"/>
              </a:lnSpc>
              <a:buClr>
                <a:srgbClr val="FF3300"/>
              </a:buClr>
              <a:buSzPct val="70000"/>
              <a:buFont typeface="Arial" panose="020B0604020202020204" pitchFamily="34" charset="0"/>
              <a:buNone/>
            </a:pPr>
            <a:r>
              <a:rPr lang="zh-CN" altLang="en-US" sz="2400" b="1">
                <a:solidFill>
                  <a:srgbClr val="A50021"/>
                </a:solidFill>
                <a:ea typeface="宋体" panose="02010600030101010101" pitchFamily="2" charset="-122"/>
              </a:rPr>
              <a:t>工作原理：</a:t>
            </a:r>
            <a:r>
              <a:rPr lang="zh-CN" altLang="en-US" sz="2400" b="1">
                <a:solidFill>
                  <a:srgbClr val="000066"/>
                </a:solidFill>
                <a:ea typeface="宋体" panose="02010600030101010101" pitchFamily="2" charset="-122"/>
              </a:rPr>
              <a:t>当被测物理量作用于</a:t>
            </a:r>
            <a:r>
              <a:rPr lang="zh-CN" altLang="en-US" sz="2400" b="1">
                <a:solidFill>
                  <a:srgbClr val="A50021"/>
                </a:solidFill>
                <a:ea typeface="宋体" panose="02010600030101010101" pitchFamily="2" charset="-122"/>
              </a:rPr>
              <a:t>弹性元件</a:t>
            </a:r>
            <a:r>
              <a:rPr lang="zh-CN" altLang="en-US" sz="2400" b="1">
                <a:solidFill>
                  <a:srgbClr val="000066"/>
                </a:solidFill>
                <a:ea typeface="宋体" panose="02010600030101010101" pitchFamily="2" charset="-122"/>
              </a:rPr>
              <a:t>上，弹性元件在力、力矩或压力等的作用下发生变形，产生相应的应变或位移，然后传递给与之相连的</a:t>
            </a:r>
            <a:r>
              <a:rPr lang="zh-CN" altLang="en-US" sz="2400" b="1">
                <a:solidFill>
                  <a:srgbClr val="A50021"/>
                </a:solidFill>
                <a:ea typeface="宋体" panose="02010600030101010101" pitchFamily="2" charset="-122"/>
              </a:rPr>
              <a:t>应变片</a:t>
            </a:r>
            <a:r>
              <a:rPr lang="zh-CN" altLang="en-US" sz="2400" b="1">
                <a:solidFill>
                  <a:srgbClr val="000066"/>
                </a:solidFill>
                <a:ea typeface="宋体" panose="02010600030101010101" pitchFamily="2" charset="-122"/>
              </a:rPr>
              <a:t>，引起应变片的电阻值变化，通过测量电路变成电量输出。输出的电量大小反映被测量的大小。</a:t>
            </a:r>
          </a:p>
          <a:p>
            <a:pPr>
              <a:lnSpc>
                <a:spcPct val="125000"/>
              </a:lnSpc>
              <a:buClr>
                <a:srgbClr val="FF3300"/>
              </a:buClr>
              <a:buSzPct val="70000"/>
              <a:buFont typeface="Arial" panose="020B0604020202020204" pitchFamily="34" charset="0"/>
              <a:buNone/>
            </a:pPr>
            <a:r>
              <a:rPr lang="zh-CN" altLang="en-US" sz="2400" b="1">
                <a:solidFill>
                  <a:srgbClr val="A50021"/>
                </a:solidFill>
                <a:ea typeface="宋体" panose="02010600030101010101" pitchFamily="2" charset="-122"/>
              </a:rPr>
              <a:t>结构：</a:t>
            </a:r>
            <a:r>
              <a:rPr lang="zh-CN" altLang="en-US" sz="2400" b="1">
                <a:solidFill>
                  <a:srgbClr val="000066"/>
                </a:solidFill>
                <a:ea typeface="宋体" panose="02010600030101010101" pitchFamily="2" charset="-122"/>
              </a:rPr>
              <a:t>应变式传感器由</a:t>
            </a:r>
            <a:r>
              <a:rPr lang="zh-CN" altLang="en-US" sz="2400" b="1">
                <a:solidFill>
                  <a:srgbClr val="A50021"/>
                </a:solidFill>
                <a:ea typeface="宋体" panose="02010600030101010101" pitchFamily="2" charset="-122"/>
              </a:rPr>
              <a:t>弹性元件</a:t>
            </a:r>
            <a:r>
              <a:rPr lang="zh-CN" altLang="en-US" sz="2400" b="1">
                <a:solidFill>
                  <a:srgbClr val="000066"/>
                </a:solidFill>
                <a:ea typeface="宋体" panose="02010600030101010101" pitchFamily="2" charset="-122"/>
              </a:rPr>
              <a:t>上粘贴</a:t>
            </a:r>
            <a:r>
              <a:rPr lang="zh-CN" altLang="en-US" sz="2400" b="1">
                <a:solidFill>
                  <a:srgbClr val="A50021"/>
                </a:solidFill>
                <a:ea typeface="宋体" panose="02010600030101010101" pitchFamily="2" charset="-122"/>
              </a:rPr>
              <a:t>应变片（</a:t>
            </a:r>
            <a:r>
              <a:rPr lang="en-US" altLang="zh-CN" sz="2400" b="1">
                <a:solidFill>
                  <a:srgbClr val="A50021"/>
                </a:solidFill>
                <a:ea typeface="宋体" panose="02010600030101010101" pitchFamily="2" charset="-122"/>
              </a:rPr>
              <a:t>+</a:t>
            </a:r>
            <a:r>
              <a:rPr lang="zh-CN" altLang="en-US" sz="2400" b="1">
                <a:solidFill>
                  <a:srgbClr val="A50021"/>
                </a:solidFill>
                <a:ea typeface="宋体" panose="02010600030101010101" pitchFamily="2" charset="-122"/>
              </a:rPr>
              <a:t>测量电路）</a:t>
            </a:r>
            <a:r>
              <a:rPr lang="zh-CN" altLang="en-US" sz="2400" b="1">
                <a:solidFill>
                  <a:srgbClr val="000066"/>
                </a:solidFill>
                <a:ea typeface="宋体" panose="02010600030101010101" pitchFamily="2" charset="-122"/>
              </a:rPr>
              <a:t>构成</a:t>
            </a:r>
          </a:p>
          <a:p>
            <a:pPr>
              <a:lnSpc>
                <a:spcPct val="125000"/>
              </a:lnSpc>
              <a:buClr>
                <a:srgbClr val="FF3300"/>
              </a:buClr>
              <a:buSzPct val="70000"/>
              <a:buFont typeface="Wingdings" panose="05000000000000000000" pitchFamily="2" charset="2"/>
              <a:buChar char="Ø"/>
            </a:pPr>
            <a:r>
              <a:rPr lang="zh-CN" altLang="en-US" sz="2400" b="1">
                <a:solidFill>
                  <a:srgbClr val="000066"/>
                </a:solidFill>
                <a:ea typeface="宋体" panose="02010600030101010101" pitchFamily="2" charset="-122"/>
              </a:rPr>
              <a:t>材料类型：金属应变片 、半导体应变片</a:t>
            </a:r>
          </a:p>
          <a:p>
            <a:pPr>
              <a:lnSpc>
                <a:spcPct val="125000"/>
              </a:lnSpc>
              <a:buClr>
                <a:srgbClr val="FF3300"/>
              </a:buClr>
              <a:buSzPct val="70000"/>
              <a:buFont typeface="Wingdings" panose="05000000000000000000" pitchFamily="2" charset="2"/>
              <a:buChar char="Ø"/>
            </a:pPr>
            <a:r>
              <a:rPr lang="zh-CN" altLang="en-US" sz="2400" b="1">
                <a:solidFill>
                  <a:srgbClr val="000066"/>
                </a:solidFill>
                <a:ea typeface="宋体" panose="02010600030101010101" pitchFamily="2" charset="-122"/>
              </a:rPr>
              <a:t>应用范围：应变力、压力、转矩、位移、加速度</a:t>
            </a:r>
          </a:p>
        </p:txBody>
      </p:sp>
      <p:sp>
        <p:nvSpPr>
          <p:cNvPr id="509955" name="Rectangle 3"/>
          <p:cNvSpPr>
            <a:spLocks noChangeArrowheads="1"/>
          </p:cNvSpPr>
          <p:nvPr/>
        </p:nvSpPr>
        <p:spPr bwMode="auto">
          <a:xfrm>
            <a:off x="2627313" y="404813"/>
            <a:ext cx="4105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3600" i="0">
                <a:solidFill>
                  <a:srgbClr val="A50021"/>
                </a:solidFill>
                <a:latin typeface="Arial" panose="020B0604020202020204" pitchFamily="34" charset="0"/>
              </a:rPr>
              <a:t>应变式传感器概述</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7651FD"/>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7651FD"/>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6477</TotalTime>
  <Words>2961</Words>
  <Application>Microsoft Office PowerPoint</Application>
  <PresentationFormat>全屏显示(4:3)</PresentationFormat>
  <Paragraphs>341</Paragraphs>
  <Slides>47</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3</vt:i4>
      </vt:variant>
      <vt:variant>
        <vt:lpstr>幻灯片标题</vt:lpstr>
      </vt:variant>
      <vt:variant>
        <vt:i4>47</vt:i4>
      </vt:variant>
    </vt:vector>
  </HeadingPairs>
  <TitlesOfParts>
    <vt:vector size="55" baseType="lpstr">
      <vt:lpstr>宋体</vt:lpstr>
      <vt:lpstr>Arial</vt:lpstr>
      <vt:lpstr>Times New Roman</vt:lpstr>
      <vt:lpstr>Wingdings</vt:lpstr>
      <vt:lpstr>默认设计模板</vt:lpstr>
      <vt:lpstr>VISIO</vt:lpstr>
      <vt:lpstr>公式</vt:lpstr>
      <vt:lpstr>Microsoft 公式 3.0</vt:lpstr>
      <vt:lpstr>  第二章应变式传感器</vt:lpstr>
      <vt:lpstr>第二章 应变式传感器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2、应变片的结构与材料</vt:lpstr>
      <vt:lpstr>3、横向效应</vt:lpstr>
      <vt:lpstr>PowerPoint 演示文稿</vt:lpstr>
      <vt:lpstr>PowerPoint 演示文稿</vt:lpstr>
      <vt:lpstr>4、温度误差及补偿</vt:lpstr>
      <vt:lpstr>PowerPoint 演示文稿</vt:lpstr>
      <vt:lpstr>二、金属箔式应变片</vt:lpstr>
      <vt:lpstr>PowerPoint 演示文稿</vt:lpstr>
      <vt:lpstr>薄膜式应变片</vt:lpstr>
      <vt:lpstr>三、测量电路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dc:creator>
  <cp:lastModifiedBy>acm</cp:lastModifiedBy>
  <cp:revision>138</cp:revision>
  <dcterms:created xsi:type="dcterms:W3CDTF">2010-04-26T13:25:19Z</dcterms:created>
  <dcterms:modified xsi:type="dcterms:W3CDTF">2017-08-29T08:14:27Z</dcterms:modified>
</cp:coreProperties>
</file>