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5" r:id="rId2"/>
    <p:sldMasterId id="2147483657" r:id="rId3"/>
    <p:sldMasterId id="2147483652" r:id="rId4"/>
    <p:sldMasterId id="2147483653" r:id="rId5"/>
    <p:sldMasterId id="2147483650" r:id="rId6"/>
    <p:sldMasterId id="2147483649" r:id="rId7"/>
  </p:sldMasterIdLst>
  <p:notesMasterIdLst>
    <p:notesMasterId r:id="rId64"/>
  </p:notesMasterIdLst>
  <p:sldIdLst>
    <p:sldId id="287" r:id="rId8"/>
    <p:sldId id="257" r:id="rId9"/>
    <p:sldId id="288" r:id="rId10"/>
    <p:sldId id="277" r:id="rId11"/>
    <p:sldId id="278" r:id="rId12"/>
    <p:sldId id="279" r:id="rId13"/>
    <p:sldId id="280" r:id="rId14"/>
    <p:sldId id="281" r:id="rId15"/>
    <p:sldId id="258" r:id="rId16"/>
    <p:sldId id="259" r:id="rId17"/>
    <p:sldId id="260" r:id="rId18"/>
    <p:sldId id="289" r:id="rId19"/>
    <p:sldId id="290" r:id="rId20"/>
    <p:sldId id="291" r:id="rId21"/>
    <p:sldId id="293" r:id="rId22"/>
    <p:sldId id="294" r:id="rId23"/>
    <p:sldId id="295" r:id="rId24"/>
    <p:sldId id="313" r:id="rId25"/>
    <p:sldId id="314" r:id="rId26"/>
    <p:sldId id="315" r:id="rId27"/>
    <p:sldId id="316" r:id="rId28"/>
    <p:sldId id="317" r:id="rId29"/>
    <p:sldId id="300"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342" r:id="rId52"/>
    <p:sldId id="350" r:id="rId53"/>
    <p:sldId id="344" r:id="rId54"/>
    <p:sldId id="339" r:id="rId55"/>
    <p:sldId id="340" r:id="rId56"/>
    <p:sldId id="343" r:id="rId57"/>
    <p:sldId id="345" r:id="rId58"/>
    <p:sldId id="346" r:id="rId59"/>
    <p:sldId id="347" r:id="rId60"/>
    <p:sldId id="348" r:id="rId61"/>
    <p:sldId id="349" r:id="rId62"/>
    <p:sldId id="301" r:id="rId63"/>
  </p:sldIdLst>
  <p:sldSz cx="9144000" cy="6858000" type="screen4x3"/>
  <p:notesSz cx="6858000" cy="9144000"/>
  <p:defaultTextStyle>
    <a:defPPr>
      <a:defRPr lang="en-US"/>
    </a:defPPr>
    <a:lvl1pPr algn="l" rtl="0" fontAlgn="base">
      <a:spcBef>
        <a:spcPct val="0"/>
      </a:spcBef>
      <a:spcAft>
        <a:spcPct val="0"/>
      </a:spcAft>
      <a:defRPr kumimoji="1" sz="2400" b="1" kern="1200">
        <a:solidFill>
          <a:schemeClr val="tx1"/>
        </a:solidFill>
        <a:latin typeface="Times New Roman" panose="02020603050405020304" pitchFamily="18" charset="0"/>
        <a:ea typeface="华文仿宋"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华文仿宋"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华文仿宋"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华文仿宋"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华文仿宋"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华文仿宋"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华文仿宋"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华文仿宋"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华文仿宋"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CC0000"/>
    <a:srgbClr val="99FF66"/>
    <a:srgbClr val="FF99FF"/>
    <a:srgbClr val="FF3300"/>
    <a:srgbClr val="A50021"/>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78" autoAdjust="0"/>
  </p:normalViewPr>
  <p:slideViewPr>
    <p:cSldViewPr>
      <p:cViewPr varScale="1">
        <p:scale>
          <a:sx n="83" d="100"/>
          <a:sy n="83" d="100"/>
        </p:scale>
        <p:origin x="272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4.wmf"/><Relationship Id="rId1" Type="http://schemas.openxmlformats.org/officeDocument/2006/relationships/image" Target="../media/image59.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3.wmf"/><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200" b="0">
                <a:latin typeface="Arial" panose="020B0604020202020204" pitchFamily="34" charset="0"/>
                <a:ea typeface="宋体" panose="02010600030101010101" pitchFamily="2" charset="-122"/>
              </a:defRPr>
            </a:lvl1pPr>
          </a:lstStyle>
          <a:p>
            <a:endParaRPr lang="zh-CN" altLang="en-US"/>
          </a:p>
        </p:txBody>
      </p:sp>
      <p:sp>
        <p:nvSpPr>
          <p:cNvPr id="1116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200" b="0">
                <a:latin typeface="Arial" panose="020B0604020202020204" pitchFamily="34" charset="0"/>
                <a:ea typeface="宋体" panose="02010600030101010101" pitchFamily="2" charset="-122"/>
              </a:defRPr>
            </a:lvl1pPr>
          </a:lstStyle>
          <a:p>
            <a:endParaRPr lang="en-US" altLang="zh-CN"/>
          </a:p>
        </p:txBody>
      </p:sp>
      <p:sp>
        <p:nvSpPr>
          <p:cNvPr id="11162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16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200" b="0">
                <a:latin typeface="Arial" panose="020B0604020202020204" pitchFamily="34" charset="0"/>
                <a:ea typeface="宋体" panose="02010600030101010101" pitchFamily="2" charset="-122"/>
              </a:defRPr>
            </a:lvl1pPr>
          </a:lstStyle>
          <a:p>
            <a:endParaRPr lang="en-US" altLang="zh-CN"/>
          </a:p>
        </p:txBody>
      </p:sp>
      <p:sp>
        <p:nvSpPr>
          <p:cNvPr id="1116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200" b="0">
                <a:latin typeface="Arial" panose="020B0604020202020204" pitchFamily="34" charset="0"/>
                <a:ea typeface="宋体" panose="02010600030101010101" pitchFamily="2" charset="-122"/>
              </a:defRPr>
            </a:lvl1pPr>
          </a:lstStyle>
          <a:p>
            <a:fld id="{1A99AE6C-7935-4EF8-BC4A-DD49B34B27F4}" type="slidenum">
              <a:rPr lang="zh-CN" altLang="en-US"/>
              <a:pPr/>
              <a:t>‹#›</a:t>
            </a:fld>
            <a:endParaRPr lang="en-US" altLang="zh-CN"/>
          </a:p>
        </p:txBody>
      </p:sp>
    </p:spTree>
    <p:extLst>
      <p:ext uri="{BB962C8B-B14F-4D97-AF65-F5344CB8AC3E}">
        <p14:creationId xmlns:p14="http://schemas.microsoft.com/office/powerpoint/2010/main" val="33089677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1331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13316" name="Rectangle 4"/>
          <p:cNvSpPr>
            <a:spLocks noGrp="1" noChangeArrowheads="1"/>
          </p:cNvSpPr>
          <p:nvPr>
            <p:ph type="dt" sz="half" idx="2"/>
          </p:nvPr>
        </p:nvSpPr>
        <p:spPr/>
        <p:txBody>
          <a:bodyPr/>
          <a:lstStyle>
            <a:lvl1pPr>
              <a:defRPr/>
            </a:lvl1pPr>
          </a:lstStyle>
          <a:p>
            <a:endParaRPr lang="en-US" altLang="zh-CN"/>
          </a:p>
        </p:txBody>
      </p:sp>
      <p:sp>
        <p:nvSpPr>
          <p:cNvPr id="13317" name="Rectangle 5"/>
          <p:cNvSpPr>
            <a:spLocks noGrp="1" noChangeArrowheads="1"/>
          </p:cNvSpPr>
          <p:nvPr>
            <p:ph type="ftr" sz="quarter" idx="3"/>
          </p:nvPr>
        </p:nvSpPr>
        <p:spPr/>
        <p:txBody>
          <a:bodyPr/>
          <a:lstStyle>
            <a:lvl1pPr>
              <a:defRPr/>
            </a:lvl1pPr>
          </a:lstStyle>
          <a:p>
            <a:endParaRPr lang="en-US" altLang="zh-CN"/>
          </a:p>
        </p:txBody>
      </p:sp>
      <p:sp>
        <p:nvSpPr>
          <p:cNvPr id="13318" name="Rectangle 6"/>
          <p:cNvSpPr>
            <a:spLocks noGrp="1" noChangeArrowheads="1"/>
          </p:cNvSpPr>
          <p:nvPr>
            <p:ph type="sldNum" sz="quarter" idx="4"/>
          </p:nvPr>
        </p:nvSpPr>
        <p:spPr/>
        <p:txBody>
          <a:bodyPr/>
          <a:lstStyle>
            <a:lvl1pPr>
              <a:defRPr/>
            </a:lvl1pPr>
          </a:lstStyle>
          <a:p>
            <a:fld id="{21BD9D99-B02F-46DB-97BD-E3B6DFF23271}" type="slidenum">
              <a:rPr lang="zh-CN" altLang="en-US"/>
              <a:pPr/>
              <a:t>‹#›</a:t>
            </a:fld>
            <a:endParaRPr lang="en-US" altLang="zh-CN"/>
          </a:p>
        </p:txBody>
      </p:sp>
      <p:pic>
        <p:nvPicPr>
          <p:cNvPr id="13319" name="Picture 7" descr="IMG_0961"/>
          <p:cNvPicPr>
            <a:picLocks noChangeAspect="1" noChangeArrowheads="1"/>
          </p:cNvPicPr>
          <p:nvPr/>
        </p:nvPicPr>
        <p:blipFill>
          <a:blip r:embed="rId2" cstate="print">
            <a:lum bright="60000" contrast="-4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887F548-342D-45E9-8462-6190D8E821F7}" type="slidenum">
              <a:rPr lang="zh-CN" altLang="en-US"/>
              <a:pPr/>
              <a:t>‹#›</a:t>
            </a:fld>
            <a:endParaRPr lang="en-US" altLang="zh-CN"/>
          </a:p>
        </p:txBody>
      </p:sp>
    </p:spTree>
    <p:extLst>
      <p:ext uri="{BB962C8B-B14F-4D97-AF65-F5344CB8AC3E}">
        <p14:creationId xmlns:p14="http://schemas.microsoft.com/office/powerpoint/2010/main" val="948887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B8D66E2-4C46-44AB-BC83-1F906935620D}" type="slidenum">
              <a:rPr lang="zh-CN" altLang="en-US"/>
              <a:pPr/>
              <a:t>‹#›</a:t>
            </a:fld>
            <a:endParaRPr lang="en-US" altLang="zh-CN"/>
          </a:p>
        </p:txBody>
      </p:sp>
    </p:spTree>
    <p:extLst>
      <p:ext uri="{BB962C8B-B14F-4D97-AF65-F5344CB8AC3E}">
        <p14:creationId xmlns:p14="http://schemas.microsoft.com/office/powerpoint/2010/main" val="2604773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579CA989-42D7-4087-8052-AC6E97BA99D2}" type="slidenum">
              <a:rPr lang="zh-CN" altLang="en-US"/>
              <a:pPr/>
              <a:t>‹#›</a:t>
            </a:fld>
            <a:endParaRPr lang="en-US" altLang="zh-CN"/>
          </a:p>
        </p:txBody>
      </p:sp>
    </p:spTree>
    <p:extLst>
      <p:ext uri="{BB962C8B-B14F-4D97-AF65-F5344CB8AC3E}">
        <p14:creationId xmlns:p14="http://schemas.microsoft.com/office/powerpoint/2010/main" val="3658059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07AD46E4-6433-452C-9C47-25B4545F7D9E}" type="slidenum">
              <a:rPr lang="zh-CN" altLang="en-US"/>
              <a:pPr/>
              <a:t>‹#›</a:t>
            </a:fld>
            <a:endParaRPr lang="en-US" altLang="zh-CN"/>
          </a:p>
        </p:txBody>
      </p:sp>
    </p:spTree>
    <p:extLst>
      <p:ext uri="{BB962C8B-B14F-4D97-AF65-F5344CB8AC3E}">
        <p14:creationId xmlns:p14="http://schemas.microsoft.com/office/powerpoint/2010/main" val="2808321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8" name="页脚占位符 7"/>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5225"/>
            <a:ext cx="2133600" cy="476250"/>
          </a:xfrm>
        </p:spPr>
        <p:txBody>
          <a:bodyPr/>
          <a:lstStyle>
            <a:lvl1pPr>
              <a:defRPr/>
            </a:lvl1pPr>
          </a:lstStyle>
          <a:p>
            <a:fld id="{21FE8DE9-E6E5-4C32-B580-AAECFD298A62}" type="slidenum">
              <a:rPr lang="zh-CN" altLang="en-US"/>
              <a:pPr/>
              <a:t>‹#›</a:t>
            </a:fld>
            <a:endParaRPr lang="en-US" altLang="zh-CN"/>
          </a:p>
        </p:txBody>
      </p:sp>
    </p:spTree>
    <p:extLst>
      <p:ext uri="{BB962C8B-B14F-4D97-AF65-F5344CB8AC3E}">
        <p14:creationId xmlns:p14="http://schemas.microsoft.com/office/powerpoint/2010/main" val="1861508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1227ECD9-5DDA-451D-8BAB-C6BB41D038B2}" type="slidenum">
              <a:rPr lang="zh-CN" altLang="en-US"/>
              <a:pPr/>
              <a:t>‹#›</a:t>
            </a:fld>
            <a:endParaRPr lang="en-US" altLang="zh-CN"/>
          </a:p>
        </p:txBody>
      </p:sp>
    </p:spTree>
    <p:extLst>
      <p:ext uri="{BB962C8B-B14F-4D97-AF65-F5344CB8AC3E}">
        <p14:creationId xmlns:p14="http://schemas.microsoft.com/office/powerpoint/2010/main" val="1107173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89EFD74F-F997-4864-9BE6-D21E3CF55B77}" type="slidenum">
              <a:rPr lang="zh-CN" altLang="en-US"/>
              <a:pPr/>
              <a:t>‹#›</a:t>
            </a:fld>
            <a:endParaRPr lang="en-US" altLang="zh-CN"/>
          </a:p>
        </p:txBody>
      </p:sp>
    </p:spTree>
    <p:extLst>
      <p:ext uri="{BB962C8B-B14F-4D97-AF65-F5344CB8AC3E}">
        <p14:creationId xmlns:p14="http://schemas.microsoft.com/office/powerpoint/2010/main" val="2126488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0418"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04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60420" name="Rectangle 4"/>
          <p:cNvSpPr>
            <a:spLocks noGrp="1" noChangeArrowheads="1"/>
          </p:cNvSpPr>
          <p:nvPr>
            <p:ph type="dt" sz="half" idx="2"/>
          </p:nvPr>
        </p:nvSpPr>
        <p:spPr/>
        <p:txBody>
          <a:bodyPr/>
          <a:lstStyle>
            <a:lvl1pPr>
              <a:defRPr/>
            </a:lvl1pPr>
          </a:lstStyle>
          <a:p>
            <a:endParaRPr lang="en-US" altLang="zh-CN"/>
          </a:p>
        </p:txBody>
      </p:sp>
      <p:sp>
        <p:nvSpPr>
          <p:cNvPr id="60421" name="Rectangle 5"/>
          <p:cNvSpPr>
            <a:spLocks noGrp="1" noChangeArrowheads="1"/>
          </p:cNvSpPr>
          <p:nvPr>
            <p:ph type="ftr" sz="quarter" idx="3"/>
          </p:nvPr>
        </p:nvSpPr>
        <p:spPr/>
        <p:txBody>
          <a:bodyPr/>
          <a:lstStyle>
            <a:lvl1pPr>
              <a:defRPr/>
            </a:lvl1pPr>
          </a:lstStyle>
          <a:p>
            <a:endParaRPr lang="en-US" altLang="zh-CN"/>
          </a:p>
        </p:txBody>
      </p:sp>
      <p:sp>
        <p:nvSpPr>
          <p:cNvPr id="60422" name="Rectangle 6"/>
          <p:cNvSpPr>
            <a:spLocks noGrp="1" noChangeArrowheads="1"/>
          </p:cNvSpPr>
          <p:nvPr>
            <p:ph type="sldNum" sz="quarter" idx="4"/>
          </p:nvPr>
        </p:nvSpPr>
        <p:spPr/>
        <p:txBody>
          <a:bodyPr/>
          <a:lstStyle>
            <a:lvl1pPr>
              <a:defRPr/>
            </a:lvl1pPr>
          </a:lstStyle>
          <a:p>
            <a:fld id="{6018C6AF-5FBB-4A49-B0AC-7BC1725FAA59}" type="slidenum">
              <a:rPr lang="zh-CN" altLang="en-US"/>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3695A32-C154-4581-BF92-9E603CC15149}" type="slidenum">
              <a:rPr lang="zh-CN" altLang="en-US"/>
              <a:pPr/>
              <a:t>‹#›</a:t>
            </a:fld>
            <a:endParaRPr lang="en-US" altLang="zh-CN"/>
          </a:p>
        </p:txBody>
      </p:sp>
    </p:spTree>
    <p:extLst>
      <p:ext uri="{BB962C8B-B14F-4D97-AF65-F5344CB8AC3E}">
        <p14:creationId xmlns:p14="http://schemas.microsoft.com/office/powerpoint/2010/main" val="37591518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5B0FF96-DB7D-4F1D-9FC4-A54E7675C681}" type="slidenum">
              <a:rPr lang="zh-CN" altLang="en-US"/>
              <a:pPr/>
              <a:t>‹#›</a:t>
            </a:fld>
            <a:endParaRPr lang="en-US" altLang="zh-CN"/>
          </a:p>
        </p:txBody>
      </p:sp>
    </p:spTree>
    <p:extLst>
      <p:ext uri="{BB962C8B-B14F-4D97-AF65-F5344CB8AC3E}">
        <p14:creationId xmlns:p14="http://schemas.microsoft.com/office/powerpoint/2010/main" val="1868257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544590D-267A-49AB-84D8-A979DE95D8F7}" type="slidenum">
              <a:rPr lang="zh-CN" altLang="en-US"/>
              <a:pPr/>
              <a:t>‹#›</a:t>
            </a:fld>
            <a:endParaRPr lang="en-US" altLang="zh-CN"/>
          </a:p>
        </p:txBody>
      </p:sp>
    </p:spTree>
    <p:extLst>
      <p:ext uri="{BB962C8B-B14F-4D97-AF65-F5344CB8AC3E}">
        <p14:creationId xmlns:p14="http://schemas.microsoft.com/office/powerpoint/2010/main" val="999998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BFF29F1-A577-4C9C-A044-70D33ACECA76}" type="slidenum">
              <a:rPr lang="zh-CN" altLang="en-US"/>
              <a:pPr/>
              <a:t>‹#›</a:t>
            </a:fld>
            <a:endParaRPr lang="en-US" altLang="zh-CN"/>
          </a:p>
        </p:txBody>
      </p:sp>
    </p:spTree>
    <p:extLst>
      <p:ext uri="{BB962C8B-B14F-4D97-AF65-F5344CB8AC3E}">
        <p14:creationId xmlns:p14="http://schemas.microsoft.com/office/powerpoint/2010/main" val="13821500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DE12A03-0575-41A3-AE5C-E37EE9F54910}" type="slidenum">
              <a:rPr lang="zh-CN" altLang="en-US"/>
              <a:pPr/>
              <a:t>‹#›</a:t>
            </a:fld>
            <a:endParaRPr lang="en-US" altLang="zh-CN"/>
          </a:p>
        </p:txBody>
      </p:sp>
    </p:spTree>
    <p:extLst>
      <p:ext uri="{BB962C8B-B14F-4D97-AF65-F5344CB8AC3E}">
        <p14:creationId xmlns:p14="http://schemas.microsoft.com/office/powerpoint/2010/main" val="7553865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FBCA85F-70A3-44EA-8D1A-AEE1E9BD709F}" type="slidenum">
              <a:rPr lang="zh-CN" altLang="en-US"/>
              <a:pPr/>
              <a:t>‹#›</a:t>
            </a:fld>
            <a:endParaRPr lang="en-US" altLang="zh-CN"/>
          </a:p>
        </p:txBody>
      </p:sp>
    </p:spTree>
    <p:extLst>
      <p:ext uri="{BB962C8B-B14F-4D97-AF65-F5344CB8AC3E}">
        <p14:creationId xmlns:p14="http://schemas.microsoft.com/office/powerpoint/2010/main" val="2787257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5C68969-AF55-4943-A5DD-575AFE1EF8A3}" type="slidenum">
              <a:rPr lang="zh-CN" altLang="en-US"/>
              <a:pPr/>
              <a:t>‹#›</a:t>
            </a:fld>
            <a:endParaRPr lang="en-US" altLang="zh-CN"/>
          </a:p>
        </p:txBody>
      </p:sp>
    </p:spTree>
    <p:extLst>
      <p:ext uri="{BB962C8B-B14F-4D97-AF65-F5344CB8AC3E}">
        <p14:creationId xmlns:p14="http://schemas.microsoft.com/office/powerpoint/2010/main" val="19368641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4D06EF7-E104-4036-B049-7B2600C66AFB}" type="slidenum">
              <a:rPr lang="zh-CN" altLang="en-US"/>
              <a:pPr/>
              <a:t>‹#›</a:t>
            </a:fld>
            <a:endParaRPr lang="en-US" altLang="zh-CN"/>
          </a:p>
        </p:txBody>
      </p:sp>
    </p:spTree>
    <p:extLst>
      <p:ext uri="{BB962C8B-B14F-4D97-AF65-F5344CB8AC3E}">
        <p14:creationId xmlns:p14="http://schemas.microsoft.com/office/powerpoint/2010/main" val="17396898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D9831F6-01B0-46AD-AE4B-849E8285E2BD}" type="slidenum">
              <a:rPr lang="zh-CN" altLang="en-US"/>
              <a:pPr/>
              <a:t>‹#›</a:t>
            </a:fld>
            <a:endParaRPr lang="en-US" altLang="zh-CN"/>
          </a:p>
        </p:txBody>
      </p:sp>
    </p:spTree>
    <p:extLst>
      <p:ext uri="{BB962C8B-B14F-4D97-AF65-F5344CB8AC3E}">
        <p14:creationId xmlns:p14="http://schemas.microsoft.com/office/powerpoint/2010/main" val="20794086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9DE5E75-8FCD-4369-90CD-E2AD0ED2E362}" type="slidenum">
              <a:rPr lang="zh-CN" altLang="en-US"/>
              <a:pPr/>
              <a:t>‹#›</a:t>
            </a:fld>
            <a:endParaRPr lang="en-US" altLang="zh-CN"/>
          </a:p>
        </p:txBody>
      </p:sp>
    </p:spTree>
    <p:extLst>
      <p:ext uri="{BB962C8B-B14F-4D97-AF65-F5344CB8AC3E}">
        <p14:creationId xmlns:p14="http://schemas.microsoft.com/office/powerpoint/2010/main" val="31235823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93E5BA8-AD10-4729-BB4A-3EE6A020EEDA}" type="slidenum">
              <a:rPr lang="zh-CN" altLang="en-US"/>
              <a:pPr/>
              <a:t>‹#›</a:t>
            </a:fld>
            <a:endParaRPr lang="en-US" altLang="zh-CN"/>
          </a:p>
        </p:txBody>
      </p:sp>
    </p:spTree>
    <p:extLst>
      <p:ext uri="{BB962C8B-B14F-4D97-AF65-F5344CB8AC3E}">
        <p14:creationId xmlns:p14="http://schemas.microsoft.com/office/powerpoint/2010/main" val="7142945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40A4ADB-EA7B-4E2C-A3A7-53A42452B541}" type="slidenum">
              <a:rPr lang="zh-CN" altLang="en-US"/>
              <a:pPr/>
              <a:t>‹#›</a:t>
            </a:fld>
            <a:endParaRPr lang="en-US" altLang="zh-CN"/>
          </a:p>
        </p:txBody>
      </p:sp>
    </p:spTree>
    <p:extLst>
      <p:ext uri="{BB962C8B-B14F-4D97-AF65-F5344CB8AC3E}">
        <p14:creationId xmlns:p14="http://schemas.microsoft.com/office/powerpoint/2010/main" val="22167654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BEA7541-7BB4-429C-B2C7-B851C4521A5F}" type="slidenum">
              <a:rPr lang="zh-CN" altLang="en-US"/>
              <a:pPr/>
              <a:t>‹#›</a:t>
            </a:fld>
            <a:endParaRPr lang="en-US" altLang="zh-CN"/>
          </a:p>
        </p:txBody>
      </p:sp>
    </p:spTree>
    <p:extLst>
      <p:ext uri="{BB962C8B-B14F-4D97-AF65-F5344CB8AC3E}">
        <p14:creationId xmlns:p14="http://schemas.microsoft.com/office/powerpoint/2010/main" val="407472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EFB0A72-50CE-4E30-A011-587B82A5BEDE}" type="slidenum">
              <a:rPr lang="zh-CN" altLang="en-US"/>
              <a:pPr/>
              <a:t>‹#›</a:t>
            </a:fld>
            <a:endParaRPr lang="en-US" altLang="zh-CN"/>
          </a:p>
        </p:txBody>
      </p:sp>
    </p:spTree>
    <p:extLst>
      <p:ext uri="{BB962C8B-B14F-4D97-AF65-F5344CB8AC3E}">
        <p14:creationId xmlns:p14="http://schemas.microsoft.com/office/powerpoint/2010/main" val="1133114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DD0D84D-6788-4E7D-8FA2-BF3C8ACC4468}" type="slidenum">
              <a:rPr lang="zh-CN" altLang="en-US"/>
              <a:pPr/>
              <a:t>‹#›</a:t>
            </a:fld>
            <a:endParaRPr lang="en-US" altLang="zh-CN"/>
          </a:p>
        </p:txBody>
      </p:sp>
    </p:spTree>
    <p:extLst>
      <p:ext uri="{BB962C8B-B14F-4D97-AF65-F5344CB8AC3E}">
        <p14:creationId xmlns:p14="http://schemas.microsoft.com/office/powerpoint/2010/main" val="19620001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6F9D2E5-86F2-4BAF-9599-46577232AA59}" type="slidenum">
              <a:rPr lang="zh-CN" altLang="en-US"/>
              <a:pPr/>
              <a:t>‹#›</a:t>
            </a:fld>
            <a:endParaRPr lang="en-US" altLang="zh-CN"/>
          </a:p>
        </p:txBody>
      </p:sp>
    </p:spTree>
    <p:extLst>
      <p:ext uri="{BB962C8B-B14F-4D97-AF65-F5344CB8AC3E}">
        <p14:creationId xmlns:p14="http://schemas.microsoft.com/office/powerpoint/2010/main" val="12713350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8FBB2284-5CEC-4115-AF8E-045AFA024078}" type="slidenum">
              <a:rPr lang="zh-CN" altLang="en-US"/>
              <a:pPr/>
              <a:t>‹#›</a:t>
            </a:fld>
            <a:endParaRPr lang="en-US" altLang="zh-CN"/>
          </a:p>
        </p:txBody>
      </p:sp>
    </p:spTree>
    <p:extLst>
      <p:ext uri="{BB962C8B-B14F-4D97-AF65-F5344CB8AC3E}">
        <p14:creationId xmlns:p14="http://schemas.microsoft.com/office/powerpoint/2010/main" val="17395700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6DE937B1-D35A-4577-B491-B0C20FDEFB7F}" type="slidenum">
              <a:rPr lang="zh-CN" altLang="en-US"/>
              <a:pPr/>
              <a:t>‹#›</a:t>
            </a:fld>
            <a:endParaRPr lang="en-US" altLang="zh-CN"/>
          </a:p>
        </p:txBody>
      </p:sp>
    </p:spTree>
    <p:extLst>
      <p:ext uri="{BB962C8B-B14F-4D97-AF65-F5344CB8AC3E}">
        <p14:creationId xmlns:p14="http://schemas.microsoft.com/office/powerpoint/2010/main" val="14374936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CE42888-1E31-4503-99A7-B7EED4E37CDF}" type="slidenum">
              <a:rPr lang="zh-CN" altLang="en-US"/>
              <a:pPr/>
              <a:t>‹#›</a:t>
            </a:fld>
            <a:endParaRPr lang="en-US" altLang="zh-CN"/>
          </a:p>
        </p:txBody>
      </p:sp>
    </p:spTree>
    <p:extLst>
      <p:ext uri="{BB962C8B-B14F-4D97-AF65-F5344CB8AC3E}">
        <p14:creationId xmlns:p14="http://schemas.microsoft.com/office/powerpoint/2010/main" val="1311663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72A7311-B380-488B-AC53-5845321440B2}" type="slidenum">
              <a:rPr lang="zh-CN" altLang="en-US"/>
              <a:pPr/>
              <a:t>‹#›</a:t>
            </a:fld>
            <a:endParaRPr lang="en-US" altLang="zh-CN"/>
          </a:p>
        </p:txBody>
      </p:sp>
    </p:spTree>
    <p:extLst>
      <p:ext uri="{BB962C8B-B14F-4D97-AF65-F5344CB8AC3E}">
        <p14:creationId xmlns:p14="http://schemas.microsoft.com/office/powerpoint/2010/main" val="17923049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C753BD7-C17F-4BA5-B511-FCA1A8CFE1DA}" type="slidenum">
              <a:rPr lang="zh-CN" altLang="en-US"/>
              <a:pPr/>
              <a:t>‹#›</a:t>
            </a:fld>
            <a:endParaRPr lang="en-US" altLang="zh-CN"/>
          </a:p>
        </p:txBody>
      </p:sp>
    </p:spTree>
    <p:extLst>
      <p:ext uri="{BB962C8B-B14F-4D97-AF65-F5344CB8AC3E}">
        <p14:creationId xmlns:p14="http://schemas.microsoft.com/office/powerpoint/2010/main" val="13338891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353DC1B-45DF-4F4C-BABE-762FB82FA399}" type="slidenum">
              <a:rPr lang="zh-CN" altLang="en-US"/>
              <a:pPr/>
              <a:t>‹#›</a:t>
            </a:fld>
            <a:endParaRPr lang="en-US" altLang="zh-CN"/>
          </a:p>
        </p:txBody>
      </p:sp>
    </p:spTree>
    <p:extLst>
      <p:ext uri="{BB962C8B-B14F-4D97-AF65-F5344CB8AC3E}">
        <p14:creationId xmlns:p14="http://schemas.microsoft.com/office/powerpoint/2010/main" val="24452556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0AA1481-54AF-4ED9-A55B-4CB479F764EF}" type="slidenum">
              <a:rPr lang="zh-CN" altLang="en-US"/>
              <a:pPr/>
              <a:t>‹#›</a:t>
            </a:fld>
            <a:endParaRPr lang="en-US" altLang="zh-CN"/>
          </a:p>
        </p:txBody>
      </p:sp>
    </p:spTree>
    <p:extLst>
      <p:ext uri="{BB962C8B-B14F-4D97-AF65-F5344CB8AC3E}">
        <p14:creationId xmlns:p14="http://schemas.microsoft.com/office/powerpoint/2010/main" val="28352567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084B285-8AAA-4407-9D84-F1A97AF8FFE0}" type="slidenum">
              <a:rPr lang="zh-CN" altLang="en-US"/>
              <a:pPr/>
              <a:t>‹#›</a:t>
            </a:fld>
            <a:endParaRPr lang="en-US" altLang="zh-CN"/>
          </a:p>
        </p:txBody>
      </p:sp>
    </p:spTree>
    <p:extLst>
      <p:ext uri="{BB962C8B-B14F-4D97-AF65-F5344CB8AC3E}">
        <p14:creationId xmlns:p14="http://schemas.microsoft.com/office/powerpoint/2010/main" val="3005689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BADBDD3-798D-4E4A-B2D2-386E22DB647E}" type="slidenum">
              <a:rPr lang="zh-CN" altLang="en-US"/>
              <a:pPr/>
              <a:t>‹#›</a:t>
            </a:fld>
            <a:endParaRPr lang="en-US" altLang="zh-CN"/>
          </a:p>
        </p:txBody>
      </p:sp>
    </p:spTree>
    <p:extLst>
      <p:ext uri="{BB962C8B-B14F-4D97-AF65-F5344CB8AC3E}">
        <p14:creationId xmlns:p14="http://schemas.microsoft.com/office/powerpoint/2010/main" val="35707664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D8F9595-FD2E-4F90-91B6-B3A3CE4E2915}" type="slidenum">
              <a:rPr lang="zh-CN" altLang="en-US"/>
              <a:pPr/>
              <a:t>‹#›</a:t>
            </a:fld>
            <a:endParaRPr lang="en-US" altLang="zh-CN"/>
          </a:p>
        </p:txBody>
      </p:sp>
    </p:spTree>
    <p:extLst>
      <p:ext uri="{BB962C8B-B14F-4D97-AF65-F5344CB8AC3E}">
        <p14:creationId xmlns:p14="http://schemas.microsoft.com/office/powerpoint/2010/main" val="5223510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17A3073-A0E6-4C9E-A3E0-70FAC32B23AC}" type="slidenum">
              <a:rPr lang="zh-CN" altLang="en-US"/>
              <a:pPr/>
              <a:t>‹#›</a:t>
            </a:fld>
            <a:endParaRPr lang="en-US" altLang="zh-CN"/>
          </a:p>
        </p:txBody>
      </p:sp>
    </p:spTree>
    <p:extLst>
      <p:ext uri="{BB962C8B-B14F-4D97-AF65-F5344CB8AC3E}">
        <p14:creationId xmlns:p14="http://schemas.microsoft.com/office/powerpoint/2010/main" val="13818014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CF82E13-226F-48CF-84B9-3DBA9E9B9D1E}" type="slidenum">
              <a:rPr lang="zh-CN" altLang="en-US"/>
              <a:pPr/>
              <a:t>‹#›</a:t>
            </a:fld>
            <a:endParaRPr lang="en-US" altLang="zh-CN"/>
          </a:p>
        </p:txBody>
      </p:sp>
    </p:spTree>
    <p:extLst>
      <p:ext uri="{BB962C8B-B14F-4D97-AF65-F5344CB8AC3E}">
        <p14:creationId xmlns:p14="http://schemas.microsoft.com/office/powerpoint/2010/main" val="759514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A072F7E-B579-4BC7-9741-E205228B1319}" type="slidenum">
              <a:rPr lang="zh-CN" altLang="en-US"/>
              <a:pPr/>
              <a:t>‹#›</a:t>
            </a:fld>
            <a:endParaRPr lang="en-US" altLang="zh-CN"/>
          </a:p>
        </p:txBody>
      </p:sp>
    </p:spTree>
    <p:extLst>
      <p:ext uri="{BB962C8B-B14F-4D97-AF65-F5344CB8AC3E}">
        <p14:creationId xmlns:p14="http://schemas.microsoft.com/office/powerpoint/2010/main" val="3885935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DF8B25CA-61A3-45A4-9773-9ED4E9364801}" type="slidenum">
              <a:rPr lang="zh-CN" altLang="en-US"/>
              <a:pPr/>
              <a:t>‹#›</a:t>
            </a:fld>
            <a:endParaRPr lang="en-US" altLang="zh-CN"/>
          </a:p>
        </p:txBody>
      </p:sp>
    </p:spTree>
    <p:extLst>
      <p:ext uri="{BB962C8B-B14F-4D97-AF65-F5344CB8AC3E}">
        <p14:creationId xmlns:p14="http://schemas.microsoft.com/office/powerpoint/2010/main" val="2279953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9F2AD7DB-0D8F-486C-89AB-5F48CC64F4F0}" type="slidenum">
              <a:rPr lang="zh-CN" altLang="en-US"/>
              <a:pPr/>
              <a:t>‹#›</a:t>
            </a:fld>
            <a:endParaRPr lang="en-US" altLang="zh-CN"/>
          </a:p>
        </p:txBody>
      </p:sp>
    </p:spTree>
    <p:extLst>
      <p:ext uri="{BB962C8B-B14F-4D97-AF65-F5344CB8AC3E}">
        <p14:creationId xmlns:p14="http://schemas.microsoft.com/office/powerpoint/2010/main" val="15839404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992FD59-16D8-4291-8A0D-4F64A1088839}" type="slidenum">
              <a:rPr lang="zh-CN" altLang="en-US"/>
              <a:pPr/>
              <a:t>‹#›</a:t>
            </a:fld>
            <a:endParaRPr lang="en-US" altLang="zh-CN"/>
          </a:p>
        </p:txBody>
      </p:sp>
    </p:spTree>
    <p:extLst>
      <p:ext uri="{BB962C8B-B14F-4D97-AF65-F5344CB8AC3E}">
        <p14:creationId xmlns:p14="http://schemas.microsoft.com/office/powerpoint/2010/main" val="21833789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F800C6D-849D-4E7C-B917-E00435C297D6}" type="slidenum">
              <a:rPr lang="zh-CN" altLang="en-US"/>
              <a:pPr/>
              <a:t>‹#›</a:t>
            </a:fld>
            <a:endParaRPr lang="en-US" altLang="zh-CN"/>
          </a:p>
        </p:txBody>
      </p:sp>
    </p:spTree>
    <p:extLst>
      <p:ext uri="{BB962C8B-B14F-4D97-AF65-F5344CB8AC3E}">
        <p14:creationId xmlns:p14="http://schemas.microsoft.com/office/powerpoint/2010/main" val="20445456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DA12726-7D72-46C7-98C3-36F124EA6731}" type="slidenum">
              <a:rPr lang="zh-CN" altLang="en-US"/>
              <a:pPr/>
              <a:t>‹#›</a:t>
            </a:fld>
            <a:endParaRPr lang="en-US" altLang="zh-CN"/>
          </a:p>
        </p:txBody>
      </p:sp>
    </p:spTree>
    <p:extLst>
      <p:ext uri="{BB962C8B-B14F-4D97-AF65-F5344CB8AC3E}">
        <p14:creationId xmlns:p14="http://schemas.microsoft.com/office/powerpoint/2010/main" val="2181305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3131455-B25E-4D73-A04C-157269F12735}" type="slidenum">
              <a:rPr lang="zh-CN" altLang="en-US"/>
              <a:pPr/>
              <a:t>‹#›</a:t>
            </a:fld>
            <a:endParaRPr lang="en-US" altLang="zh-CN"/>
          </a:p>
        </p:txBody>
      </p:sp>
    </p:spTree>
    <p:extLst>
      <p:ext uri="{BB962C8B-B14F-4D97-AF65-F5344CB8AC3E}">
        <p14:creationId xmlns:p14="http://schemas.microsoft.com/office/powerpoint/2010/main" val="143544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8EC0582D-274F-4EE5-B166-4594CC1889F5}" type="slidenum">
              <a:rPr lang="zh-CN" altLang="en-US"/>
              <a:pPr/>
              <a:t>‹#›</a:t>
            </a:fld>
            <a:endParaRPr lang="en-US" altLang="zh-CN"/>
          </a:p>
        </p:txBody>
      </p:sp>
    </p:spTree>
    <p:extLst>
      <p:ext uri="{BB962C8B-B14F-4D97-AF65-F5344CB8AC3E}">
        <p14:creationId xmlns:p14="http://schemas.microsoft.com/office/powerpoint/2010/main" val="30379472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A599C5F-AA8A-4F82-BDD9-A868949B2564}" type="slidenum">
              <a:rPr lang="zh-CN" altLang="en-US"/>
              <a:pPr/>
              <a:t>‹#›</a:t>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C47D69F-A67A-4570-B0F2-182186BCF53C}" type="slidenum">
              <a:rPr lang="zh-CN" altLang="en-US"/>
              <a:pPr/>
              <a:t>‹#›</a:t>
            </a:fld>
            <a:endParaRPr lang="en-US" altLang="zh-CN"/>
          </a:p>
        </p:txBody>
      </p:sp>
    </p:spTree>
    <p:extLst>
      <p:ext uri="{BB962C8B-B14F-4D97-AF65-F5344CB8AC3E}">
        <p14:creationId xmlns:p14="http://schemas.microsoft.com/office/powerpoint/2010/main" val="24540215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7FCE150-FBDB-49D6-8C58-123288C5144F}" type="slidenum">
              <a:rPr lang="zh-CN" altLang="en-US"/>
              <a:pPr/>
              <a:t>‹#›</a:t>
            </a:fld>
            <a:endParaRPr lang="en-US" altLang="zh-CN"/>
          </a:p>
        </p:txBody>
      </p:sp>
    </p:spTree>
    <p:extLst>
      <p:ext uri="{BB962C8B-B14F-4D97-AF65-F5344CB8AC3E}">
        <p14:creationId xmlns:p14="http://schemas.microsoft.com/office/powerpoint/2010/main" val="11852550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A9A0B89-D515-4D59-A267-3AA450017B74}" type="slidenum">
              <a:rPr lang="zh-CN" altLang="en-US"/>
              <a:pPr/>
              <a:t>‹#›</a:t>
            </a:fld>
            <a:endParaRPr lang="en-US" altLang="zh-CN"/>
          </a:p>
        </p:txBody>
      </p:sp>
    </p:spTree>
    <p:extLst>
      <p:ext uri="{BB962C8B-B14F-4D97-AF65-F5344CB8AC3E}">
        <p14:creationId xmlns:p14="http://schemas.microsoft.com/office/powerpoint/2010/main" val="1940929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BDCDEB21-913B-4B91-857E-A5F5CBDF5DD3}" type="slidenum">
              <a:rPr lang="zh-CN" altLang="en-US"/>
              <a:pPr/>
              <a:t>‹#›</a:t>
            </a:fld>
            <a:endParaRPr lang="en-US" altLang="zh-CN"/>
          </a:p>
        </p:txBody>
      </p:sp>
    </p:spTree>
    <p:extLst>
      <p:ext uri="{BB962C8B-B14F-4D97-AF65-F5344CB8AC3E}">
        <p14:creationId xmlns:p14="http://schemas.microsoft.com/office/powerpoint/2010/main" val="5668033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141B332-F96F-4E5D-8FA0-3C6A95155F83}" type="slidenum">
              <a:rPr lang="zh-CN" altLang="en-US"/>
              <a:pPr/>
              <a:t>‹#›</a:t>
            </a:fld>
            <a:endParaRPr lang="en-US" altLang="zh-CN"/>
          </a:p>
        </p:txBody>
      </p:sp>
    </p:spTree>
    <p:extLst>
      <p:ext uri="{BB962C8B-B14F-4D97-AF65-F5344CB8AC3E}">
        <p14:creationId xmlns:p14="http://schemas.microsoft.com/office/powerpoint/2010/main" val="26554078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835A747-39B0-4813-BFEA-011787B08769}" type="slidenum">
              <a:rPr lang="zh-CN" altLang="en-US"/>
              <a:pPr/>
              <a:t>‹#›</a:t>
            </a:fld>
            <a:endParaRPr lang="en-US" altLang="zh-CN"/>
          </a:p>
        </p:txBody>
      </p:sp>
    </p:spTree>
    <p:extLst>
      <p:ext uri="{BB962C8B-B14F-4D97-AF65-F5344CB8AC3E}">
        <p14:creationId xmlns:p14="http://schemas.microsoft.com/office/powerpoint/2010/main" val="7146192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C531BA3-97F8-499E-BEE0-4339FA55E405}" type="slidenum">
              <a:rPr lang="zh-CN" altLang="en-US"/>
              <a:pPr/>
              <a:t>‹#›</a:t>
            </a:fld>
            <a:endParaRPr lang="en-US" altLang="zh-CN"/>
          </a:p>
        </p:txBody>
      </p:sp>
    </p:spTree>
    <p:extLst>
      <p:ext uri="{BB962C8B-B14F-4D97-AF65-F5344CB8AC3E}">
        <p14:creationId xmlns:p14="http://schemas.microsoft.com/office/powerpoint/2010/main" val="3206611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4067195-39A0-462A-81F2-2ECFFB58807F}" type="slidenum">
              <a:rPr lang="zh-CN" altLang="en-US"/>
              <a:pPr/>
              <a:t>‹#›</a:t>
            </a:fld>
            <a:endParaRPr lang="en-US" altLang="zh-CN"/>
          </a:p>
        </p:txBody>
      </p:sp>
    </p:spTree>
    <p:extLst>
      <p:ext uri="{BB962C8B-B14F-4D97-AF65-F5344CB8AC3E}">
        <p14:creationId xmlns:p14="http://schemas.microsoft.com/office/powerpoint/2010/main" val="360271024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6AE0A5F-2C10-4720-BA21-7B581BEE4A80}" type="slidenum">
              <a:rPr lang="zh-CN" altLang="en-US"/>
              <a:pPr/>
              <a:t>‹#›</a:t>
            </a:fld>
            <a:endParaRPr lang="en-US" altLang="zh-CN"/>
          </a:p>
        </p:txBody>
      </p:sp>
    </p:spTree>
    <p:extLst>
      <p:ext uri="{BB962C8B-B14F-4D97-AF65-F5344CB8AC3E}">
        <p14:creationId xmlns:p14="http://schemas.microsoft.com/office/powerpoint/2010/main" val="345710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E453A663-A8B6-48D5-81BC-1B0D22F361AB}" type="slidenum">
              <a:rPr lang="zh-CN" altLang="en-US"/>
              <a:pPr/>
              <a:t>‹#›</a:t>
            </a:fld>
            <a:endParaRPr lang="en-US" altLang="zh-CN"/>
          </a:p>
        </p:txBody>
      </p:sp>
    </p:spTree>
    <p:extLst>
      <p:ext uri="{BB962C8B-B14F-4D97-AF65-F5344CB8AC3E}">
        <p14:creationId xmlns:p14="http://schemas.microsoft.com/office/powerpoint/2010/main" val="251801700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92D8BA7-0FFD-445B-991C-1B1E215E8859}" type="slidenum">
              <a:rPr lang="zh-CN" altLang="en-US"/>
              <a:pPr/>
              <a:t>‹#›</a:t>
            </a:fld>
            <a:endParaRPr lang="en-US" altLang="zh-CN"/>
          </a:p>
        </p:txBody>
      </p:sp>
    </p:spTree>
    <p:extLst>
      <p:ext uri="{BB962C8B-B14F-4D97-AF65-F5344CB8AC3E}">
        <p14:creationId xmlns:p14="http://schemas.microsoft.com/office/powerpoint/2010/main" val="112450470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F2C630F-D2C1-4704-B40C-650A97E32C00}" type="slidenum">
              <a:rPr lang="zh-CN" altLang="en-US"/>
              <a:pPr/>
              <a:t>‹#›</a:t>
            </a:fld>
            <a:endParaRPr lang="en-US" altLang="zh-CN"/>
          </a:p>
        </p:txBody>
      </p:sp>
    </p:spTree>
    <p:extLst>
      <p:ext uri="{BB962C8B-B14F-4D97-AF65-F5344CB8AC3E}">
        <p14:creationId xmlns:p14="http://schemas.microsoft.com/office/powerpoint/2010/main" val="204806293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1C92ED2-4106-4A0A-AF73-2025B74B2DD8}" type="slidenum">
              <a:rPr lang="zh-CN" altLang="en-US"/>
              <a:pPr/>
              <a:t>‹#›</a:t>
            </a:fld>
            <a:endParaRPr lang="en-US" altLang="zh-CN"/>
          </a:p>
        </p:txBody>
      </p:sp>
    </p:spTree>
    <p:extLst>
      <p:ext uri="{BB962C8B-B14F-4D97-AF65-F5344CB8AC3E}">
        <p14:creationId xmlns:p14="http://schemas.microsoft.com/office/powerpoint/2010/main" val="5638764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816BD6-B6B5-4E84-92F4-9A97413C3D4C}" type="slidenum">
              <a:rPr lang="zh-CN" altLang="en-US"/>
              <a:pPr/>
              <a:t>‹#›</a:t>
            </a:fld>
            <a:endParaRPr lang="en-US" altLang="zh-CN"/>
          </a:p>
        </p:txBody>
      </p:sp>
    </p:spTree>
    <p:extLst>
      <p:ext uri="{BB962C8B-B14F-4D97-AF65-F5344CB8AC3E}">
        <p14:creationId xmlns:p14="http://schemas.microsoft.com/office/powerpoint/2010/main" val="1313880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D01BF85-6579-49FC-AAEF-2F03D6A56E73}" type="slidenum">
              <a:rPr lang="zh-CN" altLang="en-US"/>
              <a:pPr/>
              <a:t>‹#›</a:t>
            </a:fld>
            <a:endParaRPr lang="en-US" altLang="zh-CN"/>
          </a:p>
        </p:txBody>
      </p:sp>
    </p:spTree>
    <p:extLst>
      <p:ext uri="{BB962C8B-B14F-4D97-AF65-F5344CB8AC3E}">
        <p14:creationId xmlns:p14="http://schemas.microsoft.com/office/powerpoint/2010/main" val="138564878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F8723E2-44E5-43EB-A88F-8BB95CCCF9BB}" type="slidenum">
              <a:rPr lang="zh-CN" altLang="en-US"/>
              <a:pPr/>
              <a:t>‹#›</a:t>
            </a:fld>
            <a:endParaRPr lang="en-US" altLang="zh-CN"/>
          </a:p>
        </p:txBody>
      </p:sp>
    </p:spTree>
    <p:extLst>
      <p:ext uri="{BB962C8B-B14F-4D97-AF65-F5344CB8AC3E}">
        <p14:creationId xmlns:p14="http://schemas.microsoft.com/office/powerpoint/2010/main" val="5772320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8C69B66-F366-441B-972E-968D3CFC9250}" type="slidenum">
              <a:rPr lang="zh-CN" altLang="en-US"/>
              <a:pPr/>
              <a:t>‹#›</a:t>
            </a:fld>
            <a:endParaRPr lang="en-US" altLang="zh-CN"/>
          </a:p>
        </p:txBody>
      </p:sp>
    </p:spTree>
    <p:extLst>
      <p:ext uri="{BB962C8B-B14F-4D97-AF65-F5344CB8AC3E}">
        <p14:creationId xmlns:p14="http://schemas.microsoft.com/office/powerpoint/2010/main" val="338772742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0226B9-CC26-44CE-A122-1A1AE7EE2CCC}" type="slidenum">
              <a:rPr lang="zh-CN" altLang="en-US"/>
              <a:pPr/>
              <a:t>‹#›</a:t>
            </a:fld>
            <a:endParaRPr lang="en-US" altLang="zh-CN"/>
          </a:p>
        </p:txBody>
      </p:sp>
    </p:spTree>
    <p:extLst>
      <p:ext uri="{BB962C8B-B14F-4D97-AF65-F5344CB8AC3E}">
        <p14:creationId xmlns:p14="http://schemas.microsoft.com/office/powerpoint/2010/main" val="15816154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C7B543D-DBE1-491A-8FD5-C2599FDC0857}" type="slidenum">
              <a:rPr lang="zh-CN" altLang="en-US"/>
              <a:pPr/>
              <a:t>‹#›</a:t>
            </a:fld>
            <a:endParaRPr lang="en-US" altLang="zh-CN"/>
          </a:p>
        </p:txBody>
      </p:sp>
    </p:spTree>
    <p:extLst>
      <p:ext uri="{BB962C8B-B14F-4D97-AF65-F5344CB8AC3E}">
        <p14:creationId xmlns:p14="http://schemas.microsoft.com/office/powerpoint/2010/main" val="21900483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CD3FCA5-9DE5-40A3-930D-63B354CE3943}" type="slidenum">
              <a:rPr lang="zh-CN" altLang="en-US"/>
              <a:pPr/>
              <a:t>‹#›</a:t>
            </a:fld>
            <a:endParaRPr lang="en-US" altLang="zh-CN"/>
          </a:p>
        </p:txBody>
      </p:sp>
    </p:spTree>
    <p:extLst>
      <p:ext uri="{BB962C8B-B14F-4D97-AF65-F5344CB8AC3E}">
        <p14:creationId xmlns:p14="http://schemas.microsoft.com/office/powerpoint/2010/main" val="285105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9B71619D-01E3-4C04-9DE9-C02635FC5F3B}" type="slidenum">
              <a:rPr lang="zh-CN" altLang="en-US"/>
              <a:pPr/>
              <a:t>‹#›</a:t>
            </a:fld>
            <a:endParaRPr lang="en-US" altLang="zh-CN"/>
          </a:p>
        </p:txBody>
      </p:sp>
    </p:spTree>
    <p:extLst>
      <p:ext uri="{BB962C8B-B14F-4D97-AF65-F5344CB8AC3E}">
        <p14:creationId xmlns:p14="http://schemas.microsoft.com/office/powerpoint/2010/main" val="55208365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4DF34C2-B89B-4626-B30D-B5E9E08FD918}" type="slidenum">
              <a:rPr lang="zh-CN" altLang="en-US"/>
              <a:pPr/>
              <a:t>‹#›</a:t>
            </a:fld>
            <a:endParaRPr lang="en-US" altLang="zh-CN"/>
          </a:p>
        </p:txBody>
      </p:sp>
    </p:spTree>
    <p:extLst>
      <p:ext uri="{BB962C8B-B14F-4D97-AF65-F5344CB8AC3E}">
        <p14:creationId xmlns:p14="http://schemas.microsoft.com/office/powerpoint/2010/main" val="9295422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F63F77E-48D8-4ACF-B456-4CDC2F1BBF06}" type="slidenum">
              <a:rPr lang="zh-CN" altLang="en-US"/>
              <a:pPr/>
              <a:t>‹#›</a:t>
            </a:fld>
            <a:endParaRPr lang="en-US" altLang="zh-CN"/>
          </a:p>
        </p:txBody>
      </p:sp>
    </p:spTree>
    <p:extLst>
      <p:ext uri="{BB962C8B-B14F-4D97-AF65-F5344CB8AC3E}">
        <p14:creationId xmlns:p14="http://schemas.microsoft.com/office/powerpoint/2010/main" val="397564337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D9FC754-1388-404A-8FA7-D405BF1DEDC2}" type="slidenum">
              <a:rPr lang="zh-CN" altLang="en-US"/>
              <a:pPr/>
              <a:t>‹#›</a:t>
            </a:fld>
            <a:endParaRPr lang="en-US" altLang="zh-CN"/>
          </a:p>
        </p:txBody>
      </p:sp>
    </p:spTree>
    <p:extLst>
      <p:ext uri="{BB962C8B-B14F-4D97-AF65-F5344CB8AC3E}">
        <p14:creationId xmlns:p14="http://schemas.microsoft.com/office/powerpoint/2010/main" val="106659827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6096815-FF88-48F1-A7E2-A14073889841}" type="slidenum">
              <a:rPr lang="zh-CN" altLang="en-US"/>
              <a:pPr/>
              <a:t>‹#›</a:t>
            </a:fld>
            <a:endParaRPr lang="en-US" altLang="zh-CN"/>
          </a:p>
        </p:txBody>
      </p:sp>
    </p:spTree>
    <p:extLst>
      <p:ext uri="{BB962C8B-B14F-4D97-AF65-F5344CB8AC3E}">
        <p14:creationId xmlns:p14="http://schemas.microsoft.com/office/powerpoint/2010/main" val="30927577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C96248E-796E-419E-822E-14FC90CE4B25}" type="slidenum">
              <a:rPr lang="zh-CN" altLang="en-US"/>
              <a:pPr/>
              <a:t>‹#›</a:t>
            </a:fld>
            <a:endParaRPr lang="en-US" altLang="zh-CN"/>
          </a:p>
        </p:txBody>
      </p:sp>
    </p:spTree>
    <p:extLst>
      <p:ext uri="{BB962C8B-B14F-4D97-AF65-F5344CB8AC3E}">
        <p14:creationId xmlns:p14="http://schemas.microsoft.com/office/powerpoint/2010/main" val="85336203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7D36C5E-E1FD-4C97-955D-B2ED371EFC39}" type="slidenum">
              <a:rPr lang="zh-CN" altLang="en-US"/>
              <a:pPr/>
              <a:t>‹#›</a:t>
            </a:fld>
            <a:endParaRPr lang="en-US" altLang="zh-CN"/>
          </a:p>
        </p:txBody>
      </p:sp>
    </p:spTree>
    <p:extLst>
      <p:ext uri="{BB962C8B-B14F-4D97-AF65-F5344CB8AC3E}">
        <p14:creationId xmlns:p14="http://schemas.microsoft.com/office/powerpoint/2010/main" val="417450175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16BEDB65-002F-4E79-A783-AD148A123330}" type="slidenum">
              <a:rPr lang="zh-CN" altLang="en-US"/>
              <a:pPr/>
              <a:t>‹#›</a:t>
            </a:fld>
            <a:endParaRPr lang="en-US" altLang="zh-CN"/>
          </a:p>
        </p:txBody>
      </p:sp>
    </p:spTree>
    <p:extLst>
      <p:ext uri="{BB962C8B-B14F-4D97-AF65-F5344CB8AC3E}">
        <p14:creationId xmlns:p14="http://schemas.microsoft.com/office/powerpoint/2010/main" val="70502397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62BB36DD-EED5-421B-B728-7FB118FA4B9F}" type="slidenum">
              <a:rPr lang="zh-CN" altLang="en-US"/>
              <a:pPr/>
              <a:t>‹#›</a:t>
            </a:fld>
            <a:endParaRPr lang="en-US" altLang="zh-CN"/>
          </a:p>
        </p:txBody>
      </p:sp>
    </p:spTree>
    <p:extLst>
      <p:ext uri="{BB962C8B-B14F-4D97-AF65-F5344CB8AC3E}">
        <p14:creationId xmlns:p14="http://schemas.microsoft.com/office/powerpoint/2010/main" val="194999092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56AFCF4-CA29-4181-806E-628CE75F6E14}" type="slidenum">
              <a:rPr lang="zh-CN" altLang="en-US"/>
              <a:pPr/>
              <a:t>‹#›</a:t>
            </a:fld>
            <a:endParaRPr lang="en-US" altLang="zh-CN"/>
          </a:p>
        </p:txBody>
      </p:sp>
    </p:spTree>
    <p:extLst>
      <p:ext uri="{BB962C8B-B14F-4D97-AF65-F5344CB8AC3E}">
        <p14:creationId xmlns:p14="http://schemas.microsoft.com/office/powerpoint/2010/main" val="215155590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1F4A855-BD2B-416D-8F1D-E61365C1EF27}" type="slidenum">
              <a:rPr lang="zh-CN" altLang="en-US"/>
              <a:pPr/>
              <a:t>‹#›</a:t>
            </a:fld>
            <a:endParaRPr lang="en-US" altLang="zh-CN"/>
          </a:p>
        </p:txBody>
      </p:sp>
    </p:spTree>
    <p:extLst>
      <p:ext uri="{BB962C8B-B14F-4D97-AF65-F5344CB8AC3E}">
        <p14:creationId xmlns:p14="http://schemas.microsoft.com/office/powerpoint/2010/main" val="98481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57750B7-6BAE-40CE-AFFA-36A11B543DC0}" type="slidenum">
              <a:rPr lang="zh-CN" altLang="en-US"/>
              <a:pPr/>
              <a:t>‹#›</a:t>
            </a:fld>
            <a:endParaRPr lang="en-US" altLang="zh-CN"/>
          </a:p>
        </p:txBody>
      </p:sp>
    </p:spTree>
    <p:extLst>
      <p:ext uri="{BB962C8B-B14F-4D97-AF65-F5344CB8AC3E}">
        <p14:creationId xmlns:p14="http://schemas.microsoft.com/office/powerpoint/2010/main" val="386307747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3075FC0-1260-4512-B605-BFD01E7F9095}" type="slidenum">
              <a:rPr lang="zh-CN" altLang="en-US"/>
              <a:pPr/>
              <a:t>‹#›</a:t>
            </a:fld>
            <a:endParaRPr lang="en-US" altLang="zh-CN"/>
          </a:p>
        </p:txBody>
      </p:sp>
    </p:spTree>
    <p:extLst>
      <p:ext uri="{BB962C8B-B14F-4D97-AF65-F5344CB8AC3E}">
        <p14:creationId xmlns:p14="http://schemas.microsoft.com/office/powerpoint/2010/main" val="282223229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EC450A0-A1EC-4B52-8CDE-768111B01736}" type="slidenum">
              <a:rPr lang="zh-CN" altLang="en-US"/>
              <a:pPr/>
              <a:t>‹#›</a:t>
            </a:fld>
            <a:endParaRPr lang="en-US" altLang="zh-CN"/>
          </a:p>
        </p:txBody>
      </p:sp>
    </p:spTree>
    <p:extLst>
      <p:ext uri="{BB962C8B-B14F-4D97-AF65-F5344CB8AC3E}">
        <p14:creationId xmlns:p14="http://schemas.microsoft.com/office/powerpoint/2010/main" val="109868412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F327E62-96CC-4F45-9C1F-F24A89E65E37}" type="slidenum">
              <a:rPr lang="zh-CN" altLang="en-US"/>
              <a:pPr/>
              <a:t>‹#›</a:t>
            </a:fld>
            <a:endParaRPr lang="en-US" altLang="zh-CN"/>
          </a:p>
        </p:txBody>
      </p:sp>
    </p:spTree>
    <p:extLst>
      <p:ext uri="{BB962C8B-B14F-4D97-AF65-F5344CB8AC3E}">
        <p14:creationId xmlns:p14="http://schemas.microsoft.com/office/powerpoint/2010/main" val="2920346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DAB194B-9EAA-431E-8AFA-7E064E7477D1}" type="slidenum">
              <a:rPr lang="zh-CN" altLang="en-US"/>
              <a:pPr/>
              <a:t>‹#›</a:t>
            </a:fld>
            <a:endParaRPr lang="en-US" altLang="zh-CN"/>
          </a:p>
        </p:txBody>
      </p:sp>
    </p:spTree>
    <p:extLst>
      <p:ext uri="{BB962C8B-B14F-4D97-AF65-F5344CB8AC3E}">
        <p14:creationId xmlns:p14="http://schemas.microsoft.com/office/powerpoint/2010/main" val="2713778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5.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heme" Target="../theme/theme6.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theme" Target="../theme/theme7.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400" b="0">
                <a:latin typeface="+mn-lt"/>
                <a:ea typeface="宋体" panose="02010600030101010101" pitchFamily="2" charset="-122"/>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400" b="0">
                <a:latin typeface="+mn-lt"/>
                <a:ea typeface="宋体" panose="02010600030101010101" pitchFamily="2" charset="-122"/>
              </a:defRPr>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400" b="0">
                <a:latin typeface="+mn-lt"/>
                <a:ea typeface="宋体" panose="02010600030101010101" pitchFamily="2" charset="-122"/>
              </a:defRPr>
            </a:lvl1pPr>
          </a:lstStyle>
          <a:p>
            <a:fld id="{68CD7549-4051-49AB-B867-BF2A08F9ECE5}" type="slidenum">
              <a:rPr lang="zh-CN" altLang="en-US"/>
              <a:pPr/>
              <a:t>‹#›</a:t>
            </a:fld>
            <a:endParaRPr lang="en-US" altLang="zh-CN"/>
          </a:p>
        </p:txBody>
      </p:sp>
      <p:pic>
        <p:nvPicPr>
          <p:cNvPr id="1031" name="Picture 7" descr="IMG_0961"/>
          <p:cNvPicPr>
            <a:picLocks noChangeAspect="1" noChangeArrowheads="1"/>
          </p:cNvPicPr>
          <p:nvPr/>
        </p:nvPicPr>
        <p:blipFill>
          <a:blip r:embed="rId18" cstate="print">
            <a:lum bright="60000" contrast="-4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1"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732" r:id="rId12"/>
    <p:sldLayoutId id="2147483733" r:id="rId13"/>
    <p:sldLayoutId id="2147483734" r:id="rId14"/>
    <p:sldLayoutId id="2147483735" r:id="rId15"/>
    <p:sldLayoutId id="2147483736" r:id="rId16"/>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939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939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400" b="0">
                <a:latin typeface="+mn-lt"/>
                <a:ea typeface="宋体" panose="02010600030101010101" pitchFamily="2" charset="-122"/>
              </a:defRPr>
            </a:lvl1pPr>
          </a:lstStyle>
          <a:p>
            <a:endParaRPr lang="en-US" altLang="zh-CN"/>
          </a:p>
        </p:txBody>
      </p:sp>
      <p:sp>
        <p:nvSpPr>
          <p:cNvPr id="5939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400" b="0">
                <a:latin typeface="+mn-lt"/>
                <a:ea typeface="宋体" panose="02010600030101010101" pitchFamily="2" charset="-122"/>
              </a:defRPr>
            </a:lvl1pPr>
          </a:lstStyle>
          <a:p>
            <a:endParaRPr lang="en-US" altLang="zh-CN"/>
          </a:p>
        </p:txBody>
      </p:sp>
      <p:sp>
        <p:nvSpPr>
          <p:cNvPr id="5939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400" b="0">
                <a:latin typeface="+mn-lt"/>
                <a:ea typeface="宋体" panose="02010600030101010101" pitchFamily="2" charset="-122"/>
              </a:defRPr>
            </a:lvl1pPr>
          </a:lstStyle>
          <a:p>
            <a:fld id="{2F1D63DC-58B7-45D0-9CA6-A39E77341F7F}"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6"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1443"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1"/>
            <a:endParaRPr lang="zh-CN" altLang="en-US" smtClean="0"/>
          </a:p>
        </p:txBody>
      </p:sp>
      <p:sp>
        <p:nvSpPr>
          <p:cNvPr id="61444"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400" b="0">
                <a:latin typeface="Arial" panose="020B0604020202020204" pitchFamily="34" charset="0"/>
                <a:ea typeface="宋体" panose="02010600030101010101" pitchFamily="2" charset="-122"/>
              </a:defRPr>
            </a:lvl1pPr>
          </a:lstStyle>
          <a:p>
            <a:endParaRPr lang="en-US" altLang="zh-CN"/>
          </a:p>
        </p:txBody>
      </p:sp>
      <p:sp>
        <p:nvSpPr>
          <p:cNvPr id="6144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400" b="0">
                <a:latin typeface="Arial" panose="020B0604020202020204" pitchFamily="34" charset="0"/>
                <a:ea typeface="宋体" panose="02010600030101010101" pitchFamily="2" charset="-122"/>
              </a:defRPr>
            </a:lvl1pPr>
          </a:lstStyle>
          <a:p>
            <a:endParaRPr lang="en-US" altLang="zh-CN"/>
          </a:p>
        </p:txBody>
      </p:sp>
      <p:sp>
        <p:nvSpPr>
          <p:cNvPr id="61446"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400" b="0">
                <a:latin typeface="Arial" panose="020B0604020202020204" pitchFamily="34" charset="0"/>
                <a:ea typeface="宋体" panose="02010600030101010101" pitchFamily="2" charset="-122"/>
              </a:defRPr>
            </a:lvl1pPr>
          </a:lstStyle>
          <a:p>
            <a:fld id="{E7775261-BADA-4F80-A313-3441184FC08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rtl="0" fontAlgn="base">
        <a:spcBef>
          <a:spcPct val="0"/>
        </a:spcBef>
        <a:spcAft>
          <a:spcPct val="0"/>
        </a:spcAft>
        <a:defRPr sz="3600" kern="1200">
          <a:solidFill>
            <a:srgbClr val="A50021"/>
          </a:solidFill>
          <a:latin typeface="+mj-lt"/>
          <a:ea typeface="+mj-ea"/>
          <a:cs typeface="+mj-cs"/>
        </a:defRPr>
      </a:lvl1pPr>
      <a:lvl2pPr algn="ctr" rtl="0" fontAlgn="base">
        <a:spcBef>
          <a:spcPct val="0"/>
        </a:spcBef>
        <a:spcAft>
          <a:spcPct val="0"/>
        </a:spcAft>
        <a:defRPr sz="3600">
          <a:solidFill>
            <a:srgbClr val="A50021"/>
          </a:solidFill>
          <a:latin typeface="隶书" pitchFamily="49" charset="-122"/>
          <a:ea typeface="隶书" pitchFamily="49" charset="-122"/>
        </a:defRPr>
      </a:lvl2pPr>
      <a:lvl3pPr algn="ctr" rtl="0" fontAlgn="base">
        <a:spcBef>
          <a:spcPct val="0"/>
        </a:spcBef>
        <a:spcAft>
          <a:spcPct val="0"/>
        </a:spcAft>
        <a:defRPr sz="3600">
          <a:solidFill>
            <a:srgbClr val="A50021"/>
          </a:solidFill>
          <a:latin typeface="隶书" pitchFamily="49" charset="-122"/>
          <a:ea typeface="隶书" pitchFamily="49" charset="-122"/>
        </a:defRPr>
      </a:lvl3pPr>
      <a:lvl4pPr algn="ctr" rtl="0" fontAlgn="base">
        <a:spcBef>
          <a:spcPct val="0"/>
        </a:spcBef>
        <a:spcAft>
          <a:spcPct val="0"/>
        </a:spcAft>
        <a:defRPr sz="3600">
          <a:solidFill>
            <a:srgbClr val="A50021"/>
          </a:solidFill>
          <a:latin typeface="隶书" pitchFamily="49" charset="-122"/>
          <a:ea typeface="隶书" pitchFamily="49" charset="-122"/>
        </a:defRPr>
      </a:lvl4pPr>
      <a:lvl5pPr algn="ctr" rtl="0" fontAlgn="base">
        <a:spcBef>
          <a:spcPct val="0"/>
        </a:spcBef>
        <a:spcAft>
          <a:spcPct val="0"/>
        </a:spcAft>
        <a:defRPr sz="3600">
          <a:solidFill>
            <a:srgbClr val="A50021"/>
          </a:solidFill>
          <a:latin typeface="隶书" pitchFamily="49" charset="-122"/>
          <a:ea typeface="隶书" pitchFamily="49" charset="-122"/>
        </a:defRPr>
      </a:lvl5pPr>
      <a:lvl6pPr marL="457200" algn="ctr" rtl="0" fontAlgn="base">
        <a:spcBef>
          <a:spcPct val="0"/>
        </a:spcBef>
        <a:spcAft>
          <a:spcPct val="0"/>
        </a:spcAft>
        <a:defRPr sz="3600">
          <a:solidFill>
            <a:srgbClr val="A50021"/>
          </a:solidFill>
          <a:latin typeface="隶书" pitchFamily="49" charset="-122"/>
          <a:ea typeface="隶书" pitchFamily="49" charset="-122"/>
        </a:defRPr>
      </a:lvl6pPr>
      <a:lvl7pPr marL="914400" algn="ctr" rtl="0" fontAlgn="base">
        <a:spcBef>
          <a:spcPct val="0"/>
        </a:spcBef>
        <a:spcAft>
          <a:spcPct val="0"/>
        </a:spcAft>
        <a:defRPr sz="3600">
          <a:solidFill>
            <a:srgbClr val="A50021"/>
          </a:solidFill>
          <a:latin typeface="隶书" pitchFamily="49" charset="-122"/>
          <a:ea typeface="隶书" pitchFamily="49" charset="-122"/>
        </a:defRPr>
      </a:lvl7pPr>
      <a:lvl8pPr marL="1371600" algn="ctr" rtl="0" fontAlgn="base">
        <a:spcBef>
          <a:spcPct val="0"/>
        </a:spcBef>
        <a:spcAft>
          <a:spcPct val="0"/>
        </a:spcAft>
        <a:defRPr sz="3600">
          <a:solidFill>
            <a:srgbClr val="A50021"/>
          </a:solidFill>
          <a:latin typeface="隶书" pitchFamily="49" charset="-122"/>
          <a:ea typeface="隶书" pitchFamily="49" charset="-122"/>
        </a:defRPr>
      </a:lvl8pPr>
      <a:lvl9pPr marL="1828800" algn="ctr" rtl="0" fontAlgn="base">
        <a:spcBef>
          <a:spcPct val="0"/>
        </a:spcBef>
        <a:spcAft>
          <a:spcPct val="0"/>
        </a:spcAft>
        <a:defRPr sz="3600">
          <a:solidFill>
            <a:srgbClr val="A50021"/>
          </a:solidFill>
          <a:latin typeface="隶书" pitchFamily="49" charset="-122"/>
          <a:ea typeface="隶书" pitchFamily="49" charset="-122"/>
        </a:defRPr>
      </a:lvl9pPr>
    </p:titleStyle>
    <p:bodyStyle>
      <a:lvl1pPr marL="342900" indent="-342900" algn="l" rtl="0" fontAlgn="base">
        <a:spcBef>
          <a:spcPct val="20000"/>
        </a:spcBef>
        <a:spcAft>
          <a:spcPct val="0"/>
        </a:spcAft>
        <a:buChar char="•"/>
        <a:defRPr sz="2400" b="1" kern="1200">
          <a:solidFill>
            <a:schemeClr val="tx1"/>
          </a:solidFill>
          <a:latin typeface="+mn-lt"/>
          <a:ea typeface="+mn-ea"/>
          <a:cs typeface="+mn-cs"/>
        </a:defRPr>
      </a:lvl1pPr>
      <a:lvl2pPr marL="742950" indent="-285750" algn="l" rtl="0" fontAlgn="base">
        <a:spcBef>
          <a:spcPct val="20000"/>
        </a:spcBef>
        <a:spcAft>
          <a:spcPct val="0"/>
        </a:spcAft>
        <a:defRPr sz="2400" b="1" kern="1200">
          <a:solidFill>
            <a:srgbClr val="000066"/>
          </a:solidFill>
          <a:latin typeface="+mn-lt"/>
          <a:ea typeface="+mn-ea"/>
          <a:cs typeface="+mn-cs"/>
        </a:defRPr>
      </a:lvl2pPr>
      <a:lvl3pPr marL="1143000" indent="-228600" algn="l" rtl="0" fontAlgn="base">
        <a:spcBef>
          <a:spcPct val="20000"/>
        </a:spcBef>
        <a:spcAft>
          <a:spcPct val="0"/>
        </a:spcAft>
        <a:buChar char="•"/>
        <a:defRPr sz="2400" b="1" kern="1200">
          <a:solidFill>
            <a:schemeClr val="tx1"/>
          </a:solidFill>
          <a:latin typeface="+mn-lt"/>
          <a:ea typeface="+mn-ea"/>
          <a:cs typeface="+mn-cs"/>
        </a:defRPr>
      </a:lvl3pPr>
      <a:lvl4pPr marL="1600200" indent="-228600" algn="l" rtl="0" fontAlgn="base">
        <a:spcBef>
          <a:spcPct val="20000"/>
        </a:spcBef>
        <a:spcAft>
          <a:spcPct val="0"/>
        </a:spcAft>
        <a:buChar char="–"/>
        <a:defRPr sz="2400" b="1" kern="1200">
          <a:solidFill>
            <a:schemeClr val="tx1"/>
          </a:solidFill>
          <a:latin typeface="+mn-lt"/>
          <a:ea typeface="+mn-ea"/>
          <a:cs typeface="+mn-cs"/>
        </a:defRPr>
      </a:lvl4pPr>
      <a:lvl5pPr marL="2057400" indent="-228600" algn="l" rtl="0" fontAlgn="base">
        <a:spcBef>
          <a:spcPct val="20000"/>
        </a:spcBef>
        <a:spcAft>
          <a:spcPct val="0"/>
        </a:spcAft>
        <a:buChar char="»"/>
        <a:defRPr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4339"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34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400" b="0">
                <a:latin typeface="+mn-lt"/>
                <a:ea typeface="宋体" panose="02010600030101010101" pitchFamily="2" charset="-122"/>
              </a:defRPr>
            </a:lvl1pPr>
          </a:lstStyle>
          <a:p>
            <a:endParaRPr lang="en-US" altLang="zh-CN"/>
          </a:p>
        </p:txBody>
      </p:sp>
      <p:sp>
        <p:nvSpPr>
          <p:cNvPr id="1434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400" b="0">
                <a:latin typeface="+mn-lt"/>
                <a:ea typeface="宋体" panose="02010600030101010101" pitchFamily="2" charset="-122"/>
              </a:defRPr>
            </a:lvl1pPr>
          </a:lstStyle>
          <a:p>
            <a:endParaRPr lang="en-US" altLang="zh-CN"/>
          </a:p>
        </p:txBody>
      </p:sp>
      <p:sp>
        <p:nvSpPr>
          <p:cNvPr id="1434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400" b="0">
                <a:latin typeface="+mn-lt"/>
                <a:ea typeface="宋体" panose="02010600030101010101" pitchFamily="2" charset="-122"/>
              </a:defRPr>
            </a:lvl1pPr>
          </a:lstStyle>
          <a:p>
            <a:fld id="{D735AFC0-E627-4E04-9A89-239100F2875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5363"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4"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400" b="0">
                <a:latin typeface="+mn-lt"/>
                <a:ea typeface="宋体" panose="02010600030101010101" pitchFamily="2" charset="-122"/>
              </a:defRPr>
            </a:lvl1pPr>
          </a:lstStyle>
          <a:p>
            <a:endParaRPr lang="en-US" altLang="zh-CN"/>
          </a:p>
        </p:txBody>
      </p:sp>
      <p:sp>
        <p:nvSpPr>
          <p:cNvPr id="1536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400" b="0">
                <a:latin typeface="+mn-lt"/>
                <a:ea typeface="宋体" panose="02010600030101010101" pitchFamily="2" charset="-122"/>
              </a:defRPr>
            </a:lvl1pPr>
          </a:lstStyle>
          <a:p>
            <a:endParaRPr lang="en-US" altLang="zh-CN"/>
          </a:p>
        </p:txBody>
      </p:sp>
      <p:sp>
        <p:nvSpPr>
          <p:cNvPr id="15366"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400" b="0">
                <a:latin typeface="+mn-lt"/>
                <a:ea typeface="宋体" panose="02010600030101010101" pitchFamily="2" charset="-122"/>
              </a:defRPr>
            </a:lvl1pPr>
          </a:lstStyle>
          <a:p>
            <a:fld id="{756A4AE4-E1E3-4B1F-900B-06F9CE844370}"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4"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43"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4"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400" b="0">
                <a:latin typeface="Arial" panose="020B0604020202020204" pitchFamily="34" charset="0"/>
                <a:ea typeface="宋体" panose="02010600030101010101" pitchFamily="2" charset="-122"/>
              </a:defRPr>
            </a:lvl1pPr>
          </a:lstStyle>
          <a:p>
            <a:endParaRPr lang="en-US" altLang="zh-CN"/>
          </a:p>
        </p:txBody>
      </p:sp>
      <p:sp>
        <p:nvSpPr>
          <p:cNvPr id="1024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400" b="0">
                <a:latin typeface="Arial" panose="020B0604020202020204" pitchFamily="34" charset="0"/>
                <a:ea typeface="宋体" panose="02010600030101010101" pitchFamily="2" charset="-122"/>
              </a:defRPr>
            </a:lvl1pPr>
          </a:lstStyle>
          <a:p>
            <a:endParaRPr lang="en-US" altLang="zh-CN"/>
          </a:p>
        </p:txBody>
      </p:sp>
      <p:sp>
        <p:nvSpPr>
          <p:cNvPr id="10246"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400" b="0">
                <a:latin typeface="Arial" panose="020B0604020202020204" pitchFamily="34" charset="0"/>
                <a:ea typeface="宋体" panose="02010600030101010101" pitchFamily="2" charset="-122"/>
              </a:defRPr>
            </a:lvl1pPr>
          </a:lstStyle>
          <a:p>
            <a:fld id="{52308B6A-B0D5-440F-9431-9C7E2616364B}"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rtl="0" fontAlgn="base">
        <a:spcBef>
          <a:spcPct val="0"/>
        </a:spcBef>
        <a:spcAft>
          <a:spcPct val="0"/>
        </a:spcAft>
        <a:defRPr sz="4400" kern="1200">
          <a:solidFill>
            <a:srgbClr val="A50021"/>
          </a:solidFill>
          <a:latin typeface="+mj-lt"/>
          <a:ea typeface="+mj-ea"/>
          <a:cs typeface="+mj-cs"/>
        </a:defRPr>
      </a:lvl1pPr>
      <a:lvl2pPr algn="ctr" rtl="0" fontAlgn="base">
        <a:spcBef>
          <a:spcPct val="0"/>
        </a:spcBef>
        <a:spcAft>
          <a:spcPct val="0"/>
        </a:spcAft>
        <a:defRPr sz="4400">
          <a:solidFill>
            <a:srgbClr val="A50021"/>
          </a:solidFill>
          <a:latin typeface="隶书" pitchFamily="49" charset="-122"/>
          <a:ea typeface="隶书" pitchFamily="49" charset="-122"/>
        </a:defRPr>
      </a:lvl2pPr>
      <a:lvl3pPr algn="ctr" rtl="0" fontAlgn="base">
        <a:spcBef>
          <a:spcPct val="0"/>
        </a:spcBef>
        <a:spcAft>
          <a:spcPct val="0"/>
        </a:spcAft>
        <a:defRPr sz="4400">
          <a:solidFill>
            <a:srgbClr val="A50021"/>
          </a:solidFill>
          <a:latin typeface="隶书" pitchFamily="49" charset="-122"/>
          <a:ea typeface="隶书" pitchFamily="49" charset="-122"/>
        </a:defRPr>
      </a:lvl3pPr>
      <a:lvl4pPr algn="ctr" rtl="0" fontAlgn="base">
        <a:spcBef>
          <a:spcPct val="0"/>
        </a:spcBef>
        <a:spcAft>
          <a:spcPct val="0"/>
        </a:spcAft>
        <a:defRPr sz="4400">
          <a:solidFill>
            <a:srgbClr val="A50021"/>
          </a:solidFill>
          <a:latin typeface="隶书" pitchFamily="49" charset="-122"/>
          <a:ea typeface="隶书" pitchFamily="49" charset="-122"/>
        </a:defRPr>
      </a:lvl4pPr>
      <a:lvl5pPr algn="ctr" rtl="0" fontAlgn="base">
        <a:spcBef>
          <a:spcPct val="0"/>
        </a:spcBef>
        <a:spcAft>
          <a:spcPct val="0"/>
        </a:spcAft>
        <a:defRPr sz="4400">
          <a:solidFill>
            <a:srgbClr val="A50021"/>
          </a:solidFill>
          <a:latin typeface="隶书" pitchFamily="49" charset="-122"/>
          <a:ea typeface="隶书" pitchFamily="49" charset="-122"/>
        </a:defRPr>
      </a:lvl5pPr>
      <a:lvl6pPr marL="457200" algn="ctr" rtl="0" fontAlgn="base">
        <a:spcBef>
          <a:spcPct val="0"/>
        </a:spcBef>
        <a:spcAft>
          <a:spcPct val="0"/>
        </a:spcAft>
        <a:defRPr sz="4400">
          <a:solidFill>
            <a:srgbClr val="A50021"/>
          </a:solidFill>
          <a:latin typeface="隶书" pitchFamily="49" charset="-122"/>
          <a:ea typeface="隶书" pitchFamily="49" charset="-122"/>
        </a:defRPr>
      </a:lvl6pPr>
      <a:lvl7pPr marL="914400" algn="ctr" rtl="0" fontAlgn="base">
        <a:spcBef>
          <a:spcPct val="0"/>
        </a:spcBef>
        <a:spcAft>
          <a:spcPct val="0"/>
        </a:spcAft>
        <a:defRPr sz="4400">
          <a:solidFill>
            <a:srgbClr val="A50021"/>
          </a:solidFill>
          <a:latin typeface="隶书" pitchFamily="49" charset="-122"/>
          <a:ea typeface="隶书" pitchFamily="49" charset="-122"/>
        </a:defRPr>
      </a:lvl7pPr>
      <a:lvl8pPr marL="1371600" algn="ctr" rtl="0" fontAlgn="base">
        <a:spcBef>
          <a:spcPct val="0"/>
        </a:spcBef>
        <a:spcAft>
          <a:spcPct val="0"/>
        </a:spcAft>
        <a:defRPr sz="4400">
          <a:solidFill>
            <a:srgbClr val="A50021"/>
          </a:solidFill>
          <a:latin typeface="隶书" pitchFamily="49" charset="-122"/>
          <a:ea typeface="隶书" pitchFamily="49" charset="-122"/>
        </a:defRPr>
      </a:lvl8pPr>
      <a:lvl9pPr marL="1828800" algn="ctr" rtl="0" fontAlgn="base">
        <a:spcBef>
          <a:spcPct val="0"/>
        </a:spcBef>
        <a:spcAft>
          <a:spcPct val="0"/>
        </a:spcAft>
        <a:defRPr sz="4400">
          <a:solidFill>
            <a:srgbClr val="A50021"/>
          </a:solidFill>
          <a:latin typeface="隶书" pitchFamily="49" charset="-122"/>
          <a:ea typeface="隶书" pitchFamily="49" charset="-122"/>
        </a:defRPr>
      </a:lvl9pPr>
    </p:titleStyle>
    <p:bodyStyle>
      <a:lvl1pPr marL="342900" indent="-342900" algn="l" rtl="0" fontAlgn="base">
        <a:spcBef>
          <a:spcPct val="20000"/>
        </a:spcBef>
        <a:spcAft>
          <a:spcPct val="0"/>
        </a:spcAft>
        <a:buChar char="•"/>
        <a:defRPr sz="3200" kern="1200">
          <a:solidFill>
            <a:srgbClr val="000066"/>
          </a:solidFill>
          <a:latin typeface="+mn-lt"/>
          <a:ea typeface="+mn-ea"/>
          <a:cs typeface="+mn-cs"/>
        </a:defRPr>
      </a:lvl1pPr>
      <a:lvl2pPr marL="742950" indent="-285750" algn="l" rtl="0" fontAlgn="base">
        <a:spcBef>
          <a:spcPct val="20000"/>
        </a:spcBef>
        <a:spcAft>
          <a:spcPct val="0"/>
        </a:spcAft>
        <a:buChar char="–"/>
        <a:defRPr sz="2800" kern="1200">
          <a:solidFill>
            <a:srgbClr val="000066"/>
          </a:solidFill>
          <a:latin typeface="+mn-lt"/>
          <a:ea typeface="+mn-ea"/>
          <a:cs typeface="+mn-cs"/>
        </a:defRPr>
      </a:lvl2pPr>
      <a:lvl3pPr marL="1143000" indent="-228600" algn="l" rtl="0" fontAlgn="base">
        <a:spcBef>
          <a:spcPct val="20000"/>
        </a:spcBef>
        <a:spcAft>
          <a:spcPct val="0"/>
        </a:spcAft>
        <a:buChar char="•"/>
        <a:defRPr sz="2400" kern="1200">
          <a:solidFill>
            <a:srgbClr val="000066"/>
          </a:solidFill>
          <a:latin typeface="+mn-lt"/>
          <a:ea typeface="+mn-ea"/>
          <a:cs typeface="+mn-cs"/>
        </a:defRPr>
      </a:lvl3pPr>
      <a:lvl4pPr marL="1600200" indent="-228600" algn="l" rtl="0" fontAlgn="base">
        <a:spcBef>
          <a:spcPct val="20000"/>
        </a:spcBef>
        <a:spcAft>
          <a:spcPct val="0"/>
        </a:spcAft>
        <a:buChar char="–"/>
        <a:defRPr sz="2000" kern="1200">
          <a:solidFill>
            <a:srgbClr val="000066"/>
          </a:solidFill>
          <a:latin typeface="+mn-lt"/>
          <a:ea typeface="+mn-ea"/>
          <a:cs typeface="+mn-cs"/>
        </a:defRPr>
      </a:lvl4pPr>
      <a:lvl5pPr marL="2057400" indent="-228600" algn="l" rtl="0" fontAlgn="base">
        <a:spcBef>
          <a:spcPct val="20000"/>
        </a:spcBef>
        <a:spcAft>
          <a:spcPct val="0"/>
        </a:spcAft>
        <a:buChar char="»"/>
        <a:defRPr sz="2000"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219"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400" b="0">
                <a:latin typeface="Arial" panose="020B0604020202020204" pitchFamily="34" charset="0"/>
                <a:ea typeface="宋体" panose="02010600030101010101" pitchFamily="2" charset="-122"/>
              </a:defRPr>
            </a:lvl1pPr>
          </a:lstStyle>
          <a:p>
            <a:endParaRPr lang="en-US" altLang="zh-CN"/>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400" b="0">
                <a:latin typeface="Arial" panose="020B0604020202020204" pitchFamily="34" charset="0"/>
                <a:ea typeface="宋体" panose="02010600030101010101" pitchFamily="2" charset="-122"/>
              </a:defRPr>
            </a:lvl1pPr>
          </a:lstStyle>
          <a:p>
            <a:endParaRPr lang="en-US" altLang="zh-CN"/>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400" b="0">
                <a:latin typeface="Arial" panose="020B0604020202020204" pitchFamily="34" charset="0"/>
                <a:ea typeface="宋体" panose="02010600030101010101" pitchFamily="2" charset="-122"/>
              </a:defRPr>
            </a:lvl1pPr>
          </a:lstStyle>
          <a:p>
            <a:fld id="{C2C33647-37A4-4A22-BDEE-7184B1081615}"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fontAlgn="base">
        <a:spcBef>
          <a:spcPct val="0"/>
        </a:spcBef>
        <a:spcAft>
          <a:spcPct val="0"/>
        </a:spcAft>
        <a:defRPr sz="4400" kern="1200">
          <a:solidFill>
            <a:srgbClr val="A50021"/>
          </a:solidFill>
          <a:latin typeface="+mj-lt"/>
          <a:ea typeface="+mj-ea"/>
          <a:cs typeface="+mj-cs"/>
        </a:defRPr>
      </a:lvl1pPr>
      <a:lvl2pPr algn="ctr" rtl="0" fontAlgn="base">
        <a:spcBef>
          <a:spcPct val="0"/>
        </a:spcBef>
        <a:spcAft>
          <a:spcPct val="0"/>
        </a:spcAft>
        <a:defRPr sz="4400">
          <a:solidFill>
            <a:srgbClr val="A50021"/>
          </a:solidFill>
          <a:latin typeface="隶书" pitchFamily="49" charset="-122"/>
          <a:ea typeface="隶书" pitchFamily="49" charset="-122"/>
        </a:defRPr>
      </a:lvl2pPr>
      <a:lvl3pPr algn="ctr" rtl="0" fontAlgn="base">
        <a:spcBef>
          <a:spcPct val="0"/>
        </a:spcBef>
        <a:spcAft>
          <a:spcPct val="0"/>
        </a:spcAft>
        <a:defRPr sz="4400">
          <a:solidFill>
            <a:srgbClr val="A50021"/>
          </a:solidFill>
          <a:latin typeface="隶书" pitchFamily="49" charset="-122"/>
          <a:ea typeface="隶书" pitchFamily="49" charset="-122"/>
        </a:defRPr>
      </a:lvl3pPr>
      <a:lvl4pPr algn="ctr" rtl="0" fontAlgn="base">
        <a:spcBef>
          <a:spcPct val="0"/>
        </a:spcBef>
        <a:spcAft>
          <a:spcPct val="0"/>
        </a:spcAft>
        <a:defRPr sz="4400">
          <a:solidFill>
            <a:srgbClr val="A50021"/>
          </a:solidFill>
          <a:latin typeface="隶书" pitchFamily="49" charset="-122"/>
          <a:ea typeface="隶书" pitchFamily="49" charset="-122"/>
        </a:defRPr>
      </a:lvl4pPr>
      <a:lvl5pPr algn="ctr" rtl="0" fontAlgn="base">
        <a:spcBef>
          <a:spcPct val="0"/>
        </a:spcBef>
        <a:spcAft>
          <a:spcPct val="0"/>
        </a:spcAft>
        <a:defRPr sz="4400">
          <a:solidFill>
            <a:srgbClr val="A50021"/>
          </a:solidFill>
          <a:latin typeface="隶书" pitchFamily="49" charset="-122"/>
          <a:ea typeface="隶书" pitchFamily="49" charset="-122"/>
        </a:defRPr>
      </a:lvl5pPr>
      <a:lvl6pPr marL="457200" algn="ctr" rtl="0" fontAlgn="base">
        <a:spcBef>
          <a:spcPct val="0"/>
        </a:spcBef>
        <a:spcAft>
          <a:spcPct val="0"/>
        </a:spcAft>
        <a:defRPr sz="4400">
          <a:solidFill>
            <a:srgbClr val="A50021"/>
          </a:solidFill>
          <a:latin typeface="隶书" pitchFamily="49" charset="-122"/>
          <a:ea typeface="隶书" pitchFamily="49" charset="-122"/>
        </a:defRPr>
      </a:lvl6pPr>
      <a:lvl7pPr marL="914400" algn="ctr" rtl="0" fontAlgn="base">
        <a:spcBef>
          <a:spcPct val="0"/>
        </a:spcBef>
        <a:spcAft>
          <a:spcPct val="0"/>
        </a:spcAft>
        <a:defRPr sz="4400">
          <a:solidFill>
            <a:srgbClr val="A50021"/>
          </a:solidFill>
          <a:latin typeface="隶书" pitchFamily="49" charset="-122"/>
          <a:ea typeface="隶书" pitchFamily="49" charset="-122"/>
        </a:defRPr>
      </a:lvl7pPr>
      <a:lvl8pPr marL="1371600" algn="ctr" rtl="0" fontAlgn="base">
        <a:spcBef>
          <a:spcPct val="0"/>
        </a:spcBef>
        <a:spcAft>
          <a:spcPct val="0"/>
        </a:spcAft>
        <a:defRPr sz="4400">
          <a:solidFill>
            <a:srgbClr val="A50021"/>
          </a:solidFill>
          <a:latin typeface="隶书" pitchFamily="49" charset="-122"/>
          <a:ea typeface="隶书" pitchFamily="49" charset="-122"/>
        </a:defRPr>
      </a:lvl8pPr>
      <a:lvl9pPr marL="1828800" algn="ctr" rtl="0" fontAlgn="base">
        <a:spcBef>
          <a:spcPct val="0"/>
        </a:spcBef>
        <a:spcAft>
          <a:spcPct val="0"/>
        </a:spcAft>
        <a:defRPr sz="4400">
          <a:solidFill>
            <a:srgbClr val="A50021"/>
          </a:solidFill>
          <a:latin typeface="隶书" pitchFamily="49" charset="-122"/>
          <a:ea typeface="隶书" pitchFamily="49" charset="-122"/>
        </a:defRPr>
      </a:lvl9pPr>
    </p:titleStyle>
    <p:bodyStyle>
      <a:lvl1pPr marL="342900" indent="-342900" algn="l" rtl="0" fontAlgn="base">
        <a:spcBef>
          <a:spcPct val="20000"/>
        </a:spcBef>
        <a:spcAft>
          <a:spcPct val="0"/>
        </a:spcAft>
        <a:buChar char="•"/>
        <a:defRPr sz="3200" kern="1200">
          <a:solidFill>
            <a:srgbClr val="000066"/>
          </a:solidFill>
          <a:latin typeface="+mn-lt"/>
          <a:ea typeface="+mn-ea"/>
          <a:cs typeface="+mn-cs"/>
        </a:defRPr>
      </a:lvl1pPr>
      <a:lvl2pPr marL="742950" indent="-285750" algn="l" rtl="0" fontAlgn="base">
        <a:spcBef>
          <a:spcPct val="20000"/>
        </a:spcBef>
        <a:spcAft>
          <a:spcPct val="0"/>
        </a:spcAft>
        <a:buChar char="–"/>
        <a:defRPr sz="2800" kern="1200">
          <a:solidFill>
            <a:srgbClr val="000066"/>
          </a:solidFill>
          <a:latin typeface="+mn-lt"/>
          <a:ea typeface="+mn-ea"/>
          <a:cs typeface="+mn-cs"/>
        </a:defRPr>
      </a:lvl2pPr>
      <a:lvl3pPr marL="1143000" indent="-228600" algn="l" rtl="0" fontAlgn="base">
        <a:spcBef>
          <a:spcPct val="20000"/>
        </a:spcBef>
        <a:spcAft>
          <a:spcPct val="0"/>
        </a:spcAft>
        <a:buChar char="•"/>
        <a:defRPr sz="2400" kern="1200">
          <a:solidFill>
            <a:srgbClr val="000066"/>
          </a:solidFill>
          <a:latin typeface="+mn-lt"/>
          <a:ea typeface="+mn-ea"/>
          <a:cs typeface="+mn-cs"/>
        </a:defRPr>
      </a:lvl3pPr>
      <a:lvl4pPr marL="1600200" indent="-228600" algn="l" rtl="0" fontAlgn="base">
        <a:spcBef>
          <a:spcPct val="20000"/>
        </a:spcBef>
        <a:spcAft>
          <a:spcPct val="0"/>
        </a:spcAft>
        <a:buChar char="–"/>
        <a:defRPr sz="2000" kern="1200">
          <a:solidFill>
            <a:srgbClr val="000066"/>
          </a:solidFill>
          <a:latin typeface="+mn-lt"/>
          <a:ea typeface="+mn-ea"/>
          <a:cs typeface="+mn-cs"/>
        </a:defRPr>
      </a:lvl4pPr>
      <a:lvl5pPr marL="2057400" indent="-228600" algn="l" rtl="0" fontAlgn="base">
        <a:spcBef>
          <a:spcPct val="20000"/>
        </a:spcBef>
        <a:spcAft>
          <a:spcPct val="0"/>
        </a:spcAft>
        <a:buChar char="»"/>
        <a:defRPr sz="2000"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4.bin"/><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5.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4.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9.bin"/><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11.bin"/><Relationship Id="rId4" Type="http://schemas.openxmlformats.org/officeDocument/2006/relationships/image" Target="../media/image1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1.wmf"/></Relationships>
</file>

<file path=ppt/slides/_rels/slide15.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14.bin"/><Relationship Id="rId4" Type="http://schemas.openxmlformats.org/officeDocument/2006/relationships/image" Target="../media/image2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5.wmf"/></Relationships>
</file>

<file path=ppt/slides/_rels/slide1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18.bin"/><Relationship Id="rId10" Type="http://schemas.openxmlformats.org/officeDocument/2006/relationships/image" Target="../media/image28.wmf"/><Relationship Id="rId4" Type="http://schemas.openxmlformats.org/officeDocument/2006/relationships/image" Target="../media/image26.wmf"/><Relationship Id="rId9" Type="http://schemas.openxmlformats.org/officeDocument/2006/relationships/oleObject" Target="../embeddings/oleObject20.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9.wmf"/></Relationships>
</file>

<file path=ppt/slides/_rels/slide19.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4.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1.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5.bin"/></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6.wmf"/><Relationship Id="rId5" Type="http://schemas.openxmlformats.org/officeDocument/2006/relationships/oleObject" Target="../embeddings/oleObject28.bin"/><Relationship Id="rId4" Type="http://schemas.openxmlformats.org/officeDocument/2006/relationships/image" Target="../media/image35.wmf"/></Relationships>
</file>

<file path=ppt/slides/_rels/slide21.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9.wmf"/><Relationship Id="rId5" Type="http://schemas.openxmlformats.org/officeDocument/2006/relationships/oleObject" Target="../embeddings/oleObject31.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3.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3.wmf"/><Relationship Id="rId5" Type="http://schemas.openxmlformats.org/officeDocument/2006/relationships/oleObject" Target="../embeddings/oleObject35.bin"/><Relationship Id="rId4" Type="http://schemas.openxmlformats.org/officeDocument/2006/relationships/image" Target="../media/image42.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5.wmf"/><Relationship Id="rId5" Type="http://schemas.openxmlformats.org/officeDocument/2006/relationships/oleObject" Target="../embeddings/oleObject37.bin"/><Relationship Id="rId4" Type="http://schemas.openxmlformats.org/officeDocument/2006/relationships/image" Target="../media/image44.wmf"/></Relationships>
</file>

<file path=ppt/slides/_rels/slide27.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51.wmf"/><Relationship Id="rId2" Type="http://schemas.openxmlformats.org/officeDocument/2006/relationships/slideLayout" Target="../slideLayouts/slideLayout7.xml"/><Relationship Id="rId16" Type="http://schemas.openxmlformats.org/officeDocument/2006/relationships/image" Target="../media/image53.wmf"/><Relationship Id="rId1" Type="http://schemas.openxmlformats.org/officeDocument/2006/relationships/vmlDrawing" Target="../drawings/vmlDrawing16.vml"/><Relationship Id="rId6" Type="http://schemas.openxmlformats.org/officeDocument/2006/relationships/image" Target="../media/image48.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42.bin"/><Relationship Id="rId14" Type="http://schemas.openxmlformats.org/officeDocument/2006/relationships/image" Target="../media/image52.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54.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image" Target="../media/image56.wmf"/><Relationship Id="rId5" Type="http://schemas.openxmlformats.org/officeDocument/2006/relationships/oleObject" Target="../embeddings/oleObject48.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0.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oleObject" Target="../embeddings/oleObject51.bin"/><Relationship Id="rId7" Type="http://schemas.openxmlformats.org/officeDocument/2006/relationships/image" Target="../media/image54.wmf"/><Relationship Id="rId2" Type="http://schemas.openxmlformats.org/officeDocument/2006/relationships/slideLayout" Target="../slideLayouts/slideLayout15.xml"/><Relationship Id="rId1" Type="http://schemas.openxmlformats.org/officeDocument/2006/relationships/vmlDrawing" Target="../drawings/vmlDrawing19.vml"/><Relationship Id="rId6" Type="http://schemas.openxmlformats.org/officeDocument/2006/relationships/oleObject" Target="../embeddings/oleObject52.bin"/><Relationship Id="rId5" Type="http://schemas.openxmlformats.org/officeDocument/2006/relationships/image" Target="../media/image61.png"/><Relationship Id="rId4" Type="http://schemas.openxmlformats.org/officeDocument/2006/relationships/image" Target="../media/image59.png"/><Relationship Id="rId9" Type="http://schemas.openxmlformats.org/officeDocument/2006/relationships/image" Target="../media/image60.wmf"/></Relationships>
</file>

<file path=ppt/slides/_rels/slide47.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slideLayout" Target="../slideLayouts/slideLayout16.xml"/><Relationship Id="rId1" Type="http://schemas.openxmlformats.org/officeDocument/2006/relationships/vmlDrawing" Target="../drawings/vmlDrawing20.vml"/><Relationship Id="rId5" Type="http://schemas.openxmlformats.org/officeDocument/2006/relationships/image" Target="../media/image67.wmf"/><Relationship Id="rId4" Type="http://schemas.openxmlformats.org/officeDocument/2006/relationships/oleObject" Target="../embeddings/oleObject54.bin"/></Relationships>
</file>

<file path=ppt/slides/_rels/slide54.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ctrTitle"/>
          </p:nvPr>
        </p:nvSpPr>
        <p:spPr>
          <a:xfrm>
            <a:off x="539750" y="981075"/>
            <a:ext cx="7920038" cy="2190750"/>
          </a:xfrm>
        </p:spPr>
        <p:txBody>
          <a:bodyPr/>
          <a:lstStyle/>
          <a:p>
            <a:r>
              <a:rPr lang="en-US" altLang="zh-CN" sz="3600" dirty="0">
                <a:solidFill>
                  <a:srgbClr val="A50021"/>
                </a:solidFill>
                <a:ea typeface="华文行楷" pitchFamily="2" charset="-122"/>
              </a:rPr>
              <a:t/>
            </a:r>
            <a:br>
              <a:rPr lang="en-US" altLang="zh-CN" sz="3600" dirty="0">
                <a:solidFill>
                  <a:srgbClr val="A50021"/>
                </a:solidFill>
                <a:ea typeface="华文行楷" pitchFamily="2" charset="-122"/>
              </a:rPr>
            </a:br>
            <a:r>
              <a:rPr lang="zh-CN" altLang="en-US" sz="4000" dirty="0">
                <a:solidFill>
                  <a:srgbClr val="0000FF"/>
                </a:solidFill>
                <a:ea typeface="华文行楷" pitchFamily="2" charset="-122"/>
              </a:rPr>
              <a:t>第四章电感式传感器</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body" sz="half" idx="1"/>
          </p:nvPr>
        </p:nvSpPr>
        <p:spPr>
          <a:xfrm>
            <a:off x="323850" y="404813"/>
            <a:ext cx="8496300" cy="6119812"/>
          </a:xfrm>
        </p:spPr>
        <p:txBody>
          <a:bodyPr/>
          <a:lstStyle/>
          <a:p>
            <a:pPr marL="0" indent="620713">
              <a:lnSpc>
                <a:spcPct val="120000"/>
              </a:lnSpc>
              <a:buFontTx/>
              <a:buNone/>
            </a:pPr>
            <a:r>
              <a:rPr lang="zh-CN" altLang="en-US" sz="2400" b="1" dirty="0">
                <a:solidFill>
                  <a:srgbClr val="000066"/>
                </a:solidFill>
                <a:latin typeface="华文仿宋" pitchFamily="2" charset="-122"/>
                <a:ea typeface="华文仿宋" pitchFamily="2" charset="-122"/>
              </a:rPr>
              <a:t>实际上由于铁芯一般工作于非饱和状态，此时</a:t>
            </a:r>
            <a:r>
              <a:rPr lang="zh-CN" altLang="en-US" sz="2400" b="1" dirty="0">
                <a:solidFill>
                  <a:srgbClr val="FF0000"/>
                </a:solidFill>
                <a:latin typeface="华文仿宋" pitchFamily="2" charset="-122"/>
                <a:ea typeface="华文仿宋" pitchFamily="2" charset="-122"/>
              </a:rPr>
              <a:t>铁芯的导磁率远远大于空气的导磁率，因而磁路的总磁阻主要由气隙长度决定</a:t>
            </a:r>
            <a:r>
              <a:rPr lang="zh-CN" altLang="en-US" sz="2400" b="1" dirty="0">
                <a:solidFill>
                  <a:srgbClr val="000066"/>
                </a:solidFill>
                <a:latin typeface="华文仿宋" pitchFamily="2" charset="-122"/>
                <a:ea typeface="华文仿宋" pitchFamily="2" charset="-122"/>
              </a:rPr>
              <a:t> 。</a:t>
            </a:r>
          </a:p>
          <a:p>
            <a:pPr marL="0" indent="620713">
              <a:lnSpc>
                <a:spcPct val="120000"/>
              </a:lnSpc>
              <a:buFontTx/>
              <a:buNone/>
            </a:pPr>
            <a:r>
              <a:rPr lang="zh-CN" altLang="en-US" sz="2400" b="1" dirty="0">
                <a:solidFill>
                  <a:srgbClr val="000066"/>
                </a:solidFill>
                <a:latin typeface="华文仿宋" pitchFamily="2" charset="-122"/>
                <a:ea typeface="华文仿宋" pitchFamily="2" charset="-122"/>
              </a:rPr>
              <a:t>如，电工纯铁：</a:t>
            </a:r>
            <a:r>
              <a:rPr lang="en-US" altLang="zh-CN" sz="2400" b="1" dirty="0">
                <a:solidFill>
                  <a:srgbClr val="000066"/>
                </a:solidFill>
                <a:latin typeface="华文仿宋" pitchFamily="2" charset="-122"/>
                <a:ea typeface="华文仿宋" pitchFamily="2" charset="-122"/>
              </a:rPr>
              <a:t>2X10</a:t>
            </a:r>
            <a:r>
              <a:rPr lang="en-US" altLang="zh-CN" sz="2400" b="1" baseline="30000" dirty="0">
                <a:solidFill>
                  <a:srgbClr val="000066"/>
                </a:solidFill>
                <a:latin typeface="华文仿宋" pitchFamily="2" charset="-122"/>
                <a:ea typeface="华文仿宋" pitchFamily="2" charset="-122"/>
              </a:rPr>
              <a:t>4</a:t>
            </a:r>
            <a:r>
              <a:rPr lang="zh-CN" altLang="en-US" sz="2400" b="1" dirty="0">
                <a:solidFill>
                  <a:srgbClr val="000066"/>
                </a:solidFill>
                <a:latin typeface="华文仿宋" pitchFamily="2" charset="-122"/>
                <a:ea typeface="华文仿宋" pitchFamily="2" charset="-122"/>
              </a:rPr>
              <a:t>、硅钢：</a:t>
            </a:r>
            <a:r>
              <a:rPr lang="en-US" altLang="zh-CN" sz="2400" b="1" dirty="0">
                <a:solidFill>
                  <a:srgbClr val="000066"/>
                </a:solidFill>
                <a:latin typeface="华文仿宋" pitchFamily="2" charset="-122"/>
                <a:ea typeface="华文仿宋" pitchFamily="2" charset="-122"/>
              </a:rPr>
              <a:t>8X10</a:t>
            </a:r>
            <a:r>
              <a:rPr lang="en-US" altLang="zh-CN" sz="2400" b="1" baseline="30000" dirty="0">
                <a:solidFill>
                  <a:srgbClr val="000066"/>
                </a:solidFill>
                <a:latin typeface="华文仿宋" pitchFamily="2" charset="-122"/>
                <a:ea typeface="华文仿宋" pitchFamily="2" charset="-122"/>
              </a:rPr>
              <a:t>3</a:t>
            </a:r>
            <a:r>
              <a:rPr lang="zh-CN" altLang="en-US" sz="2400" b="1" dirty="0">
                <a:solidFill>
                  <a:srgbClr val="000066"/>
                </a:solidFill>
                <a:latin typeface="华文仿宋" pitchFamily="2" charset="-122"/>
                <a:ea typeface="华文仿宋" pitchFamily="2" charset="-122"/>
              </a:rPr>
              <a:t>、玻莫合金：</a:t>
            </a:r>
            <a:r>
              <a:rPr lang="en-US" altLang="zh-CN" sz="2400" b="1" dirty="0">
                <a:solidFill>
                  <a:srgbClr val="000066"/>
                </a:solidFill>
                <a:latin typeface="华文仿宋" pitchFamily="2" charset="-122"/>
                <a:ea typeface="华文仿宋" pitchFamily="2" charset="-122"/>
              </a:rPr>
              <a:t>1X10</a:t>
            </a:r>
            <a:r>
              <a:rPr lang="en-US" altLang="zh-CN" sz="2400" b="1" baseline="30000" dirty="0">
                <a:solidFill>
                  <a:srgbClr val="000066"/>
                </a:solidFill>
                <a:latin typeface="华文仿宋" pitchFamily="2" charset="-122"/>
                <a:ea typeface="华文仿宋" pitchFamily="2" charset="-122"/>
              </a:rPr>
              <a:t>5</a:t>
            </a:r>
            <a:r>
              <a:rPr lang="zh-CN" altLang="en-US" sz="2400" b="1" dirty="0">
                <a:solidFill>
                  <a:srgbClr val="000066"/>
                </a:solidFill>
                <a:latin typeface="华文仿宋" pitchFamily="2" charset="-122"/>
                <a:ea typeface="华文仿宋" pitchFamily="2" charset="-122"/>
              </a:rPr>
              <a:t>。</a:t>
            </a:r>
          </a:p>
          <a:p>
            <a:pPr marL="0" indent="620713">
              <a:lnSpc>
                <a:spcPct val="120000"/>
              </a:lnSpc>
              <a:buFontTx/>
              <a:buNone/>
            </a:pPr>
            <a:endParaRPr lang="zh-CN" altLang="en-US" sz="2400" b="1" dirty="0">
              <a:solidFill>
                <a:srgbClr val="000066"/>
              </a:solidFill>
              <a:latin typeface="华文仿宋" pitchFamily="2" charset="-122"/>
              <a:ea typeface="华文仿宋" pitchFamily="2" charset="-122"/>
            </a:endParaRPr>
          </a:p>
          <a:p>
            <a:pPr marL="0" indent="620713">
              <a:lnSpc>
                <a:spcPct val="120000"/>
              </a:lnSpc>
              <a:buFontTx/>
              <a:buNone/>
            </a:pPr>
            <a:endParaRPr lang="zh-CN" altLang="en-US" sz="2400" b="1" dirty="0">
              <a:solidFill>
                <a:srgbClr val="000066"/>
              </a:solidFill>
              <a:latin typeface="华文仿宋" pitchFamily="2" charset="-122"/>
              <a:ea typeface="华文仿宋" pitchFamily="2" charset="-122"/>
            </a:endParaRPr>
          </a:p>
          <a:p>
            <a:pPr marL="0" indent="620713">
              <a:lnSpc>
                <a:spcPct val="120000"/>
              </a:lnSpc>
              <a:buFontTx/>
              <a:buNone/>
            </a:pPr>
            <a:endParaRPr lang="zh-CN" altLang="en-US" sz="2400" b="1" dirty="0">
              <a:solidFill>
                <a:srgbClr val="000066"/>
              </a:solidFill>
              <a:latin typeface="华文仿宋" pitchFamily="2" charset="-122"/>
              <a:ea typeface="华文仿宋" pitchFamily="2" charset="-122"/>
            </a:endParaRPr>
          </a:p>
          <a:p>
            <a:pPr marL="0" indent="620713">
              <a:lnSpc>
                <a:spcPct val="120000"/>
              </a:lnSpc>
              <a:buFontTx/>
              <a:buNone/>
            </a:pPr>
            <a:endParaRPr lang="zh-CN" altLang="en-US" sz="2400" b="1" dirty="0">
              <a:solidFill>
                <a:srgbClr val="000066"/>
              </a:solidFill>
              <a:latin typeface="华文仿宋" pitchFamily="2" charset="-122"/>
              <a:ea typeface="华文仿宋" pitchFamily="2" charset="-122"/>
            </a:endParaRPr>
          </a:p>
          <a:p>
            <a:pPr marL="0" indent="620713">
              <a:lnSpc>
                <a:spcPct val="120000"/>
              </a:lnSpc>
              <a:buFontTx/>
              <a:buNone/>
            </a:pPr>
            <a:endParaRPr lang="zh-CN" altLang="en-US" sz="2400" b="1" dirty="0">
              <a:solidFill>
                <a:srgbClr val="000066"/>
              </a:solidFill>
              <a:latin typeface="华文仿宋" pitchFamily="2" charset="-122"/>
              <a:ea typeface="华文仿宋" pitchFamily="2" charset="-122"/>
            </a:endParaRPr>
          </a:p>
          <a:p>
            <a:pPr marL="0" indent="620713">
              <a:lnSpc>
                <a:spcPct val="120000"/>
              </a:lnSpc>
              <a:buFontTx/>
              <a:buNone/>
            </a:pPr>
            <a:r>
              <a:rPr lang="zh-CN" altLang="en-US" sz="2400" b="1" dirty="0">
                <a:solidFill>
                  <a:srgbClr val="CC0000"/>
                </a:solidFill>
                <a:latin typeface="华文仿宋" pitchFamily="2" charset="-122"/>
                <a:ea typeface="华文仿宋" pitchFamily="2" charset="-122"/>
              </a:rPr>
              <a:t>通过移动衔铁的位置，即可改变气隙的长度或截面积，从而引起线圈自感的变化。使用最广泛的是变气隙厚度</a:t>
            </a:r>
            <a:r>
              <a:rPr lang="en-US" altLang="zh-CN" sz="2400" b="1" dirty="0">
                <a:solidFill>
                  <a:srgbClr val="CC0000"/>
                </a:solidFill>
                <a:latin typeface="华文仿宋" pitchFamily="2" charset="-122"/>
                <a:ea typeface="华文仿宋" pitchFamily="2" charset="-122"/>
              </a:rPr>
              <a:t>δ</a:t>
            </a:r>
            <a:r>
              <a:rPr lang="zh-CN" altLang="en-US" sz="2400" b="1" dirty="0">
                <a:solidFill>
                  <a:srgbClr val="CC0000"/>
                </a:solidFill>
                <a:latin typeface="华文仿宋" pitchFamily="2" charset="-122"/>
                <a:ea typeface="华文仿宋" pitchFamily="2" charset="-122"/>
              </a:rPr>
              <a:t>式电感传感器。 </a:t>
            </a:r>
          </a:p>
        </p:txBody>
      </p:sp>
      <p:sp>
        <p:nvSpPr>
          <p:cNvPr id="185349" name="Rectangle 5"/>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185348" name="Object 4"/>
          <p:cNvGraphicFramePr>
            <a:graphicFrameLocks noChangeAspect="1"/>
          </p:cNvGraphicFramePr>
          <p:nvPr/>
        </p:nvGraphicFramePr>
        <p:xfrm>
          <a:off x="2771775" y="2420938"/>
          <a:ext cx="1427163" cy="868362"/>
        </p:xfrm>
        <a:graphic>
          <a:graphicData uri="http://schemas.openxmlformats.org/presentationml/2006/ole">
            <mc:AlternateContent xmlns:mc="http://schemas.openxmlformats.org/markup-compatibility/2006">
              <mc:Choice xmlns:v="urn:schemas-microsoft-com:vml" Requires="v">
                <p:oleObj spid="_x0000_s185362" name="公式" r:id="rId3" imgW="736560" imgH="444240" progId="Equation.3">
                  <p:embed/>
                </p:oleObj>
              </mc:Choice>
              <mc:Fallback>
                <p:oleObj name="公式" r:id="rId3" imgW="736560" imgH="4442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420938"/>
                        <a:ext cx="1427163" cy="868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5351" name="Rectangle 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185350" name="Object 6"/>
          <p:cNvGraphicFramePr>
            <a:graphicFrameLocks noChangeAspect="1"/>
          </p:cNvGraphicFramePr>
          <p:nvPr/>
        </p:nvGraphicFramePr>
        <p:xfrm>
          <a:off x="2843213" y="3716338"/>
          <a:ext cx="1511300" cy="776287"/>
        </p:xfrm>
        <a:graphic>
          <a:graphicData uri="http://schemas.openxmlformats.org/presentationml/2006/ole">
            <mc:AlternateContent xmlns:mc="http://schemas.openxmlformats.org/markup-compatibility/2006">
              <mc:Choice xmlns:v="urn:schemas-microsoft-com:vml" Requires="v">
                <p:oleObj spid="_x0000_s185363" name="公式" r:id="rId5" imgW="812520" imgH="419040" progId="Equation.3">
                  <p:embed/>
                </p:oleObj>
              </mc:Choice>
              <mc:Fallback>
                <p:oleObj name="公式" r:id="rId5" imgW="812520" imgH="419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716338"/>
                        <a:ext cx="1511300" cy="776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5352" name="Object 8"/>
          <p:cNvGraphicFramePr>
            <a:graphicFrameLocks noChangeAspect="1"/>
          </p:cNvGraphicFramePr>
          <p:nvPr>
            <p:ph sz="half" idx="2"/>
          </p:nvPr>
        </p:nvGraphicFramePr>
        <p:xfrm>
          <a:off x="5867400" y="2565400"/>
          <a:ext cx="935038" cy="782638"/>
        </p:xfrm>
        <a:graphic>
          <a:graphicData uri="http://schemas.openxmlformats.org/presentationml/2006/ole">
            <mc:AlternateContent xmlns:mc="http://schemas.openxmlformats.org/markup-compatibility/2006">
              <mc:Choice xmlns:v="urn:schemas-microsoft-com:vml" Requires="v">
                <p:oleObj spid="_x0000_s185364" name="公式" r:id="rId7" imgW="545760" imgH="457200" progId="Equation.3">
                  <p:embed/>
                </p:oleObj>
              </mc:Choice>
              <mc:Fallback>
                <p:oleObj name="公式" r:id="rId7" imgW="545760" imgH="457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2565400"/>
                        <a:ext cx="935038"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72" name="Picture 4" descr="4-2"/>
          <p:cNvPicPr>
            <a:picLocks noChangeAspect="1" noChangeArrowheads="1"/>
          </p:cNvPicPr>
          <p:nvPr/>
        </p:nvPicPr>
        <p:blipFill>
          <a:blip r:embed="rId3">
            <a:extLst>
              <a:ext uri="{28A0092B-C50C-407E-A947-70E740481C1C}">
                <a14:useLocalDpi xmlns:a14="http://schemas.microsoft.com/office/drawing/2010/main" val="0"/>
              </a:ext>
            </a:extLst>
          </a:blip>
          <a:srcRect l="-348" r="8739" b="12978"/>
          <a:stretch>
            <a:fillRect/>
          </a:stretch>
        </p:blipFill>
        <p:spPr bwMode="auto">
          <a:xfrm>
            <a:off x="4356100" y="0"/>
            <a:ext cx="4787900" cy="3389313"/>
          </a:xfrm>
          <a:prstGeom prst="rect">
            <a:avLst/>
          </a:prstGeom>
          <a:noFill/>
          <a:extLst>
            <a:ext uri="{909E8E84-426E-40DD-AFC4-6F175D3DCCD1}">
              <a14:hiddenFill xmlns:a14="http://schemas.microsoft.com/office/drawing/2010/main">
                <a:solidFill>
                  <a:srgbClr val="FFFFFF"/>
                </a:solidFill>
              </a14:hiddenFill>
            </a:ext>
          </a:extLst>
        </p:spPr>
      </p:pic>
      <p:sp>
        <p:nvSpPr>
          <p:cNvPr id="186373" name="Text Box 5"/>
          <p:cNvSpPr txBox="1">
            <a:spLocks noChangeArrowheads="1"/>
          </p:cNvSpPr>
          <p:nvPr>
            <p:ph type="body" sz="half" idx="1"/>
          </p:nvPr>
        </p:nvSpPr>
        <p:spPr>
          <a:xfrm>
            <a:off x="323850" y="620713"/>
            <a:ext cx="4038600" cy="5184775"/>
          </a:xfrm>
          <a:noFill/>
          <a:ln/>
        </p:spPr>
        <p:txBody>
          <a:bodyPr/>
          <a:lstStyle/>
          <a:p>
            <a:pPr marL="0" indent="441325">
              <a:lnSpc>
                <a:spcPct val="120000"/>
              </a:lnSpc>
              <a:buFontTx/>
              <a:buNone/>
            </a:pPr>
            <a:r>
              <a:rPr kumimoji="1" lang="zh-CN" altLang="en-US" sz="2400" b="1">
                <a:solidFill>
                  <a:schemeClr val="accent2"/>
                </a:solidFill>
                <a:latin typeface="华文仿宋" pitchFamily="2" charset="-122"/>
                <a:ea typeface="华文仿宋" pitchFamily="2" charset="-122"/>
              </a:rPr>
              <a:t>分析：</a:t>
            </a:r>
          </a:p>
          <a:p>
            <a:pPr marL="0" indent="441325">
              <a:lnSpc>
                <a:spcPct val="120000"/>
              </a:lnSpc>
              <a:buFontTx/>
              <a:buNone/>
            </a:pPr>
            <a:r>
              <a:rPr kumimoji="1" lang="zh-CN" altLang="en-US" sz="2400" b="1">
                <a:solidFill>
                  <a:schemeClr val="accent2"/>
                </a:solidFill>
                <a:latin typeface="华文仿宋" pitchFamily="2" charset="-122"/>
                <a:ea typeface="华文仿宋" pitchFamily="2" charset="-122"/>
              </a:rPr>
              <a:t>当衔铁处于初始位置时，初始电感量为：</a:t>
            </a:r>
          </a:p>
          <a:p>
            <a:pPr marL="0" indent="441325">
              <a:lnSpc>
                <a:spcPct val="120000"/>
              </a:lnSpc>
              <a:buFontTx/>
              <a:buNone/>
            </a:pPr>
            <a:endParaRPr kumimoji="1" lang="zh-CN" altLang="en-US" sz="2400" b="1">
              <a:solidFill>
                <a:schemeClr val="accent2"/>
              </a:solidFill>
              <a:latin typeface="华文仿宋" pitchFamily="2" charset="-122"/>
              <a:ea typeface="华文仿宋" pitchFamily="2" charset="-122"/>
            </a:endParaRPr>
          </a:p>
          <a:p>
            <a:pPr marL="0" indent="441325">
              <a:lnSpc>
                <a:spcPct val="120000"/>
              </a:lnSpc>
              <a:buFontTx/>
              <a:buNone/>
            </a:pPr>
            <a:endParaRPr kumimoji="1" lang="zh-CN" altLang="en-US" sz="2400" b="1">
              <a:solidFill>
                <a:schemeClr val="accent2"/>
              </a:solidFill>
              <a:latin typeface="华文仿宋" pitchFamily="2" charset="-122"/>
              <a:ea typeface="华文仿宋" pitchFamily="2" charset="-122"/>
            </a:endParaRPr>
          </a:p>
          <a:p>
            <a:pPr marL="0" indent="441325">
              <a:lnSpc>
                <a:spcPct val="120000"/>
              </a:lnSpc>
              <a:buFontTx/>
              <a:buNone/>
            </a:pPr>
            <a:r>
              <a:rPr kumimoji="1" lang="zh-CN" altLang="en-US" sz="2400" b="1">
                <a:solidFill>
                  <a:schemeClr val="accent2"/>
                </a:solidFill>
                <a:latin typeface="华文仿宋" pitchFamily="2" charset="-122"/>
                <a:ea typeface="华文仿宋" pitchFamily="2" charset="-122"/>
              </a:rPr>
              <a:t>当衔铁上移</a:t>
            </a:r>
            <a:r>
              <a:rPr kumimoji="1" lang="en-US" altLang="zh-CN" sz="2400" b="1">
                <a:solidFill>
                  <a:schemeClr val="accent2"/>
                </a:solidFill>
                <a:latin typeface="华文仿宋" pitchFamily="2" charset="-122"/>
                <a:ea typeface="华文仿宋" pitchFamily="2" charset="-122"/>
              </a:rPr>
              <a:t>Δδ</a:t>
            </a:r>
            <a:r>
              <a:rPr kumimoji="1" lang="zh-CN" altLang="en-US" sz="2400" b="1">
                <a:solidFill>
                  <a:schemeClr val="accent2"/>
                </a:solidFill>
                <a:latin typeface="华文仿宋" pitchFamily="2" charset="-122"/>
                <a:ea typeface="华文仿宋" pitchFamily="2" charset="-122"/>
              </a:rPr>
              <a:t>时</a:t>
            </a:r>
            <a:r>
              <a:rPr kumimoji="1" lang="en-US" altLang="zh-CN" sz="2400" b="1">
                <a:solidFill>
                  <a:schemeClr val="accent2"/>
                </a:solidFill>
                <a:latin typeface="华文仿宋" pitchFamily="2" charset="-122"/>
                <a:ea typeface="华文仿宋" pitchFamily="2" charset="-122"/>
              </a:rPr>
              <a:t>, </a:t>
            </a:r>
            <a:r>
              <a:rPr kumimoji="1" lang="zh-CN" altLang="en-US" sz="2400" b="1">
                <a:solidFill>
                  <a:schemeClr val="accent2"/>
                </a:solidFill>
                <a:latin typeface="华文仿宋" pitchFamily="2" charset="-122"/>
                <a:ea typeface="华文仿宋" pitchFamily="2" charset="-122"/>
              </a:rPr>
              <a:t>传感器气隙减小</a:t>
            </a:r>
            <a:r>
              <a:rPr kumimoji="1" lang="en-US" altLang="zh-CN" sz="2400" b="1">
                <a:solidFill>
                  <a:schemeClr val="accent2"/>
                </a:solidFill>
                <a:latin typeface="华文仿宋" pitchFamily="2" charset="-122"/>
                <a:ea typeface="华文仿宋" pitchFamily="2" charset="-122"/>
              </a:rPr>
              <a:t>Δδ, </a:t>
            </a:r>
            <a:r>
              <a:rPr kumimoji="1" lang="zh-CN" altLang="en-US" sz="2400" b="1">
                <a:solidFill>
                  <a:schemeClr val="accent2"/>
                </a:solidFill>
                <a:latin typeface="华文仿宋" pitchFamily="2" charset="-122"/>
                <a:ea typeface="华文仿宋" pitchFamily="2" charset="-122"/>
              </a:rPr>
              <a:t>即</a:t>
            </a:r>
            <a:r>
              <a:rPr kumimoji="1" lang="en-US" altLang="zh-CN" sz="2400" b="1">
                <a:solidFill>
                  <a:schemeClr val="accent2"/>
                </a:solidFill>
                <a:latin typeface="华文仿宋" pitchFamily="2" charset="-122"/>
                <a:ea typeface="华文仿宋" pitchFamily="2" charset="-122"/>
              </a:rPr>
              <a:t>δ=δ</a:t>
            </a:r>
            <a:r>
              <a:rPr kumimoji="1" lang="en-US" altLang="zh-CN" sz="2400" b="1" baseline="-25000">
                <a:solidFill>
                  <a:schemeClr val="accent2"/>
                </a:solidFill>
                <a:latin typeface="华文仿宋" pitchFamily="2" charset="-122"/>
                <a:ea typeface="华文仿宋" pitchFamily="2" charset="-122"/>
              </a:rPr>
              <a:t>0</a:t>
            </a:r>
            <a:r>
              <a:rPr kumimoji="1" lang="en-US" altLang="zh-CN" sz="2400" b="1">
                <a:solidFill>
                  <a:schemeClr val="accent2"/>
                </a:solidFill>
                <a:latin typeface="华文仿宋" pitchFamily="2" charset="-122"/>
                <a:ea typeface="华文仿宋" pitchFamily="2" charset="-122"/>
              </a:rPr>
              <a:t>-Δδ, </a:t>
            </a:r>
            <a:r>
              <a:rPr kumimoji="1" lang="zh-CN" altLang="en-US" sz="2400" b="1">
                <a:solidFill>
                  <a:schemeClr val="accent2"/>
                </a:solidFill>
                <a:latin typeface="华文仿宋" pitchFamily="2" charset="-122"/>
                <a:ea typeface="华文仿宋" pitchFamily="2" charset="-122"/>
              </a:rPr>
              <a:t>则此时输出电感为</a:t>
            </a:r>
            <a:r>
              <a:rPr kumimoji="1" lang="en-US" altLang="zh-CN" sz="2400" b="1">
                <a:solidFill>
                  <a:schemeClr val="accent2"/>
                </a:solidFill>
                <a:latin typeface="华文仿宋" pitchFamily="2" charset="-122"/>
                <a:ea typeface="华文仿宋" pitchFamily="2" charset="-122"/>
              </a:rPr>
              <a:t>L = L</a:t>
            </a:r>
            <a:r>
              <a:rPr kumimoji="1" lang="en-US" altLang="zh-CN" sz="2400" b="1" baseline="-25000">
                <a:solidFill>
                  <a:schemeClr val="accent2"/>
                </a:solidFill>
                <a:latin typeface="华文仿宋" pitchFamily="2" charset="-122"/>
                <a:ea typeface="华文仿宋" pitchFamily="2" charset="-122"/>
              </a:rPr>
              <a:t>0</a:t>
            </a:r>
            <a:r>
              <a:rPr kumimoji="1" lang="en-US" altLang="zh-CN" sz="2400" b="1">
                <a:solidFill>
                  <a:schemeClr val="accent2"/>
                </a:solidFill>
                <a:latin typeface="华文仿宋" pitchFamily="2" charset="-122"/>
                <a:ea typeface="华文仿宋" pitchFamily="2" charset="-122"/>
              </a:rPr>
              <a:t>+ΔL</a:t>
            </a:r>
          </a:p>
        </p:txBody>
      </p:sp>
      <p:graphicFrame>
        <p:nvGraphicFramePr>
          <p:cNvPr id="186374" name="Object 6"/>
          <p:cNvGraphicFramePr>
            <a:graphicFrameLocks noChangeAspect="1"/>
          </p:cNvGraphicFramePr>
          <p:nvPr>
            <p:ph sz="quarter" idx="2"/>
          </p:nvPr>
        </p:nvGraphicFramePr>
        <p:xfrm>
          <a:off x="1331913" y="2205038"/>
          <a:ext cx="1584325" cy="827087"/>
        </p:xfrm>
        <a:graphic>
          <a:graphicData uri="http://schemas.openxmlformats.org/presentationml/2006/ole">
            <mc:AlternateContent xmlns:mc="http://schemas.openxmlformats.org/markup-compatibility/2006">
              <mc:Choice xmlns:v="urn:schemas-microsoft-com:vml" Requires="v">
                <p:oleObj spid="_x0000_s186386" name="公式" r:id="rId4" imgW="876240" imgH="457200" progId="Equation.3">
                  <p:embed/>
                </p:oleObj>
              </mc:Choice>
              <mc:Fallback>
                <p:oleObj name="公式" r:id="rId4" imgW="876240" imgH="457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205038"/>
                        <a:ext cx="1584325" cy="827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77" name="Object 9"/>
          <p:cNvGraphicFramePr>
            <a:graphicFrameLocks noChangeAspect="1"/>
          </p:cNvGraphicFramePr>
          <p:nvPr>
            <p:ph sz="quarter" idx="3"/>
          </p:nvPr>
        </p:nvGraphicFramePr>
        <p:xfrm>
          <a:off x="1908175" y="4868863"/>
          <a:ext cx="4176713" cy="1217612"/>
        </p:xfrm>
        <a:graphic>
          <a:graphicData uri="http://schemas.openxmlformats.org/presentationml/2006/ole">
            <mc:AlternateContent xmlns:mc="http://schemas.openxmlformats.org/markup-compatibility/2006">
              <mc:Choice xmlns:v="urn:schemas-microsoft-com:vml" Requires="v">
                <p:oleObj spid="_x0000_s186387" name="公式" r:id="rId6" imgW="2222280" imgH="647640" progId="Equation.3">
                  <p:embed/>
                </p:oleObj>
              </mc:Choice>
              <mc:Fallback>
                <p:oleObj name="公式" r:id="rId6" imgW="2222280" imgH="64764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8175" y="4868863"/>
                        <a:ext cx="4176713" cy="1217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2"/>
          <p:cNvSpPr txBox="1">
            <a:spLocks noChangeArrowheads="1"/>
          </p:cNvSpPr>
          <p:nvPr/>
        </p:nvSpPr>
        <p:spPr bwMode="auto">
          <a:xfrm>
            <a:off x="228600" y="685800"/>
            <a:ext cx="6864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accent2"/>
                </a:solidFill>
                <a:latin typeface="华文仿宋" pitchFamily="2" charset="-122"/>
              </a:rPr>
              <a:t>当</a:t>
            </a:r>
            <a:r>
              <a:rPr lang="en-US" altLang="zh-CN">
                <a:solidFill>
                  <a:schemeClr val="accent2"/>
                </a:solidFill>
                <a:latin typeface="华文仿宋" pitchFamily="2" charset="-122"/>
              </a:rPr>
              <a:t>Δ</a:t>
            </a:r>
            <a:r>
              <a:rPr lang="en-US" altLang="zh-CN" i="1">
                <a:solidFill>
                  <a:schemeClr val="accent2"/>
                </a:solidFill>
                <a:latin typeface="华文仿宋" pitchFamily="2" charset="-122"/>
              </a:rPr>
              <a:t>δ</a:t>
            </a:r>
            <a:r>
              <a:rPr lang="en-US" altLang="zh-CN">
                <a:solidFill>
                  <a:schemeClr val="accent2"/>
                </a:solidFill>
                <a:latin typeface="华文仿宋" pitchFamily="2" charset="-122"/>
              </a:rPr>
              <a:t>/</a:t>
            </a:r>
            <a:r>
              <a:rPr lang="en-US" altLang="zh-CN" i="1">
                <a:solidFill>
                  <a:schemeClr val="accent2"/>
                </a:solidFill>
                <a:latin typeface="华文仿宋" pitchFamily="2" charset="-122"/>
              </a:rPr>
              <a:t>δ</a:t>
            </a:r>
            <a:r>
              <a:rPr lang="en-US" altLang="zh-CN" baseline="-25000">
                <a:solidFill>
                  <a:schemeClr val="accent2"/>
                </a:solidFill>
                <a:latin typeface="华文仿宋" pitchFamily="2" charset="-122"/>
              </a:rPr>
              <a:t>0</a:t>
            </a:r>
            <a:r>
              <a:rPr lang="en-US" altLang="zh-CN">
                <a:solidFill>
                  <a:schemeClr val="accent2"/>
                </a:solidFill>
                <a:latin typeface="华文仿宋" pitchFamily="2" charset="-122"/>
              </a:rPr>
              <a:t>&lt;1</a:t>
            </a:r>
            <a:r>
              <a:rPr lang="zh-CN" altLang="en-US">
                <a:solidFill>
                  <a:schemeClr val="accent2"/>
                </a:solidFill>
                <a:latin typeface="华文仿宋" pitchFamily="2" charset="-122"/>
              </a:rPr>
              <a:t>时： </a:t>
            </a:r>
          </a:p>
        </p:txBody>
      </p:sp>
      <p:graphicFrame>
        <p:nvGraphicFramePr>
          <p:cNvPr id="219139" name="Object 3"/>
          <p:cNvGraphicFramePr>
            <a:graphicFrameLocks noChangeAspect="1"/>
          </p:cNvGraphicFramePr>
          <p:nvPr/>
        </p:nvGraphicFramePr>
        <p:xfrm>
          <a:off x="1339850" y="1282700"/>
          <a:ext cx="6146800" cy="1143000"/>
        </p:xfrm>
        <a:graphic>
          <a:graphicData uri="http://schemas.openxmlformats.org/presentationml/2006/ole">
            <mc:AlternateContent xmlns:mc="http://schemas.openxmlformats.org/markup-compatibility/2006">
              <mc:Choice xmlns:v="urn:schemas-microsoft-com:vml" Requires="v">
                <p:oleObj spid="_x0000_s219150" name="公式" r:id="rId3" imgW="3073320" imgH="571320" progId="Equation.3">
                  <p:embed/>
                </p:oleObj>
              </mc:Choice>
              <mc:Fallback>
                <p:oleObj name="公式" r:id="rId3" imgW="3073320" imgH="5713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9850" y="1282700"/>
                        <a:ext cx="61468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141" name="Text Box 5"/>
          <p:cNvSpPr txBox="1">
            <a:spLocks noChangeArrowheads="1"/>
          </p:cNvSpPr>
          <p:nvPr/>
        </p:nvSpPr>
        <p:spPr bwMode="auto">
          <a:xfrm>
            <a:off x="250825" y="2708275"/>
            <a:ext cx="705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accent2"/>
                </a:solidFill>
                <a:latin typeface="华文仿宋" pitchFamily="2" charset="-122"/>
              </a:rPr>
              <a:t>可求得电感增量</a:t>
            </a:r>
            <a:r>
              <a:rPr lang="en-US" altLang="zh-CN">
                <a:solidFill>
                  <a:schemeClr val="accent2"/>
                </a:solidFill>
                <a:latin typeface="华文仿宋" pitchFamily="2" charset="-122"/>
              </a:rPr>
              <a:t>ΔL</a:t>
            </a:r>
            <a:r>
              <a:rPr lang="zh-CN" altLang="en-US">
                <a:solidFill>
                  <a:schemeClr val="accent2"/>
                </a:solidFill>
                <a:latin typeface="华文仿宋" pitchFamily="2" charset="-122"/>
              </a:rPr>
              <a:t>和相对增量</a:t>
            </a:r>
            <a:r>
              <a:rPr lang="en-US" altLang="zh-CN">
                <a:solidFill>
                  <a:schemeClr val="accent2"/>
                </a:solidFill>
                <a:latin typeface="华文仿宋" pitchFamily="2" charset="-122"/>
              </a:rPr>
              <a:t>ΔL/L0</a:t>
            </a:r>
            <a:r>
              <a:rPr lang="zh-CN" altLang="en-US">
                <a:solidFill>
                  <a:schemeClr val="accent2"/>
                </a:solidFill>
                <a:latin typeface="华文仿宋" pitchFamily="2" charset="-122"/>
              </a:rPr>
              <a:t>的表达式，即 </a:t>
            </a:r>
          </a:p>
        </p:txBody>
      </p:sp>
      <p:graphicFrame>
        <p:nvGraphicFramePr>
          <p:cNvPr id="219142" name="Object 6"/>
          <p:cNvGraphicFramePr>
            <a:graphicFrameLocks noChangeAspect="1"/>
          </p:cNvGraphicFramePr>
          <p:nvPr/>
        </p:nvGraphicFramePr>
        <p:xfrm>
          <a:off x="2349500" y="3581400"/>
          <a:ext cx="4368800" cy="2286000"/>
        </p:xfrm>
        <a:graphic>
          <a:graphicData uri="http://schemas.openxmlformats.org/presentationml/2006/ole">
            <mc:AlternateContent xmlns:mc="http://schemas.openxmlformats.org/markup-compatibility/2006">
              <mc:Choice xmlns:v="urn:schemas-microsoft-com:vml" Requires="v">
                <p:oleObj spid="_x0000_s219151" name="公式" r:id="rId5" imgW="2184120" imgH="1143000" progId="Equation.3">
                  <p:embed/>
                </p:oleObj>
              </mc:Choice>
              <mc:Fallback>
                <p:oleObj name="公式" r:id="rId5" imgW="2184120" imgH="1143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9500" y="3581400"/>
                        <a:ext cx="43688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p:cNvSpPr txBox="1">
            <a:spLocks noChangeArrowheads="1"/>
          </p:cNvSpPr>
          <p:nvPr/>
        </p:nvSpPr>
        <p:spPr bwMode="auto">
          <a:xfrm>
            <a:off x="533400" y="803275"/>
            <a:ext cx="7575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accent2"/>
                </a:solidFill>
                <a:latin typeface="华文仿宋" pitchFamily="2" charset="-122"/>
              </a:rPr>
              <a:t>同理，当衔铁随被测体的初始位置向下移动</a:t>
            </a:r>
            <a:r>
              <a:rPr lang="en-US" altLang="zh-CN">
                <a:solidFill>
                  <a:schemeClr val="accent2"/>
                </a:solidFill>
                <a:latin typeface="华文仿宋" pitchFamily="2" charset="-122"/>
              </a:rPr>
              <a:t>Δδ</a:t>
            </a:r>
            <a:r>
              <a:rPr lang="zh-CN" altLang="en-US">
                <a:solidFill>
                  <a:schemeClr val="accent2"/>
                </a:solidFill>
                <a:latin typeface="华文仿宋" pitchFamily="2" charset="-122"/>
              </a:rPr>
              <a:t>时，有 </a:t>
            </a:r>
          </a:p>
        </p:txBody>
      </p:sp>
      <p:graphicFrame>
        <p:nvGraphicFramePr>
          <p:cNvPr id="220163" name="Object 3"/>
          <p:cNvGraphicFramePr>
            <a:graphicFrameLocks noChangeAspect="1"/>
          </p:cNvGraphicFramePr>
          <p:nvPr/>
        </p:nvGraphicFramePr>
        <p:xfrm>
          <a:off x="1828800" y="1600200"/>
          <a:ext cx="5461000" cy="2286000"/>
        </p:xfrm>
        <a:graphic>
          <a:graphicData uri="http://schemas.openxmlformats.org/presentationml/2006/ole">
            <mc:AlternateContent xmlns:mc="http://schemas.openxmlformats.org/markup-compatibility/2006">
              <mc:Choice xmlns:v="urn:schemas-microsoft-com:vml" Requires="v">
                <p:oleObj spid="_x0000_s220173" name="公式" r:id="rId3" imgW="2730240" imgH="1143000" progId="Equation.3">
                  <p:embed/>
                </p:oleObj>
              </mc:Choice>
              <mc:Fallback>
                <p:oleObj name="公式" r:id="rId3" imgW="2730240" imgH="1143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600200"/>
                        <a:ext cx="5461000"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0166" name="Text Box 6"/>
          <p:cNvSpPr txBox="1">
            <a:spLocks noChangeArrowheads="1"/>
          </p:cNvSpPr>
          <p:nvPr/>
        </p:nvSpPr>
        <p:spPr bwMode="auto">
          <a:xfrm>
            <a:off x="441325" y="4191000"/>
            <a:ext cx="722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solidFill>
                  <a:srgbClr val="FF0000"/>
                </a:solidFill>
                <a:latin typeface="华文仿宋" pitchFamily="2" charset="-122"/>
              </a:rPr>
              <a:t>对上式作线性处理后，即忽略高次项后，可得 </a:t>
            </a:r>
          </a:p>
        </p:txBody>
      </p:sp>
      <p:graphicFrame>
        <p:nvGraphicFramePr>
          <p:cNvPr id="220167" name="Object 7"/>
          <p:cNvGraphicFramePr>
            <a:graphicFrameLocks noChangeAspect="1"/>
          </p:cNvGraphicFramePr>
          <p:nvPr>
            <p:extLst>
              <p:ext uri="{D42A27DB-BD31-4B8C-83A1-F6EECF244321}">
                <p14:modId xmlns:p14="http://schemas.microsoft.com/office/powerpoint/2010/main" val="3211681956"/>
              </p:ext>
            </p:extLst>
          </p:nvPr>
        </p:nvGraphicFramePr>
        <p:xfrm>
          <a:off x="3132138" y="5084763"/>
          <a:ext cx="1477962" cy="1033462"/>
        </p:xfrm>
        <a:graphic>
          <a:graphicData uri="http://schemas.openxmlformats.org/presentationml/2006/ole">
            <mc:AlternateContent xmlns:mc="http://schemas.openxmlformats.org/markup-compatibility/2006">
              <mc:Choice xmlns:v="urn:schemas-microsoft-com:vml" Requires="v">
                <p:oleObj spid="_x0000_s220174" name="公式" r:id="rId5" imgW="634680" imgH="444240" progId="Equation.3">
                  <p:embed/>
                </p:oleObj>
              </mc:Choice>
              <mc:Fallback>
                <p:oleObj name="公式" r:id="rId5" imgW="634680" imgH="4442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5084763"/>
                        <a:ext cx="1477962" cy="1033462"/>
                      </a:xfrm>
                      <a:prstGeom prst="rect">
                        <a:avLst/>
                      </a:prstGeom>
                      <a:solidFill>
                        <a:schemeClr val="bg1"/>
                      </a:solidFill>
                      <a:ln w="28575">
                        <a:solidFill>
                          <a:srgbClr val="FF0000"/>
                        </a:solidFill>
                      </a:ln>
                      <a:effec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p:cNvSpPr txBox="1">
            <a:spLocks noChangeArrowheads="1"/>
          </p:cNvSpPr>
          <p:nvPr/>
        </p:nvSpPr>
        <p:spPr bwMode="auto">
          <a:xfrm>
            <a:off x="900113" y="836613"/>
            <a:ext cx="1784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accent2"/>
                </a:solidFill>
                <a:latin typeface="华文仿宋" pitchFamily="2" charset="-122"/>
              </a:rPr>
              <a:t>灵敏度为 </a:t>
            </a:r>
          </a:p>
        </p:txBody>
      </p:sp>
      <p:graphicFrame>
        <p:nvGraphicFramePr>
          <p:cNvPr id="221187" name="Object 3"/>
          <p:cNvGraphicFramePr>
            <a:graphicFrameLocks noChangeAspect="1"/>
          </p:cNvGraphicFramePr>
          <p:nvPr>
            <p:extLst>
              <p:ext uri="{D42A27DB-BD31-4B8C-83A1-F6EECF244321}">
                <p14:modId xmlns:p14="http://schemas.microsoft.com/office/powerpoint/2010/main" val="2576495789"/>
              </p:ext>
            </p:extLst>
          </p:nvPr>
        </p:nvGraphicFramePr>
        <p:xfrm>
          <a:off x="2843213" y="1628775"/>
          <a:ext cx="2303462" cy="1525588"/>
        </p:xfrm>
        <a:graphic>
          <a:graphicData uri="http://schemas.openxmlformats.org/presentationml/2006/ole">
            <mc:AlternateContent xmlns:mc="http://schemas.openxmlformats.org/markup-compatibility/2006">
              <mc:Choice xmlns:v="urn:schemas-microsoft-com:vml" Requires="v">
                <p:oleObj spid="_x0000_s221192" name="公式" r:id="rId3" imgW="977760" imgH="647640" progId="Equation.3">
                  <p:embed/>
                </p:oleObj>
              </mc:Choice>
              <mc:Fallback>
                <p:oleObj name="公式" r:id="rId3" imgW="977760" imgH="647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628775"/>
                        <a:ext cx="2303462" cy="1525588"/>
                      </a:xfrm>
                      <a:prstGeom prst="rect">
                        <a:avLst/>
                      </a:prstGeom>
                      <a:solidFill>
                        <a:srgbClr val="00B050"/>
                      </a:solidFill>
                      <a:ln>
                        <a:noFill/>
                      </a:ln>
                      <a:effectLst/>
                    </p:spPr>
                  </p:pic>
                </p:oleObj>
              </mc:Fallback>
            </mc:AlternateContent>
          </a:graphicData>
        </a:graphic>
      </p:graphicFrame>
      <p:sp>
        <p:nvSpPr>
          <p:cNvPr id="221188" name="Text Box 4"/>
          <p:cNvSpPr txBox="1">
            <a:spLocks noChangeArrowheads="1"/>
          </p:cNvSpPr>
          <p:nvPr/>
        </p:nvSpPr>
        <p:spPr bwMode="auto">
          <a:xfrm>
            <a:off x="468313" y="4005263"/>
            <a:ext cx="8353425"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800">
                <a:solidFill>
                  <a:srgbClr val="CC0000"/>
                </a:solidFill>
                <a:latin typeface="华文仿宋" pitchFamily="2" charset="-122"/>
              </a:rPr>
              <a:t>       变间隙式电感传感器的测量范围与灵敏度及线性度相矛盾，因此变隙式电感式传感器适用于测量微小位移的场合。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3635375" y="836613"/>
            <a:ext cx="1655763" cy="504825"/>
          </a:xfrm>
        </p:spPr>
        <p:txBody>
          <a:bodyPr/>
          <a:lstStyle/>
          <a:p>
            <a:r>
              <a:rPr lang="zh-CN" altLang="en-US" sz="2400" b="1">
                <a:solidFill>
                  <a:srgbClr val="000066"/>
                </a:solidFill>
                <a:latin typeface="华文仿宋" pitchFamily="2" charset="-122"/>
                <a:ea typeface="华文仿宋" pitchFamily="2" charset="-122"/>
              </a:rPr>
              <a:t>与线性度</a:t>
            </a:r>
          </a:p>
        </p:txBody>
      </p:sp>
      <p:sp>
        <p:nvSpPr>
          <p:cNvPr id="223235" name="Rectangle 3"/>
          <p:cNvSpPr>
            <a:spLocks noGrp="1" noChangeArrowheads="1"/>
          </p:cNvSpPr>
          <p:nvPr>
            <p:ph type="body" idx="1"/>
          </p:nvPr>
        </p:nvSpPr>
        <p:spPr>
          <a:xfrm>
            <a:off x="611188" y="1341438"/>
            <a:ext cx="2808287" cy="5746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lstStyle/>
          <a:p>
            <a:pPr marL="0" indent="0">
              <a:lnSpc>
                <a:spcPct val="80000"/>
              </a:lnSpc>
              <a:spcBef>
                <a:spcPct val="0"/>
              </a:spcBef>
              <a:buFontTx/>
              <a:buNone/>
            </a:pPr>
            <a:endParaRPr lang="zh-CN" altLang="en-US" sz="2400" b="1">
              <a:solidFill>
                <a:srgbClr val="000066"/>
              </a:solidFill>
              <a:latin typeface="华文仿宋" pitchFamily="2" charset="-122"/>
              <a:ea typeface="华文仿宋" pitchFamily="2" charset="-122"/>
            </a:endParaRPr>
          </a:p>
          <a:p>
            <a:pPr marL="0" indent="0">
              <a:lnSpc>
                <a:spcPct val="80000"/>
              </a:lnSpc>
              <a:spcBef>
                <a:spcPct val="0"/>
              </a:spcBef>
              <a:buFontTx/>
              <a:buNone/>
            </a:pPr>
            <a:endParaRPr lang="zh-CN" altLang="en-US" sz="2400" b="1">
              <a:solidFill>
                <a:srgbClr val="000066"/>
              </a:solidFill>
              <a:latin typeface="华文仿宋" pitchFamily="2" charset="-122"/>
              <a:ea typeface="华文仿宋" pitchFamily="2" charset="-122"/>
            </a:endParaRPr>
          </a:p>
          <a:p>
            <a:pPr marL="0" indent="0">
              <a:lnSpc>
                <a:spcPct val="80000"/>
              </a:lnSpc>
              <a:spcBef>
                <a:spcPct val="0"/>
              </a:spcBef>
              <a:buFontTx/>
              <a:buNone/>
            </a:pPr>
            <a:r>
              <a:rPr lang="zh-CN" altLang="en-US" sz="2400" b="1">
                <a:solidFill>
                  <a:srgbClr val="000066"/>
                </a:solidFill>
                <a:latin typeface="华文仿宋" pitchFamily="2" charset="-122"/>
                <a:ea typeface="华文仿宋" pitchFamily="2" charset="-122"/>
              </a:rPr>
              <a:t>衔铁上移：</a:t>
            </a:r>
          </a:p>
          <a:p>
            <a:pPr marL="0" indent="0" algn="ctr">
              <a:lnSpc>
                <a:spcPct val="80000"/>
              </a:lnSpc>
              <a:spcBef>
                <a:spcPct val="0"/>
              </a:spcBef>
              <a:buFontTx/>
              <a:buNone/>
            </a:pPr>
            <a:endParaRPr lang="zh-CN" altLang="en-US" sz="2400" b="1">
              <a:solidFill>
                <a:srgbClr val="000066"/>
              </a:solidFill>
              <a:latin typeface="华文仿宋" pitchFamily="2" charset="-122"/>
              <a:ea typeface="华文仿宋" pitchFamily="2" charset="-122"/>
            </a:endParaRPr>
          </a:p>
          <a:p>
            <a:pPr marL="0" indent="0" algn="ctr">
              <a:lnSpc>
                <a:spcPct val="80000"/>
              </a:lnSpc>
              <a:spcBef>
                <a:spcPct val="0"/>
              </a:spcBef>
              <a:buFontTx/>
              <a:buNone/>
            </a:pPr>
            <a:endParaRPr lang="zh-CN" altLang="en-US" sz="2400" b="1">
              <a:solidFill>
                <a:srgbClr val="000066"/>
              </a:solidFill>
              <a:latin typeface="华文仿宋" pitchFamily="2" charset="-122"/>
              <a:ea typeface="华文仿宋" pitchFamily="2" charset="-122"/>
            </a:endParaRPr>
          </a:p>
        </p:txBody>
      </p:sp>
      <p:sp>
        <p:nvSpPr>
          <p:cNvPr id="22323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3237" name="Object 5"/>
          <p:cNvGraphicFramePr>
            <a:graphicFrameLocks noChangeAspect="1"/>
          </p:cNvGraphicFramePr>
          <p:nvPr/>
        </p:nvGraphicFramePr>
        <p:xfrm>
          <a:off x="2771775" y="836613"/>
          <a:ext cx="647700" cy="492125"/>
        </p:xfrm>
        <a:graphic>
          <a:graphicData uri="http://schemas.openxmlformats.org/presentationml/2006/ole">
            <mc:AlternateContent xmlns:mc="http://schemas.openxmlformats.org/markup-compatibility/2006">
              <mc:Choice xmlns:v="urn:schemas-microsoft-com:vml" Requires="v">
                <p:oleObj spid="_x0000_s223250" name="Equation" r:id="rId3" imgW="241091" imgH="177646" progId="Equation.DSMT4">
                  <p:embed/>
                </p:oleObj>
              </mc:Choice>
              <mc:Fallback>
                <p:oleObj name="Equation" r:id="rId3" imgW="241091" imgH="177646"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836613"/>
                        <a:ext cx="6477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3238" name="Rectangle 6"/>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3239" name="Object 7"/>
          <p:cNvGraphicFramePr>
            <a:graphicFrameLocks noChangeAspect="1"/>
          </p:cNvGraphicFramePr>
          <p:nvPr/>
        </p:nvGraphicFramePr>
        <p:xfrm>
          <a:off x="1979613" y="2205038"/>
          <a:ext cx="4897437" cy="1136650"/>
        </p:xfrm>
        <a:graphic>
          <a:graphicData uri="http://schemas.openxmlformats.org/presentationml/2006/ole">
            <mc:AlternateContent xmlns:mc="http://schemas.openxmlformats.org/markup-compatibility/2006">
              <mc:Choice xmlns:v="urn:schemas-microsoft-com:vml" Requires="v">
                <p:oleObj spid="_x0000_s223251" name="Equation" r:id="rId5" imgW="2260600" imgH="520700" progId="Equation.DSMT4">
                  <p:embed/>
                </p:oleObj>
              </mc:Choice>
              <mc:Fallback>
                <p:oleObj name="Equation" r:id="rId5" imgW="2260600" imgH="5207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2205038"/>
                        <a:ext cx="4897437" cy="113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3240" name="Rectangle 8"/>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3241" name="Object 9"/>
          <p:cNvGraphicFramePr>
            <a:graphicFrameLocks noChangeAspect="1"/>
          </p:cNvGraphicFramePr>
          <p:nvPr/>
        </p:nvGraphicFramePr>
        <p:xfrm>
          <a:off x="2051050" y="3956050"/>
          <a:ext cx="4826000" cy="1036638"/>
        </p:xfrm>
        <a:graphic>
          <a:graphicData uri="http://schemas.openxmlformats.org/presentationml/2006/ole">
            <mc:AlternateContent xmlns:mc="http://schemas.openxmlformats.org/markup-compatibility/2006">
              <mc:Choice xmlns:v="urn:schemas-microsoft-com:vml" Requires="v">
                <p:oleObj spid="_x0000_s223252" name="Equation" r:id="rId7" imgW="2438400" imgH="520700" progId="Equation.DSMT4">
                  <p:embed/>
                </p:oleObj>
              </mc:Choice>
              <mc:Fallback>
                <p:oleObj name="Equation" r:id="rId7" imgW="2438400" imgH="5207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3956050"/>
                        <a:ext cx="4826000"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3242" name="Rectangle 10"/>
          <p:cNvSpPr>
            <a:spLocks noChangeArrowheads="1"/>
          </p:cNvSpPr>
          <p:nvPr/>
        </p:nvSpPr>
        <p:spPr bwMode="auto">
          <a:xfrm>
            <a:off x="755650" y="3284538"/>
            <a:ext cx="7696200"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a:spcBef>
                <a:spcPct val="20000"/>
              </a:spcBef>
              <a:buChar char="»"/>
              <a:defRPr sz="2000">
                <a:solidFill>
                  <a:schemeClr val="tx1"/>
                </a:solidFill>
                <a:latin typeface="Arial" panose="020B0604020202020204" pitchFamily="34" charset="0"/>
              </a:defRPr>
            </a:lvl5pPr>
            <a:lvl6pPr marL="457200" fontAlgn="base">
              <a:spcBef>
                <a:spcPct val="20000"/>
              </a:spcBef>
              <a:spcAft>
                <a:spcPct val="0"/>
              </a:spcAft>
              <a:buChar char="»"/>
              <a:defRPr sz="2000">
                <a:solidFill>
                  <a:schemeClr val="tx1"/>
                </a:solidFill>
                <a:latin typeface="Arial" panose="020B0604020202020204" pitchFamily="34" charset="0"/>
              </a:defRPr>
            </a:lvl6pPr>
            <a:lvl7pPr marL="914400" fontAlgn="base">
              <a:spcBef>
                <a:spcPct val="20000"/>
              </a:spcBef>
              <a:spcAft>
                <a:spcPct val="0"/>
              </a:spcAft>
              <a:buChar char="»"/>
              <a:defRPr sz="2000">
                <a:solidFill>
                  <a:schemeClr val="tx1"/>
                </a:solidFill>
                <a:latin typeface="Arial" panose="020B0604020202020204" pitchFamily="34" charset="0"/>
              </a:defRPr>
            </a:lvl7pPr>
            <a:lvl8pPr marL="1371600" fontAlgn="base">
              <a:spcBef>
                <a:spcPct val="20000"/>
              </a:spcBef>
              <a:spcAft>
                <a:spcPct val="0"/>
              </a:spcAft>
              <a:buChar char="»"/>
              <a:defRPr sz="2000">
                <a:solidFill>
                  <a:schemeClr val="tx1"/>
                </a:solidFill>
                <a:latin typeface="Arial" panose="020B0604020202020204" pitchFamily="34" charset="0"/>
              </a:defRPr>
            </a:lvl8pPr>
            <a:lvl9pPr marL="1828800" fontAlgn="base">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kumimoji="0" lang="zh-CN" altLang="en-US" sz="2400">
                <a:solidFill>
                  <a:srgbClr val="000066"/>
                </a:solidFill>
                <a:latin typeface="华文仿宋" pitchFamily="2" charset="-122"/>
              </a:rPr>
              <a:t>衔铁下移：</a:t>
            </a:r>
          </a:p>
        </p:txBody>
      </p:sp>
      <p:sp>
        <p:nvSpPr>
          <p:cNvPr id="223243" name="Rectangle 11"/>
          <p:cNvSpPr>
            <a:spLocks noChangeArrowheads="1"/>
          </p:cNvSpPr>
          <p:nvPr/>
        </p:nvSpPr>
        <p:spPr bwMode="auto">
          <a:xfrm>
            <a:off x="684213" y="5157788"/>
            <a:ext cx="59055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a:spcBef>
                <a:spcPct val="20000"/>
              </a:spcBef>
              <a:buChar char="»"/>
              <a:defRPr sz="2000">
                <a:solidFill>
                  <a:schemeClr val="tx1"/>
                </a:solidFill>
                <a:latin typeface="Arial" panose="020B0604020202020204" pitchFamily="34" charset="0"/>
              </a:defRPr>
            </a:lvl5pPr>
            <a:lvl6pPr marL="457200" fontAlgn="base">
              <a:spcBef>
                <a:spcPct val="20000"/>
              </a:spcBef>
              <a:spcAft>
                <a:spcPct val="0"/>
              </a:spcAft>
              <a:buChar char="»"/>
              <a:defRPr sz="2000">
                <a:solidFill>
                  <a:schemeClr val="tx1"/>
                </a:solidFill>
                <a:latin typeface="Arial" panose="020B0604020202020204" pitchFamily="34" charset="0"/>
              </a:defRPr>
            </a:lvl6pPr>
            <a:lvl7pPr marL="914400" fontAlgn="base">
              <a:spcBef>
                <a:spcPct val="20000"/>
              </a:spcBef>
              <a:spcAft>
                <a:spcPct val="0"/>
              </a:spcAft>
              <a:buChar char="»"/>
              <a:defRPr sz="2000">
                <a:solidFill>
                  <a:schemeClr val="tx1"/>
                </a:solidFill>
                <a:latin typeface="Arial" panose="020B0604020202020204" pitchFamily="34" charset="0"/>
              </a:defRPr>
            </a:lvl7pPr>
            <a:lvl8pPr marL="1371600" fontAlgn="base">
              <a:spcBef>
                <a:spcPct val="20000"/>
              </a:spcBef>
              <a:spcAft>
                <a:spcPct val="0"/>
              </a:spcAft>
              <a:buChar char="»"/>
              <a:defRPr sz="2000">
                <a:solidFill>
                  <a:schemeClr val="tx1"/>
                </a:solidFill>
                <a:latin typeface="Arial" panose="020B0604020202020204" pitchFamily="34" charset="0"/>
              </a:defRPr>
            </a:lvl8pPr>
            <a:lvl9pPr marL="1828800" fontAlgn="base">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0"/>
              </a:spcBef>
              <a:buFontTx/>
              <a:buNone/>
            </a:pPr>
            <a:r>
              <a:rPr kumimoji="0" lang="zh-CN" altLang="en-US" sz="2400">
                <a:solidFill>
                  <a:srgbClr val="000066"/>
                </a:solidFill>
                <a:latin typeface="华文仿宋" pitchFamily="2" charset="-122"/>
              </a:rPr>
              <a:t>无论上移或下移，非线性都将增大。</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ext Box 2"/>
          <p:cNvSpPr txBox="1">
            <a:spLocks noChangeArrowheads="1"/>
          </p:cNvSpPr>
          <p:nvPr/>
        </p:nvSpPr>
        <p:spPr bwMode="auto">
          <a:xfrm>
            <a:off x="2555875" y="5445125"/>
            <a:ext cx="323215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68000"/>
              </a:lnSpc>
              <a:spcBef>
                <a:spcPct val="50000"/>
              </a:spcBef>
            </a:pPr>
            <a:r>
              <a:rPr lang="zh-CN" altLang="en-US">
                <a:solidFill>
                  <a:srgbClr val="000066"/>
                </a:solidFill>
                <a:latin typeface="华文仿宋" pitchFamily="2" charset="-122"/>
              </a:rPr>
              <a:t>差动变隙式电感传感器</a:t>
            </a:r>
          </a:p>
        </p:txBody>
      </p:sp>
      <p:graphicFrame>
        <p:nvGraphicFramePr>
          <p:cNvPr id="224259" name="Object 3"/>
          <p:cNvGraphicFramePr>
            <a:graphicFrameLocks noChangeAspect="1"/>
          </p:cNvGraphicFramePr>
          <p:nvPr/>
        </p:nvGraphicFramePr>
        <p:xfrm>
          <a:off x="755650" y="1754188"/>
          <a:ext cx="6911975" cy="3887787"/>
        </p:xfrm>
        <a:graphic>
          <a:graphicData uri="http://schemas.openxmlformats.org/presentationml/2006/ole">
            <mc:AlternateContent xmlns:mc="http://schemas.openxmlformats.org/markup-compatibility/2006">
              <mc:Choice xmlns:v="urn:schemas-microsoft-com:vml" Requires="v">
                <p:oleObj spid="_x0000_s224263" name="VISIO" r:id="rId3" imgW="3446280" imgH="1838160" progId="Visio.Drawing.4">
                  <p:embed/>
                </p:oleObj>
              </mc:Choice>
              <mc:Fallback>
                <p:oleObj name="VISIO" r:id="rId3" imgW="3446280" imgH="1838160"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754188"/>
                        <a:ext cx="6911975" cy="388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4260" name="Rectangle 4"/>
          <p:cNvSpPr>
            <a:spLocks noChangeArrowheads="1"/>
          </p:cNvSpPr>
          <p:nvPr/>
        </p:nvSpPr>
        <p:spPr bwMode="auto">
          <a:xfrm>
            <a:off x="611188" y="476250"/>
            <a:ext cx="7691437" cy="1230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68000"/>
              </a:lnSpc>
              <a:spcBef>
                <a:spcPct val="50000"/>
              </a:spcBef>
            </a:pPr>
            <a:r>
              <a:rPr lang="zh-CN" altLang="en-US" dirty="0">
                <a:solidFill>
                  <a:srgbClr val="000066"/>
                </a:solidFill>
                <a:latin typeface="华文仿宋" pitchFamily="2" charset="-122"/>
              </a:rPr>
              <a:t>　　为了减小非线性误差，实际测量中广泛采用</a:t>
            </a:r>
            <a:r>
              <a:rPr lang="zh-CN" altLang="en-US" dirty="0">
                <a:solidFill>
                  <a:srgbClr val="FF0000"/>
                </a:solidFill>
                <a:latin typeface="华文仿宋" pitchFamily="2" charset="-122"/>
              </a:rPr>
              <a:t>差动变隙式电感传感器</a:t>
            </a:r>
            <a:r>
              <a:rPr lang="zh-CN" altLang="en-US" dirty="0">
                <a:solidFill>
                  <a:srgbClr val="000066"/>
                </a:solidFill>
                <a:latin typeface="华文仿宋" pitchFamily="2" charset="-122"/>
              </a:rPr>
              <a:t>。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ext Box 2"/>
          <p:cNvSpPr txBox="1">
            <a:spLocks noChangeArrowheads="1"/>
          </p:cNvSpPr>
          <p:nvPr/>
        </p:nvSpPr>
        <p:spPr bwMode="auto">
          <a:xfrm>
            <a:off x="250825" y="1412875"/>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a:solidFill>
                  <a:srgbClr val="000066"/>
                </a:solidFill>
              </a:rPr>
              <a:t>对上式进行线性处理，忽略高次项得</a:t>
            </a:r>
          </a:p>
        </p:txBody>
      </p:sp>
      <p:graphicFrame>
        <p:nvGraphicFramePr>
          <p:cNvPr id="225283" name="Object 3"/>
          <p:cNvGraphicFramePr>
            <a:graphicFrameLocks noChangeAspect="1"/>
          </p:cNvGraphicFramePr>
          <p:nvPr/>
        </p:nvGraphicFramePr>
        <p:xfrm>
          <a:off x="3419475" y="2060575"/>
          <a:ext cx="1296988" cy="795338"/>
        </p:xfrm>
        <a:graphic>
          <a:graphicData uri="http://schemas.openxmlformats.org/presentationml/2006/ole">
            <mc:AlternateContent xmlns:mc="http://schemas.openxmlformats.org/markup-compatibility/2006">
              <mc:Choice xmlns:v="urn:schemas-microsoft-com:vml" Requires="v">
                <p:oleObj spid="_x0000_s225300" name="公式" r:id="rId3" imgW="723600" imgH="444240" progId="Equation.3">
                  <p:embed/>
                </p:oleObj>
              </mc:Choice>
              <mc:Fallback>
                <p:oleObj name="公式" r:id="rId3" imgW="723600" imgH="4442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2060575"/>
                        <a:ext cx="1296988" cy="79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284" name="Text Box 4"/>
          <p:cNvSpPr txBox="1">
            <a:spLocks noChangeArrowheads="1"/>
          </p:cNvSpPr>
          <p:nvPr/>
        </p:nvSpPr>
        <p:spPr bwMode="auto">
          <a:xfrm>
            <a:off x="611188" y="29972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a:solidFill>
                  <a:srgbClr val="000066"/>
                </a:solidFill>
              </a:rPr>
              <a:t>灵敏度</a:t>
            </a:r>
            <a:r>
              <a:rPr lang="en-US" altLang="zh-CN">
                <a:solidFill>
                  <a:srgbClr val="000066"/>
                </a:solidFill>
              </a:rPr>
              <a:t>K</a:t>
            </a:r>
            <a:r>
              <a:rPr lang="en-US" altLang="zh-CN" baseline="-25000">
                <a:solidFill>
                  <a:srgbClr val="000066"/>
                </a:solidFill>
              </a:rPr>
              <a:t>0</a:t>
            </a:r>
            <a:r>
              <a:rPr lang="zh-CN" altLang="en-US">
                <a:solidFill>
                  <a:srgbClr val="000066"/>
                </a:solidFill>
              </a:rPr>
              <a:t>为 </a:t>
            </a:r>
          </a:p>
        </p:txBody>
      </p:sp>
      <p:graphicFrame>
        <p:nvGraphicFramePr>
          <p:cNvPr id="225285" name="Object 5"/>
          <p:cNvGraphicFramePr>
            <a:graphicFrameLocks noChangeAspect="1"/>
          </p:cNvGraphicFramePr>
          <p:nvPr/>
        </p:nvGraphicFramePr>
        <p:xfrm>
          <a:off x="3059113" y="3213100"/>
          <a:ext cx="1871662" cy="1239838"/>
        </p:xfrm>
        <a:graphic>
          <a:graphicData uri="http://schemas.openxmlformats.org/presentationml/2006/ole">
            <mc:AlternateContent xmlns:mc="http://schemas.openxmlformats.org/markup-compatibility/2006">
              <mc:Choice xmlns:v="urn:schemas-microsoft-com:vml" Requires="v">
                <p:oleObj spid="_x0000_s225301" name="公式" r:id="rId5" imgW="977760" imgH="647640" progId="Equation.3">
                  <p:embed/>
                </p:oleObj>
              </mc:Choice>
              <mc:Fallback>
                <p:oleObj name="公式" r:id="rId5" imgW="977760" imgH="647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3213100"/>
                        <a:ext cx="1871662" cy="1239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286" name="Text Box 6"/>
          <p:cNvSpPr txBox="1">
            <a:spLocks noChangeArrowheads="1"/>
          </p:cNvSpPr>
          <p:nvPr/>
        </p:nvSpPr>
        <p:spPr bwMode="auto">
          <a:xfrm>
            <a:off x="539750" y="4652963"/>
            <a:ext cx="8382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a:solidFill>
                  <a:srgbClr val="000066"/>
                </a:solidFill>
              </a:rPr>
              <a:t>        </a:t>
            </a:r>
            <a:r>
              <a:rPr lang="zh-CN" altLang="en-US">
                <a:solidFill>
                  <a:srgbClr val="000066"/>
                </a:solidFill>
              </a:rPr>
              <a:t>比较单线圈和差动两种变间隙式电感传感器的特性</a:t>
            </a:r>
            <a:r>
              <a:rPr lang="en-US" altLang="zh-CN">
                <a:solidFill>
                  <a:srgbClr val="000066"/>
                </a:solidFill>
              </a:rPr>
              <a:t>, </a:t>
            </a:r>
            <a:r>
              <a:rPr lang="zh-CN" altLang="en-US">
                <a:solidFill>
                  <a:srgbClr val="000066"/>
                </a:solidFill>
              </a:rPr>
              <a:t>可以得到如下结论</a:t>
            </a:r>
            <a:r>
              <a:rPr lang="en-US" altLang="zh-CN">
                <a:solidFill>
                  <a:srgbClr val="000066"/>
                </a:solidFill>
              </a:rPr>
              <a:t>: </a:t>
            </a:r>
          </a:p>
          <a:p>
            <a:pPr algn="just">
              <a:spcBef>
                <a:spcPct val="50000"/>
              </a:spcBef>
              <a:buClr>
                <a:srgbClr val="FF3300"/>
              </a:buClr>
              <a:buSzPct val="70000"/>
              <a:buFont typeface="Wingdings" panose="05000000000000000000" pitchFamily="2" charset="2"/>
              <a:buChar char="Ø"/>
            </a:pPr>
            <a:r>
              <a:rPr lang="zh-CN" altLang="en-US">
                <a:solidFill>
                  <a:srgbClr val="000066"/>
                </a:solidFill>
              </a:rPr>
              <a:t>差动式比单线圈式的灵敏度高一倍。</a:t>
            </a:r>
          </a:p>
          <a:p>
            <a:pPr algn="just">
              <a:spcBef>
                <a:spcPct val="50000"/>
              </a:spcBef>
              <a:buClr>
                <a:srgbClr val="FF3300"/>
              </a:buClr>
              <a:buSzPct val="70000"/>
              <a:buFont typeface="Wingdings" panose="05000000000000000000" pitchFamily="2" charset="2"/>
              <a:buChar char="Ø"/>
            </a:pPr>
            <a:r>
              <a:rPr lang="zh-CN" altLang="en-US">
                <a:solidFill>
                  <a:srgbClr val="000066"/>
                </a:solidFill>
              </a:rPr>
              <a:t>差动式的线性度得到明显改善</a:t>
            </a:r>
          </a:p>
        </p:txBody>
      </p:sp>
      <p:graphicFrame>
        <p:nvGraphicFramePr>
          <p:cNvPr id="225287" name="Object 7"/>
          <p:cNvGraphicFramePr>
            <a:graphicFrameLocks noChangeAspect="1"/>
          </p:cNvGraphicFramePr>
          <p:nvPr>
            <p:ph sz="half" idx="1"/>
          </p:nvPr>
        </p:nvGraphicFramePr>
        <p:xfrm>
          <a:off x="1619250" y="260350"/>
          <a:ext cx="5040313" cy="938213"/>
        </p:xfrm>
        <a:graphic>
          <a:graphicData uri="http://schemas.openxmlformats.org/presentationml/2006/ole">
            <mc:AlternateContent xmlns:mc="http://schemas.openxmlformats.org/markup-compatibility/2006">
              <mc:Choice xmlns:v="urn:schemas-microsoft-com:vml" Requires="v">
                <p:oleObj spid="_x0000_s225302" name="公式" r:id="rId7" imgW="3073320" imgH="571320" progId="Equation.3">
                  <p:embed/>
                </p:oleObj>
              </mc:Choice>
              <mc:Fallback>
                <p:oleObj name="公式" r:id="rId7" imgW="3073320" imgH="57132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260350"/>
                        <a:ext cx="5040313"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89" name="Object 9"/>
          <p:cNvGraphicFramePr>
            <a:graphicFrameLocks noChangeAspect="1"/>
          </p:cNvGraphicFramePr>
          <p:nvPr>
            <p:ph sz="half" idx="2"/>
          </p:nvPr>
        </p:nvGraphicFramePr>
        <p:xfrm>
          <a:off x="7308850" y="5589588"/>
          <a:ext cx="930275" cy="1058862"/>
        </p:xfrm>
        <a:graphic>
          <a:graphicData uri="http://schemas.openxmlformats.org/presentationml/2006/ole">
            <mc:AlternateContent xmlns:mc="http://schemas.openxmlformats.org/markup-compatibility/2006">
              <mc:Choice xmlns:v="urn:schemas-microsoft-com:vml" Requires="v">
                <p:oleObj spid="_x0000_s225303" name="公式" r:id="rId9" imgW="457200" imgH="520560" progId="Equation.3">
                  <p:embed/>
                </p:oleObj>
              </mc:Choice>
              <mc:Fallback>
                <p:oleObj name="公式" r:id="rId9" imgW="457200" imgH="52056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08850" y="5589588"/>
                        <a:ext cx="930275" cy="1058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ext Box 2"/>
          <p:cNvSpPr txBox="1">
            <a:spLocks noChangeArrowheads="1"/>
          </p:cNvSpPr>
          <p:nvPr/>
        </p:nvSpPr>
        <p:spPr bwMode="auto">
          <a:xfrm>
            <a:off x="395288" y="1052513"/>
            <a:ext cx="7885112"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50000"/>
              </a:spcBef>
            </a:pPr>
            <a:r>
              <a:rPr lang="en-US" altLang="zh-CN">
                <a:solidFill>
                  <a:srgbClr val="000066"/>
                </a:solidFill>
                <a:latin typeface="华文仿宋" pitchFamily="2" charset="-122"/>
              </a:rPr>
              <a:t>1</a:t>
            </a:r>
            <a:r>
              <a:rPr lang="zh-CN" altLang="en-US">
                <a:solidFill>
                  <a:srgbClr val="000066"/>
                </a:solidFill>
                <a:latin typeface="华文仿宋" pitchFamily="2" charset="-122"/>
              </a:rPr>
              <a:t>、交流电桥</a:t>
            </a:r>
          </a:p>
          <a:p>
            <a:pPr>
              <a:lnSpc>
                <a:spcPct val="125000"/>
              </a:lnSpc>
            </a:pPr>
            <a:r>
              <a:rPr lang="zh-CN" altLang="en-US">
                <a:solidFill>
                  <a:srgbClr val="000066"/>
                </a:solidFill>
                <a:latin typeface="华文仿宋" pitchFamily="2" charset="-122"/>
              </a:rPr>
              <a:t>交流电桥是自感传感器的主要测量电路，为了提高灵敏度，改善线性度，自感线圈一般接成差动形式，如图。</a:t>
            </a:r>
            <a:r>
              <a:rPr lang="en-US" altLang="zh-CN" i="1">
                <a:solidFill>
                  <a:srgbClr val="000066"/>
                </a:solidFill>
                <a:latin typeface="华文仿宋" pitchFamily="2" charset="-122"/>
              </a:rPr>
              <a:t>Z</a:t>
            </a:r>
            <a:r>
              <a:rPr lang="en-US" altLang="zh-CN" baseline="-30000">
                <a:solidFill>
                  <a:srgbClr val="000066"/>
                </a:solidFill>
                <a:latin typeface="华文仿宋" pitchFamily="2" charset="-122"/>
              </a:rPr>
              <a:t>1</a:t>
            </a:r>
            <a:r>
              <a:rPr lang="zh-CN" altLang="en-US">
                <a:solidFill>
                  <a:srgbClr val="000066"/>
                </a:solidFill>
                <a:latin typeface="华文仿宋" pitchFamily="2" charset="-122"/>
              </a:rPr>
              <a:t>、</a:t>
            </a:r>
            <a:r>
              <a:rPr lang="en-US" altLang="zh-CN" i="1">
                <a:solidFill>
                  <a:srgbClr val="000066"/>
                </a:solidFill>
                <a:latin typeface="华文仿宋" pitchFamily="2" charset="-122"/>
              </a:rPr>
              <a:t>Z</a:t>
            </a:r>
            <a:r>
              <a:rPr lang="en-US" altLang="zh-CN" baseline="-30000">
                <a:solidFill>
                  <a:srgbClr val="000066"/>
                </a:solidFill>
                <a:latin typeface="华文仿宋" pitchFamily="2" charset="-122"/>
              </a:rPr>
              <a:t>2</a:t>
            </a:r>
            <a:r>
              <a:rPr lang="zh-CN" altLang="en-US">
                <a:solidFill>
                  <a:srgbClr val="000066"/>
                </a:solidFill>
                <a:latin typeface="华文仿宋" pitchFamily="2" charset="-122"/>
              </a:rPr>
              <a:t>为工作臂，即线圈阻抗，</a:t>
            </a:r>
            <a:r>
              <a:rPr lang="en-US" altLang="zh-CN" i="1">
                <a:solidFill>
                  <a:srgbClr val="000066"/>
                </a:solidFill>
                <a:latin typeface="华文仿宋" pitchFamily="2" charset="-122"/>
              </a:rPr>
              <a:t>R</a:t>
            </a:r>
            <a:r>
              <a:rPr lang="en-US" altLang="zh-CN" baseline="-30000">
                <a:solidFill>
                  <a:srgbClr val="000066"/>
                </a:solidFill>
                <a:latin typeface="华文仿宋" pitchFamily="2" charset="-122"/>
              </a:rPr>
              <a:t>1</a:t>
            </a:r>
            <a:r>
              <a:rPr lang="zh-CN" altLang="en-US">
                <a:solidFill>
                  <a:srgbClr val="000066"/>
                </a:solidFill>
                <a:latin typeface="华文仿宋" pitchFamily="2" charset="-122"/>
              </a:rPr>
              <a:t>、</a:t>
            </a:r>
            <a:r>
              <a:rPr lang="en-US" altLang="zh-CN" i="1">
                <a:solidFill>
                  <a:srgbClr val="000066"/>
                </a:solidFill>
                <a:latin typeface="华文仿宋" pitchFamily="2" charset="-122"/>
              </a:rPr>
              <a:t>R</a:t>
            </a:r>
            <a:r>
              <a:rPr lang="en-US" altLang="zh-CN" baseline="-30000">
                <a:solidFill>
                  <a:srgbClr val="000066"/>
                </a:solidFill>
                <a:latin typeface="华文仿宋" pitchFamily="2" charset="-122"/>
              </a:rPr>
              <a:t>2</a:t>
            </a:r>
            <a:r>
              <a:rPr lang="zh-CN" altLang="en-US">
                <a:solidFill>
                  <a:srgbClr val="000066"/>
                </a:solidFill>
                <a:latin typeface="华文仿宋" pitchFamily="2" charset="-122"/>
              </a:rPr>
              <a:t>为电桥的平衡臂 </a:t>
            </a:r>
          </a:p>
        </p:txBody>
      </p:sp>
      <p:sp>
        <p:nvSpPr>
          <p:cNvPr id="249859" name="Text Box 3"/>
          <p:cNvSpPr txBox="1">
            <a:spLocks noChangeArrowheads="1"/>
          </p:cNvSpPr>
          <p:nvPr/>
        </p:nvSpPr>
        <p:spPr bwMode="auto">
          <a:xfrm>
            <a:off x="395288" y="3789363"/>
            <a:ext cx="5029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a:solidFill>
                  <a:srgbClr val="000066"/>
                </a:solidFill>
                <a:latin typeface="华文仿宋" pitchFamily="2" charset="-122"/>
              </a:rPr>
              <a:t>电桥平衡条件：</a:t>
            </a:r>
          </a:p>
          <a:p>
            <a:pPr>
              <a:lnSpc>
                <a:spcPct val="120000"/>
              </a:lnSpc>
            </a:pPr>
            <a:r>
              <a:rPr lang="zh-CN" altLang="en-US">
                <a:solidFill>
                  <a:srgbClr val="000066"/>
                </a:solidFill>
                <a:latin typeface="华文仿宋" pitchFamily="2" charset="-122"/>
              </a:rPr>
              <a:t>设</a:t>
            </a:r>
            <a:r>
              <a:rPr lang="en-US" altLang="zh-CN">
                <a:solidFill>
                  <a:srgbClr val="000066"/>
                </a:solidFill>
                <a:latin typeface="华文仿宋" pitchFamily="2" charset="-122"/>
              </a:rPr>
              <a:t>Z</a:t>
            </a:r>
            <a:r>
              <a:rPr lang="en-US" altLang="zh-CN" baseline="-25000">
                <a:solidFill>
                  <a:srgbClr val="000066"/>
                </a:solidFill>
                <a:latin typeface="华文仿宋" pitchFamily="2" charset="-122"/>
              </a:rPr>
              <a:t>1</a:t>
            </a:r>
            <a:r>
              <a:rPr lang="en-US" altLang="zh-CN">
                <a:solidFill>
                  <a:srgbClr val="000066"/>
                </a:solidFill>
                <a:latin typeface="华文仿宋" pitchFamily="2" charset="-122"/>
              </a:rPr>
              <a:t>=Z</a:t>
            </a:r>
            <a:r>
              <a:rPr lang="en-US" altLang="zh-CN" baseline="-25000">
                <a:solidFill>
                  <a:srgbClr val="000066"/>
                </a:solidFill>
                <a:latin typeface="华文仿宋" pitchFamily="2" charset="-122"/>
              </a:rPr>
              <a:t>2</a:t>
            </a:r>
            <a:r>
              <a:rPr lang="en-US" altLang="zh-CN">
                <a:solidFill>
                  <a:srgbClr val="000066"/>
                </a:solidFill>
                <a:latin typeface="华文仿宋" pitchFamily="2" charset="-122"/>
              </a:rPr>
              <a:t>=Z=R</a:t>
            </a:r>
            <a:r>
              <a:rPr lang="en-US" altLang="zh-CN" baseline="-25000">
                <a:solidFill>
                  <a:srgbClr val="000066"/>
                </a:solidFill>
                <a:latin typeface="华文仿宋" pitchFamily="2" charset="-122"/>
              </a:rPr>
              <a:t>S</a:t>
            </a:r>
            <a:r>
              <a:rPr lang="en-US" altLang="zh-CN">
                <a:solidFill>
                  <a:srgbClr val="000066"/>
                </a:solidFill>
                <a:latin typeface="华文仿宋" pitchFamily="2" charset="-122"/>
              </a:rPr>
              <a:t>+jωL</a:t>
            </a:r>
            <a:r>
              <a:rPr lang="zh-CN" altLang="en-US">
                <a:solidFill>
                  <a:srgbClr val="000066"/>
                </a:solidFill>
                <a:latin typeface="华文仿宋" pitchFamily="2" charset="-122"/>
              </a:rPr>
              <a:t>；</a:t>
            </a:r>
            <a:r>
              <a:rPr lang="en-US" altLang="zh-CN">
                <a:solidFill>
                  <a:srgbClr val="000066"/>
                </a:solidFill>
                <a:latin typeface="华文仿宋" pitchFamily="2" charset="-122"/>
              </a:rPr>
              <a:t>R</a:t>
            </a:r>
            <a:r>
              <a:rPr lang="en-US" altLang="zh-CN" baseline="-25000">
                <a:solidFill>
                  <a:srgbClr val="000066"/>
                </a:solidFill>
                <a:latin typeface="华文仿宋" pitchFamily="2" charset="-122"/>
              </a:rPr>
              <a:t>1</a:t>
            </a:r>
            <a:r>
              <a:rPr lang="en-US" altLang="zh-CN">
                <a:solidFill>
                  <a:srgbClr val="000066"/>
                </a:solidFill>
                <a:latin typeface="华文仿宋" pitchFamily="2" charset="-122"/>
              </a:rPr>
              <a:t>=R</a:t>
            </a:r>
            <a:r>
              <a:rPr lang="en-US" altLang="zh-CN" baseline="-25000">
                <a:solidFill>
                  <a:srgbClr val="000066"/>
                </a:solidFill>
                <a:latin typeface="华文仿宋" pitchFamily="2" charset="-122"/>
              </a:rPr>
              <a:t>2</a:t>
            </a:r>
            <a:r>
              <a:rPr lang="en-US" altLang="zh-CN">
                <a:solidFill>
                  <a:srgbClr val="000066"/>
                </a:solidFill>
                <a:latin typeface="华文仿宋" pitchFamily="2" charset="-122"/>
              </a:rPr>
              <a:t>=R</a:t>
            </a:r>
          </a:p>
          <a:p>
            <a:pPr>
              <a:lnSpc>
                <a:spcPct val="120000"/>
              </a:lnSpc>
            </a:pPr>
            <a:r>
              <a:rPr lang="en-US" altLang="zh-CN">
                <a:solidFill>
                  <a:srgbClr val="000066"/>
                </a:solidFill>
                <a:latin typeface="华文仿宋" pitchFamily="2" charset="-122"/>
              </a:rPr>
              <a:t>  R</a:t>
            </a:r>
            <a:r>
              <a:rPr lang="en-US" altLang="zh-CN" baseline="-25000">
                <a:solidFill>
                  <a:srgbClr val="000066"/>
                </a:solidFill>
                <a:latin typeface="华文仿宋" pitchFamily="2" charset="-122"/>
              </a:rPr>
              <a:t>S1</a:t>
            </a:r>
            <a:r>
              <a:rPr lang="en-US" altLang="zh-CN">
                <a:solidFill>
                  <a:srgbClr val="000066"/>
                </a:solidFill>
                <a:latin typeface="华文仿宋" pitchFamily="2" charset="-122"/>
              </a:rPr>
              <a:t>=R</a:t>
            </a:r>
            <a:r>
              <a:rPr lang="en-US" altLang="zh-CN" baseline="-25000">
                <a:solidFill>
                  <a:srgbClr val="000066"/>
                </a:solidFill>
                <a:latin typeface="华文仿宋" pitchFamily="2" charset="-122"/>
              </a:rPr>
              <a:t>S2</a:t>
            </a:r>
            <a:r>
              <a:rPr lang="en-US" altLang="zh-CN">
                <a:solidFill>
                  <a:srgbClr val="000066"/>
                </a:solidFill>
                <a:latin typeface="华文仿宋" pitchFamily="2" charset="-122"/>
              </a:rPr>
              <a:t>=R</a:t>
            </a:r>
            <a:r>
              <a:rPr lang="en-US" altLang="zh-CN" baseline="-25000">
                <a:solidFill>
                  <a:srgbClr val="000066"/>
                </a:solidFill>
                <a:latin typeface="华文仿宋" pitchFamily="2" charset="-122"/>
              </a:rPr>
              <a:t>S</a:t>
            </a:r>
            <a:r>
              <a:rPr lang="zh-CN" altLang="en-US">
                <a:solidFill>
                  <a:srgbClr val="000066"/>
                </a:solidFill>
                <a:latin typeface="华文仿宋" pitchFamily="2" charset="-122"/>
              </a:rPr>
              <a:t>；  </a:t>
            </a:r>
            <a:r>
              <a:rPr lang="en-US" altLang="zh-CN">
                <a:solidFill>
                  <a:srgbClr val="000066"/>
                </a:solidFill>
                <a:latin typeface="华文仿宋" pitchFamily="2" charset="-122"/>
              </a:rPr>
              <a:t>L</a:t>
            </a:r>
            <a:r>
              <a:rPr lang="en-US" altLang="zh-CN" baseline="-25000">
                <a:solidFill>
                  <a:srgbClr val="000066"/>
                </a:solidFill>
                <a:latin typeface="华文仿宋" pitchFamily="2" charset="-122"/>
              </a:rPr>
              <a:t>1</a:t>
            </a:r>
            <a:r>
              <a:rPr lang="en-US" altLang="zh-CN">
                <a:solidFill>
                  <a:srgbClr val="000066"/>
                </a:solidFill>
                <a:latin typeface="华文仿宋" pitchFamily="2" charset="-122"/>
              </a:rPr>
              <a:t>=L</a:t>
            </a:r>
            <a:r>
              <a:rPr lang="en-US" altLang="zh-CN" baseline="-25000">
                <a:solidFill>
                  <a:srgbClr val="000066"/>
                </a:solidFill>
                <a:latin typeface="华文仿宋" pitchFamily="2" charset="-122"/>
              </a:rPr>
              <a:t>2</a:t>
            </a:r>
            <a:r>
              <a:rPr lang="en-US" altLang="zh-CN">
                <a:solidFill>
                  <a:srgbClr val="000066"/>
                </a:solidFill>
                <a:latin typeface="华文仿宋" pitchFamily="2" charset="-122"/>
              </a:rPr>
              <a:t>=L</a:t>
            </a:r>
          </a:p>
          <a:p>
            <a:pPr>
              <a:lnSpc>
                <a:spcPct val="120000"/>
              </a:lnSpc>
            </a:pPr>
            <a:r>
              <a:rPr lang="en-US" altLang="zh-CN">
                <a:solidFill>
                  <a:srgbClr val="000066"/>
                </a:solidFill>
                <a:latin typeface="华文仿宋" pitchFamily="2" charset="-122"/>
              </a:rPr>
              <a:t>E</a:t>
            </a:r>
            <a:r>
              <a:rPr lang="zh-CN" altLang="en-US">
                <a:solidFill>
                  <a:srgbClr val="000066"/>
                </a:solidFill>
                <a:latin typeface="华文仿宋" pitchFamily="2" charset="-122"/>
              </a:rPr>
              <a:t>为桥路电源，</a:t>
            </a:r>
            <a:r>
              <a:rPr lang="en-US" altLang="zh-CN">
                <a:solidFill>
                  <a:srgbClr val="000066"/>
                </a:solidFill>
                <a:latin typeface="华文仿宋" pitchFamily="2" charset="-122"/>
              </a:rPr>
              <a:t>Z</a:t>
            </a:r>
            <a:r>
              <a:rPr lang="en-US" altLang="zh-CN" baseline="-25000">
                <a:solidFill>
                  <a:srgbClr val="000066"/>
                </a:solidFill>
                <a:latin typeface="华文仿宋" pitchFamily="2" charset="-122"/>
              </a:rPr>
              <a:t>L</a:t>
            </a:r>
            <a:r>
              <a:rPr lang="zh-CN" altLang="en-US">
                <a:solidFill>
                  <a:srgbClr val="000066"/>
                </a:solidFill>
                <a:latin typeface="华文仿宋" pitchFamily="2" charset="-122"/>
              </a:rPr>
              <a:t>是负载阻抗。工作时，</a:t>
            </a:r>
            <a:r>
              <a:rPr lang="en-US" altLang="zh-CN">
                <a:solidFill>
                  <a:srgbClr val="000066"/>
                </a:solidFill>
                <a:latin typeface="华文仿宋" pitchFamily="2" charset="-122"/>
              </a:rPr>
              <a:t>Z</a:t>
            </a:r>
            <a:r>
              <a:rPr lang="en-US" altLang="zh-CN" baseline="-25000">
                <a:solidFill>
                  <a:srgbClr val="000066"/>
                </a:solidFill>
                <a:latin typeface="华文仿宋" pitchFamily="2" charset="-122"/>
              </a:rPr>
              <a:t>1</a:t>
            </a:r>
            <a:r>
              <a:rPr lang="en-US" altLang="zh-CN">
                <a:solidFill>
                  <a:srgbClr val="000066"/>
                </a:solidFill>
                <a:latin typeface="华文仿宋" pitchFamily="2" charset="-122"/>
              </a:rPr>
              <a:t>=Z+ΔZ</a:t>
            </a:r>
            <a:r>
              <a:rPr lang="zh-CN" altLang="en-US">
                <a:solidFill>
                  <a:srgbClr val="000066"/>
                </a:solidFill>
                <a:latin typeface="华文仿宋" pitchFamily="2" charset="-122"/>
              </a:rPr>
              <a:t>和</a:t>
            </a:r>
            <a:r>
              <a:rPr lang="en-US" altLang="zh-CN">
                <a:solidFill>
                  <a:srgbClr val="000066"/>
                </a:solidFill>
                <a:latin typeface="华文仿宋" pitchFamily="2" charset="-122"/>
              </a:rPr>
              <a:t>Z</a:t>
            </a:r>
            <a:r>
              <a:rPr lang="en-US" altLang="zh-CN" baseline="-25000">
                <a:solidFill>
                  <a:srgbClr val="000066"/>
                </a:solidFill>
                <a:latin typeface="华文仿宋" pitchFamily="2" charset="-122"/>
              </a:rPr>
              <a:t>2</a:t>
            </a:r>
            <a:r>
              <a:rPr lang="en-US" altLang="zh-CN">
                <a:solidFill>
                  <a:srgbClr val="000066"/>
                </a:solidFill>
                <a:latin typeface="华文仿宋" pitchFamily="2" charset="-122"/>
              </a:rPr>
              <a:t>=Z-ΔZ</a:t>
            </a:r>
          </a:p>
        </p:txBody>
      </p:sp>
      <p:sp>
        <p:nvSpPr>
          <p:cNvPr id="249860" name="Freeform 4"/>
          <p:cNvSpPr>
            <a:spLocks/>
          </p:cNvSpPr>
          <p:nvPr/>
        </p:nvSpPr>
        <p:spPr bwMode="auto">
          <a:xfrm>
            <a:off x="5759450" y="3240088"/>
            <a:ext cx="2965450" cy="2808287"/>
          </a:xfrm>
          <a:custGeom>
            <a:avLst/>
            <a:gdLst>
              <a:gd name="T0" fmla="*/ 0 w 2374"/>
              <a:gd name="T1" fmla="*/ 2116 h 2116"/>
              <a:gd name="T2" fmla="*/ 1 w 2374"/>
              <a:gd name="T3" fmla="*/ 0 h 2116"/>
              <a:gd name="T4" fmla="*/ 1327 w 2374"/>
              <a:gd name="T5" fmla="*/ 0 h 2116"/>
              <a:gd name="T6" fmla="*/ 2374 w 2374"/>
              <a:gd name="T7" fmla="*/ 1089 h 2116"/>
              <a:gd name="T8" fmla="*/ 1325 w 2374"/>
              <a:gd name="T9" fmla="*/ 2116 h 2116"/>
              <a:gd name="T10" fmla="*/ 0 w 2374"/>
              <a:gd name="T11" fmla="*/ 2116 h 2116"/>
            </a:gdLst>
            <a:ahLst/>
            <a:cxnLst>
              <a:cxn ang="0">
                <a:pos x="T0" y="T1"/>
              </a:cxn>
              <a:cxn ang="0">
                <a:pos x="T2" y="T3"/>
              </a:cxn>
              <a:cxn ang="0">
                <a:pos x="T4" y="T5"/>
              </a:cxn>
              <a:cxn ang="0">
                <a:pos x="T6" y="T7"/>
              </a:cxn>
              <a:cxn ang="0">
                <a:pos x="T8" y="T9"/>
              </a:cxn>
              <a:cxn ang="0">
                <a:pos x="T10" y="T11"/>
              </a:cxn>
            </a:cxnLst>
            <a:rect l="0" t="0" r="r" b="b"/>
            <a:pathLst>
              <a:path w="2374" h="2116">
                <a:moveTo>
                  <a:pt x="0" y="2116"/>
                </a:moveTo>
                <a:lnTo>
                  <a:pt x="1" y="0"/>
                </a:lnTo>
                <a:lnTo>
                  <a:pt x="1327" y="0"/>
                </a:lnTo>
                <a:lnTo>
                  <a:pt x="2374" y="1089"/>
                </a:lnTo>
                <a:lnTo>
                  <a:pt x="1325" y="2116"/>
                </a:lnTo>
                <a:lnTo>
                  <a:pt x="0" y="2116"/>
                </a:lnTo>
                <a:close/>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61" name="Rectangle 5"/>
          <p:cNvSpPr>
            <a:spLocks noChangeArrowheads="1"/>
          </p:cNvSpPr>
          <p:nvPr/>
        </p:nvSpPr>
        <p:spPr bwMode="auto">
          <a:xfrm rot="18900000" flipH="1">
            <a:off x="7966869" y="3661569"/>
            <a:ext cx="103187" cy="45402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62" name="Rectangle 6"/>
          <p:cNvSpPr>
            <a:spLocks noChangeArrowheads="1"/>
          </p:cNvSpPr>
          <p:nvPr/>
        </p:nvSpPr>
        <p:spPr bwMode="auto">
          <a:xfrm rot="2700000">
            <a:off x="8079581" y="5069682"/>
            <a:ext cx="104775" cy="452438"/>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63" name="Rectangle 7"/>
          <p:cNvSpPr>
            <a:spLocks noChangeArrowheads="1"/>
          </p:cNvSpPr>
          <p:nvPr/>
        </p:nvSpPr>
        <p:spPr bwMode="auto">
          <a:xfrm rot="2700000">
            <a:off x="7093744" y="3347244"/>
            <a:ext cx="103187" cy="45402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64" name="Freeform 8"/>
          <p:cNvSpPr>
            <a:spLocks/>
          </p:cNvSpPr>
          <p:nvPr/>
        </p:nvSpPr>
        <p:spPr bwMode="auto">
          <a:xfrm rot="18900000">
            <a:off x="6581775" y="4681538"/>
            <a:ext cx="119063" cy="985837"/>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65" name="Freeform 9"/>
          <p:cNvSpPr>
            <a:spLocks/>
          </p:cNvSpPr>
          <p:nvPr/>
        </p:nvSpPr>
        <p:spPr bwMode="auto">
          <a:xfrm rot="2700000" flipV="1">
            <a:off x="6621463" y="3625850"/>
            <a:ext cx="120650" cy="985838"/>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66" name="Rectangle 10"/>
          <p:cNvSpPr>
            <a:spLocks noChangeArrowheads="1"/>
          </p:cNvSpPr>
          <p:nvPr/>
        </p:nvSpPr>
        <p:spPr bwMode="auto">
          <a:xfrm rot="18900000" flipH="1">
            <a:off x="7045325" y="5492750"/>
            <a:ext cx="103188" cy="452438"/>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67" name="Line 11"/>
          <p:cNvSpPr>
            <a:spLocks noChangeShapeType="1"/>
          </p:cNvSpPr>
          <p:nvPr/>
        </p:nvSpPr>
        <p:spPr bwMode="auto">
          <a:xfrm>
            <a:off x="7270750" y="5899150"/>
            <a:ext cx="134938" cy="144463"/>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68" name="Line 12"/>
          <p:cNvSpPr>
            <a:spLocks noChangeShapeType="1"/>
          </p:cNvSpPr>
          <p:nvPr/>
        </p:nvSpPr>
        <p:spPr bwMode="auto">
          <a:xfrm flipV="1">
            <a:off x="7294563" y="3241675"/>
            <a:ext cx="134937" cy="14287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69" name="Freeform 13"/>
          <p:cNvSpPr>
            <a:spLocks/>
          </p:cNvSpPr>
          <p:nvPr/>
        </p:nvSpPr>
        <p:spPr bwMode="auto">
          <a:xfrm>
            <a:off x="6064250" y="4419600"/>
            <a:ext cx="231775" cy="465138"/>
          </a:xfrm>
          <a:custGeom>
            <a:avLst/>
            <a:gdLst>
              <a:gd name="T0" fmla="*/ 185 w 185"/>
              <a:gd name="T1" fmla="*/ 0 h 350"/>
              <a:gd name="T2" fmla="*/ 0 w 185"/>
              <a:gd name="T3" fmla="*/ 200 h 350"/>
              <a:gd name="T4" fmla="*/ 179 w 185"/>
              <a:gd name="T5" fmla="*/ 350 h 350"/>
            </a:gdLst>
            <a:ahLst/>
            <a:cxnLst>
              <a:cxn ang="0">
                <a:pos x="T0" y="T1"/>
              </a:cxn>
              <a:cxn ang="0">
                <a:pos x="T2" y="T3"/>
              </a:cxn>
              <a:cxn ang="0">
                <a:pos x="T4" y="T5"/>
              </a:cxn>
            </a:cxnLst>
            <a:rect l="0" t="0" r="r" b="b"/>
            <a:pathLst>
              <a:path w="185" h="350">
                <a:moveTo>
                  <a:pt x="185" y="0"/>
                </a:moveTo>
                <a:lnTo>
                  <a:pt x="0" y="200"/>
                </a:lnTo>
                <a:lnTo>
                  <a:pt x="179" y="350"/>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70" name="Line 14"/>
          <p:cNvSpPr>
            <a:spLocks noChangeShapeType="1"/>
          </p:cNvSpPr>
          <p:nvPr/>
        </p:nvSpPr>
        <p:spPr bwMode="auto">
          <a:xfrm>
            <a:off x="6065838" y="4681538"/>
            <a:ext cx="2659062"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71" name="Oval 15"/>
          <p:cNvSpPr>
            <a:spLocks noChangeArrowheads="1"/>
          </p:cNvSpPr>
          <p:nvPr/>
        </p:nvSpPr>
        <p:spPr bwMode="auto">
          <a:xfrm>
            <a:off x="7388225" y="3200400"/>
            <a:ext cx="71438" cy="76200"/>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72" name="Oval 16"/>
          <p:cNvSpPr>
            <a:spLocks noChangeArrowheads="1"/>
          </p:cNvSpPr>
          <p:nvPr/>
        </p:nvSpPr>
        <p:spPr bwMode="auto">
          <a:xfrm>
            <a:off x="6030913" y="4648200"/>
            <a:ext cx="71437" cy="76200"/>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73" name="Oval 17"/>
          <p:cNvSpPr>
            <a:spLocks noChangeArrowheads="1"/>
          </p:cNvSpPr>
          <p:nvPr/>
        </p:nvSpPr>
        <p:spPr bwMode="auto">
          <a:xfrm>
            <a:off x="7372350" y="6008688"/>
            <a:ext cx="71438" cy="74612"/>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74" name="Oval 18"/>
          <p:cNvSpPr>
            <a:spLocks noChangeArrowheads="1"/>
          </p:cNvSpPr>
          <p:nvPr/>
        </p:nvSpPr>
        <p:spPr bwMode="auto">
          <a:xfrm>
            <a:off x="8691563" y="4646613"/>
            <a:ext cx="71437" cy="76200"/>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75" name="Rectangle 19"/>
          <p:cNvSpPr>
            <a:spLocks noChangeArrowheads="1"/>
          </p:cNvSpPr>
          <p:nvPr/>
        </p:nvSpPr>
        <p:spPr bwMode="auto">
          <a:xfrm rot="5400000">
            <a:off x="7381082" y="4453731"/>
            <a:ext cx="103188" cy="45402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76" name="Line 20"/>
          <p:cNvSpPr>
            <a:spLocks noChangeShapeType="1"/>
          </p:cNvSpPr>
          <p:nvPr/>
        </p:nvSpPr>
        <p:spPr bwMode="auto">
          <a:xfrm>
            <a:off x="7107238" y="4681538"/>
            <a:ext cx="0" cy="33655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77" name="Line 21"/>
          <p:cNvSpPr>
            <a:spLocks noChangeShapeType="1"/>
          </p:cNvSpPr>
          <p:nvPr/>
        </p:nvSpPr>
        <p:spPr bwMode="auto">
          <a:xfrm>
            <a:off x="7791450" y="4687888"/>
            <a:ext cx="0" cy="33655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78" name="Oval 22"/>
          <p:cNvSpPr>
            <a:spLocks noChangeArrowheads="1"/>
          </p:cNvSpPr>
          <p:nvPr/>
        </p:nvSpPr>
        <p:spPr bwMode="auto">
          <a:xfrm>
            <a:off x="7072313" y="5024438"/>
            <a:ext cx="71437" cy="76200"/>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79" name="Oval 23"/>
          <p:cNvSpPr>
            <a:spLocks noChangeArrowheads="1"/>
          </p:cNvSpPr>
          <p:nvPr/>
        </p:nvSpPr>
        <p:spPr bwMode="auto">
          <a:xfrm>
            <a:off x="7753350" y="5032375"/>
            <a:ext cx="69850" cy="74613"/>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80" name="Rectangle 24"/>
          <p:cNvSpPr>
            <a:spLocks noChangeArrowheads="1"/>
          </p:cNvSpPr>
          <p:nvPr/>
        </p:nvSpPr>
        <p:spPr bwMode="auto">
          <a:xfrm>
            <a:off x="7294563" y="4284663"/>
            <a:ext cx="277812"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Z</a:t>
            </a:r>
            <a:r>
              <a:rPr kumimoji="0" lang="en-US" altLang="zh-CN" sz="2000" b="0" baseline="-25000">
                <a:ea typeface="宋体" panose="02010600030101010101" pitchFamily="2" charset="-122"/>
              </a:rPr>
              <a:t>L</a:t>
            </a:r>
            <a:endParaRPr kumimoji="0" lang="en-US" altLang="zh-CN" sz="2000" b="0">
              <a:ea typeface="宋体" panose="02010600030101010101" pitchFamily="2" charset="-122"/>
            </a:endParaRPr>
          </a:p>
        </p:txBody>
      </p:sp>
      <p:sp>
        <p:nvSpPr>
          <p:cNvPr id="249881" name="Rectangle 25"/>
          <p:cNvSpPr>
            <a:spLocks noChangeArrowheads="1"/>
          </p:cNvSpPr>
          <p:nvPr/>
        </p:nvSpPr>
        <p:spPr bwMode="auto">
          <a:xfrm>
            <a:off x="8018463" y="3509963"/>
            <a:ext cx="279400"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R</a:t>
            </a:r>
            <a:r>
              <a:rPr kumimoji="0" lang="en-US" altLang="zh-CN" sz="2000" b="0" baseline="-25000">
                <a:ea typeface="宋体" panose="02010600030101010101" pitchFamily="2" charset="-122"/>
              </a:rPr>
              <a:t>1</a:t>
            </a:r>
            <a:endParaRPr kumimoji="0" lang="en-US" altLang="zh-CN" sz="2000" b="0">
              <a:ea typeface="宋体" panose="02010600030101010101" pitchFamily="2" charset="-122"/>
            </a:endParaRPr>
          </a:p>
        </p:txBody>
      </p:sp>
      <p:sp>
        <p:nvSpPr>
          <p:cNvPr id="249882" name="Rectangle 26"/>
          <p:cNvSpPr>
            <a:spLocks noChangeArrowheads="1"/>
          </p:cNvSpPr>
          <p:nvPr/>
        </p:nvSpPr>
        <p:spPr bwMode="auto">
          <a:xfrm>
            <a:off x="8213725" y="5348288"/>
            <a:ext cx="277813"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R</a:t>
            </a:r>
            <a:r>
              <a:rPr kumimoji="0" lang="en-US" altLang="zh-CN" sz="2000" b="0" baseline="-25000">
                <a:ea typeface="宋体" panose="02010600030101010101" pitchFamily="2" charset="-122"/>
              </a:rPr>
              <a:t>2</a:t>
            </a:r>
            <a:endParaRPr kumimoji="0" lang="en-US" altLang="zh-CN" sz="2000" b="0">
              <a:ea typeface="宋体" panose="02010600030101010101" pitchFamily="2" charset="-122"/>
            </a:endParaRPr>
          </a:p>
        </p:txBody>
      </p:sp>
      <p:sp>
        <p:nvSpPr>
          <p:cNvPr id="249883" name="Rectangle 27"/>
          <p:cNvSpPr>
            <a:spLocks noChangeArrowheads="1"/>
          </p:cNvSpPr>
          <p:nvPr/>
        </p:nvSpPr>
        <p:spPr bwMode="auto">
          <a:xfrm>
            <a:off x="6345238" y="5411788"/>
            <a:ext cx="277812" cy="32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Z</a:t>
            </a:r>
            <a:r>
              <a:rPr kumimoji="0" lang="en-US" altLang="zh-CN" sz="2000" b="0" baseline="-25000">
                <a:ea typeface="宋体" panose="02010600030101010101" pitchFamily="2" charset="-122"/>
              </a:rPr>
              <a:t>2</a:t>
            </a:r>
            <a:endParaRPr kumimoji="0" lang="en-US" altLang="zh-CN" sz="2000" b="0">
              <a:ea typeface="宋体" panose="02010600030101010101" pitchFamily="2" charset="-122"/>
            </a:endParaRPr>
          </a:p>
        </p:txBody>
      </p:sp>
      <p:sp>
        <p:nvSpPr>
          <p:cNvPr id="249884" name="Rectangle 28"/>
          <p:cNvSpPr>
            <a:spLocks noChangeArrowheads="1"/>
          </p:cNvSpPr>
          <p:nvPr/>
        </p:nvSpPr>
        <p:spPr bwMode="auto">
          <a:xfrm>
            <a:off x="6477000" y="3557588"/>
            <a:ext cx="277813" cy="32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Z</a:t>
            </a:r>
            <a:r>
              <a:rPr kumimoji="0" lang="en-US" altLang="zh-CN" sz="2000" b="0" baseline="-25000">
                <a:ea typeface="宋体" panose="02010600030101010101" pitchFamily="2" charset="-122"/>
              </a:rPr>
              <a:t>1</a:t>
            </a:r>
            <a:endParaRPr kumimoji="0" lang="en-US" altLang="zh-CN" sz="2000" b="0">
              <a:ea typeface="宋体" panose="02010600030101010101" pitchFamily="2" charset="-122"/>
            </a:endParaRPr>
          </a:p>
        </p:txBody>
      </p:sp>
      <p:sp>
        <p:nvSpPr>
          <p:cNvPr id="249885" name="Rectangle 29"/>
          <p:cNvSpPr>
            <a:spLocks noChangeArrowheads="1"/>
          </p:cNvSpPr>
          <p:nvPr/>
        </p:nvSpPr>
        <p:spPr bwMode="auto">
          <a:xfrm>
            <a:off x="6794500" y="4092575"/>
            <a:ext cx="277813"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L</a:t>
            </a:r>
            <a:r>
              <a:rPr kumimoji="0" lang="en-US" altLang="zh-CN" sz="2000" b="0" baseline="-25000">
                <a:ea typeface="宋体" panose="02010600030101010101" pitchFamily="2" charset="-122"/>
              </a:rPr>
              <a:t>1</a:t>
            </a:r>
            <a:endParaRPr kumimoji="0" lang="en-US" altLang="zh-CN" sz="2000" b="0">
              <a:ea typeface="宋体" panose="02010600030101010101" pitchFamily="2" charset="-122"/>
            </a:endParaRPr>
          </a:p>
        </p:txBody>
      </p:sp>
      <p:sp>
        <p:nvSpPr>
          <p:cNvPr id="249886" name="Rectangle 30"/>
          <p:cNvSpPr>
            <a:spLocks noChangeArrowheads="1"/>
          </p:cNvSpPr>
          <p:nvPr/>
        </p:nvSpPr>
        <p:spPr bwMode="auto">
          <a:xfrm>
            <a:off x="6738938" y="4856163"/>
            <a:ext cx="279400"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L</a:t>
            </a:r>
            <a:r>
              <a:rPr kumimoji="0" lang="en-US" altLang="zh-CN" sz="2000" b="0" baseline="-25000">
                <a:ea typeface="宋体" panose="02010600030101010101" pitchFamily="2" charset="-122"/>
              </a:rPr>
              <a:t>2</a:t>
            </a:r>
            <a:endParaRPr kumimoji="0" lang="en-US" altLang="zh-CN" sz="2000" b="0">
              <a:ea typeface="宋体" panose="02010600030101010101" pitchFamily="2" charset="-122"/>
            </a:endParaRPr>
          </a:p>
        </p:txBody>
      </p:sp>
      <p:sp>
        <p:nvSpPr>
          <p:cNvPr id="249887" name="Rectangle 31"/>
          <p:cNvSpPr>
            <a:spLocks noChangeArrowheads="1"/>
          </p:cNvSpPr>
          <p:nvPr/>
        </p:nvSpPr>
        <p:spPr bwMode="auto">
          <a:xfrm>
            <a:off x="7205663" y="3557588"/>
            <a:ext cx="366712"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R</a:t>
            </a:r>
            <a:r>
              <a:rPr kumimoji="0" lang="en-US" altLang="zh-CN" sz="2000" b="0" baseline="-25000">
                <a:ea typeface="宋体" panose="02010600030101010101" pitchFamily="2" charset="-122"/>
              </a:rPr>
              <a:t>S1</a:t>
            </a:r>
            <a:endParaRPr kumimoji="0" lang="en-US" altLang="zh-CN" sz="2000" b="0">
              <a:ea typeface="宋体" panose="02010600030101010101" pitchFamily="2" charset="-122"/>
            </a:endParaRPr>
          </a:p>
        </p:txBody>
      </p:sp>
      <p:sp>
        <p:nvSpPr>
          <p:cNvPr id="249888" name="Rectangle 32"/>
          <p:cNvSpPr>
            <a:spLocks noChangeArrowheads="1"/>
          </p:cNvSpPr>
          <p:nvPr/>
        </p:nvSpPr>
        <p:spPr bwMode="auto">
          <a:xfrm>
            <a:off x="7170738" y="5357813"/>
            <a:ext cx="368300" cy="32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R</a:t>
            </a:r>
            <a:r>
              <a:rPr kumimoji="0" lang="en-US" altLang="zh-CN" sz="2000" b="0" baseline="-25000">
                <a:ea typeface="宋体" panose="02010600030101010101" pitchFamily="2" charset="-122"/>
              </a:rPr>
              <a:t>S2</a:t>
            </a:r>
            <a:endParaRPr kumimoji="0" lang="en-US" altLang="zh-CN" sz="2000" b="0">
              <a:ea typeface="宋体" panose="02010600030101010101" pitchFamily="2" charset="-122"/>
            </a:endParaRPr>
          </a:p>
        </p:txBody>
      </p:sp>
      <p:sp>
        <p:nvSpPr>
          <p:cNvPr id="249889" name="Oval 33"/>
          <p:cNvSpPr>
            <a:spLocks noChangeArrowheads="1"/>
          </p:cNvSpPr>
          <p:nvPr/>
        </p:nvSpPr>
        <p:spPr bwMode="auto">
          <a:xfrm>
            <a:off x="5732463" y="3200400"/>
            <a:ext cx="71437" cy="76200"/>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90" name="Oval 34"/>
          <p:cNvSpPr>
            <a:spLocks noChangeArrowheads="1"/>
          </p:cNvSpPr>
          <p:nvPr/>
        </p:nvSpPr>
        <p:spPr bwMode="auto">
          <a:xfrm>
            <a:off x="5732463" y="6008688"/>
            <a:ext cx="71437" cy="74612"/>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91" name="Oval 35"/>
          <p:cNvSpPr>
            <a:spLocks noChangeArrowheads="1"/>
          </p:cNvSpPr>
          <p:nvPr/>
        </p:nvSpPr>
        <p:spPr bwMode="auto">
          <a:xfrm>
            <a:off x="7075488" y="4646613"/>
            <a:ext cx="71437" cy="76200"/>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92" name="Oval 36"/>
          <p:cNvSpPr>
            <a:spLocks noChangeArrowheads="1"/>
          </p:cNvSpPr>
          <p:nvPr/>
        </p:nvSpPr>
        <p:spPr bwMode="auto">
          <a:xfrm>
            <a:off x="7753350" y="4657725"/>
            <a:ext cx="69850" cy="74613"/>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93" name="AutoShape 37"/>
          <p:cNvSpPr>
            <a:spLocks noChangeArrowheads="1"/>
          </p:cNvSpPr>
          <p:nvPr/>
        </p:nvSpPr>
        <p:spPr bwMode="auto">
          <a:xfrm>
            <a:off x="5707063" y="3321050"/>
            <a:ext cx="79375" cy="188913"/>
          </a:xfrm>
          <a:prstGeom prst="triangle">
            <a:avLst>
              <a:gd name="adj" fmla="val 51852"/>
            </a:avLst>
          </a:prstGeom>
          <a:solidFill>
            <a:srgbClr val="000000"/>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94" name="AutoShape 38"/>
          <p:cNvSpPr>
            <a:spLocks noChangeArrowheads="1"/>
          </p:cNvSpPr>
          <p:nvPr/>
        </p:nvSpPr>
        <p:spPr bwMode="auto">
          <a:xfrm rot="10800000">
            <a:off x="5708650" y="5800725"/>
            <a:ext cx="79375" cy="188913"/>
          </a:xfrm>
          <a:prstGeom prst="triangle">
            <a:avLst>
              <a:gd name="adj" fmla="val 50000"/>
            </a:avLst>
          </a:prstGeom>
          <a:solidFill>
            <a:srgbClr val="000000"/>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9895" name="Rectangle 39"/>
          <p:cNvSpPr>
            <a:spLocks noChangeArrowheads="1"/>
          </p:cNvSpPr>
          <p:nvPr/>
        </p:nvSpPr>
        <p:spPr bwMode="auto">
          <a:xfrm>
            <a:off x="6083300" y="6219825"/>
            <a:ext cx="2376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66"/>
                </a:solidFill>
                <a:latin typeface="华文仿宋" pitchFamily="2" charset="-122"/>
              </a:rPr>
              <a:t>交流电桥原理图</a:t>
            </a:r>
          </a:p>
        </p:txBody>
      </p:sp>
      <p:sp>
        <p:nvSpPr>
          <p:cNvPr id="249896" name="Rectangle 40"/>
          <p:cNvSpPr>
            <a:spLocks noChangeArrowheads="1"/>
          </p:cNvSpPr>
          <p:nvPr/>
        </p:nvSpPr>
        <p:spPr bwMode="auto">
          <a:xfrm>
            <a:off x="7270750" y="4884738"/>
            <a:ext cx="57785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U</a:t>
            </a:r>
            <a:r>
              <a:rPr kumimoji="0" lang="en-US" altLang="zh-CN" sz="2000" b="0" baseline="-25000">
                <a:ea typeface="宋体" panose="02010600030101010101" pitchFamily="2" charset="-122"/>
              </a:rPr>
              <a:t>SC</a:t>
            </a:r>
            <a:endParaRPr kumimoji="0" lang="en-US" altLang="zh-CN" sz="2000" b="0">
              <a:ea typeface="宋体" panose="02010600030101010101" pitchFamily="2" charset="-122"/>
            </a:endParaRPr>
          </a:p>
        </p:txBody>
      </p:sp>
      <p:sp>
        <p:nvSpPr>
          <p:cNvPr id="249897" name="Rectangle 41"/>
          <p:cNvSpPr>
            <a:spLocks noChangeArrowheads="1"/>
          </p:cNvSpPr>
          <p:nvPr/>
        </p:nvSpPr>
        <p:spPr bwMode="auto">
          <a:xfrm>
            <a:off x="5562600" y="4451350"/>
            <a:ext cx="277813" cy="32861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2000" b="0" i="1">
                <a:ea typeface="宋体" panose="02010600030101010101" pitchFamily="2" charset="-122"/>
              </a:rPr>
              <a:t>E</a:t>
            </a:r>
            <a:endParaRPr kumimoji="0" lang="en-US" altLang="zh-CN" sz="2000" b="0">
              <a:ea typeface="宋体" panose="02010600030101010101" pitchFamily="2" charset="-122"/>
            </a:endParaRPr>
          </a:p>
        </p:txBody>
      </p:sp>
      <p:graphicFrame>
        <p:nvGraphicFramePr>
          <p:cNvPr id="249898" name="Object 42"/>
          <p:cNvGraphicFramePr>
            <a:graphicFrameLocks noChangeAspect="1"/>
          </p:cNvGraphicFramePr>
          <p:nvPr/>
        </p:nvGraphicFramePr>
        <p:xfrm>
          <a:off x="3276600" y="3213100"/>
          <a:ext cx="1136650" cy="815975"/>
        </p:xfrm>
        <a:graphic>
          <a:graphicData uri="http://schemas.openxmlformats.org/presentationml/2006/ole">
            <mc:AlternateContent xmlns:mc="http://schemas.openxmlformats.org/markup-compatibility/2006">
              <mc:Choice xmlns:v="urn:schemas-microsoft-com:vml" Requires="v">
                <p:oleObj spid="_x0000_s249903" name="公式" r:id="rId3" imgW="609480" imgH="444240" progId="Equation.3">
                  <p:embed/>
                </p:oleObj>
              </mc:Choice>
              <mc:Fallback>
                <p:oleObj name="公式" r:id="rId3" imgW="609480" imgH="444240" progId="Equation.3">
                  <p:embed/>
                  <p:pic>
                    <p:nvPicPr>
                      <p:cNvPr id="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213100"/>
                        <a:ext cx="1136650" cy="815975"/>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249900" name="Rectangle 44"/>
          <p:cNvSpPr>
            <a:spLocks noChangeArrowheads="1"/>
          </p:cNvSpPr>
          <p:nvPr/>
        </p:nvSpPr>
        <p:spPr bwMode="auto">
          <a:xfrm>
            <a:off x="1908175" y="333375"/>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a:r>
              <a:rPr lang="zh-CN" altLang="en-US" sz="3600">
                <a:solidFill>
                  <a:srgbClr val="A50021"/>
                </a:solidFill>
                <a:latin typeface="隶书" pitchFamily="49" charset="-122"/>
                <a:ea typeface="隶书" pitchFamily="49" charset="-122"/>
              </a:rPr>
              <a:t>三、  测量电路</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Text Box 2"/>
          <p:cNvSpPr txBox="1">
            <a:spLocks noChangeArrowheads="1"/>
          </p:cNvSpPr>
          <p:nvPr/>
        </p:nvSpPr>
        <p:spPr bwMode="auto">
          <a:xfrm>
            <a:off x="179388" y="1412875"/>
            <a:ext cx="295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a:solidFill>
                  <a:srgbClr val="000066"/>
                </a:solidFill>
                <a:latin typeface="华文仿宋" pitchFamily="2" charset="-122"/>
              </a:rPr>
              <a:t>其输出电压幅值 </a:t>
            </a:r>
          </a:p>
        </p:txBody>
      </p:sp>
      <p:graphicFrame>
        <p:nvGraphicFramePr>
          <p:cNvPr id="250883" name="Object 3"/>
          <p:cNvGraphicFramePr>
            <a:graphicFrameLocks noChangeAspect="1"/>
          </p:cNvGraphicFramePr>
          <p:nvPr/>
        </p:nvGraphicFramePr>
        <p:xfrm>
          <a:off x="3132138" y="333375"/>
          <a:ext cx="3671887" cy="823913"/>
        </p:xfrm>
        <a:graphic>
          <a:graphicData uri="http://schemas.openxmlformats.org/presentationml/2006/ole">
            <mc:AlternateContent xmlns:mc="http://schemas.openxmlformats.org/markup-compatibility/2006">
              <mc:Choice xmlns:v="urn:schemas-microsoft-com:vml" Requires="v">
                <p:oleObj spid="_x0000_s250902" name="公式" r:id="rId3" imgW="1968480" imgH="444240" progId="Equation.3">
                  <p:embed/>
                </p:oleObj>
              </mc:Choice>
              <mc:Fallback>
                <p:oleObj name="公式" r:id="rId3" imgW="1968480" imgH="4442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333375"/>
                        <a:ext cx="3671887"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0884" name="Text Box 4"/>
          <p:cNvSpPr txBox="1">
            <a:spLocks noChangeArrowheads="1"/>
          </p:cNvSpPr>
          <p:nvPr/>
        </p:nvSpPr>
        <p:spPr bwMode="auto">
          <a:xfrm>
            <a:off x="179388" y="404813"/>
            <a:ext cx="2187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a:solidFill>
                  <a:srgbClr val="000066"/>
                </a:solidFill>
                <a:latin typeface="华文仿宋" pitchFamily="2" charset="-122"/>
              </a:rPr>
              <a:t>当</a:t>
            </a:r>
            <a:r>
              <a:rPr lang="en-US" altLang="zh-CN">
                <a:solidFill>
                  <a:srgbClr val="000066"/>
                </a:solidFill>
                <a:latin typeface="华文仿宋" pitchFamily="2" charset="-122"/>
              </a:rPr>
              <a:t>Z</a:t>
            </a:r>
            <a:r>
              <a:rPr lang="en-US" altLang="zh-CN" baseline="-30000">
                <a:solidFill>
                  <a:srgbClr val="000066"/>
                </a:solidFill>
                <a:latin typeface="华文仿宋" pitchFamily="2" charset="-122"/>
              </a:rPr>
              <a:t>L</a:t>
            </a:r>
            <a:r>
              <a:rPr lang="en-US" altLang="zh-CN">
                <a:solidFill>
                  <a:srgbClr val="000066"/>
                </a:solidFill>
                <a:latin typeface="华文仿宋" pitchFamily="2" charset="-122"/>
              </a:rPr>
              <a:t>→∞</a:t>
            </a:r>
            <a:r>
              <a:rPr lang="zh-CN" altLang="en-US">
                <a:solidFill>
                  <a:srgbClr val="000066"/>
                </a:solidFill>
                <a:latin typeface="华文仿宋" pitchFamily="2" charset="-122"/>
              </a:rPr>
              <a:t>时</a:t>
            </a:r>
          </a:p>
        </p:txBody>
      </p:sp>
      <p:graphicFrame>
        <p:nvGraphicFramePr>
          <p:cNvPr id="250885" name="Object 5"/>
          <p:cNvGraphicFramePr>
            <a:graphicFrameLocks noChangeAspect="1"/>
          </p:cNvGraphicFramePr>
          <p:nvPr/>
        </p:nvGraphicFramePr>
        <p:xfrm>
          <a:off x="3348038" y="1341438"/>
          <a:ext cx="4586287" cy="927100"/>
        </p:xfrm>
        <a:graphic>
          <a:graphicData uri="http://schemas.openxmlformats.org/presentationml/2006/ole">
            <mc:AlternateContent xmlns:mc="http://schemas.openxmlformats.org/markup-compatibility/2006">
              <mc:Choice xmlns:v="urn:schemas-microsoft-com:vml" Requires="v">
                <p:oleObj spid="_x0000_s250903" name="公式" r:id="rId5" imgW="2743200" imgH="558720" progId="Equation.3">
                  <p:embed/>
                </p:oleObj>
              </mc:Choice>
              <mc:Fallback>
                <p:oleObj name="公式" r:id="rId5" imgW="2743200" imgH="55872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1341438"/>
                        <a:ext cx="4586287" cy="927100"/>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250886" name="Object 6"/>
          <p:cNvGraphicFramePr>
            <a:graphicFrameLocks noChangeAspect="1"/>
          </p:cNvGraphicFramePr>
          <p:nvPr/>
        </p:nvGraphicFramePr>
        <p:xfrm>
          <a:off x="3779838" y="2636838"/>
          <a:ext cx="3189287" cy="974725"/>
        </p:xfrm>
        <a:graphic>
          <a:graphicData uri="http://schemas.openxmlformats.org/presentationml/2006/ole">
            <mc:AlternateContent xmlns:mc="http://schemas.openxmlformats.org/markup-compatibility/2006">
              <mc:Choice xmlns:v="urn:schemas-microsoft-com:vml" Requires="v">
                <p:oleObj spid="_x0000_s250904" name="公式" r:id="rId7" imgW="1574640" imgH="482400" progId="Equation.3">
                  <p:embed/>
                </p:oleObj>
              </mc:Choice>
              <mc:Fallback>
                <p:oleObj name="公式" r:id="rId7" imgW="1574640" imgH="482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2636838"/>
                        <a:ext cx="3189287" cy="974725"/>
                      </a:xfrm>
                      <a:prstGeom prst="rect">
                        <a:avLst/>
                      </a:prstGeom>
                      <a:noFill/>
                      <a:extLst>
                        <a:ext uri="{909E8E84-426E-40DD-AFC4-6F175D3DCCD1}">
                          <a14:hiddenFill xmlns:a14="http://schemas.microsoft.com/office/drawing/2010/main">
                            <a:solidFill>
                              <a:srgbClr val="00FF00"/>
                            </a:solidFill>
                          </a14:hiddenFill>
                        </a:ext>
                      </a:extLst>
                    </p:spPr>
                  </p:pic>
                </p:oleObj>
              </mc:Fallback>
            </mc:AlternateContent>
          </a:graphicData>
        </a:graphic>
      </p:graphicFrame>
      <p:sp>
        <p:nvSpPr>
          <p:cNvPr id="250887" name="Text Box 7"/>
          <p:cNvSpPr txBox="1">
            <a:spLocks noChangeArrowheads="1"/>
          </p:cNvSpPr>
          <p:nvPr/>
        </p:nvSpPr>
        <p:spPr bwMode="auto">
          <a:xfrm>
            <a:off x="323850" y="2636838"/>
            <a:ext cx="211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a:solidFill>
                  <a:srgbClr val="000066"/>
                </a:solidFill>
                <a:latin typeface="华文仿宋" pitchFamily="2" charset="-122"/>
              </a:rPr>
              <a:t>输出阻抗 </a:t>
            </a:r>
          </a:p>
        </p:txBody>
      </p:sp>
      <p:graphicFrame>
        <p:nvGraphicFramePr>
          <p:cNvPr id="250888" name="Object 8"/>
          <p:cNvGraphicFramePr>
            <a:graphicFrameLocks noChangeAspect="1"/>
          </p:cNvGraphicFramePr>
          <p:nvPr/>
        </p:nvGraphicFramePr>
        <p:xfrm>
          <a:off x="2268538" y="3789363"/>
          <a:ext cx="5905500" cy="1106487"/>
        </p:xfrm>
        <a:graphic>
          <a:graphicData uri="http://schemas.openxmlformats.org/presentationml/2006/ole">
            <mc:AlternateContent xmlns:mc="http://schemas.openxmlformats.org/markup-compatibility/2006">
              <mc:Choice xmlns:v="urn:schemas-microsoft-com:vml" Requires="v">
                <p:oleObj spid="_x0000_s250905" name="公式" r:id="rId9" imgW="3644640" imgH="685800" progId="Equation.3">
                  <p:embed/>
                </p:oleObj>
              </mc:Choice>
              <mc:Fallback>
                <p:oleObj name="公式" r:id="rId9" imgW="3644640" imgH="6858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538" y="3789363"/>
                        <a:ext cx="5905500" cy="1106487"/>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250890" name="Object 10"/>
          <p:cNvGraphicFramePr>
            <a:graphicFrameLocks noChangeAspect="1"/>
          </p:cNvGraphicFramePr>
          <p:nvPr/>
        </p:nvGraphicFramePr>
        <p:xfrm>
          <a:off x="1187450" y="5229225"/>
          <a:ext cx="1160463" cy="903288"/>
        </p:xfrm>
        <a:graphic>
          <a:graphicData uri="http://schemas.openxmlformats.org/presentationml/2006/ole">
            <mc:AlternateContent xmlns:mc="http://schemas.openxmlformats.org/markup-compatibility/2006">
              <mc:Choice xmlns:v="urn:schemas-microsoft-com:vml" Requires="v">
                <p:oleObj spid="_x0000_s250906" name="公式" r:id="rId11" imgW="558720" imgH="444240" progId="Equation.3">
                  <p:embed/>
                </p:oleObj>
              </mc:Choice>
              <mc:Fallback>
                <p:oleObj name="公式" r:id="rId11" imgW="558720" imgH="44424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450" y="5229225"/>
                        <a:ext cx="1160463" cy="903288"/>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250891" name="Rectangle 11"/>
          <p:cNvSpPr>
            <a:spLocks noChangeArrowheads="1"/>
          </p:cNvSpPr>
          <p:nvPr/>
        </p:nvSpPr>
        <p:spPr bwMode="auto">
          <a:xfrm>
            <a:off x="2484438" y="5589588"/>
            <a:ext cx="409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a:solidFill>
                  <a:srgbClr val="000066"/>
                </a:solidFill>
                <a:latin typeface="华文仿宋" pitchFamily="2" charset="-122"/>
              </a:rPr>
              <a:t>为自感线圈的品质因数。</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300" name="Picture 4" descr="2009021911134800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836613"/>
            <a:ext cx="3438525" cy="2762250"/>
          </a:xfrm>
          <a:prstGeom prst="rect">
            <a:avLst/>
          </a:prstGeom>
          <a:noFill/>
          <a:extLst>
            <a:ext uri="{909E8E84-426E-40DD-AFC4-6F175D3DCCD1}">
              <a14:hiddenFill xmlns:a14="http://schemas.microsoft.com/office/drawing/2010/main">
                <a:solidFill>
                  <a:srgbClr val="FFFFFF"/>
                </a:solidFill>
              </a14:hiddenFill>
            </a:ext>
          </a:extLst>
        </p:spPr>
      </p:pic>
      <p:pic>
        <p:nvPicPr>
          <p:cNvPr id="183301" name="Picture 5" descr="(x)偏心和振动检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692150"/>
            <a:ext cx="3743325" cy="454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Text Box 2"/>
          <p:cNvSpPr txBox="1">
            <a:spLocks noChangeArrowheads="1"/>
          </p:cNvSpPr>
          <p:nvPr/>
        </p:nvSpPr>
        <p:spPr bwMode="auto">
          <a:xfrm>
            <a:off x="468313" y="260350"/>
            <a:ext cx="7920037"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rgbClr val="FF3300"/>
              </a:buClr>
              <a:buSzPct val="70000"/>
              <a:buFont typeface="Wingdings" panose="05000000000000000000" pitchFamily="2" charset="2"/>
              <a:buChar char="Ø"/>
            </a:pPr>
            <a:r>
              <a:rPr lang="zh-CN" altLang="en-US">
                <a:solidFill>
                  <a:srgbClr val="000066"/>
                </a:solidFill>
                <a:latin typeface="华文仿宋" pitchFamily="2" charset="-122"/>
              </a:rPr>
              <a:t>桥路输出电压</a:t>
            </a:r>
            <a:r>
              <a:rPr lang="en-US" altLang="zh-CN">
                <a:solidFill>
                  <a:srgbClr val="000066"/>
                </a:solidFill>
                <a:latin typeface="华文仿宋" pitchFamily="2" charset="-122"/>
              </a:rPr>
              <a:t>Usc</a:t>
            </a:r>
            <a:r>
              <a:rPr lang="zh-CN" altLang="en-US">
                <a:solidFill>
                  <a:srgbClr val="000066"/>
                </a:solidFill>
                <a:latin typeface="华文仿宋" pitchFamily="2" charset="-122"/>
              </a:rPr>
              <a:t>包含与电源</a:t>
            </a:r>
            <a:r>
              <a:rPr lang="en-US" altLang="zh-CN">
                <a:solidFill>
                  <a:srgbClr val="000066"/>
                </a:solidFill>
                <a:latin typeface="华文仿宋" pitchFamily="2" charset="-122"/>
              </a:rPr>
              <a:t>E</a:t>
            </a:r>
            <a:r>
              <a:rPr lang="zh-CN" altLang="en-US">
                <a:solidFill>
                  <a:srgbClr val="000066"/>
                </a:solidFill>
                <a:latin typeface="华文仿宋" pitchFamily="2" charset="-122"/>
              </a:rPr>
              <a:t>同相和正交两个分量。</a:t>
            </a:r>
          </a:p>
          <a:p>
            <a:pPr algn="just">
              <a:spcBef>
                <a:spcPct val="50000"/>
              </a:spcBef>
              <a:buClr>
                <a:srgbClr val="FF3300"/>
              </a:buClr>
              <a:buSzPct val="70000"/>
              <a:buFont typeface="Wingdings" panose="05000000000000000000" pitchFamily="2" charset="2"/>
              <a:buNone/>
            </a:pPr>
            <a:r>
              <a:rPr lang="zh-CN" altLang="en-US">
                <a:solidFill>
                  <a:srgbClr val="000066"/>
                </a:solidFill>
                <a:latin typeface="华文仿宋" pitchFamily="2" charset="-122"/>
              </a:rPr>
              <a:t>在实际测量中，只希望有同相分量，如能使 </a:t>
            </a:r>
          </a:p>
          <a:p>
            <a:pPr algn="just">
              <a:spcBef>
                <a:spcPct val="50000"/>
              </a:spcBef>
              <a:buClr>
                <a:srgbClr val="FF3300"/>
              </a:buClr>
              <a:buSzPct val="70000"/>
              <a:buFont typeface="Wingdings" panose="05000000000000000000" pitchFamily="2" charset="2"/>
              <a:buNone/>
            </a:pPr>
            <a:r>
              <a:rPr lang="zh-CN" altLang="en-US">
                <a:solidFill>
                  <a:srgbClr val="000066"/>
                </a:solidFill>
                <a:latin typeface="华文仿宋" pitchFamily="2" charset="-122"/>
              </a:rPr>
              <a:t>或</a:t>
            </a:r>
            <a:r>
              <a:rPr lang="en-US" altLang="zh-CN">
                <a:solidFill>
                  <a:srgbClr val="000066"/>
                </a:solidFill>
                <a:latin typeface="华文仿宋" pitchFamily="2" charset="-122"/>
              </a:rPr>
              <a:t>Q</a:t>
            </a:r>
            <a:r>
              <a:rPr lang="zh-CN" altLang="en-US">
                <a:solidFill>
                  <a:srgbClr val="000066"/>
                </a:solidFill>
                <a:latin typeface="华文仿宋" pitchFamily="2" charset="-122"/>
              </a:rPr>
              <a:t>值比较大，均能达到此目的。但在实际工作时，</a:t>
            </a:r>
          </a:p>
          <a:p>
            <a:pPr algn="just">
              <a:spcBef>
                <a:spcPct val="50000"/>
              </a:spcBef>
              <a:buClr>
                <a:srgbClr val="FF3300"/>
              </a:buClr>
              <a:buSzPct val="70000"/>
              <a:buFont typeface="Wingdings" panose="05000000000000000000" pitchFamily="2" charset="2"/>
              <a:buNone/>
            </a:pPr>
            <a:r>
              <a:rPr lang="zh-CN" altLang="en-US">
                <a:solidFill>
                  <a:srgbClr val="000066"/>
                </a:solidFill>
                <a:latin typeface="华文仿宋" pitchFamily="2" charset="-122"/>
              </a:rPr>
              <a:t>△</a:t>
            </a:r>
            <a:r>
              <a:rPr lang="en-US" altLang="zh-CN">
                <a:solidFill>
                  <a:srgbClr val="000066"/>
                </a:solidFill>
                <a:latin typeface="华文仿宋" pitchFamily="2" charset="-122"/>
              </a:rPr>
              <a:t>R</a:t>
            </a:r>
            <a:r>
              <a:rPr lang="en-US" altLang="zh-CN" baseline="-25000">
                <a:solidFill>
                  <a:srgbClr val="000066"/>
                </a:solidFill>
                <a:latin typeface="华文仿宋" pitchFamily="2" charset="-122"/>
              </a:rPr>
              <a:t>S</a:t>
            </a:r>
            <a:r>
              <a:rPr lang="en-US" altLang="zh-CN">
                <a:solidFill>
                  <a:srgbClr val="000066"/>
                </a:solidFill>
                <a:latin typeface="华文仿宋" pitchFamily="2" charset="-122"/>
              </a:rPr>
              <a:t>/R</a:t>
            </a:r>
            <a:r>
              <a:rPr lang="en-US" altLang="zh-CN" baseline="-25000">
                <a:solidFill>
                  <a:srgbClr val="000066"/>
                </a:solidFill>
                <a:latin typeface="华文仿宋" pitchFamily="2" charset="-122"/>
              </a:rPr>
              <a:t>S</a:t>
            </a:r>
            <a:r>
              <a:rPr lang="zh-CN" altLang="en-US">
                <a:solidFill>
                  <a:srgbClr val="000066"/>
                </a:solidFill>
                <a:latin typeface="华文仿宋" pitchFamily="2" charset="-122"/>
              </a:rPr>
              <a:t>一般很小，所以要求线圈有高的品质因数。</a:t>
            </a:r>
          </a:p>
          <a:p>
            <a:pPr algn="just">
              <a:spcBef>
                <a:spcPct val="50000"/>
              </a:spcBef>
              <a:buClr>
                <a:srgbClr val="FF3300"/>
              </a:buClr>
              <a:buSzPct val="70000"/>
              <a:buFont typeface="Wingdings" panose="05000000000000000000" pitchFamily="2" charset="2"/>
              <a:buNone/>
            </a:pPr>
            <a:r>
              <a:rPr lang="zh-CN" altLang="en-US">
                <a:solidFill>
                  <a:srgbClr val="000066"/>
                </a:solidFill>
                <a:latin typeface="华文仿宋" pitchFamily="2" charset="-122"/>
              </a:rPr>
              <a:t>当</a:t>
            </a:r>
            <a:r>
              <a:rPr lang="en-US" altLang="zh-CN">
                <a:solidFill>
                  <a:srgbClr val="000066"/>
                </a:solidFill>
                <a:latin typeface="华文仿宋" pitchFamily="2" charset="-122"/>
              </a:rPr>
              <a:t>Q</a:t>
            </a:r>
            <a:r>
              <a:rPr lang="zh-CN" altLang="en-US">
                <a:solidFill>
                  <a:srgbClr val="000066"/>
                </a:solidFill>
                <a:latin typeface="华文仿宋" pitchFamily="2" charset="-122"/>
              </a:rPr>
              <a:t>值很高时， </a:t>
            </a:r>
          </a:p>
        </p:txBody>
      </p:sp>
      <p:graphicFrame>
        <p:nvGraphicFramePr>
          <p:cNvPr id="251907" name="Object 3"/>
          <p:cNvGraphicFramePr>
            <a:graphicFrameLocks noChangeAspect="1"/>
          </p:cNvGraphicFramePr>
          <p:nvPr/>
        </p:nvGraphicFramePr>
        <p:xfrm>
          <a:off x="6877050" y="692150"/>
          <a:ext cx="1390650" cy="833438"/>
        </p:xfrm>
        <a:graphic>
          <a:graphicData uri="http://schemas.openxmlformats.org/presentationml/2006/ole">
            <mc:AlternateContent xmlns:mc="http://schemas.openxmlformats.org/markup-compatibility/2006">
              <mc:Choice xmlns:v="urn:schemas-microsoft-com:vml" Requires="v">
                <p:oleObj spid="_x0000_s251920" name="公式" r:id="rId3" imgW="736560" imgH="444240" progId="Equation.3">
                  <p:embed/>
                </p:oleObj>
              </mc:Choice>
              <mc:Fallback>
                <p:oleObj name="公式" r:id="rId3" imgW="736560" imgH="4442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050" y="692150"/>
                        <a:ext cx="1390650" cy="833438"/>
                      </a:xfrm>
                      <a:prstGeom prst="rect">
                        <a:avLst/>
                      </a:prstGeom>
                      <a:noFill/>
                      <a:extLst>
                        <a:ext uri="{909E8E84-426E-40DD-AFC4-6F175D3DCCD1}">
                          <a14:hiddenFill xmlns:a14="http://schemas.microsoft.com/office/drawing/2010/main">
                            <a:solidFill>
                              <a:srgbClr val="00FF00"/>
                            </a:solidFill>
                          </a14:hiddenFill>
                        </a:ext>
                      </a:extLst>
                    </p:spPr>
                  </p:pic>
                </p:oleObj>
              </mc:Fallback>
            </mc:AlternateContent>
          </a:graphicData>
        </a:graphic>
      </p:graphicFrame>
      <p:graphicFrame>
        <p:nvGraphicFramePr>
          <p:cNvPr id="251908" name="Object 4"/>
          <p:cNvGraphicFramePr>
            <a:graphicFrameLocks noChangeAspect="1"/>
          </p:cNvGraphicFramePr>
          <p:nvPr>
            <p:extLst>
              <p:ext uri="{D42A27DB-BD31-4B8C-83A1-F6EECF244321}">
                <p14:modId xmlns:p14="http://schemas.microsoft.com/office/powerpoint/2010/main" val="3762994863"/>
              </p:ext>
            </p:extLst>
          </p:nvPr>
        </p:nvGraphicFramePr>
        <p:xfrm>
          <a:off x="2700338" y="2565400"/>
          <a:ext cx="2322512" cy="865188"/>
        </p:xfrm>
        <a:graphic>
          <a:graphicData uri="http://schemas.openxmlformats.org/presentationml/2006/ole">
            <mc:AlternateContent xmlns:mc="http://schemas.openxmlformats.org/markup-compatibility/2006">
              <mc:Choice xmlns:v="urn:schemas-microsoft-com:vml" Requires="v">
                <p:oleObj spid="_x0000_s251921" name="公式" r:id="rId5" imgW="825480" imgH="406080" progId="Equation.3">
                  <p:embed/>
                </p:oleObj>
              </mc:Choice>
              <mc:Fallback>
                <p:oleObj name="公式" r:id="rId5" imgW="825480" imgH="4060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2565400"/>
                        <a:ext cx="2322512" cy="865188"/>
                      </a:xfrm>
                      <a:prstGeom prst="rect">
                        <a:avLst/>
                      </a:prstGeom>
                      <a:solidFill>
                        <a:srgbClr val="00B050"/>
                      </a:solidFill>
                    </p:spPr>
                  </p:pic>
                </p:oleObj>
              </mc:Fallback>
            </mc:AlternateContent>
          </a:graphicData>
        </a:graphic>
      </p:graphicFrame>
      <p:sp>
        <p:nvSpPr>
          <p:cNvPr id="251909" name="Text Box 5"/>
          <p:cNvSpPr txBox="1">
            <a:spLocks noChangeArrowheads="1"/>
          </p:cNvSpPr>
          <p:nvPr/>
        </p:nvSpPr>
        <p:spPr bwMode="auto">
          <a:xfrm>
            <a:off x="395288" y="3716338"/>
            <a:ext cx="8208962"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rgbClr val="FF3300"/>
              </a:buClr>
              <a:buSzPct val="70000"/>
              <a:buFont typeface="Wingdings" panose="05000000000000000000" pitchFamily="2" charset="2"/>
              <a:buChar char="Ø"/>
            </a:pPr>
            <a:r>
              <a:rPr lang="zh-CN" altLang="en-US">
                <a:solidFill>
                  <a:srgbClr val="000066"/>
                </a:solidFill>
                <a:latin typeface="华文仿宋" pitchFamily="2" charset="-122"/>
              </a:rPr>
              <a:t>当</a:t>
            </a:r>
            <a:r>
              <a:rPr lang="en-US" altLang="zh-CN">
                <a:solidFill>
                  <a:srgbClr val="000066"/>
                </a:solidFill>
                <a:latin typeface="华文仿宋" pitchFamily="2" charset="-122"/>
              </a:rPr>
              <a:t>Q</a:t>
            </a:r>
            <a:r>
              <a:rPr lang="zh-CN" altLang="en-US">
                <a:solidFill>
                  <a:srgbClr val="000066"/>
                </a:solidFill>
                <a:latin typeface="华文仿宋" pitchFamily="2" charset="-122"/>
              </a:rPr>
              <a:t>值很低时，自感线圈的电感远小于电阻，电感线圈相当于纯电阻</a:t>
            </a:r>
            <a:r>
              <a:rPr lang="en-US" altLang="zh-CN">
                <a:solidFill>
                  <a:srgbClr val="000066"/>
                </a:solidFill>
                <a:latin typeface="华文仿宋" pitchFamily="2" charset="-122"/>
              </a:rPr>
              <a:t>(ΔZ</a:t>
            </a:r>
            <a:r>
              <a:rPr lang="zh-CN" altLang="en-US">
                <a:solidFill>
                  <a:srgbClr val="000066"/>
                </a:solidFill>
                <a:latin typeface="华文仿宋" pitchFamily="2" charset="-122"/>
              </a:rPr>
              <a:t>＝</a:t>
            </a:r>
            <a:r>
              <a:rPr lang="en-US" altLang="zh-CN">
                <a:solidFill>
                  <a:srgbClr val="000066"/>
                </a:solidFill>
                <a:latin typeface="华文仿宋" pitchFamily="2" charset="-122"/>
              </a:rPr>
              <a:t>Rs)</a:t>
            </a:r>
            <a:r>
              <a:rPr lang="zh-CN" altLang="en-US">
                <a:solidFill>
                  <a:srgbClr val="000066"/>
                </a:solidFill>
                <a:latin typeface="华文仿宋" pitchFamily="2" charset="-122"/>
              </a:rPr>
              <a:t>，交流电桥即为电阻电桥。例</a:t>
            </a:r>
          </a:p>
          <a:p>
            <a:pPr algn="just">
              <a:spcBef>
                <a:spcPct val="50000"/>
              </a:spcBef>
              <a:buClr>
                <a:srgbClr val="FF3300"/>
              </a:buClr>
              <a:buSzPct val="70000"/>
              <a:buFont typeface="Wingdings" panose="05000000000000000000" pitchFamily="2" charset="2"/>
              <a:buNone/>
            </a:pPr>
            <a:r>
              <a:rPr lang="zh-CN" altLang="en-US">
                <a:solidFill>
                  <a:srgbClr val="000066"/>
                </a:solidFill>
                <a:latin typeface="华文仿宋" pitchFamily="2" charset="-122"/>
              </a:rPr>
              <a:t>如，应变测量仪就是如此，此时输出电压</a:t>
            </a:r>
            <a:r>
              <a:rPr lang="en-US" altLang="zh-CN">
                <a:solidFill>
                  <a:srgbClr val="000066"/>
                </a:solidFill>
                <a:latin typeface="华文仿宋" pitchFamily="2" charset="-122"/>
              </a:rPr>
              <a:t>Usc=              </a:t>
            </a:r>
            <a:r>
              <a:rPr lang="zh-CN" altLang="en-US">
                <a:solidFill>
                  <a:srgbClr val="000066"/>
                </a:solidFill>
                <a:latin typeface="华文仿宋" pitchFamily="2" charset="-122"/>
              </a:rPr>
              <a:t>。</a:t>
            </a:r>
          </a:p>
          <a:p>
            <a:pPr algn="just">
              <a:spcBef>
                <a:spcPct val="50000"/>
              </a:spcBef>
              <a:buClr>
                <a:srgbClr val="FF3300"/>
              </a:buClr>
              <a:buSzPct val="70000"/>
              <a:buFont typeface="Wingdings" panose="05000000000000000000" pitchFamily="2" charset="2"/>
              <a:buNone/>
            </a:pPr>
            <a:r>
              <a:rPr lang="zh-CN" altLang="en-US">
                <a:solidFill>
                  <a:srgbClr val="000066"/>
                </a:solidFill>
                <a:latin typeface="华文仿宋" pitchFamily="2" charset="-122"/>
              </a:rPr>
              <a:t>   该电桥结构简单，其电阻</a:t>
            </a:r>
            <a:r>
              <a:rPr lang="en-US" altLang="zh-CN">
                <a:solidFill>
                  <a:srgbClr val="000066"/>
                </a:solidFill>
                <a:latin typeface="华文仿宋" pitchFamily="2" charset="-122"/>
              </a:rPr>
              <a:t>R</a:t>
            </a:r>
            <a:r>
              <a:rPr lang="en-US" altLang="zh-CN" baseline="-25000">
                <a:solidFill>
                  <a:srgbClr val="000066"/>
                </a:solidFill>
                <a:latin typeface="华文仿宋" pitchFamily="2" charset="-122"/>
              </a:rPr>
              <a:t>1</a:t>
            </a:r>
            <a:r>
              <a:rPr lang="zh-CN" altLang="en-US">
                <a:solidFill>
                  <a:srgbClr val="000066"/>
                </a:solidFill>
                <a:latin typeface="华文仿宋" pitchFamily="2" charset="-122"/>
              </a:rPr>
              <a:t>、</a:t>
            </a:r>
            <a:r>
              <a:rPr lang="en-US" altLang="zh-CN">
                <a:solidFill>
                  <a:srgbClr val="000066"/>
                </a:solidFill>
                <a:latin typeface="华文仿宋" pitchFamily="2" charset="-122"/>
              </a:rPr>
              <a:t>R</a:t>
            </a:r>
            <a:r>
              <a:rPr lang="en-US" altLang="zh-CN" baseline="-25000">
                <a:solidFill>
                  <a:srgbClr val="000066"/>
                </a:solidFill>
                <a:latin typeface="华文仿宋" pitchFamily="2" charset="-122"/>
              </a:rPr>
              <a:t>2</a:t>
            </a:r>
            <a:r>
              <a:rPr lang="zh-CN" altLang="en-US">
                <a:solidFill>
                  <a:srgbClr val="000066"/>
                </a:solidFill>
                <a:latin typeface="华文仿宋" pitchFamily="2" charset="-122"/>
              </a:rPr>
              <a:t>可用两个电阻和一个电位器组成，调零方便。 </a:t>
            </a:r>
          </a:p>
        </p:txBody>
      </p:sp>
      <p:graphicFrame>
        <p:nvGraphicFramePr>
          <p:cNvPr id="251910" name="Object 6"/>
          <p:cNvGraphicFramePr>
            <a:graphicFrameLocks noChangeAspect="1"/>
          </p:cNvGraphicFramePr>
          <p:nvPr>
            <p:extLst>
              <p:ext uri="{D42A27DB-BD31-4B8C-83A1-F6EECF244321}">
                <p14:modId xmlns:p14="http://schemas.microsoft.com/office/powerpoint/2010/main" val="3677461248"/>
              </p:ext>
            </p:extLst>
          </p:nvPr>
        </p:nvGraphicFramePr>
        <p:xfrm>
          <a:off x="1187624" y="4941168"/>
          <a:ext cx="990600" cy="798512"/>
        </p:xfrm>
        <a:graphic>
          <a:graphicData uri="http://schemas.openxmlformats.org/presentationml/2006/ole">
            <mc:AlternateContent xmlns:mc="http://schemas.openxmlformats.org/markup-compatibility/2006">
              <mc:Choice xmlns:v="urn:schemas-microsoft-com:vml" Requires="v">
                <p:oleObj spid="_x0000_s251922" name="公式" r:id="rId7" imgW="495000" imgH="444240" progId="Equation.3">
                  <p:embed/>
                </p:oleObj>
              </mc:Choice>
              <mc:Fallback>
                <p:oleObj name="公式" r:id="rId7" imgW="495000" imgH="4442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624" y="4941168"/>
                        <a:ext cx="990600" cy="798512"/>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Freeform 2"/>
          <p:cNvSpPr>
            <a:spLocks/>
          </p:cNvSpPr>
          <p:nvPr/>
        </p:nvSpPr>
        <p:spPr bwMode="auto">
          <a:xfrm flipH="1">
            <a:off x="6502400" y="1670050"/>
            <a:ext cx="114300" cy="1201738"/>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79" name="Freeform 3"/>
          <p:cNvSpPr>
            <a:spLocks/>
          </p:cNvSpPr>
          <p:nvPr/>
        </p:nvSpPr>
        <p:spPr bwMode="auto">
          <a:xfrm>
            <a:off x="6086475" y="2314575"/>
            <a:ext cx="114300" cy="1201738"/>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80" name="Freeform 4"/>
          <p:cNvSpPr>
            <a:spLocks/>
          </p:cNvSpPr>
          <p:nvPr/>
        </p:nvSpPr>
        <p:spPr bwMode="auto">
          <a:xfrm flipH="1">
            <a:off x="6488113" y="2871788"/>
            <a:ext cx="112712" cy="1200150"/>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81" name="Line 5"/>
          <p:cNvSpPr>
            <a:spLocks noChangeShapeType="1"/>
          </p:cNvSpPr>
          <p:nvPr/>
        </p:nvSpPr>
        <p:spPr bwMode="auto">
          <a:xfrm>
            <a:off x="5318125" y="2314575"/>
            <a:ext cx="768350"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82" name="Line 6"/>
          <p:cNvSpPr>
            <a:spLocks noChangeShapeType="1"/>
          </p:cNvSpPr>
          <p:nvPr/>
        </p:nvSpPr>
        <p:spPr bwMode="auto">
          <a:xfrm>
            <a:off x="5307013" y="3516313"/>
            <a:ext cx="779462"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83" name="Freeform 7"/>
          <p:cNvSpPr>
            <a:spLocks/>
          </p:cNvSpPr>
          <p:nvPr/>
        </p:nvSpPr>
        <p:spPr bwMode="auto">
          <a:xfrm>
            <a:off x="6600825" y="1670050"/>
            <a:ext cx="1608138" cy="2401888"/>
          </a:xfrm>
          <a:custGeom>
            <a:avLst/>
            <a:gdLst>
              <a:gd name="T0" fmla="*/ 6 w 1363"/>
              <a:gd name="T1" fmla="*/ 0 h 1964"/>
              <a:gd name="T2" fmla="*/ 1363 w 1363"/>
              <a:gd name="T3" fmla="*/ 0 h 1964"/>
              <a:gd name="T4" fmla="*/ 1363 w 1363"/>
              <a:gd name="T5" fmla="*/ 1964 h 1964"/>
              <a:gd name="T6" fmla="*/ 0 w 1363"/>
              <a:gd name="T7" fmla="*/ 1964 h 1964"/>
            </a:gdLst>
            <a:ahLst/>
            <a:cxnLst>
              <a:cxn ang="0">
                <a:pos x="T0" y="T1"/>
              </a:cxn>
              <a:cxn ang="0">
                <a:pos x="T2" y="T3"/>
              </a:cxn>
              <a:cxn ang="0">
                <a:pos x="T4" y="T5"/>
              </a:cxn>
              <a:cxn ang="0">
                <a:pos x="T6" y="T7"/>
              </a:cxn>
            </a:cxnLst>
            <a:rect l="0" t="0" r="r" b="b"/>
            <a:pathLst>
              <a:path w="1363" h="1964">
                <a:moveTo>
                  <a:pt x="6" y="0"/>
                </a:moveTo>
                <a:lnTo>
                  <a:pt x="1363" y="0"/>
                </a:lnTo>
                <a:lnTo>
                  <a:pt x="1363" y="1964"/>
                </a:lnTo>
                <a:lnTo>
                  <a:pt x="0" y="1964"/>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84" name="Freeform 8"/>
          <p:cNvSpPr>
            <a:spLocks/>
          </p:cNvSpPr>
          <p:nvPr/>
        </p:nvSpPr>
        <p:spPr bwMode="auto">
          <a:xfrm>
            <a:off x="6600825" y="2871788"/>
            <a:ext cx="1876425" cy="1335087"/>
          </a:xfrm>
          <a:custGeom>
            <a:avLst/>
            <a:gdLst>
              <a:gd name="T0" fmla="*/ 0 w 1590"/>
              <a:gd name="T1" fmla="*/ 0 h 1092"/>
              <a:gd name="T2" fmla="*/ 644 w 1590"/>
              <a:gd name="T3" fmla="*/ 0 h 1092"/>
              <a:gd name="T4" fmla="*/ 644 w 1590"/>
              <a:gd name="T5" fmla="*/ 1092 h 1092"/>
              <a:gd name="T6" fmla="*/ 1590 w 1590"/>
              <a:gd name="T7" fmla="*/ 1092 h 1092"/>
            </a:gdLst>
            <a:ahLst/>
            <a:cxnLst>
              <a:cxn ang="0">
                <a:pos x="T0" y="T1"/>
              </a:cxn>
              <a:cxn ang="0">
                <a:pos x="T2" y="T3"/>
              </a:cxn>
              <a:cxn ang="0">
                <a:pos x="T4" y="T5"/>
              </a:cxn>
              <a:cxn ang="0">
                <a:pos x="T6" y="T7"/>
              </a:cxn>
            </a:cxnLst>
            <a:rect l="0" t="0" r="r" b="b"/>
            <a:pathLst>
              <a:path w="1590" h="1092">
                <a:moveTo>
                  <a:pt x="0" y="0"/>
                </a:moveTo>
                <a:lnTo>
                  <a:pt x="644" y="0"/>
                </a:lnTo>
                <a:lnTo>
                  <a:pt x="644" y="1092"/>
                </a:lnTo>
                <a:lnTo>
                  <a:pt x="1590" y="1092"/>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85" name="Line 9"/>
          <p:cNvSpPr>
            <a:spLocks noChangeShapeType="1"/>
          </p:cNvSpPr>
          <p:nvPr/>
        </p:nvSpPr>
        <p:spPr bwMode="auto">
          <a:xfrm>
            <a:off x="8208963" y="2871788"/>
            <a:ext cx="268287"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86" name="Oval 10"/>
          <p:cNvSpPr>
            <a:spLocks noChangeArrowheads="1"/>
          </p:cNvSpPr>
          <p:nvPr/>
        </p:nvSpPr>
        <p:spPr bwMode="auto">
          <a:xfrm>
            <a:off x="8477250" y="2840038"/>
            <a:ext cx="66675" cy="68262"/>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87" name="Oval 11"/>
          <p:cNvSpPr>
            <a:spLocks noChangeArrowheads="1"/>
          </p:cNvSpPr>
          <p:nvPr/>
        </p:nvSpPr>
        <p:spPr bwMode="auto">
          <a:xfrm>
            <a:off x="8486775" y="4175125"/>
            <a:ext cx="66675" cy="69850"/>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88" name="Oval 12"/>
          <p:cNvSpPr>
            <a:spLocks noChangeArrowheads="1"/>
          </p:cNvSpPr>
          <p:nvPr/>
        </p:nvSpPr>
        <p:spPr bwMode="auto">
          <a:xfrm>
            <a:off x="6557963" y="2840038"/>
            <a:ext cx="66675" cy="68262"/>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89" name="Line 13"/>
          <p:cNvSpPr>
            <a:spLocks noChangeShapeType="1"/>
          </p:cNvSpPr>
          <p:nvPr/>
        </p:nvSpPr>
        <p:spPr bwMode="auto">
          <a:xfrm>
            <a:off x="6335713" y="2460625"/>
            <a:ext cx="0" cy="965200"/>
          </a:xfrm>
          <a:prstGeom prst="line">
            <a:avLst/>
          </a:prstGeom>
          <a:noFill/>
          <a:ln w="571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90" name="Oval 14"/>
          <p:cNvSpPr>
            <a:spLocks noChangeArrowheads="1"/>
          </p:cNvSpPr>
          <p:nvPr/>
        </p:nvSpPr>
        <p:spPr bwMode="auto">
          <a:xfrm>
            <a:off x="5286375" y="2276475"/>
            <a:ext cx="68263" cy="69850"/>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91" name="Oval 15"/>
          <p:cNvSpPr>
            <a:spLocks noChangeArrowheads="1"/>
          </p:cNvSpPr>
          <p:nvPr/>
        </p:nvSpPr>
        <p:spPr bwMode="auto">
          <a:xfrm>
            <a:off x="5286375" y="3484563"/>
            <a:ext cx="68263" cy="69850"/>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92" name="Rectangle 16"/>
          <p:cNvSpPr>
            <a:spLocks noChangeArrowheads="1"/>
          </p:cNvSpPr>
          <p:nvPr/>
        </p:nvSpPr>
        <p:spPr bwMode="auto">
          <a:xfrm>
            <a:off x="7891463" y="2159000"/>
            <a:ext cx="263525"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Z</a:t>
            </a:r>
            <a:r>
              <a:rPr kumimoji="0" lang="en-US" altLang="zh-CN" sz="2000" b="0" baseline="-25000">
                <a:ea typeface="宋体" panose="02010600030101010101" pitchFamily="2" charset="-122"/>
              </a:rPr>
              <a:t>1</a:t>
            </a:r>
            <a:endParaRPr kumimoji="0" lang="en-US" altLang="zh-CN" sz="2000" b="0">
              <a:ea typeface="宋体" panose="02010600030101010101" pitchFamily="2" charset="-122"/>
            </a:endParaRPr>
          </a:p>
        </p:txBody>
      </p:sp>
      <p:sp>
        <p:nvSpPr>
          <p:cNvPr id="254993" name="Rectangle 17"/>
          <p:cNvSpPr>
            <a:spLocks noChangeArrowheads="1"/>
          </p:cNvSpPr>
          <p:nvPr/>
        </p:nvSpPr>
        <p:spPr bwMode="auto">
          <a:xfrm>
            <a:off x="7891463" y="3251200"/>
            <a:ext cx="263525" cy="30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Z</a:t>
            </a:r>
            <a:r>
              <a:rPr kumimoji="0" lang="en-US" altLang="zh-CN" sz="2000" b="0" baseline="-25000">
                <a:ea typeface="宋体" panose="02010600030101010101" pitchFamily="2" charset="-122"/>
              </a:rPr>
              <a:t>2</a:t>
            </a:r>
            <a:endParaRPr kumimoji="0" lang="en-US" altLang="zh-CN" sz="2000" b="0">
              <a:ea typeface="宋体" panose="02010600030101010101" pitchFamily="2" charset="-122"/>
            </a:endParaRPr>
          </a:p>
        </p:txBody>
      </p:sp>
      <p:sp>
        <p:nvSpPr>
          <p:cNvPr id="254994" name="Rectangle 18"/>
          <p:cNvSpPr>
            <a:spLocks noChangeArrowheads="1"/>
          </p:cNvSpPr>
          <p:nvPr/>
        </p:nvSpPr>
        <p:spPr bwMode="auto">
          <a:xfrm>
            <a:off x="8154988" y="2044700"/>
            <a:ext cx="92075" cy="442913"/>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95" name="Rectangle 19"/>
          <p:cNvSpPr>
            <a:spLocks noChangeArrowheads="1"/>
          </p:cNvSpPr>
          <p:nvPr/>
        </p:nvSpPr>
        <p:spPr bwMode="auto">
          <a:xfrm>
            <a:off x="8154988" y="3189288"/>
            <a:ext cx="92075" cy="444500"/>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96" name="Rectangle 20"/>
          <p:cNvSpPr>
            <a:spLocks noChangeArrowheads="1"/>
          </p:cNvSpPr>
          <p:nvPr/>
        </p:nvSpPr>
        <p:spPr bwMode="auto">
          <a:xfrm>
            <a:off x="8440738" y="3425825"/>
            <a:ext cx="436562"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U</a:t>
            </a:r>
            <a:r>
              <a:rPr kumimoji="0" lang="en-US" altLang="zh-CN" sz="2000" b="0" baseline="-25000">
                <a:ea typeface="宋体" panose="02010600030101010101" pitchFamily="2" charset="-122"/>
              </a:rPr>
              <a:t>SC</a:t>
            </a:r>
            <a:endParaRPr kumimoji="0" lang="en-US" altLang="zh-CN" sz="2000" b="0">
              <a:ea typeface="宋体" panose="02010600030101010101" pitchFamily="2" charset="-122"/>
            </a:endParaRPr>
          </a:p>
        </p:txBody>
      </p:sp>
      <p:sp>
        <p:nvSpPr>
          <p:cNvPr id="254997" name="Oval 21"/>
          <p:cNvSpPr>
            <a:spLocks noChangeArrowheads="1"/>
          </p:cNvSpPr>
          <p:nvPr/>
        </p:nvSpPr>
        <p:spPr bwMode="auto">
          <a:xfrm>
            <a:off x="8178800" y="2833688"/>
            <a:ext cx="66675" cy="69850"/>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4998" name="Rectangle 22"/>
          <p:cNvSpPr>
            <a:spLocks noChangeArrowheads="1"/>
          </p:cNvSpPr>
          <p:nvPr/>
        </p:nvSpPr>
        <p:spPr bwMode="auto">
          <a:xfrm>
            <a:off x="6746875" y="2044700"/>
            <a:ext cx="601663"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E/</a:t>
            </a:r>
            <a:r>
              <a:rPr kumimoji="0" lang="en-US" altLang="zh-CN" sz="2000" b="0">
                <a:ea typeface="宋体" panose="02010600030101010101" pitchFamily="2" charset="-122"/>
              </a:rPr>
              <a:t>2</a:t>
            </a:r>
          </a:p>
        </p:txBody>
      </p:sp>
      <p:sp>
        <p:nvSpPr>
          <p:cNvPr id="254999" name="Rectangle 23"/>
          <p:cNvSpPr>
            <a:spLocks noChangeArrowheads="1"/>
          </p:cNvSpPr>
          <p:nvPr/>
        </p:nvSpPr>
        <p:spPr bwMode="auto">
          <a:xfrm>
            <a:off x="6656388" y="3309938"/>
            <a:ext cx="603250"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E/</a:t>
            </a:r>
            <a:r>
              <a:rPr kumimoji="0" lang="en-US" altLang="zh-CN" sz="2000" b="0">
                <a:ea typeface="宋体" panose="02010600030101010101" pitchFamily="2" charset="-122"/>
              </a:rPr>
              <a:t>2</a:t>
            </a:r>
          </a:p>
        </p:txBody>
      </p:sp>
      <p:sp>
        <p:nvSpPr>
          <p:cNvPr id="255000" name="Rectangle 24"/>
          <p:cNvSpPr>
            <a:spLocks noChangeArrowheads="1"/>
          </p:cNvSpPr>
          <p:nvPr/>
        </p:nvSpPr>
        <p:spPr bwMode="auto">
          <a:xfrm>
            <a:off x="5176838" y="2744788"/>
            <a:ext cx="250825" cy="41751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2000" b="0" i="1">
                <a:ea typeface="宋体" panose="02010600030101010101" pitchFamily="2" charset="-122"/>
              </a:rPr>
              <a:t>E</a:t>
            </a:r>
          </a:p>
        </p:txBody>
      </p:sp>
      <p:sp>
        <p:nvSpPr>
          <p:cNvPr id="255001" name="Rectangle 25"/>
          <p:cNvSpPr>
            <a:spLocks noChangeArrowheads="1"/>
          </p:cNvSpPr>
          <p:nvPr/>
        </p:nvSpPr>
        <p:spPr bwMode="auto">
          <a:xfrm>
            <a:off x="6300788" y="4437063"/>
            <a:ext cx="2270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000">
                <a:solidFill>
                  <a:srgbClr val="000066"/>
                </a:solidFill>
                <a:latin typeface="华文仿宋" pitchFamily="2" charset="-122"/>
              </a:rPr>
              <a:t>变压器电桥原理图</a:t>
            </a:r>
          </a:p>
        </p:txBody>
      </p:sp>
      <p:sp>
        <p:nvSpPr>
          <p:cNvPr id="255002" name="Rectangle 26"/>
          <p:cNvSpPr>
            <a:spLocks noChangeArrowheads="1"/>
          </p:cNvSpPr>
          <p:nvPr/>
        </p:nvSpPr>
        <p:spPr bwMode="auto">
          <a:xfrm>
            <a:off x="7137400" y="1268413"/>
            <a:ext cx="249238"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2000" b="0" i="1">
                <a:ea typeface="宋体" panose="02010600030101010101" pitchFamily="2" charset="-122"/>
              </a:rPr>
              <a:t>I</a:t>
            </a:r>
          </a:p>
        </p:txBody>
      </p:sp>
      <p:sp>
        <p:nvSpPr>
          <p:cNvPr id="255003" name="Text Box 27"/>
          <p:cNvSpPr txBox="1">
            <a:spLocks noChangeArrowheads="1"/>
          </p:cNvSpPr>
          <p:nvPr/>
        </p:nvSpPr>
        <p:spPr bwMode="auto">
          <a:xfrm>
            <a:off x="323850" y="333375"/>
            <a:ext cx="8389938"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50000"/>
              </a:spcBef>
            </a:pPr>
            <a:r>
              <a:rPr lang="en-US" altLang="zh-CN">
                <a:solidFill>
                  <a:srgbClr val="000066"/>
                </a:solidFill>
                <a:latin typeface="华文仿宋" pitchFamily="2" charset="-122"/>
              </a:rPr>
              <a:t>2</a:t>
            </a:r>
            <a:r>
              <a:rPr lang="zh-CN" altLang="en-US">
                <a:solidFill>
                  <a:srgbClr val="000066"/>
                </a:solidFill>
                <a:latin typeface="华文仿宋" pitchFamily="2" charset="-122"/>
              </a:rPr>
              <a:t>、变压器电桥</a:t>
            </a:r>
            <a:endParaRPr lang="zh-CN" altLang="en-US" i="1">
              <a:solidFill>
                <a:srgbClr val="000066"/>
              </a:solidFill>
              <a:latin typeface="华文仿宋" pitchFamily="2" charset="-122"/>
              <a:cs typeface="Times New Roman" panose="02020603050405020304" pitchFamily="18" charset="0"/>
            </a:endParaRPr>
          </a:p>
          <a:p>
            <a:pPr algn="just">
              <a:lnSpc>
                <a:spcPct val="120000"/>
              </a:lnSpc>
            </a:pPr>
            <a:r>
              <a:rPr lang="zh-CN" altLang="en-US">
                <a:solidFill>
                  <a:srgbClr val="000066"/>
                </a:solidFill>
                <a:latin typeface="华文仿宋" pitchFamily="2" charset="-122"/>
              </a:rPr>
              <a:t>        平衡臂为变压器的两个副边，当负载阻抗为无穷大时，流入工作臂的电流为 </a:t>
            </a:r>
          </a:p>
        </p:txBody>
      </p:sp>
      <p:graphicFrame>
        <p:nvGraphicFramePr>
          <p:cNvPr id="255004" name="Object 28"/>
          <p:cNvGraphicFramePr>
            <a:graphicFrameLocks noChangeAspect="1"/>
          </p:cNvGraphicFramePr>
          <p:nvPr/>
        </p:nvGraphicFramePr>
        <p:xfrm>
          <a:off x="3276600" y="1484313"/>
          <a:ext cx="1295400" cy="741362"/>
        </p:xfrm>
        <a:graphic>
          <a:graphicData uri="http://schemas.openxmlformats.org/presentationml/2006/ole">
            <mc:AlternateContent xmlns:mc="http://schemas.openxmlformats.org/markup-compatibility/2006">
              <mc:Choice xmlns:v="urn:schemas-microsoft-com:vml" Requires="v">
                <p:oleObj spid="_x0000_s255025" name="公式" r:id="rId3" imgW="774360" imgH="444240" progId="Equation.3">
                  <p:embed/>
                </p:oleObj>
              </mc:Choice>
              <mc:Fallback>
                <p:oleObj name="公式" r:id="rId3" imgW="774360" imgH="44424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484313"/>
                        <a:ext cx="1295400" cy="741362"/>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graphicFrame>
        <p:nvGraphicFramePr>
          <p:cNvPr id="255005" name="Object 29"/>
          <p:cNvGraphicFramePr>
            <a:graphicFrameLocks noChangeAspect="1"/>
          </p:cNvGraphicFramePr>
          <p:nvPr/>
        </p:nvGraphicFramePr>
        <p:xfrm>
          <a:off x="611188" y="2349500"/>
          <a:ext cx="4164012" cy="830263"/>
        </p:xfrm>
        <a:graphic>
          <a:graphicData uri="http://schemas.openxmlformats.org/presentationml/2006/ole">
            <mc:AlternateContent xmlns:mc="http://schemas.openxmlformats.org/markup-compatibility/2006">
              <mc:Choice xmlns:v="urn:schemas-microsoft-com:vml" Requires="v">
                <p:oleObj spid="_x0000_s255026" name="公式" r:id="rId5" imgW="2209680" imgH="444240" progId="Equation.3">
                  <p:embed/>
                </p:oleObj>
              </mc:Choice>
              <mc:Fallback>
                <p:oleObj name="公式" r:id="rId5" imgW="2209680" imgH="444240" progId="Equation.3">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349500"/>
                        <a:ext cx="4164012" cy="830263"/>
                      </a:xfrm>
                      <a:prstGeom prst="rect">
                        <a:avLst/>
                      </a:prstGeom>
                      <a:noFill/>
                      <a:extLst>
                        <a:ext uri="{909E8E84-426E-40DD-AFC4-6F175D3DCCD1}">
                          <a14:hiddenFill xmlns:a14="http://schemas.microsoft.com/office/drawing/2010/main">
                            <a:solidFill>
                              <a:srgbClr val="00FF00"/>
                            </a:solidFill>
                          </a14:hiddenFill>
                        </a:ext>
                      </a:extLst>
                    </p:spPr>
                  </p:pic>
                </p:oleObj>
              </mc:Fallback>
            </mc:AlternateContent>
          </a:graphicData>
        </a:graphic>
      </p:graphicFrame>
      <p:sp>
        <p:nvSpPr>
          <p:cNvPr id="255006" name="Rectangle 30"/>
          <p:cNvSpPr>
            <a:spLocks noChangeArrowheads="1"/>
          </p:cNvSpPr>
          <p:nvPr/>
        </p:nvSpPr>
        <p:spPr bwMode="auto">
          <a:xfrm>
            <a:off x="539750" y="3500438"/>
            <a:ext cx="55086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lang="zh-CN" altLang="en-US">
                <a:solidFill>
                  <a:srgbClr val="000066"/>
                </a:solidFill>
                <a:latin typeface="华文仿宋" pitchFamily="2" charset="-122"/>
              </a:rPr>
              <a:t>        初始</a:t>
            </a:r>
            <a:r>
              <a:rPr lang="en-US" altLang="zh-CN">
                <a:solidFill>
                  <a:srgbClr val="000066"/>
                </a:solidFill>
                <a:latin typeface="华文仿宋" pitchFamily="2" charset="-122"/>
              </a:rPr>
              <a:t>Z</a:t>
            </a:r>
            <a:r>
              <a:rPr lang="en-US" altLang="zh-CN" baseline="-25000">
                <a:solidFill>
                  <a:srgbClr val="000066"/>
                </a:solidFill>
                <a:latin typeface="华文仿宋" pitchFamily="2" charset="-122"/>
              </a:rPr>
              <a:t>1</a:t>
            </a:r>
            <a:r>
              <a:rPr lang="en-US" altLang="zh-CN">
                <a:solidFill>
                  <a:srgbClr val="000066"/>
                </a:solidFill>
                <a:latin typeface="华文仿宋" pitchFamily="2" charset="-122"/>
              </a:rPr>
              <a:t>=Z</a:t>
            </a:r>
            <a:r>
              <a:rPr lang="en-US" altLang="zh-CN" baseline="-25000">
                <a:solidFill>
                  <a:srgbClr val="000066"/>
                </a:solidFill>
                <a:latin typeface="华文仿宋" pitchFamily="2" charset="-122"/>
              </a:rPr>
              <a:t>2</a:t>
            </a:r>
            <a:r>
              <a:rPr lang="en-US" altLang="zh-CN">
                <a:solidFill>
                  <a:srgbClr val="000066"/>
                </a:solidFill>
                <a:latin typeface="华文仿宋" pitchFamily="2" charset="-122"/>
              </a:rPr>
              <a:t>=Z=R</a:t>
            </a:r>
            <a:r>
              <a:rPr lang="en-US" altLang="zh-CN" baseline="-25000">
                <a:solidFill>
                  <a:srgbClr val="000066"/>
                </a:solidFill>
                <a:latin typeface="华文仿宋" pitchFamily="2" charset="-122"/>
              </a:rPr>
              <a:t>S</a:t>
            </a:r>
            <a:r>
              <a:rPr lang="en-US" altLang="zh-CN">
                <a:solidFill>
                  <a:srgbClr val="000066"/>
                </a:solidFill>
                <a:latin typeface="华文仿宋" pitchFamily="2" charset="-122"/>
              </a:rPr>
              <a:t>+jωL</a:t>
            </a:r>
            <a:r>
              <a:rPr lang="zh-CN" altLang="en-US">
                <a:solidFill>
                  <a:srgbClr val="000066"/>
                </a:solidFill>
                <a:latin typeface="华文仿宋" pitchFamily="2" charset="-122"/>
              </a:rPr>
              <a:t>，故平衡时，</a:t>
            </a:r>
            <a:r>
              <a:rPr lang="en-US" altLang="zh-CN">
                <a:solidFill>
                  <a:srgbClr val="000066"/>
                </a:solidFill>
                <a:latin typeface="华文仿宋" pitchFamily="2" charset="-122"/>
              </a:rPr>
              <a:t>U</a:t>
            </a:r>
            <a:r>
              <a:rPr lang="en-US" altLang="zh-CN" baseline="-25000">
                <a:solidFill>
                  <a:srgbClr val="000066"/>
                </a:solidFill>
                <a:latin typeface="华文仿宋" pitchFamily="2" charset="-122"/>
              </a:rPr>
              <a:t>SC</a:t>
            </a:r>
            <a:r>
              <a:rPr lang="en-US" altLang="zh-CN">
                <a:solidFill>
                  <a:srgbClr val="000066"/>
                </a:solidFill>
                <a:latin typeface="华文仿宋" pitchFamily="2" charset="-122"/>
              </a:rPr>
              <a:t>=0</a:t>
            </a:r>
            <a:r>
              <a:rPr lang="zh-CN" altLang="en-US">
                <a:solidFill>
                  <a:srgbClr val="000066"/>
                </a:solidFill>
                <a:latin typeface="华文仿宋" pitchFamily="2" charset="-122"/>
              </a:rPr>
              <a:t>。双臂工作时，设</a:t>
            </a:r>
            <a:r>
              <a:rPr lang="en-US" altLang="zh-CN">
                <a:solidFill>
                  <a:srgbClr val="000066"/>
                </a:solidFill>
                <a:latin typeface="华文仿宋" pitchFamily="2" charset="-122"/>
              </a:rPr>
              <a:t>Z</a:t>
            </a:r>
            <a:r>
              <a:rPr lang="en-US" altLang="zh-CN" baseline="-25000">
                <a:solidFill>
                  <a:srgbClr val="000066"/>
                </a:solidFill>
                <a:latin typeface="华文仿宋" pitchFamily="2" charset="-122"/>
              </a:rPr>
              <a:t>1</a:t>
            </a:r>
            <a:r>
              <a:rPr lang="en-US" altLang="zh-CN">
                <a:solidFill>
                  <a:srgbClr val="000066"/>
                </a:solidFill>
                <a:latin typeface="华文仿宋" pitchFamily="2" charset="-122"/>
              </a:rPr>
              <a:t>=Z–ΔZ</a:t>
            </a:r>
            <a:r>
              <a:rPr lang="zh-CN" altLang="en-US">
                <a:solidFill>
                  <a:srgbClr val="000066"/>
                </a:solidFill>
                <a:latin typeface="华文仿宋" pitchFamily="2" charset="-122"/>
              </a:rPr>
              <a:t>，</a:t>
            </a:r>
            <a:r>
              <a:rPr lang="en-US" altLang="zh-CN">
                <a:solidFill>
                  <a:srgbClr val="000066"/>
                </a:solidFill>
                <a:latin typeface="华文仿宋" pitchFamily="2" charset="-122"/>
              </a:rPr>
              <a:t>Z</a:t>
            </a:r>
            <a:r>
              <a:rPr lang="en-US" altLang="zh-CN" baseline="-25000">
                <a:solidFill>
                  <a:srgbClr val="000066"/>
                </a:solidFill>
                <a:latin typeface="华文仿宋" pitchFamily="2" charset="-122"/>
              </a:rPr>
              <a:t>2</a:t>
            </a:r>
            <a:r>
              <a:rPr lang="en-US" altLang="zh-CN">
                <a:solidFill>
                  <a:srgbClr val="000066"/>
                </a:solidFill>
                <a:latin typeface="华文仿宋" pitchFamily="2" charset="-122"/>
              </a:rPr>
              <a:t>=Z+ΔZ</a:t>
            </a:r>
            <a:r>
              <a:rPr lang="zh-CN" altLang="en-US">
                <a:solidFill>
                  <a:srgbClr val="000066"/>
                </a:solidFill>
                <a:latin typeface="华文仿宋" pitchFamily="2" charset="-122"/>
              </a:rPr>
              <a:t>，相当于差动式自感传感器的衔铁向一侧移动，则</a:t>
            </a:r>
          </a:p>
        </p:txBody>
      </p:sp>
      <p:graphicFrame>
        <p:nvGraphicFramePr>
          <p:cNvPr id="255007" name="Object 31"/>
          <p:cNvGraphicFramePr>
            <a:graphicFrameLocks noChangeAspect="1"/>
          </p:cNvGraphicFramePr>
          <p:nvPr>
            <p:extLst>
              <p:ext uri="{D42A27DB-BD31-4B8C-83A1-F6EECF244321}">
                <p14:modId xmlns:p14="http://schemas.microsoft.com/office/powerpoint/2010/main" val="359527530"/>
              </p:ext>
            </p:extLst>
          </p:nvPr>
        </p:nvGraphicFramePr>
        <p:xfrm>
          <a:off x="611188" y="5626100"/>
          <a:ext cx="1439862" cy="703263"/>
        </p:xfrm>
        <a:graphic>
          <a:graphicData uri="http://schemas.openxmlformats.org/presentationml/2006/ole">
            <mc:AlternateContent xmlns:mc="http://schemas.openxmlformats.org/markup-compatibility/2006">
              <mc:Choice xmlns:v="urn:schemas-microsoft-com:vml" Requires="v">
                <p:oleObj spid="_x0000_s255027" name="公式" r:id="rId7" imgW="825480" imgH="406080" progId="Equation.3">
                  <p:embed/>
                </p:oleObj>
              </mc:Choice>
              <mc:Fallback>
                <p:oleObj name="公式" r:id="rId7" imgW="825480" imgH="406080"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5626100"/>
                        <a:ext cx="1439862" cy="703263"/>
                      </a:xfrm>
                      <a:prstGeom prst="rect">
                        <a:avLst/>
                      </a:prstGeom>
                      <a:solidFill>
                        <a:srgbClr val="00B050"/>
                      </a:solidFill>
                    </p:spPr>
                  </p:pic>
                </p:oleObj>
              </mc:Fallback>
            </mc:AlternateContent>
          </a:graphicData>
        </a:graphic>
      </p:graphicFrame>
      <p:sp>
        <p:nvSpPr>
          <p:cNvPr id="255008" name="Rectangle 32"/>
          <p:cNvSpPr>
            <a:spLocks noChangeArrowheads="1"/>
          </p:cNvSpPr>
          <p:nvPr/>
        </p:nvSpPr>
        <p:spPr bwMode="auto">
          <a:xfrm>
            <a:off x="2843213" y="5805488"/>
            <a:ext cx="302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a:solidFill>
                  <a:srgbClr val="000066"/>
                </a:solidFill>
                <a:latin typeface="华文仿宋" pitchFamily="2" charset="-122"/>
              </a:rPr>
              <a:t>同理反方向移动时</a:t>
            </a:r>
          </a:p>
        </p:txBody>
      </p:sp>
      <p:graphicFrame>
        <p:nvGraphicFramePr>
          <p:cNvPr id="255009" name="Object 33"/>
          <p:cNvGraphicFramePr>
            <a:graphicFrameLocks noChangeAspect="1"/>
          </p:cNvGraphicFramePr>
          <p:nvPr>
            <p:extLst>
              <p:ext uri="{D42A27DB-BD31-4B8C-83A1-F6EECF244321}">
                <p14:modId xmlns:p14="http://schemas.microsoft.com/office/powerpoint/2010/main" val="2700665079"/>
              </p:ext>
            </p:extLst>
          </p:nvPr>
        </p:nvGraphicFramePr>
        <p:xfrm>
          <a:off x="6227763" y="5589588"/>
          <a:ext cx="1603375" cy="695325"/>
        </p:xfrm>
        <a:graphic>
          <a:graphicData uri="http://schemas.openxmlformats.org/presentationml/2006/ole">
            <mc:AlternateContent xmlns:mc="http://schemas.openxmlformats.org/markup-compatibility/2006">
              <mc:Choice xmlns:v="urn:schemas-microsoft-com:vml" Requires="v">
                <p:oleObj spid="_x0000_s255028" name="公式" r:id="rId9" imgW="927000" imgH="406080" progId="Equation.3">
                  <p:embed/>
                </p:oleObj>
              </mc:Choice>
              <mc:Fallback>
                <p:oleObj name="公式" r:id="rId9" imgW="927000" imgH="406080" progId="Equation.3">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7763" y="5589588"/>
                        <a:ext cx="1603375" cy="695325"/>
                      </a:xfrm>
                      <a:prstGeom prst="rect">
                        <a:avLst/>
                      </a:prstGeom>
                      <a:solidFill>
                        <a:srgbClr val="00B050"/>
                      </a:solidFill>
                    </p:spPr>
                  </p:pic>
                </p:oleObj>
              </mc:Fallback>
            </mc:AlternateContent>
          </a:graphicData>
        </a:graphic>
      </p:graphicFrame>
      <p:sp>
        <p:nvSpPr>
          <p:cNvPr id="255010" name="Line 34"/>
          <p:cNvSpPr>
            <a:spLocks noChangeShapeType="1"/>
          </p:cNvSpPr>
          <p:nvPr/>
        </p:nvSpPr>
        <p:spPr bwMode="auto">
          <a:xfrm>
            <a:off x="7019925" y="1600200"/>
            <a:ext cx="5762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5011" name="Line 35"/>
          <p:cNvSpPr>
            <a:spLocks noChangeShapeType="1"/>
          </p:cNvSpPr>
          <p:nvPr/>
        </p:nvSpPr>
        <p:spPr bwMode="auto">
          <a:xfrm>
            <a:off x="5307013" y="3068638"/>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5012" name="Line 36"/>
          <p:cNvSpPr>
            <a:spLocks noChangeShapeType="1"/>
          </p:cNvSpPr>
          <p:nvPr/>
        </p:nvSpPr>
        <p:spPr bwMode="auto">
          <a:xfrm flipV="1">
            <a:off x="5321300" y="2378075"/>
            <a:ext cx="0"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ext Box 2"/>
          <p:cNvSpPr txBox="1">
            <a:spLocks noChangeArrowheads="1"/>
          </p:cNvSpPr>
          <p:nvPr/>
        </p:nvSpPr>
        <p:spPr bwMode="auto">
          <a:xfrm>
            <a:off x="250825" y="333375"/>
            <a:ext cx="8659813"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dirty="0">
                <a:solidFill>
                  <a:srgbClr val="000066"/>
                </a:solidFill>
                <a:latin typeface="华文仿宋" pitchFamily="2" charset="-122"/>
              </a:rPr>
              <a:t>      </a:t>
            </a:r>
            <a:r>
              <a:rPr lang="zh-CN" altLang="en-US" dirty="0">
                <a:solidFill>
                  <a:srgbClr val="FF0000"/>
                </a:solidFill>
                <a:latin typeface="华文仿宋" pitchFamily="2" charset="-122"/>
              </a:rPr>
              <a:t>衔铁向不同方向移动时，产生的输出电压</a:t>
            </a:r>
            <a:r>
              <a:rPr lang="en-US" altLang="zh-CN" dirty="0">
                <a:solidFill>
                  <a:srgbClr val="FF0000"/>
                </a:solidFill>
                <a:latin typeface="华文仿宋" pitchFamily="2" charset="-122"/>
              </a:rPr>
              <a:t>Usc</a:t>
            </a:r>
            <a:r>
              <a:rPr lang="zh-CN" altLang="en-US" dirty="0">
                <a:solidFill>
                  <a:srgbClr val="FF0000"/>
                </a:solidFill>
                <a:latin typeface="华文仿宋" pitchFamily="2" charset="-122"/>
              </a:rPr>
              <a:t>大小相等、方向相反，即相位互差</a:t>
            </a:r>
            <a:r>
              <a:rPr lang="en-US" altLang="zh-CN" dirty="0">
                <a:solidFill>
                  <a:srgbClr val="FF0000"/>
                </a:solidFill>
                <a:latin typeface="华文仿宋" pitchFamily="2" charset="-122"/>
              </a:rPr>
              <a:t>180º</a:t>
            </a:r>
            <a:r>
              <a:rPr lang="zh-CN" altLang="en-US" dirty="0">
                <a:solidFill>
                  <a:srgbClr val="FF0000"/>
                </a:solidFill>
                <a:latin typeface="华文仿宋" pitchFamily="2" charset="-122"/>
              </a:rPr>
              <a:t>，可反映衔铁移动的方向</a:t>
            </a:r>
            <a:r>
              <a:rPr lang="zh-CN" altLang="en-US" dirty="0">
                <a:solidFill>
                  <a:srgbClr val="000066"/>
                </a:solidFill>
                <a:latin typeface="华文仿宋" pitchFamily="2" charset="-122"/>
              </a:rPr>
              <a:t>。但是，为了判别交流信号的相位，需接入专门的相敏检波电路。 </a:t>
            </a:r>
          </a:p>
        </p:txBody>
      </p:sp>
      <p:sp>
        <p:nvSpPr>
          <p:cNvPr id="256003" name="Text Box 3"/>
          <p:cNvSpPr txBox="1">
            <a:spLocks noChangeArrowheads="1"/>
          </p:cNvSpPr>
          <p:nvPr/>
        </p:nvSpPr>
        <p:spPr bwMode="auto">
          <a:xfrm>
            <a:off x="468313" y="4221163"/>
            <a:ext cx="8262937"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a:solidFill>
                  <a:srgbClr val="A50021"/>
                </a:solidFill>
                <a:latin typeface="华文仿宋" pitchFamily="2" charset="-122"/>
              </a:rPr>
              <a:t>优点</a:t>
            </a:r>
            <a:r>
              <a:rPr lang="zh-CN" altLang="en-US">
                <a:solidFill>
                  <a:srgbClr val="000066"/>
                </a:solidFill>
                <a:latin typeface="华文仿宋" pitchFamily="2" charset="-122"/>
              </a:rPr>
              <a:t>：这种电桥与电阻平衡电桥相比，元件少，输出阻抗小，桥路开路时电路呈线性。</a:t>
            </a:r>
          </a:p>
        </p:txBody>
      </p:sp>
      <p:graphicFrame>
        <p:nvGraphicFramePr>
          <p:cNvPr id="256004" name="Object 4"/>
          <p:cNvGraphicFramePr>
            <a:graphicFrameLocks noChangeAspect="1"/>
          </p:cNvGraphicFramePr>
          <p:nvPr>
            <p:extLst>
              <p:ext uri="{D42A27DB-BD31-4B8C-83A1-F6EECF244321}">
                <p14:modId xmlns:p14="http://schemas.microsoft.com/office/powerpoint/2010/main" val="2074726664"/>
              </p:ext>
            </p:extLst>
          </p:nvPr>
        </p:nvGraphicFramePr>
        <p:xfrm>
          <a:off x="5219700" y="1844675"/>
          <a:ext cx="2881313" cy="960438"/>
        </p:xfrm>
        <a:graphic>
          <a:graphicData uri="http://schemas.openxmlformats.org/presentationml/2006/ole">
            <mc:AlternateContent xmlns:mc="http://schemas.openxmlformats.org/markup-compatibility/2006">
              <mc:Choice xmlns:v="urn:schemas-microsoft-com:vml" Requires="v">
                <p:oleObj spid="_x0000_s256014" name="公式" r:id="rId3" imgW="1434960" imgH="482400" progId="Equation.3">
                  <p:embed/>
                </p:oleObj>
              </mc:Choice>
              <mc:Fallback>
                <p:oleObj name="公式" r:id="rId3" imgW="1434960" imgH="48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1844675"/>
                        <a:ext cx="2881313" cy="960438"/>
                      </a:xfrm>
                      <a:prstGeom prst="rect">
                        <a:avLst/>
                      </a:prstGeom>
                      <a:solidFill>
                        <a:srgbClr val="00B050"/>
                      </a:solidFill>
                    </p:spPr>
                  </p:pic>
                </p:oleObj>
              </mc:Fallback>
            </mc:AlternateContent>
          </a:graphicData>
        </a:graphic>
      </p:graphicFrame>
      <p:graphicFrame>
        <p:nvGraphicFramePr>
          <p:cNvPr id="256005" name="Object 5"/>
          <p:cNvGraphicFramePr>
            <a:graphicFrameLocks noChangeAspect="1"/>
          </p:cNvGraphicFramePr>
          <p:nvPr/>
        </p:nvGraphicFramePr>
        <p:xfrm>
          <a:off x="3563938" y="2924175"/>
          <a:ext cx="1871662" cy="808038"/>
        </p:xfrm>
        <a:graphic>
          <a:graphicData uri="http://schemas.openxmlformats.org/presentationml/2006/ole">
            <mc:AlternateContent xmlns:mc="http://schemas.openxmlformats.org/markup-compatibility/2006">
              <mc:Choice xmlns:v="urn:schemas-microsoft-com:vml" Requires="v">
                <p:oleObj spid="_x0000_s256015" name="公式" r:id="rId5" imgW="1091880" imgH="469800" progId="Equation.3">
                  <p:embed/>
                </p:oleObj>
              </mc:Choice>
              <mc:Fallback>
                <p:oleObj name="公式" r:id="rId5" imgW="1091880" imgH="469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938" y="2924175"/>
                        <a:ext cx="1871662" cy="808038"/>
                      </a:xfrm>
                      <a:prstGeom prst="rect">
                        <a:avLst/>
                      </a:prstGeom>
                      <a:noFill/>
                      <a:extLst>
                        <a:ext uri="{909E8E84-426E-40DD-AFC4-6F175D3DCCD1}">
                          <a14:hiddenFill xmlns:a14="http://schemas.microsoft.com/office/drawing/2010/main">
                            <a:solidFill>
                              <a:srgbClr val="00FFFF"/>
                            </a:solidFill>
                          </a14:hiddenFill>
                        </a:ext>
                      </a:extLst>
                    </p:spPr>
                  </p:pic>
                </p:oleObj>
              </mc:Fallback>
            </mc:AlternateContent>
          </a:graphicData>
        </a:graphic>
      </p:graphicFrame>
      <p:sp>
        <p:nvSpPr>
          <p:cNvPr id="256006" name="Rectangle 6"/>
          <p:cNvSpPr>
            <a:spLocks noChangeArrowheads="1"/>
          </p:cNvSpPr>
          <p:nvPr/>
        </p:nvSpPr>
        <p:spPr bwMode="auto">
          <a:xfrm>
            <a:off x="395288" y="1989138"/>
            <a:ext cx="44513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a:solidFill>
                  <a:srgbClr val="000066"/>
                </a:solidFill>
                <a:latin typeface="华文仿宋" pitchFamily="2" charset="-122"/>
              </a:rPr>
              <a:t>变压器电桥的输出电压幅值</a:t>
            </a:r>
          </a:p>
        </p:txBody>
      </p:sp>
      <p:sp>
        <p:nvSpPr>
          <p:cNvPr id="256007" name="Rectangle 7"/>
          <p:cNvSpPr>
            <a:spLocks noChangeArrowheads="1"/>
          </p:cNvSpPr>
          <p:nvPr/>
        </p:nvSpPr>
        <p:spPr bwMode="auto">
          <a:xfrm>
            <a:off x="395288" y="2924175"/>
            <a:ext cx="3024187"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a:solidFill>
                  <a:srgbClr val="000066"/>
                </a:solidFill>
                <a:latin typeface="华文仿宋" pitchFamily="2" charset="-122"/>
              </a:rPr>
              <a:t>输出阻抗为</a:t>
            </a:r>
          </a:p>
          <a:p>
            <a:pPr algn="just">
              <a:lnSpc>
                <a:spcPct val="120000"/>
              </a:lnSpc>
            </a:pPr>
            <a:r>
              <a:rPr lang="zh-CN" altLang="en-US">
                <a:solidFill>
                  <a:srgbClr val="000066"/>
                </a:solidFill>
                <a:latin typeface="华文仿宋" pitchFamily="2" charset="-122"/>
              </a:rPr>
              <a:t>（略去变压器阻抗）</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ltLang="zh-CN" sz="3600" b="1">
                <a:solidFill>
                  <a:srgbClr val="A50021"/>
                </a:solidFill>
                <a:latin typeface="隶书" pitchFamily="49" charset="-122"/>
                <a:ea typeface="隶书" pitchFamily="49" charset="-122"/>
              </a:rPr>
              <a:t>4-2  </a:t>
            </a:r>
            <a:r>
              <a:rPr lang="zh-CN" altLang="en-US" sz="3600" b="1">
                <a:solidFill>
                  <a:srgbClr val="A50021"/>
                </a:solidFill>
                <a:latin typeface="隶书" pitchFamily="49" charset="-122"/>
                <a:ea typeface="隶书" pitchFamily="49" charset="-122"/>
              </a:rPr>
              <a:t>差动变压器式传感器</a:t>
            </a:r>
          </a:p>
        </p:txBody>
      </p:sp>
      <p:sp>
        <p:nvSpPr>
          <p:cNvPr id="236547" name="Text Box 3"/>
          <p:cNvSpPr txBox="1">
            <a:spLocks noChangeArrowheads="1"/>
          </p:cNvSpPr>
          <p:nvPr/>
        </p:nvSpPr>
        <p:spPr bwMode="auto">
          <a:xfrm>
            <a:off x="539750" y="1341438"/>
            <a:ext cx="8137525" cy="504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5000"/>
              </a:lnSpc>
              <a:spcBef>
                <a:spcPct val="50000"/>
              </a:spcBef>
            </a:pPr>
            <a:r>
              <a:rPr lang="en-US" altLang="zh-CN" dirty="0">
                <a:solidFill>
                  <a:srgbClr val="000066"/>
                </a:solidFill>
                <a:latin typeface="华文仿宋" pitchFamily="2" charset="-122"/>
              </a:rPr>
              <a:t>  </a:t>
            </a:r>
            <a:r>
              <a:rPr lang="zh-CN" altLang="en-US" dirty="0">
                <a:solidFill>
                  <a:srgbClr val="000066"/>
                </a:solidFill>
                <a:latin typeface="华文仿宋" pitchFamily="2" charset="-122"/>
              </a:rPr>
              <a:t>把被测的非电量变化转换为线圈互感量变化的传感器称为互感式传感器。这种传感器是根据变压器的基本原理制成的</a:t>
            </a:r>
            <a:r>
              <a:rPr lang="en-US" altLang="zh-CN" dirty="0">
                <a:solidFill>
                  <a:srgbClr val="000066"/>
                </a:solidFill>
                <a:latin typeface="华文仿宋" pitchFamily="2" charset="-122"/>
              </a:rPr>
              <a:t>, </a:t>
            </a:r>
            <a:r>
              <a:rPr lang="zh-CN" altLang="en-US" dirty="0">
                <a:solidFill>
                  <a:srgbClr val="000066"/>
                </a:solidFill>
                <a:latin typeface="华文仿宋" pitchFamily="2" charset="-122"/>
              </a:rPr>
              <a:t>并且次级绕组都用差动形式连接</a:t>
            </a:r>
            <a:r>
              <a:rPr lang="en-US" altLang="zh-CN" dirty="0">
                <a:solidFill>
                  <a:srgbClr val="000066"/>
                </a:solidFill>
                <a:latin typeface="华文仿宋" pitchFamily="2" charset="-122"/>
              </a:rPr>
              <a:t>, </a:t>
            </a:r>
            <a:r>
              <a:rPr lang="zh-CN" altLang="en-US" dirty="0">
                <a:solidFill>
                  <a:srgbClr val="000066"/>
                </a:solidFill>
                <a:latin typeface="华文仿宋" pitchFamily="2" charset="-122"/>
              </a:rPr>
              <a:t>故称差动变压器式传感器。差动变压器结构形式较多</a:t>
            </a:r>
            <a:r>
              <a:rPr lang="en-US" altLang="zh-CN" dirty="0">
                <a:solidFill>
                  <a:srgbClr val="000066"/>
                </a:solidFill>
                <a:latin typeface="华文仿宋" pitchFamily="2" charset="-122"/>
              </a:rPr>
              <a:t>, </a:t>
            </a:r>
            <a:r>
              <a:rPr lang="zh-CN" altLang="en-US" dirty="0">
                <a:solidFill>
                  <a:srgbClr val="000066"/>
                </a:solidFill>
                <a:latin typeface="华文仿宋" pitchFamily="2" charset="-122"/>
              </a:rPr>
              <a:t>有变隙式、 变面积式和螺线管式等</a:t>
            </a:r>
            <a:r>
              <a:rPr lang="en-US" altLang="zh-CN" dirty="0">
                <a:solidFill>
                  <a:srgbClr val="000066"/>
                </a:solidFill>
                <a:latin typeface="华文仿宋" pitchFamily="2" charset="-122"/>
              </a:rPr>
              <a:t>, </a:t>
            </a:r>
            <a:r>
              <a:rPr lang="zh-CN" altLang="en-US" dirty="0">
                <a:solidFill>
                  <a:srgbClr val="000066"/>
                </a:solidFill>
                <a:latin typeface="华文仿宋" pitchFamily="2" charset="-122"/>
              </a:rPr>
              <a:t>但其工作原理基本一样。</a:t>
            </a:r>
            <a:r>
              <a:rPr lang="zh-CN" altLang="en-US" dirty="0">
                <a:solidFill>
                  <a:srgbClr val="FF0000"/>
                </a:solidFill>
                <a:latin typeface="华文仿宋" pitchFamily="2" charset="-122"/>
              </a:rPr>
              <a:t>非电量测量中</a:t>
            </a:r>
            <a:r>
              <a:rPr lang="en-US" altLang="zh-CN" dirty="0">
                <a:solidFill>
                  <a:srgbClr val="FF0000"/>
                </a:solidFill>
                <a:latin typeface="华文仿宋" pitchFamily="2" charset="-122"/>
              </a:rPr>
              <a:t>, </a:t>
            </a:r>
            <a:r>
              <a:rPr lang="zh-CN" altLang="en-US" dirty="0">
                <a:solidFill>
                  <a:srgbClr val="FF0000"/>
                </a:solidFill>
                <a:latin typeface="华文仿宋" pitchFamily="2" charset="-122"/>
              </a:rPr>
              <a:t>应用最多的是螺线管式差动变压器</a:t>
            </a:r>
            <a:r>
              <a:rPr lang="en-US" altLang="zh-CN" dirty="0">
                <a:solidFill>
                  <a:srgbClr val="FF0000"/>
                </a:solidFill>
                <a:latin typeface="华文仿宋" pitchFamily="2" charset="-122"/>
              </a:rPr>
              <a:t>, </a:t>
            </a:r>
            <a:r>
              <a:rPr lang="zh-CN" altLang="en-US" dirty="0">
                <a:solidFill>
                  <a:srgbClr val="FF0000"/>
                </a:solidFill>
                <a:latin typeface="华文仿宋" pitchFamily="2" charset="-122"/>
              </a:rPr>
              <a:t>它可以测量</a:t>
            </a:r>
            <a:r>
              <a:rPr lang="en-US" altLang="zh-CN" dirty="0">
                <a:solidFill>
                  <a:srgbClr val="FF0000"/>
                </a:solidFill>
                <a:latin typeface="华文仿宋" pitchFamily="2" charset="-122"/>
              </a:rPr>
              <a:t>1</a:t>
            </a:r>
            <a:r>
              <a:rPr lang="zh-CN" altLang="en-US" dirty="0">
                <a:solidFill>
                  <a:srgbClr val="FF0000"/>
                </a:solidFill>
                <a:latin typeface="华文仿宋" pitchFamily="2" charset="-122"/>
              </a:rPr>
              <a:t>～</a:t>
            </a:r>
            <a:r>
              <a:rPr lang="en-US" altLang="zh-CN" dirty="0">
                <a:solidFill>
                  <a:srgbClr val="FF0000"/>
                </a:solidFill>
                <a:latin typeface="华文仿宋" pitchFamily="2" charset="-122"/>
              </a:rPr>
              <a:t>100mm</a:t>
            </a:r>
            <a:r>
              <a:rPr lang="zh-CN" altLang="en-US" dirty="0">
                <a:solidFill>
                  <a:srgbClr val="FF0000"/>
                </a:solidFill>
                <a:latin typeface="华文仿宋" pitchFamily="2" charset="-122"/>
              </a:rPr>
              <a:t>范围内的机械位移</a:t>
            </a:r>
            <a:r>
              <a:rPr lang="en-US" altLang="zh-CN" dirty="0">
                <a:solidFill>
                  <a:srgbClr val="000066"/>
                </a:solidFill>
                <a:latin typeface="华文仿宋" pitchFamily="2" charset="-122"/>
              </a:rPr>
              <a:t>, </a:t>
            </a:r>
            <a:r>
              <a:rPr lang="zh-CN" altLang="en-US" dirty="0">
                <a:solidFill>
                  <a:srgbClr val="000066"/>
                </a:solidFill>
                <a:latin typeface="华文仿宋" pitchFamily="2" charset="-122"/>
              </a:rPr>
              <a:t>并具有测量精度高</a:t>
            </a:r>
            <a:r>
              <a:rPr lang="en-US" altLang="zh-CN" dirty="0">
                <a:solidFill>
                  <a:srgbClr val="000066"/>
                </a:solidFill>
                <a:latin typeface="华文仿宋" pitchFamily="2" charset="-122"/>
              </a:rPr>
              <a:t>, </a:t>
            </a:r>
            <a:r>
              <a:rPr lang="zh-CN" altLang="en-US" dirty="0">
                <a:solidFill>
                  <a:srgbClr val="000066"/>
                </a:solidFill>
                <a:latin typeface="华文仿宋" pitchFamily="2" charset="-122"/>
              </a:rPr>
              <a:t>灵敏度高</a:t>
            </a:r>
            <a:r>
              <a:rPr lang="en-US" altLang="zh-CN" dirty="0">
                <a:solidFill>
                  <a:srgbClr val="000066"/>
                </a:solidFill>
                <a:latin typeface="华文仿宋" pitchFamily="2" charset="-122"/>
              </a:rPr>
              <a:t>, </a:t>
            </a:r>
            <a:r>
              <a:rPr lang="zh-CN" altLang="en-US" dirty="0">
                <a:solidFill>
                  <a:srgbClr val="000066"/>
                </a:solidFill>
                <a:latin typeface="华文仿宋" pitchFamily="2" charset="-122"/>
              </a:rPr>
              <a:t>结构简单</a:t>
            </a:r>
            <a:r>
              <a:rPr lang="en-US" altLang="zh-CN" dirty="0">
                <a:solidFill>
                  <a:srgbClr val="000066"/>
                </a:solidFill>
                <a:latin typeface="华文仿宋" pitchFamily="2" charset="-122"/>
              </a:rPr>
              <a:t>, </a:t>
            </a:r>
            <a:r>
              <a:rPr lang="zh-CN" altLang="en-US" dirty="0">
                <a:solidFill>
                  <a:srgbClr val="000066"/>
                </a:solidFill>
                <a:latin typeface="华文仿宋" pitchFamily="2" charset="-122"/>
              </a:rPr>
              <a:t>性能可靠等优点。 </a:t>
            </a:r>
          </a:p>
          <a:p>
            <a:pPr>
              <a:lnSpc>
                <a:spcPct val="145000"/>
              </a:lnSpc>
              <a:spcBef>
                <a:spcPct val="50000"/>
              </a:spcBef>
            </a:pPr>
            <a:endParaRPr lang="zh-CN" altLang="en-US" dirty="0">
              <a:solidFill>
                <a:srgbClr val="000066"/>
              </a:solidFill>
              <a:latin typeface="华文仿宋" pitchFamily="2"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179388" y="765175"/>
            <a:ext cx="86677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lang="zh-CN" altLang="en-US">
                <a:solidFill>
                  <a:srgbClr val="000066"/>
                </a:solidFill>
                <a:latin typeface="华文仿宋" pitchFamily="2" charset="-122"/>
              </a:rPr>
              <a:t>一、结构原理与等效电路</a:t>
            </a:r>
          </a:p>
          <a:p>
            <a:pPr algn="just">
              <a:lnSpc>
                <a:spcPct val="125000"/>
              </a:lnSpc>
            </a:pPr>
            <a:r>
              <a:rPr lang="zh-CN" altLang="en-US">
                <a:solidFill>
                  <a:srgbClr val="000066"/>
                </a:solidFill>
                <a:latin typeface="华文仿宋" pitchFamily="2" charset="-122"/>
              </a:rPr>
              <a:t>分气隙型和差动变压器两种。目前多采用螺管型差动变压器。</a:t>
            </a:r>
          </a:p>
        </p:txBody>
      </p:sp>
      <p:sp>
        <p:nvSpPr>
          <p:cNvPr id="257027" name="Rectangle 3"/>
          <p:cNvSpPr>
            <a:spLocks noChangeArrowheads="1"/>
          </p:cNvSpPr>
          <p:nvPr/>
        </p:nvSpPr>
        <p:spPr bwMode="auto">
          <a:xfrm>
            <a:off x="4643438" y="5949950"/>
            <a:ext cx="450056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en-US" altLang="zh-CN">
                <a:solidFill>
                  <a:srgbClr val="000066"/>
                </a:solidFill>
                <a:latin typeface="华文仿宋" pitchFamily="2" charset="-122"/>
              </a:rPr>
              <a:t>1 </a:t>
            </a:r>
            <a:r>
              <a:rPr lang="zh-CN" altLang="en-US">
                <a:solidFill>
                  <a:srgbClr val="000066"/>
                </a:solidFill>
                <a:latin typeface="华文仿宋" pitchFamily="2" charset="-122"/>
              </a:rPr>
              <a:t>初级线圈</a:t>
            </a:r>
            <a:r>
              <a:rPr lang="en-US" altLang="zh-CN">
                <a:solidFill>
                  <a:srgbClr val="000066"/>
                </a:solidFill>
                <a:latin typeface="华文仿宋" pitchFamily="2" charset="-122"/>
              </a:rPr>
              <a:t>;2.3</a:t>
            </a:r>
            <a:r>
              <a:rPr lang="zh-CN" altLang="en-US">
                <a:solidFill>
                  <a:srgbClr val="000066"/>
                </a:solidFill>
                <a:latin typeface="华文仿宋" pitchFamily="2" charset="-122"/>
              </a:rPr>
              <a:t>次级线圈</a:t>
            </a:r>
            <a:r>
              <a:rPr lang="en-US" altLang="zh-CN">
                <a:solidFill>
                  <a:srgbClr val="000066"/>
                </a:solidFill>
                <a:latin typeface="华文仿宋" pitchFamily="2" charset="-122"/>
              </a:rPr>
              <a:t>;4</a:t>
            </a:r>
            <a:r>
              <a:rPr lang="zh-CN" altLang="en-US">
                <a:solidFill>
                  <a:srgbClr val="000066"/>
                </a:solidFill>
                <a:latin typeface="华文仿宋" pitchFamily="2" charset="-122"/>
              </a:rPr>
              <a:t>衔铁</a:t>
            </a:r>
          </a:p>
        </p:txBody>
      </p:sp>
      <p:grpSp>
        <p:nvGrpSpPr>
          <p:cNvPr id="257103" name="Group 79"/>
          <p:cNvGrpSpPr>
            <a:grpSpLocks/>
          </p:cNvGrpSpPr>
          <p:nvPr/>
        </p:nvGrpSpPr>
        <p:grpSpPr bwMode="auto">
          <a:xfrm>
            <a:off x="5076825" y="2133600"/>
            <a:ext cx="3790950" cy="3252788"/>
            <a:chOff x="2756" y="1336"/>
            <a:chExt cx="2784" cy="2363"/>
          </a:xfrm>
        </p:grpSpPr>
        <p:sp>
          <p:nvSpPr>
            <p:cNvPr id="257028" name="Rectangle 4"/>
            <p:cNvSpPr>
              <a:spLocks noChangeArrowheads="1"/>
            </p:cNvSpPr>
            <p:nvPr/>
          </p:nvSpPr>
          <p:spPr bwMode="auto">
            <a:xfrm>
              <a:off x="3139" y="1557"/>
              <a:ext cx="99" cy="2015"/>
            </a:xfrm>
            <a:prstGeom prst="rect">
              <a:avLst/>
            </a:prstGeom>
            <a:noFill/>
            <a:ln w="9525">
              <a:solidFill>
                <a:srgbClr val="000000"/>
              </a:solidFill>
              <a:miter lim="800000"/>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29" name="Rectangle 5" descr="浅色下对角线"/>
            <p:cNvSpPr>
              <a:spLocks noChangeArrowheads="1"/>
            </p:cNvSpPr>
            <p:nvPr/>
          </p:nvSpPr>
          <p:spPr bwMode="auto">
            <a:xfrm>
              <a:off x="2756" y="1661"/>
              <a:ext cx="375" cy="792"/>
            </a:xfrm>
            <a:prstGeom prst="rect">
              <a:avLst/>
            </a:prstGeom>
            <a:pattFill prst="ltDnDiag">
              <a:fgClr>
                <a:srgbClr val="000000"/>
              </a:fgClr>
              <a:bgClr>
                <a:srgbClr val="FFFFFF"/>
              </a:bgClr>
            </a:pattFill>
            <a:ln w="1587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30" name="Rectangle 6"/>
            <p:cNvSpPr>
              <a:spLocks noChangeArrowheads="1"/>
            </p:cNvSpPr>
            <p:nvPr/>
          </p:nvSpPr>
          <p:spPr bwMode="auto">
            <a:xfrm>
              <a:off x="2854" y="1841"/>
              <a:ext cx="89" cy="577"/>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31" name="Line 7"/>
            <p:cNvSpPr>
              <a:spLocks noChangeShapeType="1"/>
            </p:cNvSpPr>
            <p:nvPr/>
          </p:nvSpPr>
          <p:spPr bwMode="auto">
            <a:xfrm flipH="1">
              <a:off x="2854" y="1841"/>
              <a:ext cx="89" cy="57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32" name="Line 8"/>
            <p:cNvSpPr>
              <a:spLocks noChangeShapeType="1"/>
            </p:cNvSpPr>
            <p:nvPr/>
          </p:nvSpPr>
          <p:spPr bwMode="auto">
            <a:xfrm>
              <a:off x="2851" y="1841"/>
              <a:ext cx="88" cy="57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33" name="Rectangle 9"/>
            <p:cNvSpPr>
              <a:spLocks noChangeArrowheads="1"/>
            </p:cNvSpPr>
            <p:nvPr/>
          </p:nvSpPr>
          <p:spPr bwMode="auto">
            <a:xfrm>
              <a:off x="2947" y="1841"/>
              <a:ext cx="89" cy="577"/>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34" name="Line 10"/>
            <p:cNvSpPr>
              <a:spLocks noChangeShapeType="1"/>
            </p:cNvSpPr>
            <p:nvPr/>
          </p:nvSpPr>
          <p:spPr bwMode="auto">
            <a:xfrm flipH="1">
              <a:off x="2947" y="1841"/>
              <a:ext cx="89" cy="57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35" name="Line 11"/>
            <p:cNvSpPr>
              <a:spLocks noChangeShapeType="1"/>
            </p:cNvSpPr>
            <p:nvPr/>
          </p:nvSpPr>
          <p:spPr bwMode="auto">
            <a:xfrm>
              <a:off x="2944" y="1841"/>
              <a:ext cx="88" cy="57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36" name="Rectangle 12" descr="浅色下对角线"/>
            <p:cNvSpPr>
              <a:spLocks noChangeArrowheads="1"/>
            </p:cNvSpPr>
            <p:nvPr/>
          </p:nvSpPr>
          <p:spPr bwMode="auto">
            <a:xfrm>
              <a:off x="3243" y="1661"/>
              <a:ext cx="375" cy="792"/>
            </a:xfrm>
            <a:prstGeom prst="rect">
              <a:avLst/>
            </a:prstGeom>
            <a:pattFill prst="ltDnDiag">
              <a:fgClr>
                <a:srgbClr val="000000"/>
              </a:fgClr>
              <a:bgClr>
                <a:srgbClr val="FFFFFF"/>
              </a:bgClr>
            </a:pattFill>
            <a:ln w="1587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37" name="Rectangle 13"/>
            <p:cNvSpPr>
              <a:spLocks noChangeArrowheads="1"/>
            </p:cNvSpPr>
            <p:nvPr/>
          </p:nvSpPr>
          <p:spPr bwMode="auto">
            <a:xfrm>
              <a:off x="3342" y="1841"/>
              <a:ext cx="88" cy="577"/>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38" name="Line 14"/>
            <p:cNvSpPr>
              <a:spLocks noChangeShapeType="1"/>
            </p:cNvSpPr>
            <p:nvPr/>
          </p:nvSpPr>
          <p:spPr bwMode="auto">
            <a:xfrm flipH="1">
              <a:off x="3342" y="1841"/>
              <a:ext cx="88" cy="57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39" name="Line 15"/>
            <p:cNvSpPr>
              <a:spLocks noChangeShapeType="1"/>
            </p:cNvSpPr>
            <p:nvPr/>
          </p:nvSpPr>
          <p:spPr bwMode="auto">
            <a:xfrm>
              <a:off x="3338" y="1841"/>
              <a:ext cx="88" cy="57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40" name="Rectangle 16"/>
            <p:cNvSpPr>
              <a:spLocks noChangeArrowheads="1"/>
            </p:cNvSpPr>
            <p:nvPr/>
          </p:nvSpPr>
          <p:spPr bwMode="auto">
            <a:xfrm>
              <a:off x="3435" y="1841"/>
              <a:ext cx="88" cy="577"/>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41" name="Line 17"/>
            <p:cNvSpPr>
              <a:spLocks noChangeShapeType="1"/>
            </p:cNvSpPr>
            <p:nvPr/>
          </p:nvSpPr>
          <p:spPr bwMode="auto">
            <a:xfrm flipH="1">
              <a:off x="3435" y="1841"/>
              <a:ext cx="88" cy="57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42" name="Line 18"/>
            <p:cNvSpPr>
              <a:spLocks noChangeShapeType="1"/>
            </p:cNvSpPr>
            <p:nvPr/>
          </p:nvSpPr>
          <p:spPr bwMode="auto">
            <a:xfrm>
              <a:off x="3431" y="1841"/>
              <a:ext cx="88" cy="57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43" name="Rectangle 19" descr="浅色下对角线"/>
            <p:cNvSpPr>
              <a:spLocks noChangeArrowheads="1"/>
            </p:cNvSpPr>
            <p:nvPr/>
          </p:nvSpPr>
          <p:spPr bwMode="auto">
            <a:xfrm flipH="1" flipV="1">
              <a:off x="3235" y="2691"/>
              <a:ext cx="375" cy="792"/>
            </a:xfrm>
            <a:prstGeom prst="rect">
              <a:avLst/>
            </a:prstGeom>
            <a:pattFill prst="ltDnDiag">
              <a:fgClr>
                <a:srgbClr val="000000"/>
              </a:fgClr>
              <a:bgClr>
                <a:srgbClr val="FFFFFF"/>
              </a:bgClr>
            </a:pattFill>
            <a:ln w="1587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44" name="Rectangle 20"/>
            <p:cNvSpPr>
              <a:spLocks noChangeArrowheads="1"/>
            </p:cNvSpPr>
            <p:nvPr/>
          </p:nvSpPr>
          <p:spPr bwMode="auto">
            <a:xfrm flipH="1" flipV="1">
              <a:off x="3423" y="2727"/>
              <a:ext cx="89" cy="577"/>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45" name="Line 21"/>
            <p:cNvSpPr>
              <a:spLocks noChangeShapeType="1"/>
            </p:cNvSpPr>
            <p:nvPr/>
          </p:nvSpPr>
          <p:spPr bwMode="auto">
            <a:xfrm flipV="1">
              <a:off x="3423" y="2727"/>
              <a:ext cx="89" cy="57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46" name="Line 22"/>
            <p:cNvSpPr>
              <a:spLocks noChangeShapeType="1"/>
            </p:cNvSpPr>
            <p:nvPr/>
          </p:nvSpPr>
          <p:spPr bwMode="auto">
            <a:xfrm flipH="1" flipV="1">
              <a:off x="3427" y="2727"/>
              <a:ext cx="89" cy="57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47" name="Rectangle 23"/>
            <p:cNvSpPr>
              <a:spLocks noChangeArrowheads="1"/>
            </p:cNvSpPr>
            <p:nvPr/>
          </p:nvSpPr>
          <p:spPr bwMode="auto">
            <a:xfrm flipH="1" flipV="1">
              <a:off x="3331" y="2727"/>
              <a:ext cx="88" cy="577"/>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48" name="Line 24"/>
            <p:cNvSpPr>
              <a:spLocks noChangeShapeType="1"/>
            </p:cNvSpPr>
            <p:nvPr/>
          </p:nvSpPr>
          <p:spPr bwMode="auto">
            <a:xfrm flipV="1">
              <a:off x="3331" y="2727"/>
              <a:ext cx="88" cy="57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49" name="Line 25"/>
            <p:cNvSpPr>
              <a:spLocks noChangeShapeType="1"/>
            </p:cNvSpPr>
            <p:nvPr/>
          </p:nvSpPr>
          <p:spPr bwMode="auto">
            <a:xfrm flipH="1" flipV="1">
              <a:off x="3334" y="2727"/>
              <a:ext cx="89" cy="57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50" name="Rectangle 26" descr="浅色下对角线"/>
            <p:cNvSpPr>
              <a:spLocks noChangeArrowheads="1"/>
            </p:cNvSpPr>
            <p:nvPr/>
          </p:nvSpPr>
          <p:spPr bwMode="auto">
            <a:xfrm flipH="1" flipV="1">
              <a:off x="2756" y="2679"/>
              <a:ext cx="375" cy="792"/>
            </a:xfrm>
            <a:prstGeom prst="rect">
              <a:avLst/>
            </a:prstGeom>
            <a:pattFill prst="ltDnDiag">
              <a:fgClr>
                <a:srgbClr val="000000"/>
              </a:fgClr>
              <a:bgClr>
                <a:srgbClr val="FFFFFF"/>
              </a:bgClr>
            </a:pattFill>
            <a:ln w="1587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51" name="Rectangle 27"/>
            <p:cNvSpPr>
              <a:spLocks noChangeArrowheads="1"/>
            </p:cNvSpPr>
            <p:nvPr/>
          </p:nvSpPr>
          <p:spPr bwMode="auto">
            <a:xfrm flipH="1" flipV="1">
              <a:off x="2944" y="2715"/>
              <a:ext cx="89" cy="577"/>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52" name="Line 28"/>
            <p:cNvSpPr>
              <a:spLocks noChangeShapeType="1"/>
            </p:cNvSpPr>
            <p:nvPr/>
          </p:nvSpPr>
          <p:spPr bwMode="auto">
            <a:xfrm flipV="1">
              <a:off x="2944" y="2715"/>
              <a:ext cx="89" cy="57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53" name="Line 29"/>
            <p:cNvSpPr>
              <a:spLocks noChangeShapeType="1"/>
            </p:cNvSpPr>
            <p:nvPr/>
          </p:nvSpPr>
          <p:spPr bwMode="auto">
            <a:xfrm flipH="1" flipV="1">
              <a:off x="2948" y="2715"/>
              <a:ext cx="88" cy="57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54" name="Rectangle 30"/>
            <p:cNvSpPr>
              <a:spLocks noChangeArrowheads="1"/>
            </p:cNvSpPr>
            <p:nvPr/>
          </p:nvSpPr>
          <p:spPr bwMode="auto">
            <a:xfrm flipH="1" flipV="1">
              <a:off x="2851" y="2715"/>
              <a:ext cx="89" cy="577"/>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55" name="Line 31"/>
            <p:cNvSpPr>
              <a:spLocks noChangeShapeType="1"/>
            </p:cNvSpPr>
            <p:nvPr/>
          </p:nvSpPr>
          <p:spPr bwMode="auto">
            <a:xfrm flipV="1">
              <a:off x="2851" y="2715"/>
              <a:ext cx="89" cy="57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56" name="Line 32"/>
            <p:cNvSpPr>
              <a:spLocks noChangeShapeType="1"/>
            </p:cNvSpPr>
            <p:nvPr/>
          </p:nvSpPr>
          <p:spPr bwMode="auto">
            <a:xfrm flipH="1" flipV="1">
              <a:off x="2855" y="2715"/>
              <a:ext cx="89" cy="57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57" name="Rectangle 33"/>
            <p:cNvSpPr>
              <a:spLocks noChangeArrowheads="1"/>
            </p:cNvSpPr>
            <p:nvPr/>
          </p:nvSpPr>
          <p:spPr bwMode="auto">
            <a:xfrm>
              <a:off x="2758" y="2524"/>
              <a:ext cx="855" cy="117"/>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58" name="Line 34"/>
            <p:cNvSpPr>
              <a:spLocks noChangeShapeType="1"/>
            </p:cNvSpPr>
            <p:nvPr/>
          </p:nvSpPr>
          <p:spPr bwMode="auto">
            <a:xfrm>
              <a:off x="3189" y="1349"/>
              <a:ext cx="0" cy="2350"/>
            </a:xfrm>
            <a:prstGeom prst="line">
              <a:avLst/>
            </a:prstGeom>
            <a:noFill/>
            <a:ln w="9525">
              <a:solidFill>
                <a:srgbClr val="000000"/>
              </a:solidFill>
              <a:prstDash val="lgDashDot"/>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59" name="Rectangle 35"/>
            <p:cNvSpPr>
              <a:spLocks noChangeArrowheads="1"/>
            </p:cNvSpPr>
            <p:nvPr/>
          </p:nvSpPr>
          <p:spPr bwMode="auto">
            <a:xfrm>
              <a:off x="3512" y="1336"/>
              <a:ext cx="173"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1</a:t>
              </a:r>
            </a:p>
          </p:txBody>
        </p:sp>
        <p:sp>
          <p:nvSpPr>
            <p:cNvPr id="257060" name="Rectangle 36"/>
            <p:cNvSpPr>
              <a:spLocks noChangeArrowheads="1"/>
            </p:cNvSpPr>
            <p:nvPr/>
          </p:nvSpPr>
          <p:spPr bwMode="auto">
            <a:xfrm>
              <a:off x="3729" y="1872"/>
              <a:ext cx="174"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2</a:t>
              </a:r>
            </a:p>
          </p:txBody>
        </p:sp>
        <p:sp>
          <p:nvSpPr>
            <p:cNvPr id="257061" name="Rectangle 37"/>
            <p:cNvSpPr>
              <a:spLocks noChangeArrowheads="1"/>
            </p:cNvSpPr>
            <p:nvPr/>
          </p:nvSpPr>
          <p:spPr bwMode="auto">
            <a:xfrm>
              <a:off x="3769" y="2301"/>
              <a:ext cx="174"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4</a:t>
              </a:r>
            </a:p>
          </p:txBody>
        </p:sp>
        <p:sp>
          <p:nvSpPr>
            <p:cNvPr id="257062" name="Rectangle 38"/>
            <p:cNvSpPr>
              <a:spLocks noChangeArrowheads="1"/>
            </p:cNvSpPr>
            <p:nvPr/>
          </p:nvSpPr>
          <p:spPr bwMode="auto">
            <a:xfrm>
              <a:off x="3715" y="2856"/>
              <a:ext cx="173"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3</a:t>
              </a:r>
            </a:p>
          </p:txBody>
        </p:sp>
        <p:sp>
          <p:nvSpPr>
            <p:cNvPr id="257063" name="Line 39"/>
            <p:cNvSpPr>
              <a:spLocks noChangeShapeType="1"/>
            </p:cNvSpPr>
            <p:nvPr/>
          </p:nvSpPr>
          <p:spPr bwMode="auto">
            <a:xfrm flipH="1">
              <a:off x="3368" y="1557"/>
              <a:ext cx="144" cy="37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64" name="Line 40"/>
            <p:cNvSpPr>
              <a:spLocks noChangeShapeType="1"/>
            </p:cNvSpPr>
            <p:nvPr/>
          </p:nvSpPr>
          <p:spPr bwMode="auto">
            <a:xfrm flipH="1">
              <a:off x="3474" y="2023"/>
              <a:ext cx="214" cy="184"/>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65" name="Line 41"/>
            <p:cNvSpPr>
              <a:spLocks noChangeShapeType="1"/>
            </p:cNvSpPr>
            <p:nvPr/>
          </p:nvSpPr>
          <p:spPr bwMode="auto">
            <a:xfrm flipH="1">
              <a:off x="3528" y="2500"/>
              <a:ext cx="157" cy="94"/>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66" name="Line 42"/>
            <p:cNvSpPr>
              <a:spLocks noChangeShapeType="1"/>
            </p:cNvSpPr>
            <p:nvPr/>
          </p:nvSpPr>
          <p:spPr bwMode="auto">
            <a:xfrm flipH="1" flipV="1">
              <a:off x="3472" y="2844"/>
              <a:ext cx="221" cy="133"/>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67" name="Rectangle 43"/>
            <p:cNvSpPr>
              <a:spLocks noChangeArrowheads="1"/>
            </p:cNvSpPr>
            <p:nvPr/>
          </p:nvSpPr>
          <p:spPr bwMode="auto">
            <a:xfrm>
              <a:off x="4025" y="1994"/>
              <a:ext cx="281" cy="236"/>
            </a:xfrm>
            <a:prstGeom prst="rect">
              <a:avLst/>
            </a:prstGeom>
            <a:solidFill>
              <a:srgbClr val="FFFFFF"/>
            </a:solidFill>
            <a:ln w="1270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68" name="Line 44"/>
            <p:cNvSpPr>
              <a:spLocks noChangeShapeType="1"/>
            </p:cNvSpPr>
            <p:nvPr/>
          </p:nvSpPr>
          <p:spPr bwMode="auto">
            <a:xfrm flipH="1">
              <a:off x="4025" y="1994"/>
              <a:ext cx="281" cy="236"/>
            </a:xfrm>
            <a:prstGeom prst="line">
              <a:avLst/>
            </a:prstGeom>
            <a:noFill/>
            <a:ln w="1270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69" name="Line 45"/>
            <p:cNvSpPr>
              <a:spLocks noChangeShapeType="1"/>
            </p:cNvSpPr>
            <p:nvPr/>
          </p:nvSpPr>
          <p:spPr bwMode="auto">
            <a:xfrm>
              <a:off x="4035" y="1994"/>
              <a:ext cx="259" cy="236"/>
            </a:xfrm>
            <a:prstGeom prst="line">
              <a:avLst/>
            </a:prstGeom>
            <a:noFill/>
            <a:ln w="1270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70" name="Freeform 46" descr="轮廓式菱形"/>
            <p:cNvSpPr>
              <a:spLocks/>
            </p:cNvSpPr>
            <p:nvPr/>
          </p:nvSpPr>
          <p:spPr bwMode="auto">
            <a:xfrm>
              <a:off x="3977" y="1934"/>
              <a:ext cx="1295" cy="388"/>
            </a:xfrm>
            <a:custGeom>
              <a:avLst/>
              <a:gdLst>
                <a:gd name="T0" fmla="*/ 0 w 2091"/>
                <a:gd name="T1" fmla="*/ 0 h 429"/>
                <a:gd name="T2" fmla="*/ 0 w 2091"/>
                <a:gd name="T3" fmla="*/ 429 h 429"/>
                <a:gd name="T4" fmla="*/ 2091 w 2091"/>
                <a:gd name="T5" fmla="*/ 429 h 429"/>
                <a:gd name="T6" fmla="*/ 2091 w 2091"/>
                <a:gd name="T7" fmla="*/ 0 h 429"/>
                <a:gd name="T8" fmla="*/ 1605 w 2091"/>
                <a:gd name="T9" fmla="*/ 0 h 429"/>
                <a:gd name="T10" fmla="*/ 1605 w 2091"/>
                <a:gd name="T11" fmla="*/ 325 h 429"/>
                <a:gd name="T12" fmla="*/ 1179 w 2091"/>
                <a:gd name="T13" fmla="*/ 325 h 429"/>
                <a:gd name="T14" fmla="*/ 1191 w 2091"/>
                <a:gd name="T15" fmla="*/ 0 h 429"/>
                <a:gd name="T16" fmla="*/ 1102 w 2091"/>
                <a:gd name="T17" fmla="*/ 0 h 429"/>
                <a:gd name="T18" fmla="*/ 1096 w 2091"/>
                <a:gd name="T19" fmla="*/ 328 h 429"/>
                <a:gd name="T20" fmla="*/ 608 w 2091"/>
                <a:gd name="T21" fmla="*/ 325 h 429"/>
                <a:gd name="T22" fmla="*/ 608 w 2091"/>
                <a:gd name="T23" fmla="*/ 0 h 429"/>
                <a:gd name="T24" fmla="*/ 533 w 2091"/>
                <a:gd name="T25" fmla="*/ 0 h 429"/>
                <a:gd name="T26" fmla="*/ 526 w 2091"/>
                <a:gd name="T27" fmla="*/ 328 h 429"/>
                <a:gd name="T28" fmla="*/ 96 w 2091"/>
                <a:gd name="T29" fmla="*/ 328 h 429"/>
                <a:gd name="T30" fmla="*/ 88 w 2091"/>
                <a:gd name="T31" fmla="*/ 0 h 429"/>
                <a:gd name="T32" fmla="*/ 0 w 2091"/>
                <a:gd name="T33" fmla="*/ 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91" h="429">
                  <a:moveTo>
                    <a:pt x="0" y="0"/>
                  </a:moveTo>
                  <a:lnTo>
                    <a:pt x="0" y="429"/>
                  </a:lnTo>
                  <a:lnTo>
                    <a:pt x="2091" y="429"/>
                  </a:lnTo>
                  <a:lnTo>
                    <a:pt x="2091" y="0"/>
                  </a:lnTo>
                  <a:lnTo>
                    <a:pt x="1605" y="0"/>
                  </a:lnTo>
                  <a:lnTo>
                    <a:pt x="1605" y="325"/>
                  </a:lnTo>
                  <a:lnTo>
                    <a:pt x="1179" y="325"/>
                  </a:lnTo>
                  <a:lnTo>
                    <a:pt x="1191" y="0"/>
                  </a:lnTo>
                  <a:lnTo>
                    <a:pt x="1102" y="0"/>
                  </a:lnTo>
                  <a:lnTo>
                    <a:pt x="1096" y="328"/>
                  </a:lnTo>
                  <a:lnTo>
                    <a:pt x="608" y="325"/>
                  </a:lnTo>
                  <a:lnTo>
                    <a:pt x="608" y="0"/>
                  </a:lnTo>
                  <a:lnTo>
                    <a:pt x="533" y="0"/>
                  </a:lnTo>
                  <a:lnTo>
                    <a:pt x="526" y="328"/>
                  </a:lnTo>
                  <a:lnTo>
                    <a:pt x="96" y="328"/>
                  </a:lnTo>
                  <a:lnTo>
                    <a:pt x="88" y="0"/>
                  </a:lnTo>
                  <a:lnTo>
                    <a:pt x="0" y="0"/>
                  </a:lnTo>
                  <a:close/>
                </a:path>
              </a:pathLst>
            </a:custGeom>
            <a:pattFill prst="openDmnd">
              <a:fgClr>
                <a:srgbClr val="000000"/>
              </a:fgClr>
              <a:bgClr>
                <a:srgbClr val="FFFFFF"/>
              </a:bgClr>
            </a:pattFill>
            <a:ln w="12700"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71" name="Rectangle 47"/>
            <p:cNvSpPr>
              <a:spLocks noChangeArrowheads="1"/>
            </p:cNvSpPr>
            <p:nvPr/>
          </p:nvSpPr>
          <p:spPr bwMode="auto">
            <a:xfrm>
              <a:off x="4367" y="1994"/>
              <a:ext cx="282" cy="236"/>
            </a:xfrm>
            <a:prstGeom prst="rect">
              <a:avLst/>
            </a:prstGeom>
            <a:solidFill>
              <a:srgbClr val="FFFFFF"/>
            </a:solidFill>
            <a:ln w="1270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72" name="Line 48"/>
            <p:cNvSpPr>
              <a:spLocks noChangeShapeType="1"/>
            </p:cNvSpPr>
            <p:nvPr/>
          </p:nvSpPr>
          <p:spPr bwMode="auto">
            <a:xfrm flipH="1">
              <a:off x="4367" y="1994"/>
              <a:ext cx="282" cy="236"/>
            </a:xfrm>
            <a:prstGeom prst="line">
              <a:avLst/>
            </a:prstGeom>
            <a:noFill/>
            <a:ln w="1270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73" name="Line 49"/>
            <p:cNvSpPr>
              <a:spLocks noChangeShapeType="1"/>
            </p:cNvSpPr>
            <p:nvPr/>
          </p:nvSpPr>
          <p:spPr bwMode="auto">
            <a:xfrm>
              <a:off x="4377" y="1994"/>
              <a:ext cx="260" cy="236"/>
            </a:xfrm>
            <a:prstGeom prst="line">
              <a:avLst/>
            </a:prstGeom>
            <a:noFill/>
            <a:ln w="1270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74" name="Rectangle 50"/>
            <p:cNvSpPr>
              <a:spLocks noChangeArrowheads="1"/>
            </p:cNvSpPr>
            <p:nvPr/>
          </p:nvSpPr>
          <p:spPr bwMode="auto">
            <a:xfrm>
              <a:off x="4715" y="1994"/>
              <a:ext cx="252" cy="236"/>
            </a:xfrm>
            <a:prstGeom prst="rect">
              <a:avLst/>
            </a:prstGeom>
            <a:solidFill>
              <a:srgbClr val="FFFFFF"/>
            </a:solidFill>
            <a:ln w="1270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75" name="Line 51"/>
            <p:cNvSpPr>
              <a:spLocks noChangeShapeType="1"/>
            </p:cNvSpPr>
            <p:nvPr/>
          </p:nvSpPr>
          <p:spPr bwMode="auto">
            <a:xfrm flipH="1">
              <a:off x="4715" y="1994"/>
              <a:ext cx="252" cy="236"/>
            </a:xfrm>
            <a:prstGeom prst="line">
              <a:avLst/>
            </a:prstGeom>
            <a:noFill/>
            <a:ln w="1270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76" name="Line 52"/>
            <p:cNvSpPr>
              <a:spLocks noChangeShapeType="1"/>
            </p:cNvSpPr>
            <p:nvPr/>
          </p:nvSpPr>
          <p:spPr bwMode="auto">
            <a:xfrm>
              <a:off x="4724" y="1994"/>
              <a:ext cx="232" cy="236"/>
            </a:xfrm>
            <a:prstGeom prst="line">
              <a:avLst/>
            </a:prstGeom>
            <a:noFill/>
            <a:ln w="1270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77" name="Rectangle 53"/>
            <p:cNvSpPr>
              <a:spLocks noChangeArrowheads="1"/>
            </p:cNvSpPr>
            <p:nvPr/>
          </p:nvSpPr>
          <p:spPr bwMode="auto">
            <a:xfrm flipV="1">
              <a:off x="4052" y="2896"/>
              <a:ext cx="254" cy="216"/>
            </a:xfrm>
            <a:prstGeom prst="rect">
              <a:avLst/>
            </a:prstGeom>
            <a:solidFill>
              <a:srgbClr val="FFFFFF"/>
            </a:solidFill>
            <a:ln w="1270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78" name="Line 54"/>
            <p:cNvSpPr>
              <a:spLocks noChangeShapeType="1"/>
            </p:cNvSpPr>
            <p:nvPr/>
          </p:nvSpPr>
          <p:spPr bwMode="auto">
            <a:xfrm flipH="1" flipV="1">
              <a:off x="4025" y="2896"/>
              <a:ext cx="281" cy="236"/>
            </a:xfrm>
            <a:prstGeom prst="line">
              <a:avLst/>
            </a:prstGeom>
            <a:noFill/>
            <a:ln w="1270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79" name="Line 55"/>
            <p:cNvSpPr>
              <a:spLocks noChangeShapeType="1"/>
            </p:cNvSpPr>
            <p:nvPr/>
          </p:nvSpPr>
          <p:spPr bwMode="auto">
            <a:xfrm flipV="1">
              <a:off x="4035" y="2896"/>
              <a:ext cx="259" cy="236"/>
            </a:xfrm>
            <a:prstGeom prst="line">
              <a:avLst/>
            </a:prstGeom>
            <a:noFill/>
            <a:ln w="1270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80" name="Freeform 56" descr="轮廓式菱形"/>
            <p:cNvSpPr>
              <a:spLocks/>
            </p:cNvSpPr>
            <p:nvPr/>
          </p:nvSpPr>
          <p:spPr bwMode="auto">
            <a:xfrm flipV="1">
              <a:off x="3977" y="2804"/>
              <a:ext cx="1295" cy="388"/>
            </a:xfrm>
            <a:custGeom>
              <a:avLst/>
              <a:gdLst>
                <a:gd name="T0" fmla="*/ 0 w 2091"/>
                <a:gd name="T1" fmla="*/ 0 h 429"/>
                <a:gd name="T2" fmla="*/ 0 w 2091"/>
                <a:gd name="T3" fmla="*/ 429 h 429"/>
                <a:gd name="T4" fmla="*/ 2091 w 2091"/>
                <a:gd name="T5" fmla="*/ 429 h 429"/>
                <a:gd name="T6" fmla="*/ 2091 w 2091"/>
                <a:gd name="T7" fmla="*/ 0 h 429"/>
                <a:gd name="T8" fmla="*/ 1605 w 2091"/>
                <a:gd name="T9" fmla="*/ 0 h 429"/>
                <a:gd name="T10" fmla="*/ 1605 w 2091"/>
                <a:gd name="T11" fmla="*/ 325 h 429"/>
                <a:gd name="T12" fmla="*/ 1179 w 2091"/>
                <a:gd name="T13" fmla="*/ 325 h 429"/>
                <a:gd name="T14" fmla="*/ 1191 w 2091"/>
                <a:gd name="T15" fmla="*/ 0 h 429"/>
                <a:gd name="T16" fmla="*/ 1102 w 2091"/>
                <a:gd name="T17" fmla="*/ 0 h 429"/>
                <a:gd name="T18" fmla="*/ 1096 w 2091"/>
                <a:gd name="T19" fmla="*/ 328 h 429"/>
                <a:gd name="T20" fmla="*/ 608 w 2091"/>
                <a:gd name="T21" fmla="*/ 325 h 429"/>
                <a:gd name="T22" fmla="*/ 608 w 2091"/>
                <a:gd name="T23" fmla="*/ 0 h 429"/>
                <a:gd name="T24" fmla="*/ 533 w 2091"/>
                <a:gd name="T25" fmla="*/ 0 h 429"/>
                <a:gd name="T26" fmla="*/ 526 w 2091"/>
                <a:gd name="T27" fmla="*/ 328 h 429"/>
                <a:gd name="T28" fmla="*/ 96 w 2091"/>
                <a:gd name="T29" fmla="*/ 328 h 429"/>
                <a:gd name="T30" fmla="*/ 88 w 2091"/>
                <a:gd name="T31" fmla="*/ 0 h 429"/>
                <a:gd name="T32" fmla="*/ 0 w 2091"/>
                <a:gd name="T33" fmla="*/ 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91" h="429">
                  <a:moveTo>
                    <a:pt x="0" y="0"/>
                  </a:moveTo>
                  <a:lnTo>
                    <a:pt x="0" y="429"/>
                  </a:lnTo>
                  <a:lnTo>
                    <a:pt x="2091" y="429"/>
                  </a:lnTo>
                  <a:lnTo>
                    <a:pt x="2091" y="0"/>
                  </a:lnTo>
                  <a:lnTo>
                    <a:pt x="1605" y="0"/>
                  </a:lnTo>
                  <a:lnTo>
                    <a:pt x="1605" y="325"/>
                  </a:lnTo>
                  <a:lnTo>
                    <a:pt x="1179" y="325"/>
                  </a:lnTo>
                  <a:lnTo>
                    <a:pt x="1191" y="0"/>
                  </a:lnTo>
                  <a:lnTo>
                    <a:pt x="1102" y="0"/>
                  </a:lnTo>
                  <a:lnTo>
                    <a:pt x="1096" y="328"/>
                  </a:lnTo>
                  <a:lnTo>
                    <a:pt x="608" y="325"/>
                  </a:lnTo>
                  <a:lnTo>
                    <a:pt x="608" y="0"/>
                  </a:lnTo>
                  <a:lnTo>
                    <a:pt x="533" y="0"/>
                  </a:lnTo>
                  <a:lnTo>
                    <a:pt x="526" y="328"/>
                  </a:lnTo>
                  <a:lnTo>
                    <a:pt x="96" y="328"/>
                  </a:lnTo>
                  <a:lnTo>
                    <a:pt x="88" y="0"/>
                  </a:lnTo>
                  <a:lnTo>
                    <a:pt x="0" y="0"/>
                  </a:lnTo>
                  <a:close/>
                </a:path>
              </a:pathLst>
            </a:custGeom>
            <a:pattFill prst="openDmnd">
              <a:fgClr>
                <a:srgbClr val="000000"/>
              </a:fgClr>
              <a:bgClr>
                <a:srgbClr val="FFFFFF"/>
              </a:bgClr>
            </a:pattFill>
            <a:ln w="12700"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81" name="Rectangle 57"/>
            <p:cNvSpPr>
              <a:spLocks noChangeArrowheads="1"/>
            </p:cNvSpPr>
            <p:nvPr/>
          </p:nvSpPr>
          <p:spPr bwMode="auto">
            <a:xfrm flipV="1">
              <a:off x="4367" y="2896"/>
              <a:ext cx="282" cy="236"/>
            </a:xfrm>
            <a:prstGeom prst="rect">
              <a:avLst/>
            </a:prstGeom>
            <a:solidFill>
              <a:srgbClr val="FFFFFF"/>
            </a:solidFill>
            <a:ln w="1270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82" name="Line 58"/>
            <p:cNvSpPr>
              <a:spLocks noChangeShapeType="1"/>
            </p:cNvSpPr>
            <p:nvPr/>
          </p:nvSpPr>
          <p:spPr bwMode="auto">
            <a:xfrm flipH="1" flipV="1">
              <a:off x="4367" y="2896"/>
              <a:ext cx="282" cy="236"/>
            </a:xfrm>
            <a:prstGeom prst="line">
              <a:avLst/>
            </a:prstGeom>
            <a:noFill/>
            <a:ln w="1270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83" name="Line 59"/>
            <p:cNvSpPr>
              <a:spLocks noChangeShapeType="1"/>
            </p:cNvSpPr>
            <p:nvPr/>
          </p:nvSpPr>
          <p:spPr bwMode="auto">
            <a:xfrm flipV="1">
              <a:off x="4377" y="2896"/>
              <a:ext cx="260" cy="236"/>
            </a:xfrm>
            <a:prstGeom prst="line">
              <a:avLst/>
            </a:prstGeom>
            <a:noFill/>
            <a:ln w="1270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84" name="Rectangle 60"/>
            <p:cNvSpPr>
              <a:spLocks noChangeArrowheads="1"/>
            </p:cNvSpPr>
            <p:nvPr/>
          </p:nvSpPr>
          <p:spPr bwMode="auto">
            <a:xfrm flipV="1">
              <a:off x="4715" y="2896"/>
              <a:ext cx="252" cy="236"/>
            </a:xfrm>
            <a:prstGeom prst="rect">
              <a:avLst/>
            </a:prstGeom>
            <a:solidFill>
              <a:srgbClr val="FFFFFF"/>
            </a:solidFill>
            <a:ln w="1270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85" name="Line 61"/>
            <p:cNvSpPr>
              <a:spLocks noChangeShapeType="1"/>
            </p:cNvSpPr>
            <p:nvPr/>
          </p:nvSpPr>
          <p:spPr bwMode="auto">
            <a:xfrm flipH="1" flipV="1">
              <a:off x="4715" y="2896"/>
              <a:ext cx="252" cy="236"/>
            </a:xfrm>
            <a:prstGeom prst="line">
              <a:avLst/>
            </a:prstGeom>
            <a:noFill/>
            <a:ln w="1270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86" name="Line 62"/>
            <p:cNvSpPr>
              <a:spLocks noChangeShapeType="1"/>
            </p:cNvSpPr>
            <p:nvPr/>
          </p:nvSpPr>
          <p:spPr bwMode="auto">
            <a:xfrm flipV="1">
              <a:off x="4724" y="2896"/>
              <a:ext cx="232" cy="236"/>
            </a:xfrm>
            <a:prstGeom prst="line">
              <a:avLst/>
            </a:prstGeom>
            <a:noFill/>
            <a:ln w="1270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87" name="Rectangle 63"/>
            <p:cNvSpPr>
              <a:spLocks noChangeArrowheads="1"/>
            </p:cNvSpPr>
            <p:nvPr/>
          </p:nvSpPr>
          <p:spPr bwMode="auto">
            <a:xfrm>
              <a:off x="3977" y="2322"/>
              <a:ext cx="1295" cy="482"/>
            </a:xfrm>
            <a:prstGeom prst="rect">
              <a:avLst/>
            </a:prstGeom>
            <a:solidFill>
              <a:srgbClr val="FFFFFF"/>
            </a:solidFill>
            <a:ln w="1270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88" name="Rectangle 64"/>
            <p:cNvSpPr>
              <a:spLocks noChangeArrowheads="1"/>
            </p:cNvSpPr>
            <p:nvPr/>
          </p:nvSpPr>
          <p:spPr bwMode="auto">
            <a:xfrm>
              <a:off x="4073" y="2379"/>
              <a:ext cx="716" cy="364"/>
            </a:xfrm>
            <a:prstGeom prst="rect">
              <a:avLst/>
            </a:prstGeom>
            <a:solidFill>
              <a:srgbClr val="FFFFFF"/>
            </a:solidFill>
            <a:ln w="1270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89" name="Rectangle 65"/>
            <p:cNvSpPr>
              <a:spLocks noChangeArrowheads="1"/>
            </p:cNvSpPr>
            <p:nvPr/>
          </p:nvSpPr>
          <p:spPr bwMode="auto">
            <a:xfrm>
              <a:off x="4789" y="2452"/>
              <a:ext cx="651" cy="209"/>
            </a:xfrm>
            <a:prstGeom prst="rect">
              <a:avLst/>
            </a:prstGeom>
            <a:solidFill>
              <a:srgbClr val="FFFFFF"/>
            </a:solidFill>
            <a:ln w="1270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90" name="Line 66"/>
            <p:cNvSpPr>
              <a:spLocks noChangeShapeType="1"/>
            </p:cNvSpPr>
            <p:nvPr/>
          </p:nvSpPr>
          <p:spPr bwMode="auto">
            <a:xfrm>
              <a:off x="3865" y="2551"/>
              <a:ext cx="1675" cy="0"/>
            </a:xfrm>
            <a:prstGeom prst="line">
              <a:avLst/>
            </a:prstGeom>
            <a:noFill/>
            <a:ln w="12700">
              <a:solidFill>
                <a:srgbClr val="000000"/>
              </a:solidFill>
              <a:prstDash val="lgDashDot"/>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91" name="Rectangle 67"/>
            <p:cNvSpPr>
              <a:spLocks noChangeArrowheads="1"/>
            </p:cNvSpPr>
            <p:nvPr/>
          </p:nvSpPr>
          <p:spPr bwMode="auto">
            <a:xfrm>
              <a:off x="4484" y="1557"/>
              <a:ext cx="174"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1</a:t>
              </a:r>
            </a:p>
          </p:txBody>
        </p:sp>
        <p:sp>
          <p:nvSpPr>
            <p:cNvPr id="257092" name="Rectangle 68"/>
            <p:cNvSpPr>
              <a:spLocks noChangeArrowheads="1"/>
            </p:cNvSpPr>
            <p:nvPr/>
          </p:nvSpPr>
          <p:spPr bwMode="auto">
            <a:xfrm>
              <a:off x="4133" y="1576"/>
              <a:ext cx="173"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2</a:t>
              </a:r>
            </a:p>
          </p:txBody>
        </p:sp>
        <p:sp>
          <p:nvSpPr>
            <p:cNvPr id="257093" name="Rectangle 69"/>
            <p:cNvSpPr>
              <a:spLocks noChangeArrowheads="1"/>
            </p:cNvSpPr>
            <p:nvPr/>
          </p:nvSpPr>
          <p:spPr bwMode="auto">
            <a:xfrm>
              <a:off x="4861" y="1557"/>
              <a:ext cx="173"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3</a:t>
              </a:r>
            </a:p>
          </p:txBody>
        </p:sp>
        <p:sp>
          <p:nvSpPr>
            <p:cNvPr id="257094" name="Line 70"/>
            <p:cNvSpPr>
              <a:spLocks noChangeShapeType="1"/>
            </p:cNvSpPr>
            <p:nvPr/>
          </p:nvSpPr>
          <p:spPr bwMode="auto">
            <a:xfrm flipH="1">
              <a:off x="4106" y="1800"/>
              <a:ext cx="53" cy="223"/>
            </a:xfrm>
            <a:prstGeom prst="line">
              <a:avLst/>
            </a:prstGeom>
            <a:noFill/>
            <a:ln w="1270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95" name="Line 71"/>
            <p:cNvSpPr>
              <a:spLocks noChangeShapeType="1"/>
            </p:cNvSpPr>
            <p:nvPr/>
          </p:nvSpPr>
          <p:spPr bwMode="auto">
            <a:xfrm flipH="1">
              <a:off x="4458" y="1800"/>
              <a:ext cx="54" cy="223"/>
            </a:xfrm>
            <a:prstGeom prst="line">
              <a:avLst/>
            </a:prstGeom>
            <a:noFill/>
            <a:ln w="1270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96" name="Line 72"/>
            <p:cNvSpPr>
              <a:spLocks noChangeShapeType="1"/>
            </p:cNvSpPr>
            <p:nvPr/>
          </p:nvSpPr>
          <p:spPr bwMode="auto">
            <a:xfrm flipH="1">
              <a:off x="4839" y="1800"/>
              <a:ext cx="53" cy="223"/>
            </a:xfrm>
            <a:prstGeom prst="line">
              <a:avLst/>
            </a:prstGeom>
            <a:noFill/>
            <a:ln w="1270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7097" name="Line 73"/>
            <p:cNvSpPr>
              <a:spLocks noChangeShapeType="1"/>
            </p:cNvSpPr>
            <p:nvPr/>
          </p:nvSpPr>
          <p:spPr bwMode="auto">
            <a:xfrm flipH="1" flipV="1">
              <a:off x="3865" y="2463"/>
              <a:ext cx="219" cy="131"/>
            </a:xfrm>
            <a:prstGeom prst="line">
              <a:avLst/>
            </a:prstGeom>
            <a:noFill/>
            <a:ln w="1270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57098" name="Rectangle 74"/>
          <p:cNvSpPr>
            <a:spLocks noChangeArrowheads="1"/>
          </p:cNvSpPr>
          <p:nvPr/>
        </p:nvSpPr>
        <p:spPr bwMode="auto">
          <a:xfrm>
            <a:off x="5148263" y="5300663"/>
            <a:ext cx="122396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a:solidFill>
                  <a:srgbClr val="000066"/>
                </a:solidFill>
                <a:latin typeface="华文仿宋" pitchFamily="2" charset="-122"/>
              </a:rPr>
              <a:t>气隙型</a:t>
            </a:r>
          </a:p>
        </p:txBody>
      </p:sp>
      <p:sp>
        <p:nvSpPr>
          <p:cNvPr id="257099" name="Rectangle 75"/>
          <p:cNvSpPr>
            <a:spLocks noChangeArrowheads="1"/>
          </p:cNvSpPr>
          <p:nvPr/>
        </p:nvSpPr>
        <p:spPr bwMode="auto">
          <a:xfrm>
            <a:off x="7164388" y="5300663"/>
            <a:ext cx="15128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a:solidFill>
                  <a:srgbClr val="000066"/>
                </a:solidFill>
                <a:latin typeface="华文仿宋" pitchFamily="2" charset="-122"/>
              </a:rPr>
              <a:t>螺管型</a:t>
            </a:r>
          </a:p>
        </p:txBody>
      </p:sp>
      <p:sp>
        <p:nvSpPr>
          <p:cNvPr id="257100" name="Text Box 76"/>
          <p:cNvSpPr txBox="1">
            <a:spLocks noChangeArrowheads="1"/>
          </p:cNvSpPr>
          <p:nvPr/>
        </p:nvSpPr>
        <p:spPr bwMode="auto">
          <a:xfrm>
            <a:off x="179388" y="1989138"/>
            <a:ext cx="4608512"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a:solidFill>
                  <a:srgbClr val="000066"/>
                </a:solidFill>
                <a:latin typeface="华文仿宋" pitchFamily="2" charset="-122"/>
              </a:rPr>
              <a:t>       其基本元件有衔铁、初级线圈、次级线圈和线圈框架等。初级线圈作为差动变压器激励用，相当于变压器的原边，而次级线圈由结构尺寸和参数相同的两个线圈反相串接而成，相当于变压器的副边。螺管形差动变压器根据初、次级排列不同有二节式、三节式、四节式和五节式等形式。</a:t>
            </a:r>
          </a:p>
        </p:txBody>
      </p:sp>
      <p:sp>
        <p:nvSpPr>
          <p:cNvPr id="257101" name="Rectangle 77"/>
          <p:cNvSpPr>
            <a:spLocks noChangeArrowheads="1"/>
          </p:cNvSpPr>
          <p:nvPr/>
        </p:nvSpPr>
        <p:spPr bwMode="auto">
          <a:xfrm>
            <a:off x="468313" y="188913"/>
            <a:ext cx="67865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lgn="ctr"/>
            <a:r>
              <a:rPr kumimoji="0" lang="en-US" altLang="zh-CN" sz="3600">
                <a:solidFill>
                  <a:srgbClr val="A50021"/>
                </a:solidFill>
                <a:latin typeface="隶书" pitchFamily="49" charset="-122"/>
                <a:ea typeface="隶书" pitchFamily="49" charset="-122"/>
              </a:rPr>
              <a:t>4-2  </a:t>
            </a:r>
            <a:r>
              <a:rPr kumimoji="0" lang="zh-CN" altLang="en-US" sz="3600">
                <a:solidFill>
                  <a:srgbClr val="A50021"/>
                </a:solidFill>
                <a:latin typeface="隶书" pitchFamily="49" charset="-122"/>
                <a:ea typeface="隶书" pitchFamily="49" charset="-122"/>
              </a:rPr>
              <a:t>差动变压器式传感器</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238" name="Rectangle 190"/>
          <p:cNvSpPr>
            <a:spLocks noChangeArrowheads="1"/>
          </p:cNvSpPr>
          <p:nvPr/>
        </p:nvSpPr>
        <p:spPr bwMode="auto">
          <a:xfrm>
            <a:off x="1116013" y="5589588"/>
            <a:ext cx="77771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lang="zh-CN" altLang="en-US">
                <a:solidFill>
                  <a:srgbClr val="000066"/>
                </a:solidFill>
                <a:latin typeface="华文仿宋" pitchFamily="2" charset="-122"/>
              </a:rPr>
              <a:t>差动变压器线圈各种排列形式</a:t>
            </a:r>
          </a:p>
          <a:p>
            <a:pPr algn="just">
              <a:lnSpc>
                <a:spcPct val="125000"/>
              </a:lnSpc>
            </a:pPr>
            <a:r>
              <a:rPr lang="en-US" altLang="zh-CN">
                <a:solidFill>
                  <a:srgbClr val="000066"/>
                </a:solidFill>
                <a:latin typeface="华文仿宋" pitchFamily="2" charset="-122"/>
              </a:rPr>
              <a:t>1  </a:t>
            </a:r>
            <a:r>
              <a:rPr lang="zh-CN" altLang="en-US">
                <a:solidFill>
                  <a:srgbClr val="000066"/>
                </a:solidFill>
                <a:latin typeface="华文仿宋" pitchFamily="2" charset="-122"/>
              </a:rPr>
              <a:t>初级线圈；</a:t>
            </a:r>
            <a:r>
              <a:rPr lang="en-US" altLang="zh-CN">
                <a:solidFill>
                  <a:srgbClr val="000066"/>
                </a:solidFill>
                <a:latin typeface="华文仿宋" pitchFamily="2" charset="-122"/>
              </a:rPr>
              <a:t>2 </a:t>
            </a:r>
            <a:r>
              <a:rPr lang="zh-CN" altLang="en-US">
                <a:solidFill>
                  <a:srgbClr val="000066"/>
                </a:solidFill>
                <a:latin typeface="华文仿宋" pitchFamily="2" charset="-122"/>
              </a:rPr>
              <a:t>次级线圈；</a:t>
            </a:r>
            <a:r>
              <a:rPr lang="en-US" altLang="zh-CN">
                <a:solidFill>
                  <a:srgbClr val="000066"/>
                </a:solidFill>
                <a:latin typeface="华文仿宋" pitchFamily="2" charset="-122"/>
              </a:rPr>
              <a:t>3 </a:t>
            </a:r>
            <a:r>
              <a:rPr lang="zh-CN" altLang="en-US">
                <a:solidFill>
                  <a:srgbClr val="000066"/>
                </a:solidFill>
                <a:latin typeface="华文仿宋" pitchFamily="2" charset="-122"/>
              </a:rPr>
              <a:t>衔铁</a:t>
            </a:r>
          </a:p>
        </p:txBody>
      </p:sp>
      <p:grpSp>
        <p:nvGrpSpPr>
          <p:cNvPr id="258242" name="Group 194"/>
          <p:cNvGrpSpPr>
            <a:grpSpLocks/>
          </p:cNvGrpSpPr>
          <p:nvPr/>
        </p:nvGrpSpPr>
        <p:grpSpPr bwMode="auto">
          <a:xfrm>
            <a:off x="900113" y="1052513"/>
            <a:ext cx="7010400" cy="4419600"/>
            <a:chOff x="432" y="911"/>
            <a:chExt cx="4416" cy="2784"/>
          </a:xfrm>
        </p:grpSpPr>
        <p:grpSp>
          <p:nvGrpSpPr>
            <p:cNvPr id="258050" name="Group 2"/>
            <p:cNvGrpSpPr>
              <a:grpSpLocks/>
            </p:cNvGrpSpPr>
            <p:nvPr/>
          </p:nvGrpSpPr>
          <p:grpSpPr bwMode="auto">
            <a:xfrm>
              <a:off x="682" y="1231"/>
              <a:ext cx="1804" cy="211"/>
              <a:chOff x="6302" y="10262"/>
              <a:chExt cx="1806" cy="284"/>
            </a:xfrm>
          </p:grpSpPr>
          <p:grpSp>
            <p:nvGrpSpPr>
              <p:cNvPr id="258051" name="Group 3"/>
              <p:cNvGrpSpPr>
                <a:grpSpLocks/>
              </p:cNvGrpSpPr>
              <p:nvPr/>
            </p:nvGrpSpPr>
            <p:grpSpPr bwMode="auto">
              <a:xfrm>
                <a:off x="6302" y="10262"/>
                <a:ext cx="903" cy="142"/>
                <a:chOff x="6721" y="9199"/>
                <a:chExt cx="402" cy="495"/>
              </a:xfrm>
            </p:grpSpPr>
            <p:sp>
              <p:nvSpPr>
                <p:cNvPr id="258052" name="Rectangle 4"/>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053" name="Line 5"/>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054" name="Line 6"/>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055" name="Group 7"/>
              <p:cNvGrpSpPr>
                <a:grpSpLocks/>
              </p:cNvGrpSpPr>
              <p:nvPr/>
            </p:nvGrpSpPr>
            <p:grpSpPr bwMode="auto">
              <a:xfrm>
                <a:off x="7205" y="10262"/>
                <a:ext cx="903" cy="142"/>
                <a:chOff x="6721" y="9199"/>
                <a:chExt cx="402" cy="495"/>
              </a:xfrm>
            </p:grpSpPr>
            <p:sp>
              <p:nvSpPr>
                <p:cNvPr id="258056" name="Rectangle 8"/>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057" name="Line 9"/>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058" name="Line 10"/>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059" name="Group 11"/>
              <p:cNvGrpSpPr>
                <a:grpSpLocks/>
              </p:cNvGrpSpPr>
              <p:nvPr/>
            </p:nvGrpSpPr>
            <p:grpSpPr bwMode="auto">
              <a:xfrm>
                <a:off x="6302" y="10404"/>
                <a:ext cx="903" cy="142"/>
                <a:chOff x="6721" y="9199"/>
                <a:chExt cx="402" cy="495"/>
              </a:xfrm>
            </p:grpSpPr>
            <p:sp>
              <p:nvSpPr>
                <p:cNvPr id="258060" name="Rectangle 12"/>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061" name="Line 13"/>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062" name="Line 14"/>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063" name="Group 15"/>
              <p:cNvGrpSpPr>
                <a:grpSpLocks/>
              </p:cNvGrpSpPr>
              <p:nvPr/>
            </p:nvGrpSpPr>
            <p:grpSpPr bwMode="auto">
              <a:xfrm>
                <a:off x="7205" y="10404"/>
                <a:ext cx="903" cy="142"/>
                <a:chOff x="6721" y="9199"/>
                <a:chExt cx="402" cy="495"/>
              </a:xfrm>
            </p:grpSpPr>
            <p:sp>
              <p:nvSpPr>
                <p:cNvPr id="258064" name="Rectangle 16"/>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065" name="Line 17"/>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066" name="Line 18"/>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258067" name="Rectangle 19"/>
            <p:cNvSpPr>
              <a:spLocks noChangeArrowheads="1"/>
            </p:cNvSpPr>
            <p:nvPr/>
          </p:nvSpPr>
          <p:spPr bwMode="auto">
            <a:xfrm>
              <a:off x="682" y="1231"/>
              <a:ext cx="1804" cy="765"/>
            </a:xfrm>
            <a:prstGeom prst="rect">
              <a:avLst/>
            </a:prstGeom>
            <a:noFill/>
            <a:ln w="15875">
              <a:solidFill>
                <a:srgbClr val="000000"/>
              </a:solidFill>
              <a:miter lim="800000"/>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58068" name="Group 20"/>
            <p:cNvGrpSpPr>
              <a:grpSpLocks/>
            </p:cNvGrpSpPr>
            <p:nvPr/>
          </p:nvGrpSpPr>
          <p:grpSpPr bwMode="auto">
            <a:xfrm>
              <a:off x="682" y="1774"/>
              <a:ext cx="1790" cy="212"/>
              <a:chOff x="6302" y="10262"/>
              <a:chExt cx="1806" cy="284"/>
            </a:xfrm>
          </p:grpSpPr>
          <p:grpSp>
            <p:nvGrpSpPr>
              <p:cNvPr id="258069" name="Group 21"/>
              <p:cNvGrpSpPr>
                <a:grpSpLocks/>
              </p:cNvGrpSpPr>
              <p:nvPr/>
            </p:nvGrpSpPr>
            <p:grpSpPr bwMode="auto">
              <a:xfrm>
                <a:off x="6302" y="10262"/>
                <a:ext cx="903" cy="142"/>
                <a:chOff x="6721" y="9199"/>
                <a:chExt cx="402" cy="495"/>
              </a:xfrm>
            </p:grpSpPr>
            <p:sp>
              <p:nvSpPr>
                <p:cNvPr id="258070" name="Rectangle 22"/>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071" name="Line 23"/>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072" name="Line 24"/>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073" name="Group 25"/>
              <p:cNvGrpSpPr>
                <a:grpSpLocks/>
              </p:cNvGrpSpPr>
              <p:nvPr/>
            </p:nvGrpSpPr>
            <p:grpSpPr bwMode="auto">
              <a:xfrm>
                <a:off x="7205" y="10262"/>
                <a:ext cx="903" cy="142"/>
                <a:chOff x="6721" y="9199"/>
                <a:chExt cx="402" cy="495"/>
              </a:xfrm>
            </p:grpSpPr>
            <p:sp>
              <p:nvSpPr>
                <p:cNvPr id="258074" name="Rectangle 26"/>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075" name="Line 27"/>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076" name="Line 28"/>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077" name="Group 29"/>
              <p:cNvGrpSpPr>
                <a:grpSpLocks/>
              </p:cNvGrpSpPr>
              <p:nvPr/>
            </p:nvGrpSpPr>
            <p:grpSpPr bwMode="auto">
              <a:xfrm>
                <a:off x="6302" y="10404"/>
                <a:ext cx="903" cy="142"/>
                <a:chOff x="6721" y="9199"/>
                <a:chExt cx="402" cy="495"/>
              </a:xfrm>
            </p:grpSpPr>
            <p:sp>
              <p:nvSpPr>
                <p:cNvPr id="258078" name="Rectangle 30"/>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079" name="Line 31"/>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080" name="Line 32"/>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081" name="Group 33"/>
              <p:cNvGrpSpPr>
                <a:grpSpLocks/>
              </p:cNvGrpSpPr>
              <p:nvPr/>
            </p:nvGrpSpPr>
            <p:grpSpPr bwMode="auto">
              <a:xfrm>
                <a:off x="7205" y="10404"/>
                <a:ext cx="903" cy="142"/>
                <a:chOff x="6721" y="9199"/>
                <a:chExt cx="402" cy="495"/>
              </a:xfrm>
            </p:grpSpPr>
            <p:sp>
              <p:nvSpPr>
                <p:cNvPr id="258082" name="Rectangle 34"/>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083" name="Line 35"/>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084" name="Line 36"/>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258085" name="Rectangle 37"/>
            <p:cNvSpPr>
              <a:spLocks noChangeArrowheads="1"/>
            </p:cNvSpPr>
            <p:nvPr/>
          </p:nvSpPr>
          <p:spPr bwMode="auto">
            <a:xfrm>
              <a:off x="993" y="1521"/>
              <a:ext cx="1177" cy="172"/>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086" name="Line 38"/>
            <p:cNvSpPr>
              <a:spLocks noChangeShapeType="1"/>
            </p:cNvSpPr>
            <p:nvPr/>
          </p:nvSpPr>
          <p:spPr bwMode="auto">
            <a:xfrm>
              <a:off x="432" y="1602"/>
              <a:ext cx="2297" cy="0"/>
            </a:xfrm>
            <a:prstGeom prst="line">
              <a:avLst/>
            </a:prstGeom>
            <a:noFill/>
            <a:ln w="9525">
              <a:solidFill>
                <a:srgbClr val="000000"/>
              </a:solidFill>
              <a:prstDash val="lgDashDot"/>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087" name="Rectangle 39"/>
            <p:cNvSpPr>
              <a:spLocks noChangeArrowheads="1"/>
            </p:cNvSpPr>
            <p:nvPr/>
          </p:nvSpPr>
          <p:spPr bwMode="auto">
            <a:xfrm>
              <a:off x="2797" y="1231"/>
              <a:ext cx="1804" cy="765"/>
            </a:xfrm>
            <a:prstGeom prst="rect">
              <a:avLst/>
            </a:prstGeom>
            <a:noFill/>
            <a:ln w="15875">
              <a:solidFill>
                <a:srgbClr val="000000"/>
              </a:solidFill>
              <a:miter lim="800000"/>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088" name="Line 40"/>
            <p:cNvSpPr>
              <a:spLocks noChangeShapeType="1"/>
            </p:cNvSpPr>
            <p:nvPr/>
          </p:nvSpPr>
          <p:spPr bwMode="auto">
            <a:xfrm>
              <a:off x="2551" y="2972"/>
              <a:ext cx="2297" cy="0"/>
            </a:xfrm>
            <a:prstGeom prst="line">
              <a:avLst/>
            </a:prstGeom>
            <a:noFill/>
            <a:ln w="9525">
              <a:solidFill>
                <a:srgbClr val="000000"/>
              </a:solidFill>
              <a:prstDash val="lgDashDot"/>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58089" name="Group 41"/>
            <p:cNvGrpSpPr>
              <a:grpSpLocks/>
            </p:cNvGrpSpPr>
            <p:nvPr/>
          </p:nvGrpSpPr>
          <p:grpSpPr bwMode="auto">
            <a:xfrm>
              <a:off x="2811" y="1231"/>
              <a:ext cx="585" cy="194"/>
              <a:chOff x="6721" y="9199"/>
              <a:chExt cx="402" cy="495"/>
            </a:xfrm>
          </p:grpSpPr>
          <p:sp>
            <p:nvSpPr>
              <p:cNvPr id="258090" name="Rectangle 42"/>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091" name="Line 43"/>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092" name="Line 44"/>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093" name="Group 45"/>
            <p:cNvGrpSpPr>
              <a:grpSpLocks/>
            </p:cNvGrpSpPr>
            <p:nvPr/>
          </p:nvGrpSpPr>
          <p:grpSpPr bwMode="auto">
            <a:xfrm>
              <a:off x="3392" y="1231"/>
              <a:ext cx="612" cy="194"/>
              <a:chOff x="6721" y="9199"/>
              <a:chExt cx="402" cy="495"/>
            </a:xfrm>
          </p:grpSpPr>
          <p:sp>
            <p:nvSpPr>
              <p:cNvPr id="258094" name="Rectangle 46"/>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095" name="Line 47"/>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096" name="Line 48"/>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097" name="Group 49"/>
            <p:cNvGrpSpPr>
              <a:grpSpLocks/>
            </p:cNvGrpSpPr>
            <p:nvPr/>
          </p:nvGrpSpPr>
          <p:grpSpPr bwMode="auto">
            <a:xfrm>
              <a:off x="4004" y="1231"/>
              <a:ext cx="583" cy="190"/>
              <a:chOff x="6721" y="9199"/>
              <a:chExt cx="402" cy="495"/>
            </a:xfrm>
          </p:grpSpPr>
          <p:sp>
            <p:nvSpPr>
              <p:cNvPr id="258098" name="Rectangle 50"/>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099" name="Line 51"/>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00" name="Line 52"/>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101" name="Group 53"/>
            <p:cNvGrpSpPr>
              <a:grpSpLocks/>
            </p:cNvGrpSpPr>
            <p:nvPr/>
          </p:nvGrpSpPr>
          <p:grpSpPr bwMode="auto">
            <a:xfrm>
              <a:off x="2799" y="1795"/>
              <a:ext cx="585" cy="194"/>
              <a:chOff x="6721" y="9199"/>
              <a:chExt cx="402" cy="495"/>
            </a:xfrm>
          </p:grpSpPr>
          <p:sp>
            <p:nvSpPr>
              <p:cNvPr id="258102" name="Rectangle 54"/>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03" name="Line 55"/>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04" name="Line 56"/>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105" name="Group 57"/>
            <p:cNvGrpSpPr>
              <a:grpSpLocks/>
            </p:cNvGrpSpPr>
            <p:nvPr/>
          </p:nvGrpSpPr>
          <p:grpSpPr bwMode="auto">
            <a:xfrm>
              <a:off x="3380" y="1795"/>
              <a:ext cx="612" cy="194"/>
              <a:chOff x="6721" y="9199"/>
              <a:chExt cx="402" cy="495"/>
            </a:xfrm>
          </p:grpSpPr>
          <p:sp>
            <p:nvSpPr>
              <p:cNvPr id="258106" name="Rectangle 58"/>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07" name="Line 59"/>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08" name="Line 60"/>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109" name="Group 61"/>
            <p:cNvGrpSpPr>
              <a:grpSpLocks/>
            </p:cNvGrpSpPr>
            <p:nvPr/>
          </p:nvGrpSpPr>
          <p:grpSpPr bwMode="auto">
            <a:xfrm>
              <a:off x="3992" y="1795"/>
              <a:ext cx="583" cy="191"/>
              <a:chOff x="6721" y="9199"/>
              <a:chExt cx="402" cy="495"/>
            </a:xfrm>
          </p:grpSpPr>
          <p:sp>
            <p:nvSpPr>
              <p:cNvPr id="258110" name="Rectangle 62"/>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11" name="Line 63"/>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12" name="Line 64"/>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58113" name="Rectangle 65"/>
            <p:cNvSpPr>
              <a:spLocks noChangeArrowheads="1"/>
            </p:cNvSpPr>
            <p:nvPr/>
          </p:nvSpPr>
          <p:spPr bwMode="auto">
            <a:xfrm>
              <a:off x="3111" y="1521"/>
              <a:ext cx="1177" cy="172"/>
            </a:xfrm>
            <a:prstGeom prst="rect">
              <a:avLst/>
            </a:prstGeom>
            <a:noFill/>
            <a:ln w="9525">
              <a:solidFill>
                <a:srgbClr val="000000"/>
              </a:solidFill>
              <a:miter lim="800000"/>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14" name="Rectangle 66"/>
            <p:cNvSpPr>
              <a:spLocks noChangeArrowheads="1"/>
            </p:cNvSpPr>
            <p:nvPr/>
          </p:nvSpPr>
          <p:spPr bwMode="auto">
            <a:xfrm>
              <a:off x="668" y="2602"/>
              <a:ext cx="1804" cy="765"/>
            </a:xfrm>
            <a:prstGeom prst="rect">
              <a:avLst/>
            </a:prstGeom>
            <a:noFill/>
            <a:ln w="15875">
              <a:solidFill>
                <a:srgbClr val="000000"/>
              </a:solidFill>
              <a:miter lim="800000"/>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58115" name="Group 67"/>
            <p:cNvGrpSpPr>
              <a:grpSpLocks/>
            </p:cNvGrpSpPr>
            <p:nvPr/>
          </p:nvGrpSpPr>
          <p:grpSpPr bwMode="auto">
            <a:xfrm>
              <a:off x="670" y="2602"/>
              <a:ext cx="1788" cy="195"/>
              <a:chOff x="6304" y="11797"/>
              <a:chExt cx="1752" cy="262"/>
            </a:xfrm>
          </p:grpSpPr>
          <p:grpSp>
            <p:nvGrpSpPr>
              <p:cNvPr id="258116" name="Group 68"/>
              <p:cNvGrpSpPr>
                <a:grpSpLocks/>
              </p:cNvGrpSpPr>
              <p:nvPr/>
            </p:nvGrpSpPr>
            <p:grpSpPr bwMode="auto">
              <a:xfrm>
                <a:off x="6304" y="11797"/>
                <a:ext cx="454" cy="261"/>
                <a:chOff x="6721" y="9199"/>
                <a:chExt cx="402" cy="495"/>
              </a:xfrm>
            </p:grpSpPr>
            <p:sp>
              <p:nvSpPr>
                <p:cNvPr id="258117" name="Rectangle 69"/>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18" name="Line 70"/>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19" name="Line 71"/>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120" name="Group 72"/>
              <p:cNvGrpSpPr>
                <a:grpSpLocks/>
              </p:cNvGrpSpPr>
              <p:nvPr/>
            </p:nvGrpSpPr>
            <p:grpSpPr bwMode="auto">
              <a:xfrm>
                <a:off x="7602" y="11797"/>
                <a:ext cx="454" cy="261"/>
                <a:chOff x="6721" y="9199"/>
                <a:chExt cx="402" cy="495"/>
              </a:xfrm>
            </p:grpSpPr>
            <p:sp>
              <p:nvSpPr>
                <p:cNvPr id="258121" name="Rectangle 73"/>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22" name="Line 74"/>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23" name="Line 75"/>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124" name="Group 76"/>
              <p:cNvGrpSpPr>
                <a:grpSpLocks/>
              </p:cNvGrpSpPr>
              <p:nvPr/>
            </p:nvGrpSpPr>
            <p:grpSpPr bwMode="auto">
              <a:xfrm>
                <a:off x="6770" y="11797"/>
                <a:ext cx="832" cy="131"/>
                <a:chOff x="6721" y="9199"/>
                <a:chExt cx="402" cy="495"/>
              </a:xfrm>
            </p:grpSpPr>
            <p:sp>
              <p:nvSpPr>
                <p:cNvPr id="258125" name="Rectangle 77"/>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26" name="Line 78"/>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27" name="Line 79"/>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128" name="Group 80"/>
              <p:cNvGrpSpPr>
                <a:grpSpLocks/>
              </p:cNvGrpSpPr>
              <p:nvPr/>
            </p:nvGrpSpPr>
            <p:grpSpPr bwMode="auto">
              <a:xfrm>
                <a:off x="6767" y="11928"/>
                <a:ext cx="414" cy="131"/>
                <a:chOff x="6721" y="9199"/>
                <a:chExt cx="402" cy="495"/>
              </a:xfrm>
            </p:grpSpPr>
            <p:sp>
              <p:nvSpPr>
                <p:cNvPr id="258129" name="Rectangle 81"/>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30" name="Line 82"/>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31" name="Line 83"/>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132" name="Group 84"/>
              <p:cNvGrpSpPr>
                <a:grpSpLocks/>
              </p:cNvGrpSpPr>
              <p:nvPr/>
            </p:nvGrpSpPr>
            <p:grpSpPr bwMode="auto">
              <a:xfrm>
                <a:off x="7195" y="11927"/>
                <a:ext cx="414" cy="131"/>
                <a:chOff x="6721" y="9199"/>
                <a:chExt cx="402" cy="495"/>
              </a:xfrm>
            </p:grpSpPr>
            <p:sp>
              <p:nvSpPr>
                <p:cNvPr id="258133" name="Rectangle 85"/>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34" name="Line 86"/>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35" name="Line 87"/>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258136" name="Group 88"/>
            <p:cNvGrpSpPr>
              <a:grpSpLocks/>
            </p:cNvGrpSpPr>
            <p:nvPr/>
          </p:nvGrpSpPr>
          <p:grpSpPr bwMode="auto">
            <a:xfrm flipV="1">
              <a:off x="668" y="3172"/>
              <a:ext cx="1778" cy="195"/>
              <a:chOff x="6302" y="12562"/>
              <a:chExt cx="1752" cy="262"/>
            </a:xfrm>
          </p:grpSpPr>
          <p:grpSp>
            <p:nvGrpSpPr>
              <p:cNvPr id="258137" name="Group 89"/>
              <p:cNvGrpSpPr>
                <a:grpSpLocks/>
              </p:cNvGrpSpPr>
              <p:nvPr/>
            </p:nvGrpSpPr>
            <p:grpSpPr bwMode="auto">
              <a:xfrm>
                <a:off x="6302" y="12562"/>
                <a:ext cx="454" cy="261"/>
                <a:chOff x="6721" y="9199"/>
                <a:chExt cx="402" cy="495"/>
              </a:xfrm>
            </p:grpSpPr>
            <p:sp>
              <p:nvSpPr>
                <p:cNvPr id="258138" name="Rectangle 90"/>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39" name="Line 91"/>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40" name="Line 92"/>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141" name="Group 93"/>
              <p:cNvGrpSpPr>
                <a:grpSpLocks/>
              </p:cNvGrpSpPr>
              <p:nvPr/>
            </p:nvGrpSpPr>
            <p:grpSpPr bwMode="auto">
              <a:xfrm>
                <a:off x="7600" y="12562"/>
                <a:ext cx="454" cy="261"/>
                <a:chOff x="6721" y="9199"/>
                <a:chExt cx="402" cy="495"/>
              </a:xfrm>
            </p:grpSpPr>
            <p:sp>
              <p:nvSpPr>
                <p:cNvPr id="258142" name="Rectangle 94"/>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43" name="Line 95"/>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44" name="Line 96"/>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145" name="Group 97"/>
              <p:cNvGrpSpPr>
                <a:grpSpLocks/>
              </p:cNvGrpSpPr>
              <p:nvPr/>
            </p:nvGrpSpPr>
            <p:grpSpPr bwMode="auto">
              <a:xfrm>
                <a:off x="6768" y="12562"/>
                <a:ext cx="832" cy="131"/>
                <a:chOff x="6721" y="9199"/>
                <a:chExt cx="402" cy="495"/>
              </a:xfrm>
            </p:grpSpPr>
            <p:sp>
              <p:nvSpPr>
                <p:cNvPr id="258146" name="Rectangle 98"/>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47" name="Line 99"/>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48" name="Line 100"/>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149" name="Group 101"/>
              <p:cNvGrpSpPr>
                <a:grpSpLocks/>
              </p:cNvGrpSpPr>
              <p:nvPr/>
            </p:nvGrpSpPr>
            <p:grpSpPr bwMode="auto">
              <a:xfrm>
                <a:off x="6765" y="12693"/>
                <a:ext cx="414" cy="131"/>
                <a:chOff x="6721" y="9199"/>
                <a:chExt cx="402" cy="495"/>
              </a:xfrm>
            </p:grpSpPr>
            <p:sp>
              <p:nvSpPr>
                <p:cNvPr id="258150" name="Rectangle 102"/>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51" name="Line 103"/>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52" name="Line 104"/>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153" name="Group 105"/>
              <p:cNvGrpSpPr>
                <a:grpSpLocks/>
              </p:cNvGrpSpPr>
              <p:nvPr/>
            </p:nvGrpSpPr>
            <p:grpSpPr bwMode="auto">
              <a:xfrm>
                <a:off x="7193" y="12692"/>
                <a:ext cx="414" cy="131"/>
                <a:chOff x="6721" y="9199"/>
                <a:chExt cx="402" cy="495"/>
              </a:xfrm>
            </p:grpSpPr>
            <p:sp>
              <p:nvSpPr>
                <p:cNvPr id="258154" name="Rectangle 106"/>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55" name="Line 107"/>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56" name="Line 108"/>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258157" name="Rectangle 109"/>
            <p:cNvSpPr>
              <a:spLocks noChangeArrowheads="1"/>
            </p:cNvSpPr>
            <p:nvPr/>
          </p:nvSpPr>
          <p:spPr bwMode="auto">
            <a:xfrm>
              <a:off x="966" y="2891"/>
              <a:ext cx="1176" cy="173"/>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58" name="Line 110"/>
            <p:cNvSpPr>
              <a:spLocks noChangeShapeType="1"/>
            </p:cNvSpPr>
            <p:nvPr/>
          </p:nvSpPr>
          <p:spPr bwMode="auto">
            <a:xfrm>
              <a:off x="502" y="2972"/>
              <a:ext cx="2297" cy="0"/>
            </a:xfrm>
            <a:prstGeom prst="line">
              <a:avLst/>
            </a:prstGeom>
            <a:noFill/>
            <a:ln w="9525">
              <a:solidFill>
                <a:srgbClr val="000000"/>
              </a:solidFill>
              <a:prstDash val="lgDashDot"/>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59" name="Rectangle 111"/>
            <p:cNvSpPr>
              <a:spLocks noChangeArrowheads="1"/>
            </p:cNvSpPr>
            <p:nvPr/>
          </p:nvSpPr>
          <p:spPr bwMode="auto">
            <a:xfrm>
              <a:off x="2831" y="2602"/>
              <a:ext cx="1804" cy="765"/>
            </a:xfrm>
            <a:prstGeom prst="rect">
              <a:avLst/>
            </a:prstGeom>
            <a:noFill/>
            <a:ln w="15875">
              <a:solidFill>
                <a:srgbClr val="000000"/>
              </a:solidFill>
              <a:miter lim="800000"/>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58160" name="Group 112"/>
            <p:cNvGrpSpPr>
              <a:grpSpLocks/>
            </p:cNvGrpSpPr>
            <p:nvPr/>
          </p:nvGrpSpPr>
          <p:grpSpPr bwMode="auto">
            <a:xfrm>
              <a:off x="2831" y="2593"/>
              <a:ext cx="1782" cy="204"/>
              <a:chOff x="8537" y="11785"/>
              <a:chExt cx="1700" cy="274"/>
            </a:xfrm>
          </p:grpSpPr>
          <p:grpSp>
            <p:nvGrpSpPr>
              <p:cNvPr id="258161" name="Group 113"/>
              <p:cNvGrpSpPr>
                <a:grpSpLocks/>
              </p:cNvGrpSpPr>
              <p:nvPr/>
            </p:nvGrpSpPr>
            <p:grpSpPr bwMode="auto">
              <a:xfrm>
                <a:off x="9537" y="11785"/>
                <a:ext cx="408" cy="260"/>
                <a:chOff x="6721" y="9199"/>
                <a:chExt cx="402" cy="495"/>
              </a:xfrm>
            </p:grpSpPr>
            <p:sp>
              <p:nvSpPr>
                <p:cNvPr id="258162" name="Rectangle 114"/>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63" name="Line 115"/>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64" name="Line 116"/>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165" name="Group 117"/>
              <p:cNvGrpSpPr>
                <a:grpSpLocks/>
              </p:cNvGrpSpPr>
              <p:nvPr/>
            </p:nvGrpSpPr>
            <p:grpSpPr bwMode="auto">
              <a:xfrm>
                <a:off x="9945" y="11798"/>
                <a:ext cx="292" cy="261"/>
                <a:chOff x="6721" y="9199"/>
                <a:chExt cx="402" cy="495"/>
              </a:xfrm>
            </p:grpSpPr>
            <p:sp>
              <p:nvSpPr>
                <p:cNvPr id="258166" name="Rectangle 118"/>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67" name="Line 119"/>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68" name="Line 120"/>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169" name="Group 121"/>
              <p:cNvGrpSpPr>
                <a:grpSpLocks/>
              </p:cNvGrpSpPr>
              <p:nvPr/>
            </p:nvGrpSpPr>
            <p:grpSpPr bwMode="auto">
              <a:xfrm>
                <a:off x="9242" y="11785"/>
                <a:ext cx="292" cy="261"/>
                <a:chOff x="6721" y="9199"/>
                <a:chExt cx="402" cy="495"/>
              </a:xfrm>
            </p:grpSpPr>
            <p:sp>
              <p:nvSpPr>
                <p:cNvPr id="258170" name="Rectangle 122"/>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71" name="Line 123"/>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72" name="Line 124"/>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173" name="Group 125"/>
              <p:cNvGrpSpPr>
                <a:grpSpLocks/>
              </p:cNvGrpSpPr>
              <p:nvPr/>
            </p:nvGrpSpPr>
            <p:grpSpPr bwMode="auto">
              <a:xfrm>
                <a:off x="8835" y="11785"/>
                <a:ext cx="408" cy="260"/>
                <a:chOff x="6721" y="9199"/>
                <a:chExt cx="402" cy="495"/>
              </a:xfrm>
            </p:grpSpPr>
            <p:sp>
              <p:nvSpPr>
                <p:cNvPr id="258174" name="Rectangle 126"/>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75" name="Line 127"/>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76" name="Line 128"/>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177" name="Group 129"/>
              <p:cNvGrpSpPr>
                <a:grpSpLocks/>
              </p:cNvGrpSpPr>
              <p:nvPr/>
            </p:nvGrpSpPr>
            <p:grpSpPr bwMode="auto">
              <a:xfrm>
                <a:off x="8537" y="11785"/>
                <a:ext cx="292" cy="261"/>
                <a:chOff x="6721" y="9199"/>
                <a:chExt cx="402" cy="495"/>
              </a:xfrm>
            </p:grpSpPr>
            <p:sp>
              <p:nvSpPr>
                <p:cNvPr id="258178" name="Rectangle 130"/>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79" name="Line 131"/>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80" name="Line 132"/>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258181" name="Group 133"/>
            <p:cNvGrpSpPr>
              <a:grpSpLocks/>
            </p:cNvGrpSpPr>
            <p:nvPr/>
          </p:nvGrpSpPr>
          <p:grpSpPr bwMode="auto">
            <a:xfrm>
              <a:off x="2825" y="3163"/>
              <a:ext cx="1788" cy="204"/>
              <a:chOff x="8537" y="11785"/>
              <a:chExt cx="1700" cy="274"/>
            </a:xfrm>
          </p:grpSpPr>
          <p:grpSp>
            <p:nvGrpSpPr>
              <p:cNvPr id="258182" name="Group 134"/>
              <p:cNvGrpSpPr>
                <a:grpSpLocks/>
              </p:cNvGrpSpPr>
              <p:nvPr/>
            </p:nvGrpSpPr>
            <p:grpSpPr bwMode="auto">
              <a:xfrm>
                <a:off x="9537" y="11785"/>
                <a:ext cx="408" cy="260"/>
                <a:chOff x="6721" y="9199"/>
                <a:chExt cx="402" cy="495"/>
              </a:xfrm>
            </p:grpSpPr>
            <p:sp>
              <p:nvSpPr>
                <p:cNvPr id="258183" name="Rectangle 135"/>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84" name="Line 136"/>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85" name="Line 137"/>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186" name="Group 138"/>
              <p:cNvGrpSpPr>
                <a:grpSpLocks/>
              </p:cNvGrpSpPr>
              <p:nvPr/>
            </p:nvGrpSpPr>
            <p:grpSpPr bwMode="auto">
              <a:xfrm>
                <a:off x="9945" y="11798"/>
                <a:ext cx="292" cy="261"/>
                <a:chOff x="6721" y="9199"/>
                <a:chExt cx="402" cy="495"/>
              </a:xfrm>
            </p:grpSpPr>
            <p:sp>
              <p:nvSpPr>
                <p:cNvPr id="258187" name="Rectangle 139"/>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88" name="Line 140"/>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89" name="Line 141"/>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190" name="Group 142"/>
              <p:cNvGrpSpPr>
                <a:grpSpLocks/>
              </p:cNvGrpSpPr>
              <p:nvPr/>
            </p:nvGrpSpPr>
            <p:grpSpPr bwMode="auto">
              <a:xfrm>
                <a:off x="9242" y="11785"/>
                <a:ext cx="292" cy="261"/>
                <a:chOff x="6721" y="9199"/>
                <a:chExt cx="402" cy="495"/>
              </a:xfrm>
            </p:grpSpPr>
            <p:sp>
              <p:nvSpPr>
                <p:cNvPr id="258191" name="Rectangle 143"/>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92" name="Line 144"/>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93" name="Line 145"/>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194" name="Group 146"/>
              <p:cNvGrpSpPr>
                <a:grpSpLocks/>
              </p:cNvGrpSpPr>
              <p:nvPr/>
            </p:nvGrpSpPr>
            <p:grpSpPr bwMode="auto">
              <a:xfrm>
                <a:off x="8835" y="11785"/>
                <a:ext cx="408" cy="260"/>
                <a:chOff x="6721" y="9199"/>
                <a:chExt cx="402" cy="495"/>
              </a:xfrm>
            </p:grpSpPr>
            <p:sp>
              <p:nvSpPr>
                <p:cNvPr id="258195" name="Rectangle 147"/>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96" name="Line 148"/>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197" name="Line 149"/>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58198" name="Group 150"/>
              <p:cNvGrpSpPr>
                <a:grpSpLocks/>
              </p:cNvGrpSpPr>
              <p:nvPr/>
            </p:nvGrpSpPr>
            <p:grpSpPr bwMode="auto">
              <a:xfrm>
                <a:off x="8537" y="11785"/>
                <a:ext cx="292" cy="261"/>
                <a:chOff x="6721" y="9199"/>
                <a:chExt cx="402" cy="495"/>
              </a:xfrm>
            </p:grpSpPr>
            <p:sp>
              <p:nvSpPr>
                <p:cNvPr id="258199" name="Rectangle 151"/>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200" name="Line 152"/>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201" name="Line 153"/>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258202" name="Rectangle 154"/>
            <p:cNvSpPr>
              <a:spLocks noChangeArrowheads="1"/>
            </p:cNvSpPr>
            <p:nvPr/>
          </p:nvSpPr>
          <p:spPr bwMode="auto">
            <a:xfrm>
              <a:off x="3088" y="2889"/>
              <a:ext cx="1177" cy="172"/>
            </a:xfrm>
            <a:prstGeom prst="rect">
              <a:avLst/>
            </a:prstGeom>
            <a:noFill/>
            <a:ln w="9525">
              <a:solidFill>
                <a:srgbClr val="000000"/>
              </a:solidFill>
              <a:miter lim="800000"/>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203" name="Line 155"/>
            <p:cNvSpPr>
              <a:spLocks noChangeShapeType="1"/>
            </p:cNvSpPr>
            <p:nvPr/>
          </p:nvSpPr>
          <p:spPr bwMode="auto">
            <a:xfrm>
              <a:off x="2390" y="1602"/>
              <a:ext cx="2297" cy="0"/>
            </a:xfrm>
            <a:prstGeom prst="line">
              <a:avLst/>
            </a:prstGeom>
            <a:noFill/>
            <a:ln w="9525">
              <a:solidFill>
                <a:srgbClr val="000000"/>
              </a:solidFill>
              <a:prstDash val="lgDashDot"/>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204" name="Rectangle 156"/>
            <p:cNvSpPr>
              <a:spLocks noChangeArrowheads="1"/>
            </p:cNvSpPr>
            <p:nvPr/>
          </p:nvSpPr>
          <p:spPr bwMode="auto">
            <a:xfrm>
              <a:off x="2472" y="2309"/>
              <a:ext cx="280"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a:ea typeface="宋体" panose="02010600030101010101" pitchFamily="2" charset="-122"/>
                </a:rPr>
                <a:t>3</a:t>
              </a:r>
            </a:p>
          </p:txBody>
        </p:sp>
        <p:sp>
          <p:nvSpPr>
            <p:cNvPr id="258205" name="Line 157"/>
            <p:cNvSpPr>
              <a:spLocks noChangeShapeType="1"/>
            </p:cNvSpPr>
            <p:nvPr/>
          </p:nvSpPr>
          <p:spPr bwMode="auto">
            <a:xfrm flipH="1">
              <a:off x="2632" y="1651"/>
              <a:ext cx="606" cy="45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206" name="Line 158"/>
            <p:cNvSpPr>
              <a:spLocks noChangeShapeType="1"/>
            </p:cNvSpPr>
            <p:nvPr/>
          </p:nvSpPr>
          <p:spPr bwMode="auto">
            <a:xfrm flipH="1" flipV="1">
              <a:off x="2632" y="2517"/>
              <a:ext cx="606" cy="45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207" name="Line 159"/>
            <p:cNvSpPr>
              <a:spLocks noChangeShapeType="1"/>
            </p:cNvSpPr>
            <p:nvPr/>
          </p:nvSpPr>
          <p:spPr bwMode="auto">
            <a:xfrm>
              <a:off x="1880" y="1651"/>
              <a:ext cx="606" cy="45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208" name="Line 160"/>
            <p:cNvSpPr>
              <a:spLocks noChangeShapeType="1"/>
            </p:cNvSpPr>
            <p:nvPr/>
          </p:nvSpPr>
          <p:spPr bwMode="auto">
            <a:xfrm flipV="1">
              <a:off x="1927" y="2493"/>
              <a:ext cx="606" cy="456"/>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209" name="Rectangle 161"/>
            <p:cNvSpPr>
              <a:spLocks noChangeArrowheads="1"/>
            </p:cNvSpPr>
            <p:nvPr/>
          </p:nvSpPr>
          <p:spPr bwMode="auto">
            <a:xfrm>
              <a:off x="2919" y="965"/>
              <a:ext cx="279"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a:ea typeface="宋体" panose="02010600030101010101" pitchFamily="2" charset="-122"/>
                </a:rPr>
                <a:t>2</a:t>
              </a:r>
            </a:p>
          </p:txBody>
        </p:sp>
        <p:sp>
          <p:nvSpPr>
            <p:cNvPr id="258210" name="Rectangle 162"/>
            <p:cNvSpPr>
              <a:spLocks noChangeArrowheads="1"/>
            </p:cNvSpPr>
            <p:nvPr/>
          </p:nvSpPr>
          <p:spPr bwMode="auto">
            <a:xfrm>
              <a:off x="3566" y="965"/>
              <a:ext cx="280"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a:ea typeface="宋体" panose="02010600030101010101" pitchFamily="2" charset="-122"/>
                </a:rPr>
                <a:t>1</a:t>
              </a:r>
            </a:p>
          </p:txBody>
        </p:sp>
        <p:sp>
          <p:nvSpPr>
            <p:cNvPr id="258211" name="Rectangle 163"/>
            <p:cNvSpPr>
              <a:spLocks noChangeArrowheads="1"/>
            </p:cNvSpPr>
            <p:nvPr/>
          </p:nvSpPr>
          <p:spPr bwMode="auto">
            <a:xfrm>
              <a:off x="4234" y="965"/>
              <a:ext cx="279"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a:ea typeface="宋体" panose="02010600030101010101" pitchFamily="2" charset="-122"/>
                </a:rPr>
                <a:t>2</a:t>
              </a:r>
            </a:p>
          </p:txBody>
        </p:sp>
        <p:sp>
          <p:nvSpPr>
            <p:cNvPr id="258212" name="Line 164"/>
            <p:cNvSpPr>
              <a:spLocks noChangeShapeType="1"/>
            </p:cNvSpPr>
            <p:nvPr/>
          </p:nvSpPr>
          <p:spPr bwMode="auto">
            <a:xfrm>
              <a:off x="3088" y="1149"/>
              <a:ext cx="110" cy="18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213" name="Line 165"/>
            <p:cNvSpPr>
              <a:spLocks noChangeShapeType="1"/>
            </p:cNvSpPr>
            <p:nvPr/>
          </p:nvSpPr>
          <p:spPr bwMode="auto">
            <a:xfrm>
              <a:off x="3720" y="1149"/>
              <a:ext cx="111" cy="18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214" name="Line 166"/>
            <p:cNvSpPr>
              <a:spLocks noChangeShapeType="1"/>
            </p:cNvSpPr>
            <p:nvPr/>
          </p:nvSpPr>
          <p:spPr bwMode="auto">
            <a:xfrm>
              <a:off x="4402" y="1149"/>
              <a:ext cx="111" cy="18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215" name="Rectangle 167"/>
            <p:cNvSpPr>
              <a:spLocks noChangeArrowheads="1"/>
            </p:cNvSpPr>
            <p:nvPr/>
          </p:nvSpPr>
          <p:spPr bwMode="auto">
            <a:xfrm>
              <a:off x="1499" y="911"/>
              <a:ext cx="280"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a:ea typeface="宋体" panose="02010600030101010101" pitchFamily="2" charset="-122"/>
                </a:rPr>
                <a:t>1</a:t>
              </a:r>
            </a:p>
          </p:txBody>
        </p:sp>
        <p:sp>
          <p:nvSpPr>
            <p:cNvPr id="258216" name="Freeform 168"/>
            <p:cNvSpPr>
              <a:spLocks/>
            </p:cNvSpPr>
            <p:nvPr/>
          </p:nvSpPr>
          <p:spPr bwMode="auto">
            <a:xfrm>
              <a:off x="1455" y="1095"/>
              <a:ext cx="235" cy="296"/>
            </a:xfrm>
            <a:custGeom>
              <a:avLst/>
              <a:gdLst>
                <a:gd name="T0" fmla="*/ 0 w 235"/>
                <a:gd name="T1" fmla="*/ 396 h 397"/>
                <a:gd name="T2" fmla="*/ 151 w 235"/>
                <a:gd name="T3" fmla="*/ 0 h 397"/>
                <a:gd name="T4" fmla="*/ 235 w 235"/>
                <a:gd name="T5" fmla="*/ 397 h 397"/>
              </a:gdLst>
              <a:ahLst/>
              <a:cxnLst>
                <a:cxn ang="0">
                  <a:pos x="T0" y="T1"/>
                </a:cxn>
                <a:cxn ang="0">
                  <a:pos x="T2" y="T3"/>
                </a:cxn>
                <a:cxn ang="0">
                  <a:pos x="T4" y="T5"/>
                </a:cxn>
              </a:cxnLst>
              <a:rect l="0" t="0" r="r" b="b"/>
              <a:pathLst>
                <a:path w="235" h="397">
                  <a:moveTo>
                    <a:pt x="0" y="396"/>
                  </a:moveTo>
                  <a:lnTo>
                    <a:pt x="151" y="0"/>
                  </a:lnTo>
                  <a:lnTo>
                    <a:pt x="235" y="397"/>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217" name="Rectangle 169"/>
            <p:cNvSpPr>
              <a:spLocks noChangeArrowheads="1"/>
            </p:cNvSpPr>
            <p:nvPr/>
          </p:nvSpPr>
          <p:spPr bwMode="auto">
            <a:xfrm>
              <a:off x="1779" y="2159"/>
              <a:ext cx="280"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a:ea typeface="宋体" panose="02010600030101010101" pitchFamily="2" charset="-122"/>
                </a:rPr>
                <a:t>2</a:t>
              </a:r>
            </a:p>
          </p:txBody>
        </p:sp>
        <p:sp>
          <p:nvSpPr>
            <p:cNvPr id="258218" name="Freeform 170"/>
            <p:cNvSpPr>
              <a:spLocks/>
            </p:cNvSpPr>
            <p:nvPr/>
          </p:nvSpPr>
          <p:spPr bwMode="auto">
            <a:xfrm>
              <a:off x="1455" y="1930"/>
              <a:ext cx="369" cy="267"/>
            </a:xfrm>
            <a:custGeom>
              <a:avLst/>
              <a:gdLst>
                <a:gd name="T0" fmla="*/ 0 w 369"/>
                <a:gd name="T1" fmla="*/ 1 h 359"/>
                <a:gd name="T2" fmla="*/ 369 w 369"/>
                <a:gd name="T3" fmla="*/ 359 h 359"/>
                <a:gd name="T4" fmla="*/ 235 w 369"/>
                <a:gd name="T5" fmla="*/ 0 h 359"/>
              </a:gdLst>
              <a:ahLst/>
              <a:cxnLst>
                <a:cxn ang="0">
                  <a:pos x="T0" y="T1"/>
                </a:cxn>
                <a:cxn ang="0">
                  <a:pos x="T2" y="T3"/>
                </a:cxn>
                <a:cxn ang="0">
                  <a:pos x="T4" y="T5"/>
                </a:cxn>
              </a:cxnLst>
              <a:rect l="0" t="0" r="r" b="b"/>
              <a:pathLst>
                <a:path w="369" h="359">
                  <a:moveTo>
                    <a:pt x="0" y="1"/>
                  </a:moveTo>
                  <a:lnTo>
                    <a:pt x="369" y="359"/>
                  </a:lnTo>
                  <a:lnTo>
                    <a:pt x="235" y="0"/>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219" name="Rectangle 171"/>
            <p:cNvSpPr>
              <a:spLocks noChangeArrowheads="1"/>
            </p:cNvSpPr>
            <p:nvPr/>
          </p:nvSpPr>
          <p:spPr bwMode="auto">
            <a:xfrm>
              <a:off x="758" y="2309"/>
              <a:ext cx="279"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a:ea typeface="宋体" panose="02010600030101010101" pitchFamily="2" charset="-122"/>
                </a:rPr>
                <a:t>1</a:t>
              </a:r>
            </a:p>
          </p:txBody>
        </p:sp>
        <p:sp>
          <p:nvSpPr>
            <p:cNvPr id="258220" name="Rectangle 172"/>
            <p:cNvSpPr>
              <a:spLocks noChangeArrowheads="1"/>
            </p:cNvSpPr>
            <p:nvPr/>
          </p:nvSpPr>
          <p:spPr bwMode="auto">
            <a:xfrm>
              <a:off x="2053" y="2192"/>
              <a:ext cx="279"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a:ea typeface="宋体" panose="02010600030101010101" pitchFamily="2" charset="-122"/>
                </a:rPr>
                <a:t>1</a:t>
              </a:r>
            </a:p>
          </p:txBody>
        </p:sp>
        <p:sp>
          <p:nvSpPr>
            <p:cNvPr id="258221" name="Freeform 173"/>
            <p:cNvSpPr>
              <a:spLocks/>
            </p:cNvSpPr>
            <p:nvPr/>
          </p:nvSpPr>
          <p:spPr bwMode="auto">
            <a:xfrm>
              <a:off x="1880" y="2406"/>
              <a:ext cx="352" cy="228"/>
            </a:xfrm>
            <a:custGeom>
              <a:avLst/>
              <a:gdLst>
                <a:gd name="T0" fmla="*/ 0 w 353"/>
                <a:gd name="T1" fmla="*/ 306 h 307"/>
                <a:gd name="T2" fmla="*/ 310 w 353"/>
                <a:gd name="T3" fmla="*/ 0 h 307"/>
                <a:gd name="T4" fmla="*/ 353 w 353"/>
                <a:gd name="T5" fmla="*/ 307 h 307"/>
              </a:gdLst>
              <a:ahLst/>
              <a:cxnLst>
                <a:cxn ang="0">
                  <a:pos x="T0" y="T1"/>
                </a:cxn>
                <a:cxn ang="0">
                  <a:pos x="T2" y="T3"/>
                </a:cxn>
                <a:cxn ang="0">
                  <a:pos x="T4" y="T5"/>
                </a:cxn>
              </a:cxnLst>
              <a:rect l="0" t="0" r="r" b="b"/>
              <a:pathLst>
                <a:path w="353" h="307">
                  <a:moveTo>
                    <a:pt x="0" y="306"/>
                  </a:moveTo>
                  <a:lnTo>
                    <a:pt x="310" y="0"/>
                  </a:lnTo>
                  <a:lnTo>
                    <a:pt x="353" y="307"/>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222" name="Rectangle 174"/>
            <p:cNvSpPr>
              <a:spLocks noChangeArrowheads="1"/>
            </p:cNvSpPr>
            <p:nvPr/>
          </p:nvSpPr>
          <p:spPr bwMode="auto">
            <a:xfrm>
              <a:off x="1232" y="3479"/>
              <a:ext cx="280"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a:ea typeface="宋体" panose="02010600030101010101" pitchFamily="2" charset="-122"/>
                </a:rPr>
                <a:t>2</a:t>
              </a:r>
            </a:p>
          </p:txBody>
        </p:sp>
        <p:sp>
          <p:nvSpPr>
            <p:cNvPr id="258223" name="Freeform 175"/>
            <p:cNvSpPr>
              <a:spLocks/>
            </p:cNvSpPr>
            <p:nvPr/>
          </p:nvSpPr>
          <p:spPr bwMode="auto">
            <a:xfrm>
              <a:off x="1389" y="3228"/>
              <a:ext cx="348" cy="291"/>
            </a:xfrm>
            <a:custGeom>
              <a:avLst/>
              <a:gdLst>
                <a:gd name="T0" fmla="*/ 24 w 348"/>
                <a:gd name="T1" fmla="*/ 0 h 390"/>
                <a:gd name="T2" fmla="*/ 0 w 348"/>
                <a:gd name="T3" fmla="*/ 390 h 390"/>
                <a:gd name="T4" fmla="*/ 348 w 348"/>
                <a:gd name="T5" fmla="*/ 1 h 390"/>
              </a:gdLst>
              <a:ahLst/>
              <a:cxnLst>
                <a:cxn ang="0">
                  <a:pos x="T0" y="T1"/>
                </a:cxn>
                <a:cxn ang="0">
                  <a:pos x="T2" y="T3"/>
                </a:cxn>
                <a:cxn ang="0">
                  <a:pos x="T4" y="T5"/>
                </a:cxn>
              </a:cxnLst>
              <a:rect l="0" t="0" r="r" b="b"/>
              <a:pathLst>
                <a:path w="348" h="390">
                  <a:moveTo>
                    <a:pt x="24" y="0"/>
                  </a:moveTo>
                  <a:lnTo>
                    <a:pt x="0" y="390"/>
                  </a:lnTo>
                  <a:lnTo>
                    <a:pt x="348" y="1"/>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224" name="Rectangle 176"/>
            <p:cNvSpPr>
              <a:spLocks noChangeArrowheads="1"/>
            </p:cNvSpPr>
            <p:nvPr/>
          </p:nvSpPr>
          <p:spPr bwMode="auto">
            <a:xfrm>
              <a:off x="1246" y="2159"/>
              <a:ext cx="369"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a:ea typeface="宋体" panose="02010600030101010101" pitchFamily="2" charset="-122"/>
                </a:rPr>
                <a:t>(</a:t>
              </a:r>
              <a:r>
                <a:rPr kumimoji="0" lang="en-US" altLang="zh-CN" b="0" i="1">
                  <a:ea typeface="宋体" panose="02010600030101010101" pitchFamily="2" charset="-122"/>
                </a:rPr>
                <a:t>a</a:t>
              </a:r>
              <a:r>
                <a:rPr kumimoji="0" lang="en-US" altLang="zh-CN" b="0">
                  <a:ea typeface="宋体" panose="02010600030101010101" pitchFamily="2" charset="-122"/>
                </a:rPr>
                <a:t>)</a:t>
              </a:r>
            </a:p>
          </p:txBody>
        </p:sp>
        <p:sp>
          <p:nvSpPr>
            <p:cNvPr id="258225" name="Rectangle 177"/>
            <p:cNvSpPr>
              <a:spLocks noChangeArrowheads="1"/>
            </p:cNvSpPr>
            <p:nvPr/>
          </p:nvSpPr>
          <p:spPr bwMode="auto">
            <a:xfrm>
              <a:off x="3471" y="2134"/>
              <a:ext cx="369"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a:ea typeface="宋体" panose="02010600030101010101" pitchFamily="2" charset="-122"/>
                </a:rPr>
                <a:t>(</a:t>
              </a:r>
              <a:r>
                <a:rPr kumimoji="0" lang="en-US" altLang="zh-CN" b="0" i="1">
                  <a:ea typeface="宋体" panose="02010600030101010101" pitchFamily="2" charset="-122"/>
                </a:rPr>
                <a:t>b</a:t>
              </a:r>
              <a:r>
                <a:rPr kumimoji="0" lang="en-US" altLang="zh-CN" b="0">
                  <a:ea typeface="宋体" panose="02010600030101010101" pitchFamily="2" charset="-122"/>
                </a:rPr>
                <a:t>)</a:t>
              </a:r>
            </a:p>
          </p:txBody>
        </p:sp>
        <p:sp>
          <p:nvSpPr>
            <p:cNvPr id="258226" name="Rectangle 178"/>
            <p:cNvSpPr>
              <a:spLocks noChangeArrowheads="1"/>
            </p:cNvSpPr>
            <p:nvPr/>
          </p:nvSpPr>
          <p:spPr bwMode="auto">
            <a:xfrm>
              <a:off x="1565" y="3479"/>
              <a:ext cx="369"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a:ea typeface="宋体" panose="02010600030101010101" pitchFamily="2" charset="-122"/>
                </a:rPr>
                <a:t>(</a:t>
              </a:r>
              <a:r>
                <a:rPr kumimoji="0" lang="en-US" altLang="zh-CN" b="0" i="1">
                  <a:ea typeface="宋体" panose="02010600030101010101" pitchFamily="2" charset="-122"/>
                </a:rPr>
                <a:t>c</a:t>
              </a:r>
              <a:r>
                <a:rPr kumimoji="0" lang="en-US" altLang="zh-CN" b="0">
                  <a:ea typeface="宋体" panose="02010600030101010101" pitchFamily="2" charset="-122"/>
                </a:rPr>
                <a:t>)</a:t>
              </a:r>
            </a:p>
          </p:txBody>
        </p:sp>
        <p:sp>
          <p:nvSpPr>
            <p:cNvPr id="258227" name="Rectangle 179"/>
            <p:cNvSpPr>
              <a:spLocks noChangeArrowheads="1"/>
            </p:cNvSpPr>
            <p:nvPr/>
          </p:nvSpPr>
          <p:spPr bwMode="auto">
            <a:xfrm>
              <a:off x="3477" y="3479"/>
              <a:ext cx="369"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a:ea typeface="宋体" panose="02010600030101010101" pitchFamily="2" charset="-122"/>
                </a:rPr>
                <a:t>(</a:t>
              </a:r>
              <a:r>
                <a:rPr kumimoji="0" lang="en-US" altLang="zh-CN" b="0" i="1">
                  <a:ea typeface="宋体" panose="02010600030101010101" pitchFamily="2" charset="-122"/>
                </a:rPr>
                <a:t>d</a:t>
              </a:r>
              <a:r>
                <a:rPr kumimoji="0" lang="en-US" altLang="zh-CN" b="0">
                  <a:ea typeface="宋体" panose="02010600030101010101" pitchFamily="2" charset="-122"/>
                </a:rPr>
                <a:t>)</a:t>
              </a:r>
            </a:p>
          </p:txBody>
        </p:sp>
        <p:sp>
          <p:nvSpPr>
            <p:cNvPr id="258228" name="Rectangle 180"/>
            <p:cNvSpPr>
              <a:spLocks noChangeArrowheads="1"/>
            </p:cNvSpPr>
            <p:nvPr/>
          </p:nvSpPr>
          <p:spPr bwMode="auto">
            <a:xfrm>
              <a:off x="2919" y="2309"/>
              <a:ext cx="279"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a:ea typeface="宋体" panose="02010600030101010101" pitchFamily="2" charset="-122"/>
                </a:rPr>
                <a:t>1</a:t>
              </a:r>
            </a:p>
          </p:txBody>
        </p:sp>
        <p:sp>
          <p:nvSpPr>
            <p:cNvPr id="258229" name="Rectangle 181"/>
            <p:cNvSpPr>
              <a:spLocks noChangeArrowheads="1"/>
            </p:cNvSpPr>
            <p:nvPr/>
          </p:nvSpPr>
          <p:spPr bwMode="auto">
            <a:xfrm>
              <a:off x="3174" y="2309"/>
              <a:ext cx="279"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a:ea typeface="宋体" panose="02010600030101010101" pitchFamily="2" charset="-122"/>
                </a:rPr>
                <a:t>2</a:t>
              </a:r>
            </a:p>
          </p:txBody>
        </p:sp>
        <p:sp>
          <p:nvSpPr>
            <p:cNvPr id="258230" name="Rectangle 182"/>
            <p:cNvSpPr>
              <a:spLocks noChangeArrowheads="1"/>
            </p:cNvSpPr>
            <p:nvPr/>
          </p:nvSpPr>
          <p:spPr bwMode="auto">
            <a:xfrm>
              <a:off x="3698" y="2332"/>
              <a:ext cx="280"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a:ea typeface="宋体" panose="02010600030101010101" pitchFamily="2" charset="-122"/>
                </a:rPr>
                <a:t>1</a:t>
              </a:r>
            </a:p>
          </p:txBody>
        </p:sp>
        <p:sp>
          <p:nvSpPr>
            <p:cNvPr id="258231" name="Rectangle 183"/>
            <p:cNvSpPr>
              <a:spLocks noChangeArrowheads="1"/>
            </p:cNvSpPr>
            <p:nvPr/>
          </p:nvSpPr>
          <p:spPr bwMode="auto">
            <a:xfrm>
              <a:off x="4402" y="2333"/>
              <a:ext cx="280"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a:ea typeface="宋体" panose="02010600030101010101" pitchFamily="2" charset="-122"/>
                </a:rPr>
                <a:t>1</a:t>
              </a:r>
            </a:p>
          </p:txBody>
        </p:sp>
        <p:sp>
          <p:nvSpPr>
            <p:cNvPr id="258232" name="Rectangle 184"/>
            <p:cNvSpPr>
              <a:spLocks noChangeArrowheads="1"/>
            </p:cNvSpPr>
            <p:nvPr/>
          </p:nvSpPr>
          <p:spPr bwMode="auto">
            <a:xfrm>
              <a:off x="3966" y="2309"/>
              <a:ext cx="280"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a:ea typeface="宋体" panose="02010600030101010101" pitchFamily="2" charset="-122"/>
                </a:rPr>
                <a:t>2</a:t>
              </a:r>
            </a:p>
          </p:txBody>
        </p:sp>
        <p:sp>
          <p:nvSpPr>
            <p:cNvPr id="258233" name="Line 185"/>
            <p:cNvSpPr>
              <a:spLocks noChangeShapeType="1"/>
            </p:cNvSpPr>
            <p:nvPr/>
          </p:nvSpPr>
          <p:spPr bwMode="auto">
            <a:xfrm flipH="1">
              <a:off x="2927" y="2457"/>
              <a:ext cx="91" cy="17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234" name="Line 186"/>
            <p:cNvSpPr>
              <a:spLocks noChangeShapeType="1"/>
            </p:cNvSpPr>
            <p:nvPr/>
          </p:nvSpPr>
          <p:spPr bwMode="auto">
            <a:xfrm>
              <a:off x="3331" y="2473"/>
              <a:ext cx="91" cy="17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235" name="Line 187"/>
            <p:cNvSpPr>
              <a:spLocks noChangeShapeType="1"/>
            </p:cNvSpPr>
            <p:nvPr/>
          </p:nvSpPr>
          <p:spPr bwMode="auto">
            <a:xfrm flipH="1">
              <a:off x="3649" y="2522"/>
              <a:ext cx="91" cy="17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236" name="Line 188"/>
            <p:cNvSpPr>
              <a:spLocks noChangeShapeType="1"/>
            </p:cNvSpPr>
            <p:nvPr/>
          </p:nvSpPr>
          <p:spPr bwMode="auto">
            <a:xfrm flipH="1">
              <a:off x="4402" y="2517"/>
              <a:ext cx="91" cy="17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237" name="Line 189"/>
            <p:cNvSpPr>
              <a:spLocks noChangeShapeType="1"/>
            </p:cNvSpPr>
            <p:nvPr/>
          </p:nvSpPr>
          <p:spPr bwMode="auto">
            <a:xfrm>
              <a:off x="4114" y="2522"/>
              <a:ext cx="91" cy="17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8239" name="Line 191"/>
            <p:cNvSpPr>
              <a:spLocks noChangeShapeType="1"/>
            </p:cNvSpPr>
            <p:nvPr/>
          </p:nvSpPr>
          <p:spPr bwMode="auto">
            <a:xfrm>
              <a:off x="912" y="2447"/>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8240" name="Rectangle 192"/>
            <p:cNvSpPr>
              <a:spLocks noChangeArrowheads="1"/>
            </p:cNvSpPr>
            <p:nvPr/>
          </p:nvSpPr>
          <p:spPr bwMode="auto">
            <a:xfrm>
              <a:off x="2412" y="2015"/>
              <a:ext cx="280"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a:ea typeface="宋体" panose="02010600030101010101" pitchFamily="2" charset="-122"/>
                </a:rPr>
                <a:t>3</a:t>
              </a:r>
            </a:p>
          </p:txBody>
        </p:sp>
      </p:grpSp>
      <p:sp>
        <p:nvSpPr>
          <p:cNvPr id="258241" name="Text Box 193"/>
          <p:cNvSpPr txBox="1">
            <a:spLocks noChangeArrowheads="1"/>
          </p:cNvSpPr>
          <p:nvPr/>
        </p:nvSpPr>
        <p:spPr bwMode="auto">
          <a:xfrm>
            <a:off x="179388" y="115888"/>
            <a:ext cx="871378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lang="zh-CN" altLang="en-US">
                <a:solidFill>
                  <a:srgbClr val="000066"/>
                </a:solidFill>
                <a:latin typeface="华文仿宋" pitchFamily="2" charset="-122"/>
              </a:rPr>
              <a:t>三节式的零点电位较小，二节式比三节式灵敏度高、线性范围大，四节式和五节式改善了传感器线性度。</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ext Box 2"/>
          <p:cNvSpPr txBox="1">
            <a:spLocks noChangeArrowheads="1"/>
          </p:cNvSpPr>
          <p:nvPr/>
        </p:nvSpPr>
        <p:spPr bwMode="auto">
          <a:xfrm>
            <a:off x="250825" y="188913"/>
            <a:ext cx="5584825"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lang="zh-CN" altLang="en-US">
                <a:solidFill>
                  <a:srgbClr val="000066"/>
                </a:solidFill>
                <a:latin typeface="华文仿宋" pitchFamily="2" charset="-122"/>
              </a:rPr>
              <a:t>在理想情况下</a:t>
            </a:r>
            <a:r>
              <a:rPr lang="en-US" altLang="zh-CN">
                <a:solidFill>
                  <a:srgbClr val="000066"/>
                </a:solidFill>
                <a:latin typeface="华文仿宋" pitchFamily="2" charset="-122"/>
              </a:rPr>
              <a:t>(</a:t>
            </a:r>
            <a:r>
              <a:rPr lang="zh-CN" altLang="en-US">
                <a:solidFill>
                  <a:srgbClr val="000066"/>
                </a:solidFill>
                <a:latin typeface="华文仿宋" pitchFamily="2" charset="-122"/>
              </a:rPr>
              <a:t>忽略线圈寄生电容及衔铁损耗</a:t>
            </a:r>
            <a:r>
              <a:rPr lang="en-US" altLang="zh-CN">
                <a:solidFill>
                  <a:srgbClr val="000066"/>
                </a:solidFill>
                <a:latin typeface="华文仿宋" pitchFamily="2" charset="-122"/>
              </a:rPr>
              <a:t>)</a:t>
            </a:r>
            <a:r>
              <a:rPr lang="zh-CN" altLang="en-US">
                <a:solidFill>
                  <a:srgbClr val="000066"/>
                </a:solidFill>
                <a:latin typeface="华文仿宋" pitchFamily="2" charset="-122"/>
              </a:rPr>
              <a:t>，差动变压器的等效电路如图。</a:t>
            </a:r>
          </a:p>
          <a:p>
            <a:pPr algn="just">
              <a:lnSpc>
                <a:spcPct val="125000"/>
              </a:lnSpc>
            </a:pPr>
            <a:r>
              <a:rPr lang="zh-CN" altLang="en-US">
                <a:solidFill>
                  <a:srgbClr val="000066"/>
                </a:solidFill>
                <a:latin typeface="华文仿宋" pitchFamily="2" charset="-122"/>
              </a:rPr>
              <a:t>初级线圈的复数电流值为</a:t>
            </a:r>
          </a:p>
        </p:txBody>
      </p:sp>
      <p:graphicFrame>
        <p:nvGraphicFramePr>
          <p:cNvPr id="259075" name="Object 3"/>
          <p:cNvGraphicFramePr>
            <a:graphicFrameLocks noChangeAspect="1"/>
          </p:cNvGraphicFramePr>
          <p:nvPr/>
        </p:nvGraphicFramePr>
        <p:xfrm>
          <a:off x="1403350" y="1773238"/>
          <a:ext cx="2252663" cy="1000125"/>
        </p:xfrm>
        <a:graphic>
          <a:graphicData uri="http://schemas.openxmlformats.org/presentationml/2006/ole">
            <mc:AlternateContent xmlns:mc="http://schemas.openxmlformats.org/markup-compatibility/2006">
              <mc:Choice xmlns:v="urn:schemas-microsoft-com:vml" Requires="v">
                <p:oleObj spid="_x0000_s259124" name="公式" r:id="rId3" imgW="990360" imgH="444240" progId="Equation.3">
                  <p:embed/>
                </p:oleObj>
              </mc:Choice>
              <mc:Fallback>
                <p:oleObj name="公式" r:id="rId3" imgW="990360" imgH="4442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773238"/>
                        <a:ext cx="2252663" cy="1000125"/>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259107" name="Rectangle 35"/>
          <p:cNvSpPr>
            <a:spLocks noChangeArrowheads="1"/>
          </p:cNvSpPr>
          <p:nvPr/>
        </p:nvSpPr>
        <p:spPr bwMode="auto">
          <a:xfrm>
            <a:off x="5219700" y="3860800"/>
            <a:ext cx="3744913" cy="191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0" i="1">
                <a:ea typeface="宋体" panose="02010600030101010101" pitchFamily="2" charset="-122"/>
              </a:rPr>
              <a:t> </a:t>
            </a:r>
            <a:r>
              <a:rPr kumimoji="0" lang="en-US" altLang="zh-CN" sz="2000" b="0" i="1">
                <a:ea typeface="宋体" panose="02010600030101010101" pitchFamily="2" charset="-122"/>
              </a:rPr>
              <a:t>e</a:t>
            </a:r>
            <a:r>
              <a:rPr kumimoji="0" lang="en-US" altLang="zh-CN" sz="2000" b="0" baseline="-25000">
                <a:ea typeface="宋体" panose="02010600030101010101" pitchFamily="2" charset="-122"/>
              </a:rPr>
              <a:t>1</a:t>
            </a:r>
            <a:r>
              <a:rPr kumimoji="0" lang="zh-CN" altLang="en-US" sz="2000" b="0">
                <a:ea typeface="宋体" panose="02010600030101010101" pitchFamily="2" charset="-122"/>
              </a:rPr>
              <a:t>初级线圈激励电压</a:t>
            </a:r>
          </a:p>
          <a:p>
            <a:pPr algn="just" eaLnBrk="0" hangingPunct="0">
              <a:lnSpc>
                <a:spcPct val="90000"/>
              </a:lnSpc>
            </a:pPr>
            <a:r>
              <a:rPr kumimoji="0" lang="en-US" altLang="zh-CN" sz="2000" b="0" i="1">
                <a:ea typeface="宋体" panose="02010600030101010101" pitchFamily="2" charset="-122"/>
              </a:rPr>
              <a:t>L</a:t>
            </a:r>
            <a:r>
              <a:rPr kumimoji="0" lang="en-US" altLang="zh-CN" sz="2000" b="0" baseline="-25000">
                <a:ea typeface="宋体" panose="02010600030101010101" pitchFamily="2" charset="-122"/>
              </a:rPr>
              <a:t>1</a:t>
            </a:r>
            <a:r>
              <a:rPr kumimoji="0" lang="en-US" altLang="zh-CN" sz="2000" b="0">
                <a:ea typeface="宋体" panose="02010600030101010101" pitchFamily="2" charset="-122"/>
              </a:rPr>
              <a:t>,</a:t>
            </a:r>
            <a:r>
              <a:rPr kumimoji="0" lang="en-US" altLang="zh-CN" sz="2000" b="0" i="1">
                <a:ea typeface="宋体" panose="02010600030101010101" pitchFamily="2" charset="-122"/>
              </a:rPr>
              <a:t>R</a:t>
            </a:r>
            <a:r>
              <a:rPr kumimoji="0" lang="en-US" altLang="zh-CN" sz="2000" b="0" baseline="-25000">
                <a:ea typeface="宋体" panose="02010600030101010101" pitchFamily="2" charset="-122"/>
              </a:rPr>
              <a:t>1</a:t>
            </a:r>
            <a:r>
              <a:rPr kumimoji="0" lang="zh-CN" altLang="en-US" sz="2000" b="0">
                <a:ea typeface="宋体" panose="02010600030101010101" pitchFamily="2" charset="-122"/>
              </a:rPr>
              <a:t>初级线圈电感和电阻</a:t>
            </a:r>
          </a:p>
          <a:p>
            <a:pPr algn="just" eaLnBrk="0" hangingPunct="0">
              <a:lnSpc>
                <a:spcPct val="90000"/>
              </a:lnSpc>
            </a:pPr>
            <a:r>
              <a:rPr kumimoji="0" lang="en-US" altLang="zh-CN" sz="2000" b="0" i="1">
                <a:ea typeface="宋体" panose="02010600030101010101" pitchFamily="2" charset="-122"/>
              </a:rPr>
              <a:t>M</a:t>
            </a:r>
            <a:r>
              <a:rPr kumimoji="0" lang="en-US" altLang="zh-CN" sz="2000" b="0" baseline="-25000">
                <a:ea typeface="宋体" panose="02010600030101010101" pitchFamily="2" charset="-122"/>
              </a:rPr>
              <a:t>1</a:t>
            </a:r>
            <a:r>
              <a:rPr kumimoji="0" lang="en-US" altLang="zh-CN" sz="2000" b="0">
                <a:ea typeface="宋体" panose="02010600030101010101" pitchFamily="2" charset="-122"/>
              </a:rPr>
              <a:t>,</a:t>
            </a:r>
            <a:r>
              <a:rPr kumimoji="0" lang="en-US" altLang="zh-CN" sz="2000" b="0" i="1">
                <a:ea typeface="宋体" panose="02010600030101010101" pitchFamily="2" charset="-122"/>
              </a:rPr>
              <a:t>M</a:t>
            </a:r>
            <a:r>
              <a:rPr kumimoji="0" lang="en-US" altLang="zh-CN" sz="2000" b="0" baseline="-25000">
                <a:ea typeface="宋体" panose="02010600030101010101" pitchFamily="2" charset="-122"/>
              </a:rPr>
              <a:t>1</a:t>
            </a:r>
            <a:r>
              <a:rPr kumimoji="0" lang="zh-CN" altLang="en-US" sz="2000" b="0">
                <a:ea typeface="宋体" panose="02010600030101010101" pitchFamily="2" charset="-122"/>
              </a:rPr>
              <a:t>分别为初级与次级线圈</a:t>
            </a:r>
            <a:r>
              <a:rPr kumimoji="0" lang="en-US" altLang="zh-CN" sz="2000" b="0">
                <a:ea typeface="宋体" panose="02010600030101010101" pitchFamily="2" charset="-122"/>
              </a:rPr>
              <a:t>1,2</a:t>
            </a:r>
            <a:r>
              <a:rPr kumimoji="0" lang="zh-CN" altLang="en-US" sz="2000" b="0">
                <a:ea typeface="宋体" panose="02010600030101010101" pitchFamily="2" charset="-122"/>
              </a:rPr>
              <a:t>间的互感</a:t>
            </a:r>
          </a:p>
          <a:p>
            <a:pPr algn="just" eaLnBrk="0" hangingPunct="0">
              <a:lnSpc>
                <a:spcPct val="90000"/>
              </a:lnSpc>
            </a:pPr>
            <a:r>
              <a:rPr kumimoji="0" lang="en-US" altLang="zh-CN" sz="2000" b="0" i="1">
                <a:ea typeface="宋体" panose="02010600030101010101" pitchFamily="2" charset="-122"/>
              </a:rPr>
              <a:t>L</a:t>
            </a:r>
            <a:r>
              <a:rPr kumimoji="0" lang="en-US" altLang="zh-CN" sz="2000" b="0" baseline="-25000">
                <a:ea typeface="宋体" panose="02010600030101010101" pitchFamily="2" charset="-122"/>
              </a:rPr>
              <a:t>21</a:t>
            </a:r>
            <a:r>
              <a:rPr kumimoji="0" lang="en-US" altLang="zh-CN" sz="2000" b="0">
                <a:ea typeface="宋体" panose="02010600030101010101" pitchFamily="2" charset="-122"/>
              </a:rPr>
              <a:t>,</a:t>
            </a:r>
            <a:r>
              <a:rPr kumimoji="0" lang="en-US" altLang="zh-CN" sz="2000" b="0" i="1">
                <a:ea typeface="宋体" panose="02010600030101010101" pitchFamily="2" charset="-122"/>
              </a:rPr>
              <a:t>L</a:t>
            </a:r>
            <a:r>
              <a:rPr kumimoji="0" lang="en-US" altLang="zh-CN" sz="2000" b="0" baseline="-25000">
                <a:ea typeface="宋体" panose="02010600030101010101" pitchFamily="2" charset="-122"/>
              </a:rPr>
              <a:t>22</a:t>
            </a:r>
            <a:r>
              <a:rPr kumimoji="0" lang="zh-CN" altLang="en-US" sz="2000" b="0">
                <a:ea typeface="宋体" panose="02010600030101010101" pitchFamily="2" charset="-122"/>
              </a:rPr>
              <a:t>两个次级线圈的电感</a:t>
            </a:r>
          </a:p>
          <a:p>
            <a:pPr algn="just" eaLnBrk="0" hangingPunct="0">
              <a:lnSpc>
                <a:spcPct val="90000"/>
              </a:lnSpc>
            </a:pPr>
            <a:r>
              <a:rPr kumimoji="0" lang="en-US" altLang="zh-CN" sz="2000" b="0" i="1">
                <a:ea typeface="宋体" panose="02010600030101010101" pitchFamily="2" charset="-122"/>
              </a:rPr>
              <a:t>R</a:t>
            </a:r>
            <a:r>
              <a:rPr kumimoji="0" lang="en-US" altLang="zh-CN" sz="2000" b="0" baseline="-25000">
                <a:ea typeface="宋体" panose="02010600030101010101" pitchFamily="2" charset="-122"/>
              </a:rPr>
              <a:t>21</a:t>
            </a:r>
            <a:r>
              <a:rPr kumimoji="0" lang="en-US" altLang="zh-CN" sz="2000" b="0">
                <a:ea typeface="宋体" panose="02010600030101010101" pitchFamily="2" charset="-122"/>
              </a:rPr>
              <a:t>,</a:t>
            </a:r>
            <a:r>
              <a:rPr kumimoji="0" lang="en-US" altLang="zh-CN" sz="2000" b="0" i="1">
                <a:ea typeface="宋体" panose="02010600030101010101" pitchFamily="2" charset="-122"/>
              </a:rPr>
              <a:t>R</a:t>
            </a:r>
            <a:r>
              <a:rPr kumimoji="0" lang="en-US" altLang="zh-CN" sz="2000" b="0" baseline="-25000">
                <a:ea typeface="宋体" panose="02010600030101010101" pitchFamily="2" charset="-122"/>
              </a:rPr>
              <a:t>22</a:t>
            </a:r>
            <a:r>
              <a:rPr kumimoji="0" lang="zh-CN" altLang="en-US" sz="2000" b="0">
                <a:ea typeface="宋体" panose="02010600030101010101" pitchFamily="2" charset="-122"/>
              </a:rPr>
              <a:t>两个次级线圈的电阻</a:t>
            </a:r>
          </a:p>
        </p:txBody>
      </p:sp>
      <p:sp>
        <p:nvSpPr>
          <p:cNvPr id="259093" name="Rectangle 21"/>
          <p:cNvSpPr>
            <a:spLocks noChangeArrowheads="1"/>
          </p:cNvSpPr>
          <p:nvPr/>
        </p:nvSpPr>
        <p:spPr bwMode="auto">
          <a:xfrm>
            <a:off x="7993063" y="0"/>
            <a:ext cx="449262"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R</a:t>
            </a:r>
            <a:r>
              <a:rPr kumimoji="0" lang="en-US" altLang="zh-CN" b="0" baseline="-25000">
                <a:ea typeface="宋体" panose="02010600030101010101" pitchFamily="2" charset="-122"/>
              </a:rPr>
              <a:t>21</a:t>
            </a:r>
            <a:endParaRPr kumimoji="0" lang="en-US" altLang="zh-CN" b="0">
              <a:ea typeface="宋体" panose="02010600030101010101" pitchFamily="2" charset="-122"/>
            </a:endParaRPr>
          </a:p>
        </p:txBody>
      </p:sp>
      <p:grpSp>
        <p:nvGrpSpPr>
          <p:cNvPr id="259117" name="Group 45"/>
          <p:cNvGrpSpPr>
            <a:grpSpLocks/>
          </p:cNvGrpSpPr>
          <p:nvPr/>
        </p:nvGrpSpPr>
        <p:grpSpPr bwMode="auto">
          <a:xfrm>
            <a:off x="5580063" y="387350"/>
            <a:ext cx="3219450" cy="2960688"/>
            <a:chOff x="3515" y="244"/>
            <a:chExt cx="2028" cy="1865"/>
          </a:xfrm>
        </p:grpSpPr>
        <p:sp>
          <p:nvSpPr>
            <p:cNvPr id="259096" name="Rectangle 24"/>
            <p:cNvSpPr>
              <a:spLocks noChangeArrowheads="1"/>
            </p:cNvSpPr>
            <p:nvPr/>
          </p:nvSpPr>
          <p:spPr bwMode="auto">
            <a:xfrm>
              <a:off x="4694" y="1797"/>
              <a:ext cx="381" cy="24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i="1">
                  <a:ea typeface="宋体" panose="02010600030101010101" pitchFamily="2" charset="-122"/>
                </a:rPr>
                <a:t>e</a:t>
              </a:r>
              <a:r>
                <a:rPr kumimoji="0" lang="en-US" altLang="zh-CN" b="0" baseline="-25000">
                  <a:ea typeface="宋体" panose="02010600030101010101" pitchFamily="2" charset="-122"/>
                </a:rPr>
                <a:t>22</a:t>
              </a:r>
              <a:endParaRPr kumimoji="0" lang="en-US" altLang="zh-CN" b="0">
                <a:ea typeface="宋体" panose="02010600030101010101" pitchFamily="2" charset="-122"/>
              </a:endParaRPr>
            </a:p>
          </p:txBody>
        </p:sp>
        <p:sp>
          <p:nvSpPr>
            <p:cNvPr id="259076" name="Freeform 4"/>
            <p:cNvSpPr>
              <a:spLocks/>
            </p:cNvSpPr>
            <p:nvPr/>
          </p:nvSpPr>
          <p:spPr bwMode="auto">
            <a:xfrm flipH="1">
              <a:off x="4558" y="771"/>
              <a:ext cx="62" cy="431"/>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9077" name="Freeform 5"/>
            <p:cNvSpPr>
              <a:spLocks/>
            </p:cNvSpPr>
            <p:nvPr/>
          </p:nvSpPr>
          <p:spPr bwMode="auto">
            <a:xfrm>
              <a:off x="4362" y="869"/>
              <a:ext cx="63" cy="646"/>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9078" name="Freeform 6"/>
            <p:cNvSpPr>
              <a:spLocks/>
            </p:cNvSpPr>
            <p:nvPr/>
          </p:nvSpPr>
          <p:spPr bwMode="auto">
            <a:xfrm>
              <a:off x="3656" y="869"/>
              <a:ext cx="706" cy="646"/>
            </a:xfrm>
            <a:custGeom>
              <a:avLst/>
              <a:gdLst>
                <a:gd name="T0" fmla="*/ 1074 w 1074"/>
                <a:gd name="T1" fmla="*/ 0 h 982"/>
                <a:gd name="T2" fmla="*/ 0 w 1074"/>
                <a:gd name="T3" fmla="*/ 0 h 982"/>
                <a:gd name="T4" fmla="*/ 0 w 1074"/>
                <a:gd name="T5" fmla="*/ 982 h 982"/>
                <a:gd name="T6" fmla="*/ 1074 w 1074"/>
                <a:gd name="T7" fmla="*/ 982 h 982"/>
              </a:gdLst>
              <a:ahLst/>
              <a:cxnLst>
                <a:cxn ang="0">
                  <a:pos x="T0" y="T1"/>
                </a:cxn>
                <a:cxn ang="0">
                  <a:pos x="T2" y="T3"/>
                </a:cxn>
                <a:cxn ang="0">
                  <a:pos x="T4" y="T5"/>
                </a:cxn>
                <a:cxn ang="0">
                  <a:pos x="T6" y="T7"/>
                </a:cxn>
              </a:cxnLst>
              <a:rect l="0" t="0" r="r" b="b"/>
              <a:pathLst>
                <a:path w="1074" h="982">
                  <a:moveTo>
                    <a:pt x="1074" y="0"/>
                  </a:moveTo>
                  <a:lnTo>
                    <a:pt x="0" y="0"/>
                  </a:lnTo>
                  <a:lnTo>
                    <a:pt x="0" y="982"/>
                  </a:lnTo>
                  <a:lnTo>
                    <a:pt x="1074" y="982"/>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9079" name="Oval 7"/>
            <p:cNvSpPr>
              <a:spLocks noChangeArrowheads="1"/>
            </p:cNvSpPr>
            <p:nvPr/>
          </p:nvSpPr>
          <p:spPr bwMode="auto">
            <a:xfrm>
              <a:off x="3515" y="1071"/>
              <a:ext cx="261" cy="261"/>
            </a:xfrm>
            <a:prstGeom prst="ellipse">
              <a:avLst/>
            </a:prstGeom>
            <a:solidFill>
              <a:srgbClr val="FFFFFF"/>
            </a:solidFill>
            <a:ln w="1587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9080" name="Rectangle 8"/>
            <p:cNvSpPr>
              <a:spLocks noChangeArrowheads="1"/>
            </p:cNvSpPr>
            <p:nvPr/>
          </p:nvSpPr>
          <p:spPr bwMode="auto">
            <a:xfrm>
              <a:off x="3577" y="1108"/>
              <a:ext cx="15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zh-CN" altLang="en-US">
                  <a:ea typeface="宋体" panose="02010600030101010101" pitchFamily="2" charset="-122"/>
                  <a:cs typeface="Times New Roman" panose="02020603050405020304" pitchFamily="18" charset="0"/>
                </a:rPr>
                <a:t>～</a:t>
              </a:r>
            </a:p>
          </p:txBody>
        </p:sp>
        <p:sp>
          <p:nvSpPr>
            <p:cNvPr id="259081" name="Freeform 9"/>
            <p:cNvSpPr>
              <a:spLocks/>
            </p:cNvSpPr>
            <p:nvPr/>
          </p:nvSpPr>
          <p:spPr bwMode="auto">
            <a:xfrm flipH="1">
              <a:off x="4544" y="1332"/>
              <a:ext cx="63" cy="431"/>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9082" name="Oval 10"/>
            <p:cNvSpPr>
              <a:spLocks noChangeArrowheads="1"/>
            </p:cNvSpPr>
            <p:nvPr/>
          </p:nvSpPr>
          <p:spPr bwMode="auto">
            <a:xfrm>
              <a:off x="4474" y="510"/>
              <a:ext cx="260" cy="261"/>
            </a:xfrm>
            <a:prstGeom prst="ellipse">
              <a:avLst/>
            </a:prstGeom>
            <a:solidFill>
              <a:srgbClr val="FFFFFF"/>
            </a:solidFill>
            <a:ln w="1587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9083" name="Rectangle 11"/>
            <p:cNvSpPr>
              <a:spLocks noChangeArrowheads="1"/>
            </p:cNvSpPr>
            <p:nvPr/>
          </p:nvSpPr>
          <p:spPr bwMode="auto">
            <a:xfrm>
              <a:off x="4536" y="544"/>
              <a:ext cx="15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zh-CN" altLang="en-US">
                  <a:ea typeface="宋体" panose="02010600030101010101" pitchFamily="2" charset="-122"/>
                </a:rPr>
                <a:t>～</a:t>
              </a:r>
            </a:p>
          </p:txBody>
        </p:sp>
        <p:sp>
          <p:nvSpPr>
            <p:cNvPr id="259084" name="Oval 12"/>
            <p:cNvSpPr>
              <a:spLocks noChangeArrowheads="1"/>
            </p:cNvSpPr>
            <p:nvPr/>
          </p:nvSpPr>
          <p:spPr bwMode="auto">
            <a:xfrm>
              <a:off x="4474" y="1763"/>
              <a:ext cx="260" cy="261"/>
            </a:xfrm>
            <a:prstGeom prst="ellipse">
              <a:avLst/>
            </a:prstGeom>
            <a:solidFill>
              <a:srgbClr val="FFFFFF"/>
            </a:solidFill>
            <a:ln w="1587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9085" name="Rectangle 13"/>
            <p:cNvSpPr>
              <a:spLocks noChangeArrowheads="1"/>
            </p:cNvSpPr>
            <p:nvPr/>
          </p:nvSpPr>
          <p:spPr bwMode="auto">
            <a:xfrm>
              <a:off x="4536" y="1800"/>
              <a:ext cx="156"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zh-CN" altLang="en-US">
                  <a:ea typeface="宋体" panose="02010600030101010101" pitchFamily="2" charset="-122"/>
                </a:rPr>
                <a:t>～</a:t>
              </a:r>
            </a:p>
          </p:txBody>
        </p:sp>
        <p:sp>
          <p:nvSpPr>
            <p:cNvPr id="259086" name="Freeform 14"/>
            <p:cNvSpPr>
              <a:spLocks/>
            </p:cNvSpPr>
            <p:nvPr/>
          </p:nvSpPr>
          <p:spPr bwMode="auto">
            <a:xfrm>
              <a:off x="4607" y="1202"/>
              <a:ext cx="373" cy="907"/>
            </a:xfrm>
            <a:custGeom>
              <a:avLst/>
              <a:gdLst>
                <a:gd name="T0" fmla="*/ 0 w 567"/>
                <a:gd name="T1" fmla="*/ 0 h 1379"/>
                <a:gd name="T2" fmla="*/ 567 w 567"/>
                <a:gd name="T3" fmla="*/ 0 h 1379"/>
                <a:gd name="T4" fmla="*/ 567 w 567"/>
                <a:gd name="T5" fmla="*/ 1379 h 1379"/>
                <a:gd name="T6" fmla="*/ 0 w 567"/>
                <a:gd name="T7" fmla="*/ 1379 h 1379"/>
                <a:gd name="T8" fmla="*/ 0 w 567"/>
                <a:gd name="T9" fmla="*/ 1250 h 1379"/>
              </a:gdLst>
              <a:ahLst/>
              <a:cxnLst>
                <a:cxn ang="0">
                  <a:pos x="T0" y="T1"/>
                </a:cxn>
                <a:cxn ang="0">
                  <a:pos x="T2" y="T3"/>
                </a:cxn>
                <a:cxn ang="0">
                  <a:pos x="T4" y="T5"/>
                </a:cxn>
                <a:cxn ang="0">
                  <a:pos x="T6" y="T7"/>
                </a:cxn>
                <a:cxn ang="0">
                  <a:pos x="T8" y="T9"/>
                </a:cxn>
              </a:cxnLst>
              <a:rect l="0" t="0" r="r" b="b"/>
              <a:pathLst>
                <a:path w="567" h="1379">
                  <a:moveTo>
                    <a:pt x="0" y="0"/>
                  </a:moveTo>
                  <a:lnTo>
                    <a:pt x="567" y="0"/>
                  </a:lnTo>
                  <a:lnTo>
                    <a:pt x="567" y="1379"/>
                  </a:lnTo>
                  <a:lnTo>
                    <a:pt x="0" y="1379"/>
                  </a:lnTo>
                  <a:lnTo>
                    <a:pt x="0" y="1250"/>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9087" name="Freeform 15"/>
            <p:cNvSpPr>
              <a:spLocks/>
            </p:cNvSpPr>
            <p:nvPr/>
          </p:nvSpPr>
          <p:spPr bwMode="auto">
            <a:xfrm>
              <a:off x="4606" y="276"/>
              <a:ext cx="832" cy="1056"/>
            </a:xfrm>
            <a:custGeom>
              <a:avLst/>
              <a:gdLst>
                <a:gd name="T0" fmla="*/ 2 w 1266"/>
                <a:gd name="T1" fmla="*/ 1605 h 1605"/>
                <a:gd name="T2" fmla="*/ 1266 w 1266"/>
                <a:gd name="T3" fmla="*/ 1605 h 1605"/>
                <a:gd name="T4" fmla="*/ 1266 w 1266"/>
                <a:gd name="T5" fmla="*/ 0 h 1605"/>
                <a:gd name="T6" fmla="*/ 0 w 1266"/>
                <a:gd name="T7" fmla="*/ 0 h 1605"/>
                <a:gd name="T8" fmla="*/ 0 w 1266"/>
                <a:gd name="T9" fmla="*/ 355 h 1605"/>
              </a:gdLst>
              <a:ahLst/>
              <a:cxnLst>
                <a:cxn ang="0">
                  <a:pos x="T0" y="T1"/>
                </a:cxn>
                <a:cxn ang="0">
                  <a:pos x="T2" y="T3"/>
                </a:cxn>
                <a:cxn ang="0">
                  <a:pos x="T4" y="T5"/>
                </a:cxn>
                <a:cxn ang="0">
                  <a:pos x="T6" y="T7"/>
                </a:cxn>
                <a:cxn ang="0">
                  <a:pos x="T8" y="T9"/>
                </a:cxn>
              </a:cxnLst>
              <a:rect l="0" t="0" r="r" b="b"/>
              <a:pathLst>
                <a:path w="1266" h="1605">
                  <a:moveTo>
                    <a:pt x="2" y="1605"/>
                  </a:moveTo>
                  <a:lnTo>
                    <a:pt x="1266" y="1605"/>
                  </a:lnTo>
                  <a:lnTo>
                    <a:pt x="1266" y="0"/>
                  </a:lnTo>
                  <a:lnTo>
                    <a:pt x="0" y="0"/>
                  </a:lnTo>
                  <a:lnTo>
                    <a:pt x="0" y="355"/>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9088" name="Rectangle 16"/>
            <p:cNvSpPr>
              <a:spLocks noChangeArrowheads="1"/>
            </p:cNvSpPr>
            <p:nvPr/>
          </p:nvSpPr>
          <p:spPr bwMode="auto">
            <a:xfrm rot="5400000">
              <a:off x="5204" y="1216"/>
              <a:ext cx="51" cy="238"/>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9089" name="Rectangle 17"/>
            <p:cNvSpPr>
              <a:spLocks noChangeArrowheads="1"/>
            </p:cNvSpPr>
            <p:nvPr/>
          </p:nvSpPr>
          <p:spPr bwMode="auto">
            <a:xfrm rot="5400000">
              <a:off x="5106" y="150"/>
              <a:ext cx="51" cy="239"/>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9090" name="Rectangle 18"/>
            <p:cNvSpPr>
              <a:spLocks noChangeArrowheads="1"/>
            </p:cNvSpPr>
            <p:nvPr/>
          </p:nvSpPr>
          <p:spPr bwMode="auto">
            <a:xfrm>
              <a:off x="5359" y="771"/>
              <a:ext cx="184" cy="24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i="1">
                  <a:ea typeface="宋体" panose="02010600030101010101" pitchFamily="2" charset="-122"/>
                </a:rPr>
                <a:t>e</a:t>
              </a:r>
              <a:r>
                <a:rPr kumimoji="0" lang="en-US" altLang="zh-CN" b="0" baseline="-25000">
                  <a:ea typeface="宋体" panose="02010600030101010101" pitchFamily="2" charset="-122"/>
                </a:rPr>
                <a:t>2</a:t>
              </a:r>
              <a:endParaRPr kumimoji="0" lang="en-US" altLang="zh-CN" b="0">
                <a:ea typeface="宋体" panose="02010600030101010101" pitchFamily="2" charset="-122"/>
              </a:endParaRPr>
            </a:p>
          </p:txBody>
        </p:sp>
        <p:sp>
          <p:nvSpPr>
            <p:cNvPr id="259091" name="Oval 19"/>
            <p:cNvSpPr>
              <a:spLocks noChangeArrowheads="1"/>
            </p:cNvSpPr>
            <p:nvPr/>
          </p:nvSpPr>
          <p:spPr bwMode="auto">
            <a:xfrm>
              <a:off x="5420" y="734"/>
              <a:ext cx="38" cy="38"/>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9092" name="Oval 20"/>
            <p:cNvSpPr>
              <a:spLocks noChangeArrowheads="1"/>
            </p:cNvSpPr>
            <p:nvPr/>
          </p:nvSpPr>
          <p:spPr bwMode="auto">
            <a:xfrm>
              <a:off x="5420" y="1004"/>
              <a:ext cx="38" cy="38"/>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9094" name="Rectangle 22"/>
            <p:cNvSpPr>
              <a:spLocks noChangeArrowheads="1"/>
            </p:cNvSpPr>
            <p:nvPr/>
          </p:nvSpPr>
          <p:spPr bwMode="auto">
            <a:xfrm>
              <a:off x="5111" y="1068"/>
              <a:ext cx="289"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R</a:t>
              </a:r>
              <a:r>
                <a:rPr kumimoji="0" lang="en-US" altLang="zh-CN" b="0" baseline="-25000">
                  <a:ea typeface="宋体" panose="02010600030101010101" pitchFamily="2" charset="-122"/>
                </a:rPr>
                <a:t>22</a:t>
              </a:r>
              <a:endParaRPr kumimoji="0" lang="en-US" altLang="zh-CN" b="0">
                <a:ea typeface="宋体" panose="02010600030101010101" pitchFamily="2" charset="-122"/>
              </a:endParaRPr>
            </a:p>
          </p:txBody>
        </p:sp>
        <p:sp>
          <p:nvSpPr>
            <p:cNvPr id="259095" name="Rectangle 23"/>
            <p:cNvSpPr>
              <a:spLocks noChangeArrowheads="1"/>
            </p:cNvSpPr>
            <p:nvPr/>
          </p:nvSpPr>
          <p:spPr bwMode="auto">
            <a:xfrm>
              <a:off x="4740" y="482"/>
              <a:ext cx="381" cy="24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a:ea typeface="宋体" panose="02010600030101010101" pitchFamily="2" charset="-122"/>
                </a:rPr>
                <a:t>e</a:t>
              </a:r>
              <a:r>
                <a:rPr kumimoji="0" lang="en-US" altLang="zh-CN" b="0" baseline="-25000">
                  <a:ea typeface="宋体" panose="02010600030101010101" pitchFamily="2" charset="-122"/>
                </a:rPr>
                <a:t>21</a:t>
              </a:r>
              <a:endParaRPr kumimoji="0" lang="en-US" altLang="zh-CN" b="0">
                <a:ea typeface="宋体" panose="02010600030101010101" pitchFamily="2" charset="-122"/>
              </a:endParaRPr>
            </a:p>
          </p:txBody>
        </p:sp>
        <p:sp>
          <p:nvSpPr>
            <p:cNvPr id="259097" name="Rectangle 25"/>
            <p:cNvSpPr>
              <a:spLocks noChangeArrowheads="1"/>
            </p:cNvSpPr>
            <p:nvPr/>
          </p:nvSpPr>
          <p:spPr bwMode="auto">
            <a:xfrm>
              <a:off x="3761" y="1213"/>
              <a:ext cx="184"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i="1">
                  <a:ea typeface="宋体" panose="02010600030101010101" pitchFamily="2" charset="-122"/>
                </a:rPr>
                <a:t>e</a:t>
              </a:r>
              <a:r>
                <a:rPr kumimoji="0" lang="en-US" altLang="zh-CN" b="0" baseline="-25000">
                  <a:ea typeface="宋体" panose="02010600030101010101" pitchFamily="2" charset="-122"/>
                </a:rPr>
                <a:t>1</a:t>
              </a:r>
              <a:endParaRPr kumimoji="0" lang="en-US" altLang="zh-CN" b="0">
                <a:ea typeface="宋体" panose="02010600030101010101" pitchFamily="2" charset="-122"/>
              </a:endParaRPr>
            </a:p>
          </p:txBody>
        </p:sp>
        <p:sp>
          <p:nvSpPr>
            <p:cNvPr id="259098" name="Rectangle 26"/>
            <p:cNvSpPr>
              <a:spLocks noChangeArrowheads="1"/>
            </p:cNvSpPr>
            <p:nvPr/>
          </p:nvSpPr>
          <p:spPr bwMode="auto">
            <a:xfrm>
              <a:off x="3949" y="609"/>
              <a:ext cx="22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R</a:t>
              </a:r>
              <a:r>
                <a:rPr kumimoji="0" lang="en-US" altLang="zh-CN" b="0" baseline="-25000">
                  <a:ea typeface="宋体" panose="02010600030101010101" pitchFamily="2" charset="-122"/>
                </a:rPr>
                <a:t>1</a:t>
              </a:r>
              <a:endParaRPr kumimoji="0" lang="en-US" altLang="zh-CN" b="0">
                <a:ea typeface="宋体" panose="02010600030101010101" pitchFamily="2" charset="-122"/>
              </a:endParaRPr>
            </a:p>
          </p:txBody>
        </p:sp>
        <p:sp>
          <p:nvSpPr>
            <p:cNvPr id="259099" name="Rectangle 27"/>
            <p:cNvSpPr>
              <a:spLocks noChangeArrowheads="1"/>
            </p:cNvSpPr>
            <p:nvPr/>
          </p:nvSpPr>
          <p:spPr bwMode="auto">
            <a:xfrm rot="5400000">
              <a:off x="3993" y="742"/>
              <a:ext cx="51" cy="239"/>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9100" name="Arc 28"/>
            <p:cNvSpPr>
              <a:spLocks/>
            </p:cNvSpPr>
            <p:nvPr/>
          </p:nvSpPr>
          <p:spPr bwMode="auto">
            <a:xfrm flipH="1">
              <a:off x="4398" y="821"/>
              <a:ext cx="182" cy="183"/>
            </a:xfrm>
            <a:custGeom>
              <a:avLst/>
              <a:gdLst>
                <a:gd name="G0" fmla="+- 11036 0 0"/>
                <a:gd name="G1" fmla="+- 21600 0 0"/>
                <a:gd name="G2" fmla="+- 21600 0 0"/>
                <a:gd name="T0" fmla="*/ 0 w 32636"/>
                <a:gd name="T1" fmla="*/ 3032 h 21600"/>
                <a:gd name="T2" fmla="*/ 32636 w 32636"/>
                <a:gd name="T3" fmla="*/ 21600 h 21600"/>
                <a:gd name="T4" fmla="*/ 11036 w 32636"/>
                <a:gd name="T5" fmla="*/ 21600 h 21600"/>
              </a:gdLst>
              <a:ahLst/>
              <a:cxnLst>
                <a:cxn ang="0">
                  <a:pos x="T0" y="T1"/>
                </a:cxn>
                <a:cxn ang="0">
                  <a:pos x="T2" y="T3"/>
                </a:cxn>
                <a:cxn ang="0">
                  <a:pos x="T4" y="T5"/>
                </a:cxn>
              </a:cxnLst>
              <a:rect l="0" t="0" r="r" b="b"/>
              <a:pathLst>
                <a:path w="32636" h="21600" fill="none" extrusionOk="0">
                  <a:moveTo>
                    <a:pt x="0" y="3032"/>
                  </a:moveTo>
                  <a:cubicBezTo>
                    <a:pt x="3339" y="1047"/>
                    <a:pt x="7151" y="0"/>
                    <a:pt x="11036" y="0"/>
                  </a:cubicBezTo>
                  <a:cubicBezTo>
                    <a:pt x="22965" y="0"/>
                    <a:pt x="32636" y="9670"/>
                    <a:pt x="32636" y="21600"/>
                  </a:cubicBezTo>
                </a:path>
                <a:path w="32636" h="21600" stroke="0" extrusionOk="0">
                  <a:moveTo>
                    <a:pt x="0" y="3032"/>
                  </a:moveTo>
                  <a:cubicBezTo>
                    <a:pt x="3339" y="1047"/>
                    <a:pt x="7151" y="0"/>
                    <a:pt x="11036" y="0"/>
                  </a:cubicBezTo>
                  <a:cubicBezTo>
                    <a:pt x="22965" y="0"/>
                    <a:pt x="32636" y="9670"/>
                    <a:pt x="32636" y="21600"/>
                  </a:cubicBezTo>
                  <a:lnTo>
                    <a:pt x="11036" y="21600"/>
                  </a:lnTo>
                  <a:close/>
                </a:path>
              </a:pathLst>
            </a:custGeom>
            <a:noFill/>
            <a:ln w="9525">
              <a:solidFill>
                <a:srgbClr val="000000"/>
              </a:solidFill>
              <a:round/>
              <a:headEnd type="stealth" w="sm" len="med"/>
              <a:tailEnd type="stealth"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9101" name="Arc 29"/>
            <p:cNvSpPr>
              <a:spLocks/>
            </p:cNvSpPr>
            <p:nvPr/>
          </p:nvSpPr>
          <p:spPr bwMode="auto">
            <a:xfrm flipH="1" flipV="1">
              <a:off x="4365" y="1544"/>
              <a:ext cx="182" cy="183"/>
            </a:xfrm>
            <a:custGeom>
              <a:avLst/>
              <a:gdLst>
                <a:gd name="G0" fmla="+- 11036 0 0"/>
                <a:gd name="G1" fmla="+- 21600 0 0"/>
                <a:gd name="G2" fmla="+- 21600 0 0"/>
                <a:gd name="T0" fmla="*/ 0 w 32636"/>
                <a:gd name="T1" fmla="*/ 3032 h 21600"/>
                <a:gd name="T2" fmla="*/ 32636 w 32636"/>
                <a:gd name="T3" fmla="*/ 21600 h 21600"/>
                <a:gd name="T4" fmla="*/ 11036 w 32636"/>
                <a:gd name="T5" fmla="*/ 21600 h 21600"/>
              </a:gdLst>
              <a:ahLst/>
              <a:cxnLst>
                <a:cxn ang="0">
                  <a:pos x="T0" y="T1"/>
                </a:cxn>
                <a:cxn ang="0">
                  <a:pos x="T2" y="T3"/>
                </a:cxn>
                <a:cxn ang="0">
                  <a:pos x="T4" y="T5"/>
                </a:cxn>
              </a:cxnLst>
              <a:rect l="0" t="0" r="r" b="b"/>
              <a:pathLst>
                <a:path w="32636" h="21600" fill="none" extrusionOk="0">
                  <a:moveTo>
                    <a:pt x="0" y="3032"/>
                  </a:moveTo>
                  <a:cubicBezTo>
                    <a:pt x="3339" y="1047"/>
                    <a:pt x="7151" y="0"/>
                    <a:pt x="11036" y="0"/>
                  </a:cubicBezTo>
                  <a:cubicBezTo>
                    <a:pt x="22965" y="0"/>
                    <a:pt x="32636" y="9670"/>
                    <a:pt x="32636" y="21600"/>
                  </a:cubicBezTo>
                </a:path>
                <a:path w="32636" h="21600" stroke="0" extrusionOk="0">
                  <a:moveTo>
                    <a:pt x="0" y="3032"/>
                  </a:moveTo>
                  <a:cubicBezTo>
                    <a:pt x="3339" y="1047"/>
                    <a:pt x="7151" y="0"/>
                    <a:pt x="11036" y="0"/>
                  </a:cubicBezTo>
                  <a:cubicBezTo>
                    <a:pt x="22965" y="0"/>
                    <a:pt x="32636" y="9670"/>
                    <a:pt x="32636" y="21600"/>
                  </a:cubicBezTo>
                  <a:lnTo>
                    <a:pt x="11036" y="21600"/>
                  </a:lnTo>
                  <a:close/>
                </a:path>
              </a:pathLst>
            </a:custGeom>
            <a:noFill/>
            <a:ln w="9525">
              <a:solidFill>
                <a:srgbClr val="000000"/>
              </a:solidFill>
              <a:round/>
              <a:headEnd type="stealth" w="sm" len="med"/>
              <a:tailEnd type="stealth"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9102" name="Rectangle 30"/>
            <p:cNvSpPr>
              <a:spLocks noChangeArrowheads="1"/>
            </p:cNvSpPr>
            <p:nvPr/>
          </p:nvSpPr>
          <p:spPr bwMode="auto">
            <a:xfrm>
              <a:off x="4288" y="624"/>
              <a:ext cx="313" cy="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M</a:t>
              </a:r>
              <a:r>
                <a:rPr kumimoji="0" lang="en-US" altLang="zh-CN" b="0" baseline="-25000">
                  <a:ea typeface="宋体" panose="02010600030101010101" pitchFamily="2" charset="-122"/>
                </a:rPr>
                <a:t>1</a:t>
              </a:r>
              <a:endParaRPr kumimoji="0" lang="en-US" altLang="zh-CN" b="0">
                <a:ea typeface="宋体" panose="02010600030101010101" pitchFamily="2" charset="-122"/>
              </a:endParaRPr>
            </a:p>
          </p:txBody>
        </p:sp>
        <p:sp>
          <p:nvSpPr>
            <p:cNvPr id="259103" name="Rectangle 31"/>
            <p:cNvSpPr>
              <a:spLocks noChangeArrowheads="1"/>
            </p:cNvSpPr>
            <p:nvPr/>
          </p:nvSpPr>
          <p:spPr bwMode="auto">
            <a:xfrm>
              <a:off x="4247" y="1667"/>
              <a:ext cx="282"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M</a:t>
              </a:r>
              <a:r>
                <a:rPr kumimoji="0" lang="en-US" altLang="zh-CN" b="0" baseline="-25000">
                  <a:ea typeface="宋体" panose="02010600030101010101" pitchFamily="2" charset="-122"/>
                </a:rPr>
                <a:t>2</a:t>
              </a:r>
              <a:endParaRPr kumimoji="0" lang="en-US" altLang="zh-CN" b="0">
                <a:ea typeface="宋体" panose="02010600030101010101" pitchFamily="2" charset="-122"/>
              </a:endParaRPr>
            </a:p>
          </p:txBody>
        </p:sp>
        <p:sp>
          <p:nvSpPr>
            <p:cNvPr id="259104" name="Rectangle 32"/>
            <p:cNvSpPr>
              <a:spLocks noChangeArrowheads="1"/>
            </p:cNvSpPr>
            <p:nvPr/>
          </p:nvSpPr>
          <p:spPr bwMode="auto">
            <a:xfrm>
              <a:off x="4637" y="905"/>
              <a:ext cx="420"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L</a:t>
              </a:r>
              <a:r>
                <a:rPr kumimoji="0" lang="en-US" altLang="zh-CN" b="0" baseline="-25000">
                  <a:ea typeface="宋体" panose="02010600030101010101" pitchFamily="2" charset="-122"/>
                </a:rPr>
                <a:t>21</a:t>
              </a:r>
              <a:endParaRPr kumimoji="0" lang="en-US" altLang="zh-CN" b="0">
                <a:ea typeface="宋体" panose="02010600030101010101" pitchFamily="2" charset="-122"/>
              </a:endParaRPr>
            </a:p>
          </p:txBody>
        </p:sp>
        <p:sp>
          <p:nvSpPr>
            <p:cNvPr id="259105" name="Rectangle 33"/>
            <p:cNvSpPr>
              <a:spLocks noChangeArrowheads="1"/>
            </p:cNvSpPr>
            <p:nvPr/>
          </p:nvSpPr>
          <p:spPr bwMode="auto">
            <a:xfrm>
              <a:off x="4627" y="1459"/>
              <a:ext cx="385"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L</a:t>
              </a:r>
              <a:r>
                <a:rPr kumimoji="0" lang="en-US" altLang="zh-CN" b="0" baseline="-25000">
                  <a:ea typeface="宋体" panose="02010600030101010101" pitchFamily="2" charset="-122"/>
                </a:rPr>
                <a:t>22</a:t>
              </a:r>
              <a:endParaRPr kumimoji="0" lang="en-US" altLang="zh-CN" b="0">
                <a:ea typeface="宋体" panose="02010600030101010101" pitchFamily="2" charset="-122"/>
              </a:endParaRPr>
            </a:p>
          </p:txBody>
        </p:sp>
        <p:sp>
          <p:nvSpPr>
            <p:cNvPr id="259106" name="Rectangle 34"/>
            <p:cNvSpPr>
              <a:spLocks noChangeArrowheads="1"/>
            </p:cNvSpPr>
            <p:nvPr/>
          </p:nvSpPr>
          <p:spPr bwMode="auto">
            <a:xfrm>
              <a:off x="4209" y="1122"/>
              <a:ext cx="203"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L</a:t>
              </a:r>
              <a:r>
                <a:rPr kumimoji="0" lang="en-US" altLang="zh-CN" b="0" baseline="-25000">
                  <a:ea typeface="宋体" panose="02010600030101010101" pitchFamily="2" charset="-122"/>
                </a:rPr>
                <a:t>1</a:t>
              </a:r>
              <a:endParaRPr kumimoji="0" lang="en-US" altLang="zh-CN" b="0">
                <a:ea typeface="宋体" panose="02010600030101010101" pitchFamily="2" charset="-122"/>
              </a:endParaRPr>
            </a:p>
          </p:txBody>
        </p:sp>
        <p:sp>
          <p:nvSpPr>
            <p:cNvPr id="259108" name="Line 36"/>
            <p:cNvSpPr>
              <a:spLocks noChangeShapeType="1"/>
            </p:cNvSpPr>
            <p:nvPr/>
          </p:nvSpPr>
          <p:spPr bwMode="auto">
            <a:xfrm>
              <a:off x="3966" y="971"/>
              <a:ext cx="2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9109" name="Rectangle 37"/>
            <p:cNvSpPr>
              <a:spLocks noChangeArrowheads="1"/>
            </p:cNvSpPr>
            <p:nvPr/>
          </p:nvSpPr>
          <p:spPr bwMode="auto">
            <a:xfrm>
              <a:off x="3802" y="890"/>
              <a:ext cx="183"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i="1">
                  <a:ea typeface="宋体" panose="02010600030101010101" pitchFamily="2" charset="-122"/>
                </a:rPr>
                <a:t>I</a:t>
              </a:r>
              <a:r>
                <a:rPr kumimoji="0" lang="en-US" altLang="zh-CN" b="0" baseline="-25000">
                  <a:ea typeface="宋体" panose="02010600030101010101" pitchFamily="2" charset="-122"/>
                </a:rPr>
                <a:t>1</a:t>
              </a:r>
              <a:endParaRPr kumimoji="0" lang="en-US" altLang="zh-CN" b="0">
                <a:ea typeface="宋体" panose="02010600030101010101" pitchFamily="2" charset="-122"/>
              </a:endParaRPr>
            </a:p>
          </p:txBody>
        </p:sp>
      </p:grpSp>
      <p:sp>
        <p:nvSpPr>
          <p:cNvPr id="259110" name="Rectangle 38"/>
          <p:cNvSpPr>
            <a:spLocks noChangeArrowheads="1"/>
          </p:cNvSpPr>
          <p:nvPr/>
        </p:nvSpPr>
        <p:spPr bwMode="auto">
          <a:xfrm>
            <a:off x="468313" y="2852738"/>
            <a:ext cx="457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lang="en-US" altLang="zh-CN">
                <a:solidFill>
                  <a:srgbClr val="000066"/>
                </a:solidFill>
                <a:latin typeface="华文仿宋" pitchFamily="2" charset="-122"/>
              </a:rPr>
              <a:t>ω—</a:t>
            </a:r>
            <a:r>
              <a:rPr lang="zh-CN" altLang="en-US">
                <a:solidFill>
                  <a:srgbClr val="000066"/>
                </a:solidFill>
                <a:latin typeface="华文仿宋" pitchFamily="2" charset="-122"/>
              </a:rPr>
              <a:t>激励电压的角频率；</a:t>
            </a:r>
          </a:p>
          <a:p>
            <a:pPr algn="just">
              <a:lnSpc>
                <a:spcPct val="125000"/>
              </a:lnSpc>
            </a:pPr>
            <a:r>
              <a:rPr lang="zh-CN" altLang="en-US">
                <a:solidFill>
                  <a:srgbClr val="000066"/>
                </a:solidFill>
                <a:latin typeface="华文仿宋" pitchFamily="2" charset="-122"/>
              </a:rPr>
              <a:t> </a:t>
            </a:r>
            <a:r>
              <a:rPr lang="en-US" altLang="zh-CN">
                <a:solidFill>
                  <a:srgbClr val="000066"/>
                </a:solidFill>
                <a:latin typeface="华文仿宋" pitchFamily="2" charset="-122"/>
              </a:rPr>
              <a:t>e</a:t>
            </a:r>
            <a:r>
              <a:rPr lang="en-US" altLang="zh-CN" baseline="-25000">
                <a:solidFill>
                  <a:srgbClr val="000066"/>
                </a:solidFill>
                <a:latin typeface="华文仿宋" pitchFamily="2" charset="-122"/>
              </a:rPr>
              <a:t>1</a:t>
            </a:r>
            <a:r>
              <a:rPr lang="en-US" altLang="zh-CN">
                <a:solidFill>
                  <a:srgbClr val="000066"/>
                </a:solidFill>
                <a:latin typeface="华文仿宋" pitchFamily="2" charset="-122"/>
              </a:rPr>
              <a:t>—</a:t>
            </a:r>
            <a:r>
              <a:rPr lang="zh-CN" altLang="en-US">
                <a:solidFill>
                  <a:srgbClr val="000066"/>
                </a:solidFill>
                <a:latin typeface="华文仿宋" pitchFamily="2" charset="-122"/>
              </a:rPr>
              <a:t>激励电压的复数值；</a:t>
            </a:r>
          </a:p>
        </p:txBody>
      </p:sp>
      <p:sp>
        <p:nvSpPr>
          <p:cNvPr id="259111" name="Rectangle 39"/>
          <p:cNvSpPr>
            <a:spLocks noChangeArrowheads="1"/>
          </p:cNvSpPr>
          <p:nvPr/>
        </p:nvSpPr>
        <p:spPr bwMode="auto">
          <a:xfrm>
            <a:off x="250825" y="3789363"/>
            <a:ext cx="44656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lang="zh-CN" altLang="en-US">
                <a:solidFill>
                  <a:srgbClr val="000066"/>
                </a:solidFill>
                <a:latin typeface="华文仿宋" pitchFamily="2" charset="-122"/>
              </a:rPr>
              <a:t>由于</a:t>
            </a:r>
            <a:r>
              <a:rPr lang="en-US" altLang="zh-CN">
                <a:solidFill>
                  <a:srgbClr val="000066"/>
                </a:solidFill>
                <a:latin typeface="华文仿宋" pitchFamily="2" charset="-122"/>
              </a:rPr>
              <a:t>I</a:t>
            </a:r>
            <a:r>
              <a:rPr lang="en-US" altLang="zh-CN" baseline="-25000">
                <a:solidFill>
                  <a:srgbClr val="000066"/>
                </a:solidFill>
                <a:latin typeface="华文仿宋" pitchFamily="2" charset="-122"/>
              </a:rPr>
              <a:t>l</a:t>
            </a:r>
            <a:r>
              <a:rPr lang="zh-CN" altLang="en-US">
                <a:solidFill>
                  <a:srgbClr val="000066"/>
                </a:solidFill>
                <a:latin typeface="华文仿宋" pitchFamily="2" charset="-122"/>
              </a:rPr>
              <a:t>的存在，在次级线圈中产生磁通</a:t>
            </a:r>
          </a:p>
        </p:txBody>
      </p:sp>
      <p:graphicFrame>
        <p:nvGraphicFramePr>
          <p:cNvPr id="259112" name="Object 40"/>
          <p:cNvGraphicFramePr>
            <a:graphicFrameLocks noChangeAspect="1"/>
          </p:cNvGraphicFramePr>
          <p:nvPr/>
        </p:nvGraphicFramePr>
        <p:xfrm>
          <a:off x="755650" y="4724400"/>
          <a:ext cx="1358900" cy="892175"/>
        </p:xfrm>
        <a:graphic>
          <a:graphicData uri="http://schemas.openxmlformats.org/presentationml/2006/ole">
            <mc:AlternateContent xmlns:mc="http://schemas.openxmlformats.org/markup-compatibility/2006">
              <mc:Choice xmlns:v="urn:schemas-microsoft-com:vml" Requires="v">
                <p:oleObj spid="_x0000_s259125" name="公式" r:id="rId5" imgW="698400" imgH="457200" progId="Equation.3">
                  <p:embed/>
                </p:oleObj>
              </mc:Choice>
              <mc:Fallback>
                <p:oleObj name="公式" r:id="rId5" imgW="698400" imgH="457200" progId="Equation.3">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724400"/>
                        <a:ext cx="1358900" cy="89217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9113" name="Object 41"/>
          <p:cNvGraphicFramePr>
            <a:graphicFrameLocks noChangeAspect="1"/>
          </p:cNvGraphicFramePr>
          <p:nvPr/>
        </p:nvGraphicFramePr>
        <p:xfrm>
          <a:off x="2700338" y="4724400"/>
          <a:ext cx="1385887" cy="885825"/>
        </p:xfrm>
        <a:graphic>
          <a:graphicData uri="http://schemas.openxmlformats.org/presentationml/2006/ole">
            <mc:AlternateContent xmlns:mc="http://schemas.openxmlformats.org/markup-compatibility/2006">
              <mc:Choice xmlns:v="urn:schemas-microsoft-com:vml" Requires="v">
                <p:oleObj spid="_x0000_s259126" name="公式" r:id="rId7" imgW="711000" imgH="457200" progId="Equation.3">
                  <p:embed/>
                </p:oleObj>
              </mc:Choice>
              <mc:Fallback>
                <p:oleObj name="公式" r:id="rId7" imgW="711000" imgH="457200" progId="Equation.3">
                  <p:embed/>
                  <p:pic>
                    <p:nvPicPr>
                      <p:cNvPr id="0" name="Object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4724400"/>
                        <a:ext cx="1385887" cy="885825"/>
                      </a:xfrm>
                      <a:prstGeom prst="rect">
                        <a:avLst/>
                      </a:prstGeom>
                      <a:noFill/>
                      <a:extLst>
                        <a:ext uri="{909E8E84-426E-40DD-AFC4-6F175D3DCCD1}">
                          <a14:hiddenFill xmlns:a14="http://schemas.microsoft.com/office/drawing/2010/main">
                            <a:solidFill>
                              <a:srgbClr val="00FF00"/>
                            </a:solidFill>
                          </a14:hiddenFill>
                        </a:ext>
                      </a:extLst>
                    </p:spPr>
                  </p:pic>
                </p:oleObj>
              </mc:Fallback>
            </mc:AlternateContent>
          </a:graphicData>
        </a:graphic>
      </p:graphicFrame>
      <p:sp>
        <p:nvSpPr>
          <p:cNvPr id="259114" name="Rectangle 42"/>
          <p:cNvSpPr>
            <a:spLocks noChangeArrowheads="1"/>
          </p:cNvSpPr>
          <p:nvPr/>
        </p:nvSpPr>
        <p:spPr bwMode="auto">
          <a:xfrm>
            <a:off x="250825" y="5661025"/>
            <a:ext cx="81549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lang="en-US" altLang="zh-CN">
                <a:solidFill>
                  <a:srgbClr val="000066"/>
                </a:solidFill>
                <a:latin typeface="华文仿宋" pitchFamily="2" charset="-122"/>
              </a:rPr>
              <a:t>Rm1</a:t>
            </a:r>
            <a:r>
              <a:rPr lang="zh-CN" altLang="en-US">
                <a:solidFill>
                  <a:srgbClr val="000066"/>
                </a:solidFill>
                <a:latin typeface="华文仿宋" pitchFamily="2" charset="-122"/>
              </a:rPr>
              <a:t>及</a:t>
            </a:r>
            <a:r>
              <a:rPr lang="en-US" altLang="zh-CN">
                <a:solidFill>
                  <a:srgbClr val="000066"/>
                </a:solidFill>
                <a:latin typeface="华文仿宋" pitchFamily="2" charset="-122"/>
              </a:rPr>
              <a:t>Rm2</a:t>
            </a:r>
            <a:r>
              <a:rPr lang="zh-CN" altLang="en-US">
                <a:solidFill>
                  <a:srgbClr val="000066"/>
                </a:solidFill>
                <a:latin typeface="华文仿宋" pitchFamily="2" charset="-122"/>
              </a:rPr>
              <a:t>分别为磁通通过初级线圈及两个次级线圈的磁阻，</a:t>
            </a:r>
            <a:r>
              <a:rPr lang="en-US" altLang="zh-CN">
                <a:solidFill>
                  <a:srgbClr val="000066"/>
                </a:solidFill>
                <a:latin typeface="华文仿宋" pitchFamily="2" charset="-122"/>
              </a:rPr>
              <a:t>N</a:t>
            </a:r>
            <a:r>
              <a:rPr lang="en-US" altLang="zh-CN" baseline="-25000">
                <a:solidFill>
                  <a:srgbClr val="000066"/>
                </a:solidFill>
                <a:latin typeface="华文仿宋" pitchFamily="2" charset="-122"/>
              </a:rPr>
              <a:t>1</a:t>
            </a:r>
            <a:r>
              <a:rPr lang="zh-CN" altLang="en-US">
                <a:solidFill>
                  <a:srgbClr val="000066"/>
                </a:solidFill>
                <a:latin typeface="华文仿宋" pitchFamily="2" charset="-122"/>
              </a:rPr>
              <a:t>为初级线圈匝数。</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098" name="Object 2"/>
          <p:cNvGraphicFramePr>
            <a:graphicFrameLocks noChangeAspect="1"/>
          </p:cNvGraphicFramePr>
          <p:nvPr/>
        </p:nvGraphicFramePr>
        <p:xfrm>
          <a:off x="3206750" y="836613"/>
          <a:ext cx="2925763" cy="1152525"/>
        </p:xfrm>
        <a:graphic>
          <a:graphicData uri="http://schemas.openxmlformats.org/presentationml/2006/ole">
            <mc:AlternateContent xmlns:mc="http://schemas.openxmlformats.org/markup-compatibility/2006">
              <mc:Choice xmlns:v="urn:schemas-microsoft-com:vml" Requires="v">
                <p:oleObj spid="_x0000_s260131" name="公式" r:id="rId3" imgW="1054080" imgH="507960" progId="Equation.3">
                  <p:embed/>
                </p:oleObj>
              </mc:Choice>
              <mc:Fallback>
                <p:oleObj name="公式" r:id="rId3" imgW="1054080" imgH="5079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6750" y="836613"/>
                        <a:ext cx="2925763" cy="1152525"/>
                      </a:xfrm>
                      <a:prstGeom prst="rect">
                        <a:avLst/>
                      </a:prstGeom>
                      <a:noFill/>
                      <a:extLst>
                        <a:ext uri="{909E8E84-426E-40DD-AFC4-6F175D3DCCD1}">
                          <a14:hiddenFill xmlns:a14="http://schemas.microsoft.com/office/drawing/2010/main">
                            <a:solidFill>
                              <a:srgbClr val="00FF00"/>
                            </a:solidFill>
                          </a14:hiddenFill>
                        </a:ext>
                      </a:extLst>
                    </p:spPr>
                  </p:pic>
                </p:oleObj>
              </mc:Fallback>
            </mc:AlternateContent>
          </a:graphicData>
        </a:graphic>
      </p:graphicFrame>
      <p:graphicFrame>
        <p:nvGraphicFramePr>
          <p:cNvPr id="260099" name="Object 3"/>
          <p:cNvGraphicFramePr>
            <a:graphicFrameLocks noChangeAspect="1"/>
          </p:cNvGraphicFramePr>
          <p:nvPr/>
        </p:nvGraphicFramePr>
        <p:xfrm>
          <a:off x="496888" y="2073275"/>
          <a:ext cx="3756025" cy="431800"/>
        </p:xfrm>
        <a:graphic>
          <a:graphicData uri="http://schemas.openxmlformats.org/presentationml/2006/ole">
            <mc:AlternateContent xmlns:mc="http://schemas.openxmlformats.org/markup-compatibility/2006">
              <mc:Choice xmlns:v="urn:schemas-microsoft-com:vml" Requires="v">
                <p:oleObj spid="_x0000_s260132" name="公式" r:id="rId5" imgW="1879560" imgH="215640" progId="Equation.3">
                  <p:embed/>
                </p:oleObj>
              </mc:Choice>
              <mc:Fallback>
                <p:oleObj name="公式" r:id="rId5" imgW="1879560" imgH="2156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888" y="2073275"/>
                        <a:ext cx="37560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0100" name="Object 4"/>
          <p:cNvGraphicFramePr>
            <a:graphicFrameLocks noChangeAspect="1"/>
          </p:cNvGraphicFramePr>
          <p:nvPr/>
        </p:nvGraphicFramePr>
        <p:xfrm>
          <a:off x="5205413" y="2073275"/>
          <a:ext cx="3270250" cy="444500"/>
        </p:xfrm>
        <a:graphic>
          <a:graphicData uri="http://schemas.openxmlformats.org/presentationml/2006/ole">
            <mc:AlternateContent xmlns:mc="http://schemas.openxmlformats.org/markup-compatibility/2006">
              <mc:Choice xmlns:v="urn:schemas-microsoft-com:vml" Requires="v">
                <p:oleObj spid="_x0000_s260133" name="公式" r:id="rId7" imgW="1904760" imgH="215640" progId="Equation.3">
                  <p:embed/>
                </p:oleObj>
              </mc:Choice>
              <mc:Fallback>
                <p:oleObj name="公式" r:id="rId7" imgW="1904760" imgH="2156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5413" y="2073275"/>
                        <a:ext cx="3270250" cy="4445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0101" name="Object 5"/>
          <p:cNvGraphicFramePr>
            <a:graphicFrameLocks noChangeAspect="1"/>
          </p:cNvGraphicFramePr>
          <p:nvPr>
            <p:extLst>
              <p:ext uri="{D42A27DB-BD31-4B8C-83A1-F6EECF244321}">
                <p14:modId xmlns:p14="http://schemas.microsoft.com/office/powerpoint/2010/main" val="3054591467"/>
              </p:ext>
            </p:extLst>
          </p:nvPr>
        </p:nvGraphicFramePr>
        <p:xfrm>
          <a:off x="3452813" y="3128963"/>
          <a:ext cx="5048250" cy="863600"/>
        </p:xfrm>
        <a:graphic>
          <a:graphicData uri="http://schemas.openxmlformats.org/presentationml/2006/ole">
            <mc:AlternateContent xmlns:mc="http://schemas.openxmlformats.org/markup-compatibility/2006">
              <mc:Choice xmlns:v="urn:schemas-microsoft-com:vml" Requires="v">
                <p:oleObj spid="_x0000_s260134" name="公式" r:id="rId9" imgW="2577960" imgH="444240" progId="Equation.3">
                  <p:embed/>
                </p:oleObj>
              </mc:Choice>
              <mc:Fallback>
                <p:oleObj name="公式" r:id="rId9" imgW="2577960" imgH="44424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2813" y="3128963"/>
                        <a:ext cx="5048250" cy="863600"/>
                      </a:xfrm>
                      <a:prstGeom prst="rect">
                        <a:avLst/>
                      </a:prstGeom>
                      <a:solidFill>
                        <a:srgbClr val="00B050"/>
                      </a:solidFill>
                      <a:ln>
                        <a:noFill/>
                      </a:ln>
                      <a:effectLst/>
                    </p:spPr>
                  </p:pic>
                </p:oleObj>
              </mc:Fallback>
            </mc:AlternateContent>
          </a:graphicData>
        </a:graphic>
      </p:graphicFrame>
      <p:sp>
        <p:nvSpPr>
          <p:cNvPr id="260102" name="Rectangle 6"/>
          <p:cNvSpPr>
            <a:spLocks noChangeArrowheads="1"/>
          </p:cNvSpPr>
          <p:nvPr/>
        </p:nvSpPr>
        <p:spPr bwMode="auto">
          <a:xfrm>
            <a:off x="468313" y="2636838"/>
            <a:ext cx="457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lang="en-US" altLang="zh-CN">
                <a:solidFill>
                  <a:srgbClr val="000066"/>
                </a:solidFill>
                <a:latin typeface="华文仿宋" pitchFamily="2" charset="-122"/>
              </a:rPr>
              <a:t>N</a:t>
            </a:r>
            <a:r>
              <a:rPr lang="en-US" altLang="zh-CN" baseline="-25000">
                <a:solidFill>
                  <a:srgbClr val="000066"/>
                </a:solidFill>
                <a:latin typeface="华文仿宋" pitchFamily="2" charset="-122"/>
              </a:rPr>
              <a:t>2</a:t>
            </a:r>
            <a:r>
              <a:rPr lang="zh-CN" altLang="en-US">
                <a:solidFill>
                  <a:srgbClr val="000066"/>
                </a:solidFill>
                <a:latin typeface="华文仿宋" pitchFamily="2" charset="-122"/>
              </a:rPr>
              <a:t>为次级线圈匝数。</a:t>
            </a:r>
          </a:p>
          <a:p>
            <a:pPr algn="just">
              <a:lnSpc>
                <a:spcPct val="125000"/>
              </a:lnSpc>
            </a:pPr>
            <a:r>
              <a:rPr lang="zh-CN" altLang="en-US">
                <a:solidFill>
                  <a:srgbClr val="000066"/>
                </a:solidFill>
                <a:latin typeface="华文仿宋" pitchFamily="2" charset="-122"/>
              </a:rPr>
              <a:t>因此空载输出电压</a:t>
            </a:r>
          </a:p>
        </p:txBody>
      </p:sp>
      <p:sp>
        <p:nvSpPr>
          <p:cNvPr id="260103" name="Text Box 7"/>
          <p:cNvSpPr txBox="1">
            <a:spLocks noChangeArrowheads="1"/>
          </p:cNvSpPr>
          <p:nvPr/>
        </p:nvSpPr>
        <p:spPr bwMode="auto">
          <a:xfrm>
            <a:off x="0" y="260350"/>
            <a:ext cx="81359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lang="zh-CN" altLang="en-US">
                <a:solidFill>
                  <a:srgbClr val="000066"/>
                </a:solidFill>
                <a:latin typeface="华文仿宋" pitchFamily="2" charset="-122"/>
              </a:rPr>
              <a:t>在次级线圈中感应出电压</a:t>
            </a:r>
            <a:r>
              <a:rPr lang="en-US" altLang="zh-CN">
                <a:solidFill>
                  <a:srgbClr val="000066"/>
                </a:solidFill>
                <a:latin typeface="华文仿宋" pitchFamily="2" charset="-122"/>
              </a:rPr>
              <a:t>e21</a:t>
            </a:r>
            <a:r>
              <a:rPr lang="zh-CN" altLang="en-US">
                <a:solidFill>
                  <a:srgbClr val="000066"/>
                </a:solidFill>
                <a:latin typeface="华文仿宋" pitchFamily="2" charset="-122"/>
              </a:rPr>
              <a:t>和</a:t>
            </a:r>
            <a:r>
              <a:rPr lang="en-US" altLang="zh-CN">
                <a:solidFill>
                  <a:srgbClr val="000066"/>
                </a:solidFill>
                <a:latin typeface="华文仿宋" pitchFamily="2" charset="-122"/>
              </a:rPr>
              <a:t>e22</a:t>
            </a:r>
            <a:r>
              <a:rPr lang="zh-CN" altLang="en-US">
                <a:solidFill>
                  <a:srgbClr val="000066"/>
                </a:solidFill>
                <a:latin typeface="华文仿宋" pitchFamily="2" charset="-122"/>
              </a:rPr>
              <a:t>，其值分别为</a:t>
            </a:r>
          </a:p>
        </p:txBody>
      </p:sp>
      <p:graphicFrame>
        <p:nvGraphicFramePr>
          <p:cNvPr id="260104" name="Object 8"/>
          <p:cNvGraphicFramePr>
            <a:graphicFrameLocks noChangeAspect="1"/>
          </p:cNvGraphicFramePr>
          <p:nvPr/>
        </p:nvGraphicFramePr>
        <p:xfrm>
          <a:off x="3276600" y="4149725"/>
          <a:ext cx="3810000" cy="884238"/>
        </p:xfrm>
        <a:graphic>
          <a:graphicData uri="http://schemas.openxmlformats.org/presentationml/2006/ole">
            <mc:AlternateContent xmlns:mc="http://schemas.openxmlformats.org/markup-compatibility/2006">
              <mc:Choice xmlns:v="urn:schemas-microsoft-com:vml" Requires="v">
                <p:oleObj spid="_x0000_s260135" name="公式" r:id="rId11" imgW="1244520" imgH="495000" progId="Equation.3">
                  <p:embed/>
                </p:oleObj>
              </mc:Choice>
              <mc:Fallback>
                <p:oleObj name="公式" r:id="rId11" imgW="1244520" imgH="4950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6600" y="4149725"/>
                        <a:ext cx="3810000" cy="88423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0105" name="Object 9"/>
          <p:cNvGraphicFramePr>
            <a:graphicFrameLocks noChangeAspect="1"/>
          </p:cNvGraphicFramePr>
          <p:nvPr/>
        </p:nvGraphicFramePr>
        <p:xfrm>
          <a:off x="2782888" y="5300663"/>
          <a:ext cx="4156075" cy="482600"/>
        </p:xfrm>
        <a:graphic>
          <a:graphicData uri="http://schemas.openxmlformats.org/presentationml/2006/ole">
            <mc:AlternateContent xmlns:mc="http://schemas.openxmlformats.org/markup-compatibility/2006">
              <mc:Choice xmlns:v="urn:schemas-microsoft-com:vml" Requires="v">
                <p:oleObj spid="_x0000_s260136" name="公式" r:id="rId13" imgW="1968480" imgH="228600" progId="Equation.3">
                  <p:embed/>
                </p:oleObj>
              </mc:Choice>
              <mc:Fallback>
                <p:oleObj name="公式" r:id="rId13" imgW="1968480" imgH="2286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82888" y="5300663"/>
                        <a:ext cx="4156075" cy="4826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0106" name="Object 10"/>
          <p:cNvGraphicFramePr>
            <a:graphicFrameLocks noChangeAspect="1"/>
          </p:cNvGraphicFramePr>
          <p:nvPr/>
        </p:nvGraphicFramePr>
        <p:xfrm>
          <a:off x="2657475" y="5969000"/>
          <a:ext cx="4405313" cy="577850"/>
        </p:xfrm>
        <a:graphic>
          <a:graphicData uri="http://schemas.openxmlformats.org/presentationml/2006/ole">
            <mc:AlternateContent xmlns:mc="http://schemas.openxmlformats.org/markup-compatibility/2006">
              <mc:Choice xmlns:v="urn:schemas-microsoft-com:vml" Requires="v">
                <p:oleObj spid="_x0000_s260137" name="公式" r:id="rId15" imgW="2260440" imgH="291960" progId="Equation.3">
                  <p:embed/>
                </p:oleObj>
              </mc:Choice>
              <mc:Fallback>
                <p:oleObj name="公式" r:id="rId15" imgW="2260440" imgH="29196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57475" y="5969000"/>
                        <a:ext cx="4405313" cy="5778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0107" name="Rectangle 11"/>
          <p:cNvSpPr>
            <a:spLocks noChangeArrowheads="1"/>
          </p:cNvSpPr>
          <p:nvPr/>
        </p:nvSpPr>
        <p:spPr bwMode="auto">
          <a:xfrm>
            <a:off x="755650" y="4292600"/>
            <a:ext cx="12509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lang="zh-CN" altLang="en-US">
                <a:solidFill>
                  <a:srgbClr val="000066"/>
                </a:solidFill>
                <a:latin typeface="华文仿宋" pitchFamily="2" charset="-122"/>
              </a:rPr>
              <a:t>其幅值</a:t>
            </a:r>
          </a:p>
        </p:txBody>
      </p:sp>
      <p:sp>
        <p:nvSpPr>
          <p:cNvPr id="260108" name="Rectangle 12"/>
          <p:cNvSpPr>
            <a:spLocks noChangeArrowheads="1"/>
          </p:cNvSpPr>
          <p:nvPr/>
        </p:nvSpPr>
        <p:spPr bwMode="auto">
          <a:xfrm>
            <a:off x="611188" y="5392738"/>
            <a:ext cx="16065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lang="zh-CN" altLang="en-US">
                <a:solidFill>
                  <a:srgbClr val="000066"/>
                </a:solidFill>
                <a:latin typeface="华文仿宋" pitchFamily="2" charset="-122"/>
              </a:rPr>
              <a:t>输出阻抗</a:t>
            </a:r>
          </a:p>
        </p:txBody>
      </p:sp>
      <p:sp>
        <p:nvSpPr>
          <p:cNvPr id="260109" name="Rectangle 13"/>
          <p:cNvSpPr>
            <a:spLocks noChangeArrowheads="1"/>
          </p:cNvSpPr>
          <p:nvPr/>
        </p:nvSpPr>
        <p:spPr bwMode="auto">
          <a:xfrm>
            <a:off x="1116013" y="5969000"/>
            <a:ext cx="5397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lang="zh-CN" altLang="en-US">
                <a:solidFill>
                  <a:srgbClr val="000066"/>
                </a:solidFill>
                <a:latin typeface="华文仿宋" pitchFamily="2" charset="-122"/>
              </a:rPr>
              <a:t>或</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ChangeArrowheads="1"/>
          </p:cNvSpPr>
          <p:nvPr/>
        </p:nvSpPr>
        <p:spPr bwMode="auto">
          <a:xfrm>
            <a:off x="3563938" y="1125538"/>
            <a:ext cx="741362" cy="47783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eaLnBrk="0" hangingPunct="0"/>
            <a:r>
              <a:rPr kumimoji="0" lang="zh-CN" altLang="en-US" sz="2000" b="0">
                <a:ea typeface="宋体" panose="02010600030101010101" pitchFamily="2" charset="-122"/>
              </a:rPr>
              <a:t>副</a:t>
            </a:r>
            <a:r>
              <a:rPr kumimoji="0" lang="en-US" altLang="zh-CN" sz="2000" b="0">
                <a:ea typeface="宋体" panose="02010600030101010101" pitchFamily="2" charset="-122"/>
              </a:rPr>
              <a:t>Ⅰ</a:t>
            </a:r>
          </a:p>
        </p:txBody>
      </p:sp>
      <p:sp>
        <p:nvSpPr>
          <p:cNvPr id="261123" name="Rectangle 3"/>
          <p:cNvSpPr>
            <a:spLocks noChangeArrowheads="1"/>
          </p:cNvSpPr>
          <p:nvPr/>
        </p:nvSpPr>
        <p:spPr bwMode="auto">
          <a:xfrm>
            <a:off x="3467100" y="1724025"/>
            <a:ext cx="3565525" cy="1162050"/>
          </a:xfrm>
          <a:prstGeom prst="rect">
            <a:avLst/>
          </a:prstGeom>
          <a:noFill/>
          <a:ln w="15875">
            <a:solidFill>
              <a:srgbClr val="000000"/>
            </a:solidFill>
            <a:miter lim="800000"/>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61124" name="Group 4"/>
          <p:cNvGrpSpPr>
            <a:grpSpLocks/>
          </p:cNvGrpSpPr>
          <p:nvPr/>
        </p:nvGrpSpPr>
        <p:grpSpPr bwMode="auto">
          <a:xfrm>
            <a:off x="3467100" y="1739900"/>
            <a:ext cx="3535363" cy="317500"/>
            <a:chOff x="4953" y="10746"/>
            <a:chExt cx="2403" cy="190"/>
          </a:xfrm>
        </p:grpSpPr>
        <p:grpSp>
          <p:nvGrpSpPr>
            <p:cNvPr id="261125" name="Group 5"/>
            <p:cNvGrpSpPr>
              <a:grpSpLocks/>
            </p:cNvGrpSpPr>
            <p:nvPr/>
          </p:nvGrpSpPr>
          <p:grpSpPr bwMode="auto">
            <a:xfrm>
              <a:off x="4953" y="10746"/>
              <a:ext cx="801" cy="190"/>
              <a:chOff x="6721" y="9199"/>
              <a:chExt cx="402" cy="495"/>
            </a:xfrm>
          </p:grpSpPr>
          <p:sp>
            <p:nvSpPr>
              <p:cNvPr id="261126" name="Rectangle 6"/>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27" name="Line 7"/>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28" name="Line 8"/>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61129" name="Group 9"/>
            <p:cNvGrpSpPr>
              <a:grpSpLocks/>
            </p:cNvGrpSpPr>
            <p:nvPr/>
          </p:nvGrpSpPr>
          <p:grpSpPr bwMode="auto">
            <a:xfrm>
              <a:off x="5754" y="10746"/>
              <a:ext cx="801" cy="190"/>
              <a:chOff x="6721" y="9199"/>
              <a:chExt cx="402" cy="495"/>
            </a:xfrm>
          </p:grpSpPr>
          <p:sp>
            <p:nvSpPr>
              <p:cNvPr id="261130" name="Rectangle 10"/>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31" name="Line 11"/>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32" name="Line 12"/>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61133" name="Group 13"/>
            <p:cNvGrpSpPr>
              <a:grpSpLocks/>
            </p:cNvGrpSpPr>
            <p:nvPr/>
          </p:nvGrpSpPr>
          <p:grpSpPr bwMode="auto">
            <a:xfrm>
              <a:off x="6555" y="10746"/>
              <a:ext cx="801" cy="190"/>
              <a:chOff x="6721" y="9199"/>
              <a:chExt cx="402" cy="495"/>
            </a:xfrm>
          </p:grpSpPr>
          <p:sp>
            <p:nvSpPr>
              <p:cNvPr id="261134" name="Rectangle 14"/>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35" name="Line 15"/>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36" name="Line 16"/>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261137" name="Group 17"/>
          <p:cNvGrpSpPr>
            <a:grpSpLocks/>
          </p:cNvGrpSpPr>
          <p:nvPr/>
        </p:nvGrpSpPr>
        <p:grpSpPr bwMode="auto">
          <a:xfrm>
            <a:off x="3476625" y="2560638"/>
            <a:ext cx="3533775" cy="319087"/>
            <a:chOff x="4953" y="10746"/>
            <a:chExt cx="2403" cy="190"/>
          </a:xfrm>
        </p:grpSpPr>
        <p:grpSp>
          <p:nvGrpSpPr>
            <p:cNvPr id="261138" name="Group 18"/>
            <p:cNvGrpSpPr>
              <a:grpSpLocks/>
            </p:cNvGrpSpPr>
            <p:nvPr/>
          </p:nvGrpSpPr>
          <p:grpSpPr bwMode="auto">
            <a:xfrm>
              <a:off x="4953" y="10746"/>
              <a:ext cx="801" cy="190"/>
              <a:chOff x="6721" y="9199"/>
              <a:chExt cx="402" cy="495"/>
            </a:xfrm>
          </p:grpSpPr>
          <p:sp>
            <p:nvSpPr>
              <p:cNvPr id="261139" name="Rectangle 19"/>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40" name="Line 20"/>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41" name="Line 21"/>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61142" name="Group 22"/>
            <p:cNvGrpSpPr>
              <a:grpSpLocks/>
            </p:cNvGrpSpPr>
            <p:nvPr/>
          </p:nvGrpSpPr>
          <p:grpSpPr bwMode="auto">
            <a:xfrm>
              <a:off x="5754" y="10746"/>
              <a:ext cx="801" cy="190"/>
              <a:chOff x="6721" y="9199"/>
              <a:chExt cx="402" cy="495"/>
            </a:xfrm>
          </p:grpSpPr>
          <p:sp>
            <p:nvSpPr>
              <p:cNvPr id="261143" name="Rectangle 23"/>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44" name="Line 24"/>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45" name="Line 25"/>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61146" name="Group 26"/>
            <p:cNvGrpSpPr>
              <a:grpSpLocks/>
            </p:cNvGrpSpPr>
            <p:nvPr/>
          </p:nvGrpSpPr>
          <p:grpSpPr bwMode="auto">
            <a:xfrm>
              <a:off x="6555" y="10746"/>
              <a:ext cx="801" cy="190"/>
              <a:chOff x="6721" y="9199"/>
              <a:chExt cx="402" cy="495"/>
            </a:xfrm>
          </p:grpSpPr>
          <p:sp>
            <p:nvSpPr>
              <p:cNvPr id="261147" name="Rectangle 27"/>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48" name="Line 28"/>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49" name="Line 29"/>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261150" name="Rectangle 30"/>
          <p:cNvSpPr>
            <a:spLocks noChangeArrowheads="1"/>
          </p:cNvSpPr>
          <p:nvPr/>
        </p:nvSpPr>
        <p:spPr bwMode="auto">
          <a:xfrm>
            <a:off x="3959225" y="2171700"/>
            <a:ext cx="2400300" cy="314325"/>
          </a:xfrm>
          <a:prstGeom prst="rect">
            <a:avLst/>
          </a:prstGeom>
          <a:solidFill>
            <a:srgbClr val="FFFFFF"/>
          </a:solidFill>
          <a:ln w="1587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51" name="Line 31"/>
          <p:cNvSpPr>
            <a:spLocks noChangeShapeType="1"/>
          </p:cNvSpPr>
          <p:nvPr/>
        </p:nvSpPr>
        <p:spPr bwMode="auto">
          <a:xfrm>
            <a:off x="5245100" y="3279775"/>
            <a:ext cx="0" cy="182880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52" name="Line 32"/>
          <p:cNvSpPr>
            <a:spLocks noChangeShapeType="1"/>
          </p:cNvSpPr>
          <p:nvPr/>
        </p:nvSpPr>
        <p:spPr bwMode="auto">
          <a:xfrm>
            <a:off x="2454275" y="5108575"/>
            <a:ext cx="5429250"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53" name="Freeform 33"/>
          <p:cNvSpPr>
            <a:spLocks/>
          </p:cNvSpPr>
          <p:nvPr/>
        </p:nvSpPr>
        <p:spPr bwMode="auto">
          <a:xfrm>
            <a:off x="2584450" y="3340100"/>
            <a:ext cx="2851150" cy="1403350"/>
          </a:xfrm>
          <a:custGeom>
            <a:avLst/>
            <a:gdLst>
              <a:gd name="T0" fmla="*/ 0 w 1921"/>
              <a:gd name="T1" fmla="*/ 919 h 1001"/>
              <a:gd name="T2" fmla="*/ 231 w 1921"/>
              <a:gd name="T3" fmla="*/ 770 h 1001"/>
              <a:gd name="T4" fmla="*/ 768 w 1921"/>
              <a:gd name="T5" fmla="*/ 145 h 1001"/>
              <a:gd name="T6" fmla="*/ 1029 w 1921"/>
              <a:gd name="T7" fmla="*/ 36 h 1001"/>
              <a:gd name="T8" fmla="*/ 1359 w 1921"/>
              <a:gd name="T9" fmla="*/ 362 h 1001"/>
              <a:gd name="T10" fmla="*/ 1921 w 1921"/>
              <a:gd name="T11" fmla="*/ 1001 h 1001"/>
            </a:gdLst>
            <a:ahLst/>
            <a:cxnLst>
              <a:cxn ang="0">
                <a:pos x="T0" y="T1"/>
              </a:cxn>
              <a:cxn ang="0">
                <a:pos x="T2" y="T3"/>
              </a:cxn>
              <a:cxn ang="0">
                <a:pos x="T4" y="T5"/>
              </a:cxn>
              <a:cxn ang="0">
                <a:pos x="T6" y="T7"/>
              </a:cxn>
              <a:cxn ang="0">
                <a:pos x="T8" y="T9"/>
              </a:cxn>
              <a:cxn ang="0">
                <a:pos x="T10" y="T11"/>
              </a:cxn>
            </a:cxnLst>
            <a:rect l="0" t="0" r="r" b="b"/>
            <a:pathLst>
              <a:path w="1921" h="1001">
                <a:moveTo>
                  <a:pt x="0" y="919"/>
                </a:moveTo>
                <a:cubicBezTo>
                  <a:pt x="51" y="909"/>
                  <a:pt x="103" y="899"/>
                  <a:pt x="231" y="770"/>
                </a:cubicBezTo>
                <a:cubicBezTo>
                  <a:pt x="359" y="641"/>
                  <a:pt x="635" y="267"/>
                  <a:pt x="768" y="145"/>
                </a:cubicBezTo>
                <a:cubicBezTo>
                  <a:pt x="901" y="23"/>
                  <a:pt x="930" y="0"/>
                  <a:pt x="1029" y="36"/>
                </a:cubicBezTo>
                <a:cubicBezTo>
                  <a:pt x="1128" y="72"/>
                  <a:pt x="1210" y="201"/>
                  <a:pt x="1359" y="362"/>
                </a:cubicBezTo>
                <a:cubicBezTo>
                  <a:pt x="1508" y="523"/>
                  <a:pt x="1714" y="762"/>
                  <a:pt x="1921" y="1001"/>
                </a:cubicBezTo>
              </a:path>
            </a:pathLst>
          </a:custGeom>
          <a:noFill/>
          <a:ln w="31750"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54" name="Freeform 34"/>
          <p:cNvSpPr>
            <a:spLocks/>
          </p:cNvSpPr>
          <p:nvPr/>
        </p:nvSpPr>
        <p:spPr bwMode="auto">
          <a:xfrm flipH="1">
            <a:off x="5053013" y="3379788"/>
            <a:ext cx="2851150" cy="1403350"/>
          </a:xfrm>
          <a:custGeom>
            <a:avLst/>
            <a:gdLst>
              <a:gd name="T0" fmla="*/ 0 w 1921"/>
              <a:gd name="T1" fmla="*/ 919 h 1001"/>
              <a:gd name="T2" fmla="*/ 231 w 1921"/>
              <a:gd name="T3" fmla="*/ 770 h 1001"/>
              <a:gd name="T4" fmla="*/ 768 w 1921"/>
              <a:gd name="T5" fmla="*/ 145 h 1001"/>
              <a:gd name="T6" fmla="*/ 1029 w 1921"/>
              <a:gd name="T7" fmla="*/ 36 h 1001"/>
              <a:gd name="T8" fmla="*/ 1359 w 1921"/>
              <a:gd name="T9" fmla="*/ 362 h 1001"/>
              <a:gd name="T10" fmla="*/ 1921 w 1921"/>
              <a:gd name="T11" fmla="*/ 1001 h 1001"/>
            </a:gdLst>
            <a:ahLst/>
            <a:cxnLst>
              <a:cxn ang="0">
                <a:pos x="T0" y="T1"/>
              </a:cxn>
              <a:cxn ang="0">
                <a:pos x="T2" y="T3"/>
              </a:cxn>
              <a:cxn ang="0">
                <a:pos x="T4" y="T5"/>
              </a:cxn>
              <a:cxn ang="0">
                <a:pos x="T6" y="T7"/>
              </a:cxn>
              <a:cxn ang="0">
                <a:pos x="T8" y="T9"/>
              </a:cxn>
              <a:cxn ang="0">
                <a:pos x="T10" y="T11"/>
              </a:cxn>
            </a:cxnLst>
            <a:rect l="0" t="0" r="r" b="b"/>
            <a:pathLst>
              <a:path w="1921" h="1001">
                <a:moveTo>
                  <a:pt x="0" y="919"/>
                </a:moveTo>
                <a:cubicBezTo>
                  <a:pt x="51" y="909"/>
                  <a:pt x="103" y="899"/>
                  <a:pt x="231" y="770"/>
                </a:cubicBezTo>
                <a:cubicBezTo>
                  <a:pt x="359" y="641"/>
                  <a:pt x="635" y="267"/>
                  <a:pt x="768" y="145"/>
                </a:cubicBezTo>
                <a:cubicBezTo>
                  <a:pt x="901" y="23"/>
                  <a:pt x="930" y="0"/>
                  <a:pt x="1029" y="36"/>
                </a:cubicBezTo>
                <a:cubicBezTo>
                  <a:pt x="1128" y="72"/>
                  <a:pt x="1210" y="201"/>
                  <a:pt x="1359" y="362"/>
                </a:cubicBezTo>
                <a:cubicBezTo>
                  <a:pt x="1508" y="523"/>
                  <a:pt x="1714" y="762"/>
                  <a:pt x="1921" y="1001"/>
                </a:cubicBezTo>
              </a:path>
            </a:pathLst>
          </a:custGeom>
          <a:noFill/>
          <a:ln w="31750"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55" name="Line 35"/>
          <p:cNvSpPr>
            <a:spLocks noChangeShapeType="1"/>
          </p:cNvSpPr>
          <p:nvPr/>
        </p:nvSpPr>
        <p:spPr bwMode="auto">
          <a:xfrm>
            <a:off x="4043363" y="3379788"/>
            <a:ext cx="0" cy="1728787"/>
          </a:xfrm>
          <a:prstGeom prst="line">
            <a:avLst/>
          </a:prstGeom>
          <a:noFill/>
          <a:ln w="9525">
            <a:solidFill>
              <a:srgbClr val="00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56" name="Line 36"/>
          <p:cNvSpPr>
            <a:spLocks noChangeShapeType="1"/>
          </p:cNvSpPr>
          <p:nvPr/>
        </p:nvSpPr>
        <p:spPr bwMode="auto">
          <a:xfrm>
            <a:off x="6442075" y="3414713"/>
            <a:ext cx="0" cy="1730375"/>
          </a:xfrm>
          <a:prstGeom prst="line">
            <a:avLst/>
          </a:prstGeom>
          <a:noFill/>
          <a:ln w="9525">
            <a:solidFill>
              <a:srgbClr val="00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57" name="Line 37"/>
          <p:cNvSpPr>
            <a:spLocks noChangeShapeType="1"/>
          </p:cNvSpPr>
          <p:nvPr/>
        </p:nvSpPr>
        <p:spPr bwMode="auto">
          <a:xfrm flipV="1">
            <a:off x="5245100" y="3902075"/>
            <a:ext cx="1260475" cy="1182688"/>
          </a:xfrm>
          <a:prstGeom prst="line">
            <a:avLst/>
          </a:prstGeom>
          <a:noFill/>
          <a:ln w="31750">
            <a:solidFill>
              <a:srgbClr val="FF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58" name="Line 38"/>
          <p:cNvSpPr>
            <a:spLocks noChangeShapeType="1"/>
          </p:cNvSpPr>
          <p:nvPr/>
        </p:nvSpPr>
        <p:spPr bwMode="auto">
          <a:xfrm flipH="1" flipV="1">
            <a:off x="3922713" y="3716338"/>
            <a:ext cx="1322387" cy="1392237"/>
          </a:xfrm>
          <a:prstGeom prst="line">
            <a:avLst/>
          </a:prstGeom>
          <a:noFill/>
          <a:ln w="31750">
            <a:solidFill>
              <a:srgbClr val="FF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59" name="AutoShape 39"/>
          <p:cNvSpPr>
            <a:spLocks noChangeArrowheads="1"/>
          </p:cNvSpPr>
          <p:nvPr/>
        </p:nvSpPr>
        <p:spPr bwMode="auto">
          <a:xfrm>
            <a:off x="5197475" y="3079750"/>
            <a:ext cx="85725" cy="200025"/>
          </a:xfrm>
          <a:prstGeom prst="triangle">
            <a:avLst>
              <a:gd name="adj" fmla="val 50000"/>
            </a:avLst>
          </a:prstGeom>
          <a:solidFill>
            <a:srgbClr val="000000"/>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60" name="AutoShape 40"/>
          <p:cNvSpPr>
            <a:spLocks noChangeArrowheads="1"/>
          </p:cNvSpPr>
          <p:nvPr/>
        </p:nvSpPr>
        <p:spPr bwMode="auto">
          <a:xfrm rot="5400000">
            <a:off x="7966869" y="4999831"/>
            <a:ext cx="82550" cy="211138"/>
          </a:xfrm>
          <a:prstGeom prst="triangle">
            <a:avLst>
              <a:gd name="adj" fmla="val 50000"/>
            </a:avLst>
          </a:prstGeom>
          <a:solidFill>
            <a:srgbClr val="000000"/>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61" name="Rectangle 41"/>
          <p:cNvSpPr>
            <a:spLocks noChangeArrowheads="1"/>
          </p:cNvSpPr>
          <p:nvPr/>
        </p:nvSpPr>
        <p:spPr bwMode="auto">
          <a:xfrm>
            <a:off x="5189538" y="5084763"/>
            <a:ext cx="415925"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0</a:t>
            </a:r>
          </a:p>
        </p:txBody>
      </p:sp>
      <p:sp>
        <p:nvSpPr>
          <p:cNvPr id="261162" name="Rectangle 42"/>
          <p:cNvSpPr>
            <a:spLocks noChangeArrowheads="1"/>
          </p:cNvSpPr>
          <p:nvPr/>
        </p:nvSpPr>
        <p:spPr bwMode="auto">
          <a:xfrm>
            <a:off x="5865813" y="4508500"/>
            <a:ext cx="314325" cy="4778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i="1">
                <a:ea typeface="宋体" panose="02010600030101010101" pitchFamily="2" charset="-122"/>
              </a:rPr>
              <a:t>e</a:t>
            </a:r>
            <a:r>
              <a:rPr kumimoji="0" lang="en-US" altLang="zh-CN" b="0" baseline="-25000">
                <a:ea typeface="宋体" panose="02010600030101010101" pitchFamily="2" charset="-122"/>
              </a:rPr>
              <a:t>2</a:t>
            </a:r>
            <a:endParaRPr kumimoji="0" lang="en-US" altLang="zh-CN" b="0">
              <a:ea typeface="宋体" panose="02010600030101010101" pitchFamily="2" charset="-122"/>
            </a:endParaRPr>
          </a:p>
        </p:txBody>
      </p:sp>
      <p:sp>
        <p:nvSpPr>
          <p:cNvPr id="261163" name="Rectangle 43"/>
          <p:cNvSpPr>
            <a:spLocks noChangeArrowheads="1"/>
          </p:cNvSpPr>
          <p:nvPr/>
        </p:nvSpPr>
        <p:spPr bwMode="auto">
          <a:xfrm>
            <a:off x="5364163" y="2936875"/>
            <a:ext cx="314325" cy="4778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i="1">
                <a:ea typeface="宋体" panose="02010600030101010101" pitchFamily="2" charset="-122"/>
              </a:rPr>
              <a:t>e</a:t>
            </a:r>
            <a:r>
              <a:rPr kumimoji="0" lang="en-US" altLang="zh-CN" b="0" baseline="-25000">
                <a:ea typeface="宋体" panose="02010600030101010101" pitchFamily="2" charset="-122"/>
              </a:rPr>
              <a:t>2</a:t>
            </a:r>
            <a:endParaRPr kumimoji="0" lang="en-US" altLang="zh-CN" b="0">
              <a:ea typeface="宋体" panose="02010600030101010101" pitchFamily="2" charset="-122"/>
            </a:endParaRPr>
          </a:p>
        </p:txBody>
      </p:sp>
      <p:sp>
        <p:nvSpPr>
          <p:cNvPr id="261164" name="Rectangle 44"/>
          <p:cNvSpPr>
            <a:spLocks noChangeArrowheads="1"/>
          </p:cNvSpPr>
          <p:nvPr/>
        </p:nvSpPr>
        <p:spPr bwMode="auto">
          <a:xfrm>
            <a:off x="4470400" y="3238500"/>
            <a:ext cx="541338" cy="4778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i="1">
                <a:ea typeface="宋体" panose="02010600030101010101" pitchFamily="2" charset="-122"/>
              </a:rPr>
              <a:t>e</a:t>
            </a:r>
            <a:r>
              <a:rPr kumimoji="0" lang="en-US" altLang="zh-CN" b="0" baseline="-25000">
                <a:ea typeface="宋体" panose="02010600030101010101" pitchFamily="2" charset="-122"/>
              </a:rPr>
              <a:t>21</a:t>
            </a:r>
            <a:endParaRPr kumimoji="0" lang="en-US" altLang="zh-CN" b="0">
              <a:ea typeface="宋体" panose="02010600030101010101" pitchFamily="2" charset="-122"/>
            </a:endParaRPr>
          </a:p>
        </p:txBody>
      </p:sp>
      <p:sp>
        <p:nvSpPr>
          <p:cNvPr id="261165" name="Rectangle 45"/>
          <p:cNvSpPr>
            <a:spLocks noChangeArrowheads="1"/>
          </p:cNvSpPr>
          <p:nvPr/>
        </p:nvSpPr>
        <p:spPr bwMode="auto">
          <a:xfrm>
            <a:off x="7204075" y="3424238"/>
            <a:ext cx="627063" cy="47783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i="1">
                <a:ea typeface="宋体" panose="02010600030101010101" pitchFamily="2" charset="-122"/>
              </a:rPr>
              <a:t>e</a:t>
            </a:r>
            <a:r>
              <a:rPr kumimoji="0" lang="en-US" altLang="zh-CN" b="0" baseline="-25000">
                <a:ea typeface="宋体" panose="02010600030101010101" pitchFamily="2" charset="-122"/>
              </a:rPr>
              <a:t>22</a:t>
            </a:r>
            <a:endParaRPr kumimoji="0" lang="en-US" altLang="zh-CN" b="0">
              <a:ea typeface="宋体" panose="02010600030101010101" pitchFamily="2" charset="-122"/>
            </a:endParaRPr>
          </a:p>
        </p:txBody>
      </p:sp>
      <p:sp>
        <p:nvSpPr>
          <p:cNvPr id="261166" name="Rectangle 46"/>
          <p:cNvSpPr>
            <a:spLocks noChangeArrowheads="1"/>
          </p:cNvSpPr>
          <p:nvPr/>
        </p:nvSpPr>
        <p:spPr bwMode="auto">
          <a:xfrm>
            <a:off x="8215313" y="4841875"/>
            <a:ext cx="287337"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i="1">
                <a:ea typeface="宋体" panose="02010600030101010101" pitchFamily="2" charset="-122"/>
              </a:rPr>
              <a:t>x</a:t>
            </a:r>
          </a:p>
        </p:txBody>
      </p:sp>
      <p:sp>
        <p:nvSpPr>
          <p:cNvPr id="261167" name="Rectangle 47"/>
          <p:cNvSpPr>
            <a:spLocks noChangeArrowheads="1"/>
          </p:cNvSpPr>
          <p:nvPr/>
        </p:nvSpPr>
        <p:spPr bwMode="auto">
          <a:xfrm>
            <a:off x="6326188" y="1125538"/>
            <a:ext cx="742950" cy="47783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eaLnBrk="0" hangingPunct="0"/>
            <a:r>
              <a:rPr kumimoji="0" lang="zh-CN" altLang="en-US" sz="2000" b="0">
                <a:ea typeface="宋体" panose="02010600030101010101" pitchFamily="2" charset="-122"/>
              </a:rPr>
              <a:t>副</a:t>
            </a:r>
            <a:r>
              <a:rPr kumimoji="0" lang="en-US" altLang="zh-CN" sz="2000" b="0">
                <a:ea typeface="宋体" panose="02010600030101010101" pitchFamily="2" charset="-122"/>
              </a:rPr>
              <a:t>Ⅱ</a:t>
            </a:r>
          </a:p>
        </p:txBody>
      </p:sp>
      <p:sp>
        <p:nvSpPr>
          <p:cNvPr id="261168" name="Rectangle 48"/>
          <p:cNvSpPr>
            <a:spLocks noChangeArrowheads="1"/>
          </p:cNvSpPr>
          <p:nvPr/>
        </p:nvSpPr>
        <p:spPr bwMode="auto">
          <a:xfrm>
            <a:off x="4783138" y="1125538"/>
            <a:ext cx="1041400" cy="47783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eaLnBrk="0" hangingPunct="0"/>
            <a:r>
              <a:rPr kumimoji="0" lang="zh-CN" altLang="en-US" sz="2000" b="0">
                <a:ea typeface="宋体" panose="02010600030101010101" pitchFamily="2" charset="-122"/>
              </a:rPr>
              <a:t>原线圈</a:t>
            </a:r>
          </a:p>
        </p:txBody>
      </p:sp>
      <p:sp>
        <p:nvSpPr>
          <p:cNvPr id="261169" name="Line 49"/>
          <p:cNvSpPr>
            <a:spLocks noChangeShapeType="1"/>
          </p:cNvSpPr>
          <p:nvPr/>
        </p:nvSpPr>
        <p:spPr bwMode="auto">
          <a:xfrm>
            <a:off x="3959225" y="1504950"/>
            <a:ext cx="511175" cy="39687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70" name="Line 50"/>
          <p:cNvSpPr>
            <a:spLocks noChangeShapeType="1"/>
          </p:cNvSpPr>
          <p:nvPr/>
        </p:nvSpPr>
        <p:spPr bwMode="auto">
          <a:xfrm flipH="1">
            <a:off x="6134100" y="1504950"/>
            <a:ext cx="371475" cy="39687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71" name="Line 51"/>
          <p:cNvSpPr>
            <a:spLocks noChangeShapeType="1"/>
          </p:cNvSpPr>
          <p:nvPr/>
        </p:nvSpPr>
        <p:spPr bwMode="auto">
          <a:xfrm flipH="1">
            <a:off x="5095875" y="1504950"/>
            <a:ext cx="171450" cy="39687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1173" name="Rectangle 53"/>
          <p:cNvSpPr>
            <a:spLocks noChangeArrowheads="1"/>
          </p:cNvSpPr>
          <p:nvPr/>
        </p:nvSpPr>
        <p:spPr bwMode="auto">
          <a:xfrm>
            <a:off x="395288" y="836613"/>
            <a:ext cx="2376487"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lang="zh-CN" altLang="en-US">
                <a:solidFill>
                  <a:srgbClr val="000066"/>
                </a:solidFill>
                <a:latin typeface="华文仿宋" pitchFamily="2" charset="-122"/>
              </a:rPr>
              <a:t>差动变压器输出电势</a:t>
            </a:r>
            <a:r>
              <a:rPr lang="en-US" altLang="zh-CN">
                <a:solidFill>
                  <a:srgbClr val="000066"/>
                </a:solidFill>
                <a:latin typeface="华文仿宋" pitchFamily="2" charset="-122"/>
              </a:rPr>
              <a:t>e2</a:t>
            </a:r>
            <a:r>
              <a:rPr lang="zh-CN" altLang="en-US">
                <a:solidFill>
                  <a:srgbClr val="000066"/>
                </a:solidFill>
                <a:latin typeface="华文仿宋" pitchFamily="2" charset="-122"/>
              </a:rPr>
              <a:t>与衔铁位移</a:t>
            </a:r>
            <a:r>
              <a:rPr lang="en-US" altLang="zh-CN">
                <a:solidFill>
                  <a:srgbClr val="000066"/>
                </a:solidFill>
                <a:latin typeface="华文仿宋" pitchFamily="2" charset="-122"/>
              </a:rPr>
              <a:t>x</a:t>
            </a:r>
            <a:r>
              <a:rPr lang="zh-CN" altLang="en-US">
                <a:solidFill>
                  <a:srgbClr val="000066"/>
                </a:solidFill>
                <a:latin typeface="华文仿宋" pitchFamily="2" charset="-122"/>
              </a:rPr>
              <a:t>的关系。其中</a:t>
            </a:r>
            <a:r>
              <a:rPr lang="en-US" altLang="zh-CN">
                <a:solidFill>
                  <a:srgbClr val="000066"/>
                </a:solidFill>
                <a:latin typeface="华文仿宋" pitchFamily="2" charset="-122"/>
              </a:rPr>
              <a:t>x</a:t>
            </a:r>
            <a:r>
              <a:rPr lang="zh-CN" altLang="en-US">
                <a:solidFill>
                  <a:srgbClr val="000066"/>
                </a:solidFill>
                <a:latin typeface="华文仿宋" pitchFamily="2" charset="-122"/>
              </a:rPr>
              <a:t>表示衔铁偏离中心位置的距离。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ext Box 2"/>
          <p:cNvSpPr txBox="1">
            <a:spLocks noChangeArrowheads="1"/>
          </p:cNvSpPr>
          <p:nvPr/>
        </p:nvSpPr>
        <p:spPr bwMode="auto">
          <a:xfrm>
            <a:off x="539750" y="549275"/>
            <a:ext cx="7993063" cy="552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pPr>
            <a:r>
              <a:rPr lang="zh-CN" altLang="en-US" dirty="0">
                <a:solidFill>
                  <a:srgbClr val="000066"/>
                </a:solidFill>
                <a:latin typeface="华文仿宋" pitchFamily="2" charset="-122"/>
              </a:rPr>
              <a:t>二、</a:t>
            </a:r>
            <a:r>
              <a:rPr lang="zh-CN" altLang="en-US" dirty="0">
                <a:solidFill>
                  <a:srgbClr val="000066"/>
                </a:solidFill>
                <a:latin typeface="华文仿宋" pitchFamily="2" charset="-122"/>
                <a:cs typeface="Times New Roman" panose="02020603050405020304" pitchFamily="18" charset="0"/>
              </a:rPr>
              <a:t> </a:t>
            </a:r>
            <a:r>
              <a:rPr lang="zh-CN" altLang="en-US" dirty="0">
                <a:solidFill>
                  <a:srgbClr val="000066"/>
                </a:solidFill>
                <a:latin typeface="华文仿宋" pitchFamily="2" charset="-122"/>
              </a:rPr>
              <a:t>误差因素分析</a:t>
            </a:r>
          </a:p>
          <a:p>
            <a:pPr algn="just">
              <a:lnSpc>
                <a:spcPct val="135000"/>
              </a:lnSpc>
            </a:pPr>
            <a:r>
              <a:rPr lang="en-US" altLang="zh-CN" dirty="0">
                <a:solidFill>
                  <a:srgbClr val="000066"/>
                </a:solidFill>
                <a:latin typeface="华文仿宋" pitchFamily="2" charset="-122"/>
              </a:rPr>
              <a:t>1</a:t>
            </a:r>
            <a:r>
              <a:rPr lang="zh-CN" altLang="en-US" dirty="0">
                <a:solidFill>
                  <a:srgbClr val="000066"/>
                </a:solidFill>
                <a:latin typeface="华文仿宋" pitchFamily="2" charset="-122"/>
              </a:rPr>
              <a:t>、激励电压幅值与频率的影响</a:t>
            </a:r>
          </a:p>
          <a:p>
            <a:pPr algn="just">
              <a:lnSpc>
                <a:spcPct val="135000"/>
              </a:lnSpc>
            </a:pPr>
            <a:r>
              <a:rPr lang="zh-CN" altLang="en-US" dirty="0">
                <a:solidFill>
                  <a:srgbClr val="FF0000"/>
                </a:solidFill>
                <a:latin typeface="华文仿宋" pitchFamily="2" charset="-122"/>
              </a:rPr>
              <a:t>激励电源电压幅值的波动，会使线圈激励磁场的磁通发生变化，直接影响输出电势</a:t>
            </a:r>
            <a:r>
              <a:rPr lang="zh-CN" altLang="en-US" dirty="0">
                <a:solidFill>
                  <a:srgbClr val="000066"/>
                </a:solidFill>
                <a:latin typeface="华文仿宋" pitchFamily="2" charset="-122"/>
              </a:rPr>
              <a:t>。而频率的波动，只要适当地选择频率，其影响不大。</a:t>
            </a:r>
          </a:p>
          <a:p>
            <a:pPr algn="just">
              <a:lnSpc>
                <a:spcPct val="135000"/>
              </a:lnSpc>
            </a:pPr>
            <a:r>
              <a:rPr lang="en-US" altLang="zh-CN" dirty="0">
                <a:solidFill>
                  <a:srgbClr val="000066"/>
                </a:solidFill>
                <a:latin typeface="华文仿宋" pitchFamily="2" charset="-122"/>
              </a:rPr>
              <a:t>2</a:t>
            </a:r>
            <a:r>
              <a:rPr lang="zh-CN" altLang="en-US" dirty="0">
                <a:solidFill>
                  <a:srgbClr val="000066"/>
                </a:solidFill>
                <a:latin typeface="华文仿宋" pitchFamily="2" charset="-122"/>
              </a:rPr>
              <a:t>、温度变化的影响</a:t>
            </a:r>
          </a:p>
          <a:p>
            <a:pPr algn="just">
              <a:lnSpc>
                <a:spcPct val="135000"/>
              </a:lnSpc>
            </a:pPr>
            <a:r>
              <a:rPr lang="zh-CN" altLang="en-US" dirty="0">
                <a:solidFill>
                  <a:srgbClr val="000066"/>
                </a:solidFill>
                <a:latin typeface="华文仿宋" pitchFamily="2" charset="-122"/>
              </a:rPr>
              <a:t>周围环境温度的变化，引</a:t>
            </a:r>
            <a:r>
              <a:rPr lang="zh-CN" altLang="en-US" dirty="0">
                <a:solidFill>
                  <a:srgbClr val="FF0000"/>
                </a:solidFill>
                <a:latin typeface="华文仿宋" pitchFamily="2" charset="-122"/>
              </a:rPr>
              <a:t>起线圈及导磁体磁导率的变化，从而使线圈磁场发生变化产生温度漂移</a:t>
            </a:r>
            <a:r>
              <a:rPr lang="zh-CN" altLang="en-US" dirty="0">
                <a:solidFill>
                  <a:srgbClr val="000066"/>
                </a:solidFill>
                <a:latin typeface="华文仿宋" pitchFamily="2" charset="-122"/>
              </a:rPr>
              <a:t>。当线圈品质因数较低时，影响更为严重，因此，采用恒流源激励比恒压源激励有利。适当提高线圈品质因数并采用差动电桥可以减少温度的影响。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44" name="Group 4"/>
          <p:cNvGrpSpPr>
            <a:grpSpLocks/>
          </p:cNvGrpSpPr>
          <p:nvPr/>
        </p:nvGrpSpPr>
        <p:grpSpPr bwMode="auto">
          <a:xfrm>
            <a:off x="323850" y="908050"/>
            <a:ext cx="8520113" cy="4618038"/>
            <a:chOff x="158" y="1071"/>
            <a:chExt cx="5367" cy="2909"/>
          </a:xfrm>
        </p:grpSpPr>
        <p:pic>
          <p:nvPicPr>
            <p:cNvPr id="215045" name="Picture 5" descr="电涡流油管探伤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 y="1071"/>
              <a:ext cx="2736" cy="2070"/>
            </a:xfrm>
            <a:prstGeom prst="rect">
              <a:avLst/>
            </a:prstGeom>
            <a:noFill/>
            <a:extLst>
              <a:ext uri="{909E8E84-426E-40DD-AFC4-6F175D3DCCD1}">
                <a14:hiddenFill xmlns:a14="http://schemas.microsoft.com/office/drawing/2010/main">
                  <a:solidFill>
                    <a:srgbClr val="FFFFFF"/>
                  </a:solidFill>
                </a14:hiddenFill>
              </a:ext>
            </a:extLst>
          </p:spPr>
        </p:pic>
        <p:pic>
          <p:nvPicPr>
            <p:cNvPr id="215046" name="Picture 6" descr="手持式裂纹深度测量仪"/>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 y="2115"/>
              <a:ext cx="2640" cy="1865"/>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ext Box 2"/>
          <p:cNvSpPr txBox="1">
            <a:spLocks noChangeArrowheads="1"/>
          </p:cNvSpPr>
          <p:nvPr/>
        </p:nvSpPr>
        <p:spPr bwMode="auto">
          <a:xfrm>
            <a:off x="468313" y="333375"/>
            <a:ext cx="8091487" cy="404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pPr>
            <a:r>
              <a:rPr lang="en-US" altLang="zh-CN" dirty="0">
                <a:solidFill>
                  <a:srgbClr val="000066"/>
                </a:solidFill>
                <a:latin typeface="华文仿宋" pitchFamily="2" charset="-122"/>
              </a:rPr>
              <a:t>3</a:t>
            </a:r>
            <a:r>
              <a:rPr lang="zh-CN" altLang="en-US" dirty="0">
                <a:solidFill>
                  <a:srgbClr val="000066"/>
                </a:solidFill>
                <a:latin typeface="华文仿宋" pitchFamily="2" charset="-122"/>
              </a:rPr>
              <a:t>、零点残余电压</a:t>
            </a:r>
          </a:p>
          <a:p>
            <a:pPr algn="just">
              <a:lnSpc>
                <a:spcPct val="135000"/>
              </a:lnSpc>
            </a:pPr>
            <a:r>
              <a:rPr lang="zh-CN" altLang="en-US" dirty="0">
                <a:solidFill>
                  <a:srgbClr val="000066"/>
                </a:solidFill>
                <a:latin typeface="华文仿宋" pitchFamily="2" charset="-122"/>
              </a:rPr>
              <a:t>     当差动变压器的衔铁处于中间位置时，理想条件下其输出电压为零。但实际上，当使用桥式电路时，在零点仍有一个微小的电压值</a:t>
            </a:r>
            <a:r>
              <a:rPr lang="en-US" altLang="zh-CN" dirty="0">
                <a:solidFill>
                  <a:srgbClr val="000066"/>
                </a:solidFill>
                <a:latin typeface="华文仿宋" pitchFamily="2" charset="-122"/>
              </a:rPr>
              <a:t>(</a:t>
            </a:r>
            <a:r>
              <a:rPr lang="zh-CN" altLang="en-US" dirty="0">
                <a:solidFill>
                  <a:srgbClr val="000066"/>
                </a:solidFill>
                <a:latin typeface="华文仿宋" pitchFamily="2" charset="-122"/>
              </a:rPr>
              <a:t>从零点几</a:t>
            </a:r>
            <a:r>
              <a:rPr lang="en-US" altLang="zh-CN" dirty="0">
                <a:solidFill>
                  <a:srgbClr val="000066"/>
                </a:solidFill>
                <a:latin typeface="华文仿宋" pitchFamily="2" charset="-122"/>
              </a:rPr>
              <a:t>mV</a:t>
            </a:r>
            <a:r>
              <a:rPr lang="zh-CN" altLang="en-US" dirty="0">
                <a:solidFill>
                  <a:srgbClr val="000066"/>
                </a:solidFill>
                <a:latin typeface="华文仿宋" pitchFamily="2" charset="-122"/>
              </a:rPr>
              <a:t>到数十</a:t>
            </a:r>
            <a:r>
              <a:rPr lang="en-US" altLang="zh-CN" dirty="0">
                <a:solidFill>
                  <a:srgbClr val="000066"/>
                </a:solidFill>
                <a:latin typeface="华文仿宋" pitchFamily="2" charset="-122"/>
              </a:rPr>
              <a:t>mV)</a:t>
            </a:r>
            <a:r>
              <a:rPr lang="zh-CN" altLang="en-US" dirty="0">
                <a:solidFill>
                  <a:srgbClr val="000066"/>
                </a:solidFill>
                <a:latin typeface="华文仿宋" pitchFamily="2" charset="-122"/>
              </a:rPr>
              <a:t>存在，</a:t>
            </a:r>
            <a:r>
              <a:rPr lang="zh-CN" altLang="en-US" dirty="0">
                <a:solidFill>
                  <a:srgbClr val="FF0000"/>
                </a:solidFill>
                <a:latin typeface="华文仿宋" pitchFamily="2" charset="-122"/>
              </a:rPr>
              <a:t>称为零点残余电压</a:t>
            </a:r>
            <a:r>
              <a:rPr lang="zh-CN" altLang="en-US" dirty="0">
                <a:solidFill>
                  <a:srgbClr val="000066"/>
                </a:solidFill>
                <a:latin typeface="华文仿宋" pitchFamily="2" charset="-122"/>
              </a:rPr>
              <a:t>。如图是扩大了的零点残余电压的输出特性。零点残余电压的存在造成零点附近的不灵敏区；零点残余电压输入放大器内会使放大器末级趋向饱和，影响电路正常工作等。    </a:t>
            </a:r>
          </a:p>
        </p:txBody>
      </p:sp>
      <p:sp>
        <p:nvSpPr>
          <p:cNvPr id="263171" name="Line 3"/>
          <p:cNvSpPr>
            <a:spLocks noChangeShapeType="1"/>
          </p:cNvSpPr>
          <p:nvPr/>
        </p:nvSpPr>
        <p:spPr bwMode="auto">
          <a:xfrm>
            <a:off x="4729163" y="4398963"/>
            <a:ext cx="0" cy="182880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3172" name="Line 4"/>
          <p:cNvSpPr>
            <a:spLocks noChangeShapeType="1"/>
          </p:cNvSpPr>
          <p:nvPr/>
        </p:nvSpPr>
        <p:spPr bwMode="auto">
          <a:xfrm flipV="1">
            <a:off x="2843213" y="6237288"/>
            <a:ext cx="39608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3173" name="Freeform 5"/>
          <p:cNvSpPr>
            <a:spLocks/>
          </p:cNvSpPr>
          <p:nvPr/>
        </p:nvSpPr>
        <p:spPr bwMode="auto">
          <a:xfrm>
            <a:off x="3290888" y="4743450"/>
            <a:ext cx="2994025" cy="1312863"/>
          </a:xfrm>
          <a:custGeom>
            <a:avLst/>
            <a:gdLst>
              <a:gd name="T0" fmla="*/ 0 w 1886"/>
              <a:gd name="T1" fmla="*/ 15 h 827"/>
              <a:gd name="T2" fmla="*/ 216 w 1886"/>
              <a:gd name="T3" fmla="*/ 147 h 827"/>
              <a:gd name="T4" fmla="*/ 718 w 1886"/>
              <a:gd name="T5" fmla="*/ 699 h 827"/>
              <a:gd name="T6" fmla="*/ 962 w 1886"/>
              <a:gd name="T7" fmla="*/ 795 h 827"/>
              <a:gd name="T8" fmla="*/ 1271 w 1886"/>
              <a:gd name="T9" fmla="*/ 507 h 827"/>
              <a:gd name="T10" fmla="*/ 1712 w 1886"/>
              <a:gd name="T11" fmla="*/ 84 h 827"/>
              <a:gd name="T12" fmla="*/ 1886 w 1886"/>
              <a:gd name="T13" fmla="*/ 2 h 827"/>
            </a:gdLst>
            <a:ahLst/>
            <a:cxnLst>
              <a:cxn ang="0">
                <a:pos x="T0" y="T1"/>
              </a:cxn>
              <a:cxn ang="0">
                <a:pos x="T2" y="T3"/>
              </a:cxn>
              <a:cxn ang="0">
                <a:pos x="T4" y="T5"/>
              </a:cxn>
              <a:cxn ang="0">
                <a:pos x="T6" y="T7"/>
              </a:cxn>
              <a:cxn ang="0">
                <a:pos x="T8" y="T9"/>
              </a:cxn>
              <a:cxn ang="0">
                <a:pos x="T10" y="T11"/>
              </a:cxn>
              <a:cxn ang="0">
                <a:pos x="T12" y="T13"/>
              </a:cxn>
            </a:cxnLst>
            <a:rect l="0" t="0" r="r" b="b"/>
            <a:pathLst>
              <a:path w="1886" h="827">
                <a:moveTo>
                  <a:pt x="0" y="15"/>
                </a:moveTo>
                <a:cubicBezTo>
                  <a:pt x="48" y="24"/>
                  <a:pt x="96" y="33"/>
                  <a:pt x="216" y="147"/>
                </a:cubicBezTo>
                <a:cubicBezTo>
                  <a:pt x="336" y="261"/>
                  <a:pt x="594" y="591"/>
                  <a:pt x="718" y="699"/>
                </a:cubicBezTo>
                <a:cubicBezTo>
                  <a:pt x="842" y="807"/>
                  <a:pt x="869" y="827"/>
                  <a:pt x="962" y="795"/>
                </a:cubicBezTo>
                <a:cubicBezTo>
                  <a:pt x="1055" y="763"/>
                  <a:pt x="1146" y="625"/>
                  <a:pt x="1271" y="507"/>
                </a:cubicBezTo>
                <a:cubicBezTo>
                  <a:pt x="1396" y="389"/>
                  <a:pt x="1610" y="168"/>
                  <a:pt x="1712" y="84"/>
                </a:cubicBezTo>
                <a:cubicBezTo>
                  <a:pt x="1814" y="0"/>
                  <a:pt x="1850" y="19"/>
                  <a:pt x="1886" y="2"/>
                </a:cubicBezTo>
              </a:path>
            </a:pathLst>
          </a:custGeom>
          <a:noFill/>
          <a:ln w="31750" cap="flat" cmpd="sng">
            <a:solidFill>
              <a:srgbClr val="0000FF"/>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3174" name="Line 6"/>
          <p:cNvSpPr>
            <a:spLocks noChangeShapeType="1"/>
          </p:cNvSpPr>
          <p:nvPr/>
        </p:nvSpPr>
        <p:spPr bwMode="auto">
          <a:xfrm flipV="1">
            <a:off x="4729163" y="5021263"/>
            <a:ext cx="1260475" cy="1182687"/>
          </a:xfrm>
          <a:prstGeom prst="line">
            <a:avLst/>
          </a:prstGeom>
          <a:noFill/>
          <a:ln w="9525">
            <a:solidFill>
              <a:srgbClr val="FF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3175" name="Line 7"/>
          <p:cNvSpPr>
            <a:spLocks noChangeShapeType="1"/>
          </p:cNvSpPr>
          <p:nvPr/>
        </p:nvSpPr>
        <p:spPr bwMode="auto">
          <a:xfrm flipH="1" flipV="1">
            <a:off x="3406775" y="4835525"/>
            <a:ext cx="1322388" cy="1392238"/>
          </a:xfrm>
          <a:prstGeom prst="line">
            <a:avLst/>
          </a:prstGeom>
          <a:noFill/>
          <a:ln w="9525">
            <a:solidFill>
              <a:srgbClr val="FF0000"/>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3176" name="Rectangle 8"/>
          <p:cNvSpPr>
            <a:spLocks noChangeArrowheads="1"/>
          </p:cNvSpPr>
          <p:nvPr/>
        </p:nvSpPr>
        <p:spPr bwMode="auto">
          <a:xfrm>
            <a:off x="4673600" y="6203950"/>
            <a:ext cx="415925"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a:ea typeface="宋体" panose="02010600030101010101" pitchFamily="2" charset="-122"/>
              </a:rPr>
              <a:t>0</a:t>
            </a:r>
          </a:p>
        </p:txBody>
      </p:sp>
      <p:sp>
        <p:nvSpPr>
          <p:cNvPr id="263177" name="Rectangle 9"/>
          <p:cNvSpPr>
            <a:spLocks noChangeArrowheads="1"/>
          </p:cNvSpPr>
          <p:nvPr/>
        </p:nvSpPr>
        <p:spPr bwMode="auto">
          <a:xfrm>
            <a:off x="4848225" y="4246563"/>
            <a:ext cx="314325"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i="1">
                <a:ea typeface="宋体" panose="02010600030101010101" pitchFamily="2" charset="-122"/>
              </a:rPr>
              <a:t>e</a:t>
            </a:r>
            <a:r>
              <a:rPr kumimoji="0" lang="en-US" altLang="zh-CN" b="0" baseline="-25000">
                <a:ea typeface="宋体" panose="02010600030101010101" pitchFamily="2" charset="-122"/>
              </a:rPr>
              <a:t>2</a:t>
            </a:r>
            <a:endParaRPr kumimoji="0" lang="en-US" altLang="zh-CN" b="0">
              <a:ea typeface="宋体" panose="02010600030101010101" pitchFamily="2" charset="-122"/>
            </a:endParaRPr>
          </a:p>
        </p:txBody>
      </p:sp>
      <p:sp>
        <p:nvSpPr>
          <p:cNvPr id="263178" name="Rectangle 10"/>
          <p:cNvSpPr>
            <a:spLocks noChangeArrowheads="1"/>
          </p:cNvSpPr>
          <p:nvPr/>
        </p:nvSpPr>
        <p:spPr bwMode="auto">
          <a:xfrm>
            <a:off x="6516688" y="6165850"/>
            <a:ext cx="31432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i="1">
                <a:ea typeface="宋体" panose="02010600030101010101" pitchFamily="2" charset="-122"/>
              </a:rPr>
              <a:t>x</a:t>
            </a:r>
          </a:p>
        </p:txBody>
      </p:sp>
      <p:sp>
        <p:nvSpPr>
          <p:cNvPr id="263179" name="Rectangle 11"/>
          <p:cNvSpPr>
            <a:spLocks noChangeArrowheads="1"/>
          </p:cNvSpPr>
          <p:nvPr/>
        </p:nvSpPr>
        <p:spPr bwMode="auto">
          <a:xfrm>
            <a:off x="2843213" y="6165850"/>
            <a:ext cx="31432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i="1">
                <a:ea typeface="宋体" panose="02010600030101010101" pitchFamily="2" charset="-122"/>
              </a:rPr>
              <a:t>-x</a:t>
            </a:r>
          </a:p>
        </p:txBody>
      </p:sp>
      <p:sp>
        <p:nvSpPr>
          <p:cNvPr id="263180" name="Line 12"/>
          <p:cNvSpPr>
            <a:spLocks noChangeShapeType="1"/>
          </p:cNvSpPr>
          <p:nvPr/>
        </p:nvSpPr>
        <p:spPr bwMode="auto">
          <a:xfrm>
            <a:off x="4716463" y="6049963"/>
            <a:ext cx="13684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3181" name="Rectangle 13"/>
          <p:cNvSpPr>
            <a:spLocks noChangeArrowheads="1"/>
          </p:cNvSpPr>
          <p:nvPr/>
        </p:nvSpPr>
        <p:spPr bwMode="auto">
          <a:xfrm>
            <a:off x="6011863" y="5903913"/>
            <a:ext cx="574675"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800" b="0" i="1">
                <a:ea typeface="宋体" panose="02010600030101010101" pitchFamily="2" charset="-122"/>
              </a:rPr>
              <a:t>e</a:t>
            </a:r>
            <a:r>
              <a:rPr kumimoji="0" lang="en-US" altLang="zh-CN" sz="1800" b="0" baseline="-25000">
                <a:ea typeface="宋体" panose="02010600030101010101" pitchFamily="2" charset="-122"/>
              </a:rPr>
              <a:t>20</a:t>
            </a:r>
            <a:endParaRPr kumimoji="0" lang="en-US" altLang="zh-CN" sz="1800" b="0">
              <a:ea typeface="宋体" panose="02010600030101010101" pitchFamily="2" charset="-122"/>
            </a:endParaRPr>
          </a:p>
        </p:txBody>
      </p:sp>
      <p:sp>
        <p:nvSpPr>
          <p:cNvPr id="263182" name="Line 14"/>
          <p:cNvSpPr>
            <a:spLocks noChangeShapeType="1"/>
          </p:cNvSpPr>
          <p:nvPr/>
        </p:nvSpPr>
        <p:spPr bwMode="auto">
          <a:xfrm>
            <a:off x="6011863" y="5734050"/>
            <a:ext cx="0"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3183" name="Line 15"/>
          <p:cNvSpPr>
            <a:spLocks noChangeShapeType="1"/>
          </p:cNvSpPr>
          <p:nvPr/>
        </p:nvSpPr>
        <p:spPr bwMode="auto">
          <a:xfrm flipV="1">
            <a:off x="6011863" y="6237288"/>
            <a:ext cx="0"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5949950"/>
            <a:ext cx="91440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pPr>
            <a:r>
              <a:rPr lang="en-US" altLang="zh-CN">
                <a:solidFill>
                  <a:srgbClr val="000066"/>
                </a:solidFill>
                <a:latin typeface="华文仿宋" pitchFamily="2" charset="-122"/>
              </a:rPr>
              <a:t>1  </a:t>
            </a:r>
            <a:r>
              <a:rPr lang="zh-CN" altLang="en-US">
                <a:solidFill>
                  <a:srgbClr val="000066"/>
                </a:solidFill>
                <a:latin typeface="华文仿宋" pitchFamily="2" charset="-122"/>
              </a:rPr>
              <a:t>基波正交分量 </a:t>
            </a:r>
            <a:r>
              <a:rPr lang="en-US" altLang="zh-CN">
                <a:solidFill>
                  <a:srgbClr val="000066"/>
                </a:solidFill>
                <a:latin typeface="华文仿宋" pitchFamily="2" charset="-122"/>
              </a:rPr>
              <a:t>2  </a:t>
            </a:r>
            <a:r>
              <a:rPr lang="zh-CN" altLang="en-US">
                <a:solidFill>
                  <a:srgbClr val="000066"/>
                </a:solidFill>
                <a:latin typeface="华文仿宋" pitchFamily="2" charset="-122"/>
              </a:rPr>
              <a:t>基波同相分量 </a:t>
            </a:r>
            <a:r>
              <a:rPr lang="en-US" altLang="zh-CN">
                <a:solidFill>
                  <a:srgbClr val="000066"/>
                </a:solidFill>
                <a:latin typeface="华文仿宋" pitchFamily="2" charset="-122"/>
              </a:rPr>
              <a:t>3 </a:t>
            </a:r>
            <a:r>
              <a:rPr lang="zh-CN" altLang="en-US">
                <a:solidFill>
                  <a:srgbClr val="000066"/>
                </a:solidFill>
                <a:latin typeface="华文仿宋" pitchFamily="2" charset="-122"/>
              </a:rPr>
              <a:t>二次谐波 </a:t>
            </a:r>
            <a:r>
              <a:rPr lang="en-US" altLang="zh-CN">
                <a:solidFill>
                  <a:srgbClr val="000066"/>
                </a:solidFill>
                <a:latin typeface="华文仿宋" pitchFamily="2" charset="-122"/>
              </a:rPr>
              <a:t>4  </a:t>
            </a:r>
            <a:r>
              <a:rPr lang="zh-CN" altLang="en-US">
                <a:solidFill>
                  <a:srgbClr val="000066"/>
                </a:solidFill>
                <a:latin typeface="华文仿宋" pitchFamily="2" charset="-122"/>
              </a:rPr>
              <a:t>三次谐波 </a:t>
            </a:r>
            <a:r>
              <a:rPr lang="en-US" altLang="zh-CN">
                <a:solidFill>
                  <a:srgbClr val="000066"/>
                </a:solidFill>
                <a:latin typeface="华文仿宋" pitchFamily="2" charset="-122"/>
              </a:rPr>
              <a:t>5 </a:t>
            </a:r>
            <a:r>
              <a:rPr lang="zh-CN" altLang="en-US">
                <a:solidFill>
                  <a:srgbClr val="000066"/>
                </a:solidFill>
                <a:latin typeface="华文仿宋" pitchFamily="2" charset="-122"/>
              </a:rPr>
              <a:t>电磁干扰</a:t>
            </a:r>
          </a:p>
        </p:txBody>
      </p:sp>
      <p:grpSp>
        <p:nvGrpSpPr>
          <p:cNvPr id="264195" name="Group 3"/>
          <p:cNvGrpSpPr>
            <a:grpSpLocks/>
          </p:cNvGrpSpPr>
          <p:nvPr/>
        </p:nvGrpSpPr>
        <p:grpSpPr bwMode="auto">
          <a:xfrm>
            <a:off x="2484438" y="1268413"/>
            <a:ext cx="5456237" cy="4105275"/>
            <a:chOff x="1303" y="96"/>
            <a:chExt cx="3437" cy="3242"/>
          </a:xfrm>
        </p:grpSpPr>
        <p:sp>
          <p:nvSpPr>
            <p:cNvPr id="264196" name="Line 4"/>
            <p:cNvSpPr>
              <a:spLocks noChangeShapeType="1"/>
            </p:cNvSpPr>
            <p:nvPr/>
          </p:nvSpPr>
          <p:spPr bwMode="auto">
            <a:xfrm flipV="1">
              <a:off x="1543" y="164"/>
              <a:ext cx="0" cy="117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4197" name="Line 5"/>
            <p:cNvSpPr>
              <a:spLocks noChangeShapeType="1"/>
            </p:cNvSpPr>
            <p:nvPr/>
          </p:nvSpPr>
          <p:spPr bwMode="auto">
            <a:xfrm>
              <a:off x="1543" y="870"/>
              <a:ext cx="2936"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4198" name="Freeform 6"/>
            <p:cNvSpPr>
              <a:spLocks/>
            </p:cNvSpPr>
            <p:nvPr/>
          </p:nvSpPr>
          <p:spPr bwMode="auto">
            <a:xfrm>
              <a:off x="1543" y="394"/>
              <a:ext cx="2553" cy="954"/>
            </a:xfrm>
            <a:custGeom>
              <a:avLst/>
              <a:gdLst>
                <a:gd name="T0" fmla="*/ 0 w 1800"/>
                <a:gd name="T1" fmla="*/ 509 h 1025"/>
                <a:gd name="T2" fmla="*/ 392 w 1800"/>
                <a:gd name="T3" fmla="*/ 0 h 1025"/>
                <a:gd name="T4" fmla="*/ 878 w 1800"/>
                <a:gd name="T5" fmla="*/ 509 h 1025"/>
                <a:gd name="T6" fmla="*/ 1292 w 1800"/>
                <a:gd name="T7" fmla="*/ 1025 h 1025"/>
                <a:gd name="T8" fmla="*/ 1800 w 1800"/>
                <a:gd name="T9" fmla="*/ 509 h 1025"/>
              </a:gdLst>
              <a:ahLst/>
              <a:cxnLst>
                <a:cxn ang="0">
                  <a:pos x="T0" y="T1"/>
                </a:cxn>
                <a:cxn ang="0">
                  <a:pos x="T2" y="T3"/>
                </a:cxn>
                <a:cxn ang="0">
                  <a:pos x="T4" y="T5"/>
                </a:cxn>
                <a:cxn ang="0">
                  <a:pos x="T6" y="T7"/>
                </a:cxn>
                <a:cxn ang="0">
                  <a:pos x="T8" y="T9"/>
                </a:cxn>
              </a:cxnLst>
              <a:rect l="0" t="0" r="r" b="b"/>
              <a:pathLst>
                <a:path w="1800" h="1025">
                  <a:moveTo>
                    <a:pt x="0" y="509"/>
                  </a:moveTo>
                  <a:cubicBezTo>
                    <a:pt x="123" y="254"/>
                    <a:pt x="246" y="0"/>
                    <a:pt x="392" y="0"/>
                  </a:cubicBezTo>
                  <a:cubicBezTo>
                    <a:pt x="538" y="0"/>
                    <a:pt x="728" y="338"/>
                    <a:pt x="878" y="509"/>
                  </a:cubicBezTo>
                  <a:cubicBezTo>
                    <a:pt x="1028" y="680"/>
                    <a:pt x="1138" y="1025"/>
                    <a:pt x="1292" y="1025"/>
                  </a:cubicBezTo>
                  <a:cubicBezTo>
                    <a:pt x="1446" y="1025"/>
                    <a:pt x="1623" y="767"/>
                    <a:pt x="1800" y="509"/>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4199" name="Freeform 7"/>
            <p:cNvSpPr>
              <a:spLocks/>
            </p:cNvSpPr>
            <p:nvPr/>
          </p:nvSpPr>
          <p:spPr bwMode="auto">
            <a:xfrm>
              <a:off x="1517" y="635"/>
              <a:ext cx="2718" cy="518"/>
            </a:xfrm>
            <a:custGeom>
              <a:avLst/>
              <a:gdLst>
                <a:gd name="T0" fmla="*/ 11 w 1916"/>
                <a:gd name="T1" fmla="*/ 221 h 557"/>
                <a:gd name="T2" fmla="*/ 29 w 1916"/>
                <a:gd name="T3" fmla="*/ 133 h 557"/>
                <a:gd name="T4" fmla="*/ 56 w 1916"/>
                <a:gd name="T5" fmla="*/ 80 h 557"/>
                <a:gd name="T6" fmla="*/ 64 w 1916"/>
                <a:gd name="T7" fmla="*/ 53 h 557"/>
                <a:gd name="T8" fmla="*/ 91 w 1916"/>
                <a:gd name="T9" fmla="*/ 44 h 557"/>
                <a:gd name="T10" fmla="*/ 117 w 1916"/>
                <a:gd name="T11" fmla="*/ 27 h 557"/>
                <a:gd name="T12" fmla="*/ 206 w 1916"/>
                <a:gd name="T13" fmla="*/ 0 h 557"/>
                <a:gd name="T14" fmla="*/ 268 w 1916"/>
                <a:gd name="T15" fmla="*/ 18 h 557"/>
                <a:gd name="T16" fmla="*/ 312 w 1916"/>
                <a:gd name="T17" fmla="*/ 80 h 557"/>
                <a:gd name="T18" fmla="*/ 321 w 1916"/>
                <a:gd name="T19" fmla="*/ 133 h 557"/>
                <a:gd name="T20" fmla="*/ 347 w 1916"/>
                <a:gd name="T21" fmla="*/ 141 h 557"/>
                <a:gd name="T22" fmla="*/ 356 w 1916"/>
                <a:gd name="T23" fmla="*/ 168 h 557"/>
                <a:gd name="T24" fmla="*/ 382 w 1916"/>
                <a:gd name="T25" fmla="*/ 186 h 557"/>
                <a:gd name="T26" fmla="*/ 391 w 1916"/>
                <a:gd name="T27" fmla="*/ 221 h 557"/>
                <a:gd name="T28" fmla="*/ 427 w 1916"/>
                <a:gd name="T29" fmla="*/ 230 h 557"/>
                <a:gd name="T30" fmla="*/ 453 w 1916"/>
                <a:gd name="T31" fmla="*/ 247 h 557"/>
                <a:gd name="T32" fmla="*/ 497 w 1916"/>
                <a:gd name="T33" fmla="*/ 380 h 557"/>
                <a:gd name="T34" fmla="*/ 506 w 1916"/>
                <a:gd name="T35" fmla="*/ 415 h 557"/>
                <a:gd name="T36" fmla="*/ 533 w 1916"/>
                <a:gd name="T37" fmla="*/ 424 h 557"/>
                <a:gd name="T38" fmla="*/ 577 w 1916"/>
                <a:gd name="T39" fmla="*/ 539 h 557"/>
                <a:gd name="T40" fmla="*/ 656 w 1916"/>
                <a:gd name="T41" fmla="*/ 504 h 557"/>
                <a:gd name="T42" fmla="*/ 718 w 1916"/>
                <a:gd name="T43" fmla="*/ 557 h 557"/>
                <a:gd name="T44" fmla="*/ 771 w 1916"/>
                <a:gd name="T45" fmla="*/ 477 h 557"/>
                <a:gd name="T46" fmla="*/ 780 w 1916"/>
                <a:gd name="T47" fmla="*/ 415 h 557"/>
                <a:gd name="T48" fmla="*/ 859 w 1916"/>
                <a:gd name="T49" fmla="*/ 389 h 557"/>
                <a:gd name="T50" fmla="*/ 912 w 1916"/>
                <a:gd name="T51" fmla="*/ 292 h 557"/>
                <a:gd name="T52" fmla="*/ 939 w 1916"/>
                <a:gd name="T53" fmla="*/ 239 h 557"/>
                <a:gd name="T54" fmla="*/ 983 w 1916"/>
                <a:gd name="T55" fmla="*/ 106 h 557"/>
                <a:gd name="T56" fmla="*/ 1010 w 1916"/>
                <a:gd name="T57" fmla="*/ 97 h 557"/>
                <a:gd name="T58" fmla="*/ 1018 w 1916"/>
                <a:gd name="T59" fmla="*/ 71 h 557"/>
                <a:gd name="T60" fmla="*/ 1071 w 1916"/>
                <a:gd name="T61" fmla="*/ 53 h 557"/>
                <a:gd name="T62" fmla="*/ 1107 w 1916"/>
                <a:gd name="T63" fmla="*/ 44 h 557"/>
                <a:gd name="T64" fmla="*/ 1142 w 1916"/>
                <a:gd name="T65" fmla="*/ 35 h 557"/>
                <a:gd name="T66" fmla="*/ 1186 w 1916"/>
                <a:gd name="T67" fmla="*/ 106 h 557"/>
                <a:gd name="T68" fmla="*/ 1195 w 1916"/>
                <a:gd name="T69" fmla="*/ 133 h 557"/>
                <a:gd name="T70" fmla="*/ 1222 w 1916"/>
                <a:gd name="T71" fmla="*/ 141 h 557"/>
                <a:gd name="T72" fmla="*/ 1231 w 1916"/>
                <a:gd name="T73" fmla="*/ 177 h 557"/>
                <a:gd name="T74" fmla="*/ 1284 w 1916"/>
                <a:gd name="T75" fmla="*/ 212 h 557"/>
                <a:gd name="T76" fmla="*/ 1310 w 1916"/>
                <a:gd name="T77" fmla="*/ 230 h 557"/>
                <a:gd name="T78" fmla="*/ 1319 w 1916"/>
                <a:gd name="T79" fmla="*/ 292 h 557"/>
                <a:gd name="T80" fmla="*/ 1345 w 1916"/>
                <a:gd name="T81" fmla="*/ 300 h 557"/>
                <a:gd name="T82" fmla="*/ 1381 w 1916"/>
                <a:gd name="T83" fmla="*/ 353 h 557"/>
                <a:gd name="T84" fmla="*/ 1425 w 1916"/>
                <a:gd name="T85" fmla="*/ 406 h 557"/>
                <a:gd name="T86" fmla="*/ 1469 w 1916"/>
                <a:gd name="T87" fmla="*/ 451 h 557"/>
                <a:gd name="T88" fmla="*/ 1487 w 1916"/>
                <a:gd name="T89" fmla="*/ 477 h 557"/>
                <a:gd name="T90" fmla="*/ 1496 w 1916"/>
                <a:gd name="T91" fmla="*/ 504 h 557"/>
                <a:gd name="T92" fmla="*/ 1549 w 1916"/>
                <a:gd name="T93" fmla="*/ 477 h 557"/>
                <a:gd name="T94" fmla="*/ 1566 w 1916"/>
                <a:gd name="T95" fmla="*/ 504 h 557"/>
                <a:gd name="T96" fmla="*/ 1610 w 1916"/>
                <a:gd name="T97" fmla="*/ 424 h 557"/>
                <a:gd name="T98" fmla="*/ 1637 w 1916"/>
                <a:gd name="T99" fmla="*/ 406 h 557"/>
                <a:gd name="T100" fmla="*/ 1708 w 1916"/>
                <a:gd name="T101" fmla="*/ 406 h 557"/>
                <a:gd name="T102" fmla="*/ 1743 w 1916"/>
                <a:gd name="T103" fmla="*/ 327 h 557"/>
                <a:gd name="T104" fmla="*/ 1778 w 1916"/>
                <a:gd name="T105" fmla="*/ 274 h 557"/>
                <a:gd name="T106" fmla="*/ 1814 w 1916"/>
                <a:gd name="T107" fmla="*/ 239 h 557"/>
                <a:gd name="T108" fmla="*/ 1822 w 1916"/>
                <a:gd name="T109" fmla="*/ 194 h 557"/>
                <a:gd name="T110" fmla="*/ 1902 w 1916"/>
                <a:gd name="T111" fmla="*/ 141 h 557"/>
                <a:gd name="T112" fmla="*/ 1911 w 1916"/>
                <a:gd name="T113" fmla="*/ 7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16" h="557">
                  <a:moveTo>
                    <a:pt x="11" y="221"/>
                  </a:moveTo>
                  <a:cubicBezTo>
                    <a:pt x="0" y="183"/>
                    <a:pt x="7" y="165"/>
                    <a:pt x="29" y="133"/>
                  </a:cubicBezTo>
                  <a:cubicBezTo>
                    <a:pt x="54" y="57"/>
                    <a:pt x="18" y="157"/>
                    <a:pt x="56" y="80"/>
                  </a:cubicBezTo>
                  <a:cubicBezTo>
                    <a:pt x="60" y="72"/>
                    <a:pt x="57" y="60"/>
                    <a:pt x="64" y="53"/>
                  </a:cubicBezTo>
                  <a:cubicBezTo>
                    <a:pt x="71" y="46"/>
                    <a:pt x="82" y="48"/>
                    <a:pt x="91" y="44"/>
                  </a:cubicBezTo>
                  <a:cubicBezTo>
                    <a:pt x="100" y="39"/>
                    <a:pt x="108" y="33"/>
                    <a:pt x="117" y="27"/>
                  </a:cubicBezTo>
                  <a:cubicBezTo>
                    <a:pt x="164" y="41"/>
                    <a:pt x="178" y="41"/>
                    <a:pt x="206" y="0"/>
                  </a:cubicBezTo>
                  <a:cubicBezTo>
                    <a:pt x="214" y="2"/>
                    <a:pt x="266" y="15"/>
                    <a:pt x="268" y="18"/>
                  </a:cubicBezTo>
                  <a:cubicBezTo>
                    <a:pt x="319" y="91"/>
                    <a:pt x="251" y="60"/>
                    <a:pt x="312" y="80"/>
                  </a:cubicBezTo>
                  <a:cubicBezTo>
                    <a:pt x="315" y="98"/>
                    <a:pt x="312" y="117"/>
                    <a:pt x="321" y="133"/>
                  </a:cubicBezTo>
                  <a:cubicBezTo>
                    <a:pt x="326" y="141"/>
                    <a:pt x="341" y="135"/>
                    <a:pt x="347" y="141"/>
                  </a:cubicBezTo>
                  <a:cubicBezTo>
                    <a:pt x="354" y="148"/>
                    <a:pt x="350" y="161"/>
                    <a:pt x="356" y="168"/>
                  </a:cubicBezTo>
                  <a:cubicBezTo>
                    <a:pt x="362" y="176"/>
                    <a:pt x="373" y="180"/>
                    <a:pt x="382" y="186"/>
                  </a:cubicBezTo>
                  <a:cubicBezTo>
                    <a:pt x="385" y="198"/>
                    <a:pt x="382" y="213"/>
                    <a:pt x="391" y="221"/>
                  </a:cubicBezTo>
                  <a:cubicBezTo>
                    <a:pt x="400" y="230"/>
                    <a:pt x="416" y="225"/>
                    <a:pt x="427" y="230"/>
                  </a:cubicBezTo>
                  <a:cubicBezTo>
                    <a:pt x="437" y="234"/>
                    <a:pt x="444" y="241"/>
                    <a:pt x="453" y="247"/>
                  </a:cubicBezTo>
                  <a:cubicBezTo>
                    <a:pt x="468" y="291"/>
                    <a:pt x="473" y="341"/>
                    <a:pt x="497" y="380"/>
                  </a:cubicBezTo>
                  <a:cubicBezTo>
                    <a:pt x="500" y="392"/>
                    <a:pt x="498" y="406"/>
                    <a:pt x="506" y="415"/>
                  </a:cubicBezTo>
                  <a:cubicBezTo>
                    <a:pt x="512" y="422"/>
                    <a:pt x="529" y="415"/>
                    <a:pt x="533" y="424"/>
                  </a:cubicBezTo>
                  <a:cubicBezTo>
                    <a:pt x="565" y="498"/>
                    <a:pt x="511" y="495"/>
                    <a:pt x="577" y="539"/>
                  </a:cubicBezTo>
                  <a:cubicBezTo>
                    <a:pt x="605" y="529"/>
                    <a:pt x="628" y="514"/>
                    <a:pt x="656" y="504"/>
                  </a:cubicBezTo>
                  <a:cubicBezTo>
                    <a:pt x="703" y="520"/>
                    <a:pt x="675" y="527"/>
                    <a:pt x="718" y="557"/>
                  </a:cubicBezTo>
                  <a:cubicBezTo>
                    <a:pt x="747" y="513"/>
                    <a:pt x="722" y="494"/>
                    <a:pt x="771" y="477"/>
                  </a:cubicBezTo>
                  <a:cubicBezTo>
                    <a:pt x="774" y="456"/>
                    <a:pt x="771" y="434"/>
                    <a:pt x="780" y="415"/>
                  </a:cubicBezTo>
                  <a:cubicBezTo>
                    <a:pt x="781" y="413"/>
                    <a:pt x="852" y="391"/>
                    <a:pt x="859" y="389"/>
                  </a:cubicBezTo>
                  <a:cubicBezTo>
                    <a:pt x="844" y="307"/>
                    <a:pt x="854" y="330"/>
                    <a:pt x="912" y="292"/>
                  </a:cubicBezTo>
                  <a:cubicBezTo>
                    <a:pt x="944" y="196"/>
                    <a:pt x="894" y="338"/>
                    <a:pt x="939" y="239"/>
                  </a:cubicBezTo>
                  <a:cubicBezTo>
                    <a:pt x="957" y="199"/>
                    <a:pt x="969" y="147"/>
                    <a:pt x="983" y="106"/>
                  </a:cubicBezTo>
                  <a:cubicBezTo>
                    <a:pt x="986" y="97"/>
                    <a:pt x="1001" y="100"/>
                    <a:pt x="1010" y="97"/>
                  </a:cubicBezTo>
                  <a:cubicBezTo>
                    <a:pt x="1013" y="88"/>
                    <a:pt x="1011" y="76"/>
                    <a:pt x="1018" y="71"/>
                  </a:cubicBezTo>
                  <a:cubicBezTo>
                    <a:pt x="1033" y="60"/>
                    <a:pt x="1071" y="53"/>
                    <a:pt x="1071" y="53"/>
                  </a:cubicBezTo>
                  <a:cubicBezTo>
                    <a:pt x="1088" y="3"/>
                    <a:pt x="1066" y="39"/>
                    <a:pt x="1107" y="44"/>
                  </a:cubicBezTo>
                  <a:cubicBezTo>
                    <a:pt x="1119" y="46"/>
                    <a:pt x="1130" y="38"/>
                    <a:pt x="1142" y="35"/>
                  </a:cubicBezTo>
                  <a:cubicBezTo>
                    <a:pt x="1155" y="75"/>
                    <a:pt x="1143" y="91"/>
                    <a:pt x="1186" y="106"/>
                  </a:cubicBezTo>
                  <a:cubicBezTo>
                    <a:pt x="1189" y="115"/>
                    <a:pt x="1188" y="126"/>
                    <a:pt x="1195" y="133"/>
                  </a:cubicBezTo>
                  <a:cubicBezTo>
                    <a:pt x="1202" y="140"/>
                    <a:pt x="1216" y="134"/>
                    <a:pt x="1222" y="141"/>
                  </a:cubicBezTo>
                  <a:cubicBezTo>
                    <a:pt x="1230" y="151"/>
                    <a:pt x="1223" y="168"/>
                    <a:pt x="1231" y="177"/>
                  </a:cubicBezTo>
                  <a:cubicBezTo>
                    <a:pt x="1245" y="193"/>
                    <a:pt x="1266" y="200"/>
                    <a:pt x="1284" y="212"/>
                  </a:cubicBezTo>
                  <a:cubicBezTo>
                    <a:pt x="1293" y="218"/>
                    <a:pt x="1310" y="230"/>
                    <a:pt x="1310" y="230"/>
                  </a:cubicBezTo>
                  <a:cubicBezTo>
                    <a:pt x="1313" y="251"/>
                    <a:pt x="1310" y="273"/>
                    <a:pt x="1319" y="292"/>
                  </a:cubicBezTo>
                  <a:cubicBezTo>
                    <a:pt x="1323" y="300"/>
                    <a:pt x="1339" y="294"/>
                    <a:pt x="1345" y="300"/>
                  </a:cubicBezTo>
                  <a:cubicBezTo>
                    <a:pt x="1360" y="315"/>
                    <a:pt x="1381" y="353"/>
                    <a:pt x="1381" y="353"/>
                  </a:cubicBezTo>
                  <a:cubicBezTo>
                    <a:pt x="1366" y="399"/>
                    <a:pt x="1385" y="394"/>
                    <a:pt x="1425" y="406"/>
                  </a:cubicBezTo>
                  <a:cubicBezTo>
                    <a:pt x="1446" y="469"/>
                    <a:pt x="1425" y="466"/>
                    <a:pt x="1469" y="451"/>
                  </a:cubicBezTo>
                  <a:cubicBezTo>
                    <a:pt x="1475" y="460"/>
                    <a:pt x="1482" y="468"/>
                    <a:pt x="1487" y="477"/>
                  </a:cubicBezTo>
                  <a:cubicBezTo>
                    <a:pt x="1491" y="485"/>
                    <a:pt x="1488" y="500"/>
                    <a:pt x="1496" y="504"/>
                  </a:cubicBezTo>
                  <a:cubicBezTo>
                    <a:pt x="1506" y="509"/>
                    <a:pt x="1545" y="479"/>
                    <a:pt x="1549" y="477"/>
                  </a:cubicBezTo>
                  <a:cubicBezTo>
                    <a:pt x="1555" y="486"/>
                    <a:pt x="1556" y="502"/>
                    <a:pt x="1566" y="504"/>
                  </a:cubicBezTo>
                  <a:cubicBezTo>
                    <a:pt x="1604" y="512"/>
                    <a:pt x="1601" y="438"/>
                    <a:pt x="1610" y="424"/>
                  </a:cubicBezTo>
                  <a:cubicBezTo>
                    <a:pt x="1616" y="415"/>
                    <a:pt x="1628" y="412"/>
                    <a:pt x="1637" y="406"/>
                  </a:cubicBezTo>
                  <a:cubicBezTo>
                    <a:pt x="1649" y="409"/>
                    <a:pt x="1696" y="427"/>
                    <a:pt x="1708" y="406"/>
                  </a:cubicBezTo>
                  <a:cubicBezTo>
                    <a:pt x="1760" y="312"/>
                    <a:pt x="1676" y="349"/>
                    <a:pt x="1743" y="327"/>
                  </a:cubicBezTo>
                  <a:cubicBezTo>
                    <a:pt x="1764" y="245"/>
                    <a:pt x="1734" y="331"/>
                    <a:pt x="1778" y="274"/>
                  </a:cubicBezTo>
                  <a:cubicBezTo>
                    <a:pt x="1811" y="232"/>
                    <a:pt x="1757" y="256"/>
                    <a:pt x="1814" y="239"/>
                  </a:cubicBezTo>
                  <a:cubicBezTo>
                    <a:pt x="1872" y="199"/>
                    <a:pt x="1822" y="246"/>
                    <a:pt x="1822" y="194"/>
                  </a:cubicBezTo>
                  <a:cubicBezTo>
                    <a:pt x="1822" y="160"/>
                    <a:pt x="1880" y="147"/>
                    <a:pt x="1902" y="141"/>
                  </a:cubicBezTo>
                  <a:cubicBezTo>
                    <a:pt x="1916" y="101"/>
                    <a:pt x="1911" y="124"/>
                    <a:pt x="1911" y="71"/>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4200" name="Rectangle 8"/>
            <p:cNvSpPr>
              <a:spLocks noChangeArrowheads="1"/>
            </p:cNvSpPr>
            <p:nvPr/>
          </p:nvSpPr>
          <p:spPr bwMode="auto">
            <a:xfrm>
              <a:off x="1335" y="96"/>
              <a:ext cx="18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e</a:t>
              </a:r>
            </a:p>
          </p:txBody>
        </p:sp>
        <p:sp>
          <p:nvSpPr>
            <p:cNvPr id="264201" name="Rectangle 9"/>
            <p:cNvSpPr>
              <a:spLocks noChangeArrowheads="1"/>
            </p:cNvSpPr>
            <p:nvPr/>
          </p:nvSpPr>
          <p:spPr bwMode="auto">
            <a:xfrm>
              <a:off x="2011" y="154"/>
              <a:ext cx="316" cy="23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e</a:t>
              </a:r>
              <a:r>
                <a:rPr kumimoji="0" lang="en-US" altLang="zh-CN" sz="2000" b="0" baseline="-25000">
                  <a:ea typeface="宋体" panose="02010600030101010101" pitchFamily="2" charset="-122"/>
                </a:rPr>
                <a:t>1</a:t>
              </a:r>
              <a:endParaRPr kumimoji="0" lang="en-US" altLang="zh-CN" sz="2000" b="0">
                <a:ea typeface="宋体" panose="02010600030101010101" pitchFamily="2" charset="-122"/>
              </a:endParaRPr>
            </a:p>
          </p:txBody>
        </p:sp>
        <p:sp>
          <p:nvSpPr>
            <p:cNvPr id="264202" name="Rectangle 10"/>
            <p:cNvSpPr>
              <a:spLocks noChangeArrowheads="1"/>
            </p:cNvSpPr>
            <p:nvPr/>
          </p:nvSpPr>
          <p:spPr bwMode="auto">
            <a:xfrm>
              <a:off x="3222" y="458"/>
              <a:ext cx="317" cy="23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e</a:t>
              </a:r>
              <a:r>
                <a:rPr kumimoji="0" lang="en-US" altLang="zh-CN" sz="2000" b="0" baseline="-25000">
                  <a:ea typeface="宋体" panose="02010600030101010101" pitchFamily="2" charset="-122"/>
                </a:rPr>
                <a:t>20</a:t>
              </a:r>
              <a:endParaRPr kumimoji="0" lang="en-US" altLang="zh-CN" sz="2000" b="0">
                <a:ea typeface="宋体" panose="02010600030101010101" pitchFamily="2" charset="-122"/>
              </a:endParaRPr>
            </a:p>
          </p:txBody>
        </p:sp>
        <p:sp>
          <p:nvSpPr>
            <p:cNvPr id="264203" name="Line 11"/>
            <p:cNvSpPr>
              <a:spLocks noChangeShapeType="1"/>
            </p:cNvSpPr>
            <p:nvPr/>
          </p:nvSpPr>
          <p:spPr bwMode="auto">
            <a:xfrm>
              <a:off x="1554" y="2397"/>
              <a:ext cx="2897"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4204" name="Freeform 12"/>
            <p:cNvSpPr>
              <a:spLocks/>
            </p:cNvSpPr>
            <p:nvPr/>
          </p:nvSpPr>
          <p:spPr bwMode="auto">
            <a:xfrm>
              <a:off x="1554" y="1688"/>
              <a:ext cx="3070" cy="1323"/>
            </a:xfrm>
            <a:custGeom>
              <a:avLst/>
              <a:gdLst>
                <a:gd name="T0" fmla="*/ 0 w 2615"/>
                <a:gd name="T1" fmla="*/ 70 h 1422"/>
                <a:gd name="T2" fmla="*/ 249 w 2615"/>
                <a:gd name="T3" fmla="*/ 220 h 1422"/>
                <a:gd name="T4" fmla="*/ 611 w 2615"/>
                <a:gd name="T5" fmla="*/ 759 h 1422"/>
                <a:gd name="T6" fmla="*/ 1131 w 2615"/>
                <a:gd name="T7" fmla="*/ 1422 h 1422"/>
                <a:gd name="T8" fmla="*/ 1669 w 2615"/>
                <a:gd name="T9" fmla="*/ 759 h 1422"/>
                <a:gd name="T10" fmla="*/ 2236 w 2615"/>
                <a:gd name="T11" fmla="*/ 43 h 1422"/>
                <a:gd name="T12" fmla="*/ 2615 w 2615"/>
                <a:gd name="T13" fmla="*/ 503 h 1422"/>
              </a:gdLst>
              <a:ahLst/>
              <a:cxnLst>
                <a:cxn ang="0">
                  <a:pos x="T0" y="T1"/>
                </a:cxn>
                <a:cxn ang="0">
                  <a:pos x="T2" y="T3"/>
                </a:cxn>
                <a:cxn ang="0">
                  <a:pos x="T4" y="T5"/>
                </a:cxn>
                <a:cxn ang="0">
                  <a:pos x="T6" y="T7"/>
                </a:cxn>
                <a:cxn ang="0">
                  <a:pos x="T8" y="T9"/>
                </a:cxn>
                <a:cxn ang="0">
                  <a:pos x="T10" y="T11"/>
                </a:cxn>
                <a:cxn ang="0">
                  <a:pos x="T12" y="T13"/>
                </a:cxn>
              </a:cxnLst>
              <a:rect l="0" t="0" r="r" b="b"/>
              <a:pathLst>
                <a:path w="2615" h="1422">
                  <a:moveTo>
                    <a:pt x="0" y="70"/>
                  </a:moveTo>
                  <a:cubicBezTo>
                    <a:pt x="73" y="87"/>
                    <a:pt x="147" y="105"/>
                    <a:pt x="249" y="220"/>
                  </a:cubicBezTo>
                  <a:cubicBezTo>
                    <a:pt x="351" y="335"/>
                    <a:pt x="464" y="559"/>
                    <a:pt x="611" y="759"/>
                  </a:cubicBezTo>
                  <a:cubicBezTo>
                    <a:pt x="758" y="959"/>
                    <a:pt x="955" y="1422"/>
                    <a:pt x="1131" y="1422"/>
                  </a:cubicBezTo>
                  <a:cubicBezTo>
                    <a:pt x="1307" y="1422"/>
                    <a:pt x="1485" y="989"/>
                    <a:pt x="1669" y="759"/>
                  </a:cubicBezTo>
                  <a:cubicBezTo>
                    <a:pt x="1853" y="529"/>
                    <a:pt x="2078" y="86"/>
                    <a:pt x="2236" y="43"/>
                  </a:cubicBezTo>
                  <a:cubicBezTo>
                    <a:pt x="2394" y="0"/>
                    <a:pt x="2504" y="251"/>
                    <a:pt x="2615" y="503"/>
                  </a:cubicBezTo>
                </a:path>
              </a:pathLst>
            </a:custGeom>
            <a:noFill/>
            <a:ln w="15875" cap="flat" cmpd="sng">
              <a:solidFill>
                <a:srgbClr val="FF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4205" name="Freeform 13"/>
            <p:cNvSpPr>
              <a:spLocks/>
            </p:cNvSpPr>
            <p:nvPr/>
          </p:nvSpPr>
          <p:spPr bwMode="auto">
            <a:xfrm>
              <a:off x="1554" y="1986"/>
              <a:ext cx="2625" cy="806"/>
            </a:xfrm>
            <a:custGeom>
              <a:avLst/>
              <a:gdLst>
                <a:gd name="T0" fmla="*/ 0 w 2236"/>
                <a:gd name="T1" fmla="*/ 442 h 866"/>
                <a:gd name="T2" fmla="*/ 611 w 2236"/>
                <a:gd name="T3" fmla="*/ 0 h 866"/>
                <a:gd name="T4" fmla="*/ 1131 w 2236"/>
                <a:gd name="T5" fmla="*/ 442 h 866"/>
                <a:gd name="T6" fmla="*/ 1669 w 2236"/>
                <a:gd name="T7" fmla="*/ 866 h 866"/>
                <a:gd name="T8" fmla="*/ 2236 w 2236"/>
                <a:gd name="T9" fmla="*/ 442 h 866"/>
              </a:gdLst>
              <a:ahLst/>
              <a:cxnLst>
                <a:cxn ang="0">
                  <a:pos x="T0" y="T1"/>
                </a:cxn>
                <a:cxn ang="0">
                  <a:pos x="T2" y="T3"/>
                </a:cxn>
                <a:cxn ang="0">
                  <a:pos x="T4" y="T5"/>
                </a:cxn>
                <a:cxn ang="0">
                  <a:pos x="T6" y="T7"/>
                </a:cxn>
                <a:cxn ang="0">
                  <a:pos x="T8" y="T9"/>
                </a:cxn>
              </a:cxnLst>
              <a:rect l="0" t="0" r="r" b="b"/>
              <a:pathLst>
                <a:path w="2236" h="866">
                  <a:moveTo>
                    <a:pt x="0" y="442"/>
                  </a:moveTo>
                  <a:cubicBezTo>
                    <a:pt x="211" y="221"/>
                    <a:pt x="423" y="0"/>
                    <a:pt x="611" y="0"/>
                  </a:cubicBezTo>
                  <a:cubicBezTo>
                    <a:pt x="799" y="0"/>
                    <a:pt x="955" y="298"/>
                    <a:pt x="1131" y="442"/>
                  </a:cubicBezTo>
                  <a:cubicBezTo>
                    <a:pt x="1307" y="586"/>
                    <a:pt x="1485" y="866"/>
                    <a:pt x="1669" y="866"/>
                  </a:cubicBezTo>
                  <a:cubicBezTo>
                    <a:pt x="1853" y="866"/>
                    <a:pt x="2044" y="654"/>
                    <a:pt x="2236" y="442"/>
                  </a:cubicBezTo>
                </a:path>
              </a:pathLst>
            </a:custGeom>
            <a:noFill/>
            <a:ln w="15875" cap="flat" cmpd="sng">
              <a:solidFill>
                <a:srgbClr val="00FF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4206" name="Freeform 14"/>
            <p:cNvSpPr>
              <a:spLocks/>
            </p:cNvSpPr>
            <p:nvPr/>
          </p:nvSpPr>
          <p:spPr bwMode="auto">
            <a:xfrm>
              <a:off x="1554" y="2251"/>
              <a:ext cx="2584" cy="272"/>
            </a:xfrm>
            <a:custGeom>
              <a:avLst/>
              <a:gdLst>
                <a:gd name="T0" fmla="*/ 0 w 2201"/>
                <a:gd name="T1" fmla="*/ 154 h 292"/>
                <a:gd name="T2" fmla="*/ 337 w 2201"/>
                <a:gd name="T3" fmla="*/ 30 h 292"/>
                <a:gd name="T4" fmla="*/ 587 w 2201"/>
                <a:gd name="T5" fmla="*/ 154 h 292"/>
                <a:gd name="T6" fmla="*/ 876 w 2201"/>
                <a:gd name="T7" fmla="*/ 283 h 292"/>
                <a:gd name="T8" fmla="*/ 1131 w 2201"/>
                <a:gd name="T9" fmla="*/ 154 h 292"/>
                <a:gd name="T10" fmla="*/ 1415 w 2201"/>
                <a:gd name="T11" fmla="*/ 0 h 292"/>
                <a:gd name="T12" fmla="*/ 1669 w 2201"/>
                <a:gd name="T13" fmla="*/ 154 h 292"/>
                <a:gd name="T14" fmla="*/ 1936 w 2201"/>
                <a:gd name="T15" fmla="*/ 291 h 292"/>
                <a:gd name="T16" fmla="*/ 2201 w 2201"/>
                <a:gd name="T17" fmla="*/ 15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1" h="292">
                  <a:moveTo>
                    <a:pt x="0" y="154"/>
                  </a:moveTo>
                  <a:cubicBezTo>
                    <a:pt x="119" y="92"/>
                    <a:pt x="239" y="30"/>
                    <a:pt x="337" y="30"/>
                  </a:cubicBezTo>
                  <a:cubicBezTo>
                    <a:pt x="435" y="30"/>
                    <a:pt x="497" y="112"/>
                    <a:pt x="587" y="154"/>
                  </a:cubicBezTo>
                  <a:cubicBezTo>
                    <a:pt x="677" y="196"/>
                    <a:pt x="785" y="283"/>
                    <a:pt x="876" y="283"/>
                  </a:cubicBezTo>
                  <a:cubicBezTo>
                    <a:pt x="967" y="283"/>
                    <a:pt x="1041" y="201"/>
                    <a:pt x="1131" y="154"/>
                  </a:cubicBezTo>
                  <a:cubicBezTo>
                    <a:pt x="1221" y="107"/>
                    <a:pt x="1325" y="0"/>
                    <a:pt x="1415" y="0"/>
                  </a:cubicBezTo>
                  <a:cubicBezTo>
                    <a:pt x="1505" y="0"/>
                    <a:pt x="1582" y="106"/>
                    <a:pt x="1669" y="154"/>
                  </a:cubicBezTo>
                  <a:cubicBezTo>
                    <a:pt x="1756" y="202"/>
                    <a:pt x="1847" y="290"/>
                    <a:pt x="1936" y="291"/>
                  </a:cubicBezTo>
                  <a:cubicBezTo>
                    <a:pt x="2025" y="292"/>
                    <a:pt x="2146" y="186"/>
                    <a:pt x="2201" y="159"/>
                  </a:cubicBezTo>
                </a:path>
              </a:pathLst>
            </a:custGeom>
            <a:noFill/>
            <a:ln w="15875" cap="flat" cmpd="sng">
              <a:solidFill>
                <a:srgbClr val="80008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4207" name="Freeform 15"/>
            <p:cNvSpPr>
              <a:spLocks/>
            </p:cNvSpPr>
            <p:nvPr/>
          </p:nvSpPr>
          <p:spPr bwMode="auto">
            <a:xfrm>
              <a:off x="1554" y="2207"/>
              <a:ext cx="2625" cy="416"/>
            </a:xfrm>
            <a:custGeom>
              <a:avLst/>
              <a:gdLst>
                <a:gd name="T0" fmla="*/ 0 w 2236"/>
                <a:gd name="T1" fmla="*/ 228 h 447"/>
                <a:gd name="T2" fmla="*/ 205 w 2236"/>
                <a:gd name="T3" fmla="*/ 0 h 447"/>
                <a:gd name="T4" fmla="*/ 389 w 2236"/>
                <a:gd name="T5" fmla="*/ 228 h 447"/>
                <a:gd name="T6" fmla="*/ 567 w 2236"/>
                <a:gd name="T7" fmla="*/ 415 h 447"/>
                <a:gd name="T8" fmla="*/ 742 w 2236"/>
                <a:gd name="T9" fmla="*/ 228 h 447"/>
                <a:gd name="T10" fmla="*/ 929 w 2236"/>
                <a:gd name="T11" fmla="*/ 9 h 447"/>
                <a:gd name="T12" fmla="*/ 1131 w 2236"/>
                <a:gd name="T13" fmla="*/ 228 h 447"/>
                <a:gd name="T14" fmla="*/ 1303 w 2236"/>
                <a:gd name="T15" fmla="*/ 431 h 447"/>
                <a:gd name="T16" fmla="*/ 1495 w 2236"/>
                <a:gd name="T17" fmla="*/ 230 h 447"/>
                <a:gd name="T18" fmla="*/ 1689 w 2236"/>
                <a:gd name="T19" fmla="*/ 27 h 447"/>
                <a:gd name="T20" fmla="*/ 1921 w 2236"/>
                <a:gd name="T21" fmla="*/ 272 h 447"/>
                <a:gd name="T22" fmla="*/ 2094 w 2236"/>
                <a:gd name="T23" fmla="*/ 440 h 447"/>
                <a:gd name="T24" fmla="*/ 2236 w 2236"/>
                <a:gd name="T25" fmla="*/ 228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36" h="447">
                  <a:moveTo>
                    <a:pt x="0" y="228"/>
                  </a:moveTo>
                  <a:cubicBezTo>
                    <a:pt x="34" y="190"/>
                    <a:pt x="140" y="0"/>
                    <a:pt x="205" y="0"/>
                  </a:cubicBezTo>
                  <a:cubicBezTo>
                    <a:pt x="270" y="0"/>
                    <a:pt x="329" y="159"/>
                    <a:pt x="389" y="228"/>
                  </a:cubicBezTo>
                  <a:cubicBezTo>
                    <a:pt x="449" y="297"/>
                    <a:pt x="508" y="415"/>
                    <a:pt x="567" y="415"/>
                  </a:cubicBezTo>
                  <a:cubicBezTo>
                    <a:pt x="626" y="415"/>
                    <a:pt x="682" y="296"/>
                    <a:pt x="742" y="228"/>
                  </a:cubicBezTo>
                  <a:cubicBezTo>
                    <a:pt x="802" y="160"/>
                    <a:pt x="864" y="9"/>
                    <a:pt x="929" y="9"/>
                  </a:cubicBezTo>
                  <a:cubicBezTo>
                    <a:pt x="994" y="9"/>
                    <a:pt x="1069" y="158"/>
                    <a:pt x="1131" y="228"/>
                  </a:cubicBezTo>
                  <a:cubicBezTo>
                    <a:pt x="1193" y="298"/>
                    <a:pt x="1242" y="431"/>
                    <a:pt x="1303" y="431"/>
                  </a:cubicBezTo>
                  <a:cubicBezTo>
                    <a:pt x="1364" y="431"/>
                    <a:pt x="1431" y="297"/>
                    <a:pt x="1495" y="230"/>
                  </a:cubicBezTo>
                  <a:cubicBezTo>
                    <a:pt x="1559" y="163"/>
                    <a:pt x="1618" y="20"/>
                    <a:pt x="1689" y="27"/>
                  </a:cubicBezTo>
                  <a:cubicBezTo>
                    <a:pt x="1760" y="34"/>
                    <a:pt x="1853" y="203"/>
                    <a:pt x="1921" y="272"/>
                  </a:cubicBezTo>
                  <a:cubicBezTo>
                    <a:pt x="1989" y="341"/>
                    <a:pt x="2042" y="447"/>
                    <a:pt x="2094" y="440"/>
                  </a:cubicBezTo>
                  <a:cubicBezTo>
                    <a:pt x="2146" y="433"/>
                    <a:pt x="2191" y="330"/>
                    <a:pt x="2236" y="228"/>
                  </a:cubicBezTo>
                </a:path>
              </a:pathLst>
            </a:custGeom>
            <a:noFill/>
            <a:ln w="15875" cap="flat" cmpd="sng">
              <a:solidFill>
                <a:srgbClr val="0000FF"/>
              </a:solidFill>
              <a:prstDash val="solid"/>
              <a:round/>
              <a:headEnd type="none" w="med" len="med"/>
              <a:tailEnd type="stealth"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4208" name="Freeform 16"/>
            <p:cNvSpPr>
              <a:spLocks/>
            </p:cNvSpPr>
            <p:nvPr/>
          </p:nvSpPr>
          <p:spPr bwMode="auto">
            <a:xfrm>
              <a:off x="1565" y="2331"/>
              <a:ext cx="2748" cy="165"/>
            </a:xfrm>
            <a:custGeom>
              <a:avLst/>
              <a:gdLst>
                <a:gd name="T0" fmla="*/ 53 w 2341"/>
                <a:gd name="T1" fmla="*/ 71 h 177"/>
                <a:gd name="T2" fmla="*/ 89 w 2341"/>
                <a:gd name="T3" fmla="*/ 124 h 177"/>
                <a:gd name="T4" fmla="*/ 106 w 2341"/>
                <a:gd name="T5" fmla="*/ 27 h 177"/>
                <a:gd name="T6" fmla="*/ 168 w 2341"/>
                <a:gd name="T7" fmla="*/ 36 h 177"/>
                <a:gd name="T8" fmla="*/ 248 w 2341"/>
                <a:gd name="T9" fmla="*/ 71 h 177"/>
                <a:gd name="T10" fmla="*/ 320 w 2341"/>
                <a:gd name="T11" fmla="*/ 99 h 177"/>
                <a:gd name="T12" fmla="*/ 468 w 2341"/>
                <a:gd name="T13" fmla="*/ 71 h 177"/>
                <a:gd name="T14" fmla="*/ 530 w 2341"/>
                <a:gd name="T15" fmla="*/ 106 h 177"/>
                <a:gd name="T16" fmla="*/ 566 w 2341"/>
                <a:gd name="T17" fmla="*/ 142 h 177"/>
                <a:gd name="T18" fmla="*/ 636 w 2341"/>
                <a:gd name="T19" fmla="*/ 62 h 177"/>
                <a:gd name="T20" fmla="*/ 689 w 2341"/>
                <a:gd name="T21" fmla="*/ 71 h 177"/>
                <a:gd name="T22" fmla="*/ 725 w 2341"/>
                <a:gd name="T23" fmla="*/ 71 h 177"/>
                <a:gd name="T24" fmla="*/ 795 w 2341"/>
                <a:gd name="T25" fmla="*/ 98 h 177"/>
                <a:gd name="T26" fmla="*/ 831 w 2341"/>
                <a:gd name="T27" fmla="*/ 71 h 177"/>
                <a:gd name="T28" fmla="*/ 892 w 2341"/>
                <a:gd name="T29" fmla="*/ 89 h 177"/>
                <a:gd name="T30" fmla="*/ 954 w 2341"/>
                <a:gd name="T31" fmla="*/ 98 h 177"/>
                <a:gd name="T32" fmla="*/ 990 w 2341"/>
                <a:gd name="T33" fmla="*/ 71 h 177"/>
                <a:gd name="T34" fmla="*/ 1034 w 2341"/>
                <a:gd name="T35" fmla="*/ 27 h 177"/>
                <a:gd name="T36" fmla="*/ 1175 w 2341"/>
                <a:gd name="T37" fmla="*/ 89 h 177"/>
                <a:gd name="T38" fmla="*/ 1219 w 2341"/>
                <a:gd name="T39" fmla="*/ 89 h 177"/>
                <a:gd name="T40" fmla="*/ 1237 w 2341"/>
                <a:gd name="T41" fmla="*/ 89 h 177"/>
                <a:gd name="T42" fmla="*/ 1299 w 2341"/>
                <a:gd name="T43" fmla="*/ 98 h 177"/>
                <a:gd name="T44" fmla="*/ 1334 w 2341"/>
                <a:gd name="T45" fmla="*/ 71 h 177"/>
                <a:gd name="T46" fmla="*/ 1387 w 2341"/>
                <a:gd name="T47" fmla="*/ 80 h 177"/>
                <a:gd name="T48" fmla="*/ 1405 w 2341"/>
                <a:gd name="T49" fmla="*/ 80 h 177"/>
                <a:gd name="T50" fmla="*/ 1449 w 2341"/>
                <a:gd name="T51" fmla="*/ 71 h 177"/>
                <a:gd name="T52" fmla="*/ 1555 w 2341"/>
                <a:gd name="T53" fmla="*/ 71 h 177"/>
                <a:gd name="T54" fmla="*/ 1626 w 2341"/>
                <a:gd name="T55" fmla="*/ 71 h 177"/>
                <a:gd name="T56" fmla="*/ 1696 w 2341"/>
                <a:gd name="T57" fmla="*/ 80 h 177"/>
                <a:gd name="T58" fmla="*/ 1749 w 2341"/>
                <a:gd name="T59" fmla="*/ 71 h 177"/>
                <a:gd name="T60" fmla="*/ 1776 w 2341"/>
                <a:gd name="T61" fmla="*/ 71 h 177"/>
                <a:gd name="T62" fmla="*/ 1882 w 2341"/>
                <a:gd name="T63" fmla="*/ 45 h 177"/>
                <a:gd name="T64" fmla="*/ 1926 w 2341"/>
                <a:gd name="T65" fmla="*/ 53 h 177"/>
                <a:gd name="T66" fmla="*/ 1997 w 2341"/>
                <a:gd name="T67" fmla="*/ 71 h 177"/>
                <a:gd name="T68" fmla="*/ 2041 w 2341"/>
                <a:gd name="T69" fmla="*/ 62 h 177"/>
                <a:gd name="T70" fmla="*/ 2112 w 2341"/>
                <a:gd name="T71" fmla="*/ 36 h 177"/>
                <a:gd name="T72" fmla="*/ 2209 w 2341"/>
                <a:gd name="T73" fmla="*/ 0 h 177"/>
                <a:gd name="T74" fmla="*/ 2341 w 2341"/>
                <a:gd name="T75"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41" h="177">
                  <a:moveTo>
                    <a:pt x="0" y="53"/>
                  </a:moveTo>
                  <a:cubicBezTo>
                    <a:pt x="18" y="59"/>
                    <a:pt x="35" y="65"/>
                    <a:pt x="53" y="71"/>
                  </a:cubicBezTo>
                  <a:cubicBezTo>
                    <a:pt x="64" y="75"/>
                    <a:pt x="55" y="96"/>
                    <a:pt x="62" y="106"/>
                  </a:cubicBezTo>
                  <a:cubicBezTo>
                    <a:pt x="68" y="115"/>
                    <a:pt x="80" y="118"/>
                    <a:pt x="89" y="124"/>
                  </a:cubicBezTo>
                  <a:cubicBezTo>
                    <a:pt x="92" y="100"/>
                    <a:pt x="93" y="76"/>
                    <a:pt x="97" y="53"/>
                  </a:cubicBezTo>
                  <a:cubicBezTo>
                    <a:pt x="99" y="44"/>
                    <a:pt x="98" y="31"/>
                    <a:pt x="106" y="27"/>
                  </a:cubicBezTo>
                  <a:cubicBezTo>
                    <a:pt x="115" y="23"/>
                    <a:pt x="124" y="33"/>
                    <a:pt x="133" y="36"/>
                  </a:cubicBezTo>
                  <a:cubicBezTo>
                    <a:pt x="148" y="80"/>
                    <a:pt x="132" y="60"/>
                    <a:pt x="168" y="36"/>
                  </a:cubicBezTo>
                  <a:cubicBezTo>
                    <a:pt x="176" y="31"/>
                    <a:pt x="186" y="30"/>
                    <a:pt x="195" y="27"/>
                  </a:cubicBezTo>
                  <a:cubicBezTo>
                    <a:pt x="198" y="30"/>
                    <a:pt x="238" y="73"/>
                    <a:pt x="248" y="71"/>
                  </a:cubicBezTo>
                  <a:cubicBezTo>
                    <a:pt x="257" y="69"/>
                    <a:pt x="253" y="54"/>
                    <a:pt x="256" y="45"/>
                  </a:cubicBezTo>
                  <a:cubicBezTo>
                    <a:pt x="294" y="69"/>
                    <a:pt x="306" y="58"/>
                    <a:pt x="320" y="99"/>
                  </a:cubicBezTo>
                  <a:cubicBezTo>
                    <a:pt x="338" y="73"/>
                    <a:pt x="354" y="89"/>
                    <a:pt x="371" y="62"/>
                  </a:cubicBezTo>
                  <a:cubicBezTo>
                    <a:pt x="438" y="85"/>
                    <a:pt x="406" y="84"/>
                    <a:pt x="468" y="71"/>
                  </a:cubicBezTo>
                  <a:cubicBezTo>
                    <a:pt x="483" y="74"/>
                    <a:pt x="500" y="72"/>
                    <a:pt x="513" y="80"/>
                  </a:cubicBezTo>
                  <a:cubicBezTo>
                    <a:pt x="522" y="85"/>
                    <a:pt x="522" y="100"/>
                    <a:pt x="530" y="106"/>
                  </a:cubicBezTo>
                  <a:cubicBezTo>
                    <a:pt x="537" y="112"/>
                    <a:pt x="548" y="112"/>
                    <a:pt x="557" y="115"/>
                  </a:cubicBezTo>
                  <a:cubicBezTo>
                    <a:pt x="560" y="124"/>
                    <a:pt x="558" y="147"/>
                    <a:pt x="566" y="142"/>
                  </a:cubicBezTo>
                  <a:cubicBezTo>
                    <a:pt x="584" y="131"/>
                    <a:pt x="601" y="89"/>
                    <a:pt x="601" y="89"/>
                  </a:cubicBezTo>
                  <a:cubicBezTo>
                    <a:pt x="622" y="26"/>
                    <a:pt x="609" y="20"/>
                    <a:pt x="636" y="62"/>
                  </a:cubicBezTo>
                  <a:cubicBezTo>
                    <a:pt x="639" y="53"/>
                    <a:pt x="637" y="40"/>
                    <a:pt x="645" y="36"/>
                  </a:cubicBezTo>
                  <a:cubicBezTo>
                    <a:pt x="667" y="26"/>
                    <a:pt x="683" y="62"/>
                    <a:pt x="689" y="71"/>
                  </a:cubicBezTo>
                  <a:cubicBezTo>
                    <a:pt x="695" y="62"/>
                    <a:pt x="696" y="45"/>
                    <a:pt x="707" y="45"/>
                  </a:cubicBezTo>
                  <a:cubicBezTo>
                    <a:pt x="718" y="45"/>
                    <a:pt x="718" y="64"/>
                    <a:pt x="725" y="71"/>
                  </a:cubicBezTo>
                  <a:cubicBezTo>
                    <a:pt x="732" y="78"/>
                    <a:pt x="742" y="83"/>
                    <a:pt x="751" y="89"/>
                  </a:cubicBezTo>
                  <a:cubicBezTo>
                    <a:pt x="791" y="147"/>
                    <a:pt x="744" y="98"/>
                    <a:pt x="795" y="98"/>
                  </a:cubicBezTo>
                  <a:cubicBezTo>
                    <a:pt x="806" y="98"/>
                    <a:pt x="813" y="109"/>
                    <a:pt x="822" y="115"/>
                  </a:cubicBezTo>
                  <a:cubicBezTo>
                    <a:pt x="825" y="100"/>
                    <a:pt x="827" y="86"/>
                    <a:pt x="831" y="71"/>
                  </a:cubicBezTo>
                  <a:cubicBezTo>
                    <a:pt x="833" y="62"/>
                    <a:pt x="830" y="47"/>
                    <a:pt x="839" y="45"/>
                  </a:cubicBezTo>
                  <a:cubicBezTo>
                    <a:pt x="851" y="42"/>
                    <a:pt x="889" y="86"/>
                    <a:pt x="892" y="89"/>
                  </a:cubicBezTo>
                  <a:cubicBezTo>
                    <a:pt x="901" y="86"/>
                    <a:pt x="910" y="76"/>
                    <a:pt x="919" y="80"/>
                  </a:cubicBezTo>
                  <a:cubicBezTo>
                    <a:pt x="968" y="103"/>
                    <a:pt x="883" y="120"/>
                    <a:pt x="954" y="98"/>
                  </a:cubicBezTo>
                  <a:cubicBezTo>
                    <a:pt x="978" y="26"/>
                    <a:pt x="948" y="98"/>
                    <a:pt x="972" y="98"/>
                  </a:cubicBezTo>
                  <a:cubicBezTo>
                    <a:pt x="983" y="98"/>
                    <a:pt x="984" y="80"/>
                    <a:pt x="990" y="71"/>
                  </a:cubicBezTo>
                  <a:cubicBezTo>
                    <a:pt x="999" y="74"/>
                    <a:pt x="1010" y="86"/>
                    <a:pt x="1016" y="80"/>
                  </a:cubicBezTo>
                  <a:cubicBezTo>
                    <a:pt x="1029" y="67"/>
                    <a:pt x="1034" y="27"/>
                    <a:pt x="1034" y="27"/>
                  </a:cubicBezTo>
                  <a:cubicBezTo>
                    <a:pt x="1070" y="82"/>
                    <a:pt x="1079" y="78"/>
                    <a:pt x="1131" y="45"/>
                  </a:cubicBezTo>
                  <a:cubicBezTo>
                    <a:pt x="1136" y="53"/>
                    <a:pt x="1159" y="92"/>
                    <a:pt x="1175" y="89"/>
                  </a:cubicBezTo>
                  <a:cubicBezTo>
                    <a:pt x="1188" y="87"/>
                    <a:pt x="1193" y="71"/>
                    <a:pt x="1202" y="62"/>
                  </a:cubicBezTo>
                  <a:cubicBezTo>
                    <a:pt x="1208" y="71"/>
                    <a:pt x="1214" y="79"/>
                    <a:pt x="1219" y="89"/>
                  </a:cubicBezTo>
                  <a:cubicBezTo>
                    <a:pt x="1223" y="97"/>
                    <a:pt x="1219" y="115"/>
                    <a:pt x="1228" y="115"/>
                  </a:cubicBezTo>
                  <a:cubicBezTo>
                    <a:pt x="1237" y="115"/>
                    <a:pt x="1233" y="97"/>
                    <a:pt x="1237" y="89"/>
                  </a:cubicBezTo>
                  <a:cubicBezTo>
                    <a:pt x="1242" y="79"/>
                    <a:pt x="1249" y="71"/>
                    <a:pt x="1255" y="62"/>
                  </a:cubicBezTo>
                  <a:cubicBezTo>
                    <a:pt x="1258" y="66"/>
                    <a:pt x="1279" y="113"/>
                    <a:pt x="1299" y="98"/>
                  </a:cubicBezTo>
                  <a:cubicBezTo>
                    <a:pt x="1309" y="91"/>
                    <a:pt x="1305" y="74"/>
                    <a:pt x="1308" y="62"/>
                  </a:cubicBezTo>
                  <a:cubicBezTo>
                    <a:pt x="1317" y="65"/>
                    <a:pt x="1328" y="64"/>
                    <a:pt x="1334" y="71"/>
                  </a:cubicBezTo>
                  <a:cubicBezTo>
                    <a:pt x="1356" y="94"/>
                    <a:pt x="1327" y="122"/>
                    <a:pt x="1361" y="71"/>
                  </a:cubicBezTo>
                  <a:cubicBezTo>
                    <a:pt x="1370" y="74"/>
                    <a:pt x="1381" y="74"/>
                    <a:pt x="1387" y="80"/>
                  </a:cubicBezTo>
                  <a:cubicBezTo>
                    <a:pt x="1393" y="86"/>
                    <a:pt x="1387" y="106"/>
                    <a:pt x="1396" y="106"/>
                  </a:cubicBezTo>
                  <a:cubicBezTo>
                    <a:pt x="1405" y="106"/>
                    <a:pt x="1399" y="86"/>
                    <a:pt x="1405" y="80"/>
                  </a:cubicBezTo>
                  <a:cubicBezTo>
                    <a:pt x="1411" y="74"/>
                    <a:pt x="1422" y="74"/>
                    <a:pt x="1431" y="71"/>
                  </a:cubicBezTo>
                  <a:cubicBezTo>
                    <a:pt x="1449" y="125"/>
                    <a:pt x="1431" y="89"/>
                    <a:pt x="1449" y="71"/>
                  </a:cubicBezTo>
                  <a:cubicBezTo>
                    <a:pt x="1456" y="64"/>
                    <a:pt x="1467" y="65"/>
                    <a:pt x="1476" y="62"/>
                  </a:cubicBezTo>
                  <a:cubicBezTo>
                    <a:pt x="1509" y="73"/>
                    <a:pt x="1522" y="60"/>
                    <a:pt x="1555" y="71"/>
                  </a:cubicBezTo>
                  <a:cubicBezTo>
                    <a:pt x="1558" y="80"/>
                    <a:pt x="1555" y="94"/>
                    <a:pt x="1564" y="98"/>
                  </a:cubicBezTo>
                  <a:cubicBezTo>
                    <a:pt x="1581" y="105"/>
                    <a:pt x="1614" y="79"/>
                    <a:pt x="1626" y="71"/>
                  </a:cubicBezTo>
                  <a:cubicBezTo>
                    <a:pt x="1628" y="66"/>
                    <a:pt x="1640" y="15"/>
                    <a:pt x="1661" y="27"/>
                  </a:cubicBezTo>
                  <a:cubicBezTo>
                    <a:pt x="1679" y="38"/>
                    <a:pt x="1696" y="80"/>
                    <a:pt x="1696" y="80"/>
                  </a:cubicBezTo>
                  <a:cubicBezTo>
                    <a:pt x="1705" y="77"/>
                    <a:pt x="1716" y="77"/>
                    <a:pt x="1723" y="71"/>
                  </a:cubicBezTo>
                  <a:cubicBezTo>
                    <a:pt x="1750" y="50"/>
                    <a:pt x="1735" y="24"/>
                    <a:pt x="1749" y="71"/>
                  </a:cubicBezTo>
                  <a:cubicBezTo>
                    <a:pt x="1752" y="62"/>
                    <a:pt x="1749" y="45"/>
                    <a:pt x="1758" y="45"/>
                  </a:cubicBezTo>
                  <a:cubicBezTo>
                    <a:pt x="1769" y="45"/>
                    <a:pt x="1768" y="64"/>
                    <a:pt x="1776" y="71"/>
                  </a:cubicBezTo>
                  <a:cubicBezTo>
                    <a:pt x="1792" y="85"/>
                    <a:pt x="1829" y="106"/>
                    <a:pt x="1829" y="106"/>
                  </a:cubicBezTo>
                  <a:cubicBezTo>
                    <a:pt x="1869" y="94"/>
                    <a:pt x="1858" y="79"/>
                    <a:pt x="1882" y="45"/>
                  </a:cubicBezTo>
                  <a:cubicBezTo>
                    <a:pt x="1891" y="48"/>
                    <a:pt x="1902" y="47"/>
                    <a:pt x="1908" y="53"/>
                  </a:cubicBezTo>
                  <a:cubicBezTo>
                    <a:pt x="1926" y="71"/>
                    <a:pt x="1908" y="107"/>
                    <a:pt x="1926" y="53"/>
                  </a:cubicBezTo>
                  <a:cubicBezTo>
                    <a:pt x="1935" y="56"/>
                    <a:pt x="1946" y="56"/>
                    <a:pt x="1953" y="62"/>
                  </a:cubicBezTo>
                  <a:cubicBezTo>
                    <a:pt x="1988" y="90"/>
                    <a:pt x="1949" y="103"/>
                    <a:pt x="1997" y="71"/>
                  </a:cubicBezTo>
                  <a:cubicBezTo>
                    <a:pt x="2000" y="61"/>
                    <a:pt x="2006" y="23"/>
                    <a:pt x="2032" y="36"/>
                  </a:cubicBezTo>
                  <a:cubicBezTo>
                    <a:pt x="2040" y="40"/>
                    <a:pt x="2035" y="56"/>
                    <a:pt x="2041" y="62"/>
                  </a:cubicBezTo>
                  <a:cubicBezTo>
                    <a:pt x="2047" y="68"/>
                    <a:pt x="2058" y="68"/>
                    <a:pt x="2067" y="71"/>
                  </a:cubicBezTo>
                  <a:cubicBezTo>
                    <a:pt x="2088" y="8"/>
                    <a:pt x="2069" y="8"/>
                    <a:pt x="2112" y="36"/>
                  </a:cubicBezTo>
                  <a:cubicBezTo>
                    <a:pt x="2127" y="85"/>
                    <a:pt x="2120" y="94"/>
                    <a:pt x="2173" y="80"/>
                  </a:cubicBezTo>
                  <a:cubicBezTo>
                    <a:pt x="2194" y="17"/>
                    <a:pt x="2181" y="43"/>
                    <a:pt x="2209" y="0"/>
                  </a:cubicBezTo>
                  <a:cubicBezTo>
                    <a:pt x="2223" y="41"/>
                    <a:pt x="2253" y="100"/>
                    <a:pt x="2288" y="124"/>
                  </a:cubicBezTo>
                  <a:cubicBezTo>
                    <a:pt x="2299" y="157"/>
                    <a:pt x="2312" y="161"/>
                    <a:pt x="2341" y="177"/>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4209" name="Rectangle 17"/>
            <p:cNvSpPr>
              <a:spLocks noChangeArrowheads="1"/>
            </p:cNvSpPr>
            <p:nvPr/>
          </p:nvSpPr>
          <p:spPr bwMode="auto">
            <a:xfrm>
              <a:off x="1303" y="1480"/>
              <a:ext cx="262"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e</a:t>
              </a:r>
              <a:r>
                <a:rPr kumimoji="0" lang="en-US" altLang="zh-CN" sz="2000" b="0" baseline="-25000">
                  <a:ea typeface="宋体" panose="02010600030101010101" pitchFamily="2" charset="-122"/>
                </a:rPr>
                <a:t>20</a:t>
              </a:r>
              <a:endParaRPr kumimoji="0" lang="en-US" altLang="zh-CN" sz="2000" b="0">
                <a:ea typeface="宋体" panose="02010600030101010101" pitchFamily="2" charset="-122"/>
              </a:endParaRPr>
            </a:p>
          </p:txBody>
        </p:sp>
        <p:sp>
          <p:nvSpPr>
            <p:cNvPr id="264210" name="Rectangle 18"/>
            <p:cNvSpPr>
              <a:spLocks noChangeArrowheads="1"/>
            </p:cNvSpPr>
            <p:nvPr/>
          </p:nvSpPr>
          <p:spPr bwMode="auto">
            <a:xfrm>
              <a:off x="1891" y="1523"/>
              <a:ext cx="262"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1</a:t>
              </a:r>
            </a:p>
          </p:txBody>
        </p:sp>
        <p:sp>
          <p:nvSpPr>
            <p:cNvPr id="264211" name="Rectangle 19"/>
            <p:cNvSpPr>
              <a:spLocks noChangeArrowheads="1"/>
            </p:cNvSpPr>
            <p:nvPr/>
          </p:nvSpPr>
          <p:spPr bwMode="auto">
            <a:xfrm>
              <a:off x="2442" y="1688"/>
              <a:ext cx="26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2</a:t>
              </a:r>
            </a:p>
          </p:txBody>
        </p:sp>
        <p:sp>
          <p:nvSpPr>
            <p:cNvPr id="264212" name="Rectangle 20"/>
            <p:cNvSpPr>
              <a:spLocks noChangeArrowheads="1"/>
            </p:cNvSpPr>
            <p:nvPr/>
          </p:nvSpPr>
          <p:spPr bwMode="auto">
            <a:xfrm>
              <a:off x="3010" y="1828"/>
              <a:ext cx="26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3</a:t>
              </a:r>
            </a:p>
          </p:txBody>
        </p:sp>
        <p:sp>
          <p:nvSpPr>
            <p:cNvPr id="264213" name="Rectangle 21"/>
            <p:cNvSpPr>
              <a:spLocks noChangeArrowheads="1"/>
            </p:cNvSpPr>
            <p:nvPr/>
          </p:nvSpPr>
          <p:spPr bwMode="auto">
            <a:xfrm>
              <a:off x="3426" y="1828"/>
              <a:ext cx="261"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4</a:t>
              </a:r>
            </a:p>
          </p:txBody>
        </p:sp>
        <p:sp>
          <p:nvSpPr>
            <p:cNvPr id="264214" name="Rectangle 22"/>
            <p:cNvSpPr>
              <a:spLocks noChangeArrowheads="1"/>
            </p:cNvSpPr>
            <p:nvPr/>
          </p:nvSpPr>
          <p:spPr bwMode="auto">
            <a:xfrm>
              <a:off x="4096" y="2021"/>
              <a:ext cx="262"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5</a:t>
              </a:r>
            </a:p>
          </p:txBody>
        </p:sp>
        <p:sp>
          <p:nvSpPr>
            <p:cNvPr id="264215" name="Line 23"/>
            <p:cNvSpPr>
              <a:spLocks noChangeShapeType="1"/>
            </p:cNvSpPr>
            <p:nvPr/>
          </p:nvSpPr>
          <p:spPr bwMode="auto">
            <a:xfrm flipH="1">
              <a:off x="1740" y="1641"/>
              <a:ext cx="151" cy="163"/>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4216" name="Line 24"/>
            <p:cNvSpPr>
              <a:spLocks noChangeShapeType="1"/>
            </p:cNvSpPr>
            <p:nvPr/>
          </p:nvSpPr>
          <p:spPr bwMode="auto">
            <a:xfrm>
              <a:off x="3068" y="2082"/>
              <a:ext cx="151" cy="163"/>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4217" name="Line 25"/>
            <p:cNvSpPr>
              <a:spLocks noChangeShapeType="1"/>
            </p:cNvSpPr>
            <p:nvPr/>
          </p:nvSpPr>
          <p:spPr bwMode="auto">
            <a:xfrm flipH="1">
              <a:off x="2317" y="1828"/>
              <a:ext cx="125" cy="158"/>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4218" name="Line 26"/>
            <p:cNvSpPr>
              <a:spLocks noChangeShapeType="1"/>
            </p:cNvSpPr>
            <p:nvPr/>
          </p:nvSpPr>
          <p:spPr bwMode="auto">
            <a:xfrm>
              <a:off x="3421" y="2058"/>
              <a:ext cx="151" cy="163"/>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4219" name="Line 27"/>
            <p:cNvSpPr>
              <a:spLocks noChangeShapeType="1"/>
            </p:cNvSpPr>
            <p:nvPr/>
          </p:nvSpPr>
          <p:spPr bwMode="auto">
            <a:xfrm flipH="1">
              <a:off x="3923" y="2185"/>
              <a:ext cx="152" cy="164"/>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4220" name="Rectangle 28"/>
            <p:cNvSpPr>
              <a:spLocks noChangeArrowheads="1"/>
            </p:cNvSpPr>
            <p:nvPr/>
          </p:nvSpPr>
          <p:spPr bwMode="auto">
            <a:xfrm>
              <a:off x="2651" y="1346"/>
              <a:ext cx="1681"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latin typeface="华文仿宋" pitchFamily="2" charset="-122"/>
                </a:rPr>
                <a:t>(a)</a:t>
              </a:r>
              <a:r>
                <a:rPr kumimoji="0" lang="zh-CN" altLang="en-US" sz="2000">
                  <a:latin typeface="华文仿宋" pitchFamily="2" charset="-122"/>
                </a:rPr>
                <a:t>残余电压的波形 </a:t>
              </a:r>
            </a:p>
          </p:txBody>
        </p:sp>
        <p:sp>
          <p:nvSpPr>
            <p:cNvPr id="264221" name="Rectangle 29"/>
            <p:cNvSpPr>
              <a:spLocks noChangeArrowheads="1"/>
            </p:cNvSpPr>
            <p:nvPr/>
          </p:nvSpPr>
          <p:spPr bwMode="auto">
            <a:xfrm>
              <a:off x="2608" y="3067"/>
              <a:ext cx="1175"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latin typeface="华文仿宋" pitchFamily="2" charset="-122"/>
                </a:rPr>
                <a:t>(b)</a:t>
              </a:r>
              <a:r>
                <a:rPr kumimoji="0" lang="zh-CN" altLang="en-US" sz="2000">
                  <a:latin typeface="华文仿宋" pitchFamily="2" charset="-122"/>
                </a:rPr>
                <a:t>波形分析</a:t>
              </a:r>
            </a:p>
          </p:txBody>
        </p:sp>
        <p:sp>
          <p:nvSpPr>
            <p:cNvPr id="264222" name="Line 30"/>
            <p:cNvSpPr>
              <a:spLocks noChangeShapeType="1"/>
            </p:cNvSpPr>
            <p:nvPr/>
          </p:nvSpPr>
          <p:spPr bwMode="auto">
            <a:xfrm flipV="1">
              <a:off x="1556" y="1525"/>
              <a:ext cx="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23" name="Rectangle 31"/>
            <p:cNvSpPr>
              <a:spLocks noChangeArrowheads="1"/>
            </p:cNvSpPr>
            <p:nvPr/>
          </p:nvSpPr>
          <p:spPr bwMode="auto">
            <a:xfrm>
              <a:off x="4424" y="2384"/>
              <a:ext cx="31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t</a:t>
              </a:r>
            </a:p>
          </p:txBody>
        </p:sp>
        <p:sp>
          <p:nvSpPr>
            <p:cNvPr id="264224" name="Rectangle 32"/>
            <p:cNvSpPr>
              <a:spLocks noChangeArrowheads="1"/>
            </p:cNvSpPr>
            <p:nvPr/>
          </p:nvSpPr>
          <p:spPr bwMode="auto">
            <a:xfrm>
              <a:off x="4413" y="872"/>
              <a:ext cx="316"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t</a:t>
              </a:r>
            </a:p>
          </p:txBody>
        </p:sp>
      </p:grpSp>
      <p:sp>
        <p:nvSpPr>
          <p:cNvPr id="264225" name="Rectangle 33"/>
          <p:cNvSpPr>
            <a:spLocks noChangeArrowheads="1"/>
          </p:cNvSpPr>
          <p:nvPr/>
        </p:nvSpPr>
        <p:spPr bwMode="auto">
          <a:xfrm>
            <a:off x="107950" y="115888"/>
            <a:ext cx="8856663"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pPr>
            <a:r>
              <a:rPr lang="zh-CN" altLang="en-US">
                <a:solidFill>
                  <a:srgbClr val="000066"/>
                </a:solidFill>
                <a:latin typeface="华文仿宋" pitchFamily="2" charset="-122"/>
              </a:rPr>
              <a:t>       </a:t>
            </a:r>
            <a:r>
              <a:rPr lang="en-US" altLang="zh-CN">
                <a:solidFill>
                  <a:srgbClr val="000066"/>
                </a:solidFill>
                <a:latin typeface="华文仿宋" pitchFamily="2" charset="-122"/>
              </a:rPr>
              <a:t>e</a:t>
            </a:r>
            <a:r>
              <a:rPr lang="en-US" altLang="zh-CN" baseline="-25000">
                <a:solidFill>
                  <a:srgbClr val="000066"/>
                </a:solidFill>
                <a:latin typeface="华文仿宋" pitchFamily="2" charset="-122"/>
              </a:rPr>
              <a:t>1</a:t>
            </a:r>
            <a:r>
              <a:rPr lang="zh-CN" altLang="en-US">
                <a:solidFill>
                  <a:srgbClr val="000066"/>
                </a:solidFill>
                <a:latin typeface="华文仿宋" pitchFamily="2" charset="-122"/>
              </a:rPr>
              <a:t>为差动变压器初级的激励电压，</a:t>
            </a:r>
            <a:r>
              <a:rPr lang="en-US" altLang="zh-CN">
                <a:solidFill>
                  <a:srgbClr val="000066"/>
                </a:solidFill>
                <a:latin typeface="华文仿宋" pitchFamily="2" charset="-122"/>
              </a:rPr>
              <a:t>e</a:t>
            </a:r>
            <a:r>
              <a:rPr lang="en-US" altLang="zh-CN" baseline="-25000">
                <a:solidFill>
                  <a:srgbClr val="000066"/>
                </a:solidFill>
                <a:latin typeface="华文仿宋" pitchFamily="2" charset="-122"/>
              </a:rPr>
              <a:t>20</a:t>
            </a:r>
            <a:r>
              <a:rPr lang="zh-CN" altLang="en-US">
                <a:solidFill>
                  <a:srgbClr val="000066"/>
                </a:solidFill>
                <a:latin typeface="华文仿宋" pitchFamily="2" charset="-122"/>
              </a:rPr>
              <a:t>包含基波同相成分、基波正交成分，二次及三次谐波和幅值较小的电磁干扰等。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Text Box 2"/>
          <p:cNvSpPr txBox="1">
            <a:spLocks noChangeArrowheads="1"/>
          </p:cNvSpPr>
          <p:nvPr/>
        </p:nvSpPr>
        <p:spPr bwMode="auto">
          <a:xfrm>
            <a:off x="323850" y="260350"/>
            <a:ext cx="8496300" cy="305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pPr>
            <a:r>
              <a:rPr lang="zh-CN" altLang="en-US">
                <a:solidFill>
                  <a:srgbClr val="000066"/>
                </a:solidFill>
                <a:latin typeface="华文仿宋" pitchFamily="2" charset="-122"/>
              </a:rPr>
              <a:t>零点残余电压产生原因：</a:t>
            </a:r>
          </a:p>
          <a:p>
            <a:pPr algn="just">
              <a:lnSpc>
                <a:spcPct val="135000"/>
              </a:lnSpc>
            </a:pPr>
            <a:r>
              <a:rPr lang="zh-CN" altLang="en-US">
                <a:solidFill>
                  <a:srgbClr val="A50021"/>
                </a:solidFill>
                <a:latin typeface="华文仿宋" pitchFamily="2" charset="-122"/>
              </a:rPr>
              <a:t>基波分量：</a:t>
            </a:r>
            <a:r>
              <a:rPr lang="zh-CN" altLang="en-US">
                <a:solidFill>
                  <a:srgbClr val="000066"/>
                </a:solidFill>
                <a:latin typeface="华文仿宋" pitchFamily="2" charset="-122"/>
              </a:rPr>
              <a:t>由于差动变压器两个次级绕组不可能完全一致，因此它的等效电路参数（互感</a:t>
            </a:r>
            <a:r>
              <a:rPr lang="en-US" altLang="zh-CN">
                <a:solidFill>
                  <a:srgbClr val="000066"/>
                </a:solidFill>
                <a:latin typeface="华文仿宋" pitchFamily="2" charset="-122"/>
              </a:rPr>
              <a:t>M</a:t>
            </a:r>
            <a:r>
              <a:rPr lang="zh-CN" altLang="en-US">
                <a:solidFill>
                  <a:srgbClr val="000066"/>
                </a:solidFill>
                <a:latin typeface="华文仿宋" pitchFamily="2" charset="-122"/>
              </a:rPr>
              <a:t>、自感</a:t>
            </a:r>
            <a:r>
              <a:rPr lang="en-US" altLang="zh-CN">
                <a:solidFill>
                  <a:srgbClr val="000066"/>
                </a:solidFill>
                <a:latin typeface="华文仿宋" pitchFamily="2" charset="-122"/>
              </a:rPr>
              <a:t>L</a:t>
            </a:r>
            <a:r>
              <a:rPr lang="zh-CN" altLang="en-US">
                <a:solidFill>
                  <a:srgbClr val="000066"/>
                </a:solidFill>
                <a:latin typeface="华文仿宋" pitchFamily="2" charset="-122"/>
              </a:rPr>
              <a:t>及损耗电阻</a:t>
            </a:r>
            <a:r>
              <a:rPr lang="en-US" altLang="zh-CN">
                <a:solidFill>
                  <a:srgbClr val="000066"/>
                </a:solidFill>
                <a:latin typeface="华文仿宋" pitchFamily="2" charset="-122"/>
              </a:rPr>
              <a:t>R</a:t>
            </a:r>
            <a:r>
              <a:rPr lang="zh-CN" altLang="en-US">
                <a:solidFill>
                  <a:srgbClr val="000066"/>
                </a:solidFill>
                <a:latin typeface="华文仿宋" pitchFamily="2" charset="-122"/>
              </a:rPr>
              <a:t>）不可能相同，从而使两个次级绕组的感应电势数值不等。又因初级线圈中铜损电阻及导磁材料的铁损和材质的不均匀，线圈匝间电容的存在等因素，使激励电流与所产生的磁通相位不同。    </a:t>
            </a:r>
          </a:p>
        </p:txBody>
      </p:sp>
      <p:sp>
        <p:nvSpPr>
          <p:cNvPr id="265219" name="Text Box 3"/>
          <p:cNvSpPr txBox="1">
            <a:spLocks noChangeArrowheads="1"/>
          </p:cNvSpPr>
          <p:nvPr/>
        </p:nvSpPr>
        <p:spPr bwMode="auto">
          <a:xfrm>
            <a:off x="323850" y="3500438"/>
            <a:ext cx="8623300" cy="256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pPr>
            <a:r>
              <a:rPr lang="zh-CN" altLang="en-US">
                <a:solidFill>
                  <a:srgbClr val="A50021"/>
                </a:solidFill>
                <a:latin typeface="华文仿宋" pitchFamily="2" charset="-122"/>
              </a:rPr>
              <a:t>高次谐波：</a:t>
            </a:r>
            <a:r>
              <a:rPr lang="zh-CN" altLang="en-US">
                <a:solidFill>
                  <a:srgbClr val="000066"/>
                </a:solidFill>
                <a:latin typeface="华文仿宋" pitchFamily="2" charset="-122"/>
              </a:rPr>
              <a:t>高次谐波分量主要由导磁材料磁化曲线的非线性引起。由于磁滞损耗和铁磁饱和的影响，使得激励电流与磁通波形不一致产生了非正弦</a:t>
            </a:r>
            <a:r>
              <a:rPr lang="en-US" altLang="zh-CN">
                <a:solidFill>
                  <a:srgbClr val="000066"/>
                </a:solidFill>
                <a:latin typeface="华文仿宋" pitchFamily="2" charset="-122"/>
              </a:rPr>
              <a:t>(</a:t>
            </a:r>
            <a:r>
              <a:rPr lang="zh-CN" altLang="en-US">
                <a:solidFill>
                  <a:srgbClr val="000066"/>
                </a:solidFill>
                <a:latin typeface="华文仿宋" pitchFamily="2" charset="-122"/>
              </a:rPr>
              <a:t>主要是三次谐波</a:t>
            </a:r>
            <a:r>
              <a:rPr lang="en-US" altLang="zh-CN">
                <a:solidFill>
                  <a:srgbClr val="000066"/>
                </a:solidFill>
                <a:latin typeface="华文仿宋" pitchFamily="2" charset="-122"/>
              </a:rPr>
              <a:t>)</a:t>
            </a:r>
            <a:r>
              <a:rPr lang="zh-CN" altLang="en-US">
                <a:solidFill>
                  <a:srgbClr val="000066"/>
                </a:solidFill>
                <a:latin typeface="华文仿宋" pitchFamily="2" charset="-122"/>
              </a:rPr>
              <a:t>磁通，从而在次级绕组感应出非正弦电势。另外，激励电流波形失真，因其内含高次谐波分量，这样也将导致零点残余电压中有高次谐波成分。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Text Box 2"/>
          <p:cNvSpPr txBox="1">
            <a:spLocks noChangeArrowheads="1"/>
          </p:cNvSpPr>
          <p:nvPr/>
        </p:nvSpPr>
        <p:spPr bwMode="auto">
          <a:xfrm>
            <a:off x="152400" y="115888"/>
            <a:ext cx="88392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lang="zh-CN" altLang="en-US">
                <a:solidFill>
                  <a:srgbClr val="A50021"/>
                </a:solidFill>
                <a:latin typeface="华文仿宋" pitchFamily="2" charset="-122"/>
              </a:rPr>
              <a:t>消除零点残余电压方法：</a:t>
            </a:r>
          </a:p>
          <a:p>
            <a:pPr algn="just">
              <a:lnSpc>
                <a:spcPct val="125000"/>
              </a:lnSpc>
            </a:pPr>
            <a:r>
              <a:rPr lang="en-US" altLang="zh-CN">
                <a:solidFill>
                  <a:srgbClr val="000066"/>
                </a:solidFill>
                <a:latin typeface="华文仿宋" pitchFamily="2" charset="-122"/>
              </a:rPr>
              <a:t>1</a:t>
            </a:r>
            <a:r>
              <a:rPr lang="zh-CN" altLang="en-US">
                <a:solidFill>
                  <a:srgbClr val="000066"/>
                </a:solidFill>
                <a:latin typeface="华文仿宋" pitchFamily="2" charset="-122"/>
              </a:rPr>
              <a:t>．从设计和工艺上保证结构对称性</a:t>
            </a:r>
          </a:p>
          <a:p>
            <a:pPr algn="just">
              <a:lnSpc>
                <a:spcPct val="125000"/>
              </a:lnSpc>
            </a:pPr>
            <a:r>
              <a:rPr lang="zh-CN" altLang="en-US">
                <a:solidFill>
                  <a:srgbClr val="000066"/>
                </a:solidFill>
                <a:latin typeface="华文仿宋" pitchFamily="2" charset="-122"/>
              </a:rPr>
              <a:t>    为保证线圈和磁路的对称性，首先，要求提高加工精度，线圈选配成对，采用磁路可调节结构。其次，应选高磁导率、低矫顽力、低剩磁感应的导磁材料。并应经过热处理，消除残余应力，以提高磁性能的均匀性和稳定性。由高次谐波产生的因素可知，磁路工作点应选在磁化曲线的线性段。</a:t>
            </a:r>
          </a:p>
          <a:p>
            <a:pPr algn="just">
              <a:lnSpc>
                <a:spcPct val="125000"/>
              </a:lnSpc>
            </a:pPr>
            <a:r>
              <a:rPr lang="zh-CN" altLang="en-US">
                <a:solidFill>
                  <a:srgbClr val="000066"/>
                </a:solidFill>
                <a:latin typeface="华文仿宋" pitchFamily="2" charset="-122"/>
              </a:rPr>
              <a:t> </a:t>
            </a:r>
            <a:r>
              <a:rPr lang="en-US" altLang="zh-CN">
                <a:solidFill>
                  <a:srgbClr val="000066"/>
                </a:solidFill>
                <a:latin typeface="华文仿宋" pitchFamily="2" charset="-122"/>
              </a:rPr>
              <a:t>2</a:t>
            </a:r>
            <a:r>
              <a:rPr lang="zh-CN" altLang="en-US">
                <a:solidFill>
                  <a:srgbClr val="000066"/>
                </a:solidFill>
                <a:latin typeface="华文仿宋" pitchFamily="2" charset="-122"/>
              </a:rPr>
              <a:t>．选用合适的测量线路    </a:t>
            </a:r>
          </a:p>
        </p:txBody>
      </p:sp>
      <p:sp>
        <p:nvSpPr>
          <p:cNvPr id="266243" name="Rectangle 3"/>
          <p:cNvSpPr>
            <a:spLocks noChangeArrowheads="1"/>
          </p:cNvSpPr>
          <p:nvPr/>
        </p:nvSpPr>
        <p:spPr bwMode="auto">
          <a:xfrm>
            <a:off x="250825" y="3789363"/>
            <a:ext cx="5616575"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lang="zh-CN" altLang="en-US">
                <a:solidFill>
                  <a:srgbClr val="000066"/>
                </a:solidFill>
                <a:latin typeface="华文仿宋" pitchFamily="2" charset="-122"/>
              </a:rPr>
              <a:t>采用相敏检波电路不仅可鉴别衔铁移动方向，而且把衔铁在中间位置时，因高次谐波引起的零点残余电压消除掉。如图，采用相敏检波后衔铁反行程时的特性曲线由</a:t>
            </a:r>
            <a:r>
              <a:rPr lang="en-US" altLang="zh-CN">
                <a:solidFill>
                  <a:srgbClr val="000066"/>
                </a:solidFill>
                <a:latin typeface="华文仿宋" pitchFamily="2" charset="-122"/>
              </a:rPr>
              <a:t>1</a:t>
            </a:r>
            <a:r>
              <a:rPr lang="zh-CN" altLang="en-US">
                <a:solidFill>
                  <a:srgbClr val="000066"/>
                </a:solidFill>
                <a:latin typeface="华文仿宋" pitchFamily="2" charset="-122"/>
              </a:rPr>
              <a:t>变到</a:t>
            </a:r>
            <a:r>
              <a:rPr lang="en-US" altLang="zh-CN">
                <a:solidFill>
                  <a:srgbClr val="000066"/>
                </a:solidFill>
                <a:latin typeface="华文仿宋" pitchFamily="2" charset="-122"/>
              </a:rPr>
              <a:t>2</a:t>
            </a:r>
            <a:r>
              <a:rPr lang="zh-CN" altLang="en-US">
                <a:solidFill>
                  <a:srgbClr val="000066"/>
                </a:solidFill>
                <a:latin typeface="华文仿宋" pitchFamily="2" charset="-122"/>
              </a:rPr>
              <a:t>，从而消除了零点残余电压。</a:t>
            </a:r>
          </a:p>
        </p:txBody>
      </p:sp>
      <p:grpSp>
        <p:nvGrpSpPr>
          <p:cNvPr id="266244" name="Group 4"/>
          <p:cNvGrpSpPr>
            <a:grpSpLocks/>
          </p:cNvGrpSpPr>
          <p:nvPr/>
        </p:nvGrpSpPr>
        <p:grpSpPr bwMode="auto">
          <a:xfrm>
            <a:off x="5867400" y="3500438"/>
            <a:ext cx="3059113" cy="2430462"/>
            <a:chOff x="3334" y="720"/>
            <a:chExt cx="2086" cy="2257"/>
          </a:xfrm>
        </p:grpSpPr>
        <p:sp>
          <p:nvSpPr>
            <p:cNvPr id="266245" name="Rectangle 5"/>
            <p:cNvSpPr>
              <a:spLocks noChangeArrowheads="1"/>
            </p:cNvSpPr>
            <p:nvPr/>
          </p:nvSpPr>
          <p:spPr bwMode="auto">
            <a:xfrm>
              <a:off x="4432" y="720"/>
              <a:ext cx="185" cy="17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e</a:t>
              </a:r>
              <a:r>
                <a:rPr kumimoji="0" lang="en-US" altLang="zh-CN" sz="2000" b="0" baseline="-25000">
                  <a:ea typeface="宋体" panose="02010600030101010101" pitchFamily="2" charset="-122"/>
                </a:rPr>
                <a:t>2</a:t>
              </a:r>
              <a:endParaRPr kumimoji="0" lang="en-US" altLang="zh-CN" sz="2000" b="0">
                <a:ea typeface="宋体" panose="02010600030101010101" pitchFamily="2" charset="-122"/>
              </a:endParaRPr>
            </a:p>
          </p:txBody>
        </p:sp>
        <p:sp>
          <p:nvSpPr>
            <p:cNvPr id="266246" name="Freeform 6"/>
            <p:cNvSpPr>
              <a:spLocks/>
            </p:cNvSpPr>
            <p:nvPr/>
          </p:nvSpPr>
          <p:spPr bwMode="auto">
            <a:xfrm>
              <a:off x="3600" y="1199"/>
              <a:ext cx="1578" cy="1394"/>
            </a:xfrm>
            <a:custGeom>
              <a:avLst/>
              <a:gdLst>
                <a:gd name="T0" fmla="*/ 0 w 1906"/>
                <a:gd name="T1" fmla="*/ 1901 h 1986"/>
                <a:gd name="T2" fmla="*/ 347 w 1906"/>
                <a:gd name="T3" fmla="*/ 1716 h 1986"/>
                <a:gd name="T4" fmla="*/ 1504 w 1906"/>
                <a:gd name="T5" fmla="*/ 281 h 1986"/>
                <a:gd name="T6" fmla="*/ 1906 w 1906"/>
                <a:gd name="T7" fmla="*/ 31 h 1986"/>
              </a:gdLst>
              <a:ahLst/>
              <a:cxnLst>
                <a:cxn ang="0">
                  <a:pos x="T0" y="T1"/>
                </a:cxn>
                <a:cxn ang="0">
                  <a:pos x="T2" y="T3"/>
                </a:cxn>
                <a:cxn ang="0">
                  <a:pos x="T4" y="T5"/>
                </a:cxn>
                <a:cxn ang="0">
                  <a:pos x="T6" y="T7"/>
                </a:cxn>
              </a:cxnLst>
              <a:rect l="0" t="0" r="r" b="b"/>
              <a:pathLst>
                <a:path w="1906" h="1986">
                  <a:moveTo>
                    <a:pt x="0" y="1901"/>
                  </a:moveTo>
                  <a:cubicBezTo>
                    <a:pt x="57" y="1870"/>
                    <a:pt x="96" y="1986"/>
                    <a:pt x="347" y="1716"/>
                  </a:cubicBezTo>
                  <a:cubicBezTo>
                    <a:pt x="598" y="1446"/>
                    <a:pt x="1244" y="562"/>
                    <a:pt x="1504" y="281"/>
                  </a:cubicBezTo>
                  <a:cubicBezTo>
                    <a:pt x="1764" y="0"/>
                    <a:pt x="1822" y="83"/>
                    <a:pt x="1906" y="31"/>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247" name="Freeform 7"/>
            <p:cNvSpPr>
              <a:spLocks/>
            </p:cNvSpPr>
            <p:nvPr/>
          </p:nvSpPr>
          <p:spPr bwMode="auto">
            <a:xfrm>
              <a:off x="3745" y="1206"/>
              <a:ext cx="625" cy="606"/>
            </a:xfrm>
            <a:custGeom>
              <a:avLst/>
              <a:gdLst>
                <a:gd name="T0" fmla="*/ 756 w 756"/>
                <a:gd name="T1" fmla="*/ 846 h 862"/>
                <a:gd name="T2" fmla="*/ 635 w 756"/>
                <a:gd name="T3" fmla="*/ 740 h 862"/>
                <a:gd name="T4" fmla="*/ 164 w 756"/>
                <a:gd name="T5" fmla="*/ 113 h 862"/>
                <a:gd name="T6" fmla="*/ 0 w 756"/>
                <a:gd name="T7" fmla="*/ 60 h 862"/>
              </a:gdLst>
              <a:ahLst/>
              <a:cxnLst>
                <a:cxn ang="0">
                  <a:pos x="T0" y="T1"/>
                </a:cxn>
                <a:cxn ang="0">
                  <a:pos x="T2" y="T3"/>
                </a:cxn>
                <a:cxn ang="0">
                  <a:pos x="T4" y="T5"/>
                </a:cxn>
                <a:cxn ang="0">
                  <a:pos x="T6" y="T7"/>
                </a:cxn>
              </a:cxnLst>
              <a:rect l="0" t="0" r="r" b="b"/>
              <a:pathLst>
                <a:path w="756" h="862">
                  <a:moveTo>
                    <a:pt x="756" y="846"/>
                  </a:moveTo>
                  <a:cubicBezTo>
                    <a:pt x="736" y="828"/>
                    <a:pt x="734" y="862"/>
                    <a:pt x="635" y="740"/>
                  </a:cubicBezTo>
                  <a:cubicBezTo>
                    <a:pt x="536" y="618"/>
                    <a:pt x="270" y="226"/>
                    <a:pt x="164" y="113"/>
                  </a:cubicBezTo>
                  <a:cubicBezTo>
                    <a:pt x="58" y="0"/>
                    <a:pt x="34" y="71"/>
                    <a:pt x="0" y="60"/>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248" name="Arc 8"/>
            <p:cNvSpPr>
              <a:spLocks/>
            </p:cNvSpPr>
            <p:nvPr/>
          </p:nvSpPr>
          <p:spPr bwMode="auto">
            <a:xfrm flipH="1">
              <a:off x="4278" y="1953"/>
              <a:ext cx="92" cy="101"/>
            </a:xfrm>
            <a:custGeom>
              <a:avLst/>
              <a:gdLst>
                <a:gd name="G0" fmla="+- 0 0 0"/>
                <a:gd name="G1" fmla="+- 21600 0 0"/>
                <a:gd name="G2" fmla="+- 21600 0 0"/>
                <a:gd name="T0" fmla="*/ 0 w 16647"/>
                <a:gd name="T1" fmla="*/ 0 h 21600"/>
                <a:gd name="T2" fmla="*/ 16647 w 16647"/>
                <a:gd name="T3" fmla="*/ 7836 h 21600"/>
                <a:gd name="T4" fmla="*/ 0 w 16647"/>
                <a:gd name="T5" fmla="*/ 21600 h 21600"/>
              </a:gdLst>
              <a:ahLst/>
              <a:cxnLst>
                <a:cxn ang="0">
                  <a:pos x="T0" y="T1"/>
                </a:cxn>
                <a:cxn ang="0">
                  <a:pos x="T2" y="T3"/>
                </a:cxn>
                <a:cxn ang="0">
                  <a:pos x="T4" y="T5"/>
                </a:cxn>
              </a:cxnLst>
              <a:rect l="0" t="0" r="r" b="b"/>
              <a:pathLst>
                <a:path w="16647" h="21600" fill="none" extrusionOk="0">
                  <a:moveTo>
                    <a:pt x="-1" y="0"/>
                  </a:moveTo>
                  <a:cubicBezTo>
                    <a:pt x="6439" y="0"/>
                    <a:pt x="12543" y="2873"/>
                    <a:pt x="16646" y="7836"/>
                  </a:cubicBezTo>
                </a:path>
                <a:path w="16647" h="21600" stroke="0" extrusionOk="0">
                  <a:moveTo>
                    <a:pt x="-1" y="0"/>
                  </a:moveTo>
                  <a:cubicBezTo>
                    <a:pt x="6439" y="0"/>
                    <a:pt x="12543" y="2873"/>
                    <a:pt x="16646" y="7836"/>
                  </a:cubicBezTo>
                  <a:lnTo>
                    <a:pt x="0" y="21600"/>
                  </a:lnTo>
                  <a:close/>
                </a:path>
              </a:pathLst>
            </a:custGeom>
            <a:noFill/>
            <a:ln w="9525">
              <a:solidFill>
                <a:srgbClr val="000000"/>
              </a:solidFill>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249" name="Line 9"/>
            <p:cNvSpPr>
              <a:spLocks noChangeShapeType="1"/>
            </p:cNvSpPr>
            <p:nvPr/>
          </p:nvSpPr>
          <p:spPr bwMode="auto">
            <a:xfrm flipV="1">
              <a:off x="4368" y="893"/>
              <a:ext cx="1" cy="183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250" name="Line 10"/>
            <p:cNvSpPr>
              <a:spLocks noChangeShapeType="1"/>
            </p:cNvSpPr>
            <p:nvPr/>
          </p:nvSpPr>
          <p:spPr bwMode="auto">
            <a:xfrm>
              <a:off x="3381" y="1864"/>
              <a:ext cx="1801" cy="1"/>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251" name="AutoShape 11"/>
            <p:cNvSpPr>
              <a:spLocks noChangeArrowheads="1"/>
            </p:cNvSpPr>
            <p:nvPr/>
          </p:nvSpPr>
          <p:spPr bwMode="auto">
            <a:xfrm rot="5400000">
              <a:off x="5199" y="1819"/>
              <a:ext cx="47" cy="117"/>
            </a:xfrm>
            <a:prstGeom prst="triangle">
              <a:avLst>
                <a:gd name="adj" fmla="val 50000"/>
              </a:avLst>
            </a:prstGeom>
            <a:solidFill>
              <a:srgbClr val="000000"/>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252" name="AutoShape 12"/>
            <p:cNvSpPr>
              <a:spLocks noChangeArrowheads="1"/>
            </p:cNvSpPr>
            <p:nvPr/>
          </p:nvSpPr>
          <p:spPr bwMode="auto">
            <a:xfrm>
              <a:off x="4356" y="794"/>
              <a:ext cx="47" cy="99"/>
            </a:xfrm>
            <a:prstGeom prst="triangle">
              <a:avLst>
                <a:gd name="adj" fmla="val 50000"/>
              </a:avLst>
            </a:prstGeom>
            <a:solidFill>
              <a:srgbClr val="000000"/>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253" name="Rectangle 13"/>
            <p:cNvSpPr>
              <a:spLocks noChangeArrowheads="1"/>
            </p:cNvSpPr>
            <p:nvPr/>
          </p:nvSpPr>
          <p:spPr bwMode="auto">
            <a:xfrm>
              <a:off x="5098" y="1638"/>
              <a:ext cx="184" cy="17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+x</a:t>
              </a:r>
              <a:endParaRPr kumimoji="0" lang="en-US" altLang="zh-CN" sz="2000" b="0">
                <a:ea typeface="宋体" panose="02010600030101010101" pitchFamily="2" charset="-122"/>
              </a:endParaRPr>
            </a:p>
          </p:txBody>
        </p:sp>
        <p:sp>
          <p:nvSpPr>
            <p:cNvPr id="266254" name="Rectangle 14"/>
            <p:cNvSpPr>
              <a:spLocks noChangeArrowheads="1"/>
            </p:cNvSpPr>
            <p:nvPr/>
          </p:nvSpPr>
          <p:spPr bwMode="auto">
            <a:xfrm>
              <a:off x="3447" y="1680"/>
              <a:ext cx="288" cy="17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-x</a:t>
              </a:r>
              <a:endParaRPr kumimoji="0" lang="en-US" altLang="zh-CN" sz="2000" b="0">
                <a:ea typeface="宋体" panose="02010600030101010101" pitchFamily="2" charset="-122"/>
              </a:endParaRPr>
            </a:p>
          </p:txBody>
        </p:sp>
        <p:sp>
          <p:nvSpPr>
            <p:cNvPr id="266255" name="Rectangle 15"/>
            <p:cNvSpPr>
              <a:spLocks noChangeArrowheads="1"/>
            </p:cNvSpPr>
            <p:nvPr/>
          </p:nvSpPr>
          <p:spPr bwMode="auto">
            <a:xfrm>
              <a:off x="3548" y="2121"/>
              <a:ext cx="185" cy="17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2</a:t>
              </a:r>
            </a:p>
          </p:txBody>
        </p:sp>
        <p:sp>
          <p:nvSpPr>
            <p:cNvPr id="266256" name="Rectangle 16"/>
            <p:cNvSpPr>
              <a:spLocks noChangeArrowheads="1"/>
            </p:cNvSpPr>
            <p:nvPr/>
          </p:nvSpPr>
          <p:spPr bwMode="auto">
            <a:xfrm>
              <a:off x="3499" y="1332"/>
              <a:ext cx="184" cy="17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1</a:t>
              </a:r>
            </a:p>
          </p:txBody>
        </p:sp>
        <p:sp>
          <p:nvSpPr>
            <p:cNvPr id="266257" name="Line 17"/>
            <p:cNvSpPr>
              <a:spLocks noChangeShapeType="1"/>
            </p:cNvSpPr>
            <p:nvPr/>
          </p:nvSpPr>
          <p:spPr bwMode="auto">
            <a:xfrm flipV="1">
              <a:off x="3628" y="1332"/>
              <a:ext cx="309" cy="84"/>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258" name="Line 18"/>
            <p:cNvSpPr>
              <a:spLocks noChangeShapeType="1"/>
            </p:cNvSpPr>
            <p:nvPr/>
          </p:nvSpPr>
          <p:spPr bwMode="auto">
            <a:xfrm>
              <a:off x="3680" y="2294"/>
              <a:ext cx="143" cy="123"/>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259" name="Rectangle 19"/>
            <p:cNvSpPr>
              <a:spLocks noChangeArrowheads="1"/>
            </p:cNvSpPr>
            <p:nvPr/>
          </p:nvSpPr>
          <p:spPr bwMode="auto">
            <a:xfrm>
              <a:off x="4432" y="1848"/>
              <a:ext cx="185"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0</a:t>
              </a:r>
            </a:p>
          </p:txBody>
        </p:sp>
        <p:sp>
          <p:nvSpPr>
            <p:cNvPr id="266260" name="Rectangle 20"/>
            <p:cNvSpPr>
              <a:spLocks noChangeArrowheads="1"/>
            </p:cNvSpPr>
            <p:nvPr/>
          </p:nvSpPr>
          <p:spPr bwMode="auto">
            <a:xfrm>
              <a:off x="3334" y="2750"/>
              <a:ext cx="2086"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zh-CN" altLang="en-US" sz="2000"/>
                <a:t>相敏检波后的输出特性</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ext Box 2"/>
          <p:cNvSpPr txBox="1">
            <a:spLocks noChangeArrowheads="1"/>
          </p:cNvSpPr>
          <p:nvPr/>
        </p:nvSpPr>
        <p:spPr bwMode="auto">
          <a:xfrm>
            <a:off x="179388" y="188913"/>
            <a:ext cx="8740775"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lang="en-US" altLang="zh-CN" dirty="0">
                <a:solidFill>
                  <a:srgbClr val="000066"/>
                </a:solidFill>
                <a:latin typeface="华文仿宋" pitchFamily="2" charset="-122"/>
              </a:rPr>
              <a:t>3</a:t>
            </a:r>
            <a:r>
              <a:rPr lang="zh-CN" altLang="en-US" dirty="0">
                <a:solidFill>
                  <a:srgbClr val="000066"/>
                </a:solidFill>
                <a:latin typeface="华文仿宋" pitchFamily="2" charset="-122"/>
              </a:rPr>
              <a:t>．采用补偿线路</a:t>
            </a:r>
          </a:p>
          <a:p>
            <a:pPr algn="just">
              <a:lnSpc>
                <a:spcPct val="125000"/>
              </a:lnSpc>
            </a:pPr>
            <a:r>
              <a:rPr lang="zh-CN" altLang="en-US" dirty="0">
                <a:solidFill>
                  <a:srgbClr val="000066"/>
                </a:solidFill>
                <a:latin typeface="华文仿宋" pitchFamily="2" charset="-122"/>
              </a:rPr>
              <a:t>①</a:t>
            </a:r>
            <a:r>
              <a:rPr lang="zh-CN" altLang="en-US" dirty="0">
                <a:solidFill>
                  <a:srgbClr val="FF0000"/>
                </a:solidFill>
                <a:latin typeface="华文仿宋" pitchFamily="2" charset="-122"/>
              </a:rPr>
              <a:t>由于两个次级线圈感应电压相位不同，并联电容可改变其一的相位，也可将电容</a:t>
            </a:r>
            <a:r>
              <a:rPr lang="en-US" altLang="zh-CN" dirty="0">
                <a:solidFill>
                  <a:srgbClr val="FF0000"/>
                </a:solidFill>
                <a:latin typeface="华文仿宋" pitchFamily="2" charset="-122"/>
              </a:rPr>
              <a:t>C</a:t>
            </a:r>
            <a:r>
              <a:rPr lang="zh-CN" altLang="en-US" dirty="0">
                <a:solidFill>
                  <a:srgbClr val="FF0000"/>
                </a:solidFill>
                <a:latin typeface="华文仿宋" pitchFamily="2" charset="-122"/>
              </a:rPr>
              <a:t>改为电阻，如图</a:t>
            </a:r>
            <a:r>
              <a:rPr lang="en-US" altLang="zh-CN" dirty="0">
                <a:solidFill>
                  <a:srgbClr val="FF0000"/>
                </a:solidFill>
                <a:latin typeface="华文仿宋" pitchFamily="2" charset="-122"/>
              </a:rPr>
              <a:t>(a)</a:t>
            </a:r>
            <a:r>
              <a:rPr lang="zh-CN" altLang="en-US" dirty="0">
                <a:solidFill>
                  <a:srgbClr val="FF0000"/>
                </a:solidFill>
                <a:latin typeface="华文仿宋" pitchFamily="2" charset="-122"/>
              </a:rPr>
              <a:t>。</a:t>
            </a:r>
            <a:r>
              <a:rPr lang="zh-CN" altLang="en-US" dirty="0">
                <a:solidFill>
                  <a:srgbClr val="000066"/>
                </a:solidFill>
                <a:latin typeface="华文仿宋" pitchFamily="2" charset="-122"/>
              </a:rPr>
              <a:t>由于</a:t>
            </a:r>
            <a:r>
              <a:rPr lang="en-US" altLang="zh-CN" dirty="0">
                <a:solidFill>
                  <a:srgbClr val="000066"/>
                </a:solidFill>
                <a:latin typeface="华文仿宋" pitchFamily="2" charset="-122"/>
              </a:rPr>
              <a:t>R</a:t>
            </a:r>
            <a:r>
              <a:rPr lang="zh-CN" altLang="en-US" dirty="0">
                <a:solidFill>
                  <a:srgbClr val="000066"/>
                </a:solidFill>
                <a:latin typeface="华文仿宋" pitchFamily="2" charset="-122"/>
              </a:rPr>
              <a:t>的分流作用将使流入传感器线圈的电流发生变化，从而改变磁化曲线的工作点，减小高次谐波所产生的残余电压。图</a:t>
            </a:r>
            <a:r>
              <a:rPr lang="en-US" altLang="zh-CN" dirty="0">
                <a:solidFill>
                  <a:srgbClr val="000066"/>
                </a:solidFill>
                <a:latin typeface="华文仿宋" pitchFamily="2" charset="-122"/>
              </a:rPr>
              <a:t>(b)</a:t>
            </a:r>
            <a:r>
              <a:rPr lang="zh-CN" altLang="en-US" dirty="0">
                <a:solidFill>
                  <a:srgbClr val="000066"/>
                </a:solidFill>
                <a:latin typeface="华文仿宋" pitchFamily="2" charset="-122"/>
              </a:rPr>
              <a:t>中串联电阻</a:t>
            </a:r>
            <a:r>
              <a:rPr lang="en-US" altLang="zh-CN" dirty="0">
                <a:solidFill>
                  <a:srgbClr val="000066"/>
                </a:solidFill>
                <a:latin typeface="华文仿宋" pitchFamily="2" charset="-122"/>
              </a:rPr>
              <a:t>R</a:t>
            </a:r>
            <a:r>
              <a:rPr lang="zh-CN" altLang="en-US" dirty="0">
                <a:solidFill>
                  <a:srgbClr val="000066"/>
                </a:solidFill>
                <a:latin typeface="华文仿宋" pitchFamily="2" charset="-122"/>
              </a:rPr>
              <a:t>可以调整次级线圈的电阻分量。 </a:t>
            </a:r>
          </a:p>
        </p:txBody>
      </p:sp>
      <p:grpSp>
        <p:nvGrpSpPr>
          <p:cNvPr id="267267" name="Group 3"/>
          <p:cNvGrpSpPr>
            <a:grpSpLocks/>
          </p:cNvGrpSpPr>
          <p:nvPr/>
        </p:nvGrpSpPr>
        <p:grpSpPr bwMode="auto">
          <a:xfrm>
            <a:off x="1042988" y="3284538"/>
            <a:ext cx="7488237" cy="2867025"/>
            <a:chOff x="209" y="1942"/>
            <a:chExt cx="5347" cy="2193"/>
          </a:xfrm>
        </p:grpSpPr>
        <p:grpSp>
          <p:nvGrpSpPr>
            <p:cNvPr id="267268" name="Group 4"/>
            <p:cNvGrpSpPr>
              <a:grpSpLocks/>
            </p:cNvGrpSpPr>
            <p:nvPr/>
          </p:nvGrpSpPr>
          <p:grpSpPr bwMode="auto">
            <a:xfrm rot="-10800000">
              <a:off x="2279" y="2330"/>
              <a:ext cx="159" cy="74"/>
              <a:chOff x="4436" y="14856"/>
              <a:chExt cx="346" cy="71"/>
            </a:xfrm>
          </p:grpSpPr>
          <p:sp>
            <p:nvSpPr>
              <p:cNvPr id="267269" name="Line 5"/>
              <p:cNvSpPr>
                <a:spLocks noChangeShapeType="1"/>
              </p:cNvSpPr>
              <p:nvPr/>
            </p:nvSpPr>
            <p:spPr bwMode="auto">
              <a:xfrm>
                <a:off x="4436" y="14856"/>
                <a:ext cx="346"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270" name="Line 6"/>
              <p:cNvSpPr>
                <a:spLocks noChangeShapeType="1"/>
              </p:cNvSpPr>
              <p:nvPr/>
            </p:nvSpPr>
            <p:spPr bwMode="auto">
              <a:xfrm>
                <a:off x="4436" y="14927"/>
                <a:ext cx="346"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67271" name="Freeform 7"/>
            <p:cNvSpPr>
              <a:spLocks/>
            </p:cNvSpPr>
            <p:nvPr/>
          </p:nvSpPr>
          <p:spPr bwMode="auto">
            <a:xfrm>
              <a:off x="1085" y="2211"/>
              <a:ext cx="76" cy="1096"/>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272" name="Freeform 8"/>
            <p:cNvSpPr>
              <a:spLocks/>
            </p:cNvSpPr>
            <p:nvPr/>
          </p:nvSpPr>
          <p:spPr bwMode="auto">
            <a:xfrm>
              <a:off x="467" y="2211"/>
              <a:ext cx="619" cy="1096"/>
            </a:xfrm>
            <a:custGeom>
              <a:avLst/>
              <a:gdLst>
                <a:gd name="T0" fmla="*/ 783 w 786"/>
                <a:gd name="T1" fmla="*/ 0 h 1065"/>
                <a:gd name="T2" fmla="*/ 0 w 786"/>
                <a:gd name="T3" fmla="*/ 0 h 1065"/>
                <a:gd name="T4" fmla="*/ 0 w 786"/>
                <a:gd name="T5" fmla="*/ 1065 h 1065"/>
                <a:gd name="T6" fmla="*/ 786 w 786"/>
                <a:gd name="T7" fmla="*/ 1065 h 1065"/>
              </a:gdLst>
              <a:ahLst/>
              <a:cxnLst>
                <a:cxn ang="0">
                  <a:pos x="T0" y="T1"/>
                </a:cxn>
                <a:cxn ang="0">
                  <a:pos x="T2" y="T3"/>
                </a:cxn>
                <a:cxn ang="0">
                  <a:pos x="T4" y="T5"/>
                </a:cxn>
                <a:cxn ang="0">
                  <a:pos x="T6" y="T7"/>
                </a:cxn>
              </a:cxnLst>
              <a:rect l="0" t="0" r="r" b="b"/>
              <a:pathLst>
                <a:path w="786" h="1065">
                  <a:moveTo>
                    <a:pt x="783" y="0"/>
                  </a:moveTo>
                  <a:lnTo>
                    <a:pt x="0" y="0"/>
                  </a:lnTo>
                  <a:lnTo>
                    <a:pt x="0" y="1065"/>
                  </a:lnTo>
                  <a:lnTo>
                    <a:pt x="786" y="1065"/>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67273" name="Group 9"/>
            <p:cNvGrpSpPr>
              <a:grpSpLocks/>
            </p:cNvGrpSpPr>
            <p:nvPr/>
          </p:nvGrpSpPr>
          <p:grpSpPr bwMode="auto">
            <a:xfrm>
              <a:off x="308" y="2535"/>
              <a:ext cx="313" cy="409"/>
              <a:chOff x="5172" y="12212"/>
              <a:chExt cx="397" cy="397"/>
            </a:xfrm>
          </p:grpSpPr>
          <p:sp>
            <p:nvSpPr>
              <p:cNvPr id="267274" name="Oval 10"/>
              <p:cNvSpPr>
                <a:spLocks noChangeArrowheads="1"/>
              </p:cNvSpPr>
              <p:nvPr/>
            </p:nvSpPr>
            <p:spPr bwMode="auto">
              <a:xfrm>
                <a:off x="5172" y="12212"/>
                <a:ext cx="397" cy="397"/>
              </a:xfrm>
              <a:prstGeom prst="ellipse">
                <a:avLst/>
              </a:prstGeom>
              <a:solidFill>
                <a:srgbClr val="FFFFFF"/>
              </a:solidFill>
              <a:ln w="1587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275" name="Rectangle 11"/>
              <p:cNvSpPr>
                <a:spLocks noChangeArrowheads="1"/>
              </p:cNvSpPr>
              <p:nvPr/>
            </p:nvSpPr>
            <p:spPr bwMode="auto">
              <a:xfrm>
                <a:off x="5282" y="12268"/>
                <a:ext cx="23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zh-CN" altLang="en-US" sz="2000">
                    <a:ea typeface="宋体" panose="02010600030101010101" pitchFamily="2" charset="-122"/>
                  </a:rPr>
                  <a:t>～</a:t>
                </a:r>
              </a:p>
            </p:txBody>
          </p:sp>
        </p:grpSp>
        <p:sp>
          <p:nvSpPr>
            <p:cNvPr id="267276" name="Rectangle 12"/>
            <p:cNvSpPr>
              <a:spLocks noChangeArrowheads="1"/>
            </p:cNvSpPr>
            <p:nvPr/>
          </p:nvSpPr>
          <p:spPr bwMode="auto">
            <a:xfrm>
              <a:off x="1238" y="2315"/>
              <a:ext cx="138" cy="849"/>
            </a:xfrm>
            <a:prstGeom prst="rect">
              <a:avLst/>
            </a:prstGeom>
            <a:solidFill>
              <a:srgbClr val="FFFFFF"/>
            </a:solidFill>
            <a:ln w="1587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277" name="Line 13"/>
            <p:cNvSpPr>
              <a:spLocks noChangeShapeType="1"/>
            </p:cNvSpPr>
            <p:nvPr/>
          </p:nvSpPr>
          <p:spPr bwMode="auto">
            <a:xfrm>
              <a:off x="1300" y="3164"/>
              <a:ext cx="0" cy="587"/>
            </a:xfrm>
            <a:prstGeom prst="line">
              <a:avLst/>
            </a:prstGeom>
            <a:noFill/>
            <a:ln w="158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278" name="Freeform 14"/>
            <p:cNvSpPr>
              <a:spLocks/>
            </p:cNvSpPr>
            <p:nvPr/>
          </p:nvSpPr>
          <p:spPr bwMode="auto">
            <a:xfrm flipH="1">
              <a:off x="1530" y="2026"/>
              <a:ext cx="81" cy="733"/>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279" name="Freeform 15"/>
            <p:cNvSpPr>
              <a:spLocks/>
            </p:cNvSpPr>
            <p:nvPr/>
          </p:nvSpPr>
          <p:spPr bwMode="auto">
            <a:xfrm flipH="1">
              <a:off x="1530" y="3018"/>
              <a:ext cx="81" cy="733"/>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280" name="Freeform 16"/>
            <p:cNvSpPr>
              <a:spLocks/>
            </p:cNvSpPr>
            <p:nvPr/>
          </p:nvSpPr>
          <p:spPr bwMode="auto">
            <a:xfrm>
              <a:off x="1611" y="3012"/>
              <a:ext cx="957" cy="6"/>
            </a:xfrm>
            <a:custGeom>
              <a:avLst/>
              <a:gdLst>
                <a:gd name="T0" fmla="*/ 0 w 957"/>
                <a:gd name="T1" fmla="*/ 6 h 6"/>
                <a:gd name="T2" fmla="*/ 957 w 957"/>
                <a:gd name="T3" fmla="*/ 0 h 6"/>
              </a:gdLst>
              <a:ahLst/>
              <a:cxnLst>
                <a:cxn ang="0">
                  <a:pos x="T0" y="T1"/>
                </a:cxn>
                <a:cxn ang="0">
                  <a:pos x="T2" y="T3"/>
                </a:cxn>
              </a:cxnLst>
              <a:rect l="0" t="0" r="r" b="b"/>
              <a:pathLst>
                <a:path w="957" h="6">
                  <a:moveTo>
                    <a:pt x="0" y="6"/>
                  </a:moveTo>
                  <a:lnTo>
                    <a:pt x="957" y="0"/>
                  </a:lnTo>
                </a:path>
              </a:pathLst>
            </a:custGeom>
            <a:noFill/>
            <a:ln w="9525">
              <a:solidFill>
                <a:srgbClr val="000000"/>
              </a:solidFill>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281" name="Freeform 17"/>
            <p:cNvSpPr>
              <a:spLocks/>
            </p:cNvSpPr>
            <p:nvPr/>
          </p:nvSpPr>
          <p:spPr bwMode="auto">
            <a:xfrm>
              <a:off x="1611" y="2759"/>
              <a:ext cx="592" cy="992"/>
            </a:xfrm>
            <a:custGeom>
              <a:avLst/>
              <a:gdLst>
                <a:gd name="T0" fmla="*/ 0 w 752"/>
                <a:gd name="T1" fmla="*/ 964 h 964"/>
                <a:gd name="T2" fmla="*/ 752 w 752"/>
                <a:gd name="T3" fmla="*/ 964 h 964"/>
                <a:gd name="T4" fmla="*/ 752 w 752"/>
                <a:gd name="T5" fmla="*/ 0 h 964"/>
              </a:gdLst>
              <a:ahLst/>
              <a:cxnLst>
                <a:cxn ang="0">
                  <a:pos x="T0" y="T1"/>
                </a:cxn>
                <a:cxn ang="0">
                  <a:pos x="T2" y="T3"/>
                </a:cxn>
                <a:cxn ang="0">
                  <a:pos x="T4" y="T5"/>
                </a:cxn>
              </a:cxnLst>
              <a:rect l="0" t="0" r="r" b="b"/>
              <a:pathLst>
                <a:path w="752" h="964">
                  <a:moveTo>
                    <a:pt x="0" y="964"/>
                  </a:moveTo>
                  <a:lnTo>
                    <a:pt x="752" y="964"/>
                  </a:lnTo>
                  <a:lnTo>
                    <a:pt x="752" y="0"/>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282" name="Freeform 18"/>
            <p:cNvSpPr>
              <a:spLocks/>
            </p:cNvSpPr>
            <p:nvPr/>
          </p:nvSpPr>
          <p:spPr bwMode="auto">
            <a:xfrm>
              <a:off x="1611" y="2408"/>
              <a:ext cx="737" cy="351"/>
            </a:xfrm>
            <a:custGeom>
              <a:avLst/>
              <a:gdLst>
                <a:gd name="T0" fmla="*/ 0 w 936"/>
                <a:gd name="T1" fmla="*/ 341 h 341"/>
                <a:gd name="T2" fmla="*/ 936 w 936"/>
                <a:gd name="T3" fmla="*/ 341 h 341"/>
                <a:gd name="T4" fmla="*/ 936 w 936"/>
                <a:gd name="T5" fmla="*/ 0 h 341"/>
              </a:gdLst>
              <a:ahLst/>
              <a:cxnLst>
                <a:cxn ang="0">
                  <a:pos x="T0" y="T1"/>
                </a:cxn>
                <a:cxn ang="0">
                  <a:pos x="T2" y="T3"/>
                </a:cxn>
                <a:cxn ang="0">
                  <a:pos x="T4" y="T5"/>
                </a:cxn>
              </a:cxnLst>
              <a:rect l="0" t="0" r="r" b="b"/>
              <a:pathLst>
                <a:path w="936" h="341">
                  <a:moveTo>
                    <a:pt x="0" y="341"/>
                  </a:moveTo>
                  <a:lnTo>
                    <a:pt x="936" y="341"/>
                  </a:lnTo>
                  <a:lnTo>
                    <a:pt x="936" y="0"/>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283" name="Oval 19"/>
            <p:cNvSpPr>
              <a:spLocks noChangeArrowheads="1"/>
            </p:cNvSpPr>
            <p:nvPr/>
          </p:nvSpPr>
          <p:spPr bwMode="auto">
            <a:xfrm>
              <a:off x="2182" y="2728"/>
              <a:ext cx="45" cy="58"/>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284" name="Oval 20"/>
            <p:cNvSpPr>
              <a:spLocks noChangeArrowheads="1"/>
            </p:cNvSpPr>
            <p:nvPr/>
          </p:nvSpPr>
          <p:spPr bwMode="auto">
            <a:xfrm>
              <a:off x="2553" y="2979"/>
              <a:ext cx="45" cy="58"/>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285" name="Line 21"/>
            <p:cNvSpPr>
              <a:spLocks noChangeShapeType="1"/>
            </p:cNvSpPr>
            <p:nvPr/>
          </p:nvSpPr>
          <p:spPr bwMode="auto">
            <a:xfrm>
              <a:off x="1611" y="2026"/>
              <a:ext cx="970" cy="1"/>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286" name="Oval 22"/>
            <p:cNvSpPr>
              <a:spLocks noChangeArrowheads="1"/>
            </p:cNvSpPr>
            <p:nvPr/>
          </p:nvSpPr>
          <p:spPr bwMode="auto">
            <a:xfrm>
              <a:off x="2581" y="1999"/>
              <a:ext cx="45" cy="59"/>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287" name="Line 23"/>
            <p:cNvSpPr>
              <a:spLocks noChangeShapeType="1"/>
            </p:cNvSpPr>
            <p:nvPr/>
          </p:nvSpPr>
          <p:spPr bwMode="auto">
            <a:xfrm flipV="1">
              <a:off x="2348" y="2026"/>
              <a:ext cx="0" cy="304"/>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288" name="Oval 24"/>
            <p:cNvSpPr>
              <a:spLocks noChangeArrowheads="1"/>
            </p:cNvSpPr>
            <p:nvPr/>
          </p:nvSpPr>
          <p:spPr bwMode="auto">
            <a:xfrm>
              <a:off x="2330" y="1990"/>
              <a:ext cx="45" cy="59"/>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289" name="Freeform 25"/>
            <p:cNvSpPr>
              <a:spLocks/>
            </p:cNvSpPr>
            <p:nvPr/>
          </p:nvSpPr>
          <p:spPr bwMode="auto">
            <a:xfrm>
              <a:off x="1879" y="2027"/>
              <a:ext cx="6" cy="720"/>
            </a:xfrm>
            <a:custGeom>
              <a:avLst/>
              <a:gdLst>
                <a:gd name="T0" fmla="*/ 7 w 7"/>
                <a:gd name="T1" fmla="*/ 0 h 700"/>
                <a:gd name="T2" fmla="*/ 0 w 7"/>
                <a:gd name="T3" fmla="*/ 700 h 700"/>
              </a:gdLst>
              <a:ahLst/>
              <a:cxnLst>
                <a:cxn ang="0">
                  <a:pos x="T0" y="T1"/>
                </a:cxn>
                <a:cxn ang="0">
                  <a:pos x="T2" y="T3"/>
                </a:cxn>
              </a:cxnLst>
              <a:rect l="0" t="0" r="r" b="b"/>
              <a:pathLst>
                <a:path w="7" h="700">
                  <a:moveTo>
                    <a:pt x="7" y="0"/>
                  </a:moveTo>
                  <a:lnTo>
                    <a:pt x="0" y="700"/>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290" name="Rectangle 26"/>
            <p:cNvSpPr>
              <a:spLocks noChangeArrowheads="1"/>
            </p:cNvSpPr>
            <p:nvPr/>
          </p:nvSpPr>
          <p:spPr bwMode="auto">
            <a:xfrm>
              <a:off x="1841" y="2219"/>
              <a:ext cx="62" cy="261"/>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67291" name="Group 27"/>
            <p:cNvGrpSpPr>
              <a:grpSpLocks/>
            </p:cNvGrpSpPr>
            <p:nvPr/>
          </p:nvGrpSpPr>
          <p:grpSpPr bwMode="auto">
            <a:xfrm rot="-7836677">
              <a:off x="1873" y="2133"/>
              <a:ext cx="35" cy="378"/>
              <a:chOff x="8160" y="9191"/>
              <a:chExt cx="34" cy="480"/>
            </a:xfrm>
          </p:grpSpPr>
          <p:sp>
            <p:nvSpPr>
              <p:cNvPr id="267292" name="Line 28"/>
              <p:cNvSpPr>
                <a:spLocks noChangeShapeType="1"/>
              </p:cNvSpPr>
              <p:nvPr/>
            </p:nvSpPr>
            <p:spPr bwMode="auto">
              <a:xfrm>
                <a:off x="8173" y="9191"/>
                <a:ext cx="0" cy="338"/>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293" name="AutoShape 29"/>
              <p:cNvSpPr>
                <a:spLocks noChangeArrowheads="1"/>
              </p:cNvSpPr>
              <p:nvPr/>
            </p:nvSpPr>
            <p:spPr bwMode="auto">
              <a:xfrm rot="10800000">
                <a:off x="8160" y="9529"/>
                <a:ext cx="34" cy="142"/>
              </a:xfrm>
              <a:prstGeom prst="triangle">
                <a:avLst>
                  <a:gd name="adj" fmla="val 50000"/>
                </a:avLst>
              </a:prstGeom>
              <a:solidFill>
                <a:srgbClr val="000000"/>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67294" name="Oval 30"/>
            <p:cNvSpPr>
              <a:spLocks noChangeArrowheads="1"/>
            </p:cNvSpPr>
            <p:nvPr/>
          </p:nvSpPr>
          <p:spPr bwMode="auto">
            <a:xfrm>
              <a:off x="1519" y="1979"/>
              <a:ext cx="45" cy="59"/>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295" name="Oval 31"/>
            <p:cNvSpPr>
              <a:spLocks noChangeArrowheads="1"/>
            </p:cNvSpPr>
            <p:nvPr/>
          </p:nvSpPr>
          <p:spPr bwMode="auto">
            <a:xfrm>
              <a:off x="1529" y="2976"/>
              <a:ext cx="45" cy="59"/>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296" name="Rectangle 32"/>
            <p:cNvSpPr>
              <a:spLocks noChangeArrowheads="1"/>
            </p:cNvSpPr>
            <p:nvPr/>
          </p:nvSpPr>
          <p:spPr bwMode="auto">
            <a:xfrm>
              <a:off x="209" y="2359"/>
              <a:ext cx="176"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e</a:t>
              </a:r>
              <a:r>
                <a:rPr kumimoji="0" lang="en-US" altLang="zh-CN" sz="2000" b="0" baseline="-25000">
                  <a:ea typeface="宋体" panose="02010600030101010101" pitchFamily="2" charset="-122"/>
                </a:rPr>
                <a:t>1</a:t>
              </a:r>
              <a:endParaRPr kumimoji="0" lang="en-US" altLang="zh-CN" sz="2000" b="0">
                <a:ea typeface="宋体" panose="02010600030101010101" pitchFamily="2" charset="-122"/>
              </a:endParaRPr>
            </a:p>
          </p:txBody>
        </p:sp>
        <p:sp>
          <p:nvSpPr>
            <p:cNvPr id="267297" name="Rectangle 33"/>
            <p:cNvSpPr>
              <a:spLocks noChangeArrowheads="1"/>
            </p:cNvSpPr>
            <p:nvPr/>
          </p:nvSpPr>
          <p:spPr bwMode="auto">
            <a:xfrm>
              <a:off x="2568" y="2387"/>
              <a:ext cx="176" cy="25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e</a:t>
              </a:r>
              <a:r>
                <a:rPr kumimoji="0" lang="en-US" altLang="zh-CN" sz="2000" b="0" baseline="-25000">
                  <a:ea typeface="宋体" panose="02010600030101010101" pitchFamily="2" charset="-122"/>
                </a:rPr>
                <a:t>2</a:t>
              </a:r>
              <a:endParaRPr kumimoji="0" lang="en-US" altLang="zh-CN" sz="2000" b="0">
                <a:ea typeface="宋体" panose="02010600030101010101" pitchFamily="2" charset="-122"/>
              </a:endParaRPr>
            </a:p>
          </p:txBody>
        </p:sp>
        <p:sp>
          <p:nvSpPr>
            <p:cNvPr id="267298" name="Rectangle 34"/>
            <p:cNvSpPr>
              <a:spLocks noChangeArrowheads="1"/>
            </p:cNvSpPr>
            <p:nvPr/>
          </p:nvSpPr>
          <p:spPr bwMode="auto">
            <a:xfrm>
              <a:off x="2114" y="2251"/>
              <a:ext cx="176" cy="25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C</a:t>
              </a:r>
              <a:endParaRPr kumimoji="0" lang="en-US" altLang="zh-CN" sz="2000" b="0">
                <a:ea typeface="宋体" panose="02010600030101010101" pitchFamily="2" charset="-122"/>
              </a:endParaRPr>
            </a:p>
          </p:txBody>
        </p:sp>
        <p:sp>
          <p:nvSpPr>
            <p:cNvPr id="267299" name="Rectangle 35"/>
            <p:cNvSpPr>
              <a:spLocks noChangeArrowheads="1"/>
            </p:cNvSpPr>
            <p:nvPr/>
          </p:nvSpPr>
          <p:spPr bwMode="auto">
            <a:xfrm>
              <a:off x="1706" y="2223"/>
              <a:ext cx="176"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R</a:t>
              </a:r>
              <a:endParaRPr kumimoji="0" lang="en-US" altLang="zh-CN" sz="2000" b="0">
                <a:ea typeface="宋体" panose="02010600030101010101" pitchFamily="2" charset="-122"/>
              </a:endParaRPr>
            </a:p>
          </p:txBody>
        </p:sp>
        <p:grpSp>
          <p:nvGrpSpPr>
            <p:cNvPr id="267300" name="Group 36"/>
            <p:cNvGrpSpPr>
              <a:grpSpLocks/>
            </p:cNvGrpSpPr>
            <p:nvPr/>
          </p:nvGrpSpPr>
          <p:grpSpPr bwMode="auto">
            <a:xfrm rot="-10800000">
              <a:off x="5120" y="2308"/>
              <a:ext cx="159" cy="74"/>
              <a:chOff x="4436" y="14856"/>
              <a:chExt cx="346" cy="71"/>
            </a:xfrm>
          </p:grpSpPr>
          <p:sp>
            <p:nvSpPr>
              <p:cNvPr id="267301" name="Line 37"/>
              <p:cNvSpPr>
                <a:spLocks noChangeShapeType="1"/>
              </p:cNvSpPr>
              <p:nvPr/>
            </p:nvSpPr>
            <p:spPr bwMode="auto">
              <a:xfrm>
                <a:off x="4436" y="14856"/>
                <a:ext cx="346"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302" name="Line 38"/>
              <p:cNvSpPr>
                <a:spLocks noChangeShapeType="1"/>
              </p:cNvSpPr>
              <p:nvPr/>
            </p:nvSpPr>
            <p:spPr bwMode="auto">
              <a:xfrm>
                <a:off x="4436" y="14927"/>
                <a:ext cx="346"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67303" name="Freeform 39"/>
            <p:cNvSpPr>
              <a:spLocks/>
            </p:cNvSpPr>
            <p:nvPr/>
          </p:nvSpPr>
          <p:spPr bwMode="auto">
            <a:xfrm>
              <a:off x="3926" y="2189"/>
              <a:ext cx="76" cy="1096"/>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304" name="Freeform 40"/>
            <p:cNvSpPr>
              <a:spLocks/>
            </p:cNvSpPr>
            <p:nvPr/>
          </p:nvSpPr>
          <p:spPr bwMode="auto">
            <a:xfrm>
              <a:off x="3308" y="2189"/>
              <a:ext cx="619" cy="1096"/>
            </a:xfrm>
            <a:custGeom>
              <a:avLst/>
              <a:gdLst>
                <a:gd name="T0" fmla="*/ 783 w 786"/>
                <a:gd name="T1" fmla="*/ 0 h 1065"/>
                <a:gd name="T2" fmla="*/ 0 w 786"/>
                <a:gd name="T3" fmla="*/ 0 h 1065"/>
                <a:gd name="T4" fmla="*/ 0 w 786"/>
                <a:gd name="T5" fmla="*/ 1065 h 1065"/>
                <a:gd name="T6" fmla="*/ 786 w 786"/>
                <a:gd name="T7" fmla="*/ 1065 h 1065"/>
              </a:gdLst>
              <a:ahLst/>
              <a:cxnLst>
                <a:cxn ang="0">
                  <a:pos x="T0" y="T1"/>
                </a:cxn>
                <a:cxn ang="0">
                  <a:pos x="T2" y="T3"/>
                </a:cxn>
                <a:cxn ang="0">
                  <a:pos x="T4" y="T5"/>
                </a:cxn>
                <a:cxn ang="0">
                  <a:pos x="T6" y="T7"/>
                </a:cxn>
              </a:cxnLst>
              <a:rect l="0" t="0" r="r" b="b"/>
              <a:pathLst>
                <a:path w="786" h="1065">
                  <a:moveTo>
                    <a:pt x="783" y="0"/>
                  </a:moveTo>
                  <a:lnTo>
                    <a:pt x="0" y="0"/>
                  </a:lnTo>
                  <a:lnTo>
                    <a:pt x="0" y="1065"/>
                  </a:lnTo>
                  <a:lnTo>
                    <a:pt x="786" y="1065"/>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67305" name="Group 41"/>
            <p:cNvGrpSpPr>
              <a:grpSpLocks/>
            </p:cNvGrpSpPr>
            <p:nvPr/>
          </p:nvGrpSpPr>
          <p:grpSpPr bwMode="auto">
            <a:xfrm>
              <a:off x="3149" y="2513"/>
              <a:ext cx="313" cy="409"/>
              <a:chOff x="5172" y="12212"/>
              <a:chExt cx="397" cy="397"/>
            </a:xfrm>
          </p:grpSpPr>
          <p:sp>
            <p:nvSpPr>
              <p:cNvPr id="267306" name="Oval 42"/>
              <p:cNvSpPr>
                <a:spLocks noChangeArrowheads="1"/>
              </p:cNvSpPr>
              <p:nvPr/>
            </p:nvSpPr>
            <p:spPr bwMode="auto">
              <a:xfrm>
                <a:off x="5172" y="12212"/>
                <a:ext cx="397" cy="397"/>
              </a:xfrm>
              <a:prstGeom prst="ellipse">
                <a:avLst/>
              </a:prstGeom>
              <a:solidFill>
                <a:srgbClr val="FFFFFF"/>
              </a:solidFill>
              <a:ln w="1587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307" name="Rectangle 43"/>
              <p:cNvSpPr>
                <a:spLocks noChangeArrowheads="1"/>
              </p:cNvSpPr>
              <p:nvPr/>
            </p:nvSpPr>
            <p:spPr bwMode="auto">
              <a:xfrm>
                <a:off x="5282" y="12268"/>
                <a:ext cx="23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zh-CN" altLang="en-US" sz="2000">
                    <a:ea typeface="宋体" panose="02010600030101010101" pitchFamily="2" charset="-122"/>
                  </a:rPr>
                  <a:t>～</a:t>
                </a:r>
              </a:p>
            </p:txBody>
          </p:sp>
        </p:grpSp>
        <p:sp>
          <p:nvSpPr>
            <p:cNvPr id="267308" name="Rectangle 44"/>
            <p:cNvSpPr>
              <a:spLocks noChangeArrowheads="1"/>
            </p:cNvSpPr>
            <p:nvPr/>
          </p:nvSpPr>
          <p:spPr bwMode="auto">
            <a:xfrm>
              <a:off x="4079" y="2293"/>
              <a:ext cx="138" cy="849"/>
            </a:xfrm>
            <a:prstGeom prst="rect">
              <a:avLst/>
            </a:prstGeom>
            <a:solidFill>
              <a:srgbClr val="FFFFFF"/>
            </a:solidFill>
            <a:ln w="1587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309" name="Line 45"/>
            <p:cNvSpPr>
              <a:spLocks noChangeShapeType="1"/>
            </p:cNvSpPr>
            <p:nvPr/>
          </p:nvSpPr>
          <p:spPr bwMode="auto">
            <a:xfrm>
              <a:off x="4141" y="3142"/>
              <a:ext cx="0" cy="587"/>
            </a:xfrm>
            <a:prstGeom prst="line">
              <a:avLst/>
            </a:prstGeom>
            <a:noFill/>
            <a:ln w="158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310" name="Freeform 46"/>
            <p:cNvSpPr>
              <a:spLocks/>
            </p:cNvSpPr>
            <p:nvPr/>
          </p:nvSpPr>
          <p:spPr bwMode="auto">
            <a:xfrm flipH="1">
              <a:off x="4371" y="2004"/>
              <a:ext cx="81" cy="733"/>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311" name="Freeform 47"/>
            <p:cNvSpPr>
              <a:spLocks/>
            </p:cNvSpPr>
            <p:nvPr/>
          </p:nvSpPr>
          <p:spPr bwMode="auto">
            <a:xfrm flipH="1">
              <a:off x="4371" y="2996"/>
              <a:ext cx="81" cy="733"/>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312" name="Line 48"/>
            <p:cNvSpPr>
              <a:spLocks noChangeShapeType="1"/>
            </p:cNvSpPr>
            <p:nvPr/>
          </p:nvSpPr>
          <p:spPr bwMode="auto">
            <a:xfrm>
              <a:off x="4452" y="2996"/>
              <a:ext cx="954" cy="1"/>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313" name="Freeform 49"/>
            <p:cNvSpPr>
              <a:spLocks/>
            </p:cNvSpPr>
            <p:nvPr/>
          </p:nvSpPr>
          <p:spPr bwMode="auto">
            <a:xfrm>
              <a:off x="4452" y="2737"/>
              <a:ext cx="592" cy="992"/>
            </a:xfrm>
            <a:custGeom>
              <a:avLst/>
              <a:gdLst>
                <a:gd name="T0" fmla="*/ 0 w 752"/>
                <a:gd name="T1" fmla="*/ 964 h 964"/>
                <a:gd name="T2" fmla="*/ 752 w 752"/>
                <a:gd name="T3" fmla="*/ 964 h 964"/>
                <a:gd name="T4" fmla="*/ 752 w 752"/>
                <a:gd name="T5" fmla="*/ 0 h 964"/>
              </a:gdLst>
              <a:ahLst/>
              <a:cxnLst>
                <a:cxn ang="0">
                  <a:pos x="T0" y="T1"/>
                </a:cxn>
                <a:cxn ang="0">
                  <a:pos x="T2" y="T3"/>
                </a:cxn>
                <a:cxn ang="0">
                  <a:pos x="T4" y="T5"/>
                </a:cxn>
              </a:cxnLst>
              <a:rect l="0" t="0" r="r" b="b"/>
              <a:pathLst>
                <a:path w="752" h="964">
                  <a:moveTo>
                    <a:pt x="0" y="964"/>
                  </a:moveTo>
                  <a:lnTo>
                    <a:pt x="752" y="964"/>
                  </a:lnTo>
                  <a:lnTo>
                    <a:pt x="752" y="0"/>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314" name="Freeform 50"/>
            <p:cNvSpPr>
              <a:spLocks/>
            </p:cNvSpPr>
            <p:nvPr/>
          </p:nvSpPr>
          <p:spPr bwMode="auto">
            <a:xfrm>
              <a:off x="4452" y="2386"/>
              <a:ext cx="737" cy="351"/>
            </a:xfrm>
            <a:custGeom>
              <a:avLst/>
              <a:gdLst>
                <a:gd name="T0" fmla="*/ 0 w 936"/>
                <a:gd name="T1" fmla="*/ 341 h 341"/>
                <a:gd name="T2" fmla="*/ 936 w 936"/>
                <a:gd name="T3" fmla="*/ 341 h 341"/>
                <a:gd name="T4" fmla="*/ 936 w 936"/>
                <a:gd name="T5" fmla="*/ 0 h 341"/>
              </a:gdLst>
              <a:ahLst/>
              <a:cxnLst>
                <a:cxn ang="0">
                  <a:pos x="T0" y="T1"/>
                </a:cxn>
                <a:cxn ang="0">
                  <a:pos x="T2" y="T3"/>
                </a:cxn>
                <a:cxn ang="0">
                  <a:pos x="T4" y="T5"/>
                </a:cxn>
              </a:cxnLst>
              <a:rect l="0" t="0" r="r" b="b"/>
              <a:pathLst>
                <a:path w="936" h="341">
                  <a:moveTo>
                    <a:pt x="0" y="341"/>
                  </a:moveTo>
                  <a:lnTo>
                    <a:pt x="936" y="341"/>
                  </a:lnTo>
                  <a:lnTo>
                    <a:pt x="936" y="0"/>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315" name="Oval 51"/>
            <p:cNvSpPr>
              <a:spLocks noChangeArrowheads="1"/>
            </p:cNvSpPr>
            <p:nvPr/>
          </p:nvSpPr>
          <p:spPr bwMode="auto">
            <a:xfrm>
              <a:off x="5020" y="2706"/>
              <a:ext cx="45" cy="58"/>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316" name="Oval 52"/>
            <p:cNvSpPr>
              <a:spLocks noChangeArrowheads="1"/>
            </p:cNvSpPr>
            <p:nvPr/>
          </p:nvSpPr>
          <p:spPr bwMode="auto">
            <a:xfrm>
              <a:off x="5394" y="2981"/>
              <a:ext cx="45" cy="58"/>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317" name="Line 53"/>
            <p:cNvSpPr>
              <a:spLocks noChangeShapeType="1"/>
            </p:cNvSpPr>
            <p:nvPr/>
          </p:nvSpPr>
          <p:spPr bwMode="auto">
            <a:xfrm>
              <a:off x="4452" y="2004"/>
              <a:ext cx="970" cy="1"/>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318" name="Oval 54"/>
            <p:cNvSpPr>
              <a:spLocks noChangeArrowheads="1"/>
            </p:cNvSpPr>
            <p:nvPr/>
          </p:nvSpPr>
          <p:spPr bwMode="auto">
            <a:xfrm>
              <a:off x="5422" y="1977"/>
              <a:ext cx="45" cy="59"/>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319" name="Line 55"/>
            <p:cNvSpPr>
              <a:spLocks noChangeShapeType="1"/>
            </p:cNvSpPr>
            <p:nvPr/>
          </p:nvSpPr>
          <p:spPr bwMode="auto">
            <a:xfrm flipV="1">
              <a:off x="5189" y="2004"/>
              <a:ext cx="0" cy="304"/>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320" name="Oval 56"/>
            <p:cNvSpPr>
              <a:spLocks noChangeArrowheads="1"/>
            </p:cNvSpPr>
            <p:nvPr/>
          </p:nvSpPr>
          <p:spPr bwMode="auto">
            <a:xfrm>
              <a:off x="5159" y="1977"/>
              <a:ext cx="45" cy="45"/>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321" name="Oval 57"/>
            <p:cNvSpPr>
              <a:spLocks noChangeArrowheads="1"/>
            </p:cNvSpPr>
            <p:nvPr/>
          </p:nvSpPr>
          <p:spPr bwMode="auto">
            <a:xfrm>
              <a:off x="4377" y="1979"/>
              <a:ext cx="45" cy="59"/>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322" name="Oval 58"/>
            <p:cNvSpPr>
              <a:spLocks noChangeArrowheads="1"/>
            </p:cNvSpPr>
            <p:nvPr/>
          </p:nvSpPr>
          <p:spPr bwMode="auto">
            <a:xfrm>
              <a:off x="4377" y="2976"/>
              <a:ext cx="45" cy="59"/>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323" name="Rectangle 59"/>
            <p:cNvSpPr>
              <a:spLocks noChangeArrowheads="1"/>
            </p:cNvSpPr>
            <p:nvPr/>
          </p:nvSpPr>
          <p:spPr bwMode="auto">
            <a:xfrm>
              <a:off x="3067" y="2359"/>
              <a:ext cx="176"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e</a:t>
              </a:r>
              <a:r>
                <a:rPr kumimoji="0" lang="en-US" altLang="zh-CN" sz="2000" b="0" baseline="-25000">
                  <a:ea typeface="宋体" panose="02010600030101010101" pitchFamily="2" charset="-122"/>
                </a:rPr>
                <a:t>1</a:t>
              </a:r>
              <a:endParaRPr kumimoji="0" lang="en-US" altLang="zh-CN" sz="2000" b="0">
                <a:ea typeface="宋体" panose="02010600030101010101" pitchFamily="2" charset="-122"/>
              </a:endParaRPr>
            </a:p>
          </p:txBody>
        </p:sp>
        <p:sp>
          <p:nvSpPr>
            <p:cNvPr id="267324" name="Rectangle 60"/>
            <p:cNvSpPr>
              <a:spLocks noChangeArrowheads="1"/>
            </p:cNvSpPr>
            <p:nvPr/>
          </p:nvSpPr>
          <p:spPr bwMode="auto">
            <a:xfrm>
              <a:off x="5380" y="2419"/>
              <a:ext cx="176" cy="25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e</a:t>
              </a:r>
              <a:r>
                <a:rPr kumimoji="0" lang="en-US" altLang="zh-CN" sz="2000" b="0" baseline="-25000">
                  <a:ea typeface="宋体" panose="02010600030101010101" pitchFamily="2" charset="-122"/>
                </a:rPr>
                <a:t>2</a:t>
              </a:r>
              <a:endParaRPr kumimoji="0" lang="en-US" altLang="zh-CN" sz="2000" b="0">
                <a:ea typeface="宋体" panose="02010600030101010101" pitchFamily="2" charset="-122"/>
              </a:endParaRPr>
            </a:p>
          </p:txBody>
        </p:sp>
        <p:sp>
          <p:nvSpPr>
            <p:cNvPr id="267325" name="Rectangle 61"/>
            <p:cNvSpPr>
              <a:spLocks noChangeArrowheads="1"/>
            </p:cNvSpPr>
            <p:nvPr/>
          </p:nvSpPr>
          <p:spPr bwMode="auto">
            <a:xfrm>
              <a:off x="4976" y="2251"/>
              <a:ext cx="176"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C</a:t>
              </a:r>
              <a:endParaRPr kumimoji="0" lang="en-US" altLang="zh-CN" sz="2000" b="0">
                <a:ea typeface="宋体" panose="02010600030101010101" pitchFamily="2" charset="-122"/>
              </a:endParaRPr>
            </a:p>
          </p:txBody>
        </p:sp>
        <p:sp>
          <p:nvSpPr>
            <p:cNvPr id="267326" name="Rectangle 62"/>
            <p:cNvSpPr>
              <a:spLocks noChangeArrowheads="1"/>
            </p:cNvSpPr>
            <p:nvPr/>
          </p:nvSpPr>
          <p:spPr bwMode="auto">
            <a:xfrm>
              <a:off x="4686" y="2033"/>
              <a:ext cx="176" cy="25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eaLnBrk="0" hangingPunct="0"/>
              <a:r>
                <a:rPr kumimoji="0" lang="en-US" altLang="zh-CN" sz="2000" b="0" i="1">
                  <a:ea typeface="宋体" panose="02010600030101010101" pitchFamily="2" charset="-122"/>
                </a:rPr>
                <a:t>R</a:t>
              </a:r>
            </a:p>
          </p:txBody>
        </p:sp>
        <p:sp>
          <p:nvSpPr>
            <p:cNvPr id="267327" name="Rectangle 63"/>
            <p:cNvSpPr>
              <a:spLocks noChangeArrowheads="1"/>
            </p:cNvSpPr>
            <p:nvPr/>
          </p:nvSpPr>
          <p:spPr bwMode="auto">
            <a:xfrm rot="5400000">
              <a:off x="4765" y="1853"/>
              <a:ext cx="81" cy="286"/>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67328" name="Group 64"/>
            <p:cNvGrpSpPr>
              <a:grpSpLocks/>
            </p:cNvGrpSpPr>
            <p:nvPr/>
          </p:nvGrpSpPr>
          <p:grpSpPr bwMode="auto">
            <a:xfrm rot="-7836677">
              <a:off x="4807" y="1771"/>
              <a:ext cx="35" cy="378"/>
              <a:chOff x="8160" y="9191"/>
              <a:chExt cx="34" cy="480"/>
            </a:xfrm>
          </p:grpSpPr>
          <p:sp>
            <p:nvSpPr>
              <p:cNvPr id="267329" name="Line 65"/>
              <p:cNvSpPr>
                <a:spLocks noChangeShapeType="1"/>
              </p:cNvSpPr>
              <p:nvPr/>
            </p:nvSpPr>
            <p:spPr bwMode="auto">
              <a:xfrm>
                <a:off x="8173" y="9191"/>
                <a:ext cx="0" cy="338"/>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330" name="AutoShape 66"/>
              <p:cNvSpPr>
                <a:spLocks noChangeArrowheads="1"/>
              </p:cNvSpPr>
              <p:nvPr/>
            </p:nvSpPr>
            <p:spPr bwMode="auto">
              <a:xfrm rot="10800000">
                <a:off x="8160" y="9529"/>
                <a:ext cx="34" cy="142"/>
              </a:xfrm>
              <a:prstGeom prst="triangle">
                <a:avLst>
                  <a:gd name="adj" fmla="val 50000"/>
                </a:avLst>
              </a:prstGeom>
              <a:solidFill>
                <a:srgbClr val="000000"/>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67331" name="Rectangle 67"/>
            <p:cNvSpPr>
              <a:spLocks noChangeArrowheads="1"/>
            </p:cNvSpPr>
            <p:nvPr/>
          </p:nvSpPr>
          <p:spPr bwMode="auto">
            <a:xfrm>
              <a:off x="1188" y="3836"/>
              <a:ext cx="291"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a:t>
              </a:r>
              <a:r>
                <a:rPr kumimoji="0" lang="en-US" altLang="zh-CN" sz="2000" b="0" i="1">
                  <a:ea typeface="宋体" panose="02010600030101010101" pitchFamily="2" charset="-122"/>
                </a:rPr>
                <a:t>a</a:t>
              </a:r>
              <a:r>
                <a:rPr kumimoji="0" lang="en-US" altLang="zh-CN" sz="2000" b="0">
                  <a:ea typeface="宋体" panose="02010600030101010101" pitchFamily="2" charset="-122"/>
                </a:rPr>
                <a:t>)</a:t>
              </a:r>
            </a:p>
          </p:txBody>
        </p:sp>
        <p:sp>
          <p:nvSpPr>
            <p:cNvPr id="267332" name="Rectangle 68"/>
            <p:cNvSpPr>
              <a:spLocks noChangeArrowheads="1"/>
            </p:cNvSpPr>
            <p:nvPr/>
          </p:nvSpPr>
          <p:spPr bwMode="auto">
            <a:xfrm>
              <a:off x="3732" y="3729"/>
              <a:ext cx="291"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a:t>
              </a:r>
              <a:r>
                <a:rPr kumimoji="0" lang="en-US" altLang="zh-CN" sz="2000" b="0" i="1">
                  <a:ea typeface="宋体" panose="02010600030101010101" pitchFamily="2" charset="-122"/>
                </a:rPr>
                <a:t>b</a:t>
              </a:r>
              <a:r>
                <a:rPr kumimoji="0" lang="en-US" altLang="zh-CN" sz="2000" b="0">
                  <a:ea typeface="宋体" panose="02010600030101010101" pitchFamily="2" charset="-122"/>
                </a:rPr>
                <a:t>)</a:t>
              </a:r>
            </a:p>
          </p:txBody>
        </p:sp>
      </p:grpSp>
      <p:sp>
        <p:nvSpPr>
          <p:cNvPr id="267333" name="Rectangle 69"/>
          <p:cNvSpPr>
            <a:spLocks noChangeArrowheads="1"/>
          </p:cNvSpPr>
          <p:nvPr/>
        </p:nvSpPr>
        <p:spPr bwMode="auto">
          <a:xfrm>
            <a:off x="2916238" y="6237288"/>
            <a:ext cx="3455987"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lang="zh-CN" altLang="en-US" sz="2000">
                <a:solidFill>
                  <a:srgbClr val="000066"/>
                </a:solidFill>
                <a:latin typeface="华文仿宋" pitchFamily="2" charset="-122"/>
              </a:rPr>
              <a:t>调相位式残余电压补偿电路</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ext Box 2"/>
          <p:cNvSpPr txBox="1">
            <a:spLocks noChangeArrowheads="1"/>
          </p:cNvSpPr>
          <p:nvPr/>
        </p:nvSpPr>
        <p:spPr bwMode="auto">
          <a:xfrm>
            <a:off x="395288" y="476250"/>
            <a:ext cx="84582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lang="zh-CN" altLang="en-US" dirty="0">
                <a:solidFill>
                  <a:srgbClr val="FF0000"/>
                </a:solidFill>
                <a:latin typeface="华文仿宋" pitchFamily="2" charset="-122"/>
              </a:rPr>
              <a:t>②并联电位器</a:t>
            </a:r>
            <a:r>
              <a:rPr lang="en-US" altLang="zh-CN" dirty="0">
                <a:solidFill>
                  <a:srgbClr val="FF0000"/>
                </a:solidFill>
                <a:latin typeface="华文仿宋" pitchFamily="2" charset="-122"/>
              </a:rPr>
              <a:t>W</a:t>
            </a:r>
            <a:r>
              <a:rPr lang="zh-CN" altLang="en-US" dirty="0">
                <a:solidFill>
                  <a:srgbClr val="FF0000"/>
                </a:solidFill>
                <a:latin typeface="华文仿宋" pitchFamily="2" charset="-122"/>
              </a:rPr>
              <a:t>用于电气调零</a:t>
            </a:r>
            <a:r>
              <a:rPr lang="zh-CN" altLang="en-US" dirty="0">
                <a:solidFill>
                  <a:srgbClr val="000066"/>
                </a:solidFill>
                <a:latin typeface="华文仿宋" pitchFamily="2" charset="-122"/>
              </a:rPr>
              <a:t>，改变两次级线圈输出电压的相位，如图所示。电容</a:t>
            </a:r>
            <a:r>
              <a:rPr lang="en-US" altLang="zh-CN" dirty="0">
                <a:solidFill>
                  <a:srgbClr val="000066"/>
                </a:solidFill>
                <a:latin typeface="华文仿宋" pitchFamily="2" charset="-122"/>
              </a:rPr>
              <a:t>C(0.02μF)</a:t>
            </a:r>
            <a:r>
              <a:rPr lang="zh-CN" altLang="en-US" dirty="0">
                <a:solidFill>
                  <a:srgbClr val="000066"/>
                </a:solidFill>
                <a:latin typeface="华文仿宋" pitchFamily="2" charset="-122"/>
              </a:rPr>
              <a:t>可防止调整电位器时使零点移动。</a:t>
            </a:r>
          </a:p>
        </p:txBody>
      </p:sp>
      <p:sp>
        <p:nvSpPr>
          <p:cNvPr id="268319" name="Rectangle 31"/>
          <p:cNvSpPr>
            <a:spLocks noChangeArrowheads="1"/>
          </p:cNvSpPr>
          <p:nvPr/>
        </p:nvSpPr>
        <p:spPr bwMode="auto">
          <a:xfrm>
            <a:off x="2555875" y="5373688"/>
            <a:ext cx="44640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lang="zh-CN" altLang="en-US">
                <a:solidFill>
                  <a:srgbClr val="000066"/>
                </a:solidFill>
                <a:latin typeface="华文仿宋" pitchFamily="2" charset="-122"/>
              </a:rPr>
              <a:t>电位器调零点残余电压补偿电路</a:t>
            </a:r>
          </a:p>
        </p:txBody>
      </p:sp>
      <p:grpSp>
        <p:nvGrpSpPr>
          <p:cNvPr id="268324" name="Group 36"/>
          <p:cNvGrpSpPr>
            <a:grpSpLocks/>
          </p:cNvGrpSpPr>
          <p:nvPr/>
        </p:nvGrpSpPr>
        <p:grpSpPr bwMode="auto">
          <a:xfrm>
            <a:off x="2268538" y="2349500"/>
            <a:ext cx="4725987" cy="2592388"/>
            <a:chOff x="1344" y="1728"/>
            <a:chExt cx="2977" cy="1881"/>
          </a:xfrm>
        </p:grpSpPr>
        <p:sp>
          <p:nvSpPr>
            <p:cNvPr id="268291" name="Freeform 3"/>
            <p:cNvSpPr>
              <a:spLocks/>
            </p:cNvSpPr>
            <p:nvPr/>
          </p:nvSpPr>
          <p:spPr bwMode="auto">
            <a:xfrm>
              <a:off x="2284" y="1960"/>
              <a:ext cx="83" cy="1153"/>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8292" name="Freeform 4"/>
            <p:cNvSpPr>
              <a:spLocks/>
            </p:cNvSpPr>
            <p:nvPr/>
          </p:nvSpPr>
          <p:spPr bwMode="auto">
            <a:xfrm>
              <a:off x="1606" y="1960"/>
              <a:ext cx="679" cy="1153"/>
            </a:xfrm>
            <a:custGeom>
              <a:avLst/>
              <a:gdLst>
                <a:gd name="T0" fmla="*/ 783 w 786"/>
                <a:gd name="T1" fmla="*/ 0 h 1065"/>
                <a:gd name="T2" fmla="*/ 0 w 786"/>
                <a:gd name="T3" fmla="*/ 0 h 1065"/>
                <a:gd name="T4" fmla="*/ 0 w 786"/>
                <a:gd name="T5" fmla="*/ 1065 h 1065"/>
                <a:gd name="T6" fmla="*/ 786 w 786"/>
                <a:gd name="T7" fmla="*/ 1065 h 1065"/>
              </a:gdLst>
              <a:ahLst/>
              <a:cxnLst>
                <a:cxn ang="0">
                  <a:pos x="T0" y="T1"/>
                </a:cxn>
                <a:cxn ang="0">
                  <a:pos x="T2" y="T3"/>
                </a:cxn>
                <a:cxn ang="0">
                  <a:pos x="T4" y="T5"/>
                </a:cxn>
                <a:cxn ang="0">
                  <a:pos x="T6" y="T7"/>
                </a:cxn>
              </a:cxnLst>
              <a:rect l="0" t="0" r="r" b="b"/>
              <a:pathLst>
                <a:path w="786" h="1065">
                  <a:moveTo>
                    <a:pt x="783" y="0"/>
                  </a:moveTo>
                  <a:lnTo>
                    <a:pt x="0" y="0"/>
                  </a:lnTo>
                  <a:lnTo>
                    <a:pt x="0" y="1065"/>
                  </a:lnTo>
                  <a:lnTo>
                    <a:pt x="786" y="1065"/>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8293" name="Oval 5"/>
            <p:cNvSpPr>
              <a:spLocks noChangeArrowheads="1"/>
            </p:cNvSpPr>
            <p:nvPr/>
          </p:nvSpPr>
          <p:spPr bwMode="auto">
            <a:xfrm>
              <a:off x="1432" y="2301"/>
              <a:ext cx="343" cy="430"/>
            </a:xfrm>
            <a:prstGeom prst="ellipse">
              <a:avLst/>
            </a:prstGeom>
            <a:solidFill>
              <a:srgbClr val="FFFFFF"/>
            </a:solidFill>
            <a:ln w="1587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8294" name="Rectangle 6"/>
            <p:cNvSpPr>
              <a:spLocks noChangeArrowheads="1"/>
            </p:cNvSpPr>
            <p:nvPr/>
          </p:nvSpPr>
          <p:spPr bwMode="auto">
            <a:xfrm>
              <a:off x="1527" y="2422"/>
              <a:ext cx="206"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zh-CN" altLang="en-US" sz="2000">
                  <a:ea typeface="宋体" panose="02010600030101010101" pitchFamily="2" charset="-122"/>
                </a:rPr>
                <a:t>～</a:t>
              </a:r>
            </a:p>
          </p:txBody>
        </p:sp>
        <p:sp>
          <p:nvSpPr>
            <p:cNvPr id="268295" name="Rectangle 7"/>
            <p:cNvSpPr>
              <a:spLocks noChangeArrowheads="1"/>
            </p:cNvSpPr>
            <p:nvPr/>
          </p:nvSpPr>
          <p:spPr bwMode="auto">
            <a:xfrm>
              <a:off x="2452" y="2070"/>
              <a:ext cx="151" cy="893"/>
            </a:xfrm>
            <a:prstGeom prst="rect">
              <a:avLst/>
            </a:prstGeom>
            <a:solidFill>
              <a:srgbClr val="FFFFFF"/>
            </a:solidFill>
            <a:ln w="1587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8296" name="Line 8"/>
            <p:cNvSpPr>
              <a:spLocks noChangeShapeType="1"/>
            </p:cNvSpPr>
            <p:nvPr/>
          </p:nvSpPr>
          <p:spPr bwMode="auto">
            <a:xfrm>
              <a:off x="2520" y="2963"/>
              <a:ext cx="0" cy="617"/>
            </a:xfrm>
            <a:prstGeom prst="line">
              <a:avLst/>
            </a:prstGeom>
            <a:noFill/>
            <a:ln w="158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8297" name="Freeform 9"/>
            <p:cNvSpPr>
              <a:spLocks/>
            </p:cNvSpPr>
            <p:nvPr/>
          </p:nvSpPr>
          <p:spPr bwMode="auto">
            <a:xfrm flipH="1">
              <a:off x="2773" y="1765"/>
              <a:ext cx="88" cy="771"/>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8298" name="Freeform 10"/>
            <p:cNvSpPr>
              <a:spLocks/>
            </p:cNvSpPr>
            <p:nvPr/>
          </p:nvSpPr>
          <p:spPr bwMode="auto">
            <a:xfrm flipH="1">
              <a:off x="2773" y="2809"/>
              <a:ext cx="88" cy="771"/>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8299" name="Freeform 11"/>
            <p:cNvSpPr>
              <a:spLocks/>
            </p:cNvSpPr>
            <p:nvPr/>
          </p:nvSpPr>
          <p:spPr bwMode="auto">
            <a:xfrm>
              <a:off x="2861" y="2536"/>
              <a:ext cx="438" cy="1044"/>
            </a:xfrm>
            <a:custGeom>
              <a:avLst/>
              <a:gdLst>
                <a:gd name="T0" fmla="*/ 0 w 752"/>
                <a:gd name="T1" fmla="*/ 964 h 964"/>
                <a:gd name="T2" fmla="*/ 752 w 752"/>
                <a:gd name="T3" fmla="*/ 964 h 964"/>
                <a:gd name="T4" fmla="*/ 752 w 752"/>
                <a:gd name="T5" fmla="*/ 0 h 964"/>
              </a:gdLst>
              <a:ahLst/>
              <a:cxnLst>
                <a:cxn ang="0">
                  <a:pos x="T0" y="T1"/>
                </a:cxn>
                <a:cxn ang="0">
                  <a:pos x="T2" y="T3"/>
                </a:cxn>
                <a:cxn ang="0">
                  <a:pos x="T4" y="T5"/>
                </a:cxn>
              </a:cxnLst>
              <a:rect l="0" t="0" r="r" b="b"/>
              <a:pathLst>
                <a:path w="752" h="964">
                  <a:moveTo>
                    <a:pt x="0" y="964"/>
                  </a:moveTo>
                  <a:lnTo>
                    <a:pt x="752" y="964"/>
                  </a:lnTo>
                  <a:lnTo>
                    <a:pt x="752" y="0"/>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8300" name="Oval 12"/>
            <p:cNvSpPr>
              <a:spLocks noChangeArrowheads="1"/>
            </p:cNvSpPr>
            <p:nvPr/>
          </p:nvSpPr>
          <p:spPr bwMode="auto">
            <a:xfrm>
              <a:off x="3276" y="2501"/>
              <a:ext cx="49" cy="61"/>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8301" name="Line 13"/>
            <p:cNvSpPr>
              <a:spLocks noChangeShapeType="1"/>
            </p:cNvSpPr>
            <p:nvPr/>
          </p:nvSpPr>
          <p:spPr bwMode="auto">
            <a:xfrm>
              <a:off x="2861" y="1765"/>
              <a:ext cx="1167"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8302" name="Oval 14"/>
            <p:cNvSpPr>
              <a:spLocks noChangeArrowheads="1"/>
            </p:cNvSpPr>
            <p:nvPr/>
          </p:nvSpPr>
          <p:spPr bwMode="auto">
            <a:xfrm>
              <a:off x="4003" y="1744"/>
              <a:ext cx="49" cy="61"/>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8303" name="Oval 15"/>
            <p:cNvSpPr>
              <a:spLocks noChangeArrowheads="1"/>
            </p:cNvSpPr>
            <p:nvPr/>
          </p:nvSpPr>
          <p:spPr bwMode="auto">
            <a:xfrm>
              <a:off x="3813" y="1728"/>
              <a:ext cx="49" cy="62"/>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8304" name="Oval 16"/>
            <p:cNvSpPr>
              <a:spLocks noChangeArrowheads="1"/>
            </p:cNvSpPr>
            <p:nvPr/>
          </p:nvSpPr>
          <p:spPr bwMode="auto">
            <a:xfrm>
              <a:off x="2761" y="1827"/>
              <a:ext cx="49" cy="62"/>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8305" name="Oval 17"/>
            <p:cNvSpPr>
              <a:spLocks noChangeArrowheads="1"/>
            </p:cNvSpPr>
            <p:nvPr/>
          </p:nvSpPr>
          <p:spPr bwMode="auto">
            <a:xfrm>
              <a:off x="2761" y="2883"/>
              <a:ext cx="50" cy="62"/>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8306" name="Rectangle 18"/>
            <p:cNvSpPr>
              <a:spLocks noChangeArrowheads="1"/>
            </p:cNvSpPr>
            <p:nvPr/>
          </p:nvSpPr>
          <p:spPr bwMode="auto">
            <a:xfrm>
              <a:off x="1344" y="2086"/>
              <a:ext cx="193"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e</a:t>
              </a:r>
              <a:r>
                <a:rPr kumimoji="0" lang="en-US" altLang="zh-CN" sz="2000" b="0" baseline="-25000">
                  <a:ea typeface="宋体" panose="02010600030101010101" pitchFamily="2" charset="-122"/>
                </a:rPr>
                <a:t>1</a:t>
              </a:r>
              <a:endParaRPr kumimoji="0" lang="en-US" altLang="zh-CN" sz="2000" b="0">
                <a:ea typeface="宋体" panose="02010600030101010101" pitchFamily="2" charset="-122"/>
              </a:endParaRPr>
            </a:p>
          </p:txBody>
        </p:sp>
        <p:sp>
          <p:nvSpPr>
            <p:cNvPr id="268307" name="Rectangle 19"/>
            <p:cNvSpPr>
              <a:spLocks noChangeArrowheads="1"/>
            </p:cNvSpPr>
            <p:nvPr/>
          </p:nvSpPr>
          <p:spPr bwMode="auto">
            <a:xfrm>
              <a:off x="4128" y="2486"/>
              <a:ext cx="193" cy="26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e</a:t>
              </a:r>
              <a:r>
                <a:rPr kumimoji="0" lang="en-US" altLang="zh-CN" sz="2000" b="0" baseline="-25000">
                  <a:ea typeface="宋体" panose="02010600030101010101" pitchFamily="2" charset="-122"/>
                </a:rPr>
                <a:t>2</a:t>
              </a:r>
              <a:endParaRPr kumimoji="0" lang="en-US" altLang="zh-CN" sz="2000" b="0">
                <a:ea typeface="宋体" panose="02010600030101010101" pitchFamily="2" charset="-122"/>
              </a:endParaRPr>
            </a:p>
          </p:txBody>
        </p:sp>
        <p:sp>
          <p:nvSpPr>
            <p:cNvPr id="268308" name="Rectangle 20"/>
            <p:cNvSpPr>
              <a:spLocks noChangeArrowheads="1"/>
            </p:cNvSpPr>
            <p:nvPr/>
          </p:nvSpPr>
          <p:spPr bwMode="auto">
            <a:xfrm>
              <a:off x="3299" y="2202"/>
              <a:ext cx="193" cy="26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C</a:t>
              </a:r>
              <a:endParaRPr kumimoji="0" lang="en-US" altLang="zh-CN" sz="2000" b="0">
                <a:ea typeface="宋体" panose="02010600030101010101" pitchFamily="2" charset="-122"/>
              </a:endParaRPr>
            </a:p>
          </p:txBody>
        </p:sp>
        <p:sp>
          <p:nvSpPr>
            <p:cNvPr id="268309" name="Rectangle 21"/>
            <p:cNvSpPr>
              <a:spLocks noChangeArrowheads="1"/>
            </p:cNvSpPr>
            <p:nvPr/>
          </p:nvSpPr>
          <p:spPr bwMode="auto">
            <a:xfrm>
              <a:off x="3921" y="2001"/>
              <a:ext cx="193" cy="26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R</a:t>
              </a:r>
              <a:r>
                <a:rPr kumimoji="0" lang="en-US" altLang="zh-CN" sz="2000" b="0" baseline="-25000">
                  <a:ea typeface="宋体" panose="02010600030101010101" pitchFamily="2" charset="-122"/>
                </a:rPr>
                <a:t>1</a:t>
              </a:r>
              <a:endParaRPr kumimoji="0" lang="en-US" altLang="zh-CN" sz="2000" b="0">
                <a:ea typeface="宋体" panose="02010600030101010101" pitchFamily="2" charset="-122"/>
              </a:endParaRPr>
            </a:p>
          </p:txBody>
        </p:sp>
        <p:sp>
          <p:nvSpPr>
            <p:cNvPr id="268310" name="Freeform 22"/>
            <p:cNvSpPr>
              <a:spLocks/>
            </p:cNvSpPr>
            <p:nvPr/>
          </p:nvSpPr>
          <p:spPr bwMode="auto">
            <a:xfrm>
              <a:off x="2861" y="2809"/>
              <a:ext cx="1178" cy="771"/>
            </a:xfrm>
            <a:custGeom>
              <a:avLst/>
              <a:gdLst>
                <a:gd name="T0" fmla="*/ 0 w 1362"/>
                <a:gd name="T1" fmla="*/ 0 h 712"/>
                <a:gd name="T2" fmla="*/ 892 w 1362"/>
                <a:gd name="T3" fmla="*/ 0 h 712"/>
                <a:gd name="T4" fmla="*/ 892 w 1362"/>
                <a:gd name="T5" fmla="*/ 712 h 712"/>
                <a:gd name="T6" fmla="*/ 1362 w 1362"/>
                <a:gd name="T7" fmla="*/ 712 h 712"/>
              </a:gdLst>
              <a:ahLst/>
              <a:cxnLst>
                <a:cxn ang="0">
                  <a:pos x="T0" y="T1"/>
                </a:cxn>
                <a:cxn ang="0">
                  <a:pos x="T2" y="T3"/>
                </a:cxn>
                <a:cxn ang="0">
                  <a:pos x="T4" y="T5"/>
                </a:cxn>
                <a:cxn ang="0">
                  <a:pos x="T6" y="T7"/>
                </a:cxn>
              </a:cxnLst>
              <a:rect l="0" t="0" r="r" b="b"/>
              <a:pathLst>
                <a:path w="1362" h="712">
                  <a:moveTo>
                    <a:pt x="0" y="0"/>
                  </a:moveTo>
                  <a:lnTo>
                    <a:pt x="892" y="0"/>
                  </a:lnTo>
                  <a:lnTo>
                    <a:pt x="892" y="712"/>
                  </a:lnTo>
                  <a:lnTo>
                    <a:pt x="1362" y="712"/>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8311" name="Oval 23"/>
            <p:cNvSpPr>
              <a:spLocks noChangeArrowheads="1"/>
            </p:cNvSpPr>
            <p:nvPr/>
          </p:nvSpPr>
          <p:spPr bwMode="auto">
            <a:xfrm>
              <a:off x="4028" y="3548"/>
              <a:ext cx="50" cy="61"/>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8312" name="Line 24"/>
            <p:cNvSpPr>
              <a:spLocks noChangeShapeType="1"/>
            </p:cNvSpPr>
            <p:nvPr/>
          </p:nvSpPr>
          <p:spPr bwMode="auto">
            <a:xfrm>
              <a:off x="3839" y="1765"/>
              <a:ext cx="0" cy="181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8313" name="Rectangle 25"/>
            <p:cNvSpPr>
              <a:spLocks noChangeArrowheads="1"/>
            </p:cNvSpPr>
            <p:nvPr/>
          </p:nvSpPr>
          <p:spPr bwMode="auto">
            <a:xfrm>
              <a:off x="3817" y="1876"/>
              <a:ext cx="67" cy="393"/>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8314" name="Rectangle 26"/>
            <p:cNvSpPr>
              <a:spLocks noChangeArrowheads="1"/>
            </p:cNvSpPr>
            <p:nvPr/>
          </p:nvSpPr>
          <p:spPr bwMode="auto">
            <a:xfrm>
              <a:off x="3804" y="2963"/>
              <a:ext cx="67" cy="393"/>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8315" name="Rectangle 27"/>
            <p:cNvSpPr>
              <a:spLocks noChangeArrowheads="1"/>
            </p:cNvSpPr>
            <p:nvPr/>
          </p:nvSpPr>
          <p:spPr bwMode="auto">
            <a:xfrm>
              <a:off x="3802" y="2394"/>
              <a:ext cx="67" cy="393"/>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8316" name="Line 28"/>
            <p:cNvSpPr>
              <a:spLocks noChangeShapeType="1"/>
            </p:cNvSpPr>
            <p:nvPr/>
          </p:nvSpPr>
          <p:spPr bwMode="auto">
            <a:xfrm>
              <a:off x="2851" y="2536"/>
              <a:ext cx="675" cy="1"/>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8317" name="Rectangle 29"/>
            <p:cNvSpPr>
              <a:spLocks noChangeArrowheads="1"/>
            </p:cNvSpPr>
            <p:nvPr/>
          </p:nvSpPr>
          <p:spPr bwMode="auto">
            <a:xfrm>
              <a:off x="3934" y="3113"/>
              <a:ext cx="193" cy="26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R</a:t>
              </a:r>
              <a:r>
                <a:rPr kumimoji="0" lang="en-US" altLang="zh-CN" sz="2000" b="0" baseline="-25000">
                  <a:ea typeface="宋体" panose="02010600030101010101" pitchFamily="2" charset="-122"/>
                </a:rPr>
                <a:t>2</a:t>
              </a:r>
              <a:endParaRPr kumimoji="0" lang="en-US" altLang="zh-CN" sz="2000" b="0">
                <a:ea typeface="宋体" panose="02010600030101010101" pitchFamily="2" charset="-122"/>
              </a:endParaRPr>
            </a:p>
          </p:txBody>
        </p:sp>
        <p:sp>
          <p:nvSpPr>
            <p:cNvPr id="268318" name="Rectangle 30"/>
            <p:cNvSpPr>
              <a:spLocks noChangeArrowheads="1"/>
            </p:cNvSpPr>
            <p:nvPr/>
          </p:nvSpPr>
          <p:spPr bwMode="auto">
            <a:xfrm>
              <a:off x="3609" y="2554"/>
              <a:ext cx="193"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W</a:t>
              </a:r>
            </a:p>
          </p:txBody>
        </p:sp>
        <p:grpSp>
          <p:nvGrpSpPr>
            <p:cNvPr id="268320" name="Group 32"/>
            <p:cNvGrpSpPr>
              <a:grpSpLocks/>
            </p:cNvGrpSpPr>
            <p:nvPr/>
          </p:nvGrpSpPr>
          <p:grpSpPr bwMode="auto">
            <a:xfrm rot="-5400000">
              <a:off x="3445" y="2513"/>
              <a:ext cx="217" cy="61"/>
              <a:chOff x="4436" y="14856"/>
              <a:chExt cx="346" cy="71"/>
            </a:xfrm>
          </p:grpSpPr>
          <p:sp>
            <p:nvSpPr>
              <p:cNvPr id="268321" name="Line 33"/>
              <p:cNvSpPr>
                <a:spLocks noChangeShapeType="1"/>
              </p:cNvSpPr>
              <p:nvPr/>
            </p:nvSpPr>
            <p:spPr bwMode="auto">
              <a:xfrm>
                <a:off x="4436" y="14856"/>
                <a:ext cx="346"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8322" name="Line 34"/>
              <p:cNvSpPr>
                <a:spLocks noChangeShapeType="1"/>
              </p:cNvSpPr>
              <p:nvPr/>
            </p:nvSpPr>
            <p:spPr bwMode="auto">
              <a:xfrm>
                <a:off x="4436" y="14927"/>
                <a:ext cx="346"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68323" name="Line 35"/>
            <p:cNvSpPr>
              <a:spLocks noChangeShapeType="1"/>
            </p:cNvSpPr>
            <p:nvPr/>
          </p:nvSpPr>
          <p:spPr bwMode="auto">
            <a:xfrm>
              <a:off x="3594" y="2539"/>
              <a:ext cx="2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ChangeArrowheads="1"/>
          </p:cNvSpPr>
          <p:nvPr/>
        </p:nvSpPr>
        <p:spPr bwMode="auto">
          <a:xfrm>
            <a:off x="4932363" y="5589588"/>
            <a:ext cx="2449512"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pPr>
            <a:r>
              <a:rPr lang="en-US" altLang="zh-CN">
                <a:solidFill>
                  <a:srgbClr val="000066"/>
                </a:solidFill>
                <a:latin typeface="华文仿宋" pitchFamily="2" charset="-122"/>
              </a:rPr>
              <a:t>R</a:t>
            </a:r>
            <a:r>
              <a:rPr lang="zh-CN" altLang="en-US">
                <a:solidFill>
                  <a:srgbClr val="000066"/>
                </a:solidFill>
                <a:latin typeface="华文仿宋" pitchFamily="2" charset="-122"/>
              </a:rPr>
              <a:t>或</a:t>
            </a:r>
            <a:r>
              <a:rPr lang="en-US" altLang="zh-CN">
                <a:solidFill>
                  <a:srgbClr val="000066"/>
                </a:solidFill>
                <a:latin typeface="华文仿宋" pitchFamily="2" charset="-122"/>
              </a:rPr>
              <a:t>L</a:t>
            </a:r>
            <a:r>
              <a:rPr lang="zh-CN" altLang="en-US">
                <a:solidFill>
                  <a:srgbClr val="000066"/>
                </a:solidFill>
                <a:latin typeface="华文仿宋" pitchFamily="2" charset="-122"/>
              </a:rPr>
              <a:t>补偿电路</a:t>
            </a:r>
          </a:p>
        </p:txBody>
      </p:sp>
      <p:grpSp>
        <p:nvGrpSpPr>
          <p:cNvPr id="269380" name="Group 68"/>
          <p:cNvGrpSpPr>
            <a:grpSpLocks/>
          </p:cNvGrpSpPr>
          <p:nvPr/>
        </p:nvGrpSpPr>
        <p:grpSpPr bwMode="auto">
          <a:xfrm>
            <a:off x="4284663" y="1052513"/>
            <a:ext cx="3959225" cy="4392612"/>
            <a:chOff x="2699" y="663"/>
            <a:chExt cx="2494" cy="2767"/>
          </a:xfrm>
        </p:grpSpPr>
        <p:sp>
          <p:nvSpPr>
            <p:cNvPr id="269315" name="Freeform 3"/>
            <p:cNvSpPr>
              <a:spLocks/>
            </p:cNvSpPr>
            <p:nvPr/>
          </p:nvSpPr>
          <p:spPr bwMode="auto">
            <a:xfrm>
              <a:off x="3476" y="2236"/>
              <a:ext cx="68" cy="664"/>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16" name="Freeform 4"/>
            <p:cNvSpPr>
              <a:spLocks/>
            </p:cNvSpPr>
            <p:nvPr/>
          </p:nvSpPr>
          <p:spPr bwMode="auto">
            <a:xfrm>
              <a:off x="2918" y="2236"/>
              <a:ext cx="558" cy="664"/>
            </a:xfrm>
            <a:custGeom>
              <a:avLst/>
              <a:gdLst>
                <a:gd name="T0" fmla="*/ 783 w 786"/>
                <a:gd name="T1" fmla="*/ 0 h 1065"/>
                <a:gd name="T2" fmla="*/ 0 w 786"/>
                <a:gd name="T3" fmla="*/ 0 h 1065"/>
                <a:gd name="T4" fmla="*/ 0 w 786"/>
                <a:gd name="T5" fmla="*/ 1065 h 1065"/>
                <a:gd name="T6" fmla="*/ 786 w 786"/>
                <a:gd name="T7" fmla="*/ 1065 h 1065"/>
              </a:gdLst>
              <a:ahLst/>
              <a:cxnLst>
                <a:cxn ang="0">
                  <a:pos x="T0" y="T1"/>
                </a:cxn>
                <a:cxn ang="0">
                  <a:pos x="T2" y="T3"/>
                </a:cxn>
                <a:cxn ang="0">
                  <a:pos x="T4" y="T5"/>
                </a:cxn>
                <a:cxn ang="0">
                  <a:pos x="T6" y="T7"/>
                </a:cxn>
              </a:cxnLst>
              <a:rect l="0" t="0" r="r" b="b"/>
              <a:pathLst>
                <a:path w="786" h="1065">
                  <a:moveTo>
                    <a:pt x="783" y="0"/>
                  </a:moveTo>
                  <a:lnTo>
                    <a:pt x="0" y="0"/>
                  </a:lnTo>
                  <a:lnTo>
                    <a:pt x="0" y="1065"/>
                  </a:lnTo>
                  <a:lnTo>
                    <a:pt x="786" y="1065"/>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17" name="Oval 5"/>
            <p:cNvSpPr>
              <a:spLocks noChangeArrowheads="1"/>
            </p:cNvSpPr>
            <p:nvPr/>
          </p:nvSpPr>
          <p:spPr bwMode="auto">
            <a:xfrm>
              <a:off x="2775" y="2432"/>
              <a:ext cx="282" cy="248"/>
            </a:xfrm>
            <a:prstGeom prst="ellipse">
              <a:avLst/>
            </a:prstGeom>
            <a:solidFill>
              <a:srgbClr val="FFFFFF"/>
            </a:solidFill>
            <a:ln w="1587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18" name="Rectangle 6"/>
            <p:cNvSpPr>
              <a:spLocks noChangeArrowheads="1"/>
            </p:cNvSpPr>
            <p:nvPr/>
          </p:nvSpPr>
          <p:spPr bwMode="auto">
            <a:xfrm>
              <a:off x="2853" y="2467"/>
              <a:ext cx="170"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zh-CN" altLang="en-US">
                  <a:ea typeface="宋体" panose="02010600030101010101" pitchFamily="2" charset="-122"/>
                </a:rPr>
                <a:t>～</a:t>
              </a:r>
            </a:p>
          </p:txBody>
        </p:sp>
        <p:sp>
          <p:nvSpPr>
            <p:cNvPr id="269319" name="Rectangle 7"/>
            <p:cNvSpPr>
              <a:spLocks noChangeArrowheads="1"/>
            </p:cNvSpPr>
            <p:nvPr/>
          </p:nvSpPr>
          <p:spPr bwMode="auto">
            <a:xfrm>
              <a:off x="3614" y="2299"/>
              <a:ext cx="124" cy="515"/>
            </a:xfrm>
            <a:prstGeom prst="rect">
              <a:avLst/>
            </a:prstGeom>
            <a:solidFill>
              <a:srgbClr val="FFFFFF"/>
            </a:solidFill>
            <a:ln w="1587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20" name="Line 8"/>
            <p:cNvSpPr>
              <a:spLocks noChangeShapeType="1"/>
            </p:cNvSpPr>
            <p:nvPr/>
          </p:nvSpPr>
          <p:spPr bwMode="auto">
            <a:xfrm>
              <a:off x="3670" y="2814"/>
              <a:ext cx="0" cy="355"/>
            </a:xfrm>
            <a:prstGeom prst="line">
              <a:avLst/>
            </a:prstGeom>
            <a:noFill/>
            <a:ln w="158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21" name="Freeform 9"/>
            <p:cNvSpPr>
              <a:spLocks/>
            </p:cNvSpPr>
            <p:nvPr/>
          </p:nvSpPr>
          <p:spPr bwMode="auto">
            <a:xfrm flipH="1">
              <a:off x="3878" y="2123"/>
              <a:ext cx="72" cy="444"/>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22" name="Freeform 10"/>
            <p:cNvSpPr>
              <a:spLocks/>
            </p:cNvSpPr>
            <p:nvPr/>
          </p:nvSpPr>
          <p:spPr bwMode="auto">
            <a:xfrm flipH="1">
              <a:off x="3878" y="2725"/>
              <a:ext cx="72" cy="444"/>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23" name="Freeform 11"/>
            <p:cNvSpPr>
              <a:spLocks/>
            </p:cNvSpPr>
            <p:nvPr/>
          </p:nvSpPr>
          <p:spPr bwMode="auto">
            <a:xfrm>
              <a:off x="3950" y="2567"/>
              <a:ext cx="200" cy="602"/>
            </a:xfrm>
            <a:custGeom>
              <a:avLst/>
              <a:gdLst>
                <a:gd name="T0" fmla="*/ 0 w 752"/>
                <a:gd name="T1" fmla="*/ 964 h 964"/>
                <a:gd name="T2" fmla="*/ 752 w 752"/>
                <a:gd name="T3" fmla="*/ 964 h 964"/>
                <a:gd name="T4" fmla="*/ 752 w 752"/>
                <a:gd name="T5" fmla="*/ 0 h 964"/>
              </a:gdLst>
              <a:ahLst/>
              <a:cxnLst>
                <a:cxn ang="0">
                  <a:pos x="T0" y="T1"/>
                </a:cxn>
                <a:cxn ang="0">
                  <a:pos x="T2" y="T3"/>
                </a:cxn>
                <a:cxn ang="0">
                  <a:pos x="T4" y="T5"/>
                </a:cxn>
              </a:cxnLst>
              <a:rect l="0" t="0" r="r" b="b"/>
              <a:pathLst>
                <a:path w="752" h="964">
                  <a:moveTo>
                    <a:pt x="0" y="964"/>
                  </a:moveTo>
                  <a:lnTo>
                    <a:pt x="752" y="964"/>
                  </a:lnTo>
                  <a:lnTo>
                    <a:pt x="752" y="0"/>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24" name="Oval 12"/>
            <p:cNvSpPr>
              <a:spLocks noChangeArrowheads="1"/>
            </p:cNvSpPr>
            <p:nvPr/>
          </p:nvSpPr>
          <p:spPr bwMode="auto">
            <a:xfrm>
              <a:off x="4125" y="2547"/>
              <a:ext cx="41" cy="36"/>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25" name="Line 13"/>
            <p:cNvSpPr>
              <a:spLocks noChangeShapeType="1"/>
            </p:cNvSpPr>
            <p:nvPr/>
          </p:nvSpPr>
          <p:spPr bwMode="auto">
            <a:xfrm>
              <a:off x="3950" y="2123"/>
              <a:ext cx="959"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26" name="Oval 14"/>
            <p:cNvSpPr>
              <a:spLocks noChangeArrowheads="1"/>
            </p:cNvSpPr>
            <p:nvPr/>
          </p:nvSpPr>
          <p:spPr bwMode="auto">
            <a:xfrm>
              <a:off x="5078" y="2097"/>
              <a:ext cx="51" cy="52"/>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27" name="Oval 15"/>
            <p:cNvSpPr>
              <a:spLocks noChangeArrowheads="1"/>
            </p:cNvSpPr>
            <p:nvPr/>
          </p:nvSpPr>
          <p:spPr bwMode="auto">
            <a:xfrm>
              <a:off x="4733" y="2098"/>
              <a:ext cx="40" cy="36"/>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28" name="Oval 16"/>
            <p:cNvSpPr>
              <a:spLocks noChangeArrowheads="1"/>
            </p:cNvSpPr>
            <p:nvPr/>
          </p:nvSpPr>
          <p:spPr bwMode="auto">
            <a:xfrm>
              <a:off x="3875" y="2172"/>
              <a:ext cx="40" cy="36"/>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29" name="Oval 17"/>
            <p:cNvSpPr>
              <a:spLocks noChangeArrowheads="1"/>
            </p:cNvSpPr>
            <p:nvPr/>
          </p:nvSpPr>
          <p:spPr bwMode="auto">
            <a:xfrm>
              <a:off x="3874" y="2764"/>
              <a:ext cx="41" cy="36"/>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30" name="Rectangle 18"/>
            <p:cNvSpPr>
              <a:spLocks noChangeArrowheads="1"/>
            </p:cNvSpPr>
            <p:nvPr/>
          </p:nvSpPr>
          <p:spPr bwMode="auto">
            <a:xfrm>
              <a:off x="2741" y="2226"/>
              <a:ext cx="158"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e</a:t>
              </a:r>
              <a:r>
                <a:rPr kumimoji="0" lang="en-US" altLang="zh-CN" b="0" baseline="-25000">
                  <a:ea typeface="宋体" panose="02010600030101010101" pitchFamily="2" charset="-122"/>
                </a:rPr>
                <a:t>1</a:t>
              </a:r>
              <a:endParaRPr kumimoji="0" lang="en-US" altLang="zh-CN" b="0">
                <a:ea typeface="宋体" panose="02010600030101010101" pitchFamily="2" charset="-122"/>
              </a:endParaRPr>
            </a:p>
          </p:txBody>
        </p:sp>
        <p:sp>
          <p:nvSpPr>
            <p:cNvPr id="269331" name="Rectangle 19"/>
            <p:cNvSpPr>
              <a:spLocks noChangeArrowheads="1"/>
            </p:cNvSpPr>
            <p:nvPr/>
          </p:nvSpPr>
          <p:spPr bwMode="auto">
            <a:xfrm>
              <a:off x="5034" y="2520"/>
              <a:ext cx="159" cy="15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e</a:t>
              </a:r>
              <a:r>
                <a:rPr kumimoji="0" lang="en-US" altLang="zh-CN" b="0" baseline="-25000">
                  <a:ea typeface="宋体" panose="02010600030101010101" pitchFamily="2" charset="-122"/>
                </a:rPr>
                <a:t>2</a:t>
              </a:r>
              <a:endParaRPr kumimoji="0" lang="en-US" altLang="zh-CN" b="0">
                <a:ea typeface="宋体" panose="02010600030101010101" pitchFamily="2" charset="-122"/>
              </a:endParaRPr>
            </a:p>
          </p:txBody>
        </p:sp>
        <p:sp>
          <p:nvSpPr>
            <p:cNvPr id="269332" name="Rectangle 20"/>
            <p:cNvSpPr>
              <a:spLocks noChangeArrowheads="1"/>
            </p:cNvSpPr>
            <p:nvPr/>
          </p:nvSpPr>
          <p:spPr bwMode="auto">
            <a:xfrm>
              <a:off x="4286" y="2251"/>
              <a:ext cx="203" cy="16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L</a:t>
              </a:r>
              <a:r>
                <a:rPr kumimoji="0" lang="en-US" altLang="zh-CN" b="0" i="1" baseline="-25000">
                  <a:ea typeface="宋体" panose="02010600030101010101" pitchFamily="2" charset="-122"/>
                </a:rPr>
                <a:t>0</a:t>
              </a:r>
              <a:endParaRPr kumimoji="0" lang="en-US" altLang="zh-CN" b="0">
                <a:ea typeface="宋体" panose="02010600030101010101" pitchFamily="2" charset="-122"/>
              </a:endParaRPr>
            </a:p>
          </p:txBody>
        </p:sp>
        <p:sp>
          <p:nvSpPr>
            <p:cNvPr id="269333" name="Freeform 21"/>
            <p:cNvSpPr>
              <a:spLocks/>
            </p:cNvSpPr>
            <p:nvPr/>
          </p:nvSpPr>
          <p:spPr bwMode="auto">
            <a:xfrm>
              <a:off x="3950" y="2725"/>
              <a:ext cx="723" cy="444"/>
            </a:xfrm>
            <a:custGeom>
              <a:avLst/>
              <a:gdLst>
                <a:gd name="T0" fmla="*/ 0 w 1362"/>
                <a:gd name="T1" fmla="*/ 0 h 712"/>
                <a:gd name="T2" fmla="*/ 892 w 1362"/>
                <a:gd name="T3" fmla="*/ 0 h 712"/>
                <a:gd name="T4" fmla="*/ 892 w 1362"/>
                <a:gd name="T5" fmla="*/ 712 h 712"/>
                <a:gd name="T6" fmla="*/ 1362 w 1362"/>
                <a:gd name="T7" fmla="*/ 712 h 712"/>
              </a:gdLst>
              <a:ahLst/>
              <a:cxnLst>
                <a:cxn ang="0">
                  <a:pos x="T0" y="T1"/>
                </a:cxn>
                <a:cxn ang="0">
                  <a:pos x="T2" y="T3"/>
                </a:cxn>
                <a:cxn ang="0">
                  <a:pos x="T4" y="T5"/>
                </a:cxn>
                <a:cxn ang="0">
                  <a:pos x="T6" y="T7"/>
                </a:cxn>
              </a:cxnLst>
              <a:rect l="0" t="0" r="r" b="b"/>
              <a:pathLst>
                <a:path w="1362" h="712">
                  <a:moveTo>
                    <a:pt x="0" y="0"/>
                  </a:moveTo>
                  <a:lnTo>
                    <a:pt x="892" y="0"/>
                  </a:lnTo>
                  <a:lnTo>
                    <a:pt x="892" y="712"/>
                  </a:lnTo>
                  <a:lnTo>
                    <a:pt x="1362" y="712"/>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34" name="Oval 22"/>
            <p:cNvSpPr>
              <a:spLocks noChangeArrowheads="1"/>
            </p:cNvSpPr>
            <p:nvPr/>
          </p:nvSpPr>
          <p:spPr bwMode="auto">
            <a:xfrm>
              <a:off x="5119" y="3151"/>
              <a:ext cx="50" cy="51"/>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35" name="Line 23"/>
            <p:cNvSpPr>
              <a:spLocks noChangeShapeType="1"/>
            </p:cNvSpPr>
            <p:nvPr/>
          </p:nvSpPr>
          <p:spPr bwMode="auto">
            <a:xfrm>
              <a:off x="4754" y="2123"/>
              <a:ext cx="0" cy="1046"/>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36" name="Rectangle 24"/>
            <p:cNvSpPr>
              <a:spLocks noChangeArrowheads="1"/>
            </p:cNvSpPr>
            <p:nvPr/>
          </p:nvSpPr>
          <p:spPr bwMode="auto">
            <a:xfrm>
              <a:off x="4723" y="2440"/>
              <a:ext cx="55" cy="227"/>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37" name="Line 25"/>
            <p:cNvSpPr>
              <a:spLocks noChangeShapeType="1"/>
            </p:cNvSpPr>
            <p:nvPr/>
          </p:nvSpPr>
          <p:spPr bwMode="auto">
            <a:xfrm>
              <a:off x="4549" y="2569"/>
              <a:ext cx="76"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38" name="Rectangle 26"/>
            <p:cNvSpPr>
              <a:spLocks noChangeArrowheads="1"/>
            </p:cNvSpPr>
            <p:nvPr/>
          </p:nvSpPr>
          <p:spPr bwMode="auto">
            <a:xfrm>
              <a:off x="4556" y="2586"/>
              <a:ext cx="158"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a:ea typeface="宋体" panose="02010600030101010101" pitchFamily="2" charset="-122"/>
                </a:rPr>
                <a:t>W</a:t>
              </a:r>
            </a:p>
          </p:txBody>
        </p:sp>
        <p:sp>
          <p:nvSpPr>
            <p:cNvPr id="269339" name="Freeform 27"/>
            <p:cNvSpPr>
              <a:spLocks/>
            </p:cNvSpPr>
            <p:nvPr/>
          </p:nvSpPr>
          <p:spPr bwMode="auto">
            <a:xfrm>
              <a:off x="3400" y="801"/>
              <a:ext cx="68" cy="665"/>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40" name="Freeform 28"/>
            <p:cNvSpPr>
              <a:spLocks/>
            </p:cNvSpPr>
            <p:nvPr/>
          </p:nvSpPr>
          <p:spPr bwMode="auto">
            <a:xfrm>
              <a:off x="2842" y="801"/>
              <a:ext cx="558" cy="665"/>
            </a:xfrm>
            <a:custGeom>
              <a:avLst/>
              <a:gdLst>
                <a:gd name="T0" fmla="*/ 783 w 786"/>
                <a:gd name="T1" fmla="*/ 0 h 1065"/>
                <a:gd name="T2" fmla="*/ 0 w 786"/>
                <a:gd name="T3" fmla="*/ 0 h 1065"/>
                <a:gd name="T4" fmla="*/ 0 w 786"/>
                <a:gd name="T5" fmla="*/ 1065 h 1065"/>
                <a:gd name="T6" fmla="*/ 786 w 786"/>
                <a:gd name="T7" fmla="*/ 1065 h 1065"/>
              </a:gdLst>
              <a:ahLst/>
              <a:cxnLst>
                <a:cxn ang="0">
                  <a:pos x="T0" y="T1"/>
                </a:cxn>
                <a:cxn ang="0">
                  <a:pos x="T2" y="T3"/>
                </a:cxn>
                <a:cxn ang="0">
                  <a:pos x="T4" y="T5"/>
                </a:cxn>
                <a:cxn ang="0">
                  <a:pos x="T6" y="T7"/>
                </a:cxn>
              </a:cxnLst>
              <a:rect l="0" t="0" r="r" b="b"/>
              <a:pathLst>
                <a:path w="786" h="1065">
                  <a:moveTo>
                    <a:pt x="783" y="0"/>
                  </a:moveTo>
                  <a:lnTo>
                    <a:pt x="0" y="0"/>
                  </a:lnTo>
                  <a:lnTo>
                    <a:pt x="0" y="1065"/>
                  </a:lnTo>
                  <a:lnTo>
                    <a:pt x="786" y="1065"/>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69341" name="Group 29"/>
            <p:cNvGrpSpPr>
              <a:grpSpLocks/>
            </p:cNvGrpSpPr>
            <p:nvPr/>
          </p:nvGrpSpPr>
          <p:grpSpPr bwMode="auto">
            <a:xfrm>
              <a:off x="2699" y="998"/>
              <a:ext cx="282" cy="248"/>
              <a:chOff x="5172" y="12212"/>
              <a:chExt cx="397" cy="397"/>
            </a:xfrm>
          </p:grpSpPr>
          <p:sp>
            <p:nvSpPr>
              <p:cNvPr id="269342" name="Oval 30"/>
              <p:cNvSpPr>
                <a:spLocks noChangeArrowheads="1"/>
              </p:cNvSpPr>
              <p:nvPr/>
            </p:nvSpPr>
            <p:spPr bwMode="auto">
              <a:xfrm>
                <a:off x="5172" y="12212"/>
                <a:ext cx="397" cy="397"/>
              </a:xfrm>
              <a:prstGeom prst="ellipse">
                <a:avLst/>
              </a:prstGeom>
              <a:solidFill>
                <a:srgbClr val="FFFFFF"/>
              </a:solidFill>
              <a:ln w="1587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43" name="Rectangle 31"/>
              <p:cNvSpPr>
                <a:spLocks noChangeArrowheads="1"/>
              </p:cNvSpPr>
              <p:nvPr/>
            </p:nvSpPr>
            <p:spPr bwMode="auto">
              <a:xfrm>
                <a:off x="5282" y="12268"/>
                <a:ext cx="23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zh-CN" altLang="en-US">
                    <a:ea typeface="宋体" panose="02010600030101010101" pitchFamily="2" charset="-122"/>
                  </a:rPr>
                  <a:t>～</a:t>
                </a:r>
              </a:p>
            </p:txBody>
          </p:sp>
        </p:grpSp>
        <p:sp>
          <p:nvSpPr>
            <p:cNvPr id="269344" name="Rectangle 32"/>
            <p:cNvSpPr>
              <a:spLocks noChangeArrowheads="1"/>
            </p:cNvSpPr>
            <p:nvPr/>
          </p:nvSpPr>
          <p:spPr bwMode="auto">
            <a:xfrm>
              <a:off x="3538" y="865"/>
              <a:ext cx="124" cy="514"/>
            </a:xfrm>
            <a:prstGeom prst="rect">
              <a:avLst/>
            </a:prstGeom>
            <a:solidFill>
              <a:srgbClr val="FFFFFF"/>
            </a:solidFill>
            <a:ln w="1587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45" name="Line 33"/>
            <p:cNvSpPr>
              <a:spLocks noChangeShapeType="1"/>
            </p:cNvSpPr>
            <p:nvPr/>
          </p:nvSpPr>
          <p:spPr bwMode="auto">
            <a:xfrm>
              <a:off x="3594" y="1379"/>
              <a:ext cx="0" cy="356"/>
            </a:xfrm>
            <a:prstGeom prst="line">
              <a:avLst/>
            </a:prstGeom>
            <a:noFill/>
            <a:ln w="158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46" name="Freeform 34"/>
            <p:cNvSpPr>
              <a:spLocks/>
            </p:cNvSpPr>
            <p:nvPr/>
          </p:nvSpPr>
          <p:spPr bwMode="auto">
            <a:xfrm flipH="1">
              <a:off x="3802" y="689"/>
              <a:ext cx="72" cy="444"/>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47" name="Freeform 35"/>
            <p:cNvSpPr>
              <a:spLocks/>
            </p:cNvSpPr>
            <p:nvPr/>
          </p:nvSpPr>
          <p:spPr bwMode="auto">
            <a:xfrm flipH="1">
              <a:off x="3802" y="1290"/>
              <a:ext cx="72" cy="445"/>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48" name="Freeform 36"/>
            <p:cNvSpPr>
              <a:spLocks/>
            </p:cNvSpPr>
            <p:nvPr/>
          </p:nvSpPr>
          <p:spPr bwMode="auto">
            <a:xfrm>
              <a:off x="3874" y="1133"/>
              <a:ext cx="200" cy="602"/>
            </a:xfrm>
            <a:custGeom>
              <a:avLst/>
              <a:gdLst>
                <a:gd name="T0" fmla="*/ 0 w 752"/>
                <a:gd name="T1" fmla="*/ 964 h 964"/>
                <a:gd name="T2" fmla="*/ 752 w 752"/>
                <a:gd name="T3" fmla="*/ 964 h 964"/>
                <a:gd name="T4" fmla="*/ 752 w 752"/>
                <a:gd name="T5" fmla="*/ 0 h 964"/>
              </a:gdLst>
              <a:ahLst/>
              <a:cxnLst>
                <a:cxn ang="0">
                  <a:pos x="T0" y="T1"/>
                </a:cxn>
                <a:cxn ang="0">
                  <a:pos x="T2" y="T3"/>
                </a:cxn>
                <a:cxn ang="0">
                  <a:pos x="T4" y="T5"/>
                </a:cxn>
              </a:cxnLst>
              <a:rect l="0" t="0" r="r" b="b"/>
              <a:pathLst>
                <a:path w="752" h="964">
                  <a:moveTo>
                    <a:pt x="0" y="964"/>
                  </a:moveTo>
                  <a:lnTo>
                    <a:pt x="752" y="964"/>
                  </a:lnTo>
                  <a:lnTo>
                    <a:pt x="752" y="0"/>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49" name="Oval 37"/>
            <p:cNvSpPr>
              <a:spLocks noChangeArrowheads="1"/>
            </p:cNvSpPr>
            <p:nvPr/>
          </p:nvSpPr>
          <p:spPr bwMode="auto">
            <a:xfrm>
              <a:off x="4049" y="1112"/>
              <a:ext cx="41" cy="36"/>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50" name="Line 38"/>
            <p:cNvSpPr>
              <a:spLocks noChangeShapeType="1"/>
            </p:cNvSpPr>
            <p:nvPr/>
          </p:nvSpPr>
          <p:spPr bwMode="auto">
            <a:xfrm>
              <a:off x="3874" y="689"/>
              <a:ext cx="959"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51" name="Oval 39"/>
            <p:cNvSpPr>
              <a:spLocks noChangeArrowheads="1"/>
            </p:cNvSpPr>
            <p:nvPr/>
          </p:nvSpPr>
          <p:spPr bwMode="auto">
            <a:xfrm>
              <a:off x="5021" y="663"/>
              <a:ext cx="50" cy="51"/>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52" name="Oval 40"/>
            <p:cNvSpPr>
              <a:spLocks noChangeArrowheads="1"/>
            </p:cNvSpPr>
            <p:nvPr/>
          </p:nvSpPr>
          <p:spPr bwMode="auto">
            <a:xfrm>
              <a:off x="4659" y="666"/>
              <a:ext cx="40" cy="36"/>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53" name="Oval 41"/>
            <p:cNvSpPr>
              <a:spLocks noChangeArrowheads="1"/>
            </p:cNvSpPr>
            <p:nvPr/>
          </p:nvSpPr>
          <p:spPr bwMode="auto">
            <a:xfrm>
              <a:off x="3804" y="743"/>
              <a:ext cx="40" cy="35"/>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54" name="Oval 42"/>
            <p:cNvSpPr>
              <a:spLocks noChangeArrowheads="1"/>
            </p:cNvSpPr>
            <p:nvPr/>
          </p:nvSpPr>
          <p:spPr bwMode="auto">
            <a:xfrm>
              <a:off x="3807" y="1343"/>
              <a:ext cx="40" cy="36"/>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55" name="Rectangle 43"/>
            <p:cNvSpPr>
              <a:spLocks noChangeArrowheads="1"/>
            </p:cNvSpPr>
            <p:nvPr/>
          </p:nvSpPr>
          <p:spPr bwMode="auto">
            <a:xfrm>
              <a:off x="2706" y="814"/>
              <a:ext cx="158"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e</a:t>
              </a:r>
              <a:r>
                <a:rPr kumimoji="0" lang="en-US" altLang="zh-CN" b="0" baseline="-25000">
                  <a:ea typeface="宋体" panose="02010600030101010101" pitchFamily="2" charset="-122"/>
                </a:rPr>
                <a:t>1</a:t>
              </a:r>
              <a:endParaRPr kumimoji="0" lang="en-US" altLang="zh-CN" b="0">
                <a:ea typeface="宋体" panose="02010600030101010101" pitchFamily="2" charset="-122"/>
              </a:endParaRPr>
            </a:p>
          </p:txBody>
        </p:sp>
        <p:sp>
          <p:nvSpPr>
            <p:cNvPr id="269356" name="Rectangle 44"/>
            <p:cNvSpPr>
              <a:spLocks noChangeArrowheads="1"/>
            </p:cNvSpPr>
            <p:nvPr/>
          </p:nvSpPr>
          <p:spPr bwMode="auto">
            <a:xfrm>
              <a:off x="4967" y="1119"/>
              <a:ext cx="158" cy="15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e</a:t>
              </a:r>
              <a:r>
                <a:rPr kumimoji="0" lang="en-US" altLang="zh-CN" b="0" baseline="-25000">
                  <a:ea typeface="宋体" panose="02010600030101010101" pitchFamily="2" charset="-122"/>
                </a:rPr>
                <a:t>2</a:t>
              </a:r>
              <a:endParaRPr kumimoji="0" lang="en-US" altLang="zh-CN" b="0">
                <a:ea typeface="宋体" panose="02010600030101010101" pitchFamily="2" charset="-122"/>
              </a:endParaRPr>
            </a:p>
          </p:txBody>
        </p:sp>
        <p:sp>
          <p:nvSpPr>
            <p:cNvPr id="269357" name="Rectangle 45"/>
            <p:cNvSpPr>
              <a:spLocks noChangeArrowheads="1"/>
            </p:cNvSpPr>
            <p:nvPr/>
          </p:nvSpPr>
          <p:spPr bwMode="auto">
            <a:xfrm>
              <a:off x="4234" y="799"/>
              <a:ext cx="370" cy="23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R</a:t>
              </a:r>
              <a:r>
                <a:rPr kumimoji="0" lang="en-US" altLang="zh-CN" b="0" i="1" baseline="-25000">
                  <a:ea typeface="宋体" panose="02010600030101010101" pitchFamily="2" charset="-122"/>
                </a:rPr>
                <a:t>0</a:t>
              </a:r>
              <a:endParaRPr kumimoji="0" lang="en-US" altLang="zh-CN" b="0">
                <a:ea typeface="宋体" panose="02010600030101010101" pitchFamily="2" charset="-122"/>
              </a:endParaRPr>
            </a:p>
          </p:txBody>
        </p:sp>
        <p:sp>
          <p:nvSpPr>
            <p:cNvPr id="269358" name="Freeform 46"/>
            <p:cNvSpPr>
              <a:spLocks/>
            </p:cNvSpPr>
            <p:nvPr/>
          </p:nvSpPr>
          <p:spPr bwMode="auto">
            <a:xfrm>
              <a:off x="3874" y="1290"/>
              <a:ext cx="834" cy="445"/>
            </a:xfrm>
            <a:custGeom>
              <a:avLst/>
              <a:gdLst>
                <a:gd name="T0" fmla="*/ 0 w 1362"/>
                <a:gd name="T1" fmla="*/ 0 h 712"/>
                <a:gd name="T2" fmla="*/ 892 w 1362"/>
                <a:gd name="T3" fmla="*/ 0 h 712"/>
                <a:gd name="T4" fmla="*/ 892 w 1362"/>
                <a:gd name="T5" fmla="*/ 712 h 712"/>
                <a:gd name="T6" fmla="*/ 1362 w 1362"/>
                <a:gd name="T7" fmla="*/ 712 h 712"/>
              </a:gdLst>
              <a:ahLst/>
              <a:cxnLst>
                <a:cxn ang="0">
                  <a:pos x="T0" y="T1"/>
                </a:cxn>
                <a:cxn ang="0">
                  <a:pos x="T2" y="T3"/>
                </a:cxn>
                <a:cxn ang="0">
                  <a:pos x="T4" y="T5"/>
                </a:cxn>
                <a:cxn ang="0">
                  <a:pos x="T6" y="T7"/>
                </a:cxn>
              </a:cxnLst>
              <a:rect l="0" t="0" r="r" b="b"/>
              <a:pathLst>
                <a:path w="1362" h="712">
                  <a:moveTo>
                    <a:pt x="0" y="0"/>
                  </a:moveTo>
                  <a:lnTo>
                    <a:pt x="892" y="0"/>
                  </a:lnTo>
                  <a:lnTo>
                    <a:pt x="892" y="712"/>
                  </a:lnTo>
                  <a:lnTo>
                    <a:pt x="1362" y="712"/>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59" name="Oval 47"/>
            <p:cNvSpPr>
              <a:spLocks noChangeArrowheads="1"/>
            </p:cNvSpPr>
            <p:nvPr/>
          </p:nvSpPr>
          <p:spPr bwMode="auto">
            <a:xfrm>
              <a:off x="5061" y="1707"/>
              <a:ext cx="50" cy="52"/>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60" name="Line 48"/>
            <p:cNvSpPr>
              <a:spLocks noChangeShapeType="1"/>
            </p:cNvSpPr>
            <p:nvPr/>
          </p:nvSpPr>
          <p:spPr bwMode="auto">
            <a:xfrm>
              <a:off x="4678" y="689"/>
              <a:ext cx="0" cy="1046"/>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61" name="Rectangle 49"/>
            <p:cNvSpPr>
              <a:spLocks noChangeArrowheads="1"/>
            </p:cNvSpPr>
            <p:nvPr/>
          </p:nvSpPr>
          <p:spPr bwMode="auto">
            <a:xfrm>
              <a:off x="4647" y="1051"/>
              <a:ext cx="55" cy="227"/>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62" name="Rectangle 50"/>
            <p:cNvSpPr>
              <a:spLocks noChangeArrowheads="1"/>
            </p:cNvSpPr>
            <p:nvPr/>
          </p:nvSpPr>
          <p:spPr bwMode="auto">
            <a:xfrm>
              <a:off x="4480" y="1152"/>
              <a:ext cx="158"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a:ea typeface="宋体" panose="02010600030101010101" pitchFamily="2" charset="-122"/>
                </a:rPr>
                <a:t>W</a:t>
              </a:r>
            </a:p>
          </p:txBody>
        </p:sp>
        <p:sp>
          <p:nvSpPr>
            <p:cNvPr id="269363" name="Line 51"/>
            <p:cNvSpPr>
              <a:spLocks noChangeShapeType="1"/>
            </p:cNvSpPr>
            <p:nvPr/>
          </p:nvSpPr>
          <p:spPr bwMode="auto">
            <a:xfrm>
              <a:off x="3865" y="1133"/>
              <a:ext cx="641"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64" name="Rectangle 52"/>
            <p:cNvSpPr>
              <a:spLocks noChangeArrowheads="1"/>
            </p:cNvSpPr>
            <p:nvPr/>
          </p:nvSpPr>
          <p:spPr bwMode="auto">
            <a:xfrm rot="5400000">
              <a:off x="4320" y="995"/>
              <a:ext cx="48" cy="258"/>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65" name="Rectangle 53"/>
            <p:cNvSpPr>
              <a:spLocks noChangeArrowheads="1"/>
            </p:cNvSpPr>
            <p:nvPr/>
          </p:nvSpPr>
          <p:spPr bwMode="auto">
            <a:xfrm>
              <a:off x="3635" y="1752"/>
              <a:ext cx="262"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a:ea typeface="宋体" panose="02010600030101010101" pitchFamily="2" charset="-122"/>
                </a:rPr>
                <a:t>(</a:t>
              </a:r>
              <a:r>
                <a:rPr kumimoji="0" lang="en-US" altLang="zh-CN" b="0" i="1">
                  <a:ea typeface="宋体" panose="02010600030101010101" pitchFamily="2" charset="-122"/>
                </a:rPr>
                <a:t>a</a:t>
              </a:r>
              <a:r>
                <a:rPr kumimoji="0" lang="en-US" altLang="zh-CN" b="0">
                  <a:ea typeface="宋体" panose="02010600030101010101" pitchFamily="2" charset="-122"/>
                </a:rPr>
                <a:t>)</a:t>
              </a:r>
            </a:p>
          </p:txBody>
        </p:sp>
        <p:sp>
          <p:nvSpPr>
            <p:cNvPr id="269366" name="Freeform 54"/>
            <p:cNvSpPr>
              <a:spLocks/>
            </p:cNvSpPr>
            <p:nvPr/>
          </p:nvSpPr>
          <p:spPr bwMode="auto">
            <a:xfrm rot="5400000" flipH="1">
              <a:off x="4332" y="2284"/>
              <a:ext cx="64" cy="506"/>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67" name="Line 55"/>
            <p:cNvSpPr>
              <a:spLocks noChangeShapeType="1"/>
            </p:cNvSpPr>
            <p:nvPr/>
          </p:nvSpPr>
          <p:spPr bwMode="auto">
            <a:xfrm>
              <a:off x="3941" y="2567"/>
              <a:ext cx="202"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68" name="Oval 56"/>
            <p:cNvSpPr>
              <a:spLocks noChangeArrowheads="1"/>
            </p:cNvSpPr>
            <p:nvPr/>
          </p:nvSpPr>
          <p:spPr bwMode="auto">
            <a:xfrm>
              <a:off x="4657" y="1716"/>
              <a:ext cx="40" cy="36"/>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69" name="Oval 57"/>
            <p:cNvSpPr>
              <a:spLocks noChangeArrowheads="1"/>
            </p:cNvSpPr>
            <p:nvPr/>
          </p:nvSpPr>
          <p:spPr bwMode="auto">
            <a:xfrm>
              <a:off x="4739" y="3151"/>
              <a:ext cx="39" cy="35"/>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370" name="Rectangle 58"/>
            <p:cNvSpPr>
              <a:spLocks noChangeArrowheads="1"/>
            </p:cNvSpPr>
            <p:nvPr/>
          </p:nvSpPr>
          <p:spPr bwMode="auto">
            <a:xfrm>
              <a:off x="3700" y="3248"/>
              <a:ext cx="263"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a:ea typeface="宋体" panose="02010600030101010101" pitchFamily="2" charset="-122"/>
                </a:rPr>
                <a:t>(</a:t>
              </a:r>
              <a:r>
                <a:rPr kumimoji="0" lang="en-US" altLang="zh-CN" b="0" i="1">
                  <a:ea typeface="宋体" panose="02010600030101010101" pitchFamily="2" charset="-122"/>
                </a:rPr>
                <a:t>b</a:t>
              </a:r>
              <a:r>
                <a:rPr kumimoji="0" lang="en-US" altLang="zh-CN" b="0">
                  <a:ea typeface="宋体" panose="02010600030101010101" pitchFamily="2" charset="-122"/>
                </a:rPr>
                <a:t>)</a:t>
              </a:r>
            </a:p>
          </p:txBody>
        </p:sp>
        <p:sp>
          <p:nvSpPr>
            <p:cNvPr id="269371" name="Line 59"/>
            <p:cNvSpPr>
              <a:spLocks noChangeShapeType="1"/>
            </p:cNvSpPr>
            <p:nvPr/>
          </p:nvSpPr>
          <p:spPr bwMode="auto">
            <a:xfrm>
              <a:off x="4593" y="3170"/>
              <a:ext cx="5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9372" name="Line 60"/>
            <p:cNvSpPr>
              <a:spLocks noChangeShapeType="1"/>
            </p:cNvSpPr>
            <p:nvPr/>
          </p:nvSpPr>
          <p:spPr bwMode="auto">
            <a:xfrm>
              <a:off x="4540" y="2120"/>
              <a:ext cx="5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9373" name="Line 61"/>
            <p:cNvSpPr>
              <a:spLocks noChangeShapeType="1"/>
            </p:cNvSpPr>
            <p:nvPr/>
          </p:nvSpPr>
          <p:spPr bwMode="auto">
            <a:xfrm>
              <a:off x="4531" y="1732"/>
              <a:ext cx="5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9374" name="Line 62"/>
            <p:cNvSpPr>
              <a:spLocks noChangeShapeType="1"/>
            </p:cNvSpPr>
            <p:nvPr/>
          </p:nvSpPr>
          <p:spPr bwMode="auto">
            <a:xfrm>
              <a:off x="4487" y="690"/>
              <a:ext cx="5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9375" name="Line 63"/>
            <p:cNvSpPr>
              <a:spLocks noChangeShapeType="1"/>
            </p:cNvSpPr>
            <p:nvPr/>
          </p:nvSpPr>
          <p:spPr bwMode="auto">
            <a:xfrm>
              <a:off x="4504" y="1132"/>
              <a:ext cx="14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9376" name="Line 64"/>
            <p:cNvSpPr>
              <a:spLocks noChangeShapeType="1"/>
            </p:cNvSpPr>
            <p:nvPr/>
          </p:nvSpPr>
          <p:spPr bwMode="auto">
            <a:xfrm>
              <a:off x="4584" y="2572"/>
              <a:ext cx="14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9377" name="Text Box 65"/>
          <p:cNvSpPr txBox="1">
            <a:spLocks noChangeArrowheads="1"/>
          </p:cNvSpPr>
          <p:nvPr/>
        </p:nvSpPr>
        <p:spPr bwMode="auto">
          <a:xfrm>
            <a:off x="468313" y="836613"/>
            <a:ext cx="3276600" cy="354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pPr>
            <a:r>
              <a:rPr lang="zh-CN" altLang="en-US" dirty="0">
                <a:solidFill>
                  <a:srgbClr val="000066"/>
                </a:solidFill>
                <a:latin typeface="华文仿宋" pitchFamily="2" charset="-122"/>
              </a:rPr>
              <a:t>③</a:t>
            </a:r>
            <a:r>
              <a:rPr lang="zh-CN" altLang="en-US" dirty="0">
                <a:solidFill>
                  <a:srgbClr val="FF0000"/>
                </a:solidFill>
                <a:latin typeface="华文仿宋" pitchFamily="2" charset="-122"/>
              </a:rPr>
              <a:t>接入</a:t>
            </a:r>
            <a:r>
              <a:rPr lang="en-US" altLang="zh-CN" dirty="0">
                <a:solidFill>
                  <a:srgbClr val="FF0000"/>
                </a:solidFill>
                <a:latin typeface="华文仿宋" pitchFamily="2" charset="-122"/>
              </a:rPr>
              <a:t>R</a:t>
            </a:r>
            <a:r>
              <a:rPr lang="en-US" altLang="zh-CN" baseline="-25000" dirty="0">
                <a:solidFill>
                  <a:srgbClr val="FF0000"/>
                </a:solidFill>
                <a:latin typeface="华文仿宋" pitchFamily="2" charset="-122"/>
              </a:rPr>
              <a:t>0</a:t>
            </a:r>
            <a:r>
              <a:rPr lang="en-US" altLang="zh-CN" dirty="0">
                <a:solidFill>
                  <a:srgbClr val="FF0000"/>
                </a:solidFill>
                <a:latin typeface="华文仿宋" pitchFamily="2" charset="-122"/>
              </a:rPr>
              <a:t>(</a:t>
            </a:r>
            <a:r>
              <a:rPr lang="zh-CN" altLang="en-US" dirty="0">
                <a:solidFill>
                  <a:srgbClr val="FF0000"/>
                </a:solidFill>
                <a:latin typeface="华文仿宋" pitchFamily="2" charset="-122"/>
              </a:rPr>
              <a:t>几百</a:t>
            </a:r>
            <a:r>
              <a:rPr lang="en-US" altLang="zh-CN" dirty="0">
                <a:solidFill>
                  <a:srgbClr val="FF0000"/>
                </a:solidFill>
                <a:latin typeface="华文仿宋" pitchFamily="2" charset="-122"/>
              </a:rPr>
              <a:t>kΩ)</a:t>
            </a:r>
            <a:r>
              <a:rPr lang="zh-CN" altLang="en-US" dirty="0">
                <a:solidFill>
                  <a:srgbClr val="FF0000"/>
                </a:solidFill>
                <a:latin typeface="华文仿宋" pitchFamily="2" charset="-122"/>
              </a:rPr>
              <a:t>或补偿线圈</a:t>
            </a:r>
            <a:r>
              <a:rPr lang="en-US" altLang="zh-CN" dirty="0">
                <a:solidFill>
                  <a:srgbClr val="FF0000"/>
                </a:solidFill>
                <a:latin typeface="华文仿宋" pitchFamily="2" charset="-122"/>
              </a:rPr>
              <a:t>L</a:t>
            </a:r>
            <a:r>
              <a:rPr lang="en-US" altLang="zh-CN" baseline="-25000" dirty="0">
                <a:solidFill>
                  <a:srgbClr val="FF0000"/>
                </a:solidFill>
                <a:latin typeface="华文仿宋" pitchFamily="2" charset="-122"/>
              </a:rPr>
              <a:t>0</a:t>
            </a:r>
            <a:r>
              <a:rPr lang="en-US" altLang="zh-CN" dirty="0">
                <a:solidFill>
                  <a:srgbClr val="FF0000"/>
                </a:solidFill>
                <a:latin typeface="华文仿宋" pitchFamily="2" charset="-122"/>
              </a:rPr>
              <a:t>(</a:t>
            </a:r>
            <a:r>
              <a:rPr lang="zh-CN" altLang="en-US" dirty="0">
                <a:solidFill>
                  <a:srgbClr val="FF0000"/>
                </a:solidFill>
                <a:latin typeface="华文仿宋" pitchFamily="2" charset="-122"/>
              </a:rPr>
              <a:t>几百匝</a:t>
            </a:r>
            <a:r>
              <a:rPr lang="en-US" altLang="zh-CN" dirty="0">
                <a:solidFill>
                  <a:srgbClr val="FF0000"/>
                </a:solidFill>
                <a:latin typeface="华文仿宋" pitchFamily="2" charset="-122"/>
              </a:rPr>
              <a:t>)</a:t>
            </a:r>
            <a:r>
              <a:rPr lang="zh-CN" altLang="en-US" dirty="0">
                <a:solidFill>
                  <a:srgbClr val="FF0000"/>
                </a:solidFill>
                <a:latin typeface="华文仿宋" pitchFamily="2" charset="-122"/>
              </a:rPr>
              <a:t>。</a:t>
            </a:r>
            <a:r>
              <a:rPr lang="zh-CN" altLang="en-US" dirty="0">
                <a:solidFill>
                  <a:srgbClr val="000066"/>
                </a:solidFill>
                <a:latin typeface="华文仿宋" pitchFamily="2" charset="-122"/>
              </a:rPr>
              <a:t>绕在差动变压器的初级线圈上以减小负载电压，避免负载不是纯电阻而引起较大的零点残余电压。电路如图。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Text Box 2"/>
          <p:cNvSpPr txBox="1">
            <a:spLocks noChangeArrowheads="1"/>
          </p:cNvSpPr>
          <p:nvPr/>
        </p:nvSpPr>
        <p:spPr bwMode="auto">
          <a:xfrm>
            <a:off x="250825" y="404813"/>
            <a:ext cx="8642350" cy="552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pPr>
            <a:r>
              <a:rPr lang="zh-CN" altLang="en-US">
                <a:solidFill>
                  <a:srgbClr val="A50021"/>
                </a:solidFill>
                <a:latin typeface="华文仿宋" pitchFamily="2" charset="-122"/>
              </a:rPr>
              <a:t>四、测量电路</a:t>
            </a:r>
          </a:p>
          <a:p>
            <a:pPr algn="just">
              <a:lnSpc>
                <a:spcPct val="135000"/>
              </a:lnSpc>
            </a:pPr>
            <a:r>
              <a:rPr lang="zh-CN" altLang="en-US">
                <a:solidFill>
                  <a:srgbClr val="000066"/>
                </a:solidFill>
                <a:latin typeface="华文仿宋" pitchFamily="2" charset="-122"/>
              </a:rPr>
              <a:t>     差动变压器的输出电压为交流，它与衔铁位移成正比。用交流电压表测量其输出值只能反映衔铁位移的大小，不能反映移动的方向，常采用差动整流电路和相敏检波电路进行测量。</a:t>
            </a:r>
          </a:p>
          <a:p>
            <a:pPr algn="just">
              <a:lnSpc>
                <a:spcPct val="135000"/>
              </a:lnSpc>
            </a:pPr>
            <a:r>
              <a:rPr lang="en-US" altLang="zh-CN">
                <a:solidFill>
                  <a:srgbClr val="000066"/>
                </a:solidFill>
                <a:latin typeface="华文仿宋" pitchFamily="2" charset="-122"/>
              </a:rPr>
              <a:t>1</a:t>
            </a:r>
            <a:r>
              <a:rPr lang="zh-CN" altLang="en-US">
                <a:solidFill>
                  <a:srgbClr val="000066"/>
                </a:solidFill>
                <a:latin typeface="华文仿宋" pitchFamily="2" charset="-122"/>
              </a:rPr>
              <a:t>、差动整流电路</a:t>
            </a:r>
          </a:p>
          <a:p>
            <a:pPr algn="just">
              <a:lnSpc>
                <a:spcPct val="135000"/>
              </a:lnSpc>
            </a:pPr>
            <a:r>
              <a:rPr lang="zh-CN" altLang="en-US">
                <a:solidFill>
                  <a:srgbClr val="000066"/>
                </a:solidFill>
                <a:latin typeface="华文仿宋" pitchFamily="2" charset="-122"/>
              </a:rPr>
              <a:t>根据半导体二级管单向导通原理进行解调的。如传感器的一个次级线圈的输出瞬时电压极性，在</a:t>
            </a:r>
            <a:r>
              <a:rPr lang="en-US" altLang="zh-CN">
                <a:solidFill>
                  <a:srgbClr val="000066"/>
                </a:solidFill>
                <a:latin typeface="华文仿宋" pitchFamily="2" charset="-122"/>
              </a:rPr>
              <a:t>f</a:t>
            </a:r>
            <a:r>
              <a:rPr lang="zh-CN" altLang="en-US">
                <a:solidFill>
                  <a:srgbClr val="000066"/>
                </a:solidFill>
                <a:latin typeface="华文仿宋" pitchFamily="2" charset="-122"/>
              </a:rPr>
              <a:t>点为“＋”，</a:t>
            </a:r>
            <a:r>
              <a:rPr lang="en-US" altLang="zh-CN">
                <a:solidFill>
                  <a:srgbClr val="000066"/>
                </a:solidFill>
                <a:latin typeface="华文仿宋" pitchFamily="2" charset="-122"/>
              </a:rPr>
              <a:t>e</a:t>
            </a:r>
            <a:r>
              <a:rPr lang="zh-CN" altLang="en-US">
                <a:solidFill>
                  <a:srgbClr val="000066"/>
                </a:solidFill>
                <a:latin typeface="华文仿宋" pitchFamily="2" charset="-122"/>
              </a:rPr>
              <a:t>点为“</a:t>
            </a:r>
            <a:r>
              <a:rPr lang="en-US" altLang="zh-CN">
                <a:solidFill>
                  <a:srgbClr val="000066"/>
                </a:solidFill>
                <a:latin typeface="华文仿宋" pitchFamily="2" charset="-122"/>
              </a:rPr>
              <a:t>–”</a:t>
            </a:r>
            <a:r>
              <a:rPr lang="zh-CN" altLang="en-US">
                <a:solidFill>
                  <a:srgbClr val="000066"/>
                </a:solidFill>
                <a:latin typeface="华文仿宋" pitchFamily="2" charset="-122"/>
              </a:rPr>
              <a:t>，则电流路径是</a:t>
            </a:r>
            <a:r>
              <a:rPr lang="en-US" altLang="zh-CN">
                <a:solidFill>
                  <a:srgbClr val="000066"/>
                </a:solidFill>
                <a:latin typeface="华文仿宋" pitchFamily="2" charset="-122"/>
              </a:rPr>
              <a:t>fgdche</a:t>
            </a:r>
            <a:r>
              <a:rPr lang="zh-CN" altLang="en-US">
                <a:solidFill>
                  <a:srgbClr val="000066"/>
                </a:solidFill>
                <a:latin typeface="华文仿宋" pitchFamily="2" charset="-122"/>
              </a:rPr>
              <a:t>。反之，如</a:t>
            </a:r>
            <a:r>
              <a:rPr lang="en-US" altLang="zh-CN">
                <a:solidFill>
                  <a:srgbClr val="000066"/>
                </a:solidFill>
                <a:latin typeface="华文仿宋" pitchFamily="2" charset="-122"/>
              </a:rPr>
              <a:t>f</a:t>
            </a:r>
            <a:r>
              <a:rPr lang="zh-CN" altLang="en-US">
                <a:solidFill>
                  <a:srgbClr val="000066"/>
                </a:solidFill>
                <a:latin typeface="华文仿宋" pitchFamily="2" charset="-122"/>
              </a:rPr>
              <a:t>点为“</a:t>
            </a:r>
            <a:r>
              <a:rPr lang="en-US" altLang="zh-CN">
                <a:solidFill>
                  <a:srgbClr val="000066"/>
                </a:solidFill>
                <a:latin typeface="华文仿宋" pitchFamily="2" charset="-122"/>
              </a:rPr>
              <a:t>–”</a:t>
            </a:r>
            <a:r>
              <a:rPr lang="zh-CN" altLang="en-US">
                <a:solidFill>
                  <a:srgbClr val="000066"/>
                </a:solidFill>
                <a:latin typeface="华文仿宋" pitchFamily="2" charset="-122"/>
              </a:rPr>
              <a:t>，</a:t>
            </a:r>
            <a:r>
              <a:rPr lang="en-US" altLang="zh-CN">
                <a:solidFill>
                  <a:srgbClr val="000066"/>
                </a:solidFill>
                <a:latin typeface="华文仿宋" pitchFamily="2" charset="-122"/>
              </a:rPr>
              <a:t>e</a:t>
            </a:r>
            <a:r>
              <a:rPr lang="zh-CN" altLang="en-US">
                <a:solidFill>
                  <a:srgbClr val="000066"/>
                </a:solidFill>
                <a:latin typeface="华文仿宋" pitchFamily="2" charset="-122"/>
              </a:rPr>
              <a:t>点为“＋”，则电流路径是</a:t>
            </a:r>
            <a:r>
              <a:rPr lang="en-US" altLang="zh-CN">
                <a:solidFill>
                  <a:srgbClr val="000066"/>
                </a:solidFill>
                <a:latin typeface="华文仿宋" pitchFamily="2" charset="-122"/>
              </a:rPr>
              <a:t>ehdcgf</a:t>
            </a:r>
            <a:r>
              <a:rPr lang="zh-CN" altLang="en-US">
                <a:solidFill>
                  <a:srgbClr val="000066"/>
                </a:solidFill>
                <a:latin typeface="华文仿宋" pitchFamily="2" charset="-122"/>
              </a:rPr>
              <a:t>。可见，无论次级线圈的输出瞬时电压极性如何，通过电阻</a:t>
            </a:r>
            <a:r>
              <a:rPr lang="en-US" altLang="zh-CN">
                <a:solidFill>
                  <a:srgbClr val="000066"/>
                </a:solidFill>
                <a:latin typeface="华文仿宋" pitchFamily="2" charset="-122"/>
              </a:rPr>
              <a:t>R</a:t>
            </a:r>
            <a:r>
              <a:rPr lang="zh-CN" altLang="en-US">
                <a:solidFill>
                  <a:srgbClr val="000066"/>
                </a:solidFill>
                <a:latin typeface="华文仿宋" pitchFamily="2" charset="-122"/>
              </a:rPr>
              <a:t>的电流总是从</a:t>
            </a:r>
            <a:r>
              <a:rPr lang="en-US" altLang="zh-CN">
                <a:solidFill>
                  <a:srgbClr val="000066"/>
                </a:solidFill>
                <a:latin typeface="华文仿宋" pitchFamily="2" charset="-122"/>
              </a:rPr>
              <a:t>d</a:t>
            </a:r>
            <a:r>
              <a:rPr lang="zh-CN" altLang="en-US">
                <a:solidFill>
                  <a:srgbClr val="000066"/>
                </a:solidFill>
                <a:latin typeface="华文仿宋" pitchFamily="2" charset="-122"/>
              </a:rPr>
              <a:t>到</a:t>
            </a:r>
            <a:r>
              <a:rPr lang="en-US" altLang="zh-CN">
                <a:solidFill>
                  <a:srgbClr val="000066"/>
                </a:solidFill>
                <a:latin typeface="华文仿宋" pitchFamily="2" charset="-122"/>
              </a:rPr>
              <a:t>c</a:t>
            </a:r>
            <a:r>
              <a:rPr lang="zh-CN" altLang="en-US">
                <a:solidFill>
                  <a:srgbClr val="000066"/>
                </a:solidFill>
                <a:latin typeface="华文仿宋" pitchFamily="2" charset="-122"/>
              </a:rPr>
              <a:t>。同理可分析另一个次级线圈的输出情况。输出的电压波形见图（</a:t>
            </a:r>
            <a:r>
              <a:rPr lang="en-US" altLang="zh-CN">
                <a:solidFill>
                  <a:srgbClr val="000066"/>
                </a:solidFill>
                <a:latin typeface="华文仿宋" pitchFamily="2" charset="-122"/>
              </a:rPr>
              <a:t>b</a:t>
            </a:r>
            <a:r>
              <a:rPr lang="zh-CN" altLang="en-US">
                <a:solidFill>
                  <a:srgbClr val="000066"/>
                </a:solidFill>
                <a:latin typeface="华文仿宋" pitchFamily="2" charset="-122"/>
              </a:rPr>
              <a:t>），其值为</a:t>
            </a:r>
            <a:r>
              <a:rPr lang="en-US" altLang="zh-CN">
                <a:solidFill>
                  <a:srgbClr val="000066"/>
                </a:solidFill>
                <a:latin typeface="华文仿宋" pitchFamily="2" charset="-122"/>
              </a:rPr>
              <a:t>U</a:t>
            </a:r>
            <a:r>
              <a:rPr lang="en-US" altLang="zh-CN" baseline="-25000">
                <a:solidFill>
                  <a:srgbClr val="000066"/>
                </a:solidFill>
                <a:latin typeface="华文仿宋" pitchFamily="2" charset="-122"/>
              </a:rPr>
              <a:t>SC</a:t>
            </a:r>
            <a:r>
              <a:rPr lang="en-US" altLang="zh-CN">
                <a:solidFill>
                  <a:srgbClr val="000066"/>
                </a:solidFill>
                <a:latin typeface="华文仿宋" pitchFamily="2" charset="-122"/>
              </a:rPr>
              <a:t>=e</a:t>
            </a:r>
            <a:r>
              <a:rPr lang="en-US" altLang="zh-CN" baseline="-25000">
                <a:solidFill>
                  <a:srgbClr val="000066"/>
                </a:solidFill>
                <a:latin typeface="华文仿宋" pitchFamily="2" charset="-122"/>
              </a:rPr>
              <a:t>ab</a:t>
            </a:r>
            <a:r>
              <a:rPr lang="zh-CN" altLang="en-US">
                <a:solidFill>
                  <a:srgbClr val="000066"/>
                </a:solidFill>
                <a:latin typeface="华文仿宋" pitchFamily="2" charset="-122"/>
              </a:rPr>
              <a:t>＋</a:t>
            </a:r>
            <a:r>
              <a:rPr lang="en-US" altLang="zh-CN">
                <a:solidFill>
                  <a:srgbClr val="000066"/>
                </a:solidFill>
                <a:latin typeface="华文仿宋" pitchFamily="2" charset="-122"/>
              </a:rPr>
              <a:t>e</a:t>
            </a:r>
            <a:r>
              <a:rPr lang="en-US" altLang="zh-CN" baseline="-25000">
                <a:solidFill>
                  <a:srgbClr val="000066"/>
                </a:solidFill>
                <a:latin typeface="华文仿宋" pitchFamily="2" charset="-122"/>
              </a:rPr>
              <a:t>cd</a:t>
            </a:r>
            <a:r>
              <a:rPr lang="zh-CN" altLang="en-US">
                <a:solidFill>
                  <a:srgbClr val="000066"/>
                </a:solidFill>
                <a:latin typeface="华文仿宋" pitchFamily="2" charset="-122"/>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Line 2"/>
          <p:cNvSpPr>
            <a:spLocks noChangeShapeType="1"/>
          </p:cNvSpPr>
          <p:nvPr/>
        </p:nvSpPr>
        <p:spPr bwMode="auto">
          <a:xfrm rot="18900000" flipV="1">
            <a:off x="3402013" y="3841750"/>
            <a:ext cx="0" cy="78422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63" name="Freeform 3"/>
          <p:cNvSpPr>
            <a:spLocks/>
          </p:cNvSpPr>
          <p:nvPr/>
        </p:nvSpPr>
        <p:spPr bwMode="auto">
          <a:xfrm>
            <a:off x="3067050" y="3352800"/>
            <a:ext cx="576263" cy="552450"/>
          </a:xfrm>
          <a:custGeom>
            <a:avLst/>
            <a:gdLst>
              <a:gd name="T0" fmla="*/ 363 w 363"/>
              <a:gd name="T1" fmla="*/ 0 h 348"/>
              <a:gd name="T2" fmla="*/ 0 w 363"/>
              <a:gd name="T3" fmla="*/ 348 h 348"/>
            </a:gdLst>
            <a:ahLst/>
            <a:cxnLst>
              <a:cxn ang="0">
                <a:pos x="T0" y="T1"/>
              </a:cxn>
              <a:cxn ang="0">
                <a:pos x="T2" y="T3"/>
              </a:cxn>
            </a:cxnLst>
            <a:rect l="0" t="0" r="r" b="b"/>
            <a:pathLst>
              <a:path w="363" h="348">
                <a:moveTo>
                  <a:pt x="363" y="0"/>
                </a:moveTo>
                <a:lnTo>
                  <a:pt x="0" y="348"/>
                </a:lnTo>
              </a:path>
            </a:pathLst>
          </a:custGeom>
          <a:noFill/>
          <a:ln w="9525">
            <a:solidFill>
              <a:srgbClr val="000000"/>
            </a:solidFill>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64" name="Line 4"/>
          <p:cNvSpPr>
            <a:spLocks noChangeShapeType="1"/>
          </p:cNvSpPr>
          <p:nvPr/>
        </p:nvSpPr>
        <p:spPr bwMode="auto">
          <a:xfrm rot="18900000" flipV="1">
            <a:off x="3941763" y="3249613"/>
            <a:ext cx="0" cy="71120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65" name="Line 5"/>
          <p:cNvSpPr>
            <a:spLocks noChangeShapeType="1"/>
          </p:cNvSpPr>
          <p:nvPr/>
        </p:nvSpPr>
        <p:spPr bwMode="auto">
          <a:xfrm rot="-8100000" flipH="1" flipV="1">
            <a:off x="3933032" y="3850481"/>
            <a:ext cx="0" cy="71278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66" name="Freeform 6"/>
          <p:cNvSpPr>
            <a:spLocks/>
          </p:cNvSpPr>
          <p:nvPr/>
        </p:nvSpPr>
        <p:spPr bwMode="auto">
          <a:xfrm>
            <a:off x="3086100" y="2209800"/>
            <a:ext cx="544513" cy="590550"/>
          </a:xfrm>
          <a:custGeom>
            <a:avLst/>
            <a:gdLst>
              <a:gd name="T0" fmla="*/ 343 w 343"/>
              <a:gd name="T1" fmla="*/ 372 h 372"/>
              <a:gd name="T2" fmla="*/ 0 w 343"/>
              <a:gd name="T3" fmla="*/ 0 h 372"/>
            </a:gdLst>
            <a:ahLst/>
            <a:cxnLst>
              <a:cxn ang="0">
                <a:pos x="T0" y="T1"/>
              </a:cxn>
              <a:cxn ang="0">
                <a:pos x="T2" y="T3"/>
              </a:cxn>
            </a:cxnLst>
            <a:rect l="0" t="0" r="r" b="b"/>
            <a:pathLst>
              <a:path w="343" h="372">
                <a:moveTo>
                  <a:pt x="343" y="372"/>
                </a:moveTo>
                <a:lnTo>
                  <a:pt x="0" y="0"/>
                </a:lnTo>
              </a:path>
            </a:pathLst>
          </a:custGeom>
          <a:noFill/>
          <a:ln w="9525">
            <a:solidFill>
              <a:srgbClr val="000000"/>
            </a:solidFill>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67" name="Freeform 7"/>
          <p:cNvSpPr>
            <a:spLocks/>
          </p:cNvSpPr>
          <p:nvPr/>
        </p:nvSpPr>
        <p:spPr bwMode="auto">
          <a:xfrm>
            <a:off x="3624263" y="2266950"/>
            <a:ext cx="585787" cy="566738"/>
          </a:xfrm>
          <a:custGeom>
            <a:avLst/>
            <a:gdLst>
              <a:gd name="T0" fmla="*/ 369 w 369"/>
              <a:gd name="T1" fmla="*/ 0 h 357"/>
              <a:gd name="T2" fmla="*/ 0 w 369"/>
              <a:gd name="T3" fmla="*/ 357 h 357"/>
            </a:gdLst>
            <a:ahLst/>
            <a:cxnLst>
              <a:cxn ang="0">
                <a:pos x="T0" y="T1"/>
              </a:cxn>
              <a:cxn ang="0">
                <a:pos x="T2" y="T3"/>
              </a:cxn>
            </a:cxnLst>
            <a:rect l="0" t="0" r="r" b="b"/>
            <a:pathLst>
              <a:path w="369" h="357">
                <a:moveTo>
                  <a:pt x="369" y="0"/>
                </a:moveTo>
                <a:lnTo>
                  <a:pt x="0" y="357"/>
                </a:lnTo>
              </a:path>
            </a:pathLst>
          </a:custGeom>
          <a:noFill/>
          <a:ln w="9525">
            <a:solidFill>
              <a:srgbClr val="000000"/>
            </a:solidFill>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68" name="Freeform 8"/>
          <p:cNvSpPr>
            <a:spLocks/>
          </p:cNvSpPr>
          <p:nvPr/>
        </p:nvSpPr>
        <p:spPr bwMode="auto">
          <a:xfrm>
            <a:off x="3086100" y="1671638"/>
            <a:ext cx="547688" cy="538162"/>
          </a:xfrm>
          <a:custGeom>
            <a:avLst/>
            <a:gdLst>
              <a:gd name="T0" fmla="*/ 345 w 345"/>
              <a:gd name="T1" fmla="*/ 0 h 339"/>
              <a:gd name="T2" fmla="*/ 0 w 345"/>
              <a:gd name="T3" fmla="*/ 339 h 339"/>
            </a:gdLst>
            <a:ahLst/>
            <a:cxnLst>
              <a:cxn ang="0">
                <a:pos x="T0" y="T1"/>
              </a:cxn>
              <a:cxn ang="0">
                <a:pos x="T2" y="T3"/>
              </a:cxn>
            </a:cxnLst>
            <a:rect l="0" t="0" r="r" b="b"/>
            <a:pathLst>
              <a:path w="345" h="339">
                <a:moveTo>
                  <a:pt x="345" y="0"/>
                </a:moveTo>
                <a:lnTo>
                  <a:pt x="0" y="339"/>
                </a:lnTo>
              </a:path>
            </a:pathLst>
          </a:custGeom>
          <a:noFill/>
          <a:ln w="9525">
            <a:solidFill>
              <a:srgbClr val="000000"/>
            </a:solidFill>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69" name="Rectangle 9"/>
          <p:cNvSpPr>
            <a:spLocks noChangeArrowheads="1"/>
          </p:cNvSpPr>
          <p:nvPr/>
        </p:nvSpPr>
        <p:spPr bwMode="auto">
          <a:xfrm>
            <a:off x="3132138" y="5876925"/>
            <a:ext cx="37338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pPr>
            <a:r>
              <a:rPr lang="zh-CN" altLang="en-US">
                <a:solidFill>
                  <a:srgbClr val="000066"/>
                </a:solidFill>
                <a:latin typeface="华文仿宋" pitchFamily="2" charset="-122"/>
              </a:rPr>
              <a:t>全波整流电路和波形图</a:t>
            </a:r>
          </a:p>
        </p:txBody>
      </p:sp>
      <p:sp>
        <p:nvSpPr>
          <p:cNvPr id="271370" name="Freeform 10"/>
          <p:cNvSpPr>
            <a:spLocks/>
          </p:cNvSpPr>
          <p:nvPr/>
        </p:nvSpPr>
        <p:spPr bwMode="auto">
          <a:xfrm>
            <a:off x="1603375" y="2278063"/>
            <a:ext cx="111125" cy="1512887"/>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71" name="Freeform 11"/>
          <p:cNvSpPr>
            <a:spLocks/>
          </p:cNvSpPr>
          <p:nvPr/>
        </p:nvSpPr>
        <p:spPr bwMode="auto">
          <a:xfrm>
            <a:off x="693738" y="2278063"/>
            <a:ext cx="911225" cy="1512887"/>
          </a:xfrm>
          <a:custGeom>
            <a:avLst/>
            <a:gdLst>
              <a:gd name="T0" fmla="*/ 783 w 786"/>
              <a:gd name="T1" fmla="*/ 0 h 1065"/>
              <a:gd name="T2" fmla="*/ 0 w 786"/>
              <a:gd name="T3" fmla="*/ 0 h 1065"/>
              <a:gd name="T4" fmla="*/ 0 w 786"/>
              <a:gd name="T5" fmla="*/ 1065 h 1065"/>
              <a:gd name="T6" fmla="*/ 786 w 786"/>
              <a:gd name="T7" fmla="*/ 1065 h 1065"/>
            </a:gdLst>
            <a:ahLst/>
            <a:cxnLst>
              <a:cxn ang="0">
                <a:pos x="T0" y="T1"/>
              </a:cxn>
              <a:cxn ang="0">
                <a:pos x="T2" y="T3"/>
              </a:cxn>
              <a:cxn ang="0">
                <a:pos x="T4" y="T5"/>
              </a:cxn>
              <a:cxn ang="0">
                <a:pos x="T6" y="T7"/>
              </a:cxn>
            </a:cxnLst>
            <a:rect l="0" t="0" r="r" b="b"/>
            <a:pathLst>
              <a:path w="786" h="1065">
                <a:moveTo>
                  <a:pt x="783" y="0"/>
                </a:moveTo>
                <a:lnTo>
                  <a:pt x="0" y="0"/>
                </a:lnTo>
                <a:lnTo>
                  <a:pt x="0" y="1065"/>
                </a:lnTo>
                <a:lnTo>
                  <a:pt x="786" y="1065"/>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72" name="Oval 12"/>
          <p:cNvSpPr>
            <a:spLocks noChangeArrowheads="1"/>
          </p:cNvSpPr>
          <p:nvPr/>
        </p:nvSpPr>
        <p:spPr bwMode="auto">
          <a:xfrm>
            <a:off x="461963" y="2725738"/>
            <a:ext cx="458787" cy="563562"/>
          </a:xfrm>
          <a:prstGeom prst="ellipse">
            <a:avLst/>
          </a:prstGeom>
          <a:solidFill>
            <a:srgbClr val="FFFFFF"/>
          </a:solidFill>
          <a:ln w="1587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73" name="Rectangle 13"/>
          <p:cNvSpPr>
            <a:spLocks noChangeArrowheads="1"/>
          </p:cNvSpPr>
          <p:nvPr/>
        </p:nvSpPr>
        <p:spPr bwMode="auto">
          <a:xfrm>
            <a:off x="588963" y="2805113"/>
            <a:ext cx="276225"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zh-CN" altLang="en-US">
                <a:ea typeface="宋体" panose="02010600030101010101" pitchFamily="2" charset="-122"/>
              </a:rPr>
              <a:t>～</a:t>
            </a:r>
          </a:p>
        </p:txBody>
      </p:sp>
      <p:sp>
        <p:nvSpPr>
          <p:cNvPr id="271374" name="Rectangle 14"/>
          <p:cNvSpPr>
            <a:spLocks noChangeArrowheads="1"/>
          </p:cNvSpPr>
          <p:nvPr/>
        </p:nvSpPr>
        <p:spPr bwMode="auto">
          <a:xfrm>
            <a:off x="1846263" y="2506663"/>
            <a:ext cx="201612" cy="1173162"/>
          </a:xfrm>
          <a:prstGeom prst="rect">
            <a:avLst/>
          </a:prstGeom>
          <a:solidFill>
            <a:srgbClr val="FFFFFF"/>
          </a:solidFill>
          <a:ln w="1587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75" name="Line 15"/>
          <p:cNvSpPr>
            <a:spLocks noChangeShapeType="1"/>
          </p:cNvSpPr>
          <p:nvPr/>
        </p:nvSpPr>
        <p:spPr bwMode="auto">
          <a:xfrm>
            <a:off x="1936750" y="3679825"/>
            <a:ext cx="0" cy="809625"/>
          </a:xfrm>
          <a:prstGeom prst="line">
            <a:avLst/>
          </a:prstGeom>
          <a:noFill/>
          <a:ln w="158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76" name="Oval 16"/>
          <p:cNvSpPr>
            <a:spLocks noChangeArrowheads="1"/>
          </p:cNvSpPr>
          <p:nvPr/>
        </p:nvSpPr>
        <p:spPr bwMode="auto">
          <a:xfrm>
            <a:off x="4632325" y="2182813"/>
            <a:ext cx="66675" cy="80962"/>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77" name="Rectangle 17"/>
          <p:cNvSpPr>
            <a:spLocks noChangeArrowheads="1"/>
          </p:cNvSpPr>
          <p:nvPr/>
        </p:nvSpPr>
        <p:spPr bwMode="auto">
          <a:xfrm>
            <a:off x="293688" y="2441575"/>
            <a:ext cx="258762" cy="35242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e</a:t>
            </a:r>
            <a:r>
              <a:rPr kumimoji="0" lang="en-US" altLang="zh-CN" b="0" baseline="-25000">
                <a:ea typeface="宋体" panose="02010600030101010101" pitchFamily="2" charset="-122"/>
              </a:rPr>
              <a:t>1</a:t>
            </a:r>
            <a:endParaRPr kumimoji="0" lang="en-US" altLang="zh-CN" b="0">
              <a:ea typeface="宋体" panose="02010600030101010101" pitchFamily="2" charset="-122"/>
            </a:endParaRPr>
          </a:p>
        </p:txBody>
      </p:sp>
      <p:sp>
        <p:nvSpPr>
          <p:cNvPr id="271378" name="Oval 18"/>
          <p:cNvSpPr>
            <a:spLocks noChangeArrowheads="1"/>
          </p:cNvSpPr>
          <p:nvPr/>
        </p:nvSpPr>
        <p:spPr bwMode="auto">
          <a:xfrm>
            <a:off x="4629150" y="3875088"/>
            <a:ext cx="66675" cy="80962"/>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79" name="Freeform 19"/>
          <p:cNvSpPr>
            <a:spLocks/>
          </p:cNvSpPr>
          <p:nvPr/>
        </p:nvSpPr>
        <p:spPr bwMode="auto">
          <a:xfrm flipH="1">
            <a:off x="2238375" y="1630363"/>
            <a:ext cx="119063" cy="1012825"/>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80" name="Line 20"/>
          <p:cNvSpPr>
            <a:spLocks noChangeShapeType="1"/>
          </p:cNvSpPr>
          <p:nvPr/>
        </p:nvSpPr>
        <p:spPr bwMode="auto">
          <a:xfrm>
            <a:off x="2376488" y="1630363"/>
            <a:ext cx="1341437"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81" name="Oval 21"/>
          <p:cNvSpPr>
            <a:spLocks noChangeArrowheads="1"/>
          </p:cNvSpPr>
          <p:nvPr/>
        </p:nvSpPr>
        <p:spPr bwMode="auto">
          <a:xfrm>
            <a:off x="3651250" y="1593850"/>
            <a:ext cx="66675" cy="80963"/>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82" name="AutoShape 22"/>
          <p:cNvSpPr>
            <a:spLocks noChangeArrowheads="1"/>
          </p:cNvSpPr>
          <p:nvPr/>
        </p:nvSpPr>
        <p:spPr bwMode="auto">
          <a:xfrm rot="13500000" flipH="1">
            <a:off x="3273425" y="1822450"/>
            <a:ext cx="227013" cy="241300"/>
          </a:xfrm>
          <a:prstGeom prst="triangle">
            <a:avLst>
              <a:gd name="adj" fmla="val 50000"/>
            </a:avLst>
          </a:prstGeom>
          <a:solidFill>
            <a:srgbClr val="FFFFFF"/>
          </a:solidFill>
          <a:ln w="1270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83" name="Line 23"/>
          <p:cNvSpPr>
            <a:spLocks noChangeShapeType="1"/>
          </p:cNvSpPr>
          <p:nvPr/>
        </p:nvSpPr>
        <p:spPr bwMode="auto">
          <a:xfrm rot="13500000" flipH="1">
            <a:off x="3179763" y="2024063"/>
            <a:ext cx="284162" cy="0"/>
          </a:xfrm>
          <a:prstGeom prst="line">
            <a:avLst/>
          </a:prstGeom>
          <a:noFill/>
          <a:ln w="158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84" name="Line 24"/>
          <p:cNvSpPr>
            <a:spLocks noChangeShapeType="1"/>
          </p:cNvSpPr>
          <p:nvPr/>
        </p:nvSpPr>
        <p:spPr bwMode="auto">
          <a:xfrm rot="-2700000">
            <a:off x="3179763" y="2444750"/>
            <a:ext cx="284162" cy="0"/>
          </a:xfrm>
          <a:prstGeom prst="line">
            <a:avLst/>
          </a:prstGeom>
          <a:noFill/>
          <a:ln w="158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85" name="Line 25"/>
          <p:cNvSpPr>
            <a:spLocks noChangeShapeType="1"/>
          </p:cNvSpPr>
          <p:nvPr/>
        </p:nvSpPr>
        <p:spPr bwMode="auto">
          <a:xfrm rot="-2700000">
            <a:off x="3711575" y="1803400"/>
            <a:ext cx="284163" cy="0"/>
          </a:xfrm>
          <a:prstGeom prst="line">
            <a:avLst/>
          </a:prstGeom>
          <a:noFill/>
          <a:ln w="158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86" name="AutoShape 26"/>
          <p:cNvSpPr>
            <a:spLocks noChangeArrowheads="1"/>
          </p:cNvSpPr>
          <p:nvPr/>
        </p:nvSpPr>
        <p:spPr bwMode="auto">
          <a:xfrm rot="13500000" flipH="1">
            <a:off x="3784600" y="2433638"/>
            <a:ext cx="260350" cy="241300"/>
          </a:xfrm>
          <a:prstGeom prst="triangle">
            <a:avLst>
              <a:gd name="adj" fmla="val 50000"/>
            </a:avLst>
          </a:prstGeom>
          <a:solidFill>
            <a:srgbClr val="FFFFFF"/>
          </a:solidFill>
          <a:ln w="1270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87" name="Line 27"/>
          <p:cNvSpPr>
            <a:spLocks noChangeShapeType="1"/>
          </p:cNvSpPr>
          <p:nvPr/>
        </p:nvSpPr>
        <p:spPr bwMode="auto">
          <a:xfrm rot="13500000" flipH="1">
            <a:off x="3702050" y="2644775"/>
            <a:ext cx="284163" cy="0"/>
          </a:xfrm>
          <a:prstGeom prst="line">
            <a:avLst/>
          </a:prstGeom>
          <a:noFill/>
          <a:ln w="158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88" name="Freeform 28"/>
          <p:cNvSpPr>
            <a:spLocks/>
          </p:cNvSpPr>
          <p:nvPr/>
        </p:nvSpPr>
        <p:spPr bwMode="auto">
          <a:xfrm>
            <a:off x="2344738" y="2566988"/>
            <a:ext cx="1339850" cy="255587"/>
          </a:xfrm>
          <a:custGeom>
            <a:avLst/>
            <a:gdLst>
              <a:gd name="T0" fmla="*/ 0 w 1157"/>
              <a:gd name="T1" fmla="*/ 0 h 271"/>
              <a:gd name="T2" fmla="*/ 0 w 1157"/>
              <a:gd name="T3" fmla="*/ 271 h 271"/>
              <a:gd name="T4" fmla="*/ 1157 w 1157"/>
              <a:gd name="T5" fmla="*/ 271 h 271"/>
            </a:gdLst>
            <a:ahLst/>
            <a:cxnLst>
              <a:cxn ang="0">
                <a:pos x="T0" y="T1"/>
              </a:cxn>
              <a:cxn ang="0">
                <a:pos x="T2" y="T3"/>
              </a:cxn>
              <a:cxn ang="0">
                <a:pos x="T4" y="T5"/>
              </a:cxn>
            </a:cxnLst>
            <a:rect l="0" t="0" r="r" b="b"/>
            <a:pathLst>
              <a:path w="1157" h="271">
                <a:moveTo>
                  <a:pt x="0" y="0"/>
                </a:moveTo>
                <a:lnTo>
                  <a:pt x="0" y="271"/>
                </a:lnTo>
                <a:lnTo>
                  <a:pt x="1157" y="271"/>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89" name="Oval 29"/>
          <p:cNvSpPr>
            <a:spLocks noChangeArrowheads="1"/>
          </p:cNvSpPr>
          <p:nvPr/>
        </p:nvSpPr>
        <p:spPr bwMode="auto">
          <a:xfrm>
            <a:off x="3635375" y="2798763"/>
            <a:ext cx="65088" cy="80962"/>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90" name="Freeform 30"/>
          <p:cNvSpPr>
            <a:spLocks/>
          </p:cNvSpPr>
          <p:nvPr/>
        </p:nvSpPr>
        <p:spPr bwMode="auto">
          <a:xfrm flipH="1">
            <a:off x="2249488" y="3292475"/>
            <a:ext cx="117475" cy="1012825"/>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91" name="Line 31"/>
          <p:cNvSpPr>
            <a:spLocks noChangeShapeType="1"/>
          </p:cNvSpPr>
          <p:nvPr/>
        </p:nvSpPr>
        <p:spPr bwMode="auto">
          <a:xfrm>
            <a:off x="2366963" y="3292475"/>
            <a:ext cx="1341437"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92" name="Oval 32"/>
          <p:cNvSpPr>
            <a:spLocks noChangeArrowheads="1"/>
          </p:cNvSpPr>
          <p:nvPr/>
        </p:nvSpPr>
        <p:spPr bwMode="auto">
          <a:xfrm>
            <a:off x="3641725" y="3255963"/>
            <a:ext cx="66675" cy="80962"/>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93" name="Line 33"/>
          <p:cNvSpPr>
            <a:spLocks noChangeShapeType="1"/>
          </p:cNvSpPr>
          <p:nvPr/>
        </p:nvSpPr>
        <p:spPr bwMode="auto">
          <a:xfrm rot="13500000" flipH="1">
            <a:off x="3170238" y="3705225"/>
            <a:ext cx="284162" cy="0"/>
          </a:xfrm>
          <a:prstGeom prst="line">
            <a:avLst/>
          </a:prstGeom>
          <a:noFill/>
          <a:ln w="158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94" name="Line 34"/>
          <p:cNvSpPr>
            <a:spLocks noChangeShapeType="1"/>
          </p:cNvSpPr>
          <p:nvPr/>
        </p:nvSpPr>
        <p:spPr bwMode="auto">
          <a:xfrm rot="-2700000">
            <a:off x="3170238" y="4125913"/>
            <a:ext cx="284162" cy="0"/>
          </a:xfrm>
          <a:prstGeom prst="line">
            <a:avLst/>
          </a:prstGeom>
          <a:noFill/>
          <a:ln w="158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95" name="Line 35"/>
          <p:cNvSpPr>
            <a:spLocks noChangeShapeType="1"/>
          </p:cNvSpPr>
          <p:nvPr/>
        </p:nvSpPr>
        <p:spPr bwMode="auto">
          <a:xfrm rot="-2700000">
            <a:off x="3702050" y="3484563"/>
            <a:ext cx="284163" cy="0"/>
          </a:xfrm>
          <a:prstGeom prst="line">
            <a:avLst/>
          </a:prstGeom>
          <a:noFill/>
          <a:ln w="158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96" name="Line 36"/>
          <p:cNvSpPr>
            <a:spLocks noChangeShapeType="1"/>
          </p:cNvSpPr>
          <p:nvPr/>
        </p:nvSpPr>
        <p:spPr bwMode="auto">
          <a:xfrm rot="13500000" flipH="1">
            <a:off x="3692525" y="4324350"/>
            <a:ext cx="284163" cy="0"/>
          </a:xfrm>
          <a:prstGeom prst="line">
            <a:avLst/>
          </a:prstGeom>
          <a:noFill/>
          <a:ln w="158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97" name="Freeform 37"/>
          <p:cNvSpPr>
            <a:spLocks/>
          </p:cNvSpPr>
          <p:nvPr/>
        </p:nvSpPr>
        <p:spPr bwMode="auto">
          <a:xfrm>
            <a:off x="2335213" y="4267200"/>
            <a:ext cx="1339850" cy="255588"/>
          </a:xfrm>
          <a:custGeom>
            <a:avLst/>
            <a:gdLst>
              <a:gd name="T0" fmla="*/ 0 w 1157"/>
              <a:gd name="T1" fmla="*/ 0 h 271"/>
              <a:gd name="T2" fmla="*/ 0 w 1157"/>
              <a:gd name="T3" fmla="*/ 271 h 271"/>
              <a:gd name="T4" fmla="*/ 1157 w 1157"/>
              <a:gd name="T5" fmla="*/ 271 h 271"/>
            </a:gdLst>
            <a:ahLst/>
            <a:cxnLst>
              <a:cxn ang="0">
                <a:pos x="T0" y="T1"/>
              </a:cxn>
              <a:cxn ang="0">
                <a:pos x="T2" y="T3"/>
              </a:cxn>
              <a:cxn ang="0">
                <a:pos x="T4" y="T5"/>
              </a:cxn>
            </a:cxnLst>
            <a:rect l="0" t="0" r="r" b="b"/>
            <a:pathLst>
              <a:path w="1157" h="271">
                <a:moveTo>
                  <a:pt x="0" y="0"/>
                </a:moveTo>
                <a:lnTo>
                  <a:pt x="0" y="271"/>
                </a:lnTo>
                <a:lnTo>
                  <a:pt x="1157" y="271"/>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98" name="Oval 38"/>
          <p:cNvSpPr>
            <a:spLocks noChangeArrowheads="1"/>
          </p:cNvSpPr>
          <p:nvPr/>
        </p:nvSpPr>
        <p:spPr bwMode="auto">
          <a:xfrm>
            <a:off x="3625850" y="4479925"/>
            <a:ext cx="65088" cy="80963"/>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399" name="Freeform 39"/>
          <p:cNvSpPr>
            <a:spLocks/>
          </p:cNvSpPr>
          <p:nvPr/>
        </p:nvSpPr>
        <p:spPr bwMode="auto">
          <a:xfrm>
            <a:off x="2728913" y="2224088"/>
            <a:ext cx="1900237" cy="1692275"/>
          </a:xfrm>
          <a:custGeom>
            <a:avLst/>
            <a:gdLst>
              <a:gd name="T0" fmla="*/ 1640 w 1640"/>
              <a:gd name="T1" fmla="*/ 0 h 1190"/>
              <a:gd name="T2" fmla="*/ 0 w 1640"/>
              <a:gd name="T3" fmla="*/ 0 h 1190"/>
              <a:gd name="T4" fmla="*/ 0 w 1640"/>
              <a:gd name="T5" fmla="*/ 1190 h 1190"/>
              <a:gd name="T6" fmla="*/ 1640 w 1640"/>
              <a:gd name="T7" fmla="*/ 1190 h 1190"/>
            </a:gdLst>
            <a:ahLst/>
            <a:cxnLst>
              <a:cxn ang="0">
                <a:pos x="T0" y="T1"/>
              </a:cxn>
              <a:cxn ang="0">
                <a:pos x="T2" y="T3"/>
              </a:cxn>
              <a:cxn ang="0">
                <a:pos x="T4" y="T5"/>
              </a:cxn>
              <a:cxn ang="0">
                <a:pos x="T6" y="T7"/>
              </a:cxn>
            </a:cxnLst>
            <a:rect l="0" t="0" r="r" b="b"/>
            <a:pathLst>
              <a:path w="1640" h="1190">
                <a:moveTo>
                  <a:pt x="1640" y="0"/>
                </a:moveTo>
                <a:lnTo>
                  <a:pt x="0" y="0"/>
                </a:lnTo>
                <a:lnTo>
                  <a:pt x="0" y="1190"/>
                </a:lnTo>
                <a:lnTo>
                  <a:pt x="1640" y="1190"/>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00" name="Oval 40"/>
          <p:cNvSpPr>
            <a:spLocks noChangeArrowheads="1"/>
          </p:cNvSpPr>
          <p:nvPr/>
        </p:nvSpPr>
        <p:spPr bwMode="auto">
          <a:xfrm>
            <a:off x="3057525" y="2193925"/>
            <a:ext cx="65088" cy="80963"/>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01" name="Oval 41"/>
          <p:cNvSpPr>
            <a:spLocks noChangeArrowheads="1"/>
          </p:cNvSpPr>
          <p:nvPr/>
        </p:nvSpPr>
        <p:spPr bwMode="auto">
          <a:xfrm>
            <a:off x="4210050" y="2174875"/>
            <a:ext cx="66675" cy="80963"/>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02" name="Oval 42"/>
          <p:cNvSpPr>
            <a:spLocks noChangeArrowheads="1"/>
          </p:cNvSpPr>
          <p:nvPr/>
        </p:nvSpPr>
        <p:spPr bwMode="auto">
          <a:xfrm>
            <a:off x="3057525" y="3875088"/>
            <a:ext cx="65088" cy="80962"/>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03" name="Oval 43"/>
          <p:cNvSpPr>
            <a:spLocks noChangeArrowheads="1"/>
          </p:cNvSpPr>
          <p:nvPr/>
        </p:nvSpPr>
        <p:spPr bwMode="auto">
          <a:xfrm>
            <a:off x="4191000" y="3875088"/>
            <a:ext cx="66675" cy="80962"/>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04" name="Rectangle 44"/>
          <p:cNvSpPr>
            <a:spLocks noChangeArrowheads="1"/>
          </p:cNvSpPr>
          <p:nvPr/>
        </p:nvSpPr>
        <p:spPr bwMode="auto">
          <a:xfrm rot="5400000">
            <a:off x="3666331" y="2020094"/>
            <a:ext cx="111125" cy="420688"/>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05" name="Rectangle 45"/>
          <p:cNvSpPr>
            <a:spLocks noChangeArrowheads="1"/>
          </p:cNvSpPr>
          <p:nvPr/>
        </p:nvSpPr>
        <p:spPr bwMode="auto">
          <a:xfrm rot="5400000">
            <a:off x="3628231" y="3691732"/>
            <a:ext cx="111125" cy="420688"/>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06" name="Rectangle 46"/>
          <p:cNvSpPr>
            <a:spLocks noChangeArrowheads="1"/>
          </p:cNvSpPr>
          <p:nvPr/>
        </p:nvSpPr>
        <p:spPr bwMode="auto">
          <a:xfrm>
            <a:off x="3554413" y="3502025"/>
            <a:ext cx="258762"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R</a:t>
            </a:r>
            <a:endParaRPr kumimoji="0" lang="en-US" altLang="zh-CN" b="0">
              <a:ea typeface="宋体" panose="02010600030101010101" pitchFamily="2" charset="-122"/>
            </a:endParaRPr>
          </a:p>
        </p:txBody>
      </p:sp>
      <p:sp>
        <p:nvSpPr>
          <p:cNvPr id="271407" name="Rectangle 47"/>
          <p:cNvSpPr>
            <a:spLocks noChangeArrowheads="1"/>
          </p:cNvSpPr>
          <p:nvPr/>
        </p:nvSpPr>
        <p:spPr bwMode="auto">
          <a:xfrm>
            <a:off x="3554413" y="1830388"/>
            <a:ext cx="258762"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R</a:t>
            </a:r>
            <a:endParaRPr kumimoji="0" lang="en-US" altLang="zh-CN" b="0">
              <a:ea typeface="宋体" panose="02010600030101010101" pitchFamily="2" charset="-122"/>
            </a:endParaRPr>
          </a:p>
        </p:txBody>
      </p:sp>
      <p:sp>
        <p:nvSpPr>
          <p:cNvPr id="271408" name="Rectangle 48"/>
          <p:cNvSpPr>
            <a:spLocks noChangeArrowheads="1"/>
          </p:cNvSpPr>
          <p:nvPr/>
        </p:nvSpPr>
        <p:spPr bwMode="auto">
          <a:xfrm>
            <a:off x="4321175" y="1878013"/>
            <a:ext cx="257175" cy="35083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c</a:t>
            </a:r>
            <a:endParaRPr kumimoji="0" lang="en-US" altLang="zh-CN" b="0">
              <a:ea typeface="宋体" panose="02010600030101010101" pitchFamily="2" charset="-122"/>
            </a:endParaRPr>
          </a:p>
        </p:txBody>
      </p:sp>
      <p:sp>
        <p:nvSpPr>
          <p:cNvPr id="271409" name="Rectangle 49"/>
          <p:cNvSpPr>
            <a:spLocks noChangeArrowheads="1"/>
          </p:cNvSpPr>
          <p:nvPr/>
        </p:nvSpPr>
        <p:spPr bwMode="auto">
          <a:xfrm>
            <a:off x="2836863" y="3986213"/>
            <a:ext cx="257175" cy="35083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eaLnBrk="0" hangingPunct="0"/>
            <a:r>
              <a:rPr kumimoji="0" lang="en-US" altLang="zh-CN" b="0" i="1">
                <a:ea typeface="宋体" panose="02010600030101010101" pitchFamily="2" charset="-122"/>
              </a:rPr>
              <a:t>a</a:t>
            </a:r>
            <a:endParaRPr kumimoji="0" lang="en-US" altLang="zh-CN" b="0">
              <a:ea typeface="宋体" panose="02010600030101010101" pitchFamily="2" charset="-122"/>
            </a:endParaRPr>
          </a:p>
        </p:txBody>
      </p:sp>
      <p:sp>
        <p:nvSpPr>
          <p:cNvPr id="271410" name="Rectangle 50"/>
          <p:cNvSpPr>
            <a:spLocks noChangeArrowheads="1"/>
          </p:cNvSpPr>
          <p:nvPr/>
        </p:nvSpPr>
        <p:spPr bwMode="auto">
          <a:xfrm>
            <a:off x="4206875" y="3986213"/>
            <a:ext cx="257175" cy="35083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i="1">
                <a:ea typeface="宋体" panose="02010600030101010101" pitchFamily="2" charset="-122"/>
              </a:rPr>
              <a:t>b</a:t>
            </a:r>
            <a:endParaRPr kumimoji="0" lang="en-US" altLang="zh-CN" b="0">
              <a:ea typeface="宋体" panose="02010600030101010101" pitchFamily="2" charset="-122"/>
            </a:endParaRPr>
          </a:p>
        </p:txBody>
      </p:sp>
      <p:sp>
        <p:nvSpPr>
          <p:cNvPr id="271411" name="Rectangle 51"/>
          <p:cNvSpPr>
            <a:spLocks noChangeArrowheads="1"/>
          </p:cNvSpPr>
          <p:nvPr/>
        </p:nvSpPr>
        <p:spPr bwMode="auto">
          <a:xfrm>
            <a:off x="3657600" y="2895600"/>
            <a:ext cx="258763" cy="35242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b="0" i="1">
                <a:ea typeface="宋体" panose="02010600030101010101" pitchFamily="2" charset="-122"/>
              </a:rPr>
              <a:t>h</a:t>
            </a:r>
            <a:endParaRPr kumimoji="0" lang="en-US" altLang="zh-CN" b="0">
              <a:ea typeface="宋体" panose="02010600030101010101" pitchFamily="2" charset="-122"/>
            </a:endParaRPr>
          </a:p>
        </p:txBody>
      </p:sp>
      <p:sp>
        <p:nvSpPr>
          <p:cNvPr id="271412" name="Rectangle 52"/>
          <p:cNvSpPr>
            <a:spLocks noChangeArrowheads="1"/>
          </p:cNvSpPr>
          <p:nvPr/>
        </p:nvSpPr>
        <p:spPr bwMode="auto">
          <a:xfrm>
            <a:off x="3625850" y="1201738"/>
            <a:ext cx="258763" cy="35083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g</a:t>
            </a:r>
            <a:endParaRPr kumimoji="0" lang="en-US" altLang="zh-CN" b="0">
              <a:ea typeface="宋体" panose="02010600030101010101" pitchFamily="2" charset="-122"/>
            </a:endParaRPr>
          </a:p>
        </p:txBody>
      </p:sp>
      <p:sp>
        <p:nvSpPr>
          <p:cNvPr id="271413" name="Rectangle 53"/>
          <p:cNvSpPr>
            <a:spLocks noChangeArrowheads="1"/>
          </p:cNvSpPr>
          <p:nvPr/>
        </p:nvSpPr>
        <p:spPr bwMode="auto">
          <a:xfrm>
            <a:off x="1982788" y="1452563"/>
            <a:ext cx="257175" cy="35083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eaLnBrk="0" hangingPunct="0"/>
            <a:r>
              <a:rPr kumimoji="0" lang="en-US" altLang="zh-CN" b="0" i="1">
                <a:ea typeface="宋体" panose="02010600030101010101" pitchFamily="2" charset="-122"/>
              </a:rPr>
              <a:t>f</a:t>
            </a:r>
            <a:endParaRPr kumimoji="0" lang="en-US" altLang="zh-CN" b="0">
              <a:ea typeface="宋体" panose="02010600030101010101" pitchFamily="2" charset="-122"/>
            </a:endParaRPr>
          </a:p>
        </p:txBody>
      </p:sp>
      <p:sp>
        <p:nvSpPr>
          <p:cNvPr id="271414" name="Rectangle 54"/>
          <p:cNvSpPr>
            <a:spLocks noChangeArrowheads="1"/>
          </p:cNvSpPr>
          <p:nvPr/>
        </p:nvSpPr>
        <p:spPr bwMode="auto">
          <a:xfrm>
            <a:off x="2833688" y="1819275"/>
            <a:ext cx="257175" cy="35242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d</a:t>
            </a:r>
            <a:endParaRPr kumimoji="0" lang="en-US" altLang="zh-CN" b="0">
              <a:ea typeface="宋体" panose="02010600030101010101" pitchFamily="2" charset="-122"/>
            </a:endParaRPr>
          </a:p>
        </p:txBody>
      </p:sp>
      <p:sp>
        <p:nvSpPr>
          <p:cNvPr id="271415" name="Rectangle 55"/>
          <p:cNvSpPr>
            <a:spLocks noChangeArrowheads="1"/>
          </p:cNvSpPr>
          <p:nvPr/>
        </p:nvSpPr>
        <p:spPr bwMode="auto">
          <a:xfrm>
            <a:off x="2286000" y="2895600"/>
            <a:ext cx="258763"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e</a:t>
            </a:r>
            <a:endParaRPr kumimoji="0" lang="en-US" altLang="zh-CN" b="0">
              <a:ea typeface="宋体" panose="02010600030101010101" pitchFamily="2" charset="-122"/>
            </a:endParaRPr>
          </a:p>
        </p:txBody>
      </p:sp>
      <p:sp>
        <p:nvSpPr>
          <p:cNvPr id="271416" name="Rectangle 56"/>
          <p:cNvSpPr>
            <a:spLocks noChangeArrowheads="1"/>
          </p:cNvSpPr>
          <p:nvPr/>
        </p:nvSpPr>
        <p:spPr bwMode="auto">
          <a:xfrm>
            <a:off x="4419600" y="2805113"/>
            <a:ext cx="552450" cy="39528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U</a:t>
            </a:r>
            <a:r>
              <a:rPr kumimoji="0" lang="en-US" altLang="zh-CN" b="0" baseline="-25000">
                <a:ea typeface="宋体" panose="02010600030101010101" pitchFamily="2" charset="-122"/>
              </a:rPr>
              <a:t>SC</a:t>
            </a:r>
            <a:endParaRPr kumimoji="0" lang="en-US" altLang="zh-CN" b="0">
              <a:ea typeface="宋体" panose="02010600030101010101" pitchFamily="2" charset="-122"/>
            </a:endParaRPr>
          </a:p>
        </p:txBody>
      </p:sp>
      <p:sp>
        <p:nvSpPr>
          <p:cNvPr id="271417" name="Rectangle 57"/>
          <p:cNvSpPr>
            <a:spLocks noChangeArrowheads="1"/>
          </p:cNvSpPr>
          <p:nvPr/>
        </p:nvSpPr>
        <p:spPr bwMode="auto">
          <a:xfrm>
            <a:off x="5086350" y="990600"/>
            <a:ext cx="1022350"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lnSpc>
                <a:spcPct val="80000"/>
              </a:lnSpc>
            </a:pPr>
            <a:r>
              <a:rPr kumimoji="0" lang="zh-CN" altLang="en-US" sz="2000" b="0">
                <a:ea typeface="宋体" panose="02010600030101010101" pitchFamily="2" charset="-122"/>
              </a:rPr>
              <a:t>衔铁在</a:t>
            </a:r>
          </a:p>
          <a:p>
            <a:pPr algn="ctr" eaLnBrk="0" hangingPunct="0">
              <a:lnSpc>
                <a:spcPct val="80000"/>
              </a:lnSpc>
            </a:pPr>
            <a:r>
              <a:rPr kumimoji="0" lang="zh-CN" altLang="en-US" sz="2000" b="0">
                <a:ea typeface="宋体" panose="02010600030101010101" pitchFamily="2" charset="-122"/>
              </a:rPr>
              <a:t>零位以下</a:t>
            </a:r>
          </a:p>
        </p:txBody>
      </p:sp>
      <p:sp>
        <p:nvSpPr>
          <p:cNvPr id="271418" name="Rectangle 58"/>
          <p:cNvSpPr>
            <a:spLocks noChangeArrowheads="1"/>
          </p:cNvSpPr>
          <p:nvPr/>
        </p:nvSpPr>
        <p:spPr bwMode="auto">
          <a:xfrm>
            <a:off x="6248400" y="457200"/>
            <a:ext cx="381000"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e</a:t>
            </a:r>
            <a:r>
              <a:rPr kumimoji="0" lang="en-US" altLang="zh-CN" b="0" baseline="-25000">
                <a:ea typeface="宋体" panose="02010600030101010101" pitchFamily="2" charset="-122"/>
              </a:rPr>
              <a:t>ab</a:t>
            </a:r>
            <a:endParaRPr kumimoji="0" lang="en-US" altLang="zh-CN" b="0">
              <a:ea typeface="宋体" panose="02010600030101010101" pitchFamily="2" charset="-122"/>
            </a:endParaRPr>
          </a:p>
        </p:txBody>
      </p:sp>
      <p:sp>
        <p:nvSpPr>
          <p:cNvPr id="271419" name="Line 59"/>
          <p:cNvSpPr>
            <a:spLocks noChangeShapeType="1"/>
          </p:cNvSpPr>
          <p:nvPr/>
        </p:nvSpPr>
        <p:spPr bwMode="auto">
          <a:xfrm>
            <a:off x="6632575" y="1022350"/>
            <a:ext cx="162877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20" name="Rectangle 60"/>
          <p:cNvSpPr>
            <a:spLocks noChangeArrowheads="1"/>
          </p:cNvSpPr>
          <p:nvPr/>
        </p:nvSpPr>
        <p:spPr bwMode="auto">
          <a:xfrm>
            <a:off x="8185150" y="687388"/>
            <a:ext cx="258763" cy="296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t</a:t>
            </a:r>
            <a:endParaRPr kumimoji="0" lang="en-US" altLang="zh-CN" b="0">
              <a:ea typeface="宋体" panose="02010600030101010101" pitchFamily="2" charset="-122"/>
            </a:endParaRPr>
          </a:p>
        </p:txBody>
      </p:sp>
      <p:sp>
        <p:nvSpPr>
          <p:cNvPr id="271421" name="Line 61"/>
          <p:cNvSpPr>
            <a:spLocks noChangeShapeType="1"/>
          </p:cNvSpPr>
          <p:nvPr/>
        </p:nvSpPr>
        <p:spPr bwMode="auto">
          <a:xfrm>
            <a:off x="6623050" y="1609725"/>
            <a:ext cx="162877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22" name="Rectangle 62"/>
          <p:cNvSpPr>
            <a:spLocks noChangeArrowheads="1"/>
          </p:cNvSpPr>
          <p:nvPr/>
        </p:nvSpPr>
        <p:spPr bwMode="auto">
          <a:xfrm>
            <a:off x="8175625" y="1255713"/>
            <a:ext cx="258763" cy="296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t</a:t>
            </a:r>
            <a:endParaRPr kumimoji="0" lang="en-US" altLang="zh-CN" b="0">
              <a:ea typeface="宋体" panose="02010600030101010101" pitchFamily="2" charset="-122"/>
            </a:endParaRPr>
          </a:p>
        </p:txBody>
      </p:sp>
      <p:sp>
        <p:nvSpPr>
          <p:cNvPr id="271423" name="Line 63"/>
          <p:cNvSpPr>
            <a:spLocks noChangeShapeType="1"/>
          </p:cNvSpPr>
          <p:nvPr/>
        </p:nvSpPr>
        <p:spPr bwMode="auto">
          <a:xfrm>
            <a:off x="6594475" y="2155825"/>
            <a:ext cx="162877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24" name="Rectangle 64"/>
          <p:cNvSpPr>
            <a:spLocks noChangeArrowheads="1"/>
          </p:cNvSpPr>
          <p:nvPr/>
        </p:nvSpPr>
        <p:spPr bwMode="auto">
          <a:xfrm>
            <a:off x="8185150" y="1801813"/>
            <a:ext cx="258763" cy="296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t</a:t>
            </a:r>
            <a:endParaRPr kumimoji="0" lang="en-US" altLang="zh-CN" b="0">
              <a:ea typeface="宋体" panose="02010600030101010101" pitchFamily="2" charset="-122"/>
            </a:endParaRPr>
          </a:p>
        </p:txBody>
      </p:sp>
      <p:sp>
        <p:nvSpPr>
          <p:cNvPr id="271425" name="Rectangle 65"/>
          <p:cNvSpPr>
            <a:spLocks noChangeArrowheads="1"/>
          </p:cNvSpPr>
          <p:nvPr/>
        </p:nvSpPr>
        <p:spPr bwMode="auto">
          <a:xfrm>
            <a:off x="6191250" y="2136775"/>
            <a:ext cx="487363" cy="30162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e</a:t>
            </a:r>
            <a:r>
              <a:rPr kumimoji="0" lang="en-US" altLang="zh-CN" b="0" baseline="-25000">
                <a:ea typeface="宋体" panose="02010600030101010101" pitchFamily="2" charset="-122"/>
              </a:rPr>
              <a:t>ab</a:t>
            </a:r>
            <a:endParaRPr kumimoji="0" lang="en-US" altLang="zh-CN" b="0">
              <a:ea typeface="宋体" panose="02010600030101010101" pitchFamily="2" charset="-122"/>
            </a:endParaRPr>
          </a:p>
        </p:txBody>
      </p:sp>
      <p:sp>
        <p:nvSpPr>
          <p:cNvPr id="271426" name="Line 66"/>
          <p:cNvSpPr>
            <a:spLocks noChangeShapeType="1"/>
          </p:cNvSpPr>
          <p:nvPr/>
        </p:nvSpPr>
        <p:spPr bwMode="auto">
          <a:xfrm>
            <a:off x="6626225" y="2700338"/>
            <a:ext cx="162877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27" name="Rectangle 67"/>
          <p:cNvSpPr>
            <a:spLocks noChangeArrowheads="1"/>
          </p:cNvSpPr>
          <p:nvPr/>
        </p:nvSpPr>
        <p:spPr bwMode="auto">
          <a:xfrm>
            <a:off x="8177213" y="2347913"/>
            <a:ext cx="258762" cy="296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t</a:t>
            </a:r>
            <a:endParaRPr kumimoji="0" lang="en-US" altLang="zh-CN" b="0">
              <a:ea typeface="宋体" panose="02010600030101010101" pitchFamily="2" charset="-122"/>
            </a:endParaRPr>
          </a:p>
        </p:txBody>
      </p:sp>
      <p:sp>
        <p:nvSpPr>
          <p:cNvPr id="271428" name="Line 68"/>
          <p:cNvSpPr>
            <a:spLocks noChangeShapeType="1"/>
          </p:cNvSpPr>
          <p:nvPr/>
        </p:nvSpPr>
        <p:spPr bwMode="auto">
          <a:xfrm>
            <a:off x="6632575" y="3265488"/>
            <a:ext cx="162877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29" name="Rectangle 69"/>
          <p:cNvSpPr>
            <a:spLocks noChangeArrowheads="1"/>
          </p:cNvSpPr>
          <p:nvPr/>
        </p:nvSpPr>
        <p:spPr bwMode="auto">
          <a:xfrm>
            <a:off x="8185150" y="2911475"/>
            <a:ext cx="258763"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t</a:t>
            </a:r>
            <a:endParaRPr kumimoji="0" lang="en-US" altLang="zh-CN" b="0">
              <a:ea typeface="宋体" panose="02010600030101010101" pitchFamily="2" charset="-122"/>
            </a:endParaRPr>
          </a:p>
        </p:txBody>
      </p:sp>
      <p:sp>
        <p:nvSpPr>
          <p:cNvPr id="271430" name="Line 70"/>
          <p:cNvSpPr>
            <a:spLocks noChangeShapeType="1"/>
          </p:cNvSpPr>
          <p:nvPr/>
        </p:nvSpPr>
        <p:spPr bwMode="auto">
          <a:xfrm>
            <a:off x="6623050" y="3830638"/>
            <a:ext cx="162877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31" name="Rectangle 71"/>
          <p:cNvSpPr>
            <a:spLocks noChangeArrowheads="1"/>
          </p:cNvSpPr>
          <p:nvPr/>
        </p:nvSpPr>
        <p:spPr bwMode="auto">
          <a:xfrm>
            <a:off x="8175625" y="3457575"/>
            <a:ext cx="258763"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t</a:t>
            </a:r>
            <a:endParaRPr kumimoji="0" lang="en-US" altLang="zh-CN" b="0">
              <a:ea typeface="宋体" panose="02010600030101010101" pitchFamily="2" charset="-122"/>
            </a:endParaRPr>
          </a:p>
        </p:txBody>
      </p:sp>
      <p:sp>
        <p:nvSpPr>
          <p:cNvPr id="271432" name="Rectangle 72"/>
          <p:cNvSpPr>
            <a:spLocks noChangeArrowheads="1"/>
          </p:cNvSpPr>
          <p:nvPr/>
        </p:nvSpPr>
        <p:spPr bwMode="auto">
          <a:xfrm>
            <a:off x="6229350" y="3811588"/>
            <a:ext cx="407988" cy="45561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e</a:t>
            </a:r>
            <a:r>
              <a:rPr kumimoji="0" lang="en-US" altLang="zh-CN" b="0" baseline="-25000">
                <a:ea typeface="宋体" panose="02010600030101010101" pitchFamily="2" charset="-122"/>
              </a:rPr>
              <a:t>ab</a:t>
            </a:r>
            <a:endParaRPr kumimoji="0" lang="en-US" altLang="zh-CN" b="0">
              <a:ea typeface="宋体" panose="02010600030101010101" pitchFamily="2" charset="-122"/>
            </a:endParaRPr>
          </a:p>
        </p:txBody>
      </p:sp>
      <p:sp>
        <p:nvSpPr>
          <p:cNvPr id="271433" name="Line 73"/>
          <p:cNvSpPr>
            <a:spLocks noChangeShapeType="1"/>
          </p:cNvSpPr>
          <p:nvPr/>
        </p:nvSpPr>
        <p:spPr bwMode="auto">
          <a:xfrm>
            <a:off x="6623050" y="4376738"/>
            <a:ext cx="162877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34" name="Rectangle 74"/>
          <p:cNvSpPr>
            <a:spLocks noChangeArrowheads="1"/>
          </p:cNvSpPr>
          <p:nvPr/>
        </p:nvSpPr>
        <p:spPr bwMode="auto">
          <a:xfrm>
            <a:off x="8175625" y="4022725"/>
            <a:ext cx="258763"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t</a:t>
            </a:r>
            <a:endParaRPr kumimoji="0" lang="en-US" altLang="zh-CN" b="0">
              <a:ea typeface="宋体" panose="02010600030101010101" pitchFamily="2" charset="-122"/>
            </a:endParaRPr>
          </a:p>
        </p:txBody>
      </p:sp>
      <p:sp>
        <p:nvSpPr>
          <p:cNvPr id="271435" name="Rectangle 75"/>
          <p:cNvSpPr>
            <a:spLocks noChangeArrowheads="1"/>
          </p:cNvSpPr>
          <p:nvPr/>
        </p:nvSpPr>
        <p:spPr bwMode="auto">
          <a:xfrm>
            <a:off x="6172200" y="4376738"/>
            <a:ext cx="417513" cy="50006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e</a:t>
            </a:r>
            <a:r>
              <a:rPr kumimoji="0" lang="en-US" altLang="zh-CN" b="0" baseline="-25000">
                <a:ea typeface="宋体" panose="02010600030101010101" pitchFamily="2" charset="-122"/>
              </a:rPr>
              <a:t>cd</a:t>
            </a:r>
            <a:endParaRPr kumimoji="0" lang="en-US" altLang="zh-CN" b="0">
              <a:ea typeface="宋体" panose="02010600030101010101" pitchFamily="2" charset="-122"/>
            </a:endParaRPr>
          </a:p>
        </p:txBody>
      </p:sp>
      <p:sp>
        <p:nvSpPr>
          <p:cNvPr id="271436" name="Line 76"/>
          <p:cNvSpPr>
            <a:spLocks noChangeShapeType="1"/>
          </p:cNvSpPr>
          <p:nvPr/>
        </p:nvSpPr>
        <p:spPr bwMode="auto">
          <a:xfrm>
            <a:off x="6629400" y="4953000"/>
            <a:ext cx="162877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37" name="Rectangle 77"/>
          <p:cNvSpPr>
            <a:spLocks noChangeArrowheads="1"/>
          </p:cNvSpPr>
          <p:nvPr/>
        </p:nvSpPr>
        <p:spPr bwMode="auto">
          <a:xfrm>
            <a:off x="8185150" y="4586288"/>
            <a:ext cx="258763"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t</a:t>
            </a:r>
            <a:endParaRPr kumimoji="0" lang="en-US" altLang="zh-CN" b="0">
              <a:ea typeface="宋体" panose="02010600030101010101" pitchFamily="2" charset="-122"/>
            </a:endParaRPr>
          </a:p>
        </p:txBody>
      </p:sp>
      <p:sp>
        <p:nvSpPr>
          <p:cNvPr id="271438" name="Rectangle 78"/>
          <p:cNvSpPr>
            <a:spLocks noChangeArrowheads="1"/>
          </p:cNvSpPr>
          <p:nvPr/>
        </p:nvSpPr>
        <p:spPr bwMode="auto">
          <a:xfrm>
            <a:off x="6172200" y="4979988"/>
            <a:ext cx="457200"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U</a:t>
            </a:r>
            <a:r>
              <a:rPr kumimoji="0" lang="en-US" altLang="zh-CN" sz="2000" b="0" baseline="-25000">
                <a:ea typeface="宋体" panose="02010600030101010101" pitchFamily="2" charset="-122"/>
              </a:rPr>
              <a:t>SC</a:t>
            </a:r>
            <a:endParaRPr kumimoji="0" lang="en-US" altLang="zh-CN" sz="2000" b="0">
              <a:ea typeface="宋体" panose="02010600030101010101" pitchFamily="2" charset="-122"/>
            </a:endParaRPr>
          </a:p>
        </p:txBody>
      </p:sp>
      <p:sp>
        <p:nvSpPr>
          <p:cNvPr id="271439" name="Line 79"/>
          <p:cNvSpPr>
            <a:spLocks noChangeShapeType="1"/>
          </p:cNvSpPr>
          <p:nvPr/>
        </p:nvSpPr>
        <p:spPr bwMode="auto">
          <a:xfrm>
            <a:off x="6648450" y="5486400"/>
            <a:ext cx="1627188"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40" name="Rectangle 80"/>
          <p:cNvSpPr>
            <a:spLocks noChangeArrowheads="1"/>
          </p:cNvSpPr>
          <p:nvPr/>
        </p:nvSpPr>
        <p:spPr bwMode="auto">
          <a:xfrm>
            <a:off x="8199438" y="5113338"/>
            <a:ext cx="258762"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t</a:t>
            </a:r>
            <a:endParaRPr kumimoji="0" lang="en-US" altLang="zh-CN" b="0">
              <a:ea typeface="宋体" panose="02010600030101010101" pitchFamily="2" charset="-122"/>
            </a:endParaRPr>
          </a:p>
        </p:txBody>
      </p:sp>
      <p:sp>
        <p:nvSpPr>
          <p:cNvPr id="271441" name="Freeform 81"/>
          <p:cNvSpPr>
            <a:spLocks/>
          </p:cNvSpPr>
          <p:nvPr/>
        </p:nvSpPr>
        <p:spPr bwMode="auto">
          <a:xfrm>
            <a:off x="6654800" y="779463"/>
            <a:ext cx="406400" cy="230187"/>
          </a:xfrm>
          <a:custGeom>
            <a:avLst/>
            <a:gdLst>
              <a:gd name="T0" fmla="*/ 0 w 351"/>
              <a:gd name="T1" fmla="*/ 162 h 162"/>
              <a:gd name="T2" fmla="*/ 155 w 351"/>
              <a:gd name="T3" fmla="*/ 0 h 162"/>
              <a:gd name="T4" fmla="*/ 351 w 351"/>
              <a:gd name="T5" fmla="*/ 162 h 162"/>
            </a:gdLst>
            <a:ahLst/>
            <a:cxnLst>
              <a:cxn ang="0">
                <a:pos x="T0" y="T1"/>
              </a:cxn>
              <a:cxn ang="0">
                <a:pos x="T2" y="T3"/>
              </a:cxn>
              <a:cxn ang="0">
                <a:pos x="T4" y="T5"/>
              </a:cxn>
            </a:cxnLst>
            <a:rect l="0" t="0" r="r" b="b"/>
            <a:pathLst>
              <a:path w="351" h="162">
                <a:moveTo>
                  <a:pt x="0" y="162"/>
                </a:moveTo>
                <a:cubicBezTo>
                  <a:pt x="26" y="135"/>
                  <a:pt x="97" y="0"/>
                  <a:pt x="155" y="0"/>
                </a:cubicBezTo>
                <a:cubicBezTo>
                  <a:pt x="213" y="0"/>
                  <a:pt x="310" y="128"/>
                  <a:pt x="351" y="162"/>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42" name="Freeform 82"/>
          <p:cNvSpPr>
            <a:spLocks/>
          </p:cNvSpPr>
          <p:nvPr/>
        </p:nvSpPr>
        <p:spPr bwMode="auto">
          <a:xfrm>
            <a:off x="7099300" y="779463"/>
            <a:ext cx="406400" cy="230187"/>
          </a:xfrm>
          <a:custGeom>
            <a:avLst/>
            <a:gdLst>
              <a:gd name="T0" fmla="*/ 0 w 351"/>
              <a:gd name="T1" fmla="*/ 162 h 162"/>
              <a:gd name="T2" fmla="*/ 155 w 351"/>
              <a:gd name="T3" fmla="*/ 0 h 162"/>
              <a:gd name="T4" fmla="*/ 351 w 351"/>
              <a:gd name="T5" fmla="*/ 162 h 162"/>
            </a:gdLst>
            <a:ahLst/>
            <a:cxnLst>
              <a:cxn ang="0">
                <a:pos x="T0" y="T1"/>
              </a:cxn>
              <a:cxn ang="0">
                <a:pos x="T2" y="T3"/>
              </a:cxn>
              <a:cxn ang="0">
                <a:pos x="T4" y="T5"/>
              </a:cxn>
            </a:cxnLst>
            <a:rect l="0" t="0" r="r" b="b"/>
            <a:pathLst>
              <a:path w="351" h="162">
                <a:moveTo>
                  <a:pt x="0" y="162"/>
                </a:moveTo>
                <a:cubicBezTo>
                  <a:pt x="26" y="135"/>
                  <a:pt x="97" y="0"/>
                  <a:pt x="155" y="0"/>
                </a:cubicBezTo>
                <a:cubicBezTo>
                  <a:pt x="213" y="0"/>
                  <a:pt x="310" y="128"/>
                  <a:pt x="351" y="162"/>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43" name="Freeform 83"/>
          <p:cNvSpPr>
            <a:spLocks/>
          </p:cNvSpPr>
          <p:nvPr/>
        </p:nvSpPr>
        <p:spPr bwMode="auto">
          <a:xfrm>
            <a:off x="7526338" y="779463"/>
            <a:ext cx="406400" cy="230187"/>
          </a:xfrm>
          <a:custGeom>
            <a:avLst/>
            <a:gdLst>
              <a:gd name="T0" fmla="*/ 0 w 351"/>
              <a:gd name="T1" fmla="*/ 162 h 162"/>
              <a:gd name="T2" fmla="*/ 155 w 351"/>
              <a:gd name="T3" fmla="*/ 0 h 162"/>
              <a:gd name="T4" fmla="*/ 351 w 351"/>
              <a:gd name="T5" fmla="*/ 162 h 162"/>
            </a:gdLst>
            <a:ahLst/>
            <a:cxnLst>
              <a:cxn ang="0">
                <a:pos x="T0" y="T1"/>
              </a:cxn>
              <a:cxn ang="0">
                <a:pos x="T2" y="T3"/>
              </a:cxn>
              <a:cxn ang="0">
                <a:pos x="T4" y="T5"/>
              </a:cxn>
            </a:cxnLst>
            <a:rect l="0" t="0" r="r" b="b"/>
            <a:pathLst>
              <a:path w="351" h="162">
                <a:moveTo>
                  <a:pt x="0" y="162"/>
                </a:moveTo>
                <a:cubicBezTo>
                  <a:pt x="26" y="135"/>
                  <a:pt x="97" y="0"/>
                  <a:pt x="155" y="0"/>
                </a:cubicBezTo>
                <a:cubicBezTo>
                  <a:pt x="213" y="0"/>
                  <a:pt x="310" y="128"/>
                  <a:pt x="351" y="162"/>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44" name="Freeform 84"/>
          <p:cNvSpPr>
            <a:spLocks/>
          </p:cNvSpPr>
          <p:nvPr/>
        </p:nvSpPr>
        <p:spPr bwMode="auto">
          <a:xfrm flipV="1">
            <a:off x="6645275" y="4937125"/>
            <a:ext cx="406400" cy="231775"/>
          </a:xfrm>
          <a:custGeom>
            <a:avLst/>
            <a:gdLst>
              <a:gd name="T0" fmla="*/ 0 w 351"/>
              <a:gd name="T1" fmla="*/ 162 h 162"/>
              <a:gd name="T2" fmla="*/ 155 w 351"/>
              <a:gd name="T3" fmla="*/ 0 h 162"/>
              <a:gd name="T4" fmla="*/ 351 w 351"/>
              <a:gd name="T5" fmla="*/ 162 h 162"/>
            </a:gdLst>
            <a:ahLst/>
            <a:cxnLst>
              <a:cxn ang="0">
                <a:pos x="T0" y="T1"/>
              </a:cxn>
              <a:cxn ang="0">
                <a:pos x="T2" y="T3"/>
              </a:cxn>
              <a:cxn ang="0">
                <a:pos x="T4" y="T5"/>
              </a:cxn>
            </a:cxnLst>
            <a:rect l="0" t="0" r="r" b="b"/>
            <a:pathLst>
              <a:path w="351" h="162">
                <a:moveTo>
                  <a:pt x="0" y="162"/>
                </a:moveTo>
                <a:cubicBezTo>
                  <a:pt x="26" y="135"/>
                  <a:pt x="97" y="0"/>
                  <a:pt x="155" y="0"/>
                </a:cubicBezTo>
                <a:cubicBezTo>
                  <a:pt x="213" y="0"/>
                  <a:pt x="310" y="128"/>
                  <a:pt x="351" y="162"/>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45" name="Freeform 85"/>
          <p:cNvSpPr>
            <a:spLocks/>
          </p:cNvSpPr>
          <p:nvPr/>
        </p:nvSpPr>
        <p:spPr bwMode="auto">
          <a:xfrm flipV="1">
            <a:off x="7089775" y="4937125"/>
            <a:ext cx="406400" cy="231775"/>
          </a:xfrm>
          <a:custGeom>
            <a:avLst/>
            <a:gdLst>
              <a:gd name="T0" fmla="*/ 0 w 351"/>
              <a:gd name="T1" fmla="*/ 162 h 162"/>
              <a:gd name="T2" fmla="*/ 155 w 351"/>
              <a:gd name="T3" fmla="*/ 0 h 162"/>
              <a:gd name="T4" fmla="*/ 351 w 351"/>
              <a:gd name="T5" fmla="*/ 162 h 162"/>
            </a:gdLst>
            <a:ahLst/>
            <a:cxnLst>
              <a:cxn ang="0">
                <a:pos x="T0" y="T1"/>
              </a:cxn>
              <a:cxn ang="0">
                <a:pos x="T2" y="T3"/>
              </a:cxn>
              <a:cxn ang="0">
                <a:pos x="T4" y="T5"/>
              </a:cxn>
            </a:cxnLst>
            <a:rect l="0" t="0" r="r" b="b"/>
            <a:pathLst>
              <a:path w="351" h="162">
                <a:moveTo>
                  <a:pt x="0" y="162"/>
                </a:moveTo>
                <a:cubicBezTo>
                  <a:pt x="26" y="135"/>
                  <a:pt x="97" y="0"/>
                  <a:pt x="155" y="0"/>
                </a:cubicBezTo>
                <a:cubicBezTo>
                  <a:pt x="213" y="0"/>
                  <a:pt x="310" y="128"/>
                  <a:pt x="351" y="162"/>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46" name="Freeform 86"/>
          <p:cNvSpPr>
            <a:spLocks/>
          </p:cNvSpPr>
          <p:nvPr/>
        </p:nvSpPr>
        <p:spPr bwMode="auto">
          <a:xfrm flipV="1">
            <a:off x="7518400" y="4937125"/>
            <a:ext cx="406400" cy="231775"/>
          </a:xfrm>
          <a:custGeom>
            <a:avLst/>
            <a:gdLst>
              <a:gd name="T0" fmla="*/ 0 w 351"/>
              <a:gd name="T1" fmla="*/ 162 h 162"/>
              <a:gd name="T2" fmla="*/ 155 w 351"/>
              <a:gd name="T3" fmla="*/ 0 h 162"/>
              <a:gd name="T4" fmla="*/ 351 w 351"/>
              <a:gd name="T5" fmla="*/ 162 h 162"/>
            </a:gdLst>
            <a:ahLst/>
            <a:cxnLst>
              <a:cxn ang="0">
                <a:pos x="T0" y="T1"/>
              </a:cxn>
              <a:cxn ang="0">
                <a:pos x="T2" y="T3"/>
              </a:cxn>
              <a:cxn ang="0">
                <a:pos x="T4" y="T5"/>
              </a:cxn>
            </a:cxnLst>
            <a:rect l="0" t="0" r="r" b="b"/>
            <a:pathLst>
              <a:path w="351" h="162">
                <a:moveTo>
                  <a:pt x="0" y="162"/>
                </a:moveTo>
                <a:cubicBezTo>
                  <a:pt x="26" y="135"/>
                  <a:pt x="97" y="0"/>
                  <a:pt x="155" y="0"/>
                </a:cubicBezTo>
                <a:cubicBezTo>
                  <a:pt x="213" y="0"/>
                  <a:pt x="310" y="128"/>
                  <a:pt x="351" y="162"/>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47" name="Freeform 87"/>
          <p:cNvSpPr>
            <a:spLocks/>
          </p:cNvSpPr>
          <p:nvPr/>
        </p:nvSpPr>
        <p:spPr bwMode="auto">
          <a:xfrm flipV="1">
            <a:off x="6654800" y="3284538"/>
            <a:ext cx="406400" cy="184150"/>
          </a:xfrm>
          <a:custGeom>
            <a:avLst/>
            <a:gdLst>
              <a:gd name="T0" fmla="*/ 0 w 351"/>
              <a:gd name="T1" fmla="*/ 162 h 162"/>
              <a:gd name="T2" fmla="*/ 155 w 351"/>
              <a:gd name="T3" fmla="*/ 0 h 162"/>
              <a:gd name="T4" fmla="*/ 351 w 351"/>
              <a:gd name="T5" fmla="*/ 162 h 162"/>
            </a:gdLst>
            <a:ahLst/>
            <a:cxnLst>
              <a:cxn ang="0">
                <a:pos x="T0" y="T1"/>
              </a:cxn>
              <a:cxn ang="0">
                <a:pos x="T2" y="T3"/>
              </a:cxn>
              <a:cxn ang="0">
                <a:pos x="T4" y="T5"/>
              </a:cxn>
            </a:cxnLst>
            <a:rect l="0" t="0" r="r" b="b"/>
            <a:pathLst>
              <a:path w="351" h="162">
                <a:moveTo>
                  <a:pt x="0" y="162"/>
                </a:moveTo>
                <a:cubicBezTo>
                  <a:pt x="26" y="135"/>
                  <a:pt x="97" y="0"/>
                  <a:pt x="155" y="0"/>
                </a:cubicBezTo>
                <a:cubicBezTo>
                  <a:pt x="213" y="0"/>
                  <a:pt x="310" y="128"/>
                  <a:pt x="351" y="162"/>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48" name="Freeform 88"/>
          <p:cNvSpPr>
            <a:spLocks/>
          </p:cNvSpPr>
          <p:nvPr/>
        </p:nvSpPr>
        <p:spPr bwMode="auto">
          <a:xfrm flipV="1">
            <a:off x="7099300" y="3284538"/>
            <a:ext cx="406400" cy="184150"/>
          </a:xfrm>
          <a:custGeom>
            <a:avLst/>
            <a:gdLst>
              <a:gd name="T0" fmla="*/ 0 w 351"/>
              <a:gd name="T1" fmla="*/ 162 h 162"/>
              <a:gd name="T2" fmla="*/ 155 w 351"/>
              <a:gd name="T3" fmla="*/ 0 h 162"/>
              <a:gd name="T4" fmla="*/ 351 w 351"/>
              <a:gd name="T5" fmla="*/ 162 h 162"/>
            </a:gdLst>
            <a:ahLst/>
            <a:cxnLst>
              <a:cxn ang="0">
                <a:pos x="T0" y="T1"/>
              </a:cxn>
              <a:cxn ang="0">
                <a:pos x="T2" y="T3"/>
              </a:cxn>
              <a:cxn ang="0">
                <a:pos x="T4" y="T5"/>
              </a:cxn>
            </a:cxnLst>
            <a:rect l="0" t="0" r="r" b="b"/>
            <a:pathLst>
              <a:path w="351" h="162">
                <a:moveTo>
                  <a:pt x="0" y="162"/>
                </a:moveTo>
                <a:cubicBezTo>
                  <a:pt x="26" y="135"/>
                  <a:pt x="97" y="0"/>
                  <a:pt x="155" y="0"/>
                </a:cubicBezTo>
                <a:cubicBezTo>
                  <a:pt x="213" y="0"/>
                  <a:pt x="310" y="128"/>
                  <a:pt x="351" y="162"/>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49" name="Freeform 89"/>
          <p:cNvSpPr>
            <a:spLocks/>
          </p:cNvSpPr>
          <p:nvPr/>
        </p:nvSpPr>
        <p:spPr bwMode="auto">
          <a:xfrm flipV="1">
            <a:off x="7526338" y="3284538"/>
            <a:ext cx="406400" cy="184150"/>
          </a:xfrm>
          <a:custGeom>
            <a:avLst/>
            <a:gdLst>
              <a:gd name="T0" fmla="*/ 0 w 351"/>
              <a:gd name="T1" fmla="*/ 162 h 162"/>
              <a:gd name="T2" fmla="*/ 155 w 351"/>
              <a:gd name="T3" fmla="*/ 0 h 162"/>
              <a:gd name="T4" fmla="*/ 351 w 351"/>
              <a:gd name="T5" fmla="*/ 162 h 162"/>
            </a:gdLst>
            <a:ahLst/>
            <a:cxnLst>
              <a:cxn ang="0">
                <a:pos x="T0" y="T1"/>
              </a:cxn>
              <a:cxn ang="0">
                <a:pos x="T2" y="T3"/>
              </a:cxn>
              <a:cxn ang="0">
                <a:pos x="T4" y="T5"/>
              </a:cxn>
            </a:cxnLst>
            <a:rect l="0" t="0" r="r" b="b"/>
            <a:pathLst>
              <a:path w="351" h="162">
                <a:moveTo>
                  <a:pt x="0" y="162"/>
                </a:moveTo>
                <a:cubicBezTo>
                  <a:pt x="26" y="135"/>
                  <a:pt x="97" y="0"/>
                  <a:pt x="155" y="0"/>
                </a:cubicBezTo>
                <a:cubicBezTo>
                  <a:pt x="213" y="0"/>
                  <a:pt x="310" y="128"/>
                  <a:pt x="351" y="162"/>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50" name="Freeform 90"/>
          <p:cNvSpPr>
            <a:spLocks/>
          </p:cNvSpPr>
          <p:nvPr/>
        </p:nvSpPr>
        <p:spPr bwMode="auto">
          <a:xfrm>
            <a:off x="6654800" y="2497138"/>
            <a:ext cx="406400" cy="185737"/>
          </a:xfrm>
          <a:custGeom>
            <a:avLst/>
            <a:gdLst>
              <a:gd name="T0" fmla="*/ 0 w 351"/>
              <a:gd name="T1" fmla="*/ 162 h 162"/>
              <a:gd name="T2" fmla="*/ 155 w 351"/>
              <a:gd name="T3" fmla="*/ 0 h 162"/>
              <a:gd name="T4" fmla="*/ 351 w 351"/>
              <a:gd name="T5" fmla="*/ 162 h 162"/>
            </a:gdLst>
            <a:ahLst/>
            <a:cxnLst>
              <a:cxn ang="0">
                <a:pos x="T0" y="T1"/>
              </a:cxn>
              <a:cxn ang="0">
                <a:pos x="T2" y="T3"/>
              </a:cxn>
              <a:cxn ang="0">
                <a:pos x="T4" y="T5"/>
              </a:cxn>
            </a:cxnLst>
            <a:rect l="0" t="0" r="r" b="b"/>
            <a:pathLst>
              <a:path w="351" h="162">
                <a:moveTo>
                  <a:pt x="0" y="162"/>
                </a:moveTo>
                <a:cubicBezTo>
                  <a:pt x="26" y="135"/>
                  <a:pt x="97" y="0"/>
                  <a:pt x="155" y="0"/>
                </a:cubicBezTo>
                <a:cubicBezTo>
                  <a:pt x="213" y="0"/>
                  <a:pt x="310" y="128"/>
                  <a:pt x="351" y="162"/>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51" name="Freeform 91"/>
          <p:cNvSpPr>
            <a:spLocks/>
          </p:cNvSpPr>
          <p:nvPr/>
        </p:nvSpPr>
        <p:spPr bwMode="auto">
          <a:xfrm>
            <a:off x="7099300" y="2497138"/>
            <a:ext cx="406400" cy="185737"/>
          </a:xfrm>
          <a:custGeom>
            <a:avLst/>
            <a:gdLst>
              <a:gd name="T0" fmla="*/ 0 w 351"/>
              <a:gd name="T1" fmla="*/ 162 h 162"/>
              <a:gd name="T2" fmla="*/ 155 w 351"/>
              <a:gd name="T3" fmla="*/ 0 h 162"/>
              <a:gd name="T4" fmla="*/ 351 w 351"/>
              <a:gd name="T5" fmla="*/ 162 h 162"/>
            </a:gdLst>
            <a:ahLst/>
            <a:cxnLst>
              <a:cxn ang="0">
                <a:pos x="T0" y="T1"/>
              </a:cxn>
              <a:cxn ang="0">
                <a:pos x="T2" y="T3"/>
              </a:cxn>
              <a:cxn ang="0">
                <a:pos x="T4" y="T5"/>
              </a:cxn>
            </a:cxnLst>
            <a:rect l="0" t="0" r="r" b="b"/>
            <a:pathLst>
              <a:path w="351" h="162">
                <a:moveTo>
                  <a:pt x="0" y="162"/>
                </a:moveTo>
                <a:cubicBezTo>
                  <a:pt x="26" y="135"/>
                  <a:pt x="97" y="0"/>
                  <a:pt x="155" y="0"/>
                </a:cubicBezTo>
                <a:cubicBezTo>
                  <a:pt x="213" y="0"/>
                  <a:pt x="310" y="128"/>
                  <a:pt x="351" y="162"/>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52" name="Freeform 92"/>
          <p:cNvSpPr>
            <a:spLocks/>
          </p:cNvSpPr>
          <p:nvPr/>
        </p:nvSpPr>
        <p:spPr bwMode="auto">
          <a:xfrm>
            <a:off x="7526338" y="2497138"/>
            <a:ext cx="406400" cy="185737"/>
          </a:xfrm>
          <a:custGeom>
            <a:avLst/>
            <a:gdLst>
              <a:gd name="T0" fmla="*/ 0 w 351"/>
              <a:gd name="T1" fmla="*/ 162 h 162"/>
              <a:gd name="T2" fmla="*/ 155 w 351"/>
              <a:gd name="T3" fmla="*/ 0 h 162"/>
              <a:gd name="T4" fmla="*/ 351 w 351"/>
              <a:gd name="T5" fmla="*/ 162 h 162"/>
            </a:gdLst>
            <a:ahLst/>
            <a:cxnLst>
              <a:cxn ang="0">
                <a:pos x="T0" y="T1"/>
              </a:cxn>
              <a:cxn ang="0">
                <a:pos x="T2" y="T3"/>
              </a:cxn>
              <a:cxn ang="0">
                <a:pos x="T4" y="T5"/>
              </a:cxn>
            </a:cxnLst>
            <a:rect l="0" t="0" r="r" b="b"/>
            <a:pathLst>
              <a:path w="351" h="162">
                <a:moveTo>
                  <a:pt x="0" y="162"/>
                </a:moveTo>
                <a:cubicBezTo>
                  <a:pt x="26" y="135"/>
                  <a:pt x="97" y="0"/>
                  <a:pt x="155" y="0"/>
                </a:cubicBezTo>
                <a:cubicBezTo>
                  <a:pt x="213" y="0"/>
                  <a:pt x="310" y="128"/>
                  <a:pt x="351" y="162"/>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53" name="Freeform 93"/>
          <p:cNvSpPr>
            <a:spLocks/>
          </p:cNvSpPr>
          <p:nvPr/>
        </p:nvSpPr>
        <p:spPr bwMode="auto">
          <a:xfrm>
            <a:off x="6654800" y="1979613"/>
            <a:ext cx="406400" cy="185737"/>
          </a:xfrm>
          <a:custGeom>
            <a:avLst/>
            <a:gdLst>
              <a:gd name="T0" fmla="*/ 0 w 351"/>
              <a:gd name="T1" fmla="*/ 162 h 162"/>
              <a:gd name="T2" fmla="*/ 155 w 351"/>
              <a:gd name="T3" fmla="*/ 0 h 162"/>
              <a:gd name="T4" fmla="*/ 351 w 351"/>
              <a:gd name="T5" fmla="*/ 162 h 162"/>
            </a:gdLst>
            <a:ahLst/>
            <a:cxnLst>
              <a:cxn ang="0">
                <a:pos x="T0" y="T1"/>
              </a:cxn>
              <a:cxn ang="0">
                <a:pos x="T2" y="T3"/>
              </a:cxn>
              <a:cxn ang="0">
                <a:pos x="T4" y="T5"/>
              </a:cxn>
            </a:cxnLst>
            <a:rect l="0" t="0" r="r" b="b"/>
            <a:pathLst>
              <a:path w="351" h="162">
                <a:moveTo>
                  <a:pt x="0" y="162"/>
                </a:moveTo>
                <a:cubicBezTo>
                  <a:pt x="26" y="135"/>
                  <a:pt x="97" y="0"/>
                  <a:pt x="155" y="0"/>
                </a:cubicBezTo>
                <a:cubicBezTo>
                  <a:pt x="213" y="0"/>
                  <a:pt x="310" y="128"/>
                  <a:pt x="351" y="162"/>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54" name="Freeform 94"/>
          <p:cNvSpPr>
            <a:spLocks/>
          </p:cNvSpPr>
          <p:nvPr/>
        </p:nvSpPr>
        <p:spPr bwMode="auto">
          <a:xfrm>
            <a:off x="7099300" y="1979613"/>
            <a:ext cx="406400" cy="185737"/>
          </a:xfrm>
          <a:custGeom>
            <a:avLst/>
            <a:gdLst>
              <a:gd name="T0" fmla="*/ 0 w 351"/>
              <a:gd name="T1" fmla="*/ 162 h 162"/>
              <a:gd name="T2" fmla="*/ 155 w 351"/>
              <a:gd name="T3" fmla="*/ 0 h 162"/>
              <a:gd name="T4" fmla="*/ 351 w 351"/>
              <a:gd name="T5" fmla="*/ 162 h 162"/>
            </a:gdLst>
            <a:ahLst/>
            <a:cxnLst>
              <a:cxn ang="0">
                <a:pos x="T0" y="T1"/>
              </a:cxn>
              <a:cxn ang="0">
                <a:pos x="T2" y="T3"/>
              </a:cxn>
              <a:cxn ang="0">
                <a:pos x="T4" y="T5"/>
              </a:cxn>
            </a:cxnLst>
            <a:rect l="0" t="0" r="r" b="b"/>
            <a:pathLst>
              <a:path w="351" h="162">
                <a:moveTo>
                  <a:pt x="0" y="162"/>
                </a:moveTo>
                <a:cubicBezTo>
                  <a:pt x="26" y="135"/>
                  <a:pt x="97" y="0"/>
                  <a:pt x="155" y="0"/>
                </a:cubicBezTo>
                <a:cubicBezTo>
                  <a:pt x="213" y="0"/>
                  <a:pt x="310" y="128"/>
                  <a:pt x="351" y="162"/>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55" name="Freeform 95"/>
          <p:cNvSpPr>
            <a:spLocks/>
          </p:cNvSpPr>
          <p:nvPr/>
        </p:nvSpPr>
        <p:spPr bwMode="auto">
          <a:xfrm>
            <a:off x="7526338" y="1979613"/>
            <a:ext cx="406400" cy="185737"/>
          </a:xfrm>
          <a:custGeom>
            <a:avLst/>
            <a:gdLst>
              <a:gd name="T0" fmla="*/ 0 w 351"/>
              <a:gd name="T1" fmla="*/ 162 h 162"/>
              <a:gd name="T2" fmla="*/ 155 w 351"/>
              <a:gd name="T3" fmla="*/ 0 h 162"/>
              <a:gd name="T4" fmla="*/ 351 w 351"/>
              <a:gd name="T5" fmla="*/ 162 h 162"/>
            </a:gdLst>
            <a:ahLst/>
            <a:cxnLst>
              <a:cxn ang="0">
                <a:pos x="T0" y="T1"/>
              </a:cxn>
              <a:cxn ang="0">
                <a:pos x="T2" y="T3"/>
              </a:cxn>
              <a:cxn ang="0">
                <a:pos x="T4" y="T5"/>
              </a:cxn>
            </a:cxnLst>
            <a:rect l="0" t="0" r="r" b="b"/>
            <a:pathLst>
              <a:path w="351" h="162">
                <a:moveTo>
                  <a:pt x="0" y="162"/>
                </a:moveTo>
                <a:cubicBezTo>
                  <a:pt x="26" y="135"/>
                  <a:pt x="97" y="0"/>
                  <a:pt x="155" y="0"/>
                </a:cubicBezTo>
                <a:cubicBezTo>
                  <a:pt x="213" y="0"/>
                  <a:pt x="310" y="128"/>
                  <a:pt x="351" y="162"/>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56" name="Freeform 96"/>
          <p:cNvSpPr>
            <a:spLocks/>
          </p:cNvSpPr>
          <p:nvPr/>
        </p:nvSpPr>
        <p:spPr bwMode="auto">
          <a:xfrm flipV="1">
            <a:off x="6608763" y="1590675"/>
            <a:ext cx="406400" cy="144463"/>
          </a:xfrm>
          <a:custGeom>
            <a:avLst/>
            <a:gdLst>
              <a:gd name="T0" fmla="*/ 0 w 351"/>
              <a:gd name="T1" fmla="*/ 162 h 162"/>
              <a:gd name="T2" fmla="*/ 155 w 351"/>
              <a:gd name="T3" fmla="*/ 0 h 162"/>
              <a:gd name="T4" fmla="*/ 351 w 351"/>
              <a:gd name="T5" fmla="*/ 162 h 162"/>
            </a:gdLst>
            <a:ahLst/>
            <a:cxnLst>
              <a:cxn ang="0">
                <a:pos x="T0" y="T1"/>
              </a:cxn>
              <a:cxn ang="0">
                <a:pos x="T2" y="T3"/>
              </a:cxn>
              <a:cxn ang="0">
                <a:pos x="T4" y="T5"/>
              </a:cxn>
            </a:cxnLst>
            <a:rect l="0" t="0" r="r" b="b"/>
            <a:pathLst>
              <a:path w="351" h="162">
                <a:moveTo>
                  <a:pt x="0" y="162"/>
                </a:moveTo>
                <a:cubicBezTo>
                  <a:pt x="26" y="135"/>
                  <a:pt x="97" y="0"/>
                  <a:pt x="155" y="0"/>
                </a:cubicBezTo>
                <a:cubicBezTo>
                  <a:pt x="213" y="0"/>
                  <a:pt x="310" y="128"/>
                  <a:pt x="351" y="162"/>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57" name="Freeform 97"/>
          <p:cNvSpPr>
            <a:spLocks/>
          </p:cNvSpPr>
          <p:nvPr/>
        </p:nvSpPr>
        <p:spPr bwMode="auto">
          <a:xfrm flipV="1">
            <a:off x="7053263" y="1590675"/>
            <a:ext cx="406400" cy="144463"/>
          </a:xfrm>
          <a:custGeom>
            <a:avLst/>
            <a:gdLst>
              <a:gd name="T0" fmla="*/ 0 w 351"/>
              <a:gd name="T1" fmla="*/ 162 h 162"/>
              <a:gd name="T2" fmla="*/ 155 w 351"/>
              <a:gd name="T3" fmla="*/ 0 h 162"/>
              <a:gd name="T4" fmla="*/ 351 w 351"/>
              <a:gd name="T5" fmla="*/ 162 h 162"/>
            </a:gdLst>
            <a:ahLst/>
            <a:cxnLst>
              <a:cxn ang="0">
                <a:pos x="T0" y="T1"/>
              </a:cxn>
              <a:cxn ang="0">
                <a:pos x="T2" y="T3"/>
              </a:cxn>
              <a:cxn ang="0">
                <a:pos x="T4" y="T5"/>
              </a:cxn>
            </a:cxnLst>
            <a:rect l="0" t="0" r="r" b="b"/>
            <a:pathLst>
              <a:path w="351" h="162">
                <a:moveTo>
                  <a:pt x="0" y="162"/>
                </a:moveTo>
                <a:cubicBezTo>
                  <a:pt x="26" y="135"/>
                  <a:pt x="97" y="0"/>
                  <a:pt x="155" y="0"/>
                </a:cubicBezTo>
                <a:cubicBezTo>
                  <a:pt x="213" y="0"/>
                  <a:pt x="310" y="128"/>
                  <a:pt x="351" y="162"/>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58" name="Freeform 98"/>
          <p:cNvSpPr>
            <a:spLocks/>
          </p:cNvSpPr>
          <p:nvPr/>
        </p:nvSpPr>
        <p:spPr bwMode="auto">
          <a:xfrm flipV="1">
            <a:off x="7480300" y="1590675"/>
            <a:ext cx="406400" cy="144463"/>
          </a:xfrm>
          <a:custGeom>
            <a:avLst/>
            <a:gdLst>
              <a:gd name="T0" fmla="*/ 0 w 351"/>
              <a:gd name="T1" fmla="*/ 162 h 162"/>
              <a:gd name="T2" fmla="*/ 155 w 351"/>
              <a:gd name="T3" fmla="*/ 0 h 162"/>
              <a:gd name="T4" fmla="*/ 351 w 351"/>
              <a:gd name="T5" fmla="*/ 162 h 162"/>
            </a:gdLst>
            <a:ahLst/>
            <a:cxnLst>
              <a:cxn ang="0">
                <a:pos x="T0" y="T1"/>
              </a:cxn>
              <a:cxn ang="0">
                <a:pos x="T2" y="T3"/>
              </a:cxn>
              <a:cxn ang="0">
                <a:pos x="T4" y="T5"/>
              </a:cxn>
            </a:cxnLst>
            <a:rect l="0" t="0" r="r" b="b"/>
            <a:pathLst>
              <a:path w="351" h="162">
                <a:moveTo>
                  <a:pt x="0" y="162"/>
                </a:moveTo>
                <a:cubicBezTo>
                  <a:pt x="26" y="135"/>
                  <a:pt x="97" y="0"/>
                  <a:pt x="155" y="0"/>
                </a:cubicBezTo>
                <a:cubicBezTo>
                  <a:pt x="213" y="0"/>
                  <a:pt x="310" y="128"/>
                  <a:pt x="351" y="162"/>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59" name="Freeform 99"/>
          <p:cNvSpPr>
            <a:spLocks/>
          </p:cNvSpPr>
          <p:nvPr/>
        </p:nvSpPr>
        <p:spPr bwMode="auto">
          <a:xfrm flipV="1">
            <a:off x="6692900" y="5487988"/>
            <a:ext cx="406400" cy="160337"/>
          </a:xfrm>
          <a:custGeom>
            <a:avLst/>
            <a:gdLst>
              <a:gd name="T0" fmla="*/ 0 w 351"/>
              <a:gd name="T1" fmla="*/ 162 h 162"/>
              <a:gd name="T2" fmla="*/ 155 w 351"/>
              <a:gd name="T3" fmla="*/ 0 h 162"/>
              <a:gd name="T4" fmla="*/ 351 w 351"/>
              <a:gd name="T5" fmla="*/ 162 h 162"/>
            </a:gdLst>
            <a:ahLst/>
            <a:cxnLst>
              <a:cxn ang="0">
                <a:pos x="T0" y="T1"/>
              </a:cxn>
              <a:cxn ang="0">
                <a:pos x="T2" y="T3"/>
              </a:cxn>
              <a:cxn ang="0">
                <a:pos x="T4" y="T5"/>
              </a:cxn>
            </a:cxnLst>
            <a:rect l="0" t="0" r="r" b="b"/>
            <a:pathLst>
              <a:path w="351" h="162">
                <a:moveTo>
                  <a:pt x="0" y="162"/>
                </a:moveTo>
                <a:cubicBezTo>
                  <a:pt x="26" y="135"/>
                  <a:pt x="97" y="0"/>
                  <a:pt x="155" y="0"/>
                </a:cubicBezTo>
                <a:cubicBezTo>
                  <a:pt x="213" y="0"/>
                  <a:pt x="310" y="128"/>
                  <a:pt x="351" y="162"/>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60" name="Freeform 100"/>
          <p:cNvSpPr>
            <a:spLocks/>
          </p:cNvSpPr>
          <p:nvPr/>
        </p:nvSpPr>
        <p:spPr bwMode="auto">
          <a:xfrm flipV="1">
            <a:off x="7137400" y="5487988"/>
            <a:ext cx="406400" cy="160337"/>
          </a:xfrm>
          <a:custGeom>
            <a:avLst/>
            <a:gdLst>
              <a:gd name="T0" fmla="*/ 0 w 351"/>
              <a:gd name="T1" fmla="*/ 162 h 162"/>
              <a:gd name="T2" fmla="*/ 155 w 351"/>
              <a:gd name="T3" fmla="*/ 0 h 162"/>
              <a:gd name="T4" fmla="*/ 351 w 351"/>
              <a:gd name="T5" fmla="*/ 162 h 162"/>
            </a:gdLst>
            <a:ahLst/>
            <a:cxnLst>
              <a:cxn ang="0">
                <a:pos x="T0" y="T1"/>
              </a:cxn>
              <a:cxn ang="0">
                <a:pos x="T2" y="T3"/>
              </a:cxn>
              <a:cxn ang="0">
                <a:pos x="T4" y="T5"/>
              </a:cxn>
            </a:cxnLst>
            <a:rect l="0" t="0" r="r" b="b"/>
            <a:pathLst>
              <a:path w="351" h="162">
                <a:moveTo>
                  <a:pt x="0" y="162"/>
                </a:moveTo>
                <a:cubicBezTo>
                  <a:pt x="26" y="135"/>
                  <a:pt x="97" y="0"/>
                  <a:pt x="155" y="0"/>
                </a:cubicBezTo>
                <a:cubicBezTo>
                  <a:pt x="213" y="0"/>
                  <a:pt x="310" y="128"/>
                  <a:pt x="351" y="162"/>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61" name="Freeform 101"/>
          <p:cNvSpPr>
            <a:spLocks/>
          </p:cNvSpPr>
          <p:nvPr/>
        </p:nvSpPr>
        <p:spPr bwMode="auto">
          <a:xfrm flipV="1">
            <a:off x="7564438" y="5487988"/>
            <a:ext cx="407987" cy="160337"/>
          </a:xfrm>
          <a:custGeom>
            <a:avLst/>
            <a:gdLst>
              <a:gd name="T0" fmla="*/ 0 w 351"/>
              <a:gd name="T1" fmla="*/ 162 h 162"/>
              <a:gd name="T2" fmla="*/ 155 w 351"/>
              <a:gd name="T3" fmla="*/ 0 h 162"/>
              <a:gd name="T4" fmla="*/ 351 w 351"/>
              <a:gd name="T5" fmla="*/ 162 h 162"/>
            </a:gdLst>
            <a:ahLst/>
            <a:cxnLst>
              <a:cxn ang="0">
                <a:pos x="T0" y="T1"/>
              </a:cxn>
              <a:cxn ang="0">
                <a:pos x="T2" y="T3"/>
              </a:cxn>
              <a:cxn ang="0">
                <a:pos x="T4" y="T5"/>
              </a:cxn>
            </a:cxnLst>
            <a:rect l="0" t="0" r="r" b="b"/>
            <a:pathLst>
              <a:path w="351" h="162">
                <a:moveTo>
                  <a:pt x="0" y="162"/>
                </a:moveTo>
                <a:cubicBezTo>
                  <a:pt x="26" y="135"/>
                  <a:pt x="97" y="0"/>
                  <a:pt x="155" y="0"/>
                </a:cubicBezTo>
                <a:cubicBezTo>
                  <a:pt x="213" y="0"/>
                  <a:pt x="310" y="128"/>
                  <a:pt x="351" y="162"/>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62" name="Freeform 102"/>
          <p:cNvSpPr>
            <a:spLocks/>
          </p:cNvSpPr>
          <p:nvPr/>
        </p:nvSpPr>
        <p:spPr bwMode="auto">
          <a:xfrm>
            <a:off x="6645275" y="4254500"/>
            <a:ext cx="406400" cy="96838"/>
          </a:xfrm>
          <a:custGeom>
            <a:avLst/>
            <a:gdLst>
              <a:gd name="T0" fmla="*/ 0 w 351"/>
              <a:gd name="T1" fmla="*/ 162 h 162"/>
              <a:gd name="T2" fmla="*/ 155 w 351"/>
              <a:gd name="T3" fmla="*/ 0 h 162"/>
              <a:gd name="T4" fmla="*/ 351 w 351"/>
              <a:gd name="T5" fmla="*/ 162 h 162"/>
            </a:gdLst>
            <a:ahLst/>
            <a:cxnLst>
              <a:cxn ang="0">
                <a:pos x="T0" y="T1"/>
              </a:cxn>
              <a:cxn ang="0">
                <a:pos x="T2" y="T3"/>
              </a:cxn>
              <a:cxn ang="0">
                <a:pos x="T4" y="T5"/>
              </a:cxn>
            </a:cxnLst>
            <a:rect l="0" t="0" r="r" b="b"/>
            <a:pathLst>
              <a:path w="351" h="162">
                <a:moveTo>
                  <a:pt x="0" y="162"/>
                </a:moveTo>
                <a:cubicBezTo>
                  <a:pt x="26" y="135"/>
                  <a:pt x="97" y="0"/>
                  <a:pt x="155" y="0"/>
                </a:cubicBezTo>
                <a:cubicBezTo>
                  <a:pt x="213" y="0"/>
                  <a:pt x="310" y="128"/>
                  <a:pt x="351" y="162"/>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63" name="Freeform 103"/>
          <p:cNvSpPr>
            <a:spLocks/>
          </p:cNvSpPr>
          <p:nvPr/>
        </p:nvSpPr>
        <p:spPr bwMode="auto">
          <a:xfrm>
            <a:off x="7089775" y="4254500"/>
            <a:ext cx="406400" cy="96838"/>
          </a:xfrm>
          <a:custGeom>
            <a:avLst/>
            <a:gdLst>
              <a:gd name="T0" fmla="*/ 0 w 351"/>
              <a:gd name="T1" fmla="*/ 162 h 162"/>
              <a:gd name="T2" fmla="*/ 155 w 351"/>
              <a:gd name="T3" fmla="*/ 0 h 162"/>
              <a:gd name="T4" fmla="*/ 351 w 351"/>
              <a:gd name="T5" fmla="*/ 162 h 162"/>
            </a:gdLst>
            <a:ahLst/>
            <a:cxnLst>
              <a:cxn ang="0">
                <a:pos x="T0" y="T1"/>
              </a:cxn>
              <a:cxn ang="0">
                <a:pos x="T2" y="T3"/>
              </a:cxn>
              <a:cxn ang="0">
                <a:pos x="T4" y="T5"/>
              </a:cxn>
            </a:cxnLst>
            <a:rect l="0" t="0" r="r" b="b"/>
            <a:pathLst>
              <a:path w="351" h="162">
                <a:moveTo>
                  <a:pt x="0" y="162"/>
                </a:moveTo>
                <a:cubicBezTo>
                  <a:pt x="26" y="135"/>
                  <a:pt x="97" y="0"/>
                  <a:pt x="155" y="0"/>
                </a:cubicBezTo>
                <a:cubicBezTo>
                  <a:pt x="213" y="0"/>
                  <a:pt x="310" y="128"/>
                  <a:pt x="351" y="162"/>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64" name="Freeform 104"/>
          <p:cNvSpPr>
            <a:spLocks/>
          </p:cNvSpPr>
          <p:nvPr/>
        </p:nvSpPr>
        <p:spPr bwMode="auto">
          <a:xfrm>
            <a:off x="7518400" y="4254500"/>
            <a:ext cx="406400" cy="96838"/>
          </a:xfrm>
          <a:custGeom>
            <a:avLst/>
            <a:gdLst>
              <a:gd name="T0" fmla="*/ 0 w 351"/>
              <a:gd name="T1" fmla="*/ 162 h 162"/>
              <a:gd name="T2" fmla="*/ 155 w 351"/>
              <a:gd name="T3" fmla="*/ 0 h 162"/>
              <a:gd name="T4" fmla="*/ 351 w 351"/>
              <a:gd name="T5" fmla="*/ 162 h 162"/>
            </a:gdLst>
            <a:ahLst/>
            <a:cxnLst>
              <a:cxn ang="0">
                <a:pos x="T0" y="T1"/>
              </a:cxn>
              <a:cxn ang="0">
                <a:pos x="T2" y="T3"/>
              </a:cxn>
              <a:cxn ang="0">
                <a:pos x="T4" y="T5"/>
              </a:cxn>
            </a:cxnLst>
            <a:rect l="0" t="0" r="r" b="b"/>
            <a:pathLst>
              <a:path w="351" h="162">
                <a:moveTo>
                  <a:pt x="0" y="162"/>
                </a:moveTo>
                <a:cubicBezTo>
                  <a:pt x="26" y="135"/>
                  <a:pt x="97" y="0"/>
                  <a:pt x="155" y="0"/>
                </a:cubicBezTo>
                <a:cubicBezTo>
                  <a:pt x="213" y="0"/>
                  <a:pt x="310" y="128"/>
                  <a:pt x="351" y="162"/>
                </a:cubicBezTo>
              </a:path>
            </a:pathLst>
          </a:custGeom>
          <a:noFill/>
          <a:ln w="1587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65" name="Rectangle 105"/>
          <p:cNvSpPr>
            <a:spLocks noChangeArrowheads="1"/>
          </p:cNvSpPr>
          <p:nvPr/>
        </p:nvSpPr>
        <p:spPr bwMode="auto">
          <a:xfrm>
            <a:off x="6191250" y="2759075"/>
            <a:ext cx="407988" cy="42227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e</a:t>
            </a:r>
            <a:r>
              <a:rPr kumimoji="0" lang="en-US" altLang="zh-CN" b="0" baseline="-25000">
                <a:ea typeface="宋体" panose="02010600030101010101" pitchFamily="2" charset="-122"/>
              </a:rPr>
              <a:t>cd</a:t>
            </a:r>
            <a:endParaRPr kumimoji="0" lang="en-US" altLang="zh-CN" b="0">
              <a:ea typeface="宋体" panose="02010600030101010101" pitchFamily="2" charset="-122"/>
            </a:endParaRPr>
          </a:p>
        </p:txBody>
      </p:sp>
      <p:sp>
        <p:nvSpPr>
          <p:cNvPr id="271466" name="Rectangle 106"/>
          <p:cNvSpPr>
            <a:spLocks noChangeArrowheads="1"/>
          </p:cNvSpPr>
          <p:nvPr/>
        </p:nvSpPr>
        <p:spPr bwMode="auto">
          <a:xfrm>
            <a:off x="6172200" y="3308350"/>
            <a:ext cx="484188" cy="38735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U</a:t>
            </a:r>
            <a:r>
              <a:rPr kumimoji="0" lang="en-US" altLang="zh-CN" sz="2000" b="0" baseline="-25000">
                <a:ea typeface="宋体" panose="02010600030101010101" pitchFamily="2" charset="-122"/>
              </a:rPr>
              <a:t>SC</a:t>
            </a:r>
            <a:endParaRPr kumimoji="0" lang="en-US" altLang="zh-CN" sz="2000" b="0">
              <a:ea typeface="宋体" panose="02010600030101010101" pitchFamily="2" charset="-122"/>
            </a:endParaRPr>
          </a:p>
        </p:txBody>
      </p:sp>
      <p:sp>
        <p:nvSpPr>
          <p:cNvPr id="271467" name="Rectangle 107"/>
          <p:cNvSpPr>
            <a:spLocks noChangeArrowheads="1"/>
          </p:cNvSpPr>
          <p:nvPr/>
        </p:nvSpPr>
        <p:spPr bwMode="auto">
          <a:xfrm>
            <a:off x="6173788" y="1652588"/>
            <a:ext cx="646112"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U</a:t>
            </a:r>
            <a:r>
              <a:rPr kumimoji="0" lang="en-US" altLang="zh-CN" sz="2000" b="0" baseline="-25000">
                <a:ea typeface="宋体" panose="02010600030101010101" pitchFamily="2" charset="-122"/>
              </a:rPr>
              <a:t>SC</a:t>
            </a:r>
            <a:endParaRPr kumimoji="0" lang="en-US" altLang="zh-CN" sz="2000" b="0">
              <a:ea typeface="宋体" panose="02010600030101010101" pitchFamily="2" charset="-122"/>
            </a:endParaRPr>
          </a:p>
        </p:txBody>
      </p:sp>
      <p:sp>
        <p:nvSpPr>
          <p:cNvPr id="271468" name="Rectangle 108"/>
          <p:cNvSpPr>
            <a:spLocks noChangeArrowheads="1"/>
          </p:cNvSpPr>
          <p:nvPr/>
        </p:nvSpPr>
        <p:spPr bwMode="auto">
          <a:xfrm>
            <a:off x="6210300" y="1071563"/>
            <a:ext cx="384175" cy="41433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i="1">
                <a:ea typeface="宋体" panose="02010600030101010101" pitchFamily="2" charset="-122"/>
              </a:rPr>
              <a:t>e</a:t>
            </a:r>
            <a:r>
              <a:rPr kumimoji="0" lang="en-US" altLang="zh-CN" b="0" baseline="-25000">
                <a:ea typeface="宋体" panose="02010600030101010101" pitchFamily="2" charset="-122"/>
              </a:rPr>
              <a:t>cd</a:t>
            </a:r>
            <a:endParaRPr kumimoji="0" lang="en-US" altLang="zh-CN" b="0">
              <a:ea typeface="宋体" panose="02010600030101010101" pitchFamily="2" charset="-122"/>
            </a:endParaRPr>
          </a:p>
        </p:txBody>
      </p:sp>
      <p:sp>
        <p:nvSpPr>
          <p:cNvPr id="271469" name="Rectangle 109"/>
          <p:cNvSpPr>
            <a:spLocks noChangeArrowheads="1"/>
          </p:cNvSpPr>
          <p:nvPr/>
        </p:nvSpPr>
        <p:spPr bwMode="auto">
          <a:xfrm>
            <a:off x="5086350" y="4060825"/>
            <a:ext cx="1073150"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lnSpc>
                <a:spcPct val="80000"/>
              </a:lnSpc>
            </a:pPr>
            <a:r>
              <a:rPr kumimoji="0" lang="zh-CN" altLang="en-US" sz="2000" b="0">
                <a:ea typeface="宋体" panose="02010600030101010101" pitchFamily="2" charset="-122"/>
              </a:rPr>
              <a:t>衔铁在</a:t>
            </a:r>
          </a:p>
          <a:p>
            <a:pPr algn="ctr" eaLnBrk="0" hangingPunct="0">
              <a:lnSpc>
                <a:spcPct val="80000"/>
              </a:lnSpc>
            </a:pPr>
            <a:r>
              <a:rPr kumimoji="0" lang="zh-CN" altLang="en-US" sz="2000" b="0">
                <a:ea typeface="宋体" panose="02010600030101010101" pitchFamily="2" charset="-122"/>
              </a:rPr>
              <a:t>零位以上</a:t>
            </a:r>
          </a:p>
        </p:txBody>
      </p:sp>
      <p:sp>
        <p:nvSpPr>
          <p:cNvPr id="271470" name="Rectangle 110"/>
          <p:cNvSpPr>
            <a:spLocks noChangeArrowheads="1"/>
          </p:cNvSpPr>
          <p:nvPr/>
        </p:nvSpPr>
        <p:spPr bwMode="auto">
          <a:xfrm>
            <a:off x="5181600" y="2638425"/>
            <a:ext cx="8477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lnSpc>
                <a:spcPct val="80000"/>
              </a:lnSpc>
            </a:pPr>
            <a:r>
              <a:rPr kumimoji="0" lang="zh-CN" altLang="en-US" sz="2000" b="0">
                <a:ea typeface="宋体" panose="02010600030101010101" pitchFamily="2" charset="-122"/>
              </a:rPr>
              <a:t>衔铁在</a:t>
            </a:r>
          </a:p>
          <a:p>
            <a:pPr algn="ctr" eaLnBrk="0" hangingPunct="0">
              <a:lnSpc>
                <a:spcPct val="80000"/>
              </a:lnSpc>
            </a:pPr>
            <a:r>
              <a:rPr kumimoji="0" lang="zh-CN" altLang="en-US" sz="2000" b="0">
                <a:ea typeface="宋体" panose="02010600030101010101" pitchFamily="2" charset="-122"/>
              </a:rPr>
              <a:t>零位</a:t>
            </a:r>
          </a:p>
        </p:txBody>
      </p:sp>
      <p:sp>
        <p:nvSpPr>
          <p:cNvPr id="271471" name="Rectangle 111"/>
          <p:cNvSpPr>
            <a:spLocks noChangeArrowheads="1"/>
          </p:cNvSpPr>
          <p:nvPr/>
        </p:nvSpPr>
        <p:spPr bwMode="auto">
          <a:xfrm>
            <a:off x="6858000" y="5700713"/>
            <a:ext cx="427038"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a:ea typeface="宋体" panose="02010600030101010101" pitchFamily="2" charset="-122"/>
              </a:rPr>
              <a:t>(</a:t>
            </a:r>
            <a:r>
              <a:rPr kumimoji="0" lang="en-US" altLang="zh-CN" b="0" i="1">
                <a:ea typeface="宋体" panose="02010600030101010101" pitchFamily="2" charset="-122"/>
              </a:rPr>
              <a:t>b</a:t>
            </a:r>
            <a:r>
              <a:rPr kumimoji="0" lang="en-US" altLang="zh-CN" b="0">
                <a:ea typeface="宋体" panose="02010600030101010101" pitchFamily="2" charset="-122"/>
              </a:rPr>
              <a:t>)</a:t>
            </a:r>
          </a:p>
        </p:txBody>
      </p:sp>
      <p:sp>
        <p:nvSpPr>
          <p:cNvPr id="271472" name="Rectangle 112"/>
          <p:cNvSpPr>
            <a:spLocks noChangeArrowheads="1"/>
          </p:cNvSpPr>
          <p:nvPr/>
        </p:nvSpPr>
        <p:spPr bwMode="auto">
          <a:xfrm>
            <a:off x="2760663" y="5638800"/>
            <a:ext cx="427037"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b="0">
                <a:ea typeface="宋体" panose="02010600030101010101" pitchFamily="2" charset="-122"/>
              </a:rPr>
              <a:t>(</a:t>
            </a:r>
            <a:r>
              <a:rPr kumimoji="0" lang="en-US" altLang="zh-CN" b="0" i="1">
                <a:ea typeface="宋体" panose="02010600030101010101" pitchFamily="2" charset="-122"/>
              </a:rPr>
              <a:t>a</a:t>
            </a:r>
            <a:r>
              <a:rPr kumimoji="0" lang="en-US" altLang="zh-CN" b="0">
                <a:ea typeface="宋体" panose="02010600030101010101" pitchFamily="2" charset="-122"/>
              </a:rPr>
              <a:t>)</a:t>
            </a:r>
          </a:p>
        </p:txBody>
      </p:sp>
      <p:sp>
        <p:nvSpPr>
          <p:cNvPr id="271473" name="Line 113"/>
          <p:cNvSpPr>
            <a:spLocks noChangeShapeType="1"/>
          </p:cNvSpPr>
          <p:nvPr/>
        </p:nvSpPr>
        <p:spPr bwMode="auto">
          <a:xfrm rot="18900000" flipV="1">
            <a:off x="3950494" y="1548606"/>
            <a:ext cx="0" cy="712788"/>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74" name="AutoShape 114"/>
          <p:cNvSpPr>
            <a:spLocks noChangeArrowheads="1"/>
          </p:cNvSpPr>
          <p:nvPr/>
        </p:nvSpPr>
        <p:spPr bwMode="auto">
          <a:xfrm rot="-2700000">
            <a:off x="3825875" y="1779588"/>
            <a:ext cx="225425" cy="244475"/>
          </a:xfrm>
          <a:prstGeom prst="triangle">
            <a:avLst>
              <a:gd name="adj" fmla="val 50000"/>
            </a:avLst>
          </a:prstGeom>
          <a:solidFill>
            <a:srgbClr val="FFFFFF"/>
          </a:solidFill>
          <a:ln w="1270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75" name="AutoShape 115"/>
          <p:cNvSpPr>
            <a:spLocks noChangeArrowheads="1"/>
          </p:cNvSpPr>
          <p:nvPr/>
        </p:nvSpPr>
        <p:spPr bwMode="auto">
          <a:xfrm rot="-2700000">
            <a:off x="3829050" y="3448050"/>
            <a:ext cx="225425" cy="244475"/>
          </a:xfrm>
          <a:prstGeom prst="triangle">
            <a:avLst>
              <a:gd name="adj" fmla="val 50000"/>
            </a:avLst>
          </a:prstGeom>
          <a:solidFill>
            <a:srgbClr val="FFFFFF"/>
          </a:solidFill>
          <a:ln w="1270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76" name="AutoShape 116"/>
          <p:cNvSpPr>
            <a:spLocks noChangeArrowheads="1"/>
          </p:cNvSpPr>
          <p:nvPr/>
        </p:nvSpPr>
        <p:spPr bwMode="auto">
          <a:xfrm rot="13500000" flipH="1">
            <a:off x="3790950" y="4095750"/>
            <a:ext cx="260350" cy="241300"/>
          </a:xfrm>
          <a:prstGeom prst="triangle">
            <a:avLst>
              <a:gd name="adj" fmla="val 50000"/>
            </a:avLst>
          </a:prstGeom>
          <a:solidFill>
            <a:srgbClr val="FFFFFF"/>
          </a:solidFill>
          <a:ln w="1270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77" name="AutoShape 117"/>
          <p:cNvSpPr>
            <a:spLocks noChangeArrowheads="1"/>
          </p:cNvSpPr>
          <p:nvPr/>
        </p:nvSpPr>
        <p:spPr bwMode="auto">
          <a:xfrm rot="-2700000">
            <a:off x="3295650" y="4095750"/>
            <a:ext cx="225425" cy="244475"/>
          </a:xfrm>
          <a:prstGeom prst="triangle">
            <a:avLst>
              <a:gd name="adj" fmla="val 50000"/>
            </a:avLst>
          </a:prstGeom>
          <a:solidFill>
            <a:srgbClr val="FFFFFF"/>
          </a:solidFill>
          <a:ln w="1270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78" name="AutoShape 118"/>
          <p:cNvSpPr>
            <a:spLocks noChangeArrowheads="1"/>
          </p:cNvSpPr>
          <p:nvPr/>
        </p:nvSpPr>
        <p:spPr bwMode="auto">
          <a:xfrm rot="-2700000">
            <a:off x="3295650" y="2419350"/>
            <a:ext cx="225425" cy="244475"/>
          </a:xfrm>
          <a:prstGeom prst="triangle">
            <a:avLst>
              <a:gd name="adj" fmla="val 50000"/>
            </a:avLst>
          </a:prstGeom>
          <a:solidFill>
            <a:srgbClr val="FFFFFF"/>
          </a:solidFill>
          <a:ln w="1270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79" name="AutoShape 119"/>
          <p:cNvSpPr>
            <a:spLocks noChangeArrowheads="1"/>
          </p:cNvSpPr>
          <p:nvPr/>
        </p:nvSpPr>
        <p:spPr bwMode="auto">
          <a:xfrm rot="13500000" flipH="1">
            <a:off x="3257550" y="3448050"/>
            <a:ext cx="260350" cy="241300"/>
          </a:xfrm>
          <a:prstGeom prst="triangle">
            <a:avLst>
              <a:gd name="adj" fmla="val 50000"/>
            </a:avLst>
          </a:prstGeom>
          <a:solidFill>
            <a:srgbClr val="FFFFFF"/>
          </a:solidFill>
          <a:ln w="1270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1480" name="Rectangle 120"/>
          <p:cNvSpPr>
            <a:spLocks noChangeArrowheads="1"/>
          </p:cNvSpPr>
          <p:nvPr/>
        </p:nvSpPr>
        <p:spPr bwMode="auto">
          <a:xfrm>
            <a:off x="0" y="0"/>
            <a:ext cx="5148263" cy="157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pPr>
            <a:r>
              <a:rPr lang="zh-CN" altLang="en-US">
                <a:solidFill>
                  <a:srgbClr val="000066"/>
                </a:solidFill>
                <a:latin typeface="华文仿宋" pitchFamily="2" charset="-122"/>
              </a:rPr>
              <a:t>在</a:t>
            </a:r>
            <a:r>
              <a:rPr lang="en-US" altLang="zh-CN">
                <a:solidFill>
                  <a:srgbClr val="000066"/>
                </a:solidFill>
                <a:latin typeface="华文仿宋" pitchFamily="2" charset="-122"/>
              </a:rPr>
              <a:t>f</a:t>
            </a:r>
            <a:r>
              <a:rPr lang="zh-CN" altLang="en-US">
                <a:solidFill>
                  <a:srgbClr val="000066"/>
                </a:solidFill>
                <a:latin typeface="华文仿宋" pitchFamily="2" charset="-122"/>
              </a:rPr>
              <a:t>点为“＋” ，则电流路径是</a:t>
            </a:r>
            <a:r>
              <a:rPr lang="en-US" altLang="zh-CN">
                <a:solidFill>
                  <a:srgbClr val="000066"/>
                </a:solidFill>
                <a:latin typeface="华文仿宋" pitchFamily="2" charset="-122"/>
              </a:rPr>
              <a:t>fgdche (</a:t>
            </a:r>
            <a:r>
              <a:rPr lang="zh-CN" altLang="en-US">
                <a:solidFill>
                  <a:srgbClr val="000066"/>
                </a:solidFill>
                <a:latin typeface="华文仿宋" pitchFamily="2" charset="-122"/>
              </a:rPr>
              <a:t>参看图</a:t>
            </a:r>
            <a:r>
              <a:rPr lang="en-US" altLang="zh-CN">
                <a:solidFill>
                  <a:srgbClr val="000066"/>
                </a:solidFill>
                <a:latin typeface="华文仿宋" pitchFamily="2" charset="-122"/>
              </a:rPr>
              <a:t>a)</a:t>
            </a:r>
            <a:r>
              <a:rPr lang="zh-CN" altLang="en-US">
                <a:solidFill>
                  <a:srgbClr val="000066"/>
                </a:solidFill>
                <a:latin typeface="华文仿宋" pitchFamily="2" charset="-122"/>
              </a:rPr>
              <a:t>。反之，如</a:t>
            </a:r>
            <a:r>
              <a:rPr lang="en-US" altLang="zh-CN">
                <a:solidFill>
                  <a:srgbClr val="000066"/>
                </a:solidFill>
                <a:latin typeface="华文仿宋" pitchFamily="2" charset="-122"/>
              </a:rPr>
              <a:t>f</a:t>
            </a:r>
            <a:r>
              <a:rPr lang="zh-CN" altLang="en-US">
                <a:solidFill>
                  <a:srgbClr val="000066"/>
                </a:solidFill>
                <a:latin typeface="华文仿宋" pitchFamily="2" charset="-122"/>
              </a:rPr>
              <a:t>点为“</a:t>
            </a:r>
            <a:r>
              <a:rPr lang="en-US" altLang="zh-CN">
                <a:solidFill>
                  <a:srgbClr val="000066"/>
                </a:solidFill>
                <a:latin typeface="华文仿宋" pitchFamily="2" charset="-122"/>
              </a:rPr>
              <a:t>–” </a:t>
            </a:r>
            <a:r>
              <a:rPr lang="zh-CN" altLang="en-US">
                <a:solidFill>
                  <a:srgbClr val="000066"/>
                </a:solidFill>
                <a:latin typeface="华文仿宋" pitchFamily="2" charset="-122"/>
              </a:rPr>
              <a:t>，则电流路径是</a:t>
            </a:r>
            <a:r>
              <a:rPr lang="en-US" altLang="zh-CN">
                <a:solidFill>
                  <a:srgbClr val="000066"/>
                </a:solidFill>
                <a:latin typeface="华文仿宋" pitchFamily="2" charset="-122"/>
              </a:rPr>
              <a:t>ehdcgf</a:t>
            </a:r>
            <a:r>
              <a:rPr lang="zh-CN" altLang="en-US">
                <a:solidFill>
                  <a:srgbClr val="000066"/>
                </a:solidFill>
                <a:latin typeface="华文仿宋" pitchFamily="2" charset="-122"/>
              </a:rPr>
              <a:t>。</a:t>
            </a:r>
          </a:p>
        </p:txBody>
      </p:sp>
      <p:sp>
        <p:nvSpPr>
          <p:cNvPr id="271481" name="Line 121"/>
          <p:cNvSpPr>
            <a:spLocks noChangeShapeType="1"/>
          </p:cNvSpPr>
          <p:nvPr/>
        </p:nvSpPr>
        <p:spPr bwMode="auto">
          <a:xfrm>
            <a:off x="3276600" y="2228850"/>
            <a:ext cx="228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1482" name="Line 122"/>
          <p:cNvSpPr>
            <a:spLocks noChangeShapeType="1"/>
          </p:cNvSpPr>
          <p:nvPr/>
        </p:nvSpPr>
        <p:spPr bwMode="auto">
          <a:xfrm flipV="1">
            <a:off x="6629400" y="177165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1483" name="Line 123"/>
          <p:cNvSpPr>
            <a:spLocks noChangeShapeType="1"/>
          </p:cNvSpPr>
          <p:nvPr/>
        </p:nvSpPr>
        <p:spPr bwMode="auto">
          <a:xfrm flipV="1">
            <a:off x="6629400" y="5105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1484" name="Line 124"/>
          <p:cNvSpPr>
            <a:spLocks noChangeShapeType="1"/>
          </p:cNvSpPr>
          <p:nvPr/>
        </p:nvSpPr>
        <p:spPr bwMode="auto">
          <a:xfrm flipV="1">
            <a:off x="6629400" y="1219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1485" name="Line 125"/>
          <p:cNvSpPr>
            <a:spLocks noChangeShapeType="1"/>
          </p:cNvSpPr>
          <p:nvPr/>
        </p:nvSpPr>
        <p:spPr bwMode="auto">
          <a:xfrm flipV="1">
            <a:off x="6629400" y="62865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1486" name="Line 126"/>
          <p:cNvSpPr>
            <a:spLocks noChangeShapeType="1"/>
          </p:cNvSpPr>
          <p:nvPr/>
        </p:nvSpPr>
        <p:spPr bwMode="auto">
          <a:xfrm flipV="1">
            <a:off x="6629400" y="23241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1487" name="Line 127"/>
          <p:cNvSpPr>
            <a:spLocks noChangeShapeType="1"/>
          </p:cNvSpPr>
          <p:nvPr/>
        </p:nvSpPr>
        <p:spPr bwMode="auto">
          <a:xfrm flipV="1">
            <a:off x="6629400" y="287655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1488" name="Line 128"/>
          <p:cNvSpPr>
            <a:spLocks noChangeShapeType="1"/>
          </p:cNvSpPr>
          <p:nvPr/>
        </p:nvSpPr>
        <p:spPr bwMode="auto">
          <a:xfrm flipV="1">
            <a:off x="6629400" y="3429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1489" name="Line 129"/>
          <p:cNvSpPr>
            <a:spLocks noChangeShapeType="1"/>
          </p:cNvSpPr>
          <p:nvPr/>
        </p:nvSpPr>
        <p:spPr bwMode="auto">
          <a:xfrm flipV="1">
            <a:off x="6629400" y="40005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1490" name="Line 130"/>
          <p:cNvSpPr>
            <a:spLocks noChangeShapeType="1"/>
          </p:cNvSpPr>
          <p:nvPr/>
        </p:nvSpPr>
        <p:spPr bwMode="auto">
          <a:xfrm flipV="1">
            <a:off x="6629400" y="4572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ext Box 2"/>
          <p:cNvSpPr txBox="1">
            <a:spLocks noChangeArrowheads="1"/>
          </p:cNvSpPr>
          <p:nvPr/>
        </p:nvSpPr>
        <p:spPr bwMode="auto">
          <a:xfrm>
            <a:off x="331788" y="188913"/>
            <a:ext cx="8812212"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en-US" altLang="zh-CN">
                <a:solidFill>
                  <a:srgbClr val="000066"/>
                </a:solidFill>
                <a:latin typeface="华文仿宋" pitchFamily="2" charset="-122"/>
              </a:rPr>
              <a:t>2</a:t>
            </a:r>
            <a:r>
              <a:rPr lang="zh-CN" altLang="en-US">
                <a:solidFill>
                  <a:srgbClr val="000066"/>
                </a:solidFill>
                <a:latin typeface="华文仿宋" pitchFamily="2" charset="-122"/>
              </a:rPr>
              <a:t>、相敏检波电路</a:t>
            </a:r>
          </a:p>
          <a:p>
            <a:pPr algn="just">
              <a:lnSpc>
                <a:spcPct val="110000"/>
              </a:lnSpc>
            </a:pPr>
            <a:r>
              <a:rPr lang="zh-CN" altLang="en-US">
                <a:solidFill>
                  <a:srgbClr val="000066"/>
                </a:solidFill>
                <a:latin typeface="华文仿宋" pitchFamily="2" charset="-122"/>
              </a:rPr>
              <a:t>容易做到输出平衡，便于阻抗匹配。图中调制电压</a:t>
            </a:r>
            <a:r>
              <a:rPr lang="en-US" altLang="zh-CN">
                <a:solidFill>
                  <a:srgbClr val="000066"/>
                </a:solidFill>
                <a:latin typeface="华文仿宋" pitchFamily="2" charset="-122"/>
              </a:rPr>
              <a:t>er</a:t>
            </a:r>
            <a:r>
              <a:rPr lang="zh-CN" altLang="en-US">
                <a:solidFill>
                  <a:srgbClr val="000066"/>
                </a:solidFill>
                <a:latin typeface="华文仿宋" pitchFamily="2" charset="-122"/>
              </a:rPr>
              <a:t>和</a:t>
            </a:r>
            <a:r>
              <a:rPr lang="en-US" altLang="zh-CN">
                <a:solidFill>
                  <a:srgbClr val="000066"/>
                </a:solidFill>
                <a:latin typeface="华文仿宋" pitchFamily="2" charset="-122"/>
              </a:rPr>
              <a:t>e</a:t>
            </a:r>
            <a:r>
              <a:rPr lang="zh-CN" altLang="en-US">
                <a:solidFill>
                  <a:srgbClr val="000066"/>
                </a:solidFill>
                <a:latin typeface="华文仿宋" pitchFamily="2" charset="-122"/>
              </a:rPr>
              <a:t>同频，经过移相器使</a:t>
            </a:r>
            <a:r>
              <a:rPr lang="en-US" altLang="zh-CN">
                <a:solidFill>
                  <a:srgbClr val="000066"/>
                </a:solidFill>
                <a:latin typeface="华文仿宋" pitchFamily="2" charset="-122"/>
              </a:rPr>
              <a:t>er</a:t>
            </a:r>
            <a:r>
              <a:rPr lang="zh-CN" altLang="en-US">
                <a:solidFill>
                  <a:srgbClr val="000066"/>
                </a:solidFill>
                <a:latin typeface="华文仿宋" pitchFamily="2" charset="-122"/>
              </a:rPr>
              <a:t>和</a:t>
            </a:r>
            <a:r>
              <a:rPr lang="en-US" altLang="zh-CN">
                <a:solidFill>
                  <a:srgbClr val="000066"/>
                </a:solidFill>
                <a:latin typeface="华文仿宋" pitchFamily="2" charset="-122"/>
              </a:rPr>
              <a:t>e</a:t>
            </a:r>
            <a:r>
              <a:rPr lang="zh-CN" altLang="en-US">
                <a:solidFill>
                  <a:srgbClr val="000066"/>
                </a:solidFill>
                <a:latin typeface="华文仿宋" pitchFamily="2" charset="-122"/>
              </a:rPr>
              <a:t>保持同相或反相，且满足</a:t>
            </a:r>
            <a:r>
              <a:rPr lang="en-US" altLang="zh-CN">
                <a:solidFill>
                  <a:srgbClr val="000066"/>
                </a:solidFill>
                <a:latin typeface="华文仿宋" pitchFamily="2" charset="-122"/>
              </a:rPr>
              <a:t>er&gt;&gt;e</a:t>
            </a:r>
            <a:r>
              <a:rPr lang="zh-CN" altLang="en-US">
                <a:solidFill>
                  <a:srgbClr val="000066"/>
                </a:solidFill>
                <a:latin typeface="华文仿宋" pitchFamily="2" charset="-122"/>
              </a:rPr>
              <a:t>。调节电位器</a:t>
            </a:r>
            <a:r>
              <a:rPr lang="en-US" altLang="zh-CN">
                <a:solidFill>
                  <a:srgbClr val="000066"/>
                </a:solidFill>
                <a:latin typeface="华文仿宋" pitchFamily="2" charset="-122"/>
              </a:rPr>
              <a:t>R</a:t>
            </a:r>
            <a:r>
              <a:rPr lang="zh-CN" altLang="en-US">
                <a:solidFill>
                  <a:srgbClr val="000066"/>
                </a:solidFill>
                <a:latin typeface="华文仿宋" pitchFamily="2" charset="-122"/>
              </a:rPr>
              <a:t>可调平衡，图中电阻</a:t>
            </a:r>
            <a:r>
              <a:rPr lang="en-US" altLang="zh-CN">
                <a:solidFill>
                  <a:srgbClr val="000066"/>
                </a:solidFill>
                <a:latin typeface="华文仿宋" pitchFamily="2" charset="-122"/>
              </a:rPr>
              <a:t>R</a:t>
            </a:r>
            <a:r>
              <a:rPr lang="en-US" altLang="zh-CN" baseline="-25000">
                <a:solidFill>
                  <a:srgbClr val="000066"/>
                </a:solidFill>
                <a:latin typeface="华文仿宋" pitchFamily="2" charset="-122"/>
              </a:rPr>
              <a:t>1</a:t>
            </a:r>
            <a:r>
              <a:rPr lang="en-US" altLang="zh-CN">
                <a:solidFill>
                  <a:srgbClr val="000066"/>
                </a:solidFill>
                <a:latin typeface="华文仿宋" pitchFamily="2" charset="-122"/>
              </a:rPr>
              <a:t>=R</a:t>
            </a:r>
            <a:r>
              <a:rPr lang="en-US" altLang="zh-CN" baseline="-25000">
                <a:solidFill>
                  <a:srgbClr val="000066"/>
                </a:solidFill>
                <a:latin typeface="华文仿宋" pitchFamily="2" charset="-122"/>
              </a:rPr>
              <a:t>2</a:t>
            </a:r>
            <a:r>
              <a:rPr lang="en-US" altLang="zh-CN">
                <a:solidFill>
                  <a:srgbClr val="000066"/>
                </a:solidFill>
                <a:latin typeface="华文仿宋" pitchFamily="2" charset="-122"/>
              </a:rPr>
              <a:t>=R</a:t>
            </a:r>
            <a:r>
              <a:rPr lang="en-US" altLang="zh-CN" baseline="-25000">
                <a:solidFill>
                  <a:srgbClr val="000066"/>
                </a:solidFill>
                <a:latin typeface="华文仿宋" pitchFamily="2" charset="-122"/>
              </a:rPr>
              <a:t>0</a:t>
            </a:r>
            <a:r>
              <a:rPr lang="zh-CN" altLang="en-US">
                <a:solidFill>
                  <a:srgbClr val="000066"/>
                </a:solidFill>
                <a:latin typeface="华文仿宋" pitchFamily="2" charset="-122"/>
              </a:rPr>
              <a:t>，电容</a:t>
            </a:r>
            <a:r>
              <a:rPr lang="en-US" altLang="zh-CN">
                <a:solidFill>
                  <a:srgbClr val="000066"/>
                </a:solidFill>
                <a:latin typeface="华文仿宋" pitchFamily="2" charset="-122"/>
              </a:rPr>
              <a:t>C</a:t>
            </a:r>
            <a:r>
              <a:rPr lang="en-US" altLang="zh-CN" baseline="-25000">
                <a:solidFill>
                  <a:srgbClr val="000066"/>
                </a:solidFill>
                <a:latin typeface="华文仿宋" pitchFamily="2" charset="-122"/>
              </a:rPr>
              <a:t>1</a:t>
            </a:r>
            <a:r>
              <a:rPr lang="en-US" altLang="zh-CN">
                <a:solidFill>
                  <a:srgbClr val="000066"/>
                </a:solidFill>
                <a:latin typeface="华文仿宋" pitchFamily="2" charset="-122"/>
              </a:rPr>
              <a:t>=C</a:t>
            </a:r>
            <a:r>
              <a:rPr lang="en-US" altLang="zh-CN" baseline="-25000">
                <a:solidFill>
                  <a:srgbClr val="000066"/>
                </a:solidFill>
                <a:latin typeface="华文仿宋" pitchFamily="2" charset="-122"/>
              </a:rPr>
              <a:t>2</a:t>
            </a:r>
            <a:r>
              <a:rPr lang="en-US" altLang="zh-CN">
                <a:solidFill>
                  <a:srgbClr val="000066"/>
                </a:solidFill>
                <a:latin typeface="华文仿宋" pitchFamily="2" charset="-122"/>
              </a:rPr>
              <a:t>=C</a:t>
            </a:r>
            <a:r>
              <a:rPr lang="en-US" altLang="zh-CN" baseline="-25000">
                <a:solidFill>
                  <a:srgbClr val="000066"/>
                </a:solidFill>
                <a:latin typeface="华文仿宋" pitchFamily="2" charset="-122"/>
              </a:rPr>
              <a:t>0</a:t>
            </a:r>
            <a:r>
              <a:rPr lang="zh-CN" altLang="en-US">
                <a:solidFill>
                  <a:srgbClr val="000066"/>
                </a:solidFill>
                <a:latin typeface="华文仿宋" pitchFamily="2" charset="-122"/>
              </a:rPr>
              <a:t>，输出电压为</a:t>
            </a:r>
            <a:r>
              <a:rPr lang="en-US" altLang="zh-CN">
                <a:solidFill>
                  <a:srgbClr val="000066"/>
                </a:solidFill>
                <a:latin typeface="华文仿宋" pitchFamily="2" charset="-122"/>
              </a:rPr>
              <a:t>U</a:t>
            </a:r>
            <a:r>
              <a:rPr lang="en-US" altLang="zh-CN" baseline="-25000">
                <a:solidFill>
                  <a:srgbClr val="000066"/>
                </a:solidFill>
                <a:latin typeface="华文仿宋" pitchFamily="2" charset="-122"/>
              </a:rPr>
              <a:t>CD</a:t>
            </a:r>
            <a:r>
              <a:rPr lang="zh-CN" altLang="en-US">
                <a:solidFill>
                  <a:srgbClr val="000066"/>
                </a:solidFill>
                <a:latin typeface="华文仿宋" pitchFamily="2" charset="-122"/>
              </a:rPr>
              <a:t>。</a:t>
            </a:r>
          </a:p>
          <a:p>
            <a:pPr algn="just">
              <a:lnSpc>
                <a:spcPct val="110000"/>
              </a:lnSpc>
            </a:pPr>
            <a:r>
              <a:rPr lang="zh-CN" altLang="en-US">
                <a:solidFill>
                  <a:srgbClr val="000066"/>
                </a:solidFill>
                <a:latin typeface="华文仿宋" pitchFamily="2" charset="-122"/>
              </a:rPr>
              <a:t>当铁芯在中间时</a:t>
            </a:r>
            <a:r>
              <a:rPr lang="en-US" altLang="zh-CN">
                <a:solidFill>
                  <a:srgbClr val="000066"/>
                </a:solidFill>
                <a:latin typeface="华文仿宋" pitchFamily="2" charset="-122"/>
              </a:rPr>
              <a:t>,e=0,</a:t>
            </a:r>
            <a:r>
              <a:rPr lang="zh-CN" altLang="en-US">
                <a:solidFill>
                  <a:srgbClr val="000066"/>
                </a:solidFill>
                <a:latin typeface="华文仿宋" pitchFamily="2" charset="-122"/>
              </a:rPr>
              <a:t>只有</a:t>
            </a:r>
            <a:r>
              <a:rPr lang="en-US" altLang="zh-CN">
                <a:solidFill>
                  <a:srgbClr val="000066"/>
                </a:solidFill>
                <a:latin typeface="华文仿宋" pitchFamily="2" charset="-122"/>
              </a:rPr>
              <a:t>e</a:t>
            </a:r>
            <a:r>
              <a:rPr lang="en-US" altLang="zh-CN" sz="1800">
                <a:solidFill>
                  <a:srgbClr val="000066"/>
                </a:solidFill>
                <a:latin typeface="华文仿宋" pitchFamily="2" charset="-122"/>
              </a:rPr>
              <a:t>r</a:t>
            </a:r>
            <a:r>
              <a:rPr lang="zh-CN" altLang="en-US">
                <a:solidFill>
                  <a:srgbClr val="000066"/>
                </a:solidFill>
                <a:latin typeface="华文仿宋" pitchFamily="2" charset="-122"/>
              </a:rPr>
              <a:t>起作用，输出电压</a:t>
            </a:r>
            <a:r>
              <a:rPr lang="en-US" altLang="zh-CN">
                <a:solidFill>
                  <a:srgbClr val="000066"/>
                </a:solidFill>
                <a:latin typeface="华文仿宋" pitchFamily="2" charset="-122"/>
              </a:rPr>
              <a:t>U</a:t>
            </a:r>
            <a:r>
              <a:rPr lang="en-US" altLang="zh-CN" baseline="-25000">
                <a:solidFill>
                  <a:srgbClr val="000066"/>
                </a:solidFill>
                <a:latin typeface="华文仿宋" pitchFamily="2" charset="-122"/>
              </a:rPr>
              <a:t>CD</a:t>
            </a:r>
            <a:r>
              <a:rPr lang="zh-CN" altLang="en-US">
                <a:solidFill>
                  <a:srgbClr val="000066"/>
                </a:solidFill>
                <a:latin typeface="华文仿宋" pitchFamily="2" charset="-122"/>
              </a:rPr>
              <a:t>＝</a:t>
            </a:r>
            <a:r>
              <a:rPr lang="en-US" altLang="zh-CN">
                <a:solidFill>
                  <a:srgbClr val="000066"/>
                </a:solidFill>
                <a:latin typeface="华文仿宋" pitchFamily="2" charset="-122"/>
              </a:rPr>
              <a:t>0</a:t>
            </a:r>
            <a:r>
              <a:rPr lang="zh-CN" altLang="en-US">
                <a:solidFill>
                  <a:srgbClr val="000066"/>
                </a:solidFill>
                <a:latin typeface="华文仿宋" pitchFamily="2" charset="-122"/>
              </a:rPr>
              <a:t>。若铁芯上移，</a:t>
            </a:r>
            <a:r>
              <a:rPr lang="en-US" altLang="zh-CN">
                <a:solidFill>
                  <a:srgbClr val="000066"/>
                </a:solidFill>
                <a:latin typeface="华文仿宋" pitchFamily="2" charset="-122"/>
              </a:rPr>
              <a:t>e≠0</a:t>
            </a:r>
            <a:r>
              <a:rPr lang="zh-CN" altLang="en-US">
                <a:solidFill>
                  <a:srgbClr val="000066"/>
                </a:solidFill>
                <a:latin typeface="华文仿宋" pitchFamily="2" charset="-122"/>
              </a:rPr>
              <a:t>，设</a:t>
            </a:r>
            <a:r>
              <a:rPr lang="en-US" altLang="zh-CN">
                <a:solidFill>
                  <a:srgbClr val="000066"/>
                </a:solidFill>
                <a:latin typeface="华文仿宋" pitchFamily="2" charset="-122"/>
              </a:rPr>
              <a:t>e</a:t>
            </a:r>
            <a:r>
              <a:rPr lang="zh-CN" altLang="en-US">
                <a:solidFill>
                  <a:srgbClr val="000066"/>
                </a:solidFill>
                <a:latin typeface="华文仿宋" pitchFamily="2" charset="-122"/>
              </a:rPr>
              <a:t>和</a:t>
            </a:r>
            <a:r>
              <a:rPr lang="en-US" altLang="zh-CN">
                <a:solidFill>
                  <a:srgbClr val="000066"/>
                </a:solidFill>
                <a:latin typeface="华文仿宋" pitchFamily="2" charset="-122"/>
              </a:rPr>
              <a:t>er</a:t>
            </a:r>
            <a:r>
              <a:rPr lang="zh-CN" altLang="en-US">
                <a:solidFill>
                  <a:srgbClr val="000066"/>
                </a:solidFill>
                <a:latin typeface="华文仿宋" pitchFamily="2" charset="-122"/>
              </a:rPr>
              <a:t>同相位，由于</a:t>
            </a:r>
            <a:r>
              <a:rPr lang="en-US" altLang="zh-CN">
                <a:solidFill>
                  <a:srgbClr val="000066"/>
                </a:solidFill>
                <a:latin typeface="华文仿宋" pitchFamily="2" charset="-122"/>
              </a:rPr>
              <a:t>er&gt;&gt;e</a:t>
            </a:r>
            <a:r>
              <a:rPr lang="zh-CN" altLang="en-US">
                <a:solidFill>
                  <a:srgbClr val="000066"/>
                </a:solidFill>
                <a:latin typeface="华文仿宋" pitchFamily="2" charset="-122"/>
              </a:rPr>
              <a:t>，故</a:t>
            </a:r>
            <a:r>
              <a:rPr lang="en-US" altLang="zh-CN">
                <a:solidFill>
                  <a:srgbClr val="000066"/>
                </a:solidFill>
                <a:latin typeface="华文仿宋" pitchFamily="2" charset="-122"/>
              </a:rPr>
              <a:t>er</a:t>
            </a:r>
            <a:r>
              <a:rPr lang="zh-CN" altLang="en-US">
                <a:solidFill>
                  <a:srgbClr val="000066"/>
                </a:solidFill>
                <a:latin typeface="华文仿宋" pitchFamily="2" charset="-122"/>
              </a:rPr>
              <a:t>正半周时</a:t>
            </a:r>
            <a:r>
              <a:rPr lang="en-US" altLang="zh-CN">
                <a:solidFill>
                  <a:srgbClr val="000066"/>
                </a:solidFill>
                <a:latin typeface="华文仿宋" pitchFamily="2" charset="-122"/>
              </a:rPr>
              <a:t>D</a:t>
            </a:r>
            <a:r>
              <a:rPr lang="en-US" altLang="zh-CN" baseline="-25000">
                <a:solidFill>
                  <a:srgbClr val="000066"/>
                </a:solidFill>
                <a:latin typeface="华文仿宋" pitchFamily="2" charset="-122"/>
              </a:rPr>
              <a:t>1</a:t>
            </a:r>
            <a:r>
              <a:rPr lang="zh-CN" altLang="en-US">
                <a:solidFill>
                  <a:srgbClr val="000066"/>
                </a:solidFill>
                <a:latin typeface="华文仿宋" pitchFamily="2" charset="-122"/>
              </a:rPr>
              <a:t>、</a:t>
            </a:r>
            <a:r>
              <a:rPr lang="en-US" altLang="zh-CN">
                <a:solidFill>
                  <a:srgbClr val="000066"/>
                </a:solidFill>
                <a:latin typeface="华文仿宋" pitchFamily="2" charset="-122"/>
              </a:rPr>
              <a:t>D</a:t>
            </a:r>
            <a:r>
              <a:rPr lang="en-US" altLang="zh-CN" baseline="-25000">
                <a:solidFill>
                  <a:srgbClr val="000066"/>
                </a:solidFill>
                <a:latin typeface="华文仿宋" pitchFamily="2" charset="-122"/>
              </a:rPr>
              <a:t>2</a:t>
            </a:r>
            <a:r>
              <a:rPr lang="zh-CN" altLang="en-US">
                <a:solidFill>
                  <a:srgbClr val="000066"/>
                </a:solidFill>
                <a:latin typeface="华文仿宋" pitchFamily="2" charset="-122"/>
              </a:rPr>
              <a:t>仍导通，但</a:t>
            </a:r>
            <a:r>
              <a:rPr lang="en-US" altLang="zh-CN">
                <a:solidFill>
                  <a:srgbClr val="000066"/>
                </a:solidFill>
                <a:latin typeface="华文仿宋" pitchFamily="2" charset="-122"/>
              </a:rPr>
              <a:t>D</a:t>
            </a:r>
            <a:r>
              <a:rPr lang="en-US" altLang="zh-CN" baseline="-25000">
                <a:solidFill>
                  <a:srgbClr val="000066"/>
                </a:solidFill>
                <a:latin typeface="华文仿宋" pitchFamily="2" charset="-122"/>
              </a:rPr>
              <a:t>1</a:t>
            </a:r>
            <a:r>
              <a:rPr lang="zh-CN" altLang="en-US">
                <a:solidFill>
                  <a:srgbClr val="000066"/>
                </a:solidFill>
                <a:latin typeface="华文仿宋" pitchFamily="2" charset="-122"/>
              </a:rPr>
              <a:t>回路内总电势为</a:t>
            </a:r>
            <a:r>
              <a:rPr lang="en-US" altLang="zh-CN">
                <a:solidFill>
                  <a:srgbClr val="000066"/>
                </a:solidFill>
                <a:latin typeface="华文仿宋" pitchFamily="2" charset="-122"/>
              </a:rPr>
              <a:t>er</a:t>
            </a:r>
            <a:r>
              <a:rPr lang="zh-CN" altLang="en-US">
                <a:solidFill>
                  <a:srgbClr val="000066"/>
                </a:solidFill>
                <a:latin typeface="华文仿宋" pitchFamily="2" charset="-122"/>
              </a:rPr>
              <a:t>＋</a:t>
            </a:r>
            <a:r>
              <a:rPr lang="en-US" altLang="zh-CN">
                <a:solidFill>
                  <a:srgbClr val="000066"/>
                </a:solidFill>
                <a:latin typeface="华文仿宋" pitchFamily="2" charset="-122"/>
              </a:rPr>
              <a:t>e</a:t>
            </a:r>
            <a:r>
              <a:rPr lang="zh-CN" altLang="en-US">
                <a:solidFill>
                  <a:srgbClr val="000066"/>
                </a:solidFill>
                <a:latin typeface="华文仿宋" pitchFamily="2" charset="-122"/>
              </a:rPr>
              <a:t>，而</a:t>
            </a:r>
            <a:r>
              <a:rPr lang="en-US" altLang="zh-CN">
                <a:solidFill>
                  <a:srgbClr val="000066"/>
                </a:solidFill>
                <a:latin typeface="华文仿宋" pitchFamily="2" charset="-122"/>
              </a:rPr>
              <a:t>D</a:t>
            </a:r>
            <a:r>
              <a:rPr lang="en-US" altLang="zh-CN" baseline="-25000">
                <a:solidFill>
                  <a:srgbClr val="000066"/>
                </a:solidFill>
                <a:latin typeface="华文仿宋" pitchFamily="2" charset="-122"/>
              </a:rPr>
              <a:t>2</a:t>
            </a:r>
            <a:r>
              <a:rPr lang="zh-CN" altLang="en-US">
                <a:solidFill>
                  <a:srgbClr val="000066"/>
                </a:solidFill>
                <a:latin typeface="华文仿宋" pitchFamily="2" charset="-122"/>
              </a:rPr>
              <a:t>回路内总电势为</a:t>
            </a:r>
            <a:r>
              <a:rPr lang="en-US" altLang="zh-CN">
                <a:solidFill>
                  <a:srgbClr val="000066"/>
                </a:solidFill>
                <a:latin typeface="华文仿宋" pitchFamily="2" charset="-122"/>
              </a:rPr>
              <a:t>e</a:t>
            </a:r>
            <a:r>
              <a:rPr lang="en-US" altLang="zh-CN" baseline="-25000">
                <a:solidFill>
                  <a:srgbClr val="000066"/>
                </a:solidFill>
                <a:latin typeface="华文仿宋" pitchFamily="2" charset="-122"/>
              </a:rPr>
              <a:t>r</a:t>
            </a:r>
            <a:r>
              <a:rPr lang="zh-CN" altLang="en-US">
                <a:solidFill>
                  <a:srgbClr val="000066"/>
                </a:solidFill>
                <a:latin typeface="华文仿宋" pitchFamily="2" charset="-122"/>
              </a:rPr>
              <a:t>－</a:t>
            </a:r>
            <a:r>
              <a:rPr lang="en-US" altLang="zh-CN">
                <a:solidFill>
                  <a:srgbClr val="000066"/>
                </a:solidFill>
                <a:latin typeface="华文仿宋" pitchFamily="2" charset="-122"/>
              </a:rPr>
              <a:t>e</a:t>
            </a:r>
            <a:r>
              <a:rPr lang="zh-CN" altLang="en-US">
                <a:solidFill>
                  <a:srgbClr val="000066"/>
                </a:solidFill>
                <a:latin typeface="华文仿宋" pitchFamily="2" charset="-122"/>
              </a:rPr>
              <a:t>，故回路电流</a:t>
            </a:r>
            <a:r>
              <a:rPr lang="en-US" altLang="zh-CN">
                <a:solidFill>
                  <a:srgbClr val="000066"/>
                </a:solidFill>
                <a:latin typeface="华文仿宋" pitchFamily="2" charset="-122"/>
              </a:rPr>
              <a:t>i</a:t>
            </a:r>
            <a:r>
              <a:rPr lang="en-US" altLang="zh-CN" baseline="-25000">
                <a:solidFill>
                  <a:srgbClr val="000066"/>
                </a:solidFill>
                <a:latin typeface="华文仿宋" pitchFamily="2" charset="-122"/>
              </a:rPr>
              <a:t>1</a:t>
            </a:r>
            <a:r>
              <a:rPr lang="zh-CN" altLang="en-US">
                <a:solidFill>
                  <a:srgbClr val="000066"/>
                </a:solidFill>
                <a:latin typeface="华文仿宋" pitchFamily="2" charset="-122"/>
              </a:rPr>
              <a:t>＞</a:t>
            </a:r>
            <a:r>
              <a:rPr lang="en-US" altLang="zh-CN">
                <a:solidFill>
                  <a:srgbClr val="000066"/>
                </a:solidFill>
                <a:latin typeface="华文仿宋" pitchFamily="2" charset="-122"/>
              </a:rPr>
              <a:t>i</a:t>
            </a:r>
            <a:r>
              <a:rPr lang="en-US" altLang="zh-CN" baseline="-25000">
                <a:solidFill>
                  <a:srgbClr val="000066"/>
                </a:solidFill>
                <a:latin typeface="华文仿宋" pitchFamily="2" charset="-122"/>
              </a:rPr>
              <a:t>2</a:t>
            </a:r>
            <a:r>
              <a:rPr lang="zh-CN" altLang="en-US">
                <a:solidFill>
                  <a:srgbClr val="000066"/>
                </a:solidFill>
                <a:latin typeface="华文仿宋" pitchFamily="2" charset="-122"/>
              </a:rPr>
              <a:t>输出电压</a:t>
            </a:r>
            <a:r>
              <a:rPr lang="en-US" altLang="zh-CN">
                <a:solidFill>
                  <a:srgbClr val="000066"/>
                </a:solidFill>
                <a:latin typeface="华文仿宋" pitchFamily="2" charset="-122"/>
              </a:rPr>
              <a:t>U</a:t>
            </a:r>
            <a:r>
              <a:rPr lang="en-US" altLang="zh-CN" baseline="-25000">
                <a:solidFill>
                  <a:srgbClr val="000066"/>
                </a:solidFill>
                <a:latin typeface="华文仿宋" pitchFamily="2" charset="-122"/>
              </a:rPr>
              <a:t>CD</a:t>
            </a:r>
            <a:r>
              <a:rPr lang="en-US" altLang="zh-CN">
                <a:solidFill>
                  <a:srgbClr val="000066"/>
                </a:solidFill>
                <a:latin typeface="华文仿宋" pitchFamily="2" charset="-122"/>
              </a:rPr>
              <a:t>=R</a:t>
            </a:r>
            <a:r>
              <a:rPr lang="en-US" altLang="zh-CN" baseline="-25000">
                <a:solidFill>
                  <a:srgbClr val="000066"/>
                </a:solidFill>
                <a:latin typeface="华文仿宋" pitchFamily="2" charset="-122"/>
              </a:rPr>
              <a:t>0</a:t>
            </a:r>
            <a:r>
              <a:rPr lang="zh-CN" altLang="en-US">
                <a:solidFill>
                  <a:srgbClr val="000066"/>
                </a:solidFill>
                <a:latin typeface="华文仿宋" pitchFamily="2" charset="-122"/>
              </a:rPr>
              <a:t>（</a:t>
            </a:r>
            <a:r>
              <a:rPr lang="en-US" altLang="zh-CN">
                <a:solidFill>
                  <a:srgbClr val="000066"/>
                </a:solidFill>
                <a:latin typeface="华文仿宋" pitchFamily="2" charset="-122"/>
              </a:rPr>
              <a:t>i</a:t>
            </a:r>
            <a:r>
              <a:rPr lang="en-US" altLang="zh-CN" baseline="-25000">
                <a:solidFill>
                  <a:srgbClr val="000066"/>
                </a:solidFill>
                <a:latin typeface="华文仿宋" pitchFamily="2" charset="-122"/>
              </a:rPr>
              <a:t>1</a:t>
            </a:r>
            <a:r>
              <a:rPr lang="en-US" altLang="zh-CN">
                <a:solidFill>
                  <a:srgbClr val="000066"/>
                </a:solidFill>
                <a:latin typeface="华文仿宋" pitchFamily="2" charset="-122"/>
              </a:rPr>
              <a:t>–i</a:t>
            </a:r>
            <a:r>
              <a:rPr lang="en-US" altLang="zh-CN" baseline="-25000">
                <a:solidFill>
                  <a:srgbClr val="000066"/>
                </a:solidFill>
                <a:latin typeface="华文仿宋" pitchFamily="2" charset="-122"/>
              </a:rPr>
              <a:t>2</a:t>
            </a:r>
            <a:r>
              <a:rPr lang="zh-CN" altLang="en-US">
                <a:solidFill>
                  <a:srgbClr val="000066"/>
                </a:solidFill>
                <a:latin typeface="华文仿宋" pitchFamily="2" charset="-122"/>
              </a:rPr>
              <a:t>）</a:t>
            </a:r>
            <a:r>
              <a:rPr lang="en-US" altLang="zh-CN">
                <a:solidFill>
                  <a:srgbClr val="000066"/>
                </a:solidFill>
                <a:latin typeface="华文仿宋" pitchFamily="2" charset="-122"/>
              </a:rPr>
              <a:t>&gt;0</a:t>
            </a:r>
            <a:r>
              <a:rPr lang="zh-CN" altLang="en-US">
                <a:solidFill>
                  <a:srgbClr val="000066"/>
                </a:solidFill>
                <a:latin typeface="华文仿宋" pitchFamily="2" charset="-122"/>
              </a:rPr>
              <a:t>。当</a:t>
            </a:r>
            <a:r>
              <a:rPr lang="en-US" altLang="zh-CN">
                <a:solidFill>
                  <a:srgbClr val="000066"/>
                </a:solidFill>
                <a:latin typeface="华文仿宋" pitchFamily="2" charset="-122"/>
              </a:rPr>
              <a:t>e</a:t>
            </a:r>
            <a:r>
              <a:rPr lang="en-US" altLang="zh-CN" baseline="-25000">
                <a:solidFill>
                  <a:srgbClr val="000066"/>
                </a:solidFill>
                <a:latin typeface="华文仿宋" pitchFamily="2" charset="-122"/>
              </a:rPr>
              <a:t>r</a:t>
            </a:r>
            <a:r>
              <a:rPr lang="zh-CN" altLang="en-US">
                <a:solidFill>
                  <a:srgbClr val="000066"/>
                </a:solidFill>
                <a:latin typeface="华文仿宋" pitchFamily="2" charset="-122"/>
              </a:rPr>
              <a:t>负半周时，</a:t>
            </a:r>
          </a:p>
        </p:txBody>
      </p:sp>
      <p:grpSp>
        <p:nvGrpSpPr>
          <p:cNvPr id="272482" name="Group 98"/>
          <p:cNvGrpSpPr>
            <a:grpSpLocks/>
          </p:cNvGrpSpPr>
          <p:nvPr/>
        </p:nvGrpSpPr>
        <p:grpSpPr bwMode="auto">
          <a:xfrm>
            <a:off x="4284663" y="3429000"/>
            <a:ext cx="4608512" cy="3084513"/>
            <a:chOff x="2699" y="2251"/>
            <a:chExt cx="2903" cy="1943"/>
          </a:xfrm>
        </p:grpSpPr>
        <p:sp>
          <p:nvSpPr>
            <p:cNvPr id="272441" name="Rectangle 57"/>
            <p:cNvSpPr>
              <a:spLocks noChangeArrowheads="1"/>
            </p:cNvSpPr>
            <p:nvPr/>
          </p:nvSpPr>
          <p:spPr bwMode="auto">
            <a:xfrm>
              <a:off x="3606" y="2659"/>
              <a:ext cx="215"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just" eaLnBrk="0" hangingPunct="0"/>
              <a:r>
                <a:rPr kumimoji="0" lang="en-US" altLang="zh-CN" sz="2000" b="0" i="1">
                  <a:ea typeface="宋体" panose="02010600030101010101" pitchFamily="2" charset="-122"/>
                </a:rPr>
                <a:t>e</a:t>
              </a:r>
              <a:r>
                <a:rPr kumimoji="0" lang="en-US" altLang="zh-CN" sz="2000" b="0" baseline="-25000">
                  <a:ea typeface="宋体" panose="02010600030101010101" pitchFamily="2" charset="-122"/>
                </a:rPr>
                <a:t>21</a:t>
              </a:r>
              <a:endParaRPr kumimoji="0" lang="en-US" altLang="zh-CN" sz="2000" b="0">
                <a:ea typeface="宋体" panose="02010600030101010101" pitchFamily="2" charset="-122"/>
              </a:endParaRPr>
            </a:p>
          </p:txBody>
        </p:sp>
        <p:sp>
          <p:nvSpPr>
            <p:cNvPr id="272442" name="Rectangle 58"/>
            <p:cNvSpPr>
              <a:spLocks noChangeArrowheads="1"/>
            </p:cNvSpPr>
            <p:nvPr/>
          </p:nvSpPr>
          <p:spPr bwMode="auto">
            <a:xfrm>
              <a:off x="3651" y="3385"/>
              <a:ext cx="212"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eaLnBrk="0" hangingPunct="0"/>
              <a:r>
                <a:rPr kumimoji="0" lang="en-US" altLang="zh-CN" sz="2000" b="0" i="1">
                  <a:ea typeface="宋体" panose="02010600030101010101" pitchFamily="2" charset="-122"/>
                </a:rPr>
                <a:t>e</a:t>
              </a:r>
              <a:r>
                <a:rPr kumimoji="0" lang="en-US" altLang="zh-CN" sz="2000" b="0" baseline="-25000">
                  <a:ea typeface="宋体" panose="02010600030101010101" pitchFamily="2" charset="-122"/>
                </a:rPr>
                <a:t>22</a:t>
              </a:r>
              <a:endParaRPr kumimoji="0" lang="en-US" altLang="zh-CN" sz="2000" b="0">
                <a:ea typeface="宋体" panose="02010600030101010101" pitchFamily="2" charset="-122"/>
              </a:endParaRPr>
            </a:p>
          </p:txBody>
        </p:sp>
        <p:sp>
          <p:nvSpPr>
            <p:cNvPr id="272408" name="Rectangle 24"/>
            <p:cNvSpPr>
              <a:spLocks noChangeArrowheads="1"/>
            </p:cNvSpPr>
            <p:nvPr/>
          </p:nvSpPr>
          <p:spPr bwMode="auto">
            <a:xfrm>
              <a:off x="4921" y="2535"/>
              <a:ext cx="186" cy="18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just" eaLnBrk="0" hangingPunct="0"/>
              <a:r>
                <a:rPr kumimoji="0" lang="en-US" altLang="zh-CN" sz="2000" b="0" i="1">
                  <a:ea typeface="宋体" panose="02010600030101010101" pitchFamily="2" charset="-122"/>
                </a:rPr>
                <a:t>R</a:t>
              </a:r>
              <a:r>
                <a:rPr kumimoji="0" lang="en-US" altLang="zh-CN" sz="2000" b="0" baseline="-25000">
                  <a:ea typeface="宋体" panose="02010600030101010101" pitchFamily="2" charset="-122"/>
                </a:rPr>
                <a:t>1</a:t>
              </a:r>
              <a:endParaRPr kumimoji="0" lang="en-US" altLang="zh-CN" sz="2000" b="0">
                <a:ea typeface="宋体" panose="02010600030101010101" pitchFamily="2" charset="-122"/>
              </a:endParaRPr>
            </a:p>
          </p:txBody>
        </p:sp>
        <p:sp>
          <p:nvSpPr>
            <p:cNvPr id="272412" name="Rectangle 28"/>
            <p:cNvSpPr>
              <a:spLocks noChangeArrowheads="1"/>
            </p:cNvSpPr>
            <p:nvPr/>
          </p:nvSpPr>
          <p:spPr bwMode="auto">
            <a:xfrm>
              <a:off x="4921" y="2931"/>
              <a:ext cx="212"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just" eaLnBrk="0" hangingPunct="0"/>
              <a:r>
                <a:rPr kumimoji="0" lang="en-US" altLang="zh-CN" sz="2000" b="0" i="1">
                  <a:ea typeface="宋体" panose="02010600030101010101" pitchFamily="2" charset="-122"/>
                </a:rPr>
                <a:t>R</a:t>
              </a:r>
              <a:r>
                <a:rPr kumimoji="0" lang="en-US" altLang="zh-CN" sz="2000" b="0" baseline="-25000">
                  <a:ea typeface="宋体" panose="02010600030101010101" pitchFamily="2" charset="-122"/>
                </a:rPr>
                <a:t>2</a:t>
              </a:r>
              <a:endParaRPr kumimoji="0" lang="en-US" altLang="zh-CN" sz="2000" b="0">
                <a:ea typeface="宋体" panose="02010600030101010101" pitchFamily="2" charset="-122"/>
              </a:endParaRPr>
            </a:p>
          </p:txBody>
        </p:sp>
        <p:sp>
          <p:nvSpPr>
            <p:cNvPr id="272443" name="Rectangle 59"/>
            <p:cNvSpPr>
              <a:spLocks noChangeArrowheads="1"/>
            </p:cNvSpPr>
            <p:nvPr/>
          </p:nvSpPr>
          <p:spPr bwMode="auto">
            <a:xfrm>
              <a:off x="4649" y="2940"/>
              <a:ext cx="170"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just" eaLnBrk="0" hangingPunct="0"/>
              <a:r>
                <a:rPr kumimoji="0" lang="en-US" altLang="zh-CN" sz="2000" b="0" i="1">
                  <a:ea typeface="宋体" panose="02010600030101010101" pitchFamily="2" charset="-122"/>
                </a:rPr>
                <a:t>C</a:t>
              </a:r>
              <a:r>
                <a:rPr kumimoji="0" lang="en-US" altLang="zh-CN" sz="2000" b="0" baseline="-25000">
                  <a:ea typeface="宋体" panose="02010600030101010101" pitchFamily="2" charset="-122"/>
                </a:rPr>
                <a:t>2</a:t>
              </a:r>
              <a:endParaRPr kumimoji="0" lang="en-US" altLang="zh-CN" sz="2000" b="0">
                <a:ea typeface="宋体" panose="02010600030101010101" pitchFamily="2" charset="-122"/>
              </a:endParaRPr>
            </a:p>
          </p:txBody>
        </p:sp>
        <p:sp>
          <p:nvSpPr>
            <p:cNvPr id="272444" name="Rectangle 60"/>
            <p:cNvSpPr>
              <a:spLocks noChangeArrowheads="1"/>
            </p:cNvSpPr>
            <p:nvPr/>
          </p:nvSpPr>
          <p:spPr bwMode="auto">
            <a:xfrm>
              <a:off x="4604" y="2568"/>
              <a:ext cx="276" cy="18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just" eaLnBrk="0" hangingPunct="0"/>
              <a:r>
                <a:rPr kumimoji="0" lang="en-US" altLang="zh-CN" sz="2000" b="0" i="1">
                  <a:ea typeface="宋体" panose="02010600030101010101" pitchFamily="2" charset="-122"/>
                </a:rPr>
                <a:t>C</a:t>
              </a:r>
              <a:r>
                <a:rPr kumimoji="0" lang="en-US" altLang="zh-CN" sz="2000" b="0" baseline="-25000">
                  <a:ea typeface="宋体" panose="02010600030101010101" pitchFamily="2" charset="-122"/>
                </a:rPr>
                <a:t>1</a:t>
              </a:r>
              <a:endParaRPr kumimoji="0" lang="en-US" altLang="zh-CN" sz="2000" b="0">
                <a:ea typeface="宋体" panose="02010600030101010101" pitchFamily="2" charset="-122"/>
              </a:endParaRPr>
            </a:p>
          </p:txBody>
        </p:sp>
        <p:sp>
          <p:nvSpPr>
            <p:cNvPr id="272389" name="Oval 5"/>
            <p:cNvSpPr>
              <a:spLocks noChangeArrowheads="1"/>
            </p:cNvSpPr>
            <p:nvPr/>
          </p:nvSpPr>
          <p:spPr bwMode="auto">
            <a:xfrm>
              <a:off x="3887" y="3201"/>
              <a:ext cx="30" cy="43"/>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390" name="Rectangle 6"/>
            <p:cNvSpPr>
              <a:spLocks noChangeArrowheads="1"/>
            </p:cNvSpPr>
            <p:nvPr/>
          </p:nvSpPr>
          <p:spPr bwMode="auto">
            <a:xfrm>
              <a:off x="3938" y="2690"/>
              <a:ext cx="117" cy="18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just" eaLnBrk="0" hangingPunct="0"/>
              <a:r>
                <a:rPr kumimoji="0" lang="en-US" altLang="zh-CN" sz="2000" b="0" i="1">
                  <a:ea typeface="宋体" panose="02010600030101010101" pitchFamily="2" charset="-122"/>
                </a:rPr>
                <a:t>R</a:t>
              </a:r>
              <a:endParaRPr kumimoji="0" lang="en-US" altLang="zh-CN" sz="2000" b="0">
                <a:ea typeface="宋体" panose="02010600030101010101" pitchFamily="2" charset="-122"/>
              </a:endParaRPr>
            </a:p>
          </p:txBody>
        </p:sp>
        <p:sp>
          <p:nvSpPr>
            <p:cNvPr id="272391" name="Line 7"/>
            <p:cNvSpPr>
              <a:spLocks noChangeShapeType="1"/>
            </p:cNvSpPr>
            <p:nvPr/>
          </p:nvSpPr>
          <p:spPr bwMode="auto">
            <a:xfrm rot="5400000">
              <a:off x="4297" y="2499"/>
              <a:ext cx="188" cy="0"/>
            </a:xfrm>
            <a:prstGeom prst="line">
              <a:avLst/>
            </a:prstGeom>
            <a:noFill/>
            <a:ln w="158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392" name="Line 8"/>
            <p:cNvSpPr>
              <a:spLocks noChangeShapeType="1"/>
            </p:cNvSpPr>
            <p:nvPr/>
          </p:nvSpPr>
          <p:spPr bwMode="auto">
            <a:xfrm rot="5400000" flipV="1">
              <a:off x="4334" y="2329"/>
              <a:ext cx="0" cy="322"/>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393" name="Rectangle 9"/>
            <p:cNvSpPr>
              <a:spLocks noChangeArrowheads="1"/>
            </p:cNvSpPr>
            <p:nvPr/>
          </p:nvSpPr>
          <p:spPr bwMode="auto">
            <a:xfrm>
              <a:off x="5181" y="2251"/>
              <a:ext cx="11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just" eaLnBrk="0" hangingPunct="0"/>
              <a:r>
                <a:rPr kumimoji="0" lang="en-US" altLang="zh-CN" sz="2000" b="0" i="1">
                  <a:ea typeface="宋体" panose="02010600030101010101" pitchFamily="2" charset="-122"/>
                </a:rPr>
                <a:t>i</a:t>
              </a:r>
              <a:r>
                <a:rPr kumimoji="0" lang="en-US" altLang="zh-CN" sz="2000" b="0" baseline="-25000">
                  <a:ea typeface="宋体" panose="02010600030101010101" pitchFamily="2" charset="-122"/>
                </a:rPr>
                <a:t>1</a:t>
              </a:r>
              <a:endParaRPr kumimoji="0" lang="en-US" altLang="zh-CN" sz="2000" b="0">
                <a:ea typeface="宋体" panose="02010600030101010101" pitchFamily="2" charset="-122"/>
              </a:endParaRPr>
            </a:p>
          </p:txBody>
        </p:sp>
        <p:sp>
          <p:nvSpPr>
            <p:cNvPr id="272394" name="Freeform 10"/>
            <p:cNvSpPr>
              <a:spLocks/>
            </p:cNvSpPr>
            <p:nvPr/>
          </p:nvSpPr>
          <p:spPr bwMode="auto">
            <a:xfrm>
              <a:off x="3285" y="2628"/>
              <a:ext cx="50" cy="815"/>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395" name="Freeform 11"/>
            <p:cNvSpPr>
              <a:spLocks/>
            </p:cNvSpPr>
            <p:nvPr/>
          </p:nvSpPr>
          <p:spPr bwMode="auto">
            <a:xfrm>
              <a:off x="2874" y="2628"/>
              <a:ext cx="411" cy="815"/>
            </a:xfrm>
            <a:custGeom>
              <a:avLst/>
              <a:gdLst>
                <a:gd name="T0" fmla="*/ 783 w 786"/>
                <a:gd name="T1" fmla="*/ 0 h 1065"/>
                <a:gd name="T2" fmla="*/ 0 w 786"/>
                <a:gd name="T3" fmla="*/ 0 h 1065"/>
                <a:gd name="T4" fmla="*/ 0 w 786"/>
                <a:gd name="T5" fmla="*/ 1065 h 1065"/>
                <a:gd name="T6" fmla="*/ 786 w 786"/>
                <a:gd name="T7" fmla="*/ 1065 h 1065"/>
              </a:gdLst>
              <a:ahLst/>
              <a:cxnLst>
                <a:cxn ang="0">
                  <a:pos x="T0" y="T1"/>
                </a:cxn>
                <a:cxn ang="0">
                  <a:pos x="T2" y="T3"/>
                </a:cxn>
                <a:cxn ang="0">
                  <a:pos x="T4" y="T5"/>
                </a:cxn>
                <a:cxn ang="0">
                  <a:pos x="T6" y="T7"/>
                </a:cxn>
              </a:cxnLst>
              <a:rect l="0" t="0" r="r" b="b"/>
              <a:pathLst>
                <a:path w="786" h="1065">
                  <a:moveTo>
                    <a:pt x="783" y="0"/>
                  </a:moveTo>
                  <a:lnTo>
                    <a:pt x="0" y="0"/>
                  </a:lnTo>
                  <a:lnTo>
                    <a:pt x="0" y="1065"/>
                  </a:lnTo>
                  <a:lnTo>
                    <a:pt x="786" y="1065"/>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grpSp>
          <p:nvGrpSpPr>
            <p:cNvPr id="272396" name="Group 12"/>
            <p:cNvGrpSpPr>
              <a:grpSpLocks/>
            </p:cNvGrpSpPr>
            <p:nvPr/>
          </p:nvGrpSpPr>
          <p:grpSpPr bwMode="auto">
            <a:xfrm>
              <a:off x="2768" y="2869"/>
              <a:ext cx="208" cy="304"/>
              <a:chOff x="5172" y="12212"/>
              <a:chExt cx="397" cy="397"/>
            </a:xfrm>
          </p:grpSpPr>
          <p:sp>
            <p:nvSpPr>
              <p:cNvPr id="272397" name="Oval 13"/>
              <p:cNvSpPr>
                <a:spLocks noChangeArrowheads="1"/>
              </p:cNvSpPr>
              <p:nvPr/>
            </p:nvSpPr>
            <p:spPr bwMode="auto">
              <a:xfrm>
                <a:off x="5172" y="12212"/>
                <a:ext cx="397" cy="397"/>
              </a:xfrm>
              <a:prstGeom prst="ellipse">
                <a:avLst/>
              </a:prstGeom>
              <a:solidFill>
                <a:srgbClr val="FFFFFF"/>
              </a:solidFill>
              <a:ln w="1587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398" name="Rectangle 14"/>
              <p:cNvSpPr>
                <a:spLocks noChangeArrowheads="1"/>
              </p:cNvSpPr>
              <p:nvPr/>
            </p:nvSpPr>
            <p:spPr bwMode="auto">
              <a:xfrm>
                <a:off x="5282" y="12268"/>
                <a:ext cx="23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just" eaLnBrk="0" hangingPunct="0"/>
                <a:r>
                  <a:rPr kumimoji="0" lang="zh-CN" altLang="en-US" sz="2000">
                    <a:ea typeface="宋体" panose="02010600030101010101" pitchFamily="2" charset="-122"/>
                  </a:rPr>
                  <a:t>～</a:t>
                </a:r>
              </a:p>
            </p:txBody>
          </p:sp>
        </p:grpSp>
        <p:sp>
          <p:nvSpPr>
            <p:cNvPr id="272399" name="Rectangle 15"/>
            <p:cNvSpPr>
              <a:spLocks noChangeArrowheads="1"/>
            </p:cNvSpPr>
            <p:nvPr/>
          </p:nvSpPr>
          <p:spPr bwMode="auto">
            <a:xfrm>
              <a:off x="3386" y="2705"/>
              <a:ext cx="92" cy="632"/>
            </a:xfrm>
            <a:prstGeom prst="rect">
              <a:avLst/>
            </a:prstGeom>
            <a:solidFill>
              <a:srgbClr val="FFFFFF"/>
            </a:solidFill>
            <a:ln w="1587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00" name="Line 16"/>
            <p:cNvSpPr>
              <a:spLocks noChangeShapeType="1"/>
            </p:cNvSpPr>
            <p:nvPr/>
          </p:nvSpPr>
          <p:spPr bwMode="auto">
            <a:xfrm>
              <a:off x="3427" y="3337"/>
              <a:ext cx="0" cy="436"/>
            </a:xfrm>
            <a:prstGeom prst="line">
              <a:avLst/>
            </a:prstGeom>
            <a:noFill/>
            <a:ln w="158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01" name="Freeform 17"/>
            <p:cNvSpPr>
              <a:spLocks/>
            </p:cNvSpPr>
            <p:nvPr/>
          </p:nvSpPr>
          <p:spPr bwMode="auto">
            <a:xfrm flipH="1">
              <a:off x="3580" y="2490"/>
              <a:ext cx="54" cy="545"/>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02" name="Freeform 18"/>
            <p:cNvSpPr>
              <a:spLocks/>
            </p:cNvSpPr>
            <p:nvPr/>
          </p:nvSpPr>
          <p:spPr bwMode="auto">
            <a:xfrm flipH="1">
              <a:off x="3560" y="3249"/>
              <a:ext cx="54" cy="545"/>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03" name="Freeform 19"/>
            <p:cNvSpPr>
              <a:spLocks/>
            </p:cNvSpPr>
            <p:nvPr/>
          </p:nvSpPr>
          <p:spPr bwMode="auto">
            <a:xfrm>
              <a:off x="3634" y="3035"/>
              <a:ext cx="147" cy="738"/>
            </a:xfrm>
            <a:custGeom>
              <a:avLst/>
              <a:gdLst>
                <a:gd name="T0" fmla="*/ 0 w 752"/>
                <a:gd name="T1" fmla="*/ 964 h 964"/>
                <a:gd name="T2" fmla="*/ 752 w 752"/>
                <a:gd name="T3" fmla="*/ 964 h 964"/>
                <a:gd name="T4" fmla="*/ 752 w 752"/>
                <a:gd name="T5" fmla="*/ 0 h 964"/>
              </a:gdLst>
              <a:ahLst/>
              <a:cxnLst>
                <a:cxn ang="0">
                  <a:pos x="T0" y="T1"/>
                </a:cxn>
                <a:cxn ang="0">
                  <a:pos x="T2" y="T3"/>
                </a:cxn>
                <a:cxn ang="0">
                  <a:pos x="T4" y="T5"/>
                </a:cxn>
              </a:cxnLst>
              <a:rect l="0" t="0" r="r" b="b"/>
              <a:pathLst>
                <a:path w="752" h="964">
                  <a:moveTo>
                    <a:pt x="0" y="964"/>
                  </a:moveTo>
                  <a:lnTo>
                    <a:pt x="752" y="964"/>
                  </a:lnTo>
                  <a:lnTo>
                    <a:pt x="752" y="0"/>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04" name="Line 20"/>
            <p:cNvSpPr>
              <a:spLocks noChangeShapeType="1"/>
            </p:cNvSpPr>
            <p:nvPr/>
          </p:nvSpPr>
          <p:spPr bwMode="auto">
            <a:xfrm>
              <a:off x="3634" y="2490"/>
              <a:ext cx="1715"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05" name="Oval 21"/>
            <p:cNvSpPr>
              <a:spLocks noChangeArrowheads="1"/>
            </p:cNvSpPr>
            <p:nvPr/>
          </p:nvSpPr>
          <p:spPr bwMode="auto">
            <a:xfrm>
              <a:off x="5351" y="2470"/>
              <a:ext cx="30" cy="44"/>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06" name="Oval 22"/>
            <p:cNvSpPr>
              <a:spLocks noChangeArrowheads="1"/>
            </p:cNvSpPr>
            <p:nvPr/>
          </p:nvSpPr>
          <p:spPr bwMode="auto">
            <a:xfrm>
              <a:off x="3889" y="2470"/>
              <a:ext cx="30" cy="44"/>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07" name="Rectangle 23"/>
            <p:cNvSpPr>
              <a:spLocks noChangeArrowheads="1"/>
            </p:cNvSpPr>
            <p:nvPr/>
          </p:nvSpPr>
          <p:spPr bwMode="auto">
            <a:xfrm>
              <a:off x="2699" y="2717"/>
              <a:ext cx="117"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just" eaLnBrk="0" hangingPunct="0"/>
              <a:r>
                <a:rPr kumimoji="0" lang="en-US" altLang="zh-CN" sz="2000" b="0" i="1">
                  <a:ea typeface="宋体" panose="02010600030101010101" pitchFamily="2" charset="-122"/>
                </a:rPr>
                <a:t>e</a:t>
              </a:r>
              <a:r>
                <a:rPr kumimoji="0" lang="en-US" altLang="zh-CN" sz="2000" b="0" baseline="-25000">
                  <a:ea typeface="宋体" panose="02010600030101010101" pitchFamily="2" charset="-122"/>
                </a:rPr>
                <a:t>1</a:t>
              </a:r>
              <a:endParaRPr kumimoji="0" lang="en-US" altLang="zh-CN" sz="2000" b="0">
                <a:ea typeface="宋体" panose="02010600030101010101" pitchFamily="2" charset="-122"/>
              </a:endParaRPr>
            </a:p>
          </p:txBody>
        </p:sp>
        <p:sp>
          <p:nvSpPr>
            <p:cNvPr id="272409" name="Line 25"/>
            <p:cNvSpPr>
              <a:spLocks noChangeShapeType="1"/>
            </p:cNvSpPr>
            <p:nvPr/>
          </p:nvSpPr>
          <p:spPr bwMode="auto">
            <a:xfrm>
              <a:off x="5114" y="2479"/>
              <a:ext cx="0" cy="74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10" name="Rectangle 26"/>
            <p:cNvSpPr>
              <a:spLocks noChangeArrowheads="1"/>
            </p:cNvSpPr>
            <p:nvPr/>
          </p:nvSpPr>
          <p:spPr bwMode="auto">
            <a:xfrm>
              <a:off x="5093" y="2552"/>
              <a:ext cx="41" cy="216"/>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11" name="Rectangle 27"/>
            <p:cNvSpPr>
              <a:spLocks noChangeArrowheads="1"/>
            </p:cNvSpPr>
            <p:nvPr/>
          </p:nvSpPr>
          <p:spPr bwMode="auto">
            <a:xfrm>
              <a:off x="5093" y="2915"/>
              <a:ext cx="41" cy="217"/>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13" name="Line 29"/>
            <p:cNvSpPr>
              <a:spLocks noChangeShapeType="1"/>
            </p:cNvSpPr>
            <p:nvPr/>
          </p:nvSpPr>
          <p:spPr bwMode="auto">
            <a:xfrm>
              <a:off x="3628" y="3036"/>
              <a:ext cx="153"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14" name="Line 30"/>
            <p:cNvSpPr>
              <a:spLocks noChangeShapeType="1"/>
            </p:cNvSpPr>
            <p:nvPr/>
          </p:nvSpPr>
          <p:spPr bwMode="auto">
            <a:xfrm>
              <a:off x="3634" y="3228"/>
              <a:ext cx="1743" cy="1"/>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15" name="Line 31"/>
            <p:cNvSpPr>
              <a:spLocks noChangeShapeType="1"/>
            </p:cNvSpPr>
            <p:nvPr/>
          </p:nvSpPr>
          <p:spPr bwMode="auto">
            <a:xfrm>
              <a:off x="3903" y="2490"/>
              <a:ext cx="0" cy="739"/>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16" name="Rectangle 32"/>
            <p:cNvSpPr>
              <a:spLocks noChangeArrowheads="1"/>
            </p:cNvSpPr>
            <p:nvPr/>
          </p:nvSpPr>
          <p:spPr bwMode="auto">
            <a:xfrm>
              <a:off x="3884" y="2735"/>
              <a:ext cx="41" cy="278"/>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17" name="Freeform 33"/>
            <p:cNvSpPr>
              <a:spLocks/>
            </p:cNvSpPr>
            <p:nvPr/>
          </p:nvSpPr>
          <p:spPr bwMode="auto">
            <a:xfrm rot="5400000">
              <a:off x="4307" y="3223"/>
              <a:ext cx="106" cy="435"/>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18" name="Freeform 34"/>
            <p:cNvSpPr>
              <a:spLocks/>
            </p:cNvSpPr>
            <p:nvPr/>
          </p:nvSpPr>
          <p:spPr bwMode="auto">
            <a:xfrm rot="16200000" flipV="1">
              <a:off x="4310" y="3427"/>
              <a:ext cx="106" cy="436"/>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19" name="Freeform 35"/>
            <p:cNvSpPr>
              <a:spLocks/>
            </p:cNvSpPr>
            <p:nvPr/>
          </p:nvSpPr>
          <p:spPr bwMode="auto">
            <a:xfrm>
              <a:off x="3128" y="2628"/>
              <a:ext cx="1017" cy="1221"/>
            </a:xfrm>
            <a:custGeom>
              <a:avLst/>
              <a:gdLst>
                <a:gd name="T0" fmla="*/ 0 w 1940"/>
                <a:gd name="T1" fmla="*/ 0 h 1596"/>
                <a:gd name="T2" fmla="*/ 0 w 1940"/>
                <a:gd name="T3" fmla="*/ 1596 h 1596"/>
                <a:gd name="T4" fmla="*/ 1940 w 1940"/>
                <a:gd name="T5" fmla="*/ 1596 h 1596"/>
                <a:gd name="T6" fmla="*/ 1937 w 1940"/>
                <a:gd name="T7" fmla="*/ 1383 h 1596"/>
              </a:gdLst>
              <a:ahLst/>
              <a:cxnLst>
                <a:cxn ang="0">
                  <a:pos x="T0" y="T1"/>
                </a:cxn>
                <a:cxn ang="0">
                  <a:pos x="T2" y="T3"/>
                </a:cxn>
                <a:cxn ang="0">
                  <a:pos x="T4" y="T5"/>
                </a:cxn>
                <a:cxn ang="0">
                  <a:pos x="T6" y="T7"/>
                </a:cxn>
              </a:cxnLst>
              <a:rect l="0" t="0" r="r" b="b"/>
              <a:pathLst>
                <a:path w="1940" h="1596">
                  <a:moveTo>
                    <a:pt x="0" y="0"/>
                  </a:moveTo>
                  <a:lnTo>
                    <a:pt x="0" y="1596"/>
                  </a:lnTo>
                  <a:lnTo>
                    <a:pt x="1940" y="1596"/>
                  </a:lnTo>
                  <a:lnTo>
                    <a:pt x="1937" y="1383"/>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20" name="Line 36"/>
            <p:cNvSpPr>
              <a:spLocks noChangeShapeType="1"/>
            </p:cNvSpPr>
            <p:nvPr/>
          </p:nvSpPr>
          <p:spPr bwMode="auto">
            <a:xfrm>
              <a:off x="4208" y="3538"/>
              <a:ext cx="279" cy="0"/>
            </a:xfrm>
            <a:prstGeom prst="line">
              <a:avLst/>
            </a:prstGeom>
            <a:noFill/>
            <a:ln w="38100" cmpd="dbl">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21" name="Freeform 37"/>
            <p:cNvSpPr>
              <a:spLocks/>
            </p:cNvSpPr>
            <p:nvPr/>
          </p:nvSpPr>
          <p:spPr bwMode="auto">
            <a:xfrm>
              <a:off x="3917" y="2886"/>
              <a:ext cx="228" cy="520"/>
            </a:xfrm>
            <a:custGeom>
              <a:avLst/>
              <a:gdLst>
                <a:gd name="T0" fmla="*/ 435 w 435"/>
                <a:gd name="T1" fmla="*/ 626 h 626"/>
                <a:gd name="T2" fmla="*/ 429 w 435"/>
                <a:gd name="T3" fmla="*/ 0 h 626"/>
                <a:gd name="T4" fmla="*/ 0 w 435"/>
                <a:gd name="T5" fmla="*/ 0 h 626"/>
              </a:gdLst>
              <a:ahLst/>
              <a:cxnLst>
                <a:cxn ang="0">
                  <a:pos x="T0" y="T1"/>
                </a:cxn>
                <a:cxn ang="0">
                  <a:pos x="T2" y="T3"/>
                </a:cxn>
                <a:cxn ang="0">
                  <a:pos x="T4" y="T5"/>
                </a:cxn>
              </a:cxnLst>
              <a:rect l="0" t="0" r="r" b="b"/>
              <a:pathLst>
                <a:path w="435" h="626">
                  <a:moveTo>
                    <a:pt x="435" y="626"/>
                  </a:moveTo>
                  <a:lnTo>
                    <a:pt x="429" y="0"/>
                  </a:lnTo>
                  <a:lnTo>
                    <a:pt x="0" y="0"/>
                  </a:lnTo>
                </a:path>
              </a:pathLst>
            </a:custGeom>
            <a:noFill/>
            <a:ln w="952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grpSp>
          <p:nvGrpSpPr>
            <p:cNvPr id="272422" name="Group 38"/>
            <p:cNvGrpSpPr>
              <a:grpSpLocks/>
            </p:cNvGrpSpPr>
            <p:nvPr/>
          </p:nvGrpSpPr>
          <p:grpSpPr bwMode="auto">
            <a:xfrm rot="-10800000">
              <a:off x="4820" y="2628"/>
              <a:ext cx="105" cy="54"/>
              <a:chOff x="4436" y="14856"/>
              <a:chExt cx="346" cy="71"/>
            </a:xfrm>
          </p:grpSpPr>
          <p:sp>
            <p:nvSpPr>
              <p:cNvPr id="272423" name="Line 39"/>
              <p:cNvSpPr>
                <a:spLocks noChangeShapeType="1"/>
              </p:cNvSpPr>
              <p:nvPr/>
            </p:nvSpPr>
            <p:spPr bwMode="auto">
              <a:xfrm>
                <a:off x="4436" y="14856"/>
                <a:ext cx="346"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24" name="Line 40"/>
              <p:cNvSpPr>
                <a:spLocks noChangeShapeType="1"/>
              </p:cNvSpPr>
              <p:nvPr/>
            </p:nvSpPr>
            <p:spPr bwMode="auto">
              <a:xfrm>
                <a:off x="4436" y="14927"/>
                <a:ext cx="346"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grpSp>
        <p:grpSp>
          <p:nvGrpSpPr>
            <p:cNvPr id="272425" name="Group 41"/>
            <p:cNvGrpSpPr>
              <a:grpSpLocks/>
            </p:cNvGrpSpPr>
            <p:nvPr/>
          </p:nvGrpSpPr>
          <p:grpSpPr bwMode="auto">
            <a:xfrm rot="-10800000">
              <a:off x="4828" y="3013"/>
              <a:ext cx="105" cy="54"/>
              <a:chOff x="4436" y="14856"/>
              <a:chExt cx="346" cy="71"/>
            </a:xfrm>
          </p:grpSpPr>
          <p:sp>
            <p:nvSpPr>
              <p:cNvPr id="272426" name="Line 42"/>
              <p:cNvSpPr>
                <a:spLocks noChangeShapeType="1"/>
              </p:cNvSpPr>
              <p:nvPr/>
            </p:nvSpPr>
            <p:spPr bwMode="auto">
              <a:xfrm>
                <a:off x="4436" y="14856"/>
                <a:ext cx="346"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27" name="Line 43"/>
              <p:cNvSpPr>
                <a:spLocks noChangeShapeType="1"/>
              </p:cNvSpPr>
              <p:nvPr/>
            </p:nvSpPr>
            <p:spPr bwMode="auto">
              <a:xfrm>
                <a:off x="4436" y="14927"/>
                <a:ext cx="346"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grpSp>
        <p:sp>
          <p:nvSpPr>
            <p:cNvPr id="272428" name="Line 44"/>
            <p:cNvSpPr>
              <a:spLocks noChangeShapeType="1"/>
            </p:cNvSpPr>
            <p:nvPr/>
          </p:nvSpPr>
          <p:spPr bwMode="auto">
            <a:xfrm>
              <a:off x="4864" y="2490"/>
              <a:ext cx="0" cy="138"/>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29" name="Line 45"/>
            <p:cNvSpPr>
              <a:spLocks noChangeShapeType="1"/>
            </p:cNvSpPr>
            <p:nvPr/>
          </p:nvSpPr>
          <p:spPr bwMode="auto">
            <a:xfrm>
              <a:off x="4874" y="2682"/>
              <a:ext cx="0" cy="331"/>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30" name="Line 46"/>
            <p:cNvSpPr>
              <a:spLocks noChangeShapeType="1"/>
            </p:cNvSpPr>
            <p:nvPr/>
          </p:nvSpPr>
          <p:spPr bwMode="auto">
            <a:xfrm>
              <a:off x="4878" y="3080"/>
              <a:ext cx="0" cy="13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31" name="Freeform 47"/>
            <p:cNvSpPr>
              <a:spLocks/>
            </p:cNvSpPr>
            <p:nvPr/>
          </p:nvSpPr>
          <p:spPr bwMode="auto">
            <a:xfrm>
              <a:off x="4558" y="2795"/>
              <a:ext cx="534" cy="571"/>
            </a:xfrm>
            <a:custGeom>
              <a:avLst/>
              <a:gdLst>
                <a:gd name="T0" fmla="*/ 0 w 1020"/>
                <a:gd name="T1" fmla="*/ 626 h 626"/>
                <a:gd name="T2" fmla="*/ 0 w 1020"/>
                <a:gd name="T3" fmla="*/ 0 h 626"/>
                <a:gd name="T4" fmla="*/ 1020 w 1020"/>
                <a:gd name="T5" fmla="*/ 0 h 626"/>
              </a:gdLst>
              <a:ahLst/>
              <a:cxnLst>
                <a:cxn ang="0">
                  <a:pos x="T0" y="T1"/>
                </a:cxn>
                <a:cxn ang="0">
                  <a:pos x="T2" y="T3"/>
                </a:cxn>
                <a:cxn ang="0">
                  <a:pos x="T4" y="T5"/>
                </a:cxn>
              </a:cxnLst>
              <a:rect l="0" t="0" r="r" b="b"/>
              <a:pathLst>
                <a:path w="1020" h="626">
                  <a:moveTo>
                    <a:pt x="0" y="626"/>
                  </a:moveTo>
                  <a:lnTo>
                    <a:pt x="0" y="0"/>
                  </a:lnTo>
                  <a:lnTo>
                    <a:pt x="1020" y="0"/>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32" name="Oval 48"/>
            <p:cNvSpPr>
              <a:spLocks noChangeArrowheads="1"/>
            </p:cNvSpPr>
            <p:nvPr/>
          </p:nvSpPr>
          <p:spPr bwMode="auto">
            <a:xfrm>
              <a:off x="5101" y="2798"/>
              <a:ext cx="30" cy="43"/>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33" name="Oval 49"/>
            <p:cNvSpPr>
              <a:spLocks noChangeArrowheads="1"/>
            </p:cNvSpPr>
            <p:nvPr/>
          </p:nvSpPr>
          <p:spPr bwMode="auto">
            <a:xfrm>
              <a:off x="4860" y="2798"/>
              <a:ext cx="30" cy="43"/>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34" name="Oval 50"/>
            <p:cNvSpPr>
              <a:spLocks noChangeArrowheads="1"/>
            </p:cNvSpPr>
            <p:nvPr/>
          </p:nvSpPr>
          <p:spPr bwMode="auto">
            <a:xfrm>
              <a:off x="5102" y="2470"/>
              <a:ext cx="30" cy="44"/>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35" name="Oval 51"/>
            <p:cNvSpPr>
              <a:spLocks noChangeArrowheads="1"/>
            </p:cNvSpPr>
            <p:nvPr/>
          </p:nvSpPr>
          <p:spPr bwMode="auto">
            <a:xfrm>
              <a:off x="4848" y="2470"/>
              <a:ext cx="30" cy="44"/>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36" name="Oval 52"/>
            <p:cNvSpPr>
              <a:spLocks noChangeArrowheads="1"/>
            </p:cNvSpPr>
            <p:nvPr/>
          </p:nvSpPr>
          <p:spPr bwMode="auto">
            <a:xfrm>
              <a:off x="4864" y="3208"/>
              <a:ext cx="30" cy="44"/>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37" name="Oval 53"/>
            <p:cNvSpPr>
              <a:spLocks noChangeArrowheads="1"/>
            </p:cNvSpPr>
            <p:nvPr/>
          </p:nvSpPr>
          <p:spPr bwMode="auto">
            <a:xfrm>
              <a:off x="5101" y="3206"/>
              <a:ext cx="30" cy="43"/>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38" name="Oval 54"/>
            <p:cNvSpPr>
              <a:spLocks noChangeArrowheads="1"/>
            </p:cNvSpPr>
            <p:nvPr/>
          </p:nvSpPr>
          <p:spPr bwMode="auto">
            <a:xfrm>
              <a:off x="3113" y="2607"/>
              <a:ext cx="30" cy="44"/>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39" name="Freeform 55"/>
            <p:cNvSpPr>
              <a:spLocks/>
            </p:cNvSpPr>
            <p:nvPr/>
          </p:nvSpPr>
          <p:spPr bwMode="auto">
            <a:xfrm>
              <a:off x="2984" y="3443"/>
              <a:ext cx="1598" cy="642"/>
            </a:xfrm>
            <a:custGeom>
              <a:avLst/>
              <a:gdLst>
                <a:gd name="T0" fmla="*/ 0 w 3050"/>
                <a:gd name="T1" fmla="*/ 0 h 839"/>
                <a:gd name="T2" fmla="*/ 0 w 3050"/>
                <a:gd name="T3" fmla="*/ 839 h 839"/>
                <a:gd name="T4" fmla="*/ 3050 w 3050"/>
                <a:gd name="T5" fmla="*/ 839 h 839"/>
                <a:gd name="T6" fmla="*/ 3050 w 3050"/>
                <a:gd name="T7" fmla="*/ 333 h 839"/>
              </a:gdLst>
              <a:ahLst/>
              <a:cxnLst>
                <a:cxn ang="0">
                  <a:pos x="T0" y="T1"/>
                </a:cxn>
                <a:cxn ang="0">
                  <a:pos x="T2" y="T3"/>
                </a:cxn>
                <a:cxn ang="0">
                  <a:pos x="T4" y="T5"/>
                </a:cxn>
                <a:cxn ang="0">
                  <a:pos x="T6" y="T7"/>
                </a:cxn>
              </a:cxnLst>
              <a:rect l="0" t="0" r="r" b="b"/>
              <a:pathLst>
                <a:path w="3050" h="839">
                  <a:moveTo>
                    <a:pt x="0" y="0"/>
                  </a:moveTo>
                  <a:lnTo>
                    <a:pt x="0" y="839"/>
                  </a:lnTo>
                  <a:lnTo>
                    <a:pt x="3050" y="839"/>
                  </a:lnTo>
                  <a:lnTo>
                    <a:pt x="3050" y="333"/>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40" name="Oval 56"/>
            <p:cNvSpPr>
              <a:spLocks noChangeArrowheads="1"/>
            </p:cNvSpPr>
            <p:nvPr/>
          </p:nvSpPr>
          <p:spPr bwMode="auto">
            <a:xfrm>
              <a:off x="2963" y="3423"/>
              <a:ext cx="30" cy="43"/>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45" name="Line 61"/>
            <p:cNvSpPr>
              <a:spLocks noChangeShapeType="1"/>
            </p:cNvSpPr>
            <p:nvPr/>
          </p:nvSpPr>
          <p:spPr bwMode="auto">
            <a:xfrm rot="5400000">
              <a:off x="4342" y="3236"/>
              <a:ext cx="187" cy="0"/>
            </a:xfrm>
            <a:prstGeom prst="line">
              <a:avLst/>
            </a:prstGeom>
            <a:noFill/>
            <a:ln w="158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46" name="Line 62"/>
            <p:cNvSpPr>
              <a:spLocks noChangeShapeType="1"/>
            </p:cNvSpPr>
            <p:nvPr/>
          </p:nvSpPr>
          <p:spPr bwMode="auto">
            <a:xfrm rot="5400000" flipV="1">
              <a:off x="4379" y="3065"/>
              <a:ext cx="0" cy="322"/>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47" name="Oval 63"/>
            <p:cNvSpPr>
              <a:spLocks noChangeArrowheads="1"/>
            </p:cNvSpPr>
            <p:nvPr/>
          </p:nvSpPr>
          <p:spPr bwMode="auto">
            <a:xfrm>
              <a:off x="4682" y="2468"/>
              <a:ext cx="29" cy="43"/>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48" name="Line 64"/>
            <p:cNvSpPr>
              <a:spLocks noChangeShapeType="1"/>
            </p:cNvSpPr>
            <p:nvPr/>
          </p:nvSpPr>
          <p:spPr bwMode="auto">
            <a:xfrm rot="-2700000">
              <a:off x="4023" y="2600"/>
              <a:ext cx="128" cy="0"/>
            </a:xfrm>
            <a:prstGeom prst="line">
              <a:avLst/>
            </a:prstGeom>
            <a:noFill/>
            <a:ln w="158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49" name="Line 65"/>
            <p:cNvSpPr>
              <a:spLocks noChangeShapeType="1"/>
            </p:cNvSpPr>
            <p:nvPr/>
          </p:nvSpPr>
          <p:spPr bwMode="auto">
            <a:xfrm rot="18900000" flipV="1">
              <a:off x="4135" y="2475"/>
              <a:ext cx="0" cy="359"/>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50" name="Oval 66"/>
            <p:cNvSpPr>
              <a:spLocks noChangeArrowheads="1"/>
            </p:cNvSpPr>
            <p:nvPr/>
          </p:nvSpPr>
          <p:spPr bwMode="auto">
            <a:xfrm>
              <a:off x="3996" y="2470"/>
              <a:ext cx="30" cy="44"/>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51" name="Line 67"/>
            <p:cNvSpPr>
              <a:spLocks noChangeShapeType="1"/>
            </p:cNvSpPr>
            <p:nvPr/>
          </p:nvSpPr>
          <p:spPr bwMode="auto">
            <a:xfrm rot="13500000" flipH="1">
              <a:off x="4476" y="2710"/>
              <a:ext cx="129" cy="0"/>
            </a:xfrm>
            <a:prstGeom prst="line">
              <a:avLst/>
            </a:prstGeom>
            <a:noFill/>
            <a:ln w="158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52" name="Freeform 68"/>
            <p:cNvSpPr>
              <a:spLocks/>
            </p:cNvSpPr>
            <p:nvPr/>
          </p:nvSpPr>
          <p:spPr bwMode="auto">
            <a:xfrm>
              <a:off x="4203" y="2470"/>
              <a:ext cx="512" cy="756"/>
            </a:xfrm>
            <a:custGeom>
              <a:avLst/>
              <a:gdLst>
                <a:gd name="T0" fmla="*/ 736 w 736"/>
                <a:gd name="T1" fmla="*/ 0 h 827"/>
                <a:gd name="T2" fmla="*/ 0 w 736"/>
                <a:gd name="T3" fmla="*/ 827 h 827"/>
              </a:gdLst>
              <a:ahLst/>
              <a:cxnLst>
                <a:cxn ang="0">
                  <a:pos x="T0" y="T1"/>
                </a:cxn>
                <a:cxn ang="0">
                  <a:pos x="T2" y="T3"/>
                </a:cxn>
              </a:cxnLst>
              <a:rect l="0" t="0" r="r" b="b"/>
              <a:pathLst>
                <a:path w="736" h="827">
                  <a:moveTo>
                    <a:pt x="736" y="0"/>
                  </a:moveTo>
                  <a:lnTo>
                    <a:pt x="0" y="827"/>
                  </a:lnTo>
                </a:path>
              </a:pathLst>
            </a:custGeom>
            <a:noFill/>
            <a:ln w="9525">
              <a:solidFill>
                <a:srgbClr val="000000"/>
              </a:solidFill>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53" name="Oval 69"/>
            <p:cNvSpPr>
              <a:spLocks noChangeArrowheads="1"/>
            </p:cNvSpPr>
            <p:nvPr/>
          </p:nvSpPr>
          <p:spPr bwMode="auto">
            <a:xfrm>
              <a:off x="4183" y="3203"/>
              <a:ext cx="30" cy="43"/>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54" name="Freeform 70"/>
            <p:cNvSpPr>
              <a:spLocks/>
            </p:cNvSpPr>
            <p:nvPr/>
          </p:nvSpPr>
          <p:spPr bwMode="auto">
            <a:xfrm>
              <a:off x="4239" y="2792"/>
              <a:ext cx="310" cy="437"/>
            </a:xfrm>
            <a:custGeom>
              <a:avLst/>
              <a:gdLst>
                <a:gd name="T0" fmla="*/ 0 w 445"/>
                <a:gd name="T1" fmla="*/ 0 h 478"/>
                <a:gd name="T2" fmla="*/ 445 w 445"/>
                <a:gd name="T3" fmla="*/ 478 h 478"/>
              </a:gdLst>
              <a:ahLst/>
              <a:cxnLst>
                <a:cxn ang="0">
                  <a:pos x="T0" y="T1"/>
                </a:cxn>
                <a:cxn ang="0">
                  <a:pos x="T2" y="T3"/>
                </a:cxn>
              </a:cxnLst>
              <a:rect l="0" t="0" r="r" b="b"/>
              <a:pathLst>
                <a:path w="445" h="478">
                  <a:moveTo>
                    <a:pt x="0" y="0"/>
                  </a:moveTo>
                  <a:lnTo>
                    <a:pt x="445" y="478"/>
                  </a:lnTo>
                </a:path>
              </a:pathLst>
            </a:custGeom>
            <a:noFill/>
            <a:ln w="9525">
              <a:solidFill>
                <a:srgbClr val="000000"/>
              </a:solidFill>
              <a:round/>
              <a:headEn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55" name="Oval 71"/>
            <p:cNvSpPr>
              <a:spLocks noChangeArrowheads="1"/>
            </p:cNvSpPr>
            <p:nvPr/>
          </p:nvSpPr>
          <p:spPr bwMode="auto">
            <a:xfrm>
              <a:off x="4529" y="3206"/>
              <a:ext cx="29" cy="43"/>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56" name="Rectangle 72"/>
            <p:cNvSpPr>
              <a:spLocks noChangeArrowheads="1"/>
            </p:cNvSpPr>
            <p:nvPr/>
          </p:nvSpPr>
          <p:spPr bwMode="auto">
            <a:xfrm>
              <a:off x="4212" y="3177"/>
              <a:ext cx="133"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just" eaLnBrk="0" hangingPunct="0"/>
              <a:r>
                <a:rPr kumimoji="0" lang="en-US" altLang="zh-CN" sz="2000" b="0" i="1">
                  <a:ea typeface="宋体" panose="02010600030101010101" pitchFamily="2" charset="-122"/>
                </a:rPr>
                <a:t>e</a:t>
              </a:r>
              <a:r>
                <a:rPr kumimoji="0" lang="en-US" altLang="zh-CN" sz="2000" b="0" baseline="-25000">
                  <a:ea typeface="宋体" panose="02010600030101010101" pitchFamily="2" charset="-122"/>
                </a:rPr>
                <a:t>r</a:t>
              </a:r>
              <a:endParaRPr kumimoji="0" lang="en-US" altLang="zh-CN" sz="2000" b="0">
                <a:ea typeface="宋体" panose="02010600030101010101" pitchFamily="2" charset="-122"/>
              </a:endParaRPr>
            </a:p>
          </p:txBody>
        </p:sp>
        <p:sp>
          <p:nvSpPr>
            <p:cNvPr id="272457" name="Oval 73"/>
            <p:cNvSpPr>
              <a:spLocks noChangeArrowheads="1"/>
            </p:cNvSpPr>
            <p:nvPr/>
          </p:nvSpPr>
          <p:spPr bwMode="auto">
            <a:xfrm>
              <a:off x="5366" y="3209"/>
              <a:ext cx="30" cy="44"/>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58" name="Rectangle 74"/>
            <p:cNvSpPr>
              <a:spLocks noChangeArrowheads="1"/>
            </p:cNvSpPr>
            <p:nvPr/>
          </p:nvSpPr>
          <p:spPr bwMode="auto">
            <a:xfrm>
              <a:off x="3895" y="3706"/>
              <a:ext cx="123" cy="488"/>
            </a:xfrm>
            <a:prstGeom prst="rect">
              <a:avLst/>
            </a:prstGeom>
            <a:solidFill>
              <a:srgbClr val="FFFFFF"/>
            </a:solidFill>
            <a:ln w="1587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eaLnBrk="0" hangingPunct="0">
                <a:lnSpc>
                  <a:spcPct val="80000"/>
                </a:lnSpc>
              </a:pPr>
              <a:r>
                <a:rPr kumimoji="0" lang="zh-CN" altLang="en-US" sz="2000" b="0">
                  <a:ea typeface="宋体" panose="02010600030101010101" pitchFamily="2" charset="-122"/>
                </a:rPr>
                <a:t>移相器</a:t>
              </a:r>
            </a:p>
          </p:txBody>
        </p:sp>
        <p:sp>
          <p:nvSpPr>
            <p:cNvPr id="272459" name="Rectangle 75"/>
            <p:cNvSpPr>
              <a:spLocks noChangeArrowheads="1"/>
            </p:cNvSpPr>
            <p:nvPr/>
          </p:nvSpPr>
          <p:spPr bwMode="auto">
            <a:xfrm>
              <a:off x="4254" y="2251"/>
              <a:ext cx="350" cy="18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just" eaLnBrk="0" hangingPunct="0"/>
              <a:r>
                <a:rPr kumimoji="0" lang="en-US" altLang="zh-CN" sz="1800" b="0" i="1">
                  <a:ea typeface="宋体" panose="02010600030101010101" pitchFamily="2" charset="-122"/>
                </a:rPr>
                <a:t>D</a:t>
              </a:r>
              <a:r>
                <a:rPr kumimoji="0" lang="en-US" altLang="zh-CN" sz="1800" b="0" baseline="-25000">
                  <a:ea typeface="宋体" panose="02010600030101010101" pitchFamily="2" charset="-122"/>
                </a:rPr>
                <a:t>1</a:t>
              </a:r>
              <a:endParaRPr kumimoji="0" lang="en-US" altLang="zh-CN" sz="1800" b="0">
                <a:ea typeface="宋体" panose="02010600030101010101" pitchFamily="2" charset="-122"/>
              </a:endParaRPr>
            </a:p>
          </p:txBody>
        </p:sp>
        <p:sp>
          <p:nvSpPr>
            <p:cNvPr id="272460" name="Rectangle 76"/>
            <p:cNvSpPr>
              <a:spLocks noChangeArrowheads="1"/>
            </p:cNvSpPr>
            <p:nvPr/>
          </p:nvSpPr>
          <p:spPr bwMode="auto">
            <a:xfrm>
              <a:off x="4150" y="2614"/>
              <a:ext cx="209"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just" eaLnBrk="0" hangingPunct="0"/>
              <a:r>
                <a:rPr kumimoji="0" lang="en-US" altLang="zh-CN" sz="1800" b="0" i="1">
                  <a:ea typeface="宋体" panose="02010600030101010101" pitchFamily="2" charset="-122"/>
                </a:rPr>
                <a:t>D</a:t>
              </a:r>
              <a:r>
                <a:rPr kumimoji="0" lang="en-US" altLang="zh-CN" sz="1800" b="0" baseline="-25000">
                  <a:ea typeface="宋体" panose="02010600030101010101" pitchFamily="2" charset="-122"/>
                </a:rPr>
                <a:t>4</a:t>
              </a:r>
              <a:endParaRPr kumimoji="0" lang="en-US" altLang="zh-CN" sz="1800" b="0">
                <a:ea typeface="宋体" panose="02010600030101010101" pitchFamily="2" charset="-122"/>
              </a:endParaRPr>
            </a:p>
          </p:txBody>
        </p:sp>
        <p:sp>
          <p:nvSpPr>
            <p:cNvPr id="272461" name="Rectangle 77"/>
            <p:cNvSpPr>
              <a:spLocks noChangeArrowheads="1"/>
            </p:cNvSpPr>
            <p:nvPr/>
          </p:nvSpPr>
          <p:spPr bwMode="auto">
            <a:xfrm>
              <a:off x="4391" y="2598"/>
              <a:ext cx="258"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just" eaLnBrk="0" hangingPunct="0"/>
              <a:r>
                <a:rPr kumimoji="0" lang="en-US" altLang="zh-CN" sz="1800" b="0" i="1">
                  <a:ea typeface="宋体" panose="02010600030101010101" pitchFamily="2" charset="-122"/>
                </a:rPr>
                <a:t>D</a:t>
              </a:r>
              <a:r>
                <a:rPr kumimoji="0" lang="en-US" altLang="zh-CN" sz="1800" b="0" baseline="-25000">
                  <a:ea typeface="宋体" panose="02010600030101010101" pitchFamily="2" charset="-122"/>
                </a:rPr>
                <a:t>3</a:t>
              </a:r>
              <a:endParaRPr kumimoji="0" lang="en-US" altLang="zh-CN" sz="1800" b="0">
                <a:ea typeface="宋体" panose="02010600030101010101" pitchFamily="2" charset="-122"/>
              </a:endParaRPr>
            </a:p>
          </p:txBody>
        </p:sp>
        <p:sp>
          <p:nvSpPr>
            <p:cNvPr id="272462" name="Rectangle 78"/>
            <p:cNvSpPr>
              <a:spLocks noChangeArrowheads="1"/>
            </p:cNvSpPr>
            <p:nvPr/>
          </p:nvSpPr>
          <p:spPr bwMode="auto">
            <a:xfrm>
              <a:off x="4332" y="2976"/>
              <a:ext cx="295"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just" eaLnBrk="0" hangingPunct="0"/>
              <a:r>
                <a:rPr kumimoji="0" lang="en-US" altLang="zh-CN" sz="1800" b="0" i="1">
                  <a:ea typeface="宋体" panose="02010600030101010101" pitchFamily="2" charset="-122"/>
                </a:rPr>
                <a:t>D</a:t>
              </a:r>
              <a:r>
                <a:rPr kumimoji="0" lang="en-US" altLang="zh-CN" sz="1800" b="0" baseline="-25000">
                  <a:ea typeface="宋体" panose="02010600030101010101" pitchFamily="2" charset="-122"/>
                </a:rPr>
                <a:t>2</a:t>
              </a:r>
              <a:endParaRPr kumimoji="0" lang="en-US" altLang="zh-CN" sz="1800" b="0">
                <a:ea typeface="宋体" panose="02010600030101010101" pitchFamily="2" charset="-122"/>
              </a:endParaRPr>
            </a:p>
          </p:txBody>
        </p:sp>
        <p:sp>
          <p:nvSpPr>
            <p:cNvPr id="272463" name="Rectangle 79"/>
            <p:cNvSpPr>
              <a:spLocks noChangeArrowheads="1"/>
            </p:cNvSpPr>
            <p:nvPr/>
          </p:nvSpPr>
          <p:spPr bwMode="auto">
            <a:xfrm>
              <a:off x="5416" y="2409"/>
              <a:ext cx="117" cy="18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just" eaLnBrk="0" hangingPunct="0"/>
              <a:r>
                <a:rPr kumimoji="0" lang="en-US" altLang="zh-CN" sz="2000" b="0" i="1">
                  <a:ea typeface="宋体" panose="02010600030101010101" pitchFamily="2" charset="-122"/>
                </a:rPr>
                <a:t>C</a:t>
              </a:r>
              <a:endParaRPr kumimoji="0" lang="en-US" altLang="zh-CN" sz="2000" b="0">
                <a:ea typeface="宋体" panose="02010600030101010101" pitchFamily="2" charset="-122"/>
              </a:endParaRPr>
            </a:p>
          </p:txBody>
        </p:sp>
        <p:sp>
          <p:nvSpPr>
            <p:cNvPr id="272464" name="Rectangle 80"/>
            <p:cNvSpPr>
              <a:spLocks noChangeArrowheads="1"/>
            </p:cNvSpPr>
            <p:nvPr/>
          </p:nvSpPr>
          <p:spPr bwMode="auto">
            <a:xfrm>
              <a:off x="5416" y="3052"/>
              <a:ext cx="186"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just" eaLnBrk="0" hangingPunct="0"/>
              <a:r>
                <a:rPr kumimoji="0" lang="en-US" altLang="zh-CN" sz="2000" b="0" i="1">
                  <a:ea typeface="宋体" panose="02010600030101010101" pitchFamily="2" charset="-122"/>
                </a:rPr>
                <a:t>D</a:t>
              </a:r>
              <a:endParaRPr kumimoji="0" lang="en-US" altLang="zh-CN" sz="2000" b="0">
                <a:ea typeface="宋体" panose="02010600030101010101" pitchFamily="2" charset="-122"/>
              </a:endParaRPr>
            </a:p>
          </p:txBody>
        </p:sp>
        <p:sp>
          <p:nvSpPr>
            <p:cNvPr id="272465" name="Rectangle 81"/>
            <p:cNvSpPr>
              <a:spLocks noChangeArrowheads="1"/>
            </p:cNvSpPr>
            <p:nvPr/>
          </p:nvSpPr>
          <p:spPr bwMode="auto">
            <a:xfrm>
              <a:off x="4005" y="3297"/>
              <a:ext cx="117"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eaLnBrk="0" hangingPunct="0"/>
              <a:r>
                <a:rPr kumimoji="0" lang="en-US" altLang="zh-CN" sz="2000" b="0" i="1">
                  <a:ea typeface="宋体" panose="02010600030101010101" pitchFamily="2" charset="-122"/>
                </a:rPr>
                <a:t>A</a:t>
              </a:r>
            </a:p>
          </p:txBody>
        </p:sp>
        <p:sp>
          <p:nvSpPr>
            <p:cNvPr id="272466" name="Rectangle 82"/>
            <p:cNvSpPr>
              <a:spLocks noChangeArrowheads="1"/>
            </p:cNvSpPr>
            <p:nvPr/>
          </p:nvSpPr>
          <p:spPr bwMode="auto">
            <a:xfrm>
              <a:off x="4609" y="3277"/>
              <a:ext cx="117"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eaLnBrk="0" hangingPunct="0"/>
              <a:r>
                <a:rPr kumimoji="0" lang="en-US" altLang="zh-CN" sz="2000" b="0" i="1">
                  <a:ea typeface="宋体" panose="02010600030101010101" pitchFamily="2" charset="-122"/>
                </a:rPr>
                <a:t>B</a:t>
              </a:r>
            </a:p>
          </p:txBody>
        </p:sp>
        <p:sp>
          <p:nvSpPr>
            <p:cNvPr id="272467" name="Rectangle 83"/>
            <p:cNvSpPr>
              <a:spLocks noChangeArrowheads="1"/>
            </p:cNvSpPr>
            <p:nvPr/>
          </p:nvSpPr>
          <p:spPr bwMode="auto">
            <a:xfrm>
              <a:off x="5283" y="2255"/>
              <a:ext cx="117"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just" eaLnBrk="0" hangingPunct="0"/>
              <a:r>
                <a:rPr kumimoji="0" lang="en-US" altLang="zh-CN" sz="2000" b="0" i="1">
                  <a:ea typeface="宋体" panose="02010600030101010101" pitchFamily="2" charset="-122"/>
                </a:rPr>
                <a:t>i</a:t>
              </a:r>
              <a:r>
                <a:rPr kumimoji="0" lang="en-US" altLang="zh-CN" sz="2000" b="0" baseline="-25000">
                  <a:ea typeface="宋体" panose="02010600030101010101" pitchFamily="2" charset="-122"/>
                </a:rPr>
                <a:t>3</a:t>
              </a:r>
              <a:endParaRPr kumimoji="0" lang="en-US" altLang="zh-CN" sz="2000" b="0">
                <a:ea typeface="宋体" panose="02010600030101010101" pitchFamily="2" charset="-122"/>
              </a:endParaRPr>
            </a:p>
          </p:txBody>
        </p:sp>
        <p:sp>
          <p:nvSpPr>
            <p:cNvPr id="272468" name="Rectangle 84"/>
            <p:cNvSpPr>
              <a:spLocks noChangeArrowheads="1"/>
            </p:cNvSpPr>
            <p:nvPr/>
          </p:nvSpPr>
          <p:spPr bwMode="auto">
            <a:xfrm>
              <a:off x="5191" y="3209"/>
              <a:ext cx="117"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just" eaLnBrk="0" hangingPunct="0"/>
              <a:r>
                <a:rPr kumimoji="0" lang="en-US" altLang="zh-CN" sz="2000" b="0" i="1">
                  <a:ea typeface="宋体" panose="02010600030101010101" pitchFamily="2" charset="-122"/>
                </a:rPr>
                <a:t>i</a:t>
              </a:r>
              <a:r>
                <a:rPr kumimoji="0" lang="en-US" altLang="zh-CN" sz="2000" b="0" baseline="-25000">
                  <a:ea typeface="宋体" panose="02010600030101010101" pitchFamily="2" charset="-122"/>
                </a:rPr>
                <a:t>2</a:t>
              </a:r>
              <a:endParaRPr kumimoji="0" lang="en-US" altLang="zh-CN" sz="2000" b="0">
                <a:ea typeface="宋体" panose="02010600030101010101" pitchFamily="2" charset="-122"/>
              </a:endParaRPr>
            </a:p>
          </p:txBody>
        </p:sp>
        <p:sp>
          <p:nvSpPr>
            <p:cNvPr id="272469" name="Rectangle 85"/>
            <p:cNvSpPr>
              <a:spLocks noChangeArrowheads="1"/>
            </p:cNvSpPr>
            <p:nvPr/>
          </p:nvSpPr>
          <p:spPr bwMode="auto">
            <a:xfrm>
              <a:off x="5303" y="3213"/>
              <a:ext cx="117"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just" eaLnBrk="0" hangingPunct="0"/>
              <a:r>
                <a:rPr kumimoji="0" lang="en-US" altLang="zh-CN" sz="2000" b="0" i="1">
                  <a:ea typeface="宋体" panose="02010600030101010101" pitchFamily="2" charset="-122"/>
                </a:rPr>
                <a:t>i</a:t>
              </a:r>
              <a:r>
                <a:rPr kumimoji="0" lang="en-US" altLang="zh-CN" sz="2000" b="0" baseline="-25000">
                  <a:ea typeface="宋体" panose="02010600030101010101" pitchFamily="2" charset="-122"/>
                </a:rPr>
                <a:t>4</a:t>
              </a:r>
              <a:endParaRPr kumimoji="0" lang="en-US" altLang="zh-CN" sz="2000" b="0">
                <a:ea typeface="宋体" panose="02010600030101010101" pitchFamily="2" charset="-122"/>
              </a:endParaRPr>
            </a:p>
          </p:txBody>
        </p:sp>
        <p:sp>
          <p:nvSpPr>
            <p:cNvPr id="272470" name="Rectangle 86"/>
            <p:cNvSpPr>
              <a:spLocks noChangeArrowheads="1"/>
            </p:cNvSpPr>
            <p:nvPr/>
          </p:nvSpPr>
          <p:spPr bwMode="auto">
            <a:xfrm>
              <a:off x="3780" y="2717"/>
              <a:ext cx="95"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just" eaLnBrk="0" hangingPunct="0"/>
              <a:r>
                <a:rPr kumimoji="0" lang="en-US" altLang="zh-CN" sz="2000" b="0" i="1">
                  <a:ea typeface="宋体" panose="02010600030101010101" pitchFamily="2" charset="-122"/>
                </a:rPr>
                <a:t>e</a:t>
              </a:r>
              <a:endParaRPr kumimoji="0" lang="en-US" altLang="zh-CN" sz="2000" b="0">
                <a:ea typeface="宋体" panose="02010600030101010101" pitchFamily="2" charset="-122"/>
              </a:endParaRPr>
            </a:p>
          </p:txBody>
        </p:sp>
        <p:sp>
          <p:nvSpPr>
            <p:cNvPr id="272471" name="AutoShape 87"/>
            <p:cNvSpPr>
              <a:spLocks noChangeArrowheads="1"/>
            </p:cNvSpPr>
            <p:nvPr/>
          </p:nvSpPr>
          <p:spPr bwMode="auto">
            <a:xfrm rot="5400000">
              <a:off x="4263" y="2431"/>
              <a:ext cx="129" cy="119"/>
            </a:xfrm>
            <a:prstGeom prst="triangle">
              <a:avLst>
                <a:gd name="adj" fmla="val 50000"/>
              </a:avLst>
            </a:prstGeom>
            <a:solidFill>
              <a:srgbClr val="FFFFFF"/>
            </a:solidFill>
            <a:ln w="1270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72" name="AutoShape 88"/>
            <p:cNvSpPr>
              <a:spLocks noChangeArrowheads="1"/>
            </p:cNvSpPr>
            <p:nvPr/>
          </p:nvSpPr>
          <p:spPr bwMode="auto">
            <a:xfrm rot="5400000">
              <a:off x="4307" y="3167"/>
              <a:ext cx="130" cy="119"/>
            </a:xfrm>
            <a:prstGeom prst="triangle">
              <a:avLst>
                <a:gd name="adj" fmla="val 50000"/>
              </a:avLst>
            </a:prstGeom>
            <a:solidFill>
              <a:srgbClr val="FFFFFF"/>
            </a:solidFill>
            <a:ln w="1270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73" name="AutoShape 89"/>
            <p:cNvSpPr>
              <a:spLocks noChangeArrowheads="1"/>
            </p:cNvSpPr>
            <p:nvPr/>
          </p:nvSpPr>
          <p:spPr bwMode="auto">
            <a:xfrm rot="13500000" flipH="1">
              <a:off x="4535" y="2610"/>
              <a:ext cx="100" cy="117"/>
            </a:xfrm>
            <a:prstGeom prst="triangle">
              <a:avLst>
                <a:gd name="adj" fmla="val 50000"/>
              </a:avLst>
            </a:prstGeom>
            <a:solidFill>
              <a:srgbClr val="FFFFFF"/>
            </a:solidFill>
            <a:ln w="1270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74" name="AutoShape 90"/>
            <p:cNvSpPr>
              <a:spLocks noChangeArrowheads="1"/>
            </p:cNvSpPr>
            <p:nvPr/>
          </p:nvSpPr>
          <p:spPr bwMode="auto">
            <a:xfrm rot="-2700000">
              <a:off x="4083" y="2578"/>
              <a:ext cx="79" cy="128"/>
            </a:xfrm>
            <a:prstGeom prst="triangle">
              <a:avLst>
                <a:gd name="adj" fmla="val 50000"/>
              </a:avLst>
            </a:prstGeom>
            <a:solidFill>
              <a:srgbClr val="FFFFFF"/>
            </a:solidFill>
            <a:ln w="1270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p>
              <a:endParaRPr lang="zh-CN" altLang="en-US"/>
            </a:p>
          </p:txBody>
        </p:sp>
        <p:sp>
          <p:nvSpPr>
            <p:cNvPr id="272475" name="Line 91"/>
            <p:cNvSpPr>
              <a:spLocks noChangeShapeType="1"/>
            </p:cNvSpPr>
            <p:nvPr/>
          </p:nvSpPr>
          <p:spPr bwMode="auto">
            <a:xfrm>
              <a:off x="3830" y="2924"/>
              <a:ext cx="0" cy="30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76" name="Line 92"/>
            <p:cNvSpPr>
              <a:spLocks noChangeShapeType="1"/>
            </p:cNvSpPr>
            <p:nvPr/>
          </p:nvSpPr>
          <p:spPr bwMode="auto">
            <a:xfrm flipV="1">
              <a:off x="3830" y="2485"/>
              <a:ext cx="0" cy="30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77" name="Line 93"/>
            <p:cNvSpPr>
              <a:spLocks noChangeShapeType="1"/>
            </p:cNvSpPr>
            <p:nvPr/>
          </p:nvSpPr>
          <p:spPr bwMode="auto">
            <a:xfrm flipV="1">
              <a:off x="5333" y="2529"/>
              <a:ext cx="0" cy="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78" name="Line 94"/>
            <p:cNvSpPr>
              <a:spLocks noChangeShapeType="1"/>
            </p:cNvSpPr>
            <p:nvPr/>
          </p:nvSpPr>
          <p:spPr bwMode="auto">
            <a:xfrm>
              <a:off x="5333" y="3011"/>
              <a:ext cx="0" cy="1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79" name="Line 95"/>
            <p:cNvSpPr>
              <a:spLocks noChangeShapeType="1"/>
            </p:cNvSpPr>
            <p:nvPr/>
          </p:nvSpPr>
          <p:spPr bwMode="auto">
            <a:xfrm>
              <a:off x="5232" y="2529"/>
              <a:ext cx="0" cy="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2480" name="Line 96"/>
            <p:cNvSpPr>
              <a:spLocks noChangeShapeType="1"/>
            </p:cNvSpPr>
            <p:nvPr/>
          </p:nvSpPr>
          <p:spPr bwMode="auto">
            <a:xfrm flipV="1">
              <a:off x="5232" y="3011"/>
              <a:ext cx="0" cy="1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2481" name="Text Box 97"/>
          <p:cNvSpPr txBox="1">
            <a:spLocks noChangeArrowheads="1"/>
          </p:cNvSpPr>
          <p:nvPr/>
        </p:nvSpPr>
        <p:spPr bwMode="auto">
          <a:xfrm>
            <a:off x="250825" y="3716338"/>
            <a:ext cx="3708400" cy="290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en-US" altLang="zh-CN">
                <a:solidFill>
                  <a:srgbClr val="000066"/>
                </a:solidFill>
                <a:latin typeface="华文仿宋" pitchFamily="2" charset="-122"/>
              </a:rPr>
              <a:t>       U</a:t>
            </a:r>
            <a:r>
              <a:rPr lang="en-US" altLang="zh-CN" baseline="-25000">
                <a:solidFill>
                  <a:srgbClr val="000066"/>
                </a:solidFill>
                <a:latin typeface="华文仿宋" pitchFamily="2" charset="-122"/>
              </a:rPr>
              <a:t>CD</a:t>
            </a:r>
            <a:r>
              <a:rPr lang="en-US" altLang="zh-CN">
                <a:solidFill>
                  <a:srgbClr val="000066"/>
                </a:solidFill>
                <a:latin typeface="华文仿宋" pitchFamily="2" charset="-122"/>
              </a:rPr>
              <a:t>=R</a:t>
            </a:r>
            <a:r>
              <a:rPr lang="en-US" altLang="zh-CN" baseline="-25000">
                <a:solidFill>
                  <a:srgbClr val="000066"/>
                </a:solidFill>
                <a:latin typeface="华文仿宋" pitchFamily="2" charset="-122"/>
              </a:rPr>
              <a:t>0</a:t>
            </a:r>
            <a:r>
              <a:rPr lang="en-US" altLang="zh-CN">
                <a:solidFill>
                  <a:srgbClr val="000066"/>
                </a:solidFill>
                <a:latin typeface="华文仿宋" pitchFamily="2" charset="-122"/>
              </a:rPr>
              <a:t>(i</a:t>
            </a:r>
            <a:r>
              <a:rPr lang="en-US" altLang="zh-CN" baseline="-25000">
                <a:solidFill>
                  <a:srgbClr val="000066"/>
                </a:solidFill>
                <a:latin typeface="华文仿宋" pitchFamily="2" charset="-122"/>
              </a:rPr>
              <a:t>4</a:t>
            </a:r>
            <a:r>
              <a:rPr lang="en-US" altLang="zh-CN">
                <a:solidFill>
                  <a:srgbClr val="000066"/>
                </a:solidFill>
                <a:latin typeface="华文仿宋" pitchFamily="2" charset="-122"/>
              </a:rPr>
              <a:t>-i</a:t>
            </a:r>
            <a:r>
              <a:rPr lang="en-US" altLang="zh-CN" baseline="-25000">
                <a:solidFill>
                  <a:srgbClr val="000066"/>
                </a:solidFill>
                <a:latin typeface="华文仿宋" pitchFamily="2" charset="-122"/>
              </a:rPr>
              <a:t>3</a:t>
            </a:r>
            <a:r>
              <a:rPr lang="en-US" altLang="zh-CN">
                <a:solidFill>
                  <a:srgbClr val="000066"/>
                </a:solidFill>
                <a:latin typeface="华文仿宋" pitchFamily="2" charset="-122"/>
              </a:rPr>
              <a:t>)&gt;0</a:t>
            </a:r>
            <a:r>
              <a:rPr lang="zh-CN" altLang="en-US">
                <a:solidFill>
                  <a:srgbClr val="000066"/>
                </a:solidFill>
                <a:latin typeface="华文仿宋" pitchFamily="2" charset="-122"/>
              </a:rPr>
              <a:t>，因此铁芯上移时输出电压</a:t>
            </a:r>
            <a:r>
              <a:rPr lang="en-US" altLang="zh-CN">
                <a:solidFill>
                  <a:srgbClr val="000066"/>
                </a:solidFill>
                <a:latin typeface="华文仿宋" pitchFamily="2" charset="-122"/>
              </a:rPr>
              <a:t>U</a:t>
            </a:r>
            <a:r>
              <a:rPr lang="en-US" altLang="zh-CN" baseline="-25000">
                <a:solidFill>
                  <a:srgbClr val="000066"/>
                </a:solidFill>
                <a:latin typeface="华文仿宋" pitchFamily="2" charset="-122"/>
              </a:rPr>
              <a:t>CD</a:t>
            </a:r>
            <a:r>
              <a:rPr lang="en-US" altLang="zh-CN">
                <a:solidFill>
                  <a:srgbClr val="000066"/>
                </a:solidFill>
                <a:latin typeface="华文仿宋" pitchFamily="2" charset="-122"/>
              </a:rPr>
              <a:t>&gt;0</a:t>
            </a:r>
            <a:r>
              <a:rPr lang="zh-CN" altLang="en-US">
                <a:solidFill>
                  <a:srgbClr val="000066"/>
                </a:solidFill>
                <a:latin typeface="华文仿宋" pitchFamily="2" charset="-122"/>
              </a:rPr>
              <a:t>。当铁芯下移时，</a:t>
            </a:r>
            <a:r>
              <a:rPr lang="en-US" altLang="zh-CN">
                <a:solidFill>
                  <a:srgbClr val="000066"/>
                </a:solidFill>
                <a:latin typeface="华文仿宋" pitchFamily="2" charset="-122"/>
              </a:rPr>
              <a:t>e</a:t>
            </a:r>
            <a:r>
              <a:rPr lang="zh-CN" altLang="en-US">
                <a:solidFill>
                  <a:srgbClr val="000066"/>
                </a:solidFill>
                <a:latin typeface="华文仿宋" pitchFamily="2" charset="-122"/>
              </a:rPr>
              <a:t>和</a:t>
            </a:r>
            <a:r>
              <a:rPr lang="en-US" altLang="zh-CN">
                <a:solidFill>
                  <a:srgbClr val="000066"/>
                </a:solidFill>
                <a:latin typeface="华文仿宋" pitchFamily="2" charset="-122"/>
              </a:rPr>
              <a:t>e</a:t>
            </a:r>
            <a:r>
              <a:rPr lang="en-US" altLang="zh-CN" sz="1800">
                <a:solidFill>
                  <a:srgbClr val="000066"/>
                </a:solidFill>
                <a:latin typeface="华文仿宋" pitchFamily="2" charset="-122"/>
              </a:rPr>
              <a:t>r</a:t>
            </a:r>
            <a:r>
              <a:rPr lang="zh-CN" altLang="en-US">
                <a:solidFill>
                  <a:srgbClr val="000066"/>
                </a:solidFill>
                <a:latin typeface="华文仿宋" pitchFamily="2" charset="-122"/>
              </a:rPr>
              <a:t>相位相反。同理可得</a:t>
            </a:r>
            <a:r>
              <a:rPr lang="en-US" altLang="zh-CN">
                <a:solidFill>
                  <a:srgbClr val="000066"/>
                </a:solidFill>
                <a:latin typeface="华文仿宋" pitchFamily="2" charset="-122"/>
              </a:rPr>
              <a:t>U</a:t>
            </a:r>
            <a:r>
              <a:rPr lang="en-US" altLang="zh-CN" baseline="-25000">
                <a:solidFill>
                  <a:srgbClr val="000066"/>
                </a:solidFill>
                <a:latin typeface="华文仿宋" pitchFamily="2" charset="-122"/>
              </a:rPr>
              <a:t>CD</a:t>
            </a:r>
            <a:r>
              <a:rPr lang="en-US" altLang="zh-CN">
                <a:solidFill>
                  <a:srgbClr val="000066"/>
                </a:solidFill>
                <a:latin typeface="华文仿宋" pitchFamily="2" charset="-122"/>
              </a:rPr>
              <a:t>&lt;0</a:t>
            </a:r>
            <a:r>
              <a:rPr lang="zh-CN" altLang="en-US">
                <a:solidFill>
                  <a:srgbClr val="000066"/>
                </a:solidFill>
                <a:latin typeface="华文仿宋" pitchFamily="2" charset="-122"/>
              </a:rPr>
              <a:t>。</a:t>
            </a:r>
          </a:p>
          <a:p>
            <a:pPr algn="just">
              <a:lnSpc>
                <a:spcPct val="110000"/>
              </a:lnSpc>
            </a:pPr>
            <a:r>
              <a:rPr lang="zh-CN" altLang="en-US">
                <a:solidFill>
                  <a:srgbClr val="000066"/>
                </a:solidFill>
                <a:latin typeface="华文仿宋" pitchFamily="2" charset="-122"/>
              </a:rPr>
              <a:t>由此可见，该电路能判别铁芯移动的方向。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780" name="Picture 4" descr="电涡流探累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908050"/>
            <a:ext cx="7345362" cy="5111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ext Box 2"/>
          <p:cNvSpPr txBox="1">
            <a:spLocks noChangeArrowheads="1"/>
          </p:cNvSpPr>
          <p:nvPr/>
        </p:nvSpPr>
        <p:spPr bwMode="auto">
          <a:xfrm>
            <a:off x="323850" y="260350"/>
            <a:ext cx="8588375" cy="257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zh-CN" altLang="en-US" sz="2800" dirty="0">
                <a:solidFill>
                  <a:srgbClr val="A50021"/>
                </a:solidFill>
                <a:latin typeface="华文仿宋" pitchFamily="2" charset="-122"/>
              </a:rPr>
              <a:t>五、应用</a:t>
            </a:r>
          </a:p>
          <a:p>
            <a:pPr algn="just">
              <a:lnSpc>
                <a:spcPct val="110000"/>
              </a:lnSpc>
            </a:pPr>
            <a:r>
              <a:rPr lang="zh-CN" altLang="en-US" dirty="0">
                <a:solidFill>
                  <a:srgbClr val="000066"/>
                </a:solidFill>
                <a:latin typeface="华文仿宋" pitchFamily="2" charset="-122"/>
              </a:rPr>
              <a:t>测量振动、厚度、应变、压力、加速度等各种物理量。</a:t>
            </a:r>
          </a:p>
          <a:p>
            <a:pPr algn="just">
              <a:lnSpc>
                <a:spcPct val="110000"/>
              </a:lnSpc>
            </a:pPr>
            <a:r>
              <a:rPr lang="en-US" altLang="zh-CN" dirty="0">
                <a:solidFill>
                  <a:srgbClr val="000066"/>
                </a:solidFill>
                <a:latin typeface="华文仿宋" pitchFamily="2" charset="-122"/>
              </a:rPr>
              <a:t>1. </a:t>
            </a:r>
            <a:r>
              <a:rPr lang="zh-CN" altLang="en-US" dirty="0">
                <a:solidFill>
                  <a:srgbClr val="000066"/>
                </a:solidFill>
                <a:latin typeface="华文仿宋" pitchFamily="2" charset="-122"/>
              </a:rPr>
              <a:t>差动变压器式加速度传感器</a:t>
            </a:r>
          </a:p>
          <a:p>
            <a:pPr algn="just">
              <a:lnSpc>
                <a:spcPct val="110000"/>
              </a:lnSpc>
            </a:pPr>
            <a:r>
              <a:rPr lang="zh-CN" altLang="en-US" dirty="0">
                <a:solidFill>
                  <a:srgbClr val="000066"/>
                </a:solidFill>
                <a:latin typeface="华文仿宋" pitchFamily="2" charset="-122"/>
              </a:rPr>
              <a:t>       用于测定振动物体的频率和振幅时</a:t>
            </a:r>
            <a:r>
              <a:rPr lang="zh-CN" altLang="en-US" dirty="0">
                <a:solidFill>
                  <a:srgbClr val="FF0000"/>
                </a:solidFill>
                <a:latin typeface="华文仿宋" pitchFamily="2" charset="-122"/>
              </a:rPr>
              <a:t>其激磁频率必须是振动频率的十倍以上</a:t>
            </a:r>
            <a:r>
              <a:rPr lang="zh-CN" altLang="en-US" dirty="0">
                <a:solidFill>
                  <a:srgbClr val="000066"/>
                </a:solidFill>
                <a:latin typeface="华文仿宋" pitchFamily="2" charset="-122"/>
              </a:rPr>
              <a:t>，才能得到精确的测量结果。可测量的振幅为</a:t>
            </a:r>
            <a:r>
              <a:rPr lang="en-US" altLang="zh-CN" dirty="0">
                <a:solidFill>
                  <a:srgbClr val="000066"/>
                </a:solidFill>
                <a:latin typeface="华文仿宋" pitchFamily="2" charset="-122"/>
              </a:rPr>
              <a:t>(0.1</a:t>
            </a:r>
            <a:r>
              <a:rPr lang="zh-CN" altLang="en-US" dirty="0">
                <a:solidFill>
                  <a:srgbClr val="000066"/>
                </a:solidFill>
                <a:latin typeface="华文仿宋" pitchFamily="2" charset="-122"/>
              </a:rPr>
              <a:t>～</a:t>
            </a:r>
            <a:r>
              <a:rPr lang="en-US" altLang="zh-CN" dirty="0">
                <a:solidFill>
                  <a:srgbClr val="000066"/>
                </a:solidFill>
                <a:latin typeface="华文仿宋" pitchFamily="2" charset="-122"/>
              </a:rPr>
              <a:t>5)mm</a:t>
            </a:r>
            <a:r>
              <a:rPr lang="zh-CN" altLang="en-US" dirty="0">
                <a:solidFill>
                  <a:srgbClr val="000066"/>
                </a:solidFill>
                <a:latin typeface="华文仿宋" pitchFamily="2" charset="-122"/>
              </a:rPr>
              <a:t>，振动频率为</a:t>
            </a:r>
            <a:r>
              <a:rPr lang="en-US" altLang="zh-CN" dirty="0">
                <a:solidFill>
                  <a:srgbClr val="000066"/>
                </a:solidFill>
                <a:latin typeface="华文仿宋" pitchFamily="2" charset="-122"/>
              </a:rPr>
              <a:t>(0</a:t>
            </a:r>
            <a:r>
              <a:rPr lang="zh-CN" altLang="en-US" dirty="0">
                <a:solidFill>
                  <a:srgbClr val="000066"/>
                </a:solidFill>
                <a:latin typeface="华文仿宋" pitchFamily="2" charset="-122"/>
              </a:rPr>
              <a:t>～</a:t>
            </a:r>
            <a:r>
              <a:rPr lang="en-US" altLang="zh-CN" dirty="0">
                <a:solidFill>
                  <a:srgbClr val="000066"/>
                </a:solidFill>
                <a:latin typeface="华文仿宋" pitchFamily="2" charset="-122"/>
              </a:rPr>
              <a:t>150)Hz</a:t>
            </a:r>
            <a:r>
              <a:rPr lang="zh-CN" altLang="en-US" dirty="0">
                <a:solidFill>
                  <a:srgbClr val="000066"/>
                </a:solidFill>
                <a:latin typeface="华文仿宋" pitchFamily="2" charset="-122"/>
              </a:rPr>
              <a:t>。    </a:t>
            </a:r>
          </a:p>
        </p:txBody>
      </p:sp>
      <p:sp>
        <p:nvSpPr>
          <p:cNvPr id="273411" name="Line 3"/>
          <p:cNvSpPr>
            <a:spLocks noChangeShapeType="1"/>
          </p:cNvSpPr>
          <p:nvPr/>
        </p:nvSpPr>
        <p:spPr bwMode="auto">
          <a:xfrm>
            <a:off x="2211388" y="3540125"/>
            <a:ext cx="346075"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12" name="Line 4"/>
          <p:cNvSpPr>
            <a:spLocks noChangeShapeType="1"/>
          </p:cNvSpPr>
          <p:nvPr/>
        </p:nvSpPr>
        <p:spPr bwMode="auto">
          <a:xfrm>
            <a:off x="2187575" y="5414963"/>
            <a:ext cx="346075"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13" name="Rectangle 5" descr="浅色上对角线"/>
          <p:cNvSpPr>
            <a:spLocks noChangeArrowheads="1"/>
          </p:cNvSpPr>
          <p:nvPr/>
        </p:nvSpPr>
        <p:spPr bwMode="auto">
          <a:xfrm>
            <a:off x="658813" y="3322638"/>
            <a:ext cx="233362" cy="2532062"/>
          </a:xfrm>
          <a:prstGeom prst="rect">
            <a:avLst/>
          </a:prstGeom>
          <a:pattFill prst="ltUpDiag">
            <a:fgClr>
              <a:srgbClr val="000000"/>
            </a:fgClr>
            <a:bgClr>
              <a:srgbClr val="FFFFFF"/>
            </a:bgClr>
          </a:patt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14" name="Rectangle 6" descr="浅色上对角线"/>
          <p:cNvSpPr>
            <a:spLocks noChangeArrowheads="1"/>
          </p:cNvSpPr>
          <p:nvPr/>
        </p:nvSpPr>
        <p:spPr bwMode="auto">
          <a:xfrm>
            <a:off x="892175" y="4076700"/>
            <a:ext cx="969963" cy="1189038"/>
          </a:xfrm>
          <a:prstGeom prst="rect">
            <a:avLst/>
          </a:prstGeom>
          <a:pattFill prst="ltUpDiag">
            <a:fgClr>
              <a:srgbClr val="000000"/>
            </a:fgClr>
            <a:bgClr>
              <a:srgbClr val="FFFFFF"/>
            </a:bgClr>
          </a:patt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15" name="Freeform 7" descr="浅色下对角线"/>
          <p:cNvSpPr>
            <a:spLocks/>
          </p:cNvSpPr>
          <p:nvPr/>
        </p:nvSpPr>
        <p:spPr bwMode="auto">
          <a:xfrm>
            <a:off x="1931988" y="3549650"/>
            <a:ext cx="279400" cy="482600"/>
          </a:xfrm>
          <a:custGeom>
            <a:avLst/>
            <a:gdLst>
              <a:gd name="T0" fmla="*/ 50 w 166"/>
              <a:gd name="T1" fmla="*/ 7 h 266"/>
              <a:gd name="T2" fmla="*/ 50 w 166"/>
              <a:gd name="T3" fmla="*/ 168 h 266"/>
              <a:gd name="T4" fmla="*/ 0 w 166"/>
              <a:gd name="T5" fmla="*/ 168 h 266"/>
              <a:gd name="T6" fmla="*/ 0 w 166"/>
              <a:gd name="T7" fmla="*/ 266 h 266"/>
              <a:gd name="T8" fmla="*/ 166 w 166"/>
              <a:gd name="T9" fmla="*/ 266 h 266"/>
              <a:gd name="T10" fmla="*/ 166 w 166"/>
              <a:gd name="T11" fmla="*/ 0 h 266"/>
              <a:gd name="T12" fmla="*/ 50 w 166"/>
              <a:gd name="T13" fmla="*/ 7 h 266"/>
            </a:gdLst>
            <a:ahLst/>
            <a:cxnLst>
              <a:cxn ang="0">
                <a:pos x="T0" y="T1"/>
              </a:cxn>
              <a:cxn ang="0">
                <a:pos x="T2" y="T3"/>
              </a:cxn>
              <a:cxn ang="0">
                <a:pos x="T4" y="T5"/>
              </a:cxn>
              <a:cxn ang="0">
                <a:pos x="T6" y="T7"/>
              </a:cxn>
              <a:cxn ang="0">
                <a:pos x="T8" y="T9"/>
              </a:cxn>
              <a:cxn ang="0">
                <a:pos x="T10" y="T11"/>
              </a:cxn>
              <a:cxn ang="0">
                <a:pos x="T12" y="T13"/>
              </a:cxn>
            </a:cxnLst>
            <a:rect l="0" t="0" r="r" b="b"/>
            <a:pathLst>
              <a:path w="166" h="266">
                <a:moveTo>
                  <a:pt x="50" y="7"/>
                </a:moveTo>
                <a:lnTo>
                  <a:pt x="50" y="168"/>
                </a:lnTo>
                <a:lnTo>
                  <a:pt x="0" y="168"/>
                </a:lnTo>
                <a:lnTo>
                  <a:pt x="0" y="266"/>
                </a:lnTo>
                <a:lnTo>
                  <a:pt x="166" y="266"/>
                </a:lnTo>
                <a:lnTo>
                  <a:pt x="166" y="0"/>
                </a:lnTo>
                <a:lnTo>
                  <a:pt x="50" y="7"/>
                </a:lnTo>
                <a:close/>
              </a:path>
            </a:pathLst>
          </a:custGeom>
          <a:pattFill prst="ltDnDiag">
            <a:fgClr>
              <a:srgbClr val="000000"/>
            </a:fgClr>
            <a:bgClr>
              <a:srgbClr val="FFFFFF"/>
            </a:bgClr>
          </a:patt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16" name="Freeform 8" descr="浅色下对角线"/>
          <p:cNvSpPr>
            <a:spLocks/>
          </p:cNvSpPr>
          <p:nvPr/>
        </p:nvSpPr>
        <p:spPr bwMode="auto">
          <a:xfrm flipH="1">
            <a:off x="2520950" y="3540125"/>
            <a:ext cx="279400" cy="481013"/>
          </a:xfrm>
          <a:custGeom>
            <a:avLst/>
            <a:gdLst>
              <a:gd name="T0" fmla="*/ 50 w 166"/>
              <a:gd name="T1" fmla="*/ 7 h 266"/>
              <a:gd name="T2" fmla="*/ 50 w 166"/>
              <a:gd name="T3" fmla="*/ 168 h 266"/>
              <a:gd name="T4" fmla="*/ 0 w 166"/>
              <a:gd name="T5" fmla="*/ 168 h 266"/>
              <a:gd name="T6" fmla="*/ 0 w 166"/>
              <a:gd name="T7" fmla="*/ 266 h 266"/>
              <a:gd name="T8" fmla="*/ 166 w 166"/>
              <a:gd name="T9" fmla="*/ 266 h 266"/>
              <a:gd name="T10" fmla="*/ 166 w 166"/>
              <a:gd name="T11" fmla="*/ 0 h 266"/>
              <a:gd name="T12" fmla="*/ 50 w 166"/>
              <a:gd name="T13" fmla="*/ 7 h 266"/>
            </a:gdLst>
            <a:ahLst/>
            <a:cxnLst>
              <a:cxn ang="0">
                <a:pos x="T0" y="T1"/>
              </a:cxn>
              <a:cxn ang="0">
                <a:pos x="T2" y="T3"/>
              </a:cxn>
              <a:cxn ang="0">
                <a:pos x="T4" y="T5"/>
              </a:cxn>
              <a:cxn ang="0">
                <a:pos x="T6" y="T7"/>
              </a:cxn>
              <a:cxn ang="0">
                <a:pos x="T8" y="T9"/>
              </a:cxn>
              <a:cxn ang="0">
                <a:pos x="T10" y="T11"/>
              </a:cxn>
              <a:cxn ang="0">
                <a:pos x="T12" y="T13"/>
              </a:cxn>
            </a:cxnLst>
            <a:rect l="0" t="0" r="r" b="b"/>
            <a:pathLst>
              <a:path w="166" h="266">
                <a:moveTo>
                  <a:pt x="50" y="7"/>
                </a:moveTo>
                <a:lnTo>
                  <a:pt x="50" y="168"/>
                </a:lnTo>
                <a:lnTo>
                  <a:pt x="0" y="168"/>
                </a:lnTo>
                <a:lnTo>
                  <a:pt x="0" y="266"/>
                </a:lnTo>
                <a:lnTo>
                  <a:pt x="166" y="266"/>
                </a:lnTo>
                <a:lnTo>
                  <a:pt x="166" y="0"/>
                </a:lnTo>
                <a:lnTo>
                  <a:pt x="50" y="7"/>
                </a:lnTo>
                <a:close/>
              </a:path>
            </a:pathLst>
          </a:custGeom>
          <a:pattFill prst="ltDnDiag">
            <a:fgClr>
              <a:srgbClr val="000000"/>
            </a:fgClr>
            <a:bgClr>
              <a:srgbClr val="FFFFFF"/>
            </a:bgClr>
          </a:patt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17" name="Rectangle 9" descr="浅色上对角线"/>
          <p:cNvSpPr>
            <a:spLocks noChangeArrowheads="1"/>
          </p:cNvSpPr>
          <p:nvPr/>
        </p:nvSpPr>
        <p:spPr bwMode="auto">
          <a:xfrm>
            <a:off x="2865438" y="4057650"/>
            <a:ext cx="127000" cy="1200150"/>
          </a:xfrm>
          <a:prstGeom prst="rect">
            <a:avLst/>
          </a:prstGeom>
          <a:pattFill prst="ltUpDiag">
            <a:fgClr>
              <a:srgbClr val="000000"/>
            </a:fgClr>
            <a:bgClr>
              <a:srgbClr val="FFFFFF"/>
            </a:bgClr>
          </a:patt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18" name="Rectangle 10" descr="浅色下对角线"/>
          <p:cNvSpPr>
            <a:spLocks noChangeArrowheads="1"/>
          </p:cNvSpPr>
          <p:nvPr/>
        </p:nvSpPr>
        <p:spPr bwMode="auto">
          <a:xfrm>
            <a:off x="1931988" y="5280025"/>
            <a:ext cx="279400" cy="134938"/>
          </a:xfrm>
          <a:prstGeom prst="rect">
            <a:avLst/>
          </a:prstGeom>
          <a:pattFill prst="ltDnDiag">
            <a:fgClr>
              <a:srgbClr val="000000"/>
            </a:fgClr>
            <a:bgClr>
              <a:srgbClr val="FFFFFF"/>
            </a:bgClr>
          </a:patt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73419" name="Group 11"/>
          <p:cNvGrpSpPr>
            <a:grpSpLocks/>
          </p:cNvGrpSpPr>
          <p:nvPr/>
        </p:nvGrpSpPr>
        <p:grpSpPr bwMode="auto">
          <a:xfrm>
            <a:off x="1928813" y="4046538"/>
            <a:ext cx="203200" cy="1233487"/>
            <a:chOff x="1919" y="12853"/>
            <a:chExt cx="121" cy="680"/>
          </a:xfrm>
        </p:grpSpPr>
        <p:grpSp>
          <p:nvGrpSpPr>
            <p:cNvPr id="273420" name="Group 12"/>
            <p:cNvGrpSpPr>
              <a:grpSpLocks/>
            </p:cNvGrpSpPr>
            <p:nvPr/>
          </p:nvGrpSpPr>
          <p:grpSpPr bwMode="auto">
            <a:xfrm>
              <a:off x="1919" y="12853"/>
              <a:ext cx="117" cy="222"/>
              <a:chOff x="6721" y="9199"/>
              <a:chExt cx="402" cy="495"/>
            </a:xfrm>
          </p:grpSpPr>
          <p:sp>
            <p:nvSpPr>
              <p:cNvPr id="273421" name="Rectangle 13"/>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22" name="Line 14"/>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23" name="Line 15"/>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73424" name="Group 16"/>
            <p:cNvGrpSpPr>
              <a:grpSpLocks/>
            </p:cNvGrpSpPr>
            <p:nvPr/>
          </p:nvGrpSpPr>
          <p:grpSpPr bwMode="auto">
            <a:xfrm>
              <a:off x="1921" y="13082"/>
              <a:ext cx="117" cy="222"/>
              <a:chOff x="6721" y="9199"/>
              <a:chExt cx="402" cy="495"/>
            </a:xfrm>
          </p:grpSpPr>
          <p:sp>
            <p:nvSpPr>
              <p:cNvPr id="273425" name="Rectangle 17"/>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26" name="Line 18"/>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27" name="Line 19"/>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73428" name="Group 20"/>
            <p:cNvGrpSpPr>
              <a:grpSpLocks/>
            </p:cNvGrpSpPr>
            <p:nvPr/>
          </p:nvGrpSpPr>
          <p:grpSpPr bwMode="auto">
            <a:xfrm>
              <a:off x="1923" y="13311"/>
              <a:ext cx="117" cy="222"/>
              <a:chOff x="6721" y="9199"/>
              <a:chExt cx="402" cy="495"/>
            </a:xfrm>
          </p:grpSpPr>
          <p:sp>
            <p:nvSpPr>
              <p:cNvPr id="273429" name="Rectangle 21"/>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30" name="Line 22"/>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31" name="Line 23"/>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273432" name="Rectangle 24"/>
          <p:cNvSpPr>
            <a:spLocks noChangeArrowheads="1"/>
          </p:cNvSpPr>
          <p:nvPr/>
        </p:nvSpPr>
        <p:spPr bwMode="auto">
          <a:xfrm>
            <a:off x="2344738" y="3294063"/>
            <a:ext cx="74612" cy="2560637"/>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33" name="Rectangle 25" descr="浅色横线"/>
          <p:cNvSpPr>
            <a:spLocks noChangeArrowheads="1"/>
          </p:cNvSpPr>
          <p:nvPr/>
        </p:nvSpPr>
        <p:spPr bwMode="auto">
          <a:xfrm>
            <a:off x="1862138" y="3863975"/>
            <a:ext cx="74612" cy="1550988"/>
          </a:xfrm>
          <a:prstGeom prst="rect">
            <a:avLst/>
          </a:prstGeom>
          <a:pattFill prst="ltHorz">
            <a:fgClr>
              <a:srgbClr val="000000"/>
            </a:fgClr>
            <a:bgClr>
              <a:srgbClr val="FFFFFF"/>
            </a:bgClr>
          </a:patt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34" name="Rectangle 26" descr="浅色横线"/>
          <p:cNvSpPr>
            <a:spLocks noChangeArrowheads="1"/>
          </p:cNvSpPr>
          <p:nvPr/>
        </p:nvSpPr>
        <p:spPr bwMode="auto">
          <a:xfrm>
            <a:off x="2794000" y="3863975"/>
            <a:ext cx="74613" cy="1550988"/>
          </a:xfrm>
          <a:prstGeom prst="rect">
            <a:avLst/>
          </a:prstGeom>
          <a:pattFill prst="ltHorz">
            <a:fgClr>
              <a:srgbClr val="000000"/>
            </a:fgClr>
            <a:bgClr>
              <a:srgbClr val="FFFFFF"/>
            </a:bgClr>
          </a:patt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35" name="Rectangle 27" descr="浅色下对角线"/>
          <p:cNvSpPr>
            <a:spLocks noChangeArrowheads="1"/>
          </p:cNvSpPr>
          <p:nvPr/>
        </p:nvSpPr>
        <p:spPr bwMode="auto">
          <a:xfrm>
            <a:off x="2520950" y="5280025"/>
            <a:ext cx="279400" cy="134938"/>
          </a:xfrm>
          <a:prstGeom prst="rect">
            <a:avLst/>
          </a:prstGeom>
          <a:pattFill prst="ltDnDiag">
            <a:fgClr>
              <a:srgbClr val="000000"/>
            </a:fgClr>
            <a:bgClr>
              <a:srgbClr val="FFFFFF"/>
            </a:bgClr>
          </a:patt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73436" name="Group 28"/>
          <p:cNvGrpSpPr>
            <a:grpSpLocks/>
          </p:cNvGrpSpPr>
          <p:nvPr/>
        </p:nvGrpSpPr>
        <p:grpSpPr bwMode="auto">
          <a:xfrm>
            <a:off x="2597150" y="4046538"/>
            <a:ext cx="203200" cy="1233487"/>
            <a:chOff x="1919" y="12853"/>
            <a:chExt cx="121" cy="680"/>
          </a:xfrm>
        </p:grpSpPr>
        <p:grpSp>
          <p:nvGrpSpPr>
            <p:cNvPr id="273437" name="Group 29"/>
            <p:cNvGrpSpPr>
              <a:grpSpLocks/>
            </p:cNvGrpSpPr>
            <p:nvPr/>
          </p:nvGrpSpPr>
          <p:grpSpPr bwMode="auto">
            <a:xfrm>
              <a:off x="1919" y="12853"/>
              <a:ext cx="117" cy="222"/>
              <a:chOff x="6721" y="9199"/>
              <a:chExt cx="402" cy="495"/>
            </a:xfrm>
          </p:grpSpPr>
          <p:sp>
            <p:nvSpPr>
              <p:cNvPr id="273438" name="Rectangle 30"/>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39" name="Line 31"/>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40" name="Line 32"/>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73441" name="Group 33"/>
            <p:cNvGrpSpPr>
              <a:grpSpLocks/>
            </p:cNvGrpSpPr>
            <p:nvPr/>
          </p:nvGrpSpPr>
          <p:grpSpPr bwMode="auto">
            <a:xfrm>
              <a:off x="1921" y="13082"/>
              <a:ext cx="117" cy="222"/>
              <a:chOff x="6721" y="9199"/>
              <a:chExt cx="402" cy="495"/>
            </a:xfrm>
          </p:grpSpPr>
          <p:sp>
            <p:nvSpPr>
              <p:cNvPr id="273442" name="Rectangle 34"/>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43" name="Line 35"/>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44" name="Line 36"/>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73445" name="Group 37"/>
            <p:cNvGrpSpPr>
              <a:grpSpLocks/>
            </p:cNvGrpSpPr>
            <p:nvPr/>
          </p:nvGrpSpPr>
          <p:grpSpPr bwMode="auto">
            <a:xfrm>
              <a:off x="1923" y="13311"/>
              <a:ext cx="117" cy="222"/>
              <a:chOff x="6721" y="9199"/>
              <a:chExt cx="402" cy="495"/>
            </a:xfrm>
          </p:grpSpPr>
          <p:sp>
            <p:nvSpPr>
              <p:cNvPr id="273446" name="Rectangle 38"/>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47" name="Line 39"/>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48" name="Line 40"/>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273449" name="Line 41"/>
          <p:cNvSpPr>
            <a:spLocks noChangeShapeType="1"/>
          </p:cNvSpPr>
          <p:nvPr/>
        </p:nvSpPr>
        <p:spPr bwMode="auto">
          <a:xfrm>
            <a:off x="2211388" y="4021138"/>
            <a:ext cx="0" cy="125888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50" name="Line 42"/>
          <p:cNvSpPr>
            <a:spLocks noChangeShapeType="1"/>
          </p:cNvSpPr>
          <p:nvPr/>
        </p:nvSpPr>
        <p:spPr bwMode="auto">
          <a:xfrm>
            <a:off x="2520950" y="4021138"/>
            <a:ext cx="0" cy="125888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51" name="Rectangle 43"/>
          <p:cNvSpPr>
            <a:spLocks noChangeArrowheads="1"/>
          </p:cNvSpPr>
          <p:nvPr/>
        </p:nvSpPr>
        <p:spPr bwMode="auto">
          <a:xfrm>
            <a:off x="2287588" y="4046538"/>
            <a:ext cx="188912" cy="1200150"/>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52" name="Rectangle 44" descr="下对角虚线"/>
          <p:cNvSpPr>
            <a:spLocks noChangeArrowheads="1"/>
          </p:cNvSpPr>
          <p:nvPr/>
        </p:nvSpPr>
        <p:spPr bwMode="auto">
          <a:xfrm>
            <a:off x="2241550" y="3125788"/>
            <a:ext cx="261938" cy="287337"/>
          </a:xfrm>
          <a:prstGeom prst="rect">
            <a:avLst/>
          </a:prstGeom>
          <a:pattFill prst="dashDnDiag">
            <a:fgClr>
              <a:srgbClr val="000000"/>
            </a:fgClr>
            <a:bgClr>
              <a:srgbClr val="FFFFFF"/>
            </a:bgClr>
          </a:patt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53" name="Rectangle 45" descr="下对角虚线"/>
          <p:cNvSpPr>
            <a:spLocks noChangeArrowheads="1"/>
          </p:cNvSpPr>
          <p:nvPr/>
        </p:nvSpPr>
        <p:spPr bwMode="auto">
          <a:xfrm>
            <a:off x="2263775" y="5754688"/>
            <a:ext cx="261938" cy="285750"/>
          </a:xfrm>
          <a:prstGeom prst="rect">
            <a:avLst/>
          </a:prstGeom>
          <a:pattFill prst="dashDnDiag">
            <a:fgClr>
              <a:srgbClr val="000000"/>
            </a:fgClr>
            <a:bgClr>
              <a:srgbClr val="FFFFFF"/>
            </a:bgClr>
          </a:patt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54" name="Rectangle 46"/>
          <p:cNvSpPr>
            <a:spLocks noChangeArrowheads="1"/>
          </p:cNvSpPr>
          <p:nvPr/>
        </p:nvSpPr>
        <p:spPr bwMode="auto">
          <a:xfrm rot="5400000">
            <a:off x="1723232" y="4782344"/>
            <a:ext cx="80962" cy="2222500"/>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55" name="Rectangle 47"/>
          <p:cNvSpPr>
            <a:spLocks noChangeArrowheads="1"/>
          </p:cNvSpPr>
          <p:nvPr/>
        </p:nvSpPr>
        <p:spPr bwMode="auto">
          <a:xfrm rot="5400000">
            <a:off x="1735932" y="2182019"/>
            <a:ext cx="82550" cy="2224087"/>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56" name="Line 48"/>
          <p:cNvSpPr>
            <a:spLocks noChangeShapeType="1"/>
          </p:cNvSpPr>
          <p:nvPr/>
        </p:nvSpPr>
        <p:spPr bwMode="auto">
          <a:xfrm>
            <a:off x="652463" y="3011488"/>
            <a:ext cx="0" cy="315912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57" name="Rectangle 49" descr="浅色上对角线"/>
          <p:cNvSpPr>
            <a:spLocks noChangeArrowheads="1"/>
          </p:cNvSpPr>
          <p:nvPr/>
        </p:nvSpPr>
        <p:spPr bwMode="auto">
          <a:xfrm>
            <a:off x="539750" y="3011488"/>
            <a:ext cx="122238" cy="3159125"/>
          </a:xfrm>
          <a:prstGeom prst="rect">
            <a:avLst/>
          </a:prstGeom>
          <a:pattFill prst="ltUpDiag">
            <a:fgClr>
              <a:srgbClr val="000000"/>
            </a:fgClr>
            <a:bgClr>
              <a:srgbClr val="FFFFFF"/>
            </a:bgClr>
          </a:pattFill>
          <a:ln>
            <a:noFill/>
          </a:ln>
          <a:effectLst/>
          <a:extLst>
            <a:ext uri="{91240B29-F687-4F45-9708-019B960494DF}">
              <a14:hiddenLine xmlns:a14="http://schemas.microsoft.com/office/drawing/2010/main" w="952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73458" name="Group 50"/>
          <p:cNvGrpSpPr>
            <a:grpSpLocks/>
          </p:cNvGrpSpPr>
          <p:nvPr/>
        </p:nvGrpSpPr>
        <p:grpSpPr bwMode="auto">
          <a:xfrm>
            <a:off x="4751388" y="3413125"/>
            <a:ext cx="203200" cy="1231900"/>
            <a:chOff x="1919" y="12853"/>
            <a:chExt cx="121" cy="680"/>
          </a:xfrm>
        </p:grpSpPr>
        <p:grpSp>
          <p:nvGrpSpPr>
            <p:cNvPr id="273459" name="Group 51"/>
            <p:cNvGrpSpPr>
              <a:grpSpLocks/>
            </p:cNvGrpSpPr>
            <p:nvPr/>
          </p:nvGrpSpPr>
          <p:grpSpPr bwMode="auto">
            <a:xfrm>
              <a:off x="1919" y="12853"/>
              <a:ext cx="117" cy="222"/>
              <a:chOff x="6721" y="9199"/>
              <a:chExt cx="402" cy="495"/>
            </a:xfrm>
          </p:grpSpPr>
          <p:sp>
            <p:nvSpPr>
              <p:cNvPr id="273460" name="Rectangle 52"/>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61" name="Line 53"/>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62" name="Line 54"/>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73463" name="Group 55"/>
            <p:cNvGrpSpPr>
              <a:grpSpLocks/>
            </p:cNvGrpSpPr>
            <p:nvPr/>
          </p:nvGrpSpPr>
          <p:grpSpPr bwMode="auto">
            <a:xfrm>
              <a:off x="1921" y="13082"/>
              <a:ext cx="117" cy="222"/>
              <a:chOff x="6721" y="9199"/>
              <a:chExt cx="402" cy="495"/>
            </a:xfrm>
          </p:grpSpPr>
          <p:sp>
            <p:nvSpPr>
              <p:cNvPr id="273464" name="Rectangle 56"/>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65" name="Line 57"/>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66" name="Line 58"/>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73467" name="Group 59"/>
            <p:cNvGrpSpPr>
              <a:grpSpLocks/>
            </p:cNvGrpSpPr>
            <p:nvPr/>
          </p:nvGrpSpPr>
          <p:grpSpPr bwMode="auto">
            <a:xfrm>
              <a:off x="1923" y="13311"/>
              <a:ext cx="117" cy="222"/>
              <a:chOff x="6721" y="9199"/>
              <a:chExt cx="402" cy="495"/>
            </a:xfrm>
          </p:grpSpPr>
          <p:sp>
            <p:nvSpPr>
              <p:cNvPr id="273468" name="Rectangle 60"/>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69" name="Line 61"/>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70" name="Line 62"/>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273471" name="Group 63"/>
          <p:cNvGrpSpPr>
            <a:grpSpLocks/>
          </p:cNvGrpSpPr>
          <p:nvPr/>
        </p:nvGrpSpPr>
        <p:grpSpPr bwMode="auto">
          <a:xfrm>
            <a:off x="5335588" y="3413125"/>
            <a:ext cx="203200" cy="1231900"/>
            <a:chOff x="1919" y="12853"/>
            <a:chExt cx="121" cy="680"/>
          </a:xfrm>
        </p:grpSpPr>
        <p:grpSp>
          <p:nvGrpSpPr>
            <p:cNvPr id="273472" name="Group 64"/>
            <p:cNvGrpSpPr>
              <a:grpSpLocks/>
            </p:cNvGrpSpPr>
            <p:nvPr/>
          </p:nvGrpSpPr>
          <p:grpSpPr bwMode="auto">
            <a:xfrm>
              <a:off x="1919" y="12853"/>
              <a:ext cx="117" cy="222"/>
              <a:chOff x="6721" y="9199"/>
              <a:chExt cx="402" cy="495"/>
            </a:xfrm>
          </p:grpSpPr>
          <p:sp>
            <p:nvSpPr>
              <p:cNvPr id="273473" name="Rectangle 65"/>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74" name="Line 66"/>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75" name="Line 67"/>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73476" name="Group 68"/>
            <p:cNvGrpSpPr>
              <a:grpSpLocks/>
            </p:cNvGrpSpPr>
            <p:nvPr/>
          </p:nvGrpSpPr>
          <p:grpSpPr bwMode="auto">
            <a:xfrm>
              <a:off x="1921" y="13082"/>
              <a:ext cx="117" cy="222"/>
              <a:chOff x="6721" y="9199"/>
              <a:chExt cx="402" cy="495"/>
            </a:xfrm>
          </p:grpSpPr>
          <p:sp>
            <p:nvSpPr>
              <p:cNvPr id="273477" name="Rectangle 69"/>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78" name="Line 70"/>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79" name="Line 71"/>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73480" name="Group 72"/>
            <p:cNvGrpSpPr>
              <a:grpSpLocks/>
            </p:cNvGrpSpPr>
            <p:nvPr/>
          </p:nvGrpSpPr>
          <p:grpSpPr bwMode="auto">
            <a:xfrm>
              <a:off x="1923" y="13311"/>
              <a:ext cx="117" cy="222"/>
              <a:chOff x="6721" y="9199"/>
              <a:chExt cx="402" cy="495"/>
            </a:xfrm>
          </p:grpSpPr>
          <p:sp>
            <p:nvSpPr>
              <p:cNvPr id="273481" name="Rectangle 73"/>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82" name="Line 74"/>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83" name="Line 75"/>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273484" name="Rectangle 76"/>
          <p:cNvSpPr>
            <a:spLocks noChangeArrowheads="1"/>
          </p:cNvSpPr>
          <p:nvPr/>
        </p:nvSpPr>
        <p:spPr bwMode="auto">
          <a:xfrm>
            <a:off x="5097463" y="3692525"/>
            <a:ext cx="134937" cy="679450"/>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85" name="Line 77"/>
          <p:cNvSpPr>
            <a:spLocks noChangeShapeType="1"/>
          </p:cNvSpPr>
          <p:nvPr/>
        </p:nvSpPr>
        <p:spPr bwMode="auto">
          <a:xfrm>
            <a:off x="4806950" y="3413125"/>
            <a:ext cx="609600"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86" name="Line 78"/>
          <p:cNvSpPr>
            <a:spLocks noChangeShapeType="1"/>
          </p:cNvSpPr>
          <p:nvPr/>
        </p:nvSpPr>
        <p:spPr bwMode="auto">
          <a:xfrm>
            <a:off x="4876800" y="4645025"/>
            <a:ext cx="611188"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87" name="Freeform 79"/>
          <p:cNvSpPr>
            <a:spLocks/>
          </p:cNvSpPr>
          <p:nvPr/>
        </p:nvSpPr>
        <p:spPr bwMode="auto">
          <a:xfrm>
            <a:off x="4503738" y="4106863"/>
            <a:ext cx="254000" cy="1457325"/>
          </a:xfrm>
          <a:custGeom>
            <a:avLst/>
            <a:gdLst>
              <a:gd name="T0" fmla="*/ 0 w 151"/>
              <a:gd name="T1" fmla="*/ 804 h 804"/>
              <a:gd name="T2" fmla="*/ 0 w 151"/>
              <a:gd name="T3" fmla="*/ 146 h 804"/>
              <a:gd name="T4" fmla="*/ 0 w 151"/>
              <a:gd name="T5" fmla="*/ 0 h 804"/>
              <a:gd name="T6" fmla="*/ 151 w 151"/>
              <a:gd name="T7" fmla="*/ 0 h 804"/>
            </a:gdLst>
            <a:ahLst/>
            <a:cxnLst>
              <a:cxn ang="0">
                <a:pos x="T0" y="T1"/>
              </a:cxn>
              <a:cxn ang="0">
                <a:pos x="T2" y="T3"/>
              </a:cxn>
              <a:cxn ang="0">
                <a:pos x="T4" y="T5"/>
              </a:cxn>
              <a:cxn ang="0">
                <a:pos x="T6" y="T7"/>
              </a:cxn>
            </a:cxnLst>
            <a:rect l="0" t="0" r="r" b="b"/>
            <a:pathLst>
              <a:path w="151" h="804">
                <a:moveTo>
                  <a:pt x="0" y="804"/>
                </a:moveTo>
                <a:lnTo>
                  <a:pt x="0" y="146"/>
                </a:lnTo>
                <a:lnTo>
                  <a:pt x="0" y="0"/>
                </a:lnTo>
                <a:lnTo>
                  <a:pt x="151" y="0"/>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88" name="Freeform 80"/>
          <p:cNvSpPr>
            <a:spLocks/>
          </p:cNvSpPr>
          <p:nvPr/>
        </p:nvSpPr>
        <p:spPr bwMode="auto">
          <a:xfrm>
            <a:off x="3960813" y="3806825"/>
            <a:ext cx="796925" cy="1773238"/>
          </a:xfrm>
          <a:custGeom>
            <a:avLst/>
            <a:gdLst>
              <a:gd name="T0" fmla="*/ 0 w 474"/>
              <a:gd name="T1" fmla="*/ 979 h 979"/>
              <a:gd name="T2" fmla="*/ 0 w 474"/>
              <a:gd name="T3" fmla="*/ 0 h 979"/>
              <a:gd name="T4" fmla="*/ 474 w 474"/>
              <a:gd name="T5" fmla="*/ 0 h 979"/>
            </a:gdLst>
            <a:ahLst/>
            <a:cxnLst>
              <a:cxn ang="0">
                <a:pos x="T0" y="T1"/>
              </a:cxn>
              <a:cxn ang="0">
                <a:pos x="T2" y="T3"/>
              </a:cxn>
              <a:cxn ang="0">
                <a:pos x="T4" y="T5"/>
              </a:cxn>
            </a:cxnLst>
            <a:rect l="0" t="0" r="r" b="b"/>
            <a:pathLst>
              <a:path w="474" h="979">
                <a:moveTo>
                  <a:pt x="0" y="979"/>
                </a:moveTo>
                <a:lnTo>
                  <a:pt x="0" y="0"/>
                </a:lnTo>
                <a:lnTo>
                  <a:pt x="474" y="0"/>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89" name="Rectangle 81"/>
          <p:cNvSpPr>
            <a:spLocks noChangeArrowheads="1"/>
          </p:cNvSpPr>
          <p:nvPr/>
        </p:nvSpPr>
        <p:spPr bwMode="auto">
          <a:xfrm>
            <a:off x="3571875" y="4840288"/>
            <a:ext cx="1271588" cy="323850"/>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just" eaLnBrk="0" hangingPunct="0">
              <a:lnSpc>
                <a:spcPct val="72000"/>
              </a:lnSpc>
            </a:pPr>
            <a:r>
              <a:rPr kumimoji="0" lang="zh-CN" altLang="en-US" sz="2000" b="0">
                <a:ea typeface="宋体" panose="02010600030101010101" pitchFamily="2" charset="-122"/>
              </a:rPr>
              <a:t>稳压电源</a:t>
            </a:r>
          </a:p>
        </p:txBody>
      </p:sp>
      <p:sp>
        <p:nvSpPr>
          <p:cNvPr id="273490" name="Rectangle 82"/>
          <p:cNvSpPr>
            <a:spLocks noChangeArrowheads="1"/>
          </p:cNvSpPr>
          <p:nvPr/>
        </p:nvSpPr>
        <p:spPr bwMode="auto">
          <a:xfrm>
            <a:off x="3568700" y="3756025"/>
            <a:ext cx="1069975" cy="414338"/>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eaLnBrk="0" hangingPunct="0">
              <a:lnSpc>
                <a:spcPct val="72000"/>
              </a:lnSpc>
            </a:pPr>
            <a:r>
              <a:rPr kumimoji="0" lang="zh-CN" altLang="en-US" sz="2000" b="0">
                <a:ea typeface="宋体" panose="02010600030101010101" pitchFamily="2" charset="-122"/>
              </a:rPr>
              <a:t>振荡器</a:t>
            </a:r>
          </a:p>
        </p:txBody>
      </p:sp>
      <p:sp>
        <p:nvSpPr>
          <p:cNvPr id="273491" name="Line 83"/>
          <p:cNvSpPr>
            <a:spLocks noChangeShapeType="1"/>
          </p:cNvSpPr>
          <p:nvPr/>
        </p:nvSpPr>
        <p:spPr bwMode="auto">
          <a:xfrm>
            <a:off x="5532438" y="3589338"/>
            <a:ext cx="2943225" cy="158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92" name="Line 84"/>
          <p:cNvSpPr>
            <a:spLocks noChangeShapeType="1"/>
          </p:cNvSpPr>
          <p:nvPr/>
        </p:nvSpPr>
        <p:spPr bwMode="auto">
          <a:xfrm>
            <a:off x="5538788" y="4475163"/>
            <a:ext cx="2943225" cy="158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93" name="Freeform 85"/>
          <p:cNvSpPr>
            <a:spLocks/>
          </p:cNvSpPr>
          <p:nvPr/>
        </p:nvSpPr>
        <p:spPr bwMode="auto">
          <a:xfrm>
            <a:off x="5532438" y="3692525"/>
            <a:ext cx="211137" cy="679450"/>
          </a:xfrm>
          <a:custGeom>
            <a:avLst/>
            <a:gdLst>
              <a:gd name="T0" fmla="*/ 0 w 126"/>
              <a:gd name="T1" fmla="*/ 0 h 375"/>
              <a:gd name="T2" fmla="*/ 126 w 126"/>
              <a:gd name="T3" fmla="*/ 0 h 375"/>
              <a:gd name="T4" fmla="*/ 126 w 126"/>
              <a:gd name="T5" fmla="*/ 375 h 375"/>
              <a:gd name="T6" fmla="*/ 0 w 126"/>
              <a:gd name="T7" fmla="*/ 375 h 375"/>
            </a:gdLst>
            <a:ahLst/>
            <a:cxnLst>
              <a:cxn ang="0">
                <a:pos x="T0" y="T1"/>
              </a:cxn>
              <a:cxn ang="0">
                <a:pos x="T2" y="T3"/>
              </a:cxn>
              <a:cxn ang="0">
                <a:pos x="T4" y="T5"/>
              </a:cxn>
              <a:cxn ang="0">
                <a:pos x="T6" y="T7"/>
              </a:cxn>
            </a:cxnLst>
            <a:rect l="0" t="0" r="r" b="b"/>
            <a:pathLst>
              <a:path w="126" h="375">
                <a:moveTo>
                  <a:pt x="0" y="0"/>
                </a:moveTo>
                <a:lnTo>
                  <a:pt x="126" y="0"/>
                </a:lnTo>
                <a:lnTo>
                  <a:pt x="126" y="375"/>
                </a:lnTo>
                <a:lnTo>
                  <a:pt x="0" y="375"/>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94" name="Rectangle 86"/>
          <p:cNvSpPr>
            <a:spLocks noChangeArrowheads="1"/>
          </p:cNvSpPr>
          <p:nvPr/>
        </p:nvSpPr>
        <p:spPr bwMode="auto">
          <a:xfrm>
            <a:off x="6281738" y="3449638"/>
            <a:ext cx="409575" cy="1077912"/>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eaLnBrk="0" hangingPunct="0"/>
            <a:r>
              <a:rPr kumimoji="0" lang="zh-CN" altLang="en-US" sz="2000" b="0">
                <a:ea typeface="宋体" panose="02010600030101010101" pitchFamily="2" charset="-122"/>
              </a:rPr>
              <a:t>检波器</a:t>
            </a:r>
          </a:p>
        </p:txBody>
      </p:sp>
      <p:sp>
        <p:nvSpPr>
          <p:cNvPr id="273495" name="Rectangle 87"/>
          <p:cNvSpPr>
            <a:spLocks noChangeArrowheads="1"/>
          </p:cNvSpPr>
          <p:nvPr/>
        </p:nvSpPr>
        <p:spPr bwMode="auto">
          <a:xfrm>
            <a:off x="7362825" y="3449638"/>
            <a:ext cx="409575" cy="1077912"/>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eaLnBrk="0" hangingPunct="0"/>
            <a:r>
              <a:rPr kumimoji="0" lang="zh-CN" altLang="en-US" sz="2000" b="0">
                <a:ea typeface="宋体" panose="02010600030101010101" pitchFamily="2" charset="-122"/>
              </a:rPr>
              <a:t>滤波器</a:t>
            </a:r>
          </a:p>
        </p:txBody>
      </p:sp>
      <p:sp>
        <p:nvSpPr>
          <p:cNvPr id="273496" name="Line 88"/>
          <p:cNvSpPr>
            <a:spLocks noChangeShapeType="1"/>
          </p:cNvSpPr>
          <p:nvPr/>
        </p:nvSpPr>
        <p:spPr bwMode="auto">
          <a:xfrm>
            <a:off x="5157788" y="4371975"/>
            <a:ext cx="0" cy="468313"/>
          </a:xfrm>
          <a:prstGeom prst="line">
            <a:avLst/>
          </a:prstGeom>
          <a:noFill/>
          <a:ln w="158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97" name="Oval 89"/>
          <p:cNvSpPr>
            <a:spLocks noChangeArrowheads="1"/>
          </p:cNvSpPr>
          <p:nvPr/>
        </p:nvSpPr>
        <p:spPr bwMode="auto">
          <a:xfrm>
            <a:off x="8475663" y="3540125"/>
            <a:ext cx="95250" cy="103188"/>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98" name="Oval 90"/>
          <p:cNvSpPr>
            <a:spLocks noChangeArrowheads="1"/>
          </p:cNvSpPr>
          <p:nvPr/>
        </p:nvSpPr>
        <p:spPr bwMode="auto">
          <a:xfrm>
            <a:off x="8488363" y="4424363"/>
            <a:ext cx="96837" cy="103187"/>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99" name="Oval 91"/>
          <p:cNvSpPr>
            <a:spLocks noChangeArrowheads="1"/>
          </p:cNvSpPr>
          <p:nvPr/>
        </p:nvSpPr>
        <p:spPr bwMode="auto">
          <a:xfrm>
            <a:off x="3902075" y="5581650"/>
            <a:ext cx="96838" cy="103188"/>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500" name="Oval 92"/>
          <p:cNvSpPr>
            <a:spLocks noChangeArrowheads="1"/>
          </p:cNvSpPr>
          <p:nvPr/>
        </p:nvSpPr>
        <p:spPr bwMode="auto">
          <a:xfrm>
            <a:off x="4452938" y="5576888"/>
            <a:ext cx="95250" cy="103187"/>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501" name="Rectangle 93"/>
          <p:cNvSpPr>
            <a:spLocks noChangeArrowheads="1"/>
          </p:cNvSpPr>
          <p:nvPr/>
        </p:nvSpPr>
        <p:spPr bwMode="auto">
          <a:xfrm>
            <a:off x="6281738" y="5638800"/>
            <a:ext cx="620712"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(b)</a:t>
            </a:r>
          </a:p>
        </p:txBody>
      </p:sp>
      <p:sp>
        <p:nvSpPr>
          <p:cNvPr id="273502" name="Rectangle 94"/>
          <p:cNvSpPr>
            <a:spLocks noChangeArrowheads="1"/>
          </p:cNvSpPr>
          <p:nvPr/>
        </p:nvSpPr>
        <p:spPr bwMode="auto">
          <a:xfrm>
            <a:off x="1384300" y="6357938"/>
            <a:ext cx="620713"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(a)</a:t>
            </a:r>
          </a:p>
        </p:txBody>
      </p:sp>
      <p:sp>
        <p:nvSpPr>
          <p:cNvPr id="273503" name="Rectangle 95"/>
          <p:cNvSpPr>
            <a:spLocks noChangeArrowheads="1"/>
          </p:cNvSpPr>
          <p:nvPr/>
        </p:nvSpPr>
        <p:spPr bwMode="auto">
          <a:xfrm>
            <a:off x="3797300" y="5729288"/>
            <a:ext cx="1171575"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zh-CN" altLang="en-US" sz="2000" b="0">
                <a:ea typeface="宋体" panose="02010600030101010101" pitchFamily="2" charset="-122"/>
              </a:rPr>
              <a:t>～</a:t>
            </a:r>
            <a:r>
              <a:rPr kumimoji="0" lang="en-US" altLang="zh-CN" sz="2000" b="0">
                <a:ea typeface="宋体" panose="02010600030101010101" pitchFamily="2" charset="-122"/>
              </a:rPr>
              <a:t>220V</a:t>
            </a:r>
          </a:p>
        </p:txBody>
      </p:sp>
      <p:sp>
        <p:nvSpPr>
          <p:cNvPr id="273504" name="Rectangle 96"/>
          <p:cNvSpPr>
            <a:spLocks noChangeArrowheads="1"/>
          </p:cNvSpPr>
          <p:nvPr/>
        </p:nvSpPr>
        <p:spPr bwMode="auto">
          <a:xfrm>
            <a:off x="2571750" y="6334125"/>
            <a:ext cx="176688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zh-CN" altLang="en-US" sz="2000">
                <a:solidFill>
                  <a:srgbClr val="000066"/>
                </a:solidFill>
                <a:latin typeface="华文仿宋" pitchFamily="2" charset="-122"/>
              </a:rPr>
              <a:t>加速度</a:t>
            </a:r>
            <a:r>
              <a:rPr lang="en-US" altLang="zh-CN" sz="2000">
                <a:solidFill>
                  <a:srgbClr val="000066"/>
                </a:solidFill>
                <a:latin typeface="华文仿宋" pitchFamily="2" charset="-122"/>
              </a:rPr>
              <a:t>a</a:t>
            </a:r>
            <a:r>
              <a:rPr lang="zh-CN" altLang="en-US" sz="2000">
                <a:solidFill>
                  <a:srgbClr val="000066"/>
                </a:solidFill>
                <a:latin typeface="华文仿宋" pitchFamily="2" charset="-122"/>
              </a:rPr>
              <a:t>方向</a:t>
            </a:r>
          </a:p>
        </p:txBody>
      </p:sp>
      <p:sp>
        <p:nvSpPr>
          <p:cNvPr id="273505" name="Rectangle 97"/>
          <p:cNvSpPr>
            <a:spLocks noChangeArrowheads="1"/>
          </p:cNvSpPr>
          <p:nvPr/>
        </p:nvSpPr>
        <p:spPr bwMode="auto">
          <a:xfrm>
            <a:off x="5318125" y="5100638"/>
            <a:ext cx="620713"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a</a:t>
            </a:r>
          </a:p>
        </p:txBody>
      </p:sp>
      <p:sp>
        <p:nvSpPr>
          <p:cNvPr id="273506" name="Rectangle 98"/>
          <p:cNvSpPr>
            <a:spLocks noChangeArrowheads="1"/>
          </p:cNvSpPr>
          <p:nvPr/>
        </p:nvSpPr>
        <p:spPr bwMode="auto">
          <a:xfrm>
            <a:off x="8243888" y="3860800"/>
            <a:ext cx="576262"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zh-CN" altLang="en-US" sz="2000" b="0">
                <a:ea typeface="宋体" panose="02010600030101010101" pitchFamily="2" charset="-122"/>
              </a:rPr>
              <a:t>输出</a:t>
            </a:r>
          </a:p>
        </p:txBody>
      </p:sp>
      <p:sp>
        <p:nvSpPr>
          <p:cNvPr id="273507" name="Rectangle 99"/>
          <p:cNvSpPr>
            <a:spLocks noChangeArrowheads="1"/>
          </p:cNvSpPr>
          <p:nvPr/>
        </p:nvSpPr>
        <p:spPr bwMode="auto">
          <a:xfrm>
            <a:off x="1498600" y="2808288"/>
            <a:ext cx="225425"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1</a:t>
            </a:r>
          </a:p>
        </p:txBody>
      </p:sp>
      <p:sp>
        <p:nvSpPr>
          <p:cNvPr id="273508" name="Line 100"/>
          <p:cNvSpPr>
            <a:spLocks noChangeShapeType="1"/>
          </p:cNvSpPr>
          <p:nvPr/>
        </p:nvSpPr>
        <p:spPr bwMode="auto">
          <a:xfrm>
            <a:off x="1698625" y="3011488"/>
            <a:ext cx="184150" cy="24130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509" name="Rectangle 101"/>
          <p:cNvSpPr>
            <a:spLocks noChangeArrowheads="1"/>
          </p:cNvSpPr>
          <p:nvPr/>
        </p:nvSpPr>
        <p:spPr bwMode="auto">
          <a:xfrm>
            <a:off x="3084513" y="3011488"/>
            <a:ext cx="620712"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2</a:t>
            </a:r>
          </a:p>
        </p:txBody>
      </p:sp>
      <p:sp>
        <p:nvSpPr>
          <p:cNvPr id="273510" name="Line 102"/>
          <p:cNvSpPr>
            <a:spLocks noChangeShapeType="1"/>
          </p:cNvSpPr>
          <p:nvPr/>
        </p:nvSpPr>
        <p:spPr bwMode="auto">
          <a:xfrm flipH="1">
            <a:off x="2620963" y="3448050"/>
            <a:ext cx="463550" cy="306388"/>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511" name="Rectangle 103"/>
          <p:cNvSpPr>
            <a:spLocks noChangeArrowheads="1"/>
          </p:cNvSpPr>
          <p:nvPr/>
        </p:nvSpPr>
        <p:spPr bwMode="auto">
          <a:xfrm>
            <a:off x="1458913" y="6040438"/>
            <a:ext cx="620712"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1</a:t>
            </a:r>
          </a:p>
        </p:txBody>
      </p:sp>
      <p:sp>
        <p:nvSpPr>
          <p:cNvPr id="273512" name="Line 104"/>
          <p:cNvSpPr>
            <a:spLocks noChangeShapeType="1"/>
          </p:cNvSpPr>
          <p:nvPr/>
        </p:nvSpPr>
        <p:spPr bwMode="auto">
          <a:xfrm flipV="1">
            <a:off x="1603375" y="5934075"/>
            <a:ext cx="355600" cy="40005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513" name="Rectangle 105"/>
          <p:cNvSpPr>
            <a:spLocks noChangeArrowheads="1"/>
          </p:cNvSpPr>
          <p:nvPr/>
        </p:nvSpPr>
        <p:spPr bwMode="auto">
          <a:xfrm>
            <a:off x="4500563" y="6021388"/>
            <a:ext cx="40322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en-US" altLang="zh-CN" sz="2000">
                <a:solidFill>
                  <a:srgbClr val="000066"/>
                </a:solidFill>
                <a:latin typeface="华文仿宋" pitchFamily="2" charset="-122"/>
              </a:rPr>
              <a:t>1 </a:t>
            </a:r>
            <a:r>
              <a:rPr lang="zh-CN" altLang="en-US" sz="2000">
                <a:solidFill>
                  <a:srgbClr val="000066"/>
                </a:solidFill>
                <a:latin typeface="华文仿宋" pitchFamily="2" charset="-122"/>
              </a:rPr>
              <a:t>弹性支承    </a:t>
            </a:r>
            <a:r>
              <a:rPr lang="en-US" altLang="zh-CN" sz="2000">
                <a:solidFill>
                  <a:srgbClr val="000066"/>
                </a:solidFill>
                <a:latin typeface="华文仿宋" pitchFamily="2" charset="-122"/>
              </a:rPr>
              <a:t>2 </a:t>
            </a:r>
            <a:r>
              <a:rPr lang="zh-CN" altLang="en-US" sz="2000">
                <a:solidFill>
                  <a:srgbClr val="000066"/>
                </a:solidFill>
                <a:latin typeface="华文仿宋" pitchFamily="2" charset="-122"/>
              </a:rPr>
              <a:t>差动变压器</a:t>
            </a:r>
          </a:p>
        </p:txBody>
      </p:sp>
      <p:sp>
        <p:nvSpPr>
          <p:cNvPr id="273514" name="Line 106"/>
          <p:cNvSpPr>
            <a:spLocks noChangeShapeType="1"/>
          </p:cNvSpPr>
          <p:nvPr/>
        </p:nvSpPr>
        <p:spPr bwMode="auto">
          <a:xfrm>
            <a:off x="2392363" y="6143625"/>
            <a:ext cx="0" cy="50323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3515" name="Line 107"/>
          <p:cNvSpPr>
            <a:spLocks noChangeShapeType="1"/>
          </p:cNvSpPr>
          <p:nvPr/>
        </p:nvSpPr>
        <p:spPr bwMode="auto">
          <a:xfrm>
            <a:off x="5157788" y="5062538"/>
            <a:ext cx="0" cy="50323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Text Box 2"/>
          <p:cNvSpPr txBox="1">
            <a:spLocks noChangeArrowheads="1"/>
          </p:cNvSpPr>
          <p:nvPr/>
        </p:nvSpPr>
        <p:spPr bwMode="auto">
          <a:xfrm>
            <a:off x="152400" y="115888"/>
            <a:ext cx="88392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en-US" altLang="zh-CN" sz="2800">
                <a:solidFill>
                  <a:srgbClr val="A50021"/>
                </a:solidFill>
                <a:latin typeface="华文仿宋" pitchFamily="2" charset="-122"/>
              </a:rPr>
              <a:t>2. </a:t>
            </a:r>
            <a:r>
              <a:rPr lang="zh-CN" altLang="en-US" sz="2800">
                <a:solidFill>
                  <a:srgbClr val="A50021"/>
                </a:solidFill>
                <a:latin typeface="华文仿宋" pitchFamily="2" charset="-122"/>
              </a:rPr>
              <a:t>微压力变送器</a:t>
            </a:r>
          </a:p>
          <a:p>
            <a:pPr algn="just">
              <a:lnSpc>
                <a:spcPct val="110000"/>
              </a:lnSpc>
            </a:pPr>
            <a:r>
              <a:rPr lang="zh-CN" altLang="en-US">
                <a:solidFill>
                  <a:srgbClr val="000066"/>
                </a:solidFill>
                <a:latin typeface="华文仿宋" pitchFamily="2" charset="-122"/>
              </a:rPr>
              <a:t>将差动变压器和弹性敏感元件（膜片、膜盒和弹簧管等）相结合，可以组成各种形式的压力传感器。</a:t>
            </a:r>
          </a:p>
        </p:txBody>
      </p:sp>
      <p:sp>
        <p:nvSpPr>
          <p:cNvPr id="274435" name="Line 3"/>
          <p:cNvSpPr>
            <a:spLocks noChangeShapeType="1"/>
          </p:cNvSpPr>
          <p:nvPr/>
        </p:nvSpPr>
        <p:spPr bwMode="auto">
          <a:xfrm>
            <a:off x="7820025" y="1803400"/>
            <a:ext cx="0" cy="2663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4436" name="Freeform 4"/>
          <p:cNvSpPr>
            <a:spLocks/>
          </p:cNvSpPr>
          <p:nvPr/>
        </p:nvSpPr>
        <p:spPr bwMode="auto">
          <a:xfrm>
            <a:off x="6767513" y="1804988"/>
            <a:ext cx="1800225" cy="2662237"/>
          </a:xfrm>
          <a:custGeom>
            <a:avLst/>
            <a:gdLst>
              <a:gd name="T0" fmla="*/ 0 w 1935"/>
              <a:gd name="T1" fmla="*/ 970 h 1726"/>
              <a:gd name="T2" fmla="*/ 387 w 1935"/>
              <a:gd name="T3" fmla="*/ 970 h 1726"/>
              <a:gd name="T4" fmla="*/ 387 w 1935"/>
              <a:gd name="T5" fmla="*/ 1726 h 1726"/>
              <a:gd name="T6" fmla="*/ 1935 w 1935"/>
              <a:gd name="T7" fmla="*/ 1726 h 1726"/>
              <a:gd name="T8" fmla="*/ 1935 w 1935"/>
              <a:gd name="T9" fmla="*/ 0 h 1726"/>
              <a:gd name="T10" fmla="*/ 1347 w 1935"/>
              <a:gd name="T11" fmla="*/ 0 h 1726"/>
            </a:gdLst>
            <a:ahLst/>
            <a:cxnLst>
              <a:cxn ang="0">
                <a:pos x="T0" y="T1"/>
              </a:cxn>
              <a:cxn ang="0">
                <a:pos x="T2" y="T3"/>
              </a:cxn>
              <a:cxn ang="0">
                <a:pos x="T4" y="T5"/>
              </a:cxn>
              <a:cxn ang="0">
                <a:pos x="T6" y="T7"/>
              </a:cxn>
              <a:cxn ang="0">
                <a:pos x="T8" y="T9"/>
              </a:cxn>
              <a:cxn ang="0">
                <a:pos x="T10" y="T11"/>
              </a:cxn>
            </a:cxnLst>
            <a:rect l="0" t="0" r="r" b="b"/>
            <a:pathLst>
              <a:path w="1935" h="1726">
                <a:moveTo>
                  <a:pt x="0" y="970"/>
                </a:moveTo>
                <a:lnTo>
                  <a:pt x="387" y="970"/>
                </a:lnTo>
                <a:lnTo>
                  <a:pt x="387" y="1726"/>
                </a:lnTo>
                <a:lnTo>
                  <a:pt x="1935" y="1726"/>
                </a:lnTo>
                <a:lnTo>
                  <a:pt x="1935" y="0"/>
                </a:lnTo>
                <a:lnTo>
                  <a:pt x="1347" y="0"/>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37" name="Rectangle 5"/>
          <p:cNvSpPr>
            <a:spLocks noChangeArrowheads="1"/>
          </p:cNvSpPr>
          <p:nvPr/>
        </p:nvSpPr>
        <p:spPr bwMode="auto">
          <a:xfrm>
            <a:off x="2851150" y="2868613"/>
            <a:ext cx="1008063" cy="28733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zh-CN" altLang="en-US" sz="1800" b="0">
                <a:ea typeface="宋体" panose="02010600030101010101" pitchFamily="2" charset="-122"/>
              </a:rPr>
              <a:t>～</a:t>
            </a:r>
            <a:r>
              <a:rPr kumimoji="0" lang="en-US" altLang="zh-CN" sz="1800" b="0">
                <a:ea typeface="宋体" panose="02010600030101010101" pitchFamily="2" charset="-122"/>
              </a:rPr>
              <a:t>220V</a:t>
            </a:r>
          </a:p>
        </p:txBody>
      </p:sp>
      <p:grpSp>
        <p:nvGrpSpPr>
          <p:cNvPr id="274438" name="Group 6"/>
          <p:cNvGrpSpPr>
            <a:grpSpLocks/>
          </p:cNvGrpSpPr>
          <p:nvPr/>
        </p:nvGrpSpPr>
        <p:grpSpPr bwMode="auto">
          <a:xfrm>
            <a:off x="598488" y="2319338"/>
            <a:ext cx="2279650" cy="3187700"/>
            <a:chOff x="1361" y="5711"/>
            <a:chExt cx="2421" cy="1743"/>
          </a:xfrm>
        </p:grpSpPr>
        <p:grpSp>
          <p:nvGrpSpPr>
            <p:cNvPr id="274439" name="Group 7"/>
            <p:cNvGrpSpPr>
              <a:grpSpLocks/>
            </p:cNvGrpSpPr>
            <p:nvPr/>
          </p:nvGrpSpPr>
          <p:grpSpPr bwMode="auto">
            <a:xfrm>
              <a:off x="2348" y="5994"/>
              <a:ext cx="338" cy="634"/>
              <a:chOff x="7919" y="9482"/>
              <a:chExt cx="468" cy="788"/>
            </a:xfrm>
          </p:grpSpPr>
          <p:sp>
            <p:nvSpPr>
              <p:cNvPr id="274440" name="Rectangle 8"/>
              <p:cNvSpPr>
                <a:spLocks noChangeArrowheads="1"/>
              </p:cNvSpPr>
              <p:nvPr/>
            </p:nvSpPr>
            <p:spPr bwMode="auto">
              <a:xfrm>
                <a:off x="7919" y="9482"/>
                <a:ext cx="117" cy="222"/>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41" name="Line 9"/>
              <p:cNvSpPr>
                <a:spLocks noChangeShapeType="1"/>
              </p:cNvSpPr>
              <p:nvPr/>
            </p:nvSpPr>
            <p:spPr bwMode="auto">
              <a:xfrm flipH="1">
                <a:off x="7919" y="9482"/>
                <a:ext cx="117" cy="222"/>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42" name="Line 10"/>
              <p:cNvSpPr>
                <a:spLocks noChangeShapeType="1"/>
              </p:cNvSpPr>
              <p:nvPr/>
            </p:nvSpPr>
            <p:spPr bwMode="auto">
              <a:xfrm>
                <a:off x="7923" y="9482"/>
                <a:ext cx="108" cy="222"/>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43" name="Rectangle 11"/>
              <p:cNvSpPr>
                <a:spLocks noChangeArrowheads="1"/>
              </p:cNvSpPr>
              <p:nvPr/>
            </p:nvSpPr>
            <p:spPr bwMode="auto">
              <a:xfrm>
                <a:off x="7921" y="9711"/>
                <a:ext cx="117" cy="222"/>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44" name="Line 12"/>
              <p:cNvSpPr>
                <a:spLocks noChangeShapeType="1"/>
              </p:cNvSpPr>
              <p:nvPr/>
            </p:nvSpPr>
            <p:spPr bwMode="auto">
              <a:xfrm flipH="1">
                <a:off x="7921" y="9711"/>
                <a:ext cx="117" cy="222"/>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45" name="Line 13"/>
              <p:cNvSpPr>
                <a:spLocks noChangeShapeType="1"/>
              </p:cNvSpPr>
              <p:nvPr/>
            </p:nvSpPr>
            <p:spPr bwMode="auto">
              <a:xfrm>
                <a:off x="7925" y="9711"/>
                <a:ext cx="108" cy="222"/>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46" name="Rectangle 14"/>
              <p:cNvSpPr>
                <a:spLocks noChangeArrowheads="1"/>
              </p:cNvSpPr>
              <p:nvPr/>
            </p:nvSpPr>
            <p:spPr bwMode="auto">
              <a:xfrm>
                <a:off x="7923" y="9940"/>
                <a:ext cx="117" cy="222"/>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47" name="Line 15"/>
              <p:cNvSpPr>
                <a:spLocks noChangeShapeType="1"/>
              </p:cNvSpPr>
              <p:nvPr/>
            </p:nvSpPr>
            <p:spPr bwMode="auto">
              <a:xfrm flipH="1">
                <a:off x="7923" y="9940"/>
                <a:ext cx="117" cy="222"/>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48" name="Line 16"/>
              <p:cNvSpPr>
                <a:spLocks noChangeShapeType="1"/>
              </p:cNvSpPr>
              <p:nvPr/>
            </p:nvSpPr>
            <p:spPr bwMode="auto">
              <a:xfrm>
                <a:off x="7927" y="9940"/>
                <a:ext cx="108" cy="222"/>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49" name="Rectangle 17"/>
              <p:cNvSpPr>
                <a:spLocks noChangeArrowheads="1"/>
              </p:cNvSpPr>
              <p:nvPr/>
            </p:nvSpPr>
            <p:spPr bwMode="auto">
              <a:xfrm>
                <a:off x="8266" y="9482"/>
                <a:ext cx="117" cy="222"/>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50" name="Line 18"/>
              <p:cNvSpPr>
                <a:spLocks noChangeShapeType="1"/>
              </p:cNvSpPr>
              <p:nvPr/>
            </p:nvSpPr>
            <p:spPr bwMode="auto">
              <a:xfrm flipH="1">
                <a:off x="8266" y="9482"/>
                <a:ext cx="117" cy="222"/>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51" name="Line 19"/>
              <p:cNvSpPr>
                <a:spLocks noChangeShapeType="1"/>
              </p:cNvSpPr>
              <p:nvPr/>
            </p:nvSpPr>
            <p:spPr bwMode="auto">
              <a:xfrm>
                <a:off x="8270" y="9482"/>
                <a:ext cx="108" cy="222"/>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52" name="Rectangle 20"/>
              <p:cNvSpPr>
                <a:spLocks noChangeArrowheads="1"/>
              </p:cNvSpPr>
              <p:nvPr/>
            </p:nvSpPr>
            <p:spPr bwMode="auto">
              <a:xfrm>
                <a:off x="8268" y="9711"/>
                <a:ext cx="117" cy="222"/>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53" name="Line 21"/>
              <p:cNvSpPr>
                <a:spLocks noChangeShapeType="1"/>
              </p:cNvSpPr>
              <p:nvPr/>
            </p:nvSpPr>
            <p:spPr bwMode="auto">
              <a:xfrm flipH="1">
                <a:off x="8268" y="9711"/>
                <a:ext cx="117" cy="222"/>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54" name="Line 22"/>
              <p:cNvSpPr>
                <a:spLocks noChangeShapeType="1"/>
              </p:cNvSpPr>
              <p:nvPr/>
            </p:nvSpPr>
            <p:spPr bwMode="auto">
              <a:xfrm>
                <a:off x="8272" y="9711"/>
                <a:ext cx="108" cy="222"/>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55" name="Rectangle 23"/>
              <p:cNvSpPr>
                <a:spLocks noChangeArrowheads="1"/>
              </p:cNvSpPr>
              <p:nvPr/>
            </p:nvSpPr>
            <p:spPr bwMode="auto">
              <a:xfrm>
                <a:off x="8270" y="9940"/>
                <a:ext cx="117" cy="222"/>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56" name="Line 24"/>
              <p:cNvSpPr>
                <a:spLocks noChangeShapeType="1"/>
              </p:cNvSpPr>
              <p:nvPr/>
            </p:nvSpPr>
            <p:spPr bwMode="auto">
              <a:xfrm flipH="1">
                <a:off x="8270" y="9940"/>
                <a:ext cx="117" cy="222"/>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57" name="Line 25"/>
              <p:cNvSpPr>
                <a:spLocks noChangeShapeType="1"/>
              </p:cNvSpPr>
              <p:nvPr/>
            </p:nvSpPr>
            <p:spPr bwMode="auto">
              <a:xfrm>
                <a:off x="8274" y="9940"/>
                <a:ext cx="108" cy="222"/>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58" name="Rectangle 26"/>
              <p:cNvSpPr>
                <a:spLocks noChangeArrowheads="1"/>
              </p:cNvSpPr>
              <p:nvPr/>
            </p:nvSpPr>
            <p:spPr bwMode="auto">
              <a:xfrm>
                <a:off x="8125" y="9636"/>
                <a:ext cx="80" cy="37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59" name="Line 27"/>
              <p:cNvSpPr>
                <a:spLocks noChangeShapeType="1"/>
              </p:cNvSpPr>
              <p:nvPr/>
            </p:nvSpPr>
            <p:spPr bwMode="auto">
              <a:xfrm>
                <a:off x="7952" y="9482"/>
                <a:ext cx="363"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60" name="Line 28"/>
              <p:cNvSpPr>
                <a:spLocks noChangeShapeType="1"/>
              </p:cNvSpPr>
              <p:nvPr/>
            </p:nvSpPr>
            <p:spPr bwMode="auto">
              <a:xfrm>
                <a:off x="7994" y="10162"/>
                <a:ext cx="363"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61" name="Line 29"/>
              <p:cNvSpPr>
                <a:spLocks noChangeShapeType="1"/>
              </p:cNvSpPr>
              <p:nvPr/>
            </p:nvSpPr>
            <p:spPr bwMode="auto">
              <a:xfrm>
                <a:off x="8161" y="10011"/>
                <a:ext cx="0" cy="259"/>
              </a:xfrm>
              <a:prstGeom prst="line">
                <a:avLst/>
              </a:prstGeom>
              <a:noFill/>
              <a:ln w="158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4462" name="Freeform 30" descr="浅色下对角线"/>
            <p:cNvSpPr>
              <a:spLocks/>
            </p:cNvSpPr>
            <p:nvPr/>
          </p:nvSpPr>
          <p:spPr bwMode="auto">
            <a:xfrm>
              <a:off x="1414" y="5711"/>
              <a:ext cx="2315" cy="735"/>
            </a:xfrm>
            <a:custGeom>
              <a:avLst/>
              <a:gdLst>
                <a:gd name="T0" fmla="*/ 2315 w 2315"/>
                <a:gd name="T1" fmla="*/ 733 h 735"/>
                <a:gd name="T2" fmla="*/ 2314 w 2315"/>
                <a:gd name="T3" fmla="*/ 0 h 735"/>
                <a:gd name="T4" fmla="*/ 0 w 2315"/>
                <a:gd name="T5" fmla="*/ 2 h 735"/>
                <a:gd name="T6" fmla="*/ 0 w 2315"/>
                <a:gd name="T7" fmla="*/ 728 h 735"/>
                <a:gd name="T8" fmla="*/ 106 w 2315"/>
                <a:gd name="T9" fmla="*/ 728 h 735"/>
                <a:gd name="T10" fmla="*/ 106 w 2315"/>
                <a:gd name="T11" fmla="*/ 85 h 735"/>
                <a:gd name="T12" fmla="*/ 2218 w 2315"/>
                <a:gd name="T13" fmla="*/ 83 h 735"/>
                <a:gd name="T14" fmla="*/ 2218 w 2315"/>
                <a:gd name="T15" fmla="*/ 735 h 735"/>
                <a:gd name="T16" fmla="*/ 2315 w 2315"/>
                <a:gd name="T17" fmla="*/ 733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5" h="735">
                  <a:moveTo>
                    <a:pt x="2315" y="733"/>
                  </a:moveTo>
                  <a:lnTo>
                    <a:pt x="2314" y="0"/>
                  </a:lnTo>
                  <a:lnTo>
                    <a:pt x="0" y="2"/>
                  </a:lnTo>
                  <a:lnTo>
                    <a:pt x="0" y="728"/>
                  </a:lnTo>
                  <a:lnTo>
                    <a:pt x="106" y="728"/>
                  </a:lnTo>
                  <a:lnTo>
                    <a:pt x="106" y="85"/>
                  </a:lnTo>
                  <a:lnTo>
                    <a:pt x="2218" y="83"/>
                  </a:lnTo>
                  <a:lnTo>
                    <a:pt x="2218" y="735"/>
                  </a:lnTo>
                  <a:lnTo>
                    <a:pt x="2315" y="733"/>
                  </a:lnTo>
                  <a:close/>
                </a:path>
              </a:pathLst>
            </a:custGeom>
            <a:pattFill prst="ltDnDiag">
              <a:fgClr>
                <a:srgbClr val="000000"/>
              </a:fgClr>
              <a:bgClr>
                <a:srgbClr val="FFFFFF"/>
              </a:bgClr>
            </a:patt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63" name="Freeform 31" descr="浅色上对角线"/>
            <p:cNvSpPr>
              <a:spLocks/>
            </p:cNvSpPr>
            <p:nvPr/>
          </p:nvSpPr>
          <p:spPr bwMode="auto">
            <a:xfrm>
              <a:off x="1410" y="6272"/>
              <a:ext cx="2318" cy="383"/>
            </a:xfrm>
            <a:custGeom>
              <a:avLst/>
              <a:gdLst>
                <a:gd name="T0" fmla="*/ 108 w 2318"/>
                <a:gd name="T1" fmla="*/ 1 h 383"/>
                <a:gd name="T2" fmla="*/ 223 w 2318"/>
                <a:gd name="T3" fmla="*/ 0 h 383"/>
                <a:gd name="T4" fmla="*/ 223 w 2318"/>
                <a:gd name="T5" fmla="*/ 269 h 383"/>
                <a:gd name="T6" fmla="*/ 2097 w 2318"/>
                <a:gd name="T7" fmla="*/ 269 h 383"/>
                <a:gd name="T8" fmla="*/ 2097 w 2318"/>
                <a:gd name="T9" fmla="*/ 15 h 383"/>
                <a:gd name="T10" fmla="*/ 2216 w 2318"/>
                <a:gd name="T11" fmla="*/ 17 h 383"/>
                <a:gd name="T12" fmla="*/ 2216 w 2318"/>
                <a:gd name="T13" fmla="*/ 172 h 383"/>
                <a:gd name="T14" fmla="*/ 2318 w 2318"/>
                <a:gd name="T15" fmla="*/ 160 h 383"/>
                <a:gd name="T16" fmla="*/ 2318 w 2318"/>
                <a:gd name="T17" fmla="*/ 347 h 383"/>
                <a:gd name="T18" fmla="*/ 2234 w 2318"/>
                <a:gd name="T19" fmla="*/ 341 h 383"/>
                <a:gd name="T20" fmla="*/ 2234 w 2318"/>
                <a:gd name="T21" fmla="*/ 378 h 383"/>
                <a:gd name="T22" fmla="*/ 2199 w 2318"/>
                <a:gd name="T23" fmla="*/ 378 h 383"/>
                <a:gd name="T24" fmla="*/ 2199 w 2318"/>
                <a:gd name="T25" fmla="*/ 321 h 383"/>
                <a:gd name="T26" fmla="*/ 124 w 2318"/>
                <a:gd name="T27" fmla="*/ 321 h 383"/>
                <a:gd name="T28" fmla="*/ 124 w 2318"/>
                <a:gd name="T29" fmla="*/ 383 h 383"/>
                <a:gd name="T30" fmla="*/ 78 w 2318"/>
                <a:gd name="T31" fmla="*/ 383 h 383"/>
                <a:gd name="T32" fmla="*/ 83 w 2318"/>
                <a:gd name="T33" fmla="*/ 341 h 383"/>
                <a:gd name="T34" fmla="*/ 0 w 2318"/>
                <a:gd name="T35" fmla="*/ 347 h 383"/>
                <a:gd name="T36" fmla="*/ 0 w 2318"/>
                <a:gd name="T37" fmla="*/ 150 h 383"/>
                <a:gd name="T38" fmla="*/ 108 w 2318"/>
                <a:gd name="T39" fmla="*/ 151 h 383"/>
                <a:gd name="T40" fmla="*/ 108 w 2318"/>
                <a:gd name="T41" fmla="*/ 1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18" h="383">
                  <a:moveTo>
                    <a:pt x="108" y="1"/>
                  </a:moveTo>
                  <a:lnTo>
                    <a:pt x="223" y="0"/>
                  </a:lnTo>
                  <a:lnTo>
                    <a:pt x="223" y="269"/>
                  </a:lnTo>
                  <a:lnTo>
                    <a:pt x="2097" y="269"/>
                  </a:lnTo>
                  <a:lnTo>
                    <a:pt x="2097" y="15"/>
                  </a:lnTo>
                  <a:lnTo>
                    <a:pt x="2216" y="17"/>
                  </a:lnTo>
                  <a:lnTo>
                    <a:pt x="2216" y="172"/>
                  </a:lnTo>
                  <a:lnTo>
                    <a:pt x="2318" y="160"/>
                  </a:lnTo>
                  <a:lnTo>
                    <a:pt x="2318" y="347"/>
                  </a:lnTo>
                  <a:lnTo>
                    <a:pt x="2234" y="341"/>
                  </a:lnTo>
                  <a:lnTo>
                    <a:pt x="2234" y="378"/>
                  </a:lnTo>
                  <a:lnTo>
                    <a:pt x="2199" y="378"/>
                  </a:lnTo>
                  <a:lnTo>
                    <a:pt x="2199" y="321"/>
                  </a:lnTo>
                  <a:lnTo>
                    <a:pt x="124" y="321"/>
                  </a:lnTo>
                  <a:lnTo>
                    <a:pt x="124" y="383"/>
                  </a:lnTo>
                  <a:lnTo>
                    <a:pt x="78" y="383"/>
                  </a:lnTo>
                  <a:lnTo>
                    <a:pt x="83" y="341"/>
                  </a:lnTo>
                  <a:lnTo>
                    <a:pt x="0" y="347"/>
                  </a:lnTo>
                  <a:lnTo>
                    <a:pt x="0" y="150"/>
                  </a:lnTo>
                  <a:lnTo>
                    <a:pt x="108" y="151"/>
                  </a:lnTo>
                  <a:lnTo>
                    <a:pt x="108" y="1"/>
                  </a:lnTo>
                  <a:close/>
                </a:path>
              </a:pathLst>
            </a:custGeom>
            <a:pattFill prst="ltUpDiag">
              <a:fgClr>
                <a:srgbClr val="000000"/>
              </a:fgClr>
              <a:bgClr>
                <a:srgbClr val="FFFFFF"/>
              </a:bgClr>
            </a:patt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64" name="Freeform 32" descr="浅色下对角线"/>
            <p:cNvSpPr>
              <a:spLocks/>
            </p:cNvSpPr>
            <p:nvPr/>
          </p:nvSpPr>
          <p:spPr bwMode="auto">
            <a:xfrm>
              <a:off x="1361" y="6604"/>
              <a:ext cx="2421" cy="464"/>
            </a:xfrm>
            <a:custGeom>
              <a:avLst/>
              <a:gdLst>
                <a:gd name="T0" fmla="*/ 1 w 2421"/>
                <a:gd name="T1" fmla="*/ 0 h 464"/>
                <a:gd name="T2" fmla="*/ 0 w 2421"/>
                <a:gd name="T3" fmla="*/ 464 h 464"/>
                <a:gd name="T4" fmla="*/ 2421 w 2421"/>
                <a:gd name="T5" fmla="*/ 464 h 464"/>
                <a:gd name="T6" fmla="*/ 2421 w 2421"/>
                <a:gd name="T7" fmla="*/ 12 h 464"/>
                <a:gd name="T8" fmla="*/ 2293 w 2421"/>
                <a:gd name="T9" fmla="*/ 12 h 464"/>
                <a:gd name="T10" fmla="*/ 2293 w 2421"/>
                <a:gd name="T11" fmla="*/ 385 h 464"/>
                <a:gd name="T12" fmla="*/ 130 w 2421"/>
                <a:gd name="T13" fmla="*/ 385 h 464"/>
                <a:gd name="T14" fmla="*/ 125 w 2421"/>
                <a:gd name="T15" fmla="*/ 0 h 464"/>
                <a:gd name="T16" fmla="*/ 1 w 2421"/>
                <a:gd name="T17"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1" h="464">
                  <a:moveTo>
                    <a:pt x="1" y="0"/>
                  </a:moveTo>
                  <a:lnTo>
                    <a:pt x="0" y="464"/>
                  </a:lnTo>
                  <a:lnTo>
                    <a:pt x="2421" y="464"/>
                  </a:lnTo>
                  <a:lnTo>
                    <a:pt x="2421" y="12"/>
                  </a:lnTo>
                  <a:lnTo>
                    <a:pt x="2293" y="12"/>
                  </a:lnTo>
                  <a:lnTo>
                    <a:pt x="2293" y="385"/>
                  </a:lnTo>
                  <a:lnTo>
                    <a:pt x="130" y="385"/>
                  </a:lnTo>
                  <a:lnTo>
                    <a:pt x="125" y="0"/>
                  </a:lnTo>
                  <a:lnTo>
                    <a:pt x="1" y="0"/>
                  </a:lnTo>
                  <a:close/>
                </a:path>
              </a:pathLst>
            </a:custGeom>
            <a:pattFill prst="ltDnDiag">
              <a:fgClr>
                <a:srgbClr val="000000"/>
              </a:fgClr>
              <a:bgClr>
                <a:srgbClr val="FFFFFF"/>
              </a:bgClr>
            </a:patt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65" name="Freeform 33" descr="浅色上对角线"/>
            <p:cNvSpPr>
              <a:spLocks/>
            </p:cNvSpPr>
            <p:nvPr/>
          </p:nvSpPr>
          <p:spPr bwMode="auto">
            <a:xfrm>
              <a:off x="2256" y="6920"/>
              <a:ext cx="554" cy="186"/>
            </a:xfrm>
            <a:custGeom>
              <a:avLst/>
              <a:gdLst>
                <a:gd name="T0" fmla="*/ 0 w 554"/>
                <a:gd name="T1" fmla="*/ 0 h 186"/>
                <a:gd name="T2" fmla="*/ 189 w 554"/>
                <a:gd name="T3" fmla="*/ 0 h 186"/>
                <a:gd name="T4" fmla="*/ 189 w 554"/>
                <a:gd name="T5" fmla="*/ 88 h 186"/>
                <a:gd name="T6" fmla="*/ 349 w 554"/>
                <a:gd name="T7" fmla="*/ 88 h 186"/>
                <a:gd name="T8" fmla="*/ 349 w 554"/>
                <a:gd name="T9" fmla="*/ 5 h 186"/>
                <a:gd name="T10" fmla="*/ 554 w 554"/>
                <a:gd name="T11" fmla="*/ 5 h 186"/>
                <a:gd name="T12" fmla="*/ 546 w 554"/>
                <a:gd name="T13" fmla="*/ 68 h 186"/>
                <a:gd name="T14" fmla="*/ 419 w 554"/>
                <a:gd name="T15" fmla="*/ 68 h 186"/>
                <a:gd name="T16" fmla="*/ 419 w 554"/>
                <a:gd name="T17" fmla="*/ 186 h 186"/>
                <a:gd name="T18" fmla="*/ 110 w 554"/>
                <a:gd name="T19" fmla="*/ 186 h 186"/>
                <a:gd name="T20" fmla="*/ 110 w 554"/>
                <a:gd name="T21" fmla="*/ 62 h 186"/>
                <a:gd name="T22" fmla="*/ 10 w 554"/>
                <a:gd name="T23" fmla="*/ 73 h 186"/>
                <a:gd name="T24" fmla="*/ 0 w 554"/>
                <a:gd name="T25"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4" h="186">
                  <a:moveTo>
                    <a:pt x="0" y="0"/>
                  </a:moveTo>
                  <a:lnTo>
                    <a:pt x="189" y="0"/>
                  </a:lnTo>
                  <a:lnTo>
                    <a:pt x="189" y="88"/>
                  </a:lnTo>
                  <a:lnTo>
                    <a:pt x="349" y="88"/>
                  </a:lnTo>
                  <a:lnTo>
                    <a:pt x="349" y="5"/>
                  </a:lnTo>
                  <a:lnTo>
                    <a:pt x="554" y="5"/>
                  </a:lnTo>
                  <a:lnTo>
                    <a:pt x="546" y="68"/>
                  </a:lnTo>
                  <a:lnTo>
                    <a:pt x="419" y="68"/>
                  </a:lnTo>
                  <a:lnTo>
                    <a:pt x="419" y="186"/>
                  </a:lnTo>
                  <a:lnTo>
                    <a:pt x="110" y="186"/>
                  </a:lnTo>
                  <a:lnTo>
                    <a:pt x="110" y="62"/>
                  </a:lnTo>
                  <a:lnTo>
                    <a:pt x="10" y="73"/>
                  </a:lnTo>
                  <a:lnTo>
                    <a:pt x="0" y="0"/>
                  </a:lnTo>
                  <a:close/>
                </a:path>
              </a:pathLst>
            </a:custGeom>
            <a:pattFill prst="ltUpDiag">
              <a:fgClr>
                <a:srgbClr val="000000"/>
              </a:fgClr>
              <a:bgClr>
                <a:srgbClr val="FFFFFF"/>
              </a:bgClr>
            </a:patt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66" name="Freeform 34" descr="浅色下对角线"/>
            <p:cNvSpPr>
              <a:spLocks/>
            </p:cNvSpPr>
            <p:nvPr/>
          </p:nvSpPr>
          <p:spPr bwMode="auto">
            <a:xfrm>
              <a:off x="2396" y="6734"/>
              <a:ext cx="238" cy="270"/>
            </a:xfrm>
            <a:custGeom>
              <a:avLst/>
              <a:gdLst>
                <a:gd name="T0" fmla="*/ 39 w 238"/>
                <a:gd name="T1" fmla="*/ 0 h 270"/>
                <a:gd name="T2" fmla="*/ 199 w 238"/>
                <a:gd name="T3" fmla="*/ 0 h 270"/>
                <a:gd name="T4" fmla="*/ 238 w 238"/>
                <a:gd name="T5" fmla="*/ 187 h 270"/>
                <a:gd name="T6" fmla="*/ 199 w 238"/>
                <a:gd name="T7" fmla="*/ 270 h 270"/>
                <a:gd name="T8" fmla="*/ 68 w 238"/>
                <a:gd name="T9" fmla="*/ 269 h 270"/>
                <a:gd name="T10" fmla="*/ 0 w 238"/>
                <a:gd name="T11" fmla="*/ 181 h 270"/>
                <a:gd name="T12" fmla="*/ 39 w 238"/>
                <a:gd name="T13" fmla="*/ 0 h 270"/>
              </a:gdLst>
              <a:ahLst/>
              <a:cxnLst>
                <a:cxn ang="0">
                  <a:pos x="T0" y="T1"/>
                </a:cxn>
                <a:cxn ang="0">
                  <a:pos x="T2" y="T3"/>
                </a:cxn>
                <a:cxn ang="0">
                  <a:pos x="T4" y="T5"/>
                </a:cxn>
                <a:cxn ang="0">
                  <a:pos x="T6" y="T7"/>
                </a:cxn>
                <a:cxn ang="0">
                  <a:pos x="T8" y="T9"/>
                </a:cxn>
                <a:cxn ang="0">
                  <a:pos x="T10" y="T11"/>
                </a:cxn>
                <a:cxn ang="0">
                  <a:pos x="T12" y="T13"/>
                </a:cxn>
              </a:cxnLst>
              <a:rect l="0" t="0" r="r" b="b"/>
              <a:pathLst>
                <a:path w="238" h="270">
                  <a:moveTo>
                    <a:pt x="39" y="0"/>
                  </a:moveTo>
                  <a:lnTo>
                    <a:pt x="199" y="0"/>
                  </a:lnTo>
                  <a:lnTo>
                    <a:pt x="238" y="187"/>
                  </a:lnTo>
                  <a:lnTo>
                    <a:pt x="199" y="270"/>
                  </a:lnTo>
                  <a:lnTo>
                    <a:pt x="68" y="269"/>
                  </a:lnTo>
                  <a:lnTo>
                    <a:pt x="0" y="181"/>
                  </a:lnTo>
                  <a:lnTo>
                    <a:pt x="39" y="0"/>
                  </a:lnTo>
                  <a:close/>
                </a:path>
              </a:pathLst>
            </a:custGeom>
            <a:pattFill prst="ltDnDiag">
              <a:fgClr>
                <a:srgbClr val="000000"/>
              </a:fgClr>
              <a:bgClr>
                <a:srgbClr val="FFFFFF"/>
              </a:bgClr>
            </a:patt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67" name="Rectangle 35"/>
            <p:cNvSpPr>
              <a:spLocks noChangeArrowheads="1"/>
            </p:cNvSpPr>
            <p:nvPr/>
          </p:nvSpPr>
          <p:spPr bwMode="auto">
            <a:xfrm>
              <a:off x="1828" y="6399"/>
              <a:ext cx="176" cy="143"/>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68" name="Line 36"/>
            <p:cNvSpPr>
              <a:spLocks noChangeShapeType="1"/>
            </p:cNvSpPr>
            <p:nvPr/>
          </p:nvSpPr>
          <p:spPr bwMode="auto">
            <a:xfrm>
              <a:off x="1915" y="6143"/>
              <a:ext cx="0" cy="256"/>
            </a:xfrm>
            <a:prstGeom prst="line">
              <a:avLst/>
            </a:prstGeom>
            <a:noFill/>
            <a:ln w="190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69" name="Rectangle 37" descr="浅色下对角线"/>
            <p:cNvSpPr>
              <a:spLocks noChangeArrowheads="1"/>
            </p:cNvSpPr>
            <p:nvPr/>
          </p:nvSpPr>
          <p:spPr bwMode="auto">
            <a:xfrm>
              <a:off x="2451" y="7106"/>
              <a:ext cx="145" cy="348"/>
            </a:xfrm>
            <a:prstGeom prst="rect">
              <a:avLst/>
            </a:prstGeom>
            <a:pattFill prst="ltDnDiag">
              <a:fgClr>
                <a:srgbClr val="000000"/>
              </a:fgClr>
              <a:bgClr>
                <a:srgbClr val="FFFFFF"/>
              </a:bgClr>
            </a:patt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74470" name="Group 38"/>
            <p:cNvGrpSpPr>
              <a:grpSpLocks/>
            </p:cNvGrpSpPr>
            <p:nvPr/>
          </p:nvGrpSpPr>
          <p:grpSpPr bwMode="auto">
            <a:xfrm>
              <a:off x="1583" y="6604"/>
              <a:ext cx="1908" cy="213"/>
              <a:chOff x="3327" y="7981"/>
              <a:chExt cx="1908" cy="244"/>
            </a:xfrm>
          </p:grpSpPr>
          <p:sp>
            <p:nvSpPr>
              <p:cNvPr id="274471" name="Freeform 39"/>
              <p:cNvSpPr>
                <a:spLocks/>
              </p:cNvSpPr>
              <p:nvPr/>
            </p:nvSpPr>
            <p:spPr bwMode="auto">
              <a:xfrm>
                <a:off x="3395" y="7981"/>
                <a:ext cx="1754" cy="122"/>
              </a:xfrm>
              <a:custGeom>
                <a:avLst/>
                <a:gdLst>
                  <a:gd name="T0" fmla="*/ 0 w 1754"/>
                  <a:gd name="T1" fmla="*/ 122 h 122"/>
                  <a:gd name="T2" fmla="*/ 146 w 1754"/>
                  <a:gd name="T3" fmla="*/ 55 h 122"/>
                  <a:gd name="T4" fmla="*/ 294 w 1754"/>
                  <a:gd name="T5" fmla="*/ 76 h 122"/>
                  <a:gd name="T6" fmla="*/ 425 w 1754"/>
                  <a:gd name="T7" fmla="*/ 34 h 122"/>
                  <a:gd name="T8" fmla="*/ 579 w 1754"/>
                  <a:gd name="T9" fmla="*/ 86 h 122"/>
                  <a:gd name="T10" fmla="*/ 674 w 1754"/>
                  <a:gd name="T11" fmla="*/ 8 h 122"/>
                  <a:gd name="T12" fmla="*/ 785 w 1754"/>
                  <a:gd name="T13" fmla="*/ 81 h 122"/>
                  <a:gd name="T14" fmla="*/ 960 w 1754"/>
                  <a:gd name="T15" fmla="*/ 81 h 122"/>
                  <a:gd name="T16" fmla="*/ 1068 w 1754"/>
                  <a:gd name="T17" fmla="*/ 3 h 122"/>
                  <a:gd name="T18" fmla="*/ 1160 w 1754"/>
                  <a:gd name="T19" fmla="*/ 65 h 122"/>
                  <a:gd name="T20" fmla="*/ 1270 w 1754"/>
                  <a:gd name="T21" fmla="*/ 14 h 122"/>
                  <a:gd name="T22" fmla="*/ 1410 w 1754"/>
                  <a:gd name="T23" fmla="*/ 60 h 122"/>
                  <a:gd name="T24" fmla="*/ 1576 w 1754"/>
                  <a:gd name="T25" fmla="*/ 14 h 122"/>
                  <a:gd name="T26" fmla="*/ 1754 w 1754"/>
                  <a:gd name="T27" fmla="*/ 11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4" h="122">
                    <a:moveTo>
                      <a:pt x="0" y="122"/>
                    </a:moveTo>
                    <a:cubicBezTo>
                      <a:pt x="48" y="92"/>
                      <a:pt x="97" y="63"/>
                      <a:pt x="146" y="55"/>
                    </a:cubicBezTo>
                    <a:cubicBezTo>
                      <a:pt x="195" y="47"/>
                      <a:pt x="248" y="80"/>
                      <a:pt x="294" y="76"/>
                    </a:cubicBezTo>
                    <a:cubicBezTo>
                      <a:pt x="340" y="72"/>
                      <a:pt x="378" y="32"/>
                      <a:pt x="425" y="34"/>
                    </a:cubicBezTo>
                    <a:cubicBezTo>
                      <a:pt x="472" y="36"/>
                      <a:pt x="538" y="90"/>
                      <a:pt x="579" y="86"/>
                    </a:cubicBezTo>
                    <a:cubicBezTo>
                      <a:pt x="620" y="82"/>
                      <a:pt x="640" y="9"/>
                      <a:pt x="674" y="8"/>
                    </a:cubicBezTo>
                    <a:cubicBezTo>
                      <a:pt x="708" y="7"/>
                      <a:pt x="737" y="69"/>
                      <a:pt x="785" y="81"/>
                    </a:cubicBezTo>
                    <a:lnTo>
                      <a:pt x="960" y="81"/>
                    </a:lnTo>
                    <a:cubicBezTo>
                      <a:pt x="1007" y="68"/>
                      <a:pt x="1035" y="6"/>
                      <a:pt x="1068" y="3"/>
                    </a:cubicBezTo>
                    <a:cubicBezTo>
                      <a:pt x="1101" y="0"/>
                      <a:pt x="1126" y="63"/>
                      <a:pt x="1160" y="65"/>
                    </a:cubicBezTo>
                    <a:cubicBezTo>
                      <a:pt x="1194" y="67"/>
                      <a:pt x="1228" y="15"/>
                      <a:pt x="1270" y="14"/>
                    </a:cubicBezTo>
                    <a:cubicBezTo>
                      <a:pt x="1312" y="13"/>
                      <a:pt x="1359" y="60"/>
                      <a:pt x="1410" y="60"/>
                    </a:cubicBezTo>
                    <a:cubicBezTo>
                      <a:pt x="1461" y="60"/>
                      <a:pt x="1519" y="5"/>
                      <a:pt x="1576" y="14"/>
                    </a:cubicBezTo>
                    <a:cubicBezTo>
                      <a:pt x="1633" y="23"/>
                      <a:pt x="1693" y="67"/>
                      <a:pt x="1754" y="112"/>
                    </a:cubicBez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72" name="Freeform 40"/>
              <p:cNvSpPr>
                <a:spLocks/>
              </p:cNvSpPr>
              <p:nvPr/>
            </p:nvSpPr>
            <p:spPr bwMode="auto">
              <a:xfrm flipV="1">
                <a:off x="3395" y="8103"/>
                <a:ext cx="1754" cy="122"/>
              </a:xfrm>
              <a:custGeom>
                <a:avLst/>
                <a:gdLst>
                  <a:gd name="T0" fmla="*/ 0 w 1754"/>
                  <a:gd name="T1" fmla="*/ 122 h 122"/>
                  <a:gd name="T2" fmla="*/ 146 w 1754"/>
                  <a:gd name="T3" fmla="*/ 55 h 122"/>
                  <a:gd name="T4" fmla="*/ 294 w 1754"/>
                  <a:gd name="T5" fmla="*/ 76 h 122"/>
                  <a:gd name="T6" fmla="*/ 425 w 1754"/>
                  <a:gd name="T7" fmla="*/ 34 h 122"/>
                  <a:gd name="T8" fmla="*/ 579 w 1754"/>
                  <a:gd name="T9" fmla="*/ 86 h 122"/>
                  <a:gd name="T10" fmla="*/ 674 w 1754"/>
                  <a:gd name="T11" fmla="*/ 8 h 122"/>
                  <a:gd name="T12" fmla="*/ 785 w 1754"/>
                  <a:gd name="T13" fmla="*/ 81 h 122"/>
                  <a:gd name="T14" fmla="*/ 960 w 1754"/>
                  <a:gd name="T15" fmla="*/ 81 h 122"/>
                  <a:gd name="T16" fmla="*/ 1068 w 1754"/>
                  <a:gd name="T17" fmla="*/ 3 h 122"/>
                  <a:gd name="T18" fmla="*/ 1160 w 1754"/>
                  <a:gd name="T19" fmla="*/ 65 h 122"/>
                  <a:gd name="T20" fmla="*/ 1270 w 1754"/>
                  <a:gd name="T21" fmla="*/ 14 h 122"/>
                  <a:gd name="T22" fmla="*/ 1410 w 1754"/>
                  <a:gd name="T23" fmla="*/ 60 h 122"/>
                  <a:gd name="T24" fmla="*/ 1576 w 1754"/>
                  <a:gd name="T25" fmla="*/ 14 h 122"/>
                  <a:gd name="T26" fmla="*/ 1754 w 1754"/>
                  <a:gd name="T27" fmla="*/ 11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4" h="122">
                    <a:moveTo>
                      <a:pt x="0" y="122"/>
                    </a:moveTo>
                    <a:cubicBezTo>
                      <a:pt x="48" y="92"/>
                      <a:pt x="97" y="63"/>
                      <a:pt x="146" y="55"/>
                    </a:cubicBezTo>
                    <a:cubicBezTo>
                      <a:pt x="195" y="47"/>
                      <a:pt x="248" y="80"/>
                      <a:pt x="294" y="76"/>
                    </a:cubicBezTo>
                    <a:cubicBezTo>
                      <a:pt x="340" y="72"/>
                      <a:pt x="378" y="32"/>
                      <a:pt x="425" y="34"/>
                    </a:cubicBezTo>
                    <a:cubicBezTo>
                      <a:pt x="472" y="36"/>
                      <a:pt x="538" y="90"/>
                      <a:pt x="579" y="86"/>
                    </a:cubicBezTo>
                    <a:cubicBezTo>
                      <a:pt x="620" y="82"/>
                      <a:pt x="640" y="9"/>
                      <a:pt x="674" y="8"/>
                    </a:cubicBezTo>
                    <a:cubicBezTo>
                      <a:pt x="708" y="7"/>
                      <a:pt x="737" y="69"/>
                      <a:pt x="785" y="81"/>
                    </a:cubicBezTo>
                    <a:lnTo>
                      <a:pt x="960" y="81"/>
                    </a:lnTo>
                    <a:cubicBezTo>
                      <a:pt x="1007" y="68"/>
                      <a:pt x="1035" y="6"/>
                      <a:pt x="1068" y="3"/>
                    </a:cubicBezTo>
                    <a:cubicBezTo>
                      <a:pt x="1101" y="0"/>
                      <a:pt x="1126" y="63"/>
                      <a:pt x="1160" y="65"/>
                    </a:cubicBezTo>
                    <a:cubicBezTo>
                      <a:pt x="1194" y="67"/>
                      <a:pt x="1228" y="15"/>
                      <a:pt x="1270" y="14"/>
                    </a:cubicBezTo>
                    <a:cubicBezTo>
                      <a:pt x="1312" y="13"/>
                      <a:pt x="1359" y="60"/>
                      <a:pt x="1410" y="60"/>
                    </a:cubicBezTo>
                    <a:cubicBezTo>
                      <a:pt x="1461" y="60"/>
                      <a:pt x="1519" y="5"/>
                      <a:pt x="1576" y="14"/>
                    </a:cubicBezTo>
                    <a:cubicBezTo>
                      <a:pt x="1633" y="23"/>
                      <a:pt x="1693" y="67"/>
                      <a:pt x="1754" y="112"/>
                    </a:cubicBez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73" name="Line 41"/>
              <p:cNvSpPr>
                <a:spLocks noChangeShapeType="1"/>
              </p:cNvSpPr>
              <p:nvPr/>
            </p:nvSpPr>
            <p:spPr bwMode="auto">
              <a:xfrm>
                <a:off x="3327" y="8103"/>
                <a:ext cx="1908"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4474" name="Line 42"/>
            <p:cNvSpPr>
              <a:spLocks noChangeShapeType="1"/>
            </p:cNvSpPr>
            <p:nvPr/>
          </p:nvSpPr>
          <p:spPr bwMode="auto">
            <a:xfrm>
              <a:off x="2523" y="6628"/>
              <a:ext cx="0" cy="826"/>
            </a:xfrm>
            <a:prstGeom prst="line">
              <a:avLst/>
            </a:prstGeom>
            <a:noFill/>
            <a:ln w="19050">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75" name="Line 43"/>
            <p:cNvSpPr>
              <a:spLocks noChangeShapeType="1"/>
            </p:cNvSpPr>
            <p:nvPr/>
          </p:nvSpPr>
          <p:spPr bwMode="auto">
            <a:xfrm>
              <a:off x="1611" y="6272"/>
              <a:ext cx="737"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76" name="Line 44"/>
            <p:cNvSpPr>
              <a:spLocks noChangeShapeType="1"/>
            </p:cNvSpPr>
            <p:nvPr/>
          </p:nvSpPr>
          <p:spPr bwMode="auto">
            <a:xfrm>
              <a:off x="2683" y="6294"/>
              <a:ext cx="823"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77" name="Rectangle 45"/>
            <p:cNvSpPr>
              <a:spLocks noChangeArrowheads="1"/>
            </p:cNvSpPr>
            <p:nvPr/>
          </p:nvSpPr>
          <p:spPr bwMode="auto">
            <a:xfrm>
              <a:off x="3027" y="6143"/>
              <a:ext cx="300" cy="269"/>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78" name="Rectangle 46"/>
            <p:cNvSpPr>
              <a:spLocks noChangeArrowheads="1"/>
            </p:cNvSpPr>
            <p:nvPr/>
          </p:nvSpPr>
          <p:spPr bwMode="auto">
            <a:xfrm>
              <a:off x="3110" y="6099"/>
              <a:ext cx="143" cy="443"/>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79" name="Line 47"/>
            <p:cNvSpPr>
              <a:spLocks noChangeShapeType="1"/>
            </p:cNvSpPr>
            <p:nvPr/>
          </p:nvSpPr>
          <p:spPr bwMode="auto">
            <a:xfrm>
              <a:off x="3327" y="6655"/>
              <a:ext cx="310"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80" name="Line 48"/>
            <p:cNvSpPr>
              <a:spLocks noChangeShapeType="1"/>
            </p:cNvSpPr>
            <p:nvPr/>
          </p:nvSpPr>
          <p:spPr bwMode="auto">
            <a:xfrm>
              <a:off x="1483" y="6655"/>
              <a:ext cx="310"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4481" name="Freeform 49"/>
          <p:cNvSpPr>
            <a:spLocks/>
          </p:cNvSpPr>
          <p:nvPr/>
        </p:nvSpPr>
        <p:spPr bwMode="auto">
          <a:xfrm>
            <a:off x="6130925" y="2135188"/>
            <a:ext cx="90488" cy="1947862"/>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82" name="Rectangle 50"/>
          <p:cNvSpPr>
            <a:spLocks noChangeArrowheads="1"/>
          </p:cNvSpPr>
          <p:nvPr/>
        </p:nvSpPr>
        <p:spPr bwMode="auto">
          <a:xfrm>
            <a:off x="6313488" y="2319338"/>
            <a:ext cx="165100" cy="1509712"/>
          </a:xfrm>
          <a:prstGeom prst="rect">
            <a:avLst/>
          </a:prstGeom>
          <a:solidFill>
            <a:srgbClr val="FFFFFF"/>
          </a:solidFill>
          <a:ln w="1587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83" name="Freeform 51"/>
          <p:cNvSpPr>
            <a:spLocks/>
          </p:cNvSpPr>
          <p:nvPr/>
        </p:nvSpPr>
        <p:spPr bwMode="auto">
          <a:xfrm flipH="1">
            <a:off x="6629400" y="1804988"/>
            <a:ext cx="95250" cy="1303337"/>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84" name="Freeform 52"/>
          <p:cNvSpPr>
            <a:spLocks/>
          </p:cNvSpPr>
          <p:nvPr/>
        </p:nvSpPr>
        <p:spPr bwMode="auto">
          <a:xfrm flipH="1">
            <a:off x="6688138" y="3314700"/>
            <a:ext cx="87312" cy="1152525"/>
          </a:xfrm>
          <a:custGeom>
            <a:avLst/>
            <a:gdLst>
              <a:gd name="T0" fmla="*/ 0 w 96"/>
              <a:gd name="T1" fmla="*/ 0 h 982"/>
              <a:gd name="T2" fmla="*/ 0 w 96"/>
              <a:gd name="T3" fmla="*/ 262 h 982"/>
              <a:gd name="T4" fmla="*/ 94 w 96"/>
              <a:gd name="T5" fmla="*/ 355 h 982"/>
              <a:gd name="T6" fmla="*/ 0 w 96"/>
              <a:gd name="T7" fmla="*/ 402 h 982"/>
              <a:gd name="T8" fmla="*/ 94 w 96"/>
              <a:gd name="T9" fmla="*/ 439 h 982"/>
              <a:gd name="T10" fmla="*/ 10 w 96"/>
              <a:gd name="T11" fmla="*/ 477 h 982"/>
              <a:gd name="T12" fmla="*/ 94 w 96"/>
              <a:gd name="T13" fmla="*/ 524 h 982"/>
              <a:gd name="T14" fmla="*/ 10 w 96"/>
              <a:gd name="T15" fmla="*/ 561 h 982"/>
              <a:gd name="T16" fmla="*/ 94 w 96"/>
              <a:gd name="T17" fmla="*/ 617 h 982"/>
              <a:gd name="T18" fmla="*/ 19 w 96"/>
              <a:gd name="T19" fmla="*/ 654 h 982"/>
              <a:gd name="T20" fmla="*/ 94 w 96"/>
              <a:gd name="T21" fmla="*/ 701 h 982"/>
              <a:gd name="T22" fmla="*/ 19 w 96"/>
              <a:gd name="T23" fmla="*/ 776 h 982"/>
              <a:gd name="T24" fmla="*/ 19 w 96"/>
              <a:gd name="T25" fmla="*/ 982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82">
                <a:moveTo>
                  <a:pt x="0" y="0"/>
                </a:moveTo>
                <a:lnTo>
                  <a:pt x="0" y="262"/>
                </a:lnTo>
                <a:cubicBezTo>
                  <a:pt x="16" y="321"/>
                  <a:pt x="94" y="332"/>
                  <a:pt x="94" y="355"/>
                </a:cubicBezTo>
                <a:cubicBezTo>
                  <a:pt x="94" y="378"/>
                  <a:pt x="0" y="388"/>
                  <a:pt x="0" y="402"/>
                </a:cubicBezTo>
                <a:cubicBezTo>
                  <a:pt x="0" y="416"/>
                  <a:pt x="92" y="427"/>
                  <a:pt x="94" y="439"/>
                </a:cubicBezTo>
                <a:cubicBezTo>
                  <a:pt x="96" y="451"/>
                  <a:pt x="10" y="463"/>
                  <a:pt x="10" y="477"/>
                </a:cubicBezTo>
                <a:cubicBezTo>
                  <a:pt x="10" y="491"/>
                  <a:pt x="94" y="510"/>
                  <a:pt x="94" y="524"/>
                </a:cubicBezTo>
                <a:cubicBezTo>
                  <a:pt x="94" y="538"/>
                  <a:pt x="10" y="546"/>
                  <a:pt x="10" y="561"/>
                </a:cubicBezTo>
                <a:cubicBezTo>
                  <a:pt x="10" y="576"/>
                  <a:pt x="93" y="602"/>
                  <a:pt x="94" y="617"/>
                </a:cubicBezTo>
                <a:cubicBezTo>
                  <a:pt x="95" y="632"/>
                  <a:pt x="19" y="640"/>
                  <a:pt x="19" y="654"/>
                </a:cubicBezTo>
                <a:cubicBezTo>
                  <a:pt x="19" y="668"/>
                  <a:pt x="94" y="681"/>
                  <a:pt x="94" y="701"/>
                </a:cubicBezTo>
                <a:cubicBezTo>
                  <a:pt x="94" y="721"/>
                  <a:pt x="31" y="729"/>
                  <a:pt x="19" y="776"/>
                </a:cubicBezTo>
                <a:lnTo>
                  <a:pt x="19" y="982"/>
                </a:lnTo>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85" name="Freeform 53"/>
          <p:cNvSpPr>
            <a:spLocks/>
          </p:cNvSpPr>
          <p:nvPr/>
        </p:nvSpPr>
        <p:spPr bwMode="auto">
          <a:xfrm>
            <a:off x="6757988" y="3108325"/>
            <a:ext cx="233362" cy="1358900"/>
          </a:xfrm>
          <a:custGeom>
            <a:avLst/>
            <a:gdLst>
              <a:gd name="T0" fmla="*/ 0 w 752"/>
              <a:gd name="T1" fmla="*/ 964 h 964"/>
              <a:gd name="T2" fmla="*/ 752 w 752"/>
              <a:gd name="T3" fmla="*/ 964 h 964"/>
              <a:gd name="T4" fmla="*/ 752 w 752"/>
              <a:gd name="T5" fmla="*/ 0 h 964"/>
            </a:gdLst>
            <a:ahLst/>
            <a:cxnLst>
              <a:cxn ang="0">
                <a:pos x="T0" y="T1"/>
              </a:cxn>
              <a:cxn ang="0">
                <a:pos x="T2" y="T3"/>
              </a:cxn>
              <a:cxn ang="0">
                <a:pos x="T4" y="T5"/>
              </a:cxn>
            </a:cxnLst>
            <a:rect l="0" t="0" r="r" b="b"/>
            <a:pathLst>
              <a:path w="752" h="964">
                <a:moveTo>
                  <a:pt x="0" y="964"/>
                </a:moveTo>
                <a:lnTo>
                  <a:pt x="752" y="964"/>
                </a:lnTo>
                <a:lnTo>
                  <a:pt x="752" y="0"/>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86" name="Line 54"/>
          <p:cNvSpPr>
            <a:spLocks noChangeShapeType="1"/>
          </p:cNvSpPr>
          <p:nvPr/>
        </p:nvSpPr>
        <p:spPr bwMode="auto">
          <a:xfrm>
            <a:off x="6721475" y="1804988"/>
            <a:ext cx="1271588"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87" name="Rectangle 55"/>
          <p:cNvSpPr>
            <a:spLocks noChangeArrowheads="1"/>
          </p:cNvSpPr>
          <p:nvPr/>
        </p:nvSpPr>
        <p:spPr bwMode="auto">
          <a:xfrm>
            <a:off x="7785100" y="1992313"/>
            <a:ext cx="73025" cy="360362"/>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88" name="Rectangle 56"/>
          <p:cNvSpPr>
            <a:spLocks noChangeArrowheads="1"/>
          </p:cNvSpPr>
          <p:nvPr/>
        </p:nvSpPr>
        <p:spPr bwMode="auto">
          <a:xfrm>
            <a:off x="7785100" y="3829050"/>
            <a:ext cx="73025" cy="360363"/>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89" name="Rectangle 57"/>
          <p:cNvSpPr>
            <a:spLocks noChangeArrowheads="1"/>
          </p:cNvSpPr>
          <p:nvPr/>
        </p:nvSpPr>
        <p:spPr bwMode="auto">
          <a:xfrm>
            <a:off x="7783513" y="2868613"/>
            <a:ext cx="73025" cy="360362"/>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90" name="Rectangle 58"/>
          <p:cNvSpPr>
            <a:spLocks noChangeArrowheads="1"/>
          </p:cNvSpPr>
          <p:nvPr/>
        </p:nvSpPr>
        <p:spPr bwMode="auto">
          <a:xfrm>
            <a:off x="2232025" y="5330825"/>
            <a:ext cx="66960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en-US" altLang="zh-CN" sz="1800">
                <a:solidFill>
                  <a:srgbClr val="000066"/>
                </a:solidFill>
                <a:latin typeface="华文仿宋" pitchFamily="2" charset="-122"/>
              </a:rPr>
              <a:t>1</a:t>
            </a:r>
            <a:r>
              <a:rPr lang="zh-CN" altLang="en-US" sz="1800">
                <a:solidFill>
                  <a:srgbClr val="000066"/>
                </a:solidFill>
                <a:latin typeface="华文仿宋" pitchFamily="2" charset="-122"/>
              </a:rPr>
              <a:t>接头 </a:t>
            </a:r>
            <a:r>
              <a:rPr lang="en-US" altLang="zh-CN" sz="1800">
                <a:solidFill>
                  <a:srgbClr val="000066"/>
                </a:solidFill>
                <a:latin typeface="华文仿宋" pitchFamily="2" charset="-122"/>
              </a:rPr>
              <a:t>2 </a:t>
            </a:r>
            <a:r>
              <a:rPr lang="zh-CN" altLang="en-US" sz="1800">
                <a:solidFill>
                  <a:srgbClr val="000066"/>
                </a:solidFill>
                <a:latin typeface="华文仿宋" pitchFamily="2" charset="-122"/>
              </a:rPr>
              <a:t>膜盒 </a:t>
            </a:r>
            <a:r>
              <a:rPr lang="en-US" altLang="zh-CN" sz="1800">
                <a:solidFill>
                  <a:srgbClr val="000066"/>
                </a:solidFill>
                <a:latin typeface="华文仿宋" pitchFamily="2" charset="-122"/>
              </a:rPr>
              <a:t>3 </a:t>
            </a:r>
            <a:r>
              <a:rPr lang="zh-CN" altLang="en-US" sz="1800">
                <a:solidFill>
                  <a:srgbClr val="000066"/>
                </a:solidFill>
                <a:latin typeface="华文仿宋" pitchFamily="2" charset="-122"/>
              </a:rPr>
              <a:t>底座 </a:t>
            </a:r>
            <a:r>
              <a:rPr lang="en-US" altLang="zh-CN" sz="1800">
                <a:solidFill>
                  <a:srgbClr val="000066"/>
                </a:solidFill>
                <a:latin typeface="华文仿宋" pitchFamily="2" charset="-122"/>
              </a:rPr>
              <a:t>4 </a:t>
            </a:r>
            <a:r>
              <a:rPr lang="zh-CN" altLang="en-US" sz="1800">
                <a:solidFill>
                  <a:srgbClr val="000066"/>
                </a:solidFill>
                <a:latin typeface="华文仿宋" pitchFamily="2" charset="-122"/>
              </a:rPr>
              <a:t>线路板 </a:t>
            </a:r>
            <a:r>
              <a:rPr lang="en-US" altLang="zh-CN" sz="1800">
                <a:solidFill>
                  <a:srgbClr val="000066"/>
                </a:solidFill>
                <a:latin typeface="华文仿宋" pitchFamily="2" charset="-122"/>
              </a:rPr>
              <a:t>5 </a:t>
            </a:r>
            <a:r>
              <a:rPr lang="zh-CN" altLang="en-US" sz="1800">
                <a:solidFill>
                  <a:srgbClr val="000066"/>
                </a:solidFill>
                <a:latin typeface="华文仿宋" pitchFamily="2" charset="-122"/>
              </a:rPr>
              <a:t>差动变压器 </a:t>
            </a:r>
            <a:r>
              <a:rPr lang="en-US" altLang="zh-CN" sz="1800">
                <a:solidFill>
                  <a:srgbClr val="000066"/>
                </a:solidFill>
                <a:latin typeface="华文仿宋" pitchFamily="2" charset="-122"/>
              </a:rPr>
              <a:t>6 </a:t>
            </a:r>
            <a:r>
              <a:rPr lang="zh-CN" altLang="en-US" sz="1800">
                <a:solidFill>
                  <a:srgbClr val="000066"/>
                </a:solidFill>
                <a:latin typeface="华文仿宋" pitchFamily="2" charset="-122"/>
              </a:rPr>
              <a:t>衔铁 </a:t>
            </a:r>
            <a:r>
              <a:rPr lang="en-US" altLang="zh-CN" sz="1800">
                <a:solidFill>
                  <a:srgbClr val="000066"/>
                </a:solidFill>
                <a:latin typeface="华文仿宋" pitchFamily="2" charset="-122"/>
              </a:rPr>
              <a:t>7 </a:t>
            </a:r>
            <a:r>
              <a:rPr lang="zh-CN" altLang="en-US" sz="1800">
                <a:solidFill>
                  <a:srgbClr val="000066"/>
                </a:solidFill>
                <a:latin typeface="华文仿宋" pitchFamily="2" charset="-122"/>
              </a:rPr>
              <a:t>罩壳</a:t>
            </a:r>
          </a:p>
        </p:txBody>
      </p:sp>
      <p:grpSp>
        <p:nvGrpSpPr>
          <p:cNvPr id="274491" name="Group 59"/>
          <p:cNvGrpSpPr>
            <a:grpSpLocks/>
          </p:cNvGrpSpPr>
          <p:nvPr/>
        </p:nvGrpSpPr>
        <p:grpSpPr bwMode="auto">
          <a:xfrm rot="-10800000">
            <a:off x="8099425" y="3160713"/>
            <a:ext cx="187325" cy="82550"/>
            <a:chOff x="4436" y="14856"/>
            <a:chExt cx="346" cy="71"/>
          </a:xfrm>
        </p:grpSpPr>
        <p:sp>
          <p:nvSpPr>
            <p:cNvPr id="274492" name="Line 60"/>
            <p:cNvSpPr>
              <a:spLocks noChangeShapeType="1"/>
            </p:cNvSpPr>
            <p:nvPr/>
          </p:nvSpPr>
          <p:spPr bwMode="auto">
            <a:xfrm>
              <a:off x="4436" y="14856"/>
              <a:ext cx="346"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93" name="Line 61"/>
            <p:cNvSpPr>
              <a:spLocks noChangeShapeType="1"/>
            </p:cNvSpPr>
            <p:nvPr/>
          </p:nvSpPr>
          <p:spPr bwMode="auto">
            <a:xfrm>
              <a:off x="4436" y="14927"/>
              <a:ext cx="346"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4494" name="Line 62"/>
          <p:cNvSpPr>
            <a:spLocks noChangeShapeType="1"/>
          </p:cNvSpPr>
          <p:nvPr/>
        </p:nvSpPr>
        <p:spPr bwMode="auto">
          <a:xfrm>
            <a:off x="8178800" y="1804988"/>
            <a:ext cx="0" cy="135572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95" name="Rectangle 63"/>
          <p:cNvSpPr>
            <a:spLocks noChangeArrowheads="1"/>
          </p:cNvSpPr>
          <p:nvPr/>
        </p:nvSpPr>
        <p:spPr bwMode="auto">
          <a:xfrm>
            <a:off x="8532813" y="2135188"/>
            <a:ext cx="73025" cy="360362"/>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96" name="Rectangle 64"/>
          <p:cNvSpPr>
            <a:spLocks noChangeArrowheads="1"/>
          </p:cNvSpPr>
          <p:nvPr/>
        </p:nvSpPr>
        <p:spPr bwMode="auto">
          <a:xfrm>
            <a:off x="8532813" y="3127375"/>
            <a:ext cx="73025" cy="360363"/>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497" name="Freeform 65"/>
          <p:cNvSpPr>
            <a:spLocks/>
          </p:cNvSpPr>
          <p:nvPr/>
        </p:nvSpPr>
        <p:spPr bwMode="auto">
          <a:xfrm>
            <a:off x="8580438" y="3338513"/>
            <a:ext cx="282575" cy="1128712"/>
          </a:xfrm>
          <a:custGeom>
            <a:avLst/>
            <a:gdLst>
              <a:gd name="T0" fmla="*/ 0 w 357"/>
              <a:gd name="T1" fmla="*/ 862 h 862"/>
              <a:gd name="T2" fmla="*/ 357 w 357"/>
              <a:gd name="T3" fmla="*/ 862 h 862"/>
              <a:gd name="T4" fmla="*/ 357 w 357"/>
              <a:gd name="T5" fmla="*/ 0 h 862"/>
              <a:gd name="T6" fmla="*/ 28 w 357"/>
              <a:gd name="T7" fmla="*/ 0 h 862"/>
            </a:gdLst>
            <a:ahLst/>
            <a:cxnLst>
              <a:cxn ang="0">
                <a:pos x="T0" y="T1"/>
              </a:cxn>
              <a:cxn ang="0">
                <a:pos x="T2" y="T3"/>
              </a:cxn>
              <a:cxn ang="0">
                <a:pos x="T4" y="T5"/>
              </a:cxn>
              <a:cxn ang="0">
                <a:pos x="T6" y="T7"/>
              </a:cxn>
            </a:cxnLst>
            <a:rect l="0" t="0" r="r" b="b"/>
            <a:pathLst>
              <a:path w="357" h="862">
                <a:moveTo>
                  <a:pt x="0" y="862"/>
                </a:moveTo>
                <a:lnTo>
                  <a:pt x="357" y="862"/>
                </a:lnTo>
                <a:lnTo>
                  <a:pt x="357" y="0"/>
                </a:lnTo>
                <a:lnTo>
                  <a:pt x="28" y="0"/>
                </a:lnTo>
              </a:path>
            </a:pathLst>
          </a:custGeom>
          <a:noFill/>
          <a:ln w="952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74498" name="Group 66"/>
          <p:cNvGrpSpPr>
            <a:grpSpLocks/>
          </p:cNvGrpSpPr>
          <p:nvPr/>
        </p:nvGrpSpPr>
        <p:grpSpPr bwMode="auto">
          <a:xfrm>
            <a:off x="8742363" y="3748088"/>
            <a:ext cx="374650" cy="431800"/>
            <a:chOff x="5172" y="12212"/>
            <a:chExt cx="397" cy="397"/>
          </a:xfrm>
        </p:grpSpPr>
        <p:sp>
          <p:nvSpPr>
            <p:cNvPr id="274499" name="Oval 67"/>
            <p:cNvSpPr>
              <a:spLocks noChangeArrowheads="1"/>
            </p:cNvSpPr>
            <p:nvPr/>
          </p:nvSpPr>
          <p:spPr bwMode="auto">
            <a:xfrm>
              <a:off x="5172" y="12212"/>
              <a:ext cx="397" cy="397"/>
            </a:xfrm>
            <a:prstGeom prst="ellipse">
              <a:avLst/>
            </a:prstGeom>
            <a:solidFill>
              <a:srgbClr val="FFFFFF"/>
            </a:solidFill>
            <a:ln w="1587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500" name="Rectangle 68"/>
            <p:cNvSpPr>
              <a:spLocks noChangeArrowheads="1"/>
            </p:cNvSpPr>
            <p:nvPr/>
          </p:nvSpPr>
          <p:spPr bwMode="auto">
            <a:xfrm>
              <a:off x="5282" y="12268"/>
              <a:ext cx="23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endParaRPr kumimoji="0" lang="zh-CN" altLang="en-US" sz="2000">
                <a:ea typeface="宋体" panose="02010600030101010101" pitchFamily="2" charset="-122"/>
              </a:endParaRPr>
            </a:p>
          </p:txBody>
        </p:sp>
      </p:grpSp>
      <p:sp>
        <p:nvSpPr>
          <p:cNvPr id="274501" name="Rectangle 69"/>
          <p:cNvSpPr>
            <a:spLocks noChangeArrowheads="1"/>
          </p:cNvSpPr>
          <p:nvPr/>
        </p:nvSpPr>
        <p:spPr bwMode="auto">
          <a:xfrm>
            <a:off x="8934450" y="3416300"/>
            <a:ext cx="20955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V</a:t>
            </a:r>
            <a:endParaRPr kumimoji="0" lang="en-US" altLang="zh-CN" sz="2000" b="0">
              <a:ea typeface="宋体" panose="02010600030101010101" pitchFamily="2" charset="-122"/>
            </a:endParaRPr>
          </a:p>
        </p:txBody>
      </p:sp>
      <p:sp>
        <p:nvSpPr>
          <p:cNvPr id="274502" name="Line 70"/>
          <p:cNvSpPr>
            <a:spLocks noChangeShapeType="1"/>
          </p:cNvSpPr>
          <p:nvPr/>
        </p:nvSpPr>
        <p:spPr bwMode="auto">
          <a:xfrm rot="5400000">
            <a:off x="7100887" y="1781176"/>
            <a:ext cx="447675" cy="0"/>
          </a:xfrm>
          <a:prstGeom prst="line">
            <a:avLst/>
          </a:prstGeom>
          <a:noFill/>
          <a:ln w="158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503" name="Line 71"/>
          <p:cNvSpPr>
            <a:spLocks noChangeShapeType="1"/>
          </p:cNvSpPr>
          <p:nvPr/>
        </p:nvSpPr>
        <p:spPr bwMode="auto">
          <a:xfrm rot="5400000" flipV="1">
            <a:off x="7220744" y="1521619"/>
            <a:ext cx="0" cy="579438"/>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504" name="Line 72"/>
          <p:cNvSpPr>
            <a:spLocks noChangeShapeType="1"/>
          </p:cNvSpPr>
          <p:nvPr/>
        </p:nvSpPr>
        <p:spPr bwMode="auto">
          <a:xfrm rot="5400000">
            <a:off x="7373937" y="4446588"/>
            <a:ext cx="447675" cy="0"/>
          </a:xfrm>
          <a:prstGeom prst="line">
            <a:avLst/>
          </a:prstGeom>
          <a:noFill/>
          <a:ln w="158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505" name="Line 73"/>
          <p:cNvSpPr>
            <a:spLocks noChangeShapeType="1"/>
          </p:cNvSpPr>
          <p:nvPr/>
        </p:nvSpPr>
        <p:spPr bwMode="auto">
          <a:xfrm rot="5400000" flipV="1">
            <a:off x="7496175" y="4175125"/>
            <a:ext cx="0" cy="57785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506" name="Oval 74"/>
          <p:cNvSpPr>
            <a:spLocks noChangeArrowheads="1"/>
          </p:cNvSpPr>
          <p:nvPr/>
        </p:nvSpPr>
        <p:spPr bwMode="auto">
          <a:xfrm>
            <a:off x="7785100" y="4435475"/>
            <a:ext cx="71438" cy="71438"/>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507" name="Oval 75"/>
          <p:cNvSpPr>
            <a:spLocks noChangeArrowheads="1"/>
          </p:cNvSpPr>
          <p:nvPr/>
        </p:nvSpPr>
        <p:spPr bwMode="auto">
          <a:xfrm>
            <a:off x="8143875" y="4438650"/>
            <a:ext cx="71438" cy="71438"/>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508" name="Freeform 76"/>
          <p:cNvSpPr>
            <a:spLocks/>
          </p:cNvSpPr>
          <p:nvPr/>
        </p:nvSpPr>
        <p:spPr bwMode="auto">
          <a:xfrm>
            <a:off x="3460750" y="2147888"/>
            <a:ext cx="2679700" cy="650875"/>
          </a:xfrm>
          <a:custGeom>
            <a:avLst/>
            <a:gdLst>
              <a:gd name="T0" fmla="*/ 0 w 2847"/>
              <a:gd name="T1" fmla="*/ 356 h 356"/>
              <a:gd name="T2" fmla="*/ 2497 w 2847"/>
              <a:gd name="T3" fmla="*/ 356 h 356"/>
              <a:gd name="T4" fmla="*/ 2497 w 2847"/>
              <a:gd name="T5" fmla="*/ 0 h 356"/>
              <a:gd name="T6" fmla="*/ 2847 w 2847"/>
              <a:gd name="T7" fmla="*/ 0 h 356"/>
            </a:gdLst>
            <a:ahLst/>
            <a:cxnLst>
              <a:cxn ang="0">
                <a:pos x="T0" y="T1"/>
              </a:cxn>
              <a:cxn ang="0">
                <a:pos x="T2" y="T3"/>
              </a:cxn>
              <a:cxn ang="0">
                <a:pos x="T4" y="T5"/>
              </a:cxn>
              <a:cxn ang="0">
                <a:pos x="T6" y="T7"/>
              </a:cxn>
            </a:cxnLst>
            <a:rect l="0" t="0" r="r" b="b"/>
            <a:pathLst>
              <a:path w="2847" h="356">
                <a:moveTo>
                  <a:pt x="0" y="356"/>
                </a:moveTo>
                <a:lnTo>
                  <a:pt x="2497" y="356"/>
                </a:lnTo>
                <a:lnTo>
                  <a:pt x="2497" y="0"/>
                </a:lnTo>
                <a:lnTo>
                  <a:pt x="2847" y="0"/>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509" name="Freeform 77"/>
          <p:cNvSpPr>
            <a:spLocks/>
          </p:cNvSpPr>
          <p:nvPr/>
        </p:nvSpPr>
        <p:spPr bwMode="auto">
          <a:xfrm flipV="1">
            <a:off x="3475038" y="3241675"/>
            <a:ext cx="2679700" cy="844550"/>
          </a:xfrm>
          <a:custGeom>
            <a:avLst/>
            <a:gdLst>
              <a:gd name="T0" fmla="*/ 0 w 2847"/>
              <a:gd name="T1" fmla="*/ 356 h 356"/>
              <a:gd name="T2" fmla="*/ 2497 w 2847"/>
              <a:gd name="T3" fmla="*/ 356 h 356"/>
              <a:gd name="T4" fmla="*/ 2497 w 2847"/>
              <a:gd name="T5" fmla="*/ 0 h 356"/>
              <a:gd name="T6" fmla="*/ 2847 w 2847"/>
              <a:gd name="T7" fmla="*/ 0 h 356"/>
            </a:gdLst>
            <a:ahLst/>
            <a:cxnLst>
              <a:cxn ang="0">
                <a:pos x="T0" y="T1"/>
              </a:cxn>
              <a:cxn ang="0">
                <a:pos x="T2" y="T3"/>
              </a:cxn>
              <a:cxn ang="0">
                <a:pos x="T4" y="T5"/>
              </a:cxn>
              <a:cxn ang="0">
                <a:pos x="T6" y="T7"/>
              </a:cxn>
            </a:cxnLst>
            <a:rect l="0" t="0" r="r" b="b"/>
            <a:pathLst>
              <a:path w="2847" h="356">
                <a:moveTo>
                  <a:pt x="0" y="356"/>
                </a:moveTo>
                <a:lnTo>
                  <a:pt x="2497" y="356"/>
                </a:lnTo>
                <a:lnTo>
                  <a:pt x="2497" y="0"/>
                </a:lnTo>
                <a:lnTo>
                  <a:pt x="2847" y="0"/>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510" name="Rectangle 78"/>
          <p:cNvSpPr>
            <a:spLocks noChangeArrowheads="1"/>
          </p:cNvSpPr>
          <p:nvPr/>
        </p:nvSpPr>
        <p:spPr bwMode="auto">
          <a:xfrm>
            <a:off x="4841875" y="2643188"/>
            <a:ext cx="844550" cy="779462"/>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rIns="18000" anchor="ctr" anchorCtr="1"/>
          <a:lstStyle/>
          <a:p>
            <a:pPr algn="just" eaLnBrk="0" hangingPunct="0"/>
            <a:r>
              <a:rPr kumimoji="0" lang="zh-CN" altLang="en-US" sz="2000" b="0">
                <a:ea typeface="宋体" panose="02010600030101010101" pitchFamily="2" charset="-122"/>
              </a:rPr>
              <a:t>振荡器</a:t>
            </a:r>
          </a:p>
        </p:txBody>
      </p:sp>
      <p:sp>
        <p:nvSpPr>
          <p:cNvPr id="274511" name="Rectangle 79"/>
          <p:cNvSpPr>
            <a:spLocks noChangeArrowheads="1"/>
          </p:cNvSpPr>
          <p:nvPr/>
        </p:nvSpPr>
        <p:spPr bwMode="auto">
          <a:xfrm>
            <a:off x="3600450" y="2652713"/>
            <a:ext cx="1063625" cy="779462"/>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nchorCtr="1"/>
          <a:lstStyle/>
          <a:p>
            <a:pPr algn="just" eaLnBrk="0" hangingPunct="0"/>
            <a:r>
              <a:rPr kumimoji="0" lang="zh-CN" altLang="en-US" sz="2000" b="0">
                <a:ea typeface="宋体" panose="02010600030101010101" pitchFamily="2" charset="-122"/>
              </a:rPr>
              <a:t>稳压电源</a:t>
            </a:r>
          </a:p>
        </p:txBody>
      </p:sp>
      <p:sp>
        <p:nvSpPr>
          <p:cNvPr id="274512" name="Oval 80"/>
          <p:cNvSpPr>
            <a:spLocks noChangeArrowheads="1"/>
          </p:cNvSpPr>
          <p:nvPr/>
        </p:nvSpPr>
        <p:spPr bwMode="auto">
          <a:xfrm>
            <a:off x="3406775" y="2752725"/>
            <a:ext cx="107950" cy="104775"/>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513" name="Oval 81"/>
          <p:cNvSpPr>
            <a:spLocks noChangeArrowheads="1"/>
          </p:cNvSpPr>
          <p:nvPr/>
        </p:nvSpPr>
        <p:spPr bwMode="auto">
          <a:xfrm>
            <a:off x="3408363" y="3186113"/>
            <a:ext cx="107950" cy="104775"/>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514" name="Rectangle 82"/>
          <p:cNvSpPr>
            <a:spLocks noChangeArrowheads="1"/>
          </p:cNvSpPr>
          <p:nvPr/>
        </p:nvSpPr>
        <p:spPr bwMode="auto">
          <a:xfrm>
            <a:off x="5767388" y="4827588"/>
            <a:ext cx="1125537" cy="22542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zh-CN" altLang="en-US" sz="1600" b="0">
                <a:ea typeface="宋体" panose="02010600030101010101" pitchFamily="2" charset="-122"/>
              </a:rPr>
              <a:t>差动变压器</a:t>
            </a:r>
          </a:p>
        </p:txBody>
      </p:sp>
      <p:sp>
        <p:nvSpPr>
          <p:cNvPr id="274515" name="Rectangle 83"/>
          <p:cNvSpPr>
            <a:spLocks noChangeArrowheads="1"/>
          </p:cNvSpPr>
          <p:nvPr/>
        </p:nvSpPr>
        <p:spPr bwMode="auto">
          <a:xfrm>
            <a:off x="7423150" y="4827588"/>
            <a:ext cx="1233488" cy="30003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zh-CN" altLang="en-US" sz="1600" b="0">
                <a:ea typeface="宋体" panose="02010600030101010101" pitchFamily="2" charset="-122"/>
              </a:rPr>
              <a:t>相敏检波电路</a:t>
            </a:r>
          </a:p>
        </p:txBody>
      </p:sp>
      <p:sp>
        <p:nvSpPr>
          <p:cNvPr id="274516" name="Rectangle 84"/>
          <p:cNvSpPr>
            <a:spLocks noChangeArrowheads="1"/>
          </p:cNvSpPr>
          <p:nvPr/>
        </p:nvSpPr>
        <p:spPr bwMode="auto">
          <a:xfrm>
            <a:off x="1295400" y="5105400"/>
            <a:ext cx="2095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1</a:t>
            </a:r>
          </a:p>
        </p:txBody>
      </p:sp>
      <p:sp>
        <p:nvSpPr>
          <p:cNvPr id="274517" name="Rectangle 85"/>
          <p:cNvSpPr>
            <a:spLocks noChangeArrowheads="1"/>
          </p:cNvSpPr>
          <p:nvPr/>
        </p:nvSpPr>
        <p:spPr bwMode="auto">
          <a:xfrm>
            <a:off x="260350" y="4914900"/>
            <a:ext cx="20955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2</a:t>
            </a:r>
          </a:p>
        </p:txBody>
      </p:sp>
      <p:sp>
        <p:nvSpPr>
          <p:cNvPr id="274518" name="Rectangle 86"/>
          <p:cNvSpPr>
            <a:spLocks noChangeArrowheads="1"/>
          </p:cNvSpPr>
          <p:nvPr/>
        </p:nvSpPr>
        <p:spPr bwMode="auto">
          <a:xfrm>
            <a:off x="260350" y="3930650"/>
            <a:ext cx="20955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3</a:t>
            </a:r>
          </a:p>
        </p:txBody>
      </p:sp>
      <p:sp>
        <p:nvSpPr>
          <p:cNvPr id="274519" name="Rectangle 87"/>
          <p:cNvSpPr>
            <a:spLocks noChangeArrowheads="1"/>
          </p:cNvSpPr>
          <p:nvPr/>
        </p:nvSpPr>
        <p:spPr bwMode="auto">
          <a:xfrm>
            <a:off x="260350" y="2709863"/>
            <a:ext cx="2095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4</a:t>
            </a:r>
          </a:p>
        </p:txBody>
      </p:sp>
      <p:sp>
        <p:nvSpPr>
          <p:cNvPr id="274520" name="Rectangle 88"/>
          <p:cNvSpPr>
            <a:spLocks noChangeArrowheads="1"/>
          </p:cNvSpPr>
          <p:nvPr/>
        </p:nvSpPr>
        <p:spPr bwMode="auto">
          <a:xfrm>
            <a:off x="712788" y="1804988"/>
            <a:ext cx="209550"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5</a:t>
            </a:r>
          </a:p>
        </p:txBody>
      </p:sp>
      <p:sp>
        <p:nvSpPr>
          <p:cNvPr id="274521" name="Rectangle 89"/>
          <p:cNvSpPr>
            <a:spLocks noChangeArrowheads="1"/>
          </p:cNvSpPr>
          <p:nvPr/>
        </p:nvSpPr>
        <p:spPr bwMode="auto">
          <a:xfrm>
            <a:off x="1203325" y="1804988"/>
            <a:ext cx="209550"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6</a:t>
            </a:r>
          </a:p>
        </p:txBody>
      </p:sp>
      <p:sp>
        <p:nvSpPr>
          <p:cNvPr id="274522" name="Rectangle 90"/>
          <p:cNvSpPr>
            <a:spLocks noChangeArrowheads="1"/>
          </p:cNvSpPr>
          <p:nvPr/>
        </p:nvSpPr>
        <p:spPr bwMode="auto">
          <a:xfrm>
            <a:off x="1751013" y="1811338"/>
            <a:ext cx="209550"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7</a:t>
            </a:r>
          </a:p>
        </p:txBody>
      </p:sp>
      <p:sp>
        <p:nvSpPr>
          <p:cNvPr id="274523" name="Line 91"/>
          <p:cNvSpPr>
            <a:spLocks noChangeShapeType="1"/>
          </p:cNvSpPr>
          <p:nvPr/>
        </p:nvSpPr>
        <p:spPr bwMode="auto">
          <a:xfrm flipV="1">
            <a:off x="1412875" y="5105400"/>
            <a:ext cx="254000" cy="261938"/>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524" name="Line 92"/>
          <p:cNvSpPr>
            <a:spLocks noChangeShapeType="1"/>
          </p:cNvSpPr>
          <p:nvPr/>
        </p:nvSpPr>
        <p:spPr bwMode="auto">
          <a:xfrm flipV="1">
            <a:off x="381000" y="4200525"/>
            <a:ext cx="541338" cy="90487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525" name="Line 93"/>
          <p:cNvSpPr>
            <a:spLocks noChangeShapeType="1"/>
          </p:cNvSpPr>
          <p:nvPr/>
        </p:nvSpPr>
        <p:spPr bwMode="auto">
          <a:xfrm>
            <a:off x="381000" y="4083050"/>
            <a:ext cx="282575" cy="300038"/>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526" name="Line 94"/>
          <p:cNvSpPr>
            <a:spLocks noChangeShapeType="1"/>
          </p:cNvSpPr>
          <p:nvPr/>
        </p:nvSpPr>
        <p:spPr bwMode="auto">
          <a:xfrm>
            <a:off x="381000" y="2868613"/>
            <a:ext cx="663575" cy="31750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527" name="Line 95"/>
          <p:cNvSpPr>
            <a:spLocks noChangeShapeType="1"/>
          </p:cNvSpPr>
          <p:nvPr/>
        </p:nvSpPr>
        <p:spPr bwMode="auto">
          <a:xfrm>
            <a:off x="1825625" y="2135188"/>
            <a:ext cx="136525" cy="18415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528" name="Line 96"/>
          <p:cNvSpPr>
            <a:spLocks noChangeShapeType="1"/>
          </p:cNvSpPr>
          <p:nvPr/>
        </p:nvSpPr>
        <p:spPr bwMode="auto">
          <a:xfrm>
            <a:off x="1295400" y="2135188"/>
            <a:ext cx="396875" cy="110648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529" name="Line 97"/>
          <p:cNvSpPr>
            <a:spLocks noChangeShapeType="1"/>
          </p:cNvSpPr>
          <p:nvPr/>
        </p:nvSpPr>
        <p:spPr bwMode="auto">
          <a:xfrm>
            <a:off x="833438" y="2147888"/>
            <a:ext cx="674687" cy="96202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530" name="Line 98"/>
          <p:cNvSpPr>
            <a:spLocks noChangeShapeType="1"/>
          </p:cNvSpPr>
          <p:nvPr/>
        </p:nvSpPr>
        <p:spPr bwMode="auto">
          <a:xfrm flipV="1">
            <a:off x="8820150" y="3862388"/>
            <a:ext cx="187325"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4531" name="Line 99"/>
          <p:cNvSpPr>
            <a:spLocks noChangeShapeType="1"/>
          </p:cNvSpPr>
          <p:nvPr/>
        </p:nvSpPr>
        <p:spPr bwMode="auto">
          <a:xfrm>
            <a:off x="8186738" y="3243263"/>
            <a:ext cx="0" cy="12239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4532" name="Oval 100"/>
          <p:cNvSpPr>
            <a:spLocks noChangeArrowheads="1"/>
          </p:cNvSpPr>
          <p:nvPr/>
        </p:nvSpPr>
        <p:spPr bwMode="auto">
          <a:xfrm>
            <a:off x="8532813" y="4424363"/>
            <a:ext cx="71437" cy="71437"/>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533" name="Line 101"/>
          <p:cNvSpPr>
            <a:spLocks noChangeShapeType="1"/>
          </p:cNvSpPr>
          <p:nvPr/>
        </p:nvSpPr>
        <p:spPr bwMode="auto">
          <a:xfrm>
            <a:off x="6400800" y="3819525"/>
            <a:ext cx="0" cy="86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4534" name="Line 102"/>
          <p:cNvSpPr>
            <a:spLocks noChangeShapeType="1"/>
          </p:cNvSpPr>
          <p:nvPr/>
        </p:nvSpPr>
        <p:spPr bwMode="auto">
          <a:xfrm>
            <a:off x="6731000" y="3098800"/>
            <a:ext cx="10429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4535" name="Oval 103"/>
          <p:cNvSpPr>
            <a:spLocks noChangeArrowheads="1"/>
          </p:cNvSpPr>
          <p:nvPr/>
        </p:nvSpPr>
        <p:spPr bwMode="auto">
          <a:xfrm>
            <a:off x="6948488" y="3041650"/>
            <a:ext cx="71437" cy="71438"/>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536" name="Oval 104"/>
          <p:cNvSpPr>
            <a:spLocks noChangeArrowheads="1"/>
          </p:cNvSpPr>
          <p:nvPr/>
        </p:nvSpPr>
        <p:spPr bwMode="auto">
          <a:xfrm>
            <a:off x="7775575" y="1771650"/>
            <a:ext cx="71438" cy="71438"/>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537" name="Oval 105"/>
          <p:cNvSpPr>
            <a:spLocks noChangeArrowheads="1"/>
          </p:cNvSpPr>
          <p:nvPr/>
        </p:nvSpPr>
        <p:spPr bwMode="auto">
          <a:xfrm>
            <a:off x="8150225" y="1770063"/>
            <a:ext cx="71438" cy="71437"/>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538" name="AutoShape 106"/>
          <p:cNvSpPr>
            <a:spLocks noChangeArrowheads="1"/>
          </p:cNvSpPr>
          <p:nvPr/>
        </p:nvSpPr>
        <p:spPr bwMode="auto">
          <a:xfrm rot="5400000">
            <a:off x="7060407" y="1680368"/>
            <a:ext cx="311150" cy="214313"/>
          </a:xfrm>
          <a:prstGeom prst="triangle">
            <a:avLst>
              <a:gd name="adj" fmla="val 50000"/>
            </a:avLst>
          </a:prstGeom>
          <a:solidFill>
            <a:srgbClr val="FFFFFF"/>
          </a:solidFill>
          <a:ln w="1270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539" name="AutoShape 107"/>
          <p:cNvSpPr>
            <a:spLocks noChangeArrowheads="1"/>
          </p:cNvSpPr>
          <p:nvPr/>
        </p:nvSpPr>
        <p:spPr bwMode="auto">
          <a:xfrm rot="5400000">
            <a:off x="7335838" y="4346575"/>
            <a:ext cx="311150" cy="212725"/>
          </a:xfrm>
          <a:prstGeom prst="triangle">
            <a:avLst>
              <a:gd name="adj" fmla="val 50000"/>
            </a:avLst>
          </a:prstGeom>
          <a:solidFill>
            <a:srgbClr val="FFFFFF"/>
          </a:solidFill>
          <a:ln w="12700">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4540" name="Rectangle 108"/>
          <p:cNvSpPr>
            <a:spLocks noChangeArrowheads="1"/>
          </p:cNvSpPr>
          <p:nvPr/>
        </p:nvSpPr>
        <p:spPr bwMode="auto">
          <a:xfrm>
            <a:off x="107950" y="5805488"/>
            <a:ext cx="88931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zh-CN" altLang="en-US">
                <a:solidFill>
                  <a:srgbClr val="000066"/>
                </a:solidFill>
                <a:latin typeface="华文仿宋" pitchFamily="2" charset="-122"/>
              </a:rPr>
              <a:t>这种变送器可分档测量</a:t>
            </a:r>
            <a:r>
              <a:rPr lang="en-US" altLang="zh-CN">
                <a:solidFill>
                  <a:srgbClr val="000066"/>
                </a:solidFill>
                <a:latin typeface="华文仿宋" pitchFamily="2" charset="-122"/>
              </a:rPr>
              <a:t>(–5×10</a:t>
            </a:r>
            <a:r>
              <a:rPr lang="en-US" altLang="zh-CN" baseline="30000">
                <a:solidFill>
                  <a:srgbClr val="000066"/>
                </a:solidFill>
                <a:latin typeface="华文仿宋" pitchFamily="2" charset="-122"/>
              </a:rPr>
              <a:t>5</a:t>
            </a:r>
            <a:r>
              <a:rPr lang="zh-CN" altLang="en-US">
                <a:solidFill>
                  <a:srgbClr val="000066"/>
                </a:solidFill>
                <a:latin typeface="华文仿宋" pitchFamily="2" charset="-122"/>
              </a:rPr>
              <a:t>～</a:t>
            </a:r>
            <a:r>
              <a:rPr lang="en-US" altLang="zh-CN">
                <a:solidFill>
                  <a:srgbClr val="000066"/>
                </a:solidFill>
                <a:latin typeface="华文仿宋" pitchFamily="2" charset="-122"/>
              </a:rPr>
              <a:t>6×10</a:t>
            </a:r>
            <a:r>
              <a:rPr lang="en-US" altLang="zh-CN" baseline="30000">
                <a:solidFill>
                  <a:srgbClr val="000066"/>
                </a:solidFill>
                <a:latin typeface="华文仿宋" pitchFamily="2" charset="-122"/>
              </a:rPr>
              <a:t>5</a:t>
            </a:r>
            <a:r>
              <a:rPr lang="en-US" altLang="zh-CN">
                <a:solidFill>
                  <a:srgbClr val="000066"/>
                </a:solidFill>
                <a:latin typeface="华文仿宋" pitchFamily="2" charset="-122"/>
              </a:rPr>
              <a:t>)N/m</a:t>
            </a:r>
            <a:r>
              <a:rPr lang="en-US" altLang="zh-CN" baseline="30000">
                <a:solidFill>
                  <a:srgbClr val="000066"/>
                </a:solidFill>
                <a:latin typeface="华文仿宋" pitchFamily="2" charset="-122"/>
              </a:rPr>
              <a:t>2</a:t>
            </a:r>
            <a:r>
              <a:rPr lang="zh-CN" altLang="en-US">
                <a:solidFill>
                  <a:srgbClr val="000066"/>
                </a:solidFill>
                <a:latin typeface="华文仿宋" pitchFamily="2" charset="-122"/>
              </a:rPr>
              <a:t>压力，输出信号电压为</a:t>
            </a:r>
            <a:r>
              <a:rPr lang="en-US" altLang="zh-CN">
                <a:solidFill>
                  <a:srgbClr val="000066"/>
                </a:solidFill>
                <a:latin typeface="华文仿宋" pitchFamily="2" charset="-122"/>
              </a:rPr>
              <a:t>(0</a:t>
            </a:r>
            <a:r>
              <a:rPr lang="zh-CN" altLang="en-US">
                <a:solidFill>
                  <a:srgbClr val="000066"/>
                </a:solidFill>
                <a:latin typeface="华文仿宋" pitchFamily="2" charset="-122"/>
              </a:rPr>
              <a:t>～</a:t>
            </a:r>
            <a:r>
              <a:rPr lang="en-US" altLang="zh-CN">
                <a:solidFill>
                  <a:srgbClr val="000066"/>
                </a:solidFill>
                <a:latin typeface="华文仿宋" pitchFamily="2" charset="-122"/>
              </a:rPr>
              <a:t>50)mV</a:t>
            </a:r>
            <a:r>
              <a:rPr lang="zh-CN" altLang="en-US">
                <a:solidFill>
                  <a:srgbClr val="000066"/>
                </a:solidFill>
                <a:latin typeface="华文仿宋" pitchFamily="2" charset="-122"/>
              </a:rPr>
              <a:t>，精度为</a:t>
            </a:r>
            <a:r>
              <a:rPr lang="en-US" altLang="zh-CN">
                <a:solidFill>
                  <a:srgbClr val="000066"/>
                </a:solidFill>
                <a:latin typeface="华文仿宋" pitchFamily="2" charset="-122"/>
              </a:rPr>
              <a:t>1.5</a:t>
            </a:r>
            <a:r>
              <a:rPr lang="zh-CN" altLang="en-US">
                <a:solidFill>
                  <a:srgbClr val="000066"/>
                </a:solidFill>
                <a:latin typeface="华文仿宋" pitchFamily="2" charset="-122"/>
              </a:rPr>
              <a:t>级。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Text Box 2"/>
          <p:cNvSpPr txBox="1">
            <a:spLocks noChangeArrowheads="1"/>
          </p:cNvSpPr>
          <p:nvPr/>
        </p:nvSpPr>
        <p:spPr bwMode="auto">
          <a:xfrm>
            <a:off x="304800" y="1196975"/>
            <a:ext cx="844391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50000"/>
              </a:spcBef>
            </a:pPr>
            <a:r>
              <a:rPr lang="zh-CN" altLang="en-US" dirty="0">
                <a:solidFill>
                  <a:srgbClr val="000066"/>
                </a:solidFill>
                <a:latin typeface="华文仿宋" pitchFamily="2" charset="-122"/>
              </a:rPr>
              <a:t>    当导体置于交变磁场或在磁场中运动时，导体上引起感生电流</a:t>
            </a:r>
            <a:r>
              <a:rPr lang="en-US" altLang="zh-CN" i="1" dirty="0">
                <a:solidFill>
                  <a:srgbClr val="000066"/>
                </a:solidFill>
                <a:latin typeface="华文仿宋" pitchFamily="2" charset="-122"/>
              </a:rPr>
              <a:t>i</a:t>
            </a:r>
            <a:r>
              <a:rPr lang="en-US" altLang="zh-CN" i="1" baseline="-30000" dirty="0">
                <a:solidFill>
                  <a:srgbClr val="000066"/>
                </a:solidFill>
                <a:latin typeface="华文仿宋" pitchFamily="2" charset="-122"/>
              </a:rPr>
              <a:t>e</a:t>
            </a:r>
            <a:r>
              <a:rPr lang="zh-CN" altLang="en-US" dirty="0">
                <a:solidFill>
                  <a:srgbClr val="000066"/>
                </a:solidFill>
                <a:latin typeface="华文仿宋" pitchFamily="2" charset="-122"/>
              </a:rPr>
              <a:t>，此电流在导体内闭合，称为涡流。涡流大小与导体电阻率</a:t>
            </a:r>
            <a:r>
              <a:rPr lang="en-US" altLang="zh-CN" i="1" dirty="0">
                <a:solidFill>
                  <a:srgbClr val="000066"/>
                </a:solidFill>
                <a:latin typeface="华文仿宋" pitchFamily="2" charset="-122"/>
              </a:rPr>
              <a:t>ρ</a:t>
            </a:r>
            <a:r>
              <a:rPr lang="zh-CN" altLang="en-US" dirty="0">
                <a:solidFill>
                  <a:srgbClr val="000066"/>
                </a:solidFill>
                <a:latin typeface="华文仿宋" pitchFamily="2" charset="-122"/>
              </a:rPr>
              <a:t>、磁导率</a:t>
            </a:r>
            <a:r>
              <a:rPr lang="en-US" altLang="zh-CN" i="1" dirty="0">
                <a:solidFill>
                  <a:srgbClr val="000066"/>
                </a:solidFill>
                <a:latin typeface="华文仿宋" pitchFamily="2" charset="-122"/>
              </a:rPr>
              <a:t>μ</a:t>
            </a:r>
            <a:r>
              <a:rPr lang="zh-CN" altLang="en-US" dirty="0">
                <a:solidFill>
                  <a:srgbClr val="000066"/>
                </a:solidFill>
                <a:latin typeface="华文仿宋" pitchFamily="2" charset="-122"/>
              </a:rPr>
              <a:t>以及产生交变磁场的线圈与被测体之间距离</a:t>
            </a:r>
            <a:r>
              <a:rPr lang="en-US" altLang="zh-CN" i="1" dirty="0">
                <a:solidFill>
                  <a:srgbClr val="000066"/>
                </a:solidFill>
                <a:latin typeface="华文仿宋" pitchFamily="2" charset="-122"/>
              </a:rPr>
              <a:t>x</a:t>
            </a:r>
            <a:r>
              <a:rPr lang="zh-CN" altLang="en-US" dirty="0">
                <a:solidFill>
                  <a:srgbClr val="000066"/>
                </a:solidFill>
                <a:latin typeface="华文仿宋" pitchFamily="2" charset="-122"/>
              </a:rPr>
              <a:t>，线圈激励电流的频率</a:t>
            </a:r>
            <a:r>
              <a:rPr lang="en-US" altLang="zh-CN" i="1" dirty="0">
                <a:solidFill>
                  <a:srgbClr val="000066"/>
                </a:solidFill>
                <a:latin typeface="华文仿宋" pitchFamily="2" charset="-122"/>
              </a:rPr>
              <a:t>f</a:t>
            </a:r>
            <a:r>
              <a:rPr lang="zh-CN" altLang="en-US" dirty="0">
                <a:solidFill>
                  <a:srgbClr val="000066"/>
                </a:solidFill>
                <a:latin typeface="华文仿宋" pitchFamily="2" charset="-122"/>
              </a:rPr>
              <a:t>有关。显然磁场变化频率愈高，涡流的</a:t>
            </a:r>
            <a:r>
              <a:rPr lang="zh-CN" altLang="en-US" dirty="0">
                <a:solidFill>
                  <a:srgbClr val="A50021"/>
                </a:solidFill>
                <a:latin typeface="华文仿宋" pitchFamily="2" charset="-122"/>
              </a:rPr>
              <a:t>集肤效应</a:t>
            </a:r>
            <a:r>
              <a:rPr lang="zh-CN" altLang="en-US" dirty="0">
                <a:solidFill>
                  <a:srgbClr val="000066"/>
                </a:solidFill>
                <a:latin typeface="华文仿宋" pitchFamily="2" charset="-122"/>
              </a:rPr>
              <a:t>愈显著。即涡流穿透深度愈小，</a:t>
            </a:r>
            <a:r>
              <a:rPr lang="zh-CN" altLang="en-US" dirty="0">
                <a:solidFill>
                  <a:srgbClr val="FF0000"/>
                </a:solidFill>
                <a:latin typeface="华文仿宋" pitchFamily="2" charset="-122"/>
              </a:rPr>
              <a:t>其穿透深度</a:t>
            </a:r>
            <a:r>
              <a:rPr lang="en-US" altLang="zh-CN" i="1" dirty="0">
                <a:solidFill>
                  <a:srgbClr val="FF0000"/>
                </a:solidFill>
                <a:latin typeface="华文仿宋" pitchFamily="2" charset="-122"/>
              </a:rPr>
              <a:t>h</a:t>
            </a:r>
            <a:r>
              <a:rPr lang="zh-CN" altLang="en-US" dirty="0">
                <a:solidFill>
                  <a:srgbClr val="FF0000"/>
                </a:solidFill>
                <a:latin typeface="华文仿宋" pitchFamily="2" charset="-122"/>
              </a:rPr>
              <a:t>可表示</a:t>
            </a:r>
            <a:r>
              <a:rPr lang="zh-CN" altLang="en-US" dirty="0">
                <a:solidFill>
                  <a:srgbClr val="000066"/>
                </a:solidFill>
                <a:latin typeface="华文仿宋" pitchFamily="2" charset="-122"/>
              </a:rPr>
              <a:t> </a:t>
            </a:r>
          </a:p>
          <a:p>
            <a:pPr>
              <a:lnSpc>
                <a:spcPct val="125000"/>
              </a:lnSpc>
            </a:pPr>
            <a:r>
              <a:rPr lang="en-US" altLang="zh-CN" i="1" dirty="0">
                <a:solidFill>
                  <a:srgbClr val="000066"/>
                </a:solidFill>
                <a:latin typeface="华文仿宋" pitchFamily="2" charset="-122"/>
              </a:rPr>
              <a:t>ρ</a:t>
            </a:r>
            <a:r>
              <a:rPr lang="en-US" altLang="zh-CN" dirty="0">
                <a:solidFill>
                  <a:srgbClr val="000066"/>
                </a:solidFill>
                <a:latin typeface="华文仿宋" pitchFamily="2" charset="-122"/>
              </a:rPr>
              <a:t>—</a:t>
            </a:r>
            <a:r>
              <a:rPr lang="zh-CN" altLang="en-US" dirty="0">
                <a:solidFill>
                  <a:srgbClr val="000066"/>
                </a:solidFill>
                <a:latin typeface="华文仿宋" pitchFamily="2" charset="-122"/>
              </a:rPr>
              <a:t>导体电阻率</a:t>
            </a:r>
            <a:r>
              <a:rPr lang="en-US" altLang="zh-CN" dirty="0">
                <a:solidFill>
                  <a:srgbClr val="000066"/>
                </a:solidFill>
                <a:latin typeface="华文仿宋" pitchFamily="2" charset="-122"/>
              </a:rPr>
              <a:t>(Ω·cm)</a:t>
            </a:r>
            <a:r>
              <a:rPr lang="zh-CN" altLang="en-US" dirty="0">
                <a:solidFill>
                  <a:srgbClr val="000066"/>
                </a:solidFill>
                <a:latin typeface="华文仿宋" pitchFamily="2" charset="-122"/>
              </a:rPr>
              <a:t>；</a:t>
            </a:r>
          </a:p>
          <a:p>
            <a:pPr algn="just">
              <a:lnSpc>
                <a:spcPct val="125000"/>
              </a:lnSpc>
            </a:pPr>
            <a:r>
              <a:rPr lang="en-US" altLang="zh-CN" i="1" dirty="0">
                <a:solidFill>
                  <a:srgbClr val="000066"/>
                </a:solidFill>
                <a:latin typeface="华文仿宋" pitchFamily="2" charset="-122"/>
              </a:rPr>
              <a:t>μ</a:t>
            </a:r>
            <a:r>
              <a:rPr lang="en-US" altLang="zh-CN" baseline="-30000" dirty="0">
                <a:solidFill>
                  <a:srgbClr val="000066"/>
                </a:solidFill>
                <a:latin typeface="华文仿宋" pitchFamily="2" charset="-122"/>
              </a:rPr>
              <a:t>r</a:t>
            </a:r>
            <a:r>
              <a:rPr lang="en-US" altLang="zh-CN" dirty="0">
                <a:solidFill>
                  <a:srgbClr val="000066"/>
                </a:solidFill>
                <a:latin typeface="华文仿宋" pitchFamily="2" charset="-122"/>
              </a:rPr>
              <a:t>—</a:t>
            </a:r>
            <a:r>
              <a:rPr lang="zh-CN" altLang="en-US" dirty="0">
                <a:solidFill>
                  <a:srgbClr val="000066"/>
                </a:solidFill>
                <a:latin typeface="华文仿宋" pitchFamily="2" charset="-122"/>
              </a:rPr>
              <a:t>导体相对磁导率；</a:t>
            </a:r>
          </a:p>
          <a:p>
            <a:pPr algn="just">
              <a:lnSpc>
                <a:spcPct val="125000"/>
              </a:lnSpc>
            </a:pPr>
            <a:r>
              <a:rPr lang="zh-CN" altLang="en-US" dirty="0">
                <a:solidFill>
                  <a:srgbClr val="000066"/>
                </a:solidFill>
                <a:latin typeface="华文仿宋" pitchFamily="2" charset="-122"/>
              </a:rPr>
              <a:t> </a:t>
            </a:r>
            <a:r>
              <a:rPr lang="en-US" altLang="zh-CN" i="1" dirty="0">
                <a:solidFill>
                  <a:srgbClr val="000066"/>
                </a:solidFill>
                <a:latin typeface="华文仿宋" pitchFamily="2" charset="-122"/>
              </a:rPr>
              <a:t>f</a:t>
            </a:r>
            <a:r>
              <a:rPr lang="en-US" altLang="zh-CN" dirty="0">
                <a:solidFill>
                  <a:srgbClr val="000066"/>
                </a:solidFill>
                <a:latin typeface="华文仿宋" pitchFamily="2" charset="-122"/>
              </a:rPr>
              <a:t>—</a:t>
            </a:r>
            <a:r>
              <a:rPr lang="zh-CN" altLang="en-US" dirty="0">
                <a:solidFill>
                  <a:srgbClr val="000066"/>
                </a:solidFill>
                <a:latin typeface="华文仿宋" pitchFamily="2" charset="-122"/>
              </a:rPr>
              <a:t>交变磁场频率</a:t>
            </a:r>
            <a:r>
              <a:rPr lang="en-US" altLang="zh-CN" dirty="0">
                <a:solidFill>
                  <a:srgbClr val="000066"/>
                </a:solidFill>
                <a:latin typeface="华文仿宋" pitchFamily="2" charset="-122"/>
              </a:rPr>
              <a:t>(Hz)</a:t>
            </a:r>
            <a:r>
              <a:rPr lang="zh-CN" altLang="en-US" dirty="0">
                <a:solidFill>
                  <a:srgbClr val="000066"/>
                </a:solidFill>
                <a:latin typeface="华文仿宋" pitchFamily="2" charset="-122"/>
              </a:rPr>
              <a:t>。</a:t>
            </a:r>
          </a:p>
          <a:p>
            <a:pPr algn="just">
              <a:lnSpc>
                <a:spcPct val="125000"/>
              </a:lnSpc>
            </a:pPr>
            <a:r>
              <a:rPr lang="zh-CN" altLang="en-US" dirty="0">
                <a:solidFill>
                  <a:srgbClr val="000066"/>
                </a:solidFill>
                <a:latin typeface="华文仿宋" pitchFamily="2" charset="-122"/>
              </a:rPr>
              <a:t>可见，涡流穿透深度</a:t>
            </a:r>
            <a:r>
              <a:rPr lang="en-US" altLang="zh-CN" i="1" dirty="0">
                <a:solidFill>
                  <a:srgbClr val="000066"/>
                </a:solidFill>
                <a:latin typeface="华文仿宋" pitchFamily="2" charset="-122"/>
              </a:rPr>
              <a:t>h</a:t>
            </a:r>
            <a:r>
              <a:rPr lang="zh-CN" altLang="en-US" dirty="0">
                <a:solidFill>
                  <a:srgbClr val="000066"/>
                </a:solidFill>
                <a:latin typeface="华文仿宋" pitchFamily="2" charset="-122"/>
              </a:rPr>
              <a:t>和激励电流频率</a:t>
            </a:r>
            <a:r>
              <a:rPr lang="en-US" altLang="zh-CN" i="1" dirty="0">
                <a:solidFill>
                  <a:srgbClr val="000066"/>
                </a:solidFill>
                <a:latin typeface="华文仿宋" pitchFamily="2" charset="-122"/>
              </a:rPr>
              <a:t>f</a:t>
            </a:r>
            <a:r>
              <a:rPr lang="zh-CN" altLang="en-US" dirty="0">
                <a:solidFill>
                  <a:srgbClr val="000066"/>
                </a:solidFill>
                <a:latin typeface="华文仿宋" pitchFamily="2" charset="-122"/>
              </a:rPr>
              <a:t>有关，所以涡流传感器根据激励频率：高频反射式或低频透射式两类。</a:t>
            </a:r>
          </a:p>
          <a:p>
            <a:pPr algn="just">
              <a:lnSpc>
                <a:spcPct val="125000"/>
              </a:lnSpc>
            </a:pPr>
            <a:r>
              <a:rPr lang="zh-CN" altLang="en-US" dirty="0">
                <a:solidFill>
                  <a:srgbClr val="000066"/>
                </a:solidFill>
                <a:latin typeface="华文仿宋" pitchFamily="2" charset="-122"/>
              </a:rPr>
              <a:t>    目前高频反射式电涡流传感器应用广泛。 </a:t>
            </a:r>
          </a:p>
        </p:txBody>
      </p:sp>
      <p:graphicFrame>
        <p:nvGraphicFramePr>
          <p:cNvPr id="275459" name="Object 3"/>
          <p:cNvGraphicFramePr>
            <a:graphicFrameLocks noChangeAspect="1"/>
          </p:cNvGraphicFramePr>
          <p:nvPr/>
        </p:nvGraphicFramePr>
        <p:xfrm>
          <a:off x="4140200" y="3716338"/>
          <a:ext cx="4070350" cy="919162"/>
        </p:xfrm>
        <a:graphic>
          <a:graphicData uri="http://schemas.openxmlformats.org/presentationml/2006/ole">
            <mc:AlternateContent xmlns:mc="http://schemas.openxmlformats.org/markup-compatibility/2006">
              <mc:Choice xmlns:v="urn:schemas-microsoft-com:vml" Requires="v">
                <p:oleObj spid="_x0000_s275463" name="公式" r:id="rId3" imgW="1536480" imgH="482400" progId="Equation.3">
                  <p:embed/>
                </p:oleObj>
              </mc:Choice>
              <mc:Fallback>
                <p:oleObj name="公式" r:id="rId3" imgW="1536480" imgH="482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3716338"/>
                        <a:ext cx="4070350" cy="919162"/>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275460" name="Rectangle 4"/>
          <p:cNvSpPr>
            <a:spLocks noChangeArrowheads="1"/>
          </p:cNvSpPr>
          <p:nvPr/>
        </p:nvSpPr>
        <p:spPr bwMode="auto">
          <a:xfrm>
            <a:off x="1042988" y="260350"/>
            <a:ext cx="5986462"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kumimoji="0" lang="en-US" altLang="zh-CN" sz="3600" b="0">
                <a:solidFill>
                  <a:srgbClr val="A50021"/>
                </a:solidFill>
                <a:latin typeface="隶书" pitchFamily="49" charset="-122"/>
                <a:ea typeface="隶书" pitchFamily="49" charset="-122"/>
              </a:rPr>
              <a:t>4-3</a:t>
            </a:r>
            <a:r>
              <a:rPr lang="zh-CN" altLang="en-US">
                <a:solidFill>
                  <a:srgbClr val="A50021"/>
                </a:solidFill>
                <a:latin typeface="隶书" pitchFamily="49" charset="-122"/>
                <a:ea typeface="隶书" pitchFamily="49" charset="-122"/>
              </a:rPr>
              <a:t>电涡流式传感器</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Text Box 2"/>
          <p:cNvSpPr txBox="1">
            <a:spLocks noChangeArrowheads="1"/>
          </p:cNvSpPr>
          <p:nvPr/>
        </p:nvSpPr>
        <p:spPr bwMode="auto">
          <a:xfrm>
            <a:off x="395288" y="476250"/>
            <a:ext cx="8228012"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spcBef>
                <a:spcPct val="50000"/>
              </a:spcBef>
            </a:pPr>
            <a:r>
              <a:rPr lang="zh-CN" altLang="en-US">
                <a:solidFill>
                  <a:srgbClr val="A50021"/>
                </a:solidFill>
                <a:latin typeface="华文仿宋" pitchFamily="2" charset="-122"/>
              </a:rPr>
              <a:t>一、</a:t>
            </a:r>
            <a:r>
              <a:rPr lang="zh-CN" altLang="en-US">
                <a:solidFill>
                  <a:srgbClr val="A50021"/>
                </a:solidFill>
                <a:latin typeface="华文仿宋" pitchFamily="2" charset="-122"/>
                <a:cs typeface="Times New Roman" panose="02020603050405020304" pitchFamily="18" charset="0"/>
              </a:rPr>
              <a:t> </a:t>
            </a:r>
            <a:r>
              <a:rPr lang="zh-CN" altLang="en-US">
                <a:solidFill>
                  <a:srgbClr val="A50021"/>
                </a:solidFill>
                <a:latin typeface="华文仿宋" pitchFamily="2" charset="-122"/>
              </a:rPr>
              <a:t>结构和工作原理</a:t>
            </a:r>
          </a:p>
          <a:p>
            <a:pPr algn="just">
              <a:lnSpc>
                <a:spcPct val="125000"/>
              </a:lnSpc>
            </a:pPr>
            <a:r>
              <a:rPr lang="zh-CN" altLang="en-US">
                <a:solidFill>
                  <a:srgbClr val="000066"/>
                </a:solidFill>
                <a:latin typeface="华文仿宋" pitchFamily="2" charset="-122"/>
              </a:rPr>
              <a:t>      主要由一个安置在框架上的扁平圆形线圈构成。此线圈可以粘贴于框架上，或在框架上开一条槽沟，将导线绕在槽内。下图为</a:t>
            </a:r>
            <a:r>
              <a:rPr lang="en-US" altLang="zh-CN">
                <a:solidFill>
                  <a:srgbClr val="000066"/>
                </a:solidFill>
                <a:latin typeface="华文仿宋" pitchFamily="2" charset="-122"/>
              </a:rPr>
              <a:t>CZF1</a:t>
            </a:r>
            <a:r>
              <a:rPr lang="zh-CN" altLang="en-US">
                <a:solidFill>
                  <a:srgbClr val="000066"/>
                </a:solidFill>
                <a:latin typeface="华文仿宋" pitchFamily="2" charset="-122"/>
              </a:rPr>
              <a:t>型涡流传感器的结构原理，它采取将导线绕在聚四氟乙烯框架窄槽内，形成线圈的结构方式。    </a:t>
            </a:r>
          </a:p>
        </p:txBody>
      </p:sp>
      <p:grpSp>
        <p:nvGrpSpPr>
          <p:cNvPr id="276529" name="Group 49"/>
          <p:cNvGrpSpPr>
            <a:grpSpLocks/>
          </p:cNvGrpSpPr>
          <p:nvPr/>
        </p:nvGrpSpPr>
        <p:grpSpPr bwMode="auto">
          <a:xfrm>
            <a:off x="1692275" y="2924175"/>
            <a:ext cx="4191000" cy="3640138"/>
            <a:chOff x="1202" y="1616"/>
            <a:chExt cx="2640" cy="2293"/>
          </a:xfrm>
        </p:grpSpPr>
        <p:grpSp>
          <p:nvGrpSpPr>
            <p:cNvPr id="276483" name="Group 3"/>
            <p:cNvGrpSpPr>
              <a:grpSpLocks/>
            </p:cNvGrpSpPr>
            <p:nvPr/>
          </p:nvGrpSpPr>
          <p:grpSpPr bwMode="auto">
            <a:xfrm>
              <a:off x="1202" y="2294"/>
              <a:ext cx="2640" cy="1311"/>
              <a:chOff x="401" y="8593"/>
              <a:chExt cx="3549" cy="1393"/>
            </a:xfrm>
          </p:grpSpPr>
          <p:grpSp>
            <p:nvGrpSpPr>
              <p:cNvPr id="276484" name="Group 4"/>
              <p:cNvGrpSpPr>
                <a:grpSpLocks/>
              </p:cNvGrpSpPr>
              <p:nvPr/>
            </p:nvGrpSpPr>
            <p:grpSpPr bwMode="auto">
              <a:xfrm>
                <a:off x="401" y="8593"/>
                <a:ext cx="2334" cy="907"/>
                <a:chOff x="401" y="8593"/>
                <a:chExt cx="2334" cy="907"/>
              </a:xfrm>
            </p:grpSpPr>
            <p:sp>
              <p:nvSpPr>
                <p:cNvPr id="276485" name="Rectangle 5" descr="浅色下对角线"/>
                <p:cNvSpPr>
                  <a:spLocks noChangeArrowheads="1"/>
                </p:cNvSpPr>
                <p:nvPr/>
              </p:nvSpPr>
              <p:spPr bwMode="auto">
                <a:xfrm>
                  <a:off x="1846" y="8660"/>
                  <a:ext cx="352" cy="772"/>
                </a:xfrm>
                <a:prstGeom prst="rect">
                  <a:avLst/>
                </a:prstGeom>
                <a:pattFill prst="ltDnDiag">
                  <a:fgClr>
                    <a:srgbClr val="000000"/>
                  </a:fgClr>
                  <a:bgClr>
                    <a:srgbClr val="FFFFFF"/>
                  </a:bgClr>
                </a:patt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486" name="Rectangle 6" descr="浅色上对角线"/>
                <p:cNvSpPr>
                  <a:spLocks noChangeArrowheads="1"/>
                </p:cNvSpPr>
                <p:nvPr/>
              </p:nvSpPr>
              <p:spPr bwMode="auto">
                <a:xfrm>
                  <a:off x="1465" y="8810"/>
                  <a:ext cx="963" cy="481"/>
                </a:xfrm>
                <a:prstGeom prst="rect">
                  <a:avLst/>
                </a:prstGeom>
                <a:pattFill prst="ltUpDiag">
                  <a:fgClr>
                    <a:srgbClr val="000000"/>
                  </a:fgClr>
                  <a:bgClr>
                    <a:srgbClr val="FFFFFF"/>
                  </a:bgClr>
                </a:patt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487" name="Freeform 7" descr="轮廓式菱形"/>
                <p:cNvSpPr>
                  <a:spLocks/>
                </p:cNvSpPr>
                <p:nvPr/>
              </p:nvSpPr>
              <p:spPr bwMode="auto">
                <a:xfrm>
                  <a:off x="401" y="8593"/>
                  <a:ext cx="1485" cy="907"/>
                </a:xfrm>
                <a:custGeom>
                  <a:avLst/>
                  <a:gdLst>
                    <a:gd name="T0" fmla="*/ 0 w 1485"/>
                    <a:gd name="T1" fmla="*/ 0 h 907"/>
                    <a:gd name="T2" fmla="*/ 1066 w 1485"/>
                    <a:gd name="T3" fmla="*/ 0 h 907"/>
                    <a:gd name="T4" fmla="*/ 1066 w 1485"/>
                    <a:gd name="T5" fmla="*/ 353 h 907"/>
                    <a:gd name="T6" fmla="*/ 1485 w 1485"/>
                    <a:gd name="T7" fmla="*/ 353 h 907"/>
                    <a:gd name="T8" fmla="*/ 1485 w 1485"/>
                    <a:gd name="T9" fmla="*/ 570 h 907"/>
                    <a:gd name="T10" fmla="*/ 1066 w 1485"/>
                    <a:gd name="T11" fmla="*/ 570 h 907"/>
                    <a:gd name="T12" fmla="*/ 1066 w 1485"/>
                    <a:gd name="T13" fmla="*/ 907 h 907"/>
                    <a:gd name="T14" fmla="*/ 0 w 1485"/>
                    <a:gd name="T15" fmla="*/ 907 h 907"/>
                    <a:gd name="T16" fmla="*/ 0 w 1485"/>
                    <a:gd name="T17" fmla="*/ 0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5" h="907">
                      <a:moveTo>
                        <a:pt x="0" y="0"/>
                      </a:moveTo>
                      <a:lnTo>
                        <a:pt x="1066" y="0"/>
                      </a:lnTo>
                      <a:lnTo>
                        <a:pt x="1066" y="353"/>
                      </a:lnTo>
                      <a:lnTo>
                        <a:pt x="1485" y="353"/>
                      </a:lnTo>
                      <a:lnTo>
                        <a:pt x="1485" y="570"/>
                      </a:lnTo>
                      <a:lnTo>
                        <a:pt x="1066" y="570"/>
                      </a:lnTo>
                      <a:lnTo>
                        <a:pt x="1066" y="907"/>
                      </a:lnTo>
                      <a:lnTo>
                        <a:pt x="0" y="907"/>
                      </a:lnTo>
                      <a:lnTo>
                        <a:pt x="0" y="0"/>
                      </a:lnTo>
                      <a:close/>
                    </a:path>
                  </a:pathLst>
                </a:custGeom>
                <a:pattFill prst="openDmnd">
                  <a:fgClr>
                    <a:srgbClr val="000000"/>
                  </a:fgClr>
                  <a:bgClr>
                    <a:srgbClr val="FFFFFF"/>
                  </a:bgClr>
                </a:patt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76488" name="Group 8"/>
                <p:cNvGrpSpPr>
                  <a:grpSpLocks/>
                </p:cNvGrpSpPr>
                <p:nvPr/>
              </p:nvGrpSpPr>
              <p:grpSpPr bwMode="auto">
                <a:xfrm>
                  <a:off x="601" y="8593"/>
                  <a:ext cx="1592" cy="896"/>
                  <a:chOff x="3917" y="6915"/>
                  <a:chExt cx="1592" cy="896"/>
                </a:xfrm>
              </p:grpSpPr>
              <p:sp>
                <p:nvSpPr>
                  <p:cNvPr id="276489" name="Freeform 9"/>
                  <p:cNvSpPr>
                    <a:spLocks/>
                  </p:cNvSpPr>
                  <p:nvPr/>
                </p:nvSpPr>
                <p:spPr bwMode="auto">
                  <a:xfrm>
                    <a:off x="3917" y="6915"/>
                    <a:ext cx="1592" cy="896"/>
                  </a:xfrm>
                  <a:custGeom>
                    <a:avLst/>
                    <a:gdLst>
                      <a:gd name="T0" fmla="*/ 0 w 1592"/>
                      <a:gd name="T1" fmla="*/ 0 h 896"/>
                      <a:gd name="T2" fmla="*/ 646 w 1592"/>
                      <a:gd name="T3" fmla="*/ 415 h 896"/>
                      <a:gd name="T4" fmla="*/ 1564 w 1592"/>
                      <a:gd name="T5" fmla="*/ 415 h 896"/>
                      <a:gd name="T6" fmla="*/ 1592 w 1592"/>
                      <a:gd name="T7" fmla="*/ 477 h 896"/>
                      <a:gd name="T8" fmla="*/ 1592 w 1592"/>
                      <a:gd name="T9" fmla="*/ 513 h 896"/>
                      <a:gd name="T10" fmla="*/ 696 w 1592"/>
                      <a:gd name="T11" fmla="*/ 513 h 896"/>
                      <a:gd name="T12" fmla="*/ 31 w 1592"/>
                      <a:gd name="T13" fmla="*/ 896 h 896"/>
                      <a:gd name="T14" fmla="*/ 31 w 1592"/>
                      <a:gd name="T15" fmla="*/ 804 h 896"/>
                      <a:gd name="T16" fmla="*/ 502 w 1592"/>
                      <a:gd name="T17" fmla="*/ 543 h 896"/>
                      <a:gd name="T18" fmla="*/ 368 w 1592"/>
                      <a:gd name="T19" fmla="*/ 543 h 896"/>
                      <a:gd name="T20" fmla="*/ 368 w 1592"/>
                      <a:gd name="T21" fmla="*/ 409 h 896"/>
                      <a:gd name="T22" fmla="*/ 471 w 1592"/>
                      <a:gd name="T23" fmla="*/ 409 h 896"/>
                      <a:gd name="T24" fmla="*/ 0 w 1592"/>
                      <a:gd name="T25" fmla="*/ 99 h 896"/>
                      <a:gd name="T26" fmla="*/ 0 w 1592"/>
                      <a:gd name="T27"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2" h="896">
                        <a:moveTo>
                          <a:pt x="0" y="0"/>
                        </a:moveTo>
                        <a:lnTo>
                          <a:pt x="646" y="415"/>
                        </a:lnTo>
                        <a:lnTo>
                          <a:pt x="1564" y="415"/>
                        </a:lnTo>
                        <a:lnTo>
                          <a:pt x="1592" y="477"/>
                        </a:lnTo>
                        <a:lnTo>
                          <a:pt x="1592" y="513"/>
                        </a:lnTo>
                        <a:lnTo>
                          <a:pt x="696" y="513"/>
                        </a:lnTo>
                        <a:lnTo>
                          <a:pt x="31" y="896"/>
                        </a:lnTo>
                        <a:lnTo>
                          <a:pt x="31" y="804"/>
                        </a:lnTo>
                        <a:lnTo>
                          <a:pt x="502" y="543"/>
                        </a:lnTo>
                        <a:lnTo>
                          <a:pt x="368" y="543"/>
                        </a:lnTo>
                        <a:lnTo>
                          <a:pt x="368" y="409"/>
                        </a:lnTo>
                        <a:lnTo>
                          <a:pt x="471" y="409"/>
                        </a:lnTo>
                        <a:lnTo>
                          <a:pt x="0" y="99"/>
                        </a:lnTo>
                        <a:lnTo>
                          <a:pt x="0" y="0"/>
                        </a:lnTo>
                        <a:close/>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490" name="Freeform 10"/>
                  <p:cNvSpPr>
                    <a:spLocks/>
                  </p:cNvSpPr>
                  <p:nvPr/>
                </p:nvSpPr>
                <p:spPr bwMode="auto">
                  <a:xfrm>
                    <a:off x="3963" y="6982"/>
                    <a:ext cx="1522" cy="394"/>
                  </a:xfrm>
                  <a:custGeom>
                    <a:avLst/>
                    <a:gdLst>
                      <a:gd name="T0" fmla="*/ 0 w 1522"/>
                      <a:gd name="T1" fmla="*/ 0 h 394"/>
                      <a:gd name="T2" fmla="*/ 611 w 1522"/>
                      <a:gd name="T3" fmla="*/ 394 h 394"/>
                      <a:gd name="T4" fmla="*/ 1522 w 1522"/>
                      <a:gd name="T5" fmla="*/ 394 h 394"/>
                    </a:gdLst>
                    <a:ahLst/>
                    <a:cxnLst>
                      <a:cxn ang="0">
                        <a:pos x="T0" y="T1"/>
                      </a:cxn>
                      <a:cxn ang="0">
                        <a:pos x="T2" y="T3"/>
                      </a:cxn>
                      <a:cxn ang="0">
                        <a:pos x="T4" y="T5"/>
                      </a:cxn>
                    </a:cxnLst>
                    <a:rect l="0" t="0" r="r" b="b"/>
                    <a:pathLst>
                      <a:path w="1522" h="394">
                        <a:moveTo>
                          <a:pt x="0" y="0"/>
                        </a:moveTo>
                        <a:lnTo>
                          <a:pt x="611" y="394"/>
                        </a:lnTo>
                        <a:lnTo>
                          <a:pt x="1522" y="394"/>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491" name="Freeform 11"/>
                  <p:cNvSpPr>
                    <a:spLocks/>
                  </p:cNvSpPr>
                  <p:nvPr/>
                </p:nvSpPr>
                <p:spPr bwMode="auto">
                  <a:xfrm>
                    <a:off x="3947" y="7397"/>
                    <a:ext cx="1551" cy="357"/>
                  </a:xfrm>
                  <a:custGeom>
                    <a:avLst/>
                    <a:gdLst>
                      <a:gd name="T0" fmla="*/ 0 w 1551"/>
                      <a:gd name="T1" fmla="*/ 357 h 357"/>
                      <a:gd name="T2" fmla="*/ 642 w 1551"/>
                      <a:gd name="T3" fmla="*/ 0 h 357"/>
                      <a:gd name="T4" fmla="*/ 1551 w 1551"/>
                      <a:gd name="T5" fmla="*/ 0 h 357"/>
                    </a:gdLst>
                    <a:ahLst/>
                    <a:cxnLst>
                      <a:cxn ang="0">
                        <a:pos x="T0" y="T1"/>
                      </a:cxn>
                      <a:cxn ang="0">
                        <a:pos x="T2" y="T3"/>
                      </a:cxn>
                      <a:cxn ang="0">
                        <a:pos x="T4" y="T5"/>
                      </a:cxn>
                    </a:cxnLst>
                    <a:rect l="0" t="0" r="r" b="b"/>
                    <a:pathLst>
                      <a:path w="1551" h="357">
                        <a:moveTo>
                          <a:pt x="0" y="357"/>
                        </a:moveTo>
                        <a:lnTo>
                          <a:pt x="642" y="0"/>
                        </a:lnTo>
                        <a:lnTo>
                          <a:pt x="1551" y="0"/>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6492" name="Freeform 12"/>
                <p:cNvSpPr>
                  <a:spLocks/>
                </p:cNvSpPr>
                <p:nvPr/>
              </p:nvSpPr>
              <p:spPr bwMode="auto">
                <a:xfrm>
                  <a:off x="2135" y="8810"/>
                  <a:ext cx="293" cy="481"/>
                </a:xfrm>
                <a:custGeom>
                  <a:avLst/>
                  <a:gdLst>
                    <a:gd name="T0" fmla="*/ 9 w 293"/>
                    <a:gd name="T1" fmla="*/ 0 h 481"/>
                    <a:gd name="T2" fmla="*/ 9 w 293"/>
                    <a:gd name="T3" fmla="*/ 89 h 481"/>
                    <a:gd name="T4" fmla="*/ 61 w 293"/>
                    <a:gd name="T5" fmla="*/ 291 h 481"/>
                    <a:gd name="T6" fmla="*/ 61 w 293"/>
                    <a:gd name="T7" fmla="*/ 395 h 481"/>
                    <a:gd name="T8" fmla="*/ 158 w 293"/>
                    <a:gd name="T9" fmla="*/ 481 h 481"/>
                    <a:gd name="T10" fmla="*/ 293 w 293"/>
                    <a:gd name="T11" fmla="*/ 481 h 481"/>
                    <a:gd name="T12" fmla="*/ 293 w 293"/>
                    <a:gd name="T13" fmla="*/ 0 h 481"/>
                    <a:gd name="T14" fmla="*/ 9 w 293"/>
                    <a:gd name="T15" fmla="*/ 0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81">
                      <a:moveTo>
                        <a:pt x="9" y="0"/>
                      </a:moveTo>
                      <a:cubicBezTo>
                        <a:pt x="4" y="20"/>
                        <a:pt x="0" y="41"/>
                        <a:pt x="9" y="89"/>
                      </a:cubicBezTo>
                      <a:cubicBezTo>
                        <a:pt x="18" y="137"/>
                        <a:pt x="52" y="240"/>
                        <a:pt x="61" y="291"/>
                      </a:cubicBezTo>
                      <a:cubicBezTo>
                        <a:pt x="70" y="342"/>
                        <a:pt x="45" y="363"/>
                        <a:pt x="61" y="395"/>
                      </a:cubicBezTo>
                      <a:cubicBezTo>
                        <a:pt x="77" y="427"/>
                        <a:pt x="119" y="467"/>
                        <a:pt x="158" y="481"/>
                      </a:cubicBezTo>
                      <a:lnTo>
                        <a:pt x="293" y="481"/>
                      </a:lnTo>
                      <a:lnTo>
                        <a:pt x="293" y="0"/>
                      </a:lnTo>
                      <a:lnTo>
                        <a:pt x="9" y="0"/>
                      </a:lnTo>
                      <a:close/>
                    </a:path>
                  </a:pathLst>
                </a:custGeom>
                <a:solidFill>
                  <a:srgbClr val="FFFFFF"/>
                </a:solid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493" name="Rectangle 13"/>
                <p:cNvSpPr>
                  <a:spLocks noChangeArrowheads="1"/>
                </p:cNvSpPr>
                <p:nvPr/>
              </p:nvSpPr>
              <p:spPr bwMode="auto">
                <a:xfrm>
                  <a:off x="2428" y="8885"/>
                  <a:ext cx="307" cy="337"/>
                </a:xfrm>
                <a:prstGeom prst="rect">
                  <a:avLst/>
                </a:prstGeom>
                <a:gradFill rotWithShape="0">
                  <a:gsLst>
                    <a:gs pos="0">
                      <a:srgbClr val="000000"/>
                    </a:gs>
                    <a:gs pos="50000">
                      <a:srgbClr val="FFFFFF"/>
                    </a:gs>
                    <a:gs pos="100000">
                      <a:srgbClr val="000000"/>
                    </a:gs>
                  </a:gsLst>
                  <a:lin ang="5400000" scaled="1"/>
                </a:gra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76494" name="Group 14"/>
              <p:cNvGrpSpPr>
                <a:grpSpLocks/>
              </p:cNvGrpSpPr>
              <p:nvPr/>
            </p:nvGrpSpPr>
            <p:grpSpPr bwMode="auto">
              <a:xfrm>
                <a:off x="987" y="9587"/>
                <a:ext cx="757" cy="399"/>
                <a:chOff x="1581" y="9711"/>
                <a:chExt cx="757" cy="399"/>
              </a:xfrm>
            </p:grpSpPr>
            <p:sp>
              <p:nvSpPr>
                <p:cNvPr id="276495" name="Rectangle 15"/>
                <p:cNvSpPr>
                  <a:spLocks noChangeArrowheads="1"/>
                </p:cNvSpPr>
                <p:nvPr/>
              </p:nvSpPr>
              <p:spPr bwMode="auto">
                <a:xfrm>
                  <a:off x="1581" y="9711"/>
                  <a:ext cx="109" cy="399"/>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496" name="Rectangle 16"/>
                <p:cNvSpPr>
                  <a:spLocks noChangeArrowheads="1"/>
                </p:cNvSpPr>
                <p:nvPr/>
              </p:nvSpPr>
              <p:spPr bwMode="auto">
                <a:xfrm>
                  <a:off x="1690" y="9773"/>
                  <a:ext cx="508" cy="268"/>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497" name="Rectangle 17"/>
                <p:cNvSpPr>
                  <a:spLocks noChangeArrowheads="1"/>
                </p:cNvSpPr>
                <p:nvPr/>
              </p:nvSpPr>
              <p:spPr bwMode="auto">
                <a:xfrm>
                  <a:off x="1835" y="9736"/>
                  <a:ext cx="119" cy="337"/>
                </a:xfrm>
                <a:prstGeom prst="rect">
                  <a:avLst/>
                </a:prstGeom>
                <a:gradFill rotWithShape="0">
                  <a:gsLst>
                    <a:gs pos="0">
                      <a:srgbClr val="000000"/>
                    </a:gs>
                    <a:gs pos="50000">
                      <a:srgbClr val="FFFFFF"/>
                    </a:gs>
                    <a:gs pos="100000">
                      <a:srgbClr val="000000"/>
                    </a:gs>
                  </a:gsLst>
                  <a:lin ang="5400000" scaled="1"/>
                </a:gra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498" name="Freeform 18"/>
                <p:cNvSpPr>
                  <a:spLocks/>
                </p:cNvSpPr>
                <p:nvPr/>
              </p:nvSpPr>
              <p:spPr bwMode="auto">
                <a:xfrm>
                  <a:off x="1690" y="9805"/>
                  <a:ext cx="87" cy="186"/>
                </a:xfrm>
                <a:custGeom>
                  <a:avLst/>
                  <a:gdLst>
                    <a:gd name="T0" fmla="*/ 0 w 87"/>
                    <a:gd name="T1" fmla="*/ 0 h 186"/>
                    <a:gd name="T2" fmla="*/ 76 w 87"/>
                    <a:gd name="T3" fmla="*/ 104 h 186"/>
                    <a:gd name="T4" fmla="*/ 87 w 87"/>
                    <a:gd name="T5" fmla="*/ 186 h 186"/>
                    <a:gd name="T6" fmla="*/ 35 w 87"/>
                    <a:gd name="T7" fmla="*/ 186 h 186"/>
                    <a:gd name="T8" fmla="*/ 35 w 87"/>
                    <a:gd name="T9" fmla="*/ 135 h 186"/>
                    <a:gd name="T10" fmla="*/ 0 w 87"/>
                    <a:gd name="T11" fmla="*/ 78 h 186"/>
                  </a:gdLst>
                  <a:ahLst/>
                  <a:cxnLst>
                    <a:cxn ang="0">
                      <a:pos x="T0" y="T1"/>
                    </a:cxn>
                    <a:cxn ang="0">
                      <a:pos x="T2" y="T3"/>
                    </a:cxn>
                    <a:cxn ang="0">
                      <a:pos x="T4" y="T5"/>
                    </a:cxn>
                    <a:cxn ang="0">
                      <a:pos x="T6" y="T7"/>
                    </a:cxn>
                    <a:cxn ang="0">
                      <a:pos x="T8" y="T9"/>
                    </a:cxn>
                    <a:cxn ang="0">
                      <a:pos x="T10" y="T11"/>
                    </a:cxn>
                  </a:cxnLst>
                  <a:rect l="0" t="0" r="r" b="b"/>
                  <a:pathLst>
                    <a:path w="87" h="186">
                      <a:moveTo>
                        <a:pt x="0" y="0"/>
                      </a:moveTo>
                      <a:lnTo>
                        <a:pt x="76" y="104"/>
                      </a:lnTo>
                      <a:lnTo>
                        <a:pt x="87" y="186"/>
                      </a:lnTo>
                      <a:lnTo>
                        <a:pt x="35" y="186"/>
                      </a:lnTo>
                      <a:lnTo>
                        <a:pt x="35" y="135"/>
                      </a:lnTo>
                      <a:lnTo>
                        <a:pt x="0" y="78"/>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499" name="Rectangle 19"/>
                <p:cNvSpPr>
                  <a:spLocks noChangeArrowheads="1"/>
                </p:cNvSpPr>
                <p:nvPr/>
              </p:nvSpPr>
              <p:spPr bwMode="auto">
                <a:xfrm>
                  <a:off x="2196" y="9815"/>
                  <a:ext cx="71" cy="186"/>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00" name="Rectangle 20"/>
                <p:cNvSpPr>
                  <a:spLocks noChangeArrowheads="1"/>
                </p:cNvSpPr>
                <p:nvPr/>
              </p:nvSpPr>
              <p:spPr bwMode="auto">
                <a:xfrm>
                  <a:off x="2267" y="9773"/>
                  <a:ext cx="71" cy="268"/>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76501" name="Group 21"/>
              <p:cNvGrpSpPr>
                <a:grpSpLocks/>
              </p:cNvGrpSpPr>
              <p:nvPr/>
            </p:nvGrpSpPr>
            <p:grpSpPr bwMode="auto">
              <a:xfrm>
                <a:off x="1744" y="9010"/>
                <a:ext cx="2206" cy="805"/>
                <a:chOff x="3458" y="9000"/>
                <a:chExt cx="2206" cy="805"/>
              </a:xfrm>
            </p:grpSpPr>
            <p:sp>
              <p:nvSpPr>
                <p:cNvPr id="276502" name="Freeform 22"/>
                <p:cNvSpPr>
                  <a:spLocks/>
                </p:cNvSpPr>
                <p:nvPr/>
              </p:nvSpPr>
              <p:spPr bwMode="auto">
                <a:xfrm>
                  <a:off x="4461" y="9000"/>
                  <a:ext cx="1148" cy="332"/>
                </a:xfrm>
                <a:custGeom>
                  <a:avLst/>
                  <a:gdLst>
                    <a:gd name="T0" fmla="*/ 0 w 1148"/>
                    <a:gd name="T1" fmla="*/ 0 h 332"/>
                    <a:gd name="T2" fmla="*/ 35 w 1148"/>
                    <a:gd name="T3" fmla="*/ 0 h 332"/>
                    <a:gd name="T4" fmla="*/ 965 w 1148"/>
                    <a:gd name="T5" fmla="*/ 0 h 332"/>
                    <a:gd name="T6" fmla="*/ 1135 w 1148"/>
                    <a:gd name="T7" fmla="*/ 186 h 332"/>
                    <a:gd name="T8" fmla="*/ 1135 w 1148"/>
                    <a:gd name="T9" fmla="*/ 332 h 332"/>
                    <a:gd name="T10" fmla="*/ 1046 w 1148"/>
                    <a:gd name="T11" fmla="*/ 332 h 332"/>
                    <a:gd name="T12" fmla="*/ 1039 w 1148"/>
                    <a:gd name="T13" fmla="*/ 151 h 332"/>
                    <a:gd name="T14" fmla="*/ 810 w 1148"/>
                    <a:gd name="T15" fmla="*/ 88 h 332"/>
                    <a:gd name="T16" fmla="*/ 0 w 1148"/>
                    <a:gd name="T17" fmla="*/ 8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8" h="332">
                      <a:moveTo>
                        <a:pt x="0" y="0"/>
                      </a:moveTo>
                      <a:lnTo>
                        <a:pt x="35" y="0"/>
                      </a:lnTo>
                      <a:lnTo>
                        <a:pt x="965" y="0"/>
                      </a:lnTo>
                      <a:cubicBezTo>
                        <a:pt x="1148" y="31"/>
                        <a:pt x="1107" y="131"/>
                        <a:pt x="1135" y="186"/>
                      </a:cubicBezTo>
                      <a:lnTo>
                        <a:pt x="1135" y="332"/>
                      </a:lnTo>
                      <a:lnTo>
                        <a:pt x="1046" y="332"/>
                      </a:lnTo>
                      <a:lnTo>
                        <a:pt x="1039" y="151"/>
                      </a:lnTo>
                      <a:cubicBezTo>
                        <a:pt x="1000" y="110"/>
                        <a:pt x="983" y="98"/>
                        <a:pt x="810" y="88"/>
                      </a:cubicBezTo>
                      <a:lnTo>
                        <a:pt x="0" y="88"/>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03" name="Freeform 23" descr="轮廓式菱形"/>
                <p:cNvSpPr>
                  <a:spLocks/>
                </p:cNvSpPr>
                <p:nvPr/>
              </p:nvSpPr>
              <p:spPr bwMode="auto">
                <a:xfrm>
                  <a:off x="4461" y="9000"/>
                  <a:ext cx="334" cy="75"/>
                </a:xfrm>
                <a:custGeom>
                  <a:avLst/>
                  <a:gdLst>
                    <a:gd name="T0" fmla="*/ 0 w 334"/>
                    <a:gd name="T1" fmla="*/ 0 h 75"/>
                    <a:gd name="T2" fmla="*/ 0 w 334"/>
                    <a:gd name="T3" fmla="*/ 75 h 75"/>
                    <a:gd name="T4" fmla="*/ 229 w 334"/>
                    <a:gd name="T5" fmla="*/ 75 h 75"/>
                    <a:gd name="T6" fmla="*/ 334 w 334"/>
                    <a:gd name="T7" fmla="*/ 0 h 75"/>
                    <a:gd name="T8" fmla="*/ 0 w 334"/>
                    <a:gd name="T9" fmla="*/ 0 h 75"/>
                  </a:gdLst>
                  <a:ahLst/>
                  <a:cxnLst>
                    <a:cxn ang="0">
                      <a:pos x="T0" y="T1"/>
                    </a:cxn>
                    <a:cxn ang="0">
                      <a:pos x="T2" y="T3"/>
                    </a:cxn>
                    <a:cxn ang="0">
                      <a:pos x="T4" y="T5"/>
                    </a:cxn>
                    <a:cxn ang="0">
                      <a:pos x="T6" y="T7"/>
                    </a:cxn>
                    <a:cxn ang="0">
                      <a:pos x="T8" y="T9"/>
                    </a:cxn>
                  </a:cxnLst>
                  <a:rect l="0" t="0" r="r" b="b"/>
                  <a:pathLst>
                    <a:path w="334" h="75">
                      <a:moveTo>
                        <a:pt x="0" y="0"/>
                      </a:moveTo>
                      <a:lnTo>
                        <a:pt x="0" y="75"/>
                      </a:lnTo>
                      <a:lnTo>
                        <a:pt x="229" y="75"/>
                      </a:lnTo>
                      <a:lnTo>
                        <a:pt x="334" y="0"/>
                      </a:lnTo>
                      <a:lnTo>
                        <a:pt x="0" y="0"/>
                      </a:lnTo>
                      <a:close/>
                    </a:path>
                  </a:pathLst>
                </a:custGeom>
                <a:pattFill prst="openDmnd">
                  <a:fgClr>
                    <a:srgbClr val="000000"/>
                  </a:fgClr>
                  <a:bgClr>
                    <a:srgbClr val="FFFFFF"/>
                  </a:bgClr>
                </a:patt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04" name="Freeform 24"/>
                <p:cNvSpPr>
                  <a:spLocks/>
                </p:cNvSpPr>
                <p:nvPr/>
              </p:nvSpPr>
              <p:spPr bwMode="auto">
                <a:xfrm>
                  <a:off x="3458" y="9473"/>
                  <a:ext cx="2186" cy="332"/>
                </a:xfrm>
                <a:custGeom>
                  <a:avLst/>
                  <a:gdLst>
                    <a:gd name="T0" fmla="*/ 0 w 2186"/>
                    <a:gd name="T1" fmla="*/ 332 h 332"/>
                    <a:gd name="T2" fmla="*/ 67 w 2186"/>
                    <a:gd name="T3" fmla="*/ 332 h 332"/>
                    <a:gd name="T4" fmla="*/ 1838 w 2186"/>
                    <a:gd name="T5" fmla="*/ 332 h 332"/>
                    <a:gd name="T6" fmla="*/ 2161 w 2186"/>
                    <a:gd name="T7" fmla="*/ 146 h 332"/>
                    <a:gd name="T8" fmla="*/ 2161 w 2186"/>
                    <a:gd name="T9" fmla="*/ 0 h 332"/>
                    <a:gd name="T10" fmla="*/ 2053 w 2186"/>
                    <a:gd name="T11" fmla="*/ 1 h 332"/>
                    <a:gd name="T12" fmla="*/ 2053 w 2186"/>
                    <a:gd name="T13" fmla="*/ 151 h 332"/>
                    <a:gd name="T14" fmla="*/ 1748 w 2186"/>
                    <a:gd name="T15" fmla="*/ 239 h 332"/>
                    <a:gd name="T16" fmla="*/ 0 w 2186"/>
                    <a:gd name="T17" fmla="*/ 24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6" h="332">
                      <a:moveTo>
                        <a:pt x="0" y="332"/>
                      </a:moveTo>
                      <a:lnTo>
                        <a:pt x="67" y="332"/>
                      </a:lnTo>
                      <a:lnTo>
                        <a:pt x="1838" y="332"/>
                      </a:lnTo>
                      <a:cubicBezTo>
                        <a:pt x="2186" y="301"/>
                        <a:pt x="2108" y="201"/>
                        <a:pt x="2161" y="146"/>
                      </a:cubicBezTo>
                      <a:lnTo>
                        <a:pt x="2161" y="0"/>
                      </a:lnTo>
                      <a:lnTo>
                        <a:pt x="2053" y="1"/>
                      </a:lnTo>
                      <a:lnTo>
                        <a:pt x="2053" y="151"/>
                      </a:lnTo>
                      <a:cubicBezTo>
                        <a:pt x="2002" y="191"/>
                        <a:pt x="2090" y="224"/>
                        <a:pt x="1748" y="239"/>
                      </a:cubicBezTo>
                      <a:lnTo>
                        <a:pt x="0" y="244"/>
                      </a:lnTo>
                    </a:path>
                  </a:pathLst>
                </a:custGeom>
                <a:noFill/>
                <a:ln w="9525" cap="flat" cmpd="sng">
                  <a:solidFill>
                    <a:srgbClr val="000000"/>
                  </a:solidFill>
                  <a:prstDash val="solid"/>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05" name="Freeform 25" descr="轮廓式菱形"/>
                <p:cNvSpPr>
                  <a:spLocks/>
                </p:cNvSpPr>
                <p:nvPr/>
              </p:nvSpPr>
              <p:spPr bwMode="auto">
                <a:xfrm>
                  <a:off x="3459" y="9725"/>
                  <a:ext cx="334" cy="75"/>
                </a:xfrm>
                <a:custGeom>
                  <a:avLst/>
                  <a:gdLst>
                    <a:gd name="T0" fmla="*/ 0 w 334"/>
                    <a:gd name="T1" fmla="*/ 0 h 75"/>
                    <a:gd name="T2" fmla="*/ 0 w 334"/>
                    <a:gd name="T3" fmla="*/ 75 h 75"/>
                    <a:gd name="T4" fmla="*/ 229 w 334"/>
                    <a:gd name="T5" fmla="*/ 75 h 75"/>
                    <a:gd name="T6" fmla="*/ 334 w 334"/>
                    <a:gd name="T7" fmla="*/ 0 h 75"/>
                    <a:gd name="T8" fmla="*/ 0 w 334"/>
                    <a:gd name="T9" fmla="*/ 0 h 75"/>
                  </a:gdLst>
                  <a:ahLst/>
                  <a:cxnLst>
                    <a:cxn ang="0">
                      <a:pos x="T0" y="T1"/>
                    </a:cxn>
                    <a:cxn ang="0">
                      <a:pos x="T2" y="T3"/>
                    </a:cxn>
                    <a:cxn ang="0">
                      <a:pos x="T4" y="T5"/>
                    </a:cxn>
                    <a:cxn ang="0">
                      <a:pos x="T6" y="T7"/>
                    </a:cxn>
                    <a:cxn ang="0">
                      <a:pos x="T8" y="T9"/>
                    </a:cxn>
                  </a:cxnLst>
                  <a:rect l="0" t="0" r="r" b="b"/>
                  <a:pathLst>
                    <a:path w="334" h="75">
                      <a:moveTo>
                        <a:pt x="0" y="0"/>
                      </a:moveTo>
                      <a:lnTo>
                        <a:pt x="0" y="75"/>
                      </a:lnTo>
                      <a:lnTo>
                        <a:pt x="229" y="75"/>
                      </a:lnTo>
                      <a:lnTo>
                        <a:pt x="334" y="0"/>
                      </a:lnTo>
                      <a:lnTo>
                        <a:pt x="0" y="0"/>
                      </a:lnTo>
                      <a:close/>
                    </a:path>
                  </a:pathLst>
                </a:custGeom>
                <a:pattFill prst="openDmnd">
                  <a:fgClr>
                    <a:srgbClr val="000000"/>
                  </a:fgClr>
                  <a:bgClr>
                    <a:srgbClr val="FFFFFF"/>
                  </a:bgClr>
                </a:pattFill>
                <a:ln w="9525" cap="flat" cmpd="sng">
                  <a:solidFill>
                    <a:srgbClr val="000000"/>
                  </a:solidFill>
                  <a:prstDash val="solid"/>
                  <a:round/>
                  <a:headEnd type="none" w="med" len="me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06" name="Line 26"/>
                <p:cNvSpPr>
                  <a:spLocks noChangeShapeType="1"/>
                </p:cNvSpPr>
                <p:nvPr/>
              </p:nvSpPr>
              <p:spPr bwMode="auto">
                <a:xfrm>
                  <a:off x="5449" y="9332"/>
                  <a:ext cx="195"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07" name="Line 27"/>
                <p:cNvSpPr>
                  <a:spLocks noChangeShapeType="1"/>
                </p:cNvSpPr>
                <p:nvPr/>
              </p:nvSpPr>
              <p:spPr bwMode="auto">
                <a:xfrm>
                  <a:off x="5469" y="9473"/>
                  <a:ext cx="195"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276508" name="Rectangle 28"/>
            <p:cNvSpPr>
              <a:spLocks noChangeArrowheads="1"/>
            </p:cNvSpPr>
            <p:nvPr/>
          </p:nvSpPr>
          <p:spPr bwMode="auto">
            <a:xfrm>
              <a:off x="1373" y="1616"/>
              <a:ext cx="166"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1</a:t>
              </a:r>
            </a:p>
          </p:txBody>
        </p:sp>
        <p:sp>
          <p:nvSpPr>
            <p:cNvPr id="276509" name="Rectangle 29"/>
            <p:cNvSpPr>
              <a:spLocks noChangeArrowheads="1"/>
            </p:cNvSpPr>
            <p:nvPr/>
          </p:nvSpPr>
          <p:spPr bwMode="auto">
            <a:xfrm>
              <a:off x="1784" y="1616"/>
              <a:ext cx="166"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2</a:t>
              </a:r>
            </a:p>
          </p:txBody>
        </p:sp>
        <p:sp>
          <p:nvSpPr>
            <p:cNvPr id="276510" name="Rectangle 30"/>
            <p:cNvSpPr>
              <a:spLocks noChangeArrowheads="1"/>
            </p:cNvSpPr>
            <p:nvPr/>
          </p:nvSpPr>
          <p:spPr bwMode="auto">
            <a:xfrm>
              <a:off x="2185" y="1616"/>
              <a:ext cx="166"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3</a:t>
              </a:r>
            </a:p>
          </p:txBody>
        </p:sp>
        <p:sp>
          <p:nvSpPr>
            <p:cNvPr id="276511" name="Rectangle 31"/>
            <p:cNvSpPr>
              <a:spLocks noChangeArrowheads="1"/>
            </p:cNvSpPr>
            <p:nvPr/>
          </p:nvSpPr>
          <p:spPr bwMode="auto">
            <a:xfrm>
              <a:off x="2535" y="1616"/>
              <a:ext cx="166"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4</a:t>
              </a:r>
            </a:p>
          </p:txBody>
        </p:sp>
        <p:sp>
          <p:nvSpPr>
            <p:cNvPr id="276512" name="Rectangle 32"/>
            <p:cNvSpPr>
              <a:spLocks noChangeArrowheads="1"/>
            </p:cNvSpPr>
            <p:nvPr/>
          </p:nvSpPr>
          <p:spPr bwMode="auto">
            <a:xfrm>
              <a:off x="3111" y="3677"/>
              <a:ext cx="166"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5</a:t>
              </a:r>
            </a:p>
          </p:txBody>
        </p:sp>
        <p:sp>
          <p:nvSpPr>
            <p:cNvPr id="276513" name="Rectangle 33"/>
            <p:cNvSpPr>
              <a:spLocks noChangeArrowheads="1"/>
            </p:cNvSpPr>
            <p:nvPr/>
          </p:nvSpPr>
          <p:spPr bwMode="auto">
            <a:xfrm>
              <a:off x="2638" y="3677"/>
              <a:ext cx="166"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a:ea typeface="宋体" panose="02010600030101010101" pitchFamily="2" charset="-122"/>
                </a:rPr>
                <a:t>6</a:t>
              </a:r>
            </a:p>
          </p:txBody>
        </p:sp>
        <p:sp>
          <p:nvSpPr>
            <p:cNvPr id="276514" name="Line 34"/>
            <p:cNvSpPr>
              <a:spLocks noChangeShapeType="1"/>
            </p:cNvSpPr>
            <p:nvPr/>
          </p:nvSpPr>
          <p:spPr bwMode="auto">
            <a:xfrm>
              <a:off x="1993" y="3493"/>
              <a:ext cx="534" cy="32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15" name="Line 35"/>
            <p:cNvSpPr>
              <a:spLocks noChangeShapeType="1"/>
            </p:cNvSpPr>
            <p:nvPr/>
          </p:nvSpPr>
          <p:spPr bwMode="auto">
            <a:xfrm>
              <a:off x="2701" y="3410"/>
              <a:ext cx="370" cy="408"/>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76516" name="Group 36"/>
            <p:cNvGrpSpPr>
              <a:grpSpLocks/>
            </p:cNvGrpSpPr>
            <p:nvPr/>
          </p:nvGrpSpPr>
          <p:grpSpPr bwMode="auto">
            <a:xfrm>
              <a:off x="1268" y="2294"/>
              <a:ext cx="105" cy="379"/>
              <a:chOff x="6721" y="9199"/>
              <a:chExt cx="402" cy="495"/>
            </a:xfrm>
          </p:grpSpPr>
          <p:sp>
            <p:nvSpPr>
              <p:cNvPr id="276517" name="Rectangle 37"/>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18" name="Line 38"/>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19" name="Line 39"/>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76520" name="Group 40"/>
            <p:cNvGrpSpPr>
              <a:grpSpLocks/>
            </p:cNvGrpSpPr>
            <p:nvPr/>
          </p:nvGrpSpPr>
          <p:grpSpPr bwMode="auto">
            <a:xfrm>
              <a:off x="1269" y="2781"/>
              <a:ext cx="105" cy="378"/>
              <a:chOff x="6721" y="9199"/>
              <a:chExt cx="402" cy="495"/>
            </a:xfrm>
          </p:grpSpPr>
          <p:sp>
            <p:nvSpPr>
              <p:cNvPr id="276521" name="Rectangle 41"/>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22" name="Line 42"/>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23" name="Line 43"/>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6524" name="Line 44"/>
            <p:cNvSpPr>
              <a:spLocks noChangeShapeType="1"/>
            </p:cNvSpPr>
            <p:nvPr/>
          </p:nvSpPr>
          <p:spPr bwMode="auto">
            <a:xfrm flipH="1">
              <a:off x="1323" y="1848"/>
              <a:ext cx="51" cy="509"/>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25" name="Line 45"/>
            <p:cNvSpPr>
              <a:spLocks noChangeShapeType="1"/>
            </p:cNvSpPr>
            <p:nvPr/>
          </p:nvSpPr>
          <p:spPr bwMode="auto">
            <a:xfrm flipH="1">
              <a:off x="1719" y="1848"/>
              <a:ext cx="51" cy="509"/>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26" name="Line 46"/>
            <p:cNvSpPr>
              <a:spLocks noChangeShapeType="1"/>
            </p:cNvSpPr>
            <p:nvPr/>
          </p:nvSpPr>
          <p:spPr bwMode="auto">
            <a:xfrm flipH="1">
              <a:off x="2124" y="1925"/>
              <a:ext cx="61" cy="644"/>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27" name="Line 47"/>
            <p:cNvSpPr>
              <a:spLocks noChangeShapeType="1"/>
            </p:cNvSpPr>
            <p:nvPr/>
          </p:nvSpPr>
          <p:spPr bwMode="auto">
            <a:xfrm flipH="1">
              <a:off x="2450" y="1848"/>
              <a:ext cx="105" cy="509"/>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6528" name="Rectangle 48"/>
          <p:cNvSpPr>
            <a:spLocks noChangeArrowheads="1"/>
          </p:cNvSpPr>
          <p:nvPr/>
        </p:nvSpPr>
        <p:spPr bwMode="auto">
          <a:xfrm>
            <a:off x="5724525" y="3284538"/>
            <a:ext cx="3025775"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95000"/>
              </a:lnSpc>
            </a:pPr>
            <a:r>
              <a:rPr lang="en-US" altLang="zh-CN">
                <a:solidFill>
                  <a:srgbClr val="000066"/>
                </a:solidFill>
                <a:latin typeface="华文仿宋" pitchFamily="2" charset="-122"/>
              </a:rPr>
              <a:t>1 </a:t>
            </a:r>
            <a:r>
              <a:rPr lang="zh-CN" altLang="en-US">
                <a:solidFill>
                  <a:srgbClr val="000066"/>
                </a:solidFill>
                <a:latin typeface="华文仿宋" pitchFamily="2" charset="-122"/>
              </a:rPr>
              <a:t>线圈 </a:t>
            </a:r>
            <a:r>
              <a:rPr lang="en-US" altLang="zh-CN">
                <a:solidFill>
                  <a:srgbClr val="000066"/>
                </a:solidFill>
                <a:latin typeface="华文仿宋" pitchFamily="2" charset="-122"/>
              </a:rPr>
              <a:t>2 </a:t>
            </a:r>
            <a:r>
              <a:rPr lang="zh-CN" altLang="en-US">
                <a:solidFill>
                  <a:srgbClr val="000066"/>
                </a:solidFill>
                <a:latin typeface="华文仿宋" pitchFamily="2" charset="-122"/>
              </a:rPr>
              <a:t>框架 </a:t>
            </a:r>
            <a:r>
              <a:rPr lang="en-US" altLang="zh-CN">
                <a:solidFill>
                  <a:srgbClr val="000066"/>
                </a:solidFill>
                <a:latin typeface="华文仿宋" pitchFamily="2" charset="-122"/>
              </a:rPr>
              <a:t>3 </a:t>
            </a:r>
            <a:r>
              <a:rPr lang="zh-CN" altLang="en-US">
                <a:solidFill>
                  <a:srgbClr val="000066"/>
                </a:solidFill>
                <a:latin typeface="华文仿宋" pitchFamily="2" charset="-122"/>
              </a:rPr>
              <a:t>衬套</a:t>
            </a:r>
          </a:p>
          <a:p>
            <a:pPr algn="just">
              <a:lnSpc>
                <a:spcPct val="95000"/>
              </a:lnSpc>
            </a:pPr>
            <a:r>
              <a:rPr lang="en-US" altLang="zh-CN">
                <a:solidFill>
                  <a:srgbClr val="000066"/>
                </a:solidFill>
                <a:latin typeface="华文仿宋" pitchFamily="2" charset="-122"/>
              </a:rPr>
              <a:t>4 </a:t>
            </a:r>
            <a:r>
              <a:rPr lang="zh-CN" altLang="en-US">
                <a:solidFill>
                  <a:srgbClr val="000066"/>
                </a:solidFill>
                <a:latin typeface="华文仿宋" pitchFamily="2" charset="-122"/>
              </a:rPr>
              <a:t>支架 </a:t>
            </a:r>
            <a:r>
              <a:rPr lang="en-US" altLang="zh-CN">
                <a:solidFill>
                  <a:srgbClr val="000066"/>
                </a:solidFill>
                <a:latin typeface="华文仿宋" pitchFamily="2" charset="-122"/>
              </a:rPr>
              <a:t>5 </a:t>
            </a:r>
            <a:r>
              <a:rPr lang="zh-CN" altLang="en-US">
                <a:solidFill>
                  <a:srgbClr val="000066"/>
                </a:solidFill>
                <a:latin typeface="华文仿宋" pitchFamily="2" charset="-122"/>
              </a:rPr>
              <a:t>电缆 </a:t>
            </a:r>
            <a:r>
              <a:rPr lang="en-US" altLang="zh-CN">
                <a:solidFill>
                  <a:srgbClr val="000066"/>
                </a:solidFill>
                <a:latin typeface="华文仿宋" pitchFamily="2" charset="-122"/>
              </a:rPr>
              <a:t>6 </a:t>
            </a:r>
            <a:r>
              <a:rPr lang="zh-CN" altLang="en-US">
                <a:solidFill>
                  <a:srgbClr val="000066"/>
                </a:solidFill>
                <a:latin typeface="华文仿宋" pitchFamily="2" charset="-122"/>
              </a:rPr>
              <a:t>插头</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7551" name="Group 47"/>
          <p:cNvGrpSpPr>
            <a:grpSpLocks/>
          </p:cNvGrpSpPr>
          <p:nvPr/>
        </p:nvGrpSpPr>
        <p:grpSpPr bwMode="auto">
          <a:xfrm>
            <a:off x="2987675" y="4191000"/>
            <a:ext cx="3200400" cy="2374900"/>
            <a:chOff x="1882" y="2640"/>
            <a:chExt cx="2016" cy="1496"/>
          </a:xfrm>
        </p:grpSpPr>
        <p:grpSp>
          <p:nvGrpSpPr>
            <p:cNvPr id="277507" name="Group 3"/>
            <p:cNvGrpSpPr>
              <a:grpSpLocks/>
            </p:cNvGrpSpPr>
            <p:nvPr/>
          </p:nvGrpSpPr>
          <p:grpSpPr bwMode="auto">
            <a:xfrm>
              <a:off x="2396" y="3076"/>
              <a:ext cx="296" cy="202"/>
              <a:chOff x="6721" y="9199"/>
              <a:chExt cx="402" cy="495"/>
            </a:xfrm>
          </p:grpSpPr>
          <p:sp>
            <p:nvSpPr>
              <p:cNvPr id="277508" name="Rectangle 4"/>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509" name="Line 5"/>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510" name="Line 6"/>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77511" name="Group 7"/>
            <p:cNvGrpSpPr>
              <a:grpSpLocks/>
            </p:cNvGrpSpPr>
            <p:nvPr/>
          </p:nvGrpSpPr>
          <p:grpSpPr bwMode="auto">
            <a:xfrm>
              <a:off x="2972" y="3076"/>
              <a:ext cx="296" cy="202"/>
              <a:chOff x="6721" y="9199"/>
              <a:chExt cx="402" cy="495"/>
            </a:xfrm>
          </p:grpSpPr>
          <p:sp>
            <p:nvSpPr>
              <p:cNvPr id="277512" name="Rectangle 8"/>
              <p:cNvSpPr>
                <a:spLocks noChangeArrowheads="1"/>
              </p:cNvSpPr>
              <p:nvPr/>
            </p:nvSpPr>
            <p:spPr bwMode="auto">
              <a:xfrm>
                <a:off x="6721" y="9199"/>
                <a:ext cx="402" cy="495"/>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513" name="Line 9"/>
              <p:cNvSpPr>
                <a:spLocks noChangeShapeType="1"/>
              </p:cNvSpPr>
              <p:nvPr/>
            </p:nvSpPr>
            <p:spPr bwMode="auto">
              <a:xfrm flipH="1">
                <a:off x="6721" y="9199"/>
                <a:ext cx="402"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514" name="Line 10"/>
              <p:cNvSpPr>
                <a:spLocks noChangeShapeType="1"/>
              </p:cNvSpPr>
              <p:nvPr/>
            </p:nvSpPr>
            <p:spPr bwMode="auto">
              <a:xfrm>
                <a:off x="6735" y="9199"/>
                <a:ext cx="371" cy="495"/>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7515" name="Rectangle 11"/>
            <p:cNvSpPr>
              <a:spLocks noChangeArrowheads="1"/>
            </p:cNvSpPr>
            <p:nvPr/>
          </p:nvSpPr>
          <p:spPr bwMode="auto">
            <a:xfrm>
              <a:off x="2689" y="3076"/>
              <a:ext cx="283" cy="202"/>
            </a:xfrm>
            <a:prstGeom prst="rect">
              <a:avLst/>
            </a:prstGeom>
            <a:solidFill>
              <a:srgbClr val="FFFFFF"/>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516" name="Line 12"/>
            <p:cNvSpPr>
              <a:spLocks noChangeShapeType="1"/>
            </p:cNvSpPr>
            <p:nvPr/>
          </p:nvSpPr>
          <p:spPr bwMode="auto">
            <a:xfrm>
              <a:off x="3329" y="3278"/>
              <a:ext cx="225"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517" name="Line 13"/>
            <p:cNvSpPr>
              <a:spLocks noChangeShapeType="1"/>
            </p:cNvSpPr>
            <p:nvPr/>
          </p:nvSpPr>
          <p:spPr bwMode="auto">
            <a:xfrm>
              <a:off x="2257" y="3518"/>
              <a:ext cx="1373"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518" name="Rectangle 14" descr="浅色上对角线"/>
            <p:cNvSpPr>
              <a:spLocks noChangeArrowheads="1"/>
            </p:cNvSpPr>
            <p:nvPr/>
          </p:nvSpPr>
          <p:spPr bwMode="auto">
            <a:xfrm>
              <a:off x="2257" y="3530"/>
              <a:ext cx="1381" cy="162"/>
            </a:xfrm>
            <a:prstGeom prst="rect">
              <a:avLst/>
            </a:prstGeom>
            <a:pattFill prst="ltUpDiag">
              <a:fgClr>
                <a:srgbClr val="000000"/>
              </a:fgClr>
              <a:bgClr>
                <a:srgbClr val="FFFFFF"/>
              </a:bgClr>
            </a:pattFill>
            <a:ln>
              <a:noFill/>
            </a:ln>
            <a:effectLst/>
            <a:extLst>
              <a:ext uri="{91240B29-F687-4F45-9708-019B960494DF}">
                <a14:hiddenLine xmlns:a14="http://schemas.microsoft.com/office/drawing/2010/main" w="9525">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77519" name="Group 15"/>
            <p:cNvGrpSpPr>
              <a:grpSpLocks/>
            </p:cNvGrpSpPr>
            <p:nvPr/>
          </p:nvGrpSpPr>
          <p:grpSpPr bwMode="auto">
            <a:xfrm rot="-5400000">
              <a:off x="2893" y="3400"/>
              <a:ext cx="199" cy="25"/>
              <a:chOff x="7449" y="9962"/>
              <a:chExt cx="258" cy="34"/>
            </a:xfrm>
          </p:grpSpPr>
          <p:sp>
            <p:nvSpPr>
              <p:cNvPr id="277520" name="AutoShape 16"/>
              <p:cNvSpPr>
                <a:spLocks noChangeArrowheads="1"/>
              </p:cNvSpPr>
              <p:nvPr/>
            </p:nvSpPr>
            <p:spPr bwMode="auto">
              <a:xfrm rot="5400000">
                <a:off x="7619" y="9908"/>
                <a:ext cx="34" cy="142"/>
              </a:xfrm>
              <a:prstGeom prst="triangle">
                <a:avLst>
                  <a:gd name="adj" fmla="val 50000"/>
                </a:avLst>
              </a:prstGeom>
              <a:solidFill>
                <a:srgbClr val="000000"/>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521" name="Line 17"/>
              <p:cNvSpPr>
                <a:spLocks noChangeShapeType="1"/>
              </p:cNvSpPr>
              <p:nvPr/>
            </p:nvSpPr>
            <p:spPr bwMode="auto">
              <a:xfrm>
                <a:off x="7449" y="9982"/>
                <a:ext cx="106"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77522" name="Group 18"/>
            <p:cNvGrpSpPr>
              <a:grpSpLocks/>
            </p:cNvGrpSpPr>
            <p:nvPr/>
          </p:nvGrpSpPr>
          <p:grpSpPr bwMode="auto">
            <a:xfrm rot="5400000" flipV="1">
              <a:off x="2708" y="3399"/>
              <a:ext cx="200" cy="25"/>
              <a:chOff x="7449" y="9962"/>
              <a:chExt cx="258" cy="34"/>
            </a:xfrm>
          </p:grpSpPr>
          <p:sp>
            <p:nvSpPr>
              <p:cNvPr id="277523" name="AutoShape 19"/>
              <p:cNvSpPr>
                <a:spLocks noChangeArrowheads="1"/>
              </p:cNvSpPr>
              <p:nvPr/>
            </p:nvSpPr>
            <p:spPr bwMode="auto">
              <a:xfrm rot="5400000">
                <a:off x="7619" y="9908"/>
                <a:ext cx="34" cy="142"/>
              </a:xfrm>
              <a:prstGeom prst="triangle">
                <a:avLst>
                  <a:gd name="adj" fmla="val 50000"/>
                </a:avLst>
              </a:prstGeom>
              <a:solidFill>
                <a:srgbClr val="000000"/>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524" name="Line 20"/>
              <p:cNvSpPr>
                <a:spLocks noChangeShapeType="1"/>
              </p:cNvSpPr>
              <p:nvPr/>
            </p:nvSpPr>
            <p:spPr bwMode="auto">
              <a:xfrm>
                <a:off x="7449" y="9982"/>
                <a:ext cx="106"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77525" name="Group 21"/>
            <p:cNvGrpSpPr>
              <a:grpSpLocks/>
            </p:cNvGrpSpPr>
            <p:nvPr/>
          </p:nvGrpSpPr>
          <p:grpSpPr bwMode="auto">
            <a:xfrm rot="5400000" flipV="1">
              <a:off x="3374" y="3163"/>
              <a:ext cx="200" cy="26"/>
              <a:chOff x="7449" y="9962"/>
              <a:chExt cx="258" cy="34"/>
            </a:xfrm>
          </p:grpSpPr>
          <p:sp>
            <p:nvSpPr>
              <p:cNvPr id="277526" name="AutoShape 22"/>
              <p:cNvSpPr>
                <a:spLocks noChangeArrowheads="1"/>
              </p:cNvSpPr>
              <p:nvPr/>
            </p:nvSpPr>
            <p:spPr bwMode="auto">
              <a:xfrm rot="5400000">
                <a:off x="7619" y="9908"/>
                <a:ext cx="34" cy="142"/>
              </a:xfrm>
              <a:prstGeom prst="triangle">
                <a:avLst>
                  <a:gd name="adj" fmla="val 50000"/>
                </a:avLst>
              </a:prstGeom>
              <a:solidFill>
                <a:srgbClr val="000000"/>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527" name="Line 23"/>
              <p:cNvSpPr>
                <a:spLocks noChangeShapeType="1"/>
              </p:cNvSpPr>
              <p:nvPr/>
            </p:nvSpPr>
            <p:spPr bwMode="auto">
              <a:xfrm>
                <a:off x="7449" y="9982"/>
                <a:ext cx="106"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77528" name="Group 24"/>
            <p:cNvGrpSpPr>
              <a:grpSpLocks/>
            </p:cNvGrpSpPr>
            <p:nvPr/>
          </p:nvGrpSpPr>
          <p:grpSpPr bwMode="auto">
            <a:xfrm rot="-5400000">
              <a:off x="3386" y="3617"/>
              <a:ext cx="199" cy="25"/>
              <a:chOff x="7449" y="9962"/>
              <a:chExt cx="258" cy="34"/>
            </a:xfrm>
          </p:grpSpPr>
          <p:sp>
            <p:nvSpPr>
              <p:cNvPr id="277529" name="AutoShape 25"/>
              <p:cNvSpPr>
                <a:spLocks noChangeArrowheads="1"/>
              </p:cNvSpPr>
              <p:nvPr/>
            </p:nvSpPr>
            <p:spPr bwMode="auto">
              <a:xfrm rot="5400000">
                <a:off x="7619" y="9908"/>
                <a:ext cx="34" cy="142"/>
              </a:xfrm>
              <a:prstGeom prst="triangle">
                <a:avLst>
                  <a:gd name="adj" fmla="val 50000"/>
                </a:avLst>
              </a:prstGeom>
              <a:solidFill>
                <a:srgbClr val="000000"/>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530" name="Line 26"/>
              <p:cNvSpPr>
                <a:spLocks noChangeShapeType="1"/>
              </p:cNvSpPr>
              <p:nvPr/>
            </p:nvSpPr>
            <p:spPr bwMode="auto">
              <a:xfrm>
                <a:off x="7449" y="9982"/>
                <a:ext cx="106"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7531" name="Arc 27"/>
            <p:cNvSpPr>
              <a:spLocks/>
            </p:cNvSpPr>
            <p:nvPr/>
          </p:nvSpPr>
          <p:spPr bwMode="auto">
            <a:xfrm flipH="1">
              <a:off x="2234" y="3217"/>
              <a:ext cx="148" cy="299"/>
            </a:xfrm>
            <a:custGeom>
              <a:avLst/>
              <a:gdLst>
                <a:gd name="G0" fmla="+- 8307 0 0"/>
                <a:gd name="G1" fmla="+- 21600 0 0"/>
                <a:gd name="G2" fmla="+- 21600 0 0"/>
                <a:gd name="T0" fmla="*/ 0 w 29907"/>
                <a:gd name="T1" fmla="*/ 1661 h 41835"/>
                <a:gd name="T2" fmla="*/ 15864 w 29907"/>
                <a:gd name="T3" fmla="*/ 41835 h 41835"/>
                <a:gd name="T4" fmla="*/ 8307 w 29907"/>
                <a:gd name="T5" fmla="*/ 21600 h 41835"/>
              </a:gdLst>
              <a:ahLst/>
              <a:cxnLst>
                <a:cxn ang="0">
                  <a:pos x="T0" y="T1"/>
                </a:cxn>
                <a:cxn ang="0">
                  <a:pos x="T2" y="T3"/>
                </a:cxn>
                <a:cxn ang="0">
                  <a:pos x="T4" y="T5"/>
                </a:cxn>
              </a:cxnLst>
              <a:rect l="0" t="0" r="r" b="b"/>
              <a:pathLst>
                <a:path w="29907" h="41835" fill="none" extrusionOk="0">
                  <a:moveTo>
                    <a:pt x="0" y="1661"/>
                  </a:moveTo>
                  <a:cubicBezTo>
                    <a:pt x="2632" y="564"/>
                    <a:pt x="5455" y="0"/>
                    <a:pt x="8307" y="0"/>
                  </a:cubicBezTo>
                  <a:cubicBezTo>
                    <a:pt x="20236" y="0"/>
                    <a:pt x="29907" y="9670"/>
                    <a:pt x="29907" y="21600"/>
                  </a:cubicBezTo>
                  <a:cubicBezTo>
                    <a:pt x="29907" y="30614"/>
                    <a:pt x="24308" y="38681"/>
                    <a:pt x="15863" y="41834"/>
                  </a:cubicBezTo>
                </a:path>
                <a:path w="29907" h="41835" stroke="0" extrusionOk="0">
                  <a:moveTo>
                    <a:pt x="0" y="1661"/>
                  </a:moveTo>
                  <a:cubicBezTo>
                    <a:pt x="2632" y="564"/>
                    <a:pt x="5455" y="0"/>
                    <a:pt x="8307" y="0"/>
                  </a:cubicBezTo>
                  <a:cubicBezTo>
                    <a:pt x="20236" y="0"/>
                    <a:pt x="29907" y="9670"/>
                    <a:pt x="29907" y="21600"/>
                  </a:cubicBezTo>
                  <a:cubicBezTo>
                    <a:pt x="29907" y="30614"/>
                    <a:pt x="24308" y="38681"/>
                    <a:pt x="15863" y="41834"/>
                  </a:cubicBezTo>
                  <a:lnTo>
                    <a:pt x="8307" y="21600"/>
                  </a:lnTo>
                  <a:close/>
                </a:path>
              </a:pathLst>
            </a:custGeom>
            <a:noFill/>
            <a:ln w="9525">
              <a:solidFill>
                <a:srgbClr val="000000"/>
              </a:solidFill>
              <a:round/>
              <a:headEnd type="stealth" w="sm" len="med"/>
              <a:tailEnd type="stealth"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532" name="Line 28"/>
            <p:cNvSpPr>
              <a:spLocks noChangeShapeType="1"/>
            </p:cNvSpPr>
            <p:nvPr/>
          </p:nvSpPr>
          <p:spPr bwMode="auto">
            <a:xfrm flipV="1">
              <a:off x="2406" y="2799"/>
              <a:ext cx="194" cy="27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533" name="Oval 29"/>
            <p:cNvSpPr>
              <a:spLocks noChangeArrowheads="1"/>
            </p:cNvSpPr>
            <p:nvPr/>
          </p:nvSpPr>
          <p:spPr bwMode="auto">
            <a:xfrm>
              <a:off x="2600" y="2754"/>
              <a:ext cx="43" cy="45"/>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534" name="Line 30"/>
            <p:cNvSpPr>
              <a:spLocks noChangeShapeType="1"/>
            </p:cNvSpPr>
            <p:nvPr/>
          </p:nvSpPr>
          <p:spPr bwMode="auto">
            <a:xfrm flipH="1" flipV="1">
              <a:off x="3072" y="2798"/>
              <a:ext cx="194" cy="277"/>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535" name="Oval 31"/>
            <p:cNvSpPr>
              <a:spLocks noChangeArrowheads="1"/>
            </p:cNvSpPr>
            <p:nvPr/>
          </p:nvSpPr>
          <p:spPr bwMode="auto">
            <a:xfrm>
              <a:off x="3043" y="2766"/>
              <a:ext cx="43" cy="44"/>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77536" name="Group 32"/>
            <p:cNvGrpSpPr>
              <a:grpSpLocks/>
            </p:cNvGrpSpPr>
            <p:nvPr/>
          </p:nvGrpSpPr>
          <p:grpSpPr bwMode="auto">
            <a:xfrm rot="18900000" flipH="1">
              <a:off x="2368" y="2841"/>
              <a:ext cx="200" cy="26"/>
              <a:chOff x="7449" y="9962"/>
              <a:chExt cx="258" cy="34"/>
            </a:xfrm>
          </p:grpSpPr>
          <p:sp>
            <p:nvSpPr>
              <p:cNvPr id="277537" name="AutoShape 33"/>
              <p:cNvSpPr>
                <a:spLocks noChangeArrowheads="1"/>
              </p:cNvSpPr>
              <p:nvPr/>
            </p:nvSpPr>
            <p:spPr bwMode="auto">
              <a:xfrm rot="5400000">
                <a:off x="7619" y="9908"/>
                <a:ext cx="34" cy="142"/>
              </a:xfrm>
              <a:prstGeom prst="triangle">
                <a:avLst>
                  <a:gd name="adj" fmla="val 50000"/>
                </a:avLst>
              </a:prstGeom>
              <a:solidFill>
                <a:srgbClr val="000000"/>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538" name="Line 34"/>
              <p:cNvSpPr>
                <a:spLocks noChangeShapeType="1"/>
              </p:cNvSpPr>
              <p:nvPr/>
            </p:nvSpPr>
            <p:spPr bwMode="auto">
              <a:xfrm>
                <a:off x="7449" y="9982"/>
                <a:ext cx="106" cy="0"/>
              </a:xfrm>
              <a:prstGeom prst="line">
                <a:avLst/>
              </a:prstGeom>
              <a:noFill/>
              <a:ln w="952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77539" name="Group 35"/>
            <p:cNvGrpSpPr>
              <a:grpSpLocks/>
            </p:cNvGrpSpPr>
            <p:nvPr/>
          </p:nvGrpSpPr>
          <p:grpSpPr bwMode="auto">
            <a:xfrm>
              <a:off x="2424" y="3537"/>
              <a:ext cx="126" cy="132"/>
              <a:chOff x="7928" y="6299"/>
              <a:chExt cx="170" cy="170"/>
            </a:xfrm>
          </p:grpSpPr>
          <p:sp>
            <p:nvSpPr>
              <p:cNvPr id="277540" name="Oval 36"/>
              <p:cNvSpPr>
                <a:spLocks noChangeArrowheads="1"/>
              </p:cNvSpPr>
              <p:nvPr/>
            </p:nvSpPr>
            <p:spPr bwMode="auto">
              <a:xfrm>
                <a:off x="7928" y="6299"/>
                <a:ext cx="170" cy="170"/>
              </a:xfrm>
              <a:prstGeom prst="ellipse">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541" name="Oval 37"/>
              <p:cNvSpPr>
                <a:spLocks noChangeArrowheads="1"/>
              </p:cNvSpPr>
              <p:nvPr/>
            </p:nvSpPr>
            <p:spPr bwMode="auto">
              <a:xfrm>
                <a:off x="7988" y="6352"/>
                <a:ext cx="57" cy="57"/>
              </a:xfrm>
              <a:prstGeom prst="ellipse">
                <a:avLst/>
              </a:prstGeom>
              <a:solidFill>
                <a:srgbClr val="000000"/>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7542" name="AutoShape 38"/>
            <p:cNvSpPr>
              <a:spLocks noChangeArrowheads="1"/>
            </p:cNvSpPr>
            <p:nvPr/>
          </p:nvSpPr>
          <p:spPr bwMode="auto">
            <a:xfrm>
              <a:off x="3121" y="3547"/>
              <a:ext cx="126" cy="132"/>
            </a:xfrm>
            <a:prstGeom prst="flowChartSummingJunction">
              <a:avLst/>
            </a:prstGeom>
            <a:solidFill>
              <a:srgbClr val="FFFFFF"/>
            </a:solidFill>
            <a:ln w="9525">
              <a:solidFill>
                <a:srgbClr val="000000"/>
              </a:solidFill>
              <a:round/>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543" name="Rectangle 39"/>
            <p:cNvSpPr>
              <a:spLocks noChangeArrowheads="1"/>
            </p:cNvSpPr>
            <p:nvPr/>
          </p:nvSpPr>
          <p:spPr bwMode="auto">
            <a:xfrm>
              <a:off x="3097" y="3678"/>
              <a:ext cx="166"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i</a:t>
              </a:r>
              <a:r>
                <a:rPr kumimoji="0" lang="en-US" altLang="zh-CN" sz="2000" b="0" baseline="-25000">
                  <a:ea typeface="宋体" panose="02010600030101010101" pitchFamily="2" charset="-122"/>
                </a:rPr>
                <a:t>e</a:t>
              </a:r>
              <a:endParaRPr kumimoji="0" lang="en-US" altLang="zh-CN" sz="2000" b="0">
                <a:ea typeface="宋体" panose="02010600030101010101" pitchFamily="2" charset="-122"/>
              </a:endParaRPr>
            </a:p>
          </p:txBody>
        </p:sp>
        <p:sp>
          <p:nvSpPr>
            <p:cNvPr id="277544" name="Rectangle 40"/>
            <p:cNvSpPr>
              <a:spLocks noChangeArrowheads="1"/>
            </p:cNvSpPr>
            <p:nvPr/>
          </p:nvSpPr>
          <p:spPr bwMode="auto">
            <a:xfrm>
              <a:off x="3509" y="3278"/>
              <a:ext cx="166"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d</a:t>
              </a:r>
              <a:endParaRPr kumimoji="0" lang="en-US" altLang="zh-CN" sz="2000" b="0">
                <a:ea typeface="宋体" panose="02010600030101010101" pitchFamily="2" charset="-122"/>
              </a:endParaRPr>
            </a:p>
          </p:txBody>
        </p:sp>
        <p:sp>
          <p:nvSpPr>
            <p:cNvPr id="277545" name="Rectangle 41"/>
            <p:cNvSpPr>
              <a:spLocks noChangeArrowheads="1"/>
            </p:cNvSpPr>
            <p:nvPr/>
          </p:nvSpPr>
          <p:spPr bwMode="auto">
            <a:xfrm>
              <a:off x="2032" y="3231"/>
              <a:ext cx="166"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M</a:t>
              </a:r>
              <a:endParaRPr kumimoji="0" lang="en-US" altLang="zh-CN" sz="2000" b="0">
                <a:ea typeface="宋体" panose="02010600030101010101" pitchFamily="2" charset="-122"/>
              </a:endParaRPr>
            </a:p>
          </p:txBody>
        </p:sp>
        <p:sp>
          <p:nvSpPr>
            <p:cNvPr id="277546" name="Rectangle 42"/>
            <p:cNvSpPr>
              <a:spLocks noChangeArrowheads="1"/>
            </p:cNvSpPr>
            <p:nvPr/>
          </p:nvSpPr>
          <p:spPr bwMode="auto">
            <a:xfrm>
              <a:off x="2766" y="2640"/>
              <a:ext cx="166"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zh-CN" altLang="en-US" sz="2000" b="0">
                  <a:ea typeface="宋体" panose="02010600030101010101" pitchFamily="2" charset="-122"/>
                </a:rPr>
                <a:t>～</a:t>
              </a:r>
            </a:p>
          </p:txBody>
        </p:sp>
        <p:sp>
          <p:nvSpPr>
            <p:cNvPr id="277547" name="Rectangle 43"/>
            <p:cNvSpPr>
              <a:spLocks noChangeArrowheads="1"/>
            </p:cNvSpPr>
            <p:nvPr/>
          </p:nvSpPr>
          <p:spPr bwMode="auto">
            <a:xfrm>
              <a:off x="3028" y="3299"/>
              <a:ext cx="415"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b="0" i="1">
                  <a:ea typeface="宋体" panose="02010600030101010101" pitchFamily="2" charset="-122"/>
                </a:rPr>
                <a:t>Φ</a:t>
              </a:r>
              <a:r>
                <a:rPr kumimoji="0" lang="zh-CN" altLang="en-US" sz="2000" b="0" i="1" baseline="-25000">
                  <a:ea typeface="宋体" panose="02010600030101010101" pitchFamily="2" charset="-122"/>
                </a:rPr>
                <a:t>ｎ</a:t>
              </a:r>
              <a:endParaRPr kumimoji="0" lang="zh-CN" altLang="en-US" sz="2000" b="0">
                <a:ea typeface="宋体" panose="02010600030101010101" pitchFamily="2" charset="-122"/>
              </a:endParaRPr>
            </a:p>
          </p:txBody>
        </p:sp>
        <p:sp>
          <p:nvSpPr>
            <p:cNvPr id="277548" name="Rectangle 44"/>
            <p:cNvSpPr>
              <a:spLocks noChangeArrowheads="1"/>
            </p:cNvSpPr>
            <p:nvPr/>
          </p:nvSpPr>
          <p:spPr bwMode="auto">
            <a:xfrm>
              <a:off x="2343" y="3278"/>
              <a:ext cx="415"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eaLnBrk="0" hangingPunct="0"/>
              <a:r>
                <a:rPr kumimoji="0" lang="en-US" altLang="zh-CN" sz="2000" b="0" i="1">
                  <a:ea typeface="宋体" panose="02010600030101010101" pitchFamily="2" charset="-122"/>
                </a:rPr>
                <a:t>Φ</a:t>
              </a:r>
              <a:r>
                <a:rPr kumimoji="0" lang="zh-CN" altLang="en-US" sz="2000" b="0" i="1" baseline="-25000">
                  <a:ea typeface="宋体" panose="02010600030101010101" pitchFamily="2" charset="-122"/>
                </a:rPr>
                <a:t>ｉ</a:t>
              </a:r>
              <a:endParaRPr kumimoji="0" lang="zh-CN" altLang="en-US" sz="2000" b="0">
                <a:ea typeface="宋体" panose="02010600030101010101" pitchFamily="2" charset="-122"/>
              </a:endParaRPr>
            </a:p>
          </p:txBody>
        </p:sp>
        <p:sp>
          <p:nvSpPr>
            <p:cNvPr id="277549" name="Rectangle 45"/>
            <p:cNvSpPr>
              <a:spLocks noChangeArrowheads="1"/>
            </p:cNvSpPr>
            <p:nvPr/>
          </p:nvSpPr>
          <p:spPr bwMode="auto">
            <a:xfrm>
              <a:off x="1882" y="3838"/>
              <a:ext cx="2016"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lang="zh-CN" altLang="en-US" sz="2000">
                  <a:solidFill>
                    <a:srgbClr val="000066"/>
                  </a:solidFill>
                  <a:latin typeface="华文仿宋" pitchFamily="2" charset="-122"/>
                </a:rPr>
                <a:t>电涡流传感器原理图</a:t>
              </a:r>
            </a:p>
          </p:txBody>
        </p:sp>
      </p:grpSp>
      <p:sp>
        <p:nvSpPr>
          <p:cNvPr id="277550" name="Rectangle 46"/>
          <p:cNvSpPr>
            <a:spLocks noChangeArrowheads="1"/>
          </p:cNvSpPr>
          <p:nvPr/>
        </p:nvSpPr>
        <p:spPr bwMode="auto">
          <a:xfrm>
            <a:off x="250825" y="404813"/>
            <a:ext cx="8532813"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5000"/>
              </a:lnSpc>
            </a:pPr>
            <a:r>
              <a:rPr lang="zh-CN" altLang="en-US">
                <a:solidFill>
                  <a:srgbClr val="000066"/>
                </a:solidFill>
                <a:latin typeface="华文仿宋" pitchFamily="2" charset="-122"/>
              </a:rPr>
              <a:t>        传感器线圈由高频信号激励，使它产生一个高频交变磁场</a:t>
            </a:r>
            <a:r>
              <a:rPr lang="en-US" altLang="zh-CN">
                <a:solidFill>
                  <a:srgbClr val="000066"/>
                </a:solidFill>
                <a:latin typeface="华文仿宋" pitchFamily="2" charset="-122"/>
              </a:rPr>
              <a:t>φi</a:t>
            </a:r>
            <a:r>
              <a:rPr lang="zh-CN" altLang="en-US">
                <a:solidFill>
                  <a:srgbClr val="000066"/>
                </a:solidFill>
                <a:latin typeface="华文仿宋" pitchFamily="2" charset="-122"/>
              </a:rPr>
              <a:t>，当被测导体靠近线圈时，在磁场作用范围的导体表层，产生了与此磁场相交链的电涡流</a:t>
            </a:r>
            <a:r>
              <a:rPr lang="en-US" altLang="zh-CN">
                <a:solidFill>
                  <a:srgbClr val="000066"/>
                </a:solidFill>
                <a:latin typeface="华文仿宋" pitchFamily="2" charset="-122"/>
              </a:rPr>
              <a:t>ie</a:t>
            </a:r>
            <a:r>
              <a:rPr lang="zh-CN" altLang="en-US">
                <a:solidFill>
                  <a:srgbClr val="000066"/>
                </a:solidFill>
                <a:latin typeface="华文仿宋" pitchFamily="2" charset="-122"/>
              </a:rPr>
              <a:t>，而此电涡流又将产生一交变磁场</a:t>
            </a:r>
            <a:r>
              <a:rPr lang="en-US" altLang="zh-CN">
                <a:solidFill>
                  <a:srgbClr val="000066"/>
                </a:solidFill>
                <a:latin typeface="华文仿宋" pitchFamily="2" charset="-122"/>
              </a:rPr>
              <a:t>φe</a:t>
            </a:r>
            <a:r>
              <a:rPr lang="zh-CN" altLang="en-US">
                <a:solidFill>
                  <a:srgbClr val="000066"/>
                </a:solidFill>
                <a:latin typeface="华文仿宋" pitchFamily="2" charset="-122"/>
              </a:rPr>
              <a:t>阻碍外磁场的变化。从能量角度来看，在被测导体内存在着电涡流损耗（当频率较高时，忽略磁损耗）。能量损耗使传感器的</a:t>
            </a:r>
            <a:r>
              <a:rPr lang="en-US" altLang="zh-CN">
                <a:solidFill>
                  <a:srgbClr val="000066"/>
                </a:solidFill>
                <a:latin typeface="华文仿宋" pitchFamily="2" charset="-122"/>
              </a:rPr>
              <a:t>Q</a:t>
            </a:r>
            <a:r>
              <a:rPr lang="zh-CN" altLang="en-US">
                <a:solidFill>
                  <a:srgbClr val="000066"/>
                </a:solidFill>
                <a:latin typeface="华文仿宋" pitchFamily="2" charset="-122"/>
              </a:rPr>
              <a:t>值和等效阻抗</a:t>
            </a:r>
            <a:r>
              <a:rPr lang="en-US" altLang="zh-CN">
                <a:solidFill>
                  <a:srgbClr val="000066"/>
                </a:solidFill>
                <a:latin typeface="华文仿宋" pitchFamily="2" charset="-122"/>
              </a:rPr>
              <a:t>Z</a:t>
            </a:r>
            <a:r>
              <a:rPr lang="zh-CN" altLang="en-US">
                <a:solidFill>
                  <a:srgbClr val="000066"/>
                </a:solidFill>
                <a:latin typeface="华文仿宋" pitchFamily="2" charset="-122"/>
              </a:rPr>
              <a:t>降低，因此当被测体与传感器间的距离</a:t>
            </a:r>
            <a:r>
              <a:rPr lang="en-US" altLang="zh-CN">
                <a:solidFill>
                  <a:srgbClr val="000066"/>
                </a:solidFill>
                <a:latin typeface="华文仿宋" pitchFamily="2" charset="-122"/>
              </a:rPr>
              <a:t>d</a:t>
            </a:r>
            <a:r>
              <a:rPr lang="zh-CN" altLang="en-US">
                <a:solidFill>
                  <a:srgbClr val="000066"/>
                </a:solidFill>
                <a:latin typeface="华文仿宋" pitchFamily="2" charset="-122"/>
              </a:rPr>
              <a:t>改变时，传感器的</a:t>
            </a:r>
            <a:r>
              <a:rPr lang="en-US" altLang="zh-CN">
                <a:solidFill>
                  <a:srgbClr val="000066"/>
                </a:solidFill>
                <a:latin typeface="华文仿宋" pitchFamily="2" charset="-122"/>
              </a:rPr>
              <a:t>Q</a:t>
            </a:r>
            <a:r>
              <a:rPr lang="zh-CN" altLang="en-US">
                <a:solidFill>
                  <a:srgbClr val="000066"/>
                </a:solidFill>
                <a:latin typeface="华文仿宋" pitchFamily="2" charset="-122"/>
              </a:rPr>
              <a:t>值和等效阻抗</a:t>
            </a:r>
            <a:r>
              <a:rPr lang="en-US" altLang="zh-CN">
                <a:solidFill>
                  <a:srgbClr val="000066"/>
                </a:solidFill>
                <a:latin typeface="华文仿宋" pitchFamily="2" charset="-122"/>
              </a:rPr>
              <a:t>Z</a:t>
            </a:r>
            <a:r>
              <a:rPr lang="zh-CN" altLang="en-US">
                <a:solidFill>
                  <a:srgbClr val="000066"/>
                </a:solidFill>
                <a:latin typeface="华文仿宋" pitchFamily="2" charset="-122"/>
              </a:rPr>
              <a:t>、电感</a:t>
            </a:r>
            <a:r>
              <a:rPr lang="en-US" altLang="zh-CN">
                <a:solidFill>
                  <a:srgbClr val="000066"/>
                </a:solidFill>
                <a:latin typeface="华文仿宋" pitchFamily="2" charset="-122"/>
              </a:rPr>
              <a:t>L</a:t>
            </a:r>
            <a:r>
              <a:rPr lang="zh-CN" altLang="en-US">
                <a:solidFill>
                  <a:srgbClr val="000066"/>
                </a:solidFill>
                <a:latin typeface="华文仿宋" pitchFamily="2" charset="-122"/>
              </a:rPr>
              <a:t>均发生变化，于是把位移量转换成电量。这便是电涡流传感器的基本原理。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5" name="Rectangle 5"/>
          <p:cNvSpPr>
            <a:spLocks noGrp="1" noChangeArrowheads="1"/>
          </p:cNvSpPr>
          <p:nvPr>
            <p:ph type="title" sz="quarter"/>
          </p:nvPr>
        </p:nvSpPr>
        <p:spPr>
          <a:xfrm>
            <a:off x="457200" y="404813"/>
            <a:ext cx="2962275" cy="576262"/>
          </a:xfrm>
        </p:spPr>
        <p:txBody>
          <a:bodyPr/>
          <a:lstStyle/>
          <a:p>
            <a:r>
              <a:rPr lang="zh-CN" altLang="en-US" sz="3200">
                <a:solidFill>
                  <a:srgbClr val="A50021"/>
                </a:solidFill>
                <a:ea typeface="隶书" pitchFamily="49" charset="-122"/>
              </a:rPr>
              <a:t>二、等效电路</a:t>
            </a:r>
          </a:p>
        </p:txBody>
      </p:sp>
      <p:grpSp>
        <p:nvGrpSpPr>
          <p:cNvPr id="281608" name="Group 8"/>
          <p:cNvGrpSpPr>
            <a:grpSpLocks/>
          </p:cNvGrpSpPr>
          <p:nvPr/>
        </p:nvGrpSpPr>
        <p:grpSpPr bwMode="auto">
          <a:xfrm>
            <a:off x="4716463" y="0"/>
            <a:ext cx="4038600" cy="2070100"/>
            <a:chOff x="2880" y="1389"/>
            <a:chExt cx="2358" cy="1546"/>
          </a:xfrm>
        </p:grpSpPr>
        <p:graphicFrame>
          <p:nvGraphicFramePr>
            <p:cNvPr id="281604" name="Object 4"/>
            <p:cNvGraphicFramePr>
              <a:graphicFrameLocks noChangeAspect="1"/>
            </p:cNvGraphicFramePr>
            <p:nvPr/>
          </p:nvGraphicFramePr>
          <p:xfrm>
            <a:off x="2880" y="1389"/>
            <a:ext cx="2358" cy="1546"/>
          </p:xfrm>
          <a:graphic>
            <a:graphicData uri="http://schemas.openxmlformats.org/presentationml/2006/ole">
              <mc:AlternateContent xmlns:mc="http://schemas.openxmlformats.org/markup-compatibility/2006">
                <mc:Choice xmlns:v="urn:schemas-microsoft-com:vml" Requires="v">
                  <p:oleObj spid="_x0000_s281624" r:id="rId3" imgW="4450530" imgH="2280939" progId="Visio.Drawing.6">
                    <p:embed/>
                  </p:oleObj>
                </mc:Choice>
                <mc:Fallback>
                  <p:oleObj r:id="rId3" imgW="4450530" imgH="2280939"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53264" t="15170" r="-179" b="24843"/>
                        <a:stretch>
                          <a:fillRect/>
                        </a:stretch>
                      </p:blipFill>
                      <p:spPr bwMode="auto">
                        <a:xfrm>
                          <a:off x="2880" y="1389"/>
                          <a:ext cx="2358" cy="15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1607" name="Text Box 7"/>
            <p:cNvSpPr txBox="1">
              <a:spLocks noChangeArrowheads="1"/>
            </p:cNvSpPr>
            <p:nvPr/>
          </p:nvSpPr>
          <p:spPr bwMode="auto">
            <a:xfrm>
              <a:off x="3107" y="2024"/>
              <a:ext cx="226" cy="342"/>
            </a:xfrm>
            <a:prstGeom prst="rect">
              <a:avLst/>
            </a:prstGeom>
            <a:solidFill>
              <a:srgbClr val="CCEC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t>E</a:t>
              </a:r>
            </a:p>
          </p:txBody>
        </p:sp>
      </p:grpSp>
      <p:graphicFrame>
        <p:nvGraphicFramePr>
          <p:cNvPr id="281609" name="Object 9"/>
          <p:cNvGraphicFramePr>
            <a:graphicFrameLocks noChangeAspect="1"/>
          </p:cNvGraphicFramePr>
          <p:nvPr>
            <p:ph sz="quarter" idx="2"/>
          </p:nvPr>
        </p:nvGraphicFramePr>
        <p:xfrm>
          <a:off x="755650" y="1628775"/>
          <a:ext cx="3133725" cy="1114425"/>
        </p:xfrm>
        <a:graphic>
          <a:graphicData uri="http://schemas.openxmlformats.org/presentationml/2006/ole">
            <mc:AlternateContent xmlns:mc="http://schemas.openxmlformats.org/markup-compatibility/2006">
              <mc:Choice xmlns:v="urn:schemas-microsoft-com:vml" Requires="v">
                <p:oleObj spid="_x0000_s281625" name="公式" r:id="rId5" imgW="1892160" imgH="672840" progId="Equation.3">
                  <p:embed/>
                </p:oleObj>
              </mc:Choice>
              <mc:Fallback>
                <p:oleObj name="公式" r:id="rId5" imgW="1892160" imgH="6728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1628775"/>
                        <a:ext cx="3133725"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1611" name="Object 11"/>
          <p:cNvGraphicFramePr>
            <a:graphicFrameLocks noChangeAspect="1"/>
          </p:cNvGraphicFramePr>
          <p:nvPr>
            <p:ph sz="quarter" idx="3"/>
          </p:nvPr>
        </p:nvGraphicFramePr>
        <p:xfrm>
          <a:off x="684213" y="3213100"/>
          <a:ext cx="5695950" cy="917575"/>
        </p:xfrm>
        <a:graphic>
          <a:graphicData uri="http://schemas.openxmlformats.org/presentationml/2006/ole">
            <mc:AlternateContent xmlns:mc="http://schemas.openxmlformats.org/markup-compatibility/2006">
              <mc:Choice xmlns:v="urn:schemas-microsoft-com:vml" Requires="v">
                <p:oleObj spid="_x0000_s281626" name="公式" r:id="rId7" imgW="3784320" imgH="609480" progId="Equation.3">
                  <p:embed/>
                </p:oleObj>
              </mc:Choice>
              <mc:Fallback>
                <p:oleObj name="公式" r:id="rId7" imgW="3784320" imgH="60948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213100"/>
                        <a:ext cx="569595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1613" name="Object 13"/>
          <p:cNvGraphicFramePr>
            <a:graphicFrameLocks noChangeAspect="1"/>
          </p:cNvGraphicFramePr>
          <p:nvPr>
            <p:ph sz="quarter" idx="4"/>
          </p:nvPr>
        </p:nvGraphicFramePr>
        <p:xfrm>
          <a:off x="900113" y="4292600"/>
          <a:ext cx="2608262" cy="782638"/>
        </p:xfrm>
        <a:graphic>
          <a:graphicData uri="http://schemas.openxmlformats.org/presentationml/2006/ole">
            <mc:AlternateContent xmlns:mc="http://schemas.openxmlformats.org/markup-compatibility/2006">
              <mc:Choice xmlns:v="urn:schemas-microsoft-com:vml" Requires="v">
                <p:oleObj spid="_x0000_s281627" name="公式" r:id="rId9" imgW="1523880" imgH="457200" progId="Equation.3">
                  <p:embed/>
                </p:oleObj>
              </mc:Choice>
              <mc:Fallback>
                <p:oleObj name="公式" r:id="rId9" imgW="1523880" imgH="4572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4292600"/>
                        <a:ext cx="2608262"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1615" name="Rectangle 15"/>
          <p:cNvSpPr>
            <a:spLocks noChangeArrowheads="1"/>
          </p:cNvSpPr>
          <p:nvPr/>
        </p:nvSpPr>
        <p:spPr bwMode="auto">
          <a:xfrm>
            <a:off x="323850" y="5445125"/>
            <a:ext cx="8424863" cy="8223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a:solidFill>
                  <a:schemeClr val="accent2"/>
                </a:solidFill>
              </a:rPr>
              <a:t>        线圈与金属导体系统的阻抗、电感都是该系统互感平方的函数。而互感是随线圈与金属导体间距离的变化而改变的。</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95940" name="Object 4"/>
          <p:cNvGraphicFramePr>
            <a:graphicFrameLocks noChangeAspect="1"/>
          </p:cNvGraphicFramePr>
          <p:nvPr>
            <p:ph sz="half" idx="1"/>
          </p:nvPr>
        </p:nvGraphicFramePr>
        <p:xfrm>
          <a:off x="0" y="0"/>
          <a:ext cx="4038600" cy="3346450"/>
        </p:xfrm>
        <a:graphic>
          <a:graphicData uri="http://schemas.openxmlformats.org/presentationml/2006/ole">
            <mc:AlternateContent xmlns:mc="http://schemas.openxmlformats.org/markup-compatibility/2006">
              <mc:Choice xmlns:v="urn:schemas-microsoft-com:vml" Requires="v">
                <p:oleObj spid="_x0000_s295960" name="位图图像" r:id="rId3" imgW="5219048" imgH="4323810" progId="Paint.Picture">
                  <p:embed/>
                </p:oleObj>
              </mc:Choice>
              <mc:Fallback>
                <p:oleObj name="位图图像" r:id="rId3" imgW="5219048" imgH="432381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03860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9594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6100" y="2708275"/>
            <a:ext cx="4572000" cy="3924300"/>
          </a:xfrm>
          <a:prstGeom prst="rect">
            <a:avLst/>
          </a:prstGeom>
          <a:noFill/>
          <a:extLst>
            <a:ext uri="{909E8E84-426E-40DD-AFC4-6F175D3DCCD1}">
              <a14:hiddenFill xmlns:a14="http://schemas.microsoft.com/office/drawing/2010/main">
                <a:solidFill>
                  <a:srgbClr val="FFFFFF"/>
                </a:solidFill>
              </a14:hiddenFill>
            </a:ext>
          </a:extLst>
        </p:spPr>
      </p:pic>
      <p:sp>
        <p:nvSpPr>
          <p:cNvPr id="295948" name="Rectangle 12"/>
          <p:cNvSpPr>
            <a:spLocks noChangeArrowheads="1"/>
          </p:cNvSpPr>
          <p:nvPr/>
        </p:nvSpPr>
        <p:spPr bwMode="auto">
          <a:xfrm>
            <a:off x="5219700" y="2060575"/>
            <a:ext cx="3735388"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tx1"/>
                </a:solidFill>
                <a:latin typeface="Arial" panose="020B0604020202020204" pitchFamily="34" charset="0"/>
              </a:defRPr>
            </a:lvl2pPr>
            <a:lvl3pPr>
              <a:spcBef>
                <a:spcPct val="20000"/>
              </a:spcBef>
              <a:buChar char="•"/>
              <a:defRPr sz="2000">
                <a:solidFill>
                  <a:schemeClr val="tx1"/>
                </a:solidFill>
                <a:latin typeface="Arial" panose="020B0604020202020204" pitchFamily="34" charset="0"/>
              </a:defRPr>
            </a:lvl3pPr>
            <a:lvl4pPr>
              <a:spcBef>
                <a:spcPct val="20000"/>
              </a:spcBef>
              <a:buChar char="–"/>
              <a:defRPr>
                <a:solidFill>
                  <a:schemeClr val="tx1"/>
                </a:solidFill>
                <a:latin typeface="Arial" panose="020B0604020202020204" pitchFamily="34" charset="0"/>
              </a:defRPr>
            </a:lvl4pPr>
            <a:lvl5pPr>
              <a:spcBef>
                <a:spcPct val="20000"/>
              </a:spcBef>
              <a:buChar char="»"/>
              <a:defRPr>
                <a:solidFill>
                  <a:schemeClr val="tx1"/>
                </a:solidFill>
                <a:latin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zh-CN" altLang="en-US" sz="2400">
                <a:solidFill>
                  <a:schemeClr val="accent2"/>
                </a:solidFill>
                <a:latin typeface="Times New Roman" panose="02020603050405020304" pitchFamily="18" charset="0"/>
              </a:rPr>
              <a:t>电涡流强度与距离的关系</a:t>
            </a:r>
          </a:p>
        </p:txBody>
      </p:sp>
      <p:sp>
        <p:nvSpPr>
          <p:cNvPr id="295949" name="Rectangle 13"/>
          <p:cNvSpPr>
            <a:spLocks noChangeArrowheads="1"/>
          </p:cNvSpPr>
          <p:nvPr/>
        </p:nvSpPr>
        <p:spPr bwMode="auto">
          <a:xfrm>
            <a:off x="395288" y="3284538"/>
            <a:ext cx="377190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tx1"/>
                </a:solidFill>
                <a:latin typeface="Arial" panose="020B0604020202020204" pitchFamily="34" charset="0"/>
              </a:defRPr>
            </a:lvl2pPr>
            <a:lvl3pPr>
              <a:spcBef>
                <a:spcPct val="20000"/>
              </a:spcBef>
              <a:buChar char="•"/>
              <a:defRPr sz="2000">
                <a:solidFill>
                  <a:schemeClr val="tx1"/>
                </a:solidFill>
                <a:latin typeface="Arial" panose="020B0604020202020204" pitchFamily="34" charset="0"/>
              </a:defRPr>
            </a:lvl3pPr>
            <a:lvl4pPr>
              <a:spcBef>
                <a:spcPct val="20000"/>
              </a:spcBef>
              <a:buChar char="–"/>
              <a:defRPr>
                <a:solidFill>
                  <a:schemeClr val="tx1"/>
                </a:solidFill>
                <a:latin typeface="Arial" panose="020B0604020202020204" pitchFamily="34" charset="0"/>
              </a:defRPr>
            </a:lvl4pPr>
            <a:lvl5pPr>
              <a:spcBef>
                <a:spcPct val="20000"/>
              </a:spcBef>
              <a:buChar char="»"/>
              <a:defRPr>
                <a:solidFill>
                  <a:schemeClr val="tx1"/>
                </a:solidFill>
                <a:latin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zh-CN" altLang="en-US" sz="2400">
                <a:solidFill>
                  <a:schemeClr val="accent2"/>
                </a:solidFill>
                <a:latin typeface="Times New Roman" panose="02020603050405020304" pitchFamily="18" charset="0"/>
              </a:rPr>
              <a:t>电涡流的径向形成范围</a:t>
            </a:r>
          </a:p>
        </p:txBody>
      </p:sp>
      <p:graphicFrame>
        <p:nvGraphicFramePr>
          <p:cNvPr id="295950" name="Object 14"/>
          <p:cNvGraphicFramePr>
            <a:graphicFrameLocks noChangeAspect="1"/>
          </p:cNvGraphicFramePr>
          <p:nvPr>
            <p:ph sz="quarter" idx="3"/>
          </p:nvPr>
        </p:nvGraphicFramePr>
        <p:xfrm>
          <a:off x="323850" y="5373688"/>
          <a:ext cx="3240088" cy="1017587"/>
        </p:xfrm>
        <a:graphic>
          <a:graphicData uri="http://schemas.openxmlformats.org/presentationml/2006/ole">
            <mc:AlternateContent xmlns:mc="http://schemas.openxmlformats.org/markup-compatibility/2006">
              <mc:Choice xmlns:v="urn:schemas-microsoft-com:vml" Requires="v">
                <p:oleObj spid="_x0000_s295961" name="公式" r:id="rId6" imgW="1536480" imgH="482400" progId="Equation.3">
                  <p:embed/>
                </p:oleObj>
              </mc:Choice>
              <mc:Fallback>
                <p:oleObj name="公式" r:id="rId6" imgW="1536480" imgH="48240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50" y="5373688"/>
                        <a:ext cx="3240088" cy="10175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5945" name="Object 9"/>
          <p:cNvGraphicFramePr>
            <a:graphicFrameLocks noChangeAspect="1"/>
          </p:cNvGraphicFramePr>
          <p:nvPr>
            <p:ph sz="quarter" idx="2"/>
          </p:nvPr>
        </p:nvGraphicFramePr>
        <p:xfrm>
          <a:off x="6227763" y="3624263"/>
          <a:ext cx="2160587" cy="987425"/>
        </p:xfrm>
        <a:graphic>
          <a:graphicData uri="http://schemas.openxmlformats.org/presentationml/2006/ole">
            <mc:AlternateContent xmlns:mc="http://schemas.openxmlformats.org/markup-compatibility/2006">
              <mc:Choice xmlns:v="urn:schemas-microsoft-com:vml" Requires="v">
                <p:oleObj spid="_x0000_s295962" name="公式" r:id="rId8" imgW="1028700" imgH="469900" progId="Equation.3">
                  <p:embed/>
                </p:oleObj>
              </mc:Choice>
              <mc:Fallback>
                <p:oleObj name="公式" r:id="rId8" imgW="1028700" imgH="4699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27763" y="3624263"/>
                        <a:ext cx="2160587"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5953" name="Rectangle 17"/>
          <p:cNvSpPr>
            <a:spLocks noChangeArrowheads="1"/>
          </p:cNvSpPr>
          <p:nvPr/>
        </p:nvSpPr>
        <p:spPr bwMode="auto">
          <a:xfrm>
            <a:off x="468313" y="4797425"/>
            <a:ext cx="2727325"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2800">
                <a:solidFill>
                  <a:schemeClr val="tx1"/>
                </a:solidFill>
                <a:latin typeface="Arial" panose="020B0604020202020204" pitchFamily="34" charset="0"/>
              </a:defRPr>
            </a:lvl1pPr>
            <a:lvl2pPr>
              <a:spcBef>
                <a:spcPct val="20000"/>
              </a:spcBef>
              <a:buChar char="–"/>
              <a:defRPr sz="2400">
                <a:solidFill>
                  <a:schemeClr val="tx1"/>
                </a:solidFill>
                <a:latin typeface="Arial" panose="020B0604020202020204" pitchFamily="34" charset="0"/>
              </a:defRPr>
            </a:lvl2pPr>
            <a:lvl3pPr>
              <a:spcBef>
                <a:spcPct val="20000"/>
              </a:spcBef>
              <a:buChar char="•"/>
              <a:defRPr sz="2000">
                <a:solidFill>
                  <a:schemeClr val="tx1"/>
                </a:solidFill>
                <a:latin typeface="Arial" panose="020B0604020202020204" pitchFamily="34" charset="0"/>
              </a:defRPr>
            </a:lvl3pPr>
            <a:lvl4pPr>
              <a:spcBef>
                <a:spcPct val="20000"/>
              </a:spcBef>
              <a:buChar char="–"/>
              <a:defRPr>
                <a:solidFill>
                  <a:schemeClr val="tx1"/>
                </a:solidFill>
                <a:latin typeface="Arial" panose="020B0604020202020204" pitchFamily="34" charset="0"/>
              </a:defRPr>
            </a:lvl4pPr>
            <a:lvl5pPr>
              <a:spcBef>
                <a:spcPct val="20000"/>
              </a:spcBef>
              <a:buChar char="»"/>
              <a:defRPr>
                <a:solidFill>
                  <a:schemeClr val="tx1"/>
                </a:solidFill>
                <a:latin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zh-CN" altLang="en-US" sz="2400">
                <a:solidFill>
                  <a:schemeClr val="accent2"/>
                </a:solidFill>
                <a:latin typeface="Times New Roman" panose="02020603050405020304" pitchFamily="18" charset="0"/>
              </a:rPr>
              <a:t>电涡流的轴向分布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959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95945"/>
                                        </p:tgtEl>
                                        <p:attrNameLst>
                                          <p:attrName>style.visibility</p:attrName>
                                        </p:attrNameLst>
                                      </p:cBhvr>
                                      <p:to>
                                        <p:strVal val="visible"/>
                                      </p:to>
                                    </p:se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95948">
                                            <p:txEl>
                                              <p:pRg st="0" end="0"/>
                                            </p:txEl>
                                          </p:spTgt>
                                        </p:tgtEl>
                                        <p:attrNameLst>
                                          <p:attrName>style.visibility</p:attrName>
                                        </p:attrNameLst>
                                      </p:cBhvr>
                                      <p:to>
                                        <p:strVal val="visible"/>
                                      </p:to>
                                    </p:set>
                                    <p:animEffect transition="in" filter="wipe(left)">
                                      <p:cBhvr>
                                        <p:cTn id="14" dur="500"/>
                                        <p:tgtEl>
                                          <p:spTgt spid="295948">
                                            <p:txEl>
                                              <p:pRg st="0" end="0"/>
                                            </p:txEl>
                                          </p:spTgt>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95949">
                                            <p:txEl>
                                              <p:pRg st="0" end="0"/>
                                            </p:txEl>
                                          </p:spTgt>
                                        </p:tgtEl>
                                        <p:attrNameLst>
                                          <p:attrName>style.visibility</p:attrName>
                                        </p:attrNameLst>
                                      </p:cBhvr>
                                      <p:to>
                                        <p:strVal val="visible"/>
                                      </p:to>
                                    </p:set>
                                    <p:animEffect transition="in" filter="wipe(left)">
                                      <p:cBhvr>
                                        <p:cTn id="18" dur="500"/>
                                        <p:tgtEl>
                                          <p:spTgt spid="295949">
                                            <p:txEl>
                                              <p:pRg st="0" end="0"/>
                                            </p:txEl>
                                          </p:spTgt>
                                        </p:tgtEl>
                                      </p:cBhvr>
                                    </p:animEffect>
                                  </p:childTnLst>
                                </p:cTn>
                              </p:par>
                            </p:childTnLst>
                          </p:cTn>
                        </p:par>
                        <p:par>
                          <p:cTn id="19" fill="hold" nodeType="afterGroup">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95953">
                                            <p:txEl>
                                              <p:pRg st="0" end="0"/>
                                            </p:txEl>
                                          </p:spTgt>
                                        </p:tgtEl>
                                        <p:attrNameLst>
                                          <p:attrName>style.visibility</p:attrName>
                                        </p:attrNameLst>
                                      </p:cBhvr>
                                      <p:to>
                                        <p:strVal val="visible"/>
                                      </p:to>
                                    </p:set>
                                    <p:animEffect transition="in" filter="wipe(left)">
                                      <p:cBhvr>
                                        <p:cTn id="22" dur="500"/>
                                        <p:tgtEl>
                                          <p:spTgt spid="2959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8" grpId="0" build="p" autoUpdateAnimBg="0" advAuto="0"/>
      <p:bldP spid="295949" grpId="0" build="p" autoUpdateAnimBg="0" advAuto="0"/>
      <p:bldP spid="295953" grpId="0" build="p" autoUpdateAnimBg="0" advAuto="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Rot="1" noChangeArrowheads="1"/>
          </p:cNvSpPr>
          <p:nvPr/>
        </p:nvSpPr>
        <p:spPr bwMode="auto">
          <a:xfrm>
            <a:off x="395288" y="476250"/>
            <a:ext cx="8153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nSpc>
                <a:spcPct val="150000"/>
              </a:lnSpc>
            </a:pPr>
            <a:r>
              <a:rPr kumimoji="0" lang="en-US" altLang="zh-CN" sz="2800">
                <a:solidFill>
                  <a:schemeClr val="accent2"/>
                </a:solidFill>
                <a:latin typeface="华文仿宋" pitchFamily="2" charset="-122"/>
              </a:rPr>
              <a:t>CZF-1</a:t>
            </a:r>
            <a:r>
              <a:rPr kumimoji="0" lang="zh-CN" altLang="en-US" sz="2800">
                <a:solidFill>
                  <a:schemeClr val="accent2"/>
                </a:solidFill>
                <a:latin typeface="华文仿宋" pitchFamily="2" charset="-122"/>
              </a:rPr>
              <a:t>系列传感器的性能</a:t>
            </a:r>
            <a:r>
              <a:rPr kumimoji="0" lang="zh-CN" altLang="en-US" sz="3200">
                <a:solidFill>
                  <a:schemeClr val="accent2"/>
                </a:solidFill>
                <a:latin typeface="华文仿宋" pitchFamily="2" charset="-122"/>
              </a:rPr>
              <a:t> </a:t>
            </a:r>
          </a:p>
        </p:txBody>
      </p:sp>
      <p:pic>
        <p:nvPicPr>
          <p:cNvPr id="287747" name="Picture 3" descr="表4-1  CZF-1系列传感器的性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708275"/>
            <a:ext cx="8208962" cy="2803525"/>
          </a:xfrm>
          <a:prstGeom prst="rect">
            <a:avLst/>
          </a:prstGeom>
          <a:noFill/>
          <a:extLst>
            <a:ext uri="{909E8E84-426E-40DD-AFC4-6F175D3DCCD1}">
              <a14:hiddenFill xmlns:a14="http://schemas.microsoft.com/office/drawing/2010/main">
                <a:solidFill>
                  <a:srgbClr val="FFFFFF"/>
                </a:solidFill>
              </a14:hiddenFill>
            </a:ext>
          </a:extLst>
        </p:spPr>
      </p:pic>
      <p:sp>
        <p:nvSpPr>
          <p:cNvPr id="287748" name="Rectangle 4"/>
          <p:cNvSpPr>
            <a:spLocks noChangeArrowheads="1"/>
          </p:cNvSpPr>
          <p:nvPr/>
        </p:nvSpPr>
        <p:spPr bwMode="auto">
          <a:xfrm>
            <a:off x="611188" y="1662113"/>
            <a:ext cx="871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latin typeface="Arial" panose="020B0604020202020204" pitchFamily="34" charset="0"/>
              </a:rPr>
              <a:t>采取将导线绕在聚四氟乙烯框架窄槽内，形成线圈的结构方式。</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1" name="Rectangle 3"/>
          <p:cNvSpPr>
            <a:spLocks noGrp="1" noChangeArrowheads="1"/>
          </p:cNvSpPr>
          <p:nvPr>
            <p:ph type="body" sz="half" idx="1"/>
          </p:nvPr>
        </p:nvSpPr>
        <p:spPr>
          <a:xfrm>
            <a:off x="1692275" y="620713"/>
            <a:ext cx="4824413" cy="7016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pPr marL="0" indent="0" algn="just">
              <a:lnSpc>
                <a:spcPct val="125000"/>
              </a:lnSpc>
              <a:spcBef>
                <a:spcPct val="0"/>
              </a:spcBef>
              <a:buFontTx/>
              <a:buNone/>
            </a:pPr>
            <a:r>
              <a:rPr kumimoji="1" lang="zh-CN" altLang="en-US" b="1">
                <a:solidFill>
                  <a:srgbClr val="A50021"/>
                </a:solidFill>
                <a:latin typeface="华文仿宋" pitchFamily="2" charset="-122"/>
                <a:ea typeface="华文仿宋" pitchFamily="2" charset="-122"/>
              </a:rPr>
              <a:t>低频透射式工作原理</a:t>
            </a:r>
          </a:p>
        </p:txBody>
      </p:sp>
      <p:sp>
        <p:nvSpPr>
          <p:cNvPr id="278533" name="Rectangle 5"/>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8534" name="Rectangle 6"/>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8535"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8536" name="Rectangle 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8537" name="Rectangle 9"/>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8538" name="Rectangle 10"/>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8539" name="Rectangle 1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8540" name="Rectangle 12"/>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8541" name="Rectangle 13"/>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8542" name="Rectangle 14"/>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8543" name="Rectangle 1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8544" name="Rectangle 1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8545" name="Rectangle 1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8546" name="Rectangle 1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8547" name="Rectangle 1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8548" name="Rectangle 20"/>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8549" name="Rectangle 2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8550" name="Rectangle 22"/>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8551"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8552" name="Rectangle 24"/>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8553" name="Rectangle 2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8554" name="Rectangle 26"/>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8555" name="Rectangle 27"/>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8556" name="Rectangle 2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8557"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278558"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844675"/>
            <a:ext cx="396557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8559" name="Rectangle 31"/>
          <p:cNvSpPr>
            <a:spLocks noChangeArrowheads="1"/>
          </p:cNvSpPr>
          <p:nvPr/>
        </p:nvSpPr>
        <p:spPr bwMode="auto">
          <a:xfrm>
            <a:off x="4859338" y="3429000"/>
            <a:ext cx="4032250"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buClr>
                <a:srgbClr val="FF3300"/>
              </a:buClr>
              <a:buSzPct val="70000"/>
              <a:buFont typeface="Wingdings" panose="05000000000000000000" pitchFamily="2" charset="2"/>
              <a:buChar char="Ø"/>
            </a:pPr>
            <a:r>
              <a:rPr lang="zh-CN" altLang="en-US">
                <a:solidFill>
                  <a:srgbClr val="000066"/>
                </a:solidFill>
                <a:latin typeface="华文仿宋" pitchFamily="2" charset="-122"/>
              </a:rPr>
              <a:t>检测范围可达</a:t>
            </a:r>
            <a:r>
              <a:rPr lang="en-US" altLang="zh-CN">
                <a:solidFill>
                  <a:srgbClr val="000066"/>
                </a:solidFill>
                <a:latin typeface="华文仿宋" pitchFamily="2" charset="-122"/>
              </a:rPr>
              <a:t>1~100mm</a:t>
            </a:r>
          </a:p>
          <a:p>
            <a:pPr algn="just">
              <a:lnSpc>
                <a:spcPct val="140000"/>
              </a:lnSpc>
              <a:buClr>
                <a:srgbClr val="FF3300"/>
              </a:buClr>
              <a:buSzPct val="70000"/>
              <a:buFont typeface="Wingdings" panose="05000000000000000000" pitchFamily="2" charset="2"/>
              <a:buChar char="Ø"/>
            </a:pPr>
            <a:r>
              <a:rPr lang="zh-CN" altLang="en-US">
                <a:solidFill>
                  <a:srgbClr val="000066"/>
                </a:solidFill>
                <a:latin typeface="华文仿宋" pitchFamily="2" charset="-122"/>
              </a:rPr>
              <a:t>分辨率达</a:t>
            </a:r>
            <a:r>
              <a:rPr lang="en-US" altLang="zh-CN">
                <a:solidFill>
                  <a:srgbClr val="000066"/>
                </a:solidFill>
                <a:latin typeface="华文仿宋" pitchFamily="2" charset="-122"/>
              </a:rPr>
              <a:t>0.1μm </a:t>
            </a:r>
          </a:p>
          <a:p>
            <a:pPr algn="just">
              <a:lnSpc>
                <a:spcPct val="140000"/>
              </a:lnSpc>
              <a:buClr>
                <a:srgbClr val="FF3300"/>
              </a:buClr>
              <a:buSzPct val="70000"/>
              <a:buFont typeface="Wingdings" panose="05000000000000000000" pitchFamily="2" charset="2"/>
              <a:buChar char="Ø"/>
            </a:pPr>
            <a:r>
              <a:rPr lang="zh-CN" altLang="en-US">
                <a:solidFill>
                  <a:srgbClr val="000066"/>
                </a:solidFill>
                <a:latin typeface="华文仿宋" pitchFamily="2" charset="-122"/>
              </a:rPr>
              <a:t>非线性误差为</a:t>
            </a:r>
            <a:r>
              <a:rPr lang="en-US" altLang="zh-CN">
                <a:solidFill>
                  <a:srgbClr val="000066"/>
                </a:solidFill>
                <a:latin typeface="华文仿宋" pitchFamily="2" charset="-122"/>
              </a:rPr>
              <a:t>1%</a:t>
            </a:r>
            <a:r>
              <a:rPr lang="zh-CN" altLang="en-US">
                <a:solidFill>
                  <a:srgbClr val="000066"/>
                </a:solidFill>
                <a:latin typeface="华文仿宋" pitchFamily="2" charset="-122"/>
              </a:rPr>
              <a:t>左右</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9555" name="Rectangle 3"/>
          <p:cNvSpPr>
            <a:spLocks noGrp="1" noChangeArrowheads="1"/>
          </p:cNvSpPr>
          <p:nvPr>
            <p:ph type="body" sz="half" idx="1"/>
          </p:nvPr>
        </p:nvSpPr>
        <p:spPr>
          <a:xfrm>
            <a:off x="395288" y="476250"/>
            <a:ext cx="6867525" cy="7016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pPr marL="0" indent="0" algn="just">
              <a:lnSpc>
                <a:spcPct val="125000"/>
              </a:lnSpc>
              <a:spcBef>
                <a:spcPct val="0"/>
              </a:spcBef>
              <a:buFontTx/>
              <a:buNone/>
            </a:pPr>
            <a:r>
              <a:rPr kumimoji="1" lang="zh-CN" altLang="en-US" b="1">
                <a:solidFill>
                  <a:srgbClr val="A50021"/>
                </a:solidFill>
                <a:latin typeface="华文仿宋" pitchFamily="2" charset="-122"/>
                <a:ea typeface="华文仿宋" pitchFamily="2" charset="-122"/>
              </a:rPr>
              <a:t>电涡流传感器使用注意事项</a:t>
            </a:r>
          </a:p>
        </p:txBody>
      </p:sp>
      <p:sp>
        <p:nvSpPr>
          <p:cNvPr id="279556" name="Rectangle 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9557" name="Rectangle 5"/>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9558" name="Rectangle 6"/>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9559"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9560" name="Rectangle 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9561" name="Rectangle 9"/>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9562" name="Rectangle 10"/>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9563" name="Rectangle 1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9564" name="Rectangle 12"/>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9565" name="Rectangle 13"/>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9566" name="Rectangle 14"/>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9567" name="Rectangle 1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9568" name="Rectangle 1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9569" name="Rectangle 1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9570" name="Rectangle 1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9571" name="Rectangle 1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9572" name="Rectangle 20"/>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9573" name="Rectangle 2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9574" name="Rectangle 2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9575" name="Rectangle 23"/>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9576" name="Rectangle 24"/>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9577" name="Rectangle 2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9578" name="Rectangle 2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9579" name="Rectangle 27"/>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9580" name="Rectangle 28"/>
          <p:cNvSpPr>
            <a:spLocks noChangeArrowheads="1"/>
          </p:cNvSpPr>
          <p:nvPr/>
        </p:nvSpPr>
        <p:spPr bwMode="auto">
          <a:xfrm>
            <a:off x="468313" y="1773238"/>
            <a:ext cx="7848600"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buClr>
                <a:srgbClr val="FF3300"/>
              </a:buClr>
              <a:buSzPct val="70000"/>
              <a:buFont typeface="Wingdings" panose="05000000000000000000" pitchFamily="2" charset="2"/>
              <a:buChar char="Ø"/>
            </a:pPr>
            <a:r>
              <a:rPr lang="zh-CN" altLang="en-US" sz="2800">
                <a:solidFill>
                  <a:srgbClr val="000066"/>
                </a:solidFill>
                <a:latin typeface="华文仿宋" pitchFamily="2" charset="-122"/>
              </a:rPr>
              <a:t>被测体的半径不能小于线圈半径的</a:t>
            </a:r>
            <a:r>
              <a:rPr lang="en-US" altLang="zh-CN" sz="2800">
                <a:solidFill>
                  <a:srgbClr val="000066"/>
                </a:solidFill>
                <a:latin typeface="华文仿宋" pitchFamily="2" charset="-122"/>
              </a:rPr>
              <a:t>1.8</a:t>
            </a:r>
            <a:r>
              <a:rPr lang="zh-CN" altLang="en-US" sz="2800">
                <a:solidFill>
                  <a:srgbClr val="000066"/>
                </a:solidFill>
                <a:latin typeface="华文仿宋" pitchFamily="2" charset="-122"/>
              </a:rPr>
              <a:t>倍；</a:t>
            </a:r>
          </a:p>
          <a:p>
            <a:pPr algn="just">
              <a:lnSpc>
                <a:spcPct val="140000"/>
              </a:lnSpc>
              <a:buClr>
                <a:srgbClr val="FF3300"/>
              </a:buClr>
              <a:buSzPct val="70000"/>
              <a:buFont typeface="Wingdings" panose="05000000000000000000" pitchFamily="2" charset="2"/>
              <a:buChar char="Ø"/>
            </a:pPr>
            <a:r>
              <a:rPr lang="zh-CN" altLang="en-US" sz="2800">
                <a:solidFill>
                  <a:srgbClr val="000066"/>
                </a:solidFill>
                <a:latin typeface="华文仿宋" pitchFamily="2" charset="-122"/>
              </a:rPr>
              <a:t>被测体为圆柱体时，其直径必须大于线圈直径的</a:t>
            </a:r>
            <a:r>
              <a:rPr lang="en-US" altLang="zh-CN" sz="2800">
                <a:solidFill>
                  <a:srgbClr val="000066"/>
                </a:solidFill>
                <a:latin typeface="华文仿宋" pitchFamily="2" charset="-122"/>
              </a:rPr>
              <a:t>3.5</a:t>
            </a:r>
            <a:r>
              <a:rPr lang="zh-CN" altLang="en-US" sz="2800">
                <a:solidFill>
                  <a:srgbClr val="000066"/>
                </a:solidFill>
                <a:latin typeface="华文仿宋" pitchFamily="2" charset="-122"/>
              </a:rPr>
              <a:t>倍以上 ；</a:t>
            </a:r>
          </a:p>
          <a:p>
            <a:pPr algn="just">
              <a:lnSpc>
                <a:spcPct val="140000"/>
              </a:lnSpc>
              <a:buClr>
                <a:srgbClr val="FF3300"/>
              </a:buClr>
              <a:buSzPct val="70000"/>
              <a:buFont typeface="Wingdings" panose="05000000000000000000" pitchFamily="2" charset="2"/>
              <a:buChar char="Ø"/>
            </a:pPr>
            <a:r>
              <a:rPr lang="zh-CN" altLang="en-US" sz="2800">
                <a:solidFill>
                  <a:srgbClr val="000066"/>
                </a:solidFill>
                <a:latin typeface="华文仿宋" pitchFamily="2" charset="-122"/>
              </a:rPr>
              <a:t>被测导体的厚度不能太薄；</a:t>
            </a:r>
          </a:p>
          <a:p>
            <a:pPr algn="just">
              <a:lnSpc>
                <a:spcPct val="140000"/>
              </a:lnSpc>
              <a:buClr>
                <a:srgbClr val="FF3300"/>
              </a:buClr>
              <a:buSzPct val="70000"/>
              <a:buFont typeface="Wingdings" panose="05000000000000000000" pitchFamily="2" charset="2"/>
              <a:buChar char="Ø"/>
            </a:pPr>
            <a:r>
              <a:rPr lang="zh-CN" altLang="en-US" sz="2800">
                <a:solidFill>
                  <a:srgbClr val="000066"/>
                </a:solidFill>
                <a:latin typeface="华文仿宋" pitchFamily="2" charset="-122"/>
              </a:rPr>
              <a:t>安装位置要正确，线圈尽量不要与能够产生电涡流的其他任何金属接触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04" name="Picture 4" descr="汽轮机叶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908050"/>
            <a:ext cx="7200900" cy="54022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24" name="Picture 4" descr="各种接近开关"/>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79388" y="1916113"/>
            <a:ext cx="8686800" cy="4089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725" name="Text Box 5"/>
          <p:cNvSpPr txBox="1">
            <a:spLocks noChangeArrowheads="1"/>
          </p:cNvSpPr>
          <p:nvPr>
            <p:ph type="title"/>
          </p:nvPr>
        </p:nvSpPr>
        <p:spPr>
          <a:xfrm>
            <a:off x="395288" y="188913"/>
            <a:ext cx="8229600" cy="1728787"/>
          </a:xfrm>
          <a:noFill/>
          <a:ln/>
        </p:spPr>
        <p:txBody>
          <a:bodyPr/>
          <a:lstStyle/>
          <a:p>
            <a:pPr algn="l">
              <a:spcBef>
                <a:spcPct val="50000"/>
              </a:spcBef>
            </a:pPr>
            <a:r>
              <a:rPr lang="zh-CN" altLang="en-US" sz="3600">
                <a:solidFill>
                  <a:srgbClr val="A50021"/>
                </a:solidFill>
                <a:ea typeface="隶书" pitchFamily="49" charset="-122"/>
              </a:rPr>
              <a:t>三、电涡流传感器的应用</a:t>
            </a:r>
            <a:br>
              <a:rPr lang="zh-CN" altLang="en-US" sz="3600">
                <a:solidFill>
                  <a:srgbClr val="A50021"/>
                </a:solidFill>
                <a:ea typeface="隶书" pitchFamily="49" charset="-122"/>
              </a:rPr>
            </a:br>
            <a:endParaRPr lang="zh-CN" altLang="en-US" sz="2800" b="1">
              <a:solidFill>
                <a:schemeClr val="accent2"/>
              </a:solidFill>
              <a:ea typeface="华文仿宋" pitchFamily="2" charset="-122"/>
            </a:endParaRPr>
          </a:p>
        </p:txBody>
      </p:sp>
      <p:sp>
        <p:nvSpPr>
          <p:cNvPr id="286726" name="Rectangle 6"/>
          <p:cNvSpPr>
            <a:spLocks noChangeArrowheads="1"/>
          </p:cNvSpPr>
          <p:nvPr/>
        </p:nvSpPr>
        <p:spPr bwMode="auto">
          <a:xfrm>
            <a:off x="3419475" y="6021388"/>
            <a:ext cx="231775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0" lang="zh-CN" altLang="en-US">
                <a:solidFill>
                  <a:srgbClr val="000066"/>
                </a:solidFill>
              </a:rPr>
              <a:t>电涡流接近开关</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Text Box 3"/>
          <p:cNvSpPr txBox="1">
            <a:spLocks noChangeArrowheads="1"/>
          </p:cNvSpPr>
          <p:nvPr/>
        </p:nvSpPr>
        <p:spPr bwMode="auto">
          <a:xfrm>
            <a:off x="755650" y="620713"/>
            <a:ext cx="4114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A50021"/>
                </a:solidFill>
                <a:latin typeface="华文仿宋" pitchFamily="2" charset="-122"/>
              </a:rPr>
              <a:t>电涡流式传感器测位移</a:t>
            </a:r>
          </a:p>
        </p:txBody>
      </p:sp>
      <p:sp>
        <p:nvSpPr>
          <p:cNvPr id="288772" name="Rectangle 4"/>
          <p:cNvSpPr>
            <a:spLocks noChangeArrowheads="1"/>
          </p:cNvSpPr>
          <p:nvPr/>
        </p:nvSpPr>
        <p:spPr bwMode="auto">
          <a:xfrm>
            <a:off x="611188" y="1844675"/>
            <a:ext cx="4267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a:solidFill>
                  <a:srgbClr val="000000"/>
                </a:solidFill>
                <a:latin typeface="华文仿宋" pitchFamily="2" charset="-122"/>
              </a:rPr>
              <a:t>    </a:t>
            </a:r>
            <a:r>
              <a:rPr lang="zh-CN" altLang="en-US">
                <a:solidFill>
                  <a:srgbClr val="000000"/>
                </a:solidFill>
                <a:latin typeface="华文仿宋" pitchFamily="2" charset="-122"/>
              </a:rPr>
              <a:t>使用电涡流式传感器可以测量各种形状试件的位移量，测量位移的范围为</a:t>
            </a:r>
            <a:r>
              <a:rPr lang="en-US" altLang="zh-CN">
                <a:solidFill>
                  <a:srgbClr val="000000"/>
                </a:solidFill>
                <a:latin typeface="华文仿宋" pitchFamily="2" charset="-122"/>
              </a:rPr>
              <a:t>0</a:t>
            </a:r>
            <a:r>
              <a:rPr lang="en-US" altLang="zh-CN">
                <a:solidFill>
                  <a:srgbClr val="000000"/>
                </a:solidFill>
                <a:latin typeface="华文仿宋" pitchFamily="2" charset="-122"/>
                <a:cs typeface="Times New Roman" panose="02020603050405020304" pitchFamily="18" charset="0"/>
              </a:rPr>
              <a:t>~</a:t>
            </a:r>
            <a:r>
              <a:rPr lang="en-US" altLang="zh-CN">
                <a:solidFill>
                  <a:srgbClr val="000000"/>
                </a:solidFill>
                <a:latin typeface="华文仿宋" pitchFamily="2" charset="-122"/>
              </a:rPr>
              <a:t>1mm</a:t>
            </a:r>
            <a:r>
              <a:rPr lang="zh-CN" altLang="en-US">
                <a:solidFill>
                  <a:srgbClr val="000000"/>
                </a:solidFill>
                <a:latin typeface="华文仿宋" pitchFamily="2" charset="-122"/>
              </a:rPr>
              <a:t>或</a:t>
            </a:r>
            <a:r>
              <a:rPr lang="en-US" altLang="zh-CN">
                <a:solidFill>
                  <a:srgbClr val="000000"/>
                </a:solidFill>
                <a:latin typeface="华文仿宋" pitchFamily="2" charset="-122"/>
              </a:rPr>
              <a:t>0</a:t>
            </a:r>
            <a:r>
              <a:rPr lang="zh-CN" altLang="en-US">
                <a:solidFill>
                  <a:srgbClr val="000000"/>
                </a:solidFill>
                <a:latin typeface="华文仿宋" pitchFamily="2" charset="-122"/>
              </a:rPr>
              <a:t>～</a:t>
            </a:r>
            <a:r>
              <a:rPr lang="en-US" altLang="zh-CN">
                <a:solidFill>
                  <a:srgbClr val="000000"/>
                </a:solidFill>
                <a:latin typeface="华文仿宋" pitchFamily="2" charset="-122"/>
              </a:rPr>
              <a:t>30mm</a:t>
            </a:r>
            <a:r>
              <a:rPr lang="zh-CN" altLang="en-US">
                <a:solidFill>
                  <a:srgbClr val="000000"/>
                </a:solidFill>
                <a:latin typeface="华文仿宋" pitchFamily="2" charset="-122"/>
              </a:rPr>
              <a:t>。</a:t>
            </a:r>
          </a:p>
        </p:txBody>
      </p:sp>
      <p:sp>
        <p:nvSpPr>
          <p:cNvPr id="288773" name="Rectangle 5"/>
          <p:cNvSpPr>
            <a:spLocks noChangeArrowheads="1"/>
          </p:cNvSpPr>
          <p:nvPr/>
        </p:nvSpPr>
        <p:spPr bwMode="auto">
          <a:xfrm>
            <a:off x="468313" y="4724400"/>
            <a:ext cx="7848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a:solidFill>
                  <a:srgbClr val="000000"/>
                </a:solidFill>
                <a:latin typeface="华文仿宋" pitchFamily="2" charset="-122"/>
              </a:rPr>
              <a:t>    </a:t>
            </a:r>
            <a:r>
              <a:rPr lang="zh-CN" altLang="en-US">
                <a:solidFill>
                  <a:srgbClr val="000000"/>
                </a:solidFill>
                <a:latin typeface="华文仿宋" pitchFamily="2" charset="-122"/>
              </a:rPr>
              <a:t>凡是可以变成位移变化的非电量，如钢水液位、纱线张力和流体压力等，都可使用涡流式传感器来测量。</a:t>
            </a:r>
          </a:p>
        </p:txBody>
      </p:sp>
      <p:grpSp>
        <p:nvGrpSpPr>
          <p:cNvPr id="288775" name="Group 7"/>
          <p:cNvGrpSpPr>
            <a:grpSpLocks/>
          </p:cNvGrpSpPr>
          <p:nvPr/>
        </p:nvGrpSpPr>
        <p:grpSpPr bwMode="auto">
          <a:xfrm>
            <a:off x="5076825" y="1268413"/>
            <a:ext cx="3455988" cy="2143125"/>
            <a:chOff x="3312" y="864"/>
            <a:chExt cx="1824" cy="1216"/>
          </a:xfrm>
        </p:grpSpPr>
        <p:pic>
          <p:nvPicPr>
            <p:cNvPr id="28877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 y="864"/>
              <a:ext cx="1728" cy="1112"/>
            </a:xfrm>
            <a:prstGeom prst="rect">
              <a:avLst/>
            </a:prstGeom>
            <a:noFill/>
            <a:extLst>
              <a:ext uri="{909E8E84-426E-40DD-AFC4-6F175D3DCCD1}">
                <a14:hiddenFill xmlns:a14="http://schemas.microsoft.com/office/drawing/2010/main">
                  <a:solidFill>
                    <a:srgbClr val="FFFFFF"/>
                  </a:solidFill>
                </a14:hiddenFill>
              </a:ext>
            </a:extLst>
          </p:spPr>
        </p:pic>
        <p:sp>
          <p:nvSpPr>
            <p:cNvPr id="288777" name="Line 9"/>
            <p:cNvSpPr>
              <a:spLocks noChangeShapeType="1"/>
            </p:cNvSpPr>
            <p:nvPr/>
          </p:nvSpPr>
          <p:spPr bwMode="auto">
            <a:xfrm>
              <a:off x="3888" y="1776"/>
              <a:ext cx="240" cy="144"/>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778" name="Text Box 10"/>
            <p:cNvSpPr txBox="1">
              <a:spLocks noChangeArrowheads="1"/>
            </p:cNvSpPr>
            <p:nvPr/>
          </p:nvSpPr>
          <p:spPr bwMode="auto">
            <a:xfrm>
              <a:off x="4128" y="1824"/>
              <a:ext cx="624"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000">
                  <a:solidFill>
                    <a:srgbClr val="000066"/>
                  </a:solidFill>
                  <a:latin typeface="Arial" panose="020B0604020202020204" pitchFamily="34" charset="0"/>
                </a:rPr>
                <a:t>试件</a:t>
              </a:r>
            </a:p>
          </p:txBody>
        </p:sp>
        <p:sp>
          <p:nvSpPr>
            <p:cNvPr id="288779" name="Line 11"/>
            <p:cNvSpPr>
              <a:spLocks noChangeShapeType="1"/>
            </p:cNvSpPr>
            <p:nvPr/>
          </p:nvSpPr>
          <p:spPr bwMode="auto">
            <a:xfrm>
              <a:off x="4320" y="1728"/>
              <a:ext cx="288" cy="144"/>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8780" name="Text Box 12"/>
            <p:cNvSpPr txBox="1">
              <a:spLocks noChangeArrowheads="1"/>
            </p:cNvSpPr>
            <p:nvPr/>
          </p:nvSpPr>
          <p:spPr bwMode="auto">
            <a:xfrm>
              <a:off x="4560" y="1872"/>
              <a:ext cx="576"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1800">
                  <a:solidFill>
                    <a:srgbClr val="000066"/>
                  </a:solidFill>
                  <a:latin typeface="Arial" panose="020B0604020202020204" pitchFamily="34" charset="0"/>
                  <a:ea typeface="宋体" panose="02010600030101010101" pitchFamily="2" charset="-122"/>
                </a:rPr>
                <a:t>传感器</a:t>
              </a:r>
            </a:p>
          </p:txBody>
        </p:sp>
      </p:grpSp>
      <p:sp>
        <p:nvSpPr>
          <p:cNvPr id="288781" name="Text Box 13"/>
          <p:cNvSpPr txBox="1">
            <a:spLocks noChangeArrowheads="1"/>
          </p:cNvSpPr>
          <p:nvPr/>
        </p:nvSpPr>
        <p:spPr bwMode="auto">
          <a:xfrm>
            <a:off x="5219700" y="3789363"/>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zh-CN" altLang="en-US" sz="2000">
                <a:solidFill>
                  <a:srgbClr val="000066"/>
                </a:solidFill>
                <a:latin typeface="Arial" panose="020B0604020202020204" pitchFamily="34" charset="0"/>
              </a:rPr>
              <a:t>电涡流传感器测位移</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684213" y="620713"/>
            <a:ext cx="472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A50021"/>
                </a:solidFill>
                <a:latin typeface="华文仿宋" pitchFamily="2" charset="-122"/>
              </a:rPr>
              <a:t>电涡流式传感器测振幅</a:t>
            </a:r>
          </a:p>
        </p:txBody>
      </p:sp>
      <p:grpSp>
        <p:nvGrpSpPr>
          <p:cNvPr id="289795" name="Group 3"/>
          <p:cNvGrpSpPr>
            <a:grpSpLocks/>
          </p:cNvGrpSpPr>
          <p:nvPr/>
        </p:nvGrpSpPr>
        <p:grpSpPr bwMode="auto">
          <a:xfrm>
            <a:off x="1403350" y="1484313"/>
            <a:ext cx="6408738" cy="2044700"/>
            <a:chOff x="1515" y="12211"/>
            <a:chExt cx="6405" cy="2340"/>
          </a:xfrm>
        </p:grpSpPr>
        <p:sp>
          <p:nvSpPr>
            <p:cNvPr id="289796" name="Text Box 4"/>
            <p:cNvSpPr txBox="1">
              <a:spLocks noChangeArrowheads="1"/>
            </p:cNvSpPr>
            <p:nvPr/>
          </p:nvSpPr>
          <p:spPr bwMode="auto">
            <a:xfrm>
              <a:off x="2863" y="13861"/>
              <a:ext cx="4110" cy="690"/>
            </a:xfrm>
            <a:prstGeom prst="rect">
              <a:avLst/>
            </a:prstGeom>
            <a:solidFill>
              <a:schemeClr val="bg1"/>
            </a:solidFill>
            <a:ln w="9525">
              <a:solidFill>
                <a:srgbClr val="FFFFFF"/>
              </a:solidFill>
              <a:miter lim="800000"/>
              <a:headEnd/>
              <a:tailEnd/>
            </a:ln>
          </p:spPr>
          <p:txBody>
            <a:bodyPr lIns="0" tIns="0" rIns="0" bIns="0"/>
            <a:lstStyle/>
            <a:p>
              <a:pPr algn="ctr">
                <a:lnSpc>
                  <a:spcPct val="80000"/>
                </a:lnSpc>
                <a:spcBef>
                  <a:spcPct val="20000"/>
                </a:spcBef>
              </a:pPr>
              <a:r>
                <a:rPr lang="zh-CN" altLang="en-US" sz="2000">
                  <a:solidFill>
                    <a:srgbClr val="000066"/>
                  </a:solidFill>
                  <a:latin typeface="华文仿宋" pitchFamily="2" charset="-122"/>
                </a:rPr>
                <a:t>振幅测量原理图</a:t>
              </a:r>
            </a:p>
            <a:p>
              <a:pPr algn="ctr">
                <a:lnSpc>
                  <a:spcPct val="80000"/>
                </a:lnSpc>
                <a:spcBef>
                  <a:spcPct val="20000"/>
                </a:spcBef>
              </a:pPr>
              <a:r>
                <a:rPr lang="en-US" altLang="zh-CN" sz="2000">
                  <a:solidFill>
                    <a:srgbClr val="000066"/>
                  </a:solidFill>
                  <a:latin typeface="华文仿宋" pitchFamily="2" charset="-122"/>
                </a:rPr>
                <a:t>1—</a:t>
              </a:r>
              <a:r>
                <a:rPr lang="zh-CN" altLang="en-US" sz="2000">
                  <a:solidFill>
                    <a:srgbClr val="000066"/>
                  </a:solidFill>
                  <a:latin typeface="华文仿宋" pitchFamily="2" charset="-122"/>
                </a:rPr>
                <a:t>试件  </a:t>
              </a:r>
              <a:r>
                <a:rPr lang="en-US" altLang="zh-CN" sz="2000">
                  <a:solidFill>
                    <a:srgbClr val="000066"/>
                  </a:solidFill>
                  <a:latin typeface="华文仿宋" pitchFamily="2" charset="-122"/>
                </a:rPr>
                <a:t>2—</a:t>
              </a:r>
              <a:r>
                <a:rPr lang="zh-CN" altLang="en-US" sz="2000">
                  <a:solidFill>
                    <a:srgbClr val="000066"/>
                  </a:solidFill>
                  <a:latin typeface="华文仿宋" pitchFamily="2" charset="-122"/>
                </a:rPr>
                <a:t>传感器</a:t>
              </a:r>
            </a:p>
          </p:txBody>
        </p:sp>
        <p:pic>
          <p:nvPicPr>
            <p:cNvPr id="2897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5" y="12211"/>
              <a:ext cx="6405" cy="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9798" name="Rectangle 6"/>
          <p:cNvSpPr>
            <a:spLocks noChangeArrowheads="1"/>
          </p:cNvSpPr>
          <p:nvPr/>
        </p:nvSpPr>
        <p:spPr bwMode="auto">
          <a:xfrm>
            <a:off x="533400" y="3962400"/>
            <a:ext cx="78486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a:solidFill>
                  <a:srgbClr val="000000"/>
                </a:solidFill>
                <a:latin typeface="华文仿宋" pitchFamily="2" charset="-122"/>
              </a:rPr>
              <a:t>       电涡流式传感器还可以用来测量各种振动的振幅。为了研究机床等各部位的振动，可用多个电涡流传感器同时检测各点的振动情况。</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685800" y="457200"/>
            <a:ext cx="472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A50021"/>
                </a:solidFill>
                <a:latin typeface="华文仿宋" pitchFamily="2" charset="-122"/>
              </a:rPr>
              <a:t>电涡流式传感器测转速</a:t>
            </a:r>
          </a:p>
        </p:txBody>
      </p:sp>
      <p:grpSp>
        <p:nvGrpSpPr>
          <p:cNvPr id="290819" name="Group 3"/>
          <p:cNvGrpSpPr>
            <a:grpSpLocks/>
          </p:cNvGrpSpPr>
          <p:nvPr/>
        </p:nvGrpSpPr>
        <p:grpSpPr bwMode="auto">
          <a:xfrm>
            <a:off x="4419600" y="2209800"/>
            <a:ext cx="4572000" cy="2805113"/>
            <a:chOff x="2880" y="192"/>
            <a:chExt cx="2880" cy="1767"/>
          </a:xfrm>
        </p:grpSpPr>
        <p:pic>
          <p:nvPicPr>
            <p:cNvPr id="290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 y="192"/>
              <a:ext cx="2729" cy="1408"/>
            </a:xfrm>
            <a:prstGeom prst="rect">
              <a:avLst/>
            </a:prstGeom>
            <a:noFill/>
            <a:extLst>
              <a:ext uri="{909E8E84-426E-40DD-AFC4-6F175D3DCCD1}">
                <a14:hiddenFill xmlns:a14="http://schemas.microsoft.com/office/drawing/2010/main">
                  <a:solidFill>
                    <a:srgbClr val="FFFFFF"/>
                  </a:solidFill>
                </a14:hiddenFill>
              </a:ext>
            </a:extLst>
          </p:spPr>
        </p:pic>
        <p:sp>
          <p:nvSpPr>
            <p:cNvPr id="290821" name="Text Box 5"/>
            <p:cNvSpPr txBox="1">
              <a:spLocks noChangeArrowheads="1"/>
            </p:cNvSpPr>
            <p:nvPr/>
          </p:nvSpPr>
          <p:spPr bwMode="auto">
            <a:xfrm>
              <a:off x="2880" y="1680"/>
              <a:ext cx="2880"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zh-CN" altLang="en-US" sz="2300">
                  <a:solidFill>
                    <a:srgbClr val="000066"/>
                  </a:solidFill>
                  <a:latin typeface="华文仿宋" pitchFamily="2" charset="-122"/>
                </a:rPr>
                <a:t>电涡流式传感器测转速</a:t>
              </a:r>
            </a:p>
          </p:txBody>
        </p:sp>
      </p:grpSp>
      <p:sp>
        <p:nvSpPr>
          <p:cNvPr id="290822" name="Rectangle 6"/>
          <p:cNvSpPr>
            <a:spLocks noChangeArrowheads="1"/>
          </p:cNvSpPr>
          <p:nvPr/>
        </p:nvSpPr>
        <p:spPr bwMode="auto">
          <a:xfrm>
            <a:off x="179388" y="2133600"/>
            <a:ext cx="4170362"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a:solidFill>
                  <a:srgbClr val="000000"/>
                </a:solidFill>
                <a:latin typeface="华文仿宋" pitchFamily="2" charset="-122"/>
              </a:rPr>
              <a:t>      当转轴转动时，传感器与转轴之间的距离在周期地改变着。于是它的输出信号也周期性地发生变化，此输出信号经放大、变换后。可以用频率计测出其变化频率，从而测出转轴的转速。若转轴上开</a:t>
            </a:r>
            <a:r>
              <a:rPr lang="en-US" altLang="zh-CN">
                <a:solidFill>
                  <a:srgbClr val="000000"/>
                </a:solidFill>
                <a:latin typeface="华文仿宋" pitchFamily="2" charset="-122"/>
              </a:rPr>
              <a:t>Z</a:t>
            </a:r>
            <a:r>
              <a:rPr lang="zh-CN" altLang="en-US">
                <a:solidFill>
                  <a:srgbClr val="000000"/>
                </a:solidFill>
                <a:latin typeface="华文仿宋" pitchFamily="2" charset="-122"/>
              </a:rPr>
              <a:t>个槽，频率计的读数为</a:t>
            </a:r>
            <a:r>
              <a:rPr lang="en-US" altLang="zh-CN">
                <a:solidFill>
                  <a:srgbClr val="000000"/>
                </a:solidFill>
                <a:latin typeface="华文仿宋" pitchFamily="2" charset="-122"/>
              </a:rPr>
              <a:t>f</a:t>
            </a:r>
            <a:r>
              <a:rPr lang="zh-CN" altLang="en-US">
                <a:solidFill>
                  <a:srgbClr val="000000"/>
                </a:solidFill>
                <a:latin typeface="华文仿宋" pitchFamily="2" charset="-122"/>
              </a:rPr>
              <a:t>，则转轴的转速</a:t>
            </a:r>
            <a:r>
              <a:rPr lang="en-US" altLang="zh-CN">
                <a:solidFill>
                  <a:srgbClr val="000000"/>
                </a:solidFill>
                <a:latin typeface="华文仿宋" pitchFamily="2" charset="-122"/>
              </a:rPr>
              <a:t>n</a:t>
            </a:r>
            <a:r>
              <a:rPr lang="zh-CN" altLang="en-US">
                <a:solidFill>
                  <a:srgbClr val="000000"/>
                </a:solidFill>
                <a:latin typeface="华文仿宋" pitchFamily="2" charset="-122"/>
              </a:rPr>
              <a:t>的数值为：</a:t>
            </a:r>
          </a:p>
        </p:txBody>
      </p:sp>
      <p:graphicFrame>
        <p:nvGraphicFramePr>
          <p:cNvPr id="290823" name="Object 7"/>
          <p:cNvGraphicFramePr>
            <a:graphicFrameLocks noChangeAspect="1"/>
          </p:cNvGraphicFramePr>
          <p:nvPr>
            <p:ph/>
          </p:nvPr>
        </p:nvGraphicFramePr>
        <p:xfrm>
          <a:off x="5148263" y="5445125"/>
          <a:ext cx="1101725" cy="839788"/>
        </p:xfrm>
        <a:graphic>
          <a:graphicData uri="http://schemas.openxmlformats.org/presentationml/2006/ole">
            <mc:AlternateContent xmlns:mc="http://schemas.openxmlformats.org/markup-compatibility/2006">
              <mc:Choice xmlns:v="urn:schemas-microsoft-com:vml" Requires="v">
                <p:oleObj spid="_x0000_s290827" name="公式" r:id="rId4" imgW="533160" imgH="406080" progId="Equation.3">
                  <p:embed/>
                </p:oleObj>
              </mc:Choice>
              <mc:Fallback>
                <p:oleObj name="公式" r:id="rId4" imgW="533160" imgH="40608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263" y="5445125"/>
                        <a:ext cx="1101725" cy="839788"/>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0824" name="Rectangle 8"/>
          <p:cNvSpPr>
            <a:spLocks noChangeArrowheads="1"/>
          </p:cNvSpPr>
          <p:nvPr/>
        </p:nvSpPr>
        <p:spPr bwMode="auto">
          <a:xfrm>
            <a:off x="323850" y="1052513"/>
            <a:ext cx="8424863"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1800" b="0">
                <a:latin typeface="华文仿宋" pitchFamily="2" charset="-122"/>
              </a:rPr>
              <a:t>         </a:t>
            </a:r>
            <a:r>
              <a:rPr lang="zh-CN" altLang="en-US">
                <a:solidFill>
                  <a:srgbClr val="000000"/>
                </a:solidFill>
                <a:latin typeface="华文仿宋" pitchFamily="2" charset="-122"/>
              </a:rPr>
              <a:t>在金属旋转体上开一条或数条槽，或做成齿，旁边安装一个电涡流式传感器。</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1845" name="Picture 5"/>
          <p:cNvPicPr>
            <a:picLocks noChangeAspect="1" noChangeArrowheads="1"/>
          </p:cNvPicPr>
          <p:nvPr/>
        </p:nvPicPr>
        <p:blipFill>
          <a:blip r:embed="rId2">
            <a:extLst>
              <a:ext uri="{28A0092B-C50C-407E-A947-70E740481C1C}">
                <a14:useLocalDpi xmlns:a14="http://schemas.microsoft.com/office/drawing/2010/main" val="0"/>
              </a:ext>
            </a:extLst>
          </a:blip>
          <a:srcRect b="21144"/>
          <a:stretch>
            <a:fillRect/>
          </a:stretch>
        </p:blipFill>
        <p:spPr bwMode="auto">
          <a:xfrm>
            <a:off x="323850" y="1628775"/>
            <a:ext cx="6332538"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1842" name="Text Box 2"/>
          <p:cNvSpPr txBox="1">
            <a:spLocks noChangeArrowheads="1"/>
          </p:cNvSpPr>
          <p:nvPr/>
        </p:nvSpPr>
        <p:spPr bwMode="auto">
          <a:xfrm>
            <a:off x="685800" y="457200"/>
            <a:ext cx="472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A50021"/>
                </a:solidFill>
                <a:latin typeface="华文仿宋" pitchFamily="2" charset="-122"/>
              </a:rPr>
              <a:t>电涡流式传感器测厚度</a:t>
            </a:r>
          </a:p>
        </p:txBody>
      </p:sp>
      <p:sp>
        <p:nvSpPr>
          <p:cNvPr id="291843" name="Rectangle 3"/>
          <p:cNvSpPr>
            <a:spLocks noChangeArrowheads="1"/>
          </p:cNvSpPr>
          <p:nvPr/>
        </p:nvSpPr>
        <p:spPr bwMode="auto">
          <a:xfrm>
            <a:off x="304800" y="990600"/>
            <a:ext cx="80772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a:solidFill>
                  <a:srgbClr val="000000"/>
                </a:solidFill>
                <a:latin typeface="华文仿宋" pitchFamily="2" charset="-122"/>
              </a:rPr>
              <a:t>    </a:t>
            </a:r>
            <a:r>
              <a:rPr lang="zh-CN" altLang="en-US">
                <a:solidFill>
                  <a:srgbClr val="000000"/>
                </a:solidFill>
                <a:latin typeface="华文仿宋" pitchFamily="2" charset="-122"/>
              </a:rPr>
              <a:t>涡流式传感器也可以用来检测金属板厚度和非金属板的镀层厚度。</a:t>
            </a:r>
          </a:p>
        </p:txBody>
      </p:sp>
      <p:sp>
        <p:nvSpPr>
          <p:cNvPr id="291846" name="Rectangle 6"/>
          <p:cNvSpPr>
            <a:spLocks noChangeArrowheads="1"/>
          </p:cNvSpPr>
          <p:nvPr/>
        </p:nvSpPr>
        <p:spPr bwMode="auto">
          <a:xfrm>
            <a:off x="1476375" y="3573463"/>
            <a:ext cx="32766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a:solidFill>
                  <a:srgbClr val="000066"/>
                </a:solidFill>
                <a:latin typeface="华文仿宋" pitchFamily="2" charset="-122"/>
              </a:rPr>
              <a:t>厚度测量原理图</a:t>
            </a:r>
          </a:p>
          <a:p>
            <a:pPr>
              <a:lnSpc>
                <a:spcPct val="120000"/>
              </a:lnSpc>
            </a:pPr>
            <a:r>
              <a:rPr lang="en-US" altLang="zh-CN">
                <a:solidFill>
                  <a:srgbClr val="000066"/>
                </a:solidFill>
                <a:latin typeface="华文仿宋" pitchFamily="2" charset="-122"/>
              </a:rPr>
              <a:t>1—</a:t>
            </a:r>
            <a:r>
              <a:rPr lang="zh-CN" altLang="en-US">
                <a:solidFill>
                  <a:srgbClr val="000066"/>
                </a:solidFill>
                <a:latin typeface="华文仿宋" pitchFamily="2" charset="-122"/>
              </a:rPr>
              <a:t>试件  </a:t>
            </a:r>
            <a:r>
              <a:rPr lang="en-US" altLang="zh-CN">
                <a:solidFill>
                  <a:srgbClr val="000066"/>
                </a:solidFill>
                <a:latin typeface="华文仿宋" pitchFamily="2" charset="-122"/>
              </a:rPr>
              <a:t>2—</a:t>
            </a:r>
            <a:r>
              <a:rPr lang="zh-CN" altLang="en-US">
                <a:solidFill>
                  <a:srgbClr val="000066"/>
                </a:solidFill>
                <a:latin typeface="华文仿宋" pitchFamily="2" charset="-122"/>
              </a:rPr>
              <a:t>传感器</a:t>
            </a:r>
          </a:p>
        </p:txBody>
      </p:sp>
      <p:sp>
        <p:nvSpPr>
          <p:cNvPr id="291847" name="Rectangle 7"/>
          <p:cNvSpPr>
            <a:spLocks noChangeArrowheads="1"/>
          </p:cNvSpPr>
          <p:nvPr/>
        </p:nvSpPr>
        <p:spPr bwMode="auto">
          <a:xfrm>
            <a:off x="250825" y="4575175"/>
            <a:ext cx="864235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a:solidFill>
                  <a:srgbClr val="000000"/>
                </a:solidFill>
                <a:latin typeface="华文仿宋" pitchFamily="2" charset="-122"/>
              </a:rPr>
              <a:t>      </a:t>
            </a:r>
            <a:r>
              <a:rPr lang="zh-CN" altLang="en-US">
                <a:solidFill>
                  <a:srgbClr val="000000"/>
                </a:solidFill>
                <a:latin typeface="华文仿宋" pitchFamily="2" charset="-122"/>
              </a:rPr>
              <a:t>当金属板厚度变化时，将使金属板和传感器间的距离改变，从而引起输出电容的变化。由于在工作过程中金属板会上下移动，影响测量精度，因此一般电涡流式传感器用于金属板厚度检测时，常常采用图</a:t>
            </a:r>
            <a:r>
              <a:rPr lang="en-US" altLang="zh-CN">
                <a:solidFill>
                  <a:srgbClr val="000000"/>
                </a:solidFill>
                <a:latin typeface="华文仿宋" pitchFamily="2" charset="-122"/>
              </a:rPr>
              <a:t>b</a:t>
            </a:r>
            <a:r>
              <a:rPr lang="zh-CN" altLang="en-US">
                <a:solidFill>
                  <a:srgbClr val="000000"/>
                </a:solidFill>
                <a:latin typeface="华文仿宋" pitchFamily="2" charset="-122"/>
              </a:rPr>
              <a:t>的方案，可以消除金属板波动影响 。</a:t>
            </a:r>
          </a:p>
        </p:txBody>
      </p:sp>
      <p:pic>
        <p:nvPicPr>
          <p:cNvPr id="291848" name="Picture 8" descr="测量板厚"/>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1633538"/>
            <a:ext cx="2303463" cy="2255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91848"/>
                                        </p:tgtEl>
                                        <p:attrNameLst>
                                          <p:attrName>style.visibility</p:attrName>
                                        </p:attrNameLst>
                                      </p:cBhvr>
                                      <p:to>
                                        <p:strVal val="visible"/>
                                      </p:to>
                                    </p:set>
                                    <p:animEffect transition="in" filter="circle(in)">
                                      <p:cBhvr>
                                        <p:cTn id="7" dur="1000"/>
                                        <p:tgtEl>
                                          <p:spTgt spid="291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rrowheads="1"/>
          </p:cNvSpPr>
          <p:nvPr>
            <p:ph type="title"/>
          </p:nvPr>
        </p:nvSpPr>
        <p:spPr>
          <a:xfrm>
            <a:off x="1908175" y="5445125"/>
            <a:ext cx="1676400" cy="53022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t">
            <a:spAutoFit/>
          </a:bodyPr>
          <a:lstStyle/>
          <a:p>
            <a:pPr algn="l">
              <a:lnSpc>
                <a:spcPct val="120000"/>
              </a:lnSpc>
            </a:pPr>
            <a:r>
              <a:rPr kumimoji="1" lang="zh-CN" altLang="en-US" sz="2400" b="1">
                <a:solidFill>
                  <a:srgbClr val="000066"/>
                </a:solidFill>
                <a:latin typeface="华文仿宋" pitchFamily="2" charset="-122"/>
                <a:ea typeface="华文仿宋" pitchFamily="2" charset="-122"/>
              </a:rPr>
              <a:t>电磁炉</a:t>
            </a:r>
          </a:p>
        </p:txBody>
      </p:sp>
      <p:sp>
        <p:nvSpPr>
          <p:cNvPr id="292867" name="Rectangle 3"/>
          <p:cNvSpPr>
            <a:spLocks noGrp="1" noRot="1" noChangeArrowheads="1"/>
          </p:cNvSpPr>
          <p:nvPr>
            <p:ph type="body" idx="1"/>
          </p:nvPr>
        </p:nvSpPr>
        <p:spPr>
          <a:xfrm>
            <a:off x="5795963" y="620713"/>
            <a:ext cx="2819400" cy="315912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pPr marL="0" indent="0">
              <a:lnSpc>
                <a:spcPct val="120000"/>
              </a:lnSpc>
              <a:spcBef>
                <a:spcPct val="0"/>
              </a:spcBef>
              <a:buFontTx/>
              <a:buNone/>
            </a:pPr>
            <a:r>
              <a:rPr kumimoji="1" lang="en-US" altLang="zh-CN" sz="2400" b="1">
                <a:solidFill>
                  <a:srgbClr val="000000"/>
                </a:solidFill>
                <a:latin typeface="华文仿宋" pitchFamily="2" charset="-122"/>
                <a:ea typeface="华文仿宋" pitchFamily="2" charset="-122"/>
              </a:rPr>
              <a:t>          </a:t>
            </a:r>
            <a:r>
              <a:rPr kumimoji="1" lang="zh-CN" altLang="en-US" sz="2400" b="1">
                <a:solidFill>
                  <a:srgbClr val="000000"/>
                </a:solidFill>
                <a:latin typeface="华文仿宋" pitchFamily="2" charset="-122"/>
                <a:ea typeface="华文仿宋" pitchFamily="2" charset="-122"/>
              </a:rPr>
              <a:t>高频电流通过励磁线圈，产生交变磁场，在铁质锅底会产生无数的电涡流，使锅底自行发热，烧开锅 内 的 食 物。</a:t>
            </a:r>
          </a:p>
        </p:txBody>
      </p:sp>
      <p:pic>
        <p:nvPicPr>
          <p:cNvPr id="292868" name="Picture 4" descr="电涡流电磁炉原理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4772025" cy="3414713"/>
          </a:xfrm>
          <a:prstGeom prst="rect">
            <a:avLst/>
          </a:prstGeom>
          <a:noFill/>
          <a:extLst>
            <a:ext uri="{909E8E84-426E-40DD-AFC4-6F175D3DCCD1}">
              <a14:hiddenFill xmlns:a14="http://schemas.microsoft.com/office/drawing/2010/main">
                <a:solidFill>
                  <a:srgbClr val="FFFFFF"/>
                </a:solidFill>
              </a14:hiddenFill>
            </a:ext>
          </a:extLst>
        </p:spPr>
      </p:pic>
      <p:sp>
        <p:nvSpPr>
          <p:cNvPr id="292869" name="Text Box 5"/>
          <p:cNvSpPr txBox="1">
            <a:spLocks noChangeArrowheads="1"/>
          </p:cNvSpPr>
          <p:nvPr/>
        </p:nvSpPr>
        <p:spPr bwMode="auto">
          <a:xfrm>
            <a:off x="685800" y="457200"/>
            <a:ext cx="5902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a:solidFill>
                  <a:srgbClr val="A50021"/>
                </a:solidFill>
                <a:latin typeface="华文仿宋" pitchFamily="2" charset="-122"/>
              </a:rPr>
              <a:t>电涡流原理在日常生活中的应用</a:t>
            </a:r>
          </a:p>
        </p:txBody>
      </p:sp>
      <p:pic>
        <p:nvPicPr>
          <p:cNvPr id="292870" name="Picture 6" descr="电涡流电磁炉线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3789363"/>
            <a:ext cx="3897312" cy="291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ext Box 2"/>
          <p:cNvSpPr txBox="1">
            <a:spLocks noChangeArrowheads="1"/>
          </p:cNvSpPr>
          <p:nvPr/>
        </p:nvSpPr>
        <p:spPr bwMode="auto">
          <a:xfrm>
            <a:off x="457200" y="914400"/>
            <a:ext cx="83058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endParaRPr lang="zh-CN" altLang="en-US">
              <a:solidFill>
                <a:srgbClr val="000066"/>
              </a:solidFill>
              <a:latin typeface="华文仿宋" pitchFamily="2" charset="-122"/>
            </a:endParaRPr>
          </a:p>
        </p:txBody>
      </p:sp>
      <p:sp>
        <p:nvSpPr>
          <p:cNvPr id="237571" name="Text Box 3"/>
          <p:cNvSpPr txBox="1">
            <a:spLocks noChangeArrowheads="1"/>
          </p:cNvSpPr>
          <p:nvPr/>
        </p:nvSpPr>
        <p:spPr bwMode="auto">
          <a:xfrm>
            <a:off x="2051050" y="1125538"/>
            <a:ext cx="2447925" cy="5794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3200">
                <a:solidFill>
                  <a:srgbClr val="A50021"/>
                </a:solidFill>
              </a:rPr>
              <a:t>作业：</a:t>
            </a:r>
          </a:p>
        </p:txBody>
      </p:sp>
      <p:sp>
        <p:nvSpPr>
          <p:cNvPr id="237572" name="Text Box 4"/>
          <p:cNvSpPr txBox="1">
            <a:spLocks noChangeArrowheads="1"/>
          </p:cNvSpPr>
          <p:nvPr/>
        </p:nvSpPr>
        <p:spPr bwMode="auto">
          <a:xfrm>
            <a:off x="2195513" y="1989138"/>
            <a:ext cx="4968875" cy="37258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0" lang="zh-CN" altLang="en-US" sz="2800"/>
              <a:t>设想一种新型电感传感器</a:t>
            </a:r>
          </a:p>
          <a:p>
            <a:pPr>
              <a:spcBef>
                <a:spcPct val="50000"/>
              </a:spcBef>
            </a:pPr>
            <a:r>
              <a:rPr kumimoji="0" lang="zh-CN" altLang="en-US" sz="2800"/>
              <a:t>（或一种新应用）</a:t>
            </a:r>
          </a:p>
          <a:p>
            <a:pPr>
              <a:spcBef>
                <a:spcPct val="50000"/>
              </a:spcBef>
            </a:pPr>
            <a:r>
              <a:rPr lang="en-US" altLang="zh-CN" sz="2800"/>
              <a:t>4-3</a:t>
            </a:r>
          </a:p>
          <a:p>
            <a:pPr>
              <a:spcBef>
                <a:spcPct val="50000"/>
              </a:spcBef>
            </a:pPr>
            <a:r>
              <a:rPr lang="en-US" altLang="zh-CN" sz="2800"/>
              <a:t>4-5</a:t>
            </a:r>
          </a:p>
          <a:p>
            <a:pPr>
              <a:spcBef>
                <a:spcPct val="50000"/>
              </a:spcBef>
            </a:pPr>
            <a:r>
              <a:rPr lang="en-US" altLang="zh-CN" sz="2800"/>
              <a:t>4-6</a:t>
            </a:r>
          </a:p>
          <a:p>
            <a:pPr>
              <a:spcBef>
                <a:spcPct val="50000"/>
              </a:spcBef>
            </a:pPr>
            <a:r>
              <a:rPr lang="en-US" altLang="zh-CN" sz="2800"/>
              <a:t>4-8</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28" name="Picture 4" descr="齿轮转速测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125538"/>
            <a:ext cx="7275512" cy="4597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3" name="Rectangle 5"/>
          <p:cNvSpPr>
            <a:spLocks noGrp="1" noChangeArrowheads="1"/>
          </p:cNvSpPr>
          <p:nvPr>
            <p:ph type="body" idx="1"/>
          </p:nvPr>
        </p:nvSpPr>
        <p:spPr>
          <a:xfrm>
            <a:off x="323850" y="476250"/>
            <a:ext cx="8424863" cy="5903913"/>
          </a:xfrm>
        </p:spPr>
        <p:txBody>
          <a:bodyPr/>
          <a:lstStyle/>
          <a:p>
            <a:pPr>
              <a:lnSpc>
                <a:spcPct val="130000"/>
              </a:lnSpc>
              <a:buClr>
                <a:srgbClr val="FF3300"/>
              </a:buClr>
              <a:buSzPct val="70000"/>
              <a:buFont typeface="Wingdings" panose="05000000000000000000" pitchFamily="2" charset="2"/>
              <a:buChar char="Ø"/>
            </a:pPr>
            <a:r>
              <a:rPr lang="zh-CN" altLang="en-US" sz="2400" b="1" dirty="0">
                <a:solidFill>
                  <a:schemeClr val="accent2"/>
                </a:solidFill>
                <a:latin typeface="华文仿宋" pitchFamily="2" charset="-122"/>
                <a:ea typeface="华文仿宋" pitchFamily="2" charset="-122"/>
              </a:rPr>
              <a:t>   </a:t>
            </a:r>
            <a:r>
              <a:rPr lang="zh-CN" altLang="en-US" sz="2400" b="1" dirty="0">
                <a:solidFill>
                  <a:srgbClr val="FF0000"/>
                </a:solidFill>
                <a:latin typeface="华文仿宋" pitchFamily="2" charset="-122"/>
                <a:ea typeface="华文仿宋" pitchFamily="2" charset="-122"/>
              </a:rPr>
              <a:t>利用电磁感应原理将被测非电量如位移、压力、流量、振动等转换成线圈自感系数</a:t>
            </a:r>
            <a:r>
              <a:rPr lang="en-US" altLang="zh-CN" sz="2400" b="1" i="1" dirty="0">
                <a:solidFill>
                  <a:srgbClr val="FF0000"/>
                </a:solidFill>
                <a:latin typeface="华文仿宋" pitchFamily="2" charset="-122"/>
                <a:ea typeface="华文仿宋" pitchFamily="2" charset="-122"/>
              </a:rPr>
              <a:t>L</a:t>
            </a:r>
            <a:r>
              <a:rPr lang="zh-CN" altLang="en-US" sz="2400" b="1" dirty="0">
                <a:solidFill>
                  <a:srgbClr val="FF0000"/>
                </a:solidFill>
                <a:latin typeface="华文仿宋" pitchFamily="2" charset="-122"/>
                <a:ea typeface="华文仿宋" pitchFamily="2" charset="-122"/>
              </a:rPr>
              <a:t>或互感系数</a:t>
            </a:r>
            <a:r>
              <a:rPr lang="en-US" altLang="zh-CN" sz="2400" b="1" i="1" dirty="0">
                <a:solidFill>
                  <a:srgbClr val="FF0000"/>
                </a:solidFill>
                <a:latin typeface="华文仿宋" pitchFamily="2" charset="-122"/>
                <a:ea typeface="华文仿宋" pitchFamily="2" charset="-122"/>
              </a:rPr>
              <a:t>M</a:t>
            </a:r>
            <a:r>
              <a:rPr lang="zh-CN" altLang="en-US" sz="2400" b="1" dirty="0">
                <a:solidFill>
                  <a:srgbClr val="FF0000"/>
                </a:solidFill>
                <a:latin typeface="华文仿宋" pitchFamily="2" charset="-122"/>
                <a:ea typeface="华文仿宋" pitchFamily="2" charset="-122"/>
              </a:rPr>
              <a:t>的变化，再由测量电路转换为电压或电流的变化量输出，这种装置称为电感式传感器。</a:t>
            </a:r>
          </a:p>
          <a:p>
            <a:pPr>
              <a:lnSpc>
                <a:spcPct val="130000"/>
              </a:lnSpc>
              <a:buClr>
                <a:srgbClr val="FF3300"/>
              </a:buClr>
              <a:buSzPct val="70000"/>
              <a:buFont typeface="Wingdings" panose="05000000000000000000" pitchFamily="2" charset="2"/>
              <a:buChar char="Ø"/>
            </a:pPr>
            <a:r>
              <a:rPr lang="zh-CN" altLang="en-US" sz="2400" b="1" dirty="0" smtClean="0">
                <a:solidFill>
                  <a:schemeClr val="accent2"/>
                </a:solidFill>
                <a:latin typeface="华文仿宋" pitchFamily="2" charset="-122"/>
                <a:ea typeface="华文仿宋" pitchFamily="2" charset="-122"/>
              </a:rPr>
              <a:t>优点：</a:t>
            </a:r>
            <a:r>
              <a:rPr lang="zh-CN" altLang="en-US" sz="2400" b="1" dirty="0" smtClean="0">
                <a:solidFill>
                  <a:schemeClr val="accent2"/>
                </a:solidFill>
                <a:latin typeface="华文仿宋" pitchFamily="2" charset="-122"/>
                <a:ea typeface="华文仿宋" pitchFamily="2" charset="-122"/>
              </a:rPr>
              <a:t>结</a:t>
            </a:r>
            <a:r>
              <a:rPr lang="zh-CN" altLang="en-US" sz="2400" b="1" dirty="0">
                <a:solidFill>
                  <a:schemeClr val="accent2"/>
                </a:solidFill>
                <a:latin typeface="华文仿宋" pitchFamily="2" charset="-122"/>
                <a:ea typeface="华文仿宋" pitchFamily="2" charset="-122"/>
              </a:rPr>
              <a:t>构简单，工作可靠，测量精度高，零点稳定，输出功率较大</a:t>
            </a:r>
            <a:r>
              <a:rPr lang="zh-CN" altLang="en-US" sz="2400" b="1" dirty="0" smtClean="0">
                <a:solidFill>
                  <a:schemeClr val="accent2"/>
                </a:solidFill>
                <a:latin typeface="华文仿宋" pitchFamily="2" charset="-122"/>
                <a:ea typeface="华文仿宋" pitchFamily="2" charset="-122"/>
              </a:rPr>
              <a:t>等。</a:t>
            </a:r>
            <a:r>
              <a:rPr lang="zh-CN" altLang="en-US" sz="2400" b="1" dirty="0" smtClean="0">
                <a:solidFill>
                  <a:schemeClr val="accent2"/>
                </a:solidFill>
                <a:latin typeface="华文仿宋" pitchFamily="2" charset="-122"/>
                <a:ea typeface="华文仿宋" pitchFamily="2" charset="-122"/>
              </a:rPr>
              <a:t>能实现信息的远距离传输、记录、显示和控制。</a:t>
            </a:r>
            <a:endParaRPr lang="en-US" altLang="zh-CN" sz="2400" b="1" dirty="0" smtClean="0">
              <a:solidFill>
                <a:schemeClr val="accent2"/>
              </a:solidFill>
              <a:latin typeface="华文仿宋" pitchFamily="2" charset="-122"/>
              <a:ea typeface="华文仿宋" pitchFamily="2" charset="-122"/>
            </a:endParaRPr>
          </a:p>
          <a:p>
            <a:pPr>
              <a:lnSpc>
                <a:spcPct val="130000"/>
              </a:lnSpc>
              <a:buClr>
                <a:srgbClr val="FF3300"/>
              </a:buClr>
              <a:buSzPct val="70000"/>
              <a:buFont typeface="Wingdings" panose="05000000000000000000" pitchFamily="2" charset="2"/>
              <a:buChar char="Ø"/>
            </a:pPr>
            <a:r>
              <a:rPr lang="zh-CN" altLang="en-US" sz="2400" b="1" dirty="0" smtClean="0">
                <a:solidFill>
                  <a:schemeClr val="accent2"/>
                </a:solidFill>
                <a:latin typeface="华文仿宋" pitchFamily="2" charset="-122"/>
                <a:ea typeface="华文仿宋" pitchFamily="2" charset="-122"/>
              </a:rPr>
              <a:t>缺点：灵</a:t>
            </a:r>
            <a:r>
              <a:rPr lang="zh-CN" altLang="en-US" sz="2400" b="1" dirty="0">
                <a:solidFill>
                  <a:schemeClr val="accent2"/>
                </a:solidFill>
                <a:latin typeface="华文仿宋" pitchFamily="2" charset="-122"/>
                <a:ea typeface="华文仿宋" pitchFamily="2" charset="-122"/>
              </a:rPr>
              <a:t>敏度、线性度和测量范围相互制约，传感器自身频率响应低，不适用于快速动态测量</a:t>
            </a:r>
            <a:r>
              <a:rPr lang="zh-CN" altLang="en-US" sz="2400" b="1" dirty="0" smtClean="0">
                <a:solidFill>
                  <a:schemeClr val="accent2"/>
                </a:solidFill>
                <a:latin typeface="华文仿宋" pitchFamily="2" charset="-122"/>
                <a:ea typeface="华文仿宋" pitchFamily="2" charset="-122"/>
              </a:rPr>
              <a:t>。</a:t>
            </a:r>
            <a:endParaRPr lang="en-US" altLang="zh-CN" sz="2400" b="1" dirty="0" smtClean="0">
              <a:solidFill>
                <a:schemeClr val="accent2"/>
              </a:solidFill>
              <a:latin typeface="华文仿宋" pitchFamily="2" charset="-122"/>
              <a:ea typeface="华文仿宋" pitchFamily="2" charset="-122"/>
            </a:endParaRPr>
          </a:p>
          <a:p>
            <a:pPr>
              <a:lnSpc>
                <a:spcPct val="130000"/>
              </a:lnSpc>
              <a:buClr>
                <a:srgbClr val="FF3300"/>
              </a:buClr>
              <a:buSzPct val="70000"/>
              <a:buFont typeface="Wingdings" panose="05000000000000000000" pitchFamily="2" charset="2"/>
              <a:buChar char="Ø"/>
            </a:pPr>
            <a:r>
              <a:rPr lang="zh-CN" altLang="en-US" sz="2400" b="1" dirty="0" smtClean="0">
                <a:solidFill>
                  <a:schemeClr val="accent2"/>
                </a:solidFill>
                <a:latin typeface="华文仿宋" pitchFamily="2" charset="-122"/>
                <a:ea typeface="华文仿宋" pitchFamily="2" charset="-122"/>
              </a:rPr>
              <a:t>电</a:t>
            </a:r>
            <a:r>
              <a:rPr lang="zh-CN" altLang="en-US" sz="2400" b="1" dirty="0">
                <a:solidFill>
                  <a:schemeClr val="accent2"/>
                </a:solidFill>
                <a:latin typeface="华文仿宋" pitchFamily="2" charset="-122"/>
                <a:ea typeface="华文仿宋" pitchFamily="2" charset="-122"/>
              </a:rPr>
              <a:t>感式传感器的种类很多，主要分为自感式、互感式和电涡流式三大类。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Rectangle 4"/>
          <p:cNvSpPr>
            <a:spLocks noGrp="1" noChangeArrowheads="1"/>
          </p:cNvSpPr>
          <p:nvPr>
            <p:ph type="title"/>
          </p:nvPr>
        </p:nvSpPr>
        <p:spPr>
          <a:xfrm>
            <a:off x="900113" y="404813"/>
            <a:ext cx="5986462" cy="63341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sz="3600">
                <a:solidFill>
                  <a:srgbClr val="CC0000"/>
                </a:solidFill>
                <a:latin typeface="隶书" pitchFamily="49" charset="-122"/>
                <a:ea typeface="隶书" pitchFamily="49" charset="-122"/>
              </a:rPr>
              <a:t>4-1</a:t>
            </a:r>
            <a:r>
              <a:rPr lang="zh-CN" altLang="en-US" sz="3600">
                <a:solidFill>
                  <a:srgbClr val="CC0000"/>
                </a:solidFill>
                <a:latin typeface="隶书" pitchFamily="49" charset="-122"/>
                <a:ea typeface="隶书" pitchFamily="49" charset="-122"/>
              </a:rPr>
              <a:t>自感式传感器</a:t>
            </a:r>
          </a:p>
        </p:txBody>
      </p:sp>
      <p:pic>
        <p:nvPicPr>
          <p:cNvPr id="20787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484313"/>
            <a:ext cx="6983412" cy="322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880" name="Rectangle 8"/>
          <p:cNvSpPr>
            <a:spLocks noChangeArrowheads="1"/>
          </p:cNvSpPr>
          <p:nvPr/>
        </p:nvSpPr>
        <p:spPr bwMode="auto">
          <a:xfrm>
            <a:off x="1979613" y="5589588"/>
            <a:ext cx="4575175"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0" lang="en-US" altLang="zh-CN">
                <a:latin typeface="华文仿宋" pitchFamily="2" charset="-122"/>
              </a:rPr>
              <a:t>1—</a:t>
            </a:r>
            <a:r>
              <a:rPr kumimoji="0" lang="zh-CN" altLang="en-US">
                <a:latin typeface="华文仿宋" pitchFamily="2" charset="-122"/>
              </a:rPr>
              <a:t>激励线圈；</a:t>
            </a:r>
            <a:r>
              <a:rPr kumimoji="0" lang="en-US" altLang="zh-CN">
                <a:latin typeface="华文仿宋" pitchFamily="2" charset="-122"/>
              </a:rPr>
              <a:t>2—</a:t>
            </a:r>
            <a:r>
              <a:rPr kumimoji="0" lang="zh-CN" altLang="en-US">
                <a:latin typeface="华文仿宋" pitchFamily="2" charset="-122"/>
              </a:rPr>
              <a:t>铁心；</a:t>
            </a:r>
            <a:r>
              <a:rPr kumimoji="0" lang="en-US" altLang="zh-CN">
                <a:latin typeface="华文仿宋" pitchFamily="2" charset="-122"/>
              </a:rPr>
              <a:t>3—</a:t>
            </a:r>
            <a:r>
              <a:rPr kumimoji="0" lang="zh-CN" altLang="en-US">
                <a:latin typeface="华文仿宋" pitchFamily="2" charset="-122"/>
              </a:rPr>
              <a:t>衔铁</a:t>
            </a:r>
          </a:p>
        </p:txBody>
      </p:sp>
      <p:sp>
        <p:nvSpPr>
          <p:cNvPr id="207881" name="Rectangle 9"/>
          <p:cNvSpPr>
            <a:spLocks noChangeArrowheads="1"/>
          </p:cNvSpPr>
          <p:nvPr/>
        </p:nvSpPr>
        <p:spPr bwMode="auto">
          <a:xfrm>
            <a:off x="1116013" y="4797425"/>
            <a:ext cx="605155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0" lang="zh-CN" altLang="en-US">
                <a:solidFill>
                  <a:schemeClr val="accent2"/>
                </a:solidFill>
                <a:latin typeface="华文仿宋" pitchFamily="2" charset="-122"/>
              </a:rPr>
              <a:t>变气隙长度型                       变气隙截面积型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3"/>
          <p:cNvSpPr>
            <a:spLocks noGrp="1" noChangeArrowheads="1"/>
          </p:cNvSpPr>
          <p:nvPr>
            <p:ph type="body" idx="1"/>
          </p:nvPr>
        </p:nvSpPr>
        <p:spPr>
          <a:xfrm>
            <a:off x="395288" y="620713"/>
            <a:ext cx="8280400" cy="5688012"/>
          </a:xfrm>
        </p:spPr>
        <p:txBody>
          <a:bodyPr/>
          <a:lstStyle/>
          <a:p>
            <a:pPr marL="0" indent="274638" algn="just">
              <a:lnSpc>
                <a:spcPct val="120000"/>
              </a:lnSpc>
              <a:buFontTx/>
              <a:buNone/>
            </a:pPr>
            <a:r>
              <a:rPr lang="zh-CN" altLang="en-US" sz="2400" b="1">
                <a:solidFill>
                  <a:srgbClr val="000066"/>
                </a:solidFill>
                <a:latin typeface="华文仿宋" pitchFamily="2" charset="-122"/>
                <a:ea typeface="华文仿宋" pitchFamily="2" charset="-122"/>
              </a:rPr>
              <a:t>根据磁路知识，线圈的自感可按下式计算</a:t>
            </a:r>
          </a:p>
          <a:p>
            <a:pPr marL="0" indent="274638" algn="just">
              <a:lnSpc>
                <a:spcPct val="120000"/>
              </a:lnSpc>
              <a:buFontTx/>
              <a:buNone/>
            </a:pPr>
            <a:r>
              <a:rPr lang="zh-CN" altLang="en-US" sz="2400" b="1">
                <a:solidFill>
                  <a:srgbClr val="000066"/>
                </a:solidFill>
                <a:latin typeface="华文仿宋" pitchFamily="2" charset="-122"/>
                <a:ea typeface="华文仿宋" pitchFamily="2" charset="-122"/>
                <a:cs typeface="Times New Roman" panose="02020603050405020304" pitchFamily="18" charset="0"/>
              </a:rPr>
              <a:t>式中：</a:t>
            </a:r>
            <a:r>
              <a:rPr lang="en-US" altLang="zh-CN" sz="2400" b="1">
                <a:solidFill>
                  <a:srgbClr val="000066"/>
                </a:solidFill>
                <a:latin typeface="华文仿宋" pitchFamily="2" charset="-122"/>
                <a:ea typeface="华文仿宋" pitchFamily="2" charset="-122"/>
                <a:cs typeface="Times New Roman" panose="02020603050405020304" pitchFamily="18" charset="0"/>
              </a:rPr>
              <a:t>N ——</a:t>
            </a:r>
            <a:r>
              <a:rPr lang="zh-CN" altLang="en-US" sz="2400" b="1">
                <a:solidFill>
                  <a:srgbClr val="000066"/>
                </a:solidFill>
                <a:latin typeface="华文仿宋" pitchFamily="2" charset="-122"/>
                <a:ea typeface="华文仿宋" pitchFamily="2" charset="-122"/>
                <a:cs typeface="Times New Roman" panose="02020603050405020304" pitchFamily="18" charset="0"/>
              </a:rPr>
              <a:t>线圈的匝数；</a:t>
            </a:r>
          </a:p>
          <a:p>
            <a:pPr marL="0" indent="274638" algn="just">
              <a:lnSpc>
                <a:spcPct val="120000"/>
              </a:lnSpc>
              <a:buFontTx/>
              <a:buNone/>
            </a:pPr>
            <a:r>
              <a:rPr lang="zh-CN" altLang="en-US" sz="2400" b="1">
                <a:solidFill>
                  <a:srgbClr val="000066"/>
                </a:solidFill>
                <a:latin typeface="华文仿宋" pitchFamily="2" charset="-122"/>
                <a:ea typeface="华文仿宋" pitchFamily="2" charset="-122"/>
                <a:cs typeface="Times New Roman" panose="02020603050405020304" pitchFamily="18" charset="0"/>
              </a:rPr>
              <a:t>      </a:t>
            </a:r>
            <a:r>
              <a:rPr lang="en-US" altLang="zh-CN" sz="2400" b="1">
                <a:solidFill>
                  <a:srgbClr val="000066"/>
                </a:solidFill>
                <a:latin typeface="华文仿宋" pitchFamily="2" charset="-122"/>
                <a:ea typeface="华文仿宋" pitchFamily="2" charset="-122"/>
                <a:cs typeface="Times New Roman" panose="02020603050405020304" pitchFamily="18" charset="0"/>
              </a:rPr>
              <a:t>Rm——</a:t>
            </a:r>
            <a:r>
              <a:rPr lang="zh-CN" altLang="en-US" sz="2400" b="1">
                <a:solidFill>
                  <a:srgbClr val="000066"/>
                </a:solidFill>
                <a:latin typeface="华文仿宋" pitchFamily="2" charset="-122"/>
                <a:ea typeface="华文仿宋" pitchFamily="2" charset="-122"/>
                <a:cs typeface="Times New Roman" panose="02020603050405020304" pitchFamily="18" charset="0"/>
              </a:rPr>
              <a:t>磁路的总磁阻，即铁芯、衔铁和气隙三部分磁路磁阻之和。</a:t>
            </a:r>
          </a:p>
          <a:p>
            <a:pPr marL="0" indent="274638" algn="just">
              <a:lnSpc>
                <a:spcPct val="120000"/>
              </a:lnSpc>
              <a:buFontTx/>
              <a:buNone/>
            </a:pPr>
            <a:endParaRPr lang="zh-CN" altLang="en-US" sz="2400" b="1">
              <a:solidFill>
                <a:srgbClr val="000066"/>
              </a:solidFill>
              <a:latin typeface="华文仿宋" pitchFamily="2" charset="-122"/>
              <a:ea typeface="华文仿宋" pitchFamily="2" charset="-122"/>
              <a:cs typeface="Times New Roman" panose="02020603050405020304" pitchFamily="18" charset="0"/>
            </a:endParaRPr>
          </a:p>
          <a:p>
            <a:pPr marL="0" indent="274638" algn="just">
              <a:lnSpc>
                <a:spcPct val="120000"/>
              </a:lnSpc>
              <a:buFontTx/>
              <a:buNone/>
            </a:pPr>
            <a:endParaRPr lang="zh-CN" altLang="en-US" sz="2400" b="1">
              <a:solidFill>
                <a:srgbClr val="000066"/>
              </a:solidFill>
              <a:latin typeface="华文仿宋" pitchFamily="2" charset="-122"/>
              <a:ea typeface="华文仿宋" pitchFamily="2" charset="-122"/>
              <a:cs typeface="Times New Roman" panose="02020603050405020304" pitchFamily="18" charset="0"/>
            </a:endParaRPr>
          </a:p>
          <a:p>
            <a:pPr marL="0" indent="274638" algn="just">
              <a:lnSpc>
                <a:spcPct val="120000"/>
              </a:lnSpc>
              <a:buFontTx/>
              <a:buNone/>
            </a:pPr>
            <a:endParaRPr lang="zh-CN" altLang="en-US" sz="2400" b="1">
              <a:solidFill>
                <a:srgbClr val="000066"/>
              </a:solidFill>
              <a:latin typeface="华文仿宋" pitchFamily="2" charset="-122"/>
              <a:ea typeface="华文仿宋" pitchFamily="2" charset="-122"/>
              <a:cs typeface="Times New Roman" panose="02020603050405020304" pitchFamily="18" charset="0"/>
            </a:endParaRPr>
          </a:p>
          <a:p>
            <a:pPr marL="0" indent="274638" algn="just">
              <a:lnSpc>
                <a:spcPct val="120000"/>
              </a:lnSpc>
              <a:buFontTx/>
              <a:buNone/>
            </a:pPr>
            <a:r>
              <a:rPr lang="zh-CN" altLang="en-US" sz="2400" b="1">
                <a:solidFill>
                  <a:srgbClr val="000066"/>
                </a:solidFill>
                <a:latin typeface="华文仿宋" pitchFamily="2" charset="-122"/>
                <a:ea typeface="华文仿宋" pitchFamily="2" charset="-122"/>
                <a:cs typeface="Times New Roman" panose="02020603050405020304" pitchFamily="18" charset="0"/>
              </a:rPr>
              <a:t>式中：</a:t>
            </a:r>
            <a:r>
              <a:rPr lang="en-US" altLang="zh-CN" sz="2400" b="1">
                <a:solidFill>
                  <a:srgbClr val="000066"/>
                </a:solidFill>
                <a:latin typeface="华文仿宋" pitchFamily="2" charset="-122"/>
                <a:ea typeface="华文仿宋" pitchFamily="2" charset="-122"/>
                <a:cs typeface="Times New Roman" panose="02020603050405020304" pitchFamily="18" charset="0"/>
              </a:rPr>
              <a:t>l</a:t>
            </a:r>
            <a:r>
              <a:rPr lang="en-US" altLang="zh-CN" sz="2400" b="1" baseline="-25000">
                <a:solidFill>
                  <a:srgbClr val="000066"/>
                </a:solidFill>
                <a:latin typeface="华文仿宋" pitchFamily="2" charset="-122"/>
                <a:ea typeface="华文仿宋" pitchFamily="2" charset="-122"/>
                <a:cs typeface="Times New Roman" panose="02020603050405020304" pitchFamily="18" charset="0"/>
              </a:rPr>
              <a:t>1</a:t>
            </a:r>
            <a:r>
              <a:rPr lang="zh-CN" altLang="en-US" sz="2400" b="1">
                <a:solidFill>
                  <a:srgbClr val="000066"/>
                </a:solidFill>
                <a:latin typeface="华文仿宋" pitchFamily="2" charset="-122"/>
                <a:ea typeface="华文仿宋" pitchFamily="2" charset="-122"/>
                <a:cs typeface="Times New Roman" panose="02020603050405020304" pitchFamily="18" charset="0"/>
              </a:rPr>
              <a:t>、</a:t>
            </a:r>
            <a:r>
              <a:rPr lang="en-US" altLang="zh-CN" sz="2400" b="1">
                <a:solidFill>
                  <a:srgbClr val="000066"/>
                </a:solidFill>
                <a:latin typeface="华文仿宋" pitchFamily="2" charset="-122"/>
                <a:ea typeface="华文仿宋" pitchFamily="2" charset="-122"/>
                <a:cs typeface="Times New Roman" panose="02020603050405020304" pitchFamily="18" charset="0"/>
              </a:rPr>
              <a:t>l</a:t>
            </a:r>
            <a:r>
              <a:rPr lang="en-US" altLang="zh-CN" sz="2400" b="1" baseline="-25000">
                <a:solidFill>
                  <a:srgbClr val="000066"/>
                </a:solidFill>
                <a:latin typeface="华文仿宋" pitchFamily="2" charset="-122"/>
                <a:ea typeface="华文仿宋" pitchFamily="2" charset="-122"/>
                <a:cs typeface="Times New Roman" panose="02020603050405020304" pitchFamily="18" charset="0"/>
              </a:rPr>
              <a:t>2</a:t>
            </a:r>
            <a:r>
              <a:rPr lang="zh-CN" altLang="en-US" sz="2400" b="1">
                <a:solidFill>
                  <a:srgbClr val="000066"/>
                </a:solidFill>
                <a:latin typeface="华文仿宋" pitchFamily="2" charset="-122"/>
                <a:ea typeface="华文仿宋" pitchFamily="2" charset="-122"/>
                <a:cs typeface="Times New Roman" panose="02020603050405020304" pitchFamily="18" charset="0"/>
              </a:rPr>
              <a:t>、</a:t>
            </a:r>
            <a:r>
              <a:rPr lang="en-US" altLang="zh-CN" sz="2400" b="1">
                <a:solidFill>
                  <a:srgbClr val="000066"/>
                </a:solidFill>
                <a:latin typeface="华文仿宋" pitchFamily="2" charset="-122"/>
                <a:ea typeface="华文仿宋" pitchFamily="2" charset="-122"/>
                <a:cs typeface="Times New Roman" panose="02020603050405020304" pitchFamily="18" charset="0"/>
              </a:rPr>
              <a:t>δ——</a:t>
            </a:r>
            <a:r>
              <a:rPr lang="zh-CN" altLang="en-US" sz="2400" b="1">
                <a:solidFill>
                  <a:srgbClr val="000066"/>
                </a:solidFill>
                <a:latin typeface="华文仿宋" pitchFamily="2" charset="-122"/>
                <a:ea typeface="华文仿宋" pitchFamily="2" charset="-122"/>
                <a:cs typeface="Times New Roman" panose="02020603050405020304" pitchFamily="18" charset="0"/>
              </a:rPr>
              <a:t>分别为铁芯、衔铁和气隙的长度；</a:t>
            </a:r>
          </a:p>
          <a:p>
            <a:pPr marL="0" indent="274638">
              <a:buFontTx/>
              <a:buNone/>
            </a:pPr>
            <a:r>
              <a:rPr lang="zh-CN" altLang="en-US" b="1">
                <a:ea typeface="宋体" panose="02010600030101010101" pitchFamily="2" charset="-122"/>
              </a:rPr>
              <a:t>      </a:t>
            </a:r>
            <a:r>
              <a:rPr lang="en-US" altLang="zh-CN" sz="2400" b="1">
                <a:solidFill>
                  <a:srgbClr val="000066"/>
                </a:solidFill>
                <a:latin typeface="华文仿宋" pitchFamily="2" charset="-122"/>
                <a:ea typeface="华文仿宋" pitchFamily="2" charset="-122"/>
              </a:rPr>
              <a:t>S</a:t>
            </a:r>
            <a:r>
              <a:rPr lang="en-US" altLang="zh-CN" sz="2400" b="1" baseline="-25000">
                <a:solidFill>
                  <a:srgbClr val="000066"/>
                </a:solidFill>
                <a:latin typeface="华文仿宋" pitchFamily="2" charset="-122"/>
                <a:ea typeface="华文仿宋" pitchFamily="2" charset="-122"/>
              </a:rPr>
              <a:t>1</a:t>
            </a:r>
            <a:r>
              <a:rPr lang="zh-CN" altLang="en-US" sz="2400" b="1">
                <a:solidFill>
                  <a:srgbClr val="000066"/>
                </a:solidFill>
                <a:latin typeface="华文仿宋" pitchFamily="2" charset="-122"/>
                <a:ea typeface="华文仿宋" pitchFamily="2" charset="-122"/>
              </a:rPr>
              <a:t>、</a:t>
            </a:r>
            <a:r>
              <a:rPr lang="en-US" altLang="zh-CN" sz="2400" b="1">
                <a:solidFill>
                  <a:srgbClr val="000066"/>
                </a:solidFill>
                <a:latin typeface="华文仿宋" pitchFamily="2" charset="-122"/>
                <a:ea typeface="华文仿宋" pitchFamily="2" charset="-122"/>
              </a:rPr>
              <a:t>S</a:t>
            </a:r>
            <a:r>
              <a:rPr lang="en-US" altLang="zh-CN" sz="2400" b="1" baseline="-25000">
                <a:solidFill>
                  <a:srgbClr val="000066"/>
                </a:solidFill>
                <a:latin typeface="华文仿宋" pitchFamily="2" charset="-122"/>
                <a:ea typeface="华文仿宋" pitchFamily="2" charset="-122"/>
              </a:rPr>
              <a:t>2</a:t>
            </a:r>
            <a:r>
              <a:rPr lang="zh-CN" altLang="en-US" sz="2400" b="1">
                <a:solidFill>
                  <a:srgbClr val="000066"/>
                </a:solidFill>
                <a:latin typeface="华文仿宋" pitchFamily="2" charset="-122"/>
                <a:ea typeface="华文仿宋" pitchFamily="2" charset="-122"/>
              </a:rPr>
              <a:t>、</a:t>
            </a:r>
            <a:r>
              <a:rPr lang="en-US" altLang="zh-CN" sz="2400" b="1">
                <a:solidFill>
                  <a:srgbClr val="000066"/>
                </a:solidFill>
                <a:latin typeface="华文仿宋" pitchFamily="2" charset="-122"/>
                <a:ea typeface="华文仿宋" pitchFamily="2" charset="-122"/>
              </a:rPr>
              <a:t>S</a:t>
            </a:r>
            <a:r>
              <a:rPr lang="en-US" altLang="zh-CN" sz="2400" b="1" baseline="-25000">
                <a:solidFill>
                  <a:srgbClr val="000066"/>
                </a:solidFill>
                <a:latin typeface="华文仿宋" pitchFamily="2" charset="-122"/>
                <a:ea typeface="华文仿宋" pitchFamily="2" charset="-122"/>
              </a:rPr>
              <a:t>0</a:t>
            </a:r>
            <a:r>
              <a:rPr lang="en-US" altLang="zh-CN" sz="2400" b="1">
                <a:solidFill>
                  <a:srgbClr val="000066"/>
                </a:solidFill>
                <a:latin typeface="华文仿宋" pitchFamily="2" charset="-122"/>
                <a:ea typeface="华文仿宋" pitchFamily="2" charset="-122"/>
              </a:rPr>
              <a:t>——</a:t>
            </a:r>
            <a:r>
              <a:rPr lang="zh-CN" altLang="en-US" sz="2400" b="1">
                <a:solidFill>
                  <a:srgbClr val="000066"/>
                </a:solidFill>
                <a:latin typeface="华文仿宋" pitchFamily="2" charset="-122"/>
                <a:ea typeface="华文仿宋" pitchFamily="2" charset="-122"/>
              </a:rPr>
              <a:t>分别为铁芯、衔铁和气隙的截面积；</a:t>
            </a:r>
          </a:p>
          <a:p>
            <a:pPr marL="0" indent="274638">
              <a:buFontTx/>
              <a:buNone/>
            </a:pPr>
            <a:r>
              <a:rPr lang="zh-CN" altLang="en-US" sz="2400" b="1">
                <a:solidFill>
                  <a:srgbClr val="000066"/>
                </a:solidFill>
                <a:latin typeface="华文仿宋" pitchFamily="2" charset="-122"/>
                <a:ea typeface="华文仿宋" pitchFamily="2" charset="-122"/>
              </a:rPr>
              <a:t>      </a:t>
            </a:r>
            <a:r>
              <a:rPr lang="en-US" altLang="zh-CN" sz="2400" b="1">
                <a:solidFill>
                  <a:srgbClr val="000066"/>
                </a:solidFill>
                <a:latin typeface="华文仿宋" pitchFamily="2" charset="-122"/>
                <a:ea typeface="华文仿宋" pitchFamily="2" charset="-122"/>
              </a:rPr>
              <a:t>μ</a:t>
            </a:r>
            <a:r>
              <a:rPr lang="en-US" altLang="zh-CN" sz="2400" b="1" baseline="-25000">
                <a:solidFill>
                  <a:srgbClr val="000066"/>
                </a:solidFill>
                <a:latin typeface="华文仿宋" pitchFamily="2" charset="-122"/>
                <a:ea typeface="华文仿宋" pitchFamily="2" charset="-122"/>
              </a:rPr>
              <a:t>1</a:t>
            </a:r>
            <a:r>
              <a:rPr lang="zh-CN" altLang="en-US" sz="2400" b="1">
                <a:solidFill>
                  <a:srgbClr val="000066"/>
                </a:solidFill>
                <a:latin typeface="华文仿宋" pitchFamily="2" charset="-122"/>
                <a:ea typeface="华文仿宋" pitchFamily="2" charset="-122"/>
              </a:rPr>
              <a:t>、</a:t>
            </a:r>
            <a:r>
              <a:rPr lang="en-US" altLang="zh-CN" sz="2400" b="1">
                <a:solidFill>
                  <a:srgbClr val="000066"/>
                </a:solidFill>
                <a:latin typeface="华文仿宋" pitchFamily="2" charset="-122"/>
                <a:ea typeface="华文仿宋" pitchFamily="2" charset="-122"/>
              </a:rPr>
              <a:t>μ</a:t>
            </a:r>
            <a:r>
              <a:rPr lang="en-US" altLang="zh-CN" sz="2400" b="1" baseline="-25000">
                <a:solidFill>
                  <a:srgbClr val="000066"/>
                </a:solidFill>
                <a:latin typeface="华文仿宋" pitchFamily="2" charset="-122"/>
                <a:ea typeface="华文仿宋" pitchFamily="2" charset="-122"/>
              </a:rPr>
              <a:t>2</a:t>
            </a:r>
            <a:r>
              <a:rPr lang="zh-CN" altLang="en-US" sz="2400" b="1">
                <a:solidFill>
                  <a:srgbClr val="000066"/>
                </a:solidFill>
                <a:latin typeface="华文仿宋" pitchFamily="2" charset="-122"/>
                <a:ea typeface="华文仿宋" pitchFamily="2" charset="-122"/>
              </a:rPr>
              <a:t>、</a:t>
            </a:r>
            <a:r>
              <a:rPr lang="en-US" altLang="zh-CN" sz="2400" b="1">
                <a:solidFill>
                  <a:srgbClr val="000066"/>
                </a:solidFill>
                <a:latin typeface="华文仿宋" pitchFamily="2" charset="-122"/>
                <a:ea typeface="华文仿宋" pitchFamily="2" charset="-122"/>
              </a:rPr>
              <a:t>μ</a:t>
            </a:r>
            <a:r>
              <a:rPr lang="en-US" altLang="zh-CN" sz="2400" b="1" baseline="-25000">
                <a:solidFill>
                  <a:srgbClr val="000066"/>
                </a:solidFill>
                <a:latin typeface="华文仿宋" pitchFamily="2" charset="-122"/>
                <a:ea typeface="华文仿宋" pitchFamily="2" charset="-122"/>
              </a:rPr>
              <a:t>0</a:t>
            </a:r>
            <a:r>
              <a:rPr lang="en-US" altLang="zh-CN" sz="2400" b="1">
                <a:solidFill>
                  <a:srgbClr val="000066"/>
                </a:solidFill>
                <a:latin typeface="华文仿宋" pitchFamily="2" charset="-122"/>
                <a:ea typeface="华文仿宋" pitchFamily="2" charset="-122"/>
              </a:rPr>
              <a:t>——</a:t>
            </a:r>
            <a:r>
              <a:rPr lang="zh-CN" altLang="en-US" sz="2400" b="1">
                <a:solidFill>
                  <a:srgbClr val="000066"/>
                </a:solidFill>
                <a:latin typeface="华文仿宋" pitchFamily="2" charset="-122"/>
                <a:ea typeface="华文仿宋" pitchFamily="2" charset="-122"/>
              </a:rPr>
              <a:t>分别为铁芯、衔铁和气隙的导磁率</a:t>
            </a:r>
            <a:r>
              <a:rPr lang="zh-CN" altLang="en-US" b="1">
                <a:ea typeface="宋体" panose="02010600030101010101" pitchFamily="2" charset="-122"/>
              </a:rPr>
              <a:t>。</a:t>
            </a:r>
            <a:r>
              <a:rPr lang="zh-CN" altLang="en-US">
                <a:ea typeface="宋体" panose="02010600030101010101" pitchFamily="2" charset="-122"/>
              </a:rPr>
              <a:t> </a:t>
            </a:r>
            <a:endParaRPr lang="zh-CN" altLang="en-US" sz="2400" b="1">
              <a:solidFill>
                <a:srgbClr val="000066"/>
              </a:solidFill>
              <a:latin typeface="华文仿宋" pitchFamily="2" charset="-122"/>
              <a:ea typeface="华文仿宋" pitchFamily="2" charset="-122"/>
            </a:endParaRPr>
          </a:p>
          <a:p>
            <a:pPr marL="0" indent="274638">
              <a:lnSpc>
                <a:spcPct val="120000"/>
              </a:lnSpc>
              <a:buFontTx/>
              <a:buNone/>
            </a:pPr>
            <a:r>
              <a:rPr lang="zh-CN" altLang="en-US" sz="2400" b="1">
                <a:solidFill>
                  <a:srgbClr val="000066"/>
                </a:solidFill>
                <a:latin typeface="华文仿宋" pitchFamily="2" charset="-122"/>
                <a:ea typeface="华文仿宋" pitchFamily="2" charset="-122"/>
              </a:rPr>
              <a:t> </a:t>
            </a:r>
          </a:p>
        </p:txBody>
      </p:sp>
      <p:graphicFrame>
        <p:nvGraphicFramePr>
          <p:cNvPr id="184324" name="Object 4"/>
          <p:cNvGraphicFramePr>
            <a:graphicFrameLocks noChangeAspect="1"/>
          </p:cNvGraphicFramePr>
          <p:nvPr/>
        </p:nvGraphicFramePr>
        <p:xfrm>
          <a:off x="6948488" y="476250"/>
          <a:ext cx="1079500" cy="908050"/>
        </p:xfrm>
        <a:graphic>
          <a:graphicData uri="http://schemas.openxmlformats.org/presentationml/2006/ole">
            <mc:AlternateContent xmlns:mc="http://schemas.openxmlformats.org/markup-compatibility/2006">
              <mc:Choice xmlns:v="urn:schemas-microsoft-com:vml" Requires="v">
                <p:oleObj spid="_x0000_s184333" name="公式" r:id="rId3" imgW="545760" imgH="457200" progId="Equation.3">
                  <p:embed/>
                </p:oleObj>
              </mc:Choice>
              <mc:Fallback>
                <p:oleObj name="公式" r:id="rId3" imgW="54576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488" y="476250"/>
                        <a:ext cx="1079500"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26" name="Object 6"/>
          <p:cNvGraphicFramePr>
            <a:graphicFrameLocks noChangeAspect="1"/>
          </p:cNvGraphicFramePr>
          <p:nvPr/>
        </p:nvGraphicFramePr>
        <p:xfrm>
          <a:off x="2339975" y="2852738"/>
          <a:ext cx="4089400" cy="842962"/>
        </p:xfrm>
        <a:graphic>
          <a:graphicData uri="http://schemas.openxmlformats.org/presentationml/2006/ole">
            <mc:AlternateContent xmlns:mc="http://schemas.openxmlformats.org/markup-compatibility/2006">
              <mc:Choice xmlns:v="urn:schemas-microsoft-com:vml" Requires="v">
                <p:oleObj spid="_x0000_s184334" name="公式" r:id="rId5" imgW="2171520" imgH="444240" progId="Equation.3">
                  <p:embed/>
                </p:oleObj>
              </mc:Choice>
              <mc:Fallback>
                <p:oleObj name="公式" r:id="rId5" imgW="2171520" imgH="4442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2852738"/>
                        <a:ext cx="4089400"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jianada">
  <a:themeElements>
    <a:clrScheme name="jiana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jianad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00"/>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anose="02020603050405020304" pitchFamily="18" charset="0"/>
            <a:ea typeface="华文仿宋" pitchFamily="2" charset="-122"/>
          </a:defRPr>
        </a:defPPr>
      </a:lstStyle>
    </a:spDef>
    <a:lnDef>
      <a:spPr bwMode="auto">
        <a:xfrm>
          <a:off x="0" y="0"/>
          <a:ext cx="1" cy="1"/>
        </a:xfrm>
        <a:custGeom>
          <a:avLst/>
          <a:gdLst/>
          <a:ahLst/>
          <a:cxnLst/>
          <a:rect l="0" t="0" r="0" b="0"/>
          <a:pathLst/>
        </a:custGeom>
        <a:solidFill>
          <a:srgbClr val="FFFF00"/>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anose="02020603050405020304" pitchFamily="18" charset="0"/>
            <a:ea typeface="华文仿宋" pitchFamily="2" charset="-122"/>
          </a:defRPr>
        </a:defPPr>
      </a:lstStyle>
    </a:lnDef>
  </a:objectDefaults>
  <a:extraClrSchemeLst>
    <a:extraClrScheme>
      <a:clrScheme name="jiana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jianad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jianad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jianad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jianad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jianad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jianad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jianad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jianad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jianad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jianad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jianad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自定义设计方案">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00"/>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anose="02020603050405020304" pitchFamily="18" charset="0"/>
            <a:ea typeface="华文仿宋" pitchFamily="2" charset="-122"/>
          </a:defRPr>
        </a:defPPr>
      </a:lstStyle>
    </a:spDef>
    <a:lnDef>
      <a:spPr bwMode="auto">
        <a:xfrm>
          <a:off x="0" y="0"/>
          <a:ext cx="1" cy="1"/>
        </a:xfrm>
        <a:custGeom>
          <a:avLst/>
          <a:gdLst/>
          <a:ahLst/>
          <a:cxnLst/>
          <a:rect l="0" t="0" r="0" b="0"/>
          <a:pathLst/>
        </a:custGeom>
        <a:solidFill>
          <a:srgbClr val="FFFF00"/>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anose="02020603050405020304" pitchFamily="18" charset="0"/>
            <a:ea typeface="华文仿宋"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隶书"/>
        <a:ea typeface="隶书"/>
        <a:cs typeface=""/>
      </a:majorFont>
      <a:minorFont>
        <a:latin typeface="华文仿宋"/>
        <a:ea typeface="华文仿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00"/>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anose="02020603050405020304" pitchFamily="18" charset="0"/>
            <a:ea typeface="华文仿宋" pitchFamily="2" charset="-122"/>
          </a:defRPr>
        </a:defPPr>
      </a:lstStyle>
    </a:spDef>
    <a:lnDef>
      <a:spPr bwMode="auto">
        <a:xfrm>
          <a:off x="0" y="0"/>
          <a:ext cx="1" cy="1"/>
        </a:xfrm>
        <a:custGeom>
          <a:avLst/>
          <a:gdLst/>
          <a:ahLst/>
          <a:cxnLst/>
          <a:rect l="0" t="0" r="0" b="0"/>
          <a:pathLst/>
        </a:custGeom>
        <a:solidFill>
          <a:srgbClr val="FFFF00"/>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anose="02020603050405020304" pitchFamily="18" charset="0"/>
            <a:ea typeface="华文仿宋"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00"/>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anose="02020603050405020304" pitchFamily="18" charset="0"/>
            <a:ea typeface="华文仿宋" pitchFamily="2" charset="-122"/>
          </a:defRPr>
        </a:defPPr>
      </a:lstStyle>
    </a:spDef>
    <a:lnDef>
      <a:spPr bwMode="auto">
        <a:xfrm>
          <a:off x="0" y="0"/>
          <a:ext cx="1" cy="1"/>
        </a:xfrm>
        <a:custGeom>
          <a:avLst/>
          <a:gdLst/>
          <a:ahLst/>
          <a:cxnLst/>
          <a:rect l="0" t="0" r="0" b="0"/>
          <a:pathLst/>
        </a:custGeom>
        <a:solidFill>
          <a:srgbClr val="FFFF00"/>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anose="02020603050405020304" pitchFamily="18" charset="0"/>
            <a:ea typeface="华文仿宋"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00"/>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anose="02020603050405020304" pitchFamily="18" charset="0"/>
            <a:ea typeface="华文仿宋" pitchFamily="2" charset="-122"/>
          </a:defRPr>
        </a:defPPr>
      </a:lstStyle>
    </a:spDef>
    <a:lnDef>
      <a:spPr bwMode="auto">
        <a:xfrm>
          <a:off x="0" y="0"/>
          <a:ext cx="1" cy="1"/>
        </a:xfrm>
        <a:custGeom>
          <a:avLst/>
          <a:gdLst/>
          <a:ahLst/>
          <a:cxnLst/>
          <a:rect l="0" t="0" r="0" b="0"/>
          <a:pathLst/>
        </a:custGeom>
        <a:solidFill>
          <a:srgbClr val="FFFF00"/>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anose="02020603050405020304" pitchFamily="18" charset="0"/>
            <a:ea typeface="华文仿宋" pitchFamily="2"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隶书"/>
        <a:ea typeface="隶书"/>
        <a:cs typeface=""/>
      </a:majorFont>
      <a:minorFont>
        <a:latin typeface="华文行楷"/>
        <a:ea typeface="华文行楷"/>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00"/>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anose="02020603050405020304" pitchFamily="18" charset="0"/>
            <a:ea typeface="华文仿宋" pitchFamily="2" charset="-122"/>
          </a:defRPr>
        </a:defPPr>
      </a:lstStyle>
    </a:spDef>
    <a:lnDef>
      <a:spPr bwMode="auto">
        <a:xfrm>
          <a:off x="0" y="0"/>
          <a:ext cx="1" cy="1"/>
        </a:xfrm>
        <a:custGeom>
          <a:avLst/>
          <a:gdLst/>
          <a:ahLst/>
          <a:cxnLst/>
          <a:rect l="0" t="0" r="0" b="0"/>
          <a:pathLst/>
        </a:custGeom>
        <a:solidFill>
          <a:srgbClr val="FFFF00"/>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anose="02020603050405020304" pitchFamily="18" charset="0"/>
            <a:ea typeface="华文仿宋"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自定义设计方案1">
  <a:themeElements>
    <a:clrScheme name="自定义设计方案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1">
      <a:majorFont>
        <a:latin typeface="隶书"/>
        <a:ea typeface="隶书"/>
        <a:cs typeface=""/>
      </a:majorFont>
      <a:minorFont>
        <a:latin typeface="华文行楷"/>
        <a:ea typeface="华文行楷"/>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00"/>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anose="02020603050405020304" pitchFamily="18" charset="0"/>
            <a:ea typeface="华文仿宋" pitchFamily="2" charset="-122"/>
          </a:defRPr>
        </a:defPPr>
      </a:lstStyle>
    </a:spDef>
    <a:lnDef>
      <a:spPr bwMode="auto">
        <a:xfrm>
          <a:off x="0" y="0"/>
          <a:ext cx="1" cy="1"/>
        </a:xfrm>
        <a:custGeom>
          <a:avLst/>
          <a:gdLst/>
          <a:ahLst/>
          <a:cxnLst/>
          <a:rect l="0" t="0" r="0" b="0"/>
          <a:pathLst/>
        </a:custGeom>
        <a:solidFill>
          <a:srgbClr val="FFFF00"/>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imes New Roman" panose="02020603050405020304" pitchFamily="18" charset="0"/>
            <a:ea typeface="华文仿宋" pitchFamily="2" charset="-122"/>
          </a:defRPr>
        </a:defPPr>
      </a:lstStyle>
    </a:lnDef>
  </a:objectDefaults>
  <a:extraClrSchemeLst>
    <a:extraClrScheme>
      <a:clrScheme name="自定义设计方案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jianada</Template>
  <TotalTime>1967</TotalTime>
  <Words>5895</Words>
  <Application>Microsoft Office PowerPoint</Application>
  <PresentationFormat>全屏显示(4:3)</PresentationFormat>
  <Paragraphs>441</Paragraphs>
  <Slides>56</Slides>
  <Notes>0</Notes>
  <HiddenSlides>0</HiddenSlides>
  <MMClips>0</MMClips>
  <ScaleCrop>false</ScaleCrop>
  <HeadingPairs>
    <vt:vector size="8" baseType="variant">
      <vt:variant>
        <vt:lpstr>已用的字体</vt:lpstr>
      </vt:variant>
      <vt:variant>
        <vt:i4>8</vt:i4>
      </vt:variant>
      <vt:variant>
        <vt:lpstr>主题</vt:lpstr>
      </vt:variant>
      <vt:variant>
        <vt:i4>7</vt:i4>
      </vt:variant>
      <vt:variant>
        <vt:lpstr>嵌入 OLE 服务器</vt:lpstr>
      </vt:variant>
      <vt:variant>
        <vt:i4>5</vt:i4>
      </vt:variant>
      <vt:variant>
        <vt:lpstr>幻灯片标题</vt:lpstr>
      </vt:variant>
      <vt:variant>
        <vt:i4>56</vt:i4>
      </vt:variant>
    </vt:vector>
  </HeadingPairs>
  <TitlesOfParts>
    <vt:vector size="76" baseType="lpstr">
      <vt:lpstr>Arial</vt:lpstr>
      <vt:lpstr>隶书</vt:lpstr>
      <vt:lpstr>华文仿宋</vt:lpstr>
      <vt:lpstr>华文行楷</vt:lpstr>
      <vt:lpstr>宋体</vt:lpstr>
      <vt:lpstr>Wingdings</vt:lpstr>
      <vt:lpstr>Times New Roman</vt:lpstr>
      <vt:lpstr>Courier New</vt:lpstr>
      <vt:lpstr>jianada</vt:lpstr>
      <vt:lpstr>3_自定义设计方案</vt:lpstr>
      <vt:lpstr>4_自定义设计方案</vt:lpstr>
      <vt:lpstr>自定义设计方案</vt:lpstr>
      <vt:lpstr>2_自定义设计方案</vt:lpstr>
      <vt:lpstr>1_自定义设计方案</vt:lpstr>
      <vt:lpstr>自定义设计方案1</vt:lpstr>
      <vt:lpstr>Microsoft 公式 3.0</vt:lpstr>
      <vt:lpstr>MathType 5.0 Equation</vt:lpstr>
      <vt:lpstr>VISIO 4 Drawing</vt:lpstr>
      <vt:lpstr>Microsoft Visio 绘图</vt:lpstr>
      <vt:lpstr>位图图像</vt:lpstr>
      <vt:lpstr> 第四章电感式传感器</vt:lpstr>
      <vt:lpstr>PowerPoint 演示文稿</vt:lpstr>
      <vt:lpstr>PowerPoint 演示文稿</vt:lpstr>
      <vt:lpstr>PowerPoint 演示文稿</vt:lpstr>
      <vt:lpstr>PowerPoint 演示文稿</vt:lpstr>
      <vt:lpstr>PowerPoint 演示文稿</vt:lpstr>
      <vt:lpstr>PowerPoint 演示文稿</vt:lpstr>
      <vt:lpstr>4-1自感式传感器</vt:lpstr>
      <vt:lpstr>PowerPoint 演示文稿</vt:lpstr>
      <vt:lpstr>PowerPoint 演示文稿</vt:lpstr>
      <vt:lpstr>PowerPoint 演示文稿</vt:lpstr>
      <vt:lpstr>PowerPoint 演示文稿</vt:lpstr>
      <vt:lpstr>PowerPoint 演示文稿</vt:lpstr>
      <vt:lpstr>PowerPoint 演示文稿</vt:lpstr>
      <vt:lpstr>与线性度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  差动变压器式传感器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二、等效电路</vt:lpstr>
      <vt:lpstr>PowerPoint 演示文稿</vt:lpstr>
      <vt:lpstr>PowerPoint 演示文稿</vt:lpstr>
      <vt:lpstr>PowerPoint 演示文稿</vt:lpstr>
      <vt:lpstr>PowerPoint 演示文稿</vt:lpstr>
      <vt:lpstr>三、电涡流传感器的应用 </vt:lpstr>
      <vt:lpstr>PowerPoint 演示文稿</vt:lpstr>
      <vt:lpstr>PowerPoint 演示文稿</vt:lpstr>
      <vt:lpstr>PowerPoint 演示文稿</vt:lpstr>
      <vt:lpstr>PowerPoint 演示文稿</vt:lpstr>
      <vt:lpstr>电磁炉</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dc:creator>
  <cp:lastModifiedBy>qq</cp:lastModifiedBy>
  <cp:revision>36</cp:revision>
  <dcterms:created xsi:type="dcterms:W3CDTF">2010-05-11T16:22:10Z</dcterms:created>
  <dcterms:modified xsi:type="dcterms:W3CDTF">2017-08-21T02:39:07Z</dcterms:modified>
</cp:coreProperties>
</file>