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Lst>
  <p:sldSz cx="9144000" cy="6858000" type="screen4x3"/>
  <p:notesSz cx="6858000" cy="9144000"/>
  <p:defaultTextStyle>
    <a:defPPr>
      <a:defRPr lang="en-US"/>
    </a:defPPr>
    <a:lvl1pPr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660033"/>
    <a:srgbClr val="FF3300"/>
    <a:srgbClr val="A50021"/>
    <a:srgbClr val="FFCCFF"/>
    <a:srgbClr val="000066"/>
    <a:srgbClr val="99FF99"/>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6" autoAdjust="0"/>
    <p:restoredTop sz="97831" autoAdjust="0"/>
  </p:normalViewPr>
  <p:slideViewPr>
    <p:cSldViewPr>
      <p:cViewPr varScale="1">
        <p:scale>
          <a:sx n="112" d="100"/>
          <a:sy n="112" d="100"/>
        </p:scale>
        <p:origin x="15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emf"/><Relationship Id="rId4" Type="http://schemas.openxmlformats.org/officeDocument/2006/relationships/image" Target="../media/image3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200" i="0">
                <a:latin typeface="Arial" panose="020B0604020202020204" pitchFamily="34" charset="0"/>
              </a:defRPr>
            </a:lvl1pPr>
          </a:lstStyle>
          <a:p>
            <a:pPr>
              <a:defRPr/>
            </a:pPr>
            <a:endParaRPr lang="zh-CN" altLang="en-US"/>
          </a:p>
        </p:txBody>
      </p:sp>
      <p:sp>
        <p:nvSpPr>
          <p:cNvPr id="138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200" i="0">
                <a:latin typeface="Arial" panose="020B0604020202020204" pitchFamily="34" charset="0"/>
              </a:defRPr>
            </a:lvl1pPr>
          </a:lstStyle>
          <a:p>
            <a:pPr>
              <a:defRPr/>
            </a:pPr>
            <a:endParaRPr lang="en-US" altLang="zh-CN"/>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8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0" sz="1200" i="0">
                <a:latin typeface="Arial" panose="020B0604020202020204" pitchFamily="34" charset="0"/>
              </a:defRPr>
            </a:lvl1pPr>
          </a:lstStyle>
          <a:p>
            <a:pPr>
              <a:defRPr/>
            </a:pPr>
            <a:endParaRPr lang="en-US" altLang="zh-CN"/>
          </a:p>
        </p:txBody>
      </p:sp>
      <p:sp>
        <p:nvSpPr>
          <p:cNvPr id="138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200" i="0">
                <a:latin typeface="Arial" panose="020B0604020202020204" pitchFamily="34" charset="0"/>
              </a:defRPr>
            </a:lvl1pPr>
          </a:lstStyle>
          <a:p>
            <a:pPr>
              <a:defRPr/>
            </a:pPr>
            <a:fld id="{315A9A88-BB87-4B22-B6D5-5D49782737DE}" type="slidenum">
              <a:rPr lang="zh-CN" altLang="en-US"/>
              <a:pPr>
                <a:defRPr/>
              </a:pPr>
              <a:t>‹#›</a:t>
            </a:fld>
            <a:endParaRPr lang="en-US" altLang="zh-CN"/>
          </a:p>
        </p:txBody>
      </p:sp>
    </p:spTree>
    <p:extLst>
      <p:ext uri="{BB962C8B-B14F-4D97-AF65-F5344CB8AC3E}">
        <p14:creationId xmlns:p14="http://schemas.microsoft.com/office/powerpoint/2010/main" val="661612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D60F6B-1B8E-4729-90D1-15158E896DB6}" type="slidenum">
              <a:rPr lang="zh-CN" altLang="en-US"/>
              <a:pPr>
                <a:defRPr/>
              </a:pPr>
              <a:t>‹#›</a:t>
            </a:fld>
            <a:endParaRPr lang="en-US" altLang="zh-CN"/>
          </a:p>
        </p:txBody>
      </p:sp>
    </p:spTree>
    <p:extLst>
      <p:ext uri="{BB962C8B-B14F-4D97-AF65-F5344CB8AC3E}">
        <p14:creationId xmlns:p14="http://schemas.microsoft.com/office/powerpoint/2010/main" val="3020273117"/>
      </p:ext>
    </p:extLst>
  </p:cSld>
  <p:clrMapOvr>
    <a:masterClrMapping/>
  </p:clrMapOvr>
  <p:transition advTm="109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06C672-6F6A-4F14-98CA-0013A74950DC}" type="slidenum">
              <a:rPr lang="zh-CN" altLang="en-US"/>
              <a:pPr>
                <a:defRPr/>
              </a:pPr>
              <a:t>‹#›</a:t>
            </a:fld>
            <a:endParaRPr lang="en-US" altLang="zh-CN"/>
          </a:p>
        </p:txBody>
      </p:sp>
    </p:spTree>
    <p:extLst>
      <p:ext uri="{BB962C8B-B14F-4D97-AF65-F5344CB8AC3E}">
        <p14:creationId xmlns:p14="http://schemas.microsoft.com/office/powerpoint/2010/main" val="3338905140"/>
      </p:ext>
    </p:extLst>
  </p:cSld>
  <p:clrMapOvr>
    <a:masterClrMapping/>
  </p:clrMapOvr>
  <p:transition advTm="109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81A48A-47D1-4180-82A1-F027294811ED}" type="slidenum">
              <a:rPr lang="zh-CN" altLang="en-US"/>
              <a:pPr>
                <a:defRPr/>
              </a:pPr>
              <a:t>‹#›</a:t>
            </a:fld>
            <a:endParaRPr lang="en-US" altLang="zh-CN"/>
          </a:p>
        </p:txBody>
      </p:sp>
    </p:spTree>
    <p:extLst>
      <p:ext uri="{BB962C8B-B14F-4D97-AF65-F5344CB8AC3E}">
        <p14:creationId xmlns:p14="http://schemas.microsoft.com/office/powerpoint/2010/main" val="1919221216"/>
      </p:ext>
    </p:extLst>
  </p:cSld>
  <p:clrMapOvr>
    <a:masterClrMapping/>
  </p:clrMapOvr>
  <p:transition advTm="1090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49DEF6D-2A25-4B19-B8CF-650EE4EE7AE0}" type="slidenum">
              <a:rPr lang="zh-CN" altLang="en-US"/>
              <a:pPr>
                <a:defRPr/>
              </a:pPr>
              <a:t>‹#›</a:t>
            </a:fld>
            <a:endParaRPr lang="en-US" altLang="zh-CN"/>
          </a:p>
        </p:txBody>
      </p:sp>
    </p:spTree>
    <p:extLst>
      <p:ext uri="{BB962C8B-B14F-4D97-AF65-F5344CB8AC3E}">
        <p14:creationId xmlns:p14="http://schemas.microsoft.com/office/powerpoint/2010/main" val="510574150"/>
      </p:ext>
    </p:extLst>
  </p:cSld>
  <p:clrMapOvr>
    <a:masterClrMapping/>
  </p:clrMapOvr>
  <p:transition advTm="1090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F4E84699-534E-4EDF-9DFC-36302D4A90C2}" type="slidenum">
              <a:rPr lang="zh-CN" altLang="en-US"/>
              <a:pPr>
                <a:defRPr/>
              </a:pPr>
              <a:t>‹#›</a:t>
            </a:fld>
            <a:endParaRPr lang="en-US" altLang="zh-CN"/>
          </a:p>
        </p:txBody>
      </p:sp>
    </p:spTree>
    <p:extLst>
      <p:ext uri="{BB962C8B-B14F-4D97-AF65-F5344CB8AC3E}">
        <p14:creationId xmlns:p14="http://schemas.microsoft.com/office/powerpoint/2010/main" val="943260645"/>
      </p:ext>
    </p:extLst>
  </p:cSld>
  <p:clrMapOvr>
    <a:masterClrMapping/>
  </p:clrMapOvr>
  <p:transition advTm="10900"/>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F892AE3-6D7D-4771-80F2-82B77AE8575C}" type="slidenum">
              <a:rPr lang="zh-CN" altLang="en-US"/>
              <a:pPr>
                <a:defRPr/>
              </a:pPr>
              <a:t>‹#›</a:t>
            </a:fld>
            <a:endParaRPr lang="en-US" altLang="zh-CN"/>
          </a:p>
        </p:txBody>
      </p:sp>
    </p:spTree>
    <p:extLst>
      <p:ext uri="{BB962C8B-B14F-4D97-AF65-F5344CB8AC3E}">
        <p14:creationId xmlns:p14="http://schemas.microsoft.com/office/powerpoint/2010/main" val="55989765"/>
      </p:ext>
    </p:extLst>
  </p:cSld>
  <p:clrMapOvr>
    <a:masterClrMapping/>
  </p:clrMapOvr>
  <p:transition advTm="10900"/>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2FC7021-D19D-444A-B18D-2CADCF6BCC8B}" type="slidenum">
              <a:rPr lang="zh-CN" altLang="en-US"/>
              <a:pPr>
                <a:defRPr/>
              </a:pPr>
              <a:t>‹#›</a:t>
            </a:fld>
            <a:endParaRPr lang="en-US" altLang="zh-CN"/>
          </a:p>
        </p:txBody>
      </p:sp>
    </p:spTree>
    <p:extLst>
      <p:ext uri="{BB962C8B-B14F-4D97-AF65-F5344CB8AC3E}">
        <p14:creationId xmlns:p14="http://schemas.microsoft.com/office/powerpoint/2010/main" val="3272338578"/>
      </p:ext>
    </p:extLst>
  </p:cSld>
  <p:clrMapOvr>
    <a:masterClrMapping/>
  </p:clrMapOvr>
  <p:transition advTm="109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A72FB56-F832-45A1-8A30-19EBC6B2AA84}" type="slidenum">
              <a:rPr lang="zh-CN" altLang="en-US"/>
              <a:pPr>
                <a:defRPr/>
              </a:pPr>
              <a:t>‹#›</a:t>
            </a:fld>
            <a:endParaRPr lang="en-US" altLang="zh-CN"/>
          </a:p>
        </p:txBody>
      </p:sp>
    </p:spTree>
    <p:extLst>
      <p:ext uri="{BB962C8B-B14F-4D97-AF65-F5344CB8AC3E}">
        <p14:creationId xmlns:p14="http://schemas.microsoft.com/office/powerpoint/2010/main" val="3800182470"/>
      </p:ext>
    </p:extLst>
  </p:cSld>
  <p:clrMapOvr>
    <a:masterClrMapping/>
  </p:clrMapOvr>
  <p:transition advTm="109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D3D0916-CD28-4ECF-9EF1-43D0F1448B98}" type="slidenum">
              <a:rPr lang="zh-CN" altLang="en-US"/>
              <a:pPr>
                <a:defRPr/>
              </a:pPr>
              <a:t>‹#›</a:t>
            </a:fld>
            <a:endParaRPr lang="en-US" altLang="zh-CN"/>
          </a:p>
        </p:txBody>
      </p:sp>
    </p:spTree>
    <p:extLst>
      <p:ext uri="{BB962C8B-B14F-4D97-AF65-F5344CB8AC3E}">
        <p14:creationId xmlns:p14="http://schemas.microsoft.com/office/powerpoint/2010/main" val="900444936"/>
      </p:ext>
    </p:extLst>
  </p:cSld>
  <p:clrMapOvr>
    <a:masterClrMapping/>
  </p:clrMapOvr>
  <p:transition advTm="109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C48D80-899E-4492-B61F-FA4FE0613B13}" type="slidenum">
              <a:rPr lang="zh-CN" altLang="en-US"/>
              <a:pPr>
                <a:defRPr/>
              </a:pPr>
              <a:t>‹#›</a:t>
            </a:fld>
            <a:endParaRPr lang="en-US" altLang="zh-CN"/>
          </a:p>
        </p:txBody>
      </p:sp>
    </p:spTree>
    <p:extLst>
      <p:ext uri="{BB962C8B-B14F-4D97-AF65-F5344CB8AC3E}">
        <p14:creationId xmlns:p14="http://schemas.microsoft.com/office/powerpoint/2010/main" val="3144744173"/>
      </p:ext>
    </p:extLst>
  </p:cSld>
  <p:clrMapOvr>
    <a:masterClrMapping/>
  </p:clrMapOvr>
  <p:transition advTm="109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BA0BAC4-3A78-4979-8BC6-CB8A1D61D514}" type="slidenum">
              <a:rPr lang="zh-CN" altLang="en-US"/>
              <a:pPr>
                <a:defRPr/>
              </a:pPr>
              <a:t>‹#›</a:t>
            </a:fld>
            <a:endParaRPr lang="en-US" altLang="zh-CN"/>
          </a:p>
        </p:txBody>
      </p:sp>
    </p:spTree>
    <p:extLst>
      <p:ext uri="{BB962C8B-B14F-4D97-AF65-F5344CB8AC3E}">
        <p14:creationId xmlns:p14="http://schemas.microsoft.com/office/powerpoint/2010/main" val="3708486595"/>
      </p:ext>
    </p:extLst>
  </p:cSld>
  <p:clrMapOvr>
    <a:masterClrMapping/>
  </p:clrMapOvr>
  <p:transition advTm="109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91C9B33-6C78-445B-AC11-C5C57C7D10C8}" type="slidenum">
              <a:rPr lang="zh-CN" altLang="en-US"/>
              <a:pPr>
                <a:defRPr/>
              </a:pPr>
              <a:t>‹#›</a:t>
            </a:fld>
            <a:endParaRPr lang="en-US" altLang="zh-CN"/>
          </a:p>
        </p:txBody>
      </p:sp>
    </p:spTree>
    <p:extLst>
      <p:ext uri="{BB962C8B-B14F-4D97-AF65-F5344CB8AC3E}">
        <p14:creationId xmlns:p14="http://schemas.microsoft.com/office/powerpoint/2010/main" val="3636630992"/>
      </p:ext>
    </p:extLst>
  </p:cSld>
  <p:clrMapOvr>
    <a:masterClrMapping/>
  </p:clrMapOvr>
  <p:transition advTm="109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335AFF5-EDBB-4EC9-A949-F9D8FAD981AC}" type="slidenum">
              <a:rPr lang="zh-CN" altLang="en-US"/>
              <a:pPr>
                <a:defRPr/>
              </a:pPr>
              <a:t>‹#›</a:t>
            </a:fld>
            <a:endParaRPr lang="en-US" altLang="zh-CN"/>
          </a:p>
        </p:txBody>
      </p:sp>
    </p:spTree>
    <p:extLst>
      <p:ext uri="{BB962C8B-B14F-4D97-AF65-F5344CB8AC3E}">
        <p14:creationId xmlns:p14="http://schemas.microsoft.com/office/powerpoint/2010/main" val="1689616432"/>
      </p:ext>
    </p:extLst>
  </p:cSld>
  <p:clrMapOvr>
    <a:masterClrMapping/>
  </p:clrMapOvr>
  <p:transition advTm="109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BB5962-0B15-487F-A40A-8A789248E5D9}" type="slidenum">
              <a:rPr lang="zh-CN" altLang="en-US"/>
              <a:pPr>
                <a:defRPr/>
              </a:pPr>
              <a:t>‹#›</a:t>
            </a:fld>
            <a:endParaRPr lang="en-US" altLang="zh-CN"/>
          </a:p>
        </p:txBody>
      </p:sp>
    </p:spTree>
    <p:extLst>
      <p:ext uri="{BB962C8B-B14F-4D97-AF65-F5344CB8AC3E}">
        <p14:creationId xmlns:p14="http://schemas.microsoft.com/office/powerpoint/2010/main" val="1829379155"/>
      </p:ext>
    </p:extLst>
  </p:cSld>
  <p:clrMapOvr>
    <a:masterClrMapping/>
  </p:clrMapOvr>
  <p:transition advTm="109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11DB6C0-CDA2-4C55-AD5D-AB23972C1597}" type="slidenum">
              <a:rPr lang="zh-CN" altLang="en-US"/>
              <a:pPr>
                <a:defRPr/>
              </a:pPr>
              <a:t>‹#›</a:t>
            </a:fld>
            <a:endParaRPr lang="en-US" altLang="zh-CN"/>
          </a:p>
        </p:txBody>
      </p:sp>
    </p:spTree>
    <p:extLst>
      <p:ext uri="{BB962C8B-B14F-4D97-AF65-F5344CB8AC3E}">
        <p14:creationId xmlns:p14="http://schemas.microsoft.com/office/powerpoint/2010/main" val="2429107155"/>
      </p:ext>
    </p:extLst>
  </p:cSld>
  <p:clrMapOvr>
    <a:masterClrMapping/>
  </p:clrMapOvr>
  <p:transition advTm="109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400" i="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1400" i="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i="0">
                <a:latin typeface="+mn-lt"/>
              </a:defRPr>
            </a:lvl1pPr>
          </a:lstStyle>
          <a:p>
            <a:pPr>
              <a:defRPr/>
            </a:pPr>
            <a:fld id="{8AA8014E-B62E-4655-8D0C-C4F2A273C287}" type="slidenum">
              <a:rPr lang="zh-CN" altLang="en-US"/>
              <a:pPr>
                <a:defRPr/>
              </a:pPr>
              <a:t>‹#›</a:t>
            </a:fld>
            <a:endParaRPr lang="en-US" altLang="zh-CN"/>
          </a:p>
        </p:txBody>
      </p:sp>
      <p:pic>
        <p:nvPicPr>
          <p:cNvPr id="1031" name="Picture 7" descr="IMG_0961"/>
          <p:cNvPicPr>
            <a:picLocks noChangeAspect="1" noChangeArrowheads="1"/>
          </p:cNvPicPr>
          <p:nvPr/>
        </p:nvPicPr>
        <p:blipFill>
          <a:blip r:embed="rId17">
            <a:lum bright="60000" contrast="-4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advTm="10900"/>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4.png"/><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0.bin"/><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1.emf"/><Relationship Id="rId4" Type="http://schemas.openxmlformats.org/officeDocument/2006/relationships/image" Target="../media/image28.wmf"/><Relationship Id="rId9"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4.wmf"/><Relationship Id="rId5" Type="http://schemas.openxmlformats.org/officeDocument/2006/relationships/oleObject" Target="../embeddings/oleObject28.bin"/><Relationship Id="rId4" Type="http://schemas.openxmlformats.org/officeDocument/2006/relationships/image" Target="../media/image33.wmf"/></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5.xml"/><Relationship Id="rId1" Type="http://schemas.openxmlformats.org/officeDocument/2006/relationships/vmlDrawing" Target="../drawings/vmlDrawing17.vml"/><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27.wmf"/><Relationship Id="rId5" Type="http://schemas.openxmlformats.org/officeDocument/2006/relationships/oleObject" Target="../embeddings/oleObject34.bin"/><Relationship Id="rId4" Type="http://schemas.openxmlformats.org/officeDocument/2006/relationships/image" Target="../media/image26.wmf"/></Relationships>
</file>

<file path=ppt/slides/_rels/slide2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3.w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0.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8.bin"/></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5.wmf"/><Relationship Id="rId5" Type="http://schemas.openxmlformats.org/officeDocument/2006/relationships/oleObject" Target="../embeddings/oleObject41.bin"/><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slide" Target="slide33.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image" Target="../media/image48.wmf"/><Relationship Id="rId5" Type="http://schemas.openxmlformats.org/officeDocument/2006/relationships/oleObject" Target="../embeddings/oleObject44.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46.bin"/></Relationships>
</file>

<file path=ppt/slides/_rels/slide3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2.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0.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5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8.wmf"/><Relationship Id="rId5" Type="http://schemas.openxmlformats.org/officeDocument/2006/relationships/oleObject" Target="../embeddings/oleObject54.bin"/><Relationship Id="rId4" Type="http://schemas.openxmlformats.org/officeDocument/2006/relationships/image" Target="../media/image57.wmf"/></Relationships>
</file>

<file path=ppt/slides/_rels/slide34.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60.wmf"/><Relationship Id="rId5" Type="http://schemas.openxmlformats.org/officeDocument/2006/relationships/oleObject" Target="../embeddings/oleObject56.bin"/><Relationship Id="rId4" Type="http://schemas.openxmlformats.org/officeDocument/2006/relationships/image" Target="../media/image59.wmf"/></Relationships>
</file>

<file path=ppt/slides/_rels/slide35.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15.xml"/><Relationship Id="rId1" Type="http://schemas.openxmlformats.org/officeDocument/2006/relationships/vmlDrawing" Target="../drawings/vmlDrawing26.vml"/><Relationship Id="rId6" Type="http://schemas.openxmlformats.org/officeDocument/2006/relationships/image" Target="../media/image63.wmf"/><Relationship Id="rId5" Type="http://schemas.openxmlformats.org/officeDocument/2006/relationships/oleObject" Target="../embeddings/oleObject59.bin"/><Relationship Id="rId4" Type="http://schemas.openxmlformats.org/officeDocument/2006/relationships/image" Target="../media/image6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908050"/>
            <a:ext cx="7920037" cy="2190750"/>
          </a:xfrm>
        </p:spPr>
        <p:txBody>
          <a:bodyPr anchor="ctr"/>
          <a:lstStyle/>
          <a:p>
            <a:pPr eaLnBrk="1" hangingPunct="1"/>
            <a:r>
              <a:rPr lang="zh-CN" altLang="en-US" sz="4800" smtClean="0">
                <a:solidFill>
                  <a:srgbClr val="A50021"/>
                </a:solidFill>
                <a:ea typeface="宋体" panose="02010600030101010101" pitchFamily="2" charset="-122"/>
              </a:rPr>
              <a:t>第一章 传感器的一般特性</a:t>
            </a:r>
          </a:p>
        </p:txBody>
      </p:sp>
    </p:spTree>
  </p:cSld>
  <p:clrMapOvr>
    <a:masterClrMapping/>
  </p:clrMapOvr>
  <p:transition advTm="109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76250"/>
            <a:ext cx="3609975" cy="720725"/>
          </a:xfrm>
        </p:spPr>
        <p:txBody>
          <a:bodyPr/>
          <a:lstStyle/>
          <a:p>
            <a:pPr eaLnBrk="1" hangingPunct="1"/>
            <a:r>
              <a:rPr lang="zh-CN" altLang="en-US" sz="3200" smtClean="0">
                <a:solidFill>
                  <a:srgbClr val="A50021"/>
                </a:solidFill>
                <a:ea typeface="宋体" panose="02010600030101010101" pitchFamily="2" charset="-122"/>
              </a:rPr>
              <a:t>四、迟滞</a:t>
            </a:r>
          </a:p>
        </p:txBody>
      </p:sp>
      <p:sp>
        <p:nvSpPr>
          <p:cNvPr id="12291" name="Rectangle 3"/>
          <p:cNvSpPr>
            <a:spLocks noGrp="1" noChangeArrowheads="1"/>
          </p:cNvSpPr>
          <p:nvPr>
            <p:ph type="body" sz="half" idx="1"/>
          </p:nvPr>
        </p:nvSpPr>
        <p:spPr>
          <a:xfrm>
            <a:off x="468313" y="1268413"/>
            <a:ext cx="8351837" cy="2089150"/>
          </a:xfrm>
        </p:spPr>
        <p:txBody>
          <a:bodyPr/>
          <a:lstStyle/>
          <a:p>
            <a:pPr eaLnBrk="1" hangingPunct="1">
              <a:buFontTx/>
              <a:buNone/>
            </a:pPr>
            <a:r>
              <a:rPr lang="zh-CN" altLang="en-US" sz="2400" b="1" smtClean="0">
                <a:solidFill>
                  <a:srgbClr val="FF3300"/>
                </a:solidFill>
                <a:ea typeface="宋体" panose="02010600030101010101" pitchFamily="2" charset="-122"/>
              </a:rPr>
              <a:t>迟滞</a:t>
            </a:r>
            <a:r>
              <a:rPr lang="zh-CN" altLang="en-US" sz="2400" b="1" smtClean="0">
                <a:solidFill>
                  <a:srgbClr val="000066"/>
                </a:solidFill>
                <a:ea typeface="宋体" panose="02010600030101010101" pitchFamily="2" charset="-122"/>
              </a:rPr>
              <a:t>：在相同工作条件下作全测量范围校准时，同一次校准中对应同一输入量的</a:t>
            </a:r>
            <a:r>
              <a:rPr lang="zh-CN" altLang="en-US" sz="2400" b="1" smtClean="0">
                <a:solidFill>
                  <a:srgbClr val="FF0000"/>
                </a:solidFill>
                <a:ea typeface="宋体" panose="02010600030101010101" pitchFamily="2" charset="-122"/>
              </a:rPr>
              <a:t>正行程和反行程</a:t>
            </a:r>
            <a:r>
              <a:rPr lang="zh-CN" altLang="en-US" sz="2400" b="1" smtClean="0">
                <a:solidFill>
                  <a:srgbClr val="000066"/>
                </a:solidFill>
                <a:ea typeface="宋体" panose="02010600030101010101" pitchFamily="2" charset="-122"/>
              </a:rPr>
              <a:t>其输出值的最大偏差。</a:t>
            </a:r>
          </a:p>
          <a:p>
            <a:pPr eaLnBrk="1" hangingPunct="1">
              <a:buFontTx/>
              <a:buNone/>
            </a:pPr>
            <a:r>
              <a:rPr lang="zh-CN" altLang="en-US" sz="2400" b="1" smtClean="0">
                <a:solidFill>
                  <a:srgbClr val="000066"/>
                </a:solidFill>
                <a:ea typeface="宋体" panose="02010600030101010101" pitchFamily="2" charset="-122"/>
              </a:rPr>
              <a:t>用输出值的最大偏差或一半与满量程输出值的百分比表示。</a:t>
            </a:r>
          </a:p>
        </p:txBody>
      </p:sp>
      <p:graphicFrame>
        <p:nvGraphicFramePr>
          <p:cNvPr id="12292" name="Object 4"/>
          <p:cNvGraphicFramePr>
            <a:graphicFrameLocks noChangeAspect="1"/>
          </p:cNvGraphicFramePr>
          <p:nvPr>
            <p:ph sz="quarter" idx="2"/>
          </p:nvPr>
        </p:nvGraphicFramePr>
        <p:xfrm>
          <a:off x="1042988" y="3429000"/>
          <a:ext cx="3600450" cy="1152525"/>
        </p:xfrm>
        <a:graphic>
          <a:graphicData uri="http://schemas.openxmlformats.org/presentationml/2006/ole">
            <mc:AlternateContent xmlns:mc="http://schemas.openxmlformats.org/markup-compatibility/2006">
              <mc:Choice xmlns:v="urn:schemas-microsoft-com:vml" Requires="v">
                <p:oleObj spid="_x0000_s12295" name="Microsoft 公式 3.0" r:id="rId3" imgW="1358310" imgH="431613" progId="Equation.3">
                  <p:embed/>
                </p:oleObj>
              </mc:Choice>
              <mc:Fallback>
                <p:oleObj name="Microsoft 公式 3.0" r:id="rId3" imgW="1358310"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429000"/>
                        <a:ext cx="360045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3500438"/>
            <a:ext cx="3394075"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4" name="Object 6"/>
          <p:cNvGraphicFramePr>
            <a:graphicFrameLocks noChangeAspect="1"/>
          </p:cNvGraphicFramePr>
          <p:nvPr>
            <p:ph sz="quarter" idx="3"/>
          </p:nvPr>
        </p:nvGraphicFramePr>
        <p:xfrm>
          <a:off x="1042988" y="4868863"/>
          <a:ext cx="3240087" cy="1008062"/>
        </p:xfrm>
        <a:graphic>
          <a:graphicData uri="http://schemas.openxmlformats.org/presentationml/2006/ole">
            <mc:AlternateContent xmlns:mc="http://schemas.openxmlformats.org/markup-compatibility/2006">
              <mc:Choice xmlns:v="urn:schemas-microsoft-com:vml" Requires="v">
                <p:oleObj spid="_x0000_s12296" name="Microsoft 公式 3.0" r:id="rId6" imgW="1358310" imgH="431613" progId="Equation.3">
                  <p:embed/>
                </p:oleObj>
              </mc:Choice>
              <mc:Fallback>
                <p:oleObj name="Microsoft 公式 3.0" r:id="rId6" imgW="1358310"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868863"/>
                        <a:ext cx="324008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5338763" cy="1143000"/>
          </a:xfrm>
        </p:spPr>
        <p:txBody>
          <a:bodyPr/>
          <a:lstStyle/>
          <a:p>
            <a:pPr eaLnBrk="1" hangingPunct="1"/>
            <a:r>
              <a:rPr lang="zh-CN" altLang="en-US" sz="3600" smtClean="0">
                <a:solidFill>
                  <a:srgbClr val="A50021"/>
                </a:solidFill>
                <a:ea typeface="宋体" panose="02010600030101010101" pitchFamily="2" charset="-122"/>
              </a:rPr>
              <a:t>五、重复性</a:t>
            </a:r>
          </a:p>
        </p:txBody>
      </p:sp>
      <p:sp>
        <p:nvSpPr>
          <p:cNvPr id="13315" name="Rectangle 3"/>
          <p:cNvSpPr>
            <a:spLocks noGrp="1" noChangeArrowheads="1"/>
          </p:cNvSpPr>
          <p:nvPr>
            <p:ph type="body" sz="half" idx="1"/>
          </p:nvPr>
        </p:nvSpPr>
        <p:spPr>
          <a:xfrm>
            <a:off x="539750" y="1412875"/>
            <a:ext cx="7931150" cy="1397000"/>
          </a:xfrm>
        </p:spPr>
        <p:txBody>
          <a:bodyPr/>
          <a:lstStyle/>
          <a:p>
            <a:pPr eaLnBrk="1" hangingPunct="1">
              <a:buFontTx/>
              <a:buNone/>
            </a:pPr>
            <a:r>
              <a:rPr lang="zh-CN" altLang="en-US" sz="2400" b="1" smtClean="0">
                <a:solidFill>
                  <a:srgbClr val="000066"/>
                </a:solidFill>
                <a:ea typeface="宋体" panose="02010600030101010101" pitchFamily="2" charset="-122"/>
              </a:rPr>
              <a:t>重复性：在同一条件下，输入量按</a:t>
            </a:r>
            <a:r>
              <a:rPr lang="zh-CN" altLang="en-US" sz="2400" b="1" smtClean="0">
                <a:solidFill>
                  <a:srgbClr val="FF0000"/>
                </a:solidFill>
                <a:ea typeface="宋体" panose="02010600030101010101" pitchFamily="2" charset="-122"/>
              </a:rPr>
              <a:t>同一方向</a:t>
            </a:r>
            <a:r>
              <a:rPr lang="zh-CN" altLang="en-US" sz="2400" b="1" smtClean="0">
                <a:solidFill>
                  <a:srgbClr val="000066"/>
                </a:solidFill>
                <a:ea typeface="宋体" panose="02010600030101010101" pitchFamily="2" charset="-122"/>
              </a:rPr>
              <a:t>在全量程范围内连续变动多次</a:t>
            </a:r>
            <a:r>
              <a:rPr lang="en-US" altLang="zh-CN" sz="2400" b="1" smtClean="0">
                <a:solidFill>
                  <a:srgbClr val="000066"/>
                </a:solidFill>
                <a:ea typeface="宋体" panose="02010600030101010101" pitchFamily="2" charset="-122"/>
              </a:rPr>
              <a:t>(3</a:t>
            </a:r>
            <a:r>
              <a:rPr lang="zh-CN" altLang="en-US" sz="2400" b="1" smtClean="0">
                <a:solidFill>
                  <a:srgbClr val="000066"/>
                </a:solidFill>
                <a:ea typeface="宋体" panose="02010600030101010101" pitchFamily="2" charset="-122"/>
              </a:rPr>
              <a:t>次以上）所得特性曲线的不一致性。</a:t>
            </a:r>
          </a:p>
          <a:p>
            <a:pPr eaLnBrk="1" hangingPunct="1">
              <a:buFontTx/>
              <a:buNone/>
            </a:pPr>
            <a:r>
              <a:rPr lang="en-US" altLang="zh-CN" sz="2400" b="1" i="1" smtClean="0">
                <a:solidFill>
                  <a:srgbClr val="FF0000"/>
                </a:solidFill>
                <a:ea typeface="宋体" panose="02010600030101010101" pitchFamily="2" charset="-122"/>
              </a:rPr>
              <a:t>K=2~3</a:t>
            </a:r>
          </a:p>
        </p:txBody>
      </p:sp>
      <p:graphicFrame>
        <p:nvGraphicFramePr>
          <p:cNvPr id="13316" name="Object 4"/>
          <p:cNvGraphicFramePr>
            <a:graphicFrameLocks noChangeAspect="1"/>
          </p:cNvGraphicFramePr>
          <p:nvPr>
            <p:ph sz="quarter" idx="2"/>
          </p:nvPr>
        </p:nvGraphicFramePr>
        <p:xfrm>
          <a:off x="5580063" y="3238500"/>
          <a:ext cx="2879725" cy="2520950"/>
        </p:xfrm>
        <a:graphic>
          <a:graphicData uri="http://schemas.openxmlformats.org/presentationml/2006/ole">
            <mc:AlternateContent xmlns:mc="http://schemas.openxmlformats.org/markup-compatibility/2006">
              <mc:Choice xmlns:v="urn:schemas-microsoft-com:vml" Requires="v">
                <p:oleObj spid="_x0000_s13319" name="位图图像" r:id="rId3" imgW="4048690" imgH="3543795" progId="Paint.Picture">
                  <p:embed/>
                </p:oleObj>
              </mc:Choice>
              <mc:Fallback>
                <p:oleObj name="位图图像" r:id="rId3" imgW="4048690" imgH="3543795"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3238500"/>
                        <a:ext cx="28797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5"/>
          <p:cNvGraphicFramePr>
            <a:graphicFrameLocks noChangeAspect="1"/>
          </p:cNvGraphicFramePr>
          <p:nvPr>
            <p:ph sz="quarter" idx="3"/>
          </p:nvPr>
        </p:nvGraphicFramePr>
        <p:xfrm>
          <a:off x="827088" y="2997200"/>
          <a:ext cx="3744912" cy="1006475"/>
        </p:xfrm>
        <a:graphic>
          <a:graphicData uri="http://schemas.openxmlformats.org/presentationml/2006/ole">
            <mc:AlternateContent xmlns:mc="http://schemas.openxmlformats.org/markup-compatibility/2006">
              <mc:Choice xmlns:v="urn:schemas-microsoft-com:vml" Requires="v">
                <p:oleObj spid="_x0000_s13320" name="Microsoft 公式 3.0" r:id="rId5" imgW="1143000" imgH="431800" progId="Equation.3">
                  <p:embed/>
                </p:oleObj>
              </mc:Choice>
              <mc:Fallback>
                <p:oleObj name="Microsoft 公式 3.0" r:id="rId5" imgW="1143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997200"/>
                        <a:ext cx="3744912"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971550" y="4581525"/>
          <a:ext cx="3763963" cy="1238250"/>
        </p:xfrm>
        <a:graphic>
          <a:graphicData uri="http://schemas.openxmlformats.org/presentationml/2006/ole">
            <mc:AlternateContent xmlns:mc="http://schemas.openxmlformats.org/markup-compatibility/2006">
              <mc:Choice xmlns:v="urn:schemas-microsoft-com:vml" Requires="v">
                <p:oleObj spid="_x0000_s13321" name="Microsoft 公式 3.0" r:id="rId7" imgW="1473200" imgH="482600" progId="Equation.3">
                  <p:embed/>
                </p:oleObj>
              </mc:Choice>
              <mc:Fallback>
                <p:oleObj name="Microsoft 公式 3.0" r:id="rId7" imgW="1473200" imgH="482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581525"/>
                        <a:ext cx="3763963"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476250"/>
            <a:ext cx="4691062" cy="649288"/>
          </a:xfrm>
        </p:spPr>
        <p:txBody>
          <a:bodyPr/>
          <a:lstStyle/>
          <a:p>
            <a:pPr eaLnBrk="1" hangingPunct="1"/>
            <a:r>
              <a:rPr lang="zh-CN" altLang="en-US" sz="3600" smtClean="0">
                <a:solidFill>
                  <a:srgbClr val="A50021"/>
                </a:solidFill>
                <a:ea typeface="宋体" panose="02010600030101010101" pitchFamily="2" charset="-122"/>
              </a:rPr>
              <a:t>六、零点漂移</a:t>
            </a:r>
          </a:p>
        </p:txBody>
      </p:sp>
      <p:sp>
        <p:nvSpPr>
          <p:cNvPr id="14339" name="Rectangle 3"/>
          <p:cNvSpPr>
            <a:spLocks noGrp="1" noChangeArrowheads="1"/>
          </p:cNvSpPr>
          <p:nvPr>
            <p:ph type="body" sz="half" idx="1"/>
          </p:nvPr>
        </p:nvSpPr>
        <p:spPr>
          <a:xfrm>
            <a:off x="395288" y="1557338"/>
            <a:ext cx="7921625" cy="3600450"/>
          </a:xfrm>
        </p:spPr>
        <p:txBody>
          <a:bodyPr/>
          <a:lstStyle/>
          <a:p>
            <a:pPr eaLnBrk="1" hangingPunct="1">
              <a:buFontTx/>
              <a:buNone/>
            </a:pPr>
            <a:r>
              <a:rPr lang="zh-CN" altLang="en-US" sz="2400" b="1" smtClean="0">
                <a:solidFill>
                  <a:srgbClr val="A50021"/>
                </a:solidFill>
                <a:ea typeface="宋体" panose="02010600030101010101" pitchFamily="2" charset="-122"/>
              </a:rPr>
              <a:t>零点漂移：</a:t>
            </a:r>
            <a:r>
              <a:rPr lang="zh-CN" altLang="en-US" sz="2400" b="1" smtClean="0">
                <a:solidFill>
                  <a:srgbClr val="000066"/>
                </a:solidFill>
                <a:ea typeface="宋体" panose="02010600030101010101" pitchFamily="2" charset="-122"/>
              </a:rPr>
              <a:t>传感器无输入时，其输出值相对于</a:t>
            </a:r>
            <a:r>
              <a:rPr lang="en-US" altLang="zh-CN" sz="2400" b="1" smtClean="0">
                <a:solidFill>
                  <a:srgbClr val="000066"/>
                </a:solidFill>
                <a:ea typeface="宋体" panose="02010600030101010101" pitchFamily="2" charset="-122"/>
              </a:rPr>
              <a:t>0</a:t>
            </a:r>
            <a:r>
              <a:rPr lang="zh-CN" altLang="en-US" sz="2400" b="1" smtClean="0">
                <a:solidFill>
                  <a:srgbClr val="000066"/>
                </a:solidFill>
                <a:ea typeface="宋体" panose="02010600030101010101" pitchFamily="2" charset="-122"/>
              </a:rPr>
              <a:t>的波动。</a:t>
            </a:r>
          </a:p>
          <a:p>
            <a:pPr eaLnBrk="1" hangingPunct="1">
              <a:buFontTx/>
              <a:buNone/>
            </a:pPr>
            <a:r>
              <a:rPr lang="zh-CN" altLang="en-US" sz="2400" b="1" smtClean="0">
                <a:solidFill>
                  <a:srgbClr val="000066"/>
                </a:solidFill>
                <a:ea typeface="宋体" panose="02010600030101010101" pitchFamily="2" charset="-122"/>
              </a:rPr>
              <a:t>             零漂</a:t>
            </a:r>
            <a:r>
              <a:rPr lang="en-US" altLang="zh-CN" sz="2400" b="1" smtClean="0">
                <a:solidFill>
                  <a:srgbClr val="000066"/>
                </a:solidFill>
                <a:ea typeface="宋体" panose="02010600030101010101" pitchFamily="2" charset="-122"/>
              </a:rPr>
              <a:t>=</a:t>
            </a:r>
            <a:r>
              <a:rPr lang="zh-CN" altLang="en-US" sz="2400" b="1" smtClean="0">
                <a:solidFill>
                  <a:srgbClr val="000066"/>
                </a:solidFill>
                <a:ea typeface="宋体" panose="02010600030101010101" pitchFamily="2" charset="-122"/>
              </a:rPr>
              <a:t>最大波动</a:t>
            </a:r>
            <a:r>
              <a:rPr lang="en-US" altLang="zh-CN" sz="2400" b="1" smtClean="0">
                <a:solidFill>
                  <a:srgbClr val="000066"/>
                </a:solidFill>
                <a:ea typeface="宋体" panose="02010600030101010101" pitchFamily="2" charset="-122"/>
              </a:rPr>
              <a:t>/</a:t>
            </a:r>
            <a:r>
              <a:rPr lang="zh-CN" altLang="en-US" sz="2400" b="1" smtClean="0">
                <a:solidFill>
                  <a:srgbClr val="000066"/>
                </a:solidFill>
                <a:ea typeface="宋体" panose="02010600030101010101" pitchFamily="2" charset="-122"/>
              </a:rPr>
              <a:t>量程</a:t>
            </a:r>
            <a:r>
              <a:rPr lang="en-US" altLang="zh-CN" sz="2400" b="1" smtClean="0">
                <a:solidFill>
                  <a:srgbClr val="000066"/>
                </a:solidFill>
                <a:ea typeface="宋体" panose="02010600030101010101" pitchFamily="2" charset="-122"/>
              </a:rPr>
              <a:t>X100%</a:t>
            </a:r>
          </a:p>
          <a:p>
            <a:pPr eaLnBrk="1" hangingPunct="1">
              <a:buFontTx/>
              <a:buNone/>
            </a:pPr>
            <a:endParaRPr lang="en-US" altLang="zh-CN" sz="2400" b="1" smtClean="0">
              <a:ea typeface="宋体" panose="02010600030101010101" pitchFamily="2" charset="-122"/>
            </a:endParaRPr>
          </a:p>
          <a:p>
            <a:pPr eaLnBrk="1" hangingPunct="1">
              <a:buFontTx/>
              <a:buNone/>
            </a:pPr>
            <a:r>
              <a:rPr lang="zh-CN" altLang="en-US" smtClean="0">
                <a:solidFill>
                  <a:srgbClr val="A50021"/>
                </a:solidFill>
                <a:ea typeface="宋体" panose="02010600030101010101" pitchFamily="2" charset="-122"/>
              </a:rPr>
              <a:t>       七</a:t>
            </a:r>
            <a:r>
              <a:rPr lang="zh-CN" altLang="en-US" b="1" smtClean="0">
                <a:solidFill>
                  <a:srgbClr val="A50021"/>
                </a:solidFill>
                <a:ea typeface="宋体" panose="02010600030101010101" pitchFamily="2" charset="-122"/>
              </a:rPr>
              <a:t>、温漂（温度漂移）</a:t>
            </a:r>
          </a:p>
          <a:p>
            <a:pPr eaLnBrk="1" hangingPunct="1">
              <a:buFontTx/>
              <a:buNone/>
            </a:pPr>
            <a:endParaRPr lang="zh-CN" altLang="en-US" sz="1200" b="1" smtClean="0">
              <a:solidFill>
                <a:srgbClr val="A50021"/>
              </a:solidFill>
              <a:ea typeface="宋体" panose="02010600030101010101" pitchFamily="2" charset="-122"/>
            </a:endParaRPr>
          </a:p>
          <a:p>
            <a:pPr eaLnBrk="1" hangingPunct="1">
              <a:buFontTx/>
              <a:buNone/>
            </a:pPr>
            <a:r>
              <a:rPr lang="zh-CN" altLang="en-US" sz="2400" b="1" smtClean="0">
                <a:solidFill>
                  <a:srgbClr val="000066"/>
                </a:solidFill>
                <a:ea typeface="宋体" panose="02010600030101010101" pitchFamily="2" charset="-122"/>
              </a:rPr>
              <a:t>温漂：表示温度变化时，传感器输出值的偏离程度。</a:t>
            </a:r>
          </a:p>
          <a:p>
            <a:pPr eaLnBrk="1" hangingPunct="1">
              <a:buFontTx/>
              <a:buNone/>
            </a:pPr>
            <a:r>
              <a:rPr lang="zh-CN" altLang="en-US" sz="2400" b="1" smtClean="0">
                <a:solidFill>
                  <a:srgbClr val="000066"/>
                </a:solidFill>
                <a:ea typeface="宋体" panose="02010600030101010101" pitchFamily="2" charset="-122"/>
              </a:rPr>
              <a:t>一般以单位温度变化的最大偏差与满量程的百分比表示。</a:t>
            </a:r>
          </a:p>
          <a:p>
            <a:pPr eaLnBrk="1" hangingPunct="1">
              <a:buFontTx/>
              <a:buNone/>
            </a:pPr>
            <a:endParaRPr lang="zh-CN" altLang="en-US" sz="2400" b="1" smtClean="0">
              <a:solidFill>
                <a:srgbClr val="000066"/>
              </a:solidFill>
              <a:ea typeface="宋体" panose="02010600030101010101" pitchFamily="2" charset="-122"/>
            </a:endParaRPr>
          </a:p>
        </p:txBody>
      </p:sp>
      <p:graphicFrame>
        <p:nvGraphicFramePr>
          <p:cNvPr id="14340" name="Object 4"/>
          <p:cNvGraphicFramePr>
            <a:graphicFrameLocks noChangeAspect="1"/>
          </p:cNvGraphicFramePr>
          <p:nvPr>
            <p:ph sz="half" idx="2"/>
          </p:nvPr>
        </p:nvGraphicFramePr>
        <p:xfrm>
          <a:off x="2484438" y="4945063"/>
          <a:ext cx="3743325" cy="1139825"/>
        </p:xfrm>
        <a:graphic>
          <a:graphicData uri="http://schemas.openxmlformats.org/presentationml/2006/ole">
            <mc:AlternateContent xmlns:mc="http://schemas.openxmlformats.org/markup-compatibility/2006">
              <mc:Choice xmlns:v="urn:schemas-microsoft-com:vml" Requires="v">
                <p:oleObj spid="_x0000_s14341" name="公式" r:id="rId3" imgW="1459866" imgH="444307" progId="Equation.3">
                  <p:embed/>
                </p:oleObj>
              </mc:Choice>
              <mc:Fallback>
                <p:oleObj name="公式" r:id="rId3" imgW="1459866"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945063"/>
                        <a:ext cx="374332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468313" y="692150"/>
            <a:ext cx="8064500" cy="5292725"/>
            <a:chOff x="295" y="527"/>
            <a:chExt cx="5080" cy="3334"/>
          </a:xfrm>
        </p:grpSpPr>
        <p:sp>
          <p:nvSpPr>
            <p:cNvPr id="15363" name="Rectangle 3"/>
            <p:cNvSpPr>
              <a:spLocks noChangeArrowheads="1"/>
            </p:cNvSpPr>
            <p:nvPr/>
          </p:nvSpPr>
          <p:spPr bwMode="auto">
            <a:xfrm>
              <a:off x="3833" y="2795"/>
              <a:ext cx="115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zh-CN" altLang="en-US" sz="2000" b="1" i="0">
                  <a:solidFill>
                    <a:srgbClr val="000066"/>
                  </a:solidFill>
                </a:rPr>
                <a:t>稳定性</a:t>
              </a:r>
              <a:r>
                <a:rPr kumimoji="0" lang="en-US" altLang="zh-CN" sz="2000" b="1" i="0">
                  <a:solidFill>
                    <a:srgbClr val="000066"/>
                  </a:solidFill>
                </a:rPr>
                <a:t>(</a:t>
              </a:r>
              <a:r>
                <a:rPr kumimoji="0" lang="zh-CN" altLang="en-US" sz="2000" b="1" i="0">
                  <a:solidFill>
                    <a:srgbClr val="000066"/>
                  </a:solidFill>
                </a:rPr>
                <a:t>零漂</a:t>
              </a:r>
              <a:r>
                <a:rPr kumimoji="0" lang="en-US" altLang="zh-CN" sz="2000" b="1" i="0">
                  <a:solidFill>
                    <a:srgbClr val="000066"/>
                  </a:solidFill>
                </a:rPr>
                <a:t>)</a:t>
              </a:r>
            </a:p>
            <a:p>
              <a:pPr algn="just">
                <a:spcBef>
                  <a:spcPct val="0"/>
                </a:spcBef>
                <a:buFontTx/>
                <a:buNone/>
              </a:pPr>
              <a:endParaRPr kumimoji="0" lang="en-US" altLang="zh-CN" sz="2000" b="1" i="0">
                <a:solidFill>
                  <a:srgbClr val="000066"/>
                </a:solidFill>
              </a:endParaRPr>
            </a:p>
          </p:txBody>
        </p:sp>
        <p:sp>
          <p:nvSpPr>
            <p:cNvPr id="15364" name="Rectangle 4"/>
            <p:cNvSpPr>
              <a:spLocks noChangeArrowheads="1"/>
            </p:cNvSpPr>
            <p:nvPr/>
          </p:nvSpPr>
          <p:spPr bwMode="auto">
            <a:xfrm>
              <a:off x="295" y="991"/>
              <a:ext cx="125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000066"/>
                  </a:solidFill>
                </a:rPr>
                <a:t>冲击与振动</a:t>
              </a:r>
            </a:p>
          </p:txBody>
        </p:sp>
        <p:sp>
          <p:nvSpPr>
            <p:cNvPr id="15365" name="Rectangle 5"/>
            <p:cNvSpPr>
              <a:spLocks noChangeArrowheads="1"/>
            </p:cNvSpPr>
            <p:nvPr/>
          </p:nvSpPr>
          <p:spPr bwMode="auto">
            <a:xfrm>
              <a:off x="1703" y="1708"/>
              <a:ext cx="1883" cy="431"/>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0" lang="zh-CN" altLang="en-US" b="1" i="0">
                  <a:solidFill>
                    <a:srgbClr val="000066"/>
                  </a:solidFill>
                </a:rPr>
                <a:t>传感器</a:t>
              </a:r>
            </a:p>
          </p:txBody>
        </p:sp>
        <p:sp>
          <p:nvSpPr>
            <p:cNvPr id="15366" name="Line 6"/>
            <p:cNvSpPr>
              <a:spLocks noChangeShapeType="1"/>
            </p:cNvSpPr>
            <p:nvPr/>
          </p:nvSpPr>
          <p:spPr bwMode="auto">
            <a:xfrm>
              <a:off x="2540" y="2139"/>
              <a:ext cx="0" cy="10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7" name="Line 7"/>
            <p:cNvSpPr>
              <a:spLocks noChangeShapeType="1"/>
            </p:cNvSpPr>
            <p:nvPr/>
          </p:nvSpPr>
          <p:spPr bwMode="auto">
            <a:xfrm>
              <a:off x="2749" y="2139"/>
              <a:ext cx="0" cy="10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8" name="Line 8"/>
            <p:cNvSpPr>
              <a:spLocks noChangeShapeType="1"/>
            </p:cNvSpPr>
            <p:nvPr/>
          </p:nvSpPr>
          <p:spPr bwMode="auto">
            <a:xfrm>
              <a:off x="2959" y="2139"/>
              <a:ext cx="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Line 9"/>
            <p:cNvSpPr>
              <a:spLocks noChangeShapeType="1"/>
            </p:cNvSpPr>
            <p:nvPr/>
          </p:nvSpPr>
          <p:spPr bwMode="auto">
            <a:xfrm>
              <a:off x="2331" y="2139"/>
              <a:ext cx="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0" name="Line 10"/>
            <p:cNvSpPr>
              <a:spLocks noChangeShapeType="1"/>
            </p:cNvSpPr>
            <p:nvPr/>
          </p:nvSpPr>
          <p:spPr bwMode="auto">
            <a:xfrm>
              <a:off x="3168" y="2139"/>
              <a:ext cx="0" cy="5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Line 11"/>
            <p:cNvSpPr>
              <a:spLocks noChangeShapeType="1"/>
            </p:cNvSpPr>
            <p:nvPr/>
          </p:nvSpPr>
          <p:spPr bwMode="auto">
            <a:xfrm>
              <a:off x="2122" y="2139"/>
              <a:ext cx="0" cy="5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Line 12"/>
            <p:cNvSpPr>
              <a:spLocks noChangeShapeType="1"/>
            </p:cNvSpPr>
            <p:nvPr/>
          </p:nvSpPr>
          <p:spPr bwMode="auto">
            <a:xfrm>
              <a:off x="3374" y="2139"/>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Line 13"/>
            <p:cNvSpPr>
              <a:spLocks noChangeShapeType="1"/>
            </p:cNvSpPr>
            <p:nvPr/>
          </p:nvSpPr>
          <p:spPr bwMode="auto">
            <a:xfrm>
              <a:off x="1912" y="2139"/>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Line 14"/>
            <p:cNvSpPr>
              <a:spLocks noChangeShapeType="1"/>
            </p:cNvSpPr>
            <p:nvPr/>
          </p:nvSpPr>
          <p:spPr bwMode="auto">
            <a:xfrm>
              <a:off x="2435" y="1187"/>
              <a:ext cx="0" cy="5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5"/>
            <p:cNvSpPr>
              <a:spLocks noChangeShapeType="1"/>
            </p:cNvSpPr>
            <p:nvPr/>
          </p:nvSpPr>
          <p:spPr bwMode="auto">
            <a:xfrm>
              <a:off x="2871" y="1187"/>
              <a:ext cx="0" cy="5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Line 16"/>
            <p:cNvSpPr>
              <a:spLocks noChangeShapeType="1"/>
            </p:cNvSpPr>
            <p:nvPr/>
          </p:nvSpPr>
          <p:spPr bwMode="auto">
            <a:xfrm>
              <a:off x="3377" y="1421"/>
              <a:ext cx="0" cy="2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17"/>
            <p:cNvSpPr>
              <a:spLocks noChangeShapeType="1"/>
            </p:cNvSpPr>
            <p:nvPr/>
          </p:nvSpPr>
          <p:spPr bwMode="auto">
            <a:xfrm>
              <a:off x="1912" y="1421"/>
              <a:ext cx="0" cy="2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Line 18"/>
            <p:cNvSpPr>
              <a:spLocks noChangeShapeType="1"/>
            </p:cNvSpPr>
            <p:nvPr/>
          </p:nvSpPr>
          <p:spPr bwMode="auto">
            <a:xfrm rot="5400000">
              <a:off x="3542" y="2247"/>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19"/>
            <p:cNvSpPr>
              <a:spLocks noChangeShapeType="1"/>
            </p:cNvSpPr>
            <p:nvPr/>
          </p:nvSpPr>
          <p:spPr bwMode="auto">
            <a:xfrm rot="5400000">
              <a:off x="3441" y="2407"/>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20"/>
            <p:cNvSpPr>
              <a:spLocks noChangeShapeType="1"/>
            </p:cNvSpPr>
            <p:nvPr/>
          </p:nvSpPr>
          <p:spPr bwMode="auto">
            <a:xfrm rot="5400000">
              <a:off x="3542" y="1256"/>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Line 21"/>
            <p:cNvSpPr>
              <a:spLocks noChangeShapeType="1"/>
            </p:cNvSpPr>
            <p:nvPr/>
          </p:nvSpPr>
          <p:spPr bwMode="auto">
            <a:xfrm rot="5400000">
              <a:off x="1748" y="2247"/>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Line 22"/>
            <p:cNvSpPr>
              <a:spLocks noChangeShapeType="1"/>
            </p:cNvSpPr>
            <p:nvPr/>
          </p:nvSpPr>
          <p:spPr bwMode="auto">
            <a:xfrm rot="5400000">
              <a:off x="1858" y="2393"/>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23"/>
            <p:cNvSpPr>
              <a:spLocks noChangeShapeType="1"/>
            </p:cNvSpPr>
            <p:nvPr/>
          </p:nvSpPr>
          <p:spPr bwMode="auto">
            <a:xfrm rot="5400000">
              <a:off x="1968" y="2567"/>
              <a:ext cx="0" cy="7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24"/>
            <p:cNvSpPr>
              <a:spLocks noChangeShapeType="1"/>
            </p:cNvSpPr>
            <p:nvPr/>
          </p:nvSpPr>
          <p:spPr bwMode="auto">
            <a:xfrm rot="5400000">
              <a:off x="3322" y="2550"/>
              <a:ext cx="0" cy="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5" name="Line 25"/>
            <p:cNvSpPr>
              <a:spLocks noChangeShapeType="1"/>
            </p:cNvSpPr>
            <p:nvPr/>
          </p:nvSpPr>
          <p:spPr bwMode="auto">
            <a:xfrm rot="5400000">
              <a:off x="2087" y="2721"/>
              <a:ext cx="0" cy="9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6" name="Line 26"/>
            <p:cNvSpPr>
              <a:spLocks noChangeShapeType="1"/>
            </p:cNvSpPr>
            <p:nvPr/>
          </p:nvSpPr>
          <p:spPr bwMode="auto">
            <a:xfrm rot="5400000">
              <a:off x="3211" y="2725"/>
              <a:ext cx="0" cy="9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27"/>
            <p:cNvSpPr>
              <a:spLocks noChangeShapeType="1"/>
            </p:cNvSpPr>
            <p:nvPr/>
          </p:nvSpPr>
          <p:spPr bwMode="auto">
            <a:xfrm rot="5400000">
              <a:off x="3271" y="779"/>
              <a:ext cx="0" cy="7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28"/>
            <p:cNvSpPr>
              <a:spLocks noChangeShapeType="1"/>
            </p:cNvSpPr>
            <p:nvPr/>
          </p:nvSpPr>
          <p:spPr bwMode="auto">
            <a:xfrm rot="5400000">
              <a:off x="1746" y="1256"/>
              <a:ext cx="0" cy="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29"/>
            <p:cNvSpPr>
              <a:spLocks noChangeShapeType="1"/>
            </p:cNvSpPr>
            <p:nvPr/>
          </p:nvSpPr>
          <p:spPr bwMode="auto">
            <a:xfrm rot="5400000">
              <a:off x="2046" y="782"/>
              <a:ext cx="0" cy="7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Rectangle 30"/>
            <p:cNvSpPr>
              <a:spLocks noChangeArrowheads="1"/>
            </p:cNvSpPr>
            <p:nvPr/>
          </p:nvSpPr>
          <p:spPr bwMode="auto">
            <a:xfrm>
              <a:off x="3796" y="991"/>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zh-CN" altLang="en-US" sz="2000" b="1" i="0">
                  <a:solidFill>
                    <a:srgbClr val="000066"/>
                  </a:solidFill>
                </a:rPr>
                <a:t>温度</a:t>
              </a:r>
            </a:p>
          </p:txBody>
        </p:sp>
        <p:sp>
          <p:nvSpPr>
            <p:cNvPr id="15391" name="Rectangle 31"/>
            <p:cNvSpPr>
              <a:spLocks noChangeArrowheads="1"/>
            </p:cNvSpPr>
            <p:nvPr/>
          </p:nvSpPr>
          <p:spPr bwMode="auto">
            <a:xfrm>
              <a:off x="3796" y="1278"/>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zh-CN" altLang="en-US" sz="2000" b="1" i="0">
                  <a:solidFill>
                    <a:srgbClr val="000066"/>
                  </a:solidFill>
                </a:rPr>
                <a:t>供电</a:t>
              </a:r>
            </a:p>
          </p:txBody>
        </p:sp>
        <p:sp>
          <p:nvSpPr>
            <p:cNvPr id="15392" name="Rectangle 32"/>
            <p:cNvSpPr>
              <a:spLocks noChangeArrowheads="1"/>
            </p:cNvSpPr>
            <p:nvPr/>
          </p:nvSpPr>
          <p:spPr bwMode="auto">
            <a:xfrm>
              <a:off x="3796" y="2251"/>
              <a:ext cx="157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zh-CN" altLang="en-US" sz="2000" b="1" i="0">
                  <a:solidFill>
                    <a:srgbClr val="000066"/>
                  </a:solidFill>
                </a:rPr>
                <a:t>各种干扰稳定性 </a:t>
              </a:r>
              <a:r>
                <a:rPr kumimoji="0" lang="zh-CN" altLang="en-US" sz="2000" b="1" i="0">
                  <a:solidFill>
                    <a:srgbClr val="A50021"/>
                  </a:solidFill>
                </a:rPr>
                <a:t>蠕变</a:t>
              </a:r>
              <a:endParaRPr kumimoji="0" lang="en-US" altLang="zh-CN" sz="2000" b="1" i="0">
                <a:solidFill>
                  <a:srgbClr val="A50021"/>
                </a:solidFill>
              </a:endParaRPr>
            </a:p>
          </p:txBody>
        </p:sp>
        <p:sp>
          <p:nvSpPr>
            <p:cNvPr id="15393" name="Rectangle 33"/>
            <p:cNvSpPr>
              <a:spLocks noChangeArrowheads="1"/>
            </p:cNvSpPr>
            <p:nvPr/>
          </p:nvSpPr>
          <p:spPr bwMode="auto">
            <a:xfrm>
              <a:off x="3796" y="2542"/>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zh-CN" altLang="en-US" sz="2000" b="1" i="0">
                  <a:solidFill>
                    <a:srgbClr val="000066"/>
                  </a:solidFill>
                </a:rPr>
                <a:t>温漂</a:t>
              </a:r>
            </a:p>
          </p:txBody>
        </p:sp>
        <p:sp>
          <p:nvSpPr>
            <p:cNvPr id="15394" name="Rectangle 34"/>
            <p:cNvSpPr>
              <a:spLocks noChangeArrowheads="1"/>
            </p:cNvSpPr>
            <p:nvPr/>
          </p:nvSpPr>
          <p:spPr bwMode="auto">
            <a:xfrm>
              <a:off x="3796" y="3055"/>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zh-CN" altLang="en-US" sz="2000" b="1" i="0">
                  <a:solidFill>
                    <a:srgbClr val="000066"/>
                  </a:solidFill>
                </a:rPr>
                <a:t>分辨力</a:t>
              </a:r>
            </a:p>
          </p:txBody>
        </p:sp>
        <p:sp>
          <p:nvSpPr>
            <p:cNvPr id="15395" name="Rectangle 35"/>
            <p:cNvSpPr>
              <a:spLocks noChangeArrowheads="1"/>
            </p:cNvSpPr>
            <p:nvPr/>
          </p:nvSpPr>
          <p:spPr bwMode="auto">
            <a:xfrm>
              <a:off x="657" y="1278"/>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000066"/>
                  </a:solidFill>
                </a:rPr>
                <a:t>电磁场</a:t>
              </a:r>
            </a:p>
          </p:txBody>
        </p:sp>
        <p:sp>
          <p:nvSpPr>
            <p:cNvPr id="15396" name="Rectangle 36"/>
            <p:cNvSpPr>
              <a:spLocks noChangeArrowheads="1"/>
            </p:cNvSpPr>
            <p:nvPr/>
          </p:nvSpPr>
          <p:spPr bwMode="auto">
            <a:xfrm>
              <a:off x="657" y="2282"/>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000066"/>
                  </a:solidFill>
                </a:rPr>
                <a:t>线性</a:t>
              </a:r>
            </a:p>
          </p:txBody>
        </p:sp>
        <p:sp>
          <p:nvSpPr>
            <p:cNvPr id="15397" name="Rectangle 37"/>
            <p:cNvSpPr>
              <a:spLocks noChangeArrowheads="1"/>
            </p:cNvSpPr>
            <p:nvPr/>
          </p:nvSpPr>
          <p:spPr bwMode="auto">
            <a:xfrm>
              <a:off x="657" y="2509"/>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000066"/>
                  </a:solidFill>
                </a:rPr>
                <a:t>滞后</a:t>
              </a:r>
            </a:p>
          </p:txBody>
        </p:sp>
        <p:sp>
          <p:nvSpPr>
            <p:cNvPr id="15398" name="Rectangle 38"/>
            <p:cNvSpPr>
              <a:spLocks noChangeArrowheads="1"/>
            </p:cNvSpPr>
            <p:nvPr/>
          </p:nvSpPr>
          <p:spPr bwMode="auto">
            <a:xfrm>
              <a:off x="657" y="2782"/>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000066"/>
                  </a:solidFill>
                </a:rPr>
                <a:t>重复性</a:t>
              </a:r>
            </a:p>
          </p:txBody>
        </p:sp>
        <p:sp>
          <p:nvSpPr>
            <p:cNvPr id="15399" name="Rectangle 39"/>
            <p:cNvSpPr>
              <a:spLocks noChangeArrowheads="1"/>
            </p:cNvSpPr>
            <p:nvPr/>
          </p:nvSpPr>
          <p:spPr bwMode="auto">
            <a:xfrm>
              <a:off x="657" y="3000"/>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000066"/>
                  </a:solidFill>
                </a:rPr>
                <a:t>灵敏度</a:t>
              </a:r>
            </a:p>
          </p:txBody>
        </p:sp>
        <p:sp>
          <p:nvSpPr>
            <p:cNvPr id="15400" name="Line 40"/>
            <p:cNvSpPr>
              <a:spLocks noChangeShapeType="1"/>
            </p:cNvSpPr>
            <p:nvPr/>
          </p:nvSpPr>
          <p:spPr bwMode="auto">
            <a:xfrm>
              <a:off x="1075" y="1948"/>
              <a:ext cx="628" cy="0"/>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401" name="Rectangle 41"/>
            <p:cNvSpPr>
              <a:spLocks noChangeArrowheads="1"/>
            </p:cNvSpPr>
            <p:nvPr/>
          </p:nvSpPr>
          <p:spPr bwMode="auto">
            <a:xfrm>
              <a:off x="657" y="1703"/>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kumimoji="0" lang="zh-CN" altLang="en-US" sz="2000" b="1" i="0">
                  <a:solidFill>
                    <a:srgbClr val="A50021"/>
                  </a:solidFill>
                </a:rPr>
                <a:t>输入</a:t>
              </a:r>
            </a:p>
          </p:txBody>
        </p:sp>
        <p:sp>
          <p:nvSpPr>
            <p:cNvPr id="15402" name="Rectangle 42"/>
            <p:cNvSpPr>
              <a:spLocks noChangeArrowheads="1"/>
            </p:cNvSpPr>
            <p:nvPr/>
          </p:nvSpPr>
          <p:spPr bwMode="auto">
            <a:xfrm>
              <a:off x="1284" y="3430"/>
              <a:ext cx="3140"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0" lang="zh-CN" altLang="en-US" sz="2400" b="1" i="0">
                  <a:solidFill>
                    <a:srgbClr val="0000CC"/>
                  </a:solidFill>
                </a:rPr>
                <a:t>误差因素</a:t>
              </a:r>
            </a:p>
          </p:txBody>
        </p:sp>
        <p:sp>
          <p:nvSpPr>
            <p:cNvPr id="15403" name="AutoShape 43"/>
            <p:cNvSpPr>
              <a:spLocks/>
            </p:cNvSpPr>
            <p:nvPr/>
          </p:nvSpPr>
          <p:spPr bwMode="auto">
            <a:xfrm rot="-5400000">
              <a:off x="2566" y="193"/>
              <a:ext cx="144" cy="1451"/>
            </a:xfrm>
            <a:prstGeom prst="rightBrace">
              <a:avLst>
                <a:gd name="adj1" fmla="val 83970"/>
                <a:gd name="adj2" fmla="val 48718"/>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5404" name="Rectangle 44"/>
            <p:cNvSpPr>
              <a:spLocks noChangeArrowheads="1"/>
            </p:cNvSpPr>
            <p:nvPr/>
          </p:nvSpPr>
          <p:spPr bwMode="auto">
            <a:xfrm>
              <a:off x="1093" y="527"/>
              <a:ext cx="3139"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0" lang="zh-CN" altLang="en-US" sz="2400" b="1" i="0">
                  <a:solidFill>
                    <a:srgbClr val="0000CC"/>
                  </a:solidFill>
                </a:rPr>
                <a:t>外界影响</a:t>
              </a:r>
            </a:p>
          </p:txBody>
        </p:sp>
        <p:sp>
          <p:nvSpPr>
            <p:cNvPr id="15405" name="AutoShape 45"/>
            <p:cNvSpPr>
              <a:spLocks/>
            </p:cNvSpPr>
            <p:nvPr/>
          </p:nvSpPr>
          <p:spPr bwMode="auto">
            <a:xfrm rot="5400000">
              <a:off x="2582" y="2670"/>
              <a:ext cx="218" cy="1451"/>
            </a:xfrm>
            <a:prstGeom prst="rightBrace">
              <a:avLst>
                <a:gd name="adj1" fmla="val 55466"/>
                <a:gd name="adj2" fmla="val 47435"/>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5406" name="Line 46"/>
            <p:cNvSpPr>
              <a:spLocks noChangeShapeType="1"/>
            </p:cNvSpPr>
            <p:nvPr/>
          </p:nvSpPr>
          <p:spPr bwMode="auto">
            <a:xfrm>
              <a:off x="3586" y="1968"/>
              <a:ext cx="628" cy="0"/>
            </a:xfrm>
            <a:prstGeom prst="line">
              <a:avLst/>
            </a:prstGeom>
            <a:noFill/>
            <a:ln w="9525">
              <a:solidFill>
                <a:srgbClr val="00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5407" name="Rectangle 47"/>
            <p:cNvSpPr>
              <a:spLocks noChangeArrowheads="1"/>
            </p:cNvSpPr>
            <p:nvPr/>
          </p:nvSpPr>
          <p:spPr bwMode="auto">
            <a:xfrm>
              <a:off x="3796" y="1620"/>
              <a:ext cx="83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endParaRPr kumimoji="0" lang="en-US" altLang="zh-CN" sz="800" b="1" i="0">
                <a:solidFill>
                  <a:srgbClr val="A50021"/>
                </a:solidFill>
              </a:endParaRPr>
            </a:p>
            <a:p>
              <a:pPr algn="just">
                <a:spcBef>
                  <a:spcPct val="0"/>
                </a:spcBef>
                <a:buFontTx/>
                <a:buNone/>
              </a:pPr>
              <a:r>
                <a:rPr kumimoji="0" lang="zh-CN" altLang="en-US" sz="2000" b="1" i="0">
                  <a:solidFill>
                    <a:srgbClr val="A50021"/>
                  </a:solidFill>
                </a:rPr>
                <a:t>输出</a:t>
              </a:r>
            </a:p>
          </p:txBody>
        </p:sp>
      </p:grpSp>
    </p:spTree>
  </p:cSld>
  <p:clrMapOvr>
    <a:masterClrMapping/>
  </p:clrMapOvr>
  <p:transition advTm="109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55650" y="404813"/>
            <a:ext cx="7210425" cy="706437"/>
          </a:xfrm>
        </p:spPr>
        <p:txBody>
          <a:bodyPr/>
          <a:lstStyle/>
          <a:p>
            <a:pPr eaLnBrk="1" hangingPunct="1"/>
            <a:r>
              <a:rPr lang="en-US" altLang="zh-CN" sz="3600" smtClean="0">
                <a:solidFill>
                  <a:srgbClr val="A50021"/>
                </a:solidFill>
                <a:ea typeface="宋体" panose="02010600030101010101" pitchFamily="2" charset="-122"/>
              </a:rPr>
              <a:t>1.2</a:t>
            </a:r>
            <a:r>
              <a:rPr lang="zh-CN" altLang="en-US" sz="3600" smtClean="0">
                <a:solidFill>
                  <a:srgbClr val="A50021"/>
                </a:solidFill>
                <a:ea typeface="宋体" panose="02010600030101010101" pitchFamily="2" charset="-122"/>
              </a:rPr>
              <a:t>传感器的动态特性</a:t>
            </a:r>
          </a:p>
        </p:txBody>
      </p:sp>
      <p:sp>
        <p:nvSpPr>
          <p:cNvPr id="16387" name="Rectangle 3"/>
          <p:cNvSpPr>
            <a:spLocks noGrp="1" noChangeArrowheads="1"/>
          </p:cNvSpPr>
          <p:nvPr>
            <p:ph type="body" idx="1"/>
          </p:nvPr>
        </p:nvSpPr>
        <p:spPr>
          <a:xfrm>
            <a:off x="468313" y="1196975"/>
            <a:ext cx="8280400" cy="4525963"/>
          </a:xfrm>
        </p:spPr>
        <p:txBody>
          <a:bodyPr/>
          <a:lstStyle/>
          <a:p>
            <a:pPr marL="0" indent="269875" eaLnBrk="1" hangingPunct="1">
              <a:lnSpc>
                <a:spcPct val="120000"/>
              </a:lnSpc>
              <a:buFontTx/>
              <a:buNone/>
            </a:pPr>
            <a:r>
              <a:rPr lang="zh-CN" altLang="en-US" sz="2400" b="1" smtClean="0">
                <a:solidFill>
                  <a:srgbClr val="000066"/>
                </a:solidFill>
                <a:ea typeface="宋体" panose="02010600030101010101" pitchFamily="2" charset="-122"/>
              </a:rPr>
              <a:t>动态特性：指传感器对于随时间变化的输入量的响应特性。</a:t>
            </a:r>
          </a:p>
          <a:p>
            <a:pPr marL="0" indent="269875" eaLnBrk="1" hangingPunct="1">
              <a:lnSpc>
                <a:spcPct val="120000"/>
              </a:lnSpc>
              <a:buFontTx/>
              <a:buNone/>
            </a:pPr>
            <a:r>
              <a:rPr lang="en-US" altLang="zh-CN" sz="2400" b="1" smtClean="0">
                <a:solidFill>
                  <a:srgbClr val="A50021"/>
                </a:solidFill>
                <a:ea typeface="宋体" panose="02010600030101010101" pitchFamily="2" charset="-122"/>
              </a:rPr>
              <a:t>——</a:t>
            </a:r>
            <a:r>
              <a:rPr lang="zh-CN" altLang="en-US" sz="2400" b="1" smtClean="0">
                <a:solidFill>
                  <a:srgbClr val="A50021"/>
                </a:solidFill>
                <a:ea typeface="宋体" panose="02010600030101010101" pitchFamily="2" charset="-122"/>
              </a:rPr>
              <a:t>是输出值能够真实地再现随时间变化的输入量能力的反应。</a:t>
            </a:r>
          </a:p>
          <a:p>
            <a:pPr marL="0" indent="269875" eaLnBrk="1" hangingPunct="1">
              <a:lnSpc>
                <a:spcPct val="120000"/>
              </a:lnSpc>
              <a:buFontTx/>
              <a:buNone/>
            </a:pPr>
            <a:r>
              <a:rPr lang="zh-CN" altLang="en-US" sz="2400" b="1" smtClean="0">
                <a:solidFill>
                  <a:srgbClr val="000066"/>
                </a:solidFill>
                <a:ea typeface="宋体" panose="02010600030101010101" pitchFamily="2" charset="-122"/>
              </a:rPr>
              <a:t>动态特性用数学模型来描述，通常对于连续时间系统主要有三种形式：</a:t>
            </a:r>
          </a:p>
          <a:p>
            <a:pPr marL="1322388" lvl="2" eaLnBrk="1" hangingPunct="1">
              <a:lnSpc>
                <a:spcPct val="120000"/>
              </a:lnSpc>
              <a:buClr>
                <a:srgbClr val="FF3300"/>
              </a:buClr>
              <a:buSzPct val="70000"/>
              <a:buFont typeface="Wingdings" panose="05000000000000000000" pitchFamily="2" charset="2"/>
              <a:buChar char="Ø"/>
            </a:pPr>
            <a:r>
              <a:rPr lang="zh-CN" altLang="en-US" b="1" smtClean="0">
                <a:solidFill>
                  <a:srgbClr val="000066"/>
                </a:solidFill>
                <a:ea typeface="宋体" panose="02010600030101010101" pitchFamily="2" charset="-122"/>
              </a:rPr>
              <a:t>时域中的微分方程</a:t>
            </a:r>
          </a:p>
          <a:p>
            <a:pPr marL="1322388" lvl="2" eaLnBrk="1" hangingPunct="1">
              <a:lnSpc>
                <a:spcPct val="120000"/>
              </a:lnSpc>
              <a:buClr>
                <a:srgbClr val="FF3300"/>
              </a:buClr>
              <a:buSzPct val="70000"/>
              <a:buFont typeface="Wingdings" panose="05000000000000000000" pitchFamily="2" charset="2"/>
              <a:buChar char="Ø"/>
            </a:pPr>
            <a:r>
              <a:rPr lang="zh-CN" altLang="en-US" b="1" smtClean="0">
                <a:solidFill>
                  <a:srgbClr val="000066"/>
                </a:solidFill>
                <a:ea typeface="宋体" panose="02010600030101010101" pitchFamily="2" charset="-122"/>
              </a:rPr>
              <a:t>复域中的频率特性       </a:t>
            </a:r>
            <a:r>
              <a:rPr lang="en-US" altLang="zh-CN" b="1" smtClean="0">
                <a:solidFill>
                  <a:srgbClr val="000066"/>
                </a:solidFill>
                <a:ea typeface="宋体" panose="02010600030101010101" pitchFamily="2" charset="-122"/>
              </a:rPr>
              <a:t>F(S)</a:t>
            </a:r>
          </a:p>
          <a:p>
            <a:pPr marL="1322388" lvl="2" eaLnBrk="1" hangingPunct="1">
              <a:lnSpc>
                <a:spcPct val="120000"/>
              </a:lnSpc>
              <a:buClr>
                <a:srgbClr val="FF3300"/>
              </a:buClr>
              <a:buSzPct val="70000"/>
              <a:buFont typeface="Wingdings" panose="05000000000000000000" pitchFamily="2" charset="2"/>
              <a:buChar char="Ø"/>
            </a:pPr>
            <a:r>
              <a:rPr lang="zh-CN" altLang="en-US" b="1" smtClean="0">
                <a:solidFill>
                  <a:srgbClr val="000066"/>
                </a:solidFill>
                <a:ea typeface="宋体" panose="02010600030101010101" pitchFamily="2" charset="-122"/>
              </a:rPr>
              <a:t>频率域中的频率特性    </a:t>
            </a:r>
            <a:r>
              <a:rPr lang="en-US" altLang="zh-CN" b="1" smtClean="0">
                <a:solidFill>
                  <a:srgbClr val="000066"/>
                </a:solidFill>
                <a:ea typeface="宋体" panose="02010600030101010101" pitchFamily="2" charset="-122"/>
              </a:rPr>
              <a:t>F(jw)</a:t>
            </a:r>
            <a:endParaRPr lang="zh-CN" altLang="en-US" b="1" smtClean="0">
              <a:solidFill>
                <a:srgbClr val="000066"/>
              </a:solidFill>
              <a:ea typeface="宋体" panose="02010600030101010101" pitchFamily="2" charset="-122"/>
            </a:endParaRPr>
          </a:p>
          <a:p>
            <a:pPr marL="0" indent="269875" eaLnBrk="1" hangingPunct="1">
              <a:lnSpc>
                <a:spcPct val="120000"/>
              </a:lnSpc>
              <a:buFontTx/>
              <a:buNone/>
            </a:pPr>
            <a:r>
              <a:rPr lang="zh-CN" altLang="en-US" sz="2400" b="1" smtClean="0">
                <a:solidFill>
                  <a:srgbClr val="000066"/>
                </a:solidFill>
                <a:ea typeface="宋体" panose="02010600030101010101" pitchFamily="2" charset="-122"/>
              </a:rPr>
              <a:t>                   </a:t>
            </a:r>
          </a:p>
        </p:txBody>
      </p:sp>
    </p:spTree>
  </p:cSld>
  <p:clrMapOvr>
    <a:masterClrMapping/>
  </p:clrMapOvr>
  <p:transition advTm="109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smtClean="0">
                <a:solidFill>
                  <a:srgbClr val="A50021"/>
                </a:solidFill>
                <a:ea typeface="宋体" panose="02010600030101010101" pitchFamily="2" charset="-122"/>
              </a:rPr>
              <a:t>一、动态特性的一般数学模型</a:t>
            </a:r>
          </a:p>
        </p:txBody>
      </p:sp>
      <p:sp>
        <p:nvSpPr>
          <p:cNvPr id="17411" name="Text Box 3"/>
          <p:cNvSpPr txBox="1">
            <a:spLocks noChangeArrowheads="1"/>
          </p:cNvSpPr>
          <p:nvPr/>
        </p:nvSpPr>
        <p:spPr bwMode="auto">
          <a:xfrm>
            <a:off x="971550" y="2565400"/>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kumimoji="0" lang="zh-CN" altLang="en-US" sz="2400" b="1" i="0">
              <a:solidFill>
                <a:srgbClr val="000066"/>
              </a:solidFill>
            </a:endParaRPr>
          </a:p>
        </p:txBody>
      </p:sp>
      <p:sp>
        <p:nvSpPr>
          <p:cNvPr id="17412" name="Text Box 4"/>
          <p:cNvSpPr txBox="1">
            <a:spLocks noChangeArrowheads="1"/>
          </p:cNvSpPr>
          <p:nvPr/>
        </p:nvSpPr>
        <p:spPr bwMode="auto">
          <a:xfrm>
            <a:off x="827088" y="1341438"/>
            <a:ext cx="6192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线性系统可以用常系数线性微分方程表示：</a:t>
            </a:r>
          </a:p>
        </p:txBody>
      </p:sp>
      <p:graphicFrame>
        <p:nvGraphicFramePr>
          <p:cNvPr id="17413" name="Object 5"/>
          <p:cNvGraphicFramePr>
            <a:graphicFrameLocks noChangeAspect="1"/>
          </p:cNvGraphicFramePr>
          <p:nvPr>
            <p:ph idx="1"/>
          </p:nvPr>
        </p:nvGraphicFramePr>
        <p:xfrm>
          <a:off x="971550" y="1989138"/>
          <a:ext cx="7089775" cy="2427287"/>
        </p:xfrm>
        <a:graphic>
          <a:graphicData uri="http://schemas.openxmlformats.org/presentationml/2006/ole">
            <mc:AlternateContent xmlns:mc="http://schemas.openxmlformats.org/markup-compatibility/2006">
              <mc:Choice xmlns:v="urn:schemas-microsoft-com:vml" Requires="v">
                <p:oleObj spid="_x0000_s17416" name="公式" r:id="rId3" imgW="3302000" imgH="1079500" progId="Equation.3">
                  <p:embed/>
                </p:oleObj>
              </mc:Choice>
              <mc:Fallback>
                <p:oleObj name="公式" r:id="rId3" imgW="3302000" imgH="10795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89138"/>
                        <a:ext cx="7089775" cy="2427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6"/>
          <p:cNvSpPr txBox="1">
            <a:spLocks noChangeArrowheads="1"/>
          </p:cNvSpPr>
          <p:nvPr/>
        </p:nvSpPr>
        <p:spPr bwMode="auto">
          <a:xfrm>
            <a:off x="827088" y="4076700"/>
            <a:ext cx="7056437"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FontTx/>
              <a:buNone/>
            </a:pPr>
            <a:r>
              <a:rPr kumimoji="0" lang="zh-CN" altLang="en-US" sz="2400" b="1" i="0">
                <a:solidFill>
                  <a:srgbClr val="000066"/>
                </a:solidFill>
              </a:rPr>
              <a:t>对微分方程求解，可以得到动态响应及动态指标</a:t>
            </a:r>
          </a:p>
          <a:p>
            <a:pPr eaLnBrk="1" hangingPunct="1">
              <a:lnSpc>
                <a:spcPct val="90000"/>
              </a:lnSpc>
              <a:spcBef>
                <a:spcPct val="50000"/>
              </a:spcBef>
              <a:buFontTx/>
              <a:buNone/>
            </a:pPr>
            <a:r>
              <a:rPr kumimoji="0" lang="en-US" altLang="zh-CN" sz="2400" b="1" i="0">
                <a:solidFill>
                  <a:srgbClr val="000066"/>
                </a:solidFill>
              </a:rPr>
              <a:t>Y(t)——</a:t>
            </a:r>
            <a:r>
              <a:rPr kumimoji="0" lang="zh-CN" altLang="en-US" sz="2400" b="1" i="0">
                <a:solidFill>
                  <a:srgbClr val="000066"/>
                </a:solidFill>
              </a:rPr>
              <a:t>输出量；</a:t>
            </a:r>
            <a:r>
              <a:rPr kumimoji="0" lang="en-US" altLang="zh-CN" sz="2400" b="1" i="0">
                <a:solidFill>
                  <a:srgbClr val="000066"/>
                </a:solidFill>
              </a:rPr>
              <a:t>X(t)——</a:t>
            </a:r>
            <a:r>
              <a:rPr kumimoji="0" lang="zh-CN" altLang="en-US" sz="2400" b="1" i="0">
                <a:solidFill>
                  <a:srgbClr val="000066"/>
                </a:solidFill>
              </a:rPr>
              <a:t>输入量</a:t>
            </a:r>
          </a:p>
          <a:p>
            <a:pPr eaLnBrk="1" hangingPunct="1">
              <a:lnSpc>
                <a:spcPct val="90000"/>
              </a:lnSpc>
              <a:spcBef>
                <a:spcPct val="50000"/>
              </a:spcBef>
              <a:buFontTx/>
              <a:buNone/>
            </a:pPr>
            <a:r>
              <a:rPr kumimoji="0" lang="en-US" altLang="zh-CN" sz="2400" b="1" i="0">
                <a:solidFill>
                  <a:srgbClr val="000066"/>
                </a:solidFill>
              </a:rPr>
              <a:t>t,     ——</a:t>
            </a:r>
            <a:r>
              <a:rPr kumimoji="0" lang="zh-CN" altLang="en-US" sz="2400" b="1" i="0">
                <a:solidFill>
                  <a:srgbClr val="000066"/>
                </a:solidFill>
              </a:rPr>
              <a:t>时间；      </a:t>
            </a:r>
            <a:r>
              <a:rPr kumimoji="0" lang="en-US" altLang="zh-CN" sz="2400" b="1" i="0">
                <a:solidFill>
                  <a:srgbClr val="000066"/>
                </a:solidFill>
              </a:rPr>
              <a:t>a,b  ——</a:t>
            </a:r>
            <a:r>
              <a:rPr kumimoji="0" lang="zh-CN" altLang="en-US" sz="2400" b="1" i="0">
                <a:solidFill>
                  <a:srgbClr val="000066"/>
                </a:solidFill>
              </a:rPr>
              <a:t>常数</a:t>
            </a:r>
          </a:p>
        </p:txBody>
      </p:sp>
      <p:sp>
        <p:nvSpPr>
          <p:cNvPr id="17415" name="Text Box 7"/>
          <p:cNvSpPr txBox="1">
            <a:spLocks noChangeArrowheads="1"/>
          </p:cNvSpPr>
          <p:nvPr/>
        </p:nvSpPr>
        <p:spPr bwMode="auto">
          <a:xfrm>
            <a:off x="1187450" y="5805488"/>
            <a:ext cx="611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A50021"/>
                </a:solidFill>
              </a:rPr>
              <a:t>通常传感器输入输出的关系</a:t>
            </a:r>
            <a:r>
              <a:rPr kumimoji="0" lang="en-US" altLang="zh-CN" sz="2400" b="1" i="0">
                <a:solidFill>
                  <a:srgbClr val="A50021"/>
                </a:solidFill>
              </a:rPr>
              <a:t>1~2</a:t>
            </a:r>
            <a:r>
              <a:rPr kumimoji="0" lang="zh-CN" altLang="en-US" sz="2400" b="1" i="0">
                <a:solidFill>
                  <a:srgbClr val="A50021"/>
                </a:solidFill>
              </a:rPr>
              <a:t>阶</a:t>
            </a:r>
          </a:p>
        </p:txBody>
      </p:sp>
    </p:spTree>
  </p:cSld>
  <p:clrMapOvr>
    <a:masterClrMapping/>
  </p:clrMapOvr>
  <p:transition advTm="109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sz="half" idx="1"/>
          </p:nvPr>
        </p:nvSpPr>
        <p:spPr>
          <a:xfrm>
            <a:off x="468313" y="1052513"/>
            <a:ext cx="6191250" cy="863600"/>
          </a:xfrm>
        </p:spPr>
        <p:txBody>
          <a:bodyPr/>
          <a:lstStyle/>
          <a:p>
            <a:pPr eaLnBrk="1" hangingPunct="1">
              <a:buFontTx/>
              <a:buNone/>
            </a:pPr>
            <a:r>
              <a:rPr lang="zh-CN" altLang="en-US" sz="2800" b="1" smtClean="0">
                <a:solidFill>
                  <a:srgbClr val="000066"/>
                </a:solidFill>
                <a:ea typeface="宋体" panose="02010600030101010101" pitchFamily="2" charset="-122"/>
              </a:rPr>
              <a:t>利用拉普拉斯变换可以得到：</a:t>
            </a:r>
          </a:p>
        </p:txBody>
      </p:sp>
      <p:graphicFrame>
        <p:nvGraphicFramePr>
          <p:cNvPr id="18435" name="Object 3"/>
          <p:cNvGraphicFramePr>
            <a:graphicFrameLocks noChangeAspect="1"/>
          </p:cNvGraphicFramePr>
          <p:nvPr>
            <p:ph sz="half" idx="2"/>
          </p:nvPr>
        </p:nvGraphicFramePr>
        <p:xfrm>
          <a:off x="1331913" y="2636838"/>
          <a:ext cx="5689600" cy="1081087"/>
        </p:xfrm>
        <a:graphic>
          <a:graphicData uri="http://schemas.openxmlformats.org/presentationml/2006/ole">
            <mc:AlternateContent xmlns:mc="http://schemas.openxmlformats.org/markup-compatibility/2006">
              <mc:Choice xmlns:v="urn:schemas-microsoft-com:vml" Requires="v">
                <p:oleObj spid="_x0000_s18436" name="公式" r:id="rId3" imgW="2374900" imgH="482600" progId="Equation.3">
                  <p:embed/>
                </p:oleObj>
              </mc:Choice>
              <mc:Fallback>
                <p:oleObj name="公式" r:id="rId3" imgW="23749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5689600"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600" smtClean="0">
                <a:solidFill>
                  <a:srgbClr val="A50021"/>
                </a:solidFill>
                <a:ea typeface="宋体" panose="02010600030101010101" pitchFamily="2" charset="-122"/>
              </a:rPr>
              <a:t>1</a:t>
            </a:r>
            <a:r>
              <a:rPr lang="zh-CN" altLang="en-US" sz="3600" smtClean="0">
                <a:solidFill>
                  <a:srgbClr val="A50021"/>
                </a:solidFill>
                <a:ea typeface="宋体" panose="02010600030101010101" pitchFamily="2" charset="-122"/>
              </a:rPr>
              <a:t>、零阶传感器的数学模型</a:t>
            </a:r>
          </a:p>
        </p:txBody>
      </p:sp>
      <p:sp>
        <p:nvSpPr>
          <p:cNvPr id="19459" name="Rectangle 3"/>
          <p:cNvSpPr>
            <a:spLocks noGrp="1" noChangeArrowheads="1"/>
          </p:cNvSpPr>
          <p:nvPr>
            <p:ph type="body" sz="half" idx="1"/>
          </p:nvPr>
        </p:nvSpPr>
        <p:spPr/>
        <p:txBody>
          <a:bodyPr/>
          <a:lstStyle/>
          <a:p>
            <a:pPr eaLnBrk="1" hangingPunct="1">
              <a:buFontTx/>
              <a:buNone/>
            </a:pPr>
            <a:r>
              <a:rPr lang="zh-CN" altLang="en-US" sz="2000" b="1" smtClean="0">
                <a:solidFill>
                  <a:srgbClr val="000066"/>
                </a:solidFill>
                <a:ea typeface="宋体" panose="02010600030101010101" pitchFamily="2" charset="-122"/>
              </a:rPr>
              <a:t>零阶微分方程：</a:t>
            </a:r>
          </a:p>
        </p:txBody>
      </p:sp>
      <p:graphicFrame>
        <p:nvGraphicFramePr>
          <p:cNvPr id="19460" name="Object 4"/>
          <p:cNvGraphicFramePr>
            <a:graphicFrameLocks noChangeAspect="1"/>
          </p:cNvGraphicFramePr>
          <p:nvPr>
            <p:ph sz="half" idx="2"/>
          </p:nvPr>
        </p:nvGraphicFramePr>
        <p:xfrm>
          <a:off x="1908175" y="2349500"/>
          <a:ext cx="4038600" cy="1223963"/>
        </p:xfrm>
        <a:graphic>
          <a:graphicData uri="http://schemas.openxmlformats.org/presentationml/2006/ole">
            <mc:AlternateContent xmlns:mc="http://schemas.openxmlformats.org/markup-compatibility/2006">
              <mc:Choice xmlns:v="urn:schemas-microsoft-com:vml" Requires="v">
                <p:oleObj spid="_x0000_s19462" name="公式" r:id="rId3" imgW="1447800" imgH="660400" progId="Equation.3">
                  <p:embed/>
                </p:oleObj>
              </mc:Choice>
              <mc:Fallback>
                <p:oleObj name="公式" r:id="rId3" imgW="1447800" imgH="660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349500"/>
                        <a:ext cx="4038600"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5"/>
          <p:cNvSpPr txBox="1">
            <a:spLocks noChangeArrowheads="1"/>
          </p:cNvSpPr>
          <p:nvPr/>
        </p:nvSpPr>
        <p:spPr bwMode="auto">
          <a:xfrm>
            <a:off x="1116013" y="3789363"/>
            <a:ext cx="6335712" cy="17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800" b="1" i="0">
                <a:solidFill>
                  <a:srgbClr val="000066"/>
                </a:solidFill>
              </a:rPr>
              <a:t>式中：</a:t>
            </a:r>
            <a:r>
              <a:rPr kumimoji="0" lang="en-US" altLang="zh-CN" sz="2800" b="1" i="0">
                <a:solidFill>
                  <a:srgbClr val="000066"/>
                </a:solidFill>
              </a:rPr>
              <a:t>K——</a:t>
            </a:r>
            <a:r>
              <a:rPr kumimoji="0" lang="zh-CN" altLang="en-US" sz="2800" b="1" i="0">
                <a:solidFill>
                  <a:srgbClr val="000066"/>
                </a:solidFill>
              </a:rPr>
              <a:t>静态灵敏度</a:t>
            </a:r>
          </a:p>
          <a:p>
            <a:pPr eaLnBrk="1" hangingPunct="1">
              <a:spcBef>
                <a:spcPct val="50000"/>
              </a:spcBef>
              <a:buFontTx/>
              <a:buNone/>
            </a:pPr>
            <a:endParaRPr kumimoji="0" lang="zh-CN" altLang="en-US" sz="900" b="1" i="0">
              <a:solidFill>
                <a:srgbClr val="000066"/>
              </a:solidFill>
            </a:endParaRPr>
          </a:p>
          <a:p>
            <a:pPr eaLnBrk="1" hangingPunct="1">
              <a:spcBef>
                <a:spcPct val="50000"/>
              </a:spcBef>
              <a:buFontTx/>
              <a:buNone/>
            </a:pPr>
            <a:r>
              <a:rPr kumimoji="0" lang="zh-CN" altLang="en-US" sz="2800" b="1" i="0">
                <a:solidFill>
                  <a:srgbClr val="A50021"/>
                </a:solidFill>
              </a:rPr>
              <a:t>零阶传感器对任何频率的信号都没有相位改变和增益改变。</a:t>
            </a:r>
          </a:p>
        </p:txBody>
      </p:sp>
    </p:spTree>
  </p:cSld>
  <p:clrMapOvr>
    <a:masterClrMapping/>
  </p:clrMapOvr>
  <p:transition advTm="109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539750" y="1412875"/>
            <a:ext cx="8229600" cy="4608513"/>
          </a:xfrm>
        </p:spPr>
        <p:txBody>
          <a:bodyPr/>
          <a:lstStyle/>
          <a:p>
            <a:pPr eaLnBrk="1" hangingPunct="1">
              <a:buFontTx/>
              <a:buNone/>
            </a:pPr>
            <a:r>
              <a:rPr lang="zh-CN" altLang="en-US" b="1" smtClean="0">
                <a:ea typeface="宋体" panose="02010600030101010101" pitchFamily="2" charset="-122"/>
              </a:rPr>
              <a:t>一阶传感器的微分方程</a:t>
            </a:r>
          </a:p>
        </p:txBody>
      </p:sp>
      <p:sp>
        <p:nvSpPr>
          <p:cNvPr id="20483" name="Rectangle 3"/>
          <p:cNvSpPr>
            <a:spLocks noChangeArrowheads="1"/>
          </p:cNvSpPr>
          <p:nvPr/>
        </p:nvSpPr>
        <p:spPr bwMode="auto">
          <a:xfrm>
            <a:off x="755650" y="476250"/>
            <a:ext cx="68405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0" lang="en-US" altLang="zh-CN" sz="3600" i="0">
                <a:solidFill>
                  <a:srgbClr val="A50021"/>
                </a:solidFill>
              </a:rPr>
              <a:t>2</a:t>
            </a:r>
            <a:r>
              <a:rPr kumimoji="0" lang="zh-CN" altLang="en-US" sz="3600" i="0">
                <a:solidFill>
                  <a:srgbClr val="A50021"/>
                </a:solidFill>
              </a:rPr>
              <a:t>、一阶传感器的数学模型</a:t>
            </a:r>
          </a:p>
        </p:txBody>
      </p:sp>
      <p:sp>
        <p:nvSpPr>
          <p:cNvPr id="20484" name="Rectangle 4"/>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0485" name="Object 5"/>
          <p:cNvGraphicFramePr>
            <a:graphicFrameLocks noChangeAspect="1"/>
          </p:cNvGraphicFramePr>
          <p:nvPr/>
        </p:nvGraphicFramePr>
        <p:xfrm>
          <a:off x="2700338" y="2205038"/>
          <a:ext cx="2736850" cy="936625"/>
        </p:xfrm>
        <a:graphic>
          <a:graphicData uri="http://schemas.openxmlformats.org/presentationml/2006/ole">
            <mc:AlternateContent xmlns:mc="http://schemas.openxmlformats.org/markup-compatibility/2006">
              <mc:Choice xmlns:v="urn:schemas-microsoft-com:vml" Requires="v">
                <p:oleObj spid="_x0000_s20488" name="公式" r:id="rId3" imgW="1016000" imgH="368300" progId="Equation.3">
                  <p:embed/>
                </p:oleObj>
              </mc:Choice>
              <mc:Fallback>
                <p:oleObj name="公式" r:id="rId3" imgW="1016000" imgH="36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205038"/>
                        <a:ext cx="27368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Rectangle 6"/>
          <p:cNvSpPr>
            <a:spLocks noChangeArrowheads="1"/>
          </p:cNvSpPr>
          <p:nvPr/>
        </p:nvSpPr>
        <p:spPr bwMode="auto">
          <a:xfrm>
            <a:off x="395288" y="3429000"/>
            <a:ext cx="41767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0" lang="zh-CN" altLang="en-US" sz="2400" b="1" i="0"/>
              <a:t>上式两边都除以</a:t>
            </a:r>
            <a:r>
              <a:rPr kumimoji="0" lang="en-US" altLang="zh-CN" sz="2400" b="1"/>
              <a:t>a</a:t>
            </a:r>
            <a:r>
              <a:rPr kumimoji="0" lang="en-US" altLang="zh-CN" sz="2400" b="1" i="0" baseline="-30000"/>
              <a:t>0</a:t>
            </a:r>
            <a:r>
              <a:rPr kumimoji="0" lang="zh-CN" altLang="en-US" sz="2400" b="1" i="0"/>
              <a:t>，得</a:t>
            </a:r>
          </a:p>
          <a:p>
            <a:pPr algn="ctr">
              <a:spcBef>
                <a:spcPct val="0"/>
              </a:spcBef>
              <a:buFontTx/>
              <a:buNone/>
            </a:pPr>
            <a:r>
              <a:rPr kumimoji="0" lang="zh-CN" altLang="en-US" sz="2400" b="1" i="0"/>
              <a:t>    </a:t>
            </a:r>
          </a:p>
        </p:txBody>
      </p:sp>
      <p:graphicFrame>
        <p:nvGraphicFramePr>
          <p:cNvPr id="20487" name="Object 7"/>
          <p:cNvGraphicFramePr>
            <a:graphicFrameLocks noChangeAspect="1"/>
          </p:cNvGraphicFramePr>
          <p:nvPr/>
        </p:nvGraphicFramePr>
        <p:xfrm>
          <a:off x="2124075" y="4292600"/>
          <a:ext cx="3527425" cy="1160463"/>
        </p:xfrm>
        <a:graphic>
          <a:graphicData uri="http://schemas.openxmlformats.org/presentationml/2006/ole">
            <mc:AlternateContent xmlns:mc="http://schemas.openxmlformats.org/markup-compatibility/2006">
              <mc:Choice xmlns:v="urn:schemas-microsoft-com:vml" Requires="v">
                <p:oleObj spid="_x0000_s20489" name="公式" r:id="rId5" imgW="990170" imgH="406224" progId="Equation.3">
                  <p:embed/>
                </p:oleObj>
              </mc:Choice>
              <mc:Fallback>
                <p:oleObj name="公式" r:id="rId5" imgW="990170" imgH="4062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4292600"/>
                        <a:ext cx="3527425"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042988" y="1628775"/>
            <a:ext cx="7416800" cy="341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FontTx/>
              <a:buNone/>
            </a:pPr>
            <a:r>
              <a:rPr kumimoji="0" lang="zh-CN" altLang="en-US" sz="2400" b="1" i="0">
                <a:solidFill>
                  <a:srgbClr val="000066"/>
                </a:solidFill>
              </a:rPr>
              <a:t>式中：</a:t>
            </a:r>
            <a:r>
              <a:rPr kumimoji="0" lang="en-US" altLang="zh-CN" sz="2400" b="1" i="0">
                <a:solidFill>
                  <a:srgbClr val="000066"/>
                </a:solidFill>
              </a:rPr>
              <a:t>τ——</a:t>
            </a:r>
            <a:r>
              <a:rPr kumimoji="0" lang="zh-CN" altLang="en-US" sz="2400" b="1" i="0">
                <a:solidFill>
                  <a:srgbClr val="000066"/>
                </a:solidFill>
              </a:rPr>
              <a:t>时间常数，</a:t>
            </a:r>
            <a:r>
              <a:rPr kumimoji="0" lang="en-US" altLang="zh-CN" sz="2400" b="1" i="0">
                <a:solidFill>
                  <a:srgbClr val="000066"/>
                </a:solidFill>
              </a:rPr>
              <a:t>τ</a:t>
            </a:r>
            <a:r>
              <a:rPr kumimoji="0" lang="zh-CN" altLang="en-US" sz="2400" b="1" i="0">
                <a:solidFill>
                  <a:srgbClr val="000066"/>
                </a:solidFill>
              </a:rPr>
              <a:t>＝</a:t>
            </a:r>
            <a:r>
              <a:rPr kumimoji="0" lang="en-US" altLang="zh-CN" sz="2400" b="1" i="0">
                <a:solidFill>
                  <a:srgbClr val="000066"/>
                </a:solidFill>
              </a:rPr>
              <a:t>a1</a:t>
            </a:r>
            <a:r>
              <a:rPr kumimoji="0" lang="zh-CN" altLang="en-US" sz="2400" b="1" i="0">
                <a:solidFill>
                  <a:srgbClr val="000066"/>
                </a:solidFill>
              </a:rPr>
              <a:t>／</a:t>
            </a:r>
            <a:r>
              <a:rPr kumimoji="0" lang="en-US" altLang="zh-CN" sz="2400" b="1" i="0">
                <a:solidFill>
                  <a:srgbClr val="000066"/>
                </a:solidFill>
              </a:rPr>
              <a:t>a0</a:t>
            </a:r>
            <a:r>
              <a:rPr kumimoji="0" lang="zh-CN" altLang="en-US" sz="2400" b="1" i="0">
                <a:solidFill>
                  <a:srgbClr val="000066"/>
                </a:solidFill>
              </a:rPr>
              <a:t>；</a:t>
            </a:r>
          </a:p>
          <a:p>
            <a:pPr eaLnBrk="1" hangingPunct="1">
              <a:lnSpc>
                <a:spcPct val="130000"/>
              </a:lnSpc>
              <a:spcBef>
                <a:spcPct val="0"/>
              </a:spcBef>
              <a:buFontTx/>
              <a:buNone/>
            </a:pPr>
            <a:r>
              <a:rPr kumimoji="0" lang="zh-CN" altLang="en-US" sz="2400" b="1" i="0">
                <a:solidFill>
                  <a:srgbClr val="000066"/>
                </a:solidFill>
              </a:rPr>
              <a:t>                </a:t>
            </a:r>
            <a:r>
              <a:rPr kumimoji="0" lang="en-US" altLang="zh-CN" sz="2400" b="1" i="0">
                <a:solidFill>
                  <a:srgbClr val="000066"/>
                </a:solidFill>
              </a:rPr>
              <a:t>k——</a:t>
            </a:r>
            <a:r>
              <a:rPr kumimoji="0" lang="zh-CN" altLang="en-US" sz="2400" b="1" i="0">
                <a:solidFill>
                  <a:srgbClr val="000066"/>
                </a:solidFill>
              </a:rPr>
              <a:t>静态灵敏度， </a:t>
            </a:r>
            <a:r>
              <a:rPr kumimoji="0" lang="en-US" altLang="zh-CN" sz="2400" b="1" i="0">
                <a:solidFill>
                  <a:srgbClr val="000066"/>
                </a:solidFill>
              </a:rPr>
              <a:t>k</a:t>
            </a:r>
            <a:r>
              <a:rPr kumimoji="0" lang="en-US" altLang="zh-CN" sz="2400" i="0"/>
              <a:t> </a:t>
            </a:r>
            <a:r>
              <a:rPr kumimoji="0" lang="zh-CN" altLang="en-US" sz="2400" b="1" i="0">
                <a:solidFill>
                  <a:srgbClr val="000066"/>
                </a:solidFill>
              </a:rPr>
              <a:t>＝</a:t>
            </a:r>
            <a:r>
              <a:rPr kumimoji="0" lang="en-US" altLang="zh-CN" sz="2400" b="1" i="0">
                <a:solidFill>
                  <a:srgbClr val="000066"/>
                </a:solidFill>
              </a:rPr>
              <a:t>b0</a:t>
            </a:r>
            <a:r>
              <a:rPr kumimoji="0" lang="zh-CN" altLang="en-US" sz="2400" b="1" i="0">
                <a:solidFill>
                  <a:srgbClr val="000066"/>
                </a:solidFill>
              </a:rPr>
              <a:t>／</a:t>
            </a:r>
            <a:r>
              <a:rPr kumimoji="0" lang="en-US" altLang="zh-CN" sz="2400" b="1" i="0">
                <a:solidFill>
                  <a:srgbClr val="000066"/>
                </a:solidFill>
              </a:rPr>
              <a:t>a0</a:t>
            </a:r>
            <a:r>
              <a:rPr kumimoji="0" lang="zh-CN" altLang="en-US" sz="2400" b="1" i="0">
                <a:solidFill>
                  <a:srgbClr val="000066"/>
                </a:solidFill>
              </a:rPr>
              <a:t>。</a:t>
            </a:r>
          </a:p>
          <a:p>
            <a:pPr algn="ctr" eaLnBrk="1" hangingPunct="1">
              <a:lnSpc>
                <a:spcPct val="130000"/>
              </a:lnSpc>
              <a:spcBef>
                <a:spcPct val="0"/>
              </a:spcBef>
              <a:buFontTx/>
              <a:buNone/>
            </a:pPr>
            <a:r>
              <a:rPr kumimoji="0" lang="zh-CN" altLang="en-US" sz="2400" b="1" i="0">
                <a:solidFill>
                  <a:srgbClr val="000066"/>
                </a:solidFill>
              </a:rPr>
              <a:t>在动态特性分析中，</a:t>
            </a:r>
            <a:r>
              <a:rPr kumimoji="0" lang="en-US" altLang="zh-CN" sz="2400" b="1" i="0">
                <a:solidFill>
                  <a:srgbClr val="000066"/>
                </a:solidFill>
              </a:rPr>
              <a:t>k</a:t>
            </a:r>
            <a:r>
              <a:rPr kumimoji="0" lang="zh-CN" altLang="en-US" sz="2400" b="1" i="0">
                <a:solidFill>
                  <a:srgbClr val="000066"/>
                </a:solidFill>
              </a:rPr>
              <a:t>只起着输出量增加</a:t>
            </a:r>
            <a:r>
              <a:rPr kumimoji="0" lang="en-US" altLang="zh-CN" sz="2400" b="1">
                <a:solidFill>
                  <a:srgbClr val="000066"/>
                </a:solidFill>
              </a:rPr>
              <a:t>k</a:t>
            </a:r>
            <a:r>
              <a:rPr kumimoji="0" lang="zh-CN" altLang="en-US" sz="2400" b="1" i="0">
                <a:solidFill>
                  <a:srgbClr val="000066"/>
                </a:solidFill>
              </a:rPr>
              <a:t>倍的作用。因此为了方便起见，在讨论任意阶传感器时可采用</a:t>
            </a:r>
          </a:p>
          <a:p>
            <a:pPr eaLnBrk="1" hangingPunct="1">
              <a:lnSpc>
                <a:spcPct val="130000"/>
              </a:lnSpc>
              <a:spcBef>
                <a:spcPct val="0"/>
              </a:spcBef>
              <a:buFontTx/>
              <a:buNone/>
            </a:pPr>
            <a:r>
              <a:rPr kumimoji="0" lang="en-US" altLang="zh-CN" sz="2400" b="1">
                <a:solidFill>
                  <a:srgbClr val="000066"/>
                </a:solidFill>
              </a:rPr>
              <a:t>           </a:t>
            </a:r>
            <a:r>
              <a:rPr kumimoji="0" lang="en-US" altLang="zh-CN" sz="2400" b="1" i="0">
                <a:solidFill>
                  <a:srgbClr val="000066"/>
                </a:solidFill>
              </a:rPr>
              <a:t>k</a:t>
            </a:r>
            <a:r>
              <a:rPr kumimoji="0" lang="zh-CN" altLang="en-US" sz="2400" b="1" i="0">
                <a:solidFill>
                  <a:srgbClr val="000066"/>
                </a:solidFill>
              </a:rPr>
              <a:t>＝</a:t>
            </a:r>
            <a:r>
              <a:rPr kumimoji="0" lang="en-US" altLang="zh-CN" sz="2400" b="1" i="0">
                <a:solidFill>
                  <a:srgbClr val="000066"/>
                </a:solidFill>
              </a:rPr>
              <a:t>1</a:t>
            </a:r>
            <a:r>
              <a:rPr kumimoji="0" lang="zh-CN" altLang="en-US" sz="2400" b="1" i="0">
                <a:solidFill>
                  <a:srgbClr val="000066"/>
                </a:solidFill>
              </a:rPr>
              <a:t>，这种处理方法称为灵敏度归一化。</a:t>
            </a:r>
          </a:p>
          <a:p>
            <a:pPr eaLnBrk="1" hangingPunct="1">
              <a:lnSpc>
                <a:spcPct val="130000"/>
              </a:lnSpc>
              <a:spcBef>
                <a:spcPct val="0"/>
              </a:spcBef>
              <a:buFontTx/>
              <a:buNone/>
            </a:pPr>
            <a:r>
              <a:rPr kumimoji="0" lang="zh-CN" altLang="en-US" sz="2400" b="1" i="0">
                <a:solidFill>
                  <a:srgbClr val="000066"/>
                </a:solidFill>
              </a:rPr>
              <a:t>一阶系统的传递函数如下：</a:t>
            </a:r>
          </a:p>
          <a:p>
            <a:pPr eaLnBrk="1" hangingPunct="1">
              <a:lnSpc>
                <a:spcPct val="130000"/>
              </a:lnSpc>
              <a:spcBef>
                <a:spcPct val="0"/>
              </a:spcBef>
              <a:buFontTx/>
              <a:buNone/>
            </a:pPr>
            <a:endParaRPr kumimoji="0" lang="zh-CN" altLang="en-US" sz="2400" b="1" i="0">
              <a:solidFill>
                <a:srgbClr val="000066"/>
              </a:solidFill>
            </a:endParaRPr>
          </a:p>
        </p:txBody>
      </p:sp>
      <p:graphicFrame>
        <p:nvGraphicFramePr>
          <p:cNvPr id="21507" name="Object 3"/>
          <p:cNvGraphicFramePr>
            <a:graphicFrameLocks noChangeAspect="1"/>
          </p:cNvGraphicFramePr>
          <p:nvPr/>
        </p:nvGraphicFramePr>
        <p:xfrm>
          <a:off x="2916238" y="549275"/>
          <a:ext cx="3024187" cy="1008063"/>
        </p:xfrm>
        <a:graphic>
          <a:graphicData uri="http://schemas.openxmlformats.org/presentationml/2006/ole">
            <mc:AlternateContent xmlns:mc="http://schemas.openxmlformats.org/markup-compatibility/2006">
              <mc:Choice xmlns:v="urn:schemas-microsoft-com:vml" Requires="v">
                <p:oleObj spid="_x0000_s21511" name="公式" r:id="rId3" imgW="774364" imgH="368140" progId="Equation.3">
                  <p:embed/>
                </p:oleObj>
              </mc:Choice>
              <mc:Fallback>
                <p:oleObj name="公式" r:id="rId3" imgW="774364" imgH="3681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49275"/>
                        <a:ext cx="30241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8" name="Rectangle 4"/>
          <p:cNvSpPr>
            <a:spLocks noChangeArrowheads="1"/>
          </p:cNvSpPr>
          <p:nvPr/>
        </p:nvSpPr>
        <p:spPr bwMode="auto">
          <a:xfrm>
            <a:off x="3492500" y="4800600"/>
            <a:ext cx="15716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0" lang="zh-CN" altLang="en-US" sz="1000" i="0"/>
              <a:t>                                   </a:t>
            </a:r>
            <a:endParaRPr kumimoji="0" lang="zh-CN" altLang="en-US" sz="1800" i="0"/>
          </a:p>
        </p:txBody>
      </p:sp>
      <p:graphicFrame>
        <p:nvGraphicFramePr>
          <p:cNvPr id="21509" name="Object 5"/>
          <p:cNvGraphicFramePr>
            <a:graphicFrameLocks noChangeAspect="1"/>
          </p:cNvGraphicFramePr>
          <p:nvPr/>
        </p:nvGraphicFramePr>
        <p:xfrm>
          <a:off x="2843213" y="4797425"/>
          <a:ext cx="2147887" cy="1038225"/>
        </p:xfrm>
        <a:graphic>
          <a:graphicData uri="http://schemas.openxmlformats.org/presentationml/2006/ole">
            <mc:AlternateContent xmlns:mc="http://schemas.openxmlformats.org/markup-compatibility/2006">
              <mc:Choice xmlns:v="urn:schemas-microsoft-com:vml" Requires="v">
                <p:oleObj spid="_x0000_s21512" name="公式" r:id="rId5" imgW="825500" imgH="393700" progId="Equation.3">
                  <p:embed/>
                </p:oleObj>
              </mc:Choice>
              <mc:Fallback>
                <p:oleObj name="公式" r:id="rId5" imgW="8255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4797425"/>
                        <a:ext cx="2147887"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6"/>
          <p:cNvSpPr>
            <a:spLocks noChangeArrowheads="1"/>
          </p:cNvSpPr>
          <p:nvPr/>
        </p:nvSpPr>
        <p:spPr bwMode="auto">
          <a:xfrm>
            <a:off x="3579813" y="3683000"/>
            <a:ext cx="9525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en-US" altLang="zh-CN" sz="1000" i="0"/>
              <a:t>                       </a:t>
            </a:r>
            <a:r>
              <a:rPr kumimoji="0" lang="en-US" altLang="zh-CN" sz="1100" i="0"/>
              <a:t> </a:t>
            </a:r>
            <a:endParaRPr kumimoji="0" lang="en-US" altLang="zh-CN" sz="1800" i="0"/>
          </a:p>
        </p:txBody>
      </p:sp>
    </p:spTree>
  </p:cSld>
  <p:clrMapOvr>
    <a:masterClrMapping/>
  </p:clrMapOvr>
  <p:transition advTm="109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z="2400" b="1" smtClean="0">
                <a:solidFill>
                  <a:srgbClr val="A50021"/>
                </a:solidFill>
                <a:ea typeface="宋体" panose="02010600030101010101" pitchFamily="2" charset="-122"/>
              </a:rPr>
              <a:t>一个高精度的传感器必须有好的</a:t>
            </a:r>
            <a:r>
              <a:rPr lang="zh-CN" altLang="en-US" sz="2400" b="1" smtClean="0">
                <a:solidFill>
                  <a:srgbClr val="00B0F0"/>
                </a:solidFill>
                <a:ea typeface="宋体" panose="02010600030101010101" pitchFamily="2" charset="-122"/>
              </a:rPr>
              <a:t>静态特性和动态特性</a:t>
            </a:r>
            <a:r>
              <a:rPr lang="zh-CN" altLang="en-US" sz="2400" b="1" smtClean="0">
                <a:solidFill>
                  <a:srgbClr val="A50021"/>
                </a:solidFill>
                <a:ea typeface="宋体" panose="02010600030101010101" pitchFamily="2" charset="-122"/>
              </a:rPr>
              <a:t>。</a:t>
            </a:r>
            <a:br>
              <a:rPr lang="zh-CN" altLang="en-US" sz="2400" b="1" smtClean="0">
                <a:solidFill>
                  <a:srgbClr val="A50021"/>
                </a:solidFill>
                <a:ea typeface="宋体" panose="02010600030101010101" pitchFamily="2" charset="-122"/>
              </a:rPr>
            </a:br>
            <a:endParaRPr lang="zh-CN" altLang="en-US" sz="2400" smtClean="0">
              <a:solidFill>
                <a:srgbClr val="A50021"/>
              </a:solidFill>
              <a:ea typeface="宋体" panose="02010600030101010101" pitchFamily="2" charset="-122"/>
            </a:endParaRPr>
          </a:p>
        </p:txBody>
      </p:sp>
      <p:sp>
        <p:nvSpPr>
          <p:cNvPr id="4099" name="Rectangle 3"/>
          <p:cNvSpPr>
            <a:spLocks noGrp="1" noChangeArrowheads="1"/>
          </p:cNvSpPr>
          <p:nvPr>
            <p:ph type="body" sz="half" idx="1"/>
          </p:nvPr>
        </p:nvSpPr>
        <p:spPr>
          <a:xfrm>
            <a:off x="468313" y="1628775"/>
            <a:ext cx="7786687" cy="2476500"/>
          </a:xfrm>
        </p:spPr>
        <p:txBody>
          <a:bodyPr/>
          <a:lstStyle/>
          <a:p>
            <a:pPr marL="1524000" indent="-1524000" algn="ctr" eaLnBrk="1" hangingPunct="1">
              <a:buFontTx/>
              <a:buNone/>
            </a:pPr>
            <a:r>
              <a:rPr lang="en-US" altLang="zh-CN" b="1" smtClean="0">
                <a:solidFill>
                  <a:srgbClr val="FF0000"/>
                </a:solidFill>
                <a:ea typeface="宋体" panose="02010600030101010101" pitchFamily="2" charset="-122"/>
              </a:rPr>
              <a:t>1.1</a:t>
            </a:r>
            <a:r>
              <a:rPr lang="zh-CN" altLang="en-US" b="1" smtClean="0">
                <a:solidFill>
                  <a:srgbClr val="FF0000"/>
                </a:solidFill>
                <a:ea typeface="宋体" panose="02010600030101010101" pitchFamily="2" charset="-122"/>
              </a:rPr>
              <a:t>传感器的静态特性</a:t>
            </a:r>
          </a:p>
          <a:p>
            <a:pPr marL="1524000" indent="-1524000" eaLnBrk="1" hangingPunct="1">
              <a:buFontTx/>
              <a:buNone/>
            </a:pPr>
            <a:endParaRPr lang="en-US" altLang="zh-CN" sz="2400" b="1" smtClean="0">
              <a:solidFill>
                <a:srgbClr val="000066"/>
              </a:solidFill>
              <a:ea typeface="宋体" panose="02010600030101010101" pitchFamily="2" charset="-122"/>
            </a:endParaRPr>
          </a:p>
          <a:p>
            <a:pPr marL="1524000" indent="-1524000" eaLnBrk="1" hangingPunct="1">
              <a:buFontTx/>
              <a:buNone/>
            </a:pPr>
            <a:r>
              <a:rPr lang="zh-CN" altLang="en-US" sz="2400" b="1" smtClean="0">
                <a:solidFill>
                  <a:srgbClr val="000066"/>
                </a:solidFill>
                <a:ea typeface="宋体" panose="02010600030101010101" pitchFamily="2" charset="-122"/>
              </a:rPr>
              <a:t>静态特性：传感器在测量的各个值处于</a:t>
            </a:r>
            <a:r>
              <a:rPr lang="zh-CN" altLang="en-US" sz="2400" b="1" smtClean="0">
                <a:solidFill>
                  <a:srgbClr val="FF0000"/>
                </a:solidFill>
                <a:ea typeface="宋体" panose="02010600030101010101" pitchFamily="2" charset="-122"/>
              </a:rPr>
              <a:t>稳定状态</a:t>
            </a:r>
            <a:r>
              <a:rPr lang="zh-CN" altLang="en-US" sz="2400" b="1" smtClean="0">
                <a:solidFill>
                  <a:srgbClr val="000066"/>
                </a:solidFill>
                <a:ea typeface="宋体" panose="02010600030101010101" pitchFamily="2" charset="-122"/>
              </a:rPr>
              <a:t>时，</a:t>
            </a:r>
          </a:p>
          <a:p>
            <a:pPr marL="1524000" indent="-1524000" eaLnBrk="1" hangingPunct="1">
              <a:buFontTx/>
              <a:buNone/>
            </a:pPr>
            <a:r>
              <a:rPr lang="zh-CN" altLang="en-US" sz="2400" b="1" smtClean="0">
                <a:solidFill>
                  <a:srgbClr val="000066"/>
                </a:solidFill>
                <a:ea typeface="宋体" panose="02010600030101010101" pitchFamily="2" charset="-122"/>
              </a:rPr>
              <a:t>                    输入</a:t>
            </a:r>
            <a:r>
              <a:rPr lang="en-US" altLang="zh-CN" sz="2400" b="1" smtClean="0">
                <a:solidFill>
                  <a:srgbClr val="000066"/>
                </a:solidFill>
                <a:ea typeface="宋体" panose="02010600030101010101" pitchFamily="2" charset="-122"/>
              </a:rPr>
              <a:t>-</a:t>
            </a:r>
            <a:r>
              <a:rPr lang="zh-CN" altLang="en-US" sz="2400" b="1" smtClean="0">
                <a:solidFill>
                  <a:srgbClr val="000066"/>
                </a:solidFill>
                <a:ea typeface="宋体" panose="02010600030101010101" pitchFamily="2" charset="-122"/>
              </a:rPr>
              <a:t>输出之间的关系；</a:t>
            </a:r>
          </a:p>
          <a:p>
            <a:pPr marL="1524000" indent="-1524000" eaLnBrk="1" hangingPunct="1">
              <a:buFontTx/>
              <a:buNone/>
            </a:pPr>
            <a:r>
              <a:rPr lang="zh-CN" altLang="en-US" sz="2400" b="1" smtClean="0">
                <a:solidFill>
                  <a:srgbClr val="000066"/>
                </a:solidFill>
                <a:ea typeface="宋体" panose="02010600030101010101" pitchFamily="2" charset="-122"/>
              </a:rPr>
              <a:t>方程：</a:t>
            </a:r>
          </a:p>
          <a:p>
            <a:pPr marL="1524000" indent="-1524000" eaLnBrk="1" hangingPunct="1">
              <a:buFontTx/>
              <a:buNone/>
            </a:pPr>
            <a:endParaRPr lang="en-US" altLang="zh-CN" sz="2400" b="1" smtClean="0">
              <a:solidFill>
                <a:srgbClr val="000066"/>
              </a:solidFill>
              <a:ea typeface="宋体" panose="02010600030101010101" pitchFamily="2" charset="-122"/>
            </a:endParaRPr>
          </a:p>
          <a:p>
            <a:pPr marL="1524000" indent="-1524000" eaLnBrk="1" hangingPunct="1">
              <a:buFontTx/>
              <a:buNone/>
            </a:pPr>
            <a:endParaRPr lang="en-US" altLang="zh-CN" sz="2400" b="1" smtClean="0">
              <a:solidFill>
                <a:srgbClr val="000066"/>
              </a:solidFill>
              <a:ea typeface="宋体" panose="02010600030101010101" pitchFamily="2" charset="-122"/>
            </a:endParaRPr>
          </a:p>
          <a:p>
            <a:pPr marL="1524000" indent="-1524000" eaLnBrk="1" hangingPunct="1">
              <a:buFontTx/>
              <a:buNone/>
            </a:pPr>
            <a:endParaRPr lang="en-US" altLang="zh-CN" sz="2400" b="1" smtClean="0">
              <a:solidFill>
                <a:srgbClr val="000066"/>
              </a:solidFill>
              <a:ea typeface="宋体" panose="02010600030101010101" pitchFamily="2" charset="-122"/>
            </a:endParaRPr>
          </a:p>
        </p:txBody>
      </p:sp>
      <p:graphicFrame>
        <p:nvGraphicFramePr>
          <p:cNvPr id="4100" name="Object 4"/>
          <p:cNvGraphicFramePr>
            <a:graphicFrameLocks noChangeAspect="1"/>
          </p:cNvGraphicFramePr>
          <p:nvPr>
            <p:ph sz="half" idx="2"/>
          </p:nvPr>
        </p:nvGraphicFramePr>
        <p:xfrm>
          <a:off x="2016125" y="4221163"/>
          <a:ext cx="4689475" cy="1392237"/>
        </p:xfrm>
        <a:graphic>
          <a:graphicData uri="http://schemas.openxmlformats.org/presentationml/2006/ole">
            <mc:AlternateContent xmlns:mc="http://schemas.openxmlformats.org/markup-compatibility/2006">
              <mc:Choice xmlns:v="urn:schemas-microsoft-com:vml" Requires="v">
                <p:oleObj spid="_x0000_s4101" name="公式" r:id="rId3" imgW="1155700" imgH="482600" progId="Equation.3">
                  <p:embed/>
                </p:oleObj>
              </mc:Choice>
              <mc:Fallback>
                <p:oleObj name="公式" r:id="rId3" imgW="1155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4221163"/>
                        <a:ext cx="4689475" cy="139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ph sz="half" idx="1"/>
          </p:nvPr>
        </p:nvGraphicFramePr>
        <p:xfrm>
          <a:off x="1476375" y="1352550"/>
          <a:ext cx="6624638" cy="1085850"/>
        </p:xfrm>
        <a:graphic>
          <a:graphicData uri="http://schemas.openxmlformats.org/presentationml/2006/ole">
            <mc:AlternateContent xmlns:mc="http://schemas.openxmlformats.org/markup-compatibility/2006">
              <mc:Choice xmlns:v="urn:schemas-microsoft-com:vml" Requires="v">
                <p:oleObj spid="_x0000_s22534" name="公式" r:id="rId3" imgW="3098800" imgH="508000" progId="Equation.3">
                  <p:embed/>
                </p:oleObj>
              </mc:Choice>
              <mc:Fallback>
                <p:oleObj name="公式" r:id="rId3" imgW="3098800" imgH="508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352550"/>
                        <a:ext cx="6624638"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3"/>
          <p:cNvGraphicFramePr>
            <a:graphicFrameLocks noChangeAspect="1"/>
          </p:cNvGraphicFramePr>
          <p:nvPr>
            <p:ph sz="half" idx="2"/>
          </p:nvPr>
        </p:nvGraphicFramePr>
        <p:xfrm>
          <a:off x="1258888" y="3730625"/>
          <a:ext cx="5256212" cy="995363"/>
        </p:xfrm>
        <a:graphic>
          <a:graphicData uri="http://schemas.openxmlformats.org/presentationml/2006/ole">
            <mc:AlternateContent xmlns:mc="http://schemas.openxmlformats.org/markup-compatibility/2006">
              <mc:Choice xmlns:v="urn:schemas-microsoft-com:vml" Requires="v">
                <p:oleObj spid="_x0000_s22535" name="公式" r:id="rId5" imgW="2616200" imgH="495300" progId="Equation.3">
                  <p:embed/>
                </p:oleObj>
              </mc:Choice>
              <mc:Fallback>
                <p:oleObj name="公式" r:id="rId5" imgW="2616200" imgH="495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730625"/>
                        <a:ext cx="5256212"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2" name="Text Box 4"/>
          <p:cNvSpPr txBox="1">
            <a:spLocks noChangeArrowheads="1"/>
          </p:cNvSpPr>
          <p:nvPr/>
        </p:nvSpPr>
        <p:spPr bwMode="auto">
          <a:xfrm>
            <a:off x="971550" y="620713"/>
            <a:ext cx="648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A50021"/>
                </a:solidFill>
              </a:rPr>
              <a:t>线性非时变连续系统的常系数线性微分方程：</a:t>
            </a:r>
          </a:p>
        </p:txBody>
      </p:sp>
      <p:sp>
        <p:nvSpPr>
          <p:cNvPr id="22533" name="Text Box 5"/>
          <p:cNvSpPr txBox="1">
            <a:spLocks noChangeArrowheads="1"/>
          </p:cNvSpPr>
          <p:nvPr/>
        </p:nvSpPr>
        <p:spPr bwMode="auto">
          <a:xfrm>
            <a:off x="1116013" y="2997200"/>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其系统函数：</a:t>
            </a:r>
          </a:p>
        </p:txBody>
      </p:sp>
    </p:spTree>
  </p:cSld>
  <p:clrMapOvr>
    <a:masterClrMapping/>
  </p:clrMapOvr>
  <p:transition advTm="109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1403350" y="908050"/>
          <a:ext cx="2374900" cy="946150"/>
        </p:xfrm>
        <a:graphic>
          <a:graphicData uri="http://schemas.openxmlformats.org/presentationml/2006/ole">
            <mc:AlternateContent xmlns:mc="http://schemas.openxmlformats.org/markup-compatibility/2006">
              <mc:Choice xmlns:v="urn:schemas-microsoft-com:vml" Requires="v">
                <p:oleObj spid="_x0000_s23565" name="公式" r:id="rId3" imgW="977476" imgH="393529" progId="Equation.3">
                  <p:embed/>
                </p:oleObj>
              </mc:Choice>
              <mc:Fallback>
                <p:oleObj name="公式" r:id="rId3" imgW="977476"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908050"/>
                        <a:ext cx="2374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5" name="Object 3"/>
          <p:cNvGraphicFramePr>
            <a:graphicFrameLocks noChangeAspect="1"/>
          </p:cNvGraphicFramePr>
          <p:nvPr/>
        </p:nvGraphicFramePr>
        <p:xfrm>
          <a:off x="1331913" y="2492375"/>
          <a:ext cx="2879725" cy="1162050"/>
        </p:xfrm>
        <a:graphic>
          <a:graphicData uri="http://schemas.openxmlformats.org/presentationml/2006/ole">
            <mc:AlternateContent xmlns:mc="http://schemas.openxmlformats.org/markup-compatibility/2006">
              <mc:Choice xmlns:v="urn:schemas-microsoft-com:vml" Requires="v">
                <p:oleObj spid="_x0000_s23566" name="公式" r:id="rId5" imgW="1130300" imgH="457200" progId="Equation.3">
                  <p:embed/>
                </p:oleObj>
              </mc:Choice>
              <mc:Fallback>
                <p:oleObj name="公式" r:id="rId5" imgW="1130300" imgH="457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492375"/>
                        <a:ext cx="28797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6" name="Object 4"/>
          <p:cNvGraphicFramePr>
            <a:graphicFrameLocks noChangeAspect="1"/>
          </p:cNvGraphicFramePr>
          <p:nvPr/>
        </p:nvGraphicFramePr>
        <p:xfrm>
          <a:off x="755650" y="4437063"/>
          <a:ext cx="3600450" cy="600075"/>
        </p:xfrm>
        <a:graphic>
          <a:graphicData uri="http://schemas.openxmlformats.org/presentationml/2006/ole">
            <mc:AlternateContent xmlns:mc="http://schemas.openxmlformats.org/markup-compatibility/2006">
              <mc:Choice xmlns:v="urn:schemas-microsoft-com:vml" Requires="v">
                <p:oleObj spid="_x0000_s23567" name="公式" r:id="rId7" imgW="1143000" imgH="190500" progId="Equation.3">
                  <p:embed/>
                </p:oleObj>
              </mc:Choice>
              <mc:Fallback>
                <p:oleObj name="公式" r:id="rId7" imgW="1143000" imgH="1905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5650" y="4437063"/>
                        <a:ext cx="36004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7" name="Rectangle 5"/>
          <p:cNvSpPr>
            <a:spLocks noChangeArrowheads="1"/>
          </p:cNvSpPr>
          <p:nvPr/>
        </p:nvSpPr>
        <p:spPr bwMode="auto">
          <a:xfrm>
            <a:off x="468313" y="476250"/>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频率特性为：                                </a:t>
            </a:r>
          </a:p>
        </p:txBody>
      </p:sp>
      <p:sp>
        <p:nvSpPr>
          <p:cNvPr id="23558" name="Rectangle 6"/>
          <p:cNvSpPr>
            <a:spLocks noChangeArrowheads="1"/>
          </p:cNvSpPr>
          <p:nvPr/>
        </p:nvSpPr>
        <p:spPr bwMode="auto">
          <a:xfrm>
            <a:off x="539750" y="191611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幅频特性为：                               </a:t>
            </a:r>
          </a:p>
        </p:txBody>
      </p:sp>
      <p:sp>
        <p:nvSpPr>
          <p:cNvPr id="23559" name="Rectangle 7"/>
          <p:cNvSpPr>
            <a:spLocks noChangeArrowheads="1"/>
          </p:cNvSpPr>
          <p:nvPr/>
        </p:nvSpPr>
        <p:spPr bwMode="auto">
          <a:xfrm>
            <a:off x="539750" y="3716338"/>
            <a:ext cx="194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相频特性为：                                </a:t>
            </a:r>
          </a:p>
        </p:txBody>
      </p:sp>
      <p:sp>
        <p:nvSpPr>
          <p:cNvPr id="23560" name="Rectangle 8"/>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3561" name="Object 9"/>
          <p:cNvGraphicFramePr>
            <a:graphicFrameLocks noChangeAspect="1"/>
          </p:cNvGraphicFramePr>
          <p:nvPr/>
        </p:nvGraphicFramePr>
        <p:xfrm>
          <a:off x="4859338" y="908050"/>
          <a:ext cx="4033837" cy="2227263"/>
        </p:xfrm>
        <a:graphic>
          <a:graphicData uri="http://schemas.openxmlformats.org/presentationml/2006/ole">
            <mc:AlternateContent xmlns:mc="http://schemas.openxmlformats.org/markup-compatibility/2006">
              <mc:Choice xmlns:v="urn:schemas-microsoft-com:vml" Requires="v">
                <p:oleObj spid="_x0000_s23568" r:id="rId9" imgW="3302203" imgH="1862023" progId="Visio.Drawing.11">
                  <p:embed/>
                </p:oleObj>
              </mc:Choice>
              <mc:Fallback>
                <p:oleObj r:id="rId9" imgW="3302203" imgH="1862023" progId="Visio.Drawing.11">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l="2612" t="3572" r="1997" b="3061"/>
                      <a:stretch>
                        <a:fillRect/>
                      </a:stretch>
                    </p:blipFill>
                    <p:spPr bwMode="auto">
                      <a:xfrm>
                        <a:off x="4859338" y="908050"/>
                        <a:ext cx="403383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Rectangle 10"/>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3563" name="Object 11"/>
          <p:cNvGraphicFramePr>
            <a:graphicFrameLocks noChangeAspect="1"/>
          </p:cNvGraphicFramePr>
          <p:nvPr/>
        </p:nvGraphicFramePr>
        <p:xfrm>
          <a:off x="4787900" y="3213100"/>
          <a:ext cx="4105275" cy="2317750"/>
        </p:xfrm>
        <a:graphic>
          <a:graphicData uri="http://schemas.openxmlformats.org/presentationml/2006/ole">
            <mc:AlternateContent xmlns:mc="http://schemas.openxmlformats.org/markup-compatibility/2006">
              <mc:Choice xmlns:v="urn:schemas-microsoft-com:vml" Requires="v">
                <p:oleObj spid="_x0000_s23569" r:id="rId11" imgW="3173578" imgH="1841602" progId="Visio.Drawing.11">
                  <p:embed/>
                </p:oleObj>
              </mc:Choice>
              <mc:Fallback>
                <p:oleObj r:id="rId11" imgW="3173578" imgH="1841602" progId="Visio.Drawing.11">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l="3003" t="3627" r="2103" b="3627"/>
                      <a:stretch>
                        <a:fillRect/>
                      </a:stretch>
                    </p:blipFill>
                    <p:spPr bwMode="auto">
                      <a:xfrm>
                        <a:off x="4787900" y="3213100"/>
                        <a:ext cx="410527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4" name="Rectangle 12"/>
          <p:cNvSpPr>
            <a:spLocks noChangeArrowheads="1"/>
          </p:cNvSpPr>
          <p:nvPr/>
        </p:nvSpPr>
        <p:spPr bwMode="auto">
          <a:xfrm>
            <a:off x="755650" y="5445125"/>
            <a:ext cx="76676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000" b="1" i="0">
                <a:solidFill>
                  <a:srgbClr val="A50021"/>
                </a:solidFill>
              </a:rPr>
              <a:t>时间常数</a:t>
            </a:r>
            <a:r>
              <a:rPr kumimoji="0" lang="en-US" altLang="zh-CN" sz="2000" b="1" i="0">
                <a:solidFill>
                  <a:srgbClr val="A50021"/>
                </a:solidFill>
              </a:rPr>
              <a:t>τ</a:t>
            </a:r>
            <a:r>
              <a:rPr kumimoji="0" lang="zh-CN" altLang="en-US" sz="2000" b="1" i="0">
                <a:solidFill>
                  <a:srgbClr val="A50021"/>
                </a:solidFill>
              </a:rPr>
              <a:t>越小，频率响应特性越好。当</a:t>
            </a:r>
            <a:r>
              <a:rPr kumimoji="0" lang="en-US" altLang="zh-CN" sz="2000" b="1">
                <a:solidFill>
                  <a:srgbClr val="A50021"/>
                </a:solidFill>
              </a:rPr>
              <a:t>ωτ</a:t>
            </a:r>
            <a:r>
              <a:rPr kumimoji="0" lang="en-US" altLang="zh-CN" sz="2000" b="1" i="0">
                <a:solidFill>
                  <a:srgbClr val="A50021"/>
                </a:solidFill>
              </a:rPr>
              <a:t>«1</a:t>
            </a:r>
            <a:r>
              <a:rPr kumimoji="0" lang="zh-CN" altLang="en-US" sz="2000" b="1" i="0">
                <a:solidFill>
                  <a:srgbClr val="A50021"/>
                </a:solidFill>
              </a:rPr>
              <a:t>时，</a:t>
            </a:r>
            <a:r>
              <a:rPr kumimoji="0" lang="en-US" altLang="zh-CN" sz="2000" b="1">
                <a:solidFill>
                  <a:srgbClr val="A50021"/>
                </a:solidFill>
              </a:rPr>
              <a:t>A</a:t>
            </a:r>
            <a:r>
              <a:rPr kumimoji="0" lang="en-US" altLang="zh-CN" sz="2000" b="1" i="0">
                <a:solidFill>
                  <a:srgbClr val="A50021"/>
                </a:solidFill>
              </a:rPr>
              <a:t>(</a:t>
            </a:r>
            <a:r>
              <a:rPr kumimoji="0" lang="en-US" altLang="zh-CN" sz="2000" b="1">
                <a:solidFill>
                  <a:srgbClr val="A50021"/>
                </a:solidFill>
              </a:rPr>
              <a:t>ω</a:t>
            </a:r>
            <a:r>
              <a:rPr kumimoji="0" lang="en-US" altLang="zh-CN" sz="2000" b="1" i="0">
                <a:solidFill>
                  <a:srgbClr val="A50021"/>
                </a:solidFill>
              </a:rPr>
              <a:t>)≈1</a:t>
            </a:r>
            <a:r>
              <a:rPr kumimoji="0" lang="zh-CN" altLang="en-US" sz="2000" b="1" i="0">
                <a:solidFill>
                  <a:srgbClr val="A50021"/>
                </a:solidFill>
              </a:rPr>
              <a:t>，它表明传感器输出与输入为线性关系</a:t>
            </a:r>
            <a:r>
              <a:rPr kumimoji="0" lang="en-US" altLang="zh-CN" sz="2000" b="1">
                <a:solidFill>
                  <a:srgbClr val="A50021"/>
                </a:solidFill>
              </a:rPr>
              <a:t>φ</a:t>
            </a:r>
            <a:r>
              <a:rPr kumimoji="0" lang="en-US" altLang="zh-CN" sz="2000" b="1" i="0">
                <a:solidFill>
                  <a:srgbClr val="A50021"/>
                </a:solidFill>
              </a:rPr>
              <a:t>(</a:t>
            </a:r>
            <a:r>
              <a:rPr kumimoji="0" lang="en-US" altLang="zh-CN" sz="2000" b="1">
                <a:solidFill>
                  <a:srgbClr val="A50021"/>
                </a:solidFill>
              </a:rPr>
              <a:t>ω</a:t>
            </a:r>
            <a:r>
              <a:rPr kumimoji="0" lang="en-US" altLang="zh-CN" sz="2000" b="1" i="0">
                <a:solidFill>
                  <a:srgbClr val="A50021"/>
                </a:solidFill>
              </a:rPr>
              <a:t>)</a:t>
            </a:r>
            <a:r>
              <a:rPr kumimoji="0" lang="zh-CN" altLang="en-US" sz="2000" b="1" i="0">
                <a:solidFill>
                  <a:srgbClr val="A50021"/>
                </a:solidFill>
              </a:rPr>
              <a:t>很小，</a:t>
            </a:r>
            <a:r>
              <a:rPr kumimoji="0" lang="en-US" altLang="zh-CN" sz="2000" b="1" i="0">
                <a:solidFill>
                  <a:srgbClr val="A50021"/>
                </a:solidFill>
              </a:rPr>
              <a:t>tan</a:t>
            </a:r>
            <a:r>
              <a:rPr kumimoji="0" lang="en-US" altLang="zh-CN" sz="2000" b="1">
                <a:solidFill>
                  <a:srgbClr val="A50021"/>
                </a:solidFill>
              </a:rPr>
              <a:t>φ</a:t>
            </a:r>
            <a:r>
              <a:rPr kumimoji="0" lang="en-US" altLang="zh-CN" sz="2000" b="1" i="0">
                <a:solidFill>
                  <a:srgbClr val="A50021"/>
                </a:solidFill>
              </a:rPr>
              <a:t>≈</a:t>
            </a:r>
            <a:r>
              <a:rPr kumimoji="0" lang="en-US" altLang="zh-CN" sz="2000" b="1">
                <a:solidFill>
                  <a:srgbClr val="A50021"/>
                </a:solidFill>
              </a:rPr>
              <a:t>φ</a:t>
            </a:r>
            <a:r>
              <a:rPr kumimoji="0" lang="zh-CN" altLang="en-US" sz="2000" b="1" i="0">
                <a:solidFill>
                  <a:srgbClr val="A50021"/>
                </a:solidFill>
              </a:rPr>
              <a:t>，</a:t>
            </a:r>
            <a:r>
              <a:rPr kumimoji="0" lang="en-US" altLang="zh-CN" sz="2000" b="1">
                <a:solidFill>
                  <a:srgbClr val="A50021"/>
                </a:solidFill>
              </a:rPr>
              <a:t>φ</a:t>
            </a:r>
            <a:r>
              <a:rPr kumimoji="0" lang="en-US" altLang="zh-CN" sz="2000" b="1" i="0">
                <a:solidFill>
                  <a:srgbClr val="A50021"/>
                </a:solidFill>
              </a:rPr>
              <a:t>(</a:t>
            </a:r>
            <a:r>
              <a:rPr kumimoji="0" lang="en-US" altLang="zh-CN" sz="2000" b="1">
                <a:solidFill>
                  <a:srgbClr val="A50021"/>
                </a:solidFill>
              </a:rPr>
              <a:t>ω</a:t>
            </a:r>
            <a:r>
              <a:rPr kumimoji="0" lang="en-US" altLang="zh-CN" sz="2000" b="1" i="0">
                <a:solidFill>
                  <a:srgbClr val="A50021"/>
                </a:solidFill>
              </a:rPr>
              <a:t>) ≈</a:t>
            </a:r>
            <a:r>
              <a:rPr kumimoji="0" lang="en-US" altLang="zh-CN" sz="2000" b="1">
                <a:solidFill>
                  <a:srgbClr val="A50021"/>
                </a:solidFill>
              </a:rPr>
              <a:t>ωτ</a:t>
            </a:r>
            <a:r>
              <a:rPr kumimoji="0" lang="zh-CN" altLang="en-US" sz="2000" b="1" i="0">
                <a:solidFill>
                  <a:srgbClr val="A50021"/>
                </a:solidFill>
              </a:rPr>
              <a:t>，表明相位差与频率</a:t>
            </a:r>
            <a:r>
              <a:rPr kumimoji="0" lang="en-US" altLang="zh-CN" sz="2000" b="1">
                <a:solidFill>
                  <a:srgbClr val="A50021"/>
                </a:solidFill>
              </a:rPr>
              <a:t>ω</a:t>
            </a:r>
            <a:r>
              <a:rPr kumimoji="0" lang="zh-CN" altLang="en-US" sz="2000" b="1" i="0">
                <a:solidFill>
                  <a:srgbClr val="A50021"/>
                </a:solidFill>
              </a:rPr>
              <a:t>也成线性关系。</a:t>
            </a:r>
          </a:p>
        </p:txBody>
      </p:sp>
    </p:spTree>
  </p:cSld>
  <p:clrMapOvr>
    <a:masterClrMapping/>
  </p:clrMapOvr>
  <p:transition advTm="109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solidFill>
                  <a:srgbClr val="A50021"/>
                </a:solidFill>
                <a:ea typeface="宋体" panose="02010600030101010101" pitchFamily="2" charset="-122"/>
              </a:rPr>
              <a:t>补 充</a:t>
            </a:r>
          </a:p>
        </p:txBody>
      </p:sp>
      <p:sp>
        <p:nvSpPr>
          <p:cNvPr id="24579" name="Rectangle 3"/>
          <p:cNvSpPr>
            <a:spLocks noGrp="1" noChangeArrowheads="1"/>
          </p:cNvSpPr>
          <p:nvPr>
            <p:ph type="body" sz="half" idx="1"/>
          </p:nvPr>
        </p:nvSpPr>
        <p:spPr>
          <a:xfrm>
            <a:off x="395288" y="1628775"/>
            <a:ext cx="3536950" cy="457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wrap="none">
            <a:spAutoFit/>
          </a:bodyPr>
          <a:lstStyle/>
          <a:p>
            <a:pPr marL="0" indent="0" eaLnBrk="1" hangingPunct="1">
              <a:spcBef>
                <a:spcPct val="0"/>
              </a:spcBef>
              <a:buFontTx/>
              <a:buNone/>
            </a:pPr>
            <a:r>
              <a:rPr lang="zh-CN" altLang="en-US" sz="2400" b="1" smtClean="0">
                <a:solidFill>
                  <a:srgbClr val="000066"/>
                </a:solidFill>
                <a:ea typeface="宋体" panose="02010600030101010101" pitchFamily="2" charset="-122"/>
              </a:rPr>
              <a:t>傅里叶变换（逆变换）：</a:t>
            </a:r>
          </a:p>
        </p:txBody>
      </p:sp>
      <p:graphicFrame>
        <p:nvGraphicFramePr>
          <p:cNvPr id="24580" name="Object 4"/>
          <p:cNvGraphicFramePr>
            <a:graphicFrameLocks noChangeAspect="1"/>
          </p:cNvGraphicFramePr>
          <p:nvPr>
            <p:ph sz="quarter" idx="2"/>
          </p:nvPr>
        </p:nvGraphicFramePr>
        <p:xfrm>
          <a:off x="4284663" y="1412875"/>
          <a:ext cx="3600450" cy="1466850"/>
        </p:xfrm>
        <a:graphic>
          <a:graphicData uri="http://schemas.openxmlformats.org/presentationml/2006/ole">
            <mc:AlternateContent xmlns:mc="http://schemas.openxmlformats.org/markup-compatibility/2006">
              <mc:Choice xmlns:v="urn:schemas-microsoft-com:vml" Requires="v">
                <p:oleObj spid="_x0000_s24583" name="公式" r:id="rId3" imgW="1600200" imgH="736600" progId="Equation.3">
                  <p:embed/>
                </p:oleObj>
              </mc:Choice>
              <mc:Fallback>
                <p:oleObj name="公式" r:id="rId3" imgW="16002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412875"/>
                        <a:ext cx="3600450" cy="146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5"/>
          <p:cNvGraphicFramePr>
            <a:graphicFrameLocks noChangeAspect="1"/>
          </p:cNvGraphicFramePr>
          <p:nvPr>
            <p:ph sz="quarter" idx="3"/>
          </p:nvPr>
        </p:nvGraphicFramePr>
        <p:xfrm>
          <a:off x="4500563" y="3644900"/>
          <a:ext cx="3373437" cy="1543050"/>
        </p:xfrm>
        <a:graphic>
          <a:graphicData uri="http://schemas.openxmlformats.org/presentationml/2006/ole">
            <mc:AlternateContent xmlns:mc="http://schemas.openxmlformats.org/markup-compatibility/2006">
              <mc:Choice xmlns:v="urn:schemas-microsoft-com:vml" Requires="v">
                <p:oleObj spid="_x0000_s24584" name="公式" r:id="rId5" imgW="1548728" imgH="774364" progId="Equation.3">
                  <p:embed/>
                </p:oleObj>
              </mc:Choice>
              <mc:Fallback>
                <p:oleObj name="公式" r:id="rId5" imgW="1548728" imgH="774364"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3644900"/>
                        <a:ext cx="3373437"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Rectangle 6"/>
          <p:cNvSpPr>
            <a:spLocks noChangeArrowheads="1"/>
          </p:cNvSpPr>
          <p:nvPr/>
        </p:nvSpPr>
        <p:spPr bwMode="auto">
          <a:xfrm>
            <a:off x="323850" y="3429000"/>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拉普拉斯变换（逆变换）：</a:t>
            </a:r>
          </a:p>
        </p:txBody>
      </p:sp>
    </p:spTree>
  </p:cSld>
  <p:clrMapOvr>
    <a:masterClrMapping/>
  </p:clrMapOvr>
  <p:transition advTm="109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ph sz="half" idx="1"/>
          </p:nvPr>
        </p:nvGraphicFramePr>
        <p:xfrm>
          <a:off x="4500563" y="404813"/>
          <a:ext cx="3600450" cy="1257300"/>
        </p:xfrm>
        <a:graphic>
          <a:graphicData uri="http://schemas.openxmlformats.org/presentationml/2006/ole">
            <mc:AlternateContent xmlns:mc="http://schemas.openxmlformats.org/markup-compatibility/2006">
              <mc:Choice xmlns:v="urn:schemas-microsoft-com:vml" Requires="v">
                <p:oleObj spid="_x0000_s25608" name="公式" r:id="rId3" imgW="1600200" imgH="558800" progId="Equation.3">
                  <p:embed/>
                </p:oleObj>
              </mc:Choice>
              <mc:Fallback>
                <p:oleObj name="公式" r:id="rId3" imgW="1600200" imgH="558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04813"/>
                        <a:ext cx="360045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3" name="Object 3"/>
          <p:cNvGraphicFramePr>
            <a:graphicFrameLocks noChangeAspect="1"/>
          </p:cNvGraphicFramePr>
          <p:nvPr>
            <p:ph sz="quarter" idx="2"/>
          </p:nvPr>
        </p:nvGraphicFramePr>
        <p:xfrm>
          <a:off x="4284663" y="1484313"/>
          <a:ext cx="3743325" cy="1257300"/>
        </p:xfrm>
        <a:graphic>
          <a:graphicData uri="http://schemas.openxmlformats.org/presentationml/2006/ole">
            <mc:AlternateContent xmlns:mc="http://schemas.openxmlformats.org/markup-compatibility/2006">
              <mc:Choice xmlns:v="urn:schemas-microsoft-com:vml" Requires="v">
                <p:oleObj spid="_x0000_s25609" name="公式" r:id="rId5" imgW="1586811" imgH="533169" progId="Equation.3">
                  <p:embed/>
                </p:oleObj>
              </mc:Choice>
              <mc:Fallback>
                <p:oleObj name="公式" r:id="rId5" imgW="1586811" imgH="53316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1484313"/>
                        <a:ext cx="3743325"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4"/>
          <p:cNvSpPr txBox="1">
            <a:spLocks noChangeArrowheads="1"/>
          </p:cNvSpPr>
          <p:nvPr/>
        </p:nvSpPr>
        <p:spPr bwMode="auto">
          <a:xfrm>
            <a:off x="250825" y="549275"/>
            <a:ext cx="3887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一阶导数的拉普拉斯变换</a:t>
            </a:r>
          </a:p>
        </p:txBody>
      </p:sp>
      <p:sp>
        <p:nvSpPr>
          <p:cNvPr id="25605" name="Text Box 5"/>
          <p:cNvSpPr txBox="1">
            <a:spLocks noChangeArrowheads="1"/>
          </p:cNvSpPr>
          <p:nvPr/>
        </p:nvSpPr>
        <p:spPr bwMode="auto">
          <a:xfrm>
            <a:off x="611188" y="1773238"/>
            <a:ext cx="1944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分布积分法：</a:t>
            </a:r>
          </a:p>
        </p:txBody>
      </p:sp>
      <p:graphicFrame>
        <p:nvGraphicFramePr>
          <p:cNvPr id="25606" name="Object 6"/>
          <p:cNvGraphicFramePr>
            <a:graphicFrameLocks noChangeAspect="1"/>
          </p:cNvGraphicFramePr>
          <p:nvPr>
            <p:ph sz="quarter" idx="3"/>
          </p:nvPr>
        </p:nvGraphicFramePr>
        <p:xfrm>
          <a:off x="3924300" y="3213100"/>
          <a:ext cx="4695825" cy="3032125"/>
        </p:xfrm>
        <a:graphic>
          <a:graphicData uri="http://schemas.openxmlformats.org/presentationml/2006/ole">
            <mc:AlternateContent xmlns:mc="http://schemas.openxmlformats.org/markup-compatibility/2006">
              <mc:Choice xmlns:v="urn:schemas-microsoft-com:vml" Requires="v">
                <p:oleObj spid="_x0000_s25610" name="公式" r:id="rId7" imgW="2222500" imgH="1435100" progId="Equation.3">
                  <p:embed/>
                </p:oleObj>
              </mc:Choice>
              <mc:Fallback>
                <p:oleObj name="公式" r:id="rId7" imgW="2222500" imgH="1435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3213100"/>
                        <a:ext cx="4695825" cy="303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7"/>
          <p:cNvSpPr txBox="1">
            <a:spLocks noChangeArrowheads="1"/>
          </p:cNvSpPr>
          <p:nvPr/>
        </p:nvSpPr>
        <p:spPr bwMode="auto">
          <a:xfrm>
            <a:off x="395288" y="5589588"/>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当</a:t>
            </a:r>
            <a:r>
              <a:rPr kumimoji="0" lang="en-US" altLang="zh-CN" sz="2400" b="1" i="0">
                <a:solidFill>
                  <a:srgbClr val="000066"/>
                </a:solidFill>
              </a:rPr>
              <a:t>f(t)</a:t>
            </a:r>
            <a:r>
              <a:rPr kumimoji="0" lang="zh-CN" altLang="en-US" sz="2400" b="1" i="0">
                <a:solidFill>
                  <a:srgbClr val="000066"/>
                </a:solidFill>
              </a:rPr>
              <a:t>的初始值为零</a:t>
            </a:r>
          </a:p>
        </p:txBody>
      </p:sp>
    </p:spTree>
  </p:cSld>
  <p:clrMapOvr>
    <a:masterClrMapping/>
  </p:clrMapOvr>
  <p:transition advTm="109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ChangeAspect="1"/>
          </p:cNvGraphicFramePr>
          <p:nvPr>
            <p:ph/>
          </p:nvPr>
        </p:nvGraphicFramePr>
        <p:xfrm>
          <a:off x="2268538" y="2349500"/>
          <a:ext cx="4464050" cy="2044700"/>
        </p:xfrm>
        <a:graphic>
          <a:graphicData uri="http://schemas.openxmlformats.org/presentationml/2006/ole">
            <mc:AlternateContent xmlns:mc="http://schemas.openxmlformats.org/markup-compatibility/2006">
              <mc:Choice xmlns:v="urn:schemas-microsoft-com:vml" Requires="v">
                <p:oleObj spid="_x0000_s26628" name="公式" r:id="rId3" imgW="1854200" imgH="736600" progId="Equation.3">
                  <p:embed/>
                </p:oleObj>
              </mc:Choice>
              <mc:Fallback>
                <p:oleObj name="公式" r:id="rId3" imgW="1854200" imgH="736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349500"/>
                        <a:ext cx="446405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7" name="Text Box 3"/>
          <p:cNvSpPr txBox="1">
            <a:spLocks noChangeArrowheads="1"/>
          </p:cNvSpPr>
          <p:nvPr/>
        </p:nvSpPr>
        <p:spPr bwMode="auto">
          <a:xfrm>
            <a:off x="1258888" y="692150"/>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800" b="1" i="0">
                <a:solidFill>
                  <a:srgbClr val="000066"/>
                </a:solidFill>
              </a:rPr>
              <a:t>二阶导数的拉普拉斯变换</a:t>
            </a:r>
          </a:p>
        </p:txBody>
      </p:sp>
    </p:spTree>
  </p:cSld>
  <p:clrMapOvr>
    <a:masterClrMapping/>
  </p:clrMapOvr>
  <p:transition advTm="109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ph sz="half" idx="1"/>
          </p:nvPr>
        </p:nvGraphicFramePr>
        <p:xfrm>
          <a:off x="1476375" y="1352550"/>
          <a:ext cx="6624638" cy="1085850"/>
        </p:xfrm>
        <a:graphic>
          <a:graphicData uri="http://schemas.openxmlformats.org/presentationml/2006/ole">
            <mc:AlternateContent xmlns:mc="http://schemas.openxmlformats.org/markup-compatibility/2006">
              <mc:Choice xmlns:v="urn:schemas-microsoft-com:vml" Requires="v">
                <p:oleObj spid="_x0000_s27654" name="公式" r:id="rId3" imgW="3098800" imgH="508000" progId="Equation.3">
                  <p:embed/>
                </p:oleObj>
              </mc:Choice>
              <mc:Fallback>
                <p:oleObj name="公式" r:id="rId3" imgW="3098800" imgH="508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352550"/>
                        <a:ext cx="6624638"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3"/>
          <p:cNvGraphicFramePr>
            <a:graphicFrameLocks noChangeAspect="1"/>
          </p:cNvGraphicFramePr>
          <p:nvPr>
            <p:ph sz="half" idx="2"/>
          </p:nvPr>
        </p:nvGraphicFramePr>
        <p:xfrm>
          <a:off x="1258888" y="3730625"/>
          <a:ext cx="5256212" cy="995363"/>
        </p:xfrm>
        <a:graphic>
          <a:graphicData uri="http://schemas.openxmlformats.org/presentationml/2006/ole">
            <mc:AlternateContent xmlns:mc="http://schemas.openxmlformats.org/markup-compatibility/2006">
              <mc:Choice xmlns:v="urn:schemas-microsoft-com:vml" Requires="v">
                <p:oleObj spid="_x0000_s27655" name="公式" r:id="rId5" imgW="2616200" imgH="495300" progId="Equation.3">
                  <p:embed/>
                </p:oleObj>
              </mc:Choice>
              <mc:Fallback>
                <p:oleObj name="公式" r:id="rId5" imgW="2616200" imgH="4953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730625"/>
                        <a:ext cx="5256212"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Text Box 4"/>
          <p:cNvSpPr txBox="1">
            <a:spLocks noChangeArrowheads="1"/>
          </p:cNvSpPr>
          <p:nvPr/>
        </p:nvSpPr>
        <p:spPr bwMode="auto">
          <a:xfrm>
            <a:off x="971550" y="620713"/>
            <a:ext cx="648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A50021"/>
                </a:solidFill>
              </a:rPr>
              <a:t>线性非时变连续系统的常系数线性微分方程：</a:t>
            </a:r>
          </a:p>
        </p:txBody>
      </p:sp>
      <p:sp>
        <p:nvSpPr>
          <p:cNvPr id="27653" name="Text Box 5"/>
          <p:cNvSpPr txBox="1">
            <a:spLocks noChangeArrowheads="1"/>
          </p:cNvSpPr>
          <p:nvPr/>
        </p:nvSpPr>
        <p:spPr bwMode="auto">
          <a:xfrm>
            <a:off x="1116013" y="2997200"/>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其系统函数：</a:t>
            </a:r>
          </a:p>
        </p:txBody>
      </p:sp>
    </p:spTree>
  </p:cSld>
  <p:clrMapOvr>
    <a:masterClrMapping/>
  </p:clrMapOvr>
  <p:transition advTm="109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sz="half" idx="1"/>
          </p:nvPr>
        </p:nvSpPr>
        <p:spPr>
          <a:xfrm>
            <a:off x="179388" y="1628775"/>
            <a:ext cx="4038600" cy="431800"/>
          </a:xfrm>
        </p:spPr>
        <p:txBody>
          <a:bodyPr/>
          <a:lstStyle/>
          <a:p>
            <a:pPr eaLnBrk="1" hangingPunct="1">
              <a:buFontTx/>
              <a:buNone/>
            </a:pPr>
            <a:r>
              <a:rPr lang="zh-CN" altLang="en-US" sz="2400" b="1" smtClean="0">
                <a:solidFill>
                  <a:srgbClr val="000066"/>
                </a:solidFill>
                <a:ea typeface="宋体" panose="02010600030101010101" pitchFamily="2" charset="-122"/>
              </a:rPr>
              <a:t>二阶系统的微分方程为：</a:t>
            </a:r>
          </a:p>
        </p:txBody>
      </p:sp>
      <p:sp>
        <p:nvSpPr>
          <p:cNvPr id="28675" name="Rectangle 3"/>
          <p:cNvSpPr>
            <a:spLocks noChangeArrowheads="1"/>
          </p:cNvSpPr>
          <p:nvPr/>
        </p:nvSpPr>
        <p:spPr bwMode="auto">
          <a:xfrm>
            <a:off x="755650" y="476250"/>
            <a:ext cx="68405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0" lang="en-US" altLang="zh-CN" sz="3600" i="0">
                <a:solidFill>
                  <a:srgbClr val="A50021"/>
                </a:solidFill>
              </a:rPr>
              <a:t>3</a:t>
            </a:r>
            <a:r>
              <a:rPr kumimoji="0" lang="zh-CN" altLang="en-US" sz="3600" i="0">
                <a:solidFill>
                  <a:srgbClr val="A50021"/>
                </a:solidFill>
              </a:rPr>
              <a:t>、二阶传感器的数学模型</a:t>
            </a:r>
          </a:p>
        </p:txBody>
      </p:sp>
      <p:sp>
        <p:nvSpPr>
          <p:cNvPr id="28676" name="Rectangle 4"/>
          <p:cNvSpPr>
            <a:spLocks noChangeArrowheads="1"/>
          </p:cNvSpPr>
          <p:nvPr/>
        </p:nvSpPr>
        <p:spPr bwMode="auto">
          <a:xfrm>
            <a:off x="250825" y="3068638"/>
            <a:ext cx="3743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836613" indent="-285750">
              <a:spcBef>
                <a:spcPct val="20000"/>
              </a:spcBef>
              <a:buChar char="–"/>
              <a:defRPr sz="2800">
                <a:solidFill>
                  <a:schemeClr val="tx1"/>
                </a:solidFill>
                <a:latin typeface="Arial" panose="020B0604020202020204" pitchFamily="34" charset="0"/>
              </a:defRPr>
            </a:lvl2pPr>
            <a:lvl3pPr marL="1244600" indent="-228600">
              <a:spcBef>
                <a:spcPct val="20000"/>
              </a:spcBef>
              <a:buChar char="•"/>
              <a:defRPr sz="2400">
                <a:solidFill>
                  <a:schemeClr val="tx1"/>
                </a:solidFill>
                <a:latin typeface="Arial" panose="020B0604020202020204" pitchFamily="34" charset="0"/>
              </a:defRPr>
            </a:lvl3pPr>
            <a:lvl4pPr marL="1652588" indent="-228600">
              <a:spcBef>
                <a:spcPct val="20000"/>
              </a:spcBef>
              <a:buChar char="–"/>
              <a:defRPr sz="2000">
                <a:solidFill>
                  <a:schemeClr val="tx1"/>
                </a:solidFill>
                <a:latin typeface="Arial" panose="020B0604020202020204" pitchFamily="34" charset="0"/>
              </a:defRPr>
            </a:lvl4pPr>
            <a:lvl5pPr marL="2060575" indent="-228600">
              <a:spcBef>
                <a:spcPct val="20000"/>
              </a:spcBef>
              <a:buChar char="»"/>
              <a:defRPr sz="2000">
                <a:solidFill>
                  <a:schemeClr val="tx1"/>
                </a:solidFill>
                <a:latin typeface="Arial" panose="020B0604020202020204" pitchFamily="34" charset="0"/>
              </a:defRPr>
            </a:lvl5pPr>
            <a:lvl6pPr marL="2517775"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4975"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32175"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9375"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kumimoji="0" lang="zh-CN" altLang="en-US" sz="2400" b="1" i="0">
                <a:solidFill>
                  <a:srgbClr val="000066"/>
                </a:solidFill>
              </a:rPr>
              <a:t>二阶系统的传递函数为：</a:t>
            </a:r>
          </a:p>
        </p:txBody>
      </p:sp>
      <p:graphicFrame>
        <p:nvGraphicFramePr>
          <p:cNvPr id="28677" name="Object 5"/>
          <p:cNvGraphicFramePr>
            <a:graphicFrameLocks noChangeAspect="1"/>
          </p:cNvGraphicFramePr>
          <p:nvPr/>
        </p:nvGraphicFramePr>
        <p:xfrm>
          <a:off x="3600450" y="1544638"/>
          <a:ext cx="3529013" cy="895350"/>
        </p:xfrm>
        <a:graphic>
          <a:graphicData uri="http://schemas.openxmlformats.org/presentationml/2006/ole">
            <mc:AlternateContent xmlns:mc="http://schemas.openxmlformats.org/markup-compatibility/2006">
              <mc:Choice xmlns:v="urn:schemas-microsoft-com:vml" Requires="v">
                <p:oleObj spid="_x0000_s28684" name="公式" r:id="rId3" imgW="1663700" imgH="419100" progId="Equation.3">
                  <p:embed/>
                </p:oleObj>
              </mc:Choice>
              <mc:Fallback>
                <p:oleObj name="公式" r:id="rId3" imgW="1663700" imgH="4191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0450" y="1544638"/>
                        <a:ext cx="35290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6"/>
          <p:cNvGraphicFramePr>
            <a:graphicFrameLocks noChangeAspect="1"/>
          </p:cNvGraphicFramePr>
          <p:nvPr/>
        </p:nvGraphicFramePr>
        <p:xfrm>
          <a:off x="4500563" y="2876550"/>
          <a:ext cx="2889250" cy="1235075"/>
        </p:xfrm>
        <a:graphic>
          <a:graphicData uri="http://schemas.openxmlformats.org/presentationml/2006/ole">
            <mc:AlternateContent xmlns:mc="http://schemas.openxmlformats.org/markup-compatibility/2006">
              <mc:Choice xmlns:v="urn:schemas-microsoft-com:vml" Requires="v">
                <p:oleObj spid="_x0000_s28685" name="公式" r:id="rId5" imgW="1524000" imgH="647700" progId="Equation.3">
                  <p:embed/>
                </p:oleObj>
              </mc:Choice>
              <mc:Fallback>
                <p:oleObj name="公式" r:id="rId5" imgW="1524000" imgH="647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2876550"/>
                        <a:ext cx="28892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8680" name="Object 8"/>
          <p:cNvGraphicFramePr>
            <a:graphicFrameLocks noChangeAspect="1"/>
          </p:cNvGraphicFramePr>
          <p:nvPr/>
        </p:nvGraphicFramePr>
        <p:xfrm>
          <a:off x="0" y="0"/>
          <a:ext cx="123825" cy="142875"/>
        </p:xfrm>
        <a:graphic>
          <a:graphicData uri="http://schemas.openxmlformats.org/presentationml/2006/ole">
            <mc:AlternateContent xmlns:mc="http://schemas.openxmlformats.org/markup-compatibility/2006">
              <mc:Choice xmlns:v="urn:schemas-microsoft-com:vml" Requires="v">
                <p:oleObj spid="_x0000_s28686" name="公式" r:id="rId7" imgW="126835" imgH="139518" progId="Equation.3">
                  <p:embed/>
                </p:oleObj>
              </mc:Choice>
              <mc:Fallback>
                <p:oleObj name="公式" r:id="rId7" imgW="126835" imgH="13951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382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1" name="Text Box 9"/>
          <p:cNvSpPr txBox="1">
            <a:spLocks noChangeArrowheads="1"/>
          </p:cNvSpPr>
          <p:nvPr/>
        </p:nvSpPr>
        <p:spPr bwMode="auto">
          <a:xfrm>
            <a:off x="430213" y="4076700"/>
            <a:ext cx="8713787"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5000"/>
              </a:lnSpc>
              <a:buFontTx/>
              <a:buNone/>
            </a:pPr>
            <a:r>
              <a:rPr kumimoji="0" lang="zh-CN" altLang="en-US" sz="2400" b="1" i="0">
                <a:solidFill>
                  <a:srgbClr val="000066"/>
                </a:solidFill>
              </a:rPr>
              <a:t>式中：</a:t>
            </a:r>
            <a:r>
              <a:rPr kumimoji="0" lang="en-US" altLang="zh-CN" sz="2800" b="1" i="0">
                <a:solidFill>
                  <a:srgbClr val="000066"/>
                </a:solidFill>
              </a:rPr>
              <a:t>ω</a:t>
            </a:r>
            <a:r>
              <a:rPr kumimoji="0" lang="en-US" altLang="zh-CN" sz="1400" b="1" i="0">
                <a:solidFill>
                  <a:srgbClr val="000066"/>
                </a:solidFill>
              </a:rPr>
              <a:t>0 </a:t>
            </a:r>
            <a:r>
              <a:rPr kumimoji="0" lang="en-US" altLang="zh-CN" sz="2400" b="1" i="0">
                <a:solidFill>
                  <a:srgbClr val="000066"/>
                </a:solidFill>
              </a:rPr>
              <a:t>——</a:t>
            </a:r>
            <a:r>
              <a:rPr kumimoji="0" lang="zh-CN" altLang="en-US" sz="2400" b="1" i="0">
                <a:solidFill>
                  <a:srgbClr val="000066"/>
                </a:solidFill>
              </a:rPr>
              <a:t>系统无阻尼时的固有振动角频率，</a:t>
            </a:r>
            <a:r>
              <a:rPr kumimoji="0" lang="en-US" altLang="zh-CN" sz="2800" b="1" i="0">
                <a:solidFill>
                  <a:srgbClr val="000066"/>
                </a:solidFill>
              </a:rPr>
              <a:t>ω</a:t>
            </a:r>
            <a:r>
              <a:rPr kumimoji="0" lang="en-US" altLang="zh-CN" sz="1400" b="1" i="0">
                <a:solidFill>
                  <a:srgbClr val="000066"/>
                </a:solidFill>
              </a:rPr>
              <a:t>0</a:t>
            </a:r>
            <a:r>
              <a:rPr kumimoji="0" lang="zh-CN" altLang="en-US" sz="2400" b="1" i="0">
                <a:solidFill>
                  <a:srgbClr val="000066"/>
                </a:solidFill>
              </a:rPr>
              <a:t>＝</a:t>
            </a:r>
            <a:r>
              <a:rPr kumimoji="0" lang="en-US" altLang="zh-CN" sz="2400" b="1" i="0">
                <a:solidFill>
                  <a:srgbClr val="000066"/>
                </a:solidFill>
              </a:rPr>
              <a:t>1</a:t>
            </a:r>
            <a:r>
              <a:rPr kumimoji="0" lang="zh-CN" altLang="en-US" sz="2400" b="1" i="0">
                <a:solidFill>
                  <a:srgbClr val="000066"/>
                </a:solidFill>
              </a:rPr>
              <a:t>／</a:t>
            </a:r>
            <a:r>
              <a:rPr kumimoji="0" lang="en-US" altLang="zh-CN" sz="2400" b="1" i="0">
                <a:solidFill>
                  <a:srgbClr val="000066"/>
                </a:solidFill>
              </a:rPr>
              <a:t>τ</a:t>
            </a:r>
            <a:r>
              <a:rPr kumimoji="0" lang="zh-CN" altLang="en-US" sz="2400" b="1" i="0">
                <a:solidFill>
                  <a:srgbClr val="000066"/>
                </a:solidFill>
              </a:rPr>
              <a:t>；</a:t>
            </a:r>
          </a:p>
          <a:p>
            <a:pPr eaLnBrk="1" hangingPunct="1">
              <a:lnSpc>
                <a:spcPct val="125000"/>
              </a:lnSpc>
              <a:buFontTx/>
              <a:buNone/>
            </a:pPr>
            <a:r>
              <a:rPr kumimoji="0" lang="zh-CN" altLang="en-US" sz="2400" b="1" i="0">
                <a:solidFill>
                  <a:srgbClr val="000066"/>
                </a:solidFill>
              </a:rPr>
              <a:t> </a:t>
            </a:r>
            <a:r>
              <a:rPr kumimoji="0" lang="en-US" altLang="zh-CN" sz="2400" b="1" i="0">
                <a:solidFill>
                  <a:srgbClr val="000066"/>
                </a:solidFill>
              </a:rPr>
              <a:t>τ——</a:t>
            </a:r>
            <a:r>
              <a:rPr kumimoji="0" lang="zh-CN" altLang="en-US" sz="2400" b="1" i="0">
                <a:solidFill>
                  <a:srgbClr val="000066"/>
                </a:solidFill>
              </a:rPr>
              <a:t>时间常数；</a:t>
            </a:r>
          </a:p>
          <a:p>
            <a:pPr eaLnBrk="1" hangingPunct="1">
              <a:lnSpc>
                <a:spcPct val="125000"/>
              </a:lnSpc>
              <a:buFontTx/>
              <a:buNone/>
            </a:pPr>
            <a:endParaRPr kumimoji="0" lang="zh-CN" altLang="en-US" sz="2400" b="1" i="0">
              <a:solidFill>
                <a:srgbClr val="000066"/>
              </a:solidFill>
            </a:endParaRPr>
          </a:p>
          <a:p>
            <a:pPr eaLnBrk="1" hangingPunct="1">
              <a:lnSpc>
                <a:spcPct val="125000"/>
              </a:lnSpc>
              <a:buFontTx/>
              <a:buNone/>
            </a:pPr>
            <a:r>
              <a:rPr kumimoji="0" lang="en-US" altLang="zh-CN" sz="2400" b="1" i="0">
                <a:solidFill>
                  <a:srgbClr val="000066"/>
                </a:solidFill>
              </a:rPr>
              <a:t>k——</a:t>
            </a:r>
            <a:r>
              <a:rPr kumimoji="0" lang="zh-CN" altLang="en-US" sz="2400" b="1" i="0">
                <a:solidFill>
                  <a:srgbClr val="000066"/>
                </a:solidFill>
              </a:rPr>
              <a:t>静态灵敏度，</a:t>
            </a:r>
            <a:r>
              <a:rPr kumimoji="0" lang="en-US" altLang="zh-CN" sz="2400" b="1" i="0">
                <a:solidFill>
                  <a:srgbClr val="000066"/>
                </a:solidFill>
              </a:rPr>
              <a:t>k</a:t>
            </a:r>
            <a:r>
              <a:rPr kumimoji="0" lang="zh-CN" altLang="en-US" sz="2400" b="1" i="0">
                <a:solidFill>
                  <a:srgbClr val="000066"/>
                </a:solidFill>
              </a:rPr>
              <a:t>＝</a:t>
            </a:r>
            <a:r>
              <a:rPr kumimoji="0" lang="en-US" altLang="zh-CN" sz="2400" b="1" i="0">
                <a:solidFill>
                  <a:srgbClr val="000066"/>
                </a:solidFill>
              </a:rPr>
              <a:t>b</a:t>
            </a:r>
            <a:r>
              <a:rPr kumimoji="0" lang="en-US" altLang="zh-CN" sz="1400" b="1" i="0">
                <a:solidFill>
                  <a:srgbClr val="000066"/>
                </a:solidFill>
              </a:rPr>
              <a:t>0</a:t>
            </a:r>
            <a:r>
              <a:rPr kumimoji="0" lang="zh-CN" altLang="en-US" sz="2400" b="1" i="0">
                <a:solidFill>
                  <a:srgbClr val="000066"/>
                </a:solidFill>
              </a:rPr>
              <a:t>／</a:t>
            </a:r>
            <a:r>
              <a:rPr kumimoji="0" lang="en-US" altLang="zh-CN" sz="2400" b="1" i="0">
                <a:solidFill>
                  <a:srgbClr val="000066"/>
                </a:solidFill>
              </a:rPr>
              <a:t>a</a:t>
            </a:r>
            <a:r>
              <a:rPr kumimoji="0" lang="en-US" altLang="zh-CN" sz="1400" b="1" i="0">
                <a:solidFill>
                  <a:srgbClr val="000066"/>
                </a:solidFill>
              </a:rPr>
              <a:t>0</a:t>
            </a:r>
            <a:r>
              <a:rPr kumimoji="0" lang="zh-CN" altLang="en-US" sz="2400" b="1" i="0">
                <a:solidFill>
                  <a:srgbClr val="000066"/>
                </a:solidFill>
              </a:rPr>
              <a:t>；</a:t>
            </a:r>
            <a:r>
              <a:rPr kumimoji="0" lang="en-US" altLang="zh-CN" sz="2400" b="1" i="0">
                <a:solidFill>
                  <a:srgbClr val="000066"/>
                </a:solidFill>
              </a:rPr>
              <a:t> ξ——</a:t>
            </a:r>
            <a:r>
              <a:rPr kumimoji="0" lang="zh-CN" altLang="en-US" sz="2400" b="1" i="0">
                <a:solidFill>
                  <a:srgbClr val="000066"/>
                </a:solidFill>
              </a:rPr>
              <a:t>阻尼比 </a:t>
            </a:r>
          </a:p>
        </p:txBody>
      </p:sp>
      <p:graphicFrame>
        <p:nvGraphicFramePr>
          <p:cNvPr id="28682" name="Object 10"/>
          <p:cNvGraphicFramePr>
            <a:graphicFrameLocks noChangeAspect="1"/>
          </p:cNvGraphicFramePr>
          <p:nvPr>
            <p:ph sz="half" idx="2"/>
          </p:nvPr>
        </p:nvGraphicFramePr>
        <p:xfrm>
          <a:off x="2916238" y="4724400"/>
          <a:ext cx="2016125" cy="927100"/>
        </p:xfrm>
        <a:graphic>
          <a:graphicData uri="http://schemas.openxmlformats.org/presentationml/2006/ole">
            <mc:AlternateContent xmlns:mc="http://schemas.openxmlformats.org/markup-compatibility/2006">
              <mc:Choice xmlns:v="urn:schemas-microsoft-com:vml" Requires="v">
                <p:oleObj spid="_x0000_s28687" name="公式" r:id="rId9" imgW="558558" imgH="482391" progId="Equation.3">
                  <p:embed/>
                </p:oleObj>
              </mc:Choice>
              <mc:Fallback>
                <p:oleObj name="公式" r:id="rId9" imgW="558558" imgH="48239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4724400"/>
                        <a:ext cx="2016125"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1"/>
          <p:cNvGraphicFramePr>
            <a:graphicFrameLocks noChangeAspect="1"/>
          </p:cNvGraphicFramePr>
          <p:nvPr/>
        </p:nvGraphicFramePr>
        <p:xfrm>
          <a:off x="6011863" y="4941888"/>
          <a:ext cx="2297112" cy="573087"/>
        </p:xfrm>
        <a:graphic>
          <a:graphicData uri="http://schemas.openxmlformats.org/presentationml/2006/ole">
            <mc:AlternateContent xmlns:mc="http://schemas.openxmlformats.org/markup-compatibility/2006">
              <mc:Choice xmlns:v="urn:schemas-microsoft-com:vml" Requires="v">
                <p:oleObj spid="_x0000_s28688" name="公式" r:id="rId11" imgW="1053643" imgH="266584" progId="Equation.3">
                  <p:embed/>
                </p:oleObj>
              </mc:Choice>
              <mc:Fallback>
                <p:oleObj name="公式" r:id="rId11" imgW="1053643" imgH="266584"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1863" y="4941888"/>
                        <a:ext cx="2297112"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9699" name="Object 3"/>
          <p:cNvGraphicFramePr>
            <a:graphicFrameLocks noChangeAspect="1"/>
          </p:cNvGraphicFramePr>
          <p:nvPr/>
        </p:nvGraphicFramePr>
        <p:xfrm>
          <a:off x="4483100" y="784225"/>
          <a:ext cx="3848100" cy="1328738"/>
        </p:xfrm>
        <a:graphic>
          <a:graphicData uri="http://schemas.openxmlformats.org/presentationml/2006/ole">
            <mc:AlternateContent xmlns:mc="http://schemas.openxmlformats.org/markup-compatibility/2006">
              <mc:Choice xmlns:v="urn:schemas-microsoft-com:vml" Requires="v">
                <p:oleObj spid="_x0000_s29706" name="公式" r:id="rId3" imgW="1828800" imgH="635000" progId="Equation.3">
                  <p:embed/>
                </p:oleObj>
              </mc:Choice>
              <mc:Fallback>
                <p:oleObj name="公式" r:id="rId3" imgW="1828800" imgH="63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100" y="784225"/>
                        <a:ext cx="38481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0" name="Rectangle 4"/>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29701" name="Object 5"/>
          <p:cNvGraphicFramePr>
            <a:graphicFrameLocks noChangeAspect="1"/>
          </p:cNvGraphicFramePr>
          <p:nvPr/>
        </p:nvGraphicFramePr>
        <p:xfrm>
          <a:off x="3851275" y="2232025"/>
          <a:ext cx="4446588" cy="1603375"/>
        </p:xfrm>
        <a:graphic>
          <a:graphicData uri="http://schemas.openxmlformats.org/presentationml/2006/ole">
            <mc:AlternateContent xmlns:mc="http://schemas.openxmlformats.org/markup-compatibility/2006">
              <mc:Choice xmlns:v="urn:schemas-microsoft-com:vml" Requires="v">
                <p:oleObj spid="_x0000_s29707" name="公式" r:id="rId5" imgW="2120900" imgH="673100" progId="Equation.3">
                  <p:embed/>
                </p:oleObj>
              </mc:Choice>
              <mc:Fallback>
                <p:oleObj name="公式" r:id="rId5" imgW="2120900" imgH="673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2232025"/>
                        <a:ext cx="444658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2" name="Object 6"/>
          <p:cNvGraphicFramePr>
            <a:graphicFrameLocks noChangeAspect="1"/>
          </p:cNvGraphicFramePr>
          <p:nvPr/>
        </p:nvGraphicFramePr>
        <p:xfrm>
          <a:off x="3314700" y="4316413"/>
          <a:ext cx="5468938" cy="1250950"/>
        </p:xfrm>
        <a:graphic>
          <a:graphicData uri="http://schemas.openxmlformats.org/presentationml/2006/ole">
            <mc:AlternateContent xmlns:mc="http://schemas.openxmlformats.org/markup-compatibility/2006">
              <mc:Choice xmlns:v="urn:schemas-microsoft-com:vml" Requires="v">
                <p:oleObj spid="_x0000_s29708" name="公式" r:id="rId7" imgW="2082800" imgH="482600" progId="Equation.3">
                  <p:embed/>
                </p:oleObj>
              </mc:Choice>
              <mc:Fallback>
                <p:oleObj name="公式" r:id="rId7" imgW="2082800" imgH="482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4700" y="4316413"/>
                        <a:ext cx="54689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3" name="Rectangle 7"/>
          <p:cNvSpPr>
            <a:spLocks noChangeArrowheads="1"/>
          </p:cNvSpPr>
          <p:nvPr/>
        </p:nvSpPr>
        <p:spPr bwMode="auto">
          <a:xfrm>
            <a:off x="468313" y="1052513"/>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二阶传感器的频率特性</a:t>
            </a:r>
          </a:p>
        </p:txBody>
      </p:sp>
      <p:sp>
        <p:nvSpPr>
          <p:cNvPr id="29704" name="Rectangle 8"/>
          <p:cNvSpPr>
            <a:spLocks noChangeArrowheads="1"/>
          </p:cNvSpPr>
          <p:nvPr/>
        </p:nvSpPr>
        <p:spPr bwMode="auto">
          <a:xfrm>
            <a:off x="900113" y="25654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幅频特性</a:t>
            </a:r>
          </a:p>
        </p:txBody>
      </p:sp>
      <p:sp>
        <p:nvSpPr>
          <p:cNvPr id="29705" name="Rectangle 9"/>
          <p:cNvSpPr>
            <a:spLocks noChangeArrowheads="1"/>
          </p:cNvSpPr>
          <p:nvPr/>
        </p:nvSpPr>
        <p:spPr bwMode="auto">
          <a:xfrm>
            <a:off x="900113" y="4437063"/>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相频特性</a:t>
            </a:r>
            <a:r>
              <a:rPr kumimoji="0" lang="zh-CN" altLang="en-US" sz="2400" i="0"/>
              <a:t> </a:t>
            </a:r>
          </a:p>
        </p:txBody>
      </p:sp>
    </p:spTree>
  </p:cSld>
  <p:clrMapOvr>
    <a:masterClrMapping/>
  </p:clrMapOvr>
  <p:transition advTm="109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4213" y="4083050"/>
            <a:ext cx="7048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-30°</a:t>
            </a:r>
          </a:p>
        </p:txBody>
      </p:sp>
      <p:sp>
        <p:nvSpPr>
          <p:cNvPr id="30723" name="Rectangle 3"/>
          <p:cNvSpPr>
            <a:spLocks noChangeArrowheads="1"/>
          </p:cNvSpPr>
          <p:nvPr/>
        </p:nvSpPr>
        <p:spPr bwMode="auto">
          <a:xfrm>
            <a:off x="717550" y="4333875"/>
            <a:ext cx="703263"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-60°</a:t>
            </a:r>
          </a:p>
        </p:txBody>
      </p:sp>
      <p:sp>
        <p:nvSpPr>
          <p:cNvPr id="30724" name="Rectangle 4"/>
          <p:cNvSpPr>
            <a:spLocks noChangeArrowheads="1"/>
          </p:cNvSpPr>
          <p:nvPr/>
        </p:nvSpPr>
        <p:spPr bwMode="auto">
          <a:xfrm>
            <a:off x="717550" y="4554538"/>
            <a:ext cx="703263"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-90°</a:t>
            </a:r>
          </a:p>
        </p:txBody>
      </p:sp>
      <p:sp>
        <p:nvSpPr>
          <p:cNvPr id="30725" name="Rectangle 5"/>
          <p:cNvSpPr>
            <a:spLocks noChangeArrowheads="1"/>
          </p:cNvSpPr>
          <p:nvPr/>
        </p:nvSpPr>
        <p:spPr bwMode="auto">
          <a:xfrm>
            <a:off x="762000" y="4787900"/>
            <a:ext cx="7048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-120°</a:t>
            </a:r>
          </a:p>
        </p:txBody>
      </p:sp>
      <p:sp>
        <p:nvSpPr>
          <p:cNvPr id="30726" name="Rectangle 6"/>
          <p:cNvSpPr>
            <a:spLocks noChangeArrowheads="1"/>
          </p:cNvSpPr>
          <p:nvPr/>
        </p:nvSpPr>
        <p:spPr bwMode="auto">
          <a:xfrm>
            <a:off x="762000" y="5029200"/>
            <a:ext cx="7048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-150°</a:t>
            </a:r>
          </a:p>
        </p:txBody>
      </p:sp>
      <p:sp>
        <p:nvSpPr>
          <p:cNvPr id="30727" name="Rectangle 7"/>
          <p:cNvSpPr>
            <a:spLocks noChangeArrowheads="1"/>
          </p:cNvSpPr>
          <p:nvPr/>
        </p:nvSpPr>
        <p:spPr bwMode="auto">
          <a:xfrm>
            <a:off x="755650" y="5300663"/>
            <a:ext cx="704850" cy="18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-180°</a:t>
            </a:r>
          </a:p>
        </p:txBody>
      </p:sp>
      <p:grpSp>
        <p:nvGrpSpPr>
          <p:cNvPr id="30728" name="Group 8"/>
          <p:cNvGrpSpPr>
            <a:grpSpLocks/>
          </p:cNvGrpSpPr>
          <p:nvPr/>
        </p:nvGrpSpPr>
        <p:grpSpPr bwMode="auto">
          <a:xfrm>
            <a:off x="1284288" y="404813"/>
            <a:ext cx="4919662" cy="3024187"/>
            <a:chOff x="809" y="255"/>
            <a:chExt cx="3099" cy="1905"/>
          </a:xfrm>
        </p:grpSpPr>
        <p:sp>
          <p:nvSpPr>
            <p:cNvPr id="30791" name="Freeform 9"/>
            <p:cNvSpPr>
              <a:spLocks/>
            </p:cNvSpPr>
            <p:nvPr/>
          </p:nvSpPr>
          <p:spPr bwMode="auto">
            <a:xfrm>
              <a:off x="1011" y="339"/>
              <a:ext cx="705" cy="997"/>
            </a:xfrm>
            <a:custGeom>
              <a:avLst/>
              <a:gdLst>
                <a:gd name="T0" fmla="*/ 0 w 746"/>
                <a:gd name="T1" fmla="*/ 302 h 1812"/>
                <a:gd name="T2" fmla="*/ 382 w 746"/>
                <a:gd name="T3" fmla="*/ 246 h 1812"/>
                <a:gd name="T4" fmla="*/ 589 w 746"/>
                <a:gd name="T5" fmla="*/ 125 h 1812"/>
                <a:gd name="T6" fmla="*/ 627 w 746"/>
                <a:gd name="T7" fmla="*/ 0 h 18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6" h="1812">
                  <a:moveTo>
                    <a:pt x="0" y="1812"/>
                  </a:moveTo>
                  <a:cubicBezTo>
                    <a:pt x="168" y="1735"/>
                    <a:pt x="336" y="1659"/>
                    <a:pt x="452" y="1482"/>
                  </a:cubicBezTo>
                  <a:cubicBezTo>
                    <a:pt x="568" y="1305"/>
                    <a:pt x="648" y="997"/>
                    <a:pt x="697" y="750"/>
                  </a:cubicBezTo>
                  <a:cubicBezTo>
                    <a:pt x="746" y="503"/>
                    <a:pt x="744" y="251"/>
                    <a:pt x="743" y="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2" name="Freeform 10"/>
            <p:cNvSpPr>
              <a:spLocks/>
            </p:cNvSpPr>
            <p:nvPr/>
          </p:nvSpPr>
          <p:spPr bwMode="auto">
            <a:xfrm>
              <a:off x="1011" y="293"/>
              <a:ext cx="2249" cy="1584"/>
            </a:xfrm>
            <a:custGeom>
              <a:avLst/>
              <a:gdLst>
                <a:gd name="T0" fmla="*/ 0 w 2382"/>
                <a:gd name="T1" fmla="*/ 316 h 2879"/>
                <a:gd name="T2" fmla="*/ 385 w 2382"/>
                <a:gd name="T3" fmla="*/ 272 h 2879"/>
                <a:gd name="T4" fmla="*/ 653 w 2382"/>
                <a:gd name="T5" fmla="*/ 132 h 2879"/>
                <a:gd name="T6" fmla="*/ 695 w 2382"/>
                <a:gd name="T7" fmla="*/ 86 h 2879"/>
                <a:gd name="T8" fmla="*/ 723 w 2382"/>
                <a:gd name="T9" fmla="*/ 37 h 2879"/>
                <a:gd name="T10" fmla="*/ 805 w 2382"/>
                <a:gd name="T11" fmla="*/ 18 h 2879"/>
                <a:gd name="T12" fmla="*/ 929 w 2382"/>
                <a:gd name="T13" fmla="*/ 141 h 2879"/>
                <a:gd name="T14" fmla="*/ 1001 w 2382"/>
                <a:gd name="T15" fmla="*/ 249 h 2879"/>
                <a:gd name="T16" fmla="*/ 1163 w 2382"/>
                <a:gd name="T17" fmla="*/ 372 h 2879"/>
                <a:gd name="T18" fmla="*/ 1573 w 2382"/>
                <a:gd name="T19" fmla="*/ 456 h 2879"/>
                <a:gd name="T20" fmla="*/ 2004 w 2382"/>
                <a:gd name="T21" fmla="*/ 480 h 28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2" h="2879">
                  <a:moveTo>
                    <a:pt x="0" y="1896"/>
                  </a:moveTo>
                  <a:cubicBezTo>
                    <a:pt x="76" y="1853"/>
                    <a:pt x="329" y="1818"/>
                    <a:pt x="458" y="1635"/>
                  </a:cubicBezTo>
                  <a:cubicBezTo>
                    <a:pt x="587" y="1452"/>
                    <a:pt x="715" y="981"/>
                    <a:pt x="776" y="795"/>
                  </a:cubicBezTo>
                  <a:cubicBezTo>
                    <a:pt x="837" y="609"/>
                    <a:pt x="811" y="615"/>
                    <a:pt x="825" y="519"/>
                  </a:cubicBezTo>
                  <a:cubicBezTo>
                    <a:pt x="839" y="423"/>
                    <a:pt x="837" y="289"/>
                    <a:pt x="859" y="220"/>
                  </a:cubicBezTo>
                  <a:cubicBezTo>
                    <a:pt x="881" y="151"/>
                    <a:pt x="915" y="0"/>
                    <a:pt x="956" y="105"/>
                  </a:cubicBezTo>
                  <a:cubicBezTo>
                    <a:pt x="997" y="210"/>
                    <a:pt x="1065" y="617"/>
                    <a:pt x="1104" y="849"/>
                  </a:cubicBezTo>
                  <a:cubicBezTo>
                    <a:pt x="1143" y="1081"/>
                    <a:pt x="1143" y="1266"/>
                    <a:pt x="1189" y="1497"/>
                  </a:cubicBezTo>
                  <a:cubicBezTo>
                    <a:pt x="1235" y="1728"/>
                    <a:pt x="1269" y="2028"/>
                    <a:pt x="1382" y="2235"/>
                  </a:cubicBezTo>
                  <a:cubicBezTo>
                    <a:pt x="1495" y="2442"/>
                    <a:pt x="1701" y="2632"/>
                    <a:pt x="1868" y="2739"/>
                  </a:cubicBezTo>
                  <a:cubicBezTo>
                    <a:pt x="2035" y="2846"/>
                    <a:pt x="2208" y="2862"/>
                    <a:pt x="2382" y="2879"/>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3" name="Freeform 11"/>
            <p:cNvSpPr>
              <a:spLocks/>
            </p:cNvSpPr>
            <p:nvPr/>
          </p:nvSpPr>
          <p:spPr bwMode="auto">
            <a:xfrm>
              <a:off x="2084" y="321"/>
              <a:ext cx="1218" cy="1556"/>
            </a:xfrm>
            <a:custGeom>
              <a:avLst/>
              <a:gdLst>
                <a:gd name="T0" fmla="*/ 0 w 1291"/>
                <a:gd name="T1" fmla="*/ 0 h 2828"/>
                <a:gd name="T2" fmla="*/ 131 w 1291"/>
                <a:gd name="T3" fmla="*/ 260 h 2828"/>
                <a:gd name="T4" fmla="*/ 303 w 1291"/>
                <a:gd name="T5" fmla="*/ 374 h 2828"/>
                <a:gd name="T6" fmla="*/ 677 w 1291"/>
                <a:gd name="T7" fmla="*/ 447 h 2828"/>
                <a:gd name="T8" fmla="*/ 1084 w 1291"/>
                <a:gd name="T9" fmla="*/ 471 h 28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1" h="2828">
                  <a:moveTo>
                    <a:pt x="0" y="0"/>
                  </a:moveTo>
                  <a:cubicBezTo>
                    <a:pt x="25" y="260"/>
                    <a:pt x="96" y="1186"/>
                    <a:pt x="156" y="1560"/>
                  </a:cubicBezTo>
                  <a:cubicBezTo>
                    <a:pt x="216" y="1934"/>
                    <a:pt x="252" y="2057"/>
                    <a:pt x="360" y="2244"/>
                  </a:cubicBezTo>
                  <a:cubicBezTo>
                    <a:pt x="468" y="2431"/>
                    <a:pt x="652" y="2585"/>
                    <a:pt x="807" y="2682"/>
                  </a:cubicBezTo>
                  <a:cubicBezTo>
                    <a:pt x="962" y="2779"/>
                    <a:pt x="1127" y="2804"/>
                    <a:pt x="1291" y="2828"/>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4" name="Freeform 12"/>
            <p:cNvSpPr>
              <a:spLocks/>
            </p:cNvSpPr>
            <p:nvPr/>
          </p:nvSpPr>
          <p:spPr bwMode="auto">
            <a:xfrm>
              <a:off x="1011" y="1113"/>
              <a:ext cx="2150" cy="764"/>
            </a:xfrm>
            <a:custGeom>
              <a:avLst/>
              <a:gdLst>
                <a:gd name="T0" fmla="*/ 0 w 2278"/>
                <a:gd name="T1" fmla="*/ 68 h 1389"/>
                <a:gd name="T2" fmla="*/ 294 w 2278"/>
                <a:gd name="T3" fmla="*/ 55 h 1389"/>
                <a:gd name="T4" fmla="*/ 651 w 2278"/>
                <a:gd name="T5" fmla="*/ 1 h 1389"/>
                <a:gd name="T6" fmla="*/ 875 w 2278"/>
                <a:gd name="T7" fmla="*/ 54 h 1389"/>
                <a:gd name="T8" fmla="*/ 1042 w 2278"/>
                <a:gd name="T9" fmla="*/ 118 h 1389"/>
                <a:gd name="T10" fmla="*/ 1286 w 2278"/>
                <a:gd name="T11" fmla="*/ 179 h 1389"/>
                <a:gd name="T12" fmla="*/ 1571 w 2278"/>
                <a:gd name="T13" fmla="*/ 213 h 1389"/>
                <a:gd name="T14" fmla="*/ 1915 w 2278"/>
                <a:gd name="T15" fmla="*/ 231 h 13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78" h="1389">
                  <a:moveTo>
                    <a:pt x="0" y="406"/>
                  </a:moveTo>
                  <a:cubicBezTo>
                    <a:pt x="111" y="402"/>
                    <a:pt x="222" y="399"/>
                    <a:pt x="351" y="331"/>
                  </a:cubicBezTo>
                  <a:cubicBezTo>
                    <a:pt x="480" y="263"/>
                    <a:pt x="660" y="2"/>
                    <a:pt x="775" y="1"/>
                  </a:cubicBezTo>
                  <a:cubicBezTo>
                    <a:pt x="890" y="0"/>
                    <a:pt x="963" y="207"/>
                    <a:pt x="1040" y="325"/>
                  </a:cubicBezTo>
                  <a:cubicBezTo>
                    <a:pt x="1117" y="443"/>
                    <a:pt x="1158" y="584"/>
                    <a:pt x="1240" y="709"/>
                  </a:cubicBezTo>
                  <a:cubicBezTo>
                    <a:pt x="1322" y="834"/>
                    <a:pt x="1425" y="980"/>
                    <a:pt x="1530" y="1075"/>
                  </a:cubicBezTo>
                  <a:cubicBezTo>
                    <a:pt x="1635" y="1170"/>
                    <a:pt x="1743" y="1227"/>
                    <a:pt x="1868" y="1279"/>
                  </a:cubicBezTo>
                  <a:cubicBezTo>
                    <a:pt x="1993" y="1331"/>
                    <a:pt x="2135" y="1360"/>
                    <a:pt x="2278" y="1389"/>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5" name="Freeform 13"/>
            <p:cNvSpPr>
              <a:spLocks/>
            </p:cNvSpPr>
            <p:nvPr/>
          </p:nvSpPr>
          <p:spPr bwMode="auto">
            <a:xfrm>
              <a:off x="1011" y="1298"/>
              <a:ext cx="2596" cy="611"/>
            </a:xfrm>
            <a:custGeom>
              <a:avLst/>
              <a:gdLst>
                <a:gd name="T0" fmla="*/ 0 w 2750"/>
                <a:gd name="T1" fmla="*/ 12 h 1110"/>
                <a:gd name="T2" fmla="*/ 219 w 2750"/>
                <a:gd name="T3" fmla="*/ 12 h 1110"/>
                <a:gd name="T4" fmla="*/ 477 w 2750"/>
                <a:gd name="T5" fmla="*/ 3 h 1110"/>
                <a:gd name="T6" fmla="*/ 682 w 2750"/>
                <a:gd name="T7" fmla="*/ 30 h 1110"/>
                <a:gd name="T8" fmla="*/ 915 w 2750"/>
                <a:gd name="T9" fmla="*/ 73 h 1110"/>
                <a:gd name="T10" fmla="*/ 1136 w 2750"/>
                <a:gd name="T11" fmla="*/ 115 h 1110"/>
                <a:gd name="T12" fmla="*/ 1373 w 2750"/>
                <a:gd name="T13" fmla="*/ 146 h 1110"/>
                <a:gd name="T14" fmla="*/ 1798 w 2750"/>
                <a:gd name="T15" fmla="*/ 175 h 1110"/>
                <a:gd name="T16" fmla="*/ 2314 w 2750"/>
                <a:gd name="T17" fmla="*/ 185 h 11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50" h="1110">
                  <a:moveTo>
                    <a:pt x="0" y="69"/>
                  </a:moveTo>
                  <a:cubicBezTo>
                    <a:pt x="83" y="73"/>
                    <a:pt x="167" y="77"/>
                    <a:pt x="261" y="69"/>
                  </a:cubicBezTo>
                  <a:cubicBezTo>
                    <a:pt x="355" y="61"/>
                    <a:pt x="476" y="0"/>
                    <a:pt x="567" y="18"/>
                  </a:cubicBezTo>
                  <a:cubicBezTo>
                    <a:pt x="658" y="36"/>
                    <a:pt x="723" y="110"/>
                    <a:pt x="810" y="180"/>
                  </a:cubicBezTo>
                  <a:cubicBezTo>
                    <a:pt x="897" y="250"/>
                    <a:pt x="998" y="353"/>
                    <a:pt x="1088" y="438"/>
                  </a:cubicBezTo>
                  <a:cubicBezTo>
                    <a:pt x="1178" y="523"/>
                    <a:pt x="1260" y="618"/>
                    <a:pt x="1350" y="690"/>
                  </a:cubicBezTo>
                  <a:cubicBezTo>
                    <a:pt x="1440" y="762"/>
                    <a:pt x="1500" y="813"/>
                    <a:pt x="1631" y="873"/>
                  </a:cubicBezTo>
                  <a:cubicBezTo>
                    <a:pt x="1762" y="933"/>
                    <a:pt x="1952" y="1011"/>
                    <a:pt x="2138" y="1050"/>
                  </a:cubicBezTo>
                  <a:cubicBezTo>
                    <a:pt x="2324" y="1089"/>
                    <a:pt x="2623" y="1098"/>
                    <a:pt x="2750" y="111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6" name="Freeform 14"/>
            <p:cNvSpPr>
              <a:spLocks/>
            </p:cNvSpPr>
            <p:nvPr/>
          </p:nvSpPr>
          <p:spPr bwMode="auto">
            <a:xfrm>
              <a:off x="1011" y="1332"/>
              <a:ext cx="2249" cy="570"/>
            </a:xfrm>
            <a:custGeom>
              <a:avLst/>
              <a:gdLst>
                <a:gd name="T0" fmla="*/ 0 w 2382"/>
                <a:gd name="T1" fmla="*/ 1 h 1036"/>
                <a:gd name="T2" fmla="*/ 173 w 2382"/>
                <a:gd name="T3" fmla="*/ 1 h 1036"/>
                <a:gd name="T4" fmla="*/ 414 w 2382"/>
                <a:gd name="T5" fmla="*/ 9 h 1036"/>
                <a:gd name="T6" fmla="*/ 676 w 2382"/>
                <a:gd name="T7" fmla="*/ 39 h 1036"/>
                <a:gd name="T8" fmla="*/ 864 w 2382"/>
                <a:gd name="T9" fmla="*/ 76 h 1036"/>
                <a:gd name="T10" fmla="*/ 1077 w 2382"/>
                <a:gd name="T11" fmla="*/ 107 h 1036"/>
                <a:gd name="T12" fmla="*/ 1332 w 2382"/>
                <a:gd name="T13" fmla="*/ 135 h 1036"/>
                <a:gd name="T14" fmla="*/ 1552 w 2382"/>
                <a:gd name="T15" fmla="*/ 154 h 1036"/>
                <a:gd name="T16" fmla="*/ 2004 w 2382"/>
                <a:gd name="T17" fmla="*/ 173 h 10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82" h="1036">
                  <a:moveTo>
                    <a:pt x="0" y="7"/>
                  </a:moveTo>
                  <a:cubicBezTo>
                    <a:pt x="62" y="3"/>
                    <a:pt x="124" y="0"/>
                    <a:pt x="206" y="7"/>
                  </a:cubicBezTo>
                  <a:cubicBezTo>
                    <a:pt x="288" y="14"/>
                    <a:pt x="393" y="15"/>
                    <a:pt x="492" y="52"/>
                  </a:cubicBezTo>
                  <a:cubicBezTo>
                    <a:pt x="591" y="89"/>
                    <a:pt x="714" y="165"/>
                    <a:pt x="803" y="232"/>
                  </a:cubicBezTo>
                  <a:cubicBezTo>
                    <a:pt x="892" y="299"/>
                    <a:pt x="947" y="385"/>
                    <a:pt x="1026" y="454"/>
                  </a:cubicBezTo>
                  <a:cubicBezTo>
                    <a:pt x="1105" y="523"/>
                    <a:pt x="1187" y="587"/>
                    <a:pt x="1280" y="646"/>
                  </a:cubicBezTo>
                  <a:cubicBezTo>
                    <a:pt x="1373" y="705"/>
                    <a:pt x="1488" y="765"/>
                    <a:pt x="1582" y="811"/>
                  </a:cubicBezTo>
                  <a:cubicBezTo>
                    <a:pt x="1676" y="857"/>
                    <a:pt x="1711" y="885"/>
                    <a:pt x="1844" y="922"/>
                  </a:cubicBezTo>
                  <a:cubicBezTo>
                    <a:pt x="1977" y="959"/>
                    <a:pt x="2270" y="1012"/>
                    <a:pt x="2382" y="1036"/>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7" name="Freeform 15"/>
            <p:cNvSpPr>
              <a:spLocks/>
            </p:cNvSpPr>
            <p:nvPr/>
          </p:nvSpPr>
          <p:spPr bwMode="auto">
            <a:xfrm>
              <a:off x="1011" y="1336"/>
              <a:ext cx="2485" cy="583"/>
            </a:xfrm>
            <a:custGeom>
              <a:avLst/>
              <a:gdLst>
                <a:gd name="T0" fmla="*/ 0 w 2632"/>
                <a:gd name="T1" fmla="*/ 0 h 1060"/>
                <a:gd name="T2" fmla="*/ 445 w 2632"/>
                <a:gd name="T3" fmla="*/ 26 h 1060"/>
                <a:gd name="T4" fmla="*/ 916 w 2632"/>
                <a:gd name="T5" fmla="*/ 96 h 1060"/>
                <a:gd name="T6" fmla="*/ 1239 w 2632"/>
                <a:gd name="T7" fmla="*/ 134 h 1060"/>
                <a:gd name="T8" fmla="*/ 1499 w 2632"/>
                <a:gd name="T9" fmla="*/ 155 h 1060"/>
                <a:gd name="T10" fmla="*/ 2022 w 2632"/>
                <a:gd name="T11" fmla="*/ 173 h 1060"/>
                <a:gd name="T12" fmla="*/ 2215 w 2632"/>
                <a:gd name="T13" fmla="*/ 173 h 10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32" h="1060">
                  <a:moveTo>
                    <a:pt x="0" y="0"/>
                  </a:moveTo>
                  <a:cubicBezTo>
                    <a:pt x="174" y="31"/>
                    <a:pt x="348" y="63"/>
                    <a:pt x="529" y="159"/>
                  </a:cubicBezTo>
                  <a:cubicBezTo>
                    <a:pt x="710" y="255"/>
                    <a:pt x="931" y="471"/>
                    <a:pt x="1088" y="579"/>
                  </a:cubicBezTo>
                  <a:cubicBezTo>
                    <a:pt x="1245" y="687"/>
                    <a:pt x="1357" y="746"/>
                    <a:pt x="1472" y="804"/>
                  </a:cubicBezTo>
                  <a:cubicBezTo>
                    <a:pt x="1587" y="862"/>
                    <a:pt x="1626" y="888"/>
                    <a:pt x="1781" y="927"/>
                  </a:cubicBezTo>
                  <a:cubicBezTo>
                    <a:pt x="1936" y="966"/>
                    <a:pt x="2261" y="1022"/>
                    <a:pt x="2403" y="1041"/>
                  </a:cubicBezTo>
                  <a:cubicBezTo>
                    <a:pt x="2545" y="1060"/>
                    <a:pt x="2588" y="1050"/>
                    <a:pt x="2632" y="1041"/>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8" name="Freeform 16"/>
            <p:cNvSpPr>
              <a:spLocks/>
            </p:cNvSpPr>
            <p:nvPr/>
          </p:nvSpPr>
          <p:spPr bwMode="auto">
            <a:xfrm>
              <a:off x="1011" y="1336"/>
              <a:ext cx="2402" cy="583"/>
            </a:xfrm>
            <a:custGeom>
              <a:avLst/>
              <a:gdLst>
                <a:gd name="T0" fmla="*/ 0 w 2545"/>
                <a:gd name="T1" fmla="*/ 0 h 1060"/>
                <a:gd name="T2" fmla="*/ 355 w 2545"/>
                <a:gd name="T3" fmla="*/ 35 h 1060"/>
                <a:gd name="T4" fmla="*/ 773 w 2545"/>
                <a:gd name="T5" fmla="*/ 99 h 1060"/>
                <a:gd name="T6" fmla="*/ 1248 w 2545"/>
                <a:gd name="T7" fmla="*/ 151 h 1060"/>
                <a:gd name="T8" fmla="*/ 1680 w 2545"/>
                <a:gd name="T9" fmla="*/ 171 h 1060"/>
                <a:gd name="T10" fmla="*/ 2140 w 2545"/>
                <a:gd name="T11" fmla="*/ 177 h 10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45" h="1060">
                  <a:moveTo>
                    <a:pt x="0" y="0"/>
                  </a:moveTo>
                  <a:cubicBezTo>
                    <a:pt x="70" y="34"/>
                    <a:pt x="269" y="108"/>
                    <a:pt x="422" y="207"/>
                  </a:cubicBezTo>
                  <a:cubicBezTo>
                    <a:pt x="575" y="306"/>
                    <a:pt x="743" y="480"/>
                    <a:pt x="920" y="597"/>
                  </a:cubicBezTo>
                  <a:cubicBezTo>
                    <a:pt x="1097" y="714"/>
                    <a:pt x="1304" y="837"/>
                    <a:pt x="1484" y="909"/>
                  </a:cubicBezTo>
                  <a:cubicBezTo>
                    <a:pt x="1664" y="981"/>
                    <a:pt x="1821" y="1004"/>
                    <a:pt x="1998" y="1029"/>
                  </a:cubicBezTo>
                  <a:cubicBezTo>
                    <a:pt x="2175" y="1054"/>
                    <a:pt x="2360" y="1057"/>
                    <a:pt x="2545" y="1060"/>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99" name="Line 17"/>
            <p:cNvSpPr>
              <a:spLocks noChangeShapeType="1"/>
            </p:cNvSpPr>
            <p:nvPr/>
          </p:nvSpPr>
          <p:spPr bwMode="auto">
            <a:xfrm flipH="1">
              <a:off x="1901" y="255"/>
              <a:ext cx="18" cy="1687"/>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0" name="Freeform 18"/>
            <p:cNvSpPr>
              <a:spLocks/>
            </p:cNvSpPr>
            <p:nvPr/>
          </p:nvSpPr>
          <p:spPr bwMode="auto">
            <a:xfrm>
              <a:off x="1011" y="339"/>
              <a:ext cx="2731" cy="1650"/>
            </a:xfrm>
            <a:custGeom>
              <a:avLst/>
              <a:gdLst>
                <a:gd name="T0" fmla="*/ 27 w 2893"/>
                <a:gd name="T1" fmla="*/ 0 h 2999"/>
                <a:gd name="T2" fmla="*/ 0 w 2893"/>
                <a:gd name="T3" fmla="*/ 500 h 2999"/>
                <a:gd name="T4" fmla="*/ 2434 w 2893"/>
                <a:gd name="T5" fmla="*/ 500 h 2999"/>
                <a:gd name="T6" fmla="*/ 0 60000 65536"/>
                <a:gd name="T7" fmla="*/ 0 60000 65536"/>
                <a:gd name="T8" fmla="*/ 0 60000 65536"/>
              </a:gdLst>
              <a:ahLst/>
              <a:cxnLst>
                <a:cxn ang="T6">
                  <a:pos x="T0" y="T1"/>
                </a:cxn>
                <a:cxn ang="T7">
                  <a:pos x="T2" y="T3"/>
                </a:cxn>
                <a:cxn ang="T8">
                  <a:pos x="T4" y="T5"/>
                </a:cxn>
              </a:cxnLst>
              <a:rect l="0" t="0" r="r" b="b"/>
              <a:pathLst>
                <a:path w="2893" h="2999">
                  <a:moveTo>
                    <a:pt x="33" y="0"/>
                  </a:moveTo>
                  <a:lnTo>
                    <a:pt x="0" y="2999"/>
                  </a:lnTo>
                  <a:lnTo>
                    <a:pt x="2893" y="299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01" name="Line 19"/>
            <p:cNvSpPr>
              <a:spLocks noChangeShapeType="1"/>
            </p:cNvSpPr>
            <p:nvPr/>
          </p:nvSpPr>
          <p:spPr bwMode="auto">
            <a:xfrm>
              <a:off x="1043" y="437"/>
              <a:ext cx="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2" name="Line 20"/>
            <p:cNvSpPr>
              <a:spLocks noChangeShapeType="1"/>
            </p:cNvSpPr>
            <p:nvPr/>
          </p:nvSpPr>
          <p:spPr bwMode="auto">
            <a:xfrm>
              <a:off x="1043" y="566"/>
              <a:ext cx="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3" name="Line 21"/>
            <p:cNvSpPr>
              <a:spLocks noChangeShapeType="1"/>
            </p:cNvSpPr>
            <p:nvPr/>
          </p:nvSpPr>
          <p:spPr bwMode="auto">
            <a:xfrm>
              <a:off x="1043" y="691"/>
              <a:ext cx="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4" name="Line 22"/>
            <p:cNvSpPr>
              <a:spLocks noChangeShapeType="1"/>
            </p:cNvSpPr>
            <p:nvPr/>
          </p:nvSpPr>
          <p:spPr bwMode="auto">
            <a:xfrm>
              <a:off x="1043" y="820"/>
              <a:ext cx="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5" name="Line 23"/>
            <p:cNvSpPr>
              <a:spLocks noChangeShapeType="1"/>
            </p:cNvSpPr>
            <p:nvPr/>
          </p:nvSpPr>
          <p:spPr bwMode="auto">
            <a:xfrm>
              <a:off x="1036" y="964"/>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6" name="Line 24"/>
            <p:cNvSpPr>
              <a:spLocks noChangeShapeType="1"/>
            </p:cNvSpPr>
            <p:nvPr/>
          </p:nvSpPr>
          <p:spPr bwMode="auto">
            <a:xfrm>
              <a:off x="1023" y="1079"/>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7" name="Line 25"/>
            <p:cNvSpPr>
              <a:spLocks noChangeShapeType="1"/>
            </p:cNvSpPr>
            <p:nvPr/>
          </p:nvSpPr>
          <p:spPr bwMode="auto">
            <a:xfrm>
              <a:off x="1016" y="1207"/>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8" name="Line 26"/>
            <p:cNvSpPr>
              <a:spLocks noChangeShapeType="1"/>
            </p:cNvSpPr>
            <p:nvPr/>
          </p:nvSpPr>
          <p:spPr bwMode="auto">
            <a:xfrm>
              <a:off x="1016" y="1462"/>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09" name="Line 27"/>
            <p:cNvSpPr>
              <a:spLocks noChangeShapeType="1"/>
            </p:cNvSpPr>
            <p:nvPr/>
          </p:nvSpPr>
          <p:spPr bwMode="auto">
            <a:xfrm>
              <a:off x="1016" y="1595"/>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0" name="Line 28"/>
            <p:cNvSpPr>
              <a:spLocks noChangeShapeType="1"/>
            </p:cNvSpPr>
            <p:nvPr/>
          </p:nvSpPr>
          <p:spPr bwMode="auto">
            <a:xfrm>
              <a:off x="1016" y="1727"/>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1" name="Line 29"/>
            <p:cNvSpPr>
              <a:spLocks noChangeShapeType="1"/>
            </p:cNvSpPr>
            <p:nvPr/>
          </p:nvSpPr>
          <p:spPr bwMode="auto">
            <a:xfrm>
              <a:off x="1016" y="1853"/>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2" name="Freeform 30"/>
            <p:cNvSpPr>
              <a:spLocks/>
            </p:cNvSpPr>
            <p:nvPr/>
          </p:nvSpPr>
          <p:spPr bwMode="auto">
            <a:xfrm>
              <a:off x="1023" y="1336"/>
              <a:ext cx="2535" cy="1"/>
            </a:xfrm>
            <a:custGeom>
              <a:avLst/>
              <a:gdLst>
                <a:gd name="T0" fmla="*/ 0 w 2686"/>
                <a:gd name="T1" fmla="*/ 0 h 1"/>
                <a:gd name="T2" fmla="*/ 2258 w 2686"/>
                <a:gd name="T3" fmla="*/ 0 h 1"/>
                <a:gd name="T4" fmla="*/ 0 60000 65536"/>
                <a:gd name="T5" fmla="*/ 0 60000 65536"/>
              </a:gdLst>
              <a:ahLst/>
              <a:cxnLst>
                <a:cxn ang="T4">
                  <a:pos x="T0" y="T1"/>
                </a:cxn>
                <a:cxn ang="T5">
                  <a:pos x="T2" y="T3"/>
                </a:cxn>
              </a:cxnLst>
              <a:rect l="0" t="0" r="r" b="b"/>
              <a:pathLst>
                <a:path w="2686" h="1">
                  <a:moveTo>
                    <a:pt x="0" y="0"/>
                  </a:moveTo>
                  <a:cubicBezTo>
                    <a:pt x="0" y="0"/>
                    <a:pt x="1343" y="0"/>
                    <a:pt x="2686"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13" name="Line 31"/>
            <p:cNvSpPr>
              <a:spLocks noChangeShapeType="1"/>
            </p:cNvSpPr>
            <p:nvPr/>
          </p:nvSpPr>
          <p:spPr bwMode="auto">
            <a:xfrm>
              <a:off x="1463" y="1942"/>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4" name="Line 32"/>
            <p:cNvSpPr>
              <a:spLocks noChangeShapeType="1"/>
            </p:cNvSpPr>
            <p:nvPr/>
          </p:nvSpPr>
          <p:spPr bwMode="auto">
            <a:xfrm>
              <a:off x="2350" y="1942"/>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5" name="Line 33"/>
            <p:cNvSpPr>
              <a:spLocks noChangeShapeType="1"/>
            </p:cNvSpPr>
            <p:nvPr/>
          </p:nvSpPr>
          <p:spPr bwMode="auto">
            <a:xfrm>
              <a:off x="2775" y="1942"/>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6" name="Line 34"/>
            <p:cNvSpPr>
              <a:spLocks noChangeShapeType="1"/>
            </p:cNvSpPr>
            <p:nvPr/>
          </p:nvSpPr>
          <p:spPr bwMode="auto">
            <a:xfrm>
              <a:off x="3222" y="1942"/>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7" name="Line 35"/>
            <p:cNvSpPr>
              <a:spLocks noChangeShapeType="1"/>
            </p:cNvSpPr>
            <p:nvPr/>
          </p:nvSpPr>
          <p:spPr bwMode="auto">
            <a:xfrm>
              <a:off x="1887" y="1942"/>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18" name="Rectangle 36"/>
            <p:cNvSpPr>
              <a:spLocks noChangeArrowheads="1"/>
            </p:cNvSpPr>
            <p:nvPr/>
          </p:nvSpPr>
          <p:spPr bwMode="auto">
            <a:xfrm>
              <a:off x="814" y="365"/>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2.4</a:t>
              </a:r>
            </a:p>
          </p:txBody>
        </p:sp>
        <p:sp>
          <p:nvSpPr>
            <p:cNvPr id="30819" name="Rectangle 37"/>
            <p:cNvSpPr>
              <a:spLocks noChangeArrowheads="1"/>
            </p:cNvSpPr>
            <p:nvPr/>
          </p:nvSpPr>
          <p:spPr bwMode="auto">
            <a:xfrm>
              <a:off x="828" y="499"/>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2.2</a:t>
              </a:r>
            </a:p>
          </p:txBody>
        </p:sp>
        <p:sp>
          <p:nvSpPr>
            <p:cNvPr id="30820" name="Rectangle 38"/>
            <p:cNvSpPr>
              <a:spLocks noChangeArrowheads="1"/>
            </p:cNvSpPr>
            <p:nvPr/>
          </p:nvSpPr>
          <p:spPr bwMode="auto">
            <a:xfrm>
              <a:off x="828" y="615"/>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2.0</a:t>
              </a:r>
            </a:p>
          </p:txBody>
        </p:sp>
        <p:sp>
          <p:nvSpPr>
            <p:cNvPr id="30821" name="Rectangle 39"/>
            <p:cNvSpPr>
              <a:spLocks noChangeArrowheads="1"/>
            </p:cNvSpPr>
            <p:nvPr/>
          </p:nvSpPr>
          <p:spPr bwMode="auto">
            <a:xfrm>
              <a:off x="814" y="765"/>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1.8</a:t>
              </a:r>
            </a:p>
          </p:txBody>
        </p:sp>
        <p:sp>
          <p:nvSpPr>
            <p:cNvPr id="30822" name="Rectangle 40"/>
            <p:cNvSpPr>
              <a:spLocks noChangeArrowheads="1"/>
            </p:cNvSpPr>
            <p:nvPr/>
          </p:nvSpPr>
          <p:spPr bwMode="auto">
            <a:xfrm>
              <a:off x="809" y="905"/>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1.6</a:t>
              </a:r>
            </a:p>
          </p:txBody>
        </p:sp>
        <p:sp>
          <p:nvSpPr>
            <p:cNvPr id="30823" name="Rectangle 41"/>
            <p:cNvSpPr>
              <a:spLocks noChangeArrowheads="1"/>
            </p:cNvSpPr>
            <p:nvPr/>
          </p:nvSpPr>
          <p:spPr bwMode="auto">
            <a:xfrm>
              <a:off x="822" y="1021"/>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1.4</a:t>
              </a:r>
            </a:p>
          </p:txBody>
        </p:sp>
        <p:sp>
          <p:nvSpPr>
            <p:cNvPr id="30824" name="Rectangle 42"/>
            <p:cNvSpPr>
              <a:spLocks noChangeArrowheads="1"/>
            </p:cNvSpPr>
            <p:nvPr/>
          </p:nvSpPr>
          <p:spPr bwMode="auto">
            <a:xfrm>
              <a:off x="822" y="1159"/>
              <a:ext cx="183"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1.2</a:t>
              </a:r>
            </a:p>
          </p:txBody>
        </p:sp>
        <p:sp>
          <p:nvSpPr>
            <p:cNvPr id="30825" name="Rectangle 43"/>
            <p:cNvSpPr>
              <a:spLocks noChangeArrowheads="1"/>
            </p:cNvSpPr>
            <p:nvPr/>
          </p:nvSpPr>
          <p:spPr bwMode="auto">
            <a:xfrm>
              <a:off x="822" y="1298"/>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1.0</a:t>
              </a:r>
            </a:p>
          </p:txBody>
        </p:sp>
        <p:sp>
          <p:nvSpPr>
            <p:cNvPr id="30826" name="Rectangle 44"/>
            <p:cNvSpPr>
              <a:spLocks noChangeArrowheads="1"/>
            </p:cNvSpPr>
            <p:nvPr/>
          </p:nvSpPr>
          <p:spPr bwMode="auto">
            <a:xfrm>
              <a:off x="814" y="1414"/>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0.8</a:t>
              </a:r>
            </a:p>
          </p:txBody>
        </p:sp>
        <p:sp>
          <p:nvSpPr>
            <p:cNvPr id="30827" name="Rectangle 45"/>
            <p:cNvSpPr>
              <a:spLocks noChangeArrowheads="1"/>
            </p:cNvSpPr>
            <p:nvPr/>
          </p:nvSpPr>
          <p:spPr bwMode="auto">
            <a:xfrm>
              <a:off x="822" y="1530"/>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0.6</a:t>
              </a:r>
            </a:p>
          </p:txBody>
        </p:sp>
        <p:sp>
          <p:nvSpPr>
            <p:cNvPr id="30828" name="Rectangle 46"/>
            <p:cNvSpPr>
              <a:spLocks noChangeArrowheads="1"/>
            </p:cNvSpPr>
            <p:nvPr/>
          </p:nvSpPr>
          <p:spPr bwMode="auto">
            <a:xfrm>
              <a:off x="833" y="1672"/>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0.4</a:t>
              </a:r>
            </a:p>
          </p:txBody>
        </p:sp>
        <p:sp>
          <p:nvSpPr>
            <p:cNvPr id="30829" name="Rectangle 47"/>
            <p:cNvSpPr>
              <a:spLocks noChangeArrowheads="1"/>
            </p:cNvSpPr>
            <p:nvPr/>
          </p:nvSpPr>
          <p:spPr bwMode="auto">
            <a:xfrm>
              <a:off x="828" y="1803"/>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0.2</a:t>
              </a:r>
            </a:p>
          </p:txBody>
        </p:sp>
        <p:sp>
          <p:nvSpPr>
            <p:cNvPr id="30830" name="Rectangle 48"/>
            <p:cNvSpPr>
              <a:spLocks noChangeArrowheads="1"/>
            </p:cNvSpPr>
            <p:nvPr/>
          </p:nvSpPr>
          <p:spPr bwMode="auto">
            <a:xfrm>
              <a:off x="895" y="1989"/>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a:t>
              </a:r>
            </a:p>
          </p:txBody>
        </p:sp>
        <p:sp>
          <p:nvSpPr>
            <p:cNvPr id="30831" name="Rectangle 49"/>
            <p:cNvSpPr>
              <a:spLocks noChangeArrowheads="1"/>
            </p:cNvSpPr>
            <p:nvPr/>
          </p:nvSpPr>
          <p:spPr bwMode="auto">
            <a:xfrm>
              <a:off x="1363" y="2044"/>
              <a:ext cx="18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0.5</a:t>
              </a:r>
            </a:p>
          </p:txBody>
        </p:sp>
        <p:sp>
          <p:nvSpPr>
            <p:cNvPr id="30832" name="Rectangle 50"/>
            <p:cNvSpPr>
              <a:spLocks noChangeArrowheads="1"/>
            </p:cNvSpPr>
            <p:nvPr/>
          </p:nvSpPr>
          <p:spPr bwMode="auto">
            <a:xfrm>
              <a:off x="1881" y="2044"/>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a:t>
              </a:r>
            </a:p>
          </p:txBody>
        </p:sp>
        <p:sp>
          <p:nvSpPr>
            <p:cNvPr id="30833" name="Rectangle 51"/>
            <p:cNvSpPr>
              <a:spLocks noChangeArrowheads="1"/>
            </p:cNvSpPr>
            <p:nvPr/>
          </p:nvSpPr>
          <p:spPr bwMode="auto">
            <a:xfrm>
              <a:off x="2288" y="2044"/>
              <a:ext cx="18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1.5</a:t>
              </a:r>
            </a:p>
          </p:txBody>
        </p:sp>
        <p:sp>
          <p:nvSpPr>
            <p:cNvPr id="30834" name="Rectangle 52"/>
            <p:cNvSpPr>
              <a:spLocks noChangeArrowheads="1"/>
            </p:cNvSpPr>
            <p:nvPr/>
          </p:nvSpPr>
          <p:spPr bwMode="auto">
            <a:xfrm>
              <a:off x="2742" y="2044"/>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a:t>
              </a:r>
            </a:p>
          </p:txBody>
        </p:sp>
        <p:sp>
          <p:nvSpPr>
            <p:cNvPr id="30835" name="Rectangle 53"/>
            <p:cNvSpPr>
              <a:spLocks noChangeArrowheads="1"/>
            </p:cNvSpPr>
            <p:nvPr/>
          </p:nvSpPr>
          <p:spPr bwMode="auto">
            <a:xfrm>
              <a:off x="3161" y="2044"/>
              <a:ext cx="18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2.5</a:t>
              </a:r>
            </a:p>
          </p:txBody>
        </p:sp>
        <p:sp>
          <p:nvSpPr>
            <p:cNvPr id="30836" name="Rectangle 54"/>
            <p:cNvSpPr>
              <a:spLocks noChangeArrowheads="1"/>
            </p:cNvSpPr>
            <p:nvPr/>
          </p:nvSpPr>
          <p:spPr bwMode="auto">
            <a:xfrm>
              <a:off x="3560" y="1979"/>
              <a:ext cx="34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0" lang="en-US" altLang="zh-CN" sz="1400"/>
                <a:t>ω</a:t>
              </a:r>
              <a:r>
                <a:rPr kumimoji="0" lang="en-US" altLang="zh-CN" sz="1400" i="0"/>
                <a:t>τ</a:t>
              </a:r>
              <a:endParaRPr kumimoji="0" lang="en-US" altLang="zh-CN" sz="1400"/>
            </a:p>
          </p:txBody>
        </p:sp>
        <p:sp>
          <p:nvSpPr>
            <p:cNvPr id="30837" name="Rectangle 55"/>
            <p:cNvSpPr>
              <a:spLocks noChangeArrowheads="1"/>
            </p:cNvSpPr>
            <p:nvPr/>
          </p:nvSpPr>
          <p:spPr bwMode="auto">
            <a:xfrm>
              <a:off x="2271" y="615"/>
              <a:ext cx="303"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a:t>
              </a:r>
              <a:endParaRPr kumimoji="0" lang="en-US" altLang="zh-CN" sz="1400"/>
            </a:p>
          </p:txBody>
        </p:sp>
        <p:sp>
          <p:nvSpPr>
            <p:cNvPr id="30838" name="Line 56"/>
            <p:cNvSpPr>
              <a:spLocks noChangeShapeType="1"/>
            </p:cNvSpPr>
            <p:nvPr/>
          </p:nvSpPr>
          <p:spPr bwMode="auto">
            <a:xfrm>
              <a:off x="2134" y="652"/>
              <a:ext cx="124" cy="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39" name="Rectangle 57"/>
            <p:cNvSpPr>
              <a:spLocks noChangeArrowheads="1"/>
            </p:cNvSpPr>
            <p:nvPr/>
          </p:nvSpPr>
          <p:spPr bwMode="auto">
            <a:xfrm>
              <a:off x="1676" y="935"/>
              <a:ext cx="40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0.2</a:t>
              </a:r>
              <a:endParaRPr kumimoji="0" lang="en-US" altLang="zh-CN" sz="1400"/>
            </a:p>
          </p:txBody>
        </p:sp>
        <p:sp>
          <p:nvSpPr>
            <p:cNvPr id="30840" name="Line 58"/>
            <p:cNvSpPr>
              <a:spLocks noChangeShapeType="1"/>
            </p:cNvSpPr>
            <p:nvPr/>
          </p:nvSpPr>
          <p:spPr bwMode="auto">
            <a:xfrm>
              <a:off x="1643" y="916"/>
              <a:ext cx="73"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1" name="Rectangle 59"/>
            <p:cNvSpPr>
              <a:spLocks noChangeArrowheads="1"/>
            </p:cNvSpPr>
            <p:nvPr/>
          </p:nvSpPr>
          <p:spPr bwMode="auto">
            <a:xfrm>
              <a:off x="1528" y="1150"/>
              <a:ext cx="435" cy="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0.4</a:t>
              </a:r>
              <a:endParaRPr kumimoji="0" lang="en-US" altLang="zh-CN" sz="1400"/>
            </a:p>
          </p:txBody>
        </p:sp>
        <p:sp>
          <p:nvSpPr>
            <p:cNvPr id="30842" name="Line 60"/>
            <p:cNvSpPr>
              <a:spLocks noChangeShapeType="1"/>
            </p:cNvSpPr>
            <p:nvPr/>
          </p:nvSpPr>
          <p:spPr bwMode="auto">
            <a:xfrm>
              <a:off x="1476" y="1229"/>
              <a:ext cx="83"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3" name="Rectangle 61"/>
            <p:cNvSpPr>
              <a:spLocks noChangeArrowheads="1"/>
            </p:cNvSpPr>
            <p:nvPr/>
          </p:nvSpPr>
          <p:spPr bwMode="auto">
            <a:xfrm>
              <a:off x="1669" y="1217"/>
              <a:ext cx="440"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0.6</a:t>
              </a:r>
              <a:endParaRPr kumimoji="0" lang="en-US" altLang="zh-CN" sz="1400"/>
            </a:p>
          </p:txBody>
        </p:sp>
        <p:sp>
          <p:nvSpPr>
            <p:cNvPr id="30844" name="Line 62"/>
            <p:cNvSpPr>
              <a:spLocks noChangeShapeType="1"/>
            </p:cNvSpPr>
            <p:nvPr/>
          </p:nvSpPr>
          <p:spPr bwMode="auto">
            <a:xfrm flipV="1">
              <a:off x="1549" y="1282"/>
              <a:ext cx="86" cy="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5" name="Rectangle 63"/>
            <p:cNvSpPr>
              <a:spLocks noChangeArrowheads="1"/>
            </p:cNvSpPr>
            <p:nvPr/>
          </p:nvSpPr>
          <p:spPr bwMode="auto">
            <a:xfrm>
              <a:off x="1098" y="1439"/>
              <a:ext cx="304"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1</a:t>
              </a:r>
              <a:endParaRPr kumimoji="0" lang="en-US" altLang="zh-CN" sz="1400"/>
            </a:p>
          </p:txBody>
        </p:sp>
        <p:sp>
          <p:nvSpPr>
            <p:cNvPr id="30846" name="Line 64"/>
            <p:cNvSpPr>
              <a:spLocks noChangeShapeType="1"/>
            </p:cNvSpPr>
            <p:nvPr/>
          </p:nvSpPr>
          <p:spPr bwMode="auto">
            <a:xfrm flipV="1">
              <a:off x="1238" y="1414"/>
              <a:ext cx="105" cy="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7" name="Rectangle 65"/>
            <p:cNvSpPr>
              <a:spLocks noChangeArrowheads="1"/>
            </p:cNvSpPr>
            <p:nvPr/>
          </p:nvSpPr>
          <p:spPr bwMode="auto">
            <a:xfrm>
              <a:off x="1202" y="1530"/>
              <a:ext cx="409"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0.8</a:t>
              </a:r>
              <a:endParaRPr kumimoji="0" lang="en-US" altLang="zh-CN" sz="1400"/>
            </a:p>
          </p:txBody>
        </p:sp>
        <p:sp>
          <p:nvSpPr>
            <p:cNvPr id="30848" name="Line 66"/>
            <p:cNvSpPr>
              <a:spLocks noChangeShapeType="1"/>
            </p:cNvSpPr>
            <p:nvPr/>
          </p:nvSpPr>
          <p:spPr bwMode="auto">
            <a:xfrm flipH="1" flipV="1">
              <a:off x="1476" y="1414"/>
              <a:ext cx="71" cy="1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49" name="Rectangle 67"/>
            <p:cNvSpPr>
              <a:spLocks noChangeArrowheads="1"/>
            </p:cNvSpPr>
            <p:nvPr/>
          </p:nvSpPr>
          <p:spPr bwMode="auto">
            <a:xfrm>
              <a:off x="1454" y="1677"/>
              <a:ext cx="48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b="1">
                  <a:solidFill>
                    <a:srgbClr val="A50021"/>
                  </a:solidFill>
                </a:rPr>
                <a:t>ξ=</a:t>
              </a:r>
              <a:r>
                <a:rPr kumimoji="0" lang="en-US" altLang="zh-CN" sz="1400" b="1" i="0">
                  <a:solidFill>
                    <a:srgbClr val="A50021"/>
                  </a:solidFill>
                </a:rPr>
                <a:t>0.707</a:t>
              </a:r>
              <a:endParaRPr kumimoji="0" lang="en-US" altLang="zh-CN" sz="1400" b="1">
                <a:solidFill>
                  <a:srgbClr val="A50021"/>
                </a:solidFill>
              </a:endParaRPr>
            </a:p>
          </p:txBody>
        </p:sp>
        <p:sp>
          <p:nvSpPr>
            <p:cNvPr id="30850" name="Line 68"/>
            <p:cNvSpPr>
              <a:spLocks noChangeShapeType="1"/>
            </p:cNvSpPr>
            <p:nvPr/>
          </p:nvSpPr>
          <p:spPr bwMode="auto">
            <a:xfrm flipV="1">
              <a:off x="1716" y="1462"/>
              <a:ext cx="27" cy="2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51" name="AutoShape 69"/>
            <p:cNvSpPr>
              <a:spLocks noChangeArrowheads="1"/>
            </p:cNvSpPr>
            <p:nvPr/>
          </p:nvSpPr>
          <p:spPr bwMode="auto">
            <a:xfrm>
              <a:off x="1031" y="267"/>
              <a:ext cx="32" cy="78"/>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852" name="AutoShape 70"/>
            <p:cNvSpPr>
              <a:spLocks noChangeArrowheads="1"/>
            </p:cNvSpPr>
            <p:nvPr/>
          </p:nvSpPr>
          <p:spPr bwMode="auto">
            <a:xfrm rot="5400000">
              <a:off x="3765" y="1923"/>
              <a:ext cx="19" cy="134"/>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grpSp>
        <p:nvGrpSpPr>
          <p:cNvPr id="30729" name="Group 71"/>
          <p:cNvGrpSpPr>
            <a:grpSpLocks/>
          </p:cNvGrpSpPr>
          <p:nvPr/>
        </p:nvGrpSpPr>
        <p:grpSpPr bwMode="auto">
          <a:xfrm>
            <a:off x="1176338" y="3632200"/>
            <a:ext cx="5375275" cy="1824038"/>
            <a:chOff x="741" y="2288"/>
            <a:chExt cx="3386" cy="1149"/>
          </a:xfrm>
        </p:grpSpPr>
        <p:sp>
          <p:nvSpPr>
            <p:cNvPr id="30734" name="Freeform 72"/>
            <p:cNvSpPr>
              <a:spLocks/>
            </p:cNvSpPr>
            <p:nvPr/>
          </p:nvSpPr>
          <p:spPr bwMode="auto">
            <a:xfrm>
              <a:off x="951" y="2361"/>
              <a:ext cx="1" cy="1076"/>
            </a:xfrm>
            <a:custGeom>
              <a:avLst/>
              <a:gdLst>
                <a:gd name="T0" fmla="*/ 0 w 1"/>
                <a:gd name="T1" fmla="*/ 0 h 1955"/>
                <a:gd name="T2" fmla="*/ 0 w 1"/>
                <a:gd name="T3" fmla="*/ 326 h 1955"/>
                <a:gd name="T4" fmla="*/ 0 60000 65536"/>
                <a:gd name="T5" fmla="*/ 0 60000 65536"/>
              </a:gdLst>
              <a:ahLst/>
              <a:cxnLst>
                <a:cxn ang="T4">
                  <a:pos x="T0" y="T1"/>
                </a:cxn>
                <a:cxn ang="T5">
                  <a:pos x="T2" y="T3"/>
                </a:cxn>
              </a:cxnLst>
              <a:rect l="0" t="0" r="r" b="b"/>
              <a:pathLst>
                <a:path w="1" h="1955">
                  <a:moveTo>
                    <a:pt x="0" y="0"/>
                  </a:moveTo>
                  <a:cubicBezTo>
                    <a:pt x="0" y="0"/>
                    <a:pt x="0" y="977"/>
                    <a:pt x="0" y="195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5" name="Freeform 73"/>
            <p:cNvSpPr>
              <a:spLocks/>
            </p:cNvSpPr>
            <p:nvPr/>
          </p:nvSpPr>
          <p:spPr bwMode="auto">
            <a:xfrm>
              <a:off x="951" y="2519"/>
              <a:ext cx="2883" cy="11"/>
            </a:xfrm>
            <a:custGeom>
              <a:avLst/>
              <a:gdLst>
                <a:gd name="T0" fmla="*/ 0 w 3055"/>
                <a:gd name="T1" fmla="*/ 0 h 19"/>
                <a:gd name="T2" fmla="*/ 2568 w 3055"/>
                <a:gd name="T3" fmla="*/ 3 h 19"/>
                <a:gd name="T4" fmla="*/ 0 60000 65536"/>
                <a:gd name="T5" fmla="*/ 0 60000 65536"/>
              </a:gdLst>
              <a:ahLst/>
              <a:cxnLst>
                <a:cxn ang="T4">
                  <a:pos x="T0" y="T1"/>
                </a:cxn>
                <a:cxn ang="T5">
                  <a:pos x="T2" y="T3"/>
                </a:cxn>
              </a:cxnLst>
              <a:rect l="0" t="0" r="r" b="b"/>
              <a:pathLst>
                <a:path w="3055" h="19">
                  <a:moveTo>
                    <a:pt x="0" y="0"/>
                  </a:moveTo>
                  <a:cubicBezTo>
                    <a:pt x="0" y="0"/>
                    <a:pt x="1527" y="9"/>
                    <a:pt x="3055" y="19"/>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Line 74"/>
            <p:cNvSpPr>
              <a:spLocks noChangeShapeType="1"/>
            </p:cNvSpPr>
            <p:nvPr/>
          </p:nvSpPr>
          <p:spPr bwMode="auto">
            <a:xfrm>
              <a:off x="1463" y="2469"/>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75"/>
            <p:cNvSpPr>
              <a:spLocks noChangeShapeType="1"/>
            </p:cNvSpPr>
            <p:nvPr/>
          </p:nvSpPr>
          <p:spPr bwMode="auto">
            <a:xfrm>
              <a:off x="1945" y="2469"/>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76"/>
            <p:cNvSpPr>
              <a:spLocks noChangeShapeType="1"/>
            </p:cNvSpPr>
            <p:nvPr/>
          </p:nvSpPr>
          <p:spPr bwMode="auto">
            <a:xfrm>
              <a:off x="2505" y="2475"/>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Line 77"/>
            <p:cNvSpPr>
              <a:spLocks noChangeShapeType="1"/>
            </p:cNvSpPr>
            <p:nvPr/>
          </p:nvSpPr>
          <p:spPr bwMode="auto">
            <a:xfrm>
              <a:off x="2993" y="2475"/>
              <a:ext cx="0"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Line 78"/>
            <p:cNvSpPr>
              <a:spLocks noChangeShapeType="1"/>
            </p:cNvSpPr>
            <p:nvPr/>
          </p:nvSpPr>
          <p:spPr bwMode="auto">
            <a:xfrm>
              <a:off x="3496" y="2482"/>
              <a:ext cx="0" cy="4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Line 79"/>
            <p:cNvSpPr>
              <a:spLocks noChangeShapeType="1"/>
            </p:cNvSpPr>
            <p:nvPr/>
          </p:nvSpPr>
          <p:spPr bwMode="auto">
            <a:xfrm>
              <a:off x="957" y="2656"/>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Line 80"/>
            <p:cNvSpPr>
              <a:spLocks noChangeShapeType="1"/>
            </p:cNvSpPr>
            <p:nvPr/>
          </p:nvSpPr>
          <p:spPr bwMode="auto">
            <a:xfrm>
              <a:off x="957" y="2796"/>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Line 81"/>
            <p:cNvSpPr>
              <a:spLocks noChangeShapeType="1"/>
            </p:cNvSpPr>
            <p:nvPr/>
          </p:nvSpPr>
          <p:spPr bwMode="auto">
            <a:xfrm>
              <a:off x="957" y="2950"/>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82"/>
            <p:cNvSpPr>
              <a:spLocks noChangeShapeType="1"/>
            </p:cNvSpPr>
            <p:nvPr/>
          </p:nvSpPr>
          <p:spPr bwMode="auto">
            <a:xfrm>
              <a:off x="961" y="3082"/>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83"/>
            <p:cNvSpPr>
              <a:spLocks noChangeShapeType="1"/>
            </p:cNvSpPr>
            <p:nvPr/>
          </p:nvSpPr>
          <p:spPr bwMode="auto">
            <a:xfrm>
              <a:off x="961" y="3233"/>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Line 84"/>
            <p:cNvSpPr>
              <a:spLocks noChangeShapeType="1"/>
            </p:cNvSpPr>
            <p:nvPr/>
          </p:nvSpPr>
          <p:spPr bwMode="auto">
            <a:xfrm>
              <a:off x="969" y="3383"/>
              <a:ext cx="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Freeform 85"/>
            <p:cNvSpPr>
              <a:spLocks/>
            </p:cNvSpPr>
            <p:nvPr/>
          </p:nvSpPr>
          <p:spPr bwMode="auto">
            <a:xfrm>
              <a:off x="957" y="2519"/>
              <a:ext cx="2535" cy="837"/>
            </a:xfrm>
            <a:custGeom>
              <a:avLst/>
              <a:gdLst>
                <a:gd name="T0" fmla="*/ 0 w 2686"/>
                <a:gd name="T1" fmla="*/ 0 h 1521"/>
                <a:gd name="T2" fmla="*/ 396 w 2686"/>
                <a:gd name="T3" fmla="*/ 19 h 1521"/>
                <a:gd name="T4" fmla="*/ 716 w 2686"/>
                <a:gd name="T5" fmla="*/ 62 h 1521"/>
                <a:gd name="T6" fmla="*/ 964 w 2686"/>
                <a:gd name="T7" fmla="*/ 160 h 1521"/>
                <a:gd name="T8" fmla="*/ 1247 w 2686"/>
                <a:gd name="T9" fmla="*/ 216 h 1521"/>
                <a:gd name="T10" fmla="*/ 1776 w 2686"/>
                <a:gd name="T11" fmla="*/ 248 h 1521"/>
                <a:gd name="T12" fmla="*/ 2258 w 2686"/>
                <a:gd name="T13" fmla="*/ 253 h 15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6" h="1521">
                  <a:moveTo>
                    <a:pt x="0" y="0"/>
                  </a:moveTo>
                  <a:cubicBezTo>
                    <a:pt x="163" y="24"/>
                    <a:pt x="330" y="49"/>
                    <a:pt x="472" y="111"/>
                  </a:cubicBezTo>
                  <a:cubicBezTo>
                    <a:pt x="614" y="173"/>
                    <a:pt x="740" y="230"/>
                    <a:pt x="852" y="371"/>
                  </a:cubicBezTo>
                  <a:cubicBezTo>
                    <a:pt x="964" y="512"/>
                    <a:pt x="1041" y="804"/>
                    <a:pt x="1146" y="958"/>
                  </a:cubicBezTo>
                  <a:cubicBezTo>
                    <a:pt x="1251" y="1112"/>
                    <a:pt x="1322" y="1209"/>
                    <a:pt x="1483" y="1297"/>
                  </a:cubicBezTo>
                  <a:cubicBezTo>
                    <a:pt x="1644" y="1385"/>
                    <a:pt x="1913" y="1447"/>
                    <a:pt x="2113" y="1484"/>
                  </a:cubicBezTo>
                  <a:cubicBezTo>
                    <a:pt x="2313" y="1521"/>
                    <a:pt x="2499" y="1519"/>
                    <a:pt x="2686" y="1518"/>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8" name="Freeform 86"/>
            <p:cNvSpPr>
              <a:spLocks/>
            </p:cNvSpPr>
            <p:nvPr/>
          </p:nvSpPr>
          <p:spPr bwMode="auto">
            <a:xfrm>
              <a:off x="951" y="2519"/>
              <a:ext cx="2507" cy="795"/>
            </a:xfrm>
            <a:custGeom>
              <a:avLst/>
              <a:gdLst>
                <a:gd name="T0" fmla="*/ 0 w 2656"/>
                <a:gd name="T1" fmla="*/ 0 h 1444"/>
                <a:gd name="T2" fmla="*/ 468 w 2656"/>
                <a:gd name="T3" fmla="*/ 41 h 1444"/>
                <a:gd name="T4" fmla="*/ 771 w 2656"/>
                <a:gd name="T5" fmla="*/ 92 h 1444"/>
                <a:gd name="T6" fmla="*/ 902 w 2656"/>
                <a:gd name="T7" fmla="*/ 132 h 1444"/>
                <a:gd name="T8" fmla="*/ 1121 w 2656"/>
                <a:gd name="T9" fmla="*/ 173 h 1444"/>
                <a:gd name="T10" fmla="*/ 1387 w 2656"/>
                <a:gd name="T11" fmla="*/ 205 h 1444"/>
                <a:gd name="T12" fmla="*/ 1680 w 2656"/>
                <a:gd name="T13" fmla="*/ 226 h 1444"/>
                <a:gd name="T14" fmla="*/ 2233 w 2656"/>
                <a:gd name="T15" fmla="*/ 241 h 14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56" h="1444">
                  <a:moveTo>
                    <a:pt x="0" y="0"/>
                  </a:moveTo>
                  <a:cubicBezTo>
                    <a:pt x="188" y="59"/>
                    <a:pt x="403" y="156"/>
                    <a:pt x="556" y="248"/>
                  </a:cubicBezTo>
                  <a:cubicBezTo>
                    <a:pt x="709" y="340"/>
                    <a:pt x="831" y="464"/>
                    <a:pt x="917" y="554"/>
                  </a:cubicBezTo>
                  <a:cubicBezTo>
                    <a:pt x="1003" y="644"/>
                    <a:pt x="1004" y="708"/>
                    <a:pt x="1073" y="788"/>
                  </a:cubicBezTo>
                  <a:cubicBezTo>
                    <a:pt x="1142" y="868"/>
                    <a:pt x="1238" y="962"/>
                    <a:pt x="1334" y="1036"/>
                  </a:cubicBezTo>
                  <a:cubicBezTo>
                    <a:pt x="1430" y="1110"/>
                    <a:pt x="1538" y="1177"/>
                    <a:pt x="1649" y="1230"/>
                  </a:cubicBezTo>
                  <a:cubicBezTo>
                    <a:pt x="1760" y="1283"/>
                    <a:pt x="1830" y="1319"/>
                    <a:pt x="1998" y="1355"/>
                  </a:cubicBezTo>
                  <a:cubicBezTo>
                    <a:pt x="2166" y="1391"/>
                    <a:pt x="2425" y="1423"/>
                    <a:pt x="2656" y="1444"/>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9" name="Freeform 87"/>
            <p:cNvSpPr>
              <a:spLocks/>
            </p:cNvSpPr>
            <p:nvPr/>
          </p:nvSpPr>
          <p:spPr bwMode="auto">
            <a:xfrm>
              <a:off x="957" y="2519"/>
              <a:ext cx="2492" cy="735"/>
            </a:xfrm>
            <a:custGeom>
              <a:avLst/>
              <a:gdLst>
                <a:gd name="T0" fmla="*/ 0 w 2641"/>
                <a:gd name="T1" fmla="*/ 0 h 1336"/>
                <a:gd name="T2" fmla="*/ 497 w 2641"/>
                <a:gd name="T3" fmla="*/ 59 h 1336"/>
                <a:gd name="T4" fmla="*/ 911 w 2641"/>
                <a:gd name="T5" fmla="*/ 130 h 1336"/>
                <a:gd name="T6" fmla="*/ 1400 w 2641"/>
                <a:gd name="T7" fmla="*/ 189 h 1336"/>
                <a:gd name="T8" fmla="*/ 1813 w 2641"/>
                <a:gd name="T9" fmla="*/ 213 h 1336"/>
                <a:gd name="T10" fmla="*/ 2218 w 2641"/>
                <a:gd name="T11" fmla="*/ 222 h 13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1" h="1336">
                  <a:moveTo>
                    <a:pt x="0" y="0"/>
                  </a:moveTo>
                  <a:cubicBezTo>
                    <a:pt x="99" y="59"/>
                    <a:pt x="411" y="222"/>
                    <a:pt x="592" y="352"/>
                  </a:cubicBezTo>
                  <a:cubicBezTo>
                    <a:pt x="773" y="482"/>
                    <a:pt x="905" y="652"/>
                    <a:pt x="1084" y="782"/>
                  </a:cubicBezTo>
                  <a:cubicBezTo>
                    <a:pt x="1263" y="912"/>
                    <a:pt x="1488" y="1051"/>
                    <a:pt x="1667" y="1134"/>
                  </a:cubicBezTo>
                  <a:cubicBezTo>
                    <a:pt x="1846" y="1217"/>
                    <a:pt x="1996" y="1247"/>
                    <a:pt x="2158" y="1281"/>
                  </a:cubicBezTo>
                  <a:cubicBezTo>
                    <a:pt x="2320" y="1315"/>
                    <a:pt x="2479" y="1323"/>
                    <a:pt x="2641" y="1336"/>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0" name="Freeform 88"/>
            <p:cNvSpPr>
              <a:spLocks/>
            </p:cNvSpPr>
            <p:nvPr/>
          </p:nvSpPr>
          <p:spPr bwMode="auto">
            <a:xfrm>
              <a:off x="957" y="2519"/>
              <a:ext cx="2501" cy="711"/>
            </a:xfrm>
            <a:custGeom>
              <a:avLst/>
              <a:gdLst>
                <a:gd name="T0" fmla="*/ 0 w 2650"/>
                <a:gd name="T1" fmla="*/ 0 h 1292"/>
                <a:gd name="T2" fmla="*/ 562 w 2650"/>
                <a:gd name="T3" fmla="*/ 74 h 1292"/>
                <a:gd name="T4" fmla="*/ 914 w 2650"/>
                <a:gd name="T5" fmla="*/ 130 h 1292"/>
                <a:gd name="T6" fmla="*/ 1546 w 2650"/>
                <a:gd name="T7" fmla="*/ 193 h 1292"/>
                <a:gd name="T8" fmla="*/ 2227 w 2650"/>
                <a:gd name="T9" fmla="*/ 215 h 1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0" h="1292">
                  <a:moveTo>
                    <a:pt x="0" y="0"/>
                  </a:moveTo>
                  <a:cubicBezTo>
                    <a:pt x="238" y="153"/>
                    <a:pt x="487" y="317"/>
                    <a:pt x="668" y="447"/>
                  </a:cubicBezTo>
                  <a:cubicBezTo>
                    <a:pt x="849" y="577"/>
                    <a:pt x="892" y="664"/>
                    <a:pt x="1087" y="782"/>
                  </a:cubicBezTo>
                  <a:cubicBezTo>
                    <a:pt x="1282" y="900"/>
                    <a:pt x="1579" y="1070"/>
                    <a:pt x="1839" y="1155"/>
                  </a:cubicBezTo>
                  <a:cubicBezTo>
                    <a:pt x="2099" y="1240"/>
                    <a:pt x="2370" y="1261"/>
                    <a:pt x="2650" y="1292"/>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1" name="Freeform 89"/>
            <p:cNvSpPr>
              <a:spLocks/>
            </p:cNvSpPr>
            <p:nvPr/>
          </p:nvSpPr>
          <p:spPr bwMode="auto">
            <a:xfrm>
              <a:off x="951" y="2519"/>
              <a:ext cx="2535" cy="683"/>
            </a:xfrm>
            <a:custGeom>
              <a:avLst/>
              <a:gdLst>
                <a:gd name="T0" fmla="*/ 0 w 2686"/>
                <a:gd name="T1" fmla="*/ 0 h 1241"/>
                <a:gd name="T2" fmla="*/ 502 w 2686"/>
                <a:gd name="T3" fmla="*/ 74 h 1241"/>
                <a:gd name="T4" fmla="*/ 928 w 2686"/>
                <a:gd name="T5" fmla="*/ 134 h 1241"/>
                <a:gd name="T6" fmla="*/ 1614 w 2686"/>
                <a:gd name="T7" fmla="*/ 190 h 1241"/>
                <a:gd name="T8" fmla="*/ 2258 w 2686"/>
                <a:gd name="T9" fmla="*/ 207 h 1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86" h="1241">
                  <a:moveTo>
                    <a:pt x="0" y="0"/>
                  </a:moveTo>
                  <a:cubicBezTo>
                    <a:pt x="100" y="74"/>
                    <a:pt x="414" y="309"/>
                    <a:pt x="598" y="443"/>
                  </a:cubicBezTo>
                  <a:cubicBezTo>
                    <a:pt x="782" y="577"/>
                    <a:pt x="884" y="688"/>
                    <a:pt x="1104" y="804"/>
                  </a:cubicBezTo>
                  <a:cubicBezTo>
                    <a:pt x="1324" y="920"/>
                    <a:pt x="1656" y="1067"/>
                    <a:pt x="1920" y="1140"/>
                  </a:cubicBezTo>
                  <a:cubicBezTo>
                    <a:pt x="2184" y="1213"/>
                    <a:pt x="2527" y="1220"/>
                    <a:pt x="2686" y="1241"/>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2" name="Freeform 90"/>
            <p:cNvSpPr>
              <a:spLocks/>
            </p:cNvSpPr>
            <p:nvPr/>
          </p:nvSpPr>
          <p:spPr bwMode="auto">
            <a:xfrm>
              <a:off x="951" y="2519"/>
              <a:ext cx="2508" cy="649"/>
            </a:xfrm>
            <a:custGeom>
              <a:avLst/>
              <a:gdLst>
                <a:gd name="T0" fmla="*/ 0 w 2657"/>
                <a:gd name="T1" fmla="*/ 0 h 1179"/>
                <a:gd name="T2" fmla="*/ 431 w 2657"/>
                <a:gd name="T3" fmla="*/ 73 h 1179"/>
                <a:gd name="T4" fmla="*/ 929 w 2657"/>
                <a:gd name="T5" fmla="*/ 134 h 1179"/>
                <a:gd name="T6" fmla="*/ 1730 w 2657"/>
                <a:gd name="T7" fmla="*/ 185 h 1179"/>
                <a:gd name="T8" fmla="*/ 2234 w 2657"/>
                <a:gd name="T9" fmla="*/ 197 h 11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57" h="1179">
                  <a:moveTo>
                    <a:pt x="0" y="0"/>
                  </a:moveTo>
                  <a:cubicBezTo>
                    <a:pt x="85" y="73"/>
                    <a:pt x="329" y="302"/>
                    <a:pt x="513" y="436"/>
                  </a:cubicBezTo>
                  <a:cubicBezTo>
                    <a:pt x="697" y="570"/>
                    <a:pt x="847" y="692"/>
                    <a:pt x="1104" y="804"/>
                  </a:cubicBezTo>
                  <a:cubicBezTo>
                    <a:pt x="1361" y="916"/>
                    <a:pt x="1798" y="1046"/>
                    <a:pt x="2057" y="1108"/>
                  </a:cubicBezTo>
                  <a:cubicBezTo>
                    <a:pt x="2316" y="1170"/>
                    <a:pt x="2532" y="1164"/>
                    <a:pt x="2657" y="1179"/>
                  </a:cubicBez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3" name="Line 91"/>
            <p:cNvSpPr>
              <a:spLocks noChangeShapeType="1"/>
            </p:cNvSpPr>
            <p:nvPr/>
          </p:nvSpPr>
          <p:spPr bwMode="auto">
            <a:xfrm>
              <a:off x="1945" y="2519"/>
              <a:ext cx="28" cy="8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92"/>
            <p:cNvSpPr>
              <a:spLocks noChangeShapeType="1"/>
            </p:cNvSpPr>
            <p:nvPr/>
          </p:nvSpPr>
          <p:spPr bwMode="auto">
            <a:xfrm>
              <a:off x="1973" y="3402"/>
              <a:ext cx="154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Rectangle 93"/>
            <p:cNvSpPr>
              <a:spLocks noChangeArrowheads="1"/>
            </p:cNvSpPr>
            <p:nvPr/>
          </p:nvSpPr>
          <p:spPr bwMode="auto">
            <a:xfrm>
              <a:off x="741" y="2456"/>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lnSpc>
                  <a:spcPct val="80000"/>
                </a:lnSpc>
                <a:spcBef>
                  <a:spcPct val="0"/>
                </a:spcBef>
                <a:buFontTx/>
                <a:buNone/>
              </a:pPr>
              <a:r>
                <a:rPr kumimoji="0" lang="en-US" altLang="zh-CN" sz="1400" i="0"/>
                <a:t>0</a:t>
              </a:r>
            </a:p>
          </p:txBody>
        </p:sp>
        <p:sp>
          <p:nvSpPr>
            <p:cNvPr id="30756" name="Rectangle 94"/>
            <p:cNvSpPr>
              <a:spLocks noChangeArrowheads="1"/>
            </p:cNvSpPr>
            <p:nvPr/>
          </p:nvSpPr>
          <p:spPr bwMode="auto">
            <a:xfrm>
              <a:off x="1363" y="2361"/>
              <a:ext cx="184"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0.5</a:t>
              </a:r>
            </a:p>
          </p:txBody>
        </p:sp>
        <p:sp>
          <p:nvSpPr>
            <p:cNvPr id="30757" name="Rectangle 95"/>
            <p:cNvSpPr>
              <a:spLocks noChangeArrowheads="1"/>
            </p:cNvSpPr>
            <p:nvPr/>
          </p:nvSpPr>
          <p:spPr bwMode="auto">
            <a:xfrm>
              <a:off x="1872" y="2361"/>
              <a:ext cx="183"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a:t>
              </a:r>
            </a:p>
          </p:txBody>
        </p:sp>
        <p:sp>
          <p:nvSpPr>
            <p:cNvPr id="30758" name="Rectangle 96"/>
            <p:cNvSpPr>
              <a:spLocks noChangeArrowheads="1"/>
            </p:cNvSpPr>
            <p:nvPr/>
          </p:nvSpPr>
          <p:spPr bwMode="auto">
            <a:xfrm>
              <a:off x="2422" y="2361"/>
              <a:ext cx="183"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1.5</a:t>
              </a:r>
            </a:p>
          </p:txBody>
        </p:sp>
        <p:sp>
          <p:nvSpPr>
            <p:cNvPr id="30759" name="Rectangle 97"/>
            <p:cNvSpPr>
              <a:spLocks noChangeArrowheads="1"/>
            </p:cNvSpPr>
            <p:nvPr/>
          </p:nvSpPr>
          <p:spPr bwMode="auto">
            <a:xfrm>
              <a:off x="2893" y="2366"/>
              <a:ext cx="184"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a:t>
              </a:r>
            </a:p>
          </p:txBody>
        </p:sp>
        <p:sp>
          <p:nvSpPr>
            <p:cNvPr id="30760" name="Rectangle 98"/>
            <p:cNvSpPr>
              <a:spLocks noChangeArrowheads="1"/>
            </p:cNvSpPr>
            <p:nvPr/>
          </p:nvSpPr>
          <p:spPr bwMode="auto">
            <a:xfrm>
              <a:off x="3400" y="2366"/>
              <a:ext cx="183"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80000"/>
                </a:lnSpc>
                <a:spcBef>
                  <a:spcPct val="0"/>
                </a:spcBef>
                <a:buFontTx/>
                <a:buNone/>
              </a:pPr>
              <a:r>
                <a:rPr kumimoji="0" lang="en-US" altLang="zh-CN" sz="1400" i="0"/>
                <a:t>2.5</a:t>
              </a:r>
            </a:p>
          </p:txBody>
        </p:sp>
        <p:sp>
          <p:nvSpPr>
            <p:cNvPr id="30761" name="Rectangle 99"/>
            <p:cNvSpPr>
              <a:spLocks noChangeArrowheads="1"/>
            </p:cNvSpPr>
            <p:nvPr/>
          </p:nvSpPr>
          <p:spPr bwMode="auto">
            <a:xfrm>
              <a:off x="3715" y="2359"/>
              <a:ext cx="349"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0" lang="en-US" altLang="zh-CN" sz="1400"/>
                <a:t>ω</a:t>
              </a:r>
              <a:r>
                <a:rPr kumimoji="0" lang="en-US" altLang="zh-CN" sz="1400" i="0"/>
                <a:t>τ</a:t>
              </a:r>
              <a:endParaRPr kumimoji="0" lang="en-US" altLang="zh-CN" sz="1400"/>
            </a:p>
          </p:txBody>
        </p:sp>
        <p:sp>
          <p:nvSpPr>
            <p:cNvPr id="30762" name="Rectangle 100"/>
            <p:cNvSpPr>
              <a:spLocks noChangeArrowheads="1"/>
            </p:cNvSpPr>
            <p:nvPr/>
          </p:nvSpPr>
          <p:spPr bwMode="auto">
            <a:xfrm>
              <a:off x="1547" y="2478"/>
              <a:ext cx="320" cy="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a:t>
              </a:r>
              <a:endParaRPr kumimoji="0" lang="en-US" altLang="zh-CN" sz="1400"/>
            </a:p>
          </p:txBody>
        </p:sp>
        <p:sp>
          <p:nvSpPr>
            <p:cNvPr id="30763" name="Rectangle 101"/>
            <p:cNvSpPr>
              <a:spLocks noChangeArrowheads="1"/>
            </p:cNvSpPr>
            <p:nvPr/>
          </p:nvSpPr>
          <p:spPr bwMode="auto">
            <a:xfrm>
              <a:off x="1769" y="2530"/>
              <a:ext cx="521" cy="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0.2</a:t>
              </a:r>
              <a:endParaRPr kumimoji="0" lang="en-US" altLang="zh-CN" sz="1400"/>
            </a:p>
          </p:txBody>
        </p:sp>
        <p:sp>
          <p:nvSpPr>
            <p:cNvPr id="30764" name="Line 102"/>
            <p:cNvSpPr>
              <a:spLocks noChangeShapeType="1"/>
            </p:cNvSpPr>
            <p:nvPr/>
          </p:nvSpPr>
          <p:spPr bwMode="auto">
            <a:xfrm flipV="1">
              <a:off x="1583" y="2609"/>
              <a:ext cx="160" cy="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Rectangle 103"/>
            <p:cNvSpPr>
              <a:spLocks noChangeArrowheads="1"/>
            </p:cNvSpPr>
            <p:nvPr/>
          </p:nvSpPr>
          <p:spPr bwMode="auto">
            <a:xfrm>
              <a:off x="2095" y="2568"/>
              <a:ext cx="422" cy="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0.4</a:t>
              </a:r>
              <a:endParaRPr kumimoji="0" lang="en-US" altLang="zh-CN" sz="1400"/>
            </a:p>
          </p:txBody>
        </p:sp>
        <p:sp>
          <p:nvSpPr>
            <p:cNvPr id="30766" name="Line 104"/>
            <p:cNvSpPr>
              <a:spLocks noChangeShapeType="1"/>
            </p:cNvSpPr>
            <p:nvPr/>
          </p:nvSpPr>
          <p:spPr bwMode="auto">
            <a:xfrm flipV="1">
              <a:off x="1583" y="2656"/>
              <a:ext cx="472" cy="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7" name="Rectangle 105"/>
            <p:cNvSpPr>
              <a:spLocks noChangeArrowheads="1"/>
            </p:cNvSpPr>
            <p:nvPr/>
          </p:nvSpPr>
          <p:spPr bwMode="auto">
            <a:xfrm>
              <a:off x="2012" y="2688"/>
              <a:ext cx="460" cy="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0.6</a:t>
              </a:r>
              <a:endParaRPr kumimoji="0" lang="en-US" altLang="zh-CN" sz="1400"/>
            </a:p>
          </p:txBody>
        </p:sp>
        <p:sp>
          <p:nvSpPr>
            <p:cNvPr id="30768" name="Line 106"/>
            <p:cNvSpPr>
              <a:spLocks noChangeShapeType="1"/>
            </p:cNvSpPr>
            <p:nvPr/>
          </p:nvSpPr>
          <p:spPr bwMode="auto">
            <a:xfrm flipV="1">
              <a:off x="1716" y="2730"/>
              <a:ext cx="257" cy="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9" name="Rectangle 107"/>
            <p:cNvSpPr>
              <a:spLocks noChangeArrowheads="1"/>
            </p:cNvSpPr>
            <p:nvPr/>
          </p:nvSpPr>
          <p:spPr bwMode="auto">
            <a:xfrm>
              <a:off x="951" y="2749"/>
              <a:ext cx="48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0.707</a:t>
              </a:r>
              <a:endParaRPr kumimoji="0" lang="en-US" altLang="zh-CN" sz="1400"/>
            </a:p>
          </p:txBody>
        </p:sp>
        <p:sp>
          <p:nvSpPr>
            <p:cNvPr id="30770" name="Line 108"/>
            <p:cNvSpPr>
              <a:spLocks noChangeShapeType="1"/>
            </p:cNvSpPr>
            <p:nvPr/>
          </p:nvSpPr>
          <p:spPr bwMode="auto">
            <a:xfrm flipV="1">
              <a:off x="1307" y="2688"/>
              <a:ext cx="95" cy="1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1" name="Rectangle 109"/>
            <p:cNvSpPr>
              <a:spLocks noChangeArrowheads="1"/>
            </p:cNvSpPr>
            <p:nvPr/>
          </p:nvSpPr>
          <p:spPr bwMode="auto">
            <a:xfrm>
              <a:off x="1052" y="2846"/>
              <a:ext cx="350"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0.8</a:t>
              </a:r>
              <a:endParaRPr kumimoji="0" lang="en-US" altLang="zh-CN" sz="1400"/>
            </a:p>
          </p:txBody>
        </p:sp>
        <p:sp>
          <p:nvSpPr>
            <p:cNvPr id="30772" name="Line 110"/>
            <p:cNvSpPr>
              <a:spLocks noChangeShapeType="1"/>
            </p:cNvSpPr>
            <p:nvPr/>
          </p:nvSpPr>
          <p:spPr bwMode="auto">
            <a:xfrm flipV="1">
              <a:off x="1345" y="2770"/>
              <a:ext cx="167"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Rectangle 111"/>
            <p:cNvSpPr>
              <a:spLocks noChangeArrowheads="1"/>
            </p:cNvSpPr>
            <p:nvPr/>
          </p:nvSpPr>
          <p:spPr bwMode="auto">
            <a:xfrm>
              <a:off x="1326" y="2966"/>
              <a:ext cx="350"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1</a:t>
              </a:r>
              <a:endParaRPr kumimoji="0" lang="en-US" altLang="zh-CN" sz="1400"/>
            </a:p>
          </p:txBody>
        </p:sp>
        <p:sp>
          <p:nvSpPr>
            <p:cNvPr id="30774" name="Line 112"/>
            <p:cNvSpPr>
              <a:spLocks noChangeShapeType="1"/>
            </p:cNvSpPr>
            <p:nvPr/>
          </p:nvSpPr>
          <p:spPr bwMode="auto">
            <a:xfrm flipV="1">
              <a:off x="1511" y="2846"/>
              <a:ext cx="132"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5" name="Rectangle 113"/>
            <p:cNvSpPr>
              <a:spLocks noChangeArrowheads="1"/>
            </p:cNvSpPr>
            <p:nvPr/>
          </p:nvSpPr>
          <p:spPr bwMode="auto">
            <a:xfrm>
              <a:off x="2875" y="2962"/>
              <a:ext cx="35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0.8</a:t>
              </a:r>
              <a:endParaRPr kumimoji="0" lang="en-US" altLang="zh-CN" sz="1400"/>
            </a:p>
          </p:txBody>
        </p:sp>
        <p:sp>
          <p:nvSpPr>
            <p:cNvPr id="30776" name="Line 114"/>
            <p:cNvSpPr>
              <a:spLocks noChangeShapeType="1"/>
            </p:cNvSpPr>
            <p:nvPr/>
          </p:nvSpPr>
          <p:spPr bwMode="auto">
            <a:xfrm flipH="1">
              <a:off x="2799" y="3090"/>
              <a:ext cx="51" cy="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Rectangle 115"/>
            <p:cNvSpPr>
              <a:spLocks noChangeArrowheads="1"/>
            </p:cNvSpPr>
            <p:nvPr/>
          </p:nvSpPr>
          <p:spPr bwMode="auto">
            <a:xfrm>
              <a:off x="3257" y="2966"/>
              <a:ext cx="350" cy="1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1</a:t>
              </a:r>
              <a:endParaRPr kumimoji="0" lang="en-US" altLang="zh-CN" sz="1400"/>
            </a:p>
          </p:txBody>
        </p:sp>
        <p:sp>
          <p:nvSpPr>
            <p:cNvPr id="30778" name="Line 116"/>
            <p:cNvSpPr>
              <a:spLocks noChangeShapeType="1"/>
            </p:cNvSpPr>
            <p:nvPr/>
          </p:nvSpPr>
          <p:spPr bwMode="auto">
            <a:xfrm flipV="1">
              <a:off x="3161" y="3090"/>
              <a:ext cx="72" cy="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Rectangle 117"/>
            <p:cNvSpPr>
              <a:spLocks noChangeArrowheads="1"/>
            </p:cNvSpPr>
            <p:nvPr/>
          </p:nvSpPr>
          <p:spPr bwMode="auto">
            <a:xfrm>
              <a:off x="3646" y="3113"/>
              <a:ext cx="481"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0.707</a:t>
              </a:r>
              <a:endParaRPr kumimoji="0" lang="en-US" altLang="zh-CN" sz="1400"/>
            </a:p>
          </p:txBody>
        </p:sp>
        <p:sp>
          <p:nvSpPr>
            <p:cNvPr id="30780" name="Line 118"/>
            <p:cNvSpPr>
              <a:spLocks noChangeShapeType="1"/>
            </p:cNvSpPr>
            <p:nvPr/>
          </p:nvSpPr>
          <p:spPr bwMode="auto">
            <a:xfrm flipV="1">
              <a:off x="3385" y="3202"/>
              <a:ext cx="222" cy="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1" name="Line 119"/>
            <p:cNvSpPr>
              <a:spLocks noChangeShapeType="1"/>
            </p:cNvSpPr>
            <p:nvPr/>
          </p:nvSpPr>
          <p:spPr bwMode="auto">
            <a:xfrm>
              <a:off x="3400" y="3254"/>
              <a:ext cx="114" cy="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2" name="Rectangle 120"/>
            <p:cNvSpPr>
              <a:spLocks noChangeArrowheads="1"/>
            </p:cNvSpPr>
            <p:nvPr/>
          </p:nvSpPr>
          <p:spPr bwMode="auto">
            <a:xfrm>
              <a:off x="3531" y="3236"/>
              <a:ext cx="392"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0.6</a:t>
              </a:r>
              <a:endParaRPr kumimoji="0" lang="en-US" altLang="zh-CN" sz="1400"/>
            </a:p>
          </p:txBody>
        </p:sp>
        <p:sp>
          <p:nvSpPr>
            <p:cNvPr id="30783" name="Rectangle 121"/>
            <p:cNvSpPr>
              <a:spLocks noChangeArrowheads="1"/>
            </p:cNvSpPr>
            <p:nvPr/>
          </p:nvSpPr>
          <p:spPr bwMode="auto">
            <a:xfrm>
              <a:off x="1945" y="3212"/>
              <a:ext cx="355"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0.4</a:t>
              </a:r>
              <a:endParaRPr kumimoji="0" lang="en-US" altLang="zh-CN" sz="1400"/>
            </a:p>
          </p:txBody>
        </p:sp>
        <p:sp>
          <p:nvSpPr>
            <p:cNvPr id="30784" name="Line 122"/>
            <p:cNvSpPr>
              <a:spLocks noChangeShapeType="1"/>
            </p:cNvSpPr>
            <p:nvPr/>
          </p:nvSpPr>
          <p:spPr bwMode="auto">
            <a:xfrm flipV="1">
              <a:off x="2238" y="3202"/>
              <a:ext cx="267" cy="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5" name="Rectangle 123"/>
            <p:cNvSpPr>
              <a:spLocks noChangeArrowheads="1"/>
            </p:cNvSpPr>
            <p:nvPr/>
          </p:nvSpPr>
          <p:spPr bwMode="auto">
            <a:xfrm>
              <a:off x="2471" y="3252"/>
              <a:ext cx="45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0.2</a:t>
              </a:r>
              <a:endParaRPr kumimoji="0" lang="en-US" altLang="zh-CN" sz="1400"/>
            </a:p>
          </p:txBody>
        </p:sp>
        <p:sp>
          <p:nvSpPr>
            <p:cNvPr id="30786" name="Line 124"/>
            <p:cNvSpPr>
              <a:spLocks noChangeShapeType="1"/>
            </p:cNvSpPr>
            <p:nvPr/>
          </p:nvSpPr>
          <p:spPr bwMode="auto">
            <a:xfrm>
              <a:off x="2422" y="3252"/>
              <a:ext cx="83" cy="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7" name="Rectangle 125"/>
            <p:cNvSpPr>
              <a:spLocks noChangeArrowheads="1"/>
            </p:cNvSpPr>
            <p:nvPr/>
          </p:nvSpPr>
          <p:spPr bwMode="auto">
            <a:xfrm>
              <a:off x="2140" y="3263"/>
              <a:ext cx="513"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kumimoji="0" lang="en-US" altLang="zh-CN" sz="1400"/>
                <a:t>ξ=</a:t>
              </a:r>
              <a:r>
                <a:rPr kumimoji="0" lang="en-US" altLang="zh-CN" sz="1400" i="0"/>
                <a:t>0</a:t>
              </a:r>
              <a:endParaRPr kumimoji="0" lang="en-US" altLang="zh-CN" sz="1400"/>
            </a:p>
          </p:txBody>
        </p:sp>
        <p:sp>
          <p:nvSpPr>
            <p:cNvPr id="30788" name="Line 126"/>
            <p:cNvSpPr>
              <a:spLocks noChangeShapeType="1"/>
            </p:cNvSpPr>
            <p:nvPr/>
          </p:nvSpPr>
          <p:spPr bwMode="auto">
            <a:xfrm flipH="1">
              <a:off x="2051" y="3356"/>
              <a:ext cx="52" cy="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AutoShape 127"/>
            <p:cNvSpPr>
              <a:spLocks noChangeArrowheads="1"/>
            </p:cNvSpPr>
            <p:nvPr/>
          </p:nvSpPr>
          <p:spPr bwMode="auto">
            <a:xfrm>
              <a:off x="935" y="2288"/>
              <a:ext cx="32" cy="78"/>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0790" name="AutoShape 128"/>
            <p:cNvSpPr>
              <a:spLocks noChangeArrowheads="1"/>
            </p:cNvSpPr>
            <p:nvPr/>
          </p:nvSpPr>
          <p:spPr bwMode="auto">
            <a:xfrm rot="5400000">
              <a:off x="3899" y="2462"/>
              <a:ext cx="19" cy="134"/>
            </a:xfrm>
            <a:prstGeom prst="triangle">
              <a:avLst>
                <a:gd name="adj" fmla="val 50000"/>
              </a:avLst>
            </a:prstGeom>
            <a:solidFill>
              <a:srgbClr val="000000"/>
            </a:solidFill>
            <a:ln w="9525">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30730" name="Rectangle 129"/>
          <p:cNvSpPr>
            <a:spLocks noChangeArrowheads="1"/>
          </p:cNvSpPr>
          <p:nvPr/>
        </p:nvSpPr>
        <p:spPr bwMode="auto">
          <a:xfrm>
            <a:off x="2268538" y="6021388"/>
            <a:ext cx="3395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0" lang="zh-CN" altLang="en-US" sz="1800" b="1" i="0">
                <a:solidFill>
                  <a:srgbClr val="000066"/>
                </a:solidFill>
              </a:rPr>
              <a:t>二阶传感器幅频与相频特性</a:t>
            </a:r>
          </a:p>
        </p:txBody>
      </p:sp>
      <p:sp>
        <p:nvSpPr>
          <p:cNvPr id="30731" name="Rectangle 130"/>
          <p:cNvSpPr>
            <a:spLocks noChangeArrowheads="1"/>
          </p:cNvSpPr>
          <p:nvPr/>
        </p:nvSpPr>
        <p:spPr bwMode="auto">
          <a:xfrm>
            <a:off x="6659563" y="549275"/>
            <a:ext cx="230505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0" lang="zh-CN" altLang="en-US" sz="2400" b="1" i="0">
                <a:solidFill>
                  <a:srgbClr val="000066"/>
                </a:solidFill>
              </a:rPr>
              <a:t>阻尼比的影响较大。</a:t>
            </a:r>
            <a:endParaRPr kumimoji="0" lang="en-US" altLang="zh-CN" sz="2400" b="1" i="0">
              <a:solidFill>
                <a:srgbClr val="000066"/>
              </a:solidFill>
            </a:endParaRPr>
          </a:p>
          <a:p>
            <a:pPr>
              <a:spcBef>
                <a:spcPct val="0"/>
              </a:spcBef>
              <a:buFontTx/>
              <a:buNone/>
            </a:pPr>
            <a:r>
              <a:rPr kumimoji="0" lang="zh-CN" altLang="en-US" sz="2400" b="1" i="0">
                <a:solidFill>
                  <a:srgbClr val="000066"/>
                </a:solidFill>
              </a:rPr>
              <a:t>当</a:t>
            </a:r>
            <a:r>
              <a:rPr kumimoji="0" lang="en-US" altLang="zh-CN" sz="2400" b="1" i="0">
                <a:solidFill>
                  <a:srgbClr val="000066"/>
                </a:solidFill>
              </a:rPr>
              <a:t>ξ→0</a:t>
            </a:r>
            <a:r>
              <a:rPr kumimoji="0" lang="zh-CN" altLang="en-US" sz="2400" b="1" i="0">
                <a:solidFill>
                  <a:srgbClr val="000066"/>
                </a:solidFill>
              </a:rPr>
              <a:t>时，在</a:t>
            </a:r>
            <a:r>
              <a:rPr kumimoji="0" lang="en-US" altLang="zh-CN" sz="2400" b="1" i="0">
                <a:solidFill>
                  <a:srgbClr val="000066"/>
                </a:solidFill>
              </a:rPr>
              <a:t>ωτ=1</a:t>
            </a:r>
            <a:r>
              <a:rPr kumimoji="0" lang="zh-CN" altLang="en-US" sz="2400" b="1" i="0">
                <a:solidFill>
                  <a:srgbClr val="000066"/>
                </a:solidFill>
              </a:rPr>
              <a:t>处</a:t>
            </a:r>
            <a:r>
              <a:rPr kumimoji="0" lang="en-US" altLang="zh-CN" sz="2400" b="1" i="0">
                <a:solidFill>
                  <a:srgbClr val="000066"/>
                </a:solidFill>
              </a:rPr>
              <a:t>k(ω)</a:t>
            </a:r>
            <a:r>
              <a:rPr kumimoji="0" lang="zh-CN" altLang="en-US" sz="2400" b="1" i="0">
                <a:solidFill>
                  <a:srgbClr val="000066"/>
                </a:solidFill>
              </a:rPr>
              <a:t>趋近无穷大，这一现象称之为谐振。   </a:t>
            </a:r>
          </a:p>
          <a:p>
            <a:pPr>
              <a:spcBef>
                <a:spcPct val="0"/>
              </a:spcBef>
              <a:buFontTx/>
              <a:buNone/>
            </a:pPr>
            <a:r>
              <a:rPr kumimoji="0" lang="zh-CN" altLang="en-US" sz="2400" b="1" i="0">
                <a:solidFill>
                  <a:srgbClr val="000066"/>
                </a:solidFill>
              </a:rPr>
              <a:t>   随着</a:t>
            </a:r>
            <a:r>
              <a:rPr kumimoji="0" lang="en-US" altLang="zh-CN" sz="2400" b="1" i="0">
                <a:solidFill>
                  <a:srgbClr val="000066"/>
                </a:solidFill>
              </a:rPr>
              <a:t>ξ</a:t>
            </a:r>
            <a:r>
              <a:rPr kumimoji="0" lang="zh-CN" altLang="en-US" sz="2400" b="1" i="0">
                <a:solidFill>
                  <a:srgbClr val="000066"/>
                </a:solidFill>
              </a:rPr>
              <a:t>的增大，谐振现象逐渐不明显。</a:t>
            </a:r>
          </a:p>
          <a:p>
            <a:pPr>
              <a:spcBef>
                <a:spcPct val="0"/>
              </a:spcBef>
              <a:buFontTx/>
              <a:buNone/>
            </a:pPr>
            <a:r>
              <a:rPr kumimoji="0" lang="zh-CN" altLang="en-US" sz="2400" b="1" i="0">
                <a:solidFill>
                  <a:srgbClr val="000066"/>
                </a:solidFill>
              </a:rPr>
              <a:t>   当</a:t>
            </a:r>
            <a:r>
              <a:rPr kumimoji="0" lang="en-US" altLang="zh-CN" sz="2400" b="1" i="0">
                <a:solidFill>
                  <a:srgbClr val="000066"/>
                </a:solidFill>
              </a:rPr>
              <a:t>ξ≥0.707</a:t>
            </a:r>
            <a:r>
              <a:rPr kumimoji="0" lang="zh-CN" altLang="en-US" sz="2400" b="1" i="0">
                <a:solidFill>
                  <a:srgbClr val="000066"/>
                </a:solidFill>
              </a:rPr>
              <a:t>时，不再出现谐振，这时</a:t>
            </a:r>
            <a:r>
              <a:rPr kumimoji="0" lang="en-US" altLang="zh-CN" sz="2400" b="1" i="0">
                <a:solidFill>
                  <a:srgbClr val="000066"/>
                </a:solidFill>
              </a:rPr>
              <a:t>k(ω)</a:t>
            </a:r>
            <a:r>
              <a:rPr kumimoji="0" lang="zh-CN" altLang="en-US" sz="2400" b="1" i="0">
                <a:solidFill>
                  <a:srgbClr val="000066"/>
                </a:solidFill>
              </a:rPr>
              <a:t>将随着</a:t>
            </a:r>
            <a:r>
              <a:rPr kumimoji="0" lang="en-US" altLang="zh-CN" sz="2400" b="1" i="0">
                <a:solidFill>
                  <a:srgbClr val="000066"/>
                </a:solidFill>
              </a:rPr>
              <a:t>ωτ</a:t>
            </a:r>
            <a:r>
              <a:rPr kumimoji="0" lang="zh-CN" altLang="en-US" sz="2400" b="1" i="0">
                <a:solidFill>
                  <a:srgbClr val="000066"/>
                </a:solidFill>
              </a:rPr>
              <a:t>的增大而单调下降。</a:t>
            </a:r>
          </a:p>
        </p:txBody>
      </p:sp>
      <p:sp>
        <p:nvSpPr>
          <p:cNvPr id="30732" name="Rectangle 131"/>
          <p:cNvSpPr>
            <a:spLocks noChangeArrowheads="1"/>
          </p:cNvSpPr>
          <p:nvPr/>
        </p:nvSpPr>
        <p:spPr bwMode="auto">
          <a:xfrm>
            <a:off x="323850" y="1268413"/>
            <a:ext cx="431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0" lang="zh-CN" altLang="en-US" sz="2400" b="1" i="0">
                <a:solidFill>
                  <a:srgbClr val="000066"/>
                </a:solidFill>
              </a:rPr>
              <a:t>幅频特性</a:t>
            </a:r>
          </a:p>
        </p:txBody>
      </p:sp>
      <p:sp>
        <p:nvSpPr>
          <p:cNvPr id="30733" name="Rectangle 132"/>
          <p:cNvSpPr>
            <a:spLocks noChangeArrowheads="1"/>
          </p:cNvSpPr>
          <p:nvPr/>
        </p:nvSpPr>
        <p:spPr bwMode="auto">
          <a:xfrm>
            <a:off x="250825" y="3933825"/>
            <a:ext cx="46831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0" lang="zh-CN" altLang="en-US" sz="2400" b="1" i="0">
                <a:solidFill>
                  <a:srgbClr val="000066"/>
                </a:solidFill>
              </a:rPr>
              <a:t>相频特性</a:t>
            </a:r>
          </a:p>
        </p:txBody>
      </p:sp>
    </p:spTree>
  </p:cSld>
  <p:clrMapOvr>
    <a:masterClrMapping/>
  </p:clrMapOvr>
  <p:transition advTm="109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836613"/>
            <a:ext cx="8229600" cy="647700"/>
          </a:xfrm>
          <a:noFill/>
        </p:spPr>
        <p:txBody>
          <a:bodyPr/>
          <a:lstStyle/>
          <a:p>
            <a:pPr eaLnBrk="1" hangingPunct="1"/>
            <a:r>
              <a:rPr lang="zh-CN" altLang="en-US" sz="3200" smtClean="0">
                <a:solidFill>
                  <a:srgbClr val="A50021"/>
                </a:solidFill>
                <a:ea typeface="宋体" panose="02010600030101010101" pitchFamily="2" charset="-122"/>
              </a:rPr>
              <a:t>二、传感器的动态相应及其动态特性指标</a:t>
            </a:r>
          </a:p>
        </p:txBody>
      </p:sp>
      <p:sp>
        <p:nvSpPr>
          <p:cNvPr id="31747" name="Rectangle 3"/>
          <p:cNvSpPr>
            <a:spLocks noChangeArrowheads="1"/>
          </p:cNvSpPr>
          <p:nvPr/>
        </p:nvSpPr>
        <p:spPr bwMode="auto">
          <a:xfrm>
            <a:off x="539750" y="1773238"/>
            <a:ext cx="7993063" cy="354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5000"/>
              </a:lnSpc>
              <a:spcBef>
                <a:spcPct val="0"/>
              </a:spcBef>
              <a:buFontTx/>
              <a:buNone/>
            </a:pPr>
            <a:r>
              <a:rPr kumimoji="0" lang="zh-CN" altLang="en-US" sz="2800" b="1" i="0">
                <a:solidFill>
                  <a:srgbClr val="000066"/>
                </a:solidFill>
              </a:rPr>
              <a:t>   在研究传感器的动态特性时，有时需要从时域中对传感器的响应和过渡过程进行分析。这种分析方法是时域分析法，传感器对所加激励信号响应称瞬态响应。常用激励信号有阶跃函数、斜坡函数、脉冲函数等。下面以传感器的单位阶跃响应来评价传感器的动态性能指标。</a:t>
            </a:r>
          </a:p>
        </p:txBody>
      </p:sp>
    </p:spTree>
  </p:cSld>
  <p:clrMapOvr>
    <a:masterClrMapping/>
  </p:clrMapOvr>
  <p:transition advTm="109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sz="half" idx="1"/>
          </p:nvPr>
        </p:nvSpPr>
        <p:spPr>
          <a:xfrm>
            <a:off x="152400" y="1196975"/>
            <a:ext cx="3810000" cy="533400"/>
          </a:xfrm>
        </p:spPr>
        <p:txBody>
          <a:bodyPr/>
          <a:lstStyle/>
          <a:p>
            <a:pPr eaLnBrk="1" hangingPunct="1">
              <a:buFontTx/>
              <a:buNone/>
            </a:pPr>
            <a:r>
              <a:rPr lang="zh-CN" altLang="en-US" b="1" smtClean="0">
                <a:solidFill>
                  <a:srgbClr val="A50021"/>
                </a:solidFill>
                <a:ea typeface="宋体" panose="02010600030101010101" pitchFamily="2" charset="-122"/>
              </a:rPr>
              <a:t>一、 线性度</a:t>
            </a:r>
          </a:p>
        </p:txBody>
      </p:sp>
      <p:pic>
        <p:nvPicPr>
          <p:cNvPr id="5123" name="Picture 4" descr="Cylarrw">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6503988"/>
            <a:ext cx="35401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5125" name="Line 6"/>
          <p:cNvSpPr>
            <a:spLocks noChangeShapeType="1"/>
          </p:cNvSpPr>
          <p:nvPr/>
        </p:nvSpPr>
        <p:spPr bwMode="auto">
          <a:xfrm flipV="1">
            <a:off x="5580063" y="3429000"/>
            <a:ext cx="2865437" cy="2649538"/>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26" name="Group 7"/>
          <p:cNvGrpSpPr>
            <a:grpSpLocks/>
          </p:cNvGrpSpPr>
          <p:nvPr/>
        </p:nvGrpSpPr>
        <p:grpSpPr bwMode="auto">
          <a:xfrm>
            <a:off x="7078663" y="4216400"/>
            <a:ext cx="882650" cy="1225550"/>
            <a:chOff x="4459" y="2656"/>
            <a:chExt cx="556" cy="772"/>
          </a:xfrm>
        </p:grpSpPr>
        <p:sp>
          <p:nvSpPr>
            <p:cNvPr id="5144" name="Line 8"/>
            <p:cNvSpPr>
              <a:spLocks noChangeShapeType="1"/>
            </p:cNvSpPr>
            <p:nvPr/>
          </p:nvSpPr>
          <p:spPr bwMode="auto">
            <a:xfrm>
              <a:off x="4490" y="2656"/>
              <a:ext cx="1" cy="7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5" name="Line 9"/>
            <p:cNvSpPr>
              <a:spLocks noChangeShapeType="1"/>
            </p:cNvSpPr>
            <p:nvPr/>
          </p:nvSpPr>
          <p:spPr bwMode="auto">
            <a:xfrm flipV="1">
              <a:off x="4490" y="3171"/>
              <a:ext cx="0" cy="257"/>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6" name="Line 10"/>
            <p:cNvSpPr>
              <a:spLocks noChangeShapeType="1"/>
            </p:cNvSpPr>
            <p:nvPr/>
          </p:nvSpPr>
          <p:spPr bwMode="auto">
            <a:xfrm>
              <a:off x="4490" y="2656"/>
              <a:ext cx="0" cy="258"/>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5147" name="Text Box 11"/>
            <p:cNvSpPr txBox="1">
              <a:spLocks noChangeArrowheads="1"/>
            </p:cNvSpPr>
            <p:nvPr/>
          </p:nvSpPr>
          <p:spPr bwMode="auto">
            <a:xfrm>
              <a:off x="4459" y="3171"/>
              <a:ext cx="556" cy="25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i="0"/>
                <a:t>Δ</a:t>
              </a:r>
              <a:r>
                <a:rPr lang="en-US" altLang="zh-CN" sz="1800" b="1"/>
                <a:t>Y</a:t>
              </a:r>
              <a:r>
                <a:rPr lang="en-US" altLang="zh-CN" sz="1800" b="1" i="0" baseline="-25000"/>
                <a:t>max</a:t>
              </a:r>
              <a:endParaRPr lang="en-US" altLang="zh-CN" sz="1800" b="1" i="0"/>
            </a:p>
          </p:txBody>
        </p:sp>
      </p:grpSp>
      <p:sp>
        <p:nvSpPr>
          <p:cNvPr id="5127" name="Text Box 12"/>
          <p:cNvSpPr txBox="1">
            <a:spLocks noChangeArrowheads="1"/>
          </p:cNvSpPr>
          <p:nvPr/>
        </p:nvSpPr>
        <p:spPr bwMode="auto">
          <a:xfrm>
            <a:off x="900113" y="2636838"/>
            <a:ext cx="33131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FontTx/>
              <a:buNone/>
            </a:pPr>
            <a:r>
              <a:rPr lang="zh-CN" altLang="en-US" sz="2400" b="1" i="0">
                <a:solidFill>
                  <a:srgbClr val="000066"/>
                </a:solidFill>
              </a:rPr>
              <a:t>非线性误差（线性度）</a:t>
            </a:r>
          </a:p>
          <a:p>
            <a:pPr eaLnBrk="1" hangingPunct="1">
              <a:lnSpc>
                <a:spcPct val="130000"/>
              </a:lnSpc>
              <a:spcBef>
                <a:spcPct val="0"/>
              </a:spcBef>
              <a:buFontTx/>
              <a:buNone/>
            </a:pPr>
            <a:r>
              <a:rPr lang="zh-CN" altLang="en-US" sz="2400" b="1" i="0">
                <a:solidFill>
                  <a:srgbClr val="000066"/>
                </a:solidFill>
              </a:rPr>
              <a:t>理想：</a:t>
            </a:r>
            <a:r>
              <a:rPr lang="en-US" altLang="zh-CN" sz="2400" b="1" i="0">
                <a:solidFill>
                  <a:srgbClr val="000066"/>
                </a:solidFill>
              </a:rPr>
              <a:t>Y=aX</a:t>
            </a:r>
          </a:p>
        </p:txBody>
      </p:sp>
      <p:graphicFrame>
        <p:nvGraphicFramePr>
          <p:cNvPr id="5128" name="Object 13"/>
          <p:cNvGraphicFramePr>
            <a:graphicFrameLocks noChangeAspect="1"/>
          </p:cNvGraphicFramePr>
          <p:nvPr/>
        </p:nvGraphicFramePr>
        <p:xfrm>
          <a:off x="1116013" y="3789363"/>
          <a:ext cx="3527425" cy="1176337"/>
        </p:xfrm>
        <a:graphic>
          <a:graphicData uri="http://schemas.openxmlformats.org/presentationml/2006/ole">
            <mc:AlternateContent xmlns:mc="http://schemas.openxmlformats.org/markup-compatibility/2006">
              <mc:Choice xmlns:v="urn:schemas-microsoft-com:vml" Requires="v">
                <p:oleObj spid="_x0000_s5148" name="公式" r:id="rId5" imgW="1282700" imgH="431800" progId="Equation.3">
                  <p:embed/>
                </p:oleObj>
              </mc:Choice>
              <mc:Fallback>
                <p:oleObj name="公式" r:id="rId5" imgW="1282700" imgH="4318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789363"/>
                        <a:ext cx="3527425"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9" name="Object 14"/>
          <p:cNvGraphicFramePr>
            <a:graphicFrameLocks noChangeAspect="1"/>
          </p:cNvGraphicFramePr>
          <p:nvPr>
            <p:ph sz="half" idx="2"/>
          </p:nvPr>
        </p:nvGraphicFramePr>
        <p:xfrm>
          <a:off x="6089650" y="3621088"/>
          <a:ext cx="1155700" cy="482600"/>
        </p:xfrm>
        <a:graphic>
          <a:graphicData uri="http://schemas.openxmlformats.org/presentationml/2006/ole">
            <mc:AlternateContent xmlns:mc="http://schemas.openxmlformats.org/markup-compatibility/2006">
              <mc:Choice xmlns:v="urn:schemas-microsoft-com:vml" Requires="v">
                <p:oleObj spid="_x0000_s5149" name="Microsoft 公式 3.0" r:id="rId7" imgW="1155700" imgH="482600" progId="Equation.3">
                  <p:embed/>
                </p:oleObj>
              </mc:Choice>
              <mc:Fallback>
                <p:oleObj name="Microsoft 公式 3.0" r:id="rId7" imgW="1155700" imgH="4826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9650" y="3621088"/>
                        <a:ext cx="1155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 name="Text Box 15"/>
          <p:cNvSpPr txBox="1">
            <a:spLocks noChangeArrowheads="1"/>
          </p:cNvSpPr>
          <p:nvPr/>
        </p:nvSpPr>
        <p:spPr bwMode="auto">
          <a:xfrm>
            <a:off x="468313" y="1916113"/>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CC"/>
                </a:solidFill>
              </a:rPr>
              <a:t>传感器的输出与输入之间数量关系的线性程度。</a:t>
            </a:r>
            <a:endParaRPr kumimoji="0" lang="zh-CN" altLang="en-US" sz="1800" b="1" i="0">
              <a:solidFill>
                <a:srgbClr val="0000CC"/>
              </a:solidFill>
            </a:endParaRPr>
          </a:p>
        </p:txBody>
      </p:sp>
      <p:sp>
        <p:nvSpPr>
          <p:cNvPr id="5131" name="Text Box 16"/>
          <p:cNvSpPr txBox="1">
            <a:spLocks noChangeArrowheads="1"/>
          </p:cNvSpPr>
          <p:nvPr/>
        </p:nvSpPr>
        <p:spPr bwMode="auto">
          <a:xfrm>
            <a:off x="179388" y="4941888"/>
            <a:ext cx="52927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kumimoji="0" lang="zh-CN" altLang="en-US" sz="2400" b="1" i="0">
                <a:solidFill>
                  <a:srgbClr val="000066"/>
                </a:solidFill>
              </a:rPr>
              <a:t>线性度：传感器校准曲线与拟合直线间的最大偏差与满量程输出值的百分比。</a:t>
            </a:r>
          </a:p>
        </p:txBody>
      </p:sp>
      <p:grpSp>
        <p:nvGrpSpPr>
          <p:cNvPr id="5132" name="Group 17"/>
          <p:cNvGrpSpPr>
            <a:grpSpLocks/>
          </p:cNvGrpSpPr>
          <p:nvPr/>
        </p:nvGrpSpPr>
        <p:grpSpPr bwMode="auto">
          <a:xfrm>
            <a:off x="5076825" y="2638425"/>
            <a:ext cx="3887788" cy="3743325"/>
            <a:chOff x="3198" y="1662"/>
            <a:chExt cx="2449" cy="2358"/>
          </a:xfrm>
        </p:grpSpPr>
        <p:sp>
          <p:nvSpPr>
            <p:cNvPr id="5133" name="Line 18"/>
            <p:cNvSpPr>
              <a:spLocks noChangeShapeType="1"/>
            </p:cNvSpPr>
            <p:nvPr/>
          </p:nvSpPr>
          <p:spPr bwMode="auto">
            <a:xfrm flipH="1">
              <a:off x="3518" y="2015"/>
              <a:ext cx="1805" cy="0"/>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Line 19"/>
            <p:cNvSpPr>
              <a:spLocks noChangeShapeType="1"/>
            </p:cNvSpPr>
            <p:nvPr/>
          </p:nvSpPr>
          <p:spPr bwMode="auto">
            <a:xfrm>
              <a:off x="3518" y="3812"/>
              <a:ext cx="2101" cy="1"/>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35" name="Line 20"/>
            <p:cNvSpPr>
              <a:spLocks noChangeShapeType="1"/>
            </p:cNvSpPr>
            <p:nvPr/>
          </p:nvSpPr>
          <p:spPr bwMode="auto">
            <a:xfrm flipV="1">
              <a:off x="3518" y="1741"/>
              <a:ext cx="2" cy="2061"/>
            </a:xfrm>
            <a:prstGeom prst="line">
              <a:avLst/>
            </a:prstGeom>
            <a:noFill/>
            <a:ln w="1905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36" name="Freeform 21"/>
            <p:cNvSpPr>
              <a:spLocks/>
            </p:cNvSpPr>
            <p:nvPr/>
          </p:nvSpPr>
          <p:spPr bwMode="auto">
            <a:xfrm>
              <a:off x="3518" y="2015"/>
              <a:ext cx="1805" cy="1670"/>
            </a:xfrm>
            <a:custGeom>
              <a:avLst/>
              <a:gdLst>
                <a:gd name="T0" fmla="*/ 0 w 2340"/>
                <a:gd name="T1" fmla="*/ 1132 h 2029"/>
                <a:gd name="T2" fmla="*/ 230 w 2340"/>
                <a:gd name="T3" fmla="*/ 1019 h 2029"/>
                <a:gd name="T4" fmla="*/ 527 w 2340"/>
                <a:gd name="T5" fmla="*/ 815 h 2029"/>
                <a:gd name="T6" fmla="*/ 788 w 2340"/>
                <a:gd name="T7" fmla="*/ 527 h 2029"/>
                <a:gd name="T8" fmla="*/ 983 w 2340"/>
                <a:gd name="T9" fmla="*/ 207 h 2029"/>
                <a:gd name="T10" fmla="*/ 1074 w 2340"/>
                <a:gd name="T11" fmla="*/ 0 h 20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40" h="2029">
                  <a:moveTo>
                    <a:pt x="0" y="2029"/>
                  </a:moveTo>
                  <a:cubicBezTo>
                    <a:pt x="83" y="1995"/>
                    <a:pt x="308" y="1922"/>
                    <a:pt x="500" y="1827"/>
                  </a:cubicBezTo>
                  <a:cubicBezTo>
                    <a:pt x="692" y="1732"/>
                    <a:pt x="946" y="1609"/>
                    <a:pt x="1149" y="1462"/>
                  </a:cubicBezTo>
                  <a:cubicBezTo>
                    <a:pt x="1352" y="1315"/>
                    <a:pt x="1552" y="1127"/>
                    <a:pt x="1717" y="945"/>
                  </a:cubicBezTo>
                  <a:cubicBezTo>
                    <a:pt x="1882" y="763"/>
                    <a:pt x="2037" y="528"/>
                    <a:pt x="2141" y="371"/>
                  </a:cubicBezTo>
                  <a:cubicBezTo>
                    <a:pt x="2245" y="214"/>
                    <a:pt x="2299" y="77"/>
                    <a:pt x="2340" y="0"/>
                  </a:cubicBezTo>
                </a:path>
              </a:pathLst>
            </a:custGeom>
            <a:noFill/>
            <a:ln w="25400">
              <a:solidFill>
                <a:srgbClr val="000000"/>
              </a:solidFill>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5137" name="Line 22"/>
            <p:cNvSpPr>
              <a:spLocks noChangeShapeType="1"/>
            </p:cNvSpPr>
            <p:nvPr/>
          </p:nvSpPr>
          <p:spPr bwMode="auto">
            <a:xfrm>
              <a:off x="5323" y="2015"/>
              <a:ext cx="0" cy="1797"/>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Text Box 23"/>
            <p:cNvSpPr txBox="1">
              <a:spLocks noChangeArrowheads="1"/>
            </p:cNvSpPr>
            <p:nvPr/>
          </p:nvSpPr>
          <p:spPr bwMode="auto">
            <a:xfrm>
              <a:off x="5492" y="3812"/>
              <a:ext cx="155" cy="20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a:t>x</a:t>
              </a:r>
              <a:endParaRPr lang="en-US" altLang="zh-CN" sz="1800" b="1" i="0"/>
            </a:p>
          </p:txBody>
        </p:sp>
        <p:sp>
          <p:nvSpPr>
            <p:cNvPr id="5139" name="Text Box 24"/>
            <p:cNvSpPr txBox="1">
              <a:spLocks noChangeArrowheads="1"/>
            </p:cNvSpPr>
            <p:nvPr/>
          </p:nvSpPr>
          <p:spPr bwMode="auto">
            <a:xfrm>
              <a:off x="3302" y="1662"/>
              <a:ext cx="277" cy="19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a:t>y</a:t>
              </a:r>
              <a:endParaRPr lang="en-US" altLang="zh-CN" sz="1800" b="1" i="0"/>
            </a:p>
          </p:txBody>
        </p:sp>
        <p:sp>
          <p:nvSpPr>
            <p:cNvPr id="5140" name="Text Box 25"/>
            <p:cNvSpPr txBox="1">
              <a:spLocks noChangeArrowheads="1"/>
            </p:cNvSpPr>
            <p:nvPr/>
          </p:nvSpPr>
          <p:spPr bwMode="auto">
            <a:xfrm>
              <a:off x="5072" y="3812"/>
              <a:ext cx="390" cy="20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a:t>x</a:t>
              </a:r>
              <a:r>
                <a:rPr lang="en-US" altLang="zh-CN" sz="1800" b="1" i="0" baseline="-25000"/>
                <a:t>max</a:t>
              </a:r>
              <a:endParaRPr lang="en-US" altLang="zh-CN" sz="1800" b="1" i="0"/>
            </a:p>
          </p:txBody>
        </p:sp>
        <p:sp>
          <p:nvSpPr>
            <p:cNvPr id="5141" name="Text Box 26"/>
            <p:cNvSpPr txBox="1">
              <a:spLocks noChangeArrowheads="1"/>
            </p:cNvSpPr>
            <p:nvPr/>
          </p:nvSpPr>
          <p:spPr bwMode="auto">
            <a:xfrm>
              <a:off x="3198" y="1887"/>
              <a:ext cx="339" cy="25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a:t>y</a:t>
              </a:r>
              <a:r>
                <a:rPr lang="en-US" altLang="zh-CN" sz="1800" b="1" i="0" baseline="-25000"/>
                <a:t>max</a:t>
              </a:r>
              <a:endParaRPr lang="en-US" altLang="zh-CN" sz="1800" b="1" i="0"/>
            </a:p>
          </p:txBody>
        </p:sp>
        <p:sp>
          <p:nvSpPr>
            <p:cNvPr id="5142" name="Text Box 27"/>
            <p:cNvSpPr txBox="1">
              <a:spLocks noChangeArrowheads="1"/>
            </p:cNvSpPr>
            <p:nvPr/>
          </p:nvSpPr>
          <p:spPr bwMode="auto">
            <a:xfrm>
              <a:off x="3389" y="3812"/>
              <a:ext cx="129" cy="16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i="0"/>
                <a:t>0</a:t>
              </a:r>
            </a:p>
          </p:txBody>
        </p:sp>
        <p:sp>
          <p:nvSpPr>
            <p:cNvPr id="5143" name="Text Box 28"/>
            <p:cNvSpPr txBox="1">
              <a:spLocks noChangeArrowheads="1"/>
            </p:cNvSpPr>
            <p:nvPr/>
          </p:nvSpPr>
          <p:spPr bwMode="auto">
            <a:xfrm>
              <a:off x="3198" y="3469"/>
              <a:ext cx="339" cy="25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a:t>y</a:t>
              </a:r>
              <a:r>
                <a:rPr lang="en-US" altLang="zh-CN" sz="1800" b="1" i="0" baseline="-25000"/>
                <a:t>min</a:t>
              </a:r>
              <a:endParaRPr lang="en-US" altLang="zh-CN" sz="1800" b="1" i="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404813"/>
            <a:ext cx="5051425" cy="633412"/>
          </a:xfrm>
        </p:spPr>
        <p:txBody>
          <a:bodyPr/>
          <a:lstStyle/>
          <a:p>
            <a:pPr eaLnBrk="1" hangingPunct="1"/>
            <a:r>
              <a:rPr lang="en-US" altLang="zh-CN" sz="2800" smtClean="0">
                <a:solidFill>
                  <a:srgbClr val="A50021"/>
                </a:solidFill>
                <a:ea typeface="宋体" panose="02010600030101010101" pitchFamily="2" charset="-122"/>
              </a:rPr>
              <a:t>1</a:t>
            </a:r>
            <a:r>
              <a:rPr lang="zh-CN" altLang="en-US" sz="2800" smtClean="0">
                <a:solidFill>
                  <a:srgbClr val="A50021"/>
                </a:solidFill>
                <a:ea typeface="宋体" panose="02010600030101010101" pitchFamily="2" charset="-122"/>
              </a:rPr>
              <a:t>、一阶传感器的单位阶跃响应</a:t>
            </a:r>
          </a:p>
        </p:txBody>
      </p:sp>
      <p:graphicFrame>
        <p:nvGraphicFramePr>
          <p:cNvPr id="32771" name="Object 3"/>
          <p:cNvGraphicFramePr>
            <a:graphicFrameLocks noChangeAspect="1"/>
          </p:cNvGraphicFramePr>
          <p:nvPr/>
        </p:nvGraphicFramePr>
        <p:xfrm>
          <a:off x="5076825" y="1196975"/>
          <a:ext cx="2374900" cy="676275"/>
        </p:xfrm>
        <a:graphic>
          <a:graphicData uri="http://schemas.openxmlformats.org/presentationml/2006/ole">
            <mc:AlternateContent xmlns:mc="http://schemas.openxmlformats.org/markup-compatibility/2006">
              <mc:Choice xmlns:v="urn:schemas-microsoft-com:vml" Requires="v">
                <p:oleObj spid="_x0000_s32778" name="公式" r:id="rId3" imgW="1117115" imgH="406224" progId="Equation.3">
                  <p:embed/>
                </p:oleObj>
              </mc:Choice>
              <mc:Fallback>
                <p:oleObj name="公式" r:id="rId3" imgW="1117115" imgH="40622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196975"/>
                        <a:ext cx="23749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Rectangle 4"/>
          <p:cNvSpPr>
            <a:spLocks noChangeArrowheads="1"/>
          </p:cNvSpPr>
          <p:nvPr/>
        </p:nvSpPr>
        <p:spPr bwMode="auto">
          <a:xfrm>
            <a:off x="250825" y="1268413"/>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一阶系统方程式的一般形式为：</a:t>
            </a:r>
          </a:p>
        </p:txBody>
      </p:sp>
      <p:graphicFrame>
        <p:nvGraphicFramePr>
          <p:cNvPr id="32773" name="Object 5"/>
          <p:cNvGraphicFramePr>
            <a:graphicFrameLocks noChangeAspect="1"/>
          </p:cNvGraphicFramePr>
          <p:nvPr/>
        </p:nvGraphicFramePr>
        <p:xfrm>
          <a:off x="5148263" y="2060575"/>
          <a:ext cx="2160587" cy="719138"/>
        </p:xfrm>
        <a:graphic>
          <a:graphicData uri="http://schemas.openxmlformats.org/presentationml/2006/ole">
            <mc:AlternateContent xmlns:mc="http://schemas.openxmlformats.org/markup-compatibility/2006">
              <mc:Choice xmlns:v="urn:schemas-microsoft-com:vml" Requires="v">
                <p:oleObj spid="_x0000_s32779" name="公式" r:id="rId5" imgW="1079032" imgH="444307" progId="Equation.3">
                  <p:embed/>
                </p:oleObj>
              </mc:Choice>
              <mc:Fallback>
                <p:oleObj name="公式" r:id="rId5" imgW="1079032" imgH="44430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060575"/>
                        <a:ext cx="21605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6"/>
          <p:cNvGraphicFramePr>
            <a:graphicFrameLocks noChangeAspect="1"/>
          </p:cNvGraphicFramePr>
          <p:nvPr/>
        </p:nvGraphicFramePr>
        <p:xfrm>
          <a:off x="900113" y="2997200"/>
          <a:ext cx="2376487" cy="876300"/>
        </p:xfrm>
        <a:graphic>
          <a:graphicData uri="http://schemas.openxmlformats.org/presentationml/2006/ole">
            <mc:AlternateContent xmlns:mc="http://schemas.openxmlformats.org/markup-compatibility/2006">
              <mc:Choice xmlns:v="urn:schemas-microsoft-com:vml" Requires="v">
                <p:oleObj spid="_x0000_s32780" name="公式" r:id="rId7" imgW="863225" imgH="406224" progId="Equation.3">
                  <p:embed/>
                </p:oleObj>
              </mc:Choice>
              <mc:Fallback>
                <p:oleObj name="公式" r:id="rId7" imgW="863225" imgH="40622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2997200"/>
                        <a:ext cx="237648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5" name="Rectangle 7"/>
          <p:cNvSpPr>
            <a:spLocks noChangeArrowheads="1"/>
          </p:cNvSpPr>
          <p:nvPr/>
        </p:nvSpPr>
        <p:spPr bwMode="auto">
          <a:xfrm>
            <a:off x="3203575" y="3213100"/>
            <a:ext cx="55451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0" lang="zh-CN" altLang="en-US" sz="2400" b="1" i="0">
                <a:solidFill>
                  <a:srgbClr val="000066"/>
                </a:solidFill>
              </a:rPr>
              <a:t>式中：</a:t>
            </a:r>
            <a:r>
              <a:rPr kumimoji="0" lang="en-US" altLang="zh-CN" sz="2400" b="1">
                <a:solidFill>
                  <a:srgbClr val="000066"/>
                </a:solidFill>
              </a:rPr>
              <a:t>τ</a:t>
            </a:r>
            <a:r>
              <a:rPr kumimoji="0" lang="en-US" altLang="zh-CN" sz="2400" b="1" i="0">
                <a:solidFill>
                  <a:srgbClr val="000066"/>
                </a:solidFill>
              </a:rPr>
              <a:t>——</a:t>
            </a:r>
            <a:r>
              <a:rPr kumimoji="0" lang="zh-CN" altLang="en-US" sz="2400" b="1" i="0">
                <a:solidFill>
                  <a:srgbClr val="000066"/>
                </a:solidFill>
              </a:rPr>
              <a:t>时间常数，</a:t>
            </a:r>
            <a:r>
              <a:rPr kumimoji="0" lang="en-US" altLang="zh-CN" sz="2400" b="1">
                <a:solidFill>
                  <a:srgbClr val="000066"/>
                </a:solidFill>
              </a:rPr>
              <a:t>τ</a:t>
            </a:r>
            <a:r>
              <a:rPr kumimoji="0" lang="zh-CN" altLang="en-US" sz="2400" b="1" i="0">
                <a:solidFill>
                  <a:srgbClr val="000066"/>
                </a:solidFill>
              </a:rPr>
              <a:t>＝</a:t>
            </a:r>
            <a:r>
              <a:rPr kumimoji="0" lang="en-US" altLang="zh-CN" sz="2400" b="1">
                <a:solidFill>
                  <a:srgbClr val="000066"/>
                </a:solidFill>
              </a:rPr>
              <a:t>a</a:t>
            </a:r>
            <a:r>
              <a:rPr kumimoji="0" lang="en-US" altLang="zh-CN" sz="2400" b="1" i="0">
                <a:solidFill>
                  <a:srgbClr val="000066"/>
                </a:solidFill>
              </a:rPr>
              <a:t>1</a:t>
            </a:r>
            <a:r>
              <a:rPr kumimoji="0" lang="zh-CN" altLang="en-US" sz="2400" b="1" i="0">
                <a:solidFill>
                  <a:srgbClr val="000066"/>
                </a:solidFill>
              </a:rPr>
              <a:t>／</a:t>
            </a:r>
            <a:r>
              <a:rPr kumimoji="0" lang="en-US" altLang="zh-CN" sz="2400" b="1">
                <a:solidFill>
                  <a:srgbClr val="000066"/>
                </a:solidFill>
              </a:rPr>
              <a:t>a</a:t>
            </a:r>
            <a:r>
              <a:rPr kumimoji="0" lang="en-US" altLang="zh-CN" sz="2400" b="1" i="0">
                <a:solidFill>
                  <a:srgbClr val="000066"/>
                </a:solidFill>
              </a:rPr>
              <a:t>0</a:t>
            </a:r>
            <a:r>
              <a:rPr kumimoji="0" lang="zh-CN" altLang="en-US" sz="2400" b="1" i="0">
                <a:solidFill>
                  <a:srgbClr val="000066"/>
                </a:solidFill>
              </a:rPr>
              <a:t>；</a:t>
            </a:r>
          </a:p>
          <a:p>
            <a:pPr algn="ctr" eaLnBrk="1" hangingPunct="1">
              <a:spcBef>
                <a:spcPct val="0"/>
              </a:spcBef>
              <a:buFontTx/>
              <a:buNone/>
            </a:pPr>
            <a:r>
              <a:rPr kumimoji="0" lang="zh-CN" altLang="en-US" sz="2400" b="1" i="0">
                <a:solidFill>
                  <a:srgbClr val="000066"/>
                </a:solidFill>
              </a:rPr>
              <a:t>     </a:t>
            </a:r>
            <a:r>
              <a:rPr kumimoji="0" lang="zh-CN" altLang="en-US" sz="2400" b="1">
                <a:solidFill>
                  <a:srgbClr val="000066"/>
                </a:solidFill>
              </a:rPr>
              <a:t> </a:t>
            </a:r>
            <a:r>
              <a:rPr kumimoji="0" lang="en-US" altLang="zh-CN" sz="2400" b="1">
                <a:solidFill>
                  <a:srgbClr val="000066"/>
                </a:solidFill>
              </a:rPr>
              <a:t>k</a:t>
            </a:r>
            <a:r>
              <a:rPr kumimoji="0" lang="en-US" altLang="zh-CN" sz="2400" b="1" i="0">
                <a:solidFill>
                  <a:srgbClr val="000066"/>
                </a:solidFill>
              </a:rPr>
              <a:t>——</a:t>
            </a:r>
            <a:r>
              <a:rPr kumimoji="0" lang="zh-CN" altLang="en-US" sz="2400" b="1" i="0">
                <a:solidFill>
                  <a:srgbClr val="000066"/>
                </a:solidFill>
              </a:rPr>
              <a:t>静态灵敏度，</a:t>
            </a:r>
            <a:r>
              <a:rPr kumimoji="0" lang="en-US" altLang="zh-CN" sz="2400" b="1">
                <a:solidFill>
                  <a:srgbClr val="000066"/>
                </a:solidFill>
              </a:rPr>
              <a:t>k</a:t>
            </a:r>
            <a:r>
              <a:rPr kumimoji="0" lang="zh-CN" altLang="en-US" sz="2400" b="1" i="0">
                <a:solidFill>
                  <a:srgbClr val="000066"/>
                </a:solidFill>
              </a:rPr>
              <a:t>＝</a:t>
            </a:r>
            <a:r>
              <a:rPr kumimoji="0" lang="en-US" altLang="zh-CN" sz="2400" b="1">
                <a:solidFill>
                  <a:srgbClr val="000066"/>
                </a:solidFill>
              </a:rPr>
              <a:t>b</a:t>
            </a:r>
            <a:r>
              <a:rPr kumimoji="0" lang="en-US" altLang="zh-CN" sz="2400" b="1" i="0">
                <a:solidFill>
                  <a:srgbClr val="000066"/>
                </a:solidFill>
              </a:rPr>
              <a:t>0</a:t>
            </a:r>
            <a:r>
              <a:rPr kumimoji="0" lang="zh-CN" altLang="en-US" sz="2400" b="1" i="0">
                <a:solidFill>
                  <a:srgbClr val="000066"/>
                </a:solidFill>
              </a:rPr>
              <a:t>／</a:t>
            </a:r>
            <a:r>
              <a:rPr kumimoji="0" lang="en-US" altLang="zh-CN" sz="2400" b="1">
                <a:solidFill>
                  <a:srgbClr val="000066"/>
                </a:solidFill>
              </a:rPr>
              <a:t>a</a:t>
            </a:r>
            <a:r>
              <a:rPr kumimoji="0" lang="en-US" altLang="zh-CN" sz="2400" b="1" i="0">
                <a:solidFill>
                  <a:srgbClr val="000066"/>
                </a:solidFill>
              </a:rPr>
              <a:t>0</a:t>
            </a:r>
            <a:r>
              <a:rPr kumimoji="0" lang="zh-CN" altLang="en-US" sz="2400" b="1" i="0">
                <a:solidFill>
                  <a:srgbClr val="000066"/>
                </a:solidFill>
              </a:rPr>
              <a:t>。</a:t>
            </a:r>
          </a:p>
        </p:txBody>
      </p:sp>
      <p:graphicFrame>
        <p:nvGraphicFramePr>
          <p:cNvPr id="32776" name="Object 8"/>
          <p:cNvGraphicFramePr>
            <a:graphicFrameLocks noChangeAspect="1"/>
          </p:cNvGraphicFramePr>
          <p:nvPr/>
        </p:nvGraphicFramePr>
        <p:xfrm>
          <a:off x="5148263" y="4506913"/>
          <a:ext cx="1582737" cy="766762"/>
        </p:xfrm>
        <a:graphic>
          <a:graphicData uri="http://schemas.openxmlformats.org/presentationml/2006/ole">
            <mc:AlternateContent xmlns:mc="http://schemas.openxmlformats.org/markup-compatibility/2006">
              <mc:Choice xmlns:v="urn:schemas-microsoft-com:vml" Requires="v">
                <p:oleObj spid="_x0000_s32781" name="公式" r:id="rId9" imgW="850531" imgH="406224" progId="Equation.3">
                  <p:embed/>
                </p:oleObj>
              </mc:Choice>
              <mc:Fallback>
                <p:oleObj name="公式" r:id="rId9" imgW="850531" imgH="40622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4506913"/>
                        <a:ext cx="158273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Rectangle 9"/>
          <p:cNvSpPr>
            <a:spLocks noChangeArrowheads="1"/>
          </p:cNvSpPr>
          <p:nvPr/>
        </p:nvSpPr>
        <p:spPr bwMode="auto">
          <a:xfrm>
            <a:off x="611188" y="4797425"/>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一阶系统的传递函数： </a:t>
            </a:r>
          </a:p>
        </p:txBody>
      </p:sp>
    </p:spTree>
  </p:cSld>
  <p:clrMapOvr>
    <a:masterClrMapping/>
  </p:clrMapOvr>
  <p:transition advTm="109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4213" y="908050"/>
            <a:ext cx="23764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kumimoji="0" lang="zh-CN" altLang="en-US" sz="2400" b="1" i="0">
                <a:solidFill>
                  <a:srgbClr val="000066"/>
                </a:solidFill>
              </a:rPr>
              <a:t>单位阶跃输入：</a:t>
            </a:r>
          </a:p>
        </p:txBody>
      </p:sp>
      <p:sp>
        <p:nvSpPr>
          <p:cNvPr id="33795" name="Rectangle 3"/>
          <p:cNvSpPr>
            <a:spLocks noChangeArrowheads="1"/>
          </p:cNvSpPr>
          <p:nvPr/>
        </p:nvSpPr>
        <p:spPr bwMode="auto">
          <a:xfrm>
            <a:off x="468313" y="1916113"/>
            <a:ext cx="719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kumimoji="0" lang="zh-CN" altLang="en-US" sz="2400" b="1" i="0">
                <a:solidFill>
                  <a:srgbClr val="000066"/>
                </a:solidFill>
              </a:rPr>
              <a:t>对初始状态为零的传感器，当输入一个单位阶跃信号</a:t>
            </a:r>
          </a:p>
        </p:txBody>
      </p:sp>
      <p:graphicFrame>
        <p:nvGraphicFramePr>
          <p:cNvPr id="33796" name="Object 4"/>
          <p:cNvGraphicFramePr>
            <a:graphicFrameLocks noChangeAspect="1"/>
          </p:cNvGraphicFramePr>
          <p:nvPr/>
        </p:nvGraphicFramePr>
        <p:xfrm>
          <a:off x="3132138" y="836613"/>
          <a:ext cx="2301875" cy="868362"/>
        </p:xfrm>
        <a:graphic>
          <a:graphicData uri="http://schemas.openxmlformats.org/presentationml/2006/ole">
            <mc:AlternateContent xmlns:mc="http://schemas.openxmlformats.org/markup-compatibility/2006">
              <mc:Choice xmlns:v="urn:schemas-microsoft-com:vml" Requires="v">
                <p:oleObj spid="_x0000_s33802" name="公式" r:id="rId3" imgW="1002865" imgH="469696" progId="Equation.3">
                  <p:embed/>
                </p:oleObj>
              </mc:Choice>
              <mc:Fallback>
                <p:oleObj name="公式" r:id="rId3" imgW="1002865" imgH="46969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836613"/>
                        <a:ext cx="230187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5"/>
          <p:cNvGraphicFramePr>
            <a:graphicFrameLocks noChangeAspect="1"/>
          </p:cNvGraphicFramePr>
          <p:nvPr/>
        </p:nvGraphicFramePr>
        <p:xfrm>
          <a:off x="3276600" y="3429000"/>
          <a:ext cx="2663825" cy="868363"/>
        </p:xfrm>
        <a:graphic>
          <a:graphicData uri="http://schemas.openxmlformats.org/presentationml/2006/ole">
            <mc:AlternateContent xmlns:mc="http://schemas.openxmlformats.org/markup-compatibility/2006">
              <mc:Choice xmlns:v="urn:schemas-microsoft-com:vml" Requires="v">
                <p:oleObj spid="_x0000_s33803" name="公式" r:id="rId5" imgW="1307532" imgH="431613" progId="Equation.3">
                  <p:embed/>
                </p:oleObj>
              </mc:Choice>
              <mc:Fallback>
                <p:oleObj name="公式" r:id="rId5" imgW="1307532"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429000"/>
                        <a:ext cx="26638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8" name="Object 6"/>
          <p:cNvGraphicFramePr>
            <a:graphicFrameLocks noChangeAspect="1"/>
          </p:cNvGraphicFramePr>
          <p:nvPr/>
        </p:nvGraphicFramePr>
        <p:xfrm>
          <a:off x="814388" y="2492375"/>
          <a:ext cx="6103937" cy="798513"/>
        </p:xfrm>
        <a:graphic>
          <a:graphicData uri="http://schemas.openxmlformats.org/presentationml/2006/ole">
            <mc:AlternateContent xmlns:mc="http://schemas.openxmlformats.org/markup-compatibility/2006">
              <mc:Choice xmlns:v="urn:schemas-microsoft-com:vml" Requires="v">
                <p:oleObj spid="_x0000_s33804" name="公式" r:id="rId7" imgW="3149600" imgH="406400" progId="Equation.3">
                  <p:embed/>
                </p:oleObj>
              </mc:Choice>
              <mc:Fallback>
                <p:oleObj name="公式" r:id="rId7" imgW="3149600" imgH="406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4388" y="2492375"/>
                        <a:ext cx="610393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7"/>
          <p:cNvGraphicFramePr>
            <a:graphicFrameLocks noChangeAspect="1"/>
          </p:cNvGraphicFramePr>
          <p:nvPr/>
        </p:nvGraphicFramePr>
        <p:xfrm>
          <a:off x="3059113" y="4437063"/>
          <a:ext cx="3457575" cy="823912"/>
        </p:xfrm>
        <a:graphic>
          <a:graphicData uri="http://schemas.openxmlformats.org/presentationml/2006/ole">
            <mc:AlternateContent xmlns:mc="http://schemas.openxmlformats.org/markup-compatibility/2006">
              <mc:Choice xmlns:v="urn:schemas-microsoft-com:vml" Requires="v">
                <p:oleObj spid="_x0000_s33805" name="公式" r:id="rId9" imgW="1726451" imgH="406224" progId="Equation.3">
                  <p:embed/>
                </p:oleObj>
              </mc:Choice>
              <mc:Fallback>
                <p:oleObj name="公式" r:id="rId9" imgW="1726451" imgH="406224"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4437063"/>
                        <a:ext cx="34575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8"/>
          <p:cNvGraphicFramePr>
            <a:graphicFrameLocks noChangeAspect="1"/>
          </p:cNvGraphicFramePr>
          <p:nvPr/>
        </p:nvGraphicFramePr>
        <p:xfrm>
          <a:off x="6084888" y="5445125"/>
          <a:ext cx="1871662" cy="776288"/>
        </p:xfrm>
        <a:graphic>
          <a:graphicData uri="http://schemas.openxmlformats.org/presentationml/2006/ole">
            <mc:AlternateContent xmlns:mc="http://schemas.openxmlformats.org/markup-compatibility/2006">
              <mc:Choice xmlns:v="urn:schemas-microsoft-com:vml" Requires="v">
                <p:oleObj spid="_x0000_s33806" name="公式" r:id="rId11" imgW="837836" imgH="342751" progId="Equation.3">
                  <p:embed/>
                </p:oleObj>
              </mc:Choice>
              <mc:Fallback>
                <p:oleObj name="公式" r:id="rId11" imgW="837836" imgH="342751"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4888" y="5445125"/>
                        <a:ext cx="1871662"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Rectangle 9"/>
          <p:cNvSpPr>
            <a:spLocks noChangeArrowheads="1"/>
          </p:cNvSpPr>
          <p:nvPr/>
        </p:nvSpPr>
        <p:spPr bwMode="auto">
          <a:xfrm>
            <a:off x="468313" y="5734050"/>
            <a:ext cx="49323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kumimoji="0" lang="zh-CN" altLang="en-US" sz="2400" b="1" i="0">
                <a:solidFill>
                  <a:srgbClr val="000066"/>
                </a:solidFill>
              </a:rPr>
              <a:t>一阶传感器的单位阶跃响应信号为： </a:t>
            </a:r>
          </a:p>
        </p:txBody>
      </p:sp>
    </p:spTree>
  </p:cSld>
  <p:clrMapOvr>
    <a:masterClrMapping/>
  </p:clrMapOvr>
  <p:transition advTm="109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468313" y="549275"/>
            <a:ext cx="4038600" cy="5832475"/>
          </a:xfrm>
        </p:spPr>
        <p:txBody>
          <a:bodyPr/>
          <a:lstStyle/>
          <a:p>
            <a:pPr marL="0" indent="0" eaLnBrk="1" hangingPunct="1">
              <a:lnSpc>
                <a:spcPct val="125000"/>
              </a:lnSpc>
              <a:buFontTx/>
              <a:buNone/>
            </a:pPr>
            <a:r>
              <a:rPr kumimoji="1" lang="zh-CN" altLang="en-US" sz="2400" b="1" smtClean="0">
                <a:solidFill>
                  <a:srgbClr val="A50021"/>
                </a:solidFill>
                <a:ea typeface="宋体" panose="02010600030101010101" pitchFamily="2" charset="-122"/>
              </a:rPr>
              <a:t>    </a:t>
            </a:r>
            <a:r>
              <a:rPr kumimoji="1" lang="zh-CN" altLang="en-US" sz="2400" b="1" smtClean="0">
                <a:solidFill>
                  <a:srgbClr val="000066"/>
                </a:solidFill>
                <a:ea typeface="宋体" panose="02010600030101010101" pitchFamily="2" charset="-122"/>
              </a:rPr>
              <a:t> 传感器存在惯性</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它的输出不能立即复现输入信号</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而是从零开始</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按指数规律上升</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最终达到稳态值。</a:t>
            </a:r>
          </a:p>
          <a:p>
            <a:pPr marL="0" indent="0" eaLnBrk="1" hangingPunct="1">
              <a:lnSpc>
                <a:spcPct val="125000"/>
              </a:lnSpc>
              <a:buFontTx/>
              <a:buNone/>
            </a:pPr>
            <a:r>
              <a:rPr kumimoji="1" lang="zh-CN" altLang="en-US" sz="2400" b="1" smtClean="0">
                <a:solidFill>
                  <a:srgbClr val="000066"/>
                </a:solidFill>
                <a:ea typeface="宋体" panose="02010600030101010101" pitchFamily="2" charset="-122"/>
              </a:rPr>
              <a:t>       理论上传感器的响应只在</a:t>
            </a:r>
            <a:r>
              <a:rPr kumimoji="1" lang="en-US" altLang="zh-CN" sz="2400" b="1" smtClean="0">
                <a:solidFill>
                  <a:srgbClr val="000066"/>
                </a:solidFill>
                <a:ea typeface="宋体" panose="02010600030101010101" pitchFamily="2" charset="-122"/>
              </a:rPr>
              <a:t>t</a:t>
            </a:r>
            <a:r>
              <a:rPr kumimoji="1" lang="zh-CN" altLang="en-US" sz="2400" b="1" smtClean="0">
                <a:solidFill>
                  <a:srgbClr val="000066"/>
                </a:solidFill>
                <a:ea typeface="宋体" panose="02010600030101010101" pitchFamily="2" charset="-122"/>
              </a:rPr>
              <a:t>趋于无穷大时才达到稳态值</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但实际上当</a:t>
            </a:r>
            <a:r>
              <a:rPr kumimoji="1" lang="en-US" altLang="zh-CN" sz="2400" b="1" smtClean="0">
                <a:solidFill>
                  <a:srgbClr val="000066"/>
                </a:solidFill>
                <a:ea typeface="宋体" panose="02010600030101010101" pitchFamily="2" charset="-122"/>
              </a:rPr>
              <a:t>t=4τ</a:t>
            </a:r>
            <a:r>
              <a:rPr kumimoji="1" lang="zh-CN" altLang="en-US" sz="2400" b="1" smtClean="0">
                <a:solidFill>
                  <a:srgbClr val="000066"/>
                </a:solidFill>
                <a:ea typeface="宋体" panose="02010600030101010101" pitchFamily="2" charset="-122"/>
              </a:rPr>
              <a:t>时其输出达到稳态值的</a:t>
            </a:r>
            <a:r>
              <a:rPr kumimoji="1" lang="en-US" altLang="zh-CN" sz="2400" b="1" smtClean="0">
                <a:solidFill>
                  <a:srgbClr val="000066"/>
                </a:solidFill>
                <a:ea typeface="宋体" panose="02010600030101010101" pitchFamily="2" charset="-122"/>
              </a:rPr>
              <a:t>98.2%, </a:t>
            </a:r>
            <a:r>
              <a:rPr kumimoji="1" lang="zh-CN" altLang="en-US" sz="2400" b="1" smtClean="0">
                <a:solidFill>
                  <a:srgbClr val="000066"/>
                </a:solidFill>
                <a:ea typeface="宋体" panose="02010600030101010101" pitchFamily="2" charset="-122"/>
              </a:rPr>
              <a:t>可以认为已达到稳态。</a:t>
            </a:r>
          </a:p>
          <a:p>
            <a:pPr marL="0" indent="0" eaLnBrk="1" hangingPunct="1">
              <a:lnSpc>
                <a:spcPct val="125000"/>
              </a:lnSpc>
              <a:buFontTx/>
              <a:buNone/>
            </a:pPr>
            <a:r>
              <a:rPr kumimoji="1" lang="en-US" altLang="zh-CN" sz="2400" b="1" smtClean="0">
                <a:solidFill>
                  <a:srgbClr val="000066"/>
                </a:solidFill>
                <a:ea typeface="宋体" panose="02010600030101010101" pitchFamily="2" charset="-122"/>
              </a:rPr>
              <a:t>       τ</a:t>
            </a:r>
            <a:r>
              <a:rPr kumimoji="1" lang="zh-CN" altLang="en-US" sz="2400" b="1" smtClean="0">
                <a:solidFill>
                  <a:srgbClr val="000066"/>
                </a:solidFill>
                <a:ea typeface="宋体" panose="02010600030101010101" pitchFamily="2" charset="-122"/>
              </a:rPr>
              <a:t>越小</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响应曲线越接近于输入阶跃曲线</a:t>
            </a:r>
            <a:r>
              <a:rPr kumimoji="1" lang="en-US" altLang="zh-CN" sz="2400" b="1" smtClean="0">
                <a:solidFill>
                  <a:srgbClr val="000066"/>
                </a:solidFill>
                <a:ea typeface="宋体" panose="02010600030101010101" pitchFamily="2" charset="-122"/>
              </a:rPr>
              <a:t>, </a:t>
            </a:r>
            <a:r>
              <a:rPr kumimoji="1" lang="zh-CN" altLang="en-US" sz="2400" b="1" smtClean="0">
                <a:solidFill>
                  <a:srgbClr val="000066"/>
                </a:solidFill>
                <a:ea typeface="宋体" panose="02010600030101010101" pitchFamily="2" charset="-122"/>
              </a:rPr>
              <a:t>因此</a:t>
            </a:r>
            <a:r>
              <a:rPr kumimoji="1" lang="en-US" altLang="zh-CN" sz="2400" b="1" smtClean="0">
                <a:solidFill>
                  <a:srgbClr val="000066"/>
                </a:solidFill>
                <a:ea typeface="宋体" panose="02010600030101010101" pitchFamily="2" charset="-122"/>
              </a:rPr>
              <a:t>, </a:t>
            </a:r>
            <a:r>
              <a:rPr kumimoji="1" lang="en-US" altLang="zh-CN" sz="2400" b="1" smtClean="0">
                <a:solidFill>
                  <a:srgbClr val="A50021"/>
                </a:solidFill>
                <a:ea typeface="宋体" panose="02010600030101010101" pitchFamily="2" charset="-122"/>
              </a:rPr>
              <a:t>τ</a:t>
            </a:r>
            <a:r>
              <a:rPr kumimoji="1" lang="zh-CN" altLang="en-US" sz="2400" b="1" smtClean="0">
                <a:solidFill>
                  <a:srgbClr val="A50021"/>
                </a:solidFill>
                <a:ea typeface="宋体" panose="02010600030101010101" pitchFamily="2" charset="-122"/>
              </a:rPr>
              <a:t>值是一阶传感器重要的性能参数</a:t>
            </a:r>
            <a:r>
              <a:rPr kumimoji="1" lang="zh-CN" altLang="en-US" sz="2400" b="1" smtClean="0">
                <a:solidFill>
                  <a:srgbClr val="000066"/>
                </a:solidFill>
                <a:ea typeface="宋体" panose="02010600030101010101" pitchFamily="2" charset="-122"/>
              </a:rPr>
              <a:t>。</a:t>
            </a:r>
          </a:p>
        </p:txBody>
      </p:sp>
      <p:graphicFrame>
        <p:nvGraphicFramePr>
          <p:cNvPr id="34819" name="Object 3"/>
          <p:cNvGraphicFramePr>
            <a:graphicFrameLocks noChangeAspect="1"/>
          </p:cNvGraphicFramePr>
          <p:nvPr>
            <p:ph sz="half" idx="2"/>
          </p:nvPr>
        </p:nvGraphicFramePr>
        <p:xfrm>
          <a:off x="4643438" y="1052513"/>
          <a:ext cx="4254500" cy="2466975"/>
        </p:xfrm>
        <a:graphic>
          <a:graphicData uri="http://schemas.openxmlformats.org/presentationml/2006/ole">
            <mc:AlternateContent xmlns:mc="http://schemas.openxmlformats.org/markup-compatibility/2006">
              <mc:Choice xmlns:v="urn:schemas-microsoft-com:vml" Requires="v">
                <p:oleObj spid="_x0000_s34821" r:id="rId3" imgW="6553200" imgH="3800475" progId="Eb.Document">
                  <p:embed/>
                </p:oleObj>
              </mc:Choice>
              <mc:Fallback>
                <p:oleObj r:id="rId3" imgW="6553200" imgH="3800475" progId="Eb.Document">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5269" r="6451"/>
                      <a:stretch>
                        <a:fillRect/>
                      </a:stretch>
                    </p:blipFill>
                    <p:spPr bwMode="auto">
                      <a:xfrm>
                        <a:off x="4643438" y="1052513"/>
                        <a:ext cx="4254500"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Text Box 4"/>
          <p:cNvSpPr txBox="1">
            <a:spLocks noChangeArrowheads="1"/>
          </p:cNvSpPr>
          <p:nvPr/>
        </p:nvSpPr>
        <p:spPr bwMode="auto">
          <a:xfrm>
            <a:off x="6227763" y="3933825"/>
            <a:ext cx="17653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5000"/>
              </a:lnSpc>
              <a:spcBef>
                <a:spcPct val="50000"/>
              </a:spcBef>
              <a:buFontTx/>
              <a:buNone/>
            </a:pPr>
            <a:r>
              <a:rPr kumimoji="0" lang="en-US" altLang="zh-CN" sz="2400" b="1" i="0"/>
              <a:t>1</a:t>
            </a:r>
            <a:r>
              <a:rPr kumimoji="0" lang="en-US" altLang="zh-CN" sz="2400" b="1" i="0">
                <a:solidFill>
                  <a:srgbClr val="000066"/>
                </a:solidFill>
              </a:rPr>
              <a:t>τ— 0.63</a:t>
            </a:r>
            <a:endParaRPr kumimoji="0" lang="zh-CN" altLang="en-US" sz="2400" b="1" i="0">
              <a:solidFill>
                <a:srgbClr val="000066"/>
              </a:solidFill>
            </a:endParaRPr>
          </a:p>
          <a:p>
            <a:pPr eaLnBrk="1" hangingPunct="1">
              <a:lnSpc>
                <a:spcPct val="85000"/>
              </a:lnSpc>
              <a:spcBef>
                <a:spcPct val="50000"/>
              </a:spcBef>
              <a:buFontTx/>
              <a:buNone/>
            </a:pPr>
            <a:r>
              <a:rPr kumimoji="0" lang="en-US" altLang="zh-CN" sz="2400" b="1" i="0">
                <a:solidFill>
                  <a:srgbClr val="000066"/>
                </a:solidFill>
              </a:rPr>
              <a:t>2τ—0.87</a:t>
            </a:r>
            <a:endParaRPr kumimoji="0" lang="zh-CN" altLang="en-US" sz="2400" b="1" i="0">
              <a:solidFill>
                <a:srgbClr val="000066"/>
              </a:solidFill>
            </a:endParaRPr>
          </a:p>
          <a:p>
            <a:pPr eaLnBrk="1" hangingPunct="1">
              <a:lnSpc>
                <a:spcPct val="85000"/>
              </a:lnSpc>
              <a:spcBef>
                <a:spcPct val="50000"/>
              </a:spcBef>
              <a:buFontTx/>
              <a:buNone/>
            </a:pPr>
            <a:r>
              <a:rPr kumimoji="0" lang="en-US" altLang="zh-CN" sz="2400" b="1" i="0">
                <a:solidFill>
                  <a:srgbClr val="000066"/>
                </a:solidFill>
              </a:rPr>
              <a:t>3τ—0.95</a:t>
            </a:r>
            <a:endParaRPr kumimoji="0" lang="zh-CN" altLang="en-US" sz="2400" b="1" i="0">
              <a:solidFill>
                <a:srgbClr val="000066"/>
              </a:solidFill>
            </a:endParaRPr>
          </a:p>
          <a:p>
            <a:pPr eaLnBrk="1" hangingPunct="1">
              <a:lnSpc>
                <a:spcPct val="85000"/>
              </a:lnSpc>
              <a:spcBef>
                <a:spcPct val="50000"/>
              </a:spcBef>
              <a:buFontTx/>
              <a:buNone/>
            </a:pPr>
            <a:r>
              <a:rPr kumimoji="0" lang="en-US" altLang="zh-CN" sz="2400" b="1" i="0">
                <a:solidFill>
                  <a:srgbClr val="000066"/>
                </a:solidFill>
              </a:rPr>
              <a:t>4τ—0.982</a:t>
            </a:r>
            <a:endParaRPr kumimoji="0" lang="zh-CN" altLang="en-US" sz="2400" b="1" i="0">
              <a:solidFill>
                <a:srgbClr val="000066"/>
              </a:solidFill>
            </a:endParaRPr>
          </a:p>
          <a:p>
            <a:pPr eaLnBrk="1" hangingPunct="1">
              <a:lnSpc>
                <a:spcPct val="85000"/>
              </a:lnSpc>
              <a:spcBef>
                <a:spcPct val="50000"/>
              </a:spcBef>
              <a:buFontTx/>
              <a:buNone/>
            </a:pPr>
            <a:r>
              <a:rPr kumimoji="0" lang="en-US" altLang="zh-CN" sz="2400" b="1" i="0">
                <a:solidFill>
                  <a:srgbClr val="000066"/>
                </a:solidFill>
              </a:rPr>
              <a:t>5τ—0.993</a:t>
            </a:r>
            <a:endParaRPr kumimoji="0" lang="zh-CN" altLang="en-US" sz="2400" b="1" i="0">
              <a:solidFill>
                <a:srgbClr val="000066"/>
              </a:solidFill>
            </a:endParaRPr>
          </a:p>
        </p:txBody>
      </p:sp>
    </p:spTree>
  </p:cSld>
  <p:clrMapOvr>
    <a:masterClrMapping/>
  </p:clrMapOvr>
  <p:transition advTm="109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68313" y="404813"/>
            <a:ext cx="5051425"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kumimoji="0" lang="en-US" altLang="zh-CN" sz="2800" i="0">
                <a:solidFill>
                  <a:srgbClr val="A50021"/>
                </a:solidFill>
              </a:rPr>
              <a:t>2</a:t>
            </a:r>
            <a:r>
              <a:rPr kumimoji="0" lang="zh-CN" altLang="en-US" sz="2800" i="0">
                <a:solidFill>
                  <a:srgbClr val="A50021"/>
                </a:solidFill>
              </a:rPr>
              <a:t>、二阶传感器的单位阶跃响应</a:t>
            </a:r>
          </a:p>
        </p:txBody>
      </p:sp>
      <p:graphicFrame>
        <p:nvGraphicFramePr>
          <p:cNvPr id="35843" name="Object 3"/>
          <p:cNvGraphicFramePr>
            <a:graphicFrameLocks noChangeAspect="1"/>
          </p:cNvGraphicFramePr>
          <p:nvPr/>
        </p:nvGraphicFramePr>
        <p:xfrm>
          <a:off x="4500563" y="1196975"/>
          <a:ext cx="3240087" cy="823913"/>
        </p:xfrm>
        <a:graphic>
          <a:graphicData uri="http://schemas.openxmlformats.org/presentationml/2006/ole">
            <mc:AlternateContent xmlns:mc="http://schemas.openxmlformats.org/markup-compatibility/2006">
              <mc:Choice xmlns:v="urn:schemas-microsoft-com:vml" Requires="v">
                <p:oleObj spid="_x0000_s35849" name="公式" r:id="rId3" imgW="1511300" imgH="457200" progId="Equation.3">
                  <p:embed/>
                </p:oleObj>
              </mc:Choice>
              <mc:Fallback>
                <p:oleObj name="公式" r:id="rId3" imgW="1511300" imgH="457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1196975"/>
                        <a:ext cx="32400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Rectangle 4"/>
          <p:cNvSpPr>
            <a:spLocks noChangeArrowheads="1"/>
          </p:cNvSpPr>
          <p:nvPr/>
        </p:nvSpPr>
        <p:spPr bwMode="auto">
          <a:xfrm>
            <a:off x="0" y="1412875"/>
            <a:ext cx="380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400" b="1" i="0">
                <a:solidFill>
                  <a:srgbClr val="000066"/>
                </a:solidFill>
              </a:rPr>
              <a:t>二阶传感器的传递函数：</a:t>
            </a:r>
          </a:p>
        </p:txBody>
      </p:sp>
      <p:sp>
        <p:nvSpPr>
          <p:cNvPr id="35845" name="Rectangle 5"/>
          <p:cNvSpPr>
            <a:spLocks noChangeArrowheads="1"/>
          </p:cNvSpPr>
          <p:nvPr/>
        </p:nvSpPr>
        <p:spPr bwMode="auto">
          <a:xfrm>
            <a:off x="3414713" y="295275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en-US" altLang="zh-CN" sz="1000" i="0"/>
              <a:t> </a:t>
            </a:r>
            <a:endParaRPr kumimoji="0" lang="en-US" altLang="zh-CN" sz="1800" i="0"/>
          </a:p>
        </p:txBody>
      </p:sp>
      <p:graphicFrame>
        <p:nvGraphicFramePr>
          <p:cNvPr id="35846" name="Object 6"/>
          <p:cNvGraphicFramePr>
            <a:graphicFrameLocks noChangeAspect="1"/>
          </p:cNvGraphicFramePr>
          <p:nvPr/>
        </p:nvGraphicFramePr>
        <p:xfrm>
          <a:off x="3635375" y="2205038"/>
          <a:ext cx="4464050" cy="890587"/>
        </p:xfrm>
        <a:graphic>
          <a:graphicData uri="http://schemas.openxmlformats.org/presentationml/2006/ole">
            <mc:AlternateContent xmlns:mc="http://schemas.openxmlformats.org/markup-compatibility/2006">
              <mc:Choice xmlns:v="urn:schemas-microsoft-com:vml" Requires="v">
                <p:oleObj spid="_x0000_s35850" name="公式" r:id="rId5" imgW="2413000" imgH="457200" progId="Equation.3">
                  <p:embed/>
                </p:oleObj>
              </mc:Choice>
              <mc:Fallback>
                <p:oleObj name="公式" r:id="rId5" imgW="24130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205038"/>
                        <a:ext cx="44640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7"/>
          <p:cNvSpPr>
            <a:spLocks noChangeArrowheads="1"/>
          </p:cNvSpPr>
          <p:nvPr/>
        </p:nvSpPr>
        <p:spPr bwMode="auto">
          <a:xfrm>
            <a:off x="3414713" y="3644900"/>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1100" i="0"/>
              <a:t> </a:t>
            </a:r>
            <a:endParaRPr kumimoji="0" lang="zh-CN" altLang="en-US" sz="1800" i="0"/>
          </a:p>
        </p:txBody>
      </p:sp>
      <p:sp>
        <p:nvSpPr>
          <p:cNvPr id="35848" name="Rectangle 8"/>
          <p:cNvSpPr>
            <a:spLocks noChangeArrowheads="1"/>
          </p:cNvSpPr>
          <p:nvPr/>
        </p:nvSpPr>
        <p:spPr bwMode="auto">
          <a:xfrm>
            <a:off x="827088" y="3500438"/>
            <a:ext cx="77057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5000"/>
              </a:lnSpc>
              <a:spcBef>
                <a:spcPct val="0"/>
              </a:spcBef>
              <a:buFontTx/>
              <a:buNone/>
            </a:pPr>
            <a:r>
              <a:rPr kumimoji="0" lang="zh-CN" altLang="en-US" sz="2400" b="1" i="0">
                <a:solidFill>
                  <a:srgbClr val="000066"/>
                </a:solidFill>
              </a:rPr>
              <a:t>        二阶传感器对阶跃信号的响应在很大程度上取决于阻尼比</a:t>
            </a:r>
            <a:r>
              <a:rPr kumimoji="0" lang="en-US" altLang="zh-CN" sz="2400" b="1">
                <a:solidFill>
                  <a:srgbClr val="000066"/>
                </a:solidFill>
              </a:rPr>
              <a:t>ξ</a:t>
            </a:r>
            <a:r>
              <a:rPr kumimoji="0" lang="zh-CN" altLang="en-US" sz="2400" b="1" i="0">
                <a:solidFill>
                  <a:srgbClr val="000066"/>
                </a:solidFill>
              </a:rPr>
              <a:t>和固有频率</a:t>
            </a:r>
            <a:r>
              <a:rPr kumimoji="0" lang="en-US" altLang="zh-CN" sz="2400" b="1">
                <a:solidFill>
                  <a:srgbClr val="000066"/>
                </a:solidFill>
              </a:rPr>
              <a:t>ω</a:t>
            </a:r>
            <a:r>
              <a:rPr kumimoji="0" lang="en-US" altLang="zh-CN" sz="1600" b="1" i="0">
                <a:solidFill>
                  <a:srgbClr val="000066"/>
                </a:solidFill>
              </a:rPr>
              <a:t>0</a:t>
            </a:r>
            <a:r>
              <a:rPr kumimoji="0" lang="zh-CN" altLang="en-US" sz="2400" b="1" i="0">
                <a:solidFill>
                  <a:srgbClr val="000066"/>
                </a:solidFill>
              </a:rPr>
              <a:t>。固有频率</a:t>
            </a:r>
            <a:r>
              <a:rPr kumimoji="0" lang="en-US" altLang="zh-CN" sz="2400" b="1">
                <a:solidFill>
                  <a:srgbClr val="000066"/>
                </a:solidFill>
              </a:rPr>
              <a:t>ω</a:t>
            </a:r>
            <a:r>
              <a:rPr kumimoji="0" lang="en-US" altLang="zh-CN" sz="1600" b="1" i="0">
                <a:solidFill>
                  <a:srgbClr val="000066"/>
                </a:solidFill>
              </a:rPr>
              <a:t>0</a:t>
            </a:r>
            <a:r>
              <a:rPr kumimoji="0" lang="zh-CN" altLang="en-US" sz="2400" b="1" i="0">
                <a:solidFill>
                  <a:srgbClr val="000066"/>
                </a:solidFill>
              </a:rPr>
              <a:t>由传感器主要结构参数所决定，</a:t>
            </a:r>
            <a:r>
              <a:rPr kumimoji="0" lang="en-US" altLang="zh-CN" sz="2400" b="1">
                <a:solidFill>
                  <a:srgbClr val="000066"/>
                </a:solidFill>
              </a:rPr>
              <a:t>ω</a:t>
            </a:r>
            <a:r>
              <a:rPr kumimoji="0" lang="en-US" altLang="zh-CN" sz="1600" b="1" i="0">
                <a:solidFill>
                  <a:srgbClr val="000066"/>
                </a:solidFill>
              </a:rPr>
              <a:t>0</a:t>
            </a:r>
            <a:r>
              <a:rPr kumimoji="0" lang="zh-CN" altLang="en-US" sz="2400" b="1" i="0">
                <a:solidFill>
                  <a:srgbClr val="000066"/>
                </a:solidFill>
              </a:rPr>
              <a:t>越高，传感器的响应越快。当</a:t>
            </a:r>
            <a:r>
              <a:rPr kumimoji="0" lang="en-US" altLang="zh-CN" sz="2400" b="1">
                <a:solidFill>
                  <a:srgbClr val="000066"/>
                </a:solidFill>
              </a:rPr>
              <a:t>ω</a:t>
            </a:r>
            <a:r>
              <a:rPr kumimoji="0" lang="en-US" altLang="zh-CN" sz="1600" b="1" i="0">
                <a:solidFill>
                  <a:srgbClr val="000066"/>
                </a:solidFill>
              </a:rPr>
              <a:t>0</a:t>
            </a:r>
            <a:r>
              <a:rPr kumimoji="0" lang="zh-CN" altLang="en-US" sz="2400" b="1" i="0">
                <a:solidFill>
                  <a:srgbClr val="000066"/>
                </a:solidFill>
              </a:rPr>
              <a:t>为常数时，传感器的响应取决于阻尼比</a:t>
            </a:r>
            <a:r>
              <a:rPr kumimoji="0" lang="en-US" altLang="zh-CN" sz="2400" b="1">
                <a:solidFill>
                  <a:srgbClr val="000066"/>
                </a:solidFill>
              </a:rPr>
              <a:t>ξ</a:t>
            </a:r>
            <a:r>
              <a:rPr kumimoji="0" lang="zh-CN" altLang="en-US" sz="2400" b="1" i="0">
                <a:solidFill>
                  <a:srgbClr val="000066"/>
                </a:solidFill>
              </a:rPr>
              <a:t>，阻尼比</a:t>
            </a:r>
            <a:r>
              <a:rPr kumimoji="0" lang="en-US" altLang="zh-CN" sz="2400" b="1">
                <a:solidFill>
                  <a:srgbClr val="000066"/>
                </a:solidFill>
              </a:rPr>
              <a:t>ξ</a:t>
            </a:r>
            <a:r>
              <a:rPr kumimoji="0" lang="zh-CN" altLang="en-US" sz="2400" b="1" i="0">
                <a:solidFill>
                  <a:srgbClr val="000066"/>
                </a:solidFill>
              </a:rPr>
              <a:t>直接影响超调量和振荡次数。 </a:t>
            </a:r>
          </a:p>
        </p:txBody>
      </p:sp>
    </p:spTree>
  </p:cSld>
  <p:clrMapOvr>
    <a:masterClrMapping/>
  </p:clrMapOvr>
  <p:transition advTm="109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36867" name="Rectangle 3"/>
          <p:cNvSpPr>
            <a:spLocks noChangeArrowheads="1"/>
          </p:cNvSpPr>
          <p:nvPr/>
        </p:nvSpPr>
        <p:spPr bwMode="auto">
          <a:xfrm>
            <a:off x="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36868" name="Object 4"/>
          <p:cNvGraphicFramePr>
            <a:graphicFrameLocks noChangeAspect="1"/>
          </p:cNvGraphicFramePr>
          <p:nvPr/>
        </p:nvGraphicFramePr>
        <p:xfrm>
          <a:off x="5003800" y="1125538"/>
          <a:ext cx="4140200" cy="3455987"/>
        </p:xfrm>
        <a:graphic>
          <a:graphicData uri="http://schemas.openxmlformats.org/presentationml/2006/ole">
            <mc:AlternateContent xmlns:mc="http://schemas.openxmlformats.org/markup-compatibility/2006">
              <mc:Choice xmlns:v="urn:schemas-microsoft-com:vml" Requires="v">
                <p:oleObj spid="_x0000_s36872" r:id="rId3" imgW="6553200" imgH="3800475" progId="Eb.Document">
                  <p:embed/>
                </p:oleObj>
              </mc:Choice>
              <mc:Fallback>
                <p:oleObj r:id="rId3" imgW="6553200" imgH="3800475" progId="Eb.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7256" t="1689" r="17970" b="8095"/>
                      <a:stretch>
                        <a:fillRect/>
                      </a:stretch>
                    </p:blipFill>
                    <p:spPr bwMode="auto">
                      <a:xfrm>
                        <a:off x="5003800" y="1125538"/>
                        <a:ext cx="41402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9" name="Rectangle 5"/>
          <p:cNvSpPr>
            <a:spLocks noChangeArrowheads="1"/>
          </p:cNvSpPr>
          <p:nvPr/>
        </p:nvSpPr>
        <p:spPr bwMode="auto">
          <a:xfrm>
            <a:off x="250825" y="477838"/>
            <a:ext cx="4679950" cy="604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Clr>
                <a:srgbClr val="FF3300"/>
              </a:buClr>
              <a:buSzPct val="60000"/>
              <a:buFont typeface="Wingdings" panose="05000000000000000000" pitchFamily="2" charset="2"/>
              <a:buChar char="Ø"/>
            </a:pPr>
            <a:r>
              <a:rPr kumimoji="0" lang="en-US" altLang="zh-CN" sz="2000" b="1">
                <a:solidFill>
                  <a:srgbClr val="000066"/>
                </a:solidFill>
              </a:rPr>
              <a:t>ξ</a:t>
            </a:r>
            <a:r>
              <a:rPr kumimoji="0" lang="zh-CN" altLang="en-US" sz="2000" b="1" i="0">
                <a:solidFill>
                  <a:srgbClr val="000066"/>
                </a:solidFill>
              </a:rPr>
              <a:t>＝</a:t>
            </a:r>
            <a:r>
              <a:rPr kumimoji="0" lang="en-US" altLang="zh-CN" sz="2000" b="1" i="0">
                <a:solidFill>
                  <a:srgbClr val="000066"/>
                </a:solidFill>
              </a:rPr>
              <a:t>0</a:t>
            </a:r>
            <a:r>
              <a:rPr kumimoji="0" lang="zh-CN" altLang="en-US" sz="2000" b="1" i="0">
                <a:solidFill>
                  <a:srgbClr val="000066"/>
                </a:solidFill>
              </a:rPr>
              <a:t>，为无阻尼，即临界振荡情形，超调量为</a:t>
            </a:r>
            <a:r>
              <a:rPr kumimoji="0" lang="en-US" altLang="zh-CN" sz="2000" b="1" i="0">
                <a:solidFill>
                  <a:srgbClr val="000066"/>
                </a:solidFill>
              </a:rPr>
              <a:t>100</a:t>
            </a:r>
            <a:r>
              <a:rPr kumimoji="0" lang="zh-CN" altLang="en-US" sz="2000" b="1" i="0">
                <a:solidFill>
                  <a:srgbClr val="000066"/>
                </a:solidFill>
              </a:rPr>
              <a:t>％，产生等幅振荡，其振荡频率就是系统的固有振动频率</a:t>
            </a:r>
            <a:r>
              <a:rPr kumimoji="0" lang="en-US" altLang="zh-CN" sz="2000" b="1">
                <a:solidFill>
                  <a:srgbClr val="000066"/>
                </a:solidFill>
              </a:rPr>
              <a:t>ω</a:t>
            </a:r>
            <a:r>
              <a:rPr kumimoji="0" lang="en-US" altLang="zh-CN" sz="2000" b="1" i="0">
                <a:solidFill>
                  <a:srgbClr val="000066"/>
                </a:solidFill>
              </a:rPr>
              <a:t>0</a:t>
            </a:r>
            <a:r>
              <a:rPr kumimoji="0" lang="zh-CN" altLang="en-US" sz="2000" b="1" i="0">
                <a:solidFill>
                  <a:srgbClr val="000066"/>
                </a:solidFill>
              </a:rPr>
              <a:t>，达不到稳态。</a:t>
            </a:r>
          </a:p>
          <a:p>
            <a:pPr eaLnBrk="1" hangingPunct="1">
              <a:lnSpc>
                <a:spcPct val="130000"/>
              </a:lnSpc>
              <a:spcBef>
                <a:spcPct val="0"/>
              </a:spcBef>
              <a:buClr>
                <a:srgbClr val="FF3300"/>
              </a:buClr>
              <a:buSzPct val="60000"/>
              <a:buFont typeface="Wingdings" panose="05000000000000000000" pitchFamily="2" charset="2"/>
              <a:buChar char="Ø"/>
            </a:pPr>
            <a:r>
              <a:rPr kumimoji="0" lang="en-US" altLang="zh-CN" sz="2000" b="1">
                <a:solidFill>
                  <a:srgbClr val="000066"/>
                </a:solidFill>
              </a:rPr>
              <a:t>ξ</a:t>
            </a:r>
            <a:r>
              <a:rPr kumimoji="0" lang="zh-CN" altLang="en-US" sz="2000" b="1" i="0">
                <a:solidFill>
                  <a:srgbClr val="000066"/>
                </a:solidFill>
              </a:rPr>
              <a:t>＞</a:t>
            </a:r>
            <a:r>
              <a:rPr kumimoji="0" lang="en-US" altLang="zh-CN" sz="2000" b="1" i="0">
                <a:solidFill>
                  <a:srgbClr val="000066"/>
                </a:solidFill>
              </a:rPr>
              <a:t>1</a:t>
            </a:r>
            <a:r>
              <a:rPr kumimoji="0" lang="zh-CN" altLang="en-US" sz="2000" b="1" i="0">
                <a:solidFill>
                  <a:srgbClr val="000066"/>
                </a:solidFill>
              </a:rPr>
              <a:t>，为过阻尼，无超调也无振荡，但达到稳态所需时间较长。</a:t>
            </a:r>
          </a:p>
          <a:p>
            <a:pPr eaLnBrk="1" hangingPunct="1">
              <a:lnSpc>
                <a:spcPct val="130000"/>
              </a:lnSpc>
              <a:spcBef>
                <a:spcPct val="0"/>
              </a:spcBef>
              <a:buClr>
                <a:srgbClr val="FF3300"/>
              </a:buClr>
              <a:buSzPct val="60000"/>
              <a:buFont typeface="Wingdings" panose="05000000000000000000" pitchFamily="2" charset="2"/>
              <a:buChar char="Ø"/>
            </a:pPr>
            <a:r>
              <a:rPr kumimoji="0" lang="en-US" altLang="zh-CN" sz="2000" b="1">
                <a:solidFill>
                  <a:srgbClr val="000066"/>
                </a:solidFill>
              </a:rPr>
              <a:t>ξ</a:t>
            </a:r>
            <a:r>
              <a:rPr kumimoji="0" lang="zh-CN" altLang="en-US" sz="2000" b="1" i="0">
                <a:solidFill>
                  <a:srgbClr val="000066"/>
                </a:solidFill>
              </a:rPr>
              <a:t>＜</a:t>
            </a:r>
            <a:r>
              <a:rPr kumimoji="0" lang="en-US" altLang="zh-CN" sz="2000" b="1" i="0">
                <a:solidFill>
                  <a:srgbClr val="000066"/>
                </a:solidFill>
              </a:rPr>
              <a:t>1</a:t>
            </a:r>
            <a:r>
              <a:rPr kumimoji="0" lang="zh-CN" altLang="en-US" sz="2000" b="1" i="0">
                <a:solidFill>
                  <a:srgbClr val="000066"/>
                </a:solidFill>
              </a:rPr>
              <a:t>，为欠阻尼，衰减振荡，其振荡角频率为</a:t>
            </a:r>
            <a:r>
              <a:rPr kumimoji="0" lang="en-US" altLang="zh-CN" sz="2000" b="1">
                <a:solidFill>
                  <a:srgbClr val="000066"/>
                </a:solidFill>
              </a:rPr>
              <a:t>ω</a:t>
            </a:r>
            <a:r>
              <a:rPr kumimoji="0" lang="en-US" altLang="zh-CN" sz="1600" b="1" i="0">
                <a:solidFill>
                  <a:srgbClr val="000066"/>
                </a:solidFill>
              </a:rPr>
              <a:t>d</a:t>
            </a:r>
            <a:r>
              <a:rPr kumimoji="0" lang="zh-CN" altLang="en-US" sz="2000" b="1" i="0">
                <a:solidFill>
                  <a:srgbClr val="000066"/>
                </a:solidFill>
              </a:rPr>
              <a:t>，幅值按指数衰减，</a:t>
            </a:r>
            <a:r>
              <a:rPr kumimoji="0" lang="en-US" altLang="zh-CN" sz="2000" b="1">
                <a:solidFill>
                  <a:srgbClr val="000066"/>
                </a:solidFill>
              </a:rPr>
              <a:t>ξ</a:t>
            </a:r>
            <a:r>
              <a:rPr kumimoji="0" lang="zh-CN" altLang="en-US" sz="2000" b="1" i="0">
                <a:solidFill>
                  <a:srgbClr val="000066"/>
                </a:solidFill>
              </a:rPr>
              <a:t>越大，即阻尼越大，衰减越快。</a:t>
            </a:r>
          </a:p>
          <a:p>
            <a:pPr eaLnBrk="1" hangingPunct="1">
              <a:lnSpc>
                <a:spcPct val="130000"/>
              </a:lnSpc>
              <a:spcBef>
                <a:spcPct val="0"/>
              </a:spcBef>
              <a:buClr>
                <a:srgbClr val="FF3300"/>
              </a:buClr>
              <a:buSzPct val="60000"/>
              <a:buFont typeface="Wingdings" panose="05000000000000000000" pitchFamily="2" charset="2"/>
              <a:buChar char="Ø"/>
            </a:pPr>
            <a:r>
              <a:rPr kumimoji="0" lang="en-US" altLang="zh-CN" sz="2000" b="1">
                <a:solidFill>
                  <a:srgbClr val="000066"/>
                </a:solidFill>
              </a:rPr>
              <a:t>ξ</a:t>
            </a:r>
            <a:r>
              <a:rPr kumimoji="0" lang="zh-CN" altLang="en-US" sz="2000" b="1" i="0">
                <a:solidFill>
                  <a:srgbClr val="000066"/>
                </a:solidFill>
              </a:rPr>
              <a:t>＝</a:t>
            </a:r>
            <a:r>
              <a:rPr kumimoji="0" lang="en-US" altLang="zh-CN" sz="2000" b="1" i="0">
                <a:solidFill>
                  <a:srgbClr val="000066"/>
                </a:solidFill>
              </a:rPr>
              <a:t>1</a:t>
            </a:r>
            <a:r>
              <a:rPr kumimoji="0" lang="zh-CN" altLang="en-US" sz="2000" b="1" i="0">
                <a:solidFill>
                  <a:srgbClr val="000066"/>
                </a:solidFill>
              </a:rPr>
              <a:t>，为临界阻尼，此时系统既无超调也无振荡，响应时间很短。</a:t>
            </a:r>
          </a:p>
          <a:p>
            <a:pPr eaLnBrk="1" hangingPunct="1">
              <a:lnSpc>
                <a:spcPct val="130000"/>
              </a:lnSpc>
              <a:spcBef>
                <a:spcPct val="0"/>
              </a:spcBef>
              <a:buClr>
                <a:srgbClr val="FF3300"/>
              </a:buClr>
              <a:buSzPct val="60000"/>
              <a:buFont typeface="Wingdings" panose="05000000000000000000" pitchFamily="2" charset="2"/>
              <a:buChar char="Ø"/>
            </a:pPr>
            <a:r>
              <a:rPr kumimoji="0" lang="zh-CN" altLang="en-US" sz="2000" b="1" i="0">
                <a:solidFill>
                  <a:srgbClr val="000066"/>
                </a:solidFill>
              </a:rPr>
              <a:t>在一定的</a:t>
            </a:r>
            <a:r>
              <a:rPr kumimoji="0" lang="en-US" altLang="zh-CN" sz="2000" b="1">
                <a:solidFill>
                  <a:srgbClr val="000066"/>
                </a:solidFill>
              </a:rPr>
              <a:t>ξ</a:t>
            </a:r>
            <a:r>
              <a:rPr kumimoji="0" lang="zh-CN" altLang="en-US" sz="2000" b="1" i="0">
                <a:solidFill>
                  <a:srgbClr val="000066"/>
                </a:solidFill>
              </a:rPr>
              <a:t>值下，欠阻尼系统比临界阻尼系统更快地达到稳态值；过阻尼系统反应迟钝，动作缓慢，所以系统常按稍欠阻尼调整，</a:t>
            </a:r>
            <a:r>
              <a:rPr kumimoji="0" lang="en-US" altLang="zh-CN" sz="2000" b="1">
                <a:solidFill>
                  <a:srgbClr val="000066"/>
                </a:solidFill>
              </a:rPr>
              <a:t>ξ</a:t>
            </a:r>
            <a:r>
              <a:rPr kumimoji="0" lang="zh-CN" altLang="en-US" sz="2000" b="1" i="0">
                <a:solidFill>
                  <a:srgbClr val="000066"/>
                </a:solidFill>
              </a:rPr>
              <a:t>取</a:t>
            </a:r>
            <a:r>
              <a:rPr kumimoji="0" lang="en-US" altLang="zh-CN" sz="2000" b="1" i="0">
                <a:solidFill>
                  <a:srgbClr val="000066"/>
                </a:solidFill>
              </a:rPr>
              <a:t>0.6~0.8</a:t>
            </a:r>
            <a:r>
              <a:rPr kumimoji="0" lang="zh-CN" altLang="en-US" sz="2000" b="1" i="0">
                <a:solidFill>
                  <a:srgbClr val="000066"/>
                </a:solidFill>
              </a:rPr>
              <a:t>为最好。</a:t>
            </a:r>
          </a:p>
        </p:txBody>
      </p:sp>
      <p:graphicFrame>
        <p:nvGraphicFramePr>
          <p:cNvPr id="36870" name="Object 6"/>
          <p:cNvGraphicFramePr>
            <a:graphicFrameLocks noChangeAspect="1"/>
          </p:cNvGraphicFramePr>
          <p:nvPr>
            <p:ph sz="half" idx="1"/>
          </p:nvPr>
        </p:nvGraphicFramePr>
        <p:xfrm>
          <a:off x="5724525" y="4941888"/>
          <a:ext cx="3024188" cy="1282700"/>
        </p:xfrm>
        <a:graphic>
          <a:graphicData uri="http://schemas.openxmlformats.org/presentationml/2006/ole">
            <mc:AlternateContent xmlns:mc="http://schemas.openxmlformats.org/markup-compatibility/2006">
              <mc:Choice xmlns:v="urn:schemas-microsoft-com:vml" Requires="v">
                <p:oleObj spid="_x0000_s36873" name="公式" r:id="rId5" imgW="1459866" imgH="634725" progId="Equation.3">
                  <p:embed/>
                </p:oleObj>
              </mc:Choice>
              <mc:Fallback>
                <p:oleObj name="公式" r:id="rId5" imgW="1459866" imgH="63472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4941888"/>
                        <a:ext cx="3024188"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ph sz="half" idx="2"/>
          </p:nvPr>
        </p:nvGraphicFramePr>
        <p:xfrm>
          <a:off x="3563938" y="3716338"/>
          <a:ext cx="1584325" cy="439737"/>
        </p:xfrm>
        <a:graphic>
          <a:graphicData uri="http://schemas.openxmlformats.org/presentationml/2006/ole">
            <mc:AlternateContent xmlns:mc="http://schemas.openxmlformats.org/markup-compatibility/2006">
              <mc:Choice xmlns:v="urn:schemas-microsoft-com:vml" Requires="v">
                <p:oleObj spid="_x0000_s36874" name="公式" r:id="rId7" imgW="1002865" imgH="279279" progId="Equation.3">
                  <p:embed/>
                </p:oleObj>
              </mc:Choice>
              <mc:Fallback>
                <p:oleObj name="公式" r:id="rId7" imgW="1002865" imgH="27927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3716338"/>
                        <a:ext cx="158432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2824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37891" name="Object 3"/>
          <p:cNvGraphicFramePr>
            <a:graphicFrameLocks noChangeAspect="1"/>
          </p:cNvGraphicFramePr>
          <p:nvPr/>
        </p:nvGraphicFramePr>
        <p:xfrm>
          <a:off x="5003800" y="188913"/>
          <a:ext cx="4140200" cy="2894012"/>
        </p:xfrm>
        <a:graphic>
          <a:graphicData uri="http://schemas.openxmlformats.org/presentationml/2006/ole">
            <mc:AlternateContent xmlns:mc="http://schemas.openxmlformats.org/markup-compatibility/2006">
              <mc:Choice xmlns:v="urn:schemas-microsoft-com:vml" Requires="v">
                <p:oleObj spid="_x0000_s37896" r:id="rId3" imgW="2632862" imgH="1620317" progId="Visio.Drawing.11">
                  <p:embed/>
                </p:oleObj>
              </mc:Choice>
              <mc:Fallback>
                <p:oleObj r:id="rId3" imgW="2632862" imgH="1620317"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88913"/>
                        <a:ext cx="41402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Rectangle 4"/>
          <p:cNvSpPr>
            <a:spLocks noChangeArrowheads="1"/>
          </p:cNvSpPr>
          <p:nvPr/>
        </p:nvSpPr>
        <p:spPr bwMode="auto">
          <a:xfrm>
            <a:off x="250825" y="549275"/>
            <a:ext cx="4897438" cy="564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30000"/>
              </a:lnSpc>
              <a:spcBef>
                <a:spcPct val="0"/>
              </a:spcBef>
              <a:buFontTx/>
              <a:buNone/>
            </a:pPr>
            <a:r>
              <a:rPr kumimoji="0" lang="zh-CN" altLang="en-US" sz="2000" b="1" i="0">
                <a:solidFill>
                  <a:srgbClr val="000066"/>
                </a:solidFill>
              </a:rPr>
              <a:t>上升时间</a:t>
            </a:r>
            <a:r>
              <a:rPr kumimoji="0" lang="en-US" altLang="zh-CN" sz="2000" b="1">
                <a:solidFill>
                  <a:srgbClr val="000066"/>
                </a:solidFill>
              </a:rPr>
              <a:t>tr</a:t>
            </a:r>
            <a:r>
              <a:rPr kumimoji="0" lang="zh-CN" altLang="en-US" sz="2000" b="1" i="0">
                <a:solidFill>
                  <a:srgbClr val="000066"/>
                </a:solidFill>
              </a:rPr>
              <a:t>：指仪表示值从最终值的</a:t>
            </a:r>
            <a:r>
              <a:rPr kumimoji="0" lang="en-US" altLang="zh-CN" sz="2000" b="1">
                <a:solidFill>
                  <a:srgbClr val="000066"/>
                </a:solidFill>
              </a:rPr>
              <a:t>a</a:t>
            </a:r>
            <a:r>
              <a:rPr kumimoji="0" lang="zh-CN" altLang="en-US" sz="2000" b="1" i="0">
                <a:solidFill>
                  <a:srgbClr val="000066"/>
                </a:solidFill>
              </a:rPr>
              <a:t>％变化到最终值的</a:t>
            </a:r>
            <a:r>
              <a:rPr kumimoji="0" lang="en-US" altLang="zh-CN" sz="2000" b="1">
                <a:solidFill>
                  <a:srgbClr val="000066"/>
                </a:solidFill>
              </a:rPr>
              <a:t>b</a:t>
            </a:r>
            <a:r>
              <a:rPr kumimoji="0" lang="zh-CN" altLang="en-US" sz="2000" b="1" i="0">
                <a:solidFill>
                  <a:srgbClr val="000066"/>
                </a:solidFill>
              </a:rPr>
              <a:t>％所需时间，</a:t>
            </a:r>
            <a:r>
              <a:rPr kumimoji="0" lang="en-US" altLang="zh-CN" sz="2000" b="1">
                <a:solidFill>
                  <a:srgbClr val="000066"/>
                </a:solidFill>
              </a:rPr>
              <a:t>a</a:t>
            </a:r>
            <a:r>
              <a:rPr kumimoji="0" lang="zh-CN" altLang="en-US" sz="2000" b="1" i="0">
                <a:solidFill>
                  <a:srgbClr val="000066"/>
                </a:solidFill>
              </a:rPr>
              <a:t>％常采用</a:t>
            </a:r>
            <a:r>
              <a:rPr kumimoji="0" lang="en-US" altLang="zh-CN" sz="2000" b="1" i="0">
                <a:solidFill>
                  <a:srgbClr val="000066"/>
                </a:solidFill>
              </a:rPr>
              <a:t>5</a:t>
            </a:r>
            <a:r>
              <a:rPr kumimoji="0" lang="zh-CN" altLang="en-US" sz="2000" b="1" i="0">
                <a:solidFill>
                  <a:srgbClr val="000066"/>
                </a:solidFill>
              </a:rPr>
              <a:t>％或</a:t>
            </a:r>
            <a:r>
              <a:rPr kumimoji="0" lang="en-US" altLang="zh-CN" sz="2000" b="1" i="0">
                <a:solidFill>
                  <a:srgbClr val="000066"/>
                </a:solidFill>
              </a:rPr>
              <a:t>10</a:t>
            </a:r>
            <a:r>
              <a:rPr kumimoji="0" lang="zh-CN" altLang="en-US" sz="2000" b="1" i="0">
                <a:solidFill>
                  <a:srgbClr val="000066"/>
                </a:solidFill>
              </a:rPr>
              <a:t>％，而</a:t>
            </a:r>
            <a:r>
              <a:rPr kumimoji="0" lang="en-US" altLang="zh-CN" sz="2000" b="1">
                <a:solidFill>
                  <a:srgbClr val="000066"/>
                </a:solidFill>
              </a:rPr>
              <a:t>b</a:t>
            </a:r>
            <a:r>
              <a:rPr kumimoji="0" lang="zh-CN" altLang="en-US" sz="2000" b="1" i="0">
                <a:solidFill>
                  <a:srgbClr val="000066"/>
                </a:solidFill>
              </a:rPr>
              <a:t>％常采用</a:t>
            </a:r>
            <a:r>
              <a:rPr kumimoji="0" lang="en-US" altLang="zh-CN" sz="2000" b="1" i="0">
                <a:solidFill>
                  <a:srgbClr val="000066"/>
                </a:solidFill>
              </a:rPr>
              <a:t>90</a:t>
            </a:r>
            <a:r>
              <a:rPr kumimoji="0" lang="zh-CN" altLang="en-US" sz="2000" b="1" i="0">
                <a:solidFill>
                  <a:srgbClr val="000066"/>
                </a:solidFill>
              </a:rPr>
              <a:t>％或</a:t>
            </a:r>
            <a:r>
              <a:rPr kumimoji="0" lang="en-US" altLang="zh-CN" sz="2000" b="1" i="0">
                <a:solidFill>
                  <a:srgbClr val="000066"/>
                </a:solidFill>
              </a:rPr>
              <a:t>95</a:t>
            </a:r>
            <a:r>
              <a:rPr kumimoji="0" lang="zh-CN" altLang="en-US" sz="2000" b="1" i="0">
                <a:solidFill>
                  <a:srgbClr val="000066"/>
                </a:solidFill>
              </a:rPr>
              <a:t>％。</a:t>
            </a:r>
          </a:p>
          <a:p>
            <a:pPr eaLnBrk="1" hangingPunct="1">
              <a:lnSpc>
                <a:spcPct val="130000"/>
              </a:lnSpc>
              <a:spcBef>
                <a:spcPct val="0"/>
              </a:spcBef>
              <a:buFontTx/>
              <a:buNone/>
            </a:pPr>
            <a:r>
              <a:rPr kumimoji="0" lang="zh-CN" altLang="en-US" sz="2000" b="1" i="0">
                <a:solidFill>
                  <a:srgbClr val="000066"/>
                </a:solidFill>
              </a:rPr>
              <a:t> 稳定时间</a:t>
            </a:r>
            <a:r>
              <a:rPr kumimoji="0" lang="en-US" altLang="zh-CN" sz="2000" b="1">
                <a:solidFill>
                  <a:srgbClr val="000066"/>
                </a:solidFill>
              </a:rPr>
              <a:t>ts</a:t>
            </a:r>
            <a:r>
              <a:rPr kumimoji="0" lang="zh-CN" altLang="en-US" sz="2000" b="1" i="0">
                <a:solidFill>
                  <a:srgbClr val="000066"/>
                </a:solidFill>
              </a:rPr>
              <a:t>：指输出量</a:t>
            </a:r>
            <a:r>
              <a:rPr kumimoji="0" lang="en-US" altLang="zh-CN" sz="2000" b="1">
                <a:solidFill>
                  <a:srgbClr val="000066"/>
                </a:solidFill>
              </a:rPr>
              <a:t>y</a:t>
            </a:r>
            <a:r>
              <a:rPr kumimoji="0" lang="zh-CN" altLang="en-US" sz="2000" b="1" i="0">
                <a:solidFill>
                  <a:srgbClr val="000066"/>
                </a:solidFill>
              </a:rPr>
              <a:t>从开始变化到示值进入最终值的规定范围内所需的时间。最终值的规定范围常取仪表的允许误差值。它与响应时间一起写出，例如</a:t>
            </a:r>
            <a:r>
              <a:rPr kumimoji="0" lang="en-US" altLang="zh-CN" sz="2000" b="1">
                <a:solidFill>
                  <a:srgbClr val="000066"/>
                </a:solidFill>
              </a:rPr>
              <a:t>ts</a:t>
            </a:r>
            <a:r>
              <a:rPr kumimoji="0" lang="en-US" altLang="zh-CN" sz="2000" b="1" i="0">
                <a:solidFill>
                  <a:srgbClr val="000066"/>
                </a:solidFill>
              </a:rPr>
              <a:t>=0.5s(±5</a:t>
            </a:r>
            <a:r>
              <a:rPr kumimoji="0" lang="zh-CN" altLang="en-US" sz="2000" b="1" i="0">
                <a:solidFill>
                  <a:srgbClr val="000066"/>
                </a:solidFill>
              </a:rPr>
              <a:t>％</a:t>
            </a:r>
            <a:r>
              <a:rPr kumimoji="0" lang="en-US" altLang="zh-CN" sz="2000" b="1" i="0">
                <a:solidFill>
                  <a:srgbClr val="000066"/>
                </a:solidFill>
              </a:rPr>
              <a:t>)</a:t>
            </a:r>
            <a:r>
              <a:rPr kumimoji="0" lang="zh-CN" altLang="en-US" sz="2000" b="1" i="0">
                <a:solidFill>
                  <a:srgbClr val="000066"/>
                </a:solidFill>
              </a:rPr>
              <a:t>。</a:t>
            </a:r>
          </a:p>
          <a:p>
            <a:pPr eaLnBrk="1" hangingPunct="1">
              <a:lnSpc>
                <a:spcPct val="130000"/>
              </a:lnSpc>
              <a:spcBef>
                <a:spcPct val="0"/>
              </a:spcBef>
              <a:buFontTx/>
              <a:buNone/>
            </a:pPr>
            <a:r>
              <a:rPr kumimoji="0" lang="zh-CN" altLang="en-US" sz="2000" b="1" i="0">
                <a:solidFill>
                  <a:srgbClr val="000066"/>
                </a:solidFill>
              </a:rPr>
              <a:t>峰值时间</a:t>
            </a:r>
            <a:r>
              <a:rPr kumimoji="0" lang="en-US" altLang="zh-CN" sz="2000" b="1" i="0">
                <a:solidFill>
                  <a:srgbClr val="000066"/>
                </a:solidFill>
              </a:rPr>
              <a:t>tp</a:t>
            </a:r>
            <a:r>
              <a:rPr kumimoji="0" lang="zh-CN" altLang="en-US" sz="2000" b="1" i="0">
                <a:solidFill>
                  <a:srgbClr val="000066"/>
                </a:solidFill>
              </a:rPr>
              <a:t>：阶跃响应曲线达到第一峰值所需要的时间。</a:t>
            </a:r>
          </a:p>
          <a:p>
            <a:pPr eaLnBrk="1" hangingPunct="1">
              <a:lnSpc>
                <a:spcPct val="130000"/>
              </a:lnSpc>
              <a:spcBef>
                <a:spcPct val="0"/>
              </a:spcBef>
              <a:buFontTx/>
              <a:buNone/>
            </a:pPr>
            <a:r>
              <a:rPr kumimoji="0" lang="zh-CN" altLang="en-US" sz="2000" b="1" i="0">
                <a:solidFill>
                  <a:srgbClr val="A50021"/>
                </a:solidFill>
              </a:rPr>
              <a:t>超调量</a:t>
            </a:r>
            <a:r>
              <a:rPr kumimoji="0" lang="en-US" altLang="zh-CN" sz="2000" b="1" i="0">
                <a:solidFill>
                  <a:srgbClr val="A50021"/>
                </a:solidFill>
              </a:rPr>
              <a:t>σ%</a:t>
            </a:r>
            <a:r>
              <a:rPr kumimoji="0" lang="zh-CN" altLang="en-US" sz="2000" b="1" i="0">
                <a:solidFill>
                  <a:srgbClr val="000066"/>
                </a:solidFill>
              </a:rPr>
              <a:t>：通常用过渡过程中超过稳态值的最大值与稳态值之比的百分数来表示。</a:t>
            </a:r>
          </a:p>
          <a:p>
            <a:pPr eaLnBrk="1" hangingPunct="1">
              <a:lnSpc>
                <a:spcPct val="130000"/>
              </a:lnSpc>
              <a:spcBef>
                <a:spcPct val="0"/>
              </a:spcBef>
              <a:buFontTx/>
              <a:buNone/>
            </a:pPr>
            <a:r>
              <a:rPr kumimoji="0" lang="zh-CN" altLang="en-US" sz="2000" b="1" i="0">
                <a:solidFill>
                  <a:srgbClr val="000066"/>
                </a:solidFill>
              </a:rPr>
              <a:t>经验公式：传感器频率上限</a:t>
            </a:r>
            <a:r>
              <a:rPr kumimoji="0" lang="en-US" altLang="zh-CN" sz="2000" b="1" i="0">
                <a:solidFill>
                  <a:srgbClr val="000066"/>
                </a:solidFill>
              </a:rPr>
              <a:t>fn</a:t>
            </a:r>
            <a:r>
              <a:rPr kumimoji="0" lang="zh-CN" altLang="en-US" sz="2000" b="1" i="0">
                <a:solidFill>
                  <a:srgbClr val="000066"/>
                </a:solidFill>
              </a:rPr>
              <a:t>和上升时间</a:t>
            </a:r>
            <a:r>
              <a:rPr kumimoji="0" lang="en-US" altLang="zh-CN" sz="2000" b="1" i="0">
                <a:solidFill>
                  <a:srgbClr val="000066"/>
                </a:solidFill>
              </a:rPr>
              <a:t>tr</a:t>
            </a:r>
            <a:r>
              <a:rPr kumimoji="0" lang="zh-CN" altLang="en-US" sz="2000" b="1" i="0">
                <a:solidFill>
                  <a:srgbClr val="000066"/>
                </a:solidFill>
              </a:rPr>
              <a:t>乘积是一个常数。</a:t>
            </a:r>
          </a:p>
        </p:txBody>
      </p:sp>
      <p:sp>
        <p:nvSpPr>
          <p:cNvPr id="37893" name="Rectangle 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aphicFrame>
        <p:nvGraphicFramePr>
          <p:cNvPr id="37894" name="Object 6"/>
          <p:cNvGraphicFramePr>
            <a:graphicFrameLocks noChangeAspect="1"/>
          </p:cNvGraphicFramePr>
          <p:nvPr/>
        </p:nvGraphicFramePr>
        <p:xfrm>
          <a:off x="5795963" y="3068638"/>
          <a:ext cx="2233612" cy="812800"/>
        </p:xfrm>
        <a:graphic>
          <a:graphicData uri="http://schemas.openxmlformats.org/presentationml/2006/ole">
            <mc:AlternateContent xmlns:mc="http://schemas.openxmlformats.org/markup-compatibility/2006">
              <mc:Choice xmlns:v="urn:schemas-microsoft-com:vml" Requires="v">
                <p:oleObj spid="_x0000_s37897" name="公式" r:id="rId5" imgW="1180588" imgH="431613" progId="Equation.3">
                  <p:embed/>
                </p:oleObj>
              </mc:Choice>
              <mc:Fallback>
                <p:oleObj name="公式" r:id="rId5" imgW="1180588" imgH="43161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3068638"/>
                        <a:ext cx="2233612"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7"/>
          <p:cNvGraphicFramePr>
            <a:graphicFrameLocks noChangeAspect="1"/>
          </p:cNvGraphicFramePr>
          <p:nvPr>
            <p:ph/>
          </p:nvPr>
        </p:nvGraphicFramePr>
        <p:xfrm>
          <a:off x="5940425" y="4281488"/>
          <a:ext cx="2111375" cy="1895475"/>
        </p:xfrm>
        <a:graphic>
          <a:graphicData uri="http://schemas.openxmlformats.org/presentationml/2006/ole">
            <mc:AlternateContent xmlns:mc="http://schemas.openxmlformats.org/markup-compatibility/2006">
              <mc:Choice xmlns:v="urn:schemas-microsoft-com:vml" Requires="v">
                <p:oleObj spid="_x0000_s37898" name="公式" r:id="rId7" imgW="1117115" imgH="1002865" progId="Equation.3">
                  <p:embed/>
                </p:oleObj>
              </mc:Choice>
              <mc:Fallback>
                <p:oleObj name="公式" r:id="rId7" imgW="1117115" imgH="100286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4281488"/>
                        <a:ext cx="2111375"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Tm="109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755650" y="549275"/>
            <a:ext cx="6994525" cy="5505450"/>
          </a:xfrm>
        </p:spPr>
        <p:txBody>
          <a:bodyPr/>
          <a:lstStyle/>
          <a:p>
            <a:pPr eaLnBrk="1" hangingPunct="1">
              <a:buFontTx/>
              <a:buNone/>
            </a:pPr>
            <a:r>
              <a:rPr lang="zh-CN" altLang="en-US" sz="3600" b="1" smtClean="0">
                <a:solidFill>
                  <a:srgbClr val="A50021"/>
                </a:solidFill>
                <a:ea typeface="宋体" panose="02010600030101010101" pitchFamily="2" charset="-122"/>
              </a:rPr>
              <a:t>第一章 作业：</a:t>
            </a:r>
          </a:p>
          <a:p>
            <a:pPr eaLnBrk="1" hangingPunct="1">
              <a:buFontTx/>
              <a:buNone/>
            </a:pPr>
            <a:endParaRPr lang="zh-CN" altLang="en-US" sz="3600" b="1" smtClean="0">
              <a:solidFill>
                <a:srgbClr val="A50021"/>
              </a:solidFill>
              <a:ea typeface="宋体" panose="02010600030101010101" pitchFamily="2" charset="-122"/>
            </a:endParaRPr>
          </a:p>
          <a:p>
            <a:pPr eaLnBrk="1" hangingPunct="1">
              <a:buFontTx/>
              <a:buNone/>
            </a:pPr>
            <a:r>
              <a:rPr lang="en-US" altLang="zh-CN" sz="2800" b="1" smtClean="0">
                <a:solidFill>
                  <a:srgbClr val="A50021"/>
                </a:solidFill>
                <a:ea typeface="宋体" panose="02010600030101010101" pitchFamily="2" charset="-122"/>
              </a:rPr>
              <a:t>1-1</a:t>
            </a:r>
          </a:p>
          <a:p>
            <a:pPr eaLnBrk="1" hangingPunct="1">
              <a:buFontTx/>
              <a:buNone/>
            </a:pPr>
            <a:r>
              <a:rPr lang="en-US" altLang="zh-CN" sz="2800" b="1" smtClean="0">
                <a:solidFill>
                  <a:srgbClr val="A50021"/>
                </a:solidFill>
                <a:ea typeface="宋体" panose="02010600030101010101" pitchFamily="2" charset="-122"/>
              </a:rPr>
              <a:t>1-2</a:t>
            </a:r>
          </a:p>
          <a:p>
            <a:pPr eaLnBrk="1" hangingPunct="1">
              <a:buFontTx/>
              <a:buNone/>
            </a:pPr>
            <a:r>
              <a:rPr lang="en-US" altLang="zh-CN" sz="2800" b="1" smtClean="0">
                <a:solidFill>
                  <a:srgbClr val="A50021"/>
                </a:solidFill>
                <a:ea typeface="宋体" panose="02010600030101010101" pitchFamily="2" charset="-122"/>
              </a:rPr>
              <a:t>1-7 </a:t>
            </a:r>
            <a:r>
              <a:rPr lang="zh-CN" altLang="en-US" sz="2800" b="1" smtClean="0">
                <a:solidFill>
                  <a:srgbClr val="000066"/>
                </a:solidFill>
                <a:ea typeface="宋体" panose="02010600030101010101" pitchFamily="2" charset="-122"/>
              </a:rPr>
              <a:t>使用端点连线、端点连线平移、最小二乘法拟合三种方法计算（</a:t>
            </a:r>
            <a:r>
              <a:rPr lang="en-US" altLang="zh-CN" sz="2800" b="1" smtClean="0">
                <a:solidFill>
                  <a:srgbClr val="000066"/>
                </a:solidFill>
                <a:ea typeface="宋体" panose="02010600030101010101" pitchFamily="2" charset="-122"/>
              </a:rPr>
              <a:t>X</a:t>
            </a:r>
            <a:r>
              <a:rPr lang="zh-CN" altLang="en-US" sz="2800" b="1" smtClean="0">
                <a:solidFill>
                  <a:srgbClr val="000066"/>
                </a:solidFill>
                <a:ea typeface="宋体" panose="02010600030101010101" pitchFamily="2" charset="-122"/>
              </a:rPr>
              <a:t>间隔</a:t>
            </a:r>
            <a:r>
              <a:rPr lang="en-US" altLang="zh-CN" sz="2800" b="1" smtClean="0">
                <a:solidFill>
                  <a:srgbClr val="000066"/>
                </a:solidFill>
                <a:ea typeface="宋体" panose="02010600030101010101" pitchFamily="2" charset="-122"/>
              </a:rPr>
              <a:t>0.1</a:t>
            </a:r>
            <a:r>
              <a:rPr lang="zh-CN" altLang="en-US" sz="2800" b="1" smtClean="0">
                <a:solidFill>
                  <a:srgbClr val="000066"/>
                </a:solidFill>
                <a:ea typeface="宋体" panose="02010600030101010101" pitchFamily="2" charset="-122"/>
              </a:rPr>
              <a:t>）</a:t>
            </a:r>
          </a:p>
        </p:txBody>
      </p:sp>
    </p:spTree>
  </p:cSld>
  <p:clrMapOvr>
    <a:masterClrMapping/>
  </p:clrMapOvr>
  <p:transition advTm="109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620713"/>
            <a:ext cx="5483225" cy="706437"/>
          </a:xfrm>
        </p:spPr>
        <p:txBody>
          <a:bodyPr/>
          <a:lstStyle/>
          <a:p>
            <a:pPr eaLnBrk="1" hangingPunct="1"/>
            <a:r>
              <a:rPr lang="en-US" altLang="zh-CN" sz="3600" smtClean="0">
                <a:solidFill>
                  <a:srgbClr val="A50021"/>
                </a:solidFill>
                <a:ea typeface="宋体" panose="02010600030101010101" pitchFamily="2" charset="-122"/>
              </a:rPr>
              <a:t>1</a:t>
            </a:r>
            <a:r>
              <a:rPr lang="zh-CN" altLang="en-US" sz="3600" smtClean="0">
                <a:solidFill>
                  <a:srgbClr val="A50021"/>
                </a:solidFill>
                <a:ea typeface="宋体" panose="02010600030101010101" pitchFamily="2" charset="-122"/>
              </a:rPr>
              <a:t>、端基法（端点连线）</a:t>
            </a:r>
          </a:p>
        </p:txBody>
      </p:sp>
      <p:sp>
        <p:nvSpPr>
          <p:cNvPr id="6147" name="Rectangle 3"/>
          <p:cNvSpPr>
            <a:spLocks noGrp="1" noChangeArrowheads="1"/>
          </p:cNvSpPr>
          <p:nvPr>
            <p:ph type="body" idx="1"/>
          </p:nvPr>
        </p:nvSpPr>
        <p:spPr>
          <a:xfrm>
            <a:off x="323850" y="1484313"/>
            <a:ext cx="8229600" cy="4525962"/>
          </a:xfrm>
        </p:spPr>
        <p:txBody>
          <a:bodyPr/>
          <a:lstStyle/>
          <a:p>
            <a:pPr eaLnBrk="1" hangingPunct="1">
              <a:buFontTx/>
              <a:buNone/>
            </a:pPr>
            <a:r>
              <a:rPr lang="zh-CN" altLang="en-US" sz="2400" b="1" smtClean="0">
                <a:solidFill>
                  <a:srgbClr val="000066"/>
                </a:solidFill>
                <a:ea typeface="宋体" panose="02010600030101010101" pitchFamily="2" charset="-122"/>
              </a:rPr>
              <a:t>端基法：将传感器的输出两个端点连接起来作为传感器特性的拟合直线。</a:t>
            </a:r>
          </a:p>
          <a:p>
            <a:pPr eaLnBrk="1" hangingPunct="1">
              <a:buFontTx/>
              <a:buNone/>
            </a:pPr>
            <a:r>
              <a:rPr lang="zh-CN" altLang="en-US" sz="2400" b="1" smtClean="0">
                <a:solidFill>
                  <a:srgbClr val="000066"/>
                </a:solidFill>
                <a:ea typeface="宋体" panose="02010600030101010101" pitchFamily="2" charset="-122"/>
              </a:rPr>
              <a:t>    简单、精度低</a:t>
            </a:r>
          </a:p>
          <a:p>
            <a:pPr eaLnBrk="1" hangingPunct="1">
              <a:buFontTx/>
              <a:buNone/>
            </a:pPr>
            <a:endParaRPr lang="zh-CN" altLang="en-US" sz="2400" b="1" smtClean="0">
              <a:solidFill>
                <a:srgbClr val="000066"/>
              </a:solidFill>
              <a:ea typeface="宋体" panose="02010600030101010101" pitchFamily="2" charset="-122"/>
            </a:endParaRPr>
          </a:p>
          <a:p>
            <a:pPr eaLnBrk="1" hangingPunct="1">
              <a:buFontTx/>
              <a:buNone/>
            </a:pPr>
            <a:r>
              <a:rPr lang="zh-CN" altLang="en-US" sz="2400" b="1" smtClean="0">
                <a:solidFill>
                  <a:srgbClr val="000066"/>
                </a:solidFill>
                <a:ea typeface="宋体" panose="02010600030101010101" pitchFamily="2" charset="-122"/>
              </a:rPr>
              <a:t>使用在曲线非线性小的情况</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205038"/>
            <a:ext cx="3455987"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789363"/>
            <a:ext cx="30241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9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288" y="692150"/>
            <a:ext cx="4691062" cy="706438"/>
          </a:xfrm>
        </p:spPr>
        <p:txBody>
          <a:bodyPr/>
          <a:lstStyle/>
          <a:p>
            <a:pPr eaLnBrk="1" hangingPunct="1"/>
            <a:r>
              <a:rPr lang="en-US" altLang="zh-CN" sz="3600" smtClean="0">
                <a:solidFill>
                  <a:srgbClr val="A50021"/>
                </a:solidFill>
                <a:ea typeface="宋体" panose="02010600030101010101" pitchFamily="2" charset="-122"/>
              </a:rPr>
              <a:t>2</a:t>
            </a:r>
            <a:r>
              <a:rPr lang="zh-CN" altLang="en-US" sz="3600" smtClean="0">
                <a:solidFill>
                  <a:srgbClr val="A50021"/>
                </a:solidFill>
                <a:ea typeface="宋体" panose="02010600030101010101" pitchFamily="2" charset="-122"/>
              </a:rPr>
              <a:t>、最小二乘法</a:t>
            </a:r>
          </a:p>
        </p:txBody>
      </p:sp>
      <p:sp>
        <p:nvSpPr>
          <p:cNvPr id="7171" name="Rectangle 3"/>
          <p:cNvSpPr>
            <a:spLocks noGrp="1" noChangeArrowheads="1"/>
          </p:cNvSpPr>
          <p:nvPr>
            <p:ph type="body" idx="1"/>
          </p:nvPr>
        </p:nvSpPr>
        <p:spPr/>
        <p:txBody>
          <a:bodyPr/>
          <a:lstStyle/>
          <a:p>
            <a:pPr eaLnBrk="1" hangingPunct="1">
              <a:buFontTx/>
              <a:buNone/>
            </a:pPr>
            <a:r>
              <a:rPr lang="zh-CN" altLang="en-US" sz="2400" b="1" smtClean="0">
                <a:ea typeface="宋体" panose="02010600030101010101" pitchFamily="2" charset="-122"/>
              </a:rPr>
              <a:t>最小二乘法：拟合精度最高</a:t>
            </a:r>
          </a:p>
          <a:p>
            <a:pPr eaLnBrk="1" hangingPunct="1">
              <a:buFontTx/>
              <a:buNone/>
            </a:pPr>
            <a:r>
              <a:rPr lang="zh-CN" altLang="en-US" sz="2400" b="1" smtClean="0">
                <a:ea typeface="宋体" panose="02010600030101010101" pitchFamily="2" charset="-122"/>
              </a:rPr>
              <a:t>              目前最常用的方法</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2565400"/>
            <a:ext cx="35941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9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z="3600" smtClean="0">
                <a:solidFill>
                  <a:srgbClr val="A50021"/>
                </a:solidFill>
                <a:ea typeface="宋体" panose="02010600030101010101" pitchFamily="2" charset="-122"/>
              </a:rPr>
              <a:t>二、灵敏度</a:t>
            </a:r>
          </a:p>
        </p:txBody>
      </p:sp>
      <p:sp>
        <p:nvSpPr>
          <p:cNvPr id="8195" name="Rectangle 3"/>
          <p:cNvSpPr>
            <a:spLocks noGrp="1" noChangeArrowheads="1"/>
          </p:cNvSpPr>
          <p:nvPr>
            <p:ph type="body" sz="half" idx="1"/>
          </p:nvPr>
        </p:nvSpPr>
        <p:spPr>
          <a:xfrm>
            <a:off x="457200" y="1196975"/>
            <a:ext cx="7570788" cy="1368425"/>
          </a:xfrm>
        </p:spPr>
        <p:txBody>
          <a:bodyPr/>
          <a:lstStyle/>
          <a:p>
            <a:pPr eaLnBrk="1" hangingPunct="1">
              <a:lnSpc>
                <a:spcPct val="115000"/>
              </a:lnSpc>
              <a:buFontTx/>
              <a:buNone/>
            </a:pPr>
            <a:r>
              <a:rPr lang="zh-CN" altLang="en-US" sz="2400" b="1" smtClean="0">
                <a:solidFill>
                  <a:srgbClr val="0000CC"/>
                </a:solidFill>
                <a:ea typeface="宋体" panose="02010600030101010101" pitchFamily="2" charset="-122"/>
              </a:rPr>
              <a:t>           传感器的灵敏度：只达到稳定工作状态时输出变化量与输入变化量之比。</a:t>
            </a:r>
          </a:p>
        </p:txBody>
      </p:sp>
      <p:graphicFrame>
        <p:nvGraphicFramePr>
          <p:cNvPr id="8196" name="Object 4"/>
          <p:cNvGraphicFramePr>
            <a:graphicFrameLocks noChangeAspect="1"/>
          </p:cNvGraphicFramePr>
          <p:nvPr>
            <p:ph sz="quarter" idx="2"/>
          </p:nvPr>
        </p:nvGraphicFramePr>
        <p:xfrm>
          <a:off x="1403350" y="2565400"/>
          <a:ext cx="1368425" cy="1035050"/>
        </p:xfrm>
        <a:graphic>
          <a:graphicData uri="http://schemas.openxmlformats.org/presentationml/2006/ole">
            <mc:AlternateContent xmlns:mc="http://schemas.openxmlformats.org/markup-compatibility/2006">
              <mc:Choice xmlns:v="urn:schemas-microsoft-com:vml" Requires="v">
                <p:oleObj spid="_x0000_s8199" name="Microsoft 公式 3.0" r:id="rId3" imgW="520474" imgH="393529" progId="Equation.3">
                  <p:embed/>
                </p:oleObj>
              </mc:Choice>
              <mc:Fallback>
                <p:oleObj name="Microsoft 公式 3.0" r:id="rId3" imgW="520474"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565400"/>
                        <a:ext cx="1368425"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p:cNvGraphicFramePr>
            <a:graphicFrameLocks noChangeAspect="1"/>
          </p:cNvGraphicFramePr>
          <p:nvPr>
            <p:ph sz="quarter" idx="3"/>
          </p:nvPr>
        </p:nvGraphicFramePr>
        <p:xfrm>
          <a:off x="3635375" y="2492375"/>
          <a:ext cx="1439863" cy="1144588"/>
        </p:xfrm>
        <a:graphic>
          <a:graphicData uri="http://schemas.openxmlformats.org/presentationml/2006/ole">
            <mc:AlternateContent xmlns:mc="http://schemas.openxmlformats.org/markup-compatibility/2006">
              <mc:Choice xmlns:v="urn:schemas-microsoft-com:vml" Requires="v">
                <p:oleObj spid="_x0000_s8200" name="Microsoft 公式 3.0" r:id="rId5" imgW="495085" imgH="393529" progId="Equation.3">
                  <p:embed/>
                </p:oleObj>
              </mc:Choice>
              <mc:Fallback>
                <p:oleObj name="Microsoft 公式 3.0" r:id="rId5" imgW="495085"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492375"/>
                        <a:ext cx="143986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971550" y="4005263"/>
            <a:ext cx="7056438"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5000"/>
              </a:lnSpc>
              <a:spcBef>
                <a:spcPct val="50000"/>
              </a:spcBef>
              <a:buFontTx/>
              <a:buNone/>
            </a:pPr>
            <a:r>
              <a:rPr kumimoji="0" lang="zh-CN" altLang="en-US" sz="2400" b="1" i="0"/>
              <a:t>线性传感器校准曲线的斜率就是静态灵敏度</a:t>
            </a:r>
            <a:r>
              <a:rPr kumimoji="0" lang="en-US" altLang="zh-CN" sz="2400" b="1" i="0"/>
              <a:t>K</a:t>
            </a:r>
          </a:p>
          <a:p>
            <a:pPr eaLnBrk="1" hangingPunct="1">
              <a:lnSpc>
                <a:spcPct val="125000"/>
              </a:lnSpc>
              <a:spcBef>
                <a:spcPct val="50000"/>
              </a:spcBef>
              <a:buFontTx/>
              <a:buNone/>
            </a:pPr>
            <a:r>
              <a:rPr kumimoji="0" lang="en-US" altLang="zh-CN" sz="2400" b="1" i="0">
                <a:solidFill>
                  <a:srgbClr val="FF3300"/>
                </a:solidFill>
              </a:rPr>
              <a:t>“</a:t>
            </a:r>
            <a:r>
              <a:rPr kumimoji="0" lang="zh-CN" altLang="en-US" sz="2400" b="1" i="0">
                <a:solidFill>
                  <a:srgbClr val="FF3300"/>
                </a:solidFill>
              </a:rPr>
              <a:t>非线性传感器的灵敏度用</a:t>
            </a:r>
            <a:r>
              <a:rPr kumimoji="0" lang="en-US" altLang="zh-CN" sz="2400" b="1" i="0">
                <a:solidFill>
                  <a:srgbClr val="FF3300"/>
                </a:solidFill>
              </a:rPr>
              <a:t>dY/dX</a:t>
            </a:r>
            <a:r>
              <a:rPr kumimoji="0" lang="zh-CN" altLang="en-US" sz="2400" b="1" i="0">
                <a:solidFill>
                  <a:srgbClr val="FF3300"/>
                </a:solidFill>
              </a:rPr>
              <a:t>表示，其数值等于所对应的最小二乘法拟合直线的斜率”（书）</a:t>
            </a:r>
          </a:p>
        </p:txBody>
      </p:sp>
    </p:spTree>
  </p:cSld>
  <p:clrMapOvr>
    <a:masterClrMapping/>
  </p:clrMapOvr>
  <p:transition advTm="109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23850" y="476250"/>
            <a:ext cx="5627688" cy="720725"/>
          </a:xfrm>
        </p:spPr>
        <p:txBody>
          <a:bodyPr/>
          <a:lstStyle/>
          <a:p>
            <a:pPr eaLnBrk="1" hangingPunct="1"/>
            <a:r>
              <a:rPr lang="zh-CN" altLang="en-US" sz="3200" smtClean="0">
                <a:solidFill>
                  <a:srgbClr val="A50021"/>
                </a:solidFill>
                <a:ea typeface="宋体" panose="02010600030101010101" pitchFamily="2" charset="-122"/>
              </a:rPr>
              <a:t>三、精确度（精度）</a:t>
            </a:r>
          </a:p>
        </p:txBody>
      </p:sp>
      <p:sp>
        <p:nvSpPr>
          <p:cNvPr id="9219" name="Rectangle 3"/>
          <p:cNvSpPr>
            <a:spLocks noGrp="1" noChangeArrowheads="1"/>
          </p:cNvSpPr>
          <p:nvPr>
            <p:ph type="body" idx="1"/>
          </p:nvPr>
        </p:nvSpPr>
        <p:spPr>
          <a:xfrm>
            <a:off x="539750" y="1268413"/>
            <a:ext cx="8229600" cy="5000625"/>
          </a:xfrm>
        </p:spPr>
        <p:txBody>
          <a:bodyPr/>
          <a:lstStyle/>
          <a:p>
            <a:pPr eaLnBrk="1" hangingPunct="1">
              <a:lnSpc>
                <a:spcPct val="125000"/>
              </a:lnSpc>
              <a:buFontTx/>
              <a:buNone/>
            </a:pPr>
            <a:r>
              <a:rPr lang="zh-CN" altLang="en-US" sz="2000" b="1" smtClean="0">
                <a:solidFill>
                  <a:srgbClr val="000066"/>
                </a:solidFill>
                <a:ea typeface="宋体" panose="02010600030101010101" pitchFamily="2" charset="-122"/>
              </a:rPr>
              <a:t>反映传感器测量</a:t>
            </a:r>
            <a:r>
              <a:rPr lang="zh-CN" altLang="en-US" sz="2000" b="1" smtClean="0">
                <a:solidFill>
                  <a:srgbClr val="FF3300"/>
                </a:solidFill>
                <a:ea typeface="宋体" panose="02010600030101010101" pitchFamily="2" charset="-122"/>
              </a:rPr>
              <a:t>量</a:t>
            </a:r>
            <a:r>
              <a:rPr lang="zh-CN" altLang="en-US" sz="2000" b="1" smtClean="0">
                <a:solidFill>
                  <a:srgbClr val="000066"/>
                </a:solidFill>
                <a:ea typeface="宋体" panose="02010600030101010101" pitchFamily="2" charset="-122"/>
              </a:rPr>
              <a:t>的可靠程度称为</a:t>
            </a:r>
            <a:r>
              <a:rPr lang="zh-CN" altLang="en-US" sz="2000" b="1" smtClean="0">
                <a:solidFill>
                  <a:srgbClr val="FF3300"/>
                </a:solidFill>
                <a:ea typeface="宋体" panose="02010600030101010101" pitchFamily="2" charset="-122"/>
              </a:rPr>
              <a:t>精度</a:t>
            </a:r>
          </a:p>
          <a:p>
            <a:pPr eaLnBrk="1" hangingPunct="1">
              <a:lnSpc>
                <a:spcPct val="125000"/>
              </a:lnSpc>
              <a:buFontTx/>
              <a:buNone/>
            </a:pPr>
            <a:r>
              <a:rPr lang="zh-CN" altLang="en-US" sz="2000" b="1" smtClean="0">
                <a:solidFill>
                  <a:srgbClr val="000066"/>
                </a:solidFill>
                <a:ea typeface="宋体" panose="02010600030101010101" pitchFamily="2" charset="-122"/>
              </a:rPr>
              <a:t>对应在指标有</a:t>
            </a:r>
            <a:r>
              <a:rPr lang="zh-CN" altLang="en-US" sz="2000" b="1" smtClean="0">
                <a:solidFill>
                  <a:srgbClr val="A50021"/>
                </a:solidFill>
                <a:ea typeface="宋体" panose="02010600030101010101" pitchFamily="2" charset="-122"/>
              </a:rPr>
              <a:t>精密度、正确度、精确度</a:t>
            </a:r>
          </a:p>
          <a:p>
            <a:pPr eaLnBrk="1" hangingPunct="1">
              <a:lnSpc>
                <a:spcPct val="125000"/>
              </a:lnSpc>
              <a:buFontTx/>
              <a:buNone/>
            </a:pPr>
            <a:r>
              <a:rPr lang="zh-CN" altLang="en-US" sz="2000" b="1" smtClean="0">
                <a:solidFill>
                  <a:srgbClr val="A50021"/>
                </a:solidFill>
                <a:ea typeface="宋体" panose="02010600030101010101" pitchFamily="2" charset="-122"/>
              </a:rPr>
              <a:t>精密度：</a:t>
            </a:r>
            <a:r>
              <a:rPr lang="zh-CN" altLang="en-US" sz="2000" b="1" smtClean="0">
                <a:solidFill>
                  <a:srgbClr val="000066"/>
                </a:solidFill>
                <a:ea typeface="宋体" panose="02010600030101010101" pitchFamily="2" charset="-122"/>
              </a:rPr>
              <a:t>在同一时间多次测量，其结果的分散程度。</a:t>
            </a:r>
          </a:p>
          <a:p>
            <a:pPr eaLnBrk="1" hangingPunct="1">
              <a:lnSpc>
                <a:spcPct val="125000"/>
              </a:lnSpc>
              <a:buFontTx/>
              <a:buNone/>
            </a:pPr>
            <a:r>
              <a:rPr lang="en-US" altLang="zh-CN" sz="2000" b="1" smtClean="0">
                <a:solidFill>
                  <a:srgbClr val="A50021"/>
                </a:solidFill>
                <a:ea typeface="宋体" panose="02010600030101010101" pitchFamily="2" charset="-122"/>
              </a:rPr>
              <a:t>                                 ——</a:t>
            </a:r>
            <a:r>
              <a:rPr lang="zh-CN" altLang="en-US" sz="2000" b="1" smtClean="0">
                <a:solidFill>
                  <a:srgbClr val="A50021"/>
                </a:solidFill>
                <a:ea typeface="宋体" panose="02010600030101010101" pitchFamily="2" charset="-122"/>
              </a:rPr>
              <a:t>对应随机误差</a:t>
            </a:r>
          </a:p>
          <a:p>
            <a:pPr eaLnBrk="1" hangingPunct="1">
              <a:lnSpc>
                <a:spcPct val="125000"/>
              </a:lnSpc>
              <a:buFontTx/>
              <a:buNone/>
            </a:pPr>
            <a:r>
              <a:rPr lang="zh-CN" altLang="en-US" sz="2000" b="1" smtClean="0">
                <a:solidFill>
                  <a:srgbClr val="A50021"/>
                </a:solidFill>
                <a:ea typeface="宋体" panose="02010600030101010101" pitchFamily="2" charset="-122"/>
              </a:rPr>
              <a:t>正确度：</a:t>
            </a:r>
            <a:r>
              <a:rPr lang="zh-CN" altLang="en-US" sz="2000" b="1" smtClean="0">
                <a:solidFill>
                  <a:srgbClr val="000066"/>
                </a:solidFill>
                <a:ea typeface="宋体" panose="02010600030101010101" pitchFamily="2" charset="-122"/>
              </a:rPr>
              <a:t>说明测量结果偏离真值大小的程度。</a:t>
            </a:r>
          </a:p>
          <a:p>
            <a:pPr eaLnBrk="1" hangingPunct="1">
              <a:lnSpc>
                <a:spcPct val="125000"/>
              </a:lnSpc>
              <a:buFontTx/>
              <a:buNone/>
            </a:pPr>
            <a:r>
              <a:rPr lang="en-US" altLang="zh-CN" sz="2000" b="1" smtClean="0">
                <a:solidFill>
                  <a:srgbClr val="A50021"/>
                </a:solidFill>
                <a:ea typeface="宋体" panose="02010600030101010101" pitchFamily="2" charset="-122"/>
              </a:rPr>
              <a:t>                                 ——</a:t>
            </a:r>
            <a:r>
              <a:rPr lang="zh-CN" altLang="en-US" sz="2000" b="1" smtClean="0">
                <a:solidFill>
                  <a:srgbClr val="A50021"/>
                </a:solidFill>
                <a:ea typeface="宋体" panose="02010600030101010101" pitchFamily="2" charset="-122"/>
              </a:rPr>
              <a:t>对应系统误差</a:t>
            </a:r>
          </a:p>
          <a:p>
            <a:pPr eaLnBrk="1" hangingPunct="1">
              <a:lnSpc>
                <a:spcPct val="125000"/>
              </a:lnSpc>
              <a:buFontTx/>
              <a:buNone/>
            </a:pPr>
            <a:r>
              <a:rPr lang="zh-CN" altLang="en-US" sz="2000" b="1" smtClean="0">
                <a:solidFill>
                  <a:srgbClr val="A50021"/>
                </a:solidFill>
                <a:ea typeface="宋体" panose="02010600030101010101" pitchFamily="2" charset="-122"/>
              </a:rPr>
              <a:t>精确度：</a:t>
            </a:r>
            <a:r>
              <a:rPr lang="zh-CN" altLang="en-US" sz="2000" b="1" smtClean="0">
                <a:solidFill>
                  <a:srgbClr val="000066"/>
                </a:solidFill>
                <a:ea typeface="宋体" panose="02010600030101010101" pitchFamily="2" charset="-122"/>
              </a:rPr>
              <a:t>测量的综合优良程度。</a:t>
            </a:r>
          </a:p>
          <a:p>
            <a:pPr eaLnBrk="1" hangingPunct="1">
              <a:lnSpc>
                <a:spcPct val="125000"/>
              </a:lnSpc>
              <a:buFontTx/>
              <a:buNone/>
            </a:pPr>
            <a:r>
              <a:rPr lang="en-US" altLang="zh-CN" sz="2000" b="1" smtClean="0">
                <a:solidFill>
                  <a:srgbClr val="FF3300"/>
                </a:solidFill>
                <a:ea typeface="宋体" panose="02010600030101010101" pitchFamily="2" charset="-122"/>
              </a:rPr>
              <a:t>                                 </a:t>
            </a:r>
            <a:r>
              <a:rPr lang="en-US" altLang="zh-CN" sz="2000" b="1" smtClean="0">
                <a:solidFill>
                  <a:srgbClr val="A50021"/>
                </a:solidFill>
                <a:ea typeface="宋体" panose="02010600030101010101" pitchFamily="2" charset="-122"/>
              </a:rPr>
              <a:t>——</a:t>
            </a:r>
            <a:r>
              <a:rPr lang="zh-CN" altLang="en-US" sz="2000" b="1" smtClean="0">
                <a:solidFill>
                  <a:srgbClr val="A50021"/>
                </a:solidFill>
                <a:ea typeface="宋体" panose="02010600030101010101" pitchFamily="2" charset="-122"/>
              </a:rPr>
              <a:t>对应精密度</a:t>
            </a:r>
            <a:r>
              <a:rPr lang="en-US" altLang="zh-CN" sz="2000" b="1" smtClean="0">
                <a:solidFill>
                  <a:srgbClr val="A50021"/>
                </a:solidFill>
                <a:ea typeface="宋体" panose="02010600030101010101" pitchFamily="2" charset="-122"/>
              </a:rPr>
              <a:t>+</a:t>
            </a:r>
            <a:r>
              <a:rPr lang="zh-CN" altLang="en-US" sz="2000" b="1" smtClean="0">
                <a:solidFill>
                  <a:srgbClr val="A50021"/>
                </a:solidFill>
                <a:ea typeface="宋体" panose="02010600030101010101" pitchFamily="2" charset="-122"/>
              </a:rPr>
              <a:t>正确度</a:t>
            </a:r>
          </a:p>
          <a:p>
            <a:pPr eaLnBrk="1" hangingPunct="1">
              <a:lnSpc>
                <a:spcPct val="125000"/>
              </a:lnSpc>
              <a:buFontTx/>
              <a:buNone/>
            </a:pPr>
            <a:r>
              <a:rPr lang="zh-CN" altLang="en-US" sz="2000" b="1" smtClean="0">
                <a:solidFill>
                  <a:srgbClr val="A50021"/>
                </a:solidFill>
                <a:ea typeface="宋体" panose="02010600030101010101" pitchFamily="2" charset="-122"/>
              </a:rPr>
              <a:t>传感器精度等级以系列标准百分值进行分档</a:t>
            </a:r>
          </a:p>
          <a:p>
            <a:pPr eaLnBrk="1" hangingPunct="1">
              <a:lnSpc>
                <a:spcPct val="125000"/>
              </a:lnSpc>
              <a:buFontTx/>
              <a:buNone/>
            </a:pPr>
            <a:r>
              <a:rPr lang="zh-CN" altLang="en-US" sz="2000" b="1" smtClean="0">
                <a:solidFill>
                  <a:srgbClr val="A50021"/>
                </a:solidFill>
                <a:ea typeface="宋体" panose="02010600030101010101" pitchFamily="2" charset="-122"/>
              </a:rPr>
              <a:t>     （</a:t>
            </a:r>
            <a:r>
              <a:rPr lang="en-US" altLang="zh-CN" sz="2000" b="1" smtClean="0">
                <a:solidFill>
                  <a:srgbClr val="A50021"/>
                </a:solidFill>
                <a:ea typeface="宋体" panose="02010600030101010101" pitchFamily="2" charset="-122"/>
              </a:rPr>
              <a:t>0.001</a:t>
            </a:r>
            <a:r>
              <a:rPr lang="zh-CN" altLang="en-US" sz="2000" b="1" smtClean="0">
                <a:solidFill>
                  <a:srgbClr val="A50021"/>
                </a:solidFill>
                <a:ea typeface="宋体" panose="02010600030101010101" pitchFamily="2" charset="-122"/>
              </a:rPr>
              <a:t>，</a:t>
            </a:r>
            <a:r>
              <a:rPr lang="en-US" altLang="zh-CN" sz="2000" b="1" smtClean="0">
                <a:solidFill>
                  <a:srgbClr val="A50021"/>
                </a:solidFill>
                <a:ea typeface="宋体" panose="02010600030101010101" pitchFamily="2" charset="-122"/>
              </a:rPr>
              <a:t>0.005</a:t>
            </a:r>
            <a:r>
              <a:rPr lang="zh-CN" altLang="en-US" sz="2000" b="1" smtClean="0">
                <a:solidFill>
                  <a:srgbClr val="A50021"/>
                </a:solidFill>
                <a:ea typeface="宋体" panose="02010600030101010101" pitchFamily="2" charset="-122"/>
              </a:rPr>
              <a:t>，</a:t>
            </a:r>
            <a:r>
              <a:rPr lang="en-US" altLang="zh-CN" sz="2000" b="1" smtClean="0">
                <a:solidFill>
                  <a:srgbClr val="A50021"/>
                </a:solidFill>
                <a:ea typeface="宋体" panose="02010600030101010101" pitchFamily="2" charset="-122"/>
              </a:rPr>
              <a:t>………1,……5,10……)</a:t>
            </a:r>
          </a:p>
        </p:txBody>
      </p:sp>
    </p:spTree>
  </p:cSld>
  <p:clrMapOvr>
    <a:masterClrMapping/>
  </p:clrMapOvr>
  <p:transition advTm="109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304800" y="1752600"/>
            <a:ext cx="8458200" cy="2438400"/>
            <a:chOff x="1980" y="7368"/>
            <a:chExt cx="8208" cy="2424"/>
          </a:xfrm>
        </p:grpSpPr>
        <p:grpSp>
          <p:nvGrpSpPr>
            <p:cNvPr id="10245" name="Group 3"/>
            <p:cNvGrpSpPr>
              <a:grpSpLocks/>
            </p:cNvGrpSpPr>
            <p:nvPr/>
          </p:nvGrpSpPr>
          <p:grpSpPr bwMode="auto">
            <a:xfrm>
              <a:off x="1980" y="7368"/>
              <a:ext cx="2268" cy="2268"/>
              <a:chOff x="2715" y="3108"/>
              <a:chExt cx="2268" cy="2268"/>
            </a:xfrm>
          </p:grpSpPr>
          <p:sp>
            <p:nvSpPr>
              <p:cNvPr id="10287" name="Oval 4"/>
              <p:cNvSpPr>
                <a:spLocks noChangeArrowheads="1"/>
              </p:cNvSpPr>
              <p:nvPr/>
            </p:nvSpPr>
            <p:spPr bwMode="auto">
              <a:xfrm>
                <a:off x="3600" y="4014"/>
                <a:ext cx="471" cy="469"/>
              </a:xfrm>
              <a:prstGeom prst="ellipse">
                <a:avLst/>
              </a:prstGeom>
              <a:solidFill>
                <a:srgbClr val="00FF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8" name="Oval 5"/>
              <p:cNvSpPr>
                <a:spLocks noChangeArrowheads="1"/>
              </p:cNvSpPr>
              <p:nvPr/>
            </p:nvSpPr>
            <p:spPr bwMode="auto">
              <a:xfrm>
                <a:off x="3374" y="3783"/>
                <a:ext cx="924" cy="9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9" name="Oval 6"/>
              <p:cNvSpPr>
                <a:spLocks noChangeArrowheads="1"/>
              </p:cNvSpPr>
              <p:nvPr/>
            </p:nvSpPr>
            <p:spPr bwMode="auto">
              <a:xfrm>
                <a:off x="3150" y="3561"/>
                <a:ext cx="1378" cy="13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90" name="Oval 7"/>
              <p:cNvSpPr>
                <a:spLocks noChangeArrowheads="1"/>
              </p:cNvSpPr>
              <p:nvPr/>
            </p:nvSpPr>
            <p:spPr bwMode="auto">
              <a:xfrm>
                <a:off x="2925" y="3330"/>
                <a:ext cx="1831" cy="183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91" name="Oval 8"/>
              <p:cNvSpPr>
                <a:spLocks noChangeArrowheads="1"/>
              </p:cNvSpPr>
              <p:nvPr/>
            </p:nvSpPr>
            <p:spPr bwMode="auto">
              <a:xfrm>
                <a:off x="2715" y="3108"/>
                <a:ext cx="2268" cy="22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10246" name="Oval 9"/>
            <p:cNvSpPr>
              <a:spLocks noChangeArrowheads="1"/>
            </p:cNvSpPr>
            <p:nvPr/>
          </p:nvSpPr>
          <p:spPr bwMode="auto">
            <a:xfrm>
              <a:off x="3180" y="8820"/>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7" name="Oval 10"/>
            <p:cNvSpPr>
              <a:spLocks noChangeArrowheads="1"/>
            </p:cNvSpPr>
            <p:nvPr/>
          </p:nvSpPr>
          <p:spPr bwMode="auto">
            <a:xfrm>
              <a:off x="2700" y="8538"/>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48" name="Oval 11"/>
            <p:cNvSpPr>
              <a:spLocks noChangeArrowheads="1"/>
            </p:cNvSpPr>
            <p:nvPr/>
          </p:nvSpPr>
          <p:spPr bwMode="auto">
            <a:xfrm>
              <a:off x="3420" y="8226"/>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nvGrpSpPr>
            <p:cNvPr id="10249" name="Group 12"/>
            <p:cNvGrpSpPr>
              <a:grpSpLocks/>
            </p:cNvGrpSpPr>
            <p:nvPr/>
          </p:nvGrpSpPr>
          <p:grpSpPr bwMode="auto">
            <a:xfrm>
              <a:off x="5040" y="7524"/>
              <a:ext cx="2268" cy="2268"/>
              <a:chOff x="2715" y="3108"/>
              <a:chExt cx="2268" cy="2268"/>
            </a:xfrm>
          </p:grpSpPr>
          <p:sp>
            <p:nvSpPr>
              <p:cNvPr id="10282" name="Oval 13"/>
              <p:cNvSpPr>
                <a:spLocks noChangeArrowheads="1"/>
              </p:cNvSpPr>
              <p:nvPr/>
            </p:nvSpPr>
            <p:spPr bwMode="auto">
              <a:xfrm>
                <a:off x="3600" y="4014"/>
                <a:ext cx="471" cy="469"/>
              </a:xfrm>
              <a:prstGeom prst="ellipse">
                <a:avLst/>
              </a:prstGeom>
              <a:solidFill>
                <a:srgbClr val="00FF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3" name="Oval 14"/>
              <p:cNvSpPr>
                <a:spLocks noChangeArrowheads="1"/>
              </p:cNvSpPr>
              <p:nvPr/>
            </p:nvSpPr>
            <p:spPr bwMode="auto">
              <a:xfrm>
                <a:off x="3374" y="3783"/>
                <a:ext cx="924" cy="9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4" name="Oval 15"/>
              <p:cNvSpPr>
                <a:spLocks noChangeArrowheads="1"/>
              </p:cNvSpPr>
              <p:nvPr/>
            </p:nvSpPr>
            <p:spPr bwMode="auto">
              <a:xfrm>
                <a:off x="3150" y="3561"/>
                <a:ext cx="1378" cy="13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5" name="Oval 16"/>
              <p:cNvSpPr>
                <a:spLocks noChangeArrowheads="1"/>
              </p:cNvSpPr>
              <p:nvPr/>
            </p:nvSpPr>
            <p:spPr bwMode="auto">
              <a:xfrm>
                <a:off x="2925" y="3330"/>
                <a:ext cx="1831" cy="183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6" name="Oval 17"/>
              <p:cNvSpPr>
                <a:spLocks noChangeArrowheads="1"/>
              </p:cNvSpPr>
              <p:nvPr/>
            </p:nvSpPr>
            <p:spPr bwMode="auto">
              <a:xfrm>
                <a:off x="2715" y="3108"/>
                <a:ext cx="2268" cy="22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grpSp>
          <p:nvGrpSpPr>
            <p:cNvPr id="10250" name="Group 18"/>
            <p:cNvGrpSpPr>
              <a:grpSpLocks/>
            </p:cNvGrpSpPr>
            <p:nvPr/>
          </p:nvGrpSpPr>
          <p:grpSpPr bwMode="auto">
            <a:xfrm>
              <a:off x="7920" y="7524"/>
              <a:ext cx="2268" cy="2268"/>
              <a:chOff x="2715" y="3108"/>
              <a:chExt cx="2268" cy="2268"/>
            </a:xfrm>
          </p:grpSpPr>
          <p:sp>
            <p:nvSpPr>
              <p:cNvPr id="10277" name="Oval 19"/>
              <p:cNvSpPr>
                <a:spLocks noChangeArrowheads="1"/>
              </p:cNvSpPr>
              <p:nvPr/>
            </p:nvSpPr>
            <p:spPr bwMode="auto">
              <a:xfrm>
                <a:off x="3600" y="4014"/>
                <a:ext cx="471" cy="469"/>
              </a:xfrm>
              <a:prstGeom prst="ellipse">
                <a:avLst/>
              </a:prstGeom>
              <a:solidFill>
                <a:srgbClr val="00FF00"/>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8" name="Oval 20"/>
              <p:cNvSpPr>
                <a:spLocks noChangeArrowheads="1"/>
              </p:cNvSpPr>
              <p:nvPr/>
            </p:nvSpPr>
            <p:spPr bwMode="auto">
              <a:xfrm>
                <a:off x="3374" y="3783"/>
                <a:ext cx="924" cy="92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9" name="Oval 21"/>
              <p:cNvSpPr>
                <a:spLocks noChangeArrowheads="1"/>
              </p:cNvSpPr>
              <p:nvPr/>
            </p:nvSpPr>
            <p:spPr bwMode="auto">
              <a:xfrm>
                <a:off x="3150" y="3561"/>
                <a:ext cx="1378" cy="13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0" name="Oval 22"/>
              <p:cNvSpPr>
                <a:spLocks noChangeArrowheads="1"/>
              </p:cNvSpPr>
              <p:nvPr/>
            </p:nvSpPr>
            <p:spPr bwMode="auto">
              <a:xfrm>
                <a:off x="2925" y="3330"/>
                <a:ext cx="1831" cy="183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81" name="Oval 23"/>
              <p:cNvSpPr>
                <a:spLocks noChangeArrowheads="1"/>
              </p:cNvSpPr>
              <p:nvPr/>
            </p:nvSpPr>
            <p:spPr bwMode="auto">
              <a:xfrm>
                <a:off x="2715" y="3108"/>
                <a:ext cx="2268" cy="22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10251" name="Oval 24"/>
            <p:cNvSpPr>
              <a:spLocks noChangeArrowheads="1"/>
            </p:cNvSpPr>
            <p:nvPr/>
          </p:nvSpPr>
          <p:spPr bwMode="auto">
            <a:xfrm>
              <a:off x="2520" y="8226"/>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2" name="Oval 25"/>
            <p:cNvSpPr>
              <a:spLocks noChangeArrowheads="1"/>
            </p:cNvSpPr>
            <p:nvPr/>
          </p:nvSpPr>
          <p:spPr bwMode="auto">
            <a:xfrm>
              <a:off x="3060" y="9162"/>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3" name="Oval 26"/>
            <p:cNvSpPr>
              <a:spLocks noChangeArrowheads="1"/>
            </p:cNvSpPr>
            <p:nvPr/>
          </p:nvSpPr>
          <p:spPr bwMode="auto">
            <a:xfrm>
              <a:off x="3780" y="8694"/>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4" name="Oval 27"/>
            <p:cNvSpPr>
              <a:spLocks noChangeArrowheads="1"/>
            </p:cNvSpPr>
            <p:nvPr/>
          </p:nvSpPr>
          <p:spPr bwMode="auto">
            <a:xfrm>
              <a:off x="3465" y="7824"/>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5" name="Oval 28"/>
            <p:cNvSpPr>
              <a:spLocks noChangeArrowheads="1"/>
            </p:cNvSpPr>
            <p:nvPr/>
          </p:nvSpPr>
          <p:spPr bwMode="auto">
            <a:xfrm>
              <a:off x="2520" y="8004"/>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6" name="Oval 29"/>
            <p:cNvSpPr>
              <a:spLocks noChangeArrowheads="1"/>
            </p:cNvSpPr>
            <p:nvPr/>
          </p:nvSpPr>
          <p:spPr bwMode="auto">
            <a:xfrm>
              <a:off x="2340" y="8850"/>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7" name="Oval 30"/>
            <p:cNvSpPr>
              <a:spLocks noChangeArrowheads="1"/>
            </p:cNvSpPr>
            <p:nvPr/>
          </p:nvSpPr>
          <p:spPr bwMode="auto">
            <a:xfrm>
              <a:off x="6480" y="8442"/>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8" name="Oval 31"/>
            <p:cNvSpPr>
              <a:spLocks noChangeArrowheads="1"/>
            </p:cNvSpPr>
            <p:nvPr/>
          </p:nvSpPr>
          <p:spPr bwMode="auto">
            <a:xfrm>
              <a:off x="6300" y="8322"/>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59" name="Oval 32"/>
            <p:cNvSpPr>
              <a:spLocks noChangeArrowheads="1"/>
            </p:cNvSpPr>
            <p:nvPr/>
          </p:nvSpPr>
          <p:spPr bwMode="auto">
            <a:xfrm>
              <a:off x="6480" y="8241"/>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0" name="Oval 33"/>
            <p:cNvSpPr>
              <a:spLocks noChangeArrowheads="1"/>
            </p:cNvSpPr>
            <p:nvPr/>
          </p:nvSpPr>
          <p:spPr bwMode="auto">
            <a:xfrm>
              <a:off x="6555" y="8364"/>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1" name="Oval 34"/>
            <p:cNvSpPr>
              <a:spLocks noChangeArrowheads="1"/>
            </p:cNvSpPr>
            <p:nvPr/>
          </p:nvSpPr>
          <p:spPr bwMode="auto">
            <a:xfrm>
              <a:off x="6480" y="8082"/>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2" name="Oval 35"/>
            <p:cNvSpPr>
              <a:spLocks noChangeArrowheads="1"/>
            </p:cNvSpPr>
            <p:nvPr/>
          </p:nvSpPr>
          <p:spPr bwMode="auto">
            <a:xfrm>
              <a:off x="6735" y="8370"/>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3" name="Oval 36"/>
            <p:cNvSpPr>
              <a:spLocks noChangeArrowheads="1"/>
            </p:cNvSpPr>
            <p:nvPr/>
          </p:nvSpPr>
          <p:spPr bwMode="auto">
            <a:xfrm>
              <a:off x="6660" y="7992"/>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4" name="Oval 37"/>
            <p:cNvSpPr>
              <a:spLocks noChangeArrowheads="1"/>
            </p:cNvSpPr>
            <p:nvPr/>
          </p:nvSpPr>
          <p:spPr bwMode="auto">
            <a:xfrm>
              <a:off x="6780" y="8112"/>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5" name="Oval 38"/>
            <p:cNvSpPr>
              <a:spLocks noChangeArrowheads="1"/>
            </p:cNvSpPr>
            <p:nvPr/>
          </p:nvSpPr>
          <p:spPr bwMode="auto">
            <a:xfrm>
              <a:off x="6885" y="8259"/>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6" name="Oval 39"/>
            <p:cNvSpPr>
              <a:spLocks noChangeArrowheads="1"/>
            </p:cNvSpPr>
            <p:nvPr/>
          </p:nvSpPr>
          <p:spPr bwMode="auto">
            <a:xfrm>
              <a:off x="6840" y="8538"/>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7" name="Oval 40"/>
            <p:cNvSpPr>
              <a:spLocks noChangeArrowheads="1"/>
            </p:cNvSpPr>
            <p:nvPr/>
          </p:nvSpPr>
          <p:spPr bwMode="auto">
            <a:xfrm>
              <a:off x="9060" y="8739"/>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8" name="Oval 41"/>
            <p:cNvSpPr>
              <a:spLocks noChangeArrowheads="1"/>
            </p:cNvSpPr>
            <p:nvPr/>
          </p:nvSpPr>
          <p:spPr bwMode="auto">
            <a:xfrm>
              <a:off x="8910" y="8649"/>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69" name="Oval 42"/>
            <p:cNvSpPr>
              <a:spLocks noChangeArrowheads="1"/>
            </p:cNvSpPr>
            <p:nvPr/>
          </p:nvSpPr>
          <p:spPr bwMode="auto">
            <a:xfrm>
              <a:off x="9060" y="8463"/>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0" name="Oval 43"/>
            <p:cNvSpPr>
              <a:spLocks noChangeArrowheads="1"/>
            </p:cNvSpPr>
            <p:nvPr/>
          </p:nvSpPr>
          <p:spPr bwMode="auto">
            <a:xfrm>
              <a:off x="9195" y="8601"/>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1" name="Oval 44"/>
            <p:cNvSpPr>
              <a:spLocks noChangeArrowheads="1"/>
            </p:cNvSpPr>
            <p:nvPr/>
          </p:nvSpPr>
          <p:spPr bwMode="auto">
            <a:xfrm>
              <a:off x="9195" y="8430"/>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2" name="Oval 45"/>
            <p:cNvSpPr>
              <a:spLocks noChangeArrowheads="1"/>
            </p:cNvSpPr>
            <p:nvPr/>
          </p:nvSpPr>
          <p:spPr bwMode="auto">
            <a:xfrm>
              <a:off x="9285" y="8616"/>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3" name="Oval 46"/>
            <p:cNvSpPr>
              <a:spLocks noChangeArrowheads="1"/>
            </p:cNvSpPr>
            <p:nvPr/>
          </p:nvSpPr>
          <p:spPr bwMode="auto">
            <a:xfrm>
              <a:off x="8820" y="8460"/>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4" name="Oval 47"/>
            <p:cNvSpPr>
              <a:spLocks noChangeArrowheads="1"/>
            </p:cNvSpPr>
            <p:nvPr/>
          </p:nvSpPr>
          <p:spPr bwMode="auto">
            <a:xfrm>
              <a:off x="8790" y="8787"/>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5" name="Oval 48"/>
            <p:cNvSpPr>
              <a:spLocks noChangeArrowheads="1"/>
            </p:cNvSpPr>
            <p:nvPr/>
          </p:nvSpPr>
          <p:spPr bwMode="auto">
            <a:xfrm>
              <a:off x="9180" y="9009"/>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sp>
          <p:nvSpPr>
            <p:cNvPr id="10276" name="Oval 49"/>
            <p:cNvSpPr>
              <a:spLocks noChangeArrowheads="1"/>
            </p:cNvSpPr>
            <p:nvPr/>
          </p:nvSpPr>
          <p:spPr bwMode="auto">
            <a:xfrm>
              <a:off x="8640" y="8460"/>
              <a:ext cx="57" cy="57"/>
            </a:xfrm>
            <a:prstGeom prst="ellipse">
              <a:avLst/>
            </a:prstGeom>
            <a:solidFill>
              <a:srgbClr val="FF0000"/>
            </a:solidFill>
            <a:ln w="9525">
              <a:solidFill>
                <a:srgbClr val="FF00FF"/>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2400">
                <a:latin typeface="Times New Roman" panose="02020603050405020304" pitchFamily="18" charset="0"/>
              </a:endParaRPr>
            </a:p>
          </p:txBody>
        </p:sp>
      </p:grpSp>
      <p:sp>
        <p:nvSpPr>
          <p:cNvPr id="10243" name="Rectangle 50"/>
          <p:cNvSpPr>
            <a:spLocks noChangeArrowheads="1"/>
          </p:cNvSpPr>
          <p:nvPr/>
        </p:nvSpPr>
        <p:spPr bwMode="auto">
          <a:xfrm>
            <a:off x="457200" y="4652963"/>
            <a:ext cx="868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zh-CN" altLang="en-US" sz="2000" b="1" i="0">
                <a:solidFill>
                  <a:srgbClr val="000066"/>
                </a:solidFill>
              </a:rPr>
              <a:t>（</a:t>
            </a:r>
            <a:r>
              <a:rPr lang="en-US" altLang="zh-CN" sz="2000" b="1" i="0">
                <a:solidFill>
                  <a:srgbClr val="000066"/>
                </a:solidFill>
              </a:rPr>
              <a:t>a</a:t>
            </a:r>
            <a:r>
              <a:rPr lang="zh-CN" altLang="en-US" sz="2000" b="1" i="0">
                <a:solidFill>
                  <a:srgbClr val="000066"/>
                </a:solidFill>
              </a:rPr>
              <a:t>）精密度低          （</a:t>
            </a:r>
            <a:r>
              <a:rPr lang="en-US" altLang="zh-CN" sz="2000" b="1" i="0">
                <a:solidFill>
                  <a:srgbClr val="000066"/>
                </a:solidFill>
              </a:rPr>
              <a:t>b</a:t>
            </a:r>
            <a:r>
              <a:rPr lang="zh-CN" altLang="en-US" sz="2000" b="1" i="0">
                <a:solidFill>
                  <a:srgbClr val="000066"/>
                </a:solidFill>
              </a:rPr>
              <a:t>）正确度低而精密度高               （</a:t>
            </a:r>
            <a:r>
              <a:rPr lang="en-US" altLang="zh-CN" sz="2000" b="1" i="0">
                <a:solidFill>
                  <a:srgbClr val="000066"/>
                </a:solidFill>
              </a:rPr>
              <a:t>c</a:t>
            </a:r>
            <a:r>
              <a:rPr lang="zh-CN" altLang="en-US" sz="2000" b="1" i="0">
                <a:solidFill>
                  <a:srgbClr val="000066"/>
                </a:solidFill>
              </a:rPr>
              <a:t>）精确度高</a:t>
            </a:r>
          </a:p>
          <a:p>
            <a:pPr>
              <a:spcBef>
                <a:spcPct val="0"/>
              </a:spcBef>
              <a:buFontTx/>
              <a:buNone/>
            </a:pPr>
            <a:endParaRPr lang="zh-CN" altLang="en-US" sz="2000" b="1" i="0">
              <a:solidFill>
                <a:srgbClr val="000066"/>
              </a:solidFill>
            </a:endParaRPr>
          </a:p>
          <a:p>
            <a:pPr>
              <a:spcBef>
                <a:spcPct val="0"/>
              </a:spcBef>
              <a:buFontTx/>
              <a:buNone/>
            </a:pPr>
            <a:r>
              <a:rPr lang="zh-CN" altLang="en-US" sz="2000" b="1" i="0">
                <a:solidFill>
                  <a:srgbClr val="000066"/>
                </a:solidFill>
              </a:rPr>
              <a:t>在测量中我们希望得到精确度高的结果</a:t>
            </a:r>
          </a:p>
        </p:txBody>
      </p:sp>
      <p:sp>
        <p:nvSpPr>
          <p:cNvPr id="10244" name="Rectangle 51"/>
          <p:cNvSpPr>
            <a:spLocks noChangeArrowheads="1"/>
          </p:cNvSpPr>
          <p:nvPr>
            <p:ph type="title"/>
          </p:nvPr>
        </p:nvSpPr>
        <p:spPr>
          <a:xfrm>
            <a:off x="323850" y="333375"/>
            <a:ext cx="8507413" cy="1143000"/>
          </a:xfrm>
          <a:noFill/>
        </p:spPr>
        <p:txBody>
          <a:bodyPr/>
          <a:lstStyle/>
          <a:p>
            <a:pPr algn="l" eaLnBrk="1" hangingPunct="1"/>
            <a:r>
              <a:rPr kumimoji="1" lang="zh-CN" altLang="en-US" sz="2400" b="1" smtClean="0">
                <a:solidFill>
                  <a:srgbClr val="A50021"/>
                </a:solidFill>
                <a:ea typeface="宋体" panose="02010600030101010101" pitchFamily="2" charset="-122"/>
              </a:rPr>
              <a:t>精确度：是精密度与正确度两者的总和，精确度高表示精密度和正确度都比较高。在最简单的情况下，可取两者的代数和。</a:t>
            </a:r>
          </a:p>
        </p:txBody>
      </p:sp>
    </p:spTree>
  </p:cSld>
  <p:clrMapOvr>
    <a:masterClrMapping/>
  </p:clrMapOvr>
  <p:transition advTm="109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76250"/>
            <a:ext cx="6346825" cy="720725"/>
          </a:xfrm>
        </p:spPr>
        <p:txBody>
          <a:bodyPr/>
          <a:lstStyle/>
          <a:p>
            <a:pPr eaLnBrk="1" hangingPunct="1"/>
            <a:r>
              <a:rPr lang="zh-CN" altLang="en-US" sz="3200" smtClean="0">
                <a:solidFill>
                  <a:srgbClr val="A50021"/>
                </a:solidFill>
                <a:ea typeface="宋体" panose="02010600030101010101" pitchFamily="2" charset="-122"/>
              </a:rPr>
              <a:t>最小检测量和分辨力</a:t>
            </a:r>
          </a:p>
        </p:txBody>
      </p:sp>
      <p:sp>
        <p:nvSpPr>
          <p:cNvPr id="11267" name="Rectangle 3"/>
          <p:cNvSpPr>
            <a:spLocks noGrp="1" noChangeArrowheads="1"/>
          </p:cNvSpPr>
          <p:nvPr>
            <p:ph type="body" sz="half" idx="1"/>
          </p:nvPr>
        </p:nvSpPr>
        <p:spPr>
          <a:xfrm>
            <a:off x="457200" y="1600200"/>
            <a:ext cx="8291513" cy="4525963"/>
          </a:xfrm>
        </p:spPr>
        <p:txBody>
          <a:bodyPr/>
          <a:lstStyle/>
          <a:p>
            <a:pPr eaLnBrk="1" hangingPunct="1">
              <a:buFontTx/>
              <a:buNone/>
            </a:pPr>
            <a:r>
              <a:rPr lang="zh-CN" altLang="en-US" sz="2800" b="1" smtClean="0">
                <a:solidFill>
                  <a:srgbClr val="000066"/>
                </a:solidFill>
                <a:ea typeface="宋体" panose="02010600030101010101" pitchFamily="2" charset="-122"/>
              </a:rPr>
              <a:t>最小检测量：指传感器能反映的被测量变化的最小值。</a:t>
            </a:r>
          </a:p>
          <a:p>
            <a:pPr eaLnBrk="1" hangingPunct="1">
              <a:buFontTx/>
              <a:buNone/>
            </a:pPr>
            <a:r>
              <a:rPr lang="zh-CN" altLang="en-US" sz="2800" b="1" smtClean="0">
                <a:solidFill>
                  <a:srgbClr val="000066"/>
                </a:solidFill>
                <a:ea typeface="宋体" panose="02010600030101010101" pitchFamily="2" charset="-122"/>
              </a:rPr>
              <a:t>分辨率：（无量纲）</a:t>
            </a:r>
          </a:p>
          <a:p>
            <a:pPr eaLnBrk="1" hangingPunct="1">
              <a:buFontTx/>
              <a:buNone/>
            </a:pPr>
            <a:endParaRPr lang="zh-CN" altLang="en-US" sz="2800" b="1" smtClean="0">
              <a:solidFill>
                <a:srgbClr val="000066"/>
              </a:solidFill>
              <a:ea typeface="宋体" panose="02010600030101010101" pitchFamily="2" charset="-122"/>
            </a:endParaRPr>
          </a:p>
        </p:txBody>
      </p:sp>
      <p:graphicFrame>
        <p:nvGraphicFramePr>
          <p:cNvPr id="11268" name="Object 4"/>
          <p:cNvGraphicFramePr>
            <a:graphicFrameLocks noChangeAspect="1"/>
          </p:cNvGraphicFramePr>
          <p:nvPr>
            <p:ph sz="half" idx="2"/>
          </p:nvPr>
        </p:nvGraphicFramePr>
        <p:xfrm>
          <a:off x="1979613" y="2924175"/>
          <a:ext cx="3744912" cy="1835150"/>
        </p:xfrm>
        <a:graphic>
          <a:graphicData uri="http://schemas.openxmlformats.org/presentationml/2006/ole">
            <mc:AlternateContent xmlns:mc="http://schemas.openxmlformats.org/markup-compatibility/2006">
              <mc:Choice xmlns:v="urn:schemas-microsoft-com:vml" Requires="v">
                <p:oleObj spid="_x0000_s11270" name="公式" r:id="rId3" imgW="1294838" imgH="634725" progId="Equation.3">
                  <p:embed/>
                </p:oleObj>
              </mc:Choice>
              <mc:Fallback>
                <p:oleObj name="公式" r:id="rId3" imgW="1294838" imgH="6347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24175"/>
                        <a:ext cx="3744912" cy="183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Rectangle 5"/>
          <p:cNvSpPr>
            <a:spLocks noChangeArrowheads="1"/>
          </p:cNvSpPr>
          <p:nvPr/>
        </p:nvSpPr>
        <p:spPr bwMode="auto">
          <a:xfrm>
            <a:off x="755650" y="4581525"/>
            <a:ext cx="63150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kumimoji="0" lang="zh-CN" altLang="en-US" sz="2800" b="1" i="0">
                <a:solidFill>
                  <a:srgbClr val="FF0000"/>
                </a:solidFill>
              </a:rPr>
              <a:t>分辨力：最小量的单位值表示（有量纲）</a:t>
            </a:r>
          </a:p>
        </p:txBody>
      </p:sp>
    </p:spTree>
  </p:cSld>
  <p:clrMapOvr>
    <a:masterClrMapping/>
  </p:clrMapOvr>
  <p:transition advTm="10900"/>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7651F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7651FD"/>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5941</TotalTime>
  <Words>1777</Words>
  <Application>Microsoft Office PowerPoint</Application>
  <PresentationFormat>全屏显示(4:3)</PresentationFormat>
  <Paragraphs>237</Paragraphs>
  <Slides>36</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45" baseType="lpstr">
      <vt:lpstr>Times New Roman</vt:lpstr>
      <vt:lpstr>宋体</vt:lpstr>
      <vt:lpstr>Arial</vt:lpstr>
      <vt:lpstr>Wingdings</vt:lpstr>
      <vt:lpstr>默认设计模板</vt:lpstr>
      <vt:lpstr>Microsoft 公式 3.0</vt:lpstr>
      <vt:lpstr>位图图像</vt:lpstr>
      <vt:lpstr>Visio.Drawing.11</vt:lpstr>
      <vt:lpstr>Eb.Document</vt:lpstr>
      <vt:lpstr>第一章 传感器的一般特性</vt:lpstr>
      <vt:lpstr>一个高精度的传感器必须有好的静态特性和动态特性。 </vt:lpstr>
      <vt:lpstr>PowerPoint 演示文稿</vt:lpstr>
      <vt:lpstr>1、端基法（端点连线）</vt:lpstr>
      <vt:lpstr>2、最小二乘法</vt:lpstr>
      <vt:lpstr>二、灵敏度</vt:lpstr>
      <vt:lpstr>三、精确度（精度）</vt:lpstr>
      <vt:lpstr>精确度：是精密度与正确度两者的总和，精确度高表示精密度和正确度都比较高。在最简单的情况下，可取两者的代数和。</vt:lpstr>
      <vt:lpstr>最小检测量和分辨力</vt:lpstr>
      <vt:lpstr>四、迟滞</vt:lpstr>
      <vt:lpstr>五、重复性</vt:lpstr>
      <vt:lpstr>六、零点漂移</vt:lpstr>
      <vt:lpstr>PowerPoint 演示文稿</vt:lpstr>
      <vt:lpstr>1.2传感器的动态特性</vt:lpstr>
      <vt:lpstr>一、动态特性的一般数学模型</vt:lpstr>
      <vt:lpstr>PowerPoint 演示文稿</vt:lpstr>
      <vt:lpstr>1、零阶传感器的数学模型</vt:lpstr>
      <vt:lpstr>PowerPoint 演示文稿</vt:lpstr>
      <vt:lpstr>PowerPoint 演示文稿</vt:lpstr>
      <vt:lpstr>PowerPoint 演示文稿</vt:lpstr>
      <vt:lpstr>PowerPoint 演示文稿</vt:lpstr>
      <vt:lpstr>补 充</vt:lpstr>
      <vt:lpstr>PowerPoint 演示文稿</vt:lpstr>
      <vt:lpstr>PowerPoint 演示文稿</vt:lpstr>
      <vt:lpstr>PowerPoint 演示文稿</vt:lpstr>
      <vt:lpstr>PowerPoint 演示文稿</vt:lpstr>
      <vt:lpstr>PowerPoint 演示文稿</vt:lpstr>
      <vt:lpstr>PowerPoint 演示文稿</vt:lpstr>
      <vt:lpstr>二、传感器的动态相应及其动态特性指标</vt:lpstr>
      <vt:lpstr>1、一阶传感器的单位阶跃响应</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dc:creator>
  <cp:lastModifiedBy>acm</cp:lastModifiedBy>
  <cp:revision>133</cp:revision>
  <dcterms:created xsi:type="dcterms:W3CDTF">2010-04-26T13:25:19Z</dcterms:created>
  <dcterms:modified xsi:type="dcterms:W3CDTF">2017-08-30T06:46:23Z</dcterms:modified>
</cp:coreProperties>
</file>