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9" r:id="rId16"/>
    <p:sldId id="280" r:id="rId17"/>
    <p:sldId id="281" r:id="rId18"/>
    <p:sldId id="282" r:id="rId19"/>
    <p:sldId id="283" r:id="rId20"/>
    <p:sldId id="285" r:id="rId21"/>
    <p:sldId id="289" r:id="rId22"/>
    <p:sldId id="291" r:id="rId23"/>
    <p:sldId id="292" r:id="rId24"/>
    <p:sldId id="324" r:id="rId25"/>
    <p:sldId id="273" r:id="rId26"/>
    <p:sldId id="294" r:id="rId27"/>
    <p:sldId id="295" r:id="rId28"/>
    <p:sldId id="296" r:id="rId29"/>
    <p:sldId id="299" r:id="rId30"/>
    <p:sldId id="297" r:id="rId31"/>
    <p:sldId id="298" r:id="rId32"/>
    <p:sldId id="306" r:id="rId33"/>
    <p:sldId id="307" r:id="rId34"/>
    <p:sldId id="319" r:id="rId35"/>
    <p:sldId id="320" r:id="rId36"/>
    <p:sldId id="321" r:id="rId37"/>
    <p:sldId id="322" r:id="rId38"/>
    <p:sldId id="312" r:id="rId39"/>
    <p:sldId id="314" r:id="rId40"/>
    <p:sldId id="318" r:id="rId41"/>
    <p:sldId id="323" r:id="rId42"/>
    <p:sldId id="274"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FF0000"/>
    <a:srgbClr val="000066"/>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581" autoAdjust="0"/>
  </p:normalViewPr>
  <p:slideViewPr>
    <p:cSldViewPr>
      <p:cViewPr varScale="1">
        <p:scale>
          <a:sx n="74" d="100"/>
          <a:sy n="74" d="100"/>
        </p:scale>
        <p:origin x="53" y="29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7.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image" Target="../media/image5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7ECA1B7-01FB-4806-A323-DAF7FD56CD32}" type="slidenum">
              <a:rPr lang="en-US" altLang="zh-CN"/>
              <a:pPr/>
              <a:t>‹#›</a:t>
            </a:fld>
            <a:endParaRPr lang="en-US" altLang="zh-CN"/>
          </a:p>
        </p:txBody>
      </p:sp>
    </p:spTree>
    <p:extLst>
      <p:ext uri="{BB962C8B-B14F-4D97-AF65-F5344CB8AC3E}">
        <p14:creationId xmlns:p14="http://schemas.microsoft.com/office/powerpoint/2010/main" val="3068671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586A767-9B40-4025-816B-85070CE16035}" type="slidenum">
              <a:rPr lang="en-US" altLang="zh-CN"/>
              <a:pPr/>
              <a:t>‹#›</a:t>
            </a:fld>
            <a:endParaRPr lang="en-US" altLang="zh-CN"/>
          </a:p>
        </p:txBody>
      </p:sp>
    </p:spTree>
    <p:extLst>
      <p:ext uri="{BB962C8B-B14F-4D97-AF65-F5344CB8AC3E}">
        <p14:creationId xmlns:p14="http://schemas.microsoft.com/office/powerpoint/2010/main" val="1058181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674DE6C-7DD5-4405-9AEC-E0FC09CA11CA}" type="slidenum">
              <a:rPr lang="en-US" altLang="zh-CN"/>
              <a:pPr/>
              <a:t>‹#›</a:t>
            </a:fld>
            <a:endParaRPr lang="en-US" altLang="zh-CN"/>
          </a:p>
        </p:txBody>
      </p:sp>
    </p:spTree>
    <p:extLst>
      <p:ext uri="{BB962C8B-B14F-4D97-AF65-F5344CB8AC3E}">
        <p14:creationId xmlns:p14="http://schemas.microsoft.com/office/powerpoint/2010/main" val="1184242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FA4C9C91-D3E0-4BE2-A49F-930797472381}" type="slidenum">
              <a:rPr lang="en-US" altLang="zh-CN"/>
              <a:pPr/>
              <a:t>‹#›</a:t>
            </a:fld>
            <a:endParaRPr lang="en-US" altLang="zh-CN"/>
          </a:p>
        </p:txBody>
      </p:sp>
    </p:spTree>
    <p:extLst>
      <p:ext uri="{BB962C8B-B14F-4D97-AF65-F5344CB8AC3E}">
        <p14:creationId xmlns:p14="http://schemas.microsoft.com/office/powerpoint/2010/main" val="2617714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7F2FF974-4871-48D0-B0F5-0774B803C525}" type="slidenum">
              <a:rPr lang="en-US" altLang="zh-CN"/>
              <a:pPr/>
              <a:t>‹#›</a:t>
            </a:fld>
            <a:endParaRPr lang="en-US" altLang="zh-CN"/>
          </a:p>
        </p:txBody>
      </p:sp>
    </p:spTree>
    <p:extLst>
      <p:ext uri="{BB962C8B-B14F-4D97-AF65-F5344CB8AC3E}">
        <p14:creationId xmlns:p14="http://schemas.microsoft.com/office/powerpoint/2010/main" val="4001058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73B57C8-171C-46AC-8845-1DC61B62A8B6}" type="slidenum">
              <a:rPr lang="en-US" altLang="zh-CN"/>
              <a:pPr/>
              <a:t>‹#›</a:t>
            </a:fld>
            <a:endParaRPr lang="en-US" altLang="zh-CN"/>
          </a:p>
        </p:txBody>
      </p:sp>
    </p:spTree>
    <p:extLst>
      <p:ext uri="{BB962C8B-B14F-4D97-AF65-F5344CB8AC3E}">
        <p14:creationId xmlns:p14="http://schemas.microsoft.com/office/powerpoint/2010/main" val="1004681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D300101-E295-40C9-AA84-FCDE21C475EE}" type="slidenum">
              <a:rPr lang="en-US" altLang="zh-CN"/>
              <a:pPr/>
              <a:t>‹#›</a:t>
            </a:fld>
            <a:endParaRPr lang="en-US" altLang="zh-CN"/>
          </a:p>
        </p:txBody>
      </p:sp>
    </p:spTree>
    <p:extLst>
      <p:ext uri="{BB962C8B-B14F-4D97-AF65-F5344CB8AC3E}">
        <p14:creationId xmlns:p14="http://schemas.microsoft.com/office/powerpoint/2010/main" val="2653086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BA4E4EB-5E4E-4360-B1B0-CE51DC374FA3}" type="slidenum">
              <a:rPr lang="en-US" altLang="zh-CN"/>
              <a:pPr/>
              <a:t>‹#›</a:t>
            </a:fld>
            <a:endParaRPr lang="en-US" altLang="zh-CN"/>
          </a:p>
        </p:txBody>
      </p:sp>
    </p:spTree>
    <p:extLst>
      <p:ext uri="{BB962C8B-B14F-4D97-AF65-F5344CB8AC3E}">
        <p14:creationId xmlns:p14="http://schemas.microsoft.com/office/powerpoint/2010/main" val="2469671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15930439-58CE-4043-930C-461A0F7575F5}" type="slidenum">
              <a:rPr lang="en-US" altLang="zh-CN"/>
              <a:pPr/>
              <a:t>‹#›</a:t>
            </a:fld>
            <a:endParaRPr lang="en-US" altLang="zh-CN"/>
          </a:p>
        </p:txBody>
      </p:sp>
    </p:spTree>
    <p:extLst>
      <p:ext uri="{BB962C8B-B14F-4D97-AF65-F5344CB8AC3E}">
        <p14:creationId xmlns:p14="http://schemas.microsoft.com/office/powerpoint/2010/main" val="3460942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9156F3E5-F254-4742-9DEC-FA9EE77BDEEA}" type="slidenum">
              <a:rPr lang="en-US" altLang="zh-CN"/>
              <a:pPr/>
              <a:t>‹#›</a:t>
            </a:fld>
            <a:endParaRPr lang="en-US" altLang="zh-CN"/>
          </a:p>
        </p:txBody>
      </p:sp>
    </p:spTree>
    <p:extLst>
      <p:ext uri="{BB962C8B-B14F-4D97-AF65-F5344CB8AC3E}">
        <p14:creationId xmlns:p14="http://schemas.microsoft.com/office/powerpoint/2010/main" val="4183631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EAB8DC3-442C-454C-B59A-9031781ADA3D}" type="slidenum">
              <a:rPr lang="en-US" altLang="zh-CN"/>
              <a:pPr/>
              <a:t>‹#›</a:t>
            </a:fld>
            <a:endParaRPr lang="en-US" altLang="zh-CN"/>
          </a:p>
        </p:txBody>
      </p:sp>
    </p:spTree>
    <p:extLst>
      <p:ext uri="{BB962C8B-B14F-4D97-AF65-F5344CB8AC3E}">
        <p14:creationId xmlns:p14="http://schemas.microsoft.com/office/powerpoint/2010/main" val="2095296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EBDDAB2-6074-4C0C-BE2D-B41855138C8B}" type="slidenum">
              <a:rPr lang="en-US" altLang="zh-CN"/>
              <a:pPr/>
              <a:t>‹#›</a:t>
            </a:fld>
            <a:endParaRPr lang="en-US" altLang="zh-CN"/>
          </a:p>
        </p:txBody>
      </p:sp>
    </p:spTree>
    <p:extLst>
      <p:ext uri="{BB962C8B-B14F-4D97-AF65-F5344CB8AC3E}">
        <p14:creationId xmlns:p14="http://schemas.microsoft.com/office/powerpoint/2010/main" val="1314067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5AFC69A-2311-4849-A143-084C5E28CB3E}" type="slidenum">
              <a:rPr lang="en-US" altLang="zh-CN"/>
              <a:pPr/>
              <a:t>‹#›</a:t>
            </a:fld>
            <a:endParaRPr lang="en-US" altLang="zh-CN"/>
          </a:p>
        </p:txBody>
      </p:sp>
    </p:spTree>
    <p:extLst>
      <p:ext uri="{BB962C8B-B14F-4D97-AF65-F5344CB8AC3E}">
        <p14:creationId xmlns:p14="http://schemas.microsoft.com/office/powerpoint/2010/main" val="2133104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descr="IMG_0961"/>
          <p:cNvPicPr>
            <a:picLocks noChangeAspect="1" noChangeArrowheads="1"/>
          </p:cNvPicPr>
          <p:nvPr userDrawn="1"/>
        </p:nvPicPr>
        <p:blipFill>
          <a:blip r:embed="rId15" cstate="print">
            <a:lum bright="60000" contrast="-4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panose="02010600030101010101" pitchFamily="2" charset="-122"/>
              </a:defRPr>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anose="02010600030101010101" pitchFamily="2" charset="-122"/>
              </a:defRPr>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panose="02010600030101010101" pitchFamily="2" charset="-122"/>
              </a:defRPr>
            </a:lvl1pPr>
          </a:lstStyle>
          <a:p>
            <a:fld id="{87D7C3AC-F7AA-4C1C-AAF4-461A8E2DF12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8.wmf"/><Relationship Id="rId5" Type="http://schemas.openxmlformats.org/officeDocument/2006/relationships/oleObject" Target="../embeddings/oleObject3.bin"/><Relationship Id="rId4" Type="http://schemas.openxmlformats.org/officeDocument/2006/relationships/image" Target="../media/image17.wmf"/></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0.wmf"/><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26.emf"/><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11" Type="http://schemas.openxmlformats.org/officeDocument/2006/relationships/image" Target="../media/image25.wmf"/><Relationship Id="rId5" Type="http://schemas.openxmlformats.org/officeDocument/2006/relationships/image" Target="../media/image22.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24.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8.wmf"/><Relationship Id="rId5" Type="http://schemas.openxmlformats.org/officeDocument/2006/relationships/oleObject" Target="../embeddings/oleObject11.bin"/><Relationship Id="rId4" Type="http://schemas.openxmlformats.org/officeDocument/2006/relationships/image" Target="../media/image27.wmf"/></Relationships>
</file>

<file path=ppt/slides/_rels/slide14.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0.wmf"/><Relationship Id="rId5" Type="http://schemas.openxmlformats.org/officeDocument/2006/relationships/oleObject" Target="../embeddings/oleObject13.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15.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33.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5.wmf"/><Relationship Id="rId5" Type="http://schemas.openxmlformats.org/officeDocument/2006/relationships/oleObject" Target="../embeddings/oleObject18.bin"/><Relationship Id="rId4" Type="http://schemas.openxmlformats.org/officeDocument/2006/relationships/image" Target="../media/image34.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36.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37.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9.wmf"/><Relationship Id="rId5" Type="http://schemas.openxmlformats.org/officeDocument/2006/relationships/oleObject" Target="../embeddings/oleObject22.bin"/><Relationship Id="rId4" Type="http://schemas.openxmlformats.org/officeDocument/2006/relationships/image" Target="../media/image3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1.wmf"/><Relationship Id="rId5" Type="http://schemas.openxmlformats.org/officeDocument/2006/relationships/oleObject" Target="../embeddings/oleObject24.bin"/><Relationship Id="rId4" Type="http://schemas.openxmlformats.org/officeDocument/2006/relationships/image" Target="../media/image40.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3.wmf"/><Relationship Id="rId5" Type="http://schemas.openxmlformats.org/officeDocument/2006/relationships/oleObject" Target="../embeddings/oleObject26.bin"/><Relationship Id="rId4" Type="http://schemas.openxmlformats.org/officeDocument/2006/relationships/image" Target="../media/image42.wmf"/></Relationships>
</file>

<file path=ppt/slides/_rels/slide23.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5.wmf"/><Relationship Id="rId5" Type="http://schemas.openxmlformats.org/officeDocument/2006/relationships/oleObject" Target="../embeddings/oleObject28.bin"/><Relationship Id="rId4" Type="http://schemas.openxmlformats.org/officeDocument/2006/relationships/image" Target="../media/image44.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4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49.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51.wmf"/><Relationship Id="rId5" Type="http://schemas.openxmlformats.org/officeDocument/2006/relationships/oleObject" Target="../embeddings/oleObject34.bin"/><Relationship Id="rId4" Type="http://schemas.openxmlformats.org/officeDocument/2006/relationships/image" Target="../media/image50.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53.emf"/><Relationship Id="rId5" Type="http://schemas.openxmlformats.org/officeDocument/2006/relationships/oleObject" Target="../embeddings/oleObject36.bin"/><Relationship Id="rId4" Type="http://schemas.openxmlformats.org/officeDocument/2006/relationships/image" Target="../media/image52.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54.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55.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56.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57.wmf"/></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image" Target="../media/image6.gif"/><Relationship Id="rId4" Type="http://schemas.openxmlformats.org/officeDocument/2006/relationships/image" Target="../media/image5.gif"/></Relationships>
</file>

<file path=ppt/slides/_rels/slide4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539750" y="981075"/>
            <a:ext cx="7920038" cy="2190750"/>
          </a:xfrm>
        </p:spPr>
        <p:txBody>
          <a:bodyPr anchor="ctr"/>
          <a:lstStyle/>
          <a:p>
            <a:r>
              <a:rPr lang="en-US" altLang="zh-CN" sz="3600" dirty="0">
                <a:solidFill>
                  <a:srgbClr val="A50021"/>
                </a:solidFill>
                <a:ea typeface="华文行楷" pitchFamily="2" charset="-122"/>
              </a:rPr>
              <a:t/>
            </a:r>
            <a:br>
              <a:rPr lang="en-US" altLang="zh-CN" sz="3600" dirty="0">
                <a:solidFill>
                  <a:srgbClr val="A50021"/>
                </a:solidFill>
                <a:ea typeface="华文行楷" pitchFamily="2" charset="-122"/>
              </a:rPr>
            </a:br>
            <a:r>
              <a:rPr lang="zh-CN" altLang="en-US" sz="4000" dirty="0">
                <a:solidFill>
                  <a:srgbClr val="0000FF"/>
                </a:solidFill>
                <a:ea typeface="华文行楷" pitchFamily="2" charset="-122"/>
              </a:rPr>
              <a:t>第三章电容式传感器</a:t>
            </a:r>
          </a:p>
        </p:txBody>
      </p:sp>
      <p:sp>
        <p:nvSpPr>
          <p:cNvPr id="2" name="副标题 1"/>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p:spPr>
        <p:txBody>
          <a:bodyPr/>
          <a:lstStyle/>
          <a:p>
            <a:r>
              <a:rPr lang="en-US" altLang="zh-CN" sz="3600">
                <a:solidFill>
                  <a:srgbClr val="CC0000"/>
                </a:solidFill>
                <a:ea typeface="隶书" pitchFamily="49" charset="-122"/>
              </a:rPr>
              <a:t>3-1</a:t>
            </a:r>
            <a:r>
              <a:rPr lang="zh-CN" altLang="en-US" sz="3600">
                <a:solidFill>
                  <a:srgbClr val="CC0000"/>
                </a:solidFill>
                <a:ea typeface="隶书" pitchFamily="49" charset="-122"/>
              </a:rPr>
              <a:t>电容式传感器的工作原理</a:t>
            </a:r>
          </a:p>
        </p:txBody>
      </p:sp>
      <p:graphicFrame>
        <p:nvGraphicFramePr>
          <p:cNvPr id="20483" name="Object 3"/>
          <p:cNvGraphicFramePr>
            <a:graphicFrameLocks noGrp="1" noChangeAspect="1"/>
          </p:cNvGraphicFramePr>
          <p:nvPr>
            <p:ph sz="quarter" idx="2"/>
          </p:nvPr>
        </p:nvGraphicFramePr>
        <p:xfrm>
          <a:off x="5940425" y="3789363"/>
          <a:ext cx="2808288" cy="1271587"/>
        </p:xfrm>
        <a:graphic>
          <a:graphicData uri="http://schemas.openxmlformats.org/presentationml/2006/ole">
            <mc:AlternateContent xmlns:mc="http://schemas.openxmlformats.org/markup-compatibility/2006">
              <mc:Choice xmlns:v="urn:schemas-microsoft-com:vml" Requires="v">
                <p:oleObj spid="_x0000_s20498" name="公式" r:id="rId3" imgW="1485720" imgH="672840" progId="Equation.3">
                  <p:embed/>
                </p:oleObj>
              </mc:Choice>
              <mc:Fallback>
                <p:oleObj name="公式" r:id="rId3" imgW="1485720" imgH="6728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425" y="3789363"/>
                        <a:ext cx="2808288" cy="127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4" name="Rectangle 4"/>
          <p:cNvSpPr>
            <a:spLocks noChangeArrowheads="1"/>
          </p:cNvSpPr>
          <p:nvPr/>
        </p:nvSpPr>
        <p:spPr bwMode="auto">
          <a:xfrm>
            <a:off x="539750" y="1125538"/>
            <a:ext cx="5899150" cy="51276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15000"/>
              </a:lnSpc>
              <a:spcBef>
                <a:spcPct val="20000"/>
              </a:spcBef>
            </a:pPr>
            <a:r>
              <a:rPr lang="zh-CN" altLang="en-US" sz="2400" b="1">
                <a:solidFill>
                  <a:schemeClr val="accent2"/>
                </a:solidFill>
                <a:latin typeface="Times New Roman" panose="02020603050405020304" pitchFamily="18" charset="0"/>
                <a:ea typeface="华文仿宋" pitchFamily="2" charset="-122"/>
              </a:rPr>
              <a:t>平板电容器的电容当忽略边沿效应时</a:t>
            </a:r>
          </a:p>
        </p:txBody>
      </p:sp>
      <p:sp>
        <p:nvSpPr>
          <p:cNvPr id="20485" name="Rectangle 5"/>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20486" name="Object 6"/>
          <p:cNvGraphicFramePr>
            <a:graphicFrameLocks noChangeAspect="1"/>
          </p:cNvGraphicFramePr>
          <p:nvPr/>
        </p:nvGraphicFramePr>
        <p:xfrm>
          <a:off x="2700338" y="1700213"/>
          <a:ext cx="2808287" cy="812800"/>
        </p:xfrm>
        <a:graphic>
          <a:graphicData uri="http://schemas.openxmlformats.org/presentationml/2006/ole">
            <mc:AlternateContent xmlns:mc="http://schemas.openxmlformats.org/markup-compatibility/2006">
              <mc:Choice xmlns:v="urn:schemas-microsoft-com:vml" Requires="v">
                <p:oleObj spid="_x0000_s20499" name="公式" r:id="rId5" imgW="1371600" imgH="393480" progId="Equation.3">
                  <p:embed/>
                </p:oleObj>
              </mc:Choice>
              <mc:Fallback>
                <p:oleObj name="公式" r:id="rId5" imgW="1371600" imgH="3934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1700213"/>
                        <a:ext cx="2808287"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7" name="Rectangle 7"/>
          <p:cNvSpPr>
            <a:spLocks noChangeArrowheads="1"/>
          </p:cNvSpPr>
          <p:nvPr/>
        </p:nvSpPr>
        <p:spPr bwMode="auto">
          <a:xfrm>
            <a:off x="468313" y="2492375"/>
            <a:ext cx="6100762" cy="25050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20000"/>
              </a:spcBef>
            </a:pPr>
            <a:r>
              <a:rPr lang="zh-CN" altLang="en-US" sz="2400" b="1">
                <a:solidFill>
                  <a:schemeClr val="accent2"/>
                </a:solidFill>
                <a:latin typeface="Times New Roman" panose="02020603050405020304" pitchFamily="18" charset="0"/>
                <a:ea typeface="华文仿宋" pitchFamily="2" charset="-122"/>
              </a:rPr>
              <a:t>式中：</a:t>
            </a:r>
            <a:r>
              <a:rPr lang="en-US" altLang="zh-CN" sz="2400" b="1">
                <a:solidFill>
                  <a:schemeClr val="accent2"/>
                </a:solidFill>
                <a:latin typeface="Times New Roman" panose="02020603050405020304" pitchFamily="18" charset="0"/>
                <a:ea typeface="华文仿宋" pitchFamily="2" charset="-122"/>
              </a:rPr>
              <a:t>S</a:t>
            </a:r>
            <a:r>
              <a:rPr lang="en-US" altLang="zh-CN" sz="2400" b="1">
                <a:solidFill>
                  <a:schemeClr val="accent2"/>
                </a:solidFill>
                <a:latin typeface="华文仿宋"/>
                <a:ea typeface="华文仿宋" pitchFamily="2" charset="-122"/>
              </a:rPr>
              <a:t>——</a:t>
            </a:r>
            <a:r>
              <a:rPr lang="zh-CN" altLang="en-US" sz="2400" b="1">
                <a:solidFill>
                  <a:schemeClr val="accent2"/>
                </a:solidFill>
                <a:latin typeface="Times New Roman" panose="02020603050405020304" pitchFamily="18" charset="0"/>
                <a:ea typeface="华文仿宋" pitchFamily="2" charset="-122"/>
              </a:rPr>
              <a:t>极板间有效面积；</a:t>
            </a:r>
          </a:p>
          <a:p>
            <a:pPr>
              <a:spcBef>
                <a:spcPct val="20000"/>
              </a:spcBef>
            </a:pPr>
            <a:r>
              <a:rPr lang="en-US" altLang="zh-CN" sz="2400" b="1">
                <a:solidFill>
                  <a:schemeClr val="accent2"/>
                </a:solidFill>
                <a:latin typeface="Times New Roman" panose="02020603050405020304" pitchFamily="18" charset="0"/>
                <a:ea typeface="华文仿宋" pitchFamily="2" charset="-122"/>
              </a:rPr>
              <a:t>d</a:t>
            </a:r>
            <a:r>
              <a:rPr lang="en-US" altLang="zh-CN" sz="2400" b="1">
                <a:solidFill>
                  <a:schemeClr val="accent2"/>
                </a:solidFill>
                <a:latin typeface="华文仿宋"/>
                <a:ea typeface="华文仿宋" pitchFamily="2" charset="-122"/>
              </a:rPr>
              <a:t>——</a:t>
            </a:r>
            <a:r>
              <a:rPr lang="zh-CN" altLang="en-US" sz="2400" b="1">
                <a:solidFill>
                  <a:schemeClr val="accent2"/>
                </a:solidFill>
                <a:latin typeface="Times New Roman" panose="02020603050405020304" pitchFamily="18" charset="0"/>
                <a:ea typeface="华文仿宋" pitchFamily="2" charset="-122"/>
              </a:rPr>
              <a:t>极板间距离；</a:t>
            </a:r>
          </a:p>
          <a:p>
            <a:pPr>
              <a:spcBef>
                <a:spcPct val="20000"/>
              </a:spcBef>
            </a:pPr>
            <a:r>
              <a:rPr lang="en-US" altLang="zh-CN" sz="2800" b="1">
                <a:solidFill>
                  <a:schemeClr val="accent2"/>
                </a:solidFill>
                <a:latin typeface="Times New Roman" panose="02020603050405020304" pitchFamily="18" charset="0"/>
                <a:ea typeface="华文仿宋" pitchFamily="2" charset="-122"/>
              </a:rPr>
              <a:t>ε</a:t>
            </a:r>
            <a:r>
              <a:rPr lang="en-US" altLang="zh-CN" sz="2400" b="1">
                <a:solidFill>
                  <a:schemeClr val="accent2"/>
                </a:solidFill>
                <a:latin typeface="华文仿宋"/>
                <a:ea typeface="华文仿宋" pitchFamily="2" charset="-122"/>
              </a:rPr>
              <a:t>——</a:t>
            </a:r>
            <a:r>
              <a:rPr lang="zh-CN" altLang="en-US" sz="2400" b="1">
                <a:solidFill>
                  <a:schemeClr val="accent2"/>
                </a:solidFill>
                <a:latin typeface="Times New Roman" panose="02020603050405020304" pitchFamily="18" charset="0"/>
                <a:ea typeface="华文仿宋" pitchFamily="2" charset="-122"/>
              </a:rPr>
              <a:t>极板间介质的介电常数；</a:t>
            </a:r>
          </a:p>
          <a:p>
            <a:pPr>
              <a:spcBef>
                <a:spcPct val="20000"/>
              </a:spcBef>
            </a:pPr>
            <a:r>
              <a:rPr lang="en-US" altLang="zh-CN" sz="3200" b="1">
                <a:solidFill>
                  <a:schemeClr val="accent2"/>
                </a:solidFill>
                <a:latin typeface="Times New Roman" panose="02020603050405020304" pitchFamily="18" charset="0"/>
                <a:ea typeface="华文仿宋" pitchFamily="2" charset="-122"/>
              </a:rPr>
              <a:t>ε</a:t>
            </a:r>
            <a:r>
              <a:rPr lang="en-US" altLang="zh-CN" b="1">
                <a:solidFill>
                  <a:schemeClr val="accent2"/>
                </a:solidFill>
                <a:latin typeface="Times New Roman" panose="02020603050405020304" pitchFamily="18" charset="0"/>
                <a:ea typeface="华文仿宋" pitchFamily="2" charset="-122"/>
              </a:rPr>
              <a:t>r</a:t>
            </a:r>
            <a:r>
              <a:rPr lang="en-US" altLang="zh-CN" sz="2400" b="1">
                <a:solidFill>
                  <a:schemeClr val="accent2"/>
                </a:solidFill>
                <a:latin typeface="华文仿宋"/>
                <a:ea typeface="华文仿宋" pitchFamily="2" charset="-122"/>
              </a:rPr>
              <a:t>——</a:t>
            </a:r>
            <a:r>
              <a:rPr lang="zh-CN" altLang="en-US" sz="2400" b="1">
                <a:solidFill>
                  <a:schemeClr val="accent2"/>
                </a:solidFill>
                <a:latin typeface="Times New Roman" panose="02020603050405020304" pitchFamily="18" charset="0"/>
                <a:ea typeface="华文仿宋" pitchFamily="2" charset="-122"/>
              </a:rPr>
              <a:t>极板间介质的相对介电常数； </a:t>
            </a:r>
          </a:p>
          <a:p>
            <a:pPr>
              <a:spcBef>
                <a:spcPct val="20000"/>
              </a:spcBef>
            </a:pPr>
            <a:r>
              <a:rPr lang="en-US" altLang="zh-CN" sz="2800" b="1">
                <a:solidFill>
                  <a:schemeClr val="accent2"/>
                </a:solidFill>
                <a:latin typeface="Times New Roman" panose="02020603050405020304" pitchFamily="18" charset="0"/>
                <a:ea typeface="华文仿宋" pitchFamily="2" charset="-122"/>
              </a:rPr>
              <a:t>ε</a:t>
            </a:r>
            <a:r>
              <a:rPr lang="en-US" altLang="zh-CN" sz="1600" b="1">
                <a:solidFill>
                  <a:schemeClr val="accent2"/>
                </a:solidFill>
                <a:latin typeface="Times New Roman" panose="02020603050405020304" pitchFamily="18" charset="0"/>
                <a:ea typeface="华文仿宋" pitchFamily="2" charset="-122"/>
              </a:rPr>
              <a:t>0</a:t>
            </a:r>
            <a:r>
              <a:rPr lang="en-US" altLang="zh-CN" sz="2400" b="1">
                <a:solidFill>
                  <a:schemeClr val="accent2"/>
                </a:solidFill>
                <a:latin typeface="华文仿宋"/>
                <a:ea typeface="华文仿宋" pitchFamily="2" charset="-122"/>
              </a:rPr>
              <a:t>——</a:t>
            </a:r>
            <a:r>
              <a:rPr lang="zh-CN" altLang="en-US" sz="2400" b="1">
                <a:solidFill>
                  <a:schemeClr val="accent2"/>
                </a:solidFill>
                <a:latin typeface="Times New Roman" panose="02020603050405020304" pitchFamily="18" charset="0"/>
                <a:ea typeface="华文仿宋" pitchFamily="2" charset="-122"/>
              </a:rPr>
              <a:t>真空的介电常数。</a:t>
            </a:r>
          </a:p>
        </p:txBody>
      </p:sp>
      <p:graphicFrame>
        <p:nvGraphicFramePr>
          <p:cNvPr id="20488" name="Object 8"/>
          <p:cNvGraphicFramePr>
            <a:graphicFrameLocks noGrp="1" noChangeAspect="1"/>
          </p:cNvGraphicFramePr>
          <p:nvPr>
            <p:ph sz="quarter" idx="3"/>
          </p:nvPr>
        </p:nvGraphicFramePr>
        <p:xfrm>
          <a:off x="1042988" y="5229225"/>
          <a:ext cx="5689600" cy="1400175"/>
        </p:xfrm>
        <a:graphic>
          <a:graphicData uri="http://schemas.openxmlformats.org/presentationml/2006/ole">
            <mc:AlternateContent xmlns:mc="http://schemas.openxmlformats.org/markup-compatibility/2006">
              <mc:Choice xmlns:v="urn:schemas-microsoft-com:vml" Requires="v">
                <p:oleObj spid="_x0000_s20500" name="公式" r:id="rId7" imgW="2577960" imgH="634680" progId="Equation.3">
                  <p:embed/>
                </p:oleObj>
              </mc:Choice>
              <mc:Fallback>
                <p:oleObj name="公式" r:id="rId7" imgW="2577960" imgH="6346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5229225"/>
                        <a:ext cx="5689600" cy="1400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68313" y="476250"/>
            <a:ext cx="3683000" cy="633413"/>
          </a:xfrm>
        </p:spPr>
        <p:txBody>
          <a:bodyPr/>
          <a:lstStyle/>
          <a:p>
            <a:r>
              <a:rPr lang="zh-CN" altLang="en-US" sz="3200">
                <a:solidFill>
                  <a:srgbClr val="CC0000"/>
                </a:solidFill>
                <a:ea typeface="隶书" pitchFamily="49" charset="-122"/>
              </a:rPr>
              <a:t>一、变面积型</a:t>
            </a:r>
          </a:p>
        </p:txBody>
      </p:sp>
      <p:sp>
        <p:nvSpPr>
          <p:cNvPr id="21507" name="Rectangle 3"/>
          <p:cNvSpPr>
            <a:spLocks noGrp="1" noChangeArrowheads="1"/>
          </p:cNvSpPr>
          <p:nvPr>
            <p:ph type="body" idx="1"/>
          </p:nvPr>
        </p:nvSpPr>
        <p:spPr>
          <a:xfrm>
            <a:off x="468313" y="1125538"/>
            <a:ext cx="8229600" cy="720725"/>
          </a:xfrm>
        </p:spPr>
        <p:txBody>
          <a:bodyPr/>
          <a:lstStyle/>
          <a:p>
            <a:pPr>
              <a:lnSpc>
                <a:spcPct val="80000"/>
              </a:lnSpc>
              <a:buFontTx/>
              <a:buNone/>
            </a:pPr>
            <a:r>
              <a:rPr lang="zh-CN" altLang="en-US" sz="2400" b="1">
                <a:solidFill>
                  <a:schemeClr val="accent2"/>
                </a:solidFill>
                <a:latin typeface="华文仿宋" pitchFamily="2" charset="-122"/>
                <a:ea typeface="华文仿宋" pitchFamily="2" charset="-122"/>
              </a:rPr>
              <a:t>          改变两平行板电极间的有效面积</a:t>
            </a:r>
            <a:r>
              <a:rPr lang="en-US" altLang="zh-CN" sz="2400" b="1" i="1">
                <a:solidFill>
                  <a:schemeClr val="accent2"/>
                </a:solidFill>
                <a:latin typeface="华文仿宋" pitchFamily="2" charset="-122"/>
                <a:ea typeface="华文仿宋" pitchFamily="2" charset="-122"/>
              </a:rPr>
              <a:t>S</a:t>
            </a:r>
            <a:r>
              <a:rPr lang="zh-CN" altLang="en-US" sz="2400" b="1">
                <a:solidFill>
                  <a:schemeClr val="accent2"/>
                </a:solidFill>
                <a:latin typeface="华文仿宋" pitchFamily="2" charset="-122"/>
                <a:ea typeface="华文仿宋" pitchFamily="2" charset="-122"/>
              </a:rPr>
              <a:t>通常有两种方式，分别为角位移式和直线位移式，其工作原理及特性如下。</a:t>
            </a:r>
          </a:p>
        </p:txBody>
      </p:sp>
      <p:pic>
        <p:nvPicPr>
          <p:cNvPr id="21508" name="Picture 4" descr="变面积型"/>
          <p:cNvPicPr>
            <a:picLocks noChangeAspect="1" noChangeArrowheads="1"/>
          </p:cNvPicPr>
          <p:nvPr/>
        </p:nvPicPr>
        <p:blipFill>
          <a:blip r:embed="rId3" cstate="print">
            <a:lum contrast="48000"/>
            <a:extLst>
              <a:ext uri="{28A0092B-C50C-407E-A947-70E740481C1C}">
                <a14:useLocalDpi xmlns:a14="http://schemas.microsoft.com/office/drawing/2010/main" val="0"/>
              </a:ext>
            </a:extLst>
          </a:blip>
          <a:srcRect b="12714"/>
          <a:stretch>
            <a:fillRect/>
          </a:stretch>
        </p:blipFill>
        <p:spPr bwMode="auto">
          <a:xfrm>
            <a:off x="6588125" y="2276475"/>
            <a:ext cx="2011363"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5"/>
          <p:cNvSpPr>
            <a:spLocks noChangeArrowheads="1"/>
          </p:cNvSpPr>
          <p:nvPr/>
        </p:nvSpPr>
        <p:spPr bwMode="auto">
          <a:xfrm>
            <a:off x="323850" y="1989138"/>
            <a:ext cx="5976938"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20000"/>
              </a:spcBef>
            </a:pPr>
            <a:r>
              <a:rPr lang="en-US" altLang="zh-CN" sz="2400" b="1">
                <a:solidFill>
                  <a:schemeClr val="accent2"/>
                </a:solidFill>
                <a:latin typeface="华文仿宋" pitchFamily="2" charset="-122"/>
                <a:ea typeface="华文仿宋" pitchFamily="2" charset="-122"/>
              </a:rPr>
              <a:t>1</a:t>
            </a:r>
            <a:r>
              <a:rPr lang="zh-CN" altLang="en-US" sz="2400" b="1">
                <a:solidFill>
                  <a:schemeClr val="accent2"/>
                </a:solidFill>
                <a:latin typeface="华文仿宋" pitchFamily="2" charset="-122"/>
                <a:ea typeface="华文仿宋" pitchFamily="2" charset="-122"/>
              </a:rPr>
              <a:t>、角位移式</a:t>
            </a:r>
          </a:p>
          <a:p>
            <a:pPr>
              <a:lnSpc>
                <a:spcPct val="105000"/>
              </a:lnSpc>
              <a:spcBef>
                <a:spcPct val="20000"/>
              </a:spcBef>
            </a:pPr>
            <a:r>
              <a:rPr lang="zh-CN" altLang="en-US" sz="2400" b="1">
                <a:solidFill>
                  <a:schemeClr val="accent2"/>
                </a:solidFill>
                <a:latin typeface="华文仿宋" pitchFamily="2" charset="-122"/>
                <a:ea typeface="华文仿宋" pitchFamily="2" charset="-122"/>
              </a:rPr>
              <a:t>           是一个角位移变</a:t>
            </a:r>
            <a:r>
              <a:rPr lang="en-US" altLang="zh-CN" sz="2400" b="1">
                <a:solidFill>
                  <a:schemeClr val="accent2"/>
                </a:solidFill>
                <a:latin typeface="华文仿宋" pitchFamily="2" charset="-122"/>
                <a:ea typeface="华文仿宋" pitchFamily="2" charset="-122"/>
              </a:rPr>
              <a:t>S</a:t>
            </a:r>
            <a:r>
              <a:rPr lang="zh-CN" altLang="en-US" sz="2400" b="1">
                <a:solidFill>
                  <a:schemeClr val="accent2"/>
                </a:solidFill>
                <a:latin typeface="华文仿宋" pitchFamily="2" charset="-122"/>
                <a:ea typeface="华文仿宋" pitchFamily="2" charset="-122"/>
              </a:rPr>
              <a:t>型电容传感器，当动片</a:t>
            </a:r>
            <a:r>
              <a:rPr lang="en-US" altLang="zh-CN" sz="2400" b="1">
                <a:solidFill>
                  <a:schemeClr val="accent2"/>
                </a:solidFill>
                <a:latin typeface="华文仿宋" pitchFamily="2" charset="-122"/>
                <a:ea typeface="华文仿宋" pitchFamily="2" charset="-122"/>
              </a:rPr>
              <a:t>1</a:t>
            </a:r>
            <a:r>
              <a:rPr lang="zh-CN" altLang="en-US" sz="2400" b="1">
                <a:solidFill>
                  <a:schemeClr val="accent2"/>
                </a:solidFill>
                <a:latin typeface="华文仿宋" pitchFamily="2" charset="-122"/>
                <a:ea typeface="华文仿宋" pitchFamily="2" charset="-122"/>
              </a:rPr>
              <a:t>相对于定片有一定角位移时，两极板之间的有效面积发生相应变化，其表达式为</a:t>
            </a:r>
          </a:p>
        </p:txBody>
      </p:sp>
      <p:graphicFrame>
        <p:nvGraphicFramePr>
          <p:cNvPr id="21510" name="Object 6"/>
          <p:cNvGraphicFramePr>
            <a:graphicFrameLocks noChangeAspect="1"/>
          </p:cNvGraphicFramePr>
          <p:nvPr/>
        </p:nvGraphicFramePr>
        <p:xfrm>
          <a:off x="1908175" y="3860800"/>
          <a:ext cx="3816350" cy="950913"/>
        </p:xfrm>
        <a:graphic>
          <a:graphicData uri="http://schemas.openxmlformats.org/presentationml/2006/ole">
            <mc:AlternateContent xmlns:mc="http://schemas.openxmlformats.org/markup-compatibility/2006">
              <mc:Choice xmlns:v="urn:schemas-microsoft-com:vml" Requires="v">
                <p:oleObj spid="_x0000_s21515" name="公式" r:id="rId4" imgW="2654280" imgH="901440" progId="Equation.3">
                  <p:embed/>
                </p:oleObj>
              </mc:Choice>
              <mc:Fallback>
                <p:oleObj name="公式" r:id="rId4" imgW="2654280" imgH="90144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3860800"/>
                        <a:ext cx="3816350" cy="950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1" name="Rectangle 7"/>
          <p:cNvSpPr>
            <a:spLocks noChangeArrowheads="1"/>
          </p:cNvSpPr>
          <p:nvPr/>
        </p:nvSpPr>
        <p:spPr bwMode="auto">
          <a:xfrm>
            <a:off x="611188" y="5157788"/>
            <a:ext cx="6985000" cy="136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zh-CN" sz="2400" b="1">
                <a:solidFill>
                  <a:schemeClr val="accent2"/>
                </a:solidFill>
                <a:latin typeface="华文仿宋" pitchFamily="2" charset="-122"/>
                <a:ea typeface="华文仿宋" pitchFamily="2" charset="-122"/>
              </a:rPr>
              <a:t>        θ</a:t>
            </a:r>
            <a:r>
              <a:rPr lang="zh-CN" altLang="en-US" sz="2400" b="1">
                <a:solidFill>
                  <a:schemeClr val="accent2"/>
                </a:solidFill>
                <a:latin typeface="华文仿宋" pitchFamily="2" charset="-122"/>
                <a:ea typeface="华文仿宋" pitchFamily="2" charset="-122"/>
              </a:rPr>
              <a:t>为动极板相对于定极板旋转的角度，即角位移。此时电容量</a:t>
            </a:r>
            <a:r>
              <a:rPr lang="en-US" altLang="zh-CN" sz="2400" b="1">
                <a:solidFill>
                  <a:schemeClr val="accent2"/>
                </a:solidFill>
                <a:latin typeface="华文仿宋" pitchFamily="2" charset="-122"/>
                <a:ea typeface="华文仿宋" pitchFamily="2" charset="-122"/>
              </a:rPr>
              <a:t>C</a:t>
            </a:r>
            <a:r>
              <a:rPr lang="en-US" altLang="zh-CN" b="1">
                <a:solidFill>
                  <a:schemeClr val="accent2"/>
                </a:solidFill>
                <a:latin typeface="华文仿宋" pitchFamily="2" charset="-122"/>
                <a:ea typeface="华文仿宋" pitchFamily="2" charset="-122"/>
              </a:rPr>
              <a:t>θ</a:t>
            </a:r>
            <a:r>
              <a:rPr lang="zh-CN" altLang="en-US" sz="2400" b="1">
                <a:solidFill>
                  <a:schemeClr val="accent2"/>
                </a:solidFill>
                <a:latin typeface="华文仿宋" pitchFamily="2" charset="-122"/>
                <a:ea typeface="华文仿宋" pitchFamily="2" charset="-122"/>
              </a:rPr>
              <a:t>与角位移</a:t>
            </a:r>
            <a:r>
              <a:rPr lang="en-US" altLang="zh-CN" sz="2400" b="1">
                <a:solidFill>
                  <a:schemeClr val="accent2"/>
                </a:solidFill>
                <a:latin typeface="华文仿宋" pitchFamily="2" charset="-122"/>
                <a:ea typeface="华文仿宋" pitchFamily="2" charset="-122"/>
              </a:rPr>
              <a:t>θ</a:t>
            </a:r>
            <a:r>
              <a:rPr lang="zh-CN" altLang="en-US" sz="2400" b="1">
                <a:solidFill>
                  <a:schemeClr val="accent2"/>
                </a:solidFill>
                <a:latin typeface="华文仿宋" pitchFamily="2" charset="-122"/>
                <a:ea typeface="华文仿宋" pitchFamily="2" charset="-122"/>
              </a:rPr>
              <a:t>呈线性关系。</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95288" y="333375"/>
            <a:ext cx="3527425" cy="50482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sz="2800">
                <a:solidFill>
                  <a:schemeClr val="accent2"/>
                </a:solidFill>
                <a:ea typeface="隶书" pitchFamily="49" charset="-122"/>
              </a:rPr>
              <a:t>2</a:t>
            </a:r>
            <a:r>
              <a:rPr lang="zh-CN" altLang="en-US" sz="2800">
                <a:solidFill>
                  <a:schemeClr val="accent2"/>
                </a:solidFill>
                <a:ea typeface="隶书" pitchFamily="49" charset="-122"/>
              </a:rPr>
              <a:t>、直线位移式</a:t>
            </a:r>
          </a:p>
        </p:txBody>
      </p:sp>
      <p:sp>
        <p:nvSpPr>
          <p:cNvPr id="22531" name="Rectangle 3"/>
          <p:cNvSpPr>
            <a:spLocks noGrp="1" noChangeArrowheads="1"/>
          </p:cNvSpPr>
          <p:nvPr>
            <p:ph type="body" idx="1"/>
          </p:nvPr>
        </p:nvSpPr>
        <p:spPr>
          <a:xfrm>
            <a:off x="250825" y="1052513"/>
            <a:ext cx="8642350" cy="5256212"/>
          </a:xfrm>
        </p:spPr>
        <p:txBody>
          <a:bodyPr/>
          <a:lstStyle/>
          <a:p>
            <a:pPr>
              <a:lnSpc>
                <a:spcPct val="90000"/>
              </a:lnSpc>
              <a:buFontTx/>
              <a:buNone/>
            </a:pPr>
            <a:r>
              <a:rPr lang="zh-CN" altLang="en-US" sz="2400" b="1">
                <a:solidFill>
                  <a:schemeClr val="accent2"/>
                </a:solidFill>
                <a:latin typeface="华文仿宋" pitchFamily="2" charset="-122"/>
                <a:ea typeface="华文仿宋" pitchFamily="2" charset="-122"/>
              </a:rPr>
              <a:t>          是一个直线位移式变</a:t>
            </a:r>
            <a:r>
              <a:rPr lang="en-US" altLang="zh-CN" sz="2400" b="1" i="1">
                <a:solidFill>
                  <a:schemeClr val="accent2"/>
                </a:solidFill>
                <a:latin typeface="华文仿宋" pitchFamily="2" charset="-122"/>
                <a:ea typeface="华文仿宋" pitchFamily="2" charset="-122"/>
              </a:rPr>
              <a:t>S</a:t>
            </a:r>
            <a:r>
              <a:rPr lang="zh-CN" altLang="en-US" sz="2400" b="1">
                <a:solidFill>
                  <a:schemeClr val="accent2"/>
                </a:solidFill>
                <a:latin typeface="华文仿宋" pitchFamily="2" charset="-122"/>
                <a:ea typeface="华文仿宋" pitchFamily="2" charset="-122"/>
              </a:rPr>
              <a:t>型电容传感器，当动片</a:t>
            </a:r>
            <a:r>
              <a:rPr lang="en-US" altLang="zh-CN" sz="2400" b="1">
                <a:solidFill>
                  <a:schemeClr val="accent2"/>
                </a:solidFill>
                <a:latin typeface="华文仿宋" pitchFamily="2" charset="-122"/>
                <a:ea typeface="华文仿宋" pitchFamily="2" charset="-122"/>
              </a:rPr>
              <a:t>1</a:t>
            </a:r>
            <a:r>
              <a:rPr lang="zh-CN" altLang="en-US" sz="2400" b="1">
                <a:solidFill>
                  <a:schemeClr val="accent2"/>
                </a:solidFill>
                <a:latin typeface="华文仿宋" pitchFamily="2" charset="-122"/>
                <a:ea typeface="华文仿宋" pitchFamily="2" charset="-122"/>
              </a:rPr>
              <a:t>相对于定片</a:t>
            </a:r>
            <a:r>
              <a:rPr lang="en-US" altLang="zh-CN" sz="2400" b="1">
                <a:solidFill>
                  <a:schemeClr val="accent2"/>
                </a:solidFill>
                <a:latin typeface="华文仿宋" pitchFamily="2" charset="-122"/>
                <a:ea typeface="华文仿宋" pitchFamily="2" charset="-122"/>
              </a:rPr>
              <a:t>2</a:t>
            </a:r>
            <a:r>
              <a:rPr lang="zh-CN" altLang="en-US" sz="2400" b="1">
                <a:solidFill>
                  <a:schemeClr val="accent2"/>
                </a:solidFill>
                <a:latin typeface="华文仿宋" pitchFamily="2" charset="-122"/>
                <a:ea typeface="华文仿宋" pitchFamily="2" charset="-122"/>
              </a:rPr>
              <a:t>有一定直线位移时，两极板之间的有效面积发生相应变化，其表达式为</a:t>
            </a:r>
          </a:p>
          <a:p>
            <a:pPr>
              <a:lnSpc>
                <a:spcPct val="90000"/>
              </a:lnSpc>
              <a:buFontTx/>
              <a:buNone/>
            </a:pPr>
            <a:endParaRPr lang="zh-CN" altLang="en-US" sz="2400" b="1">
              <a:solidFill>
                <a:schemeClr val="accent2"/>
              </a:solidFill>
              <a:latin typeface="华文仿宋" pitchFamily="2" charset="-122"/>
              <a:ea typeface="华文仿宋" pitchFamily="2" charset="-122"/>
            </a:endParaRPr>
          </a:p>
          <a:p>
            <a:pPr>
              <a:lnSpc>
                <a:spcPct val="90000"/>
              </a:lnSpc>
              <a:buFontTx/>
              <a:buNone/>
            </a:pPr>
            <a:r>
              <a:rPr lang="zh-CN" altLang="en-US" sz="2400" b="1">
                <a:solidFill>
                  <a:schemeClr val="accent2"/>
                </a:solidFill>
                <a:latin typeface="华文仿宋" pitchFamily="2" charset="-122"/>
                <a:ea typeface="华文仿宋" pitchFamily="2" charset="-122"/>
              </a:rPr>
              <a:t>当</a:t>
            </a:r>
            <a:r>
              <a:rPr lang="en-US" altLang="zh-CN" sz="2400" b="1" i="1">
                <a:solidFill>
                  <a:schemeClr val="accent2"/>
                </a:solidFill>
                <a:latin typeface="华文仿宋" pitchFamily="2" charset="-122"/>
                <a:ea typeface="华文仿宋" pitchFamily="2" charset="-122"/>
              </a:rPr>
              <a:t>x</a:t>
            </a:r>
            <a:r>
              <a:rPr lang="en-US" altLang="zh-CN" sz="2400" b="1">
                <a:solidFill>
                  <a:schemeClr val="accent2"/>
                </a:solidFill>
                <a:latin typeface="华文仿宋" pitchFamily="2" charset="-122"/>
                <a:ea typeface="华文仿宋" pitchFamily="2" charset="-122"/>
              </a:rPr>
              <a:t>=0</a:t>
            </a:r>
            <a:r>
              <a:rPr lang="zh-CN" altLang="en-US" sz="2400" b="1">
                <a:solidFill>
                  <a:schemeClr val="accent2"/>
                </a:solidFill>
                <a:latin typeface="华文仿宋" pitchFamily="2" charset="-122"/>
                <a:ea typeface="华文仿宋" pitchFamily="2" charset="-122"/>
              </a:rPr>
              <a:t>时有</a:t>
            </a:r>
          </a:p>
          <a:p>
            <a:pPr>
              <a:lnSpc>
                <a:spcPct val="90000"/>
              </a:lnSpc>
              <a:buFontTx/>
              <a:buNone/>
            </a:pPr>
            <a:endParaRPr lang="zh-CN" altLang="en-US" sz="2400" b="1">
              <a:solidFill>
                <a:schemeClr val="accent2"/>
              </a:solidFill>
              <a:latin typeface="华文仿宋" pitchFamily="2" charset="-122"/>
              <a:ea typeface="华文仿宋" pitchFamily="2" charset="-122"/>
            </a:endParaRPr>
          </a:p>
          <a:p>
            <a:pPr>
              <a:lnSpc>
                <a:spcPct val="90000"/>
              </a:lnSpc>
              <a:buFontTx/>
              <a:buNone/>
            </a:pPr>
            <a:r>
              <a:rPr lang="zh-CN" altLang="en-US" sz="2400" b="1">
                <a:solidFill>
                  <a:schemeClr val="accent2"/>
                </a:solidFill>
                <a:latin typeface="华文仿宋" pitchFamily="2" charset="-122"/>
                <a:ea typeface="华文仿宋" pitchFamily="2" charset="-122"/>
              </a:rPr>
              <a:t>当</a:t>
            </a:r>
            <a:r>
              <a:rPr lang="en-US" altLang="zh-CN" sz="2400" b="1" i="1">
                <a:solidFill>
                  <a:schemeClr val="accent2"/>
                </a:solidFill>
                <a:latin typeface="华文仿宋" pitchFamily="2" charset="-122"/>
                <a:ea typeface="华文仿宋" pitchFamily="2" charset="-122"/>
              </a:rPr>
              <a:t>x     </a:t>
            </a:r>
            <a:r>
              <a:rPr lang="en-US" altLang="zh-CN" sz="2400" b="1">
                <a:solidFill>
                  <a:schemeClr val="accent2"/>
                </a:solidFill>
                <a:latin typeface="华文仿宋" pitchFamily="2" charset="-122"/>
                <a:ea typeface="华文仿宋" pitchFamily="2" charset="-122"/>
              </a:rPr>
              <a:t>0</a:t>
            </a:r>
            <a:r>
              <a:rPr lang="zh-CN" altLang="en-US" sz="2400" b="1">
                <a:solidFill>
                  <a:schemeClr val="accent2"/>
                </a:solidFill>
                <a:latin typeface="华文仿宋" pitchFamily="2" charset="-122"/>
                <a:ea typeface="华文仿宋" pitchFamily="2" charset="-122"/>
              </a:rPr>
              <a:t>时有</a:t>
            </a:r>
          </a:p>
          <a:p>
            <a:pPr>
              <a:lnSpc>
                <a:spcPct val="90000"/>
              </a:lnSpc>
              <a:buFontTx/>
              <a:buNone/>
            </a:pPr>
            <a:endParaRPr lang="zh-CN" altLang="en-US" sz="2400" b="1">
              <a:solidFill>
                <a:schemeClr val="accent2"/>
              </a:solidFill>
              <a:latin typeface="华文仿宋" pitchFamily="2" charset="-122"/>
              <a:ea typeface="华文仿宋" pitchFamily="2" charset="-122"/>
            </a:endParaRPr>
          </a:p>
          <a:p>
            <a:pPr>
              <a:lnSpc>
                <a:spcPct val="90000"/>
              </a:lnSpc>
              <a:buFontTx/>
              <a:buNone/>
            </a:pPr>
            <a:r>
              <a:rPr lang="zh-CN" altLang="en-US" sz="2400" b="1">
                <a:solidFill>
                  <a:schemeClr val="accent2"/>
                </a:solidFill>
                <a:latin typeface="华文仿宋" pitchFamily="2" charset="-122"/>
                <a:ea typeface="华文仿宋" pitchFamily="2" charset="-122"/>
              </a:rPr>
              <a:t>        电容值与直线位移</a:t>
            </a:r>
            <a:r>
              <a:rPr lang="en-US" altLang="zh-CN" sz="2400" b="1" i="1">
                <a:solidFill>
                  <a:schemeClr val="accent2"/>
                </a:solidFill>
                <a:latin typeface="华文仿宋" pitchFamily="2" charset="-122"/>
                <a:ea typeface="华文仿宋" pitchFamily="2" charset="-122"/>
              </a:rPr>
              <a:t>x</a:t>
            </a:r>
            <a:r>
              <a:rPr lang="zh-CN" altLang="en-US" sz="2400" b="1">
                <a:solidFill>
                  <a:schemeClr val="accent2"/>
                </a:solidFill>
                <a:latin typeface="华文仿宋" pitchFamily="2" charset="-122"/>
                <a:ea typeface="华文仿宋" pitchFamily="2" charset="-122"/>
              </a:rPr>
              <a:t>也成</a:t>
            </a:r>
          </a:p>
          <a:p>
            <a:pPr>
              <a:lnSpc>
                <a:spcPct val="90000"/>
              </a:lnSpc>
              <a:buFontTx/>
              <a:buNone/>
            </a:pPr>
            <a:r>
              <a:rPr lang="zh-CN" altLang="en-US" sz="2400" b="1">
                <a:solidFill>
                  <a:schemeClr val="accent2"/>
                </a:solidFill>
                <a:latin typeface="华文仿宋" pitchFamily="2" charset="-122"/>
                <a:ea typeface="华文仿宋" pitchFamily="2" charset="-122"/>
              </a:rPr>
              <a:t>线性关系，其测量灵敏度为</a:t>
            </a:r>
          </a:p>
          <a:p>
            <a:pPr>
              <a:lnSpc>
                <a:spcPct val="90000"/>
              </a:lnSpc>
              <a:buFontTx/>
              <a:buNone/>
            </a:pPr>
            <a:endParaRPr lang="zh-CN" altLang="en-US" sz="900" b="1">
              <a:solidFill>
                <a:schemeClr val="accent2"/>
              </a:solidFill>
              <a:latin typeface="华文仿宋" pitchFamily="2" charset="-122"/>
              <a:ea typeface="华文仿宋" pitchFamily="2" charset="-122"/>
            </a:endParaRPr>
          </a:p>
          <a:p>
            <a:pPr>
              <a:lnSpc>
                <a:spcPct val="110000"/>
              </a:lnSpc>
              <a:buFontTx/>
              <a:buNone/>
            </a:pPr>
            <a:r>
              <a:rPr lang="zh-CN" altLang="en-US" sz="2400" b="1">
                <a:solidFill>
                  <a:schemeClr val="accent2"/>
                </a:solidFill>
                <a:latin typeface="华文仿宋" pitchFamily="2" charset="-122"/>
                <a:ea typeface="华文仿宋" pitchFamily="2" charset="-122"/>
              </a:rPr>
              <a:t>          增加</a:t>
            </a:r>
            <a:r>
              <a:rPr lang="en-US" altLang="zh-CN" sz="2400" b="1" i="1">
                <a:solidFill>
                  <a:schemeClr val="accent2"/>
                </a:solidFill>
                <a:latin typeface="华文仿宋" pitchFamily="2" charset="-122"/>
                <a:ea typeface="华文仿宋" pitchFamily="2" charset="-122"/>
              </a:rPr>
              <a:t>b</a:t>
            </a:r>
            <a:r>
              <a:rPr lang="zh-CN" altLang="en-US" sz="2400" b="1">
                <a:solidFill>
                  <a:schemeClr val="accent2"/>
                </a:solidFill>
                <a:latin typeface="华文仿宋" pitchFamily="2" charset="-122"/>
                <a:ea typeface="华文仿宋" pitchFamily="2" charset="-122"/>
              </a:rPr>
              <a:t>的值或是减小</a:t>
            </a:r>
            <a:r>
              <a:rPr lang="en-US" altLang="zh-CN" sz="2400" b="1" i="1">
                <a:solidFill>
                  <a:schemeClr val="accent2"/>
                </a:solidFill>
                <a:latin typeface="华文仿宋" pitchFamily="2" charset="-122"/>
                <a:ea typeface="华文仿宋" pitchFamily="2" charset="-122"/>
              </a:rPr>
              <a:t>d</a:t>
            </a:r>
            <a:r>
              <a:rPr lang="zh-CN" altLang="en-US" sz="2400" b="1">
                <a:solidFill>
                  <a:schemeClr val="accent2"/>
                </a:solidFill>
                <a:latin typeface="华文仿宋" pitchFamily="2" charset="-122"/>
                <a:ea typeface="华文仿宋" pitchFamily="2" charset="-122"/>
              </a:rPr>
              <a:t>的值，增加</a:t>
            </a:r>
            <a:r>
              <a:rPr lang="en-US" altLang="zh-CN" sz="2400" b="1">
                <a:solidFill>
                  <a:schemeClr val="accent2"/>
                </a:solidFill>
                <a:latin typeface="华文仿宋" pitchFamily="2" charset="-122"/>
                <a:ea typeface="华文仿宋" pitchFamily="2" charset="-122"/>
              </a:rPr>
              <a:t>C</a:t>
            </a:r>
            <a:r>
              <a:rPr lang="en-US" altLang="zh-CN" sz="1400" b="1">
                <a:solidFill>
                  <a:schemeClr val="accent2"/>
                </a:solidFill>
                <a:latin typeface="华文仿宋" pitchFamily="2" charset="-122"/>
                <a:ea typeface="华文仿宋" pitchFamily="2" charset="-122"/>
              </a:rPr>
              <a:t>0</a:t>
            </a:r>
            <a:r>
              <a:rPr lang="zh-CN" altLang="en-US" sz="2400" b="1">
                <a:solidFill>
                  <a:schemeClr val="accent2"/>
                </a:solidFill>
                <a:latin typeface="华文仿宋" pitchFamily="2" charset="-122"/>
                <a:ea typeface="华文仿宋" pitchFamily="2" charset="-122"/>
              </a:rPr>
              <a:t>值，都能提高传感器的灵敏度，但要注意，</a:t>
            </a:r>
            <a:r>
              <a:rPr lang="en-US" altLang="zh-CN" sz="2400" b="1" i="1">
                <a:solidFill>
                  <a:schemeClr val="accent2"/>
                </a:solidFill>
                <a:latin typeface="华文仿宋" pitchFamily="2" charset="-122"/>
                <a:ea typeface="华文仿宋" pitchFamily="2" charset="-122"/>
              </a:rPr>
              <a:t>b</a:t>
            </a:r>
            <a:r>
              <a:rPr lang="zh-CN" altLang="en-US" sz="2400" b="1">
                <a:solidFill>
                  <a:schemeClr val="accent2"/>
                </a:solidFill>
                <a:latin typeface="华文仿宋" pitchFamily="2" charset="-122"/>
                <a:ea typeface="华文仿宋" pitchFamily="2" charset="-122"/>
              </a:rPr>
              <a:t>的大小受传感器的尺寸的限制，而</a:t>
            </a:r>
            <a:r>
              <a:rPr lang="en-US" altLang="zh-CN" sz="2400" b="1" i="1">
                <a:solidFill>
                  <a:schemeClr val="accent2"/>
                </a:solidFill>
                <a:latin typeface="华文仿宋" pitchFamily="2" charset="-122"/>
                <a:ea typeface="华文仿宋" pitchFamily="2" charset="-122"/>
              </a:rPr>
              <a:t>d</a:t>
            </a:r>
            <a:r>
              <a:rPr lang="zh-CN" altLang="en-US" sz="2400" b="1">
                <a:solidFill>
                  <a:schemeClr val="accent2"/>
                </a:solidFill>
                <a:latin typeface="华文仿宋" pitchFamily="2" charset="-122"/>
                <a:ea typeface="华文仿宋" pitchFamily="2" charset="-122"/>
              </a:rPr>
              <a:t>的减小会使电容传感器有被击穿的危险。</a:t>
            </a:r>
          </a:p>
        </p:txBody>
      </p:sp>
      <p:pic>
        <p:nvPicPr>
          <p:cNvPr id="22532" name="Picture 4"/>
          <p:cNvPicPr>
            <a:picLocks noChangeAspect="1" noChangeArrowheads="1"/>
          </p:cNvPicPr>
          <p:nvPr/>
        </p:nvPicPr>
        <p:blipFill>
          <a:blip r:embed="rId3">
            <a:lum contrast="30000"/>
            <a:extLst>
              <a:ext uri="{28A0092B-C50C-407E-A947-70E740481C1C}">
                <a14:useLocalDpi xmlns:a14="http://schemas.microsoft.com/office/drawing/2010/main" val="0"/>
              </a:ext>
            </a:extLst>
          </a:blip>
          <a:srcRect/>
          <a:stretch>
            <a:fillRect/>
          </a:stretch>
        </p:blipFill>
        <p:spPr bwMode="auto">
          <a:xfrm>
            <a:off x="6696075" y="2060575"/>
            <a:ext cx="2447925" cy="184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Rectangle 5"/>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22534" name="Object 6"/>
          <p:cNvGraphicFramePr>
            <a:graphicFrameLocks noChangeAspect="1"/>
          </p:cNvGraphicFramePr>
          <p:nvPr/>
        </p:nvGraphicFramePr>
        <p:xfrm>
          <a:off x="2771775" y="2205038"/>
          <a:ext cx="1728788" cy="736600"/>
        </p:xfrm>
        <a:graphic>
          <a:graphicData uri="http://schemas.openxmlformats.org/presentationml/2006/ole">
            <mc:AlternateContent xmlns:mc="http://schemas.openxmlformats.org/markup-compatibility/2006">
              <mc:Choice xmlns:v="urn:schemas-microsoft-com:vml" Requires="v">
                <p:oleObj spid="_x0000_s22552" name="公式" r:id="rId4" imgW="1447560" imgH="609480" progId="Equation.3">
                  <p:embed/>
                </p:oleObj>
              </mc:Choice>
              <mc:Fallback>
                <p:oleObj name="公式" r:id="rId4" imgW="1447560" imgH="60948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2205038"/>
                        <a:ext cx="1728788"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5" name="Rectangle 7"/>
          <p:cNvSpPr>
            <a:spLocks noChangeArrowheads="1"/>
          </p:cNvSpPr>
          <p:nvPr/>
        </p:nvSpPr>
        <p:spPr bwMode="auto">
          <a:xfrm>
            <a:off x="0" y="3284538"/>
            <a:ext cx="9144000" cy="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22536" name="Object 8"/>
          <p:cNvGraphicFramePr>
            <a:graphicFrameLocks noChangeAspect="1"/>
          </p:cNvGraphicFramePr>
          <p:nvPr/>
        </p:nvGraphicFramePr>
        <p:xfrm>
          <a:off x="2484438" y="3213100"/>
          <a:ext cx="2879725" cy="720725"/>
        </p:xfrm>
        <a:graphic>
          <a:graphicData uri="http://schemas.openxmlformats.org/presentationml/2006/ole">
            <mc:AlternateContent xmlns:mc="http://schemas.openxmlformats.org/markup-compatibility/2006">
              <mc:Choice xmlns:v="urn:schemas-microsoft-com:vml" Requires="v">
                <p:oleObj spid="_x0000_s22553" name="公式" r:id="rId6" imgW="2654280" imgH="660240" progId="Equation.3">
                  <p:embed/>
                </p:oleObj>
              </mc:Choice>
              <mc:Fallback>
                <p:oleObj name="公式" r:id="rId6" imgW="2654280" imgH="66024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4438" y="3213100"/>
                        <a:ext cx="2879725"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7" name="Object 9"/>
          <p:cNvGraphicFramePr>
            <a:graphicFrameLocks noChangeAspect="1"/>
          </p:cNvGraphicFramePr>
          <p:nvPr/>
        </p:nvGraphicFramePr>
        <p:xfrm>
          <a:off x="827088" y="3357563"/>
          <a:ext cx="360362" cy="360362"/>
        </p:xfrm>
        <a:graphic>
          <a:graphicData uri="http://schemas.openxmlformats.org/presentationml/2006/ole">
            <mc:AlternateContent xmlns:mc="http://schemas.openxmlformats.org/markup-compatibility/2006">
              <mc:Choice xmlns:v="urn:schemas-microsoft-com:vml" Requires="v">
                <p:oleObj spid="_x0000_s22554" name="公式" r:id="rId8" imgW="139700" imgH="139700" progId="Equation.3">
                  <p:embed/>
                </p:oleObj>
              </mc:Choice>
              <mc:Fallback>
                <p:oleObj name="公式" r:id="rId8" imgW="139700" imgH="1397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7088" y="3357563"/>
                        <a:ext cx="360362"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8"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22539" name="Object 11"/>
          <p:cNvGraphicFramePr>
            <a:graphicFrameLocks noChangeAspect="1"/>
          </p:cNvGraphicFramePr>
          <p:nvPr/>
        </p:nvGraphicFramePr>
        <p:xfrm>
          <a:off x="5580063" y="4292600"/>
          <a:ext cx="2544762" cy="704850"/>
        </p:xfrm>
        <a:graphic>
          <a:graphicData uri="http://schemas.openxmlformats.org/presentationml/2006/ole">
            <mc:AlternateContent xmlns:mc="http://schemas.openxmlformats.org/markup-compatibility/2006">
              <mc:Choice xmlns:v="urn:schemas-microsoft-com:vml" Requires="v">
                <p:oleObj spid="_x0000_s22555" name="公式" r:id="rId10" imgW="2222280" imgH="609480" progId="Equation.3">
                  <p:embed/>
                </p:oleObj>
              </mc:Choice>
              <mc:Fallback>
                <p:oleObj name="公式" r:id="rId10" imgW="2222280" imgH="60948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80063" y="4292600"/>
                        <a:ext cx="2544762"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04800" y="981075"/>
            <a:ext cx="85883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57200" algn="l"/>
                <a:tab pos="1028700" algn="l"/>
              </a:tabLst>
              <a:defRPr>
                <a:solidFill>
                  <a:schemeClr val="tx1"/>
                </a:solidFill>
                <a:latin typeface="Arial" panose="020B0604020202020204" pitchFamily="34" charset="0"/>
              </a:defRPr>
            </a:lvl1pPr>
            <a:lvl2pPr>
              <a:tabLst>
                <a:tab pos="457200" algn="l"/>
                <a:tab pos="1028700" algn="l"/>
              </a:tabLst>
              <a:defRPr>
                <a:solidFill>
                  <a:schemeClr val="tx1"/>
                </a:solidFill>
                <a:latin typeface="Arial" panose="020B0604020202020204" pitchFamily="34" charset="0"/>
              </a:defRPr>
            </a:lvl2pPr>
            <a:lvl3pPr>
              <a:tabLst>
                <a:tab pos="457200" algn="l"/>
                <a:tab pos="1028700" algn="l"/>
              </a:tabLst>
              <a:defRPr>
                <a:solidFill>
                  <a:schemeClr val="tx1"/>
                </a:solidFill>
                <a:latin typeface="Arial" panose="020B0604020202020204" pitchFamily="34" charset="0"/>
              </a:defRPr>
            </a:lvl3pPr>
            <a:lvl4pPr>
              <a:tabLst>
                <a:tab pos="457200" algn="l"/>
                <a:tab pos="1028700" algn="l"/>
              </a:tabLst>
              <a:defRPr>
                <a:solidFill>
                  <a:schemeClr val="tx1"/>
                </a:solidFill>
                <a:latin typeface="Arial" panose="020B0604020202020204" pitchFamily="34" charset="0"/>
              </a:defRPr>
            </a:lvl4pPr>
            <a:lvl5pPr>
              <a:tabLst>
                <a:tab pos="457200" algn="l"/>
                <a:tab pos="1028700" algn="l"/>
              </a:tabLst>
              <a:defRPr>
                <a:solidFill>
                  <a:schemeClr val="tx1"/>
                </a:solidFill>
                <a:latin typeface="Arial" panose="020B0604020202020204" pitchFamily="34" charset="0"/>
              </a:defRPr>
            </a:lvl5pPr>
            <a:lvl6pPr fontAlgn="base">
              <a:spcBef>
                <a:spcPct val="0"/>
              </a:spcBef>
              <a:spcAft>
                <a:spcPct val="0"/>
              </a:spcAft>
              <a:tabLst>
                <a:tab pos="457200" algn="l"/>
                <a:tab pos="1028700" algn="l"/>
              </a:tabLst>
              <a:defRPr>
                <a:solidFill>
                  <a:schemeClr val="tx1"/>
                </a:solidFill>
                <a:latin typeface="Arial" panose="020B0604020202020204" pitchFamily="34" charset="0"/>
              </a:defRPr>
            </a:lvl6pPr>
            <a:lvl7pPr fontAlgn="base">
              <a:spcBef>
                <a:spcPct val="0"/>
              </a:spcBef>
              <a:spcAft>
                <a:spcPct val="0"/>
              </a:spcAft>
              <a:tabLst>
                <a:tab pos="457200" algn="l"/>
                <a:tab pos="1028700" algn="l"/>
              </a:tabLst>
              <a:defRPr>
                <a:solidFill>
                  <a:schemeClr val="tx1"/>
                </a:solidFill>
                <a:latin typeface="Arial" panose="020B0604020202020204" pitchFamily="34" charset="0"/>
              </a:defRPr>
            </a:lvl7pPr>
            <a:lvl8pPr fontAlgn="base">
              <a:spcBef>
                <a:spcPct val="0"/>
              </a:spcBef>
              <a:spcAft>
                <a:spcPct val="0"/>
              </a:spcAft>
              <a:tabLst>
                <a:tab pos="457200" algn="l"/>
                <a:tab pos="1028700" algn="l"/>
              </a:tabLst>
              <a:defRPr>
                <a:solidFill>
                  <a:schemeClr val="tx1"/>
                </a:solidFill>
                <a:latin typeface="Arial" panose="020B0604020202020204" pitchFamily="34" charset="0"/>
              </a:defRPr>
            </a:lvl8pPr>
            <a:lvl9pPr fontAlgn="base">
              <a:spcBef>
                <a:spcPct val="0"/>
              </a:spcBef>
              <a:spcAft>
                <a:spcPct val="0"/>
              </a:spcAft>
              <a:tabLst>
                <a:tab pos="457200" algn="l"/>
                <a:tab pos="1028700" algn="l"/>
              </a:tabLst>
              <a:defRPr>
                <a:solidFill>
                  <a:schemeClr val="tx1"/>
                </a:solidFill>
                <a:latin typeface="Arial" panose="020B0604020202020204" pitchFamily="34" charset="0"/>
              </a:defRPr>
            </a:lvl9pPr>
          </a:lstStyle>
          <a:p>
            <a:pPr algn="just"/>
            <a:r>
              <a:rPr kumimoji="1" lang="zh-CN" altLang="en-US" sz="2400" b="1">
                <a:solidFill>
                  <a:schemeClr val="accent2"/>
                </a:solidFill>
                <a:latin typeface="华文仿宋" pitchFamily="2" charset="-122"/>
                <a:ea typeface="华文仿宋" pitchFamily="2" charset="-122"/>
              </a:rPr>
              <a:t>       变介电常数型电容式传感器大多用来测量电介质的厚度、液位，还可根据极间介质的介电常数随温度、湿度改变而改变来测量介质材料的温度、湿度等。</a:t>
            </a:r>
          </a:p>
          <a:p>
            <a:pPr algn="just">
              <a:buClr>
                <a:schemeClr val="accent2"/>
              </a:buClr>
              <a:buFont typeface="Wingdings" panose="05000000000000000000" pitchFamily="2" charset="2"/>
              <a:buChar char="n"/>
            </a:pPr>
            <a:r>
              <a:rPr kumimoji="1" lang="zh-CN" altLang="en-US" sz="2400" b="1">
                <a:solidFill>
                  <a:schemeClr val="accent2"/>
                </a:solidFill>
                <a:latin typeface="华文仿宋" pitchFamily="2" charset="-122"/>
                <a:ea typeface="华文仿宋" pitchFamily="2" charset="-122"/>
              </a:rPr>
              <a:t>若忽略边缘效应，单组式平板形厚度传感器如下图，传感器的电容量与被厚度的关系为 </a:t>
            </a:r>
          </a:p>
        </p:txBody>
      </p:sp>
      <p:sp>
        <p:nvSpPr>
          <p:cNvPr id="23555" name="Rectangle 3"/>
          <p:cNvSpPr>
            <a:spLocks noChangeArrowheads="1"/>
          </p:cNvSpPr>
          <p:nvPr/>
        </p:nvSpPr>
        <p:spPr bwMode="auto">
          <a:xfrm>
            <a:off x="8562975" y="3644900"/>
            <a:ext cx="581025"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a:latin typeface="Times New Roman" panose="02020603050405020304" pitchFamily="18" charset="0"/>
                <a:ea typeface="宋体" panose="02010600030101010101" pitchFamily="2" charset="-122"/>
              </a:rPr>
              <a:t>d</a:t>
            </a:r>
            <a:r>
              <a:rPr lang="en-US" altLang="zh-CN">
                <a:latin typeface="Times New Roman" panose="02020603050405020304" pitchFamily="18" charset="0"/>
                <a:ea typeface="宋体" panose="02010600030101010101" pitchFamily="2" charset="-122"/>
              </a:rPr>
              <a:t>1</a:t>
            </a:r>
          </a:p>
        </p:txBody>
      </p:sp>
      <p:grpSp>
        <p:nvGrpSpPr>
          <p:cNvPr id="23556" name="Group 4"/>
          <p:cNvGrpSpPr>
            <a:grpSpLocks/>
          </p:cNvGrpSpPr>
          <p:nvPr/>
        </p:nvGrpSpPr>
        <p:grpSpPr bwMode="auto">
          <a:xfrm>
            <a:off x="6227763" y="5084763"/>
            <a:ext cx="2238375" cy="1123950"/>
            <a:chOff x="4105" y="3294"/>
            <a:chExt cx="1228" cy="617"/>
          </a:xfrm>
        </p:grpSpPr>
        <p:grpSp>
          <p:nvGrpSpPr>
            <p:cNvPr id="23557" name="Group 5"/>
            <p:cNvGrpSpPr>
              <a:grpSpLocks/>
            </p:cNvGrpSpPr>
            <p:nvPr/>
          </p:nvGrpSpPr>
          <p:grpSpPr bwMode="auto">
            <a:xfrm>
              <a:off x="4309" y="3486"/>
              <a:ext cx="144" cy="48"/>
              <a:chOff x="4176" y="3312"/>
              <a:chExt cx="144" cy="48"/>
            </a:xfrm>
          </p:grpSpPr>
          <p:sp>
            <p:nvSpPr>
              <p:cNvPr id="23558" name="Line 6"/>
              <p:cNvSpPr>
                <a:spLocks noChangeShapeType="1"/>
              </p:cNvSpPr>
              <p:nvPr/>
            </p:nvSpPr>
            <p:spPr bwMode="auto">
              <a:xfrm>
                <a:off x="4176" y="3312"/>
                <a:ext cx="144"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9" name="Line 7"/>
              <p:cNvSpPr>
                <a:spLocks noChangeShapeType="1"/>
              </p:cNvSpPr>
              <p:nvPr/>
            </p:nvSpPr>
            <p:spPr bwMode="auto">
              <a:xfrm>
                <a:off x="4176" y="3360"/>
                <a:ext cx="144"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560" name="Group 8"/>
            <p:cNvGrpSpPr>
              <a:grpSpLocks/>
            </p:cNvGrpSpPr>
            <p:nvPr/>
          </p:nvGrpSpPr>
          <p:grpSpPr bwMode="auto">
            <a:xfrm>
              <a:off x="4309" y="3678"/>
              <a:ext cx="144" cy="48"/>
              <a:chOff x="4176" y="3312"/>
              <a:chExt cx="144" cy="48"/>
            </a:xfrm>
          </p:grpSpPr>
          <p:sp>
            <p:nvSpPr>
              <p:cNvPr id="23561" name="Line 9"/>
              <p:cNvSpPr>
                <a:spLocks noChangeShapeType="1"/>
              </p:cNvSpPr>
              <p:nvPr/>
            </p:nvSpPr>
            <p:spPr bwMode="auto">
              <a:xfrm>
                <a:off x="4176" y="3312"/>
                <a:ext cx="144"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2" name="Line 10"/>
              <p:cNvSpPr>
                <a:spLocks noChangeShapeType="1"/>
              </p:cNvSpPr>
              <p:nvPr/>
            </p:nvSpPr>
            <p:spPr bwMode="auto">
              <a:xfrm>
                <a:off x="4176" y="3360"/>
                <a:ext cx="144"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563" name="Line 11"/>
            <p:cNvSpPr>
              <a:spLocks noChangeShapeType="1"/>
            </p:cNvSpPr>
            <p:nvPr/>
          </p:nvSpPr>
          <p:spPr bwMode="auto">
            <a:xfrm>
              <a:off x="4369" y="353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4" name="Line 12"/>
            <p:cNvSpPr>
              <a:spLocks noChangeShapeType="1"/>
            </p:cNvSpPr>
            <p:nvPr/>
          </p:nvSpPr>
          <p:spPr bwMode="auto">
            <a:xfrm>
              <a:off x="4369" y="372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5" name="Line 13"/>
            <p:cNvSpPr>
              <a:spLocks noChangeShapeType="1"/>
            </p:cNvSpPr>
            <p:nvPr/>
          </p:nvSpPr>
          <p:spPr bwMode="auto">
            <a:xfrm>
              <a:off x="4369" y="333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6" name="Line 14"/>
            <p:cNvSpPr>
              <a:spLocks noChangeShapeType="1"/>
            </p:cNvSpPr>
            <p:nvPr/>
          </p:nvSpPr>
          <p:spPr bwMode="auto">
            <a:xfrm>
              <a:off x="4377" y="3884"/>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7" name="Line 15"/>
            <p:cNvSpPr>
              <a:spLocks noChangeShapeType="1"/>
            </p:cNvSpPr>
            <p:nvPr/>
          </p:nvSpPr>
          <p:spPr bwMode="auto">
            <a:xfrm>
              <a:off x="4369" y="3330"/>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8" name="Rectangle 16"/>
            <p:cNvSpPr>
              <a:spLocks noChangeArrowheads="1"/>
            </p:cNvSpPr>
            <p:nvPr/>
          </p:nvSpPr>
          <p:spPr bwMode="auto">
            <a:xfrm>
              <a:off x="4105" y="3390"/>
              <a:ext cx="366"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i="1">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1</a:t>
              </a:r>
              <a:endParaRPr lang="en-US" altLang="zh-CN" sz="2000">
                <a:latin typeface="Times New Roman" panose="02020603050405020304" pitchFamily="18" charset="0"/>
                <a:ea typeface="宋体" panose="02010600030101010101" pitchFamily="2" charset="-122"/>
              </a:endParaRPr>
            </a:p>
          </p:txBody>
        </p:sp>
        <p:sp>
          <p:nvSpPr>
            <p:cNvPr id="23569" name="Rectangle 17"/>
            <p:cNvSpPr>
              <a:spLocks noChangeArrowheads="1"/>
            </p:cNvSpPr>
            <p:nvPr/>
          </p:nvSpPr>
          <p:spPr bwMode="auto">
            <a:xfrm>
              <a:off x="4105" y="3570"/>
              <a:ext cx="366"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i="1">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2</a:t>
              </a:r>
              <a:endParaRPr lang="en-US" altLang="zh-CN" sz="2000">
                <a:latin typeface="Times New Roman" panose="02020603050405020304" pitchFamily="18" charset="0"/>
                <a:ea typeface="宋体" panose="02010600030101010101" pitchFamily="2" charset="-122"/>
              </a:endParaRPr>
            </a:p>
          </p:txBody>
        </p:sp>
        <p:sp>
          <p:nvSpPr>
            <p:cNvPr id="23570" name="Oval 18"/>
            <p:cNvSpPr>
              <a:spLocks noChangeArrowheads="1"/>
            </p:cNvSpPr>
            <p:nvPr/>
          </p:nvSpPr>
          <p:spPr bwMode="auto">
            <a:xfrm>
              <a:off x="5029" y="3294"/>
              <a:ext cx="73" cy="7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1" name="Oval 19"/>
            <p:cNvSpPr>
              <a:spLocks noChangeArrowheads="1"/>
            </p:cNvSpPr>
            <p:nvPr/>
          </p:nvSpPr>
          <p:spPr bwMode="auto">
            <a:xfrm>
              <a:off x="5057" y="3838"/>
              <a:ext cx="73" cy="7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2" name="Rectangle 20"/>
            <p:cNvSpPr>
              <a:spLocks noChangeArrowheads="1"/>
            </p:cNvSpPr>
            <p:nvPr/>
          </p:nvSpPr>
          <p:spPr bwMode="auto">
            <a:xfrm>
              <a:off x="4967" y="3475"/>
              <a:ext cx="366"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i="1">
                  <a:latin typeface="Times New Roman" panose="02020603050405020304" pitchFamily="18" charset="0"/>
                  <a:ea typeface="宋体" panose="02010600030101010101" pitchFamily="2" charset="-122"/>
                </a:rPr>
                <a:t>C</a:t>
              </a:r>
              <a:endParaRPr lang="en-US" altLang="zh-CN" sz="2000">
                <a:latin typeface="Times New Roman" panose="02020603050405020304" pitchFamily="18" charset="0"/>
                <a:ea typeface="宋体" panose="02010600030101010101" pitchFamily="2" charset="-122"/>
              </a:endParaRPr>
            </a:p>
          </p:txBody>
        </p:sp>
      </p:grpSp>
      <p:graphicFrame>
        <p:nvGraphicFramePr>
          <p:cNvPr id="23573" name="Object 21"/>
          <p:cNvGraphicFramePr>
            <a:graphicFrameLocks noChangeAspect="1"/>
          </p:cNvGraphicFramePr>
          <p:nvPr/>
        </p:nvGraphicFramePr>
        <p:xfrm>
          <a:off x="1619250" y="4581525"/>
          <a:ext cx="2528888" cy="960438"/>
        </p:xfrm>
        <a:graphic>
          <a:graphicData uri="http://schemas.openxmlformats.org/presentationml/2006/ole">
            <mc:AlternateContent xmlns:mc="http://schemas.openxmlformats.org/markup-compatibility/2006">
              <mc:Choice xmlns:v="urn:schemas-microsoft-com:vml" Requires="v">
                <p:oleObj spid="_x0000_s23601" name="公式" r:id="rId3" imgW="1765080" imgH="672840" progId="Equation.3">
                  <p:embed/>
                </p:oleObj>
              </mc:Choice>
              <mc:Fallback>
                <p:oleObj name="公式" r:id="rId3" imgW="1765080" imgH="67284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4581525"/>
                        <a:ext cx="2528888" cy="960438"/>
                      </a:xfrm>
                      <a:prstGeom prst="rect">
                        <a:avLst/>
                      </a:prstGeom>
                      <a:noFill/>
                      <a:extLst>
                        <a:ext uri="{909E8E84-426E-40DD-AFC4-6F175D3DCCD1}">
                          <a14:hiddenFill xmlns:a14="http://schemas.microsoft.com/office/drawing/2010/main">
                            <a:solidFill>
                              <a:srgbClr val="00FF00"/>
                            </a:solidFill>
                          </a14:hiddenFill>
                        </a:ext>
                      </a:extLst>
                    </p:spPr>
                  </p:pic>
                </p:oleObj>
              </mc:Fallback>
            </mc:AlternateContent>
          </a:graphicData>
        </a:graphic>
      </p:graphicFrame>
      <p:sp>
        <p:nvSpPr>
          <p:cNvPr id="23574" name="Rectangle 22"/>
          <p:cNvSpPr>
            <a:spLocks noChangeArrowheads="1"/>
          </p:cNvSpPr>
          <p:nvPr/>
        </p:nvSpPr>
        <p:spPr bwMode="auto">
          <a:xfrm>
            <a:off x="1187450" y="188913"/>
            <a:ext cx="5194300" cy="63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zh-CN" altLang="en-US" sz="3200">
                <a:solidFill>
                  <a:srgbClr val="CC0000"/>
                </a:solidFill>
                <a:ea typeface="隶书" pitchFamily="49" charset="-122"/>
              </a:rPr>
              <a:t>二、变介质介电常数型</a:t>
            </a:r>
          </a:p>
        </p:txBody>
      </p:sp>
      <p:grpSp>
        <p:nvGrpSpPr>
          <p:cNvPr id="23575" name="Group 23"/>
          <p:cNvGrpSpPr>
            <a:grpSpLocks/>
          </p:cNvGrpSpPr>
          <p:nvPr/>
        </p:nvGrpSpPr>
        <p:grpSpPr bwMode="auto">
          <a:xfrm>
            <a:off x="5940425" y="2852738"/>
            <a:ext cx="2597150" cy="1885950"/>
            <a:chOff x="3424" y="1706"/>
            <a:chExt cx="1954" cy="1279"/>
          </a:xfrm>
        </p:grpSpPr>
        <p:sp>
          <p:nvSpPr>
            <p:cNvPr id="23576" name="Rectangle 24" descr="轮廓式菱形"/>
            <p:cNvSpPr>
              <a:spLocks noChangeArrowheads="1"/>
            </p:cNvSpPr>
            <p:nvPr/>
          </p:nvSpPr>
          <p:spPr bwMode="auto">
            <a:xfrm>
              <a:off x="3424" y="2341"/>
              <a:ext cx="1664" cy="116"/>
            </a:xfrm>
            <a:prstGeom prst="rect">
              <a:avLst/>
            </a:prstGeom>
            <a:pattFill prst="openDmnd">
              <a:fgClr>
                <a:srgbClr val="000000"/>
              </a:fgClr>
              <a:bgClr>
                <a:srgbClr val="FFFFFF"/>
              </a:bgClr>
            </a:pattFill>
            <a:ln w="1587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77" name="Line 25"/>
            <p:cNvSpPr>
              <a:spLocks noChangeShapeType="1"/>
            </p:cNvSpPr>
            <p:nvPr/>
          </p:nvSpPr>
          <p:spPr bwMode="auto">
            <a:xfrm>
              <a:off x="3665" y="2126"/>
              <a:ext cx="1116" cy="0"/>
            </a:xfrm>
            <a:prstGeom prst="line">
              <a:avLst/>
            </a:prstGeom>
            <a:noFill/>
            <a:ln w="1905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78" name="Line 26"/>
            <p:cNvSpPr>
              <a:spLocks noChangeShapeType="1"/>
            </p:cNvSpPr>
            <p:nvPr/>
          </p:nvSpPr>
          <p:spPr bwMode="auto">
            <a:xfrm>
              <a:off x="3679" y="2468"/>
              <a:ext cx="1117" cy="0"/>
            </a:xfrm>
            <a:prstGeom prst="line">
              <a:avLst/>
            </a:prstGeom>
            <a:noFill/>
            <a:ln w="1905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79" name="Line 27"/>
            <p:cNvSpPr>
              <a:spLocks noChangeShapeType="1"/>
            </p:cNvSpPr>
            <p:nvPr/>
          </p:nvSpPr>
          <p:spPr bwMode="auto">
            <a:xfrm>
              <a:off x="5103" y="2341"/>
              <a:ext cx="275"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80" name="Line 28"/>
            <p:cNvSpPr>
              <a:spLocks noChangeShapeType="1"/>
            </p:cNvSpPr>
            <p:nvPr/>
          </p:nvSpPr>
          <p:spPr bwMode="auto">
            <a:xfrm>
              <a:off x="5103" y="2478"/>
              <a:ext cx="275"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3581" name="Group 29"/>
            <p:cNvGrpSpPr>
              <a:grpSpLocks/>
            </p:cNvGrpSpPr>
            <p:nvPr/>
          </p:nvGrpSpPr>
          <p:grpSpPr bwMode="auto">
            <a:xfrm rot="5400000" flipV="1">
              <a:off x="5155" y="1972"/>
              <a:ext cx="193" cy="26"/>
              <a:chOff x="7449" y="9962"/>
              <a:chExt cx="258" cy="34"/>
            </a:xfrm>
          </p:grpSpPr>
          <p:sp>
            <p:nvSpPr>
              <p:cNvPr id="23582" name="AutoShape 30"/>
              <p:cNvSpPr>
                <a:spLocks noChangeArrowheads="1"/>
              </p:cNvSpPr>
              <p:nvPr/>
            </p:nvSpPr>
            <p:spPr bwMode="auto">
              <a:xfrm rot="5400000">
                <a:off x="7619" y="9908"/>
                <a:ext cx="34" cy="142"/>
              </a:xfrm>
              <a:prstGeom prst="triangle">
                <a:avLst>
                  <a:gd name="adj" fmla="val 50000"/>
                </a:avLst>
              </a:prstGeom>
              <a:solidFill>
                <a:srgbClr val="000000"/>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83" name="Line 31"/>
              <p:cNvSpPr>
                <a:spLocks noChangeShapeType="1"/>
              </p:cNvSpPr>
              <p:nvPr/>
            </p:nvSpPr>
            <p:spPr bwMode="auto">
              <a:xfrm>
                <a:off x="7449" y="9982"/>
                <a:ext cx="106"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3584" name="Group 32"/>
            <p:cNvGrpSpPr>
              <a:grpSpLocks/>
            </p:cNvGrpSpPr>
            <p:nvPr/>
          </p:nvGrpSpPr>
          <p:grpSpPr bwMode="auto">
            <a:xfrm rot="-5400000">
              <a:off x="5156" y="2561"/>
              <a:ext cx="192" cy="26"/>
              <a:chOff x="7449" y="9962"/>
              <a:chExt cx="258" cy="34"/>
            </a:xfrm>
          </p:grpSpPr>
          <p:sp>
            <p:nvSpPr>
              <p:cNvPr id="23585" name="AutoShape 33"/>
              <p:cNvSpPr>
                <a:spLocks noChangeArrowheads="1"/>
              </p:cNvSpPr>
              <p:nvPr/>
            </p:nvSpPr>
            <p:spPr bwMode="auto">
              <a:xfrm rot="5400000">
                <a:off x="7619" y="9908"/>
                <a:ext cx="34" cy="142"/>
              </a:xfrm>
              <a:prstGeom prst="triangle">
                <a:avLst>
                  <a:gd name="adj" fmla="val 50000"/>
                </a:avLst>
              </a:prstGeom>
              <a:solidFill>
                <a:srgbClr val="000000"/>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86" name="Line 34"/>
              <p:cNvSpPr>
                <a:spLocks noChangeShapeType="1"/>
              </p:cNvSpPr>
              <p:nvPr/>
            </p:nvSpPr>
            <p:spPr bwMode="auto">
              <a:xfrm>
                <a:off x="7449" y="9982"/>
                <a:ext cx="106"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3587" name="Rectangle 35"/>
            <p:cNvSpPr>
              <a:spLocks noChangeArrowheads="1"/>
            </p:cNvSpPr>
            <p:nvPr/>
          </p:nvSpPr>
          <p:spPr bwMode="auto">
            <a:xfrm>
              <a:off x="3424" y="2704"/>
              <a:ext cx="1777" cy="281"/>
            </a:xfrm>
            <a:prstGeom prst="rect">
              <a:avLst/>
            </a:prstGeom>
            <a:solidFill>
              <a:srgbClr val="FFFFFF"/>
            </a:solidFill>
            <a:ln w="9525">
              <a:solidFill>
                <a:srgbClr val="FFFFFF"/>
              </a:solidFill>
              <a:miter lim="800000"/>
              <a:headEnd/>
              <a:tailEnd/>
            </a:ln>
          </p:spPr>
          <p:txBody>
            <a:bodyPr lIns="0" tIns="0" rIns="0" bIns="0"/>
            <a:lstStyle/>
            <a:p>
              <a:pPr algn="ctr" eaLnBrk="0" hangingPunct="0"/>
              <a:r>
                <a:rPr lang="zh-CN" altLang="en-US" sz="2400" b="1">
                  <a:solidFill>
                    <a:schemeClr val="accent2"/>
                  </a:solidFill>
                  <a:latin typeface="Times New Roman" panose="02020603050405020304" pitchFamily="18" charset="0"/>
                  <a:ea typeface="华文仿宋" pitchFamily="2" charset="-122"/>
                </a:rPr>
                <a:t>厚度传感器</a:t>
              </a:r>
            </a:p>
          </p:txBody>
        </p:sp>
        <p:sp>
          <p:nvSpPr>
            <p:cNvPr id="23588" name="Rectangle 36"/>
            <p:cNvSpPr>
              <a:spLocks noChangeArrowheads="1"/>
            </p:cNvSpPr>
            <p:nvPr/>
          </p:nvSpPr>
          <p:spPr bwMode="auto">
            <a:xfrm>
              <a:off x="3651" y="1979"/>
              <a:ext cx="1134" cy="136"/>
            </a:xfrm>
            <a:prstGeom prst="rect">
              <a:avLst/>
            </a:prstGeom>
            <a:solidFill>
              <a:schemeClr val="tx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3589" name="Rectangle 37"/>
            <p:cNvSpPr>
              <a:spLocks noChangeArrowheads="1"/>
            </p:cNvSpPr>
            <p:nvPr/>
          </p:nvSpPr>
          <p:spPr bwMode="auto">
            <a:xfrm>
              <a:off x="3696" y="2478"/>
              <a:ext cx="1089" cy="90"/>
            </a:xfrm>
            <a:prstGeom prst="rect">
              <a:avLst/>
            </a:prstGeom>
            <a:solidFill>
              <a:schemeClr val="tx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3590" name="Line 38"/>
            <p:cNvSpPr>
              <a:spLocks noChangeShapeType="1"/>
            </p:cNvSpPr>
            <p:nvPr/>
          </p:nvSpPr>
          <p:spPr bwMode="auto">
            <a:xfrm flipV="1">
              <a:off x="4195" y="1706"/>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3591" name="Line 39"/>
            <p:cNvSpPr>
              <a:spLocks noChangeShapeType="1"/>
            </p:cNvSpPr>
            <p:nvPr/>
          </p:nvSpPr>
          <p:spPr bwMode="auto">
            <a:xfrm>
              <a:off x="4195" y="2568"/>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3592" name="Line 40"/>
            <p:cNvSpPr>
              <a:spLocks noChangeShapeType="1"/>
            </p:cNvSpPr>
            <p:nvPr/>
          </p:nvSpPr>
          <p:spPr bwMode="auto">
            <a:xfrm>
              <a:off x="4921" y="2115"/>
              <a:ext cx="45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sp>
        <p:nvSpPr>
          <p:cNvPr id="23593" name="Rectangle 41"/>
          <p:cNvSpPr>
            <a:spLocks noChangeArrowheads="1"/>
          </p:cNvSpPr>
          <p:nvPr/>
        </p:nvSpPr>
        <p:spPr bwMode="auto">
          <a:xfrm>
            <a:off x="8562975" y="3357563"/>
            <a:ext cx="581025"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a:latin typeface="Times New Roman" panose="02020603050405020304" pitchFamily="18" charset="0"/>
                <a:ea typeface="宋体" panose="02010600030101010101" pitchFamily="2" charset="-122"/>
              </a:rPr>
              <a:t>d</a:t>
            </a:r>
            <a:r>
              <a:rPr lang="en-US" altLang="zh-CN" sz="1200">
                <a:latin typeface="Times New Roman" panose="02020603050405020304" pitchFamily="18" charset="0"/>
                <a:ea typeface="宋体" panose="02010600030101010101" pitchFamily="2" charset="-122"/>
              </a:rPr>
              <a:t>0</a:t>
            </a:r>
          </a:p>
        </p:txBody>
      </p:sp>
      <p:graphicFrame>
        <p:nvGraphicFramePr>
          <p:cNvPr id="23594" name="Object 42"/>
          <p:cNvGraphicFramePr>
            <a:graphicFrameLocks noChangeAspect="1"/>
          </p:cNvGraphicFramePr>
          <p:nvPr/>
        </p:nvGraphicFramePr>
        <p:xfrm>
          <a:off x="1331913" y="3284538"/>
          <a:ext cx="3357562" cy="1028700"/>
        </p:xfrm>
        <a:graphic>
          <a:graphicData uri="http://schemas.openxmlformats.org/presentationml/2006/ole">
            <mc:AlternateContent xmlns:mc="http://schemas.openxmlformats.org/markup-compatibility/2006">
              <mc:Choice xmlns:v="urn:schemas-microsoft-com:vml" Requires="v">
                <p:oleObj spid="_x0000_s23602" name="公式" r:id="rId5" imgW="2197080" imgH="672840" progId="Equation.3">
                  <p:embed/>
                </p:oleObj>
              </mc:Choice>
              <mc:Fallback>
                <p:oleObj name="公式" r:id="rId5" imgW="2197080" imgH="672840" progId="Equation.3">
                  <p:embed/>
                  <p:pic>
                    <p:nvPicPr>
                      <p:cNvPr id="0"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3284538"/>
                        <a:ext cx="3357562"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23850" y="260350"/>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Clr>
                <a:schemeClr val="accent2"/>
              </a:buClr>
              <a:buFont typeface="Wingdings" panose="05000000000000000000" pitchFamily="2" charset="2"/>
              <a:buNone/>
            </a:pPr>
            <a:r>
              <a:rPr kumimoji="1" lang="zh-CN" altLang="en-US" sz="2400" b="1">
                <a:solidFill>
                  <a:schemeClr val="accent2"/>
                </a:solidFill>
                <a:latin typeface="华文仿宋" pitchFamily="2" charset="-122"/>
                <a:ea typeface="华文仿宋" pitchFamily="2" charset="-122"/>
              </a:rPr>
              <a:t>       若忽略边缘效应，圆筒式液位传感器如下图，传感器的电容量与被液位的关系为 </a:t>
            </a:r>
          </a:p>
        </p:txBody>
      </p:sp>
      <p:grpSp>
        <p:nvGrpSpPr>
          <p:cNvPr id="24579" name="Group 3"/>
          <p:cNvGrpSpPr>
            <a:grpSpLocks/>
          </p:cNvGrpSpPr>
          <p:nvPr/>
        </p:nvGrpSpPr>
        <p:grpSpPr bwMode="auto">
          <a:xfrm>
            <a:off x="6227763" y="2420938"/>
            <a:ext cx="2005012" cy="1008062"/>
            <a:chOff x="3833" y="1525"/>
            <a:chExt cx="1263" cy="635"/>
          </a:xfrm>
        </p:grpSpPr>
        <p:sp>
          <p:nvSpPr>
            <p:cNvPr id="24580" name="Rectangle 4"/>
            <p:cNvSpPr>
              <a:spLocks noChangeArrowheads="1"/>
            </p:cNvSpPr>
            <p:nvPr/>
          </p:nvSpPr>
          <p:spPr bwMode="auto">
            <a:xfrm>
              <a:off x="4740" y="1706"/>
              <a:ext cx="356"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i="1">
                  <a:latin typeface="Times New Roman" panose="02020603050405020304" pitchFamily="18" charset="0"/>
                  <a:ea typeface="宋体" panose="02010600030101010101" pitchFamily="2" charset="-122"/>
                </a:rPr>
                <a:t>C</a:t>
              </a:r>
              <a:endParaRPr lang="en-US" altLang="zh-CN" sz="2000">
                <a:latin typeface="Times New Roman" panose="02020603050405020304" pitchFamily="18" charset="0"/>
                <a:ea typeface="宋体" panose="02010600030101010101" pitchFamily="2" charset="-122"/>
              </a:endParaRPr>
            </a:p>
          </p:txBody>
        </p:sp>
        <p:grpSp>
          <p:nvGrpSpPr>
            <p:cNvPr id="24581" name="Group 5"/>
            <p:cNvGrpSpPr>
              <a:grpSpLocks/>
            </p:cNvGrpSpPr>
            <p:nvPr/>
          </p:nvGrpSpPr>
          <p:grpSpPr bwMode="auto">
            <a:xfrm>
              <a:off x="3833" y="1525"/>
              <a:ext cx="990" cy="635"/>
              <a:chOff x="3696" y="618"/>
              <a:chExt cx="990" cy="635"/>
            </a:xfrm>
          </p:grpSpPr>
          <p:grpSp>
            <p:nvGrpSpPr>
              <p:cNvPr id="24582" name="Group 6"/>
              <p:cNvGrpSpPr>
                <a:grpSpLocks/>
              </p:cNvGrpSpPr>
              <p:nvPr/>
            </p:nvGrpSpPr>
            <p:grpSpPr bwMode="auto">
              <a:xfrm>
                <a:off x="3904" y="921"/>
                <a:ext cx="140" cy="38"/>
                <a:chOff x="4176" y="3312"/>
                <a:chExt cx="144" cy="48"/>
              </a:xfrm>
            </p:grpSpPr>
            <p:sp>
              <p:nvSpPr>
                <p:cNvPr id="24583" name="Line 7"/>
                <p:cNvSpPr>
                  <a:spLocks noChangeShapeType="1"/>
                </p:cNvSpPr>
                <p:nvPr/>
              </p:nvSpPr>
              <p:spPr bwMode="auto">
                <a:xfrm>
                  <a:off x="4176" y="3312"/>
                  <a:ext cx="144"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4" name="Line 8"/>
                <p:cNvSpPr>
                  <a:spLocks noChangeShapeType="1"/>
                </p:cNvSpPr>
                <p:nvPr/>
              </p:nvSpPr>
              <p:spPr bwMode="auto">
                <a:xfrm>
                  <a:off x="4176" y="3360"/>
                  <a:ext cx="144"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4585" name="Line 9"/>
              <p:cNvSpPr>
                <a:spLocks noChangeShapeType="1"/>
              </p:cNvSpPr>
              <p:nvPr/>
            </p:nvSpPr>
            <p:spPr bwMode="auto">
              <a:xfrm>
                <a:off x="3962" y="1110"/>
                <a:ext cx="0" cy="1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6" name="Line 10"/>
              <p:cNvSpPr>
                <a:spLocks noChangeShapeType="1"/>
              </p:cNvSpPr>
              <p:nvPr/>
            </p:nvSpPr>
            <p:spPr bwMode="auto">
              <a:xfrm>
                <a:off x="3962" y="646"/>
                <a:ext cx="0" cy="1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7" name="Line 11"/>
              <p:cNvSpPr>
                <a:spLocks noChangeShapeType="1"/>
              </p:cNvSpPr>
              <p:nvPr/>
            </p:nvSpPr>
            <p:spPr bwMode="auto">
              <a:xfrm>
                <a:off x="3962" y="1224"/>
                <a:ext cx="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8" name="Line 12"/>
              <p:cNvSpPr>
                <a:spLocks noChangeShapeType="1"/>
              </p:cNvSpPr>
              <p:nvPr/>
            </p:nvSpPr>
            <p:spPr bwMode="auto">
              <a:xfrm>
                <a:off x="3962" y="646"/>
                <a:ext cx="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9" name="Rectangle 13"/>
              <p:cNvSpPr>
                <a:spLocks noChangeArrowheads="1"/>
              </p:cNvSpPr>
              <p:nvPr/>
            </p:nvSpPr>
            <p:spPr bwMode="auto">
              <a:xfrm>
                <a:off x="3696" y="754"/>
                <a:ext cx="187"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i="1">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1</a:t>
                </a:r>
                <a:endParaRPr lang="en-US" altLang="zh-CN" sz="2000">
                  <a:latin typeface="Times New Roman" panose="02020603050405020304" pitchFamily="18" charset="0"/>
                  <a:ea typeface="宋体" panose="02010600030101010101" pitchFamily="2" charset="-122"/>
                </a:endParaRPr>
              </a:p>
            </p:txBody>
          </p:sp>
          <p:sp>
            <p:nvSpPr>
              <p:cNvPr id="24590" name="Oval 14"/>
              <p:cNvSpPr>
                <a:spLocks noChangeArrowheads="1"/>
              </p:cNvSpPr>
              <p:nvPr/>
            </p:nvSpPr>
            <p:spPr bwMode="auto">
              <a:xfrm>
                <a:off x="4604" y="618"/>
                <a:ext cx="71" cy="5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1" name="Oval 15"/>
              <p:cNvSpPr>
                <a:spLocks noChangeArrowheads="1"/>
              </p:cNvSpPr>
              <p:nvPr/>
            </p:nvSpPr>
            <p:spPr bwMode="auto">
              <a:xfrm>
                <a:off x="4615" y="1195"/>
                <a:ext cx="71" cy="5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4592" name="Group 16"/>
              <p:cNvGrpSpPr>
                <a:grpSpLocks/>
              </p:cNvGrpSpPr>
              <p:nvPr/>
            </p:nvGrpSpPr>
            <p:grpSpPr bwMode="auto">
              <a:xfrm>
                <a:off x="4312" y="921"/>
                <a:ext cx="140" cy="38"/>
                <a:chOff x="4176" y="3312"/>
                <a:chExt cx="144" cy="48"/>
              </a:xfrm>
            </p:grpSpPr>
            <p:sp>
              <p:nvSpPr>
                <p:cNvPr id="24593" name="Line 17"/>
                <p:cNvSpPr>
                  <a:spLocks noChangeShapeType="1"/>
                </p:cNvSpPr>
                <p:nvPr/>
              </p:nvSpPr>
              <p:spPr bwMode="auto">
                <a:xfrm>
                  <a:off x="4176" y="3312"/>
                  <a:ext cx="144"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4" name="Line 18"/>
                <p:cNvSpPr>
                  <a:spLocks noChangeShapeType="1"/>
                </p:cNvSpPr>
                <p:nvPr/>
              </p:nvSpPr>
              <p:spPr bwMode="auto">
                <a:xfrm>
                  <a:off x="4176" y="3360"/>
                  <a:ext cx="144"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4595" name="Line 19"/>
              <p:cNvSpPr>
                <a:spLocks noChangeShapeType="1"/>
              </p:cNvSpPr>
              <p:nvPr/>
            </p:nvSpPr>
            <p:spPr bwMode="auto">
              <a:xfrm>
                <a:off x="4370" y="959"/>
                <a:ext cx="0" cy="26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6" name="Line 20"/>
              <p:cNvSpPr>
                <a:spLocks noChangeShapeType="1"/>
              </p:cNvSpPr>
              <p:nvPr/>
            </p:nvSpPr>
            <p:spPr bwMode="auto">
              <a:xfrm>
                <a:off x="4370" y="656"/>
                <a:ext cx="0" cy="26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7" name="Rectangle 21"/>
              <p:cNvSpPr>
                <a:spLocks noChangeArrowheads="1"/>
              </p:cNvSpPr>
              <p:nvPr/>
            </p:nvSpPr>
            <p:spPr bwMode="auto">
              <a:xfrm>
                <a:off x="4105" y="754"/>
                <a:ext cx="355"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i="1">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2</a:t>
                </a:r>
                <a:endParaRPr lang="en-US" altLang="zh-CN" sz="2000">
                  <a:latin typeface="Times New Roman" panose="02020603050405020304" pitchFamily="18" charset="0"/>
                  <a:ea typeface="宋体" panose="02010600030101010101" pitchFamily="2" charset="-122"/>
                </a:endParaRPr>
              </a:p>
            </p:txBody>
          </p:sp>
          <p:sp>
            <p:nvSpPr>
              <p:cNvPr id="24598" name="Line 22"/>
              <p:cNvSpPr>
                <a:spLocks noChangeShapeType="1"/>
              </p:cNvSpPr>
              <p:nvPr/>
            </p:nvSpPr>
            <p:spPr bwMode="auto">
              <a:xfrm flipV="1">
                <a:off x="3962" y="968"/>
                <a:ext cx="0"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9" name="Line 23"/>
              <p:cNvSpPr>
                <a:spLocks noChangeShapeType="1"/>
              </p:cNvSpPr>
              <p:nvPr/>
            </p:nvSpPr>
            <p:spPr bwMode="auto">
              <a:xfrm flipV="1">
                <a:off x="3962" y="71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aphicFrame>
        <p:nvGraphicFramePr>
          <p:cNvPr id="24600" name="Object 24"/>
          <p:cNvGraphicFramePr>
            <a:graphicFrameLocks noChangeAspect="1"/>
          </p:cNvGraphicFramePr>
          <p:nvPr/>
        </p:nvGraphicFramePr>
        <p:xfrm>
          <a:off x="4211638" y="3860800"/>
          <a:ext cx="4537075" cy="804863"/>
        </p:xfrm>
        <a:graphic>
          <a:graphicData uri="http://schemas.openxmlformats.org/presentationml/2006/ole">
            <mc:AlternateContent xmlns:mc="http://schemas.openxmlformats.org/markup-compatibility/2006">
              <mc:Choice xmlns:v="urn:schemas-microsoft-com:vml" Requires="v">
                <p:oleObj spid="_x0000_s24646" name="公式" r:id="rId3" imgW="3733560" imgH="660240" progId="Equation.3">
                  <p:embed/>
                </p:oleObj>
              </mc:Choice>
              <mc:Fallback>
                <p:oleObj name="公式" r:id="rId3" imgW="3733560" imgH="660240"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3860800"/>
                        <a:ext cx="4537075" cy="804863"/>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24601" name="Rectangle 25"/>
          <p:cNvSpPr>
            <a:spLocks noChangeArrowheads="1"/>
          </p:cNvSpPr>
          <p:nvPr/>
        </p:nvSpPr>
        <p:spPr bwMode="auto">
          <a:xfrm>
            <a:off x="484188" y="6021388"/>
            <a:ext cx="7327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en-US" sz="2400" b="1">
                <a:solidFill>
                  <a:srgbClr val="CC0000"/>
                </a:solidFill>
                <a:latin typeface="华文仿宋" pitchFamily="2" charset="-122"/>
                <a:ea typeface="华文仿宋" pitchFamily="2" charset="-122"/>
              </a:rPr>
              <a:t>传感器电容量</a:t>
            </a:r>
            <a:r>
              <a:rPr lang="en-US" altLang="zh-CN" sz="2400" b="1" i="1">
                <a:solidFill>
                  <a:srgbClr val="CC0000"/>
                </a:solidFill>
                <a:latin typeface="华文仿宋" pitchFamily="2" charset="-122"/>
                <a:ea typeface="华文仿宋" pitchFamily="2" charset="-122"/>
              </a:rPr>
              <a:t>C</a:t>
            </a:r>
            <a:r>
              <a:rPr lang="zh-CN" altLang="en-US" sz="2400" b="1">
                <a:solidFill>
                  <a:srgbClr val="CC0000"/>
                </a:solidFill>
                <a:latin typeface="华文仿宋" pitchFamily="2" charset="-122"/>
                <a:ea typeface="华文仿宋" pitchFamily="2" charset="-122"/>
              </a:rPr>
              <a:t>与被测液位高度</a:t>
            </a:r>
            <a:r>
              <a:rPr lang="en-US" altLang="zh-CN" sz="2400" b="1" i="1">
                <a:solidFill>
                  <a:srgbClr val="CC0000"/>
                </a:solidFill>
                <a:latin typeface="华文仿宋" pitchFamily="2" charset="-122"/>
                <a:ea typeface="华文仿宋" pitchFamily="2" charset="-122"/>
              </a:rPr>
              <a:t>h</a:t>
            </a:r>
            <a:r>
              <a:rPr lang="en-US" altLang="zh-CN" sz="2400" b="1" i="1" baseline="-25000">
                <a:solidFill>
                  <a:srgbClr val="CC0000"/>
                </a:solidFill>
                <a:latin typeface="华文仿宋" pitchFamily="2" charset="-122"/>
                <a:ea typeface="华文仿宋" pitchFamily="2" charset="-122"/>
              </a:rPr>
              <a:t>1</a:t>
            </a:r>
            <a:r>
              <a:rPr lang="zh-CN" altLang="en-US" sz="2400" b="1">
                <a:solidFill>
                  <a:srgbClr val="CC0000"/>
                </a:solidFill>
                <a:latin typeface="华文仿宋" pitchFamily="2" charset="-122"/>
                <a:ea typeface="华文仿宋" pitchFamily="2" charset="-122"/>
              </a:rPr>
              <a:t>成线性关系。  </a:t>
            </a:r>
            <a:r>
              <a:rPr lang="zh-CN" altLang="en-US" sz="2400" b="1" i="1">
                <a:solidFill>
                  <a:srgbClr val="CC0000"/>
                </a:solidFill>
                <a:latin typeface="华文仿宋" pitchFamily="2" charset="-122"/>
                <a:ea typeface="华文仿宋" pitchFamily="2" charset="-122"/>
              </a:rPr>
              <a:t> </a:t>
            </a:r>
          </a:p>
        </p:txBody>
      </p:sp>
      <p:graphicFrame>
        <p:nvGraphicFramePr>
          <p:cNvPr id="24602" name="Object 26"/>
          <p:cNvGraphicFramePr>
            <a:graphicFrameLocks noChangeAspect="1"/>
          </p:cNvGraphicFramePr>
          <p:nvPr/>
        </p:nvGraphicFramePr>
        <p:xfrm>
          <a:off x="2051050" y="4684713"/>
          <a:ext cx="1944688" cy="990600"/>
        </p:xfrm>
        <a:graphic>
          <a:graphicData uri="http://schemas.openxmlformats.org/presentationml/2006/ole">
            <mc:AlternateContent xmlns:mc="http://schemas.openxmlformats.org/markup-compatibility/2006">
              <mc:Choice xmlns:v="urn:schemas-microsoft-com:vml" Requires="v">
                <p:oleObj spid="_x0000_s24647" name="公式" r:id="rId5" imgW="1307880" imgH="660240" progId="Equation.3">
                  <p:embed/>
                </p:oleObj>
              </mc:Choice>
              <mc:Fallback>
                <p:oleObj name="公式" r:id="rId5" imgW="1307880" imgH="660240" progId="Equation.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4684713"/>
                        <a:ext cx="1944688" cy="990600"/>
                      </a:xfrm>
                      <a:prstGeom prst="rect">
                        <a:avLst/>
                      </a:prstGeom>
                      <a:noFill/>
                      <a:extLst>
                        <a:ext uri="{909E8E84-426E-40DD-AFC4-6F175D3DCCD1}">
                          <a14:hiddenFill xmlns:a14="http://schemas.microsoft.com/office/drawing/2010/main">
                            <a:solidFill>
                              <a:srgbClr val="00FF00"/>
                            </a:solidFill>
                          </a14:hiddenFill>
                        </a:ext>
                      </a:extLst>
                    </p:spPr>
                  </p:pic>
                </p:oleObj>
              </mc:Fallback>
            </mc:AlternateContent>
          </a:graphicData>
        </a:graphic>
      </p:graphicFrame>
      <p:graphicFrame>
        <p:nvGraphicFramePr>
          <p:cNvPr id="24603" name="Object 27"/>
          <p:cNvGraphicFramePr>
            <a:graphicFrameLocks noChangeAspect="1"/>
          </p:cNvGraphicFramePr>
          <p:nvPr/>
        </p:nvGraphicFramePr>
        <p:xfrm>
          <a:off x="4932363" y="4868863"/>
          <a:ext cx="1871662" cy="766762"/>
        </p:xfrm>
        <a:graphic>
          <a:graphicData uri="http://schemas.openxmlformats.org/presentationml/2006/ole">
            <mc:AlternateContent xmlns:mc="http://schemas.openxmlformats.org/markup-compatibility/2006">
              <mc:Choice xmlns:v="urn:schemas-microsoft-com:vml" Requires="v">
                <p:oleObj spid="_x0000_s24648" name="公式" r:id="rId7" imgW="1612800" imgH="660240" progId="Equation.3">
                  <p:embed/>
                </p:oleObj>
              </mc:Choice>
              <mc:Fallback>
                <p:oleObj name="公式" r:id="rId7" imgW="1612800" imgH="660240"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363" y="4868863"/>
                        <a:ext cx="1871662" cy="766762"/>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aphicFrame>
        <p:nvGraphicFramePr>
          <p:cNvPr id="24604" name="Object 28"/>
          <p:cNvGraphicFramePr>
            <a:graphicFrameLocks noChangeAspect="1"/>
          </p:cNvGraphicFramePr>
          <p:nvPr/>
        </p:nvGraphicFramePr>
        <p:xfrm>
          <a:off x="6372225" y="1052513"/>
          <a:ext cx="1584325" cy="990600"/>
        </p:xfrm>
        <a:graphic>
          <a:graphicData uri="http://schemas.openxmlformats.org/presentationml/2006/ole">
            <mc:AlternateContent xmlns:mc="http://schemas.openxmlformats.org/markup-compatibility/2006">
              <mc:Choice xmlns:v="urn:schemas-microsoft-com:vml" Requires="v">
                <p:oleObj spid="_x0000_s24649" name="公式" r:id="rId9" imgW="1218960" imgH="761760" progId="Equation.3">
                  <p:embed/>
                </p:oleObj>
              </mc:Choice>
              <mc:Fallback>
                <p:oleObj name="公式" r:id="rId9" imgW="1218960" imgH="76176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72225" y="1052513"/>
                        <a:ext cx="1584325"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605" name="Group 29"/>
          <p:cNvGrpSpPr>
            <a:grpSpLocks/>
          </p:cNvGrpSpPr>
          <p:nvPr/>
        </p:nvGrpSpPr>
        <p:grpSpPr bwMode="auto">
          <a:xfrm>
            <a:off x="468313" y="1268413"/>
            <a:ext cx="4248150" cy="2701925"/>
            <a:chOff x="476" y="672"/>
            <a:chExt cx="2417" cy="1466"/>
          </a:xfrm>
        </p:grpSpPr>
        <p:sp>
          <p:nvSpPr>
            <p:cNvPr id="24606" name="Rectangle 30" descr="横虚线"/>
            <p:cNvSpPr>
              <a:spLocks noChangeArrowheads="1"/>
            </p:cNvSpPr>
            <p:nvPr/>
          </p:nvSpPr>
          <p:spPr bwMode="auto">
            <a:xfrm>
              <a:off x="926" y="1435"/>
              <a:ext cx="1401" cy="363"/>
            </a:xfrm>
            <a:prstGeom prst="rect">
              <a:avLst/>
            </a:prstGeom>
            <a:pattFill prst="dashHorz">
              <a:fgClr>
                <a:srgbClr val="000000"/>
              </a:fgClr>
              <a:bgClr>
                <a:srgbClr val="FFFFFF"/>
              </a:bgClr>
            </a:patt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07" name="Rectangle 31"/>
            <p:cNvSpPr>
              <a:spLocks noChangeArrowheads="1"/>
            </p:cNvSpPr>
            <p:nvPr/>
          </p:nvSpPr>
          <p:spPr bwMode="auto">
            <a:xfrm>
              <a:off x="1156" y="1933"/>
              <a:ext cx="1134" cy="205"/>
            </a:xfrm>
            <a:prstGeom prst="rect">
              <a:avLst/>
            </a:prstGeom>
            <a:solidFill>
              <a:srgbClr val="FFFFFF"/>
            </a:solidFill>
            <a:ln w="9525">
              <a:solidFill>
                <a:srgbClr val="FFFFFF"/>
              </a:solidFill>
              <a:miter lim="800000"/>
              <a:headEnd/>
              <a:tailEnd/>
            </a:ln>
          </p:spPr>
          <p:txBody>
            <a:bodyPr lIns="0" tIns="0" rIns="0" bIns="0"/>
            <a:lstStyle/>
            <a:p>
              <a:pPr algn="just" eaLnBrk="0" hangingPunct="0"/>
              <a:r>
                <a:rPr lang="zh-CN" altLang="en-US" sz="2400" b="1">
                  <a:solidFill>
                    <a:schemeClr val="accent2"/>
                  </a:solidFill>
                  <a:latin typeface="Times New Roman" panose="02020603050405020304" pitchFamily="18" charset="0"/>
                  <a:ea typeface="华文仿宋" pitchFamily="2" charset="-122"/>
                </a:rPr>
                <a:t>液位传感器</a:t>
              </a:r>
            </a:p>
          </p:txBody>
        </p:sp>
        <p:sp>
          <p:nvSpPr>
            <p:cNvPr id="24608" name="Freeform 32" descr="浅色上对角线"/>
            <p:cNvSpPr>
              <a:spLocks/>
            </p:cNvSpPr>
            <p:nvPr/>
          </p:nvSpPr>
          <p:spPr bwMode="auto">
            <a:xfrm>
              <a:off x="816" y="1030"/>
              <a:ext cx="1632" cy="835"/>
            </a:xfrm>
            <a:custGeom>
              <a:avLst/>
              <a:gdLst>
                <a:gd name="T0" fmla="*/ 2 w 2093"/>
                <a:gd name="T1" fmla="*/ 0 h 1270"/>
                <a:gd name="T2" fmla="*/ 0 w 2093"/>
                <a:gd name="T3" fmla="*/ 1268 h 1270"/>
                <a:gd name="T4" fmla="*/ 2093 w 2093"/>
                <a:gd name="T5" fmla="*/ 1270 h 1270"/>
                <a:gd name="T6" fmla="*/ 2093 w 2093"/>
                <a:gd name="T7" fmla="*/ 11 h 1270"/>
                <a:gd name="T8" fmla="*/ 1937 w 2093"/>
                <a:gd name="T9" fmla="*/ 11 h 1270"/>
                <a:gd name="T10" fmla="*/ 1937 w 2093"/>
                <a:gd name="T11" fmla="*/ 1155 h 1270"/>
                <a:gd name="T12" fmla="*/ 145 w 2093"/>
                <a:gd name="T13" fmla="*/ 1155 h 1270"/>
                <a:gd name="T14" fmla="*/ 139 w 2093"/>
                <a:gd name="T15" fmla="*/ 0 h 1270"/>
                <a:gd name="T16" fmla="*/ 2 w 2093"/>
                <a:gd name="T17" fmla="*/ 0 h 1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93" h="1270">
                  <a:moveTo>
                    <a:pt x="2" y="0"/>
                  </a:moveTo>
                  <a:lnTo>
                    <a:pt x="0" y="1268"/>
                  </a:lnTo>
                  <a:lnTo>
                    <a:pt x="2093" y="1270"/>
                  </a:lnTo>
                  <a:lnTo>
                    <a:pt x="2093" y="11"/>
                  </a:lnTo>
                  <a:lnTo>
                    <a:pt x="1937" y="11"/>
                  </a:lnTo>
                  <a:lnTo>
                    <a:pt x="1937" y="1155"/>
                  </a:lnTo>
                  <a:lnTo>
                    <a:pt x="145" y="1155"/>
                  </a:lnTo>
                  <a:lnTo>
                    <a:pt x="139" y="0"/>
                  </a:lnTo>
                  <a:lnTo>
                    <a:pt x="2" y="0"/>
                  </a:lnTo>
                  <a:close/>
                </a:path>
              </a:pathLst>
            </a:custGeom>
            <a:pattFill prst="ltUpDiag">
              <a:fgClr>
                <a:srgbClr val="000000"/>
              </a:fgClr>
              <a:bgClr>
                <a:srgbClr val="FFFFFF"/>
              </a:bgClr>
            </a:patt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09" name="Rectangle 33" descr="浅色下对角线"/>
            <p:cNvSpPr>
              <a:spLocks noChangeArrowheads="1"/>
            </p:cNvSpPr>
            <p:nvPr/>
          </p:nvSpPr>
          <p:spPr bwMode="auto">
            <a:xfrm>
              <a:off x="1869" y="1165"/>
              <a:ext cx="78" cy="626"/>
            </a:xfrm>
            <a:prstGeom prst="rect">
              <a:avLst/>
            </a:prstGeom>
            <a:pattFill prst="ltDnDiag">
              <a:fgClr>
                <a:srgbClr val="000000"/>
              </a:fgClr>
              <a:bgClr>
                <a:srgbClr val="FFFFFF"/>
              </a:bgClr>
            </a:patt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10" name="Rectangle 34" descr="浅色上对角线"/>
            <p:cNvSpPr>
              <a:spLocks noChangeArrowheads="1"/>
            </p:cNvSpPr>
            <p:nvPr/>
          </p:nvSpPr>
          <p:spPr bwMode="auto">
            <a:xfrm>
              <a:off x="1466" y="1108"/>
              <a:ext cx="88" cy="683"/>
            </a:xfrm>
            <a:prstGeom prst="rect">
              <a:avLst/>
            </a:prstGeom>
            <a:pattFill prst="ltUpDiag">
              <a:fgClr>
                <a:srgbClr val="000000"/>
              </a:fgClr>
              <a:bgClr>
                <a:srgbClr val="FFFFFF"/>
              </a:bgClr>
            </a:patt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11" name="Rectangle 35" descr="浅色下对角线"/>
            <p:cNvSpPr>
              <a:spLocks noChangeArrowheads="1"/>
            </p:cNvSpPr>
            <p:nvPr/>
          </p:nvSpPr>
          <p:spPr bwMode="auto">
            <a:xfrm>
              <a:off x="1689" y="1108"/>
              <a:ext cx="88" cy="683"/>
            </a:xfrm>
            <a:prstGeom prst="rect">
              <a:avLst/>
            </a:prstGeom>
            <a:pattFill prst="ltDnDiag">
              <a:fgClr>
                <a:srgbClr val="000000"/>
              </a:fgClr>
              <a:bgClr>
                <a:srgbClr val="FFFFFF"/>
              </a:bgClr>
            </a:patt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12" name="Rectangle 36" descr="浅色上对角线"/>
            <p:cNvSpPr>
              <a:spLocks noChangeArrowheads="1"/>
            </p:cNvSpPr>
            <p:nvPr/>
          </p:nvSpPr>
          <p:spPr bwMode="auto">
            <a:xfrm>
              <a:off x="1302" y="1165"/>
              <a:ext cx="78" cy="626"/>
            </a:xfrm>
            <a:prstGeom prst="rect">
              <a:avLst/>
            </a:prstGeom>
            <a:pattFill prst="ltUpDiag">
              <a:fgClr>
                <a:srgbClr val="000000"/>
              </a:fgClr>
              <a:bgClr>
                <a:srgbClr val="FFFFFF"/>
              </a:bgClr>
            </a:patt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13" name="Line 37"/>
            <p:cNvSpPr>
              <a:spLocks noChangeShapeType="1"/>
            </p:cNvSpPr>
            <p:nvPr/>
          </p:nvSpPr>
          <p:spPr bwMode="auto">
            <a:xfrm>
              <a:off x="1380" y="1165"/>
              <a:ext cx="86"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14" name="Line 38"/>
            <p:cNvSpPr>
              <a:spLocks noChangeShapeType="1"/>
            </p:cNvSpPr>
            <p:nvPr/>
          </p:nvSpPr>
          <p:spPr bwMode="auto">
            <a:xfrm>
              <a:off x="1782" y="1165"/>
              <a:ext cx="87"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15" name="Line 39"/>
            <p:cNvSpPr>
              <a:spLocks noChangeShapeType="1"/>
            </p:cNvSpPr>
            <p:nvPr/>
          </p:nvSpPr>
          <p:spPr bwMode="auto">
            <a:xfrm>
              <a:off x="1554" y="1108"/>
              <a:ext cx="135"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16" name="Rectangle 40"/>
            <p:cNvSpPr>
              <a:spLocks noChangeArrowheads="1"/>
            </p:cNvSpPr>
            <p:nvPr/>
          </p:nvSpPr>
          <p:spPr bwMode="auto">
            <a:xfrm>
              <a:off x="2103" y="1207"/>
              <a:ext cx="116" cy="205"/>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r>
                <a:rPr lang="en-US" altLang="zh-CN" sz="2400" i="1">
                  <a:latin typeface="Times New Roman" panose="02020603050405020304" pitchFamily="18" charset="0"/>
                  <a:ea typeface="宋体" panose="02010600030101010101" pitchFamily="2" charset="-122"/>
                </a:rPr>
                <a:t>h</a:t>
              </a:r>
            </a:p>
          </p:txBody>
        </p:sp>
        <p:sp>
          <p:nvSpPr>
            <p:cNvPr id="24617" name="Line 41"/>
            <p:cNvSpPr>
              <a:spLocks noChangeShapeType="1"/>
            </p:cNvSpPr>
            <p:nvPr/>
          </p:nvSpPr>
          <p:spPr bwMode="auto">
            <a:xfrm flipV="1">
              <a:off x="1920" y="1162"/>
              <a:ext cx="688" cy="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18" name="Line 42"/>
            <p:cNvSpPr>
              <a:spLocks noChangeShapeType="1"/>
            </p:cNvSpPr>
            <p:nvPr/>
          </p:nvSpPr>
          <p:spPr bwMode="auto">
            <a:xfrm>
              <a:off x="2064" y="1152"/>
              <a:ext cx="0" cy="624"/>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19" name="Line 43"/>
            <p:cNvSpPr>
              <a:spLocks noChangeShapeType="1"/>
            </p:cNvSpPr>
            <p:nvPr/>
          </p:nvSpPr>
          <p:spPr bwMode="auto">
            <a:xfrm flipV="1">
              <a:off x="1372" y="840"/>
              <a:ext cx="0" cy="4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20" name="Line 44"/>
            <p:cNvSpPr>
              <a:spLocks noChangeShapeType="1"/>
            </p:cNvSpPr>
            <p:nvPr/>
          </p:nvSpPr>
          <p:spPr bwMode="auto">
            <a:xfrm flipV="1">
              <a:off x="1872" y="840"/>
              <a:ext cx="0" cy="4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21" name="Line 45"/>
            <p:cNvSpPr>
              <a:spLocks noChangeShapeType="1"/>
            </p:cNvSpPr>
            <p:nvPr/>
          </p:nvSpPr>
          <p:spPr bwMode="auto">
            <a:xfrm flipV="1">
              <a:off x="1464" y="100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22" name="Line 46"/>
            <p:cNvSpPr>
              <a:spLocks noChangeShapeType="1"/>
            </p:cNvSpPr>
            <p:nvPr/>
          </p:nvSpPr>
          <p:spPr bwMode="auto">
            <a:xfrm flipV="1">
              <a:off x="1776" y="100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23" name="Line 47"/>
            <p:cNvSpPr>
              <a:spLocks noChangeShapeType="1"/>
            </p:cNvSpPr>
            <p:nvPr/>
          </p:nvSpPr>
          <p:spPr bwMode="auto">
            <a:xfrm>
              <a:off x="1476" y="1056"/>
              <a:ext cx="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24" name="Line 48"/>
            <p:cNvSpPr>
              <a:spLocks noChangeShapeType="1"/>
            </p:cNvSpPr>
            <p:nvPr/>
          </p:nvSpPr>
          <p:spPr bwMode="auto">
            <a:xfrm>
              <a:off x="1392" y="888"/>
              <a:ext cx="48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25" name="Rectangle 49"/>
            <p:cNvSpPr>
              <a:spLocks noChangeArrowheads="1"/>
            </p:cNvSpPr>
            <p:nvPr/>
          </p:nvSpPr>
          <p:spPr bwMode="auto">
            <a:xfrm>
              <a:off x="1512" y="864"/>
              <a:ext cx="204"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a:latin typeface="Times New Roman" panose="02020603050405020304" pitchFamily="18" charset="0"/>
                  <a:ea typeface="宋体" panose="02010600030101010101" pitchFamily="2" charset="-122"/>
                </a:rPr>
                <a:t>2</a:t>
              </a:r>
              <a:r>
                <a:rPr lang="en-US" altLang="zh-CN" sz="2000" i="1">
                  <a:latin typeface="Times New Roman" panose="02020603050405020304" pitchFamily="18" charset="0"/>
                  <a:ea typeface="宋体" panose="02010600030101010101" pitchFamily="2" charset="-122"/>
                </a:rPr>
                <a:t>r</a:t>
              </a:r>
              <a:endParaRPr lang="en-US" altLang="zh-CN" sz="2000">
                <a:latin typeface="Times New Roman" panose="02020603050405020304" pitchFamily="18" charset="0"/>
                <a:ea typeface="宋体" panose="02010600030101010101" pitchFamily="2" charset="-122"/>
              </a:endParaRPr>
            </a:p>
          </p:txBody>
        </p:sp>
        <p:sp>
          <p:nvSpPr>
            <p:cNvPr id="24626" name="Rectangle 50"/>
            <p:cNvSpPr>
              <a:spLocks noChangeArrowheads="1"/>
            </p:cNvSpPr>
            <p:nvPr/>
          </p:nvSpPr>
          <p:spPr bwMode="auto">
            <a:xfrm>
              <a:off x="1560" y="672"/>
              <a:ext cx="21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a:latin typeface="Times New Roman" panose="02020603050405020304" pitchFamily="18" charset="0"/>
                  <a:ea typeface="宋体" panose="02010600030101010101" pitchFamily="2" charset="-122"/>
                </a:rPr>
                <a:t>2</a:t>
              </a:r>
              <a:r>
                <a:rPr lang="en-US" altLang="zh-CN" sz="2000" i="1">
                  <a:latin typeface="Times New Roman" panose="02020603050405020304" pitchFamily="18" charset="0"/>
                  <a:ea typeface="宋体" panose="02010600030101010101" pitchFamily="2" charset="-122"/>
                </a:rPr>
                <a:t>R</a:t>
              </a:r>
              <a:endParaRPr lang="en-US" altLang="zh-CN" sz="2000">
                <a:latin typeface="Times New Roman" panose="02020603050405020304" pitchFamily="18" charset="0"/>
                <a:ea typeface="宋体" panose="02010600030101010101" pitchFamily="2" charset="-122"/>
              </a:endParaRPr>
            </a:p>
          </p:txBody>
        </p:sp>
        <p:sp>
          <p:nvSpPr>
            <p:cNvPr id="24627" name="Line 51"/>
            <p:cNvSpPr>
              <a:spLocks noChangeShapeType="1"/>
            </p:cNvSpPr>
            <p:nvPr/>
          </p:nvSpPr>
          <p:spPr bwMode="auto">
            <a:xfrm>
              <a:off x="1104" y="1440"/>
              <a:ext cx="0" cy="336"/>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28" name="Rectangle 52"/>
            <p:cNvSpPr>
              <a:spLocks noChangeArrowheads="1"/>
            </p:cNvSpPr>
            <p:nvPr/>
          </p:nvSpPr>
          <p:spPr bwMode="auto">
            <a:xfrm>
              <a:off x="1008" y="1152"/>
              <a:ext cx="240" cy="240"/>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r>
                <a:rPr lang="en-US" altLang="zh-CN" sz="2400" i="1">
                  <a:latin typeface="Times New Roman" panose="02020603050405020304" pitchFamily="18" charset="0"/>
                  <a:ea typeface="宋体" panose="02010600030101010101" pitchFamily="2" charset="-122"/>
                </a:rPr>
                <a:t>h</a:t>
              </a:r>
              <a:r>
                <a:rPr lang="en-US" altLang="zh-CN" sz="2400" i="1" baseline="-25000">
                  <a:latin typeface="Times New Roman" panose="02020603050405020304" pitchFamily="18" charset="0"/>
                  <a:ea typeface="宋体" panose="02010600030101010101" pitchFamily="2" charset="-122"/>
                </a:rPr>
                <a:t>1</a:t>
              </a:r>
              <a:endParaRPr lang="en-US" altLang="zh-CN" sz="2400" i="1">
                <a:latin typeface="Times New Roman" panose="02020603050405020304" pitchFamily="18" charset="0"/>
                <a:ea typeface="宋体" panose="02010600030101010101" pitchFamily="2" charset="-122"/>
              </a:endParaRPr>
            </a:p>
          </p:txBody>
        </p:sp>
        <p:sp>
          <p:nvSpPr>
            <p:cNvPr id="24629" name="Line 53"/>
            <p:cNvSpPr>
              <a:spLocks noChangeShapeType="1"/>
            </p:cNvSpPr>
            <p:nvPr/>
          </p:nvSpPr>
          <p:spPr bwMode="auto">
            <a:xfrm>
              <a:off x="2562" y="1162"/>
              <a:ext cx="0" cy="29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30" name="Line 54"/>
            <p:cNvSpPr>
              <a:spLocks noChangeShapeType="1"/>
            </p:cNvSpPr>
            <p:nvPr/>
          </p:nvSpPr>
          <p:spPr bwMode="auto">
            <a:xfrm>
              <a:off x="2290" y="1434"/>
              <a:ext cx="31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4631" name="Rectangle 55"/>
            <p:cNvSpPr>
              <a:spLocks noChangeArrowheads="1"/>
            </p:cNvSpPr>
            <p:nvPr/>
          </p:nvSpPr>
          <p:spPr bwMode="auto">
            <a:xfrm>
              <a:off x="2653" y="1162"/>
              <a:ext cx="240" cy="240"/>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r>
                <a:rPr lang="en-US" altLang="zh-CN" sz="2400" i="1">
                  <a:latin typeface="Times New Roman" panose="02020603050405020304" pitchFamily="18" charset="0"/>
                  <a:ea typeface="宋体" panose="02010600030101010101" pitchFamily="2" charset="-122"/>
                </a:rPr>
                <a:t>h</a:t>
              </a:r>
              <a:r>
                <a:rPr lang="en-US" altLang="zh-CN" sz="2400" i="1" baseline="-25000">
                  <a:latin typeface="Times New Roman" panose="02020603050405020304" pitchFamily="18" charset="0"/>
                  <a:ea typeface="宋体" panose="02010600030101010101" pitchFamily="2" charset="-122"/>
                </a:rPr>
                <a:t>2</a:t>
              </a:r>
              <a:endParaRPr lang="en-US" altLang="zh-CN" sz="2400" i="1">
                <a:latin typeface="Times New Roman" panose="02020603050405020304" pitchFamily="18" charset="0"/>
                <a:ea typeface="宋体" panose="02010600030101010101" pitchFamily="2" charset="-122"/>
              </a:endParaRPr>
            </a:p>
          </p:txBody>
        </p:sp>
        <p:sp>
          <p:nvSpPr>
            <p:cNvPr id="24632" name="Text Box 56"/>
            <p:cNvSpPr txBox="1">
              <a:spLocks noChangeArrowheads="1"/>
            </p:cNvSpPr>
            <p:nvPr/>
          </p:nvSpPr>
          <p:spPr bwMode="auto">
            <a:xfrm>
              <a:off x="476" y="1480"/>
              <a:ext cx="318" cy="28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l-GR" altLang="zh-CN" sz="2800">
                  <a:latin typeface="Dotum" panose="020B0600000101010101" pitchFamily="34" charset="-127"/>
                  <a:ea typeface="Dotum" panose="020B0600000101010101" pitchFamily="34" charset="-127"/>
                </a:rPr>
                <a:t>ε</a:t>
              </a:r>
              <a:r>
                <a:rPr kumimoji="1" lang="el-GR" altLang="zh-CN" sz="1600">
                  <a:latin typeface="Dotum" panose="020B0600000101010101" pitchFamily="34" charset="-127"/>
                  <a:ea typeface="宋体" panose="02010600030101010101" pitchFamily="2" charset="-122"/>
                </a:rPr>
                <a:t>1</a:t>
              </a:r>
            </a:p>
          </p:txBody>
        </p:sp>
        <p:sp>
          <p:nvSpPr>
            <p:cNvPr id="24633" name="Text Box 57"/>
            <p:cNvSpPr txBox="1">
              <a:spLocks noChangeArrowheads="1"/>
            </p:cNvSpPr>
            <p:nvPr/>
          </p:nvSpPr>
          <p:spPr bwMode="auto">
            <a:xfrm>
              <a:off x="476" y="981"/>
              <a:ext cx="318" cy="28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l-GR" altLang="zh-CN" sz="2800">
                  <a:latin typeface="Dotum" panose="020B0600000101010101" pitchFamily="34" charset="-127"/>
                  <a:ea typeface="Dotum" panose="020B0600000101010101" pitchFamily="34" charset="-127"/>
                </a:rPr>
                <a:t>ε</a:t>
              </a:r>
              <a:r>
                <a:rPr kumimoji="1" lang="el-GR" altLang="zh-CN" sz="1600">
                  <a:latin typeface="Dotum" panose="020B0600000101010101" pitchFamily="34" charset="-127"/>
                  <a:ea typeface="宋体" panose="02010600030101010101" pitchFamily="2" charset="-122"/>
                </a:rPr>
                <a:t>2</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228600" y="533400"/>
            <a:ext cx="5783263"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a:r>
              <a:rPr lang="zh-CN" altLang="en-US" sz="3200">
                <a:solidFill>
                  <a:srgbClr val="CC0000"/>
                </a:solidFill>
                <a:ea typeface="隶书" pitchFamily="49" charset="-122"/>
              </a:rPr>
              <a:t>三、 变极板间距（</a:t>
            </a:r>
            <a:r>
              <a:rPr lang="en-US" altLang="zh-CN" sz="3200">
                <a:solidFill>
                  <a:srgbClr val="CC0000"/>
                </a:solidFill>
                <a:ea typeface="隶书" pitchFamily="49" charset="-122"/>
              </a:rPr>
              <a:t>d</a:t>
            </a:r>
            <a:r>
              <a:rPr lang="zh-CN" altLang="en-US" sz="3200">
                <a:solidFill>
                  <a:srgbClr val="CC0000"/>
                </a:solidFill>
                <a:ea typeface="隶书" pitchFamily="49" charset="-122"/>
              </a:rPr>
              <a:t>）型</a:t>
            </a:r>
          </a:p>
        </p:txBody>
      </p:sp>
      <p:graphicFrame>
        <p:nvGraphicFramePr>
          <p:cNvPr id="31747" name="Object 3"/>
          <p:cNvGraphicFramePr>
            <a:graphicFrameLocks noChangeAspect="1"/>
          </p:cNvGraphicFramePr>
          <p:nvPr/>
        </p:nvGraphicFramePr>
        <p:xfrm>
          <a:off x="1790700" y="1219200"/>
          <a:ext cx="5562600" cy="3543300"/>
        </p:xfrm>
        <a:graphic>
          <a:graphicData uri="http://schemas.openxmlformats.org/presentationml/2006/ole">
            <mc:AlternateContent xmlns:mc="http://schemas.openxmlformats.org/markup-compatibility/2006">
              <mc:Choice xmlns:v="urn:schemas-microsoft-com:vml" Requires="v">
                <p:oleObj spid="_x0000_s31752" name="VISIO" r:id="rId3" imgW="1774800" imgH="1129680" progId="Visio.Drawing.4">
                  <p:embed/>
                </p:oleObj>
              </mc:Choice>
              <mc:Fallback>
                <p:oleObj name="VISIO" r:id="rId3" imgW="1774800" imgH="1129680"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700" y="1219200"/>
                        <a:ext cx="5562600"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48" name="Text Box 4"/>
          <p:cNvSpPr txBox="1">
            <a:spLocks noChangeArrowheads="1"/>
          </p:cNvSpPr>
          <p:nvPr/>
        </p:nvSpPr>
        <p:spPr bwMode="auto">
          <a:xfrm>
            <a:off x="2627313" y="5157788"/>
            <a:ext cx="330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Clr>
                <a:schemeClr val="accent2"/>
              </a:buClr>
              <a:buFont typeface="Wingdings" panose="05000000000000000000" pitchFamily="2" charset="2"/>
              <a:buNone/>
            </a:pPr>
            <a:r>
              <a:rPr kumimoji="1" lang="zh-CN" altLang="en-US" sz="2400" b="1">
                <a:solidFill>
                  <a:srgbClr val="000066"/>
                </a:solidFill>
                <a:latin typeface="华文仿宋" pitchFamily="2" charset="-122"/>
                <a:ea typeface="华文仿宋" pitchFamily="2" charset="-122"/>
              </a:rPr>
              <a:t>变极距型电容式传感器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539750" y="1125538"/>
            <a:ext cx="80152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Clr>
                <a:schemeClr val="accent2"/>
              </a:buClr>
              <a:buFont typeface="Wingdings" panose="05000000000000000000" pitchFamily="2" charset="2"/>
              <a:buNone/>
            </a:pPr>
            <a:r>
              <a:rPr kumimoji="1" lang="zh-CN" altLang="en-US" sz="2400" b="1">
                <a:solidFill>
                  <a:srgbClr val="000066"/>
                </a:solidFill>
                <a:latin typeface="华文仿宋" pitchFamily="2" charset="-122"/>
                <a:ea typeface="华文仿宋" pitchFamily="2" charset="-122"/>
              </a:rPr>
              <a:t>     当传感器的</a:t>
            </a:r>
            <a:r>
              <a:rPr kumimoji="1" lang="en-US" altLang="zh-CN" sz="2400" b="1">
                <a:solidFill>
                  <a:srgbClr val="000066"/>
                </a:solidFill>
                <a:latin typeface="华文仿宋" pitchFamily="2" charset="-122"/>
                <a:ea typeface="华文仿宋" pitchFamily="2" charset="-122"/>
              </a:rPr>
              <a:t>ε</a:t>
            </a:r>
            <a:r>
              <a:rPr kumimoji="1" lang="en-US" altLang="zh-CN" sz="2400" b="1" baseline="-25000">
                <a:solidFill>
                  <a:srgbClr val="000066"/>
                </a:solidFill>
                <a:latin typeface="华文仿宋" pitchFamily="2" charset="-122"/>
                <a:ea typeface="华文仿宋" pitchFamily="2" charset="-122"/>
              </a:rPr>
              <a:t>r</a:t>
            </a:r>
            <a:r>
              <a:rPr kumimoji="1" lang="zh-CN" altLang="en-US" sz="2400" b="1">
                <a:solidFill>
                  <a:srgbClr val="000066"/>
                </a:solidFill>
                <a:latin typeface="华文仿宋" pitchFamily="2" charset="-122"/>
                <a:ea typeface="华文仿宋" pitchFamily="2" charset="-122"/>
              </a:rPr>
              <a:t>和</a:t>
            </a:r>
            <a:r>
              <a:rPr kumimoji="1" lang="en-US" altLang="zh-CN" sz="2400" b="1">
                <a:solidFill>
                  <a:srgbClr val="000066"/>
                </a:solidFill>
                <a:latin typeface="华文仿宋" pitchFamily="2" charset="-122"/>
                <a:ea typeface="华文仿宋" pitchFamily="2" charset="-122"/>
              </a:rPr>
              <a:t>S</a:t>
            </a:r>
            <a:r>
              <a:rPr kumimoji="1" lang="zh-CN" altLang="en-US" sz="2400" b="1">
                <a:solidFill>
                  <a:srgbClr val="000066"/>
                </a:solidFill>
                <a:latin typeface="华文仿宋" pitchFamily="2" charset="-122"/>
                <a:ea typeface="华文仿宋" pitchFamily="2" charset="-122"/>
              </a:rPr>
              <a:t>为常数，初始极距为</a:t>
            </a:r>
            <a:r>
              <a:rPr kumimoji="1" lang="en-US" altLang="zh-CN" sz="2400" b="1">
                <a:solidFill>
                  <a:srgbClr val="000066"/>
                </a:solidFill>
                <a:latin typeface="华文仿宋" pitchFamily="2" charset="-122"/>
                <a:ea typeface="华文仿宋" pitchFamily="2" charset="-122"/>
              </a:rPr>
              <a:t>d</a:t>
            </a:r>
            <a:r>
              <a:rPr kumimoji="1" lang="en-US" altLang="zh-CN" sz="2400" b="1" baseline="-25000">
                <a:solidFill>
                  <a:srgbClr val="000066"/>
                </a:solidFill>
                <a:latin typeface="华文仿宋" pitchFamily="2" charset="-122"/>
                <a:ea typeface="华文仿宋" pitchFamily="2" charset="-122"/>
              </a:rPr>
              <a:t>0</a:t>
            </a:r>
            <a:r>
              <a:rPr kumimoji="1" lang="zh-CN" altLang="en-US" sz="2400" b="1">
                <a:solidFill>
                  <a:srgbClr val="000066"/>
                </a:solidFill>
                <a:latin typeface="华文仿宋" pitchFamily="2" charset="-122"/>
                <a:ea typeface="华文仿宋" pitchFamily="2" charset="-122"/>
              </a:rPr>
              <a:t>时，可知其初始电容量</a:t>
            </a:r>
            <a:r>
              <a:rPr kumimoji="1" lang="en-US" altLang="zh-CN" sz="2400" b="1">
                <a:solidFill>
                  <a:srgbClr val="000066"/>
                </a:solidFill>
                <a:latin typeface="华文仿宋" pitchFamily="2" charset="-122"/>
                <a:ea typeface="华文仿宋" pitchFamily="2" charset="-122"/>
              </a:rPr>
              <a:t>C</a:t>
            </a:r>
            <a:r>
              <a:rPr kumimoji="1" lang="en-US" altLang="zh-CN" sz="2400" b="1" baseline="-25000">
                <a:solidFill>
                  <a:srgbClr val="000066"/>
                </a:solidFill>
                <a:latin typeface="华文仿宋" pitchFamily="2" charset="-122"/>
                <a:ea typeface="华文仿宋" pitchFamily="2" charset="-122"/>
              </a:rPr>
              <a:t>0</a:t>
            </a:r>
            <a:r>
              <a:rPr kumimoji="1" lang="zh-CN" altLang="en-US" sz="2400" b="1">
                <a:solidFill>
                  <a:srgbClr val="000066"/>
                </a:solidFill>
                <a:latin typeface="华文仿宋" pitchFamily="2" charset="-122"/>
                <a:ea typeface="华文仿宋" pitchFamily="2" charset="-122"/>
              </a:rPr>
              <a:t>为 </a:t>
            </a:r>
          </a:p>
        </p:txBody>
      </p:sp>
      <p:graphicFrame>
        <p:nvGraphicFramePr>
          <p:cNvPr id="32771" name="Object 3"/>
          <p:cNvGraphicFramePr>
            <a:graphicFrameLocks noChangeAspect="1"/>
          </p:cNvGraphicFramePr>
          <p:nvPr/>
        </p:nvGraphicFramePr>
        <p:xfrm>
          <a:off x="3419475" y="2205038"/>
          <a:ext cx="1868488" cy="1127125"/>
        </p:xfrm>
        <a:graphic>
          <a:graphicData uri="http://schemas.openxmlformats.org/presentationml/2006/ole">
            <mc:AlternateContent xmlns:mc="http://schemas.openxmlformats.org/markup-compatibility/2006">
              <mc:Choice xmlns:v="urn:schemas-microsoft-com:vml" Requires="v">
                <p:oleObj spid="_x0000_s32782" name="公式" r:id="rId3" imgW="736560" imgH="444240" progId="Equation.3">
                  <p:embed/>
                </p:oleObj>
              </mc:Choice>
              <mc:Fallback>
                <p:oleObj name="公式" r:id="rId3" imgW="736560" imgH="4442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2205038"/>
                        <a:ext cx="1868488"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3" name="Text Box 5"/>
          <p:cNvSpPr txBox="1">
            <a:spLocks noChangeArrowheads="1"/>
          </p:cNvSpPr>
          <p:nvPr/>
        </p:nvSpPr>
        <p:spPr bwMode="auto">
          <a:xfrm>
            <a:off x="152400" y="3429000"/>
            <a:ext cx="8763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Clr>
                <a:schemeClr val="accent2"/>
              </a:buClr>
              <a:buFont typeface="Wingdings" panose="05000000000000000000" pitchFamily="2" charset="2"/>
              <a:buNone/>
            </a:pPr>
            <a:r>
              <a:rPr kumimoji="1" lang="en-US" altLang="zh-CN" sz="2400" b="1">
                <a:solidFill>
                  <a:srgbClr val="000066"/>
                </a:solidFill>
                <a:latin typeface="华文仿宋" pitchFamily="2" charset="-122"/>
                <a:ea typeface="华文仿宋" pitchFamily="2" charset="-122"/>
              </a:rPr>
              <a:t>         </a:t>
            </a:r>
            <a:r>
              <a:rPr kumimoji="1" lang="zh-CN" altLang="en-US" sz="2400" b="1">
                <a:solidFill>
                  <a:srgbClr val="000066"/>
                </a:solidFill>
                <a:latin typeface="华文仿宋" pitchFamily="2" charset="-122"/>
                <a:ea typeface="华文仿宋" pitchFamily="2" charset="-122"/>
              </a:rPr>
              <a:t>若电容器极板间距离由初始值</a:t>
            </a:r>
            <a:r>
              <a:rPr kumimoji="1" lang="en-US" altLang="zh-CN" sz="2400" b="1">
                <a:solidFill>
                  <a:srgbClr val="000066"/>
                </a:solidFill>
                <a:latin typeface="华文仿宋" pitchFamily="2" charset="-122"/>
                <a:ea typeface="华文仿宋" pitchFamily="2" charset="-122"/>
              </a:rPr>
              <a:t>d</a:t>
            </a:r>
            <a:r>
              <a:rPr kumimoji="1" lang="en-US" altLang="zh-CN" sz="2400" b="1" baseline="-25000">
                <a:solidFill>
                  <a:srgbClr val="000066"/>
                </a:solidFill>
                <a:latin typeface="华文仿宋" pitchFamily="2" charset="-122"/>
                <a:ea typeface="华文仿宋" pitchFamily="2" charset="-122"/>
              </a:rPr>
              <a:t>0</a:t>
            </a:r>
            <a:r>
              <a:rPr kumimoji="1" lang="zh-CN" altLang="en-US" sz="2400" b="1">
                <a:solidFill>
                  <a:srgbClr val="000066"/>
                </a:solidFill>
                <a:latin typeface="华文仿宋" pitchFamily="2" charset="-122"/>
                <a:ea typeface="华文仿宋" pitchFamily="2" charset="-122"/>
              </a:rPr>
              <a:t>缩小了</a:t>
            </a:r>
            <a:r>
              <a:rPr kumimoji="1" lang="en-US" altLang="zh-CN" sz="2400" b="1">
                <a:solidFill>
                  <a:srgbClr val="000066"/>
                </a:solidFill>
                <a:latin typeface="华文仿宋" pitchFamily="2" charset="-122"/>
                <a:ea typeface="华文仿宋" pitchFamily="2" charset="-122"/>
              </a:rPr>
              <a:t>Δd</a:t>
            </a:r>
            <a:r>
              <a:rPr kumimoji="1" lang="zh-CN" altLang="en-US" sz="2400" b="1">
                <a:solidFill>
                  <a:srgbClr val="000066"/>
                </a:solidFill>
                <a:latin typeface="华文仿宋" pitchFamily="2" charset="-122"/>
                <a:ea typeface="华文仿宋" pitchFamily="2" charset="-122"/>
              </a:rPr>
              <a:t>，电容量增大了</a:t>
            </a:r>
            <a:r>
              <a:rPr kumimoji="1" lang="en-US" altLang="zh-CN" sz="2400" b="1">
                <a:solidFill>
                  <a:srgbClr val="000066"/>
                </a:solidFill>
                <a:latin typeface="华文仿宋" pitchFamily="2" charset="-122"/>
                <a:ea typeface="华文仿宋" pitchFamily="2" charset="-122"/>
              </a:rPr>
              <a:t>ΔC</a:t>
            </a:r>
            <a:r>
              <a:rPr kumimoji="1" lang="zh-CN" altLang="en-US" sz="2400" b="1">
                <a:solidFill>
                  <a:srgbClr val="000066"/>
                </a:solidFill>
                <a:latin typeface="华文仿宋" pitchFamily="2" charset="-122"/>
                <a:ea typeface="华文仿宋" pitchFamily="2" charset="-122"/>
              </a:rPr>
              <a:t>，则有 </a:t>
            </a:r>
          </a:p>
        </p:txBody>
      </p:sp>
      <p:graphicFrame>
        <p:nvGraphicFramePr>
          <p:cNvPr id="32774" name="Object 6"/>
          <p:cNvGraphicFramePr>
            <a:graphicFrameLocks noChangeAspect="1"/>
          </p:cNvGraphicFramePr>
          <p:nvPr/>
        </p:nvGraphicFramePr>
        <p:xfrm>
          <a:off x="2195513" y="4365625"/>
          <a:ext cx="4618037" cy="1431925"/>
        </p:xfrm>
        <a:graphic>
          <a:graphicData uri="http://schemas.openxmlformats.org/presentationml/2006/ole">
            <mc:AlternateContent xmlns:mc="http://schemas.openxmlformats.org/markup-compatibility/2006">
              <mc:Choice xmlns:v="urn:schemas-microsoft-com:vml" Requires="v">
                <p:oleObj spid="_x0000_s32783" name="Equation" r:id="rId5" imgW="2006280" imgH="622080" progId="Equation.DSMT4">
                  <p:embed/>
                </p:oleObj>
              </mc:Choice>
              <mc:Fallback>
                <p:oleObj name="Equation" r:id="rId5" imgW="2006280" imgH="62208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4365625"/>
                        <a:ext cx="4618037" cy="143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627313" y="5373688"/>
            <a:ext cx="391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Clr>
                <a:schemeClr val="accent2"/>
              </a:buClr>
              <a:buFont typeface="Wingdings" panose="05000000000000000000" pitchFamily="2" charset="2"/>
              <a:buNone/>
            </a:pPr>
            <a:r>
              <a:rPr kumimoji="1" lang="zh-CN" altLang="en-US" sz="2400" b="1">
                <a:solidFill>
                  <a:srgbClr val="000066"/>
                </a:solidFill>
                <a:latin typeface="华文仿宋" pitchFamily="2" charset="-122"/>
                <a:ea typeface="华文仿宋" pitchFamily="2" charset="-122"/>
              </a:rPr>
              <a:t>电容量与极板间距离的关系 </a:t>
            </a:r>
          </a:p>
        </p:txBody>
      </p:sp>
      <p:graphicFrame>
        <p:nvGraphicFramePr>
          <p:cNvPr id="33795" name="Object 3"/>
          <p:cNvGraphicFramePr>
            <a:graphicFrameLocks noChangeAspect="1"/>
          </p:cNvGraphicFramePr>
          <p:nvPr/>
        </p:nvGraphicFramePr>
        <p:xfrm>
          <a:off x="611188" y="549275"/>
          <a:ext cx="7270750" cy="4319588"/>
        </p:xfrm>
        <a:graphic>
          <a:graphicData uri="http://schemas.openxmlformats.org/presentationml/2006/ole">
            <mc:AlternateContent xmlns:mc="http://schemas.openxmlformats.org/markup-compatibility/2006">
              <mc:Choice xmlns:v="urn:schemas-microsoft-com:vml" Requires="v">
                <p:oleObj spid="_x0000_s33799" name="VISIO" r:id="rId3" imgW="2298600" imgH="2076120" progId="Visio.Drawing.4">
                  <p:embed/>
                </p:oleObj>
              </mc:Choice>
              <mc:Fallback>
                <p:oleObj name="VISIO" r:id="rId3" imgW="2298600" imgH="2076120"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r="-8427" b="28676"/>
                      <a:stretch>
                        <a:fillRect/>
                      </a:stretch>
                    </p:blipFill>
                    <p:spPr bwMode="auto">
                      <a:xfrm>
                        <a:off x="611188" y="549275"/>
                        <a:ext cx="7270750" cy="431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0" y="6096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Clr>
                <a:schemeClr val="accent2"/>
              </a:buClr>
              <a:buFont typeface="Wingdings" panose="05000000000000000000" pitchFamily="2" charset="2"/>
              <a:buNone/>
            </a:pPr>
            <a:r>
              <a:rPr kumimoji="1" lang="en-US" altLang="zh-CN" sz="2400" b="1">
                <a:solidFill>
                  <a:srgbClr val="000066"/>
                </a:solidFill>
                <a:latin typeface="华文仿宋" pitchFamily="2" charset="-122"/>
                <a:ea typeface="华文仿宋" pitchFamily="2" charset="-122"/>
              </a:rPr>
              <a:t>       </a:t>
            </a:r>
            <a:r>
              <a:rPr kumimoji="1" lang="zh-CN" altLang="en-US" sz="2400" b="1">
                <a:solidFill>
                  <a:srgbClr val="000066"/>
                </a:solidFill>
                <a:latin typeface="华文仿宋" pitchFamily="2" charset="-122"/>
                <a:ea typeface="华文仿宋" pitchFamily="2" charset="-122"/>
              </a:rPr>
              <a:t>在式中，若</a:t>
            </a:r>
            <a:r>
              <a:rPr kumimoji="1" lang="en-US" altLang="zh-CN" sz="2400" b="1">
                <a:solidFill>
                  <a:srgbClr val="000066"/>
                </a:solidFill>
                <a:latin typeface="华文仿宋" pitchFamily="2" charset="-122"/>
                <a:ea typeface="华文仿宋" pitchFamily="2" charset="-122"/>
              </a:rPr>
              <a:t>Δd/d0&lt;&lt;1</a:t>
            </a:r>
            <a:r>
              <a:rPr kumimoji="1" lang="zh-CN" altLang="en-US" sz="2400" b="1">
                <a:solidFill>
                  <a:srgbClr val="000066"/>
                </a:solidFill>
                <a:latin typeface="华文仿宋" pitchFamily="2" charset="-122"/>
                <a:ea typeface="华文仿宋" pitchFamily="2" charset="-122"/>
              </a:rPr>
              <a:t>时，则展成级数：</a:t>
            </a:r>
          </a:p>
        </p:txBody>
      </p:sp>
      <p:graphicFrame>
        <p:nvGraphicFramePr>
          <p:cNvPr id="34819" name="Object 3"/>
          <p:cNvGraphicFramePr>
            <a:graphicFrameLocks noChangeAspect="1"/>
          </p:cNvGraphicFramePr>
          <p:nvPr/>
        </p:nvGraphicFramePr>
        <p:xfrm>
          <a:off x="755650" y="1341438"/>
          <a:ext cx="6753225" cy="1160462"/>
        </p:xfrm>
        <a:graphic>
          <a:graphicData uri="http://schemas.openxmlformats.org/presentationml/2006/ole">
            <mc:AlternateContent xmlns:mc="http://schemas.openxmlformats.org/markup-compatibility/2006">
              <mc:Choice xmlns:v="urn:schemas-microsoft-com:vml" Requires="v">
                <p:oleObj spid="_x0000_s34825" name="Equation" r:id="rId3" imgW="3251160" imgH="558720" progId="Equation.DSMT4">
                  <p:embed/>
                </p:oleObj>
              </mc:Choice>
              <mc:Fallback>
                <p:oleObj name="Equation" r:id="rId3" imgW="3251160" imgH="55872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341438"/>
                        <a:ext cx="6753225" cy="1160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1" name="Text Box 5"/>
          <p:cNvSpPr txBox="1">
            <a:spLocks noChangeArrowheads="1"/>
          </p:cNvSpPr>
          <p:nvPr/>
        </p:nvSpPr>
        <p:spPr bwMode="auto">
          <a:xfrm>
            <a:off x="250825" y="2997200"/>
            <a:ext cx="8686800" cy="305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5000"/>
              </a:lnSpc>
              <a:buClr>
                <a:schemeClr val="accent2"/>
              </a:buClr>
              <a:buFont typeface="Wingdings" panose="05000000000000000000" pitchFamily="2" charset="2"/>
              <a:buNone/>
            </a:pPr>
            <a:r>
              <a:rPr kumimoji="1" lang="en-US" altLang="zh-CN" sz="2400" b="1">
                <a:solidFill>
                  <a:srgbClr val="000066"/>
                </a:solidFill>
                <a:latin typeface="华文仿宋" pitchFamily="2" charset="-122"/>
                <a:ea typeface="华文仿宋" pitchFamily="2" charset="-122"/>
              </a:rPr>
              <a:t>        </a:t>
            </a:r>
            <a:r>
              <a:rPr kumimoji="1" lang="zh-CN" altLang="en-US" sz="2400" b="1">
                <a:solidFill>
                  <a:srgbClr val="000066"/>
                </a:solidFill>
                <a:latin typeface="华文仿宋" pitchFamily="2" charset="-122"/>
                <a:ea typeface="华文仿宋" pitchFamily="2" charset="-122"/>
              </a:rPr>
              <a:t>此时</a:t>
            </a:r>
            <a:r>
              <a:rPr kumimoji="1" lang="en-US" altLang="zh-CN" sz="2400" b="1">
                <a:solidFill>
                  <a:srgbClr val="000066"/>
                </a:solidFill>
                <a:latin typeface="华文仿宋" pitchFamily="2" charset="-122"/>
                <a:ea typeface="华文仿宋" pitchFamily="2" charset="-122"/>
              </a:rPr>
              <a:t>C</a:t>
            </a:r>
            <a:r>
              <a:rPr kumimoji="1" lang="zh-CN" altLang="en-US" sz="2400" b="1">
                <a:solidFill>
                  <a:srgbClr val="000066"/>
                </a:solidFill>
                <a:latin typeface="华文仿宋" pitchFamily="2" charset="-122"/>
                <a:ea typeface="华文仿宋" pitchFamily="2" charset="-122"/>
              </a:rPr>
              <a:t>与</a:t>
            </a:r>
            <a:r>
              <a:rPr kumimoji="1" lang="en-US" altLang="zh-CN" sz="2400" b="1">
                <a:solidFill>
                  <a:srgbClr val="000066"/>
                </a:solidFill>
                <a:latin typeface="华文仿宋" pitchFamily="2" charset="-122"/>
                <a:ea typeface="华文仿宋" pitchFamily="2" charset="-122"/>
              </a:rPr>
              <a:t>Δd</a:t>
            </a:r>
            <a:r>
              <a:rPr kumimoji="1" lang="zh-CN" altLang="en-US" sz="2400" b="1">
                <a:solidFill>
                  <a:srgbClr val="000066"/>
                </a:solidFill>
                <a:latin typeface="华文仿宋" pitchFamily="2" charset="-122"/>
                <a:ea typeface="华文仿宋" pitchFamily="2" charset="-122"/>
              </a:rPr>
              <a:t>近似呈线性关系，所以变极距型电容式传感器只有在</a:t>
            </a:r>
            <a:r>
              <a:rPr kumimoji="1" lang="en-US" altLang="zh-CN" sz="2400" b="1">
                <a:solidFill>
                  <a:srgbClr val="000066"/>
                </a:solidFill>
                <a:latin typeface="华文仿宋" pitchFamily="2" charset="-122"/>
                <a:ea typeface="华文仿宋" pitchFamily="2" charset="-122"/>
              </a:rPr>
              <a:t>Δd/d</a:t>
            </a:r>
            <a:r>
              <a:rPr kumimoji="1" lang="en-US" altLang="zh-CN" sz="2400" b="1" baseline="-25000">
                <a:solidFill>
                  <a:srgbClr val="000066"/>
                </a:solidFill>
                <a:latin typeface="华文仿宋" pitchFamily="2" charset="-122"/>
                <a:ea typeface="华文仿宋" pitchFamily="2" charset="-122"/>
              </a:rPr>
              <a:t>0</a:t>
            </a:r>
            <a:r>
              <a:rPr kumimoji="1" lang="zh-CN" altLang="en-US" sz="2400" b="1">
                <a:solidFill>
                  <a:srgbClr val="000066"/>
                </a:solidFill>
                <a:latin typeface="华文仿宋" pitchFamily="2" charset="-122"/>
                <a:ea typeface="华文仿宋" pitchFamily="2" charset="-122"/>
              </a:rPr>
              <a:t>很小时，才有近似的线性关系。</a:t>
            </a:r>
          </a:p>
          <a:p>
            <a:pPr algn="just">
              <a:lnSpc>
                <a:spcPct val="135000"/>
              </a:lnSpc>
              <a:buClr>
                <a:schemeClr val="accent2"/>
              </a:buClr>
              <a:buFont typeface="Wingdings" panose="05000000000000000000" pitchFamily="2" charset="2"/>
              <a:buNone/>
            </a:pPr>
            <a:r>
              <a:rPr kumimoji="1" lang="zh-CN" altLang="en-US" sz="2400" b="1">
                <a:solidFill>
                  <a:srgbClr val="000066"/>
                </a:solidFill>
                <a:latin typeface="华文仿宋" pitchFamily="2" charset="-122"/>
                <a:ea typeface="华文仿宋" pitchFamily="2" charset="-122"/>
              </a:rPr>
              <a:t>       另外，在</a:t>
            </a:r>
            <a:r>
              <a:rPr kumimoji="1" lang="en-US" altLang="zh-CN" sz="2400" b="1">
                <a:solidFill>
                  <a:srgbClr val="000066"/>
                </a:solidFill>
                <a:latin typeface="华文仿宋" pitchFamily="2" charset="-122"/>
                <a:ea typeface="华文仿宋" pitchFamily="2" charset="-122"/>
              </a:rPr>
              <a:t>d</a:t>
            </a:r>
            <a:r>
              <a:rPr kumimoji="1" lang="en-US" altLang="zh-CN" sz="2400" b="1" baseline="-25000">
                <a:solidFill>
                  <a:srgbClr val="000066"/>
                </a:solidFill>
                <a:latin typeface="华文仿宋" pitchFamily="2" charset="-122"/>
                <a:ea typeface="华文仿宋" pitchFamily="2" charset="-122"/>
              </a:rPr>
              <a:t>0</a:t>
            </a:r>
            <a:r>
              <a:rPr kumimoji="1" lang="zh-CN" altLang="en-US" sz="2400" b="1">
                <a:solidFill>
                  <a:srgbClr val="000066"/>
                </a:solidFill>
                <a:latin typeface="华文仿宋" pitchFamily="2" charset="-122"/>
                <a:ea typeface="华文仿宋" pitchFamily="2" charset="-122"/>
              </a:rPr>
              <a:t>较小时，对于同样的</a:t>
            </a:r>
            <a:r>
              <a:rPr kumimoji="1" lang="en-US" altLang="zh-CN" sz="2400" b="1">
                <a:solidFill>
                  <a:srgbClr val="000066"/>
                </a:solidFill>
                <a:latin typeface="华文仿宋" pitchFamily="2" charset="-122"/>
                <a:ea typeface="华文仿宋" pitchFamily="2" charset="-122"/>
              </a:rPr>
              <a:t>Δd</a:t>
            </a:r>
            <a:r>
              <a:rPr kumimoji="1" lang="zh-CN" altLang="en-US" sz="2400" b="1">
                <a:solidFill>
                  <a:srgbClr val="000066"/>
                </a:solidFill>
                <a:latin typeface="华文仿宋" pitchFamily="2" charset="-122"/>
                <a:ea typeface="华文仿宋" pitchFamily="2" charset="-122"/>
              </a:rPr>
              <a:t>变化所引起的</a:t>
            </a:r>
            <a:r>
              <a:rPr kumimoji="1" lang="en-US" altLang="zh-CN" sz="2400" b="1">
                <a:solidFill>
                  <a:srgbClr val="000066"/>
                </a:solidFill>
                <a:latin typeface="华文仿宋" pitchFamily="2" charset="-122"/>
                <a:ea typeface="华文仿宋" pitchFamily="2" charset="-122"/>
              </a:rPr>
              <a:t>ΔC</a:t>
            </a:r>
            <a:r>
              <a:rPr kumimoji="1" lang="zh-CN" altLang="en-US" sz="2400" b="1">
                <a:solidFill>
                  <a:srgbClr val="000066"/>
                </a:solidFill>
                <a:latin typeface="华文仿宋" pitchFamily="2" charset="-122"/>
                <a:ea typeface="华文仿宋" pitchFamily="2" charset="-122"/>
              </a:rPr>
              <a:t>可以增大，从而使传感器灵敏度提高。但</a:t>
            </a:r>
            <a:r>
              <a:rPr kumimoji="1" lang="en-US" altLang="zh-CN" sz="2400" b="1">
                <a:solidFill>
                  <a:srgbClr val="000066"/>
                </a:solidFill>
                <a:latin typeface="华文仿宋" pitchFamily="2" charset="-122"/>
                <a:ea typeface="华文仿宋" pitchFamily="2" charset="-122"/>
              </a:rPr>
              <a:t>d</a:t>
            </a:r>
            <a:r>
              <a:rPr kumimoji="1" lang="en-US" altLang="zh-CN" sz="2400" b="1" baseline="-25000">
                <a:solidFill>
                  <a:srgbClr val="000066"/>
                </a:solidFill>
                <a:latin typeface="华文仿宋" pitchFamily="2" charset="-122"/>
                <a:ea typeface="华文仿宋" pitchFamily="2" charset="-122"/>
              </a:rPr>
              <a:t>0</a:t>
            </a:r>
            <a:r>
              <a:rPr kumimoji="1" lang="zh-CN" altLang="en-US" sz="2400" b="1">
                <a:solidFill>
                  <a:srgbClr val="000066"/>
                </a:solidFill>
                <a:latin typeface="华文仿宋" pitchFamily="2" charset="-122"/>
                <a:ea typeface="华文仿宋" pitchFamily="2" charset="-122"/>
              </a:rPr>
              <a:t>过小，容易引起电容器击穿或短路。为此，极板间可采用高介电常数的材料（云母、 塑料膜等）作介质</a:t>
            </a:r>
            <a:r>
              <a:rPr kumimoji="1" lang="en-US" altLang="zh-CN" sz="2400" b="1">
                <a:solidFill>
                  <a:srgbClr val="000066"/>
                </a:solidFill>
                <a:latin typeface="华文仿宋" pitchFamily="2" charset="-122"/>
                <a:ea typeface="华文仿宋" pitchFamily="2" charset="-122"/>
              </a:rPr>
              <a:t>, </a:t>
            </a:r>
            <a:r>
              <a:rPr kumimoji="1" lang="zh-CN" altLang="en-US" sz="2400" b="1">
                <a:solidFill>
                  <a:srgbClr val="000066"/>
                </a:solidFill>
                <a:latin typeface="华文仿宋" pitchFamily="2" charset="-122"/>
                <a:ea typeface="华文仿宋" pitchFamily="2" charset="-122"/>
              </a:rPr>
              <a:t>此时电容</a:t>
            </a:r>
            <a:r>
              <a:rPr kumimoji="1" lang="en-US" altLang="zh-CN" sz="2400" b="1">
                <a:solidFill>
                  <a:srgbClr val="000066"/>
                </a:solidFill>
                <a:latin typeface="华文仿宋" pitchFamily="2" charset="-122"/>
                <a:ea typeface="华文仿宋" pitchFamily="2" charset="-122"/>
              </a:rPr>
              <a:t>C</a:t>
            </a:r>
            <a:r>
              <a:rPr kumimoji="1" lang="zh-CN" altLang="en-US" sz="2400" b="1">
                <a:solidFill>
                  <a:srgbClr val="000066"/>
                </a:solidFill>
                <a:latin typeface="华文仿宋" pitchFamily="2" charset="-122"/>
                <a:ea typeface="华文仿宋" pitchFamily="2" charset="-122"/>
              </a:rPr>
              <a:t>变为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2"/>
          <p:cNvGraphicFramePr>
            <a:graphicFrameLocks noChangeAspect="1"/>
          </p:cNvGraphicFramePr>
          <p:nvPr/>
        </p:nvGraphicFramePr>
        <p:xfrm>
          <a:off x="1403350" y="981075"/>
          <a:ext cx="2163763" cy="1549400"/>
        </p:xfrm>
        <a:graphic>
          <a:graphicData uri="http://schemas.openxmlformats.org/presentationml/2006/ole">
            <mc:AlternateContent xmlns:mc="http://schemas.openxmlformats.org/markup-compatibility/2006">
              <mc:Choice xmlns:v="urn:schemas-microsoft-com:vml" Requires="v">
                <p:oleObj spid="_x0000_s35853" name="公式" r:id="rId3" imgW="939600" imgH="672840" progId="Equation.3">
                  <p:embed/>
                </p:oleObj>
              </mc:Choice>
              <mc:Fallback>
                <p:oleObj name="公式" r:id="rId3" imgW="939600" imgH="6728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981075"/>
                        <a:ext cx="2163763"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4" name="Text Box 4"/>
          <p:cNvSpPr txBox="1">
            <a:spLocks noChangeArrowheads="1"/>
          </p:cNvSpPr>
          <p:nvPr/>
        </p:nvSpPr>
        <p:spPr bwMode="auto">
          <a:xfrm>
            <a:off x="755650" y="3644900"/>
            <a:ext cx="7875588" cy="239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5000"/>
              </a:lnSpc>
              <a:buClr>
                <a:schemeClr val="accent2"/>
              </a:buClr>
              <a:buFont typeface="Wingdings" panose="05000000000000000000" pitchFamily="2" charset="2"/>
              <a:buNone/>
            </a:pPr>
            <a:r>
              <a:rPr kumimoji="1" lang="zh-CN" altLang="en-US" sz="2800" b="1">
                <a:solidFill>
                  <a:srgbClr val="000066"/>
                </a:solidFill>
                <a:latin typeface="华文仿宋" pitchFamily="2" charset="-122"/>
                <a:ea typeface="华文仿宋" pitchFamily="2" charset="-122"/>
              </a:rPr>
              <a:t>式中：</a:t>
            </a:r>
            <a:r>
              <a:rPr kumimoji="1" lang="en-US" altLang="zh-CN" sz="2800" b="1">
                <a:solidFill>
                  <a:srgbClr val="000066"/>
                </a:solidFill>
                <a:latin typeface="华文仿宋" pitchFamily="2" charset="-122"/>
                <a:ea typeface="华文仿宋" pitchFamily="2" charset="-122"/>
              </a:rPr>
              <a:t>ε</a:t>
            </a:r>
            <a:r>
              <a:rPr kumimoji="1" lang="en-US" altLang="zh-CN" sz="2800" b="1" baseline="-25000">
                <a:solidFill>
                  <a:srgbClr val="000066"/>
                </a:solidFill>
                <a:latin typeface="华文仿宋" pitchFamily="2" charset="-122"/>
                <a:ea typeface="华文仿宋" pitchFamily="2" charset="-122"/>
              </a:rPr>
              <a:t>g</a:t>
            </a:r>
            <a:r>
              <a:rPr kumimoji="1" lang="en-US" altLang="zh-CN" sz="2800" b="1">
                <a:solidFill>
                  <a:srgbClr val="000066"/>
                </a:solidFill>
                <a:latin typeface="华文仿宋" pitchFamily="2" charset="-122"/>
                <a:ea typeface="华文仿宋" pitchFamily="2" charset="-122"/>
              </a:rPr>
              <a:t>——</a:t>
            </a:r>
            <a:r>
              <a:rPr kumimoji="1" lang="zh-CN" altLang="en-US" sz="2800" b="1">
                <a:solidFill>
                  <a:srgbClr val="000066"/>
                </a:solidFill>
                <a:latin typeface="华文仿宋" pitchFamily="2" charset="-122"/>
                <a:ea typeface="华文仿宋" pitchFamily="2" charset="-122"/>
              </a:rPr>
              <a:t>云母的相对介电常数，</a:t>
            </a:r>
            <a:r>
              <a:rPr kumimoji="1" lang="en-US" altLang="zh-CN" sz="2800" b="1">
                <a:solidFill>
                  <a:srgbClr val="000066"/>
                </a:solidFill>
                <a:latin typeface="华文仿宋" pitchFamily="2" charset="-122"/>
                <a:ea typeface="华文仿宋" pitchFamily="2" charset="-122"/>
              </a:rPr>
              <a:t>ε</a:t>
            </a:r>
            <a:r>
              <a:rPr kumimoji="1" lang="en-US" altLang="zh-CN" sz="2800" b="1" baseline="-25000">
                <a:solidFill>
                  <a:srgbClr val="000066"/>
                </a:solidFill>
                <a:latin typeface="华文仿宋" pitchFamily="2" charset="-122"/>
                <a:ea typeface="华文仿宋" pitchFamily="2" charset="-122"/>
              </a:rPr>
              <a:t>g</a:t>
            </a:r>
            <a:r>
              <a:rPr kumimoji="1" lang="en-US" altLang="zh-CN" sz="2800" b="1">
                <a:solidFill>
                  <a:srgbClr val="000066"/>
                </a:solidFill>
                <a:latin typeface="华文仿宋" pitchFamily="2" charset="-122"/>
                <a:ea typeface="华文仿宋" pitchFamily="2" charset="-122"/>
              </a:rPr>
              <a:t>=7</a:t>
            </a:r>
            <a:r>
              <a:rPr kumimoji="1" lang="zh-CN" altLang="en-US" sz="2800" b="1">
                <a:solidFill>
                  <a:srgbClr val="000066"/>
                </a:solidFill>
                <a:latin typeface="华文仿宋" pitchFamily="2" charset="-122"/>
                <a:ea typeface="华文仿宋" pitchFamily="2" charset="-122"/>
              </a:rPr>
              <a:t>； </a:t>
            </a:r>
          </a:p>
          <a:p>
            <a:pPr algn="just">
              <a:lnSpc>
                <a:spcPct val="135000"/>
              </a:lnSpc>
              <a:buClr>
                <a:schemeClr val="accent2"/>
              </a:buClr>
              <a:buFont typeface="Wingdings" panose="05000000000000000000" pitchFamily="2" charset="2"/>
              <a:buNone/>
            </a:pPr>
            <a:r>
              <a:rPr kumimoji="1" lang="zh-CN" altLang="en-US" sz="2800" b="1">
                <a:solidFill>
                  <a:srgbClr val="000066"/>
                </a:solidFill>
                <a:latin typeface="华文仿宋" pitchFamily="2" charset="-122"/>
                <a:ea typeface="华文仿宋" pitchFamily="2" charset="-122"/>
              </a:rPr>
              <a:t>            </a:t>
            </a:r>
            <a:r>
              <a:rPr kumimoji="1" lang="en-US" altLang="zh-CN" sz="2800" b="1">
                <a:solidFill>
                  <a:srgbClr val="000066"/>
                </a:solidFill>
                <a:latin typeface="华文仿宋" pitchFamily="2" charset="-122"/>
                <a:ea typeface="华文仿宋" pitchFamily="2" charset="-122"/>
              </a:rPr>
              <a:t>ε</a:t>
            </a:r>
            <a:r>
              <a:rPr kumimoji="1" lang="en-US" altLang="zh-CN" sz="2800" b="1" baseline="-25000">
                <a:solidFill>
                  <a:srgbClr val="000066"/>
                </a:solidFill>
                <a:latin typeface="华文仿宋" pitchFamily="2" charset="-122"/>
                <a:ea typeface="华文仿宋" pitchFamily="2" charset="-122"/>
              </a:rPr>
              <a:t>0</a:t>
            </a:r>
            <a:r>
              <a:rPr kumimoji="1" lang="en-US" altLang="zh-CN" sz="2800" b="1">
                <a:solidFill>
                  <a:srgbClr val="000066"/>
                </a:solidFill>
                <a:latin typeface="华文仿宋" pitchFamily="2" charset="-122"/>
                <a:ea typeface="华文仿宋" pitchFamily="2" charset="-122"/>
              </a:rPr>
              <a:t>——</a:t>
            </a:r>
            <a:r>
              <a:rPr kumimoji="1" lang="zh-CN" altLang="en-US" sz="2800" b="1">
                <a:solidFill>
                  <a:srgbClr val="000066"/>
                </a:solidFill>
                <a:latin typeface="华文仿宋" pitchFamily="2" charset="-122"/>
                <a:ea typeface="华文仿宋" pitchFamily="2" charset="-122"/>
              </a:rPr>
              <a:t>空气的介电常数，</a:t>
            </a:r>
            <a:r>
              <a:rPr kumimoji="1" lang="en-US" altLang="zh-CN" sz="2800" b="1">
                <a:solidFill>
                  <a:srgbClr val="000066"/>
                </a:solidFill>
                <a:latin typeface="华文仿宋" pitchFamily="2" charset="-122"/>
                <a:ea typeface="华文仿宋" pitchFamily="2" charset="-122"/>
              </a:rPr>
              <a:t>ε</a:t>
            </a:r>
            <a:r>
              <a:rPr kumimoji="1" lang="en-US" altLang="zh-CN" sz="2800" b="1" baseline="-25000">
                <a:solidFill>
                  <a:srgbClr val="000066"/>
                </a:solidFill>
                <a:latin typeface="华文仿宋" pitchFamily="2" charset="-122"/>
                <a:ea typeface="华文仿宋" pitchFamily="2" charset="-122"/>
              </a:rPr>
              <a:t>0</a:t>
            </a:r>
            <a:r>
              <a:rPr kumimoji="1" lang="en-US" altLang="zh-CN" sz="2800" b="1">
                <a:solidFill>
                  <a:srgbClr val="000066"/>
                </a:solidFill>
                <a:latin typeface="华文仿宋" pitchFamily="2" charset="-122"/>
                <a:ea typeface="华文仿宋" pitchFamily="2" charset="-122"/>
              </a:rPr>
              <a:t>=1</a:t>
            </a:r>
            <a:r>
              <a:rPr kumimoji="1" lang="zh-CN" altLang="en-US" sz="2800" b="1">
                <a:solidFill>
                  <a:srgbClr val="000066"/>
                </a:solidFill>
                <a:latin typeface="华文仿宋" pitchFamily="2" charset="-122"/>
                <a:ea typeface="华文仿宋" pitchFamily="2" charset="-122"/>
              </a:rPr>
              <a:t>； </a:t>
            </a:r>
          </a:p>
          <a:p>
            <a:pPr algn="just">
              <a:lnSpc>
                <a:spcPct val="135000"/>
              </a:lnSpc>
              <a:buClr>
                <a:schemeClr val="accent2"/>
              </a:buClr>
              <a:buFont typeface="Wingdings" panose="05000000000000000000" pitchFamily="2" charset="2"/>
              <a:buNone/>
            </a:pPr>
            <a:r>
              <a:rPr kumimoji="1" lang="zh-CN" altLang="en-US" sz="2800" b="1">
                <a:solidFill>
                  <a:srgbClr val="000066"/>
                </a:solidFill>
                <a:latin typeface="华文仿宋" pitchFamily="2" charset="-122"/>
                <a:ea typeface="华文仿宋" pitchFamily="2" charset="-122"/>
              </a:rPr>
              <a:t>             </a:t>
            </a:r>
            <a:r>
              <a:rPr kumimoji="1" lang="en-US" altLang="zh-CN" sz="2800" b="1">
                <a:solidFill>
                  <a:srgbClr val="000066"/>
                </a:solidFill>
                <a:latin typeface="华文仿宋" pitchFamily="2" charset="-122"/>
                <a:ea typeface="华文仿宋" pitchFamily="2" charset="-122"/>
              </a:rPr>
              <a:t>d</a:t>
            </a:r>
            <a:r>
              <a:rPr kumimoji="1" lang="en-US" altLang="zh-CN" sz="2800" b="1" baseline="-25000">
                <a:solidFill>
                  <a:srgbClr val="000066"/>
                </a:solidFill>
                <a:latin typeface="华文仿宋" pitchFamily="2" charset="-122"/>
                <a:ea typeface="华文仿宋" pitchFamily="2" charset="-122"/>
              </a:rPr>
              <a:t>0</a:t>
            </a:r>
            <a:r>
              <a:rPr kumimoji="1" lang="en-US" altLang="zh-CN" sz="2800" b="1">
                <a:solidFill>
                  <a:srgbClr val="000066"/>
                </a:solidFill>
                <a:latin typeface="华文仿宋" pitchFamily="2" charset="-122"/>
                <a:ea typeface="华文仿宋" pitchFamily="2" charset="-122"/>
              </a:rPr>
              <a:t>——</a:t>
            </a:r>
            <a:r>
              <a:rPr kumimoji="1" lang="zh-CN" altLang="en-US" sz="2800" b="1">
                <a:solidFill>
                  <a:srgbClr val="000066"/>
                </a:solidFill>
                <a:latin typeface="华文仿宋" pitchFamily="2" charset="-122"/>
                <a:ea typeface="华文仿宋" pitchFamily="2" charset="-122"/>
              </a:rPr>
              <a:t>空气隙厚度； </a:t>
            </a:r>
          </a:p>
          <a:p>
            <a:pPr algn="just">
              <a:lnSpc>
                <a:spcPct val="135000"/>
              </a:lnSpc>
              <a:buClr>
                <a:schemeClr val="accent2"/>
              </a:buClr>
              <a:buFont typeface="Wingdings" panose="05000000000000000000" pitchFamily="2" charset="2"/>
              <a:buNone/>
            </a:pPr>
            <a:r>
              <a:rPr kumimoji="1" lang="zh-CN" altLang="en-US" sz="2800" b="1">
                <a:solidFill>
                  <a:srgbClr val="000066"/>
                </a:solidFill>
                <a:latin typeface="华文仿宋" pitchFamily="2" charset="-122"/>
                <a:ea typeface="华文仿宋" pitchFamily="2" charset="-122"/>
              </a:rPr>
              <a:t>             </a:t>
            </a:r>
            <a:r>
              <a:rPr kumimoji="1" lang="en-US" altLang="zh-CN" sz="2800" b="1">
                <a:solidFill>
                  <a:srgbClr val="000066"/>
                </a:solidFill>
                <a:latin typeface="华文仿宋" pitchFamily="2" charset="-122"/>
                <a:ea typeface="华文仿宋" pitchFamily="2" charset="-122"/>
              </a:rPr>
              <a:t>d</a:t>
            </a:r>
            <a:r>
              <a:rPr kumimoji="1" lang="en-US" altLang="zh-CN" sz="2800" b="1" baseline="-25000">
                <a:solidFill>
                  <a:srgbClr val="000066"/>
                </a:solidFill>
                <a:latin typeface="华文仿宋" pitchFamily="2" charset="-122"/>
                <a:ea typeface="华文仿宋" pitchFamily="2" charset="-122"/>
              </a:rPr>
              <a:t>g</a:t>
            </a:r>
            <a:r>
              <a:rPr kumimoji="1" lang="en-US" altLang="zh-CN" sz="2800" b="1">
                <a:solidFill>
                  <a:srgbClr val="000066"/>
                </a:solidFill>
                <a:latin typeface="华文仿宋" pitchFamily="2" charset="-122"/>
                <a:ea typeface="华文仿宋" pitchFamily="2" charset="-122"/>
              </a:rPr>
              <a:t>——</a:t>
            </a:r>
            <a:r>
              <a:rPr kumimoji="1" lang="zh-CN" altLang="en-US" sz="2800" b="1">
                <a:solidFill>
                  <a:srgbClr val="000066"/>
                </a:solidFill>
                <a:latin typeface="华文仿宋" pitchFamily="2" charset="-122"/>
                <a:ea typeface="华文仿宋" pitchFamily="2" charset="-122"/>
              </a:rPr>
              <a:t>云母片的厚度。 </a:t>
            </a:r>
          </a:p>
        </p:txBody>
      </p:sp>
      <p:graphicFrame>
        <p:nvGraphicFramePr>
          <p:cNvPr id="35845" name="Object 5"/>
          <p:cNvGraphicFramePr>
            <a:graphicFrameLocks noChangeAspect="1"/>
          </p:cNvGraphicFramePr>
          <p:nvPr/>
        </p:nvGraphicFramePr>
        <p:xfrm>
          <a:off x="4716463" y="404813"/>
          <a:ext cx="4103687" cy="3024187"/>
        </p:xfrm>
        <a:graphic>
          <a:graphicData uri="http://schemas.openxmlformats.org/presentationml/2006/ole">
            <mc:AlternateContent xmlns:mc="http://schemas.openxmlformats.org/markup-compatibility/2006">
              <mc:Choice xmlns:v="urn:schemas-microsoft-com:vml" Requires="v">
                <p:oleObj spid="_x0000_s35854" name="VISIO" r:id="rId5" imgW="2154240" imgH="1378800" progId="Visio.Drawing.4">
                  <p:embed/>
                </p:oleObj>
              </mc:Choice>
              <mc:Fallback>
                <p:oleObj name="VISIO" r:id="rId5" imgW="2154240" imgH="1378800" progId="Visio.Drawing.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l="6207" t="13730" r="9883" b="2231"/>
                      <a:stretch>
                        <a:fillRect/>
                      </a:stretch>
                    </p:blipFill>
                    <p:spPr bwMode="auto">
                      <a:xfrm>
                        <a:off x="4716463" y="404813"/>
                        <a:ext cx="4103687" cy="302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6" name="Text Box 6"/>
          <p:cNvSpPr txBox="1">
            <a:spLocks noChangeArrowheads="1"/>
          </p:cNvSpPr>
          <p:nvPr/>
        </p:nvSpPr>
        <p:spPr bwMode="auto">
          <a:xfrm>
            <a:off x="5795963" y="188913"/>
            <a:ext cx="292735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5000"/>
              </a:lnSpc>
              <a:buClr>
                <a:schemeClr val="accent2"/>
              </a:buClr>
              <a:buFont typeface="Wingdings" panose="05000000000000000000" pitchFamily="2" charset="2"/>
              <a:buNone/>
            </a:pPr>
            <a:r>
              <a:rPr kumimoji="1" lang="zh-CN" altLang="en-US" sz="2000" b="1">
                <a:solidFill>
                  <a:srgbClr val="000066"/>
                </a:solidFill>
                <a:latin typeface="华文仿宋" pitchFamily="2" charset="-122"/>
                <a:ea typeface="华文仿宋" pitchFamily="2" charset="-122"/>
              </a:rPr>
              <a:t>放置云母片的电容器</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16013" y="333375"/>
            <a:ext cx="6707187" cy="561975"/>
          </a:xfrm>
        </p:spPr>
        <p:txBody>
          <a:bodyPr/>
          <a:lstStyle/>
          <a:p>
            <a:r>
              <a:rPr lang="zh-CN" altLang="en-US" sz="3600" b="1">
                <a:solidFill>
                  <a:srgbClr val="CC0000"/>
                </a:solidFill>
                <a:latin typeface="隶书" pitchFamily="49" charset="-122"/>
                <a:ea typeface="隶书" pitchFamily="49" charset="-122"/>
              </a:rPr>
              <a:t>第三章 电容式传感器</a:t>
            </a:r>
          </a:p>
        </p:txBody>
      </p:sp>
      <p:sp>
        <p:nvSpPr>
          <p:cNvPr id="12291" name="Rectangle 3"/>
          <p:cNvSpPr>
            <a:spLocks noChangeArrowheads="1"/>
          </p:cNvSpPr>
          <p:nvPr/>
        </p:nvSpPr>
        <p:spPr bwMode="auto">
          <a:xfrm>
            <a:off x="250825" y="1052513"/>
            <a:ext cx="8642350" cy="441351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p>
            <a:pPr>
              <a:lnSpc>
                <a:spcPct val="130000"/>
              </a:lnSpc>
            </a:pPr>
            <a:r>
              <a:rPr kumimoji="1" lang="zh-CN" altLang="en-US" sz="2400" b="1" dirty="0" smtClean="0">
                <a:solidFill>
                  <a:schemeClr val="accent2"/>
                </a:solidFill>
                <a:latin typeface="华文仿宋" pitchFamily="2" charset="-122"/>
                <a:ea typeface="华文仿宋" pitchFamily="2" charset="-122"/>
              </a:rPr>
              <a:t>利</a:t>
            </a:r>
            <a:r>
              <a:rPr kumimoji="1" lang="zh-CN" altLang="en-US" sz="2400" b="1" dirty="0">
                <a:solidFill>
                  <a:schemeClr val="accent2"/>
                </a:solidFill>
                <a:latin typeface="华文仿宋" pitchFamily="2" charset="-122"/>
                <a:ea typeface="华文仿宋" pitchFamily="2" charset="-122"/>
              </a:rPr>
              <a:t>用电容器的原理，将非电量转换成电容量</a:t>
            </a:r>
            <a:r>
              <a:rPr kumimoji="1" lang="en-US" altLang="zh-CN" sz="2400" b="1" dirty="0">
                <a:solidFill>
                  <a:schemeClr val="accent2"/>
                </a:solidFill>
                <a:latin typeface="华文仿宋" pitchFamily="2" charset="-122"/>
                <a:ea typeface="华文仿宋" pitchFamily="2" charset="-122"/>
              </a:rPr>
              <a:t>,</a:t>
            </a:r>
            <a:r>
              <a:rPr kumimoji="1" lang="zh-CN" altLang="en-US" sz="2400" b="1" dirty="0">
                <a:solidFill>
                  <a:schemeClr val="accent2"/>
                </a:solidFill>
                <a:latin typeface="华文仿宋" pitchFamily="2" charset="-122"/>
                <a:ea typeface="华文仿宋" pitchFamily="2" charset="-122"/>
              </a:rPr>
              <a:t>进而实现非电量到电量的转化的器件或装置，称为电容式传感</a:t>
            </a:r>
            <a:r>
              <a:rPr kumimoji="1" lang="zh-CN" altLang="en-US" sz="2400" b="1" dirty="0" smtClean="0">
                <a:solidFill>
                  <a:schemeClr val="accent2"/>
                </a:solidFill>
                <a:latin typeface="华文仿宋" pitchFamily="2" charset="-122"/>
                <a:ea typeface="华文仿宋" pitchFamily="2" charset="-122"/>
              </a:rPr>
              <a:t>器</a:t>
            </a:r>
            <a:endParaRPr kumimoji="1" lang="en-US" altLang="zh-CN" sz="2400" b="1" dirty="0" smtClean="0">
              <a:solidFill>
                <a:schemeClr val="accent2"/>
              </a:solidFill>
              <a:latin typeface="华文仿宋" pitchFamily="2" charset="-122"/>
              <a:ea typeface="华文仿宋" pitchFamily="2" charset="-122"/>
            </a:endParaRPr>
          </a:p>
          <a:p>
            <a:pPr>
              <a:lnSpc>
                <a:spcPct val="130000"/>
              </a:lnSpc>
            </a:pPr>
            <a:r>
              <a:rPr kumimoji="1" lang="en-US" altLang="zh-CN" sz="2400" b="1" dirty="0" smtClean="0">
                <a:solidFill>
                  <a:schemeClr val="accent2"/>
                </a:solidFill>
                <a:latin typeface="华文仿宋" pitchFamily="2" charset="-122"/>
                <a:ea typeface="华文仿宋" pitchFamily="2" charset="-122"/>
              </a:rPr>
              <a:t>            </a:t>
            </a:r>
            <a:r>
              <a:rPr kumimoji="1" lang="en-US" altLang="zh-CN" sz="2400" b="1" dirty="0" smtClean="0">
                <a:solidFill>
                  <a:srgbClr val="FF0000"/>
                </a:solidFill>
                <a:latin typeface="华文仿宋" pitchFamily="2" charset="-122"/>
                <a:ea typeface="华文仿宋" pitchFamily="2" charset="-122"/>
              </a:rPr>
              <a:t>----------</a:t>
            </a:r>
            <a:r>
              <a:rPr kumimoji="1" lang="zh-CN" altLang="en-US" sz="2400" b="1" dirty="0" smtClean="0">
                <a:solidFill>
                  <a:srgbClr val="FF0000"/>
                </a:solidFill>
                <a:latin typeface="华文仿宋" pitchFamily="2" charset="-122"/>
                <a:ea typeface="华文仿宋" pitchFamily="2" charset="-122"/>
              </a:rPr>
              <a:t>一</a:t>
            </a:r>
            <a:r>
              <a:rPr kumimoji="1" lang="zh-CN" altLang="en-US" sz="2400" b="1" dirty="0">
                <a:solidFill>
                  <a:srgbClr val="FF0000"/>
                </a:solidFill>
                <a:latin typeface="华文仿宋" pitchFamily="2" charset="-122"/>
                <a:ea typeface="华文仿宋" pitchFamily="2" charset="-122"/>
              </a:rPr>
              <a:t>个具有可变参数的电容器。</a:t>
            </a:r>
          </a:p>
          <a:p>
            <a:pPr lvl="1">
              <a:lnSpc>
                <a:spcPct val="130000"/>
              </a:lnSpc>
              <a:buClr>
                <a:srgbClr val="FF3300"/>
              </a:buClr>
              <a:buSzPct val="70000"/>
              <a:buFont typeface="Wingdings" panose="05000000000000000000" pitchFamily="2" charset="2"/>
              <a:buChar char="Ø"/>
            </a:pPr>
            <a:r>
              <a:rPr kumimoji="1" lang="zh-CN" altLang="en-US" sz="2400" b="1" dirty="0">
                <a:solidFill>
                  <a:srgbClr val="CC0000"/>
                </a:solidFill>
                <a:latin typeface="华文仿宋" pitchFamily="2" charset="-122"/>
                <a:ea typeface="华文仿宋" pitchFamily="2" charset="-122"/>
              </a:rPr>
              <a:t>优点：</a:t>
            </a:r>
            <a:r>
              <a:rPr kumimoji="1" lang="zh-CN" altLang="en-US" sz="2400" b="1" dirty="0">
                <a:solidFill>
                  <a:schemeClr val="accent2"/>
                </a:solidFill>
                <a:latin typeface="华文仿宋" pitchFamily="2" charset="-122"/>
                <a:ea typeface="华文仿宋" pitchFamily="2" charset="-122"/>
              </a:rPr>
              <a:t>测量范围大、灵敏度高、结构简单、适应性强、动态响应时间短、易实现非接触测量等。</a:t>
            </a:r>
          </a:p>
          <a:p>
            <a:pPr lvl="1">
              <a:lnSpc>
                <a:spcPct val="130000"/>
              </a:lnSpc>
              <a:buClr>
                <a:srgbClr val="FF3300"/>
              </a:buClr>
              <a:buSzPct val="70000"/>
              <a:buFont typeface="Wingdings" panose="05000000000000000000" pitchFamily="2" charset="2"/>
              <a:buChar char="Ø"/>
            </a:pPr>
            <a:r>
              <a:rPr kumimoji="1" lang="zh-CN" altLang="en-US" sz="2400" b="1" dirty="0" smtClean="0">
                <a:solidFill>
                  <a:srgbClr val="FF0000"/>
                </a:solidFill>
                <a:latin typeface="华文仿宋" pitchFamily="2" charset="-122"/>
                <a:ea typeface="华文仿宋" pitchFamily="2" charset="-122"/>
              </a:rPr>
              <a:t>是经典的一类传感器技术比较完善，</a:t>
            </a:r>
            <a:r>
              <a:rPr kumimoji="1" lang="zh-CN" altLang="en-US" sz="2400" b="1" dirty="0">
                <a:solidFill>
                  <a:srgbClr val="FF0000"/>
                </a:solidFill>
                <a:latin typeface="华文仿宋" pitchFamily="2" charset="-122"/>
                <a:ea typeface="华文仿宋" pitchFamily="2" charset="-122"/>
              </a:rPr>
              <a:t>使电容式传感器的优点得以充分发挥</a:t>
            </a:r>
            <a:r>
              <a:rPr kumimoji="1" lang="zh-CN" altLang="en-US" sz="2400" b="1" dirty="0">
                <a:solidFill>
                  <a:schemeClr val="accent2"/>
                </a:solidFill>
                <a:latin typeface="华文仿宋" pitchFamily="2" charset="-122"/>
                <a:ea typeface="华文仿宋" pitchFamily="2" charset="-122"/>
              </a:rPr>
              <a:t>。</a:t>
            </a:r>
          </a:p>
          <a:p>
            <a:pPr lvl="1">
              <a:lnSpc>
                <a:spcPct val="130000"/>
              </a:lnSpc>
              <a:buClr>
                <a:srgbClr val="FF3300"/>
              </a:buClr>
              <a:buSzPct val="70000"/>
              <a:buFont typeface="Wingdings" panose="05000000000000000000" pitchFamily="2" charset="2"/>
              <a:buChar char="Ø"/>
            </a:pPr>
            <a:r>
              <a:rPr kumimoji="1" lang="zh-CN" altLang="en-US" sz="2400" b="1" dirty="0">
                <a:solidFill>
                  <a:srgbClr val="CC0000"/>
                </a:solidFill>
                <a:latin typeface="华文仿宋" pitchFamily="2" charset="-122"/>
                <a:ea typeface="华文仿宋" pitchFamily="2" charset="-122"/>
              </a:rPr>
              <a:t>应用：</a:t>
            </a:r>
            <a:r>
              <a:rPr kumimoji="1" lang="zh-CN" altLang="en-US" sz="2400" b="1" dirty="0">
                <a:solidFill>
                  <a:schemeClr val="accent2"/>
                </a:solidFill>
                <a:latin typeface="华文仿宋" pitchFamily="2" charset="-122"/>
                <a:ea typeface="华文仿宋" pitchFamily="2" charset="-122"/>
              </a:rPr>
              <a:t>压力、位移、厚度、加速度、液位、物位、湿度和成分含量等测量之中。</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468313" y="836613"/>
            <a:ext cx="8231187" cy="446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5000"/>
              </a:lnSpc>
              <a:spcBef>
                <a:spcPct val="10000"/>
              </a:spcBef>
              <a:buClr>
                <a:schemeClr val="accent2"/>
              </a:buClr>
              <a:buFont typeface="Wingdings" panose="05000000000000000000" pitchFamily="2" charset="2"/>
              <a:buNone/>
            </a:pPr>
            <a:r>
              <a:rPr kumimoji="1" lang="en-US" altLang="zh-CN" sz="2800" b="1">
                <a:solidFill>
                  <a:srgbClr val="000066"/>
                </a:solidFill>
                <a:latin typeface="华文仿宋" pitchFamily="2" charset="-122"/>
                <a:ea typeface="华文仿宋" pitchFamily="2" charset="-122"/>
              </a:rPr>
              <a:t>        </a:t>
            </a:r>
            <a:r>
              <a:rPr kumimoji="1" lang="zh-CN" altLang="en-US" sz="2800" b="1">
                <a:solidFill>
                  <a:srgbClr val="000066"/>
                </a:solidFill>
                <a:latin typeface="华文仿宋" pitchFamily="2" charset="-122"/>
                <a:ea typeface="华文仿宋" pitchFamily="2" charset="-122"/>
              </a:rPr>
              <a:t>云母片的相对介电常数是空气的</a:t>
            </a:r>
            <a:r>
              <a:rPr kumimoji="1" lang="en-US" altLang="zh-CN" sz="2800" b="1">
                <a:solidFill>
                  <a:srgbClr val="000066"/>
                </a:solidFill>
                <a:latin typeface="华文仿宋" pitchFamily="2" charset="-122"/>
                <a:ea typeface="华文仿宋" pitchFamily="2" charset="-122"/>
              </a:rPr>
              <a:t>7</a:t>
            </a:r>
            <a:r>
              <a:rPr kumimoji="1" lang="zh-CN" altLang="en-US" sz="2800" b="1">
                <a:solidFill>
                  <a:srgbClr val="000066"/>
                </a:solidFill>
                <a:latin typeface="华文仿宋" pitchFamily="2" charset="-122"/>
                <a:ea typeface="华文仿宋" pitchFamily="2" charset="-122"/>
              </a:rPr>
              <a:t>倍，其击穿电压不小于</a:t>
            </a:r>
            <a:r>
              <a:rPr kumimoji="1" lang="en-US" altLang="zh-CN" sz="2800" b="1">
                <a:solidFill>
                  <a:srgbClr val="000066"/>
                </a:solidFill>
                <a:latin typeface="华文仿宋" pitchFamily="2" charset="-122"/>
                <a:ea typeface="华文仿宋" pitchFamily="2" charset="-122"/>
              </a:rPr>
              <a:t>1000 kV/mm</a:t>
            </a:r>
            <a:r>
              <a:rPr kumimoji="1" lang="zh-CN" altLang="en-US" sz="2800" b="1">
                <a:solidFill>
                  <a:srgbClr val="000066"/>
                </a:solidFill>
                <a:latin typeface="华文仿宋" pitchFamily="2" charset="-122"/>
                <a:ea typeface="华文仿宋" pitchFamily="2" charset="-122"/>
              </a:rPr>
              <a:t>，而空气仅为</a:t>
            </a:r>
            <a:r>
              <a:rPr kumimoji="1" lang="en-US" altLang="zh-CN" sz="2800" b="1">
                <a:solidFill>
                  <a:srgbClr val="000066"/>
                </a:solidFill>
                <a:latin typeface="华文仿宋" pitchFamily="2" charset="-122"/>
                <a:ea typeface="华文仿宋" pitchFamily="2" charset="-122"/>
              </a:rPr>
              <a:t>3 kV/mm</a:t>
            </a:r>
            <a:r>
              <a:rPr kumimoji="1" lang="zh-CN" altLang="en-US" sz="2800" b="1">
                <a:solidFill>
                  <a:srgbClr val="000066"/>
                </a:solidFill>
                <a:latin typeface="华文仿宋" pitchFamily="2" charset="-122"/>
                <a:ea typeface="华文仿宋" pitchFamily="2" charset="-122"/>
              </a:rPr>
              <a:t>。因此有了云母片，极板间起始距离可大大减小。</a:t>
            </a:r>
          </a:p>
          <a:p>
            <a:pPr algn="just">
              <a:lnSpc>
                <a:spcPct val="145000"/>
              </a:lnSpc>
              <a:spcBef>
                <a:spcPct val="10000"/>
              </a:spcBef>
              <a:buClr>
                <a:schemeClr val="accent2"/>
              </a:buClr>
              <a:buFont typeface="Wingdings" panose="05000000000000000000" pitchFamily="2" charset="2"/>
              <a:buNone/>
            </a:pPr>
            <a:r>
              <a:rPr kumimoji="1" lang="zh-CN" altLang="en-US" sz="2800" b="1">
                <a:solidFill>
                  <a:srgbClr val="000066"/>
                </a:solidFill>
                <a:latin typeface="华文仿宋" pitchFamily="2" charset="-122"/>
                <a:ea typeface="华文仿宋" pitchFamily="2" charset="-122"/>
              </a:rPr>
              <a:t>   一般变极板间距离电容式传感器的起始电容在</a:t>
            </a:r>
            <a:r>
              <a:rPr kumimoji="1" lang="en-US" altLang="zh-CN" sz="2800" b="1">
                <a:solidFill>
                  <a:srgbClr val="000066"/>
                </a:solidFill>
                <a:latin typeface="华文仿宋" pitchFamily="2" charset="-122"/>
                <a:ea typeface="华文仿宋" pitchFamily="2" charset="-122"/>
              </a:rPr>
              <a:t>20~100pF</a:t>
            </a:r>
            <a:r>
              <a:rPr kumimoji="1" lang="zh-CN" altLang="en-US" sz="2800" b="1">
                <a:solidFill>
                  <a:srgbClr val="000066"/>
                </a:solidFill>
                <a:latin typeface="华文仿宋" pitchFamily="2" charset="-122"/>
                <a:ea typeface="华文仿宋" pitchFamily="2" charset="-122"/>
              </a:rPr>
              <a:t>之间， 极板间距离在</a:t>
            </a:r>
            <a:r>
              <a:rPr kumimoji="1" lang="en-US" altLang="zh-CN" sz="2800" b="1">
                <a:solidFill>
                  <a:srgbClr val="000066"/>
                </a:solidFill>
                <a:latin typeface="华文仿宋" pitchFamily="2" charset="-122"/>
                <a:ea typeface="华文仿宋" pitchFamily="2" charset="-122"/>
              </a:rPr>
              <a:t>25~200μm </a:t>
            </a:r>
            <a:r>
              <a:rPr kumimoji="1" lang="zh-CN" altLang="en-US" sz="2800" b="1">
                <a:solidFill>
                  <a:srgbClr val="000066"/>
                </a:solidFill>
                <a:latin typeface="华文仿宋" pitchFamily="2" charset="-122"/>
                <a:ea typeface="华文仿宋" pitchFamily="2" charset="-122"/>
              </a:rPr>
              <a:t>的范围内。最大位移应小于间距的</a:t>
            </a:r>
            <a:r>
              <a:rPr kumimoji="1" lang="en-US" altLang="zh-CN" sz="2800" b="1">
                <a:solidFill>
                  <a:srgbClr val="000066"/>
                </a:solidFill>
                <a:latin typeface="华文仿宋" pitchFamily="2" charset="-122"/>
                <a:ea typeface="华文仿宋" pitchFamily="2" charset="-122"/>
              </a:rPr>
              <a:t>1/10</a:t>
            </a:r>
            <a:r>
              <a:rPr kumimoji="1" lang="zh-CN" altLang="en-US" sz="2800" b="1">
                <a:solidFill>
                  <a:srgbClr val="000066"/>
                </a:solidFill>
                <a:latin typeface="华文仿宋" pitchFamily="2" charset="-122"/>
                <a:ea typeface="华文仿宋" pitchFamily="2" charset="-122"/>
              </a:rPr>
              <a:t>， 故在微位移测量中应用最广。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611188" y="476250"/>
            <a:ext cx="8208962"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5000"/>
              </a:lnSpc>
              <a:spcBef>
                <a:spcPct val="10000"/>
              </a:spcBef>
              <a:buClr>
                <a:schemeClr val="accent2"/>
              </a:buClr>
              <a:buFont typeface="Wingdings" panose="05000000000000000000" pitchFamily="2" charset="2"/>
              <a:buNone/>
            </a:pPr>
            <a:r>
              <a:rPr kumimoji="1" lang="en-US" altLang="zh-CN" sz="2400" b="1">
                <a:solidFill>
                  <a:srgbClr val="000066"/>
                </a:solidFill>
                <a:latin typeface="华文仿宋" pitchFamily="2" charset="-122"/>
                <a:ea typeface="华文仿宋" pitchFamily="2" charset="-122"/>
              </a:rPr>
              <a:t>        </a:t>
            </a:r>
            <a:r>
              <a:rPr kumimoji="1" lang="zh-CN" altLang="en-US" sz="2400" b="1">
                <a:solidFill>
                  <a:srgbClr val="000066"/>
                </a:solidFill>
                <a:latin typeface="华文仿宋" pitchFamily="2" charset="-122"/>
                <a:ea typeface="华文仿宋" pitchFamily="2" charset="-122"/>
              </a:rPr>
              <a:t>在实际应用中，为了提高灵敏度，减小非线性误差，大都采用差动式结构。在差动式平板电容器中，当动极板位移</a:t>
            </a:r>
            <a:r>
              <a:rPr kumimoji="1" lang="en-US" altLang="zh-CN" sz="2400" b="1">
                <a:solidFill>
                  <a:srgbClr val="000066"/>
                </a:solidFill>
                <a:latin typeface="华文仿宋" pitchFamily="2" charset="-122"/>
                <a:ea typeface="华文仿宋" pitchFamily="2" charset="-122"/>
              </a:rPr>
              <a:t>Δd</a:t>
            </a:r>
            <a:r>
              <a:rPr kumimoji="1" lang="zh-CN" altLang="en-US" sz="2400" b="1">
                <a:solidFill>
                  <a:srgbClr val="000066"/>
                </a:solidFill>
                <a:latin typeface="华文仿宋" pitchFamily="2" charset="-122"/>
                <a:ea typeface="华文仿宋" pitchFamily="2" charset="-122"/>
              </a:rPr>
              <a:t>时，电容器</a:t>
            </a:r>
            <a:r>
              <a:rPr kumimoji="1" lang="en-US" altLang="zh-CN" sz="2400" b="1">
                <a:solidFill>
                  <a:srgbClr val="000066"/>
                </a:solidFill>
                <a:latin typeface="华文仿宋" pitchFamily="2" charset="-122"/>
                <a:ea typeface="华文仿宋" pitchFamily="2" charset="-122"/>
              </a:rPr>
              <a:t>C</a:t>
            </a:r>
            <a:r>
              <a:rPr kumimoji="1" lang="en-US" altLang="zh-CN" sz="2400" b="1" baseline="-25000">
                <a:solidFill>
                  <a:srgbClr val="000066"/>
                </a:solidFill>
                <a:latin typeface="华文仿宋" pitchFamily="2" charset="-122"/>
                <a:ea typeface="华文仿宋" pitchFamily="2" charset="-122"/>
              </a:rPr>
              <a:t>1</a:t>
            </a:r>
            <a:r>
              <a:rPr kumimoji="1" lang="zh-CN" altLang="en-US" sz="2400" b="1">
                <a:solidFill>
                  <a:srgbClr val="000066"/>
                </a:solidFill>
                <a:latin typeface="华文仿宋" pitchFamily="2" charset="-122"/>
                <a:ea typeface="华文仿宋" pitchFamily="2" charset="-122"/>
              </a:rPr>
              <a:t>的间隙</a:t>
            </a:r>
            <a:r>
              <a:rPr kumimoji="1" lang="en-US" altLang="zh-CN" sz="2400" b="1">
                <a:solidFill>
                  <a:srgbClr val="000066"/>
                </a:solidFill>
                <a:latin typeface="华文仿宋" pitchFamily="2" charset="-122"/>
                <a:ea typeface="华文仿宋" pitchFamily="2" charset="-122"/>
              </a:rPr>
              <a:t>d</a:t>
            </a:r>
            <a:r>
              <a:rPr kumimoji="1" lang="en-US" altLang="zh-CN" sz="2400" b="1" baseline="-25000">
                <a:solidFill>
                  <a:srgbClr val="000066"/>
                </a:solidFill>
                <a:latin typeface="华文仿宋" pitchFamily="2" charset="-122"/>
                <a:ea typeface="华文仿宋" pitchFamily="2" charset="-122"/>
              </a:rPr>
              <a:t>1</a:t>
            </a:r>
            <a:r>
              <a:rPr kumimoji="1" lang="zh-CN" altLang="en-US" sz="2400" b="1">
                <a:solidFill>
                  <a:srgbClr val="000066"/>
                </a:solidFill>
                <a:latin typeface="华文仿宋" pitchFamily="2" charset="-122"/>
                <a:ea typeface="华文仿宋" pitchFamily="2" charset="-122"/>
              </a:rPr>
              <a:t>变为</a:t>
            </a:r>
            <a:r>
              <a:rPr kumimoji="1" lang="en-US" altLang="zh-CN" sz="2400" b="1">
                <a:solidFill>
                  <a:srgbClr val="000066"/>
                </a:solidFill>
                <a:latin typeface="华文仿宋" pitchFamily="2" charset="-122"/>
                <a:ea typeface="华文仿宋" pitchFamily="2" charset="-122"/>
              </a:rPr>
              <a:t>d</a:t>
            </a:r>
            <a:r>
              <a:rPr kumimoji="1" lang="en-US" altLang="zh-CN" sz="2400" b="1" baseline="-25000">
                <a:solidFill>
                  <a:srgbClr val="000066"/>
                </a:solidFill>
                <a:latin typeface="华文仿宋" pitchFamily="2" charset="-122"/>
                <a:ea typeface="华文仿宋" pitchFamily="2" charset="-122"/>
              </a:rPr>
              <a:t>0</a:t>
            </a:r>
            <a:r>
              <a:rPr kumimoji="1" lang="en-US" altLang="zh-CN" sz="2400" b="1">
                <a:solidFill>
                  <a:srgbClr val="000066"/>
                </a:solidFill>
                <a:latin typeface="华文仿宋" pitchFamily="2" charset="-122"/>
                <a:ea typeface="华文仿宋" pitchFamily="2" charset="-122"/>
              </a:rPr>
              <a:t>-Δd</a:t>
            </a:r>
            <a:r>
              <a:rPr kumimoji="1" lang="zh-CN" altLang="en-US" sz="2400" b="1">
                <a:solidFill>
                  <a:srgbClr val="000066"/>
                </a:solidFill>
                <a:latin typeface="华文仿宋" pitchFamily="2" charset="-122"/>
                <a:ea typeface="华文仿宋" pitchFamily="2" charset="-122"/>
              </a:rPr>
              <a:t>，电容器</a:t>
            </a:r>
            <a:r>
              <a:rPr kumimoji="1" lang="en-US" altLang="zh-CN" sz="2400" b="1">
                <a:solidFill>
                  <a:srgbClr val="000066"/>
                </a:solidFill>
                <a:latin typeface="华文仿宋" pitchFamily="2" charset="-122"/>
                <a:ea typeface="华文仿宋" pitchFamily="2" charset="-122"/>
              </a:rPr>
              <a:t>C</a:t>
            </a:r>
            <a:r>
              <a:rPr kumimoji="1" lang="en-US" altLang="zh-CN" sz="2400" b="1" baseline="-25000">
                <a:solidFill>
                  <a:srgbClr val="000066"/>
                </a:solidFill>
                <a:latin typeface="华文仿宋" pitchFamily="2" charset="-122"/>
                <a:ea typeface="华文仿宋" pitchFamily="2" charset="-122"/>
              </a:rPr>
              <a:t>2</a:t>
            </a:r>
            <a:r>
              <a:rPr kumimoji="1" lang="zh-CN" altLang="en-US" sz="2400" b="1">
                <a:solidFill>
                  <a:srgbClr val="000066"/>
                </a:solidFill>
                <a:latin typeface="华文仿宋" pitchFamily="2" charset="-122"/>
                <a:ea typeface="华文仿宋" pitchFamily="2" charset="-122"/>
              </a:rPr>
              <a:t>的间隙</a:t>
            </a:r>
            <a:r>
              <a:rPr kumimoji="1" lang="en-US" altLang="zh-CN" sz="2400" b="1">
                <a:solidFill>
                  <a:srgbClr val="000066"/>
                </a:solidFill>
                <a:latin typeface="华文仿宋" pitchFamily="2" charset="-122"/>
                <a:ea typeface="华文仿宋" pitchFamily="2" charset="-122"/>
              </a:rPr>
              <a:t>d</a:t>
            </a:r>
            <a:r>
              <a:rPr kumimoji="1" lang="en-US" altLang="zh-CN" sz="2400" b="1" baseline="-25000">
                <a:solidFill>
                  <a:srgbClr val="000066"/>
                </a:solidFill>
                <a:latin typeface="华文仿宋" pitchFamily="2" charset="-122"/>
                <a:ea typeface="华文仿宋" pitchFamily="2" charset="-122"/>
              </a:rPr>
              <a:t>2</a:t>
            </a:r>
            <a:r>
              <a:rPr kumimoji="1" lang="zh-CN" altLang="en-US" sz="2400" b="1">
                <a:solidFill>
                  <a:srgbClr val="000066"/>
                </a:solidFill>
                <a:latin typeface="华文仿宋" pitchFamily="2" charset="-122"/>
                <a:ea typeface="华文仿宋" pitchFamily="2" charset="-122"/>
              </a:rPr>
              <a:t>变为</a:t>
            </a:r>
            <a:r>
              <a:rPr kumimoji="1" lang="en-US" altLang="zh-CN" sz="2400" b="1">
                <a:solidFill>
                  <a:srgbClr val="000066"/>
                </a:solidFill>
                <a:latin typeface="华文仿宋" pitchFamily="2" charset="-122"/>
                <a:ea typeface="华文仿宋" pitchFamily="2" charset="-122"/>
              </a:rPr>
              <a:t>d</a:t>
            </a:r>
            <a:r>
              <a:rPr kumimoji="1" lang="en-US" altLang="zh-CN" sz="2400" b="1" baseline="-25000">
                <a:solidFill>
                  <a:srgbClr val="000066"/>
                </a:solidFill>
                <a:latin typeface="华文仿宋" pitchFamily="2" charset="-122"/>
                <a:ea typeface="华文仿宋" pitchFamily="2" charset="-122"/>
              </a:rPr>
              <a:t>0</a:t>
            </a:r>
            <a:r>
              <a:rPr kumimoji="1" lang="en-US" altLang="zh-CN" sz="2400" b="1">
                <a:solidFill>
                  <a:srgbClr val="000066"/>
                </a:solidFill>
                <a:latin typeface="华文仿宋" pitchFamily="2" charset="-122"/>
                <a:ea typeface="华文仿宋" pitchFamily="2" charset="-122"/>
              </a:rPr>
              <a:t>+Δd, </a:t>
            </a:r>
            <a:r>
              <a:rPr kumimoji="1" lang="zh-CN" altLang="en-US" sz="2400" b="1">
                <a:solidFill>
                  <a:srgbClr val="000066"/>
                </a:solidFill>
                <a:latin typeface="华文仿宋" pitchFamily="2" charset="-122"/>
                <a:ea typeface="华文仿宋" pitchFamily="2" charset="-122"/>
              </a:rPr>
              <a:t>则 </a:t>
            </a:r>
          </a:p>
        </p:txBody>
      </p:sp>
      <p:graphicFrame>
        <p:nvGraphicFramePr>
          <p:cNvPr id="43011" name="Object 3"/>
          <p:cNvGraphicFramePr>
            <a:graphicFrameLocks noChangeAspect="1"/>
          </p:cNvGraphicFramePr>
          <p:nvPr/>
        </p:nvGraphicFramePr>
        <p:xfrm>
          <a:off x="539750" y="3068638"/>
          <a:ext cx="2736850" cy="1997075"/>
        </p:xfrm>
        <a:graphic>
          <a:graphicData uri="http://schemas.openxmlformats.org/presentationml/2006/ole">
            <mc:AlternateContent xmlns:mc="http://schemas.openxmlformats.org/markup-compatibility/2006">
              <mc:Choice xmlns:v="urn:schemas-microsoft-com:vml" Requires="v">
                <p:oleObj spid="_x0000_s43022" name="公式" r:id="rId3" imgW="1218960" imgH="888840" progId="Equation.3">
                  <p:embed/>
                </p:oleObj>
              </mc:Choice>
              <mc:Fallback>
                <p:oleObj name="公式" r:id="rId3" imgW="1218960" imgH="8888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3068638"/>
                        <a:ext cx="2736850" cy="199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4" name="Object 6"/>
          <p:cNvGraphicFramePr>
            <a:graphicFrameLocks noChangeAspect="1"/>
          </p:cNvGraphicFramePr>
          <p:nvPr/>
        </p:nvGraphicFramePr>
        <p:xfrm>
          <a:off x="4427538" y="2851150"/>
          <a:ext cx="4032250" cy="3006725"/>
        </p:xfrm>
        <a:graphic>
          <a:graphicData uri="http://schemas.openxmlformats.org/presentationml/2006/ole">
            <mc:AlternateContent xmlns:mc="http://schemas.openxmlformats.org/markup-compatibility/2006">
              <mc:Choice xmlns:v="urn:schemas-microsoft-com:vml" Requires="v">
                <p:oleObj spid="_x0000_s43023" name="VISIO" r:id="rId5" imgW="2315520" imgH="1539000" progId="Visio.Drawing.4">
                  <p:embed/>
                </p:oleObj>
              </mc:Choice>
              <mc:Fallback>
                <p:oleObj name="VISIO" r:id="rId5" imgW="2315520" imgH="1539000" progId="Visio.Drawing.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l="10083" t="2196" r="5074" b="2530"/>
                      <a:stretch>
                        <a:fillRect/>
                      </a:stretch>
                    </p:blipFill>
                    <p:spPr bwMode="auto">
                      <a:xfrm>
                        <a:off x="4427538" y="2851150"/>
                        <a:ext cx="4032250" cy="300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5" name="Text Box 7"/>
          <p:cNvSpPr txBox="1">
            <a:spLocks noChangeArrowheads="1"/>
          </p:cNvSpPr>
          <p:nvPr/>
        </p:nvSpPr>
        <p:spPr bwMode="auto">
          <a:xfrm>
            <a:off x="3492500" y="5805488"/>
            <a:ext cx="501015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5000"/>
              </a:lnSpc>
              <a:spcBef>
                <a:spcPct val="10000"/>
              </a:spcBef>
              <a:buClr>
                <a:schemeClr val="accent2"/>
              </a:buClr>
              <a:buFont typeface="Wingdings" panose="05000000000000000000" pitchFamily="2" charset="2"/>
              <a:buNone/>
            </a:pPr>
            <a:r>
              <a:rPr kumimoji="1" lang="zh-CN" altLang="en-US" sz="2400" b="1">
                <a:solidFill>
                  <a:srgbClr val="000066"/>
                </a:solidFill>
                <a:latin typeface="华文仿宋" pitchFamily="2" charset="-122"/>
                <a:ea typeface="华文仿宋" pitchFamily="2" charset="-122"/>
              </a:rPr>
              <a:t>差动平板式电容传感器结构图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609600" y="762000"/>
            <a:ext cx="4141788"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5000"/>
              </a:lnSpc>
              <a:spcBef>
                <a:spcPct val="10000"/>
              </a:spcBef>
              <a:buClr>
                <a:schemeClr val="accent2"/>
              </a:buClr>
              <a:buFont typeface="Wingdings" panose="05000000000000000000" pitchFamily="2" charset="2"/>
              <a:buNone/>
            </a:pPr>
            <a:r>
              <a:rPr kumimoji="1" lang="zh-CN" altLang="en-US" sz="2400" b="1">
                <a:solidFill>
                  <a:srgbClr val="000066"/>
                </a:solidFill>
                <a:latin typeface="华文仿宋" pitchFamily="2" charset="-122"/>
                <a:ea typeface="华文仿宋" pitchFamily="2" charset="-122"/>
              </a:rPr>
              <a:t>在</a:t>
            </a:r>
            <a:r>
              <a:rPr kumimoji="1" lang="en-US" altLang="zh-CN" sz="2400" b="1">
                <a:solidFill>
                  <a:srgbClr val="000066"/>
                </a:solidFill>
                <a:latin typeface="华文仿宋" pitchFamily="2" charset="-122"/>
                <a:ea typeface="华文仿宋" pitchFamily="2" charset="-122"/>
              </a:rPr>
              <a:t>Δd/d</a:t>
            </a:r>
            <a:r>
              <a:rPr kumimoji="1" lang="en-US" altLang="zh-CN" sz="2400" b="1" baseline="-25000">
                <a:solidFill>
                  <a:srgbClr val="000066"/>
                </a:solidFill>
                <a:latin typeface="华文仿宋" pitchFamily="2" charset="-122"/>
                <a:ea typeface="华文仿宋" pitchFamily="2" charset="-122"/>
              </a:rPr>
              <a:t>0</a:t>
            </a:r>
            <a:r>
              <a:rPr kumimoji="1" lang="en-US" altLang="zh-CN" sz="2400" b="1">
                <a:solidFill>
                  <a:srgbClr val="000066"/>
                </a:solidFill>
                <a:latin typeface="华文仿宋" pitchFamily="2" charset="-122"/>
                <a:ea typeface="华文仿宋" pitchFamily="2" charset="-122"/>
              </a:rPr>
              <a:t>&lt;&lt;1</a:t>
            </a:r>
            <a:r>
              <a:rPr kumimoji="1" lang="zh-CN" altLang="en-US" sz="2400" b="1">
                <a:solidFill>
                  <a:srgbClr val="000066"/>
                </a:solidFill>
                <a:latin typeface="华文仿宋" pitchFamily="2" charset="-122"/>
                <a:ea typeface="华文仿宋" pitchFamily="2" charset="-122"/>
              </a:rPr>
              <a:t>时</a:t>
            </a:r>
            <a:r>
              <a:rPr kumimoji="1" lang="en-US" altLang="zh-CN" sz="2400" b="1">
                <a:solidFill>
                  <a:srgbClr val="000066"/>
                </a:solidFill>
                <a:latin typeface="华文仿宋" pitchFamily="2" charset="-122"/>
                <a:ea typeface="华文仿宋" pitchFamily="2" charset="-122"/>
              </a:rPr>
              <a:t>, </a:t>
            </a:r>
            <a:r>
              <a:rPr kumimoji="1" lang="zh-CN" altLang="en-US" sz="2400" b="1">
                <a:solidFill>
                  <a:srgbClr val="000066"/>
                </a:solidFill>
                <a:latin typeface="华文仿宋" pitchFamily="2" charset="-122"/>
                <a:ea typeface="华文仿宋" pitchFamily="2" charset="-122"/>
              </a:rPr>
              <a:t>按级数展开得 </a:t>
            </a:r>
          </a:p>
        </p:txBody>
      </p:sp>
      <p:graphicFrame>
        <p:nvGraphicFramePr>
          <p:cNvPr id="45059" name="Object 3"/>
          <p:cNvGraphicFramePr>
            <a:graphicFrameLocks noChangeAspect="1"/>
          </p:cNvGraphicFramePr>
          <p:nvPr/>
        </p:nvGraphicFramePr>
        <p:xfrm>
          <a:off x="1752600" y="1381125"/>
          <a:ext cx="5124450" cy="2401888"/>
        </p:xfrm>
        <a:graphic>
          <a:graphicData uri="http://schemas.openxmlformats.org/presentationml/2006/ole">
            <mc:AlternateContent xmlns:mc="http://schemas.openxmlformats.org/markup-compatibility/2006">
              <mc:Choice xmlns:v="urn:schemas-microsoft-com:vml" Requires="v">
                <p:oleObj spid="_x0000_s45071" name="Equation" r:id="rId3" imgW="2438280" imgH="1143000" progId="Equation.DSMT4">
                  <p:embed/>
                </p:oleObj>
              </mc:Choice>
              <mc:Fallback>
                <p:oleObj name="Equation" r:id="rId3" imgW="2438280" imgH="11430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381125"/>
                        <a:ext cx="5124450" cy="2401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2" name="Text Box 6"/>
          <p:cNvSpPr txBox="1">
            <a:spLocks noChangeArrowheads="1"/>
          </p:cNvSpPr>
          <p:nvPr/>
        </p:nvSpPr>
        <p:spPr bwMode="auto">
          <a:xfrm>
            <a:off x="304800" y="4191000"/>
            <a:ext cx="300355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5000"/>
              </a:lnSpc>
              <a:spcBef>
                <a:spcPct val="10000"/>
              </a:spcBef>
              <a:buClr>
                <a:schemeClr val="accent2"/>
              </a:buClr>
              <a:buFont typeface="Wingdings" panose="05000000000000000000" pitchFamily="2" charset="2"/>
              <a:buNone/>
            </a:pPr>
            <a:r>
              <a:rPr kumimoji="1" lang="zh-CN" altLang="en-US" sz="2400" b="1">
                <a:solidFill>
                  <a:srgbClr val="000066"/>
                </a:solidFill>
                <a:latin typeface="华文仿宋" pitchFamily="2" charset="-122"/>
                <a:ea typeface="华文仿宋" pitchFamily="2" charset="-122"/>
              </a:rPr>
              <a:t>电容值总的变化量为 </a:t>
            </a:r>
          </a:p>
        </p:txBody>
      </p:sp>
      <p:graphicFrame>
        <p:nvGraphicFramePr>
          <p:cNvPr id="45063" name="Object 7"/>
          <p:cNvGraphicFramePr>
            <a:graphicFrameLocks noChangeAspect="1"/>
          </p:cNvGraphicFramePr>
          <p:nvPr/>
        </p:nvGraphicFramePr>
        <p:xfrm>
          <a:off x="1531938" y="4864100"/>
          <a:ext cx="6208712" cy="1168400"/>
        </p:xfrm>
        <a:graphic>
          <a:graphicData uri="http://schemas.openxmlformats.org/presentationml/2006/ole">
            <mc:AlternateContent xmlns:mc="http://schemas.openxmlformats.org/markup-compatibility/2006">
              <mc:Choice xmlns:v="urn:schemas-microsoft-com:vml" Requires="v">
                <p:oleObj spid="_x0000_s45072" name="公式" r:id="rId5" imgW="3035160" imgH="571320" progId="Equation.3">
                  <p:embed/>
                </p:oleObj>
              </mc:Choice>
              <mc:Fallback>
                <p:oleObj name="公式" r:id="rId5" imgW="3035160" imgH="57132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1938" y="4864100"/>
                        <a:ext cx="6208712"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457200" y="609600"/>
            <a:ext cx="300355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5000"/>
              </a:lnSpc>
              <a:spcBef>
                <a:spcPct val="10000"/>
              </a:spcBef>
              <a:buClr>
                <a:schemeClr val="accent2"/>
              </a:buClr>
              <a:buFont typeface="Wingdings" panose="05000000000000000000" pitchFamily="2" charset="2"/>
              <a:buNone/>
            </a:pPr>
            <a:r>
              <a:rPr kumimoji="1" lang="zh-CN" altLang="en-US" sz="2400" b="1">
                <a:solidFill>
                  <a:srgbClr val="000066"/>
                </a:solidFill>
                <a:latin typeface="华文仿宋" pitchFamily="2" charset="-122"/>
                <a:ea typeface="华文仿宋" pitchFamily="2" charset="-122"/>
              </a:rPr>
              <a:t>电容值相对变化量为 </a:t>
            </a:r>
          </a:p>
        </p:txBody>
      </p:sp>
      <p:graphicFrame>
        <p:nvGraphicFramePr>
          <p:cNvPr id="46083" name="Object 3"/>
          <p:cNvGraphicFramePr>
            <a:graphicFrameLocks noChangeAspect="1"/>
          </p:cNvGraphicFramePr>
          <p:nvPr/>
        </p:nvGraphicFramePr>
        <p:xfrm>
          <a:off x="1979613" y="1125538"/>
          <a:ext cx="4641850" cy="1123950"/>
        </p:xfrm>
        <a:graphic>
          <a:graphicData uri="http://schemas.openxmlformats.org/presentationml/2006/ole">
            <mc:AlternateContent xmlns:mc="http://schemas.openxmlformats.org/markup-compatibility/2006">
              <mc:Choice xmlns:v="urn:schemas-microsoft-com:vml" Requires="v">
                <p:oleObj spid="_x0000_s46102" name="公式" r:id="rId3" imgW="2361960" imgH="571320" progId="Equation.3">
                  <p:embed/>
                </p:oleObj>
              </mc:Choice>
              <mc:Fallback>
                <p:oleObj name="公式" r:id="rId3" imgW="2361960" imgH="57132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125538"/>
                        <a:ext cx="4641850" cy="1123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5" name="Text Box 5"/>
          <p:cNvSpPr txBox="1">
            <a:spLocks noChangeArrowheads="1"/>
          </p:cNvSpPr>
          <p:nvPr/>
        </p:nvSpPr>
        <p:spPr bwMode="auto">
          <a:xfrm>
            <a:off x="457200" y="2362200"/>
            <a:ext cx="8048625"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5000"/>
              </a:lnSpc>
              <a:spcBef>
                <a:spcPct val="10000"/>
              </a:spcBef>
              <a:buClr>
                <a:schemeClr val="accent2"/>
              </a:buClr>
              <a:buFont typeface="Wingdings" panose="05000000000000000000" pitchFamily="2" charset="2"/>
              <a:buNone/>
            </a:pPr>
            <a:r>
              <a:rPr kumimoji="1" lang="zh-CN" altLang="en-US" sz="2400" b="1">
                <a:solidFill>
                  <a:srgbClr val="000066"/>
                </a:solidFill>
                <a:latin typeface="华文仿宋" pitchFamily="2" charset="-122"/>
                <a:ea typeface="华文仿宋" pitchFamily="2" charset="-122"/>
              </a:rPr>
              <a:t>略去高次项，则</a:t>
            </a:r>
            <a:r>
              <a:rPr kumimoji="1" lang="en-US" altLang="zh-CN" sz="2400" b="1">
                <a:solidFill>
                  <a:srgbClr val="000066"/>
                </a:solidFill>
                <a:latin typeface="华文仿宋" pitchFamily="2" charset="-122"/>
                <a:ea typeface="华文仿宋" pitchFamily="2" charset="-122"/>
              </a:rPr>
              <a:t>ΔC/C</a:t>
            </a:r>
            <a:r>
              <a:rPr kumimoji="1" lang="en-US" altLang="zh-CN" sz="2400" b="1" baseline="-25000">
                <a:solidFill>
                  <a:srgbClr val="000066"/>
                </a:solidFill>
                <a:latin typeface="华文仿宋" pitchFamily="2" charset="-122"/>
                <a:ea typeface="华文仿宋" pitchFamily="2" charset="-122"/>
              </a:rPr>
              <a:t>0</a:t>
            </a:r>
            <a:r>
              <a:rPr kumimoji="1" lang="zh-CN" altLang="en-US" sz="2400" b="1">
                <a:solidFill>
                  <a:srgbClr val="000066"/>
                </a:solidFill>
                <a:latin typeface="华文仿宋" pitchFamily="2" charset="-122"/>
                <a:ea typeface="华文仿宋" pitchFamily="2" charset="-122"/>
              </a:rPr>
              <a:t>与</a:t>
            </a:r>
            <a:r>
              <a:rPr kumimoji="1" lang="en-US" altLang="zh-CN" sz="2400" b="1">
                <a:solidFill>
                  <a:srgbClr val="000066"/>
                </a:solidFill>
                <a:latin typeface="华文仿宋" pitchFamily="2" charset="-122"/>
                <a:ea typeface="华文仿宋" pitchFamily="2" charset="-122"/>
              </a:rPr>
              <a:t>Δd/d</a:t>
            </a:r>
            <a:r>
              <a:rPr kumimoji="1" lang="en-US" altLang="zh-CN" sz="2400" b="1" baseline="-25000">
                <a:solidFill>
                  <a:srgbClr val="000066"/>
                </a:solidFill>
                <a:latin typeface="华文仿宋" pitchFamily="2" charset="-122"/>
                <a:ea typeface="华文仿宋" pitchFamily="2" charset="-122"/>
              </a:rPr>
              <a:t>0</a:t>
            </a:r>
            <a:r>
              <a:rPr kumimoji="1" lang="zh-CN" altLang="en-US" sz="2400" b="1">
                <a:solidFill>
                  <a:srgbClr val="000066"/>
                </a:solidFill>
                <a:latin typeface="华文仿宋" pitchFamily="2" charset="-122"/>
                <a:ea typeface="华文仿宋" pitchFamily="2" charset="-122"/>
              </a:rPr>
              <a:t>近似成为如下的线性关系： </a:t>
            </a:r>
          </a:p>
        </p:txBody>
      </p:sp>
      <p:graphicFrame>
        <p:nvGraphicFramePr>
          <p:cNvPr id="46086" name="Object 6"/>
          <p:cNvGraphicFramePr>
            <a:graphicFrameLocks noChangeAspect="1"/>
          </p:cNvGraphicFramePr>
          <p:nvPr>
            <p:extLst>
              <p:ext uri="{D42A27DB-BD31-4B8C-83A1-F6EECF244321}">
                <p14:modId xmlns:p14="http://schemas.microsoft.com/office/powerpoint/2010/main" val="4214971190"/>
              </p:ext>
            </p:extLst>
          </p:nvPr>
        </p:nvGraphicFramePr>
        <p:xfrm>
          <a:off x="3657600" y="2954338"/>
          <a:ext cx="1778000" cy="1074737"/>
        </p:xfrm>
        <a:graphic>
          <a:graphicData uri="http://schemas.openxmlformats.org/presentationml/2006/ole">
            <mc:AlternateContent xmlns:mc="http://schemas.openxmlformats.org/markup-compatibility/2006">
              <mc:Choice xmlns:v="urn:schemas-microsoft-com:vml" Requires="v">
                <p:oleObj spid="_x0000_s46103" name="公式" r:id="rId5" imgW="736560" imgH="444240" progId="Equation.3">
                  <p:embed/>
                </p:oleObj>
              </mc:Choice>
              <mc:Fallback>
                <p:oleObj name="公式" r:id="rId5" imgW="736560" imgH="4442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2954338"/>
                        <a:ext cx="1778000" cy="1074737"/>
                      </a:xfrm>
                      <a:prstGeom prst="rect">
                        <a:avLst/>
                      </a:prstGeom>
                      <a:noFill/>
                      <a:ln>
                        <a:solidFill>
                          <a:srgbClr val="FF0000"/>
                        </a:solidFill>
                      </a:ln>
                      <a:effectLst/>
                    </p:spPr>
                  </p:pic>
                </p:oleObj>
              </mc:Fallback>
            </mc:AlternateContent>
          </a:graphicData>
        </a:graphic>
      </p:graphicFrame>
      <p:sp>
        <p:nvSpPr>
          <p:cNvPr id="46088" name="Text Box 8"/>
          <p:cNvSpPr txBox="1">
            <a:spLocks noChangeArrowheads="1"/>
          </p:cNvSpPr>
          <p:nvPr/>
        </p:nvSpPr>
        <p:spPr bwMode="auto">
          <a:xfrm>
            <a:off x="228600" y="4038600"/>
            <a:ext cx="86868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5000"/>
              </a:lnSpc>
              <a:spcBef>
                <a:spcPct val="10000"/>
              </a:spcBef>
              <a:buClr>
                <a:schemeClr val="accent2"/>
              </a:buClr>
              <a:buFont typeface="Wingdings" panose="05000000000000000000" pitchFamily="2" charset="2"/>
              <a:buNone/>
            </a:pPr>
            <a:r>
              <a:rPr kumimoji="1" lang="en-US" altLang="zh-CN" sz="2400" b="1">
                <a:solidFill>
                  <a:srgbClr val="000066"/>
                </a:solidFill>
                <a:latin typeface="华文仿宋" pitchFamily="2" charset="-122"/>
                <a:ea typeface="华文仿宋" pitchFamily="2" charset="-122"/>
              </a:rPr>
              <a:t>        </a:t>
            </a:r>
            <a:r>
              <a:rPr kumimoji="1" lang="zh-CN" altLang="en-US" sz="2400" b="1">
                <a:solidFill>
                  <a:srgbClr val="000066"/>
                </a:solidFill>
                <a:latin typeface="华文仿宋" pitchFamily="2" charset="-122"/>
                <a:ea typeface="华文仿宋" pitchFamily="2" charset="-122"/>
              </a:rPr>
              <a:t>如果只考虑式中的线性项和三次项</a:t>
            </a:r>
            <a:r>
              <a:rPr kumimoji="1" lang="en-US" altLang="zh-CN" sz="2400" b="1">
                <a:solidFill>
                  <a:srgbClr val="000066"/>
                </a:solidFill>
                <a:latin typeface="华文仿宋" pitchFamily="2" charset="-122"/>
                <a:ea typeface="华文仿宋" pitchFamily="2" charset="-122"/>
              </a:rPr>
              <a:t>, </a:t>
            </a:r>
            <a:r>
              <a:rPr kumimoji="1" lang="zh-CN" altLang="en-US" sz="2400" b="1">
                <a:solidFill>
                  <a:srgbClr val="000066"/>
                </a:solidFill>
                <a:latin typeface="华文仿宋" pitchFamily="2" charset="-122"/>
                <a:ea typeface="华文仿宋" pitchFamily="2" charset="-122"/>
              </a:rPr>
              <a:t>则电容式传感器的相对非线性误差</a:t>
            </a:r>
            <a:r>
              <a:rPr kumimoji="1" lang="en-US" altLang="zh-CN" sz="2400" b="1">
                <a:solidFill>
                  <a:srgbClr val="000066"/>
                </a:solidFill>
                <a:latin typeface="华文仿宋" pitchFamily="2" charset="-122"/>
                <a:ea typeface="华文仿宋" pitchFamily="2" charset="-122"/>
              </a:rPr>
              <a:t>δ</a:t>
            </a:r>
            <a:r>
              <a:rPr kumimoji="1" lang="zh-CN" altLang="en-US" sz="2400" b="1">
                <a:solidFill>
                  <a:srgbClr val="000066"/>
                </a:solidFill>
                <a:latin typeface="华文仿宋" pitchFamily="2" charset="-122"/>
                <a:ea typeface="华文仿宋" pitchFamily="2" charset="-122"/>
              </a:rPr>
              <a:t>近似为 </a:t>
            </a:r>
          </a:p>
        </p:txBody>
      </p:sp>
      <p:sp>
        <p:nvSpPr>
          <p:cNvPr id="46091" name="Rectangle 11"/>
          <p:cNvSpPr>
            <a:spLocks noChangeArrowheads="1"/>
          </p:cNvSpPr>
          <p:nvPr/>
        </p:nvSpPr>
        <p:spPr bwMode="auto">
          <a:xfrm>
            <a:off x="611188" y="5229225"/>
            <a:ext cx="5473700" cy="128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Arial" panose="020B0604020202020204" pitchFamily="34" charset="0"/>
              </a:defRPr>
            </a:lvl1pPr>
            <a:lvl2pPr>
              <a:spcBef>
                <a:spcPct val="20000"/>
              </a:spcBef>
              <a:buChar char="–"/>
              <a:defRPr sz="2400">
                <a:solidFill>
                  <a:schemeClr val="tx1"/>
                </a:solidFill>
                <a:latin typeface="Arial" panose="020B0604020202020204" pitchFamily="34" charset="0"/>
              </a:defRPr>
            </a:lvl2pPr>
            <a:lvl3pPr>
              <a:spcBef>
                <a:spcPct val="20000"/>
              </a:spcBef>
              <a:buChar char="•"/>
              <a:defRPr sz="2000">
                <a:solidFill>
                  <a:schemeClr val="tx1"/>
                </a:solidFill>
                <a:latin typeface="Arial" panose="020B0604020202020204" pitchFamily="34" charset="0"/>
              </a:defRPr>
            </a:lvl3pPr>
            <a:lvl4pPr>
              <a:spcBef>
                <a:spcPct val="20000"/>
              </a:spcBef>
              <a:buChar char="–"/>
              <a:defRPr>
                <a:solidFill>
                  <a:schemeClr val="tx1"/>
                </a:solidFill>
                <a:latin typeface="Arial" panose="020B0604020202020204" pitchFamily="34" charset="0"/>
              </a:defRPr>
            </a:lvl4pPr>
            <a:lvl5pPr>
              <a:spcBef>
                <a:spcPct val="20000"/>
              </a:spcBef>
              <a:buChar char="»"/>
              <a:defRPr>
                <a:solidFill>
                  <a:schemeClr val="tx1"/>
                </a:solidFill>
                <a:latin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defRPr>
            </a:lvl9pPr>
          </a:lstStyle>
          <a:p>
            <a:pPr algn="just">
              <a:lnSpc>
                <a:spcPct val="135000"/>
              </a:lnSpc>
              <a:spcBef>
                <a:spcPct val="10000"/>
              </a:spcBef>
              <a:buClr>
                <a:schemeClr val="accent2"/>
              </a:buClr>
              <a:buFont typeface="Wingdings" panose="05000000000000000000" pitchFamily="2" charset="2"/>
              <a:buNone/>
            </a:pPr>
            <a:r>
              <a:rPr kumimoji="1" lang="zh-CN" altLang="en-US" b="1">
                <a:solidFill>
                  <a:srgbClr val="A50021"/>
                </a:solidFill>
                <a:latin typeface="华文仿宋" pitchFamily="2" charset="-122"/>
                <a:ea typeface="华文仿宋" pitchFamily="2" charset="-122"/>
              </a:rPr>
              <a:t>灵敏度得到一倍的改善</a:t>
            </a:r>
          </a:p>
          <a:p>
            <a:pPr algn="just">
              <a:lnSpc>
                <a:spcPct val="135000"/>
              </a:lnSpc>
              <a:spcBef>
                <a:spcPct val="10000"/>
              </a:spcBef>
              <a:buClr>
                <a:schemeClr val="accent2"/>
              </a:buClr>
              <a:buFont typeface="Wingdings" panose="05000000000000000000" pitchFamily="2" charset="2"/>
              <a:buNone/>
            </a:pPr>
            <a:r>
              <a:rPr kumimoji="1" lang="zh-CN" altLang="en-US" b="1">
                <a:solidFill>
                  <a:srgbClr val="A50021"/>
                </a:solidFill>
                <a:latin typeface="华文仿宋" pitchFamily="2" charset="-122"/>
                <a:ea typeface="华文仿宋" pitchFamily="2" charset="-122"/>
              </a:rPr>
              <a:t>线性度得到改善</a:t>
            </a:r>
          </a:p>
        </p:txBody>
      </p:sp>
      <p:graphicFrame>
        <p:nvGraphicFramePr>
          <p:cNvPr id="46092" name="Object 12"/>
          <p:cNvGraphicFramePr>
            <a:graphicFrameLocks noChangeAspect="1"/>
          </p:cNvGraphicFramePr>
          <p:nvPr/>
        </p:nvGraphicFramePr>
        <p:xfrm>
          <a:off x="4787900" y="4652963"/>
          <a:ext cx="3384550" cy="1857375"/>
        </p:xfrm>
        <a:graphic>
          <a:graphicData uri="http://schemas.openxmlformats.org/presentationml/2006/ole">
            <mc:AlternateContent xmlns:mc="http://schemas.openxmlformats.org/markup-compatibility/2006">
              <mc:Choice xmlns:v="urn:schemas-microsoft-com:vml" Requires="v">
                <p:oleObj spid="_x0000_s46104" name="公式" r:id="rId7" imgW="1854000" imgH="1015920" progId="Equation.3">
                  <p:embed/>
                </p:oleObj>
              </mc:Choice>
              <mc:Fallback>
                <p:oleObj name="公式" r:id="rId7" imgW="1854000" imgH="101592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7900" y="4652963"/>
                        <a:ext cx="3384550" cy="185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7" name="Object 7"/>
          <p:cNvGraphicFramePr>
            <a:graphicFrameLocks noChangeAspect="1"/>
          </p:cNvGraphicFramePr>
          <p:nvPr>
            <p:extLst>
              <p:ext uri="{D42A27DB-BD31-4B8C-83A1-F6EECF244321}">
                <p14:modId xmlns:p14="http://schemas.microsoft.com/office/powerpoint/2010/main" val="806525636"/>
              </p:ext>
            </p:extLst>
          </p:nvPr>
        </p:nvGraphicFramePr>
        <p:xfrm>
          <a:off x="4427984" y="1209675"/>
          <a:ext cx="3689350" cy="1714500"/>
        </p:xfrm>
        <a:graphic>
          <a:graphicData uri="http://schemas.openxmlformats.org/presentationml/2006/ole">
            <mc:AlternateContent xmlns:mc="http://schemas.openxmlformats.org/markup-compatibility/2006">
              <mc:Choice xmlns:v="urn:schemas-microsoft-com:vml" Requires="v">
                <p:oleObj spid="_x0000_s69634" name="位图图像" r:id="rId3" imgW="5533333" imgH="2572109" progId="Paint.Picture">
                  <p:embed/>
                </p:oleObj>
              </mc:Choice>
              <mc:Fallback>
                <p:oleObj name="位图图像" r:id="rId3" imgW="5533333" imgH="257210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1209675"/>
                        <a:ext cx="368935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8" name="Text Box 8"/>
          <p:cNvSpPr txBox="1">
            <a:spLocks noChangeArrowheads="1"/>
          </p:cNvSpPr>
          <p:nvPr/>
        </p:nvSpPr>
        <p:spPr bwMode="auto">
          <a:xfrm>
            <a:off x="251520" y="3068960"/>
            <a:ext cx="86868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kumimoji="1" lang="en-US" altLang="zh-CN" sz="2400" b="1" i="1" dirty="0">
                <a:solidFill>
                  <a:schemeClr val="hlink"/>
                </a:solidFill>
                <a:effectLst>
                  <a:outerShdw blurRad="38100" dist="38100" dir="2700000" algn="tl">
                    <a:srgbClr val="C0C0C0"/>
                  </a:outerShdw>
                </a:effectLst>
                <a:latin typeface="Times New Roman" panose="02020603050405020304" pitchFamily="18" charset="0"/>
              </a:rPr>
              <a:t>R</a:t>
            </a:r>
            <a:r>
              <a:rPr kumimoji="1" lang="en-US" altLang="zh-CN" sz="2400" b="1" baseline="-25000" dirty="0">
                <a:solidFill>
                  <a:schemeClr val="hlink"/>
                </a:solidFill>
                <a:effectLst>
                  <a:outerShdw blurRad="38100" dist="38100" dir="2700000" algn="tl">
                    <a:srgbClr val="C0C0C0"/>
                  </a:outerShdw>
                </a:effectLst>
                <a:latin typeface="Times New Roman" panose="02020603050405020304" pitchFamily="18" charset="0"/>
              </a:rPr>
              <a:t>p</a:t>
            </a:r>
            <a:r>
              <a:rPr kumimoji="1" lang="zh-CN" altLang="en-US" sz="2400" b="1" dirty="0">
                <a:effectLst>
                  <a:outerShdw blurRad="38100" dist="38100" dir="2700000" algn="tl">
                    <a:srgbClr val="C0C0C0"/>
                  </a:outerShdw>
                </a:effectLst>
                <a:latin typeface="Times New Roman" panose="02020603050405020304" pitchFamily="18" charset="0"/>
              </a:rPr>
              <a:t>为并联损耗电阻，它代表极板间的泄漏电阻和介质损耗。这些损耗在低频时影响较大，随着工作频率增高，容抗减小，其影响就减弱。</a:t>
            </a:r>
          </a:p>
          <a:p>
            <a:pPr algn="just">
              <a:lnSpc>
                <a:spcPct val="130000"/>
              </a:lnSpc>
              <a:spcBef>
                <a:spcPct val="50000"/>
              </a:spcBef>
            </a:pPr>
            <a:r>
              <a:rPr kumimoji="1" lang="en-US" altLang="zh-CN" sz="2400" b="1" i="1" dirty="0">
                <a:solidFill>
                  <a:schemeClr val="hlink"/>
                </a:solidFill>
                <a:effectLst>
                  <a:outerShdw blurRad="38100" dist="38100" dir="2700000" algn="tl">
                    <a:srgbClr val="C0C0C0"/>
                  </a:outerShdw>
                </a:effectLst>
                <a:latin typeface="Times New Roman" panose="02020603050405020304" pitchFamily="18" charset="0"/>
              </a:rPr>
              <a:t>R</a:t>
            </a:r>
            <a:r>
              <a:rPr kumimoji="1" lang="en-US" altLang="zh-CN" sz="2400" b="1" baseline="-25000" dirty="0">
                <a:solidFill>
                  <a:schemeClr val="hlink"/>
                </a:solidFill>
                <a:effectLst>
                  <a:outerShdw blurRad="38100" dist="38100" dir="2700000" algn="tl">
                    <a:srgbClr val="C0C0C0"/>
                  </a:outerShdw>
                </a:effectLst>
                <a:latin typeface="Times New Roman" panose="02020603050405020304" pitchFamily="18" charset="0"/>
              </a:rPr>
              <a:t>s</a:t>
            </a:r>
            <a:r>
              <a:rPr kumimoji="1" lang="zh-CN" altLang="en-US" sz="2400" b="1" dirty="0">
                <a:effectLst>
                  <a:outerShdw blurRad="38100" dist="38100" dir="2700000" algn="tl">
                    <a:srgbClr val="C0C0C0"/>
                  </a:outerShdw>
                </a:effectLst>
                <a:latin typeface="Times New Roman" panose="02020603050405020304" pitchFamily="18" charset="0"/>
              </a:rPr>
              <a:t>代表串联损耗，即代表引线电阻、电容器支架和极板电阻的损耗。</a:t>
            </a:r>
          </a:p>
          <a:p>
            <a:pPr algn="just">
              <a:lnSpc>
                <a:spcPct val="150000"/>
              </a:lnSpc>
              <a:spcBef>
                <a:spcPct val="50000"/>
              </a:spcBef>
            </a:pPr>
            <a:r>
              <a:rPr kumimoji="1" lang="zh-CN" altLang="en-US" sz="2400" b="1" dirty="0">
                <a:effectLst>
                  <a:outerShdw blurRad="38100" dist="38100" dir="2700000" algn="tl">
                    <a:srgbClr val="C0C0C0"/>
                  </a:outerShdw>
                </a:effectLst>
                <a:latin typeface="Times New Roman" panose="02020603050405020304" pitchFamily="18" charset="0"/>
              </a:rPr>
              <a:t>电感</a:t>
            </a:r>
            <a:r>
              <a:rPr kumimoji="1" lang="en-US" altLang="zh-CN" sz="2400" b="1" i="1" dirty="0">
                <a:solidFill>
                  <a:schemeClr val="hlink"/>
                </a:solidFill>
                <a:effectLst>
                  <a:outerShdw blurRad="38100" dist="38100" dir="2700000" algn="tl">
                    <a:srgbClr val="C0C0C0"/>
                  </a:outerShdw>
                </a:effectLst>
                <a:latin typeface="Times New Roman" panose="02020603050405020304" pitchFamily="18" charset="0"/>
              </a:rPr>
              <a:t>L</a:t>
            </a:r>
            <a:r>
              <a:rPr kumimoji="1" lang="zh-CN" altLang="en-US" sz="2400" b="1" dirty="0">
                <a:effectLst>
                  <a:outerShdw blurRad="38100" dist="38100" dir="2700000" algn="tl">
                    <a:srgbClr val="C0C0C0"/>
                  </a:outerShdw>
                </a:effectLst>
                <a:latin typeface="Times New Roman" panose="02020603050405020304" pitchFamily="18" charset="0"/>
              </a:rPr>
              <a:t>由电容器本身的电感和外部引线电感组成。 </a:t>
            </a:r>
          </a:p>
        </p:txBody>
      </p:sp>
      <p:sp>
        <p:nvSpPr>
          <p:cNvPr id="46089" name="Rectangle 9"/>
          <p:cNvSpPr>
            <a:spLocks noChangeArrowheads="1"/>
          </p:cNvSpPr>
          <p:nvPr/>
        </p:nvSpPr>
        <p:spPr bwMode="auto">
          <a:xfrm>
            <a:off x="410413" y="1318419"/>
            <a:ext cx="25923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0000CC"/>
                </a:solidFill>
                <a:effectLst>
                  <a:outerShdw blurRad="38100" dist="38100" dir="2700000" algn="tl">
                    <a:srgbClr val="C0C0C0"/>
                  </a:outerShdw>
                </a:effectLst>
              </a:rPr>
              <a:t>电容式传感器的等效电路</a:t>
            </a:r>
          </a:p>
        </p:txBody>
      </p:sp>
      <p:sp>
        <p:nvSpPr>
          <p:cNvPr id="8" name="Rectangle 2"/>
          <p:cNvSpPr txBox="1">
            <a:spLocks noChangeArrowheads="1"/>
          </p:cNvSpPr>
          <p:nvPr/>
        </p:nvSpPr>
        <p:spPr>
          <a:xfrm>
            <a:off x="-180528" y="-63044"/>
            <a:ext cx="7138988" cy="850900"/>
          </a:xfrm>
          <a:prstGeom prst="rect">
            <a:avLst/>
          </a:prstGeo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a:lstStyle>
          <a:p>
            <a:r>
              <a:rPr lang="en-US" altLang="zh-CN" sz="3600" smtClean="0">
                <a:solidFill>
                  <a:srgbClr val="CC0000"/>
                </a:solidFill>
                <a:ea typeface="隶书" pitchFamily="49" charset="-122"/>
              </a:rPr>
              <a:t>3-2</a:t>
            </a:r>
            <a:r>
              <a:rPr lang="zh-CN" altLang="en-US" sz="3600" smtClean="0">
                <a:solidFill>
                  <a:srgbClr val="CC0000"/>
                </a:solidFill>
                <a:ea typeface="隶书" pitchFamily="49" charset="-122"/>
              </a:rPr>
              <a:t>电容式传感器的测量电路</a:t>
            </a:r>
            <a:endParaRPr lang="zh-CN" altLang="en-US" sz="3600">
              <a:solidFill>
                <a:srgbClr val="CC0000"/>
              </a:solidFill>
              <a:ea typeface="隶书" pitchFamily="49" charset="-122"/>
            </a:endParaRPr>
          </a:p>
        </p:txBody>
      </p:sp>
    </p:spTree>
    <p:extLst>
      <p:ext uri="{BB962C8B-B14F-4D97-AF65-F5344CB8AC3E}">
        <p14:creationId xmlns:p14="http://schemas.microsoft.com/office/powerpoint/2010/main" val="4990499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74638"/>
            <a:ext cx="7138988" cy="8509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sz="3600">
                <a:solidFill>
                  <a:srgbClr val="CC0000"/>
                </a:solidFill>
                <a:ea typeface="隶书" pitchFamily="49" charset="-122"/>
              </a:rPr>
              <a:t>3-2</a:t>
            </a:r>
            <a:r>
              <a:rPr lang="zh-CN" altLang="en-US" sz="3600">
                <a:solidFill>
                  <a:srgbClr val="CC0000"/>
                </a:solidFill>
                <a:ea typeface="隶书" pitchFamily="49" charset="-122"/>
              </a:rPr>
              <a:t>电容式传感器的测量电路</a:t>
            </a:r>
          </a:p>
        </p:txBody>
      </p:sp>
      <p:sp>
        <p:nvSpPr>
          <p:cNvPr id="25604" name="Text Box 4"/>
          <p:cNvSpPr txBox="1">
            <a:spLocks noGrp="1" noChangeArrowheads="1"/>
          </p:cNvSpPr>
          <p:nvPr>
            <p:ph type="body" idx="1"/>
          </p:nvPr>
        </p:nvSpPr>
        <p:spPr>
          <a:xfrm>
            <a:off x="395288" y="1125538"/>
            <a:ext cx="8229600" cy="444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pPr marL="0" indent="0" algn="just">
              <a:lnSpc>
                <a:spcPct val="125000"/>
              </a:lnSpc>
              <a:spcBef>
                <a:spcPct val="10000"/>
              </a:spcBef>
              <a:buClr>
                <a:schemeClr val="accent2"/>
              </a:buClr>
              <a:buFont typeface="Wingdings" panose="05000000000000000000" pitchFamily="2" charset="2"/>
              <a:buNone/>
            </a:pPr>
            <a:r>
              <a:rPr kumimoji="1" lang="en-US" altLang="zh-CN" sz="2800" b="1" dirty="0">
                <a:solidFill>
                  <a:srgbClr val="000066"/>
                </a:solidFill>
                <a:latin typeface="华文仿宋" pitchFamily="2" charset="-122"/>
                <a:ea typeface="华文仿宋" pitchFamily="2" charset="-122"/>
              </a:rPr>
              <a:t>1</a:t>
            </a:r>
            <a:r>
              <a:rPr kumimoji="1" lang="zh-CN" altLang="en-US" sz="2800" b="1" dirty="0">
                <a:solidFill>
                  <a:srgbClr val="000066"/>
                </a:solidFill>
                <a:latin typeface="华文仿宋" pitchFamily="2" charset="-122"/>
                <a:ea typeface="华文仿宋" pitchFamily="2" charset="-122"/>
              </a:rPr>
              <a:t>、调频电路</a:t>
            </a:r>
          </a:p>
          <a:p>
            <a:pPr marL="0" indent="0" algn="just">
              <a:lnSpc>
                <a:spcPct val="125000"/>
              </a:lnSpc>
              <a:spcBef>
                <a:spcPct val="10000"/>
              </a:spcBef>
              <a:buClr>
                <a:schemeClr val="accent2"/>
              </a:buClr>
              <a:buFont typeface="Wingdings" panose="05000000000000000000" pitchFamily="2" charset="2"/>
              <a:buNone/>
            </a:pPr>
            <a:r>
              <a:rPr kumimoji="1" lang="zh-CN" altLang="en-US" sz="2800" b="1" dirty="0">
                <a:solidFill>
                  <a:srgbClr val="000066"/>
                </a:solidFill>
                <a:latin typeface="华文仿宋" pitchFamily="2" charset="-122"/>
                <a:ea typeface="华文仿宋" pitchFamily="2" charset="-122"/>
              </a:rPr>
              <a:t>　　把电容式传感器作为振荡器谐振回路的一部分</a:t>
            </a:r>
            <a:r>
              <a:rPr kumimoji="1" lang="en-US" altLang="zh-CN" sz="2800" b="1" dirty="0">
                <a:solidFill>
                  <a:srgbClr val="000066"/>
                </a:solidFill>
                <a:latin typeface="华文仿宋" pitchFamily="2" charset="-122"/>
                <a:ea typeface="华文仿宋" pitchFamily="2" charset="-122"/>
              </a:rPr>
              <a:t>, </a:t>
            </a:r>
            <a:r>
              <a:rPr kumimoji="1" lang="zh-CN" altLang="en-US" sz="2800" b="1" dirty="0">
                <a:solidFill>
                  <a:srgbClr val="000066"/>
                </a:solidFill>
                <a:latin typeface="华文仿宋" pitchFamily="2" charset="-122"/>
                <a:ea typeface="华文仿宋" pitchFamily="2" charset="-122"/>
              </a:rPr>
              <a:t>当输入量导致电容量发生变化时，振荡器的振荡频率就发生变化。</a:t>
            </a:r>
          </a:p>
          <a:p>
            <a:pPr marL="0" indent="0" algn="just">
              <a:lnSpc>
                <a:spcPct val="125000"/>
              </a:lnSpc>
              <a:spcBef>
                <a:spcPct val="10000"/>
              </a:spcBef>
              <a:buClr>
                <a:schemeClr val="accent2"/>
              </a:buClr>
              <a:buFont typeface="Wingdings" panose="05000000000000000000" pitchFamily="2" charset="2"/>
              <a:buNone/>
            </a:pPr>
            <a:r>
              <a:rPr kumimoji="1" lang="zh-CN" altLang="en-US" sz="2800" b="1" dirty="0">
                <a:solidFill>
                  <a:srgbClr val="000066"/>
                </a:solidFill>
                <a:latin typeface="华文仿宋" pitchFamily="2" charset="-122"/>
                <a:ea typeface="华文仿宋" pitchFamily="2" charset="-122"/>
              </a:rPr>
              <a:t>　　可将频率作为输出量用以判断被测非电量的大小，但此时系统是非线性的，不易校正，因此必须加入鉴频器，将频率的变化转换为电压振幅的变化，经过放大就可以用仪器指示或记录仪记录下来。</a:t>
            </a:r>
          </a:p>
        </p:txBody>
      </p:sp>
      <p:graphicFrame>
        <p:nvGraphicFramePr>
          <p:cNvPr id="25605" name="Object 5"/>
          <p:cNvGraphicFramePr>
            <a:graphicFrameLocks noChangeAspect="1"/>
          </p:cNvGraphicFramePr>
          <p:nvPr>
            <p:extLst>
              <p:ext uri="{D42A27DB-BD31-4B8C-83A1-F6EECF244321}">
                <p14:modId xmlns:p14="http://schemas.microsoft.com/office/powerpoint/2010/main" val="120163762"/>
              </p:ext>
            </p:extLst>
          </p:nvPr>
        </p:nvGraphicFramePr>
        <p:xfrm>
          <a:off x="3708400" y="5589588"/>
          <a:ext cx="1600200" cy="877887"/>
        </p:xfrm>
        <a:graphic>
          <a:graphicData uri="http://schemas.openxmlformats.org/presentationml/2006/ole">
            <mc:AlternateContent xmlns:mc="http://schemas.openxmlformats.org/markup-compatibility/2006">
              <mc:Choice xmlns:v="urn:schemas-microsoft-com:vml" Requires="v">
                <p:oleObj spid="_x0000_s25609" name="公式" r:id="rId3" imgW="787320" imgH="431640" progId="Equation.3">
                  <p:embed/>
                </p:oleObj>
              </mc:Choice>
              <mc:Fallback>
                <p:oleObj name="公式" r:id="rId3" imgW="787320" imgH="431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5589588"/>
                        <a:ext cx="1600200" cy="877887"/>
                      </a:xfrm>
                      <a:prstGeom prst="rect">
                        <a:avLst/>
                      </a:prstGeom>
                      <a:noFill/>
                      <a:ln w="38100">
                        <a:solidFill>
                          <a:srgbClr val="FF0000"/>
                        </a:solid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04800" y="609600"/>
            <a:ext cx="851535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10000"/>
              </a:spcBef>
              <a:buClr>
                <a:schemeClr val="accent2"/>
              </a:buClr>
              <a:buFont typeface="Wingdings" panose="05000000000000000000" pitchFamily="2" charset="2"/>
              <a:buNone/>
            </a:pPr>
            <a:r>
              <a:rPr kumimoji="1" lang="en-US" altLang="zh-CN" sz="2800" b="1">
                <a:solidFill>
                  <a:srgbClr val="000066"/>
                </a:solidFill>
                <a:latin typeface="华文仿宋" pitchFamily="2" charset="-122"/>
                <a:ea typeface="华文仿宋" pitchFamily="2" charset="-122"/>
              </a:rPr>
              <a:t>C——</a:t>
            </a:r>
            <a:r>
              <a:rPr kumimoji="1" lang="zh-CN" altLang="en-US" sz="2800" b="1">
                <a:solidFill>
                  <a:srgbClr val="000066"/>
                </a:solidFill>
                <a:latin typeface="华文仿宋" pitchFamily="2" charset="-122"/>
                <a:ea typeface="华文仿宋" pitchFamily="2" charset="-122"/>
              </a:rPr>
              <a:t>振荡回路的总电容，</a:t>
            </a:r>
            <a:r>
              <a:rPr kumimoji="1" lang="en-US" altLang="zh-CN" sz="2800" b="1">
                <a:solidFill>
                  <a:srgbClr val="000066"/>
                </a:solidFill>
                <a:latin typeface="华文仿宋" pitchFamily="2" charset="-122"/>
                <a:ea typeface="华文仿宋" pitchFamily="2" charset="-122"/>
              </a:rPr>
              <a:t>C=C</a:t>
            </a:r>
            <a:r>
              <a:rPr kumimoji="1" lang="en-US" altLang="zh-CN" sz="2800" b="1" baseline="-25000">
                <a:solidFill>
                  <a:srgbClr val="000066"/>
                </a:solidFill>
                <a:latin typeface="华文仿宋" pitchFamily="2" charset="-122"/>
                <a:ea typeface="华文仿宋" pitchFamily="2" charset="-122"/>
              </a:rPr>
              <a:t>1</a:t>
            </a:r>
            <a:r>
              <a:rPr kumimoji="1" lang="en-US" altLang="zh-CN" sz="2800" b="1">
                <a:solidFill>
                  <a:srgbClr val="000066"/>
                </a:solidFill>
                <a:latin typeface="华文仿宋" pitchFamily="2" charset="-122"/>
                <a:ea typeface="华文仿宋" pitchFamily="2" charset="-122"/>
              </a:rPr>
              <a:t>+C</a:t>
            </a:r>
            <a:r>
              <a:rPr kumimoji="1" lang="en-US" altLang="zh-CN" sz="2800" b="1" baseline="-25000">
                <a:solidFill>
                  <a:srgbClr val="000066"/>
                </a:solidFill>
                <a:latin typeface="华文仿宋" pitchFamily="2" charset="-122"/>
                <a:ea typeface="华文仿宋" pitchFamily="2" charset="-122"/>
              </a:rPr>
              <a:t>2</a:t>
            </a:r>
            <a:r>
              <a:rPr kumimoji="1" lang="en-US" altLang="zh-CN" sz="2800" b="1">
                <a:solidFill>
                  <a:srgbClr val="000066"/>
                </a:solidFill>
                <a:latin typeface="华文仿宋" pitchFamily="2" charset="-122"/>
                <a:ea typeface="华文仿宋" pitchFamily="2" charset="-122"/>
              </a:rPr>
              <a:t>+Cx</a:t>
            </a:r>
            <a:r>
              <a:rPr kumimoji="1" lang="zh-CN" altLang="en-US" sz="2800" b="1">
                <a:solidFill>
                  <a:srgbClr val="000066"/>
                </a:solidFill>
                <a:latin typeface="华文仿宋" pitchFamily="2" charset="-122"/>
                <a:ea typeface="华文仿宋" pitchFamily="2" charset="-122"/>
              </a:rPr>
              <a:t>，其中</a:t>
            </a:r>
            <a:r>
              <a:rPr kumimoji="1" lang="en-US" altLang="zh-CN" sz="2800" b="1">
                <a:solidFill>
                  <a:srgbClr val="000066"/>
                </a:solidFill>
                <a:latin typeface="华文仿宋" pitchFamily="2" charset="-122"/>
                <a:ea typeface="华文仿宋" pitchFamily="2" charset="-122"/>
              </a:rPr>
              <a:t>C</a:t>
            </a:r>
            <a:r>
              <a:rPr kumimoji="1" lang="en-US" altLang="zh-CN" sz="2800" b="1" baseline="-25000">
                <a:solidFill>
                  <a:srgbClr val="000066"/>
                </a:solidFill>
                <a:latin typeface="华文仿宋" pitchFamily="2" charset="-122"/>
                <a:ea typeface="华文仿宋" pitchFamily="2" charset="-122"/>
              </a:rPr>
              <a:t>1</a:t>
            </a:r>
            <a:r>
              <a:rPr kumimoji="1" lang="zh-CN" altLang="en-US" sz="2800" b="1">
                <a:solidFill>
                  <a:srgbClr val="000066"/>
                </a:solidFill>
                <a:latin typeface="华文仿宋" pitchFamily="2" charset="-122"/>
                <a:ea typeface="华文仿宋" pitchFamily="2" charset="-122"/>
              </a:rPr>
              <a:t>为振荡回路固有电容</a:t>
            </a:r>
            <a:r>
              <a:rPr kumimoji="1" lang="en-US" altLang="zh-CN" sz="2800" b="1">
                <a:solidFill>
                  <a:srgbClr val="000066"/>
                </a:solidFill>
                <a:latin typeface="华文仿宋" pitchFamily="2" charset="-122"/>
                <a:ea typeface="华文仿宋" pitchFamily="2" charset="-122"/>
              </a:rPr>
              <a:t>, C</a:t>
            </a:r>
            <a:r>
              <a:rPr kumimoji="1" lang="en-US" altLang="zh-CN" sz="2800" b="1" baseline="-25000">
                <a:solidFill>
                  <a:srgbClr val="000066"/>
                </a:solidFill>
                <a:latin typeface="华文仿宋" pitchFamily="2" charset="-122"/>
                <a:ea typeface="华文仿宋" pitchFamily="2" charset="-122"/>
              </a:rPr>
              <a:t>2</a:t>
            </a:r>
            <a:r>
              <a:rPr kumimoji="1" lang="zh-CN" altLang="en-US" sz="2800" b="1">
                <a:solidFill>
                  <a:srgbClr val="000066"/>
                </a:solidFill>
                <a:latin typeface="华文仿宋" pitchFamily="2" charset="-122"/>
                <a:ea typeface="华文仿宋" pitchFamily="2" charset="-122"/>
              </a:rPr>
              <a:t>为传感器引线分布电容</a:t>
            </a:r>
            <a:r>
              <a:rPr kumimoji="1" lang="en-US" altLang="zh-CN" sz="2800" b="1">
                <a:solidFill>
                  <a:srgbClr val="000066"/>
                </a:solidFill>
                <a:latin typeface="华文仿宋" pitchFamily="2" charset="-122"/>
                <a:ea typeface="华文仿宋" pitchFamily="2" charset="-122"/>
              </a:rPr>
              <a:t>, Cx=C</a:t>
            </a:r>
            <a:r>
              <a:rPr kumimoji="1" lang="en-US" altLang="zh-CN" sz="2800" b="1" baseline="-25000">
                <a:solidFill>
                  <a:srgbClr val="000066"/>
                </a:solidFill>
                <a:latin typeface="华文仿宋" pitchFamily="2" charset="-122"/>
                <a:ea typeface="华文仿宋" pitchFamily="2" charset="-122"/>
              </a:rPr>
              <a:t>0</a:t>
            </a:r>
            <a:r>
              <a:rPr kumimoji="1" lang="en-US" altLang="zh-CN" sz="2800" b="1">
                <a:solidFill>
                  <a:srgbClr val="000066"/>
                </a:solidFill>
                <a:latin typeface="华文仿宋" pitchFamily="2" charset="-122"/>
                <a:ea typeface="华文仿宋" pitchFamily="2" charset="-122"/>
              </a:rPr>
              <a:t>±ΔC</a:t>
            </a:r>
            <a:r>
              <a:rPr kumimoji="1" lang="zh-CN" altLang="en-US" sz="2800" b="1">
                <a:solidFill>
                  <a:srgbClr val="000066"/>
                </a:solidFill>
                <a:latin typeface="华文仿宋" pitchFamily="2" charset="-122"/>
                <a:ea typeface="华文仿宋" pitchFamily="2" charset="-122"/>
              </a:rPr>
              <a:t>为传感器的电容。 </a:t>
            </a:r>
          </a:p>
        </p:txBody>
      </p:sp>
      <p:sp>
        <p:nvSpPr>
          <p:cNvPr id="48131" name="Text Box 3"/>
          <p:cNvSpPr txBox="1">
            <a:spLocks noChangeArrowheads="1"/>
          </p:cNvSpPr>
          <p:nvPr/>
        </p:nvSpPr>
        <p:spPr bwMode="auto">
          <a:xfrm>
            <a:off x="2411413" y="5013325"/>
            <a:ext cx="45529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10000"/>
              </a:spcBef>
              <a:buClr>
                <a:schemeClr val="accent2"/>
              </a:buClr>
              <a:buFont typeface="Wingdings" panose="05000000000000000000" pitchFamily="2" charset="2"/>
              <a:buNone/>
            </a:pPr>
            <a:r>
              <a:rPr kumimoji="1" lang="zh-CN" altLang="en-US" sz="2400" b="1">
                <a:solidFill>
                  <a:srgbClr val="000066"/>
                </a:solidFill>
                <a:latin typeface="华文仿宋" pitchFamily="2" charset="-122"/>
                <a:ea typeface="华文仿宋" pitchFamily="2" charset="-122"/>
              </a:rPr>
              <a:t>调频式测量电路原理框图 </a:t>
            </a:r>
          </a:p>
        </p:txBody>
      </p:sp>
      <p:graphicFrame>
        <p:nvGraphicFramePr>
          <p:cNvPr id="48132" name="Object 4"/>
          <p:cNvGraphicFramePr>
            <a:graphicFrameLocks noChangeAspect="1"/>
          </p:cNvGraphicFramePr>
          <p:nvPr/>
        </p:nvGraphicFramePr>
        <p:xfrm>
          <a:off x="323850" y="2636838"/>
          <a:ext cx="8532813" cy="2065337"/>
        </p:xfrm>
        <a:graphic>
          <a:graphicData uri="http://schemas.openxmlformats.org/presentationml/2006/ole">
            <mc:AlternateContent xmlns:mc="http://schemas.openxmlformats.org/markup-compatibility/2006">
              <mc:Choice xmlns:v="urn:schemas-microsoft-com:vml" Requires="v">
                <p:oleObj spid="_x0000_s48136" name="VISIO" r:id="rId3" imgW="3618360" imgH="731160" progId="Visio.Drawing.4">
                  <p:embed/>
                </p:oleObj>
              </mc:Choice>
              <mc:Fallback>
                <p:oleObj name="VISIO" r:id="rId3" imgW="3618360" imgH="731160" progId="Visio.Drawing.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636838"/>
                        <a:ext cx="8532813" cy="206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52400" y="685800"/>
            <a:ext cx="8686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50000"/>
              </a:lnSpc>
              <a:spcBef>
                <a:spcPct val="50000"/>
              </a:spcBef>
            </a:pPr>
            <a:r>
              <a:rPr kumimoji="1" lang="en-US" altLang="zh-CN" sz="2400" b="1">
                <a:solidFill>
                  <a:srgbClr val="000066"/>
                </a:solidFill>
                <a:latin typeface="华文仿宋" pitchFamily="2" charset="-122"/>
                <a:ea typeface="华文仿宋" pitchFamily="2" charset="-122"/>
              </a:rPr>
              <a:t>        </a:t>
            </a:r>
            <a:r>
              <a:rPr kumimoji="1" lang="zh-CN" altLang="en-US" sz="2400" b="1">
                <a:solidFill>
                  <a:srgbClr val="000066"/>
                </a:solidFill>
                <a:latin typeface="华文仿宋" pitchFamily="2" charset="-122"/>
                <a:ea typeface="华文仿宋" pitchFamily="2" charset="-122"/>
              </a:rPr>
              <a:t>当被测信号为</a:t>
            </a:r>
            <a:r>
              <a:rPr kumimoji="1" lang="en-US" altLang="zh-CN" sz="2400" b="1">
                <a:solidFill>
                  <a:srgbClr val="000066"/>
                </a:solidFill>
                <a:latin typeface="华文仿宋" pitchFamily="2" charset="-122"/>
                <a:ea typeface="华文仿宋" pitchFamily="2" charset="-122"/>
              </a:rPr>
              <a:t>0</a:t>
            </a:r>
            <a:r>
              <a:rPr kumimoji="1" lang="zh-CN" altLang="en-US" sz="2400" b="1">
                <a:solidFill>
                  <a:srgbClr val="000066"/>
                </a:solidFill>
                <a:latin typeface="华文仿宋" pitchFamily="2" charset="-122"/>
                <a:ea typeface="华文仿宋" pitchFamily="2" charset="-122"/>
              </a:rPr>
              <a:t>时，</a:t>
            </a:r>
            <a:r>
              <a:rPr kumimoji="1" lang="en-US" altLang="zh-CN" sz="2400" b="1">
                <a:solidFill>
                  <a:srgbClr val="000066"/>
                </a:solidFill>
                <a:latin typeface="华文仿宋" pitchFamily="2" charset="-122"/>
                <a:ea typeface="华文仿宋" pitchFamily="2" charset="-122"/>
              </a:rPr>
              <a:t>Δ</a:t>
            </a:r>
            <a:r>
              <a:rPr kumimoji="1" lang="en-US" altLang="zh-CN" sz="2400" b="1" i="1">
                <a:solidFill>
                  <a:srgbClr val="000066"/>
                </a:solidFill>
                <a:latin typeface="华文仿宋" pitchFamily="2" charset="-122"/>
                <a:ea typeface="华文仿宋" pitchFamily="2" charset="-122"/>
              </a:rPr>
              <a:t>C</a:t>
            </a:r>
            <a:r>
              <a:rPr kumimoji="1" lang="en-US" altLang="zh-CN" sz="2400" b="1">
                <a:solidFill>
                  <a:srgbClr val="000066"/>
                </a:solidFill>
                <a:latin typeface="华文仿宋" pitchFamily="2" charset="-122"/>
                <a:ea typeface="华文仿宋" pitchFamily="2" charset="-122"/>
              </a:rPr>
              <a:t>=0</a:t>
            </a:r>
            <a:r>
              <a:rPr kumimoji="1" lang="zh-CN" altLang="en-US" sz="2400" b="1">
                <a:solidFill>
                  <a:srgbClr val="000066"/>
                </a:solidFill>
                <a:latin typeface="华文仿宋" pitchFamily="2" charset="-122"/>
                <a:ea typeface="华文仿宋" pitchFamily="2" charset="-122"/>
              </a:rPr>
              <a:t>，则</a:t>
            </a:r>
            <a:r>
              <a:rPr kumimoji="1" lang="en-US" altLang="zh-CN" sz="2400" b="1" i="1">
                <a:solidFill>
                  <a:srgbClr val="000066"/>
                </a:solidFill>
                <a:latin typeface="华文仿宋" pitchFamily="2" charset="-122"/>
                <a:ea typeface="华文仿宋" pitchFamily="2" charset="-122"/>
              </a:rPr>
              <a:t>C=C</a:t>
            </a:r>
            <a:r>
              <a:rPr kumimoji="1" lang="en-US" altLang="zh-CN" sz="2400" b="1" baseline="-25000">
                <a:solidFill>
                  <a:srgbClr val="000066"/>
                </a:solidFill>
                <a:latin typeface="华文仿宋" pitchFamily="2" charset="-122"/>
                <a:ea typeface="华文仿宋" pitchFamily="2" charset="-122"/>
              </a:rPr>
              <a:t>1</a:t>
            </a:r>
            <a:r>
              <a:rPr kumimoji="1" lang="en-US" altLang="zh-CN" sz="2400" b="1">
                <a:solidFill>
                  <a:srgbClr val="000066"/>
                </a:solidFill>
                <a:latin typeface="华文仿宋" pitchFamily="2" charset="-122"/>
                <a:ea typeface="华文仿宋" pitchFamily="2" charset="-122"/>
              </a:rPr>
              <a:t>+</a:t>
            </a:r>
            <a:r>
              <a:rPr kumimoji="1" lang="en-US" altLang="zh-CN" sz="2400" b="1" i="1">
                <a:solidFill>
                  <a:srgbClr val="000066"/>
                </a:solidFill>
                <a:latin typeface="华文仿宋" pitchFamily="2" charset="-122"/>
                <a:ea typeface="华文仿宋" pitchFamily="2" charset="-122"/>
              </a:rPr>
              <a:t>C</a:t>
            </a:r>
            <a:r>
              <a:rPr kumimoji="1" lang="en-US" altLang="zh-CN" sz="2400" b="1" baseline="-25000">
                <a:solidFill>
                  <a:srgbClr val="000066"/>
                </a:solidFill>
                <a:latin typeface="华文仿宋" pitchFamily="2" charset="-122"/>
                <a:ea typeface="华文仿宋" pitchFamily="2" charset="-122"/>
              </a:rPr>
              <a:t>2</a:t>
            </a:r>
            <a:r>
              <a:rPr kumimoji="1" lang="en-US" altLang="zh-CN" sz="2400" b="1">
                <a:solidFill>
                  <a:srgbClr val="000066"/>
                </a:solidFill>
                <a:latin typeface="华文仿宋" pitchFamily="2" charset="-122"/>
                <a:ea typeface="华文仿宋" pitchFamily="2" charset="-122"/>
              </a:rPr>
              <a:t>+</a:t>
            </a:r>
            <a:r>
              <a:rPr kumimoji="1" lang="en-US" altLang="zh-CN" sz="2400" b="1" i="1">
                <a:solidFill>
                  <a:srgbClr val="000066"/>
                </a:solidFill>
                <a:latin typeface="华文仿宋" pitchFamily="2" charset="-122"/>
                <a:ea typeface="华文仿宋" pitchFamily="2" charset="-122"/>
              </a:rPr>
              <a:t>C</a:t>
            </a:r>
            <a:r>
              <a:rPr kumimoji="1" lang="en-US" altLang="zh-CN" sz="2400" b="1" baseline="-25000">
                <a:solidFill>
                  <a:srgbClr val="000066"/>
                </a:solidFill>
                <a:latin typeface="华文仿宋" pitchFamily="2" charset="-122"/>
                <a:ea typeface="华文仿宋" pitchFamily="2" charset="-122"/>
              </a:rPr>
              <a:t>0</a:t>
            </a:r>
            <a:r>
              <a:rPr kumimoji="1" lang="zh-CN" altLang="en-US" sz="2400" b="1">
                <a:solidFill>
                  <a:srgbClr val="000066"/>
                </a:solidFill>
                <a:latin typeface="华文仿宋" pitchFamily="2" charset="-122"/>
                <a:ea typeface="华文仿宋" pitchFamily="2" charset="-122"/>
              </a:rPr>
              <a:t>，所以振荡器有一个固有频率</a:t>
            </a:r>
            <a:r>
              <a:rPr kumimoji="1" lang="en-US" altLang="zh-CN" sz="2400" b="1" i="1">
                <a:solidFill>
                  <a:srgbClr val="000066"/>
                </a:solidFill>
                <a:latin typeface="华文仿宋" pitchFamily="2" charset="-122"/>
                <a:ea typeface="华文仿宋" pitchFamily="2" charset="-122"/>
              </a:rPr>
              <a:t>f</a:t>
            </a:r>
            <a:r>
              <a:rPr kumimoji="1" lang="en-US" altLang="zh-CN" sz="2400" b="1" baseline="-25000">
                <a:solidFill>
                  <a:srgbClr val="000066"/>
                </a:solidFill>
                <a:latin typeface="华文仿宋" pitchFamily="2" charset="-122"/>
                <a:ea typeface="华文仿宋" pitchFamily="2" charset="-122"/>
              </a:rPr>
              <a:t>0</a:t>
            </a:r>
            <a:r>
              <a:rPr kumimoji="1" lang="en-US" altLang="zh-CN" sz="2400" b="1">
                <a:solidFill>
                  <a:srgbClr val="000066"/>
                </a:solidFill>
                <a:latin typeface="华文仿宋" pitchFamily="2" charset="-122"/>
                <a:ea typeface="华文仿宋" pitchFamily="2" charset="-122"/>
              </a:rPr>
              <a:t>, </a:t>
            </a:r>
            <a:r>
              <a:rPr kumimoji="1" lang="zh-CN" altLang="en-US" sz="2400" b="1">
                <a:solidFill>
                  <a:srgbClr val="000066"/>
                </a:solidFill>
                <a:latin typeface="华文仿宋" pitchFamily="2" charset="-122"/>
                <a:ea typeface="华文仿宋" pitchFamily="2" charset="-122"/>
              </a:rPr>
              <a:t>其表示式为 </a:t>
            </a:r>
          </a:p>
        </p:txBody>
      </p:sp>
      <p:graphicFrame>
        <p:nvGraphicFramePr>
          <p:cNvPr id="49155" name="Object 3"/>
          <p:cNvGraphicFramePr>
            <a:graphicFrameLocks noChangeAspect="1"/>
          </p:cNvGraphicFramePr>
          <p:nvPr/>
        </p:nvGraphicFramePr>
        <p:xfrm>
          <a:off x="2943225" y="1798638"/>
          <a:ext cx="3638550" cy="1049337"/>
        </p:xfrm>
        <a:graphic>
          <a:graphicData uri="http://schemas.openxmlformats.org/presentationml/2006/ole">
            <mc:AlternateContent xmlns:mc="http://schemas.openxmlformats.org/markup-compatibility/2006">
              <mc:Choice xmlns:v="urn:schemas-microsoft-com:vml" Requires="v">
                <p:oleObj spid="_x0000_s49166" name="公式" r:id="rId3" imgW="1625400" imgH="469800" progId="Equation.3">
                  <p:embed/>
                </p:oleObj>
              </mc:Choice>
              <mc:Fallback>
                <p:oleObj name="公式" r:id="rId3" imgW="1625400" imgH="469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3225" y="1798638"/>
                        <a:ext cx="3638550" cy="1049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7" name="Text Box 5"/>
          <p:cNvSpPr txBox="1">
            <a:spLocks noChangeArrowheads="1"/>
          </p:cNvSpPr>
          <p:nvPr/>
        </p:nvSpPr>
        <p:spPr bwMode="auto">
          <a:xfrm>
            <a:off x="304800" y="3216275"/>
            <a:ext cx="8534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50000"/>
              </a:lnSpc>
              <a:spcBef>
                <a:spcPct val="50000"/>
              </a:spcBef>
            </a:pPr>
            <a:r>
              <a:rPr kumimoji="1" lang="zh-CN" altLang="en-US" sz="2400" b="1">
                <a:solidFill>
                  <a:srgbClr val="000066"/>
                </a:solidFill>
                <a:latin typeface="华文仿宋" pitchFamily="2" charset="-122"/>
                <a:ea typeface="华文仿宋" pitchFamily="2" charset="-122"/>
              </a:rPr>
              <a:t>当被测信号不为</a:t>
            </a:r>
            <a:r>
              <a:rPr kumimoji="1" lang="en-US" altLang="zh-CN" sz="2400" b="1">
                <a:solidFill>
                  <a:srgbClr val="000066"/>
                </a:solidFill>
                <a:latin typeface="华文仿宋" pitchFamily="2" charset="-122"/>
                <a:ea typeface="华文仿宋" pitchFamily="2" charset="-122"/>
              </a:rPr>
              <a:t>0</a:t>
            </a:r>
            <a:r>
              <a:rPr kumimoji="1" lang="zh-CN" altLang="en-US" sz="2400" b="1">
                <a:solidFill>
                  <a:srgbClr val="000066"/>
                </a:solidFill>
                <a:latin typeface="华文仿宋" pitchFamily="2" charset="-122"/>
                <a:ea typeface="华文仿宋" pitchFamily="2" charset="-122"/>
              </a:rPr>
              <a:t>时，</a:t>
            </a:r>
            <a:r>
              <a:rPr kumimoji="1" lang="en-US" altLang="zh-CN" sz="2400" b="1">
                <a:solidFill>
                  <a:srgbClr val="000066"/>
                </a:solidFill>
                <a:latin typeface="华文仿宋" pitchFamily="2" charset="-122"/>
                <a:ea typeface="华文仿宋" pitchFamily="2" charset="-122"/>
              </a:rPr>
              <a:t>ΔC≠0</a:t>
            </a:r>
            <a:r>
              <a:rPr kumimoji="1" lang="zh-CN" altLang="en-US" sz="2400" b="1">
                <a:solidFill>
                  <a:srgbClr val="000066"/>
                </a:solidFill>
                <a:latin typeface="华文仿宋" pitchFamily="2" charset="-122"/>
                <a:ea typeface="华文仿宋" pitchFamily="2" charset="-122"/>
              </a:rPr>
              <a:t>， 振荡器频率有相应变化， 此时频率为 </a:t>
            </a:r>
          </a:p>
        </p:txBody>
      </p:sp>
      <p:graphicFrame>
        <p:nvGraphicFramePr>
          <p:cNvPr id="49158" name="Object 6"/>
          <p:cNvGraphicFramePr>
            <a:graphicFrameLocks noChangeAspect="1"/>
          </p:cNvGraphicFramePr>
          <p:nvPr/>
        </p:nvGraphicFramePr>
        <p:xfrm>
          <a:off x="1933575" y="4240213"/>
          <a:ext cx="5599113" cy="1049337"/>
        </p:xfrm>
        <a:graphic>
          <a:graphicData uri="http://schemas.openxmlformats.org/presentationml/2006/ole">
            <mc:AlternateContent xmlns:mc="http://schemas.openxmlformats.org/markup-compatibility/2006">
              <mc:Choice xmlns:v="urn:schemas-microsoft-com:vml" Requires="v">
                <p:oleObj spid="_x0000_s49167" name="公式" r:id="rId5" imgW="2501640" imgH="469800" progId="Equation.3">
                  <p:embed/>
                </p:oleObj>
              </mc:Choice>
              <mc:Fallback>
                <p:oleObj name="公式" r:id="rId5" imgW="2501640" imgH="469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3575" y="4240213"/>
                        <a:ext cx="5599113" cy="1049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539750" y="1052513"/>
            <a:ext cx="7920038" cy="329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50000"/>
              </a:lnSpc>
              <a:spcBef>
                <a:spcPct val="50000"/>
              </a:spcBef>
            </a:pPr>
            <a:r>
              <a:rPr kumimoji="1" lang="en-US" altLang="zh-CN" sz="2800" b="1">
                <a:solidFill>
                  <a:srgbClr val="000066"/>
                </a:solidFill>
                <a:latin typeface="华文仿宋" pitchFamily="2" charset="-122"/>
                <a:ea typeface="华文仿宋" pitchFamily="2" charset="-122"/>
              </a:rPr>
              <a:t>          </a:t>
            </a:r>
            <a:r>
              <a:rPr kumimoji="1" lang="zh-CN" altLang="en-US" sz="2800" b="1">
                <a:solidFill>
                  <a:srgbClr val="000066"/>
                </a:solidFill>
                <a:latin typeface="华文仿宋" pitchFamily="2" charset="-122"/>
                <a:ea typeface="华文仿宋" pitchFamily="2" charset="-122"/>
              </a:rPr>
              <a:t>调频电容传感器测量电路具有较高的灵敏度， 可以测量高至</a:t>
            </a:r>
            <a:r>
              <a:rPr kumimoji="1" lang="en-US" altLang="zh-CN" sz="2800" b="1">
                <a:solidFill>
                  <a:srgbClr val="000066"/>
                </a:solidFill>
                <a:latin typeface="华文仿宋" pitchFamily="2" charset="-122"/>
                <a:ea typeface="华文仿宋" pitchFamily="2" charset="-122"/>
              </a:rPr>
              <a:t>0.01μm</a:t>
            </a:r>
            <a:r>
              <a:rPr kumimoji="1" lang="zh-CN" altLang="en-US" sz="2800" b="1">
                <a:solidFill>
                  <a:srgbClr val="000066"/>
                </a:solidFill>
                <a:latin typeface="华文仿宋" pitchFamily="2" charset="-122"/>
                <a:ea typeface="华文仿宋" pitchFamily="2" charset="-122"/>
              </a:rPr>
              <a:t>级位移变化量。信号的输出频率易于用数字仪器测量， 并与计算机通讯，抗干扰能力强， 可以发送、 接收， 以达到遥测遥控的目的。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ext Box 3"/>
          <p:cNvSpPr txBox="1">
            <a:spLocks noChangeArrowheads="1"/>
          </p:cNvSpPr>
          <p:nvPr/>
        </p:nvSpPr>
        <p:spPr bwMode="auto">
          <a:xfrm>
            <a:off x="2295525" y="5389563"/>
            <a:ext cx="422116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10000"/>
              </a:spcBef>
              <a:buClr>
                <a:schemeClr val="accent2"/>
              </a:buClr>
              <a:buFont typeface="Wingdings" panose="05000000000000000000" pitchFamily="2" charset="2"/>
              <a:buNone/>
            </a:pPr>
            <a:r>
              <a:rPr kumimoji="1" lang="zh-CN" altLang="en-US" sz="2400" b="1">
                <a:latin typeface="华文仿宋" pitchFamily="2" charset="-122"/>
                <a:ea typeface="华文仿宋" pitchFamily="2" charset="-122"/>
              </a:rPr>
              <a:t>运算放大器式电路原理图</a:t>
            </a:r>
          </a:p>
        </p:txBody>
      </p:sp>
      <p:sp>
        <p:nvSpPr>
          <p:cNvPr id="53252" name="Rectangle 4"/>
          <p:cNvSpPr>
            <a:spLocks noChangeArrowheads="1"/>
          </p:cNvSpPr>
          <p:nvPr/>
        </p:nvSpPr>
        <p:spPr bwMode="auto">
          <a:xfrm>
            <a:off x="827088" y="496888"/>
            <a:ext cx="3938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ea typeface="宋体" panose="02010600030101010101" pitchFamily="2" charset="-122"/>
              </a:rPr>
              <a:t>2</a:t>
            </a:r>
            <a:r>
              <a:rPr kumimoji="1" lang="zh-CN" altLang="en-US" sz="2800" b="1">
                <a:ea typeface="宋体" panose="02010600030101010101" pitchFamily="2" charset="-122"/>
              </a:rPr>
              <a:t>、运算放大器式电路</a:t>
            </a:r>
          </a:p>
        </p:txBody>
      </p:sp>
      <p:grpSp>
        <p:nvGrpSpPr>
          <p:cNvPr id="5" name="Group 69"/>
          <p:cNvGrpSpPr>
            <a:grpSpLocks/>
          </p:cNvGrpSpPr>
          <p:nvPr/>
        </p:nvGrpSpPr>
        <p:grpSpPr bwMode="auto">
          <a:xfrm>
            <a:off x="1331640" y="1582736"/>
            <a:ext cx="6408712" cy="3646463"/>
            <a:chOff x="2562" y="573"/>
            <a:chExt cx="2949" cy="2041"/>
          </a:xfrm>
        </p:grpSpPr>
        <p:sp>
          <p:nvSpPr>
            <p:cNvPr id="6" name="Rectangle 67"/>
            <p:cNvSpPr>
              <a:spLocks noChangeArrowheads="1"/>
            </p:cNvSpPr>
            <p:nvPr/>
          </p:nvSpPr>
          <p:spPr bwMode="auto">
            <a:xfrm>
              <a:off x="2562" y="573"/>
              <a:ext cx="2949" cy="2041"/>
            </a:xfrm>
            <a:prstGeom prst="rect">
              <a:avLst/>
            </a:prstGeom>
            <a:solidFill>
              <a:srgbClr val="08080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19"/>
            <p:cNvSpPr>
              <a:spLocks noChangeShapeType="1"/>
            </p:cNvSpPr>
            <p:nvPr/>
          </p:nvSpPr>
          <p:spPr bwMode="auto">
            <a:xfrm>
              <a:off x="3374" y="1667"/>
              <a:ext cx="778"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AutoShape 20"/>
            <p:cNvSpPr>
              <a:spLocks noChangeArrowheads="1"/>
            </p:cNvSpPr>
            <p:nvPr/>
          </p:nvSpPr>
          <p:spPr bwMode="auto">
            <a:xfrm rot="5400000">
              <a:off x="4051" y="1396"/>
              <a:ext cx="618" cy="515"/>
            </a:xfrm>
            <a:prstGeom prst="triangle">
              <a:avLst>
                <a:gd name="adj" fmla="val 50000"/>
              </a:avLst>
            </a:prstGeom>
            <a:solidFill>
              <a:schemeClr val="tx1"/>
            </a:solidFill>
            <a:ln w="19050">
              <a:solidFill>
                <a:srgbClr val="66FFFF"/>
              </a:solidFill>
              <a:miter lim="800000"/>
              <a:headEnd/>
              <a:tailEnd/>
            </a:ln>
          </p:spPr>
          <p:txBody>
            <a:bodyPr/>
            <a:lstStyle/>
            <a:p>
              <a:endParaRPr lang="zh-CN" altLang="en-US"/>
            </a:p>
          </p:txBody>
        </p:sp>
        <p:sp>
          <p:nvSpPr>
            <p:cNvPr id="9" name="Line 21"/>
            <p:cNvSpPr>
              <a:spLocks noChangeShapeType="1"/>
            </p:cNvSpPr>
            <p:nvPr/>
          </p:nvSpPr>
          <p:spPr bwMode="auto">
            <a:xfrm>
              <a:off x="3263" y="1571"/>
              <a:ext cx="0" cy="195"/>
            </a:xfrm>
            <a:prstGeom prst="line">
              <a:avLst/>
            </a:prstGeom>
            <a:noFill/>
            <a:ln w="38100">
              <a:solidFill>
                <a:srgbClr val="FFCC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22"/>
            <p:cNvSpPr>
              <a:spLocks noChangeShapeType="1"/>
            </p:cNvSpPr>
            <p:nvPr/>
          </p:nvSpPr>
          <p:spPr bwMode="auto">
            <a:xfrm>
              <a:off x="3375" y="1571"/>
              <a:ext cx="0" cy="195"/>
            </a:xfrm>
            <a:prstGeom prst="line">
              <a:avLst/>
            </a:prstGeom>
            <a:noFill/>
            <a:ln w="38100">
              <a:solidFill>
                <a:srgbClr val="FFCC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23"/>
            <p:cNvSpPr>
              <a:spLocks noChangeShapeType="1"/>
            </p:cNvSpPr>
            <p:nvPr/>
          </p:nvSpPr>
          <p:spPr bwMode="auto">
            <a:xfrm flipH="1">
              <a:off x="2792" y="1667"/>
              <a:ext cx="47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Oval 24"/>
            <p:cNvSpPr>
              <a:spLocks noChangeArrowheads="1"/>
            </p:cNvSpPr>
            <p:nvPr/>
          </p:nvSpPr>
          <p:spPr bwMode="auto">
            <a:xfrm>
              <a:off x="2769" y="1616"/>
              <a:ext cx="94" cy="97"/>
            </a:xfrm>
            <a:prstGeom prst="ellipse">
              <a:avLst/>
            </a:prstGeom>
            <a:solidFill>
              <a:schemeClr val="tx1"/>
            </a:solidFill>
            <a:ln w="28575">
              <a:solidFill>
                <a:schemeClr val="bg1"/>
              </a:solidFill>
              <a:round/>
              <a:headEnd/>
              <a:tailEnd/>
            </a:ln>
          </p:spPr>
          <p:txBody>
            <a:bodyPr/>
            <a:lstStyle/>
            <a:p>
              <a:endParaRPr lang="zh-CN" altLang="en-US"/>
            </a:p>
          </p:txBody>
        </p:sp>
        <p:sp>
          <p:nvSpPr>
            <p:cNvPr id="13" name="Line 25"/>
            <p:cNvSpPr>
              <a:spLocks noChangeShapeType="1"/>
            </p:cNvSpPr>
            <p:nvPr/>
          </p:nvSpPr>
          <p:spPr bwMode="auto">
            <a:xfrm>
              <a:off x="2819" y="2163"/>
              <a:ext cx="0" cy="17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26"/>
            <p:cNvSpPr>
              <a:spLocks noChangeShapeType="1"/>
            </p:cNvSpPr>
            <p:nvPr/>
          </p:nvSpPr>
          <p:spPr bwMode="auto">
            <a:xfrm>
              <a:off x="2712" y="2347"/>
              <a:ext cx="198"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27"/>
            <p:cNvSpPr>
              <a:spLocks noChangeShapeType="1"/>
            </p:cNvSpPr>
            <p:nvPr/>
          </p:nvSpPr>
          <p:spPr bwMode="auto">
            <a:xfrm>
              <a:off x="2745" y="2417"/>
              <a:ext cx="138"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28"/>
            <p:cNvSpPr>
              <a:spLocks noChangeShapeType="1"/>
            </p:cNvSpPr>
            <p:nvPr/>
          </p:nvSpPr>
          <p:spPr bwMode="auto">
            <a:xfrm>
              <a:off x="2779" y="2485"/>
              <a:ext cx="75"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29"/>
            <p:cNvSpPr>
              <a:spLocks noChangeShapeType="1"/>
            </p:cNvSpPr>
            <p:nvPr/>
          </p:nvSpPr>
          <p:spPr bwMode="auto">
            <a:xfrm>
              <a:off x="4202" y="995"/>
              <a:ext cx="0" cy="194"/>
            </a:xfrm>
            <a:prstGeom prst="line">
              <a:avLst/>
            </a:prstGeom>
            <a:noFill/>
            <a:ln w="38100">
              <a:solidFill>
                <a:srgbClr val="FFCC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30"/>
            <p:cNvSpPr>
              <a:spLocks noChangeShapeType="1"/>
            </p:cNvSpPr>
            <p:nvPr/>
          </p:nvSpPr>
          <p:spPr bwMode="auto">
            <a:xfrm>
              <a:off x="4317" y="995"/>
              <a:ext cx="0" cy="194"/>
            </a:xfrm>
            <a:prstGeom prst="line">
              <a:avLst/>
            </a:prstGeom>
            <a:noFill/>
            <a:ln w="38100">
              <a:solidFill>
                <a:srgbClr val="FFCC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31"/>
            <p:cNvSpPr>
              <a:spLocks noChangeShapeType="1"/>
            </p:cNvSpPr>
            <p:nvPr/>
          </p:nvSpPr>
          <p:spPr bwMode="auto">
            <a:xfrm flipH="1">
              <a:off x="3642" y="1095"/>
              <a:ext cx="56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32"/>
            <p:cNvSpPr>
              <a:spLocks noChangeShapeType="1"/>
            </p:cNvSpPr>
            <p:nvPr/>
          </p:nvSpPr>
          <p:spPr bwMode="auto">
            <a:xfrm>
              <a:off x="4319" y="1095"/>
              <a:ext cx="39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Oval 33"/>
            <p:cNvSpPr>
              <a:spLocks noChangeArrowheads="1"/>
            </p:cNvSpPr>
            <p:nvPr/>
          </p:nvSpPr>
          <p:spPr bwMode="auto">
            <a:xfrm>
              <a:off x="5025" y="1619"/>
              <a:ext cx="94" cy="98"/>
            </a:xfrm>
            <a:prstGeom prst="ellipse">
              <a:avLst/>
            </a:prstGeom>
            <a:solidFill>
              <a:schemeClr val="tx1"/>
            </a:solidFill>
            <a:ln w="28575">
              <a:solidFill>
                <a:schemeClr val="bg1"/>
              </a:solidFill>
              <a:round/>
              <a:headEnd/>
              <a:tailEnd/>
            </a:ln>
          </p:spPr>
          <p:txBody>
            <a:bodyPr/>
            <a:lstStyle/>
            <a:p>
              <a:endParaRPr lang="zh-CN" altLang="en-US"/>
            </a:p>
          </p:txBody>
        </p:sp>
        <p:sp>
          <p:nvSpPr>
            <p:cNvPr id="22" name="Line 34"/>
            <p:cNvSpPr>
              <a:spLocks noChangeShapeType="1"/>
            </p:cNvSpPr>
            <p:nvPr/>
          </p:nvSpPr>
          <p:spPr bwMode="auto">
            <a:xfrm>
              <a:off x="4630" y="1657"/>
              <a:ext cx="39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35"/>
            <p:cNvSpPr>
              <a:spLocks noChangeShapeType="1"/>
            </p:cNvSpPr>
            <p:nvPr/>
          </p:nvSpPr>
          <p:spPr bwMode="auto">
            <a:xfrm>
              <a:off x="3642" y="1084"/>
              <a:ext cx="0" cy="56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36"/>
            <p:cNvSpPr>
              <a:spLocks noChangeShapeType="1"/>
            </p:cNvSpPr>
            <p:nvPr/>
          </p:nvSpPr>
          <p:spPr bwMode="auto">
            <a:xfrm>
              <a:off x="5078" y="2141"/>
              <a:ext cx="0" cy="17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37"/>
            <p:cNvSpPr>
              <a:spLocks noChangeShapeType="1"/>
            </p:cNvSpPr>
            <p:nvPr/>
          </p:nvSpPr>
          <p:spPr bwMode="auto">
            <a:xfrm>
              <a:off x="4980" y="2327"/>
              <a:ext cx="197"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38"/>
            <p:cNvSpPr>
              <a:spLocks noChangeShapeType="1"/>
            </p:cNvSpPr>
            <p:nvPr/>
          </p:nvSpPr>
          <p:spPr bwMode="auto">
            <a:xfrm>
              <a:off x="5012" y="2396"/>
              <a:ext cx="137"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39"/>
            <p:cNvSpPr>
              <a:spLocks noChangeShapeType="1"/>
            </p:cNvSpPr>
            <p:nvPr/>
          </p:nvSpPr>
          <p:spPr bwMode="auto">
            <a:xfrm>
              <a:off x="5045" y="2464"/>
              <a:ext cx="75"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40"/>
            <p:cNvSpPr>
              <a:spLocks noChangeShapeType="1"/>
            </p:cNvSpPr>
            <p:nvPr/>
          </p:nvSpPr>
          <p:spPr bwMode="auto">
            <a:xfrm>
              <a:off x="4716" y="1088"/>
              <a:ext cx="0" cy="5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Oval 41"/>
            <p:cNvSpPr>
              <a:spLocks noChangeArrowheads="1"/>
            </p:cNvSpPr>
            <p:nvPr/>
          </p:nvSpPr>
          <p:spPr bwMode="auto">
            <a:xfrm>
              <a:off x="3616" y="1640"/>
              <a:ext cx="48" cy="52"/>
            </a:xfrm>
            <a:prstGeom prst="ellipse">
              <a:avLst/>
            </a:prstGeom>
            <a:solidFill>
              <a:schemeClr val="bg1"/>
            </a:solidFill>
            <a:ln w="9525">
              <a:solidFill>
                <a:srgbClr val="FFCC66"/>
              </a:solidFill>
              <a:round/>
              <a:headEnd/>
              <a:tailEnd/>
            </a:ln>
          </p:spPr>
          <p:txBody>
            <a:bodyPr/>
            <a:lstStyle/>
            <a:p>
              <a:endParaRPr lang="zh-CN" altLang="en-US"/>
            </a:p>
          </p:txBody>
        </p:sp>
        <p:sp>
          <p:nvSpPr>
            <p:cNvPr id="30" name="Text Box 42"/>
            <p:cNvSpPr txBox="1">
              <a:spLocks noChangeArrowheads="1"/>
            </p:cNvSpPr>
            <p:nvPr/>
          </p:nvSpPr>
          <p:spPr bwMode="auto">
            <a:xfrm>
              <a:off x="4060" y="663"/>
              <a:ext cx="592"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miter lim="800000"/>
                  <a:headEnd/>
                  <a:tailEnd/>
                </a14:hiddenLine>
              </a:ext>
            </a:extLst>
          </p:spPr>
          <p:txBody>
            <a:bodyPr/>
            <a:lstStyle/>
            <a:p>
              <a:pPr algn="just"/>
              <a:r>
                <a:rPr kumimoji="1" lang="en-US" altLang="zh-CN" sz="2400" b="1" i="1">
                  <a:solidFill>
                    <a:srgbClr val="66FF33"/>
                  </a:solidFill>
                  <a:latin typeface="Times New Roman" panose="02020603050405020304" pitchFamily="18" charset="0"/>
                </a:rPr>
                <a:t>C</a:t>
              </a:r>
              <a:r>
                <a:rPr kumimoji="1" lang="en-US" altLang="zh-CN" sz="2400" b="1" i="1" baseline="-25000">
                  <a:solidFill>
                    <a:srgbClr val="66FF33"/>
                  </a:solidFill>
                  <a:latin typeface="Times New Roman" panose="02020603050405020304" pitchFamily="18" charset="0"/>
                </a:rPr>
                <a:t>x</a:t>
              </a:r>
              <a:endParaRPr kumimoji="1" lang="en-US" altLang="zh-CN" sz="2400" b="1">
                <a:solidFill>
                  <a:srgbClr val="66FF33"/>
                </a:solidFill>
                <a:latin typeface="Times New Roman" panose="02020603050405020304" pitchFamily="18" charset="0"/>
                <a:ea typeface="仿宋_GB2312" pitchFamily="49" charset="-122"/>
              </a:endParaRPr>
            </a:p>
          </p:txBody>
        </p:sp>
        <p:sp>
          <p:nvSpPr>
            <p:cNvPr id="31" name="Text Box 43"/>
            <p:cNvSpPr txBox="1">
              <a:spLocks noChangeArrowheads="1"/>
            </p:cNvSpPr>
            <p:nvPr/>
          </p:nvSpPr>
          <p:spPr bwMode="auto">
            <a:xfrm>
              <a:off x="3138" y="1213"/>
              <a:ext cx="444"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miter lim="800000"/>
                  <a:headEnd/>
                  <a:tailEnd/>
                </a14:hiddenLine>
              </a:ext>
            </a:extLst>
          </p:spPr>
          <p:txBody>
            <a:bodyPr/>
            <a:lstStyle/>
            <a:p>
              <a:pPr algn="just"/>
              <a:r>
                <a:rPr kumimoji="1" lang="en-US" altLang="zh-CN" sz="2400" b="1" i="1">
                  <a:solidFill>
                    <a:srgbClr val="66FF33"/>
                  </a:solidFill>
                  <a:latin typeface="Times New Roman" panose="02020603050405020304" pitchFamily="18" charset="0"/>
                </a:rPr>
                <a:t>C</a:t>
              </a:r>
              <a:r>
                <a:rPr kumimoji="1" lang="en-US" altLang="zh-CN" sz="2400" b="1" baseline="-25000">
                  <a:solidFill>
                    <a:srgbClr val="66FF33"/>
                  </a:solidFill>
                  <a:latin typeface="Times New Roman" panose="02020603050405020304" pitchFamily="18" charset="0"/>
                </a:rPr>
                <a:t>0</a:t>
              </a:r>
              <a:endParaRPr kumimoji="1" lang="en-US" altLang="zh-CN" sz="2400" b="1">
                <a:solidFill>
                  <a:srgbClr val="66FF33"/>
                </a:solidFill>
                <a:latin typeface="Times New Roman" panose="02020603050405020304" pitchFamily="18" charset="0"/>
                <a:ea typeface="仿宋_GB2312" pitchFamily="49" charset="-122"/>
              </a:endParaRPr>
            </a:p>
          </p:txBody>
        </p:sp>
        <p:sp>
          <p:nvSpPr>
            <p:cNvPr id="32" name="Arc 44"/>
            <p:cNvSpPr>
              <a:spLocks/>
            </p:cNvSpPr>
            <p:nvPr/>
          </p:nvSpPr>
          <p:spPr bwMode="auto">
            <a:xfrm flipH="1">
              <a:off x="3707" y="1149"/>
              <a:ext cx="198" cy="194"/>
            </a:xfrm>
            <a:custGeom>
              <a:avLst/>
              <a:gdLst>
                <a:gd name="G0" fmla="+- 7238 0 0"/>
                <a:gd name="G1" fmla="+- 21600 0 0"/>
                <a:gd name="G2" fmla="+- 21600 0 0"/>
                <a:gd name="T0" fmla="*/ 0 w 28838"/>
                <a:gd name="T1" fmla="*/ 1249 h 24058"/>
                <a:gd name="T2" fmla="*/ 28698 w 28838"/>
                <a:gd name="T3" fmla="*/ 24058 h 24058"/>
                <a:gd name="T4" fmla="*/ 7238 w 28838"/>
                <a:gd name="T5" fmla="*/ 21600 h 24058"/>
              </a:gdLst>
              <a:ahLst/>
              <a:cxnLst>
                <a:cxn ang="0">
                  <a:pos x="T0" y="T1"/>
                </a:cxn>
                <a:cxn ang="0">
                  <a:pos x="T2" y="T3"/>
                </a:cxn>
                <a:cxn ang="0">
                  <a:pos x="T4" y="T5"/>
                </a:cxn>
              </a:cxnLst>
              <a:rect l="0" t="0" r="r" b="b"/>
              <a:pathLst>
                <a:path w="28838" h="24058" fill="none" extrusionOk="0">
                  <a:moveTo>
                    <a:pt x="-1" y="1248"/>
                  </a:moveTo>
                  <a:cubicBezTo>
                    <a:pt x="2323" y="422"/>
                    <a:pt x="4771" y="0"/>
                    <a:pt x="7238" y="0"/>
                  </a:cubicBezTo>
                  <a:cubicBezTo>
                    <a:pt x="19167" y="0"/>
                    <a:pt x="28838" y="9670"/>
                    <a:pt x="28838" y="21600"/>
                  </a:cubicBezTo>
                  <a:cubicBezTo>
                    <a:pt x="28838" y="22421"/>
                    <a:pt x="28791" y="23241"/>
                    <a:pt x="28697" y="24057"/>
                  </a:cubicBezTo>
                </a:path>
                <a:path w="28838" h="24058" stroke="0" extrusionOk="0">
                  <a:moveTo>
                    <a:pt x="-1" y="1248"/>
                  </a:moveTo>
                  <a:cubicBezTo>
                    <a:pt x="2323" y="422"/>
                    <a:pt x="4771" y="0"/>
                    <a:pt x="7238" y="0"/>
                  </a:cubicBezTo>
                  <a:cubicBezTo>
                    <a:pt x="19167" y="0"/>
                    <a:pt x="28838" y="9670"/>
                    <a:pt x="28838" y="21600"/>
                  </a:cubicBezTo>
                  <a:cubicBezTo>
                    <a:pt x="28838" y="22421"/>
                    <a:pt x="28791" y="23241"/>
                    <a:pt x="28697" y="24057"/>
                  </a:cubicBezTo>
                  <a:lnTo>
                    <a:pt x="7238" y="21600"/>
                  </a:lnTo>
                  <a:close/>
                </a:path>
              </a:pathLst>
            </a:cu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 name="Line 45"/>
            <p:cNvSpPr>
              <a:spLocks noChangeShapeType="1"/>
            </p:cNvSpPr>
            <p:nvPr/>
          </p:nvSpPr>
          <p:spPr bwMode="auto">
            <a:xfrm flipH="1">
              <a:off x="3696" y="1323"/>
              <a:ext cx="12" cy="157"/>
            </a:xfrm>
            <a:prstGeom prst="line">
              <a:avLst/>
            </a:prstGeom>
            <a:noFill/>
            <a:ln w="9525">
              <a:solidFill>
                <a:schemeClr val="bg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4" name="Line 46"/>
            <p:cNvSpPr>
              <a:spLocks noChangeShapeType="1"/>
            </p:cNvSpPr>
            <p:nvPr/>
          </p:nvSpPr>
          <p:spPr bwMode="auto">
            <a:xfrm flipV="1">
              <a:off x="2971" y="1842"/>
              <a:ext cx="264" cy="3"/>
            </a:xfrm>
            <a:prstGeom prst="line">
              <a:avLst/>
            </a:prstGeom>
            <a:noFill/>
            <a:ln w="28575">
              <a:solidFill>
                <a:schemeClr val="bg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5" name="Line 47"/>
            <p:cNvSpPr>
              <a:spLocks noChangeShapeType="1"/>
            </p:cNvSpPr>
            <p:nvPr/>
          </p:nvSpPr>
          <p:spPr bwMode="auto">
            <a:xfrm>
              <a:off x="3659" y="1767"/>
              <a:ext cx="372" cy="0"/>
            </a:xfrm>
            <a:prstGeom prst="line">
              <a:avLst/>
            </a:prstGeom>
            <a:noFill/>
            <a:ln w="28575">
              <a:solidFill>
                <a:schemeClr val="bg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6" name="Oval 48"/>
            <p:cNvSpPr>
              <a:spLocks noChangeArrowheads="1"/>
            </p:cNvSpPr>
            <p:nvPr/>
          </p:nvSpPr>
          <p:spPr bwMode="auto">
            <a:xfrm>
              <a:off x="4692" y="1632"/>
              <a:ext cx="49" cy="52"/>
            </a:xfrm>
            <a:prstGeom prst="ellipse">
              <a:avLst/>
            </a:prstGeom>
            <a:solidFill>
              <a:schemeClr val="bg1"/>
            </a:solidFill>
            <a:ln w="9525">
              <a:solidFill>
                <a:srgbClr val="FFCC66"/>
              </a:solidFill>
              <a:round/>
              <a:headEnd/>
              <a:tailEnd/>
            </a:ln>
          </p:spPr>
          <p:txBody>
            <a:bodyPr/>
            <a:lstStyle/>
            <a:p>
              <a:endParaRPr lang="zh-CN" altLang="en-US"/>
            </a:p>
          </p:txBody>
        </p:sp>
        <p:sp>
          <p:nvSpPr>
            <p:cNvPr id="37" name="Text Box 49"/>
            <p:cNvSpPr txBox="1">
              <a:spLocks noChangeArrowheads="1"/>
            </p:cNvSpPr>
            <p:nvPr/>
          </p:nvSpPr>
          <p:spPr bwMode="auto">
            <a:xfrm>
              <a:off x="4102" y="1444"/>
              <a:ext cx="560"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miter lim="800000"/>
                  <a:headEnd/>
                  <a:tailEnd/>
                </a14:hiddenLine>
              </a:ext>
            </a:extLst>
          </p:spPr>
          <p:txBody>
            <a:bodyPr/>
            <a:lstStyle/>
            <a:p>
              <a:pPr algn="just"/>
              <a:r>
                <a:rPr kumimoji="1" lang="en-US" altLang="zh-CN" sz="2800" b="1">
                  <a:solidFill>
                    <a:srgbClr val="FF66FF"/>
                  </a:solidFill>
                  <a:effectLst>
                    <a:outerShdw blurRad="38100" dist="38100" dir="2700000" algn="tl">
                      <a:srgbClr val="C0C0C0"/>
                    </a:outerShdw>
                  </a:effectLst>
                  <a:latin typeface="Times New Roman" panose="02020603050405020304" pitchFamily="18" charset="0"/>
                </a:rPr>
                <a:t>-A</a:t>
              </a:r>
              <a:endParaRPr kumimoji="1" lang="en-US" altLang="zh-CN" sz="2800" b="1">
                <a:solidFill>
                  <a:srgbClr val="FF66FF"/>
                </a:solidFill>
                <a:effectLst>
                  <a:outerShdw blurRad="38100" dist="38100" dir="2700000" algn="tl">
                    <a:srgbClr val="C0C0C0"/>
                  </a:outerShdw>
                </a:effectLst>
                <a:latin typeface="Times New Roman" panose="02020603050405020304" pitchFamily="18" charset="0"/>
                <a:ea typeface="仿宋_GB2312" pitchFamily="49" charset="-122"/>
              </a:endParaRPr>
            </a:p>
          </p:txBody>
        </p:sp>
        <p:sp>
          <p:nvSpPr>
            <p:cNvPr id="38" name="Oval 50"/>
            <p:cNvSpPr>
              <a:spLocks noChangeArrowheads="1"/>
            </p:cNvSpPr>
            <p:nvPr/>
          </p:nvSpPr>
          <p:spPr bwMode="auto">
            <a:xfrm>
              <a:off x="5032" y="2077"/>
              <a:ext cx="93" cy="96"/>
            </a:xfrm>
            <a:prstGeom prst="ellipse">
              <a:avLst/>
            </a:prstGeom>
            <a:solidFill>
              <a:schemeClr val="tx1"/>
            </a:solidFill>
            <a:ln w="28575">
              <a:solidFill>
                <a:schemeClr val="bg1"/>
              </a:solidFill>
              <a:round/>
              <a:headEnd/>
              <a:tailEnd/>
            </a:ln>
          </p:spPr>
          <p:txBody>
            <a:bodyPr/>
            <a:lstStyle/>
            <a:p>
              <a:endParaRPr lang="zh-CN" altLang="en-US"/>
            </a:p>
          </p:txBody>
        </p:sp>
        <p:sp>
          <p:nvSpPr>
            <p:cNvPr id="39" name="Oval 51"/>
            <p:cNvSpPr>
              <a:spLocks noChangeArrowheads="1"/>
            </p:cNvSpPr>
            <p:nvPr/>
          </p:nvSpPr>
          <p:spPr bwMode="auto">
            <a:xfrm>
              <a:off x="2772" y="2105"/>
              <a:ext cx="93" cy="98"/>
            </a:xfrm>
            <a:prstGeom prst="ellipse">
              <a:avLst/>
            </a:prstGeom>
            <a:solidFill>
              <a:schemeClr val="tx1"/>
            </a:solidFill>
            <a:ln w="28575">
              <a:solidFill>
                <a:schemeClr val="bg1"/>
              </a:solidFill>
              <a:round/>
              <a:headEnd/>
              <a:tailEnd/>
            </a:ln>
          </p:spPr>
          <p:txBody>
            <a:bodyPr/>
            <a:lstStyle/>
            <a:p>
              <a:endParaRPr lang="zh-CN" altLang="en-US"/>
            </a:p>
          </p:txBody>
        </p:sp>
        <p:sp>
          <p:nvSpPr>
            <p:cNvPr id="40" name="Text Box 53"/>
            <p:cNvSpPr txBox="1">
              <a:spLocks noChangeArrowheads="1"/>
            </p:cNvSpPr>
            <p:nvPr/>
          </p:nvSpPr>
          <p:spPr bwMode="auto">
            <a:xfrm>
              <a:off x="2698" y="1752"/>
              <a:ext cx="31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miter lim="800000"/>
                  <a:headEnd/>
                  <a:tailEnd/>
                </a14:hiddenLine>
              </a:ext>
            </a:extLst>
          </p:spPr>
          <p:txBody>
            <a:bodyPr/>
            <a:lstStyle/>
            <a:p>
              <a:pPr algn="just"/>
              <a:r>
                <a:rPr kumimoji="1" lang="en-US" altLang="zh-CN" sz="2400" b="1" i="1">
                  <a:solidFill>
                    <a:srgbClr val="66FF33"/>
                  </a:solidFill>
                  <a:latin typeface="Times New Roman" panose="02020603050405020304" pitchFamily="18" charset="0"/>
                </a:rPr>
                <a:t>E</a:t>
              </a:r>
              <a:endParaRPr kumimoji="1" lang="en-US" altLang="zh-CN" sz="2400" b="1">
                <a:solidFill>
                  <a:srgbClr val="66FF33"/>
                </a:solidFill>
                <a:latin typeface="Times New Roman" panose="02020603050405020304" pitchFamily="18" charset="0"/>
                <a:ea typeface="仿宋_GB2312" pitchFamily="49" charset="-122"/>
              </a:endParaRPr>
            </a:p>
          </p:txBody>
        </p:sp>
        <p:sp>
          <p:nvSpPr>
            <p:cNvPr id="41" name="Text Box 56"/>
            <p:cNvSpPr txBox="1">
              <a:spLocks noChangeArrowheads="1"/>
            </p:cNvSpPr>
            <p:nvPr/>
          </p:nvSpPr>
          <p:spPr bwMode="auto">
            <a:xfrm>
              <a:off x="4921" y="1706"/>
              <a:ext cx="529"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miter lim="800000"/>
                  <a:headEnd/>
                  <a:tailEnd/>
                </a14:hiddenLine>
              </a:ext>
            </a:extLst>
          </p:spPr>
          <p:txBody>
            <a:bodyPr/>
            <a:lstStyle/>
            <a:p>
              <a:pPr algn="just"/>
              <a:r>
                <a:rPr kumimoji="1" lang="en-US" altLang="zh-CN" sz="2400" b="1" i="1">
                  <a:solidFill>
                    <a:srgbClr val="66FF33"/>
                  </a:solidFill>
                  <a:latin typeface="Times New Roman" panose="02020603050405020304" pitchFamily="18" charset="0"/>
                </a:rPr>
                <a:t>U</a:t>
              </a:r>
              <a:r>
                <a:rPr kumimoji="1" lang="en-US" altLang="zh-CN" sz="2400" b="1" i="1" baseline="-25000">
                  <a:solidFill>
                    <a:srgbClr val="66FF33"/>
                  </a:solidFill>
                  <a:latin typeface="Times New Roman" panose="02020603050405020304" pitchFamily="18" charset="0"/>
                </a:rPr>
                <a:t>SC</a:t>
              </a:r>
              <a:endParaRPr kumimoji="1" lang="en-US" altLang="zh-CN" sz="2400" b="1">
                <a:solidFill>
                  <a:srgbClr val="66FF33"/>
                </a:solidFill>
                <a:latin typeface="Times New Roman" panose="02020603050405020304" pitchFamily="18" charset="0"/>
                <a:ea typeface="仿宋_GB2312" pitchFamily="49" charset="-122"/>
              </a:endParaRPr>
            </a:p>
          </p:txBody>
        </p:sp>
        <p:sp>
          <p:nvSpPr>
            <p:cNvPr id="42" name="Text Box 59"/>
            <p:cNvSpPr txBox="1">
              <a:spLocks noChangeArrowheads="1"/>
            </p:cNvSpPr>
            <p:nvPr/>
          </p:nvSpPr>
          <p:spPr bwMode="auto">
            <a:xfrm>
              <a:off x="3016" y="1797"/>
              <a:ext cx="317"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miter lim="800000"/>
                  <a:headEnd/>
                  <a:tailEnd/>
                </a14:hiddenLine>
              </a:ext>
            </a:extLst>
          </p:spPr>
          <p:txBody>
            <a:bodyPr/>
            <a:lstStyle/>
            <a:p>
              <a:pPr algn="just"/>
              <a:r>
                <a:rPr kumimoji="1" lang="en-US" altLang="zh-CN" sz="2400" b="1" i="1">
                  <a:solidFill>
                    <a:srgbClr val="66FF33"/>
                  </a:solidFill>
                  <a:latin typeface="Times New Roman" panose="02020603050405020304" pitchFamily="18" charset="0"/>
                </a:rPr>
                <a:t>I</a:t>
              </a:r>
              <a:r>
                <a:rPr kumimoji="1" lang="en-US" altLang="zh-CN" sz="2400" b="1" i="1" baseline="-25000">
                  <a:solidFill>
                    <a:srgbClr val="66FF33"/>
                  </a:solidFill>
                  <a:latin typeface="Times New Roman" panose="02020603050405020304" pitchFamily="18" charset="0"/>
                </a:rPr>
                <a:t>0</a:t>
              </a:r>
              <a:endParaRPr kumimoji="1" lang="en-US" altLang="zh-CN" sz="2400" b="1" i="1">
                <a:solidFill>
                  <a:srgbClr val="66FF33"/>
                </a:solidFill>
                <a:latin typeface="Times New Roman" panose="02020603050405020304" pitchFamily="18" charset="0"/>
                <a:ea typeface="仿宋_GB2312" pitchFamily="49" charset="-122"/>
              </a:endParaRPr>
            </a:p>
          </p:txBody>
        </p:sp>
        <p:sp>
          <p:nvSpPr>
            <p:cNvPr id="43" name="Text Box 62"/>
            <p:cNvSpPr txBox="1">
              <a:spLocks noChangeArrowheads="1"/>
            </p:cNvSpPr>
            <p:nvPr/>
          </p:nvSpPr>
          <p:spPr bwMode="auto">
            <a:xfrm>
              <a:off x="3742" y="1207"/>
              <a:ext cx="592"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miter lim="800000"/>
                  <a:headEnd/>
                  <a:tailEnd/>
                </a14:hiddenLine>
              </a:ext>
            </a:extLst>
          </p:spPr>
          <p:txBody>
            <a:bodyPr/>
            <a:lstStyle/>
            <a:p>
              <a:pPr algn="just"/>
              <a:r>
                <a:rPr kumimoji="1" lang="en-US" altLang="zh-CN" sz="2400" b="1" i="1">
                  <a:solidFill>
                    <a:srgbClr val="66FF33"/>
                  </a:solidFill>
                  <a:latin typeface="Times New Roman" panose="02020603050405020304" pitchFamily="18" charset="0"/>
                </a:rPr>
                <a:t>I</a:t>
              </a:r>
              <a:r>
                <a:rPr kumimoji="1" lang="en-US" altLang="zh-CN" sz="2400" b="1" i="1" baseline="-25000">
                  <a:solidFill>
                    <a:srgbClr val="66FF33"/>
                  </a:solidFill>
                  <a:latin typeface="Times New Roman" panose="02020603050405020304" pitchFamily="18" charset="0"/>
                </a:rPr>
                <a:t>x</a:t>
              </a:r>
              <a:endParaRPr kumimoji="1" lang="en-US" altLang="zh-CN" sz="2400" b="1" i="1">
                <a:solidFill>
                  <a:srgbClr val="66FF33"/>
                </a:solidFill>
                <a:latin typeface="Times New Roman" panose="02020603050405020304" pitchFamily="18" charset="0"/>
                <a:ea typeface="仿宋_GB2312" pitchFamily="49" charset="-122"/>
              </a:endParaRPr>
            </a:p>
          </p:txBody>
        </p:sp>
        <p:sp>
          <p:nvSpPr>
            <p:cNvPr id="44" name="Text Box 65"/>
            <p:cNvSpPr txBox="1">
              <a:spLocks noChangeArrowheads="1"/>
            </p:cNvSpPr>
            <p:nvPr/>
          </p:nvSpPr>
          <p:spPr bwMode="auto">
            <a:xfrm>
              <a:off x="3696" y="1797"/>
              <a:ext cx="593"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miter lim="800000"/>
                  <a:headEnd/>
                  <a:tailEnd/>
                </a14:hiddenLine>
              </a:ext>
            </a:extLst>
          </p:spPr>
          <p:txBody>
            <a:bodyPr/>
            <a:lstStyle/>
            <a:p>
              <a:pPr algn="just"/>
              <a:r>
                <a:rPr kumimoji="1" lang="en-US" altLang="zh-CN" sz="2400" b="1" i="1">
                  <a:solidFill>
                    <a:srgbClr val="66FF33"/>
                  </a:solidFill>
                  <a:latin typeface="Times New Roman" panose="02020603050405020304" pitchFamily="18" charset="0"/>
                </a:rPr>
                <a:t>I</a:t>
              </a:r>
              <a:endParaRPr kumimoji="1" lang="en-US" altLang="zh-CN" sz="2400" b="1" i="1">
                <a:solidFill>
                  <a:srgbClr val="66FF33"/>
                </a:solidFill>
                <a:latin typeface="Times New Roman" panose="02020603050405020304" pitchFamily="18" charset="0"/>
                <a:ea typeface="仿宋_GB2312" pitchFamily="49" charset="-122"/>
              </a:endParaRPr>
            </a:p>
          </p:txBody>
        </p:sp>
        <p:sp>
          <p:nvSpPr>
            <p:cNvPr id="45" name="Line 68"/>
            <p:cNvSpPr>
              <a:spLocks noChangeShapeType="1"/>
            </p:cNvSpPr>
            <p:nvPr/>
          </p:nvSpPr>
          <p:spPr bwMode="auto">
            <a:xfrm flipV="1">
              <a:off x="4105" y="1026"/>
              <a:ext cx="318" cy="181"/>
            </a:xfrm>
            <a:prstGeom prst="line">
              <a:avLst/>
            </a:prstGeom>
            <a:noFill/>
            <a:ln w="381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huangq_01_10_clip_image002"/>
          <p:cNvPicPr>
            <a:picLocks noChangeAspect="1" noChangeArrowheads="1"/>
          </p:cNvPicPr>
          <p:nvPr/>
        </p:nvPicPr>
        <p:blipFill>
          <a:blip r:embed="rId2">
            <a:lum bright="6000" contrast="18000"/>
            <a:extLst>
              <a:ext uri="{28A0092B-C50C-407E-A947-70E740481C1C}">
                <a14:useLocalDpi xmlns:a14="http://schemas.microsoft.com/office/drawing/2010/main" val="0"/>
              </a:ext>
            </a:extLst>
          </a:blip>
          <a:srcRect/>
          <a:stretch>
            <a:fillRect/>
          </a:stretch>
        </p:blipFill>
        <p:spPr bwMode="auto">
          <a:xfrm>
            <a:off x="900113" y="188913"/>
            <a:ext cx="7272337" cy="6438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611188" y="260350"/>
            <a:ext cx="8066087" cy="2172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10000"/>
              </a:spcBef>
              <a:buClr>
                <a:schemeClr val="accent2"/>
              </a:buClr>
              <a:buFont typeface="Wingdings" panose="05000000000000000000" pitchFamily="2" charset="2"/>
              <a:buNone/>
            </a:pPr>
            <a:r>
              <a:rPr kumimoji="1" lang="zh-CN" altLang="en-US" sz="2800" b="1" dirty="0" smtClean="0">
                <a:solidFill>
                  <a:srgbClr val="000066"/>
                </a:solidFill>
                <a:latin typeface="华文仿宋" pitchFamily="2" charset="-122"/>
                <a:ea typeface="华文仿宋" pitchFamily="2" charset="-122"/>
              </a:rPr>
              <a:t>       </a:t>
            </a:r>
            <a:r>
              <a:rPr kumimoji="1" lang="zh-CN" altLang="en-US" sz="2800" b="1" dirty="0">
                <a:solidFill>
                  <a:srgbClr val="000066"/>
                </a:solidFill>
                <a:latin typeface="华文仿宋" pitchFamily="2" charset="-122"/>
                <a:ea typeface="华文仿宋" pitchFamily="2" charset="-122"/>
              </a:rPr>
              <a:t>由于运算放大器的放大倍数非常大，而且输入阻抗</a:t>
            </a:r>
            <a:r>
              <a:rPr kumimoji="1" lang="en-US" altLang="zh-CN" sz="2800" b="1" dirty="0">
                <a:solidFill>
                  <a:srgbClr val="000066"/>
                </a:solidFill>
                <a:latin typeface="华文仿宋" pitchFamily="2" charset="-122"/>
                <a:ea typeface="华文仿宋" pitchFamily="2" charset="-122"/>
              </a:rPr>
              <a:t>Zi</a:t>
            </a:r>
            <a:r>
              <a:rPr kumimoji="1" lang="zh-CN" altLang="en-US" sz="2800" b="1" dirty="0">
                <a:solidFill>
                  <a:srgbClr val="000066"/>
                </a:solidFill>
                <a:latin typeface="华文仿宋" pitchFamily="2" charset="-122"/>
                <a:ea typeface="华文仿宋" pitchFamily="2" charset="-122"/>
              </a:rPr>
              <a:t>很高</a:t>
            </a:r>
            <a:r>
              <a:rPr kumimoji="1" lang="en-US" altLang="zh-CN" sz="2800" b="1" dirty="0">
                <a:solidFill>
                  <a:srgbClr val="000066"/>
                </a:solidFill>
                <a:latin typeface="华文仿宋" pitchFamily="2" charset="-122"/>
                <a:ea typeface="华文仿宋" pitchFamily="2" charset="-122"/>
              </a:rPr>
              <a:t>, </a:t>
            </a:r>
            <a:r>
              <a:rPr kumimoji="1" lang="zh-CN" altLang="en-US" sz="2800" b="1" dirty="0">
                <a:solidFill>
                  <a:srgbClr val="000066"/>
                </a:solidFill>
                <a:latin typeface="华文仿宋" pitchFamily="2" charset="-122"/>
                <a:ea typeface="华文仿宋" pitchFamily="2" charset="-122"/>
              </a:rPr>
              <a:t>运算放大器的这一特点可以作为电容式传感器的比较理想的测量电路。由运算放大器工作原理可得 </a:t>
            </a:r>
          </a:p>
        </p:txBody>
      </p:sp>
      <p:sp>
        <p:nvSpPr>
          <p:cNvPr id="51205" name="Text Box 5"/>
          <p:cNvSpPr txBox="1">
            <a:spLocks noChangeArrowheads="1"/>
          </p:cNvSpPr>
          <p:nvPr/>
        </p:nvSpPr>
        <p:spPr bwMode="auto">
          <a:xfrm>
            <a:off x="899592" y="6021288"/>
            <a:ext cx="7146925"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10000"/>
              </a:spcBef>
              <a:buClr>
                <a:schemeClr val="accent2"/>
              </a:buClr>
              <a:buFont typeface="Wingdings" panose="05000000000000000000" pitchFamily="2" charset="2"/>
              <a:buNone/>
            </a:pPr>
            <a:r>
              <a:rPr kumimoji="1" lang="zh-CN" altLang="en-US" sz="2800" b="1" dirty="0">
                <a:solidFill>
                  <a:srgbClr val="000066"/>
                </a:solidFill>
                <a:latin typeface="华文仿宋" pitchFamily="2" charset="-122"/>
                <a:ea typeface="华文仿宋" pitchFamily="2" charset="-122"/>
              </a:rPr>
              <a:t>如果传感器是一只平板电容，则</a:t>
            </a:r>
            <a:r>
              <a:rPr kumimoji="1" lang="en-US" altLang="zh-CN" sz="2800" b="1" dirty="0">
                <a:solidFill>
                  <a:srgbClr val="000066"/>
                </a:solidFill>
                <a:latin typeface="华文仿宋" pitchFamily="2" charset="-122"/>
                <a:ea typeface="华文仿宋" pitchFamily="2" charset="-122"/>
              </a:rPr>
              <a:t>Cx=εS/d</a:t>
            </a:r>
            <a:endParaRPr kumimoji="1" lang="zh-CN" altLang="en-US" sz="2800" b="1" dirty="0">
              <a:solidFill>
                <a:srgbClr val="000066"/>
              </a:solidFill>
              <a:latin typeface="华文仿宋" pitchFamily="2" charset="-122"/>
              <a:ea typeface="华文仿宋" pitchFamily="2" charset="-122"/>
            </a:endParaRPr>
          </a:p>
        </p:txBody>
      </p:sp>
      <p:graphicFrame>
        <p:nvGraphicFramePr>
          <p:cNvPr id="6" name="Object 72"/>
          <p:cNvGraphicFramePr>
            <a:graphicFrameLocks noChangeAspect="1"/>
          </p:cNvGraphicFramePr>
          <p:nvPr>
            <p:extLst>
              <p:ext uri="{D42A27DB-BD31-4B8C-83A1-F6EECF244321}">
                <p14:modId xmlns:p14="http://schemas.microsoft.com/office/powerpoint/2010/main" val="4258829233"/>
              </p:ext>
            </p:extLst>
          </p:nvPr>
        </p:nvGraphicFramePr>
        <p:xfrm>
          <a:off x="4932040" y="2777848"/>
          <a:ext cx="4032250" cy="1714500"/>
        </p:xfrm>
        <a:graphic>
          <a:graphicData uri="http://schemas.openxmlformats.org/presentationml/2006/ole">
            <mc:AlternateContent xmlns:mc="http://schemas.openxmlformats.org/markup-compatibility/2006">
              <mc:Choice xmlns:v="urn:schemas-microsoft-com:vml" Requires="v">
                <p:oleObj spid="_x0000_s51215" name="Equation" r:id="rId3" imgW="1015920" imgH="431640" progId="Equation.DSMT4">
                  <p:embed/>
                </p:oleObj>
              </mc:Choice>
              <mc:Fallback>
                <p:oleObj name="Equation" r:id="rId3" imgW="1015920" imgH="431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2777848"/>
                        <a:ext cx="403225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71"/>
          <p:cNvGraphicFramePr>
            <a:graphicFrameLocks noChangeAspect="1"/>
          </p:cNvGraphicFramePr>
          <p:nvPr>
            <p:extLst>
              <p:ext uri="{D42A27DB-BD31-4B8C-83A1-F6EECF244321}">
                <p14:modId xmlns:p14="http://schemas.microsoft.com/office/powerpoint/2010/main" val="3605316674"/>
              </p:ext>
            </p:extLst>
          </p:nvPr>
        </p:nvGraphicFramePr>
        <p:xfrm>
          <a:off x="611188" y="2441211"/>
          <a:ext cx="2088356" cy="3243262"/>
        </p:xfrm>
        <a:graphic>
          <a:graphicData uri="http://schemas.openxmlformats.org/presentationml/2006/ole">
            <mc:AlternateContent xmlns:mc="http://schemas.openxmlformats.org/markup-compatibility/2006">
              <mc:Choice xmlns:v="urn:schemas-microsoft-com:vml" Requires="v">
                <p:oleObj spid="_x0000_s51216" name="Equation" r:id="rId5" imgW="876240" imgH="1346040" progId="Equation.DSMT4">
                  <p:embed/>
                </p:oleObj>
              </mc:Choice>
              <mc:Fallback>
                <p:oleObj name="Equation" r:id="rId5" imgW="876240" imgH="1346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441211"/>
                        <a:ext cx="2088356" cy="3243262"/>
                      </a:xfrm>
                      <a:prstGeom prst="rect">
                        <a:avLst/>
                      </a:prstGeom>
                      <a:noFill/>
                      <a:ln>
                        <a:noFill/>
                      </a:ln>
                      <a:effectLst/>
                      <a:extLst/>
                    </p:spPr>
                  </p:pic>
                </p:oleObj>
              </mc:Fallback>
            </mc:AlternateContent>
          </a:graphicData>
        </a:graphic>
      </p:graphicFrame>
      <p:sp>
        <p:nvSpPr>
          <p:cNvPr id="8" name="AutoShape 73"/>
          <p:cNvSpPr>
            <a:spLocks noChangeArrowheads="1"/>
          </p:cNvSpPr>
          <p:nvPr/>
        </p:nvSpPr>
        <p:spPr bwMode="auto">
          <a:xfrm>
            <a:off x="3258209" y="3754700"/>
            <a:ext cx="1223963" cy="287337"/>
          </a:xfrm>
          <a:prstGeom prst="notchedRightArrow">
            <a:avLst>
              <a:gd name="adj1" fmla="val 50000"/>
              <a:gd name="adj2" fmla="val 10649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2"/>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42"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outHorizont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539750" y="836613"/>
            <a:ext cx="7993063" cy="446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5000"/>
              </a:lnSpc>
              <a:spcBef>
                <a:spcPct val="10000"/>
              </a:spcBef>
              <a:buClr>
                <a:schemeClr val="accent2"/>
              </a:buClr>
              <a:buFont typeface="Wingdings" panose="05000000000000000000" pitchFamily="2" charset="2"/>
              <a:buNone/>
            </a:pPr>
            <a:r>
              <a:rPr kumimoji="1" lang="en-US" altLang="zh-CN" sz="2800" b="1">
                <a:solidFill>
                  <a:srgbClr val="000066"/>
                </a:solidFill>
                <a:latin typeface="华文仿宋" pitchFamily="2" charset="-122"/>
                <a:ea typeface="华文仿宋" pitchFamily="2" charset="-122"/>
              </a:rPr>
              <a:t>         </a:t>
            </a:r>
            <a:r>
              <a:rPr kumimoji="1" lang="zh-CN" altLang="en-US" sz="2800" b="1">
                <a:solidFill>
                  <a:srgbClr val="000066"/>
                </a:solidFill>
                <a:latin typeface="华文仿宋" pitchFamily="2" charset="-122"/>
                <a:ea typeface="华文仿宋" pitchFamily="2" charset="-122"/>
              </a:rPr>
              <a:t>式中“－”号表示输出电压</a:t>
            </a:r>
            <a:r>
              <a:rPr kumimoji="1" lang="en-US" altLang="zh-CN" sz="2800" b="1">
                <a:solidFill>
                  <a:srgbClr val="000066"/>
                </a:solidFill>
                <a:latin typeface="华文仿宋" pitchFamily="2" charset="-122"/>
                <a:ea typeface="华文仿宋" pitchFamily="2" charset="-122"/>
              </a:rPr>
              <a:t>U</a:t>
            </a:r>
            <a:r>
              <a:rPr kumimoji="1" lang="en-US" altLang="zh-CN" sz="2800" b="1" baseline="-25000">
                <a:solidFill>
                  <a:srgbClr val="000066"/>
                </a:solidFill>
                <a:latin typeface="华文仿宋" pitchFamily="2" charset="-122"/>
                <a:ea typeface="华文仿宋" pitchFamily="2" charset="-122"/>
              </a:rPr>
              <a:t>0</a:t>
            </a:r>
            <a:r>
              <a:rPr kumimoji="1" lang="zh-CN" altLang="en-US" sz="2800" b="1">
                <a:solidFill>
                  <a:srgbClr val="000066"/>
                </a:solidFill>
                <a:latin typeface="华文仿宋" pitchFamily="2" charset="-122"/>
                <a:ea typeface="华文仿宋" pitchFamily="2" charset="-122"/>
              </a:rPr>
              <a:t>的相位与电源电压反相。可见运算放大器的输出电压与极板间距离</a:t>
            </a:r>
            <a:r>
              <a:rPr kumimoji="1" lang="en-US" altLang="zh-CN" sz="2800" b="1">
                <a:solidFill>
                  <a:srgbClr val="000066"/>
                </a:solidFill>
                <a:latin typeface="华文仿宋" pitchFamily="2" charset="-122"/>
                <a:ea typeface="华文仿宋" pitchFamily="2" charset="-122"/>
              </a:rPr>
              <a:t>d</a:t>
            </a:r>
            <a:r>
              <a:rPr kumimoji="1" lang="zh-CN" altLang="en-US" sz="2800" b="1">
                <a:solidFill>
                  <a:srgbClr val="000066"/>
                </a:solidFill>
                <a:latin typeface="华文仿宋" pitchFamily="2" charset="-122"/>
                <a:ea typeface="华文仿宋" pitchFamily="2" charset="-122"/>
              </a:rPr>
              <a:t>成线性关系。</a:t>
            </a:r>
          </a:p>
          <a:p>
            <a:pPr algn="just">
              <a:lnSpc>
                <a:spcPct val="145000"/>
              </a:lnSpc>
              <a:spcBef>
                <a:spcPct val="10000"/>
              </a:spcBef>
              <a:buClr>
                <a:schemeClr val="accent2"/>
              </a:buClr>
              <a:buFont typeface="Wingdings" panose="05000000000000000000" pitchFamily="2" charset="2"/>
              <a:buNone/>
            </a:pPr>
            <a:r>
              <a:rPr kumimoji="1" lang="zh-CN" altLang="en-US" sz="2800" b="1">
                <a:solidFill>
                  <a:srgbClr val="000066"/>
                </a:solidFill>
                <a:latin typeface="华文仿宋" pitchFamily="2" charset="-122"/>
                <a:ea typeface="华文仿宋" pitchFamily="2" charset="-122"/>
              </a:rPr>
              <a:t>　　 运算放大器式电路虽解决了单个变极板间距离式电容传感器的非线性问题，注意条件：要求</a:t>
            </a:r>
            <a:r>
              <a:rPr kumimoji="1" lang="en-US" altLang="zh-CN" sz="2800" b="1">
                <a:solidFill>
                  <a:srgbClr val="000066"/>
                </a:solidFill>
                <a:latin typeface="华文仿宋" pitchFamily="2" charset="-122"/>
                <a:ea typeface="华文仿宋" pitchFamily="2" charset="-122"/>
              </a:rPr>
              <a:t>Zi</a:t>
            </a:r>
            <a:r>
              <a:rPr kumimoji="1" lang="zh-CN" altLang="en-US" sz="2800" b="1">
                <a:solidFill>
                  <a:srgbClr val="000066"/>
                </a:solidFill>
                <a:latin typeface="华文仿宋" pitchFamily="2" charset="-122"/>
                <a:ea typeface="华文仿宋" pitchFamily="2" charset="-122"/>
              </a:rPr>
              <a:t>及放大倍数足够大。为保证仪器精度，还要求电源电压</a:t>
            </a:r>
            <a:r>
              <a:rPr kumimoji="1" lang="en-US" altLang="zh-CN" sz="2800" b="1">
                <a:solidFill>
                  <a:srgbClr val="000066"/>
                </a:solidFill>
                <a:latin typeface="华文仿宋" pitchFamily="2" charset="-122"/>
                <a:ea typeface="华文仿宋" pitchFamily="2" charset="-122"/>
              </a:rPr>
              <a:t>Ui</a:t>
            </a:r>
            <a:r>
              <a:rPr kumimoji="1" lang="zh-CN" altLang="en-US" sz="2800" b="1">
                <a:solidFill>
                  <a:srgbClr val="000066"/>
                </a:solidFill>
                <a:latin typeface="华文仿宋" pitchFamily="2" charset="-122"/>
                <a:ea typeface="华文仿宋" pitchFamily="2" charset="-122"/>
              </a:rPr>
              <a:t>的幅值和固定电容</a:t>
            </a:r>
            <a:r>
              <a:rPr kumimoji="1" lang="en-US" altLang="zh-CN" sz="2800" b="1">
                <a:solidFill>
                  <a:srgbClr val="000066"/>
                </a:solidFill>
                <a:latin typeface="华文仿宋" pitchFamily="2" charset="-122"/>
                <a:ea typeface="华文仿宋" pitchFamily="2" charset="-122"/>
              </a:rPr>
              <a:t>C</a:t>
            </a:r>
            <a:r>
              <a:rPr kumimoji="1" lang="zh-CN" altLang="en-US" sz="2800" b="1">
                <a:solidFill>
                  <a:srgbClr val="000066"/>
                </a:solidFill>
                <a:latin typeface="华文仿宋" pitchFamily="2" charset="-122"/>
                <a:ea typeface="华文仿宋" pitchFamily="2" charset="-122"/>
              </a:rPr>
              <a:t>值稳定。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395288" y="333375"/>
            <a:ext cx="5203825"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10000"/>
              </a:spcBef>
              <a:buClr>
                <a:schemeClr val="accent2"/>
              </a:buClr>
              <a:buFont typeface="Wingdings" panose="05000000000000000000" pitchFamily="2" charset="2"/>
              <a:buNone/>
            </a:pPr>
            <a:r>
              <a:rPr kumimoji="1" lang="en-US" altLang="zh-CN" sz="2800" b="1">
                <a:solidFill>
                  <a:srgbClr val="000066"/>
                </a:solidFill>
                <a:latin typeface="华文仿宋" pitchFamily="2" charset="-122"/>
                <a:ea typeface="华文仿宋" pitchFamily="2" charset="-122"/>
              </a:rPr>
              <a:t>3</a:t>
            </a:r>
            <a:r>
              <a:rPr kumimoji="1" lang="zh-CN" altLang="en-US" sz="2800" b="1">
                <a:solidFill>
                  <a:srgbClr val="000066"/>
                </a:solidFill>
                <a:latin typeface="华文仿宋" pitchFamily="2" charset="-122"/>
                <a:ea typeface="华文仿宋" pitchFamily="2" charset="-122"/>
              </a:rPr>
              <a:t>、 脉冲宽度调制电路 </a:t>
            </a:r>
          </a:p>
        </p:txBody>
      </p:sp>
      <p:sp>
        <p:nvSpPr>
          <p:cNvPr id="60419" name="Text Box 3"/>
          <p:cNvSpPr txBox="1">
            <a:spLocks noChangeArrowheads="1"/>
          </p:cNvSpPr>
          <p:nvPr/>
        </p:nvSpPr>
        <p:spPr bwMode="auto">
          <a:xfrm>
            <a:off x="2743200" y="5791200"/>
            <a:ext cx="30035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10000"/>
              </a:spcBef>
              <a:buClr>
                <a:schemeClr val="accent2"/>
              </a:buClr>
              <a:buFont typeface="Wingdings" panose="05000000000000000000" pitchFamily="2" charset="2"/>
              <a:buNone/>
            </a:pPr>
            <a:r>
              <a:rPr kumimoji="1" lang="zh-CN" altLang="en-US" sz="2400" b="1">
                <a:solidFill>
                  <a:srgbClr val="000066"/>
                </a:solidFill>
                <a:latin typeface="华文仿宋" pitchFamily="2" charset="-122"/>
                <a:ea typeface="华文仿宋" pitchFamily="2" charset="-122"/>
              </a:rPr>
              <a:t>脉冲宽度调制电路图 </a:t>
            </a:r>
          </a:p>
        </p:txBody>
      </p:sp>
      <p:graphicFrame>
        <p:nvGraphicFramePr>
          <p:cNvPr id="60420" name="Object 4"/>
          <p:cNvGraphicFramePr>
            <a:graphicFrameLocks noChangeAspect="1"/>
          </p:cNvGraphicFramePr>
          <p:nvPr/>
        </p:nvGraphicFramePr>
        <p:xfrm>
          <a:off x="438150" y="1371600"/>
          <a:ext cx="8267700" cy="4475163"/>
        </p:xfrm>
        <a:graphic>
          <a:graphicData uri="http://schemas.openxmlformats.org/presentationml/2006/ole">
            <mc:AlternateContent xmlns:mc="http://schemas.openxmlformats.org/markup-compatibility/2006">
              <mc:Choice xmlns:v="urn:schemas-microsoft-com:vml" Requires="v">
                <p:oleObj spid="_x0000_s60424" name="VISIO" r:id="rId3" imgW="2986560" imgH="1615320" progId="Visio.Drawing.4">
                  <p:embed/>
                </p:oleObj>
              </mc:Choice>
              <mc:Fallback>
                <p:oleObj name="VISIO" r:id="rId3" imgW="2986560" imgH="1615320" progId="Visio.Drawing.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 y="1371600"/>
                        <a:ext cx="8267700" cy="447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2771775" y="6092825"/>
            <a:ext cx="39179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10000"/>
              </a:spcBef>
              <a:buClr>
                <a:schemeClr val="accent2"/>
              </a:buClr>
              <a:buFont typeface="Wingdings" panose="05000000000000000000" pitchFamily="2" charset="2"/>
              <a:buNone/>
            </a:pPr>
            <a:r>
              <a:rPr kumimoji="1" lang="zh-CN" altLang="en-US" sz="2400" b="1">
                <a:solidFill>
                  <a:srgbClr val="000066"/>
                </a:solidFill>
                <a:latin typeface="华文仿宋" pitchFamily="2" charset="-122"/>
                <a:ea typeface="华文仿宋" pitchFamily="2" charset="-122"/>
              </a:rPr>
              <a:t>脉冲宽度调制电路电压波形 </a:t>
            </a:r>
          </a:p>
        </p:txBody>
      </p:sp>
      <p:graphicFrame>
        <p:nvGraphicFramePr>
          <p:cNvPr id="61443" name="Object 3"/>
          <p:cNvGraphicFramePr>
            <a:graphicFrameLocks noChangeAspect="1"/>
          </p:cNvGraphicFramePr>
          <p:nvPr/>
        </p:nvGraphicFramePr>
        <p:xfrm>
          <a:off x="1403350" y="0"/>
          <a:ext cx="6219825" cy="6061075"/>
        </p:xfrm>
        <a:graphic>
          <a:graphicData uri="http://schemas.openxmlformats.org/presentationml/2006/ole">
            <mc:AlternateContent xmlns:mc="http://schemas.openxmlformats.org/markup-compatibility/2006">
              <mc:Choice xmlns:v="urn:schemas-microsoft-com:vml" Requires="v">
                <p:oleObj spid="_x0000_s61447" name="VISIO" r:id="rId3" imgW="3630240" imgH="3539160" progId="Visio.Drawing.4">
                  <p:embed/>
                </p:oleObj>
              </mc:Choice>
              <mc:Fallback>
                <p:oleObj name="VISIO" r:id="rId3" imgW="3630240" imgH="3539160"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0"/>
                        <a:ext cx="6219825" cy="606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2" name="Rectangle 4"/>
          <p:cNvSpPr>
            <a:spLocks noChangeArrowheads="1"/>
          </p:cNvSpPr>
          <p:nvPr/>
        </p:nvSpPr>
        <p:spPr bwMode="auto">
          <a:xfrm>
            <a:off x="0" y="3148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3733" name="Rectangle 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3734" name="Rectangle 6"/>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3735" name="Rectangle 7"/>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3736" name="Rectangle 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3737" name="Rectangle 9"/>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3738" name="Rectangle 10"/>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3739" name="Rectangle 1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3740" name="Rectangle 12"/>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3741" name="Rectangle 13"/>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3742" name="Rectangle 14"/>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3743" name="Rectangle 15"/>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3744" name="Rectangle 16"/>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3745" name="Rectangle 17"/>
          <p:cNvSpPr>
            <a:spLocks noChangeArrowheads="1"/>
          </p:cNvSpPr>
          <p:nvPr/>
        </p:nvSpPr>
        <p:spPr bwMode="auto">
          <a:xfrm>
            <a:off x="0"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3746" name="Rectangle 18"/>
          <p:cNvSpPr>
            <a:spLocks noChangeArrowheads="1"/>
          </p:cNvSpPr>
          <p:nvPr/>
        </p:nvSpPr>
        <p:spPr bwMode="auto">
          <a:xfrm>
            <a:off x="0"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3747" name="Rectangle 19"/>
          <p:cNvSpPr>
            <a:spLocks noChangeArrowheads="1"/>
          </p:cNvSpPr>
          <p:nvPr/>
        </p:nvSpPr>
        <p:spPr bwMode="auto">
          <a:xfrm>
            <a:off x="0"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3748" name="Rectangle 20"/>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3749" name="Rectangle 2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3750" name="Rectangle 22"/>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3751" name="Rectangle 23"/>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3752" name="Rectangle 24"/>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3753" name="Rectangle 2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3754" name="Rectangle 26"/>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3756" name="Rectangle 2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3757" name="Rectangle 2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3758" name="Text Box 30"/>
          <p:cNvSpPr txBox="1">
            <a:spLocks noChangeArrowheads="1"/>
          </p:cNvSpPr>
          <p:nvPr/>
        </p:nvSpPr>
        <p:spPr bwMode="auto">
          <a:xfrm>
            <a:off x="468313" y="1628775"/>
            <a:ext cx="8424862" cy="35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50000"/>
              </a:lnSpc>
              <a:spcBef>
                <a:spcPct val="20000"/>
              </a:spcBef>
              <a:buClr>
                <a:schemeClr val="accent2"/>
              </a:buClr>
              <a:buFont typeface="Wingdings" panose="05000000000000000000" pitchFamily="2" charset="2"/>
              <a:buNone/>
            </a:pPr>
            <a:r>
              <a:rPr kumimoji="1" lang="en-US" altLang="zh-CN" sz="2800" b="1">
                <a:solidFill>
                  <a:srgbClr val="000066"/>
                </a:solidFill>
                <a:latin typeface="华文仿宋" pitchFamily="2" charset="-122"/>
                <a:ea typeface="华文仿宋" pitchFamily="2" charset="-122"/>
              </a:rPr>
              <a:t>1</a:t>
            </a:r>
            <a:r>
              <a:rPr kumimoji="1" lang="zh-CN" altLang="en-US" sz="2800" b="1">
                <a:solidFill>
                  <a:srgbClr val="000066"/>
                </a:solidFill>
                <a:latin typeface="华文仿宋" pitchFamily="2" charset="-122"/>
                <a:ea typeface="华文仿宋" pitchFamily="2" charset="-122"/>
              </a:rPr>
              <a:t>、边缘效应的影响与抑制措施</a:t>
            </a:r>
          </a:p>
          <a:p>
            <a:pPr algn="just">
              <a:lnSpc>
                <a:spcPct val="150000"/>
              </a:lnSpc>
              <a:spcBef>
                <a:spcPct val="20000"/>
              </a:spcBef>
              <a:buClr>
                <a:schemeClr val="accent2"/>
              </a:buClr>
              <a:buFont typeface="Wingdings" panose="05000000000000000000" pitchFamily="2" charset="2"/>
              <a:buNone/>
            </a:pPr>
            <a:r>
              <a:rPr kumimoji="1" lang="zh-CN" altLang="en-US" sz="2800" b="1">
                <a:solidFill>
                  <a:srgbClr val="000066"/>
                </a:solidFill>
                <a:latin typeface="华文仿宋" pitchFamily="2" charset="-122"/>
                <a:ea typeface="华文仿宋" pitchFamily="2" charset="-122"/>
              </a:rPr>
              <a:t>       电容器极板边缘存在不均匀电场，造成边缘效应，使电容传感器灵敏度下降并产生非线性误差。 </a:t>
            </a:r>
          </a:p>
          <a:p>
            <a:pPr>
              <a:lnSpc>
                <a:spcPct val="150000"/>
              </a:lnSpc>
              <a:spcBef>
                <a:spcPct val="20000"/>
              </a:spcBef>
              <a:buClr>
                <a:srgbClr val="FF0000"/>
              </a:buClr>
              <a:buSzPct val="70000"/>
              <a:buFont typeface="Wingdings" panose="05000000000000000000" pitchFamily="2" charset="2"/>
              <a:buChar char="Ø"/>
            </a:pPr>
            <a:r>
              <a:rPr kumimoji="1" lang="zh-CN" altLang="en-US" sz="2800" b="1">
                <a:solidFill>
                  <a:srgbClr val="000066"/>
                </a:solidFill>
                <a:latin typeface="华文仿宋" pitchFamily="2" charset="-122"/>
                <a:ea typeface="华文仿宋" pitchFamily="2" charset="-122"/>
              </a:rPr>
              <a:t>增大初始电容量，即增大极板面积，减小极距 ；</a:t>
            </a:r>
          </a:p>
          <a:p>
            <a:pPr>
              <a:lnSpc>
                <a:spcPct val="150000"/>
              </a:lnSpc>
              <a:spcBef>
                <a:spcPct val="20000"/>
              </a:spcBef>
              <a:buClr>
                <a:srgbClr val="FF0000"/>
              </a:buClr>
              <a:buSzPct val="70000"/>
              <a:buFont typeface="Wingdings" panose="05000000000000000000" pitchFamily="2" charset="2"/>
              <a:buChar char="Ø"/>
            </a:pPr>
            <a:r>
              <a:rPr kumimoji="1" lang="zh-CN" altLang="en-US" sz="2800" b="1">
                <a:solidFill>
                  <a:srgbClr val="000066"/>
                </a:solidFill>
                <a:latin typeface="华文仿宋" pitchFamily="2" charset="-122"/>
                <a:ea typeface="华文仿宋" pitchFamily="2" charset="-122"/>
              </a:rPr>
              <a:t>加装“等位环 ”。</a:t>
            </a:r>
          </a:p>
        </p:txBody>
      </p:sp>
      <p:sp>
        <p:nvSpPr>
          <p:cNvPr id="73759" name="Rectangle 3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3760" name="Rectangle 32"/>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3762" name="Text Box 34"/>
          <p:cNvSpPr txBox="1">
            <a:spLocks noChangeArrowheads="1"/>
          </p:cNvSpPr>
          <p:nvPr/>
        </p:nvSpPr>
        <p:spPr bwMode="auto">
          <a:xfrm>
            <a:off x="900113" y="549275"/>
            <a:ext cx="61928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a:r>
              <a:rPr lang="en-US" altLang="zh-CN" sz="3600">
                <a:solidFill>
                  <a:srgbClr val="CC0000"/>
                </a:solidFill>
                <a:ea typeface="隶书" pitchFamily="49" charset="-122"/>
              </a:rPr>
              <a:t>3-3</a:t>
            </a:r>
            <a:r>
              <a:rPr lang="zh-CN" altLang="en-US" sz="3600">
                <a:solidFill>
                  <a:srgbClr val="CC0000"/>
                </a:solidFill>
                <a:ea typeface="隶书" pitchFamily="49" charset="-122"/>
              </a:rPr>
              <a:t>电容式传感器的误差分析</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6" name="Rectangle 4"/>
          <p:cNvSpPr>
            <a:spLocks noChangeArrowheads="1"/>
          </p:cNvSpPr>
          <p:nvPr/>
        </p:nvSpPr>
        <p:spPr bwMode="auto">
          <a:xfrm>
            <a:off x="0" y="3148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4757" name="Rectangle 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4758" name="Rectangle 6"/>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4759" name="Rectangle 7"/>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4760" name="Rectangle 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4761" name="Rectangle 9"/>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4762" name="Rectangle 10"/>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4763" name="Rectangle 1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4764" name="Rectangle 12"/>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4765" name="Rectangle 13"/>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4766" name="Rectangle 14"/>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4767" name="Rectangle 15"/>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4768" name="Rectangle 16"/>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4769" name="Rectangle 17"/>
          <p:cNvSpPr>
            <a:spLocks noChangeArrowheads="1"/>
          </p:cNvSpPr>
          <p:nvPr/>
        </p:nvSpPr>
        <p:spPr bwMode="auto">
          <a:xfrm>
            <a:off x="0"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4770" name="Rectangle 18"/>
          <p:cNvSpPr>
            <a:spLocks noChangeArrowheads="1"/>
          </p:cNvSpPr>
          <p:nvPr/>
        </p:nvSpPr>
        <p:spPr bwMode="auto">
          <a:xfrm>
            <a:off x="0"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4771" name="Rectangle 19"/>
          <p:cNvSpPr>
            <a:spLocks noChangeArrowheads="1"/>
          </p:cNvSpPr>
          <p:nvPr/>
        </p:nvSpPr>
        <p:spPr bwMode="auto">
          <a:xfrm>
            <a:off x="0"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4772" name="Rectangle 20"/>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4773" name="Rectangle 2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4774" name="Rectangle 22"/>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4775" name="Rectangle 23"/>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4776" name="Rectangle 24"/>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4777" name="Rectangle 2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4778" name="Rectangle 26"/>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4780" name="Rectangle 2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4781" name="Rectangle 2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4782" name="Text Box 30"/>
          <p:cNvSpPr txBox="1">
            <a:spLocks noChangeArrowheads="1"/>
          </p:cNvSpPr>
          <p:nvPr/>
        </p:nvSpPr>
        <p:spPr bwMode="auto">
          <a:xfrm>
            <a:off x="684213" y="765175"/>
            <a:ext cx="7848600" cy="515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5000"/>
              </a:lnSpc>
              <a:spcBef>
                <a:spcPct val="10000"/>
              </a:spcBef>
              <a:buClr>
                <a:schemeClr val="accent2"/>
              </a:buClr>
              <a:buFont typeface="Wingdings" panose="05000000000000000000" pitchFamily="2" charset="2"/>
              <a:buNone/>
            </a:pPr>
            <a:r>
              <a:rPr kumimoji="1" lang="en-US" altLang="zh-CN" sz="2800" b="1">
                <a:solidFill>
                  <a:srgbClr val="000066"/>
                </a:solidFill>
                <a:latin typeface="华文仿宋" pitchFamily="2" charset="-122"/>
                <a:ea typeface="华文仿宋" pitchFamily="2" charset="-122"/>
              </a:rPr>
              <a:t>2</a:t>
            </a:r>
            <a:r>
              <a:rPr kumimoji="1" lang="zh-CN" altLang="en-US" sz="2800" b="1">
                <a:solidFill>
                  <a:srgbClr val="000066"/>
                </a:solidFill>
                <a:latin typeface="华文仿宋" pitchFamily="2" charset="-122"/>
                <a:ea typeface="华文仿宋" pitchFamily="2" charset="-122"/>
              </a:rPr>
              <a:t>、绝缘电阻的影响与增大绝缘电阻的方法</a:t>
            </a:r>
          </a:p>
          <a:p>
            <a:pPr algn="just">
              <a:lnSpc>
                <a:spcPct val="145000"/>
              </a:lnSpc>
              <a:spcBef>
                <a:spcPct val="10000"/>
              </a:spcBef>
              <a:buClr>
                <a:srgbClr val="FF0000"/>
              </a:buClr>
              <a:buSzPct val="80000"/>
              <a:buFont typeface="Wingdings" panose="05000000000000000000" pitchFamily="2" charset="2"/>
              <a:buChar char="Ø"/>
            </a:pPr>
            <a:r>
              <a:rPr kumimoji="1" lang="zh-CN" altLang="en-US" sz="2800" b="1">
                <a:solidFill>
                  <a:srgbClr val="000066"/>
                </a:solidFill>
                <a:latin typeface="华文仿宋" pitchFamily="2" charset="-122"/>
                <a:ea typeface="华文仿宋" pitchFamily="2" charset="-122"/>
              </a:rPr>
              <a:t>       </a:t>
            </a:r>
            <a:r>
              <a:rPr kumimoji="1" lang="zh-CN" altLang="en-US" sz="2400" b="1">
                <a:solidFill>
                  <a:srgbClr val="000066"/>
                </a:solidFill>
                <a:latin typeface="华文仿宋" pitchFamily="2" charset="-122"/>
                <a:ea typeface="华文仿宋" pitchFamily="2" charset="-122"/>
              </a:rPr>
              <a:t>电容式传感器的电容量一般很小，传感器本身的容抗可达几兆欧至几百兆欧。所以，必须要有很高的绝缘电阻。</a:t>
            </a:r>
          </a:p>
          <a:p>
            <a:pPr algn="just">
              <a:lnSpc>
                <a:spcPct val="145000"/>
              </a:lnSpc>
              <a:spcBef>
                <a:spcPct val="10000"/>
              </a:spcBef>
              <a:buClr>
                <a:srgbClr val="FF0000"/>
              </a:buClr>
              <a:buSzPct val="80000"/>
              <a:buFont typeface="Wingdings" panose="05000000000000000000" pitchFamily="2" charset="2"/>
              <a:buChar char="Ø"/>
            </a:pPr>
            <a:r>
              <a:rPr kumimoji="1" lang="zh-CN" altLang="en-US" sz="2400" b="1">
                <a:solidFill>
                  <a:srgbClr val="000066"/>
                </a:solidFill>
                <a:latin typeface="华文仿宋" pitchFamily="2" charset="-122"/>
                <a:ea typeface="华文仿宋" pitchFamily="2" charset="-122"/>
              </a:rPr>
              <a:t>       选择绝缘电阻时，不仅要求具有低的膨胀系数和几何尺寸的长期稳定性，还应有高绝缘电阻、低吸潮性和高表面电阻。 </a:t>
            </a:r>
          </a:p>
          <a:p>
            <a:pPr algn="just">
              <a:lnSpc>
                <a:spcPct val="145000"/>
              </a:lnSpc>
              <a:spcBef>
                <a:spcPct val="10000"/>
              </a:spcBef>
              <a:buClr>
                <a:srgbClr val="FF0000"/>
              </a:buClr>
              <a:buSzPct val="80000"/>
              <a:buFont typeface="Wingdings" panose="05000000000000000000" pitchFamily="2" charset="2"/>
              <a:buChar char="Ø"/>
            </a:pPr>
            <a:r>
              <a:rPr kumimoji="1" lang="zh-CN" altLang="en-US" sz="2400" b="1">
                <a:solidFill>
                  <a:srgbClr val="000066"/>
                </a:solidFill>
                <a:latin typeface="华文仿宋" pitchFamily="2" charset="-122"/>
                <a:ea typeface="华文仿宋" pitchFamily="2" charset="-122"/>
              </a:rPr>
              <a:t>       为防止水汽进入，可将外壳密封 。</a:t>
            </a:r>
          </a:p>
          <a:p>
            <a:pPr algn="just">
              <a:lnSpc>
                <a:spcPct val="145000"/>
              </a:lnSpc>
              <a:spcBef>
                <a:spcPct val="10000"/>
              </a:spcBef>
              <a:buClr>
                <a:srgbClr val="FF0000"/>
              </a:buClr>
              <a:buSzPct val="80000"/>
              <a:buFont typeface="Wingdings" panose="05000000000000000000" pitchFamily="2" charset="2"/>
              <a:buChar char="Ø"/>
            </a:pPr>
            <a:r>
              <a:rPr kumimoji="1" lang="zh-CN" altLang="en-US" sz="2400" b="1">
                <a:solidFill>
                  <a:srgbClr val="000066"/>
                </a:solidFill>
                <a:latin typeface="华文仿宋" pitchFamily="2" charset="-122"/>
                <a:ea typeface="华文仿宋" pitchFamily="2" charset="-122"/>
              </a:rPr>
              <a:t>       采用高的电源频率，以降低传感器的内阻抗。</a:t>
            </a:r>
          </a:p>
        </p:txBody>
      </p:sp>
      <p:sp>
        <p:nvSpPr>
          <p:cNvPr id="74783" name="Rectangle 3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4784" name="Rectangle 32"/>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80" name="Rectangle 4"/>
          <p:cNvSpPr>
            <a:spLocks noChangeArrowheads="1"/>
          </p:cNvSpPr>
          <p:nvPr/>
        </p:nvSpPr>
        <p:spPr bwMode="auto">
          <a:xfrm>
            <a:off x="0" y="3148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781" name="Rectangle 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782" name="Rectangle 6"/>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783" name="Rectangle 7"/>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784" name="Rectangle 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785" name="Rectangle 9"/>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786" name="Rectangle 10"/>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787" name="Rectangle 1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788" name="Rectangle 12"/>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789" name="Rectangle 13"/>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790" name="Rectangle 14"/>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791" name="Rectangle 15"/>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792" name="Rectangle 16"/>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793" name="Rectangle 17"/>
          <p:cNvSpPr>
            <a:spLocks noChangeArrowheads="1"/>
          </p:cNvSpPr>
          <p:nvPr/>
        </p:nvSpPr>
        <p:spPr bwMode="auto">
          <a:xfrm>
            <a:off x="0"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794" name="Rectangle 18"/>
          <p:cNvSpPr>
            <a:spLocks noChangeArrowheads="1"/>
          </p:cNvSpPr>
          <p:nvPr/>
        </p:nvSpPr>
        <p:spPr bwMode="auto">
          <a:xfrm>
            <a:off x="0"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795" name="Rectangle 19"/>
          <p:cNvSpPr>
            <a:spLocks noChangeArrowheads="1"/>
          </p:cNvSpPr>
          <p:nvPr/>
        </p:nvSpPr>
        <p:spPr bwMode="auto">
          <a:xfrm>
            <a:off x="0"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796" name="Rectangle 20"/>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797" name="Rectangle 2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798" name="Rectangle 22"/>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799" name="Rectangle 23"/>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800" name="Rectangle 24"/>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801" name="Rectangle 2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802" name="Rectangle 26"/>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804" name="Rectangle 2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805" name="Rectangle 2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807" name="Rectangle 3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809" name="Rectangle 33"/>
          <p:cNvSpPr>
            <a:spLocks noChangeArrowheads="1"/>
          </p:cNvSpPr>
          <p:nvPr/>
        </p:nvSpPr>
        <p:spPr bwMode="auto">
          <a:xfrm>
            <a:off x="395288" y="4508500"/>
            <a:ext cx="8424862" cy="194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defRPr>
                <a:solidFill>
                  <a:schemeClr val="tx1"/>
                </a:solidFill>
                <a:latin typeface="Arial" panose="020B0604020202020204" pitchFamily="34" charset="0"/>
              </a:defRPr>
            </a:lvl1pPr>
            <a:lvl2pPr marL="990600" indent="-5334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752600" indent="-381000">
              <a:defRPr>
                <a:solidFill>
                  <a:schemeClr val="tx1"/>
                </a:solidFill>
                <a:latin typeface="Arial" panose="020B0604020202020204" pitchFamily="34" charset="0"/>
              </a:defRPr>
            </a:lvl4pPr>
            <a:lvl5pPr marL="2209800" indent="-381000">
              <a:defRPr>
                <a:solidFill>
                  <a:schemeClr val="tx1"/>
                </a:solidFill>
                <a:latin typeface="Arial" panose="020B0604020202020204" pitchFamily="34" charset="0"/>
              </a:defRPr>
            </a:lvl5pPr>
            <a:lvl6pPr marL="2667000" indent="-381000" fontAlgn="base">
              <a:spcBef>
                <a:spcPct val="0"/>
              </a:spcBef>
              <a:spcAft>
                <a:spcPct val="0"/>
              </a:spcAft>
              <a:defRPr>
                <a:solidFill>
                  <a:schemeClr val="tx1"/>
                </a:solidFill>
                <a:latin typeface="Arial" panose="020B0604020202020204" pitchFamily="34" charset="0"/>
              </a:defRPr>
            </a:lvl6pPr>
            <a:lvl7pPr marL="3124200" indent="-381000" fontAlgn="base">
              <a:spcBef>
                <a:spcPct val="0"/>
              </a:spcBef>
              <a:spcAft>
                <a:spcPct val="0"/>
              </a:spcAft>
              <a:defRPr>
                <a:solidFill>
                  <a:schemeClr val="tx1"/>
                </a:solidFill>
                <a:latin typeface="Arial" panose="020B0604020202020204" pitchFamily="34" charset="0"/>
              </a:defRPr>
            </a:lvl7pPr>
            <a:lvl8pPr marL="3581400" indent="-381000" fontAlgn="base">
              <a:spcBef>
                <a:spcPct val="0"/>
              </a:spcBef>
              <a:spcAft>
                <a:spcPct val="0"/>
              </a:spcAft>
              <a:defRPr>
                <a:solidFill>
                  <a:schemeClr val="tx1"/>
                </a:solidFill>
                <a:latin typeface="Arial" panose="020B0604020202020204" pitchFamily="34" charset="0"/>
              </a:defRPr>
            </a:lvl8pPr>
            <a:lvl9pPr marL="4038600" indent="-381000" fontAlgn="base">
              <a:spcBef>
                <a:spcPct val="0"/>
              </a:spcBef>
              <a:spcAft>
                <a:spcPct val="0"/>
              </a:spcAft>
              <a:defRPr>
                <a:solidFill>
                  <a:schemeClr val="tx1"/>
                </a:solidFill>
                <a:latin typeface="Arial" panose="020B0604020202020204" pitchFamily="34" charset="0"/>
              </a:defRPr>
            </a:lvl9pPr>
          </a:lstStyle>
          <a:p>
            <a:pPr>
              <a:lnSpc>
                <a:spcPct val="160000"/>
              </a:lnSpc>
              <a:spcBef>
                <a:spcPct val="40000"/>
              </a:spcBef>
              <a:buFont typeface="Wingdings" panose="05000000000000000000" pitchFamily="2" charset="2"/>
              <a:buChar char="Ø"/>
            </a:pPr>
            <a:endParaRPr kumimoji="1" lang="zh-CN" altLang="en-US" sz="2400">
              <a:solidFill>
                <a:srgbClr val="000099"/>
              </a:solidFill>
              <a:latin typeface="Times New Roman" panose="02020603050405020304" pitchFamily="18" charset="0"/>
              <a:ea typeface="黑体" panose="02010609060101010101" pitchFamily="49" charset="-122"/>
            </a:endParaRPr>
          </a:p>
        </p:txBody>
      </p:sp>
      <p:sp>
        <p:nvSpPr>
          <p:cNvPr id="75810" name="Text Box 34"/>
          <p:cNvSpPr txBox="1">
            <a:spLocks noChangeArrowheads="1"/>
          </p:cNvSpPr>
          <p:nvPr/>
        </p:nvSpPr>
        <p:spPr bwMode="auto">
          <a:xfrm>
            <a:off x="250825" y="549275"/>
            <a:ext cx="8497888" cy="509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5000"/>
              </a:lnSpc>
              <a:spcBef>
                <a:spcPct val="10000"/>
              </a:spcBef>
              <a:buClr>
                <a:schemeClr val="accent2"/>
              </a:buClr>
              <a:buFont typeface="Wingdings" panose="05000000000000000000" pitchFamily="2" charset="2"/>
              <a:buNone/>
            </a:pPr>
            <a:r>
              <a:rPr kumimoji="1" lang="en-US" altLang="zh-CN" sz="2800" b="1">
                <a:solidFill>
                  <a:srgbClr val="000066"/>
                </a:solidFill>
                <a:latin typeface="华文仿宋" pitchFamily="2" charset="-122"/>
                <a:ea typeface="华文仿宋" pitchFamily="2" charset="-122"/>
              </a:rPr>
              <a:t>3</a:t>
            </a:r>
            <a:r>
              <a:rPr kumimoji="1" lang="zh-CN" altLang="en-US" sz="2800" b="1">
                <a:solidFill>
                  <a:srgbClr val="000066"/>
                </a:solidFill>
                <a:latin typeface="华文仿宋" pitchFamily="2" charset="-122"/>
                <a:ea typeface="华文仿宋" pitchFamily="2" charset="-122"/>
              </a:rPr>
              <a:t>、寄生电容的影响与抑制方法</a:t>
            </a:r>
          </a:p>
          <a:p>
            <a:pPr algn="just">
              <a:lnSpc>
                <a:spcPct val="145000"/>
              </a:lnSpc>
              <a:spcBef>
                <a:spcPct val="10000"/>
              </a:spcBef>
              <a:buClr>
                <a:srgbClr val="FF0000"/>
              </a:buClr>
              <a:buSzPct val="75000"/>
              <a:buFont typeface="Wingdings" panose="05000000000000000000" pitchFamily="2" charset="2"/>
              <a:buChar char="Ø"/>
            </a:pPr>
            <a:r>
              <a:rPr kumimoji="1" lang="zh-CN" altLang="en-US" sz="2400" b="1">
                <a:solidFill>
                  <a:srgbClr val="000066"/>
                </a:solidFill>
                <a:latin typeface="华文仿宋" pitchFamily="2" charset="-122"/>
                <a:ea typeface="华文仿宋" pitchFamily="2" charset="-122"/>
              </a:rPr>
              <a:t>      电容式传感器除了极板之间的电容外，极板还可能与周围物体之间产生电容联系。这种附加的电容联系，称为寄生电容。</a:t>
            </a:r>
          </a:p>
          <a:p>
            <a:pPr algn="just">
              <a:lnSpc>
                <a:spcPct val="145000"/>
              </a:lnSpc>
              <a:spcBef>
                <a:spcPct val="10000"/>
              </a:spcBef>
              <a:buClr>
                <a:srgbClr val="FF0000"/>
              </a:buClr>
              <a:buSzPct val="75000"/>
              <a:buFont typeface="Wingdings" panose="05000000000000000000" pitchFamily="2" charset="2"/>
              <a:buChar char="Ø"/>
            </a:pPr>
            <a:r>
              <a:rPr kumimoji="1" lang="zh-CN" altLang="en-US" sz="2400" b="1">
                <a:solidFill>
                  <a:srgbClr val="000066"/>
                </a:solidFill>
                <a:latin typeface="华文仿宋" pitchFamily="2" charset="-122"/>
                <a:ea typeface="华文仿宋" pitchFamily="2" charset="-122"/>
              </a:rPr>
              <a:t>       寄生电容不但与传感器电容并联影响传感器的灵敏度；而且寄生电容又是极不稳定的，会导致传感器特性的不稳定，从而对传感器产生严重干扰。</a:t>
            </a:r>
          </a:p>
          <a:p>
            <a:pPr algn="just">
              <a:lnSpc>
                <a:spcPct val="145000"/>
              </a:lnSpc>
              <a:spcBef>
                <a:spcPct val="10000"/>
              </a:spcBef>
              <a:buClr>
                <a:srgbClr val="FF0000"/>
              </a:buClr>
              <a:buSzPct val="75000"/>
              <a:buFont typeface="Wingdings" panose="05000000000000000000" pitchFamily="2" charset="2"/>
              <a:buChar char="Ø"/>
            </a:pPr>
            <a:r>
              <a:rPr kumimoji="1" lang="zh-CN" altLang="en-US" sz="2400" b="1">
                <a:solidFill>
                  <a:srgbClr val="000066"/>
                </a:solidFill>
                <a:latin typeface="华文仿宋" pitchFamily="2" charset="-122"/>
                <a:ea typeface="华文仿宋" pitchFamily="2" charset="-122"/>
              </a:rPr>
              <a:t>构成整体式或有源式传感器。</a:t>
            </a:r>
          </a:p>
          <a:p>
            <a:pPr algn="just">
              <a:lnSpc>
                <a:spcPct val="145000"/>
              </a:lnSpc>
              <a:spcBef>
                <a:spcPct val="10000"/>
              </a:spcBef>
              <a:buClr>
                <a:srgbClr val="FF0000"/>
              </a:buClr>
              <a:buSzPct val="75000"/>
              <a:buFont typeface="Wingdings" panose="05000000000000000000" pitchFamily="2" charset="2"/>
              <a:buChar char="Ø"/>
            </a:pPr>
            <a:r>
              <a:rPr kumimoji="1" lang="zh-CN" altLang="en-US" sz="2400" b="1">
                <a:solidFill>
                  <a:srgbClr val="000066"/>
                </a:solidFill>
                <a:latin typeface="华文仿宋" pitchFamily="2" charset="-122"/>
                <a:ea typeface="华文仿宋" pitchFamily="2" charset="-122"/>
              </a:rPr>
              <a:t>       采用所谓的“双层屏蔽等电位传输技术”（有的称为“驱动电缆技术”）</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3" name="Rectangle 3"/>
          <p:cNvSpPr>
            <a:spLocks noGrp="1" noChangeArrowheads="1"/>
          </p:cNvSpPr>
          <p:nvPr>
            <p:ph type="body" sz="half" idx="1"/>
          </p:nvPr>
        </p:nvSpPr>
        <p:spPr>
          <a:xfrm>
            <a:off x="468313" y="620713"/>
            <a:ext cx="8208962" cy="50990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pPr marL="0" indent="0" algn="just">
              <a:lnSpc>
                <a:spcPct val="145000"/>
              </a:lnSpc>
              <a:spcBef>
                <a:spcPct val="10000"/>
              </a:spcBef>
              <a:buClr>
                <a:srgbClr val="FF0000"/>
              </a:buClr>
              <a:buSzPct val="75000"/>
              <a:buFont typeface="Wingdings" panose="05000000000000000000" pitchFamily="2" charset="2"/>
              <a:buNone/>
            </a:pPr>
            <a:r>
              <a:rPr kumimoji="1" lang="en-US" altLang="zh-CN" sz="2800" b="1">
                <a:solidFill>
                  <a:srgbClr val="000066"/>
                </a:solidFill>
                <a:latin typeface="华文仿宋" pitchFamily="2" charset="-122"/>
                <a:ea typeface="华文仿宋" pitchFamily="2" charset="-122"/>
              </a:rPr>
              <a:t>4</a:t>
            </a:r>
            <a:r>
              <a:rPr kumimoji="1" lang="zh-CN" altLang="en-US" sz="2800" b="1">
                <a:solidFill>
                  <a:srgbClr val="000066"/>
                </a:solidFill>
                <a:latin typeface="华文仿宋" pitchFamily="2" charset="-122"/>
                <a:ea typeface="华文仿宋" pitchFamily="2" charset="-122"/>
              </a:rPr>
              <a:t>、温度变化对结构稳定性的影响</a:t>
            </a:r>
          </a:p>
          <a:p>
            <a:pPr marL="0" indent="0" algn="just">
              <a:lnSpc>
                <a:spcPct val="145000"/>
              </a:lnSpc>
              <a:spcBef>
                <a:spcPct val="10000"/>
              </a:spcBef>
              <a:buClr>
                <a:srgbClr val="FF0000"/>
              </a:buClr>
              <a:buSzPct val="75000"/>
              <a:buFont typeface="Wingdings" panose="05000000000000000000" pitchFamily="2" charset="2"/>
              <a:buNone/>
            </a:pPr>
            <a:r>
              <a:rPr kumimoji="1" lang="zh-CN" altLang="en-US" sz="2400" b="1">
                <a:solidFill>
                  <a:srgbClr val="000066"/>
                </a:solidFill>
                <a:latin typeface="华文仿宋" pitchFamily="2" charset="-122"/>
                <a:ea typeface="华文仿宋" pitchFamily="2" charset="-122"/>
              </a:rPr>
              <a:t>        温度变化能引起电容式传感器各组成零件的任何尺寸改变，从而导致电容极板间隙或面积发生变化，产生附加电容变化。</a:t>
            </a:r>
          </a:p>
          <a:p>
            <a:pPr marL="457200" lvl="1" indent="0" algn="just">
              <a:lnSpc>
                <a:spcPct val="145000"/>
              </a:lnSpc>
              <a:spcBef>
                <a:spcPct val="10000"/>
              </a:spcBef>
              <a:buClr>
                <a:srgbClr val="FF0000"/>
              </a:buClr>
              <a:buSzPct val="75000"/>
              <a:buFont typeface="Wingdings" panose="05000000000000000000" pitchFamily="2" charset="2"/>
              <a:buChar char="Ø"/>
            </a:pPr>
            <a:r>
              <a:rPr kumimoji="1" lang="zh-CN" altLang="en-US" sz="2400" b="1">
                <a:solidFill>
                  <a:srgbClr val="000066"/>
                </a:solidFill>
                <a:latin typeface="华文仿宋" pitchFamily="2" charset="-122"/>
                <a:ea typeface="华文仿宋" pitchFamily="2" charset="-122"/>
              </a:rPr>
              <a:t>在结构设计中，应尽量减少热膨胀尺寸链的组成环节数目及尺寸；</a:t>
            </a:r>
          </a:p>
          <a:p>
            <a:pPr marL="457200" lvl="1" indent="0" algn="just">
              <a:lnSpc>
                <a:spcPct val="145000"/>
              </a:lnSpc>
              <a:spcBef>
                <a:spcPct val="10000"/>
              </a:spcBef>
              <a:buClr>
                <a:srgbClr val="FF0000"/>
              </a:buClr>
              <a:buSzPct val="75000"/>
              <a:buFont typeface="Wingdings" panose="05000000000000000000" pitchFamily="2" charset="2"/>
              <a:buChar char="Ø"/>
            </a:pPr>
            <a:r>
              <a:rPr kumimoji="1" lang="zh-CN" altLang="en-US" sz="2400" b="1">
                <a:solidFill>
                  <a:srgbClr val="000066"/>
                </a:solidFill>
                <a:latin typeface="华文仿宋" pitchFamily="2" charset="-122"/>
                <a:ea typeface="华文仿宋" pitchFamily="2" charset="-122"/>
              </a:rPr>
              <a:t>选用膨胀系数小，任何尺寸稳定的材料；</a:t>
            </a:r>
          </a:p>
          <a:p>
            <a:pPr marL="457200" lvl="1" indent="0" algn="just">
              <a:lnSpc>
                <a:spcPct val="145000"/>
              </a:lnSpc>
              <a:spcBef>
                <a:spcPct val="10000"/>
              </a:spcBef>
              <a:buClr>
                <a:srgbClr val="FF0000"/>
              </a:buClr>
              <a:buSzPct val="75000"/>
              <a:buFont typeface="Wingdings" panose="05000000000000000000" pitchFamily="2" charset="2"/>
              <a:buChar char="Ø"/>
            </a:pPr>
            <a:r>
              <a:rPr kumimoji="1" lang="zh-CN" altLang="en-US" sz="2400" b="1">
                <a:solidFill>
                  <a:srgbClr val="000066"/>
                </a:solidFill>
                <a:latin typeface="华文仿宋" pitchFamily="2" charset="-122"/>
                <a:ea typeface="华文仿宋" pitchFamily="2" charset="-122"/>
              </a:rPr>
              <a:t>采用差动对称结构，并在测量线路中对温度误差加以补偿。 </a:t>
            </a:r>
            <a:endParaRPr kumimoji="1" lang="zh-CN" altLang="en-US" sz="2000" b="1">
              <a:solidFill>
                <a:srgbClr val="000066"/>
              </a:solidFill>
              <a:latin typeface="华文仿宋" pitchFamily="2" charset="-122"/>
              <a:ea typeface="华文仿宋" pitchFamily="2" charset="-122"/>
            </a:endParaRPr>
          </a:p>
        </p:txBody>
      </p:sp>
      <p:sp>
        <p:nvSpPr>
          <p:cNvPr id="76804" name="Rectangle 4"/>
          <p:cNvSpPr>
            <a:spLocks noChangeArrowheads="1"/>
          </p:cNvSpPr>
          <p:nvPr/>
        </p:nvSpPr>
        <p:spPr bwMode="auto">
          <a:xfrm>
            <a:off x="0" y="3148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6805" name="Rectangle 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6806" name="Rectangle 6"/>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6807" name="Rectangle 7"/>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6808" name="Rectangle 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6809" name="Rectangle 9"/>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6810" name="Rectangle 10"/>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6811" name="Rectangle 1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6812" name="Rectangle 12"/>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6813" name="Rectangle 13"/>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6814" name="Rectangle 14"/>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6815" name="Rectangle 15"/>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6816" name="Rectangle 16"/>
          <p:cNvSpPr>
            <a:spLocks noChangeArrowheads="1"/>
          </p:cNvSpPr>
          <p:nvPr/>
        </p:nvSpPr>
        <p:spPr bwMode="auto">
          <a:xfrm>
            <a:off x="0"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6817" name="Rectangle 17"/>
          <p:cNvSpPr>
            <a:spLocks noChangeArrowheads="1"/>
          </p:cNvSpPr>
          <p:nvPr/>
        </p:nvSpPr>
        <p:spPr bwMode="auto">
          <a:xfrm>
            <a:off x="0"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6818" name="Rectangle 1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6819" name="Rectangle 1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6820" name="Rectangle 20"/>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6821" name="Rectangle 2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6822" name="Rectangle 22"/>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6563" name="Object 3"/>
          <p:cNvGraphicFramePr>
            <a:graphicFrameLocks noChangeAspect="1"/>
          </p:cNvGraphicFramePr>
          <p:nvPr/>
        </p:nvGraphicFramePr>
        <p:xfrm>
          <a:off x="3995738" y="1341438"/>
          <a:ext cx="4752975" cy="4176712"/>
        </p:xfrm>
        <a:graphic>
          <a:graphicData uri="http://schemas.openxmlformats.org/presentationml/2006/ole">
            <mc:AlternateContent xmlns:mc="http://schemas.openxmlformats.org/markup-compatibility/2006">
              <mc:Choice xmlns:v="urn:schemas-microsoft-com:vml" Requires="v">
                <p:oleObj spid="_x0000_s66569" name="Visio" r:id="rId3" imgW="2049143" imgH="1983943" progId="Visio.Drawing.6">
                  <p:embed/>
                </p:oleObj>
              </mc:Choice>
              <mc:Fallback>
                <p:oleObj name="Visio" r:id="rId3" imgW="2049143" imgH="1983943" progId="Visio.Drawing.6">
                  <p:embed/>
                  <p:pic>
                    <p:nvPicPr>
                      <p:cNvPr id="0" name="Object 3"/>
                      <p:cNvPicPr>
                        <a:picLocks noChangeAspect="1" noChangeArrowheads="1"/>
                      </p:cNvPicPr>
                      <p:nvPr/>
                    </p:nvPicPr>
                    <p:blipFill>
                      <a:blip r:embed="rId4">
                        <a:lum bright="-12000" contrast="42000"/>
                        <a:extLst>
                          <a:ext uri="{28A0092B-C50C-407E-A947-70E740481C1C}">
                            <a14:useLocalDpi xmlns:a14="http://schemas.microsoft.com/office/drawing/2010/main" val="0"/>
                          </a:ext>
                        </a:extLst>
                      </a:blip>
                      <a:srcRect r="2950" b="11888"/>
                      <a:stretch>
                        <a:fillRect/>
                      </a:stretch>
                    </p:blipFill>
                    <p:spPr bwMode="auto">
                      <a:xfrm>
                        <a:off x="3995738" y="1341438"/>
                        <a:ext cx="4752975" cy="417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64" name="Text Box 4"/>
          <p:cNvSpPr txBox="1">
            <a:spLocks noChangeArrowheads="1"/>
          </p:cNvSpPr>
          <p:nvPr/>
        </p:nvSpPr>
        <p:spPr bwMode="auto">
          <a:xfrm>
            <a:off x="900113" y="549275"/>
            <a:ext cx="61928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a:r>
              <a:rPr lang="en-US" altLang="zh-CN" sz="3600">
                <a:solidFill>
                  <a:srgbClr val="CC0000"/>
                </a:solidFill>
                <a:ea typeface="隶书" pitchFamily="49" charset="-122"/>
              </a:rPr>
              <a:t>3-4</a:t>
            </a:r>
            <a:r>
              <a:rPr lang="zh-CN" altLang="en-US" sz="3600">
                <a:solidFill>
                  <a:srgbClr val="CC0000"/>
                </a:solidFill>
                <a:ea typeface="隶书" pitchFamily="49" charset="-122"/>
              </a:rPr>
              <a:t>电容式传感器的应用 </a:t>
            </a:r>
          </a:p>
        </p:txBody>
      </p:sp>
      <p:sp>
        <p:nvSpPr>
          <p:cNvPr id="66565" name="Text Box 5"/>
          <p:cNvSpPr txBox="1">
            <a:spLocks noChangeArrowheads="1"/>
          </p:cNvSpPr>
          <p:nvPr/>
        </p:nvSpPr>
        <p:spPr bwMode="auto">
          <a:xfrm>
            <a:off x="228600" y="1905000"/>
            <a:ext cx="27114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10000"/>
              </a:spcBef>
              <a:buClr>
                <a:schemeClr val="accent2"/>
              </a:buClr>
              <a:buFont typeface="Wingdings" panose="05000000000000000000" pitchFamily="2" charset="2"/>
              <a:buNone/>
            </a:pPr>
            <a:r>
              <a:rPr kumimoji="1" lang="zh-CN" altLang="en-US" sz="2400" b="1">
                <a:solidFill>
                  <a:srgbClr val="000066"/>
                </a:solidFill>
                <a:latin typeface="华文仿宋" pitchFamily="2" charset="-122"/>
                <a:ea typeface="华文仿宋" pitchFamily="2" charset="-122"/>
              </a:rPr>
              <a:t>电容式压力传感器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288925" y="803275"/>
            <a:ext cx="301783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10000"/>
              </a:spcBef>
              <a:buClr>
                <a:schemeClr val="accent2"/>
              </a:buClr>
              <a:buFont typeface="Wingdings" panose="05000000000000000000" pitchFamily="2" charset="2"/>
              <a:buNone/>
            </a:pPr>
            <a:r>
              <a:rPr kumimoji="1" lang="zh-CN" altLang="en-US" sz="2400" b="1">
                <a:solidFill>
                  <a:srgbClr val="000066"/>
                </a:solidFill>
                <a:latin typeface="华文仿宋" pitchFamily="2" charset="-122"/>
                <a:ea typeface="华文仿宋" pitchFamily="2" charset="-122"/>
              </a:rPr>
              <a:t>电容式加速度传感器 </a:t>
            </a:r>
          </a:p>
        </p:txBody>
      </p:sp>
      <p:sp>
        <p:nvSpPr>
          <p:cNvPr id="68611" name="Text Box 3"/>
          <p:cNvSpPr txBox="1">
            <a:spLocks noChangeArrowheads="1"/>
          </p:cNvSpPr>
          <p:nvPr/>
        </p:nvSpPr>
        <p:spPr bwMode="auto">
          <a:xfrm>
            <a:off x="2209800" y="5638800"/>
            <a:ext cx="45275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10000"/>
              </a:spcBef>
              <a:buClr>
                <a:schemeClr val="accent2"/>
              </a:buClr>
              <a:buFont typeface="Wingdings" panose="05000000000000000000" pitchFamily="2" charset="2"/>
              <a:buNone/>
            </a:pPr>
            <a:r>
              <a:rPr kumimoji="1" lang="zh-CN" altLang="en-US" sz="2400" b="1">
                <a:solidFill>
                  <a:srgbClr val="000066"/>
                </a:solidFill>
                <a:latin typeface="华文仿宋" pitchFamily="2" charset="-122"/>
                <a:ea typeface="华文仿宋" pitchFamily="2" charset="-122"/>
              </a:rPr>
              <a:t>差动式电容加速度传感器结构图 </a:t>
            </a:r>
          </a:p>
        </p:txBody>
      </p:sp>
      <p:graphicFrame>
        <p:nvGraphicFramePr>
          <p:cNvPr id="68612" name="Object 4"/>
          <p:cNvGraphicFramePr>
            <a:graphicFrameLocks noChangeAspect="1"/>
          </p:cNvGraphicFramePr>
          <p:nvPr/>
        </p:nvGraphicFramePr>
        <p:xfrm>
          <a:off x="381000" y="1600200"/>
          <a:ext cx="8763000" cy="3965575"/>
        </p:xfrm>
        <a:graphic>
          <a:graphicData uri="http://schemas.openxmlformats.org/presentationml/2006/ole">
            <mc:AlternateContent xmlns:mc="http://schemas.openxmlformats.org/markup-compatibility/2006">
              <mc:Choice xmlns:v="urn:schemas-microsoft-com:vml" Requires="v">
                <p:oleObj spid="_x0000_s68616" name="VISIO" r:id="rId3" imgW="3491640" imgH="1579680" progId="Visio.Drawing.4">
                  <p:embed/>
                </p:oleObj>
              </mc:Choice>
              <mc:Fallback>
                <p:oleObj name="VISIO" r:id="rId3" imgW="3491640" imgH="1579680" progId="Visio.Drawing.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600200"/>
                        <a:ext cx="8763000" cy="396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电容式测厚仪"/>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333375"/>
            <a:ext cx="2952750" cy="2290763"/>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descr="chuangq_01_10_clip_image002_0000"/>
          <p:cNvPicPr>
            <a:picLocks noChangeAspect="1" noChangeArrowheads="1" noCrop="1"/>
          </p:cNvPicPr>
          <p:nvPr/>
        </p:nvPicPr>
        <p:blipFill>
          <a:blip r:embed="rId3">
            <a:lum contrast="18000"/>
            <a:extLst>
              <a:ext uri="{28A0092B-C50C-407E-A947-70E740481C1C}">
                <a14:useLocalDpi xmlns:a14="http://schemas.microsoft.com/office/drawing/2010/main" val="0"/>
              </a:ext>
            </a:extLst>
          </a:blip>
          <a:srcRect/>
          <a:stretch>
            <a:fillRect/>
          </a:stretch>
        </p:blipFill>
        <p:spPr bwMode="auto">
          <a:xfrm>
            <a:off x="323850" y="188913"/>
            <a:ext cx="2543175" cy="2808287"/>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chuangq_01_10_clip_image003"/>
          <p:cNvPicPr>
            <a:picLocks noChangeAspect="1" noChangeArrowheads="1" noCrop="1"/>
          </p:cNvPicPr>
          <p:nvPr/>
        </p:nvPicPr>
        <p:blipFill>
          <a:blip r:embed="rId4">
            <a:lum contrast="18000"/>
            <a:extLst>
              <a:ext uri="{28A0092B-C50C-407E-A947-70E740481C1C}">
                <a14:useLocalDpi xmlns:a14="http://schemas.microsoft.com/office/drawing/2010/main" val="0"/>
              </a:ext>
            </a:extLst>
          </a:blip>
          <a:srcRect/>
          <a:stretch>
            <a:fillRect/>
          </a:stretch>
        </p:blipFill>
        <p:spPr bwMode="auto">
          <a:xfrm>
            <a:off x="3203575" y="2070100"/>
            <a:ext cx="25209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4341" name="Picture 5" descr="chuangq_01_10_clip_image001"/>
          <p:cNvPicPr>
            <a:picLocks noChangeAspect="1" noChangeArrowheads="1" noCrop="1"/>
          </p:cNvPicPr>
          <p:nvPr/>
        </p:nvPicPr>
        <p:blipFill>
          <a:blip r:embed="rId5">
            <a:lum contrast="18000"/>
            <a:extLst>
              <a:ext uri="{28A0092B-C50C-407E-A947-70E740481C1C}">
                <a14:useLocalDpi xmlns:a14="http://schemas.microsoft.com/office/drawing/2010/main" val="0"/>
              </a:ext>
            </a:extLst>
          </a:blip>
          <a:srcRect/>
          <a:stretch>
            <a:fillRect/>
          </a:stretch>
        </p:blipFill>
        <p:spPr bwMode="auto">
          <a:xfrm>
            <a:off x="6156325" y="3789363"/>
            <a:ext cx="2540000" cy="2736850"/>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电容式转速传感器"/>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611188" y="3860800"/>
            <a:ext cx="2813050" cy="2587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5-17"/>
          <p:cNvPicPr>
            <a:picLocks noChangeAspect="1" noChangeArrowheads="1"/>
          </p:cNvPicPr>
          <p:nvPr/>
        </p:nvPicPr>
        <p:blipFill>
          <a:blip r:embed="rId2">
            <a:lum bright="-12000" contrast="36000"/>
            <a:extLst>
              <a:ext uri="{28A0092B-C50C-407E-A947-70E740481C1C}">
                <a14:useLocalDpi xmlns:a14="http://schemas.microsoft.com/office/drawing/2010/main" val="0"/>
              </a:ext>
            </a:extLst>
          </a:blip>
          <a:srcRect/>
          <a:stretch>
            <a:fillRect/>
          </a:stretch>
        </p:blipFill>
        <p:spPr bwMode="auto">
          <a:xfrm>
            <a:off x="1835150" y="404813"/>
            <a:ext cx="6049963" cy="588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body" idx="1"/>
          </p:nvPr>
        </p:nvSpPr>
        <p:spPr>
          <a:xfrm>
            <a:off x="395288" y="1196975"/>
            <a:ext cx="8497887" cy="4525963"/>
          </a:xfrm>
        </p:spPr>
        <p:txBody>
          <a:bodyPr/>
          <a:lstStyle/>
          <a:p>
            <a:pPr>
              <a:lnSpc>
                <a:spcPct val="135000"/>
              </a:lnSpc>
              <a:buClr>
                <a:srgbClr val="FF0000"/>
              </a:buClr>
              <a:buSzPct val="75000"/>
              <a:buFont typeface="Wingdings" panose="05000000000000000000" pitchFamily="2" charset="2"/>
              <a:buNone/>
            </a:pPr>
            <a:r>
              <a:rPr lang="zh-CN" altLang="en-US" sz="2400" b="1">
                <a:ea typeface="华文仿宋" pitchFamily="2" charset="-122"/>
              </a:rPr>
              <a:t>优点：</a:t>
            </a:r>
          </a:p>
          <a:p>
            <a:pPr>
              <a:lnSpc>
                <a:spcPct val="135000"/>
              </a:lnSpc>
              <a:buClr>
                <a:srgbClr val="FF0000"/>
              </a:buClr>
              <a:buSzPct val="75000"/>
              <a:buFont typeface="Wingdings" panose="05000000000000000000" pitchFamily="2" charset="2"/>
              <a:buChar char="Ø"/>
            </a:pPr>
            <a:r>
              <a:rPr lang="zh-CN" altLang="en-US" sz="2400" b="1">
                <a:ea typeface="华文仿宋" pitchFamily="2" charset="-122"/>
              </a:rPr>
              <a:t>温度稳定性好，选低温度系数材料，本身发热小；</a:t>
            </a:r>
          </a:p>
          <a:p>
            <a:pPr>
              <a:lnSpc>
                <a:spcPct val="135000"/>
              </a:lnSpc>
              <a:buClr>
                <a:srgbClr val="FF0000"/>
              </a:buClr>
              <a:buSzPct val="75000"/>
              <a:buFont typeface="Wingdings" panose="05000000000000000000" pitchFamily="2" charset="2"/>
              <a:buChar char="Ø"/>
            </a:pPr>
            <a:r>
              <a:rPr lang="zh-CN" altLang="en-US" sz="2400" b="1">
                <a:ea typeface="华文仿宋" pitchFamily="2" charset="-122"/>
              </a:rPr>
              <a:t>结构简单，适应性强。和电极材料无关，可选择多；</a:t>
            </a:r>
          </a:p>
          <a:p>
            <a:pPr>
              <a:lnSpc>
                <a:spcPct val="135000"/>
              </a:lnSpc>
              <a:buClr>
                <a:srgbClr val="FF0000"/>
              </a:buClr>
              <a:buSzPct val="75000"/>
              <a:buFont typeface="Wingdings" panose="05000000000000000000" pitchFamily="2" charset="2"/>
              <a:buChar char="Ø"/>
            </a:pPr>
            <a:r>
              <a:rPr lang="zh-CN" altLang="en-US" sz="2400" b="1">
                <a:ea typeface="华文仿宋" pitchFamily="2" charset="-122"/>
              </a:rPr>
              <a:t>动态相应好，极间引力小。可测量高速、震动、瞬时量；</a:t>
            </a:r>
          </a:p>
          <a:p>
            <a:pPr>
              <a:lnSpc>
                <a:spcPct val="135000"/>
              </a:lnSpc>
              <a:buClr>
                <a:srgbClr val="FF0000"/>
              </a:buClr>
              <a:buSzPct val="75000"/>
              <a:buFont typeface="Wingdings" panose="05000000000000000000" pitchFamily="2" charset="2"/>
              <a:buChar char="Ø"/>
            </a:pPr>
            <a:r>
              <a:rPr lang="zh-CN" altLang="en-US" sz="2400" b="1">
                <a:ea typeface="华文仿宋" pitchFamily="2" charset="-122"/>
              </a:rPr>
              <a:t>可实现非接触测量、具有平均效应。</a:t>
            </a:r>
          </a:p>
          <a:p>
            <a:pPr>
              <a:lnSpc>
                <a:spcPct val="135000"/>
              </a:lnSpc>
              <a:buClr>
                <a:srgbClr val="FF0000"/>
              </a:buClr>
              <a:buSzPct val="75000"/>
              <a:buFont typeface="Wingdings" panose="05000000000000000000" pitchFamily="2" charset="2"/>
              <a:buNone/>
            </a:pPr>
            <a:r>
              <a:rPr lang="zh-CN" altLang="en-US" sz="2400" b="1">
                <a:ea typeface="华文仿宋" pitchFamily="2" charset="-122"/>
              </a:rPr>
              <a:t>缺点：</a:t>
            </a:r>
          </a:p>
          <a:p>
            <a:pPr>
              <a:lnSpc>
                <a:spcPct val="135000"/>
              </a:lnSpc>
              <a:buClr>
                <a:srgbClr val="FF0000"/>
              </a:buClr>
              <a:buSzPct val="75000"/>
              <a:buFont typeface="Wingdings" panose="05000000000000000000" pitchFamily="2" charset="2"/>
              <a:buChar char="Ø"/>
            </a:pPr>
            <a:r>
              <a:rPr lang="zh-CN" altLang="en-US" sz="2400" b="1">
                <a:ea typeface="华文仿宋" pitchFamily="2" charset="-122"/>
              </a:rPr>
              <a:t>输出阻抗高，负载能力差；</a:t>
            </a:r>
          </a:p>
          <a:p>
            <a:pPr>
              <a:lnSpc>
                <a:spcPct val="135000"/>
              </a:lnSpc>
              <a:buClr>
                <a:srgbClr val="FF0000"/>
              </a:buClr>
              <a:buSzPct val="75000"/>
              <a:buFont typeface="Wingdings" panose="05000000000000000000" pitchFamily="2" charset="2"/>
              <a:buChar char="Ø"/>
            </a:pPr>
            <a:r>
              <a:rPr lang="zh-CN" altLang="en-US" sz="2400" b="1">
                <a:ea typeface="华文仿宋" pitchFamily="2" charset="-122"/>
              </a:rPr>
              <a:t>寄生电容影响大，电缆电容</a:t>
            </a:r>
            <a:r>
              <a:rPr lang="en-US" altLang="zh-CN" sz="2400" b="1">
                <a:ea typeface="华文仿宋" pitchFamily="2" charset="-122"/>
              </a:rPr>
              <a:t>1~2</a:t>
            </a:r>
            <a:r>
              <a:rPr lang="zh-CN" altLang="en-US" sz="2400" b="1">
                <a:ea typeface="华文仿宋" pitchFamily="2" charset="-122"/>
              </a:rPr>
              <a:t>米可达</a:t>
            </a:r>
            <a:r>
              <a:rPr lang="en-US" altLang="zh-CN" sz="2400" b="1">
                <a:ea typeface="华文仿宋" pitchFamily="2" charset="-122"/>
              </a:rPr>
              <a:t>800pf</a:t>
            </a:r>
            <a:r>
              <a:rPr lang="zh-CN" altLang="en-US" sz="2400" b="1">
                <a:ea typeface="华文仿宋" pitchFamily="2" charset="-122"/>
              </a:rPr>
              <a:t>。</a:t>
            </a:r>
          </a:p>
        </p:txBody>
      </p:sp>
      <p:sp>
        <p:nvSpPr>
          <p:cNvPr id="78852" name="Text Box 4"/>
          <p:cNvSpPr txBox="1">
            <a:spLocks noChangeArrowheads="1"/>
          </p:cNvSpPr>
          <p:nvPr/>
        </p:nvSpPr>
        <p:spPr bwMode="auto">
          <a:xfrm>
            <a:off x="900113" y="549275"/>
            <a:ext cx="61928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a:r>
              <a:rPr lang="en-US" altLang="zh-CN" sz="3600">
                <a:solidFill>
                  <a:srgbClr val="CC0000"/>
                </a:solidFill>
                <a:ea typeface="隶书" pitchFamily="49" charset="-122"/>
              </a:rPr>
              <a:t>3-5</a:t>
            </a:r>
            <a:r>
              <a:rPr lang="zh-CN" altLang="en-US" sz="3600">
                <a:solidFill>
                  <a:srgbClr val="CC0000"/>
                </a:solidFill>
                <a:ea typeface="隶书" pitchFamily="49" charset="-122"/>
              </a:rPr>
              <a:t>电容式传感器的特点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b="1">
                <a:solidFill>
                  <a:srgbClr val="800000"/>
                </a:solidFill>
                <a:ea typeface="华文仿宋" pitchFamily="2" charset="-122"/>
              </a:rPr>
              <a:t>作业</a:t>
            </a:r>
          </a:p>
        </p:txBody>
      </p:sp>
      <p:sp>
        <p:nvSpPr>
          <p:cNvPr id="26627" name="Rectangle 3"/>
          <p:cNvSpPr>
            <a:spLocks noGrp="1" noChangeArrowheads="1"/>
          </p:cNvSpPr>
          <p:nvPr>
            <p:ph type="body" idx="1"/>
          </p:nvPr>
        </p:nvSpPr>
        <p:spPr>
          <a:xfrm>
            <a:off x="1547813" y="1484313"/>
            <a:ext cx="5616575" cy="4525962"/>
          </a:xfrm>
        </p:spPr>
        <p:txBody>
          <a:bodyPr/>
          <a:lstStyle/>
          <a:p>
            <a:pPr>
              <a:buFontTx/>
              <a:buNone/>
            </a:pPr>
            <a:r>
              <a:rPr lang="en-US" altLang="zh-CN" b="1">
                <a:solidFill>
                  <a:srgbClr val="800000"/>
                </a:solidFill>
                <a:latin typeface="华文仿宋" pitchFamily="2" charset="-122"/>
                <a:ea typeface="华文仿宋" pitchFamily="2" charset="-122"/>
              </a:rPr>
              <a:t>1</a:t>
            </a:r>
            <a:r>
              <a:rPr lang="zh-CN" altLang="en-US" b="1">
                <a:solidFill>
                  <a:srgbClr val="800000"/>
                </a:solidFill>
                <a:latin typeface="华文仿宋" pitchFamily="2" charset="-122"/>
                <a:ea typeface="华文仿宋" pitchFamily="2" charset="-122"/>
              </a:rPr>
              <a:t>、设想一个新电容传感器</a:t>
            </a:r>
          </a:p>
          <a:p>
            <a:pPr>
              <a:buFontTx/>
              <a:buNone/>
            </a:pPr>
            <a:r>
              <a:rPr lang="en-US" altLang="zh-CN" b="1">
                <a:solidFill>
                  <a:srgbClr val="800000"/>
                </a:solidFill>
                <a:latin typeface="华文仿宋" pitchFamily="2" charset="-122"/>
                <a:ea typeface="华文仿宋" pitchFamily="2" charset="-122"/>
              </a:rPr>
              <a:t>3-2</a:t>
            </a:r>
          </a:p>
          <a:p>
            <a:pPr>
              <a:buFontTx/>
              <a:buNone/>
            </a:pPr>
            <a:r>
              <a:rPr lang="en-US" altLang="zh-CN" b="1">
                <a:solidFill>
                  <a:srgbClr val="800000"/>
                </a:solidFill>
                <a:latin typeface="华文仿宋" pitchFamily="2" charset="-122"/>
                <a:ea typeface="华文仿宋" pitchFamily="2" charset="-122"/>
              </a:rPr>
              <a:t>3-3</a:t>
            </a:r>
          </a:p>
          <a:p>
            <a:pPr>
              <a:buFontTx/>
              <a:buNone/>
            </a:pPr>
            <a:r>
              <a:rPr lang="en-US" altLang="zh-CN" b="1">
                <a:solidFill>
                  <a:srgbClr val="800000"/>
                </a:solidFill>
                <a:latin typeface="华文仿宋" pitchFamily="2" charset="-122"/>
                <a:ea typeface="华文仿宋" pitchFamily="2" charset="-122"/>
              </a:rPr>
              <a:t>3-5</a:t>
            </a:r>
          </a:p>
          <a:p>
            <a:pPr>
              <a:buFontTx/>
              <a:buNone/>
            </a:pPr>
            <a:r>
              <a:rPr lang="en-US" altLang="zh-CN" b="1">
                <a:solidFill>
                  <a:srgbClr val="800000"/>
                </a:solidFill>
                <a:latin typeface="华文仿宋" pitchFamily="2" charset="-122"/>
                <a:ea typeface="华文仿宋" pitchFamily="2" charset="-122"/>
              </a:rPr>
              <a:t>3-7</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apply01"/>
          <p:cNvPicPr>
            <a:picLocks noChangeAspect="1" noChangeArrowheads="1"/>
          </p:cNvPicPr>
          <p:nvPr/>
        </p:nvPicPr>
        <p:blipFill>
          <a:blip r:embed="rId2">
            <a:lum bright="-18000" contrast="30000"/>
            <a:extLst>
              <a:ext uri="{28A0092B-C50C-407E-A947-70E740481C1C}">
                <a14:useLocalDpi xmlns:a14="http://schemas.microsoft.com/office/drawing/2010/main" val="0"/>
              </a:ext>
            </a:extLst>
          </a:blip>
          <a:srcRect/>
          <a:stretch>
            <a:fillRect/>
          </a:stretch>
        </p:blipFill>
        <p:spPr bwMode="auto">
          <a:xfrm>
            <a:off x="0" y="0"/>
            <a:ext cx="508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5363" name="Picture 3" descr="apply02"/>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a:stretch>
            <a:fillRect/>
          </a:stretch>
        </p:blipFill>
        <p:spPr bwMode="auto">
          <a:xfrm>
            <a:off x="4064000" y="3048000"/>
            <a:ext cx="5080000"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apply03"/>
          <p:cNvPicPr>
            <a:picLocks noChangeAspect="1" noChangeArrowheads="1"/>
          </p:cNvPicPr>
          <p:nvPr/>
        </p:nvPicPr>
        <p:blipFill>
          <a:blip r:embed="rId2">
            <a:lum contrast="18000"/>
            <a:extLst>
              <a:ext uri="{28A0092B-C50C-407E-A947-70E740481C1C}">
                <a14:useLocalDpi xmlns:a14="http://schemas.microsoft.com/office/drawing/2010/main" val="0"/>
              </a:ext>
            </a:extLst>
          </a:blip>
          <a:srcRect/>
          <a:stretch>
            <a:fillRect/>
          </a:stretch>
        </p:blipFill>
        <p:spPr bwMode="auto">
          <a:xfrm>
            <a:off x="4064000" y="3048000"/>
            <a:ext cx="508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6387" name="Picture 3" descr="apply04"/>
          <p:cNvPicPr>
            <a:picLocks noChangeAspect="1" noChangeArrowheads="1"/>
          </p:cNvPicPr>
          <p:nvPr/>
        </p:nvPicPr>
        <p:blipFill>
          <a:blip r:embed="rId3">
            <a:lum contrast="18000"/>
            <a:extLst>
              <a:ext uri="{28A0092B-C50C-407E-A947-70E740481C1C}">
                <a14:useLocalDpi xmlns:a14="http://schemas.microsoft.com/office/drawing/2010/main" val="0"/>
              </a:ext>
            </a:extLst>
          </a:blip>
          <a:srcRect/>
          <a:stretch>
            <a:fillRect/>
          </a:stretch>
        </p:blipFill>
        <p:spPr bwMode="auto">
          <a:xfrm>
            <a:off x="0" y="0"/>
            <a:ext cx="5080000"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apply06"/>
          <p:cNvPicPr>
            <a:picLocks noChangeAspect="1" noChangeArrowheads="1"/>
          </p:cNvPicPr>
          <p:nvPr/>
        </p:nvPicPr>
        <p:blipFill>
          <a:blip r:embed="rId2">
            <a:lum bright="6000" contrast="30000"/>
            <a:extLst>
              <a:ext uri="{28A0092B-C50C-407E-A947-70E740481C1C}">
                <a14:useLocalDpi xmlns:a14="http://schemas.microsoft.com/office/drawing/2010/main" val="0"/>
              </a:ext>
            </a:extLst>
          </a:blip>
          <a:srcRect l="6375" r="1500" b="11874"/>
          <a:stretch>
            <a:fillRect/>
          </a:stretch>
        </p:blipFill>
        <p:spPr bwMode="auto">
          <a:xfrm>
            <a:off x="0" y="0"/>
            <a:ext cx="5940425" cy="4260850"/>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apply11"/>
          <p:cNvPicPr>
            <a:picLocks noChangeAspect="1" noChangeArrowheads="1"/>
          </p:cNvPicPr>
          <p:nvPr/>
        </p:nvPicPr>
        <p:blipFill>
          <a:blip r:embed="rId3">
            <a:lum contrast="42000"/>
            <a:extLst>
              <a:ext uri="{28A0092B-C50C-407E-A947-70E740481C1C}">
                <a14:useLocalDpi xmlns:a14="http://schemas.microsoft.com/office/drawing/2010/main" val="0"/>
              </a:ext>
            </a:extLst>
          </a:blip>
          <a:srcRect l="4344" t="3751"/>
          <a:stretch>
            <a:fillRect/>
          </a:stretch>
        </p:blipFill>
        <p:spPr bwMode="auto">
          <a:xfrm>
            <a:off x="4140200" y="3081338"/>
            <a:ext cx="5003800" cy="37766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5-15"/>
          <p:cNvPicPr>
            <a:picLocks noChangeAspect="1" noChangeArrowheads="1"/>
          </p:cNvPicPr>
          <p:nvPr/>
        </p:nvPicPr>
        <p:blipFill>
          <a:blip r:embed="rId2">
            <a:extLst>
              <a:ext uri="{28A0092B-C50C-407E-A947-70E740481C1C}">
                <a14:useLocalDpi xmlns:a14="http://schemas.microsoft.com/office/drawing/2010/main" val="0"/>
              </a:ext>
            </a:extLst>
          </a:blip>
          <a:srcRect b="20674"/>
          <a:stretch>
            <a:fillRect/>
          </a:stretch>
        </p:blipFill>
        <p:spPr bwMode="auto">
          <a:xfrm>
            <a:off x="0" y="188913"/>
            <a:ext cx="6516688" cy="3348037"/>
          </a:xfrm>
          <a:prstGeom prst="rect">
            <a:avLst/>
          </a:prstGeom>
          <a:noFill/>
          <a:extLst>
            <a:ext uri="{909E8E84-426E-40DD-AFC4-6F175D3DCCD1}">
              <a14:hiddenFill xmlns:a14="http://schemas.microsoft.com/office/drawing/2010/main">
                <a:solidFill>
                  <a:srgbClr val="FFFFFF"/>
                </a:solidFill>
              </a14:hiddenFill>
            </a:ext>
          </a:extLst>
        </p:spPr>
      </p:pic>
      <p:pic>
        <p:nvPicPr>
          <p:cNvPr id="18435" name="Picture 3" descr="apply07"/>
          <p:cNvPicPr>
            <a:picLocks noChangeAspect="1" noChangeArrowheads="1"/>
          </p:cNvPicPr>
          <p:nvPr/>
        </p:nvPicPr>
        <p:blipFill>
          <a:blip r:embed="rId3">
            <a:lum contrast="18000"/>
            <a:extLst>
              <a:ext uri="{28A0092B-C50C-407E-A947-70E740481C1C}">
                <a14:useLocalDpi xmlns:a14="http://schemas.microsoft.com/office/drawing/2010/main" val="0"/>
              </a:ext>
            </a:extLst>
          </a:blip>
          <a:srcRect l="4578" t="1031" b="7361"/>
          <a:stretch>
            <a:fillRect/>
          </a:stretch>
        </p:blipFill>
        <p:spPr bwMode="auto">
          <a:xfrm>
            <a:off x="4643438" y="3213100"/>
            <a:ext cx="4500562" cy="3429000"/>
          </a:xfrm>
          <a:prstGeom prst="rect">
            <a:avLst/>
          </a:prstGeom>
          <a:noFill/>
          <a:extLst>
            <a:ext uri="{909E8E84-426E-40DD-AFC4-6F175D3DCCD1}">
              <a14:hiddenFill xmlns:a14="http://schemas.microsoft.com/office/drawing/2010/main">
                <a:solidFill>
                  <a:srgbClr val="FFFFFF"/>
                </a:solidFill>
              </a14:hiddenFill>
            </a:ext>
          </a:extLst>
        </p:spPr>
      </p:pic>
      <p:sp>
        <p:nvSpPr>
          <p:cNvPr id="18436" name="Text Box 4"/>
          <p:cNvSpPr txBox="1">
            <a:spLocks noChangeArrowheads="1"/>
          </p:cNvSpPr>
          <p:nvPr/>
        </p:nvSpPr>
        <p:spPr bwMode="auto">
          <a:xfrm>
            <a:off x="0" y="4149725"/>
            <a:ext cx="5219700" cy="15001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95000"/>
              </a:lnSpc>
              <a:spcBef>
                <a:spcPct val="50000"/>
              </a:spcBef>
            </a:pPr>
            <a:r>
              <a:rPr kumimoji="1" lang="en-US" altLang="zh-CN" sz="2400" b="1">
                <a:solidFill>
                  <a:schemeClr val="accent2"/>
                </a:solidFill>
                <a:latin typeface="华文仿宋" pitchFamily="2" charset="-122"/>
                <a:ea typeface="华文仿宋" pitchFamily="2" charset="-122"/>
              </a:rPr>
              <a:t>1</a:t>
            </a:r>
            <a:r>
              <a:rPr kumimoji="1" lang="zh-CN" altLang="en-US" sz="2400" b="1">
                <a:solidFill>
                  <a:schemeClr val="accent2"/>
                </a:solidFill>
                <a:latin typeface="华文仿宋" pitchFamily="2" charset="-122"/>
                <a:ea typeface="华文仿宋" pitchFamily="2" charset="-122"/>
              </a:rPr>
              <a:t>、固定电极  </a:t>
            </a:r>
            <a:r>
              <a:rPr kumimoji="1" lang="en-US" altLang="zh-CN" sz="2400" b="1">
                <a:solidFill>
                  <a:schemeClr val="accent2"/>
                </a:solidFill>
                <a:latin typeface="华文仿宋" pitchFamily="2" charset="-122"/>
                <a:ea typeface="华文仿宋" pitchFamily="2" charset="-122"/>
              </a:rPr>
              <a:t>2</a:t>
            </a:r>
            <a:r>
              <a:rPr kumimoji="1" lang="zh-CN" altLang="en-US" sz="2400" b="1">
                <a:solidFill>
                  <a:schemeClr val="accent2"/>
                </a:solidFill>
                <a:latin typeface="华文仿宋" pitchFamily="2" charset="-122"/>
                <a:ea typeface="华文仿宋" pitchFamily="2" charset="-122"/>
              </a:rPr>
              <a:t>、绝缘垫  </a:t>
            </a:r>
            <a:r>
              <a:rPr kumimoji="1" lang="en-US" altLang="zh-CN" sz="2400" b="1">
                <a:solidFill>
                  <a:schemeClr val="accent2"/>
                </a:solidFill>
                <a:latin typeface="华文仿宋" pitchFamily="2" charset="-122"/>
                <a:ea typeface="华文仿宋" pitchFamily="2" charset="-122"/>
              </a:rPr>
              <a:t>3</a:t>
            </a:r>
            <a:r>
              <a:rPr kumimoji="1" lang="zh-CN" altLang="en-US" sz="2400" b="1">
                <a:solidFill>
                  <a:schemeClr val="accent2"/>
                </a:solidFill>
                <a:latin typeface="华文仿宋" pitchFamily="2" charset="-122"/>
                <a:ea typeface="华文仿宋" pitchFamily="2" charset="-122"/>
              </a:rPr>
              <a:t>、质量块</a:t>
            </a:r>
          </a:p>
          <a:p>
            <a:pPr>
              <a:lnSpc>
                <a:spcPct val="95000"/>
              </a:lnSpc>
              <a:spcBef>
                <a:spcPct val="50000"/>
              </a:spcBef>
            </a:pPr>
            <a:r>
              <a:rPr kumimoji="1" lang="en-US" altLang="zh-CN" sz="2400" b="1">
                <a:solidFill>
                  <a:schemeClr val="accent2"/>
                </a:solidFill>
                <a:latin typeface="华文仿宋" pitchFamily="2" charset="-122"/>
                <a:ea typeface="华文仿宋" pitchFamily="2" charset="-122"/>
              </a:rPr>
              <a:t>4</a:t>
            </a:r>
            <a:r>
              <a:rPr kumimoji="1" lang="zh-CN" altLang="en-US" sz="2400" b="1">
                <a:solidFill>
                  <a:schemeClr val="accent2"/>
                </a:solidFill>
                <a:latin typeface="华文仿宋" pitchFamily="2" charset="-122"/>
                <a:ea typeface="华文仿宋" pitchFamily="2" charset="-122"/>
              </a:rPr>
              <a:t>、弹簧   </a:t>
            </a:r>
            <a:r>
              <a:rPr kumimoji="1" lang="en-US" altLang="zh-CN" sz="2400" b="1">
                <a:solidFill>
                  <a:schemeClr val="accent2"/>
                </a:solidFill>
                <a:latin typeface="华文仿宋" pitchFamily="2" charset="-122"/>
                <a:ea typeface="华文仿宋" pitchFamily="2" charset="-122"/>
              </a:rPr>
              <a:t>5</a:t>
            </a:r>
            <a:r>
              <a:rPr kumimoji="1" lang="zh-CN" altLang="en-US" sz="2400" b="1">
                <a:solidFill>
                  <a:schemeClr val="accent2"/>
                </a:solidFill>
                <a:latin typeface="华文仿宋" pitchFamily="2" charset="-122"/>
                <a:ea typeface="华文仿宋" pitchFamily="2" charset="-122"/>
              </a:rPr>
              <a:t>、输出端 </a:t>
            </a:r>
            <a:r>
              <a:rPr kumimoji="1" lang="en-US" altLang="zh-CN" sz="2400" b="1">
                <a:solidFill>
                  <a:schemeClr val="accent2"/>
                </a:solidFill>
                <a:latin typeface="华文仿宋" pitchFamily="2" charset="-122"/>
                <a:ea typeface="华文仿宋" pitchFamily="2" charset="-122"/>
              </a:rPr>
              <a:t>6</a:t>
            </a:r>
            <a:r>
              <a:rPr kumimoji="1" lang="zh-CN" altLang="en-US" sz="2400" b="1">
                <a:solidFill>
                  <a:schemeClr val="accent2"/>
                </a:solidFill>
                <a:latin typeface="华文仿宋" pitchFamily="2" charset="-122"/>
                <a:ea typeface="华文仿宋" pitchFamily="2" charset="-122"/>
              </a:rPr>
              <a:t>、壳体</a:t>
            </a:r>
          </a:p>
          <a:p>
            <a:pPr>
              <a:lnSpc>
                <a:spcPct val="95000"/>
              </a:lnSpc>
              <a:spcBef>
                <a:spcPct val="50000"/>
              </a:spcBef>
            </a:pPr>
            <a:r>
              <a:rPr kumimoji="1" lang="zh-CN" altLang="en-US" sz="2400" b="1">
                <a:solidFill>
                  <a:schemeClr val="accent2"/>
                </a:solidFill>
                <a:latin typeface="华文仿宋" pitchFamily="2" charset="-122"/>
                <a:ea typeface="华文仿宋" pitchFamily="2" charset="-122"/>
              </a:rPr>
              <a:t>差动式电容加速度传感器结构图</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468313" y="981075"/>
            <a:ext cx="8229600" cy="5000625"/>
          </a:xfrm>
        </p:spPr>
        <p:txBody>
          <a:bodyPr/>
          <a:lstStyle/>
          <a:p>
            <a:pPr>
              <a:lnSpc>
                <a:spcPct val="115000"/>
              </a:lnSpc>
              <a:buFontTx/>
              <a:buNone/>
            </a:pPr>
            <a:r>
              <a:rPr lang="zh-CN" altLang="en-US" sz="2800" b="1">
                <a:solidFill>
                  <a:schemeClr val="accent2"/>
                </a:solidFill>
                <a:latin typeface="华文仿宋" pitchFamily="2" charset="-122"/>
                <a:ea typeface="华文仿宋" pitchFamily="2" charset="-122"/>
              </a:rPr>
              <a:t>电容式传感器</a:t>
            </a:r>
            <a:r>
              <a:rPr lang="en-US" altLang="zh-CN" sz="2800" b="1">
                <a:solidFill>
                  <a:schemeClr val="accent2"/>
                </a:solidFill>
                <a:latin typeface="华文仿宋" pitchFamily="2" charset="-122"/>
                <a:ea typeface="华文仿宋" pitchFamily="2" charset="-122"/>
              </a:rPr>
              <a:t>——</a:t>
            </a:r>
            <a:r>
              <a:rPr lang="zh-CN" altLang="en-US" sz="2800" b="1">
                <a:solidFill>
                  <a:schemeClr val="accent2"/>
                </a:solidFill>
                <a:latin typeface="华文仿宋" pitchFamily="2" charset="-122"/>
                <a:ea typeface="华文仿宋" pitchFamily="2" charset="-122"/>
              </a:rPr>
              <a:t>将被测非电量的变化转换为电容量变化。</a:t>
            </a:r>
          </a:p>
          <a:p>
            <a:pPr>
              <a:lnSpc>
                <a:spcPct val="115000"/>
              </a:lnSpc>
              <a:buFontTx/>
              <a:buNone/>
            </a:pPr>
            <a:r>
              <a:rPr lang="zh-CN" altLang="en-US" sz="2800" b="1">
                <a:solidFill>
                  <a:schemeClr val="accent2"/>
                </a:solidFill>
                <a:latin typeface="华文仿宋" pitchFamily="2" charset="-122"/>
                <a:ea typeface="华文仿宋" pitchFamily="2" charset="-122"/>
              </a:rPr>
              <a:t>平板电容器的电容</a:t>
            </a:r>
          </a:p>
          <a:p>
            <a:pPr>
              <a:lnSpc>
                <a:spcPct val="115000"/>
              </a:lnSpc>
              <a:buFontTx/>
              <a:buNone/>
            </a:pPr>
            <a:endParaRPr lang="zh-CN" altLang="en-US" sz="2800" b="1">
              <a:solidFill>
                <a:schemeClr val="accent2"/>
              </a:solidFill>
              <a:latin typeface="华文仿宋" pitchFamily="2" charset="-122"/>
              <a:ea typeface="华文仿宋" pitchFamily="2" charset="-122"/>
            </a:endParaRPr>
          </a:p>
          <a:p>
            <a:pPr>
              <a:lnSpc>
                <a:spcPct val="115000"/>
              </a:lnSpc>
              <a:buFontTx/>
              <a:buNone/>
            </a:pPr>
            <a:r>
              <a:rPr lang="zh-CN" altLang="en-US" sz="2800" b="1">
                <a:solidFill>
                  <a:schemeClr val="accent2"/>
                </a:solidFill>
                <a:latin typeface="华文仿宋" pitchFamily="2" charset="-122"/>
                <a:ea typeface="华文仿宋" pitchFamily="2" charset="-122"/>
              </a:rPr>
              <a:t>根据被测参数的变化分：</a:t>
            </a:r>
          </a:p>
          <a:p>
            <a:pPr lvl="1">
              <a:lnSpc>
                <a:spcPct val="115000"/>
              </a:lnSpc>
              <a:buClr>
                <a:srgbClr val="FF3300"/>
              </a:buClr>
              <a:buSzPct val="75000"/>
              <a:buFont typeface="Wingdings" panose="05000000000000000000" pitchFamily="2" charset="2"/>
              <a:buChar char="Ø"/>
            </a:pPr>
            <a:r>
              <a:rPr lang="zh-CN" altLang="en-US" b="1">
                <a:latin typeface="华文仿宋" pitchFamily="2" charset="-122"/>
                <a:ea typeface="华文仿宋" pitchFamily="2" charset="-122"/>
              </a:rPr>
              <a:t>变极距型电容传感器</a:t>
            </a:r>
            <a:r>
              <a:rPr lang="en-US" altLang="zh-CN" b="1">
                <a:latin typeface="华文仿宋" pitchFamily="2" charset="-122"/>
                <a:ea typeface="华文仿宋" pitchFamily="2" charset="-122"/>
              </a:rPr>
              <a:t>(d)</a:t>
            </a:r>
          </a:p>
          <a:p>
            <a:pPr lvl="1">
              <a:lnSpc>
                <a:spcPct val="115000"/>
              </a:lnSpc>
              <a:buClr>
                <a:srgbClr val="FF3300"/>
              </a:buClr>
              <a:buSzPct val="75000"/>
              <a:buFont typeface="Wingdings" panose="05000000000000000000" pitchFamily="2" charset="2"/>
              <a:buChar char="Ø"/>
            </a:pPr>
            <a:r>
              <a:rPr lang="zh-CN" altLang="en-US" b="1">
                <a:latin typeface="华文仿宋" pitchFamily="2" charset="-122"/>
                <a:ea typeface="华文仿宋" pitchFamily="2" charset="-122"/>
              </a:rPr>
              <a:t>变面积型电容传感器</a:t>
            </a:r>
            <a:r>
              <a:rPr lang="en-US" altLang="zh-CN" b="1">
                <a:latin typeface="华文仿宋" pitchFamily="2" charset="-122"/>
                <a:ea typeface="华文仿宋" pitchFamily="2" charset="-122"/>
              </a:rPr>
              <a:t>(S)</a:t>
            </a:r>
          </a:p>
          <a:p>
            <a:pPr lvl="1">
              <a:lnSpc>
                <a:spcPct val="115000"/>
              </a:lnSpc>
              <a:buClr>
                <a:srgbClr val="FF3300"/>
              </a:buClr>
              <a:buSzPct val="75000"/>
              <a:buFont typeface="Wingdings" panose="05000000000000000000" pitchFamily="2" charset="2"/>
              <a:buChar char="Ø"/>
            </a:pPr>
            <a:r>
              <a:rPr lang="zh-CN" altLang="en-US" b="1">
                <a:latin typeface="华文仿宋" pitchFamily="2" charset="-122"/>
                <a:ea typeface="华文仿宋" pitchFamily="2" charset="-122"/>
              </a:rPr>
              <a:t>变介质型电容传感器</a:t>
            </a:r>
            <a:r>
              <a:rPr lang="en-US" altLang="zh-CN" b="1">
                <a:latin typeface="华文仿宋" pitchFamily="2" charset="-122"/>
                <a:ea typeface="华文仿宋" pitchFamily="2" charset="-122"/>
              </a:rPr>
              <a:t>(</a:t>
            </a:r>
            <a:r>
              <a:rPr lang="el-GR" altLang="zh-CN" b="1">
                <a:latin typeface="华文仿宋" pitchFamily="2" charset="-122"/>
                <a:ea typeface="华文仿宋" pitchFamily="2" charset="-122"/>
              </a:rPr>
              <a:t>ε</a:t>
            </a:r>
            <a:r>
              <a:rPr lang="en-US" altLang="zh-CN" b="1">
                <a:latin typeface="华文仿宋" pitchFamily="2" charset="-122"/>
                <a:ea typeface="华文仿宋" pitchFamily="2" charset="-122"/>
              </a:rPr>
              <a:t>)</a:t>
            </a:r>
          </a:p>
        </p:txBody>
      </p:sp>
      <p:graphicFrame>
        <p:nvGraphicFramePr>
          <p:cNvPr id="19459" name="Object 3"/>
          <p:cNvGraphicFramePr>
            <a:graphicFrameLocks noChangeAspect="1"/>
          </p:cNvGraphicFramePr>
          <p:nvPr/>
        </p:nvGraphicFramePr>
        <p:xfrm>
          <a:off x="4600575" y="2436813"/>
          <a:ext cx="1609725" cy="1044575"/>
        </p:xfrm>
        <a:graphic>
          <a:graphicData uri="http://schemas.openxmlformats.org/presentationml/2006/ole">
            <mc:AlternateContent xmlns:mc="http://schemas.openxmlformats.org/markup-compatibility/2006">
              <mc:Choice xmlns:v="urn:schemas-microsoft-com:vml" Requires="v">
                <p:oleObj spid="_x0000_s19473" name="公式" r:id="rId3" imgW="469800" imgH="393480" progId="Equation.3">
                  <p:embed/>
                </p:oleObj>
              </mc:Choice>
              <mc:Fallback>
                <p:oleObj name="公式" r:id="rId3" imgW="46980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0575" y="2436813"/>
                        <a:ext cx="1609725" cy="104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0" name="Rectangle 4"/>
          <p:cNvSpPr>
            <a:spLocks noChangeArrowheads="1"/>
          </p:cNvSpPr>
          <p:nvPr/>
        </p:nvSpPr>
        <p:spPr bwMode="auto">
          <a:xfrm>
            <a:off x="5437188" y="3789363"/>
            <a:ext cx="2435225" cy="300037"/>
          </a:xfrm>
          <a:prstGeom prst="rect">
            <a:avLst/>
          </a:prstGeom>
          <a:solidFill>
            <a:srgbClr val="FFFFFF"/>
          </a:solidFill>
          <a:ln w="9525">
            <a:solidFill>
              <a:srgbClr val="000000"/>
            </a:solidFill>
            <a:miter lim="800000"/>
            <a:headEnd/>
            <a:tailEnd/>
          </a:ln>
        </p:spPr>
        <p:txBody>
          <a:bodyPr/>
          <a:lstStyle/>
          <a:p>
            <a:endParaRPr lang="zh-CN" altLang="en-US"/>
          </a:p>
        </p:txBody>
      </p:sp>
      <p:sp>
        <p:nvSpPr>
          <p:cNvPr id="19461" name="Rectangle 5"/>
          <p:cNvSpPr>
            <a:spLocks noChangeArrowheads="1"/>
          </p:cNvSpPr>
          <p:nvPr/>
        </p:nvSpPr>
        <p:spPr bwMode="auto">
          <a:xfrm>
            <a:off x="5435600" y="4437063"/>
            <a:ext cx="2435225" cy="300037"/>
          </a:xfrm>
          <a:prstGeom prst="rect">
            <a:avLst/>
          </a:prstGeom>
          <a:solidFill>
            <a:srgbClr val="FFFFFF"/>
          </a:solidFill>
          <a:ln w="9525">
            <a:solidFill>
              <a:srgbClr val="000000"/>
            </a:solidFill>
            <a:miter lim="800000"/>
            <a:headEnd/>
            <a:tailEnd/>
          </a:ln>
        </p:spPr>
        <p:txBody>
          <a:bodyPr/>
          <a:lstStyle/>
          <a:p>
            <a:endParaRPr lang="zh-CN" altLang="en-US"/>
          </a:p>
        </p:txBody>
      </p:sp>
      <p:sp>
        <p:nvSpPr>
          <p:cNvPr id="19462" name="Text Box 6"/>
          <p:cNvSpPr txBox="1">
            <a:spLocks noChangeArrowheads="1"/>
          </p:cNvSpPr>
          <p:nvPr/>
        </p:nvSpPr>
        <p:spPr bwMode="auto">
          <a:xfrm>
            <a:off x="8156575" y="4071938"/>
            <a:ext cx="473075" cy="334962"/>
          </a:xfrm>
          <a:prstGeom prst="rect">
            <a:avLst/>
          </a:prstGeom>
          <a:solidFill>
            <a:srgbClr val="FFFFFF"/>
          </a:solidFill>
          <a:ln w="9525">
            <a:solidFill>
              <a:srgbClr val="FFFFFF"/>
            </a:solidFill>
            <a:miter lim="800000"/>
            <a:headEnd/>
            <a:tailEnd/>
          </a:ln>
        </p:spPr>
        <p:txBody>
          <a:bodyPr lIns="0" tIns="0" rIns="0" bIns="0"/>
          <a:lstStyle>
            <a:lvl1pPr defTabSz="912813">
              <a:defRPr>
                <a:solidFill>
                  <a:schemeClr val="tx1"/>
                </a:solidFill>
                <a:latin typeface="Arial" panose="020B0604020202020204" pitchFamily="34" charset="0"/>
              </a:defRPr>
            </a:lvl1pPr>
            <a:lvl2pPr defTabSz="912813">
              <a:defRPr>
                <a:solidFill>
                  <a:schemeClr val="tx1"/>
                </a:solidFill>
                <a:latin typeface="Arial" panose="020B0604020202020204" pitchFamily="34" charset="0"/>
              </a:defRPr>
            </a:lvl2pPr>
            <a:lvl3pPr marL="912813" defTabSz="912813">
              <a:defRPr>
                <a:solidFill>
                  <a:schemeClr val="tx1"/>
                </a:solidFill>
                <a:latin typeface="Arial" panose="020B0604020202020204" pitchFamily="34" charset="0"/>
              </a:defRPr>
            </a:lvl3pPr>
            <a:lvl4pPr marL="1370013" defTabSz="912813">
              <a:defRPr>
                <a:solidFill>
                  <a:schemeClr val="tx1"/>
                </a:solidFill>
                <a:latin typeface="Arial" panose="020B0604020202020204" pitchFamily="34" charset="0"/>
              </a:defRPr>
            </a:lvl4pPr>
            <a:lvl5pPr marL="1827213" defTabSz="912813">
              <a:defRPr>
                <a:solidFill>
                  <a:schemeClr val="tx1"/>
                </a:solidFill>
                <a:latin typeface="Arial" panose="020B0604020202020204" pitchFamily="34" charset="0"/>
              </a:defRPr>
            </a:lvl5pPr>
            <a:lvl6pPr marL="2284413" defTabSz="912813" fontAlgn="base">
              <a:spcBef>
                <a:spcPct val="0"/>
              </a:spcBef>
              <a:spcAft>
                <a:spcPct val="0"/>
              </a:spcAft>
              <a:defRPr>
                <a:solidFill>
                  <a:schemeClr val="tx1"/>
                </a:solidFill>
                <a:latin typeface="Arial" panose="020B0604020202020204" pitchFamily="34" charset="0"/>
              </a:defRPr>
            </a:lvl6pPr>
            <a:lvl7pPr marL="2741613" defTabSz="912813" fontAlgn="base">
              <a:spcBef>
                <a:spcPct val="0"/>
              </a:spcBef>
              <a:spcAft>
                <a:spcPct val="0"/>
              </a:spcAft>
              <a:defRPr>
                <a:solidFill>
                  <a:schemeClr val="tx1"/>
                </a:solidFill>
                <a:latin typeface="Arial" panose="020B0604020202020204" pitchFamily="34" charset="0"/>
              </a:defRPr>
            </a:lvl7pPr>
            <a:lvl8pPr marL="3198813" defTabSz="912813" fontAlgn="base">
              <a:spcBef>
                <a:spcPct val="0"/>
              </a:spcBef>
              <a:spcAft>
                <a:spcPct val="0"/>
              </a:spcAft>
              <a:defRPr>
                <a:solidFill>
                  <a:schemeClr val="tx1"/>
                </a:solidFill>
                <a:latin typeface="Arial" panose="020B0604020202020204" pitchFamily="34" charset="0"/>
              </a:defRPr>
            </a:lvl8pPr>
            <a:lvl9pPr marL="3656013" defTabSz="912813" fontAlgn="base">
              <a:spcBef>
                <a:spcPct val="0"/>
              </a:spcBef>
              <a:spcAft>
                <a:spcPct val="0"/>
              </a:spcAft>
              <a:defRPr>
                <a:solidFill>
                  <a:schemeClr val="tx1"/>
                </a:solidFill>
                <a:latin typeface="Arial" panose="020B0604020202020204" pitchFamily="34" charset="0"/>
              </a:defRPr>
            </a:lvl9pPr>
          </a:lstStyle>
          <a:p>
            <a:pPr algn="just"/>
            <a:r>
              <a:rPr lang="en-US" altLang="zh-CN">
                <a:latin typeface="Times New Roman" panose="02020603050405020304" pitchFamily="18" charset="0"/>
                <a:ea typeface="宋体" panose="02010600030101010101" pitchFamily="2" charset="-122"/>
              </a:rPr>
              <a:t>d</a:t>
            </a:r>
            <a:endParaRPr lang="en-US" altLang="zh-CN" baseline="-25000">
              <a:latin typeface="Tahoma" panose="020B0604030504040204" pitchFamily="34" charset="0"/>
              <a:ea typeface="宋体" panose="02010600030101010101" pitchFamily="2" charset="-122"/>
            </a:endParaRPr>
          </a:p>
        </p:txBody>
      </p:sp>
      <p:sp>
        <p:nvSpPr>
          <p:cNvPr id="19463" name="Text Box 7"/>
          <p:cNvSpPr txBox="1">
            <a:spLocks noChangeArrowheads="1"/>
          </p:cNvSpPr>
          <p:nvPr/>
        </p:nvSpPr>
        <p:spPr bwMode="auto">
          <a:xfrm>
            <a:off x="8316913" y="4581525"/>
            <a:ext cx="4730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0" rIns="0" bIns="0"/>
          <a:lstStyle>
            <a:lvl1pPr defTabSz="912813">
              <a:defRPr>
                <a:solidFill>
                  <a:schemeClr val="tx1"/>
                </a:solidFill>
                <a:latin typeface="Arial" panose="020B0604020202020204" pitchFamily="34" charset="0"/>
              </a:defRPr>
            </a:lvl1pPr>
            <a:lvl2pPr defTabSz="912813">
              <a:defRPr>
                <a:solidFill>
                  <a:schemeClr val="tx1"/>
                </a:solidFill>
                <a:latin typeface="Arial" panose="020B0604020202020204" pitchFamily="34" charset="0"/>
              </a:defRPr>
            </a:lvl2pPr>
            <a:lvl3pPr marL="912813" defTabSz="912813">
              <a:defRPr>
                <a:solidFill>
                  <a:schemeClr val="tx1"/>
                </a:solidFill>
                <a:latin typeface="Arial" panose="020B0604020202020204" pitchFamily="34" charset="0"/>
              </a:defRPr>
            </a:lvl3pPr>
            <a:lvl4pPr marL="1370013" defTabSz="912813">
              <a:defRPr>
                <a:solidFill>
                  <a:schemeClr val="tx1"/>
                </a:solidFill>
                <a:latin typeface="Arial" panose="020B0604020202020204" pitchFamily="34" charset="0"/>
              </a:defRPr>
            </a:lvl4pPr>
            <a:lvl5pPr marL="1827213" defTabSz="912813">
              <a:defRPr>
                <a:solidFill>
                  <a:schemeClr val="tx1"/>
                </a:solidFill>
                <a:latin typeface="Arial" panose="020B0604020202020204" pitchFamily="34" charset="0"/>
              </a:defRPr>
            </a:lvl5pPr>
            <a:lvl6pPr marL="2284413" defTabSz="912813" fontAlgn="base">
              <a:spcBef>
                <a:spcPct val="0"/>
              </a:spcBef>
              <a:spcAft>
                <a:spcPct val="0"/>
              </a:spcAft>
              <a:defRPr>
                <a:solidFill>
                  <a:schemeClr val="tx1"/>
                </a:solidFill>
                <a:latin typeface="Arial" panose="020B0604020202020204" pitchFamily="34" charset="0"/>
              </a:defRPr>
            </a:lvl6pPr>
            <a:lvl7pPr marL="2741613" defTabSz="912813" fontAlgn="base">
              <a:spcBef>
                <a:spcPct val="0"/>
              </a:spcBef>
              <a:spcAft>
                <a:spcPct val="0"/>
              </a:spcAft>
              <a:defRPr>
                <a:solidFill>
                  <a:schemeClr val="tx1"/>
                </a:solidFill>
                <a:latin typeface="Arial" panose="020B0604020202020204" pitchFamily="34" charset="0"/>
              </a:defRPr>
            </a:lvl7pPr>
            <a:lvl8pPr marL="3198813" defTabSz="912813" fontAlgn="base">
              <a:spcBef>
                <a:spcPct val="0"/>
              </a:spcBef>
              <a:spcAft>
                <a:spcPct val="0"/>
              </a:spcAft>
              <a:defRPr>
                <a:solidFill>
                  <a:schemeClr val="tx1"/>
                </a:solidFill>
                <a:latin typeface="Arial" panose="020B0604020202020204" pitchFamily="34" charset="0"/>
              </a:defRPr>
            </a:lvl8pPr>
            <a:lvl9pPr marL="3656013" defTabSz="912813" fontAlgn="base">
              <a:spcBef>
                <a:spcPct val="0"/>
              </a:spcBef>
              <a:spcAft>
                <a:spcPct val="0"/>
              </a:spcAft>
              <a:defRPr>
                <a:solidFill>
                  <a:schemeClr val="tx1"/>
                </a:solidFill>
                <a:latin typeface="Arial" panose="020B0604020202020204" pitchFamily="34" charset="0"/>
              </a:defRPr>
            </a:lvl9pPr>
          </a:lstStyle>
          <a:p>
            <a:pPr algn="just"/>
            <a:r>
              <a:rPr lang="en-US" altLang="zh-CN">
                <a:latin typeface="Times New Roman" panose="02020603050405020304" pitchFamily="18" charset="0"/>
                <a:ea typeface="宋体" panose="02010600030101010101" pitchFamily="2" charset="-122"/>
              </a:rPr>
              <a:t>S</a:t>
            </a:r>
            <a:endParaRPr lang="en-US" altLang="zh-CN" baseline="-25000">
              <a:latin typeface="Tahoma" panose="020B0604030504040204" pitchFamily="34" charset="0"/>
              <a:ea typeface="宋体" panose="02010600030101010101" pitchFamily="2" charset="-122"/>
            </a:endParaRPr>
          </a:p>
        </p:txBody>
      </p:sp>
      <p:sp>
        <p:nvSpPr>
          <p:cNvPr id="19464" name="Line 8"/>
          <p:cNvSpPr>
            <a:spLocks noChangeShapeType="1"/>
          </p:cNvSpPr>
          <p:nvPr/>
        </p:nvSpPr>
        <p:spPr bwMode="auto">
          <a:xfrm flipH="1" flipV="1">
            <a:off x="7667625" y="4437063"/>
            <a:ext cx="576263" cy="287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5" name="Line 9"/>
          <p:cNvSpPr>
            <a:spLocks noChangeShapeType="1"/>
          </p:cNvSpPr>
          <p:nvPr/>
        </p:nvSpPr>
        <p:spPr bwMode="auto">
          <a:xfrm flipH="1" flipV="1">
            <a:off x="7894638" y="4194175"/>
            <a:ext cx="261937" cy="539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6" name="Line 10"/>
          <p:cNvSpPr>
            <a:spLocks noChangeShapeType="1"/>
          </p:cNvSpPr>
          <p:nvPr/>
        </p:nvSpPr>
        <p:spPr bwMode="auto">
          <a:xfrm>
            <a:off x="6659563" y="4724400"/>
            <a:ext cx="0" cy="5048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cxnSp>
        <p:nvCxnSpPr>
          <p:cNvPr id="19467" name="AutoShape 11"/>
          <p:cNvCxnSpPr>
            <a:cxnSpLocks noChangeShapeType="1"/>
            <a:stCxn id="19466" idx="0"/>
            <a:endCxn id="19466" idx="1"/>
          </p:cNvCxnSpPr>
          <p:nvPr/>
        </p:nvCxnSpPr>
        <p:spPr bwMode="auto">
          <a:xfrm>
            <a:off x="6659563" y="4724400"/>
            <a:ext cx="0" cy="504825"/>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468" name="Line 12"/>
          <p:cNvSpPr>
            <a:spLocks noChangeShapeType="1"/>
          </p:cNvSpPr>
          <p:nvPr/>
        </p:nvSpPr>
        <p:spPr bwMode="auto">
          <a:xfrm>
            <a:off x="6659563" y="4724400"/>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9469" name="Line 13"/>
          <p:cNvSpPr>
            <a:spLocks noChangeShapeType="1"/>
          </p:cNvSpPr>
          <p:nvPr/>
        </p:nvSpPr>
        <p:spPr bwMode="auto">
          <a:xfrm flipV="1">
            <a:off x="6659563" y="3213100"/>
            <a:ext cx="0"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2871</Words>
  <Application>Microsoft Office PowerPoint</Application>
  <PresentationFormat>全屏显示(4:3)</PresentationFormat>
  <Paragraphs>158</Paragraphs>
  <Slides>42</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5</vt:i4>
      </vt:variant>
      <vt:variant>
        <vt:lpstr>幻灯片标题</vt:lpstr>
      </vt:variant>
      <vt:variant>
        <vt:i4>42</vt:i4>
      </vt:variant>
    </vt:vector>
  </HeadingPairs>
  <TitlesOfParts>
    <vt:vector size="59" baseType="lpstr">
      <vt:lpstr>Dotum</vt:lpstr>
      <vt:lpstr>仿宋_GB2312</vt:lpstr>
      <vt:lpstr>黑体</vt:lpstr>
      <vt:lpstr>华文仿宋</vt:lpstr>
      <vt:lpstr>华文行楷</vt:lpstr>
      <vt:lpstr>隶书</vt:lpstr>
      <vt:lpstr>宋体</vt:lpstr>
      <vt:lpstr>Arial</vt:lpstr>
      <vt:lpstr>Tahoma</vt:lpstr>
      <vt:lpstr>Times New Roman</vt:lpstr>
      <vt:lpstr>Wingdings</vt:lpstr>
      <vt:lpstr>默认设计模板</vt:lpstr>
      <vt:lpstr>公式</vt:lpstr>
      <vt:lpstr>VISIO</vt:lpstr>
      <vt:lpstr>Equation</vt:lpstr>
      <vt:lpstr>Visio</vt:lpstr>
      <vt:lpstr>位图图像</vt:lpstr>
      <vt:lpstr> 第三章电容式传感器</vt:lpstr>
      <vt:lpstr>第三章 电容式传感器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3-1电容式传感器的工作原理</vt:lpstr>
      <vt:lpstr>一、变面积型</vt:lpstr>
      <vt:lpstr>2、直线位移式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3-2电容式传感器的测量电路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vt:lpstr>
    </vt:vector>
  </TitlesOfParts>
  <Company>MiQ</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传感器原理及应用——  第三章电容式传感器</dc:title>
  <dc:creator>M</dc:creator>
  <cp:lastModifiedBy>qq</cp:lastModifiedBy>
  <cp:revision>15</cp:revision>
  <dcterms:created xsi:type="dcterms:W3CDTF">2011-05-08T18:47:05Z</dcterms:created>
  <dcterms:modified xsi:type="dcterms:W3CDTF">2017-08-20T02:40:21Z</dcterms:modified>
</cp:coreProperties>
</file>