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72" r:id="rId15"/>
    <p:sldId id="269" r:id="rId16"/>
    <p:sldId id="271" r:id="rId17"/>
    <p:sldId id="273" r:id="rId18"/>
    <p:sldId id="276" r:id="rId19"/>
    <p:sldId id="277" r:id="rId20"/>
    <p:sldId id="278" r:id="rId21"/>
    <p:sldId id="279" r:id="rId22"/>
    <p:sldId id="281" r:id="rId23"/>
    <p:sldId id="285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0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A0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660"/>
  </p:normalViewPr>
  <p:slideViewPr>
    <p:cSldViewPr>
      <p:cViewPr varScale="1">
        <p:scale>
          <a:sx n="104" d="100"/>
          <a:sy n="104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A347-C96B-4E08-BA74-19B2B072C4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4773A-BB84-4D07-996B-EB9C423F2D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0F06-F55E-4998-8565-9B3094F72E93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19D-7B15-4104-AC01-B9E8C968B576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5358-343E-48F4-BC80-B372912875FF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l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5819B9B-3485-4EDD-8023-A3488DE7E15F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F87-3C03-49CC-8ADE-CE8200D5C87E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FD99-C7FC-4AE7-A796-1B5CAE9AFDD7}" type="datetime3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7EE-BEA1-4C17-8060-907B8BA9A12C}" type="datetime3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28E2-B4C2-4F7D-B2A6-FD270F8C31A1}" type="datetime3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95C-B379-4AE9-ADB6-EF7517B47AA0}" type="datetime3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3CC2-6BEC-40CE-B98B-8C7003A1F19A}" type="datetime3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0C7B-5994-4B18-8537-A96C22C57886}" type="datetime3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EE1B18-A438-470E-88A2-8A32FC666D50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 panose="05000000000000000000" pitchFamily="2" charset="2"/>
        <a:buChar char="l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 panose="05000000000000000000" pitchFamily="2" charset="2"/>
        <a:buChar char="l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 panose="05000000000000000000" pitchFamily="2" charset="2"/>
        <a:buChar char="l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专家系统简介</a:t>
            </a:r>
            <a:endParaRPr lang="zh-CN" altLang="en-US" sz="6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王生生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059D-4FCD-4085-A3D8-2BAD9D588F25}" type="datetime3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常用的知识表示形式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产生</a:t>
            </a:r>
            <a:r>
              <a:rPr lang="zh-CN" altLang="zh-CN" b="1" dirty="0" smtClean="0">
                <a:solidFill>
                  <a:srgbClr val="FF0000"/>
                </a:solidFill>
              </a:rPr>
              <a:t>式，</a:t>
            </a:r>
            <a:r>
              <a:rPr lang="zh-CN" altLang="zh-CN" b="1" dirty="0">
                <a:solidFill>
                  <a:srgbClr val="FF0000"/>
                </a:solidFill>
              </a:rPr>
              <a:t>也称为产生式规则，也简称为</a:t>
            </a:r>
            <a:r>
              <a:rPr lang="zh-CN" altLang="zh-CN" b="1" dirty="0" smtClean="0">
                <a:solidFill>
                  <a:srgbClr val="FF0000"/>
                </a:solidFill>
              </a:rPr>
              <a:t>规则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zh-CN" b="1" dirty="0"/>
              <a:t>自然界各个知识元（事实，断言，证据，命题，</a:t>
            </a:r>
            <a:r>
              <a:rPr lang="en-US" altLang="zh-CN" b="1" dirty="0">
                <a:sym typeface="MT Extra" panose="05050102010205020202"/>
              </a:rPr>
              <a:t></a:t>
            </a:r>
            <a:r>
              <a:rPr lang="zh-CN" altLang="zh-CN" b="1" dirty="0"/>
              <a:t>）之间存在着大量的因果关系，或者说前提和结论关系，用产生式（或称规则）表示这些关系是非常方便的：</a:t>
            </a:r>
            <a:endParaRPr lang="zh-CN" altLang="zh-CN" dirty="0"/>
          </a:p>
          <a:p>
            <a:r>
              <a:rPr lang="zh-CN" altLang="zh-CN" b="1" dirty="0" smtClean="0"/>
              <a:t>规则</a:t>
            </a:r>
            <a:r>
              <a:rPr lang="zh-CN" altLang="zh-CN" b="1" dirty="0"/>
              <a:t>是最常用的知识表示形式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 smtClean="0"/>
              <a:t>IF  </a:t>
            </a:r>
            <a:r>
              <a:rPr lang="en-US" altLang="zh-CN" b="1" dirty="0"/>
              <a:t>A THEN  </a:t>
            </a:r>
            <a:r>
              <a:rPr lang="en-US" altLang="zh-CN" b="1" dirty="0" smtClean="0"/>
              <a:t>B                     </a:t>
            </a:r>
            <a:r>
              <a:rPr lang="en-US" altLang="zh-CN" b="1" dirty="0"/>
              <a:t> A</a:t>
            </a:r>
            <a:r>
              <a:rPr lang="zh-CN" altLang="zh-CN" b="1" dirty="0"/>
              <a:t>→</a:t>
            </a:r>
            <a:r>
              <a:rPr lang="en-US" altLang="zh-CN" b="1" dirty="0" smtClean="0"/>
              <a:t>B</a:t>
            </a:r>
            <a:endParaRPr lang="en-US" altLang="zh-CN" b="1" dirty="0" smtClean="0"/>
          </a:p>
          <a:p>
            <a:r>
              <a:rPr lang="en-US" altLang="zh-CN" b="1" dirty="0"/>
              <a:t>IF B and C THEN  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FBAA-832B-4F49-81DF-9506983FDB3A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常用的知识表示</a:t>
            </a:r>
            <a:r>
              <a:rPr lang="zh-CN" altLang="zh-CN" b="1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>
                <a:solidFill>
                  <a:srgbClr val="FF0000"/>
                </a:solidFill>
              </a:rPr>
              <a:t>语义网络</a:t>
            </a:r>
            <a:r>
              <a:rPr lang="zh-CN" altLang="zh-CN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Semantic </a:t>
            </a:r>
            <a:r>
              <a:rPr lang="en-US" altLang="zh-CN" b="1" dirty="0" smtClean="0">
                <a:solidFill>
                  <a:srgbClr val="FF0000"/>
                </a:solidFill>
              </a:rPr>
              <a:t>Network</a:t>
            </a:r>
            <a:r>
              <a:rPr lang="zh-CN" altLang="zh-CN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概率图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zh-CN" altLang="en-US" sz="72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7200" b="1" dirty="0">
                <a:solidFill>
                  <a:srgbClr val="0000FF"/>
                </a:solidFill>
              </a:rPr>
              <a:t>稍后详述）</a:t>
            </a:r>
            <a:endParaRPr lang="en-US" altLang="zh-CN" sz="7200" dirty="0" smtClean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CAD-73CD-46E2-AD47-2FFFE28B991F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专家系统的</a:t>
            </a:r>
            <a:r>
              <a:rPr lang="zh-CN" altLang="en-US" b="1" dirty="0"/>
              <a:t>一般结构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sz="3500" b="1" dirty="0" smtClean="0">
                <a:solidFill>
                  <a:srgbClr val="FF0000"/>
                </a:solidFill>
                <a:latin typeface="+mn-ea"/>
              </a:rPr>
              <a:t>知识库：</a:t>
            </a:r>
            <a:r>
              <a:rPr lang="zh-CN" altLang="en-US" sz="3500" b="1" dirty="0" smtClean="0">
                <a:latin typeface="+mn-ea"/>
              </a:rPr>
              <a:t>以</a:t>
            </a:r>
            <a:r>
              <a:rPr lang="zh-CN" altLang="en-US" sz="3500" b="1" dirty="0">
                <a:latin typeface="+mn-ea"/>
              </a:rPr>
              <a:t>某种表示形式存储于计算机中的知识的集合。</a:t>
            </a:r>
            <a:endParaRPr lang="en-US" altLang="zh-CN" sz="3500" b="1" dirty="0">
              <a:latin typeface="+mn-ea"/>
            </a:endParaRPr>
          </a:p>
          <a:p>
            <a:r>
              <a:rPr lang="zh-CN" altLang="en-US" sz="3500" b="1" dirty="0">
                <a:solidFill>
                  <a:srgbClr val="FF0000"/>
                </a:solidFill>
                <a:latin typeface="+mn-ea"/>
              </a:rPr>
              <a:t>推理机：</a:t>
            </a:r>
            <a:r>
              <a:rPr lang="zh-CN" altLang="en-US" sz="3500" b="1" dirty="0">
                <a:latin typeface="+mn-ea"/>
              </a:rPr>
              <a:t>就是实现（机器）推理的程序。</a:t>
            </a:r>
            <a:endParaRPr lang="zh-CN" altLang="zh-CN" sz="3500" b="1" dirty="0">
              <a:latin typeface="+mn-ea"/>
            </a:endParaRPr>
          </a:p>
          <a:p>
            <a:r>
              <a:rPr lang="zh-CN" altLang="zh-CN" sz="3500" b="1" dirty="0" smtClean="0">
                <a:solidFill>
                  <a:srgbClr val="FF0000"/>
                </a:solidFill>
                <a:latin typeface="+mn-ea"/>
              </a:rPr>
              <a:t>数据基</a:t>
            </a:r>
            <a:r>
              <a:rPr lang="zh-CN" altLang="en-US" sz="35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zh-CN" sz="3500" b="1" dirty="0" smtClean="0">
                <a:latin typeface="+mn-ea"/>
              </a:rPr>
              <a:t>用来</a:t>
            </a:r>
            <a:r>
              <a:rPr lang="zh-CN" altLang="zh-CN" sz="3500" b="1" dirty="0">
                <a:latin typeface="+mn-ea"/>
              </a:rPr>
              <a:t>记录系统推理过程中用到的控制信息、中间假设、中间</a:t>
            </a:r>
            <a:r>
              <a:rPr lang="zh-CN" altLang="zh-CN" sz="3500" b="1" dirty="0" smtClean="0">
                <a:latin typeface="+mn-ea"/>
              </a:rPr>
              <a:t>结果。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556792"/>
            <a:ext cx="52292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B8E9-BF0F-4C9B-8095-46F5D5C2B370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专家系统体系结构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193800"/>
            <a:ext cx="61595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593635"/>
            <a:ext cx="2286000" cy="1200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数据基：</a:t>
            </a:r>
            <a:r>
              <a:rPr lang="zh-CN" altLang="zh-CN" b="1" dirty="0" smtClean="0"/>
              <a:t>用来</a:t>
            </a:r>
            <a:r>
              <a:rPr lang="zh-CN" altLang="zh-CN" b="1" dirty="0"/>
              <a:t>记录系统推理过程中用到的控制信息、中间假设、中间</a:t>
            </a:r>
            <a:r>
              <a:rPr lang="zh-CN" altLang="zh-CN" b="1" dirty="0" smtClean="0"/>
              <a:t>结果。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8144" y="243894"/>
            <a:ext cx="3024336" cy="17543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b="1" dirty="0"/>
              <a:t>知识获取</a:t>
            </a:r>
            <a:r>
              <a:rPr lang="zh-CN" altLang="zh-CN" b="1" dirty="0" smtClean="0"/>
              <a:t>工具</a:t>
            </a:r>
            <a:r>
              <a:rPr lang="zh-CN" altLang="en-US" b="1" dirty="0" smtClean="0"/>
              <a:t>：（</a:t>
            </a:r>
            <a:r>
              <a:rPr lang="en-US" altLang="zh-CN" b="1" dirty="0" smtClean="0"/>
              <a:t>ES</a:t>
            </a:r>
            <a:r>
              <a:rPr lang="zh-CN" altLang="zh-CN" b="1" dirty="0"/>
              <a:t>建造的瓶颈）</a:t>
            </a:r>
            <a:endParaRPr lang="zh-CN" altLang="zh-CN" dirty="0"/>
          </a:p>
          <a:p>
            <a:pPr lvl="0"/>
            <a:r>
              <a:rPr lang="zh-CN" altLang="zh-CN" b="1" dirty="0"/>
              <a:t>非正式会谈：知识工程师与领域专家协作收集知识；</a:t>
            </a:r>
            <a:endParaRPr lang="zh-CN" altLang="zh-CN" dirty="0"/>
          </a:p>
          <a:p>
            <a:pPr lvl="0"/>
            <a:r>
              <a:rPr lang="zh-CN" altLang="zh-CN" b="1" dirty="0"/>
              <a:t>全自动工具：机器学习、数据挖掘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5436096" y="5445224"/>
            <a:ext cx="3024336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解释器</a:t>
            </a:r>
            <a:r>
              <a:rPr lang="zh-CN" altLang="en-US" b="1" dirty="0"/>
              <a:t>：向用户解释专家系统的行为和结果。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42C5-FCA9-47DE-8C55-F906067F8579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专家系统（</a:t>
            </a:r>
            <a:r>
              <a:rPr lang="en-US" altLang="zh-CN" b="1" dirty="0"/>
              <a:t>ES</a:t>
            </a:r>
            <a:r>
              <a:rPr lang="zh-CN" altLang="zh-CN" b="1" dirty="0"/>
              <a:t>）的主要特征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b="1" dirty="0">
                <a:solidFill>
                  <a:srgbClr val="FF0000"/>
                </a:solidFill>
              </a:rPr>
              <a:t>具有显示表达的大量领域专门知识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0"/>
            <a:r>
              <a:rPr lang="zh-CN" altLang="zh-CN" b="1" dirty="0">
                <a:solidFill>
                  <a:srgbClr val="FF0000"/>
                </a:solidFill>
              </a:rPr>
              <a:t>符号处理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知识表示</a:t>
            </a:r>
            <a:r>
              <a:rPr lang="zh-CN" altLang="zh-CN" b="1" dirty="0"/>
              <a:t>为符号体系（形式化体系）；</a:t>
            </a:r>
            <a:endParaRPr lang="zh-CN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1" dirty="0"/>
              <a:t>符号处理：运用知识的推理过程就转化为符号推理过程。</a:t>
            </a:r>
            <a:endParaRPr lang="zh-CN" altLang="zh-CN" sz="1600" dirty="0"/>
          </a:p>
          <a:p>
            <a:pPr lvl="0"/>
            <a:r>
              <a:rPr lang="zh-CN" altLang="zh-CN" b="1" dirty="0">
                <a:solidFill>
                  <a:srgbClr val="FF0000"/>
                </a:solidFill>
              </a:rPr>
              <a:t>智能</a:t>
            </a:r>
            <a:endParaRPr lang="zh-CN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1" dirty="0"/>
              <a:t>专家系统是在某领域表现出智能行为的系统。</a:t>
            </a:r>
            <a:endParaRPr lang="zh-CN" altLang="zh-CN" dirty="0"/>
          </a:p>
          <a:p>
            <a:pPr lvl="0"/>
            <a:r>
              <a:rPr lang="zh-CN" altLang="zh-CN" b="1" dirty="0">
                <a:solidFill>
                  <a:srgbClr val="FF0000"/>
                </a:solidFill>
              </a:rPr>
              <a:t>自推理</a:t>
            </a:r>
            <a:endParaRPr lang="zh-CN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1" dirty="0"/>
              <a:t>对系统自身的行为给出解释，说明系统给出答案的由来。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0FC3-7FC2-4F31-9A7F-2BBC4E8AFC30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专家系统与</a:t>
            </a:r>
            <a:r>
              <a:rPr lang="zh-CN" altLang="en-US" dirty="0"/>
              <a:t>基于知识的系统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专家系统能有效地解决问题的主要原因在于它拥有</a:t>
            </a:r>
            <a:r>
              <a:rPr lang="zh-CN" altLang="en-US" dirty="0" smtClean="0"/>
              <a:t>知识，是一种基于知识的系统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(Knowledge-Based Systems)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当一个基于知识的系统能表现出专家级的问题求解能力时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，才可称其为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专家系统。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9855-C80E-49F8-9E73-846CD280CA46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一个简单的专家系统的例子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简单</a:t>
            </a:r>
            <a:r>
              <a:rPr lang="zh-CN" altLang="zh-CN" b="1" dirty="0" smtClean="0"/>
              <a:t>的专家系统</a:t>
            </a:r>
            <a:r>
              <a:rPr lang="zh-CN" altLang="zh-CN" b="1" dirty="0"/>
              <a:t>——动物识别专家系统</a:t>
            </a:r>
            <a:r>
              <a:rPr lang="en-US" altLang="zh-CN" b="1" dirty="0" smtClean="0"/>
              <a:t>ANIMAL</a:t>
            </a:r>
            <a:endParaRPr lang="en-US" altLang="zh-CN" b="1" dirty="0" smtClean="0"/>
          </a:p>
          <a:p>
            <a:pPr lvl="0"/>
            <a:r>
              <a:rPr lang="zh-CN" altLang="zh-CN" b="1" dirty="0"/>
              <a:t>知识库特点：</a:t>
            </a:r>
            <a:br>
              <a:rPr lang="en-US" altLang="zh-CN" b="1" dirty="0"/>
            </a:br>
            <a:r>
              <a:rPr lang="zh-CN" altLang="zh-CN" b="1" dirty="0"/>
              <a:t>采用规则表示领域知识，</a:t>
            </a:r>
            <a:r>
              <a:rPr lang="en-US" altLang="zh-CN" b="1" dirty="0"/>
              <a:t>ANIMAL</a:t>
            </a:r>
            <a:r>
              <a:rPr lang="zh-CN" altLang="zh-CN" b="1" dirty="0"/>
              <a:t>的知识库非常小，仅包含</a:t>
            </a:r>
            <a:r>
              <a:rPr lang="en-US" altLang="zh-CN" b="1" dirty="0"/>
              <a:t>15</a:t>
            </a:r>
            <a:r>
              <a:rPr lang="zh-CN" altLang="zh-CN" b="1" dirty="0"/>
              <a:t>条规则。</a:t>
            </a:r>
            <a:endParaRPr lang="zh-CN" altLang="zh-CN" dirty="0"/>
          </a:p>
          <a:p>
            <a:pPr lvl="0"/>
            <a:r>
              <a:rPr lang="zh-CN" altLang="zh-CN" b="1" dirty="0"/>
              <a:t>解空间特点：</a:t>
            </a:r>
            <a:br>
              <a:rPr lang="en-US" altLang="zh-CN" b="1" dirty="0"/>
            </a:br>
            <a:r>
              <a:rPr lang="zh-CN" altLang="zh-CN" b="1" dirty="0"/>
              <a:t>专家系统</a:t>
            </a:r>
            <a:r>
              <a:rPr lang="en-US" altLang="zh-CN" b="1" dirty="0"/>
              <a:t>ANIMAL</a:t>
            </a:r>
            <a:r>
              <a:rPr lang="zh-CN" altLang="zh-CN" b="1" dirty="0"/>
              <a:t>的解空间仅包含</a:t>
            </a:r>
            <a:r>
              <a:rPr lang="en-US" altLang="zh-CN" b="1" dirty="0"/>
              <a:t>7</a:t>
            </a:r>
            <a:r>
              <a:rPr lang="zh-CN" altLang="zh-CN" b="1" dirty="0"/>
              <a:t>个解（在一个特定的动物园里，共有虎、豹、长颈鹿、斑马、鸵鸟、企鹅和信天翁等</a:t>
            </a:r>
            <a:r>
              <a:rPr lang="en-US" altLang="zh-CN" b="1" dirty="0"/>
              <a:t>7</a:t>
            </a:r>
            <a:r>
              <a:rPr lang="zh-CN" altLang="zh-CN" b="1" dirty="0"/>
              <a:t>种动物）。</a:t>
            </a:r>
            <a:endParaRPr lang="zh-CN" altLang="zh-CN" dirty="0"/>
          </a:p>
          <a:p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E0-25E2-40D6-8F2A-CA76F46ED39E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个简单的专家系统的例子</a:t>
            </a:r>
            <a:br>
              <a:rPr lang="en-US" altLang="zh-CN" dirty="0"/>
            </a:br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知识库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某动物有毛发（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哺乳动物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(M1)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某动物有奶（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哺乳动物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(M1)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某动物有羽毛（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鸟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(M4)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某动物会飞（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F4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），且下蛋（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鸟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某动物吃肉（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食肉动物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9F5-5A00-49D3-A397-8A0856904750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个简单的专家系统的例子</a:t>
            </a:r>
            <a:br>
              <a:rPr lang="en-US" altLang="zh-CN" dirty="0"/>
            </a:br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lvl="0"/>
            <a:r>
              <a:rPr lang="zh-CN" altLang="zh-CN" sz="2400" b="1" dirty="0" smtClean="0"/>
              <a:t>知识库</a:t>
            </a:r>
            <a:endParaRPr lang="en-US" altLang="zh-CN" sz="24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某动物有锋利的牙齿（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），且有爪（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眼睛盯着前方（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该动物是食肉动物（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），且有蹄（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F10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该动物是有蹄类哺乳动物（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R8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  某动物是哺乳动物（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），且反刍（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该动物是有蹄类哺乳动物（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），且偶蹄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R9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），且是食肉动物（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黄褐色（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），且有暗班（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该动物是豹（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DAEF-39A9-4FD3-BB74-03122220EEFF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个简单的专家系统的例子</a:t>
            </a:r>
            <a:br>
              <a:rPr lang="en-US" altLang="zh-CN" dirty="0"/>
            </a:br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lvl="0"/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知识库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R10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），且是食肉动物（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黄褐色（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），且有黑色条纹（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F14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该动物是虎（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某动物是有蹄类哺乳动物（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），且有长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脖子（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F15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），且有长腿（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），且有暗斑（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该动物是长颈鹿（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某动物是有蹄类哺乳动物（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有黑条纹（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F14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该动物是斑马（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某动物是鸟（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），且不会飞（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F17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且有长脖子（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F15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），且有长腿（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F16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黑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白色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该动物是鸵鸟（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E28D-0BF1-4B7F-B3DB-90B6643BE168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专家系统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Expert </a:t>
            </a:r>
            <a:r>
              <a:rPr lang="en-US" altLang="zh-CN" b="1" dirty="0"/>
              <a:t>System</a:t>
            </a:r>
            <a:r>
              <a:rPr lang="zh-CN" altLang="zh-CN" b="1" dirty="0"/>
              <a:t>）的</a:t>
            </a:r>
            <a:r>
              <a:rPr lang="zh-CN" altLang="zh-CN" b="1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专家系统，是一个</a:t>
            </a:r>
            <a:r>
              <a:rPr lang="zh-CN" altLang="zh-CN" b="1" dirty="0">
                <a:solidFill>
                  <a:srgbClr val="FF0000"/>
                </a:solidFill>
              </a:rPr>
              <a:t>智能程序，它能对那些需要专家知识才能解决的应用难题，提供相关领域权威专家水平的</a:t>
            </a:r>
            <a:r>
              <a:rPr lang="zh-CN" altLang="zh-CN" b="1" dirty="0" smtClean="0">
                <a:solidFill>
                  <a:srgbClr val="FF0000"/>
                </a:solidFill>
              </a:rPr>
              <a:t>解答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0"/>
            <a:r>
              <a:rPr lang="zh-CN" altLang="zh-CN" b="1" dirty="0"/>
              <a:t>专家系统，可以说是一个运用知识进行推理的计算机程序。推理就是使用某种符号逻辑，从一些事实得到结论的过程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E4D4-7EB5-460A-817C-C636F01C87A5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个简单的专家系统的例子</a:t>
            </a:r>
            <a:br>
              <a:rPr lang="en-US" altLang="zh-CN" dirty="0"/>
            </a:br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lvl="0"/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知识库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某动物是鸟（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），且不会飞（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F17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会游泳（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F19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 且是黑白色（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该动物是企鹅（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R15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某动物是鸟（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），且善飞（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该动物是信天翁（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237A-7915-4B47-AC85-464C776EE09A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ANIMAL </a:t>
            </a:r>
            <a:r>
              <a:rPr lang="zh-CN" altLang="zh-CN" b="1" dirty="0" smtClean="0"/>
              <a:t>的数据基</a:t>
            </a:r>
            <a:endParaRPr lang="en-US" altLang="zh-CN" b="1" dirty="0" smtClean="0"/>
          </a:p>
          <a:p>
            <a:r>
              <a:rPr lang="zh-CN" altLang="zh-CN" b="1" dirty="0"/>
              <a:t>启动之初，数据基为</a:t>
            </a:r>
            <a:r>
              <a:rPr lang="zh-CN" altLang="zh-CN" b="1" dirty="0" smtClean="0"/>
              <a:t>空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用户输入</a:t>
            </a:r>
            <a:r>
              <a:rPr lang="zh-CN" altLang="zh-CN" b="1" dirty="0"/>
              <a:t>的事实，</a:t>
            </a:r>
            <a:r>
              <a:rPr lang="en-US" altLang="zh-CN" b="1" dirty="0"/>
              <a:t>ANIMAL</a:t>
            </a:r>
            <a:r>
              <a:rPr lang="zh-CN" altLang="zh-CN" b="1" dirty="0"/>
              <a:t>运行推导出来的中间结论和最高假设</a:t>
            </a:r>
            <a:r>
              <a:rPr lang="zh-CN" altLang="zh-CN" b="1" dirty="0" smtClean="0"/>
              <a:t>都</a:t>
            </a:r>
            <a:r>
              <a:rPr lang="zh-CN" altLang="en-US" b="1" dirty="0" smtClean="0"/>
              <a:t>存</a:t>
            </a:r>
            <a:r>
              <a:rPr lang="zh-CN" altLang="zh-CN" b="1" dirty="0" smtClean="0"/>
              <a:t>入</a:t>
            </a:r>
            <a:r>
              <a:rPr lang="zh-CN" altLang="zh-CN" b="1" dirty="0"/>
              <a:t>数据基，因此在推理结束之前，</a:t>
            </a:r>
            <a:r>
              <a:rPr lang="en-US" altLang="zh-CN" b="1" dirty="0"/>
              <a:t>ANIMAL </a:t>
            </a:r>
            <a:r>
              <a:rPr lang="zh-CN" altLang="zh-CN" b="1" dirty="0"/>
              <a:t>的数据基中存储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内容</a:t>
            </a:r>
            <a:r>
              <a:rPr lang="zh-CN" altLang="zh-CN" b="1" dirty="0" smtClean="0"/>
              <a:t>不断增加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当</a:t>
            </a:r>
            <a:r>
              <a:rPr lang="zh-CN" altLang="zh-CN" b="1" dirty="0"/>
              <a:t>数据基中出现最高假设时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推理</a:t>
            </a:r>
            <a:r>
              <a:rPr lang="zh-CN" altLang="zh-CN" b="1" dirty="0" smtClean="0"/>
              <a:t>结束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2810-4333-46EE-B9CE-ACD05E765761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推理</a:t>
            </a:r>
            <a:r>
              <a:rPr lang="zh-CN" altLang="en-US" b="1" dirty="0" smtClean="0"/>
              <a:t>机</a:t>
            </a:r>
            <a:endParaRPr lang="zh-CN" altLang="zh-CN" dirty="0"/>
          </a:p>
          <a:p>
            <a:r>
              <a:rPr lang="zh-CN" altLang="zh-CN" b="1" dirty="0"/>
              <a:t>它负责</a:t>
            </a:r>
            <a:r>
              <a:rPr lang="zh-CN" altLang="zh-CN" b="1" dirty="0" smtClean="0"/>
              <a:t>整个系统</a:t>
            </a:r>
            <a:r>
              <a:rPr lang="zh-CN" altLang="zh-CN" b="1" dirty="0"/>
              <a:t>的运行，包括：规则左部</a:t>
            </a:r>
            <a:r>
              <a:rPr lang="zh-CN" altLang="zh-CN" b="1" dirty="0" smtClean="0"/>
              <a:t>与</a:t>
            </a:r>
            <a:r>
              <a:rPr lang="zh-CN" altLang="en-US" b="1" dirty="0" smtClean="0"/>
              <a:t>数据基</a:t>
            </a:r>
            <a:r>
              <a:rPr lang="zh-CN" altLang="zh-CN" b="1" dirty="0" smtClean="0"/>
              <a:t>匹配</a:t>
            </a:r>
            <a:r>
              <a:rPr lang="zh-CN" altLang="zh-CN" b="1" dirty="0"/>
              <a:t>；从匹配成功的规则中，选出一</a:t>
            </a:r>
            <a:r>
              <a:rPr lang="zh-CN" altLang="zh-CN" b="1" dirty="0" smtClean="0"/>
              <a:t>条规</a:t>
            </a:r>
            <a:r>
              <a:rPr lang="zh-CN" altLang="zh-CN" b="1" dirty="0"/>
              <a:t>则</a:t>
            </a:r>
            <a:r>
              <a:rPr lang="en-US" altLang="zh-CN" b="1" dirty="0"/>
              <a:t> </a:t>
            </a:r>
            <a:r>
              <a:rPr lang="zh-CN" altLang="zh-CN" b="1" dirty="0"/>
              <a:t>，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规则</a:t>
            </a:r>
            <a:r>
              <a:rPr lang="zh-CN" altLang="zh-CN" b="1" dirty="0" smtClean="0"/>
              <a:t>右部</a:t>
            </a:r>
            <a:r>
              <a:rPr lang="zh-CN" altLang="zh-CN" b="1" dirty="0"/>
              <a:t>规定的动作；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DC6F-0A3D-465D-84B1-455EBA253ADE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45752"/>
          </a:xfrm>
        </p:spPr>
        <p:txBody>
          <a:bodyPr>
            <a:normAutofit fontScale="92500"/>
          </a:bodyPr>
          <a:lstStyle/>
          <a:p>
            <a:r>
              <a:rPr lang="zh-CN" altLang="zh-CN" b="1" dirty="0"/>
              <a:t>推理的</a:t>
            </a:r>
            <a:r>
              <a:rPr lang="zh-CN" altLang="zh-CN" b="1" dirty="0" smtClean="0"/>
              <a:t>例子</a:t>
            </a:r>
            <a:endParaRPr lang="en-US" altLang="zh-CN" b="1" dirty="0" smtClean="0"/>
          </a:p>
          <a:p>
            <a:r>
              <a:rPr lang="zh-CN" altLang="zh-CN" dirty="0"/>
              <a:t>观察到的事实</a:t>
            </a:r>
            <a:r>
              <a:rPr lang="zh-CN" altLang="zh-CN" dirty="0" smtClean="0"/>
              <a:t>：</a:t>
            </a:r>
            <a:r>
              <a:rPr lang="zh-CN" altLang="zh-CN" b="1" dirty="0" smtClean="0"/>
              <a:t>黄褐色</a:t>
            </a:r>
            <a:r>
              <a:rPr lang="zh-CN" altLang="en-US" dirty="0"/>
              <a:t>，</a:t>
            </a:r>
            <a:r>
              <a:rPr lang="zh-CN" altLang="zh-CN" b="1" dirty="0" smtClean="0"/>
              <a:t>暗</a:t>
            </a:r>
            <a:r>
              <a:rPr lang="zh-CN" altLang="zh-CN" b="1" dirty="0"/>
              <a:t>班</a:t>
            </a:r>
            <a:r>
              <a:rPr lang="zh-CN" altLang="zh-CN" dirty="0" smtClean="0"/>
              <a:t>，</a:t>
            </a:r>
            <a:r>
              <a:rPr lang="zh-CN" altLang="zh-CN" b="1" dirty="0"/>
              <a:t>吃</a:t>
            </a:r>
            <a:r>
              <a:rPr lang="zh-CN" altLang="zh-CN" b="1" dirty="0" smtClean="0"/>
              <a:t>肉</a:t>
            </a:r>
            <a:r>
              <a:rPr lang="zh-CN" altLang="en-US" b="1" dirty="0" smtClean="0"/>
              <a:t>，</a:t>
            </a:r>
            <a:r>
              <a:rPr lang="zh-CN" altLang="zh-CN" b="1" dirty="0"/>
              <a:t>有毛发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回答：这是什么动物</a:t>
            </a:r>
            <a:r>
              <a:rPr lang="en-US" altLang="zh-CN" b="1" dirty="0"/>
              <a:t>? </a:t>
            </a:r>
            <a:endParaRPr lang="en-US" altLang="zh-CN" b="1" dirty="0" smtClean="0"/>
          </a:p>
          <a:p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黄褐色（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），暗班（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F13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），吃肉（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），有毛发（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如果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某动物有毛发（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该动物是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哺乳动物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(M1)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/>
              <a:t>由</a:t>
            </a:r>
            <a:r>
              <a:rPr lang="en-US" altLang="zh-CN" b="1" dirty="0"/>
              <a:t>R1</a:t>
            </a:r>
            <a:r>
              <a:rPr lang="zh-CN" altLang="zh-CN" b="1" dirty="0"/>
              <a:t>推出</a:t>
            </a:r>
            <a:r>
              <a:rPr lang="en-US" altLang="zh-CN" b="1" dirty="0"/>
              <a:t>M1</a:t>
            </a:r>
            <a:r>
              <a:rPr lang="zh-CN" altLang="zh-CN" b="1" dirty="0"/>
              <a:t>（哺乳动物）；</a:t>
            </a:r>
            <a:endParaRPr lang="zh-CN" altLang="zh-CN" dirty="0"/>
          </a:p>
          <a:p>
            <a:r>
              <a:rPr lang="zh-CN" altLang="zh-CN" b="1" dirty="0" smtClean="0"/>
              <a:t>此时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数据基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zh-CN" altLang="zh-CN" b="1" dirty="0"/>
              <a:t>｛</a:t>
            </a:r>
            <a:r>
              <a:rPr lang="en-US" altLang="zh-CN" b="1" dirty="0"/>
              <a:t>F1, F6, F12, F13, </a:t>
            </a:r>
            <a:r>
              <a:rPr lang="en-US" altLang="zh-CN" b="1" dirty="0" smtClean="0"/>
              <a:t>M1</a:t>
            </a:r>
            <a:r>
              <a:rPr lang="zh-CN" altLang="zh-CN" b="1" dirty="0" smtClean="0"/>
              <a:t>｝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3EDA-BED9-4FAC-962B-4DDD350C02A9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45752"/>
          </a:xfrm>
        </p:spPr>
        <p:txBody>
          <a:bodyPr>
            <a:normAutofit fontScale="92500"/>
          </a:bodyPr>
          <a:lstStyle/>
          <a:p>
            <a:r>
              <a:rPr lang="zh-CN" altLang="zh-CN" b="1" dirty="0" smtClean="0"/>
              <a:t>此时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数据基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zh-CN" altLang="zh-CN" b="1" dirty="0"/>
              <a:t>｛</a:t>
            </a:r>
            <a:r>
              <a:rPr lang="en-US" altLang="zh-CN" b="1" dirty="0"/>
              <a:t>F1, F6, F12, F13, </a:t>
            </a:r>
            <a:r>
              <a:rPr lang="en-US" altLang="zh-CN" b="1" dirty="0" smtClean="0"/>
              <a:t>M1</a:t>
            </a:r>
            <a:r>
              <a:rPr lang="zh-CN" altLang="zh-CN" b="1" dirty="0" smtClean="0"/>
              <a:t>｝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en-US" altLang="zh-CN" b="1" dirty="0" smtClean="0"/>
          </a:p>
          <a:p>
            <a:r>
              <a:rPr lang="en-US" altLang="zh-CN" b="1" dirty="0"/>
              <a:t>R5</a:t>
            </a:r>
            <a:r>
              <a:rPr lang="zh-CN" altLang="zh-CN" b="1" dirty="0"/>
              <a:t>： 如果</a:t>
            </a:r>
            <a:r>
              <a:rPr lang="en-US" altLang="zh-CN" b="1" dirty="0"/>
              <a:t>  </a:t>
            </a:r>
            <a:r>
              <a:rPr lang="zh-CN" altLang="zh-CN" b="1" dirty="0"/>
              <a:t>某动物吃肉（</a:t>
            </a:r>
            <a:r>
              <a:rPr lang="en-US" altLang="zh-CN" b="1" dirty="0"/>
              <a:t>F6</a:t>
            </a:r>
            <a:r>
              <a:rPr lang="zh-CN" altLang="zh-CN" b="1" dirty="0"/>
              <a:t>）</a:t>
            </a:r>
            <a:br>
              <a:rPr lang="en-US" altLang="zh-CN" b="1" dirty="0"/>
            </a:br>
            <a:r>
              <a:rPr lang="en-US" altLang="zh-CN" b="1" dirty="0"/>
              <a:t>      </a:t>
            </a:r>
            <a:r>
              <a:rPr lang="zh-CN" altLang="zh-CN" b="1" dirty="0"/>
              <a:t>则</a:t>
            </a:r>
            <a:r>
              <a:rPr lang="en-US" altLang="zh-CN" b="1" dirty="0"/>
              <a:t>    </a:t>
            </a:r>
            <a:r>
              <a:rPr lang="zh-CN" altLang="zh-CN" b="1" dirty="0"/>
              <a:t>该动物是</a:t>
            </a:r>
            <a:r>
              <a:rPr lang="zh-CN" altLang="zh-CN" b="1" dirty="0" smtClean="0"/>
              <a:t>食肉动物</a:t>
            </a:r>
            <a:r>
              <a:rPr lang="zh-CN" altLang="zh-CN" b="1" dirty="0"/>
              <a:t>（</a:t>
            </a:r>
            <a:r>
              <a:rPr lang="en-US" altLang="zh-CN" b="1" dirty="0"/>
              <a:t>M2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由</a:t>
            </a:r>
            <a:r>
              <a:rPr lang="en-US" altLang="zh-CN" b="1" dirty="0"/>
              <a:t>R5</a:t>
            </a:r>
            <a:r>
              <a:rPr lang="zh-CN" altLang="zh-CN" b="1" dirty="0"/>
              <a:t>推出</a:t>
            </a:r>
            <a:r>
              <a:rPr lang="en-US" altLang="zh-CN" b="1" dirty="0"/>
              <a:t>M2</a:t>
            </a:r>
            <a:r>
              <a:rPr lang="zh-CN" altLang="zh-CN" b="1" dirty="0"/>
              <a:t>（食肉动物）；</a:t>
            </a:r>
            <a:endParaRPr lang="zh-CN" altLang="zh-CN" dirty="0"/>
          </a:p>
          <a:p>
            <a:endParaRPr lang="en-US" altLang="zh-CN" b="1" dirty="0" smtClean="0"/>
          </a:p>
          <a:p>
            <a:r>
              <a:rPr lang="zh-CN" altLang="zh-CN" b="1" dirty="0"/>
              <a:t>此时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数据基</a:t>
            </a:r>
            <a:r>
              <a:rPr lang="en-US" altLang="zh-CN" b="1" dirty="0"/>
              <a:t> = </a:t>
            </a:r>
            <a:r>
              <a:rPr lang="zh-CN" altLang="zh-CN" b="1" dirty="0"/>
              <a:t>｛</a:t>
            </a:r>
            <a:r>
              <a:rPr lang="en-US" altLang="zh-CN" b="1" dirty="0"/>
              <a:t>F1, F6, F12, F13, </a:t>
            </a:r>
            <a:r>
              <a:rPr lang="en-US" altLang="zh-CN" b="1" dirty="0" smtClean="0"/>
              <a:t>M1,</a:t>
            </a:r>
            <a:r>
              <a:rPr lang="en-US" altLang="zh-CN" b="1" dirty="0"/>
              <a:t> M2 </a:t>
            </a:r>
            <a:r>
              <a:rPr lang="zh-CN" altLang="zh-CN" b="1" dirty="0" smtClean="0"/>
              <a:t>｝</a:t>
            </a:r>
            <a:r>
              <a:rPr lang="zh-CN" altLang="zh-CN" b="1" dirty="0"/>
              <a:t>。</a:t>
            </a:r>
            <a:endParaRPr lang="zh-CN" altLang="zh-CN" dirty="0"/>
          </a:p>
          <a:p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D8BE-9A0A-4D3B-9A9E-62FF0895A6E3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动物识别专家系统</a:t>
            </a:r>
            <a:r>
              <a:rPr lang="en-US" altLang="zh-CN" dirty="0"/>
              <a:t>ANIMAL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45752"/>
          </a:xfrm>
        </p:spPr>
        <p:txBody>
          <a:bodyPr>
            <a:normAutofit/>
          </a:bodyPr>
          <a:lstStyle/>
          <a:p>
            <a:r>
              <a:rPr lang="zh-CN" altLang="zh-CN" b="1" dirty="0" smtClean="0"/>
              <a:t>此时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数据基</a:t>
            </a:r>
            <a:r>
              <a:rPr lang="en-US" altLang="zh-CN" b="1" dirty="0"/>
              <a:t> = </a:t>
            </a:r>
            <a:r>
              <a:rPr lang="zh-CN" altLang="zh-CN" b="1" dirty="0"/>
              <a:t>｛</a:t>
            </a:r>
            <a:r>
              <a:rPr lang="en-US" altLang="zh-CN" b="1" dirty="0"/>
              <a:t>F1, F6, F12, F13, </a:t>
            </a:r>
            <a:r>
              <a:rPr lang="en-US" altLang="zh-CN" b="1" dirty="0" smtClean="0"/>
              <a:t>M1,</a:t>
            </a:r>
            <a:r>
              <a:rPr lang="en-US" altLang="zh-CN" b="1" dirty="0"/>
              <a:t> M2 </a:t>
            </a:r>
            <a:r>
              <a:rPr lang="zh-CN" altLang="zh-CN" b="1" dirty="0" smtClean="0"/>
              <a:t>｝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 smtClean="0"/>
              <a:t>R9</a:t>
            </a:r>
            <a:r>
              <a:rPr lang="zh-CN" altLang="zh-CN" b="1" dirty="0"/>
              <a:t>： 如果</a:t>
            </a:r>
            <a:r>
              <a:rPr lang="en-US" altLang="zh-CN" b="1" dirty="0"/>
              <a:t>  </a:t>
            </a:r>
            <a:r>
              <a:rPr lang="zh-CN" altLang="zh-CN" b="1" dirty="0"/>
              <a:t>某动物是哺乳动物（</a:t>
            </a:r>
            <a:r>
              <a:rPr lang="en-US" altLang="zh-CN" b="1" dirty="0"/>
              <a:t>M1</a:t>
            </a:r>
            <a:r>
              <a:rPr lang="zh-CN" altLang="zh-CN" b="1" dirty="0"/>
              <a:t>），且是食肉动物（</a:t>
            </a:r>
            <a:r>
              <a:rPr lang="en-US" altLang="zh-CN" b="1" dirty="0"/>
              <a:t>M2</a:t>
            </a:r>
            <a:r>
              <a:rPr lang="zh-CN" altLang="zh-CN" b="1" dirty="0"/>
              <a:t>）</a:t>
            </a:r>
            <a:r>
              <a:rPr lang="en-US" altLang="zh-CN" b="1" dirty="0"/>
              <a:t>,  </a:t>
            </a:r>
            <a:r>
              <a:rPr lang="zh-CN" altLang="zh-CN" b="1" dirty="0" smtClean="0"/>
              <a:t>且</a:t>
            </a:r>
            <a:r>
              <a:rPr lang="zh-CN" altLang="zh-CN" b="1" dirty="0"/>
              <a:t>黄褐色（</a:t>
            </a:r>
            <a:r>
              <a:rPr lang="en-US" altLang="zh-CN" b="1" dirty="0"/>
              <a:t>F12</a:t>
            </a:r>
            <a:r>
              <a:rPr lang="zh-CN" altLang="zh-CN" b="1" dirty="0"/>
              <a:t>），且有暗班（</a:t>
            </a:r>
            <a:r>
              <a:rPr lang="en-US" altLang="zh-CN" b="1" dirty="0" smtClean="0"/>
              <a:t>F13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      </a:t>
            </a:r>
            <a:r>
              <a:rPr lang="zh-CN" altLang="zh-CN" b="1" dirty="0"/>
              <a:t>则</a:t>
            </a:r>
            <a:r>
              <a:rPr lang="en-US" altLang="zh-CN" b="1" dirty="0"/>
              <a:t>    </a:t>
            </a:r>
            <a:r>
              <a:rPr lang="zh-CN" altLang="zh-CN" b="1" dirty="0"/>
              <a:t>该动物是豹（</a:t>
            </a:r>
            <a:r>
              <a:rPr lang="en-US" altLang="zh-CN" b="1" dirty="0"/>
              <a:t>H1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由</a:t>
            </a:r>
            <a:r>
              <a:rPr lang="en-US" altLang="zh-CN" b="1" dirty="0"/>
              <a:t>R9</a:t>
            </a:r>
            <a:r>
              <a:rPr lang="zh-CN" altLang="zh-CN" b="1" dirty="0"/>
              <a:t>推出</a:t>
            </a:r>
            <a:r>
              <a:rPr lang="en-US" altLang="zh-CN" b="1" dirty="0"/>
              <a:t>H1</a:t>
            </a:r>
            <a:r>
              <a:rPr lang="zh-CN" altLang="zh-CN" b="1" dirty="0"/>
              <a:t>（豹</a:t>
            </a:r>
            <a:r>
              <a:rPr lang="zh-CN" altLang="zh-CN" b="1" dirty="0" smtClean="0"/>
              <a:t>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此时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数据基</a:t>
            </a:r>
            <a:r>
              <a:rPr lang="en-US" altLang="zh-CN" b="1" dirty="0" smtClean="0"/>
              <a:t>= </a:t>
            </a:r>
            <a:r>
              <a:rPr lang="zh-CN" altLang="zh-CN" b="1" dirty="0"/>
              <a:t>｛</a:t>
            </a:r>
            <a:r>
              <a:rPr lang="en-US" altLang="zh-CN" b="1" dirty="0"/>
              <a:t>F1, F6, F12, F13, M1, M2, H1</a:t>
            </a:r>
            <a:r>
              <a:rPr lang="zh-CN" altLang="zh-CN" b="1" dirty="0"/>
              <a:t>｝。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CC93-56B6-4D73-8D1B-A77414B2D209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推理算法描述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3" y="2019889"/>
            <a:ext cx="798543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534D-32B1-459E-9469-F02D1585F81C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知识表示</a:t>
            </a:r>
            <a:r>
              <a:rPr lang="en-US" altLang="zh-CN" dirty="0" smtClean="0"/>
              <a:t>——</a:t>
            </a:r>
            <a:r>
              <a:rPr lang="zh-CN" altLang="en-US" dirty="0"/>
              <a:t>语义网络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语义网络是由节点和边（也称有向弧）组成的一种有向图。</a:t>
            </a:r>
            <a:r>
              <a:rPr lang="zh-CN" altLang="en-US" dirty="0">
                <a:solidFill>
                  <a:srgbClr val="FF0000"/>
                </a:solidFill>
              </a:rPr>
              <a:t>其中节点表示事物、对象、概念、行为、性质、状态等；有向边表示节点之间的某种联系或关系。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DA7-2A1B-4302-BAC3-D0523B6DE894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 smtClean="0"/>
              <a:t>  例：关于</a:t>
            </a:r>
            <a:r>
              <a:rPr lang="zh-CN" altLang="en-US" sz="2600" dirty="0"/>
              <a:t>苹果的</a:t>
            </a:r>
            <a:r>
              <a:rPr lang="zh-CN" altLang="en-US" sz="2600" dirty="0" smtClean="0"/>
              <a:t>语义网络，边上</a:t>
            </a:r>
            <a:r>
              <a:rPr lang="zh-CN" altLang="en-US" sz="2600" dirty="0"/>
              <a:t>的标记就是边的语义。</a:t>
            </a:r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476672"/>
          <a:ext cx="6705600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" imgW="4975225" imgH="3933190" progId="">
                  <p:embed/>
                </p:oleObj>
              </mc:Choice>
              <mc:Fallback>
                <p:oleObj name="Image" r:id="rId1" imgW="4975225" imgH="393319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600" y="476672"/>
                        <a:ext cx="6705600" cy="530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536-D515-4D3B-9383-603F25AB07F7}" type="datetime3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语义网络可表示事物之间的关系。因此，</a:t>
            </a:r>
            <a:r>
              <a:rPr lang="zh-CN" altLang="en-US" dirty="0">
                <a:solidFill>
                  <a:srgbClr val="FF0000"/>
                </a:solidFill>
              </a:rPr>
              <a:t>关系（或联系）型的知识和能化为关系型的知识都可以用语义网络来表示。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2B6F-6FC7-4C4E-B12C-A83A739B2DA1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09848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/>
              <a:t> 专家系统应该具备以下四个要素：</a:t>
            </a:r>
            <a:endParaRPr lang="zh-CN" altLang="en-US" dirty="0"/>
          </a:p>
          <a:p>
            <a:pPr algn="just"/>
            <a:r>
              <a:rPr lang="zh-CN" altLang="en-US" dirty="0"/>
              <a:t>           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应用于某专门领域；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拥有专家级知识；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能模拟专家的思维；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能达到专家级水平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所以</a:t>
            </a:r>
            <a:r>
              <a:rPr lang="zh-CN" altLang="en-US" dirty="0" smtClean="0"/>
              <a:t>，专家系统应该</a:t>
            </a:r>
            <a:r>
              <a:rPr lang="zh-CN" altLang="en-US" dirty="0"/>
              <a:t>是：应用于某一专门领域，拥有该领域相当数量的专家级知识，能模拟专家的思维，能达到专家级水平，能像专家一样解决困难和复杂的实际问题的计算机</a:t>
            </a:r>
            <a:r>
              <a:rPr lang="en-US" altLang="zh-CN" dirty="0"/>
              <a:t>(</a:t>
            </a:r>
            <a:r>
              <a:rPr lang="zh-CN" altLang="en-US" dirty="0"/>
              <a:t>软件</a:t>
            </a:r>
            <a:r>
              <a:rPr lang="en-US" altLang="zh-CN" dirty="0"/>
              <a:t>)</a:t>
            </a:r>
            <a:r>
              <a:rPr lang="zh-CN" altLang="en-US" dirty="0"/>
              <a:t>系统。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C20-C65E-48F0-8AB0-B4C2FA2CA1A1}" type="datetime3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1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实例关系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实例关系表示类与其实例（个体）之间的关系。这是最常见的一种语义关系。例如，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小华是一个大学生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就可表示</a:t>
            </a:r>
            <a:r>
              <a:rPr lang="zh-CN" altLang="en-US" dirty="0" smtClean="0"/>
              <a:t>为下图。</a:t>
            </a:r>
            <a:r>
              <a:rPr lang="zh-CN" altLang="en-US" dirty="0"/>
              <a:t>其中，关系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是一个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一般标识为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en-US" altLang="zh-CN" dirty="0"/>
              <a:t>is-a</a:t>
            </a:r>
            <a:r>
              <a:rPr lang="en-US" altLang="zh-CN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，或</a:t>
            </a:r>
            <a:r>
              <a:rPr lang="en-US" altLang="zh-CN" dirty="0"/>
              <a:t>ISA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723144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73EA-0199-4409-AE79-3E07A1558539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从属关系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物</a:t>
            </a:r>
            <a:r>
              <a:rPr lang="zh-CN" altLang="en-US" dirty="0"/>
              <a:t>间的类属关系</a:t>
            </a:r>
            <a:r>
              <a:rPr lang="zh-CN" altLang="en-US" dirty="0" smtClean="0"/>
              <a:t>，关系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是一种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一般标识为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en-US" altLang="zh-CN" dirty="0" err="1"/>
              <a:t>akindof</a:t>
            </a:r>
            <a:r>
              <a:rPr lang="en-US" altLang="zh-CN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或</a:t>
            </a:r>
            <a:r>
              <a:rPr lang="en-US" altLang="zh-CN" dirty="0"/>
              <a:t>AKO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457849" cy="24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B84-0803-42C7-AC76-CF8303EFCFFA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</a:t>
            </a:r>
            <a:r>
              <a:rPr lang="zh-CN" altLang="en-US" dirty="0">
                <a:solidFill>
                  <a:srgbClr val="FF0000"/>
                </a:solidFill>
              </a:rPr>
              <a:t>组装关系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一部分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一般标识为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en-US" altLang="zh-CN" dirty="0" err="1"/>
              <a:t>apartof</a:t>
            </a:r>
            <a:r>
              <a:rPr lang="en-US" altLang="zh-CN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30224"/>
            <a:ext cx="567556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D08D-9731-49BA-8528-31564173C9EA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>
                <a:solidFill>
                  <a:srgbClr val="FF0000"/>
                </a:solidFill>
              </a:rPr>
              <a:t>属性关系</a:t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属性</a:t>
            </a:r>
            <a:r>
              <a:rPr lang="zh-CN" altLang="en-US" dirty="0"/>
              <a:t>关系表示对象的属性及其属性值。例如</a:t>
            </a:r>
            <a:r>
              <a:rPr lang="zh-CN" altLang="en-US" dirty="0" smtClean="0"/>
              <a:t>，下图表示</a:t>
            </a:r>
            <a:r>
              <a:rPr lang="en-US" altLang="zh-CN" dirty="0" err="1"/>
              <a:t>simon</a:t>
            </a:r>
            <a:r>
              <a:rPr lang="zh-CN" altLang="en-US" dirty="0"/>
              <a:t>是一个人，男性，</a:t>
            </a:r>
            <a:r>
              <a:rPr lang="en-US" altLang="zh-CN" dirty="0"/>
              <a:t>40</a:t>
            </a:r>
            <a:r>
              <a:rPr lang="zh-CN" altLang="en-US" dirty="0"/>
              <a:t>岁，职业是教师。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51" y="3068960"/>
            <a:ext cx="599431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33C8-B8A9-4671-8463-D0981C463B71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>
                <a:solidFill>
                  <a:srgbClr val="FF0000"/>
                </a:solidFill>
              </a:rPr>
              <a:t>集合与成员关系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意思是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是</a:t>
            </a:r>
            <a:r>
              <a:rPr lang="en-US" altLang="zh-CN" dirty="0">
                <a:latin typeface="Courier New" panose="02070309020205020404" pitchFamily="49" charset="0"/>
              </a:rPr>
              <a:t>……</a:t>
            </a:r>
            <a:r>
              <a:rPr lang="zh-CN" altLang="en-US" dirty="0"/>
              <a:t>的成员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，它表示成员（或元素）与集合之间的关系。例如，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张三是计算机学会会员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可表示</a:t>
            </a:r>
            <a:r>
              <a:rPr lang="zh-CN" altLang="en-US" dirty="0" smtClean="0"/>
              <a:t>为下图。</a:t>
            </a:r>
            <a:r>
              <a:rPr lang="zh-CN" altLang="en-US" dirty="0"/>
              <a:t>其中，关系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zh-CN" altLang="en-US" dirty="0"/>
              <a:t>是成员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一般标识为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en-US" altLang="zh-CN" dirty="0"/>
              <a:t>a-member-of”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861048"/>
            <a:ext cx="5600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D4F-DA29-4887-BD74-0C4482166144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6.</a:t>
            </a:r>
            <a:r>
              <a:rPr lang="zh-CN" altLang="en-US" dirty="0">
                <a:solidFill>
                  <a:srgbClr val="FF0000"/>
                </a:solidFill>
              </a:rPr>
              <a:t>逻辑关系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如果一个概念可由另一个概念推出，两个概念间存在因果关系，则称它们之间是逻辑关系。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5112568" cy="254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759-21A8-424A-9C6E-537BEC6759C3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由上所述可以看出，语义网络实际上是一种复合的二元关系图。网络中的一条边就是一个二元关系，而整个网络可以看作是由这些二元关系拼接而成。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0474-0AF3-4C24-980E-7CB907CF0018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sz="8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578-22F9-48AC-B0CA-A4B0BAAEF123}" type="datetime3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知识工程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>
                <a:solidFill>
                  <a:srgbClr val="FF0000"/>
                </a:solidFill>
              </a:rPr>
              <a:t>知识工程（</a:t>
            </a:r>
            <a:r>
              <a:rPr lang="en-US" altLang="zh-CN" b="1" dirty="0">
                <a:solidFill>
                  <a:srgbClr val="FF0000"/>
                </a:solidFill>
              </a:rPr>
              <a:t>Knowledge Engineering</a:t>
            </a:r>
            <a:r>
              <a:rPr lang="zh-CN" altLang="zh-CN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KE</a:t>
            </a:r>
            <a:r>
              <a:rPr lang="zh-CN" altLang="zh-CN" b="1" dirty="0">
                <a:solidFill>
                  <a:srgbClr val="FF0000"/>
                </a:solidFill>
              </a:rPr>
              <a:t>）是研究如何运用</a:t>
            </a:r>
            <a:r>
              <a:rPr lang="zh-CN" altLang="zh-CN" b="1" dirty="0" smtClean="0">
                <a:solidFill>
                  <a:srgbClr val="FF0000"/>
                </a:solidFill>
              </a:rPr>
              <a:t>人工智能的</a:t>
            </a:r>
            <a:r>
              <a:rPr lang="zh-CN" altLang="zh-CN" b="1" dirty="0">
                <a:solidFill>
                  <a:srgbClr val="FF0000"/>
                </a:solidFill>
              </a:rPr>
              <a:t>方法和技术建造专家系统</a:t>
            </a:r>
            <a:r>
              <a:rPr lang="zh-CN" altLang="zh-CN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ES</a:t>
            </a:r>
            <a:r>
              <a:rPr lang="zh-CN" altLang="zh-CN" b="1" dirty="0">
                <a:solidFill>
                  <a:srgbClr val="FF0000"/>
                </a:solidFill>
              </a:rPr>
              <a:t>）的一门工程性学科</a:t>
            </a:r>
            <a:r>
              <a:rPr lang="zh-CN" altLang="zh-CN" b="1" dirty="0"/>
              <a:t>。</a:t>
            </a:r>
            <a:endParaRPr lang="zh-CN" altLang="zh-CN" dirty="0"/>
          </a:p>
          <a:p>
            <a:pPr lvl="0"/>
            <a:r>
              <a:rPr lang="zh-CN" altLang="zh-CN" b="1" dirty="0"/>
              <a:t>与建造</a:t>
            </a:r>
            <a:r>
              <a:rPr lang="en-US" altLang="zh-CN" b="1" dirty="0"/>
              <a:t>ES</a:t>
            </a:r>
            <a:r>
              <a:rPr lang="zh-CN" altLang="zh-CN" b="1" dirty="0"/>
              <a:t>有关的理论、方法、技术都是</a:t>
            </a:r>
            <a:r>
              <a:rPr lang="en-US" altLang="zh-CN" b="1" dirty="0"/>
              <a:t>KE</a:t>
            </a:r>
            <a:r>
              <a:rPr lang="zh-CN" altLang="zh-CN" b="1" dirty="0"/>
              <a:t>研究的</a:t>
            </a:r>
            <a:r>
              <a:rPr lang="zh-CN" altLang="zh-CN" b="1" dirty="0" smtClean="0"/>
              <a:t>内容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0"/>
            <a:r>
              <a:rPr lang="en-US" altLang="zh-CN" b="1" dirty="0" smtClean="0"/>
              <a:t>KE</a:t>
            </a:r>
            <a:r>
              <a:rPr lang="zh-CN" altLang="zh-CN" b="1" dirty="0" smtClean="0"/>
              <a:t>是</a:t>
            </a:r>
            <a:r>
              <a:rPr lang="zh-CN" altLang="zh-CN" b="1" dirty="0"/>
              <a:t>人工智能</a:t>
            </a:r>
            <a:r>
              <a:rPr lang="zh-CN" altLang="zh-CN" b="1" dirty="0" smtClean="0"/>
              <a:t>的</a:t>
            </a:r>
            <a:r>
              <a:rPr lang="zh-CN" altLang="zh-CN" b="1" dirty="0"/>
              <a:t>应用</a:t>
            </a:r>
            <a:r>
              <a:rPr lang="zh-CN" altLang="zh-CN" b="1" dirty="0" smtClean="0"/>
              <a:t>分支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40B5-C76D-4059-A644-4FB0D9B4E234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知识就是人们对客观事物（包括自然的和人造的）及其规律的认识，知识还包括人们利用客观规律解决实际问题的方法和策略等。 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对客观事物及其规律的认识，</a:t>
            </a:r>
            <a:r>
              <a:rPr lang="zh-CN" altLang="en-US" dirty="0"/>
              <a:t>包括对事物的现象、本质、属性、状态、关系、联系和运动等的认识，即对客观事物的原理的认识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利用</a:t>
            </a:r>
            <a:r>
              <a:rPr lang="zh-CN" altLang="en-US" dirty="0">
                <a:solidFill>
                  <a:srgbClr val="FF0000"/>
                </a:solidFill>
              </a:rPr>
              <a:t>客观规律解决实际问题的方法和策略</a:t>
            </a:r>
            <a:r>
              <a:rPr lang="zh-CN" altLang="en-US" dirty="0"/>
              <a:t>，包括解决问题的步骤、操作、规则、过程、技术、技巧等具体的微观性方法；也包括诸如战术、战略、计谋、策略等宏观性方法。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A5E4-F772-4283-B8EA-B6AE2A3D4D40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知识的类型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事实性知识</a:t>
            </a:r>
            <a:endParaRPr lang="zh-CN" altLang="zh-CN" dirty="0"/>
          </a:p>
          <a:p>
            <a:r>
              <a:rPr lang="zh-CN" altLang="zh-CN" b="1" dirty="0" smtClean="0">
                <a:solidFill>
                  <a:srgbClr val="0000FF"/>
                </a:solidFill>
              </a:rPr>
              <a:t>★ 定义</a:t>
            </a:r>
            <a:r>
              <a:rPr lang="zh-CN" altLang="en-US" b="1" dirty="0" smtClean="0">
                <a:solidFill>
                  <a:srgbClr val="0000FF"/>
                </a:solidFill>
              </a:rPr>
              <a:t>：</a:t>
            </a:r>
            <a:r>
              <a:rPr lang="zh-CN" altLang="zh-CN" b="1" dirty="0" smtClean="0">
                <a:solidFill>
                  <a:srgbClr val="0000FF"/>
                </a:solidFill>
              </a:rPr>
              <a:t>事实</a:t>
            </a:r>
            <a:r>
              <a:rPr lang="zh-CN" altLang="zh-CN" b="1" dirty="0">
                <a:solidFill>
                  <a:srgbClr val="0000FF"/>
                </a:solidFill>
              </a:rPr>
              <a:t>性知识是指人类对客观事物属性的描述。一般这种</a:t>
            </a:r>
            <a:r>
              <a:rPr lang="zh-CN" altLang="zh-CN" b="1" dirty="0" smtClean="0">
                <a:solidFill>
                  <a:srgbClr val="0000FF"/>
                </a:solidFill>
              </a:rPr>
              <a:t>知识可以</a:t>
            </a:r>
            <a:r>
              <a:rPr lang="zh-CN" altLang="zh-CN" b="1" dirty="0">
                <a:solidFill>
                  <a:srgbClr val="0000FF"/>
                </a:solidFill>
              </a:rPr>
              <a:t>用一个命题陈述来表达</a:t>
            </a:r>
            <a:r>
              <a:rPr lang="zh-CN" altLang="zh-CN" b="1" dirty="0" smtClean="0">
                <a:solidFill>
                  <a:srgbClr val="0000FF"/>
                </a:solidFill>
              </a:rPr>
              <a:t>。</a:t>
            </a:r>
            <a:br>
              <a:rPr lang="en-US" altLang="zh-CN" b="1" dirty="0" smtClean="0"/>
            </a:br>
            <a:r>
              <a:rPr lang="zh-CN" altLang="zh-CN" b="1" dirty="0" smtClean="0"/>
              <a:t>★　例</a:t>
            </a:r>
            <a:r>
              <a:rPr lang="zh-CN" altLang="zh-CN" b="1" dirty="0"/>
              <a:t>：“北京有一千万人口”，“太阳从东方升起”；</a:t>
            </a:r>
            <a:br>
              <a:rPr lang="en-US" altLang="zh-CN" b="1" dirty="0"/>
            </a:br>
            <a:r>
              <a:rPr lang="zh-CN" altLang="zh-CN" b="1" dirty="0" smtClean="0"/>
              <a:t>★ 若</a:t>
            </a:r>
            <a:r>
              <a:rPr lang="zh-CN" altLang="zh-CN" b="1" dirty="0"/>
              <a:t>事实性知识是批量的、有规律的，可用表格、图册和数据库（</a:t>
            </a:r>
            <a:r>
              <a:rPr lang="en-US" altLang="zh-CN" b="1" dirty="0"/>
              <a:t>DB</a:t>
            </a:r>
            <a:r>
              <a:rPr lang="zh-CN" altLang="zh-CN" b="1" dirty="0"/>
              <a:t>）来表示；</a:t>
            </a:r>
            <a:br>
              <a:rPr lang="en-US" altLang="zh-CN" b="1" dirty="0"/>
            </a:br>
            <a:r>
              <a:rPr lang="zh-CN" altLang="zh-CN" b="1" dirty="0" smtClean="0"/>
              <a:t>★ 一些</a:t>
            </a:r>
            <a:r>
              <a:rPr lang="zh-CN" altLang="zh-CN" b="1" dirty="0"/>
              <a:t>事实性知识可用规则来表示。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69C3-19AC-4833-96DE-5623A252D997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知识的类型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过程性知识</a:t>
            </a:r>
            <a:br>
              <a:rPr lang="en-US" altLang="zh-CN" b="1" dirty="0"/>
            </a:br>
            <a:r>
              <a:rPr lang="zh-CN" altLang="zh-CN" b="1" dirty="0">
                <a:solidFill>
                  <a:srgbClr val="0000FF"/>
                </a:solidFill>
              </a:rPr>
              <a:t>★ 定义 描述做某事的过程，使人或计算机可照此去做。</a:t>
            </a:r>
            <a:br>
              <a:rPr lang="en-US" altLang="zh-CN" b="1" dirty="0"/>
            </a:br>
            <a:r>
              <a:rPr lang="zh-CN" altLang="zh-CN" b="1" dirty="0"/>
              <a:t>★ 例：“电视机的维修方法”，“怎样制作松花蛋”，</a:t>
            </a:r>
            <a:br>
              <a:rPr lang="en-US" altLang="zh-CN" b="1" dirty="0"/>
            </a:br>
            <a:r>
              <a:rPr lang="zh-CN" altLang="zh-CN" b="1" dirty="0"/>
              <a:t>★ 标准子程序库可表示过程性知识。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F3C9-E3D9-4C61-B5E5-3CF94414D21B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知识的类型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实例性知识</a:t>
            </a:r>
            <a:endParaRPr lang="zh-CN" altLang="zh-CN" dirty="0"/>
          </a:p>
          <a:p>
            <a:r>
              <a:rPr lang="zh-CN" altLang="zh-CN" b="1" dirty="0">
                <a:solidFill>
                  <a:srgbClr val="0000FF"/>
                </a:solidFill>
              </a:rPr>
              <a:t>★ 定义 只给出一些实例，关于某一事物的知识却隐藏在这些</a:t>
            </a:r>
            <a:r>
              <a:rPr lang="zh-CN" altLang="zh-CN" b="1" dirty="0" smtClean="0">
                <a:solidFill>
                  <a:srgbClr val="0000FF"/>
                </a:solidFill>
              </a:rPr>
              <a:t>实例之中</a:t>
            </a:r>
            <a:r>
              <a:rPr lang="zh-CN" altLang="zh-CN" b="1" dirty="0">
                <a:solidFill>
                  <a:srgbClr val="0000FF"/>
                </a:solidFill>
              </a:rPr>
              <a:t>；</a:t>
            </a:r>
            <a:br>
              <a:rPr lang="en-US" altLang="zh-CN" b="1" dirty="0"/>
            </a:br>
            <a:r>
              <a:rPr lang="en-US" altLang="zh-CN" b="1" dirty="0"/>
              <a:t>   </a:t>
            </a:r>
            <a:r>
              <a:rPr lang="zh-CN" altLang="zh-CN" b="1" dirty="0"/>
              <a:t>★ 例：给出某一超市在过去</a:t>
            </a:r>
            <a:r>
              <a:rPr lang="en-US" altLang="zh-CN" b="1" dirty="0"/>
              <a:t>5</a:t>
            </a:r>
            <a:r>
              <a:rPr lang="zh-CN" altLang="zh-CN" b="1" dirty="0"/>
              <a:t>年的销售情况数据，从中人们可以找到这样一条规律，“牛奶和面包摆放在同一货架上出售，可以大幅度的促进这两种商品的出售。”</a:t>
            </a:r>
            <a:br>
              <a:rPr lang="en-US" altLang="zh-CN" b="1" dirty="0"/>
            </a:br>
            <a:r>
              <a:rPr lang="en-US" altLang="zh-CN" b="1" dirty="0"/>
              <a:t>   </a:t>
            </a:r>
            <a:r>
              <a:rPr lang="zh-CN" altLang="zh-CN" b="1" dirty="0"/>
              <a:t>★ 说明</a:t>
            </a:r>
            <a:r>
              <a:rPr lang="en-US" altLang="zh-CN" b="1" dirty="0"/>
              <a:t>  </a:t>
            </a:r>
            <a:r>
              <a:rPr lang="zh-CN" altLang="zh-CN" b="1" dirty="0"/>
              <a:t>人们所关心的不是实例本身，而恰恰是隐藏于其后的规律</a:t>
            </a:r>
            <a:r>
              <a:rPr lang="en-US" altLang="zh-CN" b="1" dirty="0"/>
              <a:t> 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8BC-5EDE-455E-9699-90AC7BA98409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知识的类型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行为性知识</a:t>
            </a:r>
            <a:br>
              <a:rPr lang="en-US" altLang="zh-CN" b="1" dirty="0"/>
            </a:br>
            <a:r>
              <a:rPr lang="zh-CN" altLang="zh-CN" b="1" dirty="0">
                <a:solidFill>
                  <a:srgbClr val="0000FF"/>
                </a:solidFill>
              </a:rPr>
              <a:t>★ 定义 不直接给出事实本身，只给出它在某些（或某一）方面</a:t>
            </a:r>
            <a:r>
              <a:rPr lang="zh-CN" altLang="zh-CN" b="1" dirty="0" smtClean="0">
                <a:solidFill>
                  <a:srgbClr val="0000FF"/>
                </a:solidFill>
              </a:rPr>
              <a:t>的行为</a:t>
            </a:r>
            <a:r>
              <a:rPr lang="zh-CN" altLang="zh-CN" b="1" dirty="0">
                <a:solidFill>
                  <a:srgbClr val="0000FF"/>
                </a:solidFill>
              </a:rPr>
              <a:t>；</a:t>
            </a:r>
            <a:br>
              <a:rPr lang="en-US" altLang="zh-CN" b="1" dirty="0"/>
            </a:br>
            <a:r>
              <a:rPr lang="zh-CN" altLang="zh-CN" b="1" dirty="0"/>
              <a:t>★ 例：给出函数</a:t>
            </a:r>
            <a:r>
              <a:rPr lang="en-US" altLang="zh-CN" b="1" dirty="0"/>
              <a:t>f</a:t>
            </a:r>
            <a:r>
              <a:rPr lang="zh-CN" altLang="zh-CN" b="1" dirty="0"/>
              <a:t>的若干性质，但没有给出</a:t>
            </a:r>
            <a:r>
              <a:rPr lang="en-US" altLang="zh-CN" b="1" dirty="0"/>
              <a:t>f</a:t>
            </a:r>
            <a:r>
              <a:rPr lang="zh-CN" altLang="zh-CN" b="1" dirty="0"/>
              <a:t>的解析表达式</a:t>
            </a:r>
            <a:br>
              <a:rPr lang="en-US" altLang="zh-CN" b="1" dirty="0"/>
            </a:br>
            <a:r>
              <a:rPr lang="zh-CN" altLang="zh-CN" b="1" dirty="0"/>
              <a:t>★ 说明：行为知识经常被表示成某种数学模型；从某种意义上说，</a:t>
            </a:r>
            <a:br>
              <a:rPr lang="en-US" altLang="zh-CN" b="1" dirty="0"/>
            </a:b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86B4-AAD5-43C1-9220-5AC6D5330066}" type="datetime3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4254</Words>
  <Application>WPS 演示</Application>
  <PresentationFormat>全屏显示(4:3)</PresentationFormat>
  <Paragraphs>384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</vt:lpstr>
      <vt:lpstr>宋体</vt:lpstr>
      <vt:lpstr>Wingdings</vt:lpstr>
      <vt:lpstr>Arial</vt:lpstr>
      <vt:lpstr>华文楷体</vt:lpstr>
      <vt:lpstr>MT Extra</vt:lpstr>
      <vt:lpstr>Franklin Gothic Book</vt:lpstr>
      <vt:lpstr>黑体</vt:lpstr>
      <vt:lpstr>微软雅黑</vt:lpstr>
      <vt:lpstr>Arial Unicode MS</vt:lpstr>
      <vt:lpstr>Franklin Gothic Medium</vt:lpstr>
      <vt:lpstr>Calibri</vt:lpstr>
      <vt:lpstr>Times New Roman</vt:lpstr>
      <vt:lpstr>Courier New</vt:lpstr>
      <vt:lpstr>楷体</vt:lpstr>
      <vt:lpstr>暗香扑面</vt:lpstr>
      <vt:lpstr>专家系统简介</vt:lpstr>
      <vt:lpstr>专家系统（Expert System）的定义</vt:lpstr>
      <vt:lpstr>PowerPoint 演示文稿</vt:lpstr>
      <vt:lpstr>知识工程</vt:lpstr>
      <vt:lpstr>知识的概念</vt:lpstr>
      <vt:lpstr>知识的类型</vt:lpstr>
      <vt:lpstr>知识的类型</vt:lpstr>
      <vt:lpstr>知识的类型</vt:lpstr>
      <vt:lpstr>知识的类型</vt:lpstr>
      <vt:lpstr>常用的知识表示形式</vt:lpstr>
      <vt:lpstr>常用的知识表示形式</vt:lpstr>
      <vt:lpstr>专家系统的一般结构</vt:lpstr>
      <vt:lpstr>专家系统体系结构</vt:lpstr>
      <vt:lpstr>专家系统（ES）的主要特征</vt:lpstr>
      <vt:lpstr>专家系统与基于知识的系统</vt:lpstr>
      <vt:lpstr>一个简单的专家系统的例子</vt:lpstr>
      <vt:lpstr>一个简单的专家系统的例子 动物识别专家系统ANIMAL</vt:lpstr>
      <vt:lpstr>一个简单的专家系统的例子 动物识别专家系统ANIMAL</vt:lpstr>
      <vt:lpstr>一个简单的专家系统的例子 动物识别专家系统ANIMAL</vt:lpstr>
      <vt:lpstr>一个简单的专家系统的例子 动物识别专家系统ANIMAL</vt:lpstr>
      <vt:lpstr>动物识别专家系统ANIMAL</vt:lpstr>
      <vt:lpstr>动物识别专家系统ANIMAL</vt:lpstr>
      <vt:lpstr>动物识别专家系统ANIMAL</vt:lpstr>
      <vt:lpstr>动物识别专家系统ANIMAL</vt:lpstr>
      <vt:lpstr>动物识别专家系统ANIMAL</vt:lpstr>
      <vt:lpstr>推理算法描述</vt:lpstr>
      <vt:lpstr>知识表示——语义网络</vt:lpstr>
      <vt:lpstr>PowerPoint 演示文稿</vt:lpstr>
      <vt:lpstr>PowerPoint 演示文稿</vt:lpstr>
      <vt:lpstr> 1.实例关系</vt:lpstr>
      <vt:lpstr> 2. 从属关系</vt:lpstr>
      <vt:lpstr> 3.组装关系</vt:lpstr>
      <vt:lpstr>4.属性关系 </vt:lpstr>
      <vt:lpstr> 5.集合与成员关系</vt:lpstr>
      <vt:lpstr> 6.逻辑关系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专家系统与知识工程简介</dc:title>
  <dc:creator/>
  <cp:lastModifiedBy>苹果灯</cp:lastModifiedBy>
  <cp:revision>101</cp:revision>
  <dcterms:created xsi:type="dcterms:W3CDTF">2018-10-24T02:28:30Z</dcterms:created>
  <dcterms:modified xsi:type="dcterms:W3CDTF">2018-10-24T02:53:02Z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