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7"/>
  </p:notesMasterIdLst>
  <p:handoutMasterIdLst>
    <p:handoutMasterId r:id="rId104"/>
  </p:handoutMasterIdLst>
  <p:sldIdLst>
    <p:sldId id="374" r:id="rId3"/>
    <p:sldId id="895" r:id="rId4"/>
    <p:sldId id="971" r:id="rId5"/>
    <p:sldId id="898" r:id="rId6"/>
    <p:sldId id="972" r:id="rId8"/>
    <p:sldId id="900" r:id="rId9"/>
    <p:sldId id="913" r:id="rId10"/>
    <p:sldId id="914" r:id="rId11"/>
    <p:sldId id="915" r:id="rId12"/>
    <p:sldId id="916" r:id="rId13"/>
    <p:sldId id="917" r:id="rId14"/>
    <p:sldId id="896" r:id="rId15"/>
    <p:sldId id="897" r:id="rId16"/>
    <p:sldId id="986" r:id="rId17"/>
    <p:sldId id="987" r:id="rId18"/>
    <p:sldId id="988" r:id="rId19"/>
    <p:sldId id="990" r:id="rId20"/>
    <p:sldId id="991" r:id="rId21"/>
    <p:sldId id="992" r:id="rId22"/>
    <p:sldId id="994" r:id="rId23"/>
    <p:sldId id="995" r:id="rId24"/>
    <p:sldId id="906" r:id="rId25"/>
    <p:sldId id="325" r:id="rId26"/>
    <p:sldId id="326" r:id="rId27"/>
    <p:sldId id="997" r:id="rId28"/>
    <p:sldId id="327" r:id="rId29"/>
    <p:sldId id="1002" r:id="rId30"/>
    <p:sldId id="1001" r:id="rId31"/>
    <p:sldId id="999" r:id="rId32"/>
    <p:sldId id="1000" r:id="rId33"/>
    <p:sldId id="1004" r:id="rId34"/>
    <p:sldId id="1006" r:id="rId35"/>
    <p:sldId id="1003" r:id="rId36"/>
    <p:sldId id="996" r:id="rId37"/>
    <p:sldId id="494" r:id="rId38"/>
    <p:sldId id="495" r:id="rId39"/>
    <p:sldId id="496" r:id="rId40"/>
    <p:sldId id="497" r:id="rId41"/>
    <p:sldId id="498" r:id="rId42"/>
    <p:sldId id="586" r:id="rId43"/>
    <p:sldId id="587" r:id="rId44"/>
    <p:sldId id="918" r:id="rId45"/>
    <p:sldId id="930" r:id="rId46"/>
    <p:sldId id="931" r:id="rId47"/>
    <p:sldId id="984" r:id="rId48"/>
    <p:sldId id="932" r:id="rId49"/>
    <p:sldId id="933" r:id="rId50"/>
    <p:sldId id="934" r:id="rId51"/>
    <p:sldId id="935" r:id="rId52"/>
    <p:sldId id="608" r:id="rId53"/>
    <p:sldId id="609" r:id="rId54"/>
    <p:sldId id="937" r:id="rId55"/>
    <p:sldId id="938" r:id="rId56"/>
    <p:sldId id="939" r:id="rId57"/>
    <p:sldId id="940" r:id="rId58"/>
    <p:sldId id="941" r:id="rId59"/>
    <p:sldId id="942" r:id="rId60"/>
    <p:sldId id="943" r:id="rId61"/>
    <p:sldId id="973" r:id="rId62"/>
    <p:sldId id="945" r:id="rId63"/>
    <p:sldId id="974" r:id="rId64"/>
    <p:sldId id="947" r:id="rId65"/>
    <p:sldId id="948" r:id="rId66"/>
    <p:sldId id="949" r:id="rId67"/>
    <p:sldId id="975" r:id="rId68"/>
    <p:sldId id="951" r:id="rId69"/>
    <p:sldId id="342" r:id="rId70"/>
    <p:sldId id="976" r:id="rId71"/>
    <p:sldId id="1008" r:id="rId72"/>
    <p:sldId id="954" r:id="rId73"/>
    <p:sldId id="955" r:id="rId74"/>
    <p:sldId id="956" r:id="rId75"/>
    <p:sldId id="958" r:id="rId76"/>
    <p:sldId id="1009" r:id="rId77"/>
    <p:sldId id="1010" r:id="rId78"/>
    <p:sldId id="1011" r:id="rId79"/>
    <p:sldId id="959" r:id="rId80"/>
    <p:sldId id="977" r:id="rId81"/>
    <p:sldId id="961" r:id="rId82"/>
    <p:sldId id="574" r:id="rId83"/>
    <p:sldId id="603" r:id="rId84"/>
    <p:sldId id="605" r:id="rId85"/>
    <p:sldId id="575" r:id="rId86"/>
    <p:sldId id="962" r:id="rId87"/>
    <p:sldId id="963" r:id="rId88"/>
    <p:sldId id="592" r:id="rId89"/>
    <p:sldId id="593" r:id="rId90"/>
    <p:sldId id="964" r:id="rId91"/>
    <p:sldId id="579" r:id="rId92"/>
    <p:sldId id="965" r:id="rId93"/>
    <p:sldId id="978" r:id="rId94"/>
    <p:sldId id="967" r:id="rId95"/>
    <p:sldId id="601" r:id="rId96"/>
    <p:sldId id="968" r:id="rId97"/>
    <p:sldId id="981" r:id="rId98"/>
    <p:sldId id="602" r:id="rId99"/>
    <p:sldId id="980" r:id="rId100"/>
    <p:sldId id="969" r:id="rId101"/>
    <p:sldId id="979" r:id="rId102"/>
    <p:sldId id="919" r:id="rId103"/>
  </p:sldIdLst>
  <p:sldSz cx="9144000" cy="6858000" type="screen4x3"/>
  <p:notesSz cx="7315200" cy="9601200"/>
  <p:defaultTextStyle>
    <a:defPPr>
      <a:defRPr lang="en-GB"/>
    </a:defPPr>
    <a:lvl1pPr algn="l" defTabSz="449580" rtl="0" fontAlgn="base">
      <a:spcBef>
        <a:spcPct val="0"/>
      </a:spcBef>
      <a:spcAft>
        <a:spcPct val="0"/>
      </a:spcAft>
      <a:defRPr sz="2400" kern="1200">
        <a:solidFill>
          <a:schemeClr val="bg1"/>
        </a:solidFill>
        <a:latin typeface="Lucida Sans" panose="020B0602030504020204" charset="0"/>
        <a:ea typeface="MS PGothic" panose="020B0600070205080204" charset="-128"/>
        <a:cs typeface="+mn-cs"/>
      </a:defRPr>
    </a:lvl1pPr>
    <a:lvl2pPr marL="742950" indent="-285750" algn="l" defTabSz="449580" rtl="0" fontAlgn="base">
      <a:spcBef>
        <a:spcPct val="0"/>
      </a:spcBef>
      <a:spcAft>
        <a:spcPct val="0"/>
      </a:spcAft>
      <a:defRPr sz="2400" kern="1200">
        <a:solidFill>
          <a:schemeClr val="bg1"/>
        </a:solidFill>
        <a:latin typeface="Lucida Sans" panose="020B0602030504020204" charset="0"/>
        <a:ea typeface="MS PGothic" panose="020B0600070205080204" charset="-128"/>
        <a:cs typeface="+mn-cs"/>
      </a:defRPr>
    </a:lvl2pPr>
    <a:lvl3pPr marL="1143000" indent="-228600" algn="l" defTabSz="449580" rtl="0" fontAlgn="base">
      <a:spcBef>
        <a:spcPct val="0"/>
      </a:spcBef>
      <a:spcAft>
        <a:spcPct val="0"/>
      </a:spcAft>
      <a:defRPr sz="2400" kern="1200">
        <a:solidFill>
          <a:schemeClr val="bg1"/>
        </a:solidFill>
        <a:latin typeface="Lucida Sans" panose="020B0602030504020204" charset="0"/>
        <a:ea typeface="MS PGothic" panose="020B0600070205080204" charset="-128"/>
        <a:cs typeface="+mn-cs"/>
      </a:defRPr>
    </a:lvl3pPr>
    <a:lvl4pPr marL="1600200" indent="-228600" algn="l" defTabSz="449580" rtl="0" fontAlgn="base">
      <a:spcBef>
        <a:spcPct val="0"/>
      </a:spcBef>
      <a:spcAft>
        <a:spcPct val="0"/>
      </a:spcAft>
      <a:defRPr sz="2400" kern="1200">
        <a:solidFill>
          <a:schemeClr val="bg1"/>
        </a:solidFill>
        <a:latin typeface="Lucida Sans" panose="020B0602030504020204" charset="0"/>
        <a:ea typeface="MS PGothic" panose="020B0600070205080204" charset="-128"/>
        <a:cs typeface="+mn-cs"/>
      </a:defRPr>
    </a:lvl4pPr>
    <a:lvl5pPr marL="2057400" indent="-228600" algn="l" defTabSz="449580" rtl="0" fontAlgn="base">
      <a:spcBef>
        <a:spcPct val="0"/>
      </a:spcBef>
      <a:spcAft>
        <a:spcPct val="0"/>
      </a:spcAft>
      <a:defRPr sz="2400" kern="1200">
        <a:solidFill>
          <a:schemeClr val="bg1"/>
        </a:solidFill>
        <a:latin typeface="Lucida Sans" panose="020B0602030504020204" charset="0"/>
        <a:ea typeface="MS PGothic" panose="020B0600070205080204" charset="-128"/>
        <a:cs typeface="+mn-cs"/>
      </a:defRPr>
    </a:lvl5pPr>
    <a:lvl6pPr marL="2286000" algn="l" defTabSz="914400" rtl="0" eaLnBrk="1" latinLnBrk="0" hangingPunct="1">
      <a:defRPr sz="2400" kern="1200">
        <a:solidFill>
          <a:schemeClr val="bg1"/>
        </a:solidFill>
        <a:latin typeface="Lucida Sans" panose="020B0602030504020204" charset="0"/>
        <a:ea typeface="MS PGothic" panose="020B0600070205080204" charset="-128"/>
        <a:cs typeface="+mn-cs"/>
      </a:defRPr>
    </a:lvl6pPr>
    <a:lvl7pPr marL="2743200" algn="l" defTabSz="914400" rtl="0" eaLnBrk="1" latinLnBrk="0" hangingPunct="1">
      <a:defRPr sz="2400" kern="1200">
        <a:solidFill>
          <a:schemeClr val="bg1"/>
        </a:solidFill>
        <a:latin typeface="Lucida Sans" panose="020B0602030504020204" charset="0"/>
        <a:ea typeface="MS PGothic" panose="020B0600070205080204" charset="-128"/>
        <a:cs typeface="+mn-cs"/>
      </a:defRPr>
    </a:lvl7pPr>
    <a:lvl8pPr marL="3200400" algn="l" defTabSz="914400" rtl="0" eaLnBrk="1" latinLnBrk="0" hangingPunct="1">
      <a:defRPr sz="2400" kern="1200">
        <a:solidFill>
          <a:schemeClr val="bg1"/>
        </a:solidFill>
        <a:latin typeface="Lucida Sans" panose="020B0602030504020204" charset="0"/>
        <a:ea typeface="MS PGothic" panose="020B0600070205080204" charset="-128"/>
        <a:cs typeface="+mn-cs"/>
      </a:defRPr>
    </a:lvl8pPr>
    <a:lvl9pPr marL="3657600" algn="l" defTabSz="914400" rtl="0" eaLnBrk="1" latinLnBrk="0" hangingPunct="1">
      <a:defRPr sz="2400" kern="1200">
        <a:solidFill>
          <a:schemeClr val="bg1"/>
        </a:solidFill>
        <a:latin typeface="Lucida Sans" panose="020B0602030504020204" charset="0"/>
        <a:ea typeface="MS PGothic" panose="020B060007020508020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D3E9"/>
    <a:srgbClr val="336699"/>
    <a:srgbClr val="E6F2ED"/>
    <a:srgbClr val="DBEDE6"/>
    <a:srgbClr val="D7F1E6"/>
    <a:srgbClr val="D4F0E5"/>
    <a:srgbClr val="CCFFCC"/>
    <a:srgbClr val="2A70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67" autoAdjust="0"/>
    <p:restoredTop sz="77222" autoAdjust="0"/>
  </p:normalViewPr>
  <p:slideViewPr>
    <p:cSldViewPr>
      <p:cViewPr varScale="1">
        <p:scale>
          <a:sx n="66" d="100"/>
          <a:sy n="66" d="100"/>
        </p:scale>
        <p:origin x="1901" y="58"/>
      </p:cViewPr>
      <p:guideLst>
        <p:guide orient="horz" pos="2160"/>
        <p:guide pos="2880"/>
      </p:guideLst>
    </p:cSldViewPr>
  </p:slideViewPr>
  <p:outlineViewPr>
    <p:cViewPr varScale="1">
      <p:scale>
        <a:sx n="170" d="200"/>
        <a:sy n="170" d="200"/>
      </p:scale>
      <p:origin x="0" y="12432"/>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35" d="100"/>
          <a:sy n="35" d="100"/>
        </p:scale>
        <p:origin x="-157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notesMaster" Target="notesMasters/notesMaster1.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7" Type="http://schemas.openxmlformats.org/officeDocument/2006/relationships/tableStyles" Target="tableStyles.xml"/><Relationship Id="rId106" Type="http://schemas.openxmlformats.org/officeDocument/2006/relationships/viewProps" Target="viewProps.xml"/><Relationship Id="rId105" Type="http://schemas.openxmlformats.org/officeDocument/2006/relationships/presProps" Target="presProps.xml"/><Relationship Id="rId104" Type="http://schemas.openxmlformats.org/officeDocument/2006/relationships/handoutMaster" Target="handoutMasters/handoutMaster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buClr>
                <a:srgbClr val="000000"/>
              </a:buClr>
              <a:buSzPct val="100000"/>
              <a:buFont typeface="Times New Roman" panose="02020603050405020304" pitchFamily="18" charset="0"/>
              <a:buNone/>
              <a:defRPr sz="1200">
                <a:cs typeface="+mn-cs"/>
              </a:defRPr>
            </a:lvl1pPr>
          </a:lstStyle>
          <a:p>
            <a:pPr>
              <a:defRPr/>
            </a:pPr>
            <a:endParaRPr lang="de-DE" dirty="0">
              <a:latin typeface="Times New Roman" panose="02020603050405020304" pitchFamily="18" charset="0"/>
              <a:ea typeface="黑体" panose="02010609060101010101" pitchFamily="49" charset="-122"/>
            </a:endParaRPr>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buClr>
                <a:srgbClr val="000000"/>
              </a:buClr>
              <a:buSzPct val="100000"/>
              <a:buFont typeface="Times New Roman" panose="02020603050405020304" pitchFamily="18" charset="0"/>
              <a:buNone/>
              <a:defRPr sz="1200">
                <a:cs typeface="+mn-cs"/>
              </a:defRPr>
            </a:lvl1pPr>
          </a:lstStyle>
          <a:p>
            <a:pPr>
              <a:defRPr/>
            </a:pPr>
            <a:fld id="{FAC8717C-415A-44F2-932B-9470F257B40D}" type="datetimeFigureOut">
              <a:rPr lang="de-DE">
                <a:latin typeface="Times New Roman" panose="02020603050405020304" pitchFamily="18" charset="0"/>
                <a:ea typeface="黑体" panose="02010609060101010101" pitchFamily="49" charset="-122"/>
              </a:rPr>
            </a:fld>
            <a:endParaRPr lang="de-DE" dirty="0">
              <a:latin typeface="Times New Roman" panose="02020603050405020304" pitchFamily="18" charset="0"/>
              <a:ea typeface="黑体" panose="02010609060101010101" pitchFamily="49" charset="-122"/>
            </a:endParaRPr>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buClr>
                <a:srgbClr val="000000"/>
              </a:buClr>
              <a:buSzPct val="100000"/>
              <a:buFont typeface="Times New Roman" panose="02020603050405020304" pitchFamily="18" charset="0"/>
              <a:buNone/>
              <a:defRPr sz="1200">
                <a:cs typeface="+mn-cs"/>
              </a:defRPr>
            </a:lvl1pPr>
          </a:lstStyle>
          <a:p>
            <a:pPr>
              <a:defRPr/>
            </a:pPr>
            <a:endParaRPr lang="de-DE" dirty="0">
              <a:latin typeface="Times New Roman" panose="02020603050405020304" pitchFamily="18" charset="0"/>
              <a:ea typeface="黑体" panose="02010609060101010101" pitchFamily="49" charset="-122"/>
            </a:endParaRPr>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buClr>
                <a:srgbClr val="000000"/>
              </a:buClr>
              <a:buSzPct val="100000"/>
              <a:buFont typeface="Times New Roman" panose="02020603050405020304" pitchFamily="18" charset="0"/>
              <a:buNone/>
              <a:defRPr sz="1200">
                <a:cs typeface="+mn-cs"/>
              </a:defRPr>
            </a:lvl1pPr>
          </a:lstStyle>
          <a:p>
            <a:pPr>
              <a:defRPr/>
            </a:pPr>
            <a:fld id="{436286E6-33A4-43B5-AF89-26A9B7F2651B}" type="slidenum">
              <a:rPr lang="de-DE">
                <a:latin typeface="Times New Roman" panose="02020603050405020304" pitchFamily="18" charset="0"/>
                <a:ea typeface="黑体" panose="02010609060101010101" pitchFamily="49" charset="-122"/>
              </a:rPr>
            </a:fld>
            <a:endParaRPr lang="de-DE" dirty="0">
              <a:latin typeface="Times New Roman" panose="02020603050405020304" pitchFamily="18" charset="0"/>
              <a:ea typeface="黑体" panose="02010609060101010101" pitchFamily="49"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ln>
          <a:effectLst/>
        </p:spPr>
        <p:txBody>
          <a:bodyPr wrap="none" anchor="ctr"/>
          <a:lstStyle/>
          <a:p>
            <a:pPr>
              <a:buClr>
                <a:srgbClr val="000000"/>
              </a:buClr>
              <a:buSzPct val="100000"/>
              <a:buFont typeface="Times New Roman" panose="02020603050405020304" pitchFamily="18" charset="0"/>
              <a:buNone/>
              <a:defRPr/>
            </a:pPr>
            <a:endParaRPr lang="de-DE" dirty="0">
              <a:latin typeface="Times New Roman" panose="02020603050405020304" pitchFamily="18" charset="0"/>
              <a:ea typeface="黑体" panose="02010609060101010101" pitchFamily="49" charset="-122"/>
              <a:cs typeface="Arial Unicode MS" charset="0"/>
            </a:endParaRPr>
          </a:p>
        </p:txBody>
      </p:sp>
      <p:sp>
        <p:nvSpPr>
          <p:cNvPr id="9218"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ln>
          <a:effectLst/>
        </p:spPr>
        <p:txBody>
          <a:bodyPr wrap="none" anchor="ctr"/>
          <a:lstStyle/>
          <a:p>
            <a:pPr>
              <a:buClr>
                <a:srgbClr val="000000"/>
              </a:buClr>
              <a:buSzPct val="100000"/>
              <a:buFont typeface="Times New Roman" panose="02020603050405020304" pitchFamily="18" charset="0"/>
              <a:buNone/>
              <a:defRPr/>
            </a:pPr>
            <a:endParaRPr lang="de-DE" dirty="0">
              <a:latin typeface="Times New Roman" panose="02020603050405020304" pitchFamily="18" charset="0"/>
              <a:ea typeface="黑体" panose="02010609060101010101" pitchFamily="49" charset="-122"/>
              <a:cs typeface="Arial Unicode MS" charset="0"/>
            </a:endParaRPr>
          </a:p>
        </p:txBody>
      </p:sp>
      <p:sp>
        <p:nvSpPr>
          <p:cNvPr id="9219"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ln>
          <a:effectLst/>
        </p:spPr>
        <p:txBody>
          <a:bodyPr wrap="none" anchor="ctr"/>
          <a:lstStyle/>
          <a:p>
            <a:pPr>
              <a:buClr>
                <a:srgbClr val="000000"/>
              </a:buClr>
              <a:buSzPct val="100000"/>
              <a:buFont typeface="Times New Roman" panose="02020603050405020304" pitchFamily="18" charset="0"/>
              <a:buNone/>
              <a:defRPr/>
            </a:pPr>
            <a:endParaRPr lang="de-DE" dirty="0">
              <a:latin typeface="Times New Roman" panose="02020603050405020304" pitchFamily="18" charset="0"/>
              <a:ea typeface="黑体" panose="02010609060101010101" pitchFamily="49" charset="-122"/>
              <a:cs typeface="Arial Unicode MS" charset="0"/>
            </a:endParaRPr>
          </a:p>
        </p:txBody>
      </p:sp>
      <p:sp>
        <p:nvSpPr>
          <p:cNvPr id="9220"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ln>
          <a:effectLst/>
        </p:spPr>
        <p:txBody>
          <a:bodyPr wrap="none" anchor="ctr"/>
          <a:lstStyle/>
          <a:p>
            <a:pPr>
              <a:buClr>
                <a:srgbClr val="000000"/>
              </a:buClr>
              <a:buSzPct val="100000"/>
              <a:buFont typeface="Times New Roman" panose="02020603050405020304" pitchFamily="18" charset="0"/>
              <a:buNone/>
              <a:defRPr/>
            </a:pPr>
            <a:endParaRPr lang="de-DE" dirty="0">
              <a:latin typeface="Times New Roman" panose="02020603050405020304" pitchFamily="18" charset="0"/>
              <a:ea typeface="黑体" panose="02010609060101010101" pitchFamily="49" charset="-122"/>
              <a:cs typeface="Arial Unicode MS" charset="0"/>
            </a:endParaRPr>
          </a:p>
        </p:txBody>
      </p:sp>
      <p:sp>
        <p:nvSpPr>
          <p:cNvPr id="9221" name="Text Box 5"/>
          <p:cNvSpPr txBox="1">
            <a:spLocks noChangeArrowheads="1"/>
          </p:cNvSpPr>
          <p:nvPr/>
        </p:nvSpPr>
        <p:spPr bwMode="auto">
          <a:xfrm>
            <a:off x="0" y="0"/>
            <a:ext cx="3170238" cy="479425"/>
          </a:xfrm>
          <a:prstGeom prst="rect">
            <a:avLst/>
          </a:prstGeom>
          <a:noFill/>
          <a:ln w="9525">
            <a:noFill/>
            <a:round/>
          </a:ln>
          <a:effectLst/>
        </p:spPr>
        <p:txBody>
          <a:bodyPr wrap="none" anchor="ctr"/>
          <a:lstStyle/>
          <a:p>
            <a:pPr>
              <a:buClr>
                <a:srgbClr val="000000"/>
              </a:buClr>
              <a:buSzPct val="100000"/>
              <a:buFont typeface="Times New Roman" panose="02020603050405020304" pitchFamily="18" charset="0"/>
              <a:buNone/>
              <a:defRPr/>
            </a:pPr>
            <a:endParaRPr lang="de-DE" dirty="0">
              <a:latin typeface="Times New Roman" panose="02020603050405020304" pitchFamily="18" charset="0"/>
              <a:ea typeface="黑体" panose="02010609060101010101" pitchFamily="49" charset="-122"/>
              <a:cs typeface="Arial Unicode MS" charset="0"/>
            </a:endParaRPr>
          </a:p>
        </p:txBody>
      </p:sp>
      <p:sp>
        <p:nvSpPr>
          <p:cNvPr id="9222" name="Text Box 6"/>
          <p:cNvSpPr txBox="1">
            <a:spLocks noChangeArrowheads="1"/>
          </p:cNvSpPr>
          <p:nvPr/>
        </p:nvSpPr>
        <p:spPr bwMode="auto">
          <a:xfrm>
            <a:off x="4144963" y="0"/>
            <a:ext cx="3170237" cy="479425"/>
          </a:xfrm>
          <a:prstGeom prst="rect">
            <a:avLst/>
          </a:prstGeom>
          <a:noFill/>
          <a:ln w="9525">
            <a:noFill/>
            <a:round/>
          </a:ln>
          <a:effectLst/>
        </p:spPr>
        <p:txBody>
          <a:bodyPr wrap="none" anchor="ctr"/>
          <a:lstStyle/>
          <a:p>
            <a:pPr>
              <a:buClr>
                <a:srgbClr val="000000"/>
              </a:buClr>
              <a:buSzPct val="100000"/>
              <a:buFont typeface="Times New Roman" panose="02020603050405020304" pitchFamily="18" charset="0"/>
              <a:buNone/>
              <a:defRPr/>
            </a:pPr>
            <a:endParaRPr lang="de-DE" dirty="0">
              <a:latin typeface="Times New Roman" panose="02020603050405020304" pitchFamily="18" charset="0"/>
              <a:ea typeface="黑体" panose="02010609060101010101" pitchFamily="49" charset="-122"/>
              <a:cs typeface="Arial Unicode MS" charset="0"/>
            </a:endParaRPr>
          </a:p>
        </p:txBody>
      </p:sp>
      <p:sp>
        <p:nvSpPr>
          <p:cNvPr id="288776" name="Rectangle 7"/>
          <p:cNvSpPr>
            <a:spLocks noGrp="1" noRot="1" noChangeAspect="1" noChangeArrowheads="1"/>
          </p:cNvSpPr>
          <p:nvPr>
            <p:ph type="sldImg"/>
          </p:nvPr>
        </p:nvSpPr>
        <p:spPr bwMode="auto">
          <a:xfrm>
            <a:off x="1257300" y="720725"/>
            <a:ext cx="4794250" cy="3594100"/>
          </a:xfrm>
          <a:prstGeom prst="rect">
            <a:avLst/>
          </a:prstGeom>
          <a:noFill/>
          <a:ln w="9360">
            <a:solidFill>
              <a:srgbClr val="000000"/>
            </a:solidFill>
            <a:miter lim="800000"/>
          </a:ln>
        </p:spPr>
      </p:sp>
      <p:sp>
        <p:nvSpPr>
          <p:cNvPr id="9224" name="Rectangle 8"/>
          <p:cNvSpPr>
            <a:spLocks noGrp="1" noChangeArrowheads="1"/>
          </p:cNvSpPr>
          <p:nvPr>
            <p:ph type="body"/>
          </p:nvPr>
        </p:nvSpPr>
        <p:spPr bwMode="auto">
          <a:xfrm>
            <a:off x="974725" y="4560888"/>
            <a:ext cx="5359400" cy="4313237"/>
          </a:xfrm>
          <a:prstGeom prst="rect">
            <a:avLst/>
          </a:prstGeom>
          <a:noFill/>
          <a:ln w="9525">
            <a:noFill/>
            <a:round/>
          </a:ln>
          <a:effectLst/>
        </p:spPr>
        <p:txBody>
          <a:bodyPr vert="horz" wrap="square" lIns="95400" tIns="47520" rIns="95400" bIns="47520" numCol="1" anchor="t" anchorCtr="0" compatLnSpc="1"/>
          <a:lstStyle/>
          <a:p>
            <a:pPr lvl="0"/>
            <a:endParaRPr lang="de-DE" noProof="0"/>
          </a:p>
        </p:txBody>
      </p:sp>
      <p:sp>
        <p:nvSpPr>
          <p:cNvPr id="9225" name="Text Box 9"/>
          <p:cNvSpPr txBox="1">
            <a:spLocks noChangeArrowheads="1"/>
          </p:cNvSpPr>
          <p:nvPr/>
        </p:nvSpPr>
        <p:spPr bwMode="auto">
          <a:xfrm>
            <a:off x="0" y="9121775"/>
            <a:ext cx="3170238" cy="479425"/>
          </a:xfrm>
          <a:prstGeom prst="rect">
            <a:avLst/>
          </a:prstGeom>
          <a:noFill/>
          <a:ln w="9525">
            <a:noFill/>
            <a:round/>
          </a:ln>
          <a:effectLst/>
        </p:spPr>
        <p:txBody>
          <a:bodyPr wrap="none" anchor="ctr"/>
          <a:lstStyle/>
          <a:p>
            <a:pPr>
              <a:buClr>
                <a:srgbClr val="000000"/>
              </a:buClr>
              <a:buSzPct val="100000"/>
              <a:buFont typeface="Times New Roman" panose="02020603050405020304" pitchFamily="18" charset="0"/>
              <a:buNone/>
              <a:defRPr/>
            </a:pPr>
            <a:endParaRPr lang="de-DE" dirty="0">
              <a:latin typeface="Times New Roman" panose="02020603050405020304" pitchFamily="18" charset="0"/>
              <a:ea typeface="黑体" panose="02010609060101010101" pitchFamily="49" charset="-122"/>
              <a:cs typeface="Arial Unicode MS" charset="0"/>
            </a:endParaRPr>
          </a:p>
        </p:txBody>
      </p:sp>
      <p:sp>
        <p:nvSpPr>
          <p:cNvPr id="9226" name="Rectangle 10"/>
          <p:cNvSpPr>
            <a:spLocks noGrp="1" noChangeArrowheads="1"/>
          </p:cNvSpPr>
          <p:nvPr>
            <p:ph type="sldNum"/>
          </p:nvPr>
        </p:nvSpPr>
        <p:spPr bwMode="auto">
          <a:xfrm>
            <a:off x="4144963" y="9120188"/>
            <a:ext cx="3163887" cy="473075"/>
          </a:xfrm>
          <a:prstGeom prst="rect">
            <a:avLst/>
          </a:prstGeom>
          <a:noFill/>
          <a:ln w="9525">
            <a:noFill/>
            <a:round/>
          </a:ln>
          <a:effectLst/>
        </p:spPr>
        <p:txBody>
          <a:bodyPr vert="horz" wrap="square" lIns="95400" tIns="47520" rIns="95400" bIns="47520" numCol="1" anchor="b" anchorCtr="0" compatLnSpc="1"/>
          <a:lstStyle>
            <a:lvl1pPr algn="r">
              <a:buClrTx/>
              <a:buSzPct val="100000"/>
              <a:buFontTx/>
              <a:buNone/>
              <a:tabLst>
                <a:tab pos="723900" algn="l"/>
                <a:tab pos="1447800" algn="l"/>
                <a:tab pos="2171700" algn="l"/>
                <a:tab pos="2895600" algn="l"/>
              </a:tabLst>
              <a:defRPr sz="1200">
                <a:solidFill>
                  <a:srgbClr val="000000"/>
                </a:solidFill>
                <a:latin typeface="Times New Roman" panose="02020603050405020304" pitchFamily="18" charset="0"/>
                <a:ea typeface="+mn-ea"/>
                <a:cs typeface="Arial Unicode MS" charset="0"/>
              </a:defRPr>
            </a:lvl1pPr>
          </a:lstStyle>
          <a:p>
            <a:pPr>
              <a:defRPr/>
            </a:pPr>
            <a:fld id="{655445CD-BE69-4A95-B1A9-CC7D8B1B044C}" type="slidenum">
              <a:rPr lang="en-US"/>
            </a:fld>
            <a:endParaRPr lang="en-US"/>
          </a:p>
        </p:txBody>
      </p:sp>
    </p:spTree>
  </p:cSld>
  <p:clrMap bg1="lt1" tx1="dk1" bg2="lt2" tx2="dk2" accent1="accent1" accent2="accent2" accent3="accent3" accent4="accent4" accent5="accent5" accent6="accent6" hlink="hlink" folHlink="folHlink"/>
  <p:notesStyle>
    <a:lvl1pPr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ea typeface="黑体" panose="02010609060101010101" pitchFamily="49" charset="-122"/>
            </a:endParaRPr>
          </a:p>
        </p:txBody>
      </p:sp>
      <p:sp>
        <p:nvSpPr>
          <p:cNvPr id="4" name="灯片编号占位符 3"/>
          <p:cNvSpPr>
            <a:spLocks noGrp="1"/>
          </p:cNvSpPr>
          <p:nvPr>
            <p:ph type="sldNum" sz="quarter" idx="10"/>
          </p:nvPr>
        </p:nvSpPr>
        <p:spPr/>
        <p:txBody>
          <a:bodyPr/>
          <a:lstStyle/>
          <a:p>
            <a:fld id="{70ADA2FE-F835-491E-B4FD-8F05399F891A}" type="slidenum">
              <a:rPr lang="zh-CN" altLang="en-US" smtClean="0">
                <a:ea typeface="黑体" panose="02010609060101010101" pitchFamily="49" charset="-122"/>
              </a:rPr>
            </a:fld>
            <a:endParaRPr lang="zh-CN" altLang="en-US" dirty="0">
              <a:ea typeface="黑体" panose="02010609060101010101" pitchFamily="49"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normAutofit/>
          </a:bodyPr>
          <a:lstStyle/>
          <a:p>
            <a:pPr>
              <a:lnSpc>
                <a:spcPct val="90000"/>
              </a:lnSpc>
            </a:pPr>
            <a:endParaRPr lang="zh-CN" altLang="en-US" dirty="0">
              <a:ea typeface="黑体" panose="02010609060101010101" pitchFamily="49" charset="-122"/>
            </a:endParaRPr>
          </a:p>
        </p:txBody>
      </p:sp>
      <p:sp>
        <p:nvSpPr>
          <p:cNvPr id="4" name="灯片编号占位符 3"/>
          <p:cNvSpPr>
            <a:spLocks noGrp="1"/>
          </p:cNvSpPr>
          <p:nvPr>
            <p:ph type="sldNum" sz="quarter" idx="10"/>
          </p:nvPr>
        </p:nvSpPr>
        <p:spPr/>
        <p:txBody>
          <a:bodyPr/>
          <a:lstStyle/>
          <a:p>
            <a:fld id="{70ADA2FE-F835-491E-B4FD-8F05399F891A}" type="slidenum">
              <a:rPr lang="zh-CN" altLang="en-US" smtClean="0">
                <a:ea typeface="黑体" panose="02010609060101010101" pitchFamily="49" charset="-122"/>
              </a:rPr>
            </a:fld>
            <a:endParaRPr lang="zh-CN" altLang="en-US" dirty="0">
              <a:ea typeface="黑体" panose="02010609060101010101" pitchFamily="49"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en-US" altLang="zh-CN" dirty="0"/>
          </a:p>
          <a:p>
            <a:endParaRPr lang="en-US" altLang="zh-CN" dirty="0"/>
          </a:p>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ADA2FE-F835-491E-B4FD-8F05399F891A}"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ea typeface="黑体" panose="02010609060101010101" pitchFamily="49" charset="-122"/>
            </a:endParaRPr>
          </a:p>
        </p:txBody>
      </p:sp>
      <p:sp>
        <p:nvSpPr>
          <p:cNvPr id="4" name="灯片编号占位符 3"/>
          <p:cNvSpPr>
            <a:spLocks noGrp="1"/>
          </p:cNvSpPr>
          <p:nvPr>
            <p:ph type="sldNum" sz="quarter" idx="10"/>
          </p:nvPr>
        </p:nvSpPr>
        <p:spPr/>
        <p:txBody>
          <a:bodyPr/>
          <a:lstStyle/>
          <a:p>
            <a:fld id="{70ADA2FE-F835-491E-B4FD-8F05399F891A}" type="slidenum">
              <a:rPr lang="zh-CN" altLang="en-US" smtClean="0">
                <a:ea typeface="黑体" panose="02010609060101010101" pitchFamily="49" charset="-122"/>
              </a:rPr>
            </a:fld>
            <a:endParaRPr lang="zh-CN" altLang="en-US" dirty="0">
              <a:ea typeface="黑体" panose="02010609060101010101" pitchFamily="49"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xfrm>
            <a:off x="1258888" y="720725"/>
            <a:ext cx="4791075" cy="3594100"/>
          </a:xfrm>
        </p:spPr>
      </p:sp>
      <p:sp>
        <p:nvSpPr>
          <p:cNvPr id="14339" name="备注占位符 2"/>
          <p:cNvSpPr>
            <a:spLocks noGrp="1"/>
          </p:cNvSpPr>
          <p:nvPr>
            <p:ph type="body" idx="1"/>
          </p:nvPr>
        </p:nvSpPr>
        <p:spPr>
          <a:noFill/>
        </p:spPr>
        <p:txBody>
          <a:bodyPr/>
          <a:lstStyle/>
          <a:p>
            <a:endParaRPr lang="zh-CN" altLang="en-US"/>
          </a:p>
        </p:txBody>
      </p:sp>
      <p:sp>
        <p:nvSpPr>
          <p:cNvPr id="14340" name="灯片编号占位符 3"/>
          <p:cNvSpPr>
            <a:spLocks noGrp="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989F92A-673B-40DC-BF8E-0F2BA900C29D}" type="slidenum">
              <a:rPr lang="zh-CN" altLang="en-US"/>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ea typeface="黑体" panose="02010609060101010101" pitchFamily="49" charset="-122"/>
            </a:endParaRPr>
          </a:p>
        </p:txBody>
      </p:sp>
      <p:sp>
        <p:nvSpPr>
          <p:cNvPr id="4" name="灯片编号占位符 3"/>
          <p:cNvSpPr>
            <a:spLocks noGrp="1"/>
          </p:cNvSpPr>
          <p:nvPr>
            <p:ph type="sldNum" idx="10"/>
          </p:nvPr>
        </p:nvSpPr>
        <p:spPr/>
        <p:txBody>
          <a:bodyPr/>
          <a:lstStyle/>
          <a:p>
            <a:pPr>
              <a:defRPr/>
            </a:pPr>
            <a:fld id="{655445CD-BE69-4A95-B1A9-CC7D8B1B044C}"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ea typeface="黑体" panose="02010609060101010101" pitchFamily="49" charset="-122"/>
            </a:endParaRPr>
          </a:p>
        </p:txBody>
      </p:sp>
      <p:sp>
        <p:nvSpPr>
          <p:cNvPr id="4" name="灯片编号占位符 3"/>
          <p:cNvSpPr>
            <a:spLocks noGrp="1"/>
          </p:cNvSpPr>
          <p:nvPr>
            <p:ph type="sldNum" sz="quarter" idx="10"/>
          </p:nvPr>
        </p:nvSpPr>
        <p:spPr/>
        <p:txBody>
          <a:bodyPr/>
          <a:lstStyle/>
          <a:p>
            <a:fld id="{70ADA2FE-F835-491E-B4FD-8F05399F891A}" type="slidenum">
              <a:rPr lang="zh-CN" altLang="en-US" smtClean="0">
                <a:ea typeface="黑体" panose="02010609060101010101" pitchFamily="49" charset="-122"/>
              </a:rPr>
            </a:fld>
            <a:endParaRPr lang="zh-CN" altLang="en-US" dirty="0">
              <a:ea typeface="黑体" panose="02010609060101010101" pitchFamily="49"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en-US" altLang="zh-CN" dirty="0">
              <a:ea typeface="黑体" panose="02010609060101010101" pitchFamily="49" charset="-122"/>
            </a:endParaRPr>
          </a:p>
          <a:p>
            <a:endParaRPr lang="zh-CN" altLang="en-US" dirty="0">
              <a:ea typeface="黑体" panose="02010609060101010101" pitchFamily="49" charset="-122"/>
            </a:endParaRPr>
          </a:p>
        </p:txBody>
      </p:sp>
      <p:sp>
        <p:nvSpPr>
          <p:cNvPr id="4" name="灯片编号占位符 3"/>
          <p:cNvSpPr>
            <a:spLocks noGrp="1"/>
          </p:cNvSpPr>
          <p:nvPr>
            <p:ph type="sldNum" sz="quarter" idx="10"/>
          </p:nvPr>
        </p:nvSpPr>
        <p:spPr/>
        <p:txBody>
          <a:bodyPr/>
          <a:lstStyle/>
          <a:p>
            <a:fld id="{70ADA2FE-F835-491E-B4FD-8F05399F891A}" type="slidenum">
              <a:rPr lang="zh-CN" altLang="en-US" smtClean="0">
                <a:ea typeface="黑体" panose="02010609060101010101" pitchFamily="49" charset="-122"/>
              </a:rPr>
            </a:fld>
            <a:endParaRPr lang="zh-CN" altLang="en-US" dirty="0">
              <a:ea typeface="黑体" panose="02010609060101010101" pitchFamily="49"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pPr lvl="1"/>
            <a:endParaRPr lang="zh-CN" altLang="en-US" dirty="0">
              <a:ea typeface="黑体" panose="02010609060101010101" pitchFamily="49" charset="-122"/>
            </a:endParaRPr>
          </a:p>
        </p:txBody>
      </p:sp>
      <p:sp>
        <p:nvSpPr>
          <p:cNvPr id="4" name="灯片编号占位符 3"/>
          <p:cNvSpPr>
            <a:spLocks noGrp="1"/>
          </p:cNvSpPr>
          <p:nvPr>
            <p:ph type="sldNum" sz="quarter" idx="10"/>
          </p:nvPr>
        </p:nvSpPr>
        <p:spPr/>
        <p:txBody>
          <a:bodyPr/>
          <a:lstStyle/>
          <a:p>
            <a:fld id="{70ADA2FE-F835-491E-B4FD-8F05399F891A}" type="slidenum">
              <a:rPr lang="zh-CN" altLang="en-US" smtClean="0">
                <a:ea typeface="黑体" panose="02010609060101010101" pitchFamily="49" charset="-122"/>
              </a:rPr>
            </a:fld>
            <a:endParaRPr lang="zh-CN" altLang="en-US" dirty="0">
              <a:ea typeface="黑体" panose="02010609060101010101" pitchFamily="49"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ea typeface="黑体" panose="02010609060101010101" pitchFamily="49" charset="-122"/>
            </a:endParaRPr>
          </a:p>
        </p:txBody>
      </p:sp>
      <p:sp>
        <p:nvSpPr>
          <p:cNvPr id="4" name="灯片编号占位符 3"/>
          <p:cNvSpPr>
            <a:spLocks noGrp="1"/>
          </p:cNvSpPr>
          <p:nvPr>
            <p:ph type="sldNum" sz="quarter" idx="10"/>
          </p:nvPr>
        </p:nvSpPr>
        <p:spPr/>
        <p:txBody>
          <a:bodyPr/>
          <a:lstStyle/>
          <a:p>
            <a:fld id="{70ADA2FE-F835-491E-B4FD-8F05399F891A}" type="slidenum">
              <a:rPr lang="zh-CN" altLang="en-US" smtClean="0">
                <a:ea typeface="黑体" panose="02010609060101010101" pitchFamily="49" charset="-122"/>
              </a:rPr>
            </a:fld>
            <a:endParaRPr lang="zh-CN" altLang="en-US" dirty="0">
              <a:ea typeface="黑体" panose="02010609060101010101" pitchFamily="49"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ea typeface="黑体" panose="02010609060101010101" pitchFamily="49" charset="-122"/>
            </a:endParaRPr>
          </a:p>
        </p:txBody>
      </p:sp>
      <p:sp>
        <p:nvSpPr>
          <p:cNvPr id="4" name="灯片编号占位符 3"/>
          <p:cNvSpPr>
            <a:spLocks noGrp="1"/>
          </p:cNvSpPr>
          <p:nvPr>
            <p:ph type="sldNum" sz="quarter" idx="10"/>
          </p:nvPr>
        </p:nvSpPr>
        <p:spPr/>
        <p:txBody>
          <a:bodyPr/>
          <a:lstStyle/>
          <a:p>
            <a:fld id="{70ADA2FE-F835-491E-B4FD-8F05399F891A}" type="slidenum">
              <a:rPr lang="zh-CN" altLang="en-US" smtClean="0">
                <a:ea typeface="黑体" panose="02010609060101010101" pitchFamily="49" charset="-122"/>
              </a:rPr>
            </a:fld>
            <a:endParaRPr lang="zh-CN" altLang="en-US" dirty="0">
              <a:ea typeface="黑体" panose="02010609060101010101" pitchFamily="49"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ea typeface="黑体" panose="02010609060101010101" pitchFamily="49" charset="-122"/>
            </a:endParaRPr>
          </a:p>
        </p:txBody>
      </p:sp>
      <p:sp>
        <p:nvSpPr>
          <p:cNvPr id="4" name="灯片编号占位符 3"/>
          <p:cNvSpPr>
            <a:spLocks noGrp="1"/>
          </p:cNvSpPr>
          <p:nvPr>
            <p:ph type="sldNum" sz="quarter" idx="10"/>
          </p:nvPr>
        </p:nvSpPr>
        <p:spPr/>
        <p:txBody>
          <a:bodyPr/>
          <a:lstStyle/>
          <a:p>
            <a:fld id="{70ADA2FE-F835-491E-B4FD-8F05399F891A}" type="slidenum">
              <a:rPr lang="zh-CN" altLang="en-US" smtClean="0">
                <a:ea typeface="黑体" panose="02010609060101010101" pitchFamily="49" charset="-122"/>
              </a:rPr>
            </a:fld>
            <a:endParaRPr lang="zh-CN" altLang="en-US" dirty="0">
              <a:ea typeface="黑体" panose="02010609060101010101" pitchFamily="49"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xfrm>
            <a:off x="1258888" y="720725"/>
            <a:ext cx="4791075" cy="3594100"/>
          </a:xfrm>
        </p:spPr>
      </p:sp>
      <p:sp>
        <p:nvSpPr>
          <p:cNvPr id="129027" name="Rectangle 3"/>
          <p:cNvSpPr>
            <a:spLocks noGrp="1" noChangeArrowheads="1"/>
          </p:cNvSpPr>
          <p:nvPr>
            <p:ph type="body" idx="1"/>
          </p:nvPr>
        </p:nvSpPr>
        <p:spPr>
          <a:xfrm>
            <a:off x="914400" y="3257550"/>
            <a:ext cx="7315200" cy="3086100"/>
          </a:xfrm>
          <a:noFill/>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xfrm>
            <a:off x="1258888" y="720725"/>
            <a:ext cx="4791075" cy="3594100"/>
          </a:xfrm>
        </p:spPr>
      </p:sp>
      <p:sp>
        <p:nvSpPr>
          <p:cNvPr id="131075" name="Rectangle 3"/>
          <p:cNvSpPr>
            <a:spLocks noGrp="1" noChangeArrowheads="1"/>
          </p:cNvSpPr>
          <p:nvPr>
            <p:ph type="body" idx="1"/>
          </p:nvPr>
        </p:nvSpPr>
        <p:spPr>
          <a:xfrm>
            <a:off x="914400" y="3257550"/>
            <a:ext cx="7315200" cy="3086100"/>
          </a:xfrm>
          <a:noFill/>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ea typeface="黑体" panose="02010609060101010101" pitchFamily="49" charset="-122"/>
            </a:endParaRPr>
          </a:p>
        </p:txBody>
      </p:sp>
      <p:sp>
        <p:nvSpPr>
          <p:cNvPr id="4" name="灯片编号占位符 3"/>
          <p:cNvSpPr>
            <a:spLocks noGrp="1"/>
          </p:cNvSpPr>
          <p:nvPr>
            <p:ph type="sldNum" sz="quarter" idx="10"/>
          </p:nvPr>
        </p:nvSpPr>
        <p:spPr/>
        <p:txBody>
          <a:bodyPr/>
          <a:lstStyle/>
          <a:p>
            <a:fld id="{70ADA2FE-F835-491E-B4FD-8F05399F891A}" type="slidenum">
              <a:rPr lang="zh-CN" altLang="en-US" smtClean="0">
                <a:ea typeface="黑体" panose="02010609060101010101" pitchFamily="49" charset="-122"/>
              </a:rPr>
            </a:fld>
            <a:endParaRPr lang="zh-CN" altLang="en-US" dirty="0">
              <a:ea typeface="黑体" panose="02010609060101010101" pitchFamily="49"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ea typeface="黑体" panose="02010609060101010101" pitchFamily="49" charset="-122"/>
            </a:endParaRPr>
          </a:p>
        </p:txBody>
      </p:sp>
      <p:sp>
        <p:nvSpPr>
          <p:cNvPr id="4" name="灯片编号占位符 3"/>
          <p:cNvSpPr>
            <a:spLocks noGrp="1"/>
          </p:cNvSpPr>
          <p:nvPr>
            <p:ph type="sldNum" idx="10"/>
          </p:nvPr>
        </p:nvSpPr>
        <p:spPr/>
        <p:txBody>
          <a:bodyPr/>
          <a:lstStyle/>
          <a:p>
            <a:pPr>
              <a:defRPr/>
            </a:pPr>
            <a:fld id="{655445CD-BE69-4A95-B1A9-CC7D8B1B044C}" type="slidenum">
              <a:rPr lang="en-US" smtClean="0"/>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b="0" dirty="0">
              <a:solidFill>
                <a:schemeClr val="tx1"/>
              </a:solidFill>
              <a:ea typeface="黑体" panose="02010609060101010101" pitchFamily="49" charset="-122"/>
            </a:endParaRPr>
          </a:p>
        </p:txBody>
      </p:sp>
      <p:sp>
        <p:nvSpPr>
          <p:cNvPr id="4" name="灯片编号占位符 3"/>
          <p:cNvSpPr>
            <a:spLocks noGrp="1"/>
          </p:cNvSpPr>
          <p:nvPr>
            <p:ph type="sldNum" sz="quarter" idx="10"/>
          </p:nvPr>
        </p:nvSpPr>
        <p:spPr/>
        <p:txBody>
          <a:bodyPr/>
          <a:lstStyle/>
          <a:p>
            <a:fld id="{70ADA2FE-F835-491E-B4FD-8F05399F891A}" type="slidenum">
              <a:rPr lang="zh-CN" altLang="en-US" smtClean="0">
                <a:ea typeface="黑体" panose="02010609060101010101" pitchFamily="49" charset="-122"/>
              </a:rPr>
            </a:fld>
            <a:endParaRPr lang="zh-CN" altLang="en-US" dirty="0">
              <a:ea typeface="黑体" panose="02010609060101010101" pitchFamily="49"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solidFill>
                <a:schemeClr val="tx1"/>
              </a:solidFill>
            </a:endParaRPr>
          </a:p>
        </p:txBody>
      </p:sp>
      <p:sp>
        <p:nvSpPr>
          <p:cNvPr id="4" name="灯片编号占位符 3"/>
          <p:cNvSpPr>
            <a:spLocks noGrp="1"/>
          </p:cNvSpPr>
          <p:nvPr>
            <p:ph type="sldNum"/>
          </p:nvPr>
        </p:nvSpPr>
        <p:spPr/>
        <p:txBody>
          <a:bodyPr/>
          <a:lstStyle/>
          <a:p>
            <a:pPr>
              <a:defRPr/>
            </a:pPr>
            <a:fld id="{655445CD-BE69-4A95-B1A9-CC7D8B1B044C}" type="slidenum">
              <a:rPr lang="en-US" smtClean="0"/>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pPr marL="0" marR="0" lvl="0" indent="0" algn="l" defTabSz="44958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a:pPr>
            <a:endParaRPr lang="zh-CN" altLang="en-US" dirty="0">
              <a:ea typeface="黑体" panose="02010609060101010101" pitchFamily="49" charset="-122"/>
            </a:endParaRPr>
          </a:p>
        </p:txBody>
      </p:sp>
      <p:sp>
        <p:nvSpPr>
          <p:cNvPr id="4" name="灯片编号占位符 3"/>
          <p:cNvSpPr>
            <a:spLocks noGrp="1"/>
          </p:cNvSpPr>
          <p:nvPr>
            <p:ph type="sldNum" sz="quarter" idx="10"/>
          </p:nvPr>
        </p:nvSpPr>
        <p:spPr/>
        <p:txBody>
          <a:bodyPr/>
          <a:lstStyle/>
          <a:p>
            <a:fld id="{70ADA2FE-F835-491E-B4FD-8F05399F891A}" type="slidenum">
              <a:rPr lang="zh-CN" altLang="en-US" smtClean="0">
                <a:ea typeface="黑体" panose="02010609060101010101" pitchFamily="49" charset="-122"/>
              </a:rPr>
            </a:fld>
            <a:endParaRPr lang="zh-CN" altLang="en-US" dirty="0">
              <a:ea typeface="黑体" panose="02010609060101010101" pitchFamily="49"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p:nvPr>
        </p:nvSpPr>
        <p:spPr/>
        <p:txBody>
          <a:bodyPr/>
          <a:lstStyle/>
          <a:p>
            <a:pPr>
              <a:defRPr/>
            </a:pPr>
            <a:fld id="{655445CD-BE69-4A95-B1A9-CC7D8B1B044C}" type="slidenum">
              <a:rPr lang="en-US" smtClean="0"/>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ea typeface="黑体" panose="02010609060101010101" pitchFamily="49" charset="-122"/>
            </a:endParaRPr>
          </a:p>
        </p:txBody>
      </p:sp>
      <p:sp>
        <p:nvSpPr>
          <p:cNvPr id="4" name="灯片编号占位符 3"/>
          <p:cNvSpPr>
            <a:spLocks noGrp="1"/>
          </p:cNvSpPr>
          <p:nvPr>
            <p:ph type="sldNum" sz="quarter" idx="10"/>
          </p:nvPr>
        </p:nvSpPr>
        <p:spPr/>
        <p:txBody>
          <a:bodyPr/>
          <a:lstStyle/>
          <a:p>
            <a:fld id="{70ADA2FE-F835-491E-B4FD-8F05399F891A}" type="slidenum">
              <a:rPr lang="zh-CN" altLang="en-US" smtClean="0">
                <a:ea typeface="黑体" panose="02010609060101010101" pitchFamily="49" charset="-122"/>
              </a:rPr>
            </a:fld>
            <a:endParaRPr lang="zh-CN" altLang="en-US" dirty="0">
              <a:ea typeface="黑体" panose="02010609060101010101" pitchFamily="49"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ea typeface="黑体" panose="02010609060101010101" pitchFamily="49" charset="-122"/>
            </a:endParaRPr>
          </a:p>
        </p:txBody>
      </p:sp>
      <p:sp>
        <p:nvSpPr>
          <p:cNvPr id="4" name="灯片编号占位符 3"/>
          <p:cNvSpPr>
            <a:spLocks noGrp="1"/>
          </p:cNvSpPr>
          <p:nvPr>
            <p:ph type="sldNum" sz="quarter" idx="10"/>
          </p:nvPr>
        </p:nvSpPr>
        <p:spPr/>
        <p:txBody>
          <a:bodyPr/>
          <a:lstStyle/>
          <a:p>
            <a:fld id="{70ADA2FE-F835-491E-B4FD-8F05399F891A}" type="slidenum">
              <a:rPr lang="zh-CN" altLang="en-US" smtClean="0">
                <a:ea typeface="黑体" panose="02010609060101010101" pitchFamily="49" charset="-122"/>
              </a:rPr>
            </a:fld>
            <a:endParaRPr lang="zh-CN" altLang="en-US" dirty="0">
              <a:ea typeface="黑体" panose="02010609060101010101" pitchFamily="49"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ea typeface="黑体" panose="02010609060101010101" pitchFamily="49" charset="-122"/>
            </a:endParaRPr>
          </a:p>
        </p:txBody>
      </p:sp>
      <p:sp>
        <p:nvSpPr>
          <p:cNvPr id="4" name="灯片编号占位符 3"/>
          <p:cNvSpPr>
            <a:spLocks noGrp="1"/>
          </p:cNvSpPr>
          <p:nvPr>
            <p:ph type="sldNum" sz="quarter" idx="10"/>
          </p:nvPr>
        </p:nvSpPr>
        <p:spPr/>
        <p:txBody>
          <a:bodyPr/>
          <a:lstStyle/>
          <a:p>
            <a:fld id="{70ADA2FE-F835-491E-B4FD-8F05399F891A}" type="slidenum">
              <a:rPr lang="zh-CN" altLang="en-US" smtClean="0">
                <a:ea typeface="黑体" panose="02010609060101010101" pitchFamily="49" charset="-122"/>
              </a:rPr>
            </a:fld>
            <a:endParaRPr lang="zh-CN" altLang="en-US" dirty="0">
              <a:ea typeface="黑体" panose="02010609060101010101" pitchFamily="49"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ea typeface="黑体" panose="02010609060101010101" pitchFamily="49" charset="-122"/>
            </a:endParaRPr>
          </a:p>
        </p:txBody>
      </p:sp>
      <p:sp>
        <p:nvSpPr>
          <p:cNvPr id="4" name="灯片编号占位符 3"/>
          <p:cNvSpPr>
            <a:spLocks noGrp="1"/>
          </p:cNvSpPr>
          <p:nvPr>
            <p:ph type="sldNum" sz="quarter" idx="10"/>
          </p:nvPr>
        </p:nvSpPr>
        <p:spPr/>
        <p:txBody>
          <a:bodyPr/>
          <a:lstStyle/>
          <a:p>
            <a:fld id="{70ADA2FE-F835-491E-B4FD-8F05399F891A}" type="slidenum">
              <a:rPr lang="zh-CN" altLang="en-US" smtClean="0">
                <a:ea typeface="黑体" panose="02010609060101010101" pitchFamily="49" charset="-122"/>
              </a:rPr>
            </a:fld>
            <a:endParaRPr lang="zh-CN" altLang="en-US" dirty="0">
              <a:ea typeface="黑体" panose="02010609060101010101" pitchFamily="49"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ea typeface="黑体" panose="02010609060101010101" pitchFamily="49" charset="-122"/>
            </a:endParaRPr>
          </a:p>
        </p:txBody>
      </p:sp>
      <p:sp>
        <p:nvSpPr>
          <p:cNvPr id="4" name="灯片编号占位符 3"/>
          <p:cNvSpPr>
            <a:spLocks noGrp="1"/>
          </p:cNvSpPr>
          <p:nvPr>
            <p:ph type="sldNum" idx="10"/>
          </p:nvPr>
        </p:nvSpPr>
        <p:spPr/>
        <p:txBody>
          <a:bodyPr/>
          <a:lstStyle/>
          <a:p>
            <a:pPr>
              <a:defRPr/>
            </a:pPr>
            <a:fld id="{655445CD-BE69-4A95-B1A9-CC7D8B1B044C}" type="slidenum">
              <a:rPr lang="en-US" smtClean="0"/>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ea typeface="黑体" panose="02010609060101010101" pitchFamily="49" charset="-122"/>
            </a:endParaRPr>
          </a:p>
        </p:txBody>
      </p:sp>
      <p:sp>
        <p:nvSpPr>
          <p:cNvPr id="4" name="灯片编号占位符 3"/>
          <p:cNvSpPr>
            <a:spLocks noGrp="1"/>
          </p:cNvSpPr>
          <p:nvPr>
            <p:ph type="sldNum" sz="quarter" idx="10"/>
          </p:nvPr>
        </p:nvSpPr>
        <p:spPr/>
        <p:txBody>
          <a:bodyPr/>
          <a:lstStyle/>
          <a:p>
            <a:fld id="{70ADA2FE-F835-491E-B4FD-8F05399F891A}" type="slidenum">
              <a:rPr lang="zh-CN" altLang="en-US" smtClean="0">
                <a:ea typeface="黑体" panose="02010609060101010101" pitchFamily="49" charset="-122"/>
              </a:rPr>
            </a:fld>
            <a:endParaRPr lang="zh-CN" altLang="en-US" dirty="0">
              <a:ea typeface="黑体" panose="02010609060101010101" pitchFamily="49"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ea typeface="黑体" panose="02010609060101010101" pitchFamily="49" charset="-122"/>
            </a:endParaRPr>
          </a:p>
        </p:txBody>
      </p:sp>
      <p:sp>
        <p:nvSpPr>
          <p:cNvPr id="4" name="灯片编号占位符 3"/>
          <p:cNvSpPr>
            <a:spLocks noGrp="1"/>
          </p:cNvSpPr>
          <p:nvPr>
            <p:ph type="sldNum" sz="quarter" idx="10"/>
          </p:nvPr>
        </p:nvSpPr>
        <p:spPr/>
        <p:txBody>
          <a:bodyPr/>
          <a:lstStyle/>
          <a:p>
            <a:fld id="{70ADA2FE-F835-491E-B4FD-8F05399F891A}" type="slidenum">
              <a:rPr lang="zh-CN" altLang="en-US" smtClean="0">
                <a:ea typeface="黑体" panose="02010609060101010101" pitchFamily="49" charset="-122"/>
              </a:rPr>
            </a:fld>
            <a:endParaRPr lang="zh-CN" altLang="en-US" dirty="0">
              <a:ea typeface="黑体" panose="02010609060101010101" pitchFamily="49"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ea typeface="黑体" panose="02010609060101010101" pitchFamily="49" charset="-122"/>
            </a:endParaRPr>
          </a:p>
        </p:txBody>
      </p:sp>
      <p:sp>
        <p:nvSpPr>
          <p:cNvPr id="4" name="灯片编号占位符 3"/>
          <p:cNvSpPr>
            <a:spLocks noGrp="1"/>
          </p:cNvSpPr>
          <p:nvPr>
            <p:ph type="sldNum" sz="quarter" idx="10"/>
          </p:nvPr>
        </p:nvSpPr>
        <p:spPr/>
        <p:txBody>
          <a:bodyPr/>
          <a:lstStyle/>
          <a:p>
            <a:fld id="{70ADA2FE-F835-491E-B4FD-8F05399F891A}" type="slidenum">
              <a:rPr lang="zh-CN" altLang="en-US" smtClean="0">
                <a:ea typeface="黑体" panose="02010609060101010101" pitchFamily="49" charset="-122"/>
              </a:rPr>
            </a:fld>
            <a:endParaRPr lang="zh-CN" altLang="en-US" dirty="0">
              <a:ea typeface="黑体" panose="02010609060101010101" pitchFamily="49"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ea typeface="黑体" panose="02010609060101010101" pitchFamily="49" charset="-122"/>
            </a:endParaRPr>
          </a:p>
        </p:txBody>
      </p:sp>
      <p:sp>
        <p:nvSpPr>
          <p:cNvPr id="4" name="灯片编号占位符 3"/>
          <p:cNvSpPr>
            <a:spLocks noGrp="1"/>
          </p:cNvSpPr>
          <p:nvPr>
            <p:ph type="sldNum" sz="quarter" idx="10"/>
          </p:nvPr>
        </p:nvSpPr>
        <p:spPr/>
        <p:txBody>
          <a:bodyPr/>
          <a:lstStyle/>
          <a:p>
            <a:fld id="{70ADA2FE-F835-491E-B4FD-8F05399F891A}" type="slidenum">
              <a:rPr lang="zh-CN" altLang="en-US" smtClean="0">
                <a:ea typeface="黑体" panose="02010609060101010101" pitchFamily="49" charset="-122"/>
              </a:rPr>
            </a:fld>
            <a:endParaRPr lang="zh-CN" altLang="en-US" dirty="0">
              <a:ea typeface="黑体" panose="02010609060101010101" pitchFamily="49"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ea typeface="黑体" panose="02010609060101010101" pitchFamily="49" charset="-122"/>
            </a:endParaRPr>
          </a:p>
        </p:txBody>
      </p:sp>
      <p:sp>
        <p:nvSpPr>
          <p:cNvPr id="4" name="灯片编号占位符 3"/>
          <p:cNvSpPr>
            <a:spLocks noGrp="1"/>
          </p:cNvSpPr>
          <p:nvPr>
            <p:ph type="sldNum" sz="quarter" idx="10"/>
          </p:nvPr>
        </p:nvSpPr>
        <p:spPr/>
        <p:txBody>
          <a:bodyPr/>
          <a:lstStyle/>
          <a:p>
            <a:fld id="{70ADA2FE-F835-491E-B4FD-8F05399F891A}" type="slidenum">
              <a:rPr lang="zh-CN" altLang="en-US" smtClean="0">
                <a:ea typeface="黑体" panose="02010609060101010101" pitchFamily="49" charset="-122"/>
              </a:rPr>
            </a:fld>
            <a:endParaRPr lang="zh-CN" altLang="en-US" dirty="0">
              <a:ea typeface="黑体" panose="02010609060101010101" pitchFamily="49"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p:nvPr>
        </p:nvSpPr>
        <p:spPr/>
        <p:txBody>
          <a:bodyPr/>
          <a:lstStyle/>
          <a:p>
            <a:pPr>
              <a:defRPr/>
            </a:pPr>
            <a:fld id="{655445CD-BE69-4A95-B1A9-CC7D8B1B044C}" type="slidenum">
              <a:rPr lang="en-US" smtClean="0"/>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pPr marL="0" marR="0" lvl="0" indent="0" algn="l" defTabSz="44958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a:pPr>
            <a:endParaRPr lang="zh-CN" altLang="en-US" dirty="0">
              <a:ea typeface="黑体" panose="02010609060101010101" pitchFamily="49" charset="-122"/>
            </a:endParaRPr>
          </a:p>
        </p:txBody>
      </p:sp>
      <p:sp>
        <p:nvSpPr>
          <p:cNvPr id="4" name="灯片编号占位符 3"/>
          <p:cNvSpPr>
            <a:spLocks noGrp="1"/>
          </p:cNvSpPr>
          <p:nvPr>
            <p:ph type="sldNum" sz="quarter" idx="10"/>
          </p:nvPr>
        </p:nvSpPr>
        <p:spPr/>
        <p:txBody>
          <a:bodyPr/>
          <a:lstStyle/>
          <a:p>
            <a:fld id="{70ADA2FE-F835-491E-B4FD-8F05399F891A}" type="slidenum">
              <a:rPr lang="zh-CN" altLang="en-US" smtClean="0">
                <a:ea typeface="黑体" panose="02010609060101010101" pitchFamily="49" charset="-122"/>
              </a:rPr>
            </a:fld>
            <a:endParaRPr lang="zh-CN" altLang="en-US" dirty="0">
              <a:ea typeface="黑体" panose="02010609060101010101" pitchFamily="49"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a:xfrm>
            <a:off x="1258888" y="720725"/>
            <a:ext cx="4791075" cy="3594100"/>
          </a:xfrm>
        </p:spPr>
      </p:sp>
      <p:sp>
        <p:nvSpPr>
          <p:cNvPr id="94211" name="备注占位符 2"/>
          <p:cNvSpPr>
            <a:spLocks noGrp="1"/>
          </p:cNvSpPr>
          <p:nvPr>
            <p:ph type="body" idx="1"/>
          </p:nvPr>
        </p:nvSpPr>
        <p:spPr>
          <a:noFill/>
        </p:spPr>
        <p:txBody>
          <a:bodyPr/>
          <a:lstStyle/>
          <a:p>
            <a:endParaRPr lang="zh-CN" altLang="en-US" dirty="0"/>
          </a:p>
        </p:txBody>
      </p:sp>
      <p:sp>
        <p:nvSpPr>
          <p:cNvPr id="94212" name="灯片编号占位符 3"/>
          <p:cNvSpPr>
            <a:spLocks noGrp="1"/>
          </p:cNvSpPr>
          <p:nvPr>
            <p:ph type="sldNum" sz="quarter" idx="5"/>
          </p:nvPr>
        </p:nvSpPr>
        <p:spPr>
          <a:noFill/>
        </p:spPr>
        <p:txBody>
          <a:bodyPr/>
          <a:lstStyle>
            <a:lvl1pPr eaLnBrk="0" hangingPunct="0">
              <a:defRPr kumimoji="1" sz="2500">
                <a:solidFill>
                  <a:schemeClr val="tx1"/>
                </a:solidFill>
                <a:latin typeface="Tahoma" panose="020B0604030504040204" pitchFamily="34" charset="0"/>
                <a:ea typeface="宋体" panose="02010600030101010101" pitchFamily="2" charset="-122"/>
              </a:defRPr>
            </a:lvl1pPr>
            <a:lvl2pPr marL="742950" indent="-285750" eaLnBrk="0" hangingPunct="0">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5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5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5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9pPr>
          </a:lstStyle>
          <a:p>
            <a:pPr eaLnBrk="1" hangingPunct="1"/>
            <a:fld id="{CF4BC5E5-3CA6-4840-8F77-A96911685053}" type="slidenum">
              <a:rPr lang="zh-CN" altLang="en-US" sz="1200">
                <a:latin typeface="Times New Roman" panose="02020603050405020304" pitchFamily="18" charset="0"/>
              </a:rPr>
            </a:fld>
            <a:endParaRPr lang="en-US" altLang="zh-CN" sz="1200">
              <a:latin typeface="Times New Roman" panose="02020603050405020304"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a:xfrm>
            <a:off x="1258888" y="720725"/>
            <a:ext cx="4791075" cy="3594100"/>
          </a:xfrm>
        </p:spPr>
      </p:sp>
      <p:sp>
        <p:nvSpPr>
          <p:cNvPr id="95235" name="备注占位符 2"/>
          <p:cNvSpPr>
            <a:spLocks noGrp="1"/>
          </p:cNvSpPr>
          <p:nvPr>
            <p:ph type="body" idx="1"/>
          </p:nvPr>
        </p:nvSpPr>
        <p:spPr>
          <a:noFill/>
        </p:spPr>
        <p:txBody>
          <a:bodyPr/>
          <a:lstStyle/>
          <a:p>
            <a:endParaRPr lang="zh-CN" altLang="en-US" dirty="0"/>
          </a:p>
        </p:txBody>
      </p:sp>
      <p:sp>
        <p:nvSpPr>
          <p:cNvPr id="95236" name="灯片编号占位符 3"/>
          <p:cNvSpPr>
            <a:spLocks noGrp="1"/>
          </p:cNvSpPr>
          <p:nvPr>
            <p:ph type="sldNum" sz="quarter" idx="5"/>
          </p:nvPr>
        </p:nvSpPr>
        <p:spPr>
          <a:noFill/>
        </p:spPr>
        <p:txBody>
          <a:bodyPr/>
          <a:lstStyle>
            <a:lvl1pPr eaLnBrk="0" hangingPunct="0">
              <a:defRPr kumimoji="1" sz="2500">
                <a:solidFill>
                  <a:schemeClr val="tx1"/>
                </a:solidFill>
                <a:latin typeface="Tahoma" panose="020B0604030504040204" pitchFamily="34" charset="0"/>
                <a:ea typeface="宋体" panose="02010600030101010101" pitchFamily="2" charset="-122"/>
              </a:defRPr>
            </a:lvl1pPr>
            <a:lvl2pPr marL="742950" indent="-285750" eaLnBrk="0" hangingPunct="0">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5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5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5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9pPr>
          </a:lstStyle>
          <a:p>
            <a:pPr eaLnBrk="1" hangingPunct="1"/>
            <a:fld id="{2052EF1A-E4A9-479F-B3A0-59869B608FAD}" type="slidenum">
              <a:rPr lang="zh-CN" altLang="en-US" sz="1200">
                <a:latin typeface="Times New Roman" panose="02020603050405020304" pitchFamily="18" charset="0"/>
              </a:rPr>
            </a:fld>
            <a:endParaRPr lang="en-US" altLang="zh-CN" sz="1200">
              <a:latin typeface="Times New Roman" panose="02020603050405020304"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a:xfrm>
            <a:off x="1258888" y="720725"/>
            <a:ext cx="4791075" cy="3594100"/>
          </a:xfrm>
        </p:spPr>
      </p:sp>
      <p:sp>
        <p:nvSpPr>
          <p:cNvPr id="96259" name="备注占位符 2"/>
          <p:cNvSpPr>
            <a:spLocks noGrp="1"/>
          </p:cNvSpPr>
          <p:nvPr>
            <p:ph type="body" idx="1"/>
          </p:nvPr>
        </p:nvSpPr>
        <p:spPr>
          <a:noFill/>
        </p:spPr>
        <p:txBody>
          <a:bodyPr/>
          <a:lstStyle/>
          <a:p>
            <a:endParaRPr lang="zh-CN" altLang="en-US"/>
          </a:p>
        </p:txBody>
      </p:sp>
      <p:sp>
        <p:nvSpPr>
          <p:cNvPr id="96260" name="灯片编号占位符 3"/>
          <p:cNvSpPr>
            <a:spLocks noGrp="1"/>
          </p:cNvSpPr>
          <p:nvPr>
            <p:ph type="sldNum" sz="quarter" idx="5"/>
          </p:nvPr>
        </p:nvSpPr>
        <p:spPr>
          <a:noFill/>
        </p:spPr>
        <p:txBody>
          <a:bodyPr/>
          <a:lstStyle>
            <a:lvl1pPr eaLnBrk="0" hangingPunct="0">
              <a:defRPr kumimoji="1" sz="2500">
                <a:solidFill>
                  <a:schemeClr val="tx1"/>
                </a:solidFill>
                <a:latin typeface="Tahoma" panose="020B0604030504040204" pitchFamily="34" charset="0"/>
                <a:ea typeface="宋体" panose="02010600030101010101" pitchFamily="2" charset="-122"/>
              </a:defRPr>
            </a:lvl1pPr>
            <a:lvl2pPr marL="742950" indent="-285750" eaLnBrk="0" hangingPunct="0">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5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5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5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9pPr>
          </a:lstStyle>
          <a:p>
            <a:pPr eaLnBrk="1" hangingPunct="1"/>
            <a:fld id="{0FB38B51-A1B9-4A3D-BD2B-1B153DD9AED6}" type="slidenum">
              <a:rPr lang="zh-CN" altLang="en-US" sz="1200">
                <a:latin typeface="Times New Roman" panose="02020603050405020304" pitchFamily="18" charset="0"/>
              </a:rPr>
            </a:fld>
            <a:endParaRPr lang="en-US" altLang="zh-CN" sz="1200">
              <a:latin typeface="Times New Roman" panose="02020603050405020304"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ea typeface="黑体" panose="02010609060101010101" pitchFamily="49" charset="-122"/>
            </a:endParaRPr>
          </a:p>
        </p:txBody>
      </p:sp>
      <p:sp>
        <p:nvSpPr>
          <p:cNvPr id="4" name="灯片编号占位符 3"/>
          <p:cNvSpPr>
            <a:spLocks noGrp="1"/>
          </p:cNvSpPr>
          <p:nvPr>
            <p:ph type="sldNum" sz="quarter" idx="10"/>
          </p:nvPr>
        </p:nvSpPr>
        <p:spPr/>
        <p:txBody>
          <a:bodyPr/>
          <a:lstStyle/>
          <a:p>
            <a:fld id="{70ADA2FE-F835-491E-B4FD-8F05399F891A}" type="slidenum">
              <a:rPr lang="zh-CN" altLang="en-US" smtClean="0">
                <a:ea typeface="黑体" panose="02010609060101010101" pitchFamily="49" charset="-122"/>
              </a:rPr>
            </a:fld>
            <a:endParaRPr lang="zh-CN" altLang="en-US" dirty="0">
              <a:ea typeface="黑体" panose="02010609060101010101" pitchFamily="49" charset="-122"/>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idx="10"/>
          </p:nvPr>
        </p:nvSpPr>
        <p:spPr/>
        <p:txBody>
          <a:bodyPr/>
          <a:lstStyle/>
          <a:p>
            <a:pPr>
              <a:defRPr/>
            </a:pPr>
            <a:fld id="{655445CD-BE69-4A95-B1A9-CC7D8B1B044C}" type="slidenum">
              <a:rPr lang="en-US" smtClean="0"/>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a:xfrm>
            <a:off x="1258888" y="720725"/>
            <a:ext cx="4791075" cy="3594100"/>
          </a:xfrm>
        </p:spPr>
      </p:sp>
      <p:sp>
        <p:nvSpPr>
          <p:cNvPr id="98307" name="备注占位符 2"/>
          <p:cNvSpPr>
            <a:spLocks noGrp="1"/>
          </p:cNvSpPr>
          <p:nvPr>
            <p:ph type="body" idx="1"/>
          </p:nvPr>
        </p:nvSpPr>
        <p:spPr>
          <a:noFill/>
        </p:spPr>
        <p:txBody>
          <a:bodyPr/>
          <a:lstStyle/>
          <a:p>
            <a:endParaRPr lang="zh-CN" altLang="en-US" dirty="0"/>
          </a:p>
        </p:txBody>
      </p:sp>
      <p:sp>
        <p:nvSpPr>
          <p:cNvPr id="98308" name="灯片编号占位符 3"/>
          <p:cNvSpPr>
            <a:spLocks noGrp="1"/>
          </p:cNvSpPr>
          <p:nvPr>
            <p:ph type="sldNum" sz="quarter" idx="5"/>
          </p:nvPr>
        </p:nvSpPr>
        <p:spPr>
          <a:noFill/>
        </p:spPr>
        <p:txBody>
          <a:bodyPr/>
          <a:lstStyle>
            <a:lvl1pPr eaLnBrk="0" hangingPunct="0">
              <a:defRPr kumimoji="1" sz="2500">
                <a:solidFill>
                  <a:schemeClr val="tx1"/>
                </a:solidFill>
                <a:latin typeface="Tahoma" panose="020B0604030504040204" pitchFamily="34" charset="0"/>
                <a:ea typeface="宋体" panose="02010600030101010101" pitchFamily="2" charset="-122"/>
              </a:defRPr>
            </a:lvl1pPr>
            <a:lvl2pPr marL="742950" indent="-285750" eaLnBrk="0" hangingPunct="0">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5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5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5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9pPr>
          </a:lstStyle>
          <a:p>
            <a:pPr eaLnBrk="1" hangingPunct="1"/>
            <a:fld id="{DA0C1273-A22E-4C1E-A002-6C9523C615F0}" type="slidenum">
              <a:rPr lang="zh-CN" altLang="en-US" sz="1200">
                <a:latin typeface="Times New Roman" panose="02020603050405020304" pitchFamily="18" charset="0"/>
              </a:rPr>
            </a:fld>
            <a:endParaRPr lang="en-US" altLang="zh-CN" sz="1200">
              <a:latin typeface="Times New Roman" panose="02020603050405020304"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a:xfrm>
            <a:off x="1258888" y="720725"/>
            <a:ext cx="4791075" cy="3594100"/>
          </a:xfrm>
        </p:spPr>
      </p:sp>
      <p:sp>
        <p:nvSpPr>
          <p:cNvPr id="99331" name="备注占位符 2"/>
          <p:cNvSpPr>
            <a:spLocks noGrp="1"/>
          </p:cNvSpPr>
          <p:nvPr>
            <p:ph type="body" idx="1"/>
          </p:nvPr>
        </p:nvSpPr>
        <p:spPr>
          <a:noFill/>
        </p:spPr>
        <p:txBody>
          <a:bodyPr/>
          <a:lstStyle/>
          <a:p>
            <a:endParaRPr lang="zh-CN" altLang="en-US" dirty="0"/>
          </a:p>
        </p:txBody>
      </p:sp>
      <p:sp>
        <p:nvSpPr>
          <p:cNvPr id="99332" name="灯片编号占位符 3"/>
          <p:cNvSpPr>
            <a:spLocks noGrp="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AA2EBFA-3FEC-4E14-ABFD-E7A957E51E2D}" type="slidenum">
              <a:rPr lang="zh-CN" altLang="en-US"/>
            </a:fld>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a:xfrm>
            <a:off x="1258888" y="720725"/>
            <a:ext cx="4791075" cy="3594100"/>
          </a:xfrm>
        </p:spPr>
      </p:sp>
      <p:sp>
        <p:nvSpPr>
          <p:cNvPr id="101379" name="备注占位符 2"/>
          <p:cNvSpPr>
            <a:spLocks noGrp="1"/>
          </p:cNvSpPr>
          <p:nvPr>
            <p:ph type="body" idx="1"/>
          </p:nvPr>
        </p:nvSpPr>
        <p:spPr>
          <a:noFill/>
        </p:spPr>
        <p:txBody>
          <a:bodyPr/>
          <a:lstStyle/>
          <a:p>
            <a:endParaRPr lang="zh-CN" altLang="en-US"/>
          </a:p>
        </p:txBody>
      </p:sp>
      <p:sp>
        <p:nvSpPr>
          <p:cNvPr id="101380" name="灯片编号占位符 3"/>
          <p:cNvSpPr>
            <a:spLocks noGrp="1"/>
          </p:cNvSpPr>
          <p:nvPr>
            <p:ph type="sldNum" sz="quarter" idx="5"/>
          </p:nvPr>
        </p:nvSpPr>
        <p:spPr>
          <a:noFill/>
        </p:spPr>
        <p:txBody>
          <a:bodyPr/>
          <a:lstStyle>
            <a:lvl1pPr eaLnBrk="0" hangingPunct="0">
              <a:defRPr kumimoji="1" sz="2500">
                <a:solidFill>
                  <a:schemeClr val="tx1"/>
                </a:solidFill>
                <a:latin typeface="Tahoma" panose="020B0604030504040204" pitchFamily="34" charset="0"/>
                <a:ea typeface="宋体" panose="02010600030101010101" pitchFamily="2" charset="-122"/>
              </a:defRPr>
            </a:lvl1pPr>
            <a:lvl2pPr marL="742950" indent="-285750" eaLnBrk="0" hangingPunct="0">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5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5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5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9pPr>
          </a:lstStyle>
          <a:p>
            <a:pPr eaLnBrk="1" hangingPunct="1"/>
            <a:fld id="{F9CDD8D1-8DBB-4BCB-9816-9D0E9A5191EE}" type="slidenum">
              <a:rPr lang="zh-CN" altLang="en-US" sz="1200">
                <a:latin typeface="Times New Roman" panose="02020603050405020304" pitchFamily="18" charset="0"/>
              </a:rPr>
            </a:fld>
            <a:endParaRPr lang="en-US" altLang="zh-CN" sz="1200">
              <a:latin typeface="Times New Roman" panose="02020603050405020304"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a:xfrm>
            <a:off x="1258888" y="720725"/>
            <a:ext cx="4791075" cy="3594100"/>
          </a:xfrm>
        </p:spPr>
      </p:sp>
      <p:sp>
        <p:nvSpPr>
          <p:cNvPr id="104451" name="备注占位符 2"/>
          <p:cNvSpPr>
            <a:spLocks noGrp="1"/>
          </p:cNvSpPr>
          <p:nvPr>
            <p:ph type="body" idx="1"/>
          </p:nvPr>
        </p:nvSpPr>
        <p:spPr>
          <a:noFill/>
        </p:spPr>
        <p:txBody>
          <a:bodyPr/>
          <a:lstStyle/>
          <a:p>
            <a:endParaRPr lang="zh-CN" altLang="en-US" dirty="0"/>
          </a:p>
        </p:txBody>
      </p:sp>
      <p:sp>
        <p:nvSpPr>
          <p:cNvPr id="104452" name="灯片编号占位符 3"/>
          <p:cNvSpPr>
            <a:spLocks noGrp="1"/>
          </p:cNvSpPr>
          <p:nvPr>
            <p:ph type="sldNum" sz="quarter" idx="5"/>
          </p:nvPr>
        </p:nvSpPr>
        <p:spPr>
          <a:noFill/>
        </p:spPr>
        <p:txBody>
          <a:bodyPr/>
          <a:lstStyle>
            <a:lvl1pPr eaLnBrk="0" hangingPunct="0">
              <a:defRPr kumimoji="1" sz="2500">
                <a:solidFill>
                  <a:schemeClr val="tx1"/>
                </a:solidFill>
                <a:latin typeface="Tahoma" panose="020B0604030504040204" pitchFamily="34" charset="0"/>
                <a:ea typeface="宋体" panose="02010600030101010101" pitchFamily="2" charset="-122"/>
              </a:defRPr>
            </a:lvl1pPr>
            <a:lvl2pPr marL="742950" indent="-285750" eaLnBrk="0" hangingPunct="0">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5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5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5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9pPr>
          </a:lstStyle>
          <a:p>
            <a:pPr eaLnBrk="1" hangingPunct="1"/>
            <a:fld id="{3B7418B3-2350-41A6-A3B8-0154DB9A9E45}" type="slidenum">
              <a:rPr lang="zh-CN" altLang="en-US" sz="1200">
                <a:latin typeface="Times New Roman" panose="02020603050405020304" pitchFamily="18" charset="0"/>
              </a:rPr>
            </a:fld>
            <a:endParaRPr lang="en-US" altLang="zh-CN" sz="1200">
              <a:latin typeface="Times New Roman" panose="02020603050405020304"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a:xfrm>
            <a:off x="1258888" y="720725"/>
            <a:ext cx="4791075" cy="3594100"/>
          </a:xfrm>
        </p:spPr>
      </p:sp>
      <p:sp>
        <p:nvSpPr>
          <p:cNvPr id="107523" name="备注占位符 2"/>
          <p:cNvSpPr>
            <a:spLocks noGrp="1"/>
          </p:cNvSpPr>
          <p:nvPr>
            <p:ph type="body" idx="1"/>
          </p:nvPr>
        </p:nvSpPr>
        <p:spPr>
          <a:noFill/>
        </p:spPr>
        <p:txBody>
          <a:bodyPr/>
          <a:lstStyle/>
          <a:p>
            <a:endParaRPr lang="zh-CN" altLang="en-US"/>
          </a:p>
        </p:txBody>
      </p:sp>
      <p:sp>
        <p:nvSpPr>
          <p:cNvPr id="107524" name="灯片编号占位符 3"/>
          <p:cNvSpPr>
            <a:spLocks noGrp="1"/>
          </p:cNvSpPr>
          <p:nvPr>
            <p:ph type="sldNum" sz="quarter" idx="5"/>
          </p:nvPr>
        </p:nvSpPr>
        <p:spPr>
          <a:noFill/>
        </p:spPr>
        <p:txBody>
          <a:bodyPr/>
          <a:lstStyle>
            <a:lvl1pPr eaLnBrk="0" hangingPunct="0">
              <a:defRPr kumimoji="1" sz="2500">
                <a:solidFill>
                  <a:schemeClr val="tx1"/>
                </a:solidFill>
                <a:latin typeface="Tahoma" panose="020B0604030504040204" pitchFamily="34" charset="0"/>
                <a:ea typeface="宋体" panose="02010600030101010101" pitchFamily="2" charset="-122"/>
              </a:defRPr>
            </a:lvl1pPr>
            <a:lvl2pPr marL="742950" indent="-285750" eaLnBrk="0" hangingPunct="0">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5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5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5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9pPr>
          </a:lstStyle>
          <a:p>
            <a:pPr eaLnBrk="1" hangingPunct="1"/>
            <a:fld id="{6AF2BE4A-1811-478C-911B-BFEECAE7DD19}" type="slidenum">
              <a:rPr lang="zh-CN" altLang="en-US" sz="1200">
                <a:latin typeface="Times New Roman" panose="02020603050405020304" pitchFamily="18" charset="0"/>
              </a:rPr>
            </a:fld>
            <a:endParaRPr lang="en-US" altLang="zh-CN" sz="1200">
              <a:latin typeface="Times New Roman" panose="02020603050405020304" pitchFamily="18"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en-US" sz="1600" i="1">
                <a:solidFill>
                  <a:srgbClr val="FFFFFF"/>
                </a:solidFill>
                <a:latin typeface="+mn-lt"/>
                <a:ea typeface="MS PGothic" panose="020B0600070205080204" charset="-128"/>
                <a:cs typeface="MS PGothic" panose="020B0600070205080204" charset="-128"/>
              </a:rPr>
              <a:t>Introduction to Information Retrieval</a:t>
            </a:r>
            <a:endParaRPr lang="en-US" sz="1600" i="1">
              <a:solidFill>
                <a:srgbClr val="FFFFFF"/>
              </a:solidFill>
              <a:latin typeface="+mn-lt"/>
              <a:ea typeface="MS PGothic" panose="020B0600070205080204" charset="-128"/>
              <a:cs typeface="MS PGothic" panose="020B0600070205080204" charset="-128"/>
            </a:endParaRP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anose="020F0502020204030204" pitchFamily="34" charset="0"/>
                <a:ea typeface="MS PGothic" panose="020B0600070205080204" charset="-128"/>
              </a:rPr>
              <a:t> </a:t>
            </a:r>
            <a:endParaRPr lang="zh-CN" altLang="en-US" sz="1600">
              <a:solidFill>
                <a:srgbClr val="FFFFFF"/>
              </a:solidFill>
              <a:latin typeface="Calibri" panose="020F0502020204030204" pitchFamily="34" charset="0"/>
              <a:ea typeface="MS PGothic" panose="020B0600070205080204" charset="-128"/>
            </a:endParaRPr>
          </a:p>
        </p:txBody>
      </p:sp>
      <p:sp>
        <p:nvSpPr>
          <p:cNvPr id="6" name="TextBox 5"/>
          <p:cNvSpPr txBox="1"/>
          <p:nvPr/>
        </p:nvSpPr>
        <p:spPr>
          <a:xfrm>
            <a:off x="2581321" y="1600200"/>
            <a:ext cx="3897221" cy="830997"/>
          </a:xfrm>
          <a:prstGeom prst="rect">
            <a:avLst/>
          </a:prstGeom>
          <a:noFill/>
        </p:spPr>
        <p:txBody>
          <a:bodyPr wrap="none">
            <a:spAutoFit/>
          </a:bodyPr>
          <a:lstStyle/>
          <a:p>
            <a:pPr algn="ctr">
              <a:defRPr/>
            </a:pPr>
            <a:r>
              <a:rPr lang="zh-CN" altLang="en-US" sz="4800" b="1" dirty="0">
                <a:solidFill>
                  <a:srgbClr val="FBFCFF"/>
                </a:solidFill>
                <a:latin typeface="黑体" panose="02010609060101010101" pitchFamily="49" charset="-122"/>
                <a:ea typeface="黑体" panose="02010609060101010101" pitchFamily="49" charset="-122"/>
                <a:cs typeface="Arial Unicode MS" charset="0"/>
              </a:rPr>
              <a:t>信息检索导论</a:t>
            </a:r>
            <a:endParaRPr lang="en-US" sz="4800" b="1" dirty="0">
              <a:solidFill>
                <a:srgbClr val="FBFCFF"/>
              </a:solidFill>
              <a:latin typeface="黑体" panose="02010609060101010101" pitchFamily="49" charset="-122"/>
              <a:ea typeface="黑体" panose="02010609060101010101" pitchFamily="49" charset="-122"/>
              <a:cs typeface="Arial Unicode MS" charset="0"/>
            </a:endParaRPr>
          </a:p>
        </p:txBody>
      </p:sp>
      <p:sp>
        <p:nvSpPr>
          <p:cNvPr id="7"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ln>
          <a:effectLst>
            <a:outerShdw dist="23000" dir="5400000" rotWithShape="0">
              <a:srgbClr val="808080">
                <a:alpha val="34999"/>
              </a:srgbClr>
            </a:outerShdw>
          </a:effectLst>
        </p:spPr>
        <p:txBody>
          <a:bodyPr anchor="ctr"/>
          <a:lstStyle/>
          <a:p>
            <a:pPr>
              <a:defRPr/>
            </a:pPr>
            <a:r>
              <a:rPr lang="zh-CN" altLang="en-US" sz="1400" dirty="0">
                <a:solidFill>
                  <a:srgbClr val="FFFFFF"/>
                </a:solidFill>
                <a:latin typeface="楷体" panose="02010609060101010101" pitchFamily="49" charset="-122"/>
                <a:ea typeface="楷体" panose="02010609060101010101" pitchFamily="49" charset="-122"/>
              </a:rPr>
              <a:t>中国科学院大学</a:t>
            </a:r>
            <a:r>
              <a:rPr lang="en-US" altLang="zh-CN" sz="1400" dirty="0">
                <a:solidFill>
                  <a:srgbClr val="FFFFFF"/>
                </a:solidFill>
                <a:latin typeface="楷体" panose="02010609060101010101" pitchFamily="49" charset="-122"/>
                <a:ea typeface="楷体" panose="02010609060101010101" pitchFamily="49" charset="-122"/>
              </a:rPr>
              <a:t>2017</a:t>
            </a:r>
            <a:r>
              <a:rPr lang="zh-CN" altLang="en-US" sz="1400" dirty="0">
                <a:solidFill>
                  <a:srgbClr val="FFFFFF"/>
                </a:solidFill>
                <a:latin typeface="楷体" panose="02010609060101010101" pitchFamily="49" charset="-122"/>
                <a:ea typeface="楷体" panose="02010609060101010101" pitchFamily="49" charset="-122"/>
              </a:rPr>
              <a:t>年秋季课程</a:t>
            </a:r>
            <a:r>
              <a:rPr lang="en-US" altLang="zh-CN" sz="1400" dirty="0">
                <a:solidFill>
                  <a:srgbClr val="FFFFFF"/>
                </a:solidFill>
                <a:latin typeface="楷体" panose="02010609060101010101" pitchFamily="49" charset="-122"/>
                <a:ea typeface="楷体" panose="02010609060101010101" pitchFamily="49" charset="-122"/>
              </a:rPr>
              <a:t>《</a:t>
            </a:r>
            <a:r>
              <a:rPr lang="zh-CN" altLang="en-US" sz="1400" dirty="0">
                <a:solidFill>
                  <a:srgbClr val="FFFFFF"/>
                </a:solidFill>
                <a:latin typeface="楷体" panose="02010609060101010101" pitchFamily="49" charset="-122"/>
                <a:ea typeface="楷体" panose="02010609060101010101" pitchFamily="49" charset="-122"/>
              </a:rPr>
              <a:t>信息检索导论</a:t>
            </a:r>
            <a:r>
              <a:rPr lang="en-US" altLang="zh-CN" sz="1400" dirty="0">
                <a:solidFill>
                  <a:srgbClr val="FFFFFF"/>
                </a:solidFill>
                <a:latin typeface="楷体" panose="02010609060101010101" pitchFamily="49" charset="-122"/>
                <a:ea typeface="楷体" panose="02010609060101010101" pitchFamily="49" charset="-122"/>
              </a:rPr>
              <a:t>》                                    </a:t>
            </a:r>
            <a:r>
              <a:rPr lang="zh-CN" altLang="en-US" sz="1400" dirty="0">
                <a:solidFill>
                  <a:srgbClr val="FFFFFF"/>
                </a:solidFill>
                <a:latin typeface="楷体" panose="02010609060101010101" pitchFamily="49" charset="-122"/>
                <a:ea typeface="楷体" panose="02010609060101010101" pitchFamily="49" charset="-122"/>
              </a:rPr>
              <a:t>更新时间：</a:t>
            </a:r>
            <a:r>
              <a:rPr lang="en-US" altLang="zh-CN" sz="1400" dirty="0">
                <a:solidFill>
                  <a:srgbClr val="FFFFFF"/>
                </a:solidFill>
                <a:latin typeface="楷体" panose="02010609060101010101" pitchFamily="49" charset="-122"/>
                <a:ea typeface="楷体" panose="02010609060101010101" pitchFamily="49" charset="-122"/>
              </a:rPr>
              <a:t>                                                                                                   </a:t>
            </a:r>
            <a:endParaRPr lang="zh-CN" altLang="en-US" sz="1400" dirty="0">
              <a:solidFill>
                <a:srgbClr val="FFFFFF"/>
              </a:solidFill>
              <a:latin typeface="楷体" panose="02010609060101010101" pitchFamily="49" charset="-122"/>
              <a:ea typeface="楷体" panose="02010609060101010101" pitchFamily="49" charset="-122"/>
            </a:endParaRPr>
          </a:p>
        </p:txBody>
      </p:sp>
      <p:sp>
        <p:nvSpPr>
          <p:cNvPr id="8" name="Rectangle 11"/>
          <p:cNvSpPr/>
          <p:nvPr/>
        </p:nvSpPr>
        <p:spPr>
          <a:xfrm>
            <a:off x="431071" y="2438400"/>
            <a:ext cx="8358057" cy="646331"/>
          </a:xfrm>
          <a:prstGeom prst="rect">
            <a:avLst/>
          </a:prstGeom>
        </p:spPr>
        <p:txBody>
          <a:bodyPr wrap="none">
            <a:spAutoFit/>
          </a:bodyPr>
          <a:lstStyle/>
          <a:p>
            <a:pPr algn="ctr">
              <a:defRPr/>
            </a:pPr>
            <a:r>
              <a:rPr lang="en-US" altLang="zh-CN" sz="3600" b="1" dirty="0">
                <a:solidFill>
                  <a:srgbClr val="139CB7"/>
                </a:solidFill>
                <a:latin typeface="Times New Roman" panose="02020603050405020304" pitchFamily="18" charset="0"/>
                <a:ea typeface="Arial Unicode MS" charset="0"/>
                <a:cs typeface="Times New Roman" panose="02020603050405020304" pitchFamily="18" charset="0"/>
              </a:rPr>
              <a:t>An Introduction to </a:t>
            </a:r>
            <a:r>
              <a:rPr lang="en-US" sz="3600" b="1" dirty="0">
                <a:solidFill>
                  <a:srgbClr val="139CB7"/>
                </a:solidFill>
                <a:latin typeface="Times New Roman" panose="02020603050405020304" pitchFamily="18" charset="0"/>
                <a:ea typeface="Arial Unicode MS" charset="0"/>
                <a:cs typeface="Times New Roman" panose="02020603050405020304" pitchFamily="18" charset="0"/>
              </a:rPr>
              <a:t>Information Retrieval</a:t>
            </a:r>
            <a:endParaRPr lang="en-US" sz="3600" b="1" dirty="0">
              <a:solidFill>
                <a:srgbClr val="139CB7"/>
              </a:solidFill>
              <a:latin typeface="Times New Roman" panose="02020603050405020304" pitchFamily="18" charset="0"/>
              <a:ea typeface="Arial Unicode MS" charset="0"/>
              <a:cs typeface="Times New Roman" panose="02020603050405020304" pitchFamily="18" charset="0"/>
            </a:endParaRPr>
          </a:p>
        </p:txBody>
      </p:sp>
      <p:sp>
        <p:nvSpPr>
          <p:cNvPr id="9" name="TextBox 8"/>
          <p:cNvSpPr txBox="1"/>
          <p:nvPr/>
        </p:nvSpPr>
        <p:spPr>
          <a:xfrm>
            <a:off x="827584" y="4437063"/>
            <a:ext cx="7488832" cy="2000548"/>
          </a:xfrm>
          <a:prstGeom prst="rect">
            <a:avLst/>
          </a:prstGeom>
          <a:noFill/>
        </p:spPr>
        <p:txBody>
          <a:bodyPr wrap="square">
            <a:spAutoFit/>
          </a:bodyPr>
          <a:lstStyle/>
          <a:p>
            <a:pPr algn="ctr">
              <a:defRPr/>
            </a:pPr>
            <a:r>
              <a:rPr lang="zh-CN" altLang="en-US" dirty="0">
                <a:solidFill>
                  <a:schemeClr val="bg1"/>
                </a:solidFill>
                <a:latin typeface="黑体" panose="02010609060101010101" pitchFamily="49" charset="-122"/>
                <a:ea typeface="黑体" panose="02010609060101010101" pitchFamily="49" charset="-122"/>
                <a:cs typeface="Times New Roman" panose="02020603050405020304" pitchFamily="18" charset="0"/>
              </a:rPr>
              <a:t>授课人：王斌</a:t>
            </a:r>
            <a:endParaRPr lang="en-US" altLang="zh-CN" dirty="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a:p>
            <a:pPr algn="ctr">
              <a:defRPr/>
            </a:pPr>
            <a:endParaRPr lang="en-US" altLang="zh-CN" dirty="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a:p>
            <a:pPr algn="ctr">
              <a:defRPr/>
            </a:pPr>
            <a:r>
              <a:rPr lang="zh-CN" altLang="en-US" dirty="0">
                <a:solidFill>
                  <a:schemeClr val="bg1"/>
                </a:solidFill>
                <a:latin typeface="黑体" panose="02010609060101010101" pitchFamily="49" charset="-122"/>
                <a:ea typeface="黑体" panose="02010609060101010101" pitchFamily="49" charset="-122"/>
                <a:cs typeface="Times New Roman" panose="02020603050405020304" pitchFamily="18" charset="0"/>
              </a:rPr>
              <a:t>中国科学院信息工程研究所</a:t>
            </a:r>
            <a:r>
              <a:rPr lang="en-US" altLang="zh-CN"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zh-CN" altLang="en-US" dirty="0">
                <a:solidFill>
                  <a:schemeClr val="bg1"/>
                </a:solidFill>
                <a:latin typeface="黑体" panose="02010609060101010101" pitchFamily="49" charset="-122"/>
                <a:ea typeface="黑体" panose="02010609060101010101" pitchFamily="49" charset="-122"/>
                <a:cs typeface="Times New Roman" panose="02020603050405020304" pitchFamily="18" charset="0"/>
              </a:rPr>
              <a:t>国科大网络空间安全学院</a:t>
            </a:r>
            <a:endParaRPr lang="en-US" altLang="zh-CN" dirty="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a:p>
            <a:pPr algn="ctr">
              <a:defRPr/>
            </a:pPr>
            <a:endParaRPr lang="en-US" altLang="zh-CN" dirty="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a:p>
            <a:pPr algn="ctr">
              <a:defRPr/>
            </a:pPr>
            <a:endParaRPr lang="en-US" altLang="zh-CN" sz="2800" dirty="0">
              <a:solidFill>
                <a:srgbClr val="FFFF00"/>
              </a:solidFill>
              <a:ea typeface="MS PGothic" panose="020B0600070205080204" charset="-128"/>
              <a:cs typeface="Times New Roman" panose="02020603050405020304" pitchFamily="18" charset="0"/>
            </a:endParaRPr>
          </a:p>
        </p:txBody>
      </p:sp>
      <p:sp>
        <p:nvSpPr>
          <p:cNvPr id="10" name="日期占位符 13"/>
          <p:cNvSpPr txBox="1"/>
          <p:nvPr/>
        </p:nvSpPr>
        <p:spPr>
          <a:xfrm>
            <a:off x="0" y="6553200"/>
            <a:ext cx="9144000" cy="304800"/>
          </a:xfrm>
          <a:prstGeom prst="rect">
            <a:avLst/>
          </a:prstGeom>
        </p:spPr>
        <p:txBody>
          <a:bodyPr anchor="ctr"/>
          <a:lstStyle>
            <a:lvl1pPr>
              <a:defRPr>
                <a:solidFill>
                  <a:schemeClr val="bg1"/>
                </a:solidFill>
              </a:defRPr>
            </a:lvl1pPr>
          </a:lstStyle>
          <a:p>
            <a:pPr>
              <a:defRPr/>
            </a:pPr>
            <a:r>
              <a:rPr lang="zh-CN" altLang="en-US" sz="1200" dirty="0">
                <a:latin typeface="Calibri" panose="020F0502020204030204" pitchFamily="34" charset="0"/>
              </a:rPr>
              <a:t>*改编自</a:t>
            </a:r>
            <a:r>
              <a:rPr lang="en-US" altLang="zh-CN" sz="1200" dirty="0">
                <a:latin typeface="Calibri" panose="020F0502020204030204" pitchFamily="34" charset="0"/>
              </a:rPr>
              <a:t>”An introduction to  Information retrieval”</a:t>
            </a:r>
            <a:r>
              <a:rPr lang="zh-CN" altLang="en-US" sz="1200" dirty="0">
                <a:latin typeface="Calibri" panose="020F0502020204030204" pitchFamily="34" charset="0"/>
              </a:rPr>
              <a:t>网上公开的课件，地址 </a:t>
            </a:r>
            <a:r>
              <a:rPr lang="en-US" altLang="zh-CN" sz="1200" dirty="0">
                <a:ea typeface="黑体" panose="02010609060101010101" pitchFamily="49" charset="-122"/>
              </a:rPr>
              <a:t>http://nlp.stanford.edu/IR-book/</a:t>
            </a:r>
            <a:endParaRPr lang="zh-CN" altLang="en-US" sz="1200" dirty="0">
              <a:latin typeface="Calibri" panose="020F0502020204030204" pitchFamily="34" charset="0"/>
            </a:endParaRPr>
          </a:p>
        </p:txBody>
      </p:sp>
      <p:sp>
        <p:nvSpPr>
          <p:cNvPr id="3" name="Subtitle 2"/>
          <p:cNvSpPr>
            <a:spLocks noGrp="1"/>
          </p:cNvSpPr>
          <p:nvPr>
            <p:ph type="subTitle" idx="1"/>
          </p:nvPr>
        </p:nvSpPr>
        <p:spPr>
          <a:xfrm>
            <a:off x="1371600" y="3352800"/>
            <a:ext cx="6400800" cy="1066800"/>
          </a:xfrm>
        </p:spPr>
        <p:txBody>
          <a:bodyPr/>
          <a:lstStyle>
            <a:lvl1pPr marL="0" indent="0" algn="ctr">
              <a:buNone/>
              <a:defRPr>
                <a:solidFill>
                  <a:schemeClr val="bg1"/>
                </a:solidFill>
                <a:latin typeface="黑体" panose="02010609060101010101" pitchFamily="49" charset="-122"/>
                <a:ea typeface="黑体" panose="02010609060101010101"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showMasterSp="0">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lvl1pPr>
              <a:defRPr/>
            </a:lvl1pPr>
          </a:lstStyle>
          <a:p>
            <a:pPr>
              <a:defRPr/>
            </a:pPr>
            <a:endParaRPr lang="zh-CN" altLang="en-US"/>
          </a:p>
        </p:txBody>
      </p:sp>
      <p:sp>
        <p:nvSpPr>
          <p:cNvPr id="4" name="Footer Placeholder 3"/>
          <p:cNvSpPr>
            <a:spLocks noGrp="1"/>
          </p:cNvSpPr>
          <p:nvPr>
            <p:ph type="ftr" sz="quarter" idx="11"/>
          </p:nvPr>
        </p:nvSpPr>
        <p:spPr/>
        <p:txBody>
          <a:bodyPr/>
          <a:lstStyle>
            <a:lvl1pPr>
              <a:defRPr/>
            </a:lvl1pPr>
          </a:lstStyle>
          <a:p>
            <a:pPr>
              <a:defRPr/>
            </a:pPr>
            <a:endParaRPr lang="zh-CN" altLang="en-US"/>
          </a:p>
        </p:txBody>
      </p:sp>
      <p:sp>
        <p:nvSpPr>
          <p:cNvPr id="5" name="Slide Number Placeholder 4"/>
          <p:cNvSpPr>
            <a:spLocks noGrp="1"/>
          </p:cNvSpPr>
          <p:nvPr>
            <p:ph type="sldNum" sz="quarter" idx="12"/>
          </p:nvPr>
        </p:nvSpPr>
        <p:spPr/>
        <p:txBody>
          <a:bodyPr/>
          <a:lstStyle>
            <a:lvl1pPr>
              <a:defRPr/>
            </a:lvl1pPr>
          </a:lstStyle>
          <a:p>
            <a:pPr>
              <a:defRPr/>
            </a:pPr>
            <a:fld id="{DB3EC566-48E6-4552-87D6-CB322A8F1925}" type="slidenum">
              <a:rPr lang="en-US" smtClean="0"/>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981200"/>
            <a:ext cx="4038600" cy="3886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a:lvl1pPr>
          </a:lstStyle>
          <a:p>
            <a:fld id="{DA6C6E21-6575-4FCF-8E12-2FF54292D3DE}" type="slidenum">
              <a:rPr lang="zh-CN" altLang="en-US"/>
            </a:fld>
            <a:endParaRPr lang="en-US" altLang="zh-CN"/>
          </a:p>
        </p:txBody>
      </p:sp>
      <p:sp>
        <p:nvSpPr>
          <p:cNvPr id="7"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提纲">
    <p:spTree>
      <p:nvGrpSpPr>
        <p:cNvPr id="1" name=""/>
        <p:cNvGrpSpPr/>
        <p:nvPr/>
      </p:nvGrpSpPr>
      <p:grpSpPr>
        <a:xfrm>
          <a:off x="0" y="0"/>
          <a:ext cx="0" cy="0"/>
          <a:chOff x="0" y="0"/>
          <a:chExt cx="0" cy="0"/>
        </a:xfrm>
      </p:grpSpPr>
      <p:sp>
        <p:nvSpPr>
          <p:cNvPr id="4" name="TextBox 3"/>
          <p:cNvSpPr txBox="1"/>
          <p:nvPr/>
        </p:nvSpPr>
        <p:spPr>
          <a:xfrm>
            <a:off x="468313" y="1773238"/>
            <a:ext cx="8207375" cy="4154487"/>
          </a:xfrm>
          <a:prstGeom prst="rect">
            <a:avLst/>
          </a:prstGeom>
          <a:noFill/>
        </p:spPr>
        <p:txBody>
          <a:bodyPr>
            <a:spAutoFit/>
          </a:bodyPr>
          <a:lstStyle/>
          <a:p>
            <a:pPr>
              <a:defRPr/>
            </a:pPr>
            <a:endParaRPr lang="en-US" altLang="zh-CN" dirty="0">
              <a:ea typeface="黑体" panose="02010609060101010101" pitchFamily="49" charset="-122"/>
            </a:endParaRPr>
          </a:p>
          <a:p>
            <a:pPr>
              <a:defRPr/>
            </a:pPr>
            <a:endParaRPr lang="en-US" altLang="zh-CN" dirty="0">
              <a:ea typeface="黑体" panose="02010609060101010101" pitchFamily="49" charset="-122"/>
            </a:endParaRPr>
          </a:p>
          <a:p>
            <a:pPr>
              <a:defRPr/>
            </a:pPr>
            <a:endParaRPr lang="en-US" altLang="zh-CN" dirty="0">
              <a:ea typeface="黑体" panose="02010609060101010101" pitchFamily="49" charset="-122"/>
            </a:endParaRPr>
          </a:p>
          <a:p>
            <a:pPr>
              <a:defRPr/>
            </a:pPr>
            <a:endParaRPr lang="en-US" altLang="zh-CN" dirty="0">
              <a:ea typeface="黑体" panose="02010609060101010101" pitchFamily="49" charset="-122"/>
            </a:endParaRPr>
          </a:p>
          <a:p>
            <a:pPr>
              <a:defRPr/>
            </a:pPr>
            <a:endParaRPr lang="en-US" altLang="zh-CN" dirty="0">
              <a:ea typeface="黑体" panose="02010609060101010101" pitchFamily="49" charset="-122"/>
            </a:endParaRPr>
          </a:p>
          <a:p>
            <a:pPr>
              <a:defRPr/>
            </a:pPr>
            <a:endParaRPr lang="en-US" altLang="zh-CN" dirty="0">
              <a:ea typeface="黑体" panose="02010609060101010101" pitchFamily="49" charset="-122"/>
            </a:endParaRPr>
          </a:p>
          <a:p>
            <a:pPr>
              <a:defRPr/>
            </a:pPr>
            <a:endParaRPr lang="en-US" altLang="zh-CN" dirty="0">
              <a:ea typeface="黑体" panose="02010609060101010101" pitchFamily="49" charset="-122"/>
            </a:endParaRPr>
          </a:p>
          <a:p>
            <a:pPr>
              <a:defRPr/>
            </a:pPr>
            <a:endParaRPr lang="en-US" altLang="zh-CN" dirty="0">
              <a:ea typeface="黑体" panose="02010609060101010101" pitchFamily="49" charset="-122"/>
            </a:endParaRPr>
          </a:p>
          <a:p>
            <a:pPr>
              <a:defRPr/>
            </a:pPr>
            <a:endParaRPr lang="en-US" altLang="zh-CN" dirty="0">
              <a:ea typeface="黑体" panose="02010609060101010101" pitchFamily="49" charset="-122"/>
            </a:endParaRPr>
          </a:p>
          <a:p>
            <a:pPr>
              <a:defRPr/>
            </a:pPr>
            <a:endParaRPr lang="en-US" altLang="zh-CN" dirty="0">
              <a:ea typeface="黑体" panose="02010609060101010101" pitchFamily="49" charset="-122"/>
            </a:endParaRPr>
          </a:p>
          <a:p>
            <a:pPr>
              <a:defRPr/>
            </a:pPr>
            <a:endParaRPr lang="zh-CN" altLang="en-US" dirty="0">
              <a:ea typeface="黑体" panose="02010609060101010101" pitchFamily="49" charset="-122"/>
            </a:endParaRPr>
          </a:p>
        </p:txBody>
      </p:sp>
      <p:sp>
        <p:nvSpPr>
          <p:cNvPr id="5" name="TextBox 4"/>
          <p:cNvSpPr txBox="1"/>
          <p:nvPr/>
        </p:nvSpPr>
        <p:spPr>
          <a:xfrm>
            <a:off x="481013" y="1773238"/>
            <a:ext cx="8208962" cy="830262"/>
          </a:xfrm>
          <a:prstGeom prst="rect">
            <a:avLst/>
          </a:prstGeom>
          <a:noFill/>
        </p:spPr>
        <p:txBody>
          <a:bodyPr>
            <a:spAutoFit/>
          </a:bodyPr>
          <a:lstStyle/>
          <a:p>
            <a:pPr marL="457200" indent="-457200">
              <a:buFont typeface="+mj-ea"/>
              <a:buAutoNum type="circleNumDbPlain"/>
              <a:defRPr/>
            </a:pPr>
            <a:endParaRPr lang="en-US" altLang="zh-CN" dirty="0">
              <a:ea typeface="黑体" panose="02010609060101010101" pitchFamily="49" charset="-122"/>
            </a:endParaRPr>
          </a:p>
          <a:p>
            <a:pPr marL="457200" indent="-457200">
              <a:buFont typeface="+mj-ea"/>
              <a:buAutoNum type="circleNumDbPlain"/>
              <a:defRPr/>
            </a:pPr>
            <a:endParaRPr lang="zh-CN" altLang="en-US" dirty="0">
              <a:ea typeface="黑体" panose="02010609060101010101" pitchFamily="49" charset="-122"/>
            </a:endParaRPr>
          </a:p>
        </p:txBody>
      </p:sp>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11" name="文本占位符 10"/>
          <p:cNvSpPr>
            <a:spLocks noGrp="1"/>
          </p:cNvSpPr>
          <p:nvPr>
            <p:ph type="body" sz="quarter" idx="13"/>
          </p:nvPr>
        </p:nvSpPr>
        <p:spPr>
          <a:xfrm>
            <a:off x="467544" y="1916832"/>
            <a:ext cx="8208912" cy="4320480"/>
          </a:xfrm>
        </p:spPr>
        <p:txBody>
          <a:bodyPr/>
          <a:lstStyle>
            <a:lvl1pPr marL="514350" indent="-514350">
              <a:lnSpc>
                <a:spcPct val="150000"/>
              </a:lnSpc>
              <a:buFont typeface="+mj-ea"/>
              <a:buAutoNum type="circleNumDbPlain"/>
              <a:defRPr b="1" baseline="0">
                <a:solidFill>
                  <a:schemeClr val="accent5">
                    <a:lumMod val="75000"/>
                  </a:schemeClr>
                </a:solidFill>
                <a:latin typeface="Times New Roman" panose="02020603050405020304" pitchFamily="18" charset="0"/>
                <a:ea typeface="黑体" panose="02010609060101010101" pitchFamily="49" charset="-122"/>
              </a:defRPr>
            </a:lvl1pPr>
            <a:lvl2pPr marL="914400" indent="-457200">
              <a:buFont typeface="+mj-lt"/>
              <a:buAutoNum type="alphaLcParenR"/>
              <a:defRPr baseline="0">
                <a:solidFill>
                  <a:schemeClr val="accent5">
                    <a:lumMod val="75000"/>
                  </a:schemeClr>
                </a:solidFill>
                <a:latin typeface="Times New Roman" panose="02020603050405020304" pitchFamily="18" charset="0"/>
                <a:ea typeface="黑体" panose="02010609060101010101" pitchFamily="49" charset="-122"/>
              </a:defRPr>
            </a:lvl2pPr>
          </a:lstStyle>
          <a:p>
            <a:pPr lvl="0"/>
            <a:r>
              <a:rPr lang="zh-CN" altLang="en-US" dirty="0"/>
              <a:t>单击此处编辑母版文本样式</a:t>
            </a:r>
            <a:endParaRPr lang="zh-CN" altLang="en-US" dirty="0"/>
          </a:p>
          <a:p>
            <a:pPr lvl="1"/>
            <a:r>
              <a:rPr lang="zh-CN" altLang="en-US" dirty="0"/>
              <a:t>第二级</a:t>
            </a:r>
            <a:endParaRPr lang="zh-CN" altLang="en-US" dirty="0"/>
          </a:p>
        </p:txBody>
      </p:sp>
      <p:sp>
        <p:nvSpPr>
          <p:cNvPr id="6" name="Date Placeholder 3"/>
          <p:cNvSpPr>
            <a:spLocks noGrp="1"/>
          </p:cNvSpPr>
          <p:nvPr>
            <p:ph type="dt" sz="half" idx="14"/>
          </p:nvPr>
        </p:nvSpPr>
        <p:spPr/>
        <p:txBody>
          <a:bodyPr/>
          <a:lstStyle>
            <a:lvl1pPr>
              <a:defRPr/>
            </a:lvl1pPr>
          </a:lstStyle>
          <a:p>
            <a:pPr>
              <a:defRPr/>
            </a:pPr>
            <a:endParaRPr lang="en-US" altLang="zh-CN"/>
          </a:p>
        </p:txBody>
      </p:sp>
      <p:sp>
        <p:nvSpPr>
          <p:cNvPr id="7" name="Footer Placeholder 4"/>
          <p:cNvSpPr>
            <a:spLocks noGrp="1"/>
          </p:cNvSpPr>
          <p:nvPr>
            <p:ph type="ftr" sz="quarter" idx="15"/>
          </p:nvPr>
        </p:nvSpPr>
        <p:spPr/>
        <p:txBody>
          <a:bodyPr/>
          <a:lstStyle>
            <a:lvl1pPr>
              <a:defRPr/>
            </a:lvl1pPr>
          </a:lstStyle>
          <a:p>
            <a:pPr>
              <a:defRPr/>
            </a:pPr>
            <a:endParaRPr lang="en-US" altLang="zh-CN" dirty="0"/>
          </a:p>
        </p:txBody>
      </p:sp>
      <p:sp>
        <p:nvSpPr>
          <p:cNvPr id="8" name="Slide Number Placeholder 5"/>
          <p:cNvSpPr>
            <a:spLocks noGrp="1"/>
          </p:cNvSpPr>
          <p:nvPr>
            <p:ph type="sldNum" sz="quarter" idx="16"/>
          </p:nvPr>
        </p:nvSpPr>
        <p:spPr/>
        <p:txBody>
          <a:bodyPr/>
          <a:lstStyle>
            <a:lvl1pPr>
              <a:defRPr/>
            </a:lvl1pPr>
          </a:lstStyle>
          <a:p>
            <a:pPr>
              <a:defRPr/>
            </a:pPr>
            <a:fld id="{F1FB7D08-67DA-430D-B31F-1498AA061A61}" type="slidenum">
              <a:rPr lang="en-US" smtClean="0"/>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dirty="0"/>
          </a:p>
        </p:txBody>
      </p:sp>
      <p:sp>
        <p:nvSpPr>
          <p:cNvPr id="5" name="Slide Number Placeholder 5"/>
          <p:cNvSpPr>
            <a:spLocks noGrp="1"/>
          </p:cNvSpPr>
          <p:nvPr>
            <p:ph type="sldNum" sz="quarter" idx="12"/>
          </p:nvPr>
        </p:nvSpPr>
        <p:spPr/>
        <p:txBody>
          <a:bodyPr/>
          <a:lstStyle>
            <a:lvl1pPr>
              <a:defRPr/>
            </a:lvl1pPr>
          </a:lstStyle>
          <a:p>
            <a:pPr>
              <a:defRPr/>
            </a:pPr>
            <a:fld id="{F1FB7D08-67DA-430D-B31F-1498AA061A61}" type="slidenum">
              <a:rPr lang="en-US" smtClean="0"/>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endParaRPr lang="en-US" sz="1600" i="1" dirty="0">
              <a:solidFill>
                <a:srgbClr val="FFFFFF"/>
              </a:solidFill>
              <a:latin typeface="+mn-lt"/>
              <a:ea typeface="MS PGothic" panose="020B0600070205080204" charset="-128"/>
              <a:cs typeface="MS PGothic" panose="020B0600070205080204" charset="-128"/>
            </a:endParaRP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anose="020F0502020204030204" pitchFamily="34" charset="0"/>
                <a:ea typeface="MS PGothic" panose="020B0600070205080204" charset="-128"/>
              </a:rPr>
              <a:t> </a:t>
            </a:r>
            <a:endParaRPr lang="zh-CN" altLang="en-US" sz="1600">
              <a:solidFill>
                <a:srgbClr val="FFFFFF"/>
              </a:solidFill>
              <a:latin typeface="Calibri" panose="020F0502020204030204" pitchFamily="34" charset="0"/>
              <a:ea typeface="MS PGothic" panose="020B0600070205080204" charset="-128"/>
            </a:endParaRP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anose="020F0502020204030204" pitchFamily="34" charset="0"/>
                <a:ea typeface="MS PGothic" panose="020B0600070205080204" charset="-128"/>
              </a:rPr>
              <a:t> </a:t>
            </a:r>
            <a:endParaRPr lang="zh-CN" altLang="en-US" sz="1600">
              <a:solidFill>
                <a:srgbClr val="FFFFFF"/>
              </a:solidFill>
              <a:latin typeface="Calibri" panose="020F0502020204030204" pitchFamily="34" charset="0"/>
              <a:ea typeface="MS PGothic" panose="020B0600070205080204" charset="-128"/>
            </a:endParaRPr>
          </a:p>
        </p:txBody>
      </p:sp>
      <p:cxnSp>
        <p:nvCxnSpPr>
          <p:cNvPr id="7" name="Straight Connector 9"/>
          <p:cNvCxnSpPr>
            <a:cxnSpLocks noChangeShapeType="1"/>
          </p:cNvCxnSpPr>
          <p:nvPr/>
        </p:nvCxnSpPr>
        <p:spPr bwMode="auto">
          <a:xfrm>
            <a:off x="228600" y="1447800"/>
            <a:ext cx="8686800" cy="1588"/>
          </a:xfrm>
          <a:prstGeom prst="line">
            <a:avLst/>
          </a:prstGeom>
          <a:noFill/>
          <a:ln w="38100">
            <a:solidFill>
              <a:srgbClr val="139CB7"/>
            </a:solidFill>
            <a:round/>
          </a:ln>
          <a:effectLst>
            <a:outerShdw dist="20000" dir="5400000" rotWithShape="0">
              <a:srgbClr val="808080">
                <a:alpha val="37999"/>
              </a:srgbClr>
            </a:outerShdw>
          </a:effectLst>
        </p:spPr>
      </p:cxnSp>
      <p:sp>
        <p:nvSpPr>
          <p:cNvPr id="8" name="Rectangle 6"/>
          <p:cNvSpPr>
            <a:spLocks noChangeArrowheads="1"/>
          </p:cNvSpPr>
          <p:nvPr/>
        </p:nvSpPr>
        <p:spPr bwMode="auto">
          <a:xfrm>
            <a:off x="3175" y="0"/>
            <a:ext cx="3733800" cy="274638"/>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anose="02010609060101010101" pitchFamily="49" charset="-122"/>
                <a:ea typeface="楷体" panose="02010609060101010101" pitchFamily="49" charset="-122"/>
                <a:cs typeface="MS PGothic" panose="020B0600070205080204" charset="-128"/>
              </a:rPr>
              <a:t>网络搜索引擎</a:t>
            </a:r>
            <a:endParaRPr lang="en-US" sz="1600" dirty="0">
              <a:solidFill>
                <a:srgbClr val="FFFFFF"/>
              </a:solidFill>
              <a:latin typeface="楷体" panose="02010609060101010101" pitchFamily="49" charset="-122"/>
              <a:ea typeface="楷体" panose="02010609060101010101" pitchFamily="49" charset="-122"/>
              <a:cs typeface="MS PGothic" panose="020B0600070205080204" charset="-128"/>
            </a:endParaRPr>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457200" y="1600200"/>
            <a:ext cx="8229600" cy="4953000"/>
          </a:xfr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9" name="Date Placeholder 3"/>
          <p:cNvSpPr>
            <a:spLocks noGrp="1"/>
          </p:cNvSpPr>
          <p:nvPr>
            <p:ph type="dt" sz="half" idx="10"/>
          </p:nvPr>
        </p:nvSpPr>
        <p:spPr/>
        <p:txBody>
          <a:bodyPr/>
          <a:lstStyle>
            <a:lvl1pPr>
              <a:defRPr/>
            </a:lvl1pPr>
          </a:lstStyle>
          <a:p>
            <a:pPr>
              <a:defRPr/>
            </a:pPr>
            <a:endParaRPr lang="zh-CN" altLang="en-US"/>
          </a:p>
        </p:txBody>
      </p:sp>
      <p:sp>
        <p:nvSpPr>
          <p:cNvPr id="10" name="Footer Placeholder 4"/>
          <p:cNvSpPr>
            <a:spLocks noGrp="1"/>
          </p:cNvSpPr>
          <p:nvPr>
            <p:ph type="ftr" sz="quarter" idx="11"/>
          </p:nvPr>
        </p:nvSpPr>
        <p:spPr/>
        <p:txBody>
          <a:bodyPr/>
          <a:lstStyle>
            <a:lvl1pPr>
              <a:defRPr/>
            </a:lvl1pPr>
          </a:lstStyle>
          <a:p>
            <a:pPr>
              <a:defRPr/>
            </a:pPr>
            <a:endParaRPr lang="zh-CN" altLang="en-US"/>
          </a:p>
        </p:txBody>
      </p:sp>
      <p:sp>
        <p:nvSpPr>
          <p:cNvPr id="11"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5" name="Rectangle 6"/>
          <p:cNvSpPr>
            <a:spLocks noChangeArrowheads="1"/>
          </p:cNvSpPr>
          <p:nvPr/>
        </p:nvSpPr>
        <p:spPr bwMode="auto">
          <a:xfrm>
            <a:off x="0" y="36772"/>
            <a:ext cx="3733800" cy="274638"/>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anose="02010609060101010101" pitchFamily="49" charset="-122"/>
                <a:ea typeface="楷体" panose="02010609060101010101" pitchFamily="49" charset="-122"/>
                <a:cs typeface="MS PGothic" panose="020B0600070205080204" charset="-128"/>
              </a:rPr>
              <a:t>网络搜索引擎</a:t>
            </a:r>
            <a:endParaRPr lang="en-US" sz="1600" dirty="0">
              <a:solidFill>
                <a:srgbClr val="FFFFFF"/>
              </a:solidFill>
              <a:latin typeface="楷体" panose="02010609060101010101" pitchFamily="49" charset="-122"/>
              <a:ea typeface="楷体" panose="02010609060101010101" pitchFamily="49" charset="-122"/>
              <a:cs typeface="MS PGothic" panose="020B0600070205080204" charset="-128"/>
            </a:endParaRPr>
          </a:p>
        </p:txBody>
      </p:sp>
      <p:sp>
        <p:nvSpPr>
          <p:cNvPr id="6" name="Rectangle 7"/>
          <p:cNvSpPr>
            <a:spLocks noChangeArrowheads="1"/>
          </p:cNvSpPr>
          <p:nvPr/>
        </p:nvSpPr>
        <p:spPr bwMode="auto">
          <a:xfrm>
            <a:off x="3733800" y="0"/>
            <a:ext cx="3886200" cy="274638"/>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anose="020F0502020204030204" pitchFamily="34" charset="0"/>
                <a:ea typeface="MS PGothic" panose="020B0600070205080204" charset="-128"/>
              </a:rPr>
              <a:t> </a:t>
            </a:r>
            <a:endParaRPr lang="zh-CN" altLang="en-US" sz="1600">
              <a:solidFill>
                <a:srgbClr val="FFFFFF"/>
              </a:solidFill>
              <a:latin typeface="Calibri" panose="020F0502020204030204" pitchFamily="34" charset="0"/>
              <a:ea typeface="MS PGothic" panose="020B0600070205080204" charset="-128"/>
            </a:endParaRPr>
          </a:p>
        </p:txBody>
      </p:sp>
      <p:sp>
        <p:nvSpPr>
          <p:cNvPr id="7" name="Rectangle 8"/>
          <p:cNvSpPr>
            <a:spLocks noChangeArrowheads="1"/>
          </p:cNvSpPr>
          <p:nvPr/>
        </p:nvSpPr>
        <p:spPr bwMode="auto">
          <a:xfrm>
            <a:off x="7620000" y="0"/>
            <a:ext cx="1524000" cy="274638"/>
          </a:xfrm>
          <a:prstGeom prst="rect">
            <a:avLst/>
          </a:prstGeom>
          <a:solidFill>
            <a:srgbClr val="139CB7"/>
          </a:solidFill>
          <a:ln w="9525">
            <a:noFill/>
            <a:miter lim="800000"/>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anose="020F0502020204030204" pitchFamily="34" charset="0"/>
                <a:ea typeface="MS PGothic" panose="020B0600070205080204" charset="-128"/>
              </a:rPr>
              <a:t> </a:t>
            </a:r>
            <a:endParaRPr lang="zh-CN" altLang="en-US" sz="1600">
              <a:solidFill>
                <a:srgbClr val="FFFFFF"/>
              </a:solidFill>
              <a:latin typeface="Calibri" panose="020F0502020204030204" pitchFamily="34" charset="0"/>
              <a:ea typeface="MS PGothic" panose="020B0600070205080204" charset="-128"/>
            </a:endParaRPr>
          </a:p>
        </p:txBody>
      </p:sp>
      <p:cxnSp>
        <p:nvCxnSpPr>
          <p:cNvPr id="8" name="Straight Connector 9"/>
          <p:cNvCxnSpPr>
            <a:cxnSpLocks noChangeShapeType="1"/>
          </p:cNvCxnSpPr>
          <p:nvPr/>
        </p:nvCxnSpPr>
        <p:spPr bwMode="auto">
          <a:xfrm>
            <a:off x="228600" y="1447800"/>
            <a:ext cx="8686800" cy="1588"/>
          </a:xfrm>
          <a:prstGeom prst="line">
            <a:avLst/>
          </a:prstGeom>
          <a:noFill/>
          <a:ln w="38100">
            <a:solidFill>
              <a:srgbClr val="139CB7"/>
            </a:solidFill>
            <a:rou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9" name="Date Placeholder 4"/>
          <p:cNvSpPr>
            <a:spLocks noGrp="1"/>
          </p:cNvSpPr>
          <p:nvPr>
            <p:ph type="dt" sz="half" idx="10"/>
          </p:nvPr>
        </p:nvSpPr>
        <p:spPr/>
        <p:txBody>
          <a:bodyPr/>
          <a:lstStyle>
            <a:lvl1pPr>
              <a:defRPr/>
            </a:lvl1pPr>
          </a:lstStyle>
          <a:p>
            <a:pPr>
              <a:defRPr/>
            </a:pPr>
            <a:endParaRPr lang="zh-CN" altLang="en-US"/>
          </a:p>
        </p:txBody>
      </p:sp>
      <p:sp>
        <p:nvSpPr>
          <p:cNvPr id="10" name="Footer Placeholder 5"/>
          <p:cNvSpPr>
            <a:spLocks noGrp="1"/>
          </p:cNvSpPr>
          <p:nvPr>
            <p:ph type="ftr" sz="quarter" idx="11"/>
          </p:nvPr>
        </p:nvSpPr>
        <p:spPr/>
        <p:txBody>
          <a:bodyPr/>
          <a:lstStyle>
            <a:lvl1pPr>
              <a:defRPr/>
            </a:lvl1pPr>
          </a:lstStyle>
          <a:p>
            <a:pPr>
              <a:defRPr/>
            </a:pPr>
            <a:endParaRPr lang="zh-CN" altLang="en-US"/>
          </a:p>
        </p:txBody>
      </p:sp>
      <p:sp>
        <p:nvSpPr>
          <p:cNvPr id="11" name="Slide Number Placeholder 6"/>
          <p:cNvSpPr>
            <a:spLocks noGrp="1"/>
          </p:cNvSpPr>
          <p:nvPr>
            <p:ph type="sldNum" sz="quarter" idx="12"/>
          </p:nvPr>
        </p:nvSpPr>
        <p:spPr/>
        <p:txBody>
          <a:bodyPr/>
          <a:lstStyle>
            <a:lvl1pPr>
              <a:defRPr/>
            </a:lvl1pPr>
          </a:lstStyle>
          <a:p>
            <a:pPr>
              <a:defRPr/>
            </a:pPr>
            <a:fld id="{DB3EC566-48E6-4552-87D6-CB322A8F1925}" type="slidenum">
              <a:rPr lang="en-US" smtClean="0"/>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3733800" cy="274638"/>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anose="02010609060101010101" pitchFamily="49" charset="-122"/>
                <a:ea typeface="楷体" panose="02010609060101010101" pitchFamily="49" charset="-122"/>
                <a:cs typeface="MS PGothic" panose="020B0600070205080204" charset="-128"/>
              </a:rPr>
              <a:t>信息检索导论</a:t>
            </a:r>
            <a:endParaRPr lang="en-US" sz="1600" dirty="0">
              <a:solidFill>
                <a:srgbClr val="FFFFFF"/>
              </a:solidFill>
              <a:latin typeface="楷体" panose="02010609060101010101" pitchFamily="49" charset="-122"/>
              <a:ea typeface="楷体" panose="02010609060101010101" pitchFamily="49" charset="-122"/>
              <a:cs typeface="MS PGothic" panose="020B0600070205080204"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anose="020F0502020204030204" pitchFamily="34" charset="0"/>
                <a:ea typeface="MS PGothic" panose="020B0600070205080204" charset="-128"/>
              </a:rPr>
              <a:t> </a:t>
            </a:r>
            <a:endParaRPr lang="zh-CN" altLang="en-US" sz="1600">
              <a:solidFill>
                <a:srgbClr val="FFFFFF"/>
              </a:solidFill>
              <a:latin typeface="Calibri" panose="020F0502020204030204" pitchFamily="34" charset="0"/>
              <a:ea typeface="MS PGothic" panose="020B0600070205080204" charset="-128"/>
            </a:endParaRP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anose="020F0502020204030204" pitchFamily="34" charset="0"/>
                <a:ea typeface="MS PGothic" panose="020B0600070205080204" charset="-128"/>
              </a:rPr>
              <a:t> </a:t>
            </a:r>
            <a:endParaRPr lang="zh-CN" altLang="en-US" sz="1600">
              <a:solidFill>
                <a:srgbClr val="FFFFFF"/>
              </a:solidFill>
              <a:latin typeface="Calibri" panose="020F0502020204030204" pitchFamily="34" charset="0"/>
              <a:ea typeface="MS PGothic" panose="020B0600070205080204" charset="-128"/>
            </a:endParaRPr>
          </a:p>
        </p:txBody>
      </p:sp>
      <p:cxnSp>
        <p:nvCxnSpPr>
          <p:cNvPr id="10" name="Straight Connector 9"/>
          <p:cNvCxnSpPr>
            <a:cxnSpLocks noChangeShapeType="1"/>
          </p:cNvCxnSpPr>
          <p:nvPr/>
        </p:nvCxnSpPr>
        <p:spPr bwMode="auto">
          <a:xfrm>
            <a:off x="228600" y="1447800"/>
            <a:ext cx="8686800" cy="1588"/>
          </a:xfrm>
          <a:prstGeom prst="line">
            <a:avLst/>
          </a:prstGeom>
          <a:noFill/>
          <a:ln w="38100">
            <a:solidFill>
              <a:srgbClr val="139CB7"/>
            </a:solidFill>
            <a:round/>
          </a:ln>
          <a:effectLst>
            <a:outerShdw dist="20000" dir="5400000" rotWithShape="0">
              <a:srgbClr val="808080">
                <a:alpha val="37999"/>
              </a:srgbClr>
            </a:outerShdw>
          </a:effectLst>
        </p:spPr>
      </p:cxn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11" name="Date Placeholder 6"/>
          <p:cNvSpPr>
            <a:spLocks noGrp="1"/>
          </p:cNvSpPr>
          <p:nvPr>
            <p:ph type="dt" sz="half" idx="10"/>
          </p:nvPr>
        </p:nvSpPr>
        <p:spPr/>
        <p:txBody>
          <a:bodyPr/>
          <a:lstStyle>
            <a:lvl1pPr>
              <a:defRPr/>
            </a:lvl1pPr>
          </a:lstStyle>
          <a:p>
            <a:pPr>
              <a:defRPr/>
            </a:pPr>
            <a:endParaRPr lang="zh-CN" altLang="en-US"/>
          </a:p>
        </p:txBody>
      </p:sp>
      <p:sp>
        <p:nvSpPr>
          <p:cNvPr id="12" name="Footer Placeholder 7"/>
          <p:cNvSpPr>
            <a:spLocks noGrp="1"/>
          </p:cNvSpPr>
          <p:nvPr>
            <p:ph type="ftr" sz="quarter" idx="11"/>
          </p:nvPr>
        </p:nvSpPr>
        <p:spPr/>
        <p:txBody>
          <a:bodyPr/>
          <a:lstStyle>
            <a:lvl1pPr>
              <a:defRPr/>
            </a:lvl1pPr>
          </a:lstStyle>
          <a:p>
            <a:pPr>
              <a:defRPr/>
            </a:pPr>
            <a:endParaRPr lang="zh-CN" altLang="en-US"/>
          </a:p>
        </p:txBody>
      </p:sp>
      <p:sp>
        <p:nvSpPr>
          <p:cNvPr id="13" name="Slide Number Placeholder 8"/>
          <p:cNvSpPr>
            <a:spLocks noGrp="1"/>
          </p:cNvSpPr>
          <p:nvPr>
            <p:ph type="sldNum" sz="quarter" idx="12"/>
          </p:nvPr>
        </p:nvSpPr>
        <p:spPr/>
        <p:txBody>
          <a:bodyPr/>
          <a:lstStyle>
            <a:lvl1pPr>
              <a:defRPr/>
            </a:lvl1pPr>
          </a:lstStyle>
          <a:p>
            <a:pPr>
              <a:defRPr/>
            </a:pPr>
            <a:fld id="{DB3EC566-48E6-4552-87D6-CB322A8F1925}" type="slidenum">
              <a:rPr lang="en-US" smtClean="0"/>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4" name="Straight Connector 9"/>
          <p:cNvCxnSpPr>
            <a:cxnSpLocks noChangeShapeType="1"/>
          </p:cNvCxnSpPr>
          <p:nvPr/>
        </p:nvCxnSpPr>
        <p:spPr bwMode="auto">
          <a:xfrm>
            <a:off x="228600" y="1447800"/>
            <a:ext cx="8686800" cy="1588"/>
          </a:xfrm>
          <a:prstGeom prst="line">
            <a:avLst/>
          </a:prstGeom>
          <a:noFill/>
          <a:ln w="38100">
            <a:solidFill>
              <a:srgbClr val="139CB7"/>
            </a:solidFill>
            <a:rou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Date Placeholder 3"/>
          <p:cNvSpPr>
            <a:spLocks noGrp="1"/>
          </p:cNvSpPr>
          <p:nvPr>
            <p:ph type="dt" sz="half" idx="10"/>
          </p:nvPr>
        </p:nvSpPr>
        <p:spPr/>
        <p:txBody>
          <a:bodyPr/>
          <a:lstStyle>
            <a:lvl1pPr>
              <a:defRPr/>
            </a:lvl1pPr>
          </a:lstStyle>
          <a:p>
            <a:pPr>
              <a:defRPr/>
            </a:pPr>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zh-CN" altLang="en-US"/>
              <a:t>单击此处编辑母版标题样式</a:t>
            </a:r>
            <a:endParaRPr lang="en-US" dirty="0"/>
          </a:p>
        </p:txBody>
      </p:sp>
      <p:sp>
        <p:nvSpPr>
          <p:cNvPr id="3" name="Chart Placeholder 2"/>
          <p:cNvSpPr>
            <a:spLocks noGrp="1"/>
          </p:cNvSpPr>
          <p:nvPr>
            <p:ph type="chart" idx="1" hasCustomPrompt="1"/>
          </p:nvPr>
        </p:nvSpPr>
        <p:spPr>
          <a:xfrm>
            <a:off x="685800" y="1752600"/>
            <a:ext cx="7772400" cy="4876800"/>
          </a:xfrm>
        </p:spPr>
        <p:txBody>
          <a:bodyPr/>
          <a:lstStyle/>
          <a:p>
            <a:pPr lvl="0"/>
            <a:r>
              <a:rPr lang="zh-CN" altLang="en-US" noProof="0"/>
              <a:t>单击图标添加图表</a:t>
            </a:r>
            <a:endParaRPr lang="en-US" noProof="0" dirty="0"/>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b" anchorCtr="0" compatLnSpc="1"/>
          <a:lstStyle/>
          <a:p>
            <a:pPr lvl="0"/>
            <a:r>
              <a:rPr lang="zh-CN" altLang="en-US"/>
              <a:t>单击此处编辑母版标题样式</a:t>
            </a:r>
            <a:endParaRPr lang="en-US" altLang="zh-CN"/>
          </a:p>
        </p:txBody>
      </p:sp>
      <p:sp>
        <p:nvSpPr>
          <p:cNvPr id="1027" name="Text Placeholder 2"/>
          <p:cNvSpPr>
            <a:spLocks noGrp="1"/>
          </p:cNvSpPr>
          <p:nvPr>
            <p:ph type="body" idx="1"/>
          </p:nvPr>
        </p:nvSpPr>
        <p:spPr bwMode="auto">
          <a:xfrm>
            <a:off x="457200" y="1600200"/>
            <a:ext cx="8229600" cy="48768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lstStyle>
            <a:lvl1pPr>
              <a:defRPr sz="1200">
                <a:solidFill>
                  <a:srgbClr val="898989"/>
                </a:solidFill>
                <a:latin typeface="Calibri" panose="020F0502020204030204" pitchFamily="34" charset="0"/>
                <a:ea typeface="黑体" panose="02010609060101010101" pitchFamily="49" charset="-122"/>
              </a:defRPr>
            </a:lvl1pPr>
          </a:lstStyle>
          <a:p>
            <a:pPr>
              <a:defRPr/>
            </a:pPr>
            <a:endParaRPr lang="en-US" altLang="zh-CN" dirty="0"/>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lstStyle>
            <a:lvl1pPr algn="ctr">
              <a:defRPr sz="1200">
                <a:solidFill>
                  <a:srgbClr val="898989"/>
                </a:solidFill>
                <a:latin typeface="Calibri" panose="020F0502020204030204" pitchFamily="34" charset="0"/>
                <a:ea typeface="黑体" panose="02010609060101010101" pitchFamily="49" charset="-122"/>
              </a:defRPr>
            </a:lvl1pPr>
          </a:lstStyle>
          <a:p>
            <a:pPr>
              <a:defRPr/>
            </a:pPr>
            <a:endParaRPr lang="en-US" altLang="zh-CN" dirty="0"/>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ea typeface="黑体" panose="02010609060101010101" pitchFamily="49" charset="-122"/>
              </a:defRPr>
            </a:lvl1pPr>
          </a:lstStyle>
          <a:p>
            <a:pPr>
              <a:defRPr/>
            </a:pPr>
            <a:fld id="{F1FB7D08-67DA-430D-B31F-1498AA061A61}" type="slidenum">
              <a:rPr lang="en-US" smtClean="0"/>
            </a:fld>
            <a:endParaRPr lang="en-US" dirty="0"/>
          </a:p>
        </p:txBody>
      </p:sp>
      <p:sp>
        <p:nvSpPr>
          <p:cNvPr id="7" name="Rectangle 6"/>
          <p:cNvSpPr>
            <a:spLocks noChangeArrowheads="1"/>
          </p:cNvSpPr>
          <p:nvPr/>
        </p:nvSpPr>
        <p:spPr bwMode="auto">
          <a:xfrm>
            <a:off x="0" y="0"/>
            <a:ext cx="3733800" cy="274638"/>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anose="02010609060101010101" pitchFamily="49" charset="-122"/>
                <a:ea typeface="楷体" panose="02010609060101010101" pitchFamily="49" charset="-122"/>
                <a:cs typeface="MS PGothic" panose="020B0600070205080204" charset="-128"/>
              </a:rPr>
              <a:t>网络搜索引擎</a:t>
            </a:r>
            <a:endParaRPr lang="en-US" sz="1600" dirty="0">
              <a:solidFill>
                <a:srgbClr val="FFFFFF"/>
              </a:solidFill>
              <a:latin typeface="楷体" panose="02010609060101010101" pitchFamily="49" charset="-122"/>
              <a:ea typeface="楷体" panose="02010609060101010101" pitchFamily="49" charset="-122"/>
              <a:cs typeface="MS PGothic" panose="020B0600070205080204"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en-US" sz="1600">
                <a:solidFill>
                  <a:srgbClr val="FFFFFF"/>
                </a:solidFill>
                <a:latin typeface="+mn-lt"/>
                <a:ea typeface="MS PGothic" panose="020B0600070205080204" charset="-128"/>
                <a:cs typeface="MS PGothic" panose="020B0600070205080204" charset="-128"/>
              </a:rPr>
              <a:t> </a:t>
            </a:r>
            <a:endParaRPr lang="en-US" sz="1600">
              <a:solidFill>
                <a:srgbClr val="FFFFFF"/>
              </a:solidFill>
              <a:latin typeface="+mn-lt"/>
              <a:ea typeface="MS PGothic" panose="020B0600070205080204" charset="-128"/>
              <a:cs typeface="MS PGothic" panose="020B0600070205080204" charset="-128"/>
            </a:endParaRP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anose="020F0502020204030204" pitchFamily="34" charset="0"/>
                <a:ea typeface="MS PGothic" panose="020B0600070205080204" charset="-128"/>
              </a:rPr>
              <a:t> </a:t>
            </a:r>
            <a:endParaRPr lang="zh-CN" altLang="en-US" sz="1600">
              <a:solidFill>
                <a:srgbClr val="FFFFFF"/>
              </a:solidFill>
              <a:latin typeface="Calibri" panose="020F0502020204030204" pitchFamily="34" charset="0"/>
              <a:ea typeface="MS PGothic" panose="020B0600070205080204" charset="-128"/>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457200" rtl="0" eaLnBrk="1" fontAlgn="base" hangingPunct="1">
        <a:spcBef>
          <a:spcPct val="0"/>
        </a:spcBef>
        <a:spcAft>
          <a:spcPct val="0"/>
        </a:spcAft>
        <a:defRPr sz="4000" kern="1200">
          <a:solidFill>
            <a:schemeClr val="tx1"/>
          </a:solidFill>
          <a:latin typeface="Times New Roman" panose="02020603050405020304" pitchFamily="18" charset="0"/>
          <a:ea typeface="黑体" panose="02010609060101010101" pitchFamily="49" charset="-122"/>
          <a:cs typeface="黑体" panose="02010609060101010101" pitchFamily="49" charset="-122"/>
        </a:defRPr>
      </a:lvl1pPr>
      <a:lvl2pPr algn="l" defTabSz="457200" rtl="0" eaLnBrk="1" fontAlgn="base" hangingPunct="1">
        <a:spcBef>
          <a:spcPct val="0"/>
        </a:spcBef>
        <a:spcAft>
          <a:spcPct val="0"/>
        </a:spcAft>
        <a:defRPr sz="4000">
          <a:solidFill>
            <a:schemeClr val="tx1"/>
          </a:solidFill>
          <a:latin typeface="Times New Roman" panose="02020603050405020304" pitchFamily="18" charset="0"/>
          <a:ea typeface="黑体" panose="02010609060101010101" pitchFamily="49" charset="-122"/>
          <a:cs typeface="MS PGothic" panose="020B0600070205080204" charset="-128"/>
        </a:defRPr>
      </a:lvl2pPr>
      <a:lvl3pPr algn="l" defTabSz="457200" rtl="0" eaLnBrk="1" fontAlgn="base" hangingPunct="1">
        <a:spcBef>
          <a:spcPct val="0"/>
        </a:spcBef>
        <a:spcAft>
          <a:spcPct val="0"/>
        </a:spcAft>
        <a:defRPr sz="4000">
          <a:solidFill>
            <a:schemeClr val="tx1"/>
          </a:solidFill>
          <a:latin typeface="Times New Roman" panose="02020603050405020304" pitchFamily="18" charset="0"/>
          <a:ea typeface="黑体" panose="02010609060101010101" pitchFamily="49" charset="-122"/>
          <a:cs typeface="MS PGothic" panose="020B0600070205080204" charset="-128"/>
        </a:defRPr>
      </a:lvl3pPr>
      <a:lvl4pPr algn="l" defTabSz="457200" rtl="0" eaLnBrk="1" fontAlgn="base" hangingPunct="1">
        <a:spcBef>
          <a:spcPct val="0"/>
        </a:spcBef>
        <a:spcAft>
          <a:spcPct val="0"/>
        </a:spcAft>
        <a:defRPr sz="4000">
          <a:solidFill>
            <a:schemeClr val="tx1"/>
          </a:solidFill>
          <a:latin typeface="Times New Roman" panose="02020603050405020304" pitchFamily="18" charset="0"/>
          <a:ea typeface="黑体" panose="02010609060101010101" pitchFamily="49" charset="-122"/>
          <a:cs typeface="MS PGothic" panose="020B0600070205080204" charset="-128"/>
        </a:defRPr>
      </a:lvl4pPr>
      <a:lvl5pPr algn="l" defTabSz="457200" rtl="0" eaLnBrk="1" fontAlgn="base" hangingPunct="1">
        <a:spcBef>
          <a:spcPct val="0"/>
        </a:spcBef>
        <a:spcAft>
          <a:spcPct val="0"/>
        </a:spcAft>
        <a:defRPr sz="4000">
          <a:solidFill>
            <a:schemeClr val="tx1"/>
          </a:solidFill>
          <a:latin typeface="Times New Roman" panose="02020603050405020304" pitchFamily="18" charset="0"/>
          <a:ea typeface="黑体" panose="02010609060101010101" pitchFamily="49" charset="-122"/>
          <a:cs typeface="MS PGothic" panose="020B0600070205080204" charset="-128"/>
        </a:defRPr>
      </a:lvl5pPr>
      <a:lvl6pPr marL="457200" algn="l" defTabSz="457200" rtl="0" eaLnBrk="1" fontAlgn="base" hangingPunct="1">
        <a:spcBef>
          <a:spcPct val="0"/>
        </a:spcBef>
        <a:spcAft>
          <a:spcPct val="0"/>
        </a:spcAft>
        <a:defRPr sz="4000">
          <a:solidFill>
            <a:schemeClr val="tx1"/>
          </a:solidFill>
          <a:latin typeface="Calibri" panose="020F0502020204030204" pitchFamily="34" charset="0"/>
          <a:ea typeface="MS PGothic" panose="020B0600070205080204" charset="-128"/>
          <a:cs typeface="MS PGothic" panose="020B0600070205080204" charset="-128"/>
        </a:defRPr>
      </a:lvl6pPr>
      <a:lvl7pPr marL="914400" algn="l" defTabSz="457200" rtl="0" eaLnBrk="1" fontAlgn="base" hangingPunct="1">
        <a:spcBef>
          <a:spcPct val="0"/>
        </a:spcBef>
        <a:spcAft>
          <a:spcPct val="0"/>
        </a:spcAft>
        <a:defRPr sz="4000">
          <a:solidFill>
            <a:schemeClr val="tx1"/>
          </a:solidFill>
          <a:latin typeface="Calibri" panose="020F0502020204030204" pitchFamily="34" charset="0"/>
          <a:ea typeface="MS PGothic" panose="020B0600070205080204" charset="-128"/>
          <a:cs typeface="MS PGothic" panose="020B0600070205080204" charset="-128"/>
        </a:defRPr>
      </a:lvl7pPr>
      <a:lvl8pPr marL="1371600" algn="l" defTabSz="457200" rtl="0" eaLnBrk="1" fontAlgn="base" hangingPunct="1">
        <a:spcBef>
          <a:spcPct val="0"/>
        </a:spcBef>
        <a:spcAft>
          <a:spcPct val="0"/>
        </a:spcAft>
        <a:defRPr sz="4000">
          <a:solidFill>
            <a:schemeClr val="tx1"/>
          </a:solidFill>
          <a:latin typeface="Calibri" panose="020F0502020204030204" pitchFamily="34" charset="0"/>
          <a:ea typeface="MS PGothic" panose="020B0600070205080204" charset="-128"/>
          <a:cs typeface="MS PGothic" panose="020B0600070205080204" charset="-128"/>
        </a:defRPr>
      </a:lvl8pPr>
      <a:lvl9pPr marL="1828800" algn="l" defTabSz="457200" rtl="0" eaLnBrk="1" fontAlgn="base" hangingPunct="1">
        <a:spcBef>
          <a:spcPct val="0"/>
        </a:spcBef>
        <a:spcAft>
          <a:spcPct val="0"/>
        </a:spcAft>
        <a:defRPr sz="4000">
          <a:solidFill>
            <a:schemeClr val="tx1"/>
          </a:solidFill>
          <a:latin typeface="Calibri" panose="020F0502020204030204" pitchFamily="34" charset="0"/>
          <a:ea typeface="MS PGothic" panose="020B0600070205080204" charset="-128"/>
          <a:cs typeface="MS PGothic" panose="020B0600070205080204" charset="-128"/>
        </a:defRPr>
      </a:lvl9pPr>
    </p:titleStyle>
    <p:bodyStyle>
      <a:lvl1pPr marL="342900" indent="-342900" algn="l" defTabSz="457200" rtl="0" eaLnBrk="1" fontAlgn="base" hangingPunct="1">
        <a:spcBef>
          <a:spcPct val="20000"/>
        </a:spcBef>
        <a:spcAft>
          <a:spcPct val="0"/>
        </a:spcAft>
        <a:buClr>
          <a:srgbClr val="437085"/>
        </a:buClr>
        <a:buFont typeface="Wingdings" panose="05000000000000000000" pitchFamily="2" charset="2"/>
        <a:buChar char="§"/>
        <a:defRPr sz="2800" kern="1200">
          <a:solidFill>
            <a:schemeClr val="tx1"/>
          </a:solidFill>
          <a:latin typeface="Times New Roman" panose="02020603050405020304" pitchFamily="18" charset="0"/>
          <a:ea typeface="黑体" panose="02010609060101010101" pitchFamily="49" charset="-122"/>
          <a:cs typeface="MS PGothic" panose="020B0600070205080204" charset="-128"/>
        </a:defRPr>
      </a:lvl1pPr>
      <a:lvl2pPr marL="742950" indent="-285750" algn="l" defTabSz="457200" rtl="0" eaLnBrk="1" fontAlgn="base" hangingPunct="1">
        <a:spcBef>
          <a:spcPct val="20000"/>
        </a:spcBef>
        <a:spcAft>
          <a:spcPct val="0"/>
        </a:spcAft>
        <a:buClr>
          <a:srgbClr val="357E69"/>
        </a:buClr>
        <a:buFont typeface="Wingdings" panose="05000000000000000000" pitchFamily="2" charset="2"/>
        <a:buChar char="§"/>
        <a:defRPr sz="2400" kern="1200">
          <a:solidFill>
            <a:schemeClr val="tx1"/>
          </a:solidFill>
          <a:latin typeface="Times New Roman" panose="02020603050405020304" pitchFamily="18" charset="0"/>
          <a:ea typeface="黑体" panose="02010609060101010101" pitchFamily="49" charset="-122"/>
          <a:cs typeface="+mn-cs"/>
        </a:defRPr>
      </a:lvl2pPr>
      <a:lvl3pPr marL="1143000" indent="-228600" algn="l" defTabSz="457200" rtl="0" eaLnBrk="1" fontAlgn="base" hangingPunct="1">
        <a:spcBef>
          <a:spcPct val="20000"/>
        </a:spcBef>
        <a:spcAft>
          <a:spcPct val="0"/>
        </a:spcAft>
        <a:buClr>
          <a:srgbClr val="918BA3"/>
        </a:buClr>
        <a:buFont typeface="Wingdings" panose="05000000000000000000" pitchFamily="2" charset="2"/>
        <a:buChar char="§"/>
        <a:defRPr sz="2000" kern="1200">
          <a:solidFill>
            <a:schemeClr val="tx1"/>
          </a:solidFill>
          <a:latin typeface="Times New Roman" panose="02020603050405020304" pitchFamily="18" charset="0"/>
          <a:ea typeface="黑体" panose="02010609060101010101" pitchFamily="49" charset="-122"/>
          <a:cs typeface="+mn-cs"/>
        </a:defRPr>
      </a:lvl3pPr>
      <a:lvl4pPr marL="1600200" indent="-228600" algn="l" defTabSz="457200" rtl="0" eaLnBrk="1" fontAlgn="base" hangingPunct="1">
        <a:spcBef>
          <a:spcPct val="20000"/>
        </a:spcBef>
        <a:spcAft>
          <a:spcPct val="0"/>
        </a:spcAft>
        <a:buClr>
          <a:srgbClr val="2F6E7E"/>
        </a:buClr>
        <a:buFont typeface="Wingdings" panose="05000000000000000000" pitchFamily="2" charset="2"/>
        <a:buChar char="§"/>
        <a:defRPr sz="2000" kern="1200">
          <a:solidFill>
            <a:schemeClr val="tx1"/>
          </a:solidFill>
          <a:latin typeface="Times New Roman" panose="02020603050405020304" pitchFamily="18" charset="0"/>
          <a:ea typeface="黑体" panose="02010609060101010101" pitchFamily="49" charset="-122"/>
          <a:cs typeface="+mn-cs"/>
        </a:defRPr>
      </a:lvl4pPr>
      <a:lvl5pPr marL="2057400" indent="-228600" algn="l" defTabSz="457200" rtl="0" eaLnBrk="1" fontAlgn="base" hangingPunct="1">
        <a:spcBef>
          <a:spcPct val="20000"/>
        </a:spcBef>
        <a:spcAft>
          <a:spcPct val="0"/>
        </a:spcAft>
        <a:buClr>
          <a:srgbClr val="233337"/>
        </a:buClr>
        <a:buFont typeface="Wingdings" panose="05000000000000000000" pitchFamily="2" charset="2"/>
        <a:buChar char="§"/>
        <a:defRPr sz="2000" kern="1200">
          <a:solidFill>
            <a:schemeClr val="tx1"/>
          </a:solidFill>
          <a:latin typeface="Times New Roman" panose="02020603050405020304" pitchFamily="18" charset="0"/>
          <a:ea typeface="黑体" panose="02010609060101010101" pitchFamily="49" charset="-122"/>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1.vml"/><Relationship Id="rId3" Type="http://schemas.openxmlformats.org/officeDocument/2006/relationships/slideLayout" Target="../slideLayouts/slideLayout11.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1.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4.xml"/><Relationship Id="rId2" Type="http://schemas.openxmlformats.org/officeDocument/2006/relationships/image" Target="../media/image5.emf"/><Relationship Id="rId1"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vmlDrawing" Target="../drawings/vmlDrawing3.vml"/><Relationship Id="rId3" Type="http://schemas.openxmlformats.org/officeDocument/2006/relationships/slideLayout" Target="../slideLayouts/slideLayout4.xml"/><Relationship Id="rId2" Type="http://schemas.openxmlformats.org/officeDocument/2006/relationships/image" Target="../media/image6.emf"/><Relationship Id="rId1"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vmlDrawing" Target="../drawings/vmlDrawing4.vml"/><Relationship Id="rId3" Type="http://schemas.openxmlformats.org/officeDocument/2006/relationships/slideLayout" Target="../slideLayouts/slideLayout4.xml"/><Relationship Id="rId2" Type="http://schemas.openxmlformats.org/officeDocument/2006/relationships/image" Target="../media/image7.emf"/><Relationship Id="rId1" Type="http://schemas.openxmlformats.org/officeDocument/2006/relationships/oleObject" Target="../embeddings/oleObject4.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vmlDrawing" Target="../drawings/vmlDrawing5.vml"/><Relationship Id="rId3" Type="http://schemas.openxmlformats.org/officeDocument/2006/relationships/slideLayout" Target="../slideLayouts/slideLayout4.xml"/><Relationship Id="rId2" Type="http://schemas.openxmlformats.org/officeDocument/2006/relationships/image" Target="../media/image8.wmf"/><Relationship Id="rId1" Type="http://schemas.openxmlformats.org/officeDocument/2006/relationships/oleObject" Target="../embeddings/oleObject5.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vmlDrawing" Target="../drawings/vmlDrawing6.vml"/><Relationship Id="rId3" Type="http://schemas.openxmlformats.org/officeDocument/2006/relationships/slideLayout" Target="../slideLayouts/slideLayout4.xml"/><Relationship Id="rId2" Type="http://schemas.openxmlformats.org/officeDocument/2006/relationships/image" Target="../media/image13.emf"/><Relationship Id="rId1" Type="http://schemas.openxmlformats.org/officeDocument/2006/relationships/oleObject" Target="../embeddings/oleObject6.bin"/></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vmlDrawing" Target="../drawings/vmlDrawing7.vml"/><Relationship Id="rId3" Type="http://schemas.openxmlformats.org/officeDocument/2006/relationships/slideLayout" Target="../slideLayouts/slideLayout4.xml"/><Relationship Id="rId2" Type="http://schemas.openxmlformats.org/officeDocument/2006/relationships/image" Target="../media/image14.emf"/><Relationship Id="rId1" Type="http://schemas.openxmlformats.org/officeDocument/2006/relationships/oleObject" Target="../embeddings/oleObject7.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82.xml.rels><?xml version="1.0" encoding="UTF-8" standalone="yes"?>
<Relationships xmlns="http://schemas.openxmlformats.org/package/2006/relationships"><Relationship Id="rId4" Type="http://schemas.openxmlformats.org/officeDocument/2006/relationships/notesSlide" Target="../notesSlides/notesSlide57.xml"/><Relationship Id="rId3" Type="http://schemas.openxmlformats.org/officeDocument/2006/relationships/slideLayout" Target="../slideLayouts/slideLayout4.xml"/><Relationship Id="rId2" Type="http://schemas.openxmlformats.org/officeDocument/2006/relationships/image" Target="../media/image22.png"/><Relationship Id="rId1" Type="http://schemas.openxmlformats.org/officeDocument/2006/relationships/image" Target="../media/image21.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5" Type="http://schemas.openxmlformats.org/officeDocument/2006/relationships/notesSlide" Target="../notesSlides/notesSlide60.xml"/><Relationship Id="rId4" Type="http://schemas.openxmlformats.org/officeDocument/2006/relationships/vmlDrawing" Target="../drawings/vmlDrawing8.vml"/><Relationship Id="rId3" Type="http://schemas.openxmlformats.org/officeDocument/2006/relationships/slideLayout" Target="../slideLayouts/slideLayout4.xml"/><Relationship Id="rId2" Type="http://schemas.openxmlformats.org/officeDocument/2006/relationships/image" Target="../media/image23.emf"/><Relationship Id="rId1" Type="http://schemas.openxmlformats.org/officeDocument/2006/relationships/oleObject" Target="../embeddings/oleObject8.bin"/></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2.xml"/><Relationship Id="rId1" Type="http://schemas.openxmlformats.org/officeDocument/2006/relationships/image" Target="../media/image24.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90.xml.rels><?xml version="1.0" encoding="UTF-8" standalone="yes"?>
<Relationships xmlns="http://schemas.openxmlformats.org/package/2006/relationships"><Relationship Id="rId5" Type="http://schemas.openxmlformats.org/officeDocument/2006/relationships/notesSlide" Target="../notesSlides/notesSlide65.xml"/><Relationship Id="rId4" Type="http://schemas.openxmlformats.org/officeDocument/2006/relationships/vmlDrawing" Target="../drawings/vmlDrawing9.vml"/><Relationship Id="rId3" Type="http://schemas.openxmlformats.org/officeDocument/2006/relationships/slideLayout" Target="../slideLayouts/slideLayout4.xml"/><Relationship Id="rId2" Type="http://schemas.openxmlformats.org/officeDocument/2006/relationships/image" Target="../media/image25.emf"/><Relationship Id="rId1" Type="http://schemas.openxmlformats.org/officeDocument/2006/relationships/oleObject" Target="../embeddings/oleObject9.bin"/></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0.xml"/><Relationship Id="rId1" Type="http://schemas.openxmlformats.org/officeDocument/2006/relationships/image" Target="../media/image26.png"/></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4" Type="http://schemas.openxmlformats.org/officeDocument/2006/relationships/notesSlide" Target="../notesSlides/notesSlide70.xml"/><Relationship Id="rId3" Type="http://schemas.openxmlformats.org/officeDocument/2006/relationships/slideLayout" Target="../slideLayouts/slideLayout4.xml"/><Relationship Id="rId2" Type="http://schemas.openxmlformats.org/officeDocument/2006/relationships/image" Target="../media/image28.png"/><Relationship Id="rId1" Type="http://schemas.openxmlformats.org/officeDocument/2006/relationships/tags" Target="../tags/tag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4.xml"/><Relationship Id="rId1" Type="http://schemas.openxmlformats.org/officeDocument/2006/relationships/image" Target="../media/image29.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231DFBC-2454-451B-9C42-04D7F724382E}" type="slidenum">
              <a:rPr lang="en-US" smtClean="0"/>
            </a:fld>
            <a:endParaRPr lang="en-US"/>
          </a:p>
        </p:txBody>
      </p:sp>
      <p:sp>
        <p:nvSpPr>
          <p:cNvPr id="80899" name="Text Box 3"/>
          <p:cNvSpPr txBox="1">
            <a:spLocks noChangeArrowheads="1"/>
          </p:cNvSpPr>
          <p:nvPr/>
        </p:nvSpPr>
        <p:spPr bwMode="auto">
          <a:xfrm>
            <a:off x="755576" y="2636912"/>
            <a:ext cx="7314207" cy="2158231"/>
          </a:xfrm>
          <a:prstGeom prst="rect">
            <a:avLst/>
          </a:prstGeom>
          <a:noFill/>
          <a:ln w="9525">
            <a:noFill/>
            <a:round/>
          </a:ln>
        </p:spPr>
        <p:txBody>
          <a:bodyPr/>
          <a:lstStyle/>
          <a:p>
            <a:pPr algn="ct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en-US" sz="4400" b="1" dirty="0">
                <a:solidFill>
                  <a:srgbClr val="336699"/>
                </a:solidFill>
                <a:latin typeface="Times New Roman" panose="02020603050405020304" pitchFamily="18" charset="0"/>
                <a:ea typeface="黑体" panose="02010609060101010101" pitchFamily="49" charset="-122"/>
              </a:rPr>
              <a:t>第三章 信息采集和信息源</a:t>
            </a:r>
            <a:endParaRPr lang="en-US" sz="4400" b="1" dirty="0">
              <a:solidFill>
                <a:srgbClr val="336699"/>
              </a:solidFill>
              <a:latin typeface="Times New Roman" panose="02020603050405020304" pitchFamily="18" charset="0"/>
              <a:ea typeface="黑体" panose="02010609060101010101" pitchFamily="49"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网络信息爬取</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ü"/>
            </a:pPr>
            <a:r>
              <a:rPr lang="zh-CN" altLang="en-US" dirty="0">
                <a:latin typeface="黑体" panose="02010609060101010101" pitchFamily="49" charset="-122"/>
                <a:ea typeface="黑体" panose="02010609060101010101" pitchFamily="49" charset="-122"/>
              </a:rPr>
              <a:t>抓取网页</a:t>
            </a:r>
            <a:endParaRPr lang="en-US" altLang="zh-CN" dirty="0">
              <a:latin typeface="黑体" panose="02010609060101010101" pitchFamily="49" charset="-122"/>
              <a:ea typeface="黑体" panose="02010609060101010101" pitchFamily="49" charset="-122"/>
            </a:endParaRPr>
          </a:p>
          <a:p>
            <a:pPr>
              <a:buFont typeface="Wingdings" panose="05000000000000000000" pitchFamily="2" charset="2"/>
              <a:buChar char="ü"/>
            </a:pPr>
            <a:r>
              <a:rPr lang="zh-CN" altLang="en-US" dirty="0">
                <a:solidFill>
                  <a:srgbClr val="00B0F0"/>
                </a:solidFill>
                <a:latin typeface="黑体" panose="02010609060101010101" pitchFamily="49" charset="-122"/>
                <a:ea typeface="黑体" panose="02010609060101010101" pitchFamily="49" charset="-122"/>
              </a:rPr>
              <a:t>网络爬虫</a:t>
            </a:r>
            <a:endParaRPr lang="en-US" altLang="zh-CN" dirty="0">
              <a:solidFill>
                <a:srgbClr val="00B0F0"/>
              </a:solidFill>
              <a:latin typeface="黑体" panose="02010609060101010101" pitchFamily="49" charset="-122"/>
              <a:ea typeface="黑体" panose="02010609060101010101" pitchFamily="49" charset="-122"/>
            </a:endParaRPr>
          </a:p>
          <a:p>
            <a:pPr>
              <a:buFont typeface="Wingdings" panose="05000000000000000000" pitchFamily="2" charset="2"/>
              <a:buChar char="ü"/>
            </a:pPr>
            <a:r>
              <a:rPr lang="zh-CN" altLang="en-US" dirty="0">
                <a:latin typeface="黑体" panose="02010609060101010101" pitchFamily="49" charset="-122"/>
                <a:ea typeface="黑体" panose="02010609060101010101" pitchFamily="49" charset="-122"/>
              </a:rPr>
              <a:t>时新性</a:t>
            </a:r>
            <a:endParaRPr lang="en-US" altLang="zh-CN" dirty="0">
              <a:latin typeface="黑体" panose="02010609060101010101" pitchFamily="49" charset="-122"/>
              <a:ea typeface="黑体" panose="02010609060101010101" pitchFamily="49" charset="-122"/>
            </a:endParaRPr>
          </a:p>
          <a:p>
            <a:pPr>
              <a:buFont typeface="Wingdings" panose="05000000000000000000" pitchFamily="2" charset="2"/>
              <a:buChar char="ü"/>
            </a:pPr>
            <a:r>
              <a:rPr lang="zh-CN" altLang="en-US" dirty="0">
                <a:latin typeface="黑体" panose="02010609060101010101" pitchFamily="49" charset="-122"/>
                <a:ea typeface="黑体" panose="02010609060101010101" pitchFamily="49" charset="-122"/>
              </a:rPr>
              <a:t>面向主题的信息采集</a:t>
            </a:r>
            <a:endParaRPr lang="en-US" altLang="zh-CN" dirty="0">
              <a:latin typeface="黑体" panose="02010609060101010101" pitchFamily="49" charset="-122"/>
              <a:ea typeface="黑体" panose="02010609060101010101" pitchFamily="49" charset="-122"/>
            </a:endParaRPr>
          </a:p>
          <a:p>
            <a:pPr>
              <a:buFont typeface="Wingdings" panose="05000000000000000000" pitchFamily="2" charset="2"/>
              <a:buChar char="ü"/>
            </a:pPr>
            <a:r>
              <a:rPr lang="zh-CN" altLang="en-US" dirty="0">
                <a:latin typeface="黑体" panose="02010609060101010101" pitchFamily="49" charset="-122"/>
                <a:ea typeface="黑体" panose="02010609060101010101" pitchFamily="49" charset="-122"/>
              </a:rPr>
              <a:t>深层网络采集</a:t>
            </a:r>
            <a:endParaRPr lang="en-US" altLang="zh-CN" dirty="0">
              <a:latin typeface="黑体" panose="02010609060101010101" pitchFamily="49" charset="-122"/>
              <a:ea typeface="黑体" panose="02010609060101010101" pitchFamily="49" charset="-122"/>
            </a:endParaRPr>
          </a:p>
          <a:p>
            <a:pPr>
              <a:buFont typeface="Wingdings" panose="05000000000000000000" pitchFamily="2" charset="2"/>
              <a:buChar char="ü"/>
            </a:pPr>
            <a:r>
              <a:rPr lang="zh-CN" altLang="en-US" dirty="0">
                <a:latin typeface="黑体" panose="02010609060101010101" pitchFamily="49" charset="-122"/>
                <a:ea typeface="黑体" panose="02010609060101010101" pitchFamily="49" charset="-122"/>
              </a:rPr>
              <a:t>网站地图</a:t>
            </a:r>
            <a:endParaRPr lang="en-US" altLang="zh-CN" dirty="0">
              <a:latin typeface="黑体" panose="02010609060101010101" pitchFamily="49" charset="-122"/>
              <a:ea typeface="黑体" panose="02010609060101010101" pitchFamily="49" charset="-122"/>
            </a:endParaRPr>
          </a:p>
          <a:p>
            <a:pPr>
              <a:buFont typeface="Wingdings" panose="05000000000000000000" pitchFamily="2" charset="2"/>
              <a:buChar char="ü"/>
            </a:pPr>
            <a:r>
              <a:rPr lang="zh-CN" altLang="en-US" dirty="0">
                <a:latin typeface="黑体" panose="02010609060101010101" pitchFamily="49" charset="-122"/>
                <a:ea typeface="黑体" panose="02010609060101010101" pitchFamily="49" charset="-122"/>
              </a:rPr>
              <a:t>分布式信息采集</a:t>
            </a:r>
            <a:endParaRPr lang="en-US" altLang="zh-CN"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
        <p:nvSpPr>
          <p:cNvPr id="6" name="标题 5"/>
          <p:cNvSpPr>
            <a:spLocks noGrp="1"/>
          </p:cNvSpPr>
          <p:nvPr>
            <p:ph type="title"/>
          </p:nvPr>
        </p:nvSpPr>
        <p:spPr/>
        <p:txBody>
          <a:bodyPr/>
          <a:lstStyle/>
          <a:p>
            <a:r>
              <a:rPr lang="en-US" altLang="zh-CN" dirty="0"/>
              <a:t>                         </a:t>
            </a:r>
            <a:r>
              <a:rPr lang="zh-CN" altLang="en-US" dirty="0"/>
              <a:t>总   结</a:t>
            </a:r>
            <a:endParaRPr lang="zh-CN" altLang="en-US" dirty="0"/>
          </a:p>
        </p:txBody>
      </p:sp>
      <p:sp>
        <p:nvSpPr>
          <p:cNvPr id="2" name="矩形 1"/>
          <p:cNvSpPr/>
          <p:nvPr/>
        </p:nvSpPr>
        <p:spPr>
          <a:xfrm>
            <a:off x="1187624" y="1660683"/>
            <a:ext cx="7704856" cy="5152693"/>
          </a:xfrm>
          <a:prstGeom prst="rect">
            <a:avLst/>
          </a:prstGeom>
        </p:spPr>
        <p:txBody>
          <a:bodyPr wrap="square">
            <a:spAutoFit/>
          </a:bodyPr>
          <a:lstStyle/>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dirty="0">
                <a:solidFill>
                  <a:srgbClr val="336699"/>
                </a:solidFill>
                <a:latin typeface="Times New Roman" panose="02020603050405020304" pitchFamily="18" charset="0"/>
                <a:ea typeface="黑体" panose="02010609060101010101" pitchFamily="49" charset="-122"/>
              </a:rPr>
              <a:t>1.</a:t>
            </a:r>
            <a:r>
              <a:rPr lang="zh-CN" altLang="en-US" dirty="0">
                <a:solidFill>
                  <a:srgbClr val="336699"/>
                </a:solidFill>
                <a:latin typeface="Times New Roman" panose="02020603050405020304" pitchFamily="18" charset="0"/>
                <a:ea typeface="黑体" panose="02010609060101010101" pitchFamily="49" charset="-122"/>
              </a:rPr>
              <a:t>确定搜索内容</a:t>
            </a:r>
            <a:endParaRPr lang="en-US" altLang="zh-CN" dirty="0">
              <a:solidFill>
                <a:srgbClr val="33669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dirty="0">
                <a:solidFill>
                  <a:srgbClr val="336699"/>
                </a:solidFill>
                <a:latin typeface="Times New Roman" panose="02020603050405020304" pitchFamily="18" charset="0"/>
                <a:ea typeface="黑体" panose="02010609060101010101" pitchFamily="49" charset="-122"/>
              </a:rPr>
              <a:t>2.</a:t>
            </a:r>
            <a:r>
              <a:rPr lang="zh-CN" altLang="en-US" dirty="0">
                <a:solidFill>
                  <a:srgbClr val="336699"/>
                </a:solidFill>
                <a:latin typeface="Times New Roman" panose="02020603050405020304" pitchFamily="18" charset="0"/>
                <a:ea typeface="黑体" panose="02010609060101010101" pitchFamily="49" charset="-122"/>
              </a:rPr>
              <a:t>网络信息爬取</a:t>
            </a:r>
            <a:endParaRPr lang="en-US" altLang="zh-CN" dirty="0">
              <a:solidFill>
                <a:srgbClr val="33669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dirty="0">
                <a:solidFill>
                  <a:srgbClr val="336699"/>
                </a:solidFill>
                <a:latin typeface="Times New Roman" panose="02020603050405020304" pitchFamily="18" charset="0"/>
                <a:ea typeface="黑体" panose="02010609060101010101" pitchFamily="49" charset="-122"/>
              </a:rPr>
              <a:t>3.</a:t>
            </a:r>
            <a:r>
              <a:rPr lang="zh-CN" altLang="en-US" dirty="0">
                <a:solidFill>
                  <a:srgbClr val="336699"/>
                </a:solidFill>
                <a:latin typeface="Times New Roman" panose="02020603050405020304" pitchFamily="18" charset="0"/>
                <a:ea typeface="黑体" panose="02010609060101010101" pitchFamily="49" charset="-122"/>
              </a:rPr>
              <a:t>文档和电子邮件的信息采集</a:t>
            </a:r>
            <a:endParaRPr lang="en-US" altLang="zh-CN" dirty="0">
              <a:solidFill>
                <a:srgbClr val="33669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dirty="0">
                <a:solidFill>
                  <a:srgbClr val="336699"/>
                </a:solidFill>
                <a:latin typeface="Times New Roman" panose="02020603050405020304" pitchFamily="18" charset="0"/>
                <a:ea typeface="黑体" panose="02010609060101010101" pitchFamily="49" charset="-122"/>
              </a:rPr>
              <a:t>4.</a:t>
            </a:r>
            <a:r>
              <a:rPr lang="zh-CN" altLang="en-US" dirty="0">
                <a:solidFill>
                  <a:srgbClr val="336699"/>
                </a:solidFill>
                <a:latin typeface="Times New Roman" panose="02020603050405020304" pitchFamily="18" charset="0"/>
                <a:ea typeface="黑体" panose="02010609060101010101" pitchFamily="49" charset="-122"/>
              </a:rPr>
              <a:t>文档信息源</a:t>
            </a:r>
            <a:endParaRPr lang="en-US" altLang="zh-CN" dirty="0">
              <a:solidFill>
                <a:srgbClr val="33669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dirty="0">
                <a:solidFill>
                  <a:srgbClr val="336699"/>
                </a:solidFill>
                <a:latin typeface="Times New Roman" panose="02020603050405020304" pitchFamily="18" charset="0"/>
                <a:ea typeface="黑体" panose="02010609060101010101" pitchFamily="49" charset="-122"/>
              </a:rPr>
              <a:t>5.</a:t>
            </a:r>
            <a:r>
              <a:rPr lang="zh-CN" altLang="en-US" dirty="0">
                <a:solidFill>
                  <a:srgbClr val="336699"/>
                </a:solidFill>
                <a:latin typeface="Times New Roman" panose="02020603050405020304" pitchFamily="18" charset="0"/>
                <a:ea typeface="黑体" panose="02010609060101010101" pitchFamily="49" charset="-122"/>
              </a:rPr>
              <a:t>转换问题</a:t>
            </a:r>
            <a:endParaRPr lang="en-US" altLang="zh-CN" dirty="0">
              <a:solidFill>
                <a:srgbClr val="33669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dirty="0">
                <a:solidFill>
                  <a:srgbClr val="336699"/>
                </a:solidFill>
                <a:latin typeface="Times New Roman" panose="02020603050405020304" pitchFamily="18" charset="0"/>
                <a:ea typeface="黑体" panose="02010609060101010101" pitchFamily="49" charset="-122"/>
              </a:rPr>
              <a:t>6.</a:t>
            </a:r>
            <a:r>
              <a:rPr lang="zh-CN" altLang="en-US" dirty="0">
                <a:solidFill>
                  <a:srgbClr val="336699"/>
                </a:solidFill>
                <a:latin typeface="Times New Roman" panose="02020603050405020304" pitchFamily="18" charset="0"/>
                <a:ea typeface="黑体" panose="02010609060101010101" pitchFamily="49" charset="-122"/>
              </a:rPr>
              <a:t>存储文档</a:t>
            </a:r>
            <a:endParaRPr lang="en-US" altLang="zh-CN" dirty="0">
              <a:solidFill>
                <a:srgbClr val="33669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dirty="0">
                <a:solidFill>
                  <a:srgbClr val="336699"/>
                </a:solidFill>
                <a:latin typeface="Times New Roman" panose="02020603050405020304" pitchFamily="18" charset="0"/>
                <a:ea typeface="黑体" panose="02010609060101010101" pitchFamily="49" charset="-122"/>
              </a:rPr>
              <a:t>7.</a:t>
            </a:r>
            <a:r>
              <a:rPr lang="zh-CN" altLang="en-US" dirty="0">
                <a:solidFill>
                  <a:srgbClr val="336699"/>
                </a:solidFill>
                <a:latin typeface="Times New Roman" panose="02020603050405020304" pitchFamily="18" charset="0"/>
                <a:ea typeface="黑体" panose="02010609060101010101" pitchFamily="49" charset="-122"/>
              </a:rPr>
              <a:t>重复检测</a:t>
            </a:r>
            <a:endParaRPr lang="en-US" altLang="zh-CN" dirty="0">
              <a:solidFill>
                <a:srgbClr val="33669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dirty="0">
                <a:solidFill>
                  <a:srgbClr val="336699"/>
                </a:solidFill>
                <a:latin typeface="Times New Roman" panose="02020603050405020304" pitchFamily="18" charset="0"/>
                <a:ea typeface="黑体" panose="02010609060101010101" pitchFamily="49" charset="-122"/>
              </a:rPr>
              <a:t>8.</a:t>
            </a:r>
            <a:r>
              <a:rPr lang="zh-CN" altLang="en-US" dirty="0">
                <a:solidFill>
                  <a:srgbClr val="336699"/>
                </a:solidFill>
                <a:latin typeface="Times New Roman" panose="02020603050405020304" pitchFamily="18" charset="0"/>
                <a:ea typeface="黑体" panose="02010609060101010101" pitchFamily="49" charset="-122"/>
              </a:rPr>
              <a:t>去除噪音</a:t>
            </a:r>
            <a:endParaRPr lang="zh-CN" altLang="en-US" dirty="0">
              <a:solidFill>
                <a:srgbClr val="336699"/>
              </a:solidFill>
              <a:latin typeface="Times New Roman" panose="02020603050405020304" pitchFamily="18" charset="0"/>
              <a:ea typeface="黑体" panose="02010609060101010101"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网络爬虫</a:t>
            </a:r>
            <a:endParaRPr lang="zh-CN" altLang="en-US" dirty="0"/>
          </a:p>
        </p:txBody>
      </p:sp>
      <p:sp>
        <p:nvSpPr>
          <p:cNvPr id="3" name="内容占位符 2"/>
          <p:cNvSpPr>
            <a:spLocks noGrp="1"/>
          </p:cNvSpPr>
          <p:nvPr>
            <p:ph idx="1"/>
          </p:nvPr>
        </p:nvSpPr>
        <p:spPr>
          <a:xfrm>
            <a:off x="457200" y="1600200"/>
            <a:ext cx="8507288" cy="4953000"/>
          </a:xfrm>
        </p:spPr>
        <p:txBody>
          <a:bodyPr/>
          <a:lstStyle/>
          <a:p>
            <a:r>
              <a:rPr lang="zh-CN" altLang="en-US" dirty="0">
                <a:latin typeface="黑体" panose="02010609060101010101" pitchFamily="49" charset="-122"/>
                <a:ea typeface="黑体" panose="02010609060101010101" pitchFamily="49" charset="-122"/>
              </a:rPr>
              <a:t>任务</a:t>
            </a:r>
            <a:endParaRPr lang="en-US" altLang="zh-CN" dirty="0">
              <a:latin typeface="黑体" panose="02010609060101010101" pitchFamily="49" charset="-122"/>
              <a:ea typeface="黑体" panose="02010609060101010101" pitchFamily="49" charset="-122"/>
            </a:endParaRPr>
          </a:p>
          <a:p>
            <a:pPr lvl="1"/>
            <a:r>
              <a:rPr lang="zh-CN" altLang="en-US" dirty="0">
                <a:latin typeface="黑体" panose="02010609060101010101" pitchFamily="49" charset="-122"/>
                <a:ea typeface="黑体" panose="02010609060101010101" pitchFamily="49" charset="-122"/>
              </a:rPr>
              <a:t>下载网页，发现提取</a:t>
            </a:r>
            <a:r>
              <a:rPr lang="en-US" altLang="zh-CN" dirty="0">
                <a:latin typeface="黑体" panose="02010609060101010101" pitchFamily="49" charset="-122"/>
                <a:ea typeface="黑体" panose="02010609060101010101" pitchFamily="49" charset="-122"/>
              </a:rPr>
              <a:t>URLs</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过程</a:t>
            </a:r>
            <a:endParaRPr lang="en-US" altLang="zh-CN" dirty="0">
              <a:latin typeface="黑体" panose="02010609060101010101" pitchFamily="49" charset="-122"/>
              <a:ea typeface="黑体" panose="02010609060101010101" pitchFamily="49" charset="-122"/>
            </a:endParaRPr>
          </a:p>
          <a:p>
            <a:pPr lvl="1"/>
            <a:r>
              <a:rPr lang="zh-CN" altLang="en-US" dirty="0">
                <a:latin typeface="黑体" panose="02010609060101010101" pitchFamily="49" charset="-122"/>
                <a:ea typeface="黑体" panose="02010609060101010101" pitchFamily="49" charset="-122"/>
              </a:rPr>
              <a:t>首先，准备</a:t>
            </a:r>
            <a:r>
              <a:rPr lang="en-US" altLang="zh-CN" dirty="0">
                <a:latin typeface="黑体" panose="02010609060101010101" pitchFamily="49" charset="-122"/>
                <a:ea typeface="黑体" panose="02010609060101010101" pitchFamily="49" charset="-122"/>
              </a:rPr>
              <a:t>Seed URL</a:t>
            </a:r>
            <a:r>
              <a:rPr lang="zh-CN" altLang="en-US" dirty="0">
                <a:latin typeface="黑体" panose="02010609060101010101" pitchFamily="49" charset="-122"/>
                <a:ea typeface="黑体" panose="02010609060101010101" pitchFamily="49" charset="-122"/>
              </a:rPr>
              <a:t>列表（排序）</a:t>
            </a:r>
            <a:endParaRPr lang="en-US" altLang="zh-CN" dirty="0">
              <a:latin typeface="黑体" panose="02010609060101010101" pitchFamily="49" charset="-122"/>
              <a:ea typeface="黑体" panose="02010609060101010101" pitchFamily="49" charset="-122"/>
            </a:endParaRPr>
          </a:p>
          <a:p>
            <a:pPr lvl="1"/>
            <a:r>
              <a:rPr lang="zh-CN" altLang="en-US" dirty="0">
                <a:latin typeface="黑体" panose="02010609060101010101" pitchFamily="49" charset="-122"/>
                <a:ea typeface="黑体" panose="02010609060101010101" pitchFamily="49" charset="-122"/>
              </a:rPr>
              <a:t>添加</a:t>
            </a:r>
            <a:r>
              <a:rPr lang="en-US" altLang="zh-CN" dirty="0">
                <a:latin typeface="黑体" panose="02010609060101010101" pitchFamily="49" charset="-122"/>
                <a:ea typeface="黑体" panose="02010609060101010101" pitchFamily="49" charset="-122"/>
              </a:rPr>
              <a:t>Seed URLs</a:t>
            </a:r>
            <a:r>
              <a:rPr lang="zh-CN" altLang="en-US" dirty="0">
                <a:latin typeface="黑体" panose="02010609060101010101" pitchFamily="49" charset="-122"/>
                <a:ea typeface="黑体" panose="02010609060101010101" pitchFamily="49" charset="-122"/>
              </a:rPr>
              <a:t>到请求队列中</a:t>
            </a:r>
            <a:endParaRPr lang="en-US" altLang="zh-CN" dirty="0">
              <a:latin typeface="黑体" panose="02010609060101010101" pitchFamily="49" charset="-122"/>
              <a:ea typeface="黑体" panose="02010609060101010101" pitchFamily="49" charset="-122"/>
            </a:endParaRPr>
          </a:p>
          <a:p>
            <a:pPr lvl="1"/>
            <a:r>
              <a:rPr lang="zh-CN" altLang="en-US" dirty="0">
                <a:latin typeface="黑体" panose="02010609060101010101" pitchFamily="49" charset="-122"/>
                <a:ea typeface="黑体" panose="02010609060101010101" pitchFamily="49" charset="-122"/>
              </a:rPr>
              <a:t>爬虫程序从队列头部取出一个</a:t>
            </a:r>
            <a:r>
              <a:rPr lang="en-US" altLang="zh-CN" dirty="0">
                <a:latin typeface="黑体" panose="02010609060101010101" pitchFamily="49" charset="-122"/>
                <a:ea typeface="黑体" panose="02010609060101010101" pitchFamily="49" charset="-122"/>
              </a:rPr>
              <a:t>URL</a:t>
            </a:r>
            <a:r>
              <a:rPr lang="zh-CN" altLang="en-US" dirty="0">
                <a:latin typeface="黑体" panose="02010609060101010101" pitchFamily="49" charset="-122"/>
                <a:ea typeface="黑体" panose="02010609060101010101" pitchFamily="49" charset="-122"/>
              </a:rPr>
              <a:t>，下载该页面</a:t>
            </a:r>
            <a:endParaRPr lang="en-US" altLang="zh-CN" dirty="0">
              <a:latin typeface="黑体" panose="02010609060101010101" pitchFamily="49" charset="-122"/>
              <a:ea typeface="黑体" panose="02010609060101010101" pitchFamily="49" charset="-122"/>
            </a:endParaRPr>
          </a:p>
          <a:p>
            <a:pPr lvl="1"/>
            <a:r>
              <a:rPr lang="zh-CN" altLang="en-US" dirty="0">
                <a:latin typeface="黑体" panose="02010609060101010101" pitchFamily="49" charset="-122"/>
                <a:ea typeface="黑体" panose="02010609060101010101" pitchFamily="49" charset="-122"/>
              </a:rPr>
              <a:t>对下载的页面进行解析，提取链接集合</a:t>
            </a:r>
            <a:endParaRPr lang="en-US" altLang="zh-CN" dirty="0">
              <a:latin typeface="黑体" panose="02010609060101010101" pitchFamily="49" charset="-122"/>
              <a:ea typeface="黑体" panose="02010609060101010101" pitchFamily="49" charset="-122"/>
            </a:endParaRPr>
          </a:p>
          <a:p>
            <a:pPr lvl="1"/>
            <a:r>
              <a:rPr lang="zh-CN" altLang="en-US" dirty="0">
                <a:latin typeface="黑体" panose="02010609060101010101" pitchFamily="49" charset="-122"/>
                <a:ea typeface="黑体" panose="02010609060101010101" pitchFamily="49" charset="-122"/>
              </a:rPr>
              <a:t>对链接集合中未爬取过的</a:t>
            </a:r>
            <a:r>
              <a:rPr lang="en-US" altLang="zh-CN" dirty="0">
                <a:latin typeface="黑体" panose="02010609060101010101" pitchFamily="49" charset="-122"/>
                <a:ea typeface="黑体" panose="02010609060101010101" pitchFamily="49" charset="-122"/>
              </a:rPr>
              <a:t>URLs</a:t>
            </a:r>
            <a:r>
              <a:rPr lang="zh-CN" altLang="en-US" dirty="0">
                <a:latin typeface="黑体" panose="02010609060101010101" pitchFamily="49" charset="-122"/>
                <a:ea typeface="黑体" panose="02010609060101010101" pitchFamily="49" charset="-122"/>
              </a:rPr>
              <a:t>添加到队列当中</a:t>
            </a:r>
            <a:endParaRPr lang="en-US" altLang="zh-CN" dirty="0">
              <a:latin typeface="黑体" panose="02010609060101010101" pitchFamily="49" charset="-122"/>
              <a:ea typeface="黑体" panose="02010609060101010101" pitchFamily="49" charset="-122"/>
            </a:endParaRPr>
          </a:p>
          <a:p>
            <a:pPr lvl="1"/>
            <a:r>
              <a:rPr lang="zh-CN" altLang="en-US" dirty="0">
                <a:latin typeface="黑体" panose="02010609060101010101" pitchFamily="49" charset="-122"/>
                <a:ea typeface="黑体" panose="02010609060101010101" pitchFamily="49" charset="-122"/>
              </a:rPr>
              <a:t>重复上述过程，直到请求队列为空或其他终止条件满足</a:t>
            </a:r>
            <a:endParaRPr lang="en-US" altLang="zh-CN" dirty="0">
              <a:latin typeface="黑体" panose="02010609060101010101" pitchFamily="49" charset="-122"/>
              <a:ea typeface="黑体" panose="02010609060101010101" pitchFamily="49" charset="-122"/>
            </a:endParaRPr>
          </a:p>
          <a:p>
            <a:pPr marL="342900" lvl="1" indent="-342900">
              <a:buClr>
                <a:srgbClr val="437085"/>
              </a:buClr>
            </a:pPr>
            <a:r>
              <a:rPr lang="zh-CN" altLang="en-US" sz="2800" dirty="0">
                <a:latin typeface="黑体" panose="02010609060101010101" pitchFamily="49" charset="-122"/>
                <a:ea typeface="黑体" panose="02010609060101010101" pitchFamily="49" charset="-122"/>
                <a:cs typeface="MS PGothic" panose="020B0600070205080204" charset="-128"/>
              </a:rPr>
              <a:t>这里有个“</a:t>
            </a:r>
            <a:r>
              <a:rPr lang="en-US" altLang="zh-CN" sz="2800" dirty="0">
                <a:latin typeface="黑体" panose="02010609060101010101" pitchFamily="49" charset="-122"/>
                <a:ea typeface="黑体" panose="02010609060101010101" pitchFamily="49" charset="-122"/>
                <a:cs typeface="MS PGothic" panose="020B0600070205080204" charset="-128"/>
              </a:rPr>
              <a:t>Web</a:t>
            </a:r>
            <a:r>
              <a:rPr lang="zh-CN" altLang="en-US" sz="2800" dirty="0">
                <a:latin typeface="黑体" panose="02010609060101010101" pitchFamily="49" charset="-122"/>
                <a:ea typeface="黑体" panose="02010609060101010101" pitchFamily="49" charset="-122"/>
                <a:cs typeface="MS PGothic" panose="020B0600070205080204" charset="-128"/>
              </a:rPr>
              <a:t>的连通性很好”的基本假设</a:t>
            </a:r>
            <a:endParaRPr lang="en-US" altLang="zh-CN" sz="2800" dirty="0">
              <a:latin typeface="黑体" panose="02010609060101010101" pitchFamily="49" charset="-122"/>
              <a:ea typeface="黑体" panose="02010609060101010101" pitchFamily="49" charset="-122"/>
              <a:cs typeface="MS PGothic" panose="020B0600070205080204" charset="-128"/>
            </a:endParaRPr>
          </a:p>
          <a:p>
            <a:pPr lvl="1"/>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Times New Roman" panose="02020603050405020304" pitchFamily="18" charset="0"/>
                <a:ea typeface="黑体" panose="02010609060101010101" pitchFamily="49" charset="-122"/>
              </a:rPr>
            </a:fld>
            <a:endParaRPr lang="en-US" sz="1200" dirty="0">
              <a:solidFill>
                <a:srgbClr val="898989"/>
              </a:solidFill>
              <a:latin typeface="Times New Roman" panose="02020603050405020304" pitchFamily="18" charset="0"/>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latin typeface="Times New Roman" panose="02020603050405020304" pitchFamily="18" charset="0"/>
              <a:ea typeface="黑体" panose="02010609060101010101"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fld>
            <a:endParaRPr lang="en-US"/>
          </a:p>
        </p:txBody>
      </p:sp>
      <p:graphicFrame>
        <p:nvGraphicFramePr>
          <p:cNvPr id="7" name="Object 2"/>
          <p:cNvGraphicFramePr>
            <a:graphicFrameLocks noChangeAspect="1"/>
          </p:cNvGraphicFramePr>
          <p:nvPr/>
        </p:nvGraphicFramePr>
        <p:xfrm>
          <a:off x="890954" y="1102336"/>
          <a:ext cx="7543800" cy="5310187"/>
        </p:xfrm>
        <a:graphic>
          <a:graphicData uri="http://schemas.openxmlformats.org/presentationml/2006/ole">
            <mc:AlternateContent xmlns:mc="http://schemas.openxmlformats.org/markup-compatibility/2006">
              <mc:Choice xmlns:v="urn:schemas-microsoft-com:vml" Requires="v">
                <p:oleObj spid="_x0000_s1397" name="Visio" r:id="rId1" imgW="8432800" imgH="5943600" progId="">
                  <p:embed/>
                </p:oleObj>
              </mc:Choice>
              <mc:Fallback>
                <p:oleObj name="Visio" r:id="rId1" imgW="8432800" imgH="5943600" progId="">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954" y="1102336"/>
                        <a:ext cx="7543800" cy="5310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Times New Roman" panose="02020603050405020304" pitchFamily="18" charset="0"/>
                <a:ea typeface="黑体" panose="02010609060101010101" pitchFamily="49" charset="-122"/>
              </a:rPr>
            </a:fld>
            <a:endParaRPr lang="en-US" sz="1200" dirty="0">
              <a:solidFill>
                <a:srgbClr val="898989"/>
              </a:solidFill>
              <a:latin typeface="Times New Roman" panose="02020603050405020304" pitchFamily="18" charset="0"/>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latin typeface="Times New Roman" panose="02020603050405020304" pitchFamily="18" charset="0"/>
              <a:ea typeface="黑体" panose="02010609060101010101"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fld>
            <a:endParaRPr lang="en-US"/>
          </a:p>
        </p:txBody>
      </p:sp>
      <p:pic>
        <p:nvPicPr>
          <p:cNvPr id="8" name="Picture 2"/>
          <p:cNvPicPr>
            <a:picLocks noChangeAspect="1" noChangeArrowheads="1"/>
          </p:cNvPicPr>
          <p:nvPr/>
        </p:nvPicPr>
        <p:blipFill>
          <a:blip r:embed="rId1" cstate="print"/>
          <a:srcRect/>
          <a:stretch>
            <a:fillRect/>
          </a:stretch>
        </p:blipFill>
        <p:spPr bwMode="auto">
          <a:xfrm>
            <a:off x="899592" y="597743"/>
            <a:ext cx="7132089" cy="5879257"/>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
        <p:nvSpPr>
          <p:cNvPr id="3" name="Text Box 2"/>
          <p:cNvSpPr txBox="1">
            <a:spLocks noChangeArrowheads="1"/>
          </p:cNvSpPr>
          <p:nvPr/>
        </p:nvSpPr>
        <p:spPr bwMode="auto">
          <a:xfrm>
            <a:off x="214282" y="12700"/>
            <a:ext cx="8470931" cy="1403350"/>
          </a:xfrm>
          <a:prstGeom prst="rect">
            <a:avLst/>
          </a:prstGeom>
          <a:noFill/>
          <a:ln w="9525">
            <a:noFill/>
            <a:round/>
          </a:ln>
        </p:spPr>
        <p:txBody>
          <a:bodyPr anchor="b"/>
          <a:lstStyle/>
          <a:p>
            <a:r>
              <a:rPr lang="zh-CN" altLang="en-US" sz="3600" dirty="0">
                <a:solidFill>
                  <a:schemeClr val="tx1"/>
                </a:solidFill>
                <a:latin typeface="Times New Roman" panose="02020603050405020304" pitchFamily="18" charset="0"/>
                <a:ea typeface="黑体" panose="02010609060101010101" pitchFamily="49" charset="-122"/>
              </a:rPr>
              <a:t>网络爬虫的问题</a:t>
            </a:r>
            <a:endParaRPr lang="en-US" sz="3600" dirty="0">
              <a:solidFill>
                <a:schemeClr val="tx1"/>
              </a:solidFill>
              <a:latin typeface="Times New Roman" panose="02020603050405020304" pitchFamily="18" charset="0"/>
              <a:ea typeface="黑体" panose="02010609060101010101" pitchFamily="49" charset="-122"/>
            </a:endParaRPr>
          </a:p>
        </p:txBody>
      </p:sp>
      <p:sp>
        <p:nvSpPr>
          <p:cNvPr id="5" name="Text Box 3"/>
          <p:cNvSpPr txBox="1">
            <a:spLocks noChangeArrowheads="1"/>
          </p:cNvSpPr>
          <p:nvPr/>
        </p:nvSpPr>
        <p:spPr bwMode="auto">
          <a:xfrm>
            <a:off x="214282" y="1643050"/>
            <a:ext cx="8286808" cy="5530366"/>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Times New Roman" panose="02020603050405020304" pitchFamily="18" charset="0"/>
                <a:ea typeface="黑体" panose="02010609060101010101" pitchFamily="49" charset="-122"/>
              </a:rPr>
              <a:t>规模问题</a:t>
            </a:r>
            <a:r>
              <a:rPr lang="en-US" dirty="0">
                <a:solidFill>
                  <a:schemeClr val="tx1"/>
                </a:solidFill>
                <a:latin typeface="Times New Roman" panose="02020603050405020304" pitchFamily="18" charset="0"/>
                <a:ea typeface="黑体" panose="02010609060101010101" pitchFamily="49" charset="-122"/>
              </a:rPr>
              <a:t>: </a:t>
            </a:r>
            <a:r>
              <a:rPr lang="zh-CN" altLang="en-US" dirty="0">
                <a:solidFill>
                  <a:schemeClr val="tx1"/>
                </a:solidFill>
                <a:latin typeface="Times New Roman" panose="02020603050405020304" pitchFamily="18" charset="0"/>
                <a:ea typeface="黑体" panose="02010609060101010101" pitchFamily="49" charset="-122"/>
              </a:rPr>
              <a:t>必须要分布式处理</a:t>
            </a:r>
            <a:endParaRPr lang="en-US" dirty="0">
              <a:solidFill>
                <a:schemeClr val="tx1"/>
              </a:solidFill>
              <a:latin typeface="Times New Roman" panose="02020603050405020304" pitchFamily="18" charset="0"/>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Times New Roman" panose="02020603050405020304" pitchFamily="18" charset="0"/>
                <a:ea typeface="黑体" panose="02010609060101010101" pitchFamily="49" charset="-122"/>
              </a:rPr>
              <a:t>我们不可能索引所有网页，必须要从中选择部分网页，如何选择？</a:t>
            </a:r>
            <a:endParaRPr lang="en-US" dirty="0">
              <a:solidFill>
                <a:schemeClr val="tx1"/>
              </a:solidFill>
              <a:latin typeface="Times New Roman" panose="02020603050405020304" pitchFamily="18" charset="0"/>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Times New Roman" panose="02020603050405020304" pitchFamily="18" charset="0"/>
                <a:ea typeface="黑体" panose="02010609060101010101" pitchFamily="49" charset="-122"/>
              </a:rPr>
              <a:t>重复网页：必须要集成重复检测功能</a:t>
            </a:r>
            <a:endParaRPr lang="en-US" dirty="0">
              <a:solidFill>
                <a:srgbClr val="0070C0"/>
              </a:solidFill>
              <a:latin typeface="Times New Roman" panose="02020603050405020304" pitchFamily="18" charset="0"/>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Times New Roman" panose="02020603050405020304" pitchFamily="18" charset="0"/>
                <a:ea typeface="黑体" panose="02010609060101010101" pitchFamily="49" charset="-122"/>
              </a:rPr>
              <a:t>作弊网页和爬虫陷阱：必须要集成作弊网页检测功能</a:t>
            </a:r>
            <a:endParaRPr lang="en-US" altLang="zh-CN" dirty="0">
              <a:solidFill>
                <a:schemeClr val="tx1"/>
              </a:solidFill>
              <a:latin typeface="Times New Roman" panose="02020603050405020304" pitchFamily="18" charset="0"/>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Times New Roman" panose="02020603050405020304" pitchFamily="18" charset="0"/>
                <a:ea typeface="黑体" panose="02010609060101010101" pitchFamily="49" charset="-122"/>
              </a:rPr>
              <a:t>礼貌性问题： 对同一网站的访问按照协议规定，并且访问的间隔必须要足够</a:t>
            </a:r>
            <a:endParaRPr lang="en-US" dirty="0">
              <a:solidFill>
                <a:schemeClr val="tx1"/>
              </a:solidFill>
              <a:latin typeface="Times New Roman" panose="02020603050405020304" pitchFamily="18" charset="0"/>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Times New Roman" panose="02020603050405020304" pitchFamily="18" charset="0"/>
                <a:ea typeface="黑体" panose="02010609060101010101" pitchFamily="49" charset="-122"/>
              </a:rPr>
              <a:t>新鲜度</a:t>
            </a:r>
            <a:r>
              <a:rPr lang="en-US" altLang="zh-CN" dirty="0">
                <a:solidFill>
                  <a:schemeClr val="tx1"/>
                </a:solidFill>
                <a:latin typeface="Times New Roman" panose="02020603050405020304" pitchFamily="18" charset="0"/>
                <a:ea typeface="黑体" panose="02010609060101010101" pitchFamily="49" charset="-122"/>
              </a:rPr>
              <a:t>(freshness)</a:t>
            </a:r>
            <a:r>
              <a:rPr lang="zh-CN" altLang="en-US" dirty="0">
                <a:solidFill>
                  <a:schemeClr val="tx1"/>
                </a:solidFill>
                <a:latin typeface="Times New Roman" panose="02020603050405020304" pitchFamily="18" charset="0"/>
                <a:ea typeface="黑体" panose="02010609060101010101" pitchFamily="49" charset="-122"/>
              </a:rPr>
              <a:t>问题：必须要定期更新或者重采</a:t>
            </a:r>
            <a:endParaRPr lang="en-US" dirty="0">
              <a:solidFill>
                <a:schemeClr val="tx1"/>
              </a:solidFill>
              <a:latin typeface="Times New Roman" panose="02020603050405020304" pitchFamily="18" charset="0"/>
              <a:ea typeface="黑体" panose="02010609060101010101" pitchFamily="49" charset="-122"/>
            </a:endParaRPr>
          </a:p>
          <a:p>
            <a:pPr lvl="2">
              <a:spcBef>
                <a:spcPts val="700"/>
              </a:spcBef>
              <a:buClr>
                <a:srgbClr val="336699"/>
              </a:buClr>
              <a:buFont typeface="Wingdings" panose="05000000000000000000" pitchFamily="2" charset="2"/>
              <a:buChar char="§"/>
            </a:pPr>
            <a:r>
              <a:rPr lang="zh-CN" altLang="en-US" sz="2200" dirty="0">
                <a:solidFill>
                  <a:schemeClr val="tx1"/>
                </a:solidFill>
                <a:latin typeface="Times New Roman" panose="02020603050405020304" pitchFamily="18" charset="0"/>
                <a:ea typeface="黑体" panose="02010609060101010101" pitchFamily="49" charset="-122"/>
              </a:rPr>
              <a:t>由于</a:t>
            </a:r>
            <a:r>
              <a:rPr lang="en-US" altLang="zh-CN" sz="2200" dirty="0">
                <a:solidFill>
                  <a:schemeClr val="tx1"/>
                </a:solidFill>
                <a:latin typeface="Times New Roman" panose="02020603050405020304" pitchFamily="18" charset="0"/>
                <a:ea typeface="黑体" panose="02010609060101010101" pitchFamily="49" charset="-122"/>
              </a:rPr>
              <a:t>Web</a:t>
            </a:r>
            <a:r>
              <a:rPr lang="zh-CN" altLang="en-US" sz="2200" dirty="0">
                <a:solidFill>
                  <a:schemeClr val="tx1"/>
                </a:solidFill>
                <a:latin typeface="Times New Roman" panose="02020603050405020304" pitchFamily="18" charset="0"/>
                <a:ea typeface="黑体" panose="02010609060101010101" pitchFamily="49" charset="-122"/>
              </a:rPr>
              <a:t>的规模巨大，我们只能对一个小的网页子集频繁重采</a:t>
            </a:r>
            <a:endParaRPr lang="en-US" sz="2200" dirty="0">
              <a:solidFill>
                <a:schemeClr val="tx1"/>
              </a:solidFill>
              <a:latin typeface="Times New Roman" panose="02020603050405020304" pitchFamily="18" charset="0"/>
              <a:ea typeface="黑体" panose="02010609060101010101" pitchFamily="49" charset="-122"/>
            </a:endParaRPr>
          </a:p>
          <a:p>
            <a:pPr lvl="2">
              <a:spcBef>
                <a:spcPts val="700"/>
              </a:spcBef>
              <a:buClr>
                <a:srgbClr val="336699"/>
              </a:buClr>
              <a:buFont typeface="Wingdings" panose="05000000000000000000" pitchFamily="2" charset="2"/>
              <a:buChar char="§"/>
            </a:pPr>
            <a:r>
              <a:rPr lang="zh-CN" altLang="en-US" sz="2200" dirty="0">
                <a:solidFill>
                  <a:schemeClr val="tx1"/>
                </a:solidFill>
                <a:latin typeface="Times New Roman" panose="02020603050405020304" pitchFamily="18" charset="0"/>
                <a:ea typeface="黑体" panose="02010609060101010101" pitchFamily="49" charset="-122"/>
              </a:rPr>
              <a:t>同样，这也存在一个选择或者优先级问题</a:t>
            </a:r>
            <a:endParaRPr lang="en-US" sz="2200" dirty="0">
              <a:solidFill>
                <a:srgbClr val="0070C0"/>
              </a:solidFill>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
        <p:nvSpPr>
          <p:cNvPr id="3"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zh-CN" altLang="en-US" sz="3600" dirty="0">
                <a:solidFill>
                  <a:schemeClr val="tx1"/>
                </a:solidFill>
                <a:latin typeface="Times New Roman" panose="02020603050405020304" pitchFamily="18" charset="0"/>
                <a:ea typeface="黑体" panose="02010609060101010101" pitchFamily="49" charset="-122"/>
              </a:rPr>
              <a:t>爬取规模的数量级</a:t>
            </a:r>
            <a:endParaRPr lang="en-US" sz="3600" dirty="0">
              <a:solidFill>
                <a:schemeClr val="tx1"/>
              </a:solidFill>
              <a:latin typeface="Times New Roman" panose="02020603050405020304" pitchFamily="18" charset="0"/>
              <a:ea typeface="黑体" panose="02010609060101010101" pitchFamily="49" charset="-122"/>
            </a:endParaRPr>
          </a:p>
        </p:txBody>
      </p:sp>
      <p:sp>
        <p:nvSpPr>
          <p:cNvPr id="5" name="Text Box 3"/>
          <p:cNvSpPr txBox="1">
            <a:spLocks noChangeArrowheads="1"/>
          </p:cNvSpPr>
          <p:nvPr/>
        </p:nvSpPr>
        <p:spPr bwMode="auto">
          <a:xfrm>
            <a:off x="285720" y="2714620"/>
            <a:ext cx="8572560" cy="2357454"/>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Times New Roman" panose="02020603050405020304" pitchFamily="18" charset="0"/>
                <a:ea typeface="黑体" panose="02010609060101010101" pitchFamily="49" charset="-122"/>
              </a:rPr>
              <a:t>如果要在一个月内采集</a:t>
            </a:r>
            <a:r>
              <a:rPr lang="en-US" dirty="0">
                <a:solidFill>
                  <a:schemeClr val="tx1"/>
                </a:solidFill>
                <a:latin typeface="Times New Roman" panose="02020603050405020304" pitchFamily="18" charset="0"/>
                <a:ea typeface="黑体" panose="02010609060101010101" pitchFamily="49" charset="-122"/>
              </a:rPr>
              <a:t>20,000,000,000</a:t>
            </a:r>
            <a:r>
              <a:rPr lang="zh-CN" altLang="en-US" dirty="0">
                <a:solidFill>
                  <a:schemeClr val="tx1"/>
                </a:solidFill>
                <a:latin typeface="Times New Roman" panose="02020603050405020304" pitchFamily="18" charset="0"/>
                <a:ea typeface="黑体" panose="02010609060101010101" pitchFamily="49" charset="-122"/>
              </a:rPr>
              <a:t>个页面</a:t>
            </a:r>
            <a:r>
              <a:rPr lang="en-US" dirty="0">
                <a:solidFill>
                  <a:schemeClr val="tx1"/>
                </a:solidFill>
                <a:latin typeface="Times New Roman" panose="02020603050405020304" pitchFamily="18" charset="0"/>
                <a:ea typeface="黑体" panose="02010609060101010101" pitchFamily="49" charset="-122"/>
              </a:rPr>
              <a:t>. . .</a:t>
            </a:r>
            <a:endParaRPr lang="en-US" dirty="0">
              <a:solidFill>
                <a:schemeClr val="tx1"/>
              </a:solidFill>
              <a:latin typeface="Times New Roman" panose="02020603050405020304" pitchFamily="18" charset="0"/>
              <a:ea typeface="黑体" panose="02010609060101010101" pitchFamily="49" charset="-122"/>
            </a:endParaRPr>
          </a:p>
          <a:p>
            <a:pPr lvl="1">
              <a:spcBef>
                <a:spcPts val="700"/>
              </a:spcBef>
              <a:buClr>
                <a:srgbClr val="336699"/>
              </a:buClr>
              <a:buFont typeface="Wingdings" panose="05000000000000000000" pitchFamily="2" charset="2"/>
              <a:buChar char="§"/>
            </a:pPr>
            <a:r>
              <a:rPr lang="en-US" dirty="0">
                <a:solidFill>
                  <a:schemeClr val="tx1"/>
                </a:solidFill>
                <a:latin typeface="Times New Roman" panose="02020603050405020304" pitchFamily="18" charset="0"/>
                <a:ea typeface="黑体" panose="02010609060101010101" pitchFamily="49" charset="-122"/>
              </a:rPr>
              <a:t>. . . </a:t>
            </a:r>
            <a:r>
              <a:rPr lang="zh-CN" altLang="en-US" dirty="0">
                <a:solidFill>
                  <a:schemeClr val="tx1"/>
                </a:solidFill>
                <a:latin typeface="Times New Roman" panose="02020603050405020304" pitchFamily="18" charset="0"/>
                <a:ea typeface="黑体" panose="02010609060101010101" pitchFamily="49" charset="-122"/>
              </a:rPr>
              <a:t>那么必须要在一秒内大概采集</a:t>
            </a:r>
            <a:r>
              <a:rPr lang="en-US" dirty="0">
                <a:solidFill>
                  <a:schemeClr val="tx1"/>
                </a:solidFill>
                <a:latin typeface="Times New Roman" panose="02020603050405020304" pitchFamily="18" charset="0"/>
                <a:ea typeface="黑体" panose="02010609060101010101" pitchFamily="49" charset="-122"/>
              </a:rPr>
              <a:t> 8000</a:t>
            </a:r>
            <a:r>
              <a:rPr lang="zh-CN" altLang="en-US" dirty="0">
                <a:solidFill>
                  <a:schemeClr val="tx1"/>
                </a:solidFill>
                <a:latin typeface="Times New Roman" panose="02020603050405020304" pitchFamily="18" charset="0"/>
                <a:ea typeface="黑体" panose="02010609060101010101" pitchFamily="49" charset="-122"/>
              </a:rPr>
              <a:t>个网页</a:t>
            </a:r>
            <a:r>
              <a:rPr lang="en-US" dirty="0">
                <a:solidFill>
                  <a:schemeClr val="tx1"/>
                </a:solidFill>
                <a:latin typeface="Times New Roman" panose="02020603050405020304" pitchFamily="18" charset="0"/>
                <a:ea typeface="黑体" panose="02010609060101010101" pitchFamily="49" charset="-122"/>
              </a:rPr>
              <a:t>!</a:t>
            </a:r>
            <a:endParaRPr lang="en-US" dirty="0">
              <a:solidFill>
                <a:schemeClr val="tx1"/>
              </a:solidFill>
              <a:latin typeface="Times New Roman" panose="02020603050405020304" pitchFamily="18" charset="0"/>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Times New Roman" panose="02020603050405020304" pitchFamily="18" charset="0"/>
                <a:ea typeface="黑体" panose="02010609060101010101" pitchFamily="49" charset="-122"/>
              </a:rPr>
              <a:t>由于我们采集的网页可能重复、不可下载或者是作弊网页，实际上可能需要更快的采集速度才能达到上述指标</a:t>
            </a:r>
            <a:endParaRPr lang="en-US" dirty="0">
              <a:solidFill>
                <a:schemeClr val="tx1"/>
              </a:solidFill>
              <a:latin typeface="Times New Roman" panose="02020603050405020304" pitchFamily="18" charset="0"/>
              <a:ea typeface="黑体" panose="020106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
        <p:nvSpPr>
          <p:cNvPr id="3"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zh-CN" altLang="en-US" sz="3600" dirty="0">
                <a:solidFill>
                  <a:schemeClr val="dk1"/>
                </a:solidFill>
                <a:latin typeface="Times New Roman" panose="02020603050405020304" pitchFamily="18" charset="0"/>
                <a:ea typeface="黑体" panose="02010609060101010101" pitchFamily="49" charset="-122"/>
              </a:rPr>
              <a:t>爬虫必须做到</a:t>
            </a:r>
            <a:endParaRPr lang="en-US" sz="3600" dirty="0">
              <a:solidFill>
                <a:schemeClr val="dk1"/>
              </a:solidFill>
              <a:latin typeface="Times New Roman" panose="02020603050405020304" pitchFamily="18" charset="0"/>
              <a:ea typeface="黑体" panose="02010609060101010101" pitchFamily="49" charset="-122"/>
            </a:endParaRPr>
          </a:p>
        </p:txBody>
      </p:sp>
      <p:graphicFrame>
        <p:nvGraphicFramePr>
          <p:cNvPr id="5" name="Table 5"/>
          <p:cNvGraphicFramePr>
            <a:graphicFrameLocks noGrp="1"/>
          </p:cNvGraphicFramePr>
          <p:nvPr/>
        </p:nvGraphicFramePr>
        <p:xfrm>
          <a:off x="428596" y="4357694"/>
          <a:ext cx="8143932" cy="1280160"/>
        </p:xfrm>
        <a:graphic>
          <a:graphicData uri="http://schemas.openxmlformats.org/drawingml/2006/table">
            <a:tbl>
              <a:tblPr firstRow="1" bandRow="1">
                <a:tableStyleId>{5C22544A-7EE6-4342-B048-85BDC9FD1C3A}</a:tableStyleId>
              </a:tblPr>
              <a:tblGrid>
                <a:gridCol w="8143932"/>
              </a:tblGrid>
              <a:tr h="35719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400" b="0" kern="1200" baseline="0" dirty="0">
                          <a:solidFill>
                            <a:schemeClr val="bg1"/>
                          </a:solidFill>
                          <a:latin typeface="Times New Roman" panose="02020603050405020304" pitchFamily="18" charset="0"/>
                          <a:ea typeface="黑体" panose="02010609060101010101" pitchFamily="49" charset="-122"/>
                          <a:cs typeface="+mn-cs"/>
                        </a:rPr>
                        <a:t>鲁棒性</a:t>
                      </a:r>
                      <a:endParaRPr lang="de-DE" sz="2400" b="0" kern="1200" baseline="0" dirty="0">
                        <a:solidFill>
                          <a:schemeClr val="bg1"/>
                        </a:solidFill>
                        <a:latin typeface="Times New Roman" panose="02020603050405020304" pitchFamily="18" charset="0"/>
                        <a:ea typeface="+mn-ea"/>
                        <a:cs typeface="+mn-cs"/>
                      </a:endParaRPr>
                    </a:p>
                  </a:txBody>
                  <a:tcPr>
                    <a:solidFill>
                      <a:srgbClr val="336699"/>
                    </a:solidFill>
                  </a:tcPr>
                </a:tc>
              </a:tr>
              <a:tr h="513716">
                <a:tc>
                  <a:txBody>
                    <a:bodyPr/>
                    <a:lstStyle/>
                    <a:p>
                      <a:pPr>
                        <a:spcBef>
                          <a:spcPts val="700"/>
                        </a:spcBef>
                        <a:buClr>
                          <a:srgbClr val="336699"/>
                        </a:buClr>
                        <a:buFont typeface="Wingdings" panose="05000000000000000000" pitchFamily="2" charset="2"/>
                        <a:buChar char="§"/>
                      </a:pPr>
                      <a:r>
                        <a:rPr lang="en-US" sz="2400" kern="1200" baseline="0" dirty="0">
                          <a:solidFill>
                            <a:schemeClr val="dk1"/>
                          </a:solidFill>
                          <a:latin typeface="Times New Roman" panose="02020603050405020304" pitchFamily="18" charset="0"/>
                          <a:ea typeface="+mn-ea"/>
                          <a:cs typeface="+mn-cs"/>
                        </a:rPr>
                        <a:t>  </a:t>
                      </a:r>
                      <a:r>
                        <a:rPr lang="zh-CN" altLang="en-US" sz="2400" kern="1200" baseline="0" dirty="0">
                          <a:solidFill>
                            <a:schemeClr val="dk1"/>
                          </a:solidFill>
                          <a:latin typeface="Times New Roman" panose="02020603050405020304" pitchFamily="18" charset="0"/>
                          <a:ea typeface="黑体" panose="02010609060101010101" pitchFamily="49" charset="-122"/>
                          <a:cs typeface="+mn-cs"/>
                        </a:rPr>
                        <a:t>能够处理爬虫陷阱、重复页面、超大页面、超大网站、动态页面等问题</a:t>
                      </a:r>
                      <a:endParaRPr lang="fr-FR" sz="2400" kern="1200" baseline="0" dirty="0">
                        <a:solidFill>
                          <a:schemeClr val="dk1"/>
                        </a:solidFill>
                        <a:latin typeface="Times New Roman" panose="02020603050405020304" pitchFamily="18" charset="0"/>
                        <a:ea typeface="+mn-ea"/>
                        <a:cs typeface="+mn-cs"/>
                      </a:endParaRPr>
                    </a:p>
                  </a:txBody>
                  <a:tcPr>
                    <a:solidFill>
                      <a:schemeClr val="bg2">
                        <a:lumMod val="20000"/>
                        <a:lumOff val="80000"/>
                      </a:schemeClr>
                    </a:solidFill>
                  </a:tcPr>
                </a:tc>
              </a:tr>
            </a:tbl>
          </a:graphicData>
        </a:graphic>
      </p:graphicFrame>
      <p:graphicFrame>
        <p:nvGraphicFramePr>
          <p:cNvPr id="6" name="Table 7"/>
          <p:cNvGraphicFramePr>
            <a:graphicFrameLocks noGrp="1"/>
          </p:cNvGraphicFramePr>
          <p:nvPr/>
        </p:nvGraphicFramePr>
        <p:xfrm>
          <a:off x="428596" y="2068833"/>
          <a:ext cx="8143932" cy="1571636"/>
        </p:xfrm>
        <a:graphic>
          <a:graphicData uri="http://schemas.openxmlformats.org/drawingml/2006/table">
            <a:tbl>
              <a:tblPr firstRow="1" bandRow="1">
                <a:tableStyleId>{5C22544A-7EE6-4342-B048-85BDC9FD1C3A}</a:tableStyleId>
              </a:tblPr>
              <a:tblGrid>
                <a:gridCol w="8143932"/>
              </a:tblGrid>
              <a:tr h="35719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400" b="0" kern="1200" baseline="0" dirty="0">
                          <a:solidFill>
                            <a:schemeClr val="bg1"/>
                          </a:solidFill>
                          <a:latin typeface="Times New Roman" panose="02020603050405020304" pitchFamily="18" charset="0"/>
                          <a:ea typeface="黑体" panose="02010609060101010101" pitchFamily="49" charset="-122"/>
                          <a:cs typeface="+mn-cs"/>
                        </a:rPr>
                        <a:t>礼貌性</a:t>
                      </a:r>
                      <a:endParaRPr lang="de-DE" sz="2400" b="0" kern="1200" baseline="0" dirty="0">
                        <a:solidFill>
                          <a:schemeClr val="bg1"/>
                        </a:solidFill>
                        <a:latin typeface="Times New Roman" panose="02020603050405020304" pitchFamily="18" charset="0"/>
                        <a:ea typeface="+mn-ea"/>
                        <a:cs typeface="+mn-cs"/>
                      </a:endParaRPr>
                    </a:p>
                  </a:txBody>
                  <a:tcPr>
                    <a:solidFill>
                      <a:srgbClr val="336699"/>
                    </a:solidFill>
                  </a:tcPr>
                </a:tc>
              </a:tr>
              <a:tr h="1114436">
                <a:tc>
                  <a:txBody>
                    <a:bodyPr/>
                    <a:lstStyle/>
                    <a:p>
                      <a:pPr>
                        <a:spcBef>
                          <a:spcPts val="700"/>
                        </a:spcBef>
                        <a:buClr>
                          <a:srgbClr val="336699"/>
                        </a:buClr>
                        <a:buFont typeface="Wingdings" panose="05000000000000000000" pitchFamily="2" charset="2"/>
                        <a:buChar char="§"/>
                      </a:pPr>
                      <a:r>
                        <a:rPr lang="en-US" sz="2400" kern="1200" baseline="0" dirty="0">
                          <a:solidFill>
                            <a:schemeClr val="dk1"/>
                          </a:solidFill>
                          <a:latin typeface="Times New Roman" panose="02020603050405020304" pitchFamily="18" charset="0"/>
                          <a:ea typeface="+mn-ea"/>
                          <a:cs typeface="+mn-cs"/>
                        </a:rPr>
                        <a:t>  </a:t>
                      </a:r>
                      <a:r>
                        <a:rPr lang="zh-CN" altLang="en-US" sz="2400" kern="1200" baseline="0" dirty="0">
                          <a:solidFill>
                            <a:schemeClr val="dk1"/>
                          </a:solidFill>
                          <a:latin typeface="Times New Roman" panose="02020603050405020304" pitchFamily="18" charset="0"/>
                          <a:ea typeface="黑体" panose="02010609060101010101" pitchFamily="49" charset="-122"/>
                          <a:cs typeface="+mn-cs"/>
                        </a:rPr>
                        <a:t>不要高频率采集某个网站</a:t>
                      </a:r>
                      <a:endParaRPr lang="en-US" sz="2400" kern="1200" baseline="0" dirty="0">
                        <a:solidFill>
                          <a:schemeClr val="dk1"/>
                        </a:solidFill>
                        <a:latin typeface="Times New Roman" panose="02020603050405020304" pitchFamily="18" charset="0"/>
                        <a:ea typeface="+mn-ea"/>
                        <a:cs typeface="+mn-cs"/>
                      </a:endParaRPr>
                    </a:p>
                    <a:p>
                      <a:pPr>
                        <a:spcBef>
                          <a:spcPts val="700"/>
                        </a:spcBef>
                        <a:buClr>
                          <a:srgbClr val="336699"/>
                        </a:buClr>
                        <a:buFont typeface="Wingdings" panose="05000000000000000000" pitchFamily="2" charset="2"/>
                        <a:buChar char="§"/>
                      </a:pPr>
                      <a:r>
                        <a:rPr lang="en-US" sz="2400" kern="1200" baseline="0" dirty="0">
                          <a:solidFill>
                            <a:schemeClr val="dk1"/>
                          </a:solidFill>
                          <a:latin typeface="Times New Roman" panose="02020603050405020304" pitchFamily="18" charset="0"/>
                          <a:ea typeface="+mn-ea"/>
                          <a:cs typeface="+mn-cs"/>
                        </a:rPr>
                        <a:t>  </a:t>
                      </a:r>
                      <a:r>
                        <a:rPr lang="zh-CN" altLang="en-US" sz="2400" kern="1200" baseline="0" dirty="0">
                          <a:solidFill>
                            <a:schemeClr val="dk1"/>
                          </a:solidFill>
                          <a:latin typeface="Times New Roman" panose="02020603050405020304" pitchFamily="18" charset="0"/>
                          <a:ea typeface="黑体" panose="02010609060101010101" pitchFamily="49" charset="-122"/>
                          <a:cs typeface="+mn-cs"/>
                        </a:rPr>
                        <a:t>仅仅采集</a:t>
                      </a:r>
                      <a:r>
                        <a:rPr lang="en-US" sz="2400" kern="1200" baseline="0" dirty="0">
                          <a:solidFill>
                            <a:schemeClr val="dk1"/>
                          </a:solidFill>
                          <a:latin typeface="Times New Roman" panose="02020603050405020304" pitchFamily="18" charset="0"/>
                          <a:ea typeface="+mn-ea"/>
                          <a:cs typeface="+mn-cs"/>
                        </a:rPr>
                        <a:t>robots.txt</a:t>
                      </a:r>
                      <a:r>
                        <a:rPr lang="zh-CN" altLang="en-US" sz="2400" kern="1200" baseline="0" dirty="0">
                          <a:solidFill>
                            <a:schemeClr val="dk1"/>
                          </a:solidFill>
                          <a:latin typeface="Times New Roman" panose="02020603050405020304" pitchFamily="18" charset="0"/>
                          <a:ea typeface="黑体" panose="02010609060101010101" pitchFamily="49" charset="-122"/>
                          <a:cs typeface="+mn-cs"/>
                        </a:rPr>
                        <a:t>所规定的可以采集的网页</a:t>
                      </a:r>
                      <a:endParaRPr lang="en-US" sz="2400" kern="1200" baseline="0" dirty="0">
                        <a:solidFill>
                          <a:schemeClr val="dk1"/>
                        </a:solidFill>
                        <a:latin typeface="Times New Roman" panose="02020603050405020304" pitchFamily="18" charset="0"/>
                        <a:ea typeface="+mn-ea"/>
                        <a:cs typeface="+mn-cs"/>
                      </a:endParaRPr>
                    </a:p>
                  </a:txBody>
                  <a:tcPr>
                    <a:solidFill>
                      <a:schemeClr val="bg2">
                        <a:lumMod val="20000"/>
                        <a:lumOff val="80000"/>
                      </a:scheme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
        <p:nvSpPr>
          <p:cNvPr id="3" name="Text Box 2"/>
          <p:cNvSpPr txBox="1">
            <a:spLocks noChangeArrowheads="1"/>
          </p:cNvSpPr>
          <p:nvPr/>
        </p:nvSpPr>
        <p:spPr bwMode="auto">
          <a:xfrm>
            <a:off x="285720" y="-27384"/>
            <a:ext cx="8572560" cy="1403350"/>
          </a:xfrm>
          <a:prstGeom prst="rect">
            <a:avLst/>
          </a:prstGeom>
          <a:noFill/>
          <a:ln w="9525">
            <a:noFill/>
            <a:round/>
          </a:ln>
        </p:spPr>
        <p:txBody>
          <a:bodyPr anchor="b"/>
          <a:lstStyle/>
          <a:p>
            <a:r>
              <a:rPr lang="de-DE" sz="3600" dirty="0">
                <a:solidFill>
                  <a:schemeClr val="tx1"/>
                </a:solidFill>
                <a:latin typeface="黑体" panose="02010609060101010101" pitchFamily="49" charset="-122"/>
                <a:ea typeface="黑体" panose="02010609060101010101" pitchFamily="49" charset="-122"/>
              </a:rPr>
              <a:t>Robots.txt</a:t>
            </a:r>
            <a:r>
              <a:rPr lang="zh-CN" altLang="en-US" sz="3600" dirty="0">
                <a:solidFill>
                  <a:schemeClr val="tx1"/>
                </a:solidFill>
                <a:latin typeface="黑体" panose="02010609060101010101" pitchFamily="49" charset="-122"/>
                <a:ea typeface="黑体" panose="02010609060101010101" pitchFamily="49" charset="-122"/>
              </a:rPr>
              <a:t>文件（</a:t>
            </a:r>
            <a:r>
              <a:rPr lang="en-US" altLang="zh-CN" sz="3600" dirty="0">
                <a:solidFill>
                  <a:schemeClr val="tx1"/>
                </a:solidFill>
                <a:latin typeface="黑体" panose="02010609060101010101" pitchFamily="49" charset="-122"/>
                <a:ea typeface="黑体" panose="02010609060101010101" pitchFamily="49" charset="-122"/>
              </a:rPr>
              <a:t>1</a:t>
            </a:r>
            <a:r>
              <a:rPr lang="zh-CN" altLang="en-US" sz="3600" dirty="0">
                <a:solidFill>
                  <a:schemeClr val="tx1"/>
                </a:solidFill>
                <a:latin typeface="黑体" panose="02010609060101010101" pitchFamily="49" charset="-122"/>
                <a:ea typeface="黑体" panose="02010609060101010101" pitchFamily="49" charset="-122"/>
              </a:rPr>
              <a:t>）</a:t>
            </a:r>
            <a:endParaRPr lang="de-DE" sz="3600" dirty="0">
              <a:solidFill>
                <a:schemeClr val="tx1"/>
              </a:solidFill>
              <a:latin typeface="黑体" panose="02010609060101010101" pitchFamily="49" charset="-122"/>
              <a:ea typeface="黑体" panose="02010609060101010101" pitchFamily="49" charset="-122"/>
            </a:endParaRPr>
          </a:p>
        </p:txBody>
      </p:sp>
      <p:sp>
        <p:nvSpPr>
          <p:cNvPr id="5" name="Rectangle 3"/>
          <p:cNvSpPr txBox="1">
            <a:spLocks noChangeArrowheads="1"/>
          </p:cNvSpPr>
          <p:nvPr/>
        </p:nvSpPr>
        <p:spPr>
          <a:xfrm>
            <a:off x="70992" y="1463734"/>
            <a:ext cx="9073008" cy="5493658"/>
          </a:xfrm>
          <a:prstGeom prst="rect">
            <a:avLst/>
          </a:prstGeom>
        </p:spPr>
        <p:txBody>
          <a:bodyPr/>
          <a:lstStyle>
            <a:lvl1pPr marL="342900" indent="-342900" algn="l" defTabSz="457200" rtl="0" eaLnBrk="1" fontAlgn="base" hangingPunct="1">
              <a:spcBef>
                <a:spcPct val="20000"/>
              </a:spcBef>
              <a:spcAft>
                <a:spcPct val="0"/>
              </a:spcAft>
              <a:buClr>
                <a:srgbClr val="437085"/>
              </a:buClr>
              <a:buFont typeface="Wingdings" panose="05000000000000000000" pitchFamily="2" charset="2"/>
              <a:buChar char="§"/>
              <a:defRPr sz="2800" kern="1200">
                <a:solidFill>
                  <a:schemeClr val="tx1"/>
                </a:solidFill>
                <a:latin typeface="Times New Roman" panose="02020603050405020304" pitchFamily="18" charset="0"/>
                <a:ea typeface="+mn-ea"/>
                <a:cs typeface="MS PGothic" panose="020B0600070205080204" charset="-128"/>
              </a:defRPr>
            </a:lvl1pPr>
            <a:lvl2pPr marL="742950" indent="-285750" algn="l" defTabSz="457200" rtl="0" eaLnBrk="1" fontAlgn="base" hangingPunct="1">
              <a:spcBef>
                <a:spcPct val="20000"/>
              </a:spcBef>
              <a:spcAft>
                <a:spcPct val="0"/>
              </a:spcAft>
              <a:buClr>
                <a:srgbClr val="357E69"/>
              </a:buClr>
              <a:buFont typeface="Wingdings" panose="05000000000000000000" pitchFamily="2" charset="2"/>
              <a:buChar char="§"/>
              <a:defRPr sz="2400" kern="1200">
                <a:solidFill>
                  <a:schemeClr val="tx1"/>
                </a:solidFill>
                <a:latin typeface="Times New Roman" panose="02020603050405020304" pitchFamily="18" charset="0"/>
                <a:ea typeface="+mn-ea"/>
                <a:cs typeface="+mn-cs"/>
              </a:defRPr>
            </a:lvl2pPr>
            <a:lvl3pPr marL="1143000" indent="-228600" algn="l" defTabSz="457200" rtl="0" eaLnBrk="1" fontAlgn="base" hangingPunct="1">
              <a:spcBef>
                <a:spcPct val="20000"/>
              </a:spcBef>
              <a:spcAft>
                <a:spcPct val="0"/>
              </a:spcAft>
              <a:buClr>
                <a:srgbClr val="918BA3"/>
              </a:buClr>
              <a:buFont typeface="Wingdings" panose="05000000000000000000" pitchFamily="2" charset="2"/>
              <a:buChar char="§"/>
              <a:defRPr sz="2000" kern="1200">
                <a:solidFill>
                  <a:schemeClr val="tx1"/>
                </a:solidFill>
                <a:latin typeface="Times New Roman" panose="02020603050405020304" pitchFamily="18" charset="0"/>
                <a:ea typeface="+mn-ea"/>
                <a:cs typeface="+mn-cs"/>
              </a:defRPr>
            </a:lvl3pPr>
            <a:lvl4pPr marL="1600200" indent="-228600" algn="l" defTabSz="457200" rtl="0" eaLnBrk="1" fontAlgn="base" hangingPunct="1">
              <a:spcBef>
                <a:spcPct val="20000"/>
              </a:spcBef>
              <a:spcAft>
                <a:spcPct val="0"/>
              </a:spcAft>
              <a:buClr>
                <a:srgbClr val="2F6E7E"/>
              </a:buClr>
              <a:buFont typeface="Wingdings" panose="05000000000000000000" pitchFamily="2" charset="2"/>
              <a:buChar char="§"/>
              <a:defRPr sz="2000" kern="1200">
                <a:solidFill>
                  <a:schemeClr val="tx1"/>
                </a:solidFill>
                <a:latin typeface="Times New Roman" panose="02020603050405020304" pitchFamily="18" charset="0"/>
                <a:ea typeface="+mn-ea"/>
                <a:cs typeface="+mn-cs"/>
              </a:defRPr>
            </a:lvl4pPr>
            <a:lvl5pPr marL="2057400" indent="-228600" algn="l" defTabSz="457200" rtl="0" eaLnBrk="1" fontAlgn="base" hangingPunct="1">
              <a:spcBef>
                <a:spcPct val="20000"/>
              </a:spcBef>
              <a:spcAft>
                <a:spcPct val="0"/>
              </a:spcAft>
              <a:buClr>
                <a:srgbClr val="233337"/>
              </a:buClr>
              <a:buFont typeface="Wingdings" panose="05000000000000000000" pitchFamily="2" charset="2"/>
              <a:buChar char="§"/>
              <a:defRPr sz="2000" kern="1200">
                <a:solidFill>
                  <a:schemeClr val="tx1"/>
                </a:solidFill>
                <a:latin typeface="Times New Roman" panose="02020603050405020304" pitchFamily="18" charset="0"/>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nSpc>
                <a:spcPct val="90000"/>
              </a:lnSpc>
            </a:pPr>
            <a:r>
              <a:rPr lang="en-US" altLang="zh-CN" dirty="0">
                <a:ea typeface="黑体" panose="02010609060101010101" pitchFamily="49" charset="-122"/>
              </a:rPr>
              <a:t>1994</a:t>
            </a:r>
            <a:r>
              <a:rPr lang="zh-CN" altLang="en-US" dirty="0">
                <a:ea typeface="黑体" panose="02010609060101010101" pitchFamily="49" charset="-122"/>
              </a:rPr>
              <a:t>年起使用的</a:t>
            </a:r>
            <a:r>
              <a:rPr lang="zh-CN" altLang="en-US" dirty="0">
                <a:solidFill>
                  <a:srgbClr val="FF0000"/>
                </a:solidFill>
                <a:ea typeface="黑体" panose="02010609060101010101" pitchFamily="49" charset="-122"/>
              </a:rPr>
              <a:t>爬虫协议</a:t>
            </a:r>
            <a:r>
              <a:rPr lang="en-US" altLang="zh-CN" dirty="0">
                <a:ea typeface="黑体" panose="02010609060101010101" pitchFamily="49" charset="-122"/>
              </a:rPr>
              <a:t>(</a:t>
            </a:r>
            <a:r>
              <a:rPr lang="zh-CN" altLang="en-US" dirty="0">
                <a:ea typeface="黑体" panose="02010609060101010101" pitchFamily="49" charset="-122"/>
              </a:rPr>
              <a:t>规定了爬虫对网站的访问限制</a:t>
            </a:r>
            <a:r>
              <a:rPr lang="en-US" altLang="zh-CN" dirty="0">
                <a:ea typeface="黑体" panose="02010609060101010101" pitchFamily="49" charset="-122"/>
              </a:rPr>
              <a:t>)</a:t>
            </a:r>
            <a:r>
              <a:rPr lang="zh-CN" altLang="en-US" dirty="0">
                <a:ea typeface="黑体" panose="02010609060101010101" pitchFamily="49" charset="-122"/>
              </a:rPr>
              <a:t>，爬取时，要将每个站点的</a:t>
            </a:r>
            <a:r>
              <a:rPr lang="en-US" altLang="zh-CN" dirty="0">
                <a:ea typeface="黑体" panose="02010609060101010101" pitchFamily="49" charset="-122"/>
              </a:rPr>
              <a:t> robots.txt</a:t>
            </a:r>
            <a:r>
              <a:rPr lang="zh-CN" altLang="en-US" dirty="0">
                <a:ea typeface="黑体" panose="02010609060101010101" pitchFamily="49" charset="-122"/>
              </a:rPr>
              <a:t>放到高速缓存中。</a:t>
            </a:r>
            <a:endParaRPr lang="en-US" altLang="zh-CN" dirty="0">
              <a:latin typeface="黑体" panose="02010609060101010101" pitchFamily="49" charset="-122"/>
              <a:ea typeface="黑体" panose="02010609060101010101" pitchFamily="49" charset="-122"/>
            </a:endParaRPr>
          </a:p>
          <a:p>
            <a:pPr lvl="1">
              <a:lnSpc>
                <a:spcPct val="90000"/>
              </a:lnSpc>
            </a:pPr>
            <a:r>
              <a:rPr lang="en-US" altLang="zh-CN" dirty="0">
                <a:latin typeface="黑体" panose="02010609060101010101" pitchFamily="49" charset="-122"/>
                <a:ea typeface="黑体" panose="02010609060101010101" pitchFamily="49" charset="-122"/>
              </a:rPr>
              <a:t>User-agent</a:t>
            </a:r>
            <a:r>
              <a:rPr lang="zh-CN" altLang="en-US" sz="2200" dirty="0">
                <a:latin typeface="黑体" panose="02010609060101010101" pitchFamily="49" charset="-122"/>
                <a:ea typeface="黑体" panose="02010609060101010101" pitchFamily="49" charset="-122"/>
              </a:rPr>
              <a:t>：</a:t>
            </a:r>
            <a:endParaRPr lang="zh-CN" altLang="en-US" sz="2200" dirty="0">
              <a:latin typeface="黑体" panose="02010609060101010101" pitchFamily="49" charset="-122"/>
              <a:ea typeface="黑体" panose="02010609060101010101" pitchFamily="49" charset="-122"/>
            </a:endParaRPr>
          </a:p>
          <a:p>
            <a:pPr lvl="2">
              <a:lnSpc>
                <a:spcPct val="90000"/>
              </a:lnSpc>
            </a:pPr>
            <a:r>
              <a:rPr lang="zh-CN" altLang="en-US" sz="2200" dirty="0">
                <a:latin typeface="黑体" panose="02010609060101010101" pitchFamily="49" charset="-122"/>
                <a:ea typeface="黑体" panose="02010609060101010101" pitchFamily="49" charset="-122"/>
              </a:rPr>
              <a:t>用于描述搜索引擎爬虫的名字</a:t>
            </a:r>
            <a:endParaRPr lang="en-US" altLang="zh-CN" sz="2200" dirty="0">
              <a:latin typeface="黑体" panose="02010609060101010101" pitchFamily="49" charset="-122"/>
              <a:ea typeface="黑体" panose="02010609060101010101" pitchFamily="49" charset="-122"/>
            </a:endParaRPr>
          </a:p>
          <a:p>
            <a:pPr lvl="2">
              <a:lnSpc>
                <a:spcPct val="90000"/>
              </a:lnSpc>
            </a:pPr>
            <a:r>
              <a:rPr lang="zh-CN" altLang="en-US" sz="2200" dirty="0">
                <a:latin typeface="黑体" panose="02010609060101010101" pitchFamily="49" charset="-122"/>
                <a:ea typeface="黑体" panose="02010609060101010101" pitchFamily="49" charset="-122"/>
              </a:rPr>
              <a:t>在“</a:t>
            </a:r>
            <a:r>
              <a:rPr lang="en-US" altLang="zh-CN" sz="2200" dirty="0">
                <a:latin typeface="黑体" panose="02010609060101010101" pitchFamily="49" charset="-122"/>
                <a:ea typeface="黑体" panose="02010609060101010101" pitchFamily="49" charset="-122"/>
              </a:rPr>
              <a:t>Robots.txt</a:t>
            </a:r>
            <a:r>
              <a:rPr lang="zh-CN" altLang="en-US" sz="2200" dirty="0">
                <a:latin typeface="黑体" panose="02010609060101010101" pitchFamily="49" charset="-122"/>
                <a:ea typeface="黑体" panose="02010609060101010101" pitchFamily="49" charset="-122"/>
              </a:rPr>
              <a:t>”文件中，如果有多条</a:t>
            </a:r>
            <a:r>
              <a:rPr lang="en-US" altLang="zh-CN" sz="2200" dirty="0">
                <a:latin typeface="黑体" panose="02010609060101010101" pitchFamily="49" charset="-122"/>
                <a:ea typeface="黑体" panose="02010609060101010101" pitchFamily="49" charset="-122"/>
              </a:rPr>
              <a:t>User-agent</a:t>
            </a:r>
            <a:r>
              <a:rPr lang="zh-CN" altLang="en-US" sz="2200" dirty="0">
                <a:latin typeface="黑体" panose="02010609060101010101" pitchFamily="49" charset="-122"/>
                <a:ea typeface="黑体" panose="02010609060101010101" pitchFamily="49" charset="-122"/>
              </a:rPr>
              <a:t>记录说明有多个搜索引擎爬虫会受到该协议的限制</a:t>
            </a:r>
            <a:endParaRPr lang="en-US" altLang="zh-CN" sz="2200" dirty="0">
              <a:latin typeface="黑体" panose="02010609060101010101" pitchFamily="49" charset="-122"/>
              <a:ea typeface="黑体" panose="02010609060101010101" pitchFamily="49" charset="-122"/>
            </a:endParaRPr>
          </a:p>
          <a:p>
            <a:pPr lvl="2">
              <a:lnSpc>
                <a:spcPct val="90000"/>
              </a:lnSpc>
            </a:pPr>
            <a:r>
              <a:rPr lang="zh-CN" altLang="en-US" sz="2200" dirty="0">
                <a:latin typeface="黑体" panose="02010609060101010101" pitchFamily="49" charset="-122"/>
                <a:ea typeface="黑体" panose="02010609060101010101" pitchFamily="49" charset="-122"/>
              </a:rPr>
              <a:t>对“</a:t>
            </a:r>
            <a:r>
              <a:rPr lang="en-US" altLang="zh-CN" sz="2200" dirty="0">
                <a:latin typeface="黑体" panose="02010609060101010101" pitchFamily="49" charset="-122"/>
                <a:ea typeface="黑体" panose="02010609060101010101" pitchFamily="49" charset="-122"/>
              </a:rPr>
              <a:t>Robots.txt</a:t>
            </a:r>
            <a:r>
              <a:rPr lang="zh-CN" altLang="en-US" sz="2200" dirty="0">
                <a:latin typeface="黑体" panose="02010609060101010101" pitchFamily="49" charset="-122"/>
                <a:ea typeface="黑体" panose="02010609060101010101" pitchFamily="49" charset="-122"/>
              </a:rPr>
              <a:t>”来说，至少要有一条</a:t>
            </a:r>
            <a:r>
              <a:rPr lang="en-US" altLang="zh-CN" sz="2200" dirty="0">
                <a:latin typeface="黑体" panose="02010609060101010101" pitchFamily="49" charset="-122"/>
                <a:ea typeface="黑体" panose="02010609060101010101" pitchFamily="49" charset="-122"/>
              </a:rPr>
              <a:t>User-agent</a:t>
            </a:r>
            <a:r>
              <a:rPr lang="zh-CN" altLang="en-US" sz="2200" dirty="0">
                <a:latin typeface="黑体" panose="02010609060101010101" pitchFamily="49" charset="-122"/>
                <a:ea typeface="黑体" panose="02010609060101010101" pitchFamily="49" charset="-122"/>
              </a:rPr>
              <a:t>记录</a:t>
            </a:r>
            <a:endParaRPr lang="en-US" altLang="zh-CN" sz="2200" dirty="0">
              <a:latin typeface="黑体" panose="02010609060101010101" pitchFamily="49" charset="-122"/>
              <a:ea typeface="黑体" panose="02010609060101010101" pitchFamily="49" charset="-122"/>
            </a:endParaRPr>
          </a:p>
          <a:p>
            <a:pPr lvl="2">
              <a:lnSpc>
                <a:spcPct val="90000"/>
              </a:lnSpc>
            </a:pPr>
            <a:r>
              <a:rPr lang="zh-CN" altLang="en-US" sz="2200" dirty="0">
                <a:latin typeface="黑体" panose="02010609060101010101" pitchFamily="49" charset="-122"/>
                <a:ea typeface="黑体" panose="02010609060101010101" pitchFamily="49" charset="-122"/>
              </a:rPr>
              <a:t>如果该项的值设为*，则该协议对任何搜索引擎爬虫均有效</a:t>
            </a:r>
            <a:endParaRPr lang="zh-CN" altLang="en-US" sz="2200" dirty="0">
              <a:latin typeface="黑体" panose="02010609060101010101" pitchFamily="49" charset="-122"/>
              <a:ea typeface="黑体" panose="02010609060101010101" pitchFamily="49" charset="-122"/>
            </a:endParaRPr>
          </a:p>
          <a:p>
            <a:pPr lvl="1">
              <a:lnSpc>
                <a:spcPct val="90000"/>
              </a:lnSpc>
            </a:pPr>
            <a:r>
              <a:rPr lang="en-US" altLang="zh-CN" dirty="0">
                <a:latin typeface="黑体" panose="02010609060101010101" pitchFamily="49" charset="-122"/>
                <a:ea typeface="黑体" panose="02010609060101010101" pitchFamily="49" charset="-122"/>
              </a:rPr>
              <a:t>Disallow</a:t>
            </a:r>
            <a:r>
              <a:rPr lang="zh-CN" altLang="en-US" dirty="0">
                <a:latin typeface="黑体" panose="02010609060101010101" pitchFamily="49" charset="-122"/>
                <a:ea typeface="黑体" panose="02010609060101010101" pitchFamily="49" charset="-122"/>
              </a:rPr>
              <a:t>： </a:t>
            </a:r>
            <a:endParaRPr lang="zh-CN" altLang="en-US" dirty="0">
              <a:latin typeface="黑体" panose="02010609060101010101" pitchFamily="49" charset="-122"/>
              <a:ea typeface="黑体" panose="02010609060101010101" pitchFamily="49" charset="-122"/>
            </a:endParaRPr>
          </a:p>
          <a:p>
            <a:pPr lvl="2">
              <a:lnSpc>
                <a:spcPct val="90000"/>
              </a:lnSpc>
            </a:pPr>
            <a:r>
              <a:rPr lang="zh-CN" altLang="en-US" sz="2200" dirty="0">
                <a:latin typeface="黑体" panose="02010609060101010101" pitchFamily="49" charset="-122"/>
                <a:ea typeface="黑体" panose="02010609060101010101" pitchFamily="49" charset="-122"/>
              </a:rPr>
              <a:t>用于描述不希望被访问到的一个</a:t>
            </a:r>
            <a:r>
              <a:rPr lang="en-US" altLang="zh-CN" sz="2200" dirty="0">
                <a:latin typeface="黑体" panose="02010609060101010101" pitchFamily="49" charset="-122"/>
                <a:ea typeface="黑体" panose="02010609060101010101" pitchFamily="49" charset="-122"/>
              </a:rPr>
              <a:t>URL</a:t>
            </a:r>
            <a:r>
              <a:rPr lang="zh-CN" altLang="en-US" sz="2200" dirty="0">
                <a:latin typeface="黑体" panose="02010609060101010101" pitchFamily="49" charset="-122"/>
                <a:ea typeface="黑体" panose="02010609060101010101" pitchFamily="49" charset="-122"/>
              </a:rPr>
              <a:t>，这个</a:t>
            </a:r>
            <a:r>
              <a:rPr lang="en-US" altLang="zh-CN" sz="2200" dirty="0">
                <a:latin typeface="黑体" panose="02010609060101010101" pitchFamily="49" charset="-122"/>
                <a:ea typeface="黑体" panose="02010609060101010101" pitchFamily="49" charset="-122"/>
              </a:rPr>
              <a:t>URL</a:t>
            </a:r>
            <a:r>
              <a:rPr lang="zh-CN" altLang="en-US" sz="2200" dirty="0">
                <a:latin typeface="黑体" panose="02010609060101010101" pitchFamily="49" charset="-122"/>
                <a:ea typeface="黑体" panose="02010609060101010101" pitchFamily="49" charset="-122"/>
              </a:rPr>
              <a:t>可以是一条完整的路径，也可以是部分的，任何以</a:t>
            </a:r>
            <a:r>
              <a:rPr lang="en-US" altLang="zh-CN" sz="2200" dirty="0">
                <a:latin typeface="黑体" panose="02010609060101010101" pitchFamily="49" charset="-122"/>
                <a:ea typeface="黑体" panose="02010609060101010101" pitchFamily="49" charset="-122"/>
              </a:rPr>
              <a:t>Disallow</a:t>
            </a:r>
            <a:r>
              <a:rPr lang="zh-CN" altLang="en-US" sz="2200" dirty="0">
                <a:latin typeface="黑体" panose="02010609060101010101" pitchFamily="49" charset="-122"/>
                <a:ea typeface="黑体" panose="02010609060101010101" pitchFamily="49" charset="-122"/>
              </a:rPr>
              <a:t>开头的</a:t>
            </a:r>
            <a:r>
              <a:rPr lang="en-US" altLang="zh-CN" sz="2200" dirty="0">
                <a:latin typeface="黑体" panose="02010609060101010101" pitchFamily="49" charset="-122"/>
                <a:ea typeface="黑体" panose="02010609060101010101" pitchFamily="49" charset="-122"/>
              </a:rPr>
              <a:t>URL</a:t>
            </a:r>
            <a:r>
              <a:rPr lang="zh-CN" altLang="en-US" sz="2200" dirty="0">
                <a:latin typeface="黑体" panose="02010609060101010101" pitchFamily="49" charset="-122"/>
                <a:ea typeface="黑体" panose="02010609060101010101" pitchFamily="49" charset="-122"/>
              </a:rPr>
              <a:t>均不会被</a:t>
            </a:r>
            <a:r>
              <a:rPr lang="en-US" altLang="zh-CN" sz="2200" dirty="0">
                <a:latin typeface="黑体" panose="02010609060101010101" pitchFamily="49" charset="-122"/>
                <a:ea typeface="黑体" panose="02010609060101010101" pitchFamily="49" charset="-122"/>
              </a:rPr>
              <a:t>Robot</a:t>
            </a:r>
            <a:r>
              <a:rPr lang="zh-CN" altLang="en-US" sz="2200" dirty="0">
                <a:latin typeface="黑体" panose="02010609060101010101" pitchFamily="49" charset="-122"/>
                <a:ea typeface="黑体" panose="02010609060101010101" pitchFamily="49" charset="-122"/>
              </a:rPr>
              <a:t>访问到</a:t>
            </a:r>
            <a:endParaRPr lang="en-US" altLang="zh-CN" sz="2200" dirty="0">
              <a:latin typeface="黑体" panose="02010609060101010101" pitchFamily="49" charset="-122"/>
              <a:ea typeface="黑体" panose="02010609060101010101" pitchFamily="49" charset="-122"/>
            </a:endParaRPr>
          </a:p>
          <a:p>
            <a:pPr lvl="1">
              <a:lnSpc>
                <a:spcPct val="90000"/>
              </a:lnSpc>
            </a:pPr>
            <a:r>
              <a:rPr lang="en-US" altLang="zh-CN" dirty="0">
                <a:latin typeface="黑体" panose="02010609060101010101" pitchFamily="49" charset="-122"/>
                <a:ea typeface="黑体" panose="02010609060101010101" pitchFamily="49" charset="-122"/>
              </a:rPr>
              <a:t>Allow:</a:t>
            </a:r>
            <a:r>
              <a:rPr lang="zh-CN" altLang="en-US" dirty="0">
                <a:latin typeface="黑体" panose="02010609060101010101" pitchFamily="49" charset="-122"/>
                <a:ea typeface="黑体" panose="02010609060101010101" pitchFamily="49" charset="-122"/>
              </a:rPr>
              <a:t>允许爬取的目录</a:t>
            </a:r>
            <a:endParaRPr lang="en-US" altLang="zh-CN" dirty="0">
              <a:latin typeface="黑体" panose="02010609060101010101" pitchFamily="49" charset="-122"/>
              <a:ea typeface="黑体" panose="02010609060101010101" pitchFamily="49" charset="-122"/>
            </a:endParaRPr>
          </a:p>
          <a:p>
            <a:pPr lvl="1">
              <a:lnSpc>
                <a:spcPct val="90000"/>
              </a:lnSpc>
            </a:pPr>
            <a:endParaRPr lang="zh-CN" altLang="en-US" sz="20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
        <p:nvSpPr>
          <p:cNvPr id="3" name="Text Box 2"/>
          <p:cNvSpPr txBox="1">
            <a:spLocks noChangeArrowheads="1"/>
          </p:cNvSpPr>
          <p:nvPr/>
        </p:nvSpPr>
        <p:spPr bwMode="auto">
          <a:xfrm>
            <a:off x="285720" y="-27384"/>
            <a:ext cx="8572560" cy="1403350"/>
          </a:xfrm>
          <a:prstGeom prst="rect">
            <a:avLst/>
          </a:prstGeom>
          <a:noFill/>
          <a:ln w="9525">
            <a:noFill/>
            <a:round/>
          </a:ln>
        </p:spPr>
        <p:txBody>
          <a:bodyPr anchor="b"/>
          <a:lstStyle/>
          <a:p>
            <a:r>
              <a:rPr lang="de-DE" sz="3600" dirty="0">
                <a:solidFill>
                  <a:schemeClr val="tx1"/>
                </a:solidFill>
                <a:latin typeface="黑体" panose="02010609060101010101" pitchFamily="49" charset="-122"/>
                <a:ea typeface="黑体" panose="02010609060101010101" pitchFamily="49" charset="-122"/>
              </a:rPr>
              <a:t>Robots.txt</a:t>
            </a:r>
            <a:r>
              <a:rPr lang="zh-CN" altLang="en-US" sz="3600" dirty="0">
                <a:solidFill>
                  <a:schemeClr val="tx1"/>
                </a:solidFill>
                <a:latin typeface="黑体" panose="02010609060101010101" pitchFamily="49" charset="-122"/>
                <a:ea typeface="黑体" panose="02010609060101010101" pitchFamily="49" charset="-122"/>
              </a:rPr>
              <a:t>文件（</a:t>
            </a:r>
            <a:r>
              <a:rPr lang="en-US" altLang="zh-CN" sz="3600" dirty="0">
                <a:solidFill>
                  <a:schemeClr val="tx1"/>
                </a:solidFill>
                <a:latin typeface="黑体" panose="02010609060101010101" pitchFamily="49" charset="-122"/>
                <a:ea typeface="黑体" panose="02010609060101010101" pitchFamily="49" charset="-122"/>
              </a:rPr>
              <a:t>2</a:t>
            </a:r>
            <a:r>
              <a:rPr lang="zh-CN" altLang="en-US" sz="3600" dirty="0">
                <a:solidFill>
                  <a:schemeClr val="tx1"/>
                </a:solidFill>
                <a:latin typeface="黑体" panose="02010609060101010101" pitchFamily="49" charset="-122"/>
                <a:ea typeface="黑体" panose="02010609060101010101" pitchFamily="49" charset="-122"/>
              </a:rPr>
              <a:t>）</a:t>
            </a:r>
            <a:endParaRPr lang="de-DE" sz="3600" dirty="0">
              <a:solidFill>
                <a:schemeClr val="tx1"/>
              </a:solidFill>
              <a:latin typeface="黑体" panose="02010609060101010101" pitchFamily="49" charset="-122"/>
              <a:ea typeface="黑体" panose="02010609060101010101" pitchFamily="49" charset="-122"/>
            </a:endParaRPr>
          </a:p>
        </p:txBody>
      </p:sp>
      <p:sp>
        <p:nvSpPr>
          <p:cNvPr id="5" name="Rectangle 3"/>
          <p:cNvSpPr txBox="1">
            <a:spLocks noChangeArrowheads="1"/>
          </p:cNvSpPr>
          <p:nvPr/>
        </p:nvSpPr>
        <p:spPr>
          <a:xfrm>
            <a:off x="457200" y="1981200"/>
            <a:ext cx="8229600" cy="4572000"/>
          </a:xfrm>
          <a:prstGeom prst="rect">
            <a:avLst/>
          </a:prstGeom>
        </p:spPr>
        <p:txBody>
          <a:bodyPr/>
          <a:lstStyle>
            <a:lvl1pPr marL="342900" indent="-342900" algn="l" defTabSz="457200" rtl="0" eaLnBrk="1" fontAlgn="base" hangingPunct="1">
              <a:spcBef>
                <a:spcPct val="20000"/>
              </a:spcBef>
              <a:spcAft>
                <a:spcPct val="0"/>
              </a:spcAft>
              <a:buClr>
                <a:srgbClr val="437085"/>
              </a:buClr>
              <a:buFont typeface="Wingdings" panose="05000000000000000000" pitchFamily="2" charset="2"/>
              <a:buChar char="§"/>
              <a:defRPr sz="2800" kern="1200">
                <a:solidFill>
                  <a:schemeClr val="tx1"/>
                </a:solidFill>
                <a:latin typeface="Times New Roman" panose="02020603050405020304" pitchFamily="18" charset="0"/>
                <a:ea typeface="+mn-ea"/>
                <a:cs typeface="MS PGothic" panose="020B0600070205080204" charset="-128"/>
              </a:defRPr>
            </a:lvl1pPr>
            <a:lvl2pPr marL="742950" indent="-285750" algn="l" defTabSz="457200" rtl="0" eaLnBrk="1" fontAlgn="base" hangingPunct="1">
              <a:spcBef>
                <a:spcPct val="20000"/>
              </a:spcBef>
              <a:spcAft>
                <a:spcPct val="0"/>
              </a:spcAft>
              <a:buClr>
                <a:srgbClr val="357E69"/>
              </a:buClr>
              <a:buFont typeface="Wingdings" panose="05000000000000000000" pitchFamily="2" charset="2"/>
              <a:buChar char="§"/>
              <a:defRPr sz="2400" kern="1200">
                <a:solidFill>
                  <a:schemeClr val="tx1"/>
                </a:solidFill>
                <a:latin typeface="Times New Roman" panose="02020603050405020304" pitchFamily="18" charset="0"/>
                <a:ea typeface="+mn-ea"/>
                <a:cs typeface="+mn-cs"/>
              </a:defRPr>
            </a:lvl2pPr>
            <a:lvl3pPr marL="1143000" indent="-228600" algn="l" defTabSz="457200" rtl="0" eaLnBrk="1" fontAlgn="base" hangingPunct="1">
              <a:spcBef>
                <a:spcPct val="20000"/>
              </a:spcBef>
              <a:spcAft>
                <a:spcPct val="0"/>
              </a:spcAft>
              <a:buClr>
                <a:srgbClr val="918BA3"/>
              </a:buClr>
              <a:buFont typeface="Wingdings" panose="05000000000000000000" pitchFamily="2" charset="2"/>
              <a:buChar char="§"/>
              <a:defRPr sz="2000" kern="1200">
                <a:solidFill>
                  <a:schemeClr val="tx1"/>
                </a:solidFill>
                <a:latin typeface="Times New Roman" panose="02020603050405020304" pitchFamily="18" charset="0"/>
                <a:ea typeface="+mn-ea"/>
                <a:cs typeface="+mn-cs"/>
              </a:defRPr>
            </a:lvl3pPr>
            <a:lvl4pPr marL="1600200" indent="-228600" algn="l" defTabSz="457200" rtl="0" eaLnBrk="1" fontAlgn="base" hangingPunct="1">
              <a:spcBef>
                <a:spcPct val="20000"/>
              </a:spcBef>
              <a:spcAft>
                <a:spcPct val="0"/>
              </a:spcAft>
              <a:buClr>
                <a:srgbClr val="2F6E7E"/>
              </a:buClr>
              <a:buFont typeface="Wingdings" panose="05000000000000000000" pitchFamily="2" charset="2"/>
              <a:buChar char="§"/>
              <a:defRPr sz="2000" kern="1200">
                <a:solidFill>
                  <a:schemeClr val="tx1"/>
                </a:solidFill>
                <a:latin typeface="Times New Roman" panose="02020603050405020304" pitchFamily="18" charset="0"/>
                <a:ea typeface="+mn-ea"/>
                <a:cs typeface="+mn-cs"/>
              </a:defRPr>
            </a:lvl4pPr>
            <a:lvl5pPr marL="2057400" indent="-228600" algn="l" defTabSz="457200" rtl="0" eaLnBrk="1" fontAlgn="base" hangingPunct="1">
              <a:spcBef>
                <a:spcPct val="20000"/>
              </a:spcBef>
              <a:spcAft>
                <a:spcPct val="0"/>
              </a:spcAft>
              <a:buClr>
                <a:srgbClr val="233337"/>
              </a:buClr>
              <a:buFont typeface="Wingdings" panose="05000000000000000000" pitchFamily="2" charset="2"/>
              <a:buChar char="§"/>
              <a:defRPr sz="2000" kern="1200">
                <a:solidFill>
                  <a:schemeClr val="tx1"/>
                </a:solidFill>
                <a:latin typeface="Times New Roman" panose="02020603050405020304" pitchFamily="18" charset="0"/>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nSpc>
                <a:spcPct val="90000"/>
              </a:lnSpc>
            </a:pPr>
            <a:r>
              <a:rPr lang="zh-CN" altLang="en-US" dirty="0">
                <a:latin typeface="黑体" panose="02010609060101010101" pitchFamily="49" charset="-122"/>
                <a:ea typeface="黑体" panose="02010609060101010101" pitchFamily="49" charset="-122"/>
              </a:rPr>
              <a:t>举例</a:t>
            </a:r>
            <a:endParaRPr lang="zh-CN" altLang="en-US" dirty="0">
              <a:latin typeface="黑体" panose="02010609060101010101" pitchFamily="49" charset="-122"/>
              <a:ea typeface="黑体" panose="02010609060101010101" pitchFamily="49" charset="-122"/>
            </a:endParaRPr>
          </a:p>
          <a:p>
            <a:pPr lvl="1">
              <a:lnSpc>
                <a:spcPct val="90000"/>
              </a:lnSpc>
            </a:pPr>
            <a:r>
              <a:rPr lang="en-US" altLang="zh-CN" dirty="0">
                <a:latin typeface="黑体" panose="02010609060101010101" pitchFamily="49" charset="-122"/>
                <a:ea typeface="黑体" panose="02010609060101010101" pitchFamily="49" charset="-122"/>
              </a:rPr>
              <a:t>User-agent: * </a:t>
            </a:r>
            <a:r>
              <a:rPr lang="zh-CN" altLang="en-US" dirty="0">
                <a:latin typeface="黑体" panose="02010609060101010101" pitchFamily="49" charset="-122"/>
                <a:ea typeface="黑体" panose="02010609060101010101" pitchFamily="49" charset="-122"/>
              </a:rPr>
              <a:t>这里的*代表的所有的搜索引擎种类，*是一个通配符</a:t>
            </a:r>
            <a:endParaRPr lang="zh-CN" altLang="en-US" dirty="0">
              <a:latin typeface="黑体" panose="02010609060101010101" pitchFamily="49" charset="-122"/>
              <a:ea typeface="黑体" panose="02010609060101010101" pitchFamily="49" charset="-122"/>
            </a:endParaRPr>
          </a:p>
          <a:p>
            <a:pPr lvl="1">
              <a:lnSpc>
                <a:spcPct val="90000"/>
              </a:lnSpc>
            </a:pPr>
            <a:r>
              <a:rPr lang="en-US" altLang="zh-CN" dirty="0">
                <a:latin typeface="黑体" panose="02010609060101010101" pitchFamily="49" charset="-122"/>
                <a:ea typeface="黑体" panose="02010609060101010101" pitchFamily="49" charset="-122"/>
              </a:rPr>
              <a:t>Disallow: /admin/ </a:t>
            </a:r>
            <a:r>
              <a:rPr lang="zh-CN" altLang="en-US" dirty="0">
                <a:latin typeface="黑体" panose="02010609060101010101" pitchFamily="49" charset="-122"/>
                <a:ea typeface="黑体" panose="02010609060101010101" pitchFamily="49" charset="-122"/>
              </a:rPr>
              <a:t>这里定义是禁止爬寻</a:t>
            </a:r>
            <a:r>
              <a:rPr lang="en-US" altLang="zh-CN" dirty="0">
                <a:latin typeface="黑体" panose="02010609060101010101" pitchFamily="49" charset="-122"/>
                <a:ea typeface="黑体" panose="02010609060101010101" pitchFamily="49" charset="-122"/>
              </a:rPr>
              <a:t>admin</a:t>
            </a:r>
            <a:r>
              <a:rPr lang="zh-CN" altLang="en-US" dirty="0">
                <a:latin typeface="黑体" panose="02010609060101010101" pitchFamily="49" charset="-122"/>
                <a:ea typeface="黑体" panose="02010609060101010101" pitchFamily="49" charset="-122"/>
              </a:rPr>
              <a:t>目录下面的目录</a:t>
            </a:r>
            <a:endParaRPr lang="zh-CN" altLang="en-US" dirty="0">
              <a:latin typeface="黑体" panose="02010609060101010101" pitchFamily="49" charset="-122"/>
              <a:ea typeface="黑体" panose="02010609060101010101" pitchFamily="49" charset="-122"/>
            </a:endParaRPr>
          </a:p>
          <a:p>
            <a:pPr lvl="1">
              <a:lnSpc>
                <a:spcPct val="90000"/>
              </a:lnSpc>
            </a:pPr>
            <a:r>
              <a:rPr lang="en-US" altLang="zh-CN" dirty="0">
                <a:latin typeface="黑体" panose="02010609060101010101" pitchFamily="49" charset="-122"/>
                <a:ea typeface="黑体" panose="02010609060101010101" pitchFamily="49" charset="-122"/>
              </a:rPr>
              <a:t>Allow: /</a:t>
            </a:r>
            <a:r>
              <a:rPr lang="en-US" altLang="zh-CN" dirty="0" err="1">
                <a:latin typeface="黑体" panose="02010609060101010101" pitchFamily="49" charset="-122"/>
                <a:ea typeface="黑体" panose="02010609060101010101" pitchFamily="49" charset="-122"/>
              </a:rPr>
              <a:t>cgi</a:t>
            </a:r>
            <a:r>
              <a:rPr lang="en-US" altLang="zh-CN" dirty="0">
                <a:latin typeface="黑体" panose="02010609060101010101" pitchFamily="49" charset="-122"/>
                <a:ea typeface="黑体" panose="02010609060101010101" pitchFamily="49" charset="-122"/>
              </a:rPr>
              <a:t>-bin/</a:t>
            </a:r>
            <a:r>
              <a:rPr lang="zh-CN" altLang="en-US" dirty="0">
                <a:latin typeface="黑体" panose="02010609060101010101" pitchFamily="49" charset="-122"/>
                <a:ea typeface="黑体" panose="02010609060101010101" pitchFamily="49" charset="-122"/>
              </a:rPr>
              <a:t>　这里定义是允许爬寻</a:t>
            </a:r>
            <a:r>
              <a:rPr lang="en-US" altLang="zh-CN" dirty="0" err="1">
                <a:latin typeface="黑体" panose="02010609060101010101" pitchFamily="49" charset="-122"/>
                <a:ea typeface="黑体" panose="02010609060101010101" pitchFamily="49" charset="-122"/>
              </a:rPr>
              <a:t>cgi</a:t>
            </a:r>
            <a:r>
              <a:rPr lang="en-US" altLang="zh-CN" dirty="0">
                <a:latin typeface="黑体" panose="02010609060101010101" pitchFamily="49" charset="-122"/>
                <a:ea typeface="黑体" panose="02010609060101010101" pitchFamily="49" charset="-122"/>
              </a:rPr>
              <a:t>-bin</a:t>
            </a:r>
            <a:r>
              <a:rPr lang="zh-CN" altLang="en-US" dirty="0">
                <a:latin typeface="黑体" panose="02010609060101010101" pitchFamily="49" charset="-122"/>
                <a:ea typeface="黑体" panose="02010609060101010101" pitchFamily="49" charset="-122"/>
              </a:rPr>
              <a:t>目录下面的目录 </a:t>
            </a:r>
            <a:endParaRPr lang="zh-CN" altLang="en-US" dirty="0">
              <a:latin typeface="黑体" panose="02010609060101010101" pitchFamily="49" charset="-122"/>
              <a:ea typeface="黑体" panose="02010609060101010101" pitchFamily="49" charset="-122"/>
            </a:endParaRPr>
          </a:p>
          <a:p>
            <a:pPr>
              <a:lnSpc>
                <a:spcPct val="90000"/>
              </a:lnSpc>
            </a:pPr>
            <a:r>
              <a:rPr lang="zh-CN" altLang="en-US" dirty="0">
                <a:latin typeface="黑体" panose="02010609060101010101" pitchFamily="49" charset="-122"/>
                <a:ea typeface="黑体" panose="02010609060101010101" pitchFamily="49" charset="-122"/>
              </a:rPr>
              <a:t>淘宝网的 </a:t>
            </a:r>
            <a:r>
              <a:rPr lang="en-US" altLang="zh-CN" dirty="0">
                <a:latin typeface="黑体" panose="02010609060101010101" pitchFamily="49" charset="-122"/>
                <a:ea typeface="黑体" panose="02010609060101010101" pitchFamily="49" charset="-122"/>
              </a:rPr>
              <a:t>Robots.txt</a:t>
            </a:r>
            <a:r>
              <a:rPr lang="zh-CN" altLang="en-US" dirty="0">
                <a:latin typeface="黑体" panose="02010609060101010101" pitchFamily="49" charset="-122"/>
                <a:ea typeface="黑体" panose="02010609060101010101" pitchFamily="49" charset="-122"/>
              </a:rPr>
              <a:t>文件</a:t>
            </a:r>
            <a:endParaRPr lang="zh-CN" altLang="en-US" dirty="0">
              <a:latin typeface="黑体" panose="02010609060101010101" pitchFamily="49" charset="-122"/>
              <a:ea typeface="黑体" panose="02010609060101010101" pitchFamily="49" charset="-122"/>
            </a:endParaRPr>
          </a:p>
          <a:p>
            <a:pPr lvl="1">
              <a:lnSpc>
                <a:spcPct val="90000"/>
              </a:lnSpc>
            </a:pPr>
            <a:r>
              <a:rPr lang="en-US" altLang="zh-CN" dirty="0">
                <a:latin typeface="黑体" panose="02010609060101010101" pitchFamily="49" charset="-122"/>
                <a:ea typeface="黑体" panose="02010609060101010101" pitchFamily="49" charset="-122"/>
              </a:rPr>
              <a:t>User-agent: </a:t>
            </a:r>
            <a:r>
              <a:rPr lang="en-US" altLang="zh-CN" dirty="0" err="1">
                <a:latin typeface="黑体" panose="02010609060101010101" pitchFamily="49" charset="-122"/>
                <a:ea typeface="黑体" panose="02010609060101010101" pitchFamily="49" charset="-122"/>
              </a:rPr>
              <a:t>Baiduspider</a:t>
            </a:r>
            <a:endParaRPr lang="en-US" altLang="zh-CN" dirty="0">
              <a:latin typeface="黑体" panose="02010609060101010101" pitchFamily="49" charset="-122"/>
              <a:ea typeface="黑体" panose="02010609060101010101" pitchFamily="49" charset="-122"/>
            </a:endParaRPr>
          </a:p>
          <a:p>
            <a:pPr lvl="1">
              <a:lnSpc>
                <a:spcPct val="90000"/>
              </a:lnSpc>
            </a:pPr>
            <a:r>
              <a:rPr lang="en-US" altLang="zh-CN" dirty="0">
                <a:latin typeface="黑体" panose="02010609060101010101" pitchFamily="49" charset="-122"/>
                <a:ea typeface="黑体" panose="02010609060101010101" pitchFamily="49" charset="-122"/>
              </a:rPr>
              <a:t>Disallow: /</a:t>
            </a:r>
            <a:endParaRPr lang="zh-CN" altLang="en-US"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
        <p:nvSpPr>
          <p:cNvPr id="3" name="Text Box 2"/>
          <p:cNvSpPr txBox="1">
            <a:spLocks noChangeArrowheads="1"/>
          </p:cNvSpPr>
          <p:nvPr/>
        </p:nvSpPr>
        <p:spPr bwMode="auto">
          <a:xfrm>
            <a:off x="285720" y="-27384"/>
            <a:ext cx="8572560" cy="1403350"/>
          </a:xfrm>
          <a:prstGeom prst="rect">
            <a:avLst/>
          </a:prstGeom>
          <a:noFill/>
          <a:ln w="9525">
            <a:noFill/>
            <a:round/>
          </a:ln>
        </p:spPr>
        <p:txBody>
          <a:bodyPr anchor="b"/>
          <a:lstStyle/>
          <a:p>
            <a:r>
              <a:rPr lang="de-DE" sz="3600" dirty="0">
                <a:solidFill>
                  <a:schemeClr val="tx1"/>
                </a:solidFill>
                <a:latin typeface="黑体" panose="02010609060101010101" pitchFamily="49" charset="-122"/>
                <a:ea typeface="黑体" panose="02010609060101010101" pitchFamily="49" charset="-122"/>
              </a:rPr>
              <a:t>Robots.txt</a:t>
            </a:r>
            <a:r>
              <a:rPr lang="zh-CN" altLang="en-US" sz="3600" dirty="0">
                <a:solidFill>
                  <a:schemeClr val="tx1"/>
                </a:solidFill>
                <a:latin typeface="黑体" panose="02010609060101010101" pitchFamily="49" charset="-122"/>
                <a:ea typeface="黑体" panose="02010609060101010101" pitchFamily="49" charset="-122"/>
              </a:rPr>
              <a:t>文件（</a:t>
            </a:r>
            <a:r>
              <a:rPr lang="en-US" altLang="zh-CN" sz="3600" dirty="0">
                <a:solidFill>
                  <a:schemeClr val="tx1"/>
                </a:solidFill>
                <a:latin typeface="黑体" panose="02010609060101010101" pitchFamily="49" charset="-122"/>
                <a:ea typeface="黑体" panose="02010609060101010101" pitchFamily="49" charset="-122"/>
              </a:rPr>
              <a:t>3</a:t>
            </a:r>
            <a:r>
              <a:rPr lang="zh-CN" altLang="en-US" sz="3600" dirty="0">
                <a:solidFill>
                  <a:schemeClr val="tx1"/>
                </a:solidFill>
                <a:latin typeface="黑体" panose="02010609060101010101" pitchFamily="49" charset="-122"/>
                <a:ea typeface="黑体" panose="02010609060101010101" pitchFamily="49" charset="-122"/>
              </a:rPr>
              <a:t>）</a:t>
            </a:r>
            <a:endParaRPr lang="de-DE" sz="3600" dirty="0">
              <a:solidFill>
                <a:schemeClr val="tx1"/>
              </a:solidFill>
              <a:latin typeface="黑体" panose="02010609060101010101" pitchFamily="49" charset="-122"/>
              <a:ea typeface="黑体" panose="02010609060101010101" pitchFamily="49" charset="-122"/>
            </a:endParaRPr>
          </a:p>
        </p:txBody>
      </p:sp>
      <p:sp>
        <p:nvSpPr>
          <p:cNvPr id="5" name="Rectangle 3"/>
          <p:cNvSpPr txBox="1"/>
          <p:nvPr/>
        </p:nvSpPr>
        <p:spPr>
          <a:xfrm>
            <a:off x="323850" y="2336800"/>
            <a:ext cx="8856663" cy="4116388"/>
          </a:xfrm>
          <a:prstGeom prst="rect">
            <a:avLst/>
          </a:prstGeom>
        </p:spPr>
        <p:txBody>
          <a:bodyPr/>
          <a:lstStyle>
            <a:lvl1pPr marL="342900" indent="-342900" algn="l" defTabSz="457200" rtl="0" eaLnBrk="1" fontAlgn="base" hangingPunct="1">
              <a:spcBef>
                <a:spcPct val="20000"/>
              </a:spcBef>
              <a:spcAft>
                <a:spcPct val="0"/>
              </a:spcAft>
              <a:buClr>
                <a:srgbClr val="437085"/>
              </a:buClr>
              <a:buFont typeface="Wingdings" panose="05000000000000000000" pitchFamily="2" charset="2"/>
              <a:buChar char="§"/>
              <a:defRPr sz="2800" kern="1200">
                <a:solidFill>
                  <a:schemeClr val="tx1"/>
                </a:solidFill>
                <a:latin typeface="Times New Roman" panose="02020603050405020304" pitchFamily="18" charset="0"/>
                <a:ea typeface="+mn-ea"/>
                <a:cs typeface="MS PGothic" panose="020B0600070205080204" charset="-128"/>
              </a:defRPr>
            </a:lvl1pPr>
            <a:lvl2pPr marL="742950" indent="-285750" algn="l" defTabSz="457200" rtl="0" eaLnBrk="1" fontAlgn="base" hangingPunct="1">
              <a:spcBef>
                <a:spcPct val="20000"/>
              </a:spcBef>
              <a:spcAft>
                <a:spcPct val="0"/>
              </a:spcAft>
              <a:buClr>
                <a:srgbClr val="357E69"/>
              </a:buClr>
              <a:buFont typeface="Wingdings" panose="05000000000000000000" pitchFamily="2" charset="2"/>
              <a:buChar char="§"/>
              <a:defRPr sz="2400" kern="1200">
                <a:solidFill>
                  <a:schemeClr val="tx1"/>
                </a:solidFill>
                <a:latin typeface="Times New Roman" panose="02020603050405020304" pitchFamily="18" charset="0"/>
                <a:ea typeface="+mn-ea"/>
                <a:cs typeface="+mn-cs"/>
              </a:defRPr>
            </a:lvl2pPr>
            <a:lvl3pPr marL="1143000" indent="-228600" algn="l" defTabSz="457200" rtl="0" eaLnBrk="1" fontAlgn="base" hangingPunct="1">
              <a:spcBef>
                <a:spcPct val="20000"/>
              </a:spcBef>
              <a:spcAft>
                <a:spcPct val="0"/>
              </a:spcAft>
              <a:buClr>
                <a:srgbClr val="918BA3"/>
              </a:buClr>
              <a:buFont typeface="Wingdings" panose="05000000000000000000" pitchFamily="2" charset="2"/>
              <a:buChar char="§"/>
              <a:defRPr sz="2000" kern="1200">
                <a:solidFill>
                  <a:schemeClr val="tx1"/>
                </a:solidFill>
                <a:latin typeface="Times New Roman" panose="02020603050405020304" pitchFamily="18" charset="0"/>
                <a:ea typeface="+mn-ea"/>
                <a:cs typeface="+mn-cs"/>
              </a:defRPr>
            </a:lvl3pPr>
            <a:lvl4pPr marL="1600200" indent="-228600" algn="l" defTabSz="457200" rtl="0" eaLnBrk="1" fontAlgn="base" hangingPunct="1">
              <a:spcBef>
                <a:spcPct val="20000"/>
              </a:spcBef>
              <a:spcAft>
                <a:spcPct val="0"/>
              </a:spcAft>
              <a:buClr>
                <a:srgbClr val="2F6E7E"/>
              </a:buClr>
              <a:buFont typeface="Wingdings" panose="05000000000000000000" pitchFamily="2" charset="2"/>
              <a:buChar char="§"/>
              <a:defRPr sz="2000" kern="1200">
                <a:solidFill>
                  <a:schemeClr val="tx1"/>
                </a:solidFill>
                <a:latin typeface="Times New Roman" panose="02020603050405020304" pitchFamily="18" charset="0"/>
                <a:ea typeface="+mn-ea"/>
                <a:cs typeface="+mn-cs"/>
              </a:defRPr>
            </a:lvl4pPr>
            <a:lvl5pPr marL="2057400" indent="-228600" algn="l" defTabSz="457200" rtl="0" eaLnBrk="1" fontAlgn="base" hangingPunct="1">
              <a:spcBef>
                <a:spcPct val="20000"/>
              </a:spcBef>
              <a:spcAft>
                <a:spcPct val="0"/>
              </a:spcAft>
              <a:buClr>
                <a:srgbClr val="233337"/>
              </a:buClr>
              <a:buFont typeface="Wingdings" panose="05000000000000000000" pitchFamily="2" charset="2"/>
              <a:buChar char="§"/>
              <a:defRPr sz="2000" kern="1200">
                <a:solidFill>
                  <a:schemeClr val="tx1"/>
                </a:solidFill>
                <a:latin typeface="Times New Roman" panose="02020603050405020304" pitchFamily="18" charset="0"/>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defRPr/>
            </a:pPr>
            <a:r>
              <a:rPr lang="en-US" altLang="zh-CN" dirty="0" err="1">
                <a:latin typeface="黑体" panose="02010609060101010101" pitchFamily="49" charset="-122"/>
                <a:ea typeface="黑体" panose="02010609060101010101" pitchFamily="49" charset="-122"/>
              </a:rPr>
              <a:t>Eg</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禁止任何搜索引擎抓取我的网站，方法如下：</a:t>
            </a:r>
            <a:endParaRPr lang="zh-CN" altLang="en-US" dirty="0">
              <a:latin typeface="黑体" panose="02010609060101010101" pitchFamily="49" charset="-122"/>
              <a:ea typeface="黑体" panose="02010609060101010101" pitchFamily="49" charset="-122"/>
            </a:endParaRPr>
          </a:p>
          <a:p>
            <a:pPr marL="0" indent="0">
              <a:buFont typeface="Wingdings" panose="05000000000000000000" pitchFamily="2" charset="2"/>
              <a:buNone/>
              <a:defRPr/>
            </a:pPr>
            <a:r>
              <a:rPr lang="en-US" altLang="zh-CN" dirty="0">
                <a:latin typeface="黑体" panose="02010609060101010101" pitchFamily="49" charset="-122"/>
                <a:ea typeface="黑体" panose="02010609060101010101" pitchFamily="49" charset="-122"/>
              </a:rPr>
              <a:t>   User-agent</a:t>
            </a:r>
            <a:r>
              <a:rPr lang="zh-CN" altLang="en-US" dirty="0">
                <a:latin typeface="黑体" panose="02010609060101010101" pitchFamily="49" charset="-122"/>
                <a:ea typeface="黑体" panose="02010609060101010101" pitchFamily="49" charset="-122"/>
              </a:rPr>
              <a:t>： *</a:t>
            </a:r>
            <a:endParaRPr lang="zh-CN" altLang="en-US" dirty="0">
              <a:latin typeface="黑体" panose="02010609060101010101" pitchFamily="49" charset="-122"/>
              <a:ea typeface="黑体" panose="02010609060101010101" pitchFamily="49" charset="-122"/>
            </a:endParaRPr>
          </a:p>
          <a:p>
            <a:pPr marL="0" indent="0">
              <a:buFont typeface="Wingdings" panose="05000000000000000000" pitchFamily="2" charset="2"/>
              <a:buNone/>
              <a:defRPr/>
            </a:pPr>
            <a:r>
              <a:rPr lang="en-US" altLang="zh-CN" dirty="0">
                <a:latin typeface="黑体" panose="02010609060101010101" pitchFamily="49" charset="-122"/>
                <a:ea typeface="黑体" panose="02010609060101010101" pitchFamily="49" charset="-122"/>
              </a:rPr>
              <a:t>   Disallow</a:t>
            </a: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a:defRPr/>
            </a:pPr>
            <a:r>
              <a:rPr lang="en-US" altLang="zh-CN" dirty="0" err="1">
                <a:latin typeface="黑体" panose="02010609060101010101" pitchFamily="49" charset="-122"/>
                <a:ea typeface="黑体" panose="02010609060101010101" pitchFamily="49" charset="-122"/>
              </a:rPr>
              <a:t>Eg</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只禁止某个搜索引擎抓取我的网站。如：只禁止名为“</a:t>
            </a:r>
            <a:r>
              <a:rPr lang="en-US" altLang="zh-CN" dirty="0">
                <a:latin typeface="黑体" panose="02010609060101010101" pitchFamily="49" charset="-122"/>
                <a:ea typeface="黑体" panose="02010609060101010101" pitchFamily="49" charset="-122"/>
              </a:rPr>
              <a:t>slurp”</a:t>
            </a:r>
            <a:r>
              <a:rPr lang="zh-CN" altLang="en-US" dirty="0">
                <a:latin typeface="黑体" panose="02010609060101010101" pitchFamily="49" charset="-122"/>
                <a:ea typeface="黑体" panose="02010609060101010101" pitchFamily="49" charset="-122"/>
              </a:rPr>
              <a:t>的搜索引擎蜘蛛抓取，方法如下：</a:t>
            </a:r>
            <a:endParaRPr lang="zh-CN" altLang="en-US" dirty="0">
              <a:latin typeface="黑体" panose="02010609060101010101" pitchFamily="49" charset="-122"/>
              <a:ea typeface="黑体" panose="02010609060101010101" pitchFamily="49" charset="-122"/>
            </a:endParaRPr>
          </a:p>
          <a:p>
            <a:pPr marL="0" indent="0">
              <a:buFont typeface="Wingdings" panose="05000000000000000000" pitchFamily="2" charset="2"/>
              <a:buNone/>
              <a:defRPr/>
            </a:pPr>
            <a:r>
              <a:rPr lang="en-US" altLang="zh-CN" dirty="0">
                <a:latin typeface="黑体" panose="02010609060101010101" pitchFamily="49" charset="-122"/>
                <a:ea typeface="黑体" panose="02010609060101010101" pitchFamily="49" charset="-122"/>
              </a:rPr>
              <a:t>   User-agent</a:t>
            </a: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slurp</a:t>
            </a:r>
            <a:endParaRPr lang="en-US" altLang="zh-CN" dirty="0">
              <a:latin typeface="黑体" panose="02010609060101010101" pitchFamily="49" charset="-122"/>
              <a:ea typeface="黑体" panose="02010609060101010101" pitchFamily="49" charset="-122"/>
            </a:endParaRPr>
          </a:p>
          <a:p>
            <a:pPr marL="0" indent="0">
              <a:buFont typeface="Wingdings" panose="05000000000000000000" pitchFamily="2" charset="2"/>
              <a:buNone/>
              <a:defRPr/>
            </a:pPr>
            <a:r>
              <a:rPr lang="en-US" altLang="zh-CN" dirty="0">
                <a:latin typeface="黑体" panose="02010609060101010101" pitchFamily="49" charset="-122"/>
                <a:ea typeface="黑体" panose="02010609060101010101" pitchFamily="49" charset="-122"/>
              </a:rPr>
              <a:t>   Disallow</a:t>
            </a: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659929"/>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fld>
            <a:endParaRPr lang="en-US"/>
          </a:p>
        </p:txBody>
      </p:sp>
      <p:sp>
        <p:nvSpPr>
          <p:cNvPr id="80899" name="Text Box 3"/>
          <p:cNvSpPr txBox="1">
            <a:spLocks noChangeArrowheads="1"/>
          </p:cNvSpPr>
          <p:nvPr/>
        </p:nvSpPr>
        <p:spPr bwMode="auto">
          <a:xfrm>
            <a:off x="827584" y="767554"/>
            <a:ext cx="8505825" cy="4725988"/>
          </a:xfrm>
          <a:prstGeom prst="rect">
            <a:avLst/>
          </a:prstGeom>
          <a:noFill/>
          <a:ln w="9525">
            <a:noFill/>
            <a:round/>
          </a:ln>
        </p:spPr>
        <p:txBody>
          <a:bodyPr/>
          <a:lstStyle/>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336699"/>
                </a:solidFill>
                <a:latin typeface="Times New Roman" panose="02020603050405020304" pitchFamily="18" charset="0"/>
                <a:ea typeface="黑体" panose="02010609060101010101" pitchFamily="49" charset="-122"/>
              </a:rPr>
              <a:t>1.</a:t>
            </a:r>
            <a:r>
              <a:rPr lang="zh-CN" altLang="en-US" sz="2800" dirty="0">
                <a:solidFill>
                  <a:srgbClr val="336699"/>
                </a:solidFill>
                <a:latin typeface="Times New Roman" panose="02020603050405020304" pitchFamily="18" charset="0"/>
                <a:ea typeface="黑体" panose="02010609060101010101" pitchFamily="49" charset="-122"/>
              </a:rPr>
              <a:t>确定搜索内容</a:t>
            </a:r>
            <a:endParaRPr lang="en-US" altLang="zh-CN" sz="2800" dirty="0">
              <a:solidFill>
                <a:srgbClr val="33669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336699"/>
                </a:solidFill>
                <a:latin typeface="Times New Roman" panose="02020603050405020304" pitchFamily="18" charset="0"/>
                <a:ea typeface="黑体" panose="02010609060101010101" pitchFamily="49" charset="-122"/>
              </a:rPr>
              <a:t>2.</a:t>
            </a:r>
            <a:r>
              <a:rPr lang="zh-CN" altLang="en-US" sz="2800" dirty="0">
                <a:solidFill>
                  <a:srgbClr val="336699"/>
                </a:solidFill>
                <a:latin typeface="Times New Roman" panose="02020603050405020304" pitchFamily="18" charset="0"/>
                <a:ea typeface="黑体" panose="02010609060101010101" pitchFamily="49" charset="-122"/>
              </a:rPr>
              <a:t>网络信息爬取</a:t>
            </a:r>
            <a:endParaRPr lang="en-US" altLang="zh-CN" sz="2800" dirty="0">
              <a:solidFill>
                <a:srgbClr val="33669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336699"/>
                </a:solidFill>
                <a:latin typeface="Times New Roman" panose="02020603050405020304" pitchFamily="18" charset="0"/>
                <a:ea typeface="黑体" panose="02010609060101010101" pitchFamily="49" charset="-122"/>
              </a:rPr>
              <a:t>3.</a:t>
            </a:r>
            <a:r>
              <a:rPr lang="zh-CN" altLang="en-US" sz="2800" dirty="0">
                <a:solidFill>
                  <a:srgbClr val="336699"/>
                </a:solidFill>
                <a:latin typeface="Times New Roman" panose="02020603050405020304" pitchFamily="18" charset="0"/>
                <a:ea typeface="黑体" panose="02010609060101010101" pitchFamily="49" charset="-122"/>
              </a:rPr>
              <a:t>文档和电子邮件的信息采集</a:t>
            </a:r>
            <a:endParaRPr lang="en-US" altLang="zh-CN" sz="2800" dirty="0">
              <a:solidFill>
                <a:srgbClr val="33669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336699"/>
                </a:solidFill>
                <a:latin typeface="Times New Roman" panose="02020603050405020304" pitchFamily="18" charset="0"/>
                <a:ea typeface="黑体" panose="02010609060101010101" pitchFamily="49" charset="-122"/>
              </a:rPr>
              <a:t>4.</a:t>
            </a:r>
            <a:r>
              <a:rPr lang="zh-CN" altLang="en-US" sz="2800" dirty="0">
                <a:solidFill>
                  <a:srgbClr val="336699"/>
                </a:solidFill>
                <a:latin typeface="Times New Roman" panose="02020603050405020304" pitchFamily="18" charset="0"/>
                <a:ea typeface="黑体" panose="02010609060101010101" pitchFamily="49" charset="-122"/>
              </a:rPr>
              <a:t>文档信息源</a:t>
            </a:r>
            <a:endParaRPr lang="en-US" altLang="zh-CN" sz="2800" dirty="0">
              <a:solidFill>
                <a:srgbClr val="33669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336699"/>
                </a:solidFill>
                <a:latin typeface="Times New Roman" panose="02020603050405020304" pitchFamily="18" charset="0"/>
                <a:ea typeface="黑体" panose="02010609060101010101" pitchFamily="49" charset="-122"/>
              </a:rPr>
              <a:t>5.</a:t>
            </a:r>
            <a:r>
              <a:rPr lang="zh-CN" altLang="en-US" sz="2800" dirty="0">
                <a:solidFill>
                  <a:srgbClr val="336699"/>
                </a:solidFill>
                <a:latin typeface="Times New Roman" panose="02020603050405020304" pitchFamily="18" charset="0"/>
                <a:ea typeface="黑体" panose="02010609060101010101" pitchFamily="49" charset="-122"/>
              </a:rPr>
              <a:t>转换问题</a:t>
            </a:r>
            <a:endParaRPr lang="en-US" altLang="zh-CN" sz="2800" dirty="0">
              <a:solidFill>
                <a:srgbClr val="33669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336699"/>
                </a:solidFill>
                <a:latin typeface="Times New Roman" panose="02020603050405020304" pitchFamily="18" charset="0"/>
                <a:ea typeface="黑体" panose="02010609060101010101" pitchFamily="49" charset="-122"/>
              </a:rPr>
              <a:t>6.</a:t>
            </a:r>
            <a:r>
              <a:rPr lang="zh-CN" altLang="en-US" sz="2800" dirty="0">
                <a:solidFill>
                  <a:srgbClr val="336699"/>
                </a:solidFill>
                <a:latin typeface="Times New Roman" panose="02020603050405020304" pitchFamily="18" charset="0"/>
                <a:ea typeface="黑体" panose="02010609060101010101" pitchFamily="49" charset="-122"/>
              </a:rPr>
              <a:t>存储文档</a:t>
            </a:r>
            <a:endParaRPr lang="en-US" altLang="zh-CN" sz="2800" dirty="0">
              <a:solidFill>
                <a:srgbClr val="33669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336699"/>
                </a:solidFill>
                <a:latin typeface="Times New Roman" panose="02020603050405020304" pitchFamily="18" charset="0"/>
                <a:ea typeface="黑体" panose="02010609060101010101" pitchFamily="49" charset="-122"/>
              </a:rPr>
              <a:t>7.</a:t>
            </a:r>
            <a:r>
              <a:rPr lang="zh-CN" altLang="en-US" sz="2800" dirty="0">
                <a:solidFill>
                  <a:srgbClr val="336699"/>
                </a:solidFill>
                <a:latin typeface="Times New Roman" panose="02020603050405020304" pitchFamily="18" charset="0"/>
                <a:ea typeface="黑体" panose="02010609060101010101" pitchFamily="49" charset="-122"/>
              </a:rPr>
              <a:t>重复检测</a:t>
            </a:r>
            <a:endParaRPr lang="en-US" altLang="zh-CN" sz="2800" dirty="0">
              <a:solidFill>
                <a:srgbClr val="33669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336699"/>
                </a:solidFill>
                <a:latin typeface="Times New Roman" panose="02020603050405020304" pitchFamily="18" charset="0"/>
                <a:ea typeface="黑体" panose="02010609060101010101" pitchFamily="49" charset="-122"/>
              </a:rPr>
              <a:t>8.</a:t>
            </a:r>
            <a:r>
              <a:rPr lang="zh-CN" altLang="en-US" sz="2800" dirty="0">
                <a:solidFill>
                  <a:srgbClr val="336699"/>
                </a:solidFill>
                <a:latin typeface="Times New Roman" panose="02020603050405020304" pitchFamily="18" charset="0"/>
                <a:ea typeface="黑体" panose="02010609060101010101" pitchFamily="49" charset="-122"/>
              </a:rPr>
              <a:t>去除噪音</a:t>
            </a:r>
            <a:endParaRPr lang="zh-CN" altLang="en-US" sz="2800" dirty="0">
              <a:solidFill>
                <a:srgbClr val="336699"/>
              </a:solidFill>
              <a:latin typeface="Times New Roman" panose="02020603050405020304" pitchFamily="18" charset="0"/>
              <a:ea typeface="黑体" panose="02010609060101010101" pitchFamily="49" charset="-122"/>
            </a:endParaRPr>
          </a:p>
          <a:p>
            <a:pPr marL="514350" indent="-514350">
              <a:lnSpc>
                <a:spcPct val="150000"/>
              </a:lnSpc>
              <a:spcBef>
                <a:spcPts val="700"/>
              </a:spcBef>
              <a:buClr>
                <a:srgbClr val="336699"/>
              </a:buClr>
              <a:buSzPct val="80000"/>
              <a:buFont typeface="Calibri" panose="020F0502020204030204" pitchFamily="34" charset="0"/>
              <a:buChar char="❸"/>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endParaRPr lang="en-US" sz="2800" dirty="0">
              <a:solidFill>
                <a:srgbClr val="336699"/>
              </a:solidFill>
              <a:latin typeface="Times New Roman" panose="02020603050405020304" pitchFamily="18" charset="0"/>
              <a:ea typeface="黑体" panose="02010609060101010101" pitchFamily="49"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
        <p:nvSpPr>
          <p:cNvPr id="3" name="Text Box 2"/>
          <p:cNvSpPr txBox="1">
            <a:spLocks noChangeArrowheads="1"/>
          </p:cNvSpPr>
          <p:nvPr/>
        </p:nvSpPr>
        <p:spPr bwMode="auto">
          <a:xfrm>
            <a:off x="285720" y="-27384"/>
            <a:ext cx="8572560" cy="1403350"/>
          </a:xfrm>
          <a:prstGeom prst="rect">
            <a:avLst/>
          </a:prstGeom>
          <a:noFill/>
          <a:ln w="9525">
            <a:noFill/>
            <a:round/>
          </a:ln>
        </p:spPr>
        <p:txBody>
          <a:bodyPr anchor="b"/>
          <a:lstStyle/>
          <a:p>
            <a:r>
              <a:rPr lang="de-DE" sz="3600" dirty="0">
                <a:solidFill>
                  <a:schemeClr val="tx1"/>
                </a:solidFill>
                <a:latin typeface="黑体" panose="02010609060101010101" pitchFamily="49" charset="-122"/>
                <a:ea typeface="黑体" panose="02010609060101010101" pitchFamily="49" charset="-122"/>
              </a:rPr>
              <a:t>Robots.txt</a:t>
            </a:r>
            <a:r>
              <a:rPr lang="zh-CN" altLang="en-US" sz="3600" dirty="0">
                <a:solidFill>
                  <a:schemeClr val="tx1"/>
                </a:solidFill>
                <a:latin typeface="黑体" panose="02010609060101010101" pitchFamily="49" charset="-122"/>
                <a:ea typeface="黑体" panose="02010609060101010101" pitchFamily="49" charset="-122"/>
              </a:rPr>
              <a:t>文件（</a:t>
            </a:r>
            <a:r>
              <a:rPr lang="en-US" altLang="zh-CN" sz="3600" dirty="0">
                <a:solidFill>
                  <a:schemeClr val="tx1"/>
                </a:solidFill>
                <a:latin typeface="黑体" panose="02010609060101010101" pitchFamily="49" charset="-122"/>
                <a:ea typeface="黑体" panose="02010609060101010101" pitchFamily="49" charset="-122"/>
              </a:rPr>
              <a:t>4</a:t>
            </a:r>
            <a:r>
              <a:rPr lang="zh-CN" altLang="en-US" sz="3600" dirty="0">
                <a:solidFill>
                  <a:schemeClr val="tx1"/>
                </a:solidFill>
                <a:latin typeface="黑体" panose="02010609060101010101" pitchFamily="49" charset="-122"/>
                <a:ea typeface="黑体" panose="02010609060101010101" pitchFamily="49" charset="-122"/>
              </a:rPr>
              <a:t>）</a:t>
            </a:r>
            <a:endParaRPr lang="de-DE" sz="3600" dirty="0">
              <a:solidFill>
                <a:schemeClr val="tx1"/>
              </a:solidFill>
              <a:latin typeface="黑体" panose="02010609060101010101" pitchFamily="49" charset="-122"/>
              <a:ea typeface="黑体" panose="02010609060101010101" pitchFamily="49" charset="-122"/>
            </a:endParaRPr>
          </a:p>
        </p:txBody>
      </p:sp>
      <p:sp>
        <p:nvSpPr>
          <p:cNvPr id="5" name="Rectangle 3"/>
          <p:cNvSpPr txBox="1">
            <a:spLocks noChangeArrowheads="1"/>
          </p:cNvSpPr>
          <p:nvPr/>
        </p:nvSpPr>
        <p:spPr>
          <a:xfrm>
            <a:off x="395288" y="2336800"/>
            <a:ext cx="8418512" cy="4116388"/>
          </a:xfrm>
          <a:prstGeom prst="rect">
            <a:avLst/>
          </a:prstGeom>
        </p:spPr>
        <p:txBody>
          <a:bodyPr/>
          <a:lstStyle>
            <a:lvl1pPr marL="342900" indent="-342900" algn="l" defTabSz="457200" rtl="0" eaLnBrk="1" fontAlgn="base" hangingPunct="1">
              <a:spcBef>
                <a:spcPct val="20000"/>
              </a:spcBef>
              <a:spcAft>
                <a:spcPct val="0"/>
              </a:spcAft>
              <a:buClr>
                <a:srgbClr val="437085"/>
              </a:buClr>
              <a:buFont typeface="Wingdings" panose="05000000000000000000" pitchFamily="2" charset="2"/>
              <a:buChar char="§"/>
              <a:defRPr sz="2800" kern="1200">
                <a:solidFill>
                  <a:schemeClr val="tx1"/>
                </a:solidFill>
                <a:latin typeface="Times New Roman" panose="02020603050405020304" pitchFamily="18" charset="0"/>
                <a:ea typeface="+mn-ea"/>
                <a:cs typeface="MS PGothic" panose="020B0600070205080204" charset="-128"/>
              </a:defRPr>
            </a:lvl1pPr>
            <a:lvl2pPr marL="742950" indent="-285750" algn="l" defTabSz="457200" rtl="0" eaLnBrk="1" fontAlgn="base" hangingPunct="1">
              <a:spcBef>
                <a:spcPct val="20000"/>
              </a:spcBef>
              <a:spcAft>
                <a:spcPct val="0"/>
              </a:spcAft>
              <a:buClr>
                <a:srgbClr val="357E69"/>
              </a:buClr>
              <a:buFont typeface="Wingdings" panose="05000000000000000000" pitchFamily="2" charset="2"/>
              <a:buChar char="§"/>
              <a:defRPr sz="2400" kern="1200">
                <a:solidFill>
                  <a:schemeClr val="tx1"/>
                </a:solidFill>
                <a:latin typeface="Times New Roman" panose="02020603050405020304" pitchFamily="18" charset="0"/>
                <a:ea typeface="+mn-ea"/>
                <a:cs typeface="+mn-cs"/>
              </a:defRPr>
            </a:lvl2pPr>
            <a:lvl3pPr marL="1143000" indent="-228600" algn="l" defTabSz="457200" rtl="0" eaLnBrk="1" fontAlgn="base" hangingPunct="1">
              <a:spcBef>
                <a:spcPct val="20000"/>
              </a:spcBef>
              <a:spcAft>
                <a:spcPct val="0"/>
              </a:spcAft>
              <a:buClr>
                <a:srgbClr val="918BA3"/>
              </a:buClr>
              <a:buFont typeface="Wingdings" panose="05000000000000000000" pitchFamily="2" charset="2"/>
              <a:buChar char="§"/>
              <a:defRPr sz="2000" kern="1200">
                <a:solidFill>
                  <a:schemeClr val="tx1"/>
                </a:solidFill>
                <a:latin typeface="Times New Roman" panose="02020603050405020304" pitchFamily="18" charset="0"/>
                <a:ea typeface="+mn-ea"/>
                <a:cs typeface="+mn-cs"/>
              </a:defRPr>
            </a:lvl3pPr>
            <a:lvl4pPr marL="1600200" indent="-228600" algn="l" defTabSz="457200" rtl="0" eaLnBrk="1" fontAlgn="base" hangingPunct="1">
              <a:spcBef>
                <a:spcPct val="20000"/>
              </a:spcBef>
              <a:spcAft>
                <a:spcPct val="0"/>
              </a:spcAft>
              <a:buClr>
                <a:srgbClr val="2F6E7E"/>
              </a:buClr>
              <a:buFont typeface="Wingdings" panose="05000000000000000000" pitchFamily="2" charset="2"/>
              <a:buChar char="§"/>
              <a:defRPr sz="2000" kern="1200">
                <a:solidFill>
                  <a:schemeClr val="tx1"/>
                </a:solidFill>
                <a:latin typeface="Times New Roman" panose="02020603050405020304" pitchFamily="18" charset="0"/>
                <a:ea typeface="+mn-ea"/>
                <a:cs typeface="+mn-cs"/>
              </a:defRPr>
            </a:lvl4pPr>
            <a:lvl5pPr marL="2057400" indent="-228600" algn="l" defTabSz="457200" rtl="0" eaLnBrk="1" fontAlgn="base" hangingPunct="1">
              <a:spcBef>
                <a:spcPct val="20000"/>
              </a:spcBef>
              <a:spcAft>
                <a:spcPct val="0"/>
              </a:spcAft>
              <a:buClr>
                <a:srgbClr val="233337"/>
              </a:buClr>
              <a:buFont typeface="Wingdings" panose="05000000000000000000" pitchFamily="2" charset="2"/>
              <a:buChar char="§"/>
              <a:defRPr sz="2000" kern="1200">
                <a:solidFill>
                  <a:schemeClr val="tx1"/>
                </a:solidFill>
                <a:latin typeface="Times New Roman" panose="02020603050405020304" pitchFamily="18" charset="0"/>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en-US" altLang="zh-CN" dirty="0">
                <a:latin typeface="黑体" panose="02010609060101010101" pitchFamily="49" charset="-122"/>
                <a:ea typeface="黑体" panose="02010609060101010101" pitchFamily="49" charset="-122"/>
              </a:rPr>
              <a:t>Robots.txt </a:t>
            </a:r>
            <a:r>
              <a:rPr lang="zh-CN" altLang="en-US" dirty="0">
                <a:latin typeface="黑体" panose="02010609060101010101" pitchFamily="49" charset="-122"/>
                <a:ea typeface="黑体" panose="02010609060101010101" pitchFamily="49" charset="-122"/>
              </a:rPr>
              <a:t>是存放在站点根目录下的一个纯文本文件。</a:t>
            </a:r>
            <a:r>
              <a:rPr lang="zh-CN" altLang="en-US" dirty="0">
                <a:solidFill>
                  <a:srgbClr val="FF0000"/>
                </a:solidFill>
                <a:latin typeface="黑体" panose="02010609060101010101" pitchFamily="49" charset="-122"/>
                <a:ea typeface="黑体" panose="02010609060101010101" pitchFamily="49" charset="-122"/>
              </a:rPr>
              <a:t>该文件可以指定搜索引擎爬虫只抓取指定的内容，或者是禁止搜索引擎爬虫抓取网站的部分或全部内容</a:t>
            </a:r>
            <a:r>
              <a:rPr lang="zh-CN" altLang="en-US" dirty="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a:p>
            <a:r>
              <a:rPr lang="zh-CN" altLang="en-US" dirty="0">
                <a:solidFill>
                  <a:srgbClr val="FF0000"/>
                </a:solidFill>
                <a:latin typeface="黑体" panose="02010609060101010101" pitchFamily="49" charset="-122"/>
                <a:ea typeface="黑体" panose="02010609060101010101" pitchFamily="49" charset="-122"/>
              </a:rPr>
              <a:t>当一个搜索引擎爬虫访问一个站点时，它会首先检查该站点根目录下是否存在</a:t>
            </a:r>
            <a:r>
              <a:rPr lang="en-US" altLang="zh-CN" dirty="0">
                <a:solidFill>
                  <a:srgbClr val="FF0000"/>
                </a:solidFill>
                <a:latin typeface="黑体" panose="02010609060101010101" pitchFamily="49" charset="-122"/>
                <a:ea typeface="黑体" panose="02010609060101010101" pitchFamily="49" charset="-122"/>
              </a:rPr>
              <a:t>Robots.txt</a:t>
            </a:r>
            <a:r>
              <a:rPr lang="zh-CN" altLang="en-US" dirty="0">
                <a:solidFill>
                  <a:srgbClr val="FF0000"/>
                </a:solidFill>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如果存在，搜索引擎爬虫就会按照该文件中的内容来确定访问的范围，不存在，爬虫就沿着链接抓取。</a:t>
            </a:r>
            <a:endParaRPr lang="zh-CN" altLang="en-US"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
        <p:nvSpPr>
          <p:cNvPr id="3" name="标题 1"/>
          <p:cNvSpPr>
            <a:spLocks noGrp="1"/>
          </p:cNvSpPr>
          <p:nvPr>
            <p:ph type="title"/>
          </p:nvPr>
        </p:nvSpPr>
        <p:spPr>
          <a:xfrm>
            <a:off x="457200" y="274638"/>
            <a:ext cx="8229600" cy="1143000"/>
          </a:xfrm>
        </p:spPr>
        <p:txBody>
          <a:bodyPr/>
          <a:lstStyle/>
          <a:p>
            <a:r>
              <a:rPr lang="zh-CN" altLang="en-US" dirty="0"/>
              <a:t>爬虫抓取策略</a:t>
            </a:r>
            <a:r>
              <a:rPr lang="en-US" altLang="zh-CN" dirty="0"/>
              <a:t>——</a:t>
            </a:r>
            <a:r>
              <a:rPr lang="zh-CN" altLang="en-US" dirty="0"/>
              <a:t>深度优先</a:t>
            </a:r>
            <a:endParaRPr lang="zh-CN" altLang="en-US" dirty="0"/>
          </a:p>
        </p:txBody>
      </p:sp>
      <p:sp>
        <p:nvSpPr>
          <p:cNvPr id="5" name="内容占位符 2"/>
          <p:cNvSpPr>
            <a:spLocks noGrp="1"/>
          </p:cNvSpPr>
          <p:nvPr>
            <p:ph idx="1"/>
          </p:nvPr>
        </p:nvSpPr>
        <p:spPr>
          <a:xfrm>
            <a:off x="481914" y="1786467"/>
            <a:ext cx="3464659" cy="5071533"/>
          </a:xfrm>
        </p:spPr>
        <p:txBody>
          <a:bodyPr/>
          <a:lstStyle/>
          <a:p>
            <a:r>
              <a:rPr lang="zh-CN" altLang="en-US" dirty="0">
                <a:latin typeface="黑体" panose="02010609060101010101" pitchFamily="49" charset="-122"/>
                <a:ea typeface="黑体" panose="02010609060101010101" pitchFamily="49" charset="-122"/>
              </a:rPr>
              <a:t>深度优先关系类似一种继承上的优先关系，是一种首先选择某个分支，继而深入到不能深入的情况下才考虑其它分支的策略。</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面向特定网站</a:t>
            </a:r>
            <a:endParaRPr lang="zh-CN" altLang="en-US" dirty="0">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p:txBody>
      </p:sp>
      <p:graphicFrame>
        <p:nvGraphicFramePr>
          <p:cNvPr id="6" name="Object 2"/>
          <p:cNvGraphicFramePr>
            <a:graphicFrameLocks noChangeAspect="1"/>
          </p:cNvGraphicFramePr>
          <p:nvPr/>
        </p:nvGraphicFramePr>
        <p:xfrm>
          <a:off x="4443046" y="1500554"/>
          <a:ext cx="3886200" cy="3886200"/>
        </p:xfrm>
        <a:graphic>
          <a:graphicData uri="http://schemas.openxmlformats.org/presentationml/2006/ole">
            <mc:AlternateContent xmlns:mc="http://schemas.openxmlformats.org/markup-compatibility/2006">
              <mc:Choice xmlns:v="urn:schemas-microsoft-com:vml" Requires="v">
                <p:oleObj spid="_x0000_s15624" name="" r:id="rId1" imgW="4364355" imgH="4364355" progId="">
                  <p:embed/>
                </p:oleObj>
              </mc:Choice>
              <mc:Fallback>
                <p:oleObj name="" r:id="rId1" imgW="4364355" imgH="4364355" progId="">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3046" y="1500554"/>
                        <a:ext cx="3886200" cy="3886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黑体" panose="02010609060101010101" pitchFamily="49" charset="-122"/>
              </a:rPr>
              <a:t>爬虫抓取策略</a:t>
            </a:r>
            <a:r>
              <a:rPr lang="en-US" altLang="zh-CN" dirty="0">
                <a:latin typeface="黑体" panose="02010609060101010101" pitchFamily="49" charset="-122"/>
              </a:rPr>
              <a:t>——</a:t>
            </a:r>
            <a:r>
              <a:rPr lang="zh-CN" altLang="en-US" dirty="0">
                <a:latin typeface="黑体" panose="02010609060101010101" pitchFamily="49" charset="-122"/>
              </a:rPr>
              <a:t>宽度优先</a:t>
            </a:r>
            <a:endParaRPr lang="zh-CN" altLang="en-US" dirty="0">
              <a:latin typeface="黑体" panose="02010609060101010101" pitchFamily="49" charset="-122"/>
            </a:endParaRPr>
          </a:p>
        </p:txBody>
      </p:sp>
      <p:sp>
        <p:nvSpPr>
          <p:cNvPr id="3" name="内容占位符 2"/>
          <p:cNvSpPr>
            <a:spLocks noGrp="1"/>
          </p:cNvSpPr>
          <p:nvPr>
            <p:ph idx="1"/>
          </p:nvPr>
        </p:nvSpPr>
        <p:spPr>
          <a:xfrm>
            <a:off x="469557" y="1571625"/>
            <a:ext cx="3804628" cy="5071533"/>
          </a:xfrm>
        </p:spPr>
        <p:txBody>
          <a:bodyPr>
            <a:normAutofit fontScale="92500" lnSpcReduction="10000"/>
          </a:bodyPr>
          <a:lstStyle/>
          <a:p>
            <a:r>
              <a:rPr lang="zh-CN" altLang="en-US" dirty="0">
                <a:latin typeface="黑体" panose="02010609060101010101" pitchFamily="49" charset="-122"/>
                <a:ea typeface="黑体" panose="02010609060101010101" pitchFamily="49" charset="-122"/>
              </a:rPr>
              <a:t>进行宽度优先遍历时，必须要有一个队列数据结构支持。这个队列理解为其工作负载队列，只要其中存在没有完成的抓取任务，就需要提取位于头部位置的网页继续抓取。直到完成全部抓取任务，工作负载队列为空为止</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既适用于特定网站，也适用于多网站</a:t>
            </a:r>
            <a:endParaRPr lang="zh-CN" altLang="en-US"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graphicFrame>
        <p:nvGraphicFramePr>
          <p:cNvPr id="105474" name="Object 2"/>
          <p:cNvGraphicFramePr>
            <a:graphicFrameLocks noChangeAspect="1"/>
          </p:cNvGraphicFramePr>
          <p:nvPr/>
        </p:nvGraphicFramePr>
        <p:xfrm>
          <a:off x="4519246" y="1571625"/>
          <a:ext cx="4038600" cy="3179763"/>
        </p:xfrm>
        <a:graphic>
          <a:graphicData uri="http://schemas.openxmlformats.org/presentationml/2006/ole">
            <mc:AlternateContent xmlns:mc="http://schemas.openxmlformats.org/markup-compatibility/2006">
              <mc:Choice xmlns:v="urn:schemas-microsoft-com:vml" Requires="v">
                <p:oleObj spid="_x0000_s3433" name="" r:id="rId1" imgW="5548630" imgH="4364355" progId="">
                  <p:embed/>
                </p:oleObj>
              </mc:Choice>
              <mc:Fallback>
                <p:oleObj name="" r:id="rId1" imgW="5548630" imgH="4364355" progId="">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9246" y="1571625"/>
                        <a:ext cx="4038600" cy="317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矩形 4"/>
          <p:cNvSpPr/>
          <p:nvPr/>
        </p:nvSpPr>
        <p:spPr>
          <a:xfrm>
            <a:off x="4716016" y="5313422"/>
            <a:ext cx="4196492" cy="830997"/>
          </a:xfrm>
          <a:prstGeom prst="rect">
            <a:avLst/>
          </a:prstGeom>
        </p:spPr>
        <p:txBody>
          <a:bodyPr wrap="square">
            <a:spAutoFit/>
          </a:bodyPr>
          <a:lstStyle/>
          <a:p>
            <a:pPr algn="ctr"/>
            <a:r>
              <a:rPr lang="zh-CN" altLang="en-US" dirty="0">
                <a:solidFill>
                  <a:srgbClr val="FF0000"/>
                </a:solidFill>
                <a:ea typeface="黑体" panose="02010609060101010101" pitchFamily="49" charset="-122"/>
              </a:rPr>
              <a:t>宽度优先隐含了一些</a:t>
            </a:r>
            <a:endParaRPr lang="en-US" altLang="zh-CN" dirty="0">
              <a:solidFill>
                <a:srgbClr val="FF0000"/>
              </a:solidFill>
              <a:ea typeface="黑体" panose="02010609060101010101" pitchFamily="49" charset="-122"/>
            </a:endParaRPr>
          </a:p>
          <a:p>
            <a:pPr algn="ctr"/>
            <a:r>
              <a:rPr lang="zh-CN" altLang="en-US" dirty="0">
                <a:solidFill>
                  <a:srgbClr val="FF0000"/>
                </a:solidFill>
                <a:ea typeface="黑体" panose="02010609060101010101" pitchFamily="49" charset="-122"/>
              </a:rPr>
              <a:t>网页的优先级</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爬虫抓取</a:t>
            </a:r>
            <a:r>
              <a:rPr lang="en-US" altLang="zh-CN" dirty="0"/>
              <a:t>——</a:t>
            </a:r>
            <a:r>
              <a:rPr lang="zh-CN" altLang="en-US" dirty="0"/>
              <a:t>不重复策略</a:t>
            </a:r>
            <a:endParaRPr lang="zh-CN" altLang="en-US" dirty="0"/>
          </a:p>
        </p:txBody>
      </p:sp>
      <p:sp>
        <p:nvSpPr>
          <p:cNvPr id="3" name="内容占位符 2"/>
          <p:cNvSpPr>
            <a:spLocks noGrp="1"/>
          </p:cNvSpPr>
          <p:nvPr>
            <p:ph idx="1"/>
          </p:nvPr>
        </p:nvSpPr>
        <p:spPr/>
        <p:txBody>
          <a:bodyPr/>
          <a:lstStyle/>
          <a:p>
            <a:r>
              <a:rPr lang="zh-CN" altLang="en-US" dirty="0"/>
              <a:t>由于万维网中存在大量环路，就会使爬虫存在两个不利后果</a:t>
            </a:r>
            <a:endParaRPr lang="en-US" altLang="zh-CN" dirty="0"/>
          </a:p>
          <a:p>
            <a:pPr lvl="1"/>
            <a:r>
              <a:rPr lang="zh-CN" altLang="en-US" dirty="0"/>
              <a:t>一是不该抓的反复抓，爬虫永远抓取不完；</a:t>
            </a:r>
            <a:endParaRPr lang="en-US" altLang="zh-CN" dirty="0"/>
          </a:p>
          <a:p>
            <a:pPr lvl="1"/>
            <a:r>
              <a:rPr lang="zh-CN" altLang="en-US" dirty="0"/>
              <a:t>二是该抓的没有机会抓</a:t>
            </a:r>
            <a:endParaRPr lang="en-US" altLang="zh-CN" dirty="0"/>
          </a:p>
          <a:p>
            <a:pPr lvl="1"/>
            <a:r>
              <a:rPr lang="zh-CN" altLang="en-US" dirty="0"/>
              <a:t>由于大量的资源被用在做无用功，使得某些网页被歧视，从而不能被及时抓取。</a:t>
            </a:r>
            <a:endParaRPr lang="zh-CN" altLang="en-US" dirty="0"/>
          </a:p>
          <a:p>
            <a:r>
              <a:rPr lang="zh-CN" altLang="en-US" dirty="0"/>
              <a:t>不重复抓取策略</a:t>
            </a:r>
            <a:endParaRPr lang="zh-CN" altLang="en-US" dirty="0"/>
          </a:p>
          <a:p>
            <a:pPr lvl="1"/>
            <a:r>
              <a:rPr lang="en-US" altLang="zh-CN" dirty="0"/>
              <a:t>MD5</a:t>
            </a:r>
            <a:r>
              <a:rPr lang="zh-CN" altLang="en-US" dirty="0"/>
              <a:t>签名</a:t>
            </a:r>
            <a:endParaRPr lang="en-US" altLang="zh-CN" dirty="0"/>
          </a:p>
          <a:p>
            <a:pPr lvl="1"/>
            <a:r>
              <a:rPr lang="en-US" altLang="zh-CN" dirty="0"/>
              <a:t>Bitmap</a:t>
            </a:r>
            <a:endParaRPr lang="en-US" altLang="zh-CN" dirty="0"/>
          </a:p>
          <a:p>
            <a:pPr lvl="1"/>
            <a:r>
              <a:rPr lang="en-US" altLang="zh-CN" dirty="0"/>
              <a:t>Bloom filter</a:t>
            </a:r>
            <a:r>
              <a:rPr lang="zh-CN" altLang="en-US" dirty="0"/>
              <a:t>（布隆过滤器） </a:t>
            </a:r>
            <a:endParaRPr lang="en-US" altLang="zh-CN" dirty="0"/>
          </a:p>
          <a:p>
            <a:pPr lvl="2"/>
            <a:endParaRPr lang="en-US" altLang="zh-CN" dirty="0"/>
          </a:p>
          <a:p>
            <a:pPr lvl="2"/>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MD5</a:t>
            </a:r>
            <a:r>
              <a:rPr lang="zh-CN" altLang="en-US" dirty="0"/>
              <a:t>签名算法（</a:t>
            </a:r>
            <a:r>
              <a:rPr lang="en-US" altLang="zh-CN" dirty="0"/>
              <a:t>1</a:t>
            </a:r>
            <a:r>
              <a:rPr lang="zh-CN" altLang="en-US" dirty="0"/>
              <a:t>）</a:t>
            </a:r>
            <a:endParaRPr lang="zh-CN" altLang="en-US" dirty="0"/>
          </a:p>
        </p:txBody>
      </p:sp>
      <p:sp>
        <p:nvSpPr>
          <p:cNvPr id="3" name="内容占位符 2"/>
          <p:cNvSpPr>
            <a:spLocks noGrp="1"/>
          </p:cNvSpPr>
          <p:nvPr>
            <p:ph idx="1"/>
          </p:nvPr>
        </p:nvSpPr>
        <p:spPr>
          <a:xfrm>
            <a:off x="13252" y="1428328"/>
            <a:ext cx="5782884" cy="4953000"/>
          </a:xfrm>
        </p:spPr>
        <p:txBody>
          <a:bodyPr/>
          <a:lstStyle/>
          <a:p>
            <a:r>
              <a:rPr lang="en-US" altLang="zh-CN" sz="2400" dirty="0"/>
              <a:t>MD5</a:t>
            </a:r>
            <a:r>
              <a:rPr lang="zh-CN" altLang="en-US" sz="2400" dirty="0"/>
              <a:t>签名是一个哈希函数，可以将任意长度的数据流转换为一个固定长度的数字。这个数字称为“数据流的签名”或者“指纹”，并且数据流中的任意一个微小的变化都会导致签名值发生变化。</a:t>
            </a:r>
            <a:endParaRPr lang="en-US" altLang="zh-CN" sz="2400" dirty="0"/>
          </a:p>
          <a:p>
            <a:r>
              <a:rPr lang="zh-CN" altLang="en-US" sz="2400" dirty="0"/>
              <a:t>每一条记录是否被抓取，信息存放在哈希表的某个槽位上</a:t>
            </a:r>
            <a:endParaRPr lang="en-US" altLang="zh-CN" sz="2400" dirty="0"/>
          </a:p>
          <a:p>
            <a:pPr lvl="1"/>
            <a:r>
              <a:rPr lang="zh-CN" altLang="en-US" sz="2000" dirty="0"/>
              <a:t>如果某网页在过去的某时刻已经被抓取，则将其对应的槽位的值置</a:t>
            </a:r>
            <a:r>
              <a:rPr lang="en-US" altLang="zh-CN" sz="2000" dirty="0"/>
              <a:t>1</a:t>
            </a:r>
            <a:r>
              <a:rPr lang="zh-CN" altLang="en-US" sz="2000" dirty="0"/>
              <a:t>，反之置</a:t>
            </a:r>
            <a:r>
              <a:rPr lang="en-US" altLang="zh-CN" sz="2000" dirty="0"/>
              <a:t>0</a:t>
            </a:r>
            <a:r>
              <a:rPr lang="zh-CN" altLang="en-US" sz="2000" dirty="0"/>
              <a:t>。</a:t>
            </a:r>
            <a:endParaRPr lang="en-US" altLang="zh-CN" sz="2000" dirty="0"/>
          </a:p>
          <a:p>
            <a:pPr lvl="1"/>
            <a:r>
              <a:rPr lang="zh-CN" altLang="en-US" sz="2000" dirty="0"/>
              <a:t>具体映射到哪个槽位则由</a:t>
            </a:r>
            <a:r>
              <a:rPr lang="en-US" altLang="zh-CN" sz="2000" dirty="0"/>
              <a:t>MD5</a:t>
            </a:r>
            <a:r>
              <a:rPr lang="zh-CN" altLang="en-US" sz="2000" dirty="0"/>
              <a:t>签名函数决定。</a:t>
            </a:r>
            <a:endParaRPr lang="en-US" altLang="zh-CN" sz="2000" dirty="0"/>
          </a:p>
          <a:p>
            <a:pPr lvl="1"/>
            <a:r>
              <a:rPr lang="zh-CN" altLang="en-US" sz="2000" dirty="0"/>
              <a:t>哈希表是简单的顺序表，即数组。从实际应用的角度看，这个数组要足够大。而且尽可能地全部放在内存中；以保证每一个</a:t>
            </a:r>
            <a:r>
              <a:rPr lang="en-US" altLang="zh-CN" sz="2000" dirty="0"/>
              <a:t>URL</a:t>
            </a:r>
            <a:r>
              <a:rPr lang="zh-CN" altLang="en-US" sz="2000" dirty="0"/>
              <a:t>的签名都可以通过查找哈希表来确定是否曾经抓取过。</a:t>
            </a:r>
            <a:endParaRPr lang="zh-CN" altLang="en-US" sz="2000" dirty="0"/>
          </a:p>
          <a:p>
            <a:pPr lvl="1"/>
            <a:endParaRPr lang="zh-CN" altLang="en-US" sz="2000" dirty="0"/>
          </a:p>
          <a:p>
            <a:endParaRPr lang="zh-CN" altLang="en-US" sz="2400"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graphicFrame>
        <p:nvGraphicFramePr>
          <p:cNvPr id="108546" name="Object 2"/>
          <p:cNvGraphicFramePr>
            <a:graphicFrameLocks noChangeAspect="1"/>
          </p:cNvGraphicFramePr>
          <p:nvPr/>
        </p:nvGraphicFramePr>
        <p:xfrm>
          <a:off x="5940151" y="2564904"/>
          <a:ext cx="3124335" cy="2989851"/>
        </p:xfrm>
        <a:graphic>
          <a:graphicData uri="http://schemas.openxmlformats.org/presentationml/2006/ole">
            <mc:AlternateContent xmlns:mc="http://schemas.openxmlformats.org/markup-compatibility/2006">
              <mc:Choice xmlns:v="urn:schemas-microsoft-com:vml" Requires="v">
                <p:oleObj spid="_x0000_s10568" name="Visio" r:id="rId1" imgW="3815080" imgH="2553970" progId="">
                  <p:embed/>
                </p:oleObj>
              </mc:Choice>
              <mc:Fallback>
                <p:oleObj name="Visio" r:id="rId1" imgW="3815080" imgH="2553970" progId="">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1" y="2564904"/>
                        <a:ext cx="3124335" cy="2989851"/>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85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334672"/>
            <a:ext cx="8229600" cy="4160912"/>
          </a:xfrm>
        </p:spPr>
        <p:txBody>
          <a:bodyPr/>
          <a:lstStyle/>
          <a:p>
            <a:pPr lvl="1"/>
            <a:r>
              <a:rPr lang="zh-CN" altLang="en-US" sz="2800" dirty="0"/>
              <a:t>网页数量巨大，即使采用模运算，最终的哈希表也要非常大，因此，用哈希表实现浪费内存空间</a:t>
            </a:r>
            <a:endParaRPr lang="en-US" altLang="zh-CN" sz="2800" dirty="0"/>
          </a:p>
          <a:p>
            <a:pPr lvl="1"/>
            <a:r>
              <a:rPr lang="zh-CN" altLang="en-US" sz="2800" dirty="0"/>
              <a:t>需要进一步压缩</a:t>
            </a:r>
            <a:endParaRPr lang="en-US" altLang="zh-CN" sz="2800" dirty="0"/>
          </a:p>
          <a:p>
            <a:pPr lvl="2"/>
            <a:r>
              <a:rPr lang="en-US" altLang="zh-CN" sz="2400" dirty="0"/>
              <a:t>Bitmap</a:t>
            </a:r>
            <a:endParaRPr lang="en-US" altLang="zh-CN" sz="2400" dirty="0"/>
          </a:p>
          <a:p>
            <a:pPr lvl="2"/>
            <a:r>
              <a:rPr lang="en-US" altLang="zh-CN" sz="2400" dirty="0"/>
              <a:t>Bloom filter</a:t>
            </a:r>
            <a:endParaRPr lang="en-US" altLang="zh-CN" sz="2400" dirty="0"/>
          </a:p>
          <a:p>
            <a:pPr lvl="2"/>
            <a:endParaRPr lang="zh-CN" altLang="en-US" sz="2400" dirty="0"/>
          </a:p>
          <a:p>
            <a:pPr lvl="1"/>
            <a:endParaRPr lang="zh-CN" altLang="en-US" sz="2800" dirty="0"/>
          </a:p>
          <a:p>
            <a:endParaRPr lang="zh-CN" altLang="en-US" sz="3200"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
        <p:nvSpPr>
          <p:cNvPr id="8" name="标题 1"/>
          <p:cNvSpPr>
            <a:spLocks noGrp="1"/>
          </p:cNvSpPr>
          <p:nvPr>
            <p:ph type="title"/>
          </p:nvPr>
        </p:nvSpPr>
        <p:spPr>
          <a:xfrm>
            <a:off x="457200" y="274638"/>
            <a:ext cx="8229600" cy="1143000"/>
          </a:xfrm>
        </p:spPr>
        <p:txBody>
          <a:bodyPr/>
          <a:lstStyle/>
          <a:p>
            <a:r>
              <a:rPr lang="en-US" altLang="zh-CN" dirty="0"/>
              <a:t>MD5</a:t>
            </a:r>
            <a:r>
              <a:rPr lang="zh-CN" altLang="en-US" dirty="0"/>
              <a:t>签名算法（</a:t>
            </a:r>
            <a:r>
              <a:rPr lang="en-US" altLang="zh-CN" dirty="0"/>
              <a:t>2</a:t>
            </a:r>
            <a:r>
              <a:rPr lang="zh-CN" altLang="en-US"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Bitmap</a:t>
            </a:r>
            <a:r>
              <a:rPr lang="zh-CN" altLang="en-US" dirty="0"/>
              <a:t>结构（</a:t>
            </a:r>
            <a:r>
              <a:rPr lang="en-US" altLang="zh-CN" dirty="0"/>
              <a:t>1</a:t>
            </a:r>
            <a:r>
              <a:rPr lang="zh-CN" altLang="en-US" dirty="0"/>
              <a:t>）</a:t>
            </a:r>
            <a:endParaRPr lang="zh-CN" altLang="en-US" dirty="0"/>
          </a:p>
        </p:txBody>
      </p:sp>
      <p:sp>
        <p:nvSpPr>
          <p:cNvPr id="3" name="内容占位符 2"/>
          <p:cNvSpPr>
            <a:spLocks noGrp="1"/>
          </p:cNvSpPr>
          <p:nvPr>
            <p:ph idx="1"/>
          </p:nvPr>
        </p:nvSpPr>
        <p:spPr>
          <a:xfrm>
            <a:off x="323528" y="1757829"/>
            <a:ext cx="8229600" cy="4953000"/>
          </a:xfrm>
        </p:spPr>
        <p:txBody>
          <a:bodyPr/>
          <a:lstStyle/>
          <a:p>
            <a:pPr lvl="1"/>
            <a:r>
              <a:rPr lang="en-US" altLang="zh-CN" dirty="0"/>
              <a:t>Bitmap</a:t>
            </a:r>
            <a:r>
              <a:rPr lang="zh-CN" altLang="en-US" dirty="0"/>
              <a:t>结构使用整型作为基本单元；一个整型为</a:t>
            </a:r>
            <a:r>
              <a:rPr lang="en-US" altLang="zh-CN" dirty="0"/>
              <a:t>32</a:t>
            </a:r>
            <a:r>
              <a:rPr lang="zh-CN" altLang="en-US" dirty="0"/>
              <a:t>位；一个</a:t>
            </a:r>
            <a:r>
              <a:rPr lang="en-US" altLang="zh-CN" dirty="0" err="1"/>
              <a:t>int</a:t>
            </a:r>
            <a:r>
              <a:rPr lang="en-US" altLang="zh-CN" dirty="0"/>
              <a:t> Hash</a:t>
            </a:r>
            <a:r>
              <a:rPr lang="zh-CN" altLang="en-US" dirty="0"/>
              <a:t>［</a:t>
            </a:r>
            <a:r>
              <a:rPr lang="en-US" altLang="zh-CN" dirty="0"/>
              <a:t>8</a:t>
            </a:r>
            <a:r>
              <a:rPr lang="zh-CN" altLang="en-US" dirty="0"/>
              <a:t>］的数组仅通过</a:t>
            </a:r>
            <a:r>
              <a:rPr lang="en-US" altLang="zh-CN" dirty="0"/>
              <a:t>8</a:t>
            </a:r>
            <a:r>
              <a:rPr lang="zh-CN" altLang="en-US" dirty="0"/>
              <a:t>个单元来记录历史；如果将比特作为最小单元，则能扩展到</a:t>
            </a:r>
            <a:r>
              <a:rPr lang="en-US" altLang="zh-CN" dirty="0"/>
              <a:t>256</a:t>
            </a:r>
            <a:r>
              <a:rPr lang="zh-CN" altLang="en-US" dirty="0"/>
              <a:t>个单元。</a:t>
            </a:r>
            <a:endParaRPr lang="en-US" altLang="zh-CN" dirty="0"/>
          </a:p>
          <a:p>
            <a:pPr lvl="1"/>
            <a:r>
              <a:rPr lang="zh-CN" altLang="en-US" dirty="0"/>
              <a:t>将哈希值按比特位的方式展开，如数值</a:t>
            </a:r>
            <a:r>
              <a:rPr lang="en-US" altLang="zh-CN" dirty="0"/>
              <a:t>34</a:t>
            </a:r>
            <a:r>
              <a:rPr lang="zh-CN" altLang="en-US" dirty="0"/>
              <a:t>的二进制的前</a:t>
            </a:r>
            <a:r>
              <a:rPr lang="en-US" altLang="zh-CN" dirty="0"/>
              <a:t>3</a:t>
            </a:r>
            <a:r>
              <a:rPr lang="zh-CN" altLang="en-US" dirty="0"/>
              <a:t>位</a:t>
            </a:r>
            <a:r>
              <a:rPr lang="en-US" altLang="zh-CN" dirty="0"/>
              <a:t>001</a:t>
            </a:r>
            <a:r>
              <a:rPr lang="zh-CN" altLang="en-US" dirty="0"/>
              <a:t>决定了它存在数组的第</a:t>
            </a:r>
            <a:r>
              <a:rPr lang="en-US" altLang="zh-CN" dirty="0"/>
              <a:t>2</a:t>
            </a:r>
            <a:r>
              <a:rPr lang="zh-CN" altLang="en-US" dirty="0"/>
              <a:t>个位置上（数组的起始下标为</a:t>
            </a:r>
            <a:r>
              <a:rPr lang="en-US" altLang="zh-CN" dirty="0"/>
              <a:t>0</a:t>
            </a:r>
            <a:r>
              <a:rPr lang="zh-CN" altLang="en-US" dirty="0"/>
              <a:t>），也就是数组</a:t>
            </a:r>
            <a:r>
              <a:rPr lang="en-US" altLang="zh-CN" dirty="0"/>
              <a:t>Hash</a:t>
            </a:r>
            <a:r>
              <a:rPr lang="zh-CN" altLang="en-US" dirty="0"/>
              <a:t>［</a:t>
            </a:r>
            <a:r>
              <a:rPr lang="en-US" altLang="zh-CN" dirty="0"/>
              <a:t>1</a:t>
            </a:r>
            <a:r>
              <a:rPr lang="zh-CN" altLang="en-US" dirty="0"/>
              <a:t>］中。后</a:t>
            </a:r>
            <a:r>
              <a:rPr lang="en-US" altLang="zh-CN" dirty="0"/>
              <a:t>5</a:t>
            </a:r>
            <a:r>
              <a:rPr lang="zh-CN" altLang="en-US" dirty="0"/>
              <a:t>位为</a:t>
            </a:r>
            <a:r>
              <a:rPr lang="en-US" altLang="zh-CN" dirty="0"/>
              <a:t>00010</a:t>
            </a:r>
            <a:r>
              <a:rPr lang="zh-CN" altLang="en-US" dirty="0"/>
              <a:t>，表示存放在数组</a:t>
            </a:r>
            <a:r>
              <a:rPr lang="en-US" altLang="zh-CN" dirty="0"/>
              <a:t>Hash</a:t>
            </a:r>
            <a:r>
              <a:rPr lang="zh-CN" altLang="en-US" dirty="0"/>
              <a:t>［</a:t>
            </a:r>
            <a:r>
              <a:rPr lang="en-US" altLang="zh-CN" dirty="0"/>
              <a:t>1</a:t>
            </a:r>
            <a:r>
              <a:rPr lang="zh-CN" altLang="en-US" dirty="0"/>
              <a:t>］的第</a:t>
            </a:r>
            <a:r>
              <a:rPr lang="en-US" altLang="zh-CN" dirty="0"/>
              <a:t>3</a:t>
            </a:r>
            <a:r>
              <a:rPr lang="zh-CN" altLang="en-US" dirty="0"/>
              <a:t>个比特位上。</a:t>
            </a:r>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graphicFrame>
        <p:nvGraphicFramePr>
          <p:cNvPr id="109570" name="Object 2"/>
          <p:cNvGraphicFramePr>
            <a:graphicFrameLocks noChangeAspect="1"/>
          </p:cNvGraphicFramePr>
          <p:nvPr/>
        </p:nvGraphicFramePr>
        <p:xfrm>
          <a:off x="1923728" y="4930408"/>
          <a:ext cx="5562600" cy="1652954"/>
        </p:xfrm>
        <a:graphic>
          <a:graphicData uri="http://schemas.openxmlformats.org/presentationml/2006/ole">
            <mc:AlternateContent xmlns:mc="http://schemas.openxmlformats.org/markup-compatibility/2006">
              <mc:Choice xmlns:v="urn:schemas-microsoft-com:vml" Requires="v">
                <p:oleObj spid="_x0000_s11590" name="Visio" r:id="rId1" imgW="31261050" imgH="15563850" progId="">
                  <p:embed/>
                </p:oleObj>
              </mc:Choice>
              <mc:Fallback>
                <p:oleObj name="Visio" r:id="rId1" imgW="31261050" imgH="15563850" progId="">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3728" y="4930408"/>
                        <a:ext cx="5562600" cy="16529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5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668016"/>
            <a:ext cx="8491669" cy="5189984"/>
          </a:xfrm>
        </p:spPr>
        <p:txBody>
          <a:bodyPr/>
          <a:lstStyle/>
          <a:p>
            <a:pPr lvl="1"/>
            <a:r>
              <a:rPr lang="en-US" altLang="zh-CN" dirty="0"/>
              <a:t>Bitmap</a:t>
            </a:r>
            <a:r>
              <a:rPr lang="zh-CN" altLang="en-US" dirty="0"/>
              <a:t>正如其名，就是一块内存，内存是一个一个连续的位图，每一个位通过</a:t>
            </a:r>
            <a:r>
              <a:rPr lang="en-US" altLang="zh-CN" dirty="0"/>
              <a:t>0</a:t>
            </a:r>
            <a:r>
              <a:rPr lang="zh-CN" altLang="en-US" dirty="0"/>
              <a:t>、</a:t>
            </a:r>
            <a:r>
              <a:rPr lang="en-US" altLang="zh-CN" dirty="0"/>
              <a:t>1</a:t>
            </a:r>
            <a:r>
              <a:rPr lang="zh-CN" altLang="en-US" dirty="0"/>
              <a:t>代表一个元素的有无</a:t>
            </a:r>
            <a:endParaRPr lang="en-US" altLang="zh-CN" dirty="0"/>
          </a:p>
          <a:p>
            <a:pPr lvl="1"/>
            <a:r>
              <a:rPr lang="zh-CN" altLang="en-US" dirty="0"/>
              <a:t>数字为</a:t>
            </a:r>
            <a:r>
              <a:rPr lang="en-US" altLang="zh-CN" dirty="0"/>
              <a:t>N</a:t>
            </a:r>
            <a:r>
              <a:rPr lang="zh-CN" altLang="en-US" dirty="0"/>
              <a:t>的数字对应到</a:t>
            </a:r>
            <a:r>
              <a:rPr lang="en-US" altLang="zh-CN" dirty="0"/>
              <a:t>Bitmap</a:t>
            </a:r>
            <a:r>
              <a:rPr lang="zh-CN" altLang="en-US" dirty="0"/>
              <a:t>就是第</a:t>
            </a:r>
            <a:r>
              <a:rPr lang="en-US" altLang="zh-CN" dirty="0"/>
              <a:t>N/8</a:t>
            </a:r>
            <a:r>
              <a:rPr lang="zh-CN" altLang="en-US" dirty="0"/>
              <a:t>个</a:t>
            </a:r>
            <a:r>
              <a:rPr lang="en-US" altLang="zh-CN" dirty="0"/>
              <a:t>byte</a:t>
            </a:r>
            <a:r>
              <a:rPr lang="zh-CN" altLang="en-US" dirty="0"/>
              <a:t>的字节，和第</a:t>
            </a:r>
            <a:r>
              <a:rPr lang="en-US" altLang="zh-CN" dirty="0"/>
              <a:t>N%8</a:t>
            </a:r>
            <a:r>
              <a:rPr lang="zh-CN" altLang="en-US" dirty="0"/>
              <a:t>个</a:t>
            </a:r>
            <a:r>
              <a:rPr lang="en-US" altLang="zh-CN" dirty="0"/>
              <a:t>01</a:t>
            </a:r>
            <a:r>
              <a:rPr lang="zh-CN" altLang="en-US" dirty="0"/>
              <a:t>位</a:t>
            </a:r>
            <a:endParaRPr lang="en-US" altLang="zh-CN" dirty="0"/>
          </a:p>
          <a:p>
            <a:pPr lvl="1"/>
            <a:r>
              <a:rPr lang="en-US" altLang="zh-CN" dirty="0"/>
              <a:t>Bitmap</a:t>
            </a:r>
            <a:r>
              <a:rPr lang="zh-CN" altLang="en-US" dirty="0"/>
              <a:t>仅涉及到一些除以</a:t>
            </a:r>
            <a:r>
              <a:rPr lang="en-US" altLang="zh-CN" dirty="0"/>
              <a:t>2</a:t>
            </a:r>
            <a:r>
              <a:rPr lang="zh-CN" altLang="en-US" dirty="0"/>
              <a:t>的整次幂和对</a:t>
            </a:r>
            <a:r>
              <a:rPr lang="en-US" altLang="zh-CN" dirty="0"/>
              <a:t>2</a:t>
            </a:r>
            <a:r>
              <a:rPr lang="zh-CN" altLang="en-US" dirty="0"/>
              <a:t>的整次幂取余的位操作小技巧</a:t>
            </a:r>
            <a:endParaRPr lang="en-US" altLang="zh-CN" dirty="0"/>
          </a:p>
          <a:p>
            <a:pPr lvl="1"/>
            <a:r>
              <a:rPr lang="zh-CN" altLang="en-US" dirty="0"/>
              <a:t>通过检测对应的</a:t>
            </a:r>
            <a:r>
              <a:rPr lang="en-US" altLang="zh-CN" dirty="0"/>
              <a:t>bit</a:t>
            </a:r>
            <a:r>
              <a:rPr lang="zh-CN" altLang="en-US" dirty="0"/>
              <a:t>位即可知道数据在不在集合内，而且能保证正确 </a:t>
            </a:r>
            <a:endParaRPr lang="en-US" altLang="zh-CN" dirty="0"/>
          </a:p>
          <a:p>
            <a:pPr lvl="1"/>
            <a:r>
              <a:rPr lang="en-US" altLang="zh-CN" dirty="0"/>
              <a:t>Bitmap</a:t>
            </a:r>
            <a:r>
              <a:rPr lang="zh-CN" altLang="en-US" dirty="0"/>
              <a:t>相当于对每一个可能的整型值，通过直接寻址的方式进行映射，相当于使用了一个哈希函数</a:t>
            </a:r>
            <a:endParaRPr lang="en-US" altLang="zh-CN" dirty="0"/>
          </a:p>
          <a:p>
            <a:pPr lvl="1"/>
            <a:r>
              <a:rPr lang="zh-CN" altLang="en-US" dirty="0"/>
              <a:t>使用位图可以大大节省元素存储空间，并进行快速查找、排序、判重、删除等工作</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
        <p:nvSpPr>
          <p:cNvPr id="10" name="标题 1"/>
          <p:cNvSpPr>
            <a:spLocks noGrp="1"/>
          </p:cNvSpPr>
          <p:nvPr>
            <p:ph type="title"/>
          </p:nvPr>
        </p:nvSpPr>
        <p:spPr>
          <a:xfrm>
            <a:off x="457200" y="274638"/>
            <a:ext cx="8229600" cy="1143000"/>
          </a:xfrm>
        </p:spPr>
        <p:txBody>
          <a:bodyPr/>
          <a:lstStyle/>
          <a:p>
            <a:r>
              <a:rPr lang="en-US" altLang="zh-CN" dirty="0"/>
              <a:t>Bitmap</a:t>
            </a:r>
            <a:r>
              <a:rPr lang="zh-CN" altLang="en-US" dirty="0"/>
              <a:t>结构（</a:t>
            </a:r>
            <a:r>
              <a:rPr lang="en-US" altLang="zh-CN" dirty="0"/>
              <a:t>2</a:t>
            </a:r>
            <a:r>
              <a:rPr lang="zh-CN" altLang="en-US"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endParaRPr lang="zh-CN" altLang="en-US" dirty="0"/>
          </a:p>
        </p:txBody>
      </p:sp>
      <p:sp>
        <p:nvSpPr>
          <p:cNvPr id="3" name="内容占位符 2"/>
          <p:cNvSpPr>
            <a:spLocks noGrp="1"/>
          </p:cNvSpPr>
          <p:nvPr>
            <p:ph idx="1"/>
          </p:nvPr>
        </p:nvSpPr>
        <p:spPr>
          <a:xfrm>
            <a:off x="683568" y="1556792"/>
            <a:ext cx="8229600" cy="3528392"/>
          </a:xfrm>
        </p:spPr>
        <p:txBody>
          <a:bodyPr/>
          <a:lstStyle/>
          <a:p>
            <a:r>
              <a:rPr lang="zh-CN" altLang="en-US" dirty="0"/>
              <a:t>有一个无序有界</a:t>
            </a:r>
            <a:r>
              <a:rPr lang="en-US" altLang="zh-CN" dirty="0"/>
              <a:t>int</a:t>
            </a:r>
            <a:r>
              <a:rPr lang="zh-CN" altLang="en-US" dirty="0"/>
              <a:t>数组</a:t>
            </a:r>
            <a:r>
              <a:rPr lang="en-US" altLang="zh-CN" dirty="0"/>
              <a:t>{1,2,5,7,11},</a:t>
            </a:r>
            <a:r>
              <a:rPr lang="zh-CN" altLang="en-US" dirty="0"/>
              <a:t>初步估计占用内存</a:t>
            </a:r>
            <a:r>
              <a:rPr lang="en-US" altLang="zh-CN" dirty="0"/>
              <a:t>4</a:t>
            </a:r>
            <a:r>
              <a:rPr lang="zh-CN" altLang="en-US" dirty="0"/>
              <a:t>*</a:t>
            </a:r>
            <a:r>
              <a:rPr lang="en-US" altLang="zh-CN" i="1" dirty="0"/>
              <a:t>4=16</a:t>
            </a:r>
            <a:r>
              <a:rPr lang="zh-CN" altLang="en-US" i="1" dirty="0"/>
              <a:t>字节，如果有</a:t>
            </a:r>
            <a:r>
              <a:rPr lang="en-US" altLang="zh-CN" i="1" dirty="0"/>
              <a:t>10</a:t>
            </a:r>
            <a:r>
              <a:rPr lang="zh-CN" altLang="en-US" i="1" dirty="0"/>
              <a:t>亿这样的数，则占内存</a:t>
            </a:r>
            <a:r>
              <a:rPr lang="en-US" altLang="zh-CN" i="1" dirty="0"/>
              <a:t>3.72G</a:t>
            </a:r>
            <a:r>
              <a:rPr lang="zh-CN" altLang="en-US" i="1" dirty="0"/>
              <a:t>。</a:t>
            </a:r>
            <a:endParaRPr lang="en-US" altLang="zh-CN" i="1" dirty="0"/>
          </a:p>
          <a:p>
            <a:pPr lvl="1"/>
            <a:r>
              <a:rPr lang="zh-CN" altLang="en-US" dirty="0"/>
              <a:t>一个</a:t>
            </a:r>
            <a:r>
              <a:rPr lang="en-US" altLang="zh-CN" dirty="0"/>
              <a:t>byte</a:t>
            </a:r>
            <a:r>
              <a:rPr lang="zh-CN" altLang="en-US" dirty="0"/>
              <a:t>占</a:t>
            </a:r>
            <a:r>
              <a:rPr lang="en-US" altLang="zh-CN" dirty="0"/>
              <a:t>8</a:t>
            </a:r>
            <a:r>
              <a:rPr lang="zh-CN" altLang="en-US" dirty="0"/>
              <a:t>个</a:t>
            </a:r>
            <a:r>
              <a:rPr lang="en-US" altLang="zh-CN" dirty="0"/>
              <a:t>bit</a:t>
            </a:r>
            <a:r>
              <a:rPr lang="zh-CN" altLang="en-US" dirty="0"/>
              <a:t>，如果每一个</a:t>
            </a:r>
            <a:r>
              <a:rPr lang="en-US" altLang="zh-CN" dirty="0"/>
              <a:t>bit</a:t>
            </a:r>
            <a:r>
              <a:rPr lang="zh-CN" altLang="en-US" dirty="0"/>
              <a:t>的值就是有或者没有，也就是二进制的</a:t>
            </a:r>
            <a:r>
              <a:rPr lang="en-US" altLang="zh-CN" dirty="0"/>
              <a:t>0</a:t>
            </a:r>
            <a:r>
              <a:rPr lang="zh-CN" altLang="en-US" dirty="0"/>
              <a:t>或者</a:t>
            </a:r>
            <a:r>
              <a:rPr lang="en-US" altLang="zh-CN" dirty="0"/>
              <a:t>1</a:t>
            </a:r>
            <a:r>
              <a:rPr lang="zh-CN" altLang="en-US" dirty="0"/>
              <a:t>。</a:t>
            </a:r>
            <a:endParaRPr lang="en-US" altLang="zh-CN" dirty="0"/>
          </a:p>
          <a:p>
            <a:pPr lvl="1"/>
            <a:r>
              <a:rPr lang="zh-CN" altLang="en-US" dirty="0"/>
              <a:t>那么现在</a:t>
            </a:r>
            <a:r>
              <a:rPr lang="en-US" altLang="zh-CN" dirty="0"/>
              <a:t>10</a:t>
            </a:r>
            <a:r>
              <a:rPr lang="zh-CN" altLang="en-US" dirty="0"/>
              <a:t>亿的数据所需的空间就是</a:t>
            </a:r>
            <a:r>
              <a:rPr lang="en-US" altLang="zh-CN" dirty="0"/>
              <a:t>3.72G/32=119M</a:t>
            </a:r>
            <a:r>
              <a:rPr lang="zh-CN" altLang="en-US" dirty="0"/>
              <a:t>，一个占用</a:t>
            </a:r>
            <a:r>
              <a:rPr lang="en-US" altLang="zh-CN" dirty="0"/>
              <a:t>32bit</a:t>
            </a:r>
            <a:r>
              <a:rPr lang="zh-CN" altLang="en-US" dirty="0"/>
              <a:t>的数据现在只占用了</a:t>
            </a:r>
            <a:r>
              <a:rPr lang="en-US" altLang="zh-CN" dirty="0"/>
              <a:t>1bit</a:t>
            </a:r>
            <a:r>
              <a:rPr lang="zh-CN" altLang="en-US" dirty="0"/>
              <a:t>，节省空间。</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76971" y="4509120"/>
            <a:ext cx="4558735" cy="228636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788368"/>
            <a:ext cx="8507288" cy="4953000"/>
          </a:xfrm>
        </p:spPr>
        <p:txBody>
          <a:bodyPr/>
          <a:lstStyle/>
          <a:p>
            <a:r>
              <a:rPr lang="en-US" altLang="zh-CN" dirty="0"/>
              <a:t>Bitmap</a:t>
            </a:r>
            <a:r>
              <a:rPr lang="zh-CN" altLang="en-US" dirty="0"/>
              <a:t>不是万能的，如果数据量大到一定程度，如一个数据占</a:t>
            </a:r>
            <a:r>
              <a:rPr lang="en-US" altLang="zh-CN" dirty="0"/>
              <a:t>64bit</a:t>
            </a:r>
            <a:r>
              <a:rPr lang="zh-CN" altLang="en-US" dirty="0"/>
              <a:t>，就算使用位图，也需要</a:t>
            </a:r>
            <a:r>
              <a:rPr lang="en-US" altLang="zh-CN" dirty="0"/>
              <a:t>2EB</a:t>
            </a:r>
            <a:r>
              <a:rPr lang="zh-CN" altLang="en-US" dirty="0"/>
              <a:t>的内存空间，这是不可能的</a:t>
            </a:r>
            <a:endParaRPr lang="en-US" altLang="zh-CN" dirty="0"/>
          </a:p>
          <a:p>
            <a:r>
              <a:rPr lang="zh-CN" altLang="en-US" dirty="0"/>
              <a:t>解决方案：</a:t>
            </a:r>
            <a:r>
              <a:rPr lang="en-US" altLang="zh-CN" dirty="0"/>
              <a:t>Bloom filter</a:t>
            </a:r>
            <a:r>
              <a:rPr lang="zh-CN" altLang="en-US" dirty="0"/>
              <a:t>（布隆过滤器）</a:t>
            </a:r>
            <a:endParaRPr lang="en-US" altLang="zh-CN" dirty="0"/>
          </a:p>
          <a:p>
            <a:pPr lvl="1"/>
            <a:r>
              <a:rPr lang="en-US" altLang="zh-CN" dirty="0"/>
              <a:t>Bloom </a:t>
            </a:r>
            <a:r>
              <a:rPr lang="en-US" altLang="zh-CN" dirty="0" err="1"/>
              <a:t>fliter</a:t>
            </a:r>
            <a:r>
              <a:rPr lang="zh-CN" altLang="en-US" dirty="0"/>
              <a:t>的基本原理是位数组和</a:t>
            </a:r>
            <a:r>
              <a:rPr lang="en-US" altLang="zh-CN" dirty="0"/>
              <a:t>Hash</a:t>
            </a:r>
            <a:r>
              <a:rPr lang="zh-CN" altLang="en-US" dirty="0"/>
              <a:t>函数联合使用，即一个很长的二进制向量和一系列随机映射函数</a:t>
            </a:r>
            <a:endParaRPr lang="en-US" altLang="zh-CN" dirty="0"/>
          </a:p>
          <a:p>
            <a:pPr lvl="1"/>
            <a:r>
              <a:rPr lang="zh-CN" altLang="en-US" dirty="0"/>
              <a:t>具体而言，</a:t>
            </a:r>
            <a:r>
              <a:rPr lang="en-US" altLang="zh-CN" dirty="0"/>
              <a:t>Bloom Filter</a:t>
            </a:r>
            <a:r>
              <a:rPr lang="zh-CN" altLang="en-US" dirty="0"/>
              <a:t>是包含了</a:t>
            </a:r>
            <a:r>
              <a:rPr lang="en-US" altLang="zh-CN" dirty="0"/>
              <a:t>m</a:t>
            </a:r>
            <a:r>
              <a:rPr lang="zh-CN" altLang="en-US" dirty="0"/>
              <a:t>位的位数组，数组的每一位都初始化为</a:t>
            </a:r>
            <a:r>
              <a:rPr lang="en-US" altLang="zh-CN" dirty="0"/>
              <a:t>0</a:t>
            </a:r>
            <a:r>
              <a:rPr lang="zh-CN" altLang="en-US" dirty="0"/>
              <a:t>，然后定义</a:t>
            </a:r>
            <a:r>
              <a:rPr lang="en-US" altLang="zh-CN" dirty="0"/>
              <a:t>k</a:t>
            </a:r>
            <a:r>
              <a:rPr lang="zh-CN" altLang="en-US" dirty="0"/>
              <a:t>个不同的</a:t>
            </a:r>
            <a:r>
              <a:rPr lang="en-US" altLang="zh-CN" dirty="0"/>
              <a:t>hash</a:t>
            </a:r>
            <a:r>
              <a:rPr lang="zh-CN" altLang="en-US" dirty="0"/>
              <a:t>函数，每个</a:t>
            </a:r>
            <a:r>
              <a:rPr lang="en-US" altLang="zh-CN" dirty="0"/>
              <a:t>hash</a:t>
            </a:r>
            <a:r>
              <a:rPr lang="zh-CN" altLang="en-US" dirty="0"/>
              <a:t>函数都可以将集合中的元素映射到位数组中的某一位。</a:t>
            </a:r>
            <a:endParaRPr lang="en-US" altLang="zh-CN" dirty="0"/>
          </a:p>
          <a:p>
            <a:pPr lvl="1"/>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
        <p:nvSpPr>
          <p:cNvPr id="7" name="矩形 6"/>
          <p:cNvSpPr/>
          <p:nvPr/>
        </p:nvSpPr>
        <p:spPr>
          <a:xfrm>
            <a:off x="539552" y="756210"/>
            <a:ext cx="3164649" cy="584775"/>
          </a:xfrm>
          <a:prstGeom prst="rect">
            <a:avLst/>
          </a:prstGeom>
        </p:spPr>
        <p:txBody>
          <a:bodyPr wrap="none">
            <a:spAutoFit/>
          </a:bodyPr>
          <a:lstStyle/>
          <a:p>
            <a:r>
              <a:rPr lang="en-US" altLang="zh-CN" sz="3200" dirty="0">
                <a:solidFill>
                  <a:schemeClr val="tx1"/>
                </a:solidFill>
              </a:rPr>
              <a:t>Bloom filter</a:t>
            </a:r>
            <a:r>
              <a:rPr lang="zh-CN" altLang="en-US" sz="3200" dirty="0">
                <a:solidFill>
                  <a:schemeClr val="tx1"/>
                </a:solidFill>
              </a:rPr>
              <a:t>（</a:t>
            </a:r>
            <a:r>
              <a:rPr lang="en-US" altLang="zh-CN" sz="3200" dirty="0">
                <a:solidFill>
                  <a:schemeClr val="tx1"/>
                </a:solidFill>
              </a:rPr>
              <a:t>1</a:t>
            </a:r>
            <a:r>
              <a:rPr lang="zh-CN" altLang="en-US" sz="3200" dirty="0">
                <a:solidFill>
                  <a:schemeClr val="tx1"/>
                </a:solidFill>
              </a:rPr>
              <a:t>）</a:t>
            </a:r>
            <a:endParaRPr lang="en-US" altLang="zh-CN" sz="32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659929"/>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fld>
            <a:endParaRPr lang="en-US"/>
          </a:p>
        </p:txBody>
      </p:sp>
      <p:sp>
        <p:nvSpPr>
          <p:cNvPr id="80899" name="Text Box 3"/>
          <p:cNvSpPr txBox="1">
            <a:spLocks noChangeArrowheads="1"/>
          </p:cNvSpPr>
          <p:nvPr/>
        </p:nvSpPr>
        <p:spPr bwMode="auto">
          <a:xfrm>
            <a:off x="827584" y="767554"/>
            <a:ext cx="8505825" cy="4725988"/>
          </a:xfrm>
          <a:prstGeom prst="rect">
            <a:avLst/>
          </a:prstGeom>
          <a:noFill/>
          <a:ln w="9525">
            <a:noFill/>
            <a:round/>
          </a:ln>
        </p:spPr>
        <p:txBody>
          <a:bodyPr/>
          <a:lstStyle/>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336699"/>
                </a:solidFill>
                <a:latin typeface="Times New Roman" panose="02020603050405020304" pitchFamily="18" charset="0"/>
                <a:ea typeface="黑体" panose="02010609060101010101" pitchFamily="49" charset="-122"/>
              </a:rPr>
              <a:t>1.</a:t>
            </a:r>
            <a:r>
              <a:rPr lang="zh-CN" altLang="en-US" sz="2800" dirty="0">
                <a:solidFill>
                  <a:srgbClr val="336699"/>
                </a:solidFill>
                <a:latin typeface="Times New Roman" panose="02020603050405020304" pitchFamily="18" charset="0"/>
                <a:ea typeface="黑体" panose="02010609060101010101" pitchFamily="49" charset="-122"/>
              </a:rPr>
              <a:t>确定搜索内容</a:t>
            </a:r>
            <a:endParaRPr lang="en-US" altLang="zh-CN" sz="2800" dirty="0">
              <a:solidFill>
                <a:srgbClr val="33669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3400" dirty="0">
                <a:solidFill>
                  <a:srgbClr val="BDD3E9"/>
                </a:solidFill>
                <a:latin typeface="Times New Roman" panose="02020603050405020304" pitchFamily="18" charset="0"/>
                <a:ea typeface="黑体" panose="02010609060101010101" pitchFamily="49" charset="-122"/>
              </a:rPr>
              <a:t>2.</a:t>
            </a:r>
            <a:r>
              <a:rPr lang="zh-CN" altLang="en-US" sz="2800" dirty="0">
                <a:solidFill>
                  <a:srgbClr val="BDD3E9"/>
                </a:solidFill>
                <a:latin typeface="Times New Roman" panose="02020603050405020304" pitchFamily="18" charset="0"/>
                <a:ea typeface="黑体" panose="02010609060101010101" pitchFamily="49" charset="-122"/>
              </a:rPr>
              <a:t>网络信息爬取</a:t>
            </a:r>
            <a:endParaRPr lang="en-US" altLang="zh-CN" sz="2800" dirty="0">
              <a:solidFill>
                <a:srgbClr val="BDD3E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3.</a:t>
            </a:r>
            <a:r>
              <a:rPr lang="zh-CN" altLang="en-US" sz="2800" dirty="0">
                <a:solidFill>
                  <a:srgbClr val="BDD3E9"/>
                </a:solidFill>
                <a:latin typeface="Times New Roman" panose="02020603050405020304" pitchFamily="18" charset="0"/>
                <a:ea typeface="黑体" panose="02010609060101010101" pitchFamily="49" charset="-122"/>
              </a:rPr>
              <a:t>文档和电子邮件的信息采集</a:t>
            </a:r>
            <a:endParaRPr lang="en-US" altLang="zh-CN" sz="2800" dirty="0">
              <a:solidFill>
                <a:srgbClr val="BDD3E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4.</a:t>
            </a:r>
            <a:r>
              <a:rPr lang="zh-CN" altLang="en-US" sz="2800" dirty="0">
                <a:solidFill>
                  <a:srgbClr val="BDD3E9"/>
                </a:solidFill>
                <a:latin typeface="Times New Roman" panose="02020603050405020304" pitchFamily="18" charset="0"/>
                <a:ea typeface="黑体" panose="02010609060101010101" pitchFamily="49" charset="-122"/>
              </a:rPr>
              <a:t>文档信息源</a:t>
            </a:r>
            <a:endParaRPr lang="en-US" altLang="zh-CN" sz="2800" dirty="0">
              <a:solidFill>
                <a:srgbClr val="BDD3E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5.</a:t>
            </a:r>
            <a:r>
              <a:rPr lang="zh-CN" altLang="en-US" sz="2800" dirty="0">
                <a:solidFill>
                  <a:srgbClr val="BDD3E9"/>
                </a:solidFill>
                <a:latin typeface="Times New Roman" panose="02020603050405020304" pitchFamily="18" charset="0"/>
                <a:ea typeface="黑体" panose="02010609060101010101" pitchFamily="49" charset="-122"/>
              </a:rPr>
              <a:t>转换问题</a:t>
            </a:r>
            <a:endParaRPr lang="en-US" altLang="zh-CN" sz="2800" dirty="0">
              <a:solidFill>
                <a:srgbClr val="BDD3E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6.</a:t>
            </a:r>
            <a:r>
              <a:rPr lang="zh-CN" altLang="en-US" sz="2800" dirty="0">
                <a:solidFill>
                  <a:srgbClr val="BDD3E9"/>
                </a:solidFill>
                <a:latin typeface="Times New Roman" panose="02020603050405020304" pitchFamily="18" charset="0"/>
                <a:ea typeface="黑体" panose="02010609060101010101" pitchFamily="49" charset="-122"/>
              </a:rPr>
              <a:t>存储文档</a:t>
            </a:r>
            <a:endParaRPr lang="en-US" altLang="zh-CN" sz="2800" dirty="0">
              <a:solidFill>
                <a:srgbClr val="BDD3E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7.</a:t>
            </a:r>
            <a:r>
              <a:rPr lang="zh-CN" altLang="en-US" sz="2800" dirty="0">
                <a:solidFill>
                  <a:srgbClr val="BDD3E9"/>
                </a:solidFill>
                <a:latin typeface="Times New Roman" panose="02020603050405020304" pitchFamily="18" charset="0"/>
                <a:ea typeface="黑体" panose="02010609060101010101" pitchFamily="49" charset="-122"/>
              </a:rPr>
              <a:t>重复检测</a:t>
            </a:r>
            <a:endParaRPr lang="en-US" altLang="zh-CN" sz="2800" dirty="0">
              <a:solidFill>
                <a:srgbClr val="BDD3E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8.</a:t>
            </a:r>
            <a:r>
              <a:rPr lang="zh-CN" altLang="en-US" sz="2800" dirty="0">
                <a:solidFill>
                  <a:srgbClr val="BDD3E9"/>
                </a:solidFill>
                <a:latin typeface="Times New Roman" panose="02020603050405020304" pitchFamily="18" charset="0"/>
                <a:ea typeface="黑体" panose="02010609060101010101" pitchFamily="49" charset="-122"/>
              </a:rPr>
              <a:t>去除噪音</a:t>
            </a:r>
            <a:endParaRPr lang="zh-CN" altLang="en-US" sz="2800" dirty="0">
              <a:solidFill>
                <a:srgbClr val="BDD3E9"/>
              </a:solidFill>
              <a:latin typeface="Times New Roman" panose="02020603050405020304" pitchFamily="18" charset="0"/>
              <a:ea typeface="黑体" panose="02010609060101010101" pitchFamily="49" charset="-122"/>
            </a:endParaRPr>
          </a:p>
          <a:p>
            <a:pPr marL="514350" indent="-514350">
              <a:lnSpc>
                <a:spcPct val="150000"/>
              </a:lnSpc>
              <a:spcBef>
                <a:spcPts val="700"/>
              </a:spcBef>
              <a:buClr>
                <a:srgbClr val="336699"/>
              </a:buClr>
              <a:buSzPct val="80000"/>
              <a:buFont typeface="Calibri" panose="020F0502020204030204" pitchFamily="34" charset="0"/>
              <a:buChar char="❸"/>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endParaRPr lang="en-US" sz="2800" dirty="0">
              <a:solidFill>
                <a:srgbClr val="336699"/>
              </a:solidFill>
              <a:latin typeface="Times New Roman" panose="02020603050405020304" pitchFamily="18" charset="0"/>
              <a:ea typeface="黑体" panose="02010609060101010101" pitchFamily="49"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3964" y="1860376"/>
            <a:ext cx="8229600" cy="4953000"/>
          </a:xfrm>
        </p:spPr>
        <p:txBody>
          <a:bodyPr/>
          <a:lstStyle/>
          <a:p>
            <a:r>
              <a:rPr lang="zh-CN" altLang="en-US" dirty="0"/>
              <a:t>当向集合中插入一个元素时，根据</a:t>
            </a:r>
            <a:r>
              <a:rPr lang="en-US" altLang="zh-CN" dirty="0"/>
              <a:t>k</a:t>
            </a:r>
            <a:r>
              <a:rPr lang="zh-CN" altLang="en-US" dirty="0"/>
              <a:t>个</a:t>
            </a:r>
            <a:r>
              <a:rPr lang="en-US" altLang="zh-CN" dirty="0"/>
              <a:t>hash</a:t>
            </a:r>
            <a:r>
              <a:rPr lang="zh-CN" altLang="en-US" dirty="0"/>
              <a:t>函数可以得到位数组中的</a:t>
            </a:r>
            <a:r>
              <a:rPr lang="en-US" altLang="zh-CN" dirty="0"/>
              <a:t>k</a:t>
            </a:r>
            <a:r>
              <a:rPr lang="zh-CN" altLang="en-US" dirty="0"/>
              <a:t>个位，将这些位全部设置为</a:t>
            </a:r>
            <a:r>
              <a:rPr lang="en-US" altLang="zh-CN" dirty="0"/>
              <a:t>1</a:t>
            </a:r>
            <a:r>
              <a:rPr lang="zh-CN" altLang="en-US" dirty="0"/>
              <a:t>；</a:t>
            </a:r>
            <a:endParaRPr lang="en-US" altLang="zh-CN" dirty="0"/>
          </a:p>
          <a:p>
            <a:r>
              <a:rPr lang="zh-CN" altLang="en-US" dirty="0"/>
              <a:t>当要查询某个元素不属于集合时，就是要</a:t>
            </a:r>
            <a:r>
              <a:rPr lang="en-US" altLang="zh-CN" dirty="0"/>
              <a:t>k</a:t>
            </a:r>
            <a:r>
              <a:rPr lang="zh-CN" altLang="en-US" dirty="0"/>
              <a:t>个哈希函数得到此元素对应的</a:t>
            </a:r>
            <a:r>
              <a:rPr lang="en-US" altLang="zh-CN" dirty="0"/>
              <a:t>k</a:t>
            </a:r>
            <a:r>
              <a:rPr lang="zh-CN" altLang="en-US" dirty="0"/>
              <a:t>个位，如果所有点都是</a:t>
            </a:r>
            <a:r>
              <a:rPr lang="en-US" altLang="zh-CN" dirty="0"/>
              <a:t>1</a:t>
            </a:r>
            <a:r>
              <a:rPr lang="zh-CN" altLang="en-US" dirty="0"/>
              <a:t>，那么元素在集合中，如果有</a:t>
            </a:r>
            <a:r>
              <a:rPr lang="en-US" altLang="zh-CN" dirty="0"/>
              <a:t>0</a:t>
            </a:r>
            <a:r>
              <a:rPr lang="zh-CN" altLang="en-US" dirty="0"/>
              <a:t>，元素不在集合中。</a:t>
            </a:r>
            <a:endParaRPr lang="en-US" altLang="zh-CN" dirty="0"/>
          </a:p>
          <a:p>
            <a:r>
              <a:rPr lang="zh-CN" altLang="en-US" dirty="0"/>
              <a:t>如果一个位置多次被置为</a:t>
            </a:r>
            <a:r>
              <a:rPr lang="en-US" altLang="zh-CN" dirty="0"/>
              <a:t>1</a:t>
            </a:r>
            <a:r>
              <a:rPr lang="zh-CN" altLang="en-US" dirty="0"/>
              <a:t>，那么只有第一次会起作用，后面几次都没用任何效果。</a:t>
            </a:r>
            <a:endParaRPr lang="en-US" altLang="zh-CN" dirty="0"/>
          </a:p>
          <a:p>
            <a:r>
              <a:rPr lang="zh-CN" altLang="en-US" dirty="0"/>
              <a:t>存在误判率，可能被其他元素的</a:t>
            </a:r>
            <a:r>
              <a:rPr lang="en-US" altLang="zh-CN" dirty="0"/>
              <a:t>hash</a:t>
            </a:r>
            <a:r>
              <a:rPr lang="zh-CN" altLang="en-US" dirty="0"/>
              <a:t>值置</a:t>
            </a:r>
            <a:r>
              <a:rPr lang="en-US" altLang="zh-CN" dirty="0"/>
              <a:t>1</a:t>
            </a:r>
            <a:r>
              <a:rPr lang="zh-CN" altLang="en-US" dirty="0"/>
              <a:t>。</a:t>
            </a:r>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
        <p:nvSpPr>
          <p:cNvPr id="7" name="矩形 6"/>
          <p:cNvSpPr/>
          <p:nvPr/>
        </p:nvSpPr>
        <p:spPr>
          <a:xfrm>
            <a:off x="539552" y="756210"/>
            <a:ext cx="3164649" cy="584775"/>
          </a:xfrm>
          <a:prstGeom prst="rect">
            <a:avLst/>
          </a:prstGeom>
        </p:spPr>
        <p:txBody>
          <a:bodyPr wrap="none">
            <a:spAutoFit/>
          </a:bodyPr>
          <a:lstStyle/>
          <a:p>
            <a:r>
              <a:rPr lang="en-US" altLang="zh-CN" sz="3200" dirty="0">
                <a:solidFill>
                  <a:schemeClr val="tx1"/>
                </a:solidFill>
              </a:rPr>
              <a:t>Bloom filter</a:t>
            </a:r>
            <a:r>
              <a:rPr lang="zh-CN" altLang="en-US" sz="3200" dirty="0">
                <a:solidFill>
                  <a:schemeClr val="tx1"/>
                </a:solidFill>
              </a:rPr>
              <a:t>（</a:t>
            </a:r>
            <a:r>
              <a:rPr lang="en-US" altLang="zh-CN" sz="3200" dirty="0">
                <a:solidFill>
                  <a:schemeClr val="tx1"/>
                </a:solidFill>
              </a:rPr>
              <a:t>2</a:t>
            </a:r>
            <a:r>
              <a:rPr lang="zh-CN" altLang="en-US" sz="3200" dirty="0">
                <a:solidFill>
                  <a:schemeClr val="tx1"/>
                </a:solidFill>
              </a:rPr>
              <a:t>）</a:t>
            </a:r>
            <a:endParaRPr lang="en-US" altLang="zh-CN" sz="32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
        <p:nvSpPr>
          <p:cNvPr id="5"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4F4F4F"/>
                </a:solidFill>
                <a:effectLst/>
                <a:latin typeface="微软雅黑" panose="020B0503020204020204" charset="-122"/>
                <a:ea typeface="微软雅黑" panose="020B0503020204020204" charset="-122"/>
              </a:rPr>
              <a:t>隆过滤器就是引入了</a:t>
            </a:r>
            <a:r>
              <a:rPr kumimoji="0" lang="zh-CN" altLang="zh-CN" sz="800" b="0" i="1" u="none" strike="noStrike" cap="none" normalizeH="0" baseline="0">
                <a:ln>
                  <a:noFill/>
                </a:ln>
                <a:solidFill>
                  <a:srgbClr val="4F4F4F"/>
                </a:solidFill>
                <a:effectLst/>
                <a:ea typeface="MathJax_Math"/>
              </a:rPr>
              <a:t>k</a:t>
            </a:r>
            <a:r>
              <a:rPr kumimoji="0" lang="zh-CN" altLang="zh-CN" sz="800" b="0" i="0" u="none" strike="noStrike" cap="none" normalizeH="0" baseline="0">
                <a:ln>
                  <a:noFill/>
                </a:ln>
                <a:solidFill>
                  <a:srgbClr val="4F4F4F"/>
                </a:solidFill>
                <a:effectLst/>
                <a:latin typeface="Arial" panose="020B0604020202020204" pitchFamily="34" charset="0"/>
                <a:ea typeface="MathJax_Main"/>
              </a:rPr>
              <a:t>(</a:t>
            </a:r>
            <a:r>
              <a:rPr kumimoji="0" lang="zh-CN" altLang="zh-CN" sz="800" b="0" i="1" u="none" strike="noStrike" cap="none" normalizeH="0" baseline="0">
                <a:ln>
                  <a:noFill/>
                </a:ln>
                <a:solidFill>
                  <a:srgbClr val="4F4F4F"/>
                </a:solidFill>
                <a:effectLst/>
                <a:latin typeface="Arial" panose="020B0604020202020204" pitchFamily="34" charset="0"/>
                <a:ea typeface="MathJax_Math"/>
              </a:rPr>
              <a:t>k</a:t>
            </a:r>
            <a:r>
              <a:rPr kumimoji="0" lang="zh-CN" altLang="zh-CN" sz="800" b="0" i="0" u="none" strike="noStrike" cap="none" normalizeH="0" baseline="0">
                <a:ln>
                  <a:noFill/>
                </a:ln>
                <a:solidFill>
                  <a:srgbClr val="4F4F4F"/>
                </a:solidFill>
                <a:effectLst/>
                <a:latin typeface="Arial" panose="020B0604020202020204" pitchFamily="34" charset="0"/>
                <a:ea typeface="MathJax_Main"/>
              </a:rPr>
              <a:t>&gt;1)</a:t>
            </a:r>
            <a:r>
              <a:rPr kumimoji="0" lang="zh-CN" altLang="zh-CN" sz="600" b="0" i="0" u="none" strike="noStrike" cap="none" normalizeH="0" baseline="0">
                <a:ln>
                  <a:noFill/>
                </a:ln>
                <a:solidFill>
                  <a:srgbClr val="4F4F4F"/>
                </a:solidFill>
                <a:effectLst/>
                <a:latin typeface="Arial" panose="020B0604020202020204" pitchFamily="34" charset="0"/>
                <a:ea typeface="&amp;quot"/>
              </a:rPr>
              <a:t>k(k&gt;1)</a:t>
            </a:r>
            <a:r>
              <a:rPr kumimoji="0" lang="zh-CN" altLang="zh-CN" sz="1200" b="0" i="0" u="none" strike="noStrike" cap="none" normalizeH="0" baseline="0">
                <a:ln>
                  <a:noFill/>
                </a:ln>
                <a:solidFill>
                  <a:srgbClr val="4F4F4F"/>
                </a:solidFill>
                <a:effectLst/>
                <a:latin typeface="微软雅黑" panose="020B0503020204020204" charset="-122"/>
                <a:ea typeface="微软雅黑" panose="020B0503020204020204" charset="-122"/>
              </a:rPr>
              <a:t>个</a:t>
            </a:r>
            <a:r>
              <a:rPr kumimoji="0" lang="zh-CN" altLang="zh-CN" sz="1200" b="1" i="0" u="none" strike="noStrike" cap="none" normalizeH="0" baseline="0">
                <a:ln>
                  <a:noFill/>
                </a:ln>
                <a:solidFill>
                  <a:srgbClr val="4F4F4F"/>
                </a:solidFill>
                <a:effectLst/>
                <a:ea typeface="&amp;quot"/>
              </a:rPr>
              <a:t>相互独立</a:t>
            </a:r>
            <a:r>
              <a:rPr kumimoji="0" lang="zh-CN" altLang="zh-CN" sz="1200" b="0" i="0" u="none" strike="noStrike" cap="none" normalizeH="0" baseline="0">
                <a:ln>
                  <a:noFill/>
                </a:ln>
                <a:solidFill>
                  <a:srgbClr val="4F4F4F"/>
                </a:solidFill>
                <a:effectLst/>
                <a:latin typeface="微软雅黑" panose="020B0503020204020204" charset="-122"/>
                <a:ea typeface="微软雅黑" panose="020B0503020204020204" charset="-122"/>
              </a:rPr>
              <a:t>的哈希函数，保证在给定的空间、</a:t>
            </a:r>
            <a:r>
              <a:rPr kumimoji="0" lang="zh-CN" altLang="zh-CN" sz="1200" b="1" i="0" u="none" strike="noStrike" cap="none" normalizeH="0" baseline="0">
                <a:ln>
                  <a:noFill/>
                </a:ln>
                <a:solidFill>
                  <a:srgbClr val="4F4F4F"/>
                </a:solidFill>
                <a:effectLst/>
                <a:ea typeface="&amp;quot"/>
              </a:rPr>
              <a:t>误判率</a:t>
            </a:r>
            <a:r>
              <a:rPr kumimoji="0" lang="zh-CN" altLang="zh-CN" sz="1200" b="0" i="0" u="none" strike="noStrike" cap="none" normalizeH="0" baseline="0">
                <a:ln>
                  <a:noFill/>
                </a:ln>
                <a:solidFill>
                  <a:srgbClr val="4F4F4F"/>
                </a:solidFill>
                <a:effectLst/>
                <a:latin typeface="微软雅黑" panose="020B0503020204020204" charset="-122"/>
                <a:ea typeface="微软雅黑" panose="020B0503020204020204" charset="-122"/>
              </a:rPr>
              <a:t>下，完成元素判重的过程。下图中是</a:t>
            </a:r>
            <a:r>
              <a:rPr kumimoji="0" lang="zh-CN" altLang="zh-CN" sz="800" b="0" i="1" u="none" strike="noStrike" cap="none" normalizeH="0" baseline="0">
                <a:ln>
                  <a:noFill/>
                </a:ln>
                <a:solidFill>
                  <a:srgbClr val="4F4F4F"/>
                </a:solidFill>
                <a:effectLst/>
                <a:ea typeface="MathJax_Math"/>
              </a:rPr>
              <a:t>k</a:t>
            </a:r>
            <a:r>
              <a:rPr kumimoji="0" lang="zh-CN" altLang="zh-CN" sz="800" b="0" i="0" u="none" strike="noStrike" cap="none" normalizeH="0" baseline="0">
                <a:ln>
                  <a:noFill/>
                </a:ln>
                <a:solidFill>
                  <a:srgbClr val="4F4F4F"/>
                </a:solidFill>
                <a:effectLst/>
                <a:latin typeface="Arial" panose="020B0604020202020204" pitchFamily="34" charset="0"/>
                <a:ea typeface="MathJax_Main"/>
              </a:rPr>
              <a:t>=3</a:t>
            </a:r>
            <a:r>
              <a:rPr kumimoji="0" lang="zh-CN" altLang="zh-CN" sz="600" b="0" i="0" u="none" strike="noStrike" cap="none" normalizeH="0" baseline="0">
                <a:ln>
                  <a:noFill/>
                </a:ln>
                <a:solidFill>
                  <a:srgbClr val="4F4F4F"/>
                </a:solidFill>
                <a:effectLst/>
                <a:latin typeface="Arial" panose="020B0604020202020204" pitchFamily="34" charset="0"/>
                <a:ea typeface="&amp;quot"/>
              </a:rPr>
              <a:t>k=3</a:t>
            </a:r>
            <a:r>
              <a:rPr kumimoji="0" lang="zh-CN" altLang="zh-CN" sz="1200" b="0" i="0" u="none" strike="noStrike" cap="none" normalizeH="0" baseline="0">
                <a:ln>
                  <a:noFill/>
                </a:ln>
                <a:solidFill>
                  <a:srgbClr val="4F4F4F"/>
                </a:solidFill>
                <a:effectLst/>
                <a:latin typeface="微软雅黑" panose="020B0503020204020204" charset="-122"/>
                <a:ea typeface="微软雅黑" panose="020B0503020204020204" charset="-122"/>
              </a:rPr>
              <a:t>时的布隆过滤器。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4F4F4F"/>
                </a:solidFill>
                <a:effectLst/>
                <a:latin typeface="微软雅黑" panose="020B0503020204020204" charset="-122"/>
                <a:ea typeface="微软雅黑" panose="020B0503020204020204" charset="-122"/>
              </a:rPr>
              <a:t>隆过滤器就是引入了</a:t>
            </a:r>
            <a:r>
              <a:rPr kumimoji="0" lang="zh-CN" altLang="zh-CN" sz="800" b="0" i="1" u="none" strike="noStrike" cap="none" normalizeH="0" baseline="0">
                <a:ln>
                  <a:noFill/>
                </a:ln>
                <a:solidFill>
                  <a:srgbClr val="4F4F4F"/>
                </a:solidFill>
                <a:effectLst/>
                <a:ea typeface="MathJax_Math"/>
              </a:rPr>
              <a:t>k</a:t>
            </a:r>
            <a:r>
              <a:rPr kumimoji="0" lang="zh-CN" altLang="zh-CN" sz="800" b="0" i="0" u="none" strike="noStrike" cap="none" normalizeH="0" baseline="0">
                <a:ln>
                  <a:noFill/>
                </a:ln>
                <a:solidFill>
                  <a:srgbClr val="4F4F4F"/>
                </a:solidFill>
                <a:effectLst/>
                <a:latin typeface="Arial" panose="020B0604020202020204" pitchFamily="34" charset="0"/>
                <a:ea typeface="MathJax_Main"/>
              </a:rPr>
              <a:t>(</a:t>
            </a:r>
            <a:r>
              <a:rPr kumimoji="0" lang="zh-CN" altLang="zh-CN" sz="800" b="0" i="1" u="none" strike="noStrike" cap="none" normalizeH="0" baseline="0">
                <a:ln>
                  <a:noFill/>
                </a:ln>
                <a:solidFill>
                  <a:srgbClr val="4F4F4F"/>
                </a:solidFill>
                <a:effectLst/>
                <a:latin typeface="Arial" panose="020B0604020202020204" pitchFamily="34" charset="0"/>
                <a:ea typeface="MathJax_Math"/>
              </a:rPr>
              <a:t>k</a:t>
            </a:r>
            <a:r>
              <a:rPr kumimoji="0" lang="zh-CN" altLang="zh-CN" sz="800" b="0" i="0" u="none" strike="noStrike" cap="none" normalizeH="0" baseline="0">
                <a:ln>
                  <a:noFill/>
                </a:ln>
                <a:solidFill>
                  <a:srgbClr val="4F4F4F"/>
                </a:solidFill>
                <a:effectLst/>
                <a:latin typeface="Arial" panose="020B0604020202020204" pitchFamily="34" charset="0"/>
                <a:ea typeface="MathJax_Main"/>
              </a:rPr>
              <a:t>&gt;1)</a:t>
            </a:r>
            <a:r>
              <a:rPr kumimoji="0" lang="zh-CN" altLang="zh-CN" sz="600" b="0" i="0" u="none" strike="noStrike" cap="none" normalizeH="0" baseline="0">
                <a:ln>
                  <a:noFill/>
                </a:ln>
                <a:solidFill>
                  <a:srgbClr val="4F4F4F"/>
                </a:solidFill>
                <a:effectLst/>
                <a:latin typeface="Arial" panose="020B0604020202020204" pitchFamily="34" charset="0"/>
                <a:ea typeface="&amp;quot"/>
              </a:rPr>
              <a:t>k(k&gt;1)</a:t>
            </a:r>
            <a:r>
              <a:rPr kumimoji="0" lang="zh-CN" altLang="zh-CN" sz="1200" b="0" i="0" u="none" strike="noStrike" cap="none" normalizeH="0" baseline="0">
                <a:ln>
                  <a:noFill/>
                </a:ln>
                <a:solidFill>
                  <a:srgbClr val="4F4F4F"/>
                </a:solidFill>
                <a:effectLst/>
                <a:latin typeface="微软雅黑" panose="020B0503020204020204" charset="-122"/>
                <a:ea typeface="微软雅黑" panose="020B0503020204020204" charset="-122"/>
              </a:rPr>
              <a:t>个</a:t>
            </a:r>
            <a:r>
              <a:rPr kumimoji="0" lang="zh-CN" altLang="zh-CN" sz="1200" b="1" i="0" u="none" strike="noStrike" cap="none" normalizeH="0" baseline="0">
                <a:ln>
                  <a:noFill/>
                </a:ln>
                <a:solidFill>
                  <a:srgbClr val="4F4F4F"/>
                </a:solidFill>
                <a:effectLst/>
                <a:ea typeface="&amp;quot"/>
              </a:rPr>
              <a:t>相互独立</a:t>
            </a:r>
            <a:r>
              <a:rPr kumimoji="0" lang="zh-CN" altLang="zh-CN" sz="1200" b="0" i="0" u="none" strike="noStrike" cap="none" normalizeH="0" baseline="0">
                <a:ln>
                  <a:noFill/>
                </a:ln>
                <a:solidFill>
                  <a:srgbClr val="4F4F4F"/>
                </a:solidFill>
                <a:effectLst/>
                <a:latin typeface="微软雅黑" panose="020B0503020204020204" charset="-122"/>
                <a:ea typeface="微软雅黑" panose="020B0503020204020204" charset="-122"/>
              </a:rPr>
              <a:t>的哈希函数，保证在给定的空间、</a:t>
            </a:r>
            <a:r>
              <a:rPr kumimoji="0" lang="zh-CN" altLang="zh-CN" sz="1200" b="1" i="0" u="none" strike="noStrike" cap="none" normalizeH="0" baseline="0">
                <a:ln>
                  <a:noFill/>
                </a:ln>
                <a:solidFill>
                  <a:srgbClr val="4F4F4F"/>
                </a:solidFill>
                <a:effectLst/>
                <a:ea typeface="&amp;quot"/>
              </a:rPr>
              <a:t>误判率</a:t>
            </a:r>
            <a:r>
              <a:rPr kumimoji="0" lang="zh-CN" altLang="zh-CN" sz="1200" b="0" i="0" u="none" strike="noStrike" cap="none" normalizeH="0" baseline="0">
                <a:ln>
                  <a:noFill/>
                </a:ln>
                <a:solidFill>
                  <a:srgbClr val="4F4F4F"/>
                </a:solidFill>
                <a:effectLst/>
                <a:latin typeface="微软雅黑" panose="020B0503020204020204" charset="-122"/>
                <a:ea typeface="微软雅黑" panose="020B0503020204020204" charset="-122"/>
              </a:rPr>
              <a:t>下，完成元素判重的过程。下图中是</a:t>
            </a:r>
            <a:r>
              <a:rPr kumimoji="0" lang="zh-CN" altLang="zh-CN" sz="800" b="0" i="1" u="none" strike="noStrike" cap="none" normalizeH="0" baseline="0">
                <a:ln>
                  <a:noFill/>
                </a:ln>
                <a:solidFill>
                  <a:srgbClr val="4F4F4F"/>
                </a:solidFill>
                <a:effectLst/>
                <a:ea typeface="MathJax_Math"/>
              </a:rPr>
              <a:t>k</a:t>
            </a:r>
            <a:r>
              <a:rPr kumimoji="0" lang="zh-CN" altLang="zh-CN" sz="800" b="0" i="0" u="none" strike="noStrike" cap="none" normalizeH="0" baseline="0">
                <a:ln>
                  <a:noFill/>
                </a:ln>
                <a:solidFill>
                  <a:srgbClr val="4F4F4F"/>
                </a:solidFill>
                <a:effectLst/>
                <a:latin typeface="Arial" panose="020B0604020202020204" pitchFamily="34" charset="0"/>
                <a:ea typeface="MathJax_Main"/>
              </a:rPr>
              <a:t>=3</a:t>
            </a:r>
            <a:r>
              <a:rPr kumimoji="0" lang="zh-CN" altLang="zh-CN" sz="600" b="0" i="0" u="none" strike="noStrike" cap="none" normalizeH="0" baseline="0">
                <a:ln>
                  <a:noFill/>
                </a:ln>
                <a:solidFill>
                  <a:srgbClr val="4F4F4F"/>
                </a:solidFill>
                <a:effectLst/>
                <a:latin typeface="Arial" panose="020B0604020202020204" pitchFamily="34" charset="0"/>
                <a:ea typeface="&amp;quot"/>
              </a:rPr>
              <a:t>k=3</a:t>
            </a:r>
            <a:r>
              <a:rPr kumimoji="0" lang="zh-CN" altLang="zh-CN" sz="1200" b="0" i="0" u="none" strike="noStrike" cap="none" normalizeH="0" baseline="0">
                <a:ln>
                  <a:noFill/>
                </a:ln>
                <a:solidFill>
                  <a:srgbClr val="4F4F4F"/>
                </a:solidFill>
                <a:effectLst/>
                <a:latin typeface="微软雅黑" panose="020B0503020204020204" charset="-122"/>
                <a:ea typeface="微软雅黑" panose="020B0503020204020204" charset="-122"/>
              </a:rPr>
              <a:t>时的布隆过滤器。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0" name="内容占位符 2"/>
          <p:cNvSpPr>
            <a:spLocks noGrp="1"/>
          </p:cNvSpPr>
          <p:nvPr>
            <p:ph idx="1"/>
          </p:nvPr>
        </p:nvSpPr>
        <p:spPr>
          <a:xfrm>
            <a:off x="457200" y="1340768"/>
            <a:ext cx="8579296" cy="4953000"/>
          </a:xfrm>
        </p:spPr>
        <p:txBody>
          <a:bodyPr/>
          <a:lstStyle/>
          <a:p>
            <a:r>
              <a:rPr lang="en-US" altLang="zh-CN" b="1" dirty="0"/>
              <a:t>Bloom filter</a:t>
            </a:r>
            <a:endParaRPr lang="en-US" altLang="zh-CN" b="1" dirty="0"/>
          </a:p>
          <a:p>
            <a:pPr lvl="1"/>
            <a:r>
              <a:rPr lang="en-US" altLang="zh-CN" dirty="0">
                <a:solidFill>
                  <a:srgbClr val="000000"/>
                </a:solidFill>
                <a:latin typeface="Times New Roman" panose="02020603050405020304" pitchFamily="18" charset="0"/>
              </a:rPr>
              <a:t>x</a:t>
            </a:r>
            <a:r>
              <a:rPr lang="zh-CN" altLang="en-US" dirty="0">
                <a:solidFill>
                  <a:srgbClr val="000000"/>
                </a:solidFill>
                <a:latin typeface="Times New Roman" panose="02020603050405020304" pitchFamily="18" charset="0"/>
              </a:rPr>
              <a:t>，</a:t>
            </a:r>
            <a:r>
              <a:rPr lang="en-US" altLang="zh-CN" dirty="0">
                <a:solidFill>
                  <a:srgbClr val="000000"/>
                </a:solidFill>
                <a:latin typeface="Times New Roman" panose="02020603050405020304" pitchFamily="18" charset="0"/>
              </a:rPr>
              <a:t>y</a:t>
            </a:r>
            <a:r>
              <a:rPr lang="zh-CN" altLang="en-US" dirty="0">
                <a:solidFill>
                  <a:srgbClr val="000000"/>
                </a:solidFill>
                <a:latin typeface="Times New Roman" panose="02020603050405020304" pitchFamily="18" charset="0"/>
              </a:rPr>
              <a:t>，</a:t>
            </a:r>
            <a:r>
              <a:rPr lang="en-US" altLang="zh-CN" dirty="0">
                <a:solidFill>
                  <a:srgbClr val="000000"/>
                </a:solidFill>
                <a:latin typeface="Times New Roman" panose="02020603050405020304" pitchFamily="18" charset="0"/>
              </a:rPr>
              <a:t>z</a:t>
            </a:r>
            <a:r>
              <a:rPr lang="zh-CN" altLang="en-US" dirty="0">
                <a:solidFill>
                  <a:srgbClr val="000000"/>
                </a:solidFill>
                <a:latin typeface="Times New Roman" panose="02020603050405020304" pitchFamily="18" charset="0"/>
              </a:rPr>
              <a:t>经由哈希函数映射将各自在</a:t>
            </a:r>
            <a:r>
              <a:rPr lang="en-US" altLang="zh-CN" dirty="0">
                <a:solidFill>
                  <a:srgbClr val="000000"/>
                </a:solidFill>
                <a:latin typeface="Times New Roman" panose="02020603050405020304" pitchFamily="18" charset="0"/>
              </a:rPr>
              <a:t>Bitmap</a:t>
            </a:r>
            <a:r>
              <a:rPr lang="zh-CN" altLang="en-US" dirty="0">
                <a:solidFill>
                  <a:srgbClr val="000000"/>
                </a:solidFill>
                <a:latin typeface="Times New Roman" panose="02020603050405020304" pitchFamily="18" charset="0"/>
              </a:rPr>
              <a:t>中的</a:t>
            </a:r>
            <a:r>
              <a:rPr lang="en-US" altLang="zh-CN" dirty="0">
                <a:solidFill>
                  <a:srgbClr val="000000"/>
                </a:solidFill>
                <a:latin typeface="Times New Roman" panose="02020603050405020304" pitchFamily="18" charset="0"/>
              </a:rPr>
              <a:t>3</a:t>
            </a:r>
            <a:r>
              <a:rPr lang="zh-CN" altLang="en-US" dirty="0">
                <a:solidFill>
                  <a:srgbClr val="000000"/>
                </a:solidFill>
                <a:latin typeface="Times New Roman" panose="02020603050405020304" pitchFamily="18" charset="0"/>
              </a:rPr>
              <a:t>个位置置</a:t>
            </a:r>
            <a:r>
              <a:rPr lang="en-US" altLang="zh-CN" dirty="0">
                <a:solidFill>
                  <a:srgbClr val="000000"/>
                </a:solidFill>
                <a:latin typeface="Times New Roman" panose="02020603050405020304" pitchFamily="18" charset="0"/>
              </a:rPr>
              <a:t>1</a:t>
            </a:r>
            <a:r>
              <a:rPr lang="zh-CN" altLang="en-US" dirty="0">
                <a:solidFill>
                  <a:srgbClr val="000000"/>
                </a:solidFill>
                <a:latin typeface="Times New Roman" panose="02020603050405020304" pitchFamily="18" charset="0"/>
              </a:rPr>
              <a:t>（</a:t>
            </a:r>
            <a:r>
              <a:rPr lang="en-US" altLang="zh-CN" dirty="0">
                <a:solidFill>
                  <a:srgbClr val="000000"/>
                </a:solidFill>
                <a:latin typeface="Times New Roman" panose="02020603050405020304" pitchFamily="18" charset="0"/>
              </a:rPr>
              <a:t>1</a:t>
            </a:r>
            <a:r>
              <a:rPr lang="zh-CN" altLang="en-US" dirty="0">
                <a:solidFill>
                  <a:srgbClr val="000000"/>
                </a:solidFill>
                <a:latin typeface="Times New Roman" panose="02020603050405020304" pitchFamily="18" charset="0"/>
              </a:rPr>
              <a:t>到</a:t>
            </a:r>
            <a:r>
              <a:rPr lang="en-US" altLang="zh-CN" dirty="0">
                <a:solidFill>
                  <a:srgbClr val="000000"/>
                </a:solidFill>
                <a:latin typeface="Times New Roman" panose="02020603050405020304" pitchFamily="18" charset="0"/>
              </a:rPr>
              <a:t>m</a:t>
            </a:r>
            <a:r>
              <a:rPr lang="zh-CN" altLang="en-US" dirty="0">
                <a:solidFill>
                  <a:srgbClr val="000000"/>
                </a:solidFill>
                <a:latin typeface="Times New Roman" panose="02020603050405020304" pitchFamily="18" charset="0"/>
              </a:rPr>
              <a:t>间），当</a:t>
            </a:r>
            <a:r>
              <a:rPr lang="en-US" altLang="zh-CN" dirty="0">
                <a:solidFill>
                  <a:srgbClr val="000000"/>
                </a:solidFill>
                <a:latin typeface="Times New Roman" panose="02020603050405020304" pitchFamily="18" charset="0"/>
              </a:rPr>
              <a:t>w</a:t>
            </a:r>
            <a:r>
              <a:rPr lang="zh-CN" altLang="en-US" dirty="0">
                <a:solidFill>
                  <a:srgbClr val="000000"/>
                </a:solidFill>
                <a:latin typeface="Times New Roman" panose="02020603050405020304" pitchFamily="18" charset="0"/>
              </a:rPr>
              <a:t>出现时，仅当</a:t>
            </a:r>
            <a:r>
              <a:rPr lang="en-US" altLang="zh-CN" dirty="0">
                <a:solidFill>
                  <a:srgbClr val="000000"/>
                </a:solidFill>
                <a:latin typeface="Times New Roman" panose="02020603050405020304" pitchFamily="18" charset="0"/>
              </a:rPr>
              <a:t>3</a:t>
            </a:r>
            <a:r>
              <a:rPr lang="zh-CN" altLang="en-US" dirty="0">
                <a:solidFill>
                  <a:srgbClr val="000000"/>
                </a:solidFill>
                <a:latin typeface="Times New Roman" panose="02020603050405020304" pitchFamily="18" charset="0"/>
              </a:rPr>
              <a:t>个标志位都位</a:t>
            </a:r>
            <a:r>
              <a:rPr lang="en-US" altLang="zh-CN" dirty="0">
                <a:solidFill>
                  <a:srgbClr val="000000"/>
                </a:solidFill>
                <a:latin typeface="Times New Roman" panose="02020603050405020304" pitchFamily="18" charset="0"/>
              </a:rPr>
              <a:t>1</a:t>
            </a:r>
            <a:r>
              <a:rPr lang="zh-CN" altLang="en-US" dirty="0">
                <a:solidFill>
                  <a:srgbClr val="000000"/>
                </a:solidFill>
                <a:latin typeface="Times New Roman" panose="02020603050405020304" pitchFamily="18" charset="0"/>
              </a:rPr>
              <a:t>时，才表示</a:t>
            </a:r>
            <a:r>
              <a:rPr lang="en-US" altLang="zh-CN" dirty="0">
                <a:solidFill>
                  <a:srgbClr val="000000"/>
                </a:solidFill>
                <a:latin typeface="Times New Roman" panose="02020603050405020304" pitchFamily="18" charset="0"/>
              </a:rPr>
              <a:t>w</a:t>
            </a:r>
            <a:r>
              <a:rPr lang="zh-CN" altLang="en-US" dirty="0">
                <a:solidFill>
                  <a:srgbClr val="000000"/>
                </a:solidFill>
                <a:latin typeface="Times New Roman" panose="02020603050405020304" pitchFamily="18" charset="0"/>
              </a:rPr>
              <a:t>在集合中。图中所示情况，布隆过滤器将判定</a:t>
            </a:r>
            <a:r>
              <a:rPr lang="en-US" altLang="zh-CN" dirty="0">
                <a:solidFill>
                  <a:srgbClr val="000000"/>
                </a:solidFill>
                <a:latin typeface="Times New Roman" panose="02020603050405020304" pitchFamily="18" charset="0"/>
              </a:rPr>
              <a:t>w</a:t>
            </a:r>
            <a:r>
              <a:rPr lang="zh-CN" altLang="en-US" dirty="0">
                <a:solidFill>
                  <a:srgbClr val="000000"/>
                </a:solidFill>
                <a:latin typeface="Times New Roman" panose="02020603050405020304" pitchFamily="18" charset="0"/>
              </a:rPr>
              <a:t>不在集合中。</a:t>
            </a:r>
            <a:endParaRPr lang="zh-CN" altLang="en-US" dirty="0"/>
          </a:p>
        </p:txBody>
      </p:sp>
      <p:pic>
        <p:nvPicPr>
          <p:cNvPr id="13" name="图片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9696" y="3497262"/>
            <a:ext cx="8686800" cy="32385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572344"/>
            <a:ext cx="8964488" cy="4953000"/>
          </a:xfrm>
        </p:spPr>
        <p:txBody>
          <a:bodyPr/>
          <a:lstStyle/>
          <a:p>
            <a:r>
              <a:rPr lang="en-US" altLang="zh-CN" sz="2400" dirty="0"/>
              <a:t>Bloom Filter</a:t>
            </a:r>
            <a:r>
              <a:rPr lang="zh-CN" altLang="en-US" sz="2400" dirty="0"/>
              <a:t>的位数</a:t>
            </a:r>
            <a:r>
              <a:rPr lang="en-US" altLang="zh-CN" sz="2400" dirty="0"/>
              <a:t>m</a:t>
            </a:r>
            <a:r>
              <a:rPr lang="zh-CN" altLang="en-US" sz="2400" dirty="0"/>
              <a:t>通常要比集合中的最大元素小得多，可见</a:t>
            </a:r>
            <a:r>
              <a:rPr lang="en-US" altLang="zh-CN" sz="2400" dirty="0"/>
              <a:t>Bloom Filter</a:t>
            </a:r>
            <a:r>
              <a:rPr lang="zh-CN" altLang="en-US" sz="2400" dirty="0"/>
              <a:t>是一种空间效率和时间效率都很高的随机数据结构。</a:t>
            </a:r>
            <a:endParaRPr lang="en-US" altLang="zh-CN" sz="2400" dirty="0"/>
          </a:p>
          <a:p>
            <a:r>
              <a:rPr lang="zh-CN" altLang="en-US" sz="2400" dirty="0"/>
              <a:t>但这种高效有一定代价：在判定一个元素是否属于某个集合时，有可能会把不属于这个集合的元素误认为属于这个集合。</a:t>
            </a:r>
            <a:endParaRPr lang="en-US" altLang="zh-CN" sz="2400" dirty="0"/>
          </a:p>
          <a:p>
            <a:r>
              <a:rPr lang="zh-CN" altLang="en-US" sz="2400" dirty="0"/>
              <a:t>因此，</a:t>
            </a:r>
            <a:r>
              <a:rPr lang="en-US" altLang="zh-CN" sz="2400" dirty="0"/>
              <a:t>Bloom Filter</a:t>
            </a:r>
            <a:r>
              <a:rPr lang="zh-CN" altLang="en-US" sz="2400" dirty="0"/>
              <a:t>不适合那些“零错误”应用场合。</a:t>
            </a:r>
            <a:endParaRPr lang="en-US" altLang="zh-CN" sz="2400" dirty="0"/>
          </a:p>
          <a:p>
            <a:r>
              <a:rPr lang="zh-CN" altLang="en-US" sz="2400" dirty="0"/>
              <a:t>而在能容忍低错误率的应用场合下，</a:t>
            </a:r>
            <a:r>
              <a:rPr lang="en-US" altLang="zh-CN" sz="2400" dirty="0"/>
              <a:t>Bloom Filter</a:t>
            </a:r>
            <a:r>
              <a:rPr lang="zh-CN" altLang="en-US" sz="2400" dirty="0"/>
              <a:t>通过极少的错误换取了存储空间的极大节省。</a:t>
            </a:r>
            <a:endParaRPr lang="en-US" altLang="zh-CN" sz="2400" dirty="0"/>
          </a:p>
          <a:p>
            <a:r>
              <a:rPr lang="zh-CN" altLang="en-US" sz="2400" dirty="0">
                <a:solidFill>
                  <a:srgbClr val="000000"/>
                </a:solidFill>
                <a:latin typeface="Times New Roman" panose="02020603050405020304" pitchFamily="18" charset="0"/>
              </a:rPr>
              <a:t>当一个元素被加入集合时，通过 </a:t>
            </a:r>
            <a:r>
              <a:rPr lang="en-US" altLang="zh-CN" sz="2400" dirty="0">
                <a:solidFill>
                  <a:srgbClr val="000000"/>
                </a:solidFill>
                <a:latin typeface="Times New Roman" panose="02020603050405020304" pitchFamily="18" charset="0"/>
              </a:rPr>
              <a:t>K </a:t>
            </a:r>
            <a:r>
              <a:rPr lang="zh-CN" altLang="en-US" sz="2400" dirty="0">
                <a:solidFill>
                  <a:srgbClr val="000000"/>
                </a:solidFill>
                <a:latin typeface="Times New Roman" panose="02020603050405020304" pitchFamily="18" charset="0"/>
              </a:rPr>
              <a:t>个 </a:t>
            </a:r>
            <a:r>
              <a:rPr lang="en-US" altLang="zh-CN" sz="2400" dirty="0">
                <a:solidFill>
                  <a:srgbClr val="000000"/>
                </a:solidFill>
                <a:latin typeface="Times New Roman" panose="02020603050405020304" pitchFamily="18" charset="0"/>
              </a:rPr>
              <a:t>Hash </a:t>
            </a:r>
            <a:r>
              <a:rPr lang="zh-CN" altLang="en-US" sz="2400" dirty="0">
                <a:solidFill>
                  <a:srgbClr val="000000"/>
                </a:solidFill>
                <a:latin typeface="Times New Roman" panose="02020603050405020304" pitchFamily="18" charset="0"/>
              </a:rPr>
              <a:t>函数将这个元素映射成一个位阵列（</a:t>
            </a:r>
            <a:r>
              <a:rPr lang="en-US" altLang="zh-CN" sz="2400" dirty="0">
                <a:solidFill>
                  <a:srgbClr val="000000"/>
                </a:solidFill>
                <a:latin typeface="Times New Roman" panose="02020603050405020304" pitchFamily="18" charset="0"/>
              </a:rPr>
              <a:t>Bit array</a:t>
            </a:r>
            <a:r>
              <a:rPr lang="zh-CN" altLang="en-US" sz="2400" dirty="0">
                <a:solidFill>
                  <a:srgbClr val="000000"/>
                </a:solidFill>
                <a:latin typeface="Times New Roman" panose="02020603050405020304" pitchFamily="18" charset="0"/>
              </a:rPr>
              <a:t>）中的 </a:t>
            </a:r>
            <a:r>
              <a:rPr lang="en-US" altLang="zh-CN" sz="2400" dirty="0">
                <a:solidFill>
                  <a:srgbClr val="000000"/>
                </a:solidFill>
                <a:latin typeface="Times New Roman" panose="02020603050405020304" pitchFamily="18" charset="0"/>
              </a:rPr>
              <a:t>K </a:t>
            </a:r>
            <a:r>
              <a:rPr lang="zh-CN" altLang="en-US" sz="2400" dirty="0">
                <a:solidFill>
                  <a:srgbClr val="000000"/>
                </a:solidFill>
                <a:latin typeface="Times New Roman" panose="02020603050405020304" pitchFamily="18" charset="0"/>
              </a:rPr>
              <a:t>个点，把它们置为 </a:t>
            </a:r>
            <a:r>
              <a:rPr lang="en-US" altLang="zh-CN" sz="2400" dirty="0">
                <a:solidFill>
                  <a:srgbClr val="000000"/>
                </a:solidFill>
                <a:latin typeface="Times New Roman" panose="02020603050405020304" pitchFamily="18" charset="0"/>
              </a:rPr>
              <a:t>1</a:t>
            </a:r>
            <a:r>
              <a:rPr lang="zh-CN" altLang="en-US" sz="2400" dirty="0">
                <a:solidFill>
                  <a:srgbClr val="000000"/>
                </a:solidFill>
                <a:latin typeface="Times New Roman" panose="02020603050405020304" pitchFamily="18" charset="0"/>
              </a:rPr>
              <a:t>。检索时，只要看看这些点是不是都是 </a:t>
            </a:r>
            <a:r>
              <a:rPr lang="en-US" altLang="zh-CN" sz="2400" dirty="0">
                <a:solidFill>
                  <a:srgbClr val="000000"/>
                </a:solidFill>
                <a:latin typeface="Times New Roman" panose="02020603050405020304" pitchFamily="18" charset="0"/>
              </a:rPr>
              <a:t>1 </a:t>
            </a:r>
            <a:r>
              <a:rPr lang="zh-CN" altLang="en-US" sz="2400" dirty="0">
                <a:solidFill>
                  <a:srgbClr val="000000"/>
                </a:solidFill>
                <a:latin typeface="Times New Roman" panose="02020603050405020304" pitchFamily="18" charset="0"/>
              </a:rPr>
              <a:t>就知道集合中是否包含。</a:t>
            </a:r>
            <a:endParaRPr lang="en-US" altLang="zh-CN" sz="2400" dirty="0">
              <a:solidFill>
                <a:srgbClr val="000000"/>
              </a:solidFill>
              <a:latin typeface="Times New Roman" panose="02020603050405020304" pitchFamily="18" charset="0"/>
            </a:endParaRPr>
          </a:p>
          <a:p>
            <a:r>
              <a:rPr lang="zh-CN" altLang="en-US" sz="2400" dirty="0"/>
              <a:t>布隆过滤器就是引入了</a:t>
            </a:r>
            <a:r>
              <a:rPr lang="en-US" altLang="zh-CN" sz="2400" dirty="0"/>
              <a:t>k</a:t>
            </a:r>
            <a:r>
              <a:rPr lang="zh-CN" altLang="en-US" sz="2400" dirty="0"/>
              <a:t>个相互独立的哈希函数，保证在给定的空间、误判率下，完成元素判重的过程。</a:t>
            </a:r>
            <a:endParaRPr lang="zh-CN" altLang="en-US" sz="2400" dirty="0"/>
          </a:p>
          <a:p>
            <a:endParaRPr lang="en-US" altLang="zh-CN" sz="2400" dirty="0"/>
          </a:p>
          <a:p>
            <a:pPr lvl="1"/>
            <a:endParaRPr lang="zh-CN" altLang="en-US" sz="2000" dirty="0"/>
          </a:p>
          <a:p>
            <a:endParaRPr lang="zh-CN" altLang="en-US" sz="2400"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
        <p:nvSpPr>
          <p:cNvPr id="7" name="矩形 6"/>
          <p:cNvSpPr/>
          <p:nvPr/>
        </p:nvSpPr>
        <p:spPr>
          <a:xfrm>
            <a:off x="539552" y="756210"/>
            <a:ext cx="3164649" cy="584775"/>
          </a:xfrm>
          <a:prstGeom prst="rect">
            <a:avLst/>
          </a:prstGeom>
        </p:spPr>
        <p:txBody>
          <a:bodyPr wrap="none">
            <a:spAutoFit/>
          </a:bodyPr>
          <a:lstStyle/>
          <a:p>
            <a:r>
              <a:rPr lang="en-US" altLang="zh-CN" sz="3200" dirty="0">
                <a:solidFill>
                  <a:schemeClr val="tx1"/>
                </a:solidFill>
              </a:rPr>
              <a:t>Bloom filter</a:t>
            </a:r>
            <a:r>
              <a:rPr lang="zh-CN" altLang="en-US" sz="3200" dirty="0">
                <a:solidFill>
                  <a:schemeClr val="tx1"/>
                </a:solidFill>
              </a:rPr>
              <a:t>（</a:t>
            </a:r>
            <a:r>
              <a:rPr lang="en-US" altLang="zh-CN" sz="3200" dirty="0">
                <a:solidFill>
                  <a:schemeClr val="tx1"/>
                </a:solidFill>
              </a:rPr>
              <a:t>3</a:t>
            </a:r>
            <a:r>
              <a:rPr lang="zh-CN" altLang="en-US" sz="3200" dirty="0">
                <a:solidFill>
                  <a:schemeClr val="tx1"/>
                </a:solidFill>
              </a:rPr>
              <a:t>）</a:t>
            </a:r>
            <a:endParaRPr lang="en-US" altLang="zh-CN" sz="32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8579296" cy="4953000"/>
          </a:xfrm>
        </p:spPr>
        <p:txBody>
          <a:bodyPr/>
          <a:lstStyle/>
          <a:p>
            <a:r>
              <a:rPr lang="en-US" altLang="zh-CN" b="1" dirty="0"/>
              <a:t>Bloom filter</a:t>
            </a:r>
            <a:endParaRPr lang="en-US" altLang="zh-CN" b="1" dirty="0"/>
          </a:p>
          <a:p>
            <a:pPr lvl="1"/>
            <a:r>
              <a:rPr lang="zh-CN" altLang="en-US" b="1" dirty="0"/>
              <a:t>优点</a:t>
            </a:r>
            <a:endParaRPr lang="en-US" altLang="zh-CN" b="1" dirty="0"/>
          </a:p>
          <a:p>
            <a:pPr lvl="2"/>
            <a:r>
              <a:rPr lang="zh-CN" altLang="en-US" dirty="0">
                <a:solidFill>
                  <a:srgbClr val="000000"/>
                </a:solidFill>
                <a:latin typeface="Times New Roman" panose="02020603050405020304" pitchFamily="18" charset="0"/>
              </a:rPr>
              <a:t>空间效率和查询时间都远远优于一般的算法</a:t>
            </a:r>
            <a:endParaRPr lang="en-US" altLang="zh-CN" dirty="0">
              <a:solidFill>
                <a:srgbClr val="000000"/>
              </a:solidFill>
              <a:latin typeface="Times New Roman" panose="02020603050405020304" pitchFamily="18" charset="0"/>
            </a:endParaRPr>
          </a:p>
          <a:p>
            <a:pPr lvl="2"/>
            <a:r>
              <a:rPr lang="zh-CN" altLang="en-US" dirty="0">
                <a:solidFill>
                  <a:srgbClr val="000000"/>
                </a:solidFill>
                <a:latin typeface="Times New Roman" panose="02020603050405020304" pitchFamily="18" charset="0"/>
              </a:rPr>
              <a:t>散列函数相互之间没有关系，方便由硬件并行实现</a:t>
            </a:r>
            <a:endParaRPr lang="en-US" altLang="zh-CN" dirty="0">
              <a:solidFill>
                <a:srgbClr val="000000"/>
              </a:solidFill>
              <a:latin typeface="Times New Roman" panose="02020603050405020304" pitchFamily="18" charset="0"/>
            </a:endParaRPr>
          </a:p>
          <a:p>
            <a:pPr lvl="2"/>
            <a:r>
              <a:rPr lang="zh-CN" altLang="en-US" dirty="0">
                <a:solidFill>
                  <a:srgbClr val="000000"/>
                </a:solidFill>
                <a:latin typeface="Times New Roman" panose="02020603050405020304" pitchFamily="18" charset="0"/>
              </a:rPr>
              <a:t>不需要存储元素本身</a:t>
            </a:r>
            <a:endParaRPr lang="en-US" altLang="zh-CN" b="1" dirty="0"/>
          </a:p>
          <a:p>
            <a:pPr lvl="1"/>
            <a:r>
              <a:rPr lang="zh-CN" altLang="en-US" b="1" dirty="0"/>
              <a:t>缺点</a:t>
            </a:r>
            <a:endParaRPr lang="en-US" altLang="zh-CN" b="1" dirty="0"/>
          </a:p>
          <a:p>
            <a:pPr lvl="2"/>
            <a:r>
              <a:rPr lang="zh-CN" altLang="en-US" dirty="0">
                <a:solidFill>
                  <a:srgbClr val="000000"/>
                </a:solidFill>
                <a:latin typeface="Times New Roman" panose="02020603050405020304" pitchFamily="18" charset="0"/>
              </a:rPr>
              <a:t>随着存入的元素数量增加，误算率随之增加。但是如果元素数量太少，则使用散列表足够</a:t>
            </a:r>
            <a:endParaRPr lang="en-US" altLang="zh-CN" dirty="0">
              <a:solidFill>
                <a:srgbClr val="000000"/>
              </a:solidFill>
              <a:latin typeface="Times New Roman" panose="02020603050405020304" pitchFamily="18" charset="0"/>
            </a:endParaRPr>
          </a:p>
          <a:p>
            <a:pPr lvl="2"/>
            <a:r>
              <a:rPr lang="zh-CN" altLang="en-US" dirty="0">
                <a:solidFill>
                  <a:srgbClr val="000000"/>
                </a:solidFill>
                <a:latin typeface="Times New Roman" panose="02020603050405020304" pitchFamily="18" charset="0"/>
              </a:rPr>
              <a:t>不能从布隆过滤器中删除元素</a:t>
            </a:r>
            <a:endParaRPr lang="zh-CN" altLang="en-US" dirty="0">
              <a:solidFill>
                <a:srgbClr val="000000"/>
              </a:solidFill>
              <a:latin typeface="Times New Roman" panose="02020603050405020304" pitchFamily="18" charset="0"/>
            </a:endParaRPr>
          </a:p>
          <a:p>
            <a:pPr lvl="2"/>
            <a:endParaRPr lang="en-US" altLang="zh-CN" b="1" dirty="0"/>
          </a:p>
          <a:p>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
        <p:nvSpPr>
          <p:cNvPr id="5"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4F4F4F"/>
                </a:solidFill>
                <a:effectLst/>
                <a:latin typeface="微软雅黑" panose="020B0503020204020204" charset="-122"/>
                <a:ea typeface="微软雅黑" panose="020B0503020204020204" charset="-122"/>
              </a:rPr>
              <a:t>隆过滤器就是引入了</a:t>
            </a:r>
            <a:r>
              <a:rPr kumimoji="0" lang="zh-CN" altLang="zh-CN" sz="800" b="0" i="1" u="none" strike="noStrike" cap="none" normalizeH="0" baseline="0">
                <a:ln>
                  <a:noFill/>
                </a:ln>
                <a:solidFill>
                  <a:srgbClr val="4F4F4F"/>
                </a:solidFill>
                <a:effectLst/>
                <a:ea typeface="MathJax_Math"/>
              </a:rPr>
              <a:t>k</a:t>
            </a:r>
            <a:r>
              <a:rPr kumimoji="0" lang="zh-CN" altLang="zh-CN" sz="800" b="0" i="0" u="none" strike="noStrike" cap="none" normalizeH="0" baseline="0">
                <a:ln>
                  <a:noFill/>
                </a:ln>
                <a:solidFill>
                  <a:srgbClr val="4F4F4F"/>
                </a:solidFill>
                <a:effectLst/>
                <a:latin typeface="Arial" panose="020B0604020202020204" pitchFamily="34" charset="0"/>
                <a:ea typeface="MathJax_Main"/>
              </a:rPr>
              <a:t>(</a:t>
            </a:r>
            <a:r>
              <a:rPr kumimoji="0" lang="zh-CN" altLang="zh-CN" sz="800" b="0" i="1" u="none" strike="noStrike" cap="none" normalizeH="0" baseline="0">
                <a:ln>
                  <a:noFill/>
                </a:ln>
                <a:solidFill>
                  <a:srgbClr val="4F4F4F"/>
                </a:solidFill>
                <a:effectLst/>
                <a:latin typeface="Arial" panose="020B0604020202020204" pitchFamily="34" charset="0"/>
                <a:ea typeface="MathJax_Math"/>
              </a:rPr>
              <a:t>k</a:t>
            </a:r>
            <a:r>
              <a:rPr kumimoji="0" lang="zh-CN" altLang="zh-CN" sz="800" b="0" i="0" u="none" strike="noStrike" cap="none" normalizeH="0" baseline="0">
                <a:ln>
                  <a:noFill/>
                </a:ln>
                <a:solidFill>
                  <a:srgbClr val="4F4F4F"/>
                </a:solidFill>
                <a:effectLst/>
                <a:latin typeface="Arial" panose="020B0604020202020204" pitchFamily="34" charset="0"/>
                <a:ea typeface="MathJax_Main"/>
              </a:rPr>
              <a:t>&gt;1)</a:t>
            </a:r>
            <a:r>
              <a:rPr kumimoji="0" lang="zh-CN" altLang="zh-CN" sz="600" b="0" i="0" u="none" strike="noStrike" cap="none" normalizeH="0" baseline="0">
                <a:ln>
                  <a:noFill/>
                </a:ln>
                <a:solidFill>
                  <a:srgbClr val="4F4F4F"/>
                </a:solidFill>
                <a:effectLst/>
                <a:latin typeface="Arial" panose="020B0604020202020204" pitchFamily="34" charset="0"/>
                <a:ea typeface="&amp;quot"/>
              </a:rPr>
              <a:t>k(k&gt;1)</a:t>
            </a:r>
            <a:r>
              <a:rPr kumimoji="0" lang="zh-CN" altLang="zh-CN" sz="1200" b="0" i="0" u="none" strike="noStrike" cap="none" normalizeH="0" baseline="0">
                <a:ln>
                  <a:noFill/>
                </a:ln>
                <a:solidFill>
                  <a:srgbClr val="4F4F4F"/>
                </a:solidFill>
                <a:effectLst/>
                <a:latin typeface="微软雅黑" panose="020B0503020204020204" charset="-122"/>
                <a:ea typeface="微软雅黑" panose="020B0503020204020204" charset="-122"/>
              </a:rPr>
              <a:t>个</a:t>
            </a:r>
            <a:r>
              <a:rPr kumimoji="0" lang="zh-CN" altLang="zh-CN" sz="1200" b="1" i="0" u="none" strike="noStrike" cap="none" normalizeH="0" baseline="0">
                <a:ln>
                  <a:noFill/>
                </a:ln>
                <a:solidFill>
                  <a:srgbClr val="4F4F4F"/>
                </a:solidFill>
                <a:effectLst/>
                <a:ea typeface="&amp;quot"/>
              </a:rPr>
              <a:t>相互独立</a:t>
            </a:r>
            <a:r>
              <a:rPr kumimoji="0" lang="zh-CN" altLang="zh-CN" sz="1200" b="0" i="0" u="none" strike="noStrike" cap="none" normalizeH="0" baseline="0">
                <a:ln>
                  <a:noFill/>
                </a:ln>
                <a:solidFill>
                  <a:srgbClr val="4F4F4F"/>
                </a:solidFill>
                <a:effectLst/>
                <a:latin typeface="微软雅黑" panose="020B0503020204020204" charset="-122"/>
                <a:ea typeface="微软雅黑" panose="020B0503020204020204" charset="-122"/>
              </a:rPr>
              <a:t>的哈希函数，保证在给定的空间、</a:t>
            </a:r>
            <a:r>
              <a:rPr kumimoji="0" lang="zh-CN" altLang="zh-CN" sz="1200" b="1" i="0" u="none" strike="noStrike" cap="none" normalizeH="0" baseline="0">
                <a:ln>
                  <a:noFill/>
                </a:ln>
                <a:solidFill>
                  <a:srgbClr val="4F4F4F"/>
                </a:solidFill>
                <a:effectLst/>
                <a:ea typeface="&amp;quot"/>
              </a:rPr>
              <a:t>误判率</a:t>
            </a:r>
            <a:r>
              <a:rPr kumimoji="0" lang="zh-CN" altLang="zh-CN" sz="1200" b="0" i="0" u="none" strike="noStrike" cap="none" normalizeH="0" baseline="0">
                <a:ln>
                  <a:noFill/>
                </a:ln>
                <a:solidFill>
                  <a:srgbClr val="4F4F4F"/>
                </a:solidFill>
                <a:effectLst/>
                <a:latin typeface="微软雅黑" panose="020B0503020204020204" charset="-122"/>
                <a:ea typeface="微软雅黑" panose="020B0503020204020204" charset="-122"/>
              </a:rPr>
              <a:t>下，完成元素判重的过程。下图中是</a:t>
            </a:r>
            <a:r>
              <a:rPr kumimoji="0" lang="zh-CN" altLang="zh-CN" sz="800" b="0" i="1" u="none" strike="noStrike" cap="none" normalizeH="0" baseline="0">
                <a:ln>
                  <a:noFill/>
                </a:ln>
                <a:solidFill>
                  <a:srgbClr val="4F4F4F"/>
                </a:solidFill>
                <a:effectLst/>
                <a:ea typeface="MathJax_Math"/>
              </a:rPr>
              <a:t>k</a:t>
            </a:r>
            <a:r>
              <a:rPr kumimoji="0" lang="zh-CN" altLang="zh-CN" sz="800" b="0" i="0" u="none" strike="noStrike" cap="none" normalizeH="0" baseline="0">
                <a:ln>
                  <a:noFill/>
                </a:ln>
                <a:solidFill>
                  <a:srgbClr val="4F4F4F"/>
                </a:solidFill>
                <a:effectLst/>
                <a:latin typeface="Arial" panose="020B0604020202020204" pitchFamily="34" charset="0"/>
                <a:ea typeface="MathJax_Main"/>
              </a:rPr>
              <a:t>=3</a:t>
            </a:r>
            <a:r>
              <a:rPr kumimoji="0" lang="zh-CN" altLang="zh-CN" sz="600" b="0" i="0" u="none" strike="noStrike" cap="none" normalizeH="0" baseline="0">
                <a:ln>
                  <a:noFill/>
                </a:ln>
                <a:solidFill>
                  <a:srgbClr val="4F4F4F"/>
                </a:solidFill>
                <a:effectLst/>
                <a:latin typeface="Arial" panose="020B0604020202020204" pitchFamily="34" charset="0"/>
                <a:ea typeface="&amp;quot"/>
              </a:rPr>
              <a:t>k=3</a:t>
            </a:r>
            <a:r>
              <a:rPr kumimoji="0" lang="zh-CN" altLang="zh-CN" sz="1200" b="0" i="0" u="none" strike="noStrike" cap="none" normalizeH="0" baseline="0">
                <a:ln>
                  <a:noFill/>
                </a:ln>
                <a:solidFill>
                  <a:srgbClr val="4F4F4F"/>
                </a:solidFill>
                <a:effectLst/>
                <a:latin typeface="微软雅黑" panose="020B0503020204020204" charset="-122"/>
                <a:ea typeface="微软雅黑" panose="020B0503020204020204" charset="-122"/>
              </a:rPr>
              <a:t>时的布隆过滤器。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4F4F4F"/>
                </a:solidFill>
                <a:effectLst/>
                <a:latin typeface="微软雅黑" panose="020B0503020204020204" charset="-122"/>
                <a:ea typeface="微软雅黑" panose="020B0503020204020204" charset="-122"/>
              </a:rPr>
              <a:t>隆过滤器就是引入了</a:t>
            </a:r>
            <a:r>
              <a:rPr kumimoji="0" lang="zh-CN" altLang="zh-CN" sz="800" b="0" i="1" u="none" strike="noStrike" cap="none" normalizeH="0" baseline="0">
                <a:ln>
                  <a:noFill/>
                </a:ln>
                <a:solidFill>
                  <a:srgbClr val="4F4F4F"/>
                </a:solidFill>
                <a:effectLst/>
                <a:ea typeface="MathJax_Math"/>
              </a:rPr>
              <a:t>k</a:t>
            </a:r>
            <a:r>
              <a:rPr kumimoji="0" lang="zh-CN" altLang="zh-CN" sz="800" b="0" i="0" u="none" strike="noStrike" cap="none" normalizeH="0" baseline="0">
                <a:ln>
                  <a:noFill/>
                </a:ln>
                <a:solidFill>
                  <a:srgbClr val="4F4F4F"/>
                </a:solidFill>
                <a:effectLst/>
                <a:latin typeface="Arial" panose="020B0604020202020204" pitchFamily="34" charset="0"/>
                <a:ea typeface="MathJax_Main"/>
              </a:rPr>
              <a:t>(</a:t>
            </a:r>
            <a:r>
              <a:rPr kumimoji="0" lang="zh-CN" altLang="zh-CN" sz="800" b="0" i="1" u="none" strike="noStrike" cap="none" normalizeH="0" baseline="0">
                <a:ln>
                  <a:noFill/>
                </a:ln>
                <a:solidFill>
                  <a:srgbClr val="4F4F4F"/>
                </a:solidFill>
                <a:effectLst/>
                <a:latin typeface="Arial" panose="020B0604020202020204" pitchFamily="34" charset="0"/>
                <a:ea typeface="MathJax_Math"/>
              </a:rPr>
              <a:t>k</a:t>
            </a:r>
            <a:r>
              <a:rPr kumimoji="0" lang="zh-CN" altLang="zh-CN" sz="800" b="0" i="0" u="none" strike="noStrike" cap="none" normalizeH="0" baseline="0">
                <a:ln>
                  <a:noFill/>
                </a:ln>
                <a:solidFill>
                  <a:srgbClr val="4F4F4F"/>
                </a:solidFill>
                <a:effectLst/>
                <a:latin typeface="Arial" panose="020B0604020202020204" pitchFamily="34" charset="0"/>
                <a:ea typeface="MathJax_Main"/>
              </a:rPr>
              <a:t>&gt;1)</a:t>
            </a:r>
            <a:r>
              <a:rPr kumimoji="0" lang="zh-CN" altLang="zh-CN" sz="600" b="0" i="0" u="none" strike="noStrike" cap="none" normalizeH="0" baseline="0">
                <a:ln>
                  <a:noFill/>
                </a:ln>
                <a:solidFill>
                  <a:srgbClr val="4F4F4F"/>
                </a:solidFill>
                <a:effectLst/>
                <a:latin typeface="Arial" panose="020B0604020202020204" pitchFamily="34" charset="0"/>
                <a:ea typeface="&amp;quot"/>
              </a:rPr>
              <a:t>k(k&gt;1)</a:t>
            </a:r>
            <a:r>
              <a:rPr kumimoji="0" lang="zh-CN" altLang="zh-CN" sz="1200" b="0" i="0" u="none" strike="noStrike" cap="none" normalizeH="0" baseline="0">
                <a:ln>
                  <a:noFill/>
                </a:ln>
                <a:solidFill>
                  <a:srgbClr val="4F4F4F"/>
                </a:solidFill>
                <a:effectLst/>
                <a:latin typeface="微软雅黑" panose="020B0503020204020204" charset="-122"/>
                <a:ea typeface="微软雅黑" panose="020B0503020204020204" charset="-122"/>
              </a:rPr>
              <a:t>个</a:t>
            </a:r>
            <a:r>
              <a:rPr kumimoji="0" lang="zh-CN" altLang="zh-CN" sz="1200" b="1" i="0" u="none" strike="noStrike" cap="none" normalizeH="0" baseline="0">
                <a:ln>
                  <a:noFill/>
                </a:ln>
                <a:solidFill>
                  <a:srgbClr val="4F4F4F"/>
                </a:solidFill>
                <a:effectLst/>
                <a:ea typeface="&amp;quot"/>
              </a:rPr>
              <a:t>相互独立</a:t>
            </a:r>
            <a:r>
              <a:rPr kumimoji="0" lang="zh-CN" altLang="zh-CN" sz="1200" b="0" i="0" u="none" strike="noStrike" cap="none" normalizeH="0" baseline="0">
                <a:ln>
                  <a:noFill/>
                </a:ln>
                <a:solidFill>
                  <a:srgbClr val="4F4F4F"/>
                </a:solidFill>
                <a:effectLst/>
                <a:latin typeface="微软雅黑" panose="020B0503020204020204" charset="-122"/>
                <a:ea typeface="微软雅黑" panose="020B0503020204020204" charset="-122"/>
              </a:rPr>
              <a:t>的哈希函数，保证在给定的空间、</a:t>
            </a:r>
            <a:r>
              <a:rPr kumimoji="0" lang="zh-CN" altLang="zh-CN" sz="1200" b="1" i="0" u="none" strike="noStrike" cap="none" normalizeH="0" baseline="0">
                <a:ln>
                  <a:noFill/>
                </a:ln>
                <a:solidFill>
                  <a:srgbClr val="4F4F4F"/>
                </a:solidFill>
                <a:effectLst/>
                <a:ea typeface="&amp;quot"/>
              </a:rPr>
              <a:t>误判率</a:t>
            </a:r>
            <a:r>
              <a:rPr kumimoji="0" lang="zh-CN" altLang="zh-CN" sz="1200" b="0" i="0" u="none" strike="noStrike" cap="none" normalizeH="0" baseline="0">
                <a:ln>
                  <a:noFill/>
                </a:ln>
                <a:solidFill>
                  <a:srgbClr val="4F4F4F"/>
                </a:solidFill>
                <a:effectLst/>
                <a:latin typeface="微软雅黑" panose="020B0503020204020204" charset="-122"/>
                <a:ea typeface="微软雅黑" panose="020B0503020204020204" charset="-122"/>
              </a:rPr>
              <a:t>下，完成元素判重的过程。下图中是</a:t>
            </a:r>
            <a:r>
              <a:rPr kumimoji="0" lang="zh-CN" altLang="zh-CN" sz="800" b="0" i="1" u="none" strike="noStrike" cap="none" normalizeH="0" baseline="0">
                <a:ln>
                  <a:noFill/>
                </a:ln>
                <a:solidFill>
                  <a:srgbClr val="4F4F4F"/>
                </a:solidFill>
                <a:effectLst/>
                <a:ea typeface="MathJax_Math"/>
              </a:rPr>
              <a:t>k</a:t>
            </a:r>
            <a:r>
              <a:rPr kumimoji="0" lang="zh-CN" altLang="zh-CN" sz="800" b="0" i="0" u="none" strike="noStrike" cap="none" normalizeH="0" baseline="0">
                <a:ln>
                  <a:noFill/>
                </a:ln>
                <a:solidFill>
                  <a:srgbClr val="4F4F4F"/>
                </a:solidFill>
                <a:effectLst/>
                <a:latin typeface="Arial" panose="020B0604020202020204" pitchFamily="34" charset="0"/>
                <a:ea typeface="MathJax_Main"/>
              </a:rPr>
              <a:t>=3</a:t>
            </a:r>
            <a:r>
              <a:rPr kumimoji="0" lang="zh-CN" altLang="zh-CN" sz="600" b="0" i="0" u="none" strike="noStrike" cap="none" normalizeH="0" baseline="0">
                <a:ln>
                  <a:noFill/>
                </a:ln>
                <a:solidFill>
                  <a:srgbClr val="4F4F4F"/>
                </a:solidFill>
                <a:effectLst/>
                <a:latin typeface="Arial" panose="020B0604020202020204" pitchFamily="34" charset="0"/>
                <a:ea typeface="&amp;quot"/>
              </a:rPr>
              <a:t>k=3</a:t>
            </a:r>
            <a:r>
              <a:rPr kumimoji="0" lang="zh-CN" altLang="zh-CN" sz="1200" b="0" i="0" u="none" strike="noStrike" cap="none" normalizeH="0" baseline="0">
                <a:ln>
                  <a:noFill/>
                </a:ln>
                <a:solidFill>
                  <a:srgbClr val="4F4F4F"/>
                </a:solidFill>
                <a:effectLst/>
                <a:latin typeface="微软雅黑" panose="020B0503020204020204" charset="-122"/>
                <a:ea typeface="微软雅黑" panose="020B0503020204020204" charset="-122"/>
              </a:rPr>
              <a:t>时的布隆过滤器。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 name="矩形 8"/>
          <p:cNvSpPr/>
          <p:nvPr/>
        </p:nvSpPr>
        <p:spPr>
          <a:xfrm>
            <a:off x="539552" y="756210"/>
            <a:ext cx="3164649" cy="584775"/>
          </a:xfrm>
          <a:prstGeom prst="rect">
            <a:avLst/>
          </a:prstGeom>
        </p:spPr>
        <p:txBody>
          <a:bodyPr wrap="none">
            <a:spAutoFit/>
          </a:bodyPr>
          <a:lstStyle/>
          <a:p>
            <a:r>
              <a:rPr lang="en-US" altLang="zh-CN" sz="3200" dirty="0">
                <a:solidFill>
                  <a:schemeClr val="tx1"/>
                </a:solidFill>
              </a:rPr>
              <a:t>Bloom filter</a:t>
            </a:r>
            <a:r>
              <a:rPr lang="zh-CN" altLang="en-US" sz="3200" dirty="0">
                <a:solidFill>
                  <a:schemeClr val="tx1"/>
                </a:solidFill>
              </a:rPr>
              <a:t>（</a:t>
            </a:r>
            <a:r>
              <a:rPr lang="en-US" altLang="zh-CN" sz="3200" dirty="0">
                <a:solidFill>
                  <a:schemeClr val="tx1"/>
                </a:solidFill>
              </a:rPr>
              <a:t>4</a:t>
            </a:r>
            <a:r>
              <a:rPr lang="zh-CN" altLang="en-US" sz="3200" dirty="0">
                <a:solidFill>
                  <a:schemeClr val="tx1"/>
                </a:solidFill>
              </a:rPr>
              <a:t>）</a:t>
            </a:r>
            <a:endParaRPr lang="en-US" altLang="zh-CN" sz="32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
        <p:nvSpPr>
          <p:cNvPr id="3" name="Text Box 2"/>
          <p:cNvSpPr txBox="1">
            <a:spLocks noChangeArrowheads="1"/>
          </p:cNvSpPr>
          <p:nvPr/>
        </p:nvSpPr>
        <p:spPr bwMode="auto">
          <a:xfrm>
            <a:off x="285720" y="-99392"/>
            <a:ext cx="8572560" cy="1403350"/>
          </a:xfrm>
          <a:prstGeom prst="rect">
            <a:avLst/>
          </a:prstGeom>
          <a:noFill/>
          <a:ln w="9525">
            <a:noFill/>
            <a:round/>
          </a:ln>
        </p:spPr>
        <p:txBody>
          <a:bodyPr anchor="b"/>
          <a:lstStyle/>
          <a:p>
            <a:r>
              <a:rPr lang="zh-CN" altLang="en-US" sz="3600" dirty="0">
                <a:solidFill>
                  <a:schemeClr val="tx1"/>
                </a:solidFill>
                <a:latin typeface="Times New Roman" panose="02020603050405020304" pitchFamily="18" charset="0"/>
                <a:ea typeface="黑体" panose="02010609060101010101" pitchFamily="49" charset="-122"/>
              </a:rPr>
              <a:t>任意一个爬虫应该做到</a:t>
            </a:r>
            <a:endParaRPr lang="en-US" sz="3600" dirty="0">
              <a:solidFill>
                <a:schemeClr val="tx1"/>
              </a:solidFill>
              <a:latin typeface="Times New Roman" panose="02020603050405020304" pitchFamily="18" charset="0"/>
              <a:ea typeface="黑体" panose="02010609060101010101" pitchFamily="49" charset="-122"/>
            </a:endParaRPr>
          </a:p>
        </p:txBody>
      </p:sp>
      <p:sp>
        <p:nvSpPr>
          <p:cNvPr id="5" name="Text Box 3"/>
          <p:cNvSpPr txBox="1">
            <a:spLocks noChangeArrowheads="1"/>
          </p:cNvSpPr>
          <p:nvPr/>
        </p:nvSpPr>
        <p:spPr bwMode="auto">
          <a:xfrm>
            <a:off x="214282" y="2500306"/>
            <a:ext cx="8929718" cy="4857784"/>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Times New Roman" panose="02020603050405020304" pitchFamily="18" charset="0"/>
                <a:ea typeface="黑体" panose="02010609060101010101" pitchFamily="49" charset="-122"/>
              </a:rPr>
              <a:t>能够进行分布式处理</a:t>
            </a:r>
            <a:endParaRPr lang="en-US" dirty="0">
              <a:solidFill>
                <a:schemeClr val="tx1"/>
              </a:solidFill>
              <a:latin typeface="Times New Roman" panose="02020603050405020304" pitchFamily="18" charset="0"/>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Times New Roman" panose="02020603050405020304" pitchFamily="18" charset="0"/>
                <a:ea typeface="黑体" panose="02010609060101010101" pitchFamily="49" charset="-122"/>
              </a:rPr>
              <a:t>支持规模的扩展：能够通过增加机器支持更高的采集速度</a:t>
            </a:r>
            <a:endParaRPr lang="en-US" altLang="zh-CN" dirty="0">
              <a:solidFill>
                <a:schemeClr val="tx1"/>
              </a:solidFill>
              <a:latin typeface="Times New Roman" panose="02020603050405020304" pitchFamily="18" charset="0"/>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Times New Roman" panose="02020603050405020304" pitchFamily="18" charset="0"/>
                <a:ea typeface="黑体" panose="02010609060101010101" pitchFamily="49" charset="-122"/>
              </a:rPr>
              <a:t>优先采集高质量网页</a:t>
            </a:r>
            <a:endParaRPr lang="en-US" dirty="0">
              <a:solidFill>
                <a:schemeClr val="tx1"/>
              </a:solidFill>
              <a:latin typeface="Times New Roman" panose="02020603050405020304" pitchFamily="18" charset="0"/>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Times New Roman" panose="02020603050405020304" pitchFamily="18" charset="0"/>
                <a:ea typeface="黑体" panose="02010609060101010101" pitchFamily="49" charset="-122"/>
              </a:rPr>
              <a:t>能够持续运行：对已采集网页进行更新</a:t>
            </a:r>
            <a:endParaRPr lang="de-DE" dirty="0">
              <a:solidFill>
                <a:schemeClr val="tx1"/>
              </a:solidFill>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p:txBody>
          <a:bodyPr/>
          <a:lstStyle/>
          <a:p>
            <a:r>
              <a:rPr lang="zh-CN" altLang="en-US" dirty="0"/>
              <a:t>开源网络爬虫简介（</a:t>
            </a:r>
            <a:r>
              <a:rPr lang="en-US" altLang="zh-CN" dirty="0"/>
              <a:t>1</a:t>
            </a:r>
            <a:r>
              <a:rPr lang="zh-CN" altLang="en-US" dirty="0"/>
              <a:t>）</a:t>
            </a:r>
            <a:endParaRPr lang="zh-CN" altLang="en-US" dirty="0"/>
          </a:p>
        </p:txBody>
      </p:sp>
      <p:sp>
        <p:nvSpPr>
          <p:cNvPr id="156675" name="Rectangle 3"/>
          <p:cNvSpPr>
            <a:spLocks noGrp="1"/>
          </p:cNvSpPr>
          <p:nvPr>
            <p:ph type="body" idx="1"/>
          </p:nvPr>
        </p:nvSpPr>
        <p:spPr>
          <a:xfrm>
            <a:off x="539750" y="2017713"/>
            <a:ext cx="8418513" cy="4116387"/>
          </a:xfrm>
        </p:spPr>
        <p:txBody>
          <a:bodyPr/>
          <a:lstStyle/>
          <a:p>
            <a:pPr marL="0" indent="0">
              <a:buFont typeface="Wingdings" panose="05000000000000000000" pitchFamily="2" charset="2"/>
              <a:buNone/>
              <a:defRPr/>
            </a:pPr>
            <a:r>
              <a:rPr lang="en-US" altLang="zh-CN" dirty="0"/>
              <a:t>1</a:t>
            </a:r>
            <a:r>
              <a:rPr lang="zh-CN" altLang="en-US" dirty="0"/>
              <a:t>．</a:t>
            </a:r>
            <a:r>
              <a:rPr lang="en-US" altLang="zh-CN" dirty="0" err="1"/>
              <a:t>Heritrix</a:t>
            </a:r>
            <a:r>
              <a:rPr lang="zh-CN" altLang="en-US" dirty="0"/>
              <a:t>爬虫</a:t>
            </a:r>
            <a:endParaRPr lang="zh-CN" altLang="en-US" dirty="0"/>
          </a:p>
          <a:p>
            <a:pPr>
              <a:defRPr/>
            </a:pPr>
            <a:r>
              <a:rPr lang="en-US" altLang="zh-CN" sz="2800" dirty="0" err="1"/>
              <a:t>Heritrix</a:t>
            </a:r>
            <a:r>
              <a:rPr lang="zh-CN" altLang="en-US" sz="2800" dirty="0"/>
              <a:t>工程始于</a:t>
            </a:r>
            <a:r>
              <a:rPr lang="en-US" altLang="zh-CN" sz="2800" dirty="0"/>
              <a:t>2003</a:t>
            </a:r>
            <a:r>
              <a:rPr lang="zh-CN" altLang="en-US" sz="2800" dirty="0"/>
              <a:t>年初，</a:t>
            </a:r>
            <a:r>
              <a:rPr lang="en-US" altLang="zh-CN" sz="2800" dirty="0" err="1"/>
              <a:t>Heritrix</a:t>
            </a:r>
            <a:r>
              <a:rPr lang="zh-CN" altLang="en-US" sz="2800" dirty="0"/>
              <a:t>的最出色之处在于它的可扩展性，开发者可以随意地扩展它的各个组件，来实现自己的抓取逻辑。缺点是单实例的爬虫，之间不能进行合作，配置比较麻烦。</a:t>
            </a:r>
            <a:endParaRPr lang="en-US" altLang="zh-CN"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p:txBody>
          <a:bodyPr/>
          <a:lstStyle/>
          <a:p>
            <a:r>
              <a:rPr lang="zh-CN" altLang="en-US" dirty="0"/>
              <a:t>开源网络爬虫简介（</a:t>
            </a:r>
            <a:r>
              <a:rPr lang="en-US" altLang="zh-CN" dirty="0"/>
              <a:t>2</a:t>
            </a:r>
            <a:r>
              <a:rPr lang="zh-CN" altLang="en-US" dirty="0"/>
              <a:t>）</a:t>
            </a:r>
            <a:endParaRPr lang="zh-CN" altLang="en-US" dirty="0"/>
          </a:p>
        </p:txBody>
      </p:sp>
      <p:sp>
        <p:nvSpPr>
          <p:cNvPr id="157699" name="Rectangle 3"/>
          <p:cNvSpPr>
            <a:spLocks noGrp="1"/>
          </p:cNvSpPr>
          <p:nvPr>
            <p:ph type="body" idx="1"/>
          </p:nvPr>
        </p:nvSpPr>
        <p:spPr>
          <a:xfrm>
            <a:off x="690563" y="2060575"/>
            <a:ext cx="8202612" cy="4116388"/>
          </a:xfrm>
        </p:spPr>
        <p:txBody>
          <a:bodyPr/>
          <a:lstStyle/>
          <a:p>
            <a:pPr marL="0" indent="0">
              <a:buFont typeface="Wingdings" panose="05000000000000000000" pitchFamily="2" charset="2"/>
              <a:buNone/>
              <a:defRPr/>
            </a:pPr>
            <a:r>
              <a:rPr lang="en-US" altLang="zh-CN" dirty="0"/>
              <a:t>2</a:t>
            </a:r>
            <a:r>
              <a:rPr lang="zh-CN" altLang="en-US" dirty="0"/>
              <a:t>．</a:t>
            </a:r>
            <a:r>
              <a:rPr lang="en-US" altLang="zh-CN" dirty="0" err="1"/>
              <a:t>WebLech</a:t>
            </a:r>
            <a:r>
              <a:rPr lang="zh-CN" altLang="en-US" dirty="0"/>
              <a:t>爬虫</a:t>
            </a:r>
            <a:endParaRPr lang="zh-CN" altLang="en-US" dirty="0"/>
          </a:p>
          <a:p>
            <a:pPr>
              <a:defRPr/>
            </a:pPr>
            <a:r>
              <a:rPr lang="en-US" altLang="zh-CN" sz="2800" dirty="0" err="1"/>
              <a:t>WebLech</a:t>
            </a:r>
            <a:r>
              <a:rPr lang="zh-CN" altLang="en-US" sz="2800" dirty="0"/>
              <a:t>是一个功能强大的</a:t>
            </a:r>
            <a:r>
              <a:rPr lang="en-US" altLang="zh-CN" sz="2800" dirty="0"/>
              <a:t>Web</a:t>
            </a:r>
            <a:r>
              <a:rPr lang="zh-CN" altLang="en-US" sz="2800" dirty="0"/>
              <a:t>站点下载与镜像工具，它支持按功能需求来下载</a:t>
            </a:r>
            <a:r>
              <a:rPr lang="en-US" altLang="zh-CN" sz="2800" dirty="0"/>
              <a:t>Web</a:t>
            </a:r>
            <a:r>
              <a:rPr lang="zh-CN" altLang="en-US" sz="2800" dirty="0"/>
              <a:t>站点并且能够尽可能模仿标准</a:t>
            </a:r>
            <a:r>
              <a:rPr lang="en-US" altLang="zh-CN" sz="2800" dirty="0"/>
              <a:t>Web</a:t>
            </a:r>
            <a:r>
              <a:rPr lang="zh-CN" altLang="en-US" sz="2800" dirty="0"/>
              <a:t>浏览器的行为。</a:t>
            </a:r>
            <a:endParaRPr lang="en-US" altLang="zh-CN" sz="2800" dirty="0"/>
          </a:p>
          <a:p>
            <a:pPr>
              <a:defRPr/>
            </a:pPr>
            <a:r>
              <a:rPr lang="en-US" altLang="zh-CN" sz="2800" dirty="0" err="1"/>
              <a:t>WebLech</a:t>
            </a:r>
            <a:r>
              <a:rPr lang="zh-CN" altLang="en-US" sz="2800" dirty="0"/>
              <a:t>是多线程的，提供了一个</a:t>
            </a:r>
            <a:r>
              <a:rPr lang="en-US" altLang="zh-CN" sz="2800" dirty="0"/>
              <a:t>GUI</a:t>
            </a:r>
            <a:r>
              <a:rPr lang="zh-CN" altLang="en-US" sz="2800" dirty="0"/>
              <a:t>控制台。</a:t>
            </a:r>
            <a:endParaRPr lang="en-US" altLang="zh-CN" sz="2800" dirty="0"/>
          </a:p>
          <a:p>
            <a:pPr marL="0" indent="0">
              <a:buFont typeface="Wingdings" panose="05000000000000000000" pitchFamily="2" charset="2"/>
              <a:buNone/>
              <a:defRPr/>
            </a:pPr>
            <a:endParaRPr lang="zh-CN" altLang="en-US" dirty="0"/>
          </a:p>
          <a:p>
            <a:pPr marL="0" indent="0">
              <a:buFont typeface="Wingdings" panose="05000000000000000000" pitchFamily="2" charset="2"/>
              <a:buNone/>
              <a:defRPr/>
            </a:pP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p:txBody>
          <a:bodyPr/>
          <a:lstStyle/>
          <a:p>
            <a:r>
              <a:rPr lang="zh-CN" altLang="en-US" dirty="0"/>
              <a:t>开源网络爬虫简介（</a:t>
            </a:r>
            <a:r>
              <a:rPr lang="en-US" altLang="zh-CN" dirty="0"/>
              <a:t>3</a:t>
            </a:r>
            <a:r>
              <a:rPr lang="zh-CN" altLang="en-US" dirty="0"/>
              <a:t>）</a:t>
            </a:r>
            <a:endParaRPr lang="zh-CN" altLang="en-US" dirty="0"/>
          </a:p>
        </p:txBody>
      </p:sp>
      <p:sp>
        <p:nvSpPr>
          <p:cNvPr id="158723" name="Rectangle 3"/>
          <p:cNvSpPr>
            <a:spLocks noGrp="1"/>
          </p:cNvSpPr>
          <p:nvPr>
            <p:ph type="body" idx="1"/>
          </p:nvPr>
        </p:nvSpPr>
        <p:spPr>
          <a:xfrm>
            <a:off x="395288" y="1916113"/>
            <a:ext cx="8640762" cy="4608512"/>
          </a:xfrm>
        </p:spPr>
        <p:txBody>
          <a:bodyPr/>
          <a:lstStyle/>
          <a:p>
            <a:pPr marL="0" indent="0">
              <a:lnSpc>
                <a:spcPct val="110000"/>
              </a:lnSpc>
              <a:buFont typeface="Wingdings" panose="05000000000000000000" pitchFamily="2" charset="2"/>
              <a:buNone/>
              <a:defRPr/>
            </a:pPr>
            <a:r>
              <a:rPr lang="en-US" altLang="zh-CN" sz="2800" dirty="0"/>
              <a:t>3</a:t>
            </a:r>
            <a:r>
              <a:rPr lang="zh-CN" altLang="en-US" sz="2800" dirty="0"/>
              <a:t>．</a:t>
            </a:r>
            <a:r>
              <a:rPr lang="en-US" altLang="zh-CN" sz="2800" dirty="0" err="1"/>
              <a:t>Jspider</a:t>
            </a:r>
            <a:r>
              <a:rPr lang="zh-CN" altLang="en-US" sz="2800" dirty="0"/>
              <a:t>爬虫</a:t>
            </a:r>
            <a:endParaRPr lang="zh-CN" altLang="en-US" sz="2800" dirty="0"/>
          </a:p>
          <a:p>
            <a:pPr>
              <a:lnSpc>
                <a:spcPct val="110000"/>
              </a:lnSpc>
              <a:defRPr/>
            </a:pPr>
            <a:r>
              <a:rPr lang="en-US" altLang="zh-CN" sz="2400" dirty="0" err="1"/>
              <a:t>JSpider</a:t>
            </a:r>
            <a:r>
              <a:rPr lang="zh-CN" altLang="en-US" sz="2400" dirty="0"/>
              <a:t>是一个完全可配置和定制的</a:t>
            </a:r>
            <a:r>
              <a:rPr lang="en-US" altLang="zh-CN" sz="2400" dirty="0"/>
              <a:t>Web Spider</a:t>
            </a:r>
            <a:r>
              <a:rPr lang="zh-CN" altLang="en-US" sz="2400" dirty="0"/>
              <a:t>引擎。可以利用它来检查网站的错误、检查网站内外部链接、分析网站的结构（可创建一个网站地图）、下载整个</a:t>
            </a:r>
            <a:r>
              <a:rPr lang="en-US" altLang="zh-CN" sz="2400" dirty="0"/>
              <a:t>Web</a:t>
            </a:r>
            <a:r>
              <a:rPr lang="zh-CN" altLang="en-US" sz="2400" dirty="0"/>
              <a:t>站点。</a:t>
            </a:r>
            <a:endParaRPr lang="en-US" altLang="zh-CN" sz="2400" dirty="0"/>
          </a:p>
          <a:p>
            <a:pPr>
              <a:lnSpc>
                <a:spcPct val="110000"/>
              </a:lnSpc>
              <a:defRPr/>
            </a:pPr>
            <a:r>
              <a:rPr lang="en-US" altLang="zh-CN" sz="2400" dirty="0" err="1"/>
              <a:t>JSpider</a:t>
            </a:r>
            <a:r>
              <a:rPr lang="zh-CN" altLang="en-US" sz="2400" dirty="0"/>
              <a:t>的行为是由配置文件具体配置的，比如采用什么插件，结果存储方式等等都在</a:t>
            </a:r>
            <a:r>
              <a:rPr lang="en-US" altLang="zh-CN" sz="2400" dirty="0" err="1"/>
              <a:t>conf</a:t>
            </a:r>
            <a:r>
              <a:rPr lang="en-US" altLang="zh-CN" sz="2400" dirty="0"/>
              <a:t>\[</a:t>
            </a:r>
            <a:r>
              <a:rPr lang="en-US" altLang="zh-CN" sz="2400" dirty="0" err="1"/>
              <a:t>ConfigName</a:t>
            </a:r>
            <a:r>
              <a:rPr lang="en-US" altLang="zh-CN" sz="2400" dirty="0"/>
              <a:t>]\</a:t>
            </a:r>
            <a:r>
              <a:rPr lang="zh-CN" altLang="en-US" sz="2400" dirty="0"/>
              <a:t>目录下设置。</a:t>
            </a:r>
            <a:r>
              <a:rPr lang="en-US" altLang="zh-CN" sz="2400" dirty="0" err="1"/>
              <a:t>JSpider</a:t>
            </a:r>
            <a:r>
              <a:rPr lang="zh-CN" altLang="en-US" sz="2400" dirty="0"/>
              <a:t>默认的配置种类很少，用途也不大。</a:t>
            </a:r>
            <a:endParaRPr lang="en-US" altLang="zh-CN" sz="2400" dirty="0"/>
          </a:p>
          <a:p>
            <a:pPr>
              <a:lnSpc>
                <a:spcPct val="110000"/>
              </a:lnSpc>
              <a:defRPr/>
            </a:pPr>
            <a:r>
              <a:rPr lang="zh-CN" altLang="en-US" sz="2400" dirty="0"/>
              <a:t>但是</a:t>
            </a:r>
            <a:r>
              <a:rPr lang="en-US" altLang="zh-CN" sz="2400" dirty="0" err="1"/>
              <a:t>JSpider</a:t>
            </a:r>
            <a:r>
              <a:rPr lang="zh-CN" altLang="en-US" sz="2400" dirty="0"/>
              <a:t>非常容易扩展，可以利用它开发强大的网页抓取与数据分析工具。要做到这些，需要对</a:t>
            </a:r>
            <a:r>
              <a:rPr lang="en-US" altLang="zh-CN" sz="2400" dirty="0" err="1"/>
              <a:t>JSpider</a:t>
            </a:r>
            <a:r>
              <a:rPr lang="zh-CN" altLang="en-US" sz="2400" dirty="0"/>
              <a:t>的原理有深入的了解，然后根据自己的需求开发插件，撰写配置文件。</a:t>
            </a:r>
            <a:endParaRPr lang="en-US" altLang="zh-CN" sz="2400" dirty="0"/>
          </a:p>
          <a:p>
            <a:pPr marL="0" indent="0">
              <a:lnSpc>
                <a:spcPct val="110000"/>
              </a:lnSpc>
              <a:buFont typeface="Wingdings" panose="05000000000000000000" pitchFamily="2" charset="2"/>
              <a:buNone/>
              <a:defRPr/>
            </a:pPr>
            <a:endParaRPr lang="zh-CN" alt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675481" y="188640"/>
            <a:ext cx="7793037" cy="1141413"/>
          </a:xfrm>
        </p:spPr>
        <p:txBody>
          <a:bodyPr/>
          <a:lstStyle/>
          <a:p>
            <a:r>
              <a:rPr lang="zh-CN" altLang="en-US" dirty="0"/>
              <a:t>开源网络爬虫简介（</a:t>
            </a:r>
            <a:r>
              <a:rPr lang="en-US" altLang="zh-CN" dirty="0"/>
              <a:t>4</a:t>
            </a:r>
            <a:r>
              <a:rPr lang="zh-CN" altLang="en-US" dirty="0"/>
              <a:t>）</a:t>
            </a:r>
            <a:endParaRPr lang="zh-CN" altLang="en-US" dirty="0"/>
          </a:p>
        </p:txBody>
      </p:sp>
      <p:sp>
        <p:nvSpPr>
          <p:cNvPr id="159747" name="Rectangle 3"/>
          <p:cNvSpPr>
            <a:spLocks noGrp="1"/>
          </p:cNvSpPr>
          <p:nvPr>
            <p:ph type="body" idx="1"/>
          </p:nvPr>
        </p:nvSpPr>
        <p:spPr>
          <a:xfrm>
            <a:off x="546100" y="2265363"/>
            <a:ext cx="8562975" cy="4116387"/>
          </a:xfrm>
        </p:spPr>
        <p:txBody>
          <a:bodyPr/>
          <a:lstStyle/>
          <a:p>
            <a:pPr marL="0" indent="0">
              <a:buFont typeface="Wingdings" panose="05000000000000000000" pitchFamily="2" charset="2"/>
              <a:buNone/>
              <a:defRPr/>
            </a:pPr>
            <a:r>
              <a:rPr lang="en-US" altLang="zh-CN" dirty="0"/>
              <a:t>4</a:t>
            </a:r>
            <a:r>
              <a:rPr lang="zh-CN" altLang="en-US" dirty="0"/>
              <a:t>．</a:t>
            </a:r>
            <a:r>
              <a:rPr lang="en-US" altLang="zh-CN" dirty="0" err="1"/>
              <a:t>WebSPHINX</a:t>
            </a:r>
            <a:r>
              <a:rPr lang="zh-CN" altLang="en-US" dirty="0"/>
              <a:t>爬虫</a:t>
            </a:r>
            <a:endParaRPr lang="zh-CN" altLang="en-US" dirty="0"/>
          </a:p>
          <a:p>
            <a:pPr>
              <a:defRPr/>
            </a:pPr>
            <a:r>
              <a:rPr lang="en-US" altLang="zh-CN" sz="2800" dirty="0" err="1"/>
              <a:t>WebSPHINX</a:t>
            </a:r>
            <a:r>
              <a:rPr lang="zh-CN" altLang="en-US" sz="2800" dirty="0"/>
              <a:t>是一个</a:t>
            </a:r>
            <a:r>
              <a:rPr lang="en-US" altLang="zh-CN" sz="2800" dirty="0"/>
              <a:t>Java</a:t>
            </a:r>
            <a:r>
              <a:rPr lang="zh-CN" altLang="en-US" sz="2800" dirty="0"/>
              <a:t>类包和</a:t>
            </a:r>
            <a:r>
              <a:rPr lang="en-US" altLang="zh-CN" sz="2800" dirty="0"/>
              <a:t>Web</a:t>
            </a:r>
            <a:r>
              <a:rPr lang="zh-CN" altLang="en-US" sz="2800" dirty="0"/>
              <a:t>爬虫的交互式开发环境。</a:t>
            </a:r>
            <a:endParaRPr lang="en-US" altLang="zh-CN" sz="2800" dirty="0"/>
          </a:p>
          <a:p>
            <a:pPr>
              <a:defRPr/>
            </a:pPr>
            <a:r>
              <a:rPr lang="zh-CN" altLang="en-US" sz="2800" dirty="0"/>
              <a:t>主要由工作平台和类库构成。能根据用户提供的</a:t>
            </a:r>
            <a:r>
              <a:rPr lang="en-US" altLang="zh-CN" sz="2800" dirty="0"/>
              <a:t>URL</a:t>
            </a:r>
            <a:r>
              <a:rPr lang="zh-CN" altLang="en-US" sz="2800" dirty="0"/>
              <a:t>，自动提取网页中的链接。并且根据判断出的链接自动实现在因特网中的漫游。</a:t>
            </a:r>
            <a:endParaRPr lang="en-US" altLang="zh-CN" sz="2800" dirty="0"/>
          </a:p>
          <a:p>
            <a:pPr marL="0" indent="0">
              <a:buFont typeface="Wingdings" panose="05000000000000000000" pitchFamily="2" charset="2"/>
              <a:buNone/>
              <a:defRPr/>
            </a:pP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675481" y="188912"/>
            <a:ext cx="7793037" cy="1141412"/>
          </a:xfrm>
        </p:spPr>
        <p:txBody>
          <a:bodyPr/>
          <a:lstStyle/>
          <a:p>
            <a:r>
              <a:rPr lang="zh-CN" altLang="en-US" dirty="0"/>
              <a:t>开源网络爬虫简介（</a:t>
            </a:r>
            <a:r>
              <a:rPr lang="en-US" altLang="zh-CN" dirty="0"/>
              <a:t>5</a:t>
            </a:r>
            <a:r>
              <a:rPr lang="zh-CN" altLang="en-US" dirty="0"/>
              <a:t>）</a:t>
            </a:r>
            <a:endParaRPr lang="zh-CN" altLang="en-US" dirty="0"/>
          </a:p>
        </p:txBody>
      </p:sp>
      <p:sp>
        <p:nvSpPr>
          <p:cNvPr id="160771" name="Rectangle 3"/>
          <p:cNvSpPr>
            <a:spLocks noGrp="1"/>
          </p:cNvSpPr>
          <p:nvPr>
            <p:ph type="body" idx="1"/>
          </p:nvPr>
        </p:nvSpPr>
        <p:spPr>
          <a:xfrm>
            <a:off x="179388" y="2049463"/>
            <a:ext cx="9001125" cy="4619625"/>
          </a:xfrm>
        </p:spPr>
        <p:txBody>
          <a:bodyPr/>
          <a:lstStyle/>
          <a:p>
            <a:pPr marL="0" indent="0">
              <a:lnSpc>
                <a:spcPct val="110000"/>
              </a:lnSpc>
              <a:buFont typeface="Wingdings" panose="05000000000000000000" pitchFamily="2" charset="2"/>
              <a:buNone/>
              <a:defRPr/>
            </a:pPr>
            <a:r>
              <a:rPr lang="en-US" altLang="zh-CN" dirty="0"/>
              <a:t>5</a:t>
            </a:r>
            <a:r>
              <a:rPr lang="zh-CN" altLang="en-US" dirty="0"/>
              <a:t>．</a:t>
            </a:r>
            <a:r>
              <a:rPr lang="en-US" altLang="zh-CN" dirty="0"/>
              <a:t>Arachnid</a:t>
            </a:r>
            <a:r>
              <a:rPr lang="zh-CN" altLang="en-US" dirty="0"/>
              <a:t>爬虫</a:t>
            </a:r>
            <a:endParaRPr lang="zh-CN" altLang="en-US" dirty="0"/>
          </a:p>
          <a:p>
            <a:pPr>
              <a:lnSpc>
                <a:spcPct val="110000"/>
              </a:lnSpc>
              <a:defRPr/>
            </a:pPr>
            <a:r>
              <a:rPr lang="en-US" altLang="zh-CN" sz="2800" dirty="0"/>
              <a:t>Arachnid</a:t>
            </a:r>
            <a:r>
              <a:rPr lang="zh-CN" altLang="en-US" sz="2800" dirty="0"/>
              <a:t>是一个基于</a:t>
            </a:r>
            <a:r>
              <a:rPr lang="en-US" altLang="zh-CN" sz="2800" dirty="0"/>
              <a:t>Java</a:t>
            </a:r>
            <a:r>
              <a:rPr lang="zh-CN" altLang="en-US" sz="2800" dirty="0"/>
              <a:t>的</a:t>
            </a:r>
            <a:r>
              <a:rPr lang="en-US" altLang="zh-CN" sz="2800" dirty="0"/>
              <a:t>Web Spider</a:t>
            </a:r>
            <a:r>
              <a:rPr lang="zh-CN" altLang="en-US" sz="2800" dirty="0"/>
              <a:t>框架。它包含一个简单的</a:t>
            </a:r>
            <a:r>
              <a:rPr lang="en-US" altLang="zh-CN" sz="2800" dirty="0"/>
              <a:t>HTML</a:t>
            </a:r>
            <a:r>
              <a:rPr lang="zh-CN" altLang="en-US" sz="2800" dirty="0"/>
              <a:t>解析器能够分析包含</a:t>
            </a:r>
            <a:r>
              <a:rPr lang="en-US" altLang="zh-CN" sz="2800" dirty="0"/>
              <a:t>HTML</a:t>
            </a:r>
            <a:r>
              <a:rPr lang="zh-CN" altLang="en-US" sz="2800" dirty="0"/>
              <a:t>内容的输入流。</a:t>
            </a:r>
            <a:endParaRPr lang="en-US" altLang="zh-CN" sz="2800" dirty="0"/>
          </a:p>
          <a:p>
            <a:pPr>
              <a:lnSpc>
                <a:spcPct val="110000"/>
              </a:lnSpc>
              <a:defRPr/>
            </a:pPr>
            <a:r>
              <a:rPr lang="zh-CN" altLang="en-US" sz="2800" dirty="0"/>
              <a:t>通过实现</a:t>
            </a:r>
            <a:r>
              <a:rPr lang="en-US" altLang="zh-CN" sz="2800" dirty="0"/>
              <a:t>Arachnid</a:t>
            </a:r>
            <a:r>
              <a:rPr lang="zh-CN" altLang="en-US" sz="2800" dirty="0"/>
              <a:t>的子类就能够开发一个简单的</a:t>
            </a:r>
            <a:r>
              <a:rPr lang="en-US" altLang="zh-CN" sz="2800" dirty="0"/>
              <a:t>Web Spiders</a:t>
            </a:r>
            <a:r>
              <a:rPr lang="zh-CN" altLang="en-US" sz="2800" dirty="0"/>
              <a:t>并能够在</a:t>
            </a:r>
            <a:r>
              <a:rPr lang="en-US" altLang="zh-CN" sz="2800" dirty="0"/>
              <a:t>Web</a:t>
            </a:r>
            <a:r>
              <a:rPr lang="zh-CN" altLang="en-US" sz="2800" dirty="0"/>
              <a:t>站上的每个页面被解析之后增加几行代码调用。</a:t>
            </a:r>
            <a:endParaRPr lang="en-US" altLang="zh-CN" sz="2800" dirty="0"/>
          </a:p>
          <a:p>
            <a:pPr>
              <a:lnSpc>
                <a:spcPct val="110000"/>
              </a:lnSpc>
              <a:defRPr/>
            </a:pPr>
            <a:r>
              <a:rPr lang="en-US" altLang="zh-CN" sz="2800" dirty="0"/>
              <a:t>Arachnid</a:t>
            </a:r>
            <a:r>
              <a:rPr lang="zh-CN" altLang="en-US" sz="2800" dirty="0"/>
              <a:t>的下载包中包含两个</a:t>
            </a:r>
            <a:r>
              <a:rPr lang="en-US" altLang="zh-CN" sz="2800" dirty="0"/>
              <a:t>Spider</a:t>
            </a:r>
            <a:r>
              <a:rPr lang="zh-CN" altLang="en-US" sz="2800" dirty="0"/>
              <a:t>应用程序例子用于演示如何使用该框架。</a:t>
            </a:r>
            <a:endParaRPr lang="zh-CN" alt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确定搜索内容</a:t>
            </a:r>
            <a:endParaRPr lang="zh-CN" altLang="en-US" dirty="0"/>
          </a:p>
        </p:txBody>
      </p:sp>
      <p:sp>
        <p:nvSpPr>
          <p:cNvPr id="3" name="内容占位符 2"/>
          <p:cNvSpPr>
            <a:spLocks noGrp="1"/>
          </p:cNvSpPr>
          <p:nvPr>
            <p:ph idx="1"/>
          </p:nvPr>
        </p:nvSpPr>
        <p:spPr/>
        <p:txBody>
          <a:bodyPr/>
          <a:lstStyle/>
          <a:p>
            <a:r>
              <a:rPr lang="zh-CN" altLang="en-US" dirty="0">
                <a:latin typeface="黑体" panose="02010609060101010101" pitchFamily="49" charset="-122"/>
                <a:ea typeface="黑体" panose="02010609060101010101" pitchFamily="49" charset="-122"/>
              </a:rPr>
              <a:t>确定文档信息</a:t>
            </a:r>
            <a:endParaRPr lang="en-US" altLang="zh-CN" dirty="0">
              <a:latin typeface="黑体" panose="02010609060101010101" pitchFamily="49" charset="-122"/>
              <a:ea typeface="黑体" panose="02010609060101010101" pitchFamily="49" charset="-122"/>
            </a:endParaRPr>
          </a:p>
          <a:p>
            <a:pPr lvl="1"/>
            <a:r>
              <a:rPr lang="zh-CN" altLang="en-US" dirty="0">
                <a:latin typeface="黑体" panose="02010609060101010101" pitchFamily="49" charset="-122"/>
                <a:ea typeface="黑体" panose="02010609060101010101" pitchFamily="49" charset="-122"/>
              </a:rPr>
              <a:t>选择目标文档作为信息源</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信息的完整性</a:t>
            </a:r>
            <a:endParaRPr lang="en-US" altLang="zh-CN" dirty="0">
              <a:latin typeface="黑体" panose="02010609060101010101" pitchFamily="49" charset="-122"/>
              <a:ea typeface="黑体" panose="02010609060101010101" pitchFamily="49" charset="-122"/>
            </a:endParaRPr>
          </a:p>
          <a:p>
            <a:pPr lvl="1"/>
            <a:r>
              <a:rPr lang="zh-CN" altLang="en-US" dirty="0">
                <a:latin typeface="黑体" panose="02010609060101010101" pitchFamily="49" charset="-122"/>
                <a:ea typeface="黑体" panose="02010609060101010101" pitchFamily="49" charset="-122"/>
              </a:rPr>
              <a:t>获取完整的目标信息源</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信息的可用性</a:t>
            </a:r>
            <a:endParaRPr lang="en-US" altLang="zh-CN" dirty="0">
              <a:latin typeface="黑体" panose="02010609060101010101" pitchFamily="49" charset="-122"/>
              <a:ea typeface="黑体" panose="02010609060101010101" pitchFamily="49" charset="-122"/>
            </a:endParaRPr>
          </a:p>
          <a:p>
            <a:pPr lvl="1"/>
            <a:r>
              <a:rPr lang="zh-CN" altLang="en-US" dirty="0">
                <a:latin typeface="黑体" panose="02010609060101010101" pitchFamily="49" charset="-122"/>
                <a:ea typeface="黑体" panose="02010609060101010101" pitchFamily="49" charset="-122"/>
              </a:rPr>
              <a:t>选择有效的信息源文档</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信息增量选择</a:t>
            </a:r>
            <a:endParaRPr lang="en-US" altLang="zh-CN" dirty="0">
              <a:latin typeface="黑体" panose="02010609060101010101" pitchFamily="49" charset="-122"/>
              <a:ea typeface="黑体" panose="02010609060101010101" pitchFamily="49" charset="-122"/>
            </a:endParaRPr>
          </a:p>
          <a:p>
            <a:pPr lvl="1"/>
            <a:r>
              <a:rPr lang="zh-CN" altLang="en-US" dirty="0">
                <a:latin typeface="黑体" panose="02010609060101010101" pitchFamily="49" charset="-122"/>
                <a:ea typeface="黑体" panose="02010609060101010101" pitchFamily="49" charset="-122"/>
              </a:rPr>
              <a:t>对发生变化、新增加的文档进行获取</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信息类别取舍</a:t>
            </a:r>
            <a:endParaRPr lang="en-US" altLang="zh-CN" dirty="0">
              <a:latin typeface="黑体" panose="02010609060101010101" pitchFamily="49" charset="-122"/>
              <a:ea typeface="黑体" panose="02010609060101010101" pitchFamily="49" charset="-122"/>
            </a:endParaRPr>
          </a:p>
          <a:p>
            <a:pPr lvl="1"/>
            <a:r>
              <a:rPr lang="zh-CN" altLang="en-US" dirty="0">
                <a:latin typeface="黑体" panose="02010609060101010101" pitchFamily="49" charset="-122"/>
                <a:ea typeface="黑体" panose="02010609060101010101" pitchFamily="49" charset="-122"/>
              </a:rPr>
              <a:t>依据不同需求选择特定领域文档</a:t>
            </a:r>
            <a:endParaRPr lang="zh-CN" altLang="en-US"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675481" y="194469"/>
            <a:ext cx="7793037" cy="1141412"/>
          </a:xfrm>
        </p:spPr>
        <p:txBody>
          <a:bodyPr/>
          <a:lstStyle/>
          <a:p>
            <a:r>
              <a:rPr lang="zh-CN" altLang="en-US" dirty="0"/>
              <a:t>开源网络爬虫简介（</a:t>
            </a:r>
            <a:r>
              <a:rPr lang="en-US" altLang="zh-CN" dirty="0"/>
              <a:t>6</a:t>
            </a:r>
            <a:r>
              <a:rPr lang="zh-CN" altLang="en-US" dirty="0"/>
              <a:t>）</a:t>
            </a:r>
            <a:endParaRPr lang="zh-CN" altLang="en-US" dirty="0"/>
          </a:p>
        </p:txBody>
      </p:sp>
      <p:sp>
        <p:nvSpPr>
          <p:cNvPr id="160771" name="Rectangle 3"/>
          <p:cNvSpPr>
            <a:spLocks noGrp="1"/>
          </p:cNvSpPr>
          <p:nvPr>
            <p:ph type="body" idx="1"/>
          </p:nvPr>
        </p:nvSpPr>
        <p:spPr>
          <a:xfrm>
            <a:off x="504825" y="1976438"/>
            <a:ext cx="8639175" cy="4116387"/>
          </a:xfrm>
        </p:spPr>
        <p:txBody>
          <a:bodyPr/>
          <a:lstStyle/>
          <a:p>
            <a:pPr marL="0" indent="0">
              <a:lnSpc>
                <a:spcPct val="110000"/>
              </a:lnSpc>
              <a:buFont typeface="Wingdings" panose="05000000000000000000" pitchFamily="2" charset="2"/>
              <a:buNone/>
              <a:defRPr/>
            </a:pPr>
            <a:r>
              <a:rPr lang="en-US" altLang="zh-CN" dirty="0"/>
              <a:t>6</a:t>
            </a:r>
            <a:r>
              <a:rPr lang="zh-CN" altLang="en-US" dirty="0"/>
              <a:t>．</a:t>
            </a:r>
            <a:r>
              <a:rPr lang="en-US" altLang="zh-CN" dirty="0" err="1"/>
              <a:t>Nutch</a:t>
            </a:r>
            <a:r>
              <a:rPr lang="zh-CN" altLang="en-US" dirty="0"/>
              <a:t>爬虫</a:t>
            </a:r>
            <a:endParaRPr lang="zh-CN" altLang="en-US" dirty="0"/>
          </a:p>
          <a:p>
            <a:pPr>
              <a:lnSpc>
                <a:spcPct val="110000"/>
              </a:lnSpc>
              <a:defRPr/>
            </a:pPr>
            <a:r>
              <a:rPr lang="en-US" altLang="zh-CN" sz="2400" dirty="0" err="1"/>
              <a:t>Nutch</a:t>
            </a:r>
            <a:r>
              <a:rPr lang="en-US" altLang="zh-CN" sz="2400" dirty="0"/>
              <a:t> </a:t>
            </a:r>
            <a:r>
              <a:rPr lang="zh-CN" altLang="en-US" sz="2400" dirty="0"/>
              <a:t>是一个开源</a:t>
            </a:r>
            <a:r>
              <a:rPr lang="en-US" altLang="zh-CN" sz="2400" dirty="0"/>
              <a:t>Java </a:t>
            </a:r>
            <a:r>
              <a:rPr lang="zh-CN" altLang="en-US" sz="2400" dirty="0"/>
              <a:t>实现的搜索引擎。它提供了我们运行搜索引擎所需的全部工具。包括全文搜索和</a:t>
            </a:r>
            <a:r>
              <a:rPr lang="en-US" altLang="zh-CN" sz="2400" dirty="0"/>
              <a:t>Web</a:t>
            </a:r>
            <a:r>
              <a:rPr lang="zh-CN" altLang="en-US" sz="2400" dirty="0"/>
              <a:t>爬虫。</a:t>
            </a:r>
            <a:endParaRPr lang="en-US" altLang="zh-CN" sz="2400" dirty="0"/>
          </a:p>
          <a:p>
            <a:pPr>
              <a:lnSpc>
                <a:spcPct val="110000"/>
              </a:lnSpc>
              <a:defRPr/>
            </a:pPr>
            <a:r>
              <a:rPr lang="en-US" altLang="zh-CN" sz="2400" dirty="0" err="1"/>
              <a:t>Nutch</a:t>
            </a:r>
            <a:r>
              <a:rPr lang="zh-CN" altLang="en-US" sz="2400" dirty="0"/>
              <a:t>为</a:t>
            </a:r>
            <a:r>
              <a:rPr lang="en-US" altLang="zh-CN" sz="2400" dirty="0"/>
              <a:t>Apache</a:t>
            </a:r>
            <a:r>
              <a:rPr lang="zh-CN" altLang="en-US" sz="2400" dirty="0"/>
              <a:t>的一个子项目，实现原理：深度遍历网站的资源，将这些资源抓取到本地，通过分析网站每一个有效的</a:t>
            </a:r>
            <a:r>
              <a:rPr lang="en-US" altLang="zh-CN" sz="2400" dirty="0"/>
              <a:t>URI</a:t>
            </a:r>
            <a:r>
              <a:rPr lang="zh-CN" altLang="en-US" sz="2400" dirty="0"/>
              <a:t>，并提交</a:t>
            </a:r>
            <a:r>
              <a:rPr lang="en-US" altLang="zh-CN" sz="2400" dirty="0"/>
              <a:t>Http</a:t>
            </a:r>
            <a:r>
              <a:rPr lang="zh-CN" altLang="en-US" sz="2400" dirty="0"/>
              <a:t>请求，从而获得相应结果，生成本地文件及相应的日志信息等。</a:t>
            </a:r>
            <a:endParaRPr lang="en-US" altLang="zh-CN" sz="2400" dirty="0"/>
          </a:p>
          <a:p>
            <a:pPr>
              <a:defRPr/>
            </a:pPr>
            <a:r>
              <a:rPr lang="en-US" altLang="zh-CN" sz="2400" dirty="0" err="1"/>
              <a:t>Nutch</a:t>
            </a:r>
            <a:r>
              <a:rPr lang="en-US" altLang="zh-CN" sz="2400" dirty="0"/>
              <a:t> </a:t>
            </a:r>
            <a:r>
              <a:rPr lang="zh-CN" altLang="en-US" sz="2400" dirty="0"/>
              <a:t>只获取并保存可索引的内容，可以修剪内容，或者对内容格式进行转换。</a:t>
            </a:r>
            <a:endParaRPr lang="zh-CN" altLang="en-US" sz="2400" dirty="0"/>
          </a:p>
          <a:p>
            <a:pPr>
              <a:defRPr/>
            </a:pPr>
            <a:r>
              <a:rPr lang="en-US" altLang="zh-CN" sz="2400" dirty="0" err="1"/>
              <a:t>Nutch</a:t>
            </a:r>
            <a:r>
              <a:rPr lang="en-US" altLang="zh-CN" sz="2400" dirty="0"/>
              <a:t> </a:t>
            </a:r>
            <a:r>
              <a:rPr lang="zh-CN" altLang="en-US" sz="2400" dirty="0"/>
              <a:t>保存内容为数据库优化格式便于以后索引</a:t>
            </a:r>
            <a:endParaRPr lang="zh-CN" altLang="en-US" sz="2400" dirty="0"/>
          </a:p>
          <a:p>
            <a:pPr>
              <a:defRPr/>
            </a:pPr>
            <a:r>
              <a:rPr lang="en-US" altLang="zh-CN" sz="2400" dirty="0" err="1"/>
              <a:t>Nutch</a:t>
            </a:r>
            <a:r>
              <a:rPr lang="en-US" altLang="zh-CN" sz="2400" dirty="0"/>
              <a:t> </a:t>
            </a:r>
            <a:r>
              <a:rPr lang="zh-CN" altLang="en-US" sz="2400" dirty="0"/>
              <a:t>从命令行运行、控制。</a:t>
            </a:r>
            <a:endParaRPr lang="zh-CN" altLang="en-US"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395536" y="116632"/>
            <a:ext cx="7793037" cy="1141412"/>
          </a:xfrm>
        </p:spPr>
        <p:txBody>
          <a:bodyPr/>
          <a:lstStyle/>
          <a:p>
            <a:r>
              <a:rPr lang="zh-CN" altLang="en-US" dirty="0"/>
              <a:t>开源网络爬虫简介（</a:t>
            </a:r>
            <a:r>
              <a:rPr lang="en-US" altLang="zh-CN" dirty="0"/>
              <a:t>7</a:t>
            </a:r>
            <a:r>
              <a:rPr lang="zh-CN" altLang="en-US" dirty="0"/>
              <a:t>）</a:t>
            </a:r>
            <a:endParaRPr lang="zh-CN" altLang="en-US" dirty="0"/>
          </a:p>
        </p:txBody>
      </p:sp>
      <p:sp>
        <p:nvSpPr>
          <p:cNvPr id="160771" name="Rectangle 3"/>
          <p:cNvSpPr>
            <a:spLocks noGrp="1"/>
          </p:cNvSpPr>
          <p:nvPr>
            <p:ph type="body" idx="1"/>
          </p:nvPr>
        </p:nvSpPr>
        <p:spPr>
          <a:xfrm>
            <a:off x="107950" y="2408238"/>
            <a:ext cx="9036050" cy="4116387"/>
          </a:xfrm>
        </p:spPr>
        <p:txBody>
          <a:bodyPr/>
          <a:lstStyle/>
          <a:p>
            <a:pPr marL="0" indent="0">
              <a:lnSpc>
                <a:spcPct val="110000"/>
              </a:lnSpc>
              <a:buFont typeface="Wingdings" panose="05000000000000000000" pitchFamily="2" charset="2"/>
              <a:buNone/>
              <a:defRPr/>
            </a:pPr>
            <a:r>
              <a:rPr lang="en-US" altLang="zh-CN" dirty="0"/>
              <a:t>7</a:t>
            </a:r>
            <a:r>
              <a:rPr lang="zh-CN" altLang="en-US" dirty="0"/>
              <a:t>．</a:t>
            </a:r>
            <a:r>
              <a:rPr lang="en-US" altLang="zh-CN" dirty="0" err="1"/>
              <a:t>Larbin</a:t>
            </a:r>
            <a:r>
              <a:rPr lang="zh-CN" altLang="en-US" dirty="0"/>
              <a:t>爬虫</a:t>
            </a:r>
            <a:endParaRPr lang="zh-CN" altLang="en-US" dirty="0"/>
          </a:p>
          <a:p>
            <a:pPr>
              <a:lnSpc>
                <a:spcPct val="110000"/>
              </a:lnSpc>
              <a:defRPr/>
            </a:pPr>
            <a:r>
              <a:rPr lang="en-US" altLang="zh-CN" sz="2400" dirty="0" err="1"/>
              <a:t>Larbin</a:t>
            </a:r>
            <a:r>
              <a:rPr lang="zh-CN" altLang="en-US" sz="2400" dirty="0"/>
              <a:t>是一种开源的网络爬虫</a:t>
            </a:r>
            <a:r>
              <a:rPr lang="en-US" altLang="zh-CN" sz="2400" dirty="0"/>
              <a:t>/</a:t>
            </a:r>
            <a:r>
              <a:rPr lang="zh-CN" altLang="en-US" sz="2400" dirty="0"/>
              <a:t>网络蜘蛛，由法国的年轻人 </a:t>
            </a:r>
            <a:r>
              <a:rPr lang="en-US" altLang="zh-CN" sz="2400" dirty="0" err="1"/>
              <a:t>Sébastien</a:t>
            </a:r>
            <a:r>
              <a:rPr lang="en-US" altLang="zh-CN" sz="2400" dirty="0"/>
              <a:t> </a:t>
            </a:r>
            <a:r>
              <a:rPr lang="en-US" altLang="zh-CN" sz="2400" dirty="0" err="1"/>
              <a:t>Ailleret</a:t>
            </a:r>
            <a:r>
              <a:rPr lang="zh-CN" altLang="en-US" sz="2400" dirty="0"/>
              <a:t>独立开发。</a:t>
            </a:r>
            <a:endParaRPr lang="en-US" altLang="zh-CN" sz="2400" dirty="0"/>
          </a:p>
          <a:p>
            <a:pPr>
              <a:lnSpc>
                <a:spcPct val="110000"/>
              </a:lnSpc>
              <a:defRPr/>
            </a:pPr>
            <a:r>
              <a:rPr lang="en-US" altLang="zh-CN" sz="2400" dirty="0" err="1"/>
              <a:t>Larbin</a:t>
            </a:r>
            <a:r>
              <a:rPr lang="zh-CN" altLang="en-US" sz="2400" dirty="0"/>
              <a:t>目的是能够跟踪页面的</a:t>
            </a:r>
            <a:r>
              <a:rPr lang="en-US" altLang="zh-CN" sz="2400" dirty="0" err="1"/>
              <a:t>url</a:t>
            </a:r>
            <a:r>
              <a:rPr lang="zh-CN" altLang="en-US" sz="2400" dirty="0"/>
              <a:t>进行扩展的抓取，最后为搜索引擎提供广泛的数据来源。</a:t>
            </a:r>
            <a:endParaRPr lang="en-US" altLang="zh-CN" sz="2400" dirty="0"/>
          </a:p>
          <a:p>
            <a:pPr>
              <a:lnSpc>
                <a:spcPct val="110000"/>
              </a:lnSpc>
              <a:defRPr/>
            </a:pPr>
            <a:r>
              <a:rPr lang="zh-CN" altLang="en-US" sz="2400" dirty="0"/>
              <a:t>一个简单的</a:t>
            </a:r>
            <a:r>
              <a:rPr lang="en-US" altLang="zh-CN" sz="2400" dirty="0" err="1"/>
              <a:t>Larbin</a:t>
            </a:r>
            <a:r>
              <a:rPr lang="zh-CN" altLang="en-US" sz="2400" dirty="0"/>
              <a:t>的爬虫可以每天获取５００万的网页。</a:t>
            </a:r>
            <a:endParaRPr lang="zh-CN" altLang="en-US" sz="2400" dirty="0"/>
          </a:p>
          <a:p>
            <a:pPr>
              <a:lnSpc>
                <a:spcPct val="110000"/>
              </a:lnSpc>
              <a:defRPr/>
            </a:pPr>
            <a:endParaRPr lang="en-US" altLang="zh-CN"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zh-CN" altLang="en-US" dirty="0"/>
              <a:t>网络信息爬取</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ü"/>
            </a:pPr>
            <a:r>
              <a:rPr lang="zh-CN" altLang="en-US" dirty="0"/>
              <a:t>抓取网页</a:t>
            </a:r>
            <a:endParaRPr lang="en-US" altLang="zh-CN" dirty="0"/>
          </a:p>
          <a:p>
            <a:pPr>
              <a:buFont typeface="Wingdings" panose="05000000000000000000" pitchFamily="2" charset="2"/>
              <a:buChar char="ü"/>
            </a:pPr>
            <a:r>
              <a:rPr lang="zh-CN" altLang="en-US" dirty="0"/>
              <a:t>网络爬虫</a:t>
            </a:r>
            <a:endParaRPr lang="en-US" altLang="zh-CN" dirty="0"/>
          </a:p>
          <a:p>
            <a:pPr>
              <a:buFont typeface="Wingdings" panose="05000000000000000000" pitchFamily="2" charset="2"/>
              <a:buChar char="ü"/>
            </a:pPr>
            <a:r>
              <a:rPr lang="zh-CN" altLang="en-US" dirty="0">
                <a:solidFill>
                  <a:srgbClr val="00B0F0"/>
                </a:solidFill>
              </a:rPr>
              <a:t>时新性</a:t>
            </a:r>
            <a:endParaRPr lang="en-US" altLang="zh-CN" dirty="0">
              <a:solidFill>
                <a:srgbClr val="00B0F0"/>
              </a:solidFill>
            </a:endParaRPr>
          </a:p>
          <a:p>
            <a:pPr>
              <a:buFont typeface="Wingdings" panose="05000000000000000000" pitchFamily="2" charset="2"/>
              <a:buChar char="ü"/>
            </a:pPr>
            <a:r>
              <a:rPr lang="zh-CN" altLang="en-US" dirty="0"/>
              <a:t>面向主题的信息采集</a:t>
            </a:r>
            <a:endParaRPr lang="en-US" altLang="zh-CN" dirty="0"/>
          </a:p>
          <a:p>
            <a:pPr>
              <a:buFont typeface="Wingdings" panose="05000000000000000000" pitchFamily="2" charset="2"/>
              <a:buChar char="ü"/>
            </a:pPr>
            <a:r>
              <a:rPr lang="zh-CN" altLang="en-US" dirty="0"/>
              <a:t>深层网络采集</a:t>
            </a:r>
            <a:endParaRPr lang="en-US" altLang="zh-CN" dirty="0"/>
          </a:p>
          <a:p>
            <a:pPr>
              <a:buFont typeface="Wingdings" panose="05000000000000000000" pitchFamily="2" charset="2"/>
              <a:buChar char="ü"/>
            </a:pPr>
            <a:r>
              <a:rPr lang="zh-CN" altLang="en-US" dirty="0"/>
              <a:t>网站地图</a:t>
            </a:r>
            <a:endParaRPr lang="en-US" altLang="zh-CN" dirty="0"/>
          </a:p>
          <a:p>
            <a:pPr>
              <a:buFont typeface="Wingdings" panose="05000000000000000000" pitchFamily="2" charset="2"/>
              <a:buChar char="ü"/>
            </a:pPr>
            <a:r>
              <a:rPr lang="zh-CN" altLang="en-US" dirty="0"/>
              <a:t>分布式信息采集</a:t>
            </a:r>
            <a:endParaRPr lang="en-US" altLang="zh-CN"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时新性（</a:t>
            </a:r>
            <a:r>
              <a:rPr lang="en-US" altLang="zh-CN" dirty="0"/>
              <a:t>1</a:t>
            </a:r>
            <a:r>
              <a:rPr lang="zh-CN" altLang="en-US" dirty="0"/>
              <a:t>）</a:t>
            </a:r>
            <a:endParaRPr lang="zh-CN" altLang="en-US" dirty="0"/>
          </a:p>
        </p:txBody>
      </p:sp>
      <p:sp>
        <p:nvSpPr>
          <p:cNvPr id="3" name="内容占位符 2"/>
          <p:cNvSpPr>
            <a:spLocks noGrp="1"/>
          </p:cNvSpPr>
          <p:nvPr>
            <p:ph idx="1"/>
          </p:nvPr>
        </p:nvSpPr>
        <p:spPr/>
        <p:txBody>
          <a:bodyPr/>
          <a:lstStyle/>
          <a:p>
            <a:r>
              <a:rPr lang="zh-CN" altLang="en-US" dirty="0"/>
              <a:t>保持网页数据集合的时新性</a:t>
            </a:r>
            <a:endParaRPr lang="en-US" altLang="zh-CN" dirty="0"/>
          </a:p>
          <a:p>
            <a:pPr lvl="1"/>
            <a:r>
              <a:rPr lang="zh-CN" altLang="en-US" dirty="0">
                <a:solidFill>
                  <a:srgbClr val="FF0000"/>
                </a:solidFill>
              </a:rPr>
              <a:t>应对互联网上的网页变化（增加、删除、修改）</a:t>
            </a:r>
            <a:endParaRPr lang="en-US" altLang="zh-CN" dirty="0">
              <a:solidFill>
                <a:srgbClr val="FF0000"/>
              </a:solidFill>
            </a:endParaRPr>
          </a:p>
          <a:p>
            <a:pPr lvl="1"/>
            <a:r>
              <a:rPr lang="zh-CN" altLang="en-US" dirty="0"/>
              <a:t>网络爬虫必须不断地对已经爬取的网页进行访问，看是否发生变化，以保持文档集合的时新性</a:t>
            </a:r>
            <a:endParaRPr lang="en-US" altLang="zh-CN" dirty="0"/>
          </a:p>
          <a:p>
            <a:pPr lvl="1"/>
            <a:r>
              <a:rPr lang="en-US" altLang="zh-CN" dirty="0"/>
              <a:t>HTTP</a:t>
            </a:r>
            <a:r>
              <a:rPr lang="zh-CN" altLang="en-US" dirty="0"/>
              <a:t>协议中的</a:t>
            </a:r>
            <a:r>
              <a:rPr lang="en-US" altLang="zh-CN" dirty="0"/>
              <a:t>HEAD</a:t>
            </a:r>
            <a:r>
              <a:rPr lang="zh-CN" altLang="en-US" dirty="0"/>
              <a:t>请求，只返回页面头部信息</a:t>
            </a:r>
            <a:endParaRPr lang="en-US" altLang="zh-CN" dirty="0"/>
          </a:p>
          <a:p>
            <a:pPr lvl="2"/>
            <a:r>
              <a:rPr lang="en-US" altLang="zh-CN" dirty="0"/>
              <a:t>HEAD</a:t>
            </a:r>
            <a:r>
              <a:rPr lang="zh-CN" altLang="en-US" dirty="0"/>
              <a:t>请求降低了页面检查开销</a:t>
            </a:r>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pic>
        <p:nvPicPr>
          <p:cNvPr id="5" name="图片 4"/>
          <p:cNvPicPr>
            <a:picLocks noChangeAspect="1"/>
          </p:cNvPicPr>
          <p:nvPr/>
        </p:nvPicPr>
        <p:blipFill>
          <a:blip r:embed="rId1" cstate="print"/>
          <a:stretch>
            <a:fillRect/>
          </a:stretch>
        </p:blipFill>
        <p:spPr>
          <a:xfrm>
            <a:off x="323528" y="4186582"/>
            <a:ext cx="5125246" cy="2554786"/>
          </a:xfrm>
          <a:prstGeom prst="rect">
            <a:avLst/>
          </a:prstGeom>
        </p:spPr>
      </p:pic>
      <p:sp>
        <p:nvSpPr>
          <p:cNvPr id="7" name="矩形 6"/>
          <p:cNvSpPr/>
          <p:nvPr/>
        </p:nvSpPr>
        <p:spPr>
          <a:xfrm>
            <a:off x="5582446" y="4555209"/>
            <a:ext cx="3404295" cy="1754326"/>
          </a:xfrm>
          <a:prstGeom prst="rect">
            <a:avLst/>
          </a:prstGeom>
        </p:spPr>
        <p:txBody>
          <a:bodyPr wrap="square">
            <a:spAutoFit/>
          </a:bodyPr>
          <a:lstStyle/>
          <a:p>
            <a:pPr marL="285750" indent="-285750">
              <a:buFont typeface="Arial" panose="020B0604020202020204" pitchFamily="34" charset="0"/>
              <a:buChar char="•"/>
            </a:pPr>
            <a:r>
              <a:rPr lang="zh-CN" altLang="en-US" sz="1800" dirty="0">
                <a:solidFill>
                  <a:srgbClr val="FF0000"/>
                </a:solidFill>
                <a:ea typeface="黑体" panose="02010609060101010101" pitchFamily="49" charset="-122"/>
              </a:rPr>
              <a:t>在对</a:t>
            </a:r>
            <a:r>
              <a:rPr lang="en-US" altLang="zh-CN" sz="1800" dirty="0">
                <a:solidFill>
                  <a:srgbClr val="FF0000"/>
                </a:solidFill>
                <a:ea typeface="黑体" panose="02010609060101010101" pitchFamily="49" charset="-122"/>
              </a:rPr>
              <a:t>get</a:t>
            </a:r>
            <a:r>
              <a:rPr lang="zh-CN" altLang="en-US" sz="1800" dirty="0">
                <a:solidFill>
                  <a:srgbClr val="FF0000"/>
                </a:solidFill>
                <a:ea typeface="黑体" panose="02010609060101010101" pitchFamily="49" charset="-122"/>
              </a:rPr>
              <a:t>请求进行响应时，这个日期信息也随着一起发送。</a:t>
            </a:r>
            <a:endParaRPr lang="en-US" altLang="zh-CN" sz="1800" dirty="0">
              <a:solidFill>
                <a:srgbClr val="FF0000"/>
              </a:solidFill>
              <a:ea typeface="黑体" panose="02010609060101010101" pitchFamily="49" charset="-122"/>
            </a:endParaRPr>
          </a:p>
          <a:p>
            <a:pPr marL="285750" indent="-285750">
              <a:buFont typeface="Arial" panose="020B0604020202020204" pitchFamily="34" charset="0"/>
              <a:buChar char="•"/>
            </a:pPr>
            <a:r>
              <a:rPr lang="zh-CN" altLang="en-US" sz="1800" dirty="0">
                <a:solidFill>
                  <a:srgbClr val="FF0000"/>
                </a:solidFill>
                <a:ea typeface="黑体" panose="02010609060101010101" pitchFamily="49" charset="-122"/>
              </a:rPr>
              <a:t>这就允许网络爬虫对上一次从</a:t>
            </a:r>
            <a:r>
              <a:rPr lang="en-US" altLang="zh-CN" sz="1800" dirty="0">
                <a:solidFill>
                  <a:srgbClr val="FF0000"/>
                </a:solidFill>
                <a:ea typeface="黑体" panose="02010609060101010101" pitchFamily="49" charset="-122"/>
              </a:rPr>
              <a:t>Get</a:t>
            </a:r>
            <a:r>
              <a:rPr lang="zh-CN" altLang="en-US" sz="1800" dirty="0">
                <a:solidFill>
                  <a:srgbClr val="FF0000"/>
                </a:solidFill>
                <a:ea typeface="黑体" panose="02010609060101010101" pitchFamily="49" charset="-122"/>
              </a:rPr>
              <a:t>请求接受到的日期和</a:t>
            </a:r>
            <a:r>
              <a:rPr lang="en-US" altLang="zh-CN" sz="1800" dirty="0">
                <a:solidFill>
                  <a:srgbClr val="FF0000"/>
                </a:solidFill>
                <a:ea typeface="黑体" panose="02010609060101010101" pitchFamily="49" charset="-122"/>
              </a:rPr>
              <a:t>Head</a:t>
            </a:r>
            <a:r>
              <a:rPr lang="zh-CN" altLang="en-US" sz="1800" dirty="0">
                <a:solidFill>
                  <a:srgbClr val="FF0000"/>
                </a:solidFill>
                <a:ea typeface="黑体" panose="02010609060101010101" pitchFamily="49" charset="-122"/>
              </a:rPr>
              <a:t>请求中得到的</a:t>
            </a:r>
            <a:r>
              <a:rPr lang="en-US" altLang="zh-CN" sz="1800" dirty="0">
                <a:solidFill>
                  <a:srgbClr val="FF0000"/>
                </a:solidFill>
                <a:ea typeface="黑体" panose="02010609060101010101" pitchFamily="49" charset="-122"/>
              </a:rPr>
              <a:t>Last-modified </a:t>
            </a:r>
            <a:r>
              <a:rPr lang="zh-CN" altLang="en-US" sz="1800" dirty="0">
                <a:solidFill>
                  <a:srgbClr val="FF0000"/>
                </a:solidFill>
                <a:ea typeface="黑体" panose="02010609060101010101" pitchFamily="49" charset="-122"/>
              </a:rPr>
              <a:t>的值进行比较。</a:t>
            </a:r>
            <a:endParaRPr lang="en-US" altLang="zh-CN" sz="1800" dirty="0">
              <a:solidFill>
                <a:srgbClr val="FF00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时新性（</a:t>
            </a:r>
            <a:r>
              <a:rPr lang="en-US" altLang="zh-CN" dirty="0"/>
              <a:t>2</a:t>
            </a:r>
            <a:r>
              <a:rPr lang="zh-CN" altLang="en-US" dirty="0"/>
              <a:t>）</a:t>
            </a:r>
            <a:endParaRPr lang="zh-CN" altLang="en-US" dirty="0"/>
          </a:p>
        </p:txBody>
      </p:sp>
      <p:sp>
        <p:nvSpPr>
          <p:cNvPr id="3" name="内容占位符 2"/>
          <p:cNvSpPr>
            <a:spLocks noGrp="1"/>
          </p:cNvSpPr>
          <p:nvPr>
            <p:ph idx="1"/>
          </p:nvPr>
        </p:nvSpPr>
        <p:spPr/>
        <p:txBody>
          <a:bodyPr/>
          <a:lstStyle/>
          <a:p>
            <a:pPr lvl="1"/>
            <a:r>
              <a:rPr lang="zh-CN" altLang="en-US" dirty="0"/>
              <a:t>评估每个网页的变化规律</a:t>
            </a:r>
            <a:endParaRPr lang="en-US" altLang="zh-CN" dirty="0"/>
          </a:p>
          <a:p>
            <a:pPr lvl="1"/>
            <a:r>
              <a:rPr lang="zh-CN" altLang="en-US" dirty="0"/>
              <a:t>使用网页年龄度量</a:t>
            </a:r>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pic>
        <p:nvPicPr>
          <p:cNvPr id="5" name="图片 4"/>
          <p:cNvPicPr>
            <a:picLocks noChangeAspect="1"/>
          </p:cNvPicPr>
          <p:nvPr/>
        </p:nvPicPr>
        <p:blipFill>
          <a:blip r:embed="rId1" cstate="print"/>
          <a:stretch>
            <a:fillRect/>
          </a:stretch>
        </p:blipFill>
        <p:spPr>
          <a:xfrm>
            <a:off x="35496" y="2771524"/>
            <a:ext cx="6344099" cy="3705476"/>
          </a:xfrm>
          <a:prstGeom prst="rect">
            <a:avLst/>
          </a:prstGeom>
        </p:spPr>
      </p:pic>
      <p:sp>
        <p:nvSpPr>
          <p:cNvPr id="6" name="矩形 5"/>
          <p:cNvSpPr/>
          <p:nvPr/>
        </p:nvSpPr>
        <p:spPr>
          <a:xfrm>
            <a:off x="6054080" y="2029986"/>
            <a:ext cx="3131840" cy="4093428"/>
          </a:xfrm>
          <a:prstGeom prst="rect">
            <a:avLst/>
          </a:prstGeom>
        </p:spPr>
        <p:txBody>
          <a:bodyPr wrap="square">
            <a:spAutoFit/>
          </a:bodyPr>
          <a:lstStyle/>
          <a:p>
            <a:endParaRPr lang="en-US" altLang="zh-CN" sz="2000" dirty="0">
              <a:solidFill>
                <a:srgbClr val="FF0000"/>
              </a:solidFill>
              <a:ea typeface="黑体" panose="02010609060101010101" pitchFamily="49" charset="-122"/>
            </a:endParaRPr>
          </a:p>
          <a:p>
            <a:r>
              <a:rPr lang="zh-CN" altLang="en-US" sz="2000" dirty="0">
                <a:solidFill>
                  <a:srgbClr val="FF0000"/>
                </a:solidFill>
                <a:ea typeface="黑体" panose="02010609060101010101" pitchFamily="49" charset="-122"/>
              </a:rPr>
              <a:t>从图中上半部分可以看出，当页面被爬虫采集后，就立即成为时新的。但是，一旦页面发生了变化，所采集的网页就是过时了。</a:t>
            </a:r>
            <a:endParaRPr lang="en-US" altLang="zh-CN" sz="2000" dirty="0">
              <a:solidFill>
                <a:srgbClr val="FF0000"/>
              </a:solidFill>
              <a:ea typeface="黑体" panose="02010609060101010101" pitchFamily="49" charset="-122"/>
            </a:endParaRPr>
          </a:p>
          <a:p>
            <a:endParaRPr lang="en-US" altLang="zh-CN" sz="2000" dirty="0">
              <a:solidFill>
                <a:srgbClr val="FF0000"/>
              </a:solidFill>
              <a:ea typeface="黑体" panose="02010609060101010101" pitchFamily="49" charset="-122"/>
            </a:endParaRPr>
          </a:p>
          <a:p>
            <a:r>
              <a:rPr lang="zh-CN" altLang="en-US" sz="2000" dirty="0">
                <a:solidFill>
                  <a:srgbClr val="FF0000"/>
                </a:solidFill>
                <a:ea typeface="黑体" panose="02010609060101010101" pitchFamily="49" charset="-122"/>
              </a:rPr>
              <a:t>在年龄的度量下，页面的年龄为</a:t>
            </a:r>
            <a:r>
              <a:rPr lang="en-US" altLang="zh-CN" sz="2000" dirty="0">
                <a:solidFill>
                  <a:srgbClr val="FF0000"/>
                </a:solidFill>
                <a:ea typeface="黑体" panose="02010609060101010101" pitchFamily="49" charset="-122"/>
              </a:rPr>
              <a:t>0</a:t>
            </a:r>
            <a:r>
              <a:rPr lang="zh-CN" altLang="en-US" sz="2000" dirty="0">
                <a:solidFill>
                  <a:srgbClr val="FF0000"/>
                </a:solidFill>
                <a:ea typeface="黑体" panose="02010609060101010101" pitchFamily="49" charset="-122"/>
              </a:rPr>
              <a:t>，除非页面发生变化。当页面发生变化，页面的年龄逐渐增加，直到该页面被爬虫再次采集，页面的年龄又回到</a:t>
            </a:r>
            <a:r>
              <a:rPr lang="en-US" altLang="zh-CN" sz="2000" dirty="0">
                <a:solidFill>
                  <a:srgbClr val="FF0000"/>
                </a:solidFill>
                <a:ea typeface="黑体" panose="02010609060101010101" pitchFamily="49" charset="-122"/>
              </a:rPr>
              <a:t>0</a:t>
            </a:r>
            <a:r>
              <a:rPr lang="zh-CN" altLang="en-US" sz="2000" dirty="0">
                <a:solidFill>
                  <a:srgbClr val="FF0000"/>
                </a:solidFill>
                <a:ea typeface="黑体" panose="02010609060101010101" pitchFamily="49" charset="-122"/>
              </a:rPr>
              <a:t>。</a:t>
            </a:r>
            <a:endParaRPr lang="en-US" altLang="zh-CN" sz="2000" dirty="0">
              <a:solidFill>
                <a:srgbClr val="FF0000"/>
              </a:solidFill>
              <a:ea typeface="黑体" panose="02010609060101010101" pitchFamily="49"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时新性（</a:t>
            </a:r>
            <a:r>
              <a:rPr lang="en-US" altLang="zh-CN" dirty="0"/>
              <a:t>3</a:t>
            </a:r>
            <a:r>
              <a:rPr lang="zh-CN" altLang="en-US" dirty="0"/>
              <a:t>）</a:t>
            </a:r>
            <a:endParaRPr lang="zh-CN" altLang="en-US" dirty="0"/>
          </a:p>
        </p:txBody>
      </p:sp>
      <p:sp>
        <p:nvSpPr>
          <p:cNvPr id="3" name="内容占位符 2"/>
          <p:cNvSpPr>
            <a:spLocks noGrp="1"/>
          </p:cNvSpPr>
          <p:nvPr>
            <p:ph idx="1"/>
          </p:nvPr>
        </p:nvSpPr>
        <p:spPr>
          <a:xfrm>
            <a:off x="318356" y="1924456"/>
            <a:ext cx="8507288" cy="4953000"/>
          </a:xfrm>
        </p:spPr>
        <p:txBody>
          <a:bodyPr/>
          <a:lstStyle/>
          <a:p>
            <a:pPr lvl="1"/>
            <a:r>
              <a:rPr lang="zh-CN" altLang="en-US" sz="2800" dirty="0"/>
              <a:t>绝大多数网页并不是每几分钟就进行更新</a:t>
            </a:r>
            <a:endParaRPr lang="en-US" altLang="zh-CN" sz="2800" dirty="0"/>
          </a:p>
          <a:p>
            <a:pPr lvl="2"/>
            <a:r>
              <a:rPr lang="zh-CN" altLang="en-US" sz="2400" dirty="0"/>
              <a:t>如新闻网站，更新频繁；个人主页，更新较慢</a:t>
            </a:r>
            <a:endParaRPr lang="en-US" altLang="zh-CN" sz="2400" dirty="0"/>
          </a:p>
          <a:p>
            <a:pPr lvl="2"/>
            <a:r>
              <a:rPr lang="zh-CN" altLang="en-US" sz="2400" dirty="0"/>
              <a:t>即使相同的页面类型，更新频率也有较大不同</a:t>
            </a:r>
            <a:endParaRPr lang="en-US" altLang="zh-CN" sz="2400" dirty="0"/>
          </a:p>
          <a:p>
            <a:pPr lvl="3"/>
            <a:r>
              <a:rPr lang="zh-CN" altLang="en-US" sz="2400" dirty="0"/>
              <a:t>如博客，有人一天更新很多次，有人几个月不更新一次</a:t>
            </a:r>
            <a:endParaRPr lang="en-US" altLang="zh-CN" sz="2400" dirty="0"/>
          </a:p>
          <a:p>
            <a:pPr lvl="2"/>
            <a:r>
              <a:rPr lang="zh-CN" altLang="en-US" sz="2400" dirty="0"/>
              <a:t>不断去检查那些很少更新的站点是无益的。因此，网络爬虫的一个任务就是评估每个页面的变化频率。</a:t>
            </a:r>
            <a:endParaRPr lang="en-US" altLang="zh-CN" sz="2400" dirty="0"/>
          </a:p>
          <a:p>
            <a:pPr lvl="3"/>
            <a:r>
              <a:rPr lang="zh-CN" altLang="en-US" sz="2400" dirty="0"/>
              <a:t>利用</a:t>
            </a:r>
            <a:r>
              <a:rPr lang="zh-CN" altLang="en-US" sz="2400" dirty="0">
                <a:solidFill>
                  <a:srgbClr val="FF0000"/>
                </a:solidFill>
              </a:rPr>
              <a:t>泊松过程</a:t>
            </a:r>
            <a:r>
              <a:rPr lang="zh-CN" altLang="en-US" sz="2400" dirty="0"/>
              <a:t>对网页变化进行建模</a:t>
            </a:r>
            <a:endParaRPr lang="zh-CN" altLang="en-US" sz="2400" dirty="0"/>
          </a:p>
          <a:p>
            <a:pPr lvl="3"/>
            <a:r>
              <a:rPr lang="zh-CN" altLang="en-US" sz="2400" dirty="0"/>
              <a:t>假设：过去频繁更新的网页，将来也会频繁更新</a:t>
            </a:r>
            <a:endParaRPr lang="en-US" altLang="zh-CN" sz="2400"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网络信息爬取</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ü"/>
            </a:pPr>
            <a:r>
              <a:rPr lang="zh-CN" altLang="en-US" dirty="0"/>
              <a:t>抓取网页</a:t>
            </a:r>
            <a:endParaRPr lang="en-US" altLang="zh-CN" dirty="0"/>
          </a:p>
          <a:p>
            <a:pPr>
              <a:buFont typeface="Wingdings" panose="05000000000000000000" pitchFamily="2" charset="2"/>
              <a:buChar char="ü"/>
            </a:pPr>
            <a:r>
              <a:rPr lang="zh-CN" altLang="en-US" dirty="0"/>
              <a:t>网络爬虫</a:t>
            </a:r>
            <a:endParaRPr lang="en-US" altLang="zh-CN" dirty="0"/>
          </a:p>
          <a:p>
            <a:pPr>
              <a:buFont typeface="Wingdings" panose="05000000000000000000" pitchFamily="2" charset="2"/>
              <a:buChar char="ü"/>
            </a:pPr>
            <a:r>
              <a:rPr lang="zh-CN" altLang="en-US" dirty="0"/>
              <a:t>时新性</a:t>
            </a:r>
            <a:endParaRPr lang="en-US" altLang="zh-CN" dirty="0"/>
          </a:p>
          <a:p>
            <a:pPr>
              <a:buFont typeface="Wingdings" panose="05000000000000000000" pitchFamily="2" charset="2"/>
              <a:buChar char="ü"/>
            </a:pPr>
            <a:r>
              <a:rPr lang="zh-CN" altLang="en-US" dirty="0">
                <a:solidFill>
                  <a:srgbClr val="00B0F0"/>
                </a:solidFill>
              </a:rPr>
              <a:t>面向主题的信息采集</a:t>
            </a:r>
            <a:endParaRPr lang="en-US" altLang="zh-CN" dirty="0">
              <a:solidFill>
                <a:srgbClr val="00B0F0"/>
              </a:solidFill>
            </a:endParaRPr>
          </a:p>
          <a:p>
            <a:pPr>
              <a:buFont typeface="Wingdings" panose="05000000000000000000" pitchFamily="2" charset="2"/>
              <a:buChar char="ü"/>
            </a:pPr>
            <a:r>
              <a:rPr lang="zh-CN" altLang="en-US" dirty="0"/>
              <a:t>深层网络采集</a:t>
            </a:r>
            <a:endParaRPr lang="en-US" altLang="zh-CN" dirty="0"/>
          </a:p>
          <a:p>
            <a:pPr>
              <a:buFont typeface="Wingdings" panose="05000000000000000000" pitchFamily="2" charset="2"/>
              <a:buChar char="ü"/>
            </a:pPr>
            <a:r>
              <a:rPr lang="zh-CN" altLang="en-US" dirty="0"/>
              <a:t>网站地图</a:t>
            </a:r>
            <a:endParaRPr lang="en-US" altLang="zh-CN" dirty="0"/>
          </a:p>
          <a:p>
            <a:pPr>
              <a:buFont typeface="Wingdings" panose="05000000000000000000" pitchFamily="2" charset="2"/>
              <a:buChar char="ü"/>
            </a:pPr>
            <a:r>
              <a:rPr lang="zh-CN" altLang="en-US" dirty="0"/>
              <a:t>分布式信息采集</a:t>
            </a:r>
            <a:endParaRPr lang="en-US" altLang="zh-CN"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面向主题的信息采集</a:t>
            </a:r>
            <a:endParaRPr lang="zh-CN" altLang="en-US" dirty="0"/>
          </a:p>
        </p:txBody>
      </p:sp>
      <p:sp>
        <p:nvSpPr>
          <p:cNvPr id="3" name="内容占位符 2"/>
          <p:cNvSpPr>
            <a:spLocks noGrp="1"/>
          </p:cNvSpPr>
          <p:nvPr>
            <p:ph idx="1"/>
          </p:nvPr>
        </p:nvSpPr>
        <p:spPr/>
        <p:txBody>
          <a:bodyPr/>
          <a:lstStyle/>
          <a:p>
            <a:r>
              <a:rPr lang="zh-CN" altLang="en-US" dirty="0"/>
              <a:t>获取某一特定领域信息</a:t>
            </a:r>
            <a:endParaRPr lang="en-US" altLang="zh-CN" dirty="0"/>
          </a:p>
          <a:p>
            <a:pPr lvl="1"/>
            <a:r>
              <a:rPr lang="zh-CN" altLang="en-US" dirty="0"/>
              <a:t>面向主题的信息采集试图只下载那些和主题相关的页面信息</a:t>
            </a:r>
            <a:endParaRPr lang="en-US" altLang="zh-CN" dirty="0"/>
          </a:p>
          <a:p>
            <a:pPr lvl="1"/>
            <a:r>
              <a:rPr lang="zh-CN" altLang="en-US" dirty="0"/>
              <a:t>从领域相关的种子节点出发，对页面中指向同一主题的页面进行下载</a:t>
            </a:r>
            <a:endParaRPr lang="en-US" altLang="zh-CN" dirty="0"/>
          </a:p>
          <a:p>
            <a:pPr lvl="1"/>
            <a:r>
              <a:rPr lang="zh-CN" altLang="en-US" dirty="0"/>
              <a:t>通常采用文本分类器等自动判断页面的主题相关工具来指导爬行</a:t>
            </a:r>
            <a:endParaRPr lang="en-US" altLang="zh-CN" dirty="0"/>
          </a:p>
          <a:p>
            <a:pPr lvl="1"/>
            <a:r>
              <a:rPr lang="zh-CN" altLang="en-US" dirty="0"/>
              <a:t>网页下载后，利用主题相关判断工具对下载网页以及锚文本等信息的判断结果可作为未来爬行的依据</a:t>
            </a:r>
            <a:endParaRPr lang="en-US" altLang="zh-CN" dirty="0"/>
          </a:p>
          <a:p>
            <a:pPr lvl="1"/>
            <a:r>
              <a:rPr lang="zh-CN" altLang="en-US" dirty="0"/>
              <a:t>提高准确率和召回率是目标</a:t>
            </a:r>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网络信息爬取</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ü"/>
            </a:pPr>
            <a:r>
              <a:rPr lang="zh-CN" altLang="en-US" dirty="0"/>
              <a:t>抓取网页</a:t>
            </a:r>
            <a:endParaRPr lang="en-US" altLang="zh-CN" dirty="0"/>
          </a:p>
          <a:p>
            <a:pPr>
              <a:buFont typeface="Wingdings" panose="05000000000000000000" pitchFamily="2" charset="2"/>
              <a:buChar char="ü"/>
            </a:pPr>
            <a:r>
              <a:rPr lang="zh-CN" altLang="en-US" dirty="0"/>
              <a:t>网络爬虫</a:t>
            </a:r>
            <a:endParaRPr lang="en-US" altLang="zh-CN" dirty="0"/>
          </a:p>
          <a:p>
            <a:pPr>
              <a:buFont typeface="Wingdings" panose="05000000000000000000" pitchFamily="2" charset="2"/>
              <a:buChar char="ü"/>
            </a:pPr>
            <a:r>
              <a:rPr lang="zh-CN" altLang="en-US" dirty="0"/>
              <a:t>时新性</a:t>
            </a:r>
            <a:endParaRPr lang="en-US" altLang="zh-CN" dirty="0"/>
          </a:p>
          <a:p>
            <a:pPr>
              <a:buFont typeface="Wingdings" panose="05000000000000000000" pitchFamily="2" charset="2"/>
              <a:buChar char="ü"/>
            </a:pPr>
            <a:r>
              <a:rPr lang="zh-CN" altLang="en-US" dirty="0"/>
              <a:t>面向主题的信息采集</a:t>
            </a:r>
            <a:endParaRPr lang="en-US" altLang="zh-CN" dirty="0"/>
          </a:p>
          <a:p>
            <a:pPr>
              <a:buFont typeface="Wingdings" panose="05000000000000000000" pitchFamily="2" charset="2"/>
              <a:buChar char="ü"/>
            </a:pPr>
            <a:r>
              <a:rPr lang="zh-CN" altLang="en-US" dirty="0">
                <a:solidFill>
                  <a:srgbClr val="00B0F0"/>
                </a:solidFill>
              </a:rPr>
              <a:t>深层网络采集</a:t>
            </a:r>
            <a:endParaRPr lang="en-US" altLang="zh-CN" dirty="0">
              <a:solidFill>
                <a:srgbClr val="00B0F0"/>
              </a:solidFill>
            </a:endParaRPr>
          </a:p>
          <a:p>
            <a:pPr>
              <a:buFont typeface="Wingdings" panose="05000000000000000000" pitchFamily="2" charset="2"/>
              <a:buChar char="ü"/>
            </a:pPr>
            <a:r>
              <a:rPr lang="zh-CN" altLang="en-US" dirty="0"/>
              <a:t>网站地图</a:t>
            </a:r>
            <a:endParaRPr lang="en-US" altLang="zh-CN" dirty="0"/>
          </a:p>
          <a:p>
            <a:pPr>
              <a:buFont typeface="Wingdings" panose="05000000000000000000" pitchFamily="2" charset="2"/>
              <a:buChar char="ü"/>
            </a:pPr>
            <a:r>
              <a:rPr lang="zh-CN" altLang="en-US" dirty="0"/>
              <a:t>分布式信息采集</a:t>
            </a:r>
            <a:endParaRPr lang="en-US" altLang="zh-CN"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深层网络采集</a:t>
            </a:r>
            <a:endParaRPr lang="zh-CN" altLang="en-US" dirty="0"/>
          </a:p>
        </p:txBody>
      </p:sp>
      <p:sp>
        <p:nvSpPr>
          <p:cNvPr id="3" name="内容占位符 2"/>
          <p:cNvSpPr>
            <a:spLocks noGrp="1"/>
          </p:cNvSpPr>
          <p:nvPr>
            <p:ph idx="1"/>
          </p:nvPr>
        </p:nvSpPr>
        <p:spPr>
          <a:xfrm>
            <a:off x="457200" y="1500336"/>
            <a:ext cx="8435280" cy="5601072"/>
          </a:xfrm>
        </p:spPr>
        <p:txBody>
          <a:bodyPr/>
          <a:lstStyle/>
          <a:p>
            <a:r>
              <a:rPr lang="zh-CN" altLang="en-US" dirty="0"/>
              <a:t>网络爬虫很难直接找到的站点（</a:t>
            </a:r>
            <a:r>
              <a:rPr lang="en-US" altLang="zh-CN" dirty="0"/>
              <a:t>Deep Web</a:t>
            </a:r>
            <a:r>
              <a:rPr lang="zh-CN" altLang="en-US" dirty="0"/>
              <a:t>）</a:t>
            </a:r>
            <a:endParaRPr lang="en-US" altLang="zh-CN" dirty="0"/>
          </a:p>
          <a:p>
            <a:pPr lvl="1"/>
            <a:r>
              <a:rPr lang="zh-CN" altLang="en-US" dirty="0"/>
              <a:t>规模超过传统索引的网络规模百倍以上</a:t>
            </a:r>
            <a:endParaRPr lang="en-US" altLang="zh-CN" dirty="0"/>
          </a:p>
          <a:p>
            <a:pPr lvl="2"/>
            <a:r>
              <a:rPr lang="zh-CN" altLang="en-US" dirty="0"/>
              <a:t>私人站点</a:t>
            </a:r>
            <a:endParaRPr lang="en-US" altLang="zh-CN" dirty="0"/>
          </a:p>
          <a:p>
            <a:pPr lvl="3"/>
            <a:r>
              <a:rPr lang="zh-CN" altLang="en-US" dirty="0"/>
              <a:t>隐私内容、没有任何指向它的外部链接、需要注册访问等等</a:t>
            </a:r>
            <a:endParaRPr lang="en-US" altLang="zh-CN" dirty="0"/>
          </a:p>
          <a:p>
            <a:pPr lvl="2"/>
            <a:r>
              <a:rPr lang="zh-CN" altLang="en-US" dirty="0"/>
              <a:t>表单结果</a:t>
            </a:r>
            <a:endParaRPr lang="en-US" altLang="zh-CN" dirty="0"/>
          </a:p>
          <a:p>
            <a:pPr lvl="3"/>
            <a:r>
              <a:rPr lang="zh-CN" altLang="en-US" dirty="0"/>
              <a:t>需要向表单中填写数据之后才能进入</a:t>
            </a:r>
            <a:endParaRPr lang="en-US" altLang="zh-CN" dirty="0"/>
          </a:p>
          <a:p>
            <a:pPr lvl="2"/>
            <a:r>
              <a:rPr lang="zh-CN" altLang="en-US" dirty="0"/>
              <a:t>脚本页面</a:t>
            </a:r>
            <a:endParaRPr lang="en-US" altLang="zh-CN" dirty="0"/>
          </a:p>
          <a:p>
            <a:pPr lvl="3"/>
            <a:r>
              <a:rPr lang="zh-CN" altLang="en-US" dirty="0"/>
              <a:t>使用</a:t>
            </a:r>
            <a:r>
              <a:rPr lang="en-US" altLang="zh-CN" dirty="0"/>
              <a:t>JS</a:t>
            </a:r>
            <a:r>
              <a:rPr lang="zh-CN" altLang="en-US" dirty="0"/>
              <a:t>、</a:t>
            </a:r>
            <a:r>
              <a:rPr lang="en-US" altLang="zh-CN" dirty="0"/>
              <a:t>Flash</a:t>
            </a:r>
            <a:r>
              <a:rPr lang="zh-CN" altLang="en-US" dirty="0"/>
              <a:t>或其他客户端语言的页面</a:t>
            </a:r>
            <a:endParaRPr lang="en-US" altLang="zh-CN" dirty="0"/>
          </a:p>
          <a:p>
            <a:pPr lvl="1"/>
            <a:r>
              <a:rPr lang="zh-CN" altLang="en-US" dirty="0"/>
              <a:t>静态页面和动态页面</a:t>
            </a:r>
            <a:endParaRPr lang="en-US" altLang="zh-CN" dirty="0"/>
          </a:p>
          <a:p>
            <a:pPr lvl="2"/>
            <a:r>
              <a:rPr lang="zh-CN" altLang="en-US" dirty="0"/>
              <a:t>静态页面</a:t>
            </a:r>
            <a:endParaRPr lang="en-US" altLang="zh-CN" dirty="0"/>
          </a:p>
          <a:p>
            <a:pPr lvl="3"/>
            <a:r>
              <a:rPr lang="zh-CN" altLang="en-US" dirty="0"/>
              <a:t>存储在网络服务器上的能直接在浏览器上直接显示的文件</a:t>
            </a:r>
            <a:endParaRPr lang="en-US" altLang="zh-CN" dirty="0"/>
          </a:p>
          <a:p>
            <a:pPr lvl="2"/>
            <a:r>
              <a:rPr lang="zh-CN" altLang="en-US" dirty="0"/>
              <a:t>动态页面</a:t>
            </a:r>
            <a:endParaRPr lang="en-US" altLang="zh-CN" dirty="0"/>
          </a:p>
          <a:p>
            <a:pPr lvl="3"/>
            <a:r>
              <a:rPr lang="zh-CN" altLang="en-US" dirty="0"/>
              <a:t>需要在网络服务器或客户端执行代码的结果</a:t>
            </a:r>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659929"/>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fld>
            <a:endParaRPr lang="en-US"/>
          </a:p>
        </p:txBody>
      </p:sp>
      <p:sp>
        <p:nvSpPr>
          <p:cNvPr id="80899" name="Text Box 3"/>
          <p:cNvSpPr txBox="1">
            <a:spLocks noChangeArrowheads="1"/>
          </p:cNvSpPr>
          <p:nvPr/>
        </p:nvSpPr>
        <p:spPr bwMode="auto">
          <a:xfrm>
            <a:off x="827584" y="767554"/>
            <a:ext cx="8505825" cy="4725988"/>
          </a:xfrm>
          <a:prstGeom prst="rect">
            <a:avLst/>
          </a:prstGeom>
          <a:noFill/>
          <a:ln w="9525">
            <a:noFill/>
            <a:round/>
          </a:ln>
        </p:spPr>
        <p:txBody>
          <a:bodyPr/>
          <a:lstStyle/>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1.</a:t>
            </a:r>
            <a:r>
              <a:rPr lang="zh-CN" altLang="en-US" sz="2800" dirty="0">
                <a:solidFill>
                  <a:srgbClr val="BDD3E9"/>
                </a:solidFill>
                <a:latin typeface="Times New Roman" panose="02020603050405020304" pitchFamily="18" charset="0"/>
                <a:ea typeface="黑体" panose="02010609060101010101" pitchFamily="49" charset="-122"/>
              </a:rPr>
              <a:t>确定搜索内容</a:t>
            </a:r>
            <a:endParaRPr lang="en-US" altLang="zh-CN" sz="2800" dirty="0">
              <a:solidFill>
                <a:srgbClr val="BDD3E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336699"/>
                </a:solidFill>
                <a:latin typeface="Times New Roman" panose="02020603050405020304" pitchFamily="18" charset="0"/>
                <a:ea typeface="黑体" panose="02010609060101010101" pitchFamily="49" charset="-122"/>
              </a:rPr>
              <a:t>2.</a:t>
            </a:r>
            <a:r>
              <a:rPr lang="zh-CN" altLang="en-US" sz="2800" dirty="0">
                <a:solidFill>
                  <a:srgbClr val="336699"/>
                </a:solidFill>
                <a:latin typeface="Times New Roman" panose="02020603050405020304" pitchFamily="18" charset="0"/>
                <a:ea typeface="黑体" panose="02010609060101010101" pitchFamily="49" charset="-122"/>
              </a:rPr>
              <a:t>网络信息爬取</a:t>
            </a:r>
            <a:endParaRPr lang="en-US" altLang="zh-CN" sz="2800" dirty="0">
              <a:solidFill>
                <a:srgbClr val="33669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3.</a:t>
            </a:r>
            <a:r>
              <a:rPr lang="zh-CN" altLang="en-US" sz="2800" dirty="0">
                <a:solidFill>
                  <a:srgbClr val="BDD3E9"/>
                </a:solidFill>
                <a:latin typeface="Times New Roman" panose="02020603050405020304" pitchFamily="18" charset="0"/>
                <a:ea typeface="黑体" panose="02010609060101010101" pitchFamily="49" charset="-122"/>
              </a:rPr>
              <a:t>文档和电子邮件的信息采集</a:t>
            </a:r>
            <a:endParaRPr lang="en-US" altLang="zh-CN" sz="2800" dirty="0">
              <a:solidFill>
                <a:srgbClr val="BDD3E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4.</a:t>
            </a:r>
            <a:r>
              <a:rPr lang="zh-CN" altLang="en-US" sz="2800" dirty="0">
                <a:solidFill>
                  <a:srgbClr val="BDD3E9"/>
                </a:solidFill>
                <a:latin typeface="Times New Roman" panose="02020603050405020304" pitchFamily="18" charset="0"/>
                <a:ea typeface="黑体" panose="02010609060101010101" pitchFamily="49" charset="-122"/>
              </a:rPr>
              <a:t>文档信息源</a:t>
            </a:r>
            <a:endParaRPr lang="en-US" altLang="zh-CN" sz="2800" dirty="0">
              <a:solidFill>
                <a:srgbClr val="BDD3E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5.</a:t>
            </a:r>
            <a:r>
              <a:rPr lang="zh-CN" altLang="en-US" sz="2800" dirty="0">
                <a:solidFill>
                  <a:srgbClr val="BDD3E9"/>
                </a:solidFill>
                <a:latin typeface="Times New Roman" panose="02020603050405020304" pitchFamily="18" charset="0"/>
                <a:ea typeface="黑体" panose="02010609060101010101" pitchFamily="49" charset="-122"/>
              </a:rPr>
              <a:t>转换问题</a:t>
            </a:r>
            <a:endParaRPr lang="en-US" altLang="zh-CN" sz="2800" dirty="0">
              <a:solidFill>
                <a:srgbClr val="BDD3E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6.</a:t>
            </a:r>
            <a:r>
              <a:rPr lang="zh-CN" altLang="en-US" sz="2800" dirty="0">
                <a:solidFill>
                  <a:srgbClr val="BDD3E9"/>
                </a:solidFill>
                <a:latin typeface="Times New Roman" panose="02020603050405020304" pitchFamily="18" charset="0"/>
                <a:ea typeface="黑体" panose="02010609060101010101" pitchFamily="49" charset="-122"/>
              </a:rPr>
              <a:t>存储文档</a:t>
            </a:r>
            <a:endParaRPr lang="en-US" altLang="zh-CN" sz="2800" dirty="0">
              <a:solidFill>
                <a:srgbClr val="BDD3E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7.</a:t>
            </a:r>
            <a:r>
              <a:rPr lang="zh-CN" altLang="en-US" sz="2800" dirty="0">
                <a:solidFill>
                  <a:srgbClr val="BDD3E9"/>
                </a:solidFill>
                <a:latin typeface="Times New Roman" panose="02020603050405020304" pitchFamily="18" charset="0"/>
                <a:ea typeface="黑体" panose="02010609060101010101" pitchFamily="49" charset="-122"/>
              </a:rPr>
              <a:t>重复检测</a:t>
            </a:r>
            <a:endParaRPr lang="en-US" altLang="zh-CN" sz="2800" dirty="0">
              <a:solidFill>
                <a:srgbClr val="BDD3E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8.</a:t>
            </a:r>
            <a:r>
              <a:rPr lang="zh-CN" altLang="en-US" sz="2800" dirty="0">
                <a:solidFill>
                  <a:srgbClr val="BDD3E9"/>
                </a:solidFill>
                <a:latin typeface="Times New Roman" panose="02020603050405020304" pitchFamily="18" charset="0"/>
                <a:ea typeface="黑体" panose="02010609060101010101" pitchFamily="49" charset="-122"/>
              </a:rPr>
              <a:t>去除噪音</a:t>
            </a:r>
            <a:endParaRPr lang="zh-CN" altLang="en-US" sz="2800" dirty="0">
              <a:solidFill>
                <a:srgbClr val="BDD3E9"/>
              </a:solidFill>
              <a:latin typeface="Times New Roman" panose="02020603050405020304" pitchFamily="18" charset="0"/>
              <a:ea typeface="黑体" panose="02010609060101010101" pitchFamily="49" charset="-122"/>
            </a:endParaRPr>
          </a:p>
          <a:p>
            <a:pPr marL="514350" indent="-514350">
              <a:lnSpc>
                <a:spcPct val="150000"/>
              </a:lnSpc>
              <a:spcBef>
                <a:spcPts val="700"/>
              </a:spcBef>
              <a:buClr>
                <a:srgbClr val="336699"/>
              </a:buClr>
              <a:buSzPct val="80000"/>
              <a:buFont typeface="Calibri" panose="020F0502020204030204" pitchFamily="34" charset="0"/>
              <a:buChar char="❸"/>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endParaRPr lang="en-US" sz="2800" dirty="0">
              <a:solidFill>
                <a:srgbClr val="336699"/>
              </a:solidFill>
              <a:latin typeface="Times New Roman" panose="02020603050405020304" pitchFamily="18" charset="0"/>
              <a:ea typeface="黑体" panose="02010609060101010101" pitchFamily="49" charset="-122"/>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ChangeArrowheads="1"/>
          </p:cNvSpPr>
          <p:nvPr/>
        </p:nvSpPr>
        <p:spPr bwMode="auto">
          <a:xfrm>
            <a:off x="0" y="1820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8004" name="Object 4"/>
          <p:cNvGraphicFramePr>
            <a:graphicFrameLocks noChangeAspect="1"/>
          </p:cNvGraphicFramePr>
          <p:nvPr/>
        </p:nvGraphicFramePr>
        <p:xfrm>
          <a:off x="-36513" y="1524000"/>
          <a:ext cx="6553201" cy="4267200"/>
        </p:xfrm>
        <a:graphic>
          <a:graphicData uri="http://schemas.openxmlformats.org/presentationml/2006/ole">
            <mc:AlternateContent xmlns:mc="http://schemas.openxmlformats.org/markup-compatibility/2006">
              <mc:Choice xmlns:v="urn:schemas-microsoft-com:vml" Requires="v">
                <p:oleObj spid="_x0000_s13620" name="Visio" r:id="rId1" imgW="7518400" imgH="5110480" progId="Visio.Drawing.11">
                  <p:embed/>
                </p:oleObj>
              </mc:Choice>
              <mc:Fallback>
                <p:oleObj name="Visio" r:id="rId1" imgW="7518400" imgH="5110480" progId="Visio.Drawing.11">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3" y="1524000"/>
                        <a:ext cx="6553201" cy="426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005" name="Rectangle 5"/>
          <p:cNvSpPr>
            <a:spLocks noChangeArrowheads="1"/>
          </p:cNvSpPr>
          <p:nvPr/>
        </p:nvSpPr>
        <p:spPr bwMode="auto">
          <a:xfrm>
            <a:off x="900113" y="5949950"/>
            <a:ext cx="472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535305" eaLnBrk="0" hangingPunct="0">
              <a:defRPr kumimoji="1" sz="2500">
                <a:solidFill>
                  <a:schemeClr val="tx1"/>
                </a:solidFill>
                <a:latin typeface="Tahoma" panose="020B0604030504040204" pitchFamily="34" charset="0"/>
                <a:ea typeface="宋体" panose="02010600030101010101" pitchFamily="2" charset="-122"/>
              </a:defRPr>
            </a:lvl1pPr>
            <a:lvl2pPr eaLnBrk="0" hangingPunct="0">
              <a:defRPr kumimoji="1" sz="2500">
                <a:solidFill>
                  <a:schemeClr val="tx1"/>
                </a:solidFill>
                <a:latin typeface="Tahoma" panose="020B0604030504040204" pitchFamily="34" charset="0"/>
                <a:ea typeface="宋体" panose="02010600030101010101" pitchFamily="2" charset="-122"/>
              </a:defRPr>
            </a:lvl2pPr>
            <a:lvl3pPr eaLnBrk="0" hangingPunct="0">
              <a:defRPr kumimoji="1" sz="2500">
                <a:solidFill>
                  <a:schemeClr val="tx1"/>
                </a:solidFill>
                <a:latin typeface="Tahoma" panose="020B0604030504040204" pitchFamily="34" charset="0"/>
                <a:ea typeface="宋体" panose="02010600030101010101" pitchFamily="2" charset="-122"/>
              </a:defRPr>
            </a:lvl3pPr>
            <a:lvl4pPr eaLnBrk="0" hangingPunct="0">
              <a:defRPr kumimoji="1" sz="2500">
                <a:solidFill>
                  <a:schemeClr val="tx1"/>
                </a:solidFill>
                <a:latin typeface="Tahoma" panose="020B0604030504040204" pitchFamily="34" charset="0"/>
                <a:ea typeface="宋体" panose="02010600030101010101" pitchFamily="2" charset="-122"/>
              </a:defRPr>
            </a:lvl4pPr>
            <a:lvl5pPr eaLnBrk="0" hangingPunct="0">
              <a:defRPr kumimoji="1" sz="2500">
                <a:solidFill>
                  <a:schemeClr val="tx1"/>
                </a:solidFill>
                <a:latin typeface="Tahoma" panose="020B0604030504040204" pitchFamily="34" charset="0"/>
                <a:ea typeface="宋体" panose="02010600030101010101" pitchFamily="2" charset="-122"/>
              </a:defRPr>
            </a:lvl5pPr>
            <a:lvl6pPr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6pPr>
            <a:lvl7pPr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7pPr>
            <a:lvl8pPr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8pPr>
            <a:lvl9pPr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9pPr>
          </a:lstStyle>
          <a:p>
            <a:pPr algn="ctr" eaLnBrk="1" hangingPunct="1"/>
            <a:r>
              <a:rPr kumimoji="0" lang="zh-CN" altLang="en-US" sz="2000" b="1">
                <a:latin typeface="黑体" panose="02010609060101010101" pitchFamily="49" charset="-122"/>
                <a:ea typeface="黑体" panose="02010609060101010101" pitchFamily="49" charset="-122"/>
                <a:cs typeface="Times New Roman" panose="02020603050405020304" pitchFamily="18" charset="0"/>
              </a:rPr>
              <a:t>图</a:t>
            </a:r>
            <a:r>
              <a:rPr kumimoji="0" lang="en-US" altLang="zh-CN" sz="2000" b="1">
                <a:latin typeface="黑体" panose="02010609060101010101" pitchFamily="49" charset="-122"/>
                <a:ea typeface="黑体" panose="02010609060101010101" pitchFamily="49" charset="-122"/>
                <a:cs typeface="Times New Roman" panose="02020603050405020304" pitchFamily="18" charset="0"/>
              </a:rPr>
              <a:t> </a:t>
            </a:r>
            <a:r>
              <a:rPr kumimoji="0" lang="en-US" altLang="zh-CN" sz="2000" b="1">
                <a:latin typeface="Times New Roman" panose="02020603050405020304" pitchFamily="18" charset="0"/>
                <a:ea typeface="黑体" panose="02010609060101010101" pitchFamily="49" charset="-122"/>
                <a:cs typeface="Times New Roman" panose="02020603050405020304" pitchFamily="18" charset="0"/>
              </a:rPr>
              <a:t>Deep Web</a:t>
            </a:r>
            <a:r>
              <a:rPr kumimoji="0" lang="zh-CN" altLang="en-US" sz="2000" b="1">
                <a:latin typeface="黑体" panose="02010609060101010101" pitchFamily="49" charset="-122"/>
                <a:ea typeface="黑体" panose="02010609060101010101" pitchFamily="49" charset="-122"/>
                <a:cs typeface="Times New Roman" panose="02020603050405020304" pitchFamily="18" charset="0"/>
              </a:rPr>
              <a:t>与</a:t>
            </a:r>
            <a:r>
              <a:rPr kumimoji="0" lang="en-US" altLang="zh-CN" sz="2000" b="1">
                <a:latin typeface="Times New Roman" panose="02020603050405020304" pitchFamily="18" charset="0"/>
                <a:ea typeface="黑体" panose="02010609060101010101" pitchFamily="49" charset="-122"/>
                <a:cs typeface="Times New Roman" panose="02020603050405020304" pitchFamily="18" charset="0"/>
              </a:rPr>
              <a:t>Surface Web</a:t>
            </a:r>
            <a:endParaRPr kumimoji="0" lang="en-US" altLang="zh-CN" sz="20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8007" name="Rectangle 7"/>
          <p:cNvSpPr>
            <a:spLocks noChangeArrowheads="1"/>
          </p:cNvSpPr>
          <p:nvPr/>
        </p:nvSpPr>
        <p:spPr bwMode="auto">
          <a:xfrm>
            <a:off x="6588125" y="2565400"/>
            <a:ext cx="2339975"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911225" eaLnBrk="0" hangingPunct="0">
              <a:defRPr kumimoji="1" sz="2500">
                <a:solidFill>
                  <a:schemeClr val="tx1"/>
                </a:solidFill>
                <a:latin typeface="Tahoma" panose="020B0604030504040204" pitchFamily="34" charset="0"/>
                <a:ea typeface="宋体" panose="02010600030101010101" pitchFamily="2" charset="-122"/>
              </a:defRPr>
            </a:lvl1pPr>
            <a:lvl2pPr defTabSz="911225" eaLnBrk="0" hangingPunct="0">
              <a:defRPr kumimoji="1" sz="2500">
                <a:solidFill>
                  <a:schemeClr val="tx1"/>
                </a:solidFill>
                <a:latin typeface="Tahoma" panose="020B0604030504040204" pitchFamily="34" charset="0"/>
                <a:ea typeface="宋体" panose="02010600030101010101" pitchFamily="2" charset="-122"/>
              </a:defRPr>
            </a:lvl2pPr>
            <a:lvl3pPr defTabSz="911225" eaLnBrk="0" hangingPunct="0">
              <a:defRPr kumimoji="1" sz="2500">
                <a:solidFill>
                  <a:schemeClr val="tx1"/>
                </a:solidFill>
                <a:latin typeface="Tahoma" panose="020B0604030504040204" pitchFamily="34" charset="0"/>
                <a:ea typeface="宋体" panose="02010600030101010101" pitchFamily="2" charset="-122"/>
              </a:defRPr>
            </a:lvl3pPr>
            <a:lvl4pPr defTabSz="911225" eaLnBrk="0" hangingPunct="0">
              <a:defRPr kumimoji="1" sz="2500">
                <a:solidFill>
                  <a:schemeClr val="tx1"/>
                </a:solidFill>
                <a:latin typeface="Tahoma" panose="020B0604030504040204" pitchFamily="34" charset="0"/>
                <a:ea typeface="宋体" panose="02010600030101010101" pitchFamily="2" charset="-122"/>
              </a:defRPr>
            </a:lvl4pPr>
            <a:lvl5pPr defTabSz="911225" eaLnBrk="0" hangingPunct="0">
              <a:defRPr kumimoji="1" sz="2500">
                <a:solidFill>
                  <a:schemeClr val="tx1"/>
                </a:solidFill>
                <a:latin typeface="Tahoma" panose="020B0604030504040204" pitchFamily="34" charset="0"/>
                <a:ea typeface="宋体" panose="02010600030101010101" pitchFamily="2" charset="-122"/>
              </a:defRPr>
            </a:lvl5pPr>
            <a:lvl6pPr defTabSz="911225"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6pPr>
            <a:lvl7pPr defTabSz="911225"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7pPr>
            <a:lvl8pPr defTabSz="911225"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8pPr>
            <a:lvl9pPr defTabSz="911225"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9pPr>
          </a:lstStyle>
          <a:p>
            <a:pPr eaLnBrk="1" hangingPunct="1"/>
            <a:r>
              <a:rPr lang="en-US" altLang="zh-CN" sz="2000"/>
              <a:t>Deep Web</a:t>
            </a:r>
            <a:r>
              <a:rPr lang="zh-CN" altLang="en-US" sz="2000"/>
              <a:t>的内容存储在真正的在线数据库中，这些内容只有在被查询时，才会由</a:t>
            </a:r>
            <a:r>
              <a:rPr lang="en-US" altLang="zh-CN" sz="2000"/>
              <a:t>Web</a:t>
            </a:r>
            <a:r>
              <a:rPr lang="zh-CN" altLang="en-US" sz="2000"/>
              <a:t>服务器动态生成页面将结果返回给用户，而不存在相应的静态链接</a:t>
            </a:r>
            <a:endParaRPr lang="zh-CN" altLang="en-US" sz="20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Rectangle 4"/>
          <p:cNvSpPr>
            <a:spLocks noChangeArrowheads="1"/>
          </p:cNvSpPr>
          <p:nvPr/>
        </p:nvSpPr>
        <p:spPr bwMode="auto">
          <a:xfrm>
            <a:off x="0" y="1757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0053" name="Rectangle 5"/>
          <p:cNvSpPr>
            <a:spLocks noChangeArrowheads="1"/>
          </p:cNvSpPr>
          <p:nvPr/>
        </p:nvSpPr>
        <p:spPr bwMode="auto">
          <a:xfrm>
            <a:off x="1219200" y="3302000"/>
            <a:ext cx="6781800" cy="2819400"/>
          </a:xfrm>
          <a:prstGeom prst="rect">
            <a:avLst/>
          </a:prstGeom>
          <a:noFill/>
          <a:ln w="19050">
            <a:solidFill>
              <a:srgbClr val="FF000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54" name="Rectangle 6"/>
          <p:cNvSpPr>
            <a:spLocks noChangeArrowheads="1"/>
          </p:cNvSpPr>
          <p:nvPr/>
        </p:nvSpPr>
        <p:spPr bwMode="auto">
          <a:xfrm>
            <a:off x="1835150" y="6345238"/>
            <a:ext cx="472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535305" eaLnBrk="0" hangingPunct="0">
              <a:defRPr kumimoji="1" sz="2500">
                <a:solidFill>
                  <a:schemeClr val="tx1"/>
                </a:solidFill>
                <a:latin typeface="Tahoma" panose="020B0604030504040204" pitchFamily="34" charset="0"/>
                <a:ea typeface="宋体" panose="02010600030101010101" pitchFamily="2" charset="-122"/>
              </a:defRPr>
            </a:lvl1pPr>
            <a:lvl2pPr eaLnBrk="0" hangingPunct="0">
              <a:defRPr kumimoji="1" sz="2500">
                <a:solidFill>
                  <a:schemeClr val="tx1"/>
                </a:solidFill>
                <a:latin typeface="Tahoma" panose="020B0604030504040204" pitchFamily="34" charset="0"/>
                <a:ea typeface="宋体" panose="02010600030101010101" pitchFamily="2" charset="-122"/>
              </a:defRPr>
            </a:lvl2pPr>
            <a:lvl3pPr eaLnBrk="0" hangingPunct="0">
              <a:defRPr kumimoji="1" sz="2500">
                <a:solidFill>
                  <a:schemeClr val="tx1"/>
                </a:solidFill>
                <a:latin typeface="Tahoma" panose="020B0604030504040204" pitchFamily="34" charset="0"/>
                <a:ea typeface="宋体" panose="02010600030101010101" pitchFamily="2" charset="-122"/>
              </a:defRPr>
            </a:lvl3pPr>
            <a:lvl4pPr eaLnBrk="0" hangingPunct="0">
              <a:defRPr kumimoji="1" sz="2500">
                <a:solidFill>
                  <a:schemeClr val="tx1"/>
                </a:solidFill>
                <a:latin typeface="Tahoma" panose="020B0604030504040204" pitchFamily="34" charset="0"/>
                <a:ea typeface="宋体" panose="02010600030101010101" pitchFamily="2" charset="-122"/>
              </a:defRPr>
            </a:lvl4pPr>
            <a:lvl5pPr eaLnBrk="0" hangingPunct="0">
              <a:defRPr kumimoji="1" sz="2500">
                <a:solidFill>
                  <a:schemeClr val="tx1"/>
                </a:solidFill>
                <a:latin typeface="Tahoma" panose="020B0604030504040204" pitchFamily="34" charset="0"/>
                <a:ea typeface="宋体" panose="02010600030101010101" pitchFamily="2" charset="-122"/>
              </a:defRPr>
            </a:lvl5pPr>
            <a:lvl6pPr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6pPr>
            <a:lvl7pPr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7pPr>
            <a:lvl8pPr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8pPr>
            <a:lvl9pPr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9pPr>
          </a:lstStyle>
          <a:p>
            <a:pPr algn="ctr" eaLnBrk="1" hangingPunct="1"/>
            <a:r>
              <a:rPr kumimoji="0" lang="en-US" altLang="zh-CN" sz="2000" b="1">
                <a:latin typeface="Times New Roman" panose="02020603050405020304" pitchFamily="18" charset="0"/>
                <a:ea typeface="黑体" panose="02010609060101010101" pitchFamily="49" charset="-122"/>
                <a:cs typeface="Times New Roman" panose="02020603050405020304" pitchFamily="18" charset="0"/>
              </a:rPr>
              <a:t> Deep Web</a:t>
            </a:r>
            <a:r>
              <a:rPr kumimoji="0" lang="zh-CN" altLang="en-US" sz="2000" b="1">
                <a:latin typeface="Times New Roman" panose="02020603050405020304" pitchFamily="18" charset="0"/>
                <a:ea typeface="黑体" panose="02010609060101010101" pitchFamily="49" charset="-122"/>
                <a:cs typeface="Times New Roman" panose="02020603050405020304" pitchFamily="18" charset="0"/>
              </a:rPr>
              <a:t>数据集成</a:t>
            </a:r>
            <a:endParaRPr kumimoji="0" lang="zh-CN" altLang="en-US" sz="2000">
              <a:latin typeface="Arial" panose="020B0604020202020204" pitchFamily="34" charset="0"/>
              <a:ea typeface="黑体" panose="02010609060101010101" pitchFamily="49" charset="-122"/>
              <a:cs typeface="Times New Roman" panose="02020603050405020304" pitchFamily="18" charset="0"/>
            </a:endParaRPr>
          </a:p>
        </p:txBody>
      </p:sp>
      <p:sp>
        <p:nvSpPr>
          <p:cNvPr id="130055" name="Rectangle 7"/>
          <p:cNvSpPr>
            <a:spLocks noChangeArrowheads="1"/>
          </p:cNvSpPr>
          <p:nvPr/>
        </p:nvSpPr>
        <p:spPr bwMode="auto">
          <a:xfrm>
            <a:off x="0" y="1757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30056" name="Object 8"/>
          <p:cNvGraphicFramePr>
            <a:graphicFrameLocks noChangeAspect="1"/>
          </p:cNvGraphicFramePr>
          <p:nvPr/>
        </p:nvGraphicFramePr>
        <p:xfrm>
          <a:off x="287655" y="796925"/>
          <a:ext cx="8645525" cy="5739765"/>
        </p:xfrm>
        <a:graphic>
          <a:graphicData uri="http://schemas.openxmlformats.org/presentationml/2006/ole">
            <mc:AlternateContent xmlns:mc="http://schemas.openxmlformats.org/markup-compatibility/2006">
              <mc:Choice xmlns:v="urn:schemas-microsoft-com:vml" Requires="v">
                <p:oleObj spid="_x0000_s14644" name="Visio" r:id="rId1" imgW="5657850" imgH="3362325" progId="Visio.Drawing.11">
                  <p:embed/>
                </p:oleObj>
              </mc:Choice>
              <mc:Fallback>
                <p:oleObj name="Visio" r:id="rId1" imgW="5657850" imgH="3362325" progId="Visio.Drawing.11">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655" y="796925"/>
                        <a:ext cx="8645525" cy="57397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网络信息爬取</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ü"/>
            </a:pPr>
            <a:r>
              <a:rPr lang="zh-CN" altLang="en-US" dirty="0"/>
              <a:t>抓取网页</a:t>
            </a:r>
            <a:endParaRPr lang="en-US" altLang="zh-CN" dirty="0"/>
          </a:p>
          <a:p>
            <a:pPr>
              <a:buFont typeface="Wingdings" panose="05000000000000000000" pitchFamily="2" charset="2"/>
              <a:buChar char="ü"/>
            </a:pPr>
            <a:r>
              <a:rPr lang="zh-CN" altLang="en-US" dirty="0"/>
              <a:t>网络爬虫</a:t>
            </a:r>
            <a:endParaRPr lang="en-US" altLang="zh-CN" dirty="0"/>
          </a:p>
          <a:p>
            <a:pPr>
              <a:buFont typeface="Wingdings" panose="05000000000000000000" pitchFamily="2" charset="2"/>
              <a:buChar char="ü"/>
            </a:pPr>
            <a:r>
              <a:rPr lang="zh-CN" altLang="en-US" dirty="0"/>
              <a:t>时新性</a:t>
            </a:r>
            <a:endParaRPr lang="en-US" altLang="zh-CN" dirty="0"/>
          </a:p>
          <a:p>
            <a:pPr>
              <a:buFont typeface="Wingdings" panose="05000000000000000000" pitchFamily="2" charset="2"/>
              <a:buChar char="ü"/>
            </a:pPr>
            <a:r>
              <a:rPr lang="zh-CN" altLang="en-US" dirty="0"/>
              <a:t>面向主题的信息采集</a:t>
            </a:r>
            <a:endParaRPr lang="en-US" altLang="zh-CN" dirty="0"/>
          </a:p>
          <a:p>
            <a:pPr>
              <a:buFont typeface="Wingdings" panose="05000000000000000000" pitchFamily="2" charset="2"/>
              <a:buChar char="ü"/>
            </a:pPr>
            <a:r>
              <a:rPr lang="zh-CN" altLang="en-US" dirty="0"/>
              <a:t>深层网络采集</a:t>
            </a:r>
            <a:endParaRPr lang="en-US" altLang="zh-CN" dirty="0"/>
          </a:p>
          <a:p>
            <a:pPr>
              <a:buFont typeface="Wingdings" panose="05000000000000000000" pitchFamily="2" charset="2"/>
              <a:buChar char="ü"/>
            </a:pPr>
            <a:r>
              <a:rPr lang="zh-CN" altLang="en-US" dirty="0">
                <a:solidFill>
                  <a:srgbClr val="00B0F0"/>
                </a:solidFill>
              </a:rPr>
              <a:t>网站地图</a:t>
            </a:r>
            <a:endParaRPr lang="en-US" altLang="zh-CN" dirty="0">
              <a:solidFill>
                <a:srgbClr val="00B0F0"/>
              </a:solidFill>
            </a:endParaRPr>
          </a:p>
          <a:p>
            <a:pPr>
              <a:buFont typeface="Wingdings" panose="05000000000000000000" pitchFamily="2" charset="2"/>
              <a:buChar char="ü"/>
            </a:pPr>
            <a:r>
              <a:rPr lang="zh-CN" altLang="en-US" dirty="0"/>
              <a:t>分布式信息采集</a:t>
            </a:r>
            <a:endParaRPr lang="en-US" altLang="zh-CN"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网站地图</a:t>
            </a:r>
            <a:endParaRPr lang="zh-CN" altLang="en-US" dirty="0"/>
          </a:p>
        </p:txBody>
      </p:sp>
      <p:sp>
        <p:nvSpPr>
          <p:cNvPr id="3" name="内容占位符 2"/>
          <p:cNvSpPr>
            <a:spLocks noGrp="1"/>
          </p:cNvSpPr>
          <p:nvPr>
            <p:ph idx="1"/>
          </p:nvPr>
        </p:nvSpPr>
        <p:spPr/>
        <p:txBody>
          <a:bodyPr/>
          <a:lstStyle/>
          <a:p>
            <a:r>
              <a:rPr lang="zh-CN" altLang="en-US" dirty="0"/>
              <a:t>网站地图中含有一个</a:t>
            </a:r>
            <a:r>
              <a:rPr lang="en-US" altLang="zh-CN" dirty="0"/>
              <a:t>URL</a:t>
            </a:r>
            <a:r>
              <a:rPr lang="zh-CN" altLang="en-US" dirty="0"/>
              <a:t>列表以及与这些</a:t>
            </a:r>
            <a:r>
              <a:rPr lang="en-US" altLang="zh-CN" dirty="0"/>
              <a:t>URL</a:t>
            </a:r>
            <a:r>
              <a:rPr lang="zh-CN" altLang="en-US" dirty="0"/>
              <a:t>相关的数据</a:t>
            </a:r>
            <a:endParaRPr lang="en-US" altLang="zh-CN" dirty="0"/>
          </a:p>
          <a:p>
            <a:pPr lvl="1"/>
            <a:r>
              <a:rPr lang="zh-CN" altLang="en-US" dirty="0"/>
              <a:t>修改时间、修改频率等</a:t>
            </a:r>
            <a:endParaRPr lang="en-US" altLang="zh-CN" dirty="0"/>
          </a:p>
          <a:p>
            <a:r>
              <a:rPr lang="zh-CN" altLang="en-US" dirty="0"/>
              <a:t>由网站管理员创建</a:t>
            </a:r>
            <a:endParaRPr lang="en-US" altLang="zh-CN" dirty="0"/>
          </a:p>
          <a:p>
            <a:r>
              <a:rPr lang="zh-CN" altLang="en-US" dirty="0"/>
              <a:t>告知爬虫可能无法发现的一些特定页面</a:t>
            </a:r>
            <a:endParaRPr lang="en-US" altLang="zh-CN" dirty="0"/>
          </a:p>
          <a:p>
            <a:r>
              <a:rPr lang="zh-CN" altLang="en-US" dirty="0"/>
              <a:t>提供暗示信息，告知爬虫应该何时对网页发生变化进行检测</a:t>
            </a:r>
            <a:endParaRPr lang="en-US" altLang="zh-CN" dirty="0"/>
          </a:p>
          <a:p>
            <a:r>
              <a:rPr lang="en-US" altLang="zh-CN" dirty="0"/>
              <a:t>Robot.txt</a:t>
            </a:r>
            <a:r>
              <a:rPr lang="zh-CN" altLang="en-US" dirty="0"/>
              <a:t>中含有一个对网站地图的引用</a:t>
            </a:r>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网站地图</a:t>
            </a:r>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pic>
        <p:nvPicPr>
          <p:cNvPr id="77826" name="Picture 2"/>
          <p:cNvPicPr>
            <a:picLocks noChangeAspect="1" noChangeArrowheads="1"/>
          </p:cNvPicPr>
          <p:nvPr/>
        </p:nvPicPr>
        <p:blipFill>
          <a:blip r:embed="rId1" cstate="print"/>
          <a:srcRect/>
          <a:stretch>
            <a:fillRect/>
          </a:stretch>
        </p:blipFill>
        <p:spPr bwMode="auto">
          <a:xfrm>
            <a:off x="17180" y="1443936"/>
            <a:ext cx="7194550" cy="4648200"/>
          </a:xfrm>
          <a:prstGeom prst="rect">
            <a:avLst/>
          </a:prstGeom>
          <a:noFill/>
          <a:ln w="9525">
            <a:noFill/>
            <a:miter lim="800000"/>
            <a:headEnd/>
            <a:tailEnd/>
          </a:ln>
          <a:effectLst/>
        </p:spPr>
      </p:pic>
      <p:sp>
        <p:nvSpPr>
          <p:cNvPr id="3" name="矩形 2"/>
          <p:cNvSpPr/>
          <p:nvPr/>
        </p:nvSpPr>
        <p:spPr>
          <a:xfrm>
            <a:off x="6876256" y="1148546"/>
            <a:ext cx="2282562" cy="5016758"/>
          </a:xfrm>
          <a:prstGeom prst="rect">
            <a:avLst/>
          </a:prstGeom>
        </p:spPr>
        <p:txBody>
          <a:bodyPr wrap="square">
            <a:spAutoFit/>
          </a:bodyPr>
          <a:lstStyle/>
          <a:p>
            <a:r>
              <a:rPr lang="zh-CN" altLang="en-US" sz="2000" dirty="0">
                <a:solidFill>
                  <a:srgbClr val="FF0000"/>
                </a:solidFill>
                <a:ea typeface="黑体" panose="02010609060101010101" pitchFamily="49" charset="-122"/>
              </a:rPr>
              <a:t>第</a:t>
            </a:r>
            <a:r>
              <a:rPr lang="en-US" altLang="zh-CN" sz="2000" dirty="0">
                <a:solidFill>
                  <a:srgbClr val="FF0000"/>
                </a:solidFill>
                <a:ea typeface="黑体" panose="02010609060101010101" pitchFamily="49" charset="-122"/>
              </a:rPr>
              <a:t>2</a:t>
            </a:r>
            <a:r>
              <a:rPr lang="zh-CN" altLang="en-US" sz="2000" dirty="0">
                <a:solidFill>
                  <a:srgbClr val="FF0000"/>
                </a:solidFill>
                <a:ea typeface="黑体" panose="02010609060101010101" pitchFamily="49" charset="-122"/>
              </a:rPr>
              <a:t>个</a:t>
            </a:r>
            <a:r>
              <a:rPr lang="en-US" altLang="zh-CN" sz="2000" dirty="0">
                <a:solidFill>
                  <a:srgbClr val="FF0000"/>
                </a:solidFill>
                <a:ea typeface="黑体" panose="02010609060101010101" pitchFamily="49" charset="-122"/>
              </a:rPr>
              <a:t>URL</a:t>
            </a:r>
            <a:r>
              <a:rPr lang="zh-CN" altLang="en-US" sz="2000" dirty="0">
                <a:solidFill>
                  <a:srgbClr val="FF0000"/>
                </a:solidFill>
                <a:ea typeface="黑体" panose="02010609060101010101" pitchFamily="49" charset="-122"/>
              </a:rPr>
              <a:t>和第</a:t>
            </a:r>
            <a:r>
              <a:rPr lang="en-US" altLang="zh-CN" sz="2000" dirty="0">
                <a:solidFill>
                  <a:srgbClr val="FF0000"/>
                </a:solidFill>
                <a:ea typeface="黑体" panose="02010609060101010101" pitchFamily="49" charset="-122"/>
              </a:rPr>
              <a:t>3</a:t>
            </a:r>
            <a:r>
              <a:rPr lang="zh-CN" altLang="en-US" sz="2000" dirty="0">
                <a:solidFill>
                  <a:srgbClr val="FF0000"/>
                </a:solidFill>
                <a:ea typeface="黑体" panose="02010609060101010101" pitchFamily="49" charset="-122"/>
              </a:rPr>
              <a:t>个</a:t>
            </a:r>
            <a:r>
              <a:rPr lang="en-US" altLang="zh-CN" sz="2000" dirty="0">
                <a:solidFill>
                  <a:srgbClr val="FF0000"/>
                </a:solidFill>
                <a:ea typeface="黑体" panose="02010609060101010101" pitchFamily="49" charset="-122"/>
              </a:rPr>
              <a:t>URL</a:t>
            </a:r>
            <a:r>
              <a:rPr lang="zh-CN" altLang="en-US" sz="2000" dirty="0">
                <a:solidFill>
                  <a:srgbClr val="FF0000"/>
                </a:solidFill>
                <a:ea typeface="黑体" panose="02010609060101010101" pitchFamily="49" charset="-122"/>
              </a:rPr>
              <a:t>，他们是通过表单结果生成的页面。</a:t>
            </a:r>
            <a:endParaRPr lang="en-US" altLang="zh-CN" sz="2000" dirty="0">
              <a:solidFill>
                <a:srgbClr val="FF0000"/>
              </a:solidFill>
              <a:ea typeface="黑体" panose="02010609060101010101" pitchFamily="49" charset="-122"/>
            </a:endParaRPr>
          </a:p>
          <a:p>
            <a:endParaRPr lang="en-US" altLang="zh-CN" sz="2000" dirty="0">
              <a:solidFill>
                <a:srgbClr val="FF0000"/>
              </a:solidFill>
              <a:ea typeface="黑体" panose="02010609060101010101" pitchFamily="49" charset="-122"/>
            </a:endParaRPr>
          </a:p>
          <a:p>
            <a:r>
              <a:rPr lang="zh-CN" altLang="en-US" sz="2000" dirty="0">
                <a:solidFill>
                  <a:srgbClr val="FF0000"/>
                </a:solidFill>
                <a:ea typeface="黑体" panose="02010609060101010101" pitchFamily="49" charset="-122"/>
              </a:rPr>
              <a:t>在这个网站里，可能没有任何链接指向这些页面，用户必须通过填写搜索框得到他们。</a:t>
            </a:r>
            <a:endParaRPr lang="en-US" altLang="zh-CN" sz="2000" dirty="0">
              <a:solidFill>
                <a:srgbClr val="FF0000"/>
              </a:solidFill>
              <a:ea typeface="黑体" panose="02010609060101010101" pitchFamily="49" charset="-122"/>
            </a:endParaRPr>
          </a:p>
          <a:p>
            <a:endParaRPr lang="en-US" altLang="zh-CN" sz="2000" dirty="0">
              <a:solidFill>
                <a:srgbClr val="FF0000"/>
              </a:solidFill>
              <a:ea typeface="黑体" panose="02010609060101010101" pitchFamily="49" charset="-122"/>
            </a:endParaRPr>
          </a:p>
          <a:p>
            <a:r>
              <a:rPr lang="zh-CN" altLang="en-US" sz="2000" dirty="0">
                <a:solidFill>
                  <a:srgbClr val="FF0000"/>
                </a:solidFill>
                <a:ea typeface="黑体" panose="02010609060101010101" pitchFamily="49" charset="-122"/>
              </a:rPr>
              <a:t>这样，这些页面对于搜索引擎来说是不可见的，网站地图允许爬虫程序找到这些隐藏的内容。</a:t>
            </a:r>
            <a:endParaRPr lang="zh-CN" altLang="en-US" sz="2000" dirty="0">
              <a:solidFill>
                <a:srgbClr val="FF00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网络信息爬取</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ü"/>
            </a:pPr>
            <a:r>
              <a:rPr lang="zh-CN" altLang="en-US" dirty="0"/>
              <a:t>抓取网页</a:t>
            </a:r>
            <a:endParaRPr lang="en-US" altLang="zh-CN" dirty="0"/>
          </a:p>
          <a:p>
            <a:pPr>
              <a:buFont typeface="Wingdings" panose="05000000000000000000" pitchFamily="2" charset="2"/>
              <a:buChar char="ü"/>
            </a:pPr>
            <a:r>
              <a:rPr lang="zh-CN" altLang="en-US" dirty="0"/>
              <a:t>网络爬虫</a:t>
            </a:r>
            <a:endParaRPr lang="en-US" altLang="zh-CN" dirty="0"/>
          </a:p>
          <a:p>
            <a:pPr>
              <a:buFont typeface="Wingdings" panose="05000000000000000000" pitchFamily="2" charset="2"/>
              <a:buChar char="ü"/>
            </a:pPr>
            <a:r>
              <a:rPr lang="zh-CN" altLang="en-US" dirty="0"/>
              <a:t>时新性</a:t>
            </a:r>
            <a:endParaRPr lang="en-US" altLang="zh-CN" dirty="0"/>
          </a:p>
          <a:p>
            <a:pPr>
              <a:buFont typeface="Wingdings" panose="05000000000000000000" pitchFamily="2" charset="2"/>
              <a:buChar char="ü"/>
            </a:pPr>
            <a:r>
              <a:rPr lang="zh-CN" altLang="en-US" dirty="0"/>
              <a:t>面向主题的信息采集</a:t>
            </a:r>
            <a:endParaRPr lang="en-US" altLang="zh-CN" dirty="0"/>
          </a:p>
          <a:p>
            <a:pPr>
              <a:buFont typeface="Wingdings" panose="05000000000000000000" pitchFamily="2" charset="2"/>
              <a:buChar char="ü"/>
            </a:pPr>
            <a:r>
              <a:rPr lang="zh-CN" altLang="en-US" dirty="0"/>
              <a:t>深层网络采集</a:t>
            </a:r>
            <a:endParaRPr lang="en-US" altLang="zh-CN" dirty="0"/>
          </a:p>
          <a:p>
            <a:pPr>
              <a:buFont typeface="Wingdings" panose="05000000000000000000" pitchFamily="2" charset="2"/>
              <a:buChar char="ü"/>
            </a:pPr>
            <a:r>
              <a:rPr lang="zh-CN" altLang="en-US" dirty="0"/>
              <a:t>网站地图</a:t>
            </a:r>
            <a:endParaRPr lang="en-US" altLang="zh-CN" dirty="0"/>
          </a:p>
          <a:p>
            <a:pPr>
              <a:buFont typeface="Wingdings" panose="05000000000000000000" pitchFamily="2" charset="2"/>
              <a:buChar char="ü"/>
            </a:pPr>
            <a:r>
              <a:rPr lang="zh-CN" altLang="en-US" dirty="0">
                <a:solidFill>
                  <a:srgbClr val="00B0F0"/>
                </a:solidFill>
              </a:rPr>
              <a:t>分布式信息采集</a:t>
            </a:r>
            <a:endParaRPr lang="en-US" altLang="zh-CN" dirty="0">
              <a:solidFill>
                <a:srgbClr val="00B0F0"/>
              </a:solidFill>
            </a:endParaRPr>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分布式信息采集</a:t>
            </a:r>
            <a:endParaRPr lang="zh-CN" altLang="en-US" dirty="0"/>
          </a:p>
        </p:txBody>
      </p:sp>
      <p:sp>
        <p:nvSpPr>
          <p:cNvPr id="3" name="内容占位符 2"/>
          <p:cNvSpPr>
            <a:spLocks noGrp="1"/>
          </p:cNvSpPr>
          <p:nvPr>
            <p:ph idx="1"/>
          </p:nvPr>
        </p:nvSpPr>
        <p:spPr>
          <a:xfrm>
            <a:off x="102332" y="1793647"/>
            <a:ext cx="8939336" cy="4953000"/>
          </a:xfrm>
        </p:spPr>
        <p:txBody>
          <a:bodyPr/>
          <a:lstStyle/>
          <a:p>
            <a:r>
              <a:rPr lang="zh-CN" altLang="en-US" dirty="0"/>
              <a:t>使用多台机器进行信息采集</a:t>
            </a:r>
            <a:endParaRPr lang="en-US" altLang="zh-CN" dirty="0"/>
          </a:p>
          <a:p>
            <a:pPr lvl="1"/>
            <a:r>
              <a:rPr lang="zh-CN" altLang="en-US" dirty="0"/>
              <a:t>可以将爬虫程序放在采集信息的网站附近</a:t>
            </a:r>
            <a:endParaRPr lang="en-US" altLang="zh-CN" dirty="0"/>
          </a:p>
          <a:p>
            <a:pPr lvl="2"/>
            <a:r>
              <a:rPr lang="zh-CN" altLang="en-US" dirty="0"/>
              <a:t>长距离网络链接导致较低的吞吐量、较长的延迟时间</a:t>
            </a:r>
            <a:endParaRPr lang="en-US" altLang="zh-CN" dirty="0"/>
          </a:p>
          <a:p>
            <a:pPr lvl="1"/>
            <a:r>
              <a:rPr lang="zh-CN" altLang="en-US" dirty="0"/>
              <a:t>可以减少爬虫需要记住的网站数目</a:t>
            </a:r>
            <a:endParaRPr lang="en-US" altLang="zh-CN" dirty="0"/>
          </a:p>
          <a:p>
            <a:pPr lvl="2"/>
            <a:r>
              <a:rPr lang="zh-CN" altLang="en-US" dirty="0"/>
              <a:t>每个爬虫需要记住所有曾经爬取过的</a:t>
            </a:r>
            <a:r>
              <a:rPr lang="en-US" altLang="zh-CN" dirty="0"/>
              <a:t>URLs</a:t>
            </a:r>
            <a:r>
              <a:rPr lang="zh-CN" altLang="en-US" dirty="0"/>
              <a:t>、即将爬取的</a:t>
            </a:r>
            <a:r>
              <a:rPr lang="en-US" altLang="zh-CN" dirty="0"/>
              <a:t>URLs</a:t>
            </a:r>
            <a:endParaRPr lang="en-US" altLang="zh-CN" dirty="0"/>
          </a:p>
          <a:p>
            <a:pPr lvl="2"/>
            <a:r>
              <a:rPr lang="zh-CN" altLang="en-US" dirty="0"/>
              <a:t>上述</a:t>
            </a:r>
            <a:r>
              <a:rPr lang="en-US" altLang="zh-CN" dirty="0"/>
              <a:t>URLs</a:t>
            </a:r>
            <a:r>
              <a:rPr lang="zh-CN" altLang="en-US" dirty="0"/>
              <a:t>必须易于存取，在爬取过程中会频繁存取网页包含的</a:t>
            </a:r>
            <a:r>
              <a:rPr lang="en-US" altLang="zh-CN" dirty="0"/>
              <a:t>URLs</a:t>
            </a:r>
            <a:endParaRPr lang="en-US" altLang="zh-CN" dirty="0"/>
          </a:p>
          <a:p>
            <a:pPr lvl="1"/>
            <a:r>
              <a:rPr lang="zh-CN" altLang="en-US" dirty="0"/>
              <a:t>可以使用大量的计算资源</a:t>
            </a:r>
            <a:endParaRPr lang="en-US" altLang="zh-CN" dirty="0"/>
          </a:p>
          <a:p>
            <a:pPr lvl="2"/>
            <a:r>
              <a:rPr lang="zh-CN" altLang="en-US" dirty="0"/>
              <a:t>用于分析的</a:t>
            </a:r>
            <a:r>
              <a:rPr lang="en-US" altLang="zh-CN" dirty="0"/>
              <a:t>CPU</a:t>
            </a:r>
            <a:r>
              <a:rPr lang="zh-CN" altLang="en-US" dirty="0"/>
              <a:t>资源</a:t>
            </a:r>
            <a:endParaRPr lang="en-US" altLang="zh-CN" dirty="0"/>
          </a:p>
          <a:p>
            <a:pPr lvl="2"/>
            <a:r>
              <a:rPr lang="zh-CN" altLang="en-US" dirty="0"/>
              <a:t>用于页面采集的网络带宽</a:t>
            </a:r>
            <a:endParaRPr lang="en-US" altLang="zh-CN" dirty="0"/>
          </a:p>
          <a:p>
            <a:pPr lvl="1"/>
            <a:r>
              <a:rPr lang="zh-CN" altLang="en-US" dirty="0"/>
              <a:t>通过散列函数等方法将目标服务器的网页交给同一节点抓取</a:t>
            </a:r>
            <a:endParaRPr lang="en-US" altLang="zh-CN"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主从式爬虫</a:t>
            </a:r>
            <a:endParaRPr lang="zh-CN" altLang="en-US" dirty="0"/>
          </a:p>
        </p:txBody>
      </p:sp>
      <p:sp>
        <p:nvSpPr>
          <p:cNvPr id="3" name="内容占位符 2"/>
          <p:cNvSpPr>
            <a:spLocks noGrp="1"/>
          </p:cNvSpPr>
          <p:nvPr>
            <p:ph idx="1"/>
          </p:nvPr>
        </p:nvSpPr>
        <p:spPr/>
        <p:txBody>
          <a:bodyPr/>
          <a:lstStyle/>
          <a:p>
            <a:r>
              <a:rPr lang="zh-CN" altLang="en-US" dirty="0"/>
              <a:t>由一个分发服务器和多个爬虫服务器构成，分发服务器维护待抓取</a:t>
            </a:r>
            <a:r>
              <a:rPr lang="en-US" altLang="zh-CN" dirty="0"/>
              <a:t>URL</a:t>
            </a:r>
            <a:r>
              <a:rPr lang="zh-CN" altLang="en-US" dirty="0"/>
              <a:t>队列分配给不同的爬虫服务器，同时对爬虫服务器进行负载均衡。</a:t>
            </a:r>
            <a:endParaRPr lang="zh-CN" altLang="en-US" dirty="0"/>
          </a:p>
          <a:p>
            <a:r>
              <a:rPr lang="zh-CN" altLang="en-US" dirty="0"/>
              <a:t>缺点</a:t>
            </a:r>
            <a:endParaRPr lang="zh-CN" altLang="en-US" dirty="0"/>
          </a:p>
          <a:p>
            <a:pPr lvl="1"/>
            <a:r>
              <a:rPr lang="zh-CN" altLang="en-US" dirty="0"/>
              <a:t>分发服务器承担很多管理任务，容易成为整个系统的瓶颈</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对等式爬虫</a:t>
            </a:r>
            <a:endParaRPr lang="zh-CN" altLang="en-US" dirty="0"/>
          </a:p>
        </p:txBody>
      </p:sp>
      <p:sp>
        <p:nvSpPr>
          <p:cNvPr id="3" name="内容占位符 2"/>
          <p:cNvSpPr>
            <a:spLocks noGrp="1"/>
          </p:cNvSpPr>
          <p:nvPr>
            <p:ph idx="1"/>
          </p:nvPr>
        </p:nvSpPr>
        <p:spPr>
          <a:xfrm>
            <a:off x="457200" y="1716360"/>
            <a:ext cx="8229600" cy="4953000"/>
          </a:xfrm>
        </p:spPr>
        <p:txBody>
          <a:bodyPr>
            <a:normAutofit fontScale="92500" lnSpcReduction="20000"/>
          </a:bodyPr>
          <a:lstStyle/>
          <a:p>
            <a:r>
              <a:rPr lang="zh-CN" altLang="en-US" dirty="0"/>
              <a:t>每台服务器功能相同，自己判断是否抓取对应的</a:t>
            </a:r>
            <a:r>
              <a:rPr lang="en-US" altLang="zh-CN" dirty="0"/>
              <a:t>URL</a:t>
            </a:r>
            <a:r>
              <a:rPr lang="zh-CN" altLang="en-US" dirty="0"/>
              <a:t>网页，如不抓取，则传递给相应的服务器</a:t>
            </a:r>
            <a:endParaRPr lang="en-US" altLang="zh-CN" dirty="0"/>
          </a:p>
          <a:p>
            <a:r>
              <a:rPr lang="zh-CN" altLang="en-US" dirty="0"/>
              <a:t>形式化的调度分配</a:t>
            </a:r>
            <a:endParaRPr lang="en-US" altLang="zh-CN" dirty="0"/>
          </a:p>
          <a:p>
            <a:pPr lvl="1"/>
            <a:r>
              <a:rPr lang="zh-CN" altLang="en-US" dirty="0"/>
              <a:t>对</a:t>
            </a:r>
            <a:r>
              <a:rPr lang="en-US" altLang="zh-CN" dirty="0"/>
              <a:t>URL</a:t>
            </a:r>
            <a:r>
              <a:rPr lang="zh-CN" altLang="en-US" dirty="0"/>
              <a:t>用</a:t>
            </a:r>
            <a:r>
              <a:rPr lang="en-US" altLang="zh-CN" dirty="0"/>
              <a:t>MD5</a:t>
            </a:r>
            <a:r>
              <a:rPr lang="zh-CN" altLang="en-US" dirty="0"/>
              <a:t>签名函数签名</a:t>
            </a:r>
            <a:endParaRPr lang="en-US" altLang="zh-CN" dirty="0"/>
          </a:p>
          <a:p>
            <a:pPr lvl="1"/>
            <a:r>
              <a:rPr lang="zh-CN" altLang="en-US" dirty="0"/>
              <a:t>将</a:t>
            </a:r>
            <a:r>
              <a:rPr lang="en-US" altLang="zh-CN" dirty="0"/>
              <a:t>MD5</a:t>
            </a:r>
            <a:r>
              <a:rPr lang="zh-CN" altLang="en-US" dirty="0"/>
              <a:t>签名值对</a:t>
            </a:r>
            <a:r>
              <a:rPr lang="en-US" altLang="zh-CN" dirty="0"/>
              <a:t>n</a:t>
            </a:r>
            <a:r>
              <a:rPr lang="zh-CN" altLang="en-US" dirty="0"/>
              <a:t>取模运算</a:t>
            </a:r>
            <a:endParaRPr lang="en-US" altLang="zh-CN" dirty="0"/>
          </a:p>
          <a:p>
            <a:pPr lvl="1"/>
            <a:r>
              <a:rPr lang="zh-CN" altLang="en-US" dirty="0"/>
              <a:t>该</a:t>
            </a:r>
            <a:r>
              <a:rPr lang="en-US" altLang="zh-CN" dirty="0"/>
              <a:t>URL</a:t>
            </a:r>
            <a:r>
              <a:rPr lang="zh-CN" altLang="en-US" dirty="0"/>
              <a:t>分配给相应的爬虫服务器</a:t>
            </a:r>
            <a:endParaRPr lang="en-US" altLang="zh-CN" dirty="0"/>
          </a:p>
          <a:p>
            <a:r>
              <a:rPr lang="zh-CN" altLang="en-US" dirty="0"/>
              <a:t>优点：</a:t>
            </a:r>
            <a:endParaRPr lang="zh-CN" altLang="en-US" dirty="0"/>
          </a:p>
          <a:p>
            <a:pPr lvl="1"/>
            <a:r>
              <a:rPr lang="zh-CN" altLang="en-US" dirty="0"/>
              <a:t>每个爬虫服务器的任务量尽可能地均匀分配，</a:t>
            </a:r>
            <a:endParaRPr lang="zh-CN" altLang="en-US" dirty="0"/>
          </a:p>
          <a:p>
            <a:pPr lvl="1"/>
            <a:r>
              <a:rPr lang="zh-CN" altLang="en-US" dirty="0"/>
              <a:t>同一个域名必然只由一个爬虫服务器抓取，</a:t>
            </a:r>
            <a:endParaRPr lang="zh-CN" altLang="en-US" dirty="0"/>
          </a:p>
          <a:p>
            <a:pPr lvl="1"/>
            <a:r>
              <a:rPr lang="zh-CN" altLang="en-US" dirty="0"/>
              <a:t>所有爬虫服务器的工作量组合就是全部的抓取任务</a:t>
            </a:r>
            <a:endParaRPr lang="zh-CN" altLang="en-US" dirty="0"/>
          </a:p>
          <a:p>
            <a:r>
              <a:rPr lang="zh-CN" altLang="en-US" dirty="0"/>
              <a:t>缺点：</a:t>
            </a:r>
            <a:endParaRPr lang="zh-CN" altLang="en-US" dirty="0"/>
          </a:p>
          <a:p>
            <a:pPr lvl="1"/>
            <a:r>
              <a:rPr lang="zh-CN" altLang="en-US" dirty="0"/>
              <a:t>某个服务器宕机，模数发生变化，导致几乎所有任务都要重新分配，资源浪费。</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659929"/>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fld>
            <a:endParaRPr lang="en-US"/>
          </a:p>
        </p:txBody>
      </p:sp>
      <p:sp>
        <p:nvSpPr>
          <p:cNvPr id="80899" name="Text Box 3"/>
          <p:cNvSpPr txBox="1">
            <a:spLocks noChangeArrowheads="1"/>
          </p:cNvSpPr>
          <p:nvPr/>
        </p:nvSpPr>
        <p:spPr bwMode="auto">
          <a:xfrm>
            <a:off x="1187624" y="769627"/>
            <a:ext cx="8505825" cy="4725988"/>
          </a:xfrm>
          <a:prstGeom prst="rect">
            <a:avLst/>
          </a:prstGeom>
          <a:noFill/>
          <a:ln w="9525">
            <a:noFill/>
            <a:round/>
          </a:ln>
        </p:spPr>
        <p:txBody>
          <a:bodyPr/>
          <a:lstStyle/>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1.</a:t>
            </a:r>
            <a:r>
              <a:rPr lang="zh-CN" altLang="en-US" sz="2800" dirty="0">
                <a:solidFill>
                  <a:srgbClr val="BDD3E9"/>
                </a:solidFill>
                <a:latin typeface="Times New Roman" panose="02020603050405020304" pitchFamily="18" charset="0"/>
                <a:ea typeface="黑体" panose="02010609060101010101" pitchFamily="49" charset="-122"/>
              </a:rPr>
              <a:t>确定搜索内容</a:t>
            </a:r>
            <a:endParaRPr lang="en-US" altLang="zh-CN" sz="2800" dirty="0">
              <a:solidFill>
                <a:srgbClr val="BDD3E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2.</a:t>
            </a:r>
            <a:r>
              <a:rPr lang="zh-CN" altLang="en-US" sz="2800" dirty="0">
                <a:solidFill>
                  <a:srgbClr val="BDD3E9"/>
                </a:solidFill>
                <a:latin typeface="Times New Roman" panose="02020603050405020304" pitchFamily="18" charset="0"/>
                <a:ea typeface="黑体" panose="02010609060101010101" pitchFamily="49" charset="-122"/>
              </a:rPr>
              <a:t>网络信息爬取</a:t>
            </a:r>
            <a:endParaRPr lang="en-US" altLang="zh-CN" sz="2800" dirty="0">
              <a:solidFill>
                <a:srgbClr val="BDD3E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336699"/>
                </a:solidFill>
                <a:latin typeface="Times New Roman" panose="02020603050405020304" pitchFamily="18" charset="0"/>
                <a:ea typeface="黑体" panose="02010609060101010101" pitchFamily="49" charset="-122"/>
              </a:rPr>
              <a:t>3.</a:t>
            </a:r>
            <a:r>
              <a:rPr lang="zh-CN" altLang="en-US" sz="2800" dirty="0">
                <a:solidFill>
                  <a:srgbClr val="336699"/>
                </a:solidFill>
                <a:latin typeface="Times New Roman" panose="02020603050405020304" pitchFamily="18" charset="0"/>
                <a:ea typeface="黑体" panose="02010609060101010101" pitchFamily="49" charset="-122"/>
              </a:rPr>
              <a:t>文档和电子邮件的信息采集</a:t>
            </a:r>
            <a:endParaRPr lang="en-US" altLang="zh-CN" sz="2800" dirty="0">
              <a:solidFill>
                <a:srgbClr val="33669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4.</a:t>
            </a:r>
            <a:r>
              <a:rPr lang="zh-CN" altLang="en-US" sz="2800" dirty="0">
                <a:solidFill>
                  <a:srgbClr val="BDD3E9"/>
                </a:solidFill>
                <a:latin typeface="Times New Roman" panose="02020603050405020304" pitchFamily="18" charset="0"/>
                <a:ea typeface="黑体" panose="02010609060101010101" pitchFamily="49" charset="-122"/>
              </a:rPr>
              <a:t>文档信息源</a:t>
            </a:r>
            <a:endParaRPr lang="en-US" altLang="zh-CN" sz="2800" dirty="0">
              <a:solidFill>
                <a:srgbClr val="BDD3E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5.</a:t>
            </a:r>
            <a:r>
              <a:rPr lang="zh-CN" altLang="en-US" sz="2800" dirty="0">
                <a:solidFill>
                  <a:srgbClr val="BDD3E9"/>
                </a:solidFill>
                <a:latin typeface="Times New Roman" panose="02020603050405020304" pitchFamily="18" charset="0"/>
                <a:ea typeface="黑体" panose="02010609060101010101" pitchFamily="49" charset="-122"/>
              </a:rPr>
              <a:t>转换问题</a:t>
            </a:r>
            <a:endParaRPr lang="en-US" altLang="zh-CN" sz="2800" dirty="0">
              <a:solidFill>
                <a:srgbClr val="BDD3E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6.</a:t>
            </a:r>
            <a:r>
              <a:rPr lang="zh-CN" altLang="en-US" sz="2800" dirty="0">
                <a:solidFill>
                  <a:srgbClr val="BDD3E9"/>
                </a:solidFill>
                <a:latin typeface="Times New Roman" panose="02020603050405020304" pitchFamily="18" charset="0"/>
                <a:ea typeface="黑体" panose="02010609060101010101" pitchFamily="49" charset="-122"/>
              </a:rPr>
              <a:t>存储文档</a:t>
            </a:r>
            <a:endParaRPr lang="en-US" altLang="zh-CN" sz="2800" dirty="0">
              <a:solidFill>
                <a:srgbClr val="BDD3E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7.</a:t>
            </a:r>
            <a:r>
              <a:rPr lang="zh-CN" altLang="en-US" sz="2800" dirty="0">
                <a:solidFill>
                  <a:srgbClr val="BDD3E9"/>
                </a:solidFill>
                <a:latin typeface="Times New Roman" panose="02020603050405020304" pitchFamily="18" charset="0"/>
                <a:ea typeface="黑体" panose="02010609060101010101" pitchFamily="49" charset="-122"/>
              </a:rPr>
              <a:t>重复检测</a:t>
            </a:r>
            <a:endParaRPr lang="en-US" altLang="zh-CN" sz="2800" dirty="0">
              <a:solidFill>
                <a:srgbClr val="BDD3E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8.</a:t>
            </a:r>
            <a:r>
              <a:rPr lang="zh-CN" altLang="en-US" sz="2800" dirty="0">
                <a:solidFill>
                  <a:srgbClr val="BDD3E9"/>
                </a:solidFill>
                <a:latin typeface="Times New Roman" panose="02020603050405020304" pitchFamily="18" charset="0"/>
                <a:ea typeface="黑体" panose="02010609060101010101" pitchFamily="49" charset="-122"/>
              </a:rPr>
              <a:t>去除噪音</a:t>
            </a:r>
            <a:endParaRPr lang="zh-CN" altLang="en-US" sz="2800" dirty="0">
              <a:solidFill>
                <a:srgbClr val="BDD3E9"/>
              </a:solidFill>
              <a:latin typeface="Times New Roman" panose="02020603050405020304" pitchFamily="18" charset="0"/>
              <a:ea typeface="黑体" panose="02010609060101010101" pitchFamily="49" charset="-122"/>
            </a:endParaRPr>
          </a:p>
          <a:p>
            <a:pPr marL="514350" indent="-514350">
              <a:lnSpc>
                <a:spcPct val="150000"/>
              </a:lnSpc>
              <a:spcBef>
                <a:spcPts val="700"/>
              </a:spcBef>
              <a:buClr>
                <a:srgbClr val="336699"/>
              </a:buClr>
              <a:buSzPct val="80000"/>
              <a:buFont typeface="Calibri" panose="020F0502020204030204" pitchFamily="34" charset="0"/>
              <a:buChar char="❸"/>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endParaRPr lang="en-US" sz="2800" dirty="0">
              <a:solidFill>
                <a:srgbClr val="336699"/>
              </a:solidFill>
              <a:latin typeface="Times New Roman" panose="02020603050405020304" pitchFamily="18" charset="0"/>
              <a:ea typeface="黑体" panose="02010609060101010101" pitchFamily="49"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网络信息爬取（</a:t>
            </a:r>
            <a:r>
              <a:rPr lang="en-US" altLang="zh-CN" dirty="0"/>
              <a:t>1</a:t>
            </a:r>
            <a:r>
              <a:rPr lang="zh-CN" altLang="en-US" dirty="0"/>
              <a:t>）</a:t>
            </a:r>
            <a:endParaRPr lang="zh-CN" altLang="en-US" dirty="0"/>
          </a:p>
        </p:txBody>
      </p:sp>
      <p:sp>
        <p:nvSpPr>
          <p:cNvPr id="3" name="内容占位符 2"/>
          <p:cNvSpPr>
            <a:spLocks noGrp="1"/>
          </p:cNvSpPr>
          <p:nvPr>
            <p:ph idx="1"/>
          </p:nvPr>
        </p:nvSpPr>
        <p:spPr>
          <a:xfrm>
            <a:off x="435496" y="1768475"/>
            <a:ext cx="8229600" cy="4953000"/>
          </a:xfrm>
        </p:spPr>
        <p:txBody>
          <a:bodyPr/>
          <a:lstStyle/>
          <a:p>
            <a:r>
              <a:rPr lang="zh-CN" altLang="en-US" dirty="0">
                <a:latin typeface="黑体" panose="02010609060101010101" pitchFamily="49" charset="-122"/>
                <a:ea typeface="黑体" panose="02010609060101010101" pitchFamily="49" charset="-122"/>
              </a:rPr>
              <a:t>目的</a:t>
            </a:r>
            <a:endParaRPr lang="en-US" altLang="zh-CN" dirty="0">
              <a:latin typeface="黑体" panose="02010609060101010101" pitchFamily="49" charset="-122"/>
              <a:ea typeface="黑体" panose="02010609060101010101" pitchFamily="49" charset="-122"/>
            </a:endParaRPr>
          </a:p>
          <a:p>
            <a:pPr lvl="1"/>
            <a:r>
              <a:rPr lang="zh-CN" altLang="en-US" dirty="0">
                <a:latin typeface="黑体" panose="02010609060101010101" pitchFamily="49" charset="-122"/>
                <a:ea typeface="黑体" panose="02010609060101010101" pitchFamily="49" charset="-122"/>
              </a:rPr>
              <a:t>为搜索引擎构建获取信息源，进行网页备份</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难点</a:t>
            </a:r>
            <a:endParaRPr lang="en-US" altLang="zh-CN" dirty="0">
              <a:latin typeface="黑体" panose="02010609060101010101" pitchFamily="49" charset="-122"/>
              <a:ea typeface="黑体" panose="02010609060101010101" pitchFamily="49" charset="-122"/>
            </a:endParaRPr>
          </a:p>
          <a:p>
            <a:pPr lvl="1"/>
            <a:r>
              <a:rPr lang="zh-CN" altLang="en-US" dirty="0">
                <a:latin typeface="黑体" panose="02010609060101010101" pitchFamily="49" charset="-122"/>
                <a:ea typeface="黑体" panose="02010609060101010101" pitchFamily="49" charset="-122"/>
              </a:rPr>
              <a:t>互联网规模庞大，网页每天都在大量增加，必须保证文档集合内容时新性</a:t>
            </a:r>
            <a:endParaRPr lang="en-US" altLang="zh-CN" dirty="0">
              <a:latin typeface="黑体" panose="02010609060101010101" pitchFamily="49" charset="-122"/>
              <a:ea typeface="黑体" panose="02010609060101010101" pitchFamily="49" charset="-122"/>
            </a:endParaRPr>
          </a:p>
          <a:p>
            <a:pPr lvl="1"/>
            <a:r>
              <a:rPr lang="zh-CN" altLang="en-US" dirty="0">
                <a:latin typeface="黑体" panose="02010609060101010101" pitchFamily="49" charset="-122"/>
                <a:ea typeface="黑体" panose="02010609060101010101" pitchFamily="49" charset="-122"/>
              </a:rPr>
              <a:t>网站本身内容的获取有一定的困难</a:t>
            </a:r>
            <a:endParaRPr lang="en-US" altLang="zh-CN" dirty="0">
              <a:latin typeface="黑体" panose="02010609060101010101" pitchFamily="49" charset="-122"/>
              <a:ea typeface="黑体" panose="02010609060101010101" pitchFamily="49" charset="-122"/>
            </a:endParaRPr>
          </a:p>
          <a:p>
            <a:pPr lvl="2"/>
            <a:r>
              <a:rPr lang="zh-CN" altLang="en-US" dirty="0">
                <a:latin typeface="黑体" panose="02010609060101010101" pitchFamily="49" charset="-122"/>
                <a:ea typeface="黑体" panose="02010609060101010101" pitchFamily="49" charset="-122"/>
              </a:rPr>
              <a:t>一些网站拥有着不允许搜索引擎获取数据</a:t>
            </a:r>
            <a:endParaRPr lang="en-US" altLang="zh-CN" dirty="0">
              <a:latin typeface="黑体" panose="02010609060101010101" pitchFamily="49" charset="-122"/>
              <a:ea typeface="黑体" panose="02010609060101010101" pitchFamily="49" charset="-122"/>
            </a:endParaRPr>
          </a:p>
          <a:p>
            <a:pPr lvl="2"/>
            <a:r>
              <a:rPr lang="en-US" altLang="zh-CN" dirty="0">
                <a:latin typeface="黑体" panose="02010609060101010101" pitchFamily="49" charset="-122"/>
                <a:ea typeface="黑体" panose="02010609060101010101" pitchFamily="49" charset="-122"/>
              </a:rPr>
              <a:t>Deep Web</a:t>
            </a:r>
            <a:r>
              <a:rPr lang="zh-CN" altLang="en-US" dirty="0">
                <a:latin typeface="黑体" panose="02010609060101010101" pitchFamily="49" charset="-122"/>
                <a:ea typeface="黑体" panose="02010609060101010101" pitchFamily="49" charset="-122"/>
              </a:rPr>
              <a:t>数据库信息获取</a:t>
            </a:r>
            <a:endParaRPr lang="en-US" altLang="zh-CN" dirty="0">
              <a:latin typeface="黑体" panose="02010609060101010101" pitchFamily="49" charset="-122"/>
              <a:ea typeface="黑体" panose="02010609060101010101" pitchFamily="49" charset="-122"/>
            </a:endParaRPr>
          </a:p>
          <a:p>
            <a:pPr lvl="2"/>
            <a:r>
              <a:rPr lang="zh-CN" altLang="en-US" dirty="0">
                <a:latin typeface="黑体" panose="02010609060101010101" pitchFamily="49" charset="-122"/>
                <a:ea typeface="黑体" panose="02010609060101010101" pitchFamily="49" charset="-122"/>
              </a:rPr>
              <a:t>部分孤立、缺失</a:t>
            </a:r>
            <a:r>
              <a:rPr lang="en-US" altLang="zh-CN" dirty="0">
                <a:latin typeface="黑体" panose="02010609060101010101" pitchFamily="49" charset="-122"/>
                <a:ea typeface="黑体" panose="02010609060101010101" pitchFamily="49" charset="-122"/>
              </a:rPr>
              <a:t>URL</a:t>
            </a:r>
            <a:r>
              <a:rPr lang="zh-CN" altLang="en-US" dirty="0">
                <a:latin typeface="黑体" panose="02010609060101010101" pitchFamily="49" charset="-122"/>
                <a:ea typeface="黑体" panose="02010609060101010101" pitchFamily="49" charset="-122"/>
              </a:rPr>
              <a:t>的信息获取</a:t>
            </a:r>
            <a:endParaRPr lang="zh-CN" altLang="en-US"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文档和电子邮件的信息采集</a:t>
            </a:r>
            <a:endParaRPr lang="zh-CN" altLang="en-US" dirty="0"/>
          </a:p>
        </p:txBody>
      </p:sp>
      <p:sp>
        <p:nvSpPr>
          <p:cNvPr id="3" name="内容占位符 2"/>
          <p:cNvSpPr>
            <a:spLocks noGrp="1"/>
          </p:cNvSpPr>
          <p:nvPr>
            <p:ph idx="1"/>
          </p:nvPr>
        </p:nvSpPr>
        <p:spPr>
          <a:xfrm>
            <a:off x="457200" y="1484784"/>
            <a:ext cx="8229600" cy="4953000"/>
          </a:xfrm>
        </p:spPr>
        <p:txBody>
          <a:bodyPr/>
          <a:lstStyle/>
          <a:p>
            <a:r>
              <a:rPr lang="zh-CN" altLang="en-US" dirty="0"/>
              <a:t>尽管互联网是一个巨大的信息源，但大量的信息并没有存储在网站上</a:t>
            </a:r>
            <a:endParaRPr lang="en-US" altLang="zh-CN" dirty="0"/>
          </a:p>
          <a:p>
            <a:r>
              <a:rPr lang="zh-CN" altLang="en-US" dirty="0"/>
              <a:t>普通台式计算机上存储的信息</a:t>
            </a:r>
            <a:endParaRPr lang="en-US" altLang="zh-CN" dirty="0"/>
          </a:p>
          <a:p>
            <a:pPr lvl="1"/>
            <a:r>
              <a:rPr lang="zh-CN" altLang="en-US" dirty="0"/>
              <a:t>电子邮件、字处理文档、讲稿、电子表格等</a:t>
            </a:r>
            <a:endParaRPr lang="en-US" altLang="zh-CN" dirty="0"/>
          </a:p>
          <a:p>
            <a:pPr lvl="1"/>
            <a:r>
              <a:rPr lang="zh-CN" altLang="en-US" dirty="0"/>
              <a:t>这些信息可以通过桌面搜索或企业搜索得到</a:t>
            </a:r>
            <a:endParaRPr lang="en-US" altLang="zh-CN" dirty="0"/>
          </a:p>
          <a:p>
            <a:r>
              <a:rPr lang="zh-CN" altLang="en-US" dirty="0"/>
              <a:t>桌面搜索、企业搜索</a:t>
            </a:r>
            <a:endParaRPr lang="en-US" altLang="zh-CN" dirty="0"/>
          </a:p>
          <a:p>
            <a:pPr lvl="1"/>
            <a:r>
              <a:rPr lang="zh-CN" altLang="en-US" dirty="0"/>
              <a:t>数据存放在文件系统中</a:t>
            </a:r>
            <a:endParaRPr lang="en-US" altLang="zh-CN" dirty="0"/>
          </a:p>
          <a:p>
            <a:pPr lvl="2"/>
            <a:r>
              <a:rPr lang="zh-CN" altLang="en-US" dirty="0"/>
              <a:t>当新的数据创建后，桌面搜索或企业搜索能够检索到</a:t>
            </a:r>
            <a:endParaRPr lang="zh-CN" altLang="en-US" dirty="0"/>
          </a:p>
          <a:p>
            <a:pPr lvl="1"/>
            <a:r>
              <a:rPr lang="zh-CN" altLang="en-US" dirty="0"/>
              <a:t>数据有着各自的文件格式</a:t>
            </a:r>
            <a:endParaRPr lang="en-US" altLang="zh-CN" dirty="0"/>
          </a:p>
          <a:p>
            <a:pPr lvl="1"/>
            <a:r>
              <a:rPr lang="zh-CN" altLang="en-US" dirty="0"/>
              <a:t>关系到私有数据的隐私问题</a:t>
            </a:r>
            <a:endParaRPr lang="en-US" altLang="zh-CN" dirty="0"/>
          </a:p>
          <a:p>
            <a:pPr lvl="2"/>
            <a:r>
              <a:rPr lang="zh-CN" altLang="en-US" dirty="0"/>
              <a:t>在桌面系统中，多个用户可以使用不同的账号登录，只能采集到该账户下的文件信息</a:t>
            </a:r>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659929"/>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fld>
            <a:endParaRPr lang="en-US"/>
          </a:p>
        </p:txBody>
      </p:sp>
      <p:sp>
        <p:nvSpPr>
          <p:cNvPr id="80899" name="Text Box 3"/>
          <p:cNvSpPr txBox="1">
            <a:spLocks noChangeArrowheads="1"/>
          </p:cNvSpPr>
          <p:nvPr/>
        </p:nvSpPr>
        <p:spPr bwMode="auto">
          <a:xfrm>
            <a:off x="827584" y="767554"/>
            <a:ext cx="8505825" cy="4725988"/>
          </a:xfrm>
          <a:prstGeom prst="rect">
            <a:avLst/>
          </a:prstGeom>
          <a:noFill/>
          <a:ln w="9525">
            <a:noFill/>
            <a:round/>
          </a:ln>
        </p:spPr>
        <p:txBody>
          <a:bodyPr/>
          <a:lstStyle/>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1.</a:t>
            </a:r>
            <a:r>
              <a:rPr lang="zh-CN" altLang="en-US" sz="2800" dirty="0">
                <a:solidFill>
                  <a:srgbClr val="BDD3E9"/>
                </a:solidFill>
                <a:latin typeface="Times New Roman" panose="02020603050405020304" pitchFamily="18" charset="0"/>
                <a:ea typeface="黑体" panose="02010609060101010101" pitchFamily="49" charset="-122"/>
              </a:rPr>
              <a:t>确定搜索内容</a:t>
            </a:r>
            <a:endParaRPr lang="en-US" altLang="zh-CN" sz="2800" dirty="0">
              <a:solidFill>
                <a:srgbClr val="BDD3E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2.</a:t>
            </a:r>
            <a:r>
              <a:rPr lang="zh-CN" altLang="en-US" sz="2800" dirty="0">
                <a:solidFill>
                  <a:srgbClr val="BDD3E9"/>
                </a:solidFill>
                <a:latin typeface="Times New Roman" panose="02020603050405020304" pitchFamily="18" charset="0"/>
                <a:ea typeface="黑体" panose="02010609060101010101" pitchFamily="49" charset="-122"/>
              </a:rPr>
              <a:t>网络信息爬取</a:t>
            </a:r>
            <a:endParaRPr lang="en-US" altLang="zh-CN" sz="2800" dirty="0">
              <a:solidFill>
                <a:srgbClr val="BDD3E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3.</a:t>
            </a:r>
            <a:r>
              <a:rPr lang="zh-CN" altLang="en-US" sz="2800" dirty="0">
                <a:solidFill>
                  <a:srgbClr val="BDD3E9"/>
                </a:solidFill>
                <a:latin typeface="Times New Roman" panose="02020603050405020304" pitchFamily="18" charset="0"/>
                <a:ea typeface="黑体" panose="02010609060101010101" pitchFamily="49" charset="-122"/>
              </a:rPr>
              <a:t>文档和电子邮件的信息采集</a:t>
            </a:r>
            <a:endParaRPr lang="en-US" altLang="zh-CN" sz="2800" dirty="0">
              <a:solidFill>
                <a:srgbClr val="BDD3E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336699"/>
                </a:solidFill>
                <a:latin typeface="Times New Roman" panose="02020603050405020304" pitchFamily="18" charset="0"/>
                <a:ea typeface="黑体" panose="02010609060101010101" pitchFamily="49" charset="-122"/>
              </a:rPr>
              <a:t>4.</a:t>
            </a:r>
            <a:r>
              <a:rPr lang="zh-CN" altLang="en-US" sz="2800" dirty="0">
                <a:solidFill>
                  <a:srgbClr val="336699"/>
                </a:solidFill>
                <a:latin typeface="Times New Roman" panose="02020603050405020304" pitchFamily="18" charset="0"/>
                <a:ea typeface="黑体" panose="02010609060101010101" pitchFamily="49" charset="-122"/>
              </a:rPr>
              <a:t>文档信息源</a:t>
            </a:r>
            <a:endParaRPr lang="en-US" altLang="zh-CN" sz="2800" dirty="0">
              <a:solidFill>
                <a:srgbClr val="33669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5.</a:t>
            </a:r>
            <a:r>
              <a:rPr lang="zh-CN" altLang="en-US" sz="2800" dirty="0">
                <a:solidFill>
                  <a:srgbClr val="BDD3E9"/>
                </a:solidFill>
                <a:latin typeface="Times New Roman" panose="02020603050405020304" pitchFamily="18" charset="0"/>
                <a:ea typeface="黑体" panose="02010609060101010101" pitchFamily="49" charset="-122"/>
              </a:rPr>
              <a:t>转换问题</a:t>
            </a:r>
            <a:endParaRPr lang="en-US" altLang="zh-CN" sz="2800" dirty="0">
              <a:solidFill>
                <a:srgbClr val="BDD3E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6.</a:t>
            </a:r>
            <a:r>
              <a:rPr lang="zh-CN" altLang="en-US" sz="2800" dirty="0">
                <a:solidFill>
                  <a:srgbClr val="BDD3E9"/>
                </a:solidFill>
                <a:latin typeface="Times New Roman" panose="02020603050405020304" pitchFamily="18" charset="0"/>
                <a:ea typeface="黑体" panose="02010609060101010101" pitchFamily="49" charset="-122"/>
              </a:rPr>
              <a:t>存储文档</a:t>
            </a:r>
            <a:endParaRPr lang="en-US" altLang="zh-CN" sz="2800" dirty="0">
              <a:solidFill>
                <a:srgbClr val="BDD3E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7.</a:t>
            </a:r>
            <a:r>
              <a:rPr lang="zh-CN" altLang="en-US" sz="2800" dirty="0">
                <a:solidFill>
                  <a:srgbClr val="BDD3E9"/>
                </a:solidFill>
                <a:latin typeface="Times New Roman" panose="02020603050405020304" pitchFamily="18" charset="0"/>
                <a:ea typeface="黑体" panose="02010609060101010101" pitchFamily="49" charset="-122"/>
              </a:rPr>
              <a:t>重复检测</a:t>
            </a:r>
            <a:endParaRPr lang="en-US" altLang="zh-CN" sz="2800" dirty="0">
              <a:solidFill>
                <a:srgbClr val="BDD3E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8.</a:t>
            </a:r>
            <a:r>
              <a:rPr lang="zh-CN" altLang="en-US" sz="2800" dirty="0">
                <a:solidFill>
                  <a:srgbClr val="BDD3E9"/>
                </a:solidFill>
                <a:latin typeface="Times New Roman" panose="02020603050405020304" pitchFamily="18" charset="0"/>
                <a:ea typeface="黑体" panose="02010609060101010101" pitchFamily="49" charset="-122"/>
              </a:rPr>
              <a:t>去除噪音</a:t>
            </a:r>
            <a:endParaRPr lang="zh-CN" altLang="en-US" sz="2800" dirty="0">
              <a:solidFill>
                <a:srgbClr val="BDD3E9"/>
              </a:solidFill>
              <a:latin typeface="Times New Roman" panose="02020603050405020304" pitchFamily="18" charset="0"/>
              <a:ea typeface="黑体" panose="02010609060101010101" pitchFamily="49" charset="-122"/>
            </a:endParaRPr>
          </a:p>
          <a:p>
            <a:pPr marL="514350" indent="-514350">
              <a:lnSpc>
                <a:spcPct val="150000"/>
              </a:lnSpc>
              <a:spcBef>
                <a:spcPts val="700"/>
              </a:spcBef>
              <a:buClr>
                <a:srgbClr val="336699"/>
              </a:buClr>
              <a:buSzPct val="80000"/>
              <a:buFont typeface="Calibri" panose="020F0502020204030204" pitchFamily="34" charset="0"/>
              <a:buChar char="❸"/>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endParaRPr lang="en-US" sz="2800" dirty="0">
              <a:solidFill>
                <a:srgbClr val="336699"/>
              </a:solidFill>
              <a:latin typeface="Times New Roman" panose="02020603050405020304" pitchFamily="18" charset="0"/>
              <a:ea typeface="黑体" panose="02010609060101010101" pitchFamily="49" charset="-122"/>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文档信息源</a:t>
            </a:r>
            <a:endParaRPr lang="zh-CN" altLang="en-US" dirty="0"/>
          </a:p>
        </p:txBody>
      </p:sp>
      <p:sp>
        <p:nvSpPr>
          <p:cNvPr id="3" name="内容占位符 2"/>
          <p:cNvSpPr>
            <a:spLocks noGrp="1"/>
          </p:cNvSpPr>
          <p:nvPr>
            <p:ph idx="1"/>
          </p:nvPr>
        </p:nvSpPr>
        <p:spPr>
          <a:xfrm>
            <a:off x="457200" y="1417638"/>
            <a:ext cx="8229600" cy="6624736"/>
          </a:xfrm>
        </p:spPr>
        <p:txBody>
          <a:bodyPr/>
          <a:lstStyle/>
          <a:p>
            <a:r>
              <a:rPr lang="zh-CN" altLang="en-US" sz="2400" dirty="0"/>
              <a:t>出版物文档</a:t>
            </a:r>
            <a:endParaRPr lang="en-US" altLang="zh-CN" sz="2400" dirty="0"/>
          </a:p>
          <a:p>
            <a:pPr lvl="1"/>
            <a:r>
              <a:rPr lang="zh-CN" altLang="en-US" sz="2200" dirty="0"/>
              <a:t>过去的某个时间被创建，几乎不更新</a:t>
            </a:r>
            <a:endParaRPr lang="en-US" altLang="zh-CN" sz="2200" dirty="0"/>
          </a:p>
          <a:p>
            <a:pPr lvl="2"/>
            <a:r>
              <a:rPr lang="zh-CN" altLang="en-US" dirty="0">
                <a:solidFill>
                  <a:srgbClr val="FF0000"/>
                </a:solidFill>
              </a:rPr>
              <a:t>对时间不敏感的信息</a:t>
            </a:r>
            <a:r>
              <a:rPr lang="zh-CN" altLang="en-US" dirty="0"/>
              <a:t>。如，新闻文章、博客帖子、通讯稿、电子邮件等。绝大多数对文档不敏感的信息都是出版物。</a:t>
            </a:r>
            <a:endParaRPr lang="en-US" altLang="zh-CN" dirty="0"/>
          </a:p>
          <a:p>
            <a:pPr lvl="2"/>
            <a:r>
              <a:rPr lang="zh-CN" altLang="en-US" dirty="0"/>
              <a:t>爬虫对文档信息源非常感兴趣，可以通过它爬取其他所有文档。</a:t>
            </a:r>
            <a:endParaRPr lang="en-US" altLang="zh-CN" dirty="0"/>
          </a:p>
          <a:p>
            <a:pPr lvl="1"/>
            <a:r>
              <a:rPr lang="zh-CN" altLang="en-US" sz="2200" dirty="0"/>
              <a:t>出版物信息源（两种类型）</a:t>
            </a:r>
            <a:endParaRPr lang="en-US" altLang="zh-CN" sz="2200" dirty="0"/>
          </a:p>
          <a:p>
            <a:pPr lvl="2"/>
            <a:r>
              <a:rPr lang="en-US" altLang="zh-CN" dirty="0"/>
              <a:t>Push</a:t>
            </a:r>
            <a:r>
              <a:rPr lang="zh-CN" altLang="en-US" dirty="0"/>
              <a:t>：如果有新文档产生，</a:t>
            </a:r>
            <a:r>
              <a:rPr lang="en-US" altLang="zh-CN" dirty="0"/>
              <a:t>push</a:t>
            </a:r>
            <a:r>
              <a:rPr lang="zh-CN" altLang="en-US" dirty="0"/>
              <a:t>类型信息源向订阅者发出通知</a:t>
            </a:r>
            <a:endParaRPr lang="en-US" altLang="zh-CN" dirty="0"/>
          </a:p>
          <a:p>
            <a:pPr lvl="2"/>
            <a:r>
              <a:rPr lang="en-US" altLang="zh-CN" dirty="0"/>
              <a:t>Pull</a:t>
            </a:r>
            <a:r>
              <a:rPr lang="zh-CN" altLang="en-US" dirty="0"/>
              <a:t>：需要订阅者周期地查看是否有新文档，常见形式：</a:t>
            </a:r>
            <a:r>
              <a:rPr lang="en-US" altLang="zh-CN" dirty="0"/>
              <a:t>RSS</a:t>
            </a:r>
            <a:endParaRPr lang="en-US" altLang="zh-CN" dirty="0"/>
          </a:p>
          <a:p>
            <a:pPr lvl="1"/>
            <a:r>
              <a:rPr lang="en-US" altLang="zh-CN" sz="2200" dirty="0"/>
              <a:t>RSS</a:t>
            </a:r>
            <a:endParaRPr lang="en-US" altLang="zh-CN" sz="2200" dirty="0"/>
          </a:p>
          <a:p>
            <a:pPr lvl="2"/>
            <a:r>
              <a:rPr lang="zh-CN" altLang="en-US" dirty="0"/>
              <a:t>有许多种不同的实现</a:t>
            </a:r>
            <a:endParaRPr lang="en-US" altLang="zh-CN" dirty="0"/>
          </a:p>
          <a:p>
            <a:pPr lvl="2"/>
            <a:r>
              <a:rPr lang="en-US" altLang="zh-CN" dirty="0"/>
              <a:t>RSS</a:t>
            </a:r>
            <a:r>
              <a:rPr lang="zh-CN" altLang="en-US" dirty="0"/>
              <a:t>是一种基于</a:t>
            </a:r>
            <a:r>
              <a:rPr lang="en-US" altLang="zh-CN" dirty="0"/>
              <a:t>XML</a:t>
            </a:r>
            <a:r>
              <a:rPr lang="zh-CN" altLang="en-US" dirty="0"/>
              <a:t>（标准通用标记语言的子集）标准，</a:t>
            </a:r>
            <a:r>
              <a:rPr lang="zh-CN" altLang="en-US" dirty="0">
                <a:solidFill>
                  <a:srgbClr val="FF0000"/>
                </a:solidFill>
              </a:rPr>
              <a:t>在互联网上被广泛采用的内容包装和投递协议</a:t>
            </a:r>
            <a:r>
              <a:rPr lang="zh-CN" altLang="en-US" dirty="0"/>
              <a:t>，任何内容源都可以采用这种方式来发布，包括专业新闻、网络营销、企业、甚至个人等站点。</a:t>
            </a:r>
            <a:endParaRPr lang="en-US" altLang="zh-CN" dirty="0"/>
          </a:p>
          <a:p>
            <a:pPr lvl="2"/>
            <a:r>
              <a:rPr lang="en-US" altLang="zh-CN" dirty="0"/>
              <a:t>RSS</a:t>
            </a:r>
            <a:r>
              <a:rPr lang="zh-CN" altLang="en-US" dirty="0"/>
              <a:t>源可以像网页一样被存取，向服务器发送</a:t>
            </a:r>
            <a:r>
              <a:rPr lang="en-US" altLang="zh-CN" dirty="0"/>
              <a:t>http GET</a:t>
            </a:r>
            <a:r>
              <a:rPr lang="zh-CN" altLang="en-US" dirty="0"/>
              <a:t>请求</a:t>
            </a:r>
            <a:endParaRPr lang="en-US" altLang="zh-CN"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文档信息源</a:t>
            </a:r>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pic>
        <p:nvPicPr>
          <p:cNvPr id="107522" name="Picture 2"/>
          <p:cNvPicPr>
            <a:picLocks noChangeAspect="1" noChangeArrowheads="1"/>
          </p:cNvPicPr>
          <p:nvPr/>
        </p:nvPicPr>
        <p:blipFill>
          <a:blip r:embed="rId1" cstate="print"/>
          <a:srcRect/>
          <a:stretch>
            <a:fillRect/>
          </a:stretch>
        </p:blipFill>
        <p:spPr bwMode="auto">
          <a:xfrm>
            <a:off x="28600" y="1583715"/>
            <a:ext cx="7126610" cy="4893285"/>
          </a:xfrm>
          <a:prstGeom prst="rect">
            <a:avLst/>
          </a:prstGeom>
          <a:noFill/>
          <a:ln w="9525">
            <a:noFill/>
            <a:miter lim="800000"/>
            <a:headEnd/>
            <a:tailEnd/>
          </a:ln>
          <a:effectLst/>
        </p:spPr>
      </p:pic>
      <p:sp>
        <p:nvSpPr>
          <p:cNvPr id="3" name="矩形 2"/>
          <p:cNvSpPr/>
          <p:nvPr/>
        </p:nvSpPr>
        <p:spPr>
          <a:xfrm>
            <a:off x="6553200" y="2487077"/>
            <a:ext cx="2455168" cy="3170099"/>
          </a:xfrm>
          <a:prstGeom prst="rect">
            <a:avLst/>
          </a:prstGeom>
        </p:spPr>
        <p:txBody>
          <a:bodyPr wrap="square">
            <a:spAutoFit/>
          </a:bodyPr>
          <a:lstStyle/>
          <a:p>
            <a:pPr marL="342900" indent="-342900">
              <a:buFont typeface="Arial" panose="020B0604020202020204" pitchFamily="34" charset="0"/>
              <a:buChar char="•"/>
            </a:pPr>
            <a:r>
              <a:rPr lang="en-US" altLang="zh-CN" sz="2000" dirty="0" err="1">
                <a:solidFill>
                  <a:srgbClr val="FF0000"/>
                </a:solidFill>
              </a:rPr>
              <a:t>ttl</a:t>
            </a:r>
            <a:r>
              <a:rPr lang="zh-CN" altLang="en-US" sz="2000" dirty="0">
                <a:solidFill>
                  <a:srgbClr val="FF0000"/>
                </a:solidFill>
              </a:rPr>
              <a:t>表示存活时间，单位为分钟，表示内容只缓存</a:t>
            </a:r>
            <a:r>
              <a:rPr lang="en-US" altLang="zh-CN" sz="2000" dirty="0">
                <a:solidFill>
                  <a:srgbClr val="FF0000"/>
                </a:solidFill>
              </a:rPr>
              <a:t>60</a:t>
            </a:r>
            <a:r>
              <a:rPr lang="zh-CN" altLang="en-US" sz="2000" dirty="0">
                <a:solidFill>
                  <a:srgbClr val="FF0000"/>
                </a:solidFill>
              </a:rPr>
              <a:t>分钟，超过</a:t>
            </a:r>
            <a:r>
              <a:rPr lang="en-US" altLang="zh-CN" sz="2000" dirty="0">
                <a:solidFill>
                  <a:srgbClr val="FF0000"/>
                </a:solidFill>
              </a:rPr>
              <a:t>60</a:t>
            </a:r>
            <a:r>
              <a:rPr lang="zh-CN" altLang="en-US" sz="2000" dirty="0">
                <a:solidFill>
                  <a:srgbClr val="FF0000"/>
                </a:solidFill>
              </a:rPr>
              <a:t>分钟的信息被看作是过时的信息。</a:t>
            </a:r>
            <a:endParaRPr lang="en-US" altLang="zh-CN" sz="2000" dirty="0">
              <a:solidFill>
                <a:srgbClr val="FF0000"/>
              </a:solidFill>
            </a:endParaRPr>
          </a:p>
          <a:p>
            <a:pPr marL="342900" indent="-342900">
              <a:buFont typeface="Arial" panose="020B0604020202020204" pitchFamily="34" charset="0"/>
              <a:buChar char="•"/>
            </a:pPr>
            <a:r>
              <a:rPr lang="zh-CN" altLang="en-US" sz="2000" dirty="0">
                <a:solidFill>
                  <a:srgbClr val="FF0000"/>
                </a:solidFill>
              </a:rPr>
              <a:t>这就给爬虫一个提示，这个信息源文件需要多久爬取一次。</a:t>
            </a:r>
            <a:endParaRPr lang="en-US" altLang="zh-CN" sz="2000" dirty="0">
              <a:solidFill>
                <a:srgbClr val="FF00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文档信息源优点</a:t>
            </a:r>
            <a:endParaRPr lang="zh-CN" altLang="en-US" dirty="0"/>
          </a:p>
        </p:txBody>
      </p:sp>
      <p:sp>
        <p:nvSpPr>
          <p:cNvPr id="3" name="内容占位符 2"/>
          <p:cNvSpPr>
            <a:spLocks noGrp="1"/>
          </p:cNvSpPr>
          <p:nvPr>
            <p:ph idx="1"/>
          </p:nvPr>
        </p:nvSpPr>
        <p:spPr>
          <a:xfrm>
            <a:off x="251520" y="2220416"/>
            <a:ext cx="8892480" cy="4953000"/>
          </a:xfrm>
        </p:spPr>
        <p:txBody>
          <a:bodyPr/>
          <a:lstStyle/>
          <a:p>
            <a:r>
              <a:rPr lang="zh-CN" altLang="en-US" dirty="0"/>
              <a:t>从信息采集角度看，与传统页面相比</a:t>
            </a:r>
            <a:endParaRPr lang="en-US" altLang="zh-CN" dirty="0"/>
          </a:p>
          <a:p>
            <a:pPr lvl="1">
              <a:lnSpc>
                <a:spcPct val="150000"/>
              </a:lnSpc>
              <a:spcBef>
                <a:spcPts val="1200"/>
              </a:spcBef>
            </a:pPr>
            <a:r>
              <a:rPr lang="zh-CN" altLang="en-US" dirty="0"/>
              <a:t>文档信息源对数据给出了合理的结构，甚至</a:t>
            </a:r>
            <a:r>
              <a:rPr lang="zh-CN" altLang="en-US" dirty="0">
                <a:solidFill>
                  <a:srgbClr val="FF0000"/>
                </a:solidFill>
              </a:rPr>
              <a:t>超越了网站地图</a:t>
            </a:r>
            <a:endParaRPr lang="en-US" altLang="zh-CN" dirty="0">
              <a:solidFill>
                <a:srgbClr val="FF0000"/>
              </a:solidFill>
            </a:endParaRPr>
          </a:p>
          <a:p>
            <a:pPr lvl="1">
              <a:lnSpc>
                <a:spcPct val="150000"/>
              </a:lnSpc>
              <a:spcBef>
                <a:spcPts val="1200"/>
              </a:spcBef>
            </a:pPr>
            <a:r>
              <a:rPr lang="zh-CN" altLang="en-US" dirty="0"/>
              <a:t>文档信息源中包括详细的时间信息</a:t>
            </a:r>
            <a:endParaRPr lang="en-US" altLang="zh-CN" dirty="0"/>
          </a:p>
          <a:p>
            <a:pPr lvl="1">
              <a:lnSpc>
                <a:spcPct val="150000"/>
              </a:lnSpc>
              <a:spcBef>
                <a:spcPts val="1200"/>
              </a:spcBef>
            </a:pPr>
            <a:r>
              <a:rPr lang="zh-CN" altLang="en-US" dirty="0">
                <a:solidFill>
                  <a:srgbClr val="FF0000"/>
                </a:solidFill>
              </a:rPr>
              <a:t>文档信息源提供了一个单独的位置用于查找新的数据，不需要爬取整个站点</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659929"/>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fld>
            <a:endParaRPr lang="en-US"/>
          </a:p>
        </p:txBody>
      </p:sp>
      <p:sp>
        <p:nvSpPr>
          <p:cNvPr id="80899" name="Text Box 3"/>
          <p:cNvSpPr txBox="1">
            <a:spLocks noChangeArrowheads="1"/>
          </p:cNvSpPr>
          <p:nvPr/>
        </p:nvSpPr>
        <p:spPr bwMode="auto">
          <a:xfrm>
            <a:off x="827584" y="767554"/>
            <a:ext cx="8505825" cy="4725988"/>
          </a:xfrm>
          <a:prstGeom prst="rect">
            <a:avLst/>
          </a:prstGeom>
          <a:noFill/>
          <a:ln w="9525">
            <a:noFill/>
            <a:round/>
          </a:ln>
        </p:spPr>
        <p:txBody>
          <a:bodyPr/>
          <a:lstStyle/>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1.</a:t>
            </a:r>
            <a:r>
              <a:rPr lang="zh-CN" altLang="en-US" sz="2800" dirty="0">
                <a:solidFill>
                  <a:srgbClr val="BDD3E9"/>
                </a:solidFill>
                <a:latin typeface="Times New Roman" panose="02020603050405020304" pitchFamily="18" charset="0"/>
                <a:ea typeface="黑体" panose="02010609060101010101" pitchFamily="49" charset="-122"/>
              </a:rPr>
              <a:t>确定搜索内容</a:t>
            </a:r>
            <a:endParaRPr lang="en-US" altLang="zh-CN" sz="2800" dirty="0">
              <a:solidFill>
                <a:srgbClr val="BDD3E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2.</a:t>
            </a:r>
            <a:r>
              <a:rPr lang="zh-CN" altLang="en-US" sz="2800" dirty="0">
                <a:solidFill>
                  <a:srgbClr val="BDD3E9"/>
                </a:solidFill>
                <a:latin typeface="Times New Roman" panose="02020603050405020304" pitchFamily="18" charset="0"/>
                <a:ea typeface="黑体" panose="02010609060101010101" pitchFamily="49" charset="-122"/>
              </a:rPr>
              <a:t>网络信息爬取</a:t>
            </a:r>
            <a:endParaRPr lang="en-US" altLang="zh-CN" sz="2800" dirty="0">
              <a:solidFill>
                <a:srgbClr val="BDD3E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3.</a:t>
            </a:r>
            <a:r>
              <a:rPr lang="zh-CN" altLang="en-US" sz="2800" dirty="0">
                <a:solidFill>
                  <a:srgbClr val="BDD3E9"/>
                </a:solidFill>
                <a:latin typeface="Times New Roman" panose="02020603050405020304" pitchFamily="18" charset="0"/>
                <a:ea typeface="黑体" panose="02010609060101010101" pitchFamily="49" charset="-122"/>
              </a:rPr>
              <a:t>文档和电子邮件的信息采集</a:t>
            </a:r>
            <a:endParaRPr lang="en-US" altLang="zh-CN" sz="2800" dirty="0">
              <a:solidFill>
                <a:srgbClr val="BDD3E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4.</a:t>
            </a:r>
            <a:r>
              <a:rPr lang="zh-CN" altLang="en-US" sz="2800" dirty="0">
                <a:solidFill>
                  <a:srgbClr val="BDD3E9"/>
                </a:solidFill>
                <a:latin typeface="Times New Roman" panose="02020603050405020304" pitchFamily="18" charset="0"/>
                <a:ea typeface="黑体" panose="02010609060101010101" pitchFamily="49" charset="-122"/>
              </a:rPr>
              <a:t>文档信息源</a:t>
            </a:r>
            <a:endParaRPr lang="en-US" altLang="zh-CN" sz="2800" dirty="0">
              <a:solidFill>
                <a:srgbClr val="BDD3E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336699"/>
                </a:solidFill>
                <a:latin typeface="Times New Roman" panose="02020603050405020304" pitchFamily="18" charset="0"/>
                <a:ea typeface="黑体" panose="02010609060101010101" pitchFamily="49" charset="-122"/>
              </a:rPr>
              <a:t>5.</a:t>
            </a:r>
            <a:r>
              <a:rPr lang="zh-CN" altLang="en-US" sz="2800" dirty="0">
                <a:solidFill>
                  <a:srgbClr val="336699"/>
                </a:solidFill>
                <a:latin typeface="Times New Roman" panose="02020603050405020304" pitchFamily="18" charset="0"/>
                <a:ea typeface="黑体" panose="02010609060101010101" pitchFamily="49" charset="-122"/>
              </a:rPr>
              <a:t>转换问题</a:t>
            </a:r>
            <a:endParaRPr lang="en-US" altLang="zh-CN" sz="2800" dirty="0">
              <a:solidFill>
                <a:srgbClr val="33669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6.</a:t>
            </a:r>
            <a:r>
              <a:rPr lang="zh-CN" altLang="en-US" sz="2800" dirty="0">
                <a:solidFill>
                  <a:srgbClr val="BDD3E9"/>
                </a:solidFill>
                <a:latin typeface="Times New Roman" panose="02020603050405020304" pitchFamily="18" charset="0"/>
                <a:ea typeface="黑体" panose="02010609060101010101" pitchFamily="49" charset="-122"/>
              </a:rPr>
              <a:t>存储文档</a:t>
            </a:r>
            <a:endParaRPr lang="en-US" altLang="zh-CN" sz="2800" dirty="0">
              <a:solidFill>
                <a:srgbClr val="BDD3E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7.</a:t>
            </a:r>
            <a:r>
              <a:rPr lang="zh-CN" altLang="en-US" sz="2800" dirty="0">
                <a:solidFill>
                  <a:srgbClr val="BDD3E9"/>
                </a:solidFill>
                <a:latin typeface="Times New Roman" panose="02020603050405020304" pitchFamily="18" charset="0"/>
                <a:ea typeface="黑体" panose="02010609060101010101" pitchFamily="49" charset="-122"/>
              </a:rPr>
              <a:t>重复检测</a:t>
            </a:r>
            <a:endParaRPr lang="en-US" altLang="zh-CN" sz="2800" dirty="0">
              <a:solidFill>
                <a:srgbClr val="BDD3E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8.</a:t>
            </a:r>
            <a:r>
              <a:rPr lang="zh-CN" altLang="en-US" sz="2800" dirty="0">
                <a:solidFill>
                  <a:srgbClr val="BDD3E9"/>
                </a:solidFill>
                <a:latin typeface="Times New Roman" panose="02020603050405020304" pitchFamily="18" charset="0"/>
                <a:ea typeface="黑体" panose="02010609060101010101" pitchFamily="49" charset="-122"/>
              </a:rPr>
              <a:t>去除噪音</a:t>
            </a:r>
            <a:endParaRPr lang="zh-CN" altLang="en-US" sz="2800" dirty="0">
              <a:solidFill>
                <a:srgbClr val="BDD3E9"/>
              </a:solidFill>
              <a:latin typeface="Times New Roman" panose="02020603050405020304" pitchFamily="18" charset="0"/>
              <a:ea typeface="黑体" panose="02010609060101010101" pitchFamily="49" charset="-122"/>
            </a:endParaRPr>
          </a:p>
          <a:p>
            <a:pPr marL="514350" indent="-514350">
              <a:lnSpc>
                <a:spcPct val="150000"/>
              </a:lnSpc>
              <a:spcBef>
                <a:spcPts val="700"/>
              </a:spcBef>
              <a:buClr>
                <a:srgbClr val="336699"/>
              </a:buClr>
              <a:buSzPct val="80000"/>
              <a:buFont typeface="Calibri" panose="020F0502020204030204" pitchFamily="34" charset="0"/>
              <a:buChar char="❸"/>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endParaRPr lang="en-US" sz="2800" dirty="0">
              <a:solidFill>
                <a:srgbClr val="336699"/>
              </a:solidFill>
              <a:latin typeface="Times New Roman" panose="02020603050405020304" pitchFamily="18" charset="0"/>
              <a:ea typeface="黑体" panose="02010609060101010101" pitchFamily="49" charset="-122"/>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转换问题</a:t>
            </a:r>
            <a:endParaRPr lang="zh-CN" altLang="en-US" dirty="0"/>
          </a:p>
        </p:txBody>
      </p:sp>
      <p:sp>
        <p:nvSpPr>
          <p:cNvPr id="3" name="内容占位符 2"/>
          <p:cNvSpPr>
            <a:spLocks noGrp="1"/>
          </p:cNvSpPr>
          <p:nvPr>
            <p:ph idx="1"/>
          </p:nvPr>
        </p:nvSpPr>
        <p:spPr>
          <a:xfrm>
            <a:off x="323528" y="1340768"/>
            <a:ext cx="8686800" cy="5616624"/>
          </a:xfrm>
        </p:spPr>
        <p:txBody>
          <a:bodyPr/>
          <a:lstStyle/>
          <a:p>
            <a:r>
              <a:rPr lang="zh-CN" altLang="en-US" sz="2400" dirty="0"/>
              <a:t>文本格式多种多样</a:t>
            </a:r>
            <a:endParaRPr lang="en-US" altLang="zh-CN" sz="2400" dirty="0"/>
          </a:p>
          <a:p>
            <a:pPr lvl="1"/>
            <a:r>
              <a:rPr lang="zh-CN" altLang="en-US" dirty="0"/>
              <a:t>如</a:t>
            </a:r>
            <a:r>
              <a:rPr lang="en-US" altLang="zh-CN" dirty="0"/>
              <a:t>TXT</a:t>
            </a:r>
            <a:r>
              <a:rPr lang="zh-CN" altLang="en-US" dirty="0"/>
              <a:t>、</a:t>
            </a:r>
            <a:r>
              <a:rPr lang="en-US" altLang="zh-CN" dirty="0"/>
              <a:t>RTF</a:t>
            </a:r>
            <a:r>
              <a:rPr lang="zh-CN" altLang="en-US" dirty="0"/>
              <a:t>、</a:t>
            </a:r>
            <a:r>
              <a:rPr lang="en-US" altLang="zh-CN" dirty="0"/>
              <a:t>HTML</a:t>
            </a:r>
            <a:r>
              <a:rPr lang="zh-CN" altLang="en-US" dirty="0"/>
              <a:t>、</a:t>
            </a:r>
            <a:r>
              <a:rPr lang="en-US" altLang="zh-CN" dirty="0"/>
              <a:t>Word</a:t>
            </a:r>
            <a:r>
              <a:rPr lang="zh-CN" altLang="en-US" dirty="0"/>
              <a:t>、</a:t>
            </a:r>
            <a:r>
              <a:rPr lang="en-US" altLang="zh-CN" dirty="0"/>
              <a:t>PDF</a:t>
            </a:r>
            <a:r>
              <a:rPr lang="zh-CN" altLang="en-US" dirty="0"/>
              <a:t>等</a:t>
            </a:r>
            <a:endParaRPr lang="en-US" altLang="zh-CN" dirty="0"/>
          </a:p>
          <a:p>
            <a:r>
              <a:rPr lang="zh-CN" altLang="en-US" sz="2400" dirty="0"/>
              <a:t>利用工具将其他形式文档转换为标签文本格式，如</a:t>
            </a:r>
            <a:r>
              <a:rPr lang="en-US" altLang="zh-CN" sz="2400" dirty="0"/>
              <a:t>HTML</a:t>
            </a:r>
            <a:r>
              <a:rPr lang="zh-CN" altLang="en-US" sz="2400" dirty="0"/>
              <a:t>、</a:t>
            </a:r>
            <a:r>
              <a:rPr lang="en-US" altLang="zh-CN" sz="2400" dirty="0"/>
              <a:t>XML</a:t>
            </a:r>
            <a:r>
              <a:rPr lang="zh-CN" altLang="en-US" sz="2400" dirty="0"/>
              <a:t>等</a:t>
            </a:r>
            <a:endParaRPr lang="en-US" altLang="zh-CN" sz="2400" dirty="0"/>
          </a:p>
          <a:p>
            <a:pPr lvl="1"/>
            <a:r>
              <a:rPr lang="zh-CN" altLang="en-US" dirty="0"/>
              <a:t>若转换成纯文本会缺失标题、字体等格式信息</a:t>
            </a:r>
            <a:endParaRPr lang="en-US" altLang="zh-CN" dirty="0"/>
          </a:p>
          <a:p>
            <a:r>
              <a:rPr lang="zh-CN" altLang="en-US" sz="2400" dirty="0"/>
              <a:t>字符编码</a:t>
            </a:r>
            <a:endParaRPr lang="en-US" altLang="zh-CN" sz="2400" dirty="0"/>
          </a:p>
          <a:p>
            <a:pPr lvl="1"/>
            <a:r>
              <a:rPr lang="zh-CN" altLang="en-US" dirty="0"/>
              <a:t>字符编码是在符号和二进制位之间的一个映射</a:t>
            </a:r>
            <a:endParaRPr lang="en-US" altLang="zh-CN" dirty="0"/>
          </a:p>
          <a:p>
            <a:pPr lvl="2"/>
            <a:r>
              <a:rPr lang="zh-CN" altLang="en-US" dirty="0"/>
              <a:t>英语采用</a:t>
            </a:r>
            <a:r>
              <a:rPr lang="en-US" altLang="zh-CN" dirty="0"/>
              <a:t>ASCII</a:t>
            </a:r>
            <a:r>
              <a:rPr lang="zh-CN" altLang="en-US" dirty="0"/>
              <a:t>编码</a:t>
            </a:r>
            <a:endParaRPr lang="en-US" altLang="zh-CN" dirty="0"/>
          </a:p>
          <a:p>
            <a:pPr lvl="2"/>
            <a:r>
              <a:rPr lang="zh-CN" altLang="en-US" dirty="0"/>
              <a:t>其他语言更为复杂</a:t>
            </a:r>
            <a:endParaRPr lang="en-US" altLang="zh-CN" dirty="0"/>
          </a:p>
          <a:p>
            <a:r>
              <a:rPr lang="en-US" altLang="zh-CN" sz="2400" dirty="0"/>
              <a:t>Unicode </a:t>
            </a:r>
            <a:r>
              <a:rPr lang="zh-CN" altLang="en-US" sz="2400" dirty="0"/>
              <a:t>编码</a:t>
            </a:r>
            <a:endParaRPr lang="en-US" altLang="zh-CN" sz="2400" dirty="0"/>
          </a:p>
          <a:p>
            <a:pPr lvl="1"/>
            <a:r>
              <a:rPr lang="en-US" altLang="zh-CN" sz="2000" dirty="0"/>
              <a:t>Unicode </a:t>
            </a:r>
            <a:r>
              <a:rPr lang="zh-CN" altLang="en-US" sz="2000" dirty="0"/>
              <a:t>编码是从数字到符号的一个映射，而不是数字到二进制的映射。该编码中试图包含所有语言中的所有符号。</a:t>
            </a:r>
            <a:endParaRPr lang="en-US" altLang="zh-CN" sz="2000" dirty="0"/>
          </a:p>
          <a:p>
            <a:pPr lvl="1"/>
            <a:r>
              <a:rPr lang="en-US" altLang="zh-CN" sz="2000" dirty="0"/>
              <a:t>Unicode</a:t>
            </a:r>
            <a:r>
              <a:rPr lang="zh-CN" altLang="en-US" sz="2000" dirty="0"/>
              <a:t>是数字到符合的映射，有很多方式将数字转换成符号，如</a:t>
            </a:r>
            <a:r>
              <a:rPr lang="en-US" altLang="zh-CN" sz="2000" dirty="0"/>
              <a:t>UTF-8</a:t>
            </a:r>
            <a:r>
              <a:rPr lang="zh-CN" altLang="en-US" sz="2000" dirty="0"/>
              <a:t>、</a:t>
            </a:r>
            <a:r>
              <a:rPr lang="en-US" altLang="zh-CN" sz="2000" dirty="0"/>
              <a:t>UTF-16</a:t>
            </a:r>
            <a:r>
              <a:rPr lang="zh-CN" altLang="en-US" sz="2000" dirty="0"/>
              <a:t>、</a:t>
            </a:r>
            <a:r>
              <a:rPr lang="en-US" altLang="zh-CN" sz="2000" dirty="0"/>
              <a:t>UTF-32</a:t>
            </a:r>
            <a:r>
              <a:rPr lang="zh-CN" altLang="en-US" sz="2000" dirty="0"/>
              <a:t>。</a:t>
            </a:r>
            <a:endParaRPr lang="en-US" altLang="zh-CN" sz="2000" dirty="0"/>
          </a:p>
          <a:p>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UTF-8</a:t>
            </a:r>
            <a:r>
              <a:rPr lang="zh-CN" altLang="en-US" dirty="0"/>
              <a:t>编码</a:t>
            </a:r>
            <a:endParaRPr lang="zh-CN" altLang="en-US" dirty="0"/>
          </a:p>
        </p:txBody>
      </p:sp>
      <p:sp>
        <p:nvSpPr>
          <p:cNvPr id="3" name="内容占位符 2"/>
          <p:cNvSpPr>
            <a:spLocks noGrp="1"/>
          </p:cNvSpPr>
          <p:nvPr>
            <p:ph idx="1"/>
          </p:nvPr>
        </p:nvSpPr>
        <p:spPr>
          <a:xfrm>
            <a:off x="450849" y="4005064"/>
            <a:ext cx="8168218" cy="2524125"/>
          </a:xfrm>
        </p:spPr>
        <p:txBody>
          <a:bodyPr/>
          <a:lstStyle/>
          <a:p>
            <a:r>
              <a:rPr lang="el-GR" altLang="zh-CN" dirty="0"/>
              <a:t>π</a:t>
            </a:r>
            <a:endParaRPr lang="en-US" altLang="zh-CN" dirty="0"/>
          </a:p>
          <a:p>
            <a:pPr lvl="1"/>
            <a:r>
              <a:rPr lang="zh-CN" altLang="en-US" dirty="0"/>
              <a:t>在</a:t>
            </a:r>
            <a:r>
              <a:rPr lang="en-US" altLang="zh-CN" dirty="0" err="1"/>
              <a:t>unicode</a:t>
            </a:r>
            <a:r>
              <a:rPr lang="zh-CN" altLang="en-US" dirty="0"/>
              <a:t>中对应数字</a:t>
            </a:r>
            <a:r>
              <a:rPr lang="en-US" altLang="zh-CN" dirty="0"/>
              <a:t>960</a:t>
            </a:r>
            <a:r>
              <a:rPr lang="zh-CN" altLang="en-US" dirty="0"/>
              <a:t>，对应二进制</a:t>
            </a:r>
            <a:r>
              <a:rPr lang="en-US" altLang="zh-CN" dirty="0">
                <a:solidFill>
                  <a:schemeClr val="accent2"/>
                </a:solidFill>
              </a:rPr>
              <a:t>011 11</a:t>
            </a:r>
            <a:r>
              <a:rPr lang="en-US" altLang="zh-CN" dirty="0">
                <a:solidFill>
                  <a:srgbClr val="00B050"/>
                </a:solidFill>
              </a:rPr>
              <a:t>000000</a:t>
            </a:r>
            <a:r>
              <a:rPr lang="zh-CN" altLang="en-US" dirty="0"/>
              <a:t>，十六进制</a:t>
            </a:r>
            <a:r>
              <a:rPr lang="en-US" altLang="zh-CN" dirty="0"/>
              <a:t>3C0</a:t>
            </a:r>
            <a:endParaRPr lang="en-US" altLang="zh-CN" dirty="0"/>
          </a:p>
          <a:p>
            <a:pPr lvl="1"/>
            <a:r>
              <a:rPr lang="zh-CN" altLang="en-US" dirty="0"/>
              <a:t>该字符最终</a:t>
            </a:r>
            <a:r>
              <a:rPr lang="en-US" altLang="zh-CN" dirty="0"/>
              <a:t>UTF-8</a:t>
            </a:r>
            <a:r>
              <a:rPr lang="zh-CN" altLang="en-US" dirty="0"/>
              <a:t>编码为</a:t>
            </a:r>
            <a:r>
              <a:rPr lang="en-US" altLang="zh-CN" dirty="0"/>
              <a:t>110</a:t>
            </a:r>
            <a:r>
              <a:rPr lang="en-US" altLang="zh-CN" dirty="0">
                <a:solidFill>
                  <a:schemeClr val="accent2"/>
                </a:solidFill>
              </a:rPr>
              <a:t>01111</a:t>
            </a:r>
            <a:r>
              <a:rPr lang="en-US" altLang="zh-CN" dirty="0"/>
              <a:t>   10</a:t>
            </a:r>
            <a:r>
              <a:rPr lang="en-US" altLang="zh-CN" dirty="0">
                <a:solidFill>
                  <a:srgbClr val="00B050"/>
                </a:solidFill>
              </a:rPr>
              <a:t>000000</a:t>
            </a:r>
            <a:endParaRPr lang="en-US" altLang="zh-CN" dirty="0">
              <a:solidFill>
                <a:srgbClr val="00B050"/>
              </a:solidFill>
            </a:endParaRPr>
          </a:p>
          <a:p>
            <a:pPr marL="342900" lvl="1" indent="-342900">
              <a:buClr>
                <a:srgbClr val="437085"/>
              </a:buClr>
            </a:pPr>
            <a:r>
              <a:rPr lang="en-US" altLang="zh-CN" dirty="0">
                <a:solidFill>
                  <a:srgbClr val="000000"/>
                </a:solidFill>
                <a:latin typeface="Times New Roman" panose="02020603050405020304" pitchFamily="18" charset="0"/>
              </a:rPr>
              <a:t>UTF-8</a:t>
            </a:r>
            <a:r>
              <a:rPr lang="zh-CN" altLang="en-US" dirty="0">
                <a:solidFill>
                  <a:srgbClr val="000000"/>
                </a:solidFill>
                <a:latin typeface="Times New Roman" panose="02020603050405020304" pitchFamily="18" charset="0"/>
              </a:rPr>
              <a:t>是一种针对</a:t>
            </a:r>
            <a:r>
              <a:rPr lang="en-US" altLang="zh-CN" dirty="0">
                <a:solidFill>
                  <a:srgbClr val="000000"/>
                </a:solidFill>
                <a:latin typeface="Times New Roman" panose="02020603050405020304" pitchFamily="18" charset="0"/>
              </a:rPr>
              <a:t>Unicode</a:t>
            </a:r>
            <a:r>
              <a:rPr lang="zh-CN" altLang="en-US" dirty="0">
                <a:solidFill>
                  <a:srgbClr val="000000"/>
                </a:solidFill>
                <a:latin typeface="Times New Roman" panose="02020603050405020304" pitchFamily="18" charset="0"/>
              </a:rPr>
              <a:t>的可变长度字符编码，用</a:t>
            </a:r>
            <a:r>
              <a:rPr lang="en-US" altLang="zh-CN" dirty="0">
                <a:solidFill>
                  <a:srgbClr val="000000"/>
                </a:solidFill>
                <a:latin typeface="Times New Roman" panose="02020603050405020304" pitchFamily="18" charset="0"/>
              </a:rPr>
              <a:t>1</a:t>
            </a:r>
            <a:r>
              <a:rPr lang="zh-CN" altLang="en-US" dirty="0">
                <a:solidFill>
                  <a:srgbClr val="000000"/>
                </a:solidFill>
                <a:latin typeface="Times New Roman" panose="02020603050405020304" pitchFamily="18" charset="0"/>
              </a:rPr>
              <a:t>到</a:t>
            </a:r>
            <a:r>
              <a:rPr lang="en-US" altLang="zh-CN" dirty="0">
                <a:solidFill>
                  <a:srgbClr val="000000"/>
                </a:solidFill>
                <a:latin typeface="Times New Roman" panose="02020603050405020304" pitchFamily="18" charset="0"/>
              </a:rPr>
              <a:t>6</a:t>
            </a:r>
            <a:r>
              <a:rPr lang="zh-CN" altLang="en-US" dirty="0">
                <a:solidFill>
                  <a:srgbClr val="000000"/>
                </a:solidFill>
                <a:latin typeface="Times New Roman" panose="02020603050405020304" pitchFamily="18" charset="0"/>
              </a:rPr>
              <a:t>个字节编码</a:t>
            </a:r>
            <a:r>
              <a:rPr lang="en-US" altLang="zh-CN" dirty="0">
                <a:solidFill>
                  <a:srgbClr val="000000"/>
                </a:solidFill>
                <a:latin typeface="Times New Roman" panose="02020603050405020304" pitchFamily="18" charset="0"/>
              </a:rPr>
              <a:t>Unicode</a:t>
            </a:r>
            <a:r>
              <a:rPr lang="zh-CN" altLang="en-US" dirty="0">
                <a:solidFill>
                  <a:srgbClr val="000000"/>
                </a:solidFill>
                <a:latin typeface="Times New Roman" panose="02020603050405020304" pitchFamily="18" charset="0"/>
              </a:rPr>
              <a:t>字符，</a:t>
            </a:r>
            <a:r>
              <a:rPr lang="zh-CN" altLang="en-US" dirty="0"/>
              <a:t>现在已经标准化为</a:t>
            </a:r>
            <a:r>
              <a:rPr lang="en-US" altLang="zh-CN" dirty="0"/>
              <a:t>RFC 3629</a:t>
            </a:r>
            <a:endParaRPr lang="en-US" altLang="zh-CN"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pic>
        <p:nvPicPr>
          <p:cNvPr id="125954" name="Picture 2"/>
          <p:cNvPicPr>
            <a:picLocks noChangeAspect="1" noChangeArrowheads="1"/>
          </p:cNvPicPr>
          <p:nvPr/>
        </p:nvPicPr>
        <p:blipFill>
          <a:blip r:embed="rId1" cstate="print"/>
          <a:srcRect/>
          <a:stretch>
            <a:fillRect/>
          </a:stretch>
        </p:blipFill>
        <p:spPr bwMode="auto">
          <a:xfrm>
            <a:off x="457200" y="1628800"/>
            <a:ext cx="8315325" cy="25241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659929"/>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fld>
            <a:endParaRPr lang="en-US"/>
          </a:p>
        </p:txBody>
      </p:sp>
      <p:sp>
        <p:nvSpPr>
          <p:cNvPr id="80899" name="Text Box 3"/>
          <p:cNvSpPr txBox="1">
            <a:spLocks noChangeArrowheads="1"/>
          </p:cNvSpPr>
          <p:nvPr/>
        </p:nvSpPr>
        <p:spPr bwMode="auto">
          <a:xfrm>
            <a:off x="827584" y="767554"/>
            <a:ext cx="8505825" cy="4725988"/>
          </a:xfrm>
          <a:prstGeom prst="rect">
            <a:avLst/>
          </a:prstGeom>
          <a:noFill/>
          <a:ln w="9525">
            <a:noFill/>
            <a:round/>
          </a:ln>
        </p:spPr>
        <p:txBody>
          <a:bodyPr/>
          <a:lstStyle/>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1.</a:t>
            </a:r>
            <a:r>
              <a:rPr lang="zh-CN" altLang="en-US" sz="2800" dirty="0">
                <a:solidFill>
                  <a:srgbClr val="BDD3E9"/>
                </a:solidFill>
                <a:latin typeface="Times New Roman" panose="02020603050405020304" pitchFamily="18" charset="0"/>
                <a:ea typeface="黑体" panose="02010609060101010101" pitchFamily="49" charset="-122"/>
              </a:rPr>
              <a:t>确定搜索内容</a:t>
            </a:r>
            <a:endParaRPr lang="en-US" altLang="zh-CN" sz="2800" dirty="0">
              <a:solidFill>
                <a:srgbClr val="BDD3E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2.</a:t>
            </a:r>
            <a:r>
              <a:rPr lang="zh-CN" altLang="en-US" sz="2800" dirty="0">
                <a:solidFill>
                  <a:srgbClr val="BDD3E9"/>
                </a:solidFill>
                <a:latin typeface="Times New Roman" panose="02020603050405020304" pitchFamily="18" charset="0"/>
                <a:ea typeface="黑体" panose="02010609060101010101" pitchFamily="49" charset="-122"/>
              </a:rPr>
              <a:t>网络信息爬取</a:t>
            </a:r>
            <a:endParaRPr lang="en-US" altLang="zh-CN" sz="2800" dirty="0">
              <a:solidFill>
                <a:srgbClr val="BDD3E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3.</a:t>
            </a:r>
            <a:r>
              <a:rPr lang="zh-CN" altLang="en-US" sz="2800" dirty="0">
                <a:solidFill>
                  <a:srgbClr val="BDD3E9"/>
                </a:solidFill>
                <a:latin typeface="Times New Roman" panose="02020603050405020304" pitchFamily="18" charset="0"/>
                <a:ea typeface="黑体" panose="02010609060101010101" pitchFamily="49" charset="-122"/>
              </a:rPr>
              <a:t>文档和电子邮件的信息采集</a:t>
            </a:r>
            <a:endParaRPr lang="en-US" altLang="zh-CN" sz="2800" dirty="0">
              <a:solidFill>
                <a:srgbClr val="BDD3E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4.</a:t>
            </a:r>
            <a:r>
              <a:rPr lang="zh-CN" altLang="en-US" sz="2800" dirty="0">
                <a:solidFill>
                  <a:srgbClr val="BDD3E9"/>
                </a:solidFill>
                <a:latin typeface="Times New Roman" panose="02020603050405020304" pitchFamily="18" charset="0"/>
                <a:ea typeface="黑体" panose="02010609060101010101" pitchFamily="49" charset="-122"/>
              </a:rPr>
              <a:t>文档信息源</a:t>
            </a:r>
            <a:endParaRPr lang="en-US" altLang="zh-CN" sz="2800" dirty="0">
              <a:solidFill>
                <a:srgbClr val="BDD3E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5.</a:t>
            </a:r>
            <a:r>
              <a:rPr lang="zh-CN" altLang="en-US" sz="2800" dirty="0">
                <a:solidFill>
                  <a:srgbClr val="BDD3E9"/>
                </a:solidFill>
                <a:latin typeface="Times New Roman" panose="02020603050405020304" pitchFamily="18" charset="0"/>
                <a:ea typeface="黑体" panose="02010609060101010101" pitchFamily="49" charset="-122"/>
              </a:rPr>
              <a:t>转换问题</a:t>
            </a:r>
            <a:endParaRPr lang="en-US" altLang="zh-CN" sz="2800" dirty="0">
              <a:solidFill>
                <a:srgbClr val="BDD3E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336699"/>
                </a:solidFill>
                <a:latin typeface="Times New Roman" panose="02020603050405020304" pitchFamily="18" charset="0"/>
                <a:ea typeface="黑体" panose="02010609060101010101" pitchFamily="49" charset="-122"/>
              </a:rPr>
              <a:t>6.</a:t>
            </a:r>
            <a:r>
              <a:rPr lang="zh-CN" altLang="en-US" sz="2800" dirty="0">
                <a:solidFill>
                  <a:srgbClr val="336699"/>
                </a:solidFill>
                <a:latin typeface="Times New Roman" panose="02020603050405020304" pitchFamily="18" charset="0"/>
                <a:ea typeface="黑体" panose="02010609060101010101" pitchFamily="49" charset="-122"/>
              </a:rPr>
              <a:t>存储文档</a:t>
            </a:r>
            <a:endParaRPr lang="en-US" altLang="zh-CN" sz="2800" dirty="0">
              <a:solidFill>
                <a:srgbClr val="33669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7.</a:t>
            </a:r>
            <a:r>
              <a:rPr lang="zh-CN" altLang="en-US" sz="2800" dirty="0">
                <a:solidFill>
                  <a:srgbClr val="BDD3E9"/>
                </a:solidFill>
                <a:latin typeface="Times New Roman" panose="02020603050405020304" pitchFamily="18" charset="0"/>
                <a:ea typeface="黑体" panose="02010609060101010101" pitchFamily="49" charset="-122"/>
              </a:rPr>
              <a:t>重复检测</a:t>
            </a:r>
            <a:endParaRPr lang="en-US" altLang="zh-CN" sz="2800" dirty="0">
              <a:solidFill>
                <a:srgbClr val="BDD3E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8.</a:t>
            </a:r>
            <a:r>
              <a:rPr lang="zh-CN" altLang="en-US" sz="2800" dirty="0">
                <a:solidFill>
                  <a:srgbClr val="BDD3E9"/>
                </a:solidFill>
                <a:latin typeface="Times New Roman" panose="02020603050405020304" pitchFamily="18" charset="0"/>
                <a:ea typeface="黑体" panose="02010609060101010101" pitchFamily="49" charset="-122"/>
              </a:rPr>
              <a:t>去除噪音</a:t>
            </a:r>
            <a:endParaRPr lang="zh-CN" altLang="en-US" sz="2800" dirty="0">
              <a:solidFill>
                <a:srgbClr val="BDD3E9"/>
              </a:solidFill>
              <a:latin typeface="Times New Roman" panose="02020603050405020304" pitchFamily="18" charset="0"/>
              <a:ea typeface="黑体" panose="02010609060101010101" pitchFamily="49" charset="-122"/>
            </a:endParaRPr>
          </a:p>
          <a:p>
            <a:pPr marL="514350" indent="-514350">
              <a:lnSpc>
                <a:spcPct val="150000"/>
              </a:lnSpc>
              <a:spcBef>
                <a:spcPts val="700"/>
              </a:spcBef>
              <a:buClr>
                <a:srgbClr val="336699"/>
              </a:buClr>
              <a:buSzPct val="80000"/>
              <a:buFont typeface="Calibri" panose="020F0502020204030204" pitchFamily="34" charset="0"/>
              <a:buChar char="❸"/>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endParaRPr lang="en-US" sz="2800" dirty="0">
              <a:solidFill>
                <a:srgbClr val="336699"/>
              </a:solidFill>
              <a:latin typeface="Times New Roman" panose="02020603050405020304" pitchFamily="18" charset="0"/>
              <a:ea typeface="黑体" panose="02010609060101010101" pitchFamily="49" charset="-122"/>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存储文档</a:t>
            </a:r>
            <a:endParaRPr lang="zh-CN" altLang="en-US" dirty="0"/>
          </a:p>
        </p:txBody>
      </p:sp>
      <p:sp>
        <p:nvSpPr>
          <p:cNvPr id="3" name="内容占位符 2"/>
          <p:cNvSpPr>
            <a:spLocks noGrp="1"/>
          </p:cNvSpPr>
          <p:nvPr>
            <p:ph idx="1"/>
          </p:nvPr>
        </p:nvSpPr>
        <p:spPr>
          <a:xfrm>
            <a:off x="694402" y="2636912"/>
            <a:ext cx="7957392" cy="4953000"/>
          </a:xfrm>
        </p:spPr>
        <p:txBody>
          <a:bodyPr/>
          <a:lstStyle/>
          <a:p>
            <a:r>
              <a:rPr lang="zh-CN" altLang="en-US" dirty="0">
                <a:latin typeface="黑体" panose="02010609060101010101" pitchFamily="49" charset="-122"/>
                <a:ea typeface="黑体" panose="02010609060101010101" pitchFamily="49" charset="-122"/>
              </a:rPr>
              <a:t>存储的目的</a:t>
            </a:r>
            <a:endParaRPr lang="en-US" altLang="zh-CN" dirty="0">
              <a:latin typeface="黑体" panose="02010609060101010101" pitchFamily="49" charset="-122"/>
              <a:ea typeface="黑体" panose="02010609060101010101" pitchFamily="49" charset="-122"/>
            </a:endParaRPr>
          </a:p>
          <a:p>
            <a:pPr lvl="1"/>
            <a:r>
              <a:rPr lang="zh-CN" altLang="en-US" dirty="0">
                <a:latin typeface="黑体" panose="02010609060101010101" pitchFamily="49" charset="-122"/>
                <a:ea typeface="黑体" panose="02010609060101010101" pitchFamily="49" charset="-122"/>
              </a:rPr>
              <a:t>为了对搜索结果创建网页摘要，信息抽取，生成网页快照，以及避免重复下载等需要网页备份</a:t>
            </a:r>
            <a:endParaRPr lang="zh-CN" altLang="en-US"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网络信息爬取（</a:t>
            </a:r>
            <a:r>
              <a:rPr lang="en-US" altLang="zh-CN" dirty="0"/>
              <a:t>2</a:t>
            </a:r>
            <a:r>
              <a:rPr lang="zh-CN" altLang="en-US" dirty="0"/>
              <a:t>）</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ü"/>
            </a:pPr>
            <a:r>
              <a:rPr lang="zh-CN" altLang="en-US" dirty="0">
                <a:solidFill>
                  <a:srgbClr val="00B0F0"/>
                </a:solidFill>
                <a:latin typeface="黑体" panose="02010609060101010101" pitchFamily="49" charset="-122"/>
                <a:ea typeface="黑体" panose="02010609060101010101" pitchFamily="49" charset="-122"/>
              </a:rPr>
              <a:t>抓取网页</a:t>
            </a:r>
            <a:endParaRPr lang="en-US" altLang="zh-CN" dirty="0">
              <a:solidFill>
                <a:srgbClr val="00B0F0"/>
              </a:solidFill>
              <a:latin typeface="黑体" panose="02010609060101010101" pitchFamily="49" charset="-122"/>
              <a:ea typeface="黑体" panose="02010609060101010101" pitchFamily="49" charset="-122"/>
            </a:endParaRPr>
          </a:p>
          <a:p>
            <a:pPr>
              <a:buFont typeface="Wingdings" panose="05000000000000000000" pitchFamily="2" charset="2"/>
              <a:buChar char="ü"/>
            </a:pPr>
            <a:r>
              <a:rPr lang="zh-CN" altLang="en-US" dirty="0">
                <a:latin typeface="黑体" panose="02010609060101010101" pitchFamily="49" charset="-122"/>
                <a:ea typeface="黑体" panose="02010609060101010101" pitchFamily="49" charset="-122"/>
              </a:rPr>
              <a:t>网络爬虫</a:t>
            </a:r>
            <a:endParaRPr lang="en-US" altLang="zh-CN" dirty="0">
              <a:latin typeface="黑体" panose="02010609060101010101" pitchFamily="49" charset="-122"/>
              <a:ea typeface="黑体" panose="02010609060101010101" pitchFamily="49" charset="-122"/>
            </a:endParaRPr>
          </a:p>
          <a:p>
            <a:pPr>
              <a:buFont typeface="Wingdings" panose="05000000000000000000" pitchFamily="2" charset="2"/>
              <a:buChar char="ü"/>
            </a:pPr>
            <a:r>
              <a:rPr lang="zh-CN" altLang="en-US" dirty="0">
                <a:latin typeface="黑体" panose="02010609060101010101" pitchFamily="49" charset="-122"/>
                <a:ea typeface="黑体" panose="02010609060101010101" pitchFamily="49" charset="-122"/>
              </a:rPr>
              <a:t>时新性</a:t>
            </a:r>
            <a:endParaRPr lang="en-US" altLang="zh-CN" dirty="0">
              <a:latin typeface="黑体" panose="02010609060101010101" pitchFamily="49" charset="-122"/>
              <a:ea typeface="黑体" panose="02010609060101010101" pitchFamily="49" charset="-122"/>
            </a:endParaRPr>
          </a:p>
          <a:p>
            <a:pPr>
              <a:buFont typeface="Wingdings" panose="05000000000000000000" pitchFamily="2" charset="2"/>
              <a:buChar char="ü"/>
            </a:pPr>
            <a:r>
              <a:rPr lang="zh-CN" altLang="en-US" dirty="0">
                <a:latin typeface="黑体" panose="02010609060101010101" pitchFamily="49" charset="-122"/>
                <a:ea typeface="黑体" panose="02010609060101010101" pitchFamily="49" charset="-122"/>
              </a:rPr>
              <a:t>面向主题的信息采集</a:t>
            </a:r>
            <a:endParaRPr lang="en-US" altLang="zh-CN" dirty="0">
              <a:latin typeface="黑体" panose="02010609060101010101" pitchFamily="49" charset="-122"/>
              <a:ea typeface="黑体" panose="02010609060101010101" pitchFamily="49" charset="-122"/>
            </a:endParaRPr>
          </a:p>
          <a:p>
            <a:pPr>
              <a:buFont typeface="Wingdings" panose="05000000000000000000" pitchFamily="2" charset="2"/>
              <a:buChar char="ü"/>
            </a:pPr>
            <a:r>
              <a:rPr lang="zh-CN" altLang="en-US" dirty="0">
                <a:latin typeface="黑体" panose="02010609060101010101" pitchFamily="49" charset="-122"/>
                <a:ea typeface="黑体" panose="02010609060101010101" pitchFamily="49" charset="-122"/>
              </a:rPr>
              <a:t>深层网络采集</a:t>
            </a:r>
            <a:endParaRPr lang="en-US" altLang="zh-CN" dirty="0">
              <a:latin typeface="黑体" panose="02010609060101010101" pitchFamily="49" charset="-122"/>
              <a:ea typeface="黑体" panose="02010609060101010101" pitchFamily="49" charset="-122"/>
            </a:endParaRPr>
          </a:p>
          <a:p>
            <a:pPr>
              <a:buFont typeface="Wingdings" panose="05000000000000000000" pitchFamily="2" charset="2"/>
              <a:buChar char="ü"/>
            </a:pPr>
            <a:r>
              <a:rPr lang="zh-CN" altLang="en-US" dirty="0">
                <a:latin typeface="黑体" panose="02010609060101010101" pitchFamily="49" charset="-122"/>
                <a:ea typeface="黑体" panose="02010609060101010101" pitchFamily="49" charset="-122"/>
              </a:rPr>
              <a:t>网站地图</a:t>
            </a:r>
            <a:endParaRPr lang="en-US" altLang="zh-CN" dirty="0">
              <a:latin typeface="黑体" panose="02010609060101010101" pitchFamily="49" charset="-122"/>
              <a:ea typeface="黑体" panose="02010609060101010101" pitchFamily="49" charset="-122"/>
            </a:endParaRPr>
          </a:p>
          <a:p>
            <a:pPr>
              <a:buFont typeface="Wingdings" panose="05000000000000000000" pitchFamily="2" charset="2"/>
              <a:buChar char="ü"/>
            </a:pPr>
            <a:r>
              <a:rPr lang="zh-CN" altLang="en-US" dirty="0">
                <a:latin typeface="黑体" panose="02010609060101010101" pitchFamily="49" charset="-122"/>
                <a:ea typeface="黑体" panose="02010609060101010101" pitchFamily="49" charset="-122"/>
              </a:rPr>
              <a:t>分布式信息采集</a:t>
            </a:r>
            <a:endParaRPr lang="en-US" altLang="zh-CN"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768475"/>
            <a:ext cx="8712968" cy="4953000"/>
          </a:xfrm>
        </p:spPr>
        <p:txBody>
          <a:bodyPr/>
          <a:lstStyle/>
          <a:p>
            <a:r>
              <a:rPr lang="zh-CN" altLang="en-US" dirty="0">
                <a:latin typeface="黑体" panose="02010609060101010101" pitchFamily="49" charset="-122"/>
                <a:ea typeface="黑体" panose="02010609060101010101" pitchFamily="49" charset="-122"/>
              </a:rPr>
              <a:t>存储的基本要求及方法</a:t>
            </a:r>
            <a:endParaRPr lang="en-US" altLang="zh-CN" dirty="0">
              <a:latin typeface="黑体" panose="02010609060101010101" pitchFamily="49" charset="-122"/>
              <a:ea typeface="黑体" panose="02010609060101010101" pitchFamily="49" charset="-122"/>
            </a:endParaRPr>
          </a:p>
          <a:p>
            <a:pPr lvl="1"/>
            <a:r>
              <a:rPr lang="zh-CN" altLang="en-US" dirty="0">
                <a:latin typeface="黑体" panose="02010609060101010101" pitchFamily="49" charset="-122"/>
                <a:ea typeface="黑体" panose="02010609060101010101" pitchFamily="49" charset="-122"/>
              </a:rPr>
              <a:t>使用数据库存储</a:t>
            </a:r>
            <a:endParaRPr lang="en-US" altLang="zh-CN" dirty="0">
              <a:latin typeface="黑体" panose="02010609060101010101" pitchFamily="49" charset="-122"/>
              <a:ea typeface="黑体" panose="02010609060101010101" pitchFamily="49" charset="-122"/>
            </a:endParaRPr>
          </a:p>
          <a:p>
            <a:pPr lvl="2"/>
            <a:r>
              <a:rPr lang="zh-CN" altLang="en-US" dirty="0">
                <a:latin typeface="黑体" panose="02010609060101010101" pitchFamily="49" charset="-122"/>
                <a:ea typeface="黑体" panose="02010609060101010101" pitchFamily="49" charset="-122"/>
              </a:rPr>
              <a:t>成本高（数据库产品要求可靠的存储设备）</a:t>
            </a:r>
            <a:endParaRPr lang="en-US" altLang="zh-CN" dirty="0">
              <a:latin typeface="黑体" panose="02010609060101010101" pitchFamily="49" charset="-122"/>
              <a:ea typeface="黑体" panose="02010609060101010101" pitchFamily="49" charset="-122"/>
            </a:endParaRPr>
          </a:p>
          <a:p>
            <a:pPr lvl="2"/>
            <a:r>
              <a:rPr lang="zh-CN" altLang="en-US" dirty="0">
                <a:latin typeface="黑体" panose="02010609060101010101" pitchFamily="49" charset="-122"/>
                <a:ea typeface="黑体" panose="02010609060101010101" pitchFamily="49" charset="-122"/>
              </a:rPr>
              <a:t>数据量超过传统关系数据库的理想承载能力</a:t>
            </a:r>
            <a:endParaRPr lang="en-US" altLang="zh-CN" dirty="0">
              <a:latin typeface="黑体" panose="02010609060101010101" pitchFamily="49" charset="-122"/>
              <a:ea typeface="黑体" panose="02010609060101010101" pitchFamily="49" charset="-122"/>
            </a:endParaRPr>
          </a:p>
          <a:p>
            <a:pPr lvl="2"/>
            <a:r>
              <a:rPr lang="zh-CN" altLang="en-US" dirty="0">
                <a:latin typeface="黑体" panose="02010609060101010101" pitchFamily="49" charset="-122"/>
                <a:ea typeface="黑体" panose="02010609060101010101" pitchFamily="49" charset="-122"/>
              </a:rPr>
              <a:t>查询方法比较复杂，网页存储不需要复杂的查询</a:t>
            </a:r>
            <a:endParaRPr lang="en-US" altLang="zh-CN" dirty="0">
              <a:latin typeface="黑体" panose="02010609060101010101" pitchFamily="49" charset="-122"/>
              <a:ea typeface="黑体" panose="02010609060101010101" pitchFamily="49" charset="-122"/>
            </a:endParaRPr>
          </a:p>
          <a:p>
            <a:pPr lvl="1"/>
            <a:r>
              <a:rPr lang="zh-CN" altLang="en-US" dirty="0">
                <a:latin typeface="黑体" panose="02010609060101010101" pitchFamily="49" charset="-122"/>
                <a:ea typeface="黑体" panose="02010609060101010101" pitchFamily="49" charset="-122"/>
              </a:rPr>
              <a:t>支持随机存取</a:t>
            </a:r>
            <a:endParaRPr lang="en-US" altLang="zh-CN" dirty="0">
              <a:latin typeface="黑体" panose="02010609060101010101" pitchFamily="49" charset="-122"/>
              <a:ea typeface="黑体" panose="02010609060101010101" pitchFamily="49" charset="-122"/>
            </a:endParaRPr>
          </a:p>
          <a:p>
            <a:pPr lvl="2"/>
            <a:r>
              <a:rPr lang="zh-CN" altLang="en-US" dirty="0">
                <a:latin typeface="黑体" panose="02010609060101010101" pitchFamily="49" charset="-122"/>
                <a:ea typeface="黑体" panose="02010609060101010101" pitchFamily="49" charset="-122"/>
              </a:rPr>
              <a:t>使用散列查找方式</a:t>
            </a:r>
            <a:endParaRPr lang="en-US" altLang="zh-CN" dirty="0">
              <a:latin typeface="黑体" panose="02010609060101010101" pitchFamily="49" charset="-122"/>
              <a:ea typeface="黑体" panose="02010609060101010101" pitchFamily="49" charset="-122"/>
            </a:endParaRPr>
          </a:p>
          <a:p>
            <a:pPr lvl="3"/>
            <a:r>
              <a:rPr lang="zh-CN" altLang="en-US" dirty="0">
                <a:latin typeface="黑体" panose="02010609060101010101" pitchFamily="49" charset="-122"/>
                <a:ea typeface="黑体" panose="02010609060101010101" pitchFamily="49" charset="-122"/>
              </a:rPr>
              <a:t>对</a:t>
            </a:r>
            <a:r>
              <a:rPr lang="en-US" altLang="zh-CN" dirty="0">
                <a:latin typeface="黑体" panose="02010609060101010101" pitchFamily="49" charset="-122"/>
                <a:ea typeface="黑体" panose="02010609060101010101" pitchFamily="49" charset="-122"/>
              </a:rPr>
              <a:t>URL</a:t>
            </a:r>
            <a:r>
              <a:rPr lang="zh-CN" altLang="en-US" dirty="0">
                <a:latin typeface="黑体" panose="02010609060101010101" pitchFamily="49" charset="-122"/>
                <a:ea typeface="黑体" panose="02010609060101010101" pitchFamily="49" charset="-122"/>
              </a:rPr>
              <a:t>使用散列函数得到一个数值，可以找到所需要的数据</a:t>
            </a:r>
            <a:endParaRPr lang="en-US" altLang="zh-CN" dirty="0">
              <a:latin typeface="黑体" panose="02010609060101010101" pitchFamily="49" charset="-122"/>
              <a:ea typeface="黑体" panose="02010609060101010101" pitchFamily="49" charset="-122"/>
            </a:endParaRPr>
          </a:p>
          <a:p>
            <a:pPr lvl="3"/>
            <a:r>
              <a:rPr lang="zh-CN" altLang="en-US" dirty="0">
                <a:latin typeface="黑体" panose="02010609060101010101" pitchFamily="49" charset="-122"/>
                <a:ea typeface="黑体" panose="02010609060101010101" pitchFamily="49" charset="-122"/>
              </a:rPr>
              <a:t>小规模系统：散列函数直接定位到含有该文档的文件</a:t>
            </a:r>
            <a:endParaRPr lang="en-US" altLang="zh-CN" dirty="0">
              <a:latin typeface="黑体" panose="02010609060101010101" pitchFamily="49" charset="-122"/>
              <a:ea typeface="黑体" panose="02010609060101010101" pitchFamily="49" charset="-122"/>
            </a:endParaRPr>
          </a:p>
          <a:p>
            <a:pPr lvl="3"/>
            <a:r>
              <a:rPr lang="zh-CN" altLang="en-US" dirty="0">
                <a:latin typeface="黑体" panose="02010609060101010101" pitchFamily="49" charset="-122"/>
                <a:ea typeface="黑体" panose="02010609060101010101" pitchFamily="49" charset="-122"/>
              </a:rPr>
              <a:t>大规模系统：定位服务器</a:t>
            </a:r>
            <a:r>
              <a:rPr lang="en-US" altLang="zh-CN" dirty="0">
                <a:latin typeface="黑体" panose="02010609060101010101" pitchFamily="49" charset="-122"/>
                <a:ea typeface="黑体" panose="02010609060101010101" pitchFamily="49" charset="-122"/>
              </a:rPr>
              <a:t>-&gt;</a:t>
            </a:r>
            <a:r>
              <a:rPr lang="zh-CN" altLang="en-US" dirty="0">
                <a:latin typeface="黑体" panose="02010609060101010101" pitchFamily="49" charset="-122"/>
                <a:ea typeface="黑体" panose="02010609060101010101" pitchFamily="49" charset="-122"/>
              </a:rPr>
              <a:t>定位文件</a:t>
            </a:r>
            <a:r>
              <a:rPr lang="en-US" altLang="zh-CN" dirty="0">
                <a:latin typeface="黑体" panose="02010609060101010101" pitchFamily="49" charset="-122"/>
                <a:ea typeface="黑体" panose="02010609060101010101" pitchFamily="49" charset="-122"/>
              </a:rPr>
              <a:t>-&gt;</a:t>
            </a:r>
            <a:r>
              <a:rPr lang="zh-CN" altLang="en-US" dirty="0">
                <a:latin typeface="黑体" panose="02010609060101010101" pitchFamily="49" charset="-122"/>
                <a:ea typeface="黑体" panose="02010609060101010101" pitchFamily="49" charset="-122"/>
              </a:rPr>
              <a:t>找到文档数据在文件中的偏移位置</a:t>
            </a:r>
            <a:endParaRPr lang="zh-CN" altLang="en-US"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
        <p:nvSpPr>
          <p:cNvPr id="7" name="标题 1"/>
          <p:cNvSpPr>
            <a:spLocks noGrp="1"/>
          </p:cNvSpPr>
          <p:nvPr>
            <p:ph type="title"/>
          </p:nvPr>
        </p:nvSpPr>
        <p:spPr>
          <a:xfrm>
            <a:off x="457200" y="274638"/>
            <a:ext cx="8229600" cy="1143000"/>
          </a:xfrm>
        </p:spPr>
        <p:txBody>
          <a:bodyPr>
            <a:normAutofit/>
          </a:bodyPr>
          <a:lstStyle/>
          <a:p>
            <a:r>
              <a:rPr lang="zh-CN" altLang="en-US" dirty="0"/>
              <a:t>存储的基本要求及方法（</a:t>
            </a:r>
            <a:r>
              <a:rPr lang="en-US" altLang="zh-CN" dirty="0"/>
              <a:t>1</a:t>
            </a:r>
            <a:r>
              <a:rPr lang="zh-CN" altLang="en-US"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存储的基本要求及方法（</a:t>
            </a:r>
            <a:r>
              <a:rPr lang="en-US" altLang="zh-CN" dirty="0"/>
              <a:t>2</a:t>
            </a:r>
            <a:r>
              <a:rPr lang="zh-CN" altLang="en-US" dirty="0"/>
              <a:t>）</a:t>
            </a:r>
            <a:endParaRPr lang="zh-CN" altLang="en-US" dirty="0"/>
          </a:p>
        </p:txBody>
      </p:sp>
      <p:sp>
        <p:nvSpPr>
          <p:cNvPr id="3" name="内容占位符 2"/>
          <p:cNvSpPr>
            <a:spLocks noGrp="1"/>
          </p:cNvSpPr>
          <p:nvPr>
            <p:ph idx="1"/>
          </p:nvPr>
        </p:nvSpPr>
        <p:spPr>
          <a:xfrm>
            <a:off x="-162272" y="1646237"/>
            <a:ext cx="9468544" cy="4953000"/>
          </a:xfrm>
        </p:spPr>
        <p:txBody>
          <a:bodyPr/>
          <a:lstStyle/>
          <a:p>
            <a:pPr lvl="1"/>
            <a:r>
              <a:rPr lang="zh-CN" altLang="en-US" sz="2800" dirty="0">
                <a:latin typeface="黑体" panose="02010609060101010101" pitchFamily="49" charset="-122"/>
                <a:ea typeface="黑体" panose="02010609060101010101" pitchFamily="49" charset="-122"/>
              </a:rPr>
              <a:t>压缩和大规模文件</a:t>
            </a:r>
            <a:endParaRPr lang="en-US" altLang="zh-CN" sz="2800" dirty="0">
              <a:latin typeface="黑体" panose="02010609060101010101" pitchFamily="49" charset="-122"/>
              <a:ea typeface="黑体" panose="02010609060101010101" pitchFamily="49" charset="-122"/>
            </a:endParaRPr>
          </a:p>
          <a:p>
            <a:pPr lvl="2"/>
            <a:r>
              <a:rPr lang="zh-CN" altLang="en-US" sz="2200" dirty="0">
                <a:latin typeface="黑体" panose="02010609060101010101" pitchFamily="49" charset="-122"/>
                <a:ea typeface="黑体" panose="02010609060101010101" pitchFamily="49" charset="-122"/>
              </a:rPr>
              <a:t>文档内容存储在单独自己的文件中读取会增加大量时间开销</a:t>
            </a:r>
            <a:endParaRPr lang="en-US" altLang="zh-CN" sz="2200" dirty="0">
              <a:latin typeface="黑体" panose="02010609060101010101" pitchFamily="49" charset="-122"/>
              <a:ea typeface="黑体" panose="02010609060101010101" pitchFamily="49" charset="-122"/>
            </a:endParaRPr>
          </a:p>
          <a:p>
            <a:pPr lvl="2"/>
            <a:r>
              <a:rPr lang="zh-CN" altLang="en-US" sz="2200" dirty="0">
                <a:latin typeface="黑体" panose="02010609060101010101" pitchFamily="49" charset="-122"/>
                <a:ea typeface="黑体" panose="02010609060101010101" pitchFamily="49" charset="-122"/>
              </a:rPr>
              <a:t>将多个文档存储在一个文件</a:t>
            </a:r>
            <a:endParaRPr lang="en-US" altLang="zh-CN" sz="2200" dirty="0">
              <a:latin typeface="黑体" panose="02010609060101010101" pitchFamily="49" charset="-122"/>
              <a:ea typeface="黑体" panose="02010609060101010101" pitchFamily="49" charset="-122"/>
            </a:endParaRPr>
          </a:p>
          <a:p>
            <a:pPr lvl="3"/>
            <a:r>
              <a:rPr lang="zh-CN" altLang="en-US" sz="2200" dirty="0">
                <a:latin typeface="黑体" panose="02010609060101010101" pitchFamily="49" charset="-122"/>
                <a:ea typeface="黑体" panose="02010609060101010101" pitchFamily="49" charset="-122"/>
              </a:rPr>
              <a:t>文件会变的很大，网络传输开销增大</a:t>
            </a:r>
            <a:endParaRPr lang="en-US" altLang="zh-CN" sz="2200" dirty="0">
              <a:latin typeface="黑体" panose="02010609060101010101" pitchFamily="49" charset="-122"/>
              <a:ea typeface="黑体" panose="02010609060101010101" pitchFamily="49" charset="-122"/>
            </a:endParaRPr>
          </a:p>
          <a:p>
            <a:pPr lvl="3"/>
            <a:r>
              <a:rPr lang="zh-CN" altLang="en-US" sz="2200" dirty="0">
                <a:latin typeface="黑体" panose="02010609060101010101" pitchFamily="49" charset="-122"/>
                <a:ea typeface="黑体" panose="02010609060101010101" pitchFamily="49" charset="-122"/>
              </a:rPr>
              <a:t>搜索文档时间开销降低</a:t>
            </a:r>
            <a:endParaRPr lang="en-US" altLang="zh-CN" sz="2200" dirty="0">
              <a:latin typeface="黑体" panose="02010609060101010101" pitchFamily="49" charset="-122"/>
              <a:ea typeface="黑体" panose="02010609060101010101" pitchFamily="49" charset="-122"/>
            </a:endParaRPr>
          </a:p>
          <a:p>
            <a:pPr lvl="3"/>
            <a:r>
              <a:rPr lang="zh-CN" altLang="en-US" sz="2200" dirty="0">
                <a:latin typeface="黑体" panose="02010609060101010101" pitchFamily="49" charset="-122"/>
                <a:ea typeface="黑体" panose="02010609060101010101" pitchFamily="49" charset="-122"/>
              </a:rPr>
              <a:t>需要找到合理文件大小</a:t>
            </a:r>
            <a:endParaRPr lang="en-US" altLang="zh-CN" sz="2200" dirty="0">
              <a:latin typeface="黑体" panose="02010609060101010101" pitchFamily="49" charset="-122"/>
              <a:ea typeface="黑体" panose="02010609060101010101" pitchFamily="49" charset="-122"/>
            </a:endParaRPr>
          </a:p>
          <a:p>
            <a:pPr lvl="2"/>
            <a:r>
              <a:rPr lang="zh-CN" altLang="en-US" sz="2200" dirty="0">
                <a:latin typeface="黑体" panose="02010609060101010101" pitchFamily="49" charset="-122"/>
                <a:ea typeface="黑体" panose="02010609060101010101" pitchFamily="49" charset="-122"/>
              </a:rPr>
              <a:t>文档压缩可以减少文档集合的存储需求</a:t>
            </a:r>
            <a:endParaRPr lang="en-US" altLang="zh-CN" sz="2200" dirty="0">
              <a:latin typeface="黑体" panose="02010609060101010101" pitchFamily="49" charset="-122"/>
              <a:ea typeface="黑体" panose="02010609060101010101" pitchFamily="49" charset="-122"/>
            </a:endParaRPr>
          </a:p>
          <a:p>
            <a:pPr lvl="3"/>
            <a:r>
              <a:rPr lang="en-US" altLang="zh-CN" sz="2200" dirty="0">
                <a:latin typeface="黑体" panose="02010609060101010101" pitchFamily="49" charset="-122"/>
                <a:ea typeface="黑体" panose="02010609060101010101" pitchFamily="49" charset="-122"/>
              </a:rPr>
              <a:t>HTML</a:t>
            </a:r>
            <a:r>
              <a:rPr lang="zh-CN" altLang="en-US" sz="2200" dirty="0">
                <a:latin typeface="黑体" panose="02010609060101010101" pitchFamily="49" charset="-122"/>
                <a:ea typeface="黑体" panose="02010609060101010101" pitchFamily="49" charset="-122"/>
              </a:rPr>
              <a:t>、</a:t>
            </a:r>
            <a:r>
              <a:rPr lang="en-US" altLang="zh-CN" sz="2200" dirty="0">
                <a:latin typeface="黑体" panose="02010609060101010101" pitchFamily="49" charset="-122"/>
                <a:ea typeface="黑体" panose="02010609060101010101" pitchFamily="49" charset="-122"/>
              </a:rPr>
              <a:t>XML</a:t>
            </a:r>
            <a:r>
              <a:rPr lang="zh-CN" altLang="en-US" sz="2200" dirty="0">
                <a:latin typeface="黑体" panose="02010609060101010101" pitchFamily="49" charset="-122"/>
                <a:ea typeface="黑体" panose="02010609060101010101" pitchFamily="49" charset="-122"/>
              </a:rPr>
              <a:t>等文档存在较大的冗余性</a:t>
            </a:r>
            <a:endParaRPr lang="en-US" altLang="zh-CN" sz="2200" dirty="0">
              <a:latin typeface="黑体" panose="02010609060101010101" pitchFamily="49" charset="-122"/>
              <a:ea typeface="黑体" panose="02010609060101010101" pitchFamily="49" charset="-122"/>
            </a:endParaRPr>
          </a:p>
          <a:p>
            <a:pPr lvl="3"/>
            <a:r>
              <a:rPr lang="zh-CN" altLang="en-US" sz="2200" dirty="0">
                <a:latin typeface="黑体" panose="02010609060101010101" pitchFamily="49" charset="-122"/>
                <a:ea typeface="黑体" panose="02010609060101010101" pitchFamily="49" charset="-122"/>
              </a:rPr>
              <a:t>压缩可以使得文档变得更小且不失信息</a:t>
            </a:r>
            <a:endParaRPr lang="en-US" altLang="zh-CN" sz="2200" dirty="0">
              <a:latin typeface="黑体" panose="02010609060101010101" pitchFamily="49" charset="-122"/>
              <a:ea typeface="黑体" panose="02010609060101010101" pitchFamily="49" charset="-122"/>
            </a:endParaRPr>
          </a:p>
          <a:p>
            <a:pPr lvl="3"/>
            <a:r>
              <a:rPr lang="zh-CN" altLang="en-US" sz="2200" dirty="0">
                <a:latin typeface="黑体" panose="02010609060101010101" pitchFamily="49" charset="-122"/>
                <a:ea typeface="黑体" panose="02010609060101010101" pitchFamily="49" charset="-122"/>
              </a:rPr>
              <a:t>考虑文件数据块大小对压缩率、随机存取效率的影响</a:t>
            </a:r>
            <a:endParaRPr lang="en-US" altLang="zh-CN" sz="2200" dirty="0">
              <a:latin typeface="黑体" panose="02010609060101010101" pitchFamily="49" charset="-122"/>
              <a:ea typeface="黑体" panose="02010609060101010101" pitchFamily="49" charset="-122"/>
            </a:endParaRPr>
          </a:p>
          <a:p>
            <a:pPr lvl="4"/>
            <a:r>
              <a:rPr lang="zh-CN" altLang="en-US" sz="2200" dirty="0">
                <a:latin typeface="黑体" panose="02010609060101010101" pitchFamily="49" charset="-122"/>
                <a:ea typeface="黑体" panose="02010609060101010101" pitchFamily="49" charset="-122"/>
              </a:rPr>
              <a:t>大块的数据压缩率高</a:t>
            </a:r>
            <a:endParaRPr lang="en-US" altLang="zh-CN" sz="2200" dirty="0">
              <a:latin typeface="黑体" panose="02010609060101010101" pitchFamily="49" charset="-122"/>
              <a:ea typeface="黑体" panose="02010609060101010101" pitchFamily="49" charset="-122"/>
            </a:endParaRPr>
          </a:p>
          <a:p>
            <a:pPr lvl="4"/>
            <a:r>
              <a:rPr lang="zh-CN" altLang="en-US" sz="2200" dirty="0">
                <a:latin typeface="黑体" panose="02010609060101010101" pitchFamily="49" charset="-122"/>
                <a:ea typeface="黑体" panose="02010609060101010101" pitchFamily="49" charset="-122"/>
              </a:rPr>
              <a:t>小块的数据随机存取效率高</a:t>
            </a:r>
            <a:endParaRPr lang="en-US" altLang="zh-CN" sz="220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存储的基本要求及方法（</a:t>
            </a:r>
            <a:r>
              <a:rPr lang="en-US" altLang="zh-CN" dirty="0"/>
              <a:t>3</a:t>
            </a:r>
            <a:r>
              <a:rPr lang="zh-CN" altLang="en-US" dirty="0"/>
              <a:t>）</a:t>
            </a:r>
            <a:endParaRPr lang="zh-CN" altLang="en-US" dirty="0"/>
          </a:p>
        </p:txBody>
      </p:sp>
      <p:sp>
        <p:nvSpPr>
          <p:cNvPr id="3" name="内容占位符 2"/>
          <p:cNvSpPr>
            <a:spLocks noGrp="1"/>
          </p:cNvSpPr>
          <p:nvPr>
            <p:ph idx="1"/>
          </p:nvPr>
        </p:nvSpPr>
        <p:spPr>
          <a:xfrm>
            <a:off x="-180528" y="1628800"/>
            <a:ext cx="9217024" cy="5832648"/>
          </a:xfrm>
        </p:spPr>
        <p:txBody>
          <a:bodyPr/>
          <a:lstStyle/>
          <a:p>
            <a:pPr lvl="1"/>
            <a:r>
              <a:rPr lang="zh-CN" altLang="en-US" sz="2800" dirty="0"/>
              <a:t>更新</a:t>
            </a:r>
            <a:endParaRPr lang="en-US" altLang="zh-CN" sz="2800" dirty="0"/>
          </a:p>
          <a:p>
            <a:pPr lvl="2"/>
            <a:r>
              <a:rPr lang="zh-CN" altLang="en-US" sz="2400" dirty="0"/>
              <a:t>对爬虫程序获取的新版本文档数据进行替换、存储</a:t>
            </a:r>
            <a:endParaRPr lang="en-US" altLang="zh-CN" sz="2400" dirty="0"/>
          </a:p>
          <a:p>
            <a:pPr lvl="2"/>
            <a:r>
              <a:rPr lang="zh-CN" altLang="en-US" sz="2400" dirty="0"/>
              <a:t>对锚文本更新意义更大</a:t>
            </a:r>
            <a:endParaRPr lang="en-US" altLang="zh-CN" sz="2400" dirty="0"/>
          </a:p>
          <a:p>
            <a:pPr lvl="1"/>
            <a:r>
              <a:rPr lang="en-US" altLang="zh-CN" sz="2800" dirty="0" err="1"/>
              <a:t>BigTable</a:t>
            </a:r>
            <a:endParaRPr lang="en-US" altLang="zh-CN" sz="2800" dirty="0"/>
          </a:p>
          <a:p>
            <a:pPr lvl="2"/>
            <a:r>
              <a:rPr lang="en-US" altLang="zh-CN" sz="2200" dirty="0"/>
              <a:t>Google</a:t>
            </a:r>
            <a:r>
              <a:rPr lang="zh-CN" altLang="en-US" sz="2200" dirty="0"/>
              <a:t>设计的分布式数据存储系统</a:t>
            </a:r>
            <a:endParaRPr lang="en-US" altLang="zh-CN" sz="2200" dirty="0"/>
          </a:p>
          <a:p>
            <a:pPr lvl="2"/>
            <a:r>
              <a:rPr lang="zh-CN" altLang="en-US" sz="2200" dirty="0"/>
              <a:t>可处理海量数据、非关系型数据库</a:t>
            </a:r>
            <a:endParaRPr lang="en-US" altLang="zh-CN" sz="2200" dirty="0"/>
          </a:p>
          <a:p>
            <a:pPr lvl="2"/>
            <a:r>
              <a:rPr lang="zh-CN" altLang="en-US" sz="2200" dirty="0"/>
              <a:t>快速且可靠地处理</a:t>
            </a:r>
            <a:r>
              <a:rPr lang="en-US" altLang="zh-CN" sz="2200" dirty="0"/>
              <a:t>PB</a:t>
            </a:r>
            <a:r>
              <a:rPr lang="zh-CN" altLang="en-US" sz="2200" dirty="0"/>
              <a:t>级别的数据，并且能够部署到上千台机器上</a:t>
            </a:r>
            <a:endParaRPr lang="en-US" altLang="zh-CN" sz="2200" dirty="0"/>
          </a:p>
          <a:p>
            <a:pPr lvl="2"/>
            <a:r>
              <a:rPr lang="zh-CN" altLang="en-US" sz="2200" dirty="0"/>
              <a:t>易于扩展，支持动态伸缩</a:t>
            </a:r>
            <a:endParaRPr lang="en-US" altLang="zh-CN" sz="2200" dirty="0"/>
          </a:p>
          <a:p>
            <a:pPr lvl="2"/>
            <a:r>
              <a:rPr lang="zh-CN" altLang="en-US" sz="2200" dirty="0"/>
              <a:t>适用于廉价设备</a:t>
            </a:r>
            <a:endParaRPr lang="en-US" altLang="zh-CN" sz="2200" dirty="0"/>
          </a:p>
          <a:p>
            <a:pPr lvl="2"/>
            <a:r>
              <a:rPr lang="zh-CN" altLang="en-US" sz="2200" dirty="0"/>
              <a:t>已经在超过</a:t>
            </a:r>
            <a:r>
              <a:rPr lang="en-US" altLang="zh-CN" sz="2200" dirty="0"/>
              <a:t>60</a:t>
            </a:r>
            <a:r>
              <a:rPr lang="zh-CN" altLang="en-US" sz="2200" dirty="0"/>
              <a:t>个</a:t>
            </a:r>
            <a:r>
              <a:rPr lang="en-US" altLang="zh-CN" sz="2200" dirty="0"/>
              <a:t>Google</a:t>
            </a:r>
            <a:r>
              <a:rPr lang="zh-CN" altLang="en-US" sz="2200" dirty="0"/>
              <a:t>的产品和项目上得到了应用，包括 </a:t>
            </a:r>
            <a:r>
              <a:rPr lang="en-US" altLang="zh-CN" sz="2200" dirty="0"/>
              <a:t>Google Analytics</a:t>
            </a:r>
            <a:r>
              <a:rPr lang="zh-CN" altLang="en-US" sz="2200" dirty="0"/>
              <a:t>、</a:t>
            </a:r>
            <a:r>
              <a:rPr lang="en-US" altLang="zh-CN" sz="2200" dirty="0" err="1"/>
              <a:t>GoogleFinance</a:t>
            </a:r>
            <a:r>
              <a:rPr lang="zh-CN" altLang="en-US" sz="2200" dirty="0"/>
              <a:t>、</a:t>
            </a:r>
            <a:r>
              <a:rPr lang="en-US" altLang="zh-CN" sz="2200" dirty="0"/>
              <a:t>Orkut</a:t>
            </a:r>
            <a:r>
              <a:rPr lang="zh-CN" altLang="en-US" sz="2200" dirty="0"/>
              <a:t>、</a:t>
            </a:r>
            <a:r>
              <a:rPr lang="en-US" altLang="zh-CN" sz="2200" dirty="0"/>
              <a:t>Personalized Search</a:t>
            </a:r>
            <a:r>
              <a:rPr lang="zh-CN" altLang="en-US" sz="2200" dirty="0"/>
              <a:t>、</a:t>
            </a:r>
            <a:r>
              <a:rPr lang="en-US" altLang="zh-CN" sz="2200" dirty="0" err="1"/>
              <a:t>Writely</a:t>
            </a:r>
            <a:r>
              <a:rPr lang="zh-CN" altLang="en-US" sz="2200" dirty="0"/>
              <a:t>和</a:t>
            </a:r>
            <a:r>
              <a:rPr lang="en-US" altLang="zh-CN" sz="2200" dirty="0" err="1"/>
              <a:t>GoogleEarth</a:t>
            </a:r>
            <a:r>
              <a:rPr lang="zh-CN" altLang="en-US" sz="2200" dirty="0"/>
              <a:t>。</a:t>
            </a:r>
            <a:endParaRPr lang="zh-CN" altLang="en-US" sz="2200" dirty="0"/>
          </a:p>
          <a:p>
            <a:pPr lvl="2"/>
            <a:endParaRPr lang="zh-CN" altLang="en-US" sz="2400"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BigTable</a:t>
            </a:r>
            <a:r>
              <a:rPr lang="zh-CN" altLang="en-US" dirty="0"/>
              <a:t>（</a:t>
            </a:r>
            <a:r>
              <a:rPr lang="en-US" altLang="zh-CN" dirty="0"/>
              <a:t>1</a:t>
            </a:r>
            <a:r>
              <a:rPr lang="zh-CN" altLang="en-US" dirty="0"/>
              <a:t>）</a:t>
            </a:r>
            <a:endParaRPr lang="zh-CN" altLang="en-US" dirty="0"/>
          </a:p>
        </p:txBody>
      </p:sp>
      <p:sp>
        <p:nvSpPr>
          <p:cNvPr id="3" name="内容占位符 2"/>
          <p:cNvSpPr>
            <a:spLocks noGrp="1"/>
          </p:cNvSpPr>
          <p:nvPr>
            <p:ph idx="1"/>
          </p:nvPr>
        </p:nvSpPr>
        <p:spPr/>
        <p:txBody>
          <a:bodyPr/>
          <a:lstStyle/>
          <a:p>
            <a:r>
              <a:rPr lang="en-US" altLang="zh-CN" dirty="0" err="1"/>
              <a:t>Bigtable</a:t>
            </a:r>
            <a:r>
              <a:rPr lang="zh-CN" altLang="en-US" dirty="0"/>
              <a:t>是一个稀疏的、分布式的、持久化存储的多维度排序</a:t>
            </a:r>
            <a:r>
              <a:rPr lang="en-US" altLang="zh-CN" dirty="0"/>
              <a:t>Map</a:t>
            </a:r>
            <a:r>
              <a:rPr lang="zh-CN" altLang="en-US" dirty="0"/>
              <a:t>。</a:t>
            </a:r>
            <a:r>
              <a:rPr lang="en-US" altLang="zh-CN" dirty="0"/>
              <a:t>Map</a:t>
            </a:r>
            <a:r>
              <a:rPr lang="zh-CN" altLang="en-US" dirty="0"/>
              <a:t>的索引是</a:t>
            </a:r>
            <a:r>
              <a:rPr lang="zh-CN" altLang="en-US" dirty="0">
                <a:solidFill>
                  <a:srgbClr val="FF0000"/>
                </a:solidFill>
              </a:rPr>
              <a:t>行关键字、列关键字以及时间戳</a:t>
            </a:r>
            <a:r>
              <a:rPr lang="zh-CN" altLang="en-US" dirty="0"/>
              <a:t>；</a:t>
            </a:r>
            <a:r>
              <a:rPr lang="en-US" altLang="zh-CN" dirty="0"/>
              <a:t>Map</a:t>
            </a:r>
            <a:r>
              <a:rPr lang="zh-CN" altLang="en-US" dirty="0"/>
              <a:t>中的每个</a:t>
            </a:r>
            <a:r>
              <a:rPr lang="en-US" altLang="zh-CN" dirty="0"/>
              <a:t>value</a:t>
            </a:r>
            <a:r>
              <a:rPr lang="zh-CN" altLang="en-US" dirty="0"/>
              <a:t>都是一个未经解析的字节数组</a:t>
            </a:r>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pic>
        <p:nvPicPr>
          <p:cNvPr id="6" name="Picture 6"/>
          <p:cNvPicPr>
            <a:picLocks noChangeAspect="1" noChangeArrowheads="1"/>
          </p:cNvPicPr>
          <p:nvPr/>
        </p:nvPicPr>
        <p:blipFill>
          <a:blip r:embed="rId1" cstate="print"/>
          <a:srcRect/>
          <a:stretch>
            <a:fillRect/>
          </a:stretch>
        </p:blipFill>
        <p:spPr bwMode="auto">
          <a:xfrm>
            <a:off x="685798" y="3367190"/>
            <a:ext cx="8001001" cy="2024063"/>
          </a:xfrm>
          <a:prstGeom prst="rect">
            <a:avLst/>
          </a:prstGeom>
          <a:noFill/>
          <a:ln w="9525">
            <a:noFill/>
            <a:miter lim="800000"/>
            <a:headEnd/>
            <a:tailEnd/>
          </a:ln>
        </p:spPr>
      </p:pic>
      <p:sp>
        <p:nvSpPr>
          <p:cNvPr id="5" name="矩形 4"/>
          <p:cNvSpPr/>
          <p:nvPr/>
        </p:nvSpPr>
        <p:spPr>
          <a:xfrm>
            <a:off x="685798" y="5257800"/>
            <a:ext cx="8229601" cy="1600438"/>
          </a:xfrm>
          <a:prstGeom prst="rect">
            <a:avLst/>
          </a:prstGeom>
        </p:spPr>
        <p:txBody>
          <a:bodyPr wrap="square">
            <a:spAutoFit/>
          </a:bodyPr>
          <a:lstStyle/>
          <a:p>
            <a:pPr marL="342900" indent="-342900">
              <a:buFont typeface="Arial" panose="020B0604020202020204" pitchFamily="34" charset="0"/>
              <a:buChar char="•"/>
            </a:pPr>
            <a:r>
              <a:rPr lang="zh-CN" altLang="en-US" dirty="0">
                <a:solidFill>
                  <a:schemeClr val="accent2"/>
                </a:solidFill>
              </a:rPr>
              <a:t>每一行存储一个网页，其反转的</a:t>
            </a:r>
            <a:r>
              <a:rPr lang="en-US" altLang="zh-CN" dirty="0" err="1">
                <a:solidFill>
                  <a:schemeClr val="accent2"/>
                </a:solidFill>
              </a:rPr>
              <a:t>url</a:t>
            </a:r>
            <a:r>
              <a:rPr lang="zh-CN" altLang="en-US" dirty="0">
                <a:solidFill>
                  <a:schemeClr val="accent2"/>
                </a:solidFill>
              </a:rPr>
              <a:t>作为行键，为了让同一个域名下的子域名网页能聚集在一起</a:t>
            </a:r>
            <a:endParaRPr lang="en-US" altLang="zh-CN" dirty="0">
              <a:solidFill>
                <a:schemeClr val="accent2"/>
              </a:solidFill>
            </a:endParaRPr>
          </a:p>
          <a:p>
            <a:pPr marL="342900" indent="-342900">
              <a:buFont typeface="Arial" panose="020B0604020202020204" pitchFamily="34" charset="0"/>
              <a:buChar char="•"/>
            </a:pPr>
            <a:r>
              <a:rPr lang="zh-CN" altLang="en-US" dirty="0">
                <a:solidFill>
                  <a:schemeClr val="accent2"/>
                </a:solidFill>
              </a:rPr>
              <a:t>列族</a:t>
            </a:r>
            <a:r>
              <a:rPr lang="en-US" altLang="zh-CN" dirty="0">
                <a:solidFill>
                  <a:schemeClr val="accent2"/>
                </a:solidFill>
              </a:rPr>
              <a:t>"anchor"</a:t>
            </a:r>
            <a:r>
              <a:rPr lang="zh-CN" altLang="en-US" dirty="0">
                <a:solidFill>
                  <a:schemeClr val="accent2"/>
                </a:solidFill>
              </a:rPr>
              <a:t>保存了该网页的引用站点（比如引用了</a:t>
            </a:r>
            <a:r>
              <a:rPr lang="en-US" altLang="zh-CN" dirty="0">
                <a:solidFill>
                  <a:schemeClr val="accent2"/>
                </a:solidFill>
              </a:rPr>
              <a:t>CNN</a:t>
            </a:r>
            <a:r>
              <a:rPr lang="zh-CN" altLang="en-US" dirty="0">
                <a:solidFill>
                  <a:schemeClr val="accent2"/>
                </a:solidFill>
              </a:rPr>
              <a:t>主页的站点）</a:t>
            </a:r>
            <a:endParaRPr lang="zh-CN" altLang="en-US"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BigTable</a:t>
            </a:r>
            <a:r>
              <a:rPr lang="zh-CN" altLang="en-US" dirty="0"/>
              <a:t>（</a:t>
            </a:r>
            <a:r>
              <a:rPr lang="en-US" altLang="zh-CN" dirty="0"/>
              <a:t>2</a:t>
            </a:r>
            <a:r>
              <a:rPr lang="zh-CN" altLang="en-US" dirty="0"/>
              <a:t>）</a:t>
            </a:r>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
        <p:nvSpPr>
          <p:cNvPr id="7" name="Rectangle 3"/>
          <p:cNvSpPr txBox="1">
            <a:spLocks noChangeArrowheads="1"/>
          </p:cNvSpPr>
          <p:nvPr/>
        </p:nvSpPr>
        <p:spPr bwMode="auto">
          <a:xfrm>
            <a:off x="390525" y="2011362"/>
            <a:ext cx="8362950" cy="4572000"/>
          </a:xfrm>
          <a:prstGeom prst="rect">
            <a:avLst/>
          </a:prstGeom>
          <a:noFill/>
          <a:ln w="9525">
            <a:noFill/>
            <a:miter lim="800000"/>
          </a:ln>
        </p:spPr>
        <p:txBody>
          <a:bodyPr vert="horz" wrap="square" lIns="91440" tIns="45720" rIns="91440" bIns="45720" numCol="1" anchor="t" anchorCtr="0" compatLnSpc="1"/>
          <a:lstStyle>
            <a:lvl1pPr marL="342900" indent="-342900" algn="l" defTabSz="457200" rtl="0" eaLnBrk="1" fontAlgn="base" hangingPunct="1">
              <a:spcBef>
                <a:spcPct val="20000"/>
              </a:spcBef>
              <a:spcAft>
                <a:spcPct val="0"/>
              </a:spcAft>
              <a:buClr>
                <a:srgbClr val="437085"/>
              </a:buClr>
              <a:buFont typeface="Wingdings" panose="05000000000000000000" pitchFamily="2" charset="2"/>
              <a:buChar char="§"/>
              <a:defRPr sz="2800" kern="1200" baseline="0">
                <a:solidFill>
                  <a:schemeClr val="tx1"/>
                </a:solidFill>
                <a:latin typeface="Times New Roman" panose="02020603050405020304" pitchFamily="18" charset="0"/>
                <a:ea typeface="黑体" panose="02010609060101010101" pitchFamily="49" charset="-122"/>
                <a:cs typeface="MS PGothic" panose="020B0600070205080204" charset="-128"/>
              </a:defRPr>
            </a:lvl1pPr>
            <a:lvl2pPr marL="742950" indent="-285750" algn="l" defTabSz="457200" rtl="0" eaLnBrk="1" fontAlgn="base" hangingPunct="1">
              <a:spcBef>
                <a:spcPct val="20000"/>
              </a:spcBef>
              <a:spcAft>
                <a:spcPct val="0"/>
              </a:spcAft>
              <a:buClr>
                <a:srgbClr val="357E69"/>
              </a:buClr>
              <a:buFont typeface="Wingdings" panose="05000000000000000000" pitchFamily="2" charset="2"/>
              <a:buChar char="§"/>
              <a:defRPr sz="2400" kern="1200" baseline="0">
                <a:solidFill>
                  <a:schemeClr val="tx1"/>
                </a:solidFill>
                <a:latin typeface="Times New Roman" panose="02020603050405020304" pitchFamily="18" charset="0"/>
                <a:ea typeface="黑体" panose="02010609060101010101" pitchFamily="49" charset="-122"/>
                <a:cs typeface="+mn-cs"/>
              </a:defRPr>
            </a:lvl2pPr>
            <a:lvl3pPr marL="1143000" indent="-228600" algn="l" defTabSz="457200" rtl="0" eaLnBrk="1" fontAlgn="base" hangingPunct="1">
              <a:spcBef>
                <a:spcPct val="20000"/>
              </a:spcBef>
              <a:spcAft>
                <a:spcPct val="0"/>
              </a:spcAft>
              <a:buClr>
                <a:srgbClr val="918BA3"/>
              </a:buClr>
              <a:buFont typeface="Wingdings" panose="05000000000000000000" pitchFamily="2" charset="2"/>
              <a:buChar char="§"/>
              <a:defRPr sz="2000" kern="1200" baseline="0">
                <a:solidFill>
                  <a:schemeClr val="tx1"/>
                </a:solidFill>
                <a:latin typeface="Times New Roman" panose="02020603050405020304" pitchFamily="18" charset="0"/>
                <a:ea typeface="黑体" panose="02010609060101010101" pitchFamily="49" charset="-122"/>
                <a:cs typeface="+mn-cs"/>
              </a:defRPr>
            </a:lvl3pPr>
            <a:lvl4pPr marL="1600200" indent="-228600" algn="l" defTabSz="457200" rtl="0" eaLnBrk="1" fontAlgn="base" hangingPunct="1">
              <a:spcBef>
                <a:spcPct val="20000"/>
              </a:spcBef>
              <a:spcAft>
                <a:spcPct val="0"/>
              </a:spcAft>
              <a:buClr>
                <a:srgbClr val="2F6E7E"/>
              </a:buClr>
              <a:buFont typeface="Wingdings" panose="05000000000000000000" pitchFamily="2" charset="2"/>
              <a:buChar char="§"/>
              <a:defRPr sz="2000" kern="1200" baseline="0">
                <a:solidFill>
                  <a:schemeClr val="tx1"/>
                </a:solidFill>
                <a:latin typeface="Times New Roman" panose="02020603050405020304" pitchFamily="18" charset="0"/>
                <a:ea typeface="黑体" panose="02010609060101010101" pitchFamily="49" charset="-122"/>
                <a:cs typeface="+mn-cs"/>
              </a:defRPr>
            </a:lvl4pPr>
            <a:lvl5pPr marL="2057400" indent="-228600" algn="l" defTabSz="457200" rtl="0" eaLnBrk="1" fontAlgn="base" hangingPunct="1">
              <a:spcBef>
                <a:spcPct val="20000"/>
              </a:spcBef>
              <a:spcAft>
                <a:spcPct val="0"/>
              </a:spcAft>
              <a:buClr>
                <a:srgbClr val="233337"/>
              </a:buClr>
              <a:buFont typeface="Wingdings" panose="05000000000000000000" pitchFamily="2" charset="2"/>
              <a:buChar char="§"/>
              <a:defRPr sz="2000" kern="1200" baseline="0">
                <a:solidFill>
                  <a:schemeClr val="tx1"/>
                </a:solidFill>
                <a:latin typeface="Times New Roman" panose="02020603050405020304" pitchFamily="18" charset="0"/>
                <a:ea typeface="黑体" panose="02010609060101010101" pitchFamily="49" charset="-122"/>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nSpc>
                <a:spcPct val="90000"/>
              </a:lnSpc>
            </a:pPr>
            <a:r>
              <a:rPr lang="zh-CN" altLang="en-US" dirty="0"/>
              <a:t>行</a:t>
            </a:r>
            <a:endParaRPr lang="zh-CN" altLang="en-US" dirty="0"/>
          </a:p>
          <a:p>
            <a:pPr lvl="1">
              <a:lnSpc>
                <a:spcPct val="90000"/>
              </a:lnSpc>
            </a:pPr>
            <a:r>
              <a:rPr lang="zh-CN" altLang="en-US" dirty="0"/>
              <a:t>表中的行关键字可以是任意字符串（目前支持最多</a:t>
            </a:r>
            <a:r>
              <a:rPr lang="en-US" altLang="zh-CN" dirty="0"/>
              <a:t>64KB</a:t>
            </a:r>
            <a:r>
              <a:rPr lang="zh-CN" altLang="en-US" dirty="0"/>
              <a:t>，多数情况下</a:t>
            </a:r>
            <a:r>
              <a:rPr lang="en-US" altLang="zh-CN" dirty="0"/>
              <a:t>10</a:t>
            </a:r>
            <a:r>
              <a:rPr lang="zh-CN" altLang="en-US" dirty="0"/>
              <a:t>－</a:t>
            </a:r>
            <a:r>
              <a:rPr lang="en-US" altLang="zh-CN" dirty="0"/>
              <a:t>100</a:t>
            </a:r>
            <a:r>
              <a:rPr lang="zh-CN" altLang="en-US" dirty="0"/>
              <a:t>字节足够了）。在一个行关键字下的每一个读写操作都是原子操作（不管读写这一行里多少个不同列），这是一个设计决定，这样在对同一行进行并发操作时，用户对于系统行为更容易理解和掌控</a:t>
            </a:r>
            <a:endParaRPr lang="zh-CN" altLang="en-US" dirty="0"/>
          </a:p>
          <a:p>
            <a:pPr lvl="1">
              <a:lnSpc>
                <a:spcPct val="90000"/>
              </a:lnSpc>
            </a:pPr>
            <a:r>
              <a:rPr lang="en-US" altLang="zh-CN" dirty="0"/>
              <a:t>Bigtable</a:t>
            </a:r>
            <a:r>
              <a:rPr lang="zh-CN" altLang="en-US" dirty="0"/>
              <a:t>通过行关键字的字典序来维护数据。一张表可以动态划分成多个连续行。连续行在这里叫做“子表”｛</a:t>
            </a:r>
            <a:r>
              <a:rPr lang="en-US" altLang="zh-CN" dirty="0"/>
              <a:t>tablet</a:t>
            </a:r>
            <a:r>
              <a:rPr lang="zh-CN" altLang="en-US" dirty="0"/>
              <a:t>｝，是数据分布和负载均衡的单位。这样一来，读较少的连续行就比较有效率，通常只需要较少机器之间的通信即可。用户可以利用这个属性来选择行关键字，从而达到较好数据访问局部性｛</a:t>
            </a:r>
            <a:r>
              <a:rPr lang="en-US" altLang="zh-CN" dirty="0"/>
              <a:t>locality</a:t>
            </a:r>
            <a:r>
              <a:rPr lang="zh-CN" altLang="en-US" dirty="0"/>
              <a:t>｝。</a:t>
            </a:r>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BigTable</a:t>
            </a:r>
            <a:r>
              <a:rPr lang="zh-CN" altLang="en-US" dirty="0"/>
              <a:t>（</a:t>
            </a:r>
            <a:r>
              <a:rPr lang="en-US" altLang="zh-CN" dirty="0"/>
              <a:t>3</a:t>
            </a:r>
            <a:r>
              <a:rPr lang="zh-CN" altLang="en-US" dirty="0"/>
              <a:t>）</a:t>
            </a:r>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
        <p:nvSpPr>
          <p:cNvPr id="7" name="Rectangle 3"/>
          <p:cNvSpPr txBox="1">
            <a:spLocks noChangeArrowheads="1"/>
          </p:cNvSpPr>
          <p:nvPr/>
        </p:nvSpPr>
        <p:spPr bwMode="auto">
          <a:xfrm>
            <a:off x="323850" y="2336800"/>
            <a:ext cx="8562975" cy="4116388"/>
          </a:xfrm>
          <a:prstGeom prst="rect">
            <a:avLst/>
          </a:prstGeom>
          <a:noFill/>
          <a:ln w="9525">
            <a:noFill/>
            <a:miter lim="800000"/>
          </a:ln>
        </p:spPr>
        <p:txBody>
          <a:bodyPr vert="horz" wrap="square" lIns="91440" tIns="45720" rIns="91440" bIns="45720" numCol="1" anchor="t" anchorCtr="0" compatLnSpc="1"/>
          <a:lstStyle>
            <a:lvl1pPr marL="342900" indent="-342900" algn="l" defTabSz="457200" rtl="0" eaLnBrk="1" fontAlgn="base" hangingPunct="1">
              <a:spcBef>
                <a:spcPct val="20000"/>
              </a:spcBef>
              <a:spcAft>
                <a:spcPct val="0"/>
              </a:spcAft>
              <a:buClr>
                <a:srgbClr val="437085"/>
              </a:buClr>
              <a:buFont typeface="Wingdings" panose="05000000000000000000" pitchFamily="2" charset="2"/>
              <a:buChar char="§"/>
              <a:defRPr sz="2800" kern="1200" baseline="0">
                <a:solidFill>
                  <a:schemeClr val="tx1"/>
                </a:solidFill>
                <a:latin typeface="Times New Roman" panose="02020603050405020304" pitchFamily="18" charset="0"/>
                <a:ea typeface="黑体" panose="02010609060101010101" pitchFamily="49" charset="-122"/>
                <a:cs typeface="MS PGothic" panose="020B0600070205080204" charset="-128"/>
              </a:defRPr>
            </a:lvl1pPr>
            <a:lvl2pPr marL="742950" indent="-285750" algn="l" defTabSz="457200" rtl="0" eaLnBrk="1" fontAlgn="base" hangingPunct="1">
              <a:spcBef>
                <a:spcPct val="20000"/>
              </a:spcBef>
              <a:spcAft>
                <a:spcPct val="0"/>
              </a:spcAft>
              <a:buClr>
                <a:srgbClr val="357E69"/>
              </a:buClr>
              <a:buFont typeface="Wingdings" panose="05000000000000000000" pitchFamily="2" charset="2"/>
              <a:buChar char="§"/>
              <a:defRPr sz="2400" kern="1200" baseline="0">
                <a:solidFill>
                  <a:schemeClr val="tx1"/>
                </a:solidFill>
                <a:latin typeface="Times New Roman" panose="02020603050405020304" pitchFamily="18" charset="0"/>
                <a:ea typeface="黑体" panose="02010609060101010101" pitchFamily="49" charset="-122"/>
                <a:cs typeface="+mn-cs"/>
              </a:defRPr>
            </a:lvl2pPr>
            <a:lvl3pPr marL="1143000" indent="-228600" algn="l" defTabSz="457200" rtl="0" eaLnBrk="1" fontAlgn="base" hangingPunct="1">
              <a:spcBef>
                <a:spcPct val="20000"/>
              </a:spcBef>
              <a:spcAft>
                <a:spcPct val="0"/>
              </a:spcAft>
              <a:buClr>
                <a:srgbClr val="918BA3"/>
              </a:buClr>
              <a:buFont typeface="Wingdings" panose="05000000000000000000" pitchFamily="2" charset="2"/>
              <a:buChar char="§"/>
              <a:defRPr sz="2000" kern="1200" baseline="0">
                <a:solidFill>
                  <a:schemeClr val="tx1"/>
                </a:solidFill>
                <a:latin typeface="Times New Roman" panose="02020603050405020304" pitchFamily="18" charset="0"/>
                <a:ea typeface="黑体" panose="02010609060101010101" pitchFamily="49" charset="-122"/>
                <a:cs typeface="+mn-cs"/>
              </a:defRPr>
            </a:lvl3pPr>
            <a:lvl4pPr marL="1600200" indent="-228600" algn="l" defTabSz="457200" rtl="0" eaLnBrk="1" fontAlgn="base" hangingPunct="1">
              <a:spcBef>
                <a:spcPct val="20000"/>
              </a:spcBef>
              <a:spcAft>
                <a:spcPct val="0"/>
              </a:spcAft>
              <a:buClr>
                <a:srgbClr val="2F6E7E"/>
              </a:buClr>
              <a:buFont typeface="Wingdings" panose="05000000000000000000" pitchFamily="2" charset="2"/>
              <a:buChar char="§"/>
              <a:defRPr sz="2000" kern="1200" baseline="0">
                <a:solidFill>
                  <a:schemeClr val="tx1"/>
                </a:solidFill>
                <a:latin typeface="Times New Roman" panose="02020603050405020304" pitchFamily="18" charset="0"/>
                <a:ea typeface="黑体" panose="02010609060101010101" pitchFamily="49" charset="-122"/>
                <a:cs typeface="+mn-cs"/>
              </a:defRPr>
            </a:lvl4pPr>
            <a:lvl5pPr marL="2057400" indent="-228600" algn="l" defTabSz="457200" rtl="0" eaLnBrk="1" fontAlgn="base" hangingPunct="1">
              <a:spcBef>
                <a:spcPct val="20000"/>
              </a:spcBef>
              <a:spcAft>
                <a:spcPct val="0"/>
              </a:spcAft>
              <a:buClr>
                <a:srgbClr val="233337"/>
              </a:buClr>
              <a:buFont typeface="Wingdings" panose="05000000000000000000" pitchFamily="2" charset="2"/>
              <a:buChar char="§"/>
              <a:defRPr sz="2000" kern="1200" baseline="0">
                <a:solidFill>
                  <a:schemeClr val="tx1"/>
                </a:solidFill>
                <a:latin typeface="Times New Roman" panose="02020603050405020304" pitchFamily="18" charset="0"/>
                <a:ea typeface="黑体" panose="02010609060101010101" pitchFamily="49" charset="-122"/>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nSpc>
                <a:spcPct val="80000"/>
              </a:lnSpc>
            </a:pPr>
            <a:r>
              <a:rPr lang="zh-CN" altLang="en-US"/>
              <a:t>列族</a:t>
            </a:r>
            <a:endParaRPr lang="zh-CN" altLang="en-US"/>
          </a:p>
          <a:p>
            <a:pPr lvl="1"/>
            <a:r>
              <a:rPr lang="zh-CN" altLang="en-US"/>
              <a:t>一组列关键字组成了“列族”，是访问控制的基本单位。同一列族下存放的所有数据通常都是同一类型（同一列族下的数据可压缩在一起）。</a:t>
            </a:r>
            <a:endParaRPr lang="zh-CN" altLang="en-US"/>
          </a:p>
          <a:p>
            <a:pPr lvl="1"/>
            <a:r>
              <a:rPr lang="zh-CN" altLang="en-US"/>
              <a:t>列族必须先创建，然后才能在其中的列关键字下存放数据；</a:t>
            </a:r>
            <a:endParaRPr lang="zh-CN" altLang="en-US"/>
          </a:p>
          <a:p>
            <a:pPr lvl="1"/>
            <a:r>
              <a:rPr lang="zh-CN" altLang="en-US"/>
              <a:t>列族创建后，族中任何一个列关键字均可使用。</a:t>
            </a:r>
            <a:endParaRPr lang="zh-CN" altLang="en-US"/>
          </a:p>
          <a:p>
            <a:pPr lvl="1"/>
            <a:r>
              <a:rPr lang="zh-CN" altLang="en-US"/>
              <a:t>列关键字用如下语法命名：列族：限定词。 列族名必须是可打印字符串，而限定词可以是任意字符串</a:t>
            </a:r>
            <a:endParaRPr lang="zh-CN" altLang="en-US"/>
          </a:p>
          <a:p>
            <a:pPr lvl="1"/>
            <a:r>
              <a:rPr lang="zh-CN" altLang="en-US"/>
              <a:t>访问控制，磁盘使用统计，内存使用统计，均可在列族层面进行。</a:t>
            </a:r>
            <a:endParaRPr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BigTable</a:t>
            </a:r>
            <a:r>
              <a:rPr lang="zh-CN" altLang="en-US" dirty="0"/>
              <a:t>（</a:t>
            </a:r>
            <a:r>
              <a:rPr lang="en-US" altLang="zh-CN" dirty="0"/>
              <a:t>4</a:t>
            </a:r>
            <a:r>
              <a:rPr lang="zh-CN" altLang="en-US" dirty="0"/>
              <a:t>）</a:t>
            </a:r>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
        <p:nvSpPr>
          <p:cNvPr id="5" name="Rectangle 3"/>
          <p:cNvSpPr txBox="1">
            <a:spLocks noChangeArrowheads="1"/>
          </p:cNvSpPr>
          <p:nvPr/>
        </p:nvSpPr>
        <p:spPr bwMode="auto">
          <a:xfrm>
            <a:off x="179388" y="2060575"/>
            <a:ext cx="8964612" cy="4752975"/>
          </a:xfrm>
          <a:prstGeom prst="rect">
            <a:avLst/>
          </a:prstGeom>
          <a:noFill/>
          <a:ln w="9525">
            <a:noFill/>
            <a:miter lim="800000"/>
          </a:ln>
        </p:spPr>
        <p:txBody>
          <a:bodyPr vert="horz" wrap="square" lIns="91440" tIns="45720" rIns="91440" bIns="45720" numCol="1" anchor="t" anchorCtr="0" compatLnSpc="1"/>
          <a:lstStyle>
            <a:lvl1pPr marL="342900" indent="-342900" algn="l" defTabSz="457200" rtl="0" eaLnBrk="1" fontAlgn="base" hangingPunct="1">
              <a:spcBef>
                <a:spcPct val="20000"/>
              </a:spcBef>
              <a:spcAft>
                <a:spcPct val="0"/>
              </a:spcAft>
              <a:buClr>
                <a:srgbClr val="437085"/>
              </a:buClr>
              <a:buFont typeface="Wingdings" panose="05000000000000000000" pitchFamily="2" charset="2"/>
              <a:buChar char="§"/>
              <a:defRPr sz="2800" kern="1200" baseline="0">
                <a:solidFill>
                  <a:schemeClr val="tx1"/>
                </a:solidFill>
                <a:latin typeface="Times New Roman" panose="02020603050405020304" pitchFamily="18" charset="0"/>
                <a:ea typeface="黑体" panose="02010609060101010101" pitchFamily="49" charset="-122"/>
                <a:cs typeface="MS PGothic" panose="020B0600070205080204" charset="-128"/>
              </a:defRPr>
            </a:lvl1pPr>
            <a:lvl2pPr marL="742950" indent="-285750" algn="l" defTabSz="457200" rtl="0" eaLnBrk="1" fontAlgn="base" hangingPunct="1">
              <a:spcBef>
                <a:spcPct val="20000"/>
              </a:spcBef>
              <a:spcAft>
                <a:spcPct val="0"/>
              </a:spcAft>
              <a:buClr>
                <a:srgbClr val="357E69"/>
              </a:buClr>
              <a:buFont typeface="Wingdings" panose="05000000000000000000" pitchFamily="2" charset="2"/>
              <a:buChar char="§"/>
              <a:defRPr sz="2400" kern="1200" baseline="0">
                <a:solidFill>
                  <a:schemeClr val="tx1"/>
                </a:solidFill>
                <a:latin typeface="Times New Roman" panose="02020603050405020304" pitchFamily="18" charset="0"/>
                <a:ea typeface="黑体" panose="02010609060101010101" pitchFamily="49" charset="-122"/>
                <a:cs typeface="+mn-cs"/>
              </a:defRPr>
            </a:lvl2pPr>
            <a:lvl3pPr marL="1143000" indent="-228600" algn="l" defTabSz="457200" rtl="0" eaLnBrk="1" fontAlgn="base" hangingPunct="1">
              <a:spcBef>
                <a:spcPct val="20000"/>
              </a:spcBef>
              <a:spcAft>
                <a:spcPct val="0"/>
              </a:spcAft>
              <a:buClr>
                <a:srgbClr val="918BA3"/>
              </a:buClr>
              <a:buFont typeface="Wingdings" panose="05000000000000000000" pitchFamily="2" charset="2"/>
              <a:buChar char="§"/>
              <a:defRPr sz="2000" kern="1200" baseline="0">
                <a:solidFill>
                  <a:schemeClr val="tx1"/>
                </a:solidFill>
                <a:latin typeface="Times New Roman" panose="02020603050405020304" pitchFamily="18" charset="0"/>
                <a:ea typeface="黑体" panose="02010609060101010101" pitchFamily="49" charset="-122"/>
                <a:cs typeface="+mn-cs"/>
              </a:defRPr>
            </a:lvl3pPr>
            <a:lvl4pPr marL="1600200" indent="-228600" algn="l" defTabSz="457200" rtl="0" eaLnBrk="1" fontAlgn="base" hangingPunct="1">
              <a:spcBef>
                <a:spcPct val="20000"/>
              </a:spcBef>
              <a:spcAft>
                <a:spcPct val="0"/>
              </a:spcAft>
              <a:buClr>
                <a:srgbClr val="2F6E7E"/>
              </a:buClr>
              <a:buFont typeface="Wingdings" panose="05000000000000000000" pitchFamily="2" charset="2"/>
              <a:buChar char="§"/>
              <a:defRPr sz="2000" kern="1200" baseline="0">
                <a:solidFill>
                  <a:schemeClr val="tx1"/>
                </a:solidFill>
                <a:latin typeface="Times New Roman" panose="02020603050405020304" pitchFamily="18" charset="0"/>
                <a:ea typeface="黑体" panose="02010609060101010101" pitchFamily="49" charset="-122"/>
                <a:cs typeface="+mn-cs"/>
              </a:defRPr>
            </a:lvl4pPr>
            <a:lvl5pPr marL="2057400" indent="-228600" algn="l" defTabSz="457200" rtl="0" eaLnBrk="1" fontAlgn="base" hangingPunct="1">
              <a:spcBef>
                <a:spcPct val="20000"/>
              </a:spcBef>
              <a:spcAft>
                <a:spcPct val="0"/>
              </a:spcAft>
              <a:buClr>
                <a:srgbClr val="233337"/>
              </a:buClr>
              <a:buFont typeface="Wingdings" panose="05000000000000000000" pitchFamily="2" charset="2"/>
              <a:buChar char="§"/>
              <a:defRPr sz="2000" kern="1200" baseline="0">
                <a:solidFill>
                  <a:schemeClr val="tx1"/>
                </a:solidFill>
                <a:latin typeface="Times New Roman" panose="02020603050405020304" pitchFamily="18" charset="0"/>
                <a:ea typeface="黑体" panose="02010609060101010101" pitchFamily="49" charset="-122"/>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nSpc>
                <a:spcPct val="90000"/>
              </a:lnSpc>
            </a:pPr>
            <a:r>
              <a:rPr lang="zh-CN" altLang="en-US"/>
              <a:t>时间戳</a:t>
            </a:r>
            <a:endParaRPr lang="zh-CN" altLang="en-US"/>
          </a:p>
          <a:p>
            <a:pPr lvl="1">
              <a:lnSpc>
                <a:spcPct val="90000"/>
              </a:lnSpc>
            </a:pPr>
            <a:r>
              <a:rPr lang="en-US" altLang="zh-CN"/>
              <a:t>Bigtable</a:t>
            </a:r>
            <a:r>
              <a:rPr lang="zh-CN" altLang="en-US"/>
              <a:t>表中每一个表项都可以包含同一数据的多个版本，版本区分的依据就是时间戳。</a:t>
            </a:r>
            <a:endParaRPr lang="zh-CN" altLang="en-US"/>
          </a:p>
          <a:p>
            <a:pPr lvl="1">
              <a:lnSpc>
                <a:spcPct val="90000"/>
              </a:lnSpc>
            </a:pPr>
            <a:r>
              <a:rPr lang="en-US" altLang="zh-CN"/>
              <a:t>Bigtable</a:t>
            </a:r>
            <a:r>
              <a:rPr lang="zh-CN" altLang="en-US"/>
              <a:t>的时间戳是</a:t>
            </a:r>
            <a:r>
              <a:rPr lang="en-US" altLang="zh-CN"/>
              <a:t>64</a:t>
            </a:r>
            <a:r>
              <a:rPr lang="zh-CN" altLang="en-US"/>
              <a:t>位整型。可以由</a:t>
            </a:r>
            <a:r>
              <a:rPr lang="en-US" altLang="zh-CN"/>
              <a:t>Bigtable</a:t>
            </a:r>
            <a:r>
              <a:rPr lang="zh-CN" altLang="en-US"/>
              <a:t>来赋值，表示准确到毫秒的“实时”；或者由用户应用程序来赋值。</a:t>
            </a:r>
            <a:endParaRPr lang="zh-CN" altLang="en-US"/>
          </a:p>
          <a:p>
            <a:pPr lvl="1">
              <a:lnSpc>
                <a:spcPct val="90000"/>
              </a:lnSpc>
            </a:pPr>
            <a:r>
              <a:rPr lang="zh-CN" altLang="en-US"/>
              <a:t>需要避免冲突的应用程序必须自己产生具有唯一性的时间戳。</a:t>
            </a:r>
            <a:endParaRPr lang="zh-CN" altLang="en-US"/>
          </a:p>
          <a:p>
            <a:pPr lvl="1">
              <a:lnSpc>
                <a:spcPct val="90000"/>
              </a:lnSpc>
            </a:pPr>
            <a:r>
              <a:rPr lang="zh-CN" altLang="en-US"/>
              <a:t>不同版本的数据内容按时间戳倒序排列，即最新的排在前面。因此先读到的是最新版本的数据。</a:t>
            </a:r>
            <a:endParaRPr lang="en-US" altLang="zh-CN"/>
          </a:p>
          <a:p>
            <a:pPr lvl="1">
              <a:lnSpc>
                <a:spcPct val="90000"/>
              </a:lnSpc>
            </a:pPr>
            <a:r>
              <a:rPr lang="zh-CN" altLang="en-US"/>
              <a:t>查询时，如果只给出行列，那么返回的是最新版本的数据；如果给出了行列时间戳，那么返回的是时间小于或等于时间戳的数据。</a:t>
            </a:r>
            <a:endParaRPr lang="zh-CN"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Bigtable</a:t>
            </a:r>
            <a:r>
              <a:rPr lang="zh-CN" altLang="en-US" dirty="0"/>
              <a:t>（</a:t>
            </a:r>
            <a:r>
              <a:rPr lang="en-US" altLang="zh-CN" dirty="0"/>
              <a:t>5</a:t>
            </a:r>
            <a:r>
              <a:rPr lang="zh-CN" altLang="en-US" dirty="0"/>
              <a:t>）</a:t>
            </a:r>
            <a:endParaRPr lang="zh-CN" altLang="en-US" dirty="0"/>
          </a:p>
        </p:txBody>
      </p:sp>
      <p:sp>
        <p:nvSpPr>
          <p:cNvPr id="3" name="内容占位符 2"/>
          <p:cNvSpPr>
            <a:spLocks noGrp="1"/>
          </p:cNvSpPr>
          <p:nvPr>
            <p:ph idx="1"/>
          </p:nvPr>
        </p:nvSpPr>
        <p:spPr/>
        <p:txBody>
          <a:bodyPr/>
          <a:lstStyle/>
          <a:p>
            <a:r>
              <a:rPr lang="en-US" altLang="zh-CN" dirty="0" err="1"/>
              <a:t>Bigtable</a:t>
            </a:r>
            <a:r>
              <a:rPr lang="zh-CN" altLang="en-US" dirty="0"/>
              <a:t>通过行关键字的字典序来维护数据。</a:t>
            </a:r>
            <a:endParaRPr lang="en-US" altLang="zh-CN" dirty="0"/>
          </a:p>
          <a:p>
            <a:pPr lvl="1"/>
            <a:r>
              <a:rPr lang="zh-CN" altLang="en-US" sz="2200" dirty="0"/>
              <a:t>一张表可以动态划分成多个连续行</a:t>
            </a:r>
            <a:endParaRPr lang="en-US" altLang="zh-CN" sz="2200" dirty="0"/>
          </a:p>
          <a:p>
            <a:pPr lvl="1"/>
            <a:r>
              <a:rPr lang="zh-CN" altLang="en-US" sz="2200" dirty="0"/>
              <a:t>连续行在这里叫做“子表”｛</a:t>
            </a:r>
            <a:r>
              <a:rPr lang="en-US" altLang="zh-CN" sz="2200" dirty="0"/>
              <a:t>tablet</a:t>
            </a:r>
            <a:r>
              <a:rPr lang="zh-CN" altLang="en-US" sz="2200" dirty="0"/>
              <a:t>｝，是数据分布和负载均衡的单位，通过上千台机器提供支持</a:t>
            </a:r>
            <a:endParaRPr lang="en-US" altLang="zh-CN" sz="2200" dirty="0"/>
          </a:p>
          <a:p>
            <a:pPr lvl="1"/>
            <a:r>
              <a:rPr lang="zh-CN" altLang="en-US" sz="2200" dirty="0"/>
              <a:t>这样读较少的连续行就比较有效率，通常只需要较少机器之间的通信即可。用户可以利用这个属性来选择行关键字，从而达到较好数据访问局部性</a:t>
            </a:r>
            <a:endParaRPr lang="zh-CN" altLang="en-US" sz="2200"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pic>
        <p:nvPicPr>
          <p:cNvPr id="122882" name="Picture 2"/>
          <p:cNvPicPr>
            <a:picLocks noChangeAspect="1" noChangeArrowheads="1"/>
          </p:cNvPicPr>
          <p:nvPr/>
        </p:nvPicPr>
        <p:blipFill>
          <a:blip r:embed="rId1" cstate="print"/>
          <a:srcRect/>
          <a:stretch>
            <a:fillRect/>
          </a:stretch>
        </p:blipFill>
        <p:spPr bwMode="auto">
          <a:xfrm>
            <a:off x="4427984" y="4318240"/>
            <a:ext cx="3742448" cy="2508674"/>
          </a:xfrm>
          <a:prstGeom prst="rect">
            <a:avLst/>
          </a:prstGeom>
          <a:noFill/>
          <a:ln w="9525">
            <a:noFill/>
            <a:miter lim="800000"/>
            <a:headEnd/>
            <a:tailEnd/>
          </a:ln>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659929"/>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fld>
            <a:endParaRPr lang="en-US"/>
          </a:p>
        </p:txBody>
      </p:sp>
      <p:sp>
        <p:nvSpPr>
          <p:cNvPr id="80899" name="Text Box 3"/>
          <p:cNvSpPr txBox="1">
            <a:spLocks noChangeArrowheads="1"/>
          </p:cNvSpPr>
          <p:nvPr/>
        </p:nvSpPr>
        <p:spPr bwMode="auto">
          <a:xfrm>
            <a:off x="827584" y="767554"/>
            <a:ext cx="8505825" cy="4725988"/>
          </a:xfrm>
          <a:prstGeom prst="rect">
            <a:avLst/>
          </a:prstGeom>
          <a:noFill/>
          <a:ln w="9525">
            <a:noFill/>
            <a:round/>
          </a:ln>
        </p:spPr>
        <p:txBody>
          <a:bodyPr/>
          <a:lstStyle/>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1.</a:t>
            </a:r>
            <a:r>
              <a:rPr lang="zh-CN" altLang="en-US" sz="2800" dirty="0">
                <a:solidFill>
                  <a:srgbClr val="BDD3E9"/>
                </a:solidFill>
                <a:latin typeface="Times New Roman" panose="02020603050405020304" pitchFamily="18" charset="0"/>
                <a:ea typeface="黑体" panose="02010609060101010101" pitchFamily="49" charset="-122"/>
              </a:rPr>
              <a:t>确定搜索内容</a:t>
            </a:r>
            <a:endParaRPr lang="en-US" altLang="zh-CN" sz="2800" dirty="0">
              <a:solidFill>
                <a:srgbClr val="BDD3E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2.</a:t>
            </a:r>
            <a:r>
              <a:rPr lang="zh-CN" altLang="en-US" sz="2800" dirty="0">
                <a:solidFill>
                  <a:srgbClr val="BDD3E9"/>
                </a:solidFill>
                <a:latin typeface="Times New Roman" panose="02020603050405020304" pitchFamily="18" charset="0"/>
                <a:ea typeface="黑体" panose="02010609060101010101" pitchFamily="49" charset="-122"/>
              </a:rPr>
              <a:t>网络信息爬取</a:t>
            </a:r>
            <a:endParaRPr lang="en-US" altLang="zh-CN" sz="2800" dirty="0">
              <a:solidFill>
                <a:srgbClr val="BDD3E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3.</a:t>
            </a:r>
            <a:r>
              <a:rPr lang="zh-CN" altLang="en-US" sz="2800" dirty="0">
                <a:solidFill>
                  <a:srgbClr val="BDD3E9"/>
                </a:solidFill>
                <a:latin typeface="Times New Roman" panose="02020603050405020304" pitchFamily="18" charset="0"/>
                <a:ea typeface="黑体" panose="02010609060101010101" pitchFamily="49" charset="-122"/>
              </a:rPr>
              <a:t>文档和电子邮件的信息采集</a:t>
            </a:r>
            <a:endParaRPr lang="en-US" altLang="zh-CN" sz="2800" dirty="0">
              <a:solidFill>
                <a:srgbClr val="BDD3E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4.</a:t>
            </a:r>
            <a:r>
              <a:rPr lang="zh-CN" altLang="en-US" sz="2800" dirty="0">
                <a:solidFill>
                  <a:srgbClr val="BDD3E9"/>
                </a:solidFill>
                <a:latin typeface="Times New Roman" panose="02020603050405020304" pitchFamily="18" charset="0"/>
                <a:ea typeface="黑体" panose="02010609060101010101" pitchFamily="49" charset="-122"/>
              </a:rPr>
              <a:t>文档信息源</a:t>
            </a:r>
            <a:endParaRPr lang="en-US" altLang="zh-CN" sz="2800" dirty="0">
              <a:solidFill>
                <a:srgbClr val="BDD3E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5.</a:t>
            </a:r>
            <a:r>
              <a:rPr lang="zh-CN" altLang="en-US" sz="2800" dirty="0">
                <a:solidFill>
                  <a:srgbClr val="BDD3E9"/>
                </a:solidFill>
                <a:latin typeface="Times New Roman" panose="02020603050405020304" pitchFamily="18" charset="0"/>
                <a:ea typeface="黑体" panose="02010609060101010101" pitchFamily="49" charset="-122"/>
              </a:rPr>
              <a:t>转换问题</a:t>
            </a:r>
            <a:endParaRPr lang="en-US" altLang="zh-CN" sz="2800" dirty="0">
              <a:solidFill>
                <a:srgbClr val="BDD3E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6.</a:t>
            </a:r>
            <a:r>
              <a:rPr lang="zh-CN" altLang="en-US" sz="2800" dirty="0">
                <a:solidFill>
                  <a:srgbClr val="BDD3E9"/>
                </a:solidFill>
                <a:latin typeface="Times New Roman" panose="02020603050405020304" pitchFamily="18" charset="0"/>
                <a:ea typeface="黑体" panose="02010609060101010101" pitchFamily="49" charset="-122"/>
              </a:rPr>
              <a:t>存储文档</a:t>
            </a:r>
            <a:endParaRPr lang="en-US" altLang="zh-CN" sz="2800" dirty="0">
              <a:solidFill>
                <a:srgbClr val="BDD3E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336699"/>
                </a:solidFill>
                <a:latin typeface="Times New Roman" panose="02020603050405020304" pitchFamily="18" charset="0"/>
                <a:ea typeface="黑体" panose="02010609060101010101" pitchFamily="49" charset="-122"/>
              </a:rPr>
              <a:t>7.</a:t>
            </a:r>
            <a:r>
              <a:rPr lang="zh-CN" altLang="en-US" sz="2800" dirty="0">
                <a:solidFill>
                  <a:srgbClr val="336699"/>
                </a:solidFill>
                <a:latin typeface="Times New Roman" panose="02020603050405020304" pitchFamily="18" charset="0"/>
                <a:ea typeface="黑体" panose="02010609060101010101" pitchFamily="49" charset="-122"/>
              </a:rPr>
              <a:t>重复检测</a:t>
            </a:r>
            <a:endParaRPr lang="en-US" altLang="zh-CN" sz="2800" dirty="0">
              <a:solidFill>
                <a:srgbClr val="33669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8.</a:t>
            </a:r>
            <a:r>
              <a:rPr lang="zh-CN" altLang="en-US" sz="2800" dirty="0">
                <a:solidFill>
                  <a:srgbClr val="BDD3E9"/>
                </a:solidFill>
                <a:latin typeface="Times New Roman" panose="02020603050405020304" pitchFamily="18" charset="0"/>
                <a:ea typeface="黑体" panose="02010609060101010101" pitchFamily="49" charset="-122"/>
              </a:rPr>
              <a:t>去除噪音</a:t>
            </a:r>
            <a:endParaRPr lang="zh-CN" altLang="en-US" sz="2800" dirty="0">
              <a:solidFill>
                <a:srgbClr val="BDD3E9"/>
              </a:solidFill>
              <a:latin typeface="Times New Roman" panose="02020603050405020304" pitchFamily="18" charset="0"/>
              <a:ea typeface="黑体" panose="02010609060101010101" pitchFamily="49" charset="-122"/>
            </a:endParaRPr>
          </a:p>
          <a:p>
            <a:pPr marL="514350" indent="-514350">
              <a:lnSpc>
                <a:spcPct val="150000"/>
              </a:lnSpc>
              <a:spcBef>
                <a:spcPts val="700"/>
              </a:spcBef>
              <a:buClr>
                <a:srgbClr val="336699"/>
              </a:buClr>
              <a:buSzPct val="80000"/>
              <a:buFont typeface="Calibri" panose="020F0502020204030204" pitchFamily="34" charset="0"/>
              <a:buChar char="❸"/>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endParaRPr lang="en-US" sz="2800" dirty="0">
              <a:solidFill>
                <a:srgbClr val="336699"/>
              </a:solidFill>
              <a:latin typeface="Times New Roman" panose="02020603050405020304" pitchFamily="18" charset="0"/>
              <a:ea typeface="黑体" panose="02010609060101010101" pitchFamily="49" charset="-122"/>
            </a:endParaRP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重复检测（</a:t>
            </a:r>
            <a:r>
              <a:rPr lang="en-US" altLang="zh-CN" dirty="0"/>
              <a:t>1</a:t>
            </a:r>
            <a:r>
              <a:rPr lang="zh-CN" altLang="en-US" dirty="0"/>
              <a:t>）</a:t>
            </a:r>
            <a:endParaRPr lang="zh-CN" altLang="en-US" dirty="0"/>
          </a:p>
        </p:txBody>
      </p:sp>
      <p:sp>
        <p:nvSpPr>
          <p:cNvPr id="3" name="内容占位符 2"/>
          <p:cNvSpPr>
            <a:spLocks noGrp="1"/>
          </p:cNvSpPr>
          <p:nvPr>
            <p:ph idx="1"/>
          </p:nvPr>
        </p:nvSpPr>
        <p:spPr>
          <a:xfrm>
            <a:off x="36512" y="1572344"/>
            <a:ext cx="9107488" cy="4953000"/>
          </a:xfrm>
        </p:spPr>
        <p:txBody>
          <a:bodyPr/>
          <a:lstStyle/>
          <a:p>
            <a:r>
              <a:rPr lang="zh-CN" altLang="en-US" dirty="0"/>
              <a:t>在互联网上重复和近似重复地文档会在很多情况下出现，通常这些非常相似的文档内容不能或者只能给用户提供少量的新信息，但在信息采集、索引和搜索的过程中却消耗了大量的资源。</a:t>
            </a:r>
            <a:endParaRPr lang="en-US" altLang="zh-CN" dirty="0"/>
          </a:p>
          <a:p>
            <a:r>
              <a:rPr lang="zh-CN" altLang="en-US" dirty="0"/>
              <a:t>完全重复</a:t>
            </a:r>
            <a:r>
              <a:rPr lang="en-US" altLang="zh-CN" dirty="0"/>
              <a:t>——</a:t>
            </a:r>
            <a:r>
              <a:rPr lang="zh-CN" altLang="en-US" dirty="0"/>
              <a:t>检验和技术</a:t>
            </a:r>
            <a:endParaRPr lang="en-US" altLang="zh-CN" dirty="0"/>
          </a:p>
          <a:p>
            <a:pPr lvl="1"/>
            <a:r>
              <a:rPr lang="zh-CN" altLang="en-US" sz="2200" dirty="0"/>
              <a:t>根据文档内容计算一个数值，最直接的检验和是文档中个字节的和</a:t>
            </a:r>
            <a:endParaRPr lang="en-US" altLang="zh-CN" sz="2200" dirty="0"/>
          </a:p>
          <a:p>
            <a:pPr lvl="1"/>
            <a:r>
              <a:rPr lang="zh-CN" altLang="en-US" sz="2200" dirty="0"/>
              <a:t>含有相同文本的任意文档会有相同的检验和</a:t>
            </a:r>
            <a:endParaRPr lang="en-US" altLang="zh-CN" sz="2200" dirty="0"/>
          </a:p>
          <a:p>
            <a:r>
              <a:rPr lang="zh-CN" altLang="en-US" dirty="0"/>
              <a:t>近似重复</a:t>
            </a:r>
            <a:endParaRPr lang="en-US" altLang="zh-CN" dirty="0"/>
          </a:p>
          <a:p>
            <a:pPr lvl="1"/>
            <a:r>
              <a:rPr lang="zh-CN" altLang="en-US" dirty="0"/>
              <a:t>搜索场景</a:t>
            </a:r>
            <a:endParaRPr lang="en-US" altLang="zh-CN" dirty="0"/>
          </a:p>
          <a:p>
            <a:pPr lvl="2"/>
            <a:r>
              <a:rPr lang="zh-CN" altLang="en-US" dirty="0"/>
              <a:t>找到与给定文档近似重复的文档，时间开销</a:t>
            </a:r>
            <a:r>
              <a:rPr lang="en-US" altLang="zh-CN" dirty="0"/>
              <a:t>O(N)</a:t>
            </a:r>
            <a:endParaRPr lang="en-US" altLang="zh-CN" dirty="0"/>
          </a:p>
          <a:p>
            <a:pPr lvl="1"/>
            <a:r>
              <a:rPr lang="zh-CN" altLang="en-US" dirty="0"/>
              <a:t>发现场景</a:t>
            </a:r>
            <a:endParaRPr lang="en-US" altLang="zh-CN" dirty="0"/>
          </a:p>
          <a:p>
            <a:pPr lvl="2"/>
            <a:r>
              <a:rPr lang="zh-CN" altLang="en-US" dirty="0"/>
              <a:t>在集合中，找到所有的近似重复文档，时间开销</a:t>
            </a:r>
            <a:r>
              <a:rPr lang="en-US" altLang="zh-CN" dirty="0"/>
              <a:t>O(N</a:t>
            </a:r>
            <a:r>
              <a:rPr lang="en-US" altLang="zh-CN" baseline="30000" dirty="0"/>
              <a:t>2</a:t>
            </a:r>
            <a:r>
              <a:rPr lang="en-US" altLang="zh-CN" dirty="0"/>
              <a:t>)</a:t>
            </a:r>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抓取网页（</a:t>
            </a:r>
            <a:r>
              <a:rPr lang="en-US" altLang="zh-CN" dirty="0"/>
              <a:t>1</a:t>
            </a:r>
            <a:r>
              <a:rPr lang="zh-CN" altLang="en-US" dirty="0"/>
              <a:t>）</a:t>
            </a:r>
            <a:endParaRPr lang="zh-CN" altLang="en-US" dirty="0"/>
          </a:p>
        </p:txBody>
      </p:sp>
      <p:sp>
        <p:nvSpPr>
          <p:cNvPr id="3" name="内容占位符 2"/>
          <p:cNvSpPr>
            <a:spLocks noGrp="1"/>
          </p:cNvSpPr>
          <p:nvPr>
            <p:ph idx="1"/>
          </p:nvPr>
        </p:nvSpPr>
        <p:spPr/>
        <p:txBody>
          <a:bodyPr/>
          <a:lstStyle/>
          <a:p>
            <a:r>
              <a:rPr lang="zh-CN" altLang="en-US" dirty="0"/>
              <a:t>网络爬虫</a:t>
            </a:r>
            <a:endParaRPr lang="en-US" altLang="zh-CN" dirty="0"/>
          </a:p>
          <a:p>
            <a:pPr lvl="1"/>
            <a:r>
              <a:rPr lang="zh-CN" altLang="en-US" dirty="0"/>
              <a:t>自动发现并下载网页的程序</a:t>
            </a:r>
            <a:endParaRPr lang="en-US" altLang="zh-CN" dirty="0"/>
          </a:p>
          <a:p>
            <a:r>
              <a:rPr lang="zh-CN" altLang="en-US" dirty="0"/>
              <a:t>抓取网页</a:t>
            </a:r>
            <a:endParaRPr lang="en-US" altLang="zh-CN" dirty="0"/>
          </a:p>
          <a:p>
            <a:pPr lvl="1"/>
            <a:r>
              <a:rPr lang="zh-CN" altLang="en-US" dirty="0"/>
              <a:t>统一资源定位器（</a:t>
            </a:r>
            <a:r>
              <a:rPr lang="en-US" altLang="zh-CN" dirty="0"/>
              <a:t>URL</a:t>
            </a:r>
            <a:r>
              <a:rPr lang="zh-CN" altLang="en-US" dirty="0"/>
              <a:t>）</a:t>
            </a:r>
            <a:endParaRPr lang="en-US" altLang="zh-CN" dirty="0"/>
          </a:p>
          <a:p>
            <a:pPr lvl="2"/>
            <a:r>
              <a:rPr lang="zh-CN" altLang="en-US" dirty="0"/>
              <a:t>协议、主机名、资源名</a:t>
            </a:r>
            <a:endParaRPr lang="en-US" altLang="zh-CN" dirty="0"/>
          </a:p>
          <a:p>
            <a:pPr lvl="1"/>
            <a:r>
              <a:rPr lang="zh-CN" altLang="en-US" dirty="0"/>
              <a:t>首先，爬虫连接到一个</a:t>
            </a:r>
            <a:r>
              <a:rPr lang="en-US" altLang="zh-CN" dirty="0"/>
              <a:t>DNS</a:t>
            </a:r>
            <a:r>
              <a:rPr lang="zh-CN" altLang="en-US" dirty="0"/>
              <a:t>服务器上，</a:t>
            </a:r>
            <a:r>
              <a:rPr lang="en-US" altLang="zh-CN" dirty="0"/>
              <a:t>DNS</a:t>
            </a:r>
            <a:r>
              <a:rPr lang="zh-CN" altLang="en-US" dirty="0"/>
              <a:t>服务器转换主机名为</a:t>
            </a:r>
            <a:r>
              <a:rPr lang="en-US" altLang="zh-CN" dirty="0"/>
              <a:t>IP</a:t>
            </a:r>
            <a:r>
              <a:rPr lang="zh-CN" altLang="en-US" dirty="0"/>
              <a:t>地址</a:t>
            </a:r>
            <a:endParaRPr lang="en-US" altLang="zh-CN" dirty="0"/>
          </a:p>
          <a:p>
            <a:pPr lvl="1"/>
            <a:r>
              <a:rPr lang="zh-CN" altLang="en-US" dirty="0"/>
              <a:t>链接该</a:t>
            </a:r>
            <a:r>
              <a:rPr lang="en-US" altLang="zh-CN" dirty="0"/>
              <a:t>IP</a:t>
            </a:r>
            <a:r>
              <a:rPr lang="zh-CN" altLang="en-US" dirty="0"/>
              <a:t>地址的服务器</a:t>
            </a:r>
            <a:endParaRPr lang="en-US" altLang="zh-CN" dirty="0"/>
          </a:p>
          <a:p>
            <a:pPr lvl="1"/>
            <a:r>
              <a:rPr lang="zh-CN" altLang="en-US" dirty="0"/>
              <a:t>建立连接后发送</a:t>
            </a:r>
            <a:r>
              <a:rPr lang="en-US" altLang="zh-CN" dirty="0"/>
              <a:t>http</a:t>
            </a:r>
            <a:r>
              <a:rPr lang="zh-CN" altLang="en-US" dirty="0"/>
              <a:t>请求页面（</a:t>
            </a:r>
            <a:r>
              <a:rPr lang="en-US" altLang="zh-CN" dirty="0"/>
              <a:t>GET\POST</a:t>
            </a:r>
            <a:r>
              <a:rPr lang="zh-CN" altLang="en-US" dirty="0"/>
              <a:t>）</a:t>
            </a:r>
            <a:endParaRPr lang="en-US" altLang="zh-CN" dirty="0"/>
          </a:p>
          <a:p>
            <a:pPr lvl="1"/>
            <a:r>
              <a:rPr lang="zh-CN" altLang="en-US" dirty="0"/>
              <a:t>服务器将该文件内容返回</a:t>
            </a:r>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dirty="0"/>
              <a:t>重复检测（</a:t>
            </a:r>
            <a:r>
              <a:rPr lang="en-US" altLang="zh-CN" dirty="0"/>
              <a:t>2</a:t>
            </a:r>
            <a:r>
              <a:rPr lang="zh-CN" altLang="en-US" dirty="0"/>
              <a:t>）</a:t>
            </a:r>
            <a:endParaRPr lang="zh-CN" altLang="en-US" dirty="0"/>
          </a:p>
        </p:txBody>
      </p:sp>
      <p:sp>
        <p:nvSpPr>
          <p:cNvPr id="49155" name="Rectangle 3"/>
          <p:cNvSpPr>
            <a:spLocks noGrp="1" noChangeArrowheads="1"/>
          </p:cNvSpPr>
          <p:nvPr>
            <p:ph type="body" idx="1"/>
          </p:nvPr>
        </p:nvSpPr>
        <p:spPr>
          <a:xfrm>
            <a:off x="251520" y="2005013"/>
            <a:ext cx="8640960" cy="4953000"/>
          </a:xfrm>
        </p:spPr>
        <p:txBody>
          <a:bodyPr/>
          <a:lstStyle/>
          <a:p>
            <a:pPr eaLnBrk="1" hangingPunct="1">
              <a:lnSpc>
                <a:spcPct val="80000"/>
              </a:lnSpc>
            </a:pPr>
            <a:r>
              <a:rPr lang="zh-CN" altLang="en-US" sz="2800" dirty="0"/>
              <a:t>通常使用两个文档之间相似度的阈值来定义近似重复地文档。</a:t>
            </a:r>
            <a:endParaRPr lang="en-US" altLang="zh-CN" sz="2800" dirty="0"/>
          </a:p>
          <a:p>
            <a:pPr lvl="1">
              <a:lnSpc>
                <a:spcPct val="80000"/>
              </a:lnSpc>
            </a:pPr>
            <a:r>
              <a:rPr lang="zh-CN" altLang="en-US" dirty="0"/>
              <a:t>例如，如果文档</a:t>
            </a:r>
            <a:r>
              <a:rPr lang="en-US" altLang="zh-CN" dirty="0"/>
              <a:t>D1</a:t>
            </a:r>
            <a:r>
              <a:rPr lang="zh-CN" altLang="en-US" dirty="0"/>
              <a:t>和文档</a:t>
            </a:r>
            <a:r>
              <a:rPr lang="en-US" altLang="zh-CN" dirty="0"/>
              <a:t>D2</a:t>
            </a:r>
            <a:r>
              <a:rPr lang="zh-CN" altLang="en-US" dirty="0"/>
              <a:t>中有</a:t>
            </a:r>
            <a:r>
              <a:rPr lang="en-US" altLang="zh-CN" dirty="0"/>
              <a:t>90%</a:t>
            </a:r>
            <a:r>
              <a:rPr lang="zh-CN" altLang="en-US" dirty="0"/>
              <a:t>的词是重复的，那么它们就是近似重复的文档。</a:t>
            </a:r>
            <a:endParaRPr lang="zh-CN" altLang="en-US" dirty="0"/>
          </a:p>
          <a:p>
            <a:pPr lvl="1" eaLnBrk="1" hangingPunct="1">
              <a:lnSpc>
                <a:spcPct val="80000"/>
              </a:lnSpc>
            </a:pPr>
            <a:r>
              <a:rPr lang="zh-CN" altLang="en-US" sz="2400" dirty="0"/>
              <a:t>搜索：目标是找到与给定文档</a:t>
            </a:r>
            <a:r>
              <a:rPr lang="en-US" altLang="zh-CN" sz="2400" dirty="0"/>
              <a:t>D</a:t>
            </a:r>
            <a:r>
              <a:rPr lang="zh-CN" altLang="en-US" sz="2400" dirty="0"/>
              <a:t>近似重复的文档，涉及查询文档和所有其它文档之间的比较。</a:t>
            </a:r>
            <a:endParaRPr lang="en-US" altLang="zh-CN" sz="2400" dirty="0"/>
          </a:p>
          <a:p>
            <a:pPr lvl="1" eaLnBrk="1" hangingPunct="1">
              <a:lnSpc>
                <a:spcPct val="80000"/>
              </a:lnSpc>
            </a:pPr>
            <a:r>
              <a:rPr lang="zh-CN" altLang="en-US" sz="2400" dirty="0"/>
              <a:t>发现：涉及在集合中找到所有近似重复的文档对。</a:t>
            </a:r>
            <a:endParaRPr lang="zh-CN" altLang="en-US" sz="2400" dirty="0"/>
          </a:p>
          <a:p>
            <a:pPr>
              <a:lnSpc>
                <a:spcPct val="80000"/>
              </a:lnSpc>
            </a:pPr>
            <a:r>
              <a:rPr lang="zh-CN" altLang="en-US" dirty="0"/>
              <a:t>在信息检索技术中</a:t>
            </a:r>
            <a:endParaRPr lang="en-US" altLang="zh-CN" dirty="0"/>
          </a:p>
          <a:p>
            <a:pPr lvl="1">
              <a:lnSpc>
                <a:spcPct val="80000"/>
              </a:lnSpc>
            </a:pPr>
            <a:r>
              <a:rPr lang="zh-CN" altLang="en-US" dirty="0"/>
              <a:t>在搜索场景中，用基于词表达的文档来进行相似度的计算；</a:t>
            </a:r>
            <a:endParaRPr lang="en-US" altLang="zh-CN" dirty="0"/>
          </a:p>
          <a:p>
            <a:pPr lvl="1">
              <a:lnSpc>
                <a:spcPct val="80000"/>
              </a:lnSpc>
            </a:pPr>
            <a:r>
              <a:rPr lang="zh-CN" altLang="en-US" dirty="0"/>
              <a:t>在发现场景中，相似度的计算需要一些新的技术来得出文档的简洁表示形式。</a:t>
            </a:r>
            <a:r>
              <a:rPr lang="zh-CN" altLang="en-US" dirty="0">
                <a:solidFill>
                  <a:srgbClr val="FF0000"/>
                </a:solidFill>
              </a:rPr>
              <a:t>这些简洁的表示形式也就是指纹。</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15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15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15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915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15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1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dirty="0"/>
              <a:t>重复检测（</a:t>
            </a:r>
            <a:r>
              <a:rPr lang="en-US" altLang="zh-CN" dirty="0"/>
              <a:t>3</a:t>
            </a:r>
            <a:r>
              <a:rPr lang="zh-CN" altLang="en-US" dirty="0"/>
              <a:t>）</a:t>
            </a:r>
            <a:endParaRPr lang="zh-CN" altLang="en-US" dirty="0"/>
          </a:p>
        </p:txBody>
      </p:sp>
      <p:sp>
        <p:nvSpPr>
          <p:cNvPr id="49155" name="Rectangle 3"/>
          <p:cNvSpPr>
            <a:spLocks noGrp="1" noChangeArrowheads="1"/>
          </p:cNvSpPr>
          <p:nvPr>
            <p:ph type="body" idx="1"/>
          </p:nvPr>
        </p:nvSpPr>
        <p:spPr>
          <a:xfrm>
            <a:off x="457200" y="2005013"/>
            <a:ext cx="8229600" cy="4376737"/>
          </a:xfrm>
        </p:spPr>
        <p:txBody>
          <a:bodyPr/>
          <a:lstStyle/>
          <a:p>
            <a:pPr eaLnBrk="1" hangingPunct="1">
              <a:lnSpc>
                <a:spcPct val="80000"/>
              </a:lnSpc>
              <a:defRPr/>
            </a:pPr>
            <a:r>
              <a:rPr lang="zh-CN" altLang="en-US" sz="3200" dirty="0"/>
              <a:t>余弦相似度</a:t>
            </a:r>
            <a:endParaRPr lang="zh-CN" altLang="en-US" sz="3200" dirty="0"/>
          </a:p>
          <a:p>
            <a:pPr lvl="1" eaLnBrk="1" hangingPunct="1">
              <a:lnSpc>
                <a:spcPct val="80000"/>
              </a:lnSpc>
              <a:defRPr/>
            </a:pPr>
            <a:r>
              <a:rPr lang="zh-CN" altLang="zh-CN" sz="2800" dirty="0"/>
              <a:t>将对网页的处理转化成向量空间运算，利用向量之间的夹角余弦来逼近网页之间的相似性。假设</a:t>
            </a:r>
            <a:r>
              <a:rPr lang="en-US" altLang="zh-CN" sz="2800" dirty="0"/>
              <a:t>2</a:t>
            </a:r>
            <a:r>
              <a:rPr lang="zh-CN" altLang="zh-CN" sz="2800" dirty="0"/>
              <a:t>个网页向量</a:t>
            </a:r>
            <a:r>
              <a:rPr lang="en-US" altLang="zh-CN" sz="2800" dirty="0"/>
              <a:t> d</a:t>
            </a:r>
            <a:r>
              <a:rPr lang="zh-CN" altLang="zh-CN" sz="2800" dirty="0"/>
              <a:t>和</a:t>
            </a:r>
            <a:r>
              <a:rPr lang="en-US" altLang="zh-CN" sz="2800" dirty="0"/>
              <a:t>q </a:t>
            </a:r>
            <a:r>
              <a:rPr lang="zh-CN" altLang="zh-CN" sz="2800" dirty="0"/>
              <a:t>，其相似度为</a:t>
            </a:r>
            <a:r>
              <a:rPr lang="zh-CN" altLang="en-US" sz="2800" dirty="0"/>
              <a:t>：</a:t>
            </a:r>
            <a:endParaRPr lang="en-US" altLang="zh-CN" sz="2800" dirty="0"/>
          </a:p>
          <a:p>
            <a:pPr marL="458470" lvl="1" indent="0" eaLnBrk="1" hangingPunct="1">
              <a:lnSpc>
                <a:spcPct val="80000"/>
              </a:lnSpc>
              <a:buFont typeface="Wingdings" panose="05000000000000000000" pitchFamily="2" charset="2"/>
              <a:buNone/>
              <a:defRPr/>
            </a:pPr>
            <a:endParaRPr lang="en-US" altLang="zh-CN" sz="2400" b="1" dirty="0"/>
          </a:p>
          <a:p>
            <a:pPr marL="458470" lvl="1" indent="0" eaLnBrk="1" hangingPunct="1">
              <a:lnSpc>
                <a:spcPct val="80000"/>
              </a:lnSpc>
              <a:buFont typeface="Wingdings" panose="05000000000000000000" pitchFamily="2" charset="2"/>
              <a:buNone/>
              <a:defRPr/>
            </a:pPr>
            <a:endParaRPr lang="en-US" altLang="zh-CN" sz="2400" dirty="0"/>
          </a:p>
          <a:p>
            <a:pPr marL="458470" lvl="1" indent="0" eaLnBrk="1" hangingPunct="1">
              <a:lnSpc>
                <a:spcPct val="80000"/>
              </a:lnSpc>
              <a:buFont typeface="Wingdings" panose="05000000000000000000" pitchFamily="2" charset="2"/>
              <a:buNone/>
              <a:defRPr/>
            </a:pPr>
            <a:endParaRPr lang="zh-CN" altLang="en-US" sz="2400" dirty="0"/>
          </a:p>
        </p:txBody>
      </p:sp>
      <p:pic>
        <p:nvPicPr>
          <p:cNvPr id="5018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76375" y="3789363"/>
            <a:ext cx="596265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dirty="0"/>
              <a:t>重复检测（</a:t>
            </a:r>
            <a:r>
              <a:rPr lang="en-US" altLang="zh-CN" dirty="0"/>
              <a:t>4</a:t>
            </a:r>
            <a:r>
              <a:rPr lang="zh-CN" altLang="en-US" dirty="0"/>
              <a:t>）</a:t>
            </a:r>
            <a:endParaRPr lang="zh-CN" altLang="en-US" dirty="0"/>
          </a:p>
        </p:txBody>
      </p:sp>
      <p:pic>
        <p:nvPicPr>
          <p:cNvPr id="5120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576" y="1576413"/>
            <a:ext cx="7402258" cy="37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0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5300663"/>
            <a:ext cx="8532812" cy="151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dirty="0"/>
              <a:t>重复检测（</a:t>
            </a:r>
            <a:r>
              <a:rPr lang="en-US" altLang="zh-CN" dirty="0"/>
              <a:t>5</a:t>
            </a:r>
            <a:r>
              <a:rPr lang="zh-CN" altLang="en-US" dirty="0"/>
              <a:t>）</a:t>
            </a:r>
            <a:endParaRPr lang="zh-CN" altLang="en-US" dirty="0"/>
          </a:p>
        </p:txBody>
      </p:sp>
      <p:sp>
        <p:nvSpPr>
          <p:cNvPr id="52227" name="Rectangle 3"/>
          <p:cNvSpPr>
            <a:spLocks noGrp="1" noChangeArrowheads="1"/>
          </p:cNvSpPr>
          <p:nvPr>
            <p:ph type="body" idx="1"/>
          </p:nvPr>
        </p:nvSpPr>
        <p:spPr>
          <a:xfrm>
            <a:off x="254793" y="1916832"/>
            <a:ext cx="8634413" cy="4116388"/>
          </a:xfrm>
        </p:spPr>
        <p:txBody>
          <a:bodyPr/>
          <a:lstStyle/>
          <a:p>
            <a:pPr lvl="1" eaLnBrk="1" hangingPunct="1"/>
            <a:r>
              <a:rPr lang="zh-CN" altLang="en-US" sz="2800" dirty="0"/>
              <a:t>通过对表示文本的指纹进行比较，可以找出近似重复地文档。</a:t>
            </a:r>
            <a:r>
              <a:rPr lang="zh-CN" altLang="en-US" sz="2800" dirty="0">
                <a:solidFill>
                  <a:srgbClr val="FF0000"/>
                </a:solidFill>
              </a:rPr>
              <a:t>近似重复的文档对是通过两个文档相同的指纹数量或者相同指纹占总指纹数量的比例来进行定义的</a:t>
            </a:r>
            <a:r>
              <a:rPr lang="zh-CN" altLang="en-US" sz="2800" dirty="0"/>
              <a:t>。</a:t>
            </a:r>
            <a:endParaRPr lang="zh-CN" altLang="en-US" sz="2800" dirty="0"/>
          </a:p>
          <a:p>
            <a:pPr lvl="1" eaLnBrk="1" hangingPunct="1"/>
            <a:r>
              <a:rPr lang="zh-CN" altLang="en-US" sz="2800" dirty="0"/>
              <a:t>指纹并不能代表所有的文档信息，这会导致在近似重复地检测中出现错误。恰当的方法可以减少这些错误，但不能消除这些错误。</a:t>
            </a:r>
            <a:endParaRPr lang="en-US" altLang="zh-CN" sz="2800" dirty="0"/>
          </a:p>
          <a:p>
            <a:pPr lvl="1"/>
            <a:r>
              <a:rPr lang="zh-CN" altLang="en-US" sz="2800" dirty="0"/>
              <a:t>指纹算法</a:t>
            </a:r>
            <a:endParaRPr lang="en-US" altLang="zh-CN" sz="2800" dirty="0"/>
          </a:p>
          <a:p>
            <a:pPr lvl="2"/>
            <a:r>
              <a:rPr lang="en-US" altLang="zh-CN" sz="2400" dirty="0"/>
              <a:t>n-gram</a:t>
            </a:r>
            <a:r>
              <a:rPr lang="zh-CN" altLang="en-US" sz="2400" dirty="0"/>
              <a:t>指纹算法（</a:t>
            </a:r>
            <a:r>
              <a:rPr lang="en-US" altLang="zh-CN" sz="2400" dirty="0"/>
              <a:t>Shingles</a:t>
            </a:r>
            <a:r>
              <a:rPr lang="zh-CN" altLang="en-US" sz="2400" dirty="0"/>
              <a:t>）</a:t>
            </a:r>
            <a:endParaRPr lang="en-US" altLang="zh-CN" sz="2400" dirty="0"/>
          </a:p>
          <a:p>
            <a:pPr lvl="2"/>
            <a:r>
              <a:rPr lang="en-US" altLang="zh-CN" sz="2400" dirty="0" err="1"/>
              <a:t>Simhash</a:t>
            </a:r>
            <a:r>
              <a:rPr lang="zh-CN" altLang="en-US" sz="2400" dirty="0"/>
              <a:t>指纹算法</a:t>
            </a:r>
            <a:endParaRPr lang="en-US" altLang="zh-CN" sz="2400" dirty="0"/>
          </a:p>
          <a:p>
            <a:pPr lvl="1"/>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22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22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2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n-gram</a:t>
            </a:r>
            <a:r>
              <a:rPr lang="zh-CN" altLang="en-US" dirty="0"/>
              <a:t>指纹算法（</a:t>
            </a:r>
            <a:r>
              <a:rPr lang="en-US" altLang="zh-CN" dirty="0"/>
              <a:t>1</a:t>
            </a:r>
            <a:r>
              <a:rPr lang="zh-CN" altLang="en-US" dirty="0"/>
              <a:t>）</a:t>
            </a:r>
            <a:endParaRPr lang="zh-CN" altLang="en-US" dirty="0"/>
          </a:p>
        </p:txBody>
      </p:sp>
      <p:sp>
        <p:nvSpPr>
          <p:cNvPr id="3" name="内容占位符 2"/>
          <p:cNvSpPr>
            <a:spLocks noGrp="1"/>
          </p:cNvSpPr>
          <p:nvPr>
            <p:ph idx="1"/>
          </p:nvPr>
        </p:nvSpPr>
        <p:spPr>
          <a:xfrm>
            <a:off x="457200" y="1600200"/>
            <a:ext cx="8579296" cy="4953000"/>
          </a:xfrm>
        </p:spPr>
        <p:txBody>
          <a:bodyPr/>
          <a:lstStyle/>
          <a:p>
            <a:r>
              <a:rPr lang="zh-CN" altLang="en-US" dirty="0"/>
              <a:t>对文档进行分词处理。删除那些不是词的内容，如标点、</a:t>
            </a:r>
            <a:r>
              <a:rPr lang="en-US" altLang="zh-CN" dirty="0"/>
              <a:t>HTML</a:t>
            </a:r>
            <a:r>
              <a:rPr lang="zh-CN" altLang="en-US" dirty="0"/>
              <a:t>标签和空格。</a:t>
            </a:r>
            <a:endParaRPr lang="zh-CN" altLang="en-US" dirty="0"/>
          </a:p>
          <a:p>
            <a:r>
              <a:rPr lang="zh-CN" altLang="en-US" dirty="0"/>
              <a:t>对于给定的</a:t>
            </a:r>
            <a:r>
              <a:rPr lang="en-US" altLang="zh-CN" dirty="0"/>
              <a:t>n</a:t>
            </a:r>
            <a:r>
              <a:rPr lang="zh-CN" altLang="en-US" dirty="0"/>
              <a:t>，将这些词组合成</a:t>
            </a:r>
            <a:r>
              <a:rPr lang="en-US" altLang="zh-CN" dirty="0"/>
              <a:t>n-gram</a:t>
            </a:r>
            <a:r>
              <a:rPr lang="zh-CN" altLang="en-US" dirty="0"/>
              <a:t>。</a:t>
            </a:r>
            <a:endParaRPr lang="zh-CN" altLang="en-US" dirty="0"/>
          </a:p>
          <a:p>
            <a:r>
              <a:rPr lang="zh-CN" altLang="en-US" dirty="0"/>
              <a:t>其中的一些</a:t>
            </a:r>
            <a:r>
              <a:rPr lang="en-US" altLang="zh-CN" dirty="0"/>
              <a:t>n-gram</a:t>
            </a:r>
            <a:r>
              <a:rPr lang="zh-CN" altLang="en-US" dirty="0"/>
              <a:t>被选择用于表示该文档。</a:t>
            </a:r>
            <a:endParaRPr lang="en-US" altLang="zh-CN" dirty="0"/>
          </a:p>
          <a:p>
            <a:pPr lvl="1"/>
            <a:r>
              <a:rPr lang="zh-CN" altLang="en-US" dirty="0"/>
              <a:t>不同</a:t>
            </a:r>
            <a:r>
              <a:rPr lang="en-US" altLang="zh-CN" dirty="0"/>
              <a:t>n-gram</a:t>
            </a:r>
            <a:r>
              <a:rPr lang="zh-CN" altLang="en-US" dirty="0"/>
              <a:t>算法的区别就是对</a:t>
            </a:r>
            <a:r>
              <a:rPr lang="en-US" altLang="zh-CN" dirty="0"/>
              <a:t>n-gram</a:t>
            </a:r>
            <a:r>
              <a:rPr lang="zh-CN" altLang="en-US" dirty="0"/>
              <a:t>的子集进行如何选择</a:t>
            </a:r>
            <a:endParaRPr lang="en-US" altLang="zh-CN" dirty="0"/>
          </a:p>
          <a:p>
            <a:pPr lvl="2"/>
            <a:r>
              <a:rPr lang="zh-CN" altLang="en-US" dirty="0"/>
              <a:t>随机从文档中选择</a:t>
            </a:r>
            <a:r>
              <a:rPr lang="en-US" altLang="zh-CN" dirty="0"/>
              <a:t>n-gram</a:t>
            </a:r>
            <a:r>
              <a:rPr lang="zh-CN" altLang="en-US" dirty="0"/>
              <a:t>而生成的指纹</a:t>
            </a:r>
            <a:endParaRPr lang="en-US" altLang="zh-CN" dirty="0"/>
          </a:p>
          <a:p>
            <a:pPr lvl="2"/>
            <a:r>
              <a:rPr lang="en-US" altLang="zh-CN" dirty="0"/>
              <a:t>0 mod P</a:t>
            </a:r>
            <a:r>
              <a:rPr lang="zh-CN" altLang="en-US" dirty="0"/>
              <a:t>，选择那些散列值模</a:t>
            </a:r>
            <a:r>
              <a:rPr lang="en-US" altLang="zh-CN" dirty="0"/>
              <a:t>p</a:t>
            </a:r>
            <a:r>
              <a:rPr lang="zh-CN" altLang="en-US" dirty="0"/>
              <a:t>为</a:t>
            </a:r>
            <a:r>
              <a:rPr lang="en-US" altLang="zh-CN" dirty="0"/>
              <a:t>0</a:t>
            </a:r>
            <a:r>
              <a:rPr lang="zh-CN" altLang="en-US" dirty="0"/>
              <a:t>的</a:t>
            </a:r>
            <a:r>
              <a:rPr lang="en-US" altLang="zh-CN" dirty="0"/>
              <a:t>n-gram</a:t>
            </a:r>
            <a:r>
              <a:rPr lang="zh-CN" altLang="en-US" dirty="0"/>
              <a:t>，这里</a:t>
            </a:r>
            <a:r>
              <a:rPr lang="en-US" altLang="zh-CN" dirty="0"/>
              <a:t>p</a:t>
            </a:r>
            <a:r>
              <a:rPr lang="zh-CN" altLang="en-US" dirty="0"/>
              <a:t>为参数</a:t>
            </a:r>
            <a:endParaRPr lang="zh-CN" altLang="en-US" dirty="0"/>
          </a:p>
          <a:p>
            <a:r>
              <a:rPr lang="zh-CN" altLang="en-US" dirty="0"/>
              <a:t>对这些被选择的</a:t>
            </a:r>
            <a:r>
              <a:rPr lang="en-US" altLang="zh-CN" dirty="0"/>
              <a:t>n-gram</a:t>
            </a:r>
            <a:r>
              <a:rPr lang="zh-CN" altLang="en-US" dirty="0"/>
              <a:t>进行散列，以提高检索的效率，并进一步减少文档表示的大小。</a:t>
            </a:r>
            <a:endParaRPr lang="zh-CN" altLang="en-US" dirty="0"/>
          </a:p>
          <a:p>
            <a:r>
              <a:rPr lang="zh-CN" altLang="en-US" dirty="0"/>
              <a:t>将散列值进行存储，通常存储在倒排索引中</a:t>
            </a:r>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n-gram</a:t>
            </a:r>
            <a:r>
              <a:rPr lang="zh-CN" altLang="en-US" dirty="0"/>
              <a:t>指纹算法（</a:t>
            </a:r>
            <a:r>
              <a:rPr lang="en-US" altLang="zh-CN" dirty="0"/>
              <a:t>2</a:t>
            </a:r>
            <a:r>
              <a:rPr lang="zh-CN" altLang="en-US" dirty="0"/>
              <a:t>）</a:t>
            </a:r>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graphicFrame>
        <p:nvGraphicFramePr>
          <p:cNvPr id="118786" name="Object 4"/>
          <p:cNvGraphicFramePr>
            <a:graphicFrameLocks noChangeAspect="1"/>
          </p:cNvGraphicFramePr>
          <p:nvPr/>
        </p:nvGraphicFramePr>
        <p:xfrm>
          <a:off x="556845" y="1666129"/>
          <a:ext cx="8012723" cy="4859215"/>
        </p:xfrm>
        <a:graphic>
          <a:graphicData uri="http://schemas.openxmlformats.org/presentationml/2006/ole">
            <mc:AlternateContent xmlns:mc="http://schemas.openxmlformats.org/markup-compatibility/2006">
              <mc:Choice xmlns:v="urn:schemas-microsoft-com:vml" Requires="v">
                <p:oleObj spid="_x0000_s7527" name="Visio" r:id="rId1" imgW="7886700" imgH="5029200" progId="">
                  <p:embed/>
                </p:oleObj>
              </mc:Choice>
              <mc:Fallback>
                <p:oleObj name="Visio" r:id="rId1" imgW="7886700" imgH="5029200" progId="">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845" y="1666129"/>
                        <a:ext cx="8012723" cy="4859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zh-CN" dirty="0"/>
              <a:t>n-gram</a:t>
            </a:r>
            <a:r>
              <a:rPr lang="zh-CN" altLang="en-US" dirty="0"/>
              <a:t>指纹算法</a:t>
            </a:r>
            <a:r>
              <a:rPr lang="en-US" altLang="zh-CN" dirty="0"/>
              <a:t>(3)</a:t>
            </a:r>
            <a:endParaRPr lang="zh-CN" altLang="en-US" dirty="0"/>
          </a:p>
        </p:txBody>
      </p:sp>
      <p:sp>
        <p:nvSpPr>
          <p:cNvPr id="55299" name="Rectangle 3"/>
          <p:cNvSpPr>
            <a:spLocks noGrp="1" noChangeArrowheads="1"/>
          </p:cNvSpPr>
          <p:nvPr>
            <p:ph type="body" idx="1"/>
          </p:nvPr>
        </p:nvSpPr>
        <p:spPr>
          <a:xfrm>
            <a:off x="457200" y="1981200"/>
            <a:ext cx="8229600" cy="4343400"/>
          </a:xfrm>
        </p:spPr>
        <p:txBody>
          <a:bodyPr/>
          <a:lstStyle/>
          <a:p>
            <a:pPr eaLnBrk="1" hangingPunct="1"/>
            <a:r>
              <a:rPr lang="zh-CN" altLang="en-US" sz="2800" dirty="0"/>
              <a:t>在大规模的应用中，为了找到近似重复的文档，</a:t>
            </a:r>
            <a:r>
              <a:rPr lang="en-US" altLang="zh-CN" sz="2800" dirty="0"/>
              <a:t>n-gram</a:t>
            </a:r>
            <a:r>
              <a:rPr lang="zh-CN" altLang="en-US" sz="2800" dirty="0"/>
              <a:t>通常有</a:t>
            </a:r>
            <a:r>
              <a:rPr lang="en-US" altLang="zh-CN" sz="2800" dirty="0"/>
              <a:t>5-10</a:t>
            </a:r>
            <a:r>
              <a:rPr lang="zh-CN" altLang="en-US" sz="2800" dirty="0"/>
              <a:t>个词，而散列值一般为</a:t>
            </a:r>
            <a:r>
              <a:rPr lang="en-US" altLang="zh-CN" sz="2800" dirty="0"/>
              <a:t>64</a:t>
            </a:r>
            <a:r>
              <a:rPr lang="zh-CN" altLang="en-US" sz="2800" dirty="0"/>
              <a:t>位</a:t>
            </a:r>
            <a:endParaRPr lang="en-US" altLang="zh-CN" sz="2800" dirty="0"/>
          </a:p>
          <a:p>
            <a:pPr eaLnBrk="1" hangingPunct="1"/>
            <a:r>
              <a:rPr lang="zh-CN" altLang="en-US" sz="2800" dirty="0"/>
              <a:t>通过对表示文本的指纹进行比较，可以找出近似重复的文档，近似重复的文档是通过两个文档相同的指纹数量或者相同指纹占总指纹数量的比例来定义的</a:t>
            </a:r>
            <a:endParaRPr lang="en-US" altLang="zh-CN" sz="2800" dirty="0"/>
          </a:p>
          <a:p>
            <a:pPr eaLnBrk="1" hangingPunct="1"/>
            <a:r>
              <a:rPr lang="zh-CN" altLang="en-US" sz="2800" dirty="0">
                <a:solidFill>
                  <a:srgbClr val="FF0000"/>
                </a:solidFill>
              </a:rPr>
              <a:t>指纹并不能代表所有的文档信息，导致在近似重复的检测中出现错误</a:t>
            </a:r>
            <a:endParaRPr lang="en-US" altLang="zh-CN"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2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2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en-US" altLang="zh-CN" dirty="0" err="1"/>
              <a:t>simhash</a:t>
            </a:r>
            <a:r>
              <a:rPr lang="zh-CN" altLang="en-US" dirty="0"/>
              <a:t>指纹算法（</a:t>
            </a:r>
            <a:r>
              <a:rPr lang="en-US" altLang="zh-CN" dirty="0"/>
              <a:t>1</a:t>
            </a:r>
            <a:r>
              <a:rPr lang="zh-CN" altLang="en-US" dirty="0"/>
              <a:t>）</a:t>
            </a:r>
            <a:endParaRPr lang="zh-CN" altLang="en-US" dirty="0"/>
          </a:p>
        </p:txBody>
      </p:sp>
      <p:sp>
        <p:nvSpPr>
          <p:cNvPr id="98307" name="Rectangle 3"/>
          <p:cNvSpPr>
            <a:spLocks noGrp="1" noChangeArrowheads="1"/>
          </p:cNvSpPr>
          <p:nvPr>
            <p:ph type="body" idx="1"/>
          </p:nvPr>
        </p:nvSpPr>
        <p:spPr>
          <a:xfrm>
            <a:off x="250825" y="2205038"/>
            <a:ext cx="9001125" cy="4343400"/>
          </a:xfrm>
        </p:spPr>
        <p:txBody>
          <a:bodyPr/>
          <a:lstStyle/>
          <a:p>
            <a:pPr eaLnBrk="1" hangingPunct="1">
              <a:lnSpc>
                <a:spcPct val="90000"/>
              </a:lnSpc>
            </a:pPr>
            <a:r>
              <a:rPr lang="en-US" altLang="zh-CN" sz="2800" dirty="0" err="1"/>
              <a:t>simhash</a:t>
            </a:r>
            <a:r>
              <a:rPr lang="zh-CN" altLang="en-US" sz="2800" dirty="0"/>
              <a:t>指纹算法最初由</a:t>
            </a:r>
            <a:r>
              <a:rPr lang="en-US" altLang="zh-CN" sz="2800" dirty="0"/>
              <a:t>Google</a:t>
            </a:r>
            <a:r>
              <a:rPr lang="zh-CN" altLang="en-US" sz="2800" dirty="0"/>
              <a:t>提出，用于网页去重</a:t>
            </a:r>
            <a:endParaRPr lang="en-US" altLang="zh-CN" sz="2800" dirty="0"/>
          </a:p>
          <a:p>
            <a:r>
              <a:rPr lang="en-US" altLang="zh-CN" sz="2800" dirty="0" err="1"/>
              <a:t>simhash</a:t>
            </a:r>
            <a:r>
              <a:rPr lang="zh-CN" altLang="en-US" sz="2800" dirty="0"/>
              <a:t>算法吸取了基于词的相似度算法的优点，以及基于散列的指纹技术的高效性</a:t>
            </a:r>
            <a:endParaRPr lang="en-US" altLang="zh-CN" sz="2800" dirty="0"/>
          </a:p>
          <a:p>
            <a:r>
              <a:rPr lang="zh-CN" altLang="en-US" sz="2800" dirty="0"/>
              <a:t>散列函数具有特殊的性质，即相似的文档具有相似的散列值</a:t>
            </a:r>
            <a:endParaRPr lang="en-US" altLang="zh-CN" sz="2800" dirty="0"/>
          </a:p>
          <a:p>
            <a:r>
              <a:rPr lang="zh-CN" altLang="en-US" sz="2800" dirty="0"/>
              <a:t>更准确的说法是</a:t>
            </a:r>
            <a:r>
              <a:rPr lang="zh-CN" altLang="en-US" sz="2800" dirty="0">
                <a:solidFill>
                  <a:srgbClr val="FF0000"/>
                </a:solidFill>
              </a:rPr>
              <a:t>通过余弦相似度计算的</a:t>
            </a:r>
            <a:r>
              <a:rPr lang="en-US" altLang="zh-CN" sz="2800" dirty="0">
                <a:solidFill>
                  <a:srgbClr val="FF0000"/>
                </a:solidFill>
              </a:rPr>
              <a:t>2</a:t>
            </a:r>
            <a:r>
              <a:rPr lang="zh-CN" altLang="en-US" sz="2800" dirty="0">
                <a:solidFill>
                  <a:srgbClr val="FF0000"/>
                </a:solidFill>
              </a:rPr>
              <a:t>个页面的相似度，正比于</a:t>
            </a:r>
            <a:r>
              <a:rPr lang="en-US" altLang="zh-CN" sz="2800" dirty="0" err="1">
                <a:solidFill>
                  <a:srgbClr val="FF0000"/>
                </a:solidFill>
              </a:rPr>
              <a:t>simhash</a:t>
            </a:r>
            <a:r>
              <a:rPr lang="zh-CN" altLang="en-US" sz="2800" dirty="0">
                <a:solidFill>
                  <a:srgbClr val="FF0000"/>
                </a:solidFill>
              </a:rPr>
              <a:t>方法生成的指纹中相同的位数</a:t>
            </a:r>
            <a:endParaRPr lang="en-US" altLang="zh-CN" sz="2800" dirty="0"/>
          </a:p>
          <a:p>
            <a:r>
              <a:rPr lang="zh-CN" altLang="en-US" sz="2800" dirty="0"/>
              <a:t>研究表明，</a:t>
            </a:r>
            <a:r>
              <a:rPr lang="en-US" altLang="zh-CN" sz="2800" dirty="0" err="1"/>
              <a:t>simhash</a:t>
            </a:r>
            <a:r>
              <a:rPr lang="zh-CN" altLang="en-US" sz="2800" dirty="0"/>
              <a:t>方法比</a:t>
            </a:r>
            <a:r>
              <a:rPr lang="en-US" altLang="zh-CN" sz="2800" dirty="0"/>
              <a:t>n-gram</a:t>
            </a:r>
            <a:r>
              <a:rPr lang="zh-CN" altLang="en-US" sz="2800" dirty="0"/>
              <a:t>指纹方法具有更好的效果</a:t>
            </a:r>
            <a:endParaRPr lang="zh-CN" altLang="en-US" sz="2800" dirty="0"/>
          </a:p>
          <a:p>
            <a:pPr eaLnBrk="1" hangingPunct="1">
              <a:lnSpc>
                <a:spcPct val="90000"/>
              </a:lnSpc>
            </a:pPr>
            <a:endParaRPr lang="zh-CN" altLang="en-US" sz="2800" dirty="0"/>
          </a:p>
          <a:p>
            <a:pPr eaLnBrk="1" hangingPunct="1">
              <a:lnSpc>
                <a:spcPct val="90000"/>
              </a:lnSpc>
            </a:pPr>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3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3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83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83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simhash</a:t>
            </a:r>
            <a:r>
              <a:rPr lang="zh-CN" altLang="en-US" dirty="0"/>
              <a:t>指纹算法（</a:t>
            </a:r>
            <a:r>
              <a:rPr lang="en-US" altLang="zh-CN" dirty="0"/>
              <a:t>2</a:t>
            </a:r>
            <a:r>
              <a:rPr lang="zh-CN" altLang="en-US" dirty="0"/>
              <a:t>）</a:t>
            </a:r>
            <a:endParaRPr lang="zh-CN" altLang="en-US" dirty="0"/>
          </a:p>
        </p:txBody>
      </p:sp>
      <p:sp>
        <p:nvSpPr>
          <p:cNvPr id="3" name="内容占位符 2"/>
          <p:cNvSpPr>
            <a:spLocks noGrp="1"/>
          </p:cNvSpPr>
          <p:nvPr>
            <p:ph idx="1"/>
          </p:nvPr>
        </p:nvSpPr>
        <p:spPr>
          <a:xfrm>
            <a:off x="457200" y="1905000"/>
            <a:ext cx="8229600" cy="4953000"/>
          </a:xfrm>
        </p:spPr>
        <p:txBody>
          <a:bodyPr/>
          <a:lstStyle/>
          <a:p>
            <a:r>
              <a:rPr lang="zh-CN" altLang="en-US" dirty="0"/>
              <a:t>算法</a:t>
            </a:r>
            <a:endParaRPr lang="en-US" altLang="zh-CN" dirty="0"/>
          </a:p>
          <a:p>
            <a:pPr lvl="1"/>
            <a:r>
              <a:rPr lang="zh-CN" altLang="en-US" dirty="0"/>
              <a:t>利用具有权值的特征集合来表示文档。简单情况下，假定特征都是由词组成，词的权值由它们出现的频率确定</a:t>
            </a:r>
            <a:endParaRPr lang="zh-CN" altLang="en-US" dirty="0"/>
          </a:p>
          <a:p>
            <a:pPr lvl="1"/>
            <a:r>
              <a:rPr lang="zh-CN" altLang="en-US" dirty="0"/>
              <a:t>对每一个词，生成</a:t>
            </a:r>
            <a:r>
              <a:rPr lang="en-US" altLang="zh-CN" dirty="0"/>
              <a:t>b</a:t>
            </a:r>
            <a:r>
              <a:rPr lang="zh-CN" altLang="en-US" dirty="0"/>
              <a:t>位散列值（指纹的期望长度）</a:t>
            </a:r>
            <a:endParaRPr lang="zh-CN" altLang="en-US" dirty="0"/>
          </a:p>
          <a:p>
            <a:pPr lvl="1"/>
            <a:r>
              <a:rPr lang="zh-CN" altLang="en-US" dirty="0"/>
              <a:t> 在</a:t>
            </a:r>
            <a:r>
              <a:rPr lang="en-US" altLang="zh-CN" dirty="0"/>
              <a:t>b</a:t>
            </a:r>
            <a:r>
              <a:rPr lang="zh-CN" altLang="en-US" dirty="0"/>
              <a:t>维向量</a:t>
            </a:r>
            <a:r>
              <a:rPr lang="en-US" altLang="zh-CN" dirty="0"/>
              <a:t>V</a:t>
            </a:r>
            <a:r>
              <a:rPr lang="zh-CN" altLang="en-US" dirty="0"/>
              <a:t>中，分别对每维向量进行计算。如果词相应位的散列值为</a:t>
            </a:r>
            <a:r>
              <a:rPr lang="en-US" altLang="zh-CN" dirty="0"/>
              <a:t>1</a:t>
            </a:r>
            <a:r>
              <a:rPr lang="zh-CN" altLang="en-US" dirty="0"/>
              <a:t>，则进行对其特征值的加法运算，否则进行减法运算，通过这种方式对向量更新</a:t>
            </a:r>
            <a:endParaRPr lang="zh-CN" altLang="en-US" dirty="0"/>
          </a:p>
          <a:p>
            <a:pPr lvl="1"/>
            <a:r>
              <a:rPr lang="zh-CN" altLang="en-US" dirty="0"/>
              <a:t>当所有的词都处理完毕后，如果向量</a:t>
            </a:r>
            <a:r>
              <a:rPr lang="en-US" altLang="zh-CN" dirty="0"/>
              <a:t>V</a:t>
            </a:r>
            <a:r>
              <a:rPr lang="zh-CN" altLang="en-US" dirty="0"/>
              <a:t>中第</a:t>
            </a:r>
            <a:r>
              <a:rPr lang="en-US" altLang="zh-CN" dirty="0" err="1"/>
              <a:t>i</a:t>
            </a:r>
            <a:r>
              <a:rPr lang="zh-CN" altLang="en-US" dirty="0"/>
              <a:t>维是正数，则将</a:t>
            </a:r>
            <a:r>
              <a:rPr lang="en-US" altLang="zh-CN" dirty="0"/>
              <a:t>b</a:t>
            </a:r>
            <a:r>
              <a:rPr lang="zh-CN" altLang="en-US" dirty="0"/>
              <a:t>位指纹中第</a:t>
            </a:r>
            <a:r>
              <a:rPr lang="en-US" altLang="zh-CN" dirty="0" err="1"/>
              <a:t>i</a:t>
            </a:r>
            <a:r>
              <a:rPr lang="zh-CN" altLang="en-US" dirty="0"/>
              <a:t>位设置为</a:t>
            </a:r>
            <a:r>
              <a:rPr lang="en-US" altLang="zh-CN" dirty="0"/>
              <a:t>1</a:t>
            </a:r>
            <a:r>
              <a:rPr lang="zh-CN" altLang="en-US" dirty="0"/>
              <a:t>，否则为</a:t>
            </a:r>
            <a:r>
              <a:rPr lang="en-US" altLang="zh-CN" dirty="0"/>
              <a:t>0</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512" y="1196752"/>
            <a:ext cx="8488363"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标题 1"/>
          <p:cNvSpPr>
            <a:spLocks noGrp="1"/>
          </p:cNvSpPr>
          <p:nvPr>
            <p:ph type="title"/>
          </p:nvPr>
        </p:nvSpPr>
        <p:spPr>
          <a:xfrm>
            <a:off x="308893" y="-26159"/>
            <a:ext cx="8229600" cy="1143000"/>
          </a:xfrm>
        </p:spPr>
        <p:txBody>
          <a:bodyPr/>
          <a:lstStyle/>
          <a:p>
            <a:r>
              <a:rPr lang="en-US" altLang="zh-CN" dirty="0" err="1"/>
              <a:t>simhash</a:t>
            </a:r>
            <a:r>
              <a:rPr lang="zh-CN" altLang="en-US" dirty="0"/>
              <a:t>指纹算法（</a:t>
            </a:r>
            <a:r>
              <a:rPr lang="en-US" altLang="zh-CN" dirty="0"/>
              <a:t>3</a:t>
            </a:r>
            <a:r>
              <a:rPr lang="zh-CN" altLang="en-US"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抓取网页（</a:t>
            </a:r>
            <a:r>
              <a:rPr lang="en-US" altLang="zh-CN" dirty="0"/>
              <a:t>2</a:t>
            </a:r>
            <a:r>
              <a:rPr lang="zh-CN" altLang="en-US" dirty="0"/>
              <a:t>）</a:t>
            </a:r>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pic>
        <p:nvPicPr>
          <p:cNvPr id="123906" name="Picture 2"/>
          <p:cNvPicPr>
            <a:picLocks noChangeAspect="1" noChangeArrowheads="1"/>
          </p:cNvPicPr>
          <p:nvPr/>
        </p:nvPicPr>
        <p:blipFill>
          <a:blip r:embed="rId1" cstate="print"/>
          <a:srcRect/>
          <a:stretch>
            <a:fillRect/>
          </a:stretch>
        </p:blipFill>
        <p:spPr bwMode="auto">
          <a:xfrm>
            <a:off x="1475656" y="2276872"/>
            <a:ext cx="5848350" cy="1457325"/>
          </a:xfrm>
          <a:prstGeom prst="rect">
            <a:avLst/>
          </a:prstGeom>
          <a:noFill/>
          <a:ln w="9525">
            <a:noFill/>
            <a:miter lim="800000"/>
            <a:headEnd/>
            <a:tailEnd/>
          </a:ln>
          <a:effectLst/>
        </p:spPr>
      </p:pic>
      <p:pic>
        <p:nvPicPr>
          <p:cNvPr id="123907" name="Picture 3"/>
          <p:cNvPicPr>
            <a:picLocks noChangeAspect="1" noChangeArrowheads="1"/>
          </p:cNvPicPr>
          <p:nvPr/>
        </p:nvPicPr>
        <p:blipFill>
          <a:blip r:embed="rId2" cstate="print"/>
          <a:srcRect/>
          <a:stretch>
            <a:fillRect/>
          </a:stretch>
        </p:blipFill>
        <p:spPr bwMode="auto">
          <a:xfrm>
            <a:off x="1942381" y="4676973"/>
            <a:ext cx="4914900" cy="428625"/>
          </a:xfrm>
          <a:prstGeom prst="rect">
            <a:avLst/>
          </a:prstGeom>
          <a:noFill/>
          <a:ln w="9525">
            <a:noFill/>
            <a:miter lim="800000"/>
            <a:headEnd/>
            <a:tailEnd/>
          </a:ln>
          <a:effec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simhash</a:t>
            </a:r>
            <a:r>
              <a:rPr lang="zh-CN" altLang="en-US" dirty="0"/>
              <a:t>指纹算法（</a:t>
            </a:r>
            <a:r>
              <a:rPr lang="en-US" altLang="zh-CN" dirty="0"/>
              <a:t>3</a:t>
            </a:r>
            <a:r>
              <a:rPr lang="zh-CN" altLang="en-US" dirty="0"/>
              <a:t>）</a:t>
            </a:r>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graphicFrame>
        <p:nvGraphicFramePr>
          <p:cNvPr id="119810" name="Object 6"/>
          <p:cNvGraphicFramePr>
            <a:graphicFrameLocks noChangeAspect="1"/>
          </p:cNvGraphicFramePr>
          <p:nvPr/>
        </p:nvGraphicFramePr>
        <p:xfrm>
          <a:off x="899592" y="1520165"/>
          <a:ext cx="7066239" cy="5149195"/>
        </p:xfrm>
        <a:graphic>
          <a:graphicData uri="http://schemas.openxmlformats.org/presentationml/2006/ole">
            <mc:AlternateContent xmlns:mc="http://schemas.openxmlformats.org/markup-compatibility/2006">
              <mc:Choice xmlns:v="urn:schemas-microsoft-com:vml" Requires="v">
                <p:oleObj spid="_x0000_s8551" name="Visio" r:id="rId1" imgW="7886700" imgH="5753100" progId="">
                  <p:embed/>
                </p:oleObj>
              </mc:Choice>
              <mc:Fallback>
                <p:oleObj name="Visio" r:id="rId1" imgW="7886700" imgH="5753100" progId="">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520165"/>
                        <a:ext cx="7066239" cy="5149195"/>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8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659929"/>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fld>
            <a:endParaRPr lang="en-US"/>
          </a:p>
        </p:txBody>
      </p:sp>
      <p:sp>
        <p:nvSpPr>
          <p:cNvPr id="80899" name="Text Box 3"/>
          <p:cNvSpPr txBox="1">
            <a:spLocks noChangeArrowheads="1"/>
          </p:cNvSpPr>
          <p:nvPr/>
        </p:nvSpPr>
        <p:spPr bwMode="auto">
          <a:xfrm>
            <a:off x="827584" y="767554"/>
            <a:ext cx="8505825" cy="4725988"/>
          </a:xfrm>
          <a:prstGeom prst="rect">
            <a:avLst/>
          </a:prstGeom>
          <a:noFill/>
          <a:ln w="9525">
            <a:noFill/>
            <a:round/>
          </a:ln>
        </p:spPr>
        <p:txBody>
          <a:bodyPr/>
          <a:lstStyle/>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1.</a:t>
            </a:r>
            <a:r>
              <a:rPr lang="zh-CN" altLang="en-US" sz="2800" dirty="0">
                <a:solidFill>
                  <a:srgbClr val="BDD3E9"/>
                </a:solidFill>
                <a:latin typeface="Times New Roman" panose="02020603050405020304" pitchFamily="18" charset="0"/>
                <a:ea typeface="黑体" panose="02010609060101010101" pitchFamily="49" charset="-122"/>
              </a:rPr>
              <a:t>确定搜索内容</a:t>
            </a:r>
            <a:endParaRPr lang="en-US" altLang="zh-CN" sz="2800" dirty="0">
              <a:solidFill>
                <a:srgbClr val="BDD3E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2.</a:t>
            </a:r>
            <a:r>
              <a:rPr lang="zh-CN" altLang="en-US" sz="2800" dirty="0">
                <a:solidFill>
                  <a:srgbClr val="BDD3E9"/>
                </a:solidFill>
                <a:latin typeface="Times New Roman" panose="02020603050405020304" pitchFamily="18" charset="0"/>
                <a:ea typeface="黑体" panose="02010609060101010101" pitchFamily="49" charset="-122"/>
              </a:rPr>
              <a:t>网络信息爬取</a:t>
            </a:r>
            <a:endParaRPr lang="en-US" altLang="zh-CN" sz="2800" dirty="0">
              <a:solidFill>
                <a:srgbClr val="BDD3E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3.</a:t>
            </a:r>
            <a:r>
              <a:rPr lang="zh-CN" altLang="en-US" sz="2800" dirty="0">
                <a:solidFill>
                  <a:srgbClr val="BDD3E9"/>
                </a:solidFill>
                <a:latin typeface="Times New Roman" panose="02020603050405020304" pitchFamily="18" charset="0"/>
                <a:ea typeface="黑体" panose="02010609060101010101" pitchFamily="49" charset="-122"/>
              </a:rPr>
              <a:t>文档和电子邮件的信息采集</a:t>
            </a:r>
            <a:endParaRPr lang="en-US" altLang="zh-CN" sz="2800" dirty="0">
              <a:solidFill>
                <a:srgbClr val="BDD3E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4.</a:t>
            </a:r>
            <a:r>
              <a:rPr lang="zh-CN" altLang="en-US" sz="2800" dirty="0">
                <a:solidFill>
                  <a:srgbClr val="BDD3E9"/>
                </a:solidFill>
                <a:latin typeface="Times New Roman" panose="02020603050405020304" pitchFamily="18" charset="0"/>
                <a:ea typeface="黑体" panose="02010609060101010101" pitchFamily="49" charset="-122"/>
              </a:rPr>
              <a:t>文档信息源</a:t>
            </a:r>
            <a:endParaRPr lang="en-US" altLang="zh-CN" sz="2800" dirty="0">
              <a:solidFill>
                <a:srgbClr val="BDD3E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5.</a:t>
            </a:r>
            <a:r>
              <a:rPr lang="zh-CN" altLang="en-US" sz="2800" dirty="0">
                <a:solidFill>
                  <a:srgbClr val="BDD3E9"/>
                </a:solidFill>
                <a:latin typeface="Times New Roman" panose="02020603050405020304" pitchFamily="18" charset="0"/>
                <a:ea typeface="黑体" panose="02010609060101010101" pitchFamily="49" charset="-122"/>
              </a:rPr>
              <a:t>转换问题</a:t>
            </a:r>
            <a:endParaRPr lang="en-US" altLang="zh-CN" sz="2800" dirty="0">
              <a:solidFill>
                <a:srgbClr val="BDD3E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6.</a:t>
            </a:r>
            <a:r>
              <a:rPr lang="zh-CN" altLang="en-US" sz="2800" dirty="0">
                <a:solidFill>
                  <a:srgbClr val="BDD3E9"/>
                </a:solidFill>
                <a:latin typeface="Times New Roman" panose="02020603050405020304" pitchFamily="18" charset="0"/>
                <a:ea typeface="黑体" panose="02010609060101010101" pitchFamily="49" charset="-122"/>
              </a:rPr>
              <a:t>存储文档</a:t>
            </a:r>
            <a:endParaRPr lang="en-US" altLang="zh-CN" sz="2800" dirty="0">
              <a:solidFill>
                <a:srgbClr val="BDD3E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BDD3E9"/>
                </a:solidFill>
                <a:latin typeface="Times New Roman" panose="02020603050405020304" pitchFamily="18" charset="0"/>
                <a:ea typeface="黑体" panose="02010609060101010101" pitchFamily="49" charset="-122"/>
              </a:rPr>
              <a:t>7.</a:t>
            </a:r>
            <a:r>
              <a:rPr lang="zh-CN" altLang="en-US" sz="2800" dirty="0">
                <a:solidFill>
                  <a:srgbClr val="BDD3E9"/>
                </a:solidFill>
                <a:latin typeface="Times New Roman" panose="02020603050405020304" pitchFamily="18" charset="0"/>
                <a:ea typeface="黑体" panose="02010609060101010101" pitchFamily="49" charset="-122"/>
              </a:rPr>
              <a:t>重复检测</a:t>
            </a:r>
            <a:endParaRPr lang="en-US" altLang="zh-CN" sz="2800" dirty="0">
              <a:solidFill>
                <a:srgbClr val="BDD3E9"/>
              </a:solidFill>
              <a:latin typeface="Times New Roman" panose="02020603050405020304" pitchFamily="18" charset="0"/>
              <a:ea typeface="黑体" panose="02010609060101010101" pitchFamily="49" charset="-122"/>
            </a:endParaRPr>
          </a:p>
          <a:p>
            <a:pPr>
              <a:lnSpc>
                <a:spcPct val="150000"/>
              </a:lnSpc>
              <a:spcBef>
                <a:spcPts val="700"/>
              </a:spcBef>
              <a:buClr>
                <a:srgbClr val="336699"/>
              </a:buClr>
              <a:buSzPct val="8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altLang="zh-CN" sz="2800" dirty="0">
                <a:solidFill>
                  <a:srgbClr val="336699"/>
                </a:solidFill>
                <a:latin typeface="Times New Roman" panose="02020603050405020304" pitchFamily="18" charset="0"/>
                <a:ea typeface="黑体" panose="02010609060101010101" pitchFamily="49" charset="-122"/>
              </a:rPr>
              <a:t>8.</a:t>
            </a:r>
            <a:r>
              <a:rPr lang="zh-CN" altLang="en-US" sz="2800" dirty="0">
                <a:solidFill>
                  <a:srgbClr val="336699"/>
                </a:solidFill>
                <a:latin typeface="Times New Roman" panose="02020603050405020304" pitchFamily="18" charset="0"/>
                <a:ea typeface="黑体" panose="02010609060101010101" pitchFamily="49" charset="-122"/>
              </a:rPr>
              <a:t>去除噪音</a:t>
            </a:r>
            <a:endParaRPr lang="zh-CN" altLang="en-US" sz="2800" dirty="0">
              <a:solidFill>
                <a:srgbClr val="336699"/>
              </a:solidFill>
              <a:latin typeface="Times New Roman" panose="02020603050405020304" pitchFamily="18" charset="0"/>
              <a:ea typeface="黑体" panose="02010609060101010101" pitchFamily="49" charset="-122"/>
            </a:endParaRPr>
          </a:p>
          <a:p>
            <a:pPr marL="514350" indent="-514350">
              <a:lnSpc>
                <a:spcPct val="150000"/>
              </a:lnSpc>
              <a:spcBef>
                <a:spcPts val="700"/>
              </a:spcBef>
              <a:buClr>
                <a:srgbClr val="336699"/>
              </a:buClr>
              <a:buSzPct val="80000"/>
              <a:buFont typeface="Calibri" panose="020F0502020204030204" pitchFamily="34" charset="0"/>
              <a:buChar char="❸"/>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endParaRPr lang="en-US" sz="2800" dirty="0">
              <a:solidFill>
                <a:srgbClr val="336699"/>
              </a:solidFill>
              <a:latin typeface="Times New Roman" panose="02020603050405020304" pitchFamily="18" charset="0"/>
              <a:ea typeface="黑体" panose="02010609060101010101" pitchFamily="49" charset="-122"/>
            </a:endParaRP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去除噪音</a:t>
            </a:r>
            <a:endParaRPr lang="zh-CN" altLang="en-US" dirty="0"/>
          </a:p>
        </p:txBody>
      </p:sp>
      <p:sp>
        <p:nvSpPr>
          <p:cNvPr id="3" name="内容占位符 2"/>
          <p:cNvSpPr>
            <a:spLocks noGrp="1"/>
          </p:cNvSpPr>
          <p:nvPr>
            <p:ph idx="1"/>
          </p:nvPr>
        </p:nvSpPr>
        <p:spPr/>
        <p:txBody>
          <a:bodyPr/>
          <a:lstStyle/>
          <a:p>
            <a:r>
              <a:rPr lang="zh-CN" altLang="en-US" dirty="0"/>
              <a:t>网页中的文本、链接、图片等信息不直接与页面主要内容相关</a:t>
            </a:r>
            <a:endParaRPr lang="en-US" altLang="zh-CN" dirty="0"/>
          </a:p>
          <a:p>
            <a:r>
              <a:rPr lang="zh-CN" altLang="en-US" dirty="0"/>
              <a:t>这些多余的内容绝大部分都是噪声，对页面排序会起作用</a:t>
            </a:r>
            <a:endParaRPr lang="en-US" altLang="zh-CN" dirty="0"/>
          </a:p>
          <a:p>
            <a:r>
              <a:rPr lang="zh-CN" altLang="en-US" dirty="0"/>
              <a:t>需要对网页中的内容块进行检测，忽略不相关内容，或在索引上降低其他这些不相关内容的权重</a:t>
            </a:r>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250825" y="2298700"/>
            <a:ext cx="5105400" cy="1143000"/>
          </a:xfrm>
        </p:spPr>
        <p:txBody>
          <a:bodyPr/>
          <a:lstStyle/>
          <a:p>
            <a:r>
              <a:rPr lang="en-US" altLang="zh-CN"/>
              <a:t>Noise Example</a:t>
            </a:r>
            <a:endParaRPr lang="en-US" altLang="zh-CN"/>
          </a:p>
        </p:txBody>
      </p:sp>
      <p:pic>
        <p:nvPicPr>
          <p:cNvPr id="61443" name="Picture 3" descr="C:\Users\croft\Desktop\chap3-1.t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48200" y="228600"/>
            <a:ext cx="3792538" cy="642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文档曲线斜率</a:t>
            </a:r>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pic>
        <p:nvPicPr>
          <p:cNvPr id="121858" name="Picture 2"/>
          <p:cNvPicPr>
            <a:picLocks noChangeAspect="1" noChangeArrowheads="1"/>
          </p:cNvPicPr>
          <p:nvPr/>
        </p:nvPicPr>
        <p:blipFill>
          <a:blip r:embed="rId1" cstate="print"/>
          <a:srcRect/>
          <a:stretch>
            <a:fillRect/>
          </a:stretch>
        </p:blipFill>
        <p:spPr bwMode="auto">
          <a:xfrm>
            <a:off x="1827313" y="1502645"/>
            <a:ext cx="7280763" cy="4831440"/>
          </a:xfrm>
          <a:prstGeom prst="rect">
            <a:avLst/>
          </a:prstGeom>
          <a:noFill/>
          <a:ln w="9525">
            <a:noFill/>
            <a:miter lim="800000"/>
            <a:headEnd/>
            <a:tailEnd/>
          </a:ln>
          <a:effectLst/>
        </p:spPr>
      </p:pic>
      <p:sp>
        <p:nvSpPr>
          <p:cNvPr id="5" name="矩形 4"/>
          <p:cNvSpPr/>
          <p:nvPr/>
        </p:nvSpPr>
        <p:spPr>
          <a:xfrm>
            <a:off x="179512" y="2492896"/>
            <a:ext cx="2016224" cy="2308324"/>
          </a:xfrm>
          <a:prstGeom prst="rect">
            <a:avLst/>
          </a:prstGeom>
        </p:spPr>
        <p:txBody>
          <a:bodyPr wrap="square">
            <a:spAutoFit/>
          </a:bodyPr>
          <a:lstStyle/>
          <a:p>
            <a:pPr lvl="0" eaLnBrk="0" hangingPunct="0">
              <a:spcBef>
                <a:spcPct val="30000"/>
              </a:spcBef>
              <a:buClr>
                <a:srgbClr val="000000"/>
              </a:buClr>
              <a:buSzPct val="100000"/>
              <a:defRPr/>
            </a:pPr>
            <a:r>
              <a:rPr lang="zh-CN" altLang="en-US" sz="1800" dirty="0">
                <a:solidFill>
                  <a:srgbClr val="FF0000"/>
                </a:solidFill>
                <a:latin typeface="黑体" panose="02010609060101010101" pitchFamily="49" charset="-122"/>
                <a:ea typeface="黑体" panose="02010609060101010101" pitchFamily="49" charset="-122"/>
              </a:rPr>
              <a:t>页面的主要内容对应于该分布中间的“高地”部分。平坦区域相对较小，这是由于页面的</a:t>
            </a:r>
            <a:r>
              <a:rPr lang="en-US" altLang="zh-CN" sz="1800" dirty="0">
                <a:solidFill>
                  <a:srgbClr val="FF0000"/>
                </a:solidFill>
                <a:latin typeface="黑体" panose="02010609060101010101" pitchFamily="49" charset="-122"/>
                <a:ea typeface="黑体" panose="02010609060101010101" pitchFamily="49" charset="-122"/>
              </a:rPr>
              <a:t>HTML</a:t>
            </a:r>
            <a:r>
              <a:rPr lang="zh-CN" altLang="en-US" sz="1800" dirty="0">
                <a:solidFill>
                  <a:srgbClr val="FF0000"/>
                </a:solidFill>
                <a:latin typeface="黑体" panose="02010609060101010101" pitchFamily="49" charset="-122"/>
                <a:ea typeface="黑体" panose="02010609060101010101" pitchFamily="49" charset="-122"/>
              </a:rPr>
              <a:t>源文件中含有大量的格式和外观描述信息。</a:t>
            </a:r>
            <a:endParaRPr lang="zh-CN" altLang="en-US" sz="1800" dirty="0">
              <a:solidFill>
                <a:srgbClr val="FF0000"/>
              </a:solidFill>
              <a:latin typeface="黑体" panose="02010609060101010101" pitchFamily="49" charset="-122"/>
              <a:ea typeface="黑体" panose="02010609060101010101" pitchFamily="49"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
        <p:nvSpPr>
          <p:cNvPr id="5" name="矩形 1"/>
          <p:cNvSpPr>
            <a:spLocks noChangeArrowheads="1"/>
          </p:cNvSpPr>
          <p:nvPr/>
        </p:nvSpPr>
        <p:spPr bwMode="auto">
          <a:xfrm>
            <a:off x="611560" y="620688"/>
            <a:ext cx="73453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500">
                <a:solidFill>
                  <a:schemeClr val="tx1"/>
                </a:solidFill>
                <a:latin typeface="Tahoma" panose="020B0604030504040204" pitchFamily="34" charset="0"/>
                <a:ea typeface="宋体" panose="02010600030101010101" pitchFamily="2" charset="-122"/>
              </a:defRPr>
            </a:lvl1pPr>
            <a:lvl2pPr marL="742950" indent="-285750" eaLnBrk="0" hangingPunct="0">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5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5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5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9pPr>
          </a:lstStyle>
          <a:p>
            <a:pPr eaLnBrk="1" hangingPunct="1"/>
            <a:r>
              <a:rPr lang="zh-CN" altLang="en-US" sz="4000" dirty="0">
                <a:latin typeface="黑体" panose="02010609060101010101" pitchFamily="49" charset="-122"/>
                <a:ea typeface="黑体" panose="02010609060101010101" pitchFamily="49" charset="-122"/>
              </a:rPr>
              <a:t>内容块检测（</a:t>
            </a:r>
            <a:r>
              <a:rPr lang="en-US" altLang="zh-CN" sz="4000" dirty="0">
                <a:latin typeface="黑体" panose="02010609060101010101" pitchFamily="49" charset="-122"/>
                <a:ea typeface="黑体" panose="02010609060101010101" pitchFamily="49" charset="-122"/>
              </a:rPr>
              <a:t>1</a:t>
            </a:r>
            <a:r>
              <a:rPr lang="zh-CN" altLang="en-US" sz="4000" dirty="0">
                <a:latin typeface="黑体" panose="02010609060101010101" pitchFamily="49" charset="-122"/>
                <a:ea typeface="黑体" panose="02010609060101010101" pitchFamily="49" charset="-122"/>
              </a:rPr>
              <a:t>）</a:t>
            </a:r>
            <a:endParaRPr lang="zh-CN" altLang="en-US" sz="4000" dirty="0">
              <a:latin typeface="黑体" panose="02010609060101010101" pitchFamily="49" charset="-122"/>
              <a:ea typeface="黑体" panose="02010609060101010101" pitchFamily="49" charset="-122"/>
            </a:endParaRPr>
          </a:p>
        </p:txBody>
      </p:sp>
      <p:sp>
        <p:nvSpPr>
          <p:cNvPr id="7" name="Rectangle 3"/>
          <p:cNvSpPr txBox="1">
            <a:spLocks noChangeArrowheads="1"/>
          </p:cNvSpPr>
          <p:nvPr/>
        </p:nvSpPr>
        <p:spPr bwMode="auto">
          <a:xfrm>
            <a:off x="395536" y="2487612"/>
            <a:ext cx="8640763" cy="4111625"/>
          </a:xfrm>
          <a:prstGeom prst="rect">
            <a:avLst/>
          </a:prstGeom>
          <a:noFill/>
          <a:ln w="9525">
            <a:noFill/>
            <a:miter lim="800000"/>
          </a:ln>
        </p:spPr>
        <p:txBody>
          <a:bodyPr vert="horz" wrap="square" lIns="91440" tIns="45720" rIns="91440" bIns="45720" numCol="1" anchor="t" anchorCtr="0" compatLnSpc="1"/>
          <a:lstStyle>
            <a:lvl1pPr marL="342900" indent="-342900" algn="l" defTabSz="457200" rtl="0" eaLnBrk="1" fontAlgn="base" hangingPunct="1">
              <a:spcBef>
                <a:spcPct val="20000"/>
              </a:spcBef>
              <a:spcAft>
                <a:spcPct val="0"/>
              </a:spcAft>
              <a:buClr>
                <a:srgbClr val="437085"/>
              </a:buClr>
              <a:buFont typeface="Wingdings" panose="05000000000000000000" pitchFamily="2" charset="2"/>
              <a:buChar char="§"/>
              <a:defRPr sz="2800" kern="1200">
                <a:solidFill>
                  <a:schemeClr val="tx1"/>
                </a:solidFill>
                <a:latin typeface="Times New Roman" panose="02020603050405020304" pitchFamily="18" charset="0"/>
                <a:ea typeface="黑体" panose="02010609060101010101" pitchFamily="49" charset="-122"/>
                <a:cs typeface="MS PGothic" panose="020B0600070205080204" charset="-128"/>
              </a:defRPr>
            </a:lvl1pPr>
            <a:lvl2pPr marL="742950" indent="-285750" algn="l" defTabSz="457200" rtl="0" eaLnBrk="1" fontAlgn="base" hangingPunct="1">
              <a:spcBef>
                <a:spcPct val="20000"/>
              </a:spcBef>
              <a:spcAft>
                <a:spcPct val="0"/>
              </a:spcAft>
              <a:buClr>
                <a:srgbClr val="357E69"/>
              </a:buClr>
              <a:buFont typeface="Wingdings" panose="05000000000000000000" pitchFamily="2" charset="2"/>
              <a:buChar char="§"/>
              <a:defRPr sz="2400" kern="1200">
                <a:solidFill>
                  <a:schemeClr val="tx1"/>
                </a:solidFill>
                <a:latin typeface="Times New Roman" panose="02020603050405020304" pitchFamily="18" charset="0"/>
                <a:ea typeface="黑体" panose="02010609060101010101" pitchFamily="49" charset="-122"/>
                <a:cs typeface="+mn-cs"/>
              </a:defRPr>
            </a:lvl2pPr>
            <a:lvl3pPr marL="1143000" indent="-228600" algn="l" defTabSz="457200" rtl="0" eaLnBrk="1" fontAlgn="base" hangingPunct="1">
              <a:spcBef>
                <a:spcPct val="20000"/>
              </a:spcBef>
              <a:spcAft>
                <a:spcPct val="0"/>
              </a:spcAft>
              <a:buClr>
                <a:srgbClr val="918BA3"/>
              </a:buClr>
              <a:buFont typeface="Wingdings" panose="05000000000000000000" pitchFamily="2" charset="2"/>
              <a:buChar char="§"/>
              <a:defRPr sz="2000" kern="1200">
                <a:solidFill>
                  <a:schemeClr val="tx1"/>
                </a:solidFill>
                <a:latin typeface="Times New Roman" panose="02020603050405020304" pitchFamily="18" charset="0"/>
                <a:ea typeface="黑体" panose="02010609060101010101" pitchFamily="49" charset="-122"/>
                <a:cs typeface="+mn-cs"/>
              </a:defRPr>
            </a:lvl3pPr>
            <a:lvl4pPr marL="1600200" indent="-228600" algn="l" defTabSz="457200" rtl="0" eaLnBrk="1" fontAlgn="base" hangingPunct="1">
              <a:spcBef>
                <a:spcPct val="20000"/>
              </a:spcBef>
              <a:spcAft>
                <a:spcPct val="0"/>
              </a:spcAft>
              <a:buClr>
                <a:srgbClr val="2F6E7E"/>
              </a:buClr>
              <a:buFont typeface="Wingdings" panose="05000000000000000000" pitchFamily="2" charset="2"/>
              <a:buChar char="§"/>
              <a:defRPr sz="2000" kern="1200">
                <a:solidFill>
                  <a:schemeClr val="tx1"/>
                </a:solidFill>
                <a:latin typeface="Times New Roman" panose="02020603050405020304" pitchFamily="18" charset="0"/>
                <a:ea typeface="黑体" panose="02010609060101010101" pitchFamily="49" charset="-122"/>
                <a:cs typeface="+mn-cs"/>
              </a:defRPr>
            </a:lvl4pPr>
            <a:lvl5pPr marL="2057400" indent="-228600" algn="l" defTabSz="457200" rtl="0" eaLnBrk="1" fontAlgn="base" hangingPunct="1">
              <a:spcBef>
                <a:spcPct val="20000"/>
              </a:spcBef>
              <a:spcAft>
                <a:spcPct val="0"/>
              </a:spcAft>
              <a:buClr>
                <a:srgbClr val="233337"/>
              </a:buClr>
              <a:buFont typeface="Wingdings" panose="05000000000000000000" pitchFamily="2" charset="2"/>
              <a:buChar char="§"/>
              <a:defRPr sz="2000" kern="1200">
                <a:solidFill>
                  <a:schemeClr val="tx1"/>
                </a:solidFill>
                <a:latin typeface="Times New Roman" panose="02020603050405020304" pitchFamily="18" charset="0"/>
                <a:ea typeface="黑体" panose="02010609060101010101" pitchFamily="49" charset="-122"/>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en-US" altLang="zh-CN" dirty="0"/>
              <a:t>Finn</a:t>
            </a:r>
            <a:r>
              <a:rPr lang="zh-CN" altLang="en-US" dirty="0"/>
              <a:t>等人在</a:t>
            </a:r>
            <a:r>
              <a:rPr lang="en-US" altLang="zh-CN" dirty="0"/>
              <a:t>2001</a:t>
            </a:r>
            <a:r>
              <a:rPr lang="zh-CN" altLang="en-US" dirty="0"/>
              <a:t>年提出</a:t>
            </a:r>
            <a:r>
              <a:rPr lang="zh-CN" altLang="en-US" dirty="0">
                <a:solidFill>
                  <a:srgbClr val="FF0000"/>
                </a:solidFill>
              </a:rPr>
              <a:t>基于标签分布的方法</a:t>
            </a:r>
            <a:endParaRPr lang="zh-CN" altLang="en-US" dirty="0">
              <a:solidFill>
                <a:srgbClr val="FF0000"/>
              </a:solidFill>
            </a:endParaRPr>
          </a:p>
          <a:p>
            <a:pPr lvl="1"/>
            <a:r>
              <a:rPr lang="zh-CN" altLang="en-US" sz="2800" dirty="0"/>
              <a:t>在网页中主要内容部分的文本会比网页中附加内容的文本含有更少量的</a:t>
            </a:r>
            <a:r>
              <a:rPr lang="en-US" altLang="zh-CN" sz="2800" dirty="0"/>
              <a:t>HTML</a:t>
            </a:r>
            <a:r>
              <a:rPr lang="zh-CN" altLang="en-US" sz="2800" dirty="0"/>
              <a:t>标签</a:t>
            </a:r>
            <a:endParaRPr lang="en-US" altLang="zh-CN" sz="2800" dirty="0"/>
          </a:p>
          <a:p>
            <a:pPr lvl="1"/>
            <a:r>
              <a:rPr lang="zh-CN" altLang="en-US" sz="2800" dirty="0"/>
              <a:t>对于只含有单一内容块的网页来说非常有效</a:t>
            </a:r>
            <a:endParaRPr lang="en-US" altLang="zh-CN" sz="28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ntent Placeholder 2"/>
          <p:cNvSpPr>
            <a:spLocks noGrp="1"/>
          </p:cNvSpPr>
          <p:nvPr>
            <p:ph idx="1"/>
          </p:nvPr>
        </p:nvSpPr>
        <p:spPr>
          <a:xfrm>
            <a:off x="218281" y="1604419"/>
            <a:ext cx="8707438" cy="5256212"/>
          </a:xfrm>
        </p:spPr>
        <p:txBody>
          <a:bodyPr/>
          <a:lstStyle/>
          <a:p>
            <a:r>
              <a:rPr lang="zh-CN" altLang="en-US" sz="2800" dirty="0"/>
              <a:t>使用二进制为序对网页进行表示，</a:t>
            </a:r>
            <a:r>
              <a:rPr lang="en-US" altLang="zh-CN" sz="2800" i="1" dirty="0"/>
              <a:t>b</a:t>
            </a:r>
            <a:r>
              <a:rPr lang="en-US" altLang="zh-CN" sz="2800" i="1" baseline="-25000" dirty="0"/>
              <a:t>n</a:t>
            </a:r>
            <a:r>
              <a:rPr lang="en-US" altLang="zh-CN" sz="2800" i="1" dirty="0"/>
              <a:t> = 1 </a:t>
            </a:r>
            <a:r>
              <a:rPr lang="zh-CN" altLang="en-US" sz="2800" dirty="0"/>
              <a:t>表示第</a:t>
            </a:r>
            <a:r>
              <a:rPr lang="en-US" altLang="zh-CN" sz="2800" i="1" dirty="0"/>
              <a:t>n</a:t>
            </a:r>
            <a:r>
              <a:rPr lang="zh-CN" altLang="en-US" sz="2800" dirty="0"/>
              <a:t>个词素是一个标签，否则</a:t>
            </a:r>
            <a:r>
              <a:rPr lang="en-US" altLang="zh-CN" sz="2800" i="1" dirty="0"/>
              <a:t>b</a:t>
            </a:r>
            <a:r>
              <a:rPr lang="en-US" altLang="zh-CN" sz="2800" i="1" baseline="-25000" dirty="0"/>
              <a:t>n</a:t>
            </a:r>
            <a:r>
              <a:rPr lang="en-US" altLang="zh-CN" sz="2800" i="1" dirty="0"/>
              <a:t> = 0</a:t>
            </a:r>
            <a:r>
              <a:rPr lang="zh-CN" altLang="en-US" sz="2800" i="1" dirty="0"/>
              <a:t>。</a:t>
            </a:r>
            <a:endParaRPr lang="en-US" altLang="zh-CN" sz="2800" i="1" dirty="0"/>
          </a:p>
          <a:p>
            <a:r>
              <a:rPr lang="zh-CN" altLang="en-US" sz="2800" dirty="0"/>
              <a:t>大多数文本格式的标签，如字体变化、标题和表格标签被忽略掉，可以用</a:t>
            </a:r>
            <a:r>
              <a:rPr lang="en-US" altLang="zh-CN" sz="2800" i="1" dirty="0"/>
              <a:t>b</a:t>
            </a:r>
            <a:r>
              <a:rPr lang="en-US" altLang="zh-CN" sz="2800" i="1" baseline="-25000" dirty="0"/>
              <a:t>n</a:t>
            </a:r>
            <a:r>
              <a:rPr lang="en-US" altLang="zh-CN" sz="2800" i="1" dirty="0"/>
              <a:t> = 0</a:t>
            </a:r>
            <a:r>
              <a:rPr lang="zh-CN" altLang="en-US" sz="2800" dirty="0"/>
              <a:t>表示。</a:t>
            </a:r>
            <a:endParaRPr lang="en-US" altLang="zh-CN" sz="2800" dirty="0"/>
          </a:p>
          <a:p>
            <a:r>
              <a:rPr lang="zh-CN" altLang="en-US" sz="2800" dirty="0"/>
              <a:t>这样主要内容块的检测可以</a:t>
            </a:r>
            <a:r>
              <a:rPr lang="zh-CN" altLang="en-US" sz="2800" dirty="0">
                <a:solidFill>
                  <a:schemeClr val="accent2"/>
                </a:solidFill>
              </a:rPr>
              <a:t>看作是一个优化问题，可以找到</a:t>
            </a:r>
            <a:r>
              <a:rPr lang="en-US" altLang="zh-CN" sz="2800" i="1" dirty="0" err="1">
                <a:solidFill>
                  <a:schemeClr val="accent2"/>
                </a:solidFill>
              </a:rPr>
              <a:t>i</a:t>
            </a:r>
            <a:r>
              <a:rPr lang="en-US" altLang="zh-CN" sz="2800" i="1" dirty="0">
                <a:solidFill>
                  <a:schemeClr val="accent2"/>
                </a:solidFill>
              </a:rPr>
              <a:t> </a:t>
            </a:r>
            <a:r>
              <a:rPr lang="zh-CN" altLang="en-US" sz="2800" dirty="0">
                <a:solidFill>
                  <a:schemeClr val="accent2"/>
                </a:solidFill>
              </a:rPr>
              <a:t>和</a:t>
            </a:r>
            <a:r>
              <a:rPr lang="en-US" altLang="zh-CN" sz="2800" i="1" dirty="0">
                <a:solidFill>
                  <a:schemeClr val="accent2"/>
                </a:solidFill>
              </a:rPr>
              <a:t> j </a:t>
            </a:r>
            <a:r>
              <a:rPr lang="zh-CN" altLang="en-US" sz="2800" dirty="0">
                <a:solidFill>
                  <a:schemeClr val="accent2"/>
                </a:solidFill>
              </a:rPr>
              <a:t>两个值</a:t>
            </a:r>
            <a:r>
              <a:rPr lang="zh-CN" altLang="en-US" sz="2800" dirty="0"/>
              <a:t>，用于最大化低于</a:t>
            </a:r>
            <a:r>
              <a:rPr lang="en-US" altLang="zh-CN" sz="2800" i="1" dirty="0" err="1"/>
              <a:t>i</a:t>
            </a:r>
            <a:r>
              <a:rPr lang="zh-CN" altLang="en-US" sz="2800" dirty="0"/>
              <a:t>和高于</a:t>
            </a:r>
            <a:r>
              <a:rPr lang="en-US" altLang="zh-CN" sz="2800" i="1" dirty="0"/>
              <a:t>j</a:t>
            </a:r>
            <a:r>
              <a:rPr lang="zh-CN" altLang="en-US" sz="2800" dirty="0"/>
              <a:t>的标签数量以及在</a:t>
            </a:r>
            <a:r>
              <a:rPr lang="en-US" altLang="zh-CN" sz="2800" i="1" dirty="0" err="1"/>
              <a:t>i</a:t>
            </a:r>
            <a:r>
              <a:rPr lang="zh-CN" altLang="en-US" sz="2800" dirty="0"/>
              <a:t>和</a:t>
            </a:r>
            <a:r>
              <a:rPr lang="en-US" altLang="zh-CN" sz="2800" i="1" dirty="0"/>
              <a:t>j</a:t>
            </a:r>
            <a:r>
              <a:rPr lang="zh-CN" altLang="en-US" sz="2800" dirty="0"/>
              <a:t>之间的非标签词素的数量，即最大化目标函数：</a:t>
            </a:r>
            <a:endParaRPr lang="en-US" altLang="zh-CN" sz="2800" dirty="0"/>
          </a:p>
          <a:p>
            <a:endParaRPr lang="en-US" altLang="zh-CN" sz="2800" dirty="0"/>
          </a:p>
          <a:p>
            <a:r>
              <a:rPr lang="zh-CN" altLang="en-US" sz="2800" dirty="0">
                <a:solidFill>
                  <a:srgbClr val="FF0000"/>
                </a:solidFill>
              </a:rPr>
              <a:t>只有非内容块中文本词素的比例小于标签的比率，才起作用</a:t>
            </a:r>
            <a:endParaRPr lang="zh-CN" altLang="en-US" sz="2800" dirty="0">
              <a:solidFill>
                <a:srgbClr val="FF0000"/>
              </a:solidFill>
            </a:endParaRPr>
          </a:p>
        </p:txBody>
      </p:sp>
      <p:pic>
        <p:nvPicPr>
          <p:cNvPr id="64515" name="Picture 4" descr="TP_tmp.png"/>
          <p:cNvPicPr>
            <a:picLocks noChangeAspect="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1447800" y="5301208"/>
            <a:ext cx="59737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6" name="矩形 1"/>
          <p:cNvSpPr>
            <a:spLocks noChangeArrowheads="1"/>
          </p:cNvSpPr>
          <p:nvPr/>
        </p:nvSpPr>
        <p:spPr bwMode="auto">
          <a:xfrm>
            <a:off x="467544" y="669803"/>
            <a:ext cx="73453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500">
                <a:solidFill>
                  <a:schemeClr val="tx1"/>
                </a:solidFill>
                <a:latin typeface="Tahoma" panose="020B0604030504040204" pitchFamily="34" charset="0"/>
                <a:ea typeface="宋体" panose="02010600030101010101" pitchFamily="2" charset="-122"/>
              </a:defRPr>
            </a:lvl1pPr>
            <a:lvl2pPr marL="742950" indent="-285750" eaLnBrk="0" hangingPunct="0">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5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5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5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9pPr>
          </a:lstStyle>
          <a:p>
            <a:pPr eaLnBrk="1" hangingPunct="1"/>
            <a:r>
              <a:rPr lang="zh-CN" altLang="en-US" sz="4000" dirty="0">
                <a:latin typeface="黑体" panose="02010609060101010101" pitchFamily="49" charset="-122"/>
                <a:ea typeface="黑体" panose="02010609060101010101" pitchFamily="49" charset="-122"/>
              </a:rPr>
              <a:t>内容块检测</a:t>
            </a:r>
            <a:r>
              <a:rPr lang="en-US" altLang="zh-CN" sz="4000" dirty="0">
                <a:latin typeface="黑体" panose="02010609060101010101" pitchFamily="49" charset="-122"/>
                <a:ea typeface="黑体" panose="02010609060101010101" pitchFamily="49" charset="-122"/>
              </a:rPr>
              <a:t>(2)</a:t>
            </a:r>
            <a:endParaRPr lang="zh-CN" altLang="en-US" sz="4000" dirty="0">
              <a:latin typeface="黑体" panose="02010609060101010101" pitchFamily="49" charset="-122"/>
              <a:ea typeface="黑体" panose="02010609060101010101" pitchFamily="49"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
        <p:nvSpPr>
          <p:cNvPr id="5" name="矩形 1"/>
          <p:cNvSpPr>
            <a:spLocks noChangeArrowheads="1"/>
          </p:cNvSpPr>
          <p:nvPr/>
        </p:nvSpPr>
        <p:spPr bwMode="auto">
          <a:xfrm>
            <a:off x="395536" y="620688"/>
            <a:ext cx="73453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500">
                <a:solidFill>
                  <a:schemeClr val="tx1"/>
                </a:solidFill>
                <a:latin typeface="Tahoma" panose="020B0604030504040204" pitchFamily="34" charset="0"/>
                <a:ea typeface="宋体" panose="02010600030101010101" pitchFamily="2" charset="-122"/>
              </a:defRPr>
            </a:lvl1pPr>
            <a:lvl2pPr marL="742950" indent="-285750" eaLnBrk="0" hangingPunct="0">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5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5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5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9pPr>
          </a:lstStyle>
          <a:p>
            <a:pPr eaLnBrk="1" hangingPunct="1"/>
            <a:r>
              <a:rPr lang="zh-CN" altLang="en-US" sz="4000" dirty="0">
                <a:latin typeface="黑体" panose="02010609060101010101" pitchFamily="49" charset="-122"/>
                <a:ea typeface="黑体" panose="02010609060101010101" pitchFamily="49" charset="-122"/>
              </a:rPr>
              <a:t>内容块检测</a:t>
            </a:r>
            <a:r>
              <a:rPr lang="en-US" altLang="zh-CN" sz="4000" dirty="0">
                <a:latin typeface="黑体" panose="02010609060101010101" pitchFamily="49" charset="-122"/>
                <a:ea typeface="黑体" panose="02010609060101010101" pitchFamily="49" charset="-122"/>
              </a:rPr>
              <a:t>(3)</a:t>
            </a:r>
            <a:endParaRPr lang="zh-CN" altLang="en-US" sz="4000" dirty="0">
              <a:latin typeface="黑体" panose="02010609060101010101" pitchFamily="49" charset="-122"/>
              <a:ea typeface="黑体" panose="02010609060101010101" pitchFamily="49" charset="-122"/>
            </a:endParaRPr>
          </a:p>
        </p:txBody>
      </p:sp>
      <p:sp>
        <p:nvSpPr>
          <p:cNvPr id="7" name="Rectangle 3"/>
          <p:cNvSpPr txBox="1">
            <a:spLocks noChangeArrowheads="1"/>
          </p:cNvSpPr>
          <p:nvPr/>
        </p:nvSpPr>
        <p:spPr bwMode="auto">
          <a:xfrm>
            <a:off x="323850" y="2276475"/>
            <a:ext cx="8640763" cy="4111625"/>
          </a:xfrm>
          <a:prstGeom prst="rect">
            <a:avLst/>
          </a:prstGeom>
          <a:noFill/>
          <a:ln w="9525">
            <a:noFill/>
            <a:miter lim="800000"/>
          </a:ln>
        </p:spPr>
        <p:txBody>
          <a:bodyPr vert="horz" wrap="square" lIns="91440" tIns="45720" rIns="91440" bIns="45720" numCol="1" anchor="t" anchorCtr="0" compatLnSpc="1"/>
          <a:lstStyle>
            <a:lvl1pPr marL="342900" indent="-342900" algn="l" defTabSz="457200" rtl="0" eaLnBrk="1" fontAlgn="base" hangingPunct="1">
              <a:spcBef>
                <a:spcPct val="20000"/>
              </a:spcBef>
              <a:spcAft>
                <a:spcPct val="0"/>
              </a:spcAft>
              <a:buClr>
                <a:srgbClr val="437085"/>
              </a:buClr>
              <a:buFont typeface="Wingdings" panose="05000000000000000000" pitchFamily="2" charset="2"/>
              <a:buChar char="§"/>
              <a:defRPr sz="2800" kern="1200">
                <a:solidFill>
                  <a:schemeClr val="tx1"/>
                </a:solidFill>
                <a:latin typeface="Times New Roman" panose="02020603050405020304" pitchFamily="18" charset="0"/>
                <a:ea typeface="黑体" panose="02010609060101010101" pitchFamily="49" charset="-122"/>
                <a:cs typeface="MS PGothic" panose="020B0600070205080204" charset="-128"/>
              </a:defRPr>
            </a:lvl1pPr>
            <a:lvl2pPr marL="742950" indent="-285750" algn="l" defTabSz="457200" rtl="0" eaLnBrk="1" fontAlgn="base" hangingPunct="1">
              <a:spcBef>
                <a:spcPct val="20000"/>
              </a:spcBef>
              <a:spcAft>
                <a:spcPct val="0"/>
              </a:spcAft>
              <a:buClr>
                <a:srgbClr val="357E69"/>
              </a:buClr>
              <a:buFont typeface="Wingdings" panose="05000000000000000000" pitchFamily="2" charset="2"/>
              <a:buChar char="§"/>
              <a:defRPr sz="2400" kern="1200">
                <a:solidFill>
                  <a:schemeClr val="tx1"/>
                </a:solidFill>
                <a:latin typeface="Times New Roman" panose="02020603050405020304" pitchFamily="18" charset="0"/>
                <a:ea typeface="黑体" panose="02010609060101010101" pitchFamily="49" charset="-122"/>
                <a:cs typeface="+mn-cs"/>
              </a:defRPr>
            </a:lvl2pPr>
            <a:lvl3pPr marL="1143000" indent="-228600" algn="l" defTabSz="457200" rtl="0" eaLnBrk="1" fontAlgn="base" hangingPunct="1">
              <a:spcBef>
                <a:spcPct val="20000"/>
              </a:spcBef>
              <a:spcAft>
                <a:spcPct val="0"/>
              </a:spcAft>
              <a:buClr>
                <a:srgbClr val="918BA3"/>
              </a:buClr>
              <a:buFont typeface="Wingdings" panose="05000000000000000000" pitchFamily="2" charset="2"/>
              <a:buChar char="§"/>
              <a:defRPr sz="2000" kern="1200">
                <a:solidFill>
                  <a:schemeClr val="tx1"/>
                </a:solidFill>
                <a:latin typeface="Times New Roman" panose="02020603050405020304" pitchFamily="18" charset="0"/>
                <a:ea typeface="黑体" panose="02010609060101010101" pitchFamily="49" charset="-122"/>
                <a:cs typeface="+mn-cs"/>
              </a:defRPr>
            </a:lvl3pPr>
            <a:lvl4pPr marL="1600200" indent="-228600" algn="l" defTabSz="457200" rtl="0" eaLnBrk="1" fontAlgn="base" hangingPunct="1">
              <a:spcBef>
                <a:spcPct val="20000"/>
              </a:spcBef>
              <a:spcAft>
                <a:spcPct val="0"/>
              </a:spcAft>
              <a:buClr>
                <a:srgbClr val="2F6E7E"/>
              </a:buClr>
              <a:buFont typeface="Wingdings" panose="05000000000000000000" pitchFamily="2" charset="2"/>
              <a:buChar char="§"/>
              <a:defRPr sz="2000" kern="1200">
                <a:solidFill>
                  <a:schemeClr val="tx1"/>
                </a:solidFill>
                <a:latin typeface="Times New Roman" panose="02020603050405020304" pitchFamily="18" charset="0"/>
                <a:ea typeface="黑体" panose="02010609060101010101" pitchFamily="49" charset="-122"/>
                <a:cs typeface="+mn-cs"/>
              </a:defRPr>
            </a:lvl4pPr>
            <a:lvl5pPr marL="2057400" indent="-228600" algn="l" defTabSz="457200" rtl="0" eaLnBrk="1" fontAlgn="base" hangingPunct="1">
              <a:spcBef>
                <a:spcPct val="20000"/>
              </a:spcBef>
              <a:spcAft>
                <a:spcPct val="0"/>
              </a:spcAft>
              <a:buClr>
                <a:srgbClr val="233337"/>
              </a:buClr>
              <a:buFont typeface="Wingdings" panose="05000000000000000000" pitchFamily="2" charset="2"/>
              <a:buChar char="§"/>
              <a:defRPr sz="2000" kern="1200">
                <a:solidFill>
                  <a:schemeClr val="tx1"/>
                </a:solidFill>
                <a:latin typeface="Times New Roman" panose="02020603050405020304" pitchFamily="18" charset="0"/>
                <a:ea typeface="黑体" panose="02010609060101010101" pitchFamily="49" charset="-122"/>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defRPr/>
            </a:pPr>
            <a:r>
              <a:rPr lang="zh-CN" altLang="en-US" dirty="0"/>
              <a:t>基于网页结构的内容块识别</a:t>
            </a:r>
            <a:endParaRPr lang="zh-CN" altLang="en-US" dirty="0"/>
          </a:p>
          <a:p>
            <a:pPr lvl="1">
              <a:defRPr/>
            </a:pPr>
            <a:r>
              <a:rPr lang="en-US" altLang="zh-CN" sz="2800" dirty="0"/>
              <a:t>DOM</a:t>
            </a:r>
            <a:r>
              <a:rPr lang="zh-CN" altLang="en-US" sz="2800" dirty="0"/>
              <a:t>树结构提供了网页在各组成部分的有用信息</a:t>
            </a:r>
            <a:endParaRPr lang="en-US" altLang="zh-CN" sz="2800" dirty="0"/>
          </a:p>
          <a:p>
            <a:pPr lvl="1">
              <a:defRPr/>
            </a:pPr>
            <a:r>
              <a:rPr lang="zh-CN" altLang="en-US" sz="2800" dirty="0"/>
              <a:t>用类似树的结构识别文档中的主要部分（使用不同的过滤技术删除和修改树中的节点，只留下内容部分）</a:t>
            </a:r>
            <a:endParaRPr lang="en-US" altLang="zh-CN" sz="2800" dirty="0"/>
          </a:p>
          <a:p>
            <a:pPr lvl="1">
              <a:defRPr/>
            </a:pPr>
            <a:r>
              <a:rPr lang="en-US" altLang="zh-CN" sz="2800" dirty="0"/>
              <a:t>HTML</a:t>
            </a:r>
            <a:r>
              <a:rPr lang="zh-CN" altLang="en-US" sz="2800" dirty="0"/>
              <a:t>中的图片、脚本元素通过简单的过滤就可以去除</a:t>
            </a:r>
            <a:endParaRPr lang="zh-CN" altLang="en-US" sz="2800" dirty="0"/>
          </a:p>
          <a:p>
            <a:pPr marL="0" indent="0">
              <a:buFont typeface="Wingdings" panose="05000000000000000000" pitchFamily="2" charset="2"/>
              <a:buNone/>
              <a:defRPr/>
            </a:pPr>
            <a:endParaRPr lang="zh-CN" alt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en-US" altLang="zh-CN" dirty="0"/>
              <a:t>DOM</a:t>
            </a:r>
            <a:r>
              <a:rPr lang="zh-CN" altLang="en-US" dirty="0"/>
              <a:t>树结构</a:t>
            </a:r>
            <a:endParaRPr lang="zh-CN" altLang="en-US" dirty="0"/>
          </a:p>
        </p:txBody>
      </p:sp>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pic>
        <p:nvPicPr>
          <p:cNvPr id="120834" name="Picture 2"/>
          <p:cNvPicPr>
            <a:picLocks noChangeAspect="1" noChangeArrowheads="1"/>
          </p:cNvPicPr>
          <p:nvPr/>
        </p:nvPicPr>
        <p:blipFill>
          <a:blip r:embed="rId1" cstate="print"/>
          <a:srcRect/>
          <a:stretch>
            <a:fillRect/>
          </a:stretch>
        </p:blipFill>
        <p:spPr bwMode="auto">
          <a:xfrm>
            <a:off x="3419872" y="274638"/>
            <a:ext cx="5400600" cy="6446837"/>
          </a:xfrm>
          <a:prstGeom prst="rect">
            <a:avLst/>
          </a:prstGeom>
          <a:noFill/>
          <a:ln w="9525">
            <a:noFill/>
            <a:miter lim="800000"/>
            <a:headEnd/>
            <a:tailEnd/>
          </a:ln>
          <a:effectLst/>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D8ABB78-3415-4ED7-83FB-FD274BD7406C}" type="slidenum">
              <a:rPr lang="zh-CN" altLang="en-US" smtClean="0"/>
            </a:fld>
            <a:endParaRPr lang="zh-CN" altLang="en-US" dirty="0"/>
          </a:p>
        </p:txBody>
      </p:sp>
      <p:sp>
        <p:nvSpPr>
          <p:cNvPr id="5" name="矩形 1"/>
          <p:cNvSpPr>
            <a:spLocks noChangeArrowheads="1"/>
          </p:cNvSpPr>
          <p:nvPr/>
        </p:nvSpPr>
        <p:spPr bwMode="auto">
          <a:xfrm>
            <a:off x="611560" y="548680"/>
            <a:ext cx="73453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500">
                <a:solidFill>
                  <a:schemeClr val="tx1"/>
                </a:solidFill>
                <a:latin typeface="Tahoma" panose="020B0604030504040204" pitchFamily="34" charset="0"/>
                <a:ea typeface="宋体" panose="02010600030101010101" pitchFamily="2" charset="-122"/>
              </a:defRPr>
            </a:lvl1pPr>
            <a:lvl2pPr marL="742950" indent="-285750" eaLnBrk="0" hangingPunct="0">
              <a:defRPr kumimoji="1" sz="25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5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5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5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500">
                <a:solidFill>
                  <a:schemeClr val="tx1"/>
                </a:solidFill>
                <a:latin typeface="Tahoma" panose="020B0604030504040204" pitchFamily="34" charset="0"/>
                <a:ea typeface="宋体" panose="02010600030101010101" pitchFamily="2" charset="-122"/>
              </a:defRPr>
            </a:lvl9pPr>
          </a:lstStyle>
          <a:p>
            <a:pPr eaLnBrk="1" hangingPunct="1"/>
            <a:r>
              <a:rPr lang="zh-CN" altLang="en-US" sz="4000" dirty="0">
                <a:latin typeface="黑体" panose="02010609060101010101" pitchFamily="49" charset="-122"/>
                <a:ea typeface="黑体" panose="02010609060101010101" pitchFamily="49" charset="-122"/>
              </a:rPr>
              <a:t>内容块检测</a:t>
            </a:r>
            <a:r>
              <a:rPr lang="en-US" altLang="zh-CN" sz="4000" dirty="0">
                <a:latin typeface="黑体" panose="02010609060101010101" pitchFamily="49" charset="-122"/>
                <a:ea typeface="黑体" panose="02010609060101010101" pitchFamily="49" charset="-122"/>
              </a:rPr>
              <a:t>(4)</a:t>
            </a:r>
            <a:endParaRPr lang="zh-CN" altLang="en-US" sz="4000" dirty="0">
              <a:latin typeface="黑体" panose="02010609060101010101" pitchFamily="49" charset="-122"/>
              <a:ea typeface="黑体" panose="02010609060101010101" pitchFamily="49" charset="-122"/>
            </a:endParaRPr>
          </a:p>
        </p:txBody>
      </p:sp>
      <p:sp>
        <p:nvSpPr>
          <p:cNvPr id="7" name="Rectangle 3"/>
          <p:cNvSpPr txBox="1">
            <a:spLocks noChangeArrowheads="1"/>
          </p:cNvSpPr>
          <p:nvPr/>
        </p:nvSpPr>
        <p:spPr bwMode="auto">
          <a:xfrm>
            <a:off x="251618" y="1700808"/>
            <a:ext cx="8640763" cy="5020667"/>
          </a:xfrm>
          <a:prstGeom prst="rect">
            <a:avLst/>
          </a:prstGeom>
          <a:noFill/>
          <a:ln w="9525">
            <a:noFill/>
            <a:miter lim="800000"/>
          </a:ln>
        </p:spPr>
        <p:txBody>
          <a:bodyPr vert="horz" wrap="square" lIns="91440" tIns="45720" rIns="91440" bIns="45720" numCol="1" anchor="t" anchorCtr="0" compatLnSpc="1"/>
          <a:lstStyle>
            <a:lvl1pPr marL="342900" indent="-342900" algn="l" defTabSz="457200" rtl="0" eaLnBrk="1" fontAlgn="base" hangingPunct="1">
              <a:spcBef>
                <a:spcPct val="20000"/>
              </a:spcBef>
              <a:spcAft>
                <a:spcPct val="0"/>
              </a:spcAft>
              <a:buClr>
                <a:srgbClr val="437085"/>
              </a:buClr>
              <a:buFont typeface="Wingdings" panose="05000000000000000000" pitchFamily="2" charset="2"/>
              <a:buChar char="§"/>
              <a:defRPr sz="2800" kern="1200">
                <a:solidFill>
                  <a:schemeClr val="tx1"/>
                </a:solidFill>
                <a:latin typeface="Times New Roman" panose="02020603050405020304" pitchFamily="18" charset="0"/>
                <a:ea typeface="黑体" panose="02010609060101010101" pitchFamily="49" charset="-122"/>
                <a:cs typeface="MS PGothic" panose="020B0600070205080204" charset="-128"/>
              </a:defRPr>
            </a:lvl1pPr>
            <a:lvl2pPr marL="742950" indent="-285750" algn="l" defTabSz="457200" rtl="0" eaLnBrk="1" fontAlgn="base" hangingPunct="1">
              <a:spcBef>
                <a:spcPct val="20000"/>
              </a:spcBef>
              <a:spcAft>
                <a:spcPct val="0"/>
              </a:spcAft>
              <a:buClr>
                <a:srgbClr val="357E69"/>
              </a:buClr>
              <a:buFont typeface="Wingdings" panose="05000000000000000000" pitchFamily="2" charset="2"/>
              <a:buChar char="§"/>
              <a:defRPr sz="2400" kern="1200">
                <a:solidFill>
                  <a:schemeClr val="tx1"/>
                </a:solidFill>
                <a:latin typeface="Times New Roman" panose="02020603050405020304" pitchFamily="18" charset="0"/>
                <a:ea typeface="黑体" panose="02010609060101010101" pitchFamily="49" charset="-122"/>
                <a:cs typeface="+mn-cs"/>
              </a:defRPr>
            </a:lvl2pPr>
            <a:lvl3pPr marL="1143000" indent="-228600" algn="l" defTabSz="457200" rtl="0" eaLnBrk="1" fontAlgn="base" hangingPunct="1">
              <a:spcBef>
                <a:spcPct val="20000"/>
              </a:spcBef>
              <a:spcAft>
                <a:spcPct val="0"/>
              </a:spcAft>
              <a:buClr>
                <a:srgbClr val="918BA3"/>
              </a:buClr>
              <a:buFont typeface="Wingdings" panose="05000000000000000000" pitchFamily="2" charset="2"/>
              <a:buChar char="§"/>
              <a:defRPr sz="2000" kern="1200">
                <a:solidFill>
                  <a:schemeClr val="tx1"/>
                </a:solidFill>
                <a:latin typeface="Times New Roman" panose="02020603050405020304" pitchFamily="18" charset="0"/>
                <a:ea typeface="黑体" panose="02010609060101010101" pitchFamily="49" charset="-122"/>
                <a:cs typeface="+mn-cs"/>
              </a:defRPr>
            </a:lvl3pPr>
            <a:lvl4pPr marL="1600200" indent="-228600" algn="l" defTabSz="457200" rtl="0" eaLnBrk="1" fontAlgn="base" hangingPunct="1">
              <a:spcBef>
                <a:spcPct val="20000"/>
              </a:spcBef>
              <a:spcAft>
                <a:spcPct val="0"/>
              </a:spcAft>
              <a:buClr>
                <a:srgbClr val="2F6E7E"/>
              </a:buClr>
              <a:buFont typeface="Wingdings" panose="05000000000000000000" pitchFamily="2" charset="2"/>
              <a:buChar char="§"/>
              <a:defRPr sz="2000" kern="1200">
                <a:solidFill>
                  <a:schemeClr val="tx1"/>
                </a:solidFill>
                <a:latin typeface="Times New Roman" panose="02020603050405020304" pitchFamily="18" charset="0"/>
                <a:ea typeface="黑体" panose="02010609060101010101" pitchFamily="49" charset="-122"/>
                <a:cs typeface="+mn-cs"/>
              </a:defRPr>
            </a:lvl4pPr>
            <a:lvl5pPr marL="2057400" indent="-228600" algn="l" defTabSz="457200" rtl="0" eaLnBrk="1" fontAlgn="base" hangingPunct="1">
              <a:spcBef>
                <a:spcPct val="20000"/>
              </a:spcBef>
              <a:spcAft>
                <a:spcPct val="0"/>
              </a:spcAft>
              <a:buClr>
                <a:srgbClr val="233337"/>
              </a:buClr>
              <a:buFont typeface="Wingdings" panose="05000000000000000000" pitchFamily="2" charset="2"/>
              <a:buChar char="§"/>
              <a:defRPr sz="2000" kern="1200">
                <a:solidFill>
                  <a:schemeClr val="tx1"/>
                </a:solidFill>
                <a:latin typeface="Times New Roman" panose="02020603050405020304" pitchFamily="18" charset="0"/>
                <a:ea typeface="黑体" panose="02010609060101010101" pitchFamily="49" charset="-122"/>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zh-CN" altLang="en-US" dirty="0"/>
              <a:t>另一种策略是侧重于页面的布局和外观</a:t>
            </a:r>
            <a:endParaRPr lang="zh-CN" altLang="en-US" dirty="0"/>
          </a:p>
          <a:p>
            <a:pPr lvl="1"/>
            <a:r>
              <a:rPr lang="zh-CN" altLang="en-US" sz="2800" dirty="0"/>
              <a:t>如块的位置、使用字体的大小、字体和背景颜色，以及分隔符</a:t>
            </a:r>
            <a:endParaRPr lang="en-US" altLang="zh-CN" sz="2800" dirty="0"/>
          </a:p>
          <a:p>
            <a:pPr lvl="1"/>
            <a:r>
              <a:rPr lang="en-US" altLang="zh-CN" sz="2800" dirty="0"/>
              <a:t>2003</a:t>
            </a:r>
            <a:r>
              <a:rPr lang="zh-CN" altLang="en-US" sz="2800" dirty="0"/>
              <a:t>年</a:t>
            </a:r>
            <a:r>
              <a:rPr lang="en-US" altLang="zh-CN" sz="2800" dirty="0"/>
              <a:t>Yu</a:t>
            </a:r>
            <a:r>
              <a:rPr lang="zh-CN" altLang="en-US" sz="2800" dirty="0"/>
              <a:t>等人提出从</a:t>
            </a:r>
            <a:r>
              <a:rPr lang="en-US" altLang="zh-CN" sz="2800" dirty="0"/>
              <a:t>DOM</a:t>
            </a:r>
            <a:r>
              <a:rPr lang="zh-CN" altLang="en-US" sz="2800" dirty="0"/>
              <a:t>树和视觉特征构建出可视块的层次结构</a:t>
            </a:r>
            <a:endParaRPr lang="en-US" altLang="zh-CN" sz="2800" dirty="0"/>
          </a:p>
          <a:p>
            <a:r>
              <a:rPr lang="zh-CN" altLang="en-US" dirty="0"/>
              <a:t>基于网页结构的内容块识别和视觉分析的方法，可以处理可能有多个内容块的网页</a:t>
            </a:r>
            <a:endParaRPr lang="zh-CN" altLang="en-US" dirty="0"/>
          </a:p>
          <a:p>
            <a:r>
              <a:rPr lang="zh-CN" altLang="en-US" dirty="0"/>
              <a:t>判定网页中内容块的重要性</a:t>
            </a:r>
            <a:endParaRPr lang="en-US" altLang="zh-CN" dirty="0"/>
          </a:p>
          <a:p>
            <a:pPr lvl="1"/>
            <a:r>
              <a:rPr lang="zh-CN" altLang="en-US" sz="2800" dirty="0"/>
              <a:t>基于机器学习的方法，根据视觉和内容特征训练分类器</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TEXPOINT" val="template"/>
  <p:tag name="SOURCE" val="TPT1  equation \sum_{n=0}^{i-1} b_n + \sum_{n=i}^{j}(1-b_n) + \sum_{n=j+1}^{N-1} b_n  template TPT1  env TPENV1  fore 0  back 16777215  eqnno 1"/>
  <p:tag name="FILENAME" val="TP_tmp"/>
  <p:tag name="ORIGWIDTH" val="168"/>
  <p:tag name="PICTUREFILESIZE" val="7597"/>
</p:tagLst>
</file>

<file path=ppt/theme/theme1.xml><?xml version="1.0" encoding="utf-8"?>
<a:theme xmlns:a="http://schemas.openxmlformats.org/drawingml/2006/main" name="course-template-2013">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course-template-2017</Template>
  <TotalTime>0</TotalTime>
  <Words>13429</Words>
  <Application>WPS 演示</Application>
  <PresentationFormat>全屏显示(4:3)</PresentationFormat>
  <Paragraphs>1049</Paragraphs>
  <Slides>100</Slides>
  <Notes>72</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100</vt:i4>
      </vt:variant>
    </vt:vector>
  </HeadingPairs>
  <TitlesOfParts>
    <vt:vector size="119" baseType="lpstr">
      <vt:lpstr>Arial</vt:lpstr>
      <vt:lpstr>宋体</vt:lpstr>
      <vt:lpstr>Wingdings</vt:lpstr>
      <vt:lpstr>Lucida Sans</vt:lpstr>
      <vt:lpstr>MS PGothic</vt:lpstr>
      <vt:lpstr>Calibri</vt:lpstr>
      <vt:lpstr>黑体</vt:lpstr>
      <vt:lpstr>楷体</vt:lpstr>
      <vt:lpstr>Times New Roman</vt:lpstr>
      <vt:lpstr>Arial</vt:lpstr>
      <vt:lpstr>Arial Unicode MS</vt:lpstr>
      <vt:lpstr>微软雅黑</vt:lpstr>
      <vt:lpstr>MathJax_Math</vt:lpstr>
      <vt:lpstr>MathJax_Main</vt:lpstr>
      <vt:lpstr>&amp;quot</vt:lpstr>
      <vt:lpstr>Tahoma</vt:lpstr>
      <vt:lpstr>course-template-2013</vt:lpstr>
      <vt:lpstr>Visio.Drawing.11</vt:lpstr>
      <vt:lpstr>Visio.Drawing.11</vt:lpstr>
      <vt:lpstr>PowerPoint 演示文稿</vt:lpstr>
      <vt:lpstr>提纲</vt:lpstr>
      <vt:lpstr>提纲</vt:lpstr>
      <vt:lpstr>确定搜索内容</vt:lpstr>
      <vt:lpstr>提纲</vt:lpstr>
      <vt:lpstr>网络信息爬取（1）</vt:lpstr>
      <vt:lpstr>网络信息爬取（2）</vt:lpstr>
      <vt:lpstr>抓取网页（1）</vt:lpstr>
      <vt:lpstr>抓取网页（2）</vt:lpstr>
      <vt:lpstr>网络信息爬取</vt:lpstr>
      <vt:lpstr>网络爬虫</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爬虫抓取策略——深度优先</vt:lpstr>
      <vt:lpstr>爬虫抓取策略——宽度优先</vt:lpstr>
      <vt:lpstr>爬虫抓取——不重复策略</vt:lpstr>
      <vt:lpstr>MD5签名算法（1）</vt:lpstr>
      <vt:lpstr>MD5签名算法（2）</vt:lpstr>
      <vt:lpstr>Bitmap结构（1）</vt:lpstr>
      <vt:lpstr>Bitmap结构（2）</vt:lpstr>
      <vt:lpstr>例：</vt:lpstr>
      <vt:lpstr>PowerPoint 演示文稿</vt:lpstr>
      <vt:lpstr>PowerPoint 演示文稿</vt:lpstr>
      <vt:lpstr>例：</vt:lpstr>
      <vt:lpstr>PowerPoint 演示文稿</vt:lpstr>
      <vt:lpstr>PowerPoint 演示文稿</vt:lpstr>
      <vt:lpstr>PowerPoint 演示文稿</vt:lpstr>
      <vt:lpstr>开源网络爬虫简介（1）</vt:lpstr>
      <vt:lpstr>开源网络爬虫简介（2）</vt:lpstr>
      <vt:lpstr>开源网络爬虫简介（3）</vt:lpstr>
      <vt:lpstr>开源网络爬虫简介（4）</vt:lpstr>
      <vt:lpstr>开源网络爬虫简介（5）</vt:lpstr>
      <vt:lpstr>开源网络爬虫简介（6）</vt:lpstr>
      <vt:lpstr>开源网络爬虫简介（7）</vt:lpstr>
      <vt:lpstr> 网络信息爬取</vt:lpstr>
      <vt:lpstr>时新性（1）</vt:lpstr>
      <vt:lpstr>时新性（2）</vt:lpstr>
      <vt:lpstr>时新性（3）</vt:lpstr>
      <vt:lpstr>网络信息爬取</vt:lpstr>
      <vt:lpstr>面向主题的信息采集</vt:lpstr>
      <vt:lpstr>网络信息爬取</vt:lpstr>
      <vt:lpstr>深层网络采集</vt:lpstr>
      <vt:lpstr>PowerPoint 演示文稿</vt:lpstr>
      <vt:lpstr>PowerPoint 演示文稿</vt:lpstr>
      <vt:lpstr>网络信息爬取</vt:lpstr>
      <vt:lpstr>网站地图</vt:lpstr>
      <vt:lpstr>网站地图</vt:lpstr>
      <vt:lpstr>网络信息爬取</vt:lpstr>
      <vt:lpstr>分布式信息采集</vt:lpstr>
      <vt:lpstr>主从式爬虫</vt:lpstr>
      <vt:lpstr>对等式爬虫</vt:lpstr>
      <vt:lpstr>提纲</vt:lpstr>
      <vt:lpstr>文档和电子邮件的信息采集</vt:lpstr>
      <vt:lpstr>提纲</vt:lpstr>
      <vt:lpstr>文档信息源</vt:lpstr>
      <vt:lpstr>文档信息源</vt:lpstr>
      <vt:lpstr>文档信息源优点</vt:lpstr>
      <vt:lpstr>提纲</vt:lpstr>
      <vt:lpstr>转换问题</vt:lpstr>
      <vt:lpstr>UTF-8编码</vt:lpstr>
      <vt:lpstr>提纲</vt:lpstr>
      <vt:lpstr>存储文档</vt:lpstr>
      <vt:lpstr>存储的基本要求及方法（1）</vt:lpstr>
      <vt:lpstr>存储的基本要求及方法（2）</vt:lpstr>
      <vt:lpstr>存储的基本要求及方法（3）</vt:lpstr>
      <vt:lpstr>BigTable（1）</vt:lpstr>
      <vt:lpstr>BigTable（2）</vt:lpstr>
      <vt:lpstr>BigTable（3）</vt:lpstr>
      <vt:lpstr>BigTable（4）</vt:lpstr>
      <vt:lpstr>Bigtable（5）</vt:lpstr>
      <vt:lpstr>提纲</vt:lpstr>
      <vt:lpstr>重复检测（1）</vt:lpstr>
      <vt:lpstr>重复检测（2）</vt:lpstr>
      <vt:lpstr>重复检测（3）</vt:lpstr>
      <vt:lpstr>重复检测（4）</vt:lpstr>
      <vt:lpstr>重复检测（5）</vt:lpstr>
      <vt:lpstr>n-gram指纹算法（1）</vt:lpstr>
      <vt:lpstr>n-gram指纹算法（2）</vt:lpstr>
      <vt:lpstr>n-gram指纹算法(3)</vt:lpstr>
      <vt:lpstr>simhash指纹算法（1）</vt:lpstr>
      <vt:lpstr>simhash指纹算法（2）</vt:lpstr>
      <vt:lpstr>simhash指纹算法（3）</vt:lpstr>
      <vt:lpstr>simhash指纹算法（3）</vt:lpstr>
      <vt:lpstr>提纲</vt:lpstr>
      <vt:lpstr>去除噪音</vt:lpstr>
      <vt:lpstr>Noise Example</vt:lpstr>
      <vt:lpstr>文档曲线斜率</vt:lpstr>
      <vt:lpstr>PowerPoint 演示文稿</vt:lpstr>
      <vt:lpstr>PowerPoint 演示文稿</vt:lpstr>
      <vt:lpstr>PowerPoint 演示文稿</vt:lpstr>
      <vt:lpstr>DOM树结构</vt:lpstr>
      <vt:lpstr>PowerPoint 演示文稿</vt:lpstr>
      <vt:lpstr>                         总   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苹果灯</cp:lastModifiedBy>
  <cp:revision>1317</cp:revision>
  <cp:lastPrinted>2009-09-22T15:48:00Z</cp:lastPrinted>
  <dcterms:created xsi:type="dcterms:W3CDTF">2009-09-21T23:46:00Z</dcterms:created>
  <dcterms:modified xsi:type="dcterms:W3CDTF">2019-07-16T07:54:01Z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