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xml" ContentType="application/vnd.openxmlformats-officedocument.presentationml.tags+xml"/>
  <Override PartName="/ppt/notesSlides/notesSlide52.xml" ContentType="application/vnd.openxmlformats-officedocument.presentationml.notesSlide+xml"/>
  <Override PartName="/ppt/tags/tag2.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88"/>
  </p:notesMasterIdLst>
  <p:handoutMasterIdLst>
    <p:handoutMasterId r:id="rId89"/>
  </p:handoutMasterIdLst>
  <p:sldIdLst>
    <p:sldId id="344" r:id="rId2"/>
    <p:sldId id="270" r:id="rId3"/>
    <p:sldId id="271" r:id="rId4"/>
    <p:sldId id="412" r:id="rId5"/>
    <p:sldId id="413" r:id="rId6"/>
    <p:sldId id="546" r:id="rId7"/>
    <p:sldId id="975" r:id="rId8"/>
    <p:sldId id="414" r:id="rId9"/>
    <p:sldId id="1456" r:id="rId10"/>
    <p:sldId id="1419" r:id="rId11"/>
    <p:sldId id="1420" r:id="rId12"/>
    <p:sldId id="1462" r:id="rId13"/>
    <p:sldId id="1421" r:id="rId14"/>
    <p:sldId id="1461" r:id="rId15"/>
    <p:sldId id="1422" r:id="rId16"/>
    <p:sldId id="1424" r:id="rId17"/>
    <p:sldId id="1423" r:id="rId18"/>
    <p:sldId id="1425" r:id="rId19"/>
    <p:sldId id="415" r:id="rId20"/>
    <p:sldId id="416" r:id="rId21"/>
    <p:sldId id="417" r:id="rId22"/>
    <p:sldId id="418" r:id="rId23"/>
    <p:sldId id="419" r:id="rId24"/>
    <p:sldId id="420" r:id="rId25"/>
    <p:sldId id="421" r:id="rId26"/>
    <p:sldId id="400" r:id="rId27"/>
    <p:sldId id="422" r:id="rId28"/>
    <p:sldId id="423" r:id="rId29"/>
    <p:sldId id="424" r:id="rId30"/>
    <p:sldId id="980" r:id="rId31"/>
    <p:sldId id="427" r:id="rId32"/>
    <p:sldId id="428" r:id="rId33"/>
    <p:sldId id="426" r:id="rId34"/>
    <p:sldId id="429" r:id="rId35"/>
    <p:sldId id="979" r:id="rId36"/>
    <p:sldId id="430" r:id="rId37"/>
    <p:sldId id="431" r:id="rId38"/>
    <p:sldId id="432" r:id="rId39"/>
    <p:sldId id="433" r:id="rId40"/>
    <p:sldId id="488" r:id="rId41"/>
    <p:sldId id="434" r:id="rId42"/>
    <p:sldId id="435" r:id="rId43"/>
    <p:sldId id="436" r:id="rId44"/>
    <p:sldId id="437" r:id="rId45"/>
    <p:sldId id="438" r:id="rId46"/>
    <p:sldId id="439" r:id="rId47"/>
    <p:sldId id="440" r:id="rId48"/>
    <p:sldId id="1463" r:id="rId49"/>
    <p:sldId id="441" r:id="rId50"/>
    <p:sldId id="442" r:id="rId51"/>
    <p:sldId id="443" r:id="rId52"/>
    <p:sldId id="450" r:id="rId53"/>
    <p:sldId id="496" r:id="rId54"/>
    <p:sldId id="981" r:id="rId55"/>
    <p:sldId id="982" r:id="rId56"/>
    <p:sldId id="983" r:id="rId57"/>
    <p:sldId id="445" r:id="rId58"/>
    <p:sldId id="976" r:id="rId59"/>
    <p:sldId id="451" r:id="rId60"/>
    <p:sldId id="452" r:id="rId61"/>
    <p:sldId id="453" r:id="rId62"/>
    <p:sldId id="456" r:id="rId63"/>
    <p:sldId id="977" r:id="rId64"/>
    <p:sldId id="455" r:id="rId65"/>
    <p:sldId id="510" r:id="rId66"/>
    <p:sldId id="511" r:id="rId67"/>
    <p:sldId id="458" r:id="rId68"/>
    <p:sldId id="459" r:id="rId69"/>
    <p:sldId id="978" r:id="rId70"/>
    <p:sldId id="460" r:id="rId71"/>
    <p:sldId id="462" r:id="rId72"/>
    <p:sldId id="463" r:id="rId73"/>
    <p:sldId id="384" r:id="rId74"/>
    <p:sldId id="385" r:id="rId75"/>
    <p:sldId id="386" r:id="rId76"/>
    <p:sldId id="387" r:id="rId77"/>
    <p:sldId id="388" r:id="rId78"/>
    <p:sldId id="389" r:id="rId79"/>
    <p:sldId id="390" r:id="rId80"/>
    <p:sldId id="391" r:id="rId81"/>
    <p:sldId id="392" r:id="rId82"/>
    <p:sldId id="393" r:id="rId83"/>
    <p:sldId id="394" r:id="rId84"/>
    <p:sldId id="395" r:id="rId85"/>
    <p:sldId id="396" r:id="rId86"/>
    <p:sldId id="1464" r:id="rId87"/>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E6F2ED"/>
    <a:srgbClr val="DBEDE6"/>
    <a:srgbClr val="D7F1E6"/>
    <a:srgbClr val="D4F0E5"/>
    <a:srgbClr val="CCFFCC"/>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7" autoAdjust="0"/>
    <p:restoredTop sz="78473" autoAdjust="0"/>
  </p:normalViewPr>
  <p:slideViewPr>
    <p:cSldViewPr>
      <p:cViewPr varScale="1">
        <p:scale>
          <a:sx n="67" d="100"/>
          <a:sy n="67" d="100"/>
        </p:scale>
        <p:origin x="1877" y="58"/>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25.05.2019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54883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2560287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a:t>
            </a:fld>
            <a:endParaRPr lang="en-US"/>
          </a:p>
        </p:txBody>
      </p:sp>
    </p:spTree>
    <p:extLst>
      <p:ext uri="{BB962C8B-B14F-4D97-AF65-F5344CB8AC3E}">
        <p14:creationId xmlns:p14="http://schemas.microsoft.com/office/powerpoint/2010/main" val="174426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p:spPr>
        <p:txBody>
          <a:bodyPr/>
          <a:lstStyle/>
          <a:p>
            <a:fld id="{BD918B8A-3702-45E8-94C1-A8901CF40BCB}" type="slidenum">
              <a:rPr lang="en-US" altLang="zh-CN"/>
              <a:pPr/>
              <a:t>10</a:t>
            </a:fld>
            <a:endParaRPr lang="en-US" altLang="zh-CN"/>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5300"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latin typeface="Times New Roman" pitchFamily="18" charset="0"/>
            </a:endParaRPr>
          </a:p>
        </p:txBody>
      </p:sp>
    </p:spTree>
    <p:extLst>
      <p:ext uri="{BB962C8B-B14F-4D97-AF65-F5344CB8AC3E}">
        <p14:creationId xmlns:p14="http://schemas.microsoft.com/office/powerpoint/2010/main" val="68017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p:spPr>
        <p:txBody>
          <a:bodyPr/>
          <a:lstStyle/>
          <a:p>
            <a:fld id="{011F5B53-E078-4E8F-A484-3230C6067698}" type="slidenum">
              <a:rPr lang="en-US" altLang="zh-CN"/>
              <a:pPr/>
              <a:t>11</a:t>
            </a:fld>
            <a:endParaRPr lang="en-US" altLang="zh-CN"/>
          </a:p>
        </p:txBody>
      </p:sp>
      <p:sp>
        <p:nvSpPr>
          <p:cNvPr id="573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734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64347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p:spPr>
        <p:txBody>
          <a:bodyPr/>
          <a:lstStyle/>
          <a:p>
            <a:fld id="{45E79F76-55D0-4258-9E82-E46117FDB770}" type="slidenum">
              <a:rPr lang="en-US" altLang="zh-CN"/>
              <a:pPr/>
              <a:t>13</a:t>
            </a:fld>
            <a:endParaRPr lang="en-US" altLang="zh-CN"/>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939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403160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pPr/>
              <a:t>15</a:t>
            </a:fld>
            <a:endParaRPr lang="en-US" altLang="zh-CN"/>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4"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latin typeface="Times New Roman" pitchFamily="18" charset="0"/>
            </a:endParaRPr>
          </a:p>
        </p:txBody>
      </p:sp>
    </p:spTree>
    <p:extLst>
      <p:ext uri="{BB962C8B-B14F-4D97-AF65-F5344CB8AC3E}">
        <p14:creationId xmlns:p14="http://schemas.microsoft.com/office/powerpoint/2010/main" val="344090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0"/>
          <p:cNvSpPr>
            <a:spLocks noGrp="1" noChangeArrowheads="1"/>
          </p:cNvSpPr>
          <p:nvPr>
            <p:ph type="sldNum" sz="quarter"/>
          </p:nvPr>
        </p:nvSpPr>
        <p:spPr>
          <a:noFill/>
        </p:spPr>
        <p:txBody>
          <a:bodyPr/>
          <a:lstStyle/>
          <a:p>
            <a:fld id="{7813AA97-6E1F-4A87-9E04-FABD8C79790D}" type="slidenum">
              <a:rPr lang="en-US" altLang="zh-CN"/>
              <a:pPr/>
              <a:t>16</a:t>
            </a:fld>
            <a:endParaRPr lang="en-US" altLang="zh-CN"/>
          </a:p>
        </p:txBody>
      </p:sp>
      <p:sp>
        <p:nvSpPr>
          <p:cNvPr id="6553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5540"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latin typeface="Times New Roman" pitchFamily="18" charset="0"/>
            </a:endParaRPr>
          </a:p>
        </p:txBody>
      </p:sp>
    </p:spTree>
    <p:extLst>
      <p:ext uri="{BB962C8B-B14F-4D97-AF65-F5344CB8AC3E}">
        <p14:creationId xmlns:p14="http://schemas.microsoft.com/office/powerpoint/2010/main" val="364035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p:spPr>
        <p:txBody>
          <a:bodyPr/>
          <a:lstStyle/>
          <a:p>
            <a:fld id="{A0EEB8A2-FB01-4744-A661-287E59FA5A4B}" type="slidenum">
              <a:rPr lang="en-US" altLang="zh-CN"/>
              <a:pPr/>
              <a:t>17</a:t>
            </a:fld>
            <a:endParaRPr lang="en-US" altLang="zh-CN"/>
          </a:p>
        </p:txBody>
      </p:sp>
      <p:sp>
        <p:nvSpPr>
          <p:cNvPr id="634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349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043612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0"/>
          <p:cNvSpPr>
            <a:spLocks noGrp="1" noChangeArrowheads="1"/>
          </p:cNvSpPr>
          <p:nvPr>
            <p:ph type="sldNum" sz="quarter"/>
          </p:nvPr>
        </p:nvSpPr>
        <p:spPr>
          <a:noFill/>
        </p:spPr>
        <p:txBody>
          <a:bodyPr/>
          <a:lstStyle/>
          <a:p>
            <a:fld id="{755E4044-6160-474B-9F24-35D0169B7DA4}" type="slidenum">
              <a:rPr lang="en-US" altLang="zh-CN"/>
              <a:pPr/>
              <a:t>18</a:t>
            </a:fld>
            <a:endParaRPr lang="en-US" altLang="zh-CN"/>
          </a:p>
        </p:txBody>
      </p:sp>
      <p:sp>
        <p:nvSpPr>
          <p:cNvPr id="675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7588"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latin typeface="Times New Roman" pitchFamily="18" charset="0"/>
            </a:endParaRPr>
          </a:p>
        </p:txBody>
      </p:sp>
    </p:spTree>
    <p:extLst>
      <p:ext uri="{BB962C8B-B14F-4D97-AF65-F5344CB8AC3E}">
        <p14:creationId xmlns:p14="http://schemas.microsoft.com/office/powerpoint/2010/main" val="2929136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20</a:t>
            </a:fld>
            <a:endParaRPr lang="en-US"/>
          </a:p>
        </p:txBody>
      </p:sp>
    </p:spTree>
    <p:extLst>
      <p:ext uri="{BB962C8B-B14F-4D97-AF65-F5344CB8AC3E}">
        <p14:creationId xmlns:p14="http://schemas.microsoft.com/office/powerpoint/2010/main" val="786360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21</a:t>
            </a:fld>
            <a:endParaRPr lang="en-US"/>
          </a:p>
        </p:txBody>
      </p:sp>
    </p:spTree>
    <p:extLst>
      <p:ext uri="{BB962C8B-B14F-4D97-AF65-F5344CB8AC3E}">
        <p14:creationId xmlns:p14="http://schemas.microsoft.com/office/powerpoint/2010/main" val="1812127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22</a:t>
            </a:fld>
            <a:endParaRPr lang="en-US"/>
          </a:p>
        </p:txBody>
      </p:sp>
    </p:spTree>
    <p:extLst>
      <p:ext uri="{BB962C8B-B14F-4D97-AF65-F5344CB8AC3E}">
        <p14:creationId xmlns:p14="http://schemas.microsoft.com/office/powerpoint/2010/main" val="133081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2</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altLang="zh-CN" sz="1200" dirty="0"/>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23</a:t>
            </a:fld>
            <a:endParaRPr lang="en-US"/>
          </a:p>
        </p:txBody>
      </p:sp>
    </p:spTree>
    <p:extLst>
      <p:ext uri="{BB962C8B-B14F-4D97-AF65-F5344CB8AC3E}">
        <p14:creationId xmlns:p14="http://schemas.microsoft.com/office/powerpoint/2010/main" val="2626648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24</a:t>
            </a:fld>
            <a:endParaRPr lang="en-US"/>
          </a:p>
        </p:txBody>
      </p:sp>
    </p:spTree>
    <p:extLst>
      <p:ext uri="{BB962C8B-B14F-4D97-AF65-F5344CB8AC3E}">
        <p14:creationId xmlns:p14="http://schemas.microsoft.com/office/powerpoint/2010/main" val="4159553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25</a:t>
            </a:fld>
            <a:endParaRPr lang="en-US"/>
          </a:p>
        </p:txBody>
      </p:sp>
    </p:spTree>
    <p:extLst>
      <p:ext uri="{BB962C8B-B14F-4D97-AF65-F5344CB8AC3E}">
        <p14:creationId xmlns:p14="http://schemas.microsoft.com/office/powerpoint/2010/main" val="367133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26</a:t>
            </a:fld>
            <a:endParaRPr lang="en-US"/>
          </a:p>
        </p:txBody>
      </p:sp>
    </p:spTree>
    <p:extLst>
      <p:ext uri="{BB962C8B-B14F-4D97-AF65-F5344CB8AC3E}">
        <p14:creationId xmlns:p14="http://schemas.microsoft.com/office/powerpoint/2010/main" val="1234075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27</a:t>
            </a:fld>
            <a:endParaRPr lang="en-US"/>
          </a:p>
        </p:txBody>
      </p:sp>
    </p:spTree>
    <p:extLst>
      <p:ext uri="{BB962C8B-B14F-4D97-AF65-F5344CB8AC3E}">
        <p14:creationId xmlns:p14="http://schemas.microsoft.com/office/powerpoint/2010/main" val="1587114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28</a:t>
            </a:fld>
            <a:endParaRPr lang="en-US"/>
          </a:p>
        </p:txBody>
      </p:sp>
    </p:spTree>
    <p:extLst>
      <p:ext uri="{BB962C8B-B14F-4D97-AF65-F5344CB8AC3E}">
        <p14:creationId xmlns:p14="http://schemas.microsoft.com/office/powerpoint/2010/main" val="2764351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29</a:t>
            </a:fld>
            <a:endParaRPr lang="en-US"/>
          </a:p>
        </p:txBody>
      </p:sp>
    </p:spTree>
    <p:extLst>
      <p:ext uri="{BB962C8B-B14F-4D97-AF65-F5344CB8AC3E}">
        <p14:creationId xmlns:p14="http://schemas.microsoft.com/office/powerpoint/2010/main" val="1066636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sz="1200" b="0" i="0" u="none" strike="noStrike" kern="1200" dirty="0">
              <a:solidFill>
                <a:srgbClr val="000000"/>
              </a:solidFill>
              <a:effectLst/>
              <a:latin typeface="Times New Roman" pitchFamily="16" charset="0"/>
              <a:ea typeface="+mn-ea"/>
              <a:cs typeface="+mn-cs"/>
            </a:endParaRP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30</a:t>
            </a:fld>
            <a:endParaRPr lang="en-US"/>
          </a:p>
        </p:txBody>
      </p:sp>
    </p:spTree>
    <p:extLst>
      <p:ext uri="{BB962C8B-B14F-4D97-AF65-F5344CB8AC3E}">
        <p14:creationId xmlns:p14="http://schemas.microsoft.com/office/powerpoint/2010/main" val="2769154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31</a:t>
            </a:fld>
            <a:endParaRPr lang="en-US"/>
          </a:p>
        </p:txBody>
      </p:sp>
    </p:spTree>
    <p:extLst>
      <p:ext uri="{BB962C8B-B14F-4D97-AF65-F5344CB8AC3E}">
        <p14:creationId xmlns:p14="http://schemas.microsoft.com/office/powerpoint/2010/main" val="4197326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32</a:t>
            </a:fld>
            <a:endParaRPr lang="en-US"/>
          </a:p>
        </p:txBody>
      </p:sp>
    </p:spTree>
    <p:extLst>
      <p:ext uri="{BB962C8B-B14F-4D97-AF65-F5344CB8AC3E}">
        <p14:creationId xmlns:p14="http://schemas.microsoft.com/office/powerpoint/2010/main" val="230729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3</a:t>
            </a:fld>
            <a:endParaRPr lang="zh-CN" altLang="en-US"/>
          </a:p>
        </p:txBody>
      </p:sp>
    </p:spTree>
    <p:extLst>
      <p:ext uri="{BB962C8B-B14F-4D97-AF65-F5344CB8AC3E}">
        <p14:creationId xmlns:p14="http://schemas.microsoft.com/office/powerpoint/2010/main" val="2427723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33</a:t>
            </a:fld>
            <a:endParaRPr lang="en-US"/>
          </a:p>
        </p:txBody>
      </p:sp>
    </p:spTree>
    <p:extLst>
      <p:ext uri="{BB962C8B-B14F-4D97-AF65-F5344CB8AC3E}">
        <p14:creationId xmlns:p14="http://schemas.microsoft.com/office/powerpoint/2010/main" val="463752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35</a:t>
            </a:fld>
            <a:endParaRPr lang="en-US"/>
          </a:p>
        </p:txBody>
      </p:sp>
    </p:spTree>
    <p:extLst>
      <p:ext uri="{BB962C8B-B14F-4D97-AF65-F5344CB8AC3E}">
        <p14:creationId xmlns:p14="http://schemas.microsoft.com/office/powerpoint/2010/main" val="1939530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37</a:t>
            </a:fld>
            <a:endParaRPr lang="en-US"/>
          </a:p>
        </p:txBody>
      </p:sp>
    </p:spTree>
    <p:extLst>
      <p:ext uri="{BB962C8B-B14F-4D97-AF65-F5344CB8AC3E}">
        <p14:creationId xmlns:p14="http://schemas.microsoft.com/office/powerpoint/2010/main" val="942457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38</a:t>
            </a:fld>
            <a:endParaRPr lang="en-US"/>
          </a:p>
        </p:txBody>
      </p:sp>
    </p:spTree>
    <p:extLst>
      <p:ext uri="{BB962C8B-B14F-4D97-AF65-F5344CB8AC3E}">
        <p14:creationId xmlns:p14="http://schemas.microsoft.com/office/powerpoint/2010/main" val="2525380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39</a:t>
            </a:fld>
            <a:endParaRPr lang="en-US"/>
          </a:p>
        </p:txBody>
      </p:sp>
    </p:spTree>
    <p:extLst>
      <p:ext uri="{BB962C8B-B14F-4D97-AF65-F5344CB8AC3E}">
        <p14:creationId xmlns:p14="http://schemas.microsoft.com/office/powerpoint/2010/main" val="2620344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41</a:t>
            </a:fld>
            <a:endParaRPr lang="en-US"/>
          </a:p>
        </p:txBody>
      </p:sp>
    </p:spTree>
    <p:extLst>
      <p:ext uri="{BB962C8B-B14F-4D97-AF65-F5344CB8AC3E}">
        <p14:creationId xmlns:p14="http://schemas.microsoft.com/office/powerpoint/2010/main" val="2169307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43</a:t>
            </a:fld>
            <a:endParaRPr lang="en-US"/>
          </a:p>
        </p:txBody>
      </p:sp>
    </p:spTree>
    <p:extLst>
      <p:ext uri="{BB962C8B-B14F-4D97-AF65-F5344CB8AC3E}">
        <p14:creationId xmlns:p14="http://schemas.microsoft.com/office/powerpoint/2010/main" val="1145059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跳转指针和倒排表的结构如图，跳转指针为了快速定位到想要查找的</a:t>
            </a:r>
            <a:r>
              <a:rPr lang="en-US" altLang="zh-CN" dirty="0"/>
              <a:t>posting</a:t>
            </a:r>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44</a:t>
            </a:fld>
            <a:endParaRPr lang="en-US"/>
          </a:p>
        </p:txBody>
      </p:sp>
    </p:spTree>
    <p:extLst>
      <p:ext uri="{BB962C8B-B14F-4D97-AF65-F5344CB8AC3E}">
        <p14:creationId xmlns:p14="http://schemas.microsoft.com/office/powerpoint/2010/main" val="605512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45</a:t>
            </a:fld>
            <a:endParaRPr lang="en-US"/>
          </a:p>
        </p:txBody>
      </p:sp>
    </p:spTree>
    <p:extLst>
      <p:ext uri="{BB962C8B-B14F-4D97-AF65-F5344CB8AC3E}">
        <p14:creationId xmlns:p14="http://schemas.microsoft.com/office/powerpoint/2010/main" val="4052175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normAutofit/>
          </a:bodyPr>
          <a:lstStyle/>
          <a:p>
            <a:r>
              <a:rPr lang="zh-CN" altLang="en-US" dirty="0"/>
              <a:t>绘图说明</a:t>
            </a:r>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46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a:t>
            </a:fld>
            <a:endParaRPr lang="en-US"/>
          </a:p>
        </p:txBody>
      </p:sp>
    </p:spTree>
    <p:extLst>
      <p:ext uri="{BB962C8B-B14F-4D97-AF65-F5344CB8AC3E}">
        <p14:creationId xmlns:p14="http://schemas.microsoft.com/office/powerpoint/2010/main" val="107118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47</a:t>
            </a:fld>
            <a:endParaRPr lang="en-US"/>
          </a:p>
        </p:txBody>
      </p:sp>
    </p:spTree>
    <p:extLst>
      <p:ext uri="{BB962C8B-B14F-4D97-AF65-F5344CB8AC3E}">
        <p14:creationId xmlns:p14="http://schemas.microsoft.com/office/powerpoint/2010/main" val="299487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48</a:t>
            </a:fld>
            <a:endParaRPr lang="en-US"/>
          </a:p>
        </p:txBody>
      </p:sp>
    </p:spTree>
    <p:extLst>
      <p:ext uri="{BB962C8B-B14F-4D97-AF65-F5344CB8AC3E}">
        <p14:creationId xmlns:p14="http://schemas.microsoft.com/office/powerpoint/2010/main" val="1590670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49</a:t>
            </a:fld>
            <a:endParaRPr lang="en-US"/>
          </a:p>
        </p:txBody>
      </p:sp>
    </p:spTree>
    <p:extLst>
      <p:ext uri="{BB962C8B-B14F-4D97-AF65-F5344CB8AC3E}">
        <p14:creationId xmlns:p14="http://schemas.microsoft.com/office/powerpoint/2010/main" val="549436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50</a:t>
            </a:fld>
            <a:endParaRPr lang="en-US"/>
          </a:p>
        </p:txBody>
      </p:sp>
    </p:spTree>
    <p:extLst>
      <p:ext uri="{BB962C8B-B14F-4D97-AF65-F5344CB8AC3E}">
        <p14:creationId xmlns:p14="http://schemas.microsoft.com/office/powerpoint/2010/main" val="876356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51</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52</a:t>
            </a:fld>
            <a:endParaRPr lang="en-US"/>
          </a:p>
        </p:txBody>
      </p:sp>
    </p:spTree>
    <p:extLst>
      <p:ext uri="{BB962C8B-B14F-4D97-AF65-F5344CB8AC3E}">
        <p14:creationId xmlns:p14="http://schemas.microsoft.com/office/powerpoint/2010/main" val="3195742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53</a:t>
            </a:fld>
            <a:endParaRPr lang="en-US"/>
          </a:p>
        </p:txBody>
      </p:sp>
    </p:spTree>
    <p:extLst>
      <p:ext uri="{BB962C8B-B14F-4D97-AF65-F5344CB8AC3E}">
        <p14:creationId xmlns:p14="http://schemas.microsoft.com/office/powerpoint/2010/main" val="37214186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54</a:t>
            </a:fld>
            <a:endParaRPr lang="en-US"/>
          </a:p>
        </p:txBody>
      </p:sp>
    </p:spTree>
    <p:extLst>
      <p:ext uri="{BB962C8B-B14F-4D97-AF65-F5344CB8AC3E}">
        <p14:creationId xmlns:p14="http://schemas.microsoft.com/office/powerpoint/2010/main" val="837416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55</a:t>
            </a:fld>
            <a:endParaRPr lang="en-US"/>
          </a:p>
        </p:txBody>
      </p:sp>
    </p:spTree>
    <p:extLst>
      <p:ext uri="{BB962C8B-B14F-4D97-AF65-F5344CB8AC3E}">
        <p14:creationId xmlns:p14="http://schemas.microsoft.com/office/powerpoint/2010/main" val="2723567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56</a:t>
            </a:fld>
            <a:endParaRPr lang="en-US"/>
          </a:p>
        </p:txBody>
      </p:sp>
    </p:spTree>
    <p:extLst>
      <p:ext uri="{BB962C8B-B14F-4D97-AF65-F5344CB8AC3E}">
        <p14:creationId xmlns:p14="http://schemas.microsoft.com/office/powerpoint/2010/main" val="327793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a:t>
            </a:fld>
            <a:endParaRPr lang="en-US"/>
          </a:p>
        </p:txBody>
      </p:sp>
    </p:spTree>
    <p:extLst>
      <p:ext uri="{BB962C8B-B14F-4D97-AF65-F5344CB8AC3E}">
        <p14:creationId xmlns:p14="http://schemas.microsoft.com/office/powerpoint/2010/main" val="7873133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58</a:t>
            </a:fld>
            <a:endParaRPr lang="en-US"/>
          </a:p>
        </p:txBody>
      </p:sp>
    </p:spTree>
    <p:extLst>
      <p:ext uri="{BB962C8B-B14F-4D97-AF65-F5344CB8AC3E}">
        <p14:creationId xmlns:p14="http://schemas.microsoft.com/office/powerpoint/2010/main" val="21569300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59</a:t>
            </a:fld>
            <a:endParaRPr lang="en-US"/>
          </a:p>
        </p:txBody>
      </p:sp>
    </p:spTree>
    <p:extLst>
      <p:ext uri="{BB962C8B-B14F-4D97-AF65-F5344CB8AC3E}">
        <p14:creationId xmlns:p14="http://schemas.microsoft.com/office/powerpoint/2010/main" val="1401748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60</a:t>
            </a:fld>
            <a:endParaRPr lang="en-US"/>
          </a:p>
        </p:txBody>
      </p:sp>
    </p:spTree>
    <p:extLst>
      <p:ext uri="{BB962C8B-B14F-4D97-AF65-F5344CB8AC3E}">
        <p14:creationId xmlns:p14="http://schemas.microsoft.com/office/powerpoint/2010/main" val="2175392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62</a:t>
            </a:fld>
            <a:endParaRPr lang="en-US"/>
          </a:p>
        </p:txBody>
      </p:sp>
    </p:spTree>
    <p:extLst>
      <p:ext uri="{BB962C8B-B14F-4D97-AF65-F5344CB8AC3E}">
        <p14:creationId xmlns:p14="http://schemas.microsoft.com/office/powerpoint/2010/main" val="23707573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63</a:t>
            </a:fld>
            <a:endParaRPr lang="en-US"/>
          </a:p>
        </p:txBody>
      </p:sp>
    </p:spTree>
    <p:extLst>
      <p:ext uri="{BB962C8B-B14F-4D97-AF65-F5344CB8AC3E}">
        <p14:creationId xmlns:p14="http://schemas.microsoft.com/office/powerpoint/2010/main" val="5341311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65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66</a:t>
            </a:fld>
            <a:endParaRPr lang="en-US"/>
          </a:p>
        </p:txBody>
      </p:sp>
    </p:spTree>
    <p:extLst>
      <p:ext uri="{BB962C8B-B14F-4D97-AF65-F5344CB8AC3E}">
        <p14:creationId xmlns:p14="http://schemas.microsoft.com/office/powerpoint/2010/main" val="38633877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67</a:t>
            </a:fld>
            <a:endParaRPr lang="en-US"/>
          </a:p>
        </p:txBody>
      </p:sp>
    </p:spTree>
    <p:extLst>
      <p:ext uri="{BB962C8B-B14F-4D97-AF65-F5344CB8AC3E}">
        <p14:creationId xmlns:p14="http://schemas.microsoft.com/office/powerpoint/2010/main" val="1505561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68</a:t>
            </a:fld>
            <a:endParaRPr lang="en-US"/>
          </a:p>
        </p:txBody>
      </p:sp>
    </p:spTree>
    <p:extLst>
      <p:ext uri="{BB962C8B-B14F-4D97-AF65-F5344CB8AC3E}">
        <p14:creationId xmlns:p14="http://schemas.microsoft.com/office/powerpoint/2010/main" val="2545399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69</a:t>
            </a:fld>
            <a:endParaRPr lang="en-US"/>
          </a:p>
        </p:txBody>
      </p:sp>
    </p:spTree>
    <p:extLst>
      <p:ext uri="{BB962C8B-B14F-4D97-AF65-F5344CB8AC3E}">
        <p14:creationId xmlns:p14="http://schemas.microsoft.com/office/powerpoint/2010/main" val="197915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9582289F-D565-4281-9D2E-BD82564CEFF7}"/>
              </a:ext>
            </a:extLst>
          </p:cNvPr>
          <p:cNvSpPr>
            <a:spLocks noGrp="1" noRot="1" noChangeAspect="1" noTextEdit="1"/>
          </p:cNvSpPr>
          <p:nvPr>
            <p:ph type="sldImg"/>
          </p:nvPr>
        </p:nvSpPr>
        <p:spPr>
          <a:xfrm>
            <a:off x="1258888" y="720725"/>
            <a:ext cx="4791075" cy="3594100"/>
          </a:xfrm>
          <a:ln/>
        </p:spPr>
      </p:sp>
      <p:sp>
        <p:nvSpPr>
          <p:cNvPr id="78851" name="备注占位符 2">
            <a:extLst>
              <a:ext uri="{FF2B5EF4-FFF2-40B4-BE49-F238E27FC236}">
                <a16:creationId xmlns:a16="http://schemas.microsoft.com/office/drawing/2014/main" id="{22D58A71-3974-4369-AFBD-9ECA108C9F49}"/>
              </a:ext>
            </a:extLst>
          </p:cNvPr>
          <p:cNvSpPr>
            <a:spLocks noGrp="1"/>
          </p:cNvSpPr>
          <p:nvPr>
            <p:ph type="body" idx="1"/>
          </p:nvPr>
        </p:nvSpPr>
        <p:spPr>
          <a:noFill/>
        </p:spPr>
        <p:txBody>
          <a:bodyPr/>
          <a:lstStyle/>
          <a:p>
            <a:endParaRPr lang="zh-CN" altLang="en-US"/>
          </a:p>
        </p:txBody>
      </p:sp>
      <p:sp>
        <p:nvSpPr>
          <p:cNvPr id="78852" name="灯片编号占位符 3">
            <a:extLst>
              <a:ext uri="{FF2B5EF4-FFF2-40B4-BE49-F238E27FC236}">
                <a16:creationId xmlns:a16="http://schemas.microsoft.com/office/drawing/2014/main" id="{61E4A158-7466-4188-9557-022D11ECC63F}"/>
              </a:ext>
            </a:extLst>
          </p:cNvPr>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D03118CD-6417-459A-A7EE-2A17F600ACDE}" type="slidenum">
              <a:rPr lang="zh-CN" altLang="en-US" sz="1200">
                <a:latin typeface="Times New Roman" panose="02020603050405020304" pitchFamily="18" charset="0"/>
              </a:rPr>
              <a:pPr eaLnBrk="1" hangingPunct="1"/>
              <a:t>6</a:t>
            </a:fld>
            <a:endParaRPr lang="en-US" altLang="zh-CN" sz="1200">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70</a:t>
            </a:fld>
            <a:endParaRPr lang="en-US"/>
          </a:p>
        </p:txBody>
      </p:sp>
    </p:spTree>
    <p:extLst>
      <p:ext uri="{BB962C8B-B14F-4D97-AF65-F5344CB8AC3E}">
        <p14:creationId xmlns:p14="http://schemas.microsoft.com/office/powerpoint/2010/main" val="39398084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71</a:t>
            </a:fld>
            <a:endParaRPr lang="en-US"/>
          </a:p>
        </p:txBody>
      </p:sp>
    </p:spTree>
    <p:extLst>
      <p:ext uri="{BB962C8B-B14F-4D97-AF65-F5344CB8AC3E}">
        <p14:creationId xmlns:p14="http://schemas.microsoft.com/office/powerpoint/2010/main" val="13935883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72</a:t>
            </a:fld>
            <a:endParaRPr lang="en-US"/>
          </a:p>
        </p:txBody>
      </p:sp>
    </p:spTree>
    <p:extLst>
      <p:ext uri="{BB962C8B-B14F-4D97-AF65-F5344CB8AC3E}">
        <p14:creationId xmlns:p14="http://schemas.microsoft.com/office/powerpoint/2010/main" val="32952945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73</a:t>
            </a:fld>
            <a:endParaRPr lang="en-US"/>
          </a:p>
        </p:txBody>
      </p:sp>
    </p:spTree>
    <p:extLst>
      <p:ext uri="{BB962C8B-B14F-4D97-AF65-F5344CB8AC3E}">
        <p14:creationId xmlns:p14="http://schemas.microsoft.com/office/powerpoint/2010/main" val="22560430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74</a:t>
            </a:fld>
            <a:endParaRPr lang="en-US"/>
          </a:p>
        </p:txBody>
      </p:sp>
    </p:spTree>
    <p:extLst>
      <p:ext uri="{BB962C8B-B14F-4D97-AF65-F5344CB8AC3E}">
        <p14:creationId xmlns:p14="http://schemas.microsoft.com/office/powerpoint/2010/main" val="1555356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75</a:t>
            </a:fld>
            <a:endParaRPr lang="en-US"/>
          </a:p>
        </p:txBody>
      </p:sp>
    </p:spTree>
    <p:extLst>
      <p:ext uri="{BB962C8B-B14F-4D97-AF65-F5344CB8AC3E}">
        <p14:creationId xmlns:p14="http://schemas.microsoft.com/office/powerpoint/2010/main" val="3021591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altLang="zh-CN" dirty="0">
              <a:ea typeface="+mn-ea"/>
            </a:endParaRP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altLang="zh-CN" dirty="0">
              <a:ea typeface="+mn-ea"/>
            </a:endParaRP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altLang="zh-CN" dirty="0">
              <a:ea typeface="+mn-ea"/>
            </a:endParaRPr>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76</a:t>
            </a:fld>
            <a:endParaRPr lang="en-US"/>
          </a:p>
        </p:txBody>
      </p:sp>
    </p:spTree>
    <p:extLst>
      <p:ext uri="{BB962C8B-B14F-4D97-AF65-F5344CB8AC3E}">
        <p14:creationId xmlns:p14="http://schemas.microsoft.com/office/powerpoint/2010/main" val="32325614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78</a:t>
            </a:fld>
            <a:endParaRPr lang="en-US"/>
          </a:p>
        </p:txBody>
      </p:sp>
    </p:spTree>
    <p:extLst>
      <p:ext uri="{BB962C8B-B14F-4D97-AF65-F5344CB8AC3E}">
        <p14:creationId xmlns:p14="http://schemas.microsoft.com/office/powerpoint/2010/main" val="15192532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79</a:t>
            </a:fld>
            <a:endParaRPr lang="en-US"/>
          </a:p>
        </p:txBody>
      </p:sp>
    </p:spTree>
    <p:extLst>
      <p:ext uri="{BB962C8B-B14F-4D97-AF65-F5344CB8AC3E}">
        <p14:creationId xmlns:p14="http://schemas.microsoft.com/office/powerpoint/2010/main" val="31783620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82</a:t>
            </a:fld>
            <a:endParaRPr lang="en-US"/>
          </a:p>
        </p:txBody>
      </p:sp>
    </p:spTree>
    <p:extLst>
      <p:ext uri="{BB962C8B-B14F-4D97-AF65-F5344CB8AC3E}">
        <p14:creationId xmlns:p14="http://schemas.microsoft.com/office/powerpoint/2010/main" val="375154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9582289F-D565-4281-9D2E-BD82564CEFF7}"/>
              </a:ext>
            </a:extLst>
          </p:cNvPr>
          <p:cNvSpPr>
            <a:spLocks noGrp="1" noRot="1" noChangeAspect="1" noTextEdit="1"/>
          </p:cNvSpPr>
          <p:nvPr>
            <p:ph type="sldImg"/>
          </p:nvPr>
        </p:nvSpPr>
        <p:spPr>
          <a:xfrm>
            <a:off x="1258888" y="720725"/>
            <a:ext cx="4791075" cy="3594100"/>
          </a:xfrm>
          <a:ln/>
        </p:spPr>
      </p:sp>
      <p:sp>
        <p:nvSpPr>
          <p:cNvPr id="78851" name="备注占位符 2">
            <a:extLst>
              <a:ext uri="{FF2B5EF4-FFF2-40B4-BE49-F238E27FC236}">
                <a16:creationId xmlns:a16="http://schemas.microsoft.com/office/drawing/2014/main" id="{22D58A71-3974-4369-AFBD-9ECA108C9F49}"/>
              </a:ext>
            </a:extLst>
          </p:cNvPr>
          <p:cNvSpPr>
            <a:spLocks noGrp="1"/>
          </p:cNvSpPr>
          <p:nvPr>
            <p:ph type="body" idx="1"/>
          </p:nvPr>
        </p:nvSpPr>
        <p:spPr>
          <a:noFill/>
        </p:spPr>
        <p:txBody>
          <a:bodyPr/>
          <a:lstStyle/>
          <a:p>
            <a:endParaRPr lang="zh-CN" altLang="en-US"/>
          </a:p>
        </p:txBody>
      </p:sp>
      <p:sp>
        <p:nvSpPr>
          <p:cNvPr id="78852" name="灯片编号占位符 3">
            <a:extLst>
              <a:ext uri="{FF2B5EF4-FFF2-40B4-BE49-F238E27FC236}">
                <a16:creationId xmlns:a16="http://schemas.microsoft.com/office/drawing/2014/main" id="{61E4A158-7466-4188-9557-022D11ECC63F}"/>
              </a:ext>
            </a:extLst>
          </p:cNvPr>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D03118CD-6417-459A-A7EE-2A17F600ACDE}" type="slidenum">
              <a:rPr lang="zh-CN" altLang="en-US" sz="1200">
                <a:latin typeface="Times New Roman" panose="02020603050405020304" pitchFamily="18" charset="0"/>
              </a:rPr>
              <a:pPr eaLnBrk="1" hangingPunct="1"/>
              <a:t>7</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11806588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85</a:t>
            </a:fld>
            <a:endParaRPr lang="en-US"/>
          </a:p>
        </p:txBody>
      </p:sp>
    </p:spTree>
    <p:extLst>
      <p:ext uri="{BB962C8B-B14F-4D97-AF65-F5344CB8AC3E}">
        <p14:creationId xmlns:p14="http://schemas.microsoft.com/office/powerpoint/2010/main" val="3419571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86</a:t>
            </a:fld>
            <a:endParaRPr lang="en-US"/>
          </a:p>
        </p:txBody>
      </p:sp>
    </p:spTree>
    <p:extLst>
      <p:ext uri="{BB962C8B-B14F-4D97-AF65-F5344CB8AC3E}">
        <p14:creationId xmlns:p14="http://schemas.microsoft.com/office/powerpoint/2010/main" val="132660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8</a:t>
            </a:fld>
            <a:endParaRPr lang="en-US"/>
          </a:p>
        </p:txBody>
      </p:sp>
    </p:spTree>
    <p:extLst>
      <p:ext uri="{BB962C8B-B14F-4D97-AF65-F5344CB8AC3E}">
        <p14:creationId xmlns:p14="http://schemas.microsoft.com/office/powerpoint/2010/main" val="59595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idx="5"/>
          </p:nvPr>
        </p:nvSpPr>
        <p:spPr>
          <a:noFill/>
        </p:spPr>
        <p:txBody>
          <a:bodyPr/>
          <a:lstStyle/>
          <a:p>
            <a:fld id="{276F54B6-698B-436F-80A2-8B102711E189}" type="slidenum">
              <a:rPr lang="en-US" altLang="zh-CN" smtClean="0">
                <a:ea typeface="黑体" pitchFamily="49" charset="-122"/>
              </a:rPr>
              <a:pPr/>
              <a:t>9</a:t>
            </a:fld>
            <a:endParaRPr lang="en-US" altLang="zh-CN" dirty="0">
              <a:ea typeface="黑体" pitchFamily="49" charset="-122"/>
            </a:endParaRPr>
          </a:p>
        </p:txBody>
      </p:sp>
      <p:sp>
        <p:nvSpPr>
          <p:cNvPr id="80899" name="Rectangle 1"/>
          <p:cNvSpPr>
            <a:spLocks noGrp="1" noRot="1" noChangeAspect="1" noChangeArrowheads="1" noTextEdit="1"/>
          </p:cNvSpPr>
          <p:nvPr>
            <p:ph type="sldImg"/>
          </p:nvPr>
        </p:nvSpPr>
        <p:spPr>
          <a:xfrm>
            <a:off x="1258888" y="720725"/>
            <a:ext cx="4791075" cy="359410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ea typeface="黑体" pitchFamily="49" charset="-122"/>
            </a:endParaRPr>
          </a:p>
        </p:txBody>
      </p:sp>
    </p:spTree>
    <p:extLst>
      <p:ext uri="{BB962C8B-B14F-4D97-AF65-F5344CB8AC3E}">
        <p14:creationId xmlns:p14="http://schemas.microsoft.com/office/powerpoint/2010/main" val="192141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zh-CN" altLang="en-US" dirty="0">
              <a:ea typeface="黑体" panose="02010609060101010101" pitchFamily="49"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黑体" panose="02010609060101010101" pitchFamily="49" charset="-122"/>
            </a:endParaRPr>
          </a:p>
          <a:p>
            <a:pPr marL="457200" indent="-457200">
              <a:buFont typeface="+mj-ea"/>
              <a:buAutoNum type="circleNumDbPlain"/>
              <a:defRPr/>
            </a:pPr>
            <a:endParaRPr lang="zh-CN" altLang="en-US" dirty="0">
              <a:ea typeface="黑体" panose="02010609060101010101" pitchFamily="49"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黑体" panose="02010609060101010101" pitchFamily="49" charset="-122"/>
              </a:defRPr>
            </a:lvl1pPr>
            <a:lvl2pPr marL="914400" indent="-457200">
              <a:buFont typeface="+mj-lt"/>
              <a:buAutoNum type="alphaLcParenR"/>
              <a:defRPr baseline="0">
                <a:solidFill>
                  <a:schemeClr val="accent5">
                    <a:lumMod val="75000"/>
                  </a:schemeClr>
                </a:solidFill>
                <a:latin typeface="Times New Roman" pitchFamily="18" charset="0"/>
                <a:ea typeface="黑体" panose="02010609060101010101" pitchFamily="49" charset="-122"/>
              </a:defRPr>
            </a:lvl2pPr>
          </a:lstStyle>
          <a:p>
            <a:pPr lvl="0"/>
            <a:r>
              <a:rPr lang="zh-CN" altLang="en-US" dirty="0"/>
              <a:t>单击此处编辑母版文本样式</a:t>
            </a:r>
          </a:p>
          <a:p>
            <a:pPr lvl="1"/>
            <a:r>
              <a:rPr lang="zh-CN" altLang="en-US" dirty="0"/>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83654277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9148025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6471808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8165059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627543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9655067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4286120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0449153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ABF692B-BE87-4DBC-9C2C-197B4C5CE439}"/>
              </a:ext>
            </a:extLst>
          </p:cNvPr>
          <p:cNvSpPr>
            <a:spLocks noGrp="1" noChangeArrowheads="1"/>
          </p:cNvSpPr>
          <p:nvPr>
            <p:ph type="dt" sz="half" idx="10"/>
          </p:nvPr>
        </p:nvSpPr>
        <p:spPr>
          <a:ln/>
        </p:spPr>
        <p:txBody>
          <a:bodyPr/>
          <a:lstStyle>
            <a:lvl1pPr>
              <a:defRPr/>
            </a:lvl1pPr>
          </a:lstStyle>
          <a:p>
            <a:pPr>
              <a:defRPr/>
            </a:pPr>
            <a:fld id="{C4DB7A00-100E-4994-96C4-0432F727A870}" type="datetime1">
              <a:rPr lang="en-US" altLang="zh-CN"/>
              <a:pPr>
                <a:defRPr/>
              </a:pPr>
              <a:t>5/25/2019</a:t>
            </a:fld>
            <a:endParaRPr lang="en-US" altLang="zh-CN"/>
          </a:p>
        </p:txBody>
      </p:sp>
      <p:sp>
        <p:nvSpPr>
          <p:cNvPr id="3" name="Rectangle 12">
            <a:extLst>
              <a:ext uri="{FF2B5EF4-FFF2-40B4-BE49-F238E27FC236}">
                <a16:creationId xmlns:a16="http://schemas.microsoft.com/office/drawing/2014/main" id="{BDCB1334-7501-479D-816A-023FFE11AC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CD9F92B0-06E6-43C3-AB15-6B07119C390A}"/>
              </a:ext>
            </a:extLst>
          </p:cNvPr>
          <p:cNvSpPr>
            <a:spLocks noGrp="1" noChangeArrowheads="1"/>
          </p:cNvSpPr>
          <p:nvPr>
            <p:ph type="sldNum" sz="quarter" idx="12"/>
          </p:nvPr>
        </p:nvSpPr>
        <p:spPr>
          <a:ln/>
        </p:spPr>
        <p:txBody>
          <a:bodyPr/>
          <a:lstStyle>
            <a:lvl1pPr>
              <a:defRPr/>
            </a:lvl1pPr>
          </a:lstStyle>
          <a:p>
            <a:fld id="{05B21C5E-7432-46C7-BDBC-89E46CDD8EAF}" type="slidenum">
              <a:rPr lang="zh-CN" altLang="en-US"/>
              <a:pPr/>
              <a:t>‹#›</a:t>
            </a:fld>
            <a:endParaRPr lang="en-US" altLang="zh-CN"/>
          </a:p>
        </p:txBody>
      </p:sp>
    </p:spTree>
    <p:extLst>
      <p:ext uri="{BB962C8B-B14F-4D97-AF65-F5344CB8AC3E}">
        <p14:creationId xmlns:p14="http://schemas.microsoft.com/office/powerpoint/2010/main" val="11332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黑体" panose="02010609060101010101" pitchFamily="49"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黑体" panose="02010609060101010101" pitchFamily="49" charset="-122"/>
              </a:defRPr>
            </a:lvl1pPr>
          </a:lstStyle>
          <a:p>
            <a:pPr>
              <a:defRPr/>
            </a:pP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黑体" panose="02010609060101010101" pitchFamily="49"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192320226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8" r:id="rId9"/>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7.wmf"/><Relationship Id="rId4"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索引排序</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a:t>
            </a:fld>
            <a:endParaRPr lang="zh-CN" altLang="en-US" dirty="0"/>
          </a:p>
        </p:txBody>
      </p:sp>
      <p:sp>
        <p:nvSpPr>
          <p:cNvPr id="5" name="流程图: 多文档 4"/>
          <p:cNvSpPr/>
          <p:nvPr/>
        </p:nvSpPr>
        <p:spPr>
          <a:xfrm>
            <a:off x="410308" y="3047997"/>
            <a:ext cx="1606062" cy="1512277"/>
          </a:xfrm>
          <a:prstGeom prst="flowChartMultidocumen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文档</a:t>
            </a:r>
            <a:endParaRPr lang="en-US" altLang="zh-CN" dirty="0">
              <a:ln>
                <a:solidFill>
                  <a:schemeClr val="tx1"/>
                </a:solidFill>
              </a:ln>
              <a:solidFill>
                <a:schemeClr val="tx1"/>
              </a:solidFill>
            </a:endParaRPr>
          </a:p>
          <a:p>
            <a:pPr algn="ctr"/>
            <a:r>
              <a:rPr lang="zh-CN" altLang="en-US" dirty="0">
                <a:ln>
                  <a:solidFill>
                    <a:schemeClr val="tx1"/>
                  </a:solidFill>
                </a:ln>
                <a:solidFill>
                  <a:schemeClr val="tx1"/>
                </a:solidFill>
              </a:rPr>
              <a:t>网页</a:t>
            </a:r>
            <a:endParaRPr lang="en-US" altLang="zh-CN" dirty="0">
              <a:ln>
                <a:solidFill>
                  <a:schemeClr val="tx1"/>
                </a:solidFill>
              </a:ln>
              <a:solidFill>
                <a:schemeClr val="tx1"/>
              </a:solidFill>
            </a:endParaRPr>
          </a:p>
          <a:p>
            <a:pPr algn="ctr"/>
            <a:r>
              <a:rPr lang="zh-CN" altLang="en-US" dirty="0">
                <a:ln>
                  <a:solidFill>
                    <a:schemeClr val="tx1"/>
                  </a:solidFill>
                </a:ln>
                <a:solidFill>
                  <a:schemeClr val="tx1"/>
                </a:solidFill>
              </a:rPr>
              <a:t>新闻</a:t>
            </a:r>
            <a:endParaRPr lang="en-US" altLang="zh-CN" dirty="0">
              <a:ln>
                <a:solidFill>
                  <a:schemeClr val="tx1"/>
                </a:solidFill>
              </a:ln>
              <a:solidFill>
                <a:schemeClr val="tx1"/>
              </a:solidFill>
            </a:endParaRPr>
          </a:p>
          <a:p>
            <a:pPr algn="ctr"/>
            <a:r>
              <a:rPr lang="en-US" altLang="zh-CN" dirty="0">
                <a:ln>
                  <a:solidFill>
                    <a:schemeClr val="tx1"/>
                  </a:solidFill>
                </a:ln>
                <a:solidFill>
                  <a:schemeClr val="tx1"/>
                </a:solidFill>
              </a:rPr>
              <a:t>…</a:t>
            </a:r>
            <a:endParaRPr lang="zh-CN" altLang="en-US" dirty="0">
              <a:ln>
                <a:solidFill>
                  <a:schemeClr val="tx1"/>
                </a:solidFill>
              </a:ln>
              <a:solidFill>
                <a:schemeClr val="tx1"/>
              </a:solidFill>
            </a:endParaRPr>
          </a:p>
        </p:txBody>
      </p:sp>
      <p:sp>
        <p:nvSpPr>
          <p:cNvPr id="6" name="右箭头 5"/>
          <p:cNvSpPr/>
          <p:nvPr/>
        </p:nvSpPr>
        <p:spPr>
          <a:xfrm>
            <a:off x="2039815" y="3563813"/>
            <a:ext cx="668216"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19754" y="3411413"/>
            <a:ext cx="1699846" cy="492369"/>
          </a:xfrm>
          <a:prstGeom prst="rec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文本采集</a:t>
            </a:r>
          </a:p>
        </p:txBody>
      </p:sp>
      <p:sp>
        <p:nvSpPr>
          <p:cNvPr id="9" name="矩形 8"/>
          <p:cNvSpPr/>
          <p:nvPr/>
        </p:nvSpPr>
        <p:spPr>
          <a:xfrm>
            <a:off x="5122986" y="3434859"/>
            <a:ext cx="1699846" cy="492369"/>
          </a:xfrm>
          <a:prstGeom prst="rect">
            <a:avLst/>
          </a:prstGeom>
          <a:solidFill>
            <a:srgbClr val="FFC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索引创建</a:t>
            </a:r>
          </a:p>
        </p:txBody>
      </p:sp>
      <p:sp>
        <p:nvSpPr>
          <p:cNvPr id="10" name="矩形 9"/>
          <p:cNvSpPr/>
          <p:nvPr/>
        </p:nvSpPr>
        <p:spPr>
          <a:xfrm>
            <a:off x="3950677" y="4583721"/>
            <a:ext cx="1699846" cy="492369"/>
          </a:xfrm>
          <a:prstGeom prst="rec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文本转换</a:t>
            </a:r>
          </a:p>
        </p:txBody>
      </p:sp>
      <p:sp>
        <p:nvSpPr>
          <p:cNvPr id="11" name="右箭头 10"/>
          <p:cNvSpPr/>
          <p:nvPr/>
        </p:nvSpPr>
        <p:spPr>
          <a:xfrm rot="2599579">
            <a:off x="3472750" y="4166635"/>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9415868">
            <a:off x="5160872" y="4213527"/>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822831" y="3587259"/>
            <a:ext cx="668216"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磁盘 13"/>
          <p:cNvSpPr/>
          <p:nvPr/>
        </p:nvSpPr>
        <p:spPr>
          <a:xfrm>
            <a:off x="4009291" y="1594338"/>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216770" y="2098433"/>
            <a:ext cx="1346844" cy="369332"/>
          </a:xfrm>
          <a:prstGeom prst="rect">
            <a:avLst/>
          </a:prstGeom>
          <a:noFill/>
        </p:spPr>
        <p:txBody>
          <a:bodyPr wrap="none" rtlCol="0">
            <a:spAutoFit/>
          </a:bodyPr>
          <a:lstStyle/>
          <a:p>
            <a:r>
              <a:rPr lang="zh-CN" altLang="en-US" b="1" dirty="0"/>
              <a:t>文档数据库</a:t>
            </a:r>
          </a:p>
        </p:txBody>
      </p:sp>
      <p:sp>
        <p:nvSpPr>
          <p:cNvPr id="16" name="右箭头 15"/>
          <p:cNvSpPr/>
          <p:nvPr/>
        </p:nvSpPr>
        <p:spPr>
          <a:xfrm rot="19415868">
            <a:off x="3378965" y="3006051"/>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磁盘 16"/>
          <p:cNvSpPr/>
          <p:nvPr/>
        </p:nvSpPr>
        <p:spPr>
          <a:xfrm>
            <a:off x="7573106" y="3036277"/>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772401" y="4384433"/>
            <a:ext cx="649537" cy="369332"/>
          </a:xfrm>
          <a:prstGeom prst="rect">
            <a:avLst/>
          </a:prstGeom>
          <a:noFill/>
        </p:spPr>
        <p:txBody>
          <a:bodyPr wrap="none" rtlCol="0">
            <a:spAutoFit/>
          </a:bodyPr>
          <a:lstStyle/>
          <a:p>
            <a:r>
              <a:rPr lang="zh-CN" altLang="en-US" b="1" dirty="0"/>
              <a:t>索引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B0D89A-2082-4C7D-A5F1-D6E7E4E5D7E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86000"/>
            <a:ext cx="8572500" cy="3951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对每个词项，需要存储</a:t>
            </a:r>
            <a:r>
              <a:rPr lang="en-US" altLang="zh-CN" sz="28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文档频率</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指向倒排记录表的指针</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de-DE" altLang="zh-CN" sz="2600" dirty="0">
                <a:solidFill>
                  <a:schemeClr val="tx1"/>
                </a:solidFill>
                <a:latin typeface="Calibri" pitchFamily="34" charset="0"/>
                <a:ea typeface="黑体" pitchFamily="49" charset="-122"/>
              </a:rPr>
              <a:t>. . .</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暂定每条词项的上述信息均采用定长的方式存储</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假定所有词项的信息采用数组存储</a:t>
            </a:r>
            <a:endParaRPr lang="en-US" altLang="zh-CN" sz="2800" dirty="0">
              <a:solidFill>
                <a:schemeClr val="tx1"/>
              </a:solidFill>
              <a:latin typeface="Calibri" pitchFamily="34" charset="0"/>
              <a:ea typeface="黑体" pitchFamily="49" charset="-122"/>
            </a:endParaRPr>
          </a:p>
        </p:txBody>
      </p:sp>
      <p:sp>
        <p:nvSpPr>
          <p:cNvPr id="542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0BE5FD84-7D64-47A8-9586-5A92ACD3604B}" type="slidenum">
              <a:rPr lang="en-US" altLang="zh-CN" smtClean="0"/>
              <a:pPr/>
              <a:t>10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EF697E7-6CE1-48E8-877B-6129FC7924F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642938" y="3571875"/>
            <a:ext cx="8143875" cy="2643188"/>
          </a:xfrm>
          <a:prstGeom prst="rect">
            <a:avLst/>
          </a:prstGeom>
          <a:noFill/>
          <a:ln w="9525">
            <a:noFill/>
            <a:round/>
            <a:headEnd/>
            <a:tailEnd/>
          </a:ln>
        </p:spPr>
        <p:txBody>
          <a:bodyPr/>
          <a:lstStyle/>
          <a:p>
            <a:r>
              <a:rPr lang="en-US" altLang="zh-CN" dirty="0">
                <a:solidFill>
                  <a:schemeClr val="tx1"/>
                </a:solidFill>
                <a:latin typeface="Calibri" pitchFamily="34" charset="0"/>
                <a:ea typeface="黑体" pitchFamily="49" charset="-122"/>
              </a:rPr>
              <a:t>                                                                                                 </a:t>
            </a:r>
            <a:endParaRPr lang="en-US" altLang="zh-CN" dirty="0">
              <a:solidFill>
                <a:srgbClr val="00B050"/>
              </a:solidFill>
              <a:latin typeface="Calibri" pitchFamily="34" charset="0"/>
              <a:ea typeface="黑体" pitchFamily="49" charset="-122"/>
            </a:endParaRPr>
          </a:p>
          <a:p>
            <a:endParaRPr lang="en-US" altLang="zh-CN" dirty="0">
              <a:solidFill>
                <a:schemeClr val="tx1"/>
              </a:solidFill>
              <a:latin typeface="Calibri" pitchFamily="34" charset="0"/>
              <a:ea typeface="黑体" pitchFamily="49" charset="-122"/>
            </a:endParaRPr>
          </a:p>
          <a:p>
            <a:r>
              <a:rPr lang="zh-CN" altLang="en-US" dirty="0">
                <a:solidFill>
                  <a:schemeClr val="tx1"/>
                </a:solidFill>
                <a:latin typeface="Calibri" pitchFamily="34" charset="0"/>
                <a:ea typeface="黑体" pitchFamily="49" charset="-122"/>
              </a:rPr>
              <a:t>        空间消耗 </a:t>
            </a:r>
            <a:r>
              <a:rPr lang="en-US" altLang="zh-CN" dirty="0">
                <a:solidFill>
                  <a:schemeClr val="tx1"/>
                </a:solidFill>
                <a:latin typeface="Calibri" pitchFamily="34" charset="0"/>
                <a:ea typeface="黑体" pitchFamily="49" charset="-122"/>
              </a:rPr>
              <a:t>:   20</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a:t>
            </a:r>
          </a:p>
          <a:p>
            <a:endParaRPr lang="de-DE" altLang="zh-CN" dirty="0">
              <a:solidFill>
                <a:srgbClr val="00B050"/>
              </a:solidFill>
              <a:latin typeface="Calibri" pitchFamily="34" charset="0"/>
              <a:ea typeface="黑体" pitchFamily="49" charset="-122"/>
            </a:endParaRPr>
          </a:p>
        </p:txBody>
      </p:sp>
      <p:sp>
        <p:nvSpPr>
          <p:cNvPr id="563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3FA38CA-DDAA-4E9D-85FF-85B50D795000}" type="slidenum">
              <a:rPr lang="en-US" altLang="zh-CN" smtClean="0"/>
              <a:pPr/>
              <a:t>11</a:t>
            </a:fld>
            <a:endParaRPr lang="en-US" altLang="zh-CN"/>
          </a:p>
        </p:txBody>
      </p:sp>
      <p:pic>
        <p:nvPicPr>
          <p:cNvPr id="8" name="Picture 2"/>
          <p:cNvPicPr>
            <a:picLocks noChangeAspect="1" noChangeArrowheads="1"/>
          </p:cNvPicPr>
          <p:nvPr/>
        </p:nvPicPr>
        <p:blipFill>
          <a:blip r:embed="rId3" cstate="print"/>
          <a:srcRect/>
          <a:stretch>
            <a:fillRect/>
          </a:stretch>
        </p:blipFill>
        <p:spPr bwMode="auto">
          <a:xfrm>
            <a:off x="2512595" y="1916832"/>
            <a:ext cx="6631405" cy="235190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词项定位</a:t>
            </a:r>
            <a:r>
              <a:rPr lang="en-US" altLang="zh-CN"/>
              <a:t>(</a:t>
            </a:r>
            <a:r>
              <a:rPr lang="zh-CN" altLang="en-US"/>
              <a:t>即查词典</a:t>
            </a:r>
            <a:r>
              <a:rPr lang="en-US" altLang="zh-CN"/>
              <a:t>)</a:t>
            </a:r>
            <a:endParaRPr lang="zh-CN" altLang="en-US" dirty="0"/>
          </a:p>
        </p:txBody>
      </p:sp>
      <p:sp>
        <p:nvSpPr>
          <p:cNvPr id="3" name="内容占位符 2"/>
          <p:cNvSpPr>
            <a:spLocks noGrp="1"/>
          </p:cNvSpPr>
          <p:nvPr>
            <p:ph idx="1"/>
          </p:nvPr>
        </p:nvSpPr>
        <p:spPr>
          <a:xfrm>
            <a:off x="457200" y="1600200"/>
            <a:ext cx="4978896" cy="4953000"/>
          </a:xfrm>
        </p:spPr>
        <p:txBody>
          <a:bodyPr/>
          <a:lstStyle/>
          <a:p>
            <a:r>
              <a:rPr lang="zh-CN" altLang="en-US" dirty="0"/>
              <a:t>输入“信息”，如何在词典中快速找到这个词？</a:t>
            </a:r>
            <a:endParaRPr lang="en-US" altLang="zh-CN" dirty="0"/>
          </a:p>
          <a:p>
            <a:endParaRPr lang="en-US" altLang="zh-CN" dirty="0"/>
          </a:p>
          <a:p>
            <a:r>
              <a:rPr lang="zh-CN" altLang="en-US" dirty="0"/>
              <a:t>很多词典应用中的基本问题。</a:t>
            </a:r>
            <a:endParaRPr lang="en-US" altLang="zh-CN" dirty="0"/>
          </a:p>
          <a:p>
            <a:endParaRPr lang="en-US" altLang="zh-CN" dirty="0"/>
          </a:p>
          <a:p>
            <a:r>
              <a:rPr lang="zh-CN" altLang="en-US" dirty="0"/>
              <a:t>以下介绍支持快速查找的词典数据结构。</a:t>
            </a:r>
          </a:p>
        </p:txBody>
      </p:sp>
      <p:sp>
        <p:nvSpPr>
          <p:cNvPr id="4" name="灯片编号占位符 3"/>
          <p:cNvSpPr>
            <a:spLocks noGrp="1"/>
          </p:cNvSpPr>
          <p:nvPr>
            <p:ph type="sldNum" sz="quarter" idx="12"/>
          </p:nvPr>
        </p:nvSpPr>
        <p:spPr/>
        <p:txBody>
          <a:bodyPr/>
          <a:lstStyle/>
          <a:p>
            <a:fld id="{DB3EC566-48E6-4552-87D6-CB322A8F1925}" type="slidenum">
              <a:rPr lang="en-US" smtClean="0"/>
              <a:pPr/>
              <a:t>12</a:t>
            </a:fld>
            <a:endParaRPr lang="en-US"/>
          </a:p>
        </p:txBody>
      </p:sp>
      <p:sp>
        <p:nvSpPr>
          <p:cNvPr id="5" name="矩形 4"/>
          <p:cNvSpPr/>
          <p:nvPr/>
        </p:nvSpPr>
        <p:spPr>
          <a:xfrm>
            <a:off x="6084168" y="1844824"/>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信息</a:t>
            </a:r>
          </a:p>
        </p:txBody>
      </p:sp>
      <p:sp>
        <p:nvSpPr>
          <p:cNvPr id="6" name="矩形 5"/>
          <p:cNvSpPr/>
          <p:nvPr/>
        </p:nvSpPr>
        <p:spPr>
          <a:xfrm>
            <a:off x="6084168" y="2492896"/>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数据</a:t>
            </a:r>
          </a:p>
        </p:txBody>
      </p:sp>
      <p:sp>
        <p:nvSpPr>
          <p:cNvPr id="7" name="矩形 6"/>
          <p:cNvSpPr/>
          <p:nvPr/>
        </p:nvSpPr>
        <p:spPr>
          <a:xfrm>
            <a:off x="6084168" y="3140968"/>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9" name="矩形 8"/>
          <p:cNvSpPr/>
          <p:nvPr/>
        </p:nvSpPr>
        <p:spPr>
          <a:xfrm>
            <a:off x="6084168" y="4437112"/>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挖掘</a:t>
            </a:r>
          </a:p>
        </p:txBody>
      </p:sp>
      <p:sp>
        <p:nvSpPr>
          <p:cNvPr id="10" name="TextBox 9"/>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91977C-85C5-4441-8095-B1B04D3B8AB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用于词项定位的数据结构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50825" y="1916113"/>
            <a:ext cx="8572500" cy="402272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ea"/>
                <a:ea typeface="+mj-ea"/>
              </a:rPr>
              <a:t>主要有两种数据结构</a:t>
            </a:r>
            <a:r>
              <a:rPr lang="en-US" altLang="zh-CN" sz="2800" dirty="0">
                <a:solidFill>
                  <a:schemeClr val="tx1"/>
                </a:solidFill>
                <a:latin typeface="+mj-ea"/>
                <a:ea typeface="+mj-ea"/>
              </a:rPr>
              <a:t>: </a:t>
            </a:r>
            <a:r>
              <a:rPr lang="zh-CN" altLang="en-US" sz="2800" dirty="0">
                <a:solidFill>
                  <a:schemeClr val="tx1"/>
                </a:solidFill>
                <a:latin typeface="+mj-ea"/>
                <a:ea typeface="+mj-ea"/>
              </a:rPr>
              <a:t>哈希表和树</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有些</a:t>
            </a:r>
            <a:r>
              <a:rPr lang="en-US" altLang="zh-CN" sz="2800" dirty="0">
                <a:solidFill>
                  <a:schemeClr val="tx1"/>
                </a:solidFill>
                <a:latin typeface="+mj-ea"/>
                <a:ea typeface="+mj-ea"/>
              </a:rPr>
              <a:t>IR</a:t>
            </a:r>
            <a:r>
              <a:rPr lang="zh-CN" altLang="en-US" sz="2800" dirty="0">
                <a:solidFill>
                  <a:schemeClr val="tx1"/>
                </a:solidFill>
                <a:latin typeface="+mj-ea"/>
                <a:ea typeface="+mj-ea"/>
              </a:rPr>
              <a:t>系统用哈希表，有些系统用树结构</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采用哈希表或树的准则</a:t>
            </a:r>
            <a:r>
              <a:rPr lang="en-US" altLang="zh-CN" sz="2800" dirty="0">
                <a:solidFill>
                  <a:schemeClr val="tx1"/>
                </a:solidFill>
                <a:latin typeface="+mj-ea"/>
                <a:ea typeface="+mj-ea"/>
              </a:rPr>
              <a:t>:</a:t>
            </a: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词项数目是否固定或者说词项数目是否持续增长？</a:t>
            </a:r>
            <a:endParaRPr lang="en-US" altLang="zh-CN" sz="2600" dirty="0">
              <a:solidFill>
                <a:schemeClr val="tx1"/>
              </a:solidFill>
              <a:latin typeface="+mj-ea"/>
              <a:ea typeface="+mj-ea"/>
            </a:endParaRP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词项的相对访问频率如何？</a:t>
            </a:r>
            <a:endParaRPr lang="de-DE" altLang="zh-CN" sz="2600" dirty="0">
              <a:solidFill>
                <a:schemeClr val="tx1"/>
              </a:solidFill>
              <a:latin typeface="+mj-ea"/>
              <a:ea typeface="+mj-ea"/>
            </a:endParaRP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词项的数目有多少？</a:t>
            </a:r>
            <a:endParaRPr lang="en-US" altLang="zh-CN" sz="2600" dirty="0">
              <a:solidFill>
                <a:schemeClr val="tx1"/>
              </a:solidFill>
              <a:latin typeface="+mj-ea"/>
              <a:ea typeface="+mj-ea"/>
            </a:endParaRPr>
          </a:p>
        </p:txBody>
      </p:sp>
      <p:sp>
        <p:nvSpPr>
          <p:cNvPr id="583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08914B2-1584-4895-B85F-570FD2DEDC0B}" type="slidenum">
              <a:rPr lang="en-US" altLang="zh-CN" smtClean="0"/>
              <a:pPr/>
              <a:t>13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哈希表</a:t>
            </a:r>
            <a:r>
              <a:rPr lang="en-US" altLang="zh-CN" dirty="0"/>
              <a:t>(</a:t>
            </a:r>
            <a:r>
              <a:rPr lang="zh-CN" altLang="en-US" dirty="0"/>
              <a:t>散列表</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14</a:t>
            </a:fld>
            <a:endParaRPr lang="en-US"/>
          </a:p>
        </p:txBody>
      </p:sp>
      <p:sp>
        <p:nvSpPr>
          <p:cNvPr id="5" name="矩形 4"/>
          <p:cNvSpPr/>
          <p:nvPr/>
        </p:nvSpPr>
        <p:spPr>
          <a:xfrm>
            <a:off x="6084168" y="1844824"/>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信息</a:t>
            </a:r>
          </a:p>
        </p:txBody>
      </p:sp>
      <p:sp>
        <p:nvSpPr>
          <p:cNvPr id="6" name="矩形 5"/>
          <p:cNvSpPr/>
          <p:nvPr/>
        </p:nvSpPr>
        <p:spPr>
          <a:xfrm>
            <a:off x="6084168" y="2492896"/>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数据</a:t>
            </a:r>
          </a:p>
        </p:txBody>
      </p:sp>
      <p:sp>
        <p:nvSpPr>
          <p:cNvPr id="7" name="矩形 6"/>
          <p:cNvSpPr/>
          <p:nvPr/>
        </p:nvSpPr>
        <p:spPr>
          <a:xfrm>
            <a:off x="6084168" y="3140968"/>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solidFill>
                <a:schemeClr val="tx1"/>
              </a:solidFill>
            </a:endParaRPr>
          </a:p>
        </p:txBody>
      </p:sp>
      <p:sp>
        <p:nvSpPr>
          <p:cNvPr id="8" name="矩形 7"/>
          <p:cNvSpPr/>
          <p:nvPr/>
        </p:nvSpPr>
        <p:spPr>
          <a:xfrm>
            <a:off x="6084168" y="3789040"/>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solidFill>
                <a:schemeClr val="tx1"/>
              </a:solidFill>
            </a:endParaRPr>
          </a:p>
        </p:txBody>
      </p:sp>
      <p:sp>
        <p:nvSpPr>
          <p:cNvPr id="9" name="矩形 8"/>
          <p:cNvSpPr/>
          <p:nvPr/>
        </p:nvSpPr>
        <p:spPr>
          <a:xfrm>
            <a:off x="6084168" y="4437112"/>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挖掘</a:t>
            </a:r>
          </a:p>
        </p:txBody>
      </p:sp>
      <p:sp>
        <p:nvSpPr>
          <p:cNvPr id="10" name="TextBox 9"/>
          <p:cNvSpPr txBox="1"/>
          <p:nvPr/>
        </p:nvSpPr>
        <p:spPr>
          <a:xfrm>
            <a:off x="791580" y="1759456"/>
            <a:ext cx="4536504" cy="2677656"/>
          </a:xfrm>
          <a:prstGeom prst="rect">
            <a:avLst/>
          </a:prstGeom>
          <a:noFill/>
        </p:spPr>
        <p:txBody>
          <a:bodyPr wrap="square" rtlCol="0">
            <a:spAutoFit/>
          </a:bodyPr>
          <a:lstStyle/>
          <a:p>
            <a:r>
              <a:rPr lang="zh-CN" altLang="en-US" dirty="0">
                <a:solidFill>
                  <a:schemeClr val="tx1"/>
                </a:solidFill>
                <a:ea typeface="黑体" pitchFamily="49" charset="-122"/>
              </a:rPr>
              <a:t>哈希函数，输入词项，输出正整数</a:t>
            </a:r>
            <a:r>
              <a:rPr lang="en-US" altLang="zh-CN" dirty="0">
                <a:solidFill>
                  <a:schemeClr val="tx1"/>
                </a:solidFill>
                <a:ea typeface="黑体" pitchFamily="49" charset="-122"/>
              </a:rPr>
              <a:t>(</a:t>
            </a:r>
            <a:r>
              <a:rPr lang="zh-CN" altLang="en-US" dirty="0">
                <a:solidFill>
                  <a:schemeClr val="tx1"/>
                </a:solidFill>
                <a:ea typeface="黑体" pitchFamily="49" charset="-122"/>
              </a:rPr>
              <a:t>通常是地址</a:t>
            </a:r>
            <a:r>
              <a:rPr lang="en-US" altLang="zh-CN" dirty="0">
                <a:solidFill>
                  <a:schemeClr val="tx1"/>
                </a:solidFill>
                <a:ea typeface="黑体" pitchFamily="49" charset="-122"/>
              </a:rPr>
              <a:t>)</a:t>
            </a:r>
          </a:p>
          <a:p>
            <a:endParaRPr lang="en-US" altLang="zh-CN" dirty="0">
              <a:solidFill>
                <a:schemeClr val="tx1"/>
              </a:solidFill>
              <a:ea typeface="黑体" pitchFamily="49" charset="-122"/>
            </a:endParaRPr>
          </a:p>
          <a:p>
            <a:r>
              <a:rPr lang="en-US" altLang="zh-CN" dirty="0">
                <a:solidFill>
                  <a:schemeClr val="tx1"/>
                </a:solidFill>
                <a:ea typeface="黑体" pitchFamily="49" charset="-122"/>
              </a:rPr>
              <a:t>f(</a:t>
            </a:r>
            <a:r>
              <a:rPr lang="zh-CN" altLang="en-US" dirty="0">
                <a:solidFill>
                  <a:schemeClr val="tx1"/>
                </a:solidFill>
                <a:ea typeface="黑体" pitchFamily="49" charset="-122"/>
              </a:rPr>
              <a:t>信息</a:t>
            </a:r>
            <a:r>
              <a:rPr lang="en-US" altLang="zh-CN" dirty="0">
                <a:solidFill>
                  <a:schemeClr val="tx1"/>
                </a:solidFill>
                <a:ea typeface="黑体" pitchFamily="49" charset="-122"/>
              </a:rPr>
              <a:t>)=18, f(</a:t>
            </a:r>
            <a:r>
              <a:rPr lang="zh-CN" altLang="en-US" dirty="0">
                <a:solidFill>
                  <a:schemeClr val="tx1"/>
                </a:solidFill>
                <a:ea typeface="黑体" pitchFamily="49" charset="-122"/>
              </a:rPr>
              <a:t>数据</a:t>
            </a:r>
            <a:r>
              <a:rPr lang="en-US" altLang="zh-CN" dirty="0">
                <a:solidFill>
                  <a:schemeClr val="tx1"/>
                </a:solidFill>
                <a:ea typeface="黑体" pitchFamily="49" charset="-122"/>
              </a:rPr>
              <a:t>)=19</a:t>
            </a:r>
            <a:r>
              <a:rPr lang="zh-CN" altLang="en-US" dirty="0">
                <a:solidFill>
                  <a:schemeClr val="tx1"/>
                </a:solidFill>
                <a:ea typeface="黑体" pitchFamily="49" charset="-122"/>
              </a:rPr>
              <a:t>，</a:t>
            </a:r>
            <a:endParaRPr lang="en-US" altLang="zh-CN" dirty="0">
              <a:solidFill>
                <a:schemeClr val="tx1"/>
              </a:solidFill>
              <a:ea typeface="黑体" pitchFamily="49" charset="-122"/>
            </a:endParaRPr>
          </a:p>
          <a:p>
            <a:r>
              <a:rPr lang="en-US" altLang="zh-CN" dirty="0">
                <a:solidFill>
                  <a:schemeClr val="tx1"/>
                </a:solidFill>
                <a:ea typeface="黑体" pitchFamily="49" charset="-122"/>
              </a:rPr>
              <a:t>                  f(</a:t>
            </a:r>
            <a:r>
              <a:rPr lang="zh-CN" altLang="en-US" dirty="0">
                <a:solidFill>
                  <a:schemeClr val="tx1"/>
                </a:solidFill>
                <a:ea typeface="黑体" pitchFamily="49" charset="-122"/>
              </a:rPr>
              <a:t>挖掘</a:t>
            </a:r>
            <a:r>
              <a:rPr lang="en-US" altLang="zh-CN" dirty="0">
                <a:solidFill>
                  <a:schemeClr val="tx1"/>
                </a:solidFill>
                <a:ea typeface="黑体" pitchFamily="49" charset="-122"/>
              </a:rPr>
              <a:t>)=19</a:t>
            </a:r>
          </a:p>
          <a:p>
            <a:endParaRPr lang="en-US" altLang="zh-CN" dirty="0">
              <a:solidFill>
                <a:schemeClr val="tx1"/>
              </a:solidFill>
              <a:ea typeface="黑体" pitchFamily="49" charset="-122"/>
            </a:endParaRPr>
          </a:p>
          <a:p>
            <a:endParaRPr lang="zh-CN" altLang="en-US" dirty="0">
              <a:solidFill>
                <a:schemeClr val="tx1"/>
              </a:solidFill>
              <a:ea typeface="黑体" pitchFamily="49" charset="-122"/>
            </a:endParaRPr>
          </a:p>
        </p:txBody>
      </p:sp>
      <p:sp>
        <p:nvSpPr>
          <p:cNvPr id="11" name="TextBox 10"/>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cxnSp>
        <p:nvCxnSpPr>
          <p:cNvPr id="24" name="形状 23"/>
          <p:cNvCxnSpPr>
            <a:stCxn id="6" idx="3"/>
          </p:cNvCxnSpPr>
          <p:nvPr/>
        </p:nvCxnSpPr>
        <p:spPr>
          <a:xfrm>
            <a:off x="7524328" y="2816932"/>
            <a:ext cx="504056" cy="205222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flipH="1">
            <a:off x="7452320" y="486916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4B13084-0B8E-4B11-A581-5E8F93686D4B}"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哈希表</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85749" y="1643063"/>
            <a:ext cx="8501063" cy="466625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每个词项通过哈希函数映射成一个整数</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尽可能避免冲突</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查询处理时：对查询词项进行哈希，如果有冲突，则解决冲突，最后在定长数组中定位</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在哈希表中的定位速度快于树中的定位速度</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查询时间是常数</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缺点：</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无法处理词项的微小变形</a:t>
            </a:r>
            <a:r>
              <a:rPr lang="en-US" altLang="zh-CN" sz="2200" dirty="0">
                <a:solidFill>
                  <a:schemeClr val="tx1"/>
                </a:solidFill>
                <a:latin typeface="Calibri" pitchFamily="34" charset="0"/>
                <a:ea typeface="黑体" pitchFamily="49" charset="-122"/>
              </a:rPr>
              <a:t> </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不支持前缀搜索</a:t>
            </a:r>
            <a:r>
              <a:rPr lang="en-US" altLang="zh-CN" sz="2200" dirty="0">
                <a:solidFill>
                  <a:schemeClr val="tx1"/>
                </a:solidFill>
                <a:latin typeface="Calibri" pitchFamily="34" charset="0"/>
                <a:ea typeface="黑体" pitchFamily="49" charset="-122"/>
              </a:rPr>
              <a:t> (</a:t>
            </a:r>
            <a:r>
              <a:rPr lang="zh-CN" altLang="en-US" sz="2200" dirty="0">
                <a:solidFill>
                  <a:schemeClr val="tx1"/>
                </a:solidFill>
                <a:latin typeface="Calibri" pitchFamily="34" charset="0"/>
                <a:ea typeface="黑体" pitchFamily="49" charset="-122"/>
              </a:rPr>
              <a:t>比如所有以</a:t>
            </a:r>
            <a:r>
              <a:rPr lang="en-US" altLang="zh-CN" sz="2200" i="1" dirty="0">
                <a:solidFill>
                  <a:schemeClr val="tx1"/>
                </a:solidFill>
                <a:latin typeface="Calibri" pitchFamily="34" charset="0"/>
                <a:ea typeface="黑体" pitchFamily="49" charset="-122"/>
              </a:rPr>
              <a:t>automat</a:t>
            </a:r>
            <a:r>
              <a:rPr lang="zh-CN" altLang="en-US" sz="2200" dirty="0">
                <a:solidFill>
                  <a:schemeClr val="tx1"/>
                </a:solidFill>
                <a:latin typeface="Calibri" pitchFamily="34" charset="0"/>
                <a:ea typeface="黑体" pitchFamily="49" charset="-122"/>
              </a:rPr>
              <a:t>开头的词项</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如果词汇表不断增大，需要定期对所有词项重新哈希</a:t>
            </a:r>
            <a:endParaRPr lang="en-US" altLang="zh-CN" sz="2200" dirty="0">
              <a:solidFill>
                <a:schemeClr val="tx1"/>
              </a:solidFill>
              <a:latin typeface="Calibri" pitchFamily="34" charset="0"/>
              <a:ea typeface="黑体"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C0797C8-966F-437D-9781-8A9D0A14F7CF}" type="slidenum">
              <a:rPr lang="en-US" altLang="zh-CN" smtClean="0"/>
              <a:pPr/>
              <a:t>15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13643E5-EABE-4F69-812A-E2AC384A087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r>
              <a:rPr lang="en-US" altLang="zh-CN" sz="3600" dirty="0">
                <a:solidFill>
                  <a:schemeClr val="tx1"/>
                </a:solidFill>
                <a:latin typeface="Calibri" pitchFamily="34" charset="0"/>
                <a:ea typeface="黑体" pitchFamily="49" charset="-122"/>
              </a:rPr>
              <a:t>(Tree)</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45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C701B18D-6150-4868-A5E8-BF18C0EBD5EF}" type="slidenum">
              <a:rPr lang="en-US" altLang="zh-CN" smtClean="0"/>
              <a:pPr/>
              <a:t>16</a:t>
            </a:fld>
            <a:endParaRPr lang="en-US" altLang="zh-CN"/>
          </a:p>
        </p:txBody>
      </p:sp>
      <p:pic>
        <p:nvPicPr>
          <p:cNvPr id="64518" name="Picture 7" descr="320.png"/>
          <p:cNvPicPr>
            <a:picLocks noChangeAspect="1"/>
          </p:cNvPicPr>
          <p:nvPr/>
        </p:nvPicPr>
        <p:blipFill>
          <a:blip r:embed="rId3" cstate="print"/>
          <a:srcRect/>
          <a:stretch>
            <a:fillRect/>
          </a:stretch>
        </p:blipFill>
        <p:spPr bwMode="auto">
          <a:xfrm>
            <a:off x="857250" y="1571625"/>
            <a:ext cx="7429500" cy="4522788"/>
          </a:xfrm>
          <a:prstGeom prst="rect">
            <a:avLst/>
          </a:prstGeom>
          <a:noFill/>
          <a:ln w="9525">
            <a:noFill/>
            <a:miter lim="800000"/>
            <a:headEnd/>
            <a:tailEnd/>
          </a:ln>
        </p:spPr>
      </p:pic>
      <p:sp>
        <p:nvSpPr>
          <p:cNvPr id="2" name="文本框 1"/>
          <p:cNvSpPr txBox="1"/>
          <p:nvPr/>
        </p:nvSpPr>
        <p:spPr>
          <a:xfrm>
            <a:off x="2587631" y="6097119"/>
            <a:ext cx="4040175" cy="461665"/>
          </a:xfrm>
          <a:prstGeom prst="rect">
            <a:avLst/>
          </a:prstGeom>
          <a:noFill/>
        </p:spPr>
        <p:txBody>
          <a:bodyPr wrap="square" rtlCol="0">
            <a:spAutoFit/>
          </a:bodyPr>
          <a:lstStyle/>
          <a:p>
            <a:r>
              <a:rPr lang="zh-CN" altLang="en-US" dirty="0">
                <a:solidFill>
                  <a:schemeClr val="tx1"/>
                </a:solidFill>
              </a:rPr>
              <a:t>一棵二叉树（</a:t>
            </a:r>
            <a:r>
              <a:rPr lang="en-US" altLang="zh-CN" dirty="0">
                <a:solidFill>
                  <a:schemeClr val="tx1"/>
                </a:solidFill>
              </a:rPr>
              <a:t>Binary Tree</a:t>
            </a:r>
            <a:r>
              <a:rPr lang="zh-CN" altLang="en-US" dirty="0">
                <a:solidFill>
                  <a:schemeClr val="tx1"/>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CA59FF-B3C8-4302-B060-C3FE589CC76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r>
              <a:rPr lang="zh-CN" altLang="en-US" sz="3600" dirty="0">
                <a:solidFill>
                  <a:schemeClr val="tx1"/>
                </a:solidFill>
                <a:latin typeface="Calibri" pitchFamily="34" charset="0"/>
                <a:ea typeface="黑体" pitchFamily="49" charset="-122"/>
              </a:rPr>
              <a:t>结构的性质</a:t>
            </a:r>
          </a:p>
        </p:txBody>
      </p:sp>
      <p:sp>
        <p:nvSpPr>
          <p:cNvPr id="84996" name="Text Box 3"/>
          <p:cNvSpPr txBox="1">
            <a:spLocks noChangeArrowheads="1"/>
          </p:cNvSpPr>
          <p:nvPr/>
        </p:nvSpPr>
        <p:spPr bwMode="auto">
          <a:xfrm>
            <a:off x="214313" y="1643063"/>
            <a:ext cx="8572500" cy="4522241"/>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树可以支持前缀查找</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相当于对词典再建一层索引</a:t>
            </a:r>
            <a:r>
              <a:rPr lang="en-US" altLang="zh-CN"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缺点：</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二叉树的搜索速度略低于哈希表方式：</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其中</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是词汇表大小，即所有词项的数目</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当然，</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仅仅对</a:t>
            </a:r>
            <a:r>
              <a:rPr lang="zh-CN" altLang="en-US" dirty="0">
                <a:solidFill>
                  <a:srgbClr val="FF0000"/>
                </a:solidFill>
                <a:latin typeface="Calibri" pitchFamily="34" charset="0"/>
                <a:ea typeface="黑体" pitchFamily="49" charset="-122"/>
              </a:rPr>
              <a:t>平衡树成立</a:t>
            </a:r>
            <a:r>
              <a:rPr lang="zh-CN" altLang="en-US" dirty="0">
                <a:solidFill>
                  <a:schemeClr val="tx1"/>
                </a:solidFill>
                <a:latin typeface="Calibri" pitchFamily="34" charset="0"/>
                <a:ea typeface="黑体" pitchFamily="49" charset="-122"/>
              </a:rPr>
              <a:t>，使二叉树重新保持平衡开销很大</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a:t>
            </a:r>
            <a:r>
              <a:rPr lang="en-US" altLang="zh-CN" dirty="0">
                <a:solidFill>
                  <a:schemeClr val="tx1"/>
                </a:solidFill>
                <a:latin typeface="Calibri" pitchFamily="34" charset="0"/>
                <a:ea typeface="黑体" pitchFamily="49" charset="-122"/>
              </a:rPr>
              <a:t>(Balanced Tree)</a:t>
            </a:r>
            <a:r>
              <a:rPr lang="zh-CN" altLang="en-US" dirty="0">
                <a:solidFill>
                  <a:schemeClr val="tx1"/>
                </a:solidFill>
                <a:latin typeface="Calibri" pitchFamily="34" charset="0"/>
                <a:ea typeface="黑体" pitchFamily="49" charset="-122"/>
              </a:rPr>
              <a:t>能够缓解上述二叉树的问题</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树定义：每个内部节点的子节点数目在</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a:t>
            </a:r>
            <a:r>
              <a:rPr lang="en-US" altLang="zh-CN" i="1" dirty="0">
                <a:solidFill>
                  <a:schemeClr val="tx1"/>
                </a:solidFill>
                <a:latin typeface="Calibri" pitchFamily="34" charset="0"/>
                <a:ea typeface="黑体" pitchFamily="49" charset="-122"/>
              </a:rPr>
              <a:t> b</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之间，其中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b</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为合适的正整数</a:t>
            </a:r>
            <a:r>
              <a:rPr lang="de-DE" altLang="zh-CN" dirty="0">
                <a:solidFill>
                  <a:schemeClr val="tx1"/>
                </a:solidFill>
                <a:latin typeface="Calibri" pitchFamily="34" charset="0"/>
                <a:ea typeface="黑体" pitchFamily="49" charset="-122"/>
              </a:rPr>
              <a:t>, e.g., [2, 4].</a:t>
            </a:r>
            <a:endParaRPr lang="en-US" altLang="zh-CN" sz="4800" dirty="0">
              <a:solidFill>
                <a:schemeClr val="tx1"/>
              </a:solidFill>
              <a:latin typeface="Calibri" pitchFamily="34" charset="0"/>
              <a:ea typeface="黑体" pitchFamily="49" charset="-122"/>
            </a:endParaRPr>
          </a:p>
        </p:txBody>
      </p:sp>
      <p:sp>
        <p:nvSpPr>
          <p:cNvPr id="624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3929C82-ABD2-4A53-9CB7-8DC8D5FAA588}" type="slidenum">
              <a:rPr lang="en-US" altLang="zh-CN" smtClean="0"/>
              <a:pPr/>
              <a:t>17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C89080D-EA9F-46EF-B643-8E7FD2B413B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dirty="0">
                <a:solidFill>
                  <a:schemeClr val="tx1"/>
                </a:solidFill>
                <a:latin typeface="Calibri" pitchFamily="34" charset="0"/>
                <a:ea typeface="黑体" pitchFamily="49" charset="-122"/>
              </a:rPr>
              <a:t>B-</a:t>
            </a:r>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65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724A14A-B539-478E-AF26-61EEDEFD5E8C}" type="slidenum">
              <a:rPr lang="en-US" altLang="zh-CN" smtClean="0"/>
              <a:pPr/>
              <a:t>18</a:t>
            </a:fld>
            <a:endParaRPr lang="en-US" altLang="zh-CN"/>
          </a:p>
        </p:txBody>
      </p:sp>
      <p:pic>
        <p:nvPicPr>
          <p:cNvPr id="66566" name="Picture 8" descr="321.png"/>
          <p:cNvPicPr>
            <a:picLocks noChangeAspect="1"/>
          </p:cNvPicPr>
          <p:nvPr/>
        </p:nvPicPr>
        <p:blipFill>
          <a:blip r:embed="rId3" cstate="print"/>
          <a:srcRect/>
          <a:stretch>
            <a:fillRect/>
          </a:stretch>
        </p:blipFill>
        <p:spPr bwMode="auto">
          <a:xfrm>
            <a:off x="1046956" y="1643063"/>
            <a:ext cx="6907213" cy="2513012"/>
          </a:xfrm>
          <a:prstGeom prst="rect">
            <a:avLst/>
          </a:prstGeom>
          <a:noFill/>
          <a:ln w="9525">
            <a:noFill/>
            <a:miter lim="800000"/>
            <a:headEnd/>
            <a:tailEnd/>
          </a:ln>
        </p:spPr>
      </p:pic>
      <p:sp>
        <p:nvSpPr>
          <p:cNvPr id="8" name="Text Box 3"/>
          <p:cNvSpPr txBox="1">
            <a:spLocks noChangeArrowheads="1"/>
          </p:cNvSpPr>
          <p:nvPr/>
        </p:nvSpPr>
        <p:spPr bwMode="auto">
          <a:xfrm>
            <a:off x="378817" y="4797152"/>
            <a:ext cx="8572500" cy="1369219"/>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树的搜索速度为</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但是没有平衡问题</a:t>
            </a:r>
            <a:endParaRPr lang="en-US" altLang="zh-CN" sz="4800" dirty="0">
              <a:solidFill>
                <a:schemeClr val="tx1"/>
              </a:solidFill>
              <a:latin typeface="Calibri" pitchFamily="34"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19</a:t>
            </a:fld>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29736" y="1640498"/>
            <a:ext cx="7943850" cy="3600450"/>
          </a:xfrm>
          <a:prstGeom prst="rect">
            <a:avLst/>
          </a:prstGeom>
          <a:noFill/>
          <a:ln w="9525">
            <a:noFill/>
            <a:miter lim="800000"/>
            <a:headEnd/>
            <a:tailEnd/>
          </a:ln>
          <a:effectLst/>
        </p:spPr>
      </p:pic>
      <p:sp>
        <p:nvSpPr>
          <p:cNvPr id="5" name="标题 1">
            <a:extLst>
              <a:ext uri="{FF2B5EF4-FFF2-40B4-BE49-F238E27FC236}">
                <a16:creationId xmlns:a16="http://schemas.microsoft.com/office/drawing/2014/main" id="{B2108B26-6B33-49AA-AF09-1C1FE9D537F9}"/>
              </a:ext>
            </a:extLst>
          </p:cNvPr>
          <p:cNvSpPr>
            <a:spLocks noGrp="1"/>
          </p:cNvSpPr>
          <p:nvPr>
            <p:ph type="title"/>
          </p:nvPr>
        </p:nvSpPr>
        <p:spPr>
          <a:xfrm>
            <a:off x="421804" y="223611"/>
            <a:ext cx="8229600" cy="1143000"/>
          </a:xfrm>
        </p:spPr>
        <p:txBody>
          <a:bodyPr/>
          <a:lstStyle/>
          <a:p>
            <a:r>
              <a:rPr lang="zh-CN" altLang="en-US" dirty="0"/>
              <a:t>搜索构建实例：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索引排序</a:t>
            </a:r>
          </a:p>
        </p:txBody>
      </p:sp>
      <p:sp>
        <p:nvSpPr>
          <p:cNvPr id="3" name="内容占位符 2"/>
          <p:cNvSpPr>
            <a:spLocks noGrp="1"/>
          </p:cNvSpPr>
          <p:nvPr>
            <p:ph idx="1"/>
          </p:nvPr>
        </p:nvSpPr>
        <p:spPr/>
        <p:txBody>
          <a:bodyPr/>
          <a:lstStyle/>
          <a:p>
            <a:r>
              <a:rPr lang="en-US" altLang="zh-CN" dirty="0"/>
              <a:t>1.</a:t>
            </a:r>
            <a:r>
              <a:rPr lang="zh-CN" altLang="en-US" dirty="0"/>
              <a:t>索引</a:t>
            </a:r>
            <a:endParaRPr lang="en-US" altLang="zh-CN" dirty="0"/>
          </a:p>
          <a:p>
            <a:r>
              <a:rPr lang="en-US" altLang="zh-CN" dirty="0"/>
              <a:t>2.</a:t>
            </a:r>
            <a:r>
              <a:rPr lang="zh-CN" altLang="en-US" dirty="0"/>
              <a:t>排序模型</a:t>
            </a:r>
            <a:endParaRPr lang="en-US" altLang="zh-CN" dirty="0"/>
          </a:p>
          <a:p>
            <a:r>
              <a:rPr lang="en-US" altLang="zh-CN" dirty="0"/>
              <a:t>3.</a:t>
            </a:r>
            <a:r>
              <a:rPr lang="zh-CN" altLang="en-US" dirty="0"/>
              <a:t>倒排索引</a:t>
            </a:r>
            <a:endParaRPr lang="en-US" altLang="zh-CN" dirty="0"/>
          </a:p>
          <a:p>
            <a:r>
              <a:rPr lang="en-US" altLang="zh-CN" dirty="0"/>
              <a:t>4.</a:t>
            </a:r>
            <a:r>
              <a:rPr lang="zh-CN" altLang="en-US" dirty="0"/>
              <a:t>压缩</a:t>
            </a:r>
            <a:endParaRPr lang="en-US" altLang="zh-CN" dirty="0"/>
          </a:p>
          <a:p>
            <a:r>
              <a:rPr lang="en-US" altLang="zh-CN" dirty="0"/>
              <a:t>5.</a:t>
            </a:r>
            <a:r>
              <a:rPr lang="zh-CN" altLang="en-US" dirty="0"/>
              <a:t>辅助结构</a:t>
            </a:r>
            <a:endParaRPr lang="en-US" altLang="zh-CN" dirty="0"/>
          </a:p>
          <a:p>
            <a:r>
              <a:rPr lang="en-US" altLang="zh-CN" dirty="0"/>
              <a:t>6.</a:t>
            </a:r>
            <a:r>
              <a:rPr lang="zh-CN" altLang="en-US" dirty="0"/>
              <a:t>索引构建</a:t>
            </a:r>
            <a:endParaRPr lang="en-US" altLang="zh-CN" dirty="0"/>
          </a:p>
          <a:p>
            <a:r>
              <a:rPr lang="en-US" altLang="zh-CN" dirty="0"/>
              <a:t>7.</a:t>
            </a:r>
            <a:r>
              <a:rPr lang="zh-CN" altLang="en-US" dirty="0"/>
              <a:t>查询处理</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a:t>
            </a:fld>
            <a:endParaRPr lang="zh-CN" altLang="en-US" dirty="0"/>
          </a:p>
        </p:txBody>
      </p:sp>
    </p:spTree>
    <p:extLst>
      <p:ext uri="{BB962C8B-B14F-4D97-AF65-F5344CB8AC3E}">
        <p14:creationId xmlns:p14="http://schemas.microsoft.com/office/powerpoint/2010/main" val="110451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804" y="223611"/>
            <a:ext cx="8229600" cy="1143000"/>
          </a:xfrm>
        </p:spPr>
        <p:txBody>
          <a:bodyPr/>
          <a:lstStyle/>
          <a:p>
            <a:r>
              <a:rPr lang="zh-CN" altLang="en-US" dirty="0"/>
              <a:t>倒排索引一</a:t>
            </a:r>
          </a:p>
        </p:txBody>
      </p:sp>
      <p:sp>
        <p:nvSpPr>
          <p:cNvPr id="3" name="内容占位符 2"/>
          <p:cNvSpPr>
            <a:spLocks noGrp="1"/>
          </p:cNvSpPr>
          <p:nvPr>
            <p:ph idx="1"/>
          </p:nvPr>
        </p:nvSpPr>
        <p:spPr/>
        <p:txBody>
          <a:bodyPr/>
          <a:lstStyle/>
          <a:p>
            <a:r>
              <a:rPr lang="zh-CN" altLang="en-US" dirty="0"/>
              <a:t>只记录文档编号</a:t>
            </a:r>
            <a:endParaRPr lang="en-US" altLang="zh-CN" dirty="0"/>
          </a:p>
          <a:p>
            <a:endParaRPr lang="en-US" altLang="zh-CN" dirty="0"/>
          </a:p>
          <a:p>
            <a:endParaRPr lang="en-US" altLang="zh-CN" dirty="0"/>
          </a:p>
          <a:p>
            <a:endParaRPr lang="en-US" altLang="zh-CN" dirty="0"/>
          </a:p>
          <a:p>
            <a:endParaRPr lang="en-US" altLang="zh-CN" dirty="0"/>
          </a:p>
          <a:p>
            <a:r>
              <a:rPr lang="en-US" altLang="zh-CN" dirty="0"/>
              <a:t>tropical fish</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20</a:t>
            </a:fld>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3707667" y="0"/>
            <a:ext cx="4779840" cy="687997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倒排索引二</a:t>
            </a:r>
          </a:p>
        </p:txBody>
      </p:sp>
      <p:sp>
        <p:nvSpPr>
          <p:cNvPr id="3" name="内容占位符 2"/>
          <p:cNvSpPr>
            <a:spLocks noGrp="1"/>
          </p:cNvSpPr>
          <p:nvPr>
            <p:ph idx="1"/>
          </p:nvPr>
        </p:nvSpPr>
        <p:spPr/>
        <p:txBody>
          <a:bodyPr/>
          <a:lstStyle/>
          <a:p>
            <a:r>
              <a:rPr lang="zh-CN" altLang="en-US" dirty="0"/>
              <a:t>增加计数</a:t>
            </a:r>
            <a:endParaRPr lang="en-US" altLang="zh-CN" dirty="0"/>
          </a:p>
          <a:p>
            <a:endParaRPr lang="en-US" altLang="zh-CN" dirty="0"/>
          </a:p>
          <a:p>
            <a:endParaRPr lang="en-US" altLang="zh-CN" dirty="0"/>
          </a:p>
          <a:p>
            <a:endParaRPr lang="en-US" altLang="zh-CN" dirty="0"/>
          </a:p>
          <a:p>
            <a:endParaRPr lang="en-US" altLang="zh-CN" dirty="0"/>
          </a:p>
          <a:p>
            <a:r>
              <a:rPr lang="en-US" altLang="zh-CN" dirty="0"/>
              <a:t>tropical fish</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21</a:t>
            </a:fld>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3198935" y="317326"/>
            <a:ext cx="5676900" cy="6496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a:t>倒排索引三</a:t>
            </a:r>
          </a:p>
        </p:txBody>
      </p:sp>
      <p:sp>
        <p:nvSpPr>
          <p:cNvPr id="3" name="内容占位符 2"/>
          <p:cNvSpPr>
            <a:spLocks noGrp="1"/>
          </p:cNvSpPr>
          <p:nvPr>
            <p:ph idx="1"/>
          </p:nvPr>
        </p:nvSpPr>
        <p:spPr>
          <a:xfrm>
            <a:off x="323528" y="1600200"/>
            <a:ext cx="8229600" cy="4953000"/>
          </a:xfrm>
        </p:spPr>
        <p:txBody>
          <a:bodyPr/>
          <a:lstStyle/>
          <a:p>
            <a:r>
              <a:rPr lang="zh-CN" altLang="en-US" dirty="0"/>
              <a:t>位置信息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tropical fish</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22</a:t>
            </a:fld>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2497015" y="1600200"/>
            <a:ext cx="6646985" cy="52577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基于邻域分析的匹配</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zh-CN" altLang="en-US" dirty="0"/>
              <a:t>匹配短语在一个窗口中</a:t>
            </a:r>
          </a:p>
          <a:p>
            <a:pPr lvl="1"/>
            <a:r>
              <a:rPr lang="en-US" altLang="zh-CN" dirty="0" err="1"/>
              <a:t>Eg.</a:t>
            </a:r>
            <a:r>
              <a:rPr lang="en-US" altLang="zh-CN" dirty="0"/>
              <a:t> </a:t>
            </a:r>
            <a:r>
              <a:rPr lang="zh-CN" altLang="en-US" dirty="0"/>
              <a:t>查询“</a:t>
            </a:r>
            <a:r>
              <a:rPr lang="en-US" altLang="zh-CN" dirty="0"/>
              <a:t>tropical fish</a:t>
            </a:r>
            <a:r>
              <a:rPr lang="zh-CN" altLang="en-US" dirty="0"/>
              <a:t>”时，找到</a:t>
            </a:r>
            <a:r>
              <a:rPr lang="en-US" altLang="zh-CN" dirty="0"/>
              <a:t>"tropical fish", or “find tropical within 5 words of fish”</a:t>
            </a:r>
          </a:p>
          <a:p>
            <a:pPr lvl="1"/>
            <a:r>
              <a:rPr lang="zh-CN" altLang="en-US" dirty="0"/>
              <a:t>倒排索引中加入词的位置使得查询特征更有效</a:t>
            </a:r>
            <a:endParaRPr lang="en-US" altLang="zh-CN" dirty="0"/>
          </a:p>
          <a:p>
            <a:pPr marL="0" indent="0">
              <a:buNone/>
            </a:pP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23</a:t>
            </a:fld>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503726" y="1729106"/>
            <a:ext cx="8159698" cy="90780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域与范围</a:t>
            </a:r>
          </a:p>
        </p:txBody>
      </p:sp>
      <p:sp>
        <p:nvSpPr>
          <p:cNvPr id="3" name="内容占位符 2"/>
          <p:cNvSpPr>
            <a:spLocks noGrp="1"/>
          </p:cNvSpPr>
          <p:nvPr>
            <p:ph idx="1"/>
          </p:nvPr>
        </p:nvSpPr>
        <p:spPr/>
        <p:txBody>
          <a:bodyPr/>
          <a:lstStyle/>
          <a:p>
            <a:r>
              <a:rPr lang="zh-CN" altLang="en-US" dirty="0"/>
              <a:t>文档结构在查询中起重要作用</a:t>
            </a:r>
            <a:endParaRPr lang="en-US" altLang="zh-CN" dirty="0"/>
          </a:p>
          <a:p>
            <a:pPr lvl="1"/>
            <a:r>
              <a:rPr lang="zh-CN" altLang="en-US" dirty="0"/>
              <a:t>域</a:t>
            </a:r>
            <a:endParaRPr lang="en-US" altLang="zh-CN" dirty="0"/>
          </a:p>
          <a:p>
            <a:pPr lvl="2"/>
            <a:r>
              <a:rPr lang="zh-CN" altLang="en-US" dirty="0"/>
              <a:t>日期、作者、主题、标题等</a:t>
            </a:r>
            <a:endParaRPr lang="en-US" altLang="zh-CN" dirty="0"/>
          </a:p>
          <a:p>
            <a:r>
              <a:rPr lang="zh-CN" altLang="en-US" dirty="0"/>
              <a:t>策略</a:t>
            </a:r>
            <a:endParaRPr lang="en-US" altLang="zh-CN" dirty="0"/>
          </a:p>
          <a:p>
            <a:pPr lvl="1"/>
            <a:r>
              <a:rPr lang="zh-CN" altLang="en-US" dirty="0"/>
              <a:t>为每种文档域建立倒排列表</a:t>
            </a:r>
            <a:endParaRPr lang="en-US" altLang="zh-CN" dirty="0"/>
          </a:p>
          <a:p>
            <a:pPr lvl="1"/>
            <a:r>
              <a:rPr lang="zh-CN" altLang="en-US" dirty="0"/>
              <a:t>将域信息存贮到</a:t>
            </a:r>
            <a:r>
              <a:rPr lang="en-US" altLang="zh-CN" dirty="0"/>
              <a:t>posting</a:t>
            </a:r>
            <a:r>
              <a:rPr lang="zh-CN" altLang="en-US" dirty="0"/>
              <a:t>中</a:t>
            </a:r>
            <a:endParaRPr lang="en-US" altLang="zh-CN" dirty="0"/>
          </a:p>
          <a:p>
            <a:pPr lvl="1"/>
            <a:r>
              <a:rPr lang="zh-CN" altLang="en-US" dirty="0"/>
              <a:t>采用范围列表</a:t>
            </a:r>
            <a:endParaRPr lang="en-US" altLang="zh-CN" dirty="0"/>
          </a:p>
          <a:p>
            <a:pPr lvl="2"/>
            <a:r>
              <a:rPr lang="zh-CN" altLang="en-US" dirty="0"/>
              <a:t>文档中的一段连续区域</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24</a:t>
            </a:fld>
            <a:endParaRPr lang="zh-CN" altLang="en-US" dirty="0"/>
          </a:p>
        </p:txBody>
      </p:sp>
      <p:pic>
        <p:nvPicPr>
          <p:cNvPr id="8195" name="Picture 3"/>
          <p:cNvPicPr>
            <a:picLocks noChangeAspect="1" noChangeArrowheads="1"/>
          </p:cNvPicPr>
          <p:nvPr/>
        </p:nvPicPr>
        <p:blipFill>
          <a:blip r:embed="rId3" cstate="print"/>
          <a:srcRect/>
          <a:stretch>
            <a:fillRect/>
          </a:stretch>
        </p:blipFill>
        <p:spPr bwMode="auto">
          <a:xfrm>
            <a:off x="751742" y="5388446"/>
            <a:ext cx="7429500" cy="704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a:t>
            </a:r>
          </a:p>
        </p:txBody>
      </p:sp>
      <p:sp>
        <p:nvSpPr>
          <p:cNvPr id="3" name="内容占位符 2"/>
          <p:cNvSpPr>
            <a:spLocks noGrp="1"/>
          </p:cNvSpPr>
          <p:nvPr>
            <p:ph idx="1"/>
          </p:nvPr>
        </p:nvSpPr>
        <p:spPr/>
        <p:txBody>
          <a:bodyPr/>
          <a:lstStyle/>
          <a:p>
            <a:r>
              <a:rPr lang="zh-CN" altLang="en-US" dirty="0"/>
              <a:t>在倒排列表中存储预先计算好的特征分数</a:t>
            </a:r>
            <a:endParaRPr lang="en-US" altLang="zh-CN" dirty="0"/>
          </a:p>
          <a:p>
            <a:pPr lvl="1"/>
            <a:r>
              <a:rPr lang="en-US" dirty="0"/>
              <a:t>“fish” [(1:3.6), (3:2.2)]</a:t>
            </a:r>
          </a:p>
          <a:p>
            <a:pPr lvl="1"/>
            <a:r>
              <a:rPr lang="zh-CN" altLang="en-US" dirty="0"/>
              <a:t>提升处理速度，降低灵活性</a:t>
            </a:r>
            <a:endParaRPr lang="en-US" altLang="zh-CN" dirty="0"/>
          </a:p>
          <a:p>
            <a:r>
              <a:rPr lang="zh-CN" altLang="en-US" dirty="0"/>
              <a:t>特征值（分数）排序</a:t>
            </a:r>
            <a:endParaRPr lang="en-US" altLang="zh-CN" dirty="0"/>
          </a:p>
          <a:p>
            <a:pPr lvl="1"/>
            <a:r>
              <a:rPr lang="zh-CN" altLang="en-US" dirty="0"/>
              <a:t>查询处理可以只关注倒排列表前面分数较高的文档</a:t>
            </a:r>
            <a:endParaRPr lang="en-US" altLang="zh-CN" dirty="0"/>
          </a:p>
          <a:p>
            <a:pPr lvl="1"/>
            <a:r>
              <a:rPr lang="zh-CN" altLang="en-US" dirty="0"/>
              <a:t>对单个词构成的查询非常高效</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a:extLst>
              <a:ext uri="{FF2B5EF4-FFF2-40B4-BE49-F238E27FC236}">
                <a16:creationId xmlns:a16="http://schemas.microsoft.com/office/drawing/2014/main" id="{C8EBBBBB-689F-4008-9020-FDC610C2813F}"/>
              </a:ext>
            </a:extLst>
          </p:cNvPr>
          <p:cNvGrpSpPr>
            <a:grpSpLocks/>
          </p:cNvGrpSpPr>
          <p:nvPr/>
        </p:nvGrpSpPr>
        <p:grpSpPr bwMode="auto">
          <a:xfrm>
            <a:off x="746125" y="2736850"/>
            <a:ext cx="8285163" cy="1114425"/>
            <a:chOff x="470" y="1724"/>
            <a:chExt cx="5219" cy="702"/>
          </a:xfrm>
        </p:grpSpPr>
        <p:sp>
          <p:nvSpPr>
            <p:cNvPr id="32815" name="AutoShape 13">
              <a:extLst>
                <a:ext uri="{FF2B5EF4-FFF2-40B4-BE49-F238E27FC236}">
                  <a16:creationId xmlns:a16="http://schemas.microsoft.com/office/drawing/2014/main" id="{E90D25A9-CC15-4DDB-A3C5-FCB0FA346AFE}"/>
                </a:ext>
              </a:extLst>
            </p:cNvPr>
            <p:cNvSpPr>
              <a:spLocks noChangeArrowheads="1"/>
            </p:cNvSpPr>
            <p:nvPr/>
          </p:nvSpPr>
          <p:spPr bwMode="auto">
            <a:xfrm>
              <a:off x="2112" y="1724"/>
              <a:ext cx="913" cy="322"/>
            </a:xfrm>
            <a:prstGeom prst="flowChartAlternateProcess">
              <a:avLst/>
            </a:prstGeom>
            <a:solidFill>
              <a:srgbClr val="FF9966"/>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Tokenizer</a:t>
              </a:r>
            </a:p>
          </p:txBody>
        </p:sp>
        <p:sp>
          <p:nvSpPr>
            <p:cNvPr id="32816" name="AutoShape 17">
              <a:extLst>
                <a:ext uri="{FF2B5EF4-FFF2-40B4-BE49-F238E27FC236}">
                  <a16:creationId xmlns:a16="http://schemas.microsoft.com/office/drawing/2014/main" id="{23182A5A-14E0-4CE3-8345-ABDBB6B07922}"/>
                </a:ext>
              </a:extLst>
            </p:cNvPr>
            <p:cNvSpPr>
              <a:spLocks noChangeArrowheads="1"/>
            </p:cNvSpPr>
            <p:nvPr/>
          </p:nvSpPr>
          <p:spPr bwMode="auto">
            <a:xfrm>
              <a:off x="2496" y="2087"/>
              <a:ext cx="192" cy="339"/>
            </a:xfrm>
            <a:prstGeom prst="downArrow">
              <a:avLst>
                <a:gd name="adj1" fmla="val 50000"/>
                <a:gd name="adj2" fmla="val 50002"/>
              </a:avLst>
            </a:prstGeom>
            <a:solidFill>
              <a:schemeClr val="accent1"/>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2"/>
              </a:endParaRPr>
            </a:p>
          </p:txBody>
        </p:sp>
        <p:sp>
          <p:nvSpPr>
            <p:cNvPr id="32817" name="Text Box 20">
              <a:extLst>
                <a:ext uri="{FF2B5EF4-FFF2-40B4-BE49-F238E27FC236}">
                  <a16:creationId xmlns:a16="http://schemas.microsoft.com/office/drawing/2014/main" id="{1D261A5C-D975-4DC9-92DF-D1178D16D473}"/>
                </a:ext>
              </a:extLst>
            </p:cNvPr>
            <p:cNvSpPr txBox="1">
              <a:spLocks noChangeArrowheads="1"/>
            </p:cNvSpPr>
            <p:nvPr/>
          </p:nvSpPr>
          <p:spPr bwMode="auto">
            <a:xfrm>
              <a:off x="470" y="2119"/>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2"/>
                </a:rPr>
                <a:t>词条流</a:t>
              </a:r>
              <a:endParaRPr lang="en-US" altLang="zh-CN" sz="2000">
                <a:ea typeface="宋体" panose="02010600030101010101" pitchFamily="2" charset="-122"/>
                <a:cs typeface="Arial Unicode MS" panose="020B0604020202020204" pitchFamily="34" charset="-122"/>
              </a:endParaRPr>
            </a:p>
          </p:txBody>
        </p:sp>
        <p:sp>
          <p:nvSpPr>
            <p:cNvPr id="32818" name="Rectangle 26">
              <a:extLst>
                <a:ext uri="{FF2B5EF4-FFF2-40B4-BE49-F238E27FC236}">
                  <a16:creationId xmlns:a16="http://schemas.microsoft.com/office/drawing/2014/main" id="{EEEF4CEE-5DEF-4143-8AE7-DA7953E0200D}"/>
                </a:ext>
              </a:extLst>
            </p:cNvPr>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Friends</a:t>
              </a:r>
            </a:p>
          </p:txBody>
        </p:sp>
        <p:sp>
          <p:nvSpPr>
            <p:cNvPr id="32819" name="Rectangle 27">
              <a:extLst>
                <a:ext uri="{FF2B5EF4-FFF2-40B4-BE49-F238E27FC236}">
                  <a16:creationId xmlns:a16="http://schemas.microsoft.com/office/drawing/2014/main" id="{5815B1A6-A7B6-4136-88F3-5AB11A8EF448}"/>
                </a:ext>
              </a:extLst>
            </p:cNvPr>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Romans</a:t>
              </a:r>
            </a:p>
          </p:txBody>
        </p:sp>
        <p:sp>
          <p:nvSpPr>
            <p:cNvPr id="32820" name="Rectangle 28">
              <a:extLst>
                <a:ext uri="{FF2B5EF4-FFF2-40B4-BE49-F238E27FC236}">
                  <a16:creationId xmlns:a16="http://schemas.microsoft.com/office/drawing/2014/main" id="{41036FF7-EE8E-43C1-B621-41369BAA8838}"/>
                </a:ext>
              </a:extLst>
            </p:cNvPr>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Countrymen</a:t>
              </a:r>
            </a:p>
          </p:txBody>
        </p:sp>
      </p:grpSp>
      <p:sp>
        <p:nvSpPr>
          <p:cNvPr id="32771" name="Rectangle 2">
            <a:extLst>
              <a:ext uri="{FF2B5EF4-FFF2-40B4-BE49-F238E27FC236}">
                <a16:creationId xmlns:a16="http://schemas.microsoft.com/office/drawing/2014/main" id="{0E019C6B-6175-4D8F-9E2E-5431F74C7390}"/>
              </a:ext>
            </a:extLst>
          </p:cNvPr>
          <p:cNvSpPr>
            <a:spLocks noGrp="1" noChangeArrowheads="1"/>
          </p:cNvSpPr>
          <p:nvPr>
            <p:ph type="title"/>
          </p:nvPr>
        </p:nvSpPr>
        <p:spPr/>
        <p:txBody>
          <a:bodyPr/>
          <a:lstStyle/>
          <a:p>
            <a:pPr eaLnBrk="1" hangingPunct="1"/>
            <a:r>
              <a:rPr lang="zh-CN" altLang="en-US"/>
              <a:t>回顾倒排索引构建</a:t>
            </a:r>
            <a:endParaRPr lang="en-US" altLang="zh-CN"/>
          </a:p>
        </p:txBody>
      </p:sp>
      <p:grpSp>
        <p:nvGrpSpPr>
          <p:cNvPr id="3" name="Group 70">
            <a:extLst>
              <a:ext uri="{FF2B5EF4-FFF2-40B4-BE49-F238E27FC236}">
                <a16:creationId xmlns:a16="http://schemas.microsoft.com/office/drawing/2014/main" id="{7398537C-3EAE-413C-8581-C2473C7DAB1B}"/>
              </a:ext>
            </a:extLst>
          </p:cNvPr>
          <p:cNvGrpSpPr>
            <a:grpSpLocks/>
          </p:cNvGrpSpPr>
          <p:nvPr/>
        </p:nvGrpSpPr>
        <p:grpSpPr bwMode="auto">
          <a:xfrm>
            <a:off x="762000" y="3990975"/>
            <a:ext cx="8272463" cy="1190625"/>
            <a:chOff x="480" y="2514"/>
            <a:chExt cx="5211" cy="750"/>
          </a:xfrm>
        </p:grpSpPr>
        <p:sp>
          <p:nvSpPr>
            <p:cNvPr id="32809" name="AutoShape 14">
              <a:extLst>
                <a:ext uri="{FF2B5EF4-FFF2-40B4-BE49-F238E27FC236}">
                  <a16:creationId xmlns:a16="http://schemas.microsoft.com/office/drawing/2014/main" id="{E94E3A68-9FA3-464E-9DF0-2D2D700F5F0E}"/>
                </a:ext>
              </a:extLst>
            </p:cNvPr>
            <p:cNvSpPr>
              <a:spLocks noChangeArrowheads="1"/>
            </p:cNvSpPr>
            <p:nvPr/>
          </p:nvSpPr>
          <p:spPr bwMode="auto">
            <a:xfrm>
              <a:off x="1680" y="2514"/>
              <a:ext cx="1824" cy="322"/>
            </a:xfrm>
            <a:prstGeom prst="flowChartAlternateProcess">
              <a:avLst/>
            </a:prstGeom>
            <a:solidFill>
              <a:srgbClr val="FF9966"/>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Linguistic modules</a:t>
              </a:r>
            </a:p>
          </p:txBody>
        </p:sp>
        <p:sp>
          <p:nvSpPr>
            <p:cNvPr id="32810" name="AutoShape 18">
              <a:extLst>
                <a:ext uri="{FF2B5EF4-FFF2-40B4-BE49-F238E27FC236}">
                  <a16:creationId xmlns:a16="http://schemas.microsoft.com/office/drawing/2014/main" id="{273A7885-F668-4C0B-AEC8-690A84C9242F}"/>
                </a:ext>
              </a:extLst>
            </p:cNvPr>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2"/>
              </a:endParaRPr>
            </a:p>
          </p:txBody>
        </p:sp>
        <p:sp>
          <p:nvSpPr>
            <p:cNvPr id="32811" name="Text Box 21">
              <a:extLst>
                <a:ext uri="{FF2B5EF4-FFF2-40B4-BE49-F238E27FC236}">
                  <a16:creationId xmlns:a16="http://schemas.microsoft.com/office/drawing/2014/main" id="{6261C4AE-B23C-4060-A9C0-6F69D322FE22}"/>
                </a:ext>
              </a:extLst>
            </p:cNvPr>
            <p:cNvSpPr txBox="1">
              <a:spLocks noChangeArrowheads="1"/>
            </p:cNvSpPr>
            <p:nvPr/>
          </p:nvSpPr>
          <p:spPr bwMode="auto">
            <a:xfrm>
              <a:off x="480" y="2935"/>
              <a:ext cx="10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2"/>
                </a:rPr>
                <a:t>修改后的词条</a:t>
              </a:r>
              <a:endParaRPr lang="en-US" altLang="zh-CN" sz="2000">
                <a:ea typeface="宋体" panose="02010600030101010101" pitchFamily="2" charset="-122"/>
                <a:cs typeface="Arial Unicode MS" panose="020B0604020202020204" pitchFamily="34" charset="-122"/>
              </a:endParaRPr>
            </a:p>
          </p:txBody>
        </p:sp>
        <p:sp>
          <p:nvSpPr>
            <p:cNvPr id="32812" name="Rectangle 29">
              <a:extLst>
                <a:ext uri="{FF2B5EF4-FFF2-40B4-BE49-F238E27FC236}">
                  <a16:creationId xmlns:a16="http://schemas.microsoft.com/office/drawing/2014/main" id="{69CE7661-D2D2-44DD-A1ED-30B30EDBA51D}"/>
                </a:ext>
              </a:extLst>
            </p:cNvPr>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friend</a:t>
              </a:r>
            </a:p>
          </p:txBody>
        </p:sp>
        <p:sp>
          <p:nvSpPr>
            <p:cNvPr id="32813" name="Rectangle 30">
              <a:extLst>
                <a:ext uri="{FF2B5EF4-FFF2-40B4-BE49-F238E27FC236}">
                  <a16:creationId xmlns:a16="http://schemas.microsoft.com/office/drawing/2014/main" id="{EAE3C8D7-B8F3-43C3-9DC7-037B9EB75A71}"/>
                </a:ext>
              </a:extLst>
            </p:cNvPr>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roman</a:t>
              </a:r>
            </a:p>
          </p:txBody>
        </p:sp>
        <p:sp>
          <p:nvSpPr>
            <p:cNvPr id="32814" name="Rectangle 31">
              <a:extLst>
                <a:ext uri="{FF2B5EF4-FFF2-40B4-BE49-F238E27FC236}">
                  <a16:creationId xmlns:a16="http://schemas.microsoft.com/office/drawing/2014/main" id="{393197C6-D2D3-4A02-9194-E4B9E2D70C9F}"/>
                </a:ext>
              </a:extLst>
            </p:cNvPr>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countryman</a:t>
              </a:r>
            </a:p>
          </p:txBody>
        </p:sp>
      </p:grpSp>
      <p:grpSp>
        <p:nvGrpSpPr>
          <p:cNvPr id="4" name="Group 72">
            <a:extLst>
              <a:ext uri="{FF2B5EF4-FFF2-40B4-BE49-F238E27FC236}">
                <a16:creationId xmlns:a16="http://schemas.microsoft.com/office/drawing/2014/main" id="{83FE4942-6CB0-46FF-84F3-47BF13155495}"/>
              </a:ext>
            </a:extLst>
          </p:cNvPr>
          <p:cNvGrpSpPr>
            <a:grpSpLocks/>
          </p:cNvGrpSpPr>
          <p:nvPr/>
        </p:nvGrpSpPr>
        <p:grpSpPr bwMode="auto">
          <a:xfrm>
            <a:off x="762000" y="4979988"/>
            <a:ext cx="8328025" cy="1984375"/>
            <a:chOff x="480" y="3137"/>
            <a:chExt cx="5246" cy="1250"/>
          </a:xfrm>
        </p:grpSpPr>
        <p:sp>
          <p:nvSpPr>
            <p:cNvPr id="32787" name="AutoShape 15">
              <a:extLst>
                <a:ext uri="{FF2B5EF4-FFF2-40B4-BE49-F238E27FC236}">
                  <a16:creationId xmlns:a16="http://schemas.microsoft.com/office/drawing/2014/main" id="{9A6E8630-C107-4708-965B-D20E66E38C38}"/>
                </a:ext>
              </a:extLst>
            </p:cNvPr>
            <p:cNvSpPr>
              <a:spLocks noChangeArrowheads="1"/>
            </p:cNvSpPr>
            <p:nvPr/>
          </p:nvSpPr>
          <p:spPr bwMode="auto">
            <a:xfrm>
              <a:off x="2212" y="3254"/>
              <a:ext cx="735" cy="322"/>
            </a:xfrm>
            <a:prstGeom prst="flowChartAlternateProcess">
              <a:avLst/>
            </a:prstGeom>
            <a:solidFill>
              <a:srgbClr val="FF9966"/>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Indexer</a:t>
              </a:r>
            </a:p>
          </p:txBody>
        </p:sp>
        <p:sp>
          <p:nvSpPr>
            <p:cNvPr id="32788" name="AutoShape 22">
              <a:extLst>
                <a:ext uri="{FF2B5EF4-FFF2-40B4-BE49-F238E27FC236}">
                  <a16:creationId xmlns:a16="http://schemas.microsoft.com/office/drawing/2014/main" id="{C77EC1E0-6AF8-4680-926F-A9A10A9F8330}"/>
                </a:ext>
              </a:extLst>
            </p:cNvPr>
            <p:cNvSpPr>
              <a:spLocks noChangeArrowheads="1"/>
            </p:cNvSpPr>
            <p:nvPr/>
          </p:nvSpPr>
          <p:spPr bwMode="auto">
            <a:xfrm>
              <a:off x="2496" y="3570"/>
              <a:ext cx="231" cy="336"/>
            </a:xfrm>
            <a:prstGeom prst="downArrow">
              <a:avLst>
                <a:gd name="adj1" fmla="val 50000"/>
                <a:gd name="adj2" fmla="val 37502"/>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2"/>
              </a:endParaRPr>
            </a:p>
          </p:txBody>
        </p:sp>
        <p:sp>
          <p:nvSpPr>
            <p:cNvPr id="32789" name="Text Box 23">
              <a:extLst>
                <a:ext uri="{FF2B5EF4-FFF2-40B4-BE49-F238E27FC236}">
                  <a16:creationId xmlns:a16="http://schemas.microsoft.com/office/drawing/2014/main" id="{1458E237-7FAE-4F1A-9B68-58F181120FC5}"/>
                </a:ext>
              </a:extLst>
            </p:cNvPr>
            <p:cNvSpPr txBox="1">
              <a:spLocks noChangeArrowheads="1"/>
            </p:cNvSpPr>
            <p:nvPr/>
          </p:nvSpPr>
          <p:spPr bwMode="auto">
            <a:xfrm>
              <a:off x="480" y="3728"/>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2"/>
                </a:rPr>
                <a:t>倒排索引</a:t>
              </a:r>
              <a:endParaRPr lang="en-US" altLang="zh-CN" sz="2000">
                <a:ea typeface="宋体" panose="02010600030101010101" pitchFamily="2" charset="-122"/>
                <a:cs typeface="Arial Unicode MS" panose="020B0604020202020204" pitchFamily="34" charset="-122"/>
              </a:endParaRPr>
            </a:p>
          </p:txBody>
        </p:sp>
        <p:grpSp>
          <p:nvGrpSpPr>
            <p:cNvPr id="32790" name="Group 71">
              <a:extLst>
                <a:ext uri="{FF2B5EF4-FFF2-40B4-BE49-F238E27FC236}">
                  <a16:creationId xmlns:a16="http://schemas.microsoft.com/office/drawing/2014/main" id="{ABD8A701-0038-436A-9508-44B2CD050D87}"/>
                </a:ext>
              </a:extLst>
            </p:cNvPr>
            <p:cNvGrpSpPr>
              <a:grpSpLocks/>
            </p:cNvGrpSpPr>
            <p:nvPr/>
          </p:nvGrpSpPr>
          <p:grpSpPr bwMode="auto">
            <a:xfrm>
              <a:off x="3024" y="3137"/>
              <a:ext cx="2702" cy="1250"/>
              <a:chOff x="3024" y="3137"/>
              <a:chExt cx="2702" cy="1250"/>
            </a:xfrm>
          </p:grpSpPr>
          <p:grpSp>
            <p:nvGrpSpPr>
              <p:cNvPr id="32791" name="Group 32">
                <a:extLst>
                  <a:ext uri="{FF2B5EF4-FFF2-40B4-BE49-F238E27FC236}">
                    <a16:creationId xmlns:a16="http://schemas.microsoft.com/office/drawing/2014/main" id="{E684C438-11EB-46C9-8D1B-1529CA4C4A90}"/>
                  </a:ext>
                </a:extLst>
              </p:cNvPr>
              <p:cNvGrpSpPr>
                <a:grpSpLocks/>
              </p:cNvGrpSpPr>
              <p:nvPr/>
            </p:nvGrpSpPr>
            <p:grpSpPr bwMode="auto">
              <a:xfrm>
                <a:off x="3024" y="3137"/>
                <a:ext cx="1216" cy="1250"/>
                <a:chOff x="528" y="2465"/>
                <a:chExt cx="1216" cy="1250"/>
              </a:xfrm>
            </p:grpSpPr>
            <p:sp>
              <p:nvSpPr>
                <p:cNvPr id="32803" name="Text Box 33">
                  <a:extLst>
                    <a:ext uri="{FF2B5EF4-FFF2-40B4-BE49-F238E27FC236}">
                      <a16:creationId xmlns:a16="http://schemas.microsoft.com/office/drawing/2014/main" id="{0F5DF7E1-2C70-4D66-97DA-0D07DBAB8C8A}"/>
                    </a:ext>
                  </a:extLst>
                </p:cNvPr>
                <p:cNvSpPr txBox="1">
                  <a:spLocks noChangeArrowheads="1"/>
                </p:cNvSpPr>
                <p:nvPr/>
              </p:nvSpPr>
              <p:spPr bwMode="auto">
                <a:xfrm>
                  <a:off x="528" y="2634"/>
                  <a:ext cx="601"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b="1" i="1">
                      <a:ea typeface="Arial Unicode MS" panose="020B0604020202020204" pitchFamily="34" charset="-122"/>
                    </a:rPr>
                    <a:t>friend</a:t>
                  </a:r>
                </a:p>
              </p:txBody>
            </p:sp>
            <p:sp>
              <p:nvSpPr>
                <p:cNvPr id="32804" name="Text Box 34">
                  <a:extLst>
                    <a:ext uri="{FF2B5EF4-FFF2-40B4-BE49-F238E27FC236}">
                      <a16:creationId xmlns:a16="http://schemas.microsoft.com/office/drawing/2014/main" id="{3729889E-1C82-45C4-BE5E-9253EC97E567}"/>
                    </a:ext>
                  </a:extLst>
                </p:cNvPr>
                <p:cNvSpPr txBox="1">
                  <a:spLocks noChangeArrowheads="1"/>
                </p:cNvSpPr>
                <p:nvPr/>
              </p:nvSpPr>
              <p:spPr bwMode="auto">
                <a:xfrm>
                  <a:off x="528" y="2970"/>
                  <a:ext cx="64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b="1" i="1">
                      <a:ea typeface="Arial Unicode MS" panose="020B0604020202020204" pitchFamily="34" charset="-122"/>
                    </a:rPr>
                    <a:t>roman</a:t>
                  </a:r>
                </a:p>
              </p:txBody>
            </p:sp>
            <p:sp>
              <p:nvSpPr>
                <p:cNvPr id="32805" name="Text Box 35">
                  <a:extLst>
                    <a:ext uri="{FF2B5EF4-FFF2-40B4-BE49-F238E27FC236}">
                      <a16:creationId xmlns:a16="http://schemas.microsoft.com/office/drawing/2014/main" id="{354E4519-6338-46E2-A9BC-C62EA17ABC02}"/>
                    </a:ext>
                  </a:extLst>
                </p:cNvPr>
                <p:cNvSpPr txBox="1">
                  <a:spLocks noChangeArrowheads="1"/>
                </p:cNvSpPr>
                <p:nvPr/>
              </p:nvSpPr>
              <p:spPr bwMode="auto">
                <a:xfrm>
                  <a:off x="528" y="3306"/>
                  <a:ext cx="108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b="1" i="1">
                      <a:ea typeface="Arial Unicode MS" panose="020B0604020202020204" pitchFamily="34" charset="-122"/>
                    </a:rPr>
                    <a:t>countryman</a:t>
                  </a:r>
                </a:p>
              </p:txBody>
            </p:sp>
            <p:sp>
              <p:nvSpPr>
                <p:cNvPr id="32806" name="AutoShape 36">
                  <a:extLst>
                    <a:ext uri="{FF2B5EF4-FFF2-40B4-BE49-F238E27FC236}">
                      <a16:creationId xmlns:a16="http://schemas.microsoft.com/office/drawing/2014/main" id="{0627A1F5-AD5A-4FAA-BCF0-7056482FDEDC}"/>
                    </a:ext>
                  </a:extLst>
                </p:cNvPr>
                <p:cNvSpPr>
                  <a:spLocks noChangeArrowheads="1"/>
                </p:cNvSpPr>
                <p:nvPr/>
              </p:nvSpPr>
              <p:spPr bwMode="auto">
                <a:xfrm>
                  <a:off x="1584" y="2465"/>
                  <a:ext cx="160" cy="5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2807" name="AutoShape 37">
                  <a:extLst>
                    <a:ext uri="{FF2B5EF4-FFF2-40B4-BE49-F238E27FC236}">
                      <a16:creationId xmlns:a16="http://schemas.microsoft.com/office/drawing/2014/main" id="{9ABC3C9A-1944-4695-BF5F-ABB3142FA05B}"/>
                    </a:ext>
                  </a:extLst>
                </p:cNvPr>
                <p:cNvSpPr>
                  <a:spLocks noChangeArrowheads="1"/>
                </p:cNvSpPr>
                <p:nvPr/>
              </p:nvSpPr>
              <p:spPr bwMode="auto">
                <a:xfrm>
                  <a:off x="1584" y="2801"/>
                  <a:ext cx="160" cy="5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2808" name="AutoShape 38">
                  <a:extLst>
                    <a:ext uri="{FF2B5EF4-FFF2-40B4-BE49-F238E27FC236}">
                      <a16:creationId xmlns:a16="http://schemas.microsoft.com/office/drawing/2014/main" id="{83504D6B-44DA-4CBA-A0B3-55D32F2A7941}"/>
                    </a:ext>
                  </a:extLst>
                </p:cNvPr>
                <p:cNvSpPr>
                  <a:spLocks noChangeArrowheads="1"/>
                </p:cNvSpPr>
                <p:nvPr/>
              </p:nvSpPr>
              <p:spPr bwMode="auto">
                <a:xfrm>
                  <a:off x="1584" y="3137"/>
                  <a:ext cx="160" cy="5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32792" name="Text Box 39">
                <a:extLst>
                  <a:ext uri="{FF2B5EF4-FFF2-40B4-BE49-F238E27FC236}">
                    <a16:creationId xmlns:a16="http://schemas.microsoft.com/office/drawing/2014/main" id="{8161686B-D800-4EB1-AAA5-62AA394A253E}"/>
                  </a:ext>
                </a:extLst>
              </p:cNvPr>
              <p:cNvSpPr txBox="1">
                <a:spLocks noChangeArrowheads="1"/>
              </p:cNvSpPr>
              <p:nvPr/>
            </p:nvSpPr>
            <p:spPr bwMode="auto">
              <a:xfrm>
                <a:off x="4883" y="325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2</a:t>
                </a:r>
              </a:p>
            </p:txBody>
          </p:sp>
          <p:sp>
            <p:nvSpPr>
              <p:cNvPr id="32793" name="Text Box 40">
                <a:extLst>
                  <a:ext uri="{FF2B5EF4-FFF2-40B4-BE49-F238E27FC236}">
                    <a16:creationId xmlns:a16="http://schemas.microsoft.com/office/drawing/2014/main" id="{C35507EE-8081-45EE-8408-8E784A36D272}"/>
                  </a:ext>
                </a:extLst>
              </p:cNvPr>
              <p:cNvSpPr txBox="1">
                <a:spLocks noChangeArrowheads="1"/>
              </p:cNvSpPr>
              <p:nvPr/>
            </p:nvSpPr>
            <p:spPr bwMode="auto">
              <a:xfrm>
                <a:off x="5291" y="325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4</a:t>
                </a:r>
              </a:p>
            </p:txBody>
          </p:sp>
          <p:sp>
            <p:nvSpPr>
              <p:cNvPr id="32794" name="Text Box 41">
                <a:extLst>
                  <a:ext uri="{FF2B5EF4-FFF2-40B4-BE49-F238E27FC236}">
                    <a16:creationId xmlns:a16="http://schemas.microsoft.com/office/drawing/2014/main" id="{98D37EBB-7A34-41E5-BBBC-79A845900632}"/>
                  </a:ext>
                </a:extLst>
              </p:cNvPr>
              <p:cNvSpPr txBox="1">
                <a:spLocks noChangeArrowheads="1"/>
              </p:cNvSpPr>
              <p:nvPr/>
            </p:nvSpPr>
            <p:spPr bwMode="auto">
              <a:xfrm>
                <a:off x="5304" y="3594"/>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2</a:t>
                </a:r>
              </a:p>
            </p:txBody>
          </p:sp>
          <p:sp>
            <p:nvSpPr>
              <p:cNvPr id="32795" name="Text Box 42">
                <a:extLst>
                  <a:ext uri="{FF2B5EF4-FFF2-40B4-BE49-F238E27FC236}">
                    <a16:creationId xmlns:a16="http://schemas.microsoft.com/office/drawing/2014/main" id="{822D64AC-FB91-4A1C-8A33-96460682F508}"/>
                  </a:ext>
                </a:extLst>
              </p:cNvPr>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13</a:t>
                </a:r>
              </a:p>
            </p:txBody>
          </p:sp>
          <p:sp>
            <p:nvSpPr>
              <p:cNvPr id="32796" name="Text Box 43">
                <a:extLst>
                  <a:ext uri="{FF2B5EF4-FFF2-40B4-BE49-F238E27FC236}">
                    <a16:creationId xmlns:a16="http://schemas.microsoft.com/office/drawing/2014/main" id="{A555B91D-C3DD-4B37-BC32-9772A36E7857}"/>
                  </a:ext>
                </a:extLst>
              </p:cNvPr>
              <p:cNvSpPr txBox="1">
                <a:spLocks noChangeArrowheads="1"/>
              </p:cNvSpPr>
              <p:nvPr/>
            </p:nvSpPr>
            <p:spPr bwMode="auto">
              <a:xfrm>
                <a:off x="5376" y="3930"/>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16</a:t>
                </a:r>
              </a:p>
            </p:txBody>
          </p:sp>
          <p:cxnSp>
            <p:nvCxnSpPr>
              <p:cNvPr id="32797" name="AutoShape 44">
                <a:extLst>
                  <a:ext uri="{FF2B5EF4-FFF2-40B4-BE49-F238E27FC236}">
                    <a16:creationId xmlns:a16="http://schemas.microsoft.com/office/drawing/2014/main" id="{A5635BD6-9986-4779-AA5C-7F8B8C083E84}"/>
                  </a:ext>
                </a:extLst>
              </p:cNvPr>
              <p:cNvCxnSpPr>
                <a:cxnSpLocks noChangeShapeType="1"/>
                <a:stCxn id="32792" idx="3"/>
                <a:endCxn id="32793" idx="1"/>
              </p:cNvCxnSpPr>
              <p:nvPr/>
            </p:nvCxnSpPr>
            <p:spPr bwMode="auto">
              <a:xfrm>
                <a:off x="5096" y="340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98" name="AutoShape 45">
                <a:extLst>
                  <a:ext uri="{FF2B5EF4-FFF2-40B4-BE49-F238E27FC236}">
                    <a16:creationId xmlns:a16="http://schemas.microsoft.com/office/drawing/2014/main" id="{1D72F866-DE90-4FD2-BB51-7D5EFFF540A8}"/>
                  </a:ext>
                </a:extLst>
              </p:cNvPr>
              <p:cNvCxnSpPr>
                <a:cxnSpLocks noChangeShapeType="1"/>
                <a:stCxn id="32793" idx="3"/>
              </p:cNvCxnSpPr>
              <p:nvPr/>
            </p:nvCxnSpPr>
            <p:spPr bwMode="auto">
              <a:xfrm>
                <a:off x="5504" y="3403"/>
                <a:ext cx="222"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99" name="Text Box 46">
                <a:extLst>
                  <a:ext uri="{FF2B5EF4-FFF2-40B4-BE49-F238E27FC236}">
                    <a16:creationId xmlns:a16="http://schemas.microsoft.com/office/drawing/2014/main" id="{E9E0FF36-BECA-4366-A3B6-6E59B83DC00C}"/>
                  </a:ext>
                </a:extLst>
              </p:cNvPr>
              <p:cNvSpPr txBox="1">
                <a:spLocks noChangeArrowheads="1"/>
              </p:cNvSpPr>
              <p:nvPr/>
            </p:nvSpPr>
            <p:spPr bwMode="auto">
              <a:xfrm>
                <a:off x="4896" y="3594"/>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1</a:t>
                </a:r>
              </a:p>
            </p:txBody>
          </p:sp>
          <p:cxnSp>
            <p:nvCxnSpPr>
              <p:cNvPr id="32800" name="AutoShape 47">
                <a:extLst>
                  <a:ext uri="{FF2B5EF4-FFF2-40B4-BE49-F238E27FC236}">
                    <a16:creationId xmlns:a16="http://schemas.microsoft.com/office/drawing/2014/main" id="{FF123E4F-8D34-4374-8C04-C0788AB41382}"/>
                  </a:ext>
                </a:extLst>
              </p:cNvPr>
              <p:cNvCxnSpPr>
                <a:cxnSpLocks noChangeShapeType="1"/>
                <a:stCxn id="32799" idx="3"/>
                <a:endCxn id="32794" idx="1"/>
              </p:cNvCxnSpPr>
              <p:nvPr/>
            </p:nvCxnSpPr>
            <p:spPr bwMode="auto">
              <a:xfrm>
                <a:off x="5109" y="3739"/>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801" name="AutoShape 48">
                <a:extLst>
                  <a:ext uri="{FF2B5EF4-FFF2-40B4-BE49-F238E27FC236}">
                    <a16:creationId xmlns:a16="http://schemas.microsoft.com/office/drawing/2014/main" id="{EDC7AA3B-895F-4EBB-AF3E-E71B66FC088F}"/>
                  </a:ext>
                </a:extLst>
              </p:cNvPr>
              <p:cNvCxnSpPr>
                <a:cxnSpLocks noChangeShapeType="1"/>
                <a:stCxn id="32794" idx="3"/>
              </p:cNvCxnSpPr>
              <p:nvPr/>
            </p:nvCxnSpPr>
            <p:spPr bwMode="auto">
              <a:xfrm>
                <a:off x="5517" y="3739"/>
                <a:ext cx="20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802" name="AutoShape 49">
                <a:extLst>
                  <a:ext uri="{FF2B5EF4-FFF2-40B4-BE49-F238E27FC236}">
                    <a16:creationId xmlns:a16="http://schemas.microsoft.com/office/drawing/2014/main" id="{38AFDC77-827C-48D1-AAE8-ADD00CA89A79}"/>
                  </a:ext>
                </a:extLst>
              </p:cNvPr>
              <p:cNvCxnSpPr>
                <a:cxnSpLocks noChangeShapeType="1"/>
                <a:stCxn id="32795" idx="3"/>
                <a:endCxn id="32796" idx="1"/>
              </p:cNvCxnSpPr>
              <p:nvPr/>
            </p:nvCxnSpPr>
            <p:spPr bwMode="auto">
              <a:xfrm flipV="1">
                <a:off x="5232" y="4075"/>
                <a:ext cx="144" cy="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32775" name="Group 4">
            <a:extLst>
              <a:ext uri="{FF2B5EF4-FFF2-40B4-BE49-F238E27FC236}">
                <a16:creationId xmlns:a16="http://schemas.microsoft.com/office/drawing/2014/main" id="{02638C43-68BE-4449-A5C1-55085F4EA86F}"/>
              </a:ext>
            </a:extLst>
          </p:cNvPr>
          <p:cNvGrpSpPr>
            <a:grpSpLocks/>
          </p:cNvGrpSpPr>
          <p:nvPr/>
        </p:nvGrpSpPr>
        <p:grpSpPr bwMode="auto">
          <a:xfrm>
            <a:off x="3451225" y="1752600"/>
            <a:ext cx="1196975" cy="406400"/>
            <a:chOff x="399" y="1488"/>
            <a:chExt cx="849" cy="288"/>
          </a:xfrm>
        </p:grpSpPr>
        <p:pic>
          <p:nvPicPr>
            <p:cNvPr id="32782" name="Picture 5">
              <a:extLst>
                <a:ext uri="{FF2B5EF4-FFF2-40B4-BE49-F238E27FC236}">
                  <a16:creationId xmlns:a16="http://schemas.microsoft.com/office/drawing/2014/main" id="{DED2841C-02DD-4301-9034-8A9FA488E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32783" name="Picture 6">
              <a:extLst>
                <a:ext uri="{FF2B5EF4-FFF2-40B4-BE49-F238E27FC236}">
                  <a16:creationId xmlns:a16="http://schemas.microsoft.com/office/drawing/2014/main" id="{2C10CBE5-FD42-4DAC-824E-EA7B55FA9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32784" name="Picture 7">
              <a:extLst>
                <a:ext uri="{FF2B5EF4-FFF2-40B4-BE49-F238E27FC236}">
                  <a16:creationId xmlns:a16="http://schemas.microsoft.com/office/drawing/2014/main" id="{DF4DABA8-E694-447A-96E6-2A27FD36EF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32785" name="Picture 8">
              <a:extLst>
                <a:ext uri="{FF2B5EF4-FFF2-40B4-BE49-F238E27FC236}">
                  <a16:creationId xmlns:a16="http://schemas.microsoft.com/office/drawing/2014/main" id="{D281E11F-B295-4127-8338-97599AE805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32786" name="Picture 9">
              <a:extLst>
                <a:ext uri="{FF2B5EF4-FFF2-40B4-BE49-F238E27FC236}">
                  <a16:creationId xmlns:a16="http://schemas.microsoft.com/office/drawing/2014/main" id="{326F8980-129B-4E00-B1C4-771F07AA8E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2776" name="AutoShape 16">
            <a:extLst>
              <a:ext uri="{FF2B5EF4-FFF2-40B4-BE49-F238E27FC236}">
                <a16:creationId xmlns:a16="http://schemas.microsoft.com/office/drawing/2014/main" id="{D36CB609-977F-4E73-8891-9C2AABBB7F1E}"/>
              </a:ext>
            </a:extLst>
          </p:cNvPr>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2"/>
            </a:endParaRPr>
          </a:p>
        </p:txBody>
      </p:sp>
      <p:sp>
        <p:nvSpPr>
          <p:cNvPr id="32777" name="Text Box 19">
            <a:extLst>
              <a:ext uri="{FF2B5EF4-FFF2-40B4-BE49-F238E27FC236}">
                <a16:creationId xmlns:a16="http://schemas.microsoft.com/office/drawing/2014/main" id="{2033F435-2240-4730-A40C-F80EFDE73504}"/>
              </a:ext>
            </a:extLst>
          </p:cNvPr>
          <p:cNvSpPr txBox="1">
            <a:spLocks noChangeArrowheads="1"/>
          </p:cNvSpPr>
          <p:nvPr/>
        </p:nvSpPr>
        <p:spPr bwMode="auto">
          <a:xfrm>
            <a:off x="746125" y="168751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2"/>
              </a:rPr>
              <a:t>待索引文档</a:t>
            </a:r>
            <a:endParaRPr lang="en-US" altLang="zh-CN" sz="2000">
              <a:ea typeface="宋体" panose="02010600030101010101" pitchFamily="2" charset="-122"/>
              <a:cs typeface="Arial Unicode MS" panose="020B0604020202020204" pitchFamily="34" charset="-122"/>
            </a:endParaRPr>
          </a:p>
        </p:txBody>
      </p:sp>
      <p:sp>
        <p:nvSpPr>
          <p:cNvPr id="32778" name="Rectangle 24">
            <a:extLst>
              <a:ext uri="{FF2B5EF4-FFF2-40B4-BE49-F238E27FC236}">
                <a16:creationId xmlns:a16="http://schemas.microsoft.com/office/drawing/2014/main" id="{D076ED2E-D188-4053-83F6-DBAE6A6C0D67}"/>
              </a:ext>
            </a:extLst>
          </p:cNvPr>
          <p:cNvSpPr>
            <a:spLocks noChangeArrowheads="1"/>
          </p:cNvSpPr>
          <p:nvPr/>
        </p:nvSpPr>
        <p:spPr bwMode="auto">
          <a:xfrm>
            <a:off x="4940300" y="1747838"/>
            <a:ext cx="3941763" cy="466725"/>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2"/>
              </a:rPr>
              <a:t>Friends, Romans, countrymen.</a:t>
            </a:r>
          </a:p>
        </p:txBody>
      </p:sp>
      <p:sp>
        <p:nvSpPr>
          <p:cNvPr id="32779" name="Rectangle 54">
            <a:extLst>
              <a:ext uri="{FF2B5EF4-FFF2-40B4-BE49-F238E27FC236}">
                <a16:creationId xmlns:a16="http://schemas.microsoft.com/office/drawing/2014/main" id="{783B8BF6-1E3B-4C80-9F6A-070EC81D2232}"/>
              </a:ext>
            </a:extLst>
          </p:cNvPr>
          <p:cNvSpPr>
            <a:spLocks noChangeArrowheads="1"/>
          </p:cNvSpPr>
          <p:nvPr/>
        </p:nvSpPr>
        <p:spPr bwMode="auto">
          <a:xfrm>
            <a:off x="5105400" y="27432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zh-CN" altLang="en-US" sz="2400">
                <a:ea typeface="Arial Unicode MS" panose="020B0604020202020204" pitchFamily="34" charset="-122"/>
              </a:rPr>
              <a:t>词条化工具</a:t>
            </a:r>
          </a:p>
        </p:txBody>
      </p:sp>
      <p:sp>
        <p:nvSpPr>
          <p:cNvPr id="32780" name="Rectangle 54">
            <a:extLst>
              <a:ext uri="{FF2B5EF4-FFF2-40B4-BE49-F238E27FC236}">
                <a16:creationId xmlns:a16="http://schemas.microsoft.com/office/drawing/2014/main" id="{BA5E7950-9B21-4F17-AF30-3A7C6E7CB0BF}"/>
              </a:ext>
            </a:extLst>
          </p:cNvPr>
          <p:cNvSpPr>
            <a:spLocks noChangeArrowheads="1"/>
          </p:cNvSpPr>
          <p:nvPr/>
        </p:nvSpPr>
        <p:spPr bwMode="auto">
          <a:xfrm>
            <a:off x="5629275" y="3960813"/>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zh-CN" altLang="en-US" sz="2400">
                <a:ea typeface="Arial Unicode MS" panose="020B0604020202020204" pitchFamily="34" charset="-122"/>
              </a:rPr>
              <a:t>语言分析工具</a:t>
            </a:r>
          </a:p>
        </p:txBody>
      </p:sp>
      <p:sp>
        <p:nvSpPr>
          <p:cNvPr id="32781" name="TextBox 6">
            <a:extLst>
              <a:ext uri="{FF2B5EF4-FFF2-40B4-BE49-F238E27FC236}">
                <a16:creationId xmlns:a16="http://schemas.microsoft.com/office/drawing/2014/main" id="{2E60A7F8-7756-4124-87B5-F9B7AEDD0581}"/>
              </a:ext>
            </a:extLst>
          </p:cNvPr>
          <p:cNvSpPr txBox="1">
            <a:spLocks noChangeArrowheads="1"/>
          </p:cNvSpPr>
          <p:nvPr/>
        </p:nvSpPr>
        <p:spPr bwMode="auto">
          <a:xfrm>
            <a:off x="7620000" y="-36513"/>
            <a:ext cx="152400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1600">
                <a:solidFill>
                  <a:srgbClr val="FBFCFF"/>
                </a:solidFill>
                <a:ea typeface="宋体" panose="02010600030101010101" pitchFamily="2" charset="-122"/>
                <a:cs typeface="Arial Unicode MS" panose="020B0604020202020204" pitchFamily="34" charset="-122"/>
              </a:rPr>
              <a:t>词典</a:t>
            </a:r>
            <a:endParaRPr lang="en-US" altLang="zh-CN" sz="1600">
              <a:solidFill>
                <a:srgbClr val="FBFCFF"/>
              </a:solidFill>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索引压缩</a:t>
            </a:r>
          </a:p>
        </p:txBody>
      </p:sp>
      <p:sp>
        <p:nvSpPr>
          <p:cNvPr id="3" name="内容占位符 2"/>
          <p:cNvSpPr>
            <a:spLocks noGrp="1"/>
          </p:cNvSpPr>
          <p:nvPr>
            <p:ph idx="1"/>
          </p:nvPr>
        </p:nvSpPr>
        <p:spPr/>
        <p:txBody>
          <a:bodyPr/>
          <a:lstStyle/>
          <a:p>
            <a:r>
              <a:rPr lang="zh-CN" altLang="en-US" dirty="0"/>
              <a:t>倒排列表非常庞大</a:t>
            </a:r>
            <a:endParaRPr lang="en-US" altLang="zh-CN" dirty="0"/>
          </a:p>
          <a:p>
            <a:pPr lvl="1"/>
            <a:r>
              <a:rPr lang="zh-CN" altLang="en-US" dirty="0"/>
              <a:t>对</a:t>
            </a:r>
            <a:r>
              <a:rPr lang="en-US" altLang="zh-CN" dirty="0"/>
              <a:t>TREC</a:t>
            </a:r>
            <a:r>
              <a:rPr lang="zh-CN" altLang="en-US" dirty="0"/>
              <a:t>语料库构建的索引，其大小是语料库本身的</a:t>
            </a:r>
            <a:r>
              <a:rPr lang="en-US" altLang="zh-CN" dirty="0"/>
              <a:t>25%~50%</a:t>
            </a:r>
          </a:p>
          <a:p>
            <a:pPr lvl="1"/>
            <a:r>
              <a:rPr lang="zh-CN" altLang="en-US" dirty="0"/>
              <a:t>对</a:t>
            </a:r>
            <a:r>
              <a:rPr lang="en-US" altLang="zh-CN" dirty="0"/>
              <a:t>n-gram</a:t>
            </a:r>
            <a:r>
              <a:rPr lang="zh-CN" altLang="en-US" dirty="0"/>
              <a:t>也建立索引时，会更加庞大</a:t>
            </a:r>
            <a:endParaRPr lang="en-US" altLang="zh-CN" dirty="0"/>
          </a:p>
          <a:p>
            <a:r>
              <a:rPr lang="zh-CN" altLang="en-US" dirty="0"/>
              <a:t>索引压缩可节省存储空间</a:t>
            </a:r>
            <a:endParaRPr lang="en-US" altLang="zh-CN" dirty="0"/>
          </a:p>
          <a:p>
            <a:pPr lvl="1"/>
            <a:r>
              <a:rPr lang="zh-CN" altLang="en-US" dirty="0"/>
              <a:t>降低寻道时间，共享存储带宽</a:t>
            </a:r>
            <a:endParaRPr lang="en-US" altLang="zh-CN" dirty="0"/>
          </a:p>
          <a:p>
            <a:r>
              <a:rPr lang="zh-CN" altLang="en-US" dirty="0"/>
              <a:t>解压也需要高效</a:t>
            </a:r>
            <a:endParaRPr lang="en-US" altLang="zh-CN" dirty="0"/>
          </a:p>
          <a:p>
            <a:r>
              <a:rPr lang="zh-CN" altLang="en-US" dirty="0"/>
              <a:t>无损压缩</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27</a:t>
            </a:fld>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422031" y="4900246"/>
            <a:ext cx="8138258" cy="195775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a:t>
            </a:r>
          </a:p>
        </p:txBody>
      </p:sp>
      <p:sp>
        <p:nvSpPr>
          <p:cNvPr id="3" name="内容占位符 2"/>
          <p:cNvSpPr>
            <a:spLocks noGrp="1"/>
          </p:cNvSpPr>
          <p:nvPr>
            <p:ph idx="1"/>
          </p:nvPr>
        </p:nvSpPr>
        <p:spPr/>
        <p:txBody>
          <a:bodyPr/>
          <a:lstStyle/>
          <a:p>
            <a:r>
              <a:rPr lang="zh-CN" altLang="en-US" dirty="0"/>
              <a:t>基本思想</a:t>
            </a:r>
            <a:endParaRPr lang="en-US" altLang="zh-CN" dirty="0"/>
          </a:p>
          <a:p>
            <a:pPr lvl="1"/>
            <a:r>
              <a:rPr lang="zh-CN" altLang="en-US" dirty="0"/>
              <a:t>常见数字采用较短代码编码，不常见数字采用较长代码编码</a:t>
            </a:r>
            <a:endParaRPr lang="en-US" altLang="zh-CN" dirty="0"/>
          </a:p>
          <a:p>
            <a:pPr lvl="1"/>
            <a:endParaRPr lang="en-US" altLang="zh-CN" dirty="0"/>
          </a:p>
          <a:p>
            <a:pPr lvl="1"/>
            <a:r>
              <a:rPr lang="zh-CN" altLang="en-US" dirty="0"/>
              <a:t>数字序列： </a:t>
            </a:r>
            <a:r>
              <a:rPr lang="en-US" altLang="zh-CN" dirty="0"/>
              <a:t>0</a:t>
            </a:r>
            <a:r>
              <a:rPr lang="en-US" altLang="zh-CN" i="1" dirty="0"/>
              <a:t>, </a:t>
            </a:r>
            <a:r>
              <a:rPr lang="en-US" altLang="zh-CN" dirty="0"/>
              <a:t>1</a:t>
            </a:r>
            <a:r>
              <a:rPr lang="en-US" altLang="zh-CN" i="1" dirty="0"/>
              <a:t>, </a:t>
            </a:r>
            <a:r>
              <a:rPr lang="en-US" altLang="zh-CN" dirty="0"/>
              <a:t>0</a:t>
            </a:r>
            <a:r>
              <a:rPr lang="en-US" altLang="zh-CN" i="1" dirty="0"/>
              <a:t>, </a:t>
            </a:r>
            <a:r>
              <a:rPr lang="en-US" altLang="zh-CN" dirty="0"/>
              <a:t>2</a:t>
            </a:r>
            <a:r>
              <a:rPr lang="en-US" altLang="zh-CN" i="1" dirty="0"/>
              <a:t>, </a:t>
            </a:r>
            <a:r>
              <a:rPr lang="en-US" altLang="zh-CN" dirty="0"/>
              <a:t>0</a:t>
            </a:r>
            <a:r>
              <a:rPr lang="en-US" altLang="zh-CN" i="1" dirty="0"/>
              <a:t>, </a:t>
            </a:r>
            <a:r>
              <a:rPr lang="en-US" altLang="zh-CN" dirty="0"/>
              <a:t>3</a:t>
            </a:r>
            <a:r>
              <a:rPr lang="en-US" altLang="zh-CN" i="1" dirty="0"/>
              <a:t>, </a:t>
            </a:r>
            <a:r>
              <a:rPr lang="en-US" altLang="zh-CN" dirty="0"/>
              <a:t>0</a:t>
            </a:r>
          </a:p>
          <a:p>
            <a:pPr lvl="1"/>
            <a:endParaRPr lang="en-US" altLang="zh-CN" dirty="0"/>
          </a:p>
          <a:p>
            <a:pPr lvl="1"/>
            <a:r>
              <a:rPr lang="zh-CN" altLang="en-US" dirty="0"/>
              <a:t>可能编码： </a:t>
            </a:r>
            <a:r>
              <a:rPr lang="en-US" altLang="zh-CN" dirty="0"/>
              <a:t>00 01 00 10 00 11 00</a:t>
            </a:r>
          </a:p>
          <a:p>
            <a:pPr lvl="1"/>
            <a:endParaRPr lang="en-US" altLang="zh-CN" dirty="0"/>
          </a:p>
          <a:p>
            <a:pPr lvl="1"/>
            <a:r>
              <a:rPr lang="zh-CN" altLang="en-US" dirty="0"/>
              <a:t>将‘</a:t>
            </a:r>
            <a:r>
              <a:rPr lang="en-US" altLang="zh-CN" dirty="0"/>
              <a:t>0</a:t>
            </a:r>
            <a:r>
              <a:rPr lang="zh-CN" altLang="en-US" dirty="0"/>
              <a:t>’编码为一位： </a:t>
            </a:r>
            <a:r>
              <a:rPr lang="en-US" altLang="zh-CN" dirty="0"/>
              <a:t>0 01 0 10 0 11 0</a:t>
            </a:r>
          </a:p>
          <a:p>
            <a:pPr lvl="1"/>
            <a:endParaRPr lang="en-US" altLang="zh-CN" dirty="0"/>
          </a:p>
          <a:p>
            <a:pPr lvl="1"/>
            <a:r>
              <a:rPr lang="zh-CN" altLang="en-US" dirty="0"/>
              <a:t>由</a:t>
            </a:r>
            <a:r>
              <a:rPr lang="en-US" altLang="zh-CN" dirty="0"/>
              <a:t>14</a:t>
            </a:r>
            <a:r>
              <a:rPr lang="zh-CN" altLang="en-US" dirty="0"/>
              <a:t>位缩短为</a:t>
            </a:r>
            <a:r>
              <a:rPr lang="en-US" altLang="zh-CN" dirty="0"/>
              <a:t>10</a:t>
            </a:r>
            <a:r>
              <a:rPr lang="zh-CN" altLang="en-US" dirty="0"/>
              <a:t>位</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a:t>
            </a:r>
          </a:p>
        </p:txBody>
      </p:sp>
      <p:sp>
        <p:nvSpPr>
          <p:cNvPr id="3" name="内容占位符 2"/>
          <p:cNvSpPr>
            <a:spLocks noGrp="1"/>
          </p:cNvSpPr>
          <p:nvPr>
            <p:ph idx="1"/>
          </p:nvPr>
        </p:nvSpPr>
        <p:spPr/>
        <p:txBody>
          <a:bodyPr/>
          <a:lstStyle/>
          <a:p>
            <a:r>
              <a:rPr lang="zh-CN" altLang="en-US" dirty="0"/>
              <a:t>歧义</a:t>
            </a:r>
            <a:endParaRPr lang="en-US" altLang="zh-CN" dirty="0"/>
          </a:p>
          <a:p>
            <a:pPr lvl="1"/>
            <a:r>
              <a:rPr lang="en-US" altLang="zh-CN" dirty="0"/>
              <a:t>0 01 0 10 0 11 0</a:t>
            </a:r>
          </a:p>
          <a:p>
            <a:pPr lvl="1"/>
            <a:r>
              <a:rPr lang="en-US" altLang="zh-CN" dirty="0"/>
              <a:t>0</a:t>
            </a:r>
            <a:r>
              <a:rPr lang="en-US" altLang="zh-CN" i="1" dirty="0"/>
              <a:t>, </a:t>
            </a:r>
            <a:r>
              <a:rPr lang="en-US" altLang="zh-CN" dirty="0"/>
              <a:t>1</a:t>
            </a:r>
            <a:r>
              <a:rPr lang="en-US" altLang="zh-CN" i="1" dirty="0"/>
              <a:t>, </a:t>
            </a:r>
            <a:r>
              <a:rPr lang="en-US" altLang="zh-CN" dirty="0"/>
              <a:t>0</a:t>
            </a:r>
            <a:r>
              <a:rPr lang="en-US" altLang="zh-CN" i="1" dirty="0"/>
              <a:t>, </a:t>
            </a:r>
            <a:r>
              <a:rPr lang="en-US" altLang="zh-CN" dirty="0"/>
              <a:t>2</a:t>
            </a:r>
            <a:r>
              <a:rPr lang="en-US" altLang="zh-CN" i="1" dirty="0"/>
              <a:t>, </a:t>
            </a:r>
            <a:r>
              <a:rPr lang="en-US" altLang="zh-CN" dirty="0"/>
              <a:t>0</a:t>
            </a:r>
            <a:r>
              <a:rPr lang="en-US" altLang="zh-CN" i="1" dirty="0"/>
              <a:t>, </a:t>
            </a:r>
            <a:r>
              <a:rPr lang="en-US" altLang="zh-CN" dirty="0"/>
              <a:t>3</a:t>
            </a:r>
            <a:r>
              <a:rPr lang="en-US" altLang="zh-CN" i="1" dirty="0"/>
              <a:t>, </a:t>
            </a:r>
            <a:r>
              <a:rPr lang="en-US" altLang="zh-CN" dirty="0"/>
              <a:t>0</a:t>
            </a:r>
          </a:p>
          <a:p>
            <a:pPr lvl="1"/>
            <a:r>
              <a:rPr lang="en-US" altLang="zh-CN" dirty="0"/>
              <a:t>0</a:t>
            </a:r>
            <a:r>
              <a:rPr lang="en-US" altLang="zh-CN" i="1" dirty="0"/>
              <a:t>, </a:t>
            </a:r>
            <a:r>
              <a:rPr lang="en-US" altLang="zh-CN" dirty="0"/>
              <a:t>1</a:t>
            </a:r>
            <a:r>
              <a:rPr lang="en-US" altLang="zh-CN" i="1" dirty="0"/>
              <a:t>, </a:t>
            </a:r>
            <a:r>
              <a:rPr lang="en-US" altLang="zh-CN" dirty="0"/>
              <a:t>1</a:t>
            </a:r>
            <a:r>
              <a:rPr lang="en-US" altLang="zh-CN" i="1" dirty="0"/>
              <a:t>, </a:t>
            </a:r>
            <a:r>
              <a:rPr lang="en-US" altLang="zh-CN" dirty="0"/>
              <a:t>0</a:t>
            </a:r>
            <a:r>
              <a:rPr lang="en-US" altLang="zh-CN" i="1" dirty="0"/>
              <a:t>, </a:t>
            </a:r>
            <a:r>
              <a:rPr lang="en-US" altLang="zh-CN" dirty="0"/>
              <a:t>0</a:t>
            </a:r>
            <a:r>
              <a:rPr lang="en-US" altLang="zh-CN" i="1" dirty="0"/>
              <a:t>, </a:t>
            </a:r>
            <a:r>
              <a:rPr lang="en-US" altLang="zh-CN" dirty="0"/>
              <a:t>3</a:t>
            </a:r>
            <a:r>
              <a:rPr lang="en-US" altLang="zh-CN" i="1" dirty="0"/>
              <a:t>, </a:t>
            </a:r>
            <a:r>
              <a:rPr lang="en-US" altLang="zh-CN" dirty="0"/>
              <a:t>0</a:t>
            </a:r>
          </a:p>
          <a:p>
            <a:r>
              <a:rPr lang="zh-CN" altLang="en-US" dirty="0"/>
              <a:t>采用无歧义编码</a:t>
            </a:r>
            <a:r>
              <a:rPr lang="zh-CN" altLang="en-US" dirty="0">
                <a:solidFill>
                  <a:srgbClr val="FF0000"/>
                </a:solidFill>
              </a:rPr>
              <a:t>（前缀码）</a:t>
            </a:r>
            <a:endParaRPr lang="en-US" altLang="zh-CN" dirty="0">
              <a:solidFill>
                <a:srgbClr val="FF0000"/>
              </a:solidFill>
            </a:endParaRPr>
          </a:p>
          <a:p>
            <a:endParaRPr lang="en-US" altLang="zh-CN" dirty="0"/>
          </a:p>
          <a:p>
            <a:pPr lvl="1"/>
            <a:r>
              <a:rPr lang="en-US" altLang="zh-CN" dirty="0"/>
              <a:t>0 101 0 111 0 110 0</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29</a:t>
            </a:fld>
            <a:endParaRPr lang="zh-CN" altLang="en-US" dirty="0"/>
          </a:p>
        </p:txBody>
      </p:sp>
      <p:pic>
        <p:nvPicPr>
          <p:cNvPr id="9218" name="Picture 2"/>
          <p:cNvPicPr>
            <a:picLocks noChangeAspect="1" noChangeArrowheads="1"/>
          </p:cNvPicPr>
          <p:nvPr/>
        </p:nvPicPr>
        <p:blipFill>
          <a:blip r:embed="rId3" cstate="print"/>
          <a:srcRect/>
          <a:stretch>
            <a:fillRect/>
          </a:stretch>
        </p:blipFill>
        <p:spPr bwMode="auto">
          <a:xfrm>
            <a:off x="5451962" y="3089763"/>
            <a:ext cx="2824529" cy="232790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索引</a:t>
            </a:r>
          </a:p>
        </p:txBody>
      </p:sp>
      <p:sp>
        <p:nvSpPr>
          <p:cNvPr id="3" name="内容占位符 2"/>
          <p:cNvSpPr>
            <a:spLocks noGrp="1"/>
          </p:cNvSpPr>
          <p:nvPr>
            <p:ph idx="1"/>
          </p:nvPr>
        </p:nvSpPr>
        <p:spPr/>
        <p:txBody>
          <a:bodyPr>
            <a:normAutofit/>
          </a:bodyPr>
          <a:lstStyle/>
          <a:p>
            <a:r>
              <a:rPr lang="zh-CN" altLang="en-US" dirty="0"/>
              <a:t>索引是为了提高检索速度而专门设计的数据结构</a:t>
            </a:r>
            <a:endParaRPr lang="en-US" dirty="0"/>
          </a:p>
          <a:p>
            <a:pPr lvl="1"/>
            <a:r>
              <a:rPr lang="zh-CN" altLang="en-US" dirty="0"/>
              <a:t>存储有助于最小化检索处理时间的一切所需</a:t>
            </a:r>
            <a:endParaRPr lang="en-US" dirty="0"/>
          </a:p>
          <a:p>
            <a:r>
              <a:rPr lang="en-US" dirty="0"/>
              <a:t> </a:t>
            </a:r>
            <a:r>
              <a:rPr lang="zh-CN" altLang="en-US" dirty="0"/>
              <a:t>文本搜索有自己的特征，需要专门的数据结构</a:t>
            </a:r>
            <a:endParaRPr lang="en-US" altLang="zh-CN" dirty="0"/>
          </a:p>
          <a:p>
            <a:pPr lvl="1"/>
            <a:r>
              <a:rPr lang="zh-CN" altLang="en-US" dirty="0"/>
              <a:t>构建文档本身的特征、查询词二者之间的某种关系，作为排序结果的依据</a:t>
            </a:r>
            <a:endParaRPr lang="en-US" altLang="zh-CN" dirty="0"/>
          </a:p>
          <a:p>
            <a:r>
              <a:rPr lang="zh-CN" altLang="en-US" dirty="0"/>
              <a:t>正排索引与倒排索引</a:t>
            </a:r>
            <a:endParaRPr lang="en-US" altLang="zh-CN" dirty="0"/>
          </a:p>
          <a:p>
            <a:pPr lvl="1"/>
            <a:r>
              <a:rPr lang="zh-CN" altLang="en-US" dirty="0"/>
              <a:t>正排索引</a:t>
            </a:r>
            <a:endParaRPr lang="en-US" altLang="zh-CN" dirty="0"/>
          </a:p>
          <a:p>
            <a:pPr lvl="2"/>
            <a:r>
              <a:rPr lang="zh-CN" altLang="en-US" dirty="0"/>
              <a:t>文档到词</a:t>
            </a:r>
            <a:endParaRPr lang="en-US" altLang="zh-CN" dirty="0"/>
          </a:p>
          <a:p>
            <a:pPr lvl="1"/>
            <a:r>
              <a:rPr lang="zh-CN" altLang="en-US" dirty="0"/>
              <a:t>倒排索引</a:t>
            </a:r>
            <a:endParaRPr lang="en-US" altLang="zh-CN" dirty="0"/>
          </a:p>
          <a:p>
            <a:pPr lvl="2"/>
            <a:r>
              <a:rPr lang="zh-CN" altLang="en-US" dirty="0"/>
              <a:t>词到文档</a:t>
            </a:r>
            <a:br>
              <a:rPr lang="en-US" dirty="0"/>
            </a:b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a:t>
            </a:fld>
            <a:endParaRPr lang="zh-CN" altLang="en-US" dirty="0"/>
          </a:p>
        </p:txBody>
      </p:sp>
    </p:spTree>
    <p:extLst>
      <p:ext uri="{BB962C8B-B14F-4D97-AF65-F5344CB8AC3E}">
        <p14:creationId xmlns:p14="http://schemas.microsoft.com/office/powerpoint/2010/main" val="2414082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Delta</a:t>
            </a:r>
            <a:r>
              <a:rPr lang="zh-CN" altLang="en-US" dirty="0"/>
              <a:t>编码</a:t>
            </a:r>
          </a:p>
        </p:txBody>
      </p:sp>
      <p:sp>
        <p:nvSpPr>
          <p:cNvPr id="3" name="内容占位符 2"/>
          <p:cNvSpPr>
            <a:spLocks noGrp="1"/>
          </p:cNvSpPr>
          <p:nvPr>
            <p:ph idx="1"/>
          </p:nvPr>
        </p:nvSpPr>
        <p:spPr>
          <a:xfrm>
            <a:off x="179512" y="1412776"/>
            <a:ext cx="8939336" cy="5688632"/>
          </a:xfrm>
        </p:spPr>
        <p:txBody>
          <a:bodyPr/>
          <a:lstStyle/>
          <a:p>
            <a:r>
              <a:rPr lang="zh-CN" altLang="en-US" dirty="0"/>
              <a:t>对词频编码</a:t>
            </a:r>
            <a:endParaRPr lang="en-US" altLang="zh-CN" dirty="0"/>
          </a:p>
          <a:p>
            <a:pPr lvl="1"/>
            <a:r>
              <a:rPr lang="zh-CN" altLang="en-US" dirty="0"/>
              <a:t>较多的小数字，较少的大数字</a:t>
            </a:r>
            <a:endParaRPr lang="en-US" altLang="zh-CN" dirty="0"/>
          </a:p>
          <a:p>
            <a:pPr lvl="1"/>
            <a:r>
              <a:rPr lang="zh-CN" altLang="en-US" dirty="0"/>
              <a:t>小编码用于小数字，大编码用于大数字</a:t>
            </a:r>
            <a:endParaRPr lang="en-US" altLang="zh-CN" dirty="0"/>
          </a:p>
          <a:p>
            <a:r>
              <a:rPr lang="zh-CN" altLang="en-US" dirty="0"/>
              <a:t>文档编号分布性质与词频不同</a:t>
            </a:r>
            <a:endParaRPr lang="en-US" altLang="zh-CN" dirty="0"/>
          </a:p>
          <a:p>
            <a:pPr lvl="1"/>
            <a:r>
              <a:rPr lang="zh-CN" altLang="en-US" dirty="0"/>
              <a:t>文档编号通常依据爬行过程编号，其中包含某个词的概率可以认为近似符合</a:t>
            </a:r>
            <a:r>
              <a:rPr lang="en-US" altLang="zh-CN" dirty="0" err="1"/>
              <a:t>zipf</a:t>
            </a:r>
            <a:r>
              <a:rPr lang="zh-CN" altLang="en-US" dirty="0"/>
              <a:t>法则</a:t>
            </a:r>
            <a:endParaRPr lang="en-US" altLang="zh-CN" dirty="0"/>
          </a:p>
          <a:p>
            <a:pPr lvl="1"/>
            <a:r>
              <a:rPr lang="zh-CN" altLang="en-US" dirty="0"/>
              <a:t>有序的文档编号之间的差值通常较小，含有更多的冗余</a:t>
            </a:r>
            <a:endParaRPr lang="en-US" altLang="zh-CN" dirty="0"/>
          </a:p>
          <a:p>
            <a:r>
              <a:rPr lang="en-US" dirty="0"/>
              <a:t>Delta</a:t>
            </a:r>
            <a:r>
              <a:rPr lang="zh-CN" altLang="en-US" dirty="0"/>
              <a:t>编码</a:t>
            </a:r>
            <a:endParaRPr lang="en-US" altLang="zh-CN" dirty="0"/>
          </a:p>
          <a:p>
            <a:pPr lvl="1"/>
            <a:r>
              <a:rPr lang="zh-CN" altLang="en-US" dirty="0">
                <a:solidFill>
                  <a:srgbClr val="FF0000"/>
                </a:solidFill>
              </a:rPr>
              <a:t>对文档编号差值编码</a:t>
            </a:r>
            <a:r>
              <a:rPr lang="zh-CN" altLang="en-US" dirty="0"/>
              <a:t>，差值被称作</a:t>
            </a:r>
            <a:r>
              <a:rPr lang="en-US" dirty="0"/>
              <a:t>d-gaps</a:t>
            </a:r>
          </a:p>
          <a:p>
            <a:pPr lvl="1"/>
            <a:r>
              <a:rPr lang="en-US" altLang="zh-CN" dirty="0"/>
              <a:t>Delta</a:t>
            </a:r>
            <a:r>
              <a:rPr lang="zh-CN" altLang="en-US" dirty="0"/>
              <a:t>编码并没有定义存储数据的比特模式，所以不节省任何空间</a:t>
            </a:r>
            <a:endParaRPr lang="en-US" altLang="zh-CN" dirty="0"/>
          </a:p>
          <a:p>
            <a:pPr lvl="1"/>
            <a:r>
              <a:rPr lang="en-US" altLang="zh-CN" dirty="0"/>
              <a:t>Delta</a:t>
            </a:r>
            <a:r>
              <a:rPr lang="zh-CN" altLang="en-US" dirty="0"/>
              <a:t>编码将一个数字列表变成一个小数字列表非常成功</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30</a:t>
            </a:fld>
            <a:endParaRPr lang="zh-CN" altLang="en-US" dirty="0"/>
          </a:p>
        </p:txBody>
      </p:sp>
    </p:spTree>
    <p:extLst>
      <p:ext uri="{BB962C8B-B14F-4D97-AF65-F5344CB8AC3E}">
        <p14:creationId xmlns:p14="http://schemas.microsoft.com/office/powerpoint/2010/main" val="238487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Delta</a:t>
            </a:r>
            <a:r>
              <a:rPr lang="zh-CN" altLang="en-US" dirty="0"/>
              <a:t>编码（</a:t>
            </a:r>
            <a:r>
              <a:rPr lang="en-US" altLang="zh-CN" dirty="0"/>
              <a:t>Cont.</a:t>
            </a:r>
            <a:r>
              <a:rPr lang="zh-CN" altLang="en-US" dirty="0"/>
              <a:t>）</a:t>
            </a:r>
          </a:p>
        </p:txBody>
      </p:sp>
      <p:sp>
        <p:nvSpPr>
          <p:cNvPr id="3" name="内容占位符 2"/>
          <p:cNvSpPr>
            <a:spLocks noGrp="1"/>
          </p:cNvSpPr>
          <p:nvPr>
            <p:ph idx="1"/>
          </p:nvPr>
        </p:nvSpPr>
        <p:spPr/>
        <p:txBody>
          <a:bodyPr/>
          <a:lstStyle/>
          <a:p>
            <a:r>
              <a:rPr lang="zh-CN" altLang="en-US" dirty="0">
                <a:solidFill>
                  <a:srgbClr val="FF0000"/>
                </a:solidFill>
              </a:rPr>
              <a:t>在进行正式压缩前，利用编号的递增排序特征来减小列表元素的大小</a:t>
            </a:r>
            <a:endParaRPr lang="en-US" altLang="zh-CN" dirty="0">
              <a:solidFill>
                <a:srgbClr val="FF0000"/>
              </a:solidFill>
            </a:endParaRPr>
          </a:p>
          <a:p>
            <a:r>
              <a:rPr lang="zh-CN" altLang="en-US" dirty="0"/>
              <a:t>倒排文档编号列表</a:t>
            </a:r>
            <a:endParaRPr lang="en-US" altLang="zh-CN" dirty="0"/>
          </a:p>
          <a:p>
            <a:pPr lvl="1"/>
            <a:r>
              <a:rPr lang="en-US" altLang="zh-CN" dirty="0"/>
              <a:t>1</a:t>
            </a:r>
            <a:r>
              <a:rPr lang="en-US" altLang="zh-CN" i="1" dirty="0"/>
              <a:t>, </a:t>
            </a:r>
            <a:r>
              <a:rPr lang="en-US" altLang="zh-CN" dirty="0"/>
              <a:t>5</a:t>
            </a:r>
            <a:r>
              <a:rPr lang="en-US" altLang="zh-CN" i="1" dirty="0"/>
              <a:t>, </a:t>
            </a:r>
            <a:r>
              <a:rPr lang="en-US" altLang="zh-CN" dirty="0"/>
              <a:t>9</a:t>
            </a:r>
            <a:r>
              <a:rPr lang="en-US" altLang="zh-CN" i="1" dirty="0"/>
              <a:t>, </a:t>
            </a:r>
            <a:r>
              <a:rPr lang="en-US" altLang="zh-CN" dirty="0"/>
              <a:t>18</a:t>
            </a:r>
            <a:r>
              <a:rPr lang="en-US" altLang="zh-CN" i="1" dirty="0"/>
              <a:t>, </a:t>
            </a:r>
            <a:r>
              <a:rPr lang="en-US" altLang="zh-CN" dirty="0"/>
              <a:t>23</a:t>
            </a:r>
            <a:r>
              <a:rPr lang="en-US" altLang="zh-CN" i="1" dirty="0"/>
              <a:t>, </a:t>
            </a:r>
            <a:r>
              <a:rPr lang="en-US" altLang="zh-CN" dirty="0"/>
              <a:t>24</a:t>
            </a:r>
            <a:r>
              <a:rPr lang="en-US" altLang="zh-CN" i="1" dirty="0"/>
              <a:t>, </a:t>
            </a:r>
            <a:r>
              <a:rPr lang="en-US" altLang="zh-CN" dirty="0"/>
              <a:t>30</a:t>
            </a:r>
            <a:r>
              <a:rPr lang="en-US" altLang="zh-CN" i="1" dirty="0"/>
              <a:t>, </a:t>
            </a:r>
            <a:r>
              <a:rPr lang="en-US" altLang="zh-CN" dirty="0"/>
              <a:t>44</a:t>
            </a:r>
            <a:r>
              <a:rPr lang="en-US" altLang="zh-CN" i="1" dirty="0"/>
              <a:t>, </a:t>
            </a:r>
            <a:r>
              <a:rPr lang="en-US" altLang="zh-CN" dirty="0"/>
              <a:t>45</a:t>
            </a:r>
            <a:r>
              <a:rPr lang="en-US" altLang="zh-CN" i="1" dirty="0"/>
              <a:t>, </a:t>
            </a:r>
            <a:r>
              <a:rPr lang="en-US" altLang="zh-CN" dirty="0"/>
              <a:t>48</a:t>
            </a:r>
          </a:p>
          <a:p>
            <a:r>
              <a:rPr lang="zh-CN" altLang="en-US" dirty="0"/>
              <a:t>相邻编号间的差值</a:t>
            </a:r>
            <a:endParaRPr lang="en-US" altLang="zh-CN" dirty="0"/>
          </a:p>
          <a:p>
            <a:pPr lvl="1"/>
            <a:r>
              <a:rPr lang="en-US" altLang="zh-CN" dirty="0"/>
              <a:t>1</a:t>
            </a:r>
            <a:r>
              <a:rPr lang="en-US" altLang="zh-CN" i="1" dirty="0"/>
              <a:t>, </a:t>
            </a:r>
            <a:r>
              <a:rPr lang="en-US" altLang="zh-CN" dirty="0"/>
              <a:t>4</a:t>
            </a:r>
            <a:r>
              <a:rPr lang="en-US" altLang="zh-CN" i="1" dirty="0"/>
              <a:t>, </a:t>
            </a:r>
            <a:r>
              <a:rPr lang="en-US" altLang="zh-CN" dirty="0"/>
              <a:t>4</a:t>
            </a:r>
            <a:r>
              <a:rPr lang="en-US" altLang="zh-CN" i="1" dirty="0"/>
              <a:t>, </a:t>
            </a:r>
            <a:r>
              <a:rPr lang="en-US" altLang="zh-CN" dirty="0"/>
              <a:t>9</a:t>
            </a:r>
            <a:r>
              <a:rPr lang="en-US" altLang="zh-CN" i="1" dirty="0"/>
              <a:t>, </a:t>
            </a:r>
            <a:r>
              <a:rPr lang="en-US" altLang="zh-CN" dirty="0"/>
              <a:t>5</a:t>
            </a:r>
            <a:r>
              <a:rPr lang="en-US" altLang="zh-CN" i="1" dirty="0"/>
              <a:t>, </a:t>
            </a:r>
            <a:r>
              <a:rPr lang="en-US" altLang="zh-CN" dirty="0"/>
              <a:t>1</a:t>
            </a:r>
            <a:r>
              <a:rPr lang="en-US" altLang="zh-CN" i="1" dirty="0"/>
              <a:t>, </a:t>
            </a:r>
            <a:r>
              <a:rPr lang="en-US" altLang="zh-CN" dirty="0"/>
              <a:t>6</a:t>
            </a:r>
            <a:r>
              <a:rPr lang="en-US" altLang="zh-CN" i="1" dirty="0"/>
              <a:t>, </a:t>
            </a:r>
            <a:r>
              <a:rPr lang="en-US" altLang="zh-CN" dirty="0"/>
              <a:t>14</a:t>
            </a:r>
            <a:r>
              <a:rPr lang="en-US" altLang="zh-CN" i="1" dirty="0"/>
              <a:t>, </a:t>
            </a:r>
            <a:r>
              <a:rPr lang="en-US" altLang="zh-CN" dirty="0"/>
              <a:t>1</a:t>
            </a:r>
            <a:r>
              <a:rPr lang="en-US" altLang="zh-CN" i="1" dirty="0"/>
              <a:t>, </a:t>
            </a:r>
            <a:r>
              <a:rPr lang="en-US" altLang="zh-CN" dirty="0"/>
              <a:t>3</a:t>
            </a:r>
          </a:p>
          <a:p>
            <a:r>
              <a:rPr lang="zh-CN" altLang="en-US" dirty="0"/>
              <a:t>高频词差值较小，易于压缩</a:t>
            </a:r>
            <a:endParaRPr lang="en-US" altLang="zh-CN" dirty="0"/>
          </a:p>
          <a:p>
            <a:pPr lvl="1"/>
            <a:r>
              <a:rPr lang="en-US" altLang="zh-CN" dirty="0"/>
              <a:t>1</a:t>
            </a:r>
            <a:r>
              <a:rPr lang="en-US" altLang="zh-CN" i="1" dirty="0"/>
              <a:t>, </a:t>
            </a:r>
            <a:r>
              <a:rPr lang="en-US" altLang="zh-CN" dirty="0"/>
              <a:t>1</a:t>
            </a:r>
            <a:r>
              <a:rPr lang="en-US" altLang="zh-CN" i="1" dirty="0"/>
              <a:t>, </a:t>
            </a:r>
            <a:r>
              <a:rPr lang="en-US" altLang="zh-CN" dirty="0"/>
              <a:t>2</a:t>
            </a:r>
            <a:r>
              <a:rPr lang="en-US" altLang="zh-CN" i="1" dirty="0"/>
              <a:t>, </a:t>
            </a:r>
            <a:r>
              <a:rPr lang="en-US" altLang="zh-CN" dirty="0"/>
              <a:t>1</a:t>
            </a:r>
            <a:r>
              <a:rPr lang="en-US" altLang="zh-CN" i="1" dirty="0"/>
              <a:t>, </a:t>
            </a:r>
            <a:r>
              <a:rPr lang="en-US" altLang="zh-CN" dirty="0"/>
              <a:t>5</a:t>
            </a:r>
            <a:r>
              <a:rPr lang="en-US" altLang="zh-CN" i="1" dirty="0"/>
              <a:t>, </a:t>
            </a:r>
            <a:r>
              <a:rPr lang="en-US" altLang="zh-CN" dirty="0"/>
              <a:t>1</a:t>
            </a:r>
            <a:r>
              <a:rPr lang="en-US" altLang="zh-CN" i="1" dirty="0"/>
              <a:t>, </a:t>
            </a:r>
            <a:r>
              <a:rPr lang="en-US" altLang="zh-CN" dirty="0"/>
              <a:t>4</a:t>
            </a:r>
            <a:r>
              <a:rPr lang="en-US" altLang="zh-CN" i="1" dirty="0"/>
              <a:t>, </a:t>
            </a:r>
            <a:r>
              <a:rPr lang="en-US" altLang="zh-CN" dirty="0"/>
              <a:t>1</a:t>
            </a:r>
            <a:r>
              <a:rPr lang="en-US" altLang="zh-CN" i="1" dirty="0"/>
              <a:t>, </a:t>
            </a:r>
            <a:r>
              <a:rPr lang="en-US" altLang="zh-CN" dirty="0"/>
              <a:t>1</a:t>
            </a:r>
            <a:r>
              <a:rPr lang="en-US" altLang="zh-CN" i="1" dirty="0"/>
              <a:t>, </a:t>
            </a:r>
            <a:r>
              <a:rPr lang="en-US" altLang="zh-CN" dirty="0"/>
              <a:t>3</a:t>
            </a:r>
            <a:r>
              <a:rPr lang="en-US" altLang="zh-CN" i="1" dirty="0"/>
              <a:t>, ...</a:t>
            </a:r>
            <a:endParaRPr lang="en-US" altLang="zh-CN" dirty="0"/>
          </a:p>
          <a:p>
            <a:r>
              <a:rPr lang="zh-CN" altLang="en-US" dirty="0"/>
              <a:t>低频词差值较大，但列表不会很长</a:t>
            </a:r>
            <a:endParaRPr lang="en-US" altLang="zh-CN" dirty="0"/>
          </a:p>
          <a:p>
            <a:pPr lvl="1"/>
            <a:r>
              <a:rPr lang="en-US" altLang="zh-CN" dirty="0"/>
              <a:t>109</a:t>
            </a:r>
            <a:r>
              <a:rPr lang="en-US" altLang="zh-CN" i="1" dirty="0"/>
              <a:t>, </a:t>
            </a:r>
            <a:r>
              <a:rPr lang="en-US" altLang="zh-CN" dirty="0"/>
              <a:t>3766</a:t>
            </a:r>
            <a:r>
              <a:rPr lang="en-US" altLang="zh-CN" i="1" dirty="0"/>
              <a:t>, </a:t>
            </a:r>
            <a:r>
              <a:rPr lang="en-US" altLang="zh-CN" dirty="0"/>
              <a:t>453</a:t>
            </a:r>
            <a:r>
              <a:rPr lang="en-US" altLang="zh-CN" i="1" dirty="0"/>
              <a:t>, </a:t>
            </a:r>
            <a:r>
              <a:rPr lang="en-US" altLang="zh-CN" dirty="0"/>
              <a:t>1867</a:t>
            </a:r>
            <a:r>
              <a:rPr lang="en-US" altLang="zh-CN" i="1" dirty="0"/>
              <a:t>, </a:t>
            </a:r>
            <a:r>
              <a:rPr lang="en-US" altLang="zh-CN" dirty="0"/>
              <a:t>992</a:t>
            </a:r>
            <a:r>
              <a:rPr lang="en-US" altLang="zh-CN" i="1" dirty="0"/>
              <a:t>, ...</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31</a:t>
            </a:fld>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位对齐码（一进制码）</a:t>
            </a:r>
          </a:p>
        </p:txBody>
      </p:sp>
      <p:sp>
        <p:nvSpPr>
          <p:cNvPr id="3" name="内容占位符 2"/>
          <p:cNvSpPr>
            <a:spLocks noGrp="1"/>
          </p:cNvSpPr>
          <p:nvPr>
            <p:ph idx="1"/>
          </p:nvPr>
        </p:nvSpPr>
        <p:spPr/>
        <p:txBody>
          <a:bodyPr/>
          <a:lstStyle/>
          <a:p>
            <a:r>
              <a:rPr lang="zh-CN" altLang="en-US" dirty="0"/>
              <a:t>编码之间的分隔（如空格）可以出现在任意一位上</a:t>
            </a:r>
            <a:endParaRPr lang="en-US" altLang="zh-CN" dirty="0"/>
          </a:p>
          <a:p>
            <a:r>
              <a:rPr lang="zh-CN" altLang="en-US" dirty="0"/>
              <a:t>一进制码（</a:t>
            </a:r>
            <a:r>
              <a:rPr lang="en-US" altLang="zh-CN" dirty="0"/>
              <a:t>Unary Code</a:t>
            </a:r>
            <a:r>
              <a:rPr lang="zh-CN" altLang="en-US" dirty="0"/>
              <a:t>）</a:t>
            </a:r>
            <a:endParaRPr lang="en-US" altLang="zh-CN" dirty="0"/>
          </a:p>
          <a:p>
            <a:pPr lvl="1"/>
            <a:r>
              <a:rPr lang="zh-CN" altLang="en-US" dirty="0"/>
              <a:t>用</a:t>
            </a:r>
            <a:r>
              <a:rPr lang="en-US" altLang="zh-CN" dirty="0"/>
              <a:t>k</a:t>
            </a:r>
            <a:r>
              <a:rPr lang="zh-CN" altLang="en-US" dirty="0"/>
              <a:t>个</a:t>
            </a:r>
            <a:r>
              <a:rPr lang="en-US" altLang="zh-CN" dirty="0"/>
              <a:t>1</a:t>
            </a:r>
            <a:r>
              <a:rPr lang="zh-CN" altLang="en-US" dirty="0"/>
              <a:t>对数字</a:t>
            </a:r>
            <a:r>
              <a:rPr lang="en-US" altLang="zh-CN" dirty="0"/>
              <a:t>k</a:t>
            </a:r>
            <a:r>
              <a:rPr lang="zh-CN" altLang="en-US" dirty="0"/>
              <a:t>编码，</a:t>
            </a:r>
            <a:r>
              <a:rPr lang="zh-CN" altLang="en-US" dirty="0">
                <a:solidFill>
                  <a:srgbClr val="FF0000"/>
                </a:solidFill>
              </a:rPr>
              <a:t>后面跟一个</a:t>
            </a:r>
            <a:r>
              <a:rPr lang="en-US" altLang="zh-CN" dirty="0">
                <a:solidFill>
                  <a:srgbClr val="FF0000"/>
                </a:solidFill>
              </a:rPr>
              <a:t>0</a:t>
            </a:r>
          </a:p>
          <a:p>
            <a:pPr lvl="1"/>
            <a:r>
              <a:rPr lang="zh-CN" altLang="en-US" dirty="0">
                <a:solidFill>
                  <a:srgbClr val="FF0000"/>
                </a:solidFill>
              </a:rPr>
              <a:t>结尾的</a:t>
            </a:r>
            <a:r>
              <a:rPr lang="en-US" altLang="zh-CN" dirty="0">
                <a:solidFill>
                  <a:srgbClr val="FF0000"/>
                </a:solidFill>
              </a:rPr>
              <a:t>0</a:t>
            </a:r>
            <a:r>
              <a:rPr lang="zh-CN" altLang="en-US" dirty="0">
                <a:solidFill>
                  <a:srgbClr val="FF0000"/>
                </a:solidFill>
              </a:rPr>
              <a:t>使得编码无歧义</a:t>
            </a:r>
            <a:endParaRPr lang="en-US" altLang="zh-CN" dirty="0">
              <a:solidFill>
                <a:srgbClr val="FF0000"/>
              </a:solidFill>
            </a:endParaRPr>
          </a:p>
          <a:p>
            <a:pPr lvl="1"/>
            <a:r>
              <a:rPr lang="zh-CN" altLang="en-US" dirty="0"/>
              <a:t>对小数字非常有效</a:t>
            </a:r>
            <a:endParaRPr lang="en-US" altLang="zh-CN" dirty="0"/>
          </a:p>
          <a:p>
            <a:pPr lvl="1"/>
            <a:r>
              <a:rPr lang="zh-CN" altLang="en-US" dirty="0"/>
              <a:t>数字越大，浪费越严重</a:t>
            </a:r>
            <a:endParaRPr lang="en-US" altLang="zh-CN" dirty="0"/>
          </a:p>
          <a:p>
            <a:pPr lvl="2"/>
            <a:r>
              <a:rPr lang="en-US" altLang="zh-CN" dirty="0"/>
              <a:t>1023</a:t>
            </a:r>
            <a:r>
              <a:rPr lang="zh-CN" altLang="en-US" dirty="0"/>
              <a:t>用二进制编码只需</a:t>
            </a:r>
            <a:r>
              <a:rPr lang="en-US" altLang="zh-CN" dirty="0"/>
              <a:t>10</a:t>
            </a:r>
            <a:r>
              <a:rPr lang="zh-CN" altLang="en-US" dirty="0"/>
              <a:t>位，一进制</a:t>
            </a:r>
            <a:endParaRPr lang="en-US" altLang="zh-CN" dirty="0"/>
          </a:p>
          <a:p>
            <a:pPr lvl="2">
              <a:buNone/>
            </a:pPr>
            <a:r>
              <a:rPr lang="zh-CN" altLang="en-US" dirty="0"/>
              <a:t>编码则需要</a:t>
            </a:r>
            <a:r>
              <a:rPr lang="en-US" altLang="zh-CN" dirty="0"/>
              <a:t>1024</a:t>
            </a:r>
            <a:r>
              <a:rPr lang="zh-CN" altLang="en-US" dirty="0"/>
              <a:t>位</a:t>
            </a:r>
            <a:endParaRPr lang="en-US" altLang="zh-CN" dirty="0"/>
          </a:p>
          <a:p>
            <a:pPr lvl="1"/>
            <a:r>
              <a:rPr lang="zh-CN" altLang="en-US" dirty="0"/>
              <a:t>二进制编码对大数字更加有效，</a:t>
            </a:r>
            <a:r>
              <a:rPr lang="zh-CN" altLang="en-US" dirty="0">
                <a:solidFill>
                  <a:srgbClr val="FF0000"/>
                </a:solidFill>
              </a:rPr>
              <a:t>但</a:t>
            </a:r>
            <a:endParaRPr lang="en-US" altLang="zh-CN" dirty="0">
              <a:solidFill>
                <a:srgbClr val="FF0000"/>
              </a:solidFill>
            </a:endParaRPr>
          </a:p>
          <a:p>
            <a:pPr lvl="1">
              <a:buNone/>
            </a:pPr>
            <a:r>
              <a:rPr lang="zh-CN" altLang="en-US" dirty="0">
                <a:solidFill>
                  <a:srgbClr val="FF0000"/>
                </a:solidFill>
              </a:rPr>
              <a:t>存在歧义</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32</a:t>
            </a:fld>
            <a:endParaRPr lang="zh-CN" altLang="en-US" dirty="0"/>
          </a:p>
        </p:txBody>
      </p:sp>
      <p:pic>
        <p:nvPicPr>
          <p:cNvPr id="11266" name="Picture 2"/>
          <p:cNvPicPr>
            <a:picLocks noChangeAspect="1" noChangeArrowheads="1"/>
          </p:cNvPicPr>
          <p:nvPr/>
        </p:nvPicPr>
        <p:blipFill>
          <a:blip r:embed="rId3" cstate="print"/>
          <a:srcRect/>
          <a:stretch>
            <a:fillRect/>
          </a:stretch>
        </p:blipFill>
        <p:spPr bwMode="auto">
          <a:xfrm>
            <a:off x="5842123" y="3341809"/>
            <a:ext cx="3090787" cy="283625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注：</a:t>
            </a:r>
          </a:p>
        </p:txBody>
      </p:sp>
      <p:sp>
        <p:nvSpPr>
          <p:cNvPr id="3" name="内容占位符 2"/>
          <p:cNvSpPr>
            <a:spLocks noGrp="1"/>
          </p:cNvSpPr>
          <p:nvPr>
            <p:ph idx="1"/>
          </p:nvPr>
        </p:nvSpPr>
        <p:spPr>
          <a:xfrm>
            <a:off x="170046" y="1628800"/>
            <a:ext cx="8939336" cy="4953000"/>
          </a:xfrm>
        </p:spPr>
        <p:txBody>
          <a:bodyPr/>
          <a:lstStyle/>
          <a:p>
            <a:r>
              <a:rPr lang="zh-CN" altLang="en-US" dirty="0"/>
              <a:t>这里所讨论的技术，都是要</a:t>
            </a:r>
            <a:r>
              <a:rPr lang="zh-CN" altLang="en-US" dirty="0">
                <a:solidFill>
                  <a:srgbClr val="FF0000"/>
                </a:solidFill>
              </a:rPr>
              <a:t>寻找在倒排表中使用较小的空间存储小数字的途径</a:t>
            </a:r>
            <a:endParaRPr lang="en-US" altLang="zh-CN" dirty="0">
              <a:solidFill>
                <a:srgbClr val="FF0000"/>
              </a:solidFill>
            </a:endParaRPr>
          </a:p>
          <a:p>
            <a:pPr lvl="1"/>
            <a:r>
              <a:rPr lang="zh-CN" altLang="en-US" dirty="0"/>
              <a:t>例如单词位置、文档编号的</a:t>
            </a:r>
            <a:r>
              <a:rPr lang="en-US" altLang="zh-CN" dirty="0"/>
              <a:t>Delta</a:t>
            </a:r>
            <a:r>
              <a:rPr lang="zh-CN" altLang="en-US" dirty="0"/>
              <a:t>编码等</a:t>
            </a:r>
            <a:endParaRPr lang="en-US" altLang="zh-CN" dirty="0"/>
          </a:p>
          <a:p>
            <a:pPr lvl="1"/>
            <a:r>
              <a:rPr lang="zh-CN" altLang="en-US" dirty="0"/>
              <a:t>最简单的编码是一进制码，使用</a:t>
            </a:r>
            <a:r>
              <a:rPr lang="en-US" altLang="zh-CN" dirty="0"/>
              <a:t>k</a:t>
            </a:r>
            <a:r>
              <a:rPr lang="zh-CN" altLang="en-US" dirty="0"/>
              <a:t>个</a:t>
            </a:r>
            <a:r>
              <a:rPr lang="en-US" altLang="zh-CN" dirty="0"/>
              <a:t>1</a:t>
            </a:r>
            <a:r>
              <a:rPr lang="zh-CN" altLang="en-US" dirty="0"/>
              <a:t>对数字</a:t>
            </a:r>
            <a:r>
              <a:rPr lang="en-US" altLang="zh-CN" dirty="0"/>
              <a:t>k</a:t>
            </a:r>
            <a:r>
              <a:rPr lang="zh-CN" altLang="en-US" dirty="0"/>
              <a:t>编码，接着是一个</a:t>
            </a:r>
            <a:r>
              <a:rPr lang="en-US" altLang="zh-CN" dirty="0"/>
              <a:t>0</a:t>
            </a:r>
            <a:r>
              <a:rPr lang="zh-CN" altLang="en-US" dirty="0"/>
              <a:t>；结尾使用</a:t>
            </a:r>
            <a:r>
              <a:rPr lang="en-US" altLang="zh-CN" dirty="0"/>
              <a:t>0</a:t>
            </a:r>
            <a:r>
              <a:rPr lang="zh-CN" altLang="en-US" dirty="0"/>
              <a:t>使得编码无歧义。对小数字非常有效。</a:t>
            </a:r>
            <a:endParaRPr lang="en-US" altLang="zh-CN" dirty="0"/>
          </a:p>
          <a:p>
            <a:pPr lvl="1"/>
            <a:r>
              <a:rPr lang="zh-CN" altLang="en-US" dirty="0"/>
              <a:t>二进制码：对于大数字是很好的选择，但是有歧义。</a:t>
            </a:r>
            <a:endParaRPr lang="en-US" altLang="zh-CN" dirty="0"/>
          </a:p>
          <a:p>
            <a:pPr lvl="2"/>
            <a:r>
              <a:rPr lang="zh-CN" altLang="en-US" dirty="0"/>
              <a:t>例如，</a:t>
            </a:r>
            <a:r>
              <a:rPr lang="en-US" altLang="zh-CN" dirty="0"/>
              <a:t>1023</a:t>
            </a:r>
            <a:r>
              <a:rPr lang="zh-CN" altLang="en-US" dirty="0"/>
              <a:t>可以表示为</a:t>
            </a:r>
            <a:r>
              <a:rPr lang="en-US" altLang="zh-CN" dirty="0"/>
              <a:t>10</a:t>
            </a:r>
            <a:r>
              <a:rPr lang="zh-CN" altLang="en-US" dirty="0"/>
              <a:t>个二进制比特位，但是在一进制码中需要</a:t>
            </a:r>
            <a:r>
              <a:rPr lang="en-US" altLang="zh-CN" dirty="0"/>
              <a:t>1024</a:t>
            </a:r>
            <a:r>
              <a:rPr lang="zh-CN" altLang="en-US" dirty="0"/>
              <a:t>个比特位</a:t>
            </a:r>
            <a:endParaRPr lang="en-US" altLang="zh-CN" dirty="0"/>
          </a:p>
          <a:p>
            <a:pPr lvl="1"/>
            <a:r>
              <a:rPr lang="zh-CN" altLang="en-US" dirty="0"/>
              <a:t>一种可行的压缩方法是</a:t>
            </a:r>
            <a:r>
              <a:rPr lang="zh-CN" altLang="en-US" dirty="0">
                <a:solidFill>
                  <a:srgbClr val="FF0000"/>
                </a:solidFill>
              </a:rPr>
              <a:t>对经常出现的数字使用比那些不常出现的数字更少的编码</a:t>
            </a:r>
            <a:endParaRPr lang="en-US" altLang="zh-CN" dirty="0">
              <a:solidFill>
                <a:srgbClr val="FF0000"/>
              </a:solidFill>
            </a:endParaRPr>
          </a:p>
          <a:p>
            <a:pPr lvl="2"/>
            <a:r>
              <a:rPr lang="en-US" altLang="zh-CN" dirty="0"/>
              <a:t>Elias-</a:t>
            </a:r>
            <a:r>
              <a:rPr lang="el-GR" altLang="zh-CN" dirty="0"/>
              <a:t>γ </a:t>
            </a:r>
            <a:r>
              <a:rPr lang="zh-CN" altLang="en-US" dirty="0"/>
              <a:t>编码</a:t>
            </a:r>
            <a:endParaRPr lang="en-US" altLang="zh-CN" dirty="0"/>
          </a:p>
          <a:p>
            <a:pPr lvl="2"/>
            <a:r>
              <a:rPr lang="en-US" altLang="zh-CN" dirty="0"/>
              <a:t>Elias-</a:t>
            </a:r>
            <a:r>
              <a:rPr lang="el-GR" altLang="zh-CN" dirty="0"/>
              <a:t>δ</a:t>
            </a:r>
            <a:r>
              <a:rPr lang="zh-CN" altLang="en-US" dirty="0"/>
              <a:t>编码</a:t>
            </a:r>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33</a:t>
            </a:fld>
            <a:endParaRPr lang="zh-CN" altLang="en-US" dirty="0"/>
          </a:p>
        </p:txBody>
      </p:sp>
    </p:spTree>
    <p:extLst>
      <p:ext uri="{BB962C8B-B14F-4D97-AF65-F5344CB8AC3E}">
        <p14:creationId xmlns:p14="http://schemas.microsoft.com/office/powerpoint/2010/main" val="941703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Elias-</a:t>
            </a:r>
            <a:r>
              <a:rPr lang="el-GR" dirty="0"/>
              <a:t>γ </a:t>
            </a:r>
            <a:r>
              <a:rPr lang="zh-CN" altLang="en-US" dirty="0"/>
              <a:t>编码</a:t>
            </a:r>
          </a:p>
        </p:txBody>
      </p:sp>
      <p:sp>
        <p:nvSpPr>
          <p:cNvPr id="3" name="内容占位符 2"/>
          <p:cNvSpPr>
            <a:spLocks noGrp="1"/>
          </p:cNvSpPr>
          <p:nvPr>
            <p:ph idx="1"/>
          </p:nvPr>
        </p:nvSpPr>
        <p:spPr/>
        <p:txBody>
          <a:bodyPr/>
          <a:lstStyle/>
          <a:p>
            <a:r>
              <a:rPr lang="zh-CN" altLang="en-US" dirty="0"/>
              <a:t>结合了一进制、二进制编码的长处</a:t>
            </a:r>
            <a:endParaRPr lang="en-US" altLang="zh-CN" dirty="0"/>
          </a:p>
          <a:p>
            <a:r>
              <a:rPr lang="zh-CN" altLang="en-US" dirty="0"/>
              <a:t>对</a:t>
            </a:r>
            <a:r>
              <a:rPr lang="en-US" altLang="zh-CN" dirty="0"/>
              <a:t>k</a:t>
            </a:r>
            <a:r>
              <a:rPr lang="zh-CN" altLang="en-US" dirty="0"/>
              <a:t>进行编码</a:t>
            </a:r>
            <a:endParaRPr lang="en-US" altLang="zh-CN" dirty="0"/>
          </a:p>
          <a:p>
            <a:pPr lvl="1"/>
            <a:endParaRPr lang="en-US" altLang="zh-CN" dirty="0"/>
          </a:p>
          <a:p>
            <a:pPr lvl="1"/>
            <a:endParaRPr lang="en-US" altLang="zh-CN" dirty="0"/>
          </a:p>
          <a:p>
            <a:pPr lvl="1"/>
            <a:endParaRPr lang="en-US" altLang="zh-CN" dirty="0"/>
          </a:p>
          <a:p>
            <a:pPr lvl="1"/>
            <a:r>
              <a:rPr lang="en-US" altLang="zh-CN" dirty="0"/>
              <a:t>K</a:t>
            </a:r>
            <a:r>
              <a:rPr lang="en-US" altLang="zh-CN" baseline="-25000" dirty="0"/>
              <a:t>d</a:t>
            </a:r>
            <a:r>
              <a:rPr lang="zh-CN" altLang="en-US" dirty="0"/>
              <a:t>用一进制编码</a:t>
            </a:r>
            <a:endParaRPr lang="en-US" altLang="zh-CN" dirty="0"/>
          </a:p>
          <a:p>
            <a:pPr lvl="1"/>
            <a:r>
              <a:rPr lang="en-US" altLang="zh-CN" dirty="0"/>
              <a:t>K</a:t>
            </a:r>
            <a:r>
              <a:rPr lang="en-US" altLang="zh-CN" baseline="-25000" dirty="0"/>
              <a:t>r</a:t>
            </a:r>
            <a:r>
              <a:rPr lang="zh-CN" altLang="en-US" dirty="0"/>
              <a:t>用二进制编码</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34</a:t>
            </a:fld>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1440473" y="2676718"/>
            <a:ext cx="2053004" cy="490936"/>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cstate="print"/>
          <a:srcRect/>
          <a:stretch>
            <a:fillRect/>
          </a:stretch>
        </p:blipFill>
        <p:spPr bwMode="auto">
          <a:xfrm>
            <a:off x="1394313" y="3225871"/>
            <a:ext cx="3013564" cy="491161"/>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cstate="print"/>
          <a:srcRect/>
          <a:stretch>
            <a:fillRect/>
          </a:stretch>
        </p:blipFill>
        <p:spPr bwMode="auto">
          <a:xfrm>
            <a:off x="3635896" y="3785886"/>
            <a:ext cx="5254503" cy="252283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Elias-</a:t>
            </a:r>
            <a:r>
              <a:rPr lang="el-GR" dirty="0"/>
              <a:t>γ </a:t>
            </a:r>
            <a:r>
              <a:rPr lang="zh-CN" altLang="en-US" dirty="0"/>
              <a:t>编码（</a:t>
            </a:r>
            <a:r>
              <a:rPr lang="en-US" altLang="zh-CN" dirty="0"/>
              <a:t>Cont.</a:t>
            </a:r>
            <a:r>
              <a:rPr lang="zh-CN" altLang="en-US" dirty="0"/>
              <a:t>）</a:t>
            </a:r>
          </a:p>
        </p:txBody>
      </p:sp>
      <p:sp>
        <p:nvSpPr>
          <p:cNvPr id="3" name="内容占位符 2"/>
          <p:cNvSpPr>
            <a:spLocks noGrp="1"/>
          </p:cNvSpPr>
          <p:nvPr>
            <p:ph idx="1"/>
          </p:nvPr>
        </p:nvSpPr>
        <p:spPr/>
        <p:txBody>
          <a:bodyPr/>
          <a:lstStyle/>
          <a:p>
            <a:r>
              <a:rPr lang="zh-CN" altLang="en-US" dirty="0"/>
              <a:t>对于任意数字</a:t>
            </a:r>
            <a:r>
              <a:rPr lang="en-US" altLang="zh-CN" dirty="0"/>
              <a:t>k</a:t>
            </a:r>
          </a:p>
          <a:p>
            <a:pPr lvl="1"/>
            <a:r>
              <a:rPr lang="en-US" altLang="zh-CN" dirty="0"/>
              <a:t>Elias-</a:t>
            </a:r>
            <a:r>
              <a:rPr lang="el-GR" altLang="zh-CN" dirty="0"/>
              <a:t>γ </a:t>
            </a:r>
            <a:r>
              <a:rPr lang="zh-CN" altLang="en-US" dirty="0"/>
              <a:t>编码需要为</a:t>
            </a:r>
            <a:r>
              <a:rPr lang="en-US" altLang="zh-CN" dirty="0" err="1"/>
              <a:t>K</a:t>
            </a:r>
            <a:r>
              <a:rPr lang="en-US" altLang="zh-CN" baseline="-25000" dirty="0" err="1"/>
              <a:t>d</a:t>
            </a:r>
            <a:r>
              <a:rPr lang="zh-CN" altLang="en-US" dirty="0"/>
              <a:t>以一进制形式提供               </a:t>
            </a:r>
            <a:r>
              <a:rPr lang="en-US" altLang="zh-CN" dirty="0"/>
              <a:t>+1</a:t>
            </a:r>
            <a:r>
              <a:rPr lang="zh-CN" altLang="en-US" dirty="0"/>
              <a:t>个比特，为</a:t>
            </a:r>
            <a:r>
              <a:rPr lang="en-US" altLang="zh-CN" dirty="0"/>
              <a:t>K</a:t>
            </a:r>
            <a:r>
              <a:rPr lang="en-US" altLang="zh-CN" baseline="-25000" dirty="0"/>
              <a:t>r</a:t>
            </a:r>
            <a:r>
              <a:rPr lang="zh-CN" altLang="en-US" dirty="0"/>
              <a:t>以二进制形式提供                           个比特。</a:t>
            </a:r>
            <a:endParaRPr lang="en-US" altLang="zh-CN" dirty="0"/>
          </a:p>
          <a:p>
            <a:pPr lvl="1"/>
            <a:r>
              <a:rPr lang="zh-CN" altLang="en-US" dirty="0"/>
              <a:t>因此，一共需要</a:t>
            </a:r>
            <a:r>
              <a:rPr lang="en-US" altLang="zh-CN" dirty="0"/>
              <a:t>2             +1</a:t>
            </a:r>
            <a:r>
              <a:rPr lang="zh-CN" altLang="en-US" dirty="0"/>
              <a:t>个比特位</a:t>
            </a:r>
            <a:endParaRPr lang="en-US" altLang="zh-CN" dirty="0"/>
          </a:p>
          <a:p>
            <a:r>
              <a:rPr lang="zh-CN" altLang="en-US" dirty="0"/>
              <a:t>虽然</a:t>
            </a:r>
            <a:r>
              <a:rPr lang="en-US" altLang="zh-CN" dirty="0"/>
              <a:t>Elias-</a:t>
            </a:r>
            <a:r>
              <a:rPr lang="el-GR" altLang="zh-CN" dirty="0"/>
              <a:t>γ </a:t>
            </a:r>
            <a:r>
              <a:rPr lang="zh-CN" altLang="en-US" dirty="0"/>
              <a:t>码是对一进制码有很大的改良，但是对于大数字的输入并不理想</a:t>
            </a:r>
            <a:endParaRPr lang="en-US" altLang="zh-CN" dirty="0"/>
          </a:p>
          <a:p>
            <a:pPr lvl="1"/>
            <a:r>
              <a:rPr lang="zh-CN" altLang="en-US" dirty="0"/>
              <a:t>例如，数字</a:t>
            </a:r>
            <a:r>
              <a:rPr lang="en-US" altLang="zh-CN" dirty="0"/>
              <a:t>k</a:t>
            </a:r>
            <a:r>
              <a:rPr lang="zh-CN" altLang="en-US" dirty="0"/>
              <a:t>可以表示成用              位表示的二进制，但是</a:t>
            </a:r>
            <a:r>
              <a:rPr lang="en-US" altLang="zh-CN" dirty="0"/>
              <a:t>Elias-</a:t>
            </a:r>
            <a:r>
              <a:rPr lang="el-GR" altLang="zh-CN" dirty="0"/>
              <a:t>γ </a:t>
            </a:r>
            <a:r>
              <a:rPr lang="zh-CN" altLang="en-US" dirty="0"/>
              <a:t>码需要两倍的比特位以使其编码无歧义</a:t>
            </a:r>
            <a:endParaRPr lang="en-US" altLang="zh-CN" dirty="0"/>
          </a:p>
          <a:p>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35</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450" y="2060848"/>
            <a:ext cx="971550" cy="447675"/>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5220072" y="2492896"/>
            <a:ext cx="1728192" cy="413264"/>
          </a:xfrm>
          <a:prstGeom prst="rect">
            <a:avLst/>
          </a:prstGeom>
          <a:noFill/>
          <a:ln w="9525">
            <a:noFill/>
            <a:miter lim="800000"/>
            <a:headEnd/>
            <a:tailEnd/>
          </a:ln>
          <a:effec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0" y="2902844"/>
            <a:ext cx="971550" cy="447675"/>
          </a:xfrm>
          <a:prstGeom prst="rect">
            <a:avLst/>
          </a:prstGeom>
        </p:spPr>
      </p:pic>
      <p:pic>
        <p:nvPicPr>
          <p:cNvPr id="8" name="图片 7">
            <a:extLst>
              <a:ext uri="{FF2B5EF4-FFF2-40B4-BE49-F238E27FC236}">
                <a16:creationId xmlns:a16="http://schemas.microsoft.com/office/drawing/2014/main" id="{38DC815E-1F84-4604-B8EA-D1A5BF591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4282004"/>
            <a:ext cx="971550" cy="447675"/>
          </a:xfrm>
          <a:prstGeom prst="rect">
            <a:avLst/>
          </a:prstGeom>
        </p:spPr>
      </p:pic>
    </p:spTree>
    <p:extLst>
      <p:ext uri="{BB962C8B-B14F-4D97-AF65-F5344CB8AC3E}">
        <p14:creationId xmlns:p14="http://schemas.microsoft.com/office/powerpoint/2010/main" val="1981282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Elias-</a:t>
            </a:r>
            <a:r>
              <a:rPr lang="el-GR" dirty="0"/>
              <a:t>δ</a:t>
            </a:r>
            <a:r>
              <a:rPr lang="zh-CN" altLang="en-US" dirty="0"/>
              <a:t>编码</a:t>
            </a:r>
          </a:p>
        </p:txBody>
      </p:sp>
      <p:sp>
        <p:nvSpPr>
          <p:cNvPr id="3" name="内容占位符 2"/>
          <p:cNvSpPr>
            <a:spLocks noGrp="1"/>
          </p:cNvSpPr>
          <p:nvPr>
            <p:ph idx="1"/>
          </p:nvPr>
        </p:nvSpPr>
        <p:spPr/>
        <p:txBody>
          <a:bodyPr/>
          <a:lstStyle/>
          <a:p>
            <a:r>
              <a:rPr lang="en-US" dirty="0"/>
              <a:t>Elias-</a:t>
            </a:r>
            <a:r>
              <a:rPr lang="el-GR" dirty="0"/>
              <a:t>γ</a:t>
            </a:r>
            <a:r>
              <a:rPr lang="zh-CN" altLang="en-US" dirty="0"/>
              <a:t>编码位数不大于一进制编码，当</a:t>
            </a:r>
            <a:r>
              <a:rPr lang="en-US" altLang="zh-CN" dirty="0"/>
              <a:t>k</a:t>
            </a:r>
            <a:r>
              <a:rPr lang="zh-CN" altLang="en-US" dirty="0"/>
              <a:t>大于</a:t>
            </a:r>
            <a:r>
              <a:rPr lang="en-US" altLang="zh-CN" dirty="0"/>
              <a:t>2</a:t>
            </a:r>
            <a:r>
              <a:rPr lang="zh-CN" altLang="en-US" dirty="0"/>
              <a:t>时，效率越来越高</a:t>
            </a:r>
            <a:endParaRPr lang="en-US" altLang="zh-CN" dirty="0"/>
          </a:p>
          <a:p>
            <a:pPr lvl="1"/>
            <a:r>
              <a:rPr lang="en-US" altLang="zh-CN" dirty="0"/>
              <a:t>1023</a:t>
            </a:r>
            <a:r>
              <a:rPr lang="zh-CN" altLang="en-US" dirty="0"/>
              <a:t>对应</a:t>
            </a:r>
            <a:r>
              <a:rPr lang="en-US" dirty="0"/>
              <a:t>Elias-</a:t>
            </a:r>
            <a:r>
              <a:rPr lang="el-GR" dirty="0"/>
              <a:t>γ</a:t>
            </a:r>
            <a:r>
              <a:rPr lang="zh-CN" altLang="en-US" dirty="0"/>
              <a:t>编码为</a:t>
            </a:r>
            <a:r>
              <a:rPr lang="en-US" altLang="zh-CN" dirty="0"/>
              <a:t>19</a:t>
            </a:r>
            <a:r>
              <a:rPr lang="zh-CN" altLang="en-US" dirty="0"/>
              <a:t>位，对应一进制编码为</a:t>
            </a:r>
            <a:r>
              <a:rPr lang="en-US" altLang="zh-CN" dirty="0"/>
              <a:t>1024</a:t>
            </a:r>
            <a:r>
              <a:rPr lang="zh-CN" altLang="en-US" dirty="0"/>
              <a:t>位</a:t>
            </a:r>
            <a:endParaRPr lang="en-US" altLang="zh-CN" dirty="0"/>
          </a:p>
          <a:p>
            <a:r>
              <a:rPr lang="zh-CN" altLang="en-US" dirty="0"/>
              <a:t>对于</a:t>
            </a:r>
            <a:r>
              <a:rPr lang="en-US" altLang="zh-CN" dirty="0"/>
              <a:t>k</a:t>
            </a:r>
            <a:r>
              <a:rPr lang="zh-CN" altLang="en-US" dirty="0"/>
              <a:t>，</a:t>
            </a:r>
            <a:r>
              <a:rPr lang="en-US" dirty="0"/>
              <a:t>Elias-</a:t>
            </a:r>
            <a:r>
              <a:rPr lang="el-GR" dirty="0"/>
              <a:t>γ</a:t>
            </a:r>
            <a:r>
              <a:rPr lang="zh-CN" altLang="en-US" dirty="0"/>
              <a:t>编码需要</a:t>
            </a:r>
            <a:r>
              <a:rPr lang="en-US" dirty="0"/>
              <a:t>2⌊log</a:t>
            </a:r>
            <a:r>
              <a:rPr lang="en-US" baseline="-25000" dirty="0"/>
              <a:t>2</a:t>
            </a:r>
            <a:r>
              <a:rPr lang="en-US" dirty="0"/>
              <a:t>k⌋+1</a:t>
            </a:r>
            <a:r>
              <a:rPr lang="zh-CN" altLang="en-US" dirty="0"/>
              <a:t>个比特位</a:t>
            </a:r>
            <a:endParaRPr lang="en-US" altLang="zh-CN" dirty="0"/>
          </a:p>
          <a:p>
            <a:r>
              <a:rPr lang="zh-CN" altLang="en-US" dirty="0"/>
              <a:t>对于大数字，二进制编码仅需</a:t>
            </a:r>
            <a:r>
              <a:rPr lang="en-US" dirty="0"/>
              <a:t>log</a:t>
            </a:r>
            <a:r>
              <a:rPr lang="en-US" baseline="-25000" dirty="0"/>
              <a:t>2</a:t>
            </a:r>
            <a:r>
              <a:rPr lang="en-US" dirty="0"/>
              <a:t>k</a:t>
            </a:r>
            <a:r>
              <a:rPr lang="zh-CN" altLang="en-US" dirty="0"/>
              <a:t>个比特位，</a:t>
            </a:r>
            <a:r>
              <a:rPr lang="en-US" dirty="0"/>
              <a:t> Elias-</a:t>
            </a:r>
            <a:r>
              <a:rPr lang="el-GR" dirty="0"/>
              <a:t>γ</a:t>
            </a:r>
            <a:r>
              <a:rPr lang="zh-CN" altLang="en-US" dirty="0"/>
              <a:t>编码需要两倍的位数，不够理想</a:t>
            </a:r>
            <a:endParaRPr lang="en-US" altLang="zh-CN" dirty="0"/>
          </a:p>
          <a:p>
            <a:r>
              <a:rPr lang="zh-CN" altLang="en-US" dirty="0"/>
              <a:t>对</a:t>
            </a:r>
            <a:r>
              <a:rPr lang="en-US" dirty="0"/>
              <a:t>k</a:t>
            </a:r>
            <a:r>
              <a:rPr lang="en-US" baseline="-25000" dirty="0"/>
              <a:t>d</a:t>
            </a:r>
            <a:r>
              <a:rPr lang="en-US" dirty="0"/>
              <a:t> + 1</a:t>
            </a:r>
            <a:r>
              <a:rPr lang="zh-CN" altLang="en-US" dirty="0"/>
              <a:t>进一步用</a:t>
            </a:r>
            <a:r>
              <a:rPr lang="en-US" dirty="0"/>
              <a:t>Elias-</a:t>
            </a:r>
            <a:r>
              <a:rPr lang="el-GR" dirty="0"/>
              <a:t>γ</a:t>
            </a:r>
            <a:r>
              <a:rPr lang="zh-CN" altLang="en-US" dirty="0"/>
              <a:t>编码</a:t>
            </a:r>
            <a:endParaRPr lang="en-US" altLang="zh-CN" dirty="0"/>
          </a:p>
          <a:p>
            <a:r>
              <a:rPr lang="zh-CN" altLang="en-US" dirty="0"/>
              <a:t>对任意</a:t>
            </a:r>
            <a:r>
              <a:rPr lang="en-US" altLang="zh-CN" dirty="0"/>
              <a:t>k</a:t>
            </a:r>
            <a:r>
              <a:rPr lang="zh-CN" altLang="en-US" dirty="0"/>
              <a:t>，编码数量约为</a:t>
            </a:r>
            <a:endParaRPr lang="en-US" altLang="zh-CN" dirty="0"/>
          </a:p>
          <a:p>
            <a:pPr lvl="1"/>
            <a:r>
              <a:rPr lang="en-US" dirty="0"/>
              <a:t>2 log</a:t>
            </a:r>
            <a:r>
              <a:rPr lang="en-US" baseline="-25000" dirty="0"/>
              <a:t>2</a:t>
            </a:r>
            <a:r>
              <a:rPr lang="en-US" dirty="0"/>
              <a:t> log</a:t>
            </a:r>
            <a:r>
              <a:rPr lang="en-US" baseline="-25000" dirty="0"/>
              <a:t>2</a:t>
            </a:r>
            <a:r>
              <a:rPr lang="en-US" dirty="0"/>
              <a:t> k + log</a:t>
            </a:r>
            <a:r>
              <a:rPr lang="en-US" baseline="-25000" dirty="0"/>
              <a:t>2</a:t>
            </a:r>
            <a:r>
              <a:rPr lang="en-US" dirty="0"/>
              <a:t> k </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36</a:t>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Elias-</a:t>
            </a:r>
            <a:r>
              <a:rPr lang="el-GR" dirty="0"/>
              <a:t>δ</a:t>
            </a:r>
            <a:r>
              <a:rPr lang="zh-CN" altLang="en-US" dirty="0"/>
              <a:t>编码</a:t>
            </a:r>
          </a:p>
        </p:txBody>
      </p:sp>
      <p:sp>
        <p:nvSpPr>
          <p:cNvPr id="3" name="内容占位符 2"/>
          <p:cNvSpPr>
            <a:spLocks noGrp="1"/>
          </p:cNvSpPr>
          <p:nvPr>
            <p:ph idx="1"/>
          </p:nvPr>
        </p:nvSpPr>
        <p:spPr/>
        <p:txBody>
          <a:bodyPr/>
          <a:lstStyle/>
          <a:p>
            <a:r>
              <a:rPr lang="en-US" dirty="0"/>
              <a:t>K</a:t>
            </a:r>
            <a:r>
              <a:rPr lang="en-US" baseline="-25000" dirty="0"/>
              <a:t>d</a:t>
            </a:r>
            <a:r>
              <a:rPr lang="zh-CN" altLang="en-US" dirty="0"/>
              <a:t>分解为</a:t>
            </a:r>
            <a:endParaRPr lang="en-US" altLang="zh-CN" dirty="0"/>
          </a:p>
          <a:p>
            <a:pPr lvl="1"/>
            <a:endParaRPr lang="en-US" altLang="zh-CN" dirty="0"/>
          </a:p>
          <a:p>
            <a:pPr lvl="1"/>
            <a:endParaRPr lang="en-US" altLang="zh-CN" dirty="0"/>
          </a:p>
          <a:p>
            <a:pPr lvl="1"/>
            <a:endParaRPr lang="en-US" altLang="zh-CN" dirty="0"/>
          </a:p>
          <a:p>
            <a:pPr lvl="1"/>
            <a:r>
              <a:rPr lang="en-US" altLang="zh-CN" dirty="0"/>
              <a:t>K</a:t>
            </a:r>
            <a:r>
              <a:rPr lang="en-US" altLang="zh-CN" baseline="-25000" dirty="0"/>
              <a:t>dd</a:t>
            </a:r>
            <a:r>
              <a:rPr lang="zh-CN" altLang="en-US" dirty="0"/>
              <a:t>用一进制编码，</a:t>
            </a:r>
            <a:r>
              <a:rPr lang="en-US" altLang="zh-CN" dirty="0"/>
              <a:t>k</a:t>
            </a:r>
            <a:r>
              <a:rPr lang="en-US" altLang="zh-CN" baseline="-25000" dirty="0"/>
              <a:t>dr</a:t>
            </a:r>
            <a:r>
              <a:rPr lang="zh-CN" altLang="en-US" dirty="0"/>
              <a:t>、</a:t>
            </a:r>
            <a:r>
              <a:rPr lang="en-US" altLang="zh-CN" dirty="0"/>
              <a:t>k</a:t>
            </a:r>
            <a:r>
              <a:rPr lang="en-US" altLang="zh-CN" baseline="-25000" dirty="0"/>
              <a:t>r</a:t>
            </a:r>
            <a:r>
              <a:rPr lang="zh-CN" altLang="en-US" dirty="0"/>
              <a:t>用二进制编码</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37</a:t>
            </a:fld>
            <a:endParaRPr lang="zh-CN" altLang="en-US" dirty="0"/>
          </a:p>
        </p:txBody>
      </p:sp>
      <p:pic>
        <p:nvPicPr>
          <p:cNvPr id="13314" name="Picture 2"/>
          <p:cNvPicPr>
            <a:picLocks noChangeAspect="1" noChangeArrowheads="1"/>
          </p:cNvPicPr>
          <p:nvPr/>
        </p:nvPicPr>
        <p:blipFill>
          <a:blip r:embed="rId3" cstate="print"/>
          <a:srcRect/>
          <a:stretch>
            <a:fillRect/>
          </a:stretch>
        </p:blipFill>
        <p:spPr bwMode="auto">
          <a:xfrm>
            <a:off x="1054344" y="2198677"/>
            <a:ext cx="3799010" cy="101429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1013313" y="3532798"/>
            <a:ext cx="6953250" cy="28638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字节对齐码</a:t>
            </a:r>
          </a:p>
        </p:txBody>
      </p:sp>
      <p:sp>
        <p:nvSpPr>
          <p:cNvPr id="3" name="内容占位符 2"/>
          <p:cNvSpPr>
            <a:spLocks noGrp="1"/>
          </p:cNvSpPr>
          <p:nvPr>
            <p:ph idx="1"/>
          </p:nvPr>
        </p:nvSpPr>
        <p:spPr>
          <a:xfrm>
            <a:off x="457200" y="1428328"/>
            <a:ext cx="8229600" cy="4953000"/>
          </a:xfrm>
        </p:spPr>
        <p:txBody>
          <a:bodyPr/>
          <a:lstStyle/>
          <a:p>
            <a:r>
              <a:rPr lang="zh-CN" altLang="en-US" sz="2400" dirty="0">
                <a:solidFill>
                  <a:srgbClr val="FF0000"/>
                </a:solidFill>
              </a:rPr>
              <a:t>现代处理器处理数据的最小单位是字节</a:t>
            </a:r>
            <a:endParaRPr lang="en-US" altLang="zh-CN" sz="2400" dirty="0">
              <a:solidFill>
                <a:srgbClr val="FF0000"/>
              </a:solidFill>
            </a:endParaRPr>
          </a:p>
          <a:p>
            <a:r>
              <a:rPr lang="en-US" altLang="zh-CN" sz="2400" dirty="0"/>
              <a:t>v-byte</a:t>
            </a:r>
            <a:r>
              <a:rPr lang="zh-CN" altLang="en-US" sz="2400" dirty="0"/>
              <a:t>码是一种较流行的字节对齐编码，与</a:t>
            </a:r>
            <a:r>
              <a:rPr lang="en-US" altLang="zh-CN" sz="2400" dirty="0"/>
              <a:t>UTF-8</a:t>
            </a:r>
            <a:r>
              <a:rPr lang="zh-CN" altLang="en-US" sz="2400" dirty="0"/>
              <a:t>类似</a:t>
            </a:r>
            <a:endParaRPr lang="en-US" altLang="zh-CN" sz="2400" dirty="0"/>
          </a:p>
          <a:p>
            <a:r>
              <a:rPr lang="zh-CN" altLang="en-US" sz="2400" dirty="0"/>
              <a:t>用短码表示小数字，长码表示大数字</a:t>
            </a:r>
            <a:endParaRPr lang="en-US" altLang="zh-CN" sz="2400" dirty="0"/>
          </a:p>
          <a:p>
            <a:r>
              <a:rPr lang="zh-CN" altLang="en-US" sz="2400" dirty="0"/>
              <a:t>每个码都是一系列字节，而不是比特位</a:t>
            </a:r>
            <a:endParaRPr lang="en-US" altLang="zh-CN" sz="2400" dirty="0"/>
          </a:p>
          <a:p>
            <a:r>
              <a:rPr lang="zh-CN" altLang="en-US" sz="2400" dirty="0"/>
              <a:t>最短的编码为</a:t>
            </a:r>
            <a:r>
              <a:rPr lang="en-US" altLang="zh-CN" sz="2400" dirty="0"/>
              <a:t>1</a:t>
            </a:r>
            <a:r>
              <a:rPr lang="zh-CN" altLang="en-US" sz="2400" dirty="0"/>
              <a:t>字节，每个字节的低</a:t>
            </a:r>
            <a:r>
              <a:rPr lang="en-US" altLang="zh-CN" sz="2400" dirty="0"/>
              <a:t>7</a:t>
            </a:r>
            <a:r>
              <a:rPr lang="zh-CN" altLang="en-US" sz="2400" dirty="0"/>
              <a:t>位是二进制数，高位是一个决定位。</a:t>
            </a:r>
            <a:endParaRPr lang="en-US" altLang="zh-CN" sz="2400" dirty="0"/>
          </a:p>
          <a:p>
            <a:r>
              <a:rPr lang="zh-CN" altLang="en-US" sz="2400" dirty="0">
                <a:solidFill>
                  <a:srgbClr val="FF0000"/>
                </a:solidFill>
              </a:rPr>
              <a:t>每个编码的最后一个字节高位置</a:t>
            </a:r>
            <a:r>
              <a:rPr lang="en-US" altLang="zh-CN" sz="2400" dirty="0">
                <a:solidFill>
                  <a:srgbClr val="FF0000"/>
                </a:solidFill>
              </a:rPr>
              <a:t>1</a:t>
            </a:r>
            <a:r>
              <a:rPr lang="zh-CN" altLang="en-US" sz="2400" dirty="0">
                <a:solidFill>
                  <a:srgbClr val="FF0000"/>
                </a:solidFill>
              </a:rPr>
              <a:t>，否则为</a:t>
            </a:r>
            <a:r>
              <a:rPr lang="en-US" altLang="zh-CN" sz="2400" dirty="0">
                <a:solidFill>
                  <a:srgbClr val="FF0000"/>
                </a:solidFill>
              </a:rPr>
              <a:t>0.</a:t>
            </a:r>
          </a:p>
          <a:p>
            <a:r>
              <a:rPr lang="zh-CN" altLang="en-US" sz="2400" dirty="0"/>
              <a:t>占用</a:t>
            </a:r>
            <a:r>
              <a:rPr lang="en-US" altLang="zh-CN" sz="2400" dirty="0"/>
              <a:t>1</a:t>
            </a:r>
            <a:r>
              <a:rPr lang="zh-CN" altLang="en-US" sz="2400" dirty="0"/>
              <a:t>至</a:t>
            </a:r>
            <a:r>
              <a:rPr lang="en-US" altLang="zh-CN" sz="2400" dirty="0"/>
              <a:t>4</a:t>
            </a:r>
            <a:r>
              <a:rPr lang="zh-CN" altLang="en-US" sz="2400" dirty="0"/>
              <a:t>个字节，由最低字节的最高位决定</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38</a:t>
            </a:fld>
            <a:endParaRPr lang="zh-CN" altLang="en-US" dirty="0"/>
          </a:p>
        </p:txBody>
      </p:sp>
      <p:pic>
        <p:nvPicPr>
          <p:cNvPr id="14338" name="Picture 2"/>
          <p:cNvPicPr>
            <a:picLocks noChangeAspect="1" noChangeArrowheads="1"/>
          </p:cNvPicPr>
          <p:nvPr/>
        </p:nvPicPr>
        <p:blipFill>
          <a:blip r:embed="rId3" cstate="print"/>
          <a:srcRect/>
          <a:stretch>
            <a:fillRect/>
          </a:stretch>
        </p:blipFill>
        <p:spPr bwMode="auto">
          <a:xfrm>
            <a:off x="1835696" y="4861669"/>
            <a:ext cx="5203203" cy="199633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字节对齐码</a:t>
            </a:r>
          </a:p>
        </p:txBody>
      </p:sp>
      <p:sp>
        <p:nvSpPr>
          <p:cNvPr id="3" name="内容占位符 2"/>
          <p:cNvSpPr>
            <a:spLocks noGrp="1"/>
          </p:cNvSpPr>
          <p:nvPr>
            <p:ph idx="1"/>
          </p:nvPr>
        </p:nvSpPr>
        <p:spPr/>
        <p:txBody>
          <a:bodyPr/>
          <a:lstStyle/>
          <a:p>
            <a:r>
              <a:rPr lang="zh-CN" altLang="en-US" dirty="0"/>
              <a:t>压缩、解压速度更快</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39</a:t>
            </a:fld>
            <a:endParaRPr lang="zh-CN" altLang="en-US" dirty="0"/>
          </a:p>
        </p:txBody>
      </p:sp>
      <p:pic>
        <p:nvPicPr>
          <p:cNvPr id="15362" name="Picture 2"/>
          <p:cNvPicPr>
            <a:picLocks noChangeAspect="1" noChangeArrowheads="1"/>
          </p:cNvPicPr>
          <p:nvPr/>
        </p:nvPicPr>
        <p:blipFill>
          <a:blip r:embed="rId3" cstate="print"/>
          <a:srcRect/>
          <a:stretch>
            <a:fillRect/>
          </a:stretch>
        </p:blipFill>
        <p:spPr bwMode="auto">
          <a:xfrm>
            <a:off x="1115616" y="2515256"/>
            <a:ext cx="7308850" cy="2552700"/>
          </a:xfrm>
          <a:prstGeom prst="rect">
            <a:avLst/>
          </a:prstGeom>
          <a:noFill/>
          <a:ln w="9525">
            <a:noFill/>
            <a:miter lim="800000"/>
            <a:headEnd/>
            <a:tailEnd/>
          </a:ln>
          <a:effectLst/>
        </p:spPr>
      </p:pic>
      <p:sp>
        <p:nvSpPr>
          <p:cNvPr id="5" name="矩形 4">
            <a:extLst>
              <a:ext uri="{FF2B5EF4-FFF2-40B4-BE49-F238E27FC236}">
                <a16:creationId xmlns:a16="http://schemas.microsoft.com/office/drawing/2014/main" id="{0EE18BCD-82E1-4B46-8E16-7150510A9CC1}"/>
              </a:ext>
            </a:extLst>
          </p:cNvPr>
          <p:cNvSpPr/>
          <p:nvPr/>
        </p:nvSpPr>
        <p:spPr>
          <a:xfrm>
            <a:off x="1565685" y="5749947"/>
            <a:ext cx="6696744" cy="461665"/>
          </a:xfrm>
          <a:prstGeom prst="rect">
            <a:avLst/>
          </a:prstGeom>
        </p:spPr>
        <p:txBody>
          <a:bodyPr wrap="square">
            <a:spAutoFit/>
          </a:bodyPr>
          <a:lstStyle/>
          <a:p>
            <a:r>
              <a:rPr lang="zh-CN" altLang="en-US" dirty="0">
                <a:solidFill>
                  <a:srgbClr val="FF0000"/>
                </a:solidFill>
              </a:rPr>
              <a:t>每个编码的最后一个字节高位置</a:t>
            </a:r>
            <a:r>
              <a:rPr lang="en-US" altLang="zh-CN" dirty="0">
                <a:solidFill>
                  <a:srgbClr val="FF0000"/>
                </a:solidFill>
              </a:rPr>
              <a:t>1</a:t>
            </a:r>
            <a:r>
              <a:rPr lang="zh-CN" altLang="en-US" dirty="0">
                <a:solidFill>
                  <a:srgbClr val="FF0000"/>
                </a:solidFill>
              </a:rPr>
              <a:t>，否则为</a:t>
            </a:r>
            <a:r>
              <a:rPr lang="en-US" altLang="zh-CN" dirty="0">
                <a:solidFill>
                  <a:srgbClr val="FF0000"/>
                </a:solidFill>
              </a:rPr>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排序抽象模型</a:t>
            </a:r>
          </a:p>
        </p:txBody>
      </p:sp>
      <p:sp>
        <p:nvSpPr>
          <p:cNvPr id="3" name="内容占位符 2"/>
          <p:cNvSpPr>
            <a:spLocks noGrp="1"/>
          </p:cNvSpPr>
          <p:nvPr>
            <p:ph idx="1"/>
          </p:nvPr>
        </p:nvSpPr>
        <p:spPr/>
        <p:txBody>
          <a:bodyPr/>
          <a:lstStyle/>
          <a:p>
            <a:r>
              <a:rPr lang="zh-CN" altLang="en-US" dirty="0"/>
              <a:t>一种检索排序框架，体现文本检索处理方式的核心思想</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a:t>
            </a:fld>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523874" y="2430097"/>
            <a:ext cx="8401050" cy="32639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字节对齐码</a:t>
            </a:r>
          </a:p>
        </p:txBody>
      </p:sp>
      <p:sp>
        <p:nvSpPr>
          <p:cNvPr id="3" name="内容占位符 2"/>
          <p:cNvSpPr>
            <a:spLocks noGrp="1"/>
          </p:cNvSpPr>
          <p:nvPr>
            <p:ph idx="1"/>
          </p:nvPr>
        </p:nvSpPr>
        <p:spPr>
          <a:xfrm>
            <a:off x="457200" y="2276872"/>
            <a:ext cx="8229600" cy="2476872"/>
          </a:xfrm>
        </p:spPr>
        <p:txBody>
          <a:bodyPr/>
          <a:lstStyle/>
          <a:p>
            <a:r>
              <a:rPr lang="zh-CN" altLang="en-US" dirty="0"/>
              <a:t>优点</a:t>
            </a:r>
            <a:endParaRPr lang="en-US" altLang="zh-CN" dirty="0"/>
          </a:p>
          <a:p>
            <a:pPr lvl="1"/>
            <a:r>
              <a:rPr lang="zh-CN" altLang="en-US" dirty="0"/>
              <a:t>压缩和解压更快，因为处理器是按照处理字节而不是处理比特位设计的。</a:t>
            </a:r>
            <a:endParaRPr lang="en-US" altLang="zh-CN" dirty="0"/>
          </a:p>
          <a:p>
            <a:pPr lvl="1"/>
            <a:r>
              <a:rPr lang="zh-CN" altLang="en-US" dirty="0"/>
              <a:t>压缩技术主要对</a:t>
            </a:r>
            <a:r>
              <a:rPr lang="zh-CN" altLang="en-US" dirty="0">
                <a:solidFill>
                  <a:srgbClr val="FF0000"/>
                </a:solidFill>
              </a:rPr>
              <a:t>倒排表进行编码</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40</a:t>
            </a:fld>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压缩举例</a:t>
            </a:r>
          </a:p>
        </p:txBody>
      </p:sp>
      <p:sp>
        <p:nvSpPr>
          <p:cNvPr id="3" name="内容占位符 2"/>
          <p:cNvSpPr>
            <a:spLocks noGrp="1"/>
          </p:cNvSpPr>
          <p:nvPr>
            <p:ph idx="1"/>
          </p:nvPr>
        </p:nvSpPr>
        <p:spPr>
          <a:xfrm>
            <a:off x="457200" y="1428328"/>
            <a:ext cx="8229600" cy="5745088"/>
          </a:xfrm>
        </p:spPr>
        <p:txBody>
          <a:bodyPr/>
          <a:lstStyle/>
          <a:p>
            <a:r>
              <a:rPr lang="zh-CN" altLang="en-US" dirty="0"/>
              <a:t>考虑包含某单词的倒排表</a:t>
            </a:r>
            <a:endParaRPr lang="en-US" altLang="zh-CN" dirty="0"/>
          </a:p>
          <a:p>
            <a:pPr lvl="1"/>
            <a:r>
              <a:rPr lang="en-US" altLang="zh-CN" dirty="0"/>
              <a:t>(1</a:t>
            </a:r>
            <a:r>
              <a:rPr lang="en-US" altLang="zh-CN" i="1" dirty="0"/>
              <a:t>,</a:t>
            </a:r>
            <a:r>
              <a:rPr lang="en-US" altLang="zh-CN" dirty="0"/>
              <a:t>1)(1</a:t>
            </a:r>
            <a:r>
              <a:rPr lang="en-US" altLang="zh-CN" i="1" dirty="0"/>
              <a:t>,</a:t>
            </a:r>
            <a:r>
              <a:rPr lang="en-US" altLang="zh-CN" dirty="0"/>
              <a:t>7)(2</a:t>
            </a:r>
            <a:r>
              <a:rPr lang="en-US" altLang="zh-CN" i="1" dirty="0"/>
              <a:t>,</a:t>
            </a:r>
            <a:r>
              <a:rPr lang="en-US" altLang="zh-CN" dirty="0"/>
              <a:t>6)(2</a:t>
            </a:r>
            <a:r>
              <a:rPr lang="en-US" altLang="zh-CN" i="1" dirty="0"/>
              <a:t>,</a:t>
            </a:r>
            <a:r>
              <a:rPr lang="en-US" altLang="zh-CN" dirty="0"/>
              <a:t>17)(2</a:t>
            </a:r>
            <a:r>
              <a:rPr lang="en-US" altLang="zh-CN" i="1" dirty="0"/>
              <a:t>,</a:t>
            </a:r>
            <a:r>
              <a:rPr lang="en-US" altLang="zh-CN" dirty="0"/>
              <a:t>197)(3</a:t>
            </a:r>
            <a:r>
              <a:rPr lang="en-US" altLang="zh-CN" i="1" dirty="0"/>
              <a:t>,</a:t>
            </a:r>
            <a:r>
              <a:rPr lang="en-US" altLang="zh-CN" dirty="0"/>
              <a:t>1)</a:t>
            </a:r>
          </a:p>
          <a:p>
            <a:r>
              <a:rPr lang="zh-CN" altLang="en-US" dirty="0"/>
              <a:t>以文档为单位合并（文档、词频、位置）</a:t>
            </a:r>
            <a:endParaRPr lang="en-US" altLang="zh-CN" dirty="0"/>
          </a:p>
          <a:p>
            <a:pPr lvl="1"/>
            <a:r>
              <a:rPr lang="en-US" altLang="zh-CN" dirty="0"/>
              <a:t>(1</a:t>
            </a:r>
            <a:r>
              <a:rPr lang="en-US" altLang="zh-CN" i="1" dirty="0"/>
              <a:t>,</a:t>
            </a:r>
            <a:r>
              <a:rPr lang="en-US" altLang="zh-CN" dirty="0"/>
              <a:t>2</a:t>
            </a:r>
            <a:r>
              <a:rPr lang="en-US" altLang="zh-CN" i="1" dirty="0"/>
              <a:t>,</a:t>
            </a:r>
            <a:r>
              <a:rPr lang="en-US" altLang="zh-CN" dirty="0"/>
              <a:t>[1</a:t>
            </a:r>
            <a:r>
              <a:rPr lang="en-US" altLang="zh-CN" i="1" dirty="0"/>
              <a:t>,</a:t>
            </a:r>
            <a:r>
              <a:rPr lang="en-US" altLang="zh-CN" dirty="0"/>
              <a:t>7])(2</a:t>
            </a:r>
            <a:r>
              <a:rPr lang="en-US" altLang="zh-CN" i="1" dirty="0"/>
              <a:t>,</a:t>
            </a:r>
            <a:r>
              <a:rPr lang="en-US" altLang="zh-CN" dirty="0"/>
              <a:t>3</a:t>
            </a:r>
            <a:r>
              <a:rPr lang="en-US" altLang="zh-CN" i="1" dirty="0"/>
              <a:t>,</a:t>
            </a:r>
            <a:r>
              <a:rPr lang="en-US" altLang="zh-CN" dirty="0"/>
              <a:t>[6</a:t>
            </a:r>
            <a:r>
              <a:rPr lang="en-US" altLang="zh-CN" i="1" dirty="0"/>
              <a:t>,</a:t>
            </a:r>
            <a:r>
              <a:rPr lang="en-US" altLang="zh-CN" dirty="0"/>
              <a:t>17</a:t>
            </a:r>
            <a:r>
              <a:rPr lang="en-US" altLang="zh-CN" i="1" dirty="0"/>
              <a:t>,</a:t>
            </a:r>
            <a:r>
              <a:rPr lang="en-US" altLang="zh-CN" dirty="0"/>
              <a:t>197])(3</a:t>
            </a:r>
            <a:r>
              <a:rPr lang="en-US" altLang="zh-CN" i="1" dirty="0"/>
              <a:t>,</a:t>
            </a:r>
            <a:r>
              <a:rPr lang="en-US" altLang="zh-CN" dirty="0"/>
              <a:t>1</a:t>
            </a:r>
            <a:r>
              <a:rPr lang="en-US" altLang="zh-CN" i="1" dirty="0"/>
              <a:t>,</a:t>
            </a:r>
            <a:r>
              <a:rPr lang="en-US" altLang="zh-CN" dirty="0"/>
              <a:t>[1])</a:t>
            </a:r>
          </a:p>
          <a:p>
            <a:r>
              <a:rPr lang="en-US" dirty="0"/>
              <a:t>Delta</a:t>
            </a:r>
            <a:r>
              <a:rPr lang="zh-CN" altLang="en-US" dirty="0"/>
              <a:t>编码以升序排列的值（文档、位置）</a:t>
            </a:r>
            <a:endParaRPr lang="en-US" altLang="zh-CN" dirty="0"/>
          </a:p>
          <a:p>
            <a:pPr lvl="1"/>
            <a:r>
              <a:rPr lang="en-US" altLang="zh-CN" dirty="0"/>
              <a:t>(1</a:t>
            </a:r>
            <a:r>
              <a:rPr lang="en-US" altLang="zh-CN" i="1" dirty="0"/>
              <a:t>,</a:t>
            </a:r>
            <a:r>
              <a:rPr lang="en-US" altLang="zh-CN" dirty="0"/>
              <a:t>2</a:t>
            </a:r>
            <a:r>
              <a:rPr lang="en-US" altLang="zh-CN" i="1" dirty="0"/>
              <a:t>,</a:t>
            </a:r>
            <a:r>
              <a:rPr lang="en-US" altLang="zh-CN" dirty="0"/>
              <a:t>[1</a:t>
            </a:r>
            <a:r>
              <a:rPr lang="en-US" altLang="zh-CN" i="1" dirty="0"/>
              <a:t>,</a:t>
            </a:r>
            <a:r>
              <a:rPr lang="en-US" altLang="zh-CN" dirty="0"/>
              <a:t>6])(1</a:t>
            </a:r>
            <a:r>
              <a:rPr lang="en-US" altLang="zh-CN" i="1" dirty="0"/>
              <a:t>,</a:t>
            </a:r>
            <a:r>
              <a:rPr lang="en-US" altLang="zh-CN" dirty="0"/>
              <a:t>3</a:t>
            </a:r>
            <a:r>
              <a:rPr lang="en-US" altLang="zh-CN" i="1" dirty="0"/>
              <a:t>,</a:t>
            </a:r>
            <a:r>
              <a:rPr lang="en-US" altLang="zh-CN" dirty="0"/>
              <a:t>[6</a:t>
            </a:r>
            <a:r>
              <a:rPr lang="en-US" altLang="zh-CN" i="1" dirty="0"/>
              <a:t>,</a:t>
            </a:r>
            <a:r>
              <a:rPr lang="en-US" altLang="zh-CN" dirty="0"/>
              <a:t>11</a:t>
            </a:r>
            <a:r>
              <a:rPr lang="en-US" altLang="zh-CN" i="1" dirty="0"/>
              <a:t>,</a:t>
            </a:r>
            <a:r>
              <a:rPr lang="en-US" altLang="zh-CN" dirty="0">
                <a:solidFill>
                  <a:srgbClr val="0000CC"/>
                </a:solidFill>
              </a:rPr>
              <a:t>180</a:t>
            </a:r>
            <a:r>
              <a:rPr lang="en-US" altLang="zh-CN" dirty="0"/>
              <a:t>])(1</a:t>
            </a:r>
            <a:r>
              <a:rPr lang="en-US" altLang="zh-CN" i="1" dirty="0"/>
              <a:t>,</a:t>
            </a:r>
            <a:r>
              <a:rPr lang="en-US" altLang="zh-CN" dirty="0"/>
              <a:t>1</a:t>
            </a:r>
            <a:r>
              <a:rPr lang="en-US" altLang="zh-CN" i="1" dirty="0"/>
              <a:t>,</a:t>
            </a:r>
            <a:r>
              <a:rPr lang="en-US" altLang="zh-CN" dirty="0"/>
              <a:t>[1])</a:t>
            </a:r>
          </a:p>
          <a:p>
            <a:pPr lvl="1"/>
            <a:r>
              <a:rPr lang="zh-CN" altLang="en-US" dirty="0"/>
              <a:t>去除括号后，倒排表就是一些数字的列表</a:t>
            </a:r>
            <a:endParaRPr lang="en-US" altLang="zh-CN" dirty="0"/>
          </a:p>
          <a:p>
            <a:pPr lvl="2"/>
            <a:r>
              <a:rPr lang="en-US" altLang="zh-CN" dirty="0"/>
              <a:t>1,2,1,6,1,3,6,11,180,1,1,1</a:t>
            </a:r>
          </a:p>
          <a:p>
            <a:r>
              <a:rPr lang="en-US" altLang="zh-CN" dirty="0"/>
              <a:t>v-byte</a:t>
            </a:r>
            <a:r>
              <a:rPr lang="zh-CN" altLang="en-US" dirty="0"/>
              <a:t>编码</a:t>
            </a:r>
            <a:endParaRPr lang="en-US" altLang="zh-CN" dirty="0"/>
          </a:p>
          <a:p>
            <a:pPr lvl="1"/>
            <a:r>
              <a:rPr lang="en-US" dirty="0"/>
              <a:t>81 82 81 86 81 83 86 8B </a:t>
            </a:r>
            <a:r>
              <a:rPr lang="en-US" dirty="0">
                <a:solidFill>
                  <a:srgbClr val="0000CC"/>
                </a:solidFill>
              </a:rPr>
              <a:t>01 B4 </a:t>
            </a:r>
            <a:r>
              <a:rPr lang="en-US" dirty="0"/>
              <a:t>81 81 81</a:t>
            </a:r>
          </a:p>
          <a:p>
            <a:pPr lvl="1"/>
            <a:r>
              <a:rPr lang="en-US" altLang="zh-CN" dirty="0">
                <a:solidFill>
                  <a:srgbClr val="0000CC"/>
                </a:solidFill>
              </a:rPr>
              <a:t>01 B4</a:t>
            </a:r>
            <a:r>
              <a:rPr lang="zh-CN" altLang="en-US" dirty="0">
                <a:solidFill>
                  <a:srgbClr val="0000CC"/>
                </a:solidFill>
              </a:rPr>
              <a:t>是使用两个字节编码的</a:t>
            </a:r>
            <a:r>
              <a:rPr lang="en-US" altLang="zh-CN" dirty="0">
                <a:solidFill>
                  <a:srgbClr val="0000CC"/>
                </a:solidFill>
              </a:rPr>
              <a:t>180.</a:t>
            </a:r>
            <a:r>
              <a:rPr lang="zh-CN" altLang="en-US" dirty="0">
                <a:solidFill>
                  <a:srgbClr val="0000CC"/>
                </a:solidFill>
              </a:rPr>
              <a:t>其余数字都使用一个字节编码，整个列表占</a:t>
            </a:r>
            <a:r>
              <a:rPr lang="en-US" altLang="zh-CN" dirty="0">
                <a:solidFill>
                  <a:srgbClr val="0000CC"/>
                </a:solidFill>
              </a:rPr>
              <a:t>13</a:t>
            </a:r>
            <a:r>
              <a:rPr lang="zh-CN" altLang="en-US" dirty="0">
                <a:solidFill>
                  <a:srgbClr val="0000CC"/>
                </a:solidFill>
              </a:rPr>
              <a:t>个字节</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41</a:t>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跳转</a:t>
            </a:r>
          </a:p>
        </p:txBody>
      </p:sp>
      <p:sp>
        <p:nvSpPr>
          <p:cNvPr id="3" name="内容占位符 2"/>
          <p:cNvSpPr>
            <a:spLocks noGrp="1"/>
          </p:cNvSpPr>
          <p:nvPr>
            <p:ph idx="1"/>
          </p:nvPr>
        </p:nvSpPr>
        <p:spPr/>
        <p:txBody>
          <a:bodyPr/>
          <a:lstStyle/>
          <a:p>
            <a:r>
              <a:rPr lang="zh-CN" altLang="en-US" dirty="0"/>
              <a:t>布尔查询“</a:t>
            </a:r>
            <a:r>
              <a:rPr lang="en-US" altLang="zh-CN" dirty="0" err="1"/>
              <a:t>galago</a:t>
            </a:r>
            <a:r>
              <a:rPr lang="en-US" altLang="zh-CN" dirty="0"/>
              <a:t> and animal</a:t>
            </a:r>
            <a:r>
              <a:rPr lang="zh-CN" altLang="en-US" dirty="0"/>
              <a:t>”</a:t>
            </a:r>
            <a:endParaRPr lang="en-US" altLang="zh-CN" dirty="0"/>
          </a:p>
          <a:p>
            <a:pPr lvl="1"/>
            <a:r>
              <a:rPr lang="en-US" altLang="zh-CN" dirty="0"/>
              <a:t>animal</a:t>
            </a:r>
            <a:r>
              <a:rPr lang="zh-CN" altLang="en-US" dirty="0"/>
              <a:t>三亿次，</a:t>
            </a:r>
            <a:r>
              <a:rPr lang="en-US" altLang="zh-CN" dirty="0" err="1"/>
              <a:t>galago</a:t>
            </a:r>
            <a:r>
              <a:rPr lang="zh-CN" altLang="en-US" dirty="0"/>
              <a:t>一百万次</a:t>
            </a:r>
            <a:endParaRPr lang="en-US" altLang="zh-CN" dirty="0"/>
          </a:p>
          <a:p>
            <a:r>
              <a:rPr lang="zh-CN" altLang="en-US" dirty="0"/>
              <a:t>查询步骤</a:t>
            </a:r>
            <a:endParaRPr lang="en-US" altLang="zh-CN" dirty="0"/>
          </a:p>
          <a:p>
            <a:pPr lvl="1"/>
            <a:r>
              <a:rPr lang="en-US" altLang="zh-CN" dirty="0"/>
              <a:t>dg</a:t>
            </a:r>
            <a:r>
              <a:rPr lang="zh-CN" altLang="en-US" dirty="0"/>
              <a:t>是</a:t>
            </a:r>
            <a:r>
              <a:rPr lang="en-US" altLang="zh-CN" dirty="0" err="1"/>
              <a:t>galago</a:t>
            </a:r>
            <a:r>
              <a:rPr lang="zh-CN" altLang="en-US" dirty="0"/>
              <a:t>倒排列表的第一个文档编号</a:t>
            </a:r>
            <a:endParaRPr lang="en-US" altLang="zh-CN" dirty="0"/>
          </a:p>
          <a:p>
            <a:pPr lvl="1"/>
            <a:r>
              <a:rPr lang="en-US" altLang="zh-CN" dirty="0"/>
              <a:t>da</a:t>
            </a:r>
            <a:r>
              <a:rPr lang="zh-CN" altLang="en-US" dirty="0"/>
              <a:t>是</a:t>
            </a:r>
            <a:r>
              <a:rPr lang="en-US" altLang="zh-CN" dirty="0"/>
              <a:t>animal</a:t>
            </a:r>
            <a:r>
              <a:rPr lang="zh-CN" altLang="en-US" dirty="0"/>
              <a:t>倒排列表的第一个文档编号</a:t>
            </a:r>
            <a:endParaRPr lang="en-US" altLang="zh-CN" dirty="0"/>
          </a:p>
          <a:p>
            <a:pPr lvl="1"/>
            <a:r>
              <a:rPr lang="zh-CN" altLang="en-US" dirty="0"/>
              <a:t>循环</a:t>
            </a:r>
            <a:endParaRPr lang="en-US" altLang="zh-CN" dirty="0"/>
          </a:p>
          <a:p>
            <a:pPr lvl="2"/>
            <a:r>
              <a:rPr lang="zh-CN" altLang="en-US" dirty="0"/>
              <a:t>如果</a:t>
            </a:r>
            <a:r>
              <a:rPr lang="en-US" altLang="zh-CN" dirty="0"/>
              <a:t>dg&lt;da</a:t>
            </a:r>
            <a:r>
              <a:rPr lang="zh-CN" altLang="en-US" dirty="0"/>
              <a:t>，移动</a:t>
            </a:r>
            <a:r>
              <a:rPr lang="en-US" altLang="zh-CN" dirty="0"/>
              <a:t>dg</a:t>
            </a:r>
            <a:r>
              <a:rPr lang="zh-CN" altLang="en-US" dirty="0"/>
              <a:t>到</a:t>
            </a:r>
            <a:r>
              <a:rPr lang="en-US" altLang="zh-CN" dirty="0"/>
              <a:t>galago</a:t>
            </a:r>
            <a:r>
              <a:rPr lang="zh-CN" altLang="en-US" dirty="0"/>
              <a:t>倒排列表中的下一个文档编号</a:t>
            </a:r>
            <a:endParaRPr lang="en-US" altLang="zh-CN" dirty="0"/>
          </a:p>
          <a:p>
            <a:pPr lvl="2"/>
            <a:r>
              <a:rPr lang="zh-CN" altLang="en-US" dirty="0"/>
              <a:t>如果</a:t>
            </a:r>
            <a:r>
              <a:rPr lang="en-US" altLang="zh-CN" dirty="0"/>
              <a:t>da&lt;dg</a:t>
            </a:r>
            <a:r>
              <a:rPr lang="zh-CN" altLang="en-US" dirty="0"/>
              <a:t>，移动</a:t>
            </a:r>
            <a:r>
              <a:rPr lang="en-US" altLang="zh-CN" dirty="0"/>
              <a:t>da</a:t>
            </a:r>
            <a:r>
              <a:rPr lang="zh-CN" altLang="en-US" dirty="0"/>
              <a:t>到</a:t>
            </a:r>
            <a:r>
              <a:rPr lang="en-US" altLang="zh-CN" dirty="0"/>
              <a:t>animal</a:t>
            </a:r>
            <a:r>
              <a:rPr lang="zh-CN" altLang="en-US" dirty="0"/>
              <a:t>倒排列表中的下一个文档编号</a:t>
            </a:r>
          </a:p>
          <a:p>
            <a:pPr lvl="2"/>
            <a:r>
              <a:rPr lang="zh-CN" altLang="en-US" dirty="0">
                <a:solidFill>
                  <a:srgbClr val="FF0000"/>
                </a:solidFill>
              </a:rPr>
              <a:t>如果</a:t>
            </a:r>
            <a:r>
              <a:rPr lang="en-US" altLang="zh-CN" dirty="0" err="1">
                <a:solidFill>
                  <a:srgbClr val="FF0000"/>
                </a:solidFill>
              </a:rPr>
              <a:t>da</a:t>
            </a:r>
            <a:r>
              <a:rPr lang="en-US" altLang="zh-CN" dirty="0">
                <a:solidFill>
                  <a:srgbClr val="FF0000"/>
                </a:solidFill>
              </a:rPr>
              <a:t>==dg</a:t>
            </a:r>
            <a:r>
              <a:rPr lang="zh-CN" altLang="en-US" dirty="0">
                <a:solidFill>
                  <a:srgbClr val="FF0000"/>
                </a:solidFill>
              </a:rPr>
              <a:t>，</a:t>
            </a:r>
            <a:r>
              <a:rPr lang="zh-CN" altLang="en-US" dirty="0"/>
              <a:t>文档同时包含这两个词，分别将</a:t>
            </a:r>
            <a:r>
              <a:rPr lang="en-US" altLang="zh-CN" dirty="0" err="1"/>
              <a:t>da</a:t>
            </a:r>
            <a:r>
              <a:rPr lang="zh-CN" altLang="en-US" dirty="0"/>
              <a:t>、</a:t>
            </a:r>
            <a:r>
              <a:rPr lang="en-US" altLang="zh-CN" dirty="0"/>
              <a:t>dg</a:t>
            </a:r>
            <a:r>
              <a:rPr lang="zh-CN" altLang="en-US" dirty="0"/>
              <a:t>移动到倒排列表中的下一个文档编号</a:t>
            </a:r>
            <a:endParaRPr lang="en-US" altLang="zh-CN" dirty="0"/>
          </a:p>
          <a:p>
            <a:r>
              <a:rPr lang="zh-CN" altLang="en-US" dirty="0"/>
              <a:t>查询代价过高，超过三亿次</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42</a:t>
            </a:fld>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跳转</a:t>
            </a:r>
          </a:p>
        </p:txBody>
      </p:sp>
      <p:sp>
        <p:nvSpPr>
          <p:cNvPr id="3" name="内容占位符 2"/>
          <p:cNvSpPr>
            <a:spLocks noGrp="1"/>
          </p:cNvSpPr>
          <p:nvPr>
            <p:ph idx="1"/>
          </p:nvPr>
        </p:nvSpPr>
        <p:spPr>
          <a:xfrm>
            <a:off x="457200" y="1484784"/>
            <a:ext cx="8229600" cy="4953000"/>
          </a:xfrm>
        </p:spPr>
        <p:txBody>
          <a:bodyPr/>
          <a:lstStyle/>
          <a:p>
            <a:r>
              <a:rPr lang="zh-CN" altLang="en-US" dirty="0"/>
              <a:t>改进</a:t>
            </a:r>
            <a:endParaRPr lang="en-US" altLang="zh-CN" dirty="0"/>
          </a:p>
          <a:p>
            <a:pPr lvl="1"/>
            <a:r>
              <a:rPr lang="en-US" altLang="zh-CN" dirty="0"/>
              <a:t>While(</a:t>
            </a:r>
            <a:r>
              <a:rPr lang="en-US" altLang="zh-CN" dirty="0" err="1"/>
              <a:t>da</a:t>
            </a:r>
            <a:r>
              <a:rPr lang="en-US" altLang="zh-CN" dirty="0"/>
              <a:t>&lt;dg)</a:t>
            </a:r>
          </a:p>
          <a:p>
            <a:pPr lvl="2"/>
            <a:r>
              <a:rPr lang="en-US" altLang="zh-CN" dirty="0" err="1"/>
              <a:t>da</a:t>
            </a:r>
            <a:r>
              <a:rPr lang="zh-CN" altLang="en-US" dirty="0"/>
              <a:t>的</a:t>
            </a:r>
            <a:r>
              <a:rPr lang="en-US" altLang="zh-CN" dirty="0"/>
              <a:t>animal</a:t>
            </a:r>
            <a:r>
              <a:rPr lang="zh-CN" altLang="en-US" dirty="0"/>
              <a:t>倒排列表向前跳过</a:t>
            </a:r>
            <a:r>
              <a:rPr lang="en-US" altLang="zh-CN" dirty="0"/>
              <a:t>k</a:t>
            </a:r>
            <a:r>
              <a:rPr lang="zh-CN" altLang="en-US" dirty="0"/>
              <a:t>个文档的编号</a:t>
            </a:r>
            <a:endParaRPr lang="en-US" altLang="zh-CN" dirty="0"/>
          </a:p>
          <a:p>
            <a:pPr lvl="2"/>
            <a:r>
              <a:rPr lang="zh-CN" altLang="en-US" dirty="0"/>
              <a:t>直到满足</a:t>
            </a:r>
            <a:r>
              <a:rPr lang="en-US" altLang="zh-CN" dirty="0" err="1"/>
              <a:t>da</a:t>
            </a:r>
            <a:r>
              <a:rPr lang="en-US" altLang="zh-CN" dirty="0"/>
              <a:t>&gt;dg</a:t>
            </a:r>
          </a:p>
          <a:p>
            <a:pPr lvl="1"/>
            <a:r>
              <a:rPr lang="zh-CN" altLang="en-US" dirty="0"/>
              <a:t>搜索</a:t>
            </a:r>
            <a:r>
              <a:rPr lang="en-US" altLang="zh-CN" dirty="0" err="1"/>
              <a:t>da</a:t>
            </a:r>
            <a:r>
              <a:rPr lang="en-US" altLang="zh-CN" dirty="0"/>
              <a:t> - k + 1</a:t>
            </a:r>
            <a:r>
              <a:rPr lang="zh-CN" altLang="en-US" dirty="0"/>
              <a:t>至</a:t>
            </a:r>
            <a:r>
              <a:rPr lang="en-US" altLang="zh-CN" dirty="0" err="1"/>
              <a:t>da</a:t>
            </a:r>
            <a:r>
              <a:rPr lang="zh-CN" altLang="en-US" dirty="0"/>
              <a:t>之间的所有</a:t>
            </a:r>
            <a:r>
              <a:rPr lang="en-US" altLang="zh-CN" dirty="0"/>
              <a:t>k</a:t>
            </a:r>
            <a:r>
              <a:rPr lang="zh-CN" altLang="en-US" dirty="0"/>
              <a:t>个文档，确定是否包含</a:t>
            </a:r>
            <a:r>
              <a:rPr lang="en-US" altLang="zh-CN" dirty="0" err="1"/>
              <a:t>galago</a:t>
            </a:r>
            <a:endParaRPr lang="en-US" altLang="zh-CN" dirty="0"/>
          </a:p>
          <a:p>
            <a:r>
              <a:rPr lang="zh-CN" altLang="en-US" dirty="0"/>
              <a:t>开销</a:t>
            </a:r>
            <a:endParaRPr lang="en-US" altLang="zh-CN" dirty="0"/>
          </a:p>
          <a:p>
            <a:pPr lvl="1"/>
            <a:r>
              <a:rPr lang="zh-CN" altLang="en-US" dirty="0"/>
              <a:t>线性搜索开销</a:t>
            </a:r>
            <a:endParaRPr lang="en-US" altLang="zh-CN" dirty="0"/>
          </a:p>
          <a:p>
            <a:pPr lvl="2"/>
            <a:r>
              <a:rPr lang="zh-CN" altLang="en-US" dirty="0"/>
              <a:t>将执行一百万次长度为</a:t>
            </a:r>
            <a:r>
              <a:rPr lang="en-US" altLang="zh-CN" dirty="0"/>
              <a:t>k</a:t>
            </a:r>
            <a:r>
              <a:rPr lang="zh-CN" altLang="en-US" dirty="0"/>
              <a:t>的线性搜索</a:t>
            </a:r>
            <a:endParaRPr lang="en-US" altLang="zh-CN" dirty="0"/>
          </a:p>
          <a:p>
            <a:pPr lvl="1"/>
            <a:r>
              <a:rPr lang="zh-CN" altLang="en-US" dirty="0"/>
              <a:t>跳转开销</a:t>
            </a:r>
            <a:endParaRPr lang="en-US" altLang="zh-CN" dirty="0"/>
          </a:p>
          <a:p>
            <a:pPr lvl="2"/>
            <a:r>
              <a:rPr lang="en-US" altLang="zh-CN" dirty="0"/>
              <a:t>300000000 /k</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43</a:t>
            </a:fld>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跳转指针</a:t>
            </a:r>
          </a:p>
        </p:txBody>
      </p:sp>
      <p:sp>
        <p:nvSpPr>
          <p:cNvPr id="3" name="内容占位符 2"/>
          <p:cNvSpPr>
            <a:spLocks noGrp="1"/>
          </p:cNvSpPr>
          <p:nvPr>
            <p:ph idx="1"/>
          </p:nvPr>
        </p:nvSpPr>
        <p:spPr/>
        <p:txBody>
          <a:bodyPr/>
          <a:lstStyle/>
          <a:p>
            <a:r>
              <a:rPr lang="zh-CN" altLang="en-US" dirty="0"/>
              <a:t>由于数据的压缩，跳转变得困难</a:t>
            </a:r>
            <a:endParaRPr lang="en-US" altLang="zh-CN" dirty="0"/>
          </a:p>
          <a:p>
            <a:r>
              <a:rPr lang="zh-CN" altLang="en-US" dirty="0"/>
              <a:t>需要借助辅助结构</a:t>
            </a:r>
            <a:r>
              <a:rPr lang="en-US" altLang="zh-CN" dirty="0"/>
              <a:t>——</a:t>
            </a:r>
            <a:r>
              <a:rPr lang="zh-CN" altLang="en-US" dirty="0"/>
              <a:t>跳转指针</a:t>
            </a:r>
            <a:endParaRPr lang="en-US" altLang="zh-CN" dirty="0"/>
          </a:p>
          <a:p>
            <a:r>
              <a:rPr lang="zh-CN" altLang="en-US" dirty="0"/>
              <a:t>跳转指针</a:t>
            </a:r>
            <a:r>
              <a:rPr lang="en-US" altLang="zh-CN" dirty="0"/>
              <a:t>(d, p)</a:t>
            </a:r>
            <a:r>
              <a:rPr lang="zh-CN" altLang="en-US" dirty="0"/>
              <a:t>包含文档编号</a:t>
            </a:r>
            <a:r>
              <a:rPr lang="en-US" altLang="zh-CN" dirty="0"/>
              <a:t>d</a:t>
            </a:r>
            <a:r>
              <a:rPr lang="zh-CN" altLang="en-US" dirty="0"/>
              <a:t>和位置</a:t>
            </a:r>
            <a:r>
              <a:rPr lang="en-US" altLang="zh-CN" dirty="0"/>
              <a:t>p</a:t>
            </a:r>
          </a:p>
          <a:p>
            <a:pPr lvl="1"/>
            <a:r>
              <a:rPr lang="zh-CN" altLang="en-US" dirty="0"/>
              <a:t>存在一个起始于</a:t>
            </a:r>
            <a:r>
              <a:rPr lang="en-US" altLang="zh-CN" dirty="0"/>
              <a:t>p</a:t>
            </a:r>
            <a:r>
              <a:rPr lang="zh-CN" altLang="en-US" dirty="0"/>
              <a:t>的</a:t>
            </a:r>
            <a:r>
              <a:rPr lang="en-US" altLang="zh-CN" dirty="0"/>
              <a:t>posting</a:t>
            </a:r>
            <a:r>
              <a:rPr lang="zh-CN" altLang="en-US" dirty="0"/>
              <a:t>，其前面是编号为</a:t>
            </a:r>
            <a:r>
              <a:rPr lang="en-US" altLang="zh-CN" dirty="0"/>
              <a:t>d</a:t>
            </a:r>
            <a:r>
              <a:rPr lang="zh-CN" altLang="en-US" dirty="0"/>
              <a:t>的</a:t>
            </a:r>
            <a:r>
              <a:rPr lang="en-US" altLang="zh-CN" dirty="0"/>
              <a:t>posting</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44</a:t>
            </a:fld>
            <a:endParaRPr lang="zh-CN" altLang="en-US" dirty="0"/>
          </a:p>
        </p:txBody>
      </p:sp>
      <p:pic>
        <p:nvPicPr>
          <p:cNvPr id="17410" name="Picture 2"/>
          <p:cNvPicPr>
            <a:picLocks noChangeAspect="1" noChangeArrowheads="1"/>
          </p:cNvPicPr>
          <p:nvPr/>
        </p:nvPicPr>
        <p:blipFill>
          <a:blip r:embed="rId3" cstate="print"/>
          <a:srcRect/>
          <a:stretch>
            <a:fillRect/>
          </a:stretch>
        </p:blipFill>
        <p:spPr bwMode="auto">
          <a:xfrm>
            <a:off x="341923" y="4241067"/>
            <a:ext cx="8661400" cy="21272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跳转指针</a:t>
            </a:r>
          </a:p>
        </p:txBody>
      </p:sp>
      <p:sp>
        <p:nvSpPr>
          <p:cNvPr id="3" name="内容占位符 2"/>
          <p:cNvSpPr>
            <a:spLocks noGrp="1"/>
          </p:cNvSpPr>
          <p:nvPr>
            <p:ph idx="1"/>
          </p:nvPr>
        </p:nvSpPr>
        <p:spPr/>
        <p:txBody>
          <a:bodyPr/>
          <a:lstStyle/>
          <a:p>
            <a:r>
              <a:rPr lang="zh-CN" altLang="en-US" dirty="0"/>
              <a:t>举例</a:t>
            </a:r>
            <a:endParaRPr lang="en-US" altLang="zh-CN" dirty="0"/>
          </a:p>
          <a:p>
            <a:pPr lvl="1"/>
            <a:r>
              <a:rPr lang="zh-CN" altLang="en-US" dirty="0"/>
              <a:t>文档编号列表</a:t>
            </a:r>
            <a:endParaRPr lang="en-US" altLang="zh-CN" dirty="0"/>
          </a:p>
          <a:p>
            <a:pPr lvl="2"/>
            <a:r>
              <a:rPr lang="en-US" altLang="zh-CN" dirty="0"/>
              <a:t>5</a:t>
            </a:r>
            <a:r>
              <a:rPr lang="en-US" altLang="zh-CN" i="1" dirty="0"/>
              <a:t>,</a:t>
            </a:r>
            <a:r>
              <a:rPr lang="en-US" altLang="zh-CN" dirty="0"/>
              <a:t>11</a:t>
            </a:r>
            <a:r>
              <a:rPr lang="en-US" altLang="zh-CN" i="1" dirty="0"/>
              <a:t>,</a:t>
            </a:r>
            <a:r>
              <a:rPr lang="en-US" altLang="zh-CN" dirty="0"/>
              <a:t>17</a:t>
            </a:r>
            <a:r>
              <a:rPr lang="en-US" altLang="zh-CN" i="1" dirty="0"/>
              <a:t>,</a:t>
            </a:r>
            <a:r>
              <a:rPr lang="en-US" altLang="zh-CN" dirty="0"/>
              <a:t>21</a:t>
            </a:r>
            <a:r>
              <a:rPr lang="en-US" altLang="zh-CN" i="1" dirty="0"/>
              <a:t>,</a:t>
            </a:r>
            <a:r>
              <a:rPr lang="en-US" altLang="zh-CN" dirty="0"/>
              <a:t>26</a:t>
            </a:r>
            <a:r>
              <a:rPr lang="en-US" altLang="zh-CN" i="1" dirty="0"/>
              <a:t>,</a:t>
            </a:r>
            <a:r>
              <a:rPr lang="en-US" altLang="zh-CN" dirty="0"/>
              <a:t>34</a:t>
            </a:r>
            <a:r>
              <a:rPr lang="en-US" altLang="zh-CN" i="1" dirty="0"/>
              <a:t>,</a:t>
            </a:r>
            <a:r>
              <a:rPr lang="en-US" altLang="zh-CN" dirty="0"/>
              <a:t>36</a:t>
            </a:r>
            <a:r>
              <a:rPr lang="en-US" altLang="zh-CN" i="1" dirty="0"/>
              <a:t>,</a:t>
            </a:r>
            <a:r>
              <a:rPr lang="en-US" altLang="zh-CN" dirty="0"/>
              <a:t>37</a:t>
            </a:r>
            <a:r>
              <a:rPr lang="en-US" altLang="zh-CN" i="1" dirty="0"/>
              <a:t>,</a:t>
            </a:r>
            <a:r>
              <a:rPr lang="en-US" altLang="zh-CN" dirty="0"/>
              <a:t>45</a:t>
            </a:r>
            <a:r>
              <a:rPr lang="en-US" altLang="zh-CN" i="1" dirty="0"/>
              <a:t>,</a:t>
            </a:r>
            <a:r>
              <a:rPr lang="en-US" altLang="zh-CN" dirty="0"/>
              <a:t>48</a:t>
            </a:r>
            <a:r>
              <a:rPr lang="en-US" altLang="zh-CN" i="1" dirty="0"/>
              <a:t>,</a:t>
            </a:r>
            <a:r>
              <a:rPr lang="en-US" altLang="zh-CN" dirty="0"/>
              <a:t>51</a:t>
            </a:r>
            <a:r>
              <a:rPr lang="en-US" altLang="zh-CN" i="1" dirty="0"/>
              <a:t>,</a:t>
            </a:r>
            <a:r>
              <a:rPr lang="en-US" altLang="zh-CN" dirty="0"/>
              <a:t>52</a:t>
            </a:r>
            <a:r>
              <a:rPr lang="en-US" altLang="zh-CN" i="1" dirty="0"/>
              <a:t>,</a:t>
            </a:r>
            <a:r>
              <a:rPr lang="en-US" altLang="zh-CN" dirty="0"/>
              <a:t>57</a:t>
            </a:r>
            <a:r>
              <a:rPr lang="en-US" altLang="zh-CN" i="1" dirty="0"/>
              <a:t>,</a:t>
            </a:r>
            <a:r>
              <a:rPr lang="en-US" altLang="zh-CN" dirty="0"/>
              <a:t>80</a:t>
            </a:r>
            <a:r>
              <a:rPr lang="en-US" altLang="zh-CN" i="1" dirty="0"/>
              <a:t>,</a:t>
            </a:r>
            <a:r>
              <a:rPr lang="en-US" altLang="zh-CN" dirty="0"/>
              <a:t>89</a:t>
            </a:r>
            <a:r>
              <a:rPr lang="en-US" altLang="zh-CN" i="1" dirty="0"/>
              <a:t>,</a:t>
            </a:r>
            <a:r>
              <a:rPr lang="en-US" altLang="zh-CN" dirty="0"/>
              <a:t>91</a:t>
            </a:r>
            <a:r>
              <a:rPr lang="en-US" altLang="zh-CN" i="1" dirty="0"/>
              <a:t>,</a:t>
            </a:r>
            <a:r>
              <a:rPr lang="en-US" altLang="zh-CN" dirty="0"/>
              <a:t>94</a:t>
            </a:r>
            <a:r>
              <a:rPr lang="en-US" altLang="zh-CN" i="1" dirty="0"/>
              <a:t>,</a:t>
            </a:r>
            <a:r>
              <a:rPr lang="en-US" altLang="zh-CN" dirty="0"/>
              <a:t>101</a:t>
            </a:r>
            <a:r>
              <a:rPr lang="en-US" altLang="zh-CN" i="1" dirty="0"/>
              <a:t>,</a:t>
            </a:r>
            <a:r>
              <a:rPr lang="en-US" altLang="zh-CN" dirty="0"/>
              <a:t>104</a:t>
            </a:r>
            <a:r>
              <a:rPr lang="en-US" altLang="zh-CN" i="1" dirty="0"/>
              <a:t>,</a:t>
            </a:r>
            <a:r>
              <a:rPr lang="en-US" altLang="zh-CN" dirty="0"/>
              <a:t>119</a:t>
            </a:r>
          </a:p>
          <a:p>
            <a:pPr lvl="1"/>
            <a:r>
              <a:rPr lang="en-US" altLang="zh-CN" dirty="0"/>
              <a:t>Delta</a:t>
            </a:r>
            <a:r>
              <a:rPr lang="zh-CN" altLang="en-US" dirty="0"/>
              <a:t>编码</a:t>
            </a:r>
            <a:endParaRPr lang="en-US" altLang="zh-CN" dirty="0"/>
          </a:p>
          <a:p>
            <a:pPr lvl="2"/>
            <a:r>
              <a:rPr lang="en-US" altLang="zh-CN" dirty="0"/>
              <a:t>5</a:t>
            </a:r>
            <a:r>
              <a:rPr lang="en-US" altLang="zh-CN" i="1" dirty="0"/>
              <a:t>,</a:t>
            </a:r>
            <a:r>
              <a:rPr lang="en-US" altLang="zh-CN" dirty="0"/>
              <a:t>6</a:t>
            </a:r>
            <a:r>
              <a:rPr lang="en-US" altLang="zh-CN" i="1" dirty="0"/>
              <a:t>,</a:t>
            </a:r>
            <a:r>
              <a:rPr lang="en-US" altLang="zh-CN" dirty="0"/>
              <a:t>6</a:t>
            </a:r>
            <a:r>
              <a:rPr lang="en-US" altLang="zh-CN" i="1" dirty="0"/>
              <a:t>,</a:t>
            </a:r>
            <a:r>
              <a:rPr lang="en-US" altLang="zh-CN" dirty="0"/>
              <a:t>4</a:t>
            </a:r>
            <a:r>
              <a:rPr lang="en-US" altLang="zh-CN" i="1" dirty="0"/>
              <a:t>,</a:t>
            </a:r>
            <a:r>
              <a:rPr lang="en-US" altLang="zh-CN" dirty="0"/>
              <a:t>5</a:t>
            </a:r>
            <a:r>
              <a:rPr lang="en-US" altLang="zh-CN" i="1" dirty="0"/>
              <a:t>,</a:t>
            </a:r>
            <a:r>
              <a:rPr lang="en-US" altLang="zh-CN" dirty="0"/>
              <a:t>9</a:t>
            </a:r>
            <a:r>
              <a:rPr lang="en-US" altLang="zh-CN" i="1" dirty="0"/>
              <a:t>,</a:t>
            </a:r>
            <a:r>
              <a:rPr lang="en-US" altLang="zh-CN" dirty="0"/>
              <a:t>2</a:t>
            </a:r>
            <a:r>
              <a:rPr lang="en-US" altLang="zh-CN" i="1" dirty="0"/>
              <a:t>,</a:t>
            </a:r>
            <a:r>
              <a:rPr lang="en-US" altLang="zh-CN" dirty="0"/>
              <a:t>1</a:t>
            </a:r>
            <a:r>
              <a:rPr lang="en-US" altLang="zh-CN" i="1" dirty="0"/>
              <a:t>,</a:t>
            </a:r>
            <a:r>
              <a:rPr lang="en-US" altLang="zh-CN" dirty="0"/>
              <a:t>8</a:t>
            </a:r>
            <a:r>
              <a:rPr lang="en-US" altLang="zh-CN" i="1" dirty="0"/>
              <a:t>,</a:t>
            </a:r>
            <a:r>
              <a:rPr lang="en-US" altLang="zh-CN" dirty="0"/>
              <a:t>3</a:t>
            </a:r>
            <a:r>
              <a:rPr lang="en-US" altLang="zh-CN" i="1" dirty="0"/>
              <a:t>,</a:t>
            </a:r>
            <a:r>
              <a:rPr lang="en-US" altLang="zh-CN" dirty="0"/>
              <a:t>3</a:t>
            </a:r>
            <a:r>
              <a:rPr lang="en-US" altLang="zh-CN" i="1" dirty="0"/>
              <a:t>,</a:t>
            </a:r>
            <a:r>
              <a:rPr lang="en-US" altLang="zh-CN" dirty="0"/>
              <a:t>1</a:t>
            </a:r>
            <a:r>
              <a:rPr lang="en-US" altLang="zh-CN" i="1" dirty="0"/>
              <a:t>,</a:t>
            </a:r>
            <a:r>
              <a:rPr lang="en-US" altLang="zh-CN" dirty="0"/>
              <a:t>5</a:t>
            </a:r>
            <a:r>
              <a:rPr lang="en-US" altLang="zh-CN" i="1" dirty="0"/>
              <a:t>,</a:t>
            </a:r>
            <a:r>
              <a:rPr lang="en-US" altLang="zh-CN" dirty="0"/>
              <a:t>23</a:t>
            </a:r>
            <a:r>
              <a:rPr lang="en-US" altLang="zh-CN" i="1" dirty="0"/>
              <a:t>,</a:t>
            </a:r>
            <a:r>
              <a:rPr lang="en-US" altLang="zh-CN" dirty="0"/>
              <a:t>9</a:t>
            </a:r>
            <a:r>
              <a:rPr lang="en-US" altLang="zh-CN" i="1" dirty="0"/>
              <a:t>,</a:t>
            </a:r>
            <a:r>
              <a:rPr lang="en-US" altLang="zh-CN" dirty="0"/>
              <a:t>2</a:t>
            </a:r>
            <a:r>
              <a:rPr lang="en-US" altLang="zh-CN" i="1" dirty="0"/>
              <a:t>,</a:t>
            </a:r>
            <a:r>
              <a:rPr lang="en-US" altLang="zh-CN" dirty="0"/>
              <a:t>3</a:t>
            </a:r>
            <a:r>
              <a:rPr lang="en-US" altLang="zh-CN" i="1" dirty="0"/>
              <a:t>,</a:t>
            </a:r>
            <a:r>
              <a:rPr lang="en-US" altLang="zh-CN" dirty="0"/>
              <a:t>7</a:t>
            </a:r>
            <a:r>
              <a:rPr lang="en-US" altLang="zh-CN" i="1" dirty="0"/>
              <a:t>,</a:t>
            </a:r>
            <a:r>
              <a:rPr lang="en-US" altLang="zh-CN" dirty="0"/>
              <a:t>3</a:t>
            </a:r>
            <a:r>
              <a:rPr lang="en-US" altLang="zh-CN" i="1" dirty="0"/>
              <a:t>,</a:t>
            </a:r>
            <a:r>
              <a:rPr lang="en-US" altLang="zh-CN" dirty="0"/>
              <a:t>15</a:t>
            </a:r>
          </a:p>
          <a:p>
            <a:pPr lvl="1"/>
            <a:r>
              <a:rPr lang="zh-CN" altLang="en-US" dirty="0"/>
              <a:t>加入跳转指针</a:t>
            </a:r>
            <a:endParaRPr lang="en-US" altLang="zh-CN" dirty="0"/>
          </a:p>
          <a:p>
            <a:pPr lvl="2"/>
            <a:r>
              <a:rPr lang="en-US" altLang="zh-CN" dirty="0"/>
              <a:t>(17</a:t>
            </a:r>
            <a:r>
              <a:rPr lang="en-US" altLang="zh-CN" i="1" dirty="0"/>
              <a:t>,</a:t>
            </a:r>
            <a:r>
              <a:rPr lang="en-US" altLang="zh-CN" dirty="0"/>
              <a:t>3)</a:t>
            </a:r>
            <a:r>
              <a:rPr lang="en-US" altLang="zh-CN" i="1" dirty="0"/>
              <a:t>,</a:t>
            </a:r>
            <a:r>
              <a:rPr lang="en-US" altLang="zh-CN" dirty="0"/>
              <a:t>(34</a:t>
            </a:r>
            <a:r>
              <a:rPr lang="en-US" altLang="zh-CN" i="1" dirty="0"/>
              <a:t>,</a:t>
            </a:r>
            <a:r>
              <a:rPr lang="en-US" altLang="zh-CN" dirty="0"/>
              <a:t>6)</a:t>
            </a:r>
            <a:r>
              <a:rPr lang="en-US" altLang="zh-CN" i="1" dirty="0"/>
              <a:t>,</a:t>
            </a:r>
            <a:r>
              <a:rPr lang="en-US" altLang="zh-CN" dirty="0"/>
              <a:t>(45</a:t>
            </a:r>
            <a:r>
              <a:rPr lang="en-US" altLang="zh-CN" i="1" dirty="0"/>
              <a:t>,</a:t>
            </a:r>
            <a:r>
              <a:rPr lang="en-US" altLang="zh-CN" dirty="0"/>
              <a:t>9)</a:t>
            </a:r>
            <a:r>
              <a:rPr lang="en-US" altLang="zh-CN" i="1" dirty="0"/>
              <a:t>,</a:t>
            </a:r>
            <a:r>
              <a:rPr lang="en-US" altLang="zh-CN" dirty="0"/>
              <a:t>(52</a:t>
            </a:r>
            <a:r>
              <a:rPr lang="en-US" altLang="zh-CN" i="1" dirty="0"/>
              <a:t>,</a:t>
            </a:r>
            <a:r>
              <a:rPr lang="en-US" altLang="zh-CN" dirty="0"/>
              <a:t>12)</a:t>
            </a:r>
            <a:r>
              <a:rPr lang="en-US" altLang="zh-CN" i="1" dirty="0"/>
              <a:t>,</a:t>
            </a:r>
            <a:r>
              <a:rPr lang="en-US" altLang="zh-CN" dirty="0"/>
              <a:t>(89</a:t>
            </a:r>
            <a:r>
              <a:rPr lang="en-US" altLang="zh-CN" i="1" dirty="0"/>
              <a:t>,</a:t>
            </a:r>
            <a:r>
              <a:rPr lang="en-US" altLang="zh-CN" dirty="0"/>
              <a:t>15)</a:t>
            </a:r>
            <a:r>
              <a:rPr lang="en-US" altLang="zh-CN" i="1" dirty="0"/>
              <a:t>,</a:t>
            </a:r>
            <a:r>
              <a:rPr lang="en-US" altLang="zh-CN" dirty="0"/>
              <a:t>(101</a:t>
            </a:r>
            <a:r>
              <a:rPr lang="en-US" altLang="zh-CN" i="1" dirty="0"/>
              <a:t>,</a:t>
            </a:r>
            <a:r>
              <a:rPr lang="en-US" altLang="zh-CN" dirty="0"/>
              <a:t>18)</a:t>
            </a:r>
          </a:p>
          <a:p>
            <a:pPr lvl="1"/>
            <a:endParaRPr lang="en-US" altLang="zh-CN" dirty="0"/>
          </a:p>
          <a:p>
            <a:pPr lvl="1"/>
            <a:endParaRPr lang="en-US" altLang="zh-CN" dirty="0"/>
          </a:p>
          <a:p>
            <a:pPr lvl="1"/>
            <a:r>
              <a:rPr lang="zh-CN" altLang="en-US" dirty="0"/>
              <a:t>查找编号</a:t>
            </a:r>
            <a:r>
              <a:rPr lang="en-US" altLang="zh-CN" dirty="0"/>
              <a:t>80</a:t>
            </a:r>
          </a:p>
          <a:p>
            <a:pPr lvl="1"/>
            <a:r>
              <a:rPr lang="zh-CN" altLang="en-US" dirty="0"/>
              <a:t>查找编号</a:t>
            </a:r>
            <a:r>
              <a:rPr lang="en-US" altLang="zh-CN" dirty="0"/>
              <a:t>85</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45</a:t>
            </a:fld>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辅助结构</a:t>
            </a:r>
          </a:p>
        </p:txBody>
      </p:sp>
      <p:sp>
        <p:nvSpPr>
          <p:cNvPr id="3" name="内容占位符 2"/>
          <p:cNvSpPr>
            <a:spLocks noGrp="1"/>
          </p:cNvSpPr>
          <p:nvPr>
            <p:ph idx="1"/>
          </p:nvPr>
        </p:nvSpPr>
        <p:spPr>
          <a:xfrm>
            <a:off x="457200" y="1600200"/>
            <a:ext cx="8363272" cy="4953000"/>
          </a:xfrm>
        </p:spPr>
        <p:txBody>
          <a:bodyPr/>
          <a:lstStyle/>
          <a:p>
            <a:r>
              <a:rPr lang="zh-CN" altLang="en-US" dirty="0"/>
              <a:t>多个倒排列表合并为一个文件以提高存储效率，称为倒排文件</a:t>
            </a:r>
            <a:endParaRPr lang="en-US" altLang="zh-CN" dirty="0"/>
          </a:p>
          <a:p>
            <a:r>
              <a:rPr lang="zh-CN" altLang="en-US" dirty="0"/>
              <a:t>词表</a:t>
            </a:r>
            <a:endParaRPr lang="en-US" altLang="zh-CN" dirty="0"/>
          </a:p>
          <a:p>
            <a:pPr lvl="1"/>
            <a:r>
              <a:rPr lang="zh-CN" altLang="en-US" dirty="0"/>
              <a:t>包含查找表，存储词项</a:t>
            </a:r>
            <a:r>
              <a:rPr lang="en-US" altLang="zh-CN" dirty="0"/>
              <a:t>——</a:t>
            </a:r>
            <a:r>
              <a:rPr lang="zh-CN" altLang="en-US" dirty="0"/>
              <a:t>倒排文件偏移量之间的映射</a:t>
            </a:r>
            <a:endParaRPr lang="en-US" altLang="zh-CN" dirty="0"/>
          </a:p>
          <a:p>
            <a:pPr lvl="1"/>
            <a:r>
              <a:rPr lang="zh-CN" altLang="en-US" dirty="0"/>
              <a:t>以哈希表或</a:t>
            </a:r>
            <a:r>
              <a:rPr lang="en-US" altLang="zh-CN" dirty="0"/>
              <a:t>B</a:t>
            </a:r>
            <a:r>
              <a:rPr lang="zh-CN" altLang="en-US" dirty="0"/>
              <a:t>树形式组织，载入内存</a:t>
            </a:r>
            <a:endParaRPr lang="en-US" altLang="zh-CN" dirty="0"/>
          </a:p>
          <a:p>
            <a:r>
              <a:rPr lang="zh-CN" altLang="en-US" dirty="0"/>
              <a:t>词频等统计信息可存储于倒排列表的首部</a:t>
            </a:r>
            <a:endParaRPr lang="en-US" altLang="zh-CN" dirty="0"/>
          </a:p>
          <a:p>
            <a:r>
              <a:rPr lang="zh-CN" altLang="en-US" dirty="0"/>
              <a:t>如索引文件非常巨大，一般采用分布式文件系统</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46</a:t>
            </a:fld>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索引构建（</a:t>
            </a:r>
            <a:r>
              <a:rPr lang="en-US" altLang="zh-CN" dirty="0"/>
              <a:t>1</a:t>
            </a:r>
            <a:r>
              <a:rPr lang="zh-CN" altLang="en-US" dirty="0"/>
              <a:t>）</a:t>
            </a:r>
          </a:p>
        </p:txBody>
      </p:sp>
      <p:sp>
        <p:nvSpPr>
          <p:cNvPr id="3" name="内容占位符 2"/>
          <p:cNvSpPr>
            <a:spLocks noGrp="1"/>
          </p:cNvSpPr>
          <p:nvPr>
            <p:ph idx="1"/>
          </p:nvPr>
        </p:nvSpPr>
        <p:spPr>
          <a:xfrm>
            <a:off x="457200" y="1468388"/>
            <a:ext cx="8229600" cy="4953000"/>
          </a:xfrm>
        </p:spPr>
        <p:txBody>
          <a:bodyPr/>
          <a:lstStyle/>
          <a:p>
            <a:r>
              <a:rPr lang="zh-CN" altLang="en-US" dirty="0"/>
              <a:t>简单构建算法</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47</a:t>
            </a:fld>
            <a:endParaRPr lang="zh-CN" altLang="en-US" dirty="0"/>
          </a:p>
        </p:txBody>
      </p:sp>
      <p:pic>
        <p:nvPicPr>
          <p:cNvPr id="18434" name="Picture 2"/>
          <p:cNvPicPr>
            <a:picLocks noChangeAspect="1" noChangeArrowheads="1"/>
          </p:cNvPicPr>
          <p:nvPr/>
        </p:nvPicPr>
        <p:blipFill>
          <a:blip r:embed="rId3" cstate="print"/>
          <a:srcRect/>
          <a:stretch>
            <a:fillRect/>
          </a:stretch>
        </p:blipFill>
        <p:spPr bwMode="auto">
          <a:xfrm>
            <a:off x="611560" y="2229348"/>
            <a:ext cx="7612176" cy="4136428"/>
          </a:xfrm>
          <a:prstGeom prst="rect">
            <a:avLst/>
          </a:prstGeom>
          <a:noFill/>
          <a:ln w="9525">
            <a:noFill/>
            <a:miter lim="800000"/>
            <a:headEnd/>
            <a:tailEnd/>
          </a:ln>
          <a:effectLst/>
        </p:spPr>
      </p:pic>
      <p:sp>
        <p:nvSpPr>
          <p:cNvPr id="6" name="矩形 1">
            <a:extLst>
              <a:ext uri="{FF2B5EF4-FFF2-40B4-BE49-F238E27FC236}">
                <a16:creationId xmlns:a16="http://schemas.microsoft.com/office/drawing/2014/main" id="{57B28829-E0C7-4485-9F6E-3C9D356DDF3F}"/>
              </a:ext>
            </a:extLst>
          </p:cNvPr>
          <p:cNvSpPr>
            <a:spLocks noChangeArrowheads="1"/>
          </p:cNvSpPr>
          <p:nvPr/>
        </p:nvSpPr>
        <p:spPr bwMode="auto">
          <a:xfrm>
            <a:off x="4140200" y="4894982"/>
            <a:ext cx="4968875" cy="16303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I</a:t>
            </a:r>
            <a:r>
              <a:rPr lang="en-US" altLang="zh-CN" sz="2000" baseline="-25000" dirty="0"/>
              <a:t>t</a:t>
            </a:r>
            <a:r>
              <a:rPr lang="zh-CN" altLang="en-US" sz="2000" dirty="0"/>
              <a:t>表示特征词</a:t>
            </a:r>
            <a:r>
              <a:rPr lang="en-US" altLang="zh-CN" sz="2000" dirty="0"/>
              <a:t>t</a:t>
            </a:r>
            <a:r>
              <a:rPr lang="zh-CN" altLang="en-US" sz="2000" dirty="0"/>
              <a:t>所对应的倒排列表，判断倒排索引</a:t>
            </a:r>
            <a:r>
              <a:rPr lang="en-US" altLang="zh-CN" sz="2000" dirty="0"/>
              <a:t>I</a:t>
            </a:r>
            <a:r>
              <a:rPr lang="zh-CN" altLang="en-US" sz="2000" dirty="0"/>
              <a:t>中是否已经存在特征词</a:t>
            </a:r>
            <a:r>
              <a:rPr lang="en-US" altLang="zh-CN" sz="2000" dirty="0"/>
              <a:t>t</a:t>
            </a:r>
            <a:r>
              <a:rPr lang="zh-CN" altLang="en-US" sz="2000" dirty="0"/>
              <a:t>的倒排表，如果不存在，创建特征词</a:t>
            </a:r>
            <a:r>
              <a:rPr lang="en-US" altLang="zh-CN" sz="2000" dirty="0"/>
              <a:t>t</a:t>
            </a:r>
            <a:r>
              <a:rPr lang="zh-CN" altLang="en-US" sz="2000" dirty="0"/>
              <a:t>的倒排表</a:t>
            </a:r>
            <a:r>
              <a:rPr lang="en-US" altLang="zh-CN" sz="2000" dirty="0"/>
              <a:t>I</a:t>
            </a:r>
            <a:r>
              <a:rPr lang="en-US" altLang="zh-CN" sz="2000" baseline="-25000" dirty="0"/>
              <a:t>t</a:t>
            </a:r>
            <a:r>
              <a:rPr lang="zh-CN" altLang="en-US" sz="2000" dirty="0"/>
              <a:t>，并加入倒排索引</a:t>
            </a:r>
            <a:r>
              <a:rPr lang="en-US" altLang="zh-CN" sz="2000" dirty="0"/>
              <a:t>I</a:t>
            </a:r>
            <a:r>
              <a:rPr lang="zh-CN" altLang="en-US" sz="2000" dirty="0"/>
              <a:t>中，然后将该文档编号加入到</a:t>
            </a:r>
            <a:r>
              <a:rPr lang="en-US" altLang="zh-CN" sz="2000" dirty="0"/>
              <a:t>I</a:t>
            </a:r>
            <a:r>
              <a:rPr lang="en-US" altLang="zh-CN" sz="2000" baseline="-25000" dirty="0"/>
              <a:t>t</a:t>
            </a:r>
            <a:r>
              <a:rPr lang="zh-CN" altLang="en-US" sz="2000" dirty="0"/>
              <a:t>中。</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索引构建（</a:t>
            </a:r>
            <a:r>
              <a:rPr lang="en-US" altLang="zh-CN" dirty="0"/>
              <a:t>2</a:t>
            </a:r>
            <a:r>
              <a:rPr lang="zh-CN" altLang="en-US" dirty="0"/>
              <a:t>）</a:t>
            </a:r>
          </a:p>
        </p:txBody>
      </p:sp>
      <p:sp>
        <p:nvSpPr>
          <p:cNvPr id="9" name="Rectangle 3">
            <a:extLst>
              <a:ext uri="{FF2B5EF4-FFF2-40B4-BE49-F238E27FC236}">
                <a16:creationId xmlns:a16="http://schemas.microsoft.com/office/drawing/2014/main" id="{43413A82-E059-4228-8A49-29E1E21C9D3F}"/>
              </a:ext>
            </a:extLst>
          </p:cNvPr>
          <p:cNvSpPr txBox="1">
            <a:spLocks noChangeArrowheads="1"/>
          </p:cNvSpPr>
          <p:nvPr/>
        </p:nvSpPr>
        <p:spPr bwMode="auto">
          <a:xfrm>
            <a:off x="300831" y="2458035"/>
            <a:ext cx="8542338"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a:t>简单索引构建的限制</a:t>
            </a:r>
          </a:p>
          <a:p>
            <a:pPr lvl="1"/>
            <a:r>
              <a:rPr lang="zh-CN" altLang="en-US" dirty="0"/>
              <a:t>要求所有的倒排表都在内存中，对于较大的文档集，不太可能</a:t>
            </a:r>
            <a:endParaRPr lang="en-US" altLang="zh-CN" dirty="0"/>
          </a:p>
          <a:p>
            <a:pPr lvl="1"/>
            <a:r>
              <a:rPr lang="zh-CN" altLang="en-US" dirty="0"/>
              <a:t>算法是顺序的，不便于并行处理。</a:t>
            </a:r>
          </a:p>
        </p:txBody>
      </p:sp>
    </p:spTree>
    <p:extLst>
      <p:ext uri="{BB962C8B-B14F-4D97-AF65-F5344CB8AC3E}">
        <p14:creationId xmlns:p14="http://schemas.microsoft.com/office/powerpoint/2010/main" val="2972426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a:t>
            </a:r>
            <a:r>
              <a:rPr lang="en-US" altLang="zh-CN" dirty="0"/>
              <a:t>1</a:t>
            </a:r>
            <a:r>
              <a:rPr lang="zh-CN" altLang="en-US" dirty="0"/>
              <a:t>）</a:t>
            </a:r>
          </a:p>
        </p:txBody>
      </p:sp>
      <p:sp>
        <p:nvSpPr>
          <p:cNvPr id="3" name="内容占位符 2"/>
          <p:cNvSpPr>
            <a:spLocks noGrp="1"/>
          </p:cNvSpPr>
          <p:nvPr>
            <p:ph idx="1"/>
          </p:nvPr>
        </p:nvSpPr>
        <p:spPr>
          <a:xfrm>
            <a:off x="457200" y="1860376"/>
            <a:ext cx="8229600" cy="4953000"/>
          </a:xfrm>
        </p:spPr>
        <p:txBody>
          <a:bodyPr/>
          <a:lstStyle/>
          <a:p>
            <a:r>
              <a:rPr lang="zh-CN" altLang="en-US" dirty="0"/>
              <a:t>融合可以解决内存受限问题</a:t>
            </a:r>
            <a:endParaRPr lang="en-US" altLang="zh-CN" dirty="0"/>
          </a:p>
          <a:p>
            <a:pPr lvl="1"/>
            <a:r>
              <a:rPr lang="zh-CN" altLang="en-US" dirty="0"/>
              <a:t>构建倒排列表直至内存耗尽</a:t>
            </a:r>
            <a:endParaRPr lang="en-US" altLang="zh-CN" dirty="0"/>
          </a:p>
          <a:p>
            <a:pPr lvl="1"/>
            <a:r>
              <a:rPr lang="zh-CN" altLang="en-US" dirty="0"/>
              <a:t>将索引片段写到磁盘，继续构建新的索引片段</a:t>
            </a:r>
            <a:endParaRPr lang="en-US" altLang="zh-CN" dirty="0"/>
          </a:p>
          <a:p>
            <a:pPr lvl="1"/>
            <a:r>
              <a:rPr lang="zh-CN" altLang="en-US" dirty="0"/>
              <a:t>磁盘中存放了所有的索引片段，在最后阶段进行归并</a:t>
            </a:r>
            <a:endParaRPr lang="en-US" altLang="zh-CN" dirty="0"/>
          </a:p>
          <a:p>
            <a:r>
              <a:rPr lang="zh-CN" altLang="en-US" dirty="0"/>
              <a:t>索引片段需要仔细设计，以便于后续归并</a:t>
            </a:r>
            <a:endParaRPr lang="en-US" altLang="zh-CN" dirty="0"/>
          </a:p>
          <a:p>
            <a:pPr lvl="1"/>
            <a:r>
              <a:rPr lang="zh-CN" altLang="en-US" dirty="0"/>
              <a:t>如依字母顺序对索引片段排序</a:t>
            </a:r>
            <a:endParaRPr lang="en-US" altLang="zh-CN" dirty="0"/>
          </a:p>
          <a:p>
            <a:r>
              <a:rPr lang="zh-CN" altLang="en-US" dirty="0"/>
              <a:t>索引融合策略也显示了可行的并行索引策略</a:t>
            </a:r>
          </a:p>
          <a:p>
            <a:pPr lvl="1"/>
            <a:r>
              <a:rPr lang="zh-CN" altLang="en-US" dirty="0"/>
              <a:t>使用多台机器构建各自的部分索引，一台机器用于合并所有的索引，形成最后的索引。</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49</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排序函数</a:t>
            </a:r>
          </a:p>
        </p:txBody>
      </p:sp>
      <p:sp>
        <p:nvSpPr>
          <p:cNvPr id="3" name="内容占位符 2"/>
          <p:cNvSpPr>
            <a:spLocks noGrp="1"/>
          </p:cNvSpPr>
          <p:nvPr>
            <p:ph idx="1"/>
          </p:nvPr>
        </p:nvSpPr>
        <p:spPr/>
        <p:txBody>
          <a:bodyPr/>
          <a:lstStyle/>
          <a:p>
            <a:endParaRPr lang="en-US" altLang="zh-CN" dirty="0"/>
          </a:p>
          <a:p>
            <a:endParaRPr lang="en-US" altLang="zh-CN" dirty="0"/>
          </a:p>
          <a:p>
            <a:pPr lvl="1"/>
            <a:r>
              <a:rPr lang="en-US" i="1" dirty="0" err="1"/>
              <a:t>fi</a:t>
            </a:r>
            <a:r>
              <a:rPr lang="en-US" i="1" dirty="0"/>
              <a:t> </a:t>
            </a:r>
            <a:r>
              <a:rPr lang="zh-CN" altLang="en-US" dirty="0"/>
              <a:t>文档特征函数</a:t>
            </a:r>
            <a:r>
              <a:rPr lang="zh-CN" altLang="en-US" i="1" dirty="0"/>
              <a:t>、</a:t>
            </a:r>
            <a:r>
              <a:rPr lang="en-US" i="1" dirty="0"/>
              <a:t> </a:t>
            </a:r>
            <a:r>
              <a:rPr lang="en-US" i="1" dirty="0" err="1"/>
              <a:t>gi</a:t>
            </a:r>
            <a:r>
              <a:rPr lang="en-US" i="1" dirty="0"/>
              <a:t> </a:t>
            </a:r>
            <a:r>
              <a:rPr lang="zh-CN" altLang="en-US" dirty="0"/>
              <a:t>查询特征函数</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a:t>
            </a:fld>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2434555" y="1607071"/>
            <a:ext cx="4657725" cy="8858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87568" y="2677258"/>
            <a:ext cx="8767193" cy="4145573"/>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50</a:t>
            </a:fld>
            <a:endParaRPr lang="zh-CN" altLang="en-US" dirty="0"/>
          </a:p>
        </p:txBody>
      </p:sp>
      <p:pic>
        <p:nvPicPr>
          <p:cNvPr id="19459" name="Picture 3"/>
          <p:cNvPicPr>
            <a:picLocks noChangeAspect="1" noChangeArrowheads="1"/>
          </p:cNvPicPr>
          <p:nvPr/>
        </p:nvPicPr>
        <p:blipFill>
          <a:blip r:embed="rId3" cstate="print"/>
          <a:srcRect/>
          <a:stretch>
            <a:fillRect/>
          </a:stretch>
        </p:blipFill>
        <p:spPr bwMode="auto">
          <a:xfrm>
            <a:off x="0" y="2142392"/>
            <a:ext cx="9137650" cy="3886200"/>
          </a:xfrm>
          <a:prstGeom prst="rect">
            <a:avLst/>
          </a:prstGeom>
          <a:noFill/>
          <a:ln w="9525">
            <a:noFill/>
            <a:miter lim="800000"/>
            <a:headEnd/>
            <a:tailEnd/>
          </a:ln>
          <a:effectLst/>
        </p:spPr>
      </p:pic>
      <p:sp>
        <p:nvSpPr>
          <p:cNvPr id="5" name="矩形 4">
            <a:extLst>
              <a:ext uri="{FF2B5EF4-FFF2-40B4-BE49-F238E27FC236}">
                <a16:creationId xmlns:a16="http://schemas.microsoft.com/office/drawing/2014/main" id="{2D2EC200-383C-4D2D-8E34-2EE05A9E7DF3}"/>
              </a:ext>
            </a:extLst>
          </p:cNvPr>
          <p:cNvSpPr>
            <a:spLocks noChangeArrowheads="1"/>
          </p:cNvSpPr>
          <p:nvPr/>
        </p:nvSpPr>
        <p:spPr bwMode="auto">
          <a:xfrm>
            <a:off x="1835150" y="5830888"/>
            <a:ext cx="6913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t>图 索引融合实例   索引</a:t>
            </a:r>
            <a:r>
              <a:rPr lang="en-US" altLang="zh-CN" sz="2000" dirty="0"/>
              <a:t>A</a:t>
            </a:r>
            <a:r>
              <a:rPr lang="zh-CN" altLang="en-US" sz="2000" dirty="0"/>
              <a:t>和索引</a:t>
            </a:r>
            <a:r>
              <a:rPr lang="en-US" altLang="zh-CN" sz="2000" dirty="0"/>
              <a:t>B</a:t>
            </a:r>
            <a:r>
              <a:rPr lang="zh-CN" altLang="en-US" sz="2000" dirty="0"/>
              <a:t>合并产生新的索引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分布式索引</a:t>
            </a:r>
          </a:p>
        </p:txBody>
      </p:sp>
      <p:sp>
        <p:nvSpPr>
          <p:cNvPr id="3" name="内容占位符 2"/>
          <p:cNvSpPr>
            <a:spLocks noGrp="1"/>
          </p:cNvSpPr>
          <p:nvPr>
            <p:ph idx="1"/>
          </p:nvPr>
        </p:nvSpPr>
        <p:spPr/>
        <p:txBody>
          <a:bodyPr/>
          <a:lstStyle/>
          <a:p>
            <a:r>
              <a:rPr lang="zh-CN" altLang="en-US" dirty="0"/>
              <a:t>索引数量的爆炸式增长</a:t>
            </a:r>
            <a:endParaRPr lang="en-US" altLang="zh-CN" dirty="0"/>
          </a:p>
          <a:p>
            <a:r>
              <a:rPr lang="zh-CN" altLang="en-US" dirty="0"/>
              <a:t>海量廉价个人</a:t>
            </a:r>
            <a:r>
              <a:rPr lang="en-US" altLang="zh-CN" dirty="0"/>
              <a:t>PC</a:t>
            </a:r>
            <a:r>
              <a:rPr lang="zh-CN" altLang="en-US" dirty="0"/>
              <a:t>机 </a:t>
            </a:r>
            <a:r>
              <a:rPr lang="en-US" altLang="zh-CN" dirty="0"/>
              <a:t>VS. </a:t>
            </a:r>
            <a:r>
              <a:rPr lang="zh-CN" altLang="en-US" dirty="0"/>
              <a:t>昂贵的大型服务器</a:t>
            </a:r>
            <a:endParaRPr lang="en-US" altLang="zh-CN" dirty="0"/>
          </a:p>
          <a:p>
            <a:r>
              <a:rPr lang="zh-CN" altLang="en-US" dirty="0"/>
              <a:t>分布式存储与计算模型减小了对内存的需求的同时，大大提高了并行处理能力</a:t>
            </a:r>
            <a:endParaRPr lang="en-US" altLang="zh-CN" dirty="0"/>
          </a:p>
          <a:p>
            <a:r>
              <a:rPr lang="en-US" dirty="0" err="1"/>
              <a:t>MapReduce</a:t>
            </a:r>
            <a:r>
              <a:rPr lang="zh-CN" altLang="en-US" dirty="0"/>
              <a:t>是一种用于构建索引和完成分析任务的分布式编程工具</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51</a:t>
            </a:fld>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索引更新</a:t>
            </a:r>
          </a:p>
        </p:txBody>
      </p:sp>
      <p:sp>
        <p:nvSpPr>
          <p:cNvPr id="3" name="内容占位符 2"/>
          <p:cNvSpPr>
            <a:spLocks noGrp="1"/>
          </p:cNvSpPr>
          <p:nvPr>
            <p:ph idx="1"/>
          </p:nvPr>
        </p:nvSpPr>
        <p:spPr/>
        <p:txBody>
          <a:bodyPr/>
          <a:lstStyle/>
          <a:p>
            <a:r>
              <a:rPr lang="zh-CN" altLang="en-US" dirty="0"/>
              <a:t>批量更新</a:t>
            </a:r>
            <a:endParaRPr lang="en-US" altLang="zh-CN" dirty="0"/>
          </a:p>
          <a:p>
            <a:pPr lvl="1"/>
            <a:r>
              <a:rPr lang="zh-CN" altLang="en-US" dirty="0"/>
              <a:t>不需立即反应文档的变化，允许延迟几小时至几天</a:t>
            </a:r>
            <a:endParaRPr lang="en-US" altLang="zh-CN" dirty="0"/>
          </a:p>
          <a:p>
            <a:pPr lvl="1"/>
            <a:r>
              <a:rPr lang="zh-CN" altLang="en-US" dirty="0"/>
              <a:t>允许插入和删除操作</a:t>
            </a:r>
            <a:endParaRPr lang="en-US" altLang="zh-CN" dirty="0"/>
          </a:p>
          <a:p>
            <a:r>
              <a:rPr lang="zh-CN" altLang="en-US" dirty="0"/>
              <a:t>增量式更新</a:t>
            </a:r>
            <a:endParaRPr lang="en-US" altLang="zh-CN" dirty="0"/>
          </a:p>
          <a:p>
            <a:pPr lvl="1"/>
            <a:r>
              <a:rPr lang="zh-CN" altLang="en-US" dirty="0"/>
              <a:t>只允许增加，不允许删除和修改</a:t>
            </a:r>
            <a:endParaRPr lang="en-US" altLang="zh-CN" dirty="0"/>
          </a:p>
          <a:p>
            <a:r>
              <a:rPr lang="zh-CN" altLang="en-US" dirty="0"/>
              <a:t>文档删除</a:t>
            </a:r>
            <a:endParaRPr lang="en-US" altLang="zh-CN" dirty="0"/>
          </a:p>
          <a:p>
            <a:pPr lvl="1"/>
            <a:r>
              <a:rPr lang="zh-CN" altLang="en-US" dirty="0"/>
              <a:t>保证网页的有效性和时效性</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52</a:t>
            </a:fld>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批量更新</a:t>
            </a:r>
          </a:p>
        </p:txBody>
      </p:sp>
      <p:sp>
        <p:nvSpPr>
          <p:cNvPr id="3" name="内容占位符 2"/>
          <p:cNvSpPr>
            <a:spLocks noGrp="1"/>
          </p:cNvSpPr>
          <p:nvPr>
            <p:ph idx="1"/>
          </p:nvPr>
        </p:nvSpPr>
        <p:spPr/>
        <p:txBody>
          <a:bodyPr/>
          <a:lstStyle/>
          <a:p>
            <a:r>
              <a:rPr lang="zh-CN" altLang="en-US" dirty="0"/>
              <a:t>完全重建策略</a:t>
            </a:r>
            <a:r>
              <a:rPr lang="en-US" altLang="zh-CN" dirty="0"/>
              <a:t>REBUILD</a:t>
            </a:r>
          </a:p>
          <a:p>
            <a:pPr lvl="1"/>
            <a:r>
              <a:rPr lang="zh-CN" altLang="en-US" dirty="0"/>
              <a:t>新索引构建完成，删除旧的索引</a:t>
            </a:r>
            <a:endParaRPr lang="en-US" altLang="zh-CN" dirty="0"/>
          </a:p>
          <a:p>
            <a:r>
              <a:rPr lang="zh-CN" altLang="en-US" dirty="0"/>
              <a:t>再合并策略</a:t>
            </a:r>
            <a:r>
              <a:rPr lang="en-US" altLang="zh-CN" dirty="0"/>
              <a:t>REMERGE</a:t>
            </a:r>
          </a:p>
          <a:p>
            <a:pPr lvl="1"/>
            <a:r>
              <a:rPr lang="zh-CN" altLang="en-US" dirty="0"/>
              <a:t>根据新增文档构建索引，再与原始索引合并</a:t>
            </a:r>
            <a:endParaRPr lang="en-US" altLang="zh-CN" dirty="0"/>
          </a:p>
          <a:p>
            <a:r>
              <a:rPr lang="zh-CN" altLang="en-US" dirty="0"/>
              <a:t>哪种策略更好？</a:t>
            </a:r>
            <a:endParaRPr lang="en-US" altLang="zh-CN" dirty="0"/>
          </a:p>
          <a:p>
            <a:pPr lvl="1"/>
            <a:r>
              <a:rPr lang="zh-CN" altLang="en-US" dirty="0"/>
              <a:t>只有新增文档，</a:t>
            </a:r>
            <a:r>
              <a:rPr lang="en-US" altLang="zh-CN" dirty="0"/>
              <a:t> REBUILD</a:t>
            </a:r>
            <a:r>
              <a:rPr lang="zh-CN" altLang="en-US" dirty="0"/>
              <a:t>较好</a:t>
            </a:r>
            <a:endParaRPr lang="en-US" altLang="zh-CN" dirty="0"/>
          </a:p>
          <a:p>
            <a:pPr lvl="1"/>
            <a:r>
              <a:rPr lang="zh-CN" altLang="en-US" dirty="0"/>
              <a:t>还有删除操作需要考察具体代价</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53</a:t>
            </a:fld>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54</a:t>
            </a:fld>
            <a:endParaRPr lang="zh-CN" altLang="en-US" dirty="0"/>
          </a:p>
        </p:txBody>
      </p:sp>
      <p:sp>
        <p:nvSpPr>
          <p:cNvPr id="7" name="Rectangle 3">
            <a:extLst>
              <a:ext uri="{FF2B5EF4-FFF2-40B4-BE49-F238E27FC236}">
                <a16:creationId xmlns:a16="http://schemas.microsoft.com/office/drawing/2014/main" id="{74A56443-E2B5-4839-9470-4402254EA727}"/>
              </a:ext>
            </a:extLst>
          </p:cNvPr>
          <p:cNvSpPr txBox="1">
            <a:spLocks noChangeArrowheads="1"/>
          </p:cNvSpPr>
          <p:nvPr/>
        </p:nvSpPr>
        <p:spPr bwMode="auto">
          <a:xfrm>
            <a:off x="179388" y="2268538"/>
            <a:ext cx="8999537"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a:t>迄今为止，一直假设索引是批量处理</a:t>
            </a:r>
          </a:p>
          <a:p>
            <a:pPr lvl="1"/>
            <a:r>
              <a:rPr lang="zh-CN" altLang="en-US"/>
              <a:t>文档集合作为索引器的输入，索引器构建索引，然后系统允许用户进行查询。</a:t>
            </a:r>
            <a:endParaRPr lang="en-US" altLang="zh-CN"/>
          </a:p>
          <a:p>
            <a:r>
              <a:rPr lang="zh-CN" altLang="en-US"/>
              <a:t>实际上，文档集合是变化的，</a:t>
            </a:r>
            <a:r>
              <a:rPr lang="en-US" altLang="zh-CN"/>
              <a:t>2</a:t>
            </a:r>
            <a:r>
              <a:rPr lang="zh-CN" altLang="en-US"/>
              <a:t>种技术解决更新问题</a:t>
            </a:r>
          </a:p>
          <a:p>
            <a:pPr lvl="1"/>
            <a:r>
              <a:rPr lang="zh-CN" altLang="en-US"/>
              <a:t>索引合并</a:t>
            </a:r>
            <a:endParaRPr lang="en-US" altLang="zh-CN"/>
          </a:p>
          <a:p>
            <a:pPr lvl="1"/>
            <a:r>
              <a:rPr lang="zh-CN" altLang="en-US"/>
              <a:t>结果合并</a:t>
            </a:r>
            <a:endParaRPr lang="zh-CN" altLang="en-US" dirty="0"/>
          </a:p>
        </p:txBody>
      </p:sp>
    </p:spTree>
    <p:extLst>
      <p:ext uri="{BB962C8B-B14F-4D97-AF65-F5344CB8AC3E}">
        <p14:creationId xmlns:p14="http://schemas.microsoft.com/office/powerpoint/2010/main" val="960354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55</a:t>
            </a:fld>
            <a:endParaRPr lang="zh-CN" altLang="en-US" dirty="0"/>
          </a:p>
        </p:txBody>
      </p:sp>
      <p:sp>
        <p:nvSpPr>
          <p:cNvPr id="5" name="Rectangle 3">
            <a:extLst>
              <a:ext uri="{FF2B5EF4-FFF2-40B4-BE49-F238E27FC236}">
                <a16:creationId xmlns:a16="http://schemas.microsoft.com/office/drawing/2014/main" id="{28A529BC-ACA7-416B-8344-806D949573A9}"/>
              </a:ext>
            </a:extLst>
          </p:cNvPr>
          <p:cNvSpPr txBox="1">
            <a:spLocks noChangeArrowheads="1"/>
          </p:cNvSpPr>
          <p:nvPr/>
        </p:nvSpPr>
        <p:spPr bwMode="auto">
          <a:xfrm>
            <a:off x="-34925" y="1844675"/>
            <a:ext cx="9213850" cy="501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a:t>索引合并</a:t>
            </a:r>
          </a:p>
          <a:p>
            <a:pPr lvl="1"/>
            <a:r>
              <a:rPr lang="zh-CN" altLang="en-US" sz="2800"/>
              <a:t>构建一个新的较小的索引</a:t>
            </a:r>
            <a:r>
              <a:rPr lang="en-US" altLang="zh-CN" sz="2800"/>
              <a:t>I</a:t>
            </a:r>
            <a:r>
              <a:rPr lang="en-US" altLang="zh-CN" sz="2800" baseline="-25000"/>
              <a:t>2</a:t>
            </a:r>
            <a:r>
              <a:rPr lang="zh-CN" altLang="en-US" sz="2800"/>
              <a:t>，然后与旧的索引</a:t>
            </a:r>
            <a:r>
              <a:rPr lang="en-US" altLang="zh-CN" sz="2800"/>
              <a:t>I</a:t>
            </a:r>
            <a:r>
              <a:rPr lang="en-US" altLang="zh-CN" sz="2800" baseline="-25000"/>
              <a:t>1</a:t>
            </a:r>
            <a:r>
              <a:rPr lang="zh-CN" altLang="en-US" sz="2800"/>
              <a:t>合并，形成一个新的包含全部数据的索引</a:t>
            </a:r>
            <a:r>
              <a:rPr lang="en-US" altLang="zh-CN" sz="2800"/>
              <a:t>I</a:t>
            </a:r>
          </a:p>
          <a:p>
            <a:pPr lvl="1">
              <a:buClr>
                <a:schemeClr val="folHlink"/>
              </a:buClr>
              <a:buSzPct val="60000"/>
              <a:buFont typeface="Wingdings" pitchFamily="2" charset="2"/>
              <a:buNone/>
            </a:pPr>
            <a:r>
              <a:rPr lang="zh-CN" altLang="en-US"/>
              <a:t>  </a:t>
            </a:r>
            <a:r>
              <a:rPr lang="en-US" altLang="zh-CN"/>
              <a:t>-</a:t>
            </a:r>
            <a:r>
              <a:rPr lang="zh-CN" altLang="en-US"/>
              <a:t>当有大量文档同时更新时，索引合并是可行的策略。</a:t>
            </a:r>
            <a:endParaRPr lang="en-US" altLang="zh-CN"/>
          </a:p>
          <a:p>
            <a:pPr lvl="1">
              <a:buClr>
                <a:schemeClr val="folHlink"/>
              </a:buClr>
              <a:buSzPct val="60000"/>
              <a:buFont typeface="Wingdings" pitchFamily="2" charset="2"/>
              <a:buNone/>
            </a:pPr>
            <a:r>
              <a:rPr lang="zh-CN" altLang="en-US"/>
              <a:t>  </a:t>
            </a:r>
            <a:r>
              <a:rPr lang="en-US" altLang="zh-CN"/>
              <a:t>-</a:t>
            </a:r>
            <a:r>
              <a:rPr lang="zh-CN" altLang="en-US"/>
              <a:t>对于单一文档的更新，索引合并不是一个好的策略，因为将整个索引写入硬盘相当耗时。</a:t>
            </a:r>
            <a:endParaRPr lang="en-US" altLang="zh-CN"/>
          </a:p>
          <a:p>
            <a:r>
              <a:rPr lang="zh-CN" altLang="en-US"/>
              <a:t>结果合并</a:t>
            </a:r>
          </a:p>
          <a:p>
            <a:pPr lvl="1"/>
            <a:r>
              <a:rPr lang="zh-CN" altLang="en-US" sz="2800"/>
              <a:t>对新数据构建一个小的索引，但不合并到大的索引中。查询分别在这个小的索引和大的索引中处理，结果被融合在一起，返回给用户前</a:t>
            </a:r>
            <a:r>
              <a:rPr lang="en-US" altLang="zh-CN" sz="2800"/>
              <a:t>k</a:t>
            </a:r>
            <a:r>
              <a:rPr lang="zh-CN" altLang="en-US" sz="2800"/>
              <a:t>个文档。</a:t>
            </a:r>
            <a:endParaRPr lang="zh-CN" altLang="en-US" dirty="0"/>
          </a:p>
        </p:txBody>
      </p:sp>
    </p:spTree>
    <p:extLst>
      <p:ext uri="{BB962C8B-B14F-4D97-AF65-F5344CB8AC3E}">
        <p14:creationId xmlns:p14="http://schemas.microsoft.com/office/powerpoint/2010/main" val="1773118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56</a:t>
            </a:fld>
            <a:endParaRPr lang="zh-CN" altLang="en-US" dirty="0"/>
          </a:p>
        </p:txBody>
      </p:sp>
      <p:sp>
        <p:nvSpPr>
          <p:cNvPr id="5" name="Rectangle 3">
            <a:extLst>
              <a:ext uri="{FF2B5EF4-FFF2-40B4-BE49-F238E27FC236}">
                <a16:creationId xmlns:a16="http://schemas.microsoft.com/office/drawing/2014/main" id="{7734824C-79AA-4748-AABB-6896AA7610CF}"/>
              </a:ext>
            </a:extLst>
          </p:cNvPr>
          <p:cNvSpPr txBox="1">
            <a:spLocks noChangeArrowheads="1"/>
          </p:cNvSpPr>
          <p:nvPr/>
        </p:nvSpPr>
        <p:spPr bwMode="auto">
          <a:xfrm>
            <a:off x="-34925" y="2268538"/>
            <a:ext cx="921385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zh-CN" altLang="en-US"/>
              <a:t>如何从索引中删除文档？</a:t>
            </a:r>
          </a:p>
          <a:p>
            <a:pPr lvl="1">
              <a:defRPr/>
            </a:pPr>
            <a:r>
              <a:rPr lang="zh-CN" altLang="en-US"/>
              <a:t>使用被删除文档列表。</a:t>
            </a:r>
            <a:endParaRPr lang="en-US" altLang="zh-CN"/>
          </a:p>
          <a:p>
            <a:pPr lvl="1">
              <a:defRPr/>
            </a:pPr>
            <a:r>
              <a:rPr lang="zh-CN" altLang="en-US"/>
              <a:t>在查询处理时，系统检查被删除文档列表，确定没有被删除文档进入到给用户显示的结果列表中。</a:t>
            </a:r>
            <a:endParaRPr lang="en-US" altLang="zh-CN"/>
          </a:p>
          <a:p>
            <a:pPr lvl="1">
              <a:defRPr/>
            </a:pPr>
            <a:r>
              <a:rPr lang="zh-CN" altLang="en-US"/>
              <a:t>如果文档内容更改，可以使用删除文档列表删除旧的版本，然后在新的文档列表中加入新的版本</a:t>
            </a:r>
          </a:p>
          <a:p>
            <a:pPr lvl="1">
              <a:defRPr/>
            </a:pPr>
            <a:endParaRPr lang="zh-CN" altLang="en-US"/>
          </a:p>
          <a:p>
            <a:pPr marL="0" indent="0">
              <a:buFont typeface="Wingdings" pitchFamily="2" charset="2"/>
              <a:buNone/>
              <a:defRPr/>
            </a:pPr>
            <a:endParaRPr lang="zh-CN" altLang="en-US" dirty="0"/>
          </a:p>
        </p:txBody>
      </p:sp>
    </p:spTree>
    <p:extLst>
      <p:ext uri="{BB962C8B-B14F-4D97-AF65-F5344CB8AC3E}">
        <p14:creationId xmlns:p14="http://schemas.microsoft.com/office/powerpoint/2010/main" val="2652309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倒排索引优缺点</a:t>
            </a:r>
          </a:p>
        </p:txBody>
      </p:sp>
      <p:sp>
        <p:nvSpPr>
          <p:cNvPr id="3" name="内容占位符 2"/>
          <p:cNvSpPr>
            <a:spLocks noGrp="1"/>
          </p:cNvSpPr>
          <p:nvPr>
            <p:ph idx="1"/>
          </p:nvPr>
        </p:nvSpPr>
        <p:spPr/>
        <p:txBody>
          <a:bodyPr/>
          <a:lstStyle/>
          <a:p>
            <a:r>
              <a:rPr lang="zh-CN" altLang="en-US" b="1" dirty="0"/>
              <a:t>优点</a:t>
            </a:r>
          </a:p>
          <a:p>
            <a:pPr lvl="1"/>
            <a:r>
              <a:rPr lang="zh-CN" altLang="en-US" dirty="0"/>
              <a:t>实现简单；</a:t>
            </a:r>
            <a:endParaRPr lang="en-US" altLang="zh-CN" dirty="0"/>
          </a:p>
          <a:p>
            <a:pPr lvl="1"/>
            <a:r>
              <a:rPr lang="zh-CN" altLang="en-US" dirty="0"/>
              <a:t>响应时间快；</a:t>
            </a:r>
            <a:endParaRPr lang="en-US" altLang="zh-CN" dirty="0"/>
          </a:p>
          <a:p>
            <a:pPr lvl="1"/>
            <a:r>
              <a:rPr lang="zh-CN" altLang="en-US" dirty="0"/>
              <a:t>支持复杂查询；</a:t>
            </a:r>
            <a:endParaRPr lang="en-US" altLang="zh-CN" dirty="0"/>
          </a:p>
          <a:p>
            <a:pPr lvl="1"/>
            <a:r>
              <a:rPr lang="zh-CN" altLang="en-US" dirty="0"/>
              <a:t>适合商用搜索引擎。</a:t>
            </a:r>
            <a:endParaRPr lang="zh-CN" altLang="en-US" b="1" dirty="0"/>
          </a:p>
          <a:p>
            <a:r>
              <a:rPr lang="zh-CN" altLang="en-US" b="1" dirty="0"/>
              <a:t>缺点</a:t>
            </a:r>
          </a:p>
          <a:p>
            <a:pPr lvl="1"/>
            <a:r>
              <a:rPr lang="zh-CN" altLang="en-US" dirty="0"/>
              <a:t>建立索引要消耗很大的磁盘、内存空间；</a:t>
            </a:r>
            <a:endParaRPr lang="en-US" altLang="zh-CN" dirty="0"/>
          </a:p>
          <a:p>
            <a:pPr lvl="1"/>
            <a:r>
              <a:rPr lang="zh-CN" altLang="en-US" dirty="0"/>
              <a:t>当网页更新后，索引的维护代价也比较大</a:t>
            </a:r>
            <a:r>
              <a:rPr lang="zh-CN" altLang="en-US" b="1" dirty="0"/>
              <a:t>。</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57</a:t>
            </a:fld>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查询处理</a:t>
            </a:r>
          </a:p>
        </p:txBody>
      </p:sp>
      <p:sp>
        <p:nvSpPr>
          <p:cNvPr id="3" name="内容占位符 2"/>
          <p:cNvSpPr>
            <a:spLocks noGrp="1"/>
          </p:cNvSpPr>
          <p:nvPr>
            <p:ph idx="1"/>
          </p:nvPr>
        </p:nvSpPr>
        <p:spPr/>
        <p:txBody>
          <a:bodyPr/>
          <a:lstStyle/>
          <a:p>
            <a:r>
              <a:rPr lang="en-US" dirty="0"/>
              <a:t>Document-at-a-time</a:t>
            </a:r>
          </a:p>
          <a:p>
            <a:pPr lvl="1"/>
            <a:r>
              <a:rPr lang="zh-CN" altLang="en-US" dirty="0"/>
              <a:t>以文档为单位，依次计算文档相关分数</a:t>
            </a:r>
            <a:endParaRPr lang="en-US" altLang="zh-CN" dirty="0"/>
          </a:p>
          <a:p>
            <a:r>
              <a:rPr lang="en-US" dirty="0"/>
              <a:t>Term-at-a-time</a:t>
            </a:r>
          </a:p>
          <a:p>
            <a:pPr lvl="1"/>
            <a:r>
              <a:rPr lang="zh-CN" altLang="en-US" dirty="0"/>
              <a:t>以单词为单位，最后按文档累加分数</a:t>
            </a:r>
            <a:endParaRPr lang="en-US" altLang="zh-CN" dirty="0"/>
          </a:p>
          <a:p>
            <a:r>
              <a:rPr lang="zh-CN" altLang="en-US" dirty="0"/>
              <a:t>以上两种方法都存在优化方法，可以显著减少分值计算时间</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58</a:t>
            </a:fld>
            <a:endParaRPr lang="zh-CN" altLang="en-US" dirty="0"/>
          </a:p>
        </p:txBody>
      </p:sp>
    </p:spTree>
    <p:extLst>
      <p:ext uri="{BB962C8B-B14F-4D97-AF65-F5344CB8AC3E}">
        <p14:creationId xmlns:p14="http://schemas.microsoft.com/office/powerpoint/2010/main" val="468687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Document-at-a-time</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59</a:t>
            </a:fld>
            <a:endParaRPr lang="zh-CN" altLang="en-US" dirty="0"/>
          </a:p>
        </p:txBody>
      </p:sp>
      <p:pic>
        <p:nvPicPr>
          <p:cNvPr id="23554" name="Picture 2"/>
          <p:cNvPicPr>
            <a:picLocks noChangeAspect="1" noChangeArrowheads="1"/>
          </p:cNvPicPr>
          <p:nvPr/>
        </p:nvPicPr>
        <p:blipFill>
          <a:blip r:embed="rId3" cstate="print"/>
          <a:srcRect/>
          <a:stretch>
            <a:fillRect/>
          </a:stretch>
        </p:blipFill>
        <p:spPr bwMode="auto">
          <a:xfrm>
            <a:off x="519480" y="1802932"/>
            <a:ext cx="8047700" cy="4002332"/>
          </a:xfrm>
          <a:prstGeom prst="rect">
            <a:avLst/>
          </a:prstGeom>
          <a:noFill/>
          <a:ln w="9525">
            <a:noFill/>
            <a:miter lim="800000"/>
            <a:headEnd/>
            <a:tailEnd/>
          </a:ln>
          <a:effectLst/>
        </p:spPr>
      </p:pic>
      <p:sp>
        <p:nvSpPr>
          <p:cNvPr id="6" name="Rectangle 6">
            <a:extLst>
              <a:ext uri="{FF2B5EF4-FFF2-40B4-BE49-F238E27FC236}">
                <a16:creationId xmlns:a16="http://schemas.microsoft.com/office/drawing/2014/main" id="{1AC1802D-F1FF-4CF8-BDE6-D70E577E589A}"/>
              </a:ext>
            </a:extLst>
          </p:cNvPr>
          <p:cNvSpPr>
            <a:spLocks noChangeArrowheads="1"/>
          </p:cNvSpPr>
          <p:nvPr/>
        </p:nvSpPr>
        <p:spPr bwMode="auto">
          <a:xfrm>
            <a:off x="827088" y="5815285"/>
            <a:ext cx="79216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1225"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defTabSz="911225"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defTabSz="911225"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defTabSz="911225"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defTabSz="911225"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t>查询“</a:t>
            </a:r>
            <a:r>
              <a:rPr lang="en-US" altLang="zh-CN" b="1" dirty="0"/>
              <a:t>salt water tropical”</a:t>
            </a:r>
            <a:r>
              <a:rPr lang="zh-CN" altLang="en-US" b="1" dirty="0"/>
              <a:t>的</a:t>
            </a:r>
            <a:r>
              <a:rPr lang="en-US" altLang="zh-CN" b="1" dirty="0"/>
              <a:t>Document-at-a-time</a:t>
            </a:r>
            <a:r>
              <a:rPr lang="zh-CN" altLang="en-US" b="1" dirty="0"/>
              <a:t>的检索图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20DC7255-D008-48AA-A171-5CFFB2634CFD}"/>
              </a:ext>
            </a:extLst>
          </p:cNvPr>
          <p:cNvSpPr txBox="1">
            <a:spLocks noChangeArrowheads="1"/>
          </p:cNvSpPr>
          <p:nvPr/>
        </p:nvSpPr>
        <p:spPr bwMode="auto">
          <a:xfrm>
            <a:off x="179388" y="1556792"/>
            <a:ext cx="87852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defTabSz="911225" eaLnBrk="0" hangingPunct="0">
              <a:defRPr kumimoji="1" sz="2500">
                <a:solidFill>
                  <a:schemeClr val="tx1"/>
                </a:solidFill>
                <a:latin typeface="Tahoma" panose="020B0604030504040204" pitchFamily="34" charset="0"/>
                <a:ea typeface="宋体" panose="02010600030101010101" pitchFamily="2" charset="-122"/>
              </a:defRPr>
            </a:lvl1pPr>
            <a:lvl2pPr marL="739775" indent="-280988" defTabSz="911225"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defTabSz="911225"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defTabSz="911225"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defTabSz="911225"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倒排索引中常用到的一些专用术语</a:t>
            </a:r>
            <a:endParaRPr lang="zh-CN" altLang="en-US" sz="2800" b="1" dirty="0">
              <a:latin typeface="黑体" panose="02010609060101010101" pitchFamily="49" charset="-122"/>
              <a:ea typeface="黑体" panose="02010609060101010101" pitchFamily="49" charset="-122"/>
            </a:endParaRPr>
          </a:p>
          <a:p>
            <a:pPr lvl="1" eaLnBrk="1" hangingPunct="1">
              <a:spcBef>
                <a:spcPct val="20000"/>
              </a:spcBef>
              <a:buClr>
                <a:schemeClr val="hlink"/>
              </a:buClr>
              <a:buSzPct val="55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文档</a:t>
            </a:r>
            <a:r>
              <a:rPr lang="en-US" altLang="zh-CN" sz="2000" dirty="0">
                <a:latin typeface="黑体" panose="02010609060101010101" pitchFamily="49" charset="-122"/>
                <a:ea typeface="黑体" panose="02010609060101010101" pitchFamily="49" charset="-122"/>
              </a:rPr>
              <a:t>(Document)</a:t>
            </a:r>
            <a:r>
              <a:rPr lang="zh-CN" altLang="en-US" sz="2000" dirty="0">
                <a:latin typeface="黑体" panose="02010609060101010101" pitchFamily="49" charset="-122"/>
                <a:ea typeface="黑体" panose="02010609060101010101" pitchFamily="49" charset="-122"/>
              </a:rPr>
              <a:t>：一般搜索引擎的处理对象是互联网网页，而文档这个概念要更宽泛些，代表以文本形式存在的存储对象，相比网页来说，涵盖更多种形式，比如</a:t>
            </a:r>
            <a:r>
              <a:rPr lang="en-US" altLang="zh-CN" sz="2000" dirty="0">
                <a:latin typeface="黑体" panose="02010609060101010101" pitchFamily="49" charset="-122"/>
                <a:ea typeface="黑体" panose="02010609060101010101" pitchFamily="49" charset="-122"/>
              </a:rPr>
              <a:t>Word</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PDF</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html</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XML</a:t>
            </a:r>
            <a:r>
              <a:rPr lang="zh-CN" altLang="en-US" sz="2000" dirty="0">
                <a:latin typeface="黑体" panose="02010609060101010101" pitchFamily="49" charset="-122"/>
                <a:ea typeface="黑体" panose="02010609060101010101" pitchFamily="49" charset="-122"/>
              </a:rPr>
              <a:t>等不同格式的文件都可以称之为文档。再比如一封邮件，一条短信，一条微博也可以称之为文档。很多情况下会使用文档来表征文本信息。</a:t>
            </a:r>
            <a:endParaRPr lang="en-US" altLang="zh-CN" sz="2000" dirty="0">
              <a:latin typeface="黑体" panose="02010609060101010101" pitchFamily="49" charset="-122"/>
              <a:ea typeface="黑体" panose="02010609060101010101" pitchFamily="49" charset="-122"/>
            </a:endParaRPr>
          </a:p>
          <a:p>
            <a:pPr lvl="1" eaLnBrk="1" hangingPunct="1">
              <a:spcBef>
                <a:spcPct val="20000"/>
              </a:spcBef>
              <a:buClr>
                <a:schemeClr val="hlink"/>
              </a:buClr>
              <a:buSzPct val="55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文档集合</a:t>
            </a:r>
            <a:r>
              <a:rPr lang="en-US" altLang="zh-CN" sz="2000" dirty="0">
                <a:latin typeface="黑体" panose="02010609060101010101" pitchFamily="49" charset="-122"/>
                <a:ea typeface="黑体" panose="02010609060101010101" pitchFamily="49" charset="-122"/>
              </a:rPr>
              <a:t>(Document Collection)</a:t>
            </a:r>
            <a:r>
              <a:rPr lang="zh-CN" altLang="en-US" sz="2000" dirty="0">
                <a:latin typeface="黑体" panose="02010609060101010101" pitchFamily="49" charset="-122"/>
                <a:ea typeface="黑体" panose="02010609060101010101" pitchFamily="49" charset="-122"/>
              </a:rPr>
              <a:t>：由若干文档构成的集合称之为文档集合。比如海量的互联网网页或者说大量的电子邮件都是文档集合的具体例子。</a:t>
            </a:r>
            <a:endParaRPr lang="en-US" altLang="zh-CN" sz="2000" dirty="0">
              <a:latin typeface="黑体" panose="02010609060101010101" pitchFamily="49" charset="-122"/>
              <a:ea typeface="黑体" panose="02010609060101010101" pitchFamily="49" charset="-122"/>
            </a:endParaRPr>
          </a:p>
          <a:p>
            <a:pPr lvl="1" eaLnBrk="1" hangingPunct="1">
              <a:spcBef>
                <a:spcPct val="20000"/>
              </a:spcBef>
              <a:buClr>
                <a:schemeClr val="hlink"/>
              </a:buClr>
              <a:buSzPct val="55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文档编号</a:t>
            </a:r>
            <a:r>
              <a:rPr lang="en-US" altLang="zh-CN" sz="2000" dirty="0">
                <a:latin typeface="黑体" panose="02010609060101010101" pitchFamily="49" charset="-122"/>
                <a:ea typeface="黑体" panose="02010609060101010101" pitchFamily="49" charset="-122"/>
              </a:rPr>
              <a:t>(Document ID)</a:t>
            </a:r>
            <a:r>
              <a:rPr lang="zh-CN" altLang="en-US" sz="2000" dirty="0">
                <a:latin typeface="黑体" panose="02010609060101010101" pitchFamily="49" charset="-122"/>
                <a:ea typeface="黑体" panose="02010609060101010101" pitchFamily="49" charset="-122"/>
              </a:rPr>
              <a:t>：在搜索引擎内部，会将文档集合内每个文档赋予一个唯一的内部编号，以此编号来作为这个文档的唯一标识，这样方便内部处理，每个文档的内部编号即称之为“文档编号”，后文有时会用</a:t>
            </a:r>
            <a:r>
              <a:rPr lang="en-US" altLang="zh-CN" sz="2000" dirty="0" err="1">
                <a:latin typeface="黑体" panose="02010609060101010101" pitchFamily="49" charset="-122"/>
                <a:ea typeface="黑体" panose="02010609060101010101" pitchFamily="49" charset="-122"/>
              </a:rPr>
              <a:t>DocID</a:t>
            </a:r>
            <a:r>
              <a:rPr lang="zh-CN" altLang="en-US" sz="2000" dirty="0">
                <a:latin typeface="黑体" panose="02010609060101010101" pitchFamily="49" charset="-122"/>
                <a:ea typeface="黑体" panose="02010609060101010101" pitchFamily="49" charset="-122"/>
              </a:rPr>
              <a:t>来便捷地代表文档编号。</a:t>
            </a:r>
            <a:endParaRPr lang="en-US" altLang="zh-CN" sz="2000" dirty="0">
              <a:latin typeface="黑体" panose="02010609060101010101" pitchFamily="49" charset="-122"/>
              <a:ea typeface="黑体" panose="02010609060101010101" pitchFamily="49" charset="-122"/>
            </a:endParaRPr>
          </a:p>
          <a:p>
            <a:pPr lvl="1" eaLnBrk="1" hangingPunct="1">
              <a:spcBef>
                <a:spcPct val="20000"/>
              </a:spcBef>
              <a:buClr>
                <a:schemeClr val="hlink"/>
              </a:buClr>
              <a:buSzPct val="55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单词编号</a:t>
            </a:r>
            <a:r>
              <a:rPr lang="en-US" altLang="zh-CN" sz="2000" dirty="0">
                <a:latin typeface="黑体" panose="02010609060101010101" pitchFamily="49" charset="-122"/>
                <a:ea typeface="黑体" panose="02010609060101010101" pitchFamily="49" charset="-122"/>
              </a:rPr>
              <a:t>(Word ID)</a:t>
            </a:r>
            <a:r>
              <a:rPr lang="zh-CN" altLang="en-US" sz="2000" dirty="0">
                <a:latin typeface="黑体" panose="02010609060101010101" pitchFamily="49" charset="-122"/>
                <a:ea typeface="黑体" panose="02010609060101010101" pitchFamily="49" charset="-122"/>
              </a:rPr>
              <a:t>：与文档编号类似，搜索引擎内部以唯一的编号来表征某个单词，单词编号可以作为某个单词的唯一表征。</a:t>
            </a:r>
            <a:endParaRPr lang="zh-CN" altLang="en-US" sz="2000" b="1"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75CB3A65-1A5B-43B8-A74F-B63015FB8E4A}"/>
              </a:ext>
            </a:extLst>
          </p:cNvPr>
          <p:cNvSpPr>
            <a:spLocks noGrp="1"/>
          </p:cNvSpPr>
          <p:nvPr>
            <p:ph type="title"/>
          </p:nvPr>
        </p:nvSpPr>
        <p:spPr>
          <a:xfrm>
            <a:off x="457200" y="274638"/>
            <a:ext cx="8229600" cy="1143000"/>
          </a:xfrm>
        </p:spPr>
        <p:txBody>
          <a:bodyPr/>
          <a:lstStyle/>
          <a:p>
            <a:r>
              <a:rPr lang="en-US" altLang="zh-CN" dirty="0"/>
              <a:t>3.</a:t>
            </a:r>
            <a:r>
              <a:rPr lang="zh-CN" altLang="en-US" dirty="0"/>
              <a:t>倒排索引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Document-at-a-time</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60</a:t>
            </a:fld>
            <a:endParaRPr lang="zh-CN" altLang="en-US" dirty="0"/>
          </a:p>
        </p:txBody>
      </p:sp>
      <p:sp>
        <p:nvSpPr>
          <p:cNvPr id="7" name="Rectangle 13">
            <a:extLst>
              <a:ext uri="{FF2B5EF4-FFF2-40B4-BE49-F238E27FC236}">
                <a16:creationId xmlns:a16="http://schemas.microsoft.com/office/drawing/2014/main" id="{A7D4DE87-A0D0-4D3E-AEEE-B9831244FBE4}"/>
              </a:ext>
            </a:extLst>
          </p:cNvPr>
          <p:cNvSpPr txBox="1">
            <a:spLocks noChangeArrowheads="1"/>
          </p:cNvSpPr>
          <p:nvPr/>
        </p:nvSpPr>
        <p:spPr>
          <a:xfrm>
            <a:off x="6780213" y="6324600"/>
            <a:ext cx="1905000" cy="457200"/>
          </a:xfrm>
          <a:prstGeom prst="rect">
            <a:avLst/>
          </a:prstGeom>
          <a:noFill/>
        </p:spPr>
        <p:txBody>
          <a:bodyPr vert="horz" wrap="square" lIns="91440" tIns="45720" rIns="91440" bIns="45720" numCol="1" anchor="ctr" anchorCtr="0" compatLnSpc="1">
            <a:prstTxWarp prst="textNoShape">
              <a:avLst/>
            </a:prstTxWarp>
          </a:bodyPr>
          <a:lstStyle>
            <a:defPPr>
              <a:defRPr lang="en-GB"/>
            </a:defPPr>
            <a:lvl1pPr algn="r" defTabSz="911225" rtl="0" eaLnBrk="0" fontAlgn="base"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1pPr>
            <a:lvl2pPr marL="742950" indent="-285750" algn="l" defTabSz="911225" rtl="0" eaLnBrk="0" fontAlgn="base"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2pPr>
            <a:lvl3pPr marL="1143000" indent="-228600" algn="l" defTabSz="911225" rtl="0" eaLnBrk="0" fontAlgn="base"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3pPr>
            <a:lvl4pPr marL="1600200" indent="-228600" algn="l" defTabSz="911225" rtl="0" eaLnBrk="0" fontAlgn="base"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4pPr>
            <a:lvl5pPr marL="2057400" indent="-228600" algn="l" defTabSz="911225" rtl="0" eaLnBrk="0" fontAlgn="base"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5pPr>
            <a:lvl6pPr marL="2514600" indent="-228600" algn="l" defTabSz="911225" rtl="0" eaLnBrk="0" fontAlgn="base" latinLnBrk="0"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6pPr>
            <a:lvl7pPr marL="2971800" indent="-228600" algn="l" defTabSz="911225" rtl="0" eaLnBrk="0" fontAlgn="base" latinLnBrk="0"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7pPr>
            <a:lvl8pPr marL="3429000" indent="-228600" algn="l" defTabSz="911225" rtl="0" eaLnBrk="0" fontAlgn="base" latinLnBrk="0"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8pPr>
            <a:lvl9pPr marL="3886200" indent="-228600" algn="l" defTabSz="911225" rtl="0" eaLnBrk="0" fontAlgn="base" latinLnBrk="0" hangingPunct="0">
              <a:spcBef>
                <a:spcPct val="0"/>
              </a:spcBef>
              <a:spcAft>
                <a:spcPct val="0"/>
              </a:spcAft>
              <a:defRPr kumimoji="1" sz="2500" kern="1200">
                <a:solidFill>
                  <a:schemeClr val="tx1"/>
                </a:solidFill>
                <a:latin typeface="Tahoma" panose="020B0604030504040204" pitchFamily="34" charset="0"/>
                <a:ea typeface="宋体" panose="02010600030101010101" pitchFamily="2" charset="-122"/>
                <a:cs typeface="+mn-cs"/>
              </a:defRPr>
            </a:lvl9pPr>
          </a:lstStyle>
          <a:p>
            <a:pPr eaLnBrk="1" hangingPunct="1"/>
            <a:fld id="{A6C8FBAF-A55E-4E07-82E4-810349A7057B}" type="slidenum">
              <a:rPr kumimoji="0" lang="zh-CN" altLang="en-US" sz="1300" smtClean="0"/>
              <a:pPr eaLnBrk="1" hangingPunct="1"/>
              <a:t>60</a:t>
            </a:fld>
            <a:endParaRPr kumimoji="0" lang="en-US" altLang="zh-CN" sz="1300"/>
          </a:p>
        </p:txBody>
      </p:sp>
      <p:pic>
        <p:nvPicPr>
          <p:cNvPr id="8" name="Picture 2" descr="TP_tmp.png">
            <a:extLst>
              <a:ext uri="{FF2B5EF4-FFF2-40B4-BE49-F238E27FC236}">
                <a16:creationId xmlns:a16="http://schemas.microsoft.com/office/drawing/2014/main" id="{95079E40-C379-4CB1-AE1A-604B98193A76}"/>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4925" y="1844675"/>
            <a:ext cx="74104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2C4BF4B-E67F-4CCE-B211-CA7D27708367}"/>
              </a:ext>
            </a:extLst>
          </p:cNvPr>
          <p:cNvSpPr/>
          <p:nvPr/>
        </p:nvSpPr>
        <p:spPr>
          <a:xfrm>
            <a:off x="5883275" y="1628775"/>
            <a:ext cx="3221037"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000" dirty="0"/>
              <a:t>Q</a:t>
            </a:r>
            <a:r>
              <a:rPr lang="zh-CN" altLang="en-US" sz="2000" dirty="0"/>
              <a:t>表示用户查询，</a:t>
            </a:r>
            <a:r>
              <a:rPr lang="en-US" altLang="zh-CN" sz="2000" dirty="0"/>
              <a:t>I</a:t>
            </a:r>
            <a:r>
              <a:rPr lang="zh-CN" altLang="en-US" sz="2000" dirty="0"/>
              <a:t>表示索引列表，</a:t>
            </a:r>
            <a:r>
              <a:rPr lang="en-US" altLang="zh-CN" sz="2000" dirty="0"/>
              <a:t>f</a:t>
            </a:r>
            <a:r>
              <a:rPr lang="zh-CN" altLang="en-US" sz="2000" dirty="0"/>
              <a:t>和</a:t>
            </a:r>
            <a:r>
              <a:rPr lang="en-US" altLang="zh-CN" sz="2000" dirty="0"/>
              <a:t>g</a:t>
            </a:r>
            <a:r>
              <a:rPr lang="zh-CN" altLang="en-US" sz="2000" dirty="0"/>
              <a:t>表示特征函数</a:t>
            </a:r>
          </a:p>
        </p:txBody>
      </p:sp>
      <p:sp>
        <p:nvSpPr>
          <p:cNvPr id="10" name="矩形 9">
            <a:extLst>
              <a:ext uri="{FF2B5EF4-FFF2-40B4-BE49-F238E27FC236}">
                <a16:creationId xmlns:a16="http://schemas.microsoft.com/office/drawing/2014/main" id="{8FFEEBAA-6FC7-45CF-90FB-9893B14A102A}"/>
              </a:ext>
            </a:extLst>
          </p:cNvPr>
          <p:cNvSpPr/>
          <p:nvPr/>
        </p:nvSpPr>
        <p:spPr>
          <a:xfrm>
            <a:off x="6011863" y="2420938"/>
            <a:ext cx="3024187"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sz="2000" dirty="0"/>
              <a:t>L</a:t>
            </a:r>
            <a:r>
              <a:rPr lang="zh-CN" altLang="en-US" sz="2000" dirty="0"/>
              <a:t>表示用于存储包含用户查询词汇的倒排表。</a:t>
            </a:r>
            <a:endParaRPr lang="en-US" altLang="zh-CN" sz="2000" dirty="0"/>
          </a:p>
        </p:txBody>
      </p:sp>
      <p:sp>
        <p:nvSpPr>
          <p:cNvPr id="11" name="矩形 6">
            <a:extLst>
              <a:ext uri="{FF2B5EF4-FFF2-40B4-BE49-F238E27FC236}">
                <a16:creationId xmlns:a16="http://schemas.microsoft.com/office/drawing/2014/main" id="{69AFDD47-2CC9-4758-ACAD-F87DD69E792A}"/>
              </a:ext>
            </a:extLst>
          </p:cNvPr>
          <p:cNvSpPr>
            <a:spLocks noChangeArrowheads="1"/>
          </p:cNvSpPr>
          <p:nvPr/>
        </p:nvSpPr>
        <p:spPr bwMode="auto">
          <a:xfrm>
            <a:off x="5965825" y="3789363"/>
            <a:ext cx="3070225" cy="1322387"/>
          </a:xfrm>
          <a:prstGeom prst="rect">
            <a:avLst/>
          </a:prstGeom>
          <a:noFill/>
          <a:ln w="9525">
            <a:solidFill>
              <a:srgbClr val="320ADE"/>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t>如果倒排表</a:t>
            </a:r>
            <a:r>
              <a:rPr lang="en-US" altLang="zh-CN" sz="2000" dirty="0"/>
              <a:t>li</a:t>
            </a:r>
            <a:r>
              <a:rPr lang="zh-CN" altLang="en-US" sz="2000" dirty="0"/>
              <a:t>中包含文档</a:t>
            </a:r>
            <a:r>
              <a:rPr lang="en-US" altLang="zh-CN" sz="2000" dirty="0"/>
              <a:t>d</a:t>
            </a:r>
            <a:r>
              <a:rPr lang="zh-CN" altLang="en-US" sz="2000" dirty="0"/>
              <a:t>，那么更新文档</a:t>
            </a:r>
            <a:r>
              <a:rPr lang="en-US" altLang="zh-CN" sz="2000" dirty="0"/>
              <a:t>d</a:t>
            </a:r>
            <a:r>
              <a:rPr lang="zh-CN" altLang="en-US" sz="2000" dirty="0"/>
              <a:t>分数，然后，倒排表指针指向下一个</a:t>
            </a:r>
            <a:r>
              <a:rPr lang="en-US" altLang="zh-CN" sz="2000" dirty="0"/>
              <a:t>posting</a:t>
            </a:r>
            <a:r>
              <a:rPr lang="zh-CN" altLang="en-US" sz="2000" dirty="0"/>
              <a:t>。</a:t>
            </a:r>
          </a:p>
        </p:txBody>
      </p:sp>
      <p:sp>
        <p:nvSpPr>
          <p:cNvPr id="12" name="矩形 3">
            <a:extLst>
              <a:ext uri="{FF2B5EF4-FFF2-40B4-BE49-F238E27FC236}">
                <a16:creationId xmlns:a16="http://schemas.microsoft.com/office/drawing/2014/main" id="{F98E04AB-7F23-42DC-9356-6E1367AFBB7E}"/>
              </a:ext>
            </a:extLst>
          </p:cNvPr>
          <p:cNvSpPr>
            <a:spLocks noChangeArrowheads="1"/>
          </p:cNvSpPr>
          <p:nvPr/>
        </p:nvSpPr>
        <p:spPr bwMode="auto">
          <a:xfrm>
            <a:off x="5976938" y="5995988"/>
            <a:ext cx="3097212" cy="646112"/>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sz="2000"/>
              <a:t>返回文档</a:t>
            </a:r>
            <a:r>
              <a:rPr lang="en-US" altLang="zh-CN" sz="2000"/>
              <a:t>R</a:t>
            </a:r>
            <a:r>
              <a:rPr lang="zh-CN" altLang="en-US" sz="2000"/>
              <a:t>中的前</a:t>
            </a:r>
            <a:r>
              <a:rPr lang="en-US" altLang="zh-CN" sz="2000"/>
              <a:t>k</a:t>
            </a:r>
            <a:r>
              <a:rPr lang="zh-CN" altLang="en-US" sz="2000"/>
              <a:t>个分值较高的文档列表</a:t>
            </a:r>
            <a:endParaRPr lang="en-US" altLang="zh-CN" sz="2000"/>
          </a:p>
        </p:txBody>
      </p:sp>
      <p:cxnSp>
        <p:nvCxnSpPr>
          <p:cNvPr id="13" name="直接箭头连接符 7">
            <a:extLst>
              <a:ext uri="{FF2B5EF4-FFF2-40B4-BE49-F238E27FC236}">
                <a16:creationId xmlns:a16="http://schemas.microsoft.com/office/drawing/2014/main" id="{41FA6DFC-58F7-4FC2-BAFD-B6E582A8A7C5}"/>
              </a:ext>
            </a:extLst>
          </p:cNvPr>
          <p:cNvCxnSpPr>
            <a:cxnSpLocks noChangeShapeType="1"/>
          </p:cNvCxnSpPr>
          <p:nvPr/>
        </p:nvCxnSpPr>
        <p:spPr bwMode="auto">
          <a:xfrm flipH="1">
            <a:off x="5795963" y="1930400"/>
            <a:ext cx="360362" cy="0"/>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8">
            <a:extLst>
              <a:ext uri="{FF2B5EF4-FFF2-40B4-BE49-F238E27FC236}">
                <a16:creationId xmlns:a16="http://schemas.microsoft.com/office/drawing/2014/main" id="{B3720B1C-F486-46BE-9F83-4270B9207762}"/>
              </a:ext>
            </a:extLst>
          </p:cNvPr>
          <p:cNvSpPr>
            <a:spLocks noChangeArrowheads="1"/>
          </p:cNvSpPr>
          <p:nvPr/>
        </p:nvSpPr>
        <p:spPr bwMode="auto">
          <a:xfrm>
            <a:off x="6000750" y="3213100"/>
            <a:ext cx="2589170" cy="40011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I</a:t>
            </a:r>
            <a:r>
              <a:rPr lang="zh-CN" altLang="en-US" sz="2000" dirty="0"/>
              <a:t>表示倒排列表集合。</a:t>
            </a:r>
          </a:p>
        </p:txBody>
      </p:sp>
      <p:cxnSp>
        <p:nvCxnSpPr>
          <p:cNvPr id="15" name="直接箭头连接符 12">
            <a:extLst>
              <a:ext uri="{FF2B5EF4-FFF2-40B4-BE49-F238E27FC236}">
                <a16:creationId xmlns:a16="http://schemas.microsoft.com/office/drawing/2014/main" id="{6120FE0E-A295-45A1-BCFC-00286EF0ED7F}"/>
              </a:ext>
            </a:extLst>
          </p:cNvPr>
          <p:cNvCxnSpPr>
            <a:cxnSpLocks noChangeShapeType="1"/>
          </p:cNvCxnSpPr>
          <p:nvPr/>
        </p:nvCxnSpPr>
        <p:spPr bwMode="auto">
          <a:xfrm flipH="1" flipV="1">
            <a:off x="2627313" y="2205038"/>
            <a:ext cx="3384550" cy="531812"/>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EC623FF9-82C3-4718-B149-394ACD1F5CD9}"/>
              </a:ext>
            </a:extLst>
          </p:cNvPr>
          <p:cNvCxnSpPr>
            <a:cxnSpLocks noChangeShapeType="1"/>
          </p:cNvCxnSpPr>
          <p:nvPr/>
        </p:nvCxnSpPr>
        <p:spPr bwMode="auto">
          <a:xfrm flipH="1" flipV="1">
            <a:off x="3132138" y="2997200"/>
            <a:ext cx="2879725" cy="415925"/>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9">
            <a:extLst>
              <a:ext uri="{FF2B5EF4-FFF2-40B4-BE49-F238E27FC236}">
                <a16:creationId xmlns:a16="http://schemas.microsoft.com/office/drawing/2014/main" id="{AD807728-C3AC-4E57-AFFF-8FF715C60D4E}"/>
              </a:ext>
            </a:extLst>
          </p:cNvPr>
          <p:cNvCxnSpPr>
            <a:cxnSpLocks noChangeShapeType="1"/>
          </p:cNvCxnSpPr>
          <p:nvPr/>
        </p:nvCxnSpPr>
        <p:spPr bwMode="auto">
          <a:xfrm flipH="1">
            <a:off x="3467100" y="4365625"/>
            <a:ext cx="2498725" cy="0"/>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21">
            <a:extLst>
              <a:ext uri="{FF2B5EF4-FFF2-40B4-BE49-F238E27FC236}">
                <a16:creationId xmlns:a16="http://schemas.microsoft.com/office/drawing/2014/main" id="{2C36C1B7-52EC-4572-AB08-E061FA2D798E}"/>
              </a:ext>
            </a:extLst>
          </p:cNvPr>
          <p:cNvCxnSpPr>
            <a:cxnSpLocks noChangeShapeType="1"/>
          </p:cNvCxnSpPr>
          <p:nvPr/>
        </p:nvCxnSpPr>
        <p:spPr bwMode="auto">
          <a:xfrm flipH="1" flipV="1">
            <a:off x="3652838" y="6237288"/>
            <a:ext cx="2230437" cy="25400"/>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20">
            <a:extLst>
              <a:ext uri="{FF2B5EF4-FFF2-40B4-BE49-F238E27FC236}">
                <a16:creationId xmlns:a16="http://schemas.microsoft.com/office/drawing/2014/main" id="{9BAA129F-7CFD-4403-9EEA-8627FFE8AAC1}"/>
              </a:ext>
            </a:extLst>
          </p:cNvPr>
          <p:cNvSpPr>
            <a:spLocks noChangeArrowheads="1"/>
          </p:cNvSpPr>
          <p:nvPr/>
        </p:nvSpPr>
        <p:spPr bwMode="auto">
          <a:xfrm>
            <a:off x="5965825" y="5241925"/>
            <a:ext cx="3070225" cy="708025"/>
          </a:xfrm>
          <a:prstGeom prst="rect">
            <a:avLst/>
          </a:prstGeom>
          <a:noFill/>
          <a:ln w="9525">
            <a:solidFill>
              <a:srgbClr val="33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t>将文档</a:t>
            </a:r>
            <a:r>
              <a:rPr lang="en-US" altLang="zh-CN" sz="2000"/>
              <a:t>D</a:t>
            </a:r>
            <a:r>
              <a:rPr lang="zh-CN" altLang="en-US" sz="2000"/>
              <a:t>和文档分数加入</a:t>
            </a:r>
            <a:r>
              <a:rPr lang="en-US" altLang="zh-CN" sz="2000"/>
              <a:t>R</a:t>
            </a:r>
            <a:r>
              <a:rPr lang="zh-CN" altLang="en-US" sz="2000"/>
              <a:t>中。</a:t>
            </a:r>
          </a:p>
        </p:txBody>
      </p:sp>
      <p:cxnSp>
        <p:nvCxnSpPr>
          <p:cNvPr id="20" name="直接箭头连接符 25">
            <a:extLst>
              <a:ext uri="{FF2B5EF4-FFF2-40B4-BE49-F238E27FC236}">
                <a16:creationId xmlns:a16="http://schemas.microsoft.com/office/drawing/2014/main" id="{42FCAD11-72DD-4E58-855E-B47BE04310F9}"/>
              </a:ext>
            </a:extLst>
          </p:cNvPr>
          <p:cNvCxnSpPr>
            <a:cxnSpLocks noChangeShapeType="1"/>
          </p:cNvCxnSpPr>
          <p:nvPr/>
        </p:nvCxnSpPr>
        <p:spPr bwMode="auto">
          <a:xfrm flipH="1" flipV="1">
            <a:off x="2411413" y="5621338"/>
            <a:ext cx="3554412" cy="0"/>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Term-at-a-time</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61</a:t>
            </a:fld>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1459280" y="1487792"/>
            <a:ext cx="5457513" cy="5233683"/>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62</a:t>
            </a:fld>
            <a:endParaRPr lang="zh-CN" altLang="en-US" dirty="0"/>
          </a:p>
        </p:txBody>
      </p:sp>
      <p:sp>
        <p:nvSpPr>
          <p:cNvPr id="6" name="TextBox 5"/>
          <p:cNvSpPr txBox="1"/>
          <p:nvPr/>
        </p:nvSpPr>
        <p:spPr>
          <a:xfrm>
            <a:off x="6351723" y="1706801"/>
            <a:ext cx="2430474" cy="954107"/>
          </a:xfrm>
          <a:prstGeom prst="rect">
            <a:avLst/>
          </a:prstGeom>
          <a:noFill/>
        </p:spPr>
        <p:txBody>
          <a:bodyPr wrap="none" rtlCol="0">
            <a:spAutoFit/>
          </a:bodyPr>
          <a:lstStyle/>
          <a:p>
            <a:pPr algn="ctr"/>
            <a:r>
              <a:rPr lang="zh-CN" altLang="en-US" sz="2800" dirty="0"/>
              <a:t>联合处理</a:t>
            </a:r>
            <a:r>
              <a:rPr lang="en-US" sz="2800" dirty="0"/>
              <a:t> </a:t>
            </a:r>
          </a:p>
          <a:p>
            <a:pPr algn="ctr"/>
            <a:r>
              <a:rPr lang="en-US" sz="2800" dirty="0"/>
              <a:t>Term-at-a-Time</a:t>
            </a:r>
          </a:p>
        </p:txBody>
      </p:sp>
      <p:pic>
        <p:nvPicPr>
          <p:cNvPr id="8" name="Picture 2" descr="TP_tmp.png">
            <a:extLst>
              <a:ext uri="{FF2B5EF4-FFF2-40B4-BE49-F238E27FC236}">
                <a16:creationId xmlns:a16="http://schemas.microsoft.com/office/drawing/2014/main" id="{2161585D-AB0A-4390-A1C9-8EA9EB991BA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44463" y="1773238"/>
            <a:ext cx="65881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
            <a:extLst>
              <a:ext uri="{FF2B5EF4-FFF2-40B4-BE49-F238E27FC236}">
                <a16:creationId xmlns:a16="http://schemas.microsoft.com/office/drawing/2014/main" id="{6F524C3A-641D-40FA-95DE-28875FAB6F73}"/>
              </a:ext>
            </a:extLst>
          </p:cNvPr>
          <p:cNvSpPr>
            <a:spLocks noChangeArrowheads="1"/>
          </p:cNvSpPr>
          <p:nvPr/>
        </p:nvSpPr>
        <p:spPr bwMode="auto">
          <a:xfrm>
            <a:off x="4113213" y="1981200"/>
            <a:ext cx="4572000" cy="132397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A</a:t>
            </a:r>
            <a:r>
              <a:rPr lang="zh-CN" altLang="en-US" sz="2000"/>
              <a:t>是一个哈希表，存储累加器的值。</a:t>
            </a:r>
            <a:endParaRPr lang="en-US" altLang="zh-CN" sz="2000"/>
          </a:p>
          <a:p>
            <a:pPr eaLnBrk="1" hangingPunct="1"/>
            <a:r>
              <a:rPr lang="en-US" altLang="zh-CN" sz="2000"/>
              <a:t>L</a:t>
            </a:r>
            <a:r>
              <a:rPr lang="zh-CN" altLang="en-US" sz="2000"/>
              <a:t>是一个数组，用于存储包含用户查询词汇的倒排表。 </a:t>
            </a:r>
            <a:endParaRPr lang="en-US" altLang="zh-CN" sz="2000"/>
          </a:p>
          <a:p>
            <a:pPr eaLnBrk="1" hangingPunct="1"/>
            <a:r>
              <a:rPr lang="en-US" altLang="zh-CN" sz="2000"/>
              <a:t>R</a:t>
            </a:r>
            <a:r>
              <a:rPr lang="zh-CN" altLang="en-US" sz="2000"/>
              <a:t>是优先队列。</a:t>
            </a:r>
          </a:p>
        </p:txBody>
      </p:sp>
      <p:sp>
        <p:nvSpPr>
          <p:cNvPr id="10" name="矩形 4">
            <a:extLst>
              <a:ext uri="{FF2B5EF4-FFF2-40B4-BE49-F238E27FC236}">
                <a16:creationId xmlns:a16="http://schemas.microsoft.com/office/drawing/2014/main" id="{312B0329-FD8F-4B2D-9C38-1E421C118E7D}"/>
              </a:ext>
            </a:extLst>
          </p:cNvPr>
          <p:cNvSpPr>
            <a:spLocks noChangeArrowheads="1"/>
          </p:cNvSpPr>
          <p:nvPr/>
        </p:nvSpPr>
        <p:spPr bwMode="auto">
          <a:xfrm>
            <a:off x="4113213" y="3500438"/>
            <a:ext cx="4572000" cy="1323975"/>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t>外层循环是在每个倒排表上的，内层循环读取倒排表的每个</a:t>
            </a:r>
            <a:r>
              <a:rPr lang="en-US" altLang="zh-CN" sz="2000"/>
              <a:t>posting</a:t>
            </a:r>
            <a:r>
              <a:rPr lang="zh-CN" altLang="en-US" sz="2000"/>
              <a:t>，计算特征函数</a:t>
            </a:r>
            <a:r>
              <a:rPr lang="en-US" altLang="zh-CN" sz="2000"/>
              <a:t>f</a:t>
            </a:r>
            <a:r>
              <a:rPr lang="zh-CN" altLang="en-US" sz="2000"/>
              <a:t>和</a:t>
            </a:r>
            <a:r>
              <a:rPr lang="en-US" altLang="zh-CN" sz="2000"/>
              <a:t>g</a:t>
            </a:r>
            <a:r>
              <a:rPr lang="zh-CN" altLang="en-US" sz="2000"/>
              <a:t>，并将权重加到累加器中。然后，指向下一个文档的</a:t>
            </a:r>
            <a:r>
              <a:rPr lang="en-US" altLang="zh-CN" sz="2000"/>
              <a:t>positing</a:t>
            </a:r>
            <a:r>
              <a:rPr lang="zh-CN" altLang="en-US" sz="2000"/>
              <a:t>。</a:t>
            </a:r>
          </a:p>
        </p:txBody>
      </p:sp>
      <p:sp>
        <p:nvSpPr>
          <p:cNvPr id="11" name="矩形 6">
            <a:extLst>
              <a:ext uri="{FF2B5EF4-FFF2-40B4-BE49-F238E27FC236}">
                <a16:creationId xmlns:a16="http://schemas.microsoft.com/office/drawing/2014/main" id="{87EEC7A8-EF23-4BD9-9E14-F95D010F1929}"/>
              </a:ext>
            </a:extLst>
          </p:cNvPr>
          <p:cNvSpPr>
            <a:spLocks noChangeArrowheads="1"/>
          </p:cNvSpPr>
          <p:nvPr/>
        </p:nvSpPr>
        <p:spPr bwMode="auto">
          <a:xfrm>
            <a:off x="4113213" y="5051425"/>
            <a:ext cx="4572000" cy="1016000"/>
          </a:xfrm>
          <a:prstGeom prst="rect">
            <a:avLst/>
          </a:prstGeom>
          <a:noFill/>
          <a:ln w="9525">
            <a:solidFill>
              <a:srgbClr val="2507A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t>主循环结束后，每个累加器对应一个文档分数，扫描累加器并加入优先队列，以决定前</a:t>
            </a:r>
            <a:r>
              <a:rPr lang="en-US" altLang="zh-CN" sz="2000"/>
              <a:t>k</a:t>
            </a:r>
            <a:r>
              <a:rPr lang="zh-CN" altLang="en-US" sz="2000"/>
              <a:t>个返回结果。</a:t>
            </a:r>
          </a:p>
        </p:txBody>
      </p:sp>
      <p:sp>
        <p:nvSpPr>
          <p:cNvPr id="12" name="右箭头 12">
            <a:extLst>
              <a:ext uri="{FF2B5EF4-FFF2-40B4-BE49-F238E27FC236}">
                <a16:creationId xmlns:a16="http://schemas.microsoft.com/office/drawing/2014/main" id="{E8E31C54-5FF6-4D98-B68F-CB7526178C70}"/>
              </a:ext>
            </a:extLst>
          </p:cNvPr>
          <p:cNvSpPr>
            <a:spLocks noChangeArrowheads="1"/>
          </p:cNvSpPr>
          <p:nvPr/>
        </p:nvSpPr>
        <p:spPr bwMode="auto">
          <a:xfrm rot="10800000">
            <a:off x="3438525" y="3573463"/>
            <a:ext cx="674688" cy="287337"/>
          </a:xfrm>
          <a:prstGeom prst="rightArrow">
            <a:avLst>
              <a:gd name="adj1" fmla="val 50000"/>
              <a:gd name="adj2" fmla="val 4999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endParaRPr lang="zh-CN" altLang="en-US" sz="2400"/>
          </a:p>
        </p:txBody>
      </p:sp>
      <p:sp>
        <p:nvSpPr>
          <p:cNvPr id="13" name="右箭头 13">
            <a:extLst>
              <a:ext uri="{FF2B5EF4-FFF2-40B4-BE49-F238E27FC236}">
                <a16:creationId xmlns:a16="http://schemas.microsoft.com/office/drawing/2014/main" id="{5F2AE0E3-ECCC-4DD7-BE53-717232095413}"/>
              </a:ext>
            </a:extLst>
          </p:cNvPr>
          <p:cNvSpPr>
            <a:spLocks noChangeArrowheads="1"/>
          </p:cNvSpPr>
          <p:nvPr/>
        </p:nvSpPr>
        <p:spPr bwMode="auto">
          <a:xfrm rot="10800000">
            <a:off x="3406775" y="5272088"/>
            <a:ext cx="674688" cy="287337"/>
          </a:xfrm>
          <a:prstGeom prst="rightArrow">
            <a:avLst>
              <a:gd name="adj1" fmla="val 50000"/>
              <a:gd name="adj2" fmla="val 4999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endParaRPr lang="zh-CN" altLang="en-US" sz="2400"/>
          </a:p>
        </p:txBody>
      </p:sp>
      <p:sp>
        <p:nvSpPr>
          <p:cNvPr id="14" name="右箭头 14">
            <a:extLst>
              <a:ext uri="{FF2B5EF4-FFF2-40B4-BE49-F238E27FC236}">
                <a16:creationId xmlns:a16="http://schemas.microsoft.com/office/drawing/2014/main" id="{88AB6CDE-49C2-4D54-A0B8-06B5F547C00C}"/>
              </a:ext>
            </a:extLst>
          </p:cNvPr>
          <p:cNvSpPr>
            <a:spLocks noChangeArrowheads="1"/>
          </p:cNvSpPr>
          <p:nvPr/>
        </p:nvSpPr>
        <p:spPr bwMode="auto">
          <a:xfrm rot="10800000">
            <a:off x="2579688" y="2205038"/>
            <a:ext cx="1525587" cy="293687"/>
          </a:xfrm>
          <a:prstGeom prst="rightArrow">
            <a:avLst>
              <a:gd name="adj1" fmla="val 50000"/>
              <a:gd name="adj2" fmla="val 5014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endParaRPr lang="zh-CN" altLang="en-US" sz="2400"/>
          </a:p>
        </p:txBody>
      </p:sp>
    </p:spTree>
    <p:extLst>
      <p:ext uri="{BB962C8B-B14F-4D97-AF65-F5344CB8AC3E}">
        <p14:creationId xmlns:p14="http://schemas.microsoft.com/office/powerpoint/2010/main" val="247933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63</a:t>
            </a:fld>
            <a:endParaRPr lang="zh-CN" altLang="en-US" dirty="0"/>
          </a:p>
        </p:txBody>
      </p:sp>
      <p:sp>
        <p:nvSpPr>
          <p:cNvPr id="9" name="Rectangle 3">
            <a:extLst>
              <a:ext uri="{FF2B5EF4-FFF2-40B4-BE49-F238E27FC236}">
                <a16:creationId xmlns:a16="http://schemas.microsoft.com/office/drawing/2014/main" id="{1BD21F8B-2CAF-441E-AD50-09E1656CBAFC}"/>
              </a:ext>
            </a:extLst>
          </p:cNvPr>
          <p:cNvSpPr txBox="1">
            <a:spLocks noChangeArrowheads="1"/>
          </p:cNvSpPr>
          <p:nvPr/>
        </p:nvSpPr>
        <p:spPr bwMode="auto">
          <a:xfrm>
            <a:off x="107950" y="2205038"/>
            <a:ext cx="8856663"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a:t>Term-at-a-time &amp; Document-at-a-time</a:t>
            </a:r>
          </a:p>
          <a:p>
            <a:pPr lvl="1"/>
            <a:r>
              <a:rPr lang="en-US" altLang="zh-CN"/>
              <a:t>Term-at-a-time</a:t>
            </a:r>
            <a:r>
              <a:rPr lang="zh-CN" altLang="en-US"/>
              <a:t>累加器表</a:t>
            </a:r>
            <a:r>
              <a:rPr lang="en-US" altLang="zh-CN"/>
              <a:t>A</a:t>
            </a:r>
            <a:r>
              <a:rPr lang="zh-CN" altLang="en-US"/>
              <a:t>需要占用内存，</a:t>
            </a:r>
            <a:r>
              <a:rPr lang="en-US" altLang="zh-CN"/>
              <a:t>Document-at-a-time</a:t>
            </a:r>
            <a:r>
              <a:rPr lang="zh-CN" altLang="en-US"/>
              <a:t>仅需要很小的优化队列</a:t>
            </a:r>
            <a:r>
              <a:rPr lang="en-US" altLang="zh-CN"/>
              <a:t>R</a:t>
            </a:r>
            <a:r>
              <a:rPr lang="zh-CN" altLang="en-US"/>
              <a:t>，包含有限数量的结果</a:t>
            </a:r>
            <a:endParaRPr lang="en-US" altLang="zh-CN"/>
          </a:p>
          <a:p>
            <a:pPr lvl="1"/>
            <a:r>
              <a:rPr lang="en-US" altLang="zh-CN"/>
              <a:t>Term-at-a-time </a:t>
            </a:r>
            <a:r>
              <a:rPr lang="zh-CN" altLang="en-US"/>
              <a:t>通过更有效的磁盘访问弥补了不足，从头到尾读取每个倒排表，需要最小的磁盘寻道以及非常小的缓存表以获得较高的速度。相反，</a:t>
            </a:r>
            <a:r>
              <a:rPr lang="en-US" altLang="zh-CN"/>
              <a:t> Document-at-a-time </a:t>
            </a:r>
            <a:r>
              <a:rPr lang="zh-CN" altLang="en-US"/>
              <a:t>算法在倒排表之间切换并且需要较大的缓冲表以帮助降低寻道的代价</a:t>
            </a:r>
          </a:p>
          <a:p>
            <a:r>
              <a:rPr lang="zh-CN" altLang="en-US"/>
              <a:t>两种方法都没额外的优化。优化可以提高算法的运行速度，并节省内存</a:t>
            </a:r>
            <a:endParaRPr lang="zh-CN" altLang="en-US" dirty="0"/>
          </a:p>
        </p:txBody>
      </p:sp>
    </p:spTree>
    <p:extLst>
      <p:ext uri="{BB962C8B-B14F-4D97-AF65-F5344CB8AC3E}">
        <p14:creationId xmlns:p14="http://schemas.microsoft.com/office/powerpoint/2010/main" val="822473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优化技术</a:t>
            </a:r>
          </a:p>
        </p:txBody>
      </p:sp>
      <p:sp>
        <p:nvSpPr>
          <p:cNvPr id="3" name="内容占位符 2"/>
          <p:cNvSpPr>
            <a:spLocks noGrp="1"/>
          </p:cNvSpPr>
          <p:nvPr>
            <p:ph idx="1"/>
          </p:nvPr>
        </p:nvSpPr>
        <p:spPr/>
        <p:txBody>
          <a:bodyPr/>
          <a:lstStyle/>
          <a:p>
            <a:r>
              <a:rPr lang="en-US" dirty="0"/>
              <a:t>Term-at-a-time</a:t>
            </a:r>
            <a:r>
              <a:rPr lang="zh-CN" altLang="en-US" dirty="0"/>
              <a:t>需要较多内存进行累计运算，磁盘访问次数较少；</a:t>
            </a:r>
            <a:r>
              <a:rPr lang="en-US" dirty="0"/>
              <a:t>Document-at-a-time</a:t>
            </a:r>
            <a:r>
              <a:rPr lang="zh-CN" altLang="en-US" dirty="0"/>
              <a:t>与之相反</a:t>
            </a:r>
            <a:endParaRPr lang="en-US" altLang="zh-CN" dirty="0"/>
          </a:p>
          <a:p>
            <a:r>
              <a:rPr lang="zh-CN" altLang="en-US" dirty="0"/>
              <a:t>优化方法</a:t>
            </a:r>
            <a:endParaRPr lang="en-US" altLang="zh-CN" dirty="0"/>
          </a:p>
          <a:p>
            <a:pPr lvl="1"/>
            <a:r>
              <a:rPr lang="zh-CN" altLang="en-US" dirty="0"/>
              <a:t>从索引中读取较少数据</a:t>
            </a:r>
            <a:endParaRPr lang="en-US" altLang="zh-CN" dirty="0"/>
          </a:p>
          <a:p>
            <a:pPr lvl="2"/>
            <a:r>
              <a:rPr lang="zh-CN" altLang="en-US" dirty="0"/>
              <a:t>列表跳转</a:t>
            </a:r>
            <a:endParaRPr lang="en-US" altLang="zh-CN" dirty="0"/>
          </a:p>
          <a:p>
            <a:pPr lvl="1"/>
            <a:r>
              <a:rPr lang="zh-CN" altLang="en-US" dirty="0"/>
              <a:t>处理较少的文档</a:t>
            </a:r>
            <a:endParaRPr lang="en-US" altLang="zh-CN" dirty="0"/>
          </a:p>
          <a:p>
            <a:pPr lvl="2"/>
            <a:r>
              <a:rPr lang="zh-CN" altLang="en-US" dirty="0"/>
              <a:t>联合处理</a:t>
            </a:r>
            <a:endParaRPr lang="en-US" altLang="zh-CN" dirty="0"/>
          </a:p>
          <a:p>
            <a:pPr lvl="1"/>
            <a:r>
              <a:rPr lang="zh-CN" altLang="en-US" dirty="0"/>
              <a:t>阈值方法</a:t>
            </a:r>
            <a:endParaRPr lang="en-US" altLang="zh-CN" dirty="0"/>
          </a:p>
          <a:p>
            <a:pPr lvl="1"/>
            <a:r>
              <a:rPr lang="en-US" altLang="zh-CN" dirty="0" err="1"/>
              <a:t>MaxScore</a:t>
            </a:r>
            <a:r>
              <a:rPr lang="zh-CN" altLang="en-US" dirty="0"/>
              <a:t>方法</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64</a:t>
            </a:fld>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列表跳转</a:t>
            </a:r>
          </a:p>
        </p:txBody>
      </p:sp>
      <p:sp>
        <p:nvSpPr>
          <p:cNvPr id="3" name="内容占位符 2"/>
          <p:cNvSpPr>
            <a:spLocks noGrp="1"/>
          </p:cNvSpPr>
          <p:nvPr>
            <p:ph idx="1"/>
          </p:nvPr>
        </p:nvSpPr>
        <p:spPr>
          <a:xfrm>
            <a:off x="457200" y="1412776"/>
            <a:ext cx="8229600" cy="4953000"/>
          </a:xfrm>
        </p:spPr>
        <p:txBody>
          <a:bodyPr/>
          <a:lstStyle/>
          <a:p>
            <a:pPr lvl="1"/>
            <a:r>
              <a:rPr lang="zh-CN" altLang="en-US" dirty="0"/>
              <a:t>假设倒排列表长</a:t>
            </a:r>
            <a:r>
              <a:rPr lang="en-US" altLang="zh-CN" dirty="0"/>
              <a:t>n</a:t>
            </a:r>
            <a:r>
              <a:rPr lang="zh-CN" altLang="en-US" dirty="0"/>
              <a:t>字节，在每</a:t>
            </a:r>
            <a:r>
              <a:rPr lang="en-US" altLang="zh-CN" dirty="0"/>
              <a:t>c</a:t>
            </a:r>
            <a:r>
              <a:rPr lang="zh-CN" altLang="en-US" dirty="0"/>
              <a:t>个字符后加入跳转指针，指针为</a:t>
            </a:r>
            <a:r>
              <a:rPr lang="en-US" altLang="zh-CN" dirty="0"/>
              <a:t>k</a:t>
            </a:r>
            <a:r>
              <a:rPr lang="zh-CN" altLang="en-US" dirty="0"/>
              <a:t>字节长，如</a:t>
            </a:r>
            <a:r>
              <a:rPr lang="en-US" altLang="zh-CN" dirty="0"/>
              <a:t>c=100</a:t>
            </a:r>
            <a:r>
              <a:rPr lang="zh-CN" altLang="en-US" dirty="0"/>
              <a:t>，</a:t>
            </a:r>
            <a:r>
              <a:rPr lang="en-US" altLang="zh-CN" dirty="0"/>
              <a:t>k=4</a:t>
            </a:r>
            <a:r>
              <a:rPr lang="zh-CN" altLang="en-US" dirty="0"/>
              <a:t>，则跳过整个倒排列表仅需读取全部数据的</a:t>
            </a:r>
            <a:r>
              <a:rPr lang="en-US" altLang="zh-CN" dirty="0"/>
              <a:t>2.5%</a:t>
            </a:r>
          </a:p>
          <a:p>
            <a:pPr lvl="1"/>
            <a:r>
              <a:rPr lang="zh-CN" altLang="en-US" dirty="0"/>
              <a:t>为了在一个倒排列表中找到</a:t>
            </a:r>
            <a:r>
              <a:rPr lang="en-US" altLang="zh-CN" dirty="0"/>
              <a:t>p</a:t>
            </a:r>
            <a:r>
              <a:rPr lang="zh-CN" altLang="en-US" dirty="0"/>
              <a:t>个表项，需在跳转指针中读取</a:t>
            </a:r>
            <a:r>
              <a:rPr lang="en-US" altLang="zh-CN" dirty="0" err="1"/>
              <a:t>kn</a:t>
            </a:r>
            <a:r>
              <a:rPr lang="en-US" altLang="zh-CN" dirty="0"/>
              <a:t>/c</a:t>
            </a:r>
            <a:r>
              <a:rPr lang="zh-CN" altLang="en-US" dirty="0"/>
              <a:t>字节，</a:t>
            </a:r>
            <a:r>
              <a:rPr lang="zh-CN" altLang="en-US" dirty="0">
                <a:solidFill>
                  <a:srgbClr val="FF0000"/>
                </a:solidFill>
              </a:rPr>
              <a:t>在</a:t>
            </a:r>
            <a:r>
              <a:rPr lang="en-US" altLang="zh-CN" dirty="0">
                <a:solidFill>
                  <a:srgbClr val="FF0000"/>
                </a:solidFill>
              </a:rPr>
              <a:t>p</a:t>
            </a:r>
            <a:r>
              <a:rPr lang="zh-CN" altLang="en-US" dirty="0">
                <a:solidFill>
                  <a:srgbClr val="FF0000"/>
                </a:solidFill>
              </a:rPr>
              <a:t>个间隔中搜索数据</a:t>
            </a:r>
            <a:r>
              <a:rPr lang="zh-CN" altLang="en-US" dirty="0"/>
              <a:t>，平均读取为</a:t>
            </a:r>
            <a:r>
              <a:rPr lang="en-US" altLang="zh-CN" dirty="0"/>
              <a:t>pc/2</a:t>
            </a:r>
            <a:r>
              <a:rPr lang="zh-CN" altLang="en-US" dirty="0"/>
              <a:t>个字节，共读取字节</a:t>
            </a:r>
            <a:r>
              <a:rPr lang="en-US" altLang="zh-CN" dirty="0" err="1"/>
              <a:t>kn</a:t>
            </a:r>
            <a:r>
              <a:rPr lang="en-US" altLang="zh-CN" dirty="0"/>
              <a:t>/c + pc/2</a:t>
            </a:r>
          </a:p>
          <a:p>
            <a:pPr lvl="1"/>
            <a:r>
              <a:rPr lang="zh-CN" altLang="en-US" dirty="0"/>
              <a:t>当</a:t>
            </a:r>
            <a:r>
              <a:rPr lang="en-US" altLang="zh-CN" dirty="0"/>
              <a:t>p</a:t>
            </a:r>
            <a:r>
              <a:rPr lang="zh-CN" altLang="en-US" dirty="0"/>
              <a:t>较大，接近</a:t>
            </a:r>
            <a:r>
              <a:rPr lang="en-US" altLang="zh-CN" dirty="0"/>
              <a:t>n/c</a:t>
            </a:r>
            <a:r>
              <a:rPr lang="zh-CN" altLang="en-US" dirty="0"/>
              <a:t>时，跳转指针失效</a:t>
            </a:r>
            <a:endParaRPr lang="en-US" altLang="zh-CN" dirty="0"/>
          </a:p>
          <a:p>
            <a:pPr lvl="1"/>
            <a:r>
              <a:rPr lang="en-US" altLang="zh-CN" dirty="0"/>
              <a:t>c</a:t>
            </a:r>
            <a:r>
              <a:rPr lang="zh-CN" altLang="en-US" dirty="0"/>
              <a:t>增大时，上面公式第一项减小，第二项增大，需要找出平衡点</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65</a:t>
            </a:fld>
            <a:endParaRPr lang="zh-CN" altLang="en-US" dirty="0"/>
          </a:p>
        </p:txBody>
      </p:sp>
      <p:pic>
        <p:nvPicPr>
          <p:cNvPr id="5" name="Picture 2"/>
          <p:cNvPicPr>
            <a:picLocks noChangeAspect="1" noChangeArrowheads="1"/>
          </p:cNvPicPr>
          <p:nvPr/>
        </p:nvPicPr>
        <p:blipFill>
          <a:blip r:embed="rId3" cstate="print"/>
          <a:srcRect/>
          <a:stretch>
            <a:fillRect/>
          </a:stretch>
        </p:blipFill>
        <p:spPr bwMode="auto">
          <a:xfrm>
            <a:off x="677589" y="4941168"/>
            <a:ext cx="7517287" cy="184625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联合处理</a:t>
            </a:r>
          </a:p>
        </p:txBody>
      </p:sp>
      <p:sp>
        <p:nvSpPr>
          <p:cNvPr id="3" name="内容占位符 2"/>
          <p:cNvSpPr>
            <a:spLocks noGrp="1"/>
          </p:cNvSpPr>
          <p:nvPr>
            <p:ph idx="1"/>
          </p:nvPr>
        </p:nvSpPr>
        <p:spPr>
          <a:xfrm>
            <a:off x="468660" y="2132856"/>
            <a:ext cx="8229600" cy="4953000"/>
          </a:xfrm>
        </p:spPr>
        <p:txBody>
          <a:bodyPr/>
          <a:lstStyle/>
          <a:p>
            <a:r>
              <a:rPr lang="zh-CN" altLang="en-US" dirty="0"/>
              <a:t>返回给用户的文档，包含所有的查询项</a:t>
            </a:r>
            <a:endParaRPr lang="en-US" altLang="zh-CN" dirty="0"/>
          </a:p>
          <a:p>
            <a:r>
              <a:rPr lang="zh-CN" altLang="en-US" dirty="0"/>
              <a:t>联合处理是网络搜索引擎的默认处理方式</a:t>
            </a:r>
            <a:endParaRPr lang="en-US" altLang="zh-CN" dirty="0"/>
          </a:p>
          <a:p>
            <a:r>
              <a:rPr lang="zh-CN" altLang="en-US" dirty="0"/>
              <a:t>如果查询词很多，如整合段落，则联合处理效果不好</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66</a:t>
            </a:fld>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阈值方法</a:t>
            </a:r>
          </a:p>
        </p:txBody>
      </p:sp>
      <p:sp>
        <p:nvSpPr>
          <p:cNvPr id="3" name="内容占位符 2"/>
          <p:cNvSpPr>
            <a:spLocks noGrp="1"/>
          </p:cNvSpPr>
          <p:nvPr>
            <p:ph idx="1"/>
          </p:nvPr>
        </p:nvSpPr>
        <p:spPr/>
        <p:txBody>
          <a:bodyPr/>
          <a:lstStyle/>
          <a:p>
            <a:r>
              <a:rPr lang="zh-CN" altLang="en-US" dirty="0"/>
              <a:t>利用排序参数</a:t>
            </a:r>
            <a:r>
              <a:rPr lang="en-US" altLang="zh-CN" dirty="0"/>
              <a:t>k</a:t>
            </a:r>
            <a:r>
              <a:rPr lang="zh-CN" altLang="en-US" dirty="0"/>
              <a:t>进行优化</a:t>
            </a:r>
            <a:endParaRPr lang="en-US" altLang="zh-CN" dirty="0"/>
          </a:p>
          <a:p>
            <a:pPr lvl="1"/>
            <a:r>
              <a:rPr lang="en-US" altLang="zh-CN" dirty="0"/>
              <a:t>K</a:t>
            </a:r>
            <a:r>
              <a:rPr lang="zh-CN" altLang="en-US" dirty="0"/>
              <a:t>是用户需要的结果数量，通常较小</a:t>
            </a:r>
            <a:endParaRPr lang="en-US" altLang="zh-CN" dirty="0"/>
          </a:p>
          <a:p>
            <a:r>
              <a:rPr lang="zh-CN" altLang="en-US" dirty="0"/>
              <a:t>对任何查询，每个显示给用户的文档需满足大于一个特定的最小值</a:t>
            </a:r>
            <a:endParaRPr lang="en-US" altLang="zh-CN" dirty="0"/>
          </a:p>
          <a:p>
            <a:pPr lvl="1"/>
            <a:r>
              <a:rPr lang="zh-CN" altLang="en-US" dirty="0"/>
              <a:t>这一最小值就是第</a:t>
            </a:r>
            <a:r>
              <a:rPr lang="en-US" altLang="zh-CN" dirty="0"/>
              <a:t>k</a:t>
            </a:r>
            <a:r>
              <a:rPr lang="zh-CN" altLang="en-US" dirty="0"/>
              <a:t>个排序文档的分数</a:t>
            </a:r>
            <a:endParaRPr lang="en-US" altLang="zh-CN" dirty="0"/>
          </a:p>
          <a:p>
            <a:pPr lvl="1"/>
            <a:r>
              <a:rPr lang="zh-CN" altLang="en-US" dirty="0"/>
              <a:t>表示为阈值</a:t>
            </a:r>
            <a:r>
              <a:rPr lang="el-GR" i="1" dirty="0"/>
              <a:t>τ</a:t>
            </a:r>
            <a:endParaRPr lang="en-US" altLang="zh-CN" dirty="0"/>
          </a:p>
          <a:p>
            <a:pPr lvl="1"/>
            <a:r>
              <a:rPr lang="zh-CN" altLang="en-US" dirty="0"/>
              <a:t>通过</a:t>
            </a:r>
            <a:r>
              <a:rPr lang="el-GR" i="1" dirty="0"/>
              <a:t>τ</a:t>
            </a:r>
            <a:r>
              <a:rPr lang="zh-CN" altLang="en-US" dirty="0"/>
              <a:t>的估计值</a:t>
            </a:r>
            <a:r>
              <a:rPr lang="el-GR" i="1" dirty="0"/>
              <a:t>τ′</a:t>
            </a:r>
            <a:r>
              <a:rPr lang="zh-CN" altLang="en-US" dirty="0"/>
              <a:t>，在处理过程中忽略得分小于</a:t>
            </a:r>
            <a:r>
              <a:rPr lang="el-GR" i="1" dirty="0"/>
              <a:t>τ′</a:t>
            </a:r>
            <a:r>
              <a:rPr lang="zh-CN" altLang="en-US" dirty="0"/>
              <a:t>的文档</a:t>
            </a:r>
            <a:endParaRPr lang="en-US" altLang="zh-CN" dirty="0"/>
          </a:p>
          <a:p>
            <a:r>
              <a:rPr lang="en-US" dirty="0"/>
              <a:t>document-at-a-time</a:t>
            </a:r>
          </a:p>
          <a:p>
            <a:pPr lvl="1"/>
            <a:r>
              <a:rPr lang="zh-CN" altLang="en-US" dirty="0"/>
              <a:t>目前为止最小的</a:t>
            </a:r>
            <a:r>
              <a:rPr lang="en-US" altLang="zh-CN" dirty="0"/>
              <a:t>rank</a:t>
            </a:r>
            <a:r>
              <a:rPr lang="zh-CN" altLang="en-US" dirty="0"/>
              <a:t>值作为</a:t>
            </a:r>
            <a:r>
              <a:rPr lang="el-GR" i="1" dirty="0"/>
              <a:t>τ′</a:t>
            </a:r>
            <a:endParaRPr lang="en-US" dirty="0"/>
          </a:p>
          <a:p>
            <a:r>
              <a:rPr lang="en-US" dirty="0"/>
              <a:t>term-at-a-time</a:t>
            </a:r>
          </a:p>
          <a:p>
            <a:pPr lvl="1"/>
            <a:r>
              <a:rPr lang="zh-CN" altLang="en-US" dirty="0"/>
              <a:t>累加器表中的第</a:t>
            </a:r>
            <a:r>
              <a:rPr lang="en-US" altLang="zh-CN" dirty="0"/>
              <a:t>k</a:t>
            </a:r>
            <a:r>
              <a:rPr lang="zh-CN" altLang="en-US" dirty="0"/>
              <a:t>个最大值作为</a:t>
            </a:r>
            <a:r>
              <a:rPr lang="el-GR" i="1" dirty="0"/>
              <a:t>τ′</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67</a:t>
            </a:fld>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MaxScore</a:t>
            </a:r>
            <a:r>
              <a:rPr lang="zh-CN" altLang="en-US" dirty="0"/>
              <a:t>方法</a:t>
            </a:r>
            <a:r>
              <a:rPr lang="en-US" altLang="zh-CN" dirty="0"/>
              <a:t>(1)</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68</a:t>
            </a:fld>
            <a:endParaRPr lang="zh-CN" altLang="en-US" dirty="0"/>
          </a:p>
        </p:txBody>
      </p:sp>
      <p:sp>
        <p:nvSpPr>
          <p:cNvPr id="9" name="Rectangle 3">
            <a:extLst>
              <a:ext uri="{FF2B5EF4-FFF2-40B4-BE49-F238E27FC236}">
                <a16:creationId xmlns:a16="http://schemas.microsoft.com/office/drawing/2014/main" id="{01100F7E-D886-428C-8622-B8F05226DF8B}"/>
              </a:ext>
            </a:extLst>
          </p:cNvPr>
          <p:cNvSpPr txBox="1">
            <a:spLocks noChangeArrowheads="1"/>
          </p:cNvSpPr>
          <p:nvPr/>
        </p:nvSpPr>
        <p:spPr bwMode="auto">
          <a:xfrm>
            <a:off x="-107949" y="2268538"/>
            <a:ext cx="879475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i="1" dirty="0" err="1"/>
              <a:t>MaxScore</a:t>
            </a:r>
            <a:endParaRPr lang="zh-CN" altLang="en-US" dirty="0"/>
          </a:p>
          <a:p>
            <a:pPr lvl="1"/>
            <a:r>
              <a:rPr lang="en-US" altLang="zh-CN" dirty="0"/>
              <a:t>   </a:t>
            </a:r>
            <a:r>
              <a:rPr lang="zh-CN" altLang="en-US" dirty="0"/>
              <a:t>表示合理的文档分数的估计值，在倒排表中可以忽略一些数据</a:t>
            </a:r>
            <a:endParaRPr lang="en-US" altLang="zh-CN" dirty="0"/>
          </a:p>
          <a:p>
            <a:pPr lvl="1"/>
            <a:r>
              <a:rPr lang="en-US" altLang="zh-CN" dirty="0"/>
              <a:t>    </a:t>
            </a:r>
            <a:r>
              <a:rPr lang="zh-CN" altLang="en-US" dirty="0"/>
              <a:t>的值表示一篇进入最终相关排序表的文档分数的下限，因此，可以忽略倒排表中不会生成比估计阈值大的文档分数的那部分</a:t>
            </a:r>
            <a:r>
              <a:rPr lang="en-US" altLang="zh-CN" dirty="0"/>
              <a:t>posting</a:t>
            </a:r>
          </a:p>
          <a:p>
            <a:pPr lvl="1"/>
            <a:r>
              <a:rPr lang="zh-CN" altLang="en-US" dirty="0"/>
              <a:t>保证查询处理的结果无论经过优化还是没有优化都是相同的</a:t>
            </a:r>
          </a:p>
        </p:txBody>
      </p:sp>
      <p:graphicFrame>
        <p:nvGraphicFramePr>
          <p:cNvPr id="10" name="对象 2">
            <a:extLst>
              <a:ext uri="{FF2B5EF4-FFF2-40B4-BE49-F238E27FC236}">
                <a16:creationId xmlns:a16="http://schemas.microsoft.com/office/drawing/2014/main" id="{770764EF-0378-4FDD-864F-F4F5698A90DB}"/>
              </a:ext>
            </a:extLst>
          </p:cNvPr>
          <p:cNvGraphicFramePr>
            <a:graphicFrameLocks noChangeAspect="1"/>
          </p:cNvGraphicFramePr>
          <p:nvPr>
            <p:extLst>
              <p:ext uri="{D42A27DB-BD31-4B8C-83A1-F6EECF244321}">
                <p14:modId xmlns:p14="http://schemas.microsoft.com/office/powerpoint/2010/main" val="2406814074"/>
              </p:ext>
            </p:extLst>
          </p:nvPr>
        </p:nvGraphicFramePr>
        <p:xfrm>
          <a:off x="684213" y="2736155"/>
          <a:ext cx="287337" cy="404813"/>
        </p:xfrm>
        <a:graphic>
          <a:graphicData uri="http://schemas.openxmlformats.org/presentationml/2006/ole">
            <mc:AlternateContent xmlns:mc="http://schemas.openxmlformats.org/markup-compatibility/2006">
              <mc:Choice xmlns:v="urn:schemas-microsoft-com:vml" Requires="v">
                <p:oleObj spid="_x0000_s1288" name="Equation" r:id="rId4" imgW="139639" imgH="203112" progId="Equation.DSMT4">
                  <p:embed/>
                </p:oleObj>
              </mc:Choice>
              <mc:Fallback>
                <p:oleObj name="Equation" r:id="rId4" imgW="139639" imgH="203112" progId="Equation.DSMT4">
                  <p:embed/>
                  <p:pic>
                    <p:nvPicPr>
                      <p:cNvPr id="59397" name="对象 2">
                        <a:extLst>
                          <a:ext uri="{FF2B5EF4-FFF2-40B4-BE49-F238E27FC236}">
                            <a16:creationId xmlns:a16="http://schemas.microsoft.com/office/drawing/2014/main" id="{9E19EE67-CCD1-4A36-BB81-BEE795E0A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736155"/>
                        <a:ext cx="2873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2">
            <a:extLst>
              <a:ext uri="{FF2B5EF4-FFF2-40B4-BE49-F238E27FC236}">
                <a16:creationId xmlns:a16="http://schemas.microsoft.com/office/drawing/2014/main" id="{7ED4F908-52F3-45B3-91EE-6AB14D20C2F0}"/>
              </a:ext>
            </a:extLst>
          </p:cNvPr>
          <p:cNvGraphicFramePr>
            <a:graphicFrameLocks noChangeAspect="1"/>
          </p:cNvGraphicFramePr>
          <p:nvPr>
            <p:extLst>
              <p:ext uri="{D42A27DB-BD31-4B8C-83A1-F6EECF244321}">
                <p14:modId xmlns:p14="http://schemas.microsoft.com/office/powerpoint/2010/main" val="4006210199"/>
              </p:ext>
            </p:extLst>
          </p:nvPr>
        </p:nvGraphicFramePr>
        <p:xfrm>
          <a:off x="684213" y="3600251"/>
          <a:ext cx="287337" cy="404813"/>
        </p:xfrm>
        <a:graphic>
          <a:graphicData uri="http://schemas.openxmlformats.org/presentationml/2006/ole">
            <mc:AlternateContent xmlns:mc="http://schemas.openxmlformats.org/markup-compatibility/2006">
              <mc:Choice xmlns:v="urn:schemas-microsoft-com:vml" Requires="v">
                <p:oleObj spid="_x0000_s1289" name="Equation" r:id="rId4" imgW="139639" imgH="203112" progId="Equation.DSMT4">
                  <p:embed/>
                </p:oleObj>
              </mc:Choice>
              <mc:Fallback>
                <p:oleObj name="Equation" r:id="rId4" imgW="139639" imgH="203112" progId="Equation.DSMT4">
                  <p:embed/>
                  <p:pic>
                    <p:nvPicPr>
                      <p:cNvPr id="59397" name="对象 2">
                        <a:extLst>
                          <a:ext uri="{FF2B5EF4-FFF2-40B4-BE49-F238E27FC236}">
                            <a16:creationId xmlns:a16="http://schemas.microsoft.com/office/drawing/2014/main" id="{9E19EE67-CCD1-4A36-BB81-BEE795E0A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600251"/>
                        <a:ext cx="2873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MaxScore</a:t>
            </a:r>
            <a:r>
              <a:rPr lang="zh-CN" altLang="en-US" dirty="0"/>
              <a:t>方法</a:t>
            </a:r>
            <a:r>
              <a:rPr lang="en-US" altLang="zh-CN" dirty="0"/>
              <a:t>(2)</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sz="3000" dirty="0"/>
          </a:p>
          <a:p>
            <a:r>
              <a:rPr lang="en-US" altLang="zh-CN" sz="3000" dirty="0"/>
              <a:t>tree</a:t>
            </a:r>
            <a:r>
              <a:rPr lang="zh-CN" altLang="en-US" sz="3000" dirty="0"/>
              <a:t>的频率是</a:t>
            </a:r>
            <a:r>
              <a:rPr lang="en-US" altLang="zh-CN" sz="3000" dirty="0"/>
              <a:t>eucalyptus</a:t>
            </a:r>
            <a:r>
              <a:rPr lang="zh-CN" altLang="en-US" sz="3000" dirty="0"/>
              <a:t>的</a:t>
            </a:r>
            <a:r>
              <a:rPr lang="en-US" altLang="zh-CN" sz="3000" dirty="0"/>
              <a:t>100</a:t>
            </a:r>
            <a:r>
              <a:rPr lang="zh-CN" altLang="en-US" sz="3000" dirty="0"/>
              <a:t>倍</a:t>
            </a:r>
            <a:endParaRPr lang="en-US" altLang="zh-CN" sz="3000" dirty="0"/>
          </a:p>
          <a:p>
            <a:r>
              <a:rPr lang="zh-CN" altLang="en-US" sz="3000" dirty="0"/>
              <a:t>计算 </a:t>
            </a:r>
            <a:r>
              <a:rPr lang="en-US" sz="3000" i="1" dirty="0" err="1"/>
              <a:t>μ</a:t>
            </a:r>
            <a:r>
              <a:rPr lang="en-US" sz="3000" i="1" baseline="-25000" dirty="0" err="1"/>
              <a:t>tree</a:t>
            </a:r>
            <a:r>
              <a:rPr lang="en-US" sz="3000" i="1" baseline="-25000" dirty="0"/>
              <a:t> </a:t>
            </a:r>
          </a:p>
          <a:p>
            <a:pPr lvl="1"/>
            <a:r>
              <a:rPr lang="zh-CN" altLang="en-US" dirty="0"/>
              <a:t>只包含</a:t>
            </a:r>
            <a:r>
              <a:rPr lang="en-US" dirty="0"/>
              <a:t>“tree”</a:t>
            </a:r>
            <a:r>
              <a:rPr lang="zh-CN" altLang="en-US" dirty="0"/>
              <a:t>的文档中的得分最大值</a:t>
            </a:r>
            <a:endParaRPr lang="en-US" dirty="0"/>
          </a:p>
          <a:p>
            <a:r>
              <a:rPr lang="zh-CN" altLang="en-US" dirty="0"/>
              <a:t>假定</a:t>
            </a:r>
            <a:r>
              <a:rPr lang="en-US" i="1" dirty="0"/>
              <a:t>k</a:t>
            </a:r>
            <a:r>
              <a:rPr lang="en-US" dirty="0"/>
              <a:t> =3</a:t>
            </a:r>
            <a:r>
              <a:rPr lang="zh-CN" altLang="en-US" dirty="0"/>
              <a:t>，则</a:t>
            </a:r>
            <a:r>
              <a:rPr lang="el-GR" i="1" dirty="0"/>
              <a:t>τ′</a:t>
            </a:r>
            <a:r>
              <a:rPr lang="en-US" i="1" dirty="0"/>
              <a:t> </a:t>
            </a:r>
            <a:r>
              <a:rPr lang="zh-CN" altLang="en-US" dirty="0"/>
              <a:t>是前三个文档的最低得分</a:t>
            </a:r>
            <a:endParaRPr lang="en-US" dirty="0"/>
          </a:p>
          <a:p>
            <a:r>
              <a:rPr lang="zh-CN" altLang="en-US" dirty="0"/>
              <a:t>一般情况下，有</a:t>
            </a:r>
            <a:r>
              <a:rPr lang="en-US" i="1" dirty="0"/>
              <a:t>τ ′ &gt; </a:t>
            </a:r>
            <a:r>
              <a:rPr lang="en-US" i="1" dirty="0" err="1"/>
              <a:t>μ</a:t>
            </a:r>
            <a:r>
              <a:rPr lang="en-US" i="1" baseline="-25000" dirty="0" err="1"/>
              <a:t>tree</a:t>
            </a:r>
            <a:endParaRPr lang="en-US" i="1" dirty="0"/>
          </a:p>
          <a:p>
            <a:pPr lvl="1"/>
            <a:r>
              <a:rPr lang="en-US" i="1" dirty="0"/>
              <a:t>τ ′ </a:t>
            </a:r>
            <a:r>
              <a:rPr lang="zh-CN" altLang="en-US" dirty="0"/>
              <a:t>是同时包含两个查询词的文档的分数</a:t>
            </a:r>
            <a:endParaRPr lang="en-US" dirty="0"/>
          </a:p>
          <a:p>
            <a:r>
              <a:rPr lang="zh-CN" altLang="en-US" dirty="0"/>
              <a:t>此时可以忽略后面的灰色</a:t>
            </a:r>
            <a:r>
              <a:rPr lang="en-US" altLang="zh-CN" dirty="0"/>
              <a:t>posting</a:t>
            </a:r>
            <a:endParaRPr 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69</a:t>
            </a:fld>
            <a:endParaRPr lang="zh-CN" altLang="en-US" dirty="0"/>
          </a:p>
        </p:txBody>
      </p:sp>
      <p:pic>
        <p:nvPicPr>
          <p:cNvPr id="5" name="Picture 2" descr="C:\Users\croft\Desktop\ch5-max-score.tif"/>
          <p:cNvPicPr>
            <a:picLocks noChangeAspect="1" noChangeArrowheads="1"/>
          </p:cNvPicPr>
          <p:nvPr/>
        </p:nvPicPr>
        <p:blipFill>
          <a:blip r:embed="rId3" cstate="print"/>
          <a:srcRect/>
          <a:stretch>
            <a:fillRect/>
          </a:stretch>
        </p:blipFill>
        <p:spPr bwMode="auto">
          <a:xfrm>
            <a:off x="621929" y="1539698"/>
            <a:ext cx="7789021" cy="821410"/>
          </a:xfrm>
          <a:prstGeom prst="rect">
            <a:avLst/>
          </a:prstGeom>
          <a:noFill/>
        </p:spPr>
      </p:pic>
    </p:spTree>
    <p:extLst>
      <p:ext uri="{BB962C8B-B14F-4D97-AF65-F5344CB8AC3E}">
        <p14:creationId xmlns:p14="http://schemas.microsoft.com/office/powerpoint/2010/main" val="24879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5CB3A65-1A5B-43B8-A74F-B63015FB8E4A}"/>
              </a:ext>
            </a:extLst>
          </p:cNvPr>
          <p:cNvSpPr>
            <a:spLocks noGrp="1"/>
          </p:cNvSpPr>
          <p:nvPr>
            <p:ph type="title"/>
          </p:nvPr>
        </p:nvSpPr>
        <p:spPr>
          <a:xfrm>
            <a:off x="457200" y="274638"/>
            <a:ext cx="8229600" cy="1143000"/>
          </a:xfrm>
        </p:spPr>
        <p:txBody>
          <a:bodyPr/>
          <a:lstStyle/>
          <a:p>
            <a:r>
              <a:rPr lang="en-US" altLang="zh-CN" dirty="0"/>
              <a:t>3.</a:t>
            </a:r>
            <a:r>
              <a:rPr lang="zh-CN" altLang="en-US" dirty="0"/>
              <a:t>倒排索引</a:t>
            </a:r>
            <a:r>
              <a:rPr lang="en-US" altLang="zh-CN" dirty="0"/>
              <a:t>(Cont.)</a:t>
            </a:r>
            <a:endParaRPr lang="zh-CN" altLang="en-US" dirty="0"/>
          </a:p>
        </p:txBody>
      </p:sp>
      <p:sp>
        <p:nvSpPr>
          <p:cNvPr id="4" name="Rectangle 3">
            <a:extLst>
              <a:ext uri="{FF2B5EF4-FFF2-40B4-BE49-F238E27FC236}">
                <a16:creationId xmlns:a16="http://schemas.microsoft.com/office/drawing/2014/main" id="{65D19E8B-FC1C-4A11-8542-C00D3C5D015D}"/>
              </a:ext>
            </a:extLst>
          </p:cNvPr>
          <p:cNvSpPr txBox="1">
            <a:spLocks noChangeArrowheads="1"/>
          </p:cNvSpPr>
          <p:nvPr/>
        </p:nvSpPr>
        <p:spPr bwMode="auto">
          <a:xfrm>
            <a:off x="0" y="2125663"/>
            <a:ext cx="8964613" cy="4543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zh-CN" altLang="en-US" sz="2000" dirty="0"/>
              <a:t>倒排索引</a:t>
            </a:r>
            <a:r>
              <a:rPr lang="en-US" altLang="zh-CN" sz="2000" dirty="0"/>
              <a:t>(Inverted Index)</a:t>
            </a:r>
            <a:r>
              <a:rPr lang="zh-CN" altLang="en-US" sz="2000" dirty="0"/>
              <a:t>：倒排索引是实现“单词</a:t>
            </a:r>
            <a:r>
              <a:rPr lang="en-US" altLang="zh-CN" sz="2000" dirty="0"/>
              <a:t>-</a:t>
            </a:r>
            <a:r>
              <a:rPr lang="zh-CN" altLang="en-US" sz="2000" dirty="0"/>
              <a:t>文档矩阵”的一种具体存储形式，通过倒排索引，可以根据单词快速获取包含这个单词的文档列表。倒排索引主要由两个部分组成：“单词词典”和“倒排文件”。</a:t>
            </a:r>
            <a:endParaRPr lang="en-US" altLang="zh-CN" sz="2000" dirty="0"/>
          </a:p>
          <a:p>
            <a:pPr lvl="1"/>
            <a:r>
              <a:rPr lang="zh-CN" altLang="en-US" sz="2000" dirty="0"/>
              <a:t>单词词典</a:t>
            </a:r>
            <a:r>
              <a:rPr lang="en-US" altLang="zh-CN" sz="2000" dirty="0"/>
              <a:t>(Lexicon)</a:t>
            </a:r>
            <a:r>
              <a:rPr lang="zh-CN" altLang="en-US" sz="2000" dirty="0"/>
              <a:t>：搜索引擎的通常索引单位是单词，单词词典是由文档集合中出现过的所有单词构成的字符串集合，单词词典内每条索引项记载单词本身的一些信息以及指向“倒排列表”的指针。</a:t>
            </a:r>
            <a:endParaRPr lang="en-US" altLang="zh-CN" sz="2000" dirty="0"/>
          </a:p>
          <a:p>
            <a:pPr lvl="1"/>
            <a:r>
              <a:rPr lang="zh-CN" altLang="en-US" sz="2000" dirty="0"/>
              <a:t>倒排列表</a:t>
            </a:r>
            <a:r>
              <a:rPr lang="en-US" altLang="zh-CN" sz="2000" dirty="0"/>
              <a:t>(</a:t>
            </a:r>
            <a:r>
              <a:rPr lang="en-US" altLang="zh-CN" sz="2000" dirty="0" err="1"/>
              <a:t>PostingList</a:t>
            </a:r>
            <a:r>
              <a:rPr lang="en-US" altLang="zh-CN" sz="2000" dirty="0"/>
              <a:t>)</a:t>
            </a:r>
            <a:r>
              <a:rPr lang="zh-CN" altLang="en-US" sz="2000" dirty="0"/>
              <a:t>：倒排列表记载了出现过某个单词的所有文档的文档列表及单词在该文档中出现的位置信息，每条记录称为一个倒排索引项</a:t>
            </a:r>
            <a:r>
              <a:rPr lang="en-US" altLang="zh-CN" sz="2000" dirty="0"/>
              <a:t>(Posting)</a:t>
            </a:r>
            <a:r>
              <a:rPr lang="zh-CN" altLang="en-US" sz="2000" dirty="0"/>
              <a:t>。在倒排项中，可以包括索引词出现的文档编号、频率、位置等信息。根据倒排列表，即可获知哪些文档包含某个单词。</a:t>
            </a:r>
            <a:endParaRPr lang="en-US" altLang="zh-CN" sz="2000" dirty="0"/>
          </a:p>
          <a:p>
            <a:pPr lvl="1"/>
            <a:r>
              <a:rPr lang="zh-CN" altLang="en-US" sz="2000" dirty="0"/>
              <a:t>倒排文件</a:t>
            </a:r>
            <a:r>
              <a:rPr lang="en-US" altLang="zh-CN" sz="2000" dirty="0"/>
              <a:t>(Inverted File)</a:t>
            </a:r>
            <a:r>
              <a:rPr lang="zh-CN" altLang="en-US" sz="2000" dirty="0"/>
              <a:t>：所有单词的倒排列表往往顺序地存储在磁盘的某个文件里，这个文件即被称之为倒排文件，倒排文件是存储倒排索引的物理文件。</a:t>
            </a:r>
          </a:p>
        </p:txBody>
      </p:sp>
    </p:spTree>
    <p:extLst>
      <p:ext uri="{BB962C8B-B14F-4D97-AF65-F5344CB8AC3E}">
        <p14:creationId xmlns:p14="http://schemas.microsoft.com/office/powerpoint/2010/main" val="10912474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其他优化</a:t>
            </a:r>
          </a:p>
        </p:txBody>
      </p:sp>
      <p:sp>
        <p:nvSpPr>
          <p:cNvPr id="3" name="内容占位符 2"/>
          <p:cNvSpPr>
            <a:spLocks noGrp="1"/>
          </p:cNvSpPr>
          <p:nvPr>
            <p:ph idx="1"/>
          </p:nvPr>
        </p:nvSpPr>
        <p:spPr/>
        <p:txBody>
          <a:bodyPr/>
          <a:lstStyle/>
          <a:p>
            <a:r>
              <a:rPr lang="zh-CN" altLang="en-US" dirty="0"/>
              <a:t>提早终止</a:t>
            </a:r>
            <a:endParaRPr lang="en-US" altLang="zh-CN" dirty="0"/>
          </a:p>
          <a:p>
            <a:pPr lvl="1"/>
            <a:r>
              <a:rPr lang="en-US" dirty="0"/>
              <a:t>term-at-a-time</a:t>
            </a:r>
            <a:r>
              <a:rPr lang="zh-CN" altLang="en-US" dirty="0"/>
              <a:t>中，</a:t>
            </a:r>
            <a:r>
              <a:rPr lang="zh-CN" altLang="en-US" dirty="0">
                <a:solidFill>
                  <a:srgbClr val="FF0000"/>
                </a:solidFill>
              </a:rPr>
              <a:t>忽略一些常见的查询词</a:t>
            </a:r>
            <a:endParaRPr lang="en-US" altLang="zh-CN" dirty="0">
              <a:solidFill>
                <a:srgbClr val="FF0000"/>
              </a:solidFill>
            </a:endParaRPr>
          </a:p>
          <a:p>
            <a:pPr lvl="1"/>
            <a:r>
              <a:rPr lang="en-US" dirty="0"/>
              <a:t>doc-at-a-time</a:t>
            </a:r>
            <a:r>
              <a:rPr lang="zh-CN" altLang="en-US" dirty="0"/>
              <a:t>中，</a:t>
            </a:r>
            <a:r>
              <a:rPr lang="zh-CN" altLang="en-US" dirty="0">
                <a:solidFill>
                  <a:srgbClr val="FF0000"/>
                </a:solidFill>
              </a:rPr>
              <a:t>忽略倒排列表中靠后的文档</a:t>
            </a:r>
            <a:endParaRPr lang="en-US" altLang="zh-CN" dirty="0">
              <a:solidFill>
                <a:srgbClr val="FF0000"/>
              </a:solidFill>
            </a:endParaRPr>
          </a:p>
          <a:p>
            <a:r>
              <a:rPr lang="zh-CN" altLang="en-US" dirty="0"/>
              <a:t>倒排表排序</a:t>
            </a:r>
            <a:endParaRPr lang="en-US" altLang="zh-CN" dirty="0"/>
          </a:p>
          <a:p>
            <a:pPr lvl="1"/>
            <a:r>
              <a:rPr lang="zh-CN" altLang="en-US" dirty="0">
                <a:solidFill>
                  <a:srgbClr val="FF0000"/>
                </a:solidFill>
              </a:rPr>
              <a:t>依据质量参数（如</a:t>
            </a:r>
            <a:r>
              <a:rPr lang="en-US" altLang="zh-CN" dirty="0" err="1">
                <a:solidFill>
                  <a:srgbClr val="FF0000"/>
                </a:solidFill>
              </a:rPr>
              <a:t>PageRank</a:t>
            </a:r>
            <a:r>
              <a:rPr lang="zh-CN" altLang="en-US" dirty="0">
                <a:solidFill>
                  <a:srgbClr val="FF0000"/>
                </a:solidFill>
              </a:rPr>
              <a:t>）对倒排列表排序</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70</a:t>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分布式评估</a:t>
            </a:r>
          </a:p>
        </p:txBody>
      </p:sp>
      <p:sp>
        <p:nvSpPr>
          <p:cNvPr id="3" name="内容占位符 2"/>
          <p:cNvSpPr>
            <a:spLocks noGrp="1"/>
          </p:cNvSpPr>
          <p:nvPr>
            <p:ph idx="1"/>
          </p:nvPr>
        </p:nvSpPr>
        <p:spPr/>
        <p:txBody>
          <a:bodyPr/>
          <a:lstStyle/>
          <a:p>
            <a:r>
              <a:rPr lang="zh-CN" altLang="en-US" dirty="0"/>
              <a:t>处理过程</a:t>
            </a:r>
            <a:endParaRPr lang="en-US" altLang="zh-CN" dirty="0"/>
          </a:p>
          <a:p>
            <a:pPr lvl="1"/>
            <a:r>
              <a:rPr lang="zh-CN" altLang="en-US" dirty="0"/>
              <a:t>所有的查询发到主管（</a:t>
            </a:r>
            <a:r>
              <a:rPr lang="en-US" altLang="zh-CN" dirty="0"/>
              <a:t>director</a:t>
            </a:r>
            <a:r>
              <a:rPr lang="zh-CN" altLang="en-US" dirty="0"/>
              <a:t>）计算机</a:t>
            </a:r>
            <a:endParaRPr lang="en-US" altLang="zh-CN" dirty="0"/>
          </a:p>
          <a:p>
            <a:pPr lvl="1"/>
            <a:r>
              <a:rPr lang="zh-CN" altLang="en-US" dirty="0"/>
              <a:t>主管计算机将消息发送到多台索引服务器（</a:t>
            </a:r>
            <a:r>
              <a:rPr lang="en-US" altLang="zh-CN" dirty="0"/>
              <a:t>index </a:t>
            </a:r>
            <a:r>
              <a:rPr lang="zh-CN" altLang="en-US" dirty="0"/>
              <a:t> </a:t>
            </a:r>
            <a:r>
              <a:rPr lang="en-US" altLang="zh-CN" dirty="0"/>
              <a:t>server</a:t>
            </a:r>
            <a:r>
              <a:rPr lang="zh-CN" altLang="en-US" dirty="0"/>
              <a:t>）</a:t>
            </a:r>
            <a:endParaRPr lang="en-US" altLang="zh-CN" dirty="0"/>
          </a:p>
          <a:p>
            <a:pPr lvl="1"/>
            <a:r>
              <a:rPr lang="zh-CN" altLang="en-US" dirty="0"/>
              <a:t>每台索引服务器完成一部分查询处理任务</a:t>
            </a:r>
            <a:endParaRPr lang="en-US" altLang="zh-CN" dirty="0"/>
          </a:p>
          <a:p>
            <a:pPr lvl="1"/>
            <a:r>
              <a:rPr lang="zh-CN" altLang="en-US" dirty="0"/>
              <a:t>主管计算机将结果重新组织并发送给用户</a:t>
            </a:r>
            <a:endParaRPr lang="en-US" altLang="zh-CN" dirty="0"/>
          </a:p>
          <a:p>
            <a:r>
              <a:rPr lang="zh-CN" altLang="en-US" dirty="0"/>
              <a:t>基于文档的分布</a:t>
            </a:r>
            <a:endParaRPr lang="en-US" altLang="zh-CN" dirty="0"/>
          </a:p>
          <a:p>
            <a:pPr lvl="1"/>
            <a:r>
              <a:rPr lang="zh-CN" altLang="en-US" dirty="0"/>
              <a:t>索引服务器按文档列表分割</a:t>
            </a:r>
            <a:endParaRPr lang="en-US" altLang="zh-CN" dirty="0"/>
          </a:p>
          <a:p>
            <a:r>
              <a:rPr lang="zh-CN" altLang="en-US" dirty="0"/>
              <a:t>基于词的分布</a:t>
            </a:r>
            <a:endParaRPr lang="en-US" altLang="zh-CN" dirty="0"/>
          </a:p>
          <a:p>
            <a:pPr lvl="1"/>
            <a:r>
              <a:rPr lang="zh-CN" altLang="en-US" dirty="0"/>
              <a:t>索引服务器按倒排列表分割</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71</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a:t>
            </a:r>
          </a:p>
        </p:txBody>
      </p:sp>
      <p:sp>
        <p:nvSpPr>
          <p:cNvPr id="3" name="内容占位符 2"/>
          <p:cNvSpPr>
            <a:spLocks noGrp="1"/>
          </p:cNvSpPr>
          <p:nvPr>
            <p:ph idx="1"/>
          </p:nvPr>
        </p:nvSpPr>
        <p:spPr/>
        <p:txBody>
          <a:bodyPr/>
          <a:lstStyle/>
          <a:p>
            <a:r>
              <a:rPr lang="zh-CN" altLang="en-US" dirty="0"/>
              <a:t>查询分布与</a:t>
            </a:r>
            <a:r>
              <a:rPr lang="en-US" dirty="0" err="1"/>
              <a:t>Zipf</a:t>
            </a:r>
            <a:r>
              <a:rPr lang="zh-CN" altLang="en-US" dirty="0"/>
              <a:t>分布类似</a:t>
            </a:r>
            <a:endParaRPr lang="en-US" dirty="0"/>
          </a:p>
          <a:p>
            <a:pPr lvl="1"/>
            <a:r>
              <a:rPr lang="zh-CN" altLang="en-US" dirty="0"/>
              <a:t>每天大约有一半的查询是唯一的，还有一些属于非常流行话题</a:t>
            </a:r>
            <a:endParaRPr lang="en-US" dirty="0"/>
          </a:p>
          <a:p>
            <a:r>
              <a:rPr lang="zh-CN" altLang="en-US" dirty="0"/>
              <a:t>缓存可以显著提高检索性能</a:t>
            </a:r>
            <a:endParaRPr lang="en-US" dirty="0"/>
          </a:p>
          <a:p>
            <a:pPr lvl="1"/>
            <a:r>
              <a:rPr lang="zh-CN" altLang="en-US" dirty="0"/>
              <a:t>缓存流行主题结果</a:t>
            </a:r>
            <a:endParaRPr lang="en-US" dirty="0"/>
          </a:p>
          <a:p>
            <a:pPr lvl="1"/>
            <a:r>
              <a:rPr lang="zh-CN" altLang="en-US" dirty="0"/>
              <a:t>缓存倒排列表</a:t>
            </a:r>
            <a:endParaRPr lang="en-US" dirty="0"/>
          </a:p>
          <a:p>
            <a:r>
              <a:rPr lang="zh-CN" altLang="en-US" dirty="0"/>
              <a:t>共享倒排列表有可能被具有多个查询项的唯一查询利用</a:t>
            </a:r>
            <a:endParaRPr lang="en-US" dirty="0"/>
          </a:p>
          <a:p>
            <a:r>
              <a:rPr lang="zh-CN" altLang="en-US" dirty="0"/>
              <a:t>缓存需要避免数据陈旧</a:t>
            </a:r>
            <a:endParaRPr 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72</a:t>
            </a:fld>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51D8FAE-680B-488A-8B58-3597DA81CB57}"/>
              </a:ext>
            </a:extLst>
          </p:cNvPr>
          <p:cNvSpPr>
            <a:spLocks noGrp="1"/>
          </p:cNvSpPr>
          <p:nvPr>
            <p:ph type="title"/>
          </p:nvPr>
        </p:nvSpPr>
        <p:spPr/>
        <p:txBody>
          <a:bodyPr/>
          <a:lstStyle/>
          <a:p>
            <a:pPr eaLnBrk="1" hangingPunct="1"/>
            <a:r>
              <a:rPr lang="en-US" altLang="zh-CN" dirty="0"/>
              <a:t>8. </a:t>
            </a:r>
            <a:r>
              <a:rPr lang="zh-CN" altLang="en-US" dirty="0"/>
              <a:t>短语查询</a:t>
            </a:r>
            <a:endParaRPr lang="en-US" altLang="zh-CN" dirty="0"/>
          </a:p>
        </p:txBody>
      </p:sp>
      <p:sp>
        <p:nvSpPr>
          <p:cNvPr id="87043" name="Rectangle 3">
            <a:extLst>
              <a:ext uri="{FF2B5EF4-FFF2-40B4-BE49-F238E27FC236}">
                <a16:creationId xmlns:a16="http://schemas.microsoft.com/office/drawing/2014/main" id="{FCBA74EA-DFE1-42C7-A3AB-00ACBB07EFBB}"/>
              </a:ext>
            </a:extLst>
          </p:cNvPr>
          <p:cNvSpPr>
            <a:spLocks noGrp="1"/>
          </p:cNvSpPr>
          <p:nvPr>
            <p:ph idx="1"/>
          </p:nvPr>
        </p:nvSpPr>
        <p:spPr/>
        <p:txBody>
          <a:bodyPr/>
          <a:lstStyle/>
          <a:p>
            <a:pPr eaLnBrk="1" hangingPunct="1"/>
            <a:r>
              <a:rPr lang="zh-CN" altLang="en-US" dirty="0">
                <a:ea typeface="宋体" panose="02010600030101010101" pitchFamily="2" charset="-122"/>
              </a:rPr>
              <a:t>输入查询作为一个短语整体，比如</a:t>
            </a:r>
            <a:r>
              <a:rPr lang="en-US" altLang="zh-CN" dirty="0">
                <a:ea typeface="宋体" panose="02010600030101010101" pitchFamily="2" charset="-122"/>
              </a:rPr>
              <a:t> “</a:t>
            </a:r>
            <a:r>
              <a:rPr lang="en-US" altLang="zh-CN" dirty="0" err="1">
                <a:ea typeface="宋体" panose="02010600030101010101" pitchFamily="2" charset="-122"/>
              </a:rPr>
              <a:t>stanford</a:t>
            </a:r>
            <a:r>
              <a:rPr lang="en-US" altLang="zh-CN" dirty="0">
                <a:ea typeface="宋体" panose="02010600030101010101" pitchFamily="2" charset="-122"/>
              </a:rPr>
              <a:t> university”  “</a:t>
            </a:r>
            <a:r>
              <a:rPr lang="zh-CN" altLang="en-US" dirty="0">
                <a:ea typeface="宋体" panose="02010600030101010101" pitchFamily="2" charset="-122"/>
              </a:rPr>
              <a:t>中国科学院</a:t>
            </a:r>
            <a:r>
              <a:rPr lang="en-US" altLang="zh-CN" dirty="0">
                <a:ea typeface="宋体" panose="02010600030101010101" pitchFamily="2" charset="-122"/>
              </a:rPr>
              <a:t>”</a:t>
            </a:r>
          </a:p>
          <a:p>
            <a:pPr eaLnBrk="1" hangingPunct="1"/>
            <a:r>
              <a:rPr lang="zh-CN" altLang="en-US" dirty="0">
                <a:ea typeface="宋体" panose="02010600030101010101" pitchFamily="2" charset="-122"/>
              </a:rPr>
              <a:t>因此，句子</a:t>
            </a:r>
            <a:r>
              <a:rPr lang="en-US" altLang="zh-CN" dirty="0">
                <a:ea typeface="宋体" panose="02010600030101010101" pitchFamily="2" charset="-122"/>
              </a:rPr>
              <a:t> “I went to university at Stanford” </a:t>
            </a:r>
            <a:r>
              <a:rPr lang="zh-CN" altLang="en-US" dirty="0">
                <a:ea typeface="宋体" panose="02010600030101010101" pitchFamily="2" charset="-122"/>
              </a:rPr>
              <a:t>就不应该是答案 （“我去了中国 农业 科学院”）</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有证据表明，用户很容易理解短语查询的概念，这也是很多搜索引擎</a:t>
            </a:r>
            <a:r>
              <a:rPr lang="en-US" altLang="zh-CN" dirty="0">
                <a:ea typeface="宋体" panose="02010600030101010101" pitchFamily="2" charset="-122"/>
              </a:rPr>
              <a:t>”</a:t>
            </a:r>
            <a:r>
              <a:rPr lang="zh-CN" altLang="en-US" dirty="0">
                <a:ea typeface="宋体" panose="02010600030101010101" pitchFamily="2" charset="-122"/>
              </a:rPr>
              <a:t>高级搜索</a:t>
            </a:r>
            <a:r>
              <a:rPr lang="en-US" altLang="zh-CN" dirty="0">
                <a:ea typeface="宋体" panose="02010600030101010101" pitchFamily="2" charset="-122"/>
              </a:rPr>
              <a:t>”</a:t>
            </a:r>
            <a:r>
              <a:rPr lang="zh-CN" altLang="en-US" dirty="0">
                <a:ea typeface="宋体" panose="02010600030101010101" pitchFamily="2" charset="-122"/>
              </a:rPr>
              <a:t>中比较成功的一个功能。</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但是很多查询是隐式短语查询， </a:t>
            </a:r>
            <a:r>
              <a:rPr lang="en-US" altLang="zh-CN" dirty="0">
                <a:ea typeface="宋体" panose="02010600030101010101" pitchFamily="2" charset="-122"/>
              </a:rPr>
              <a:t>information retrieval textbook  </a:t>
            </a:r>
            <a:r>
              <a:rPr lang="en-US" altLang="zh-CN" dirty="0">
                <a:ea typeface="宋体" panose="02010600030101010101" pitchFamily="2" charset="-122"/>
                <a:sym typeface="Wingdings" panose="05000000000000000000" pitchFamily="2" charset="2"/>
              </a:rPr>
              <a:t> [information retrieval] textbook</a:t>
            </a:r>
            <a:endParaRPr lang="en-US" altLang="zh-CN" dirty="0">
              <a:ea typeface="宋体" panose="02010600030101010101" pitchFamily="2" charset="-122"/>
            </a:endParaRPr>
          </a:p>
          <a:p>
            <a:pPr eaLnBrk="1" hangingPunct="1"/>
            <a:r>
              <a:rPr lang="zh-CN" altLang="en-US" dirty="0">
                <a:ea typeface="宋体" panose="02010600030101010101" pitchFamily="2" charset="-122"/>
              </a:rPr>
              <a:t>这种情况下，倒排索引仅仅采用如下方式是不够的</a:t>
            </a:r>
            <a:endParaRPr lang="en-US" altLang="zh-CN" dirty="0">
              <a:ea typeface="宋体" panose="02010600030101010101" pitchFamily="2" charset="-122"/>
            </a:endParaRPr>
          </a:p>
          <a:p>
            <a:pPr lvl="1"/>
            <a:r>
              <a:rPr lang="en-US" altLang="zh-CN" dirty="0">
                <a:ea typeface="宋体" panose="02010600030101010101" pitchFamily="2" charset="-122"/>
              </a:rPr>
              <a:t>   term + </a:t>
            </a:r>
            <a:r>
              <a:rPr lang="en-US" altLang="zh-CN" dirty="0" err="1">
                <a:ea typeface="宋体" panose="02010600030101010101" pitchFamily="2" charset="-122"/>
              </a:rPr>
              <a:t>docIDs</a:t>
            </a:r>
            <a:endParaRPr lang="zh-CN" altLang="en-US"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915C469-FB85-4AF7-8F64-56329A31FB05}"/>
              </a:ext>
            </a:extLst>
          </p:cNvPr>
          <p:cNvSpPr>
            <a:spLocks noGrp="1"/>
          </p:cNvSpPr>
          <p:nvPr>
            <p:ph type="title"/>
          </p:nvPr>
        </p:nvSpPr>
        <p:spPr/>
        <p:txBody>
          <a:bodyPr/>
          <a:lstStyle/>
          <a:p>
            <a:pPr eaLnBrk="1" hangingPunct="1"/>
            <a:r>
              <a:rPr lang="zh-CN" altLang="en-US"/>
              <a:t>第一种做法</a:t>
            </a:r>
            <a:r>
              <a:rPr lang="en-US" altLang="zh-CN"/>
              <a:t>: </a:t>
            </a:r>
            <a:r>
              <a:rPr lang="zh-CN" altLang="en-US"/>
              <a:t>双词</a:t>
            </a:r>
            <a:r>
              <a:rPr lang="en-US" altLang="zh-CN"/>
              <a:t>(Biword)</a:t>
            </a:r>
            <a:r>
              <a:rPr lang="zh-CN" altLang="en-US"/>
              <a:t>索引</a:t>
            </a:r>
            <a:endParaRPr lang="en-US" altLang="zh-CN"/>
          </a:p>
        </p:txBody>
      </p:sp>
      <p:sp>
        <p:nvSpPr>
          <p:cNvPr id="88067" name="Rectangle 3">
            <a:extLst>
              <a:ext uri="{FF2B5EF4-FFF2-40B4-BE49-F238E27FC236}">
                <a16:creationId xmlns:a16="http://schemas.microsoft.com/office/drawing/2014/main" id="{34DC259A-D585-4ABC-B800-8B0ACB801319}"/>
              </a:ext>
            </a:extLst>
          </p:cNvPr>
          <p:cNvSpPr>
            <a:spLocks noGrp="1"/>
          </p:cNvSpPr>
          <p:nvPr>
            <p:ph idx="1"/>
          </p:nvPr>
        </p:nvSpPr>
        <p:spPr>
          <a:xfrm>
            <a:off x="457200" y="1788368"/>
            <a:ext cx="8435280" cy="4953000"/>
          </a:xfrm>
        </p:spPr>
        <p:txBody>
          <a:bodyPr/>
          <a:lstStyle/>
          <a:p>
            <a:pPr eaLnBrk="1" hangingPunct="1"/>
            <a:r>
              <a:rPr lang="zh-CN" altLang="en-US" dirty="0">
                <a:ea typeface="宋体" panose="02010600030101010101" pitchFamily="2" charset="-122"/>
              </a:rPr>
              <a:t>每两个连续的词组成词对</a:t>
            </a:r>
            <a:r>
              <a:rPr lang="en-US" altLang="zh-CN" dirty="0">
                <a:ea typeface="宋体" panose="02010600030101010101" pitchFamily="2" charset="-122"/>
              </a:rPr>
              <a:t>(</a:t>
            </a:r>
            <a:r>
              <a:rPr lang="zh-CN" altLang="en-US" dirty="0">
                <a:ea typeface="宋体" panose="02010600030101010101" pitchFamily="2" charset="-122"/>
              </a:rPr>
              <a:t>作为短语</a:t>
            </a:r>
            <a:r>
              <a:rPr lang="en-US" altLang="zh-CN" dirty="0">
                <a:ea typeface="宋体" panose="02010600030101010101" pitchFamily="2" charset="-122"/>
              </a:rPr>
              <a:t>)</a:t>
            </a:r>
            <a:r>
              <a:rPr lang="zh-CN" altLang="en-US" dirty="0">
                <a:ea typeface="宋体" panose="02010600030101010101" pitchFamily="2" charset="-122"/>
              </a:rPr>
              <a:t>来索引</a:t>
            </a:r>
            <a:endParaRPr lang="en-US" altLang="zh-CN" dirty="0">
              <a:ea typeface="宋体" panose="02010600030101010101" pitchFamily="2" charset="-122"/>
            </a:endParaRPr>
          </a:p>
          <a:p>
            <a:pPr eaLnBrk="1" hangingPunct="1"/>
            <a:r>
              <a:rPr lang="zh-CN" altLang="en-US" dirty="0">
                <a:ea typeface="宋体" panose="02010600030101010101" pitchFamily="2" charset="-122"/>
              </a:rPr>
              <a:t>比如文本片段</a:t>
            </a:r>
            <a:r>
              <a:rPr lang="en-US" altLang="zh-CN" dirty="0">
                <a:ea typeface="宋体" panose="02010600030101010101" pitchFamily="2" charset="-122"/>
              </a:rPr>
              <a:t> “Friends, Romans, Countrymen” </a:t>
            </a:r>
            <a:r>
              <a:rPr lang="zh-CN" altLang="en-US" dirty="0">
                <a:ea typeface="宋体" panose="02010600030101010101" pitchFamily="2" charset="-122"/>
              </a:rPr>
              <a:t>会产生两个词对</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friends romans</a:t>
            </a:r>
          </a:p>
          <a:p>
            <a:pPr lvl="1" eaLnBrk="1" hangingPunct="1"/>
            <a:r>
              <a:rPr lang="en-US" altLang="zh-CN" dirty="0">
                <a:ea typeface="宋体" panose="02010600030101010101" pitchFamily="2" charset="-122"/>
              </a:rPr>
              <a:t>romans countrymen</a:t>
            </a:r>
          </a:p>
          <a:p>
            <a:pPr eaLnBrk="1" hangingPunct="1"/>
            <a:r>
              <a:rPr lang="zh-CN" altLang="en-US" dirty="0">
                <a:ea typeface="宋体" panose="02010600030101010101" pitchFamily="2" charset="-122"/>
              </a:rPr>
              <a:t>索引构建时，将每个词对看成一个词项放到词典中</a:t>
            </a:r>
            <a:endParaRPr lang="en-US" altLang="zh-CN" dirty="0">
              <a:ea typeface="宋体" panose="02010600030101010101" pitchFamily="2" charset="-122"/>
            </a:endParaRPr>
          </a:p>
          <a:p>
            <a:pPr eaLnBrk="1" hangingPunct="1"/>
            <a:r>
              <a:rPr lang="zh-CN" altLang="en-US" dirty="0">
                <a:ea typeface="宋体" panose="02010600030101010101" pitchFamily="2" charset="-122"/>
              </a:rPr>
              <a:t>这样的话，两个词组成的短语查询就能直接处理</a:t>
            </a:r>
            <a:endParaRPr lang="en-US" altLang="zh-CN"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1543ED3-6978-4E49-B94B-B45CB6319FCC}"/>
              </a:ext>
            </a:extLst>
          </p:cNvPr>
          <p:cNvSpPr>
            <a:spLocks noGrp="1"/>
          </p:cNvSpPr>
          <p:nvPr>
            <p:ph type="title"/>
          </p:nvPr>
        </p:nvSpPr>
        <p:spPr/>
        <p:txBody>
          <a:bodyPr/>
          <a:lstStyle/>
          <a:p>
            <a:pPr eaLnBrk="1" hangingPunct="1"/>
            <a:r>
              <a:rPr lang="zh-CN" altLang="en-US"/>
              <a:t>更长的短语查询处理</a:t>
            </a:r>
            <a:endParaRPr lang="en-US" altLang="zh-CN"/>
          </a:p>
        </p:txBody>
      </p:sp>
      <p:sp>
        <p:nvSpPr>
          <p:cNvPr id="89091" name="Rectangle 3">
            <a:extLst>
              <a:ext uri="{FF2B5EF4-FFF2-40B4-BE49-F238E27FC236}">
                <a16:creationId xmlns:a16="http://schemas.microsoft.com/office/drawing/2014/main" id="{FC8251D5-F569-4FD7-B110-26D26337639E}"/>
              </a:ext>
            </a:extLst>
          </p:cNvPr>
          <p:cNvSpPr>
            <a:spLocks noGrp="1"/>
          </p:cNvSpPr>
          <p:nvPr>
            <p:ph idx="1"/>
          </p:nvPr>
        </p:nvSpPr>
        <p:spPr/>
        <p:txBody>
          <a:bodyPr/>
          <a:lstStyle/>
          <a:p>
            <a:pPr eaLnBrk="1" hangingPunct="1"/>
            <a:r>
              <a:rPr lang="zh-CN" altLang="en-US">
                <a:ea typeface="宋体" panose="02010600030101010101" pitchFamily="2" charset="-122"/>
              </a:rPr>
              <a:t>例子： </a:t>
            </a:r>
            <a:r>
              <a:rPr lang="en-US" altLang="zh-CN">
                <a:ea typeface="宋体" panose="02010600030101010101" pitchFamily="2" charset="-122"/>
              </a:rPr>
              <a:t>stanford university palo alto</a:t>
            </a:r>
            <a:r>
              <a:rPr lang="zh-CN" altLang="en-US">
                <a:ea typeface="宋体" panose="02010600030101010101" pitchFamily="2" charset="-122"/>
              </a:rPr>
              <a:t>，</a:t>
            </a:r>
            <a:endParaRPr lang="en-US" altLang="zh-CN">
              <a:ea typeface="宋体" panose="02010600030101010101" pitchFamily="2" charset="-122"/>
            </a:endParaRPr>
          </a:p>
          <a:p>
            <a:pPr lvl="1" eaLnBrk="1" hangingPunct="1"/>
            <a:r>
              <a:rPr lang="zh-CN" altLang="en-US">
                <a:ea typeface="宋体" panose="02010600030101010101" pitchFamily="2" charset="-122"/>
              </a:rPr>
              <a:t>处理方法： 将其拆分成基于双词的布尔查询式</a:t>
            </a:r>
            <a:r>
              <a:rPr lang="en-US" altLang="zh-CN">
                <a:ea typeface="宋体" panose="02010600030101010101" pitchFamily="2" charset="-122"/>
              </a:rPr>
              <a:t>:</a:t>
            </a:r>
          </a:p>
          <a:p>
            <a:pPr eaLnBrk="1" hangingPunct="1">
              <a:buFont typeface="Wingdings" panose="05000000000000000000" pitchFamily="2" charset="2"/>
              <a:buNone/>
            </a:pPr>
            <a:r>
              <a:rPr lang="en-US" altLang="zh-CN">
                <a:ea typeface="宋体" panose="02010600030101010101" pitchFamily="2" charset="-122"/>
              </a:rPr>
              <a:t>         stanford university AND university palo AND palo alto</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如果不检查文档，无法确认满足上述表达式的文档是否真正满足上述短语查询。也就是说满足上述布尔表达式只是满足短语查询的必要条件。</a:t>
            </a:r>
            <a:endParaRPr lang="en-US" altLang="zh-CN">
              <a:ea typeface="宋体" panose="02010600030101010101" pitchFamily="2" charset="-122"/>
            </a:endParaRPr>
          </a:p>
        </p:txBody>
      </p:sp>
      <p:sp>
        <p:nvSpPr>
          <p:cNvPr id="89092" name="AutoShape 5">
            <a:extLst>
              <a:ext uri="{FF2B5EF4-FFF2-40B4-BE49-F238E27FC236}">
                <a16:creationId xmlns:a16="http://schemas.microsoft.com/office/drawing/2014/main" id="{A8598750-3D28-4D9A-BF4B-035797CC7032}"/>
              </a:ext>
            </a:extLst>
          </p:cNvPr>
          <p:cNvSpPr>
            <a:spLocks noChangeArrowheads="1"/>
          </p:cNvSpPr>
          <p:nvPr/>
        </p:nvSpPr>
        <p:spPr bwMode="auto">
          <a:xfrm>
            <a:off x="4630738" y="5846763"/>
            <a:ext cx="3568700" cy="690562"/>
          </a:xfrm>
          <a:prstGeom prst="upArrowCallout">
            <a:avLst>
              <a:gd name="adj1" fmla="val 147474"/>
              <a:gd name="adj2" fmla="val 147474"/>
              <a:gd name="adj3" fmla="val 16667"/>
              <a:gd name="adj4" fmla="val 66667"/>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zh-CN" altLang="en-US" sz="2400">
                <a:ea typeface="Arial Unicode MS" pitchFamily="34" charset="-122"/>
              </a:rPr>
              <a:t>很难避免伪正例的出现！</a:t>
            </a:r>
            <a:endParaRPr lang="en-US" altLang="zh-CN" sz="2400">
              <a:ea typeface="Arial Unicode MS"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DE2905A-62AA-4791-AB35-8F237993C69A}"/>
              </a:ext>
            </a:extLst>
          </p:cNvPr>
          <p:cNvSpPr>
            <a:spLocks noGrp="1"/>
          </p:cNvSpPr>
          <p:nvPr>
            <p:ph type="title"/>
          </p:nvPr>
        </p:nvSpPr>
        <p:spPr/>
        <p:txBody>
          <a:bodyPr/>
          <a:lstStyle/>
          <a:p>
            <a:pPr eaLnBrk="1" hangingPunct="1"/>
            <a:r>
              <a:rPr lang="zh-CN" altLang="en-US"/>
              <a:t>扩展的双词（</a:t>
            </a:r>
            <a:r>
              <a:rPr lang="en-US" altLang="zh-CN"/>
              <a:t>Extended Biword</a:t>
            </a:r>
            <a:r>
              <a:rPr lang="zh-CN" altLang="en-US"/>
              <a:t>）</a:t>
            </a:r>
            <a:endParaRPr lang="en-US" altLang="zh-CN"/>
          </a:p>
        </p:txBody>
      </p:sp>
      <p:sp>
        <p:nvSpPr>
          <p:cNvPr id="90115" name="Rectangle 3">
            <a:extLst>
              <a:ext uri="{FF2B5EF4-FFF2-40B4-BE49-F238E27FC236}">
                <a16:creationId xmlns:a16="http://schemas.microsoft.com/office/drawing/2014/main" id="{390B0FA2-FC3F-4666-BE29-33CDD10D71F4}"/>
              </a:ext>
            </a:extLst>
          </p:cNvPr>
          <p:cNvSpPr>
            <a:spLocks noGrp="1"/>
          </p:cNvSpPr>
          <p:nvPr>
            <p:ph idx="1"/>
          </p:nvPr>
        </p:nvSpPr>
        <p:spPr>
          <a:xfrm>
            <a:off x="323528" y="1412776"/>
            <a:ext cx="8640960" cy="5257800"/>
          </a:xfrm>
        </p:spPr>
        <p:txBody>
          <a:bodyPr/>
          <a:lstStyle/>
          <a:p>
            <a:pPr eaLnBrk="1" hangingPunct="1"/>
            <a:r>
              <a:rPr lang="zh-CN" altLang="en-US" dirty="0">
                <a:latin typeface="黑体" panose="02010609060101010101" pitchFamily="49" charset="-122"/>
              </a:rPr>
              <a:t>对待索引文档进行词条化后进行词性标注</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将词项进行组块，每个组块包含名词</a:t>
            </a:r>
            <a:r>
              <a:rPr lang="en-US" altLang="zh-CN" dirty="0">
                <a:latin typeface="黑体" panose="02010609060101010101" pitchFamily="49" charset="-122"/>
              </a:rPr>
              <a:t> (N) </a:t>
            </a:r>
            <a:r>
              <a:rPr lang="zh-CN" altLang="en-US" dirty="0">
                <a:latin typeface="黑体" panose="02010609060101010101" pitchFamily="49" charset="-122"/>
              </a:rPr>
              <a:t>和冠词</a:t>
            </a:r>
            <a:r>
              <a:rPr lang="en-US" altLang="zh-CN" dirty="0">
                <a:latin typeface="黑体" panose="02010609060101010101" pitchFamily="49" charset="-122"/>
              </a:rPr>
              <a:t>/</a:t>
            </a:r>
            <a:r>
              <a:rPr lang="zh-CN" altLang="en-US" dirty="0">
                <a:latin typeface="黑体" panose="02010609060101010101" pitchFamily="49" charset="-122"/>
              </a:rPr>
              <a:t>介词</a:t>
            </a:r>
            <a:r>
              <a:rPr lang="en-US" altLang="zh-CN" dirty="0">
                <a:latin typeface="黑体" panose="02010609060101010101" pitchFamily="49" charset="-122"/>
              </a:rPr>
              <a:t> (X)</a:t>
            </a:r>
          </a:p>
          <a:p>
            <a:pPr eaLnBrk="1" hangingPunct="1"/>
            <a:r>
              <a:rPr lang="zh-CN" altLang="en-US" dirty="0">
                <a:latin typeface="黑体" panose="02010609060101010101" pitchFamily="49" charset="-122"/>
              </a:rPr>
              <a:t>称具有</a:t>
            </a:r>
            <a:r>
              <a:rPr lang="en-US" altLang="zh-CN" dirty="0">
                <a:latin typeface="黑体" panose="02010609060101010101" pitchFamily="49" charset="-122"/>
              </a:rPr>
              <a:t>NX*N</a:t>
            </a:r>
            <a:r>
              <a:rPr lang="zh-CN" altLang="en-US" dirty="0">
                <a:latin typeface="黑体" panose="02010609060101010101" pitchFamily="49" charset="-122"/>
              </a:rPr>
              <a:t>形式的词项序列为扩展双词</a:t>
            </a:r>
            <a:r>
              <a:rPr lang="en-US" altLang="zh-CN" dirty="0">
                <a:latin typeface="黑体" panose="02010609060101010101" pitchFamily="49" charset="-122"/>
              </a:rPr>
              <a:t>(extended </a:t>
            </a:r>
            <a:r>
              <a:rPr lang="en-US" altLang="zh-CN" dirty="0" err="1">
                <a:latin typeface="黑体" panose="02010609060101010101" pitchFamily="49" charset="-122"/>
              </a:rPr>
              <a:t>biword</a:t>
            </a:r>
            <a:r>
              <a:rPr lang="en-US" altLang="zh-CN" dirty="0">
                <a:latin typeface="黑体" panose="02010609060101010101" pitchFamily="49" charset="-122"/>
              </a:rPr>
              <a:t>)</a:t>
            </a:r>
          </a:p>
          <a:p>
            <a:pPr lvl="1" eaLnBrk="1" hangingPunct="1"/>
            <a:r>
              <a:rPr lang="zh-CN" altLang="en-US" dirty="0">
                <a:latin typeface="黑体" panose="02010609060101010101" pitchFamily="49" charset="-122"/>
              </a:rPr>
              <a:t>将这样扩展词对作为词项放入词典中</a:t>
            </a:r>
            <a:endParaRPr lang="en-US" altLang="zh-CN" dirty="0">
              <a:latin typeface="黑体" panose="02010609060101010101" pitchFamily="49" charset="-122"/>
            </a:endParaRPr>
          </a:p>
          <a:p>
            <a:pPr eaLnBrk="1" hangingPunct="1"/>
            <a:r>
              <a:rPr lang="zh-CN" altLang="en-US" dirty="0">
                <a:latin typeface="黑体" panose="02010609060101010101" pitchFamily="49" charset="-122"/>
              </a:rPr>
              <a:t>例子</a:t>
            </a:r>
            <a:r>
              <a:rPr lang="en-US" altLang="zh-CN" dirty="0">
                <a:latin typeface="黑体" panose="02010609060101010101" pitchFamily="49" charset="-122"/>
              </a:rPr>
              <a:t>:  catcher in the rye (</a:t>
            </a:r>
            <a:r>
              <a:rPr lang="zh-CN" altLang="en-US" dirty="0">
                <a:latin typeface="黑体" panose="02010609060101010101" pitchFamily="49" charset="-122"/>
              </a:rPr>
              <a:t>书名： 麦田守望者</a:t>
            </a:r>
            <a:r>
              <a:rPr lang="en-US" altLang="zh-CN" dirty="0">
                <a:latin typeface="黑体" panose="02010609060101010101" pitchFamily="49" charset="-122"/>
              </a:rPr>
              <a:t>)</a:t>
            </a:r>
          </a:p>
          <a:p>
            <a:pPr lvl="1" eaLnBrk="1" hangingPunct="1"/>
            <a:r>
              <a:rPr lang="en-US" altLang="zh-CN" dirty="0">
                <a:latin typeface="黑体" panose="02010609060101010101" pitchFamily="49" charset="-122"/>
              </a:rPr>
              <a:t>                N           X   </a:t>
            </a:r>
            <a:r>
              <a:rPr lang="en-US" altLang="zh-CN" dirty="0" err="1">
                <a:latin typeface="黑体" panose="02010609060101010101" pitchFamily="49" charset="-122"/>
              </a:rPr>
              <a:t>X</a:t>
            </a:r>
            <a:r>
              <a:rPr lang="en-US" altLang="zh-CN" dirty="0">
                <a:latin typeface="黑体" panose="02010609060101010101" pitchFamily="49" charset="-122"/>
              </a:rPr>
              <a:t>    N</a:t>
            </a:r>
          </a:p>
          <a:p>
            <a:pPr eaLnBrk="1" hangingPunct="1"/>
            <a:r>
              <a:rPr lang="zh-CN" altLang="en-US" dirty="0">
                <a:latin typeface="黑体" panose="02010609060101010101" pitchFamily="49" charset="-122"/>
              </a:rPr>
              <a:t>查询处理：将查询也分析成 </a:t>
            </a:r>
            <a:r>
              <a:rPr lang="en-US" altLang="zh-CN" dirty="0">
                <a:latin typeface="黑体" panose="02010609060101010101" pitchFamily="49" charset="-122"/>
              </a:rPr>
              <a:t>N</a:t>
            </a:r>
            <a:r>
              <a:rPr lang="zh-CN" altLang="en-US" dirty="0">
                <a:latin typeface="黑体" panose="02010609060101010101" pitchFamily="49" charset="-122"/>
              </a:rPr>
              <a:t>和</a:t>
            </a:r>
            <a:r>
              <a:rPr lang="en-US" altLang="zh-CN" dirty="0">
                <a:latin typeface="黑体" panose="02010609060101010101" pitchFamily="49" charset="-122"/>
              </a:rPr>
              <a:t>X</a:t>
            </a:r>
            <a:r>
              <a:rPr lang="zh-CN" altLang="en-US" dirty="0">
                <a:latin typeface="黑体" panose="02010609060101010101" pitchFamily="49" charset="-122"/>
              </a:rPr>
              <a:t>序列</a:t>
            </a:r>
            <a:endParaRPr lang="en-US" altLang="zh-CN" dirty="0">
              <a:latin typeface="黑体" panose="02010609060101010101" pitchFamily="49" charset="-122"/>
            </a:endParaRPr>
          </a:p>
          <a:p>
            <a:pPr lvl="1" eaLnBrk="1" hangingPunct="1"/>
            <a:r>
              <a:rPr lang="zh-CN" altLang="en-US" dirty="0">
                <a:latin typeface="黑体" panose="02010609060101010101" pitchFamily="49" charset="-122"/>
              </a:rPr>
              <a:t>将查询切分成扩展双词</a:t>
            </a:r>
            <a:endParaRPr lang="en-US" altLang="zh-CN" dirty="0">
              <a:latin typeface="黑体" panose="02010609060101010101" pitchFamily="49" charset="-122"/>
            </a:endParaRPr>
          </a:p>
          <a:p>
            <a:pPr lvl="1" eaLnBrk="1" hangingPunct="1"/>
            <a:r>
              <a:rPr lang="zh-CN" altLang="en-US" dirty="0">
                <a:latin typeface="黑体" panose="02010609060101010101" pitchFamily="49" charset="-122"/>
              </a:rPr>
              <a:t>在索引中查找</a:t>
            </a:r>
            <a:r>
              <a:rPr lang="en-US" altLang="zh-CN" dirty="0">
                <a:latin typeface="黑体" panose="02010609060101010101" pitchFamily="49" charset="-122"/>
              </a:rPr>
              <a:t>: catcher rye</a:t>
            </a:r>
            <a:r>
              <a:rPr lang="zh-CN" altLang="en-US" dirty="0">
                <a:latin typeface="黑体" panose="02010609060101010101" pitchFamily="49" charset="-122"/>
              </a:rPr>
              <a:t>（去停用词后）</a:t>
            </a:r>
            <a:endParaRPr lang="en-US" altLang="zh-CN" dirty="0">
              <a:latin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5B9B9D1-9B44-468E-B27D-39AB46189C68}"/>
              </a:ext>
            </a:extLst>
          </p:cNvPr>
          <p:cNvSpPr>
            <a:spLocks noGrp="1"/>
          </p:cNvSpPr>
          <p:nvPr>
            <p:ph type="title"/>
          </p:nvPr>
        </p:nvSpPr>
        <p:spPr/>
        <p:txBody>
          <a:bodyPr/>
          <a:lstStyle/>
          <a:p>
            <a:pPr eaLnBrk="1" hangingPunct="1"/>
            <a:r>
              <a:rPr lang="zh-CN" altLang="en-US"/>
              <a:t>关于双词索引</a:t>
            </a:r>
            <a:endParaRPr lang="en-US" altLang="zh-CN"/>
          </a:p>
        </p:txBody>
      </p:sp>
      <p:sp>
        <p:nvSpPr>
          <p:cNvPr id="91139" name="Rectangle 3">
            <a:extLst>
              <a:ext uri="{FF2B5EF4-FFF2-40B4-BE49-F238E27FC236}">
                <a16:creationId xmlns:a16="http://schemas.microsoft.com/office/drawing/2014/main" id="{ABD09A5B-8C86-49EA-9188-A7E40588BC7C}"/>
              </a:ext>
            </a:extLst>
          </p:cNvPr>
          <p:cNvSpPr>
            <a:spLocks noGrp="1"/>
          </p:cNvSpPr>
          <p:nvPr>
            <p:ph idx="1"/>
          </p:nvPr>
        </p:nvSpPr>
        <p:spPr/>
        <p:txBody>
          <a:bodyPr/>
          <a:lstStyle/>
          <a:p>
            <a:pPr eaLnBrk="1" hangingPunct="1"/>
            <a:r>
              <a:rPr lang="zh-CN" altLang="en-US" dirty="0">
                <a:latin typeface="黑体" panose="02010609060101010101" pitchFamily="49" charset="-122"/>
              </a:rPr>
              <a:t>会出现伪正例</a:t>
            </a:r>
            <a:endParaRPr lang="en-US" altLang="zh-CN" dirty="0">
              <a:latin typeface="黑体" panose="02010609060101010101" pitchFamily="49" charset="-122"/>
            </a:endParaRPr>
          </a:p>
          <a:p>
            <a:pPr eaLnBrk="1" hangingPunct="1"/>
            <a:endParaRPr lang="en-US" altLang="zh-CN" dirty="0">
              <a:latin typeface="黑体" panose="02010609060101010101" pitchFamily="49" charset="-122"/>
            </a:endParaRPr>
          </a:p>
          <a:p>
            <a:pPr eaLnBrk="1" hangingPunct="1"/>
            <a:r>
              <a:rPr lang="zh-CN" altLang="en-US" dirty="0">
                <a:latin typeface="黑体" panose="02010609060101010101" pitchFamily="49" charset="-122"/>
              </a:rPr>
              <a:t>由于词典中词项数目剧增，导致索引空间也激增</a:t>
            </a:r>
            <a:endParaRPr lang="en-US" altLang="zh-CN" dirty="0">
              <a:latin typeface="黑体" panose="02010609060101010101" pitchFamily="49" charset="-122"/>
            </a:endParaRPr>
          </a:p>
          <a:p>
            <a:pPr lvl="1" eaLnBrk="1" hangingPunct="1"/>
            <a:r>
              <a:rPr lang="zh-CN" altLang="en-US" dirty="0">
                <a:latin typeface="黑体" panose="02010609060101010101" pitchFamily="49" charset="-122"/>
              </a:rPr>
              <a:t>如果</a:t>
            </a:r>
            <a:r>
              <a:rPr lang="en-US" altLang="zh-CN" dirty="0">
                <a:latin typeface="黑体" panose="02010609060101010101" pitchFamily="49" charset="-122"/>
              </a:rPr>
              <a:t>3</a:t>
            </a:r>
            <a:r>
              <a:rPr lang="zh-CN" altLang="en-US" dirty="0">
                <a:latin typeface="黑体" panose="02010609060101010101" pitchFamily="49" charset="-122"/>
              </a:rPr>
              <a:t>词索引，那么更是空间巨大，无法忍受</a:t>
            </a:r>
            <a:endParaRPr lang="en-US" altLang="zh-CN" dirty="0">
              <a:latin typeface="黑体" panose="02010609060101010101" pitchFamily="49" charset="-122"/>
            </a:endParaRPr>
          </a:p>
          <a:p>
            <a:pPr lvl="1" eaLnBrk="1" hangingPunct="1"/>
            <a:endParaRPr lang="en-US" altLang="zh-CN" dirty="0">
              <a:latin typeface="黑体" panose="02010609060101010101" pitchFamily="49" charset="-122"/>
            </a:endParaRPr>
          </a:p>
          <a:p>
            <a:pPr eaLnBrk="1" hangingPunct="1"/>
            <a:r>
              <a:rPr lang="zh-CN" altLang="en-US" dirty="0">
                <a:latin typeface="黑体" panose="02010609060101010101" pitchFamily="49" charset="-122"/>
              </a:rPr>
              <a:t>双词索引方法并不是一个标准的做法</a:t>
            </a:r>
            <a:r>
              <a:rPr lang="en-US" altLang="zh-CN" dirty="0">
                <a:latin typeface="黑体" panose="02010609060101010101" pitchFamily="49" charset="-122"/>
              </a:rPr>
              <a:t> (</a:t>
            </a:r>
            <a:r>
              <a:rPr lang="zh-CN" altLang="en-US" dirty="0">
                <a:latin typeface="黑体" panose="02010609060101010101" pitchFamily="49" charset="-122"/>
              </a:rPr>
              <a:t>即倒排索引中一般不会全部采用双词索引方法</a:t>
            </a:r>
            <a:r>
              <a:rPr lang="en-US" altLang="zh-CN" dirty="0">
                <a:latin typeface="黑体" panose="02010609060101010101" pitchFamily="49" charset="-122"/>
              </a:rPr>
              <a:t>)</a:t>
            </a:r>
            <a:r>
              <a:rPr lang="zh-CN" altLang="en-US" dirty="0">
                <a:latin typeface="黑体" panose="02010609060101010101" pitchFamily="49" charset="-122"/>
              </a:rPr>
              <a:t>，但是可以和其他方法混合使用</a:t>
            </a:r>
            <a:endParaRPr lang="en-US" altLang="zh-CN" dirty="0">
              <a:latin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6442CFA-E6A3-4E5C-8551-F8EAE5E494DE}"/>
              </a:ext>
            </a:extLst>
          </p:cNvPr>
          <p:cNvSpPr>
            <a:spLocks noGrp="1"/>
          </p:cNvSpPr>
          <p:nvPr>
            <p:ph type="title"/>
          </p:nvPr>
        </p:nvSpPr>
        <p:spPr>
          <a:xfrm>
            <a:off x="457200" y="413792"/>
            <a:ext cx="8229600" cy="1143000"/>
          </a:xfrm>
        </p:spPr>
        <p:txBody>
          <a:bodyPr/>
          <a:lstStyle/>
          <a:p>
            <a:pPr eaLnBrk="1" hangingPunct="1"/>
            <a:r>
              <a:rPr lang="zh-CN" altLang="en-US" dirty="0"/>
              <a:t>第二种解决方法</a:t>
            </a:r>
            <a:r>
              <a:rPr lang="en-US" altLang="zh-CN" dirty="0"/>
              <a:t>: </a:t>
            </a:r>
            <a:r>
              <a:rPr lang="zh-CN" altLang="en-US" dirty="0"/>
              <a:t>带位置信息的索引</a:t>
            </a:r>
            <a:r>
              <a:rPr lang="en-US" altLang="zh-CN" dirty="0"/>
              <a:t>(Positional indexes)</a:t>
            </a:r>
          </a:p>
        </p:txBody>
      </p:sp>
      <p:sp>
        <p:nvSpPr>
          <p:cNvPr id="92163" name="Rectangle 3">
            <a:extLst>
              <a:ext uri="{FF2B5EF4-FFF2-40B4-BE49-F238E27FC236}">
                <a16:creationId xmlns:a16="http://schemas.microsoft.com/office/drawing/2014/main" id="{89E800A9-77F6-4A99-89CD-8FA9012E8736}"/>
              </a:ext>
            </a:extLst>
          </p:cNvPr>
          <p:cNvSpPr>
            <a:spLocks noGrp="1"/>
          </p:cNvSpPr>
          <p:nvPr>
            <p:ph idx="1"/>
          </p:nvPr>
        </p:nvSpPr>
        <p:spPr>
          <a:xfrm>
            <a:off x="457200" y="1600200"/>
            <a:ext cx="8507288" cy="4953000"/>
          </a:xfrm>
        </p:spPr>
        <p:txBody>
          <a:bodyPr/>
          <a:lstStyle/>
          <a:p>
            <a:pPr eaLnBrk="1" hangingPunct="1"/>
            <a:r>
              <a:rPr lang="zh-CN" altLang="en-US" dirty="0">
                <a:latin typeface="黑体" panose="02010609060101010101" pitchFamily="49" charset="-122"/>
              </a:rPr>
              <a:t>在倒排记录表中，对每个词项在每篇文档中的每个位置</a:t>
            </a:r>
            <a:r>
              <a:rPr lang="en-US" altLang="zh-CN" dirty="0">
                <a:latin typeface="黑体" panose="02010609060101010101" pitchFamily="49" charset="-122"/>
              </a:rPr>
              <a:t>(</a:t>
            </a:r>
            <a:r>
              <a:rPr lang="zh-CN" altLang="en-US" dirty="0">
                <a:latin typeface="黑体" panose="02010609060101010101" pitchFamily="49" charset="-122"/>
              </a:rPr>
              <a:t>偏移或者单词序号</a:t>
            </a:r>
            <a:r>
              <a:rPr lang="en-US" altLang="zh-CN" dirty="0">
                <a:latin typeface="黑体" panose="02010609060101010101" pitchFamily="49" charset="-122"/>
              </a:rPr>
              <a:t>)</a:t>
            </a:r>
            <a:r>
              <a:rPr lang="zh-CN" altLang="en-US" dirty="0">
                <a:latin typeface="黑体" panose="02010609060101010101" pitchFamily="49" charset="-122"/>
              </a:rPr>
              <a:t>进行存储</a:t>
            </a:r>
            <a:r>
              <a:rPr lang="en-US" altLang="zh-CN" dirty="0">
                <a:latin typeface="黑体" panose="02010609060101010101" pitchFamily="49" charset="-122"/>
              </a:rPr>
              <a:t>:</a:t>
            </a:r>
          </a:p>
          <a:p>
            <a:pPr eaLnBrk="1" hangingPunct="1"/>
            <a:endParaRPr lang="en-US" altLang="zh-CN" dirty="0">
              <a:latin typeface="黑体" panose="02010609060101010101" pitchFamily="49" charset="-122"/>
            </a:endParaRPr>
          </a:p>
          <a:p>
            <a:pPr lvl="1" eaLnBrk="1" hangingPunct="1"/>
            <a:r>
              <a:rPr lang="en-US" altLang="zh-CN" dirty="0">
                <a:latin typeface="黑体" panose="02010609060101010101" pitchFamily="49" charset="-122"/>
              </a:rPr>
              <a:t>&lt;</a:t>
            </a:r>
            <a:r>
              <a:rPr lang="zh-CN" altLang="en-US" dirty="0">
                <a:latin typeface="黑体" panose="02010609060101010101" pitchFamily="49" charset="-122"/>
              </a:rPr>
              <a:t>词项</a:t>
            </a:r>
            <a:r>
              <a:rPr lang="en-US" altLang="zh-CN" dirty="0">
                <a:latin typeface="黑体" panose="02010609060101010101" pitchFamily="49" charset="-122"/>
              </a:rPr>
              <a:t>, </a:t>
            </a:r>
            <a:r>
              <a:rPr lang="zh-CN" altLang="en-US" dirty="0">
                <a:latin typeface="黑体" panose="02010609060101010101" pitchFamily="49" charset="-122"/>
              </a:rPr>
              <a:t>出现词项的文档篇数；</a:t>
            </a:r>
            <a:endParaRPr lang="en-US" altLang="zh-CN" dirty="0">
              <a:latin typeface="黑体" panose="02010609060101010101" pitchFamily="49" charset="-122"/>
            </a:endParaRPr>
          </a:p>
          <a:p>
            <a:pPr lvl="1" eaLnBrk="1" hangingPunct="1">
              <a:buFont typeface="Wingdings" panose="05000000000000000000" pitchFamily="2" charset="2"/>
              <a:buNone/>
            </a:pPr>
            <a:r>
              <a:rPr lang="en-US" altLang="zh-CN" dirty="0">
                <a:latin typeface="黑体" panose="02010609060101010101" pitchFamily="49" charset="-122"/>
              </a:rPr>
              <a:t>      doc1: </a:t>
            </a:r>
            <a:r>
              <a:rPr lang="zh-CN" altLang="en-US" dirty="0">
                <a:latin typeface="黑体" panose="02010609060101010101" pitchFamily="49" charset="-122"/>
              </a:rPr>
              <a:t>位置</a:t>
            </a:r>
            <a:r>
              <a:rPr lang="en-US" altLang="zh-CN" dirty="0">
                <a:latin typeface="黑体" panose="02010609060101010101" pitchFamily="49" charset="-122"/>
              </a:rPr>
              <a:t>1, </a:t>
            </a:r>
            <a:r>
              <a:rPr lang="zh-CN" altLang="en-US" dirty="0">
                <a:latin typeface="黑体" panose="02010609060101010101" pitchFamily="49" charset="-122"/>
              </a:rPr>
              <a:t>位置</a:t>
            </a:r>
            <a:r>
              <a:rPr lang="en-US" altLang="zh-CN" dirty="0">
                <a:latin typeface="黑体" panose="02010609060101010101" pitchFamily="49" charset="-122"/>
              </a:rPr>
              <a:t>2 … ;</a:t>
            </a:r>
          </a:p>
          <a:p>
            <a:pPr lvl="1" eaLnBrk="1" hangingPunct="1">
              <a:buFont typeface="Wingdings" panose="05000000000000000000" pitchFamily="2" charset="2"/>
              <a:buNone/>
            </a:pPr>
            <a:r>
              <a:rPr lang="en-US" altLang="zh-CN" dirty="0">
                <a:latin typeface="黑体" panose="02010609060101010101" pitchFamily="49" charset="-122"/>
              </a:rPr>
              <a:t>      doc2: </a:t>
            </a:r>
            <a:r>
              <a:rPr lang="zh-CN" altLang="en-US" dirty="0">
                <a:latin typeface="黑体" panose="02010609060101010101" pitchFamily="49" charset="-122"/>
              </a:rPr>
              <a:t>位置</a:t>
            </a:r>
            <a:r>
              <a:rPr lang="en-US" altLang="zh-CN" dirty="0">
                <a:latin typeface="黑体" panose="02010609060101010101" pitchFamily="49" charset="-122"/>
              </a:rPr>
              <a:t>1, </a:t>
            </a:r>
            <a:r>
              <a:rPr lang="zh-CN" altLang="en-US" dirty="0">
                <a:latin typeface="黑体" panose="02010609060101010101" pitchFamily="49" charset="-122"/>
              </a:rPr>
              <a:t>位置</a:t>
            </a:r>
            <a:r>
              <a:rPr lang="en-US" altLang="zh-CN" dirty="0">
                <a:latin typeface="黑体" panose="02010609060101010101" pitchFamily="49" charset="-122"/>
              </a:rPr>
              <a:t>2 … ;</a:t>
            </a:r>
          </a:p>
          <a:p>
            <a:pPr lvl="1" eaLnBrk="1" hangingPunct="1">
              <a:buFont typeface="Wingdings" panose="05000000000000000000" pitchFamily="2" charset="2"/>
              <a:buNone/>
            </a:pPr>
            <a:r>
              <a:rPr lang="en-US" altLang="zh-CN" dirty="0">
                <a:latin typeface="黑体" panose="02010609060101010101" pitchFamily="49" charset="-122"/>
              </a:rPr>
              <a:t>      …&gt;</a:t>
            </a:r>
          </a:p>
          <a:p>
            <a:pPr lvl="1" eaLnBrk="1" hangingPunct="1"/>
            <a:endParaRPr lang="en-US" altLang="zh-CN" dirty="0">
              <a:latin typeface="黑体" panose="02010609060101010101" pitchFamily="49" charset="-122"/>
            </a:endParaRPr>
          </a:p>
          <a:p>
            <a:pPr lvl="1" eaLnBrk="1" hangingPunct="1"/>
            <a:endParaRPr lang="en-US" altLang="zh-CN" dirty="0">
              <a:latin typeface="黑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0AAEBAA-6E98-4EBA-884A-7EBB05CF5ECB}"/>
              </a:ext>
            </a:extLst>
          </p:cNvPr>
          <p:cNvSpPr>
            <a:spLocks noGrp="1"/>
          </p:cNvSpPr>
          <p:nvPr>
            <p:ph type="title"/>
          </p:nvPr>
        </p:nvSpPr>
        <p:spPr/>
        <p:txBody>
          <a:bodyPr/>
          <a:lstStyle/>
          <a:p>
            <a:pPr eaLnBrk="1" hangingPunct="1"/>
            <a:r>
              <a:rPr lang="zh-CN" altLang="en-US"/>
              <a:t>位置索引的例子</a:t>
            </a:r>
            <a:endParaRPr lang="en-US" altLang="zh-CN"/>
          </a:p>
        </p:txBody>
      </p:sp>
      <p:sp>
        <p:nvSpPr>
          <p:cNvPr id="93187" name="Rectangle 3">
            <a:extLst>
              <a:ext uri="{FF2B5EF4-FFF2-40B4-BE49-F238E27FC236}">
                <a16:creationId xmlns:a16="http://schemas.microsoft.com/office/drawing/2014/main" id="{EDBAA1E5-26AC-418D-9053-16CB878F17D0}"/>
              </a:ext>
            </a:extLst>
          </p:cNvPr>
          <p:cNvSpPr>
            <a:spLocks noGrp="1"/>
          </p:cNvSpPr>
          <p:nvPr>
            <p:ph idx="1"/>
          </p:nvPr>
        </p:nvSpPr>
        <p:spPr/>
        <p:txBody>
          <a:bodyPr/>
          <a:lstStyle/>
          <a:p>
            <a:pPr eaLnBrk="1" hangingPunct="1"/>
            <a:r>
              <a:rPr lang="zh-CN" altLang="en-US">
                <a:ea typeface="宋体" panose="02010600030101010101" pitchFamily="2" charset="-122"/>
              </a:rPr>
              <a:t>对于输入的短语查询，需要在文档的层次上进行迭代</a:t>
            </a:r>
            <a:r>
              <a:rPr lang="en-US" altLang="zh-CN">
                <a:ea typeface="宋体" panose="02010600030101010101" pitchFamily="2" charset="-122"/>
              </a:rPr>
              <a:t>(</a:t>
            </a:r>
            <a:r>
              <a:rPr lang="zh-CN" altLang="en-US">
                <a:ea typeface="宋体" panose="02010600030101010101" pitchFamily="2" charset="-122"/>
              </a:rPr>
              <a:t>不同位置上</a:t>
            </a:r>
            <a:r>
              <a:rPr lang="en-US" altLang="zh-CN">
                <a:ea typeface="宋体" panose="02010600030101010101" pitchFamily="2" charset="-122"/>
              </a:rPr>
              <a:t>)</a:t>
            </a:r>
            <a:r>
              <a:rPr lang="zh-CN" altLang="en-US">
                <a:ea typeface="宋体" panose="02010600030101010101" pitchFamily="2" charset="-122"/>
              </a:rPr>
              <a:t>合并</a:t>
            </a:r>
            <a:endParaRPr lang="en-US" altLang="zh-CN">
              <a:ea typeface="宋体" panose="02010600030101010101" pitchFamily="2" charset="-122"/>
            </a:endParaRPr>
          </a:p>
          <a:p>
            <a:pPr eaLnBrk="1" hangingPunct="1"/>
            <a:r>
              <a:rPr lang="zh-CN" altLang="en-US">
                <a:ea typeface="宋体" panose="02010600030101010101" pitchFamily="2" charset="-122"/>
              </a:rPr>
              <a:t>不仅仅简单合并，还要考虑位置匹配</a:t>
            </a:r>
            <a:endParaRPr lang="en-US" altLang="zh-CN">
              <a:ea typeface="宋体" panose="02010600030101010101" pitchFamily="2" charset="-122"/>
            </a:endParaRPr>
          </a:p>
        </p:txBody>
      </p:sp>
      <p:sp>
        <p:nvSpPr>
          <p:cNvPr id="93188" name="Text Box 4">
            <a:extLst>
              <a:ext uri="{FF2B5EF4-FFF2-40B4-BE49-F238E27FC236}">
                <a16:creationId xmlns:a16="http://schemas.microsoft.com/office/drawing/2014/main" id="{38BD88C7-45B5-4095-A968-0885D1B6E2E6}"/>
              </a:ext>
            </a:extLst>
          </p:cNvPr>
          <p:cNvSpPr txBox="1">
            <a:spLocks noChangeArrowheads="1"/>
          </p:cNvSpPr>
          <p:nvPr/>
        </p:nvSpPr>
        <p:spPr bwMode="auto">
          <a:xfrm>
            <a:off x="685800" y="3810000"/>
            <a:ext cx="5410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r>
              <a:rPr lang="en-US" altLang="zh-CN" dirty="0">
                <a:ea typeface="Arial Unicode MS" pitchFamily="34" charset="-122"/>
              </a:rPr>
              <a:t>&lt;</a:t>
            </a:r>
            <a:r>
              <a:rPr lang="en-US" altLang="zh-CN" b="1" i="1" dirty="0">
                <a:ea typeface="Arial Unicode MS" pitchFamily="34" charset="-122"/>
              </a:rPr>
              <a:t>be</a:t>
            </a:r>
            <a:r>
              <a:rPr lang="en-US" altLang="zh-CN" dirty="0">
                <a:ea typeface="Arial Unicode MS" pitchFamily="34" charset="-122"/>
              </a:rPr>
              <a:t>: 993427;</a:t>
            </a:r>
          </a:p>
          <a:p>
            <a:pPr>
              <a:spcBef>
                <a:spcPct val="0"/>
              </a:spcBef>
              <a:buClrTx/>
              <a:buFontTx/>
              <a:buNone/>
            </a:pPr>
            <a:r>
              <a:rPr lang="en-US" altLang="zh-CN" i="1" dirty="0">
                <a:solidFill>
                  <a:srgbClr val="A40508"/>
                </a:solidFill>
                <a:ea typeface="Arial Unicode MS" pitchFamily="34" charset="-122"/>
              </a:rPr>
              <a:t>1</a:t>
            </a:r>
            <a:r>
              <a:rPr lang="en-US" altLang="zh-CN" dirty="0">
                <a:ea typeface="Arial Unicode MS" pitchFamily="34" charset="-122"/>
              </a:rPr>
              <a:t>: 7, 18, 33, 72, 86, 231;</a:t>
            </a:r>
          </a:p>
          <a:p>
            <a:pPr>
              <a:spcBef>
                <a:spcPct val="0"/>
              </a:spcBef>
              <a:buClrTx/>
              <a:buFontTx/>
              <a:buNone/>
            </a:pPr>
            <a:r>
              <a:rPr lang="en-US" altLang="zh-CN" i="1" dirty="0">
                <a:solidFill>
                  <a:srgbClr val="A40508"/>
                </a:solidFill>
                <a:ea typeface="Arial Unicode MS" pitchFamily="34" charset="-122"/>
              </a:rPr>
              <a:t>2</a:t>
            </a:r>
            <a:r>
              <a:rPr lang="en-US" altLang="zh-CN" dirty="0">
                <a:ea typeface="Arial Unicode MS" pitchFamily="34" charset="-122"/>
              </a:rPr>
              <a:t>: 3, 149;</a:t>
            </a:r>
          </a:p>
          <a:p>
            <a:pPr>
              <a:spcBef>
                <a:spcPct val="0"/>
              </a:spcBef>
              <a:buClrTx/>
              <a:buFontTx/>
              <a:buNone/>
            </a:pPr>
            <a:r>
              <a:rPr lang="en-US" altLang="zh-CN" i="1" dirty="0">
                <a:solidFill>
                  <a:srgbClr val="A40508"/>
                </a:solidFill>
                <a:ea typeface="Arial Unicode MS" pitchFamily="34" charset="-122"/>
              </a:rPr>
              <a:t>4</a:t>
            </a:r>
            <a:r>
              <a:rPr lang="en-US" altLang="zh-CN" dirty="0">
                <a:ea typeface="Arial Unicode MS" pitchFamily="34" charset="-122"/>
              </a:rPr>
              <a:t>: 17, 191, 291, 430, 434;</a:t>
            </a:r>
          </a:p>
          <a:p>
            <a:pPr>
              <a:spcBef>
                <a:spcPct val="0"/>
              </a:spcBef>
              <a:buClrTx/>
              <a:buFontTx/>
              <a:buNone/>
            </a:pPr>
            <a:r>
              <a:rPr lang="en-US" altLang="zh-CN" i="1" dirty="0">
                <a:solidFill>
                  <a:srgbClr val="A40508"/>
                </a:solidFill>
                <a:ea typeface="Arial Unicode MS" pitchFamily="34" charset="-122"/>
              </a:rPr>
              <a:t>5</a:t>
            </a:r>
            <a:r>
              <a:rPr lang="en-US" altLang="zh-CN" dirty="0">
                <a:ea typeface="Arial Unicode MS" pitchFamily="34" charset="-122"/>
              </a:rPr>
              <a:t>: 363, 367, …&gt;</a:t>
            </a:r>
          </a:p>
        </p:txBody>
      </p:sp>
      <p:sp>
        <p:nvSpPr>
          <p:cNvPr id="93189" name="AutoShape 5">
            <a:extLst>
              <a:ext uri="{FF2B5EF4-FFF2-40B4-BE49-F238E27FC236}">
                <a16:creationId xmlns:a16="http://schemas.microsoft.com/office/drawing/2014/main" id="{DFC40DBA-561E-42E0-8DDD-445A1B4A9EFB}"/>
              </a:ext>
            </a:extLst>
          </p:cNvPr>
          <p:cNvSpPr>
            <a:spLocks noChangeArrowheads="1"/>
          </p:cNvSpPr>
          <p:nvPr/>
        </p:nvSpPr>
        <p:spPr bwMode="auto">
          <a:xfrm>
            <a:off x="3962400" y="2971800"/>
            <a:ext cx="5181600" cy="1371600"/>
          </a:xfrm>
          <a:prstGeom prst="leftArrowCallout">
            <a:avLst>
              <a:gd name="adj1" fmla="val 25000"/>
              <a:gd name="adj2" fmla="val 25000"/>
              <a:gd name="adj3" fmla="val 49986"/>
              <a:gd name="adj4" fmla="val 66667"/>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FontTx/>
              <a:buNone/>
            </a:pPr>
            <a:r>
              <a:rPr lang="en-US" altLang="zh-CN" sz="2400">
                <a:solidFill>
                  <a:srgbClr val="A40508"/>
                </a:solidFill>
                <a:ea typeface="Arial Unicode MS" pitchFamily="34" charset="-122"/>
              </a:rPr>
              <a:t>1,2,4,5</a:t>
            </a:r>
            <a:r>
              <a:rPr lang="zh-CN" altLang="en-US" sz="2400">
                <a:solidFill>
                  <a:srgbClr val="A40508"/>
                </a:solidFill>
                <a:ea typeface="Arial Unicode MS" pitchFamily="34" charset="-122"/>
              </a:rPr>
              <a:t>这几篇文章</a:t>
            </a:r>
            <a:endParaRPr lang="en-US" altLang="zh-CN" sz="2400">
              <a:solidFill>
                <a:srgbClr val="A40508"/>
              </a:solidFill>
              <a:ea typeface="Arial Unicode MS" pitchFamily="34" charset="-122"/>
            </a:endParaRPr>
          </a:p>
          <a:p>
            <a:pPr algn="ctr">
              <a:spcBef>
                <a:spcPct val="0"/>
              </a:spcBef>
              <a:buClrTx/>
              <a:buFontTx/>
              <a:buNone/>
            </a:pPr>
            <a:r>
              <a:rPr lang="zh-CN" altLang="en-US" sz="2400">
                <a:solidFill>
                  <a:srgbClr val="A40508"/>
                </a:solidFill>
                <a:ea typeface="Arial Unicode MS" pitchFamily="34" charset="-122"/>
              </a:rPr>
              <a:t>中哪篇包含</a:t>
            </a:r>
            <a:r>
              <a:rPr lang="en-US" altLang="zh-CN" sz="2400">
                <a:solidFill>
                  <a:srgbClr val="A40508"/>
                </a:solidFill>
                <a:ea typeface="Arial Unicode MS" pitchFamily="34" charset="-122"/>
              </a:rPr>
              <a:t> </a:t>
            </a:r>
            <a:r>
              <a:rPr lang="en-US" altLang="zh-CN" sz="2400">
                <a:ea typeface="Arial Unicode MS" pitchFamily="34" charset="-122"/>
              </a:rPr>
              <a:t>“</a:t>
            </a:r>
            <a:r>
              <a:rPr lang="en-US" altLang="zh-CN" sz="2400" b="1" i="1">
                <a:ea typeface="Arial Unicode MS" pitchFamily="34" charset="-122"/>
              </a:rPr>
              <a:t>to be</a:t>
            </a:r>
          </a:p>
          <a:p>
            <a:pPr algn="ctr">
              <a:spcBef>
                <a:spcPct val="0"/>
              </a:spcBef>
              <a:buClrTx/>
              <a:buFontTx/>
              <a:buNone/>
            </a:pPr>
            <a:r>
              <a:rPr lang="en-US" altLang="zh-CN" sz="2400" b="1" i="1">
                <a:ea typeface="Arial Unicode MS" pitchFamily="34" charset="-122"/>
              </a:rPr>
              <a:t>or not to be</a:t>
            </a:r>
            <a:r>
              <a:rPr lang="en-US" altLang="zh-CN" sz="2400">
                <a:ea typeface="Arial Unicode MS" pitchFamily="34"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倒排索引</a:t>
            </a:r>
            <a:r>
              <a:rPr lang="en-US" altLang="zh-CN" dirty="0"/>
              <a:t>(Cont.)</a:t>
            </a:r>
            <a:endParaRPr lang="zh-CN" altLang="en-US" dirty="0"/>
          </a:p>
        </p:txBody>
      </p:sp>
      <p:sp>
        <p:nvSpPr>
          <p:cNvPr id="3" name="内容占位符 2"/>
          <p:cNvSpPr>
            <a:spLocks noGrp="1"/>
          </p:cNvSpPr>
          <p:nvPr>
            <p:ph idx="1"/>
          </p:nvPr>
        </p:nvSpPr>
        <p:spPr/>
        <p:txBody>
          <a:bodyPr/>
          <a:lstStyle/>
          <a:p>
            <a:r>
              <a:rPr lang="zh-CN" altLang="en-US" dirty="0"/>
              <a:t>每条索引项与特定的倒排列表关联</a:t>
            </a:r>
            <a:endParaRPr lang="en-US" altLang="zh-CN" dirty="0"/>
          </a:p>
          <a:p>
            <a:pPr lvl="1"/>
            <a:r>
              <a:rPr lang="zh-CN" altLang="en-US" dirty="0"/>
              <a:t>倒排列表包含文档列表、词（索引项）在文档中出现的次数等信息</a:t>
            </a:r>
            <a:endParaRPr lang="en-US" altLang="zh-CN" dirty="0"/>
          </a:p>
          <a:p>
            <a:pPr lvl="1"/>
            <a:r>
              <a:rPr lang="zh-CN" altLang="en-US" dirty="0"/>
              <a:t>列表中的每个项称为</a:t>
            </a:r>
            <a:r>
              <a:rPr lang="en-US" altLang="zh-CN" dirty="0"/>
              <a:t>posting</a:t>
            </a:r>
          </a:p>
          <a:p>
            <a:pPr lvl="1"/>
            <a:r>
              <a:rPr lang="en-US" altLang="zh-CN" dirty="0"/>
              <a:t>Posting</a:t>
            </a:r>
            <a:r>
              <a:rPr lang="zh-CN" altLang="en-US" dirty="0"/>
              <a:t>中指向文档或特定位置部分数据称为指针</a:t>
            </a:r>
            <a:endParaRPr lang="en-US" altLang="zh-CN" dirty="0"/>
          </a:p>
          <a:p>
            <a:pPr lvl="1"/>
            <a:r>
              <a:rPr lang="zh-CN" altLang="en-US" dirty="0"/>
              <a:t>每个文档赋予一个唯一编号</a:t>
            </a:r>
            <a:endParaRPr lang="en-US" altLang="zh-CN" dirty="0"/>
          </a:p>
          <a:p>
            <a:pPr lvl="1"/>
            <a:r>
              <a:rPr lang="zh-CN" altLang="en-US" dirty="0"/>
              <a:t>列表以文档编号排序</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a:t>
            </a:fld>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CAE5A43-6D61-44B3-8C47-70657D7C6B3B}"/>
              </a:ext>
            </a:extLst>
          </p:cNvPr>
          <p:cNvSpPr>
            <a:spLocks noGrp="1"/>
          </p:cNvSpPr>
          <p:nvPr>
            <p:ph type="title"/>
          </p:nvPr>
        </p:nvSpPr>
        <p:spPr/>
        <p:txBody>
          <a:bodyPr/>
          <a:lstStyle/>
          <a:p>
            <a:pPr eaLnBrk="1" hangingPunct="1"/>
            <a:r>
              <a:rPr lang="zh-CN" altLang="en-US"/>
              <a:t>短语查询的处理</a:t>
            </a:r>
            <a:endParaRPr lang="en-US" altLang="zh-CN"/>
          </a:p>
        </p:txBody>
      </p:sp>
      <p:sp>
        <p:nvSpPr>
          <p:cNvPr id="94211" name="Rectangle 3">
            <a:extLst>
              <a:ext uri="{FF2B5EF4-FFF2-40B4-BE49-F238E27FC236}">
                <a16:creationId xmlns:a16="http://schemas.microsoft.com/office/drawing/2014/main" id="{E04F1BA4-A16A-471B-B211-94C13DE44AE5}"/>
              </a:ext>
            </a:extLst>
          </p:cNvPr>
          <p:cNvSpPr>
            <a:spLocks noGrp="1"/>
          </p:cNvSpPr>
          <p:nvPr>
            <p:ph idx="1"/>
          </p:nvPr>
        </p:nvSpPr>
        <p:spPr/>
        <p:txBody>
          <a:bodyPr/>
          <a:lstStyle/>
          <a:p>
            <a:pPr eaLnBrk="1" hangingPunct="1"/>
            <a:r>
              <a:rPr lang="zh-CN" altLang="en-US">
                <a:ea typeface="宋体" panose="02010600030101010101" pitchFamily="2" charset="-122"/>
              </a:rPr>
              <a:t>短语查询：</a:t>
            </a:r>
            <a:r>
              <a:rPr lang="en-US" altLang="zh-CN">
                <a:ea typeface="宋体" panose="02010600030101010101" pitchFamily="2" charset="-122"/>
              </a:rPr>
              <a:t>“to be or not to be”</a:t>
            </a:r>
          </a:p>
          <a:p>
            <a:pPr eaLnBrk="1" hangingPunct="1"/>
            <a:r>
              <a:rPr lang="zh-CN" altLang="en-US">
                <a:ea typeface="宋体" panose="02010600030101010101" pitchFamily="2" charset="-122"/>
              </a:rPr>
              <a:t>对每个词项，抽出其对应的倒排记录表</a:t>
            </a:r>
            <a:r>
              <a:rPr lang="en-US" altLang="zh-CN">
                <a:ea typeface="宋体" panose="02010600030101010101" pitchFamily="2" charset="-122"/>
              </a:rPr>
              <a:t>: to, be, or, not.</a:t>
            </a:r>
          </a:p>
          <a:p>
            <a:pPr eaLnBrk="1" hangingPunct="1"/>
            <a:r>
              <a:rPr lang="zh-CN" altLang="en-US">
                <a:ea typeface="宋体" panose="02010600030101010101" pitchFamily="2" charset="-122"/>
              </a:rPr>
              <a:t>合并</a:t>
            </a:r>
            <a:r>
              <a:rPr lang="en-US" altLang="zh-CN">
                <a:ea typeface="宋体" panose="02010600030101010101" pitchFamily="2" charset="-122"/>
              </a:rPr>
              <a:t>&lt;docID:</a:t>
            </a:r>
            <a:r>
              <a:rPr lang="zh-CN" altLang="en-US">
                <a:ea typeface="宋体" panose="02010600030101010101" pitchFamily="2" charset="-122"/>
              </a:rPr>
              <a:t>位置</a:t>
            </a:r>
            <a:r>
              <a:rPr lang="en-US" altLang="zh-CN">
                <a:ea typeface="宋体" panose="02010600030101010101" pitchFamily="2" charset="-122"/>
              </a:rPr>
              <a:t> &gt;</a:t>
            </a:r>
            <a:r>
              <a:rPr lang="zh-CN" altLang="en-US">
                <a:ea typeface="宋体" panose="02010600030101010101" pitchFamily="2" charset="-122"/>
              </a:rPr>
              <a:t>表，考虑</a:t>
            </a:r>
            <a:r>
              <a:rPr lang="en-US" altLang="zh-CN">
                <a:ea typeface="宋体" panose="02010600030101010101" pitchFamily="2" charset="-122"/>
              </a:rPr>
              <a:t> “to be or not to be”.</a:t>
            </a:r>
          </a:p>
          <a:p>
            <a:pPr lvl="1" eaLnBrk="1" hangingPunct="1"/>
            <a:r>
              <a:rPr lang="en-US" altLang="zh-CN">
                <a:ea typeface="宋体" panose="02010600030101010101" pitchFamily="2" charset="-122"/>
              </a:rPr>
              <a:t>to: </a:t>
            </a:r>
          </a:p>
          <a:p>
            <a:pPr lvl="2" eaLnBrk="1" hangingPunct="1"/>
            <a:r>
              <a:rPr lang="en-US" altLang="zh-CN">
                <a:ea typeface="宋体" panose="02010600030101010101" pitchFamily="2" charset="-122"/>
              </a:rPr>
              <a:t>2:1,17,74,222,551; 4:8,16,190,429,433; 7:13,23,191; ...</a:t>
            </a:r>
          </a:p>
          <a:p>
            <a:pPr lvl="1" eaLnBrk="1" hangingPunct="1"/>
            <a:r>
              <a:rPr lang="en-US" altLang="zh-CN">
                <a:ea typeface="宋体" panose="02010600030101010101" pitchFamily="2" charset="-122"/>
              </a:rPr>
              <a:t>be:  </a:t>
            </a:r>
          </a:p>
          <a:p>
            <a:pPr lvl="2" eaLnBrk="1" hangingPunct="1"/>
            <a:r>
              <a:rPr lang="en-US" altLang="zh-CN">
                <a:ea typeface="宋体" panose="02010600030101010101" pitchFamily="2" charset="-122"/>
              </a:rPr>
              <a:t>1:17,19; 4:17,191,291,430,434; 5:14,19,101; ...</a:t>
            </a:r>
          </a:p>
          <a:p>
            <a:pPr eaLnBrk="1" hangingPunct="1"/>
            <a:r>
              <a:rPr lang="zh-CN" altLang="en-US">
                <a:ea typeface="宋体" panose="02010600030101010101" pitchFamily="2" charset="-122"/>
              </a:rPr>
              <a:t>邻近搜索中的搜索策略与此类似，不同的是此时考虑前后位置之间的距离不大于某个值</a:t>
            </a:r>
            <a:endParaRPr lang="en-US" altLang="zh-CN">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857FEA5-76A8-4E81-A72B-47F657A8AC65}"/>
              </a:ext>
            </a:extLst>
          </p:cNvPr>
          <p:cNvSpPr>
            <a:spLocks noGrp="1"/>
          </p:cNvSpPr>
          <p:nvPr>
            <p:ph type="title"/>
          </p:nvPr>
        </p:nvSpPr>
        <p:spPr/>
        <p:txBody>
          <a:bodyPr/>
          <a:lstStyle/>
          <a:p>
            <a:pPr eaLnBrk="1" hangingPunct="1"/>
            <a:r>
              <a:rPr lang="zh-CN" altLang="en-US"/>
              <a:t>邻近式查询</a:t>
            </a:r>
            <a:r>
              <a:rPr lang="en-US" altLang="zh-CN"/>
              <a:t>(Proximity query)</a:t>
            </a:r>
          </a:p>
        </p:txBody>
      </p:sp>
      <p:sp>
        <p:nvSpPr>
          <p:cNvPr id="95235" name="Rectangle 3">
            <a:extLst>
              <a:ext uri="{FF2B5EF4-FFF2-40B4-BE49-F238E27FC236}">
                <a16:creationId xmlns:a16="http://schemas.microsoft.com/office/drawing/2014/main" id="{6FB167A1-4A61-43AE-8C4B-63BBACBD9203}"/>
              </a:ext>
            </a:extLst>
          </p:cNvPr>
          <p:cNvSpPr>
            <a:spLocks noGrp="1"/>
          </p:cNvSpPr>
          <p:nvPr>
            <p:ph idx="1"/>
          </p:nvPr>
        </p:nvSpPr>
        <p:spPr/>
        <p:txBody>
          <a:bodyPr/>
          <a:lstStyle/>
          <a:p>
            <a:pPr eaLnBrk="1" hangingPunct="1"/>
            <a:r>
              <a:rPr lang="en-US" altLang="zh-CN">
                <a:ea typeface="宋体" panose="02010600030101010101" pitchFamily="2" charset="-122"/>
              </a:rPr>
              <a:t>LIMIT! /3 STATUTE /3 FEDERAL /2 TORT </a:t>
            </a:r>
          </a:p>
          <a:p>
            <a:pPr lvl="1" eaLnBrk="1" hangingPunct="1"/>
            <a:r>
              <a:rPr lang="en-US" altLang="zh-CN">
                <a:ea typeface="宋体" panose="02010600030101010101" pitchFamily="2" charset="-122"/>
              </a:rPr>
              <a:t>/k </a:t>
            </a:r>
            <a:r>
              <a:rPr lang="zh-CN" altLang="en-US">
                <a:ea typeface="宋体" panose="02010600030101010101" pitchFamily="2" charset="-122"/>
              </a:rPr>
              <a:t>表示</a:t>
            </a:r>
            <a:r>
              <a:rPr lang="en-US" altLang="zh-CN">
                <a:ea typeface="宋体" panose="02010600030101010101" pitchFamily="2" charset="-122"/>
              </a:rPr>
              <a:t> “</a:t>
            </a:r>
            <a:r>
              <a:rPr lang="zh-CN" altLang="en-US">
                <a:ea typeface="宋体" panose="02010600030101010101" pitchFamily="2" charset="-122"/>
              </a:rPr>
              <a:t>在</a:t>
            </a:r>
            <a:r>
              <a:rPr lang="en-US" altLang="zh-CN">
                <a:ea typeface="宋体" panose="02010600030101010101" pitchFamily="2" charset="-122"/>
              </a:rPr>
              <a:t> k </a:t>
            </a:r>
            <a:r>
              <a:rPr lang="zh-CN" altLang="en-US">
                <a:ea typeface="宋体" panose="02010600030101010101" pitchFamily="2" charset="-122"/>
              </a:rPr>
              <a:t>个词之内</a:t>
            </a:r>
            <a:r>
              <a:rPr lang="en-US" altLang="zh-CN">
                <a:ea typeface="宋体" panose="02010600030101010101" pitchFamily="2" charset="-122"/>
              </a:rPr>
              <a:t>”</a:t>
            </a:r>
          </a:p>
          <a:p>
            <a:pPr eaLnBrk="1" hangingPunct="1"/>
            <a:r>
              <a:rPr lang="zh-CN" altLang="en-US">
                <a:ea typeface="宋体" panose="02010600030101010101" pitchFamily="2" charset="-122"/>
              </a:rPr>
              <a:t>很明显，位置索引可以处理邻近式查询，而双词索引却不能</a:t>
            </a:r>
            <a:endParaRPr lang="en-US" altLang="zh-CN">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74DBCBE-ADCA-49CF-8407-53375EE3A882}"/>
              </a:ext>
            </a:extLst>
          </p:cNvPr>
          <p:cNvSpPr>
            <a:spLocks noGrp="1"/>
          </p:cNvSpPr>
          <p:nvPr>
            <p:ph type="title"/>
          </p:nvPr>
        </p:nvSpPr>
        <p:spPr/>
        <p:txBody>
          <a:bodyPr/>
          <a:lstStyle/>
          <a:p>
            <a:pPr eaLnBrk="1" hangingPunct="1"/>
            <a:r>
              <a:rPr lang="zh-CN" altLang="en-US" dirty="0"/>
              <a:t>位置索引的大小（</a:t>
            </a:r>
            <a:r>
              <a:rPr lang="en-US" altLang="zh-CN" dirty="0"/>
              <a:t>1</a:t>
            </a:r>
            <a:r>
              <a:rPr lang="zh-CN" altLang="en-US" dirty="0"/>
              <a:t>）</a:t>
            </a:r>
            <a:endParaRPr lang="en-US" altLang="zh-CN" dirty="0"/>
          </a:p>
        </p:txBody>
      </p:sp>
      <p:sp>
        <p:nvSpPr>
          <p:cNvPr id="96259" name="Rectangle 4">
            <a:extLst>
              <a:ext uri="{FF2B5EF4-FFF2-40B4-BE49-F238E27FC236}">
                <a16:creationId xmlns:a16="http://schemas.microsoft.com/office/drawing/2014/main" id="{B8674870-0C6C-45B3-93CA-E9C969E15DAA}"/>
              </a:ext>
            </a:extLst>
          </p:cNvPr>
          <p:cNvSpPr>
            <a:spLocks noGrp="1"/>
          </p:cNvSpPr>
          <p:nvPr>
            <p:ph idx="1"/>
          </p:nvPr>
        </p:nvSpPr>
        <p:spPr/>
        <p:txBody>
          <a:bodyPr/>
          <a:lstStyle/>
          <a:p>
            <a:pPr eaLnBrk="1" hangingPunct="1"/>
            <a:r>
              <a:rPr lang="zh-CN" altLang="en-US" dirty="0">
                <a:ea typeface="宋体" panose="02010600030101010101" pitchFamily="2" charset="-122"/>
              </a:rPr>
              <a:t>位置索引增加了位置信息，因此空间较大，但是可以采用索引压缩技术进行处理</a:t>
            </a:r>
            <a:endParaRPr lang="en-US" altLang="zh-CN" dirty="0">
              <a:ea typeface="宋体" panose="02010600030101010101" pitchFamily="2" charset="-122"/>
            </a:endParaRPr>
          </a:p>
          <a:p>
            <a:pPr eaLnBrk="1" hangingPunct="1"/>
            <a:r>
              <a:rPr lang="zh-CN" altLang="en-US" dirty="0">
                <a:ea typeface="宋体" panose="02010600030101010101" pitchFamily="2" charset="-122"/>
              </a:rPr>
              <a:t>当然，相对于没有位置信息的索引，位置索引的存储空间明显大于无位置信息的索引</a:t>
            </a:r>
            <a:endParaRPr lang="en-US" altLang="zh-CN" dirty="0">
              <a:ea typeface="宋体" panose="02010600030101010101" pitchFamily="2" charset="-122"/>
            </a:endParaRPr>
          </a:p>
          <a:p>
            <a:pPr eaLnBrk="1" hangingPunct="1"/>
            <a:r>
              <a:rPr lang="zh-CN" altLang="en-US" dirty="0">
                <a:ea typeface="宋体" panose="02010600030101010101" pitchFamily="2" charset="-122"/>
              </a:rPr>
              <a:t>另外，位置索引目前是实际检索系统的标配，这是因为实际中需要处理短语</a:t>
            </a:r>
            <a:r>
              <a:rPr lang="en-US" altLang="zh-CN" dirty="0">
                <a:ea typeface="宋体" panose="02010600030101010101" pitchFamily="2" charset="-122"/>
              </a:rPr>
              <a:t>(</a:t>
            </a:r>
            <a:r>
              <a:rPr lang="zh-CN" altLang="en-US" dirty="0">
                <a:ea typeface="宋体" panose="02010600030101010101" pitchFamily="2" charset="-122"/>
              </a:rPr>
              <a:t>显式和隐式</a:t>
            </a:r>
            <a:r>
              <a:rPr lang="en-US" altLang="zh-CN" dirty="0">
                <a:ea typeface="宋体" panose="02010600030101010101" pitchFamily="2" charset="-122"/>
              </a:rPr>
              <a:t>)</a:t>
            </a:r>
            <a:r>
              <a:rPr lang="zh-CN" altLang="en-US" dirty="0">
                <a:ea typeface="宋体" panose="02010600030101010101" pitchFamily="2" charset="-122"/>
              </a:rPr>
              <a:t>和邻近式查询</a:t>
            </a:r>
            <a:endParaRPr lang="en-US" altLang="zh-CN" dirty="0">
              <a:ea typeface="宋体" panose="02010600030101010101" pitchFamily="2" charset="-122"/>
            </a:endParaRPr>
          </a:p>
        </p:txBody>
      </p:sp>
      <p:sp>
        <p:nvSpPr>
          <p:cNvPr id="96260" name="Rectangle 3">
            <a:extLst>
              <a:ext uri="{FF2B5EF4-FFF2-40B4-BE49-F238E27FC236}">
                <a16:creationId xmlns:a16="http://schemas.microsoft.com/office/drawing/2014/main" id="{953B2739-B2AE-4CC6-BE24-F9B6A2D1D6DD}"/>
              </a:ext>
            </a:extLst>
          </p:cNvPr>
          <p:cNvSpPr>
            <a:spLocks noChangeArrowheads="1"/>
          </p:cNvSpPr>
          <p:nvPr/>
        </p:nvSpPr>
        <p:spPr bwMode="auto">
          <a:xfrm>
            <a:off x="685800" y="44196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Clr>
                <a:srgbClr val="A50021"/>
              </a:buClr>
              <a:buSzPct val="60000"/>
              <a:buFont typeface="Wingdings" panose="05000000000000000000" pitchFamily="2" charset="2"/>
              <a:buChar char="n"/>
            </a:pPr>
            <a:endParaRPr lang="zh-CN" altLang="en-US" sz="2600">
              <a:ea typeface="Arial Unicode MS"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E07B02E-95CF-4659-B51A-5BFF51D5EAFE}"/>
              </a:ext>
            </a:extLst>
          </p:cNvPr>
          <p:cNvSpPr>
            <a:spLocks noGrp="1"/>
          </p:cNvSpPr>
          <p:nvPr>
            <p:ph type="title"/>
          </p:nvPr>
        </p:nvSpPr>
        <p:spPr/>
        <p:txBody>
          <a:bodyPr/>
          <a:lstStyle/>
          <a:p>
            <a:pPr eaLnBrk="1" hangingPunct="1"/>
            <a:r>
              <a:rPr lang="zh-CN" altLang="en-US" dirty="0"/>
              <a:t>位置索引的大小（</a:t>
            </a:r>
            <a:r>
              <a:rPr lang="en-US" altLang="zh-CN" dirty="0"/>
              <a:t>2</a:t>
            </a:r>
            <a:r>
              <a:rPr lang="zh-CN" altLang="en-US" dirty="0"/>
              <a:t>）</a:t>
            </a:r>
            <a:endParaRPr lang="en-US" altLang="zh-CN" dirty="0"/>
          </a:p>
        </p:txBody>
      </p:sp>
      <p:sp>
        <p:nvSpPr>
          <p:cNvPr id="97283" name="Rectangle 3">
            <a:extLst>
              <a:ext uri="{FF2B5EF4-FFF2-40B4-BE49-F238E27FC236}">
                <a16:creationId xmlns:a16="http://schemas.microsoft.com/office/drawing/2014/main" id="{4A3192BB-2055-4D13-8AC1-448D8D3F9E76}"/>
              </a:ext>
            </a:extLst>
          </p:cNvPr>
          <p:cNvSpPr>
            <a:spLocks noGrp="1"/>
          </p:cNvSpPr>
          <p:nvPr>
            <p:ph idx="1"/>
          </p:nvPr>
        </p:nvSpPr>
        <p:spPr>
          <a:xfrm>
            <a:off x="251520" y="1860376"/>
            <a:ext cx="8435280" cy="4953000"/>
          </a:xfrm>
        </p:spPr>
        <p:txBody>
          <a:bodyPr/>
          <a:lstStyle/>
          <a:p>
            <a:pPr eaLnBrk="1" hangingPunct="1"/>
            <a:r>
              <a:rPr lang="zh-CN" altLang="en-US" dirty="0">
                <a:ea typeface="宋体" panose="02010600030101010101" pitchFamily="2" charset="-122"/>
              </a:rPr>
              <a:t>词项在每篇文档中的每次出现都需要一个存储单元</a:t>
            </a:r>
            <a:endParaRPr lang="en-US" altLang="zh-CN" dirty="0">
              <a:ea typeface="宋体" panose="02010600030101010101" pitchFamily="2" charset="-122"/>
            </a:endParaRPr>
          </a:p>
          <a:p>
            <a:pPr eaLnBrk="1" hangingPunct="1"/>
            <a:r>
              <a:rPr lang="zh-CN" altLang="en-US" dirty="0">
                <a:ea typeface="宋体" panose="02010600030101010101" pitchFamily="2" charset="-122"/>
              </a:rPr>
              <a:t>因此索引的大小依赖于文档的平均长度</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平均</a:t>
            </a:r>
            <a:r>
              <a:rPr lang="en-US" altLang="zh-CN" dirty="0">
                <a:ea typeface="宋体" panose="02010600030101010101" pitchFamily="2" charset="-122"/>
              </a:rPr>
              <a:t>Web</a:t>
            </a:r>
            <a:r>
              <a:rPr lang="zh-CN" altLang="en-US" dirty="0">
                <a:ea typeface="宋体" panose="02010600030101010101" pitchFamily="2" charset="-122"/>
              </a:rPr>
              <a:t>页面的长度</a:t>
            </a:r>
            <a:r>
              <a:rPr lang="en-US" altLang="zh-CN" dirty="0">
                <a:ea typeface="宋体" panose="02010600030101010101" pitchFamily="2" charset="-122"/>
              </a:rPr>
              <a:t> &lt;1000 </a:t>
            </a:r>
            <a:r>
              <a:rPr lang="zh-CN" altLang="en-US" dirty="0">
                <a:ea typeface="宋体" panose="02010600030101010101" pitchFamily="2" charset="-122"/>
              </a:rPr>
              <a:t>个词项</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美国证监会文件</a:t>
            </a:r>
            <a:r>
              <a:rPr lang="en-US" altLang="zh-CN" dirty="0">
                <a:ea typeface="宋体" panose="02010600030101010101" pitchFamily="2" charset="-122"/>
              </a:rPr>
              <a:t>(SEC filings), </a:t>
            </a:r>
            <a:r>
              <a:rPr lang="zh-CN" altLang="en-US" dirty="0">
                <a:ea typeface="宋体" panose="02010600030101010101" pitchFamily="2" charset="-122"/>
              </a:rPr>
              <a:t>书籍</a:t>
            </a:r>
            <a:r>
              <a:rPr lang="en-US" altLang="zh-CN" dirty="0">
                <a:ea typeface="宋体" panose="02010600030101010101" pitchFamily="2" charset="-122"/>
              </a:rPr>
              <a:t>, </a:t>
            </a:r>
            <a:r>
              <a:rPr lang="zh-CN" altLang="en-US" dirty="0">
                <a:ea typeface="宋体" panose="02010600030101010101" pitchFamily="2" charset="-122"/>
              </a:rPr>
              <a:t>甚至一些史诗</a:t>
            </a:r>
            <a:r>
              <a:rPr lang="en-US" altLang="zh-CN" dirty="0">
                <a:ea typeface="宋体" panose="02010600030101010101" pitchFamily="2" charset="-122"/>
              </a:rPr>
              <a:t> … </a:t>
            </a:r>
            <a:r>
              <a:rPr lang="zh-CN" altLang="en-US" dirty="0">
                <a:ea typeface="宋体" panose="02010600030101010101" pitchFamily="2" charset="-122"/>
              </a:rPr>
              <a:t>和容易就超过</a:t>
            </a:r>
            <a:r>
              <a:rPr lang="en-US" altLang="zh-CN" dirty="0">
                <a:ea typeface="宋体" panose="02010600030101010101" pitchFamily="2" charset="-122"/>
              </a:rPr>
              <a:t> 100,000 </a:t>
            </a:r>
            <a:r>
              <a:rPr lang="zh-CN" altLang="en-US" dirty="0">
                <a:ea typeface="宋体" panose="02010600030101010101" pitchFamily="2" charset="-122"/>
              </a:rPr>
              <a:t>个词项</a:t>
            </a:r>
            <a:endParaRPr lang="en-US" altLang="zh-CN" dirty="0">
              <a:ea typeface="宋体" panose="02010600030101010101" pitchFamily="2" charset="-122"/>
            </a:endParaRPr>
          </a:p>
          <a:p>
            <a:pPr eaLnBrk="1" hangingPunct="1"/>
            <a:r>
              <a:rPr lang="zh-CN" altLang="en-US" dirty="0">
                <a:ea typeface="宋体" panose="02010600030101010101" pitchFamily="2" charset="-122"/>
              </a:rPr>
              <a:t>假定某个词项的出现频率是</a:t>
            </a:r>
            <a:r>
              <a:rPr lang="en-US" altLang="zh-CN" dirty="0">
                <a:ea typeface="宋体" panose="02010600030101010101" pitchFamily="2" charset="-122"/>
              </a:rPr>
              <a:t>0.1%</a:t>
            </a:r>
          </a:p>
        </p:txBody>
      </p:sp>
      <p:sp>
        <p:nvSpPr>
          <p:cNvPr id="97284" name="AutoShape 4">
            <a:extLst>
              <a:ext uri="{FF2B5EF4-FFF2-40B4-BE49-F238E27FC236}">
                <a16:creationId xmlns:a16="http://schemas.microsoft.com/office/drawing/2014/main" id="{A8A295B6-5204-496E-8198-B0467D67B802}"/>
              </a:ext>
            </a:extLst>
          </p:cNvPr>
          <p:cNvSpPr>
            <a:spLocks noChangeArrowheads="1"/>
          </p:cNvSpPr>
          <p:nvPr/>
        </p:nvSpPr>
        <p:spPr bwMode="auto">
          <a:xfrm>
            <a:off x="8091488" y="2514600"/>
            <a:ext cx="976312" cy="685800"/>
          </a:xfrm>
          <a:prstGeom prst="leftArrow">
            <a:avLst>
              <a:gd name="adj1" fmla="val 50000"/>
              <a:gd name="adj2" fmla="val 35590"/>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en-US" altLang="zh-CN" sz="2400" b="1">
                <a:ea typeface="Arial Unicode MS" pitchFamily="34" charset="-122"/>
              </a:rPr>
              <a:t>Why?</a:t>
            </a:r>
          </a:p>
        </p:txBody>
      </p:sp>
      <p:grpSp>
        <p:nvGrpSpPr>
          <p:cNvPr id="97285" name="Group 5">
            <a:extLst>
              <a:ext uri="{FF2B5EF4-FFF2-40B4-BE49-F238E27FC236}">
                <a16:creationId xmlns:a16="http://schemas.microsoft.com/office/drawing/2014/main" id="{040BD4F5-ED13-49DE-A83F-C5D823523FDB}"/>
              </a:ext>
            </a:extLst>
          </p:cNvPr>
          <p:cNvGrpSpPr>
            <a:grpSpLocks/>
          </p:cNvGrpSpPr>
          <p:nvPr/>
        </p:nvGrpSpPr>
        <p:grpSpPr bwMode="auto">
          <a:xfrm>
            <a:off x="762000" y="5029200"/>
            <a:ext cx="7769225" cy="1524000"/>
            <a:chOff x="624" y="3168"/>
            <a:chExt cx="4894" cy="960"/>
          </a:xfrm>
        </p:grpSpPr>
        <p:grpSp>
          <p:nvGrpSpPr>
            <p:cNvPr id="97286" name="Group 6">
              <a:extLst>
                <a:ext uri="{FF2B5EF4-FFF2-40B4-BE49-F238E27FC236}">
                  <a16:creationId xmlns:a16="http://schemas.microsoft.com/office/drawing/2014/main" id="{253CD359-8A10-4AB6-B01E-A51EF3EEA39D}"/>
                </a:ext>
              </a:extLst>
            </p:cNvPr>
            <p:cNvGrpSpPr>
              <a:grpSpLocks/>
            </p:cNvGrpSpPr>
            <p:nvPr/>
          </p:nvGrpSpPr>
          <p:grpSpPr bwMode="auto">
            <a:xfrm>
              <a:off x="624" y="3216"/>
              <a:ext cx="4894" cy="912"/>
              <a:chOff x="912" y="2448"/>
              <a:chExt cx="3888" cy="992"/>
            </a:xfrm>
          </p:grpSpPr>
          <p:sp>
            <p:nvSpPr>
              <p:cNvPr id="97288" name="Rectangle 7">
                <a:extLst>
                  <a:ext uri="{FF2B5EF4-FFF2-40B4-BE49-F238E27FC236}">
                    <a16:creationId xmlns:a16="http://schemas.microsoft.com/office/drawing/2014/main" id="{7E86A432-7867-4199-A63B-BB74B53021F0}"/>
                  </a:ext>
                </a:extLst>
              </p:cNvPr>
              <p:cNvSpPr>
                <a:spLocks noChangeArrowheads="1"/>
              </p:cNvSpPr>
              <p:nvPr/>
            </p:nvSpPr>
            <p:spPr bwMode="auto">
              <a:xfrm>
                <a:off x="3504"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r" eaLnBrk="1" hangingPunct="1">
                  <a:buClr>
                    <a:srgbClr val="A50021"/>
                  </a:buClr>
                  <a:buSzPct val="60000"/>
                  <a:buFont typeface="Wingdings" panose="05000000000000000000" pitchFamily="2" charset="2"/>
                  <a:buNone/>
                </a:pPr>
                <a:r>
                  <a:rPr lang="en-US" altLang="zh-CN" sz="2200">
                    <a:ea typeface="Arial Unicode MS" pitchFamily="34" charset="-122"/>
                  </a:rPr>
                  <a:t>100</a:t>
                </a:r>
              </a:p>
            </p:txBody>
          </p:sp>
          <p:sp>
            <p:nvSpPr>
              <p:cNvPr id="97289" name="Rectangle 8">
                <a:extLst>
                  <a:ext uri="{FF2B5EF4-FFF2-40B4-BE49-F238E27FC236}">
                    <a16:creationId xmlns:a16="http://schemas.microsoft.com/office/drawing/2014/main" id="{D7B995CC-1C5D-48D1-8FA1-6567CEEDBF11}"/>
                  </a:ext>
                </a:extLst>
              </p:cNvPr>
              <p:cNvSpPr>
                <a:spLocks noChangeArrowheads="1"/>
              </p:cNvSpPr>
              <p:nvPr/>
            </p:nvSpPr>
            <p:spPr bwMode="auto">
              <a:xfrm>
                <a:off x="2208"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r" eaLnBrk="1" hangingPunct="1">
                  <a:buClr>
                    <a:srgbClr val="A50021"/>
                  </a:buClr>
                  <a:buSzPct val="60000"/>
                  <a:buFont typeface="Wingdings" panose="05000000000000000000" pitchFamily="2" charset="2"/>
                  <a:buNone/>
                </a:pPr>
                <a:r>
                  <a:rPr lang="en-US" altLang="zh-CN" sz="2200">
                    <a:ea typeface="Arial Unicode MS" pitchFamily="34" charset="-122"/>
                  </a:rPr>
                  <a:t>1</a:t>
                </a:r>
              </a:p>
            </p:txBody>
          </p:sp>
          <p:sp>
            <p:nvSpPr>
              <p:cNvPr id="97290" name="Rectangle 9">
                <a:extLst>
                  <a:ext uri="{FF2B5EF4-FFF2-40B4-BE49-F238E27FC236}">
                    <a16:creationId xmlns:a16="http://schemas.microsoft.com/office/drawing/2014/main" id="{FCAD3F8B-75AA-4EC0-BD73-C33CCC5746A5}"/>
                  </a:ext>
                </a:extLst>
              </p:cNvPr>
              <p:cNvSpPr>
                <a:spLocks noChangeArrowheads="1"/>
              </p:cNvSpPr>
              <p:nvPr/>
            </p:nvSpPr>
            <p:spPr bwMode="auto">
              <a:xfrm>
                <a:off x="912"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r" eaLnBrk="1" hangingPunct="1">
                  <a:buClr>
                    <a:srgbClr val="A50021"/>
                  </a:buClr>
                  <a:buSzPct val="60000"/>
                  <a:buFont typeface="Wingdings" panose="05000000000000000000" pitchFamily="2" charset="2"/>
                  <a:buNone/>
                </a:pPr>
                <a:r>
                  <a:rPr lang="en-US" altLang="zh-CN" sz="2200">
                    <a:ea typeface="Arial Unicode MS" pitchFamily="34" charset="-122"/>
                  </a:rPr>
                  <a:t>100,000</a:t>
                </a:r>
              </a:p>
            </p:txBody>
          </p:sp>
          <p:sp>
            <p:nvSpPr>
              <p:cNvPr id="97291" name="Rectangle 10">
                <a:extLst>
                  <a:ext uri="{FF2B5EF4-FFF2-40B4-BE49-F238E27FC236}">
                    <a16:creationId xmlns:a16="http://schemas.microsoft.com/office/drawing/2014/main" id="{41A64F8E-CBEE-479C-9437-2BBF32470246}"/>
                  </a:ext>
                </a:extLst>
              </p:cNvPr>
              <p:cNvSpPr>
                <a:spLocks noChangeArrowheads="1"/>
              </p:cNvSpPr>
              <p:nvPr/>
            </p:nvSpPr>
            <p:spPr bwMode="auto">
              <a:xfrm>
                <a:off x="3504"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r" eaLnBrk="1" hangingPunct="1">
                  <a:buClr>
                    <a:srgbClr val="A50021"/>
                  </a:buClr>
                  <a:buSzPct val="60000"/>
                  <a:buFont typeface="Wingdings" panose="05000000000000000000" pitchFamily="2" charset="2"/>
                  <a:buNone/>
                </a:pPr>
                <a:r>
                  <a:rPr lang="en-US" altLang="zh-CN" sz="2200">
                    <a:ea typeface="Arial Unicode MS" pitchFamily="34" charset="-122"/>
                  </a:rPr>
                  <a:t>1</a:t>
                </a:r>
              </a:p>
            </p:txBody>
          </p:sp>
          <p:sp>
            <p:nvSpPr>
              <p:cNvPr id="97292" name="Rectangle 11">
                <a:extLst>
                  <a:ext uri="{FF2B5EF4-FFF2-40B4-BE49-F238E27FC236}">
                    <a16:creationId xmlns:a16="http://schemas.microsoft.com/office/drawing/2014/main" id="{351C2B1F-E452-454A-9F6C-735DF6641412}"/>
                  </a:ext>
                </a:extLst>
              </p:cNvPr>
              <p:cNvSpPr>
                <a:spLocks noChangeArrowheads="1"/>
              </p:cNvSpPr>
              <p:nvPr/>
            </p:nvSpPr>
            <p:spPr bwMode="auto">
              <a:xfrm>
                <a:off x="2208"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r" eaLnBrk="1" hangingPunct="1">
                  <a:buClr>
                    <a:srgbClr val="A50021"/>
                  </a:buClr>
                  <a:buSzPct val="60000"/>
                  <a:buFont typeface="Wingdings" panose="05000000000000000000" pitchFamily="2" charset="2"/>
                  <a:buNone/>
                </a:pPr>
                <a:r>
                  <a:rPr lang="en-US" altLang="zh-CN" sz="2200">
                    <a:ea typeface="Arial Unicode MS" pitchFamily="34" charset="-122"/>
                  </a:rPr>
                  <a:t>1</a:t>
                </a:r>
              </a:p>
            </p:txBody>
          </p:sp>
          <p:sp>
            <p:nvSpPr>
              <p:cNvPr id="97293" name="Rectangle 12">
                <a:extLst>
                  <a:ext uri="{FF2B5EF4-FFF2-40B4-BE49-F238E27FC236}">
                    <a16:creationId xmlns:a16="http://schemas.microsoft.com/office/drawing/2014/main" id="{31FF934E-E810-4882-B557-9EBCC82A4DC7}"/>
                  </a:ext>
                </a:extLst>
              </p:cNvPr>
              <p:cNvSpPr>
                <a:spLocks noChangeArrowheads="1"/>
              </p:cNvSpPr>
              <p:nvPr/>
            </p:nvSpPr>
            <p:spPr bwMode="auto">
              <a:xfrm>
                <a:off x="912"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r" eaLnBrk="1" hangingPunct="1">
                  <a:buClr>
                    <a:srgbClr val="A50021"/>
                  </a:buClr>
                  <a:buSzPct val="60000"/>
                  <a:buFont typeface="Wingdings" panose="05000000000000000000" pitchFamily="2" charset="2"/>
                  <a:buNone/>
                </a:pPr>
                <a:r>
                  <a:rPr lang="en-US" altLang="zh-CN" sz="2200">
                    <a:ea typeface="Arial Unicode MS" pitchFamily="34" charset="-122"/>
                  </a:rPr>
                  <a:t>1000</a:t>
                </a:r>
              </a:p>
            </p:txBody>
          </p:sp>
          <p:sp>
            <p:nvSpPr>
              <p:cNvPr id="97294" name="Rectangle 13">
                <a:extLst>
                  <a:ext uri="{FF2B5EF4-FFF2-40B4-BE49-F238E27FC236}">
                    <a16:creationId xmlns:a16="http://schemas.microsoft.com/office/drawing/2014/main" id="{471A7F5A-1773-4426-BA95-25721B477D00}"/>
                  </a:ext>
                </a:extLst>
              </p:cNvPr>
              <p:cNvSpPr>
                <a:spLocks noChangeArrowheads="1"/>
              </p:cNvSpPr>
              <p:nvPr/>
            </p:nvSpPr>
            <p:spPr bwMode="auto">
              <a:xfrm>
                <a:off x="3504"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buClr>
                    <a:srgbClr val="A50021"/>
                  </a:buClr>
                  <a:buSzPct val="60000"/>
                  <a:buFont typeface="Wingdings" panose="05000000000000000000" pitchFamily="2" charset="2"/>
                  <a:buNone/>
                </a:pPr>
                <a:r>
                  <a:rPr lang="zh-CN" altLang="en-US" sz="2000">
                    <a:ea typeface="Arial Unicode MS" pitchFamily="34" charset="-122"/>
                  </a:rPr>
                  <a:t>位置索引存储单元</a:t>
                </a:r>
                <a:endParaRPr lang="en-US" altLang="zh-CN" sz="2000">
                  <a:ea typeface="Arial Unicode MS" pitchFamily="34" charset="-122"/>
                </a:endParaRPr>
              </a:p>
            </p:txBody>
          </p:sp>
          <p:sp>
            <p:nvSpPr>
              <p:cNvPr id="97295" name="Rectangle 14">
                <a:extLst>
                  <a:ext uri="{FF2B5EF4-FFF2-40B4-BE49-F238E27FC236}">
                    <a16:creationId xmlns:a16="http://schemas.microsoft.com/office/drawing/2014/main" id="{106BC4F2-4D35-47E9-8616-C9FC43BE70F2}"/>
                  </a:ext>
                </a:extLst>
              </p:cNvPr>
              <p:cNvSpPr>
                <a:spLocks noChangeArrowheads="1"/>
              </p:cNvSpPr>
              <p:nvPr/>
            </p:nvSpPr>
            <p:spPr bwMode="auto">
              <a:xfrm>
                <a:off x="2208"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buClr>
                    <a:srgbClr val="A50021"/>
                  </a:buClr>
                  <a:buSzPct val="60000"/>
                  <a:buFont typeface="Wingdings" panose="05000000000000000000" pitchFamily="2" charset="2"/>
                  <a:buNone/>
                </a:pPr>
                <a:r>
                  <a:rPr lang="zh-CN" altLang="en-US" sz="2200">
                    <a:ea typeface="Arial Unicode MS" pitchFamily="34" charset="-122"/>
                  </a:rPr>
                  <a:t>倒排记录表的数目</a:t>
                </a:r>
                <a:endParaRPr lang="en-US" altLang="zh-CN" sz="2200">
                  <a:ea typeface="Arial Unicode MS" pitchFamily="34" charset="-122"/>
                </a:endParaRPr>
              </a:p>
            </p:txBody>
          </p:sp>
          <p:sp>
            <p:nvSpPr>
              <p:cNvPr id="97296" name="Rectangle 15">
                <a:extLst>
                  <a:ext uri="{FF2B5EF4-FFF2-40B4-BE49-F238E27FC236}">
                    <a16:creationId xmlns:a16="http://schemas.microsoft.com/office/drawing/2014/main" id="{94BAAD00-C11A-4579-AEA0-EB8C55AA36A2}"/>
                  </a:ext>
                </a:extLst>
              </p:cNvPr>
              <p:cNvSpPr>
                <a:spLocks noChangeArrowheads="1"/>
              </p:cNvSpPr>
              <p:nvPr/>
            </p:nvSpPr>
            <p:spPr bwMode="auto">
              <a:xfrm>
                <a:off x="912"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Clr>
                    <a:srgbClr val="A50021"/>
                  </a:buClr>
                  <a:buSzPct val="60000"/>
                  <a:buFont typeface="Wingdings" panose="05000000000000000000" pitchFamily="2" charset="2"/>
                  <a:buNone/>
                </a:pPr>
                <a:endParaRPr lang="zh-CN" altLang="en-US" sz="2200">
                  <a:ea typeface="Arial Unicode MS" pitchFamily="34" charset="-122"/>
                </a:endParaRPr>
              </a:p>
            </p:txBody>
          </p:sp>
          <p:sp>
            <p:nvSpPr>
              <p:cNvPr id="97297" name="Line 16">
                <a:extLst>
                  <a:ext uri="{FF2B5EF4-FFF2-40B4-BE49-F238E27FC236}">
                    <a16:creationId xmlns:a16="http://schemas.microsoft.com/office/drawing/2014/main" id="{07139F2C-1CAB-46AB-9F40-DB66A5DCDCF3}"/>
                  </a:ext>
                </a:extLst>
              </p:cNvPr>
              <p:cNvSpPr>
                <a:spLocks noChangeShapeType="1"/>
              </p:cNvSpPr>
              <p:nvPr/>
            </p:nvSpPr>
            <p:spPr bwMode="auto">
              <a:xfrm>
                <a:off x="912" y="2448"/>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8" name="Line 17">
                <a:extLst>
                  <a:ext uri="{FF2B5EF4-FFF2-40B4-BE49-F238E27FC236}">
                    <a16:creationId xmlns:a16="http://schemas.microsoft.com/office/drawing/2014/main" id="{AF4A6781-71E4-4AB4-8B91-864FAE348BE6}"/>
                  </a:ext>
                </a:extLst>
              </p:cNvPr>
              <p:cNvSpPr>
                <a:spLocks noChangeShapeType="1"/>
              </p:cNvSpPr>
              <p:nvPr/>
            </p:nvSpPr>
            <p:spPr bwMode="auto">
              <a:xfrm>
                <a:off x="912" y="277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9" name="Line 18">
                <a:extLst>
                  <a:ext uri="{FF2B5EF4-FFF2-40B4-BE49-F238E27FC236}">
                    <a16:creationId xmlns:a16="http://schemas.microsoft.com/office/drawing/2014/main" id="{110FC943-7E71-42CB-85DC-6B427A9D3DCA}"/>
                  </a:ext>
                </a:extLst>
              </p:cNvPr>
              <p:cNvSpPr>
                <a:spLocks noChangeShapeType="1"/>
              </p:cNvSpPr>
              <p:nvPr/>
            </p:nvSpPr>
            <p:spPr bwMode="auto">
              <a:xfrm>
                <a:off x="912" y="310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0" name="Line 19">
                <a:extLst>
                  <a:ext uri="{FF2B5EF4-FFF2-40B4-BE49-F238E27FC236}">
                    <a16:creationId xmlns:a16="http://schemas.microsoft.com/office/drawing/2014/main" id="{9A49B276-A664-4B60-ADFC-69A9728339EB}"/>
                  </a:ext>
                </a:extLst>
              </p:cNvPr>
              <p:cNvSpPr>
                <a:spLocks noChangeShapeType="1"/>
              </p:cNvSpPr>
              <p:nvPr/>
            </p:nvSpPr>
            <p:spPr bwMode="auto">
              <a:xfrm>
                <a:off x="912" y="3440"/>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1" name="Line 20">
                <a:extLst>
                  <a:ext uri="{FF2B5EF4-FFF2-40B4-BE49-F238E27FC236}">
                    <a16:creationId xmlns:a16="http://schemas.microsoft.com/office/drawing/2014/main" id="{30EBA837-2BF0-446C-8DFC-C919A280CFE3}"/>
                  </a:ext>
                </a:extLst>
              </p:cNvPr>
              <p:cNvSpPr>
                <a:spLocks noChangeShapeType="1"/>
              </p:cNvSpPr>
              <p:nvPr/>
            </p:nvSpPr>
            <p:spPr bwMode="auto">
              <a:xfrm>
                <a:off x="912"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2" name="Line 21">
                <a:extLst>
                  <a:ext uri="{FF2B5EF4-FFF2-40B4-BE49-F238E27FC236}">
                    <a16:creationId xmlns:a16="http://schemas.microsoft.com/office/drawing/2014/main" id="{1FF96475-85FE-4DD9-B1AD-64FAE302BD9B}"/>
                  </a:ext>
                </a:extLst>
              </p:cNvPr>
              <p:cNvSpPr>
                <a:spLocks noChangeShapeType="1"/>
              </p:cNvSpPr>
              <p:nvPr/>
            </p:nvSpPr>
            <p:spPr bwMode="auto">
              <a:xfrm>
                <a:off x="2208"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3" name="Line 22">
                <a:extLst>
                  <a:ext uri="{FF2B5EF4-FFF2-40B4-BE49-F238E27FC236}">
                    <a16:creationId xmlns:a16="http://schemas.microsoft.com/office/drawing/2014/main" id="{618359C5-A7D3-4031-AE40-83D4F3FE19A5}"/>
                  </a:ext>
                </a:extLst>
              </p:cNvPr>
              <p:cNvSpPr>
                <a:spLocks noChangeShapeType="1"/>
              </p:cNvSpPr>
              <p:nvPr/>
            </p:nvSpPr>
            <p:spPr bwMode="auto">
              <a:xfrm>
                <a:off x="3504"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4" name="Line 23">
                <a:extLst>
                  <a:ext uri="{FF2B5EF4-FFF2-40B4-BE49-F238E27FC236}">
                    <a16:creationId xmlns:a16="http://schemas.microsoft.com/office/drawing/2014/main" id="{9638972B-74F3-4006-A095-D4E4D5CCD9E7}"/>
                  </a:ext>
                </a:extLst>
              </p:cNvPr>
              <p:cNvSpPr>
                <a:spLocks noChangeShapeType="1"/>
              </p:cNvSpPr>
              <p:nvPr/>
            </p:nvSpPr>
            <p:spPr bwMode="auto">
              <a:xfrm>
                <a:off x="4800"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287" name="Rectangle 24">
              <a:extLst>
                <a:ext uri="{FF2B5EF4-FFF2-40B4-BE49-F238E27FC236}">
                  <a16:creationId xmlns:a16="http://schemas.microsoft.com/office/drawing/2014/main" id="{91EF3C35-2C9C-45BA-9879-29718FF423D9}"/>
                </a:ext>
              </a:extLst>
            </p:cNvPr>
            <p:cNvSpPr>
              <a:spLocks noChangeArrowheads="1"/>
            </p:cNvSpPr>
            <p:nvPr/>
          </p:nvSpPr>
          <p:spPr bwMode="auto">
            <a:xfrm>
              <a:off x="624" y="316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ClrTx/>
                <a:buFontTx/>
                <a:buNone/>
              </a:pPr>
              <a:r>
                <a:rPr lang="zh-CN" altLang="en-US" sz="2400">
                  <a:ea typeface="Arial Unicode MS" pitchFamily="34" charset="-122"/>
                </a:rPr>
                <a:t>文档大小</a:t>
              </a:r>
              <a:endParaRPr lang="en-US" altLang="zh-CN" sz="2400" b="1">
                <a:ea typeface="Arial Unicode MS" pitchFamily="34"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EB04C1B-3EB5-4BDD-83A9-F51EC5E0D3FE}"/>
              </a:ext>
            </a:extLst>
          </p:cNvPr>
          <p:cNvSpPr>
            <a:spLocks noGrp="1"/>
          </p:cNvSpPr>
          <p:nvPr>
            <p:ph type="title"/>
          </p:nvPr>
        </p:nvSpPr>
        <p:spPr/>
        <p:txBody>
          <a:bodyPr/>
          <a:lstStyle/>
          <a:p>
            <a:pPr eaLnBrk="1" hangingPunct="1"/>
            <a:r>
              <a:rPr lang="zh-CN" altLang="en-US"/>
              <a:t>一些经验规律</a:t>
            </a:r>
            <a:endParaRPr lang="en-US" altLang="zh-CN"/>
          </a:p>
        </p:txBody>
      </p:sp>
      <p:sp>
        <p:nvSpPr>
          <p:cNvPr id="98307" name="Rectangle 3">
            <a:extLst>
              <a:ext uri="{FF2B5EF4-FFF2-40B4-BE49-F238E27FC236}">
                <a16:creationId xmlns:a16="http://schemas.microsoft.com/office/drawing/2014/main" id="{3BF40C1A-DC9B-4118-A4DE-209C5224C40D}"/>
              </a:ext>
            </a:extLst>
          </p:cNvPr>
          <p:cNvSpPr>
            <a:spLocks noGrp="1"/>
          </p:cNvSpPr>
          <p:nvPr>
            <p:ph idx="1"/>
          </p:nvPr>
        </p:nvSpPr>
        <p:spPr/>
        <p:txBody>
          <a:bodyPr/>
          <a:lstStyle/>
          <a:p>
            <a:pPr eaLnBrk="1" hangingPunct="1"/>
            <a:r>
              <a:rPr lang="zh-CN" altLang="en-US">
                <a:ea typeface="宋体" panose="02010600030101010101" pitchFamily="2" charset="-122"/>
              </a:rPr>
              <a:t>位置索引的大小大概是无位置信息索引的</a:t>
            </a:r>
            <a:r>
              <a:rPr lang="en-US" altLang="zh-CN">
                <a:ea typeface="宋体" panose="02010600030101010101" pitchFamily="2" charset="-122"/>
              </a:rPr>
              <a:t>2-4</a:t>
            </a:r>
            <a:r>
              <a:rPr lang="zh-CN" altLang="en-US">
                <a:ea typeface="宋体" panose="02010600030101010101" pitchFamily="2" charset="-122"/>
              </a:rPr>
              <a:t>倍</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位置索引大概是原始文本容量的</a:t>
            </a:r>
            <a:r>
              <a:rPr lang="en-US" altLang="zh-CN">
                <a:ea typeface="宋体" panose="02010600030101010101" pitchFamily="2" charset="-122"/>
              </a:rPr>
              <a:t>35-50%</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提醒：上述经验规律适用于英语及类英语的语言</a:t>
            </a:r>
            <a:endParaRPr lang="en-US" altLang="zh-CN">
              <a:ea typeface="宋体" panose="02010600030101010101" pitchFamily="2" charset="-122"/>
            </a:endParaRPr>
          </a:p>
          <a:p>
            <a:pPr lvl="1" eaLnBrk="1" hangingPunct="1"/>
            <a:endParaRPr lang="zh-CN" altLang="en-US">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B4D28A5-783F-4B01-B204-4E9C3F4D354B}"/>
              </a:ext>
            </a:extLst>
          </p:cNvPr>
          <p:cNvSpPr>
            <a:spLocks noGrp="1"/>
          </p:cNvSpPr>
          <p:nvPr>
            <p:ph type="title"/>
          </p:nvPr>
        </p:nvSpPr>
        <p:spPr/>
        <p:txBody>
          <a:bodyPr/>
          <a:lstStyle/>
          <a:p>
            <a:pPr eaLnBrk="1" hangingPunct="1"/>
            <a:r>
              <a:rPr lang="zh-CN" altLang="en-US" dirty="0"/>
              <a:t>混合索引</a:t>
            </a:r>
            <a:endParaRPr lang="en-US" altLang="zh-CN" dirty="0"/>
          </a:p>
        </p:txBody>
      </p:sp>
      <p:sp>
        <p:nvSpPr>
          <p:cNvPr id="99331" name="Rectangle 3">
            <a:extLst>
              <a:ext uri="{FF2B5EF4-FFF2-40B4-BE49-F238E27FC236}">
                <a16:creationId xmlns:a16="http://schemas.microsoft.com/office/drawing/2014/main" id="{16C7680F-704D-42EA-85FE-E27948124732}"/>
              </a:ext>
            </a:extLst>
          </p:cNvPr>
          <p:cNvSpPr>
            <a:spLocks noGrp="1"/>
          </p:cNvSpPr>
          <p:nvPr>
            <p:ph idx="1"/>
          </p:nvPr>
        </p:nvSpPr>
        <p:spPr/>
        <p:txBody>
          <a:bodyPr/>
          <a:lstStyle/>
          <a:p>
            <a:pPr eaLnBrk="1" hangingPunct="1"/>
            <a:r>
              <a:rPr lang="zh-CN" altLang="en-US" dirty="0">
                <a:ea typeface="宋体" panose="02010600030101010101" pitchFamily="2" charset="-122"/>
              </a:rPr>
              <a:t>上述两种索引方式可以混合使用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对某些特定的短语</a:t>
            </a:r>
            <a:r>
              <a:rPr lang="en-US" altLang="zh-CN" dirty="0">
                <a:ea typeface="宋体" panose="02010600030101010101" pitchFamily="2" charset="-122"/>
              </a:rPr>
              <a:t> (</a:t>
            </a:r>
            <a:r>
              <a:rPr lang="zh-CN" altLang="en-US" dirty="0">
                <a:ea typeface="宋体" panose="02010600030101010101" pitchFamily="2" charset="-122"/>
              </a:rPr>
              <a:t>如</a:t>
            </a:r>
            <a:r>
              <a:rPr lang="en-US" altLang="zh-CN" dirty="0">
                <a:ea typeface="宋体" panose="02010600030101010101" pitchFamily="2" charset="-122"/>
              </a:rPr>
              <a:t>“Michael Jackson”, “Britney Spears”) </a:t>
            </a:r>
            <a:r>
              <a:rPr lang="zh-CN" altLang="en-US" dirty="0">
                <a:ea typeface="宋体" panose="02010600030101010101" pitchFamily="2" charset="-122"/>
              </a:rPr>
              <a:t>，如果采用位置索引的方式那么效率不高</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还有</a:t>
            </a:r>
            <a:r>
              <a:rPr lang="en-US" altLang="zh-CN" dirty="0">
                <a:ea typeface="宋体" panose="02010600030101010101" pitchFamily="2" charset="-122"/>
              </a:rPr>
              <a:t>“The Who”</a:t>
            </a:r>
            <a:r>
              <a:rPr lang="zh-CN" altLang="en-US" dirty="0">
                <a:ea typeface="宋体" panose="02010600030101010101" pitchFamily="2" charset="-122"/>
              </a:rPr>
              <a:t>（英国一著名摇滚乐队），采用位置索引，效率更低</a:t>
            </a:r>
            <a:endParaRPr lang="en-US" altLang="zh-CN" dirty="0">
              <a:ea typeface="宋体" panose="02010600030101010101" pitchFamily="2" charset="-122"/>
            </a:endParaRPr>
          </a:p>
          <a:p>
            <a:pPr eaLnBrk="1" hangingPunct="1"/>
            <a:r>
              <a:rPr lang="en-US" altLang="zh-CN" dirty="0">
                <a:ea typeface="宋体" panose="02010600030101010101" pitchFamily="2" charset="-122"/>
              </a:rPr>
              <a:t>Williams et al. (2004)</a:t>
            </a:r>
            <a:r>
              <a:rPr lang="zh-CN" altLang="en-US" dirty="0">
                <a:ea typeface="宋体" panose="02010600030101010101" pitchFamily="2" charset="-122"/>
              </a:rPr>
              <a:t>对一种混合的索引机制进行了评估</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采用混合机制，那么对于典型的</a:t>
            </a:r>
            <a:r>
              <a:rPr lang="en-US" altLang="zh-CN" dirty="0">
                <a:ea typeface="宋体" panose="02010600030101010101" pitchFamily="2" charset="-122"/>
              </a:rPr>
              <a:t>Web</a:t>
            </a:r>
            <a:r>
              <a:rPr lang="zh-CN" altLang="en-US" dirty="0">
                <a:ea typeface="宋体" panose="02010600030101010101" pitchFamily="2" charset="-122"/>
              </a:rPr>
              <a:t>查询</a:t>
            </a:r>
            <a:r>
              <a:rPr lang="en-US" altLang="zh-CN" dirty="0">
                <a:ea typeface="宋体" panose="02010600030101010101" pitchFamily="2" charset="-122"/>
              </a:rPr>
              <a:t>(</a:t>
            </a:r>
            <a:r>
              <a:rPr lang="zh-CN" altLang="en-US" dirty="0">
                <a:ea typeface="宋体" panose="02010600030101010101" pitchFamily="2" charset="-122"/>
              </a:rPr>
              <a:t>比例</a:t>
            </a:r>
            <a:r>
              <a:rPr lang="en-US" altLang="zh-CN" dirty="0">
                <a:ea typeface="宋体" panose="02010600030101010101" pitchFamily="2" charset="-122"/>
              </a:rPr>
              <a:t>)</a:t>
            </a:r>
            <a:r>
              <a:rPr lang="zh-CN" altLang="en-US" dirty="0">
                <a:ea typeface="宋体" panose="02010600030101010101" pitchFamily="2" charset="-122"/>
              </a:rPr>
              <a:t>来说，相对于只使用位置索引而言，仅需要其</a:t>
            </a:r>
            <a:r>
              <a:rPr lang="en-US" altLang="zh-CN" dirty="0">
                <a:ea typeface="宋体" panose="02010600030101010101" pitchFamily="2" charset="-122"/>
              </a:rPr>
              <a:t>¼ </a:t>
            </a:r>
            <a:r>
              <a:rPr lang="zh-CN" altLang="en-US" dirty="0">
                <a:ea typeface="宋体" panose="02010600030101010101" pitchFamily="2" charset="-122"/>
              </a:rPr>
              <a:t>的时间</a:t>
            </a:r>
            <a:endParaRPr lang="en-US" altLang="zh-CN" dirty="0">
              <a:ea typeface="宋体" panose="02010600030101010101" pitchFamily="2" charset="-122"/>
            </a:endParaRPr>
          </a:p>
          <a:p>
            <a:pPr lvl="1" eaLnBrk="1" hangingPunct="1"/>
            <a:endParaRPr lang="en-US" altLang="zh-CN" dirty="0">
              <a:ea typeface="宋体" panose="02010600030101010101" pitchFamily="2" charset="-122"/>
            </a:endParaRPr>
          </a:p>
          <a:p>
            <a:pPr lvl="1" eaLnBrk="1" hangingPunct="1"/>
            <a:r>
              <a:rPr lang="zh-CN" altLang="en-US" dirty="0">
                <a:ea typeface="宋体" panose="02010600030101010101" pitchFamily="2" charset="-122"/>
              </a:rPr>
              <a:t>相对于只使用位置索引，空间开销只增加了</a:t>
            </a:r>
            <a:r>
              <a:rPr lang="en-US" altLang="zh-CN" dirty="0">
                <a:ea typeface="宋体" panose="02010600030101010101" pitchFamily="2" charset="-122"/>
              </a:rPr>
              <a:t>26%</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86</a:t>
            </a:fld>
            <a:endParaRPr lang="zh-CN" altLang="en-US" dirty="0"/>
          </a:p>
        </p:txBody>
      </p:sp>
      <p:sp>
        <p:nvSpPr>
          <p:cNvPr id="3" name="Rectangle 2">
            <a:extLst>
              <a:ext uri="{FF2B5EF4-FFF2-40B4-BE49-F238E27FC236}">
                <a16:creationId xmlns:a16="http://schemas.microsoft.com/office/drawing/2014/main" id="{C0A3FD95-C367-4ADD-911D-B85CE6AC6CA7}"/>
              </a:ext>
            </a:extLst>
          </p:cNvPr>
          <p:cNvSpPr>
            <a:spLocks noGrp="1"/>
          </p:cNvSpPr>
          <p:nvPr>
            <p:ph type="title"/>
          </p:nvPr>
        </p:nvSpPr>
        <p:spPr>
          <a:xfrm>
            <a:off x="3923928" y="548680"/>
            <a:ext cx="1656184" cy="730845"/>
          </a:xfrm>
        </p:spPr>
        <p:txBody>
          <a:bodyPr/>
          <a:lstStyle/>
          <a:p>
            <a:pPr eaLnBrk="1" hangingPunct="1"/>
            <a:r>
              <a:rPr lang="zh-CN" altLang="en-US" dirty="0"/>
              <a:t>总 结</a:t>
            </a:r>
            <a:endParaRPr lang="en-US" altLang="zh-CN" dirty="0"/>
          </a:p>
        </p:txBody>
      </p:sp>
      <p:sp>
        <p:nvSpPr>
          <p:cNvPr id="5" name="内容占位符 2">
            <a:extLst>
              <a:ext uri="{FF2B5EF4-FFF2-40B4-BE49-F238E27FC236}">
                <a16:creationId xmlns:a16="http://schemas.microsoft.com/office/drawing/2014/main" id="{15F717F9-681D-4E58-846F-7ED6E6681DD1}"/>
              </a:ext>
            </a:extLst>
          </p:cNvPr>
          <p:cNvSpPr>
            <a:spLocks noGrp="1"/>
          </p:cNvSpPr>
          <p:nvPr>
            <p:ph idx="1"/>
          </p:nvPr>
        </p:nvSpPr>
        <p:spPr>
          <a:xfrm>
            <a:off x="1187624" y="2132856"/>
            <a:ext cx="8229600" cy="4953000"/>
          </a:xfrm>
        </p:spPr>
        <p:txBody>
          <a:bodyPr/>
          <a:lstStyle/>
          <a:p>
            <a:r>
              <a:rPr lang="zh-CN" altLang="en-US" dirty="0"/>
              <a:t>索引</a:t>
            </a:r>
            <a:endParaRPr lang="en-US" altLang="zh-CN" dirty="0"/>
          </a:p>
          <a:p>
            <a:r>
              <a:rPr lang="zh-CN" altLang="en-US" dirty="0"/>
              <a:t>排序模型</a:t>
            </a:r>
            <a:endParaRPr lang="en-US" altLang="zh-CN" dirty="0"/>
          </a:p>
          <a:p>
            <a:r>
              <a:rPr lang="zh-CN" altLang="en-US" dirty="0"/>
              <a:t>倒排索引</a:t>
            </a:r>
            <a:endParaRPr lang="en-US" altLang="zh-CN" dirty="0"/>
          </a:p>
          <a:p>
            <a:r>
              <a:rPr lang="zh-CN" altLang="en-US" dirty="0"/>
              <a:t>压缩</a:t>
            </a:r>
            <a:endParaRPr lang="en-US" altLang="zh-CN" dirty="0"/>
          </a:p>
          <a:p>
            <a:r>
              <a:rPr lang="zh-CN" altLang="en-US" dirty="0"/>
              <a:t>辅助结构</a:t>
            </a:r>
            <a:endParaRPr lang="en-US" altLang="zh-CN" dirty="0"/>
          </a:p>
          <a:p>
            <a:r>
              <a:rPr lang="zh-CN" altLang="en-US" dirty="0"/>
              <a:t>索引构建</a:t>
            </a:r>
            <a:endParaRPr lang="en-US" altLang="zh-CN" dirty="0"/>
          </a:p>
          <a:p>
            <a:r>
              <a:rPr lang="zh-CN" altLang="en-US" dirty="0"/>
              <a:t>查询处理</a:t>
            </a:r>
            <a:endParaRPr lang="en-US" altLang="zh-CN" dirty="0"/>
          </a:p>
        </p:txBody>
      </p:sp>
    </p:spTree>
    <p:extLst>
      <p:ext uri="{BB962C8B-B14F-4D97-AF65-F5344CB8AC3E}">
        <p14:creationId xmlns:p14="http://schemas.microsoft.com/office/powerpoint/2010/main" val="196246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F78F84-79A5-4474-A672-F855D64FC2A3}"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a:defRPr/>
            </a:pPr>
            <a:r>
              <a:rPr lang="zh-CN" altLang="en-US" sz="3600" dirty="0">
                <a:solidFill>
                  <a:schemeClr val="tx1"/>
                </a:solidFill>
                <a:latin typeface="+mj-lt"/>
                <a:ea typeface="黑体" pitchFamily="49" charset="-122"/>
              </a:rPr>
              <a:t>倒排索引</a:t>
            </a:r>
            <a:r>
              <a:rPr lang="zh-CN" altLang="en-US" sz="3600" dirty="0">
                <a:latin typeface="+mj-lt"/>
                <a:ea typeface="黑体" pitchFamily="49" charset="-122"/>
              </a:rPr>
              <a:t>索引</a:t>
            </a:r>
            <a:endParaRPr lang="en-US" sz="3600" dirty="0">
              <a:latin typeface="+mj-lt"/>
              <a:ea typeface="黑体" pitchFamily="49" charset="-122"/>
            </a:endParaRPr>
          </a:p>
        </p:txBody>
      </p:sp>
      <p:sp>
        <p:nvSpPr>
          <p:cNvPr id="84996" name="Text Box 3"/>
          <p:cNvSpPr txBox="1">
            <a:spLocks noChangeArrowheads="1"/>
          </p:cNvSpPr>
          <p:nvPr/>
        </p:nvSpPr>
        <p:spPr bwMode="auto">
          <a:xfrm>
            <a:off x="71438" y="1928813"/>
            <a:ext cx="8429625" cy="571500"/>
          </a:xfrm>
          <a:prstGeom prst="rect">
            <a:avLst/>
          </a:prstGeom>
          <a:noFill/>
          <a:ln w="9525">
            <a:noFill/>
            <a:round/>
            <a:headEnd/>
            <a:tailEnd/>
          </a:ln>
        </p:spPr>
        <p:txBody>
          <a:bodyPr/>
          <a:lstStyle/>
          <a:p>
            <a:pPr lvl="1">
              <a:spcBef>
                <a:spcPts val="700"/>
              </a:spcBef>
              <a:buClr>
                <a:srgbClr val="336699"/>
              </a:buClr>
              <a:defRPr/>
            </a:pPr>
            <a:r>
              <a:rPr lang="zh-CN" altLang="en-US" dirty="0">
                <a:latin typeface="+mj-lt"/>
                <a:ea typeface="黑体" pitchFamily="49" charset="-122"/>
              </a:rPr>
              <a:t>对每个词项</a:t>
            </a:r>
            <a:r>
              <a:rPr lang="en-US" i="1" dirty="0">
                <a:latin typeface="+mj-lt"/>
                <a:ea typeface="黑体" pitchFamily="49" charset="-122"/>
              </a:rPr>
              <a:t>t</a:t>
            </a:r>
            <a:r>
              <a:rPr lang="en-US" dirty="0">
                <a:latin typeface="+mj-lt"/>
                <a:ea typeface="黑体" pitchFamily="49" charset="-122"/>
              </a:rPr>
              <a:t>, </a:t>
            </a:r>
            <a:r>
              <a:rPr lang="zh-CN" altLang="en-US" dirty="0">
                <a:latin typeface="+mj-lt"/>
                <a:ea typeface="黑体" pitchFamily="49" charset="-122"/>
              </a:rPr>
              <a:t>保存所有包含</a:t>
            </a:r>
            <a:r>
              <a:rPr lang="en-US" altLang="zh-CN" i="1" dirty="0">
                <a:ea typeface="黑体" pitchFamily="49" charset="-122"/>
              </a:rPr>
              <a:t>t</a:t>
            </a:r>
            <a:r>
              <a:rPr lang="zh-CN" altLang="en-US" dirty="0">
                <a:ea typeface="黑体" pitchFamily="49" charset="-122"/>
              </a:rPr>
              <a:t>的</a:t>
            </a:r>
            <a:r>
              <a:rPr lang="en-US" dirty="0">
                <a:latin typeface="+mj-lt"/>
                <a:ea typeface="黑体" pitchFamily="49" charset="-122"/>
              </a:rPr>
              <a:t> </a:t>
            </a:r>
            <a:r>
              <a:rPr lang="zh-CN" altLang="en-US" dirty="0">
                <a:latin typeface="+mj-lt"/>
                <a:ea typeface="黑体" pitchFamily="49" charset="-122"/>
              </a:rPr>
              <a:t>文档列表</a:t>
            </a:r>
            <a:endParaRPr lang="en-US" dirty="0">
              <a:latin typeface="+mj-lt"/>
              <a:ea typeface="黑体" pitchFamily="49" charset="-122"/>
            </a:endParaRPr>
          </a:p>
        </p:txBody>
      </p:sp>
      <p:sp>
        <p:nvSpPr>
          <p:cNvPr id="1331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13318" name="Slide Number Placeholder 6"/>
          <p:cNvSpPr>
            <a:spLocks noGrp="1"/>
          </p:cNvSpPr>
          <p:nvPr>
            <p:ph type="sldNum" sz="quarter" idx="12"/>
          </p:nvPr>
        </p:nvSpPr>
        <p:spPr/>
        <p:txBody>
          <a:bodyPr/>
          <a:lstStyle/>
          <a:p>
            <a:fld id="{9D89A260-4BC5-43FA-8D50-251A3A6D0672}" type="slidenum">
              <a:rPr lang="en-US" altLang="zh-CN" smtClean="0"/>
              <a:pPr/>
              <a:t>9</a:t>
            </a:fld>
            <a:endParaRPr lang="en-US" altLang="zh-CN"/>
          </a:p>
        </p:txBody>
      </p:sp>
      <p:pic>
        <p:nvPicPr>
          <p:cNvPr id="13319" name="Picture 8" descr="117.png"/>
          <p:cNvPicPr>
            <a:picLocks noChangeAspect="1"/>
          </p:cNvPicPr>
          <p:nvPr/>
        </p:nvPicPr>
        <p:blipFill>
          <a:blip r:embed="rId3" cstate="print"/>
          <a:srcRect/>
          <a:stretch>
            <a:fillRect/>
          </a:stretch>
        </p:blipFill>
        <p:spPr bwMode="auto">
          <a:xfrm>
            <a:off x="455613" y="2428875"/>
            <a:ext cx="8402637" cy="3330575"/>
          </a:xfrm>
          <a:prstGeom prst="rect">
            <a:avLst/>
          </a:prstGeom>
          <a:noFill/>
          <a:ln w="9525">
            <a:noFill/>
            <a:miter lim="800000"/>
            <a:headEnd/>
            <a:tailEnd/>
          </a:ln>
        </p:spPr>
      </p:pic>
      <p:sp>
        <p:nvSpPr>
          <p:cNvPr id="10" name="Rectangle 9"/>
          <p:cNvSpPr/>
          <p:nvPr/>
        </p:nvSpPr>
        <p:spPr>
          <a:xfrm>
            <a:off x="642938" y="5786439"/>
            <a:ext cx="7967662" cy="954107"/>
          </a:xfrm>
          <a:prstGeom prst="rect">
            <a:avLst/>
          </a:prstGeom>
        </p:spPr>
        <p:txBody>
          <a:bodyPr wrap="square">
            <a:spAutoFit/>
          </a:bodyPr>
          <a:lstStyle/>
          <a:p>
            <a:pPr>
              <a:defRPr/>
            </a:pPr>
            <a:r>
              <a:rPr lang="zh-CN" altLang="en-US" sz="2800" dirty="0">
                <a:solidFill>
                  <a:schemeClr val="tx1"/>
                </a:solidFill>
                <a:latin typeface="+mj-lt"/>
                <a:ea typeface="黑体" pitchFamily="49" charset="-122"/>
              </a:rPr>
              <a:t>词典</a:t>
            </a:r>
            <a:r>
              <a:rPr lang="en-US" altLang="zh-CN" sz="2800" dirty="0">
                <a:solidFill>
                  <a:schemeClr val="tx1"/>
                </a:solidFill>
                <a:latin typeface="+mj-lt"/>
                <a:ea typeface="黑体" pitchFamily="49" charset="-122"/>
              </a:rPr>
              <a:t>(dictionary)                      </a:t>
            </a:r>
            <a:r>
              <a:rPr lang="zh-CN" altLang="en-US" sz="2800" dirty="0">
                <a:solidFill>
                  <a:schemeClr val="tx1"/>
                </a:solidFill>
                <a:latin typeface="+mj-lt"/>
                <a:ea typeface="黑体" pitchFamily="49" charset="-122"/>
              </a:rPr>
              <a:t>倒排记录表</a:t>
            </a:r>
            <a:r>
              <a:rPr lang="en-US" altLang="zh-CN" sz="2800" dirty="0">
                <a:solidFill>
                  <a:schemeClr val="tx1"/>
                </a:solidFill>
                <a:latin typeface="+mj-lt"/>
                <a:ea typeface="黑体" pitchFamily="49" charset="-122"/>
              </a:rPr>
              <a:t>(posting list)</a:t>
            </a:r>
            <a:r>
              <a:rPr lang="zh-CN" altLang="en-US" sz="2800" dirty="0">
                <a:latin typeface="+mj-lt"/>
                <a:ea typeface="黑体" pitchFamily="49" charset="-122"/>
              </a:rPr>
              <a:t>词典</a:t>
            </a:r>
            <a:r>
              <a:rPr lang="en-US" altLang="zh-CN" sz="2800" dirty="0">
                <a:latin typeface="+mj-lt"/>
                <a:ea typeface="黑体" pitchFamily="49" charset="-122"/>
              </a:rPr>
              <a:t>(dictionary)            </a:t>
            </a:r>
            <a:r>
              <a:rPr lang="zh-CN" altLang="en-US" sz="2800" dirty="0">
                <a:latin typeface="+mj-lt"/>
                <a:ea typeface="黑体" pitchFamily="49" charset="-122"/>
              </a:rPr>
              <a:t>倒排记录表</a:t>
            </a:r>
            <a:r>
              <a:rPr lang="en-US" altLang="zh-CN" sz="2800" dirty="0">
                <a:latin typeface="+mj-lt"/>
                <a:ea typeface="黑体" pitchFamily="49" charset="-122"/>
              </a:rPr>
              <a:t>(</a:t>
            </a:r>
            <a:r>
              <a:rPr lang="en-US" sz="2800" dirty="0">
                <a:latin typeface="+mj-lt"/>
                <a:ea typeface="黑体" pitchFamily="49" charset="-122"/>
              </a:rPr>
              <a:t> postings) </a:t>
            </a:r>
            <a:endParaRPr lang="de-DE" sz="2800" dirty="0">
              <a:latin typeface="+mj-lt"/>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begin{algorithmic}&#10;\Procedure{DocumentAtATimeRetrieval}{$Q$, $I$, $f$, $g$, $k$} &#10;    \State $L \leftarrow $ Array()&#10;    \State $R \leftarrow $ PriorityQueue($k$)&#10; \ForAll{terms $w_i$ in $Q$}&#10;   \State $l_i \leftarrow $ InvertedList($w_i$, $I$)&#10;   \State $L$.add( $l_i$ )&#10; \EndFor&#10; \ForAll{documents $d \in I$}&#10;     \ForAll{inverted lists $l_i$ in $L$}&#10;        \If{$l_i$ points to $d$}&#10;             \State $s_D \leftarrow s_D + g_i(Q) f_i( l_i )$ \Comment{Update the document score}    &#10;             \State $l_i$.movePastDocument( $d$ )&#10;           \EndIf&#10;     \EndFor                                    &#10;     \State $R$.add( $s_D, D$ )&#10;    \EndFor&#10; \State \textbf{return} the top $k$ results from $R$&#10;\EndProcedure                                                    &#10;\end{algorithmic} &#10;\end{document}&#10;"/>
  <p:tag name="FILENAME" val="TP_tmp"/>
  <p:tag name="FORMAT" val="pngmono"/>
  <p:tag name="RES" val="1200"/>
  <p:tag name="BLEND" val="0"/>
  <p:tag name="TRANSPARENT" val="0"/>
  <p:tag name="TBUG" val="0"/>
  <p:tag name="ALLOWFS" val="0"/>
  <p:tag name="ORIGWIDTH" val="334"/>
  <p:tag name="PICTUREFILESIZE" val="8199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begin{algorithmic}&#10;\Procedure{TermAtATimeRetrieval}{$Q$, $I$, $f$, $g$ $k$} &#10;    \State $A \leftarrow $ HashTable()&#10;    \State $L \leftarrow $ Array()&#10;    \State $R \leftarrow $ PriorityQueue($k$)&#10;        &#10;    \ForAll{terms $w_i$ in $Q$}&#10;        \State $l_i \leftarrow $ InvertedList($w_i$, $I$)&#10;     \State $L$.add( $l_i$ )&#10;    \EndFor&#10;    &#10; \ForAll{lists $l_i \in L$}&#10;   \While{$l_i$ is not finished}&#10;      \State $d \leftarrow l_i$.getCurrentDocument()&#10;            \State $A_d \leftarrow A_d + g_i(Q) f( l_i )$&#10;      \State $l_i$.moveToNextDocument()&#10;  \EndWhile&#10;   \EndFor   &#10;   &#10;   \ForAll{accumulators $A_d$ in $A$} &#10;        \State $s_D \leftarrow A_d$ \Comment{Accumulator contains the document score}&#10;        \State $R$.add( $s_D, D$ )&#10;   \EndFor&#10;   \State \textbf{return} the top $k$ results from $R$&#10;\EndProcedure                                                    &#10;\end{algorithmic}&#10;\end{document}&#10;"/>
  <p:tag name="FILENAME" val="TP_tmp"/>
  <p:tag name="FORMAT" val="pngmono"/>
  <p:tag name="RES" val="1200"/>
  <p:tag name="BLEND" val="0"/>
  <p:tag name="TRANSPARENT" val="0"/>
  <p:tag name="TBUG" val="0"/>
  <p:tag name="ALLOWFS" val="0"/>
  <p:tag name="ORIGWIDTH" val="334"/>
  <p:tag name="PICTUREFILESIZE" val="96145"/>
</p:tagLst>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urse-template-2017" id="{0FDF97CB-C8A8-49B5-A590-D8C490A81E81}" vid="{29742F60-0360-4FD9-9A59-C0D63DF170C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course-template-2017</Template>
  <TotalTime>1691</TotalTime>
  <Words>5762</Words>
  <Application>Microsoft Office PowerPoint</Application>
  <PresentationFormat>全屏显示(4:3)</PresentationFormat>
  <Paragraphs>810</Paragraphs>
  <Slides>86</Slides>
  <Notes>71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7" baseType="lpstr">
      <vt:lpstr>黑体</vt:lpstr>
      <vt:lpstr>楷体</vt:lpstr>
      <vt:lpstr>宋体</vt:lpstr>
      <vt:lpstr>Arial</vt:lpstr>
      <vt:lpstr>Calibri</vt:lpstr>
      <vt:lpstr>Lucida Sans</vt:lpstr>
      <vt:lpstr>Tahoma</vt:lpstr>
      <vt:lpstr>Times New Roman</vt:lpstr>
      <vt:lpstr>Wingdings</vt:lpstr>
      <vt:lpstr>course-template-2013</vt:lpstr>
      <vt:lpstr>Equation</vt:lpstr>
      <vt:lpstr>第五章 索引排序</vt:lpstr>
      <vt:lpstr>第五章 索引排序</vt:lpstr>
      <vt:lpstr>1.索引</vt:lpstr>
      <vt:lpstr>2.排序抽象模型</vt:lpstr>
      <vt:lpstr>排序函数</vt:lpstr>
      <vt:lpstr>3.倒排索引</vt:lpstr>
      <vt:lpstr>3.倒排索引(Cont.)</vt:lpstr>
      <vt:lpstr>3.倒排索引(Cont.)</vt:lpstr>
      <vt:lpstr>PowerPoint 演示文稿</vt:lpstr>
      <vt:lpstr>PowerPoint 演示文稿</vt:lpstr>
      <vt:lpstr>PowerPoint 演示文稿</vt:lpstr>
      <vt:lpstr>词项定位(即查词典)</vt:lpstr>
      <vt:lpstr>PowerPoint 演示文稿</vt:lpstr>
      <vt:lpstr>哈希表(散列表)</vt:lpstr>
      <vt:lpstr>PowerPoint 演示文稿</vt:lpstr>
      <vt:lpstr>PowerPoint 演示文稿</vt:lpstr>
      <vt:lpstr>PowerPoint 演示文稿</vt:lpstr>
      <vt:lpstr>PowerPoint 演示文稿</vt:lpstr>
      <vt:lpstr>搜索构建实例：</vt:lpstr>
      <vt:lpstr>倒排索引一</vt:lpstr>
      <vt:lpstr>倒排索引二</vt:lpstr>
      <vt:lpstr>倒排索引三</vt:lpstr>
      <vt:lpstr>基于邻域分析的匹配</vt:lpstr>
      <vt:lpstr>域与范围</vt:lpstr>
      <vt:lpstr>其他</vt:lpstr>
      <vt:lpstr>回顾倒排索引构建</vt:lpstr>
      <vt:lpstr>4.索引压缩</vt:lpstr>
      <vt:lpstr>压缩</vt:lpstr>
      <vt:lpstr>压缩</vt:lpstr>
      <vt:lpstr>Delta编码</vt:lpstr>
      <vt:lpstr>Delta编码（Cont.）</vt:lpstr>
      <vt:lpstr>位对齐码（一进制码）</vt:lpstr>
      <vt:lpstr>注：</vt:lpstr>
      <vt:lpstr>Elias-γ 编码</vt:lpstr>
      <vt:lpstr>Elias-γ 编码（Cont.）</vt:lpstr>
      <vt:lpstr>Elias-δ编码</vt:lpstr>
      <vt:lpstr>Elias-δ编码</vt:lpstr>
      <vt:lpstr>字节对齐码</vt:lpstr>
      <vt:lpstr>字节对齐码</vt:lpstr>
      <vt:lpstr>字节对齐码</vt:lpstr>
      <vt:lpstr>压缩举例</vt:lpstr>
      <vt:lpstr>跳转</vt:lpstr>
      <vt:lpstr>跳转</vt:lpstr>
      <vt:lpstr>跳转指针</vt:lpstr>
      <vt:lpstr>跳转指针</vt:lpstr>
      <vt:lpstr>5.辅助结构</vt:lpstr>
      <vt:lpstr>6.索引构建（1）</vt:lpstr>
      <vt:lpstr>6.索引构建（2）</vt:lpstr>
      <vt:lpstr>融合（1）</vt:lpstr>
      <vt:lpstr>融合（2）</vt:lpstr>
      <vt:lpstr>分布式索引</vt:lpstr>
      <vt:lpstr>索引更新</vt:lpstr>
      <vt:lpstr>批量更新</vt:lpstr>
      <vt:lpstr>更新</vt:lpstr>
      <vt:lpstr>更新</vt:lpstr>
      <vt:lpstr>更新</vt:lpstr>
      <vt:lpstr>倒排索引优缺点</vt:lpstr>
      <vt:lpstr>7.查询处理</vt:lpstr>
      <vt:lpstr>Document-at-a-time</vt:lpstr>
      <vt:lpstr>Document-at-a-time</vt:lpstr>
      <vt:lpstr>Term-at-a-time</vt:lpstr>
      <vt:lpstr>PowerPoint 演示文稿</vt:lpstr>
      <vt:lpstr>PowerPoint 演示文稿</vt:lpstr>
      <vt:lpstr>优化技术</vt:lpstr>
      <vt:lpstr>列表跳转</vt:lpstr>
      <vt:lpstr>联合处理</vt:lpstr>
      <vt:lpstr>阈值方法</vt:lpstr>
      <vt:lpstr>MaxScore方法(1)</vt:lpstr>
      <vt:lpstr>MaxScore方法(2)</vt:lpstr>
      <vt:lpstr>其他优化</vt:lpstr>
      <vt:lpstr>分布式评估</vt:lpstr>
      <vt:lpstr>缓存</vt:lpstr>
      <vt:lpstr>8. 短语查询</vt:lpstr>
      <vt:lpstr>第一种做法: 双词(Biword)索引</vt:lpstr>
      <vt:lpstr>更长的短语查询处理</vt:lpstr>
      <vt:lpstr>扩展的双词（Extended Biword）</vt:lpstr>
      <vt:lpstr>关于双词索引</vt:lpstr>
      <vt:lpstr>第二种解决方法: 带位置信息的索引(Positional indexes)</vt:lpstr>
      <vt:lpstr>位置索引的例子</vt:lpstr>
      <vt:lpstr>短语查询的处理</vt:lpstr>
      <vt:lpstr>邻近式查询(Proximity query)</vt:lpstr>
      <vt:lpstr>位置索引的大小（1）</vt:lpstr>
      <vt:lpstr>位置索引的大小（2）</vt:lpstr>
      <vt:lpstr>一些经验规律</vt:lpstr>
      <vt:lpstr>混合索引</vt:lpstr>
      <vt:lpstr>总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Administer</cp:lastModifiedBy>
  <cp:revision>1165</cp:revision>
  <cp:lastPrinted>2009-09-22T15:48:09Z</cp:lastPrinted>
  <dcterms:created xsi:type="dcterms:W3CDTF">2009-09-21T23:46:17Z</dcterms:created>
  <dcterms:modified xsi:type="dcterms:W3CDTF">2019-05-25T04:59:47Z</dcterms:modified>
</cp:coreProperties>
</file>