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5.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16.xml" ContentType="application/vnd.openxmlformats-officedocument.presentationml.tags+xml"/>
  <Override PartName="/ppt/notesSlides/notesSlide68.xml" ContentType="application/vnd.openxmlformats-officedocument.presentationml.notesSlide+xml"/>
  <Override PartName="/ppt/tags/tag17.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99"/>
  </p:notesMasterIdLst>
  <p:handoutMasterIdLst>
    <p:handoutMasterId r:id="rId100"/>
  </p:handoutMasterIdLst>
  <p:sldIdLst>
    <p:sldId id="270" r:id="rId2"/>
    <p:sldId id="465" r:id="rId3"/>
    <p:sldId id="466" r:id="rId4"/>
    <p:sldId id="467" r:id="rId5"/>
    <p:sldId id="468" r:id="rId6"/>
    <p:sldId id="469" r:id="rId7"/>
    <p:sldId id="1470" r:id="rId8"/>
    <p:sldId id="470" r:id="rId9"/>
    <p:sldId id="471" r:id="rId10"/>
    <p:sldId id="472" r:id="rId11"/>
    <p:sldId id="473" r:id="rId12"/>
    <p:sldId id="474" r:id="rId13"/>
    <p:sldId id="475" r:id="rId14"/>
    <p:sldId id="476" r:id="rId15"/>
    <p:sldId id="477" r:id="rId16"/>
    <p:sldId id="478" r:id="rId17"/>
    <p:sldId id="479" r:id="rId18"/>
    <p:sldId id="480" r:id="rId19"/>
    <p:sldId id="482" r:id="rId20"/>
    <p:sldId id="483" r:id="rId21"/>
    <p:sldId id="484" r:id="rId22"/>
    <p:sldId id="485"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26" r:id="rId38"/>
    <p:sldId id="527" r:id="rId39"/>
    <p:sldId id="528" r:id="rId40"/>
    <p:sldId id="529" r:id="rId41"/>
    <p:sldId id="530" r:id="rId42"/>
    <p:sldId id="531" r:id="rId43"/>
    <p:sldId id="532" r:id="rId44"/>
    <p:sldId id="533" r:id="rId45"/>
    <p:sldId id="534" r:id="rId46"/>
    <p:sldId id="535" r:id="rId47"/>
    <p:sldId id="536" r:id="rId48"/>
    <p:sldId id="537" r:id="rId49"/>
    <p:sldId id="538" r:id="rId50"/>
    <p:sldId id="539" r:id="rId51"/>
    <p:sldId id="540" r:id="rId52"/>
    <p:sldId id="541" r:id="rId53"/>
    <p:sldId id="542" r:id="rId54"/>
    <p:sldId id="543" r:id="rId55"/>
    <p:sldId id="544" r:id="rId56"/>
    <p:sldId id="545" r:id="rId57"/>
    <p:sldId id="546" r:id="rId58"/>
    <p:sldId id="547" r:id="rId59"/>
    <p:sldId id="548" r:id="rId60"/>
    <p:sldId id="549" r:id="rId61"/>
    <p:sldId id="550" r:id="rId62"/>
    <p:sldId id="551" r:id="rId63"/>
    <p:sldId id="552" r:id="rId64"/>
    <p:sldId id="553" r:id="rId65"/>
    <p:sldId id="554" r:id="rId66"/>
    <p:sldId id="555" r:id="rId67"/>
    <p:sldId id="558" r:id="rId68"/>
    <p:sldId id="559" r:id="rId69"/>
    <p:sldId id="560" r:id="rId70"/>
    <p:sldId id="561" r:id="rId71"/>
    <p:sldId id="562" r:id="rId72"/>
    <p:sldId id="563" r:id="rId73"/>
    <p:sldId id="564" r:id="rId74"/>
    <p:sldId id="565" r:id="rId75"/>
    <p:sldId id="504" r:id="rId76"/>
    <p:sldId id="505" r:id="rId77"/>
    <p:sldId id="506" r:id="rId78"/>
    <p:sldId id="507" r:id="rId79"/>
    <p:sldId id="1472" r:id="rId80"/>
    <p:sldId id="508" r:id="rId81"/>
    <p:sldId id="567" r:id="rId82"/>
    <p:sldId id="510" r:id="rId83"/>
    <p:sldId id="509" r:id="rId84"/>
    <p:sldId id="511" r:id="rId85"/>
    <p:sldId id="512" r:id="rId86"/>
    <p:sldId id="568" r:id="rId87"/>
    <p:sldId id="517" r:id="rId88"/>
    <p:sldId id="518" r:id="rId89"/>
    <p:sldId id="519" r:id="rId90"/>
    <p:sldId id="520" r:id="rId91"/>
    <p:sldId id="521" r:id="rId92"/>
    <p:sldId id="522" r:id="rId93"/>
    <p:sldId id="523" r:id="rId94"/>
    <p:sldId id="1473" r:id="rId95"/>
    <p:sldId id="524" r:id="rId96"/>
    <p:sldId id="569" r:id="rId97"/>
    <p:sldId id="525" r:id="rId98"/>
  </p:sldIdLst>
  <p:sldSz cx="9144000" cy="6858000" type="screen4x3"/>
  <p:notesSz cx="6797675" cy="9929813"/>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9" userDrawn="1">
          <p15:clr>
            <a:srgbClr val="A4A3A4"/>
          </p15:clr>
        </p15:guide>
        <p15:guide id="2" pos="20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E6F2ED"/>
    <a:srgbClr val="DBEDE6"/>
    <a:srgbClr val="D7F1E6"/>
    <a:srgbClr val="D4F0E5"/>
    <a:srgbClr val="CCFFCC"/>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66940" autoAdjust="0"/>
  </p:normalViewPr>
  <p:slideViewPr>
    <p:cSldViewPr>
      <p:cViewPr varScale="1">
        <p:scale>
          <a:sx n="86" d="100"/>
          <a:sy n="86" d="100"/>
        </p:scale>
        <p:origin x="1243" y="72"/>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979"/>
        <p:guide pos="200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955" cy="495834"/>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3850245" y="0"/>
            <a:ext cx="2945955" cy="495834"/>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21.06.2019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432338"/>
            <a:ext cx="2945955" cy="495834"/>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3850245" y="9432338"/>
            <a:ext cx="2945955" cy="495834"/>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3548839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6797675" cy="9929813"/>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6797675" cy="9929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6797675" cy="9929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6797675" cy="9929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2945955" cy="495834"/>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3851722" y="0"/>
            <a:ext cx="2945954" cy="495834"/>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919163" y="746125"/>
            <a:ext cx="4953000" cy="3716338"/>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05767" y="4716991"/>
            <a:ext cx="4980241" cy="4460863"/>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433980"/>
            <a:ext cx="2945955" cy="495834"/>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3851722" y="9432338"/>
            <a:ext cx="2940053" cy="489267"/>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25602875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1</a:t>
            </a:fld>
            <a:endParaRPr lang="zh-CN" altLang="en-US"/>
          </a:p>
        </p:txBody>
      </p:sp>
    </p:spTree>
    <p:extLst>
      <p:ext uri="{BB962C8B-B14F-4D97-AF65-F5344CB8AC3E}">
        <p14:creationId xmlns:p14="http://schemas.microsoft.com/office/powerpoint/2010/main" val="3517222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17</a:t>
            </a:fld>
            <a:endParaRPr lang="en-US"/>
          </a:p>
        </p:txBody>
      </p:sp>
    </p:spTree>
    <p:extLst>
      <p:ext uri="{BB962C8B-B14F-4D97-AF65-F5344CB8AC3E}">
        <p14:creationId xmlns:p14="http://schemas.microsoft.com/office/powerpoint/2010/main" val="48416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19</a:t>
            </a:fld>
            <a:endParaRPr lang="en-US"/>
          </a:p>
        </p:txBody>
      </p:sp>
    </p:spTree>
    <p:extLst>
      <p:ext uri="{BB962C8B-B14F-4D97-AF65-F5344CB8AC3E}">
        <p14:creationId xmlns:p14="http://schemas.microsoft.com/office/powerpoint/2010/main" val="112809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r>
              <a:rPr lang="zh-CN" altLang="en-US" dirty="0"/>
              <a:t>噪声通道模型用于拼写校正</a:t>
            </a:r>
            <a:endParaRPr lang="en-US" altLang="zh-CN" dirty="0"/>
          </a:p>
          <a:p>
            <a:endParaRPr lang="en-US" altLang="zh-CN" dirty="0"/>
          </a:p>
          <a:p>
            <a:pPr eaLnBrk="1" hangingPunct="1">
              <a:defRPr/>
            </a:pPr>
            <a:r>
              <a:rPr lang="zh-CN" altLang="en-US" sz="2800" dirty="0"/>
              <a:t>噪音通道模型</a:t>
            </a:r>
          </a:p>
          <a:p>
            <a:pPr lvl="1" eaLnBrk="1" hangingPunct="1">
              <a:defRPr/>
            </a:pPr>
            <a:r>
              <a:rPr lang="zh-CN" altLang="en-US" sz="2000" dirty="0"/>
              <a:t>通俗描述：一个人在直觉上要输出词</a:t>
            </a:r>
            <a:r>
              <a:rPr lang="en-US" altLang="zh-CN" sz="2000" dirty="0"/>
              <a:t>w</a:t>
            </a:r>
            <a:r>
              <a:rPr lang="zh-CN" altLang="en-US" sz="2000" dirty="0"/>
              <a:t>，是根据概率分布</a:t>
            </a:r>
            <a:r>
              <a:rPr lang="en-US" altLang="zh-CN" sz="2000" dirty="0"/>
              <a:t>P(w)</a:t>
            </a:r>
            <a:r>
              <a:rPr lang="zh-CN" altLang="en-US" sz="2000" dirty="0"/>
              <a:t>，然后这个人要去写</a:t>
            </a:r>
            <a:r>
              <a:rPr lang="en-US" altLang="zh-CN" sz="2000" dirty="0"/>
              <a:t>w</a:t>
            </a:r>
            <a:r>
              <a:rPr lang="zh-CN" altLang="en-US" sz="2000" dirty="0"/>
              <a:t>，但是声音通道使这个人以概率</a:t>
            </a:r>
            <a:r>
              <a:rPr lang="en-US" altLang="zh-CN" sz="2000" dirty="0"/>
              <a:t>P(</a:t>
            </a:r>
            <a:r>
              <a:rPr lang="en-US" altLang="zh-CN" sz="2000" dirty="0" err="1"/>
              <a:t>e|w</a:t>
            </a:r>
            <a:r>
              <a:rPr lang="en-US" altLang="zh-CN" sz="2000" dirty="0"/>
              <a:t>)</a:t>
            </a:r>
            <a:r>
              <a:rPr lang="zh-CN" altLang="en-US" sz="2000" dirty="0"/>
              <a:t>写了词</a:t>
            </a:r>
            <a:r>
              <a:rPr lang="en-US" altLang="zh-CN" sz="2000" dirty="0"/>
              <a:t>e</a:t>
            </a:r>
          </a:p>
          <a:p>
            <a:pPr lvl="1" eaLnBrk="1" hangingPunct="1">
              <a:defRPr/>
            </a:pPr>
            <a:r>
              <a:rPr lang="en-US" altLang="zh-CN" sz="2000" dirty="0"/>
              <a:t>P(w)</a:t>
            </a:r>
            <a:r>
              <a:rPr lang="zh-CN" altLang="en-US" sz="2000" dirty="0"/>
              <a:t>是语言模型，用户获得在文本中词的出现频率信息（例如，在一个文档或查询中，词“</a:t>
            </a:r>
            <a:r>
              <a:rPr lang="en-US" altLang="zh-CN" sz="2000" dirty="0"/>
              <a:t>lawyer</a:t>
            </a:r>
            <a:r>
              <a:rPr lang="zh-CN" altLang="en-US" sz="2000" dirty="0"/>
              <a:t>”出现的概率是多少？）以及上下文信息，如在已知一个词出现的情况下，观察到另一词的概率（例如，词“</a:t>
            </a:r>
            <a:r>
              <a:rPr lang="en-US" altLang="zh-CN" sz="2000" dirty="0"/>
              <a:t>lawyer</a:t>
            </a:r>
            <a:r>
              <a:rPr lang="zh-CN" altLang="en-US" sz="2000" dirty="0"/>
              <a:t>”在词“</a:t>
            </a:r>
            <a:r>
              <a:rPr lang="en-US" altLang="zh-CN" sz="2000" dirty="0"/>
              <a:t>trial</a:t>
            </a:r>
            <a:r>
              <a:rPr lang="zh-CN" altLang="en-US" sz="2000" dirty="0"/>
              <a:t>”之后的概率）。</a:t>
            </a:r>
            <a:endParaRPr lang="en-US" altLang="zh-CN" sz="2000" dirty="0"/>
          </a:p>
          <a:p>
            <a:pPr lvl="1" eaLnBrk="1" hangingPunct="1">
              <a:defRPr/>
            </a:pPr>
            <a:r>
              <a:rPr lang="en-US" altLang="zh-CN" sz="2000" dirty="0"/>
              <a:t>P(</a:t>
            </a:r>
            <a:r>
              <a:rPr lang="en-US" altLang="zh-CN" sz="2000" dirty="0" err="1"/>
              <a:t>e|w</a:t>
            </a:r>
            <a:r>
              <a:rPr lang="en-US" altLang="zh-CN" sz="2000" dirty="0"/>
              <a:t>)</a:t>
            </a:r>
            <a:r>
              <a:rPr lang="zh-CN" altLang="en-US" sz="2000" dirty="0"/>
              <a:t>是错误模型，表示不同类型拼写错误的频率信息。例如，与词</a:t>
            </a:r>
            <a:r>
              <a:rPr lang="en-US" altLang="zh-CN" sz="2000" dirty="0"/>
              <a:t>w</a:t>
            </a:r>
            <a:r>
              <a:rPr lang="zh-CN" altLang="en-US" sz="2000" dirty="0"/>
              <a:t>的编辑距离为</a:t>
            </a:r>
            <a:r>
              <a:rPr lang="en-US" altLang="zh-CN" sz="2000" dirty="0"/>
              <a:t>1</a:t>
            </a:r>
            <a:r>
              <a:rPr lang="zh-CN" altLang="en-US" sz="2000" dirty="0"/>
              <a:t>的词概率将会很高。这样，词和词之间的编辑距离越大，概率越低。需要注意，错误模型不仅对拼写错误的词估计概率，对于拼写正确的词也有概率</a:t>
            </a:r>
            <a:r>
              <a:rPr lang="en-US" altLang="zh-CN" sz="2000" dirty="0"/>
              <a:t>(P(W|W))</a:t>
            </a:r>
            <a:r>
              <a:rPr lang="zh-CN" altLang="en-US" sz="2000" dirty="0"/>
              <a:t>。这使得拼写校正程序对所有的词都提出更正建议，尽管一些词是正确的。这样，如果具有最高概率更正的词是相同的词，那么就不对用户提出更正建议。但是，如果语言模型提示了另一个词可能更恰当，那么就提出更正建议。</a:t>
            </a:r>
            <a:endParaRPr lang="en-US" altLang="zh-CN" sz="2700" i="1" dirty="0"/>
          </a:p>
          <a:p>
            <a:pPr lvl="1" eaLnBrk="1" hangingPunct="1">
              <a:defRPr/>
            </a:pPr>
            <a:endParaRPr lang="zh-CN" altLang="en-US" sz="2400"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20</a:t>
            </a:fld>
            <a:endParaRPr lang="en-US"/>
          </a:p>
        </p:txBody>
      </p:sp>
    </p:spTree>
    <p:extLst>
      <p:ext uri="{BB962C8B-B14F-4D97-AF65-F5344CB8AC3E}">
        <p14:creationId xmlns:p14="http://schemas.microsoft.com/office/powerpoint/2010/main" val="379508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normAutofit/>
          </a:bodyPr>
          <a:lstStyle/>
          <a:p>
            <a:pPr lvl="1" eaLnBrk="1" hangingPunct="1">
              <a:defRPr/>
            </a:pPr>
            <a:endParaRPr lang="zh-CN" altLang="en-US" dirty="0"/>
          </a:p>
          <a:p>
            <a:pPr marL="0" indent="0" eaLnBrk="1" hangingPunct="1">
              <a:buFont typeface="Wingdings" panose="05000000000000000000" pitchFamily="2" charset="2"/>
              <a:buNone/>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21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23</a:t>
            </a:fld>
            <a:endParaRPr lang="en-US"/>
          </a:p>
        </p:txBody>
      </p:sp>
    </p:spTree>
    <p:extLst>
      <p:ext uri="{BB962C8B-B14F-4D97-AF65-F5344CB8AC3E}">
        <p14:creationId xmlns:p14="http://schemas.microsoft.com/office/powerpoint/2010/main" val="4166756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24</a:t>
            </a:fld>
            <a:endParaRPr lang="en-US"/>
          </a:p>
        </p:txBody>
      </p:sp>
    </p:spTree>
    <p:extLst>
      <p:ext uri="{BB962C8B-B14F-4D97-AF65-F5344CB8AC3E}">
        <p14:creationId xmlns:p14="http://schemas.microsoft.com/office/powerpoint/2010/main" val="342262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25</a:t>
            </a:fld>
            <a:endParaRPr lang="en-US"/>
          </a:p>
        </p:txBody>
      </p:sp>
    </p:spTree>
    <p:extLst>
      <p:ext uri="{BB962C8B-B14F-4D97-AF65-F5344CB8AC3E}">
        <p14:creationId xmlns:p14="http://schemas.microsoft.com/office/powerpoint/2010/main" val="329410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28</a:t>
            </a:fld>
            <a:endParaRPr lang="en-US"/>
          </a:p>
        </p:txBody>
      </p:sp>
    </p:spTree>
    <p:extLst>
      <p:ext uri="{BB962C8B-B14F-4D97-AF65-F5344CB8AC3E}">
        <p14:creationId xmlns:p14="http://schemas.microsoft.com/office/powerpoint/2010/main" val="28756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29</a:t>
            </a:fld>
            <a:endParaRPr lang="en-US"/>
          </a:p>
        </p:txBody>
      </p:sp>
    </p:spTree>
    <p:extLst>
      <p:ext uri="{BB962C8B-B14F-4D97-AF65-F5344CB8AC3E}">
        <p14:creationId xmlns:p14="http://schemas.microsoft.com/office/powerpoint/2010/main" val="560006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b="1" dirty="0">
                <a:solidFill>
                  <a:schemeClr val="accent2"/>
                </a:solidFill>
              </a:rPr>
              <a:t>显然，这个方法找到了更好的与上下文相关的词，但对查询中的每组词分析其相关性，不现实</a:t>
            </a:r>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30</a:t>
            </a:fld>
            <a:endParaRPr lang="en-US"/>
          </a:p>
        </p:txBody>
      </p:sp>
    </p:spTree>
    <p:extLst>
      <p:ext uri="{BB962C8B-B14F-4D97-AF65-F5344CB8AC3E}">
        <p14:creationId xmlns:p14="http://schemas.microsoft.com/office/powerpoint/2010/main" val="422121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a:t>
            </a:fld>
            <a:endParaRPr lang="en-US"/>
          </a:p>
        </p:txBody>
      </p:sp>
    </p:spTree>
    <p:extLst>
      <p:ext uri="{BB962C8B-B14F-4D97-AF65-F5344CB8AC3E}">
        <p14:creationId xmlns:p14="http://schemas.microsoft.com/office/powerpoint/2010/main" val="736577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31</a:t>
            </a:fld>
            <a:endParaRPr lang="en-US"/>
          </a:p>
        </p:txBody>
      </p:sp>
    </p:spTree>
    <p:extLst>
      <p:ext uri="{BB962C8B-B14F-4D97-AF65-F5344CB8AC3E}">
        <p14:creationId xmlns:p14="http://schemas.microsoft.com/office/powerpoint/2010/main" val="1308740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normAutofit/>
          </a:bodyPr>
          <a:lstStyle/>
          <a:p>
            <a:r>
              <a:rPr lang="zh-CN" altLang="en-US" dirty="0"/>
              <a:t>在一定窗口范围内，简单的</a:t>
            </a:r>
            <a:r>
              <a:rPr lang="en-US" altLang="zh-CN" dirty="0"/>
              <a:t>Dice</a:t>
            </a:r>
            <a:r>
              <a:rPr lang="zh-CN" altLang="en-US" dirty="0"/>
              <a:t>系数方法是最稳当和可靠的</a:t>
            </a:r>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32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lvl="1"/>
            <a:r>
              <a:rPr lang="zh-CN" altLang="en-US" dirty="0"/>
              <a:t>将文档中每个词表示为一个向量（类似于表示学习？），对上下文向量应用排序算法</a:t>
            </a:r>
            <a:endParaRPr lang="en-US" altLang="zh-CN" dirty="0"/>
          </a:p>
          <a:p>
            <a:pPr lvl="2"/>
            <a:r>
              <a:rPr lang="en-US" altLang="zh-CN" dirty="0"/>
              <a:t>tropical</a:t>
            </a:r>
            <a:r>
              <a:rPr lang="zh-CN" altLang="en-US" dirty="0"/>
              <a:t>和</a:t>
            </a:r>
            <a:r>
              <a:rPr lang="en-US" altLang="zh-CN" dirty="0"/>
              <a:t>fish</a:t>
            </a:r>
            <a:r>
              <a:rPr lang="zh-CN" altLang="en-US" dirty="0"/>
              <a:t>权重较高，意味着</a:t>
            </a:r>
            <a:r>
              <a:rPr lang="en-US" altLang="zh-CN" dirty="0"/>
              <a:t>aquarium </a:t>
            </a:r>
            <a:r>
              <a:rPr lang="zh-CN" altLang="en-US" dirty="0"/>
              <a:t>将是具有更高排序的</a:t>
            </a:r>
            <a:r>
              <a:rPr lang="en-US" altLang="zh-CN" dirty="0"/>
              <a:t>tropical</a:t>
            </a:r>
            <a:r>
              <a:rPr lang="zh-CN" altLang="en-US" dirty="0"/>
              <a:t>  </a:t>
            </a:r>
            <a:r>
              <a:rPr lang="en-US" altLang="zh-CN" dirty="0"/>
              <a:t>fish</a:t>
            </a:r>
            <a:r>
              <a:rPr lang="zh-CN" altLang="en-US" dirty="0"/>
              <a:t>扩展项</a:t>
            </a:r>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34</a:t>
            </a:fld>
            <a:endParaRPr lang="en-US"/>
          </a:p>
        </p:txBody>
      </p:sp>
    </p:spTree>
    <p:extLst>
      <p:ext uri="{BB962C8B-B14F-4D97-AF65-F5344CB8AC3E}">
        <p14:creationId xmlns:p14="http://schemas.microsoft.com/office/powerpoint/2010/main" val="327379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1666"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5B32BD4A-9491-427F-9250-010BB9A02BAA}"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37</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41667"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41668"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866979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r>
              <a:rPr lang="zh-CN" altLang="en-US" dirty="0"/>
              <a:t>常用的隐式反馈：</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38</a:t>
            </a:fld>
            <a:endParaRPr lang="en-US"/>
          </a:p>
        </p:txBody>
      </p:sp>
    </p:spTree>
    <p:extLst>
      <p:ext uri="{BB962C8B-B14F-4D97-AF65-F5344CB8AC3E}">
        <p14:creationId xmlns:p14="http://schemas.microsoft.com/office/powerpoint/2010/main" val="2325885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8"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5D136102-C99D-438F-B25E-3F6BBCCE129C}"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39</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44739"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44740"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213900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6786"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6F6144BC-46B6-42A5-8CA0-752BE111A7B6}"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40</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46787"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46788"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1092789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834"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D4330ACB-834B-4589-9A23-012F0DA7B2CE}"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41</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48835"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48836"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4067195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ECAFFDA6-9129-4FE9-8192-71B30C3E5733}"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42</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50883"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50884"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638226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930"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5668DAAD-2B70-491A-81E7-A57555E7C7D0}"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43</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52931"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52932"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623625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dirty="0"/>
              <a:t>信息需求是用户使用搜索引擎的动机</a:t>
            </a:r>
            <a:endParaRPr lang="en-US" altLang="zh-CN" dirty="0"/>
          </a:p>
          <a:p>
            <a:r>
              <a:rPr lang="en-US" altLang="zh-CN" dirty="0"/>
              <a:t> </a:t>
            </a:r>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3</a:t>
            </a:fld>
            <a:endParaRPr lang="en-US"/>
          </a:p>
        </p:txBody>
      </p:sp>
    </p:spTree>
    <p:extLst>
      <p:ext uri="{BB962C8B-B14F-4D97-AF65-F5344CB8AC3E}">
        <p14:creationId xmlns:p14="http://schemas.microsoft.com/office/powerpoint/2010/main" val="1788267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0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473324D4-3492-4E73-B050-5E1C94D4398E}"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45</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56003"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56004"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dirty="0">
              <a:latin typeface="Times New Roman" panose="02020603050405020304" pitchFamily="18" charset="0"/>
            </a:endParaRPr>
          </a:p>
        </p:txBody>
      </p:sp>
    </p:spTree>
    <p:extLst>
      <p:ext uri="{BB962C8B-B14F-4D97-AF65-F5344CB8AC3E}">
        <p14:creationId xmlns:p14="http://schemas.microsoft.com/office/powerpoint/2010/main" val="2109056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9074"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54124B25-5A06-4B5C-95A6-409C94200A2F}"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47</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59075"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59076"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762943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12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9CB2FC64-57EC-4EC4-ACE9-8A0FFD815660}"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48</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61123"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61124"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667769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040C652E-10CD-466F-B6A3-00C596A447C0}"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49</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63171"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63172"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2631918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218"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66CF1820-0685-48A9-8A7B-AAB56A51051E}"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50</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65219"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65220"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2052427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7266"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0D2D798E-F010-47FD-9D16-7FB48917A9A0}"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51</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67267"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67268"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543349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314"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ACC9770E-3339-4847-8854-35D1005C4971}"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52</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69315"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69316"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1907584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36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E2BC9E55-CC07-4F3E-A0EE-DB02BADBC7C8}"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53</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71363"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71364"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008614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3410"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74783435-60F4-4872-B6AC-99B90ADBA1E5}"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54</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73411"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73412"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508336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5458"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B0810BE9-8FFF-4F9C-9F76-6A69E713E2C5}"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55</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75459"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75460"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2929870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sz="1200" dirty="0"/>
              <a:t>搜索中介是指他们担当了需要查找信息的人和搜索引擎直接的媒介</a:t>
            </a:r>
          </a:p>
          <a:p>
            <a:endParaRPr lang="en-US" altLang="zh-CN" dirty="0"/>
          </a:p>
          <a:p>
            <a:pPr>
              <a:defRPr/>
            </a:pPr>
            <a:r>
              <a:rPr lang="zh-CN" altLang="en-US" sz="1200" dirty="0"/>
              <a:t>这个例子中的查询语言采用了一些通配符和各种形式的位置算符来指定用户的信息需求。</a:t>
            </a:r>
            <a:endParaRPr lang="en-US" altLang="zh-CN" sz="1200" dirty="0"/>
          </a:p>
          <a:p>
            <a:pPr>
              <a:defRPr/>
            </a:pPr>
            <a:r>
              <a:rPr lang="zh-CN" altLang="en-US" sz="1200" dirty="0"/>
              <a:t>使用通配符！可以限定与查询相匹配的单词中应包含的最小匹配长度的字符串，如“</a:t>
            </a:r>
            <a:r>
              <a:rPr lang="en-US" altLang="zh-CN" sz="1200" dirty="0"/>
              <a:t>NEGLECT</a:t>
            </a:r>
            <a:r>
              <a:rPr lang="zh-CN" altLang="en-US" sz="1200" dirty="0"/>
              <a:t>！”将匹配单词“</a:t>
            </a:r>
            <a:r>
              <a:rPr lang="en-US" altLang="zh-CN" sz="1200" dirty="0"/>
              <a:t>neglected</a:t>
            </a:r>
            <a:r>
              <a:rPr lang="zh-CN" altLang="en-US" sz="1200" dirty="0"/>
              <a:t>”</a:t>
            </a:r>
            <a:r>
              <a:rPr lang="en-US" altLang="zh-CN" sz="1200" dirty="0"/>
              <a:t>,</a:t>
            </a:r>
            <a:r>
              <a:rPr lang="zh-CN" altLang="en-US" sz="1200" dirty="0"/>
              <a:t>“</a:t>
            </a:r>
            <a:r>
              <a:rPr lang="en-US" altLang="zh-CN" sz="1200" dirty="0"/>
              <a:t>neglects</a:t>
            </a:r>
            <a:r>
              <a:rPr lang="zh-CN" altLang="en-US" sz="1200" dirty="0"/>
              <a:t>”或</a:t>
            </a:r>
            <a:r>
              <a:rPr lang="en-US" altLang="zh-CN" sz="1200" dirty="0"/>
              <a:t>neglect</a:t>
            </a:r>
            <a:r>
              <a:rPr lang="zh-CN" altLang="en-US" sz="1200" dirty="0"/>
              <a:t>等</a:t>
            </a:r>
            <a:endParaRPr lang="en-US" altLang="zh-CN" sz="1200" dirty="0"/>
          </a:p>
          <a:p>
            <a:pPr>
              <a:defRPr/>
            </a:pPr>
            <a:r>
              <a:rPr lang="zh-CN" altLang="en-US" sz="1200" dirty="0"/>
              <a:t>位置算符用来限定与查询相匹配的词之间的距离限制条件。词汇相邻的限制是一种类型位置算符，如“</a:t>
            </a:r>
            <a:r>
              <a:rPr lang="en-US" altLang="zh-CN" sz="1200" dirty="0"/>
              <a:t>CHANNEL</a:t>
            </a:r>
            <a:r>
              <a:rPr lang="zh-CN" altLang="en-US" sz="1200" dirty="0"/>
              <a:t> </a:t>
            </a:r>
            <a:r>
              <a:rPr lang="en-US" altLang="zh-CN" sz="1200" dirty="0"/>
              <a:t>MARKER</a:t>
            </a:r>
            <a:r>
              <a:rPr lang="zh-CN" altLang="en-US" sz="1200" dirty="0"/>
              <a:t>”指定这</a:t>
            </a:r>
            <a:r>
              <a:rPr lang="en-US" altLang="zh-CN" sz="1200" dirty="0"/>
              <a:t>2</a:t>
            </a:r>
            <a:r>
              <a:rPr lang="zh-CN" altLang="en-US" sz="1200" dirty="0"/>
              <a:t>个单词要相邻。而窗口操作符则限定了允许匹配的文本窗口的宽度，如“</a:t>
            </a:r>
            <a:r>
              <a:rPr lang="en-US" altLang="zh-CN" sz="1200" dirty="0"/>
              <a:t>/5</a:t>
            </a:r>
            <a:r>
              <a:rPr lang="zh-CN" altLang="en-US" sz="1200" dirty="0"/>
              <a:t>”指定了所限制的词汇必须出现在五个词宽度的文本窗口中。“</a:t>
            </a:r>
            <a:r>
              <a:rPr lang="en-US" altLang="zh-CN" sz="1200" dirty="0"/>
              <a:t>/p</a:t>
            </a:r>
            <a:r>
              <a:rPr lang="zh-CN" altLang="en-US" sz="1200" dirty="0"/>
              <a:t>”限制了词汇要在同一段落中。</a:t>
            </a:r>
            <a:endParaRPr lang="en-US" altLang="zh-CN" sz="1200"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5</a:t>
            </a:fld>
            <a:endParaRPr lang="en-US"/>
          </a:p>
        </p:txBody>
      </p:sp>
    </p:spTree>
    <p:extLst>
      <p:ext uri="{BB962C8B-B14F-4D97-AF65-F5344CB8AC3E}">
        <p14:creationId xmlns:p14="http://schemas.microsoft.com/office/powerpoint/2010/main" val="1401441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7506"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DE56FE16-E022-47EE-A7F5-BE8C66F5D195}"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56</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77507"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77508"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948117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9554"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EE2B919D-C5DB-4402-8ADE-25B8DAE84F25}"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57</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79555"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79556"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141983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160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256CD3F3-156A-43DB-8DE3-48B79734AC2C}"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58</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81603"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81604"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2074712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650"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87749DAB-442A-4419-8A0A-BE97DE77977E}"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59</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83651"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83652"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1397403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5698"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A930539F-C6F7-497C-B806-CA277891CBF8}"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60</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85699"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85700"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10368795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746"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44A36495-86D2-4997-AD72-D8358CF57390}"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61</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87747"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87748"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6871051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0FCCAF39-E546-4AE0-9CC6-6CB6A447FF29}"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62</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89795"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89796"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911207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A9DFC5BD-9C7E-45C8-A27C-4627DF6D5F26}"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63</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91843"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91844"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1183704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3890"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30915D62-16E1-4F3E-8FC2-8E8969D439D9}"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64</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93891"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93892"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1325506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5938"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2A41416D-D0A9-4CA3-8BF5-D4370C058B6D}"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65</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295939"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295940"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50633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6</a:t>
            </a:fld>
            <a:endParaRPr lang="en-US"/>
          </a:p>
        </p:txBody>
      </p:sp>
    </p:spTree>
    <p:extLst>
      <p:ext uri="{BB962C8B-B14F-4D97-AF65-F5344CB8AC3E}">
        <p14:creationId xmlns:p14="http://schemas.microsoft.com/office/powerpoint/2010/main" val="1125610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08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A222E70F-8FA2-4837-8069-1BCD6E1BF686}"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68</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302083"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302084"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11308843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232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1B4F95E2-7403-44A2-B85F-450801284555}"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69</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312323"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312324"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4592492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4370"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420DD862-AE87-4A0D-8330-3F52E62EF5AD}"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70</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314371"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314372"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24914921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F0021DD7-F918-4FE9-B0FE-7FEBD9485554}"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71</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316419"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316420"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7283421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幻灯片图像占位符 1"/>
          <p:cNvSpPr>
            <a:spLocks noGrp="1" noRot="1" noChangeAspect="1" noChangeArrowheads="1" noTextEdit="1"/>
          </p:cNvSpPr>
          <p:nvPr>
            <p:ph type="sldImg"/>
          </p:nvPr>
        </p:nvSpPr>
        <p:spPr bwMode="auto">
          <a:xfrm>
            <a:off x="919163" y="746125"/>
            <a:ext cx="4953000" cy="3716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84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fld id="{9E82EF0E-3500-4369-B38E-E0CE4581CF3C}" type="slidenum">
              <a:rPr lang="zh-CN" altLang="en-US" smtClean="0"/>
              <a:pPr/>
              <a:t>72</a:t>
            </a:fld>
            <a:endParaRPr lang="zh-CN" altLang="en-US"/>
          </a:p>
        </p:txBody>
      </p:sp>
    </p:spTree>
    <p:extLst>
      <p:ext uri="{BB962C8B-B14F-4D97-AF65-F5344CB8AC3E}">
        <p14:creationId xmlns:p14="http://schemas.microsoft.com/office/powerpoint/2010/main" val="493441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0514"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5994C90C-C180-4122-84BC-E12D81FD12D0}"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73</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320515"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320516"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10251347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2562" name="Rectangle 10"/>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1pPr>
            <a:lvl2pPr marL="742950" indent="-28575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2pPr>
            <a:lvl3pPr marL="11430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3pPr>
            <a:lvl4pPr marL="16002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4pPr>
            <a:lvl5pPr marL="2057400" indent="-228600">
              <a:spcBef>
                <a:spcPct val="30000"/>
              </a:spcBef>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等线" panose="02010600030101010101" pitchFamily="2" charset="-122"/>
                <a:ea typeface="等线" panose="02010600030101010101" pitchFamily="2" charset="-122"/>
              </a:defRPr>
            </a:lvl9pPr>
          </a:lstStyle>
          <a:p>
            <a:pPr>
              <a:spcBef>
                <a:spcPct val="0"/>
              </a:spcBef>
            </a:pPr>
            <a:fld id="{0E5F1644-D7B4-40B9-A49F-1546D684BE10}" type="slidenum">
              <a:rPr lang="en-US" altLang="zh-CN" smtClean="0">
                <a:solidFill>
                  <a:srgbClr val="000000"/>
                </a:solidFill>
                <a:latin typeface="Times New Roman" panose="02020603050405020304" pitchFamily="18" charset="0"/>
                <a:ea typeface="黑体" panose="02010609060101010101" pitchFamily="49" charset="-122"/>
              </a:rPr>
              <a:pPr>
                <a:spcBef>
                  <a:spcPct val="0"/>
                </a:spcBef>
              </a:pPr>
              <a:t>74</a:t>
            </a:fld>
            <a:endParaRPr lang="en-US" altLang="zh-CN">
              <a:solidFill>
                <a:srgbClr val="000000"/>
              </a:solidFill>
              <a:latin typeface="Times New Roman" panose="02020603050405020304" pitchFamily="18" charset="0"/>
              <a:ea typeface="黑体" panose="02010609060101010101" pitchFamily="49" charset="-122"/>
            </a:endParaRPr>
          </a:p>
        </p:txBody>
      </p:sp>
      <p:sp>
        <p:nvSpPr>
          <p:cNvPr id="322563" name="Rectangle 1"/>
          <p:cNvSpPr>
            <a:spLocks noGrp="1" noRot="1" noChangeAspect="1" noChangeArrowheads="1" noTextEdit="1"/>
          </p:cNvSpPr>
          <p:nvPr>
            <p:ph type="sldImg"/>
          </p:nvPr>
        </p:nvSpPr>
        <p:spPr bwMode="auto">
          <a:xfrm>
            <a:off x="917575" y="746125"/>
            <a:ext cx="4962525" cy="3722688"/>
          </a:xfrm>
          <a:solidFill>
            <a:srgbClr val="FFFFFF"/>
          </a:solidFill>
          <a:ln>
            <a:solidFill>
              <a:srgbClr val="000000"/>
            </a:solidFill>
            <a:miter lim="800000"/>
            <a:headEnd/>
            <a:tailEnd/>
          </a:ln>
        </p:spPr>
      </p:sp>
      <p:sp>
        <p:nvSpPr>
          <p:cNvPr id="322564" name="Rectangle 2"/>
          <p:cNvSpPr>
            <a:spLocks noGrp="1" noChangeArrowheads="1"/>
          </p:cNvSpPr>
          <p:nvPr>
            <p:ph type="body" idx="1"/>
          </p:nvPr>
        </p:nvSpPr>
        <p:spPr bwMode="auto">
          <a:xfrm>
            <a:off x="905766" y="4716990"/>
            <a:ext cx="4981717" cy="4464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de-DE" altLang="zh-CN">
              <a:latin typeface="Times New Roman" panose="02020603050405020304" pitchFamily="18" charset="0"/>
            </a:endParaRPr>
          </a:p>
        </p:txBody>
      </p:sp>
    </p:spTree>
    <p:extLst>
      <p:ext uri="{BB962C8B-B14F-4D97-AF65-F5344CB8AC3E}">
        <p14:creationId xmlns:p14="http://schemas.microsoft.com/office/powerpoint/2010/main" val="39364887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76</a:t>
            </a:fld>
            <a:endParaRPr lang="en-US"/>
          </a:p>
        </p:txBody>
      </p:sp>
    </p:spTree>
    <p:extLst>
      <p:ext uri="{BB962C8B-B14F-4D97-AF65-F5344CB8AC3E}">
        <p14:creationId xmlns:p14="http://schemas.microsoft.com/office/powerpoint/2010/main" val="5381959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lvl="1"/>
            <a:r>
              <a:rPr lang="zh-CN" altLang="en-US" dirty="0"/>
              <a:t>例如，查询“</a:t>
            </a:r>
            <a:r>
              <a:rPr lang="en-US" altLang="zh-CN" dirty="0"/>
              <a:t>fishing supplies</a:t>
            </a:r>
            <a:r>
              <a:rPr lang="zh-CN" altLang="en-US" dirty="0"/>
              <a:t>”会产生大量的来自于各个国家或“或全球”供应信息的相关网页。但是查询“</a:t>
            </a:r>
            <a:r>
              <a:rPr lang="en-US" altLang="zh-CN" dirty="0"/>
              <a:t>fishing supplies Cape Cod</a:t>
            </a:r>
            <a:r>
              <a:rPr lang="zh-CN" altLang="en-US" dirty="0"/>
              <a:t>”可以利用“</a:t>
            </a:r>
            <a:r>
              <a:rPr lang="en-US" altLang="zh-CN" dirty="0"/>
              <a:t>Cape Cod</a:t>
            </a:r>
            <a:r>
              <a:rPr lang="zh-CN" altLang="en-US" dirty="0"/>
              <a:t>”提供的上下文信息，使这个区域的供应商获得更高的排序。与之类似，如果查询“</a:t>
            </a:r>
            <a:r>
              <a:rPr lang="en-US" altLang="zh-CN" dirty="0"/>
              <a:t>fishing supplies</a:t>
            </a:r>
            <a:r>
              <a:rPr lang="zh-CN" altLang="en-US" dirty="0"/>
              <a:t>”是在“</a:t>
            </a:r>
            <a:r>
              <a:rPr lang="en-US" altLang="zh-CN" dirty="0"/>
              <a:t>Cape Cod</a:t>
            </a:r>
            <a:r>
              <a:rPr lang="zh-CN" altLang="en-US" dirty="0"/>
              <a:t>”的一个城镇上通过移动设备提交的，那么根据获得的位置信息，也可以对临近这个城镇的供应商进行排序。</a:t>
            </a:r>
          </a:p>
          <a:p>
            <a:pPr lvl="1"/>
            <a:endParaRPr lang="en-US" altLang="zh-CN"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77</a:t>
            </a:fld>
            <a:endParaRPr lang="en-US"/>
          </a:p>
        </p:txBody>
      </p:sp>
    </p:spTree>
    <p:extLst>
      <p:ext uri="{BB962C8B-B14F-4D97-AF65-F5344CB8AC3E}">
        <p14:creationId xmlns:p14="http://schemas.microsoft.com/office/powerpoint/2010/main" val="39760346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79</a:t>
            </a:fld>
            <a:endParaRPr lang="zh-CN" altLang="en-US"/>
          </a:p>
        </p:txBody>
      </p:sp>
    </p:spTree>
    <p:extLst>
      <p:ext uri="{BB962C8B-B14F-4D97-AF65-F5344CB8AC3E}">
        <p14:creationId xmlns:p14="http://schemas.microsoft.com/office/powerpoint/2010/main" val="3968540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7</a:t>
            </a:fld>
            <a:endParaRPr lang="zh-CN" altLang="en-US"/>
          </a:p>
        </p:txBody>
      </p:sp>
    </p:spTree>
    <p:extLst>
      <p:ext uri="{BB962C8B-B14F-4D97-AF65-F5344CB8AC3E}">
        <p14:creationId xmlns:p14="http://schemas.microsoft.com/office/powerpoint/2010/main" val="37526087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defRPr/>
            </a:pPr>
            <a:r>
              <a:rPr lang="zh-CN" altLang="en-US" sz="2800" dirty="0"/>
              <a:t>搜索结果的可视化技术</a:t>
            </a:r>
          </a:p>
          <a:p>
            <a:pPr lvl="1" eaLnBrk="1" hangingPunct="1">
              <a:defRPr/>
            </a:pPr>
            <a:r>
              <a:rPr lang="zh-CN" altLang="en-US" sz="2400" dirty="0"/>
              <a:t>大部分采用排序的文档摘要列表构成检索结果页面</a:t>
            </a:r>
            <a:endParaRPr lang="en-US" altLang="zh-CN" sz="2400" dirty="0"/>
          </a:p>
          <a:p>
            <a:pPr lvl="1" eaLnBrk="1" hangingPunct="1">
              <a:defRPr/>
            </a:pPr>
            <a:r>
              <a:rPr lang="zh-CN" altLang="en-US" sz="2400" dirty="0"/>
              <a:t>这些文档摘要与实际文档或页面相链接。</a:t>
            </a:r>
          </a:p>
          <a:p>
            <a:pPr eaLnBrk="1" hangingPunct="1">
              <a:defRPr/>
            </a:pPr>
            <a:r>
              <a:rPr lang="zh-CN" altLang="en-US" sz="2800" dirty="0"/>
              <a:t>搜索结果的文档摘要</a:t>
            </a:r>
          </a:p>
          <a:p>
            <a:pPr lvl="1" eaLnBrk="1" hangingPunct="1">
              <a:defRPr/>
            </a:pPr>
            <a:r>
              <a:rPr lang="zh-CN" altLang="en-US" sz="2400" dirty="0"/>
              <a:t>通常包含页面的标题、</a:t>
            </a:r>
            <a:r>
              <a:rPr lang="en-US" altLang="zh-CN" sz="2400" dirty="0"/>
              <a:t>URL</a:t>
            </a:r>
            <a:r>
              <a:rPr lang="zh-CN" altLang="en-US" sz="2400" dirty="0"/>
              <a:t>、真实页面、页面快照的链接</a:t>
            </a:r>
            <a:endParaRPr lang="en-US" altLang="zh-CN" sz="2400" dirty="0"/>
          </a:p>
          <a:p>
            <a:pPr lvl="1" eaLnBrk="1" hangingPunct="1">
              <a:defRPr/>
            </a:pPr>
            <a:r>
              <a:rPr lang="zh-CN" altLang="en-US" sz="2400" dirty="0"/>
              <a:t>还有页面摘要，用来传达对应页面的内容</a:t>
            </a:r>
            <a:endParaRPr lang="en-US" altLang="zh-CN" sz="2400" dirty="0"/>
          </a:p>
          <a:p>
            <a:pPr lvl="1" eaLnBrk="1" hangingPunct="1">
              <a:defRPr/>
            </a:pPr>
            <a:r>
              <a:rPr lang="zh-CN" altLang="en-US" sz="2400" dirty="0"/>
              <a:t>另外，还可以包含一些广告的简短描述和链接</a:t>
            </a:r>
            <a:endParaRPr lang="en-US" altLang="zh-CN" sz="2400" dirty="0"/>
          </a:p>
          <a:p>
            <a:pPr lvl="1" eaLnBrk="1" hangingPunct="1">
              <a:defRPr/>
            </a:pPr>
            <a:r>
              <a:rPr lang="zh-CN" altLang="en-US" sz="2400" dirty="0"/>
              <a:t>在标题、</a:t>
            </a:r>
            <a:r>
              <a:rPr lang="en-US" altLang="zh-CN" sz="2400" dirty="0"/>
              <a:t>URL</a:t>
            </a:r>
            <a:r>
              <a:rPr lang="zh-CN" altLang="en-US" sz="2400" dirty="0"/>
              <a:t>、页面摘要和广告中的查询词被突出显示</a:t>
            </a:r>
            <a:endParaRPr lang="zh-CN" altLang="en-US"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80</a:t>
            </a:fld>
            <a:endParaRPr lang="en-US"/>
          </a:p>
        </p:txBody>
      </p:sp>
    </p:spTree>
    <p:extLst>
      <p:ext uri="{BB962C8B-B14F-4D97-AF65-F5344CB8AC3E}">
        <p14:creationId xmlns:p14="http://schemas.microsoft.com/office/powerpoint/2010/main" val="15542000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81</a:t>
            </a:fld>
            <a:endParaRPr lang="en-US"/>
          </a:p>
        </p:txBody>
      </p:sp>
    </p:spTree>
    <p:extLst>
      <p:ext uri="{BB962C8B-B14F-4D97-AF65-F5344CB8AC3E}">
        <p14:creationId xmlns:p14="http://schemas.microsoft.com/office/powerpoint/2010/main" val="28661370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r>
              <a:rPr lang="en-US" altLang="zh-CN" sz="2300" dirty="0" err="1"/>
              <a:t>Luhn</a:t>
            </a:r>
            <a:r>
              <a:rPr lang="zh-CN" altLang="en-US" sz="2300" dirty="0"/>
              <a:t>算法</a:t>
            </a:r>
            <a:r>
              <a:rPr lang="en-US" altLang="zh-CN" sz="2300" dirty="0"/>
              <a:t>(1958)</a:t>
            </a:r>
            <a:endParaRPr lang="zh-CN" altLang="en-US" sz="2300" dirty="0"/>
          </a:p>
          <a:p>
            <a:pPr lvl="1" eaLnBrk="1" hangingPunct="1"/>
            <a:r>
              <a:rPr lang="zh-CN" altLang="en-US" sz="2300" dirty="0"/>
              <a:t>对文档中的每个句子进行排序，选择最靠前的一些句子作为文摘；</a:t>
            </a:r>
            <a:endParaRPr lang="en-US" altLang="zh-CN" sz="2300" dirty="0"/>
          </a:p>
          <a:p>
            <a:pPr lvl="1" eaLnBrk="1" hangingPunct="1"/>
            <a:r>
              <a:rPr lang="zh-CN" altLang="en-US" sz="2300" dirty="0"/>
              <a:t>句子的重要因素根据句子中出现的重要词进行计算；</a:t>
            </a:r>
            <a:endParaRPr lang="en-US" altLang="zh-CN" sz="2300" dirty="0"/>
          </a:p>
          <a:p>
            <a:pPr lvl="1" eaLnBrk="1" hangingPunct="1"/>
            <a:r>
              <a:rPr lang="zh-CN" altLang="en-US" sz="2300" dirty="0"/>
              <a:t>重要词定义为在文档中具有中等频率的词，即词频介于预定义的高频和低频之间；</a:t>
            </a:r>
            <a:endParaRPr lang="en-US" altLang="zh-CN" sz="2300" dirty="0"/>
          </a:p>
          <a:p>
            <a:pPr lvl="1" eaLnBrk="1" hangingPunct="1"/>
            <a:r>
              <a:rPr lang="zh-CN" altLang="en-US" sz="2300" dirty="0"/>
              <a:t>根据文档中重要词的位置，可以得到两个重要词“括起来”的文本片段，其中可以限制两个重要词之间非重要词的最大数量；</a:t>
            </a:r>
            <a:endParaRPr lang="en-US" altLang="zh-CN" sz="2300" dirty="0"/>
          </a:p>
          <a:p>
            <a:pPr lvl="1" eaLnBrk="1" hangingPunct="1"/>
            <a:r>
              <a:rPr lang="zh-CN" altLang="en-US" sz="2300" dirty="0"/>
              <a:t>计算这些“括起来”的文本片段中重要词数量的平方除以文本片段中的总词数；</a:t>
            </a:r>
            <a:endParaRPr lang="en-US" altLang="zh-CN" sz="2300" dirty="0"/>
          </a:p>
          <a:p>
            <a:pPr lvl="1" eaLnBrk="1" hangingPunct="1"/>
            <a:r>
              <a:rPr lang="zh-CN" altLang="en-US" sz="2300" dirty="0"/>
              <a:t>句子的重要程度即句子中所包含</a:t>
            </a:r>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83</a:t>
            </a:fld>
            <a:endParaRPr lang="en-US"/>
          </a:p>
        </p:txBody>
      </p:sp>
    </p:spTree>
    <p:extLst>
      <p:ext uri="{BB962C8B-B14F-4D97-AF65-F5344CB8AC3E}">
        <p14:creationId xmlns:p14="http://schemas.microsoft.com/office/powerpoint/2010/main" val="1733212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defRPr/>
            </a:pPr>
            <a:r>
              <a:rPr lang="zh-CN" altLang="en-US" sz="2800" dirty="0"/>
              <a:t>自从</a:t>
            </a:r>
            <a:r>
              <a:rPr lang="en-US" altLang="zh-CN" sz="2800" dirty="0" err="1"/>
              <a:t>luhn</a:t>
            </a:r>
            <a:r>
              <a:rPr lang="zh-CN" altLang="en-US" sz="2800" dirty="0"/>
              <a:t>提出这个方法后，在自动文摘研究中，很多工作都是致力于改善这个基本方法。</a:t>
            </a:r>
            <a:endParaRPr lang="en-US" altLang="zh-CN" sz="2800" dirty="0"/>
          </a:p>
          <a:p>
            <a:pPr eaLnBrk="1" hangingPunct="1">
              <a:defRPr/>
            </a:pPr>
            <a:r>
              <a:rPr lang="zh-CN" altLang="en-US" sz="2800" dirty="0"/>
              <a:t>利用页面典型特征进一步改进，如对新闻文档</a:t>
            </a:r>
          </a:p>
          <a:p>
            <a:pPr lvl="1" eaLnBrk="1" hangingPunct="1">
              <a:defRPr/>
            </a:pPr>
            <a:r>
              <a:rPr lang="zh-CN" altLang="en-US" sz="2400" dirty="0"/>
              <a:t>句子是否是标题？</a:t>
            </a:r>
            <a:endParaRPr lang="en-US" altLang="zh-CN" sz="2400" dirty="0"/>
          </a:p>
          <a:p>
            <a:pPr lvl="1" eaLnBrk="1" hangingPunct="1">
              <a:defRPr/>
            </a:pPr>
            <a:r>
              <a:rPr lang="zh-CN" altLang="en-US" sz="2400" dirty="0"/>
              <a:t>句子是否是文档的第一或第二行？</a:t>
            </a:r>
            <a:endParaRPr lang="en-US" altLang="zh-CN" sz="2400" dirty="0"/>
          </a:p>
          <a:p>
            <a:pPr lvl="1" eaLnBrk="1" hangingPunct="1">
              <a:defRPr/>
            </a:pPr>
            <a:r>
              <a:rPr lang="zh-CN" altLang="en-US" sz="2400" dirty="0"/>
              <a:t>句子中包含查询词的总数</a:t>
            </a:r>
            <a:endParaRPr lang="en-US" altLang="zh-CN" sz="2400" dirty="0"/>
          </a:p>
          <a:p>
            <a:pPr lvl="1" eaLnBrk="1" hangingPunct="1">
              <a:defRPr/>
            </a:pPr>
            <a:r>
              <a:rPr lang="zh-CN" altLang="en-US" sz="2400" dirty="0"/>
              <a:t>句子中每个查询词的数量</a:t>
            </a:r>
            <a:endParaRPr lang="en-US" altLang="zh-CN" sz="2400" dirty="0"/>
          </a:p>
          <a:p>
            <a:pPr lvl="1" eaLnBrk="1" hangingPunct="1">
              <a:defRPr/>
            </a:pPr>
            <a:r>
              <a:rPr lang="zh-CN" altLang="en-US" sz="2400" dirty="0"/>
              <a:t>句子中出现的最长连续查询词</a:t>
            </a:r>
            <a:endParaRPr lang="en-US" altLang="zh-CN" sz="2400" dirty="0"/>
          </a:p>
          <a:p>
            <a:pPr lvl="1" eaLnBrk="1" hangingPunct="1">
              <a:defRPr/>
            </a:pPr>
            <a:r>
              <a:rPr lang="zh-CN" altLang="en-US" sz="2400" dirty="0"/>
              <a:t>查询词密度指标</a:t>
            </a:r>
            <a:endParaRPr lang="en-US" altLang="zh-CN" sz="2400"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84</a:t>
            </a:fld>
            <a:endParaRPr lang="en-US"/>
          </a:p>
        </p:txBody>
      </p:sp>
    </p:spTree>
    <p:extLst>
      <p:ext uri="{BB962C8B-B14F-4D97-AF65-F5344CB8AC3E}">
        <p14:creationId xmlns:p14="http://schemas.microsoft.com/office/powerpoint/2010/main" val="40526887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defRPr/>
            </a:pPr>
            <a:r>
              <a:rPr lang="en-US" altLang="zh-CN" sz="2800" dirty="0"/>
              <a:t>Web</a:t>
            </a:r>
            <a:r>
              <a:rPr lang="zh-CN" altLang="en-US" sz="2800" dirty="0"/>
              <a:t>页面不具有新闻文档的结构性</a:t>
            </a:r>
          </a:p>
          <a:p>
            <a:pPr lvl="1" eaLnBrk="1" hangingPunct="1">
              <a:defRPr/>
            </a:pPr>
            <a:r>
              <a:rPr lang="zh-CN" altLang="en-US" sz="2400" dirty="0"/>
              <a:t>很难找到好的文摘句子</a:t>
            </a:r>
          </a:p>
          <a:p>
            <a:pPr eaLnBrk="1" hangingPunct="1">
              <a:defRPr/>
            </a:pPr>
            <a:r>
              <a:rPr lang="zh-CN" altLang="en-US" sz="2800" dirty="0"/>
              <a:t>针对这个问题，页面摘要句子从其他数据源中选取</a:t>
            </a:r>
          </a:p>
          <a:p>
            <a:pPr lvl="1" eaLnBrk="1" hangingPunct="1">
              <a:defRPr/>
            </a:pPr>
            <a:r>
              <a:rPr lang="zh-CN" altLang="en-US" sz="2400" dirty="0"/>
              <a:t>从互联网页面上附带的元数据中选取，</a:t>
            </a:r>
            <a:r>
              <a:rPr lang="en-US" altLang="zh-CN" sz="2400" dirty="0"/>
              <a:t>e.g., &lt;meta name="description" content= ...&gt;</a:t>
            </a:r>
          </a:p>
          <a:p>
            <a:pPr lvl="1" eaLnBrk="1" hangingPunct="1">
              <a:defRPr/>
            </a:pPr>
            <a:r>
              <a:rPr lang="zh-CN" altLang="en-US" sz="2400" dirty="0"/>
              <a:t>利用外部资源：</a:t>
            </a:r>
            <a:r>
              <a:rPr lang="en-US" altLang="zh-CN" sz="2400" dirty="0"/>
              <a:t>e.g., Open Directory Project, http://www.dmoz.org</a:t>
            </a:r>
            <a:endParaRPr lang="zh-CN" altLang="en-US" sz="2400"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85</a:t>
            </a:fld>
            <a:endParaRPr lang="en-US"/>
          </a:p>
        </p:txBody>
      </p:sp>
    </p:spTree>
    <p:extLst>
      <p:ext uri="{BB962C8B-B14F-4D97-AF65-F5344CB8AC3E}">
        <p14:creationId xmlns:p14="http://schemas.microsoft.com/office/powerpoint/2010/main" val="3153902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86</a:t>
            </a:fld>
            <a:endParaRPr lang="en-US"/>
          </a:p>
        </p:txBody>
      </p:sp>
    </p:spTree>
    <p:extLst>
      <p:ext uri="{BB962C8B-B14F-4D97-AF65-F5344CB8AC3E}">
        <p14:creationId xmlns:p14="http://schemas.microsoft.com/office/powerpoint/2010/main" val="39263191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r>
              <a:rPr lang="zh-CN" altLang="en-US" sz="1200" dirty="0"/>
              <a:t>搜索引擎返回的结果中经常包含了与查询主题相关的不同方面；</a:t>
            </a:r>
          </a:p>
          <a:p>
            <a:pPr eaLnBrk="1" hangingPunct="1"/>
            <a:r>
              <a:rPr lang="zh-CN" altLang="en-US" sz="1200" dirty="0"/>
              <a:t>聚类是将检索结果文档按照内容相似聚成一些组并标记每个组，使得用户可以很快浏览到相关类别。</a:t>
            </a:r>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87</a:t>
            </a:fld>
            <a:endParaRPr lang="en-US"/>
          </a:p>
        </p:txBody>
      </p:sp>
    </p:spTree>
    <p:extLst>
      <p:ext uri="{BB962C8B-B14F-4D97-AF65-F5344CB8AC3E}">
        <p14:creationId xmlns:p14="http://schemas.microsoft.com/office/powerpoint/2010/main" val="23806451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r>
              <a:rPr lang="zh-CN" altLang="en-US" sz="2800" dirty="0"/>
              <a:t>聚类结果要求</a:t>
            </a:r>
          </a:p>
          <a:p>
            <a:pPr lvl="1" eaLnBrk="1" hangingPunct="1"/>
            <a:r>
              <a:rPr lang="zh-CN" altLang="en-US" sz="2400" dirty="0"/>
              <a:t>效率：对于每个查询都要根据检索出来排序靠前的文档集合，生成一个特定的聚类结果。为了使结果高效，通常的做法是根据文档页面摘要中的文本进行聚类，页面摘要比文档全文包含了更少的词，所以这将极大地提高计算速度。并且页面摘要文本更着重于查询的主题，而文档中通常要包含仅与查询部分相关的一些文本段落。</a:t>
            </a:r>
            <a:endParaRPr lang="en-US" altLang="zh-CN" sz="2400" dirty="0"/>
          </a:p>
          <a:p>
            <a:pPr lvl="1" eaLnBrk="1" hangingPunct="1"/>
            <a:r>
              <a:rPr lang="zh-CN" altLang="en-US" sz="2400" dirty="0"/>
              <a:t>易于理解：每个簇，用单个词或短语加上标签。在簇中，是与标签描述相关的文档。对于文档的分类：包括单因素分类和多因素分类。</a:t>
            </a:r>
            <a:endParaRPr lang="zh-CN" altLang="en-US"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89</a:t>
            </a:fld>
            <a:endParaRPr lang="en-US"/>
          </a:p>
        </p:txBody>
      </p:sp>
    </p:spTree>
    <p:extLst>
      <p:ext uri="{BB962C8B-B14F-4D97-AF65-F5344CB8AC3E}">
        <p14:creationId xmlns:p14="http://schemas.microsoft.com/office/powerpoint/2010/main" val="22535012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defRPr/>
            </a:pPr>
            <a:r>
              <a:rPr lang="zh-CN" altLang="en-US" sz="2800" dirty="0"/>
              <a:t>单因素分类</a:t>
            </a:r>
            <a:r>
              <a:rPr lang="en-US" altLang="zh-CN" sz="2800" dirty="0"/>
              <a:t>(</a:t>
            </a:r>
            <a:r>
              <a:rPr lang="en-US" altLang="zh-CN" sz="2800" dirty="0" err="1"/>
              <a:t>Monothetic</a:t>
            </a:r>
            <a:r>
              <a:rPr lang="en-US" altLang="zh-CN" sz="2800" dirty="0"/>
              <a:t>)</a:t>
            </a:r>
            <a:endParaRPr lang="zh-CN" altLang="en-US" sz="2800" dirty="0"/>
          </a:p>
          <a:p>
            <a:pPr lvl="1" eaLnBrk="1" hangingPunct="1">
              <a:defRPr/>
            </a:pPr>
            <a:r>
              <a:rPr lang="zh-CN" altLang="en-US" sz="2400" dirty="0"/>
              <a:t>一个类别中的每个成员都具有定义这个类别的属性</a:t>
            </a:r>
            <a:endParaRPr lang="en-US" altLang="zh-CN" sz="2400" dirty="0"/>
          </a:p>
          <a:p>
            <a:pPr lvl="1" eaLnBrk="1" hangingPunct="1">
              <a:defRPr/>
            </a:pPr>
            <a:r>
              <a:rPr lang="zh-CN" altLang="en-US" sz="2400" dirty="0"/>
              <a:t>易于理解</a:t>
            </a:r>
          </a:p>
          <a:p>
            <a:pPr eaLnBrk="1" hangingPunct="1">
              <a:defRPr/>
            </a:pPr>
            <a:r>
              <a:rPr lang="zh-CN" altLang="en-US" sz="2800" dirty="0"/>
              <a:t>多因素分类</a:t>
            </a:r>
            <a:r>
              <a:rPr lang="en-US" altLang="zh-CN" sz="2800" dirty="0"/>
              <a:t>(</a:t>
            </a:r>
            <a:r>
              <a:rPr lang="en-US" altLang="zh-CN" sz="2800" dirty="0" err="1"/>
              <a:t>Polythetic</a:t>
            </a:r>
            <a:r>
              <a:rPr lang="en-US" altLang="zh-CN" sz="2800" dirty="0"/>
              <a:t>)</a:t>
            </a:r>
            <a:endParaRPr lang="zh-CN" altLang="en-US" sz="2800" dirty="0"/>
          </a:p>
          <a:p>
            <a:pPr lvl="1" eaLnBrk="1" hangingPunct="1">
              <a:defRPr/>
            </a:pPr>
            <a:r>
              <a:rPr lang="zh-CN" altLang="en-US" sz="2400" dirty="0"/>
              <a:t>类中的成员共有一些属性，但没有单独定义的属性</a:t>
            </a:r>
            <a:endParaRPr lang="en-US" altLang="zh-CN" dirty="0"/>
          </a:p>
          <a:p>
            <a:pPr lvl="1" eaLnBrk="1" hangingPunct="1">
              <a:defRPr/>
            </a:pPr>
            <a:r>
              <a:rPr lang="zh-CN" altLang="en-US" sz="2400" dirty="0"/>
              <a:t>大部分聚类算法，如</a:t>
            </a:r>
            <a:r>
              <a:rPr lang="en-US" altLang="zh-CN" sz="2400" dirty="0"/>
              <a:t>K-means</a:t>
            </a:r>
            <a:r>
              <a:rPr lang="zh-CN" altLang="en-US" sz="2400" dirty="0"/>
              <a:t>产生这种类型的输出</a:t>
            </a:r>
          </a:p>
          <a:p>
            <a:pPr marL="0" indent="0" eaLnBrk="1" hangingPunct="1">
              <a:buFont typeface="Wingdings" panose="05000000000000000000" pitchFamily="2" charset="2"/>
              <a:buNone/>
              <a:defRPr/>
            </a:pPr>
            <a:endParaRPr lang="zh-CN" altLang="en-US" sz="2400" dirty="0"/>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90</a:t>
            </a:fld>
            <a:endParaRPr lang="en-US"/>
          </a:p>
        </p:txBody>
      </p:sp>
    </p:spTree>
    <p:extLst>
      <p:ext uri="{BB962C8B-B14F-4D97-AF65-F5344CB8AC3E}">
        <p14:creationId xmlns:p14="http://schemas.microsoft.com/office/powerpoint/2010/main" val="19031499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defRPr/>
            </a:pPr>
            <a:r>
              <a:rPr lang="zh-CN" altLang="en-US" sz="2800" dirty="0"/>
              <a:t>简单方法</a:t>
            </a:r>
          </a:p>
          <a:p>
            <a:pPr lvl="1" eaLnBrk="1" hangingPunct="1">
              <a:defRPr/>
            </a:pPr>
            <a:r>
              <a:rPr lang="zh-CN" altLang="en-US" sz="2400" dirty="0"/>
              <a:t>根据多个文档摘要中出现的非停用词进行简单的聚类</a:t>
            </a:r>
          </a:p>
          <a:p>
            <a:pPr eaLnBrk="1" hangingPunct="1">
              <a:defRPr/>
            </a:pPr>
            <a:r>
              <a:rPr lang="zh-CN" altLang="en-US" sz="2800" dirty="0"/>
              <a:t>改进方法</a:t>
            </a:r>
          </a:p>
          <a:p>
            <a:pPr lvl="1" eaLnBrk="1" hangingPunct="1">
              <a:defRPr/>
            </a:pPr>
            <a:r>
              <a:rPr lang="zh-CN" altLang="en-US" sz="2400" dirty="0"/>
              <a:t>使用短语</a:t>
            </a:r>
            <a:endParaRPr lang="en-US" altLang="zh-CN" sz="2400" dirty="0"/>
          </a:p>
          <a:p>
            <a:pPr lvl="1" eaLnBrk="1" hangingPunct="1">
              <a:defRPr/>
            </a:pPr>
            <a:r>
              <a:rPr lang="zh-CN" altLang="en-US" sz="2400" dirty="0"/>
              <a:t>使用其它特征</a:t>
            </a:r>
            <a:endParaRPr lang="en-US" altLang="zh-CN" sz="2400" dirty="0"/>
          </a:p>
          <a:p>
            <a:pPr marL="458787" lvl="1" indent="0" eaLnBrk="1" hangingPunct="1">
              <a:buFont typeface="Wingdings" panose="05000000000000000000" pitchFamily="2" charset="2"/>
              <a:buNone/>
              <a:defRPr/>
            </a:pPr>
            <a:r>
              <a:rPr lang="en-US" altLang="zh-CN" sz="2400" dirty="0"/>
              <a:t>    - </a:t>
            </a:r>
            <a:r>
              <a:rPr lang="zh-CN" altLang="en-US" sz="2400" dirty="0"/>
              <a:t>短语出现在标题中还是页面摘要中</a:t>
            </a:r>
            <a:endParaRPr lang="en-US" altLang="zh-CN" sz="2400" dirty="0"/>
          </a:p>
          <a:p>
            <a:pPr marL="458787" lvl="1" indent="0" eaLnBrk="1" hangingPunct="1">
              <a:buFont typeface="Wingdings" panose="05000000000000000000" pitchFamily="2" charset="2"/>
              <a:buNone/>
              <a:defRPr/>
            </a:pPr>
            <a:r>
              <a:rPr lang="en-US" altLang="zh-CN" sz="2400" dirty="0"/>
              <a:t>    - </a:t>
            </a:r>
            <a:r>
              <a:rPr lang="zh-CN" altLang="en-US" sz="2400" dirty="0"/>
              <a:t>短语的长度</a:t>
            </a:r>
            <a:endParaRPr lang="en-US" altLang="zh-CN" sz="2400" dirty="0"/>
          </a:p>
          <a:p>
            <a:pPr marL="458787" lvl="1" indent="0" eaLnBrk="1" hangingPunct="1">
              <a:buFont typeface="Wingdings" panose="05000000000000000000" pitchFamily="2" charset="2"/>
              <a:buNone/>
              <a:defRPr/>
            </a:pPr>
            <a:r>
              <a:rPr lang="en-US" altLang="zh-CN" sz="2400" dirty="0"/>
              <a:t>    - </a:t>
            </a:r>
            <a:r>
              <a:rPr lang="zh-CN" altLang="en-US" sz="2400" dirty="0"/>
              <a:t>短语在文档中出现的频率</a:t>
            </a:r>
            <a:endParaRPr lang="en-US" altLang="zh-CN" sz="2400" dirty="0"/>
          </a:p>
          <a:p>
            <a:pPr marL="458787" lvl="1" indent="0" eaLnBrk="1" hangingPunct="1">
              <a:buFont typeface="Wingdings" panose="05000000000000000000" pitchFamily="2" charset="2"/>
              <a:buNone/>
              <a:defRPr/>
            </a:pPr>
            <a:r>
              <a:rPr lang="en-US" altLang="zh-CN" sz="2400" dirty="0"/>
              <a:t>    - </a:t>
            </a:r>
            <a:r>
              <a:rPr lang="zh-CN" altLang="en-US" sz="2400" dirty="0"/>
              <a:t>聚类结果簇之间的相互重叠度</a:t>
            </a:r>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91</a:t>
            </a:fld>
            <a:endParaRPr lang="en-US"/>
          </a:p>
        </p:txBody>
      </p:sp>
    </p:spTree>
    <p:extLst>
      <p:ext uri="{BB962C8B-B14F-4D97-AF65-F5344CB8AC3E}">
        <p14:creationId xmlns:p14="http://schemas.microsoft.com/office/powerpoint/2010/main" val="19686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11</a:t>
            </a:fld>
            <a:endParaRPr lang="en-US"/>
          </a:p>
        </p:txBody>
      </p:sp>
    </p:spTree>
    <p:extLst>
      <p:ext uri="{BB962C8B-B14F-4D97-AF65-F5344CB8AC3E}">
        <p14:creationId xmlns:p14="http://schemas.microsoft.com/office/powerpoint/2010/main" val="24618914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defRPr/>
            </a:pPr>
            <a:r>
              <a:rPr lang="zh-CN" altLang="en-US" sz="2800" dirty="0"/>
              <a:t>逐步分类法</a:t>
            </a:r>
            <a:r>
              <a:rPr lang="en-US" altLang="zh-CN" sz="2800" dirty="0"/>
              <a:t>(Faceted classification)</a:t>
            </a:r>
            <a:endParaRPr lang="zh-CN" altLang="en-US" sz="2800" dirty="0"/>
          </a:p>
          <a:p>
            <a:pPr lvl="1" eaLnBrk="1" hangingPunct="1">
              <a:defRPr/>
            </a:pPr>
            <a:r>
              <a:rPr lang="zh-CN" altLang="en-US" sz="2400" dirty="0"/>
              <a:t>由一些类别构成，通常这些类别被组织成层次形式，每个类别用一组层面来描述与其相关的一些重要属性</a:t>
            </a:r>
            <a:endParaRPr lang="en-US" altLang="zh-CN" sz="2400" dirty="0"/>
          </a:p>
          <a:p>
            <a:pPr lvl="1" eaLnBrk="1" hangingPunct="1">
              <a:defRPr/>
            </a:pPr>
            <a:r>
              <a:rPr lang="zh-CN" altLang="en-US" sz="2400" dirty="0"/>
              <a:t>层次的分类主要是通过人工定义，也可以使用自动生成簇标签。</a:t>
            </a:r>
            <a:endParaRPr lang="en-US" altLang="zh-CN" sz="2400" dirty="0"/>
          </a:p>
          <a:p>
            <a:pPr marL="458787" lvl="1" indent="0" eaLnBrk="1" hangingPunct="1">
              <a:buFont typeface="Wingdings" panose="05000000000000000000" pitchFamily="2" charset="2"/>
              <a:buNone/>
              <a:defRPr/>
            </a:pPr>
            <a:r>
              <a:rPr lang="en-US" altLang="zh-CN" sz="2400" dirty="0"/>
              <a:t>  -</a:t>
            </a:r>
            <a:r>
              <a:rPr lang="zh-CN" altLang="en-US" sz="2400" dirty="0"/>
              <a:t>人工定义优点是类别更易于被用户理解，缺点是对于每个</a:t>
            </a:r>
            <a:endParaRPr lang="en-US" altLang="zh-CN" sz="2400" dirty="0"/>
          </a:p>
          <a:p>
            <a:pPr marL="458787" lvl="1" indent="0" eaLnBrk="1" hangingPunct="1">
              <a:buFont typeface="Wingdings" panose="05000000000000000000" pitchFamily="2" charset="2"/>
              <a:buNone/>
              <a:defRPr/>
            </a:pPr>
            <a:r>
              <a:rPr lang="en-US" altLang="zh-CN" sz="2400" dirty="0"/>
              <a:t>  </a:t>
            </a:r>
            <a:r>
              <a:rPr lang="zh-CN" altLang="en-US" sz="2400" dirty="0"/>
              <a:t>  新的应用和领域，都要重新定义类别，并且人工构建的</a:t>
            </a:r>
            <a:endParaRPr lang="en-US" altLang="zh-CN" sz="2400" dirty="0"/>
          </a:p>
          <a:p>
            <a:pPr marL="458787" lvl="1" indent="0" eaLnBrk="1" hangingPunct="1">
              <a:buFont typeface="Wingdings" panose="05000000000000000000" pitchFamily="2" charset="2"/>
              <a:buNone/>
              <a:defRPr/>
            </a:pPr>
            <a:r>
              <a:rPr lang="en-US" altLang="zh-CN" sz="2400" dirty="0"/>
              <a:t>    </a:t>
            </a:r>
            <a:r>
              <a:rPr lang="zh-CN" altLang="en-US" sz="2400" dirty="0"/>
              <a:t>类别是静态的，不能动态调整。</a:t>
            </a:r>
            <a:endParaRPr lang="zh-CN" altLang="en-US" dirty="0"/>
          </a:p>
          <a:p>
            <a:pPr eaLnBrk="1" hangingPunct="1">
              <a:defRPr/>
            </a:pPr>
            <a:r>
              <a:rPr lang="zh-CN" altLang="en-US" sz="2800" dirty="0"/>
              <a:t>逐步分类法适用于电子商务领域</a:t>
            </a:r>
          </a:p>
          <a:p>
            <a:pPr lvl="1" eaLnBrk="1" hangingPunct="1">
              <a:defRPr/>
            </a:pPr>
            <a:r>
              <a:rPr lang="en-US" altLang="zh-CN" sz="2400" dirty="0" err="1"/>
              <a:t>Eg</a:t>
            </a:r>
            <a:r>
              <a:rPr lang="en-US" altLang="zh-CN" sz="2400" dirty="0"/>
              <a:t>. </a:t>
            </a:r>
            <a:r>
              <a:rPr lang="zh-CN" altLang="en-US" sz="2400" dirty="0"/>
              <a:t>查询“</a:t>
            </a:r>
            <a:r>
              <a:rPr lang="en-US" altLang="zh-CN" sz="2400" dirty="0"/>
              <a:t>tropical fish</a:t>
            </a:r>
            <a:r>
              <a:rPr lang="zh-CN" altLang="en-US" sz="2400" dirty="0"/>
              <a:t>”返回的类别集合</a:t>
            </a:r>
            <a:endParaRPr lang="zh-CN" altLang="en-US" dirty="0"/>
          </a:p>
          <a:p>
            <a:pPr marL="0" indent="0" eaLnBrk="1" hangingPunct="1">
              <a:buFont typeface="Wingdings" panose="05000000000000000000" pitchFamily="2" charset="2"/>
              <a:buNone/>
              <a:defRPr/>
            </a:pPr>
            <a:endParaRPr lang="zh-CN" altLang="en-US" dirty="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dirty="0"/>
              <a:t>这种组织方式在用户浏览检索结果时，具有很好的引导性和灵活性。</a:t>
            </a:r>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92</a:t>
            </a:fld>
            <a:endParaRPr lang="en-US"/>
          </a:p>
        </p:txBody>
      </p:sp>
    </p:spTree>
    <p:extLst>
      <p:ext uri="{BB962C8B-B14F-4D97-AF65-F5344CB8AC3E}">
        <p14:creationId xmlns:p14="http://schemas.microsoft.com/office/powerpoint/2010/main" val="37856960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0ADA2FE-F835-491E-B4FD-8F05399F891A}" type="slidenum">
              <a:rPr lang="zh-CN" altLang="en-US" smtClean="0"/>
              <a:pPr/>
              <a:t>94</a:t>
            </a:fld>
            <a:endParaRPr lang="zh-CN" altLang="en-US"/>
          </a:p>
        </p:txBody>
      </p:sp>
    </p:spTree>
    <p:extLst>
      <p:ext uri="{BB962C8B-B14F-4D97-AF65-F5344CB8AC3E}">
        <p14:creationId xmlns:p14="http://schemas.microsoft.com/office/powerpoint/2010/main" val="34824282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pPr eaLnBrk="1" hangingPunct="1"/>
            <a:r>
              <a:rPr lang="zh-CN" altLang="en-US" sz="1200" dirty="0"/>
              <a:t>通过对一个或多个采用不同语言的单语言搜索引擎中的查询进行翻译，可以实现跨语言搜索。</a:t>
            </a:r>
            <a:endParaRPr lang="en-US" altLang="zh-CN" sz="1200" dirty="0"/>
          </a:p>
          <a:p>
            <a:pPr eaLnBrk="1" hangingPunct="1"/>
            <a:r>
              <a:rPr lang="zh-CN" altLang="en-US" sz="1200" dirty="0"/>
              <a:t>跨语言搜索引擎中，采用一种语言的查询和其他各种语言的文档。</a:t>
            </a:r>
            <a:endParaRPr lang="en-US" altLang="zh-CN" sz="1200" dirty="0"/>
          </a:p>
          <a:p>
            <a:pPr eaLnBrk="1" hangingPunct="1"/>
            <a:r>
              <a:rPr lang="zh-CN" altLang="en-US" sz="1200" dirty="0"/>
              <a:t>用户一般不会熟悉多种语言，所以跨语言搜索引擎必须能够自动翻译查询：包含查询翻译和文档翻译。</a:t>
            </a:r>
            <a:endParaRPr lang="en-US" altLang="zh-CN" sz="1200" dirty="0"/>
          </a:p>
          <a:p>
            <a:pPr eaLnBrk="1" hangingPunct="1"/>
            <a:r>
              <a:rPr lang="zh-CN" altLang="en-US" sz="1200" dirty="0"/>
              <a:t>自动翻译最显而易见的方法是，使用一个大型双语字典将源语言词汇翻译到目标语言，通过在字典中查找句子中的每个词进行翻译。这个方法的主要问题是如何处理歧义。通常，单纯利用字典进行翻译效果很差，但可以采用一些技术，如“查询扩展”去减少歧义，并将跨语言系统的排序效果提高到与单语言系统相当的程度。</a:t>
            </a:r>
          </a:p>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95</a:t>
            </a:fld>
            <a:endParaRPr lang="en-US"/>
          </a:p>
        </p:txBody>
      </p:sp>
    </p:spTree>
    <p:extLst>
      <p:ext uri="{BB962C8B-B14F-4D97-AF65-F5344CB8AC3E}">
        <p14:creationId xmlns:p14="http://schemas.microsoft.com/office/powerpoint/2010/main" val="33481210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96</a:t>
            </a:fld>
            <a:endParaRPr lang="en-US"/>
          </a:p>
        </p:txBody>
      </p:sp>
    </p:spTree>
    <p:extLst>
      <p:ext uri="{BB962C8B-B14F-4D97-AF65-F5344CB8AC3E}">
        <p14:creationId xmlns:p14="http://schemas.microsoft.com/office/powerpoint/2010/main" val="166656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13</a:t>
            </a:fld>
            <a:endParaRPr lang="en-US"/>
          </a:p>
        </p:txBody>
      </p:sp>
    </p:spTree>
    <p:extLst>
      <p:ext uri="{BB962C8B-B14F-4D97-AF65-F5344CB8AC3E}">
        <p14:creationId xmlns:p14="http://schemas.microsoft.com/office/powerpoint/2010/main" val="4223423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3000" cy="37163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15</a:t>
            </a:fld>
            <a:endParaRPr lang="en-US"/>
          </a:p>
        </p:txBody>
      </p:sp>
    </p:spTree>
    <p:extLst>
      <p:ext uri="{BB962C8B-B14F-4D97-AF65-F5344CB8AC3E}">
        <p14:creationId xmlns:p14="http://schemas.microsoft.com/office/powerpoint/2010/main" val="331867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zh-CN" altLang="en-US" dirty="0">
              <a:ea typeface="黑体" panose="02010609060101010101" pitchFamily="49"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黑体" panose="02010609060101010101" pitchFamily="49" charset="-122"/>
            </a:endParaRPr>
          </a:p>
          <a:p>
            <a:pPr marL="457200" indent="-457200">
              <a:buFont typeface="+mj-ea"/>
              <a:buAutoNum type="circleNumDbPlain"/>
              <a:defRPr/>
            </a:pPr>
            <a:endParaRPr lang="zh-CN" altLang="en-US" dirty="0">
              <a:ea typeface="黑体" panose="02010609060101010101" pitchFamily="49"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黑体" panose="02010609060101010101" pitchFamily="49" charset="-122"/>
              </a:defRPr>
            </a:lvl1pPr>
            <a:lvl2pPr marL="914400" indent="-457200">
              <a:buFont typeface="+mj-lt"/>
              <a:buAutoNum type="alphaLcParenR"/>
              <a:defRPr baseline="0">
                <a:solidFill>
                  <a:schemeClr val="accent5">
                    <a:lumMod val="75000"/>
                  </a:schemeClr>
                </a:solidFill>
                <a:latin typeface="Times New Roman" pitchFamily="18" charset="0"/>
                <a:ea typeface="黑体" panose="02010609060101010101" pitchFamily="49" charset="-122"/>
              </a:defRPr>
            </a:lvl2pPr>
          </a:lstStyle>
          <a:p>
            <a:pPr lvl="0"/>
            <a:r>
              <a:rPr lang="zh-CN" altLang="en-US" dirty="0"/>
              <a:t>单击此处编辑母版文本样式</a:t>
            </a:r>
          </a:p>
          <a:p>
            <a:pPr lvl="1"/>
            <a:r>
              <a:rPr lang="zh-CN" altLang="en-US" dirty="0"/>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中科院研究生院2012年度秋季课程</a:t>
            </a:r>
            <a:endParaRPr lang="en-US" altLang="zh-CN" dirty="0"/>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83654277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2CF1C6B-0415-4BFF-99CE-A50D97A943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1FEA6B6-C02F-4B60-9D92-9EC5778E47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62712A4B-E888-4E1B-89A2-99385B4566D3}"/>
              </a:ext>
            </a:extLst>
          </p:cNvPr>
          <p:cNvSpPr>
            <a:spLocks noGrp="1" noChangeArrowheads="1"/>
          </p:cNvSpPr>
          <p:nvPr>
            <p:ph type="sldNum" sz="quarter" idx="12"/>
          </p:nvPr>
        </p:nvSpPr>
        <p:spPr>
          <a:ln/>
        </p:spPr>
        <p:txBody>
          <a:bodyPr/>
          <a:lstStyle>
            <a:lvl1pPr>
              <a:defRPr/>
            </a:lvl1pPr>
          </a:lstStyle>
          <a:p>
            <a:pPr>
              <a:defRPr/>
            </a:pPr>
            <a:fld id="{6F46B680-A9E0-4E05-9576-3F4D45D13748}" type="slidenum">
              <a:rPr lang="en-US" altLang="zh-CN"/>
              <a:pPr>
                <a:defRPr/>
              </a:pPr>
              <a:t>‹#›</a:t>
            </a:fld>
            <a:endParaRPr lang="en-US" altLang="zh-CN"/>
          </a:p>
        </p:txBody>
      </p:sp>
    </p:spTree>
    <p:extLst>
      <p:ext uri="{BB962C8B-B14F-4D97-AF65-F5344CB8AC3E}">
        <p14:creationId xmlns:p14="http://schemas.microsoft.com/office/powerpoint/2010/main" val="327128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9148025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marL="0" marR="0" lvl="0" indent="0" algn="l" defTabSz="449263" rtl="0" eaLnBrk="1" fontAlgn="base" latinLnBrk="0" hangingPunct="1">
              <a:lnSpc>
                <a:spcPct val="100000"/>
              </a:lnSpc>
              <a:spcBef>
                <a:spcPct val="0"/>
              </a:spcBef>
              <a:spcAft>
                <a:spcPct val="0"/>
              </a:spcAft>
              <a:buClrTx/>
              <a:buSzTx/>
              <a:buFontTx/>
              <a:buNone/>
              <a:tabLst/>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6471808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marL="0" marR="0" lvl="0" indent="0" algn="l" defTabSz="449263" rtl="0" eaLnBrk="1" fontAlgn="base" latinLnBrk="0" hangingPunct="1">
              <a:lnSpc>
                <a:spcPct val="100000"/>
              </a:lnSpc>
              <a:spcBef>
                <a:spcPct val="0"/>
              </a:spcBef>
              <a:spcAft>
                <a:spcPct val="0"/>
              </a:spcAft>
              <a:buClrTx/>
              <a:buSzTx/>
              <a:buFontTx/>
              <a:buNone/>
              <a:tabLst/>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8165059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marL="0" marR="0" lvl="0" indent="0" algn="l" defTabSz="449263" rtl="0" eaLnBrk="1" fontAlgn="base" latinLnBrk="0" hangingPunct="1">
              <a:lnSpc>
                <a:spcPct val="100000"/>
              </a:lnSpc>
              <a:spcBef>
                <a:spcPct val="0"/>
              </a:spcBef>
              <a:spcAft>
                <a:spcPct val="0"/>
              </a:spcAft>
              <a:buClrTx/>
              <a:buSzTx/>
              <a:buFontTx/>
              <a:buNone/>
              <a:tabLst/>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5627543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9655067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4286120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0449153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2CF1C6B-0415-4BFF-99CE-A50D97A943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61FEA6B6-C02F-4B60-9D92-9EC5778E47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62712A4B-E888-4E1B-89A2-99385B4566D3}"/>
              </a:ext>
            </a:extLst>
          </p:cNvPr>
          <p:cNvSpPr>
            <a:spLocks noGrp="1" noChangeArrowheads="1"/>
          </p:cNvSpPr>
          <p:nvPr>
            <p:ph type="sldNum" sz="quarter" idx="12"/>
          </p:nvPr>
        </p:nvSpPr>
        <p:spPr>
          <a:ln/>
        </p:spPr>
        <p:txBody>
          <a:bodyPr/>
          <a:lstStyle>
            <a:lvl1pPr>
              <a:defRPr/>
            </a:lvl1pPr>
          </a:lstStyle>
          <a:p>
            <a:pPr>
              <a:defRPr/>
            </a:pPr>
            <a:fld id="{C42B40A1-D108-4DCE-BD65-A4AF796A6938}" type="slidenum">
              <a:rPr lang="en-US" altLang="zh-CN"/>
              <a:pPr>
                <a:defRPr/>
              </a:pPr>
              <a:t>‹#›</a:t>
            </a:fld>
            <a:endParaRPr lang="en-US" altLang="zh-CN"/>
          </a:p>
        </p:txBody>
      </p:sp>
    </p:spTree>
    <p:extLst>
      <p:ext uri="{BB962C8B-B14F-4D97-AF65-F5344CB8AC3E}">
        <p14:creationId xmlns:p14="http://schemas.microsoft.com/office/powerpoint/2010/main" val="2566319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黑体" panose="02010609060101010101" pitchFamily="49"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黑体" panose="02010609060101010101" pitchFamily="49" charset="-122"/>
              </a:defRPr>
            </a:lvl1pPr>
          </a:lstStyle>
          <a:p>
            <a:pPr>
              <a:defRPr/>
            </a:pP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黑体" panose="02010609060101010101" pitchFamily="49"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marL="0" marR="0" lvl="0" indent="0" algn="l" defTabSz="449263" rtl="0" eaLnBrk="1" fontAlgn="base" latinLnBrk="0" hangingPunct="1">
              <a:lnSpc>
                <a:spcPct val="100000"/>
              </a:lnSpc>
              <a:spcBef>
                <a:spcPct val="0"/>
              </a:spcBef>
              <a:spcAft>
                <a:spcPct val="0"/>
              </a:spcAft>
              <a:buClrTx/>
              <a:buSzTx/>
              <a:buFontTx/>
              <a:buNone/>
              <a:tabLst/>
              <a:defRPr/>
            </a:pPr>
            <a:r>
              <a:rPr lang="zh-CN" altLang="en-US" sz="1600" dirty="0">
                <a:solidFill>
                  <a:srgbClr val="FFFFFF"/>
                </a:solidFill>
                <a:latin typeface="楷体" pitchFamily="49" charset="-122"/>
                <a:ea typeface="楷体" pitchFamily="49" charset="-122"/>
                <a:cs typeface="ＭＳ Ｐゴシック" charset="-128"/>
              </a:rPr>
              <a:t>网络搜索引擎</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192320226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8" r:id="rId9"/>
    <p:sldLayoutId id="2147483769" r:id="rId10"/>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43.tiff"/><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4.tif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5.tiff"/><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46.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8.tiff"/><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49.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50.png"/></Relationships>
</file>

<file path=ppt/slides/_rels/slide92.xml.rels><?xml version="1.0" encoding="UTF-8" standalone="yes"?>
<Relationships xmlns="http://schemas.openxmlformats.org/package/2006/relationships"><Relationship Id="rId3" Type="http://schemas.openxmlformats.org/officeDocument/2006/relationships/image" Target="../media/image51.tiff"/><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52.tif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第六章 查询与界面</a:t>
            </a:r>
          </a:p>
        </p:txBody>
      </p:sp>
      <p:sp>
        <p:nvSpPr>
          <p:cNvPr id="3" name="内容占位符 2"/>
          <p:cNvSpPr>
            <a:spLocks noGrp="1"/>
          </p:cNvSpPr>
          <p:nvPr>
            <p:ph idx="1"/>
          </p:nvPr>
        </p:nvSpPr>
        <p:spPr>
          <a:xfrm>
            <a:off x="1115616" y="2348880"/>
            <a:ext cx="8229600" cy="3368824"/>
          </a:xfrm>
        </p:spPr>
        <p:txBody>
          <a:bodyPr/>
          <a:lstStyle/>
          <a:p>
            <a:r>
              <a:rPr lang="en-US" altLang="zh-CN" dirty="0"/>
              <a:t>1.</a:t>
            </a:r>
            <a:r>
              <a:rPr lang="zh-CN" altLang="en-US" dirty="0"/>
              <a:t>信息需求与查询</a:t>
            </a:r>
            <a:endParaRPr lang="en-US" altLang="zh-CN" dirty="0"/>
          </a:p>
          <a:p>
            <a:r>
              <a:rPr lang="en-US" altLang="zh-CN" dirty="0"/>
              <a:t>2.</a:t>
            </a:r>
            <a:r>
              <a:rPr lang="zh-CN" altLang="en-US" dirty="0"/>
              <a:t>查询转换与提炼</a:t>
            </a:r>
            <a:endParaRPr lang="en-US" altLang="zh-CN" dirty="0"/>
          </a:p>
          <a:p>
            <a:r>
              <a:rPr lang="en-US" altLang="zh-CN" dirty="0"/>
              <a:t>3.</a:t>
            </a:r>
            <a:r>
              <a:rPr lang="zh-CN" altLang="en-US" dirty="0"/>
              <a:t>搜索结果显示</a:t>
            </a:r>
            <a:endParaRPr lang="en-US" altLang="zh-CN" dirty="0"/>
          </a:p>
          <a:p>
            <a:r>
              <a:rPr lang="en-US" altLang="zh-CN" dirty="0"/>
              <a:t>4.</a:t>
            </a:r>
            <a:r>
              <a:rPr lang="zh-CN" altLang="en-US" dirty="0"/>
              <a:t>跨语言搜索</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a:t>
            </a:fld>
            <a:endParaRPr lang="zh-CN" altLang="en-US" dirty="0"/>
          </a:p>
        </p:txBody>
      </p:sp>
    </p:spTree>
    <p:extLst>
      <p:ext uri="{BB962C8B-B14F-4D97-AF65-F5344CB8AC3E}">
        <p14:creationId xmlns:p14="http://schemas.microsoft.com/office/powerpoint/2010/main" val="110451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词干类（</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通过词干提取算法转换为相同词干的一组词</a:t>
            </a:r>
            <a:endParaRPr lang="en-US" altLang="zh-CN" dirty="0"/>
          </a:p>
          <a:p>
            <a:pPr lvl="1"/>
            <a:r>
              <a:rPr lang="zh-CN" altLang="en-US" dirty="0"/>
              <a:t>在大规模文本集合上运行词干提取算法，记录具有相同词干的词</a:t>
            </a:r>
            <a:endParaRPr lang="en-US" altLang="zh-CN" dirty="0"/>
          </a:p>
          <a:p>
            <a:pPr lvl="1"/>
            <a:r>
              <a:rPr lang="en-US" altLang="zh-CN" dirty="0"/>
              <a:t>Porter</a:t>
            </a:r>
            <a:r>
              <a:rPr lang="zh-CN" altLang="en-US" dirty="0"/>
              <a:t>提取器对</a:t>
            </a:r>
            <a:r>
              <a:rPr lang="en-US" altLang="zh-CN" dirty="0"/>
              <a:t>TREC</a:t>
            </a:r>
            <a:r>
              <a:rPr lang="zh-CN" altLang="en-US" dirty="0"/>
              <a:t>新闻集词干类提取结果示例</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10</a:t>
            </a:fld>
            <a:endParaRPr lang="zh-CN" altLang="en-US" dirty="0"/>
          </a:p>
        </p:txBody>
      </p:sp>
      <p:pic>
        <p:nvPicPr>
          <p:cNvPr id="5" name="Picture 3" descr="TP_tmp.png"/>
          <p:cNvPicPr>
            <a:picLocks noChangeAspect="1"/>
          </p:cNvPicPr>
          <p:nvPr>
            <p:custDataLst>
              <p:tags r:id="rId1"/>
            </p:custDataLst>
          </p:nvPr>
        </p:nvPicPr>
        <p:blipFill>
          <a:blip r:embed="rId3" cstate="print"/>
          <a:stretch>
            <a:fillRect/>
          </a:stretch>
        </p:blipFill>
        <p:spPr>
          <a:xfrm>
            <a:off x="1184029" y="3294184"/>
            <a:ext cx="7545955" cy="21922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词干类（</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词干类通常包含较多的词，而且包含错误</a:t>
            </a:r>
            <a:endParaRPr lang="en-US" altLang="zh-CN" dirty="0"/>
          </a:p>
          <a:p>
            <a:pPr lvl="1"/>
            <a:r>
              <a:rPr lang="zh-CN" altLang="en-US" dirty="0"/>
              <a:t>词过多会影响系统响应时间</a:t>
            </a:r>
            <a:endParaRPr lang="en-US" altLang="zh-CN" dirty="0"/>
          </a:p>
          <a:p>
            <a:pPr lvl="1"/>
            <a:r>
              <a:rPr lang="en-US" altLang="zh-CN" dirty="0"/>
              <a:t>police------policy</a:t>
            </a:r>
          </a:p>
          <a:p>
            <a:pPr lvl="1"/>
            <a:r>
              <a:rPr lang="zh-CN" altLang="en-US" dirty="0"/>
              <a:t>同词干的词可能用在不同的上下文中</a:t>
            </a:r>
            <a:endParaRPr lang="en-US" altLang="zh-CN" dirty="0"/>
          </a:p>
          <a:p>
            <a:pPr lvl="2"/>
            <a:r>
              <a:rPr lang="en-US" altLang="zh-CN" dirty="0"/>
              <a:t>bank------banked.</a:t>
            </a:r>
            <a:r>
              <a:rPr lang="zh-CN" altLang="en-US" dirty="0"/>
              <a:t>（</a:t>
            </a:r>
            <a:r>
              <a:rPr lang="en-US" altLang="zh-CN" dirty="0"/>
              <a:t>”banked”</a:t>
            </a:r>
            <a:r>
              <a:rPr lang="zh-CN" altLang="en-US" dirty="0"/>
              <a:t>更常用在讨论在飞行或者水池的时候，但词干类别中的其它词，更常用在于金融相关的论述上）</a:t>
            </a:r>
            <a:endParaRPr lang="en-US" altLang="zh-CN" dirty="0"/>
          </a:p>
          <a:p>
            <a:r>
              <a:rPr lang="zh-CN" altLang="en-US" dirty="0"/>
              <a:t>通过</a:t>
            </a:r>
            <a:r>
              <a:rPr lang="zh-CN" altLang="en-US" dirty="0">
                <a:solidFill>
                  <a:srgbClr val="FF0000"/>
                </a:solidFill>
              </a:rPr>
              <a:t>词共现分析提高精度</a:t>
            </a:r>
            <a:endParaRPr lang="en-US" altLang="zh-CN" dirty="0">
              <a:solidFill>
                <a:srgbClr val="FF0000"/>
              </a:solidFill>
            </a:endParaRPr>
          </a:p>
          <a:p>
            <a:pPr lvl="1"/>
            <a:r>
              <a:rPr lang="zh-CN" altLang="en-US" dirty="0"/>
              <a:t>基于如下假设：</a:t>
            </a:r>
            <a:endParaRPr lang="en-US" altLang="zh-CN" dirty="0"/>
          </a:p>
          <a:p>
            <a:pPr lvl="2"/>
            <a:r>
              <a:rPr lang="zh-CN" altLang="en-US" dirty="0"/>
              <a:t>能够相互替换的词变形，在文本中应该经常共现，将能够相互替换的词放到一个词干类别中。</a:t>
            </a:r>
          </a:p>
          <a:p>
            <a:pPr lvl="2"/>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词干类修正（</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对于词干类中的每一对词，计算它们在</a:t>
            </a:r>
            <a:r>
              <a:rPr lang="zh-CN" altLang="en-US" dirty="0">
                <a:solidFill>
                  <a:srgbClr val="FF0000"/>
                </a:solidFill>
              </a:rPr>
              <a:t>文本窗口</a:t>
            </a:r>
            <a:r>
              <a:rPr lang="en-US" altLang="zh-CN" dirty="0">
                <a:solidFill>
                  <a:srgbClr val="FF0000"/>
                </a:solidFill>
              </a:rPr>
              <a:t>W</a:t>
            </a:r>
            <a:r>
              <a:rPr lang="zh-CN" altLang="en-US" dirty="0">
                <a:solidFill>
                  <a:srgbClr val="FF0000"/>
                </a:solidFill>
              </a:rPr>
              <a:t>中</a:t>
            </a:r>
            <a:r>
              <a:rPr lang="zh-CN" altLang="en-US" dirty="0"/>
              <a:t>的共现次数，</a:t>
            </a:r>
            <a:r>
              <a:rPr lang="en-US" altLang="zh-CN" dirty="0"/>
              <a:t>W</a:t>
            </a:r>
            <a:r>
              <a:rPr lang="zh-CN" altLang="en-US" dirty="0"/>
              <a:t>取</a:t>
            </a:r>
            <a:r>
              <a:rPr lang="en-US" altLang="zh-CN" dirty="0"/>
              <a:t>50~100</a:t>
            </a:r>
          </a:p>
          <a:p>
            <a:r>
              <a:rPr lang="zh-CN" altLang="en-US" dirty="0">
                <a:solidFill>
                  <a:srgbClr val="FF0000"/>
                </a:solidFill>
              </a:rPr>
              <a:t>为每对词计算共现或关联度指标，以衡量词之间的关联程度</a:t>
            </a:r>
            <a:endParaRPr lang="en-US" altLang="zh-CN" dirty="0">
              <a:solidFill>
                <a:srgbClr val="FF0000"/>
              </a:solidFill>
            </a:endParaRPr>
          </a:p>
          <a:p>
            <a:r>
              <a:rPr lang="zh-CN" altLang="en-US" dirty="0"/>
              <a:t>构造一个图，顶点代表词，两词之间共现指标大于某个阈值，则用边连接这两个顶点</a:t>
            </a:r>
            <a:endParaRPr lang="en-US" altLang="zh-CN" dirty="0"/>
          </a:p>
          <a:p>
            <a:r>
              <a:rPr lang="zh-CN" altLang="en-US" dirty="0"/>
              <a:t>找到这个图的连通分支，它们构成了新的词干类</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词干类修正（</a:t>
            </a:r>
            <a:r>
              <a:rPr lang="en-US" altLang="zh-CN" dirty="0"/>
              <a:t>2</a:t>
            </a:r>
            <a:r>
              <a:rPr lang="zh-CN" altLang="en-US" dirty="0"/>
              <a:t>）</a:t>
            </a:r>
          </a:p>
        </p:txBody>
      </p:sp>
      <p:sp>
        <p:nvSpPr>
          <p:cNvPr id="3" name="内容占位符 2"/>
          <p:cNvSpPr>
            <a:spLocks noGrp="1"/>
          </p:cNvSpPr>
          <p:nvPr>
            <p:ph idx="1"/>
          </p:nvPr>
        </p:nvSpPr>
        <p:spPr>
          <a:xfrm>
            <a:off x="457200" y="1816224"/>
            <a:ext cx="8229600" cy="5645224"/>
          </a:xfrm>
        </p:spPr>
        <p:txBody>
          <a:bodyPr/>
          <a:lstStyle/>
          <a:p>
            <a:r>
              <a:rPr lang="zh-CN" altLang="en-US" dirty="0"/>
              <a:t>戴斯系数是一种词项关联度计算方法</a:t>
            </a:r>
            <a:endParaRPr lang="en-US" altLang="zh-CN" dirty="0"/>
          </a:p>
          <a:p>
            <a:pPr lvl="1"/>
            <a:endParaRPr lang="en-US" altLang="zh-CN" dirty="0"/>
          </a:p>
          <a:p>
            <a:pPr lvl="1"/>
            <a:r>
              <a:rPr lang="en-US" altLang="zh-CN" dirty="0"/>
              <a:t>n</a:t>
            </a:r>
            <a:r>
              <a:rPr lang="en-US" altLang="zh-CN" baseline="-25000" dirty="0"/>
              <a:t>x</a:t>
            </a:r>
            <a:r>
              <a:rPr lang="zh-CN" altLang="en-US" dirty="0"/>
              <a:t>是包含词</a:t>
            </a:r>
            <a:r>
              <a:rPr lang="en-US" altLang="zh-CN" dirty="0"/>
              <a:t>x</a:t>
            </a:r>
            <a:r>
              <a:rPr lang="zh-CN" altLang="en-US" dirty="0"/>
              <a:t>的窗口数量</a:t>
            </a:r>
            <a:endParaRPr lang="en-US" altLang="zh-CN" dirty="0"/>
          </a:p>
          <a:p>
            <a:r>
              <a:rPr lang="zh-CN" altLang="en-US" dirty="0"/>
              <a:t>图中两个顶点间如果存在路径，则它们处于同一连通分支中，构成词的聚类</a:t>
            </a:r>
            <a:endParaRPr lang="en-US" altLang="zh-CN" dirty="0"/>
          </a:p>
          <a:p>
            <a:r>
              <a:rPr lang="en-US" altLang="zh-CN" dirty="0"/>
              <a:t>TREC</a:t>
            </a:r>
            <a:r>
              <a:rPr lang="zh-CN" altLang="en-US" dirty="0"/>
              <a:t>新闻集词干类修正结果</a:t>
            </a:r>
            <a:endParaRPr lang="en-US" altLang="zh-CN" dirty="0"/>
          </a:p>
          <a:p>
            <a:pPr lvl="1"/>
            <a:r>
              <a:rPr lang="en-US" dirty="0"/>
              <a:t>/policies policy</a:t>
            </a:r>
            <a:br>
              <a:rPr lang="en-US" dirty="0"/>
            </a:br>
            <a:r>
              <a:rPr lang="en-US" dirty="0"/>
              <a:t>/police policed policing</a:t>
            </a:r>
            <a:br>
              <a:rPr lang="en-US" dirty="0"/>
            </a:br>
            <a:r>
              <a:rPr lang="en-US" dirty="0"/>
              <a:t>/bank banking banks</a:t>
            </a:r>
            <a:br>
              <a:rPr lang="en-US" dirty="0"/>
            </a:br>
            <a:r>
              <a:rPr lang="en-US" dirty="0"/>
              <a:t>/fish fished fishing</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13</a:t>
            </a:fld>
            <a:endParaRPr lang="zh-CN" altLang="en-US" dirty="0"/>
          </a:p>
        </p:txBody>
      </p:sp>
      <p:pic>
        <p:nvPicPr>
          <p:cNvPr id="6" name="Picture 7" descr="TP_tmp.png"/>
          <p:cNvPicPr>
            <a:picLocks noChangeAspect="1"/>
          </p:cNvPicPr>
          <p:nvPr>
            <p:custDataLst>
              <p:tags r:id="rId1"/>
            </p:custDataLst>
          </p:nvPr>
        </p:nvPicPr>
        <p:blipFill>
          <a:blip r:embed="rId4" cstate="print"/>
          <a:stretch>
            <a:fillRect/>
          </a:stretch>
        </p:blipFill>
        <p:spPr bwMode="auto">
          <a:xfrm>
            <a:off x="1383323" y="2348880"/>
            <a:ext cx="2075125" cy="339970"/>
          </a:xfrm>
          <a:prstGeom prst="rect">
            <a:avLst/>
          </a:prstGeom>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查询分割</a:t>
            </a:r>
          </a:p>
        </p:txBody>
      </p:sp>
      <p:sp>
        <p:nvSpPr>
          <p:cNvPr id="3" name="内容占位符 2"/>
          <p:cNvSpPr>
            <a:spLocks noGrp="1"/>
          </p:cNvSpPr>
          <p:nvPr>
            <p:ph idx="1"/>
          </p:nvPr>
        </p:nvSpPr>
        <p:spPr/>
        <p:txBody>
          <a:bodyPr/>
          <a:lstStyle/>
          <a:p>
            <a:r>
              <a:rPr lang="zh-CN" altLang="en-US" dirty="0"/>
              <a:t>将查询分解为小的片段</a:t>
            </a:r>
            <a:endParaRPr lang="en-US" altLang="zh-CN" dirty="0"/>
          </a:p>
          <a:p>
            <a:pPr lvl="1"/>
            <a:r>
              <a:rPr lang="en-US" dirty="0"/>
              <a:t>“new </a:t>
            </a:r>
            <a:r>
              <a:rPr lang="en-US" dirty="0" err="1"/>
              <a:t>york</a:t>
            </a:r>
            <a:r>
              <a:rPr lang="en-US" dirty="0"/>
              <a:t> times square” </a:t>
            </a:r>
            <a:r>
              <a:rPr lang="en-US" dirty="0">
                <a:sym typeface="Wingdings" pitchFamily="2" charset="2"/>
              </a:rPr>
              <a:t></a:t>
            </a:r>
            <a:r>
              <a:rPr lang="en-US" dirty="0"/>
              <a:t> “new </a:t>
            </a:r>
            <a:r>
              <a:rPr lang="en-US" dirty="0" err="1"/>
              <a:t>york</a:t>
            </a:r>
            <a:r>
              <a:rPr lang="en-US" dirty="0"/>
              <a:t>” “times square”</a:t>
            </a:r>
            <a:endParaRPr lang="en-US" altLang="zh-CN" dirty="0"/>
          </a:p>
          <a:p>
            <a:r>
              <a:rPr lang="zh-CN" altLang="en-US" dirty="0"/>
              <a:t>分割策略</a:t>
            </a:r>
            <a:endParaRPr lang="en-US" altLang="zh-CN" dirty="0"/>
          </a:p>
          <a:p>
            <a:pPr lvl="1"/>
            <a:r>
              <a:rPr lang="zh-CN" altLang="en-US" dirty="0"/>
              <a:t>按单个词分割</a:t>
            </a:r>
            <a:endParaRPr lang="en-US" altLang="zh-CN" dirty="0"/>
          </a:p>
          <a:p>
            <a:pPr lvl="2"/>
            <a:r>
              <a:rPr lang="en-US" dirty="0"/>
              <a:t>[members] [rock] [group] [nirvana]</a:t>
            </a:r>
            <a:endParaRPr lang="en-US" altLang="zh-CN" dirty="0"/>
          </a:p>
          <a:p>
            <a:pPr lvl="1"/>
            <a:r>
              <a:rPr lang="zh-CN" altLang="en-US" dirty="0"/>
              <a:t>按相邻词分割</a:t>
            </a:r>
            <a:endParaRPr lang="en-US" altLang="zh-CN" dirty="0"/>
          </a:p>
          <a:p>
            <a:pPr lvl="2"/>
            <a:r>
              <a:rPr lang="en-US" dirty="0"/>
              <a:t>[members rock] [rock group] [group nirvana]</a:t>
            </a:r>
            <a:endParaRPr lang="en-US" altLang="zh-CN" dirty="0"/>
          </a:p>
          <a:p>
            <a:pPr lvl="1"/>
            <a:r>
              <a:rPr lang="zh-CN" altLang="en-US" dirty="0"/>
              <a:t>按名词短语分割</a:t>
            </a:r>
            <a:endParaRPr lang="en-US" altLang="zh-CN" dirty="0"/>
          </a:p>
          <a:p>
            <a:pPr lvl="2"/>
            <a:r>
              <a:rPr lang="en-US" dirty="0"/>
              <a:t>[members] [rock group nirvana]</a:t>
            </a:r>
            <a:endParaRPr lang="en-US" altLang="zh-CN" dirty="0"/>
          </a:p>
          <a:p>
            <a:pPr lvl="1"/>
            <a:r>
              <a:rPr lang="zh-CN" altLang="en-US" dirty="0"/>
              <a:t>按常用查询词分割</a:t>
            </a:r>
            <a:endParaRPr lang="en-US" altLang="zh-CN" dirty="0"/>
          </a:p>
          <a:p>
            <a:pPr lvl="2"/>
            <a:r>
              <a:rPr lang="en-US" dirty="0"/>
              <a:t>[members] [rock group] [nirvana]</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拼写检查（</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查询处理过程中极为重要的部分</a:t>
            </a:r>
            <a:endParaRPr lang="en-US" altLang="zh-CN" dirty="0"/>
          </a:p>
          <a:p>
            <a:pPr lvl="1"/>
            <a:r>
              <a:rPr lang="en-US" altLang="zh-CN" dirty="0"/>
              <a:t>10~15%</a:t>
            </a:r>
            <a:r>
              <a:rPr lang="zh-CN" altLang="en-US" dirty="0"/>
              <a:t>的</a:t>
            </a:r>
            <a:r>
              <a:rPr lang="en-US" altLang="zh-CN" dirty="0"/>
              <a:t>web</a:t>
            </a:r>
            <a:r>
              <a:rPr lang="zh-CN" altLang="en-US" dirty="0"/>
              <a:t>查询中包含拼写错误</a:t>
            </a:r>
            <a:endParaRPr lang="en-US" altLang="zh-CN" dirty="0"/>
          </a:p>
          <a:p>
            <a:r>
              <a:rPr lang="zh-CN" altLang="en-US" dirty="0"/>
              <a:t>拼写错误包括典型的字处理文档中的错误及其他类型错误</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15</a:t>
            </a:fld>
            <a:endParaRPr lang="zh-CN" altLang="en-US" dirty="0"/>
          </a:p>
        </p:txBody>
      </p:sp>
      <p:pic>
        <p:nvPicPr>
          <p:cNvPr id="5" name="Picture 4" descr="TP_tmp.png"/>
          <p:cNvPicPr>
            <a:picLocks noChangeAspect="1"/>
          </p:cNvPicPr>
          <p:nvPr>
            <p:custDataLst>
              <p:tags r:id="rId1"/>
            </p:custDataLst>
          </p:nvPr>
        </p:nvPicPr>
        <p:blipFill>
          <a:blip r:embed="rId5" cstate="print"/>
          <a:stretch>
            <a:fillRect/>
          </a:stretch>
        </p:blipFill>
        <p:spPr bwMode="auto">
          <a:xfrm>
            <a:off x="1365738" y="3606499"/>
            <a:ext cx="2760812" cy="2918845"/>
          </a:xfrm>
          <a:prstGeom prst="rect">
            <a:avLst/>
          </a:prstGeom>
          <a:noFill/>
          <a:ln/>
          <a:effectLst/>
        </p:spPr>
      </p:pic>
      <p:pic>
        <p:nvPicPr>
          <p:cNvPr id="6" name="Picture 6" descr="TP_tmp.png"/>
          <p:cNvPicPr>
            <a:picLocks noChangeAspect="1"/>
          </p:cNvPicPr>
          <p:nvPr>
            <p:custDataLst>
              <p:tags r:id="rId2"/>
            </p:custDataLst>
          </p:nvPr>
        </p:nvPicPr>
        <p:blipFill>
          <a:blip r:embed="rId6" cstate="print"/>
          <a:stretch>
            <a:fillRect/>
          </a:stretch>
        </p:blipFill>
        <p:spPr>
          <a:xfrm>
            <a:off x="4841630" y="3597170"/>
            <a:ext cx="2887742" cy="17760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拼写检查（</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基本方法</a:t>
            </a:r>
            <a:endParaRPr lang="en-US" altLang="zh-CN" dirty="0"/>
          </a:p>
          <a:p>
            <a:pPr lvl="1"/>
            <a:r>
              <a:rPr lang="zh-CN" altLang="en-US" dirty="0"/>
              <a:t>没有出现在拼写词典中的词，建议更正</a:t>
            </a:r>
            <a:endParaRPr lang="en-US" altLang="zh-CN" dirty="0"/>
          </a:p>
          <a:p>
            <a:r>
              <a:rPr lang="zh-CN" altLang="en-US" dirty="0"/>
              <a:t>更正建议</a:t>
            </a:r>
            <a:endParaRPr lang="en-US" altLang="zh-CN" dirty="0"/>
          </a:p>
          <a:p>
            <a:pPr lvl="1"/>
            <a:r>
              <a:rPr lang="zh-CN" altLang="en-US" dirty="0"/>
              <a:t>将词典中未出现的这个词与词典中其他词比较，依据二者间的相似度来给出建议</a:t>
            </a:r>
            <a:endParaRPr lang="en-US" altLang="zh-CN" dirty="0"/>
          </a:p>
          <a:p>
            <a:r>
              <a:rPr lang="zh-CN" altLang="en-US" dirty="0"/>
              <a:t>最常采用的相似度衡量标准是</a:t>
            </a:r>
            <a:r>
              <a:rPr lang="zh-CN" altLang="en-US" dirty="0">
                <a:solidFill>
                  <a:srgbClr val="FF0000"/>
                </a:solidFill>
              </a:rPr>
              <a:t>编辑距离</a:t>
            </a:r>
            <a:endParaRPr lang="en-US" altLang="zh-CN" dirty="0">
              <a:solidFill>
                <a:srgbClr val="FF0000"/>
              </a:solidFill>
            </a:endParaRPr>
          </a:p>
          <a:p>
            <a:r>
              <a:rPr lang="en-US" altLang="zh-CN" dirty="0"/>
              <a:t>80%</a:t>
            </a:r>
            <a:r>
              <a:rPr lang="zh-CN" altLang="en-US" dirty="0"/>
              <a:t>的拼写错误是由这类单个字符错误引起的</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编辑距离（</a:t>
            </a:r>
            <a:r>
              <a:rPr lang="en-US" altLang="zh-CN" dirty="0"/>
              <a:t>1</a:t>
            </a:r>
            <a:r>
              <a:rPr lang="zh-CN" altLang="en-US" dirty="0"/>
              <a:t>）</a:t>
            </a:r>
          </a:p>
        </p:txBody>
      </p:sp>
      <p:sp>
        <p:nvSpPr>
          <p:cNvPr id="3" name="内容占位符 2"/>
          <p:cNvSpPr>
            <a:spLocks noGrp="1"/>
          </p:cNvSpPr>
          <p:nvPr>
            <p:ph idx="1"/>
          </p:nvPr>
        </p:nvSpPr>
        <p:spPr/>
        <p:txBody>
          <a:bodyPr/>
          <a:lstStyle/>
          <a:p>
            <a:pPr marL="342900" lvl="1" indent="-342900">
              <a:buClr>
                <a:srgbClr val="437085"/>
              </a:buClr>
            </a:pPr>
            <a:r>
              <a:rPr lang="en-US" sz="2800" i="1" dirty="0">
                <a:cs typeface="ＭＳ Ｐゴシック" pitchFamily="-65" charset="-128"/>
              </a:rPr>
              <a:t>Edit</a:t>
            </a:r>
            <a:r>
              <a:rPr lang="en-US" altLang="zh-CN" sz="2800" i="1" dirty="0">
                <a:cs typeface="ＭＳ Ｐゴシック" pitchFamily="-65" charset="-128"/>
              </a:rPr>
              <a:t>-</a:t>
            </a:r>
            <a:r>
              <a:rPr lang="en-US" sz="2800" i="1" dirty="0">
                <a:cs typeface="ＭＳ Ｐゴシック" pitchFamily="-65" charset="-128"/>
              </a:rPr>
              <a:t>Distance</a:t>
            </a:r>
          </a:p>
          <a:p>
            <a:pPr lvl="1"/>
            <a:r>
              <a:rPr lang="zh-CN" altLang="en-US" dirty="0"/>
              <a:t>将一个词转换为另一个词所需的操作数</a:t>
            </a:r>
            <a:endParaRPr lang="en-US" altLang="zh-CN" dirty="0"/>
          </a:p>
          <a:p>
            <a:r>
              <a:rPr lang="en-US" i="1" dirty="0" err="1"/>
              <a:t>Damerau-Levenshtein</a:t>
            </a:r>
            <a:r>
              <a:rPr lang="en-US" i="1" dirty="0"/>
              <a:t> </a:t>
            </a:r>
            <a:r>
              <a:rPr lang="en-US" dirty="0"/>
              <a:t>distance</a:t>
            </a:r>
          </a:p>
          <a:p>
            <a:pPr lvl="1"/>
            <a:r>
              <a:rPr lang="zh-CN" altLang="en-US" dirty="0"/>
              <a:t>通过计算这个转换过程中单个字符插入、删除、替换、交换的最少次数</a:t>
            </a:r>
            <a:endParaRPr lang="en-US" altLang="zh-CN" dirty="0"/>
          </a:p>
          <a:p>
            <a:pPr lvl="1"/>
            <a:r>
              <a:rPr lang="en-US" i="1" dirty="0" err="1"/>
              <a:t>Damerau-Levenshtein</a:t>
            </a:r>
            <a:r>
              <a:rPr lang="en-US" i="1" dirty="0"/>
              <a:t> </a:t>
            </a:r>
            <a:r>
              <a:rPr lang="en-US" dirty="0"/>
              <a:t>distance 1</a:t>
            </a:r>
          </a:p>
          <a:p>
            <a:pPr lvl="1"/>
            <a:endParaRPr lang="en-US" altLang="zh-CN" dirty="0"/>
          </a:p>
          <a:p>
            <a:pPr lvl="1"/>
            <a:endParaRPr lang="en-US" altLang="zh-CN" dirty="0"/>
          </a:p>
          <a:p>
            <a:pPr lvl="1"/>
            <a:endParaRPr lang="en-US" altLang="zh-CN" dirty="0"/>
          </a:p>
          <a:p>
            <a:pPr lvl="1"/>
            <a:r>
              <a:rPr lang="en-US" altLang="zh-CN" i="1" dirty="0" err="1"/>
              <a:t>Damerau-Levenshtein</a:t>
            </a:r>
            <a:r>
              <a:rPr lang="en-US" altLang="zh-CN" i="1" dirty="0"/>
              <a:t> </a:t>
            </a:r>
            <a:r>
              <a:rPr lang="en-US" dirty="0"/>
              <a:t>distance 2</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17</a:t>
            </a:fld>
            <a:endParaRPr lang="zh-CN" altLang="en-US" dirty="0"/>
          </a:p>
        </p:txBody>
      </p:sp>
      <p:pic>
        <p:nvPicPr>
          <p:cNvPr id="5" name="Picture 3" descr="TP_tmp.png"/>
          <p:cNvPicPr>
            <a:picLocks noChangeAspect="1"/>
          </p:cNvPicPr>
          <p:nvPr>
            <p:custDataLst>
              <p:tags r:id="rId1"/>
            </p:custDataLst>
          </p:nvPr>
        </p:nvPicPr>
        <p:blipFill>
          <a:blip r:embed="rId5" cstate="print"/>
          <a:stretch>
            <a:fillRect/>
          </a:stretch>
        </p:blipFill>
        <p:spPr>
          <a:xfrm>
            <a:off x="1330569" y="4323938"/>
            <a:ext cx="5384301" cy="1193294"/>
          </a:xfrm>
          <a:prstGeom prst="rect">
            <a:avLst/>
          </a:prstGeom>
        </p:spPr>
      </p:pic>
      <p:pic>
        <p:nvPicPr>
          <p:cNvPr id="6" name="Picture 4" descr="TP_tmp.png"/>
          <p:cNvPicPr>
            <a:picLocks noChangeAspect="1"/>
          </p:cNvPicPr>
          <p:nvPr>
            <p:custDataLst>
              <p:tags r:id="rId2"/>
            </p:custDataLst>
          </p:nvPr>
        </p:nvPicPr>
        <p:blipFill>
          <a:blip r:embed="rId6" cstate="print"/>
          <a:stretch>
            <a:fillRect/>
          </a:stretch>
        </p:blipFill>
        <p:spPr>
          <a:xfrm>
            <a:off x="1406006" y="6129844"/>
            <a:ext cx="2616713" cy="5074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编辑距离（</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提高编辑距离计算速度方法</a:t>
            </a:r>
            <a:endParaRPr lang="en-US" altLang="zh-CN" dirty="0"/>
          </a:p>
          <a:p>
            <a:pPr lvl="1"/>
            <a:r>
              <a:rPr lang="zh-CN" altLang="en-US" dirty="0"/>
              <a:t>只计算包含相同首字母的词</a:t>
            </a:r>
            <a:endParaRPr lang="en-US" altLang="zh-CN" dirty="0"/>
          </a:p>
          <a:p>
            <a:pPr lvl="1"/>
            <a:r>
              <a:rPr lang="zh-CN" altLang="en-US" dirty="0"/>
              <a:t>只计算具有相同或近似长度的词</a:t>
            </a:r>
            <a:endParaRPr lang="en-US" altLang="zh-CN" dirty="0"/>
          </a:p>
          <a:p>
            <a:pPr lvl="1"/>
            <a:r>
              <a:rPr lang="zh-CN" altLang="en-US" dirty="0"/>
              <a:t>读音相同的词</a:t>
            </a:r>
            <a:endParaRPr lang="en-US" altLang="zh-CN" dirty="0"/>
          </a:p>
          <a:p>
            <a:r>
              <a:rPr lang="zh-CN" altLang="en-US" dirty="0"/>
              <a:t>对发音相同的词，采用语音编码进行分类</a:t>
            </a:r>
            <a:endParaRPr lang="en-US" altLang="zh-CN" dirty="0"/>
          </a:p>
          <a:p>
            <a:pPr lvl="1"/>
            <a:r>
              <a:rPr lang="en-US" altLang="zh-CN" dirty="0" err="1"/>
              <a:t>Soundex</a:t>
            </a:r>
            <a:r>
              <a:rPr lang="zh-CN" altLang="en-US" dirty="0"/>
              <a:t>编码</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拼写检查纠正问题</a:t>
            </a:r>
          </a:p>
        </p:txBody>
      </p:sp>
      <p:sp>
        <p:nvSpPr>
          <p:cNvPr id="3" name="内容占位符 2"/>
          <p:cNvSpPr>
            <a:spLocks noGrp="1"/>
          </p:cNvSpPr>
          <p:nvPr>
            <p:ph idx="1"/>
          </p:nvPr>
        </p:nvSpPr>
        <p:spPr>
          <a:xfrm>
            <a:off x="457200" y="1844824"/>
            <a:ext cx="8229600" cy="5616624"/>
          </a:xfrm>
        </p:spPr>
        <p:txBody>
          <a:bodyPr/>
          <a:lstStyle/>
          <a:p>
            <a:r>
              <a:rPr lang="zh-CN" altLang="en-US" dirty="0"/>
              <a:t>多种可能纠正形式</a:t>
            </a:r>
            <a:endParaRPr lang="en-US" altLang="zh-CN" dirty="0"/>
          </a:p>
          <a:p>
            <a:pPr lvl="1"/>
            <a:r>
              <a:rPr lang="en-US" i="1" dirty="0" err="1"/>
              <a:t>lawers</a:t>
            </a:r>
            <a:r>
              <a:rPr lang="en-US" i="1" dirty="0"/>
              <a:t> → lowers, lawyers, layers, lasers, lagers</a:t>
            </a:r>
          </a:p>
          <a:p>
            <a:pPr lvl="1"/>
            <a:r>
              <a:rPr lang="zh-CN" altLang="en-US" dirty="0"/>
              <a:t>以出现频率递减顺序呈现给用户</a:t>
            </a:r>
            <a:endParaRPr lang="en-US" altLang="zh-CN" dirty="0"/>
          </a:p>
          <a:p>
            <a:r>
              <a:rPr lang="zh-CN" altLang="en-US" dirty="0"/>
              <a:t>上下文问题</a:t>
            </a:r>
            <a:endParaRPr lang="en-US" altLang="zh-CN" dirty="0"/>
          </a:p>
          <a:p>
            <a:pPr lvl="1"/>
            <a:r>
              <a:rPr lang="en-US" altLang="zh-CN" dirty="0"/>
              <a:t>miniature golf curses</a:t>
            </a:r>
          </a:p>
          <a:p>
            <a:r>
              <a:rPr lang="en-US" dirty="0"/>
              <a:t>Run-on errors</a:t>
            </a:r>
            <a:r>
              <a:rPr lang="zh-CN" altLang="en-US" sz="2400" dirty="0">
                <a:cs typeface="+mn-cs"/>
              </a:rPr>
              <a:t>（语义连贯方面的错误）</a:t>
            </a:r>
            <a:endParaRPr lang="en-US" sz="2400" dirty="0">
              <a:cs typeface="+mn-cs"/>
            </a:endParaRPr>
          </a:p>
          <a:p>
            <a:pPr lvl="1"/>
            <a:r>
              <a:rPr lang="en-US" dirty="0" err="1"/>
              <a:t>mainscourcebank</a:t>
            </a:r>
            <a:endParaRPr lang="en-US" dirty="0"/>
          </a:p>
          <a:p>
            <a:pPr lvl="1"/>
            <a:r>
              <a:rPr lang="zh-CN" altLang="en-US" dirty="0"/>
              <a:t>利用恰当的结构，空格缺失错误可以被当成是一类单个字符错误</a:t>
            </a:r>
            <a:endParaRPr lang="en-US" altLang="zh-CN" dirty="0"/>
          </a:p>
          <a:p>
            <a:pPr marL="457200" lvl="1" indent="0">
              <a:buNone/>
            </a:pP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查询处理</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a:t>
            </a:fld>
            <a:endParaRPr lang="zh-CN" altLang="en-US" dirty="0"/>
          </a:p>
        </p:txBody>
      </p:sp>
      <p:sp>
        <p:nvSpPr>
          <p:cNvPr id="7" name="矩形 6"/>
          <p:cNvSpPr/>
          <p:nvPr/>
        </p:nvSpPr>
        <p:spPr>
          <a:xfrm>
            <a:off x="2719754" y="3411413"/>
            <a:ext cx="1699846" cy="492369"/>
          </a:xfrm>
          <a:prstGeom prst="rect">
            <a:avLst/>
          </a:prstGeom>
          <a:solidFill>
            <a:schemeClr val="accent4"/>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solidFill>
                  <a:schemeClr val="tx1"/>
                </a:solidFill>
              </a:rPr>
              <a:t>用户交互</a:t>
            </a:r>
          </a:p>
        </p:txBody>
      </p:sp>
      <p:sp>
        <p:nvSpPr>
          <p:cNvPr id="9" name="矩形 8"/>
          <p:cNvSpPr/>
          <p:nvPr/>
        </p:nvSpPr>
        <p:spPr>
          <a:xfrm>
            <a:off x="5122986" y="3434859"/>
            <a:ext cx="1699846" cy="492369"/>
          </a:xfrm>
          <a:prstGeom prst="rect">
            <a:avLst/>
          </a:prstGeom>
          <a:solidFill>
            <a:schemeClr val="bg1">
              <a:lumMod val="9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solidFill>
                  <a:schemeClr val="tx1"/>
                </a:solidFill>
              </a:rPr>
              <a:t>排序</a:t>
            </a:r>
          </a:p>
        </p:txBody>
      </p:sp>
      <p:sp>
        <p:nvSpPr>
          <p:cNvPr id="10" name="矩形 9"/>
          <p:cNvSpPr/>
          <p:nvPr/>
        </p:nvSpPr>
        <p:spPr>
          <a:xfrm>
            <a:off x="3950677" y="4583721"/>
            <a:ext cx="1699846" cy="492369"/>
          </a:xfrm>
          <a:prstGeom prst="rect">
            <a:avLst/>
          </a:prstGeom>
          <a:solidFill>
            <a:schemeClr val="bg1">
              <a:lumMod val="9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a:solidFill>
                    <a:schemeClr val="tx1"/>
                  </a:solidFill>
                </a:ln>
                <a:solidFill>
                  <a:schemeClr val="tx1"/>
                </a:solidFill>
              </a:rPr>
              <a:t>评价</a:t>
            </a:r>
          </a:p>
        </p:txBody>
      </p:sp>
      <p:sp>
        <p:nvSpPr>
          <p:cNvPr id="11" name="右箭头 10"/>
          <p:cNvSpPr/>
          <p:nvPr/>
        </p:nvSpPr>
        <p:spPr>
          <a:xfrm rot="2599579">
            <a:off x="3472750" y="4166635"/>
            <a:ext cx="831164" cy="15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右箭头 11"/>
          <p:cNvSpPr/>
          <p:nvPr/>
        </p:nvSpPr>
        <p:spPr>
          <a:xfrm rot="19415868">
            <a:off x="5160872" y="4213527"/>
            <a:ext cx="831164" cy="15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流程图: 磁盘 13"/>
          <p:cNvSpPr/>
          <p:nvPr/>
        </p:nvSpPr>
        <p:spPr>
          <a:xfrm>
            <a:off x="4009291" y="1594338"/>
            <a:ext cx="949569" cy="11605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216770" y="2098433"/>
            <a:ext cx="1346844" cy="369332"/>
          </a:xfrm>
          <a:prstGeom prst="rect">
            <a:avLst/>
          </a:prstGeom>
          <a:noFill/>
        </p:spPr>
        <p:txBody>
          <a:bodyPr wrap="none" rtlCol="0">
            <a:spAutoFit/>
          </a:bodyPr>
          <a:lstStyle/>
          <a:p>
            <a:r>
              <a:rPr lang="zh-CN" altLang="en-US" b="1" dirty="0"/>
              <a:t>文档数据库</a:t>
            </a:r>
          </a:p>
        </p:txBody>
      </p:sp>
      <p:sp>
        <p:nvSpPr>
          <p:cNvPr id="16" name="右箭头 15"/>
          <p:cNvSpPr/>
          <p:nvPr/>
        </p:nvSpPr>
        <p:spPr>
          <a:xfrm rot="8330403">
            <a:off x="3648596" y="3052944"/>
            <a:ext cx="831164" cy="15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流程图: 磁盘 16"/>
          <p:cNvSpPr/>
          <p:nvPr/>
        </p:nvSpPr>
        <p:spPr>
          <a:xfrm>
            <a:off x="7573106" y="3036277"/>
            <a:ext cx="949569" cy="11605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TextBox 17"/>
          <p:cNvSpPr txBox="1"/>
          <p:nvPr/>
        </p:nvSpPr>
        <p:spPr>
          <a:xfrm>
            <a:off x="7772401" y="4384433"/>
            <a:ext cx="649537" cy="369332"/>
          </a:xfrm>
          <a:prstGeom prst="rect">
            <a:avLst/>
          </a:prstGeom>
          <a:noFill/>
        </p:spPr>
        <p:txBody>
          <a:bodyPr wrap="none" rtlCol="0">
            <a:spAutoFit/>
          </a:bodyPr>
          <a:lstStyle/>
          <a:p>
            <a:r>
              <a:rPr lang="zh-CN" altLang="en-US" b="1" dirty="0"/>
              <a:t>索引</a:t>
            </a:r>
          </a:p>
        </p:txBody>
      </p:sp>
      <p:sp>
        <p:nvSpPr>
          <p:cNvPr id="23" name="流程图: 磁盘 22"/>
          <p:cNvSpPr/>
          <p:nvPr/>
        </p:nvSpPr>
        <p:spPr>
          <a:xfrm>
            <a:off x="2004645" y="4478214"/>
            <a:ext cx="949569" cy="11605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TextBox 23"/>
          <p:cNvSpPr txBox="1"/>
          <p:nvPr/>
        </p:nvSpPr>
        <p:spPr>
          <a:xfrm>
            <a:off x="1910864" y="5744308"/>
            <a:ext cx="1114408" cy="369332"/>
          </a:xfrm>
          <a:prstGeom prst="rect">
            <a:avLst/>
          </a:prstGeom>
          <a:noFill/>
        </p:spPr>
        <p:txBody>
          <a:bodyPr wrap="none" rtlCol="0">
            <a:spAutoFit/>
          </a:bodyPr>
          <a:lstStyle/>
          <a:p>
            <a:r>
              <a:rPr lang="zh-CN" altLang="en-US" b="1" dirty="0"/>
              <a:t>日志数据</a:t>
            </a:r>
          </a:p>
        </p:txBody>
      </p:sp>
      <p:sp>
        <p:nvSpPr>
          <p:cNvPr id="25" name="左右箭头 24"/>
          <p:cNvSpPr/>
          <p:nvPr/>
        </p:nvSpPr>
        <p:spPr>
          <a:xfrm>
            <a:off x="6881446" y="3575539"/>
            <a:ext cx="633046" cy="1875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左右箭头 25"/>
          <p:cNvSpPr/>
          <p:nvPr/>
        </p:nvSpPr>
        <p:spPr>
          <a:xfrm>
            <a:off x="4466492" y="3587262"/>
            <a:ext cx="633046" cy="1875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左右箭头 26"/>
          <p:cNvSpPr/>
          <p:nvPr/>
        </p:nvSpPr>
        <p:spPr>
          <a:xfrm>
            <a:off x="3130061" y="4771293"/>
            <a:ext cx="633046" cy="1875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左右箭头 27"/>
          <p:cNvSpPr/>
          <p:nvPr/>
        </p:nvSpPr>
        <p:spPr>
          <a:xfrm>
            <a:off x="2028092" y="3575539"/>
            <a:ext cx="633046" cy="1875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6" name="AutoShape 2" descr="http://img3.imgtn.bdimg.com/it/u=1455271966,4294514337&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img3.imgtn.bdimg.com/it/u=1455271966,4294514337&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img3.imgtn.bdimg.com/it/u=1455271966,4294514337&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31" name="Picture 7" descr="C:\Users\lenovo\Desktop\u=43005626,742795912&amp;fm=21&amp;gp=0.jpg"/>
          <p:cNvPicPr>
            <a:picLocks noChangeAspect="1" noChangeArrowheads="1"/>
          </p:cNvPicPr>
          <p:nvPr/>
        </p:nvPicPr>
        <p:blipFill>
          <a:blip r:embed="rId3" cstate="print"/>
          <a:srcRect/>
          <a:stretch>
            <a:fillRect/>
          </a:stretch>
        </p:blipFill>
        <p:spPr bwMode="auto">
          <a:xfrm>
            <a:off x="902678" y="3135923"/>
            <a:ext cx="1119554" cy="1119554"/>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噪声通道模型（</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用户选择词</a:t>
            </a:r>
            <a:r>
              <a:rPr lang="en-US" altLang="zh-CN" dirty="0"/>
              <a:t>w</a:t>
            </a:r>
            <a:r>
              <a:rPr lang="zh-CN" altLang="en-US" dirty="0"/>
              <a:t>的可能性依赖于这个词本身的概率分布</a:t>
            </a:r>
            <a:r>
              <a:rPr lang="en-US" altLang="zh-CN" dirty="0"/>
              <a:t>P(w)</a:t>
            </a:r>
          </a:p>
          <a:p>
            <a:pPr lvl="1"/>
            <a:r>
              <a:rPr lang="en-US" altLang="zh-CN" dirty="0"/>
              <a:t>P(w)</a:t>
            </a:r>
            <a:r>
              <a:rPr lang="zh-CN" altLang="en-US" dirty="0"/>
              <a:t>叫做语言模型</a:t>
            </a:r>
            <a:endParaRPr lang="en-US" altLang="zh-CN" dirty="0"/>
          </a:p>
          <a:p>
            <a:pPr lvl="1"/>
            <a:r>
              <a:rPr lang="zh-CN" altLang="en-US" dirty="0"/>
              <a:t>词频信息</a:t>
            </a:r>
            <a:endParaRPr lang="en-US" altLang="zh-CN" dirty="0"/>
          </a:p>
          <a:p>
            <a:pPr lvl="1"/>
            <a:r>
              <a:rPr lang="zh-CN" altLang="en-US" dirty="0"/>
              <a:t>上下文信息</a:t>
            </a:r>
            <a:r>
              <a:rPr lang="en-US" i="1" dirty="0"/>
              <a:t>P(w</a:t>
            </a:r>
            <a:r>
              <a:rPr lang="en-US" i="1" baseline="-25000" dirty="0"/>
              <a:t>1</a:t>
            </a:r>
            <a:r>
              <a:rPr lang="en-US" dirty="0"/>
              <a:t>|</a:t>
            </a:r>
            <a:r>
              <a:rPr lang="en-US" i="1" dirty="0"/>
              <a:t>w</a:t>
            </a:r>
            <a:r>
              <a:rPr lang="en-US" i="1" baseline="-25000" dirty="0"/>
              <a:t>2</a:t>
            </a:r>
            <a:r>
              <a:rPr lang="en-US" i="1" dirty="0"/>
              <a:t>)</a:t>
            </a:r>
            <a:endParaRPr lang="en-US" altLang="zh-CN" dirty="0"/>
          </a:p>
          <a:p>
            <a:r>
              <a:rPr lang="zh-CN" altLang="en-US" dirty="0"/>
              <a:t>用户要写某个词</a:t>
            </a:r>
            <a:r>
              <a:rPr lang="en-US" altLang="zh-CN" dirty="0"/>
              <a:t>w</a:t>
            </a:r>
            <a:r>
              <a:rPr lang="zh-CN" altLang="en-US" dirty="0"/>
              <a:t>，但噪声通道使得这个人以概率</a:t>
            </a:r>
            <a:r>
              <a:rPr lang="en-US" i="1" dirty="0"/>
              <a:t>P(</a:t>
            </a:r>
            <a:r>
              <a:rPr lang="en-US" i="1" dirty="0" err="1"/>
              <a:t>e</a:t>
            </a:r>
            <a:r>
              <a:rPr lang="en-US" dirty="0" err="1"/>
              <a:t>|</a:t>
            </a:r>
            <a:r>
              <a:rPr lang="en-US" i="1" dirty="0" err="1"/>
              <a:t>w</a:t>
            </a:r>
            <a:r>
              <a:rPr lang="en-US" i="1" dirty="0"/>
              <a:t>)</a:t>
            </a:r>
            <a:r>
              <a:rPr lang="zh-CN" altLang="en-US" dirty="0"/>
              <a:t>写了词</a:t>
            </a:r>
            <a:r>
              <a:rPr lang="en-US" altLang="zh-CN" dirty="0"/>
              <a:t>e</a:t>
            </a:r>
          </a:p>
          <a:p>
            <a:pPr lvl="1"/>
            <a:r>
              <a:rPr lang="en-US" i="1" dirty="0"/>
              <a:t>P(</a:t>
            </a:r>
            <a:r>
              <a:rPr lang="en-US" i="1" dirty="0" err="1"/>
              <a:t>e</a:t>
            </a:r>
            <a:r>
              <a:rPr lang="en-US" dirty="0" err="1"/>
              <a:t>|</a:t>
            </a:r>
            <a:r>
              <a:rPr lang="en-US" i="1" dirty="0" err="1"/>
              <a:t>w</a:t>
            </a:r>
            <a:r>
              <a:rPr lang="en-US" i="1" dirty="0"/>
              <a:t>)</a:t>
            </a:r>
            <a:r>
              <a:rPr lang="zh-CN" altLang="en-US" dirty="0"/>
              <a:t>叫做错误模型</a:t>
            </a:r>
            <a:endParaRPr lang="en-US" altLang="zh-CN" dirty="0"/>
          </a:p>
          <a:p>
            <a:pPr lvl="1"/>
            <a:r>
              <a:rPr lang="zh-CN" altLang="en-US" dirty="0"/>
              <a:t>代表了拼写出错概率</a:t>
            </a:r>
            <a:endParaRPr lang="en-US" altLang="zh-CN" dirty="0"/>
          </a:p>
          <a:p>
            <a:pPr lvl="1"/>
            <a:r>
              <a:rPr lang="en-US" i="1" dirty="0"/>
              <a:t>P(</a:t>
            </a:r>
            <a:r>
              <a:rPr lang="en-US" altLang="zh-CN" i="1" dirty="0" err="1"/>
              <a:t>w</a:t>
            </a:r>
            <a:r>
              <a:rPr lang="en-US" dirty="0" err="1"/>
              <a:t>|</a:t>
            </a:r>
            <a:r>
              <a:rPr lang="en-US" i="1" dirty="0" err="1"/>
              <a:t>w</a:t>
            </a:r>
            <a:r>
              <a:rPr lang="en-US" i="1" dirty="0"/>
              <a:t>)</a:t>
            </a:r>
            <a:r>
              <a:rPr lang="zh-CN" altLang="en-US" dirty="0"/>
              <a:t>也被计算，作为更正概率参照</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噪声通道模型（</a:t>
            </a:r>
            <a:r>
              <a:rPr lang="en-US" altLang="zh-CN" dirty="0"/>
              <a:t>2</a:t>
            </a:r>
            <a:r>
              <a:rPr lang="zh-CN" altLang="en-US" dirty="0"/>
              <a:t>）</a:t>
            </a:r>
          </a:p>
        </p:txBody>
      </p:sp>
      <p:sp>
        <p:nvSpPr>
          <p:cNvPr id="3" name="内容占位符 2"/>
          <p:cNvSpPr>
            <a:spLocks noGrp="1"/>
          </p:cNvSpPr>
          <p:nvPr>
            <p:ph idx="1"/>
          </p:nvPr>
        </p:nvSpPr>
        <p:spPr>
          <a:xfrm>
            <a:off x="457200" y="1412776"/>
            <a:ext cx="8229600" cy="5445224"/>
          </a:xfrm>
        </p:spPr>
        <p:txBody>
          <a:bodyPr/>
          <a:lstStyle/>
          <a:p>
            <a:r>
              <a:rPr lang="zh-CN" altLang="en-US" dirty="0"/>
              <a:t>拼写校正概率</a:t>
            </a:r>
            <a:endParaRPr lang="en-US" altLang="zh-CN" dirty="0"/>
          </a:p>
          <a:p>
            <a:pPr lvl="1"/>
            <a:r>
              <a:rPr lang="en-US" i="1" dirty="0"/>
              <a:t>P(</a:t>
            </a:r>
            <a:r>
              <a:rPr lang="en-US" i="1" dirty="0" err="1"/>
              <a:t>w</a:t>
            </a:r>
            <a:r>
              <a:rPr lang="en-US" dirty="0" err="1"/>
              <a:t>|</a:t>
            </a:r>
            <a:r>
              <a:rPr lang="en-US" i="1" dirty="0" err="1"/>
              <a:t>e</a:t>
            </a:r>
            <a:r>
              <a:rPr lang="en-US" i="1" dirty="0"/>
              <a:t>) </a:t>
            </a:r>
            <a:r>
              <a:rPr lang="en-US" dirty="0"/>
              <a:t>=</a:t>
            </a:r>
            <a:r>
              <a:rPr lang="en-US" i="1" dirty="0"/>
              <a:t> P(</a:t>
            </a:r>
            <a:r>
              <a:rPr lang="en-US" i="1" dirty="0" err="1"/>
              <a:t>e</a:t>
            </a:r>
            <a:r>
              <a:rPr lang="en-US" dirty="0" err="1"/>
              <a:t>|</a:t>
            </a:r>
            <a:r>
              <a:rPr lang="en-US" i="1" dirty="0" err="1"/>
              <a:t>w</a:t>
            </a:r>
            <a:r>
              <a:rPr lang="en-US" i="1" dirty="0"/>
              <a:t>)P(w)</a:t>
            </a:r>
            <a:endParaRPr lang="en-US" altLang="zh-CN" dirty="0"/>
          </a:p>
          <a:p>
            <a:r>
              <a:rPr lang="zh-CN" altLang="en-US" dirty="0"/>
              <a:t>为了处理语义连贯错误和上下文，还需要获得词对的信息</a:t>
            </a:r>
            <a:endParaRPr lang="en-US" altLang="zh-CN" dirty="0"/>
          </a:p>
          <a:p>
            <a:pPr lvl="1"/>
            <a:r>
              <a:rPr lang="en-US" dirty="0"/>
              <a:t>P(w) = </a:t>
            </a:r>
            <a:r>
              <a:rPr lang="el-GR" i="1" dirty="0"/>
              <a:t>λ</a:t>
            </a:r>
            <a:r>
              <a:rPr lang="en-US" i="1" dirty="0"/>
              <a:t>P(w) </a:t>
            </a:r>
            <a:r>
              <a:rPr lang="en-US" dirty="0"/>
              <a:t>+</a:t>
            </a:r>
            <a:r>
              <a:rPr lang="en-US" i="1" dirty="0"/>
              <a:t> (1 </a:t>
            </a:r>
            <a:r>
              <a:rPr lang="en-US" dirty="0"/>
              <a:t>−</a:t>
            </a:r>
            <a:r>
              <a:rPr lang="en-US" i="1" dirty="0"/>
              <a:t> </a:t>
            </a:r>
            <a:r>
              <a:rPr lang="el-GR" i="1" dirty="0"/>
              <a:t>λ)</a:t>
            </a:r>
            <a:r>
              <a:rPr lang="en-US" i="1" dirty="0"/>
              <a:t>P(</a:t>
            </a:r>
            <a:r>
              <a:rPr lang="en-US" i="1" dirty="0" err="1"/>
              <a:t>w</a:t>
            </a:r>
            <a:r>
              <a:rPr lang="en-US" dirty="0" err="1"/>
              <a:t>|</a:t>
            </a:r>
            <a:r>
              <a:rPr lang="en-US" i="1" dirty="0" err="1"/>
              <a:t>w</a:t>
            </a:r>
            <a:r>
              <a:rPr lang="en-US" i="1" baseline="-25000" dirty="0" err="1"/>
              <a:t>p</a:t>
            </a:r>
            <a:r>
              <a:rPr lang="en-US" i="1" dirty="0"/>
              <a:t>)</a:t>
            </a:r>
          </a:p>
          <a:p>
            <a:pPr lvl="1"/>
            <a:r>
              <a:rPr lang="en-US" i="1" dirty="0" err="1"/>
              <a:t>w</a:t>
            </a:r>
            <a:r>
              <a:rPr lang="en-US" i="1" baseline="-25000" dirty="0" err="1"/>
              <a:t>p</a:t>
            </a:r>
            <a:r>
              <a:rPr lang="zh-CN" altLang="en-US" dirty="0"/>
              <a:t>前一个词</a:t>
            </a:r>
            <a:endParaRPr lang="en-US" altLang="zh-CN" dirty="0"/>
          </a:p>
          <a:p>
            <a:pPr lvl="1"/>
            <a:r>
              <a:rPr lang="el-GR" i="1" dirty="0"/>
              <a:t>λ</a:t>
            </a:r>
            <a:r>
              <a:rPr lang="zh-CN" altLang="en-US" dirty="0"/>
              <a:t>是描述两个概率相对重要程度</a:t>
            </a:r>
            <a:endParaRPr lang="en-US" altLang="zh-CN" dirty="0"/>
          </a:p>
          <a:p>
            <a:r>
              <a:rPr lang="zh-CN" altLang="en-US" dirty="0"/>
              <a:t>举例</a:t>
            </a:r>
            <a:endParaRPr lang="en-US" altLang="zh-CN" dirty="0"/>
          </a:p>
          <a:p>
            <a:pPr lvl="1"/>
            <a:r>
              <a:rPr lang="zh-CN" altLang="en-US" dirty="0"/>
              <a:t>对于“</a:t>
            </a:r>
            <a:r>
              <a:rPr lang="en-US" altLang="zh-CN" dirty="0"/>
              <a:t>fish </a:t>
            </a:r>
            <a:r>
              <a:rPr lang="en-US" altLang="zh-CN" dirty="0" err="1"/>
              <a:t>tink</a:t>
            </a:r>
            <a:r>
              <a:rPr lang="zh-CN" altLang="en-US" dirty="0"/>
              <a:t>”的拼写错误，</a:t>
            </a:r>
            <a:endParaRPr lang="en-US" altLang="zh-CN" dirty="0"/>
          </a:p>
          <a:p>
            <a:pPr lvl="1"/>
            <a:r>
              <a:rPr lang="zh-CN" altLang="en-US" dirty="0"/>
              <a:t>对于那些可能的更正，</a:t>
            </a:r>
            <a:r>
              <a:rPr lang="en-US" altLang="zh-CN" dirty="0"/>
              <a:t>tank</a:t>
            </a:r>
            <a:r>
              <a:rPr lang="zh-CN" altLang="en-US" dirty="0"/>
              <a:t>和</a:t>
            </a:r>
            <a:r>
              <a:rPr lang="en-US" altLang="zh-CN" dirty="0"/>
              <a:t>think</a:t>
            </a:r>
            <a:r>
              <a:rPr lang="zh-CN" altLang="en-US" dirty="0"/>
              <a:t>，</a:t>
            </a:r>
            <a:br>
              <a:rPr lang="en-US" altLang="zh-CN" dirty="0"/>
            </a:br>
            <a:r>
              <a:rPr lang="zh-CN" altLang="en-US" dirty="0"/>
              <a:t>错误模型</a:t>
            </a:r>
            <a:r>
              <a:rPr lang="en-US" i="1" dirty="0"/>
              <a:t>P(</a:t>
            </a:r>
            <a:r>
              <a:rPr lang="en-US" altLang="zh-CN" dirty="0"/>
              <a:t>tank| </a:t>
            </a:r>
            <a:r>
              <a:rPr lang="en-US" altLang="zh-CN" dirty="0" err="1"/>
              <a:t>tink</a:t>
            </a:r>
            <a:r>
              <a:rPr lang="en-US" i="1" dirty="0"/>
              <a:t>)</a:t>
            </a:r>
            <a:r>
              <a:rPr lang="en-US" altLang="zh-CN" i="1" dirty="0"/>
              <a:t>≈</a:t>
            </a:r>
            <a:r>
              <a:rPr lang="en-US" i="1" dirty="0"/>
              <a:t> P(</a:t>
            </a:r>
            <a:r>
              <a:rPr lang="en-US" altLang="zh-CN" dirty="0"/>
              <a:t>think | </a:t>
            </a:r>
            <a:r>
              <a:rPr lang="en-US" altLang="zh-CN" dirty="0" err="1"/>
              <a:t>tink</a:t>
            </a:r>
            <a:r>
              <a:rPr lang="en-US" i="1" dirty="0"/>
              <a:t>)</a:t>
            </a:r>
          </a:p>
          <a:p>
            <a:pPr lvl="1"/>
            <a:r>
              <a:rPr lang="zh-CN" altLang="en-US" dirty="0"/>
              <a:t>但</a:t>
            </a:r>
            <a:r>
              <a:rPr lang="en-US" i="1" dirty="0"/>
              <a:t>P(</a:t>
            </a:r>
            <a:r>
              <a:rPr lang="en-US" dirty="0" err="1"/>
              <a:t>tank|fish</a:t>
            </a:r>
            <a:r>
              <a:rPr lang="en-US" i="1" dirty="0"/>
              <a:t>)</a:t>
            </a:r>
            <a:r>
              <a:rPr lang="en-US" dirty="0"/>
              <a:t> &gt; </a:t>
            </a:r>
            <a:r>
              <a:rPr lang="en-US" i="1" dirty="0"/>
              <a:t>P(</a:t>
            </a:r>
            <a:r>
              <a:rPr lang="en-US" dirty="0" err="1"/>
              <a:t>think|fish</a:t>
            </a:r>
            <a:r>
              <a:rPr lang="en-US" i="1" dirty="0"/>
              <a:t>)</a:t>
            </a:r>
            <a:r>
              <a:rPr lang="zh-CN" altLang="en-US" i="1" dirty="0"/>
              <a:t>，</a:t>
            </a:r>
            <a:r>
              <a:rPr lang="zh-CN" altLang="en-US" dirty="0"/>
              <a:t> </a:t>
            </a:r>
            <a:r>
              <a:rPr lang="en-US" altLang="zh-CN" dirty="0"/>
              <a:t>tank</a:t>
            </a:r>
            <a:r>
              <a:rPr lang="zh-CN" altLang="en-US" dirty="0"/>
              <a:t>更可能是校对的词。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噪声通道模型（</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dirty="0"/>
              <a:t>语言模型概率信息获取</a:t>
            </a:r>
            <a:endParaRPr lang="en-US" altLang="zh-CN" dirty="0"/>
          </a:p>
          <a:p>
            <a:pPr lvl="1"/>
            <a:r>
              <a:rPr lang="zh-CN" altLang="en-US" dirty="0"/>
              <a:t>搜索到的文档集合</a:t>
            </a:r>
            <a:endParaRPr lang="en-US" altLang="zh-CN" dirty="0"/>
          </a:p>
          <a:p>
            <a:pPr lvl="1"/>
            <a:r>
              <a:rPr lang="zh-CN" altLang="en-US" dirty="0"/>
              <a:t>查询日志</a:t>
            </a:r>
            <a:endParaRPr lang="en-US" altLang="zh-CN" dirty="0"/>
          </a:p>
          <a:p>
            <a:r>
              <a:rPr lang="zh-CN" altLang="en-US" dirty="0"/>
              <a:t>错误模型估计</a:t>
            </a:r>
            <a:endParaRPr lang="en-US" altLang="zh-CN" dirty="0"/>
          </a:p>
          <a:p>
            <a:pPr lvl="1"/>
            <a:r>
              <a:rPr lang="zh-CN" altLang="en-US" dirty="0"/>
              <a:t>简单方法：</a:t>
            </a:r>
            <a:endParaRPr lang="en-US" altLang="zh-CN" dirty="0"/>
          </a:p>
          <a:p>
            <a:pPr lvl="2"/>
            <a:r>
              <a:rPr lang="zh-CN" altLang="en-US" dirty="0"/>
              <a:t>假定所有具有相同编辑距离的错误有相等的概率</a:t>
            </a:r>
            <a:endParaRPr lang="en-US" altLang="zh-CN" dirty="0"/>
          </a:p>
          <a:p>
            <a:pPr lvl="2"/>
            <a:r>
              <a:rPr lang="zh-CN" altLang="en-US" dirty="0"/>
              <a:t>只考虑一个确定的编辑距离以内的字符串（</a:t>
            </a:r>
            <a:r>
              <a:rPr lang="en-US" altLang="zh-CN" dirty="0"/>
              <a:t>1 or 2</a:t>
            </a:r>
            <a:r>
              <a:rPr lang="zh-CN" altLang="en-US" dirty="0"/>
              <a:t>）</a:t>
            </a:r>
            <a:endParaRPr lang="en-US" altLang="zh-CN" dirty="0"/>
          </a:p>
          <a:p>
            <a:pPr lvl="1"/>
            <a:r>
              <a:rPr lang="zh-CN" altLang="en-US" dirty="0"/>
              <a:t>复杂方法</a:t>
            </a:r>
            <a:endParaRPr lang="en-US" altLang="zh-CN" dirty="0"/>
          </a:p>
          <a:p>
            <a:pPr lvl="2"/>
            <a:r>
              <a:rPr lang="zh-CN" altLang="en-US" dirty="0"/>
              <a:t>对特定类型错误的可能性进行概率估算</a:t>
            </a:r>
            <a:endParaRPr lang="en-US" altLang="zh-CN" dirty="0"/>
          </a:p>
          <a:p>
            <a:pPr lvl="2"/>
            <a:r>
              <a:rPr lang="zh-CN" altLang="en-US" dirty="0"/>
              <a:t>在大规模文档集合中查找正确和错误的词对</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叙词表</a:t>
            </a:r>
          </a:p>
        </p:txBody>
      </p:sp>
      <p:sp>
        <p:nvSpPr>
          <p:cNvPr id="3" name="内容占位符 2"/>
          <p:cNvSpPr>
            <a:spLocks noGrp="1"/>
          </p:cNvSpPr>
          <p:nvPr>
            <p:ph idx="1"/>
          </p:nvPr>
        </p:nvSpPr>
        <p:spPr/>
        <p:txBody>
          <a:bodyPr/>
          <a:lstStyle/>
          <a:p>
            <a:r>
              <a:rPr lang="zh-CN" altLang="en-US" dirty="0"/>
              <a:t>叙词表</a:t>
            </a:r>
            <a:endParaRPr lang="en-US" altLang="zh-CN" dirty="0"/>
          </a:p>
          <a:p>
            <a:pPr lvl="1"/>
            <a:r>
              <a:rPr lang="zh-CN" altLang="en-US" dirty="0"/>
              <a:t>描述了在文档集合中被索引的</a:t>
            </a:r>
            <a:r>
              <a:rPr lang="zh-CN" altLang="en-US" dirty="0">
                <a:solidFill>
                  <a:srgbClr val="FF0000"/>
                </a:solidFill>
              </a:rPr>
              <a:t>词汇及词间的关系</a:t>
            </a:r>
            <a:r>
              <a:rPr lang="zh-CN" altLang="en-US" dirty="0"/>
              <a:t>（同义词、相关短语等），也叫受控词表</a:t>
            </a:r>
            <a:endParaRPr lang="en-US" altLang="zh-CN" dirty="0"/>
          </a:p>
          <a:p>
            <a:pPr lvl="1"/>
            <a:r>
              <a:rPr lang="zh-CN" altLang="en-US" dirty="0"/>
              <a:t>在搜索引擎发展早期，用于索引或查询规划</a:t>
            </a:r>
            <a:endParaRPr lang="en-US" altLang="zh-CN" dirty="0"/>
          </a:p>
          <a:p>
            <a:r>
              <a:rPr lang="zh-CN" altLang="en-US" dirty="0"/>
              <a:t>可被用于查询扩展</a:t>
            </a:r>
            <a:endParaRPr lang="en-US" altLang="zh-CN" dirty="0"/>
          </a:p>
          <a:p>
            <a:pPr lvl="1"/>
            <a:r>
              <a:rPr lang="zh-CN" altLang="en-US" dirty="0"/>
              <a:t>用户可以依据叙词表，在查询中添加同义词或更专业的词汇</a:t>
            </a:r>
            <a:endParaRPr lang="en-US" altLang="zh-CN" dirty="0"/>
          </a:p>
          <a:p>
            <a:pPr lvl="1"/>
            <a:r>
              <a:rPr lang="zh-CN" altLang="en-US" dirty="0"/>
              <a:t>提高检索效果</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err="1"/>
              <a:t>MeSH</a:t>
            </a:r>
            <a:r>
              <a:rPr lang="zh-CN" altLang="en-US" dirty="0"/>
              <a:t>（医学主题词）叙词表</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24</a:t>
            </a:fld>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171450" y="1568450"/>
            <a:ext cx="6381750" cy="5153025"/>
          </a:xfrm>
          <a:prstGeom prst="rect">
            <a:avLst/>
          </a:prstGeom>
          <a:noFill/>
          <a:ln w="9525">
            <a:noFill/>
            <a:miter lim="800000"/>
            <a:headEnd/>
            <a:tailEnd/>
          </a:ln>
          <a:effectLst/>
        </p:spPr>
      </p:pic>
      <p:sp>
        <p:nvSpPr>
          <p:cNvPr id="3" name="矩形 2"/>
          <p:cNvSpPr/>
          <p:nvPr/>
        </p:nvSpPr>
        <p:spPr>
          <a:xfrm>
            <a:off x="6553200" y="1916832"/>
            <a:ext cx="2627784" cy="3046988"/>
          </a:xfrm>
          <a:prstGeom prst="rect">
            <a:avLst/>
          </a:prstGeom>
        </p:spPr>
        <p:txBody>
          <a:bodyPr wrap="square">
            <a:spAutoFit/>
          </a:bodyPr>
          <a:lstStyle/>
          <a:p>
            <a:pPr marL="342900" indent="-342900">
              <a:buFont typeface="Wingdings" panose="05000000000000000000" pitchFamily="2" charset="2"/>
              <a:buChar char="l"/>
            </a:pPr>
            <a:r>
              <a:rPr lang="en-US" altLang="zh-CN" dirty="0">
                <a:solidFill>
                  <a:schemeClr val="tx1"/>
                </a:solidFill>
              </a:rPr>
              <a:t>Tree Number</a:t>
            </a:r>
            <a:r>
              <a:rPr lang="zh-CN" altLang="en-US" dirty="0">
                <a:solidFill>
                  <a:schemeClr val="tx1"/>
                </a:solidFill>
              </a:rPr>
              <a:t>指出在词项分类表中，什么地方能够找到词项。</a:t>
            </a:r>
            <a:endParaRPr lang="en-US" altLang="zh-CN" dirty="0">
              <a:solidFill>
                <a:schemeClr val="tx1"/>
              </a:solidFill>
            </a:endParaRPr>
          </a:p>
          <a:p>
            <a:pPr marL="342900" indent="-342900">
              <a:buFont typeface="Wingdings" panose="05000000000000000000" pitchFamily="2" charset="2"/>
              <a:buChar char="l"/>
            </a:pPr>
            <a:r>
              <a:rPr lang="en-US" altLang="zh-CN" dirty="0">
                <a:solidFill>
                  <a:schemeClr val="tx1"/>
                </a:solidFill>
              </a:rPr>
              <a:t>Entry Term</a:t>
            </a:r>
            <a:r>
              <a:rPr lang="zh-CN" altLang="en-US" dirty="0">
                <a:solidFill>
                  <a:schemeClr val="tx1"/>
                </a:solidFill>
              </a:rPr>
              <a:t>表示同义词或相关的短语</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查询扩展</a:t>
            </a:r>
          </a:p>
        </p:txBody>
      </p:sp>
      <p:sp>
        <p:nvSpPr>
          <p:cNvPr id="3" name="内容占位符 2"/>
          <p:cNvSpPr>
            <a:spLocks noGrp="1"/>
          </p:cNvSpPr>
          <p:nvPr>
            <p:ph idx="1"/>
          </p:nvPr>
        </p:nvSpPr>
        <p:spPr/>
        <p:txBody>
          <a:bodyPr/>
          <a:lstStyle/>
          <a:p>
            <a:r>
              <a:rPr lang="zh-CN" altLang="en-US" dirty="0"/>
              <a:t>通常基于词的共现分析</a:t>
            </a:r>
            <a:endParaRPr lang="en-US" altLang="zh-CN" dirty="0"/>
          </a:p>
          <a:p>
            <a:pPr lvl="1"/>
            <a:r>
              <a:rPr lang="zh-CN" altLang="en-US" dirty="0"/>
              <a:t>文档集可以采用全部集合、大规模查询集合、或排序最高的结果集合</a:t>
            </a:r>
            <a:endParaRPr lang="en-US" altLang="zh-CN" dirty="0"/>
          </a:p>
          <a:p>
            <a:pPr lvl="1"/>
            <a:r>
              <a:rPr lang="zh-CN" altLang="en-US" dirty="0"/>
              <a:t>查询词干提取可被看作是一种词项变形查询扩展</a:t>
            </a:r>
            <a:endParaRPr lang="en-US" altLang="zh-CN" dirty="0"/>
          </a:p>
          <a:p>
            <a:r>
              <a:rPr lang="zh-CN" altLang="en-US" dirty="0"/>
              <a:t>查询扩展可提高查询效用</a:t>
            </a:r>
            <a:endParaRPr lang="en-US" altLang="zh-CN" dirty="0"/>
          </a:p>
          <a:p>
            <a:r>
              <a:rPr lang="zh-CN" altLang="en-US" dirty="0"/>
              <a:t>常规叙词表的自动扩展由于</a:t>
            </a:r>
            <a:r>
              <a:rPr lang="zh-CN" altLang="en-US" dirty="0">
                <a:solidFill>
                  <a:schemeClr val="accent2"/>
                </a:solidFill>
              </a:rPr>
              <a:t>未考虑上下文</a:t>
            </a:r>
            <a:r>
              <a:rPr lang="zh-CN" altLang="en-US" dirty="0"/>
              <a:t>，通常效果不好</a:t>
            </a:r>
            <a:endParaRPr lang="en-US" altLang="zh-CN" dirty="0"/>
          </a:p>
          <a:p>
            <a:r>
              <a:rPr lang="zh-CN" altLang="en-US" dirty="0"/>
              <a:t>好的扩展效果要依赖</a:t>
            </a:r>
            <a:r>
              <a:rPr lang="zh-CN" altLang="en-US" dirty="0">
                <a:solidFill>
                  <a:schemeClr val="accent2"/>
                </a:solidFill>
              </a:rPr>
              <a:t>上下文中词项的相关性</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词项相关性度量（</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戴斯系数</a:t>
            </a:r>
            <a:endParaRPr lang="en-US" altLang="zh-CN" dirty="0"/>
          </a:p>
          <a:p>
            <a:endParaRPr lang="en-US" altLang="zh-CN" dirty="0"/>
          </a:p>
          <a:p>
            <a:endParaRPr lang="en-US" altLang="zh-CN" dirty="0"/>
          </a:p>
          <a:p>
            <a:endParaRPr lang="en-US" altLang="zh-CN" dirty="0"/>
          </a:p>
          <a:p>
            <a:r>
              <a:rPr lang="zh-CN" altLang="en-US" dirty="0"/>
              <a:t>互信息</a:t>
            </a:r>
            <a:endParaRPr lang="en-US" altLang="zh-CN" dirty="0"/>
          </a:p>
          <a:p>
            <a:endParaRPr lang="en-US" altLang="zh-CN" dirty="0"/>
          </a:p>
          <a:p>
            <a:endParaRPr lang="en-US" altLang="zh-CN" dirty="0"/>
          </a:p>
          <a:p>
            <a:endParaRPr lang="en-US" altLang="zh-CN" dirty="0"/>
          </a:p>
          <a:p>
            <a:pPr lvl="1"/>
            <a:r>
              <a:rPr lang="zh-CN" altLang="en-US" dirty="0"/>
              <a:t>衡量词间相互独立出现的程度</a:t>
            </a:r>
            <a:endParaRPr lang="en-US" altLang="zh-CN" dirty="0"/>
          </a:p>
          <a:p>
            <a:pPr lvl="1"/>
            <a:r>
              <a:rPr lang="zh-CN" altLang="en-US" dirty="0"/>
              <a:t>互信息越大，两个词越相关</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26</a:t>
            </a:fld>
            <a:endParaRPr lang="zh-CN" altLang="en-US" dirty="0"/>
          </a:p>
        </p:txBody>
      </p:sp>
      <p:pic>
        <p:nvPicPr>
          <p:cNvPr id="5" name="Picture 8" descr="TP_tmp.png"/>
          <p:cNvPicPr>
            <a:picLocks noChangeAspect="1"/>
          </p:cNvPicPr>
          <p:nvPr>
            <p:custDataLst>
              <p:tags r:id="rId1"/>
            </p:custDataLst>
          </p:nvPr>
        </p:nvPicPr>
        <p:blipFill>
          <a:blip r:embed="rId4" cstate="print"/>
          <a:stretch>
            <a:fillRect/>
          </a:stretch>
        </p:blipFill>
        <p:spPr bwMode="auto">
          <a:xfrm>
            <a:off x="1548257" y="2332073"/>
            <a:ext cx="3786966" cy="808895"/>
          </a:xfrm>
          <a:prstGeom prst="rect">
            <a:avLst/>
          </a:prstGeom>
          <a:noFill/>
          <a:ln/>
          <a:effectLst/>
        </p:spPr>
      </p:pic>
      <p:pic>
        <p:nvPicPr>
          <p:cNvPr id="6" name="Picture 10" descr="TP_tmp.png"/>
          <p:cNvPicPr>
            <a:picLocks noChangeAspect="1"/>
          </p:cNvPicPr>
          <p:nvPr>
            <p:custDataLst>
              <p:tags r:id="rId2"/>
            </p:custDataLst>
          </p:nvPr>
        </p:nvPicPr>
        <p:blipFill>
          <a:blip r:embed="rId5" cstate="print"/>
          <a:stretch>
            <a:fillRect/>
          </a:stretch>
        </p:blipFill>
        <p:spPr>
          <a:xfrm>
            <a:off x="1488828" y="4492316"/>
            <a:ext cx="7480124" cy="80889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词项相关性度量（</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互信息</a:t>
            </a:r>
            <a:r>
              <a:rPr lang="zh-CN" altLang="en-US" dirty="0">
                <a:solidFill>
                  <a:schemeClr val="accent2"/>
                </a:solidFill>
              </a:rPr>
              <a:t>更倾向于低频词</a:t>
            </a:r>
            <a:endParaRPr lang="en-US" altLang="zh-CN" dirty="0">
              <a:solidFill>
                <a:schemeClr val="accent2"/>
              </a:solidFill>
            </a:endParaRPr>
          </a:p>
          <a:p>
            <a:pPr lvl="1"/>
            <a:r>
              <a:rPr lang="en-US" i="1" dirty="0"/>
              <a:t>n</a:t>
            </a:r>
            <a:r>
              <a:rPr lang="en-US" i="1" baseline="-25000" dirty="0"/>
              <a:t>a</a:t>
            </a:r>
            <a:r>
              <a:rPr lang="en-US" i="1" dirty="0"/>
              <a:t> </a:t>
            </a:r>
            <a:r>
              <a:rPr lang="en-US" dirty="0"/>
              <a:t>= </a:t>
            </a:r>
            <a:r>
              <a:rPr lang="en-US" i="1" dirty="0"/>
              <a:t>n</a:t>
            </a:r>
            <a:r>
              <a:rPr lang="en-US" i="1" baseline="-25000" dirty="0"/>
              <a:t>b</a:t>
            </a:r>
            <a:r>
              <a:rPr lang="en-US" i="1" dirty="0"/>
              <a:t> </a:t>
            </a:r>
            <a:r>
              <a:rPr lang="en-US" dirty="0"/>
              <a:t>= 10, </a:t>
            </a:r>
            <a:r>
              <a:rPr lang="en-US" i="1" dirty="0"/>
              <a:t>n</a:t>
            </a:r>
            <a:r>
              <a:rPr lang="en-US" i="1" baseline="-25000" dirty="0"/>
              <a:t>ab</a:t>
            </a:r>
            <a:r>
              <a:rPr lang="en-US" i="1" dirty="0"/>
              <a:t> </a:t>
            </a:r>
            <a:r>
              <a:rPr lang="en-US" dirty="0"/>
              <a:t>= 5			</a:t>
            </a:r>
            <a:r>
              <a:rPr lang="en-US" altLang="zh-CN" dirty="0"/>
              <a:t>5</a:t>
            </a:r>
            <a:r>
              <a:rPr lang="en-US" altLang="zh-CN" i="1" dirty="0"/>
              <a:t>×</a:t>
            </a:r>
            <a:r>
              <a:rPr lang="en-US" altLang="zh-CN" dirty="0"/>
              <a:t>10</a:t>
            </a:r>
            <a:r>
              <a:rPr lang="zh-CN" altLang="en-US" i="1" baseline="30000" dirty="0"/>
              <a:t>−</a:t>
            </a:r>
            <a:r>
              <a:rPr lang="en-US" altLang="zh-CN" baseline="30000" dirty="0"/>
              <a:t>2</a:t>
            </a:r>
            <a:endParaRPr lang="en-US" baseline="30000" dirty="0"/>
          </a:p>
          <a:p>
            <a:pPr lvl="1"/>
            <a:r>
              <a:rPr lang="en-US" i="1" dirty="0"/>
              <a:t>n</a:t>
            </a:r>
            <a:r>
              <a:rPr lang="en-US" i="1" baseline="-25000" dirty="0"/>
              <a:t>a</a:t>
            </a:r>
            <a:r>
              <a:rPr lang="en-US" i="1" dirty="0"/>
              <a:t> </a:t>
            </a:r>
            <a:r>
              <a:rPr lang="en-US" dirty="0"/>
              <a:t>= </a:t>
            </a:r>
            <a:r>
              <a:rPr lang="en-US" i="1" dirty="0"/>
              <a:t>n</a:t>
            </a:r>
            <a:r>
              <a:rPr lang="en-US" i="1" baseline="-25000" dirty="0"/>
              <a:t>b</a:t>
            </a:r>
            <a:r>
              <a:rPr lang="en-US" i="1" dirty="0"/>
              <a:t> </a:t>
            </a:r>
            <a:r>
              <a:rPr lang="en-US" dirty="0"/>
              <a:t>= 1000, </a:t>
            </a:r>
            <a:r>
              <a:rPr lang="en-US" i="1" dirty="0"/>
              <a:t>n</a:t>
            </a:r>
            <a:r>
              <a:rPr lang="en-US" i="1" baseline="-25000" dirty="0"/>
              <a:t>ab</a:t>
            </a:r>
            <a:r>
              <a:rPr lang="en-US" i="1" dirty="0"/>
              <a:t> </a:t>
            </a:r>
            <a:r>
              <a:rPr lang="en-US" dirty="0"/>
              <a:t>= 500		</a:t>
            </a:r>
            <a:r>
              <a:rPr lang="en-US" altLang="zh-CN" dirty="0"/>
              <a:t> 5</a:t>
            </a:r>
            <a:r>
              <a:rPr lang="en-US" altLang="zh-CN" i="1" dirty="0"/>
              <a:t>×</a:t>
            </a:r>
            <a:r>
              <a:rPr lang="en-US" altLang="zh-CN" dirty="0"/>
              <a:t>10</a:t>
            </a:r>
            <a:r>
              <a:rPr lang="zh-CN" altLang="en-US" i="1" baseline="30000" dirty="0"/>
              <a:t>−</a:t>
            </a:r>
            <a:r>
              <a:rPr lang="en-US" altLang="zh-CN" baseline="30000" dirty="0"/>
              <a:t>4</a:t>
            </a:r>
            <a:endParaRPr lang="en-US" altLang="zh-CN" dirty="0"/>
          </a:p>
          <a:p>
            <a:r>
              <a:rPr lang="zh-CN" altLang="en-US" dirty="0"/>
              <a:t>加权处理</a:t>
            </a:r>
            <a:r>
              <a:rPr lang="en-US" altLang="zh-CN" dirty="0"/>
              <a:t>——</a:t>
            </a:r>
            <a:r>
              <a:rPr lang="zh-CN" altLang="en-US" dirty="0"/>
              <a:t>期望互信息</a:t>
            </a:r>
            <a:endParaRPr lang="en-US" altLang="zh-CN" dirty="0"/>
          </a:p>
          <a:p>
            <a:endParaRPr lang="en-US" altLang="zh-CN" dirty="0"/>
          </a:p>
          <a:p>
            <a:endParaRPr lang="en-US" altLang="zh-CN" dirty="0"/>
          </a:p>
          <a:p>
            <a:pPr lvl="1"/>
            <a:r>
              <a:rPr lang="zh-CN" altLang="en-US" dirty="0"/>
              <a:t>上例中，假设</a:t>
            </a:r>
            <a:r>
              <a:rPr lang="en-US" altLang="zh-CN" dirty="0"/>
              <a:t>N=10</a:t>
            </a:r>
            <a:r>
              <a:rPr lang="en-US" altLang="zh-CN" baseline="30000" dirty="0"/>
              <a:t>6</a:t>
            </a:r>
          </a:p>
          <a:p>
            <a:pPr lvl="2"/>
            <a:r>
              <a:rPr lang="zh-CN" altLang="en-US" dirty="0"/>
              <a:t>低频结果</a:t>
            </a:r>
            <a:r>
              <a:rPr lang="en-US" altLang="zh-CN" dirty="0"/>
              <a:t>23.5</a:t>
            </a:r>
          </a:p>
          <a:p>
            <a:pPr lvl="2"/>
            <a:r>
              <a:rPr lang="zh-CN" altLang="en-US" dirty="0"/>
              <a:t>高频结果</a:t>
            </a:r>
            <a:r>
              <a:rPr lang="en-US" altLang="zh-CN" dirty="0"/>
              <a:t>1350</a:t>
            </a:r>
          </a:p>
          <a:p>
            <a:pPr lvl="1"/>
            <a:r>
              <a:rPr lang="zh-CN" altLang="en-US" dirty="0">
                <a:solidFill>
                  <a:schemeClr val="accent2"/>
                </a:solidFill>
              </a:rPr>
              <a:t>更倾向于高频词</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27</a:t>
            </a:fld>
            <a:endParaRPr lang="zh-CN" altLang="en-US" dirty="0"/>
          </a:p>
        </p:txBody>
      </p:sp>
      <p:pic>
        <p:nvPicPr>
          <p:cNvPr id="5" name="Picture 4" descr="TP_tmp.png"/>
          <p:cNvPicPr>
            <a:picLocks noChangeAspect="1"/>
          </p:cNvPicPr>
          <p:nvPr>
            <p:custDataLst>
              <p:tags r:id="rId1"/>
            </p:custDataLst>
          </p:nvPr>
        </p:nvPicPr>
        <p:blipFill>
          <a:blip r:embed="rId3" cstate="print"/>
          <a:stretch>
            <a:fillRect/>
          </a:stretch>
        </p:blipFill>
        <p:spPr>
          <a:xfrm>
            <a:off x="156632" y="3712804"/>
            <a:ext cx="8987368" cy="58029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词项相关性度量（</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dirty="0"/>
              <a:t>皮尔森</a:t>
            </a:r>
            <a:r>
              <a:rPr lang="el-GR" i="1" dirty="0"/>
              <a:t>χ</a:t>
            </a:r>
            <a:r>
              <a:rPr lang="el-GR" i="1" baseline="30000" dirty="0"/>
              <a:t>2</a:t>
            </a:r>
            <a:r>
              <a:rPr lang="zh-CN" altLang="en-US" dirty="0"/>
              <a:t>检验</a:t>
            </a:r>
            <a:endParaRPr lang="en-US" altLang="zh-CN" dirty="0"/>
          </a:p>
          <a:p>
            <a:pPr lvl="1"/>
            <a:r>
              <a:rPr lang="zh-CN" altLang="en-US" dirty="0"/>
              <a:t>二词在相互独立条件下</a:t>
            </a:r>
            <a:endParaRPr lang="en-US" altLang="zh-CN" dirty="0"/>
          </a:p>
          <a:p>
            <a:pPr lvl="1"/>
            <a:r>
              <a:rPr lang="zh-CN" altLang="en-US" dirty="0"/>
              <a:t>两个词共现的观测值与两个词在独立条件下共现的期望值比值</a:t>
            </a:r>
            <a:endParaRPr lang="en-US" altLang="zh-CN" dirty="0"/>
          </a:p>
          <a:p>
            <a:pPr lvl="1"/>
            <a:r>
              <a:rPr lang="zh-CN" altLang="en-US" dirty="0"/>
              <a:t>归一化处理</a:t>
            </a:r>
            <a:endParaRPr lang="en-US" altLang="zh-CN" dirty="0"/>
          </a:p>
          <a:p>
            <a:endParaRPr lang="en-US" altLang="zh-CN" dirty="0"/>
          </a:p>
          <a:p>
            <a:endParaRPr lang="en-US" altLang="zh-CN" dirty="0"/>
          </a:p>
          <a:p>
            <a:endParaRPr lang="en-US" altLang="zh-CN" dirty="0"/>
          </a:p>
          <a:p>
            <a:r>
              <a:rPr lang="zh-CN" altLang="en-US" dirty="0"/>
              <a:t>倾向于低频词</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28</a:t>
            </a:fld>
            <a:endParaRPr lang="zh-CN" altLang="en-US" dirty="0"/>
          </a:p>
        </p:txBody>
      </p:sp>
      <p:pic>
        <p:nvPicPr>
          <p:cNvPr id="5" name="Picture 3" descr="TP_tmp.png"/>
          <p:cNvPicPr>
            <a:picLocks noChangeAspect="1"/>
          </p:cNvPicPr>
          <p:nvPr>
            <p:custDataLst>
              <p:tags r:id="rId1"/>
            </p:custDataLst>
          </p:nvPr>
        </p:nvPicPr>
        <p:blipFill>
          <a:blip r:embed="rId4" cstate="print"/>
          <a:stretch>
            <a:fillRect/>
          </a:stretch>
        </p:blipFill>
        <p:spPr>
          <a:xfrm>
            <a:off x="627185" y="4024246"/>
            <a:ext cx="7859854" cy="106093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词项相关性度量总结</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29</a:t>
            </a:fld>
            <a:endParaRPr lang="zh-CN" altLang="en-US" dirty="0"/>
          </a:p>
        </p:txBody>
      </p:sp>
      <p:pic>
        <p:nvPicPr>
          <p:cNvPr id="5" name="Picture 4" descr="TP_tmp.png"/>
          <p:cNvPicPr>
            <a:picLocks noChangeAspect="1"/>
          </p:cNvPicPr>
          <p:nvPr>
            <p:custDataLst>
              <p:tags r:id="rId1"/>
            </p:custDataLst>
          </p:nvPr>
        </p:nvPicPr>
        <p:blipFill>
          <a:blip r:embed="rId4" cstate="print"/>
          <a:stretch>
            <a:fillRect/>
          </a:stretch>
        </p:blipFill>
        <p:spPr>
          <a:xfrm>
            <a:off x="803030" y="1893095"/>
            <a:ext cx="7488343" cy="40561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信息需求与查询（</a:t>
            </a:r>
            <a:r>
              <a:rPr lang="en-US" altLang="zh-CN" dirty="0"/>
              <a:t>1</a:t>
            </a:r>
            <a:r>
              <a:rPr lang="zh-CN" altLang="en-US" dirty="0"/>
              <a:t>）</a:t>
            </a:r>
          </a:p>
        </p:txBody>
      </p:sp>
      <p:sp>
        <p:nvSpPr>
          <p:cNvPr id="3" name="内容占位符 2"/>
          <p:cNvSpPr>
            <a:spLocks noGrp="1"/>
          </p:cNvSpPr>
          <p:nvPr>
            <p:ph idx="1"/>
          </p:nvPr>
        </p:nvSpPr>
        <p:spPr/>
        <p:txBody>
          <a:bodyPr>
            <a:normAutofit fontScale="92500" lnSpcReduction="10000"/>
          </a:bodyPr>
          <a:lstStyle/>
          <a:p>
            <a:r>
              <a:rPr lang="zh-CN" altLang="en-US" dirty="0"/>
              <a:t>信息需求</a:t>
            </a:r>
            <a:endParaRPr lang="en-US" altLang="zh-CN" dirty="0"/>
          </a:p>
          <a:p>
            <a:pPr lvl="1"/>
            <a:r>
              <a:rPr lang="zh-CN" altLang="en-US" dirty="0"/>
              <a:t>用户向搜索引擎提交查询的内在底层原因，也叫查询动机</a:t>
            </a:r>
            <a:endParaRPr lang="en-US" altLang="zh-CN" dirty="0"/>
          </a:p>
          <a:p>
            <a:r>
              <a:rPr lang="zh-CN" altLang="en-US" dirty="0"/>
              <a:t>用户与搜索引擎交互</a:t>
            </a:r>
            <a:endParaRPr lang="en-US" altLang="zh-CN" dirty="0"/>
          </a:p>
          <a:p>
            <a:pPr lvl="1"/>
            <a:r>
              <a:rPr lang="zh-CN" altLang="en-US" dirty="0"/>
              <a:t>构造查询</a:t>
            </a:r>
            <a:endParaRPr lang="en-US" altLang="zh-CN" dirty="0"/>
          </a:p>
          <a:p>
            <a:pPr lvl="1"/>
            <a:r>
              <a:rPr lang="zh-CN" altLang="en-US" dirty="0"/>
              <a:t>浏览检索结果</a:t>
            </a:r>
            <a:endParaRPr lang="en-US" altLang="zh-CN" dirty="0"/>
          </a:p>
          <a:p>
            <a:pPr lvl="1"/>
            <a:r>
              <a:rPr lang="zh-CN" altLang="en-US" dirty="0"/>
              <a:t>重写查询过程（</a:t>
            </a:r>
            <a:r>
              <a:rPr lang="en-US" altLang="zh-CN" dirty="0"/>
              <a:t>refine</a:t>
            </a:r>
            <a:r>
              <a:rPr lang="zh-CN" altLang="en-US" dirty="0"/>
              <a:t>）</a:t>
            </a:r>
            <a:endParaRPr lang="en-US" altLang="zh-CN" dirty="0"/>
          </a:p>
          <a:p>
            <a:pPr lvl="1"/>
            <a:r>
              <a:rPr lang="zh-CN" altLang="en-US" dirty="0"/>
              <a:t>这些交互是信息检索过程中的一个关键部分，决定了搜索引擎是否提供了有效服务</a:t>
            </a:r>
            <a:endParaRPr lang="en-US" altLang="zh-CN" dirty="0"/>
          </a:p>
          <a:p>
            <a:r>
              <a:rPr lang="zh-CN" altLang="en-US" dirty="0"/>
              <a:t>可以根据不同的维度对信息需求归类</a:t>
            </a:r>
            <a:endParaRPr lang="en-US" altLang="zh-CN" dirty="0"/>
          </a:p>
          <a:p>
            <a:pPr lvl="1"/>
            <a:r>
              <a:rPr lang="zh-CN" altLang="en-US" dirty="0"/>
              <a:t>要查找的相关文档数量</a:t>
            </a:r>
            <a:endParaRPr lang="en-US" altLang="zh-CN" dirty="0"/>
          </a:p>
          <a:p>
            <a:pPr lvl="1"/>
            <a:r>
              <a:rPr lang="zh-CN" altLang="en-US" dirty="0"/>
              <a:t>需求信息的类型</a:t>
            </a:r>
            <a:endParaRPr lang="en-US" altLang="zh-CN" dirty="0"/>
          </a:p>
          <a:p>
            <a:pPr lvl="1"/>
            <a:r>
              <a:rPr lang="zh-CN" altLang="en-US" dirty="0"/>
              <a:t>产生信息需求的任务类型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相关性度量示例（</a:t>
            </a:r>
            <a:r>
              <a:rPr lang="en-US" altLang="zh-CN" dirty="0"/>
              <a:t>1</a:t>
            </a:r>
            <a:r>
              <a:rPr lang="zh-CN" altLang="en-US" dirty="0"/>
              <a:t>）</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30</a:t>
            </a:fld>
            <a:endParaRPr lang="zh-CN" altLang="en-US" dirty="0"/>
          </a:p>
        </p:txBody>
      </p:sp>
      <p:pic>
        <p:nvPicPr>
          <p:cNvPr id="6" name="Picture 3" descr="TP_tmp.png"/>
          <p:cNvPicPr>
            <a:picLocks noChangeAspect="1"/>
          </p:cNvPicPr>
          <p:nvPr>
            <p:custDataLst>
              <p:tags r:id="rId1"/>
            </p:custDataLst>
          </p:nvPr>
        </p:nvPicPr>
        <p:blipFill>
          <a:blip r:embed="rId4" cstate="print"/>
          <a:stretch>
            <a:fillRect/>
          </a:stretch>
        </p:blipFill>
        <p:spPr>
          <a:xfrm>
            <a:off x="1539061" y="1593167"/>
            <a:ext cx="6201291" cy="4644145"/>
          </a:xfrm>
          <a:prstGeom prst="rect">
            <a:avLst/>
          </a:prstGeom>
        </p:spPr>
      </p:pic>
      <p:sp>
        <p:nvSpPr>
          <p:cNvPr id="8" name="矩形 7"/>
          <p:cNvSpPr/>
          <p:nvPr/>
        </p:nvSpPr>
        <p:spPr>
          <a:xfrm>
            <a:off x="1763688" y="6295861"/>
            <a:ext cx="6732240" cy="461665"/>
          </a:xfrm>
          <a:prstGeom prst="rect">
            <a:avLst/>
          </a:prstGeom>
        </p:spPr>
        <p:txBody>
          <a:bodyPr wrap="square">
            <a:spAutoFit/>
          </a:bodyPr>
          <a:lstStyle/>
          <a:p>
            <a:r>
              <a:rPr lang="zh-CN" altLang="en-US" dirty="0">
                <a:solidFill>
                  <a:schemeClr val="tx1"/>
                </a:solidFill>
              </a:rPr>
              <a:t>在</a:t>
            </a:r>
            <a:r>
              <a:rPr lang="en-US" altLang="zh-CN" dirty="0">
                <a:solidFill>
                  <a:schemeClr val="tx1"/>
                </a:solidFill>
              </a:rPr>
              <a:t>TREC</a:t>
            </a:r>
            <a:r>
              <a:rPr lang="zh-CN" altLang="en-US" dirty="0">
                <a:solidFill>
                  <a:schemeClr val="tx1"/>
                </a:solidFill>
              </a:rPr>
              <a:t>新闻集中与“</a:t>
            </a:r>
            <a:r>
              <a:rPr lang="en-US" altLang="zh-CN" dirty="0">
                <a:solidFill>
                  <a:schemeClr val="tx1"/>
                </a:solidFill>
              </a:rPr>
              <a:t>tropical</a:t>
            </a:r>
            <a:r>
              <a:rPr lang="zh-CN" altLang="en-US" dirty="0">
                <a:solidFill>
                  <a:schemeClr val="tx1"/>
                </a:solidFill>
              </a:rPr>
              <a:t>”最相关的词</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相关性度量示例（</a:t>
            </a:r>
            <a:r>
              <a:rPr lang="en-US" altLang="zh-CN" dirty="0"/>
              <a:t>2</a:t>
            </a:r>
            <a:r>
              <a:rPr lang="zh-CN" altLang="en-US" dirty="0"/>
              <a:t>）</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31</a:t>
            </a:fld>
            <a:endParaRPr lang="zh-CN" altLang="en-US" dirty="0"/>
          </a:p>
        </p:txBody>
      </p:sp>
      <p:pic>
        <p:nvPicPr>
          <p:cNvPr id="5" name="Picture 3" descr="TP_tmp.png"/>
          <p:cNvPicPr>
            <a:picLocks noChangeAspect="1"/>
          </p:cNvPicPr>
          <p:nvPr>
            <p:custDataLst>
              <p:tags r:id="rId1"/>
            </p:custDataLst>
          </p:nvPr>
        </p:nvPicPr>
        <p:blipFill>
          <a:blip r:embed="rId4" cstate="print"/>
          <a:stretch>
            <a:fillRect/>
          </a:stretch>
        </p:blipFill>
        <p:spPr>
          <a:xfrm>
            <a:off x="1189893" y="1543808"/>
            <a:ext cx="6046403" cy="4787661"/>
          </a:xfrm>
          <a:prstGeom prst="rect">
            <a:avLst/>
          </a:prstGeom>
        </p:spPr>
      </p:pic>
      <p:sp>
        <p:nvSpPr>
          <p:cNvPr id="6" name="矩形 5"/>
          <p:cNvSpPr/>
          <p:nvPr/>
        </p:nvSpPr>
        <p:spPr>
          <a:xfrm>
            <a:off x="1733899" y="6257165"/>
            <a:ext cx="3543471" cy="369332"/>
          </a:xfrm>
          <a:prstGeom prst="rect">
            <a:avLst/>
          </a:prstGeom>
        </p:spPr>
        <p:txBody>
          <a:bodyPr wrap="none">
            <a:spAutoFit/>
          </a:bodyPr>
          <a:lstStyle/>
          <a:p>
            <a:r>
              <a:rPr lang="en-US" dirty="0"/>
              <a:t>TREC</a:t>
            </a:r>
            <a:r>
              <a:rPr lang="zh-CN" altLang="en-US" dirty="0"/>
              <a:t>新闻集中与</a:t>
            </a:r>
            <a:r>
              <a:rPr lang="en-US" dirty="0"/>
              <a:t>“</a:t>
            </a:r>
            <a:r>
              <a:rPr lang="en-US" altLang="zh-CN" dirty="0"/>
              <a:t>fish</a:t>
            </a:r>
            <a:r>
              <a:rPr lang="en-US" dirty="0"/>
              <a:t>” </a:t>
            </a:r>
            <a:r>
              <a:rPr lang="zh-CN" altLang="en-US" dirty="0"/>
              <a:t>最相关的词</a:t>
            </a:r>
          </a:p>
        </p:txBody>
      </p:sp>
      <p:sp>
        <p:nvSpPr>
          <p:cNvPr id="7" name="矩形 6"/>
          <p:cNvSpPr/>
          <p:nvPr/>
        </p:nvSpPr>
        <p:spPr>
          <a:xfrm>
            <a:off x="1563862" y="6331469"/>
            <a:ext cx="6732240" cy="461665"/>
          </a:xfrm>
          <a:prstGeom prst="rect">
            <a:avLst/>
          </a:prstGeom>
        </p:spPr>
        <p:txBody>
          <a:bodyPr wrap="square">
            <a:spAutoFit/>
          </a:bodyPr>
          <a:lstStyle/>
          <a:p>
            <a:r>
              <a:rPr lang="zh-CN" altLang="en-US" dirty="0">
                <a:solidFill>
                  <a:schemeClr val="tx1"/>
                </a:solidFill>
              </a:rPr>
              <a:t>在</a:t>
            </a:r>
            <a:r>
              <a:rPr lang="en-US" altLang="zh-CN" dirty="0">
                <a:solidFill>
                  <a:schemeClr val="tx1"/>
                </a:solidFill>
              </a:rPr>
              <a:t>TREC</a:t>
            </a:r>
            <a:r>
              <a:rPr lang="zh-CN" altLang="en-US" dirty="0">
                <a:solidFill>
                  <a:schemeClr val="tx1"/>
                </a:solidFill>
              </a:rPr>
              <a:t>新闻集中与“</a:t>
            </a:r>
            <a:r>
              <a:rPr lang="en-US" altLang="zh-CN" dirty="0">
                <a:solidFill>
                  <a:schemeClr val="tx1"/>
                </a:solidFill>
              </a:rPr>
              <a:t>fish</a:t>
            </a:r>
            <a:r>
              <a:rPr lang="zh-CN" altLang="en-US" dirty="0">
                <a:solidFill>
                  <a:schemeClr val="tx1"/>
                </a:solidFill>
              </a:rPr>
              <a:t>”最相关的词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lstStyle/>
          <a:p>
            <a:r>
              <a:rPr lang="zh-CN" altLang="en-US" dirty="0"/>
              <a:t>相关性度量示例（</a:t>
            </a:r>
            <a:r>
              <a:rPr lang="en-US" altLang="zh-CN" dirty="0"/>
              <a:t>3</a:t>
            </a:r>
            <a:r>
              <a:rPr lang="zh-CN" altLang="en-US" dirty="0"/>
              <a:t>）</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32</a:t>
            </a:fld>
            <a:endParaRPr lang="zh-CN" altLang="en-US" dirty="0"/>
          </a:p>
        </p:txBody>
      </p:sp>
      <p:pic>
        <p:nvPicPr>
          <p:cNvPr id="5" name="Picture 3" descr="TP_tmp.png"/>
          <p:cNvPicPr>
            <a:picLocks noChangeAspect="1"/>
          </p:cNvPicPr>
          <p:nvPr>
            <p:custDataLst>
              <p:tags r:id="rId1"/>
            </p:custDataLst>
          </p:nvPr>
        </p:nvPicPr>
        <p:blipFill>
          <a:blip r:embed="rId4" cstate="print"/>
          <a:stretch>
            <a:fillRect/>
          </a:stretch>
        </p:blipFill>
        <p:spPr>
          <a:xfrm>
            <a:off x="1706626" y="1514460"/>
            <a:ext cx="5730747" cy="4853944"/>
          </a:xfrm>
          <a:prstGeom prst="rect">
            <a:avLst/>
          </a:prstGeom>
        </p:spPr>
      </p:pic>
      <p:sp>
        <p:nvSpPr>
          <p:cNvPr id="6" name="TextBox 5"/>
          <p:cNvSpPr txBox="1"/>
          <p:nvPr/>
        </p:nvSpPr>
        <p:spPr>
          <a:xfrm>
            <a:off x="467875" y="6368404"/>
            <a:ext cx="8352928" cy="461665"/>
          </a:xfrm>
          <a:prstGeom prst="rect">
            <a:avLst/>
          </a:prstGeom>
          <a:noFill/>
        </p:spPr>
        <p:txBody>
          <a:bodyPr wrap="square" rtlCol="0">
            <a:spAutoFit/>
          </a:bodyPr>
          <a:lstStyle/>
          <a:p>
            <a:r>
              <a:rPr lang="en-US" dirty="0">
                <a:solidFill>
                  <a:schemeClr val="tx1"/>
                </a:solidFill>
              </a:rPr>
              <a:t>TREC</a:t>
            </a:r>
            <a:r>
              <a:rPr lang="zh-CN" altLang="en-US" dirty="0">
                <a:solidFill>
                  <a:schemeClr val="tx1"/>
                </a:solidFill>
              </a:rPr>
              <a:t>新闻集中与</a:t>
            </a:r>
            <a:r>
              <a:rPr lang="en-US" dirty="0">
                <a:solidFill>
                  <a:schemeClr val="tx1"/>
                </a:solidFill>
              </a:rPr>
              <a:t>“</a:t>
            </a:r>
            <a:r>
              <a:rPr lang="en-US" altLang="zh-CN" dirty="0">
                <a:solidFill>
                  <a:schemeClr val="tx1"/>
                </a:solidFill>
              </a:rPr>
              <a:t>fish</a:t>
            </a:r>
            <a:r>
              <a:rPr lang="en-US" dirty="0">
                <a:solidFill>
                  <a:schemeClr val="tx1"/>
                </a:solidFill>
              </a:rPr>
              <a:t>” </a:t>
            </a:r>
            <a:r>
              <a:rPr lang="zh-CN" altLang="en-US" dirty="0">
                <a:solidFill>
                  <a:schemeClr val="tx1"/>
                </a:solidFill>
              </a:rPr>
              <a:t>最相关的词，共现次数以</a:t>
            </a:r>
            <a:r>
              <a:rPr lang="en-US" altLang="zh-CN" dirty="0">
                <a:solidFill>
                  <a:schemeClr val="tx1"/>
                </a:solidFill>
              </a:rPr>
              <a:t>5</a:t>
            </a:r>
            <a:r>
              <a:rPr lang="zh-CN" altLang="en-US" dirty="0">
                <a:solidFill>
                  <a:schemeClr val="tx1"/>
                </a:solidFill>
              </a:rPr>
              <a:t>个词为窗口</a:t>
            </a:r>
            <a:endParaRPr lang="en-US"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相关性度量</a:t>
            </a:r>
          </a:p>
        </p:txBody>
      </p:sp>
      <p:sp>
        <p:nvSpPr>
          <p:cNvPr id="3" name="内容占位符 2"/>
          <p:cNvSpPr>
            <a:spLocks noGrp="1"/>
          </p:cNvSpPr>
          <p:nvPr>
            <p:ph idx="1"/>
          </p:nvPr>
        </p:nvSpPr>
        <p:spPr/>
        <p:txBody>
          <a:bodyPr/>
          <a:lstStyle/>
          <a:p>
            <a:r>
              <a:rPr lang="zh-CN" altLang="en-US" dirty="0"/>
              <a:t>表格中的这些词往往与具体的</a:t>
            </a:r>
            <a:r>
              <a:rPr lang="zh-CN" altLang="en-US" dirty="0">
                <a:solidFill>
                  <a:schemeClr val="accent2"/>
                </a:solidFill>
              </a:rPr>
              <a:t>上下文相关</a:t>
            </a:r>
            <a:r>
              <a:rPr lang="zh-CN" altLang="en-US" dirty="0"/>
              <a:t>，没有可被用于“</a:t>
            </a:r>
            <a:r>
              <a:rPr lang="en-US" altLang="zh-CN" dirty="0"/>
              <a:t>tropical fish</a:t>
            </a:r>
            <a:r>
              <a:rPr lang="zh-CN" altLang="en-US" dirty="0"/>
              <a:t>”扩展的词</a:t>
            </a:r>
            <a:endParaRPr lang="en-US" altLang="zh-CN" dirty="0"/>
          </a:p>
          <a:p>
            <a:r>
              <a:rPr lang="zh-CN" altLang="en-US" dirty="0"/>
              <a:t>考虑上下文，将整个查询进行扩展，可以得到较好的效果</a:t>
            </a:r>
            <a:endParaRPr lang="en-US" altLang="zh-CN" dirty="0"/>
          </a:p>
          <a:p>
            <a:pPr lvl="1"/>
            <a:r>
              <a:rPr lang="zh-CN" altLang="en-US" dirty="0"/>
              <a:t>使用</a:t>
            </a:r>
            <a:r>
              <a:rPr lang="zh-CN" altLang="en-US" dirty="0">
                <a:solidFill>
                  <a:srgbClr val="FF0000"/>
                </a:solidFill>
              </a:rPr>
              <a:t>戴斯系数</a:t>
            </a:r>
            <a:r>
              <a:rPr lang="zh-CN" altLang="en-US" dirty="0"/>
              <a:t>处理</a:t>
            </a:r>
            <a:r>
              <a:rPr lang="en-US" dirty="0"/>
              <a:t>“tropical fish” </a:t>
            </a:r>
          </a:p>
          <a:p>
            <a:pPr lvl="1"/>
            <a:r>
              <a:rPr lang="en-US" dirty="0"/>
              <a:t>goldfish, reptile, aquarium, coral, frog, exotic, stripe, regent, pet, wet</a:t>
            </a:r>
            <a:endParaRPr lang="en-US" altLang="zh-CN" dirty="0"/>
          </a:p>
          <a:p>
            <a:r>
              <a:rPr lang="zh-CN" altLang="en-US" dirty="0"/>
              <a:t>需要对查询中的每组词（短语）进行关联性分析，</a:t>
            </a:r>
            <a:r>
              <a:rPr lang="zh-CN" altLang="en-US" dirty="0">
                <a:solidFill>
                  <a:srgbClr val="FF0000"/>
                </a:solidFill>
              </a:rPr>
              <a:t>不现实</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33</a:t>
            </a:fld>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其他方法（</a:t>
            </a:r>
            <a:r>
              <a:rPr lang="en-US" altLang="zh-CN" dirty="0"/>
              <a:t>1</a:t>
            </a:r>
            <a:r>
              <a:rPr lang="zh-CN" altLang="en-US" dirty="0"/>
              <a:t>）</a:t>
            </a:r>
          </a:p>
        </p:txBody>
      </p:sp>
      <p:sp>
        <p:nvSpPr>
          <p:cNvPr id="3" name="内容占位符 2"/>
          <p:cNvSpPr>
            <a:spLocks noGrp="1"/>
          </p:cNvSpPr>
          <p:nvPr>
            <p:ph idx="1"/>
          </p:nvPr>
        </p:nvSpPr>
        <p:spPr>
          <a:xfrm>
            <a:off x="457200" y="1500336"/>
            <a:ext cx="8229600" cy="4953000"/>
          </a:xfrm>
        </p:spPr>
        <p:txBody>
          <a:bodyPr/>
          <a:lstStyle/>
          <a:p>
            <a:r>
              <a:rPr lang="zh-CN" altLang="en-US" dirty="0"/>
              <a:t>伪相关反馈</a:t>
            </a:r>
            <a:endParaRPr lang="en-US" altLang="zh-CN" dirty="0"/>
          </a:p>
          <a:p>
            <a:pPr lvl="1"/>
            <a:r>
              <a:rPr lang="zh-CN" altLang="en-US" dirty="0"/>
              <a:t>针对初始查询结果文档集进行查询词扩展</a:t>
            </a:r>
            <a:endParaRPr lang="en-US" altLang="zh-CN" dirty="0"/>
          </a:p>
          <a:p>
            <a:r>
              <a:rPr lang="zh-CN" altLang="en-US" dirty="0"/>
              <a:t>上下文向量</a:t>
            </a:r>
            <a:endParaRPr lang="en-US" altLang="zh-CN" dirty="0"/>
          </a:p>
          <a:p>
            <a:pPr lvl="1"/>
            <a:r>
              <a:rPr lang="zh-CN" altLang="en-US" dirty="0"/>
              <a:t>用与关键词共现的词来表示原来的关键词</a:t>
            </a:r>
            <a:endParaRPr lang="en-US" altLang="zh-CN" dirty="0"/>
          </a:p>
          <a:p>
            <a:pPr lvl="1"/>
            <a:r>
              <a:rPr lang="zh-CN" altLang="en-US" dirty="0"/>
              <a:t>戴斯系数计算出与“</a:t>
            </a:r>
            <a:r>
              <a:rPr lang="en-US" altLang="zh-CN" dirty="0"/>
              <a:t>aquarium</a:t>
            </a:r>
            <a:r>
              <a:rPr lang="zh-CN" altLang="en-US" dirty="0"/>
              <a:t>”最相关的词</a:t>
            </a:r>
            <a:endParaRPr lang="en-US" altLang="zh-CN" dirty="0"/>
          </a:p>
          <a:p>
            <a:pPr lvl="2"/>
            <a:r>
              <a:rPr lang="en-US" dirty="0"/>
              <a:t>zoology, </a:t>
            </a:r>
            <a:r>
              <a:rPr lang="en-US" dirty="0" err="1"/>
              <a:t>cranmore</a:t>
            </a:r>
            <a:r>
              <a:rPr lang="en-US" dirty="0"/>
              <a:t>, </a:t>
            </a:r>
            <a:r>
              <a:rPr lang="en-US" dirty="0" err="1"/>
              <a:t>jouett</a:t>
            </a:r>
            <a:r>
              <a:rPr lang="en-US" dirty="0"/>
              <a:t>, zoo, goldfish, fish, cannery, urchin, reptile, coral, animal, mollusk, marine, underwater, plankton, mussel, oceanography, mammal, species, exhibit, swim, biologist, </a:t>
            </a:r>
            <a:r>
              <a:rPr lang="en-US" dirty="0" err="1"/>
              <a:t>cabrillo</a:t>
            </a:r>
            <a:r>
              <a:rPr lang="en-US" dirty="0"/>
              <a:t>, saltwater, creature, reef, whale, oceanic, scuba, kelp, invertebrate, park, crustacean, wild, tropical</a:t>
            </a:r>
            <a:endParaRPr lang="en-US" altLang="zh-CN" dirty="0"/>
          </a:p>
          <a:p>
            <a:pPr lvl="1"/>
            <a:r>
              <a:rPr lang="zh-CN" altLang="en-US" dirty="0"/>
              <a:t>将文档中每个词表示为一个向量，对上下文向量应用排序算法</a:t>
            </a:r>
            <a:endParaRPr lang="en-US" altLang="zh-CN" dirty="0"/>
          </a:p>
          <a:p>
            <a:pPr lvl="2"/>
            <a:r>
              <a:rPr lang="en-US" altLang="zh-CN" dirty="0"/>
              <a:t>t</a:t>
            </a:r>
            <a:r>
              <a:rPr lang="en-US" dirty="0"/>
              <a:t>ropical</a:t>
            </a:r>
            <a:r>
              <a:rPr lang="zh-CN" altLang="en-US" dirty="0"/>
              <a:t>和</a:t>
            </a:r>
            <a:r>
              <a:rPr lang="en-US" dirty="0"/>
              <a:t>fish</a:t>
            </a:r>
            <a:r>
              <a:rPr lang="zh-CN" altLang="en-US" dirty="0"/>
              <a:t>权重较高，意味着</a:t>
            </a:r>
            <a:r>
              <a:rPr lang="en-US" altLang="zh-CN" dirty="0"/>
              <a:t>aquarium </a:t>
            </a:r>
            <a:r>
              <a:rPr lang="zh-CN" altLang="en-US" dirty="0"/>
              <a:t>将是具有更高排序的</a:t>
            </a:r>
            <a:r>
              <a:rPr lang="en-US" altLang="zh-CN" dirty="0"/>
              <a:t>t</a:t>
            </a:r>
            <a:r>
              <a:rPr lang="en-US" dirty="0"/>
              <a:t>ropical</a:t>
            </a:r>
            <a:r>
              <a:rPr lang="zh-CN" altLang="en-US" dirty="0"/>
              <a:t>  </a:t>
            </a:r>
            <a:r>
              <a:rPr lang="en-US" dirty="0"/>
              <a:t>fish</a:t>
            </a:r>
            <a:r>
              <a:rPr lang="zh-CN" altLang="en-US" dirty="0"/>
              <a:t>扩展项</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其他方法（</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查询日志</a:t>
            </a:r>
            <a:endParaRPr lang="en-US" altLang="zh-CN" dirty="0"/>
          </a:p>
          <a:p>
            <a:pPr lvl="1"/>
            <a:r>
              <a:rPr lang="zh-CN" altLang="en-US" dirty="0"/>
              <a:t>最好的查询扩展资源</a:t>
            </a:r>
            <a:endParaRPr lang="en-US" altLang="zh-CN" dirty="0"/>
          </a:p>
          <a:p>
            <a:pPr lvl="2"/>
            <a:r>
              <a:rPr lang="zh-CN" altLang="en-US" dirty="0"/>
              <a:t>短文本</a:t>
            </a:r>
            <a:endParaRPr lang="en-US" altLang="zh-CN" dirty="0"/>
          </a:p>
          <a:p>
            <a:pPr lvl="2"/>
            <a:r>
              <a:rPr lang="zh-CN" altLang="en-US" dirty="0"/>
              <a:t>点击数据流</a:t>
            </a:r>
            <a:endParaRPr lang="en-US" altLang="zh-CN" dirty="0"/>
          </a:p>
          <a:p>
            <a:pPr lvl="1"/>
            <a:r>
              <a:rPr lang="zh-CN" altLang="en-US" dirty="0"/>
              <a:t>从</a:t>
            </a:r>
            <a:r>
              <a:rPr lang="en-US" altLang="zh-CN" dirty="0"/>
              <a:t>MSN</a:t>
            </a:r>
            <a:r>
              <a:rPr lang="zh-CN" altLang="en-US" dirty="0"/>
              <a:t>日志中与</a:t>
            </a:r>
            <a:r>
              <a:rPr lang="en-US" dirty="0"/>
              <a:t>“tropical fish”</a:t>
            </a:r>
            <a:r>
              <a:rPr lang="zh-CN" altLang="en-US" dirty="0"/>
              <a:t>相关的高频词</a:t>
            </a:r>
            <a:endParaRPr lang="en-US" altLang="zh-CN" dirty="0"/>
          </a:p>
          <a:p>
            <a:pPr lvl="2"/>
            <a:r>
              <a:rPr lang="en-US" dirty="0"/>
              <a:t>stores, pictures, live, sale, types, clipart, blue, freshwater, aquarium, supplies</a:t>
            </a:r>
            <a:endParaRPr lang="en-US" altLang="zh-CN" dirty="0"/>
          </a:p>
          <a:p>
            <a:pPr lvl="1"/>
            <a:r>
              <a:rPr lang="zh-CN" altLang="en-US" dirty="0"/>
              <a:t>根据点击流数据的相似程度将查询聚类，以提供相似查询，而不是扩展词项</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相关反馈</a:t>
            </a:r>
          </a:p>
        </p:txBody>
      </p:sp>
      <p:sp>
        <p:nvSpPr>
          <p:cNvPr id="3" name="内容占位符 2"/>
          <p:cNvSpPr>
            <a:spLocks noGrp="1"/>
          </p:cNvSpPr>
          <p:nvPr>
            <p:ph idx="1"/>
          </p:nvPr>
        </p:nvSpPr>
        <p:spPr>
          <a:xfrm>
            <a:off x="275003" y="1462128"/>
            <a:ext cx="8168218" cy="5071533"/>
          </a:xfrm>
        </p:spPr>
        <p:txBody>
          <a:bodyPr/>
          <a:lstStyle/>
          <a:p>
            <a:r>
              <a:rPr lang="zh-CN" altLang="en-US" dirty="0"/>
              <a:t>通过系统与用户的交互过程完成</a:t>
            </a:r>
            <a:endParaRPr lang="en-US" altLang="zh-CN" dirty="0"/>
          </a:p>
          <a:p>
            <a:pPr lvl="1"/>
            <a:r>
              <a:rPr lang="zh-CN" altLang="en-US" dirty="0"/>
              <a:t>用户在最初检索结果中识别相关文档</a:t>
            </a:r>
            <a:endParaRPr lang="en-US" altLang="zh-CN" dirty="0"/>
          </a:p>
          <a:p>
            <a:pPr lvl="1"/>
            <a:r>
              <a:rPr lang="zh-CN" altLang="en-US" dirty="0"/>
              <a:t>系统利用这些文档中的词修改查询并对文档重新排序</a:t>
            </a:r>
            <a:endParaRPr lang="en-US" altLang="zh-CN" dirty="0"/>
          </a:p>
          <a:p>
            <a:r>
              <a:rPr lang="zh-CN" altLang="en-US" dirty="0"/>
              <a:t>伪相关反馈采用了相似的思想，但不让用户自己去选取文档，而是假定排序靠前的初始结果文档是与查询相关的</a:t>
            </a:r>
            <a:endParaRPr lang="en-US" dirty="0"/>
          </a:p>
          <a:p>
            <a:pPr lvl="1"/>
            <a:r>
              <a:rPr lang="zh-CN" altLang="en-US" dirty="0"/>
              <a:t>这些文档中频繁出现的词被用作查询扩展</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36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961AEFCD-D243-44B6-88C9-17B23B94923F}"/>
              </a:ext>
            </a:extLst>
          </p:cNvPr>
          <p:cNvSpPr txBox="1">
            <a:spLocks noChangeArrowheads="1"/>
          </p:cNvSpPr>
          <p:nvPr/>
        </p:nvSpPr>
        <p:spPr bwMode="auto">
          <a:xfrm>
            <a:off x="684213" y="134938"/>
            <a:ext cx="8572500" cy="1403350"/>
          </a:xfrm>
          <a:prstGeom prst="rect">
            <a:avLst/>
          </a:prstGeom>
          <a:noFill/>
          <a:ln w="9525">
            <a:noFill/>
            <a:round/>
            <a:headEnd/>
            <a:tailEnd/>
          </a:ln>
        </p:spPr>
        <p:txBody>
          <a:bodyPr anchor="b"/>
          <a:lstStyle/>
          <a:p>
            <a:pPr eaLnBrk="1" hangingPunct="1">
              <a:defRPr/>
            </a:pPr>
            <a:r>
              <a:rPr lang="zh-CN" altLang="en-US" sz="3600" dirty="0">
                <a:solidFill>
                  <a:srgbClr val="FF0000"/>
                </a:solidFill>
                <a:latin typeface="+mj-lt"/>
                <a:ea typeface="黑体" pitchFamily="49" charset="-122"/>
              </a:rPr>
              <a:t>相关反馈的基本思想</a:t>
            </a:r>
            <a:endParaRPr lang="de-DE" sz="3600" dirty="0">
              <a:solidFill>
                <a:srgbClr val="FF0000"/>
              </a:solidFill>
              <a:latin typeface="+mj-lt"/>
              <a:ea typeface="黑体" pitchFamily="49" charset="-122"/>
            </a:endParaRPr>
          </a:p>
        </p:txBody>
      </p:sp>
      <p:sp>
        <p:nvSpPr>
          <p:cNvPr id="240643" name="Text Box 3"/>
          <p:cNvSpPr txBox="1">
            <a:spLocks noChangeArrowheads="1"/>
          </p:cNvSpPr>
          <p:nvPr/>
        </p:nvSpPr>
        <p:spPr bwMode="auto">
          <a:xfrm>
            <a:off x="428625" y="1728788"/>
            <a:ext cx="8286750" cy="414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用户提交一个</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简短的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查询</a:t>
            </a:r>
            <a:endParaRPr lang="en-US" altLang="zh-CN" sz="2400" dirty="0">
              <a:latin typeface="黑体" panose="02010609060101010101" pitchFamily="49" charset="-122"/>
              <a:ea typeface="黑体" panose="02010609060101010101" pitchFamily="49" charset="-122"/>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搜索引擎返回一系列文档</a:t>
            </a:r>
            <a:endParaRPr lang="en-US" altLang="zh-CN" sz="2400" dirty="0">
              <a:latin typeface="黑体" panose="02010609060101010101" pitchFamily="49" charset="-122"/>
              <a:ea typeface="黑体" panose="02010609060101010101" pitchFamily="49" charset="-122"/>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用户或系统将部分返回文档标记为相关的，将部分文档标记为不相关的</a:t>
            </a:r>
            <a:endParaRPr lang="en-US" altLang="zh-CN" sz="2400" dirty="0">
              <a:latin typeface="黑体" panose="02010609060101010101" pitchFamily="49" charset="-122"/>
              <a:ea typeface="黑体" panose="02010609060101010101" pitchFamily="49" charset="-122"/>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搜索引擎根据标记结果计算得到信息需求的一个新查询表示。当然我们希望该表示好于初始的查询表示</a:t>
            </a:r>
            <a:endParaRPr lang="en-US" altLang="zh-CN" sz="2400" dirty="0">
              <a:latin typeface="黑体" panose="02010609060101010101" pitchFamily="49" charset="-122"/>
              <a:ea typeface="黑体" panose="02010609060101010101" pitchFamily="49" charset="-122"/>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搜索引擎对新查询进行处理，返回新结果</a:t>
            </a:r>
            <a:endParaRPr lang="en-US" altLang="zh-CN" sz="2400" dirty="0">
              <a:latin typeface="黑体" panose="02010609060101010101" pitchFamily="49" charset="-122"/>
              <a:ea typeface="黑体" panose="02010609060101010101" pitchFamily="49" charset="-122"/>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新结果可望（理想上说）有更高的查全率</a:t>
            </a:r>
            <a:endParaRPr lang="en-US" altLang="zh-CN" sz="2400" dirty="0">
              <a:latin typeface="黑体" panose="02010609060101010101" pitchFamily="49" charset="-122"/>
              <a:ea typeface="黑体" panose="02010609060101010101" pitchFamily="49" charset="-122"/>
            </a:endParaRPr>
          </a:p>
        </p:txBody>
      </p:sp>
      <p:sp>
        <p:nvSpPr>
          <p:cNvPr id="240644"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Tree>
    <p:extLst>
      <p:ext uri="{BB962C8B-B14F-4D97-AF65-F5344CB8AC3E}">
        <p14:creationId xmlns:p14="http://schemas.microsoft.com/office/powerpoint/2010/main" val="4131335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06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06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06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标题 1"/>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相关反馈分类</a:t>
            </a:r>
          </a:p>
        </p:txBody>
      </p:sp>
      <p:sp>
        <p:nvSpPr>
          <p:cNvPr id="241667" name="内容占位符 2"/>
          <p:cNvSpPr>
            <a:spLocks noGrp="1" noChangeArrowheads="1"/>
          </p:cNvSpPr>
          <p:nvPr>
            <p:ph idx="1"/>
          </p:nvPr>
        </p:nvSpPr>
        <p:spPr/>
        <p:txBody>
          <a:bodyPr/>
          <a:lstStyle/>
          <a:p>
            <a:pPr algn="just" eaLnBrk="1" hangingPunct="1">
              <a:buFont typeface="Wingdings" panose="05000000000000000000" pitchFamily="2" charset="2"/>
              <a:buChar char="n"/>
            </a:pPr>
            <a:r>
              <a:rPr lang="zh-CN" altLang="en-US" sz="2400">
                <a:latin typeface="黑体" panose="02010609060101010101" pitchFamily="49" charset="-122"/>
                <a:ea typeface="黑体" panose="02010609060101010101" pitchFamily="49" charset="-122"/>
                <a:cs typeface="Times New Roman" panose="02020603050405020304" pitchFamily="18" charset="0"/>
              </a:rPr>
              <a:t>用户相关反馈或显式相关反馈</a:t>
            </a:r>
            <a:r>
              <a:rPr lang="en-US" altLang="zh-CN" sz="2400">
                <a:latin typeface="黑体" panose="02010609060101010101" pitchFamily="49" charset="-122"/>
                <a:ea typeface="黑体" panose="02010609060101010101" pitchFamily="49" charset="-122"/>
                <a:cs typeface="Times New Roman" panose="02020603050405020304" pitchFamily="18" charset="0"/>
              </a:rPr>
              <a:t>(User Feedback or Explicit Feedback): </a:t>
            </a:r>
            <a:r>
              <a:rPr lang="zh-CN" altLang="en-US" sz="2400">
                <a:latin typeface="黑体" panose="02010609060101010101" pitchFamily="49" charset="-122"/>
                <a:ea typeface="黑体" panose="02010609060101010101" pitchFamily="49" charset="-122"/>
                <a:cs typeface="Times New Roman" panose="02020603050405020304" pitchFamily="18" charset="0"/>
              </a:rPr>
              <a:t>用户显式参加交互过程</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buFont typeface="Wingdings" panose="05000000000000000000" pitchFamily="2" charset="2"/>
              <a:buChar char="n"/>
            </a:pP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buFont typeface="Wingdings" panose="05000000000000000000" pitchFamily="2" charset="2"/>
              <a:buChar char="n"/>
            </a:pPr>
            <a:r>
              <a:rPr lang="zh-CN" altLang="en-US" sz="2400">
                <a:latin typeface="黑体" panose="02010609060101010101" pitchFamily="49" charset="-122"/>
                <a:ea typeface="黑体" panose="02010609060101010101" pitchFamily="49" charset="-122"/>
                <a:cs typeface="Times New Roman" panose="02020603050405020304" pitchFamily="18" charset="0"/>
              </a:rPr>
              <a:t>隐式相关反馈</a:t>
            </a:r>
            <a:r>
              <a:rPr lang="en-US" altLang="zh-CN" sz="2400">
                <a:latin typeface="黑体" panose="02010609060101010101" pitchFamily="49" charset="-122"/>
                <a:ea typeface="黑体" panose="02010609060101010101" pitchFamily="49" charset="-122"/>
                <a:cs typeface="Times New Roman" panose="02020603050405020304" pitchFamily="18" charset="0"/>
              </a:rPr>
              <a:t>(Implicit Feedback)</a:t>
            </a:r>
            <a:r>
              <a:rPr lang="zh-CN" altLang="en-US" sz="2400">
                <a:latin typeface="黑体" panose="02010609060101010101" pitchFamily="49" charset="-122"/>
                <a:ea typeface="黑体" panose="02010609060101010101" pitchFamily="49" charset="-122"/>
                <a:cs typeface="Times New Roman" panose="02020603050405020304" pitchFamily="18" charset="0"/>
              </a:rPr>
              <a:t>：系统跟踪用户的行为来推测返回文档的相关性，从而进行反馈。</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buFont typeface="Wingdings" panose="05000000000000000000" pitchFamily="2" charset="2"/>
              <a:buChar char="n"/>
            </a:pP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buFont typeface="Wingdings" panose="05000000000000000000" pitchFamily="2" charset="2"/>
              <a:buChar char="n"/>
            </a:pPr>
            <a:r>
              <a:rPr lang="zh-CN" altLang="en-US" sz="2400">
                <a:latin typeface="黑体" panose="02010609060101010101" pitchFamily="49" charset="-122"/>
                <a:ea typeface="黑体" panose="02010609060101010101" pitchFamily="49" charset="-122"/>
                <a:cs typeface="Times New Roman" panose="02020603050405020304" pitchFamily="18" charset="0"/>
              </a:rPr>
              <a:t>伪相关反馈或盲相关反馈</a:t>
            </a:r>
            <a:r>
              <a:rPr lang="en-US" altLang="zh-CN" sz="2400">
                <a:latin typeface="黑体" panose="02010609060101010101" pitchFamily="49" charset="-122"/>
                <a:ea typeface="黑体" panose="02010609060101010101" pitchFamily="49" charset="-122"/>
                <a:cs typeface="Times New Roman" panose="02020603050405020304" pitchFamily="18" charset="0"/>
              </a:rPr>
              <a:t>(Pseudo Feedback or Blind Feedback)</a:t>
            </a:r>
            <a:r>
              <a:rPr lang="zh-CN" altLang="en-US" sz="2400">
                <a:latin typeface="黑体" panose="02010609060101010101" pitchFamily="49" charset="-122"/>
                <a:ea typeface="黑体" panose="02010609060101010101" pitchFamily="49" charset="-122"/>
                <a:cs typeface="Times New Roman" panose="02020603050405020304" pitchFamily="18" charset="0"/>
              </a:rPr>
              <a:t>：没有用户参与，系统直接假设返回文档的前</a:t>
            </a:r>
            <a:r>
              <a:rPr lang="en-US" altLang="zh-CN" sz="2400">
                <a:latin typeface="黑体" panose="02010609060101010101" pitchFamily="49" charset="-122"/>
                <a:ea typeface="黑体" panose="02010609060101010101" pitchFamily="49" charset="-122"/>
                <a:cs typeface="Times New Roman" panose="02020603050405020304" pitchFamily="18" charset="0"/>
              </a:rPr>
              <a:t>k</a:t>
            </a:r>
            <a:r>
              <a:rPr lang="zh-CN" altLang="en-US" sz="2400">
                <a:latin typeface="黑体" panose="02010609060101010101" pitchFamily="49" charset="-122"/>
                <a:ea typeface="黑体" panose="02010609060101010101" pitchFamily="49" charset="-122"/>
                <a:cs typeface="Times New Roman" panose="02020603050405020304" pitchFamily="18" charset="0"/>
              </a:rPr>
              <a:t>篇是相关的，然后进行反馈。</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3355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16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1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603250" y="549275"/>
            <a:ext cx="85725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a:latin typeface="黑体" panose="02010609060101010101" pitchFamily="49" charset="-122"/>
                <a:ea typeface="黑体" panose="02010609060101010101" pitchFamily="49" charset="-122"/>
              </a:rPr>
              <a:t>相关反馈</a:t>
            </a:r>
            <a:endParaRPr lang="de-DE" altLang="zh-CN" sz="3600">
              <a:latin typeface="黑体" panose="02010609060101010101" pitchFamily="49" charset="-122"/>
              <a:ea typeface="黑体" panose="02010609060101010101" pitchFamily="49" charset="-122"/>
            </a:endParaRPr>
          </a:p>
        </p:txBody>
      </p:sp>
      <p:sp>
        <p:nvSpPr>
          <p:cNvPr id="243715" name="Text Box 3"/>
          <p:cNvSpPr txBox="1">
            <a:spLocks noChangeArrowheads="1"/>
          </p:cNvSpPr>
          <p:nvPr/>
        </p:nvSpPr>
        <p:spPr bwMode="auto">
          <a:xfrm>
            <a:off x="279400" y="1989138"/>
            <a:ext cx="82867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a:latin typeface="黑体" panose="02010609060101010101" pitchFamily="49" charset="-122"/>
                <a:ea typeface="黑体" panose="02010609060101010101" pitchFamily="49" charset="-122"/>
                <a:cs typeface="Times New Roman" panose="02020603050405020304" pitchFamily="18" charset="0"/>
              </a:rPr>
              <a:t>相关反馈可以循环若干次</a:t>
            </a:r>
            <a:endParaRPr lang="en-US" altLang="zh-CN">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endParaRPr lang="en-US" altLang="zh-CN">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a:latin typeface="黑体" panose="02010609060101010101" pitchFamily="49" charset="-122"/>
                <a:ea typeface="黑体" panose="02010609060101010101" pitchFamily="49" charset="-122"/>
                <a:cs typeface="Times New Roman" panose="02020603050405020304" pitchFamily="18" charset="0"/>
              </a:rPr>
              <a:t>介绍二个不同的</a:t>
            </a:r>
            <a:r>
              <a:rPr lang="en-US" altLang="zh-CN">
                <a:latin typeface="黑体" panose="02010609060101010101" pitchFamily="49" charset="-122"/>
                <a:ea typeface="黑体" panose="02010609060101010101" pitchFamily="49" charset="-122"/>
                <a:cs typeface="Times New Roman" panose="02020603050405020304" pitchFamily="18" charset="0"/>
              </a:rPr>
              <a:t>(</a:t>
            </a:r>
            <a:r>
              <a:rPr lang="zh-CN" altLang="en-US">
                <a:latin typeface="黑体" panose="02010609060101010101" pitchFamily="49" charset="-122"/>
                <a:ea typeface="黑体" panose="02010609060101010101" pitchFamily="49" charset="-122"/>
                <a:cs typeface="Times New Roman" panose="02020603050405020304" pitchFamily="18" charset="0"/>
              </a:rPr>
              <a:t>用户</a:t>
            </a:r>
            <a:r>
              <a:rPr lang="en-US" altLang="zh-CN">
                <a:latin typeface="黑体" panose="02010609060101010101" pitchFamily="49" charset="-122"/>
                <a:ea typeface="黑体" panose="02010609060101010101" pitchFamily="49" charset="-122"/>
                <a:cs typeface="Times New Roman" panose="02020603050405020304" pitchFamily="18" charset="0"/>
              </a:rPr>
              <a:t>)</a:t>
            </a:r>
            <a:r>
              <a:rPr lang="zh-CN" altLang="en-US">
                <a:latin typeface="黑体" panose="02010609060101010101" pitchFamily="49" charset="-122"/>
                <a:ea typeface="黑体" panose="02010609060101010101" pitchFamily="49" charset="-122"/>
                <a:cs typeface="Times New Roman" panose="02020603050405020304" pitchFamily="18" charset="0"/>
              </a:rPr>
              <a:t>相关反馈的例子</a:t>
            </a:r>
            <a:endParaRPr lang="en-US" altLang="zh-CN">
              <a:latin typeface="黑体" panose="02010609060101010101" pitchFamily="49" charset="-122"/>
              <a:ea typeface="黑体" panose="02010609060101010101" pitchFamily="49" charset="-122"/>
              <a:cs typeface="Times New Roman" panose="02020603050405020304" pitchFamily="18" charset="0"/>
            </a:endParaRPr>
          </a:p>
        </p:txBody>
      </p:sp>
      <p:sp>
        <p:nvSpPr>
          <p:cNvPr id="243716"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Tree>
    <p:extLst>
      <p:ext uri="{BB962C8B-B14F-4D97-AF65-F5344CB8AC3E}">
        <p14:creationId xmlns:p14="http://schemas.microsoft.com/office/powerpoint/2010/main" val="24229731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信息需求与查询（</a:t>
            </a:r>
            <a:r>
              <a:rPr lang="en-US" altLang="zh-CN" dirty="0"/>
              <a:t>2</a:t>
            </a:r>
            <a:r>
              <a:rPr lang="zh-CN" altLang="en-US" dirty="0"/>
              <a:t>）</a:t>
            </a:r>
          </a:p>
        </p:txBody>
      </p:sp>
      <p:sp>
        <p:nvSpPr>
          <p:cNvPr id="3" name="内容占位符 2"/>
          <p:cNvSpPr>
            <a:spLocks noGrp="1"/>
          </p:cNvSpPr>
          <p:nvPr>
            <p:ph idx="1"/>
          </p:nvPr>
        </p:nvSpPr>
        <p:spPr/>
        <p:txBody>
          <a:bodyPr>
            <a:normAutofit fontScale="92500"/>
          </a:bodyPr>
          <a:lstStyle/>
          <a:p>
            <a:r>
              <a:rPr lang="zh-CN" altLang="en-US" dirty="0"/>
              <a:t>以搜索引擎设计者角度观察这些需求，两个结论</a:t>
            </a:r>
            <a:endParaRPr lang="en-US" altLang="zh-CN" dirty="0"/>
          </a:p>
          <a:p>
            <a:pPr lvl="1"/>
            <a:r>
              <a:rPr lang="zh-CN" altLang="en-US" dirty="0"/>
              <a:t>一方面，查询能够完全表达不同的信息需求，需要相关的搜索技术和排序算法来产生好的结果</a:t>
            </a:r>
            <a:endParaRPr lang="en-US" altLang="zh-CN" dirty="0"/>
          </a:p>
          <a:p>
            <a:pPr lvl="1"/>
            <a:r>
              <a:rPr lang="zh-CN" altLang="en-US" dirty="0"/>
              <a:t>另一方面，查询仅仅是对信息需求的粗略表达</a:t>
            </a:r>
            <a:endParaRPr lang="en-US" altLang="zh-CN" dirty="0"/>
          </a:p>
          <a:p>
            <a:pPr lvl="2"/>
            <a:r>
              <a:rPr lang="zh-CN" altLang="en-US" dirty="0"/>
              <a:t>用户很难准确表达其需求</a:t>
            </a:r>
            <a:endParaRPr lang="en-US" altLang="zh-CN" dirty="0"/>
          </a:p>
          <a:p>
            <a:pPr lvl="2"/>
            <a:r>
              <a:rPr lang="zh-CN" altLang="en-US" dirty="0"/>
              <a:t>究其原因，是搜索引擎接口形式所决定的，长查询词通常检索不到需要的结果，因而，搜索引擎鼓励用户输入短查询词</a:t>
            </a:r>
            <a:endParaRPr lang="en-US" altLang="zh-CN" dirty="0"/>
          </a:p>
          <a:p>
            <a:r>
              <a:rPr lang="en-US" dirty="0" err="1"/>
              <a:t>Belkin</a:t>
            </a:r>
            <a:r>
              <a:rPr lang="en-US" dirty="0"/>
              <a:t> </a:t>
            </a:r>
            <a:r>
              <a:rPr lang="zh-CN" altLang="en-US" dirty="0"/>
              <a:t>在</a:t>
            </a:r>
            <a:r>
              <a:rPr lang="en-US" altLang="zh-CN" dirty="0"/>
              <a:t>1982</a:t>
            </a:r>
            <a:r>
              <a:rPr lang="zh-CN" altLang="en-US" dirty="0"/>
              <a:t>年提出知识的不确定性状态模型假设</a:t>
            </a:r>
            <a:endParaRPr lang="en-US" altLang="zh-CN" dirty="0"/>
          </a:p>
          <a:p>
            <a:pPr lvl="1"/>
            <a:r>
              <a:rPr lang="zh-CN" altLang="en-US" dirty="0"/>
              <a:t>用户很难精确定义其信息需求，在用户所拥有的知识和信息之间存在一个“缺口”</a:t>
            </a:r>
            <a:endParaRPr lang="en-US" altLang="zh-CN" dirty="0"/>
          </a:p>
          <a:p>
            <a:pPr lvl="1"/>
            <a:r>
              <a:rPr lang="zh-CN" altLang="en-US" dirty="0"/>
              <a:t>搜索引擎应该尽可能搜集能够填补这些“缺口”的信息</a:t>
            </a:r>
            <a:endParaRPr lang="en-US" altLang="zh-CN" dirty="0"/>
          </a:p>
          <a:p>
            <a:pPr lvl="2"/>
            <a:r>
              <a:rPr lang="zh-CN" altLang="en-US" dirty="0"/>
              <a:t>提炼查询</a:t>
            </a:r>
            <a:r>
              <a:rPr lang="en-US" altLang="zh-CN" dirty="0"/>
              <a:t>——</a:t>
            </a:r>
            <a:r>
              <a:rPr lang="zh-CN" altLang="en-US" dirty="0"/>
              <a:t>拼写纠错、查询扩展、相关反馈</a:t>
            </a:r>
            <a:endParaRPr lang="en-US" altLang="zh-CN" dirty="0"/>
          </a:p>
          <a:p>
            <a:pPr lvl="2"/>
            <a:r>
              <a:rPr lang="zh-CN" altLang="en-US" dirty="0"/>
              <a:t>检索结果显示</a:t>
            </a:r>
            <a:r>
              <a:rPr lang="en-US" altLang="zh-CN" dirty="0"/>
              <a:t>——</a:t>
            </a:r>
            <a:r>
              <a:rPr lang="zh-CN" altLang="en-US" dirty="0"/>
              <a:t>页面摘要、结果聚类、高亮显示</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285750" y="476250"/>
            <a:ext cx="85725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a:latin typeface="黑体" panose="02010609060101010101" pitchFamily="49" charset="-122"/>
                <a:ea typeface="黑体" panose="02010609060101010101" pitchFamily="49" charset="-122"/>
              </a:rPr>
              <a:t>例</a:t>
            </a:r>
            <a:r>
              <a:rPr lang="de-DE" altLang="zh-CN" sz="3600">
                <a:latin typeface="黑体" panose="02010609060101010101" pitchFamily="49" charset="-122"/>
                <a:ea typeface="黑体" panose="02010609060101010101" pitchFamily="49" charset="-122"/>
              </a:rPr>
              <a:t>1 </a:t>
            </a:r>
            <a:r>
              <a:rPr lang="zh-CN" altLang="en-US" sz="3600">
                <a:latin typeface="黑体" panose="02010609060101010101" pitchFamily="49" charset="-122"/>
                <a:ea typeface="黑体" panose="02010609060101010101" pitchFamily="49" charset="-122"/>
              </a:rPr>
              <a:t>图像检索</a:t>
            </a:r>
            <a:endParaRPr lang="de-DE" altLang="zh-CN" sz="3600">
              <a:latin typeface="黑体" panose="02010609060101010101" pitchFamily="49" charset="-122"/>
              <a:ea typeface="黑体" panose="02010609060101010101" pitchFamily="49" charset="-122"/>
            </a:endParaRPr>
          </a:p>
        </p:txBody>
      </p:sp>
      <p:sp>
        <p:nvSpPr>
          <p:cNvPr id="245764"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pic>
        <p:nvPicPr>
          <p:cNvPr id="245765" name="Picture 7" descr="12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785938"/>
            <a:ext cx="7802563"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2588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35222906-DC18-4818-BC50-5C9C651F0D65}"/>
              </a:ext>
            </a:extLst>
          </p:cNvPr>
          <p:cNvSpPr txBox="1">
            <a:spLocks noChangeArrowheads="1"/>
          </p:cNvSpPr>
          <p:nvPr/>
        </p:nvSpPr>
        <p:spPr bwMode="auto">
          <a:xfrm>
            <a:off x="285750" y="12700"/>
            <a:ext cx="8572500" cy="1403350"/>
          </a:xfrm>
          <a:prstGeom prst="rect">
            <a:avLst/>
          </a:prstGeom>
          <a:noFill/>
          <a:ln w="9525">
            <a:noFill/>
            <a:round/>
            <a:headEnd/>
            <a:tailEnd/>
          </a:ln>
        </p:spPr>
        <p:txBody>
          <a:bodyPr anchor="b"/>
          <a:lstStyle/>
          <a:p>
            <a:pPr eaLnBrk="1" hangingPunct="1">
              <a:defRPr/>
            </a:pPr>
            <a:r>
              <a:rPr lang="zh-CN" altLang="en-US" sz="3600" dirty="0">
                <a:solidFill>
                  <a:schemeClr val="tx1"/>
                </a:solidFill>
                <a:latin typeface="+mj-lt"/>
                <a:ea typeface="黑体" pitchFamily="49" charset="-122"/>
              </a:rPr>
              <a:t>初始查询的结果</a:t>
            </a:r>
            <a:endParaRPr lang="de-DE" sz="3600" dirty="0">
              <a:solidFill>
                <a:schemeClr val="tx1"/>
              </a:solidFill>
              <a:latin typeface="+mj-lt"/>
              <a:ea typeface="黑体" pitchFamily="49" charset="-122"/>
            </a:endParaRPr>
          </a:p>
        </p:txBody>
      </p:sp>
      <p:sp>
        <p:nvSpPr>
          <p:cNvPr id="84996" name="Text Box 3">
            <a:extLst>
              <a:ext uri="{FF2B5EF4-FFF2-40B4-BE49-F238E27FC236}">
                <a16:creationId xmlns:a16="http://schemas.microsoft.com/office/drawing/2014/main" id="{0D74CF8A-76C6-4477-8F71-175345AA9E0F}"/>
              </a:ext>
            </a:extLst>
          </p:cNvPr>
          <p:cNvSpPr txBox="1">
            <a:spLocks noChangeArrowheads="1"/>
          </p:cNvSpPr>
          <p:nvPr/>
        </p:nvSpPr>
        <p:spPr bwMode="auto">
          <a:xfrm>
            <a:off x="214313" y="2214563"/>
            <a:ext cx="8286750" cy="5429250"/>
          </a:xfrm>
          <a:prstGeom prst="rect">
            <a:avLst/>
          </a:prstGeom>
          <a:noFill/>
          <a:ln w="9525">
            <a:noFill/>
            <a:round/>
            <a:headEnd/>
            <a:tailEnd/>
          </a:ln>
        </p:spPr>
        <p:txBody>
          <a:bodyPr/>
          <a:lstStyle/>
          <a:p>
            <a:pPr lvl="1" eaLnBrk="1" hangingPunct="1">
              <a:spcBef>
                <a:spcPts val="700"/>
              </a:spcBef>
              <a:buClr>
                <a:srgbClr val="336699"/>
              </a:buClr>
              <a:buFont typeface="Wingdings" pitchFamily="2" charset="2"/>
              <a:buChar char="§"/>
              <a:defRPr/>
            </a:pPr>
            <a:endParaRPr lang="en-US" dirty="0">
              <a:latin typeface="+mj-lt"/>
              <a:ea typeface="黑体" pitchFamily="49" charset="-122"/>
            </a:endParaRPr>
          </a:p>
        </p:txBody>
      </p:sp>
      <p:sp>
        <p:nvSpPr>
          <p:cNvPr id="247812"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pic>
        <p:nvPicPr>
          <p:cNvPr id="247813" name="Picture 8" descr="13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643063"/>
            <a:ext cx="7929562"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5030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3CBAAE61-6C66-4E04-AB44-37F4B6C20911}"/>
              </a:ext>
            </a:extLst>
          </p:cNvPr>
          <p:cNvSpPr txBox="1">
            <a:spLocks noChangeArrowheads="1"/>
          </p:cNvSpPr>
          <p:nvPr/>
        </p:nvSpPr>
        <p:spPr bwMode="auto">
          <a:xfrm>
            <a:off x="285750" y="12700"/>
            <a:ext cx="8572500" cy="1403350"/>
          </a:xfrm>
          <a:prstGeom prst="rect">
            <a:avLst/>
          </a:prstGeom>
          <a:noFill/>
          <a:ln w="9525">
            <a:noFill/>
            <a:round/>
            <a:headEnd/>
            <a:tailEnd/>
          </a:ln>
        </p:spPr>
        <p:txBody>
          <a:bodyPr anchor="b"/>
          <a:lstStyle/>
          <a:p>
            <a:pPr eaLnBrk="1" hangingPunct="1">
              <a:defRPr/>
            </a:pPr>
            <a:r>
              <a:rPr lang="zh-CN" altLang="en-US" sz="3600" dirty="0">
                <a:solidFill>
                  <a:schemeClr val="tx1"/>
                </a:solidFill>
                <a:latin typeface="+mj-lt"/>
                <a:ea typeface="黑体" pitchFamily="49" charset="-122"/>
              </a:rPr>
              <a:t>用户反馈</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选择相关结果</a:t>
            </a:r>
            <a:endParaRPr lang="de-DE" sz="3600" dirty="0">
              <a:solidFill>
                <a:schemeClr val="tx1"/>
              </a:solidFill>
              <a:latin typeface="+mj-lt"/>
              <a:ea typeface="黑体" pitchFamily="49" charset="-122"/>
            </a:endParaRPr>
          </a:p>
        </p:txBody>
      </p:sp>
      <p:sp>
        <p:nvSpPr>
          <p:cNvPr id="84996" name="Text Box 3">
            <a:extLst>
              <a:ext uri="{FF2B5EF4-FFF2-40B4-BE49-F238E27FC236}">
                <a16:creationId xmlns:a16="http://schemas.microsoft.com/office/drawing/2014/main" id="{0684F7AE-1CB9-4632-B48B-3E9AB3916F1A}"/>
              </a:ext>
            </a:extLst>
          </p:cNvPr>
          <p:cNvSpPr txBox="1">
            <a:spLocks noChangeArrowheads="1"/>
          </p:cNvSpPr>
          <p:nvPr/>
        </p:nvSpPr>
        <p:spPr bwMode="auto">
          <a:xfrm>
            <a:off x="214313" y="2214563"/>
            <a:ext cx="8286750" cy="5429250"/>
          </a:xfrm>
          <a:prstGeom prst="rect">
            <a:avLst/>
          </a:prstGeom>
          <a:noFill/>
          <a:ln w="9525">
            <a:noFill/>
            <a:round/>
            <a:headEnd/>
            <a:tailEnd/>
          </a:ln>
        </p:spPr>
        <p:txBody>
          <a:bodyPr/>
          <a:lstStyle/>
          <a:p>
            <a:pPr lvl="1" eaLnBrk="1" hangingPunct="1">
              <a:spcBef>
                <a:spcPts val="700"/>
              </a:spcBef>
              <a:buClr>
                <a:srgbClr val="336699"/>
              </a:buClr>
              <a:buFont typeface="Wingdings" pitchFamily="2" charset="2"/>
              <a:buChar char="§"/>
              <a:defRPr/>
            </a:pPr>
            <a:endParaRPr lang="en-US" dirty="0">
              <a:latin typeface="+mj-lt"/>
              <a:ea typeface="黑体" pitchFamily="49" charset="-122"/>
            </a:endParaRPr>
          </a:p>
        </p:txBody>
      </p:sp>
      <p:sp>
        <p:nvSpPr>
          <p:cNvPr id="24986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pic>
        <p:nvPicPr>
          <p:cNvPr id="249861" name="Picture 7" descr="14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595438"/>
            <a:ext cx="7858125"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60412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98DDA54C-3D0D-427C-ACAF-BC2DA6D27C60}"/>
              </a:ext>
            </a:extLst>
          </p:cNvPr>
          <p:cNvSpPr txBox="1">
            <a:spLocks noChangeArrowheads="1"/>
          </p:cNvSpPr>
          <p:nvPr/>
        </p:nvSpPr>
        <p:spPr bwMode="auto">
          <a:xfrm>
            <a:off x="214313" y="12700"/>
            <a:ext cx="8858250" cy="1403350"/>
          </a:xfrm>
          <a:prstGeom prst="rect">
            <a:avLst/>
          </a:prstGeom>
          <a:noFill/>
          <a:ln w="9525">
            <a:noFill/>
            <a:round/>
            <a:headEnd/>
            <a:tailEnd/>
          </a:ln>
        </p:spPr>
        <p:txBody>
          <a:bodyPr anchor="b"/>
          <a:lstStyle/>
          <a:p>
            <a:pPr eaLnBrk="1" hangingPunct="1">
              <a:defRPr/>
            </a:pPr>
            <a:r>
              <a:rPr lang="zh-CN" altLang="en-US" sz="3400" dirty="0">
                <a:solidFill>
                  <a:schemeClr val="tx1"/>
                </a:solidFill>
                <a:latin typeface="+mj-lt"/>
                <a:ea typeface="黑体" pitchFamily="49" charset="-122"/>
              </a:rPr>
              <a:t>相关反馈后再次检索的结果</a:t>
            </a:r>
            <a:endParaRPr lang="de-DE" sz="3400" dirty="0">
              <a:solidFill>
                <a:schemeClr val="tx1"/>
              </a:solidFill>
              <a:latin typeface="+mj-lt"/>
              <a:ea typeface="黑体" pitchFamily="49" charset="-122"/>
            </a:endParaRPr>
          </a:p>
        </p:txBody>
      </p:sp>
      <p:sp>
        <p:nvSpPr>
          <p:cNvPr id="84996" name="Text Box 3">
            <a:extLst>
              <a:ext uri="{FF2B5EF4-FFF2-40B4-BE49-F238E27FC236}">
                <a16:creationId xmlns:a16="http://schemas.microsoft.com/office/drawing/2014/main" id="{85F87DC2-A664-4E37-905F-53634928D2F9}"/>
              </a:ext>
            </a:extLst>
          </p:cNvPr>
          <p:cNvSpPr txBox="1">
            <a:spLocks noChangeArrowheads="1"/>
          </p:cNvSpPr>
          <p:nvPr/>
        </p:nvSpPr>
        <p:spPr bwMode="auto">
          <a:xfrm>
            <a:off x="214313" y="2214563"/>
            <a:ext cx="8286750" cy="5429250"/>
          </a:xfrm>
          <a:prstGeom prst="rect">
            <a:avLst/>
          </a:prstGeom>
          <a:noFill/>
          <a:ln w="9525">
            <a:noFill/>
            <a:round/>
            <a:headEnd/>
            <a:tailEnd/>
          </a:ln>
        </p:spPr>
        <p:txBody>
          <a:bodyPr/>
          <a:lstStyle/>
          <a:p>
            <a:pPr lvl="1" eaLnBrk="1" hangingPunct="1">
              <a:spcBef>
                <a:spcPts val="700"/>
              </a:spcBef>
              <a:buClr>
                <a:srgbClr val="336699"/>
              </a:buClr>
              <a:buFont typeface="Wingdings" pitchFamily="2" charset="2"/>
              <a:buChar char="§"/>
              <a:defRPr/>
            </a:pPr>
            <a:endParaRPr lang="en-US" dirty="0">
              <a:latin typeface="+mj-lt"/>
              <a:ea typeface="黑体" pitchFamily="49" charset="-122"/>
            </a:endParaRPr>
          </a:p>
        </p:txBody>
      </p:sp>
      <p:sp>
        <p:nvSpPr>
          <p:cNvPr id="251908"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pic>
        <p:nvPicPr>
          <p:cNvPr id="251909" name="Picture 8" descr="15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571625"/>
            <a:ext cx="778668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04631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itle 1"/>
          <p:cNvSpPr>
            <a:spLocks noGrp="1" noChangeArrowheads="1"/>
          </p:cNvSpPr>
          <p:nvPr>
            <p:ph type="title"/>
          </p:nvPr>
        </p:nvSpPr>
        <p:spPr>
          <a:xfrm>
            <a:off x="214313" y="118144"/>
            <a:ext cx="8223250" cy="790576"/>
          </a:xfrm>
        </p:spPr>
        <p:txBody>
          <a:bodyPr/>
          <a:lstStyle/>
          <a:p>
            <a:pPr eaLnBrk="1" hangingPunct="1"/>
            <a:r>
              <a:rPr lang="zh-CN" altLang="en-US" sz="3600" dirty="0">
                <a:latin typeface="黑体" panose="02010609060101010101" pitchFamily="49" charset="-122"/>
                <a:ea typeface="黑体" panose="02010609060101010101" pitchFamily="49" charset="-122"/>
              </a:rPr>
              <a:t>例</a:t>
            </a:r>
            <a:r>
              <a:rPr lang="en-US" altLang="zh-CN" sz="3600" dirty="0">
                <a:latin typeface="黑体" panose="02010609060101010101" pitchFamily="49" charset="-122"/>
                <a:ea typeface="黑体" panose="02010609060101010101" pitchFamily="49" charset="-122"/>
              </a:rPr>
              <a:t>2: </a:t>
            </a:r>
            <a:r>
              <a:rPr lang="zh-CN" altLang="en-US" sz="3600" dirty="0">
                <a:latin typeface="黑体" panose="02010609060101010101" pitchFamily="49" charset="-122"/>
                <a:ea typeface="黑体" panose="02010609060101010101" pitchFamily="49" charset="-122"/>
              </a:rPr>
              <a:t>一个实际的例子</a:t>
            </a:r>
            <a:endParaRPr lang="de-DE" altLang="zh-CN" sz="3600" dirty="0">
              <a:latin typeface="黑体" panose="02010609060101010101" pitchFamily="49" charset="-122"/>
              <a:ea typeface="黑体" panose="02010609060101010101" pitchFamily="49" charset="-122"/>
            </a:endParaRPr>
          </a:p>
        </p:txBody>
      </p:sp>
      <p:sp>
        <p:nvSpPr>
          <p:cNvPr id="253955" name="Text Box 3"/>
          <p:cNvSpPr txBox="1">
            <a:spLocks noChangeArrowheads="1"/>
          </p:cNvSpPr>
          <p:nvPr/>
        </p:nvSpPr>
        <p:spPr bwMode="auto">
          <a:xfrm>
            <a:off x="34925" y="1024086"/>
            <a:ext cx="929005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2200" dirty="0">
                <a:latin typeface="黑体" panose="02010609060101010101" pitchFamily="49" charset="-122"/>
                <a:ea typeface="黑体" panose="02010609060101010101" pitchFamily="49" charset="-122"/>
                <a:cs typeface="Times New Roman" panose="02020603050405020304" pitchFamily="18" charset="0"/>
              </a:rPr>
              <a:t>初始查询</a:t>
            </a:r>
            <a:r>
              <a:rPr lang="de-DE" altLang="zh-CN" sz="2200" dirty="0">
                <a:latin typeface="黑体" panose="02010609060101010101" pitchFamily="49" charset="-122"/>
                <a:ea typeface="黑体" panose="02010609060101010101" pitchFamily="49" charset="-122"/>
                <a:cs typeface="Times New Roman" panose="02020603050405020304" pitchFamily="18" charset="0"/>
              </a:rPr>
              <a:t>: </a:t>
            </a:r>
            <a:r>
              <a:rPr lang="en-US" altLang="zh-CN" sz="2200" dirty="0">
                <a:latin typeface="黑体" panose="02010609060101010101" pitchFamily="49" charset="-122"/>
                <a:ea typeface="黑体" panose="02010609060101010101" pitchFamily="49" charset="-122"/>
                <a:cs typeface="Times New Roman" panose="02020603050405020304" pitchFamily="18" charset="0"/>
              </a:rPr>
              <a:t>[new space satellite applications] </a:t>
            </a:r>
          </a:p>
          <a:p>
            <a:pPr eaLnBrk="1" hangingPunct="1">
              <a:spcBef>
                <a:spcPct val="0"/>
              </a:spcBef>
              <a:buFontTx/>
              <a:buNone/>
            </a:pPr>
            <a:r>
              <a:rPr lang="zh-CN" altLang="en-US" sz="2200" dirty="0">
                <a:latin typeface="黑体" panose="02010609060101010101" pitchFamily="49" charset="-122"/>
                <a:ea typeface="黑体" panose="02010609060101010101" pitchFamily="49" charset="-122"/>
                <a:cs typeface="Times New Roman" panose="02020603050405020304" pitchFamily="18" charset="0"/>
              </a:rPr>
              <a:t>初始查询的检索结果</a:t>
            </a:r>
            <a:r>
              <a:rPr lang="en-US" altLang="zh-CN" sz="2200" dirty="0">
                <a:latin typeface="黑体" panose="02010609060101010101" pitchFamily="49" charset="-122"/>
                <a:ea typeface="黑体" panose="02010609060101010101" pitchFamily="49" charset="-122"/>
                <a:cs typeface="Times New Roman" panose="02020603050405020304" pitchFamily="18" charset="0"/>
              </a:rPr>
              <a:t>: (</a:t>
            </a:r>
            <a:r>
              <a:rPr lang="en-US" altLang="zh-CN" sz="2200" i="1" dirty="0">
                <a:latin typeface="黑体" panose="02010609060101010101" pitchFamily="49" charset="-122"/>
                <a:ea typeface="黑体" panose="02010609060101010101" pitchFamily="49" charset="-122"/>
                <a:cs typeface="Times New Roman" panose="02020603050405020304" pitchFamily="18" charset="0"/>
              </a:rPr>
              <a:t>r</a:t>
            </a:r>
            <a:r>
              <a:rPr lang="en-US" altLang="zh-CN" sz="2200" dirty="0">
                <a:latin typeface="黑体" panose="02010609060101010101" pitchFamily="49" charset="-122"/>
                <a:ea typeface="黑体" panose="02010609060101010101" pitchFamily="49" charset="-122"/>
                <a:cs typeface="Times New Roman" panose="02020603050405020304" pitchFamily="18" charset="0"/>
              </a:rPr>
              <a:t> = rank)</a:t>
            </a:r>
          </a:p>
          <a:p>
            <a:pPr eaLnBrk="1" hangingPunct="1">
              <a:spcBef>
                <a:spcPct val="0"/>
              </a:spcBef>
              <a:buFontTx/>
              <a:buNone/>
            </a:pPr>
            <a:r>
              <a:rPr lang="de-DE" altLang="zh-CN" sz="1800" dirty="0">
                <a:latin typeface="黑体" panose="02010609060101010101" pitchFamily="49" charset="-122"/>
                <a:ea typeface="黑体" panose="02010609060101010101" pitchFamily="49" charset="-122"/>
                <a:cs typeface="Times New Roman" panose="02020603050405020304" pitchFamily="18" charset="0"/>
              </a:rPr>
              <a:t>		</a:t>
            </a:r>
            <a:r>
              <a:rPr lang="de-DE" altLang="zh-CN" sz="1800" i="1" dirty="0">
                <a:latin typeface="黑体" panose="02010609060101010101" pitchFamily="49" charset="-122"/>
                <a:ea typeface="黑体" panose="02010609060101010101" pitchFamily="49" charset="-122"/>
                <a:cs typeface="Times New Roman" panose="02020603050405020304" pitchFamily="18" charset="0"/>
              </a:rPr>
              <a:t>r</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	1	 0.539	 NASA Hasn’t Scrapped Imaging Spectrometer</a:t>
            </a:r>
          </a:p>
          <a:p>
            <a:pPr eaLnBrk="1" hangingPunct="1">
              <a:spcBef>
                <a:spcPct val="0"/>
              </a:spcBef>
              <a:buFontTx/>
              <a:buNone/>
            </a:pPr>
            <a:r>
              <a:rPr lang="de-DE" altLang="zh-CN" sz="1800" dirty="0">
                <a:latin typeface="黑体" panose="02010609060101010101" pitchFamily="49" charset="-122"/>
                <a:ea typeface="黑体" panose="02010609060101010101" pitchFamily="49" charset="-122"/>
                <a:cs typeface="Times New Roman" panose="02020603050405020304" pitchFamily="18" charset="0"/>
              </a:rPr>
              <a:t>	+	2 	 0.533	 NASA Scratches Environment Gear From Satellite</a:t>
            </a:r>
          </a:p>
          <a:p>
            <a:pPr eaLnBrk="1" hangingPunct="1">
              <a:spcBef>
                <a:spcPct val="0"/>
              </a:spcBef>
              <a:buFontTx/>
              <a:buNone/>
            </a:pPr>
            <a:r>
              <a:rPr lang="de-DE" altLang="zh-CN" sz="1800" dirty="0">
                <a:latin typeface="黑体" panose="02010609060101010101" pitchFamily="49" charset="-122"/>
                <a:ea typeface="黑体" panose="02010609060101010101" pitchFamily="49" charset="-122"/>
                <a:cs typeface="Times New Roman" panose="02020603050405020304" pitchFamily="18" charset="0"/>
              </a:rPr>
              <a:t>                                 Plan</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3	 0.528	 Science Panel Backs NASA Satellite Plan, But</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Urges Launches </a:t>
            </a:r>
            <a:r>
              <a:rPr lang="de-DE" altLang="zh-CN" sz="1800" dirty="0">
                <a:latin typeface="黑体" panose="02010609060101010101" pitchFamily="49" charset="-122"/>
                <a:ea typeface="黑体" panose="02010609060101010101" pitchFamily="49" charset="-122"/>
                <a:cs typeface="Times New Roman" panose="02020603050405020304" pitchFamily="18" charset="0"/>
              </a:rPr>
              <a:t>of Smaller Probes</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4 	 0.526	 A NASA Satellite Project Accomplishes</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Incredible Feat: Staying </a:t>
            </a:r>
            <a:r>
              <a:rPr lang="de-DE" altLang="zh-CN" sz="1800" dirty="0">
                <a:latin typeface="黑体" panose="02010609060101010101" pitchFamily="49" charset="-122"/>
                <a:ea typeface="黑体" panose="02010609060101010101" pitchFamily="49" charset="-122"/>
                <a:cs typeface="Times New Roman" panose="02020603050405020304" pitchFamily="18" charset="0"/>
              </a:rPr>
              <a:t>Within Budget</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5 	 0.525 	 Scientist Who Exposed Global Warming Proposes</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Satellites for </a:t>
            </a:r>
            <a:r>
              <a:rPr lang="de-DE" altLang="zh-CN" sz="1800" dirty="0">
                <a:latin typeface="黑体" panose="02010609060101010101" pitchFamily="49" charset="-122"/>
                <a:ea typeface="黑体" panose="02010609060101010101" pitchFamily="49" charset="-122"/>
                <a:cs typeface="Times New Roman" panose="02020603050405020304" pitchFamily="18" charset="0"/>
              </a:rPr>
              <a:t>Climate Research</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6 	 0.524 	 Report Provides Support for the Critics Of</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Using Big Satellites </a:t>
            </a:r>
            <a:r>
              <a:rPr lang="de-DE" altLang="zh-CN" sz="1800" dirty="0">
                <a:latin typeface="黑体" panose="02010609060101010101" pitchFamily="49" charset="-122"/>
                <a:ea typeface="黑体" panose="02010609060101010101" pitchFamily="49" charset="-122"/>
                <a:cs typeface="Times New Roman" panose="02020603050405020304" pitchFamily="18" charset="0"/>
              </a:rPr>
              <a:t>to Study Climate</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7 	 0.516 	Arianespace Receives Satellite Launch Pact From</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a:t>
            </a:r>
            <a:r>
              <a:rPr lang="en-US" altLang="zh-CN" sz="1800" dirty="0" err="1">
                <a:latin typeface="黑体" panose="02010609060101010101" pitchFamily="49" charset="-122"/>
                <a:ea typeface="黑体" panose="02010609060101010101" pitchFamily="49" charset="-122"/>
                <a:cs typeface="Times New Roman" panose="02020603050405020304" pitchFamily="18" charset="0"/>
              </a:rPr>
              <a:t>Telesat</a:t>
            </a:r>
            <a:r>
              <a:rPr lang="en-US" altLang="zh-CN" sz="1800" dirty="0">
                <a:latin typeface="黑体" panose="02010609060101010101" pitchFamily="49" charset="-122"/>
                <a:ea typeface="黑体" panose="02010609060101010101" pitchFamily="49" charset="-122"/>
                <a:cs typeface="Times New Roman" panose="02020603050405020304" pitchFamily="18" charset="0"/>
              </a:rPr>
              <a:t> </a:t>
            </a:r>
            <a:r>
              <a:rPr lang="de-DE" altLang="zh-CN" sz="1800" dirty="0">
                <a:latin typeface="黑体" panose="02010609060101010101" pitchFamily="49" charset="-122"/>
                <a:ea typeface="黑体" panose="02010609060101010101" pitchFamily="49" charset="-122"/>
                <a:cs typeface="Times New Roman" panose="02020603050405020304" pitchFamily="18" charset="0"/>
              </a:rPr>
              <a:t>Canada </a:t>
            </a:r>
          </a:p>
          <a:p>
            <a:pPr eaLnBrk="1" hangingPunct="1">
              <a:spcBef>
                <a:spcPct val="0"/>
              </a:spcBef>
              <a:buFontTx/>
              <a:buNone/>
            </a:pPr>
            <a:r>
              <a:rPr lang="en-US" altLang="zh-CN" sz="1800" dirty="0">
                <a:latin typeface="黑体" panose="02010609060101010101" pitchFamily="49" charset="-122"/>
                <a:ea typeface="黑体" panose="02010609060101010101" pitchFamily="49" charset="-122"/>
                <a:cs typeface="Times New Roman" panose="02020603050405020304" pitchFamily="18" charset="0"/>
              </a:rPr>
              <a:t>	+	8	 0.509 	Telecommunications Tale of Two Companies</a:t>
            </a:r>
          </a:p>
          <a:p>
            <a:pPr eaLnBrk="1" hangingPunct="1">
              <a:spcBef>
                <a:spcPct val="0"/>
              </a:spcBef>
              <a:buFontTx/>
              <a:buNone/>
            </a:pPr>
            <a:endParaRPr lang="en-US" altLang="zh-CN" sz="1800" dirty="0">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ct val="0"/>
              </a:spcBef>
              <a:buFontTx/>
              <a:buNone/>
            </a:pPr>
            <a:r>
              <a:rPr lang="zh-CN" altLang="en-US" sz="2200" dirty="0">
                <a:latin typeface="黑体" panose="02010609060101010101" pitchFamily="49" charset="-122"/>
                <a:ea typeface="黑体" panose="02010609060101010101" pitchFamily="49" charset="-122"/>
                <a:cs typeface="Times New Roman" panose="02020603050405020304" pitchFamily="18" charset="0"/>
              </a:rPr>
              <a:t>               用户将一些文档标记为相关 </a:t>
            </a:r>
            <a:r>
              <a:rPr lang="en-US" altLang="zh-CN" sz="2200" dirty="0">
                <a:latin typeface="黑体" panose="02010609060101010101" pitchFamily="49" charset="-122"/>
                <a:ea typeface="黑体"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367874150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A92291FF-63A9-47F7-92DC-90D5BCE69E1F}"/>
              </a:ext>
            </a:extLst>
          </p:cNvPr>
          <p:cNvSpPr txBox="1">
            <a:spLocks noChangeArrowheads="1"/>
          </p:cNvSpPr>
          <p:nvPr/>
        </p:nvSpPr>
        <p:spPr bwMode="auto">
          <a:xfrm>
            <a:off x="755650" y="303213"/>
            <a:ext cx="8572500" cy="1112837"/>
          </a:xfrm>
          <a:prstGeom prst="rect">
            <a:avLst/>
          </a:prstGeom>
          <a:noFill/>
          <a:ln w="9525">
            <a:noFill/>
            <a:round/>
            <a:headEnd/>
            <a:tailEnd/>
          </a:ln>
        </p:spPr>
        <p:txBody>
          <a:bodyPr anchor="b"/>
          <a:lstStyle/>
          <a:p>
            <a:pPr eaLnBrk="1" hangingPunct="1">
              <a:defRPr/>
            </a:pPr>
            <a:r>
              <a:rPr lang="zh-CN" altLang="en-US" sz="3600" dirty="0">
                <a:latin typeface="+mj-lt"/>
                <a:ea typeface="黑体" pitchFamily="49" charset="-122"/>
              </a:rPr>
              <a:t>基于相关反馈进行扩展后的查询</a:t>
            </a:r>
            <a:endParaRPr lang="en-US" sz="3600" dirty="0">
              <a:latin typeface="+mj-lt"/>
              <a:ea typeface="黑体" pitchFamily="49" charset="-122"/>
            </a:endParaRPr>
          </a:p>
        </p:txBody>
      </p:sp>
      <p:sp>
        <p:nvSpPr>
          <p:cNvPr id="254979" name="Text Box 3"/>
          <p:cNvSpPr txBox="1">
            <a:spLocks noChangeArrowheads="1"/>
          </p:cNvSpPr>
          <p:nvPr/>
        </p:nvSpPr>
        <p:spPr bwMode="auto">
          <a:xfrm>
            <a:off x="1908174" y="6021289"/>
            <a:ext cx="6480249" cy="5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2000">
                <a:latin typeface="黑体" panose="02010609060101010101" pitchFamily="49" charset="-122"/>
                <a:ea typeface="黑体" panose="02010609060101010101" pitchFamily="49" charset="-122"/>
                <a:cs typeface="Times New Roman" panose="02020603050405020304" pitchFamily="18" charset="0"/>
              </a:rPr>
              <a:t>原始查询</a:t>
            </a:r>
            <a:r>
              <a:rPr lang="de-DE" altLang="zh-CN" sz="2000" dirty="0">
                <a:latin typeface="黑体" panose="02010609060101010101" pitchFamily="49" charset="-122"/>
                <a:ea typeface="黑体" panose="02010609060101010101" pitchFamily="49" charset="-122"/>
                <a:cs typeface="Times New Roman" panose="02020603050405020304" pitchFamily="18" charset="0"/>
              </a:rPr>
              <a:t>: [new space satellite applications]</a:t>
            </a:r>
          </a:p>
        </p:txBody>
      </p:sp>
      <p:sp>
        <p:nvSpPr>
          <p:cNvPr id="25498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graphicFrame>
        <p:nvGraphicFramePr>
          <p:cNvPr id="8" name="Table 7">
            <a:extLst>
              <a:ext uri="{FF2B5EF4-FFF2-40B4-BE49-F238E27FC236}">
                <a16:creationId xmlns:a16="http://schemas.microsoft.com/office/drawing/2014/main" id="{75B57032-3C9B-4A27-B517-AE86A07CC7C8}"/>
              </a:ext>
            </a:extLst>
          </p:cNvPr>
          <p:cNvGraphicFramePr>
            <a:graphicFrameLocks noGrp="1"/>
          </p:cNvGraphicFramePr>
          <p:nvPr>
            <p:extLst>
              <p:ext uri="{D42A27DB-BD31-4B8C-83A1-F6EECF244321}">
                <p14:modId xmlns:p14="http://schemas.microsoft.com/office/powerpoint/2010/main" val="1787728777"/>
              </p:ext>
            </p:extLst>
          </p:nvPr>
        </p:nvGraphicFramePr>
        <p:xfrm>
          <a:off x="1593850" y="1419250"/>
          <a:ext cx="5857875" cy="4114800"/>
        </p:xfrm>
        <a:graphic>
          <a:graphicData uri="http://schemas.openxmlformats.org/drawingml/2006/table">
            <a:tbl>
              <a:tblPr firstRow="1" bandRow="1">
                <a:tableStyleId>{C083E6E3-FA7D-4D7B-A595-EF9225AFEA82}</a:tableStyleId>
              </a:tblPr>
              <a:tblGrid>
                <a:gridCol w="1071563">
                  <a:extLst>
                    <a:ext uri="{9D8B030D-6E8A-4147-A177-3AD203B41FA5}">
                      <a16:colId xmlns:a16="http://schemas.microsoft.com/office/drawing/2014/main" val="20000"/>
                    </a:ext>
                  </a:extLst>
                </a:gridCol>
                <a:gridCol w="1643062">
                  <a:extLst>
                    <a:ext uri="{9D8B030D-6E8A-4147-A177-3AD203B41FA5}">
                      <a16:colId xmlns:a16="http://schemas.microsoft.com/office/drawing/2014/main" val="20001"/>
                    </a:ext>
                  </a:extLst>
                </a:gridCol>
                <a:gridCol w="1071563">
                  <a:extLst>
                    <a:ext uri="{9D8B030D-6E8A-4147-A177-3AD203B41FA5}">
                      <a16:colId xmlns:a16="http://schemas.microsoft.com/office/drawing/2014/main" val="20002"/>
                    </a:ext>
                  </a:extLst>
                </a:gridCol>
                <a:gridCol w="2071687">
                  <a:extLst>
                    <a:ext uri="{9D8B030D-6E8A-4147-A177-3AD203B41FA5}">
                      <a16:colId xmlns:a16="http://schemas.microsoft.com/office/drawing/2014/main" val="20003"/>
                    </a:ext>
                  </a:extLst>
                </a:gridCol>
              </a:tblGrid>
              <a:tr h="370840">
                <a:tc>
                  <a:txBody>
                    <a:bodyPr/>
                    <a:lstStyle/>
                    <a:p>
                      <a:r>
                        <a:rPr lang="de-DE" sz="2400" b="0" kern="1200" dirty="0">
                          <a:latin typeface="Times New Roman" panose="02020603050405020304" pitchFamily="18" charset="0"/>
                          <a:cs typeface="Times New Roman" panose="02020603050405020304" pitchFamily="18" charset="0"/>
                        </a:rPr>
                        <a:t>2.074</a:t>
                      </a:r>
                      <a:endParaRPr lang="de-DE" sz="2400" b="0" dirty="0">
                        <a:latin typeface="Times New Roman" panose="02020603050405020304" pitchFamily="18" charset="0"/>
                        <a:cs typeface="Times New Roman" panose="02020603050405020304" pitchFamily="18" charset="0"/>
                      </a:endParaRPr>
                    </a:p>
                  </a:txBody>
                  <a:tcPr marL="91439" marR="91439"/>
                </a:tc>
                <a:tc>
                  <a:txBody>
                    <a:bodyPr/>
                    <a:lstStyle/>
                    <a:p>
                      <a:r>
                        <a:rPr lang="de-DE" sz="2400" b="0" kern="1200" dirty="0" err="1">
                          <a:latin typeface="Times New Roman" panose="02020603050405020304" pitchFamily="18" charset="0"/>
                          <a:cs typeface="Times New Roman" panose="02020603050405020304" pitchFamily="18" charset="0"/>
                        </a:rPr>
                        <a:t>new</a:t>
                      </a:r>
                      <a:endParaRPr lang="de-DE" sz="2400" b="0" dirty="0">
                        <a:latin typeface="Times New Roman" panose="02020603050405020304" pitchFamily="18" charset="0"/>
                        <a:cs typeface="Times New Roman" panose="02020603050405020304" pitchFamily="18" charset="0"/>
                      </a:endParaRPr>
                    </a:p>
                  </a:txBody>
                  <a:tcPr marL="91439" marR="91439">
                    <a:lnR w="12700" cap="flat" cmpd="sng" algn="ctr">
                      <a:solidFill>
                        <a:schemeClr val="tx1"/>
                      </a:solidFill>
                      <a:prstDash val="solid"/>
                      <a:round/>
                      <a:headEnd type="none" w="med" len="med"/>
                      <a:tailEnd type="none" w="med" len="med"/>
                    </a:lnR>
                  </a:tcPr>
                </a:tc>
                <a:tc>
                  <a:txBody>
                    <a:bodyPr/>
                    <a:lstStyle/>
                    <a:p>
                      <a:r>
                        <a:rPr lang="de-DE" sz="2400" b="0" kern="1200" dirty="0">
                          <a:latin typeface="Times New Roman" panose="02020603050405020304" pitchFamily="18" charset="0"/>
                          <a:cs typeface="Times New Roman" panose="02020603050405020304" pitchFamily="18" charset="0"/>
                        </a:rPr>
                        <a:t>15.106</a:t>
                      </a:r>
                      <a:endParaRPr lang="de-DE" sz="2400" b="0" dirty="0">
                        <a:latin typeface="Times New Roman" panose="02020603050405020304" pitchFamily="18" charset="0"/>
                        <a:cs typeface="Times New Roman" panose="02020603050405020304" pitchFamily="18" charset="0"/>
                      </a:endParaRPr>
                    </a:p>
                  </a:txBody>
                  <a:tcPr marL="91439" marR="91439">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400" b="0" kern="1200" dirty="0" err="1">
                          <a:latin typeface="Times New Roman" panose="02020603050405020304" pitchFamily="18" charset="0"/>
                          <a:cs typeface="Times New Roman" panose="02020603050405020304" pitchFamily="18" charset="0"/>
                        </a:rPr>
                        <a:t>space</a:t>
                      </a:r>
                      <a:endParaRPr lang="de-DE" sz="2400" b="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a:tc>
                <a:extLst>
                  <a:ext uri="{0D108BD9-81ED-4DB2-BD59-A6C34878D82A}">
                    <a16:rowId xmlns:a16="http://schemas.microsoft.com/office/drawing/2014/main" val="10000"/>
                  </a:ext>
                </a:extLst>
              </a:tr>
              <a:tr h="370840">
                <a:tc>
                  <a:txBody>
                    <a:bodyPr/>
                    <a:lstStyle/>
                    <a:p>
                      <a:r>
                        <a:rPr lang="de-DE" sz="2400" kern="1200" dirty="0">
                          <a:latin typeface="Times New Roman" panose="02020603050405020304" pitchFamily="18" charset="0"/>
                          <a:cs typeface="Times New Roman" panose="02020603050405020304" pitchFamily="18" charset="0"/>
                        </a:rPr>
                        <a:t>30.816</a:t>
                      </a:r>
                      <a:endParaRPr lang="de-DE" sz="2400" dirty="0">
                        <a:latin typeface="Times New Roman" panose="02020603050405020304" pitchFamily="18" charset="0"/>
                        <a:cs typeface="Times New Roman" panose="02020603050405020304" pitchFamily="18" charset="0"/>
                      </a:endParaRPr>
                    </a:p>
                  </a:txBody>
                  <a:tcPr marL="91439" marR="91439"/>
                </a:tc>
                <a:tc>
                  <a:txBody>
                    <a:bodyPr/>
                    <a:lstStyle/>
                    <a:p>
                      <a:r>
                        <a:rPr lang="de-DE" sz="2400" kern="1200" dirty="0" err="1">
                          <a:latin typeface="Times New Roman" panose="02020603050405020304" pitchFamily="18" charset="0"/>
                          <a:cs typeface="Times New Roman" panose="02020603050405020304" pitchFamily="18" charset="0"/>
                        </a:rPr>
                        <a:t>satellite</a:t>
                      </a:r>
                      <a:r>
                        <a:rPr lang="de-DE" sz="2400" kern="1200" dirty="0">
                          <a:latin typeface="Times New Roman" panose="02020603050405020304" pitchFamily="18" charset="0"/>
                          <a:cs typeface="Times New Roman" panose="02020603050405020304" pitchFamily="18" charset="0"/>
                        </a:rPr>
                        <a:t> </a:t>
                      </a:r>
                      <a:endParaRPr lang="de-DE" sz="2400" dirty="0">
                        <a:latin typeface="Times New Roman" panose="02020603050405020304" pitchFamily="18" charset="0"/>
                        <a:cs typeface="Times New Roman" panose="02020603050405020304" pitchFamily="18" charset="0"/>
                      </a:endParaRPr>
                    </a:p>
                  </a:txBody>
                  <a:tcPr marL="91439" marR="91439">
                    <a:lnR w="12700" cap="flat" cmpd="sng" algn="ctr">
                      <a:solidFill>
                        <a:schemeClr val="tx1"/>
                      </a:solidFill>
                      <a:prstDash val="solid"/>
                      <a:round/>
                      <a:headEnd type="none" w="med" len="med"/>
                      <a:tailEnd type="none" w="med" len="med"/>
                    </a:lnR>
                  </a:tcPr>
                </a:tc>
                <a:tc>
                  <a:txBody>
                    <a:bodyPr/>
                    <a:lstStyle/>
                    <a:p>
                      <a:r>
                        <a:rPr lang="de-DE" sz="2400" kern="1200" dirty="0">
                          <a:latin typeface="Times New Roman" panose="02020603050405020304" pitchFamily="18" charset="0"/>
                          <a:cs typeface="Times New Roman" panose="02020603050405020304" pitchFamily="18" charset="0"/>
                        </a:rPr>
                        <a:t>  5.660</a:t>
                      </a:r>
                      <a:endParaRPr lang="de-DE" sz="2400" dirty="0">
                        <a:latin typeface="Times New Roman" panose="02020603050405020304" pitchFamily="18" charset="0"/>
                        <a:cs typeface="Times New Roman" panose="02020603050405020304" pitchFamily="18" charset="0"/>
                      </a:endParaRPr>
                    </a:p>
                  </a:txBody>
                  <a:tcPr marL="91439" marR="91439">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400" kern="1200" dirty="0" err="1">
                          <a:latin typeface="Times New Roman" panose="02020603050405020304" pitchFamily="18" charset="0"/>
                          <a:cs typeface="Times New Roman" panose="02020603050405020304" pitchFamily="18" charset="0"/>
                        </a:rPr>
                        <a:t>application</a:t>
                      </a:r>
                      <a:endParaRPr lang="de-DE" sz="2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a:tc>
                <a:extLst>
                  <a:ext uri="{0D108BD9-81ED-4DB2-BD59-A6C34878D82A}">
                    <a16:rowId xmlns:a16="http://schemas.microsoft.com/office/drawing/2014/main" val="10001"/>
                  </a:ext>
                </a:extLst>
              </a:tr>
              <a:tr h="370840">
                <a:tc>
                  <a:txBody>
                    <a:bodyPr/>
                    <a:lstStyle/>
                    <a:p>
                      <a:r>
                        <a:rPr lang="de-DE" sz="2400" kern="1200" dirty="0">
                          <a:latin typeface="Times New Roman" panose="02020603050405020304" pitchFamily="18" charset="0"/>
                          <a:cs typeface="Times New Roman" panose="02020603050405020304" pitchFamily="18" charset="0"/>
                        </a:rPr>
                        <a:t>5.991</a:t>
                      </a:r>
                      <a:endParaRPr lang="de-DE" sz="2400" dirty="0">
                        <a:latin typeface="Times New Roman" panose="02020603050405020304" pitchFamily="18" charset="0"/>
                        <a:cs typeface="Times New Roman" panose="02020603050405020304" pitchFamily="18" charset="0"/>
                      </a:endParaRPr>
                    </a:p>
                  </a:txBody>
                  <a:tcPr marL="91439" marR="91439"/>
                </a:tc>
                <a:tc>
                  <a:txBody>
                    <a:bodyPr/>
                    <a:lstStyle/>
                    <a:p>
                      <a:r>
                        <a:rPr lang="de-DE" sz="2400" kern="1200" dirty="0" err="1">
                          <a:latin typeface="Times New Roman" panose="02020603050405020304" pitchFamily="18" charset="0"/>
                          <a:cs typeface="Times New Roman" panose="02020603050405020304" pitchFamily="18" charset="0"/>
                        </a:rPr>
                        <a:t>nasa</a:t>
                      </a:r>
                      <a:endParaRPr lang="de-DE" sz="2400" dirty="0">
                        <a:latin typeface="Times New Roman" panose="02020603050405020304" pitchFamily="18" charset="0"/>
                        <a:cs typeface="Times New Roman" panose="02020603050405020304" pitchFamily="18" charset="0"/>
                      </a:endParaRPr>
                    </a:p>
                  </a:txBody>
                  <a:tcPr marL="91439" marR="91439">
                    <a:lnR w="12700" cap="flat" cmpd="sng" algn="ctr">
                      <a:solidFill>
                        <a:schemeClr val="tx1"/>
                      </a:solidFill>
                      <a:prstDash val="solid"/>
                      <a:round/>
                      <a:headEnd type="none" w="med" len="med"/>
                      <a:tailEnd type="none" w="med" len="med"/>
                    </a:lnR>
                  </a:tcPr>
                </a:tc>
                <a:tc>
                  <a:txBody>
                    <a:bodyPr/>
                    <a:lstStyle/>
                    <a:p>
                      <a:r>
                        <a:rPr lang="de-DE" sz="2400" kern="1200" dirty="0">
                          <a:latin typeface="Times New Roman" panose="02020603050405020304" pitchFamily="18" charset="0"/>
                          <a:cs typeface="Times New Roman" panose="02020603050405020304" pitchFamily="18" charset="0"/>
                        </a:rPr>
                        <a:t>  5.196</a:t>
                      </a:r>
                      <a:endParaRPr lang="de-DE" sz="2400" dirty="0">
                        <a:latin typeface="Times New Roman" panose="02020603050405020304" pitchFamily="18" charset="0"/>
                        <a:cs typeface="Times New Roman" panose="02020603050405020304" pitchFamily="18" charset="0"/>
                      </a:endParaRPr>
                    </a:p>
                  </a:txBody>
                  <a:tcPr marL="91439" marR="91439">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400" kern="1200" dirty="0" err="1">
                          <a:latin typeface="Times New Roman" panose="02020603050405020304" pitchFamily="18" charset="0"/>
                          <a:cs typeface="Times New Roman" panose="02020603050405020304" pitchFamily="18" charset="0"/>
                        </a:rPr>
                        <a:t>eos</a:t>
                      </a:r>
                      <a:endParaRPr lang="de-DE" sz="2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a:tc>
                <a:extLst>
                  <a:ext uri="{0D108BD9-81ED-4DB2-BD59-A6C34878D82A}">
                    <a16:rowId xmlns:a16="http://schemas.microsoft.com/office/drawing/2014/main" val="10002"/>
                  </a:ext>
                </a:extLst>
              </a:tr>
              <a:tr h="370840">
                <a:tc>
                  <a:txBody>
                    <a:bodyPr/>
                    <a:lstStyle/>
                    <a:p>
                      <a:r>
                        <a:rPr lang="de-DE" sz="2400" kern="1200" dirty="0">
                          <a:latin typeface="Times New Roman" panose="02020603050405020304" pitchFamily="18" charset="0"/>
                          <a:cs typeface="Times New Roman" panose="02020603050405020304" pitchFamily="18" charset="0"/>
                        </a:rPr>
                        <a:t>4.196</a:t>
                      </a:r>
                      <a:endParaRPr lang="de-DE" sz="2400" dirty="0">
                        <a:latin typeface="Times New Roman" panose="02020603050405020304" pitchFamily="18" charset="0"/>
                        <a:cs typeface="Times New Roman" panose="02020603050405020304" pitchFamily="18" charset="0"/>
                      </a:endParaRPr>
                    </a:p>
                  </a:txBody>
                  <a:tcPr marL="91439" marR="91439"/>
                </a:tc>
                <a:tc>
                  <a:txBody>
                    <a:bodyPr/>
                    <a:lstStyle/>
                    <a:p>
                      <a:r>
                        <a:rPr lang="de-DE" sz="2400" kern="1200" dirty="0" err="1">
                          <a:latin typeface="Times New Roman" panose="02020603050405020304" pitchFamily="18" charset="0"/>
                          <a:cs typeface="Times New Roman" panose="02020603050405020304" pitchFamily="18" charset="0"/>
                        </a:rPr>
                        <a:t>launch</a:t>
                      </a:r>
                      <a:endParaRPr lang="de-DE" sz="2400" dirty="0">
                        <a:latin typeface="Times New Roman" panose="02020603050405020304" pitchFamily="18" charset="0"/>
                        <a:cs typeface="Times New Roman" panose="02020603050405020304" pitchFamily="18" charset="0"/>
                      </a:endParaRPr>
                    </a:p>
                  </a:txBody>
                  <a:tcPr marL="91439" marR="91439">
                    <a:lnR w="12700" cap="flat" cmpd="sng" algn="ctr">
                      <a:solidFill>
                        <a:schemeClr val="tx1"/>
                      </a:solidFill>
                      <a:prstDash val="solid"/>
                      <a:round/>
                      <a:headEnd type="none" w="med" len="med"/>
                      <a:tailEnd type="none" w="med" len="med"/>
                    </a:lnR>
                  </a:tcPr>
                </a:tc>
                <a:tc>
                  <a:txBody>
                    <a:bodyPr/>
                    <a:lstStyle/>
                    <a:p>
                      <a:r>
                        <a:rPr lang="de-DE" sz="2400" kern="1200" dirty="0">
                          <a:latin typeface="Times New Roman" panose="02020603050405020304" pitchFamily="18" charset="0"/>
                          <a:cs typeface="Times New Roman" panose="02020603050405020304" pitchFamily="18" charset="0"/>
                        </a:rPr>
                        <a:t>  3.972</a:t>
                      </a:r>
                      <a:endParaRPr lang="de-DE" sz="2400" dirty="0">
                        <a:latin typeface="Times New Roman" panose="02020603050405020304" pitchFamily="18" charset="0"/>
                        <a:cs typeface="Times New Roman" panose="02020603050405020304" pitchFamily="18" charset="0"/>
                      </a:endParaRPr>
                    </a:p>
                  </a:txBody>
                  <a:tcPr marL="91439" marR="91439">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400" kern="1200" dirty="0" err="1">
                          <a:latin typeface="Times New Roman" panose="02020603050405020304" pitchFamily="18" charset="0"/>
                          <a:cs typeface="Times New Roman" panose="02020603050405020304" pitchFamily="18" charset="0"/>
                        </a:rPr>
                        <a:t>aster</a:t>
                      </a:r>
                      <a:endParaRPr lang="de-DE" sz="2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a:tc>
                <a:extLst>
                  <a:ext uri="{0D108BD9-81ED-4DB2-BD59-A6C34878D82A}">
                    <a16:rowId xmlns:a16="http://schemas.microsoft.com/office/drawing/2014/main" val="10003"/>
                  </a:ext>
                </a:extLst>
              </a:tr>
              <a:tr h="370840">
                <a:tc>
                  <a:txBody>
                    <a:bodyPr/>
                    <a:lstStyle/>
                    <a:p>
                      <a:r>
                        <a:rPr lang="de-DE" sz="2400" kern="1200" dirty="0">
                          <a:latin typeface="Times New Roman" panose="02020603050405020304" pitchFamily="18" charset="0"/>
                          <a:cs typeface="Times New Roman" panose="02020603050405020304" pitchFamily="18" charset="0"/>
                        </a:rPr>
                        <a:t>3.516</a:t>
                      </a:r>
                      <a:endParaRPr lang="de-DE" sz="2400" dirty="0">
                        <a:latin typeface="Times New Roman" panose="02020603050405020304" pitchFamily="18" charset="0"/>
                        <a:cs typeface="Times New Roman" panose="02020603050405020304" pitchFamily="18" charset="0"/>
                      </a:endParaRPr>
                    </a:p>
                  </a:txBody>
                  <a:tcPr marL="91439" marR="91439"/>
                </a:tc>
                <a:tc>
                  <a:txBody>
                    <a:bodyPr/>
                    <a:lstStyle/>
                    <a:p>
                      <a:r>
                        <a:rPr lang="de-DE" sz="2400" kern="1200" dirty="0" err="1">
                          <a:latin typeface="Times New Roman" panose="02020603050405020304" pitchFamily="18" charset="0"/>
                          <a:cs typeface="Times New Roman" panose="02020603050405020304" pitchFamily="18" charset="0"/>
                        </a:rPr>
                        <a:t>instrument</a:t>
                      </a:r>
                      <a:endParaRPr lang="de-DE" sz="2400" dirty="0">
                        <a:latin typeface="Times New Roman" panose="02020603050405020304" pitchFamily="18" charset="0"/>
                        <a:cs typeface="Times New Roman" panose="02020603050405020304" pitchFamily="18" charset="0"/>
                      </a:endParaRPr>
                    </a:p>
                  </a:txBody>
                  <a:tcPr marL="91439" marR="91439">
                    <a:lnR w="12700" cap="flat" cmpd="sng" algn="ctr">
                      <a:solidFill>
                        <a:schemeClr val="tx1"/>
                      </a:solidFill>
                      <a:prstDash val="solid"/>
                      <a:round/>
                      <a:headEnd type="none" w="med" len="med"/>
                      <a:tailEnd type="none" w="med" len="med"/>
                    </a:lnR>
                  </a:tcPr>
                </a:tc>
                <a:tc>
                  <a:txBody>
                    <a:bodyPr/>
                    <a:lstStyle/>
                    <a:p>
                      <a:r>
                        <a:rPr lang="de-DE" sz="2400" kern="1200" dirty="0">
                          <a:latin typeface="Times New Roman" panose="02020603050405020304" pitchFamily="18" charset="0"/>
                          <a:cs typeface="Times New Roman" panose="02020603050405020304" pitchFamily="18" charset="0"/>
                        </a:rPr>
                        <a:t>  3.446</a:t>
                      </a:r>
                      <a:endParaRPr lang="de-DE" sz="2400" dirty="0">
                        <a:latin typeface="Times New Roman" panose="02020603050405020304" pitchFamily="18" charset="0"/>
                        <a:cs typeface="Times New Roman" panose="02020603050405020304" pitchFamily="18" charset="0"/>
                      </a:endParaRPr>
                    </a:p>
                  </a:txBody>
                  <a:tcPr marL="91439" marR="91439">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400" kern="1200" dirty="0" err="1">
                          <a:latin typeface="Times New Roman" panose="02020603050405020304" pitchFamily="18" charset="0"/>
                          <a:cs typeface="Times New Roman" panose="02020603050405020304" pitchFamily="18" charset="0"/>
                        </a:rPr>
                        <a:t>arianespace</a:t>
                      </a:r>
                      <a:endParaRPr lang="de-DE" sz="2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a:tc>
                <a:extLst>
                  <a:ext uri="{0D108BD9-81ED-4DB2-BD59-A6C34878D82A}">
                    <a16:rowId xmlns:a16="http://schemas.microsoft.com/office/drawing/2014/main" val="10004"/>
                  </a:ext>
                </a:extLst>
              </a:tr>
              <a:tr h="370840">
                <a:tc>
                  <a:txBody>
                    <a:bodyPr/>
                    <a:lstStyle/>
                    <a:p>
                      <a:r>
                        <a:rPr lang="de-DE" sz="2400" kern="1200" dirty="0">
                          <a:latin typeface="Times New Roman" panose="02020603050405020304" pitchFamily="18" charset="0"/>
                          <a:cs typeface="Times New Roman" panose="02020603050405020304" pitchFamily="18" charset="0"/>
                        </a:rPr>
                        <a:t>3.004</a:t>
                      </a:r>
                      <a:endParaRPr lang="de-DE" sz="2400" dirty="0">
                        <a:latin typeface="Times New Roman" panose="02020603050405020304" pitchFamily="18" charset="0"/>
                        <a:cs typeface="Times New Roman" panose="02020603050405020304" pitchFamily="18" charset="0"/>
                      </a:endParaRPr>
                    </a:p>
                  </a:txBody>
                  <a:tcPr marL="91439" marR="91439"/>
                </a:tc>
                <a:tc>
                  <a:txBody>
                    <a:bodyPr/>
                    <a:lstStyle/>
                    <a:p>
                      <a:r>
                        <a:rPr lang="de-DE" sz="2400" kern="1200" dirty="0" err="1">
                          <a:latin typeface="Times New Roman" panose="02020603050405020304" pitchFamily="18" charset="0"/>
                          <a:cs typeface="Times New Roman" panose="02020603050405020304" pitchFamily="18" charset="0"/>
                        </a:rPr>
                        <a:t>bundespost</a:t>
                      </a:r>
                      <a:endParaRPr lang="de-DE" sz="2400" dirty="0">
                        <a:latin typeface="Times New Roman" panose="02020603050405020304" pitchFamily="18" charset="0"/>
                        <a:cs typeface="Times New Roman" panose="02020603050405020304" pitchFamily="18" charset="0"/>
                      </a:endParaRPr>
                    </a:p>
                  </a:txBody>
                  <a:tcPr marL="91439" marR="91439">
                    <a:lnR w="12700" cap="flat" cmpd="sng" algn="ctr">
                      <a:solidFill>
                        <a:schemeClr val="tx1"/>
                      </a:solidFill>
                      <a:prstDash val="solid"/>
                      <a:round/>
                      <a:headEnd type="none" w="med" len="med"/>
                      <a:tailEnd type="none" w="med" len="med"/>
                    </a:lnR>
                  </a:tcPr>
                </a:tc>
                <a:tc>
                  <a:txBody>
                    <a:bodyPr/>
                    <a:lstStyle/>
                    <a:p>
                      <a:r>
                        <a:rPr lang="de-DE" sz="2400" kern="1200" dirty="0">
                          <a:latin typeface="Times New Roman" panose="02020603050405020304" pitchFamily="18" charset="0"/>
                          <a:cs typeface="Times New Roman" panose="02020603050405020304" pitchFamily="18" charset="0"/>
                        </a:rPr>
                        <a:t>  2.806</a:t>
                      </a:r>
                      <a:endParaRPr lang="de-DE" sz="2400" dirty="0">
                        <a:latin typeface="Times New Roman" panose="02020603050405020304" pitchFamily="18" charset="0"/>
                        <a:cs typeface="Times New Roman" panose="02020603050405020304" pitchFamily="18" charset="0"/>
                      </a:endParaRPr>
                    </a:p>
                  </a:txBody>
                  <a:tcPr marL="91439" marR="91439">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400" kern="1200" dirty="0" err="1">
                          <a:latin typeface="Times New Roman" panose="02020603050405020304" pitchFamily="18" charset="0"/>
                          <a:cs typeface="Times New Roman" panose="02020603050405020304" pitchFamily="18" charset="0"/>
                        </a:rPr>
                        <a:t>ss</a:t>
                      </a:r>
                      <a:endParaRPr lang="de-DE" sz="2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a:tc>
                <a:extLst>
                  <a:ext uri="{0D108BD9-81ED-4DB2-BD59-A6C34878D82A}">
                    <a16:rowId xmlns:a16="http://schemas.microsoft.com/office/drawing/2014/main" val="10005"/>
                  </a:ext>
                </a:extLst>
              </a:tr>
              <a:tr h="370840">
                <a:tc>
                  <a:txBody>
                    <a:bodyPr/>
                    <a:lstStyle/>
                    <a:p>
                      <a:r>
                        <a:rPr lang="de-DE" sz="2400" kern="1200" dirty="0">
                          <a:latin typeface="Times New Roman" panose="02020603050405020304" pitchFamily="18" charset="0"/>
                          <a:cs typeface="Times New Roman" panose="02020603050405020304" pitchFamily="18" charset="0"/>
                        </a:rPr>
                        <a:t>2.790</a:t>
                      </a:r>
                      <a:endParaRPr lang="de-DE" sz="2400" dirty="0">
                        <a:latin typeface="Times New Roman" panose="02020603050405020304" pitchFamily="18" charset="0"/>
                        <a:cs typeface="Times New Roman" panose="02020603050405020304" pitchFamily="18" charset="0"/>
                      </a:endParaRPr>
                    </a:p>
                  </a:txBody>
                  <a:tcPr marL="91439" marR="91439"/>
                </a:tc>
                <a:tc>
                  <a:txBody>
                    <a:bodyPr/>
                    <a:lstStyle/>
                    <a:p>
                      <a:r>
                        <a:rPr lang="de-DE" sz="2400" kern="1200" dirty="0">
                          <a:latin typeface="Times New Roman" panose="02020603050405020304" pitchFamily="18" charset="0"/>
                          <a:cs typeface="Times New Roman" panose="02020603050405020304" pitchFamily="18" charset="0"/>
                        </a:rPr>
                        <a:t>rocket</a:t>
                      </a:r>
                      <a:endParaRPr lang="de-DE" sz="2400" dirty="0">
                        <a:latin typeface="Times New Roman" panose="02020603050405020304" pitchFamily="18" charset="0"/>
                        <a:cs typeface="Times New Roman" panose="02020603050405020304" pitchFamily="18" charset="0"/>
                      </a:endParaRPr>
                    </a:p>
                  </a:txBody>
                  <a:tcPr marL="91439" marR="91439">
                    <a:lnR w="12700" cap="flat" cmpd="sng" algn="ctr">
                      <a:solidFill>
                        <a:schemeClr val="tx1"/>
                      </a:solidFill>
                      <a:prstDash val="solid"/>
                      <a:round/>
                      <a:headEnd type="none" w="med" len="med"/>
                      <a:tailEnd type="none" w="med" len="med"/>
                    </a:lnR>
                  </a:tcPr>
                </a:tc>
                <a:tc>
                  <a:txBody>
                    <a:bodyPr/>
                    <a:lstStyle/>
                    <a:p>
                      <a:r>
                        <a:rPr lang="de-DE" sz="2400" kern="1200" dirty="0">
                          <a:latin typeface="Times New Roman" panose="02020603050405020304" pitchFamily="18" charset="0"/>
                          <a:cs typeface="Times New Roman" panose="02020603050405020304" pitchFamily="18" charset="0"/>
                        </a:rPr>
                        <a:t>  2.053</a:t>
                      </a:r>
                      <a:endParaRPr lang="de-DE" sz="2400" dirty="0">
                        <a:latin typeface="Times New Roman" panose="02020603050405020304" pitchFamily="18" charset="0"/>
                        <a:cs typeface="Times New Roman" panose="02020603050405020304" pitchFamily="18" charset="0"/>
                      </a:endParaRPr>
                    </a:p>
                  </a:txBody>
                  <a:tcPr marL="91439" marR="91439">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400" kern="1200" dirty="0" err="1">
                          <a:latin typeface="Times New Roman" panose="02020603050405020304" pitchFamily="18" charset="0"/>
                          <a:cs typeface="Times New Roman" panose="02020603050405020304" pitchFamily="18" charset="0"/>
                        </a:rPr>
                        <a:t>scientist</a:t>
                      </a:r>
                      <a:endParaRPr lang="de-DE" sz="2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a:tc>
                <a:extLst>
                  <a:ext uri="{0D108BD9-81ED-4DB2-BD59-A6C34878D82A}">
                    <a16:rowId xmlns:a16="http://schemas.microsoft.com/office/drawing/2014/main" val="10006"/>
                  </a:ext>
                </a:extLst>
              </a:tr>
              <a:tr h="370840">
                <a:tc>
                  <a:txBody>
                    <a:bodyPr/>
                    <a:lstStyle/>
                    <a:p>
                      <a:r>
                        <a:rPr lang="de-DE" sz="2400" kern="1200" dirty="0">
                          <a:latin typeface="Times New Roman" panose="02020603050405020304" pitchFamily="18" charset="0"/>
                          <a:cs typeface="Times New Roman" panose="02020603050405020304" pitchFamily="18" charset="0"/>
                        </a:rPr>
                        <a:t>2.003</a:t>
                      </a:r>
                      <a:endParaRPr lang="de-DE" sz="2400" dirty="0">
                        <a:latin typeface="Times New Roman" panose="02020603050405020304" pitchFamily="18" charset="0"/>
                        <a:cs typeface="Times New Roman" panose="02020603050405020304" pitchFamily="18" charset="0"/>
                      </a:endParaRPr>
                    </a:p>
                  </a:txBody>
                  <a:tcPr marL="91439" marR="91439"/>
                </a:tc>
                <a:tc>
                  <a:txBody>
                    <a:bodyPr/>
                    <a:lstStyle/>
                    <a:p>
                      <a:r>
                        <a:rPr lang="de-DE" sz="2400" kern="1200" dirty="0" err="1">
                          <a:latin typeface="Times New Roman" panose="02020603050405020304" pitchFamily="18" charset="0"/>
                          <a:cs typeface="Times New Roman" panose="02020603050405020304" pitchFamily="18" charset="0"/>
                        </a:rPr>
                        <a:t>broadcast</a:t>
                      </a:r>
                      <a:endParaRPr lang="de-DE" sz="2400" dirty="0">
                        <a:latin typeface="Times New Roman" panose="02020603050405020304" pitchFamily="18" charset="0"/>
                        <a:cs typeface="Times New Roman" panose="02020603050405020304" pitchFamily="18" charset="0"/>
                      </a:endParaRPr>
                    </a:p>
                  </a:txBody>
                  <a:tcPr marL="91439" marR="91439">
                    <a:lnR w="12700" cap="flat" cmpd="sng" algn="ctr">
                      <a:solidFill>
                        <a:schemeClr val="tx1"/>
                      </a:solidFill>
                      <a:prstDash val="solid"/>
                      <a:round/>
                      <a:headEnd type="none" w="med" len="med"/>
                      <a:tailEnd type="none" w="med" len="med"/>
                    </a:lnR>
                  </a:tcPr>
                </a:tc>
                <a:tc>
                  <a:txBody>
                    <a:bodyPr/>
                    <a:lstStyle/>
                    <a:p>
                      <a:r>
                        <a:rPr lang="de-DE" sz="2400" kern="1200" dirty="0">
                          <a:latin typeface="Times New Roman" panose="02020603050405020304" pitchFamily="18" charset="0"/>
                          <a:cs typeface="Times New Roman" panose="02020603050405020304" pitchFamily="18" charset="0"/>
                        </a:rPr>
                        <a:t>  1.172</a:t>
                      </a:r>
                      <a:endParaRPr lang="de-DE" sz="2400" dirty="0">
                        <a:latin typeface="Times New Roman" panose="02020603050405020304" pitchFamily="18" charset="0"/>
                        <a:cs typeface="Times New Roman" panose="02020603050405020304" pitchFamily="18" charset="0"/>
                      </a:endParaRPr>
                    </a:p>
                  </a:txBody>
                  <a:tcPr marL="91439" marR="91439">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400" kern="1200" dirty="0" err="1">
                          <a:latin typeface="Times New Roman" panose="02020603050405020304" pitchFamily="18" charset="0"/>
                          <a:cs typeface="Times New Roman" panose="02020603050405020304" pitchFamily="18" charset="0"/>
                        </a:rPr>
                        <a:t>earth</a:t>
                      </a:r>
                      <a:endParaRPr lang="de-DE" sz="2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a:tc>
                <a:extLst>
                  <a:ext uri="{0D108BD9-81ED-4DB2-BD59-A6C34878D82A}">
                    <a16:rowId xmlns:a16="http://schemas.microsoft.com/office/drawing/2014/main" val="10007"/>
                  </a:ext>
                </a:extLst>
              </a:tr>
              <a:tr h="370840">
                <a:tc>
                  <a:txBody>
                    <a:bodyPr/>
                    <a:lstStyle/>
                    <a:p>
                      <a:r>
                        <a:rPr lang="de-DE" sz="2400" kern="1200" dirty="0">
                          <a:latin typeface="Times New Roman" panose="02020603050405020304" pitchFamily="18" charset="0"/>
                          <a:cs typeface="Times New Roman" panose="02020603050405020304" pitchFamily="18" charset="0"/>
                        </a:rPr>
                        <a:t>0.836</a:t>
                      </a:r>
                      <a:endParaRPr lang="de-DE" sz="2400" dirty="0">
                        <a:latin typeface="Times New Roman" panose="02020603050405020304" pitchFamily="18" charset="0"/>
                        <a:cs typeface="Times New Roman" panose="02020603050405020304" pitchFamily="18" charset="0"/>
                      </a:endParaRPr>
                    </a:p>
                  </a:txBody>
                  <a:tcPr marL="91439" marR="91439"/>
                </a:tc>
                <a:tc>
                  <a:txBody>
                    <a:bodyPr/>
                    <a:lstStyle/>
                    <a:p>
                      <a:r>
                        <a:rPr lang="de-DE" sz="2400" kern="1200" dirty="0" err="1">
                          <a:latin typeface="Times New Roman" panose="02020603050405020304" pitchFamily="18" charset="0"/>
                          <a:cs typeface="Times New Roman" panose="02020603050405020304" pitchFamily="18" charset="0"/>
                        </a:rPr>
                        <a:t>oil</a:t>
                      </a:r>
                      <a:endParaRPr lang="de-DE" sz="2400" dirty="0">
                        <a:latin typeface="Times New Roman" panose="02020603050405020304" pitchFamily="18" charset="0"/>
                        <a:cs typeface="Times New Roman" panose="02020603050405020304" pitchFamily="18" charset="0"/>
                      </a:endParaRPr>
                    </a:p>
                  </a:txBody>
                  <a:tcPr marL="91439" marR="91439">
                    <a:lnR w="12700" cap="flat" cmpd="sng" algn="ctr">
                      <a:solidFill>
                        <a:schemeClr val="tx1"/>
                      </a:solidFill>
                      <a:prstDash val="solid"/>
                      <a:round/>
                      <a:headEnd type="none" w="med" len="med"/>
                      <a:tailEnd type="none" w="med" len="med"/>
                    </a:lnR>
                  </a:tcPr>
                </a:tc>
                <a:tc>
                  <a:txBody>
                    <a:bodyPr/>
                    <a:lstStyle/>
                    <a:p>
                      <a:r>
                        <a:rPr lang="de-DE" sz="2400" kern="1200" dirty="0">
                          <a:latin typeface="Times New Roman" panose="02020603050405020304" pitchFamily="18" charset="0"/>
                          <a:cs typeface="Times New Roman" panose="02020603050405020304" pitchFamily="18" charset="0"/>
                        </a:rPr>
                        <a:t>  0.646</a:t>
                      </a:r>
                      <a:endParaRPr lang="de-DE" sz="2400" dirty="0">
                        <a:latin typeface="Times New Roman" panose="02020603050405020304" pitchFamily="18" charset="0"/>
                        <a:cs typeface="Times New Roman" panose="02020603050405020304" pitchFamily="18" charset="0"/>
                      </a:endParaRPr>
                    </a:p>
                  </a:txBody>
                  <a:tcPr marL="91439" marR="91439">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400" kern="1200" dirty="0" err="1">
                          <a:latin typeface="Times New Roman" panose="02020603050405020304" pitchFamily="18" charset="0"/>
                          <a:cs typeface="Times New Roman" panose="02020603050405020304" pitchFamily="18" charset="0"/>
                        </a:rPr>
                        <a:t>measure</a:t>
                      </a:r>
                      <a:endParaRPr lang="de-DE" sz="2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738070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noChangeArrowheads="1"/>
          </p:cNvSpPr>
          <p:nvPr>
            <p:ph type="title"/>
          </p:nvPr>
        </p:nvSpPr>
        <p:spPr>
          <a:xfrm>
            <a:off x="467544" y="400273"/>
            <a:ext cx="8223250" cy="652463"/>
          </a:xfrm>
        </p:spPr>
        <p:txBody>
          <a:bodyPr/>
          <a:lstStyle/>
          <a:p>
            <a:pPr eaLnBrk="1" hangingPunct="1"/>
            <a:r>
              <a:rPr lang="zh-CN" altLang="en-US" sz="3200" dirty="0">
                <a:latin typeface="黑体" panose="02010609060101010101" pitchFamily="49" charset="-122"/>
                <a:ea typeface="黑体" panose="02010609060101010101" pitchFamily="49" charset="-122"/>
              </a:rPr>
              <a:t>基于扩展查询的检索结果</a:t>
            </a:r>
            <a:endParaRPr lang="de-DE" altLang="zh-CN" sz="3200" dirty="0">
              <a:latin typeface="黑体" panose="02010609060101010101" pitchFamily="49" charset="-122"/>
              <a:ea typeface="黑体" panose="02010609060101010101" pitchFamily="49" charset="-122"/>
            </a:endParaRPr>
          </a:p>
        </p:txBody>
      </p:sp>
      <p:sp>
        <p:nvSpPr>
          <p:cNvPr id="2" name="Text Box 3">
            <a:extLst>
              <a:ext uri="{FF2B5EF4-FFF2-40B4-BE49-F238E27FC236}">
                <a16:creationId xmlns:a16="http://schemas.microsoft.com/office/drawing/2014/main" id="{12F715A4-74B2-4CED-97DE-AB3684ED3FA7}"/>
              </a:ext>
            </a:extLst>
          </p:cNvPr>
          <p:cNvSpPr txBox="1">
            <a:spLocks noChangeArrowheads="1"/>
          </p:cNvSpPr>
          <p:nvPr/>
        </p:nvSpPr>
        <p:spPr bwMode="auto">
          <a:xfrm>
            <a:off x="19885" y="1052736"/>
            <a:ext cx="9556751" cy="5429250"/>
          </a:xfrm>
          <a:prstGeom prst="rect">
            <a:avLst/>
          </a:prstGeom>
          <a:noFill/>
          <a:ln w="9525">
            <a:noFill/>
            <a:round/>
            <a:headEnd/>
            <a:tailEnd/>
          </a:ln>
        </p:spPr>
        <p:txBody>
          <a:bodyPr/>
          <a:lstStyle/>
          <a:p>
            <a:pPr eaLnBrk="1" hangingPunct="1">
              <a:defRPr/>
            </a:pPr>
            <a:r>
              <a:rPr lang="de-DE" sz="2000" i="1" dirty="0">
                <a:solidFill>
                  <a:schemeClr val="tx1"/>
                </a:solidFill>
                <a:latin typeface="+mj-lt"/>
                <a:ea typeface="黑体" pitchFamily="49" charset="-122"/>
              </a:rPr>
              <a:t>		r</a:t>
            </a:r>
          </a:p>
          <a:p>
            <a:pPr eaLnBrk="1" hangingPunct="1">
              <a:defRPr/>
            </a:pPr>
            <a:r>
              <a:rPr lang="de-DE" sz="2000" dirty="0">
                <a:solidFill>
                  <a:schemeClr val="tx1"/>
                </a:solidFill>
                <a:latin typeface="+mj-lt"/>
                <a:ea typeface="黑体" pitchFamily="49" charset="-122"/>
              </a:rPr>
              <a:t>	* 	1 	0.513 	NASA Scratches Environment Gear From</a:t>
            </a:r>
          </a:p>
          <a:p>
            <a:pPr eaLnBrk="1" hangingPunct="1">
              <a:defRPr/>
            </a:pPr>
            <a:r>
              <a:rPr lang="de-DE" sz="2000" dirty="0">
                <a:solidFill>
                  <a:schemeClr val="tx1"/>
                </a:solidFill>
                <a:latin typeface="+mj-lt"/>
                <a:ea typeface="黑体" pitchFamily="49" charset="-122"/>
              </a:rPr>
              <a:t>                                                Satellite Plan</a:t>
            </a:r>
          </a:p>
          <a:p>
            <a:pPr eaLnBrk="1" hangingPunct="1">
              <a:defRPr/>
            </a:pPr>
            <a:r>
              <a:rPr lang="en-US" sz="2000" dirty="0">
                <a:solidFill>
                  <a:schemeClr val="tx1"/>
                </a:solidFill>
                <a:latin typeface="+mj-lt"/>
                <a:ea typeface="黑体" pitchFamily="49" charset="-122"/>
              </a:rPr>
              <a:t>	* 	2 	0.500 	NASA Hasn’t Scrapped Imaging </a:t>
            </a:r>
          </a:p>
          <a:p>
            <a:pPr eaLnBrk="1" hangingPunct="1">
              <a:defRPr/>
            </a:pPr>
            <a:r>
              <a:rPr lang="en-US" sz="2000" dirty="0">
                <a:solidFill>
                  <a:schemeClr val="tx1"/>
                </a:solidFill>
                <a:latin typeface="+mj-lt"/>
                <a:ea typeface="黑体" pitchFamily="49" charset="-122"/>
              </a:rPr>
              <a:t>                                                Spectrometer</a:t>
            </a:r>
          </a:p>
          <a:p>
            <a:pPr eaLnBrk="1" hangingPunct="1">
              <a:defRPr/>
            </a:pPr>
            <a:r>
              <a:rPr lang="en-US" sz="2000" dirty="0">
                <a:solidFill>
                  <a:schemeClr val="tx1"/>
                </a:solidFill>
                <a:latin typeface="+mj-lt"/>
                <a:ea typeface="黑体" pitchFamily="49" charset="-122"/>
              </a:rPr>
              <a:t>		3 	0.493 	When the Pentagon Launches a Secret</a:t>
            </a:r>
          </a:p>
          <a:p>
            <a:pPr eaLnBrk="1" hangingPunct="1">
              <a:defRPr/>
            </a:pPr>
            <a:r>
              <a:rPr lang="en-US" sz="2000" dirty="0">
                <a:solidFill>
                  <a:schemeClr val="tx1"/>
                </a:solidFill>
                <a:latin typeface="+mj-lt"/>
                <a:ea typeface="黑体" pitchFamily="49" charset="-122"/>
              </a:rPr>
              <a:t>                                                Satellite, Space  Sleuths Do Some Spy</a:t>
            </a:r>
          </a:p>
          <a:p>
            <a:pPr eaLnBrk="1" hangingPunct="1">
              <a:defRPr/>
            </a:pPr>
            <a:r>
              <a:rPr lang="en-US" sz="2000" dirty="0">
                <a:solidFill>
                  <a:schemeClr val="tx1"/>
                </a:solidFill>
                <a:latin typeface="+mj-lt"/>
                <a:ea typeface="黑体" pitchFamily="49" charset="-122"/>
              </a:rPr>
              <a:t>                                                Work of Their Own</a:t>
            </a:r>
          </a:p>
          <a:p>
            <a:pPr eaLnBrk="1" hangingPunct="1">
              <a:defRPr/>
            </a:pPr>
            <a:r>
              <a:rPr lang="en-US" sz="2000" dirty="0">
                <a:solidFill>
                  <a:schemeClr val="tx1"/>
                </a:solidFill>
                <a:latin typeface="+mj-lt"/>
                <a:ea typeface="黑体" pitchFamily="49" charset="-122"/>
              </a:rPr>
              <a:t>		4 	0.493 	NASA Uses ‘Warm’ Superconductors For</a:t>
            </a:r>
          </a:p>
          <a:p>
            <a:pPr eaLnBrk="1" hangingPunct="1">
              <a:defRPr/>
            </a:pPr>
            <a:r>
              <a:rPr lang="en-US" sz="2000" dirty="0">
                <a:solidFill>
                  <a:schemeClr val="tx1"/>
                </a:solidFill>
                <a:latin typeface="+mj-lt"/>
                <a:ea typeface="黑体" pitchFamily="49" charset="-122"/>
              </a:rPr>
              <a:t>                                                Fast Circuit</a:t>
            </a:r>
          </a:p>
          <a:p>
            <a:pPr eaLnBrk="1" hangingPunct="1">
              <a:defRPr/>
            </a:pPr>
            <a:r>
              <a:rPr lang="en-US" sz="2000" dirty="0">
                <a:solidFill>
                  <a:schemeClr val="tx1"/>
                </a:solidFill>
                <a:latin typeface="+mj-lt"/>
                <a:ea typeface="黑体" pitchFamily="49" charset="-122"/>
              </a:rPr>
              <a:t>	* 	5 	0.492 	Telecommunications Tale of Two Companies</a:t>
            </a:r>
          </a:p>
          <a:p>
            <a:pPr eaLnBrk="1" hangingPunct="1">
              <a:defRPr/>
            </a:pPr>
            <a:r>
              <a:rPr lang="en-US" sz="2000" dirty="0">
                <a:solidFill>
                  <a:schemeClr val="tx1"/>
                </a:solidFill>
                <a:latin typeface="+mj-lt"/>
                <a:ea typeface="黑体" pitchFamily="49" charset="-122"/>
              </a:rPr>
              <a:t>		6 	0.491 	Soviets May Adapt Parts of SS-20 Missile For</a:t>
            </a:r>
          </a:p>
          <a:p>
            <a:pPr eaLnBrk="1" hangingPunct="1">
              <a:defRPr/>
            </a:pPr>
            <a:r>
              <a:rPr lang="en-US" sz="2000" dirty="0">
                <a:solidFill>
                  <a:schemeClr val="tx1"/>
                </a:solidFill>
                <a:latin typeface="+mj-lt"/>
                <a:ea typeface="黑体" pitchFamily="49" charset="-122"/>
              </a:rPr>
              <a:t>				Commercial </a:t>
            </a:r>
            <a:r>
              <a:rPr lang="de-DE" sz="2000" dirty="0" err="1">
                <a:solidFill>
                  <a:schemeClr val="tx1"/>
                </a:solidFill>
                <a:latin typeface="+mj-lt"/>
                <a:ea typeface="黑体" pitchFamily="49" charset="-122"/>
              </a:rPr>
              <a:t>Use</a:t>
            </a:r>
            <a:endParaRPr lang="de-DE" sz="2000" dirty="0">
              <a:solidFill>
                <a:schemeClr val="tx1"/>
              </a:solidFill>
              <a:latin typeface="+mj-lt"/>
              <a:ea typeface="黑体" pitchFamily="49" charset="-122"/>
            </a:endParaRPr>
          </a:p>
          <a:p>
            <a:pPr eaLnBrk="1" hangingPunct="1">
              <a:defRPr/>
            </a:pPr>
            <a:r>
              <a:rPr lang="en-US" sz="2000" dirty="0">
                <a:solidFill>
                  <a:schemeClr val="tx1"/>
                </a:solidFill>
                <a:latin typeface="+mj-lt"/>
                <a:ea typeface="黑体" pitchFamily="49" charset="-122"/>
              </a:rPr>
              <a:t>		7 	0.490 	Gaping Gap: Pentagon Lags in Race To Match the</a:t>
            </a:r>
          </a:p>
          <a:p>
            <a:pPr eaLnBrk="1" hangingPunct="1">
              <a:defRPr/>
            </a:pPr>
            <a:r>
              <a:rPr lang="en-US" sz="2000" dirty="0">
                <a:solidFill>
                  <a:schemeClr val="tx1"/>
                </a:solidFill>
                <a:latin typeface="+mj-lt"/>
                <a:ea typeface="黑体" pitchFamily="49" charset="-122"/>
              </a:rPr>
              <a:t> 				</a:t>
            </a:r>
            <a:r>
              <a:rPr lang="de-DE" sz="2000" dirty="0" err="1">
                <a:solidFill>
                  <a:schemeClr val="tx1"/>
                </a:solidFill>
                <a:latin typeface="+mj-lt"/>
                <a:ea typeface="黑体" pitchFamily="49" charset="-122"/>
              </a:rPr>
              <a:t>Soviets</a:t>
            </a:r>
            <a:r>
              <a:rPr lang="de-DE" sz="2000" dirty="0">
                <a:solidFill>
                  <a:schemeClr val="tx1"/>
                </a:solidFill>
                <a:latin typeface="+mj-lt"/>
                <a:ea typeface="黑体" pitchFamily="49" charset="-122"/>
              </a:rPr>
              <a:t> In Rocket </a:t>
            </a:r>
            <a:r>
              <a:rPr lang="de-DE" sz="2000" dirty="0" err="1">
                <a:solidFill>
                  <a:schemeClr val="tx1"/>
                </a:solidFill>
                <a:latin typeface="+mj-lt"/>
                <a:ea typeface="黑体" pitchFamily="49" charset="-122"/>
              </a:rPr>
              <a:t>Launchers</a:t>
            </a:r>
            <a:endParaRPr lang="de-DE" sz="2000" dirty="0">
              <a:solidFill>
                <a:schemeClr val="tx1"/>
              </a:solidFill>
              <a:latin typeface="+mj-lt"/>
              <a:ea typeface="黑体" pitchFamily="49" charset="-122"/>
            </a:endParaRPr>
          </a:p>
          <a:p>
            <a:pPr eaLnBrk="1" hangingPunct="1">
              <a:defRPr/>
            </a:pPr>
            <a:r>
              <a:rPr lang="en-US" sz="2000" dirty="0">
                <a:solidFill>
                  <a:schemeClr val="tx1"/>
                </a:solidFill>
                <a:latin typeface="+mj-lt"/>
                <a:ea typeface="黑体" pitchFamily="49" charset="-122"/>
              </a:rPr>
              <a:t>		8 	0.490 	Rescue of Satellite By Space Agency To Cost</a:t>
            </a:r>
          </a:p>
          <a:p>
            <a:pPr eaLnBrk="1" hangingPunct="1">
              <a:defRPr/>
            </a:pPr>
            <a:r>
              <a:rPr lang="en-US" sz="2000" dirty="0">
                <a:solidFill>
                  <a:schemeClr val="tx1"/>
                </a:solidFill>
                <a:latin typeface="+mj-lt"/>
                <a:ea typeface="黑体" pitchFamily="49" charset="-122"/>
              </a:rPr>
              <a:t>                                                $90 </a:t>
            </a:r>
            <a:r>
              <a:rPr lang="de-DE" sz="2000" dirty="0">
                <a:solidFill>
                  <a:schemeClr val="tx1"/>
                </a:solidFill>
                <a:latin typeface="+mj-lt"/>
                <a:ea typeface="黑体" pitchFamily="49" charset="-122"/>
              </a:rPr>
              <a:t>Million</a:t>
            </a:r>
          </a:p>
          <a:p>
            <a:pPr eaLnBrk="1" hangingPunct="1">
              <a:defRPr/>
            </a:pPr>
            <a:endParaRPr lang="en-US" sz="2000" dirty="0">
              <a:solidFill>
                <a:schemeClr val="tx1"/>
              </a:solidFill>
              <a:latin typeface="+mj-lt"/>
              <a:ea typeface="黑体" pitchFamily="49" charset="-122"/>
            </a:endParaRPr>
          </a:p>
        </p:txBody>
      </p:sp>
    </p:spTree>
    <p:extLst>
      <p:ext uri="{BB962C8B-B14F-4D97-AF65-F5344CB8AC3E}">
        <p14:creationId xmlns:p14="http://schemas.microsoft.com/office/powerpoint/2010/main" val="189286372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C05BAD87-B648-4032-A388-10D206B7D829}"/>
              </a:ext>
            </a:extLst>
          </p:cNvPr>
          <p:cNvSpPr txBox="1">
            <a:spLocks noChangeArrowheads="1"/>
          </p:cNvSpPr>
          <p:nvPr/>
        </p:nvSpPr>
        <p:spPr bwMode="auto">
          <a:xfrm>
            <a:off x="682625" y="839788"/>
            <a:ext cx="8858250" cy="698500"/>
          </a:xfrm>
          <a:prstGeom prst="rect">
            <a:avLst/>
          </a:prstGeom>
          <a:noFill/>
          <a:ln w="9525">
            <a:noFill/>
            <a:round/>
            <a:headEnd/>
            <a:tailEnd/>
          </a:ln>
        </p:spPr>
        <p:txBody>
          <a:bodyPr anchor="b"/>
          <a:lstStyle/>
          <a:p>
            <a:pPr eaLnBrk="1" hangingPunct="1">
              <a:defRPr/>
            </a:pPr>
            <a:r>
              <a:rPr lang="en-US"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相关反馈中的核心概念：质心</a:t>
            </a:r>
            <a:endParaRPr lang="en-US" sz="3600" dirty="0">
              <a:solidFill>
                <a:schemeClr val="tx1"/>
              </a:solidFill>
              <a:latin typeface="+mj-lt"/>
              <a:ea typeface="黑体" pitchFamily="49" charset="-122"/>
            </a:endParaRPr>
          </a:p>
        </p:txBody>
      </p:sp>
      <p:sp>
        <p:nvSpPr>
          <p:cNvPr id="258051" name="Text Box 3"/>
          <p:cNvSpPr txBox="1">
            <a:spLocks noChangeArrowheads="1"/>
          </p:cNvSpPr>
          <p:nvPr/>
        </p:nvSpPr>
        <p:spPr bwMode="auto">
          <a:xfrm>
            <a:off x="179388" y="1711325"/>
            <a:ext cx="828675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质心是一系列点的中心</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将文档表示成高维空间中的点</a:t>
            </a:r>
            <a:endParaRPr lang="de-DE" altLang="zh-CN"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因此，我们可以采用如下方式计算文档的质心</a:t>
            </a:r>
            <a:endParaRPr lang="de-DE" altLang="zh-CN" dirty="0">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ct val="0"/>
              </a:spcBef>
              <a:buFontTx/>
              <a:buNone/>
            </a:pP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ct val="0"/>
              </a:spcBef>
              <a:buFontTx/>
              <a:buNone/>
            </a:pP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ct val="0"/>
              </a:spcBef>
              <a:buFontTx/>
              <a:buNone/>
            </a:pP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ct val="0"/>
              </a:spcBef>
              <a:buFontTx/>
              <a:buNone/>
            </a:pP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ct val="0"/>
              </a:spcBef>
              <a:buFontTx/>
              <a:buNone/>
            </a:pPr>
            <a:r>
              <a:rPr lang="en-US" altLang="zh-CN" sz="2800"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dirty="0">
                <a:latin typeface="黑体" panose="02010609060101010101" pitchFamily="49" charset="-122"/>
                <a:ea typeface="黑体" panose="02010609060101010101" pitchFamily="49" charset="-122"/>
                <a:cs typeface="Times New Roman" panose="02020603050405020304" pitchFamily="18" charset="0"/>
              </a:rPr>
              <a:t>其中</a:t>
            </a:r>
            <a:r>
              <a:rPr lang="en-US" altLang="zh-CN" sz="2800" i="1" dirty="0">
                <a:latin typeface="黑体" panose="02010609060101010101" pitchFamily="49" charset="-122"/>
                <a:ea typeface="黑体" panose="02010609060101010101" pitchFamily="49" charset="-122"/>
                <a:cs typeface="Times New Roman" panose="02020603050405020304" pitchFamily="18" charset="0"/>
              </a:rPr>
              <a:t>D</a:t>
            </a:r>
            <a:r>
              <a:rPr lang="zh-CN" altLang="en-US" sz="2800" dirty="0">
                <a:latin typeface="黑体" panose="02010609060101010101" pitchFamily="49" charset="-122"/>
                <a:ea typeface="黑体" panose="02010609060101010101" pitchFamily="49" charset="-122"/>
                <a:cs typeface="Times New Roman" panose="02020603050405020304" pitchFamily="18" charset="0"/>
              </a:rPr>
              <a:t>是一个文档集合，         是文档</a:t>
            </a:r>
            <a:r>
              <a:rPr lang="en-US" altLang="zh-CN" sz="2800" i="1" dirty="0">
                <a:latin typeface="黑体" panose="02010609060101010101" pitchFamily="49" charset="-122"/>
                <a:ea typeface="黑体" panose="02010609060101010101" pitchFamily="49" charset="-122"/>
                <a:cs typeface="Times New Roman" panose="02020603050405020304" pitchFamily="18" charset="0"/>
              </a:rPr>
              <a:t>d</a:t>
            </a:r>
            <a:r>
              <a:rPr lang="zh-CN" altLang="en-US" sz="2800" dirty="0">
                <a:latin typeface="黑体" panose="02010609060101010101" pitchFamily="49" charset="-122"/>
                <a:ea typeface="黑体" panose="02010609060101010101" pitchFamily="49" charset="-122"/>
                <a:cs typeface="Times New Roman" panose="02020603050405020304" pitchFamily="18" charset="0"/>
              </a:rPr>
              <a:t>的的向量表示</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58052"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pic>
        <p:nvPicPr>
          <p:cNvPr id="258053" name="Picture 7" descr="24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62225" y="3571875"/>
            <a:ext cx="27876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054" name="Picture 8" descr="24109.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4930775"/>
            <a:ext cx="11922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2429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180B59D6-8454-4A69-9B87-D3A6B1FE6FB2}"/>
              </a:ext>
            </a:extLst>
          </p:cNvPr>
          <p:cNvSpPr txBox="1">
            <a:spLocks noChangeArrowheads="1"/>
          </p:cNvSpPr>
          <p:nvPr/>
        </p:nvSpPr>
        <p:spPr bwMode="auto">
          <a:xfrm>
            <a:off x="0" y="12700"/>
            <a:ext cx="8858250" cy="1403350"/>
          </a:xfrm>
          <a:prstGeom prst="rect">
            <a:avLst/>
          </a:prstGeom>
          <a:noFill/>
          <a:ln w="9525">
            <a:noFill/>
            <a:round/>
            <a:headEnd/>
            <a:tailEnd/>
          </a:ln>
        </p:spPr>
        <p:txBody>
          <a:bodyPr anchor="b"/>
          <a:lstStyle/>
          <a:p>
            <a:pPr eaLnBrk="1" hangingPunct="1">
              <a:defRPr/>
            </a:pPr>
            <a:r>
              <a:rPr lang="en-US"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质心的例子</a:t>
            </a:r>
            <a:endParaRPr lang="en-US" sz="3600" dirty="0">
              <a:solidFill>
                <a:schemeClr val="tx1"/>
              </a:solidFill>
              <a:latin typeface="+mj-lt"/>
              <a:ea typeface="黑体" pitchFamily="49" charset="-122"/>
            </a:endParaRPr>
          </a:p>
        </p:txBody>
      </p:sp>
      <p:sp>
        <p:nvSpPr>
          <p:cNvPr id="84996" name="Text Box 3">
            <a:extLst>
              <a:ext uri="{FF2B5EF4-FFF2-40B4-BE49-F238E27FC236}">
                <a16:creationId xmlns:a16="http://schemas.microsoft.com/office/drawing/2014/main" id="{C08027B2-5C8E-4F16-AE25-959C013E0E69}"/>
              </a:ext>
            </a:extLst>
          </p:cNvPr>
          <p:cNvSpPr txBox="1">
            <a:spLocks noChangeArrowheads="1"/>
          </p:cNvSpPr>
          <p:nvPr/>
        </p:nvSpPr>
        <p:spPr bwMode="auto">
          <a:xfrm>
            <a:off x="214313" y="1643063"/>
            <a:ext cx="8286750" cy="5429250"/>
          </a:xfrm>
          <a:prstGeom prst="rect">
            <a:avLst/>
          </a:prstGeom>
          <a:noFill/>
          <a:ln w="9525">
            <a:noFill/>
            <a:round/>
            <a:headEnd/>
            <a:tailEnd/>
          </a:ln>
        </p:spPr>
        <p:txBody>
          <a:bodyPr/>
          <a:lstStyle/>
          <a:p>
            <a:pPr lvl="1" eaLnBrk="1" hangingPunct="1">
              <a:spcBef>
                <a:spcPts val="700"/>
              </a:spcBef>
              <a:buClr>
                <a:srgbClr val="336699"/>
              </a:buClr>
              <a:buFont typeface="Wingdings" pitchFamily="2" charset="2"/>
              <a:buChar char="§"/>
              <a:defRPr/>
            </a:pPr>
            <a:endParaRPr lang="en-US" dirty="0">
              <a:solidFill>
                <a:schemeClr val="tx1"/>
              </a:solidFill>
              <a:latin typeface="+mj-lt"/>
              <a:ea typeface="黑体" pitchFamily="49" charset="-122"/>
            </a:endParaRPr>
          </a:p>
        </p:txBody>
      </p:sp>
      <p:sp>
        <p:nvSpPr>
          <p:cNvPr id="26010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pic>
        <p:nvPicPr>
          <p:cNvPr id="260101" name="Picture 9" descr="225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785938"/>
            <a:ext cx="5500688"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6931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DBE1451C-6B27-498C-846F-AEEE560E5ADE}"/>
              </a:ext>
            </a:extLst>
          </p:cNvPr>
          <p:cNvSpPr txBox="1">
            <a:spLocks noChangeArrowheads="1"/>
          </p:cNvSpPr>
          <p:nvPr/>
        </p:nvSpPr>
        <p:spPr bwMode="auto">
          <a:xfrm>
            <a:off x="0" y="12700"/>
            <a:ext cx="8858250" cy="1403350"/>
          </a:xfrm>
          <a:prstGeom prst="rect">
            <a:avLst/>
          </a:prstGeom>
          <a:noFill/>
          <a:ln w="9525">
            <a:noFill/>
            <a:round/>
            <a:headEnd/>
            <a:tailEnd/>
          </a:ln>
        </p:spPr>
        <p:txBody>
          <a:bodyPr anchor="b"/>
          <a:lstStyle/>
          <a:p>
            <a:pPr eaLnBrk="1" hangingPunct="1">
              <a:defRPr/>
            </a:pPr>
            <a:endParaRPr lang="en-US" sz="3600" dirty="0">
              <a:latin typeface="+mj-lt"/>
              <a:ea typeface="黑体" pitchFamily="49" charset="-122"/>
            </a:endParaRPr>
          </a:p>
        </p:txBody>
      </p:sp>
      <p:sp>
        <p:nvSpPr>
          <p:cNvPr id="262147" name="Text Box 3"/>
          <p:cNvSpPr txBox="1">
            <a:spLocks noChangeArrowheads="1"/>
          </p:cNvSpPr>
          <p:nvPr/>
        </p:nvSpPr>
        <p:spPr bwMode="auto">
          <a:xfrm>
            <a:off x="0" y="1500188"/>
            <a:ext cx="828675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en-US" altLang="zh-CN" sz="2400">
                <a:latin typeface="黑体" panose="02010609060101010101" pitchFamily="49" charset="-122"/>
                <a:ea typeface="黑体" panose="02010609060101010101" pitchFamily="49" charset="-122"/>
                <a:cs typeface="Times New Roman" panose="02020603050405020304" pitchFamily="18" charset="0"/>
              </a:rPr>
              <a:t>Rocchio</a:t>
            </a:r>
            <a:r>
              <a:rPr lang="zh-CN" altLang="en-US" sz="2400">
                <a:latin typeface="黑体" panose="02010609060101010101" pitchFamily="49" charset="-122"/>
                <a:ea typeface="黑体" panose="02010609060101010101" pitchFamily="49" charset="-122"/>
                <a:cs typeface="Times New Roman" panose="02020603050405020304" pitchFamily="18" charset="0"/>
              </a:rPr>
              <a:t>算法是向量空间模型中相关反馈的实现方式</a:t>
            </a:r>
            <a:endParaRPr lang="de-DE"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en-US" altLang="zh-CN" sz="2400">
                <a:latin typeface="黑体" panose="02010609060101010101" pitchFamily="49" charset="-122"/>
                <a:ea typeface="黑体" panose="02010609060101010101" pitchFamily="49" charset="-122"/>
                <a:cs typeface="Times New Roman" panose="02020603050405020304" pitchFamily="18" charset="0"/>
              </a:rPr>
              <a:t>Rocchio</a:t>
            </a:r>
            <a:r>
              <a:rPr lang="zh-CN" altLang="en-US" sz="2400">
                <a:latin typeface="黑体" panose="02010609060101010101" pitchFamily="49" charset="-122"/>
                <a:ea typeface="黑体" panose="02010609060101010101" pitchFamily="49" charset="-122"/>
                <a:cs typeface="Times New Roman" panose="02020603050405020304" pitchFamily="18" charset="0"/>
              </a:rPr>
              <a:t>算法选择使下式最大的查询</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Tx/>
              <a:buNone/>
            </a:pP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en-US" altLang="zh-CN" sz="2400" i="1">
                <a:latin typeface="黑体" panose="02010609060101010101" pitchFamily="49" charset="-122"/>
                <a:ea typeface="黑体" panose="02010609060101010101" pitchFamily="49" charset="-122"/>
                <a:cs typeface="Times New Roman" panose="02020603050405020304" pitchFamily="18" charset="0"/>
              </a:rPr>
              <a:t>D</a:t>
            </a:r>
            <a:r>
              <a:rPr lang="en-US" altLang="zh-CN" sz="2400" i="1" baseline="-25000">
                <a:latin typeface="黑体" panose="02010609060101010101" pitchFamily="49" charset="-122"/>
                <a:ea typeface="黑体" panose="02010609060101010101" pitchFamily="49" charset="-122"/>
                <a:cs typeface="Times New Roman" panose="02020603050405020304" pitchFamily="18" charset="0"/>
              </a:rPr>
              <a:t>r</a:t>
            </a:r>
            <a:r>
              <a:rPr lang="en-US" altLang="zh-CN" sz="2400">
                <a:latin typeface="黑体" panose="02010609060101010101" pitchFamily="49" charset="-122"/>
                <a:ea typeface="黑体" panose="02010609060101010101" pitchFamily="49" charset="-122"/>
                <a:cs typeface="Times New Roman" panose="02020603050405020304" pitchFamily="18" charset="0"/>
              </a:rPr>
              <a:t> : </a:t>
            </a:r>
            <a:r>
              <a:rPr lang="zh-CN" altLang="en-US" sz="2400">
                <a:latin typeface="黑体" panose="02010609060101010101" pitchFamily="49" charset="-122"/>
                <a:ea typeface="黑体" panose="02010609060101010101" pitchFamily="49" charset="-122"/>
                <a:cs typeface="Times New Roman" panose="02020603050405020304" pitchFamily="18" charset="0"/>
              </a:rPr>
              <a:t>相关文档集</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en-US" altLang="zh-CN" sz="2400" i="1">
                <a:latin typeface="黑体" panose="02010609060101010101" pitchFamily="49" charset="-122"/>
                <a:ea typeface="黑体" panose="02010609060101010101" pitchFamily="49" charset="-122"/>
                <a:cs typeface="Times New Roman" panose="02020603050405020304" pitchFamily="18" charset="0"/>
              </a:rPr>
              <a:t>D</a:t>
            </a:r>
            <a:r>
              <a:rPr lang="en-US" altLang="zh-CN" sz="2400" i="1" baseline="-25000">
                <a:latin typeface="黑体" panose="02010609060101010101" pitchFamily="49" charset="-122"/>
                <a:ea typeface="黑体" panose="02010609060101010101" pitchFamily="49" charset="-122"/>
                <a:cs typeface="Times New Roman" panose="02020603050405020304" pitchFamily="18" charset="0"/>
              </a:rPr>
              <a:t>nr</a:t>
            </a:r>
            <a:r>
              <a:rPr lang="en-US" altLang="zh-CN" sz="2400">
                <a:latin typeface="黑体" panose="02010609060101010101" pitchFamily="49" charset="-122"/>
                <a:ea typeface="黑体" panose="02010609060101010101" pitchFamily="49" charset="-122"/>
                <a:cs typeface="Times New Roman" panose="02020603050405020304" pitchFamily="18" charset="0"/>
              </a:rPr>
              <a:t> : </a:t>
            </a:r>
            <a:r>
              <a:rPr lang="zh-CN" altLang="en-US" sz="2400">
                <a:latin typeface="黑体" panose="02010609060101010101" pitchFamily="49" charset="-122"/>
                <a:ea typeface="黑体" panose="02010609060101010101" pitchFamily="49" charset="-122"/>
                <a:cs typeface="Times New Roman" panose="02020603050405020304" pitchFamily="18" charset="0"/>
              </a:rPr>
              <a:t>不相关文档集</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cs typeface="Times New Roman" panose="02020603050405020304" pitchFamily="18" charset="0"/>
              </a:rPr>
              <a:t>上述公式的意图是     是将相关文档和不相关文档分得最开的向量。</a:t>
            </a:r>
            <a:endParaRPr lang="de-DE"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cs typeface="Times New Roman" panose="02020603050405020304" pitchFamily="18" charset="0"/>
              </a:rPr>
              <a:t>加入一些额外的假设，可以将上式改写为</a:t>
            </a:r>
            <a:r>
              <a:rPr lang="en-US" altLang="zh-CN" sz="2400">
                <a:latin typeface="黑体" panose="02010609060101010101" pitchFamily="49" charset="-122"/>
                <a:ea typeface="黑体" panose="02010609060101010101" pitchFamily="49" charset="-122"/>
                <a:cs typeface="Times New Roman" panose="02020603050405020304" pitchFamily="18" charset="0"/>
              </a:rPr>
              <a:t>:</a:t>
            </a:r>
          </a:p>
          <a:p>
            <a:pPr lvl="1" eaLnBrk="1" hangingPunct="1">
              <a:spcBef>
                <a:spcPts val="700"/>
              </a:spcBef>
              <a:buClr>
                <a:srgbClr val="336699"/>
              </a:buClr>
              <a:buFont typeface="Wingdings" panose="05000000000000000000" pitchFamily="2" charset="2"/>
              <a:buChar char="§"/>
            </a:pPr>
            <a:endParaRPr lang="de-DE" altLang="zh-CN" sz="2400">
              <a:latin typeface="黑体" panose="02010609060101010101" pitchFamily="49" charset="-122"/>
              <a:ea typeface="黑体" panose="02010609060101010101" pitchFamily="49" charset="-122"/>
              <a:cs typeface="Times New Roman" panose="02020603050405020304" pitchFamily="18" charset="0"/>
            </a:endParaRPr>
          </a:p>
        </p:txBody>
      </p:sp>
      <p:sp>
        <p:nvSpPr>
          <p:cNvPr id="262148"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262149" name="Text Box 2"/>
          <p:cNvSpPr txBox="1">
            <a:spLocks noChangeArrowheads="1"/>
          </p:cNvSpPr>
          <p:nvPr/>
        </p:nvSpPr>
        <p:spPr bwMode="auto">
          <a:xfrm>
            <a:off x="152400" y="96838"/>
            <a:ext cx="88582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en-US" altLang="zh-CN" sz="3600">
                <a:latin typeface="Times New Roman" panose="02020603050405020304" pitchFamily="18" charset="0"/>
                <a:ea typeface="黑体" panose="02010609060101010101" pitchFamily="49" charset="-122"/>
                <a:cs typeface="Times New Roman" panose="02020603050405020304" pitchFamily="18" charset="0"/>
              </a:rPr>
              <a:t>Rocchio</a:t>
            </a:r>
            <a:r>
              <a:rPr lang="zh-CN" altLang="en-US" sz="3600">
                <a:latin typeface="Times New Roman" panose="02020603050405020304" pitchFamily="18" charset="0"/>
                <a:ea typeface="黑体" panose="02010609060101010101" pitchFamily="49" charset="-122"/>
                <a:cs typeface="Times New Roman" panose="02020603050405020304" pitchFamily="18" charset="0"/>
              </a:rPr>
              <a:t>算法</a:t>
            </a:r>
            <a:r>
              <a:rPr lang="en-US" altLang="zh-CN" sz="3600">
                <a:latin typeface="Times New Roman" panose="02020603050405020304" pitchFamily="18" charset="0"/>
                <a:ea typeface="黑体" panose="02010609060101010101" pitchFamily="49" charset="-122"/>
                <a:cs typeface="Times New Roman" panose="02020603050405020304" pitchFamily="18" charset="0"/>
              </a:rPr>
              <a:t> </a:t>
            </a:r>
          </a:p>
        </p:txBody>
      </p:sp>
      <p:pic>
        <p:nvPicPr>
          <p:cNvPr id="262150" name="Picture 10" descr="26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763" y="2600325"/>
            <a:ext cx="67516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151" name="Picture 11" descr="2609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5229225"/>
            <a:ext cx="51323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152" name="Picture 12" descr="2609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1992313"/>
            <a:ext cx="64293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153" name="Picture 13" descr="2609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789363"/>
            <a:ext cx="6413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0486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关键词查询（</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过去，搜索引擎查询语言是为专家或搜索中介使用而设计的</a:t>
            </a:r>
            <a:endParaRPr lang="en-US" altLang="zh-CN" dirty="0"/>
          </a:p>
          <a:p>
            <a:r>
              <a:rPr lang="zh-CN" altLang="en-US" dirty="0"/>
              <a:t>用户查询</a:t>
            </a:r>
            <a:endParaRPr lang="en-US" altLang="zh-CN" dirty="0"/>
          </a:p>
          <a:p>
            <a:pPr lvl="1"/>
            <a:r>
              <a:rPr lang="en-US" dirty="0"/>
              <a:t>Are there any cases that discuss negligent maintenance or failure to maintain aids to navigation such as lights, buoys, or channel markers?</a:t>
            </a:r>
            <a:endParaRPr lang="en-US" altLang="zh-CN" dirty="0"/>
          </a:p>
          <a:p>
            <a:r>
              <a:rPr lang="zh-CN" altLang="en-US" dirty="0"/>
              <a:t>搜索中介查询</a:t>
            </a:r>
            <a:endParaRPr lang="en-US" altLang="zh-CN" dirty="0"/>
          </a:p>
          <a:p>
            <a:pPr lvl="1"/>
            <a:r>
              <a:rPr lang="en-US" dirty="0"/>
              <a:t>NEGLECT! FAIL! NEGLIG! /5 MAINT! REPAIR! /P NAVIGAT! /5 AID EQUIP! LIGHT BUOY ”CHANNEL MARKER”</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285750" y="549275"/>
            <a:ext cx="8572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latin typeface="黑体" panose="02010609060101010101" pitchFamily="49" charset="-122"/>
                <a:ea typeface="黑体" panose="02010609060101010101" pitchFamily="49" charset="-122"/>
                <a:cs typeface="Times New Roman" panose="02020603050405020304" pitchFamily="18" charset="0"/>
              </a:rPr>
              <a:t>Rocchio</a:t>
            </a:r>
            <a:r>
              <a:rPr lang="zh-CN" altLang="en-US" sz="3600">
                <a:latin typeface="黑体" panose="02010609060101010101" pitchFamily="49" charset="-122"/>
                <a:ea typeface="黑体" panose="02010609060101010101" pitchFamily="49" charset="-122"/>
                <a:cs typeface="Times New Roman" panose="02020603050405020304" pitchFamily="18" charset="0"/>
              </a:rPr>
              <a:t>算法</a:t>
            </a:r>
            <a:endParaRPr lang="de-DE" altLang="zh-CN" sz="3600">
              <a:latin typeface="黑体" panose="02010609060101010101" pitchFamily="49" charset="-122"/>
              <a:ea typeface="黑体" panose="02010609060101010101" pitchFamily="49" charset="-122"/>
              <a:cs typeface="Times New Roman" panose="02020603050405020304" pitchFamily="18" charset="0"/>
            </a:endParaRPr>
          </a:p>
        </p:txBody>
      </p:sp>
      <p:sp>
        <p:nvSpPr>
          <p:cNvPr id="84996" name="Text Box 3">
            <a:extLst>
              <a:ext uri="{FF2B5EF4-FFF2-40B4-BE49-F238E27FC236}">
                <a16:creationId xmlns:a16="http://schemas.microsoft.com/office/drawing/2014/main" id="{DC2B5480-EAFC-42F2-8D47-CA6E7A6B92EC}"/>
              </a:ext>
            </a:extLst>
          </p:cNvPr>
          <p:cNvSpPr txBox="1">
            <a:spLocks noChangeArrowheads="1"/>
          </p:cNvSpPr>
          <p:nvPr/>
        </p:nvSpPr>
        <p:spPr bwMode="auto">
          <a:xfrm>
            <a:off x="214313" y="2428875"/>
            <a:ext cx="8286750" cy="3298825"/>
          </a:xfrm>
          <a:prstGeom prst="rect">
            <a:avLst/>
          </a:prstGeom>
          <a:noFill/>
          <a:ln w="9525">
            <a:noFill/>
            <a:round/>
            <a:headEnd/>
            <a:tailEnd/>
          </a:ln>
        </p:spPr>
        <p:txBody>
          <a:bodyPr/>
          <a:lstStyle/>
          <a:p>
            <a:pPr lvl="1" eaLnBrk="1" hangingPunct="1">
              <a:spcBef>
                <a:spcPts val="700"/>
              </a:spcBef>
              <a:buClr>
                <a:srgbClr val="336699"/>
              </a:buClr>
              <a:buFont typeface="Wingdings" pitchFamily="2" charset="2"/>
              <a:buChar char="§"/>
              <a:defRPr/>
            </a:pPr>
            <a:endParaRPr lang="en-US" dirty="0">
              <a:latin typeface="+mj-lt"/>
              <a:ea typeface="黑体" pitchFamily="49" charset="-122"/>
            </a:endParaRPr>
          </a:p>
        </p:txBody>
      </p:sp>
      <p:sp>
        <p:nvSpPr>
          <p:cNvPr id="264196"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264197" name="Text Box 3"/>
          <p:cNvSpPr txBox="1">
            <a:spLocks noChangeArrowheads="1"/>
          </p:cNvSpPr>
          <p:nvPr/>
        </p:nvSpPr>
        <p:spPr bwMode="auto">
          <a:xfrm>
            <a:off x="366713" y="1785938"/>
            <a:ext cx="82867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ct val="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rPr>
              <a:t>最优查询向量为：</a:t>
            </a:r>
            <a:endParaRPr lang="en-US" altLang="zh-CN" sz="2400">
              <a:latin typeface="黑体" panose="02010609060101010101" pitchFamily="49" charset="-122"/>
              <a:ea typeface="黑体" panose="02010609060101010101" pitchFamily="49" charset="-122"/>
            </a:endParaRPr>
          </a:p>
          <a:p>
            <a:pPr lvl="1" eaLnBrk="1" hangingPunct="1">
              <a:spcBef>
                <a:spcPct val="0"/>
              </a:spcBef>
              <a:buClr>
                <a:srgbClr val="336699"/>
              </a:buClr>
              <a:buFont typeface="Wingdings" panose="05000000000000000000" pitchFamily="2" charset="2"/>
              <a:buChar char="§"/>
            </a:pPr>
            <a:endParaRPr lang="de-DE" altLang="zh-CN" sz="2400">
              <a:latin typeface="黑体" panose="02010609060101010101" pitchFamily="49" charset="-122"/>
              <a:ea typeface="黑体" panose="02010609060101010101" pitchFamily="49" charset="-122"/>
            </a:endParaRPr>
          </a:p>
          <a:p>
            <a:pPr lvl="1" eaLnBrk="1" hangingPunct="1">
              <a:spcBef>
                <a:spcPct val="0"/>
              </a:spcBef>
              <a:buClr>
                <a:srgbClr val="336699"/>
              </a:buClr>
              <a:buFont typeface="Wingdings" panose="05000000000000000000" pitchFamily="2" charset="2"/>
              <a:buChar char="§"/>
            </a:pPr>
            <a:endParaRPr lang="de-DE" altLang="zh-CN" sz="2400">
              <a:latin typeface="黑体" panose="02010609060101010101" pitchFamily="49" charset="-122"/>
              <a:ea typeface="黑体" panose="02010609060101010101" pitchFamily="49" charset="-122"/>
            </a:endParaRPr>
          </a:p>
          <a:p>
            <a:pPr lvl="1" eaLnBrk="1" hangingPunct="1">
              <a:spcBef>
                <a:spcPct val="0"/>
              </a:spcBef>
              <a:buClr>
                <a:srgbClr val="336699"/>
              </a:buClr>
              <a:buFont typeface="Wingdings" panose="05000000000000000000" pitchFamily="2" charset="2"/>
              <a:buChar char="§"/>
            </a:pPr>
            <a:endParaRPr lang="de-DE" altLang="zh-CN" sz="2400">
              <a:latin typeface="黑体" panose="02010609060101010101" pitchFamily="49" charset="-122"/>
              <a:ea typeface="黑体" panose="02010609060101010101" pitchFamily="49" charset="-122"/>
            </a:endParaRPr>
          </a:p>
          <a:p>
            <a:pPr lvl="1" eaLnBrk="1" hangingPunct="1">
              <a:spcBef>
                <a:spcPct val="0"/>
              </a:spcBef>
              <a:buClr>
                <a:srgbClr val="336699"/>
              </a:buClr>
              <a:buFont typeface="Wingdings" panose="05000000000000000000" pitchFamily="2" charset="2"/>
              <a:buChar char="§"/>
            </a:pPr>
            <a:endParaRPr lang="de-DE" altLang="zh-CN" sz="2400">
              <a:latin typeface="黑体" panose="02010609060101010101" pitchFamily="49" charset="-122"/>
              <a:ea typeface="黑体" panose="02010609060101010101" pitchFamily="49" charset="-122"/>
            </a:endParaRPr>
          </a:p>
          <a:p>
            <a:pPr lvl="1" eaLnBrk="1" hangingPunct="1">
              <a:spcBef>
                <a:spcPct val="0"/>
              </a:spcBef>
              <a:buClr>
                <a:srgbClr val="336699"/>
              </a:buClr>
              <a:buFont typeface="Wingdings" panose="05000000000000000000" pitchFamily="2" charset="2"/>
              <a:buChar char="§"/>
            </a:pPr>
            <a:endParaRPr lang="en-US" altLang="zh-CN" sz="2400">
              <a:latin typeface="黑体" panose="02010609060101010101" pitchFamily="49" charset="-122"/>
              <a:ea typeface="黑体" panose="02010609060101010101" pitchFamily="49" charset="-122"/>
            </a:endParaRPr>
          </a:p>
          <a:p>
            <a:pPr lvl="1" eaLnBrk="1" hangingPunct="1">
              <a:spcBef>
                <a:spcPct val="0"/>
              </a:spcBef>
              <a:buClr>
                <a:srgbClr val="336699"/>
              </a:buClr>
              <a:buFontTx/>
              <a:buNone/>
            </a:pPr>
            <a:endParaRPr lang="en-US" altLang="zh-CN" sz="2400">
              <a:latin typeface="黑体" panose="02010609060101010101" pitchFamily="49" charset="-122"/>
              <a:ea typeface="黑体" panose="02010609060101010101" pitchFamily="49" charset="-122"/>
            </a:endParaRPr>
          </a:p>
          <a:p>
            <a:pPr lvl="1" eaLnBrk="1" hangingPunct="1">
              <a:spcBef>
                <a:spcPct val="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rPr>
              <a:t>即将相关文档的质心移动一个量，该量为相关文档质心和不相关文档质心的差异量</a:t>
            </a:r>
            <a:endParaRPr lang="en-US" altLang="zh-CN" sz="2400">
              <a:latin typeface="黑体" panose="02010609060101010101" pitchFamily="49" charset="-122"/>
              <a:ea typeface="黑体" panose="02010609060101010101" pitchFamily="49" charset="-122"/>
            </a:endParaRPr>
          </a:p>
          <a:p>
            <a:pPr lvl="1" eaLnBrk="1" hangingPunct="1">
              <a:spcBef>
                <a:spcPct val="0"/>
              </a:spcBef>
              <a:buClr>
                <a:srgbClr val="336699"/>
              </a:buClr>
              <a:buFont typeface="Wingdings" panose="05000000000000000000" pitchFamily="2" charset="2"/>
              <a:buChar char="§"/>
            </a:pPr>
            <a:endParaRPr lang="en-US" altLang="zh-CN" sz="2400">
              <a:latin typeface="黑体" panose="02010609060101010101" pitchFamily="49" charset="-122"/>
              <a:ea typeface="黑体" panose="02010609060101010101" pitchFamily="49" charset="-122"/>
            </a:endParaRPr>
          </a:p>
        </p:txBody>
      </p:sp>
      <p:pic>
        <p:nvPicPr>
          <p:cNvPr id="264198" name="Picture 8" descr="27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571750"/>
            <a:ext cx="69389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620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285750" y="1270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a:latin typeface="Times New Roman" panose="02020603050405020304" pitchFamily="18" charset="0"/>
                <a:ea typeface="黑体" panose="02010609060101010101" pitchFamily="49" charset="-122"/>
                <a:cs typeface="Times New Roman" panose="02020603050405020304" pitchFamily="18" charset="0"/>
              </a:rPr>
              <a:t>例</a:t>
            </a:r>
            <a:r>
              <a:rPr lang="de-DE" altLang="zh-CN" sz="3600">
                <a:latin typeface="Times New Roman" panose="02020603050405020304" pitchFamily="18" charset="0"/>
                <a:ea typeface="黑体" panose="02010609060101010101" pitchFamily="49" charset="-122"/>
                <a:cs typeface="Times New Roman" panose="02020603050405020304" pitchFamily="18" charset="0"/>
              </a:rPr>
              <a:t>: </a:t>
            </a:r>
            <a:r>
              <a:rPr lang="zh-CN" altLang="en-US" sz="3600">
                <a:latin typeface="Times New Roman" panose="02020603050405020304" pitchFamily="18" charset="0"/>
                <a:ea typeface="黑体" panose="02010609060101010101" pitchFamily="49" charset="-122"/>
                <a:cs typeface="Times New Roman" panose="02020603050405020304" pitchFamily="18" charset="0"/>
              </a:rPr>
              <a:t>计算</a:t>
            </a:r>
            <a:r>
              <a:rPr lang="de-DE" altLang="zh-CN" sz="3600">
                <a:latin typeface="Times New Roman" panose="02020603050405020304" pitchFamily="18" charset="0"/>
                <a:ea typeface="黑体" panose="02010609060101010101" pitchFamily="49" charset="-122"/>
                <a:cs typeface="Times New Roman" panose="02020603050405020304" pitchFamily="18" charset="0"/>
              </a:rPr>
              <a:t>Rocchio</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向量</a:t>
            </a:r>
            <a:endParaRPr lang="de-DE" altLang="zh-CN"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6243" name="Text Box 3"/>
          <p:cNvSpPr txBox="1">
            <a:spLocks noChangeArrowheads="1"/>
          </p:cNvSpPr>
          <p:nvPr/>
        </p:nvSpPr>
        <p:spPr bwMode="auto">
          <a:xfrm>
            <a:off x="279400" y="5364163"/>
            <a:ext cx="7361238"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1800">
                <a:latin typeface="黑体" panose="02010609060101010101" pitchFamily="49" charset="-122"/>
                <a:ea typeface="黑体" panose="02010609060101010101" pitchFamily="49" charset="-122"/>
              </a:rPr>
              <a:t>									                                   </a:t>
            </a:r>
          </a:p>
          <a:p>
            <a:pPr eaLnBrk="1" hangingPunct="1">
              <a:spcBef>
                <a:spcPct val="0"/>
              </a:spcBef>
              <a:buFontTx/>
              <a:buNone/>
            </a:pPr>
            <a:r>
              <a:rPr lang="de-DE" altLang="zh-CN" sz="1800">
                <a:latin typeface="黑体" panose="02010609060101010101" pitchFamily="49" charset="-122"/>
                <a:ea typeface="黑体" panose="02010609060101010101" pitchFamily="49" charset="-122"/>
              </a:rPr>
              <a:t>                   </a:t>
            </a:r>
            <a:r>
              <a:rPr lang="zh-CN" altLang="en-US" sz="1800">
                <a:latin typeface="黑体" panose="02010609060101010101" pitchFamily="49" charset="-122"/>
                <a:ea typeface="黑体" panose="02010609060101010101" pitchFamily="49" charset="-122"/>
              </a:rPr>
              <a:t>圆形点</a:t>
            </a:r>
            <a:r>
              <a:rPr lang="de-DE" altLang="zh-CN" sz="1800">
                <a:latin typeface="黑体" panose="02010609060101010101" pitchFamily="49" charset="-122"/>
                <a:ea typeface="黑体" panose="02010609060101010101" pitchFamily="49" charset="-122"/>
              </a:rPr>
              <a:t>: </a:t>
            </a:r>
            <a:r>
              <a:rPr lang="zh-CN" altLang="en-US" sz="1800">
                <a:latin typeface="黑体" panose="02010609060101010101" pitchFamily="49" charset="-122"/>
                <a:ea typeface="黑体" panose="02010609060101010101" pitchFamily="49" charset="-122"/>
              </a:rPr>
              <a:t>相关文档</a:t>
            </a:r>
            <a:r>
              <a:rPr lang="de-DE" altLang="zh-CN" sz="1800">
                <a:latin typeface="黑体" panose="02010609060101010101" pitchFamily="49" charset="-122"/>
                <a:ea typeface="黑体" panose="02010609060101010101" pitchFamily="49" charset="-122"/>
              </a:rPr>
              <a:t>,   </a:t>
            </a:r>
            <a:r>
              <a:rPr lang="zh-CN" altLang="en-US" sz="1800">
                <a:latin typeface="黑体" panose="02010609060101010101" pitchFamily="49" charset="-122"/>
                <a:ea typeface="黑体" panose="02010609060101010101" pitchFamily="49" charset="-122"/>
              </a:rPr>
              <a:t>叉叉点</a:t>
            </a:r>
            <a:r>
              <a:rPr lang="de-DE" altLang="zh-CN" sz="1800">
                <a:latin typeface="黑体" panose="02010609060101010101" pitchFamily="49" charset="-122"/>
                <a:ea typeface="黑体" panose="02010609060101010101" pitchFamily="49" charset="-122"/>
              </a:rPr>
              <a:t>: </a:t>
            </a:r>
            <a:r>
              <a:rPr lang="zh-CN" altLang="en-US" sz="1800">
                <a:latin typeface="黑体" panose="02010609060101010101" pitchFamily="49" charset="-122"/>
                <a:ea typeface="黑体" panose="02010609060101010101" pitchFamily="49" charset="-122"/>
              </a:rPr>
              <a:t>不相关文档</a:t>
            </a:r>
            <a:endParaRPr lang="de-DE" altLang="zh-CN" sz="18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1800">
              <a:latin typeface="黑体" panose="02010609060101010101" pitchFamily="49" charset="-122"/>
              <a:ea typeface="黑体" panose="02010609060101010101" pitchFamily="49" charset="-122"/>
            </a:endParaRPr>
          </a:p>
        </p:txBody>
      </p:sp>
      <p:sp>
        <p:nvSpPr>
          <p:cNvPr id="266244"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28496AD3-182D-4793-AB79-6CFAF62750C7}"/>
              </a:ext>
            </a:extLst>
          </p:cNvPr>
          <p:cNvSpPr txBox="1">
            <a:spLocks noChangeArrowheads="1"/>
          </p:cNvSpPr>
          <p:nvPr/>
        </p:nvSpPr>
        <p:spPr bwMode="auto">
          <a:xfrm>
            <a:off x="366713" y="1785938"/>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66246" name="Picture 9" descr="28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813" y="1928813"/>
            <a:ext cx="4059237"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3041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285750" y="666750"/>
            <a:ext cx="85725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latin typeface="黑体" panose="02010609060101010101" pitchFamily="49" charset="-122"/>
                <a:ea typeface="黑体" panose="02010609060101010101" pitchFamily="49" charset="-122"/>
                <a:cs typeface="Times New Roman" panose="02020603050405020304" pitchFamily="18" charset="0"/>
              </a:rPr>
              <a:t>Rocchio</a:t>
            </a:r>
            <a:r>
              <a:rPr lang="zh-CN" altLang="en-US" sz="3600">
                <a:latin typeface="黑体" panose="02010609060101010101" pitchFamily="49" charset="-122"/>
                <a:ea typeface="黑体" panose="02010609060101010101" pitchFamily="49" charset="-122"/>
                <a:cs typeface="Times New Roman" panose="02020603050405020304" pitchFamily="18" charset="0"/>
              </a:rPr>
              <a:t>算法图示</a:t>
            </a:r>
            <a:endParaRPr lang="de-DE" altLang="zh-CN" sz="3600">
              <a:latin typeface="黑体" panose="02010609060101010101" pitchFamily="49" charset="-122"/>
              <a:ea typeface="黑体" panose="02010609060101010101" pitchFamily="49" charset="-122"/>
              <a:cs typeface="Times New Roman" panose="02020603050405020304" pitchFamily="18" charset="0"/>
            </a:endParaRPr>
          </a:p>
        </p:txBody>
      </p:sp>
      <p:sp>
        <p:nvSpPr>
          <p:cNvPr id="84996" name="Text Box 3">
            <a:extLst>
              <a:ext uri="{FF2B5EF4-FFF2-40B4-BE49-F238E27FC236}">
                <a16:creationId xmlns:a16="http://schemas.microsoft.com/office/drawing/2014/main" id="{3DBC1274-96DA-4B91-B89C-D620BC56411D}"/>
              </a:ext>
            </a:extLst>
          </p:cNvPr>
          <p:cNvSpPr txBox="1">
            <a:spLocks noChangeArrowheads="1"/>
          </p:cNvSpPr>
          <p:nvPr/>
        </p:nvSpPr>
        <p:spPr bwMode="auto">
          <a:xfrm>
            <a:off x="2124075" y="5449888"/>
            <a:ext cx="3600450" cy="1285875"/>
          </a:xfrm>
          <a:prstGeom prst="rect">
            <a:avLst/>
          </a:prstGeom>
          <a:noFill/>
          <a:ln w="9525">
            <a:noFill/>
            <a:round/>
            <a:headEnd/>
            <a:tailEnd/>
          </a:ln>
        </p:spPr>
        <p:txBody>
          <a:bodyPr/>
          <a:lstStyle/>
          <a:p>
            <a:pPr eaLnBrk="1" hangingPunct="1">
              <a:defRPr/>
            </a:pPr>
            <a:endParaRPr lang="de-DE" dirty="0">
              <a:solidFill>
                <a:schemeClr val="tx1"/>
              </a:solidFill>
              <a:latin typeface="+mj-lt"/>
              <a:ea typeface="黑体" pitchFamily="49" charset="-122"/>
            </a:endParaRPr>
          </a:p>
          <a:p>
            <a:pPr eaLnBrk="1" hangingPunct="1">
              <a:defRPr/>
            </a:pPr>
            <a:r>
              <a:rPr lang="en-US" dirty="0">
                <a:solidFill>
                  <a:schemeClr val="tx1"/>
                </a:solidFill>
                <a:latin typeface="+mj-lt"/>
                <a:ea typeface="黑体" pitchFamily="49" charset="-122"/>
              </a:rPr>
              <a:t>              </a:t>
            </a:r>
            <a:r>
              <a:rPr lang="en-US" dirty="0">
                <a:solidFill>
                  <a:schemeClr val="tx1"/>
                </a:solidFill>
                <a:latin typeface="+mn-ea"/>
                <a:ea typeface="+mn-ea"/>
              </a:rPr>
              <a:t>: </a:t>
            </a:r>
            <a:r>
              <a:rPr lang="zh-CN" altLang="en-US" dirty="0">
                <a:solidFill>
                  <a:schemeClr val="tx1"/>
                </a:solidFill>
                <a:latin typeface="+mn-ea"/>
                <a:ea typeface="+mn-ea"/>
              </a:rPr>
              <a:t>相关文档的质心</a:t>
            </a:r>
            <a:endParaRPr lang="en-US" dirty="0">
              <a:solidFill>
                <a:schemeClr val="tx1"/>
              </a:solidFill>
              <a:latin typeface="+mn-ea"/>
              <a:ea typeface="+mn-ea"/>
            </a:endParaRPr>
          </a:p>
        </p:txBody>
      </p:sp>
      <p:sp>
        <p:nvSpPr>
          <p:cNvPr id="268292"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8A3719D4-E905-48AC-A456-1654D5B3DA8A}"/>
              </a:ext>
            </a:extLst>
          </p:cNvPr>
          <p:cNvSpPr txBox="1">
            <a:spLocks noChangeArrowheads="1"/>
          </p:cNvSpPr>
          <p:nvPr/>
        </p:nvSpPr>
        <p:spPr bwMode="auto">
          <a:xfrm>
            <a:off x="366713" y="1785938"/>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68294" name="Picture 10" descr="2909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80124"/>
            <a:ext cx="503237"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295" name="Picture 15" descr="09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785938"/>
            <a:ext cx="43275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6670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285750" y="1270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ea typeface="黑体" panose="02010609060101010101" pitchFamily="49" charset="-122"/>
              </a:rPr>
              <a:t>Rocchio</a:t>
            </a:r>
            <a:r>
              <a:rPr lang="zh-CN" altLang="en-US" sz="3600">
                <a:ea typeface="黑体" panose="02010609060101010101" pitchFamily="49" charset="-122"/>
              </a:rPr>
              <a:t>算法图示</a:t>
            </a:r>
            <a:endParaRPr lang="de-DE" altLang="zh-CN" sz="3600">
              <a:ea typeface="黑体" panose="02010609060101010101" pitchFamily="49" charset="-122"/>
            </a:endParaRPr>
          </a:p>
        </p:txBody>
      </p:sp>
      <p:sp>
        <p:nvSpPr>
          <p:cNvPr id="270339" name="Text Box 3"/>
          <p:cNvSpPr txBox="1">
            <a:spLocks noChangeArrowheads="1"/>
          </p:cNvSpPr>
          <p:nvPr/>
        </p:nvSpPr>
        <p:spPr bwMode="auto">
          <a:xfrm>
            <a:off x="2084388" y="5465763"/>
            <a:ext cx="43592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endParaRPr lang="de-DE" altLang="zh-CN" sz="1800">
              <a:latin typeface="黑体" panose="02010609060101010101" pitchFamily="49" charset="-122"/>
              <a:ea typeface="黑体" panose="02010609060101010101" pitchFamily="49" charset="-122"/>
            </a:endParaRPr>
          </a:p>
          <a:p>
            <a:pPr eaLnBrk="1" hangingPunct="1">
              <a:spcBef>
                <a:spcPct val="0"/>
              </a:spcBef>
              <a:buFontTx/>
              <a:buNone/>
            </a:pPr>
            <a:r>
              <a:rPr lang="zh-CN" altLang="en-US" sz="1800">
                <a:latin typeface="黑体" panose="02010609060101010101" pitchFamily="49" charset="-122"/>
                <a:ea typeface="黑体" panose="02010609060101010101" pitchFamily="49" charset="-122"/>
              </a:rPr>
              <a:t>          不能将相关</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不相关文档分开</a:t>
            </a:r>
            <a:endParaRPr lang="en-US" altLang="zh-CN" sz="1800">
              <a:latin typeface="黑体" panose="02010609060101010101" pitchFamily="49" charset="-122"/>
              <a:ea typeface="黑体" panose="02010609060101010101" pitchFamily="49" charset="-122"/>
            </a:endParaRPr>
          </a:p>
        </p:txBody>
      </p:sp>
      <p:sp>
        <p:nvSpPr>
          <p:cNvPr id="27034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3889F1EA-E180-4617-9CCB-EC17987CB509}"/>
              </a:ext>
            </a:extLst>
          </p:cNvPr>
          <p:cNvSpPr txBox="1">
            <a:spLocks noChangeArrowheads="1"/>
          </p:cNvSpPr>
          <p:nvPr/>
        </p:nvSpPr>
        <p:spPr bwMode="auto">
          <a:xfrm>
            <a:off x="366713" y="1785938"/>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70342" name="Picture 10" descr="2909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5770563"/>
            <a:ext cx="50323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343" name="Picture 9" descr="09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785938"/>
            <a:ext cx="41370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5551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285750" y="620713"/>
            <a:ext cx="85725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latin typeface="Times New Roman" panose="02020603050405020304" pitchFamily="18" charset="0"/>
                <a:ea typeface="黑体" panose="02010609060101010101" pitchFamily="49" charset="-122"/>
                <a:cs typeface="Times New Roman" panose="02020603050405020304" pitchFamily="18" charset="0"/>
              </a:rPr>
              <a:t>Rocchio</a:t>
            </a:r>
            <a:r>
              <a:rPr lang="zh-CN" altLang="en-US" sz="3600">
                <a:latin typeface="Times New Roman" panose="02020603050405020304" pitchFamily="18" charset="0"/>
                <a:ea typeface="黑体" panose="02010609060101010101" pitchFamily="49" charset="-122"/>
                <a:cs typeface="Times New Roman" panose="02020603050405020304" pitchFamily="18" charset="0"/>
              </a:rPr>
              <a:t>算法图示</a:t>
            </a:r>
            <a:endParaRPr lang="de-DE" altLang="zh-CN"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2387" name="Text Box 3"/>
          <p:cNvSpPr txBox="1">
            <a:spLocks noChangeArrowheads="1"/>
          </p:cNvSpPr>
          <p:nvPr/>
        </p:nvSpPr>
        <p:spPr bwMode="auto">
          <a:xfrm>
            <a:off x="2700338" y="5491163"/>
            <a:ext cx="367188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endParaRPr lang="de-DE" altLang="zh-CN" sz="1800">
              <a:latin typeface="黑体" panose="02010609060101010101" pitchFamily="49" charset="-122"/>
              <a:ea typeface="黑体" panose="02010609060101010101" pitchFamily="49" charset="-122"/>
            </a:endParaRPr>
          </a:p>
          <a:p>
            <a:pPr eaLnBrk="1" hangingPunct="1">
              <a:spcBef>
                <a:spcPct val="0"/>
              </a:spcBef>
              <a:buFontTx/>
              <a:buNone/>
            </a:pPr>
            <a:r>
              <a:rPr lang="en-US" altLang="zh-CN" sz="1800">
                <a:latin typeface="黑体" panose="02010609060101010101" pitchFamily="49" charset="-122"/>
                <a:ea typeface="黑体" panose="02010609060101010101" pitchFamily="49" charset="-122"/>
              </a:rPr>
              <a:t>          </a:t>
            </a:r>
            <a:r>
              <a:rPr lang="zh-CN" altLang="en-US" sz="1800">
                <a:latin typeface="黑体" panose="02010609060101010101" pitchFamily="49" charset="-122"/>
                <a:ea typeface="黑体" panose="02010609060101010101" pitchFamily="49" charset="-122"/>
              </a:rPr>
              <a:t>不相关文档的质心</a:t>
            </a:r>
            <a:endParaRPr lang="en-US" altLang="zh-CN" sz="1800">
              <a:latin typeface="黑体" panose="02010609060101010101" pitchFamily="49" charset="-122"/>
              <a:ea typeface="黑体" panose="02010609060101010101" pitchFamily="49" charset="-122"/>
            </a:endParaRPr>
          </a:p>
        </p:txBody>
      </p:sp>
      <p:sp>
        <p:nvSpPr>
          <p:cNvPr id="272388"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B7D44083-80A4-4CE1-9CBE-03A311BCBEC6}"/>
              </a:ext>
            </a:extLst>
          </p:cNvPr>
          <p:cNvSpPr txBox="1">
            <a:spLocks noChangeArrowheads="1"/>
          </p:cNvSpPr>
          <p:nvPr/>
        </p:nvSpPr>
        <p:spPr bwMode="auto">
          <a:xfrm>
            <a:off x="366713" y="1785938"/>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72390" name="Picture 11" descr="09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1714500"/>
            <a:ext cx="4214812" cy="36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391" name="Picture 12" descr="2909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5737225"/>
            <a:ext cx="7667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6995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285750" y="595313"/>
            <a:ext cx="8572500"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latin typeface="Times New Roman" panose="02020603050405020304" pitchFamily="18" charset="0"/>
                <a:ea typeface="黑体" panose="02010609060101010101" pitchFamily="49" charset="-122"/>
                <a:cs typeface="Times New Roman" panose="02020603050405020304" pitchFamily="18" charset="0"/>
              </a:rPr>
              <a:t>Rocchio</a:t>
            </a:r>
            <a:r>
              <a:rPr lang="zh-CN" altLang="en-US" sz="3600">
                <a:latin typeface="Times New Roman" panose="02020603050405020304" pitchFamily="18" charset="0"/>
                <a:ea typeface="黑体" panose="02010609060101010101" pitchFamily="49" charset="-122"/>
                <a:cs typeface="Times New Roman" panose="02020603050405020304" pitchFamily="18" charset="0"/>
              </a:rPr>
              <a:t>算法图示</a:t>
            </a:r>
            <a:endParaRPr lang="de-DE" altLang="zh-CN"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4435"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B692D809-FE32-4868-8FAD-EF6D274F78DF}"/>
              </a:ext>
            </a:extLst>
          </p:cNvPr>
          <p:cNvSpPr txBox="1">
            <a:spLocks noChangeArrowheads="1"/>
          </p:cNvSpPr>
          <p:nvPr/>
        </p:nvSpPr>
        <p:spPr bwMode="auto">
          <a:xfrm>
            <a:off x="366713" y="1785938"/>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74437" name="Picture 9" descr="09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1714500"/>
            <a:ext cx="4271962"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8400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285750" y="446088"/>
            <a:ext cx="85725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latin typeface="Times New Roman" panose="02020603050405020304" pitchFamily="18" charset="0"/>
                <a:ea typeface="黑体" panose="02010609060101010101" pitchFamily="49" charset="-122"/>
                <a:cs typeface="Times New Roman" panose="02020603050405020304" pitchFamily="18" charset="0"/>
              </a:rPr>
              <a:t>Rocchio</a:t>
            </a:r>
            <a:r>
              <a:rPr lang="zh-CN" altLang="en-US" sz="3600">
                <a:latin typeface="Times New Roman" panose="02020603050405020304" pitchFamily="18" charset="0"/>
                <a:ea typeface="黑体" panose="02010609060101010101" pitchFamily="49" charset="-122"/>
                <a:cs typeface="Times New Roman" panose="02020603050405020304" pitchFamily="18" charset="0"/>
              </a:rPr>
              <a:t>算法图示</a:t>
            </a:r>
            <a:endParaRPr lang="de-DE" altLang="zh-CN"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996" name="Text Box 3">
            <a:extLst>
              <a:ext uri="{FF2B5EF4-FFF2-40B4-BE49-F238E27FC236}">
                <a16:creationId xmlns:a16="http://schemas.microsoft.com/office/drawing/2014/main" id="{7FC4845B-A270-434D-B263-79F0E9175957}"/>
              </a:ext>
            </a:extLst>
          </p:cNvPr>
          <p:cNvSpPr txBox="1">
            <a:spLocks noChangeArrowheads="1"/>
          </p:cNvSpPr>
          <p:nvPr/>
        </p:nvSpPr>
        <p:spPr bwMode="auto">
          <a:xfrm>
            <a:off x="173038" y="5373688"/>
            <a:ext cx="8286750" cy="1285875"/>
          </a:xfrm>
          <a:prstGeom prst="rect">
            <a:avLst/>
          </a:prstGeom>
          <a:noFill/>
          <a:ln w="9525">
            <a:noFill/>
            <a:round/>
            <a:headEnd/>
            <a:tailEnd/>
          </a:ln>
        </p:spPr>
        <p:txBody>
          <a:bodyPr/>
          <a:lstStyle/>
          <a:p>
            <a:pPr eaLnBrk="1" hangingPunct="1">
              <a:defRPr/>
            </a:pPr>
            <a:endParaRPr lang="de-DE" dirty="0">
              <a:latin typeface="+mj-lt"/>
              <a:ea typeface="黑体" pitchFamily="49" charset="-122"/>
            </a:endParaRPr>
          </a:p>
          <a:p>
            <a:pPr eaLnBrk="1" hangingPunct="1">
              <a:defRPr/>
            </a:pPr>
            <a:r>
              <a:rPr lang="zh-CN" altLang="en-US" dirty="0">
                <a:latin typeface="+mn-ea"/>
                <a:ea typeface="+mn-ea"/>
              </a:rPr>
              <a:t>                       </a:t>
            </a:r>
            <a:r>
              <a:rPr lang="en-US" altLang="zh-CN" dirty="0">
                <a:latin typeface="+mn-ea"/>
                <a:ea typeface="+mn-ea"/>
              </a:rPr>
              <a:t>-</a:t>
            </a:r>
            <a:r>
              <a:rPr lang="zh-CN" altLang="en-US" dirty="0">
                <a:latin typeface="+mn-ea"/>
                <a:ea typeface="+mn-ea"/>
              </a:rPr>
              <a:t>           </a:t>
            </a:r>
            <a:r>
              <a:rPr lang="zh-CN" altLang="en-US" sz="2400" dirty="0">
                <a:latin typeface="黑体" panose="02010609060101010101" pitchFamily="49" charset="-122"/>
                <a:ea typeface="黑体" panose="02010609060101010101" pitchFamily="49" charset="-122"/>
              </a:rPr>
              <a:t>差异向量</a:t>
            </a:r>
            <a:endParaRPr lang="en-US" dirty="0">
              <a:latin typeface="黑体" panose="02010609060101010101" pitchFamily="49" charset="-122"/>
              <a:ea typeface="黑体" panose="02010609060101010101" pitchFamily="49" charset="-122"/>
            </a:endParaRPr>
          </a:p>
        </p:txBody>
      </p:sp>
      <p:sp>
        <p:nvSpPr>
          <p:cNvPr id="276484"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16DF8A01-4D52-4157-931A-75954C3ADB4B}"/>
              </a:ext>
            </a:extLst>
          </p:cNvPr>
          <p:cNvSpPr txBox="1">
            <a:spLocks noChangeArrowheads="1"/>
          </p:cNvSpPr>
          <p:nvPr/>
        </p:nvSpPr>
        <p:spPr bwMode="auto">
          <a:xfrm>
            <a:off x="366713" y="1785938"/>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76486" name="Picture 12" descr="2909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8313" y="5729288"/>
            <a:ext cx="842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487" name="Picture 9" descr="09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643063"/>
            <a:ext cx="4143375"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488" name="Picture 10" descr="2909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22500" y="5661025"/>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82967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85750" y="1270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latin typeface="Times New Roman" panose="02020603050405020304" pitchFamily="18" charset="0"/>
                <a:ea typeface="黑体" panose="02010609060101010101" pitchFamily="49" charset="-122"/>
                <a:cs typeface="Times New Roman" panose="02020603050405020304" pitchFamily="18" charset="0"/>
              </a:rPr>
              <a:t>Rocchio</a:t>
            </a:r>
            <a:r>
              <a:rPr lang="zh-CN" altLang="en-US" sz="3600">
                <a:latin typeface="Times New Roman" panose="02020603050405020304" pitchFamily="18" charset="0"/>
                <a:ea typeface="黑体" panose="02010609060101010101" pitchFamily="49" charset="-122"/>
                <a:cs typeface="Times New Roman" panose="02020603050405020304" pitchFamily="18" charset="0"/>
              </a:rPr>
              <a:t>算法图示</a:t>
            </a:r>
            <a:endParaRPr lang="de-DE" altLang="zh-CN"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8531" name="Text Box 3"/>
          <p:cNvSpPr txBox="1">
            <a:spLocks noChangeArrowheads="1"/>
          </p:cNvSpPr>
          <p:nvPr/>
        </p:nvSpPr>
        <p:spPr bwMode="auto">
          <a:xfrm>
            <a:off x="1116013" y="5461000"/>
            <a:ext cx="430688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endParaRPr lang="de-DE" altLang="zh-CN" sz="2400">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加上差异向量</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p>
        </p:txBody>
      </p:sp>
      <p:sp>
        <p:nvSpPr>
          <p:cNvPr id="278532"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3A869122-7264-4C85-B2EB-A76297FC00CA}"/>
              </a:ext>
            </a:extLst>
          </p:cNvPr>
          <p:cNvSpPr txBox="1">
            <a:spLocks noChangeArrowheads="1"/>
          </p:cNvSpPr>
          <p:nvPr/>
        </p:nvSpPr>
        <p:spPr bwMode="auto">
          <a:xfrm>
            <a:off x="366713" y="1785938"/>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78534" name="Picture 10" descr="2909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48350"/>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535" name="Picture 11" descr="096.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1643063"/>
            <a:ext cx="4214812"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43532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2"/>
          <p:cNvSpPr txBox="1">
            <a:spLocks noChangeArrowheads="1"/>
          </p:cNvSpPr>
          <p:nvPr/>
        </p:nvSpPr>
        <p:spPr bwMode="auto">
          <a:xfrm>
            <a:off x="285750" y="1270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latin typeface="Times New Roman" panose="02020603050405020304" pitchFamily="18" charset="0"/>
                <a:ea typeface="黑体" panose="02010609060101010101" pitchFamily="49" charset="-122"/>
                <a:cs typeface="Times New Roman" panose="02020603050405020304" pitchFamily="18" charset="0"/>
              </a:rPr>
              <a:t>Rocchio</a:t>
            </a:r>
            <a:r>
              <a:rPr lang="zh-CN" altLang="en-US" sz="3600">
                <a:latin typeface="Times New Roman" panose="02020603050405020304" pitchFamily="18" charset="0"/>
                <a:ea typeface="黑体" panose="02010609060101010101" pitchFamily="49" charset="-122"/>
                <a:cs typeface="Times New Roman" panose="02020603050405020304" pitchFamily="18" charset="0"/>
              </a:rPr>
              <a:t>算法图示</a:t>
            </a:r>
            <a:endParaRPr lang="de-DE" altLang="zh-CN"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0579" name="Text Box 3"/>
          <p:cNvSpPr txBox="1">
            <a:spLocks noChangeArrowheads="1"/>
          </p:cNvSpPr>
          <p:nvPr/>
        </p:nvSpPr>
        <p:spPr bwMode="auto">
          <a:xfrm>
            <a:off x="1116013" y="5349875"/>
            <a:ext cx="51847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endParaRPr lang="de-DE"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得到</a:t>
            </a:r>
            <a:endParaRPr lang="en-US" altLang="zh-CN" sz="2400">
              <a:latin typeface="黑体" panose="02010609060101010101" pitchFamily="49" charset="-122"/>
              <a:ea typeface="黑体" panose="02010609060101010101" pitchFamily="49" charset="-122"/>
            </a:endParaRPr>
          </a:p>
        </p:txBody>
      </p:sp>
      <p:sp>
        <p:nvSpPr>
          <p:cNvPr id="28058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410099DA-E8BC-4E5F-A7A8-C95AF00539C3}"/>
              </a:ext>
            </a:extLst>
          </p:cNvPr>
          <p:cNvSpPr txBox="1">
            <a:spLocks noChangeArrowheads="1"/>
          </p:cNvSpPr>
          <p:nvPr/>
        </p:nvSpPr>
        <p:spPr bwMode="auto">
          <a:xfrm>
            <a:off x="366713" y="1785938"/>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80582" name="Picture 9" descr="09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643063"/>
            <a:ext cx="428625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583" name="Picture 12" descr="2909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98913" y="5795963"/>
            <a:ext cx="7175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6901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285750" y="1270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ea typeface="黑体" panose="02010609060101010101" pitchFamily="49" charset="-122"/>
              </a:rPr>
              <a:t>Rocchio</a:t>
            </a:r>
            <a:r>
              <a:rPr lang="zh-CN" altLang="en-US" sz="3600">
                <a:ea typeface="黑体" panose="02010609060101010101" pitchFamily="49" charset="-122"/>
              </a:rPr>
              <a:t>算法图示</a:t>
            </a:r>
            <a:endParaRPr lang="de-DE" altLang="zh-CN" sz="3600">
              <a:ea typeface="黑体" panose="02010609060101010101" pitchFamily="49" charset="-122"/>
            </a:endParaRPr>
          </a:p>
        </p:txBody>
      </p:sp>
      <p:sp>
        <p:nvSpPr>
          <p:cNvPr id="84996" name="Text Box 3">
            <a:extLst>
              <a:ext uri="{FF2B5EF4-FFF2-40B4-BE49-F238E27FC236}">
                <a16:creationId xmlns:a16="http://schemas.microsoft.com/office/drawing/2014/main" id="{E5A5C3FF-1584-42D0-84ED-C6B0D79B623B}"/>
              </a:ext>
            </a:extLst>
          </p:cNvPr>
          <p:cNvSpPr txBox="1">
            <a:spLocks noChangeArrowheads="1"/>
          </p:cNvSpPr>
          <p:nvPr/>
        </p:nvSpPr>
        <p:spPr bwMode="auto">
          <a:xfrm>
            <a:off x="1812925" y="5527501"/>
            <a:ext cx="6753225" cy="1285875"/>
          </a:xfrm>
          <a:prstGeom prst="rect">
            <a:avLst/>
          </a:prstGeom>
          <a:noFill/>
          <a:ln w="9525">
            <a:noFill/>
            <a:round/>
            <a:headEnd/>
            <a:tailEnd/>
          </a:ln>
        </p:spPr>
        <p:txBody>
          <a:bodyPr/>
          <a:lstStyle/>
          <a:p>
            <a:pPr eaLnBrk="1" hangingPunct="1">
              <a:defRPr/>
            </a:pPr>
            <a:endParaRPr lang="de-DE" b="1" dirty="0">
              <a:solidFill>
                <a:schemeClr val="tx1"/>
              </a:solidFill>
              <a:latin typeface="+mj-lt"/>
              <a:ea typeface="黑体" pitchFamily="49" charset="-122"/>
            </a:endParaRPr>
          </a:p>
          <a:p>
            <a:pPr eaLnBrk="1" hangingPunct="1">
              <a:defRPr/>
            </a:pPr>
            <a:r>
              <a:rPr lang="en-US" dirty="0">
                <a:solidFill>
                  <a:schemeClr val="tx1"/>
                </a:solidFill>
                <a:latin typeface="+mj-lt"/>
                <a:ea typeface="黑体" pitchFamily="49" charset="-122"/>
              </a:rPr>
              <a:t>                 </a:t>
            </a:r>
            <a:r>
              <a:rPr lang="zh-CN" altLang="en-US" dirty="0">
                <a:solidFill>
                  <a:schemeClr val="tx1"/>
                </a:solidFill>
                <a:latin typeface="Times New Roman" panose="02020603050405020304" pitchFamily="18" charset="0"/>
                <a:ea typeface="+mn-ea"/>
                <a:cs typeface="Times New Roman" panose="02020603050405020304" pitchFamily="18" charset="0"/>
              </a:rPr>
              <a:t>能够将相关</a:t>
            </a:r>
            <a:r>
              <a:rPr lang="en-US" altLang="zh-CN" dirty="0">
                <a:solidFill>
                  <a:schemeClr val="tx1"/>
                </a:solidFill>
                <a:latin typeface="Times New Roman" panose="02020603050405020304" pitchFamily="18" charset="0"/>
                <a:ea typeface="+mn-ea"/>
                <a:cs typeface="Times New Roman" panose="02020603050405020304" pitchFamily="18" charset="0"/>
              </a:rPr>
              <a:t>/</a:t>
            </a:r>
            <a:r>
              <a:rPr lang="zh-CN" altLang="en-US" dirty="0">
                <a:solidFill>
                  <a:schemeClr val="tx1"/>
                </a:solidFill>
                <a:latin typeface="Times New Roman" panose="02020603050405020304" pitchFamily="18" charset="0"/>
                <a:ea typeface="+mn-ea"/>
                <a:cs typeface="Times New Roman" panose="02020603050405020304" pitchFamily="18" charset="0"/>
              </a:rPr>
              <a:t>不相关文档完美地分开</a:t>
            </a:r>
            <a:endParaRPr lang="en-US" dirty="0">
              <a:solidFill>
                <a:schemeClr val="tx1"/>
              </a:solidFill>
              <a:latin typeface="Times New Roman" panose="02020603050405020304" pitchFamily="18" charset="0"/>
              <a:ea typeface="+mn-ea"/>
              <a:cs typeface="Times New Roman" panose="02020603050405020304" pitchFamily="18" charset="0"/>
            </a:endParaRPr>
          </a:p>
        </p:txBody>
      </p:sp>
      <p:sp>
        <p:nvSpPr>
          <p:cNvPr id="282628"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69D5E9BE-AEC6-4318-AD1C-C4921875D895}"/>
              </a:ext>
            </a:extLst>
          </p:cNvPr>
          <p:cNvSpPr txBox="1">
            <a:spLocks noChangeArrowheads="1"/>
          </p:cNvSpPr>
          <p:nvPr/>
        </p:nvSpPr>
        <p:spPr bwMode="auto">
          <a:xfrm>
            <a:off x="1109663" y="1846263"/>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82630" name="Picture 12" descr="2909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5943600"/>
            <a:ext cx="7191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631" name="Picture 10" descr="098.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1703388"/>
            <a:ext cx="49276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1231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关键词查询（</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当前搜索引擎提供简单的、基于自然语言的查询界面，可以使任何人都能进行检索</a:t>
            </a:r>
            <a:endParaRPr lang="en-US" altLang="zh-CN" dirty="0"/>
          </a:p>
          <a:p>
            <a:r>
              <a:rPr lang="zh-CN" altLang="en-US" dirty="0"/>
              <a:t>但与此同时，搜索引擎在自然语言查询方面处理结果并不理想</a:t>
            </a:r>
            <a:endParaRPr lang="en-US" altLang="zh-CN" dirty="0"/>
          </a:p>
          <a:p>
            <a:pPr lvl="1"/>
            <a:r>
              <a:rPr lang="zh-CN" altLang="en-US" dirty="0"/>
              <a:t>平均长度</a:t>
            </a:r>
            <a:r>
              <a:rPr lang="en-US" altLang="zh-CN" dirty="0"/>
              <a:t>30</a:t>
            </a:r>
            <a:r>
              <a:rPr lang="zh-CN" altLang="en-US" dirty="0"/>
              <a:t>个词的搜索 </a:t>
            </a:r>
            <a:r>
              <a:rPr lang="en-US" altLang="zh-CN" dirty="0"/>
              <a:t>VS. 2~3</a:t>
            </a:r>
            <a:r>
              <a:rPr lang="zh-CN" altLang="en-US" dirty="0"/>
              <a:t>个关键词的搜索</a:t>
            </a:r>
            <a:endParaRPr lang="en-US" altLang="zh-CN" dirty="0"/>
          </a:p>
          <a:p>
            <a:r>
              <a:rPr lang="zh-CN" altLang="en-US" dirty="0"/>
              <a:t>用户想要选择精确的查询词并不容易</a:t>
            </a:r>
            <a:endParaRPr lang="en-US" altLang="zh-CN" dirty="0"/>
          </a:p>
          <a:p>
            <a:pPr lvl="1"/>
            <a:r>
              <a:rPr lang="zh-CN" altLang="en-US" dirty="0"/>
              <a:t>需要搜索引擎的帮助</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285750" y="1270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latin typeface="Times New Roman" panose="02020603050405020304" pitchFamily="18" charset="0"/>
                <a:ea typeface="黑体" panose="02010609060101010101" pitchFamily="49" charset="-122"/>
                <a:cs typeface="Times New Roman" panose="02020603050405020304" pitchFamily="18" charset="0"/>
              </a:rPr>
              <a:t>Rocchio</a:t>
            </a:r>
            <a:r>
              <a:rPr lang="zh-CN" altLang="en-US" sz="3600">
                <a:latin typeface="Times New Roman" panose="02020603050405020304" pitchFamily="18" charset="0"/>
                <a:ea typeface="黑体" panose="02010609060101010101" pitchFamily="49" charset="-122"/>
                <a:cs typeface="Times New Roman" panose="02020603050405020304" pitchFamily="18" charset="0"/>
              </a:rPr>
              <a:t>算法图示</a:t>
            </a:r>
            <a:endParaRPr lang="de-DE" altLang="zh-CN"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4675" name="Text Box 3"/>
          <p:cNvSpPr txBox="1">
            <a:spLocks noChangeArrowheads="1"/>
          </p:cNvSpPr>
          <p:nvPr/>
        </p:nvSpPr>
        <p:spPr bwMode="auto">
          <a:xfrm>
            <a:off x="1476375" y="5661025"/>
            <a:ext cx="55435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endParaRPr lang="de-DE" altLang="zh-CN" sz="1800">
              <a:latin typeface="黑体" panose="02010609060101010101" pitchFamily="49" charset="-122"/>
              <a:ea typeface="黑体" panose="02010609060101010101" pitchFamily="49" charset="-122"/>
            </a:endParaRPr>
          </a:p>
          <a:p>
            <a:pPr eaLnBrk="1" hangingPunct="1">
              <a:spcBef>
                <a:spcPct val="0"/>
              </a:spcBef>
              <a:buFontTx/>
              <a:buNone/>
            </a:pPr>
            <a:r>
              <a:rPr lang="zh-CN" altLang="en-US" sz="1800">
                <a:latin typeface="黑体" panose="02010609060101010101" pitchFamily="49" charset="-122"/>
                <a:ea typeface="黑体" panose="02010609060101010101" pitchFamily="49" charset="-122"/>
              </a:rPr>
              <a:t>            能够将相关</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不相关文档完美地分开</a:t>
            </a:r>
            <a:endParaRPr lang="en-US" altLang="zh-CN" sz="1800">
              <a:latin typeface="黑体" panose="02010609060101010101" pitchFamily="49" charset="-122"/>
              <a:ea typeface="黑体" panose="02010609060101010101" pitchFamily="49" charset="-122"/>
            </a:endParaRPr>
          </a:p>
        </p:txBody>
      </p:sp>
      <p:sp>
        <p:nvSpPr>
          <p:cNvPr id="284676"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8" name="Text Box 3">
            <a:extLst>
              <a:ext uri="{FF2B5EF4-FFF2-40B4-BE49-F238E27FC236}">
                <a16:creationId xmlns:a16="http://schemas.microsoft.com/office/drawing/2014/main" id="{585427AB-1878-4CEC-B06E-174994E18939}"/>
              </a:ext>
            </a:extLst>
          </p:cNvPr>
          <p:cNvSpPr txBox="1">
            <a:spLocks noChangeArrowheads="1"/>
          </p:cNvSpPr>
          <p:nvPr/>
        </p:nvSpPr>
        <p:spPr bwMode="auto">
          <a:xfrm>
            <a:off x="366713" y="1785938"/>
            <a:ext cx="8286750" cy="3571875"/>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latin typeface="+mj-lt"/>
              <a:ea typeface="黑体" pitchFamily="49" charset="-122"/>
            </a:endParaRPr>
          </a:p>
        </p:txBody>
      </p:sp>
      <p:pic>
        <p:nvPicPr>
          <p:cNvPr id="284678" name="Picture 12" descr="2909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2938" y="5975350"/>
            <a:ext cx="7191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679" name="Picture 9" descr="099.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714500"/>
            <a:ext cx="48418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62954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285750" y="1270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de-DE" altLang="zh-CN" sz="3600">
                <a:latin typeface="黑体" panose="02010609060101010101" pitchFamily="49" charset="-122"/>
                <a:ea typeface="黑体" panose="02010609060101010101" pitchFamily="49" charset="-122"/>
                <a:cs typeface="Times New Roman" panose="02020603050405020304" pitchFamily="18" charset="0"/>
              </a:rPr>
              <a:t>Rocchio 1971 </a:t>
            </a:r>
            <a:r>
              <a:rPr lang="zh-CN" altLang="en-US" sz="3600">
                <a:latin typeface="黑体" panose="02010609060101010101" pitchFamily="49" charset="-122"/>
                <a:ea typeface="黑体" panose="02010609060101010101" pitchFamily="49" charset="-122"/>
                <a:cs typeface="Times New Roman" panose="02020603050405020304" pitchFamily="18" charset="0"/>
              </a:rPr>
              <a:t>算法</a:t>
            </a:r>
            <a:r>
              <a:rPr lang="de-DE" altLang="zh-CN" sz="3600">
                <a:latin typeface="黑体" panose="02010609060101010101" pitchFamily="49" charset="-122"/>
                <a:ea typeface="黑体" panose="02010609060101010101" pitchFamily="49" charset="-122"/>
                <a:cs typeface="Times New Roman" panose="02020603050405020304" pitchFamily="18" charset="0"/>
              </a:rPr>
              <a:t> (SMART</a:t>
            </a:r>
            <a:r>
              <a:rPr lang="zh-CN" altLang="en-US" sz="3600">
                <a:latin typeface="黑体" panose="02010609060101010101" pitchFamily="49" charset="-122"/>
                <a:ea typeface="黑体" panose="02010609060101010101" pitchFamily="49" charset="-122"/>
                <a:cs typeface="Times New Roman" panose="02020603050405020304" pitchFamily="18" charset="0"/>
              </a:rPr>
              <a:t>系统使用</a:t>
            </a:r>
            <a:r>
              <a:rPr lang="de-DE" altLang="zh-CN" sz="3600">
                <a:latin typeface="黑体" panose="02010609060101010101" pitchFamily="49" charset="-122"/>
                <a:ea typeface="黑体" panose="02010609060101010101" pitchFamily="49" charset="-122"/>
                <a:cs typeface="Times New Roman" panose="02020603050405020304" pitchFamily="18" charset="0"/>
              </a:rPr>
              <a:t>)</a:t>
            </a:r>
          </a:p>
        </p:txBody>
      </p:sp>
      <p:sp>
        <p:nvSpPr>
          <p:cNvPr id="286723" name="Text Box 3"/>
          <p:cNvSpPr txBox="1">
            <a:spLocks noChangeArrowheads="1"/>
          </p:cNvSpPr>
          <p:nvPr/>
        </p:nvSpPr>
        <p:spPr bwMode="auto">
          <a:xfrm>
            <a:off x="684213" y="3284538"/>
            <a:ext cx="8286750"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ct val="0"/>
              </a:spcBef>
              <a:buClr>
                <a:srgbClr val="336699"/>
              </a:buClr>
              <a:buFontTx/>
              <a:buNone/>
            </a:pPr>
            <a:r>
              <a:rPr lang="de-DE" altLang="zh-CN" sz="2400">
                <a:latin typeface="黑体" panose="02010609060101010101" pitchFamily="49" charset="-122"/>
                <a:ea typeface="黑体" panose="02010609060101010101" pitchFamily="49" charset="-122"/>
              </a:rPr>
              <a:t>	</a:t>
            </a:r>
            <a:r>
              <a:rPr lang="de-DE" altLang="zh-CN" sz="2400" i="1">
                <a:latin typeface="黑体" panose="02010609060101010101" pitchFamily="49" charset="-122"/>
                <a:ea typeface="黑体" panose="02010609060101010101" pitchFamily="49" charset="-122"/>
                <a:cs typeface="Times New Roman" panose="02020603050405020304" pitchFamily="18" charset="0"/>
              </a:rPr>
              <a:t>q</a:t>
            </a:r>
            <a:r>
              <a:rPr lang="de-DE" altLang="zh-CN" sz="2400" i="1" baseline="-25000">
                <a:latin typeface="黑体" panose="02010609060101010101" pitchFamily="49" charset="-122"/>
                <a:ea typeface="黑体" panose="02010609060101010101" pitchFamily="49" charset="-122"/>
                <a:cs typeface="Times New Roman" panose="02020603050405020304" pitchFamily="18" charset="0"/>
              </a:rPr>
              <a:t>m</a:t>
            </a:r>
            <a:r>
              <a:rPr lang="de-DE"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修改后的查询</a:t>
            </a:r>
            <a:r>
              <a:rPr lang="de-DE" altLang="zh-CN" sz="2400">
                <a:latin typeface="黑体" panose="02010609060101010101" pitchFamily="49" charset="-122"/>
                <a:ea typeface="黑体" panose="02010609060101010101" pitchFamily="49" charset="-122"/>
                <a:cs typeface="Times New Roman" panose="02020603050405020304" pitchFamily="18" charset="0"/>
              </a:rPr>
              <a:t>; </a:t>
            </a:r>
            <a:r>
              <a:rPr lang="de-DE" altLang="zh-CN" sz="2400" i="1">
                <a:latin typeface="黑体" panose="02010609060101010101" pitchFamily="49" charset="-122"/>
                <a:ea typeface="黑体" panose="02010609060101010101" pitchFamily="49" charset="-122"/>
                <a:cs typeface="Times New Roman" panose="02020603050405020304" pitchFamily="18" charset="0"/>
              </a:rPr>
              <a:t>q</a:t>
            </a:r>
            <a:r>
              <a:rPr lang="de-DE" altLang="zh-CN" sz="2400" i="1" baseline="-25000">
                <a:latin typeface="黑体" panose="02010609060101010101" pitchFamily="49" charset="-122"/>
                <a:ea typeface="黑体" panose="02010609060101010101" pitchFamily="49" charset="-122"/>
                <a:cs typeface="Times New Roman" panose="02020603050405020304" pitchFamily="18" charset="0"/>
              </a:rPr>
              <a:t>0</a:t>
            </a:r>
            <a:r>
              <a:rPr lang="de-DE"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原始查询</a:t>
            </a:r>
            <a:r>
              <a:rPr lang="de-DE" altLang="zh-CN" sz="2400">
                <a:latin typeface="黑体" panose="02010609060101010101" pitchFamily="49" charset="-122"/>
                <a:ea typeface="黑体" panose="02010609060101010101" pitchFamily="49" charset="-122"/>
                <a:cs typeface="Times New Roman" panose="02020603050405020304" pitchFamily="18" charset="0"/>
              </a:rPr>
              <a:t>; </a:t>
            </a:r>
          </a:p>
          <a:p>
            <a:pPr lvl="1" eaLnBrk="1" hangingPunct="1">
              <a:spcBef>
                <a:spcPct val="0"/>
              </a:spcBef>
              <a:buClr>
                <a:srgbClr val="336699"/>
              </a:buClr>
              <a:buFontTx/>
              <a:buNone/>
            </a:pPr>
            <a:r>
              <a:rPr lang="de-DE" altLang="zh-CN" sz="2400" i="1">
                <a:latin typeface="黑体" panose="02010609060101010101" pitchFamily="49" charset="-122"/>
                <a:ea typeface="黑体" panose="02010609060101010101" pitchFamily="49" charset="-122"/>
                <a:cs typeface="Times New Roman" panose="02020603050405020304" pitchFamily="18" charset="0"/>
              </a:rPr>
              <a:t>    D</a:t>
            </a:r>
            <a:r>
              <a:rPr lang="de-DE" altLang="zh-CN" sz="2400" i="1" baseline="-25000">
                <a:latin typeface="黑体" panose="02010609060101010101" pitchFamily="49" charset="-122"/>
                <a:ea typeface="黑体" panose="02010609060101010101" pitchFamily="49" charset="-122"/>
                <a:cs typeface="Times New Roman" panose="02020603050405020304" pitchFamily="18" charset="0"/>
              </a:rPr>
              <a:t>r</a:t>
            </a:r>
            <a:r>
              <a:rPr lang="de-DE"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a:t>
            </a:r>
            <a:r>
              <a:rPr lang="en-US" altLang="zh-CN" sz="2400" i="1">
                <a:latin typeface="黑体" panose="02010609060101010101" pitchFamily="49" charset="-122"/>
                <a:ea typeface="黑体" panose="02010609060101010101" pitchFamily="49" charset="-122"/>
                <a:cs typeface="Times New Roman" panose="02020603050405020304" pitchFamily="18" charset="0"/>
              </a:rPr>
              <a:t>D</a:t>
            </a:r>
            <a:r>
              <a:rPr lang="en-US" altLang="zh-CN" sz="2400" i="1" baseline="-25000">
                <a:latin typeface="黑体" panose="02010609060101010101" pitchFamily="49" charset="-122"/>
                <a:ea typeface="黑体" panose="02010609060101010101" pitchFamily="49" charset="-122"/>
                <a:cs typeface="Times New Roman" panose="02020603050405020304" pitchFamily="18" charset="0"/>
              </a:rPr>
              <a:t>nr</a:t>
            </a:r>
            <a:r>
              <a:rPr lang="en-US" altLang="zh-CN" sz="2400">
                <a:latin typeface="黑体" panose="02010609060101010101" pitchFamily="49" charset="-122"/>
                <a:ea typeface="黑体" panose="02010609060101010101" pitchFamily="49" charset="-122"/>
                <a:cs typeface="Times New Roman" panose="02020603050405020304" pitchFamily="18" charset="0"/>
              </a:rPr>
              <a:t> : </a:t>
            </a:r>
            <a:r>
              <a:rPr lang="zh-CN" altLang="en-US" sz="2400">
                <a:latin typeface="黑体" panose="02010609060101010101" pitchFamily="49" charset="-122"/>
                <a:ea typeface="黑体" panose="02010609060101010101" pitchFamily="49" charset="-122"/>
                <a:cs typeface="Times New Roman" panose="02020603050405020304" pitchFamily="18" charset="0"/>
              </a:rPr>
              <a:t>已知的相关和不相关文档集合</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ct val="0"/>
              </a:spcBef>
              <a:buClr>
                <a:srgbClr val="336699"/>
              </a:buClr>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en-US" altLang="zh-CN" sz="2400" i="1">
                <a:latin typeface="黑体" panose="02010609060101010101" pitchFamily="49" charset="-122"/>
                <a:ea typeface="黑体" panose="02010609060101010101" pitchFamily="49" charset="-122"/>
                <a:cs typeface="Times New Roman" panose="02020603050405020304" pitchFamily="18" charset="0"/>
              </a:rPr>
              <a:t>α</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en-US" altLang="zh-CN" sz="2400" i="1">
                <a:latin typeface="黑体" panose="02010609060101010101" pitchFamily="49" charset="-122"/>
                <a:ea typeface="黑体" panose="02010609060101010101" pitchFamily="49" charset="-122"/>
                <a:cs typeface="Times New Roman" panose="02020603050405020304" pitchFamily="18" charset="0"/>
              </a:rPr>
              <a:t>β</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en-US" altLang="zh-CN" sz="2400" i="1">
                <a:latin typeface="黑体" panose="02010609060101010101" pitchFamily="49" charset="-122"/>
                <a:ea typeface="黑体" panose="02010609060101010101" pitchFamily="49" charset="-122"/>
                <a:cs typeface="Times New Roman" panose="02020603050405020304" pitchFamily="18" charset="0"/>
              </a:rPr>
              <a:t>γ</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权重</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ct val="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cs typeface="Times New Roman" panose="02020603050405020304" pitchFamily="18" charset="0"/>
              </a:rPr>
              <a:t>新查询向相关文档靠拢而远离非相关文档</a:t>
            </a:r>
            <a:endParaRPr lang="de-DE"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ct val="0"/>
              </a:spcBef>
              <a:buClr>
                <a:srgbClr val="336699"/>
              </a:buClr>
              <a:buFont typeface="Wingdings" panose="05000000000000000000" pitchFamily="2" charset="2"/>
              <a:buChar char="§"/>
            </a:pPr>
            <a:r>
              <a:rPr lang="en-US" altLang="zh-CN" sz="2400" i="1">
                <a:latin typeface="黑体" panose="02010609060101010101" pitchFamily="49" charset="-122"/>
                <a:ea typeface="黑体" panose="02010609060101010101" pitchFamily="49" charset="-122"/>
                <a:cs typeface="Times New Roman" panose="02020603050405020304" pitchFamily="18" charset="0"/>
              </a:rPr>
              <a:t>α</a:t>
            </a:r>
            <a:r>
              <a:rPr lang="en-US" altLang="zh-CN" sz="2400">
                <a:latin typeface="黑体" panose="02010609060101010101" pitchFamily="49" charset="-122"/>
                <a:ea typeface="黑体" panose="02010609060101010101" pitchFamily="49" charset="-122"/>
                <a:cs typeface="Times New Roman" panose="02020603050405020304" pitchFamily="18" charset="0"/>
              </a:rPr>
              <a:t> vs. </a:t>
            </a:r>
            <a:r>
              <a:rPr lang="en-US" altLang="zh-CN" sz="2400" i="1">
                <a:latin typeface="黑体" panose="02010609060101010101" pitchFamily="49" charset="-122"/>
                <a:ea typeface="黑体" panose="02010609060101010101" pitchFamily="49" charset="-122"/>
                <a:cs typeface="Times New Roman" panose="02020603050405020304" pitchFamily="18" charset="0"/>
              </a:rPr>
              <a:t>β</a:t>
            </a:r>
            <a:r>
              <a:rPr lang="en-US" altLang="zh-CN" sz="2400">
                <a:latin typeface="黑体" panose="02010609060101010101" pitchFamily="49" charset="-122"/>
                <a:ea typeface="黑体" panose="02010609060101010101" pitchFamily="49" charset="-122"/>
                <a:cs typeface="Times New Roman" panose="02020603050405020304" pitchFamily="18" charset="0"/>
              </a:rPr>
              <a:t>/</a:t>
            </a:r>
            <a:r>
              <a:rPr lang="en-US" altLang="zh-CN" sz="2400" i="1">
                <a:latin typeface="黑体" panose="02010609060101010101" pitchFamily="49" charset="-122"/>
                <a:ea typeface="黑体" panose="02010609060101010101" pitchFamily="49" charset="-122"/>
                <a:cs typeface="Times New Roman" panose="02020603050405020304" pitchFamily="18" charset="0"/>
              </a:rPr>
              <a:t>γ </a:t>
            </a:r>
            <a:r>
              <a:rPr lang="zh-CN" altLang="en-US" sz="2400">
                <a:latin typeface="黑体" panose="02010609060101010101" pitchFamily="49" charset="-122"/>
                <a:ea typeface="黑体" panose="02010609060101010101" pitchFamily="49" charset="-122"/>
                <a:cs typeface="Times New Roman" panose="02020603050405020304" pitchFamily="18" charset="0"/>
              </a:rPr>
              <a:t>设置中的折中</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如果判定的文档数目很多，那么</a:t>
            </a:r>
            <a:r>
              <a:rPr lang="de-DE" altLang="zh-CN" sz="2400">
                <a:latin typeface="黑体" panose="02010609060101010101" pitchFamily="49" charset="-122"/>
                <a:ea typeface="黑体" panose="02010609060101010101" pitchFamily="49" charset="-122"/>
                <a:cs typeface="Times New Roman" panose="02020603050405020304" pitchFamily="18" charset="0"/>
              </a:rPr>
              <a:t> </a:t>
            </a:r>
            <a:r>
              <a:rPr lang="el-GR" altLang="zh-CN" sz="2400" i="1">
                <a:latin typeface="黑体" panose="02010609060101010101" pitchFamily="49" charset="-122"/>
                <a:ea typeface="黑体" panose="02010609060101010101" pitchFamily="49" charset="-122"/>
                <a:cs typeface="Times New Roman" panose="02020603050405020304" pitchFamily="18" charset="0"/>
              </a:rPr>
              <a:t>β</a:t>
            </a:r>
            <a:r>
              <a:rPr lang="el-GR" altLang="zh-CN" sz="2400">
                <a:latin typeface="黑体" panose="02010609060101010101" pitchFamily="49" charset="-122"/>
                <a:ea typeface="黑体" panose="02010609060101010101" pitchFamily="49" charset="-122"/>
                <a:cs typeface="Times New Roman" panose="02020603050405020304" pitchFamily="18" charset="0"/>
              </a:rPr>
              <a:t>/</a:t>
            </a:r>
            <a:r>
              <a:rPr lang="el-GR" altLang="zh-CN" sz="2400" i="1">
                <a:latin typeface="黑体" panose="02010609060101010101" pitchFamily="49" charset="-122"/>
                <a:ea typeface="黑体" panose="02010609060101010101" pitchFamily="49" charset="-122"/>
                <a:cs typeface="Times New Roman" panose="02020603050405020304" pitchFamily="18" charset="0"/>
              </a:rPr>
              <a:t>γ</a:t>
            </a:r>
            <a:r>
              <a:rPr lang="zh-CN" altLang="en-US" sz="2400">
                <a:latin typeface="黑体" panose="02010609060101010101" pitchFamily="49" charset="-122"/>
                <a:ea typeface="黑体" panose="02010609060101010101" pitchFamily="49" charset="-122"/>
                <a:cs typeface="Times New Roman" panose="02020603050405020304" pitchFamily="18" charset="0"/>
              </a:rPr>
              <a:t>可以考虑设置得大一些</a:t>
            </a:r>
            <a:endParaRPr lang="el-GR"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ct val="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cs typeface="Times New Roman" panose="02020603050405020304" pitchFamily="18" charset="0"/>
              </a:rPr>
              <a:t>一旦计算后出现负权重，那么将负权重都设为</a:t>
            </a:r>
            <a:r>
              <a:rPr lang="en-US" altLang="zh-CN" sz="2400">
                <a:latin typeface="黑体" panose="02010609060101010101" pitchFamily="49" charset="-122"/>
                <a:ea typeface="黑体" panose="02010609060101010101" pitchFamily="49" charset="-122"/>
                <a:cs typeface="Times New Roman" panose="02020603050405020304" pitchFamily="18" charset="0"/>
              </a:rPr>
              <a:t>0</a:t>
            </a:r>
          </a:p>
          <a:p>
            <a:pPr lvl="1" eaLnBrk="1" hangingPunct="1">
              <a:spcBef>
                <a:spcPct val="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cs typeface="Times New Roman" panose="02020603050405020304" pitchFamily="18" charset="0"/>
              </a:rPr>
              <a:t>在向量空间模型中，权重为负是没有意义的。</a:t>
            </a:r>
            <a:endParaRPr lang="de-DE" altLang="zh-CN" sz="2400">
              <a:latin typeface="黑体" panose="02010609060101010101" pitchFamily="49" charset="-122"/>
              <a:ea typeface="黑体" panose="02010609060101010101" pitchFamily="49" charset="-122"/>
              <a:cs typeface="Times New Roman" panose="02020603050405020304" pitchFamily="18" charset="0"/>
            </a:endParaRPr>
          </a:p>
        </p:txBody>
      </p:sp>
      <p:sp>
        <p:nvSpPr>
          <p:cNvPr id="286724"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pic>
        <p:nvPicPr>
          <p:cNvPr id="286725" name="Picture 7" descr="31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1928813"/>
            <a:ext cx="5846763"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6" name="Rectangle 8"/>
          <p:cNvSpPr>
            <a:spLocks noChangeArrowheads="1"/>
          </p:cNvSpPr>
          <p:nvPr/>
        </p:nvSpPr>
        <p:spPr bwMode="auto">
          <a:xfrm>
            <a:off x="357188" y="1428750"/>
            <a:ext cx="3262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ct val="0"/>
              </a:spcBef>
              <a:buClr>
                <a:srgbClr val="336699"/>
              </a:buClr>
              <a:buFontTx/>
              <a:buNone/>
            </a:pPr>
            <a:r>
              <a:rPr lang="zh-CN" altLang="en-US" sz="2400">
                <a:latin typeface="黑体" panose="02010609060101010101" pitchFamily="49" charset="-122"/>
                <a:ea typeface="黑体" panose="02010609060101010101" pitchFamily="49" charset="-122"/>
              </a:rPr>
              <a:t>实际中使用的公式</a:t>
            </a:r>
            <a:r>
              <a:rPr lang="de-DE" altLang="zh-CN"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69653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550863" y="47625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a:latin typeface="Times New Roman" panose="02020603050405020304" pitchFamily="18" charset="0"/>
                <a:ea typeface="黑体" panose="02010609060101010101" pitchFamily="49" charset="-122"/>
                <a:cs typeface="Times New Roman" panose="02020603050405020304" pitchFamily="18" charset="0"/>
              </a:rPr>
              <a:t>正</a:t>
            </a:r>
            <a:r>
              <a:rPr lang="en-US" altLang="zh-CN" sz="3600">
                <a:latin typeface="Times New Roman" panose="02020603050405020304" pitchFamily="18" charset="0"/>
                <a:ea typeface="黑体" panose="02010609060101010101" pitchFamily="49" charset="-122"/>
                <a:cs typeface="Times New Roman" panose="02020603050405020304" pitchFamily="18" charset="0"/>
              </a:rPr>
              <a:t>(Positive)</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反馈</a:t>
            </a:r>
            <a:r>
              <a:rPr lang="en-US" altLang="zh-CN" sz="3600">
                <a:latin typeface="Times New Roman" panose="02020603050405020304" pitchFamily="18" charset="0"/>
                <a:ea typeface="黑体" panose="02010609060101010101" pitchFamily="49" charset="-122"/>
                <a:cs typeface="Times New Roman" panose="02020603050405020304" pitchFamily="18" charset="0"/>
              </a:rPr>
              <a:t> vs. </a:t>
            </a:r>
            <a:r>
              <a:rPr lang="zh-CN" altLang="en-US" sz="3600">
                <a:latin typeface="Times New Roman" panose="02020603050405020304" pitchFamily="18" charset="0"/>
                <a:ea typeface="黑体" panose="02010609060101010101" pitchFamily="49" charset="-122"/>
                <a:cs typeface="Times New Roman" panose="02020603050405020304" pitchFamily="18" charset="0"/>
              </a:rPr>
              <a:t>负</a:t>
            </a:r>
            <a:r>
              <a:rPr lang="en-US" altLang="zh-CN" sz="3600">
                <a:latin typeface="Times New Roman" panose="02020603050405020304" pitchFamily="18" charset="0"/>
                <a:ea typeface="黑体" panose="02010609060101010101" pitchFamily="49" charset="-122"/>
                <a:cs typeface="Times New Roman" panose="02020603050405020304" pitchFamily="18" charset="0"/>
              </a:rPr>
              <a:t>(Negative)</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反馈</a:t>
            </a:r>
            <a:endParaRPr lang="en-US" altLang="zh-CN"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8771" name="Text Box 3"/>
          <p:cNvSpPr txBox="1">
            <a:spLocks noChangeArrowheads="1"/>
          </p:cNvSpPr>
          <p:nvPr/>
        </p:nvSpPr>
        <p:spPr bwMode="auto">
          <a:xfrm>
            <a:off x="214313" y="2428875"/>
            <a:ext cx="828675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cs typeface="Times New Roman" panose="02020603050405020304" pitchFamily="18" charset="0"/>
              </a:rPr>
              <a:t>正反馈价值往往大于负反馈</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cs typeface="Times New Roman" panose="02020603050405020304" pitchFamily="18" charset="0"/>
              </a:rPr>
              <a:t>比如，可以通过设置</a:t>
            </a:r>
            <a:r>
              <a:rPr lang="en-US" altLang="zh-CN" sz="2400" i="1">
                <a:latin typeface="黑体" panose="02010609060101010101" pitchFamily="49" charset="-122"/>
                <a:ea typeface="黑体" panose="02010609060101010101" pitchFamily="49" charset="-122"/>
                <a:cs typeface="Times New Roman" panose="02020603050405020304" pitchFamily="18" charset="0"/>
              </a:rPr>
              <a:t> β </a:t>
            </a:r>
            <a:r>
              <a:rPr lang="en-US" altLang="zh-CN" sz="2400">
                <a:latin typeface="黑体" panose="02010609060101010101" pitchFamily="49" charset="-122"/>
                <a:ea typeface="黑体" panose="02010609060101010101" pitchFamily="49" charset="-122"/>
                <a:cs typeface="Times New Roman" panose="02020603050405020304" pitchFamily="18" charset="0"/>
              </a:rPr>
              <a:t>= 0.75,</a:t>
            </a:r>
            <a:r>
              <a:rPr lang="en-US" altLang="zh-CN" sz="2400" i="1">
                <a:latin typeface="黑体" panose="02010609060101010101" pitchFamily="49" charset="-122"/>
                <a:ea typeface="黑体" panose="02010609060101010101" pitchFamily="49" charset="-122"/>
                <a:cs typeface="Times New Roman" panose="02020603050405020304" pitchFamily="18" charset="0"/>
              </a:rPr>
              <a:t> γ </a:t>
            </a:r>
            <a:r>
              <a:rPr lang="en-US" altLang="zh-CN" sz="2400">
                <a:latin typeface="黑体" panose="02010609060101010101" pitchFamily="49" charset="-122"/>
                <a:ea typeface="黑体" panose="02010609060101010101" pitchFamily="49" charset="-122"/>
                <a:cs typeface="Times New Roman" panose="02020603050405020304" pitchFamily="18" charset="0"/>
              </a:rPr>
              <a:t>= 0.25</a:t>
            </a:r>
            <a:r>
              <a:rPr lang="zh-CN" altLang="en-US" sz="2400">
                <a:latin typeface="黑体" panose="02010609060101010101" pitchFamily="49" charset="-122"/>
                <a:ea typeface="黑体" panose="02010609060101010101" pitchFamily="49" charset="-122"/>
                <a:cs typeface="Times New Roman" panose="02020603050405020304" pitchFamily="18" charset="0"/>
              </a:rPr>
              <a:t>来给正反馈更大的权重</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a:latin typeface="黑体" panose="02010609060101010101" pitchFamily="49" charset="-122"/>
                <a:ea typeface="黑体" panose="02010609060101010101" pitchFamily="49" charset="-122"/>
                <a:cs typeface="Times New Roman" panose="02020603050405020304" pitchFamily="18" charset="0"/>
              </a:rPr>
              <a:t>很多系统甚至只允许正反馈，即</a:t>
            </a:r>
            <a:r>
              <a:rPr lang="en-US" altLang="zh-CN" sz="2400" i="1">
                <a:latin typeface="黑体" panose="02010609060101010101" pitchFamily="49" charset="-122"/>
                <a:ea typeface="黑体" panose="02010609060101010101" pitchFamily="49" charset="-122"/>
                <a:cs typeface="Times New Roman" panose="02020603050405020304" pitchFamily="18" charset="0"/>
              </a:rPr>
              <a:t>γ=</a:t>
            </a:r>
            <a:r>
              <a:rPr lang="en-US" altLang="zh-CN" sz="2400">
                <a:latin typeface="黑体" panose="02010609060101010101" pitchFamily="49" charset="-122"/>
                <a:ea typeface="黑体" panose="02010609060101010101" pitchFamily="49" charset="-122"/>
                <a:cs typeface="Times New Roman" panose="02020603050405020304" pitchFamily="18" charset="0"/>
              </a:rPr>
              <a:t>0</a:t>
            </a:r>
          </a:p>
          <a:p>
            <a:pPr lvl="1" eaLnBrk="1" hangingPunct="1">
              <a:spcBef>
                <a:spcPts val="700"/>
              </a:spcBef>
              <a:buClr>
                <a:srgbClr val="336699"/>
              </a:buClr>
              <a:buFont typeface="Wingdings" panose="05000000000000000000" pitchFamily="2" charset="2"/>
              <a:buChar char="§"/>
            </a:pP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p:txBody>
      </p:sp>
      <p:sp>
        <p:nvSpPr>
          <p:cNvPr id="288772"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Tree>
    <p:extLst>
      <p:ext uri="{BB962C8B-B14F-4D97-AF65-F5344CB8AC3E}">
        <p14:creationId xmlns:p14="http://schemas.microsoft.com/office/powerpoint/2010/main" val="34545604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584200" y="552450"/>
            <a:ext cx="72278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dirty="0">
                <a:ea typeface="黑体" panose="02010609060101010101" pitchFamily="49" charset="-122"/>
              </a:rPr>
              <a:t>相关反馈的评价（</a:t>
            </a:r>
            <a:r>
              <a:rPr lang="en-US" altLang="zh-CN" sz="3600" dirty="0">
                <a:ea typeface="黑体" panose="02010609060101010101" pitchFamily="49" charset="-122"/>
              </a:rPr>
              <a:t>1</a:t>
            </a:r>
            <a:r>
              <a:rPr lang="zh-CN" altLang="en-US" sz="3600" dirty="0">
                <a:ea typeface="黑体" panose="02010609060101010101" pitchFamily="49" charset="-122"/>
              </a:rPr>
              <a:t>）</a:t>
            </a:r>
            <a:endParaRPr lang="de-DE" altLang="zh-CN" sz="3600" dirty="0">
              <a:ea typeface="黑体" panose="02010609060101010101" pitchFamily="49" charset="-122"/>
            </a:endParaRPr>
          </a:p>
        </p:txBody>
      </p:sp>
      <p:sp>
        <p:nvSpPr>
          <p:cNvPr id="290819" name="Text Box 3"/>
          <p:cNvSpPr txBox="1">
            <a:spLocks noChangeArrowheads="1"/>
          </p:cNvSpPr>
          <p:nvPr/>
        </p:nvSpPr>
        <p:spPr bwMode="auto">
          <a:xfrm>
            <a:off x="107950" y="1773238"/>
            <a:ext cx="8286750"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大部分情况下</a:t>
            </a:r>
            <a:r>
              <a:rPr lang="en-US" altLang="zh-CN" sz="2400" i="1" dirty="0">
                <a:latin typeface="黑体" panose="02010609060101010101" pitchFamily="49" charset="-122"/>
                <a:ea typeface="黑体" panose="02010609060101010101" pitchFamily="49" charset="-122"/>
                <a:cs typeface="Times New Roman" panose="02020603050405020304" pitchFamily="18" charset="0"/>
              </a:rPr>
              <a:t>q</a:t>
            </a:r>
            <a:r>
              <a:rPr lang="en-US" altLang="zh-CN" sz="2400" baseline="-25000" dirty="0">
                <a:latin typeface="黑体" panose="02010609060101010101" pitchFamily="49" charset="-122"/>
                <a:ea typeface="黑体" panose="02010609060101010101" pitchFamily="49" charset="-122"/>
                <a:cs typeface="Times New Roman" panose="02020603050405020304" pitchFamily="18" charset="0"/>
              </a:rPr>
              <a:t>1</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的检索结果精度会显著高于</a:t>
            </a:r>
            <a:r>
              <a:rPr lang="en-US" altLang="zh-CN" sz="2400" i="1" dirty="0">
                <a:latin typeface="黑体" panose="02010609060101010101" pitchFamily="49" charset="-122"/>
                <a:ea typeface="黑体" panose="02010609060101010101" pitchFamily="49" charset="-122"/>
                <a:cs typeface="Times New Roman" panose="02020603050405020304" pitchFamily="18" charset="0"/>
              </a:rPr>
              <a:t>q</a:t>
            </a:r>
            <a:r>
              <a:rPr lang="en-US" altLang="zh-CN" sz="2400" baseline="-25000" dirty="0">
                <a:latin typeface="黑体" panose="02010609060101010101" pitchFamily="49" charset="-122"/>
                <a:ea typeface="黑体" panose="02010609060101010101" pitchFamily="49" charset="-122"/>
                <a:cs typeface="Times New Roman" panose="02020603050405020304" pitchFamily="18" charset="0"/>
              </a:rPr>
              <a:t>0</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p>
          <a:p>
            <a:pPr lvl="1" eaLnBrk="1" hangingPunct="1">
              <a:spcBef>
                <a:spcPts val="700"/>
              </a:spcBef>
              <a:buClr>
                <a:srgbClr val="336699"/>
              </a:buClr>
              <a:buFont typeface="Wingdings" panose="05000000000000000000" pitchFamily="2" charset="2"/>
              <a:buChar char="§"/>
            </a:pP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研究表明采用，相关反馈是比较成功的一种方法</a:t>
            </a:r>
            <a:endParaRPr lang="de-DE"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经验而言，一轮相关反馈往往非常有用，相对一轮相关反馈，效果的提高有限。</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9082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Tree>
    <p:extLst>
      <p:ext uri="{BB962C8B-B14F-4D97-AF65-F5344CB8AC3E}">
        <p14:creationId xmlns:p14="http://schemas.microsoft.com/office/powerpoint/2010/main" val="37700537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0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86A5C8CF-0248-41B8-9B88-F48496AA0CB7}"/>
              </a:ext>
            </a:extLst>
          </p:cNvPr>
          <p:cNvSpPr txBox="1">
            <a:spLocks noChangeArrowheads="1"/>
          </p:cNvSpPr>
          <p:nvPr/>
        </p:nvSpPr>
        <p:spPr bwMode="auto">
          <a:xfrm>
            <a:off x="571500" y="549275"/>
            <a:ext cx="8572500" cy="866775"/>
          </a:xfrm>
          <a:prstGeom prst="rect">
            <a:avLst/>
          </a:prstGeom>
          <a:noFill/>
          <a:ln w="9525">
            <a:noFill/>
            <a:round/>
            <a:headEnd/>
            <a:tailEnd/>
          </a:ln>
        </p:spPr>
        <p:txBody>
          <a:bodyPr anchor="b"/>
          <a:lstStyle/>
          <a:p>
            <a:pPr eaLnBrk="1" hangingPunct="1">
              <a:defRPr/>
            </a:pPr>
            <a:r>
              <a:rPr lang="zh-CN" altLang="en-US" sz="3600" dirty="0">
                <a:latin typeface="+mj-lt"/>
                <a:ea typeface="黑体" pitchFamily="49" charset="-122"/>
              </a:rPr>
              <a:t>有关评价的提醒</a:t>
            </a:r>
            <a:endParaRPr lang="de-DE" sz="3600" dirty="0">
              <a:latin typeface="+mj-lt"/>
              <a:ea typeface="黑体" pitchFamily="49" charset="-122"/>
            </a:endParaRPr>
          </a:p>
        </p:txBody>
      </p:sp>
      <p:sp>
        <p:nvSpPr>
          <p:cNvPr id="292867" name="Text Box 3"/>
          <p:cNvSpPr txBox="1">
            <a:spLocks noChangeArrowheads="1"/>
          </p:cNvSpPr>
          <p:nvPr/>
        </p:nvSpPr>
        <p:spPr bwMode="auto">
          <a:xfrm>
            <a:off x="271463" y="1662113"/>
            <a:ext cx="869302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相关反馈有效性的正确评价，必须要和其他需要花费同样时间的方法比较</a:t>
            </a:r>
            <a:endParaRPr lang="en-US" altLang="zh-CN" sz="2400" dirty="0">
              <a:latin typeface="黑体" panose="02010609060101010101" pitchFamily="49" charset="-122"/>
              <a:ea typeface="黑体" panose="02010609060101010101" pitchFamily="49" charset="-122"/>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相关反馈的一种替代方法</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用户修改并重新提交新的查询</a:t>
            </a:r>
            <a:endParaRPr lang="en-US" altLang="zh-CN" sz="2400" dirty="0">
              <a:latin typeface="黑体" panose="02010609060101010101" pitchFamily="49" charset="-122"/>
              <a:ea typeface="黑体" panose="02010609060101010101" pitchFamily="49" charset="-122"/>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用户更倾向于修改和重新提交查询而不是判断文档的相关性</a:t>
            </a:r>
            <a:endParaRPr lang="de-DE" altLang="zh-CN" sz="2400" dirty="0">
              <a:latin typeface="黑体" panose="02010609060101010101" pitchFamily="49" charset="-122"/>
              <a:ea typeface="黑体" panose="02010609060101010101" pitchFamily="49" charset="-122"/>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rPr>
              <a:t>并没有清晰的证据表明，相关反馈是用户时间使用的最佳方法</a:t>
            </a:r>
            <a:endParaRPr lang="en-US" altLang="zh-CN" sz="2400" dirty="0">
              <a:latin typeface="黑体" panose="02010609060101010101" pitchFamily="49" charset="-122"/>
              <a:ea typeface="黑体" panose="02010609060101010101" pitchFamily="49" charset="-122"/>
            </a:endParaRPr>
          </a:p>
        </p:txBody>
      </p:sp>
      <p:sp>
        <p:nvSpPr>
          <p:cNvPr id="292868"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5" name="Text Box 2">
            <a:extLst>
              <a:ext uri="{FF2B5EF4-FFF2-40B4-BE49-F238E27FC236}">
                <a16:creationId xmlns:a16="http://schemas.microsoft.com/office/drawing/2014/main" id="{1B6765DE-2F80-47BA-A993-4BB7778E6B10}"/>
              </a:ext>
            </a:extLst>
          </p:cNvPr>
          <p:cNvSpPr txBox="1">
            <a:spLocks noChangeArrowheads="1"/>
          </p:cNvSpPr>
          <p:nvPr/>
        </p:nvSpPr>
        <p:spPr bwMode="auto">
          <a:xfrm>
            <a:off x="584200" y="552450"/>
            <a:ext cx="72278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dirty="0">
                <a:ea typeface="黑体" panose="02010609060101010101" pitchFamily="49" charset="-122"/>
              </a:rPr>
              <a:t>相关反馈的评价（</a:t>
            </a:r>
            <a:r>
              <a:rPr lang="en-US" altLang="zh-CN" sz="3600" dirty="0">
                <a:ea typeface="黑体" panose="02010609060101010101" pitchFamily="49" charset="-122"/>
              </a:rPr>
              <a:t>2</a:t>
            </a:r>
            <a:r>
              <a:rPr lang="zh-CN" altLang="en-US" sz="3600" dirty="0">
                <a:ea typeface="黑体" panose="02010609060101010101" pitchFamily="49" charset="-122"/>
              </a:rPr>
              <a:t>）</a:t>
            </a:r>
            <a:endParaRPr lang="de-DE" altLang="zh-CN" sz="3600" dirty="0">
              <a:ea typeface="黑体" panose="02010609060101010101" pitchFamily="49" charset="-122"/>
            </a:endParaRPr>
          </a:p>
        </p:txBody>
      </p:sp>
    </p:spTree>
    <p:extLst>
      <p:ext uri="{BB962C8B-B14F-4D97-AF65-F5344CB8AC3E}">
        <p14:creationId xmlns:p14="http://schemas.microsoft.com/office/powerpoint/2010/main" val="11727021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E2DE2AD3-47AE-44BA-9B2B-DFE96A1D8688}"/>
              </a:ext>
            </a:extLst>
          </p:cNvPr>
          <p:cNvSpPr txBox="1">
            <a:spLocks noChangeArrowheads="1"/>
          </p:cNvSpPr>
          <p:nvPr/>
        </p:nvSpPr>
        <p:spPr bwMode="auto">
          <a:xfrm>
            <a:off x="468313" y="131763"/>
            <a:ext cx="8572500" cy="1403350"/>
          </a:xfrm>
          <a:prstGeom prst="rect">
            <a:avLst/>
          </a:prstGeom>
          <a:noFill/>
          <a:ln w="9525">
            <a:noFill/>
            <a:round/>
            <a:headEnd/>
            <a:tailEnd/>
          </a:ln>
        </p:spPr>
        <p:txBody>
          <a:bodyPr anchor="b"/>
          <a:lstStyle/>
          <a:p>
            <a:pPr eaLnBrk="1" hangingPunct="1">
              <a:defRPr/>
            </a:pPr>
            <a:r>
              <a:rPr lang="zh-CN" altLang="en-US" sz="3600" dirty="0">
                <a:latin typeface="+mj-lt"/>
                <a:ea typeface="黑体" pitchFamily="49" charset="-122"/>
              </a:rPr>
              <a:t>用户相关反馈存在的问题</a:t>
            </a:r>
            <a:endParaRPr lang="de-DE" sz="3600" dirty="0">
              <a:latin typeface="+mj-lt"/>
              <a:ea typeface="黑体" pitchFamily="49" charset="-122"/>
            </a:endParaRPr>
          </a:p>
        </p:txBody>
      </p:sp>
      <p:sp>
        <p:nvSpPr>
          <p:cNvPr id="294915" name="Text Box 3"/>
          <p:cNvSpPr txBox="1">
            <a:spLocks noChangeArrowheads="1"/>
          </p:cNvSpPr>
          <p:nvPr/>
        </p:nvSpPr>
        <p:spPr bwMode="auto">
          <a:xfrm>
            <a:off x="214313" y="1785938"/>
            <a:ext cx="828675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用户相关反馈开销很大</a:t>
            </a:r>
            <a:endParaRPr lang="de-DE" altLang="zh-CN" sz="2400"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ts val="70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相关反馈生成的新查询往往很长</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ts val="70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长查询的处理开销很大</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用户不愿意提供显式的相关反馈</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很难理解，为什么会返回</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应用相关反馈之后</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某篇特定文档</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en-US" altLang="zh-CN" sz="2400" dirty="0">
                <a:latin typeface="黑体" panose="02010609060101010101" pitchFamily="49" charset="-122"/>
                <a:ea typeface="黑体" panose="02010609060101010101" pitchFamily="49" charset="-122"/>
                <a:cs typeface="Times New Roman" panose="02020603050405020304" pitchFamily="18" charset="0"/>
              </a:rPr>
              <a:t>Excite</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搜索引擎曾经提供完整的相关反馈功能，但是后来废弃了这一功能</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94916"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
        <p:nvSpPr>
          <p:cNvPr id="5" name="Text Box 2">
            <a:extLst>
              <a:ext uri="{FF2B5EF4-FFF2-40B4-BE49-F238E27FC236}">
                <a16:creationId xmlns:a16="http://schemas.microsoft.com/office/drawing/2014/main" id="{4AE97D0C-0512-4CB4-972C-0BBAB321D5AD}"/>
              </a:ext>
            </a:extLst>
          </p:cNvPr>
          <p:cNvSpPr txBox="1">
            <a:spLocks noChangeArrowheads="1"/>
          </p:cNvSpPr>
          <p:nvPr/>
        </p:nvSpPr>
        <p:spPr bwMode="auto">
          <a:xfrm>
            <a:off x="584200" y="552450"/>
            <a:ext cx="72278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dirty="0">
                <a:ea typeface="黑体" panose="02010609060101010101" pitchFamily="49" charset="-122"/>
              </a:rPr>
              <a:t>相关反馈的评价（</a:t>
            </a:r>
            <a:r>
              <a:rPr lang="en-US" altLang="zh-CN" sz="3600" dirty="0">
                <a:ea typeface="黑体" panose="02010609060101010101" pitchFamily="49" charset="-122"/>
              </a:rPr>
              <a:t>3</a:t>
            </a:r>
            <a:r>
              <a:rPr lang="zh-CN" altLang="en-US" sz="3600" dirty="0">
                <a:ea typeface="黑体" panose="02010609060101010101" pitchFamily="49" charset="-122"/>
              </a:rPr>
              <a:t>）</a:t>
            </a:r>
            <a:endParaRPr lang="de-DE" altLang="zh-CN" sz="3600" dirty="0">
              <a:ea typeface="黑体" panose="02010609060101010101" pitchFamily="49" charset="-122"/>
            </a:endParaRPr>
          </a:p>
        </p:txBody>
      </p:sp>
    </p:spTree>
    <p:extLst>
      <p:ext uri="{BB962C8B-B14F-4D97-AF65-F5344CB8AC3E}">
        <p14:creationId xmlns:p14="http://schemas.microsoft.com/office/powerpoint/2010/main" val="40421255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9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4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49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49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4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69925" y="332656"/>
            <a:ext cx="8229600" cy="941388"/>
          </a:xfrm>
        </p:spPr>
        <p:txBody>
          <a:bodyPr/>
          <a:lstStyle/>
          <a:p>
            <a:pPr eaLnBrk="1" hangingPunct="1"/>
            <a:r>
              <a:rPr lang="zh-CN" altLang="en-US" dirty="0">
                <a:latin typeface="黑体" panose="02010609060101010101" pitchFamily="49" charset="-122"/>
                <a:ea typeface="黑体" panose="02010609060101010101" pitchFamily="49" charset="-122"/>
              </a:rPr>
              <a:t>隐式相关反馈</a:t>
            </a:r>
          </a:p>
        </p:txBody>
      </p:sp>
      <p:sp>
        <p:nvSpPr>
          <p:cNvPr id="296963" name="Rectangle 3"/>
          <p:cNvSpPr>
            <a:spLocks noGrp="1" noChangeArrowheads="1"/>
          </p:cNvSpPr>
          <p:nvPr>
            <p:ph idx="1"/>
          </p:nvPr>
        </p:nvSpPr>
        <p:spPr>
          <a:xfrm>
            <a:off x="898525" y="1989138"/>
            <a:ext cx="7772400" cy="3617912"/>
          </a:xfrm>
        </p:spPr>
        <p:txBody>
          <a:bodyPr/>
          <a:lstStyle/>
          <a:p>
            <a:pPr eaLnBrk="1" hangingPunct="1">
              <a:lnSpc>
                <a:spcPct val="90000"/>
              </a:lnSpc>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通过观察用户对当前检索结果采取的行为来给出对检索结果的相关性判定。</a:t>
            </a:r>
          </a:p>
          <a:p>
            <a:pPr eaLnBrk="1" hangingPunct="1">
              <a:lnSpc>
                <a:spcPct val="90000"/>
              </a:lnSpc>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判定不一定很准确，但是省却了用户的显式参与过程。</a:t>
            </a:r>
          </a:p>
          <a:p>
            <a:pPr eaLnBrk="1" hangingPunct="1">
              <a:lnSpc>
                <a:spcPct val="90000"/>
              </a:lnSpc>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对用户非当前检索行为或非检索相关行为的分析也可以用于提高检索的效果，这些是个性化信息检索</a:t>
            </a:r>
            <a:r>
              <a:rPr lang="en-US" altLang="zh-CN" sz="2400" dirty="0">
                <a:latin typeface="黑体" panose="02010609060101010101" pitchFamily="49" charset="-122"/>
                <a:ea typeface="黑体" panose="02010609060101010101" pitchFamily="49" charset="-122"/>
                <a:cs typeface="Times New Roman" panose="02020603050405020304" pitchFamily="18" charset="0"/>
              </a:rPr>
              <a:t>(Personalized IR)</a:t>
            </a:r>
            <a:r>
              <a:rPr lang="zh-CN" altLang="en-US" sz="2400" dirty="0">
                <a:latin typeface="黑体" panose="02010609060101010101" pitchFamily="49" charset="-122"/>
                <a:ea typeface="黑体" panose="02010609060101010101" pitchFamily="49" charset="-122"/>
              </a:rPr>
              <a:t>的主要研究内容，并非本节的主要内容。</a:t>
            </a:r>
          </a:p>
        </p:txBody>
      </p:sp>
    </p:spTree>
    <p:extLst>
      <p:ext uri="{BB962C8B-B14F-4D97-AF65-F5344CB8AC3E}">
        <p14:creationId xmlns:p14="http://schemas.microsoft.com/office/powerpoint/2010/main" val="309789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隐式相关反馈优缺点</a:t>
            </a:r>
          </a:p>
        </p:txBody>
      </p:sp>
      <p:sp>
        <p:nvSpPr>
          <p:cNvPr id="300035" name="Rectangle 3"/>
          <p:cNvSpPr>
            <a:spLocks noGrp="1" noChangeArrowheads="1"/>
          </p:cNvSpPr>
          <p:nvPr>
            <p:ph idx="1"/>
          </p:nvPr>
        </p:nvSpPr>
        <p:spPr/>
        <p:txBody>
          <a:bodyPr/>
          <a:lstStyle/>
          <a:p>
            <a:pPr eaLnBrk="1" hangingPunct="1">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优点：</a:t>
            </a:r>
          </a:p>
          <a:p>
            <a:pPr lvl="1" eaLnBrk="1" hangingPunct="1"/>
            <a:r>
              <a:rPr lang="zh-CN" altLang="en-US" dirty="0">
                <a:latin typeface="黑体" panose="02010609060101010101" pitchFamily="49" charset="-122"/>
                <a:ea typeface="黑体" panose="02010609060101010101" pitchFamily="49" charset="-122"/>
              </a:rPr>
              <a:t>不需要用户显式参与，减轻用户负担</a:t>
            </a:r>
          </a:p>
          <a:p>
            <a:pPr lvl="1" eaLnBrk="1" hangingPunct="1"/>
            <a:r>
              <a:rPr lang="zh-CN" altLang="en-US" dirty="0">
                <a:latin typeface="黑体" panose="02010609060101010101" pitchFamily="49" charset="-122"/>
                <a:ea typeface="黑体" panose="02010609060101010101" pitchFamily="49" charset="-122"/>
              </a:rPr>
              <a:t>用户行为某种程度上反映用户的兴趣，具有可行性</a:t>
            </a:r>
          </a:p>
          <a:p>
            <a:pPr eaLnBrk="1" hangingPunct="1">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缺点：</a:t>
            </a:r>
          </a:p>
          <a:p>
            <a:pPr lvl="1" eaLnBrk="1" hangingPunct="1"/>
            <a:r>
              <a:rPr lang="zh-CN" altLang="en-US" dirty="0">
                <a:latin typeface="黑体" panose="02010609060101010101" pitchFamily="49" charset="-122"/>
                <a:ea typeface="黑体" panose="02010609060101010101" pitchFamily="49" charset="-122"/>
              </a:rPr>
              <a:t>对行为分析有较高要求</a:t>
            </a:r>
          </a:p>
          <a:p>
            <a:pPr lvl="1" eaLnBrk="1" hangingPunct="1"/>
            <a:r>
              <a:rPr lang="zh-CN" altLang="en-US" dirty="0">
                <a:latin typeface="黑体" panose="02010609060101010101" pitchFamily="49" charset="-122"/>
                <a:ea typeface="黑体" panose="02010609060101010101" pitchFamily="49" charset="-122"/>
              </a:rPr>
              <a:t>准确度不一定能保证</a:t>
            </a:r>
          </a:p>
          <a:p>
            <a:pPr lvl="1" eaLnBrk="1" hangingPunct="1"/>
            <a:r>
              <a:rPr lang="zh-CN" altLang="en-US" dirty="0">
                <a:latin typeface="黑体" panose="02010609060101010101" pitchFamily="49" charset="-122"/>
                <a:ea typeface="黑体" panose="02010609060101010101" pitchFamily="49" charset="-122"/>
              </a:rPr>
              <a:t>某些情况下需要增加额外设备</a:t>
            </a:r>
          </a:p>
        </p:txBody>
      </p:sp>
    </p:spTree>
    <p:extLst>
      <p:ext uri="{BB962C8B-B14F-4D97-AF65-F5344CB8AC3E}">
        <p14:creationId xmlns:p14="http://schemas.microsoft.com/office/powerpoint/2010/main" val="110165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00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00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003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0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8A488002-AA5D-469A-8C1D-950767090E6B}"/>
              </a:ext>
            </a:extLst>
          </p:cNvPr>
          <p:cNvSpPr txBox="1">
            <a:spLocks noChangeArrowheads="1"/>
          </p:cNvSpPr>
          <p:nvPr/>
        </p:nvSpPr>
        <p:spPr bwMode="auto">
          <a:xfrm>
            <a:off x="285750" y="778916"/>
            <a:ext cx="8572500" cy="722313"/>
          </a:xfrm>
          <a:prstGeom prst="rect">
            <a:avLst/>
          </a:prstGeom>
          <a:noFill/>
          <a:ln w="9525">
            <a:noFill/>
            <a:round/>
            <a:headEnd/>
            <a:tailEnd/>
          </a:ln>
        </p:spPr>
        <p:txBody>
          <a:bodyPr anchor="b"/>
          <a:lstStyle/>
          <a:p>
            <a:pPr eaLnBrk="1" hangingPunct="1">
              <a:defRPr/>
            </a:pPr>
            <a:r>
              <a:rPr lang="zh-CN" altLang="en-US" sz="3600" dirty="0">
                <a:solidFill>
                  <a:schemeClr val="tx1"/>
                </a:solidFill>
                <a:latin typeface="+mj-lt"/>
                <a:ea typeface="黑体" pitchFamily="49" charset="-122"/>
              </a:rPr>
              <a:t>伪相关反馈</a:t>
            </a:r>
            <a:r>
              <a:rPr lang="en-US" altLang="zh-CN" sz="3600" dirty="0">
                <a:solidFill>
                  <a:schemeClr val="tx1"/>
                </a:solidFill>
                <a:latin typeface="Times New Roman" panose="02020603050405020304" pitchFamily="18" charset="0"/>
                <a:ea typeface="黑体" pitchFamily="49" charset="-122"/>
                <a:cs typeface="Times New Roman" panose="02020603050405020304" pitchFamily="18" charset="0"/>
              </a:rPr>
              <a:t>(</a:t>
            </a:r>
            <a:r>
              <a:rPr lang="de-DE" sz="3600" dirty="0">
                <a:solidFill>
                  <a:schemeClr val="tx1"/>
                </a:solidFill>
                <a:latin typeface="Times New Roman" panose="02020603050405020304" pitchFamily="18" charset="0"/>
                <a:ea typeface="黑体" pitchFamily="49" charset="-122"/>
                <a:cs typeface="Times New Roman" panose="02020603050405020304" pitchFamily="18" charset="0"/>
              </a:rPr>
              <a:t>Pseudo-relevance feedback)</a:t>
            </a:r>
          </a:p>
        </p:txBody>
      </p:sp>
      <p:sp>
        <p:nvSpPr>
          <p:cNvPr id="301059" name="Text Box 3"/>
          <p:cNvSpPr txBox="1">
            <a:spLocks noChangeArrowheads="1"/>
          </p:cNvSpPr>
          <p:nvPr/>
        </p:nvSpPr>
        <p:spPr bwMode="auto">
          <a:xfrm>
            <a:off x="285750" y="1700808"/>
            <a:ext cx="828675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也称为盲相关反馈</a:t>
            </a:r>
            <a:r>
              <a:rPr lang="en-US" altLang="zh-CN" sz="2400" dirty="0">
                <a:latin typeface="黑体" panose="02010609060101010101" pitchFamily="49" charset="-122"/>
                <a:ea typeface="黑体" panose="02010609060101010101" pitchFamily="49" charset="-122"/>
                <a:cs typeface="Times New Roman" panose="02020603050405020304" pitchFamily="18" charset="0"/>
              </a:rPr>
              <a:t>(Blind relevance feedback)</a:t>
            </a: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伪相关反馈对于真实相关反馈的人工部分进行自动化</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伪相关反馈算法</a:t>
            </a:r>
            <a:endParaRPr lang="de-DE" altLang="zh-CN" sz="2400"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ts val="700"/>
              </a:spcBef>
              <a:buClr>
                <a:srgbClr val="336699"/>
              </a:buClr>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对于用户查询返回有序的检索结果</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ts val="700"/>
              </a:spcBef>
              <a:buClr>
                <a:srgbClr val="336699"/>
              </a:buClr>
              <a:buFont typeface="Wingdings" panose="05000000000000000000" pitchFamily="2" charset="2"/>
              <a:buChar char="§"/>
            </a:pPr>
            <a:r>
              <a:rPr lang="zh-CN" altLang="en-US" sz="20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假定前</a:t>
            </a:r>
            <a:r>
              <a:rPr lang="en-US" altLang="zh-CN" sz="20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000" i="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k</a:t>
            </a:r>
            <a:r>
              <a:rPr lang="en-US" altLang="zh-CN" sz="20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0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篇文档是相关的</a:t>
            </a:r>
            <a:endParaRPr lang="en-US" altLang="zh-CN" sz="2000" dirty="0">
              <a:solidFill>
                <a:srgbClr val="0070C0"/>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ts val="700"/>
              </a:spcBef>
              <a:buClr>
                <a:srgbClr val="336699"/>
              </a:buClr>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进行相关反馈</a:t>
            </a:r>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如</a:t>
            </a:r>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en-US" altLang="zh-CN" sz="2000" dirty="0" err="1">
                <a:latin typeface="黑体" panose="02010609060101010101" pitchFamily="49" charset="-122"/>
                <a:ea typeface="黑体" panose="02010609060101010101" pitchFamily="49" charset="-122"/>
                <a:cs typeface="Times New Roman" panose="02020603050405020304" pitchFamily="18" charset="0"/>
              </a:rPr>
              <a:t>Rocchio</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平均上效果不错，但是对于某些查询而言可能结果很差</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几次循环之后可能会导致查询漂移</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i="1" dirty="0">
                <a:latin typeface="黑体" panose="02010609060101010101" pitchFamily="49" charset="-122"/>
                <a:ea typeface="黑体" panose="02010609060101010101" pitchFamily="49" charset="-122"/>
                <a:cs typeface="Times New Roman" panose="02020603050405020304" pitchFamily="18" charset="0"/>
              </a:rPr>
              <a:t>query drift</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30106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Tree>
    <p:extLst>
      <p:ext uri="{BB962C8B-B14F-4D97-AF65-F5344CB8AC3E}">
        <p14:creationId xmlns:p14="http://schemas.microsoft.com/office/powerpoint/2010/main" val="23658703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1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10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105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105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10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105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1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ext Box 2"/>
          <p:cNvSpPr txBox="1">
            <a:spLocks noChangeArrowheads="1"/>
          </p:cNvSpPr>
          <p:nvPr/>
        </p:nvSpPr>
        <p:spPr bwMode="auto">
          <a:xfrm>
            <a:off x="571500" y="387350"/>
            <a:ext cx="85725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a:latin typeface="黑体" panose="02010609060101010101" pitchFamily="49" charset="-122"/>
                <a:ea typeface="黑体" panose="02010609060101010101" pitchFamily="49" charset="-122"/>
              </a:rPr>
              <a:t>基于同</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近</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义词词典的查询扩展</a:t>
            </a:r>
            <a:endParaRPr lang="de-DE" altLang="zh-CN" sz="3600">
              <a:latin typeface="黑体" panose="02010609060101010101" pitchFamily="49" charset="-122"/>
              <a:ea typeface="黑体" panose="02010609060101010101" pitchFamily="49" charset="-122"/>
            </a:endParaRPr>
          </a:p>
        </p:txBody>
      </p:sp>
      <p:sp>
        <p:nvSpPr>
          <p:cNvPr id="311299" name="Text Box 3"/>
          <p:cNvSpPr txBox="1">
            <a:spLocks noChangeArrowheads="1"/>
          </p:cNvSpPr>
          <p:nvPr/>
        </p:nvSpPr>
        <p:spPr bwMode="auto">
          <a:xfrm>
            <a:off x="214312" y="1500188"/>
            <a:ext cx="8572499" cy="480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ct val="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对查询中的每个词项</a:t>
            </a:r>
            <a:r>
              <a:rPr lang="en-US" altLang="zh-CN" sz="2400" dirty="0">
                <a:latin typeface="黑体" panose="02010609060101010101" pitchFamily="49" charset="-122"/>
                <a:ea typeface="黑体" panose="02010609060101010101" pitchFamily="49" charset="-122"/>
                <a:cs typeface="Times New Roman" panose="02020603050405020304" pitchFamily="18" charset="0"/>
              </a:rPr>
              <a:t>t,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将词典中与</a:t>
            </a:r>
            <a:r>
              <a:rPr lang="en-US" altLang="zh-CN" sz="2400" dirty="0">
                <a:latin typeface="黑体" panose="02010609060101010101" pitchFamily="49" charset="-122"/>
                <a:ea typeface="黑体" panose="02010609060101010101" pitchFamily="49" charset="-122"/>
                <a:cs typeface="Times New Roman" panose="02020603050405020304" pitchFamily="18" charset="0"/>
              </a:rPr>
              <a:t>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语义相关的词扩充到查询中</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ct val="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例子</a:t>
            </a:r>
            <a:r>
              <a:rPr lang="en-US" altLang="zh-CN"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dirty="0">
                <a:latin typeface="黑体" panose="02010609060101010101" pitchFamily="49" charset="-122"/>
                <a:ea typeface="黑体" panose="02010609060101010101" pitchFamily="49" charset="-122"/>
                <a:cs typeface="Times New Roman" panose="02020603050405020304" pitchFamily="18" charset="0"/>
              </a:rPr>
              <a:t>HOSPITAL → MEDICAL</a:t>
            </a:r>
          </a:p>
          <a:p>
            <a:pPr lvl="2" eaLnBrk="1" hangingPunct="1">
              <a:spcBef>
                <a:spcPct val="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通常会提高召回率</a:t>
            </a:r>
            <a:endParaRPr lang="de-DE" altLang="zh-CN"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ct val="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可能会显著降低正确率，特别是对那些有歧义的词项</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ct val="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广泛应用于特定领域</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如科学、工程领域</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的搜索引擎中</a:t>
            </a:r>
            <a:endParaRPr lang="de-DE"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ct val="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创建并持续维护人工词典的开销非常大</a:t>
            </a:r>
            <a:endParaRPr lang="de-DE"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ct val="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人工词典和基于受控词汇表</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controlled vocabulary</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的标记的效果大体相当</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ct val="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中文同义词词典：同义词词林</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ct val="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英文同义词词典：</a:t>
            </a:r>
            <a:r>
              <a:rPr lang="en-US" altLang="zh-CN" dirty="0">
                <a:latin typeface="黑体" panose="02010609060101010101" pitchFamily="49" charset="-122"/>
                <a:ea typeface="黑体" panose="02010609060101010101" pitchFamily="49" charset="-122"/>
                <a:cs typeface="Times New Roman" panose="02020603050405020304" pitchFamily="18" charset="0"/>
              </a:rPr>
              <a:t>WordNet</a:t>
            </a:r>
            <a:endParaRPr lang="en-US" altLang="zh-CN" dirty="0">
              <a:solidFill>
                <a:srgbClr val="0070C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1130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Tree>
    <p:extLst>
      <p:ext uri="{BB962C8B-B14F-4D97-AF65-F5344CB8AC3E}">
        <p14:creationId xmlns:p14="http://schemas.microsoft.com/office/powerpoint/2010/main" val="23076541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2132856"/>
            <a:ext cx="5832648" cy="3468216"/>
          </a:xfrm>
        </p:spPr>
        <p:txBody>
          <a:bodyPr/>
          <a:lstStyle/>
          <a:p>
            <a:r>
              <a:rPr lang="en-US" altLang="zh-CN" dirty="0"/>
              <a:t>1.</a:t>
            </a:r>
            <a:r>
              <a:rPr lang="zh-CN" altLang="en-US" dirty="0"/>
              <a:t>信息需求与查询</a:t>
            </a:r>
            <a:endParaRPr lang="en-US" altLang="zh-CN" dirty="0"/>
          </a:p>
          <a:p>
            <a:r>
              <a:rPr lang="en-US" altLang="zh-CN" dirty="0">
                <a:solidFill>
                  <a:srgbClr val="FF0000"/>
                </a:solidFill>
              </a:rPr>
              <a:t>2.</a:t>
            </a:r>
            <a:r>
              <a:rPr lang="zh-CN" altLang="en-US" dirty="0">
                <a:solidFill>
                  <a:srgbClr val="FF0000"/>
                </a:solidFill>
              </a:rPr>
              <a:t>查询转换与提炼</a:t>
            </a:r>
            <a:endParaRPr lang="en-US" altLang="zh-CN" dirty="0">
              <a:solidFill>
                <a:srgbClr val="FF0000"/>
              </a:solidFill>
            </a:endParaRPr>
          </a:p>
          <a:p>
            <a:r>
              <a:rPr lang="en-US" altLang="zh-CN" dirty="0"/>
              <a:t>3.</a:t>
            </a:r>
            <a:r>
              <a:rPr lang="zh-CN" altLang="en-US" dirty="0"/>
              <a:t>搜索结果显示</a:t>
            </a:r>
            <a:endParaRPr lang="en-US" altLang="zh-CN" dirty="0"/>
          </a:p>
          <a:p>
            <a:r>
              <a:rPr lang="en-US" altLang="zh-CN" dirty="0"/>
              <a:t>4.</a:t>
            </a:r>
            <a:r>
              <a:rPr lang="zh-CN" altLang="en-US" dirty="0"/>
              <a:t>跨语言搜索</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a:t>
            </a:fld>
            <a:endParaRPr lang="zh-CN" altLang="en-US" dirty="0"/>
          </a:p>
        </p:txBody>
      </p:sp>
      <p:sp>
        <p:nvSpPr>
          <p:cNvPr id="7" name="标题 1">
            <a:extLst>
              <a:ext uri="{FF2B5EF4-FFF2-40B4-BE49-F238E27FC236}">
                <a16:creationId xmlns:a16="http://schemas.microsoft.com/office/drawing/2014/main" id="{36CFB58D-5E68-4CE0-BE91-3F8B507D21D5}"/>
              </a:ext>
            </a:extLst>
          </p:cNvPr>
          <p:cNvSpPr>
            <a:spLocks noGrp="1"/>
          </p:cNvSpPr>
          <p:nvPr>
            <p:ph type="title"/>
          </p:nvPr>
        </p:nvSpPr>
        <p:spPr>
          <a:xfrm>
            <a:off x="457200" y="274638"/>
            <a:ext cx="8229600" cy="1143000"/>
          </a:xfrm>
        </p:spPr>
        <p:txBody>
          <a:bodyPr/>
          <a:lstStyle/>
          <a:p>
            <a:r>
              <a:rPr lang="zh-CN" altLang="en-US" dirty="0"/>
              <a:t>第六章 查询与界面</a:t>
            </a:r>
          </a:p>
        </p:txBody>
      </p:sp>
    </p:spTree>
    <p:extLst>
      <p:ext uri="{BB962C8B-B14F-4D97-AF65-F5344CB8AC3E}">
        <p14:creationId xmlns:p14="http://schemas.microsoft.com/office/powerpoint/2010/main" val="7680511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433388" y="60325"/>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a:latin typeface="Times New Roman" panose="02020603050405020304" pitchFamily="18" charset="0"/>
                <a:ea typeface="黑体" panose="02010609060101010101" pitchFamily="49" charset="-122"/>
                <a:cs typeface="Times New Roman" panose="02020603050405020304" pitchFamily="18" charset="0"/>
              </a:rPr>
              <a:t>基于人工词典的扩展样例</a:t>
            </a:r>
            <a:r>
              <a:rPr lang="de-DE" altLang="zh-CN" sz="3600">
                <a:latin typeface="Times New Roman" panose="02020603050405020304" pitchFamily="18" charset="0"/>
                <a:ea typeface="黑体" panose="02010609060101010101" pitchFamily="49" charset="-122"/>
                <a:cs typeface="Times New Roman" panose="02020603050405020304" pitchFamily="18" charset="0"/>
              </a:rPr>
              <a:t>: PubMed</a:t>
            </a:r>
          </a:p>
        </p:txBody>
      </p:sp>
      <p:sp>
        <p:nvSpPr>
          <p:cNvPr id="84996" name="Text Box 3">
            <a:extLst>
              <a:ext uri="{FF2B5EF4-FFF2-40B4-BE49-F238E27FC236}">
                <a16:creationId xmlns:a16="http://schemas.microsoft.com/office/drawing/2014/main" id="{D8830614-9EF1-439D-9A24-1EA2AD129BFE}"/>
              </a:ext>
            </a:extLst>
          </p:cNvPr>
          <p:cNvSpPr txBox="1">
            <a:spLocks noChangeArrowheads="1"/>
          </p:cNvSpPr>
          <p:nvPr/>
        </p:nvSpPr>
        <p:spPr bwMode="auto">
          <a:xfrm>
            <a:off x="214313" y="1500188"/>
            <a:ext cx="8286750" cy="2928937"/>
          </a:xfrm>
          <a:prstGeom prst="rect">
            <a:avLst/>
          </a:prstGeom>
          <a:noFill/>
          <a:ln w="9525">
            <a:noFill/>
            <a:round/>
            <a:headEnd/>
            <a:tailEnd/>
          </a:ln>
        </p:spPr>
        <p:txBody>
          <a:bodyPr/>
          <a:lstStyle/>
          <a:p>
            <a:pPr lvl="1" eaLnBrk="1" hangingPunct="1">
              <a:buClr>
                <a:srgbClr val="336699"/>
              </a:buClr>
              <a:buFont typeface="Wingdings" pitchFamily="2" charset="2"/>
              <a:buChar char="§"/>
              <a:defRPr/>
            </a:pPr>
            <a:endParaRPr lang="en-US" dirty="0">
              <a:solidFill>
                <a:srgbClr val="0070C0"/>
              </a:solidFill>
              <a:latin typeface="+mj-lt"/>
              <a:ea typeface="黑体" pitchFamily="49" charset="-122"/>
            </a:endParaRPr>
          </a:p>
        </p:txBody>
      </p:sp>
      <p:sp>
        <p:nvSpPr>
          <p:cNvPr id="313348"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pic>
        <p:nvPicPr>
          <p:cNvPr id="313349" name="Picture 7" descr="49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785938"/>
            <a:ext cx="771525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72578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285750" y="677515"/>
            <a:ext cx="85725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dirty="0">
                <a:latin typeface="黑体" panose="02010609060101010101" pitchFamily="49" charset="-122"/>
                <a:ea typeface="黑体" panose="02010609060101010101" pitchFamily="49" charset="-122"/>
              </a:rPr>
              <a:t>同</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近</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义词词典的自动构建</a:t>
            </a:r>
            <a:endParaRPr lang="de-DE" altLang="zh-CN" sz="3600" dirty="0">
              <a:latin typeface="黑体" panose="02010609060101010101" pitchFamily="49" charset="-122"/>
              <a:ea typeface="黑体" panose="02010609060101010101" pitchFamily="49" charset="-122"/>
            </a:endParaRPr>
          </a:p>
        </p:txBody>
      </p:sp>
      <p:sp>
        <p:nvSpPr>
          <p:cNvPr id="315395" name="Text Box 3"/>
          <p:cNvSpPr txBox="1">
            <a:spLocks noChangeArrowheads="1"/>
          </p:cNvSpPr>
          <p:nvPr/>
        </p:nvSpPr>
        <p:spPr bwMode="auto">
          <a:xfrm>
            <a:off x="214313" y="1861790"/>
            <a:ext cx="828675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通过分析文档集中的词项分布来自动生成同</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latin typeface="黑体" panose="02010609060101010101" pitchFamily="49" charset="-122"/>
                <a:ea typeface="黑体" panose="02010609060101010101" pitchFamily="49" charset="-122"/>
                <a:cs typeface="Times New Roman" panose="02020603050405020304" pitchFamily="18" charset="0"/>
              </a:rPr>
              <a:t>近</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latin typeface="黑体" panose="02010609060101010101" pitchFamily="49" charset="-122"/>
                <a:ea typeface="黑体" panose="02010609060101010101" pitchFamily="49" charset="-122"/>
                <a:cs typeface="Times New Roman" panose="02020603050405020304" pitchFamily="18" charset="0"/>
              </a:rPr>
              <a:t>义词词典</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基本的想法是计算词语之间的相似度</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定义</a:t>
            </a:r>
            <a:r>
              <a:rPr lang="en-US" altLang="zh-CN" sz="2000" dirty="0">
                <a:latin typeface="黑体" panose="02010609060101010101" pitchFamily="49" charset="-122"/>
                <a:ea typeface="黑体" panose="02010609060101010101" pitchFamily="49" charset="-122"/>
                <a:cs typeface="Times New Roman" panose="02020603050405020304" pitchFamily="18" charset="0"/>
              </a:rPr>
              <a:t> 1: </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如果两个词各自的上下文共现词类似，那么它们类似</a:t>
            </a:r>
            <a:endParaRPr lang="de-DE" altLang="zh-CN" sz="2000" dirty="0">
              <a:solidFill>
                <a:srgbClr val="0070C0"/>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ts val="700"/>
              </a:spcBef>
              <a:buClr>
                <a:srgbClr val="336699"/>
              </a:buClr>
              <a:buFont typeface="Wingdings" panose="05000000000000000000" pitchFamily="2" charset="2"/>
              <a:buChar char="§"/>
            </a:pPr>
            <a:r>
              <a:rPr lang="en-US" altLang="zh-CN" dirty="0">
                <a:latin typeface="黑体" panose="02010609060101010101" pitchFamily="49" charset="-122"/>
                <a:ea typeface="黑体" panose="02010609060101010101" pitchFamily="49" charset="-122"/>
                <a:cs typeface="Times New Roman" panose="02020603050405020304" pitchFamily="18" charset="0"/>
              </a:rPr>
              <a:t>“car” ≈ “motorcycle” </a:t>
            </a:r>
            <a:r>
              <a:rPr lang="zh-CN" altLang="en-US" dirty="0">
                <a:latin typeface="黑体" panose="02010609060101010101" pitchFamily="49" charset="-122"/>
                <a:ea typeface="黑体" panose="02010609060101010101" pitchFamily="49" charset="-122"/>
                <a:cs typeface="Times New Roman" panose="02020603050405020304" pitchFamily="18" charset="0"/>
              </a:rPr>
              <a:t>，因为它们都与</a:t>
            </a:r>
            <a:r>
              <a:rPr lang="en-US" altLang="zh-CN" dirty="0">
                <a:latin typeface="黑体" panose="02010609060101010101" pitchFamily="49" charset="-122"/>
                <a:ea typeface="黑体" panose="02010609060101010101" pitchFamily="49" charset="-122"/>
                <a:cs typeface="Times New Roman" panose="02020603050405020304" pitchFamily="18" charset="0"/>
              </a:rPr>
              <a:t> “road”</a:t>
            </a:r>
            <a:r>
              <a:rPr lang="zh-CN" altLang="en-US" dirty="0">
                <a:latin typeface="黑体" panose="02010609060101010101" pitchFamily="49" charset="-122"/>
                <a:ea typeface="黑体" panose="02010609060101010101" pitchFamily="49" charset="-122"/>
                <a:cs typeface="Times New Roman" panose="02020603050405020304" pitchFamily="18" charset="0"/>
              </a:rPr>
              <a:t>、</a:t>
            </a:r>
            <a:r>
              <a:rPr lang="en-US" altLang="zh-CN" dirty="0">
                <a:latin typeface="黑体" panose="02010609060101010101" pitchFamily="49" charset="-122"/>
                <a:ea typeface="黑体" panose="02010609060101010101" pitchFamily="49" charset="-122"/>
                <a:cs typeface="Times New Roman" panose="02020603050405020304" pitchFamily="18" charset="0"/>
              </a:rPr>
              <a:t>“gas” </a:t>
            </a:r>
            <a:r>
              <a:rPr lang="zh-CN" altLang="en-US" dirty="0">
                <a:latin typeface="黑体" panose="02010609060101010101" pitchFamily="49" charset="-122"/>
                <a:ea typeface="黑体" panose="02010609060101010101" pitchFamily="49" charset="-122"/>
                <a:cs typeface="Times New Roman" panose="02020603050405020304" pitchFamily="18" charset="0"/>
              </a:rPr>
              <a:t>及</a:t>
            </a:r>
            <a:r>
              <a:rPr lang="en-US" altLang="zh-CN" dirty="0">
                <a:latin typeface="黑体" panose="02010609060101010101" pitchFamily="49" charset="-122"/>
                <a:ea typeface="黑体" panose="02010609060101010101" pitchFamily="49" charset="-122"/>
                <a:cs typeface="Times New Roman" panose="02020603050405020304" pitchFamily="18" charset="0"/>
              </a:rPr>
              <a:t> “license”</a:t>
            </a:r>
            <a:r>
              <a:rPr lang="zh-CN" altLang="en-US" dirty="0">
                <a:latin typeface="黑体" panose="02010609060101010101" pitchFamily="49" charset="-122"/>
                <a:ea typeface="黑体" panose="02010609060101010101" pitchFamily="49" charset="-122"/>
                <a:cs typeface="Times New Roman" panose="02020603050405020304" pitchFamily="18" charset="0"/>
              </a:rPr>
              <a:t>之类的词共现，因此它们类似</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定义</a:t>
            </a:r>
            <a:r>
              <a:rPr lang="en-US" altLang="zh-CN" sz="2000" dirty="0">
                <a:latin typeface="黑体" panose="02010609060101010101" pitchFamily="49" charset="-122"/>
                <a:ea typeface="黑体" panose="02010609060101010101" pitchFamily="49" charset="-122"/>
                <a:cs typeface="Times New Roman" panose="02020603050405020304" pitchFamily="18" charset="0"/>
              </a:rPr>
              <a:t> 2: </a:t>
            </a:r>
            <a:r>
              <a:rPr lang="zh-CN" altLang="en-US" sz="2000" dirty="0">
                <a:latin typeface="黑体" panose="02010609060101010101" pitchFamily="49" charset="-122"/>
                <a:ea typeface="黑体" panose="02010609060101010101" pitchFamily="49" charset="-122"/>
                <a:cs typeface="Times New Roman" panose="02020603050405020304" pitchFamily="18" charset="0"/>
              </a:rPr>
              <a:t>两个词，如果它们同某些一样的词具有某种给定的语法关系的话，那么它们类似</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ts val="700"/>
              </a:spcBef>
              <a:buClr>
                <a:srgbClr val="336699"/>
              </a:buClr>
              <a:buFont typeface="Wingdings" panose="05000000000000000000" pitchFamily="2" charset="2"/>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可以</a:t>
            </a:r>
            <a:r>
              <a:rPr lang="en-US" altLang="zh-CN" dirty="0">
                <a:latin typeface="黑体" panose="02010609060101010101" pitchFamily="49" charset="-122"/>
                <a:ea typeface="黑体" panose="02010609060101010101" pitchFamily="49" charset="-122"/>
                <a:cs typeface="Times New Roman" panose="02020603050405020304" pitchFamily="18" charset="0"/>
              </a:rPr>
              <a:t>harvest, peel, eat, prepare apples </a:t>
            </a:r>
            <a:r>
              <a:rPr lang="zh-CN" altLang="en-US" dirty="0">
                <a:latin typeface="黑体" panose="02010609060101010101" pitchFamily="49" charset="-122"/>
                <a:ea typeface="黑体" panose="02010609060101010101" pitchFamily="49" charset="-122"/>
                <a:cs typeface="Times New Roman" panose="02020603050405020304" pitchFamily="18" charset="0"/>
              </a:rPr>
              <a:t>和</a:t>
            </a:r>
            <a:r>
              <a:rPr lang="en-US" altLang="zh-CN" dirty="0">
                <a:latin typeface="黑体" panose="02010609060101010101" pitchFamily="49" charset="-122"/>
                <a:ea typeface="黑体" panose="02010609060101010101" pitchFamily="49" charset="-122"/>
                <a:cs typeface="Times New Roman" panose="02020603050405020304" pitchFamily="18" charset="0"/>
              </a:rPr>
              <a:t>pears, </a:t>
            </a:r>
            <a:r>
              <a:rPr lang="zh-CN" altLang="en-US" dirty="0">
                <a:latin typeface="黑体" panose="02010609060101010101" pitchFamily="49" charset="-122"/>
                <a:ea typeface="黑体" panose="02010609060101010101" pitchFamily="49" charset="-122"/>
                <a:cs typeface="Times New Roman" panose="02020603050405020304" pitchFamily="18" charset="0"/>
              </a:rPr>
              <a:t>因此</a:t>
            </a:r>
            <a:r>
              <a:rPr lang="en-US" altLang="zh-CN" dirty="0">
                <a:latin typeface="黑体" panose="02010609060101010101" pitchFamily="49" charset="-122"/>
                <a:ea typeface="黑体" panose="02010609060101010101" pitchFamily="49" charset="-122"/>
                <a:cs typeface="Times New Roman" panose="02020603050405020304" pitchFamily="18" charset="0"/>
              </a:rPr>
              <a:t> apples </a:t>
            </a:r>
            <a:r>
              <a:rPr lang="zh-CN" altLang="en-US" dirty="0">
                <a:latin typeface="黑体" panose="02010609060101010101" pitchFamily="49" charset="-122"/>
                <a:ea typeface="黑体" panose="02010609060101010101" pitchFamily="49" charset="-122"/>
                <a:cs typeface="Times New Roman" panose="02020603050405020304" pitchFamily="18" charset="0"/>
              </a:rPr>
              <a:t>和</a:t>
            </a:r>
            <a:r>
              <a:rPr lang="en-US" altLang="zh-CN" dirty="0">
                <a:latin typeface="黑体" panose="02010609060101010101" pitchFamily="49" charset="-122"/>
                <a:ea typeface="黑体" panose="02010609060101010101" pitchFamily="49" charset="-122"/>
                <a:cs typeface="Times New Roman" panose="02020603050405020304" pitchFamily="18" charset="0"/>
              </a:rPr>
              <a:t>pears</a:t>
            </a:r>
            <a:r>
              <a:rPr lang="zh-CN" altLang="en-US" dirty="0">
                <a:latin typeface="黑体" panose="02010609060101010101" pitchFamily="49" charset="-122"/>
                <a:ea typeface="黑体" panose="02010609060101010101" pitchFamily="49" charset="-122"/>
                <a:cs typeface="Times New Roman" panose="02020603050405020304" pitchFamily="18" charset="0"/>
              </a:rPr>
              <a:t>肯定彼此类似</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共现关系更加鲁棒，而语法关系更加精确</a:t>
            </a:r>
            <a:endParaRPr lang="de-DE" altLang="zh-CN"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15396"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Tree>
    <p:extLst>
      <p:ext uri="{BB962C8B-B14F-4D97-AF65-F5344CB8AC3E}">
        <p14:creationId xmlns:p14="http://schemas.microsoft.com/office/powerpoint/2010/main" val="27607117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760413" y="569243"/>
            <a:ext cx="6870700" cy="771525"/>
          </a:xfrm>
        </p:spPr>
        <p:txBody>
          <a:bodyPr/>
          <a:lstStyle/>
          <a:p>
            <a:pPr eaLnBrk="1" hangingPunct="1"/>
            <a:r>
              <a:rPr lang="zh-CN" altLang="en-US" dirty="0">
                <a:latin typeface="黑体" panose="02010609060101010101" pitchFamily="49" charset="-122"/>
                <a:ea typeface="黑体" panose="02010609060101010101" pitchFamily="49" charset="-122"/>
              </a:rPr>
              <a:t>基于共现的词典构造</a:t>
            </a:r>
            <a:endParaRPr lang="en-US" altLang="zh-CN" dirty="0">
              <a:latin typeface="黑体" panose="02010609060101010101" pitchFamily="49" charset="-122"/>
              <a:ea typeface="黑体" panose="02010609060101010101" pitchFamily="49" charset="-122"/>
            </a:endParaRPr>
          </a:p>
        </p:txBody>
      </p:sp>
      <p:sp>
        <p:nvSpPr>
          <p:cNvPr id="317443" name="Rectangle 3"/>
          <p:cNvSpPr>
            <a:spLocks noGrp="1" noChangeArrowheads="1"/>
          </p:cNvSpPr>
          <p:nvPr>
            <p:ph idx="1"/>
          </p:nvPr>
        </p:nvSpPr>
        <p:spPr>
          <a:xfrm>
            <a:off x="685800" y="1752600"/>
            <a:ext cx="7772400" cy="1447800"/>
          </a:xfrm>
        </p:spPr>
        <p:txBody>
          <a:bodyPr/>
          <a:lstStyle/>
          <a:p>
            <a:pPr eaLnBrk="1" hangingPunct="1"/>
            <a:r>
              <a:rPr lang="zh-CN" altLang="en-US" sz="2200">
                <a:latin typeface="黑体" panose="02010609060101010101" pitchFamily="49" charset="-122"/>
                <a:ea typeface="黑体" panose="02010609060101010101" pitchFamily="49" charset="-122"/>
                <a:cs typeface="Arial" panose="020B0604020202020204" pitchFamily="34" charset="0"/>
              </a:rPr>
              <a:t>最简单的方法就是通过词典</a:t>
            </a:r>
            <a:r>
              <a:rPr lang="en-US" altLang="zh-CN" sz="2200">
                <a:latin typeface="黑体" panose="02010609060101010101" pitchFamily="49" charset="-122"/>
                <a:ea typeface="黑体" panose="02010609060101010101" pitchFamily="49" charset="-122"/>
                <a:cs typeface="Arial" panose="020B0604020202020204" pitchFamily="34" charset="0"/>
              </a:rPr>
              <a:t>-</a:t>
            </a:r>
            <a:r>
              <a:rPr lang="zh-CN" altLang="en-US" sz="2200">
                <a:latin typeface="黑体" panose="02010609060101010101" pitchFamily="49" charset="-122"/>
                <a:ea typeface="黑体" panose="02010609060101010101" pitchFamily="49" charset="-122"/>
                <a:cs typeface="Arial" panose="020B0604020202020204" pitchFamily="34" charset="0"/>
              </a:rPr>
              <a:t>文档矩阵</a:t>
            </a:r>
            <a:r>
              <a:rPr lang="en-US" altLang="zh-CN" sz="2200" i="1">
                <a:latin typeface="黑体" panose="02010609060101010101" pitchFamily="49" charset="-122"/>
                <a:ea typeface="黑体" panose="02010609060101010101" pitchFamily="49" charset="-122"/>
                <a:cs typeface="Arial" panose="020B0604020202020204" pitchFamily="34" charset="0"/>
              </a:rPr>
              <a:t>A</a:t>
            </a:r>
            <a:r>
              <a:rPr lang="zh-CN" altLang="en-US" sz="2200">
                <a:latin typeface="黑体" panose="02010609060101010101" pitchFamily="49" charset="-122"/>
                <a:ea typeface="黑体" panose="02010609060101010101" pitchFamily="49" charset="-122"/>
                <a:cs typeface="Arial" panose="020B0604020202020204" pitchFamily="34" charset="0"/>
              </a:rPr>
              <a:t>计算词项</a:t>
            </a:r>
            <a:r>
              <a:rPr lang="en-US" altLang="zh-CN" sz="2200">
                <a:latin typeface="黑体" panose="02010609060101010101" pitchFamily="49" charset="-122"/>
                <a:ea typeface="黑体" panose="02010609060101010101" pitchFamily="49" charset="-122"/>
                <a:cs typeface="Arial" panose="020B0604020202020204" pitchFamily="34" charset="0"/>
              </a:rPr>
              <a:t>-</a:t>
            </a:r>
            <a:r>
              <a:rPr lang="zh-CN" altLang="en-US" sz="2200">
                <a:latin typeface="黑体" panose="02010609060101010101" pitchFamily="49" charset="-122"/>
                <a:ea typeface="黑体" panose="02010609060101010101" pitchFamily="49" charset="-122"/>
                <a:cs typeface="Arial" panose="020B0604020202020204" pitchFamily="34" charset="0"/>
              </a:rPr>
              <a:t>词项的相似度</a:t>
            </a:r>
            <a:r>
              <a:rPr lang="en-US" altLang="zh-CN" sz="2200">
                <a:latin typeface="黑体" panose="02010609060101010101" pitchFamily="49" charset="-122"/>
                <a:ea typeface="黑体" panose="02010609060101010101" pitchFamily="49" charset="-122"/>
                <a:cs typeface="Arial" panose="020B0604020202020204" pitchFamily="34" charset="0"/>
              </a:rPr>
              <a:t> </a:t>
            </a:r>
            <a:r>
              <a:rPr lang="en-US" altLang="zh-CN" sz="2200" i="1">
                <a:latin typeface="黑体" panose="02010609060101010101" pitchFamily="49" charset="-122"/>
                <a:ea typeface="黑体" panose="02010609060101010101" pitchFamily="49" charset="-122"/>
                <a:cs typeface="Arial" panose="020B0604020202020204" pitchFamily="34" charset="0"/>
              </a:rPr>
              <a:t>C = AA</a:t>
            </a:r>
            <a:r>
              <a:rPr lang="en-US" altLang="zh-CN" sz="2200" i="1" baseline="30000">
                <a:latin typeface="黑体" panose="02010609060101010101" pitchFamily="49" charset="-122"/>
                <a:ea typeface="黑体" panose="02010609060101010101" pitchFamily="49" charset="-122"/>
                <a:cs typeface="Arial" panose="020B0604020202020204" pitchFamily="34" charset="0"/>
              </a:rPr>
              <a:t>T</a:t>
            </a:r>
            <a:endParaRPr lang="en-US" altLang="zh-CN" sz="2200" baseline="30000">
              <a:latin typeface="黑体" panose="02010609060101010101" pitchFamily="49" charset="-122"/>
              <a:ea typeface="黑体" panose="02010609060101010101" pitchFamily="49" charset="-122"/>
              <a:cs typeface="Arial" panose="020B0604020202020204" pitchFamily="34" charset="0"/>
            </a:endParaRPr>
          </a:p>
          <a:p>
            <a:pPr eaLnBrk="1" hangingPunct="1"/>
            <a:r>
              <a:rPr lang="en-US" altLang="zh-CN" sz="2200" i="1">
                <a:latin typeface="黑体" panose="02010609060101010101" pitchFamily="49" charset="-122"/>
                <a:ea typeface="黑体" panose="02010609060101010101" pitchFamily="49" charset="-122"/>
                <a:cs typeface="Arial" panose="020B0604020202020204" pitchFamily="34" charset="0"/>
              </a:rPr>
              <a:t>w</a:t>
            </a:r>
            <a:r>
              <a:rPr lang="en-US" altLang="zh-CN" sz="2200" i="1" baseline="-25000">
                <a:latin typeface="黑体" panose="02010609060101010101" pitchFamily="49" charset="-122"/>
                <a:ea typeface="黑体" panose="02010609060101010101" pitchFamily="49" charset="-122"/>
                <a:cs typeface="Arial" panose="020B0604020202020204" pitchFamily="34" charset="0"/>
              </a:rPr>
              <a:t>i,j</a:t>
            </a:r>
            <a:r>
              <a:rPr lang="en-US" altLang="zh-CN" sz="2200" i="1">
                <a:latin typeface="黑体" panose="02010609060101010101" pitchFamily="49" charset="-122"/>
                <a:ea typeface="黑体" panose="02010609060101010101" pitchFamily="49" charset="-122"/>
                <a:cs typeface="Arial" panose="020B0604020202020204" pitchFamily="34" charset="0"/>
              </a:rPr>
              <a:t> = </a:t>
            </a:r>
            <a:r>
              <a:rPr lang="en-US" altLang="zh-CN" sz="2200">
                <a:latin typeface="黑体" panose="02010609060101010101" pitchFamily="49" charset="-122"/>
                <a:ea typeface="黑体" panose="02010609060101010101" pitchFamily="49" charset="-122"/>
                <a:cs typeface="Arial" panose="020B0604020202020204" pitchFamily="34" charset="0"/>
              </a:rPr>
              <a:t>(</a:t>
            </a:r>
            <a:r>
              <a:rPr lang="en-US" altLang="zh-CN" sz="2200" i="1">
                <a:latin typeface="黑体" panose="02010609060101010101" pitchFamily="49" charset="-122"/>
                <a:ea typeface="黑体" panose="02010609060101010101" pitchFamily="49" charset="-122"/>
                <a:cs typeface="Arial" panose="020B0604020202020204" pitchFamily="34" charset="0"/>
              </a:rPr>
              <a:t>t</a:t>
            </a:r>
            <a:r>
              <a:rPr lang="en-US" altLang="zh-CN" sz="2200" i="1" baseline="-25000">
                <a:latin typeface="黑体" panose="02010609060101010101" pitchFamily="49" charset="-122"/>
                <a:ea typeface="黑体" panose="02010609060101010101" pitchFamily="49" charset="-122"/>
                <a:cs typeface="Arial" panose="020B0604020202020204" pitchFamily="34" charset="0"/>
              </a:rPr>
              <a:t>i </a:t>
            </a:r>
            <a:r>
              <a:rPr lang="en-US" altLang="zh-CN" sz="2200" i="1">
                <a:latin typeface="黑体" panose="02010609060101010101" pitchFamily="49" charset="-122"/>
                <a:ea typeface="黑体" panose="02010609060101010101" pitchFamily="49" charset="-122"/>
                <a:cs typeface="Arial" panose="020B0604020202020204" pitchFamily="34" charset="0"/>
              </a:rPr>
              <a:t>,</a:t>
            </a:r>
            <a:r>
              <a:rPr lang="en-US" altLang="zh-CN" sz="2200" b="1" i="1">
                <a:latin typeface="黑体" panose="02010609060101010101" pitchFamily="49" charset="-122"/>
                <a:ea typeface="黑体" panose="02010609060101010101" pitchFamily="49" charset="-122"/>
                <a:cs typeface="Arial" panose="020B0604020202020204" pitchFamily="34" charset="0"/>
              </a:rPr>
              <a:t>d</a:t>
            </a:r>
            <a:r>
              <a:rPr lang="en-US" altLang="zh-CN" sz="2200" i="1" baseline="-25000">
                <a:latin typeface="黑体" panose="02010609060101010101" pitchFamily="49" charset="-122"/>
                <a:ea typeface="黑体" panose="02010609060101010101" pitchFamily="49" charset="-122"/>
                <a:cs typeface="Arial" panose="020B0604020202020204" pitchFamily="34" charset="0"/>
              </a:rPr>
              <a:t>j</a:t>
            </a:r>
            <a:r>
              <a:rPr lang="en-US" altLang="zh-CN" sz="2200">
                <a:latin typeface="黑体" panose="02010609060101010101" pitchFamily="49" charset="-122"/>
                <a:ea typeface="黑体" panose="02010609060101010101" pitchFamily="49" charset="-122"/>
                <a:cs typeface="Arial" panose="020B0604020202020204" pitchFamily="34" charset="0"/>
              </a:rPr>
              <a:t>)</a:t>
            </a:r>
            <a:r>
              <a:rPr lang="zh-CN" altLang="en-US" sz="2200">
                <a:latin typeface="黑体" panose="02010609060101010101" pitchFamily="49" charset="-122"/>
                <a:ea typeface="黑体" panose="02010609060101010101" pitchFamily="49" charset="-122"/>
                <a:cs typeface="Arial" panose="020B0604020202020204" pitchFamily="34" charset="0"/>
              </a:rPr>
              <a:t>的</a:t>
            </a:r>
            <a:r>
              <a:rPr lang="en-US" altLang="zh-CN" sz="2200">
                <a:latin typeface="黑体" panose="02010609060101010101" pitchFamily="49" charset="-122"/>
                <a:ea typeface="黑体" panose="02010609060101010101" pitchFamily="49" charset="-122"/>
                <a:cs typeface="Arial" panose="020B0604020202020204" pitchFamily="34" charset="0"/>
              </a:rPr>
              <a:t>(</a:t>
            </a:r>
            <a:r>
              <a:rPr lang="zh-CN" altLang="en-US" sz="2200">
                <a:latin typeface="黑体" panose="02010609060101010101" pitchFamily="49" charset="-122"/>
                <a:ea typeface="黑体" panose="02010609060101010101" pitchFamily="49" charset="-122"/>
                <a:cs typeface="Arial" panose="020B0604020202020204" pitchFamily="34" charset="0"/>
              </a:rPr>
              <a:t>归一化</a:t>
            </a:r>
            <a:r>
              <a:rPr lang="en-US" altLang="zh-CN" sz="2200">
                <a:latin typeface="黑体" panose="02010609060101010101" pitchFamily="49" charset="-122"/>
                <a:ea typeface="黑体" panose="02010609060101010101" pitchFamily="49" charset="-122"/>
                <a:cs typeface="Arial" panose="020B0604020202020204" pitchFamily="34" charset="0"/>
              </a:rPr>
              <a:t>)</a:t>
            </a:r>
            <a:r>
              <a:rPr lang="zh-CN" altLang="en-US" sz="2200">
                <a:latin typeface="黑体" panose="02010609060101010101" pitchFamily="49" charset="-122"/>
                <a:ea typeface="黑体" panose="02010609060101010101" pitchFamily="49" charset="-122"/>
                <a:cs typeface="Arial" panose="020B0604020202020204" pitchFamily="34" charset="0"/>
              </a:rPr>
              <a:t>权重</a:t>
            </a:r>
            <a:endParaRPr lang="en-US" altLang="zh-CN" sz="2200">
              <a:latin typeface="黑体" panose="02010609060101010101" pitchFamily="49" charset="-122"/>
              <a:ea typeface="黑体" panose="02010609060101010101" pitchFamily="49" charset="-122"/>
              <a:cs typeface="Arial" panose="020B0604020202020204" pitchFamily="34" charset="0"/>
            </a:endParaRPr>
          </a:p>
          <a:p>
            <a:pPr eaLnBrk="1" hangingPunct="1"/>
            <a:endParaRPr lang="en-US" altLang="zh-CN" sz="2200">
              <a:latin typeface="黑体" panose="02010609060101010101" pitchFamily="49" charset="-122"/>
              <a:ea typeface="黑体" panose="02010609060101010101" pitchFamily="49" charset="-122"/>
              <a:cs typeface="Arial" panose="020B0604020202020204" pitchFamily="34" charset="0"/>
            </a:endParaRPr>
          </a:p>
          <a:p>
            <a:pPr eaLnBrk="1" hangingPunct="1"/>
            <a:endParaRPr lang="en-US" altLang="zh-CN" sz="2200">
              <a:latin typeface="黑体" panose="02010609060101010101" pitchFamily="49" charset="-122"/>
              <a:ea typeface="黑体" panose="02010609060101010101" pitchFamily="49" charset="-122"/>
              <a:cs typeface="Arial" panose="020B0604020202020204" pitchFamily="34" charset="0"/>
            </a:endParaRPr>
          </a:p>
          <a:p>
            <a:pPr eaLnBrk="1" hangingPunct="1"/>
            <a:endParaRPr lang="en-US" altLang="zh-CN" sz="2200">
              <a:latin typeface="黑体" panose="02010609060101010101" pitchFamily="49" charset="-122"/>
              <a:ea typeface="黑体" panose="02010609060101010101" pitchFamily="49" charset="-122"/>
              <a:cs typeface="Arial" panose="020B0604020202020204" pitchFamily="34" charset="0"/>
            </a:endParaRPr>
          </a:p>
          <a:p>
            <a:pPr eaLnBrk="1" hangingPunct="1"/>
            <a:endParaRPr lang="en-US" altLang="zh-CN" sz="2200">
              <a:latin typeface="黑体" panose="02010609060101010101" pitchFamily="49" charset="-122"/>
              <a:ea typeface="黑体" panose="02010609060101010101" pitchFamily="49" charset="-122"/>
              <a:cs typeface="Arial" panose="020B0604020202020204" pitchFamily="34" charset="0"/>
            </a:endParaRPr>
          </a:p>
          <a:p>
            <a:pPr eaLnBrk="1" hangingPunct="1"/>
            <a:endParaRPr lang="en-US" altLang="zh-CN" sz="2200">
              <a:latin typeface="黑体" panose="02010609060101010101" pitchFamily="49" charset="-122"/>
              <a:ea typeface="黑体" panose="02010609060101010101" pitchFamily="49" charset="-122"/>
              <a:cs typeface="Arial" panose="020B0604020202020204" pitchFamily="34" charset="0"/>
            </a:endParaRPr>
          </a:p>
          <a:p>
            <a:pPr eaLnBrk="1" hangingPunct="1"/>
            <a:endParaRPr lang="en-US" altLang="zh-CN" sz="2200">
              <a:latin typeface="黑体" panose="02010609060101010101" pitchFamily="49" charset="-122"/>
              <a:ea typeface="黑体" panose="02010609060101010101" pitchFamily="49" charset="-122"/>
              <a:cs typeface="Arial" panose="020B0604020202020204" pitchFamily="34" charset="0"/>
            </a:endParaRPr>
          </a:p>
          <a:p>
            <a:pPr eaLnBrk="1" hangingPunct="1"/>
            <a:endParaRPr lang="en-US" altLang="zh-CN" sz="2200">
              <a:latin typeface="黑体" panose="02010609060101010101" pitchFamily="49" charset="-122"/>
              <a:ea typeface="黑体" panose="02010609060101010101" pitchFamily="49" charset="-122"/>
              <a:cs typeface="Arial" panose="020B0604020202020204" pitchFamily="34" charset="0"/>
            </a:endParaRPr>
          </a:p>
          <a:p>
            <a:pPr eaLnBrk="1" hangingPunct="1"/>
            <a:r>
              <a:rPr lang="zh-CN" altLang="en-US" sz="2200">
                <a:latin typeface="黑体" panose="02010609060101010101" pitchFamily="49" charset="-122"/>
                <a:ea typeface="黑体" panose="02010609060101010101" pitchFamily="49" charset="-122"/>
                <a:cs typeface="Arial" panose="020B0604020202020204" pitchFamily="34" charset="0"/>
              </a:rPr>
              <a:t>      对每个</a:t>
            </a:r>
            <a:r>
              <a:rPr lang="en-US" altLang="zh-CN" sz="2200" i="1">
                <a:latin typeface="黑体" panose="02010609060101010101" pitchFamily="49" charset="-122"/>
                <a:ea typeface="黑体" panose="02010609060101010101" pitchFamily="49" charset="-122"/>
                <a:cs typeface="Arial" panose="020B0604020202020204" pitchFamily="34" charset="0"/>
              </a:rPr>
              <a:t>t</a:t>
            </a:r>
            <a:r>
              <a:rPr lang="en-US" altLang="zh-CN" sz="2200" i="1" baseline="-25000">
                <a:latin typeface="黑体" panose="02010609060101010101" pitchFamily="49" charset="-122"/>
                <a:ea typeface="黑体" panose="02010609060101010101" pitchFamily="49" charset="-122"/>
                <a:cs typeface="Arial" panose="020B0604020202020204" pitchFamily="34" charset="0"/>
              </a:rPr>
              <a:t>i</a:t>
            </a:r>
            <a:r>
              <a:rPr lang="en-US" altLang="zh-CN" sz="2200">
                <a:latin typeface="黑体" panose="02010609060101010101" pitchFamily="49" charset="-122"/>
                <a:ea typeface="黑体" panose="02010609060101010101" pitchFamily="49" charset="-122"/>
                <a:cs typeface="Arial" panose="020B0604020202020204" pitchFamily="34" charset="0"/>
              </a:rPr>
              <a:t>, </a:t>
            </a:r>
            <a:r>
              <a:rPr lang="zh-CN" altLang="en-US" sz="2200">
                <a:latin typeface="黑体" panose="02010609060101010101" pitchFamily="49" charset="-122"/>
                <a:ea typeface="黑体" panose="02010609060101010101" pitchFamily="49" charset="-122"/>
                <a:cs typeface="Arial" panose="020B0604020202020204" pitchFamily="34" charset="0"/>
              </a:rPr>
              <a:t>选择</a:t>
            </a:r>
            <a:r>
              <a:rPr lang="en-US" altLang="zh-CN" sz="2200" i="1">
                <a:latin typeface="黑体" panose="02010609060101010101" pitchFamily="49" charset="-122"/>
                <a:ea typeface="黑体" panose="02010609060101010101" pitchFamily="49" charset="-122"/>
                <a:cs typeface="Arial" panose="020B0604020202020204" pitchFamily="34" charset="0"/>
              </a:rPr>
              <a:t>C</a:t>
            </a:r>
            <a:r>
              <a:rPr lang="zh-CN" altLang="en-US" sz="2200">
                <a:latin typeface="黑体" panose="02010609060101010101" pitchFamily="49" charset="-122"/>
                <a:ea typeface="黑体" panose="02010609060101010101" pitchFamily="49" charset="-122"/>
                <a:cs typeface="Arial" panose="020B0604020202020204" pitchFamily="34" charset="0"/>
              </a:rPr>
              <a:t>中高权重的词项进行扩展</a:t>
            </a:r>
            <a:endParaRPr lang="en-US" altLang="zh-CN" sz="2200">
              <a:latin typeface="黑体" panose="02010609060101010101" pitchFamily="49" charset="-122"/>
              <a:ea typeface="黑体" panose="02010609060101010101" pitchFamily="49" charset="-122"/>
              <a:cs typeface="Arial" panose="020B0604020202020204" pitchFamily="34" charset="0"/>
            </a:endParaRPr>
          </a:p>
        </p:txBody>
      </p:sp>
      <p:sp>
        <p:nvSpPr>
          <p:cNvPr id="1373188" name="Rectangle 4">
            <a:extLst>
              <a:ext uri="{FF2B5EF4-FFF2-40B4-BE49-F238E27FC236}">
                <a16:creationId xmlns:a16="http://schemas.microsoft.com/office/drawing/2014/main" id="{4F8E5F91-F711-44ED-9565-81A9182A202E}"/>
              </a:ext>
            </a:extLst>
          </p:cNvPr>
          <p:cNvSpPr>
            <a:spLocks noChangeArrowheads="1"/>
          </p:cNvSpPr>
          <p:nvPr/>
        </p:nvSpPr>
        <p:spPr bwMode="auto">
          <a:xfrm>
            <a:off x="1219200" y="3306763"/>
            <a:ext cx="4648200" cy="2209800"/>
          </a:xfrm>
          <a:prstGeom prst="rect">
            <a:avLst/>
          </a:prstGeom>
          <a:gradFill rotWithShape="0">
            <a:gsLst>
              <a:gs pos="0">
                <a:schemeClr val="accent1"/>
              </a:gs>
              <a:gs pos="100000">
                <a:schemeClr val="accent1">
                  <a:gamma/>
                  <a:shade val="46275"/>
                  <a:invGamma/>
                </a:schemeClr>
              </a:gs>
            </a:gsLst>
            <a:lin ang="5400000" scaled="1"/>
          </a:gradFill>
          <a:ln w="9525">
            <a:solidFill>
              <a:schemeClr val="hlink"/>
            </a:solidFill>
            <a:miter lim="800000"/>
            <a:headEnd/>
            <a:tailEnd/>
          </a:ln>
          <a:effectLst/>
        </p:spPr>
        <p:txBody>
          <a:bodyPr wrap="none" anchor="ctr"/>
          <a:lstStyle/>
          <a:p>
            <a:pPr eaLnBrk="1" hangingPunct="1">
              <a:defRPr/>
            </a:pPr>
            <a:endParaRPr lang="zh-CN" altLang="zh-CN" dirty="0">
              <a:latin typeface="Lucida Sans" charset="0"/>
              <a:ea typeface="黑体" pitchFamily="49" charset="-122"/>
            </a:endParaRPr>
          </a:p>
        </p:txBody>
      </p:sp>
      <p:sp>
        <p:nvSpPr>
          <p:cNvPr id="317445" name="Rectangle 5"/>
          <p:cNvSpPr>
            <a:spLocks noChangeArrowheads="1"/>
          </p:cNvSpPr>
          <p:nvPr/>
        </p:nvSpPr>
        <p:spPr bwMode="auto">
          <a:xfrm>
            <a:off x="1219200" y="3916363"/>
            <a:ext cx="4648200" cy="2286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endParaRPr lang="zh-CN" altLang="zh-CN" sz="1800">
              <a:ea typeface="黑体" panose="02010609060101010101" pitchFamily="49" charset="-122"/>
            </a:endParaRPr>
          </a:p>
        </p:txBody>
      </p:sp>
      <p:sp>
        <p:nvSpPr>
          <p:cNvPr id="317446" name="Text Box 6"/>
          <p:cNvSpPr txBox="1">
            <a:spLocks noChangeArrowheads="1"/>
          </p:cNvSpPr>
          <p:nvPr/>
        </p:nvSpPr>
        <p:spPr bwMode="auto">
          <a:xfrm>
            <a:off x="762000" y="3810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b="1" i="1">
                <a:latin typeface="Tahoma" panose="020B0604030504040204" pitchFamily="34" charset="0"/>
                <a:ea typeface="黑体" panose="02010609060101010101" pitchFamily="49" charset="-122"/>
              </a:rPr>
              <a:t>t</a:t>
            </a:r>
            <a:r>
              <a:rPr lang="en-US" altLang="zh-CN" sz="1800" i="1" baseline="-25000">
                <a:latin typeface="Tahoma" panose="020B0604030504040204" pitchFamily="34" charset="0"/>
                <a:ea typeface="黑体" panose="02010609060101010101" pitchFamily="49" charset="-122"/>
              </a:rPr>
              <a:t>i</a:t>
            </a:r>
            <a:endParaRPr lang="en-US" altLang="zh-CN" sz="1800" i="1">
              <a:latin typeface="Tahoma" panose="020B0604030504040204" pitchFamily="34" charset="0"/>
              <a:ea typeface="黑体" panose="02010609060101010101" pitchFamily="49" charset="-122"/>
            </a:endParaRPr>
          </a:p>
        </p:txBody>
      </p:sp>
      <p:sp>
        <p:nvSpPr>
          <p:cNvPr id="317447" name="Rectangle 7"/>
          <p:cNvSpPr>
            <a:spLocks noChangeArrowheads="1"/>
          </p:cNvSpPr>
          <p:nvPr/>
        </p:nvSpPr>
        <p:spPr bwMode="auto">
          <a:xfrm>
            <a:off x="4343400" y="3306763"/>
            <a:ext cx="228600" cy="2209800"/>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endParaRPr lang="zh-CN" altLang="zh-CN" sz="1800">
              <a:ea typeface="黑体" panose="02010609060101010101" pitchFamily="49" charset="-122"/>
            </a:endParaRPr>
          </a:p>
        </p:txBody>
      </p:sp>
      <p:sp>
        <p:nvSpPr>
          <p:cNvPr id="317448" name="Rectangle 8"/>
          <p:cNvSpPr>
            <a:spLocks noChangeArrowheads="1"/>
          </p:cNvSpPr>
          <p:nvPr/>
        </p:nvSpPr>
        <p:spPr bwMode="auto">
          <a:xfrm>
            <a:off x="4343400" y="3916363"/>
            <a:ext cx="228600" cy="228600"/>
          </a:xfrm>
          <a:prstGeom prst="rect">
            <a:avLst/>
          </a:prstGeom>
          <a:solidFill>
            <a:schemeClr val="bg1"/>
          </a:solidFill>
          <a:ln w="9525">
            <a:solidFill>
              <a:schemeClr val="bg2"/>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endParaRPr lang="zh-CN" altLang="zh-CN" sz="1800">
              <a:ea typeface="黑体" panose="02010609060101010101" pitchFamily="49" charset="-122"/>
            </a:endParaRPr>
          </a:p>
        </p:txBody>
      </p:sp>
      <p:sp>
        <p:nvSpPr>
          <p:cNvPr id="317449" name="Text Box 9"/>
          <p:cNvSpPr txBox="1">
            <a:spLocks noChangeArrowheads="1"/>
          </p:cNvSpPr>
          <p:nvPr/>
        </p:nvSpPr>
        <p:spPr bwMode="auto">
          <a:xfrm>
            <a:off x="4267200" y="29241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b="1" i="1">
                <a:latin typeface="Tahoma" panose="020B0604030504040204" pitchFamily="34" charset="0"/>
                <a:ea typeface="黑体" panose="02010609060101010101" pitchFamily="49" charset="-122"/>
              </a:rPr>
              <a:t>d</a:t>
            </a:r>
            <a:r>
              <a:rPr lang="en-US" altLang="zh-CN" sz="1800" i="1" baseline="-25000">
                <a:latin typeface="Tahoma" panose="020B0604030504040204" pitchFamily="34" charset="0"/>
                <a:ea typeface="黑体" panose="02010609060101010101" pitchFamily="49" charset="-122"/>
              </a:rPr>
              <a:t>j</a:t>
            </a:r>
            <a:endParaRPr lang="en-US" altLang="zh-CN" sz="1800" i="1">
              <a:latin typeface="Tahoma" panose="020B0604030504040204" pitchFamily="34" charset="0"/>
              <a:ea typeface="黑体" panose="02010609060101010101" pitchFamily="49" charset="-122"/>
            </a:endParaRPr>
          </a:p>
        </p:txBody>
      </p:sp>
      <p:sp>
        <p:nvSpPr>
          <p:cNvPr id="317450" name="Text Box 10"/>
          <p:cNvSpPr txBox="1">
            <a:spLocks noChangeArrowheads="1"/>
          </p:cNvSpPr>
          <p:nvPr/>
        </p:nvSpPr>
        <p:spPr bwMode="auto">
          <a:xfrm>
            <a:off x="5721350" y="2971800"/>
            <a:ext cx="68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2000" i="1">
                <a:latin typeface="Tahoma" panose="020B0604030504040204" pitchFamily="34" charset="0"/>
                <a:ea typeface="黑体" panose="02010609060101010101" pitchFamily="49" charset="-122"/>
              </a:rPr>
              <a:t>N</a:t>
            </a:r>
          </a:p>
        </p:txBody>
      </p:sp>
      <p:sp>
        <p:nvSpPr>
          <p:cNvPr id="317451" name="Text Box 11"/>
          <p:cNvSpPr txBox="1">
            <a:spLocks noChangeArrowheads="1"/>
          </p:cNvSpPr>
          <p:nvPr/>
        </p:nvSpPr>
        <p:spPr bwMode="auto">
          <a:xfrm>
            <a:off x="782638" y="5318125"/>
            <a:ext cx="68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2000" i="1">
                <a:latin typeface="Tahoma" panose="020B0604030504040204" pitchFamily="34" charset="0"/>
                <a:ea typeface="黑体" panose="02010609060101010101" pitchFamily="49" charset="-122"/>
              </a:rPr>
              <a:t>M</a:t>
            </a:r>
          </a:p>
        </p:txBody>
      </p:sp>
      <p:sp>
        <p:nvSpPr>
          <p:cNvPr id="317452" name="矩形 1"/>
          <p:cNvSpPr>
            <a:spLocks noChangeArrowheads="1"/>
          </p:cNvSpPr>
          <p:nvPr/>
        </p:nvSpPr>
        <p:spPr bwMode="auto">
          <a:xfrm>
            <a:off x="6172200" y="3951288"/>
            <a:ext cx="2209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如果矩阵</a:t>
            </a:r>
            <a:r>
              <a:rPr lang="en-US" altLang="zh-CN" sz="1800" i="1">
                <a:ea typeface="黑体" panose="02010609060101010101" pitchFamily="49" charset="-122"/>
              </a:rPr>
              <a:t>A</a:t>
            </a:r>
            <a:r>
              <a:rPr lang="zh-CN" altLang="en-US" sz="1800">
                <a:ea typeface="黑体" panose="02010609060101010101" pitchFamily="49" charset="-122"/>
              </a:rPr>
              <a:t>是</a:t>
            </a:r>
            <a:r>
              <a:rPr lang="en-US" altLang="zh-CN" sz="1800">
                <a:ea typeface="黑体" panose="02010609060101010101" pitchFamily="49" charset="-122"/>
              </a:rPr>
              <a:t>0/1</a:t>
            </a:r>
            <a:r>
              <a:rPr lang="zh-CN" altLang="en-US" sz="1800">
                <a:ea typeface="黑体" panose="02010609060101010101" pitchFamily="49" charset="-122"/>
              </a:rPr>
              <a:t>矩阵，那么</a:t>
            </a:r>
            <a:r>
              <a:rPr lang="en-US" altLang="zh-CN" sz="1800" i="1">
                <a:ea typeface="黑体" panose="02010609060101010101" pitchFamily="49" charset="-122"/>
              </a:rPr>
              <a:t>C</a:t>
            </a:r>
            <a:r>
              <a:rPr lang="zh-CN" altLang="en-US" sz="1800">
                <a:ea typeface="黑体" panose="02010609060101010101" pitchFamily="49" charset="-122"/>
              </a:rPr>
              <a:t>的每一项是什么？</a:t>
            </a:r>
            <a:endParaRPr lang="en-US" altLang="zh-CN" sz="1800">
              <a:ea typeface="黑体" panose="02010609060101010101" pitchFamily="49" charset="-122"/>
            </a:endParaRPr>
          </a:p>
        </p:txBody>
      </p:sp>
    </p:spTree>
    <p:extLst>
      <p:ext uri="{BB962C8B-B14F-4D97-AF65-F5344CB8AC3E}">
        <p14:creationId xmlns:p14="http://schemas.microsoft.com/office/powerpoint/2010/main" val="420913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E8CBE8D7-1C24-4FFD-978A-0DD0F09AA3CB}"/>
              </a:ext>
            </a:extLst>
          </p:cNvPr>
          <p:cNvSpPr txBox="1">
            <a:spLocks noChangeArrowheads="1"/>
          </p:cNvSpPr>
          <p:nvPr/>
        </p:nvSpPr>
        <p:spPr bwMode="auto">
          <a:xfrm>
            <a:off x="571500" y="591344"/>
            <a:ext cx="8572500" cy="579438"/>
          </a:xfrm>
          <a:prstGeom prst="rect">
            <a:avLst/>
          </a:prstGeom>
          <a:noFill/>
          <a:ln w="9525">
            <a:noFill/>
            <a:round/>
            <a:headEnd/>
            <a:tailEnd/>
          </a:ln>
        </p:spPr>
        <p:txBody>
          <a:bodyPr anchor="b"/>
          <a:lstStyle/>
          <a:p>
            <a:pPr eaLnBrk="1" hangingPunct="1">
              <a:defRPr/>
            </a:pPr>
            <a:r>
              <a:rPr lang="zh-CN" altLang="en-US" sz="3600" dirty="0">
                <a:solidFill>
                  <a:schemeClr val="tx1"/>
                </a:solidFill>
                <a:latin typeface="+mj-lt"/>
                <a:ea typeface="黑体" pitchFamily="49" charset="-122"/>
              </a:rPr>
              <a:t>基于共现关系的同</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近</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义词词典样例</a:t>
            </a:r>
            <a:endParaRPr lang="de-DE" sz="3600" dirty="0">
              <a:solidFill>
                <a:schemeClr val="tx1"/>
              </a:solidFill>
              <a:latin typeface="+mj-lt"/>
              <a:ea typeface="黑体" pitchFamily="49" charset="-122"/>
            </a:endParaRPr>
          </a:p>
        </p:txBody>
      </p:sp>
      <p:sp>
        <p:nvSpPr>
          <p:cNvPr id="84996" name="Text Box 3">
            <a:extLst>
              <a:ext uri="{FF2B5EF4-FFF2-40B4-BE49-F238E27FC236}">
                <a16:creationId xmlns:a16="http://schemas.microsoft.com/office/drawing/2014/main" id="{B0EB56F5-1036-49E2-B5D1-57C7487CA29C}"/>
              </a:ext>
            </a:extLst>
          </p:cNvPr>
          <p:cNvSpPr txBox="1">
            <a:spLocks noChangeArrowheads="1"/>
          </p:cNvSpPr>
          <p:nvPr/>
        </p:nvSpPr>
        <p:spPr bwMode="auto">
          <a:xfrm>
            <a:off x="2393615" y="6143625"/>
            <a:ext cx="4536157" cy="714375"/>
          </a:xfrm>
          <a:prstGeom prst="rect">
            <a:avLst/>
          </a:prstGeom>
          <a:noFill/>
          <a:ln w="9525">
            <a:noFill/>
            <a:round/>
            <a:headEnd/>
            <a:tailEnd/>
          </a:ln>
        </p:spPr>
        <p:txBody>
          <a:bodyPr/>
          <a:lstStyle/>
          <a:p>
            <a:pPr eaLnBrk="1" hangingPunct="1">
              <a:defRPr/>
            </a:pPr>
            <a:r>
              <a:rPr lang="de-DE" dirty="0" err="1">
                <a:solidFill>
                  <a:schemeClr val="tx1"/>
                </a:solidFill>
                <a:latin typeface="+mj-lt"/>
                <a:ea typeface="黑体" pitchFamily="49" charset="-122"/>
              </a:rPr>
              <a:t>WordSpace</a:t>
            </a:r>
            <a:r>
              <a:rPr lang="de-DE" dirty="0">
                <a:solidFill>
                  <a:schemeClr val="tx1"/>
                </a:solidFill>
                <a:latin typeface="+mj-lt"/>
                <a:ea typeface="黑体" pitchFamily="49" charset="-122"/>
              </a:rPr>
              <a:t> </a:t>
            </a:r>
            <a:r>
              <a:rPr lang="de-DE" dirty="0" err="1">
                <a:solidFill>
                  <a:schemeClr val="tx1"/>
                </a:solidFill>
                <a:latin typeface="+mj-lt"/>
                <a:ea typeface="黑体" pitchFamily="49" charset="-122"/>
              </a:rPr>
              <a:t>demo</a:t>
            </a:r>
            <a:r>
              <a:rPr lang="de-DE" dirty="0">
                <a:solidFill>
                  <a:schemeClr val="tx1"/>
                </a:solidFill>
                <a:latin typeface="+mj-lt"/>
                <a:ea typeface="黑体" pitchFamily="49" charset="-122"/>
              </a:rPr>
              <a:t> on web</a:t>
            </a:r>
          </a:p>
          <a:p>
            <a:pPr eaLnBrk="1" hangingPunct="1">
              <a:defRPr/>
            </a:pPr>
            <a:endParaRPr lang="de-DE" dirty="0">
              <a:solidFill>
                <a:schemeClr val="tx1"/>
              </a:solidFill>
              <a:latin typeface="+mj-lt"/>
              <a:ea typeface="黑体" pitchFamily="49" charset="-122"/>
            </a:endParaRPr>
          </a:p>
        </p:txBody>
      </p:sp>
      <p:sp>
        <p:nvSpPr>
          <p:cNvPr id="319492"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graphicFrame>
        <p:nvGraphicFramePr>
          <p:cNvPr id="8" name="Table 7">
            <a:extLst>
              <a:ext uri="{FF2B5EF4-FFF2-40B4-BE49-F238E27FC236}">
                <a16:creationId xmlns:a16="http://schemas.microsoft.com/office/drawing/2014/main" id="{A68CFCC2-DD2D-4DE6-8E81-02F9FF644885}"/>
              </a:ext>
            </a:extLst>
          </p:cNvPr>
          <p:cNvGraphicFramePr>
            <a:graphicFrameLocks noGrp="1"/>
          </p:cNvGraphicFramePr>
          <p:nvPr/>
        </p:nvGraphicFramePr>
        <p:xfrm>
          <a:off x="900113" y="1338263"/>
          <a:ext cx="7523162" cy="4541837"/>
        </p:xfrm>
        <a:graphic>
          <a:graphicData uri="http://schemas.openxmlformats.org/drawingml/2006/table">
            <a:tbl>
              <a:tblPr firstRow="1" bandRow="1">
                <a:tableStyleId>{C083E6E3-FA7D-4D7B-A595-EF9225AFEA82}</a:tableStyleId>
              </a:tblPr>
              <a:tblGrid>
                <a:gridCol w="1922586">
                  <a:extLst>
                    <a:ext uri="{9D8B030D-6E8A-4147-A177-3AD203B41FA5}">
                      <a16:colId xmlns:a16="http://schemas.microsoft.com/office/drawing/2014/main" val="20000"/>
                    </a:ext>
                  </a:extLst>
                </a:gridCol>
                <a:gridCol w="5600576">
                  <a:extLst>
                    <a:ext uri="{9D8B030D-6E8A-4147-A177-3AD203B41FA5}">
                      <a16:colId xmlns:a16="http://schemas.microsoft.com/office/drawing/2014/main" val="20001"/>
                    </a:ext>
                  </a:extLst>
                </a:gridCol>
              </a:tblGrid>
              <a:tr h="426675">
                <a:tc>
                  <a:txBody>
                    <a:bodyPr/>
                    <a:lstStyle/>
                    <a:p>
                      <a:r>
                        <a:rPr lang="zh-CN" altLang="en-US" sz="2200" kern="1200" dirty="0"/>
                        <a:t>词语</a:t>
                      </a:r>
                      <a:endParaRPr lang="de-DE" sz="2200" dirty="0"/>
                    </a:p>
                  </a:txBody>
                  <a:tcPr marL="91434" marR="91434" marT="45679" marB="456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kern="1200" dirty="0">
                          <a:solidFill>
                            <a:schemeClr val="tx1"/>
                          </a:solidFill>
                          <a:latin typeface="+mn-lt"/>
                          <a:ea typeface="+mn-ea"/>
                          <a:cs typeface="+mn-cs"/>
                        </a:rPr>
                        <a:t>同</a:t>
                      </a:r>
                      <a:r>
                        <a:rPr lang="en-US" altLang="zh-CN" sz="2200" b="1" kern="1200" dirty="0">
                          <a:solidFill>
                            <a:schemeClr val="tx1"/>
                          </a:solidFill>
                          <a:latin typeface="+mn-lt"/>
                          <a:ea typeface="+mn-ea"/>
                          <a:cs typeface="+mn-cs"/>
                        </a:rPr>
                        <a:t>(</a:t>
                      </a:r>
                      <a:r>
                        <a:rPr lang="zh-CN" altLang="en-US" sz="2200" b="1" kern="1200" dirty="0">
                          <a:solidFill>
                            <a:schemeClr val="tx1"/>
                          </a:solidFill>
                          <a:latin typeface="+mn-lt"/>
                          <a:ea typeface="+mn-ea"/>
                          <a:cs typeface="+mn-cs"/>
                        </a:rPr>
                        <a:t>近</a:t>
                      </a:r>
                      <a:r>
                        <a:rPr lang="en-US" altLang="zh-CN" sz="2200" b="1" kern="1200" dirty="0">
                          <a:solidFill>
                            <a:schemeClr val="tx1"/>
                          </a:solidFill>
                          <a:latin typeface="+mn-lt"/>
                          <a:ea typeface="+mn-ea"/>
                          <a:cs typeface="+mn-cs"/>
                        </a:rPr>
                        <a:t>)</a:t>
                      </a:r>
                      <a:r>
                        <a:rPr lang="zh-CN" altLang="en-US" sz="2200" b="1" kern="1200" dirty="0">
                          <a:solidFill>
                            <a:schemeClr val="tx1"/>
                          </a:solidFill>
                          <a:latin typeface="+mn-lt"/>
                          <a:ea typeface="+mn-ea"/>
                          <a:cs typeface="+mn-cs"/>
                        </a:rPr>
                        <a:t>义词</a:t>
                      </a:r>
                      <a:endParaRPr lang="de-DE" sz="2200" b="1" kern="1200" dirty="0">
                        <a:solidFill>
                          <a:schemeClr val="tx1"/>
                        </a:solidFill>
                        <a:latin typeface="+mn-lt"/>
                        <a:ea typeface="+mn-ea"/>
                        <a:cs typeface="+mn-cs"/>
                      </a:endParaRPr>
                    </a:p>
                  </a:txBody>
                  <a:tcPr marL="91434" marR="91434" marT="45679" marB="456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15162">
                <a:tc>
                  <a:txBody>
                    <a:bodyPr/>
                    <a:lstStyle/>
                    <a:p>
                      <a:r>
                        <a:rPr lang="en-US" sz="2200" kern="1200" dirty="0"/>
                        <a:t>absolutely</a:t>
                      </a:r>
                    </a:p>
                    <a:p>
                      <a:r>
                        <a:rPr lang="en-US" sz="2200" kern="1200" dirty="0"/>
                        <a:t>bottomed</a:t>
                      </a:r>
                    </a:p>
                    <a:p>
                      <a:r>
                        <a:rPr lang="en-US" sz="2200" kern="1200" dirty="0"/>
                        <a:t>captivating</a:t>
                      </a:r>
                    </a:p>
                    <a:p>
                      <a:r>
                        <a:rPr lang="en-US" sz="2200" kern="1200" dirty="0"/>
                        <a:t>doghouse</a:t>
                      </a:r>
                    </a:p>
                    <a:p>
                      <a:r>
                        <a:rPr lang="de-DE" sz="2200" kern="1200" dirty="0" err="1"/>
                        <a:t>makeup</a:t>
                      </a:r>
                      <a:endParaRPr lang="de-DE" sz="2200" kern="1200" dirty="0"/>
                    </a:p>
                    <a:p>
                      <a:r>
                        <a:rPr lang="en-US" sz="2200" kern="1200" dirty="0"/>
                        <a:t>mediating</a:t>
                      </a:r>
                    </a:p>
                    <a:p>
                      <a:r>
                        <a:rPr lang="en-US" sz="2200" kern="1200" dirty="0"/>
                        <a:t>keeping</a:t>
                      </a:r>
                    </a:p>
                    <a:p>
                      <a:r>
                        <a:rPr lang="de-DE" sz="2200" kern="1200" dirty="0" err="1"/>
                        <a:t>lithographs</a:t>
                      </a:r>
                      <a:endParaRPr lang="de-DE" sz="2200" kern="1200" dirty="0"/>
                    </a:p>
                    <a:p>
                      <a:r>
                        <a:rPr lang="pt-BR" sz="2200" kern="1200" dirty="0"/>
                        <a:t>pathogens</a:t>
                      </a:r>
                      <a:endParaRPr lang="de-DE" sz="2200" kern="1200" dirty="0"/>
                    </a:p>
                    <a:p>
                      <a:r>
                        <a:rPr lang="en-US" sz="2200" kern="1200" dirty="0"/>
                        <a:t>senses</a:t>
                      </a:r>
                      <a:endParaRPr lang="en-US" sz="2200" kern="1200" dirty="0">
                        <a:solidFill>
                          <a:schemeClr val="tx1"/>
                        </a:solidFill>
                        <a:latin typeface="+mn-lt"/>
                        <a:ea typeface="+mn-ea"/>
                        <a:cs typeface="+mn-cs"/>
                      </a:endParaRPr>
                    </a:p>
                  </a:txBody>
                  <a:tcPr marL="91434" marR="91434" marT="45679" marB="456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dirty="0"/>
                        <a:t>absurd whatsoever totally exactly nothing</a:t>
                      </a:r>
                    </a:p>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dirty="0"/>
                        <a:t>dip copper drops topped slide trimmed</a:t>
                      </a:r>
                    </a:p>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dirty="0"/>
                        <a:t>shimmer stunningly superbly plucky witty</a:t>
                      </a:r>
                    </a:p>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dirty="0"/>
                        <a:t>dog porch crawling beside downstairs</a:t>
                      </a:r>
                    </a:p>
                    <a:p>
                      <a:pPr marL="0" marR="0" indent="0" algn="l" defTabSz="914400" rtl="0" eaLnBrk="1" fontAlgn="auto" latinLnBrk="0" hangingPunct="1">
                        <a:lnSpc>
                          <a:spcPct val="100000"/>
                        </a:lnSpc>
                        <a:spcBef>
                          <a:spcPts val="0"/>
                        </a:spcBef>
                        <a:spcAft>
                          <a:spcPts val="0"/>
                        </a:spcAft>
                        <a:buClrTx/>
                        <a:buSzTx/>
                        <a:buFontTx/>
                        <a:buNone/>
                        <a:tabLst/>
                        <a:defRPr/>
                      </a:pPr>
                      <a:r>
                        <a:rPr lang="de-DE" sz="2200" kern="1200" dirty="0" err="1"/>
                        <a:t>repellent</a:t>
                      </a:r>
                      <a:r>
                        <a:rPr lang="de-DE" sz="2200" kern="1200" dirty="0"/>
                        <a:t> </a:t>
                      </a:r>
                      <a:r>
                        <a:rPr lang="de-DE" sz="2200" kern="1200" dirty="0" err="1"/>
                        <a:t>lotion</a:t>
                      </a:r>
                      <a:r>
                        <a:rPr lang="de-DE" sz="2200" kern="1200" dirty="0"/>
                        <a:t> </a:t>
                      </a:r>
                      <a:r>
                        <a:rPr lang="de-DE" sz="2200" kern="1200" dirty="0" err="1"/>
                        <a:t>glossy</a:t>
                      </a:r>
                      <a:r>
                        <a:rPr lang="de-DE" sz="2200" kern="1200" dirty="0"/>
                        <a:t> </a:t>
                      </a:r>
                      <a:r>
                        <a:rPr lang="de-DE" sz="2200" kern="1200" dirty="0" err="1"/>
                        <a:t>sunscreen</a:t>
                      </a:r>
                      <a:r>
                        <a:rPr lang="de-DE" sz="2200" kern="1200" dirty="0"/>
                        <a:t> </a:t>
                      </a:r>
                      <a:r>
                        <a:rPr lang="de-DE" sz="2200" kern="1200" dirty="0" err="1"/>
                        <a:t>skin</a:t>
                      </a:r>
                      <a:r>
                        <a:rPr lang="de-DE" sz="2200" kern="1200" dirty="0"/>
                        <a:t> </a:t>
                      </a:r>
                      <a:r>
                        <a:rPr lang="de-DE" sz="2200" kern="1200" dirty="0" err="1"/>
                        <a:t>gel</a:t>
                      </a:r>
                      <a:endParaRPr lang="de-DE" sz="2200" kern="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dirty="0"/>
                        <a:t>reconciliation negotiate case conciliation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dirty="0"/>
                        <a:t>hoping bring wiping could some would</a:t>
                      </a:r>
                    </a:p>
                    <a:p>
                      <a:pPr marL="0" marR="0" indent="0" algn="l" defTabSz="914400" rtl="0" eaLnBrk="1" fontAlgn="auto" latinLnBrk="0" hangingPunct="1">
                        <a:lnSpc>
                          <a:spcPct val="100000"/>
                        </a:lnSpc>
                        <a:spcBef>
                          <a:spcPts val="0"/>
                        </a:spcBef>
                        <a:spcAft>
                          <a:spcPts val="0"/>
                        </a:spcAft>
                        <a:buClrTx/>
                        <a:buSzTx/>
                        <a:buFontTx/>
                        <a:buNone/>
                        <a:tabLst/>
                        <a:defRPr/>
                      </a:pPr>
                      <a:r>
                        <a:rPr lang="de-DE" sz="2200" kern="1200" dirty="0" err="1"/>
                        <a:t>drawings</a:t>
                      </a:r>
                      <a:r>
                        <a:rPr lang="de-DE" sz="2200" kern="1200" dirty="0"/>
                        <a:t> Picasso Dali </a:t>
                      </a:r>
                      <a:r>
                        <a:rPr lang="de-DE" sz="2200" kern="1200" dirty="0" err="1"/>
                        <a:t>sculptures</a:t>
                      </a:r>
                      <a:r>
                        <a:rPr lang="de-DE" sz="2200" kern="1200" dirty="0"/>
                        <a:t> Gauguin</a:t>
                      </a:r>
                    </a:p>
                    <a:p>
                      <a:pPr marL="0" marR="0" indent="0" algn="l" defTabSz="914400" rtl="0" eaLnBrk="1" fontAlgn="auto" latinLnBrk="0" hangingPunct="1">
                        <a:lnSpc>
                          <a:spcPct val="100000"/>
                        </a:lnSpc>
                        <a:spcBef>
                          <a:spcPts val="0"/>
                        </a:spcBef>
                        <a:spcAft>
                          <a:spcPts val="0"/>
                        </a:spcAft>
                        <a:buClrTx/>
                        <a:buSzTx/>
                        <a:buFontTx/>
                        <a:buNone/>
                        <a:tabLst/>
                        <a:defRPr/>
                      </a:pPr>
                      <a:r>
                        <a:rPr lang="pt-BR" sz="2200" kern="1200" dirty="0"/>
                        <a:t>toxins bacteria organisms bacterial parasite</a:t>
                      </a:r>
                    </a:p>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dirty="0"/>
                        <a:t>grasp psyche truly clumsy naive innate</a:t>
                      </a:r>
                      <a:endParaRPr lang="en-US" sz="2200" kern="1200" dirty="0">
                        <a:solidFill>
                          <a:schemeClr val="tx1"/>
                        </a:solidFill>
                        <a:latin typeface="+mn-lt"/>
                        <a:ea typeface="+mn-ea"/>
                        <a:cs typeface="+mn-cs"/>
                      </a:endParaRPr>
                    </a:p>
                  </a:txBody>
                  <a:tcPr marL="91434" marR="91434" marT="45679" marB="456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116248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a:extLst>
              <a:ext uri="{FF2B5EF4-FFF2-40B4-BE49-F238E27FC236}">
                <a16:creationId xmlns:a16="http://schemas.microsoft.com/office/drawing/2014/main" id="{ADFD9D25-B849-4BB0-BEEF-ABC8E27A5D62}"/>
              </a:ext>
            </a:extLst>
          </p:cNvPr>
          <p:cNvSpPr txBox="1">
            <a:spLocks noChangeArrowheads="1"/>
          </p:cNvSpPr>
          <p:nvPr/>
        </p:nvSpPr>
        <p:spPr bwMode="auto">
          <a:xfrm>
            <a:off x="285750" y="756568"/>
            <a:ext cx="8572500" cy="584200"/>
          </a:xfrm>
          <a:prstGeom prst="rect">
            <a:avLst/>
          </a:prstGeom>
          <a:noFill/>
          <a:ln w="9525">
            <a:noFill/>
            <a:round/>
            <a:headEnd/>
            <a:tailEnd/>
          </a:ln>
        </p:spPr>
        <p:txBody>
          <a:bodyPr anchor="b"/>
          <a:lstStyle/>
          <a:p>
            <a:pPr eaLnBrk="1" hangingPunct="1">
              <a:defRPr/>
            </a:pPr>
            <a:r>
              <a:rPr lang="zh-CN" altLang="en-US" sz="3600" dirty="0">
                <a:solidFill>
                  <a:schemeClr val="tx1"/>
                </a:solidFill>
                <a:latin typeface="+mj-lt"/>
                <a:ea typeface="黑体" pitchFamily="49" charset="-122"/>
              </a:rPr>
              <a:t>搜索引擎中的查询扩展</a:t>
            </a:r>
            <a:endParaRPr lang="en-US" sz="3600" dirty="0">
              <a:solidFill>
                <a:schemeClr val="tx1"/>
              </a:solidFill>
              <a:latin typeface="+mj-lt"/>
              <a:ea typeface="黑体" pitchFamily="49" charset="-122"/>
            </a:endParaRPr>
          </a:p>
        </p:txBody>
      </p:sp>
      <p:sp>
        <p:nvSpPr>
          <p:cNvPr id="321539" name="Text Box 3"/>
          <p:cNvSpPr txBox="1">
            <a:spLocks noChangeArrowheads="1"/>
          </p:cNvSpPr>
          <p:nvPr/>
        </p:nvSpPr>
        <p:spPr bwMode="auto">
          <a:xfrm>
            <a:off x="-180975" y="1786979"/>
            <a:ext cx="9255125"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主要依赖的资源：查询日志</a:t>
            </a:r>
            <a:r>
              <a:rPr lang="en-US" altLang="zh-CN" sz="2400" dirty="0">
                <a:latin typeface="黑体" panose="02010609060101010101" pitchFamily="49" charset="-122"/>
                <a:ea typeface="黑体" panose="02010609060101010101" pitchFamily="49" charset="-122"/>
                <a:cs typeface="Times New Roman" panose="02020603050405020304" pitchFamily="18" charset="0"/>
              </a:rPr>
              <a:t>(query log)</a:t>
            </a: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例</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1: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提交查询</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[herbs]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草药</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后，用户常常搜索</a:t>
            </a:r>
            <a:r>
              <a:rPr lang="de-DE" altLang="zh-CN" sz="2400" dirty="0">
                <a:latin typeface="黑体" panose="02010609060101010101" pitchFamily="49" charset="-122"/>
                <a:ea typeface="黑体" panose="02010609060101010101" pitchFamily="49" charset="-122"/>
                <a:cs typeface="Times New Roman" panose="02020603050405020304" pitchFamily="18" charset="0"/>
              </a:rPr>
              <a:t>[herbal remedies] </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草本疗法</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，同一会话</a:t>
            </a:r>
            <a:endParaRPr lang="de-DE" altLang="zh-CN" sz="2400"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spcBef>
                <a:spcPts val="700"/>
              </a:spcBef>
              <a:buClr>
                <a:srgbClr val="336699"/>
              </a:buClr>
              <a:buFont typeface="Wingdings" panose="05000000000000000000" pitchFamily="2" charset="2"/>
              <a:buChar char="§"/>
            </a:pPr>
            <a:r>
              <a:rPr lang="en-US" altLang="zh-CN" dirty="0">
                <a:latin typeface="黑体" panose="02010609060101010101" pitchFamily="49" charset="-122"/>
                <a:ea typeface="黑体" panose="02010609060101010101" pitchFamily="49" charset="-122"/>
                <a:cs typeface="Times New Roman" panose="02020603050405020304" pitchFamily="18" charset="0"/>
              </a:rPr>
              <a:t>→ “herbal remedies” </a:t>
            </a:r>
            <a:r>
              <a:rPr lang="zh-CN" altLang="en-US" dirty="0">
                <a:latin typeface="黑体" panose="02010609060101010101" pitchFamily="49" charset="-122"/>
                <a:ea typeface="黑体" panose="02010609060101010101" pitchFamily="49" charset="-122"/>
                <a:cs typeface="Times New Roman" panose="02020603050405020304" pitchFamily="18" charset="0"/>
              </a:rPr>
              <a:t>是</a:t>
            </a:r>
            <a:r>
              <a:rPr lang="en-US" altLang="zh-CN" dirty="0">
                <a:latin typeface="黑体" panose="02010609060101010101" pitchFamily="49" charset="-122"/>
                <a:ea typeface="黑体" panose="02010609060101010101" pitchFamily="49" charset="-122"/>
                <a:cs typeface="Times New Roman" panose="02020603050405020304" pitchFamily="18" charset="0"/>
              </a:rPr>
              <a:t> “herb”</a:t>
            </a:r>
            <a:r>
              <a:rPr lang="zh-CN" altLang="en-US" dirty="0">
                <a:latin typeface="黑体" panose="02010609060101010101" pitchFamily="49" charset="-122"/>
                <a:ea typeface="黑体" panose="02010609060101010101" pitchFamily="49" charset="-122"/>
                <a:cs typeface="Times New Roman" panose="02020603050405020304" pitchFamily="18" charset="0"/>
              </a:rPr>
              <a:t>的潜在扩展查询</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ts val="700"/>
              </a:spcBef>
              <a:buClr>
                <a:srgbClr val="336699"/>
              </a:buClr>
              <a:buFont typeface="Wingdings" panose="05000000000000000000" pitchFamily="2" charset="2"/>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例</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2: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用户搜索</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[flower pix]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时常常点击</a:t>
            </a:r>
            <a:r>
              <a:rPr lang="en-US" altLang="zh-CN" sz="2400" dirty="0">
                <a:latin typeface="黑体" panose="02010609060101010101" pitchFamily="49" charset="-122"/>
                <a:ea typeface="黑体" panose="02010609060101010101" pitchFamily="49" charset="-122"/>
                <a:cs typeface="Times New Roman" panose="02020603050405020304" pitchFamily="18" charset="0"/>
              </a:rPr>
              <a:t>URL </a:t>
            </a:r>
            <a:r>
              <a:rPr lang="en-US" altLang="zh-CN" sz="24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photobucket.com/flower</a:t>
            </a:r>
            <a:r>
              <a:rPr lang="zh-CN" altLang="en-US" sz="2400" dirty="0">
                <a:latin typeface="黑体" panose="02010609060101010101" pitchFamily="49" charset="-122"/>
                <a:ea typeface="黑体" panose="02010609060101010101" pitchFamily="49" charset="-122"/>
                <a:cs typeface="Times New Roman" panose="02020603050405020304" pitchFamily="18" charset="0"/>
              </a:rPr>
              <a:t>，而用户搜索</a:t>
            </a:r>
            <a:r>
              <a:rPr lang="en-US" altLang="zh-CN" sz="2400" dirty="0">
                <a:latin typeface="黑体" panose="02010609060101010101" pitchFamily="49" charset="-122"/>
                <a:ea typeface="黑体" panose="02010609060101010101" pitchFamily="49" charset="-122"/>
                <a:cs typeface="Times New Roman" panose="02020603050405020304" pitchFamily="18" charset="0"/>
              </a:rPr>
              <a:t>[flower clipart]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 常常点击同样的</a:t>
            </a:r>
            <a:r>
              <a:rPr lang="en-US" altLang="zh-CN" sz="2400" dirty="0">
                <a:latin typeface="黑体" panose="02010609060101010101" pitchFamily="49" charset="-122"/>
                <a:ea typeface="黑体" panose="02010609060101010101" pitchFamily="49" charset="-122"/>
                <a:cs typeface="Times New Roman" panose="02020603050405020304" pitchFamily="18" charset="0"/>
              </a:rPr>
              <a:t>URL</a:t>
            </a:r>
          </a:p>
          <a:p>
            <a:pPr lvl="2" eaLnBrk="1" hangingPunct="1">
              <a:spcBef>
                <a:spcPts val="700"/>
              </a:spcBef>
              <a:buClr>
                <a:srgbClr val="336699"/>
              </a:buClr>
              <a:buFont typeface="Wingdings" panose="05000000000000000000" pitchFamily="2" charset="2"/>
              <a:buChar char="§"/>
            </a:pPr>
            <a:r>
              <a:rPr lang="en-US" altLang="zh-CN" dirty="0">
                <a:latin typeface="黑体" panose="02010609060101010101" pitchFamily="49" charset="-122"/>
                <a:ea typeface="黑体" panose="02010609060101010101" pitchFamily="49" charset="-122"/>
                <a:cs typeface="Times New Roman" panose="02020603050405020304" pitchFamily="18" charset="0"/>
              </a:rPr>
              <a:t>→ “flower clipart”</a:t>
            </a:r>
            <a:r>
              <a:rPr lang="zh-CN" altLang="en-US" dirty="0">
                <a:latin typeface="黑体" panose="02010609060101010101" pitchFamily="49" charset="-122"/>
                <a:ea typeface="黑体" panose="02010609060101010101" pitchFamily="49" charset="-122"/>
                <a:cs typeface="Times New Roman" panose="02020603050405020304" pitchFamily="18" charset="0"/>
              </a:rPr>
              <a:t>和</a:t>
            </a:r>
            <a:r>
              <a:rPr lang="en-US" altLang="zh-CN" dirty="0">
                <a:latin typeface="黑体" panose="02010609060101010101" pitchFamily="49" charset="-122"/>
                <a:ea typeface="黑体" panose="02010609060101010101" pitchFamily="49" charset="-122"/>
                <a:cs typeface="Times New Roman" panose="02020603050405020304" pitchFamily="18" charset="0"/>
              </a:rPr>
              <a:t>“flower pix” </a:t>
            </a:r>
            <a:r>
              <a:rPr lang="zh-CN" altLang="en-US" dirty="0">
                <a:latin typeface="黑体" panose="02010609060101010101" pitchFamily="49" charset="-122"/>
                <a:ea typeface="黑体" panose="02010609060101010101" pitchFamily="49" charset="-122"/>
                <a:cs typeface="Times New Roman" panose="02020603050405020304" pitchFamily="18" charset="0"/>
              </a:rPr>
              <a:t>可能互为扩展查询</a:t>
            </a:r>
            <a:endParaRPr lang="de-DE"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2154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Clr>
                <a:srgbClr val="000000"/>
              </a:buClr>
              <a:buFont typeface="Times New Roman" panose="02020603050405020304" pitchFamily="18" charset="0"/>
              <a:buNone/>
            </a:pPr>
            <a:endParaRPr lang="de-DE" altLang="zh-CN" sz="1800">
              <a:ea typeface="黑体" panose="02010609060101010101" pitchFamily="49" charset="-122"/>
            </a:endParaRPr>
          </a:p>
        </p:txBody>
      </p:sp>
    </p:spTree>
    <p:extLst>
      <p:ext uri="{BB962C8B-B14F-4D97-AF65-F5344CB8AC3E}">
        <p14:creationId xmlns:p14="http://schemas.microsoft.com/office/powerpoint/2010/main" val="17233781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5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15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153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1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上下文与个性化</a:t>
            </a:r>
          </a:p>
        </p:txBody>
      </p:sp>
      <p:sp>
        <p:nvSpPr>
          <p:cNvPr id="3" name="内容占位符 2"/>
          <p:cNvSpPr>
            <a:spLocks noGrp="1"/>
          </p:cNvSpPr>
          <p:nvPr>
            <p:ph idx="1"/>
          </p:nvPr>
        </p:nvSpPr>
        <p:spPr/>
        <p:txBody>
          <a:bodyPr/>
          <a:lstStyle/>
          <a:p>
            <a:r>
              <a:rPr lang="zh-CN" altLang="en-US" dirty="0"/>
              <a:t>当前的搜索引擎针对相同的查询，会给出同样的返回结果（仅关注查询词本身），而不管是</a:t>
            </a:r>
            <a:endParaRPr lang="en-US" altLang="zh-CN" dirty="0"/>
          </a:p>
          <a:p>
            <a:pPr lvl="1"/>
            <a:r>
              <a:rPr lang="zh-CN" altLang="en-US" dirty="0"/>
              <a:t>谁提交的查询</a:t>
            </a:r>
            <a:endParaRPr lang="en-US" altLang="zh-CN" dirty="0"/>
          </a:p>
          <a:p>
            <a:pPr lvl="1"/>
            <a:r>
              <a:rPr lang="zh-CN" altLang="en-US" dirty="0"/>
              <a:t>为什么提交这样的查询</a:t>
            </a:r>
            <a:endParaRPr lang="en-US" altLang="zh-CN" dirty="0"/>
          </a:p>
          <a:p>
            <a:pPr lvl="1"/>
            <a:r>
              <a:rPr lang="zh-CN" altLang="en-US" dirty="0"/>
              <a:t>在哪里提交的查询</a:t>
            </a:r>
            <a:endParaRPr lang="en-US" altLang="zh-CN" dirty="0"/>
          </a:p>
          <a:p>
            <a:pPr lvl="1"/>
            <a:r>
              <a:rPr lang="zh-CN" altLang="en-US" dirty="0"/>
              <a:t>会话期间还提交了哪些查询</a:t>
            </a:r>
            <a:endParaRPr lang="en-US" altLang="zh-CN" dirty="0"/>
          </a:p>
          <a:p>
            <a:r>
              <a:rPr lang="zh-CN" altLang="en-US" dirty="0"/>
              <a:t>查询上下文信息，会影响文档的相关性，还会潜在影响排序算法</a:t>
            </a:r>
            <a:endParaRPr lang="en-US" altLang="zh-CN" dirty="0"/>
          </a:p>
          <a:p>
            <a:pPr lvl="1"/>
            <a:r>
              <a:rPr lang="zh-CN" altLang="en-US" dirty="0"/>
              <a:t>大部分上下文信息难以获取，无法有效集成到排序算法中</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基于用户模型实现个性化</a:t>
            </a:r>
          </a:p>
        </p:txBody>
      </p:sp>
      <p:sp>
        <p:nvSpPr>
          <p:cNvPr id="3" name="内容占位符 2"/>
          <p:cNvSpPr>
            <a:spLocks noGrp="1"/>
          </p:cNvSpPr>
          <p:nvPr>
            <p:ph idx="1"/>
          </p:nvPr>
        </p:nvSpPr>
        <p:spPr/>
        <p:txBody>
          <a:bodyPr/>
          <a:lstStyle/>
          <a:p>
            <a:r>
              <a:rPr lang="zh-CN" altLang="en-US" dirty="0"/>
              <a:t>根据用户查看的历史建立描述文件</a:t>
            </a:r>
            <a:endParaRPr lang="en-US" altLang="zh-CN" dirty="0"/>
          </a:p>
          <a:p>
            <a:pPr lvl="1"/>
            <a:r>
              <a:rPr lang="zh-CN" altLang="en-US" dirty="0"/>
              <a:t>包括网文的网页、邮件信息、桌面上的字处理文档等</a:t>
            </a:r>
            <a:endParaRPr lang="en-US" altLang="zh-CN" dirty="0"/>
          </a:p>
          <a:p>
            <a:pPr lvl="1"/>
            <a:r>
              <a:rPr lang="zh-CN" altLang="en-US" dirty="0"/>
              <a:t>对这些文档中的词给予不同的权重</a:t>
            </a:r>
            <a:endParaRPr lang="en-US" altLang="zh-CN" dirty="0"/>
          </a:p>
          <a:p>
            <a:r>
              <a:rPr lang="zh-CN" altLang="en-US" dirty="0"/>
              <a:t>搜索引擎利用描述文件中的词重写查询</a:t>
            </a:r>
            <a:endParaRPr lang="en-US" altLang="zh-CN" dirty="0"/>
          </a:p>
          <a:p>
            <a:r>
              <a:rPr lang="zh-CN" altLang="en-US" dirty="0"/>
              <a:t>效果不明显</a:t>
            </a:r>
            <a:endParaRPr lang="en-US" altLang="zh-CN" dirty="0"/>
          </a:p>
          <a:p>
            <a:pPr lvl="1"/>
            <a:r>
              <a:rPr lang="zh-CN" altLang="en-US" dirty="0"/>
              <a:t>描述文件本身不精确，仅仅代表用户兴趣的一个方面</a:t>
            </a:r>
            <a:endParaRPr lang="en-US" altLang="zh-CN" dirty="0"/>
          </a:p>
          <a:p>
            <a:r>
              <a:rPr lang="zh-CN" altLang="en-US" dirty="0"/>
              <a:t>隐私问题</a:t>
            </a:r>
            <a:endParaRPr lang="en-US" altLang="zh-CN" dirty="0"/>
          </a:p>
          <a:p>
            <a:r>
              <a:rPr lang="zh-CN" altLang="en-US" dirty="0"/>
              <a:t>查询日志</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76</a:t>
            </a:fld>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地域搜索</a:t>
            </a:r>
          </a:p>
        </p:txBody>
      </p:sp>
      <p:sp>
        <p:nvSpPr>
          <p:cNvPr id="3" name="内容占位符 2"/>
          <p:cNvSpPr>
            <a:spLocks noGrp="1"/>
          </p:cNvSpPr>
          <p:nvPr>
            <p:ph idx="1"/>
          </p:nvPr>
        </p:nvSpPr>
        <p:spPr>
          <a:xfrm>
            <a:off x="457200" y="1412776"/>
            <a:ext cx="8686800" cy="4953000"/>
          </a:xfrm>
        </p:spPr>
        <p:txBody>
          <a:bodyPr/>
          <a:lstStyle/>
          <a:p>
            <a:r>
              <a:rPr lang="zh-CN" altLang="en-US" dirty="0"/>
              <a:t>地域信息是一种上下文，地域搜索从提交查询设备获取地理信息（</a:t>
            </a:r>
            <a:r>
              <a:rPr lang="en-US" altLang="zh-CN" dirty="0" err="1"/>
              <a:t>ip</a:t>
            </a:r>
            <a:r>
              <a:rPr lang="zh-CN" altLang="en-US" dirty="0"/>
              <a:t>、</a:t>
            </a:r>
            <a:r>
              <a:rPr lang="en-US" altLang="zh-CN" dirty="0" err="1"/>
              <a:t>gps</a:t>
            </a:r>
            <a:r>
              <a:rPr lang="zh-CN" altLang="en-US" dirty="0"/>
              <a:t>），并据此调整排序结果</a:t>
            </a:r>
            <a:endParaRPr lang="en-US" altLang="zh-CN" dirty="0"/>
          </a:p>
          <a:p>
            <a:pPr lvl="1"/>
            <a:r>
              <a:rPr lang="zh-CN" altLang="en-US" dirty="0"/>
              <a:t>识别与网页关联的地理区域</a:t>
            </a:r>
            <a:endParaRPr lang="en-US" altLang="zh-CN" dirty="0"/>
          </a:p>
          <a:p>
            <a:pPr lvl="2"/>
            <a:r>
              <a:rPr lang="zh-CN" altLang="en-US" dirty="0"/>
              <a:t>利用人工标注的位置元数据</a:t>
            </a:r>
            <a:endParaRPr lang="en-US" altLang="zh-CN" dirty="0"/>
          </a:p>
          <a:p>
            <a:pPr lvl="2"/>
            <a:r>
              <a:rPr lang="zh-CN" altLang="en-US" dirty="0"/>
              <a:t>自动命名实体识别，国家、城市、地区</a:t>
            </a:r>
            <a:endParaRPr lang="en-US" altLang="zh-CN" dirty="0"/>
          </a:p>
          <a:p>
            <a:pPr lvl="1"/>
            <a:r>
              <a:rPr lang="zh-CN" altLang="en-US" dirty="0"/>
              <a:t>识别与查询相关的地理区域</a:t>
            </a:r>
            <a:endParaRPr lang="en-US" altLang="zh-CN" dirty="0"/>
          </a:p>
          <a:p>
            <a:pPr lvl="2"/>
            <a:r>
              <a:rPr lang="zh-CN" altLang="en-US" dirty="0"/>
              <a:t>日志分析显示，</a:t>
            </a:r>
            <a:r>
              <a:rPr lang="en-US" altLang="zh-CN" dirty="0"/>
              <a:t>10~15%</a:t>
            </a:r>
            <a:r>
              <a:rPr lang="zh-CN" altLang="en-US" dirty="0"/>
              <a:t>的查询中包含位置信息</a:t>
            </a:r>
            <a:endParaRPr lang="en-US" altLang="zh-CN" dirty="0"/>
          </a:p>
          <a:p>
            <a:pPr lvl="1"/>
            <a:r>
              <a:rPr lang="zh-CN" altLang="en-US" dirty="0"/>
              <a:t>结合地理信息、网页特征、链接特征对结果排序</a:t>
            </a:r>
            <a:endParaRPr lang="en-US" altLang="zh-CN" dirty="0"/>
          </a:p>
          <a:p>
            <a:pPr lvl="1"/>
            <a:r>
              <a:rPr lang="zh-CN" altLang="en-US" dirty="0"/>
              <a:t>例如，查询“</a:t>
            </a:r>
            <a:r>
              <a:rPr lang="en-US" altLang="zh-CN" dirty="0"/>
              <a:t>fishing supplies</a:t>
            </a:r>
            <a:r>
              <a:rPr lang="zh-CN" altLang="en-US" dirty="0"/>
              <a:t>”会产生大量的来自于各个国家或“或全球”供应信息的相关网页。但是查询“</a:t>
            </a:r>
            <a:r>
              <a:rPr lang="en-US" altLang="zh-CN" dirty="0"/>
              <a:t>fishing supplies Cape Cod</a:t>
            </a:r>
            <a:r>
              <a:rPr lang="zh-CN" altLang="en-US" dirty="0"/>
              <a:t>”可以利用“</a:t>
            </a:r>
            <a:r>
              <a:rPr lang="en-US" altLang="zh-CN" dirty="0"/>
              <a:t>Cape Cod</a:t>
            </a:r>
            <a:r>
              <a:rPr lang="zh-CN" altLang="en-US" dirty="0"/>
              <a:t>”提供的上下文信息，使这个区域的供应商获得更高的排序。</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地域信息提取</a:t>
            </a:r>
          </a:p>
        </p:txBody>
      </p:sp>
      <p:sp>
        <p:nvSpPr>
          <p:cNvPr id="3" name="内容占位符 2"/>
          <p:cNvSpPr>
            <a:spLocks noGrp="1"/>
          </p:cNvSpPr>
          <p:nvPr>
            <p:ph idx="1"/>
          </p:nvPr>
        </p:nvSpPr>
        <p:spPr/>
        <p:txBody>
          <a:bodyPr/>
          <a:lstStyle/>
          <a:p>
            <a:r>
              <a:rPr lang="zh-CN" altLang="en-US" dirty="0"/>
              <a:t>位置名词通过地理学本体或地理信息系统映射到具体的区域和坐标</a:t>
            </a:r>
            <a:endParaRPr lang="en-US" altLang="zh-CN" dirty="0"/>
          </a:p>
          <a:p>
            <a:r>
              <a:rPr lang="zh-CN" altLang="en-US" dirty="0"/>
              <a:t>利用包含、距离等空间关系匹配</a:t>
            </a:r>
            <a:endParaRPr lang="en-US" altLang="zh-CN" dirty="0"/>
          </a:p>
          <a:p>
            <a:r>
              <a:rPr lang="zh-CN" altLang="en-US" dirty="0"/>
              <a:t>模糊性问题：</a:t>
            </a:r>
            <a:endParaRPr lang="en-US" altLang="zh-CN" dirty="0"/>
          </a:p>
          <a:p>
            <a:pPr lvl="1"/>
            <a:r>
              <a:rPr lang="zh-CN" altLang="en-US" dirty="0"/>
              <a:t>例：同名的街道，黄河路</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78</a:t>
            </a:fld>
            <a:endParaRPr lang="zh-CN" altLang="en-US" dirty="0"/>
          </a:p>
        </p:txBody>
      </p:sp>
      <p:pic>
        <p:nvPicPr>
          <p:cNvPr id="5" name="Picture 2" descr="C:\Users\croft\Desktop\chap6-2.tif"/>
          <p:cNvPicPr>
            <a:picLocks noChangeAspect="1" noChangeArrowheads="1"/>
          </p:cNvPicPr>
          <p:nvPr/>
        </p:nvPicPr>
        <p:blipFill>
          <a:blip r:embed="rId2" cstate="print"/>
          <a:srcRect/>
          <a:stretch>
            <a:fillRect/>
          </a:stretch>
        </p:blipFill>
        <p:spPr bwMode="auto">
          <a:xfrm>
            <a:off x="4226169" y="4478216"/>
            <a:ext cx="3657600" cy="2114821"/>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2132856"/>
            <a:ext cx="5832648" cy="3468216"/>
          </a:xfrm>
        </p:spPr>
        <p:txBody>
          <a:bodyPr/>
          <a:lstStyle/>
          <a:p>
            <a:r>
              <a:rPr lang="en-US" altLang="zh-CN" dirty="0"/>
              <a:t>1.</a:t>
            </a:r>
            <a:r>
              <a:rPr lang="zh-CN" altLang="en-US" dirty="0"/>
              <a:t>信息需求与查询</a:t>
            </a:r>
            <a:endParaRPr lang="en-US" altLang="zh-CN" dirty="0"/>
          </a:p>
          <a:p>
            <a:r>
              <a:rPr lang="en-US" altLang="zh-CN" dirty="0"/>
              <a:t>2.</a:t>
            </a:r>
            <a:r>
              <a:rPr lang="zh-CN" altLang="en-US" dirty="0"/>
              <a:t>查询转换与提炼</a:t>
            </a:r>
            <a:endParaRPr lang="en-US" altLang="zh-CN" dirty="0"/>
          </a:p>
          <a:p>
            <a:r>
              <a:rPr lang="en-US" altLang="zh-CN" dirty="0">
                <a:solidFill>
                  <a:srgbClr val="FF0000"/>
                </a:solidFill>
              </a:rPr>
              <a:t>3.</a:t>
            </a:r>
            <a:r>
              <a:rPr lang="zh-CN" altLang="en-US" dirty="0">
                <a:solidFill>
                  <a:srgbClr val="FF0000"/>
                </a:solidFill>
              </a:rPr>
              <a:t>搜索结果显示</a:t>
            </a:r>
            <a:endParaRPr lang="en-US" altLang="zh-CN" dirty="0">
              <a:solidFill>
                <a:srgbClr val="FF0000"/>
              </a:solidFill>
            </a:endParaRPr>
          </a:p>
          <a:p>
            <a:r>
              <a:rPr lang="en-US" altLang="zh-CN" dirty="0"/>
              <a:t>4.</a:t>
            </a:r>
            <a:r>
              <a:rPr lang="zh-CN" altLang="en-US" dirty="0"/>
              <a:t>跨语言搜索</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79</a:t>
            </a:fld>
            <a:endParaRPr lang="zh-CN" altLang="en-US" dirty="0"/>
          </a:p>
        </p:txBody>
      </p:sp>
      <p:sp>
        <p:nvSpPr>
          <p:cNvPr id="7" name="标题 1">
            <a:extLst>
              <a:ext uri="{FF2B5EF4-FFF2-40B4-BE49-F238E27FC236}">
                <a16:creationId xmlns:a16="http://schemas.microsoft.com/office/drawing/2014/main" id="{36CFB58D-5E68-4CE0-BE91-3F8B507D21D5}"/>
              </a:ext>
            </a:extLst>
          </p:cNvPr>
          <p:cNvSpPr>
            <a:spLocks noGrp="1"/>
          </p:cNvSpPr>
          <p:nvPr>
            <p:ph type="title"/>
          </p:nvPr>
        </p:nvSpPr>
        <p:spPr>
          <a:xfrm>
            <a:off x="457200" y="274638"/>
            <a:ext cx="8229600" cy="1143000"/>
          </a:xfrm>
        </p:spPr>
        <p:txBody>
          <a:bodyPr/>
          <a:lstStyle/>
          <a:p>
            <a:r>
              <a:rPr lang="zh-CN" altLang="en-US" dirty="0"/>
              <a:t>第六章 查询与界面</a:t>
            </a:r>
          </a:p>
        </p:txBody>
      </p:sp>
    </p:spTree>
    <p:extLst>
      <p:ext uri="{BB962C8B-B14F-4D97-AF65-F5344CB8AC3E}">
        <p14:creationId xmlns:p14="http://schemas.microsoft.com/office/powerpoint/2010/main" val="422040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查询转换与提炼</a:t>
            </a:r>
          </a:p>
        </p:txBody>
      </p:sp>
      <p:sp>
        <p:nvSpPr>
          <p:cNvPr id="3" name="内容占位符 2"/>
          <p:cNvSpPr>
            <a:spLocks noGrp="1"/>
          </p:cNvSpPr>
          <p:nvPr>
            <p:ph idx="1"/>
          </p:nvPr>
        </p:nvSpPr>
        <p:spPr/>
        <p:txBody>
          <a:bodyPr/>
          <a:lstStyle/>
          <a:p>
            <a:r>
              <a:rPr lang="zh-CN" altLang="en-US" dirty="0"/>
              <a:t>将原始查询重写或转换，以更好地匹配查询意图</a:t>
            </a:r>
            <a:endParaRPr lang="en-US" altLang="zh-CN" dirty="0"/>
          </a:p>
          <a:p>
            <a:r>
              <a:rPr lang="zh-CN" altLang="en-US" dirty="0"/>
              <a:t>隐式转换和显示转换</a:t>
            </a:r>
            <a:endParaRPr lang="en-US" altLang="zh-CN" dirty="0"/>
          </a:p>
          <a:p>
            <a:r>
              <a:rPr lang="zh-CN" altLang="en-US" dirty="0"/>
              <a:t>包括</a:t>
            </a:r>
            <a:endParaRPr lang="en-US" altLang="zh-CN" dirty="0"/>
          </a:p>
          <a:p>
            <a:pPr lvl="1"/>
            <a:r>
              <a:rPr lang="zh-CN" altLang="en-US" dirty="0"/>
              <a:t>词干提取</a:t>
            </a:r>
            <a:endParaRPr lang="en-US" altLang="zh-CN" dirty="0"/>
          </a:p>
          <a:p>
            <a:pPr lvl="1"/>
            <a:r>
              <a:rPr lang="zh-CN" altLang="en-US" dirty="0"/>
              <a:t>拼写检查</a:t>
            </a:r>
            <a:endParaRPr lang="en-US" altLang="zh-CN" dirty="0"/>
          </a:p>
          <a:p>
            <a:pPr lvl="1"/>
            <a:r>
              <a:rPr lang="zh-CN" altLang="en-US" dirty="0"/>
              <a:t>替换</a:t>
            </a:r>
            <a:endParaRPr lang="en-US" altLang="zh-CN" dirty="0"/>
          </a:p>
          <a:p>
            <a:pPr lvl="1"/>
            <a:r>
              <a:rPr lang="zh-CN" altLang="en-US" dirty="0"/>
              <a:t>分割</a:t>
            </a:r>
            <a:endParaRPr lang="en-US" altLang="zh-CN" dirty="0"/>
          </a:p>
          <a:p>
            <a:pPr lvl="1"/>
            <a:r>
              <a:rPr lang="zh-CN" altLang="en-US" dirty="0"/>
              <a:t>扩展</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搜索结果显示</a:t>
            </a:r>
          </a:p>
        </p:txBody>
      </p:sp>
      <p:sp>
        <p:nvSpPr>
          <p:cNvPr id="3" name="内容占位符 2"/>
          <p:cNvSpPr>
            <a:spLocks noGrp="1"/>
          </p:cNvSpPr>
          <p:nvPr>
            <p:ph idx="1"/>
          </p:nvPr>
        </p:nvSpPr>
        <p:spPr/>
        <p:txBody>
          <a:bodyPr/>
          <a:lstStyle/>
          <a:p>
            <a:r>
              <a:rPr lang="zh-CN" altLang="en-US" dirty="0"/>
              <a:t>文档摘要</a:t>
            </a:r>
            <a:endParaRPr lang="en-US" altLang="zh-CN" dirty="0"/>
          </a:p>
          <a:p>
            <a:pPr lvl="1"/>
            <a:r>
              <a:rPr lang="zh-CN" altLang="en-US" dirty="0"/>
              <a:t>标题、</a:t>
            </a:r>
            <a:r>
              <a:rPr lang="en-US" altLang="zh-CN" dirty="0"/>
              <a:t>URL</a:t>
            </a:r>
            <a:r>
              <a:rPr lang="zh-CN" altLang="en-US" dirty="0"/>
              <a:t>、页面摘要</a:t>
            </a:r>
            <a:endParaRPr lang="en-US" altLang="zh-CN" dirty="0"/>
          </a:p>
          <a:p>
            <a:r>
              <a:rPr lang="zh-CN" altLang="en-US" dirty="0"/>
              <a:t>页面摘要</a:t>
            </a:r>
            <a:endParaRPr lang="en-US" altLang="zh-CN" dirty="0"/>
          </a:p>
          <a:p>
            <a:pPr lvl="1"/>
            <a:r>
              <a:rPr lang="zh-CN" altLang="en-US" dirty="0"/>
              <a:t>与查询相关的文档概述</a:t>
            </a:r>
            <a:endParaRPr lang="en-US" altLang="zh-CN" dirty="0"/>
          </a:p>
          <a:p>
            <a:r>
              <a:rPr lang="zh-CN" altLang="en-US" dirty="0"/>
              <a:t>页面摘要生成</a:t>
            </a:r>
            <a:endParaRPr lang="en-US" altLang="zh-CN" dirty="0"/>
          </a:p>
          <a:p>
            <a:pPr lvl="1"/>
            <a:r>
              <a:rPr lang="zh-CN" altLang="en-US" dirty="0"/>
              <a:t>采用重要性因子对文档中每个句子排序</a:t>
            </a:r>
            <a:endParaRPr lang="en-US" altLang="zh-CN" dirty="0"/>
          </a:p>
          <a:p>
            <a:pPr lvl="1"/>
            <a:r>
              <a:rPr lang="zh-CN" altLang="en-US" dirty="0"/>
              <a:t>选出排名靠前的句子作为摘要</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80</a:t>
            </a:fld>
            <a:endParaRPr lang="zh-CN" altLang="en-US" dirty="0"/>
          </a:p>
        </p:txBody>
      </p:sp>
      <p:pic>
        <p:nvPicPr>
          <p:cNvPr id="5" name="Picture 2" descr="C:\Users\croft\Desktop\chap6-3.tif"/>
          <p:cNvPicPr>
            <a:picLocks noChangeAspect="1" noChangeArrowheads="1"/>
          </p:cNvPicPr>
          <p:nvPr/>
        </p:nvPicPr>
        <p:blipFill>
          <a:blip r:embed="rId3" cstate="print"/>
          <a:srcRect/>
          <a:stretch>
            <a:fillRect/>
          </a:stretch>
        </p:blipFill>
        <p:spPr bwMode="auto">
          <a:xfrm>
            <a:off x="1137138" y="5077004"/>
            <a:ext cx="6025662" cy="1088300"/>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pPr/>
              <a:t>81</a:t>
            </a:fld>
            <a:endParaRPr lang="zh-CN" altLang="en-US" dirty="0"/>
          </a:p>
        </p:txBody>
      </p:sp>
      <p:sp>
        <p:nvSpPr>
          <p:cNvPr id="8" name="Rectangle 3"/>
          <p:cNvSpPr txBox="1">
            <a:spLocks noChangeArrowheads="1"/>
          </p:cNvSpPr>
          <p:nvPr/>
        </p:nvSpPr>
        <p:spPr bwMode="auto">
          <a:xfrm>
            <a:off x="107950" y="1909763"/>
            <a:ext cx="8928100" cy="4759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300" dirty="0" err="1"/>
              <a:t>Luhn</a:t>
            </a:r>
            <a:r>
              <a:rPr lang="zh-CN" altLang="en-US" sz="2300" dirty="0"/>
              <a:t>算法</a:t>
            </a:r>
            <a:r>
              <a:rPr lang="en-US" altLang="zh-CN" sz="2300" dirty="0"/>
              <a:t>(1958)</a:t>
            </a:r>
            <a:endParaRPr lang="zh-CN" altLang="en-US" sz="2300" dirty="0"/>
          </a:p>
          <a:p>
            <a:pPr lvl="1"/>
            <a:r>
              <a:rPr lang="zh-CN" altLang="en-US" sz="2300" dirty="0"/>
              <a:t>对文档中的每个句子进行排序，选择最靠前的一些句子作为文摘；</a:t>
            </a:r>
            <a:endParaRPr lang="en-US" altLang="zh-CN" sz="2300" dirty="0"/>
          </a:p>
          <a:p>
            <a:pPr lvl="1"/>
            <a:r>
              <a:rPr lang="zh-CN" altLang="en-US" sz="2300" dirty="0"/>
              <a:t>句子的重要因素根据句子中出现的重要词进行计算；</a:t>
            </a:r>
            <a:endParaRPr lang="en-US" altLang="zh-CN" sz="2300" dirty="0"/>
          </a:p>
          <a:p>
            <a:pPr lvl="1"/>
            <a:r>
              <a:rPr lang="zh-CN" altLang="en-US" sz="2300" dirty="0"/>
              <a:t>重要词定义为在文档中具有中等频率的词，即词频介于预定义的高频和低频之间；</a:t>
            </a:r>
            <a:endParaRPr lang="en-US" altLang="zh-CN" sz="2300" dirty="0"/>
          </a:p>
          <a:p>
            <a:pPr lvl="1"/>
            <a:r>
              <a:rPr lang="zh-CN" altLang="en-US" sz="2300" dirty="0"/>
              <a:t>根据文档中重要词的位置，可以得到两个重要词“括起来”的文本片段，其中可以限制两个重要词之间非重要词的最大数量；</a:t>
            </a:r>
            <a:endParaRPr lang="en-US" altLang="zh-CN" sz="2300" dirty="0"/>
          </a:p>
          <a:p>
            <a:pPr lvl="1"/>
            <a:r>
              <a:rPr lang="zh-CN" altLang="en-US" sz="2300" dirty="0"/>
              <a:t>计算这些“括起来”的文本片段中重要词数量的平方除以文本片段中的总词数；</a:t>
            </a:r>
            <a:endParaRPr lang="en-US" altLang="zh-CN" sz="2300" dirty="0"/>
          </a:p>
          <a:p>
            <a:pPr lvl="1"/>
            <a:r>
              <a:rPr lang="zh-CN" altLang="en-US" sz="2300" dirty="0"/>
              <a:t>句子的重要程度即句子中所包含所有文本片段重要因素的最大值。</a:t>
            </a:r>
          </a:p>
        </p:txBody>
      </p:sp>
      <p:sp>
        <p:nvSpPr>
          <p:cNvPr id="10" name="矩形 1"/>
          <p:cNvSpPr>
            <a:spLocks noChangeArrowheads="1"/>
          </p:cNvSpPr>
          <p:nvPr/>
        </p:nvSpPr>
        <p:spPr bwMode="auto">
          <a:xfrm>
            <a:off x="274637" y="548680"/>
            <a:ext cx="7345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4000" dirty="0">
                <a:solidFill>
                  <a:srgbClr val="2507A3"/>
                </a:solidFill>
              </a:rPr>
              <a:t>句子选择（文摘生成）</a:t>
            </a:r>
          </a:p>
        </p:txBody>
      </p:sp>
    </p:spTree>
    <p:extLst>
      <p:ext uri="{BB962C8B-B14F-4D97-AF65-F5344CB8AC3E}">
        <p14:creationId xmlns:p14="http://schemas.microsoft.com/office/powerpoint/2010/main" val="111685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句子选择</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重要性因子</a:t>
            </a:r>
            <a:r>
              <a:rPr lang="en-US" dirty="0"/>
              <a:t> = 4</a:t>
            </a:r>
            <a:r>
              <a:rPr lang="en-US" baseline="30000" dirty="0"/>
              <a:t>2</a:t>
            </a:r>
            <a:r>
              <a:rPr lang="en-US" dirty="0"/>
              <a:t>/7 = 2.3</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82</a:t>
            </a:fld>
            <a:endParaRPr lang="zh-CN" altLang="en-US" dirty="0"/>
          </a:p>
        </p:txBody>
      </p:sp>
      <p:pic>
        <p:nvPicPr>
          <p:cNvPr id="6" name="Picture 2" descr="C:\Users\croft\Desktop\chap6-4.tif"/>
          <p:cNvPicPr>
            <a:picLocks noChangeAspect="1" noChangeArrowheads="1"/>
          </p:cNvPicPr>
          <p:nvPr/>
        </p:nvPicPr>
        <p:blipFill>
          <a:blip r:embed="rId2" cstate="print"/>
          <a:srcRect/>
          <a:stretch>
            <a:fillRect/>
          </a:stretch>
        </p:blipFill>
        <p:spPr bwMode="auto">
          <a:xfrm>
            <a:off x="1658815" y="1559167"/>
            <a:ext cx="5400125" cy="300111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句子选择</a:t>
            </a:r>
            <a:r>
              <a:rPr lang="en-US" altLang="zh-CN" dirty="0"/>
              <a:t>(Cont.)</a:t>
            </a:r>
            <a:endParaRPr lang="zh-CN" altLang="en-US" dirty="0"/>
          </a:p>
        </p:txBody>
      </p:sp>
      <p:sp>
        <p:nvSpPr>
          <p:cNvPr id="3" name="内容占位符 2"/>
          <p:cNvSpPr>
            <a:spLocks noGrp="1"/>
          </p:cNvSpPr>
          <p:nvPr>
            <p:ph idx="1"/>
          </p:nvPr>
        </p:nvSpPr>
        <p:spPr>
          <a:xfrm>
            <a:off x="457200" y="1428328"/>
            <a:ext cx="8229600" cy="4953000"/>
          </a:xfrm>
        </p:spPr>
        <p:txBody>
          <a:bodyPr/>
          <a:lstStyle/>
          <a:p>
            <a:r>
              <a:rPr lang="zh-CN" altLang="en-US" dirty="0"/>
              <a:t>依据重要词在句子中出现的次数计算重要性因子</a:t>
            </a:r>
            <a:endParaRPr lang="en-US" altLang="zh-CN" dirty="0"/>
          </a:p>
          <a:p>
            <a:pPr lvl="1"/>
            <a:r>
              <a:rPr lang="zh-CN" altLang="en-US" dirty="0"/>
              <a:t>如果</a:t>
            </a:r>
            <a:r>
              <a:rPr lang="en-US" i="1" dirty="0" err="1"/>
              <a:t>f</a:t>
            </a:r>
            <a:r>
              <a:rPr lang="en-US" i="1" baseline="-25000" dirty="0" err="1"/>
              <a:t>d,w</a:t>
            </a:r>
            <a:r>
              <a:rPr lang="zh-CN" altLang="en-US" dirty="0"/>
              <a:t>代表词</a:t>
            </a:r>
            <a:r>
              <a:rPr lang="en-US" altLang="zh-CN" dirty="0"/>
              <a:t>w</a:t>
            </a:r>
            <a:r>
              <a:rPr lang="zh-CN" altLang="en-US" dirty="0"/>
              <a:t>在文档</a:t>
            </a:r>
            <a:r>
              <a:rPr lang="en-US" altLang="zh-CN" dirty="0"/>
              <a:t>d</a:t>
            </a:r>
            <a:r>
              <a:rPr lang="zh-CN" altLang="en-US" dirty="0"/>
              <a:t>中的出现次数，</a:t>
            </a:r>
            <a:r>
              <a:rPr lang="en-US" altLang="zh-CN" dirty="0"/>
              <a:t>w</a:t>
            </a:r>
            <a:r>
              <a:rPr lang="zh-CN" altLang="en-US" dirty="0"/>
              <a:t>为非停用词，当满足下式时，</a:t>
            </a:r>
            <a:r>
              <a:rPr lang="en-US" altLang="zh-CN" dirty="0"/>
              <a:t>w</a:t>
            </a:r>
            <a:r>
              <a:rPr lang="zh-CN" altLang="en-US" dirty="0"/>
              <a:t>为重要词</a:t>
            </a:r>
            <a:endParaRPr lang="en-US" altLang="zh-CN" dirty="0"/>
          </a:p>
          <a:p>
            <a:pPr lvl="1"/>
            <a:endParaRPr lang="en-US" altLang="zh-CN" dirty="0"/>
          </a:p>
          <a:p>
            <a:pPr lvl="1"/>
            <a:endParaRPr lang="en-US" altLang="zh-CN" dirty="0"/>
          </a:p>
          <a:p>
            <a:pPr lvl="1"/>
            <a:endParaRPr lang="en-US" altLang="zh-CN" dirty="0"/>
          </a:p>
          <a:p>
            <a:pPr lvl="2"/>
            <a:r>
              <a:rPr lang="en-US" i="1" dirty="0" err="1"/>
              <a:t>s</a:t>
            </a:r>
            <a:r>
              <a:rPr lang="en-US" i="1" baseline="-25000" dirty="0" err="1"/>
              <a:t>d</a:t>
            </a:r>
            <a:r>
              <a:rPr lang="zh-CN" altLang="en-US" dirty="0"/>
              <a:t>为文档</a:t>
            </a:r>
            <a:r>
              <a:rPr lang="en-US" altLang="zh-CN" dirty="0"/>
              <a:t>d</a:t>
            </a:r>
            <a:r>
              <a:rPr lang="zh-CN" altLang="en-US" dirty="0"/>
              <a:t>中句子的数量</a:t>
            </a:r>
            <a:endParaRPr lang="en-US" altLang="zh-CN" dirty="0"/>
          </a:p>
          <a:p>
            <a:pPr lvl="1"/>
            <a:r>
              <a:rPr lang="zh-CN" altLang="en-US" dirty="0"/>
              <a:t>重要词将文本划分为多个片段（片段中的非重要词有数量限制）</a:t>
            </a:r>
            <a:endParaRPr lang="en-US" altLang="zh-CN" dirty="0"/>
          </a:p>
          <a:p>
            <a:pPr lvl="1"/>
            <a:r>
              <a:rPr lang="zh-CN" altLang="en-US" dirty="0"/>
              <a:t>将片段中重要词数量的平方除以片段中总词数，可以得到片段的重要性因子</a:t>
            </a:r>
            <a:endParaRPr lang="en-US" altLang="zh-CN" dirty="0"/>
          </a:p>
          <a:p>
            <a:pPr lvl="1"/>
            <a:r>
              <a:rPr lang="zh-CN" altLang="en-US" dirty="0"/>
              <a:t>句子中所有片段重要性因子最高的，即为句子的重要性因子</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83</a:t>
            </a:fld>
            <a:endParaRPr lang="zh-CN" altLang="en-US" dirty="0"/>
          </a:p>
        </p:txBody>
      </p:sp>
      <p:pic>
        <p:nvPicPr>
          <p:cNvPr id="5" name="Picture 5" descr="TP_tmp.png"/>
          <p:cNvPicPr>
            <a:picLocks noChangeAspect="1"/>
          </p:cNvPicPr>
          <p:nvPr>
            <p:custDataLst>
              <p:tags r:id="rId1"/>
            </p:custDataLst>
          </p:nvPr>
        </p:nvPicPr>
        <p:blipFill>
          <a:blip r:embed="rId4" cstate="print"/>
          <a:stretch>
            <a:fillRect/>
          </a:stretch>
        </p:blipFill>
        <p:spPr bwMode="auto">
          <a:xfrm>
            <a:off x="1705708" y="2992744"/>
            <a:ext cx="5181620" cy="940312"/>
          </a:xfrm>
          <a:prstGeom prst="rect">
            <a:avLst/>
          </a:prstGeom>
          <a:noFill/>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摘要生成</a:t>
            </a:r>
          </a:p>
        </p:txBody>
      </p:sp>
      <p:sp>
        <p:nvSpPr>
          <p:cNvPr id="3" name="内容占位符 2"/>
          <p:cNvSpPr>
            <a:spLocks noGrp="1"/>
          </p:cNvSpPr>
          <p:nvPr>
            <p:ph idx="1"/>
          </p:nvPr>
        </p:nvSpPr>
        <p:spPr/>
        <p:txBody>
          <a:bodyPr/>
          <a:lstStyle/>
          <a:p>
            <a:r>
              <a:rPr lang="zh-CN" altLang="en-US" dirty="0"/>
              <a:t>可以利用一些典型的特征</a:t>
            </a:r>
            <a:endParaRPr lang="en-US" altLang="zh-CN" dirty="0"/>
          </a:p>
          <a:p>
            <a:r>
              <a:rPr lang="zh-CN" altLang="en-US" dirty="0"/>
              <a:t>如对于新闻文档</a:t>
            </a:r>
            <a:endParaRPr lang="en-US" altLang="zh-CN" dirty="0"/>
          </a:p>
          <a:p>
            <a:pPr lvl="1"/>
            <a:r>
              <a:rPr lang="zh-CN" altLang="en-US" dirty="0"/>
              <a:t>句子是否是文档的标题</a:t>
            </a:r>
            <a:endParaRPr lang="en-US" altLang="zh-CN" dirty="0"/>
          </a:p>
          <a:p>
            <a:pPr lvl="1"/>
            <a:r>
              <a:rPr lang="zh-CN" altLang="en-US" dirty="0"/>
              <a:t>句子是否是文档的第一或第二行</a:t>
            </a:r>
            <a:endParaRPr lang="en-US" altLang="zh-CN" dirty="0"/>
          </a:p>
          <a:p>
            <a:pPr lvl="1"/>
            <a:r>
              <a:rPr lang="zh-CN" altLang="en-US" dirty="0"/>
              <a:t>句子中包含查询词的数量</a:t>
            </a:r>
            <a:endParaRPr lang="en-US" altLang="zh-CN" dirty="0"/>
          </a:p>
          <a:p>
            <a:pPr lvl="1"/>
            <a:r>
              <a:rPr lang="zh-CN" altLang="en-US" dirty="0"/>
              <a:t>句子中包含查询词的不重复计数</a:t>
            </a:r>
            <a:endParaRPr lang="en-US" altLang="zh-CN" dirty="0"/>
          </a:p>
          <a:p>
            <a:pPr lvl="1"/>
            <a:r>
              <a:rPr lang="zh-CN" altLang="en-US" dirty="0"/>
              <a:t>句子中出现的最长的连续查询词</a:t>
            </a:r>
            <a:endParaRPr lang="en-US" altLang="zh-CN" dirty="0"/>
          </a:p>
          <a:p>
            <a:pPr lvl="1"/>
            <a:r>
              <a:rPr lang="zh-CN" altLang="en-US" dirty="0"/>
              <a:t>查询词密度指标（重要性因子）</a:t>
            </a:r>
            <a:endParaRPr lang="en-US" altLang="zh-CN" dirty="0"/>
          </a:p>
          <a:p>
            <a:r>
              <a:rPr lang="zh-CN" altLang="en-US" dirty="0"/>
              <a:t>将这些特征加权，对句子排序</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84</a:t>
            </a:fld>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8021"/>
            <a:ext cx="9972600" cy="1143000"/>
          </a:xfrm>
        </p:spPr>
        <p:txBody>
          <a:bodyPr/>
          <a:lstStyle/>
          <a:p>
            <a:r>
              <a:rPr lang="zh-CN" altLang="en-US" dirty="0"/>
              <a:t>摘要生成</a:t>
            </a:r>
            <a:r>
              <a:rPr lang="en-US" altLang="zh-CN" dirty="0"/>
              <a:t>(Cont.)</a:t>
            </a:r>
            <a:endParaRPr lang="zh-CN" altLang="en-US" dirty="0"/>
          </a:p>
        </p:txBody>
      </p:sp>
      <p:sp>
        <p:nvSpPr>
          <p:cNvPr id="3" name="内容占位符 2"/>
          <p:cNvSpPr>
            <a:spLocks noGrp="1"/>
          </p:cNvSpPr>
          <p:nvPr>
            <p:ph idx="1"/>
          </p:nvPr>
        </p:nvSpPr>
        <p:spPr/>
        <p:txBody>
          <a:bodyPr/>
          <a:lstStyle/>
          <a:p>
            <a:r>
              <a:rPr lang="zh-CN" altLang="en-US" dirty="0"/>
              <a:t>网页不具有新闻文档的结构性</a:t>
            </a:r>
            <a:endParaRPr lang="en-US" altLang="zh-CN" dirty="0"/>
          </a:p>
          <a:p>
            <a:pPr lvl="1"/>
            <a:r>
              <a:rPr lang="zh-CN" altLang="en-US" dirty="0"/>
              <a:t>很难找到具有概括性的句子</a:t>
            </a:r>
            <a:endParaRPr lang="en-US" altLang="zh-CN" dirty="0"/>
          </a:p>
          <a:p>
            <a:r>
              <a:rPr lang="zh-CN" altLang="en-US" dirty="0"/>
              <a:t>摘要语句通常从其他源中选取</a:t>
            </a:r>
            <a:endParaRPr lang="en-US" altLang="zh-CN" dirty="0"/>
          </a:p>
          <a:p>
            <a:pPr lvl="1"/>
            <a:r>
              <a:rPr lang="zh-CN" altLang="en-US" dirty="0"/>
              <a:t>网页元数据</a:t>
            </a:r>
            <a:endParaRPr lang="en-US" altLang="zh-CN" dirty="0"/>
          </a:p>
          <a:p>
            <a:pPr lvl="2"/>
            <a:r>
              <a:rPr lang="en-US" dirty="0"/>
              <a:t>&lt;meta name="description" content= ...&gt;</a:t>
            </a:r>
            <a:endParaRPr lang="en-US" altLang="zh-CN" dirty="0"/>
          </a:p>
          <a:p>
            <a:pPr lvl="1"/>
            <a:r>
              <a:rPr lang="zh-CN" altLang="en-US" dirty="0"/>
              <a:t>外部源</a:t>
            </a:r>
            <a:endParaRPr lang="en-US" altLang="zh-CN" dirty="0"/>
          </a:p>
          <a:p>
            <a:pPr lvl="2"/>
            <a:r>
              <a:rPr lang="en-US" dirty="0"/>
              <a:t>Open Directory Project, http://www.dmoz.org</a:t>
            </a:r>
            <a:endParaRPr lang="en-US" altLang="zh-CN" dirty="0"/>
          </a:p>
          <a:p>
            <a:r>
              <a:rPr lang="zh-CN" altLang="en-US" dirty="0"/>
              <a:t>有些网页具有很好的结构性，可直接分析生成摘要</a:t>
            </a:r>
            <a:endParaRPr lang="en-US" altLang="zh-CN" dirty="0"/>
          </a:p>
          <a:p>
            <a:pPr lvl="1"/>
            <a:r>
              <a:rPr lang="en-US" dirty="0"/>
              <a:t>Wikipedia</a:t>
            </a:r>
          </a:p>
          <a:p>
            <a:pPr lvl="1"/>
            <a:r>
              <a:rPr lang="zh-CN" altLang="en-US" dirty="0"/>
              <a:t>百度百科</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85</a:t>
            </a:fld>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8021"/>
            <a:ext cx="9972600" cy="1143000"/>
          </a:xfrm>
        </p:spPr>
        <p:txBody>
          <a:bodyPr/>
          <a:lstStyle/>
          <a:p>
            <a:r>
              <a:rPr lang="zh-CN" altLang="en-US" dirty="0"/>
              <a:t>摘要生成</a:t>
            </a:r>
            <a:r>
              <a:rPr lang="en-US" altLang="zh-CN" dirty="0"/>
              <a:t>(Cont.)</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86</a:t>
            </a:fld>
            <a:endParaRPr lang="zh-CN" altLang="en-US" dirty="0"/>
          </a:p>
        </p:txBody>
      </p:sp>
      <p:sp>
        <p:nvSpPr>
          <p:cNvPr id="6" name="Rectangle 3"/>
          <p:cNvSpPr txBox="1">
            <a:spLocks noChangeArrowheads="1"/>
          </p:cNvSpPr>
          <p:nvPr/>
        </p:nvSpPr>
        <p:spPr bwMode="auto">
          <a:xfrm>
            <a:off x="323528" y="1916832"/>
            <a:ext cx="8640763"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zh-CN" altLang="en-US" dirty="0"/>
              <a:t>文摘生成的指导原则</a:t>
            </a:r>
          </a:p>
          <a:p>
            <a:pPr lvl="1">
              <a:defRPr/>
            </a:pPr>
            <a:r>
              <a:rPr lang="zh-CN" altLang="en-US" dirty="0"/>
              <a:t>所有的查询词尽可能地出现在文摘中，以显示它们和检索页面间的关系</a:t>
            </a:r>
            <a:endParaRPr lang="en-US" altLang="zh-CN" dirty="0"/>
          </a:p>
          <a:p>
            <a:pPr lvl="1">
              <a:defRPr/>
            </a:pPr>
            <a:r>
              <a:rPr lang="zh-CN" altLang="en-US" dirty="0"/>
              <a:t>当查询词已经在标题中出现，就没有必要出现在页面摘要中，这样可以使用不包含查询词的元数据或外部资源中的句子</a:t>
            </a:r>
            <a:endParaRPr lang="en-US" altLang="zh-CN" dirty="0"/>
          </a:p>
          <a:p>
            <a:pPr lvl="1">
              <a:defRPr/>
            </a:pPr>
            <a:r>
              <a:rPr lang="zh-CN" altLang="en-US" dirty="0"/>
              <a:t>选择和显示</a:t>
            </a:r>
            <a:r>
              <a:rPr lang="en-US" altLang="zh-CN" dirty="0"/>
              <a:t>URL</a:t>
            </a:r>
            <a:r>
              <a:rPr lang="zh-CN" altLang="en-US" dirty="0"/>
              <a:t>时，应强调它们与查询词的关系，如可以突出显示在</a:t>
            </a:r>
            <a:r>
              <a:rPr lang="en-US" altLang="zh-CN" dirty="0"/>
              <a:t>URL</a:t>
            </a:r>
            <a:r>
              <a:rPr lang="zh-CN" altLang="en-US" dirty="0"/>
              <a:t>中的查询词。</a:t>
            </a:r>
            <a:endParaRPr lang="en-US" altLang="zh-CN" dirty="0"/>
          </a:p>
          <a:p>
            <a:pPr lvl="1">
              <a:defRPr/>
            </a:pPr>
            <a:r>
              <a:rPr lang="zh-CN" altLang="en-US" dirty="0"/>
              <a:t>页面摘要句子应该是可读的句子，而不是一些词或短语。页面摘要要具有可读性。</a:t>
            </a:r>
            <a:endParaRPr lang="en-US" altLang="zh-CN" dirty="0"/>
          </a:p>
          <a:p>
            <a:pPr lvl="1">
              <a:defRPr/>
            </a:pPr>
            <a:endParaRPr lang="zh-CN" altLang="en-US" dirty="0"/>
          </a:p>
          <a:p>
            <a:pPr lvl="1">
              <a:defRPr/>
            </a:pPr>
            <a:endParaRPr lang="zh-CN" altLang="en-US" dirty="0"/>
          </a:p>
          <a:p>
            <a:pPr marL="0" indent="0">
              <a:buFont typeface="Wingdings" pitchFamily="2" charset="2"/>
              <a:buNone/>
              <a:defRPr/>
            </a:pPr>
            <a:endParaRPr lang="zh-CN" altLang="en-US" dirty="0"/>
          </a:p>
        </p:txBody>
      </p:sp>
    </p:spTree>
    <p:extLst>
      <p:ext uri="{BB962C8B-B14F-4D97-AF65-F5344CB8AC3E}">
        <p14:creationId xmlns:p14="http://schemas.microsoft.com/office/powerpoint/2010/main" val="1280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结果聚类</a:t>
            </a:r>
          </a:p>
        </p:txBody>
      </p:sp>
      <p:sp>
        <p:nvSpPr>
          <p:cNvPr id="3" name="内容占位符 2"/>
          <p:cNvSpPr>
            <a:spLocks noGrp="1"/>
          </p:cNvSpPr>
          <p:nvPr>
            <p:ph idx="1"/>
          </p:nvPr>
        </p:nvSpPr>
        <p:spPr/>
        <p:txBody>
          <a:bodyPr/>
          <a:lstStyle/>
          <a:p>
            <a:r>
              <a:rPr lang="zh-CN" altLang="en-US" dirty="0"/>
              <a:t>搜索引擎包含了返回的结果列表中与查询主体相关的不同方面信息</a:t>
            </a:r>
            <a:endParaRPr lang="en-US" altLang="zh-CN" dirty="0"/>
          </a:p>
          <a:p>
            <a:r>
              <a:rPr lang="zh-CN" altLang="en-US" dirty="0"/>
              <a:t>聚类是将检索结果文档按照内容相似聚集成不同的组，以方便用户浏览</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87</a:t>
            </a:fld>
            <a:endParaRPr lang="zh-CN" altLang="en-US" dirty="0"/>
          </a:p>
        </p:txBody>
      </p:sp>
      <p:pic>
        <p:nvPicPr>
          <p:cNvPr id="5" name="Picture 2" descr="C:\Users\croft\Desktop\chap6-6.tif"/>
          <p:cNvPicPr>
            <a:picLocks noChangeAspect="1" noChangeArrowheads="1"/>
          </p:cNvPicPr>
          <p:nvPr/>
        </p:nvPicPr>
        <p:blipFill>
          <a:blip r:embed="rId3" cstate="print"/>
          <a:srcRect/>
          <a:stretch>
            <a:fillRect/>
          </a:stretch>
        </p:blipFill>
        <p:spPr bwMode="auto">
          <a:xfrm>
            <a:off x="4713312" y="3140968"/>
            <a:ext cx="2667000" cy="3553046"/>
          </a:xfrm>
          <a:prstGeom prst="rect">
            <a:avLst/>
          </a:prstGeom>
          <a:noFill/>
        </p:spPr>
      </p:pic>
      <p:sp>
        <p:nvSpPr>
          <p:cNvPr id="6" name="矩形 5"/>
          <p:cNvSpPr/>
          <p:nvPr/>
        </p:nvSpPr>
        <p:spPr>
          <a:xfrm>
            <a:off x="2310876" y="5600673"/>
            <a:ext cx="1935915" cy="646331"/>
          </a:xfrm>
          <a:prstGeom prst="rect">
            <a:avLst/>
          </a:prstGeom>
        </p:spPr>
        <p:txBody>
          <a:bodyPr wrap="none">
            <a:spAutoFit/>
          </a:bodyPr>
          <a:lstStyle/>
          <a:p>
            <a:r>
              <a:rPr lang="zh-CN" altLang="en-US" dirty="0"/>
              <a:t>对</a:t>
            </a:r>
            <a:r>
              <a:rPr lang="en-US" dirty="0"/>
              <a:t>“tropical fish”</a:t>
            </a:r>
            <a:r>
              <a:rPr lang="zh-CN" altLang="en-US" dirty="0"/>
              <a:t>的</a:t>
            </a:r>
            <a:endParaRPr lang="en-US" altLang="zh-CN" dirty="0"/>
          </a:p>
          <a:p>
            <a:r>
              <a:rPr lang="zh-CN" altLang="en-US" dirty="0"/>
              <a:t>查询结果聚类</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搜索结果示例</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88</a:t>
            </a:fld>
            <a:endParaRPr lang="zh-CN" altLang="en-US" dirty="0"/>
          </a:p>
        </p:txBody>
      </p:sp>
      <p:pic>
        <p:nvPicPr>
          <p:cNvPr id="5" name="Picture 2" descr="C:\Users\croft\Desktop\chap6-1.tif"/>
          <p:cNvPicPr>
            <a:picLocks noChangeAspect="1" noChangeArrowheads="1"/>
          </p:cNvPicPr>
          <p:nvPr/>
        </p:nvPicPr>
        <p:blipFill>
          <a:blip r:embed="rId2" cstate="print"/>
          <a:srcRect/>
          <a:stretch>
            <a:fillRect/>
          </a:stretch>
        </p:blipFill>
        <p:spPr bwMode="auto">
          <a:xfrm>
            <a:off x="3851920" y="1087004"/>
            <a:ext cx="4337538" cy="5512233"/>
          </a:xfrm>
          <a:prstGeom prst="rect">
            <a:avLst/>
          </a:prstGeom>
          <a:noFill/>
        </p:spPr>
      </p:pic>
      <p:sp>
        <p:nvSpPr>
          <p:cNvPr id="6" name="矩形 5"/>
          <p:cNvSpPr/>
          <p:nvPr/>
        </p:nvSpPr>
        <p:spPr>
          <a:xfrm>
            <a:off x="5862967" y="5612396"/>
            <a:ext cx="1935915" cy="646331"/>
          </a:xfrm>
          <a:prstGeom prst="rect">
            <a:avLst/>
          </a:prstGeom>
        </p:spPr>
        <p:txBody>
          <a:bodyPr wrap="none">
            <a:spAutoFit/>
          </a:bodyPr>
          <a:lstStyle/>
          <a:p>
            <a:r>
              <a:rPr lang="en-US" dirty="0"/>
              <a:t>“tropical fish”</a:t>
            </a:r>
            <a:r>
              <a:rPr lang="zh-CN" altLang="en-US" dirty="0"/>
              <a:t>前十</a:t>
            </a:r>
            <a:endParaRPr lang="en-US" altLang="zh-CN" dirty="0"/>
          </a:p>
          <a:p>
            <a:r>
              <a:rPr lang="zh-CN" altLang="en-US" dirty="0"/>
              <a:t>搜索列表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结果聚类</a:t>
            </a:r>
          </a:p>
        </p:txBody>
      </p:sp>
      <p:sp>
        <p:nvSpPr>
          <p:cNvPr id="3" name="内容占位符 2"/>
          <p:cNvSpPr>
            <a:spLocks noGrp="1"/>
          </p:cNvSpPr>
          <p:nvPr>
            <p:ph idx="1"/>
          </p:nvPr>
        </p:nvSpPr>
        <p:spPr/>
        <p:txBody>
          <a:bodyPr/>
          <a:lstStyle/>
          <a:p>
            <a:r>
              <a:rPr lang="zh-CN" altLang="en-US" dirty="0"/>
              <a:t>聚类需求</a:t>
            </a:r>
            <a:endParaRPr lang="en-US" altLang="zh-CN" dirty="0"/>
          </a:p>
          <a:p>
            <a:pPr lvl="1"/>
            <a:r>
              <a:rPr lang="zh-CN" altLang="en-US" dirty="0"/>
              <a:t>效率</a:t>
            </a:r>
            <a:endParaRPr lang="en-US" altLang="zh-CN" dirty="0"/>
          </a:p>
          <a:p>
            <a:pPr lvl="2"/>
            <a:r>
              <a:rPr lang="zh-CN" altLang="en-US" dirty="0"/>
              <a:t>与特定查询相关</a:t>
            </a:r>
            <a:endParaRPr lang="en-US" altLang="zh-CN" dirty="0"/>
          </a:p>
          <a:p>
            <a:pPr lvl="2"/>
            <a:r>
              <a:rPr lang="zh-CN" altLang="en-US" dirty="0"/>
              <a:t>基于排序结果</a:t>
            </a:r>
            <a:endParaRPr lang="en-US" altLang="zh-CN" dirty="0"/>
          </a:p>
          <a:p>
            <a:pPr lvl="2"/>
            <a:r>
              <a:rPr lang="zh-CN" altLang="en-US" dirty="0"/>
              <a:t>利用页面摘要</a:t>
            </a:r>
            <a:endParaRPr lang="en-US" altLang="zh-CN" dirty="0"/>
          </a:p>
          <a:p>
            <a:pPr lvl="1"/>
            <a:r>
              <a:rPr lang="zh-CN" altLang="en-US" dirty="0"/>
              <a:t>易于理解</a:t>
            </a:r>
            <a:endParaRPr lang="en-US" altLang="zh-CN" dirty="0"/>
          </a:p>
          <a:p>
            <a:pPr lvl="2"/>
            <a:r>
              <a:rPr lang="zh-CN" altLang="en-US" dirty="0"/>
              <a:t>对不同的簇，加分类标签困难</a:t>
            </a:r>
            <a:endParaRPr lang="en-US" altLang="zh-CN" dirty="0"/>
          </a:p>
          <a:p>
            <a:pPr lvl="2"/>
            <a:r>
              <a:rPr lang="zh-CN" altLang="en-US" dirty="0"/>
              <a:t>单因素分类 </a:t>
            </a:r>
            <a:r>
              <a:rPr lang="en-US" altLang="zh-CN" dirty="0"/>
              <a:t>VS. </a:t>
            </a:r>
            <a:r>
              <a:rPr lang="zh-CN" altLang="en-US" dirty="0"/>
              <a:t>多因素分类</a:t>
            </a:r>
            <a:endParaRPr lang="en-US" altLang="zh-CN" dirty="0"/>
          </a:p>
          <a:p>
            <a:r>
              <a:rPr lang="zh-CN" altLang="en-US" dirty="0"/>
              <a:t>单因素分类</a:t>
            </a:r>
            <a:endParaRPr lang="en-US" altLang="zh-CN" dirty="0"/>
          </a:p>
          <a:p>
            <a:pPr lvl="1"/>
            <a:r>
              <a:rPr lang="zh-CN" altLang="en-US" dirty="0"/>
              <a:t>属于同一簇的成员具有唯一定义所属簇的属性</a:t>
            </a:r>
            <a:endParaRPr lang="en-US" altLang="zh-CN" dirty="0"/>
          </a:p>
          <a:p>
            <a:r>
              <a:rPr lang="zh-CN" altLang="en-US" dirty="0"/>
              <a:t>多因素分类</a:t>
            </a:r>
            <a:endParaRPr lang="en-US" altLang="zh-CN" dirty="0"/>
          </a:p>
          <a:p>
            <a:pPr lvl="1"/>
            <a:r>
              <a:rPr lang="zh-CN" altLang="en-US" dirty="0"/>
              <a:t>属于同一簇的成员共享某些属性，但属性不唯一</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89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基于查询的词干提取</a:t>
            </a:r>
          </a:p>
        </p:txBody>
      </p:sp>
      <p:sp>
        <p:nvSpPr>
          <p:cNvPr id="3" name="内容占位符 2"/>
          <p:cNvSpPr>
            <a:spLocks noGrp="1"/>
          </p:cNvSpPr>
          <p:nvPr>
            <p:ph idx="1"/>
          </p:nvPr>
        </p:nvSpPr>
        <p:spPr/>
        <p:txBody>
          <a:bodyPr/>
          <a:lstStyle/>
          <a:p>
            <a:r>
              <a:rPr lang="zh-CN" altLang="en-US" dirty="0"/>
              <a:t>与文本处理过程中进行词干提取相比：</a:t>
            </a:r>
            <a:endParaRPr lang="en-US" altLang="zh-CN" dirty="0"/>
          </a:p>
          <a:p>
            <a:pPr lvl="1"/>
            <a:r>
              <a:rPr lang="zh-CN" altLang="en-US" dirty="0"/>
              <a:t>对查询词词干提取可以增加搜索引擎的灵活性，提高其查询效率</a:t>
            </a:r>
            <a:endParaRPr lang="en-US" altLang="zh-CN" dirty="0"/>
          </a:p>
          <a:p>
            <a:pPr lvl="1"/>
            <a:r>
              <a:rPr lang="zh-CN" altLang="en-US" dirty="0"/>
              <a:t>有时会降低搜索结果的准确性</a:t>
            </a:r>
            <a:endParaRPr lang="en-US" altLang="zh-CN" dirty="0"/>
          </a:p>
          <a:p>
            <a:pPr lvl="2"/>
            <a:r>
              <a:rPr lang="en-US" altLang="zh-CN" dirty="0"/>
              <a:t>fish village</a:t>
            </a:r>
          </a:p>
          <a:p>
            <a:pPr lvl="2"/>
            <a:r>
              <a:rPr lang="en-US" altLang="zh-CN" dirty="0"/>
              <a:t>fishing village</a:t>
            </a:r>
          </a:p>
          <a:p>
            <a:r>
              <a:rPr lang="zh-CN" altLang="en-US" dirty="0"/>
              <a:t>为了使词干提取获取更好的效果，通常还要采用基于词干变形的查询扩展</a:t>
            </a:r>
            <a:endParaRPr lang="en-US" altLang="zh-CN" dirty="0"/>
          </a:p>
          <a:p>
            <a:pPr lvl="1"/>
            <a:r>
              <a:rPr lang="en-US" altLang="zh-CN" dirty="0"/>
              <a:t>rock climbing--&gt;rock climb</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聚类示例</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pPr lvl="1"/>
            <a:r>
              <a:rPr lang="zh-CN" altLang="en-US" dirty="0"/>
              <a:t>单因素聚类</a:t>
            </a:r>
            <a:endParaRPr lang="en-US" altLang="zh-CN" dirty="0"/>
          </a:p>
          <a:p>
            <a:pPr lvl="2"/>
            <a:r>
              <a:rPr lang="en-US" dirty="0"/>
              <a:t>{</a:t>
            </a:r>
            <a:r>
              <a:rPr lang="en-US" i="1" dirty="0"/>
              <a:t>D</a:t>
            </a:r>
            <a:r>
              <a:rPr lang="en-US" i="1" baseline="-25000" dirty="0"/>
              <a:t>1</a:t>
            </a:r>
            <a:r>
              <a:rPr lang="en-US" i="1" dirty="0"/>
              <a:t>,D</a:t>
            </a:r>
            <a:r>
              <a:rPr lang="en-US" i="1" baseline="-25000" dirty="0"/>
              <a:t>2</a:t>
            </a:r>
            <a:r>
              <a:rPr lang="en-US" dirty="0"/>
              <a:t>} (</a:t>
            </a:r>
            <a:r>
              <a:rPr lang="en-US" i="1" dirty="0"/>
              <a:t>a</a:t>
            </a:r>
            <a:r>
              <a:rPr lang="en-US" dirty="0"/>
              <a:t>) and {</a:t>
            </a:r>
            <a:r>
              <a:rPr lang="en-US" i="1" dirty="0"/>
              <a:t>D</a:t>
            </a:r>
            <a:r>
              <a:rPr lang="en-US" i="1" baseline="-25000" dirty="0"/>
              <a:t>2</a:t>
            </a:r>
            <a:r>
              <a:rPr lang="en-US" i="1" dirty="0"/>
              <a:t>,D</a:t>
            </a:r>
            <a:r>
              <a:rPr lang="en-US" i="1" baseline="-25000" dirty="0"/>
              <a:t>3</a:t>
            </a:r>
            <a:r>
              <a:rPr lang="en-US" dirty="0"/>
              <a:t>} (</a:t>
            </a:r>
            <a:r>
              <a:rPr lang="en-US" i="1" dirty="0"/>
              <a:t>e</a:t>
            </a:r>
            <a:r>
              <a:rPr lang="en-US" dirty="0"/>
              <a:t>)</a:t>
            </a:r>
            <a:endParaRPr lang="en-US" altLang="zh-CN" dirty="0"/>
          </a:p>
          <a:p>
            <a:pPr lvl="1"/>
            <a:r>
              <a:rPr lang="zh-CN" altLang="en-US" dirty="0"/>
              <a:t>多因素聚类</a:t>
            </a:r>
            <a:endParaRPr lang="en-US" altLang="zh-CN" dirty="0"/>
          </a:p>
          <a:p>
            <a:pPr lvl="2"/>
            <a:r>
              <a:rPr lang="en-US" dirty="0"/>
              <a:t>{</a:t>
            </a:r>
            <a:r>
              <a:rPr lang="en-US" i="1" dirty="0"/>
              <a:t>D</a:t>
            </a:r>
            <a:r>
              <a:rPr lang="en-US" i="1" baseline="-25000" dirty="0"/>
              <a:t>2</a:t>
            </a:r>
            <a:r>
              <a:rPr lang="en-US" i="1" dirty="0"/>
              <a:t>,D</a:t>
            </a:r>
            <a:r>
              <a:rPr lang="en-US" i="1" baseline="-25000" dirty="0"/>
              <a:t>3</a:t>
            </a:r>
            <a:r>
              <a:rPr lang="en-US" i="1" dirty="0"/>
              <a:t>,D</a:t>
            </a:r>
            <a:r>
              <a:rPr lang="en-US" i="1" baseline="-25000" dirty="0"/>
              <a:t>4</a:t>
            </a:r>
            <a:r>
              <a:rPr lang="en-US" dirty="0"/>
              <a:t>},</a:t>
            </a:r>
            <a:r>
              <a:rPr lang="en-US" i="1" dirty="0"/>
              <a:t> D</a:t>
            </a:r>
            <a:r>
              <a:rPr lang="en-US" i="1" baseline="-25000" dirty="0"/>
              <a:t>1</a:t>
            </a:r>
            <a:endParaRPr lang="en-US" altLang="zh-CN" dirty="0"/>
          </a:p>
          <a:p>
            <a:pPr lvl="2"/>
            <a:r>
              <a:rPr lang="zh-CN" altLang="en-US" dirty="0"/>
              <a:t>标签？</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90</a:t>
            </a:fld>
            <a:endParaRPr lang="zh-CN" altLang="en-US" dirty="0"/>
          </a:p>
        </p:txBody>
      </p:sp>
      <p:pic>
        <p:nvPicPr>
          <p:cNvPr id="5" name="Content Placeholder 4" descr="TP_tmp.png"/>
          <p:cNvPicPr>
            <a:picLocks noChangeAspect="1"/>
          </p:cNvPicPr>
          <p:nvPr>
            <p:custDataLst>
              <p:tags r:id="rId1"/>
            </p:custDataLst>
          </p:nvPr>
        </p:nvPicPr>
        <p:blipFill>
          <a:blip r:embed="rId4" cstate="print"/>
          <a:stretch>
            <a:fillRect/>
          </a:stretch>
        </p:blipFill>
        <p:spPr>
          <a:xfrm>
            <a:off x="3131840" y="1772816"/>
            <a:ext cx="2350232" cy="16002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结果聚类</a:t>
            </a:r>
          </a:p>
        </p:txBody>
      </p:sp>
      <p:sp>
        <p:nvSpPr>
          <p:cNvPr id="3" name="内容占位符 2"/>
          <p:cNvSpPr>
            <a:spLocks noGrp="1"/>
          </p:cNvSpPr>
          <p:nvPr>
            <p:ph idx="1"/>
          </p:nvPr>
        </p:nvSpPr>
        <p:spPr/>
        <p:txBody>
          <a:bodyPr/>
          <a:lstStyle/>
          <a:p>
            <a:r>
              <a:rPr lang="zh-CN" altLang="en-US" dirty="0"/>
              <a:t>简单聚类算法</a:t>
            </a:r>
            <a:endParaRPr lang="en-US" altLang="zh-CN" dirty="0"/>
          </a:p>
          <a:p>
            <a:pPr lvl="1"/>
            <a:r>
              <a:rPr lang="zh-CN" altLang="en-US" dirty="0"/>
              <a:t>根据页面摘要</a:t>
            </a:r>
            <a:br>
              <a:rPr lang="en-US" altLang="zh-CN" dirty="0"/>
            </a:br>
            <a:r>
              <a:rPr lang="zh-CN" altLang="en-US" dirty="0"/>
              <a:t>中的词聚类</a:t>
            </a:r>
            <a:endParaRPr lang="en-US" altLang="zh-CN" dirty="0"/>
          </a:p>
          <a:p>
            <a:r>
              <a:rPr lang="zh-CN" altLang="en-US" dirty="0"/>
              <a:t>聚类改进</a:t>
            </a:r>
            <a:endParaRPr lang="en-US" altLang="zh-CN" dirty="0"/>
          </a:p>
          <a:p>
            <a:pPr lvl="1"/>
            <a:r>
              <a:rPr lang="zh-CN" altLang="en-US" dirty="0"/>
              <a:t>利用短语</a:t>
            </a:r>
            <a:endParaRPr lang="en-US" altLang="zh-CN" dirty="0"/>
          </a:p>
          <a:p>
            <a:pPr lvl="1"/>
            <a:r>
              <a:rPr lang="zh-CN" altLang="en-US" dirty="0"/>
              <a:t>更多的特征</a:t>
            </a:r>
            <a:endParaRPr lang="en-US" altLang="zh-CN" dirty="0"/>
          </a:p>
          <a:p>
            <a:pPr lvl="2"/>
            <a:r>
              <a:rPr lang="zh-CN" altLang="en-US" dirty="0"/>
              <a:t>是否出现在标题或页面摘要中</a:t>
            </a:r>
            <a:endParaRPr lang="en-US" altLang="zh-CN" dirty="0"/>
          </a:p>
          <a:p>
            <a:pPr lvl="2"/>
            <a:r>
              <a:rPr lang="zh-CN" altLang="en-US" dirty="0"/>
              <a:t>短语的长度</a:t>
            </a:r>
            <a:endParaRPr lang="en-US" altLang="zh-CN" dirty="0"/>
          </a:p>
          <a:p>
            <a:pPr lvl="2"/>
            <a:r>
              <a:rPr lang="zh-CN" altLang="en-US" dirty="0"/>
              <a:t>短语出现的频率</a:t>
            </a:r>
            <a:endParaRPr lang="en-US" altLang="zh-CN" dirty="0"/>
          </a:p>
          <a:p>
            <a:pPr lvl="2"/>
            <a:r>
              <a:rPr lang="zh-CN" altLang="en-US" dirty="0"/>
              <a:t>聚类簇之间的互相重叠程度</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91</a:t>
            </a:fld>
            <a:endParaRPr lang="zh-CN" altLang="en-US" dirty="0"/>
          </a:p>
        </p:txBody>
      </p:sp>
      <p:pic>
        <p:nvPicPr>
          <p:cNvPr id="5" name="Picture 5" descr="TP_tmp.png"/>
          <p:cNvPicPr>
            <a:picLocks noChangeAspect="1"/>
          </p:cNvPicPr>
          <p:nvPr>
            <p:custDataLst>
              <p:tags r:id="rId1"/>
            </p:custDataLst>
          </p:nvPr>
        </p:nvPicPr>
        <p:blipFill>
          <a:blip r:embed="rId4" cstate="print"/>
          <a:stretch>
            <a:fillRect/>
          </a:stretch>
        </p:blipFill>
        <p:spPr bwMode="auto">
          <a:xfrm>
            <a:off x="4711870" y="1988840"/>
            <a:ext cx="3682660" cy="1670539"/>
          </a:xfrm>
          <a:prstGeom prst="rect">
            <a:avLst/>
          </a:prstGeom>
          <a:noFill/>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逐面分类</a:t>
            </a:r>
          </a:p>
        </p:txBody>
      </p:sp>
      <p:sp>
        <p:nvSpPr>
          <p:cNvPr id="3" name="内容占位符 2"/>
          <p:cNvSpPr>
            <a:spLocks noGrp="1"/>
          </p:cNvSpPr>
          <p:nvPr>
            <p:ph idx="1"/>
          </p:nvPr>
        </p:nvSpPr>
        <p:spPr/>
        <p:txBody>
          <a:bodyPr/>
          <a:lstStyle/>
          <a:p>
            <a:r>
              <a:rPr lang="zh-CN" altLang="en-US" dirty="0"/>
              <a:t>由一些类别构成，这些类别被组织成层次形式，每个类别用一组层面来描述其相关的一些重要属性</a:t>
            </a:r>
            <a:endParaRPr lang="en-US" altLang="zh-CN" dirty="0"/>
          </a:p>
          <a:p>
            <a:r>
              <a:rPr lang="zh-CN" altLang="en-US" dirty="0"/>
              <a:t>层面分类通常需要人工标定</a:t>
            </a:r>
            <a:endParaRPr lang="en-US" altLang="zh-CN" dirty="0"/>
          </a:p>
          <a:p>
            <a:r>
              <a:rPr lang="zh-CN" altLang="en-US" dirty="0"/>
              <a:t>易于理解</a:t>
            </a:r>
            <a:endParaRPr lang="en-US" altLang="zh-CN" dirty="0"/>
          </a:p>
          <a:p>
            <a:r>
              <a:rPr lang="zh-CN" altLang="en-US" dirty="0"/>
              <a:t>具有较好的</a:t>
            </a:r>
            <a:br>
              <a:rPr lang="en-US" altLang="zh-CN" dirty="0"/>
            </a:br>
            <a:r>
              <a:rPr lang="zh-CN" altLang="en-US" dirty="0"/>
              <a:t>引导性和</a:t>
            </a:r>
            <a:br>
              <a:rPr lang="en-US" altLang="zh-CN" dirty="0"/>
            </a:br>
            <a:r>
              <a:rPr lang="zh-CN" altLang="en-US" dirty="0"/>
              <a:t>灵活性</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92</a:t>
            </a:fld>
            <a:endParaRPr lang="zh-CN" altLang="en-US" dirty="0"/>
          </a:p>
        </p:txBody>
      </p:sp>
      <p:pic>
        <p:nvPicPr>
          <p:cNvPr id="5" name="Picture 2" descr="C:\Users\croft\Desktop\chap6-7.tif"/>
          <p:cNvPicPr>
            <a:picLocks noChangeAspect="1" noChangeArrowheads="1"/>
          </p:cNvPicPr>
          <p:nvPr/>
        </p:nvPicPr>
        <p:blipFill>
          <a:blip r:embed="rId3" cstate="print"/>
          <a:srcRect/>
          <a:stretch>
            <a:fillRect/>
          </a:stretch>
        </p:blipFill>
        <p:spPr bwMode="auto">
          <a:xfrm>
            <a:off x="3059832" y="3552202"/>
            <a:ext cx="4947137" cy="3000998"/>
          </a:xfrm>
          <a:prstGeom prst="rect">
            <a:avLst/>
          </a:prstGeom>
          <a:noFill/>
        </p:spPr>
      </p:pic>
      <p:sp>
        <p:nvSpPr>
          <p:cNvPr id="6" name="矩形 5"/>
          <p:cNvSpPr/>
          <p:nvPr/>
        </p:nvSpPr>
        <p:spPr>
          <a:xfrm>
            <a:off x="3553521" y="6292334"/>
            <a:ext cx="2628412" cy="369332"/>
          </a:xfrm>
          <a:prstGeom prst="rect">
            <a:avLst/>
          </a:prstGeom>
        </p:spPr>
        <p:txBody>
          <a:bodyPr wrap="none">
            <a:spAutoFit/>
          </a:bodyPr>
          <a:lstStyle/>
          <a:p>
            <a:r>
              <a:rPr lang="en-US" dirty="0"/>
              <a:t>“tropical fish”</a:t>
            </a:r>
            <a:r>
              <a:rPr lang="zh-CN" altLang="en-US" dirty="0"/>
              <a:t>的层面分类</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层面分类示例</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93</a:t>
            </a:fld>
            <a:endParaRPr lang="zh-CN" altLang="en-US" dirty="0"/>
          </a:p>
        </p:txBody>
      </p:sp>
      <p:pic>
        <p:nvPicPr>
          <p:cNvPr id="5" name="Picture 2" descr="C:\Users\croft\Desktop\chap6-8.tif"/>
          <p:cNvPicPr>
            <a:picLocks noChangeAspect="1" noChangeArrowheads="1"/>
          </p:cNvPicPr>
          <p:nvPr/>
        </p:nvPicPr>
        <p:blipFill>
          <a:blip r:embed="rId2" cstate="print"/>
          <a:srcRect/>
          <a:stretch>
            <a:fillRect/>
          </a:stretch>
        </p:blipFill>
        <p:spPr bwMode="auto">
          <a:xfrm>
            <a:off x="1814146" y="1576130"/>
            <a:ext cx="5515708" cy="4935784"/>
          </a:xfrm>
          <a:prstGeom prst="rect">
            <a:avLst/>
          </a:prstGeom>
          <a:noFill/>
        </p:spPr>
      </p:pic>
      <p:sp>
        <p:nvSpPr>
          <p:cNvPr id="6" name="矩形 5"/>
          <p:cNvSpPr/>
          <p:nvPr/>
        </p:nvSpPr>
        <p:spPr>
          <a:xfrm>
            <a:off x="2450522" y="6304057"/>
            <a:ext cx="3745000" cy="369332"/>
          </a:xfrm>
          <a:prstGeom prst="rect">
            <a:avLst/>
          </a:prstGeom>
        </p:spPr>
        <p:txBody>
          <a:bodyPr wrap="none">
            <a:spAutoFit/>
          </a:bodyPr>
          <a:lstStyle/>
          <a:p>
            <a:r>
              <a:rPr lang="en-US" dirty="0"/>
              <a:t>“Home &amp; Garden”</a:t>
            </a:r>
            <a:r>
              <a:rPr lang="zh-CN" altLang="en-US" dirty="0"/>
              <a:t>中的子类别和层面</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2132856"/>
            <a:ext cx="5832648" cy="3468216"/>
          </a:xfrm>
        </p:spPr>
        <p:txBody>
          <a:bodyPr/>
          <a:lstStyle/>
          <a:p>
            <a:r>
              <a:rPr lang="en-US" altLang="zh-CN" dirty="0"/>
              <a:t>1.</a:t>
            </a:r>
            <a:r>
              <a:rPr lang="zh-CN" altLang="en-US" dirty="0"/>
              <a:t>信息需求与查询</a:t>
            </a:r>
            <a:endParaRPr lang="en-US" altLang="zh-CN" dirty="0"/>
          </a:p>
          <a:p>
            <a:r>
              <a:rPr lang="en-US" altLang="zh-CN" dirty="0"/>
              <a:t>2.</a:t>
            </a:r>
            <a:r>
              <a:rPr lang="zh-CN" altLang="en-US" dirty="0"/>
              <a:t>查询转换与提炼</a:t>
            </a:r>
            <a:endParaRPr lang="en-US" altLang="zh-CN" dirty="0"/>
          </a:p>
          <a:p>
            <a:r>
              <a:rPr lang="en-US" altLang="zh-CN" dirty="0"/>
              <a:t>3.</a:t>
            </a:r>
            <a:r>
              <a:rPr lang="zh-CN" altLang="en-US" dirty="0"/>
              <a:t>搜索结果显示</a:t>
            </a:r>
            <a:endParaRPr lang="en-US" altLang="zh-CN" dirty="0"/>
          </a:p>
          <a:p>
            <a:r>
              <a:rPr lang="en-US" altLang="zh-CN" dirty="0">
                <a:solidFill>
                  <a:srgbClr val="FF0000"/>
                </a:solidFill>
              </a:rPr>
              <a:t>4.</a:t>
            </a:r>
            <a:r>
              <a:rPr lang="zh-CN" altLang="en-US" dirty="0">
                <a:solidFill>
                  <a:srgbClr val="FF0000"/>
                </a:solidFill>
              </a:rPr>
              <a:t>跨语言搜索</a:t>
            </a:r>
            <a:endParaRPr lang="en-US" altLang="zh-CN" dirty="0">
              <a:solidFill>
                <a:srgbClr val="FF0000"/>
              </a:solidFill>
            </a:endParaRPr>
          </a:p>
          <a:p>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94</a:t>
            </a:fld>
            <a:endParaRPr lang="zh-CN" altLang="en-US" dirty="0"/>
          </a:p>
        </p:txBody>
      </p:sp>
      <p:sp>
        <p:nvSpPr>
          <p:cNvPr id="7" name="标题 1">
            <a:extLst>
              <a:ext uri="{FF2B5EF4-FFF2-40B4-BE49-F238E27FC236}">
                <a16:creationId xmlns:a16="http://schemas.microsoft.com/office/drawing/2014/main" id="{36CFB58D-5E68-4CE0-BE91-3F8B507D21D5}"/>
              </a:ext>
            </a:extLst>
          </p:cNvPr>
          <p:cNvSpPr>
            <a:spLocks noGrp="1"/>
          </p:cNvSpPr>
          <p:nvPr>
            <p:ph type="title"/>
          </p:nvPr>
        </p:nvSpPr>
        <p:spPr>
          <a:xfrm>
            <a:off x="457200" y="274638"/>
            <a:ext cx="8229600" cy="1143000"/>
          </a:xfrm>
        </p:spPr>
        <p:txBody>
          <a:bodyPr/>
          <a:lstStyle/>
          <a:p>
            <a:r>
              <a:rPr lang="zh-CN" altLang="en-US" dirty="0"/>
              <a:t>第六章 查询与界面</a:t>
            </a:r>
          </a:p>
        </p:txBody>
      </p:sp>
    </p:spTree>
    <p:extLst>
      <p:ext uri="{BB962C8B-B14F-4D97-AF65-F5344CB8AC3E}">
        <p14:creationId xmlns:p14="http://schemas.microsoft.com/office/powerpoint/2010/main" val="13381586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跨语言搜索（</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用一种语言构建查询，在多语种文档中检索</a:t>
            </a:r>
            <a:endParaRPr lang="en-US" altLang="zh-CN" dirty="0"/>
          </a:p>
          <a:p>
            <a:r>
              <a:rPr lang="zh-CN" altLang="en-US" dirty="0"/>
              <a:t>查询翻译及文档翻译</a:t>
            </a:r>
            <a:endParaRPr lang="en-US" altLang="zh-CN" dirty="0"/>
          </a:p>
          <a:p>
            <a:pPr lvl="1"/>
            <a:r>
              <a:rPr lang="zh-CN" altLang="en-US" dirty="0"/>
              <a:t>查询翻译可以采用大型双语辞典</a:t>
            </a:r>
            <a:endParaRPr lang="en-US" altLang="zh-CN" dirty="0"/>
          </a:p>
          <a:p>
            <a:pPr lvl="1"/>
            <a:r>
              <a:rPr lang="zh-CN" altLang="en-US" dirty="0"/>
              <a:t>文档翻译采用基于统计机器翻译模型</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95</a:t>
            </a:fld>
            <a:endParaRPr lang="zh-CN" altLang="en-US" dirty="0"/>
          </a:p>
        </p:txBody>
      </p:sp>
      <p:pic>
        <p:nvPicPr>
          <p:cNvPr id="5" name="Picture 2" descr="C:\Users\croft\Desktop\chap6-10.tif"/>
          <p:cNvPicPr>
            <a:picLocks noChangeAspect="1" noChangeArrowheads="1"/>
          </p:cNvPicPr>
          <p:nvPr/>
        </p:nvPicPr>
        <p:blipFill>
          <a:blip r:embed="rId3" cstate="print"/>
          <a:srcRect/>
          <a:stretch>
            <a:fillRect/>
          </a:stretch>
        </p:blipFill>
        <p:spPr bwMode="auto">
          <a:xfrm>
            <a:off x="1691680" y="3475455"/>
            <a:ext cx="5434499" cy="3382545"/>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跨语言搜索（</a:t>
            </a:r>
            <a:r>
              <a:rPr lang="en-US" altLang="zh-CN" dirty="0"/>
              <a:t>2</a:t>
            </a:r>
            <a:r>
              <a:rPr lang="zh-CN" altLang="en-US" dirty="0"/>
              <a:t>）</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96</a:t>
            </a:fld>
            <a:endParaRPr lang="zh-CN" altLang="en-US" dirty="0"/>
          </a:p>
        </p:txBody>
      </p:sp>
      <p:sp>
        <p:nvSpPr>
          <p:cNvPr id="7" name="Rectangle 3"/>
          <p:cNvSpPr txBox="1">
            <a:spLocks noChangeArrowheads="1"/>
          </p:cNvSpPr>
          <p:nvPr/>
        </p:nvSpPr>
        <p:spPr bwMode="auto">
          <a:xfrm>
            <a:off x="31941" y="1545219"/>
            <a:ext cx="9145588" cy="4941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黑体" panose="02010609060101010101" pitchFamily="49" charset="-122"/>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zh-CN" altLang="en-US" sz="2600" dirty="0"/>
              <a:t>基于统计机器翻译模型</a:t>
            </a:r>
            <a:endParaRPr lang="en-US" altLang="zh-CN" sz="2600" dirty="0"/>
          </a:p>
          <a:p>
            <a:pPr lvl="1">
              <a:defRPr/>
            </a:pPr>
            <a:r>
              <a:rPr lang="zh-CN" altLang="en-US" sz="2200" dirty="0"/>
              <a:t>与翻译查询不同，翻译文档或网页时，不仅歧义是一个问题，而且需要考虑翻译的句子是否符合语法。</a:t>
            </a:r>
            <a:endParaRPr lang="en-US" altLang="zh-CN" sz="2200" dirty="0"/>
          </a:p>
          <a:p>
            <a:pPr lvl="1">
              <a:defRPr/>
            </a:pPr>
            <a:r>
              <a:rPr lang="zh-CN" altLang="en-US" sz="2200" dirty="0"/>
              <a:t>在翻译句子的时候，一些词的顺序可能会改变，可能会被略掉或者翻译成更多的词。</a:t>
            </a:r>
            <a:endParaRPr lang="en-US" altLang="zh-CN" sz="2200" dirty="0"/>
          </a:p>
          <a:p>
            <a:pPr lvl="1">
              <a:defRPr/>
            </a:pPr>
            <a:r>
              <a:rPr lang="zh-CN" altLang="en-US" sz="2200" dirty="0"/>
              <a:t>统计翻译模型用概率来表示这些变化，这意味着这个模型描述了一个词被翻译成另一个词的概率、词改变顺序的概率、词被略掉或翻译成多个词的概率，用这些概率计算出句子最有可能的翻译结果。</a:t>
            </a:r>
            <a:endParaRPr lang="en-US" altLang="zh-CN" sz="2200" dirty="0"/>
          </a:p>
          <a:p>
            <a:pPr lvl="1">
              <a:defRPr/>
            </a:pPr>
            <a:r>
              <a:rPr lang="zh-CN" altLang="en-US" sz="2200" dirty="0"/>
              <a:t>如果翻译概率很准确，那么会有高的翻译质量</a:t>
            </a:r>
            <a:endParaRPr lang="en-US" altLang="zh-CN" sz="2200" dirty="0"/>
          </a:p>
          <a:p>
            <a:pPr>
              <a:defRPr/>
            </a:pPr>
            <a:r>
              <a:rPr lang="zh-CN" altLang="en-US" sz="2600" dirty="0"/>
              <a:t>基于短语的翻译模型：它不是计算单个词的概率，而是计算词序列的概率，这种模型能够在翻译中更好地使用上下文。</a:t>
            </a:r>
            <a:endParaRPr lang="en-US" altLang="zh-CN" sz="2600" dirty="0"/>
          </a:p>
          <a:p>
            <a:pPr>
              <a:defRPr/>
            </a:pPr>
            <a:r>
              <a:rPr lang="zh-CN" altLang="en-US" sz="2600" dirty="0"/>
              <a:t>基于深度学习的翻译模型</a:t>
            </a:r>
            <a:endParaRPr lang="en-US" altLang="zh-CN" sz="2600" dirty="0"/>
          </a:p>
          <a:p>
            <a:pPr marL="458787" lvl="1" indent="0">
              <a:buFont typeface="Wingdings" pitchFamily="2" charset="2"/>
              <a:buNone/>
              <a:defRPr/>
            </a:pPr>
            <a:endParaRPr lang="zh-CN" altLang="en-US" sz="2600" dirty="0"/>
          </a:p>
        </p:txBody>
      </p:sp>
    </p:spTree>
    <p:extLst>
      <p:ext uri="{BB962C8B-B14F-4D97-AF65-F5344CB8AC3E}">
        <p14:creationId xmlns:p14="http://schemas.microsoft.com/office/powerpoint/2010/main" val="35468556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7864" y="2996952"/>
            <a:ext cx="2277616" cy="1143000"/>
          </a:xfrm>
        </p:spPr>
        <p:txBody>
          <a:bodyPr/>
          <a:lstStyle/>
          <a:p>
            <a:r>
              <a:rPr lang="zh-CN" altLang="en-US" dirty="0"/>
              <a:t>结  束</a:t>
            </a:r>
          </a:p>
        </p:txBody>
      </p:sp>
      <p:sp>
        <p:nvSpPr>
          <p:cNvPr id="4" name="灯片编号占位符 3"/>
          <p:cNvSpPr>
            <a:spLocks noGrp="1"/>
          </p:cNvSpPr>
          <p:nvPr>
            <p:ph type="sldNum" sz="quarter" idx="12"/>
          </p:nvPr>
        </p:nvSpPr>
        <p:spPr/>
        <p:txBody>
          <a:bodyPr/>
          <a:lstStyle/>
          <a:p>
            <a:fld id="{9D8ABB78-3415-4ED7-83FB-FD274BD7406C}" type="slidenum">
              <a:rPr lang="zh-CN" altLang="en-US" smtClean="0"/>
              <a:pPr/>
              <a:t>97</a:t>
            </a:fld>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f{/bank banked banking bankings banks}\\&#10;\textsf{/ocean oceaneering oceanic oceanics oceanization oceans}\\&#10;\textsf{/polic polical polically police policeable policed \\&#10;-policement policer policers polices policial \\&#10;-policically policier policiers policies policing \\&#10;-policization policize policly policy policying policys}&#10;\end{quote}&#10;\end{document}&#10;"/>
  <p:tag name="FILENAME" val="TP_tmp"/>
  <p:tag name="FORMAT" val="pngmono"/>
  <p:tag name="RES" val="1200"/>
  <p:tag name="BLEND" val="0"/>
  <p:tag name="TRANSPARENT" val="0"/>
  <p:tag name="TBUG" val="0"/>
  <p:tag name="ALLOWFS" val="0"/>
  <p:tag name="ORIGWIDTH" val="241"/>
  <p:tag name="PICTUREFILESIZE" val="37002"/>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n_{ab}-N.\frac{n_a}{N}.\frac{n_b}{N})^2}{N.\frac{n_a}{N}.\frac{n_b}{N}} \stackrel{rank}{=} \frac{(n_{ab}-\frac{1}{N}.n_a.n_b)^2}{n_a.n_b}  template TPT1  env TPENV1  fore 0  back 16777215  eqnno 4"/>
  <p:tag name="FILENAME" val="TP_tmp"/>
  <p:tag name="ORIGWIDTH" val="148"/>
  <p:tag name="PICTUREFILESIZE" val="8910"/>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0.6\textwidth}{@{\extracolsep{\fill}}c|c}\hline&#10;    \textit{Measure} &amp; \textit{Formula} \\ \hline&#10;    Mutual information &amp; $\frac{n_{ab}}{n_a.n_b}$ \\&#10;    ($MIM$) &amp; \\&#10;    Expected Mutual Information &amp; $n_{ab}.\log(N.\frac{n_{ab}}{n_a.n_b})$ \\&#10;    ($EMIM$) &amp; \\&#10;    Chi-square &amp;  $\frac{(n_{ab}-\frac{1}{N}.n_a.n_b)^2}{n_a.n_b}$ \\&#10;    ($\chi^2$) &amp; \\  &#10;    Dice's coefficient &amp;  $\frac{n_{ab}}{n_a+n_b}$\\&#10;    ($Dice$) &amp; &#10;    \\ \hline&#10;    \end{tabular*}&#10;\end{document}&#10;"/>
  <p:tag name="FILENAME" val="TP_tmp"/>
  <p:tag name="FORMAT" val="pngmono"/>
  <p:tag name="RES" val="1200"/>
  <p:tag name="BLEND" val="0"/>
  <p:tag name="TRANSPARENT" val="0"/>
  <p:tag name="TBUG" val="0"/>
  <p:tag name="ALLOWFS" val="0"/>
  <p:tag name="ORIGWIDTH" val="216"/>
  <p:tag name="PICTUREFILESIZE" val="40897"/>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0.5em}}c@{\hspace{0.5em}}|@{\hspace{0.5em}}c@{\hspace{0.5em}}|@{\hspace{0.4em}}c@{\hspace{0.4em}}|@{\hspace{0.5em}}c@{\hspace{0.5em}}}\hline&#10;    \textsl{MIM} &amp; \textsl{EMIM} &amp; $\chi^2$ &amp; \textsl{Dice} \\ \hline&#10;    trmm &amp; forest &amp; trmm &amp;  forest \\&#10;    itto &amp; tree &amp; itto &amp; exotic \\&#10;    ortuno &amp; rain &amp; ortuno &amp; timber \\&#10;    kuroshio &amp; island &amp; kuroshio &amp; rain \\&#10;    ivirgarzama &amp; like &amp; ivirgarzama &amp; banana \\&#10;    biofunction &amp; fish &amp; biofunction &amp; deforestation \\&#10;    kapiolani &amp; most &amp; kapiolani &amp; plantation \\&#10;    bstilla &amp; water &amp; bstilla &amp; coconut \\&#10;    almagreb &amp; fruit &amp; almagreb &amp; jungle \\&#10;    jackfruit &amp; area &amp; jackfruit &amp; tree \\&#10;    adeo &amp; world &amp; adeo &amp; rainforest \\&#10;    xishuangbanna &amp; america &amp; xishuangbanna &amp; palm \\&#10;    frangipani &amp; some &amp; frangipani &amp; hardwood \\&#10;    yuca &amp; live &amp; yuca &amp; greenhouse \\&#10;    anthurium &amp; plant &amp; anthurium &amp; logging \\ \hline&#10;    \end{tabular}&#10;\end{document}&#10;"/>
  <p:tag name="FILENAME" val="TP_tmp"/>
  <p:tag name="FORMAT" val="pngmono"/>
  <p:tag name="RES" val="1200"/>
  <p:tag name="BLEND" val="0"/>
  <p:tag name="TRANSPARENT" val="0"/>
  <p:tag name="TBUG" val="0"/>
  <p:tag name="ALLOWFS" val="0"/>
  <p:tag name="ORIGWIDTH" val="259"/>
  <p:tag name="PICTUREFILESIZE" val="93259"/>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0.4em}}c@{\hspace{0.4em}}|@{\hspace{0.5em}}c@{\hspace{0.5em}}}\hline&#10;    \textsl{MIM} &amp; \textsl{EMIM} &amp; $\chi^2$ &amp; \textsl{Dice} \\ \hline&#10;    zoologico &amp; water &amp; arlsq &amp;  species \\&#10;    zapanta &amp; species &amp; happyman &amp; wildlife \\&#10;    wrint &amp; wildlife &amp; outerlimit &amp; fishery \\&#10;    wpfmc &amp; fishery &amp; sportk &amp; water \\&#10;    weighout &amp; sea &amp; lingcod &amp; fisherman \\&#10;    waterdog &amp; fisherman &amp; longfin &amp; boat \\&#10;    longfin &amp; boat &amp;  bontadelli &amp; sea \\&#10;    veracruzana &amp; area &amp; sportfisher &amp; habitat \\&#10;    ungutt &amp; habitat &amp; billfish &amp; vessel \\&#10;    ulocentra &amp; vessel &amp; needlefish &amp; marine \\&#10;    needlefish &amp; marine &amp; damaliscu &amp; endanger \\&#10;    tunaboat &amp; land &amp; bontebok &amp; conservation \\&#10;    tsolwana &amp; river &amp; taucher &amp; river \\&#10;    olivacea &amp; food &amp;  orangemouth &amp; catch \\&#10;    motoroller &amp; endanger &amp; sheepshead &amp; island \\ \hline&#10;    \end{tabular}&#10;\end{document}&#10;"/>
  <p:tag name="FILENAME" val="TP_tmp"/>
  <p:tag name="FORMAT" val="pngmono"/>
  <p:tag name="RES" val="1200"/>
  <p:tag name="BLEND" val="0"/>
  <p:tag name="TRANSPARENT" val="0"/>
  <p:tag name="TBUG" val="0"/>
  <p:tag name="ALLOWFS" val="0"/>
  <p:tag name="ORIGWIDTH" val="245"/>
  <p:tag name="PICTUREFILESIZE" val="9606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0.5em}}c@{\hspace{0.5em}}|@{\hspace{0.5em}}c@{\hspace{0.5em}}|@{\hspace{0.4em}}c@{\hspace{0.4em}}|@{\hspace{0.5em}}c@{\hspace{0.5em}}}\hline&#10;    \textsl{MIM} &amp; \textsl{EMIM} &amp; $\chi^2$ &amp; \textsl{Dice} \\ \hline&#10;    zapanta &amp; wildlife &amp; gefilte &amp;  wildlife \\&#10;    plar &amp; vessel &amp; mbmo &amp; vessel \\&#10;    mbmo &amp; boat &amp; zapanta &amp; boat \\&#10;    gefilte &amp; fishery &amp; plar &amp; fishery \\&#10;    hapc &amp; species &amp; hapc &amp; species \\&#10;    odfw &amp; tuna &amp; odfw &amp; catch \\&#10;    southpoint &amp; trout &amp;  southpoint &amp; water \\&#10;    anadromous &amp; fisherman &amp; anadromous &amp; sea \\&#10;    taiffe &amp; salmon &amp; taiffe &amp; meat \\&#10;    mollie &amp; catch &amp; mollie &amp; interior \\&#10;    frampton &amp; nmf &amp; frampton &amp; fisherman \\&#10;    idfg &amp; trawl &amp; idfg &amp; game \\&#10;    billingsgate &amp; halibut &amp; billingsgate &amp; salmon \\&#10;    sealord &amp; meat &amp;  sealord &amp; tuna \\&#10;    longline &amp; shellfish &amp; longline &amp; caught \\ \hline&#10;    \end{tabular}&#10;\end{document}&#10;"/>
  <p:tag name="FILENAME" val="TP_tmp"/>
  <p:tag name="FORMAT" val="pngmono"/>
  <p:tag name="RES" val="1200"/>
  <p:tag name="BLEND" val="0"/>
  <p:tag name="TRANSPARENT" val="0"/>
  <p:tag name="TBUG" val="0"/>
  <p:tag name="ALLOWFS" val="0"/>
  <p:tag name="ORIGWIDTH" val="229"/>
  <p:tag name="PICTUREFILESIZE" val="86346"/>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f_{d,w} \geq \left\{ \begin{array}{ll}&#10;                 7-0.1\times (25-s_d), &amp; \mbox{if $s_d &lt; 25$} \\&#10;                 7, &amp; \mbox{if $25 \leq s_d \leq 40$ }\\&#10;                 7+0.1\times (s_d - 40), &amp; \mbox{otherwise}&#10;                 \end{array}&#10;            \right.  template TPT1  env TPENV1  fore 0  back 16777215  eqnno 1"/>
  <p:tag name="FILENAME" val="TP_tmp"/>
  <p:tag name="ORIGWIDTH" val="204"/>
  <p:tag name="PICTUREFILESIZE" val="16249"/>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f{&#10;\begin{quote} &#10;$D_1 = \{a, b, c\}$\\&#10;$D_2 = \{a, d, e\}$\\&#10;$D_3 = \{d, e, f, g\}$\\&#10;$D_4 = \{f, g\}$ &#10;\end{quote}&#10;}&#10;\end{document}&#10;"/>
  <p:tag name="FILENAME" val="TP_tmp"/>
  <p:tag name="FORMAT" val="pngmono"/>
  <p:tag name="RES" val="1200"/>
  <p:tag name="BLEND" val="0"/>
  <p:tag name="TRANSPARENT" val="0"/>
  <p:tag name="TBUG" val="0"/>
  <p:tag name="ALLOWFS" val="0"/>
  <p:tag name="ORIGWIDTH" val="69"/>
  <p:tag name="PICTUREFILESIZE" val="8835"/>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ll}&#10;aquarium (5) &amp; (1, 3, 4, 5, 8)\\&#10;freshwater (4)  &amp; (1, 8, 9, 10)\\&#10;species (3)  &amp; (2, 3, 4)\\&#10;hobby (3)  &amp; (1, 5, 10)\\&#10;forums (2) &amp; (6, 8)&#10;\end{tabular}&#10;\end{document}&#10;"/>
  <p:tag name="FILENAME" val="TP_tmp"/>
  <p:tag name="FORMAT" val="pngmono"/>
  <p:tag name="RES" val="1200"/>
  <p:tag name="BLEND" val="0"/>
  <p:tag name="TRANSPARENT" val="0"/>
  <p:tag name="TBUG" val="0"/>
  <p:tag name="ALLOWFS" val="0"/>
  <p:tag name="ORIGWIDTH" val="130"/>
  <p:tag name="PICTUREFILESIZE" val="23383"/>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2.n_{ab}/(n_a+n_b)$  template TPT1  env TPENV1  fore 0  back 16777215  eqnno 1"/>
  <p:tag name="FILENAME" val="TP_tmp"/>
  <p:tag name="ORIGWIDTH" val="67"/>
  <p:tag name="PICTUREFILESIZE" val="3266"/>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f{poiner sisters \\&#10;brimingham news \\&#10;catamarn sailing \\&#10;hair extenssions\\ &#10;marshmellow world \\&#10;miniture golf courses \\&#10;psyhics \\&#10;home doceration }&#10;\end{quote}&#10;\end{document}&#10;"/>
  <p:tag name="FILENAME" val="TP_tmp"/>
  <p:tag name="FORMAT" val="pngmono"/>
  <p:tag name="RES" val="1200"/>
  <p:tag name="BLEND" val="0"/>
  <p:tag name="TRANSPARENT" val="0"/>
  <p:tag name="TBUG" val="0"/>
  <p:tag name="ALLOWFS" val="0"/>
  <p:tag name="ORIGWIDTH" val="87"/>
  <p:tag name="PICTUREFILESIZE" val="1933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f{realstateisting.bc.com \\&#10;akia 1080i manunal \\&#10;ultimatwarcade \\&#10;mainscourcebank \\&#10;dellottitouche}&#10;\end{quote}&#10;\end{document}&#10;"/>
  <p:tag name="FILENAME" val="TP_tmp"/>
  <p:tag name="FORMAT" val="pngmono"/>
  <p:tag name="RES" val="1200"/>
  <p:tag name="BLEND" val="0"/>
  <p:tag name="TRANSPARENT" val="0"/>
  <p:tag name="TBUG" val="0"/>
  <p:tag name="ALLOWFS" val="0"/>
  <p:tag name="ORIGWIDTH" val="91"/>
  <p:tag name="PICTUREFILESIZE" val="12968"/>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f{extenssions} $\rightarrow$ \textsf{extensions}(insertion error)\\&#10;\textsf{poiner} $\rightarrow$ \textsf{pointer} (deletion error)\\&#10;\textsf{marshmellow} $\rightarrow$ \textsf{marshmallow} (substitution error) \\&#10;\textsf{brimingham} $\rightarrow$ \textsf{birmingham} (transposition error)&#10;\end{quote}&#10;\end{document}&#10;"/>
  <p:tag name="FILENAME" val="TP_tmp"/>
  <p:tag name="FORMAT" val="pngmono"/>
  <p:tag name="RES" val="1200"/>
  <p:tag name="BLEND" val="0"/>
  <p:tag name="TRANSPARENT" val="0"/>
  <p:tag name="TBUG" val="0"/>
  <p:tag name="ALLOWFS" val="0"/>
  <p:tag name="ORIGWIDTH" val="212"/>
  <p:tag name="PICTUREFILESIZE" val="2694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f{doceration} $\rightarrow$ \textsf{deceration}\\&#10;\textsf{deceration} $\rightarrow$ \textsf{decoration}&#10;\end{quote}&#10;\end{document}&#10;"/>
  <p:tag name="FILENAME" val="TP_tmp"/>
  <p:tag name="FORMAT" val="pngmono"/>
  <p:tag name="RES" val="1200"/>
  <p:tag name="BLEND" val="0"/>
  <p:tag name="TRANSPARENT" val="0"/>
  <p:tag name="TBUG" val="0"/>
  <p:tag name="ALLOWFS" val="0"/>
  <p:tag name="ORIGWIDTH" val="103"/>
  <p:tag name="PICTUREFILESIZE" val="631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frac{2.n_{ab}}{n_a+n_b} \stackrel{{ rank}}{=} \frac{n_{ab}}{n_a+n_b}$&#10;\end{document}&#10;"/>
  <p:tag name="FILENAME" val="TP_tmp"/>
  <p:tag name="FORMAT" val="pngmono"/>
  <p:tag name="RES" val="1200"/>
  <p:tag name="BLEND" val="0"/>
  <p:tag name="TRANSPARENT" val="0"/>
  <p:tag name="TBUG" val="0"/>
  <p:tag name="ALLOWFS" val="0"/>
  <p:tag name="ORIGWIDTH" val="75"/>
  <p:tag name="PICTUREFILESIZE" val="3947"/>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frac{P(a,b)}{P(a)P(b)} = \log N.\frac{n_{ab}}{n_a.n_b} \stackrel{rank}{=} \frac{n_{ab}}{n_a.n_b}  template TPT1  env TPENV1  fore 0  back 16777215  eqnno 2"/>
  <p:tag name="FILENAME" val="TP_tmp"/>
  <p:tag name="ORIGWIDTH" val="157"/>
  <p:tag name="PICTUREFILESIZE" val="8959"/>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P(a,b).\log \frac{P(a,b)}{P(a)P(b)} = \frac{n_{ab}}{N}\log(N.\frac{n_{ab}}{n_a.n_b}) \stackrel{rank}{=} n_{ab}.\log(N.\frac{n_{ab}}{n_a.n_b})  template TPT1  env TPENV1  fore 0  back 16777215  eqnno 3"/>
  <p:tag name="FILENAME" val="TP_tmp"/>
  <p:tag name="ORIGWIDTH" val="263"/>
  <p:tag name="PICTUREFILESIZE" val="15175"/>
</p:tagLst>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urse-template-2017" id="{0FDF97CB-C8A8-49B5-A590-D8C490A81E81}" vid="{29742F60-0360-4FD9-9A59-C0D63DF170C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course-template-2017</Template>
  <TotalTime>1546</TotalTime>
  <Words>6748</Words>
  <Application>Microsoft Office PowerPoint</Application>
  <PresentationFormat>全屏显示(4:3)</PresentationFormat>
  <Paragraphs>912</Paragraphs>
  <Slides>97</Slides>
  <Notes>73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97</vt:i4>
      </vt:variant>
    </vt:vector>
  </HeadingPairs>
  <TitlesOfParts>
    <vt:vector size="108" baseType="lpstr">
      <vt:lpstr>黑体</vt:lpstr>
      <vt:lpstr>楷体</vt:lpstr>
      <vt:lpstr>宋体</vt:lpstr>
      <vt:lpstr>Arial</vt:lpstr>
      <vt:lpstr>Calibri</vt:lpstr>
      <vt:lpstr>Comic Sans MS</vt:lpstr>
      <vt:lpstr>Lucida Sans</vt:lpstr>
      <vt:lpstr>Tahoma</vt:lpstr>
      <vt:lpstr>Times New Roman</vt:lpstr>
      <vt:lpstr>Wingdings</vt:lpstr>
      <vt:lpstr>course-template-2013</vt:lpstr>
      <vt:lpstr>第六章 查询与界面</vt:lpstr>
      <vt:lpstr>查询处理</vt:lpstr>
      <vt:lpstr>1.信息需求与查询（1）</vt:lpstr>
      <vt:lpstr>1.信息需求与查询（2）</vt:lpstr>
      <vt:lpstr>关键词查询（1）</vt:lpstr>
      <vt:lpstr>关键词查询（2）</vt:lpstr>
      <vt:lpstr>第六章 查询与界面</vt:lpstr>
      <vt:lpstr>2.查询转换与提炼</vt:lpstr>
      <vt:lpstr>基于查询的词干提取</vt:lpstr>
      <vt:lpstr>词干类（1）</vt:lpstr>
      <vt:lpstr>词干类（2）</vt:lpstr>
      <vt:lpstr>词干类修正（1）</vt:lpstr>
      <vt:lpstr>词干类修正（2）</vt:lpstr>
      <vt:lpstr>查询分割</vt:lpstr>
      <vt:lpstr>拼写检查（1）</vt:lpstr>
      <vt:lpstr>拼写检查（2）</vt:lpstr>
      <vt:lpstr>编辑距离（1）</vt:lpstr>
      <vt:lpstr>编辑距离（2）</vt:lpstr>
      <vt:lpstr>拼写检查纠正问题</vt:lpstr>
      <vt:lpstr>噪声通道模型（1）</vt:lpstr>
      <vt:lpstr>噪声通道模型（2）</vt:lpstr>
      <vt:lpstr>噪声通道模型（3）</vt:lpstr>
      <vt:lpstr>叙词表</vt:lpstr>
      <vt:lpstr>MeSH（医学主题词）叙词表</vt:lpstr>
      <vt:lpstr>查询扩展</vt:lpstr>
      <vt:lpstr>词项相关性度量（1）</vt:lpstr>
      <vt:lpstr>词项相关性度量（2）</vt:lpstr>
      <vt:lpstr>词项相关性度量（3）</vt:lpstr>
      <vt:lpstr>词项相关性度量总结</vt:lpstr>
      <vt:lpstr>相关性度量示例（1）</vt:lpstr>
      <vt:lpstr>相关性度量示例（2）</vt:lpstr>
      <vt:lpstr>相关性度量示例（3）</vt:lpstr>
      <vt:lpstr>相关性度量</vt:lpstr>
      <vt:lpstr>其他方法（1）</vt:lpstr>
      <vt:lpstr>其他方法（2）</vt:lpstr>
      <vt:lpstr>相关反馈</vt:lpstr>
      <vt:lpstr>PowerPoint 演示文稿</vt:lpstr>
      <vt:lpstr>相关反馈分类</vt:lpstr>
      <vt:lpstr>PowerPoint 演示文稿</vt:lpstr>
      <vt:lpstr>PowerPoint 演示文稿</vt:lpstr>
      <vt:lpstr>PowerPoint 演示文稿</vt:lpstr>
      <vt:lpstr>PowerPoint 演示文稿</vt:lpstr>
      <vt:lpstr>PowerPoint 演示文稿</vt:lpstr>
      <vt:lpstr>例2: 一个实际的例子</vt:lpstr>
      <vt:lpstr>PowerPoint 演示文稿</vt:lpstr>
      <vt:lpstr>基于扩展查询的检索结果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隐式相关反馈</vt:lpstr>
      <vt:lpstr>隐式相关反馈优缺点</vt:lpstr>
      <vt:lpstr>PowerPoint 演示文稿</vt:lpstr>
      <vt:lpstr>PowerPoint 演示文稿</vt:lpstr>
      <vt:lpstr>PowerPoint 演示文稿</vt:lpstr>
      <vt:lpstr>PowerPoint 演示文稿</vt:lpstr>
      <vt:lpstr>基于共现的词典构造</vt:lpstr>
      <vt:lpstr>PowerPoint 演示文稿</vt:lpstr>
      <vt:lpstr>PowerPoint 演示文稿</vt:lpstr>
      <vt:lpstr>上下文与个性化</vt:lpstr>
      <vt:lpstr>基于用户模型实现个性化</vt:lpstr>
      <vt:lpstr>地域搜索</vt:lpstr>
      <vt:lpstr>地域信息提取</vt:lpstr>
      <vt:lpstr>第六章 查询与界面</vt:lpstr>
      <vt:lpstr>3.搜索结果显示</vt:lpstr>
      <vt:lpstr>PowerPoint 演示文稿</vt:lpstr>
      <vt:lpstr>句子选择</vt:lpstr>
      <vt:lpstr>句子选择(Cont.)</vt:lpstr>
      <vt:lpstr>摘要生成</vt:lpstr>
      <vt:lpstr>摘要生成(Cont.)</vt:lpstr>
      <vt:lpstr>摘要生成(Cont.)</vt:lpstr>
      <vt:lpstr>结果聚类</vt:lpstr>
      <vt:lpstr>搜索结果示例</vt:lpstr>
      <vt:lpstr>结果聚类</vt:lpstr>
      <vt:lpstr>聚类示例</vt:lpstr>
      <vt:lpstr>结果聚类</vt:lpstr>
      <vt:lpstr>逐面分类</vt:lpstr>
      <vt:lpstr>层面分类示例</vt:lpstr>
      <vt:lpstr>第六章 查询与界面</vt:lpstr>
      <vt:lpstr>5.跨语言搜索（1）</vt:lpstr>
      <vt:lpstr>5.跨语言搜索（2）</vt:lpstr>
      <vt:lpstr>结  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Administer</cp:lastModifiedBy>
  <cp:revision>1113</cp:revision>
  <cp:lastPrinted>2019-06-20T07:31:13Z</cp:lastPrinted>
  <dcterms:created xsi:type="dcterms:W3CDTF">2009-09-21T23:46:17Z</dcterms:created>
  <dcterms:modified xsi:type="dcterms:W3CDTF">2019-06-21T02:34:37Z</dcterms:modified>
</cp:coreProperties>
</file>