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110"/>
  </p:notesMasterIdLst>
  <p:handoutMasterIdLst>
    <p:handoutMasterId r:id="rId111"/>
  </p:handoutMasterIdLst>
  <p:sldIdLst>
    <p:sldId id="973" r:id="rId2"/>
    <p:sldId id="344" r:id="rId3"/>
    <p:sldId id="270" r:id="rId4"/>
    <p:sldId id="271" r:id="rId5"/>
    <p:sldId id="272" r:id="rId6"/>
    <p:sldId id="346" r:id="rId7"/>
    <p:sldId id="347" r:id="rId8"/>
    <p:sldId id="348" r:id="rId9"/>
    <p:sldId id="361" r:id="rId10"/>
    <p:sldId id="1032" r:id="rId11"/>
    <p:sldId id="363" r:id="rId12"/>
    <p:sldId id="364" r:id="rId13"/>
    <p:sldId id="365" r:id="rId14"/>
    <p:sldId id="366" r:id="rId15"/>
    <p:sldId id="974" r:id="rId16"/>
    <p:sldId id="427" r:id="rId17"/>
    <p:sldId id="975" r:id="rId18"/>
    <p:sldId id="976" r:id="rId19"/>
    <p:sldId id="977" r:id="rId20"/>
    <p:sldId id="433" r:id="rId21"/>
    <p:sldId id="980" r:id="rId22"/>
    <p:sldId id="981" r:id="rId23"/>
    <p:sldId id="982" r:id="rId24"/>
    <p:sldId id="983" r:id="rId25"/>
    <p:sldId id="1034" r:id="rId26"/>
    <p:sldId id="984" r:id="rId27"/>
    <p:sldId id="985" r:id="rId28"/>
    <p:sldId id="436" r:id="rId29"/>
    <p:sldId id="437" r:id="rId30"/>
    <p:sldId id="428" r:id="rId31"/>
    <p:sldId id="1035" r:id="rId32"/>
    <p:sldId id="995" r:id="rId33"/>
    <p:sldId id="993" r:id="rId34"/>
    <p:sldId id="370" r:id="rId35"/>
    <p:sldId id="372" r:id="rId36"/>
    <p:sldId id="373" r:id="rId37"/>
    <p:sldId id="374" r:id="rId38"/>
    <p:sldId id="375" r:id="rId39"/>
    <p:sldId id="377" r:id="rId40"/>
    <p:sldId id="378" r:id="rId41"/>
    <p:sldId id="438" r:id="rId42"/>
    <p:sldId id="389" r:id="rId43"/>
    <p:sldId id="388" r:id="rId44"/>
    <p:sldId id="390" r:id="rId45"/>
    <p:sldId id="391" r:id="rId46"/>
    <p:sldId id="414" r:id="rId47"/>
    <p:sldId id="415" r:id="rId48"/>
    <p:sldId id="416" r:id="rId49"/>
    <p:sldId id="393" r:id="rId50"/>
    <p:sldId id="392" r:id="rId51"/>
    <p:sldId id="394" r:id="rId52"/>
    <p:sldId id="554" r:id="rId53"/>
    <p:sldId id="1009" r:id="rId54"/>
    <p:sldId id="556" r:id="rId55"/>
    <p:sldId id="557" r:id="rId56"/>
    <p:sldId id="558" r:id="rId57"/>
    <p:sldId id="559" r:id="rId58"/>
    <p:sldId id="560" r:id="rId59"/>
    <p:sldId id="986" r:id="rId60"/>
    <p:sldId id="987" r:id="rId61"/>
    <p:sldId id="563" r:id="rId62"/>
    <p:sldId id="564" r:id="rId63"/>
    <p:sldId id="565" r:id="rId64"/>
    <p:sldId id="567" r:id="rId65"/>
    <p:sldId id="566" r:id="rId66"/>
    <p:sldId id="568" r:id="rId67"/>
    <p:sldId id="569" r:id="rId68"/>
    <p:sldId id="570" r:id="rId69"/>
    <p:sldId id="571" r:id="rId70"/>
    <p:sldId id="572" r:id="rId71"/>
    <p:sldId id="573" r:id="rId72"/>
    <p:sldId id="576" r:id="rId73"/>
    <p:sldId id="577" r:id="rId74"/>
    <p:sldId id="1027" r:id="rId75"/>
    <p:sldId id="580" r:id="rId76"/>
    <p:sldId id="1028" r:id="rId77"/>
    <p:sldId id="1029" r:id="rId78"/>
    <p:sldId id="1030" r:id="rId79"/>
    <p:sldId id="584" r:id="rId80"/>
    <p:sldId id="585" r:id="rId81"/>
    <p:sldId id="586" r:id="rId82"/>
    <p:sldId id="587" r:id="rId83"/>
    <p:sldId id="588" r:id="rId84"/>
    <p:sldId id="589" r:id="rId85"/>
    <p:sldId id="590" r:id="rId86"/>
    <p:sldId id="591" r:id="rId87"/>
    <p:sldId id="592" r:id="rId88"/>
    <p:sldId id="593" r:id="rId89"/>
    <p:sldId id="1024" r:id="rId90"/>
    <p:sldId id="1025" r:id="rId91"/>
    <p:sldId id="1022" r:id="rId92"/>
    <p:sldId id="1023" r:id="rId93"/>
    <p:sldId id="412" r:id="rId94"/>
    <p:sldId id="1016" r:id="rId95"/>
    <p:sldId id="1015" r:id="rId96"/>
    <p:sldId id="1012" r:id="rId97"/>
    <p:sldId id="419" r:id="rId98"/>
    <p:sldId id="1013" r:id="rId99"/>
    <p:sldId id="1014" r:id="rId100"/>
    <p:sldId id="420" r:id="rId101"/>
    <p:sldId id="417" r:id="rId102"/>
    <p:sldId id="413" r:id="rId103"/>
    <p:sldId id="401" r:id="rId104"/>
    <p:sldId id="410" r:id="rId105"/>
    <p:sldId id="403" r:id="rId106"/>
    <p:sldId id="411" r:id="rId107"/>
    <p:sldId id="409" r:id="rId108"/>
    <p:sldId id="1031" r:id="rId10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3" autoAdjust="0"/>
    <p:restoredTop sz="74593" autoAdjust="0"/>
  </p:normalViewPr>
  <p:slideViewPr>
    <p:cSldViewPr>
      <p:cViewPr varScale="1">
        <p:scale>
          <a:sx n="64" d="100"/>
          <a:sy n="64" d="100"/>
        </p:scale>
        <p:origin x="1973" y="62"/>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25.05.2019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54883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2560287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a:t>
            </a:fld>
            <a:endParaRPr lang="en-US"/>
          </a:p>
        </p:txBody>
      </p:sp>
    </p:spTree>
    <p:extLst>
      <p:ext uri="{BB962C8B-B14F-4D97-AF65-F5344CB8AC3E}">
        <p14:creationId xmlns:p14="http://schemas.microsoft.com/office/powerpoint/2010/main" val="3463238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11</a:t>
            </a:fld>
            <a:endParaRPr lang="en-US"/>
          </a:p>
        </p:txBody>
      </p:sp>
    </p:spTree>
    <p:extLst>
      <p:ext uri="{BB962C8B-B14F-4D97-AF65-F5344CB8AC3E}">
        <p14:creationId xmlns:p14="http://schemas.microsoft.com/office/powerpoint/2010/main" val="59498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12</a:t>
            </a:fld>
            <a:endParaRPr lang="en-US"/>
          </a:p>
        </p:txBody>
      </p:sp>
    </p:spTree>
    <p:extLst>
      <p:ext uri="{BB962C8B-B14F-4D97-AF65-F5344CB8AC3E}">
        <p14:creationId xmlns:p14="http://schemas.microsoft.com/office/powerpoint/2010/main" val="331543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13</a:t>
            </a:fld>
            <a:endParaRPr lang="en-US"/>
          </a:p>
        </p:txBody>
      </p:sp>
    </p:spTree>
    <p:extLst>
      <p:ext uri="{BB962C8B-B14F-4D97-AF65-F5344CB8AC3E}">
        <p14:creationId xmlns:p14="http://schemas.microsoft.com/office/powerpoint/2010/main" val="22374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a:xfrm>
            <a:off x="1258888" y="720725"/>
            <a:ext cx="4791075" cy="3594100"/>
          </a:xfrm>
          <a:ln/>
        </p:spPr>
      </p:sp>
      <p:sp>
        <p:nvSpPr>
          <p:cNvPr id="48131" name="备注占位符 2"/>
          <p:cNvSpPr>
            <a:spLocks noGrp="1" noChangeArrowheads="1"/>
          </p:cNvSpPr>
          <p:nvPr>
            <p:ph type="body" idx="1"/>
          </p:nvPr>
        </p:nvSpPr>
        <p:spPr>
          <a:noFill/>
        </p:spPr>
        <p:txBody>
          <a:bodyPr/>
          <a:lstStyle/>
          <a:p>
            <a:pPr eaLnBrk="1" hangingPunct="1">
              <a:lnSpc>
                <a:spcPct val="90000"/>
              </a:lnSpc>
            </a:pPr>
            <a:endParaRPr lang="zh-CN" altLang="en-US" dirty="0"/>
          </a:p>
        </p:txBody>
      </p:sp>
      <p:sp>
        <p:nvSpPr>
          <p:cNvPr id="48132"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645DB80-907B-4317-A4C5-9AB398F71FD9}" type="slidenum">
              <a:rPr lang="zh-CN" altLang="en-US"/>
              <a:pPr>
                <a:spcBef>
                  <a:spcPct val="0"/>
                </a:spcBef>
              </a:pPr>
              <a:t>15</a:t>
            </a:fld>
            <a:endParaRPr lang="en-US" altLang="zh-CN"/>
          </a:p>
        </p:txBody>
      </p:sp>
    </p:spTree>
    <p:extLst>
      <p:ext uri="{BB962C8B-B14F-4D97-AF65-F5344CB8AC3E}">
        <p14:creationId xmlns:p14="http://schemas.microsoft.com/office/powerpoint/2010/main" val="210799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7560308-110A-4E89-9A98-943BE9AC26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6EE556E4-5480-4D7C-A09F-444D86EFF4B1}" type="slidenum">
              <a:rPr kumimoji="0" lang="en-US" altLang="zh-CN" smtClean="0">
                <a:latin typeface="Times New Roman" panose="02020603050405020304" pitchFamily="18" charset="0"/>
                <a:ea typeface="Arial Unicode MS" pitchFamily="34" charset="-122"/>
              </a:rPr>
              <a:pPr>
                <a:spcBef>
                  <a:spcPct val="0"/>
                </a:spcBef>
              </a:pPr>
              <a:t>16</a:t>
            </a:fld>
            <a:endParaRPr kumimoji="0" lang="en-US" altLang="zh-CN">
              <a:latin typeface="Times New Roman" panose="02020603050405020304" pitchFamily="18" charset="0"/>
              <a:ea typeface="Arial Unicode MS" pitchFamily="34" charset="-122"/>
            </a:endParaRPr>
          </a:p>
        </p:txBody>
      </p:sp>
      <p:sp>
        <p:nvSpPr>
          <p:cNvPr id="45059" name="Rectangle 2">
            <a:extLst>
              <a:ext uri="{FF2B5EF4-FFF2-40B4-BE49-F238E27FC236}">
                <a16:creationId xmlns:a16="http://schemas.microsoft.com/office/drawing/2014/main" id="{A727598A-9EF6-4818-8EFD-41D0B4EB69CA}"/>
              </a:ext>
            </a:extLst>
          </p:cNvPr>
          <p:cNvSpPr>
            <a:spLocks noGrp="1" noRot="1" noChangeAspect="1" noChangeArrowheads="1" noTextEdit="1"/>
          </p:cNvSpPr>
          <p:nvPr>
            <p:ph type="sldImg"/>
          </p:nvPr>
        </p:nvSpPr>
        <p:spPr>
          <a:xfrm>
            <a:off x="1258888" y="720725"/>
            <a:ext cx="4791075" cy="3594100"/>
          </a:xfrm>
          <a:ln/>
        </p:spPr>
      </p:sp>
      <p:sp>
        <p:nvSpPr>
          <p:cNvPr id="45060" name="Rectangle 3">
            <a:extLst>
              <a:ext uri="{FF2B5EF4-FFF2-40B4-BE49-F238E27FC236}">
                <a16:creationId xmlns:a16="http://schemas.microsoft.com/office/drawing/2014/main" id="{18A8BBF8-1701-4A7B-BCE5-CC3598E425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251350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p:nvPr>
        </p:nvSpPr>
        <p:spPr>
          <a:xfrm>
            <a:off x="1258888" y="720725"/>
            <a:ext cx="4791075" cy="3594100"/>
          </a:xfrm>
          <a:ln/>
        </p:spPr>
      </p:sp>
      <p:sp>
        <p:nvSpPr>
          <p:cNvPr id="50179" name="备注占位符 2"/>
          <p:cNvSpPr>
            <a:spLocks noGrp="1" noChangeArrowheads="1"/>
          </p:cNvSpPr>
          <p:nvPr>
            <p:ph type="body" idx="1"/>
          </p:nvPr>
        </p:nvSpPr>
        <p:spPr>
          <a:noFill/>
        </p:spPr>
        <p:txBody>
          <a:bodyPr/>
          <a:lstStyle/>
          <a:p>
            <a:endParaRPr lang="zh-CN" altLang="en-US" dirty="0"/>
          </a:p>
        </p:txBody>
      </p:sp>
      <p:sp>
        <p:nvSpPr>
          <p:cNvPr id="50180"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D1119F-C8D8-41F3-BB9B-AF97A6B80C76}" type="slidenum">
              <a:rPr lang="zh-CN" altLang="en-US"/>
              <a:pPr>
                <a:spcBef>
                  <a:spcPct val="0"/>
                </a:spcBef>
              </a:pPr>
              <a:t>17</a:t>
            </a:fld>
            <a:endParaRPr lang="en-US" altLang="zh-CN"/>
          </a:p>
        </p:txBody>
      </p:sp>
    </p:spTree>
    <p:extLst>
      <p:ext uri="{BB962C8B-B14F-4D97-AF65-F5344CB8AC3E}">
        <p14:creationId xmlns:p14="http://schemas.microsoft.com/office/powerpoint/2010/main" val="344514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4FDAA6D-733E-464B-BFF2-960CDFD0F0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29A768D9-965C-4C62-BF17-C6C10419AC87}" type="slidenum">
              <a:rPr kumimoji="0" lang="en-US" altLang="zh-CN" smtClean="0">
                <a:latin typeface="Times New Roman" panose="02020603050405020304" pitchFamily="18" charset="0"/>
                <a:ea typeface="Arial Unicode MS" pitchFamily="34" charset="-122"/>
              </a:rPr>
              <a:pPr>
                <a:spcBef>
                  <a:spcPct val="0"/>
                </a:spcBef>
              </a:pPr>
              <a:t>20</a:t>
            </a:fld>
            <a:endParaRPr kumimoji="0" lang="en-US" altLang="zh-CN">
              <a:latin typeface="Times New Roman" panose="02020603050405020304" pitchFamily="18" charset="0"/>
              <a:ea typeface="Arial Unicode MS" pitchFamily="34" charset="-122"/>
            </a:endParaRPr>
          </a:p>
        </p:txBody>
      </p:sp>
      <p:sp>
        <p:nvSpPr>
          <p:cNvPr id="47107" name="Rectangle 2">
            <a:extLst>
              <a:ext uri="{FF2B5EF4-FFF2-40B4-BE49-F238E27FC236}">
                <a16:creationId xmlns:a16="http://schemas.microsoft.com/office/drawing/2014/main" id="{04EE882F-76FD-4265-A810-D49D69F5EC41}"/>
              </a:ext>
            </a:extLst>
          </p:cNvPr>
          <p:cNvSpPr>
            <a:spLocks noGrp="1" noRot="1" noChangeAspect="1" noChangeArrowheads="1" noTextEdit="1"/>
          </p:cNvSpPr>
          <p:nvPr>
            <p:ph type="sldImg"/>
          </p:nvPr>
        </p:nvSpPr>
        <p:spPr>
          <a:xfrm>
            <a:off x="1258888" y="720725"/>
            <a:ext cx="4791075" cy="3594100"/>
          </a:xfrm>
          <a:ln/>
        </p:spPr>
      </p:sp>
      <p:sp>
        <p:nvSpPr>
          <p:cNvPr id="47108" name="Rectangle 3">
            <a:extLst>
              <a:ext uri="{FF2B5EF4-FFF2-40B4-BE49-F238E27FC236}">
                <a16:creationId xmlns:a16="http://schemas.microsoft.com/office/drawing/2014/main" id="{FABECA23-FFFD-4DC1-BD96-CB571E7F2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190625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22</a:t>
            </a:fld>
            <a:endParaRPr lang="en-US"/>
          </a:p>
        </p:txBody>
      </p:sp>
    </p:spTree>
    <p:extLst>
      <p:ext uri="{BB962C8B-B14F-4D97-AF65-F5344CB8AC3E}">
        <p14:creationId xmlns:p14="http://schemas.microsoft.com/office/powerpoint/2010/main" val="3212878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p:nvPr>
        </p:nvSpPr>
        <p:spPr>
          <a:xfrm>
            <a:off x="1258888" y="720725"/>
            <a:ext cx="4791075" cy="3594100"/>
          </a:xfrm>
          <a:ln/>
        </p:spPr>
      </p:sp>
      <p:sp>
        <p:nvSpPr>
          <p:cNvPr id="59395" name="备注占位符 2"/>
          <p:cNvSpPr>
            <a:spLocks noGrp="1" noChangeArrowheads="1"/>
          </p:cNvSpPr>
          <p:nvPr>
            <p:ph type="body" idx="1"/>
          </p:nvPr>
        </p:nvSpPr>
        <p:spPr>
          <a:noFill/>
        </p:spPr>
        <p:txBody>
          <a:bodyPr/>
          <a:lstStyle/>
          <a:p>
            <a:endParaRPr lang="zh-CN" altLang="en-US" dirty="0"/>
          </a:p>
        </p:txBody>
      </p:sp>
      <p:sp>
        <p:nvSpPr>
          <p:cNvPr id="59396"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F74011-DEFD-4B55-B49F-3BC8BC6B0100}" type="slidenum">
              <a:rPr lang="zh-CN" altLang="en-US"/>
              <a:pPr>
                <a:spcBef>
                  <a:spcPct val="0"/>
                </a:spcBef>
              </a:pPr>
              <a:t>23</a:t>
            </a:fld>
            <a:endParaRPr lang="en-US" altLang="zh-CN"/>
          </a:p>
        </p:txBody>
      </p:sp>
    </p:spTree>
    <p:extLst>
      <p:ext uri="{BB962C8B-B14F-4D97-AF65-F5344CB8AC3E}">
        <p14:creationId xmlns:p14="http://schemas.microsoft.com/office/powerpoint/2010/main" val="3636037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697AC60-28B5-4374-A4B4-D9578C70B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49992E44-17FB-4855-B669-809A720BA594}" type="slidenum">
              <a:rPr kumimoji="0" lang="en-US" altLang="zh-CN" smtClean="0">
                <a:latin typeface="Times New Roman" panose="02020603050405020304" pitchFamily="18" charset="0"/>
                <a:ea typeface="Arial Unicode MS" panose="020B0604020202020204" pitchFamily="34" charset="-122"/>
              </a:rPr>
              <a:pPr>
                <a:spcBef>
                  <a:spcPct val="0"/>
                </a:spcBef>
              </a:pPr>
              <a:t>28</a:t>
            </a:fld>
            <a:endParaRPr kumimoji="0" lang="en-US" altLang="zh-CN">
              <a:latin typeface="Times New Roman" panose="02020603050405020304" pitchFamily="18" charset="0"/>
              <a:ea typeface="Arial Unicode MS" panose="020B0604020202020204" pitchFamily="34" charset="-122"/>
            </a:endParaRPr>
          </a:p>
        </p:txBody>
      </p:sp>
      <p:sp>
        <p:nvSpPr>
          <p:cNvPr id="53251" name="Rectangle 2">
            <a:extLst>
              <a:ext uri="{FF2B5EF4-FFF2-40B4-BE49-F238E27FC236}">
                <a16:creationId xmlns:a16="http://schemas.microsoft.com/office/drawing/2014/main" id="{0581525F-D94A-4D69-A908-ABCAD38B5C94}"/>
              </a:ext>
            </a:extLst>
          </p:cNvPr>
          <p:cNvSpPr>
            <a:spLocks noGrp="1" noRot="1" noChangeAspect="1" noChangeArrowheads="1" noTextEdit="1"/>
          </p:cNvSpPr>
          <p:nvPr>
            <p:ph type="sldImg"/>
          </p:nvPr>
        </p:nvSpPr>
        <p:spPr>
          <a:xfrm>
            <a:off x="1258888" y="720725"/>
            <a:ext cx="4791075" cy="3594100"/>
          </a:xfrm>
          <a:ln/>
        </p:spPr>
      </p:sp>
      <p:sp>
        <p:nvSpPr>
          <p:cNvPr id="53252" name="Rectangle 3">
            <a:extLst>
              <a:ext uri="{FF2B5EF4-FFF2-40B4-BE49-F238E27FC236}">
                <a16:creationId xmlns:a16="http://schemas.microsoft.com/office/drawing/2014/main" id="{45082ABD-21E0-472E-9B09-3FAF4DD467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Arial" panose="020B0604020202020204" pitchFamily="34" charset="0"/>
            </a:endParaRPr>
          </a:p>
        </p:txBody>
      </p:sp>
    </p:spTree>
    <p:extLst>
      <p:ext uri="{BB962C8B-B14F-4D97-AF65-F5344CB8AC3E}">
        <p14:creationId xmlns:p14="http://schemas.microsoft.com/office/powerpoint/2010/main" val="287495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a:t>
            </a:fld>
            <a:endParaRPr lang="en-US"/>
          </a:p>
        </p:txBody>
      </p:sp>
    </p:spTree>
    <p:extLst>
      <p:ext uri="{BB962C8B-B14F-4D97-AF65-F5344CB8AC3E}">
        <p14:creationId xmlns:p14="http://schemas.microsoft.com/office/powerpoint/2010/main" val="3406891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8E8D73D-807F-43F8-88EF-0A59C783E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CE4A8BFF-C998-4FA5-8A4F-1FFB19078131}" type="slidenum">
              <a:rPr kumimoji="0" lang="en-US" altLang="zh-CN" smtClean="0">
                <a:latin typeface="Times New Roman" panose="02020603050405020304" pitchFamily="18" charset="0"/>
                <a:ea typeface="Arial Unicode MS" panose="020B0604020202020204" pitchFamily="34" charset="-122"/>
              </a:rPr>
              <a:pPr>
                <a:spcBef>
                  <a:spcPct val="0"/>
                </a:spcBef>
              </a:pPr>
              <a:t>29</a:t>
            </a:fld>
            <a:endParaRPr kumimoji="0" lang="en-US" altLang="zh-CN">
              <a:latin typeface="Times New Roman" panose="02020603050405020304" pitchFamily="18" charset="0"/>
              <a:ea typeface="Arial Unicode MS" panose="020B0604020202020204" pitchFamily="34" charset="-122"/>
            </a:endParaRPr>
          </a:p>
        </p:txBody>
      </p:sp>
      <p:sp>
        <p:nvSpPr>
          <p:cNvPr id="55299" name="Rectangle 2">
            <a:extLst>
              <a:ext uri="{FF2B5EF4-FFF2-40B4-BE49-F238E27FC236}">
                <a16:creationId xmlns:a16="http://schemas.microsoft.com/office/drawing/2014/main" id="{830756AA-B91E-4797-8B7B-71F0999A200C}"/>
              </a:ext>
            </a:extLst>
          </p:cNvPr>
          <p:cNvSpPr>
            <a:spLocks noGrp="1" noRot="1" noChangeAspect="1" noChangeArrowheads="1" noTextEdit="1"/>
          </p:cNvSpPr>
          <p:nvPr>
            <p:ph type="sldImg"/>
          </p:nvPr>
        </p:nvSpPr>
        <p:spPr>
          <a:xfrm>
            <a:off x="1258888" y="720725"/>
            <a:ext cx="4791075" cy="3594100"/>
          </a:xfrm>
          <a:ln/>
        </p:spPr>
      </p:sp>
      <p:sp>
        <p:nvSpPr>
          <p:cNvPr id="55300" name="Rectangle 3">
            <a:extLst>
              <a:ext uri="{FF2B5EF4-FFF2-40B4-BE49-F238E27FC236}">
                <a16:creationId xmlns:a16="http://schemas.microsoft.com/office/drawing/2014/main" id="{63A6EFC2-3C56-4783-8DAB-654BCD1835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465327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30</a:t>
            </a:fld>
            <a:endParaRPr lang="en-US"/>
          </a:p>
        </p:txBody>
      </p:sp>
    </p:spTree>
    <p:extLst>
      <p:ext uri="{BB962C8B-B14F-4D97-AF65-F5344CB8AC3E}">
        <p14:creationId xmlns:p14="http://schemas.microsoft.com/office/powerpoint/2010/main" val="3581714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3E0E927-DAA7-4721-A2EE-6C02729B3480}"/>
              </a:ext>
            </a:extLst>
          </p:cNvPr>
          <p:cNvSpPr>
            <a:spLocks noGrp="1" noRot="1" noChangeAspect="1" noChangeArrowheads="1" noTextEdit="1"/>
          </p:cNvSpPr>
          <p:nvPr>
            <p:ph type="sldImg"/>
          </p:nvPr>
        </p:nvSpPr>
        <p:spPr>
          <a:xfrm>
            <a:off x="1258888" y="720725"/>
            <a:ext cx="4791075" cy="3594100"/>
          </a:xfrm>
          <a:ln/>
        </p:spPr>
      </p:sp>
      <p:sp>
        <p:nvSpPr>
          <p:cNvPr id="59395" name="Notes Placeholder 2">
            <a:extLst>
              <a:ext uri="{FF2B5EF4-FFF2-40B4-BE49-F238E27FC236}">
                <a16:creationId xmlns:a16="http://schemas.microsoft.com/office/drawing/2014/main" id="{134BC176-BC77-41D5-BB06-4D640F403E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CN" altLang="en-US" dirty="0"/>
          </a:p>
        </p:txBody>
      </p:sp>
      <p:sp>
        <p:nvSpPr>
          <p:cNvPr id="59396" name="Slide Number Placeholder 3">
            <a:extLst>
              <a:ext uri="{FF2B5EF4-FFF2-40B4-BE49-F238E27FC236}">
                <a16:creationId xmlns:a16="http://schemas.microsoft.com/office/drawing/2014/main" id="{E33F688F-0AA2-43EF-9454-4F5BF47CBA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2307C4C9-5C76-4C6B-B062-8F2D6D881972}" type="slidenum">
              <a:rPr kumimoji="0" lang="zh-CN" altLang="en-US" smtClean="0">
                <a:latin typeface="Times New Roman" panose="02020603050405020304" pitchFamily="18" charset="0"/>
                <a:ea typeface="Arial Unicode MS" pitchFamily="34" charset="-122"/>
              </a:rPr>
              <a:pPr>
                <a:spcBef>
                  <a:spcPct val="0"/>
                </a:spcBef>
              </a:pPr>
              <a:t>33</a:t>
            </a:fld>
            <a:endParaRPr kumimoji="0" lang="en-US" altLang="zh-CN">
              <a:latin typeface="Times New Roman" panose="02020603050405020304" pitchFamily="18" charset="0"/>
              <a:ea typeface="Arial Unicode MS"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34</a:t>
            </a:fld>
            <a:endParaRPr lang="en-US"/>
          </a:p>
        </p:txBody>
      </p:sp>
    </p:spTree>
    <p:extLst>
      <p:ext uri="{BB962C8B-B14F-4D97-AF65-F5344CB8AC3E}">
        <p14:creationId xmlns:p14="http://schemas.microsoft.com/office/powerpoint/2010/main" val="3997717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altLang="zh-CN"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35</a:t>
            </a:fld>
            <a:endParaRPr lang="en-US"/>
          </a:p>
        </p:txBody>
      </p:sp>
    </p:spTree>
    <p:extLst>
      <p:ext uri="{BB962C8B-B14F-4D97-AF65-F5344CB8AC3E}">
        <p14:creationId xmlns:p14="http://schemas.microsoft.com/office/powerpoint/2010/main" val="714845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36</a:t>
            </a:fld>
            <a:endParaRPr lang="en-US"/>
          </a:p>
        </p:txBody>
      </p:sp>
    </p:spTree>
    <p:extLst>
      <p:ext uri="{BB962C8B-B14F-4D97-AF65-F5344CB8AC3E}">
        <p14:creationId xmlns:p14="http://schemas.microsoft.com/office/powerpoint/2010/main" val="549050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37</a:t>
            </a:fld>
            <a:endParaRPr lang="en-US"/>
          </a:p>
        </p:txBody>
      </p:sp>
    </p:spTree>
    <p:extLst>
      <p:ext uri="{BB962C8B-B14F-4D97-AF65-F5344CB8AC3E}">
        <p14:creationId xmlns:p14="http://schemas.microsoft.com/office/powerpoint/2010/main" val="3844713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38</a:t>
            </a:fld>
            <a:endParaRPr lang="en-US"/>
          </a:p>
        </p:txBody>
      </p:sp>
    </p:spTree>
    <p:extLst>
      <p:ext uri="{BB962C8B-B14F-4D97-AF65-F5344CB8AC3E}">
        <p14:creationId xmlns:p14="http://schemas.microsoft.com/office/powerpoint/2010/main" val="1853378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39</a:t>
            </a:fld>
            <a:endParaRPr lang="en-US"/>
          </a:p>
        </p:txBody>
      </p:sp>
    </p:spTree>
    <p:extLst>
      <p:ext uri="{BB962C8B-B14F-4D97-AF65-F5344CB8AC3E}">
        <p14:creationId xmlns:p14="http://schemas.microsoft.com/office/powerpoint/2010/main" val="603655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40</a:t>
            </a:fld>
            <a:endParaRPr lang="en-US"/>
          </a:p>
        </p:txBody>
      </p:sp>
    </p:spTree>
    <p:extLst>
      <p:ext uri="{BB962C8B-B14F-4D97-AF65-F5344CB8AC3E}">
        <p14:creationId xmlns:p14="http://schemas.microsoft.com/office/powerpoint/2010/main" val="330840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3</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41</a:t>
            </a:fld>
            <a:endParaRPr lang="en-US"/>
          </a:p>
        </p:txBody>
      </p:sp>
    </p:spTree>
    <p:extLst>
      <p:ext uri="{BB962C8B-B14F-4D97-AF65-F5344CB8AC3E}">
        <p14:creationId xmlns:p14="http://schemas.microsoft.com/office/powerpoint/2010/main" val="3811807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42</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43</a:t>
            </a:fld>
            <a:endParaRPr lang="en-US"/>
          </a:p>
        </p:txBody>
      </p:sp>
    </p:spTree>
    <p:extLst>
      <p:ext uri="{BB962C8B-B14F-4D97-AF65-F5344CB8AC3E}">
        <p14:creationId xmlns:p14="http://schemas.microsoft.com/office/powerpoint/2010/main" val="1501005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44</a:t>
            </a:fld>
            <a:endParaRPr lang="en-US"/>
          </a:p>
        </p:txBody>
      </p:sp>
    </p:spTree>
    <p:extLst>
      <p:ext uri="{BB962C8B-B14F-4D97-AF65-F5344CB8AC3E}">
        <p14:creationId xmlns:p14="http://schemas.microsoft.com/office/powerpoint/2010/main" val="3002552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45</a:t>
            </a:fld>
            <a:endParaRPr lang="en-US"/>
          </a:p>
        </p:txBody>
      </p:sp>
    </p:spTree>
    <p:extLst>
      <p:ext uri="{BB962C8B-B14F-4D97-AF65-F5344CB8AC3E}">
        <p14:creationId xmlns:p14="http://schemas.microsoft.com/office/powerpoint/2010/main" val="249317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47</a:t>
            </a:fld>
            <a:endParaRPr lang="en-US"/>
          </a:p>
        </p:txBody>
      </p:sp>
    </p:spTree>
    <p:extLst>
      <p:ext uri="{BB962C8B-B14F-4D97-AF65-F5344CB8AC3E}">
        <p14:creationId xmlns:p14="http://schemas.microsoft.com/office/powerpoint/2010/main" val="3800421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49</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0">
            <a:extLst>
              <a:ext uri="{FF2B5EF4-FFF2-40B4-BE49-F238E27FC236}">
                <a16:creationId xmlns:a16="http://schemas.microsoft.com/office/drawing/2014/main" id="{3AA85F3C-B9DF-4840-8BDE-95470933B34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F2F782-6AB7-4C41-B214-6B2C5B5F117E}" type="slidenum">
              <a:rPr lang="en-US" altLang="zh-CN"/>
              <a:pPr>
                <a:spcBef>
                  <a:spcPct val="0"/>
                </a:spcBef>
              </a:pPr>
              <a:t>52</a:t>
            </a:fld>
            <a:endParaRPr lang="en-US" altLang="zh-CN"/>
          </a:p>
        </p:txBody>
      </p:sp>
      <p:sp>
        <p:nvSpPr>
          <p:cNvPr id="83971" name="Rectangle 1">
            <a:extLst>
              <a:ext uri="{FF2B5EF4-FFF2-40B4-BE49-F238E27FC236}">
                <a16:creationId xmlns:a16="http://schemas.microsoft.com/office/drawing/2014/main" id="{A21D15C8-803F-4DDF-80F9-403B0DB93495}"/>
              </a:ext>
            </a:extLst>
          </p:cNvPr>
          <p:cNvSpPr>
            <a:spLocks noGrp="1" noRot="1" noChangeAspect="1" noChangeArrowheads="1" noTextEdit="1"/>
          </p:cNvSpPr>
          <p:nvPr>
            <p:ph type="sldImg"/>
          </p:nvPr>
        </p:nvSpPr>
        <p:spPr>
          <a:xfrm>
            <a:off x="3076575" y="541338"/>
            <a:ext cx="3600450" cy="270033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14C1180B-328C-4041-BA1B-595D8635FBA9}"/>
              </a:ext>
            </a:extLst>
          </p:cNvPr>
          <p:cNvSpPr>
            <a:spLocks noGrp="1" noChangeArrowheads="1"/>
          </p:cNvSpPr>
          <p:nvPr>
            <p:ph type="body" idx="1"/>
          </p:nvPr>
        </p:nvSpPr>
        <p:spPr>
          <a:xfrm>
            <a:off x="976313" y="3421063"/>
            <a:ext cx="7800975" cy="3240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zh-CN" b="1"/>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zh-CN">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0">
            <a:extLst>
              <a:ext uri="{FF2B5EF4-FFF2-40B4-BE49-F238E27FC236}">
                <a16:creationId xmlns:a16="http://schemas.microsoft.com/office/drawing/2014/main" id="{746EF2A1-570B-4081-826A-723F8AFC741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46A9A8-B4B3-4AEF-B558-C4E7B88417BE}" type="slidenum">
              <a:rPr lang="en-US" altLang="zh-CN"/>
              <a:pPr>
                <a:spcBef>
                  <a:spcPct val="0"/>
                </a:spcBef>
              </a:pPr>
              <a:t>53</a:t>
            </a:fld>
            <a:endParaRPr lang="en-US" altLang="zh-CN"/>
          </a:p>
        </p:txBody>
      </p:sp>
      <p:sp>
        <p:nvSpPr>
          <p:cNvPr id="86019" name="Rectangle 2">
            <a:extLst>
              <a:ext uri="{FF2B5EF4-FFF2-40B4-BE49-F238E27FC236}">
                <a16:creationId xmlns:a16="http://schemas.microsoft.com/office/drawing/2014/main" id="{68B4DC55-377B-448B-92FD-3C63BBBAD315}"/>
              </a:ext>
            </a:extLst>
          </p:cNvPr>
          <p:cNvSpPr>
            <a:spLocks noGrp="1" noRot="1" noChangeAspect="1" noChangeArrowheads="1" noTextEdit="1"/>
          </p:cNvSpPr>
          <p:nvPr>
            <p:ph type="sldImg"/>
          </p:nvPr>
        </p:nvSpPr>
        <p:spPr>
          <a:xfrm>
            <a:off x="2706688" y="566738"/>
            <a:ext cx="3730625" cy="2797175"/>
          </a:xfrm>
          <a:ln>
            <a:noFill/>
          </a:ln>
          <a:extLst>
            <a:ext uri="{91240B29-F687-4F45-9708-019B960494DF}">
              <a14:hiddenLine xmlns:a14="http://schemas.microsoft.com/office/drawing/2010/main" w="9525">
                <a:solidFill>
                  <a:srgbClr val="3465AF"/>
                </a:solidFill>
                <a:miter lim="800000"/>
                <a:headEnd/>
                <a:tailEnd/>
              </a14:hiddenLine>
            </a:ext>
          </a:extLst>
        </p:spPr>
      </p:sp>
      <p:sp>
        <p:nvSpPr>
          <p:cNvPr id="86020" name="Rectangle 3">
            <a:extLst>
              <a:ext uri="{FF2B5EF4-FFF2-40B4-BE49-F238E27FC236}">
                <a16:creationId xmlns:a16="http://schemas.microsoft.com/office/drawing/2014/main" id="{4F9FFA75-066F-4C9A-B66A-D1148FE85179}"/>
              </a:ext>
            </a:extLst>
          </p:cNvPr>
          <p:cNvSpPr>
            <a:spLocks noGrp="1" noChangeArrowheads="1"/>
          </p:cNvSpPr>
          <p:nvPr>
            <p:ph type="body" idx="1"/>
          </p:nvPr>
        </p:nvSpPr>
        <p:spPr>
          <a:xfrm>
            <a:off x="914400" y="3543300"/>
            <a:ext cx="7315200" cy="3355975"/>
          </a:xfrm>
          <a:noFill/>
          <a:extLst>
            <a:ext uri="{91240B29-F687-4F45-9708-019B960494DF}">
              <a14:hiddenLine xmlns:a14="http://schemas.microsoft.com/office/drawing/2010/main" w="9525" cap="flat">
                <a:solidFill>
                  <a:srgbClr val="3465AF"/>
                </a:solidFill>
                <a:round/>
                <a:headEnd/>
                <a:tailEnd/>
              </a14:hiddenLine>
            </a:ext>
          </a:extLst>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zh-CN" dirty="0">
              <a:solidFill>
                <a:srgbClr val="000000"/>
              </a:solidFill>
            </a:endParaRPr>
          </a:p>
        </p:txBody>
      </p:sp>
    </p:spTree>
    <p:extLst>
      <p:ext uri="{BB962C8B-B14F-4D97-AF65-F5344CB8AC3E}">
        <p14:creationId xmlns:p14="http://schemas.microsoft.com/office/powerpoint/2010/main" val="1962819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0">
            <a:extLst>
              <a:ext uri="{FF2B5EF4-FFF2-40B4-BE49-F238E27FC236}">
                <a16:creationId xmlns:a16="http://schemas.microsoft.com/office/drawing/2014/main" id="{45D9B575-E762-40DD-9D32-BAA3532CF2C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628820-6DFB-42F2-B8A0-F32AA84DEC47}" type="slidenum">
              <a:rPr lang="en-US" altLang="zh-CN"/>
              <a:pPr>
                <a:spcBef>
                  <a:spcPct val="0"/>
                </a:spcBef>
              </a:pPr>
              <a:t>54</a:t>
            </a:fld>
            <a:endParaRPr lang="en-US" altLang="zh-CN"/>
          </a:p>
        </p:txBody>
      </p:sp>
      <p:sp>
        <p:nvSpPr>
          <p:cNvPr id="88067" name="Rectangle 1">
            <a:extLst>
              <a:ext uri="{FF2B5EF4-FFF2-40B4-BE49-F238E27FC236}">
                <a16:creationId xmlns:a16="http://schemas.microsoft.com/office/drawing/2014/main" id="{423597F8-2F41-4611-B1A0-3F0FD4CB5348}"/>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a:extLst>
              <a:ext uri="{FF2B5EF4-FFF2-40B4-BE49-F238E27FC236}">
                <a16:creationId xmlns:a16="http://schemas.microsoft.com/office/drawing/2014/main" id="{64396CA6-8E24-40EC-83FB-640FF8576EB2}"/>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4</a:t>
            </a:fld>
            <a:endParaRPr lang="zh-CN" altLang="en-US"/>
          </a:p>
        </p:txBody>
      </p:sp>
    </p:spTree>
    <p:extLst>
      <p:ext uri="{BB962C8B-B14F-4D97-AF65-F5344CB8AC3E}">
        <p14:creationId xmlns:p14="http://schemas.microsoft.com/office/powerpoint/2010/main" val="2427723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
            <a:extLst>
              <a:ext uri="{FF2B5EF4-FFF2-40B4-BE49-F238E27FC236}">
                <a16:creationId xmlns:a16="http://schemas.microsoft.com/office/drawing/2014/main" id="{D70A9A4B-C6F1-451C-B168-D15BBC47C51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AE7C2B-4626-4C03-9CB4-A9D713A67DCD}" type="slidenum">
              <a:rPr lang="en-US" altLang="zh-CN"/>
              <a:pPr>
                <a:spcBef>
                  <a:spcPct val="0"/>
                </a:spcBef>
              </a:pPr>
              <a:t>55</a:t>
            </a:fld>
            <a:endParaRPr lang="en-US" altLang="zh-CN"/>
          </a:p>
        </p:txBody>
      </p:sp>
      <p:sp>
        <p:nvSpPr>
          <p:cNvPr id="90115" name="Text Box 1">
            <a:extLst>
              <a:ext uri="{FF2B5EF4-FFF2-40B4-BE49-F238E27FC236}">
                <a16:creationId xmlns:a16="http://schemas.microsoft.com/office/drawing/2014/main" id="{C22B0EE4-F38F-463C-BB9D-24986883943B}"/>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F397FA50-18F0-4D00-A76C-00E4E14A228B}" type="slidenum">
              <a:rPr lang="en-US" altLang="zh-CN">
                <a:solidFill>
                  <a:srgbClr val="000000"/>
                </a:solidFill>
                <a:latin typeface="Arial" panose="020B0604020202020204" pitchFamily="34" charset="0"/>
              </a:rPr>
              <a:pPr algn="r" eaLnBrk="1" hangingPunct="1">
                <a:spcBef>
                  <a:spcPct val="0"/>
                </a:spcBef>
              </a:pPr>
              <a:t>55</a:t>
            </a:fld>
            <a:endParaRPr lang="en-US" altLang="zh-CN">
              <a:solidFill>
                <a:srgbClr val="000000"/>
              </a:solidFill>
              <a:latin typeface="Arial" panose="020B0604020202020204" pitchFamily="34" charset="0"/>
            </a:endParaRPr>
          </a:p>
        </p:txBody>
      </p:sp>
      <p:sp>
        <p:nvSpPr>
          <p:cNvPr id="90116" name="Rectangle 2">
            <a:extLst>
              <a:ext uri="{FF2B5EF4-FFF2-40B4-BE49-F238E27FC236}">
                <a16:creationId xmlns:a16="http://schemas.microsoft.com/office/drawing/2014/main" id="{D286452D-B700-47E9-8EB3-2BC2AD118AF6}"/>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7" name="Text Box 3">
            <a:extLst>
              <a:ext uri="{FF2B5EF4-FFF2-40B4-BE49-F238E27FC236}">
                <a16:creationId xmlns:a16="http://schemas.microsoft.com/office/drawing/2014/main" id="{DEB15BCB-183C-4E77-BD45-A54F93690B9B}"/>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a:solidFill>
                <a:srgbClr val="000000"/>
              </a:solidFill>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0">
            <a:extLst>
              <a:ext uri="{FF2B5EF4-FFF2-40B4-BE49-F238E27FC236}">
                <a16:creationId xmlns:a16="http://schemas.microsoft.com/office/drawing/2014/main" id="{64C305D4-10AB-4064-8176-FB1A1212164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42D7BD-5DCE-48E7-A16D-D2C555984702}" type="slidenum">
              <a:rPr lang="en-US" altLang="zh-CN"/>
              <a:pPr>
                <a:spcBef>
                  <a:spcPct val="0"/>
                </a:spcBef>
              </a:pPr>
              <a:t>56</a:t>
            </a:fld>
            <a:endParaRPr lang="en-US" altLang="zh-CN"/>
          </a:p>
        </p:txBody>
      </p:sp>
      <p:sp>
        <p:nvSpPr>
          <p:cNvPr id="92163" name="Text Box 1">
            <a:extLst>
              <a:ext uri="{FF2B5EF4-FFF2-40B4-BE49-F238E27FC236}">
                <a16:creationId xmlns:a16="http://schemas.microsoft.com/office/drawing/2014/main" id="{6F16DA8E-AB0B-4FC2-A12A-90DFD384902E}"/>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E996A4F-4224-45D0-8838-914CCA3CE866}" type="slidenum">
              <a:rPr lang="en-US" altLang="zh-CN">
                <a:solidFill>
                  <a:srgbClr val="000000"/>
                </a:solidFill>
                <a:latin typeface="Arial" panose="020B0604020202020204" pitchFamily="34" charset="0"/>
              </a:rPr>
              <a:pPr algn="r" eaLnBrk="1" hangingPunct="1">
                <a:spcBef>
                  <a:spcPct val="0"/>
                </a:spcBef>
              </a:pPr>
              <a:t>56</a:t>
            </a:fld>
            <a:endParaRPr lang="en-US" altLang="zh-CN">
              <a:solidFill>
                <a:srgbClr val="000000"/>
              </a:solidFill>
              <a:latin typeface="Arial" panose="020B0604020202020204" pitchFamily="34" charset="0"/>
            </a:endParaRPr>
          </a:p>
        </p:txBody>
      </p:sp>
      <p:sp>
        <p:nvSpPr>
          <p:cNvPr id="92164" name="Rectangle 2">
            <a:extLst>
              <a:ext uri="{FF2B5EF4-FFF2-40B4-BE49-F238E27FC236}">
                <a16:creationId xmlns:a16="http://schemas.microsoft.com/office/drawing/2014/main" id="{9F3367EA-6C7B-48B5-948B-07F07FCD3EA0}"/>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Text Box 3">
            <a:extLst>
              <a:ext uri="{FF2B5EF4-FFF2-40B4-BE49-F238E27FC236}">
                <a16:creationId xmlns:a16="http://schemas.microsoft.com/office/drawing/2014/main" id="{3DBAB41D-C9D1-4565-BB85-760C29016E37}"/>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a:solidFill>
                <a:srgbClr val="000000"/>
              </a:solidFill>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
            <a:extLst>
              <a:ext uri="{FF2B5EF4-FFF2-40B4-BE49-F238E27FC236}">
                <a16:creationId xmlns:a16="http://schemas.microsoft.com/office/drawing/2014/main" id="{75867690-8BB8-4F4E-8290-E02D7B180F93}"/>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1EC51C-1018-4F4D-8C47-6D2368A60850}" type="slidenum">
              <a:rPr lang="en-US" altLang="zh-CN"/>
              <a:pPr>
                <a:spcBef>
                  <a:spcPct val="0"/>
                </a:spcBef>
              </a:pPr>
              <a:t>57</a:t>
            </a:fld>
            <a:endParaRPr lang="en-US" altLang="zh-CN"/>
          </a:p>
        </p:txBody>
      </p:sp>
      <p:sp>
        <p:nvSpPr>
          <p:cNvPr id="94211" name="Text Box 1">
            <a:extLst>
              <a:ext uri="{FF2B5EF4-FFF2-40B4-BE49-F238E27FC236}">
                <a16:creationId xmlns:a16="http://schemas.microsoft.com/office/drawing/2014/main" id="{1416D877-BAAB-41BA-931B-4C97700F24A7}"/>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7446BE21-EF77-4939-909B-4CD0633BE51D}" type="slidenum">
              <a:rPr lang="en-US" altLang="zh-CN">
                <a:solidFill>
                  <a:srgbClr val="000000"/>
                </a:solidFill>
                <a:latin typeface="Arial" panose="020B0604020202020204" pitchFamily="34" charset="0"/>
              </a:rPr>
              <a:pPr algn="r" eaLnBrk="1" hangingPunct="1">
                <a:spcBef>
                  <a:spcPct val="0"/>
                </a:spcBef>
              </a:pPr>
              <a:t>57</a:t>
            </a:fld>
            <a:endParaRPr lang="en-US" altLang="zh-CN">
              <a:solidFill>
                <a:srgbClr val="000000"/>
              </a:solidFill>
              <a:latin typeface="Arial" panose="020B0604020202020204" pitchFamily="34" charset="0"/>
            </a:endParaRPr>
          </a:p>
        </p:txBody>
      </p:sp>
      <p:sp>
        <p:nvSpPr>
          <p:cNvPr id="94212" name="Rectangle 2">
            <a:extLst>
              <a:ext uri="{FF2B5EF4-FFF2-40B4-BE49-F238E27FC236}">
                <a16:creationId xmlns:a16="http://schemas.microsoft.com/office/drawing/2014/main" id="{B6FE46ED-86F3-4794-AFC8-B3AB7E89997A}"/>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Text Box 3">
            <a:extLst>
              <a:ext uri="{FF2B5EF4-FFF2-40B4-BE49-F238E27FC236}">
                <a16:creationId xmlns:a16="http://schemas.microsoft.com/office/drawing/2014/main" id="{0260A36B-EC2F-412D-AC8D-53D7B829F61F}"/>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a:solidFill>
                <a:srgbClr val="000000"/>
              </a:solidFill>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a:extLst>
              <a:ext uri="{FF2B5EF4-FFF2-40B4-BE49-F238E27FC236}">
                <a16:creationId xmlns:a16="http://schemas.microsoft.com/office/drawing/2014/main" id="{76407372-AB5A-4EA2-9251-7C2808AE811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9E8745-794E-4D33-8DA7-76F6A7BA3BEC}" type="slidenum">
              <a:rPr lang="en-US" altLang="zh-CN"/>
              <a:pPr>
                <a:spcBef>
                  <a:spcPct val="0"/>
                </a:spcBef>
              </a:pPr>
              <a:t>58</a:t>
            </a:fld>
            <a:endParaRPr lang="en-US" altLang="zh-CN"/>
          </a:p>
        </p:txBody>
      </p:sp>
      <p:sp>
        <p:nvSpPr>
          <p:cNvPr id="96259" name="Text Box 1">
            <a:extLst>
              <a:ext uri="{FF2B5EF4-FFF2-40B4-BE49-F238E27FC236}">
                <a16:creationId xmlns:a16="http://schemas.microsoft.com/office/drawing/2014/main" id="{6ADA0B9E-4F0F-4C94-9CF6-E9AD2B3A31F3}"/>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64D9636-29E8-49DA-8459-D1942F7E2D90}" type="slidenum">
              <a:rPr lang="en-US" altLang="zh-CN">
                <a:solidFill>
                  <a:srgbClr val="000000"/>
                </a:solidFill>
                <a:latin typeface="Arial" panose="020B0604020202020204" pitchFamily="34" charset="0"/>
              </a:rPr>
              <a:pPr algn="r" eaLnBrk="1" hangingPunct="1">
                <a:spcBef>
                  <a:spcPct val="0"/>
                </a:spcBef>
              </a:pPr>
              <a:t>58</a:t>
            </a:fld>
            <a:endParaRPr lang="en-US" altLang="zh-CN">
              <a:solidFill>
                <a:srgbClr val="000000"/>
              </a:solidFill>
              <a:latin typeface="Arial" panose="020B0604020202020204" pitchFamily="34" charset="0"/>
            </a:endParaRPr>
          </a:p>
        </p:txBody>
      </p:sp>
      <p:sp>
        <p:nvSpPr>
          <p:cNvPr id="96260" name="Rectangle 2">
            <a:extLst>
              <a:ext uri="{FF2B5EF4-FFF2-40B4-BE49-F238E27FC236}">
                <a16:creationId xmlns:a16="http://schemas.microsoft.com/office/drawing/2014/main" id="{86D94F59-7615-4B91-9F1B-90D61389A137}"/>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1" name="Text Box 3">
            <a:extLst>
              <a:ext uri="{FF2B5EF4-FFF2-40B4-BE49-F238E27FC236}">
                <a16:creationId xmlns:a16="http://schemas.microsoft.com/office/drawing/2014/main" id="{68E680C3-C510-4566-97A7-706CC327B47C}"/>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a:solidFill>
                <a:srgbClr val="000000"/>
              </a:solidFill>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55DAB626-E8BE-4AA5-803C-9481D54FB69B}"/>
              </a:ext>
            </a:extLst>
          </p:cNvPr>
          <p:cNvSpPr>
            <a:spLocks noGrp="1" noRot="1" noChangeAspect="1" noChangeArrowheads="1" noTextEdit="1"/>
          </p:cNvSpPr>
          <p:nvPr>
            <p:ph type="sldImg"/>
          </p:nvPr>
        </p:nvSpPr>
        <p:spPr>
          <a:xfrm>
            <a:off x="1258888" y="720725"/>
            <a:ext cx="4791075" cy="3594100"/>
          </a:xfrm>
          <a:ln/>
        </p:spPr>
      </p:sp>
      <p:sp>
        <p:nvSpPr>
          <p:cNvPr id="102403" name="备注占位符 2">
            <a:extLst>
              <a:ext uri="{FF2B5EF4-FFF2-40B4-BE49-F238E27FC236}">
                <a16:creationId xmlns:a16="http://schemas.microsoft.com/office/drawing/2014/main" id="{FFF82148-1DC1-4F62-AAAE-BF30687DC7C6}"/>
              </a:ext>
            </a:extLst>
          </p:cNvPr>
          <p:cNvSpPr>
            <a:spLocks noGrp="1" noChangeArrowheads="1"/>
          </p:cNvSpPr>
          <p:nvPr>
            <p:ph type="body" idx="1"/>
          </p:nvPr>
        </p:nvSpPr>
        <p:spPr>
          <a:noFill/>
        </p:spPr>
        <p:txBody>
          <a:bodyPr/>
          <a:lstStyle/>
          <a:p>
            <a:endParaRPr lang="zh-CN" altLang="en-US"/>
          </a:p>
        </p:txBody>
      </p:sp>
      <p:sp>
        <p:nvSpPr>
          <p:cNvPr id="102404" name="灯片编号占位符 3">
            <a:extLst>
              <a:ext uri="{FF2B5EF4-FFF2-40B4-BE49-F238E27FC236}">
                <a16:creationId xmlns:a16="http://schemas.microsoft.com/office/drawing/2014/main" id="{36EF8AAC-06EF-4816-831E-C4BC6B37C4A0}"/>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B1A796-26FB-4014-ADF7-6C468501BFF1}" type="slidenum">
              <a:rPr lang="zh-CN" altLang="en-US"/>
              <a:pPr>
                <a:spcBef>
                  <a:spcPct val="0"/>
                </a:spcBef>
              </a:pPr>
              <a:t>59</a:t>
            </a:fld>
            <a:endParaRPr lang="en-US" altLang="zh-CN"/>
          </a:p>
        </p:txBody>
      </p:sp>
    </p:spTree>
    <p:extLst>
      <p:ext uri="{BB962C8B-B14F-4D97-AF65-F5344CB8AC3E}">
        <p14:creationId xmlns:p14="http://schemas.microsoft.com/office/powerpoint/2010/main" val="5937126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55DAB626-E8BE-4AA5-803C-9481D54FB69B}"/>
              </a:ext>
            </a:extLst>
          </p:cNvPr>
          <p:cNvSpPr>
            <a:spLocks noGrp="1" noRot="1" noChangeAspect="1" noChangeArrowheads="1" noTextEdit="1"/>
          </p:cNvSpPr>
          <p:nvPr>
            <p:ph type="sldImg"/>
          </p:nvPr>
        </p:nvSpPr>
        <p:spPr>
          <a:xfrm>
            <a:off x="1258888" y="720725"/>
            <a:ext cx="4791075" cy="3594100"/>
          </a:xfrm>
          <a:ln/>
        </p:spPr>
      </p:sp>
      <p:sp>
        <p:nvSpPr>
          <p:cNvPr id="102403" name="备注占位符 2">
            <a:extLst>
              <a:ext uri="{FF2B5EF4-FFF2-40B4-BE49-F238E27FC236}">
                <a16:creationId xmlns:a16="http://schemas.microsoft.com/office/drawing/2014/main" id="{FFF82148-1DC1-4F62-AAAE-BF30687DC7C6}"/>
              </a:ext>
            </a:extLst>
          </p:cNvPr>
          <p:cNvSpPr>
            <a:spLocks noGrp="1" noChangeArrowheads="1"/>
          </p:cNvSpPr>
          <p:nvPr>
            <p:ph type="body" idx="1"/>
          </p:nvPr>
        </p:nvSpPr>
        <p:spPr>
          <a:noFill/>
        </p:spPr>
        <p:txBody>
          <a:bodyPr/>
          <a:lstStyle/>
          <a:p>
            <a:endParaRPr lang="zh-CN" altLang="en-US"/>
          </a:p>
        </p:txBody>
      </p:sp>
      <p:sp>
        <p:nvSpPr>
          <p:cNvPr id="102404" name="灯片编号占位符 3">
            <a:extLst>
              <a:ext uri="{FF2B5EF4-FFF2-40B4-BE49-F238E27FC236}">
                <a16:creationId xmlns:a16="http://schemas.microsoft.com/office/drawing/2014/main" id="{36EF8AAC-06EF-4816-831E-C4BC6B37C4A0}"/>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B1A796-26FB-4014-ADF7-6C468501BFF1}" type="slidenum">
              <a:rPr lang="zh-CN" altLang="en-US"/>
              <a:pPr>
                <a:spcBef>
                  <a:spcPct val="0"/>
                </a:spcBef>
              </a:pPr>
              <a:t>60</a:t>
            </a:fld>
            <a:endParaRPr lang="en-US" altLang="zh-CN"/>
          </a:p>
        </p:txBody>
      </p:sp>
    </p:spTree>
    <p:extLst>
      <p:ext uri="{BB962C8B-B14F-4D97-AF65-F5344CB8AC3E}">
        <p14:creationId xmlns:p14="http://schemas.microsoft.com/office/powerpoint/2010/main" val="1974066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55DAB626-E8BE-4AA5-803C-9481D54FB69B}"/>
              </a:ext>
            </a:extLst>
          </p:cNvPr>
          <p:cNvSpPr>
            <a:spLocks noGrp="1" noRot="1" noChangeAspect="1" noChangeArrowheads="1" noTextEdit="1"/>
          </p:cNvSpPr>
          <p:nvPr>
            <p:ph type="sldImg"/>
          </p:nvPr>
        </p:nvSpPr>
        <p:spPr>
          <a:xfrm>
            <a:off x="1258888" y="720725"/>
            <a:ext cx="4791075" cy="3594100"/>
          </a:xfrm>
          <a:ln/>
        </p:spPr>
      </p:sp>
      <p:sp>
        <p:nvSpPr>
          <p:cNvPr id="102403" name="备注占位符 2">
            <a:extLst>
              <a:ext uri="{FF2B5EF4-FFF2-40B4-BE49-F238E27FC236}">
                <a16:creationId xmlns:a16="http://schemas.microsoft.com/office/drawing/2014/main" id="{FFF82148-1DC1-4F62-AAAE-BF30687DC7C6}"/>
              </a:ext>
            </a:extLst>
          </p:cNvPr>
          <p:cNvSpPr>
            <a:spLocks noGrp="1" noChangeArrowheads="1"/>
          </p:cNvSpPr>
          <p:nvPr>
            <p:ph type="body" idx="1"/>
          </p:nvPr>
        </p:nvSpPr>
        <p:spPr>
          <a:noFill/>
        </p:spPr>
        <p:txBody>
          <a:bodyPr/>
          <a:lstStyle/>
          <a:p>
            <a:endParaRPr lang="zh-CN" altLang="en-US"/>
          </a:p>
        </p:txBody>
      </p:sp>
      <p:sp>
        <p:nvSpPr>
          <p:cNvPr id="102404" name="灯片编号占位符 3">
            <a:extLst>
              <a:ext uri="{FF2B5EF4-FFF2-40B4-BE49-F238E27FC236}">
                <a16:creationId xmlns:a16="http://schemas.microsoft.com/office/drawing/2014/main" id="{36EF8AAC-06EF-4816-831E-C4BC6B37C4A0}"/>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B1A796-26FB-4014-ADF7-6C468501BFF1}" type="slidenum">
              <a:rPr lang="zh-CN" altLang="en-US"/>
              <a:pPr>
                <a:spcBef>
                  <a:spcPct val="0"/>
                </a:spcBef>
              </a:pPr>
              <a:t>61</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26AD91D4-2EF8-4E30-9A1C-67CC524CCE83}"/>
              </a:ext>
            </a:extLst>
          </p:cNvPr>
          <p:cNvSpPr>
            <a:spLocks noGrp="1" noRot="1" noChangeAspect="1" noChangeArrowheads="1" noTextEdit="1"/>
          </p:cNvSpPr>
          <p:nvPr>
            <p:ph type="sldImg"/>
          </p:nvPr>
        </p:nvSpPr>
        <p:spPr>
          <a:xfrm>
            <a:off x="1258888" y="720725"/>
            <a:ext cx="4791075" cy="3594100"/>
          </a:xfrm>
          <a:ln/>
        </p:spPr>
      </p:sp>
      <p:sp>
        <p:nvSpPr>
          <p:cNvPr id="104451" name="备注占位符 2">
            <a:extLst>
              <a:ext uri="{FF2B5EF4-FFF2-40B4-BE49-F238E27FC236}">
                <a16:creationId xmlns:a16="http://schemas.microsoft.com/office/drawing/2014/main" id="{692FEDBE-FB15-49D7-B388-C7CCDCAAC132}"/>
              </a:ext>
            </a:extLst>
          </p:cNvPr>
          <p:cNvSpPr>
            <a:spLocks noGrp="1" noChangeArrowheads="1"/>
          </p:cNvSpPr>
          <p:nvPr>
            <p:ph type="body" idx="1"/>
          </p:nvPr>
        </p:nvSpPr>
        <p:spPr>
          <a:noFill/>
        </p:spPr>
        <p:txBody>
          <a:bodyPr/>
          <a:lstStyle/>
          <a:p>
            <a:endParaRPr lang="zh-CN" altLang="en-US"/>
          </a:p>
        </p:txBody>
      </p:sp>
      <p:sp>
        <p:nvSpPr>
          <p:cNvPr id="104452" name="灯片编号占位符 3">
            <a:extLst>
              <a:ext uri="{FF2B5EF4-FFF2-40B4-BE49-F238E27FC236}">
                <a16:creationId xmlns:a16="http://schemas.microsoft.com/office/drawing/2014/main" id="{AE490B05-C0C4-4BD2-B1A1-6162CB7A6294}"/>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360B82-F074-4547-B61C-C9680E422C63}" type="slidenum">
              <a:rPr lang="zh-CN" altLang="en-US"/>
              <a:pPr>
                <a:spcBef>
                  <a:spcPct val="0"/>
                </a:spcBef>
              </a:pPr>
              <a:t>62</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5F23BC76-2BF7-4B93-93A3-F4DBA052719A}"/>
              </a:ext>
            </a:extLst>
          </p:cNvPr>
          <p:cNvSpPr>
            <a:spLocks noGrp="1" noRot="1" noChangeAspect="1" noChangeArrowheads="1" noTextEdit="1"/>
          </p:cNvSpPr>
          <p:nvPr>
            <p:ph type="sldImg"/>
          </p:nvPr>
        </p:nvSpPr>
        <p:spPr>
          <a:xfrm>
            <a:off x="1258888" y="720725"/>
            <a:ext cx="4791075" cy="3594100"/>
          </a:xfrm>
          <a:ln/>
        </p:spPr>
      </p:sp>
      <p:sp>
        <p:nvSpPr>
          <p:cNvPr id="106499" name="备注占位符 2">
            <a:extLst>
              <a:ext uri="{FF2B5EF4-FFF2-40B4-BE49-F238E27FC236}">
                <a16:creationId xmlns:a16="http://schemas.microsoft.com/office/drawing/2014/main" id="{8959BD5A-02E1-4E9A-911C-FC7EC33DC520}"/>
              </a:ext>
            </a:extLst>
          </p:cNvPr>
          <p:cNvSpPr>
            <a:spLocks noGrp="1" noChangeArrowheads="1"/>
          </p:cNvSpPr>
          <p:nvPr>
            <p:ph type="body" idx="1"/>
          </p:nvPr>
        </p:nvSpPr>
        <p:spPr>
          <a:noFill/>
        </p:spPr>
        <p:txBody>
          <a:bodyPr/>
          <a:lstStyle/>
          <a:p>
            <a:endParaRPr lang="zh-CN" altLang="en-US" dirty="0"/>
          </a:p>
        </p:txBody>
      </p:sp>
      <p:sp>
        <p:nvSpPr>
          <p:cNvPr id="106500" name="灯片编号占位符 3">
            <a:extLst>
              <a:ext uri="{FF2B5EF4-FFF2-40B4-BE49-F238E27FC236}">
                <a16:creationId xmlns:a16="http://schemas.microsoft.com/office/drawing/2014/main" id="{8C7E0F4A-9E53-4BA3-B9D7-5824D086DC0E}"/>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59F52D-1811-4549-B978-5813E1B28E70}" type="slidenum">
              <a:rPr lang="zh-CN" altLang="en-US"/>
              <a:pPr>
                <a:spcBef>
                  <a:spcPct val="0"/>
                </a:spcBef>
              </a:pPr>
              <a:t>63</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a:extLst>
              <a:ext uri="{FF2B5EF4-FFF2-40B4-BE49-F238E27FC236}">
                <a16:creationId xmlns:a16="http://schemas.microsoft.com/office/drawing/2014/main" id="{0EA4EBFC-7020-4821-9CD6-35867C1C423B}"/>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72A4A8-984B-4D05-9FD6-2A8DF0B8F9D1}" type="slidenum">
              <a:rPr lang="en-US" altLang="zh-CN"/>
              <a:pPr>
                <a:spcBef>
                  <a:spcPct val="0"/>
                </a:spcBef>
              </a:pPr>
              <a:t>64</a:t>
            </a:fld>
            <a:endParaRPr lang="en-US" altLang="zh-CN"/>
          </a:p>
        </p:txBody>
      </p:sp>
      <p:sp>
        <p:nvSpPr>
          <p:cNvPr id="108547" name="Rectangle 1">
            <a:extLst>
              <a:ext uri="{FF2B5EF4-FFF2-40B4-BE49-F238E27FC236}">
                <a16:creationId xmlns:a16="http://schemas.microsoft.com/office/drawing/2014/main" id="{C9F172D5-C870-4319-B0DF-5D7F62B01003}"/>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Rectangle 2">
            <a:extLst>
              <a:ext uri="{FF2B5EF4-FFF2-40B4-BE49-F238E27FC236}">
                <a16:creationId xmlns:a16="http://schemas.microsoft.com/office/drawing/2014/main" id="{69D1BCE0-24B0-461A-9FC2-91B8B9503C05}"/>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5</a:t>
            </a:fld>
            <a:endParaRPr lang="zh-CN" altLang="en-US"/>
          </a:p>
        </p:txBody>
      </p:sp>
    </p:spTree>
    <p:extLst>
      <p:ext uri="{BB962C8B-B14F-4D97-AF65-F5344CB8AC3E}">
        <p14:creationId xmlns:p14="http://schemas.microsoft.com/office/powerpoint/2010/main" val="8298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63E75F78-566A-4D28-83E6-D4CF5FE87A25}"/>
              </a:ext>
            </a:extLst>
          </p:cNvPr>
          <p:cNvSpPr>
            <a:spLocks noGrp="1" noRot="1" noChangeAspect="1" noChangeArrowheads="1" noTextEdit="1"/>
          </p:cNvSpPr>
          <p:nvPr>
            <p:ph type="sldImg"/>
          </p:nvPr>
        </p:nvSpPr>
        <p:spPr>
          <a:xfrm>
            <a:off x="1258888" y="720725"/>
            <a:ext cx="4791075" cy="3594100"/>
          </a:xfrm>
          <a:ln/>
        </p:spPr>
      </p:sp>
      <p:sp>
        <p:nvSpPr>
          <p:cNvPr id="110595" name="备注占位符 2">
            <a:extLst>
              <a:ext uri="{FF2B5EF4-FFF2-40B4-BE49-F238E27FC236}">
                <a16:creationId xmlns:a16="http://schemas.microsoft.com/office/drawing/2014/main" id="{B348639B-D764-4294-B6DC-C3C766A96F91}"/>
              </a:ext>
            </a:extLst>
          </p:cNvPr>
          <p:cNvSpPr>
            <a:spLocks noGrp="1" noChangeArrowheads="1"/>
          </p:cNvSpPr>
          <p:nvPr>
            <p:ph type="body" idx="1"/>
          </p:nvPr>
        </p:nvSpPr>
        <p:spPr>
          <a:noFill/>
        </p:spPr>
        <p:txBody>
          <a:bodyPr/>
          <a:lstStyle/>
          <a:p>
            <a:endParaRPr lang="zh-CN" altLang="en-US"/>
          </a:p>
        </p:txBody>
      </p:sp>
      <p:sp>
        <p:nvSpPr>
          <p:cNvPr id="110596" name="灯片编号占位符 3">
            <a:extLst>
              <a:ext uri="{FF2B5EF4-FFF2-40B4-BE49-F238E27FC236}">
                <a16:creationId xmlns:a16="http://schemas.microsoft.com/office/drawing/2014/main" id="{66E69511-7A5D-44D6-BE64-B6D64B963D3D}"/>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F1DAF3-E8AA-43F9-89DB-1244FD2B30D0}" type="slidenum">
              <a:rPr lang="zh-CN" altLang="en-US"/>
              <a:pPr>
                <a:spcBef>
                  <a:spcPct val="0"/>
                </a:spcBef>
              </a:pPr>
              <a:t>65</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a:extLst>
              <a:ext uri="{FF2B5EF4-FFF2-40B4-BE49-F238E27FC236}">
                <a16:creationId xmlns:a16="http://schemas.microsoft.com/office/drawing/2014/main" id="{E13A6A06-6D75-47C8-986D-823B51F8164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175DEA-F588-442E-9FAC-2F38D6C4C54A}" type="slidenum">
              <a:rPr lang="en-US" altLang="zh-CN"/>
              <a:pPr>
                <a:spcBef>
                  <a:spcPct val="0"/>
                </a:spcBef>
              </a:pPr>
              <a:t>66</a:t>
            </a:fld>
            <a:endParaRPr lang="en-US" altLang="zh-CN"/>
          </a:p>
        </p:txBody>
      </p:sp>
      <p:sp>
        <p:nvSpPr>
          <p:cNvPr id="112643" name="Rectangle 1">
            <a:extLst>
              <a:ext uri="{FF2B5EF4-FFF2-40B4-BE49-F238E27FC236}">
                <a16:creationId xmlns:a16="http://schemas.microsoft.com/office/drawing/2014/main" id="{921A25FC-E3B6-4813-9974-AF1E58506AC0}"/>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Rectangle 2">
            <a:extLst>
              <a:ext uri="{FF2B5EF4-FFF2-40B4-BE49-F238E27FC236}">
                <a16:creationId xmlns:a16="http://schemas.microsoft.com/office/drawing/2014/main" id="{A06C11F0-9EC9-4F0C-A448-C92CF9A15905}"/>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1" eaLnBrk="1" hangingPunct="1">
              <a:spcBef>
                <a:spcPts val="375"/>
              </a:spcBef>
              <a:buClr>
                <a:srgbClr val="9B2D1F"/>
              </a:buClr>
              <a:buFontTx/>
              <a:buChar char="•"/>
            </a:pPr>
            <a:endParaRPr lang="en-US" altLang="zh-CN" sz="2800" dirty="0">
              <a:solidFill>
                <a:srgbClr val="990099"/>
              </a:solidFill>
              <a:latin typeface="黑体" panose="02010609060101010101" pitchFamily="49" charset="-122"/>
              <a:ea typeface="黑体" panose="02010609060101010101" pitchFamily="49"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a:extLst>
              <a:ext uri="{FF2B5EF4-FFF2-40B4-BE49-F238E27FC236}">
                <a16:creationId xmlns:a16="http://schemas.microsoft.com/office/drawing/2014/main" id="{31A7BB2D-C4F4-4DFB-8E79-DE4B98A99BD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243C23-BB91-4A4E-82C9-41105596C2D7}" type="slidenum">
              <a:rPr lang="en-US" altLang="zh-CN"/>
              <a:pPr>
                <a:spcBef>
                  <a:spcPct val="0"/>
                </a:spcBef>
              </a:pPr>
              <a:t>67</a:t>
            </a:fld>
            <a:endParaRPr lang="en-US" altLang="zh-CN"/>
          </a:p>
        </p:txBody>
      </p:sp>
      <p:sp>
        <p:nvSpPr>
          <p:cNvPr id="114691" name="Rectangle 1">
            <a:extLst>
              <a:ext uri="{FF2B5EF4-FFF2-40B4-BE49-F238E27FC236}">
                <a16:creationId xmlns:a16="http://schemas.microsoft.com/office/drawing/2014/main" id="{7839E07D-D0AF-426D-8BEF-625EEC502B14}"/>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Rectangle 2">
            <a:extLst>
              <a:ext uri="{FF2B5EF4-FFF2-40B4-BE49-F238E27FC236}">
                <a16:creationId xmlns:a16="http://schemas.microsoft.com/office/drawing/2014/main" id="{A029B488-2FDE-4473-98E5-231A9E4EE0E2}"/>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a:extLst>
              <a:ext uri="{FF2B5EF4-FFF2-40B4-BE49-F238E27FC236}">
                <a16:creationId xmlns:a16="http://schemas.microsoft.com/office/drawing/2014/main" id="{8190562E-9731-461C-852A-C201F7C0E7D3}"/>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EB6B9B-252F-427C-BE40-8C6C30D21EEA}" type="slidenum">
              <a:rPr lang="en-US" altLang="zh-CN"/>
              <a:pPr>
                <a:spcBef>
                  <a:spcPct val="0"/>
                </a:spcBef>
              </a:pPr>
              <a:t>68</a:t>
            </a:fld>
            <a:endParaRPr lang="en-US" altLang="zh-CN"/>
          </a:p>
        </p:txBody>
      </p:sp>
      <p:sp>
        <p:nvSpPr>
          <p:cNvPr id="116739" name="Rectangle 1">
            <a:extLst>
              <a:ext uri="{FF2B5EF4-FFF2-40B4-BE49-F238E27FC236}">
                <a16:creationId xmlns:a16="http://schemas.microsoft.com/office/drawing/2014/main" id="{44434903-D612-477E-9BB6-9DAC4500D0C5}"/>
              </a:ext>
            </a:extLst>
          </p:cNvPr>
          <p:cNvSpPr>
            <a:spLocks noGrp="1" noRot="1" noChangeAspect="1" noChangeArrowheads="1" noTextEdit="1"/>
          </p:cNvSpPr>
          <p:nvPr>
            <p:ph type="sldImg"/>
          </p:nvPr>
        </p:nvSpPr>
        <p:spPr>
          <a:xfrm>
            <a:off x="1258888" y="720725"/>
            <a:ext cx="4791075"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Rectangle 2">
            <a:extLst>
              <a:ext uri="{FF2B5EF4-FFF2-40B4-BE49-F238E27FC236}">
                <a16:creationId xmlns:a16="http://schemas.microsoft.com/office/drawing/2014/main" id="{9B56BFEB-41FD-4869-920A-78CFA0FB3D42}"/>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0058BF51-5876-4952-9060-81223012F35B}"/>
              </a:ext>
            </a:extLst>
          </p:cNvPr>
          <p:cNvSpPr>
            <a:spLocks noGrp="1" noRot="1" noChangeAspect="1" noChangeArrowheads="1" noTextEdit="1"/>
          </p:cNvSpPr>
          <p:nvPr>
            <p:ph type="sldImg"/>
          </p:nvPr>
        </p:nvSpPr>
        <p:spPr>
          <a:xfrm>
            <a:off x="1258888" y="720725"/>
            <a:ext cx="4791075" cy="3594100"/>
          </a:xfrm>
          <a:ln/>
        </p:spPr>
      </p:sp>
      <p:sp>
        <p:nvSpPr>
          <p:cNvPr id="118787" name="备注占位符 2">
            <a:extLst>
              <a:ext uri="{FF2B5EF4-FFF2-40B4-BE49-F238E27FC236}">
                <a16:creationId xmlns:a16="http://schemas.microsoft.com/office/drawing/2014/main" id="{58E44CCD-B65B-4314-97C2-00CBDFC3D459}"/>
              </a:ext>
            </a:extLst>
          </p:cNvPr>
          <p:cNvSpPr>
            <a:spLocks noGrp="1" noChangeArrowheads="1"/>
          </p:cNvSpPr>
          <p:nvPr>
            <p:ph type="body" idx="1"/>
          </p:nvPr>
        </p:nvSpPr>
        <p:spPr>
          <a:noFill/>
        </p:spPr>
        <p:txBody>
          <a:bodyPr/>
          <a:lstStyle/>
          <a:p>
            <a:endParaRPr lang="zh-CN" altLang="en-US"/>
          </a:p>
        </p:txBody>
      </p:sp>
      <p:sp>
        <p:nvSpPr>
          <p:cNvPr id="118788" name="灯片编号占位符 3">
            <a:extLst>
              <a:ext uri="{FF2B5EF4-FFF2-40B4-BE49-F238E27FC236}">
                <a16:creationId xmlns:a16="http://schemas.microsoft.com/office/drawing/2014/main" id="{8025D23E-8AF8-45B0-BDDC-BA90EF0672AD}"/>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BF326E-1305-49D0-8343-2A29ADFBB509}" type="slidenum">
              <a:rPr lang="zh-CN" altLang="en-US"/>
              <a:pPr>
                <a:spcBef>
                  <a:spcPct val="0"/>
                </a:spcBef>
              </a:pPr>
              <a:t>69</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B7381730-61F8-4649-9329-48E956CE9ED5}"/>
              </a:ext>
            </a:extLst>
          </p:cNvPr>
          <p:cNvSpPr>
            <a:spLocks noGrp="1" noRot="1" noChangeAspect="1" noChangeArrowheads="1" noTextEdit="1"/>
          </p:cNvSpPr>
          <p:nvPr>
            <p:ph type="sldImg"/>
          </p:nvPr>
        </p:nvSpPr>
        <p:spPr>
          <a:xfrm>
            <a:off x="1258888" y="720725"/>
            <a:ext cx="4791075" cy="3594100"/>
          </a:xfrm>
          <a:ln/>
        </p:spPr>
      </p:sp>
      <p:sp>
        <p:nvSpPr>
          <p:cNvPr id="120835" name="备注占位符 2">
            <a:extLst>
              <a:ext uri="{FF2B5EF4-FFF2-40B4-BE49-F238E27FC236}">
                <a16:creationId xmlns:a16="http://schemas.microsoft.com/office/drawing/2014/main" id="{A2F1DA73-D523-4FDE-90C3-0E7FD6D6198B}"/>
              </a:ext>
            </a:extLst>
          </p:cNvPr>
          <p:cNvSpPr>
            <a:spLocks noGrp="1" noChangeArrowheads="1"/>
          </p:cNvSpPr>
          <p:nvPr>
            <p:ph type="body" idx="1"/>
          </p:nvPr>
        </p:nvSpPr>
        <p:spPr>
          <a:noFill/>
        </p:spPr>
        <p:txBody>
          <a:bodyPr/>
          <a:lstStyle/>
          <a:p>
            <a:endParaRPr lang="zh-CN" altLang="en-US" dirty="0"/>
          </a:p>
        </p:txBody>
      </p:sp>
      <p:sp>
        <p:nvSpPr>
          <p:cNvPr id="120836" name="灯片编号占位符 3">
            <a:extLst>
              <a:ext uri="{FF2B5EF4-FFF2-40B4-BE49-F238E27FC236}">
                <a16:creationId xmlns:a16="http://schemas.microsoft.com/office/drawing/2014/main" id="{2F72ACE3-B44B-4634-9B65-DA2DB9B90473}"/>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7049C51-B48B-4008-94AD-EE55D4BA3147}" type="slidenum">
              <a:rPr lang="zh-CN" altLang="en-US"/>
              <a:pPr>
                <a:spcBef>
                  <a:spcPct val="0"/>
                </a:spcBef>
              </a:pPr>
              <a:t>70</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871069AE-628E-4E41-A4A3-8A560E72D179}"/>
              </a:ext>
            </a:extLst>
          </p:cNvPr>
          <p:cNvSpPr>
            <a:spLocks noGrp="1" noRot="1" noChangeAspect="1" noChangeArrowheads="1" noTextEdit="1"/>
          </p:cNvSpPr>
          <p:nvPr>
            <p:ph type="sldImg"/>
          </p:nvPr>
        </p:nvSpPr>
        <p:spPr>
          <a:xfrm>
            <a:off x="1258888" y="720725"/>
            <a:ext cx="4791075" cy="3594100"/>
          </a:xfrm>
          <a:ln/>
        </p:spPr>
      </p:sp>
      <p:sp>
        <p:nvSpPr>
          <p:cNvPr id="125955" name="备注占位符 2">
            <a:extLst>
              <a:ext uri="{FF2B5EF4-FFF2-40B4-BE49-F238E27FC236}">
                <a16:creationId xmlns:a16="http://schemas.microsoft.com/office/drawing/2014/main" id="{B4122F42-B1F6-4D1F-ACDF-04C7F10482A5}"/>
              </a:ext>
            </a:extLst>
          </p:cNvPr>
          <p:cNvSpPr>
            <a:spLocks noGrp="1" noChangeArrowheads="1"/>
          </p:cNvSpPr>
          <p:nvPr>
            <p:ph type="body" idx="1"/>
          </p:nvPr>
        </p:nvSpPr>
        <p:spPr>
          <a:noFill/>
        </p:spPr>
        <p:txBody>
          <a:bodyPr/>
          <a:lstStyle/>
          <a:p>
            <a:endParaRPr lang="zh-CN" altLang="en-US" dirty="0"/>
          </a:p>
        </p:txBody>
      </p:sp>
      <p:sp>
        <p:nvSpPr>
          <p:cNvPr id="125956" name="灯片编号占位符 3">
            <a:extLst>
              <a:ext uri="{FF2B5EF4-FFF2-40B4-BE49-F238E27FC236}">
                <a16:creationId xmlns:a16="http://schemas.microsoft.com/office/drawing/2014/main" id="{6713824B-2A13-4FDD-A16F-49E92C122222}"/>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D1675B-5759-4A40-BF41-C59145F3F6FF}" type="slidenum">
              <a:rPr lang="zh-CN" altLang="en-US"/>
              <a:pPr>
                <a:spcBef>
                  <a:spcPct val="0"/>
                </a:spcBef>
              </a:pPr>
              <a:t>72</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95A2745B-3011-471A-AD51-711D6C5FC3B5}"/>
              </a:ext>
            </a:extLst>
          </p:cNvPr>
          <p:cNvSpPr>
            <a:spLocks noGrp="1" noRot="1" noChangeAspect="1" noChangeArrowheads="1" noTextEdit="1"/>
          </p:cNvSpPr>
          <p:nvPr>
            <p:ph type="sldImg"/>
          </p:nvPr>
        </p:nvSpPr>
        <p:spPr>
          <a:xfrm>
            <a:off x="1258888" y="720725"/>
            <a:ext cx="4791075" cy="3594100"/>
          </a:xfrm>
          <a:ln/>
        </p:spPr>
      </p:sp>
      <p:sp>
        <p:nvSpPr>
          <p:cNvPr id="129027" name="备注占位符 2">
            <a:extLst>
              <a:ext uri="{FF2B5EF4-FFF2-40B4-BE49-F238E27FC236}">
                <a16:creationId xmlns:a16="http://schemas.microsoft.com/office/drawing/2014/main" id="{A15DFB6C-F7A1-415C-B3B8-AF0CB17D3D95}"/>
              </a:ext>
            </a:extLst>
          </p:cNvPr>
          <p:cNvSpPr>
            <a:spLocks noGrp="1" noChangeArrowheads="1"/>
          </p:cNvSpPr>
          <p:nvPr>
            <p:ph type="body" idx="1"/>
          </p:nvPr>
        </p:nvSpPr>
        <p:spPr>
          <a:noFill/>
        </p:spPr>
        <p:txBody>
          <a:bodyPr/>
          <a:lstStyle/>
          <a:p>
            <a:endParaRPr lang="zh-CN" altLang="en-US"/>
          </a:p>
        </p:txBody>
      </p:sp>
      <p:sp>
        <p:nvSpPr>
          <p:cNvPr id="129028" name="灯片编号占位符 3">
            <a:extLst>
              <a:ext uri="{FF2B5EF4-FFF2-40B4-BE49-F238E27FC236}">
                <a16:creationId xmlns:a16="http://schemas.microsoft.com/office/drawing/2014/main" id="{935B16DE-C2B6-443B-9753-719E0DA57B3D}"/>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E5F041-AB1C-4657-A6BF-24018C2D9ADF}" type="slidenum">
              <a:rPr lang="zh-CN" altLang="en-US"/>
              <a:pPr>
                <a:spcBef>
                  <a:spcPct val="0"/>
                </a:spcBef>
              </a:pPr>
              <a:t>73</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74</a:t>
            </a:fld>
            <a:endParaRPr lang="en-US"/>
          </a:p>
        </p:txBody>
      </p:sp>
    </p:spTree>
    <p:extLst>
      <p:ext uri="{BB962C8B-B14F-4D97-AF65-F5344CB8AC3E}">
        <p14:creationId xmlns:p14="http://schemas.microsoft.com/office/powerpoint/2010/main" val="2882527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75</a:t>
            </a:fld>
            <a:endParaRPr lang="en-US"/>
          </a:p>
        </p:txBody>
      </p:sp>
    </p:spTree>
    <p:extLst>
      <p:ext uri="{BB962C8B-B14F-4D97-AF65-F5344CB8AC3E}">
        <p14:creationId xmlns:p14="http://schemas.microsoft.com/office/powerpoint/2010/main" val="38374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6</a:t>
            </a:fld>
            <a:endParaRPr lang="en-US"/>
          </a:p>
        </p:txBody>
      </p:sp>
    </p:spTree>
    <p:extLst>
      <p:ext uri="{BB962C8B-B14F-4D97-AF65-F5344CB8AC3E}">
        <p14:creationId xmlns:p14="http://schemas.microsoft.com/office/powerpoint/2010/main" val="2773221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78</a:t>
            </a:fld>
            <a:endParaRPr lang="en-US"/>
          </a:p>
        </p:txBody>
      </p:sp>
    </p:spTree>
    <p:extLst>
      <p:ext uri="{BB962C8B-B14F-4D97-AF65-F5344CB8AC3E}">
        <p14:creationId xmlns:p14="http://schemas.microsoft.com/office/powerpoint/2010/main" val="16409125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79</a:t>
            </a:fld>
            <a:endParaRPr lang="en-US"/>
          </a:p>
        </p:txBody>
      </p:sp>
    </p:spTree>
    <p:extLst>
      <p:ext uri="{BB962C8B-B14F-4D97-AF65-F5344CB8AC3E}">
        <p14:creationId xmlns:p14="http://schemas.microsoft.com/office/powerpoint/2010/main" val="1520592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18E5F06D-2B61-4636-B62F-76B957743567}"/>
              </a:ext>
            </a:extLst>
          </p:cNvPr>
          <p:cNvSpPr>
            <a:spLocks noGrp="1" noRot="1" noChangeAspect="1" noChangeArrowheads="1" noTextEdit="1"/>
          </p:cNvSpPr>
          <p:nvPr>
            <p:ph type="sldImg"/>
          </p:nvPr>
        </p:nvSpPr>
        <p:spPr>
          <a:xfrm>
            <a:off x="1258888" y="720725"/>
            <a:ext cx="4791075" cy="3594100"/>
          </a:xfrm>
          <a:ln/>
        </p:spPr>
      </p:sp>
      <p:sp>
        <p:nvSpPr>
          <p:cNvPr id="139267" name="备注占位符 2">
            <a:extLst>
              <a:ext uri="{FF2B5EF4-FFF2-40B4-BE49-F238E27FC236}">
                <a16:creationId xmlns:a16="http://schemas.microsoft.com/office/drawing/2014/main" id="{2D655C1C-BCD9-4BCA-AE27-34EC6EBCDDA5}"/>
              </a:ext>
            </a:extLst>
          </p:cNvPr>
          <p:cNvSpPr>
            <a:spLocks noGrp="1" noChangeArrowheads="1"/>
          </p:cNvSpPr>
          <p:nvPr>
            <p:ph type="body" idx="1"/>
          </p:nvPr>
        </p:nvSpPr>
        <p:spPr>
          <a:noFill/>
        </p:spPr>
        <p:txBody>
          <a:bodyPr/>
          <a:lstStyle/>
          <a:p>
            <a:endParaRPr lang="zh-CN" altLang="en-US" dirty="0"/>
          </a:p>
        </p:txBody>
      </p:sp>
      <p:sp>
        <p:nvSpPr>
          <p:cNvPr id="139268" name="灯片编号占位符 3">
            <a:extLst>
              <a:ext uri="{FF2B5EF4-FFF2-40B4-BE49-F238E27FC236}">
                <a16:creationId xmlns:a16="http://schemas.microsoft.com/office/drawing/2014/main" id="{92002F63-BACC-455F-9EB5-05A162EE6E29}"/>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6CB333-688C-4452-87A4-5862CFACAF13}" type="slidenum">
              <a:rPr lang="zh-CN" altLang="en-US"/>
              <a:pPr>
                <a:spcBef>
                  <a:spcPct val="0"/>
                </a:spcBef>
              </a:pPr>
              <a:t>80</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ED111DB8-CAFD-4EC1-B314-296308EA2DAF}"/>
              </a:ext>
            </a:extLst>
          </p:cNvPr>
          <p:cNvSpPr>
            <a:spLocks noGrp="1" noRot="1" noChangeAspect="1" noChangeArrowheads="1" noTextEdit="1"/>
          </p:cNvSpPr>
          <p:nvPr>
            <p:ph type="sldImg"/>
          </p:nvPr>
        </p:nvSpPr>
        <p:spPr>
          <a:xfrm>
            <a:off x="1258888" y="720725"/>
            <a:ext cx="4791075" cy="3594100"/>
          </a:xfrm>
          <a:ln/>
        </p:spPr>
      </p:sp>
      <p:sp>
        <p:nvSpPr>
          <p:cNvPr id="141315" name="备注占位符 2">
            <a:extLst>
              <a:ext uri="{FF2B5EF4-FFF2-40B4-BE49-F238E27FC236}">
                <a16:creationId xmlns:a16="http://schemas.microsoft.com/office/drawing/2014/main" id="{80A4ACB4-C6B3-4234-8D05-972C1C816737}"/>
              </a:ext>
            </a:extLst>
          </p:cNvPr>
          <p:cNvSpPr>
            <a:spLocks noGrp="1" noChangeArrowheads="1"/>
          </p:cNvSpPr>
          <p:nvPr>
            <p:ph type="body" idx="1"/>
          </p:nvPr>
        </p:nvSpPr>
        <p:spPr>
          <a:noFill/>
        </p:spPr>
        <p:txBody>
          <a:bodyPr/>
          <a:lstStyle/>
          <a:p>
            <a:endParaRPr lang="zh-CN" altLang="en-US" dirty="0"/>
          </a:p>
        </p:txBody>
      </p:sp>
      <p:sp>
        <p:nvSpPr>
          <p:cNvPr id="141316" name="灯片编号占位符 3">
            <a:extLst>
              <a:ext uri="{FF2B5EF4-FFF2-40B4-BE49-F238E27FC236}">
                <a16:creationId xmlns:a16="http://schemas.microsoft.com/office/drawing/2014/main" id="{6D096ED3-4B4D-4692-B9ED-9FC52DEB20FE}"/>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4D4EA8-2276-41B8-87CE-7A0A456D2F72}" type="slidenum">
              <a:rPr lang="zh-CN" altLang="en-US"/>
              <a:pPr>
                <a:spcBef>
                  <a:spcPct val="0"/>
                </a:spcBef>
              </a:pPr>
              <a:t>81</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94AA228B-D603-4F38-A5EE-A441DD309CB4}"/>
              </a:ext>
            </a:extLst>
          </p:cNvPr>
          <p:cNvSpPr>
            <a:spLocks noGrp="1" noRot="1" noChangeAspect="1" noChangeArrowheads="1" noTextEdit="1"/>
          </p:cNvSpPr>
          <p:nvPr>
            <p:ph type="sldImg"/>
          </p:nvPr>
        </p:nvSpPr>
        <p:spPr>
          <a:xfrm>
            <a:off x="1258888" y="720725"/>
            <a:ext cx="4791075" cy="3594100"/>
          </a:xfrm>
          <a:ln/>
        </p:spPr>
      </p:sp>
      <p:sp>
        <p:nvSpPr>
          <p:cNvPr id="148483" name="备注占位符 2">
            <a:extLst>
              <a:ext uri="{FF2B5EF4-FFF2-40B4-BE49-F238E27FC236}">
                <a16:creationId xmlns:a16="http://schemas.microsoft.com/office/drawing/2014/main" id="{A774FAB2-2EB1-44A0-81EF-6FF5B7976575}"/>
              </a:ext>
            </a:extLst>
          </p:cNvPr>
          <p:cNvSpPr>
            <a:spLocks noGrp="1" noChangeArrowheads="1"/>
          </p:cNvSpPr>
          <p:nvPr>
            <p:ph type="body" idx="1"/>
          </p:nvPr>
        </p:nvSpPr>
        <p:spPr>
          <a:noFill/>
        </p:spPr>
        <p:txBody>
          <a:bodyPr/>
          <a:lstStyle/>
          <a:p>
            <a:endParaRPr lang="zh-CN" altLang="en-US"/>
          </a:p>
        </p:txBody>
      </p:sp>
      <p:sp>
        <p:nvSpPr>
          <p:cNvPr id="148484" name="灯片编号占位符 3">
            <a:extLst>
              <a:ext uri="{FF2B5EF4-FFF2-40B4-BE49-F238E27FC236}">
                <a16:creationId xmlns:a16="http://schemas.microsoft.com/office/drawing/2014/main" id="{544C635D-E8E8-47E5-B8A4-20680F5C14CF}"/>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13D700-07F1-4D8E-B22B-90970F293198}" type="slidenum">
              <a:rPr lang="zh-CN" altLang="en-US"/>
              <a:pPr>
                <a:spcBef>
                  <a:spcPct val="0"/>
                </a:spcBef>
              </a:pPr>
              <a:t>87</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0">
            <a:extLst>
              <a:ext uri="{FF2B5EF4-FFF2-40B4-BE49-F238E27FC236}">
                <a16:creationId xmlns:a16="http://schemas.microsoft.com/office/drawing/2014/main" id="{8A2ECDD9-5C2E-4463-9E85-6EE601E7061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F98932-BF86-458A-8145-AC8D626D2AA8}" type="slidenum">
              <a:rPr lang="en-US" altLang="zh-CN"/>
              <a:pPr>
                <a:spcBef>
                  <a:spcPct val="0"/>
                </a:spcBef>
              </a:pPr>
              <a:t>88</a:t>
            </a:fld>
            <a:endParaRPr lang="en-US" altLang="zh-CN"/>
          </a:p>
        </p:txBody>
      </p:sp>
      <p:sp>
        <p:nvSpPr>
          <p:cNvPr id="150531" name="Rectangle 1">
            <a:extLst>
              <a:ext uri="{FF2B5EF4-FFF2-40B4-BE49-F238E27FC236}">
                <a16:creationId xmlns:a16="http://schemas.microsoft.com/office/drawing/2014/main" id="{00253D5E-307A-4CCB-8973-EBAD4069DFB8}"/>
              </a:ext>
            </a:extLst>
          </p:cNvPr>
          <p:cNvSpPr>
            <a:spLocks noGrp="1" noRot="1" noChangeAspect="1" noChangeArrowheads="1" noTextEdit="1"/>
          </p:cNvSpPr>
          <p:nvPr>
            <p:ph type="sldImg"/>
          </p:nvPr>
        </p:nvSpPr>
        <p:spPr>
          <a:xfrm>
            <a:off x="2857500" y="522288"/>
            <a:ext cx="3429000" cy="25717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2" name="Rectangle 2">
            <a:extLst>
              <a:ext uri="{FF2B5EF4-FFF2-40B4-BE49-F238E27FC236}">
                <a16:creationId xmlns:a16="http://schemas.microsoft.com/office/drawing/2014/main" id="{3BEC4BE0-692C-4452-88A7-A273B7FAB197}"/>
              </a:ext>
            </a:extLst>
          </p:cNvPr>
          <p:cNvSpPr>
            <a:spLocks noGrp="1" noChangeArrowheads="1"/>
          </p:cNvSpPr>
          <p:nvPr>
            <p:ph type="body" idx="1"/>
          </p:nvPr>
        </p:nvSpPr>
        <p:spPr>
          <a:xfrm>
            <a:off x="914400" y="3257550"/>
            <a:ext cx="7315200" cy="308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zh-CN">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dirty="0">
              <a:solidFill>
                <a:srgbClr val="000000"/>
              </a:solidFill>
              <a:latin typeface="Arial" panose="020B0604020202020204" pitchFamily="34" charset="0"/>
            </a:endParaRP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89</a:t>
            </a:fld>
            <a:endParaRPr lang="en-US"/>
          </a:p>
        </p:txBody>
      </p:sp>
    </p:spTree>
    <p:extLst>
      <p:ext uri="{BB962C8B-B14F-4D97-AF65-F5344CB8AC3E}">
        <p14:creationId xmlns:p14="http://schemas.microsoft.com/office/powerpoint/2010/main" val="14551333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zh-CN" altLang="zh-CN" dirty="0">
              <a:solidFill>
                <a:srgbClr val="000000"/>
              </a:solidFill>
              <a:latin typeface="Arial" panose="020B0604020202020204" pitchFamily="34" charset="0"/>
            </a:endParaRP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90</a:t>
            </a:fld>
            <a:endParaRPr lang="en-US"/>
          </a:p>
        </p:txBody>
      </p:sp>
    </p:spTree>
    <p:extLst>
      <p:ext uri="{BB962C8B-B14F-4D97-AF65-F5344CB8AC3E}">
        <p14:creationId xmlns:p14="http://schemas.microsoft.com/office/powerpoint/2010/main" val="34555632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91</a:t>
            </a:fld>
            <a:endParaRPr lang="en-US"/>
          </a:p>
        </p:txBody>
      </p:sp>
    </p:spTree>
    <p:extLst>
      <p:ext uri="{BB962C8B-B14F-4D97-AF65-F5344CB8AC3E}">
        <p14:creationId xmlns:p14="http://schemas.microsoft.com/office/powerpoint/2010/main" val="3758980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zh-CN" dirty="0">
              <a:solidFill>
                <a:srgbClr val="000000"/>
              </a:solidFill>
              <a:latin typeface="Arial" panose="020B0604020202020204" pitchFamily="34" charset="0"/>
            </a:endParaRP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92</a:t>
            </a:fld>
            <a:endParaRPr lang="en-US"/>
          </a:p>
        </p:txBody>
      </p:sp>
    </p:spTree>
    <p:extLst>
      <p:ext uri="{BB962C8B-B14F-4D97-AF65-F5344CB8AC3E}">
        <p14:creationId xmlns:p14="http://schemas.microsoft.com/office/powerpoint/2010/main" val="63314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7</a:t>
            </a:fld>
            <a:endParaRPr lang="en-US"/>
          </a:p>
        </p:txBody>
      </p:sp>
    </p:spTree>
    <p:extLst>
      <p:ext uri="{BB962C8B-B14F-4D97-AF65-F5344CB8AC3E}">
        <p14:creationId xmlns:p14="http://schemas.microsoft.com/office/powerpoint/2010/main" val="31794681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a:lnSpc>
                <a:spcPct val="80000"/>
              </a:lnSpc>
              <a:spcBef>
                <a:spcPts val="500"/>
              </a:spcBef>
              <a:buClr>
                <a:srgbClr val="00007D"/>
              </a:buClr>
              <a:buFont typeface="Wingdings" panose="05000000000000000000" pitchFamily="2" charset="2"/>
              <a:buChar cha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94</a:t>
            </a:fld>
            <a:endParaRPr lang="en-US"/>
          </a:p>
        </p:txBody>
      </p:sp>
    </p:spTree>
    <p:extLst>
      <p:ext uri="{BB962C8B-B14F-4D97-AF65-F5344CB8AC3E}">
        <p14:creationId xmlns:p14="http://schemas.microsoft.com/office/powerpoint/2010/main" val="7525634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95</a:t>
            </a:fld>
            <a:endParaRPr lang="en-US"/>
          </a:p>
        </p:txBody>
      </p:sp>
    </p:spTree>
    <p:extLst>
      <p:ext uri="{BB962C8B-B14F-4D97-AF65-F5344CB8AC3E}">
        <p14:creationId xmlns:p14="http://schemas.microsoft.com/office/powerpoint/2010/main" val="27223509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96</a:t>
            </a:fld>
            <a:endParaRPr lang="en-US"/>
          </a:p>
        </p:txBody>
      </p:sp>
    </p:spTree>
    <p:extLst>
      <p:ext uri="{BB962C8B-B14F-4D97-AF65-F5344CB8AC3E}">
        <p14:creationId xmlns:p14="http://schemas.microsoft.com/office/powerpoint/2010/main" val="31787427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97</a:t>
            </a:fld>
            <a:endParaRPr lang="en-US"/>
          </a:p>
        </p:txBody>
      </p:sp>
    </p:spTree>
    <p:extLst>
      <p:ext uri="{BB962C8B-B14F-4D97-AF65-F5344CB8AC3E}">
        <p14:creationId xmlns:p14="http://schemas.microsoft.com/office/powerpoint/2010/main" val="24023480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98</a:t>
            </a:fld>
            <a:endParaRPr lang="en-US"/>
          </a:p>
        </p:txBody>
      </p:sp>
    </p:spTree>
    <p:extLst>
      <p:ext uri="{BB962C8B-B14F-4D97-AF65-F5344CB8AC3E}">
        <p14:creationId xmlns:p14="http://schemas.microsoft.com/office/powerpoint/2010/main" val="30944014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99</a:t>
            </a:fld>
            <a:endParaRPr lang="en-US"/>
          </a:p>
        </p:txBody>
      </p:sp>
    </p:spTree>
    <p:extLst>
      <p:ext uri="{BB962C8B-B14F-4D97-AF65-F5344CB8AC3E}">
        <p14:creationId xmlns:p14="http://schemas.microsoft.com/office/powerpoint/2010/main" val="8104591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101</a:t>
            </a:fld>
            <a:endParaRPr lang="en-US"/>
          </a:p>
        </p:txBody>
      </p:sp>
    </p:spTree>
    <p:extLst>
      <p:ext uri="{BB962C8B-B14F-4D97-AF65-F5344CB8AC3E}">
        <p14:creationId xmlns:p14="http://schemas.microsoft.com/office/powerpoint/2010/main" val="23481105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102</a:t>
            </a:fld>
            <a:endParaRPr lang="en-US"/>
          </a:p>
        </p:txBody>
      </p:sp>
    </p:spTree>
    <p:extLst>
      <p:ext uri="{BB962C8B-B14F-4D97-AF65-F5344CB8AC3E}">
        <p14:creationId xmlns:p14="http://schemas.microsoft.com/office/powerpoint/2010/main" val="36925039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104</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105</a:t>
            </a:fld>
            <a:endParaRPr lang="en-US"/>
          </a:p>
        </p:txBody>
      </p:sp>
    </p:spTree>
    <p:extLst>
      <p:ext uri="{BB962C8B-B14F-4D97-AF65-F5344CB8AC3E}">
        <p14:creationId xmlns:p14="http://schemas.microsoft.com/office/powerpoint/2010/main" val="40619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a:t>
            </a:fld>
            <a:endParaRPr lang="en-US"/>
          </a:p>
        </p:txBody>
      </p:sp>
    </p:spTree>
    <p:extLst>
      <p:ext uri="{BB962C8B-B14F-4D97-AF65-F5344CB8AC3E}">
        <p14:creationId xmlns:p14="http://schemas.microsoft.com/office/powerpoint/2010/main" val="13683313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106</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9</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zh-CN" altLang="en-US" dirty="0">
              <a:ea typeface="黑体" panose="02010609060101010101" pitchFamily="49"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黑体" panose="02010609060101010101" pitchFamily="49" charset="-122"/>
            </a:endParaRPr>
          </a:p>
          <a:p>
            <a:pPr marL="457200" indent="-457200">
              <a:buFont typeface="+mj-ea"/>
              <a:buAutoNum type="circleNumDbPlain"/>
              <a:defRPr/>
            </a:pPr>
            <a:endParaRPr lang="zh-CN" altLang="en-US" dirty="0">
              <a:ea typeface="黑体" panose="02010609060101010101" pitchFamily="49"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黑体" panose="02010609060101010101" pitchFamily="49" charset="-122"/>
              </a:defRPr>
            </a:lvl1pPr>
            <a:lvl2pPr marL="914400" indent="-457200">
              <a:buFont typeface="+mj-lt"/>
              <a:buAutoNum type="alphaLcParenR"/>
              <a:defRPr baseline="0">
                <a:solidFill>
                  <a:schemeClr val="accent5">
                    <a:lumMod val="75000"/>
                  </a:schemeClr>
                </a:solidFill>
                <a:latin typeface="Times New Roman" pitchFamily="18" charset="0"/>
                <a:ea typeface="黑体" panose="02010609060101010101" pitchFamily="49" charset="-122"/>
              </a:defRPr>
            </a:lvl2pPr>
          </a:lstStyle>
          <a:p>
            <a:pPr lvl="0"/>
            <a:r>
              <a:rPr lang="zh-CN" altLang="en-US" dirty="0"/>
              <a:t>单击此处编辑母版文本样式</a:t>
            </a:r>
          </a:p>
          <a:p>
            <a:pPr lvl="1"/>
            <a:r>
              <a:rPr lang="zh-CN" altLang="en-US" dirty="0"/>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8365427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2C85A56-3338-48AA-B673-E558D2094FAB}"/>
              </a:ext>
            </a:extLst>
          </p:cNvPr>
          <p:cNvSpPr>
            <a:spLocks noGrp="1" noChangeArrowheads="1"/>
          </p:cNvSpPr>
          <p:nvPr>
            <p:ph type="dt" sz="half" idx="10"/>
          </p:nvPr>
        </p:nvSpPr>
        <p:spPr>
          <a:ln/>
        </p:spPr>
        <p:txBody>
          <a:bodyPr/>
          <a:lstStyle>
            <a:lvl1pPr>
              <a:defRPr/>
            </a:lvl1pPr>
          </a:lstStyle>
          <a:p>
            <a:pPr>
              <a:defRPr/>
            </a:pPr>
            <a:fld id="{030C6085-237E-4A33-8540-EB16D2070CCC}" type="datetime1">
              <a:rPr lang="en-US" altLang="zh-CN"/>
              <a:pPr>
                <a:defRPr/>
              </a:pPr>
              <a:t>5/25/2019</a:t>
            </a:fld>
            <a:endParaRPr lang="en-US" altLang="zh-CN"/>
          </a:p>
        </p:txBody>
      </p:sp>
      <p:sp>
        <p:nvSpPr>
          <p:cNvPr id="3" name="Rectangle 12">
            <a:extLst>
              <a:ext uri="{FF2B5EF4-FFF2-40B4-BE49-F238E27FC236}">
                <a16:creationId xmlns:a16="http://schemas.microsoft.com/office/drawing/2014/main" id="{58A9936A-51E4-4836-B197-E92D03787B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D5C38669-892B-444B-808D-7465A8109407}"/>
              </a:ext>
            </a:extLst>
          </p:cNvPr>
          <p:cNvSpPr>
            <a:spLocks noGrp="1" noChangeArrowheads="1"/>
          </p:cNvSpPr>
          <p:nvPr>
            <p:ph type="sldNum" sz="quarter" idx="12"/>
          </p:nvPr>
        </p:nvSpPr>
        <p:spPr>
          <a:ln/>
        </p:spPr>
        <p:txBody>
          <a:bodyPr/>
          <a:lstStyle>
            <a:lvl1pPr>
              <a:defRPr/>
            </a:lvl1pPr>
          </a:lstStyle>
          <a:p>
            <a:pPr>
              <a:defRPr/>
            </a:pPr>
            <a:fld id="{F45BE3C3-1420-4B9B-8A90-EC8C36E5EE31}" type="slidenum">
              <a:rPr lang="zh-CN" altLang="en-US"/>
              <a:pPr>
                <a:defRPr/>
              </a:pPr>
              <a:t>‹#›</a:t>
            </a:fld>
            <a:endParaRPr lang="en-US" altLang="zh-CN"/>
          </a:p>
        </p:txBody>
      </p:sp>
    </p:spTree>
    <p:extLst>
      <p:ext uri="{BB962C8B-B14F-4D97-AF65-F5344CB8AC3E}">
        <p14:creationId xmlns:p14="http://schemas.microsoft.com/office/powerpoint/2010/main" val="381520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3250" cy="1365250"/>
          </a:xfrm>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D1DCAE15-A942-471D-A42E-AB4A8876D6DF}"/>
              </a:ext>
            </a:extLst>
          </p:cNvPr>
          <p:cNvSpPr>
            <a:spLocks noGrp="1"/>
          </p:cNvSpPr>
          <p:nvPr>
            <p:ph type="sldNum" idx="10"/>
          </p:nvPr>
        </p:nvSpPr>
        <p:spPr>
          <a:xfrm>
            <a:off x="6553200" y="6248400"/>
            <a:ext cx="2127250" cy="450850"/>
          </a:xfrm>
        </p:spPr>
        <p:txBody>
          <a:bodyPr/>
          <a:lstStyle>
            <a:lvl1pPr>
              <a:defRPr smtClean="0"/>
            </a:lvl1pPr>
          </a:lstStyle>
          <a:p>
            <a:pPr>
              <a:defRPr/>
            </a:pPr>
            <a:fld id="{A7C1AE5E-A3BA-4AC8-9C56-07A42DCD2BC5}" type="slidenum">
              <a:rPr lang="en-US" altLang="zh-CN"/>
              <a:pPr>
                <a:defRPr/>
              </a:pPr>
              <a:t>‹#›</a:t>
            </a:fld>
            <a:endParaRPr lang="en-US" altLang="zh-CN"/>
          </a:p>
        </p:txBody>
      </p:sp>
    </p:spTree>
    <p:extLst>
      <p:ext uri="{BB962C8B-B14F-4D97-AF65-F5344CB8AC3E}">
        <p14:creationId xmlns:p14="http://schemas.microsoft.com/office/powerpoint/2010/main" val="43205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9148025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471808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165059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627543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965506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4286120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0449153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信息检索导论</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2017</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信息检索导论</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charset="0"/>
                <a:cs typeface="Times New Roman" pitchFamily="18" charset="0"/>
              </a:rPr>
              <a:t>An Introduction</a:t>
            </a:r>
            <a:r>
              <a:rPr lang="en-US" altLang="zh-CN" sz="3600" b="1" baseline="0" dirty="0">
                <a:solidFill>
                  <a:srgbClr val="139CB7"/>
                </a:solidFill>
                <a:ea typeface="Arial Unicode MS" charset="0"/>
                <a:cs typeface="Times New Roman" pitchFamily="18" charset="0"/>
              </a:rPr>
              <a:t> to</a:t>
            </a:r>
            <a:r>
              <a:rPr lang="en-US" altLang="zh-CN" sz="3600" b="1" dirty="0">
                <a:solidFill>
                  <a:srgbClr val="139CB7"/>
                </a:solidFill>
                <a:ea typeface="Arial Unicode MS" charset="0"/>
                <a:cs typeface="Times New Roman" pitchFamily="18" charset="0"/>
              </a:rPr>
              <a:t> </a:t>
            </a:r>
            <a:r>
              <a:rPr lang="en-US" sz="36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中科院研究生院2012年度秋季课程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extLst>
      <p:ext uri="{BB962C8B-B14F-4D97-AF65-F5344CB8AC3E}">
        <p14:creationId xmlns:p14="http://schemas.microsoft.com/office/powerpoint/2010/main" val="9434143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黑体" panose="02010609060101010101" pitchFamily="49"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192320226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7" r:id="rId9"/>
    <p:sldLayoutId id="2147483768" r:id="rId10"/>
    <p:sldLayoutId id="2147483769" r:id="rId11"/>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6.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5.wmf"/><Relationship Id="rId11" Type="http://schemas.openxmlformats.org/officeDocument/2006/relationships/image" Target="../media/image37.w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34.wmf"/><Relationship Id="rId9" Type="http://schemas.openxmlformats.org/officeDocument/2006/relationships/image" Target="../media/image38.png"/></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43.wmf"/><Relationship Id="rId18" Type="http://schemas.openxmlformats.org/officeDocument/2006/relationships/oleObject" Target="../embeddings/oleObject20.bin"/><Relationship Id="rId3" Type="http://schemas.openxmlformats.org/officeDocument/2006/relationships/notesSlide" Target="../notesSlides/notesSlide60.xml"/><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17.bin"/><Relationship Id="rId17" Type="http://schemas.openxmlformats.org/officeDocument/2006/relationships/image" Target="../media/image45.wmf"/><Relationship Id="rId2" Type="http://schemas.openxmlformats.org/officeDocument/2006/relationships/slideLayout" Target="../slideLayouts/slideLayout3.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16.bin"/><Relationship Id="rId19" Type="http://schemas.openxmlformats.org/officeDocument/2006/relationships/image" Target="../media/image46.wmf"/><Relationship Id="rId4" Type="http://schemas.openxmlformats.org/officeDocument/2006/relationships/oleObject" Target="../embeddings/oleObject13.bin"/><Relationship Id="rId9" Type="http://schemas.openxmlformats.org/officeDocument/2006/relationships/image" Target="../media/image41.wmf"/><Relationship Id="rId14" Type="http://schemas.openxmlformats.org/officeDocument/2006/relationships/oleObject" Target="../embeddings/oleObject18.bin"/></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50.wmf"/><Relationship Id="rId11" Type="http://schemas.openxmlformats.org/officeDocument/2006/relationships/image" Target="../media/image45.wmf"/><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49.wmf"/><Relationship Id="rId9" Type="http://schemas.openxmlformats.org/officeDocument/2006/relationships/image" Target="../media/image51.wmf"/></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1</a:t>
            </a:fld>
            <a:endParaRPr lang="zh-CN" altLang="en-US" dirty="0"/>
          </a:p>
        </p:txBody>
      </p:sp>
      <p:sp>
        <p:nvSpPr>
          <p:cNvPr id="2" name="矩形 1"/>
          <p:cNvSpPr/>
          <p:nvPr/>
        </p:nvSpPr>
        <p:spPr>
          <a:xfrm>
            <a:off x="2624009" y="3068960"/>
            <a:ext cx="3903633" cy="898836"/>
          </a:xfrm>
          <a:prstGeom prst="rect">
            <a:avLst/>
          </a:prstGeom>
        </p:spPr>
        <p:txBody>
          <a:bodyPr wrap="none">
            <a:spAutoFit/>
          </a:bodyPr>
          <a:lstStyle/>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4000" dirty="0">
                <a:solidFill>
                  <a:srgbClr val="336699"/>
                </a:solidFill>
                <a:latin typeface="Times New Roman" pitchFamily="18" charset="0"/>
                <a:ea typeface="黑体" pitchFamily="49" charset="-122"/>
              </a:rPr>
              <a:t>第四章 文本处理</a:t>
            </a:r>
            <a:endParaRPr lang="en-US" altLang="zh-CN" sz="4000" dirty="0">
              <a:solidFill>
                <a:srgbClr val="336699"/>
              </a:solidFill>
              <a:latin typeface="Times New Roman" pitchFamily="18" charset="0"/>
              <a:ea typeface="黑体" pitchFamily="49" charset="-122"/>
            </a:endParaRPr>
          </a:p>
        </p:txBody>
      </p:sp>
    </p:spTree>
    <p:extLst>
      <p:ext uri="{BB962C8B-B14F-4D97-AF65-F5344CB8AC3E}">
        <p14:creationId xmlns:p14="http://schemas.microsoft.com/office/powerpoint/2010/main" val="315803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文档解析</a:t>
            </a:r>
          </a:p>
        </p:txBody>
      </p:sp>
      <p:sp>
        <p:nvSpPr>
          <p:cNvPr id="3" name="内容占位符 2"/>
          <p:cNvSpPr>
            <a:spLocks noGrp="1"/>
          </p:cNvSpPr>
          <p:nvPr>
            <p:ph idx="1"/>
          </p:nvPr>
        </p:nvSpPr>
        <p:spPr/>
        <p:txBody>
          <a:bodyPr/>
          <a:lstStyle/>
          <a:p>
            <a:r>
              <a:rPr lang="zh-CN" altLang="en-US" dirty="0"/>
              <a:t>目的</a:t>
            </a:r>
            <a:endParaRPr lang="en-US" altLang="zh-CN" dirty="0"/>
          </a:p>
          <a:p>
            <a:pPr lvl="1"/>
            <a:r>
              <a:rPr lang="zh-CN" altLang="en-US" dirty="0"/>
              <a:t>识别文本文档的内容和结构</a:t>
            </a:r>
            <a:endParaRPr lang="en-US" altLang="zh-CN" dirty="0"/>
          </a:p>
          <a:p>
            <a:r>
              <a:rPr lang="zh-CN" altLang="en-US" dirty="0"/>
              <a:t>解析内容</a:t>
            </a:r>
            <a:endParaRPr lang="en-US" altLang="zh-CN" dirty="0"/>
          </a:p>
          <a:p>
            <a:pPr lvl="1"/>
            <a:r>
              <a:rPr lang="zh-CN" altLang="en-US" dirty="0"/>
              <a:t>预处理</a:t>
            </a:r>
            <a:endParaRPr lang="en-US" altLang="zh-CN" dirty="0"/>
          </a:p>
          <a:p>
            <a:pPr lvl="2"/>
            <a:r>
              <a:rPr lang="zh-CN" altLang="en-US" dirty="0"/>
              <a:t>中文分词</a:t>
            </a:r>
            <a:endParaRPr lang="en-US" altLang="zh-CN" dirty="0"/>
          </a:p>
          <a:p>
            <a:pPr lvl="2"/>
            <a:r>
              <a:rPr lang="zh-CN" altLang="en-US" dirty="0"/>
              <a:t>英文分词</a:t>
            </a:r>
            <a:endParaRPr lang="en-US" altLang="zh-CN" dirty="0"/>
          </a:p>
          <a:p>
            <a:pPr lvl="3"/>
            <a:r>
              <a:rPr lang="zh-CN" altLang="en-US" dirty="0"/>
              <a:t>词形归并</a:t>
            </a:r>
            <a:endParaRPr lang="en-US" altLang="zh-CN" dirty="0"/>
          </a:p>
          <a:p>
            <a:pPr lvl="3"/>
            <a:r>
              <a:rPr lang="zh-CN" altLang="en-US" dirty="0"/>
              <a:t>停用词去除</a:t>
            </a:r>
            <a:endParaRPr lang="en-US" altLang="zh-CN" dirty="0"/>
          </a:p>
          <a:p>
            <a:pPr lvl="3"/>
            <a:r>
              <a:rPr lang="zh-CN" altLang="en-US" dirty="0"/>
              <a:t>词干提取</a:t>
            </a:r>
            <a:endParaRPr lang="en-US" altLang="zh-CN" dirty="0"/>
          </a:p>
          <a:p>
            <a:pPr lvl="1"/>
            <a:r>
              <a:rPr lang="zh-CN" altLang="en-US" dirty="0"/>
              <a:t>文档结构</a:t>
            </a:r>
            <a:endParaRPr lang="en-US" altLang="zh-CN" dirty="0"/>
          </a:p>
          <a:p>
            <a:pPr lvl="1"/>
            <a:r>
              <a:rPr lang="zh-CN" altLang="en-US" dirty="0"/>
              <a:t>链接</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a:t>
            </a:fld>
            <a:endParaRPr lang="zh-CN" altLang="en-US" dirty="0"/>
          </a:p>
        </p:txBody>
      </p:sp>
    </p:spTree>
    <p:extLst>
      <p:ext uri="{BB962C8B-B14F-4D97-AF65-F5344CB8AC3E}">
        <p14:creationId xmlns:p14="http://schemas.microsoft.com/office/powerpoint/2010/main" val="83262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HITS</a:t>
            </a:r>
            <a:r>
              <a:rPr lang="zh-CN" altLang="en-US" dirty="0"/>
              <a:t>排序方法（</a:t>
            </a:r>
            <a:r>
              <a:rPr lang="en-US" altLang="zh-CN" dirty="0"/>
              <a:t>5</a:t>
            </a:r>
            <a:r>
              <a:rPr lang="zh-CN" altLang="en-US" dirty="0"/>
              <a:t>）</a:t>
            </a:r>
          </a:p>
        </p:txBody>
      </p:sp>
      <p:sp>
        <p:nvSpPr>
          <p:cNvPr id="3" name="内容占位符 2"/>
          <p:cNvSpPr>
            <a:spLocks noGrp="1"/>
          </p:cNvSpPr>
          <p:nvPr>
            <p:ph idx="1"/>
          </p:nvPr>
        </p:nvSpPr>
        <p:spPr>
          <a:xfrm>
            <a:off x="457200" y="1932384"/>
            <a:ext cx="8435280" cy="4953000"/>
          </a:xfrm>
        </p:spPr>
        <p:txBody>
          <a:bodyPr>
            <a:normAutofit fontScale="92500" lnSpcReduction="10000"/>
          </a:bodyPr>
          <a:lstStyle/>
          <a:p>
            <a:r>
              <a:rPr lang="zh-CN" altLang="en-US" dirty="0"/>
              <a:t>将查询</a:t>
            </a:r>
            <a:r>
              <a:rPr lang="en-US" altLang="zh-CN" dirty="0"/>
              <a:t>q</a:t>
            </a:r>
            <a:r>
              <a:rPr lang="zh-CN" altLang="en-US" dirty="0"/>
              <a:t>提交给基于关键字查询的检索系统，从返回结果页面的集合中取前</a:t>
            </a:r>
            <a:r>
              <a:rPr lang="en-US" altLang="zh-CN" dirty="0"/>
              <a:t>n</a:t>
            </a:r>
            <a:r>
              <a:rPr lang="zh-CN" altLang="en-US" dirty="0"/>
              <a:t>个网页</a:t>
            </a:r>
            <a:r>
              <a:rPr lang="en-US" altLang="zh-CN" dirty="0"/>
              <a:t>(</a:t>
            </a:r>
            <a:r>
              <a:rPr lang="zh-CN" altLang="en-US" dirty="0"/>
              <a:t>如</a:t>
            </a:r>
            <a:r>
              <a:rPr lang="en-US" altLang="zh-CN" dirty="0"/>
              <a:t>n=200)</a:t>
            </a:r>
            <a:r>
              <a:rPr lang="zh-CN" altLang="en-US" dirty="0"/>
              <a:t>，作为根集合</a:t>
            </a:r>
            <a:endParaRPr lang="en-US" altLang="zh-CN" dirty="0"/>
          </a:p>
          <a:p>
            <a:r>
              <a:rPr lang="zh-CN" altLang="en-US" dirty="0"/>
              <a:t> 在根集</a:t>
            </a:r>
            <a:r>
              <a:rPr lang="en-US" altLang="zh-CN" dirty="0"/>
              <a:t>root</a:t>
            </a:r>
            <a:r>
              <a:rPr lang="zh-CN" altLang="en-US" dirty="0"/>
              <a:t>的基础上，</a:t>
            </a:r>
            <a:r>
              <a:rPr lang="en-US" altLang="zh-CN" dirty="0"/>
              <a:t>HITS</a:t>
            </a:r>
            <a:r>
              <a:rPr lang="zh-CN" altLang="en-US" dirty="0"/>
              <a:t>算法对网页集合进行扩充</a:t>
            </a:r>
            <a:endParaRPr lang="en-US" altLang="zh-CN" dirty="0"/>
          </a:p>
          <a:p>
            <a:pPr lvl="1"/>
            <a:r>
              <a:rPr lang="zh-CN" altLang="en-US" dirty="0"/>
              <a:t>凡是与根集内网页有直接链接指向关系的网页都被扩充到集合，无论是有链接指向根集内页面，还是根集页面有链接指向的页面</a:t>
            </a:r>
            <a:endParaRPr lang="en-US" altLang="zh-CN" dirty="0"/>
          </a:p>
          <a:p>
            <a:r>
              <a:rPr lang="en-US" altLang="zh-CN" i="1" dirty="0"/>
              <a:t>A(</a:t>
            </a:r>
            <a:r>
              <a:rPr lang="en-US" altLang="zh-CN" i="1" dirty="0" err="1"/>
              <a:t>i</a:t>
            </a:r>
            <a:r>
              <a:rPr lang="en-US" altLang="zh-CN" i="1" dirty="0"/>
              <a:t>)</a:t>
            </a:r>
            <a:r>
              <a:rPr lang="zh-CN" altLang="en-US" dirty="0"/>
              <a:t>与</a:t>
            </a:r>
            <a:r>
              <a:rPr lang="en-US" altLang="zh-CN" i="1" dirty="0"/>
              <a:t>H(</a:t>
            </a:r>
            <a:r>
              <a:rPr lang="en-US" altLang="zh-CN" i="1" dirty="0" err="1"/>
              <a:t>i</a:t>
            </a:r>
            <a:r>
              <a:rPr lang="en-US" altLang="zh-CN" i="1" dirty="0"/>
              <a:t>)</a:t>
            </a:r>
            <a:r>
              <a:rPr lang="zh-CN" altLang="en-US" dirty="0"/>
              <a:t>分别表示网页结点 </a:t>
            </a:r>
            <a:r>
              <a:rPr lang="en-US" altLang="zh-CN" dirty="0" err="1"/>
              <a:t>i</a:t>
            </a:r>
            <a:r>
              <a:rPr lang="en-US" altLang="zh-CN" dirty="0"/>
              <a:t> </a:t>
            </a:r>
            <a:r>
              <a:rPr lang="zh-CN" altLang="en-US" dirty="0"/>
              <a:t>的</a:t>
            </a:r>
            <a:r>
              <a:rPr lang="en-US" altLang="zh-CN" dirty="0"/>
              <a:t>Authority</a:t>
            </a:r>
            <a:r>
              <a:rPr lang="zh-CN" altLang="en-US" dirty="0"/>
              <a:t>值</a:t>
            </a:r>
            <a:r>
              <a:rPr lang="en-US" altLang="zh-CN" dirty="0"/>
              <a:t>(</a:t>
            </a:r>
            <a:r>
              <a:rPr lang="zh-CN" altLang="en-US" dirty="0"/>
              <a:t>权威度</a:t>
            </a:r>
            <a:r>
              <a:rPr lang="en-US" altLang="zh-CN" dirty="0"/>
              <a:t>)</a:t>
            </a:r>
            <a:r>
              <a:rPr lang="zh-CN" altLang="en-US" dirty="0"/>
              <a:t>和</a:t>
            </a:r>
            <a:r>
              <a:rPr lang="en-US" altLang="zh-CN" dirty="0"/>
              <a:t>Hub</a:t>
            </a:r>
            <a:r>
              <a:rPr lang="zh-CN" altLang="en-US" dirty="0"/>
              <a:t>值</a:t>
            </a:r>
            <a:r>
              <a:rPr lang="en-US" altLang="zh-CN" dirty="0"/>
              <a:t>(</a:t>
            </a:r>
            <a:r>
              <a:rPr lang="zh-CN" altLang="en-US" dirty="0"/>
              <a:t>中心度</a:t>
            </a:r>
            <a:r>
              <a:rPr lang="en-US" altLang="zh-CN" dirty="0"/>
              <a:t>)</a:t>
            </a:r>
          </a:p>
          <a:p>
            <a:r>
              <a:rPr lang="zh-CN" altLang="en-US" dirty="0"/>
              <a:t>根据网页的出度和入度建立一个矩阵，通过矩阵的迭代运算和定义收敛的阈值不断对两个向量</a:t>
            </a:r>
            <a:r>
              <a:rPr lang="en-US" altLang="zh-CN" dirty="0"/>
              <a:t>Authority</a:t>
            </a:r>
            <a:r>
              <a:rPr lang="zh-CN" altLang="en-US" dirty="0"/>
              <a:t>和</a:t>
            </a:r>
            <a:r>
              <a:rPr lang="en-US" altLang="zh-CN" dirty="0"/>
              <a:t>Hub</a:t>
            </a:r>
            <a:r>
              <a:rPr lang="zh-CN" altLang="en-US" dirty="0"/>
              <a:t>值进行更新直至收敛</a:t>
            </a:r>
            <a:endParaRPr lang="en-US" altLang="zh-CN" dirty="0"/>
          </a:p>
          <a:p>
            <a:r>
              <a:rPr lang="zh-CN" altLang="en-US" dirty="0"/>
              <a:t>依据收敛后的结果排序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100</a:t>
            </a:fld>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HITS</a:t>
            </a:r>
            <a:r>
              <a:rPr lang="zh-CN" altLang="en-US" dirty="0"/>
              <a:t>排序方法（</a:t>
            </a:r>
            <a:r>
              <a:rPr lang="en-US" altLang="zh-CN" dirty="0"/>
              <a:t>6</a:t>
            </a:r>
            <a:r>
              <a:rPr lang="zh-CN" altLang="en-US" dirty="0"/>
              <a:t>）</a:t>
            </a:r>
          </a:p>
        </p:txBody>
      </p:sp>
      <p:sp>
        <p:nvSpPr>
          <p:cNvPr id="3" name="内容占位符 2"/>
          <p:cNvSpPr>
            <a:spLocks noGrp="1"/>
          </p:cNvSpPr>
          <p:nvPr>
            <p:ph idx="1"/>
          </p:nvPr>
        </p:nvSpPr>
        <p:spPr>
          <a:xfrm>
            <a:off x="457200" y="2292424"/>
            <a:ext cx="8435280" cy="4953000"/>
          </a:xfrm>
        </p:spPr>
        <p:txBody>
          <a:bodyPr/>
          <a:lstStyle/>
          <a:p>
            <a:pPr>
              <a:lnSpc>
                <a:spcPct val="120000"/>
              </a:lnSpc>
              <a:spcBef>
                <a:spcPts val="600"/>
              </a:spcBef>
            </a:pPr>
            <a:r>
              <a:rPr lang="zh-CN" altLang="en-US" dirty="0"/>
              <a:t>该方法只对给定查询检索出来的网页集合进行计算</a:t>
            </a:r>
            <a:endParaRPr lang="en-US" altLang="zh-CN" dirty="0"/>
          </a:p>
          <a:p>
            <a:pPr lvl="1">
              <a:lnSpc>
                <a:spcPct val="120000"/>
              </a:lnSpc>
              <a:spcBef>
                <a:spcPts val="600"/>
              </a:spcBef>
            </a:pPr>
            <a:r>
              <a:rPr lang="zh-CN" altLang="en-US" dirty="0"/>
              <a:t>小规模查询有优势</a:t>
            </a:r>
            <a:endParaRPr lang="en-US" altLang="zh-CN" dirty="0"/>
          </a:p>
          <a:p>
            <a:pPr>
              <a:lnSpc>
                <a:spcPct val="120000"/>
              </a:lnSpc>
              <a:spcBef>
                <a:spcPts val="600"/>
              </a:spcBef>
            </a:pPr>
            <a:r>
              <a:rPr lang="zh-CN" altLang="en-US" dirty="0"/>
              <a:t>通常算法作用在一定范围的，同一类别网页之间较为准确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101</a:t>
            </a:fld>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链接质量</a:t>
            </a:r>
          </a:p>
        </p:txBody>
      </p:sp>
      <p:sp>
        <p:nvSpPr>
          <p:cNvPr id="3" name="内容占位符 2"/>
          <p:cNvSpPr>
            <a:spLocks noGrp="1"/>
          </p:cNvSpPr>
          <p:nvPr>
            <p:ph idx="1"/>
          </p:nvPr>
        </p:nvSpPr>
        <p:spPr>
          <a:xfrm>
            <a:off x="323528" y="1600200"/>
            <a:ext cx="8568952" cy="4953000"/>
          </a:xfrm>
        </p:spPr>
        <p:txBody>
          <a:bodyPr/>
          <a:lstStyle/>
          <a:p>
            <a:r>
              <a:rPr lang="zh-CN" altLang="en-US" dirty="0"/>
              <a:t>链接垃圾</a:t>
            </a:r>
            <a:endParaRPr lang="en-US" altLang="zh-CN" dirty="0"/>
          </a:p>
          <a:p>
            <a:pPr lvl="1"/>
            <a:r>
              <a:rPr lang="zh-CN" altLang="en-US" dirty="0"/>
              <a:t>网页设计者为了提高搜索引擎排序结果而创建的无用链接，例如</a:t>
            </a:r>
            <a:endParaRPr lang="en-US" altLang="zh-CN" dirty="0"/>
          </a:p>
          <a:p>
            <a:pPr lvl="2"/>
            <a:r>
              <a:rPr lang="zh-CN" altLang="en-US" dirty="0"/>
              <a:t>很多博客帖子都是评价其他博客的帖子</a:t>
            </a:r>
            <a:endParaRPr lang="en-US" altLang="zh-CN" dirty="0"/>
          </a:p>
          <a:p>
            <a:pPr lvl="2"/>
            <a:r>
              <a:rPr lang="zh-CN" altLang="en-US" dirty="0"/>
              <a:t>作者</a:t>
            </a:r>
            <a:r>
              <a:rPr lang="en-US" altLang="zh-CN" dirty="0"/>
              <a:t>A</a:t>
            </a:r>
            <a:r>
              <a:rPr lang="zh-CN" altLang="en-US" dirty="0"/>
              <a:t>读了</a:t>
            </a:r>
            <a:r>
              <a:rPr lang="en-US" altLang="zh-CN" dirty="0"/>
              <a:t>B</a:t>
            </a:r>
            <a:r>
              <a:rPr lang="zh-CN" altLang="en-US" dirty="0"/>
              <a:t>的博文</a:t>
            </a:r>
            <a:r>
              <a:rPr lang="en-US" altLang="zh-CN" dirty="0"/>
              <a:t>b</a:t>
            </a:r>
            <a:r>
              <a:rPr lang="zh-CN" altLang="en-US" dirty="0"/>
              <a:t>，作者</a:t>
            </a:r>
            <a:r>
              <a:rPr lang="en-US" altLang="zh-CN" dirty="0"/>
              <a:t>A</a:t>
            </a:r>
            <a:r>
              <a:rPr lang="zh-CN" altLang="en-US" dirty="0"/>
              <a:t>写了新帖子</a:t>
            </a:r>
            <a:r>
              <a:rPr lang="en-US" altLang="zh-CN" dirty="0"/>
              <a:t>a</a:t>
            </a:r>
            <a:r>
              <a:rPr lang="zh-CN" altLang="en-US" dirty="0"/>
              <a:t>，</a:t>
            </a:r>
            <a:r>
              <a:rPr lang="en-US" altLang="zh-CN" dirty="0"/>
              <a:t>a</a:t>
            </a:r>
            <a:r>
              <a:rPr lang="zh-CN" altLang="en-US" dirty="0"/>
              <a:t>包含了指向</a:t>
            </a:r>
            <a:r>
              <a:rPr lang="en-US" altLang="zh-CN" dirty="0"/>
              <a:t>b</a:t>
            </a:r>
            <a:r>
              <a:rPr lang="zh-CN" altLang="en-US" dirty="0"/>
              <a:t>的链接</a:t>
            </a:r>
            <a:endParaRPr lang="en-US" altLang="zh-CN" dirty="0"/>
          </a:p>
          <a:p>
            <a:pPr lvl="2"/>
            <a:r>
              <a:rPr lang="zh-CN" altLang="en-US" dirty="0"/>
              <a:t>作者</a:t>
            </a:r>
            <a:r>
              <a:rPr lang="en-US" altLang="zh-CN" dirty="0"/>
              <a:t>A</a:t>
            </a:r>
            <a:r>
              <a:rPr lang="zh-CN" altLang="en-US" dirty="0"/>
              <a:t>对</a:t>
            </a:r>
            <a:r>
              <a:rPr lang="en-US" altLang="zh-CN" dirty="0"/>
              <a:t>B</a:t>
            </a:r>
            <a:r>
              <a:rPr lang="zh-CN" altLang="en-US" dirty="0"/>
              <a:t>的博文</a:t>
            </a:r>
            <a:r>
              <a:rPr lang="en-US" altLang="zh-CN" dirty="0"/>
              <a:t>b</a:t>
            </a:r>
            <a:r>
              <a:rPr lang="zh-CN" altLang="en-US" dirty="0"/>
              <a:t>发布一个反向引用（在回复中）</a:t>
            </a:r>
            <a:endParaRPr lang="en-US" altLang="zh-CN" dirty="0"/>
          </a:p>
          <a:p>
            <a:pPr lvl="2"/>
            <a:r>
              <a:rPr lang="zh-CN" altLang="en-US" dirty="0"/>
              <a:t>这样在</a:t>
            </a:r>
            <a:r>
              <a:rPr lang="en-US" altLang="zh-CN" dirty="0"/>
              <a:t>a</a:t>
            </a:r>
            <a:r>
              <a:rPr lang="zh-CN" altLang="en-US" dirty="0"/>
              <a:t>和</a:t>
            </a:r>
            <a:r>
              <a:rPr lang="en-US" altLang="zh-CN" dirty="0"/>
              <a:t>b</a:t>
            </a:r>
            <a:r>
              <a:rPr lang="zh-CN" altLang="en-US" dirty="0"/>
              <a:t>产生了一个链接循环</a:t>
            </a:r>
            <a:endParaRPr lang="en-US" altLang="zh-CN" dirty="0"/>
          </a:p>
          <a:p>
            <a:pPr lvl="2"/>
            <a:r>
              <a:rPr lang="zh-CN" altLang="en-US" dirty="0"/>
              <a:t>博客、新闻等评论部分可能是链接垃圾的来源</a:t>
            </a:r>
            <a:endParaRPr lang="en-US" altLang="zh-CN" dirty="0"/>
          </a:p>
          <a:p>
            <a:pPr lvl="3"/>
            <a:r>
              <a:rPr lang="zh-CN" altLang="en-US" dirty="0"/>
              <a:t>解决办法：自动发现评论部分，建立索引时忽略该部分链接</a:t>
            </a:r>
            <a:endParaRPr lang="en-US" altLang="zh-CN" dirty="0"/>
          </a:p>
          <a:p>
            <a:pPr lvl="3"/>
            <a:r>
              <a:rPr lang="zh-CN" altLang="en-US" dirty="0"/>
              <a:t>网站也可以禁止在相应部分增加链接，或者增加搜索引擎忽略标记</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102</a:t>
            </a:fld>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链接质量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103</a:t>
            </a:fld>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486143" y="1554435"/>
            <a:ext cx="8124825" cy="511492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文本处理</a:t>
            </a:r>
          </a:p>
        </p:txBody>
      </p:sp>
      <p:sp>
        <p:nvSpPr>
          <p:cNvPr id="3" name="内容占位符 2"/>
          <p:cNvSpPr>
            <a:spLocks noGrp="1"/>
          </p:cNvSpPr>
          <p:nvPr>
            <p:ph idx="1"/>
          </p:nvPr>
        </p:nvSpPr>
        <p:spPr/>
        <p:txBody>
          <a:bodyPr/>
          <a:lstStyle/>
          <a:p>
            <a:r>
              <a:rPr lang="en-US" altLang="zh-CN" dirty="0"/>
              <a:t>1.</a:t>
            </a:r>
            <a:r>
              <a:rPr lang="zh-CN" altLang="en-US" dirty="0"/>
              <a:t>词到词项</a:t>
            </a:r>
            <a:endParaRPr lang="en-US" altLang="zh-CN" dirty="0"/>
          </a:p>
          <a:p>
            <a:r>
              <a:rPr lang="en-US" altLang="zh-CN" dirty="0"/>
              <a:t>2.</a:t>
            </a:r>
            <a:r>
              <a:rPr lang="zh-CN" altLang="en-US" dirty="0"/>
              <a:t>文本统计</a:t>
            </a:r>
            <a:endParaRPr lang="en-US" altLang="zh-CN" dirty="0"/>
          </a:p>
          <a:p>
            <a:r>
              <a:rPr lang="en-US" altLang="zh-CN" dirty="0"/>
              <a:t>3.</a:t>
            </a:r>
            <a:r>
              <a:rPr lang="zh-CN" altLang="en-US" dirty="0"/>
              <a:t>文档解析</a:t>
            </a:r>
            <a:endParaRPr lang="en-US" altLang="zh-CN" dirty="0"/>
          </a:p>
          <a:p>
            <a:r>
              <a:rPr lang="en-US" altLang="zh-CN" dirty="0"/>
              <a:t>4.</a:t>
            </a:r>
            <a:r>
              <a:rPr lang="zh-CN" altLang="en-US" dirty="0"/>
              <a:t>文档结构和标记</a:t>
            </a:r>
            <a:endParaRPr lang="en-US" altLang="zh-CN" dirty="0"/>
          </a:p>
          <a:p>
            <a:r>
              <a:rPr lang="en-US" altLang="zh-CN" dirty="0"/>
              <a:t>5.</a:t>
            </a:r>
            <a:r>
              <a:rPr lang="zh-CN" altLang="en-US" dirty="0"/>
              <a:t>链接分析</a:t>
            </a:r>
            <a:endParaRPr lang="en-US" altLang="zh-CN" dirty="0"/>
          </a:p>
          <a:p>
            <a:r>
              <a:rPr lang="en-US" altLang="zh-CN" dirty="0"/>
              <a:t>6.</a:t>
            </a:r>
            <a:r>
              <a:rPr lang="zh-CN" altLang="en-US" dirty="0">
                <a:solidFill>
                  <a:srgbClr val="0000CC"/>
                </a:solidFill>
              </a:rPr>
              <a:t>信息抽取</a:t>
            </a:r>
            <a:endParaRPr lang="en-US" altLang="zh-CN" dirty="0">
              <a:solidFill>
                <a:srgbClr val="0000CC"/>
              </a:solidFill>
            </a:endParaRPr>
          </a:p>
          <a:p>
            <a:r>
              <a:rPr lang="en-US" altLang="zh-CN" dirty="0"/>
              <a:t>7.</a:t>
            </a:r>
            <a:r>
              <a:rPr lang="zh-CN" altLang="en-US" dirty="0"/>
              <a:t>国际化</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104</a:t>
            </a:fld>
            <a:endParaRPr lang="zh-CN" altLang="en-US" dirty="0"/>
          </a:p>
        </p:txBody>
      </p:sp>
    </p:spTree>
    <p:extLst>
      <p:ext uri="{BB962C8B-B14F-4D97-AF65-F5344CB8AC3E}">
        <p14:creationId xmlns:p14="http://schemas.microsoft.com/office/powerpoint/2010/main" val="22314719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信息抽取</a:t>
            </a:r>
          </a:p>
        </p:txBody>
      </p:sp>
      <p:sp>
        <p:nvSpPr>
          <p:cNvPr id="3" name="内容占位符 2"/>
          <p:cNvSpPr>
            <a:spLocks noGrp="1"/>
          </p:cNvSpPr>
          <p:nvPr>
            <p:ph idx="1"/>
          </p:nvPr>
        </p:nvSpPr>
        <p:spPr/>
        <p:txBody>
          <a:bodyPr/>
          <a:lstStyle/>
          <a:p>
            <a:r>
              <a:rPr lang="zh-CN" altLang="en-US" dirty="0"/>
              <a:t>一种从文本中抽取结构化信息的语言技术</a:t>
            </a:r>
            <a:endParaRPr lang="en-US" altLang="zh-CN" dirty="0"/>
          </a:p>
          <a:p>
            <a:r>
              <a:rPr lang="zh-CN" altLang="en-US" dirty="0"/>
              <a:t>对于搜索应用，信息抽取的目的是识别某些特征，这些特征可以提高排序效果</a:t>
            </a:r>
            <a:endParaRPr lang="en-US" altLang="zh-CN" dirty="0"/>
          </a:p>
          <a:p>
            <a:r>
              <a:rPr lang="zh-CN" altLang="en-US" dirty="0"/>
              <a:t>信息抽取关注于具有特殊语义内容的特征</a:t>
            </a:r>
            <a:endParaRPr lang="en-US" altLang="zh-CN" dirty="0"/>
          </a:p>
          <a:p>
            <a:pPr lvl="1"/>
            <a:r>
              <a:rPr lang="zh-CN" altLang="en-US" dirty="0"/>
              <a:t>命名实体</a:t>
            </a:r>
            <a:endParaRPr lang="en-US" altLang="zh-CN" dirty="0"/>
          </a:p>
          <a:p>
            <a:pPr lvl="1"/>
            <a:r>
              <a:rPr lang="zh-CN" altLang="en-US" dirty="0"/>
              <a:t>关系</a:t>
            </a:r>
            <a:endParaRPr lang="en-US" altLang="zh-CN" dirty="0"/>
          </a:p>
          <a:p>
            <a:pPr lvl="1"/>
            <a:r>
              <a:rPr lang="zh-CN" altLang="en-US" dirty="0"/>
              <a:t>事件</a:t>
            </a:r>
            <a:endParaRPr lang="en-US" altLang="zh-CN" dirty="0"/>
          </a:p>
          <a:p>
            <a:r>
              <a:rPr lang="zh-CN" altLang="en-US" dirty="0"/>
              <a:t>命名实体</a:t>
            </a:r>
            <a:endParaRPr lang="en-US" altLang="zh-CN" dirty="0"/>
          </a:p>
          <a:p>
            <a:pPr lvl="1"/>
            <a:r>
              <a:rPr lang="zh-CN" altLang="en-US" dirty="0"/>
              <a:t>表达特定应用感兴趣的某一事物的词或词的序列</a:t>
            </a:r>
            <a:endParaRPr lang="en-US" altLang="zh-CN" dirty="0"/>
          </a:p>
          <a:p>
            <a:pPr lvl="1"/>
            <a:r>
              <a:rPr lang="zh-CN" altLang="en-US" dirty="0"/>
              <a:t>人名、机构名、地点、时间、数量、价格、型号等</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105</a:t>
            </a:fld>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文本处理</a:t>
            </a:r>
          </a:p>
        </p:txBody>
      </p:sp>
      <p:sp>
        <p:nvSpPr>
          <p:cNvPr id="3" name="内容占位符 2"/>
          <p:cNvSpPr>
            <a:spLocks noGrp="1"/>
          </p:cNvSpPr>
          <p:nvPr>
            <p:ph idx="1"/>
          </p:nvPr>
        </p:nvSpPr>
        <p:spPr/>
        <p:txBody>
          <a:bodyPr/>
          <a:lstStyle/>
          <a:p>
            <a:r>
              <a:rPr lang="en-US" altLang="zh-CN" dirty="0"/>
              <a:t>1.</a:t>
            </a:r>
            <a:r>
              <a:rPr lang="zh-CN" altLang="en-US" dirty="0"/>
              <a:t>词到词项</a:t>
            </a:r>
            <a:endParaRPr lang="en-US" altLang="zh-CN" dirty="0"/>
          </a:p>
          <a:p>
            <a:r>
              <a:rPr lang="en-US" altLang="zh-CN" dirty="0"/>
              <a:t>2.</a:t>
            </a:r>
            <a:r>
              <a:rPr lang="zh-CN" altLang="en-US" dirty="0"/>
              <a:t>文本统计</a:t>
            </a:r>
            <a:endParaRPr lang="en-US" altLang="zh-CN" dirty="0"/>
          </a:p>
          <a:p>
            <a:r>
              <a:rPr lang="en-US" altLang="zh-CN" dirty="0"/>
              <a:t>3.</a:t>
            </a:r>
            <a:r>
              <a:rPr lang="zh-CN" altLang="en-US" dirty="0"/>
              <a:t>文档解析</a:t>
            </a:r>
            <a:endParaRPr lang="en-US" altLang="zh-CN" dirty="0"/>
          </a:p>
          <a:p>
            <a:r>
              <a:rPr lang="en-US" altLang="zh-CN" dirty="0"/>
              <a:t>4.</a:t>
            </a:r>
            <a:r>
              <a:rPr lang="zh-CN" altLang="en-US" dirty="0"/>
              <a:t>文档结构和标记</a:t>
            </a:r>
            <a:endParaRPr lang="en-US" altLang="zh-CN" dirty="0"/>
          </a:p>
          <a:p>
            <a:r>
              <a:rPr lang="en-US" altLang="zh-CN" dirty="0"/>
              <a:t>5.</a:t>
            </a:r>
            <a:r>
              <a:rPr lang="zh-CN" altLang="en-US" dirty="0"/>
              <a:t>链接分析</a:t>
            </a:r>
            <a:endParaRPr lang="en-US" altLang="zh-CN" dirty="0"/>
          </a:p>
          <a:p>
            <a:r>
              <a:rPr lang="en-US" altLang="zh-CN" dirty="0"/>
              <a:t>6.</a:t>
            </a:r>
            <a:r>
              <a:rPr lang="zh-CN" altLang="en-US" dirty="0"/>
              <a:t>信息抽取</a:t>
            </a:r>
            <a:endParaRPr lang="en-US" altLang="zh-CN" dirty="0"/>
          </a:p>
          <a:p>
            <a:r>
              <a:rPr lang="en-US" altLang="zh-CN" dirty="0"/>
              <a:t>7.</a:t>
            </a:r>
            <a:r>
              <a:rPr lang="zh-CN" altLang="en-US" dirty="0">
                <a:solidFill>
                  <a:srgbClr val="0000CC"/>
                </a:solidFill>
              </a:rPr>
              <a:t>国际化</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106</a:t>
            </a:fld>
            <a:endParaRPr lang="zh-CN" altLang="en-US" dirty="0"/>
          </a:p>
        </p:txBody>
      </p:sp>
    </p:spTree>
    <p:extLst>
      <p:ext uri="{BB962C8B-B14F-4D97-AF65-F5344CB8AC3E}">
        <p14:creationId xmlns:p14="http://schemas.microsoft.com/office/powerpoint/2010/main" val="38523303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国际化</a:t>
            </a:r>
          </a:p>
        </p:txBody>
      </p:sp>
      <p:sp>
        <p:nvSpPr>
          <p:cNvPr id="3" name="内容占位符 2"/>
          <p:cNvSpPr>
            <a:spLocks noGrp="1"/>
          </p:cNvSpPr>
          <p:nvPr>
            <p:ph idx="1"/>
          </p:nvPr>
        </p:nvSpPr>
        <p:spPr/>
        <p:txBody>
          <a:bodyPr>
            <a:normAutofit fontScale="92500"/>
          </a:bodyPr>
          <a:lstStyle/>
          <a:p>
            <a:r>
              <a:rPr lang="zh-CN" altLang="en-US" dirty="0"/>
              <a:t>全世界约</a:t>
            </a:r>
            <a:r>
              <a:rPr lang="en-US" altLang="zh-CN" dirty="0"/>
              <a:t>65%~70%</a:t>
            </a:r>
            <a:r>
              <a:rPr lang="zh-CN" altLang="en-US" dirty="0"/>
              <a:t>的网页采用英语</a:t>
            </a:r>
            <a:endParaRPr lang="en-US" altLang="zh-CN" dirty="0"/>
          </a:p>
          <a:p>
            <a:r>
              <a:rPr lang="zh-CN" altLang="en-US" dirty="0"/>
              <a:t>对于约一半的</a:t>
            </a:r>
            <a:r>
              <a:rPr lang="en-US" altLang="zh-CN" dirty="0"/>
              <a:t>web</a:t>
            </a:r>
            <a:r>
              <a:rPr lang="zh-CN" altLang="en-US" dirty="0"/>
              <a:t>用户来说，英语不是他们的母语</a:t>
            </a:r>
            <a:endParaRPr lang="en-US" altLang="zh-CN" dirty="0"/>
          </a:p>
          <a:p>
            <a:r>
              <a:rPr lang="zh-CN" altLang="en-US" dirty="0"/>
              <a:t>许多搜索应用必须处理多语种问题</a:t>
            </a:r>
            <a:endParaRPr lang="en-US" altLang="zh-CN" dirty="0"/>
          </a:p>
          <a:p>
            <a:r>
              <a:rPr lang="zh-CN" altLang="en-US" dirty="0"/>
              <a:t>单语种搜索引擎</a:t>
            </a:r>
            <a:endParaRPr lang="en-US" altLang="zh-CN" dirty="0"/>
          </a:p>
          <a:p>
            <a:pPr lvl="1"/>
            <a:r>
              <a:rPr lang="zh-CN" altLang="en-US" dirty="0"/>
              <a:t>针对一种语言搜索</a:t>
            </a:r>
            <a:endParaRPr lang="en-US" altLang="zh-CN" dirty="0"/>
          </a:p>
          <a:p>
            <a:pPr lvl="1"/>
            <a:r>
              <a:rPr lang="zh-CN" altLang="en-US" dirty="0"/>
              <a:t>文档库中可能存在多种语言</a:t>
            </a:r>
            <a:endParaRPr lang="en-US" dirty="0"/>
          </a:p>
          <a:p>
            <a:r>
              <a:rPr lang="zh-CN" altLang="en-US" dirty="0"/>
              <a:t>多语种搜索</a:t>
            </a:r>
            <a:endParaRPr lang="en-US" altLang="zh-CN" dirty="0"/>
          </a:p>
          <a:p>
            <a:pPr lvl="1"/>
            <a:r>
              <a:rPr lang="zh-CN" altLang="en-US" dirty="0"/>
              <a:t>多语种同时交叉搜索</a:t>
            </a:r>
            <a:endParaRPr lang="en-US" altLang="zh-CN" dirty="0"/>
          </a:p>
          <a:p>
            <a:r>
              <a:rPr lang="zh-CN" altLang="en-US" dirty="0"/>
              <a:t>搜索引擎的许多方面是语言中性的</a:t>
            </a:r>
            <a:endParaRPr lang="en-US" altLang="zh-CN" dirty="0"/>
          </a:p>
          <a:p>
            <a:pPr lvl="1"/>
            <a:r>
              <a:rPr lang="zh-CN" altLang="en-US" dirty="0"/>
              <a:t>文本编码、分词、词干</a:t>
            </a:r>
            <a:endParaRPr lang="en-US" altLang="zh-CN" dirty="0"/>
          </a:p>
          <a:p>
            <a:pPr lvl="1"/>
            <a:r>
              <a:rPr lang="zh-CN" altLang="en-US" dirty="0"/>
              <a:t>文化</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107</a:t>
            </a:fld>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0724" y="116632"/>
            <a:ext cx="1882552" cy="1143000"/>
          </a:xfrm>
        </p:spPr>
        <p:txBody>
          <a:bodyPr/>
          <a:lstStyle/>
          <a:p>
            <a:r>
              <a:rPr lang="zh-CN" altLang="en-US" dirty="0"/>
              <a:t>总结</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108</a:t>
            </a:fld>
            <a:endParaRPr lang="zh-CN" altLang="en-US" dirty="0"/>
          </a:p>
        </p:txBody>
      </p:sp>
      <p:sp>
        <p:nvSpPr>
          <p:cNvPr id="7" name="内容占位符 2">
            <a:extLst>
              <a:ext uri="{FF2B5EF4-FFF2-40B4-BE49-F238E27FC236}">
                <a16:creationId xmlns:a16="http://schemas.microsoft.com/office/drawing/2014/main" id="{357798BA-F541-4342-8ACA-1B2E259F1089}"/>
              </a:ext>
            </a:extLst>
          </p:cNvPr>
          <p:cNvSpPr>
            <a:spLocks noGrp="1"/>
          </p:cNvSpPr>
          <p:nvPr>
            <p:ph idx="1"/>
          </p:nvPr>
        </p:nvSpPr>
        <p:spPr>
          <a:xfrm>
            <a:off x="909936" y="2996952"/>
            <a:ext cx="7478488" cy="3089589"/>
          </a:xfrm>
        </p:spPr>
        <p:txBody>
          <a:bodyPr/>
          <a:lstStyle/>
          <a:p>
            <a:pPr marL="0" indent="0">
              <a:buNone/>
            </a:pPr>
            <a:r>
              <a:rPr lang="zh-CN" altLang="en-US" dirty="0"/>
              <a:t>        词到词项、文本统计、文档解析、文档结构和标记、链接分析、信息抽取、国际化</a:t>
            </a:r>
            <a:endParaRPr lang="en-US" altLang="zh-CN" dirty="0"/>
          </a:p>
        </p:txBody>
      </p:sp>
    </p:spTree>
    <p:extLst>
      <p:ext uri="{BB962C8B-B14F-4D97-AF65-F5344CB8AC3E}">
        <p14:creationId xmlns:p14="http://schemas.microsoft.com/office/powerpoint/2010/main" val="111509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分词</a:t>
            </a:r>
          </a:p>
        </p:txBody>
      </p:sp>
      <p:sp>
        <p:nvSpPr>
          <p:cNvPr id="3" name="内容占位符 2"/>
          <p:cNvSpPr>
            <a:spLocks noGrp="1"/>
          </p:cNvSpPr>
          <p:nvPr>
            <p:ph idx="1"/>
          </p:nvPr>
        </p:nvSpPr>
        <p:spPr/>
        <p:txBody>
          <a:bodyPr/>
          <a:lstStyle/>
          <a:p>
            <a:r>
              <a:rPr lang="zh-CN" altLang="en-US" dirty="0"/>
              <a:t>从文档的字符序列中获取词的过程</a:t>
            </a:r>
            <a:endParaRPr lang="en-US" altLang="zh-CN" dirty="0"/>
          </a:p>
          <a:p>
            <a:r>
              <a:rPr lang="zh-CN" altLang="en-US" dirty="0"/>
              <a:t>看似简单？</a:t>
            </a:r>
            <a:endParaRPr lang="en-US" altLang="zh-CN" dirty="0"/>
          </a:p>
          <a:p>
            <a:r>
              <a:rPr lang="zh-CN" altLang="en-US" dirty="0"/>
              <a:t>早期信息查询系统</a:t>
            </a:r>
            <a:endParaRPr lang="en-US" altLang="zh-CN" dirty="0"/>
          </a:p>
          <a:p>
            <a:pPr lvl="1"/>
            <a:r>
              <a:rPr lang="zh-CN" altLang="en-US" dirty="0"/>
              <a:t>连续三个以上字母数字字符串构成词，结尾以空格或其他特殊字符结束</a:t>
            </a:r>
            <a:endParaRPr lang="en-US" altLang="zh-CN" dirty="0"/>
          </a:p>
          <a:p>
            <a:pPr lvl="1"/>
            <a:r>
              <a:rPr lang="zh-CN" altLang="en-US" dirty="0"/>
              <a:t>所有的大写字母转换为小写</a:t>
            </a:r>
            <a:endParaRPr lang="en-US" altLang="zh-CN" dirty="0"/>
          </a:p>
          <a:p>
            <a:pPr lvl="1"/>
            <a:r>
              <a:rPr lang="en-US" dirty="0"/>
              <a:t>“</a:t>
            </a:r>
            <a:r>
              <a:rPr lang="en-US" dirty="0" err="1"/>
              <a:t>Bigcorp's</a:t>
            </a:r>
            <a:r>
              <a:rPr lang="en-US" dirty="0"/>
              <a:t> 2007 bi-annual report showed profits rose 10%.”</a:t>
            </a:r>
            <a:endParaRPr lang="en-US" altLang="zh-CN" dirty="0"/>
          </a:p>
          <a:p>
            <a:pPr lvl="1"/>
            <a:r>
              <a:rPr lang="en-US" dirty="0"/>
              <a:t>“</a:t>
            </a:r>
            <a:r>
              <a:rPr lang="en-US" dirty="0" err="1"/>
              <a:t>bigcorp</a:t>
            </a:r>
            <a:r>
              <a:rPr lang="en-US" dirty="0"/>
              <a:t> 2007 annual report showed profits rose”</a:t>
            </a:r>
          </a:p>
          <a:p>
            <a:r>
              <a:rPr lang="zh-CN" altLang="en-US" dirty="0"/>
              <a:t>丢失信息过多</a:t>
            </a:r>
            <a:endParaRPr lang="en-US" altLang="zh-CN" dirty="0"/>
          </a:p>
          <a:p>
            <a:pPr lvl="1"/>
            <a:r>
              <a:rPr lang="zh-CN" altLang="en-US" dirty="0"/>
              <a:t>分词策略会对某些查询产生极大影响</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分词问题（</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在某些查询中短小的词通常与其他词结合起来，很重要</a:t>
            </a:r>
            <a:endParaRPr lang="en-US" altLang="zh-CN" dirty="0"/>
          </a:p>
          <a:p>
            <a:pPr lvl="1"/>
            <a:r>
              <a:rPr lang="en-US" altLang="zh-CN" dirty="0" err="1"/>
              <a:t>xp</a:t>
            </a:r>
            <a:r>
              <a:rPr lang="zh-CN" altLang="en-US" dirty="0"/>
              <a:t>、</a:t>
            </a:r>
            <a:r>
              <a:rPr lang="en-US" altLang="zh-CN" dirty="0"/>
              <a:t>pm</a:t>
            </a:r>
            <a:r>
              <a:rPr lang="zh-CN" altLang="en-US" dirty="0"/>
              <a:t>、</a:t>
            </a:r>
            <a:r>
              <a:rPr lang="en-US" dirty="0"/>
              <a:t> </a:t>
            </a:r>
            <a:r>
              <a:rPr lang="en-US" altLang="zh-CN" dirty="0"/>
              <a:t>ma</a:t>
            </a:r>
            <a:r>
              <a:rPr lang="zh-CN" altLang="en-US" dirty="0"/>
              <a:t>、</a:t>
            </a:r>
            <a:r>
              <a:rPr lang="en-US" altLang="zh-CN" dirty="0"/>
              <a:t>gm</a:t>
            </a:r>
            <a:r>
              <a:rPr lang="zh-CN" altLang="en-US" dirty="0"/>
              <a:t>等</a:t>
            </a:r>
            <a:endParaRPr lang="en-US" altLang="zh-CN" dirty="0"/>
          </a:p>
          <a:p>
            <a:r>
              <a:rPr lang="zh-CN" altLang="en-US" dirty="0"/>
              <a:t>带连字符与不带连字符</a:t>
            </a:r>
            <a:endParaRPr lang="en-US" altLang="zh-CN" dirty="0"/>
          </a:p>
          <a:p>
            <a:pPr lvl="1"/>
            <a:r>
              <a:rPr lang="en-US" dirty="0"/>
              <a:t>e-bay, </a:t>
            </a:r>
            <a:r>
              <a:rPr lang="en-US" dirty="0" err="1"/>
              <a:t>wal</a:t>
            </a:r>
            <a:r>
              <a:rPr lang="en-US" dirty="0"/>
              <a:t>-mart, active-x, </a:t>
            </a:r>
            <a:r>
              <a:rPr lang="en-US" dirty="0" err="1"/>
              <a:t>cd-rom</a:t>
            </a:r>
            <a:r>
              <a:rPr lang="en-US" dirty="0"/>
              <a:t>, t-shirts</a:t>
            </a:r>
          </a:p>
          <a:p>
            <a:pPr lvl="1"/>
            <a:r>
              <a:rPr lang="pt-BR" dirty="0"/>
              <a:t>winston-salem, mazda rx-7, e-cards, </a:t>
            </a:r>
            <a:r>
              <a:rPr lang="en-US" dirty="0"/>
              <a:t>t</a:t>
            </a:r>
            <a:r>
              <a:rPr lang="en-US" altLang="zh-CN" dirty="0"/>
              <a:t>-</a:t>
            </a:r>
            <a:r>
              <a:rPr lang="en-US" dirty="0"/>
              <a:t>mobile</a:t>
            </a:r>
          </a:p>
          <a:p>
            <a:r>
              <a:rPr lang="zh-CN" altLang="en-US" dirty="0"/>
              <a:t>特殊字符在文档的标题、</a:t>
            </a:r>
            <a:r>
              <a:rPr lang="en-US" altLang="zh-CN" dirty="0"/>
              <a:t>URL</a:t>
            </a:r>
            <a:r>
              <a:rPr lang="zh-CN" altLang="en-US" dirty="0"/>
              <a:t>、代码中起重要作用，必须正确解析</a:t>
            </a:r>
            <a:endParaRPr lang="en-US" altLang="zh-CN" dirty="0"/>
          </a:p>
          <a:p>
            <a:r>
              <a:rPr lang="zh-CN" altLang="en-US" dirty="0"/>
              <a:t>大小写意义不同</a:t>
            </a:r>
            <a:endParaRPr lang="en-US" altLang="zh-CN" dirty="0"/>
          </a:p>
          <a:p>
            <a:pPr lvl="1"/>
            <a:r>
              <a:rPr lang="en-US" altLang="zh-CN" dirty="0"/>
              <a:t>Bush</a:t>
            </a:r>
            <a:r>
              <a:rPr lang="zh-CN" altLang="en-US" dirty="0"/>
              <a:t>、</a:t>
            </a:r>
            <a:r>
              <a:rPr lang="en-US" altLang="zh-CN" dirty="0"/>
              <a:t>Apple</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分词问题（</a:t>
            </a:r>
            <a:r>
              <a:rPr lang="en-US" altLang="zh-CN" dirty="0"/>
              <a:t>2</a:t>
            </a:r>
            <a:r>
              <a:rPr lang="zh-CN" altLang="en-US" dirty="0"/>
              <a:t>）</a:t>
            </a:r>
          </a:p>
        </p:txBody>
      </p:sp>
      <p:sp>
        <p:nvSpPr>
          <p:cNvPr id="3" name="内容占位符 2"/>
          <p:cNvSpPr>
            <a:spLocks noGrp="1"/>
          </p:cNvSpPr>
          <p:nvPr>
            <p:ph idx="1"/>
          </p:nvPr>
        </p:nvSpPr>
        <p:spPr>
          <a:xfrm>
            <a:off x="457200" y="1788368"/>
            <a:ext cx="8229600" cy="4953000"/>
          </a:xfrm>
        </p:spPr>
        <p:txBody>
          <a:bodyPr/>
          <a:lstStyle/>
          <a:p>
            <a:r>
              <a:rPr lang="zh-CN" altLang="en-US" dirty="0"/>
              <a:t>“</a:t>
            </a:r>
            <a:r>
              <a:rPr lang="en-US" altLang="zh-CN" dirty="0"/>
              <a:t>’</a:t>
            </a:r>
            <a:r>
              <a:rPr lang="zh-CN" altLang="en-US" dirty="0"/>
              <a:t>”可以构成词的一部分或者只是错误</a:t>
            </a:r>
            <a:endParaRPr lang="en-US" altLang="zh-CN" dirty="0"/>
          </a:p>
          <a:p>
            <a:pPr lvl="1"/>
            <a:r>
              <a:rPr lang="en-US" dirty="0"/>
              <a:t>can't, don't, 80's, 1890's, men</a:t>
            </a:r>
            <a:r>
              <a:rPr lang="en-US" altLang="zh-CN" dirty="0"/>
              <a:t>'</a:t>
            </a:r>
            <a:r>
              <a:rPr lang="en-US" dirty="0"/>
              <a:t>s straw hats, master' degree </a:t>
            </a:r>
            <a:endParaRPr lang="en-US" altLang="zh-CN" dirty="0"/>
          </a:p>
          <a:p>
            <a:r>
              <a:rPr lang="zh-CN" altLang="en-US" dirty="0"/>
              <a:t>数字、带小数点的数可能很重要</a:t>
            </a:r>
            <a:endParaRPr lang="en-US" altLang="zh-CN" dirty="0"/>
          </a:p>
          <a:p>
            <a:pPr lvl="1"/>
            <a:r>
              <a:rPr lang="en-US" dirty="0" err="1"/>
              <a:t>nokia</a:t>
            </a:r>
            <a:r>
              <a:rPr lang="en-US" dirty="0"/>
              <a:t> 3250, top 10 courses, united 93, </a:t>
            </a:r>
            <a:r>
              <a:rPr lang="en-US" dirty="0" err="1"/>
              <a:t>quicktime</a:t>
            </a:r>
            <a:r>
              <a:rPr lang="en-US" dirty="0"/>
              <a:t> 6.5 pro, 92.3 the beat, 288358</a:t>
            </a:r>
            <a:endParaRPr lang="en-US" altLang="zh-CN" dirty="0"/>
          </a:p>
          <a:p>
            <a:r>
              <a:rPr lang="zh-CN" altLang="en-US" dirty="0"/>
              <a:t>句点可能出现在数字、简称、</a:t>
            </a:r>
            <a:r>
              <a:rPr lang="en-US" altLang="zh-CN" dirty="0"/>
              <a:t>URL</a:t>
            </a:r>
            <a:r>
              <a:rPr lang="zh-CN" altLang="en-US" dirty="0"/>
              <a:t>、句子结尾或其他位置</a:t>
            </a:r>
            <a:endParaRPr lang="en-US" altLang="zh-CN" dirty="0"/>
          </a:p>
          <a:p>
            <a:pPr lvl="1"/>
            <a:r>
              <a:rPr lang="en-US" dirty="0"/>
              <a:t>I.B.M., Ph.D., cs.umass.edu</a:t>
            </a:r>
            <a:endParaRPr lang="en-US" altLang="zh-CN" dirty="0"/>
          </a:p>
          <a:p>
            <a:r>
              <a:rPr lang="zh-CN" altLang="en-US" b="1" dirty="0"/>
              <a:t>文本处理与查询词处理方式必须一致</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00" y="147814"/>
            <a:ext cx="8229600" cy="1143000"/>
          </a:xfrm>
        </p:spPr>
        <p:txBody>
          <a:bodyPr/>
          <a:lstStyle/>
          <a:p>
            <a:r>
              <a:rPr lang="zh-CN" altLang="en-US" dirty="0"/>
              <a:t>分词</a:t>
            </a:r>
          </a:p>
        </p:txBody>
      </p:sp>
      <p:sp>
        <p:nvSpPr>
          <p:cNvPr id="3" name="内容占位符 2"/>
          <p:cNvSpPr>
            <a:spLocks noGrp="1"/>
          </p:cNvSpPr>
          <p:nvPr>
            <p:ph idx="1"/>
          </p:nvPr>
        </p:nvSpPr>
        <p:spPr>
          <a:xfrm>
            <a:off x="2771800" y="2492896"/>
            <a:ext cx="3898776" cy="2404864"/>
          </a:xfrm>
        </p:spPr>
        <p:txBody>
          <a:bodyPr/>
          <a:lstStyle/>
          <a:p>
            <a:r>
              <a:rPr lang="zh-CN" altLang="en-US" dirty="0">
                <a:solidFill>
                  <a:srgbClr val="FF0000"/>
                </a:solidFill>
              </a:rPr>
              <a:t>中文分词</a:t>
            </a:r>
            <a:endParaRPr lang="en-US" altLang="zh-CN" dirty="0">
              <a:solidFill>
                <a:srgbClr val="FF0000"/>
              </a:solidFill>
            </a:endParaRPr>
          </a:p>
          <a:p>
            <a:r>
              <a:rPr lang="zh-CN" altLang="en-US" dirty="0"/>
              <a:t>英文分词</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1520" y="188640"/>
            <a:ext cx="8675687" cy="1143000"/>
          </a:xfrm>
        </p:spPr>
        <p:txBody>
          <a:bodyPr/>
          <a:lstStyle/>
          <a:p>
            <a:r>
              <a:rPr lang="zh-CN" altLang="en-US" sz="3600" b="1" dirty="0"/>
              <a:t>中文分词</a:t>
            </a:r>
            <a:r>
              <a:rPr lang="en-US" altLang="zh-CN" sz="3600" dirty="0">
                <a:latin typeface="黑体" panose="02010609060101010101" pitchFamily="49" charset="-122"/>
              </a:rPr>
              <a:t>Chinese Word Segmentation</a:t>
            </a:r>
            <a:r>
              <a:rPr lang="zh-CN" altLang="en-US" sz="3600" dirty="0">
                <a:latin typeface="黑体" panose="02010609060101010101" pitchFamily="49" charset="-122"/>
              </a:rPr>
              <a:t>（</a:t>
            </a:r>
            <a:r>
              <a:rPr lang="en-US" altLang="zh-CN" sz="3600" dirty="0">
                <a:latin typeface="黑体" panose="02010609060101010101" pitchFamily="49" charset="-122"/>
              </a:rPr>
              <a:t>1</a:t>
            </a:r>
            <a:r>
              <a:rPr lang="zh-CN" altLang="en-US" sz="3600" dirty="0">
                <a:latin typeface="黑体" panose="02010609060101010101" pitchFamily="49" charset="-122"/>
              </a:rPr>
              <a:t>）</a:t>
            </a:r>
            <a:endParaRPr lang="zh-CN" altLang="en-US" sz="3600" b="1" dirty="0"/>
          </a:p>
        </p:txBody>
      </p:sp>
      <p:sp>
        <p:nvSpPr>
          <p:cNvPr id="47107" name="Rectangle 3"/>
          <p:cNvSpPr>
            <a:spLocks noGrp="1" noChangeArrowheads="1"/>
          </p:cNvSpPr>
          <p:nvPr>
            <p:ph type="body" idx="1"/>
          </p:nvPr>
        </p:nvSpPr>
        <p:spPr>
          <a:xfrm>
            <a:off x="234156" y="1484784"/>
            <a:ext cx="8675687" cy="5688632"/>
          </a:xfrm>
        </p:spPr>
        <p:txBody>
          <a:bodyPr/>
          <a:lstStyle/>
          <a:p>
            <a:pPr>
              <a:lnSpc>
                <a:spcPct val="90000"/>
              </a:lnSpc>
            </a:pPr>
            <a:r>
              <a:rPr lang="zh-CN" altLang="en-US" dirty="0"/>
              <a:t>对于中文，分词的作用实际上是要找出一个个的索引单位</a:t>
            </a:r>
            <a:endParaRPr lang="en-US" altLang="zh-CN" dirty="0"/>
          </a:p>
          <a:p>
            <a:pPr>
              <a:lnSpc>
                <a:spcPct val="90000"/>
              </a:lnSpc>
            </a:pPr>
            <a:r>
              <a:rPr lang="zh-CN" altLang="en-US" sz="2800" dirty="0"/>
              <a:t>分词</a:t>
            </a:r>
            <a:endParaRPr lang="en-US" altLang="zh-CN" sz="2800" dirty="0"/>
          </a:p>
          <a:p>
            <a:pPr lvl="1">
              <a:lnSpc>
                <a:spcPct val="90000"/>
              </a:lnSpc>
            </a:pPr>
            <a:r>
              <a:rPr lang="zh-CN" altLang="en-US" dirty="0"/>
              <a:t>将一个完整的句子划分为一个个词条的过程。这种词条应当满足某种语言规则，以便于为其建立索引。 </a:t>
            </a:r>
            <a:endParaRPr lang="en-US" altLang="zh-CN" dirty="0"/>
          </a:p>
          <a:p>
            <a:pPr>
              <a:lnSpc>
                <a:spcPct val="90000"/>
              </a:lnSpc>
            </a:pPr>
            <a:r>
              <a:rPr lang="zh-CN" altLang="en-US" sz="2800" dirty="0"/>
              <a:t>中文分词</a:t>
            </a:r>
            <a:endParaRPr lang="en-US" altLang="zh-CN" sz="2800" dirty="0"/>
          </a:p>
          <a:p>
            <a:pPr lvl="1">
              <a:lnSpc>
                <a:spcPct val="90000"/>
              </a:lnSpc>
            </a:pPr>
            <a:r>
              <a:rPr lang="zh-CN" altLang="en-US" dirty="0"/>
              <a:t>属于自然语言处理技术范畴，对于一句话，人可以通过自己的知识来明白哪些是词，哪些不是词，但如何让计算机也能理解？其处理过程就是分词算法。</a:t>
            </a:r>
            <a:endParaRPr lang="en-US" altLang="zh-CN" dirty="0"/>
          </a:p>
          <a:p>
            <a:pPr lvl="1">
              <a:lnSpc>
                <a:spcPct val="90000"/>
              </a:lnSpc>
            </a:pPr>
            <a:r>
              <a:rPr lang="zh-CN" altLang="en-US" dirty="0"/>
              <a:t>与英文相比，中文词与词之间没有分界符，需要人为切分，而且汉语中存在大量歧义现象，对几个字分词可能有好多种结果。</a:t>
            </a:r>
            <a:endParaRPr lang="en-US" altLang="zh-CN" dirty="0"/>
          </a:p>
          <a:p>
            <a:pPr lvl="1">
              <a:lnSpc>
                <a:spcPct val="90000"/>
              </a:lnSpc>
            </a:pPr>
            <a:r>
              <a:rPr lang="zh-CN" altLang="en-US" dirty="0"/>
              <a:t>中文分词是很多中文文本处理的第一步</a:t>
            </a:r>
          </a:p>
          <a:p>
            <a:pPr>
              <a:lnSpc>
                <a:spcPct val="90000"/>
              </a:lnSpc>
            </a:pPr>
            <a:endParaRPr lang="zh-CN" altLang="en-US" sz="2800" dirty="0"/>
          </a:p>
        </p:txBody>
      </p:sp>
    </p:spTree>
    <p:extLst>
      <p:ext uri="{BB962C8B-B14F-4D97-AF65-F5344CB8AC3E}">
        <p14:creationId xmlns:p14="http://schemas.microsoft.com/office/powerpoint/2010/main" val="392205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FAB28D7B-58AA-4945-8AB7-40147874D716}"/>
              </a:ext>
            </a:extLst>
          </p:cNvPr>
          <p:cNvSpPr>
            <a:spLocks noGrp="1"/>
          </p:cNvSpPr>
          <p:nvPr>
            <p:ph idx="1"/>
          </p:nvPr>
        </p:nvSpPr>
        <p:spPr>
          <a:xfrm>
            <a:off x="457200" y="1905000"/>
            <a:ext cx="8229600" cy="4953000"/>
          </a:xfrm>
        </p:spPr>
        <p:txBody>
          <a:bodyPr/>
          <a:lstStyle/>
          <a:p>
            <a:pPr eaLnBrk="1" hangingPunct="1"/>
            <a:r>
              <a:rPr lang="zh-CN" altLang="en-US" dirty="0">
                <a:latin typeface="黑体" panose="02010609060101010101" pitchFamily="49" charset="-122"/>
              </a:rPr>
              <a:t>索引单位</a:t>
            </a:r>
          </a:p>
          <a:p>
            <a:pPr lvl="1" eaLnBrk="1" hangingPunct="1"/>
            <a:r>
              <a:rPr lang="zh-CN" altLang="en-US" dirty="0">
                <a:latin typeface="黑体" panose="02010609060101010101" pitchFamily="49" charset="-122"/>
              </a:rPr>
              <a:t>字：李 明 天 天 都 准 时 上 班</a:t>
            </a:r>
          </a:p>
          <a:p>
            <a:pPr lvl="2" eaLnBrk="1" hangingPunct="1"/>
            <a:r>
              <a:rPr lang="zh-CN" altLang="en-US" dirty="0">
                <a:latin typeface="黑体" panose="02010609060101010101" pitchFamily="49" charset="-122"/>
              </a:rPr>
              <a:t>索引量太大，查全率百分百，但是查准率低，比如查“明天” 这句话也会出来</a:t>
            </a:r>
          </a:p>
          <a:p>
            <a:pPr lvl="1" eaLnBrk="1" hangingPunct="1"/>
            <a:r>
              <a:rPr lang="zh-CN" altLang="en-US" dirty="0">
                <a:latin typeface="黑体" panose="02010609060101010101" pitchFamily="49" charset="-122"/>
              </a:rPr>
              <a:t>词：李明 天天 都 准时 上班</a:t>
            </a:r>
          </a:p>
          <a:p>
            <a:pPr lvl="2" eaLnBrk="1" hangingPunct="1"/>
            <a:r>
              <a:rPr lang="zh-CN" altLang="en-US" dirty="0">
                <a:latin typeface="黑体" panose="02010609060101010101" pitchFamily="49" charset="-122"/>
              </a:rPr>
              <a:t>索引量大大降低，查准率较高，查全率不是百分百，而且还会受分词错误的影响，比如上面可能会切分成：李 明天 天都 准时 上班。</a:t>
            </a:r>
          </a:p>
          <a:p>
            <a:pPr lvl="1" eaLnBrk="1" hangingPunct="1"/>
            <a:r>
              <a:rPr lang="zh-CN" altLang="en-US" dirty="0">
                <a:latin typeface="黑体" panose="02010609060101010101" pitchFamily="49" charset="-122"/>
              </a:rPr>
              <a:t>字词混合方式</a:t>
            </a:r>
            <a:endParaRPr lang="en-US" altLang="zh-CN" dirty="0">
              <a:latin typeface="黑体" panose="02010609060101010101" pitchFamily="49" charset="-122"/>
            </a:endParaRPr>
          </a:p>
          <a:p>
            <a:pPr lvl="1" eaLnBrk="1" hangingPunct="1"/>
            <a:r>
              <a:rPr lang="zh-CN" altLang="en-US" dirty="0">
                <a:latin typeface="黑体" panose="02010609060101010101" pitchFamily="49" charset="-122"/>
              </a:rPr>
              <a:t>一般原则，没把握的情况下细粒度优先</a:t>
            </a:r>
          </a:p>
        </p:txBody>
      </p:sp>
      <p:sp>
        <p:nvSpPr>
          <p:cNvPr id="44036" name="灯片编号占位符 5">
            <a:extLst>
              <a:ext uri="{FF2B5EF4-FFF2-40B4-BE49-F238E27FC236}">
                <a16:creationId xmlns:a16="http://schemas.microsoft.com/office/drawing/2014/main" id="{114C02FF-8659-453A-B8BC-DCD0B2E99D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3968DD5E-0C6F-46F5-A9F8-DE4D59241317}" type="slidenum">
              <a:rPr lang="en-US" altLang="zh-CN" sz="1200" smtClean="0">
                <a:solidFill>
                  <a:srgbClr val="898989"/>
                </a:solidFill>
                <a:latin typeface="Calibri" panose="020F0502020204030204" pitchFamily="34" charset="0"/>
                <a:ea typeface="宋体" panose="02010600030101010101" pitchFamily="2" charset="-122"/>
              </a:rPr>
              <a:pPr>
                <a:spcBef>
                  <a:spcPct val="0"/>
                </a:spcBef>
                <a:buClrTx/>
                <a:buFontTx/>
                <a:buNone/>
              </a:pPr>
              <a:t>16</a:t>
            </a:fld>
            <a:endParaRPr lang="en-US" altLang="zh-CN" sz="1200">
              <a:solidFill>
                <a:srgbClr val="898989"/>
              </a:solidFill>
              <a:latin typeface="Calibri" panose="020F0502020204030204" pitchFamily="34" charset="0"/>
              <a:ea typeface="宋体" panose="02010600030101010101" pitchFamily="2" charset="-122"/>
            </a:endParaRPr>
          </a:p>
        </p:txBody>
      </p:sp>
      <p:sp>
        <p:nvSpPr>
          <p:cNvPr id="7" name="Rectangle 2">
            <a:extLst>
              <a:ext uri="{FF2B5EF4-FFF2-40B4-BE49-F238E27FC236}">
                <a16:creationId xmlns:a16="http://schemas.microsoft.com/office/drawing/2014/main" id="{1D2689F2-7073-41D4-A059-302062A554B9}"/>
              </a:ext>
            </a:extLst>
          </p:cNvPr>
          <p:cNvSpPr>
            <a:spLocks noGrp="1" noChangeArrowheads="1"/>
          </p:cNvSpPr>
          <p:nvPr>
            <p:ph type="title"/>
          </p:nvPr>
        </p:nvSpPr>
        <p:spPr>
          <a:xfrm>
            <a:off x="755576" y="116632"/>
            <a:ext cx="8229600" cy="1143000"/>
          </a:xfrm>
        </p:spPr>
        <p:txBody>
          <a:bodyPr/>
          <a:lstStyle/>
          <a:p>
            <a:r>
              <a:rPr lang="zh-CN" altLang="en-US" sz="3600" b="1" dirty="0"/>
              <a:t>中文分词（</a:t>
            </a:r>
            <a:r>
              <a:rPr lang="en-US" altLang="zh-CN" sz="3600" b="1" dirty="0"/>
              <a:t>2</a:t>
            </a:r>
            <a:r>
              <a:rPr lang="zh-CN" altLang="en-US" sz="3600" b="1" dirty="0"/>
              <a:t>）</a:t>
            </a:r>
          </a:p>
        </p:txBody>
      </p:sp>
    </p:spTree>
    <p:extLst>
      <p:ext uri="{BB962C8B-B14F-4D97-AF65-F5344CB8AC3E}">
        <p14:creationId xmlns:p14="http://schemas.microsoft.com/office/powerpoint/2010/main" val="32098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116632"/>
            <a:ext cx="8229600" cy="1143000"/>
          </a:xfrm>
        </p:spPr>
        <p:txBody>
          <a:bodyPr/>
          <a:lstStyle/>
          <a:p>
            <a:r>
              <a:rPr lang="zh-CN" altLang="en-US" sz="3600" b="1" dirty="0"/>
              <a:t>中文分词（</a:t>
            </a:r>
            <a:r>
              <a:rPr lang="en-US" altLang="zh-CN" sz="3600" b="1" dirty="0"/>
              <a:t>3</a:t>
            </a:r>
            <a:r>
              <a:rPr lang="zh-CN" altLang="en-US" sz="3600" b="1" dirty="0"/>
              <a:t>）</a:t>
            </a:r>
          </a:p>
        </p:txBody>
      </p:sp>
      <p:sp>
        <p:nvSpPr>
          <p:cNvPr id="30723" name="Rectangle 3">
            <a:extLst>
              <a:ext uri="{FF2B5EF4-FFF2-40B4-BE49-F238E27FC236}">
                <a16:creationId xmlns:a16="http://schemas.microsoft.com/office/drawing/2014/main" id="{B83BF464-265E-45A2-BFDA-27F771EFD768}"/>
              </a:ext>
            </a:extLst>
          </p:cNvPr>
          <p:cNvSpPr>
            <a:spLocks noGrp="1" noChangeArrowheads="1"/>
          </p:cNvSpPr>
          <p:nvPr>
            <p:ph type="body" idx="1"/>
          </p:nvPr>
        </p:nvSpPr>
        <p:spPr>
          <a:xfrm>
            <a:off x="457200" y="1486048"/>
            <a:ext cx="8229600" cy="4967288"/>
          </a:xfrm>
        </p:spPr>
        <p:txBody>
          <a:bodyPr/>
          <a:lstStyle/>
          <a:p>
            <a:pPr marL="0" indent="0">
              <a:lnSpc>
                <a:spcPct val="90000"/>
              </a:lnSpc>
              <a:buFont typeface="Wingdings" panose="05000000000000000000" pitchFamily="2" charset="2"/>
              <a:buNone/>
              <a:defRPr/>
            </a:pPr>
            <a:r>
              <a:rPr lang="en-US" sz="2800" b="1" dirty="0"/>
              <a:t>1</a:t>
            </a:r>
            <a:r>
              <a:rPr lang="zh-CN" altLang="en-US" sz="2800" b="1" dirty="0"/>
              <a:t>．中文分词</a:t>
            </a:r>
            <a:r>
              <a:rPr lang="zh-CN" altLang="en-US" b="1" dirty="0"/>
              <a:t>策略</a:t>
            </a:r>
            <a:endParaRPr lang="zh-CN" altLang="en-US" sz="2800" b="1" dirty="0"/>
          </a:p>
          <a:p>
            <a:pPr>
              <a:lnSpc>
                <a:spcPct val="90000"/>
              </a:lnSpc>
              <a:defRPr/>
            </a:pPr>
            <a:r>
              <a:rPr lang="zh-CN" altLang="en-US" sz="2800" dirty="0"/>
              <a:t>单字切分</a:t>
            </a:r>
            <a:endParaRPr lang="en-US" altLang="zh-CN" sz="2800" dirty="0"/>
          </a:p>
          <a:p>
            <a:pPr lvl="1">
              <a:lnSpc>
                <a:spcPct val="90000"/>
              </a:lnSpc>
              <a:defRPr/>
            </a:pPr>
            <a:r>
              <a:rPr lang="zh-CN" altLang="en-US" dirty="0"/>
              <a:t>就是按照中文一个字、一个字地进行分词。</a:t>
            </a:r>
            <a:endParaRPr lang="en-US" altLang="zh-CN" dirty="0"/>
          </a:p>
          <a:p>
            <a:pPr lvl="1">
              <a:lnSpc>
                <a:spcPct val="90000"/>
              </a:lnSpc>
              <a:defRPr/>
            </a:pPr>
            <a:r>
              <a:rPr lang="zh-CN" altLang="en-US" dirty="0">
                <a:solidFill>
                  <a:schemeClr val="tx2"/>
                </a:solidFill>
              </a:rPr>
              <a:t>缺点：随着索引的增大，相应索引条目的内容会不断增大，严重影响效率</a:t>
            </a:r>
            <a:endParaRPr lang="zh-CN" altLang="en-US" dirty="0"/>
          </a:p>
          <a:p>
            <a:pPr>
              <a:lnSpc>
                <a:spcPct val="90000"/>
              </a:lnSpc>
              <a:defRPr/>
            </a:pPr>
            <a:r>
              <a:rPr lang="zh-CN" altLang="en-US" sz="2800" dirty="0"/>
              <a:t>二分法</a:t>
            </a:r>
            <a:endParaRPr lang="en-US" altLang="zh-CN" sz="2800" dirty="0"/>
          </a:p>
          <a:p>
            <a:pPr lvl="1">
              <a:lnSpc>
                <a:spcPct val="90000"/>
              </a:lnSpc>
              <a:defRPr/>
            </a:pPr>
            <a:r>
              <a:rPr lang="zh-CN" altLang="en-US" dirty="0"/>
              <a:t>就是指每两个字进行一次切分。</a:t>
            </a:r>
            <a:endParaRPr lang="en-US" altLang="zh-CN" dirty="0"/>
          </a:p>
          <a:p>
            <a:pPr lvl="1">
              <a:lnSpc>
                <a:spcPct val="90000"/>
              </a:lnSpc>
              <a:defRPr/>
            </a:pPr>
            <a:r>
              <a:rPr lang="zh-CN" altLang="en-US" dirty="0">
                <a:solidFill>
                  <a:schemeClr val="tx2"/>
                </a:solidFill>
              </a:rPr>
              <a:t>该方法完全不考虑语义、语境，机械地对语句进行处理，不是很好的分词方式。</a:t>
            </a:r>
            <a:endParaRPr lang="zh-CN" altLang="en-US" dirty="0"/>
          </a:p>
          <a:p>
            <a:pPr>
              <a:lnSpc>
                <a:spcPct val="90000"/>
              </a:lnSpc>
              <a:defRPr/>
            </a:pPr>
            <a:r>
              <a:rPr lang="zh-CN" altLang="en-US" sz="2800" dirty="0"/>
              <a:t>词库分词</a:t>
            </a:r>
            <a:endParaRPr lang="en-US" altLang="zh-CN" sz="2800" dirty="0"/>
          </a:p>
          <a:p>
            <a:pPr lvl="1">
              <a:lnSpc>
                <a:spcPct val="90000"/>
              </a:lnSpc>
              <a:defRPr/>
            </a:pPr>
            <a:r>
              <a:rPr lang="zh-CN" altLang="en-US" dirty="0"/>
              <a:t>就是用一个已经建立好的词的集合去匹配目标，当遇上集合中已经存在的词时，就将之切分出来。</a:t>
            </a:r>
            <a:endParaRPr lang="en-US" altLang="zh-CN" dirty="0"/>
          </a:p>
          <a:p>
            <a:pPr lvl="1">
              <a:lnSpc>
                <a:spcPct val="90000"/>
              </a:lnSpc>
              <a:defRPr/>
            </a:pPr>
            <a:r>
              <a:rPr lang="zh-CN" altLang="en-US" dirty="0">
                <a:solidFill>
                  <a:schemeClr val="tx2"/>
                </a:solidFill>
              </a:rPr>
              <a:t>是一种较理想的中文分词方式。</a:t>
            </a:r>
            <a:endParaRPr lang="zh-CN" altLang="en-US" dirty="0"/>
          </a:p>
        </p:txBody>
      </p:sp>
    </p:spTree>
    <p:extLst>
      <p:ext uri="{BB962C8B-B14F-4D97-AF65-F5344CB8AC3E}">
        <p14:creationId xmlns:p14="http://schemas.microsoft.com/office/powerpoint/2010/main" val="296745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2E85A668-9911-465B-AA92-F8A10D8EA7D3}"/>
              </a:ext>
            </a:extLst>
          </p:cNvPr>
          <p:cNvSpPr>
            <a:spLocks noGrp="1" noChangeArrowheads="1"/>
          </p:cNvSpPr>
          <p:nvPr>
            <p:ph type="body" idx="1"/>
          </p:nvPr>
        </p:nvSpPr>
        <p:spPr>
          <a:xfrm>
            <a:off x="468313" y="1989138"/>
            <a:ext cx="8229600" cy="4608512"/>
          </a:xfrm>
        </p:spPr>
        <p:txBody>
          <a:bodyPr/>
          <a:lstStyle/>
          <a:p>
            <a:pPr marL="0" indent="0">
              <a:buFont typeface="Wingdings" panose="05000000000000000000" pitchFamily="2" charset="2"/>
              <a:buNone/>
              <a:defRPr/>
            </a:pPr>
            <a:r>
              <a:rPr lang="en-US" sz="2800" b="1" dirty="0"/>
              <a:t>2</a:t>
            </a:r>
            <a:r>
              <a:rPr lang="zh-CN" altLang="en-US" sz="2800" b="1" dirty="0"/>
              <a:t>．中文分词的系统评价</a:t>
            </a:r>
            <a:endParaRPr lang="zh-CN" altLang="en-US" sz="2800" dirty="0"/>
          </a:p>
          <a:p>
            <a:pPr>
              <a:defRPr/>
            </a:pPr>
            <a:r>
              <a:rPr lang="zh-CN" altLang="en-US" sz="2800" dirty="0"/>
              <a:t>用户响应度：主要指用户对这项技术的满意度。</a:t>
            </a:r>
          </a:p>
          <a:p>
            <a:pPr>
              <a:defRPr/>
            </a:pPr>
            <a:r>
              <a:rPr lang="zh-CN" altLang="en-US" sz="2800" dirty="0"/>
              <a:t>兼容性：能在不同的系统中都可以毫无障碍地使用，而且能给各行各业都带来方便。</a:t>
            </a:r>
          </a:p>
          <a:p>
            <a:pPr>
              <a:defRPr/>
            </a:pPr>
            <a:r>
              <a:rPr lang="zh-CN" altLang="en-US" sz="2800" dirty="0"/>
              <a:t>准确率：是分词系统性能的核心指标，系统的准确率越高越好。 </a:t>
            </a:r>
          </a:p>
          <a:p>
            <a:pPr marL="0" indent="0">
              <a:buFont typeface="Wingdings" panose="05000000000000000000" pitchFamily="2" charset="2"/>
              <a:buNone/>
              <a:defRPr/>
            </a:pPr>
            <a:r>
              <a:rPr lang="zh-CN" altLang="en-US" sz="2800" dirty="0"/>
              <a:t>   准确率（</a:t>
            </a:r>
            <a:r>
              <a:rPr lang="en-US" sz="2800" dirty="0"/>
              <a:t>p</a:t>
            </a:r>
            <a:r>
              <a:rPr lang="zh-CN" altLang="en-US" sz="2800" dirty="0"/>
              <a:t>）</a:t>
            </a:r>
            <a:r>
              <a:rPr lang="en-US" sz="2800" dirty="0"/>
              <a:t>=</a:t>
            </a:r>
            <a:r>
              <a:rPr lang="zh-CN" altLang="en-US" sz="2800" dirty="0"/>
              <a:t>切分结果中正确分词数</a:t>
            </a:r>
            <a:r>
              <a:rPr lang="en-US" sz="2800" dirty="0"/>
              <a:t>/</a:t>
            </a:r>
            <a:r>
              <a:rPr lang="zh-CN" altLang="en-US" sz="2800" dirty="0"/>
              <a:t>切分结果中所有分词数*</a:t>
            </a:r>
            <a:r>
              <a:rPr lang="en-US" sz="2800" dirty="0"/>
              <a:t>100%</a:t>
            </a:r>
            <a:endParaRPr lang="zh-CN" altLang="en-US" sz="2800" dirty="0"/>
          </a:p>
        </p:txBody>
      </p:sp>
      <p:sp>
        <p:nvSpPr>
          <p:cNvPr id="51203" name="Rectangle 2"/>
          <p:cNvSpPr>
            <a:spLocks noGrp="1" noChangeArrowheads="1"/>
          </p:cNvSpPr>
          <p:nvPr>
            <p:ph type="title"/>
          </p:nvPr>
        </p:nvSpPr>
        <p:spPr>
          <a:xfrm>
            <a:off x="611560" y="116632"/>
            <a:ext cx="8229600" cy="1143000"/>
          </a:xfrm>
        </p:spPr>
        <p:txBody>
          <a:bodyPr/>
          <a:lstStyle/>
          <a:p>
            <a:r>
              <a:rPr lang="zh-CN" altLang="en-US" sz="3600" b="1" dirty="0"/>
              <a:t>中文分词（</a:t>
            </a:r>
            <a:r>
              <a:rPr lang="en-US" altLang="zh-CN" sz="3600" b="1" dirty="0"/>
              <a:t>4</a:t>
            </a:r>
            <a:r>
              <a:rPr lang="zh-CN" altLang="en-US" sz="3600" b="1" dirty="0"/>
              <a:t>）</a:t>
            </a:r>
          </a:p>
        </p:txBody>
      </p:sp>
    </p:spTree>
    <p:extLst>
      <p:ext uri="{BB962C8B-B14F-4D97-AF65-F5344CB8AC3E}">
        <p14:creationId xmlns:p14="http://schemas.microsoft.com/office/powerpoint/2010/main" val="40154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68313" y="2133600"/>
            <a:ext cx="8496300" cy="4608513"/>
          </a:xfrm>
        </p:spPr>
        <p:txBody>
          <a:bodyPr/>
          <a:lstStyle/>
          <a:p>
            <a:r>
              <a:rPr lang="zh-CN" altLang="en-US" sz="2800" dirty="0"/>
              <a:t>运行效率：在分词系统中分词的工作消耗的时间应尽量少，使用户没有等待的感觉。</a:t>
            </a:r>
          </a:p>
          <a:p>
            <a:r>
              <a:rPr lang="zh-CN" altLang="en-US" sz="2800" dirty="0"/>
              <a:t>适用性：好的分词系统具有良好的适用性，可以方便地集成在各种各样的汉语信息处理系统中。</a:t>
            </a:r>
          </a:p>
          <a:p>
            <a:r>
              <a:rPr lang="zh-CN" altLang="en-US" sz="2800" dirty="0"/>
              <a:t>通用性：中文分词系统必须具有很好的通用性。中文分词系统应支持不同地区的汉语处理；应能适应不同地区的不同用字、用词，不同的语言风格。</a:t>
            </a:r>
          </a:p>
        </p:txBody>
      </p:sp>
      <p:sp>
        <p:nvSpPr>
          <p:cNvPr id="52227" name="Rectangle 2"/>
          <p:cNvSpPr>
            <a:spLocks noGrp="1" noChangeArrowheads="1"/>
          </p:cNvSpPr>
          <p:nvPr>
            <p:ph type="title"/>
          </p:nvPr>
        </p:nvSpPr>
        <p:spPr>
          <a:xfrm>
            <a:off x="914400" y="116632"/>
            <a:ext cx="8229600" cy="1143000"/>
          </a:xfrm>
        </p:spPr>
        <p:txBody>
          <a:bodyPr/>
          <a:lstStyle/>
          <a:p>
            <a:r>
              <a:rPr lang="zh-CN" altLang="en-US" sz="3600" b="1" dirty="0"/>
              <a:t>中文分词</a:t>
            </a:r>
            <a:r>
              <a:rPr lang="en-US" altLang="zh-CN" sz="3600" b="1" dirty="0"/>
              <a:t>(5)</a:t>
            </a:r>
            <a:endParaRPr lang="zh-CN" altLang="en-US" sz="3600" b="1" dirty="0"/>
          </a:p>
        </p:txBody>
      </p:sp>
    </p:spTree>
    <p:extLst>
      <p:ext uri="{BB962C8B-B14F-4D97-AF65-F5344CB8AC3E}">
        <p14:creationId xmlns:p14="http://schemas.microsoft.com/office/powerpoint/2010/main" val="24199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2</a:t>
            </a:fld>
            <a:endParaRPr lang="zh-CN" altLang="en-US" dirty="0"/>
          </a:p>
        </p:txBody>
      </p:sp>
      <p:sp>
        <p:nvSpPr>
          <p:cNvPr id="5" name="流程图: 多文档 4"/>
          <p:cNvSpPr/>
          <p:nvPr/>
        </p:nvSpPr>
        <p:spPr>
          <a:xfrm>
            <a:off x="410308" y="3047997"/>
            <a:ext cx="1606062" cy="1512277"/>
          </a:xfrm>
          <a:prstGeom prst="flowChartMultidocumen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rPr>
              <a:t>文档</a:t>
            </a:r>
            <a:endParaRPr lang="en-US" altLang="zh-CN" dirty="0">
              <a:ln>
                <a:solidFill>
                  <a:schemeClr val="tx1"/>
                </a:solidFill>
              </a:ln>
            </a:endParaRPr>
          </a:p>
          <a:p>
            <a:pPr algn="ctr"/>
            <a:r>
              <a:rPr lang="zh-CN" altLang="en-US" dirty="0">
                <a:ln>
                  <a:solidFill>
                    <a:schemeClr val="tx1"/>
                  </a:solidFill>
                </a:ln>
              </a:rPr>
              <a:t>网页</a:t>
            </a:r>
            <a:endParaRPr lang="en-US" altLang="zh-CN" dirty="0">
              <a:ln>
                <a:solidFill>
                  <a:schemeClr val="tx1"/>
                </a:solidFill>
              </a:ln>
            </a:endParaRPr>
          </a:p>
          <a:p>
            <a:pPr algn="ctr"/>
            <a:r>
              <a:rPr lang="zh-CN" altLang="en-US" dirty="0">
                <a:ln>
                  <a:solidFill>
                    <a:schemeClr val="tx1"/>
                  </a:solidFill>
                </a:ln>
              </a:rPr>
              <a:t>新闻</a:t>
            </a:r>
            <a:endParaRPr lang="en-US" altLang="zh-CN" dirty="0">
              <a:ln>
                <a:solidFill>
                  <a:schemeClr val="tx1"/>
                </a:solidFill>
              </a:ln>
            </a:endParaRPr>
          </a:p>
          <a:p>
            <a:pPr algn="ctr"/>
            <a:r>
              <a:rPr lang="en-US" altLang="zh-CN" dirty="0">
                <a:ln>
                  <a:solidFill>
                    <a:schemeClr val="tx1"/>
                  </a:solidFill>
                </a:ln>
              </a:rPr>
              <a:t>…</a:t>
            </a:r>
            <a:endParaRPr lang="zh-CN" altLang="en-US" dirty="0">
              <a:ln>
                <a:solidFill>
                  <a:schemeClr val="tx1"/>
                </a:solidFill>
              </a:ln>
            </a:endParaRPr>
          </a:p>
        </p:txBody>
      </p:sp>
      <p:sp>
        <p:nvSpPr>
          <p:cNvPr id="6" name="右箭头 5"/>
          <p:cNvSpPr/>
          <p:nvPr/>
        </p:nvSpPr>
        <p:spPr>
          <a:xfrm>
            <a:off x="2039815" y="3563813"/>
            <a:ext cx="668216"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9754" y="3411413"/>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rPr>
              <a:t>文本采集</a:t>
            </a:r>
          </a:p>
        </p:txBody>
      </p:sp>
      <p:sp>
        <p:nvSpPr>
          <p:cNvPr id="9" name="矩形 8"/>
          <p:cNvSpPr/>
          <p:nvPr/>
        </p:nvSpPr>
        <p:spPr>
          <a:xfrm>
            <a:off x="5122986" y="3434859"/>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rPr>
              <a:t>索引创建</a:t>
            </a:r>
          </a:p>
        </p:txBody>
      </p:sp>
      <p:sp>
        <p:nvSpPr>
          <p:cNvPr id="10" name="矩形 9"/>
          <p:cNvSpPr/>
          <p:nvPr/>
        </p:nvSpPr>
        <p:spPr>
          <a:xfrm>
            <a:off x="3950677" y="4583721"/>
            <a:ext cx="1699846" cy="492369"/>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rPr>
              <a:t>文本转换</a:t>
            </a:r>
          </a:p>
        </p:txBody>
      </p:sp>
      <p:sp>
        <p:nvSpPr>
          <p:cNvPr id="11" name="右箭头 10"/>
          <p:cNvSpPr/>
          <p:nvPr/>
        </p:nvSpPr>
        <p:spPr>
          <a:xfrm rot="2599579">
            <a:off x="3472750" y="4166635"/>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9415868">
            <a:off x="5160872" y="4213527"/>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822831" y="3587259"/>
            <a:ext cx="668216"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磁盘 13"/>
          <p:cNvSpPr/>
          <p:nvPr/>
        </p:nvSpPr>
        <p:spPr>
          <a:xfrm>
            <a:off x="4009291" y="1594338"/>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216770" y="2098433"/>
            <a:ext cx="1346844" cy="369332"/>
          </a:xfrm>
          <a:prstGeom prst="rect">
            <a:avLst/>
          </a:prstGeom>
          <a:noFill/>
        </p:spPr>
        <p:txBody>
          <a:bodyPr wrap="none" rtlCol="0">
            <a:spAutoFit/>
          </a:bodyPr>
          <a:lstStyle/>
          <a:p>
            <a:r>
              <a:rPr lang="zh-CN" altLang="en-US" b="1" dirty="0"/>
              <a:t>文档数据库</a:t>
            </a:r>
          </a:p>
        </p:txBody>
      </p:sp>
      <p:sp>
        <p:nvSpPr>
          <p:cNvPr id="16" name="右箭头 15"/>
          <p:cNvSpPr/>
          <p:nvPr/>
        </p:nvSpPr>
        <p:spPr>
          <a:xfrm rot="19415868">
            <a:off x="3378965" y="3006051"/>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7573106" y="3036277"/>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772401" y="4384433"/>
            <a:ext cx="649537" cy="369332"/>
          </a:xfrm>
          <a:prstGeom prst="rect">
            <a:avLst/>
          </a:prstGeom>
          <a:noFill/>
        </p:spPr>
        <p:txBody>
          <a:bodyPr wrap="none" rtlCol="0">
            <a:spAutoFit/>
          </a:bodyPr>
          <a:lstStyle/>
          <a:p>
            <a:r>
              <a:rPr lang="zh-CN" altLang="en-US" b="1" dirty="0"/>
              <a:t>索引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灯片编号占位符 5">
            <a:extLst>
              <a:ext uri="{FF2B5EF4-FFF2-40B4-BE49-F238E27FC236}">
                <a16:creationId xmlns:a16="http://schemas.microsoft.com/office/drawing/2014/main" id="{0A44D82E-F1E3-4E9E-B042-0674001463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DE2919C1-8BE1-48A8-8C23-3FBA48C2890C}" type="slidenum">
              <a:rPr lang="en-US" altLang="zh-CN" sz="1200" smtClean="0">
                <a:solidFill>
                  <a:srgbClr val="898989"/>
                </a:solidFill>
                <a:latin typeface="Calibri" panose="020F0502020204030204" pitchFamily="34" charset="0"/>
                <a:ea typeface="宋体" panose="02010600030101010101" pitchFamily="2" charset="-122"/>
              </a:rPr>
              <a:pPr>
                <a:spcBef>
                  <a:spcPct val="0"/>
                </a:spcBef>
                <a:buClrTx/>
                <a:buFontTx/>
                <a:buNone/>
              </a:pPr>
              <a:t>20</a:t>
            </a:fld>
            <a:endParaRPr lang="en-US" altLang="zh-CN" sz="1200">
              <a:solidFill>
                <a:srgbClr val="898989"/>
              </a:solidFill>
              <a:latin typeface="Calibri" panose="020F0502020204030204" pitchFamily="34" charset="0"/>
              <a:ea typeface="宋体" panose="02010600030101010101" pitchFamily="2" charset="-122"/>
            </a:endParaRPr>
          </a:p>
        </p:txBody>
      </p:sp>
      <p:sp>
        <p:nvSpPr>
          <p:cNvPr id="7" name="Rectangle 2">
            <a:extLst>
              <a:ext uri="{FF2B5EF4-FFF2-40B4-BE49-F238E27FC236}">
                <a16:creationId xmlns:a16="http://schemas.microsoft.com/office/drawing/2014/main" id="{79D99123-2D63-46E8-9148-AA98DC345F6D}"/>
              </a:ext>
            </a:extLst>
          </p:cNvPr>
          <p:cNvSpPr>
            <a:spLocks noGrp="1" noChangeArrowheads="1"/>
          </p:cNvSpPr>
          <p:nvPr>
            <p:ph type="title"/>
          </p:nvPr>
        </p:nvSpPr>
        <p:spPr>
          <a:xfrm>
            <a:off x="914400" y="116632"/>
            <a:ext cx="8229600" cy="1143000"/>
          </a:xfrm>
        </p:spPr>
        <p:txBody>
          <a:bodyPr/>
          <a:lstStyle/>
          <a:p>
            <a:r>
              <a:rPr lang="zh-CN" altLang="en-US" sz="3600" b="1" dirty="0"/>
              <a:t>中文分词</a:t>
            </a:r>
            <a:r>
              <a:rPr lang="en-US" altLang="zh-CN" sz="3600" b="1" dirty="0"/>
              <a:t>(6)</a:t>
            </a:r>
            <a:endParaRPr lang="zh-CN" altLang="en-US" sz="3600" b="1" dirty="0"/>
          </a:p>
        </p:txBody>
      </p:sp>
      <p:sp>
        <p:nvSpPr>
          <p:cNvPr id="8" name="Rectangle 3">
            <a:extLst>
              <a:ext uri="{FF2B5EF4-FFF2-40B4-BE49-F238E27FC236}">
                <a16:creationId xmlns:a16="http://schemas.microsoft.com/office/drawing/2014/main" id="{F5A89BAA-1430-444F-BD8A-CF10117C61C1}"/>
              </a:ext>
            </a:extLst>
          </p:cNvPr>
          <p:cNvSpPr>
            <a:spLocks noGrp="1" noChangeArrowheads="1"/>
          </p:cNvSpPr>
          <p:nvPr>
            <p:ph idx="1"/>
          </p:nvPr>
        </p:nvSpPr>
        <p:spPr>
          <a:xfrm>
            <a:off x="1259632" y="2446186"/>
            <a:ext cx="8569325" cy="4267200"/>
          </a:xfrm>
        </p:spPr>
        <p:txBody>
          <a:bodyPr/>
          <a:lstStyle/>
          <a:p>
            <a:pPr eaLnBrk="1" hangingPunct="1">
              <a:lnSpc>
                <a:spcPct val="90000"/>
              </a:lnSpc>
            </a:pPr>
            <a:r>
              <a:rPr lang="zh-CN" altLang="en-US" sz="2800" dirty="0">
                <a:latin typeface="黑体" panose="02010609060101010101" pitchFamily="49" charset="-122"/>
                <a:ea typeface="黑体" panose="02010609060101010101" pitchFamily="49" charset="-122"/>
              </a:rPr>
              <a:t>分词方法</a:t>
            </a:r>
          </a:p>
          <a:p>
            <a:pPr lvl="1" eaLnBrk="1" hangingPunct="1">
              <a:lnSpc>
                <a:spcPct val="90000"/>
              </a:lnSpc>
            </a:pPr>
            <a:r>
              <a:rPr lang="zh-CN" altLang="en-US" sz="2400" dirty="0">
                <a:latin typeface="黑体" panose="02010609060101010101" pitchFamily="49" charset="-122"/>
                <a:ea typeface="黑体" panose="02010609060101010101" pitchFamily="49" charset="-122"/>
              </a:rPr>
              <a:t>基于词典方法：</a:t>
            </a:r>
            <a:endParaRPr lang="en-US" altLang="zh-CN" sz="2400" dirty="0">
              <a:latin typeface="黑体" panose="02010609060101010101" pitchFamily="49" charset="-122"/>
              <a:ea typeface="黑体" panose="02010609060101010101" pitchFamily="49" charset="-122"/>
            </a:endParaRPr>
          </a:p>
          <a:p>
            <a:pPr lvl="2" eaLnBrk="1" hangingPunct="1">
              <a:lnSpc>
                <a:spcPct val="90000"/>
              </a:lnSpc>
            </a:pPr>
            <a:r>
              <a:rPr lang="zh-CN" altLang="en-US" sz="2000" dirty="0">
                <a:latin typeface="黑体" panose="02010609060101010101" pitchFamily="49" charset="-122"/>
                <a:ea typeface="黑体" panose="02010609060101010101" pitchFamily="49" charset="-122"/>
              </a:rPr>
              <a:t>给出一部词典，根据这部词典进行匹配</a:t>
            </a:r>
          </a:p>
          <a:p>
            <a:pPr lvl="1" eaLnBrk="1" hangingPunct="1">
              <a:lnSpc>
                <a:spcPct val="90000"/>
              </a:lnSpc>
            </a:pPr>
            <a:r>
              <a:rPr lang="zh-CN" altLang="en-US" sz="2400" dirty="0">
                <a:latin typeface="黑体" panose="02010609060101010101" pitchFamily="49" charset="-122"/>
                <a:ea typeface="黑体" panose="02010609060101010101" pitchFamily="49" charset="-122"/>
              </a:rPr>
              <a:t>基于规则方法：</a:t>
            </a:r>
            <a:endParaRPr lang="en-US" altLang="zh-CN" sz="2400" dirty="0">
              <a:latin typeface="黑体" panose="02010609060101010101" pitchFamily="49" charset="-122"/>
              <a:ea typeface="黑体" panose="02010609060101010101" pitchFamily="49" charset="-122"/>
            </a:endParaRPr>
          </a:p>
          <a:p>
            <a:pPr lvl="2" eaLnBrk="1" hangingPunct="1">
              <a:lnSpc>
                <a:spcPct val="90000"/>
              </a:lnSpc>
            </a:pPr>
            <a:r>
              <a:rPr lang="zh-CN" altLang="en-US" sz="2000" dirty="0">
                <a:latin typeface="黑体" panose="02010609060101010101" pitchFamily="49" charset="-122"/>
                <a:ea typeface="黑体" panose="02010609060101010101" pitchFamily="49" charset="-122"/>
              </a:rPr>
              <a:t>通过某种判定规则，确定是否为词</a:t>
            </a:r>
            <a:endParaRPr lang="en-US" altLang="zh-CN" sz="2000" dirty="0">
              <a:latin typeface="黑体" panose="02010609060101010101" pitchFamily="49" charset="-122"/>
              <a:ea typeface="黑体" panose="02010609060101010101" pitchFamily="49" charset="-122"/>
            </a:endParaRPr>
          </a:p>
          <a:p>
            <a:pPr lvl="1" eaLnBrk="1" hangingPunct="1">
              <a:lnSpc>
                <a:spcPct val="90000"/>
              </a:lnSpc>
            </a:pPr>
            <a:r>
              <a:rPr lang="zh-CN" altLang="en-US" sz="2400" dirty="0">
                <a:latin typeface="黑体" panose="02010609060101010101" pitchFamily="49" charset="-122"/>
                <a:ea typeface="黑体" panose="02010609060101010101" pitchFamily="49" charset="-122"/>
              </a:rPr>
              <a:t>基于统计方法：</a:t>
            </a:r>
            <a:endParaRPr lang="en-US" altLang="zh-CN" sz="2400" dirty="0">
              <a:latin typeface="黑体" panose="02010609060101010101" pitchFamily="49" charset="-122"/>
              <a:ea typeface="黑体" panose="02010609060101010101" pitchFamily="49" charset="-122"/>
            </a:endParaRPr>
          </a:p>
          <a:p>
            <a:pPr lvl="2" eaLnBrk="1" hangingPunct="1">
              <a:lnSpc>
                <a:spcPct val="90000"/>
              </a:lnSpc>
            </a:pPr>
            <a:r>
              <a:rPr lang="zh-CN" altLang="en-US" sz="2000" dirty="0">
                <a:latin typeface="黑体" panose="02010609060101010101" pitchFamily="49" charset="-122"/>
                <a:ea typeface="黑体" panose="02010609060101010101" pitchFamily="49" charset="-122"/>
              </a:rPr>
              <a:t>基于语料库统计</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15758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576263" y="1916832"/>
            <a:ext cx="8567737" cy="3887788"/>
          </a:xfrm>
        </p:spPr>
        <p:txBody>
          <a:bodyPr/>
          <a:lstStyle/>
          <a:p>
            <a:pPr>
              <a:lnSpc>
                <a:spcPct val="110000"/>
              </a:lnSpc>
            </a:pPr>
            <a:r>
              <a:rPr lang="zh-CN" altLang="en-US" sz="2400" dirty="0">
                <a:sym typeface="Arial" panose="020B0604020202020204" pitchFamily="34" charset="0"/>
              </a:rPr>
              <a:t>正向最大匹配法（</a:t>
            </a:r>
            <a:r>
              <a:rPr lang="en-US" altLang="zh-CN" sz="2400" dirty="0">
                <a:sym typeface="Arial" panose="020B0604020202020204" pitchFamily="34" charset="0"/>
              </a:rPr>
              <a:t>Forward Maximum Matching method</a:t>
            </a:r>
            <a:r>
              <a:rPr lang="zh-CN" altLang="en-US" sz="2400" dirty="0">
                <a:sym typeface="Arial" panose="020B0604020202020204" pitchFamily="34" charset="0"/>
              </a:rPr>
              <a:t>，</a:t>
            </a:r>
            <a:r>
              <a:rPr lang="en-US" altLang="zh-CN" sz="2400" dirty="0">
                <a:sym typeface="Arial" panose="020B0604020202020204" pitchFamily="34" charset="0"/>
              </a:rPr>
              <a:t>FMM</a:t>
            </a:r>
            <a:r>
              <a:rPr lang="zh-CN" altLang="en-US" sz="2400" dirty="0">
                <a:sym typeface="Arial" panose="020B0604020202020204" pitchFamily="34" charset="0"/>
              </a:rPr>
              <a:t>）</a:t>
            </a:r>
          </a:p>
          <a:p>
            <a:pPr lvl="1">
              <a:lnSpc>
                <a:spcPct val="110000"/>
              </a:lnSpc>
            </a:pPr>
            <a:r>
              <a:rPr lang="zh-CN" altLang="en-US" sz="2000" dirty="0">
                <a:sym typeface="Arial" panose="020B0604020202020204" pitchFamily="34" charset="0"/>
              </a:rPr>
              <a:t>是基于字符串匹配的一种分词方法，其主要的算法思想是，选取包含</a:t>
            </a:r>
            <a:r>
              <a:rPr lang="en-US" altLang="zh-CN" sz="2000" dirty="0">
                <a:sym typeface="Arial" panose="020B0604020202020204" pitchFamily="34" charset="0"/>
              </a:rPr>
              <a:t>6~8</a:t>
            </a:r>
            <a:r>
              <a:rPr lang="zh-CN" altLang="en-US" sz="2000" dirty="0">
                <a:sym typeface="Arial" panose="020B0604020202020204" pitchFamily="34" charset="0"/>
              </a:rPr>
              <a:t>个汉字的符号串作为最大符号串，把最大符号串与词典中的单词条目相匹配</a:t>
            </a:r>
            <a:endParaRPr lang="en-US" altLang="zh-CN" sz="2000" dirty="0">
              <a:sym typeface="Arial" panose="020B0604020202020204" pitchFamily="34" charset="0"/>
            </a:endParaRPr>
          </a:p>
          <a:p>
            <a:pPr lvl="1">
              <a:lnSpc>
                <a:spcPct val="110000"/>
              </a:lnSpc>
            </a:pPr>
            <a:r>
              <a:rPr lang="zh-CN" altLang="en-US" sz="2000" dirty="0">
                <a:sym typeface="Arial" panose="020B0604020202020204" pitchFamily="34" charset="0"/>
              </a:rPr>
              <a:t>如果不能匹配，就削掉一个汉字继续匹配，直到在词典中找到相应的单词为止。</a:t>
            </a:r>
            <a:endParaRPr lang="en-US" altLang="zh-CN" sz="2000" dirty="0">
              <a:sym typeface="Arial" panose="020B0604020202020204" pitchFamily="34" charset="0"/>
            </a:endParaRPr>
          </a:p>
          <a:p>
            <a:pPr lvl="1">
              <a:lnSpc>
                <a:spcPct val="110000"/>
              </a:lnSpc>
            </a:pPr>
            <a:r>
              <a:rPr lang="zh-CN" altLang="en-US" sz="2000" dirty="0">
                <a:sym typeface="Arial" panose="020B0604020202020204" pitchFamily="34" charset="0"/>
              </a:rPr>
              <a:t>取词的方向是从左向右，不能匹配则从右向左消掉汉字。</a:t>
            </a:r>
          </a:p>
          <a:p>
            <a:pPr>
              <a:lnSpc>
                <a:spcPct val="110000"/>
              </a:lnSpc>
            </a:pPr>
            <a:r>
              <a:rPr lang="zh-CN" altLang="en-US" sz="2400" dirty="0">
                <a:sym typeface="Arial" panose="020B0604020202020204" pitchFamily="34" charset="0"/>
              </a:rPr>
              <a:t>例子：“</a:t>
            </a:r>
            <a:r>
              <a:rPr lang="zh-CN" altLang="en-US" sz="2400" dirty="0">
                <a:solidFill>
                  <a:srgbClr val="FF0000"/>
                </a:solidFill>
                <a:sym typeface="Arial" panose="020B0604020202020204" pitchFamily="34" charset="0"/>
              </a:rPr>
              <a:t>我们在野生动物园玩</a:t>
            </a:r>
            <a:r>
              <a:rPr lang="zh-CN" altLang="en-US" sz="2400" dirty="0">
                <a:sym typeface="Arial" panose="020B0604020202020204" pitchFamily="34" charset="0"/>
              </a:rPr>
              <a:t>”</a:t>
            </a:r>
            <a:endParaRPr lang="zh-CN" altLang="en-US" sz="1000" dirty="0"/>
          </a:p>
        </p:txBody>
      </p:sp>
      <p:sp>
        <p:nvSpPr>
          <p:cNvPr id="56323" name="Rectangle 2"/>
          <p:cNvSpPr>
            <a:spLocks noGrp="1" noChangeArrowheads="1"/>
          </p:cNvSpPr>
          <p:nvPr>
            <p:ph type="title"/>
          </p:nvPr>
        </p:nvSpPr>
        <p:spPr>
          <a:xfrm>
            <a:off x="611560" y="188640"/>
            <a:ext cx="8229600" cy="1143000"/>
          </a:xfrm>
        </p:spPr>
        <p:txBody>
          <a:bodyPr/>
          <a:lstStyle/>
          <a:p>
            <a:r>
              <a:rPr lang="zh-CN" altLang="en-US" sz="3600" b="1" dirty="0">
                <a:sym typeface="Arial" panose="020B0604020202020204" pitchFamily="34" charset="0"/>
              </a:rPr>
              <a:t>正向最大匹配法</a:t>
            </a:r>
            <a:r>
              <a:rPr lang="en-US" altLang="zh-CN" sz="3600" b="1" dirty="0">
                <a:sym typeface="Arial" panose="020B0604020202020204" pitchFamily="34" charset="0"/>
              </a:rPr>
              <a:t>(</a:t>
            </a:r>
            <a:r>
              <a:rPr lang="zh-CN" altLang="en-US" sz="3600" b="1" dirty="0">
                <a:sym typeface="Arial" panose="020B0604020202020204" pitchFamily="34" charset="0"/>
              </a:rPr>
              <a:t>基于词典的方法</a:t>
            </a:r>
            <a:r>
              <a:rPr lang="en-US" altLang="zh-CN" sz="3600" b="1" dirty="0">
                <a:sym typeface="Arial" panose="020B0604020202020204" pitchFamily="34" charset="0"/>
              </a:rPr>
              <a:t>)</a:t>
            </a:r>
            <a:endParaRPr lang="zh-CN" altLang="en-US" sz="3600" b="1" dirty="0"/>
          </a:p>
        </p:txBody>
      </p:sp>
    </p:spTree>
    <p:extLst>
      <p:ext uri="{BB962C8B-B14F-4D97-AF65-F5344CB8AC3E}">
        <p14:creationId xmlns:p14="http://schemas.microsoft.com/office/powerpoint/2010/main" val="252765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57200" y="332656"/>
            <a:ext cx="8229600" cy="6768752"/>
          </a:xfrm>
        </p:spPr>
        <p:txBody>
          <a:bodyPr/>
          <a:lstStyle/>
          <a:p>
            <a:pPr>
              <a:lnSpc>
                <a:spcPct val="80000"/>
              </a:lnSpc>
              <a:buFont typeface="Wingdings" panose="05000000000000000000" pitchFamily="2" charset="2"/>
              <a:buNone/>
            </a:pPr>
            <a:r>
              <a:rPr lang="zh-CN" altLang="en-US" sz="2000" b="1" dirty="0">
                <a:sym typeface="Arial" panose="020B0604020202020204" pitchFamily="34" charset="0"/>
              </a:rPr>
              <a:t>正向最大匹配法：</a:t>
            </a:r>
          </a:p>
          <a:p>
            <a:pPr>
              <a:lnSpc>
                <a:spcPct val="80000"/>
              </a:lnSpc>
              <a:buFont typeface="Wingdings" panose="05000000000000000000" pitchFamily="2" charset="2"/>
              <a:buNone/>
            </a:pPr>
            <a:r>
              <a:rPr lang="zh-CN" altLang="en-US" sz="2000" b="1" dirty="0">
                <a:sym typeface="Arial" panose="020B0604020202020204" pitchFamily="34" charset="0"/>
              </a:rPr>
              <a:t>正向即从前往后取词，从7-&gt;1，每次减一个字，直到词典命中或剩下1个单字。</a:t>
            </a:r>
          </a:p>
          <a:p>
            <a:pPr>
              <a:lnSpc>
                <a:spcPct val="80000"/>
              </a:lnSpc>
              <a:buNone/>
            </a:pPr>
            <a:r>
              <a:rPr lang="zh-CN" altLang="en-US" sz="2000" b="1" dirty="0">
                <a:sym typeface="Arial" panose="020B0604020202020204" pitchFamily="34" charset="0"/>
              </a:rPr>
              <a:t>第</a:t>
            </a:r>
            <a:r>
              <a:rPr lang="en-US" altLang="zh-CN" sz="2000" b="1" dirty="0">
                <a:sym typeface="Arial" panose="020B0604020202020204" pitchFamily="34" charset="0"/>
              </a:rPr>
              <a:t>1</a:t>
            </a:r>
            <a:r>
              <a:rPr lang="zh-CN" altLang="en-US" sz="2000" b="1" dirty="0">
                <a:sym typeface="Arial" panose="020B0604020202020204" pitchFamily="34" charset="0"/>
              </a:rPr>
              <a:t>轮扫描：</a:t>
            </a:r>
          </a:p>
          <a:p>
            <a:pPr>
              <a:lnSpc>
                <a:spcPct val="80000"/>
              </a:lnSpc>
              <a:buFont typeface="Wingdings" panose="05000000000000000000" pitchFamily="2" charset="2"/>
              <a:buNone/>
            </a:pPr>
            <a:r>
              <a:rPr lang="zh-CN" altLang="en-US" sz="2000" b="1" dirty="0">
                <a:sym typeface="Arial" panose="020B0604020202020204" pitchFamily="34" charset="0"/>
              </a:rPr>
              <a:t>第1次：“我们在野生动物”，扫描7字词典，无</a:t>
            </a:r>
          </a:p>
          <a:p>
            <a:pPr>
              <a:lnSpc>
                <a:spcPct val="80000"/>
              </a:lnSpc>
              <a:buFont typeface="Wingdings" panose="05000000000000000000" pitchFamily="2" charset="2"/>
              <a:buNone/>
            </a:pPr>
            <a:r>
              <a:rPr lang="zh-CN" altLang="en-US" sz="2000" b="1" dirty="0">
                <a:sym typeface="Arial" panose="020B0604020202020204" pitchFamily="34" charset="0"/>
              </a:rPr>
              <a:t>第2次：“我们在野生动”，扫描6字词典，无</a:t>
            </a:r>
          </a:p>
          <a:p>
            <a:pPr>
              <a:lnSpc>
                <a:spcPct val="80000"/>
              </a:lnSpc>
              <a:buFont typeface="Wingdings" panose="05000000000000000000" pitchFamily="2" charset="2"/>
              <a:buNone/>
            </a:pPr>
            <a:r>
              <a:rPr lang="zh-CN" altLang="en-US" sz="2000" b="1" dirty="0">
                <a:sym typeface="Arial" panose="020B0604020202020204" pitchFamily="34" charset="0"/>
              </a:rPr>
              <a:t>.........</a:t>
            </a:r>
          </a:p>
          <a:p>
            <a:pPr>
              <a:lnSpc>
                <a:spcPct val="80000"/>
              </a:lnSpc>
              <a:buFont typeface="Wingdings" panose="05000000000000000000" pitchFamily="2" charset="2"/>
              <a:buNone/>
            </a:pPr>
            <a:r>
              <a:rPr lang="zh-CN" altLang="en-US" sz="2000" b="1" dirty="0">
                <a:sym typeface="Arial" panose="020B0604020202020204" pitchFamily="34" charset="0"/>
              </a:rPr>
              <a:t>第6次：“我们”，扫描2字词典，有</a:t>
            </a:r>
          </a:p>
          <a:p>
            <a:pPr>
              <a:lnSpc>
                <a:spcPct val="80000"/>
              </a:lnSpc>
              <a:buFont typeface="Wingdings" panose="05000000000000000000" pitchFamily="2" charset="2"/>
              <a:buNone/>
            </a:pPr>
            <a:r>
              <a:rPr lang="zh-CN" altLang="en-US" sz="2000" b="1" dirty="0">
                <a:sym typeface="Arial" panose="020B0604020202020204" pitchFamily="34" charset="0"/>
              </a:rPr>
              <a:t>扫描中止，输出第1个词为“我们”，去除第1个词后开始第2轮扫描。</a:t>
            </a:r>
          </a:p>
          <a:p>
            <a:pPr>
              <a:lnSpc>
                <a:spcPct val="90000"/>
              </a:lnSpc>
              <a:buFont typeface="Wingdings" panose="05000000000000000000" pitchFamily="2" charset="2"/>
              <a:buNone/>
            </a:pPr>
            <a:r>
              <a:rPr lang="zh-CN" altLang="en-US" sz="2000" b="1" dirty="0">
                <a:sym typeface="Arial" panose="020B0604020202020204" pitchFamily="34" charset="0"/>
              </a:rPr>
              <a:t>第2轮扫描：</a:t>
            </a:r>
          </a:p>
          <a:p>
            <a:pPr>
              <a:lnSpc>
                <a:spcPct val="90000"/>
              </a:lnSpc>
              <a:buFont typeface="Wingdings" panose="05000000000000000000" pitchFamily="2" charset="2"/>
              <a:buNone/>
            </a:pPr>
            <a:r>
              <a:rPr lang="zh-CN" altLang="en-US" sz="2000" b="1" dirty="0">
                <a:sym typeface="Arial" panose="020B0604020202020204" pitchFamily="34" charset="0"/>
              </a:rPr>
              <a:t>第1次：“在野生动物园玩”，扫描7字词典，无</a:t>
            </a:r>
          </a:p>
          <a:p>
            <a:pPr>
              <a:lnSpc>
                <a:spcPct val="90000"/>
              </a:lnSpc>
              <a:buFont typeface="Wingdings" panose="05000000000000000000" pitchFamily="2" charset="2"/>
              <a:buNone/>
            </a:pPr>
            <a:r>
              <a:rPr lang="zh-CN" altLang="en-US" sz="2000" b="1" dirty="0">
                <a:sym typeface="Arial" panose="020B0604020202020204" pitchFamily="34" charset="0"/>
              </a:rPr>
              <a:t>第2次：“在野生动物园”，扫描6字词典，无</a:t>
            </a:r>
          </a:p>
          <a:p>
            <a:pPr>
              <a:lnSpc>
                <a:spcPct val="90000"/>
              </a:lnSpc>
              <a:buFont typeface="Wingdings" panose="05000000000000000000" pitchFamily="2" charset="2"/>
              <a:buNone/>
            </a:pPr>
            <a:r>
              <a:rPr lang="zh-CN" altLang="en-US" sz="2000" b="1" dirty="0">
                <a:sym typeface="Arial" panose="020B0604020202020204" pitchFamily="34" charset="0"/>
              </a:rPr>
              <a:t>.......</a:t>
            </a:r>
          </a:p>
          <a:p>
            <a:pPr>
              <a:lnSpc>
                <a:spcPct val="90000"/>
              </a:lnSpc>
              <a:buFont typeface="Wingdings" panose="05000000000000000000" pitchFamily="2" charset="2"/>
              <a:buNone/>
            </a:pPr>
            <a:r>
              <a:rPr lang="zh-CN" altLang="en-US" sz="2000" b="1" dirty="0">
                <a:sym typeface="Arial" panose="020B0604020202020204" pitchFamily="34" charset="0"/>
              </a:rPr>
              <a:t>第6次：“在野”，扫描2字词典，有</a:t>
            </a:r>
          </a:p>
          <a:p>
            <a:pPr>
              <a:lnSpc>
                <a:spcPct val="90000"/>
              </a:lnSpc>
              <a:buFont typeface="Wingdings" panose="05000000000000000000" pitchFamily="2" charset="2"/>
              <a:buNone/>
            </a:pPr>
            <a:r>
              <a:rPr lang="zh-CN" altLang="en-US" sz="2000" b="1" dirty="0">
                <a:sym typeface="Arial" panose="020B0604020202020204" pitchFamily="34" charset="0"/>
              </a:rPr>
              <a:t>扫描中止，输出第2个词为“在野”，去除第2个词后开始第3轮扫描。</a:t>
            </a:r>
          </a:p>
          <a:p>
            <a:pPr>
              <a:lnSpc>
                <a:spcPct val="80000"/>
              </a:lnSpc>
              <a:buFont typeface="Wingdings" panose="05000000000000000000" pitchFamily="2" charset="2"/>
              <a:buNone/>
            </a:pPr>
            <a:r>
              <a:rPr lang="zh-CN" altLang="en-US" sz="2000" b="1" dirty="0">
                <a:sym typeface="Arial" panose="020B0604020202020204" pitchFamily="34" charset="0"/>
              </a:rPr>
              <a:t>第3轮扫描：</a:t>
            </a:r>
          </a:p>
          <a:p>
            <a:pPr>
              <a:lnSpc>
                <a:spcPct val="80000"/>
              </a:lnSpc>
              <a:buFont typeface="Wingdings" panose="05000000000000000000" pitchFamily="2" charset="2"/>
              <a:buNone/>
            </a:pPr>
            <a:r>
              <a:rPr lang="zh-CN" altLang="en-US" sz="2000" b="1" dirty="0">
                <a:sym typeface="Arial" panose="020B0604020202020204" pitchFamily="34" charset="0"/>
              </a:rPr>
              <a:t>第1次：“生动物园玩”，扫描5字词典，无</a:t>
            </a:r>
          </a:p>
          <a:p>
            <a:pPr>
              <a:lnSpc>
                <a:spcPct val="80000"/>
              </a:lnSpc>
              <a:buFont typeface="Wingdings" panose="05000000000000000000" pitchFamily="2" charset="2"/>
              <a:buNone/>
            </a:pPr>
            <a:r>
              <a:rPr lang="zh-CN" altLang="en-US" sz="2000" b="1" dirty="0">
                <a:sym typeface="Arial" panose="020B0604020202020204" pitchFamily="34" charset="0"/>
              </a:rPr>
              <a:t>第2次：“生动物园”，扫描4字词典，无</a:t>
            </a:r>
          </a:p>
          <a:p>
            <a:pPr>
              <a:lnSpc>
                <a:spcPct val="80000"/>
              </a:lnSpc>
              <a:buFont typeface="Wingdings" panose="05000000000000000000" pitchFamily="2" charset="2"/>
              <a:buNone/>
            </a:pPr>
            <a:r>
              <a:rPr lang="zh-CN" altLang="en-US" sz="2000" b="1" dirty="0">
                <a:sym typeface="Arial" panose="020B0604020202020204" pitchFamily="34" charset="0"/>
              </a:rPr>
              <a:t>第3次：“生动物”，扫描3字词典，无</a:t>
            </a:r>
            <a:endParaRPr lang="en-US" altLang="zh-CN" sz="2000" b="1" dirty="0">
              <a:sym typeface="Arial" panose="020B0604020202020204" pitchFamily="34" charset="0"/>
            </a:endParaRPr>
          </a:p>
          <a:p>
            <a:pPr>
              <a:lnSpc>
                <a:spcPct val="80000"/>
              </a:lnSpc>
              <a:buNone/>
            </a:pPr>
            <a:r>
              <a:rPr lang="zh-CN" altLang="en-US" sz="2000" b="1" dirty="0">
                <a:sym typeface="Arial" panose="020B0604020202020204" pitchFamily="34" charset="0"/>
              </a:rPr>
              <a:t>第4次：“生动”，扫描2字词典，有</a:t>
            </a:r>
          </a:p>
          <a:p>
            <a:pPr>
              <a:lnSpc>
                <a:spcPct val="80000"/>
              </a:lnSpc>
              <a:buNone/>
            </a:pPr>
            <a:r>
              <a:rPr lang="zh-CN" altLang="en-US" sz="2000" b="1" dirty="0">
                <a:sym typeface="Arial" panose="020B0604020202020204" pitchFamily="34" charset="0"/>
              </a:rPr>
              <a:t>扫描中止，输出第3个词为“生动”，第4轮扫描。</a:t>
            </a:r>
          </a:p>
          <a:p>
            <a:pPr>
              <a:lnSpc>
                <a:spcPct val="80000"/>
              </a:lnSpc>
              <a:buFont typeface="Wingdings" panose="05000000000000000000" pitchFamily="2" charset="2"/>
              <a:buNone/>
            </a:pPr>
            <a:endParaRPr lang="zh-CN" altLang="en-US" sz="2000" b="1" dirty="0">
              <a:sym typeface="Arial" panose="020B0604020202020204" pitchFamily="34" charset="0"/>
            </a:endParaRPr>
          </a:p>
          <a:p>
            <a:pPr>
              <a:lnSpc>
                <a:spcPct val="90000"/>
              </a:lnSpc>
              <a:buFont typeface="Wingdings" panose="05000000000000000000" pitchFamily="2" charset="2"/>
              <a:buNone/>
            </a:pPr>
            <a:endParaRPr lang="zh-CN" altLang="en-US" sz="2000" dirty="0">
              <a:sym typeface="Arial" panose="020B0604020202020204" pitchFamily="34" charset="0"/>
            </a:endParaRPr>
          </a:p>
          <a:p>
            <a:pPr>
              <a:lnSpc>
                <a:spcPct val="90000"/>
              </a:lnSpc>
              <a:buFont typeface="Wingdings" panose="05000000000000000000" pitchFamily="2" charset="2"/>
              <a:buNone/>
            </a:pPr>
            <a:endParaRPr lang="zh-CN" altLang="en-US" sz="2000" dirty="0"/>
          </a:p>
          <a:p>
            <a:pPr>
              <a:lnSpc>
                <a:spcPct val="80000"/>
              </a:lnSpc>
              <a:buFont typeface="Wingdings" panose="05000000000000000000" pitchFamily="2" charset="2"/>
              <a:buNone/>
            </a:pPr>
            <a:endParaRPr lang="zh-CN" altLang="en-US" sz="900" dirty="0"/>
          </a:p>
        </p:txBody>
      </p:sp>
    </p:spTree>
    <p:extLst>
      <p:ext uri="{BB962C8B-B14F-4D97-AF65-F5344CB8AC3E}">
        <p14:creationId xmlns:p14="http://schemas.microsoft.com/office/powerpoint/2010/main" val="20365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4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34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34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34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34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346">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34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346">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346">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346">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346">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34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683568" y="1340768"/>
            <a:ext cx="8229600" cy="5688013"/>
          </a:xfrm>
        </p:spPr>
        <p:txBody>
          <a:bodyPr/>
          <a:lstStyle/>
          <a:p>
            <a:pPr>
              <a:buFont typeface="Wingdings" panose="05000000000000000000" pitchFamily="2" charset="2"/>
              <a:buNone/>
            </a:pPr>
            <a:endParaRPr lang="zh-CN" altLang="en-US" sz="700" b="1" dirty="0"/>
          </a:p>
          <a:p>
            <a:pPr>
              <a:lnSpc>
                <a:spcPct val="80000"/>
              </a:lnSpc>
              <a:buFont typeface="Wingdings" panose="05000000000000000000" pitchFamily="2" charset="2"/>
              <a:buNone/>
            </a:pPr>
            <a:r>
              <a:rPr lang="zh-CN" altLang="en-US" sz="2000" b="1" dirty="0">
                <a:sym typeface="Arial" panose="020B0604020202020204" pitchFamily="34" charset="0"/>
              </a:rPr>
              <a:t>第4轮扫描：</a:t>
            </a:r>
          </a:p>
          <a:p>
            <a:pPr>
              <a:lnSpc>
                <a:spcPct val="80000"/>
              </a:lnSpc>
              <a:buFont typeface="Wingdings" panose="05000000000000000000" pitchFamily="2" charset="2"/>
              <a:buNone/>
            </a:pPr>
            <a:r>
              <a:rPr lang="zh-CN" altLang="en-US" sz="2000" b="1" dirty="0">
                <a:sym typeface="Arial" panose="020B0604020202020204" pitchFamily="34" charset="0"/>
              </a:rPr>
              <a:t>第1次：“物园玩”，扫描3字词典，无</a:t>
            </a:r>
          </a:p>
          <a:p>
            <a:pPr>
              <a:lnSpc>
                <a:spcPct val="80000"/>
              </a:lnSpc>
              <a:buFont typeface="Wingdings" panose="05000000000000000000" pitchFamily="2" charset="2"/>
              <a:buNone/>
            </a:pPr>
            <a:r>
              <a:rPr lang="zh-CN" altLang="en-US" sz="2000" b="1" dirty="0">
                <a:sym typeface="Arial" panose="020B0604020202020204" pitchFamily="34" charset="0"/>
              </a:rPr>
              <a:t>第2次：“物园”，扫描2字词典，无</a:t>
            </a:r>
          </a:p>
          <a:p>
            <a:pPr>
              <a:lnSpc>
                <a:spcPct val="80000"/>
              </a:lnSpc>
              <a:buFont typeface="Wingdings" panose="05000000000000000000" pitchFamily="2" charset="2"/>
              <a:buNone/>
            </a:pPr>
            <a:r>
              <a:rPr lang="zh-CN" altLang="en-US" sz="2000" b="1" dirty="0">
                <a:sym typeface="Arial" panose="020B0604020202020204" pitchFamily="34" charset="0"/>
              </a:rPr>
              <a:t>第3次：“物”，扫描1字词典，无</a:t>
            </a:r>
          </a:p>
          <a:p>
            <a:pPr>
              <a:lnSpc>
                <a:spcPct val="80000"/>
              </a:lnSpc>
              <a:buFont typeface="Wingdings" panose="05000000000000000000" pitchFamily="2" charset="2"/>
              <a:buNone/>
            </a:pPr>
            <a:r>
              <a:rPr lang="zh-CN" altLang="en-US" sz="2000" b="1" dirty="0">
                <a:sym typeface="Arial" panose="020B0604020202020204" pitchFamily="34" charset="0"/>
              </a:rPr>
              <a:t>扫描中止，输出第4个词为“物”，非字典词数加1，开始第5轮扫描。</a:t>
            </a:r>
          </a:p>
          <a:p>
            <a:pPr>
              <a:lnSpc>
                <a:spcPct val="80000"/>
              </a:lnSpc>
              <a:buFont typeface="Wingdings" panose="05000000000000000000" pitchFamily="2" charset="2"/>
              <a:buNone/>
            </a:pPr>
            <a:r>
              <a:rPr lang="zh-CN" altLang="en-US" sz="2000" b="1" dirty="0">
                <a:sym typeface="Arial" panose="020B0604020202020204" pitchFamily="34" charset="0"/>
              </a:rPr>
              <a:t>第5轮扫描：</a:t>
            </a:r>
          </a:p>
          <a:p>
            <a:pPr>
              <a:lnSpc>
                <a:spcPct val="80000"/>
              </a:lnSpc>
              <a:buFont typeface="Wingdings" panose="05000000000000000000" pitchFamily="2" charset="2"/>
              <a:buNone/>
            </a:pPr>
            <a:r>
              <a:rPr lang="zh-CN" altLang="en-US" sz="2000" b="1" dirty="0">
                <a:sym typeface="Arial" panose="020B0604020202020204" pitchFamily="34" charset="0"/>
              </a:rPr>
              <a:t>第1次：“园玩”，扫描2字词典，无</a:t>
            </a:r>
          </a:p>
          <a:p>
            <a:pPr>
              <a:lnSpc>
                <a:spcPct val="80000"/>
              </a:lnSpc>
              <a:buFont typeface="Wingdings" panose="05000000000000000000" pitchFamily="2" charset="2"/>
              <a:buNone/>
            </a:pPr>
            <a:r>
              <a:rPr lang="zh-CN" altLang="en-US" sz="2000" b="1" dirty="0">
                <a:sym typeface="Arial" panose="020B0604020202020204" pitchFamily="34" charset="0"/>
              </a:rPr>
              <a:t>第2次：“园”，扫描1字词典，有</a:t>
            </a:r>
          </a:p>
          <a:p>
            <a:pPr>
              <a:lnSpc>
                <a:spcPct val="80000"/>
              </a:lnSpc>
              <a:buFont typeface="Wingdings" panose="05000000000000000000" pitchFamily="2" charset="2"/>
              <a:buNone/>
            </a:pPr>
            <a:r>
              <a:rPr lang="zh-CN" altLang="en-US" sz="2000" b="1" dirty="0">
                <a:sym typeface="Arial" panose="020B0604020202020204" pitchFamily="34" charset="0"/>
              </a:rPr>
              <a:t>扫描中止，输出第5个词为“园”，单字字典词数加1，开始第6轮扫描</a:t>
            </a:r>
          </a:p>
          <a:p>
            <a:pPr>
              <a:lnSpc>
                <a:spcPct val="80000"/>
              </a:lnSpc>
              <a:buFont typeface="Wingdings" panose="05000000000000000000" pitchFamily="2" charset="2"/>
              <a:buNone/>
            </a:pPr>
            <a:r>
              <a:rPr lang="zh-CN" altLang="en-US" sz="2000" b="1" dirty="0">
                <a:sym typeface="Arial" panose="020B0604020202020204" pitchFamily="34" charset="0"/>
              </a:rPr>
              <a:t>第6轮扫描：</a:t>
            </a:r>
          </a:p>
          <a:p>
            <a:pPr>
              <a:lnSpc>
                <a:spcPct val="80000"/>
              </a:lnSpc>
              <a:buFont typeface="Wingdings" panose="05000000000000000000" pitchFamily="2" charset="2"/>
              <a:buNone/>
            </a:pPr>
            <a:r>
              <a:rPr lang="zh-CN" altLang="en-US" sz="2000" b="1" dirty="0">
                <a:sym typeface="Arial" panose="020B0604020202020204" pitchFamily="34" charset="0"/>
              </a:rPr>
              <a:t>第1次：“玩”，扫描1字字典词，有</a:t>
            </a:r>
          </a:p>
          <a:p>
            <a:pPr>
              <a:lnSpc>
                <a:spcPct val="80000"/>
              </a:lnSpc>
              <a:buFont typeface="Wingdings" panose="05000000000000000000" pitchFamily="2" charset="2"/>
              <a:buNone/>
            </a:pPr>
            <a:r>
              <a:rPr lang="zh-CN" altLang="en-US" sz="2000" b="1" dirty="0">
                <a:sym typeface="Arial" panose="020B0604020202020204" pitchFamily="34" charset="0"/>
              </a:rPr>
              <a:t>扫描中止，输出第6个词为“玩”，单字字典词数加1，整体扫描结束。</a:t>
            </a:r>
          </a:p>
          <a:p>
            <a:pPr>
              <a:lnSpc>
                <a:spcPct val="80000"/>
              </a:lnSpc>
              <a:buFont typeface="Wingdings" panose="05000000000000000000" pitchFamily="2" charset="2"/>
              <a:buNone/>
            </a:pPr>
            <a:r>
              <a:rPr lang="zh-CN" altLang="en-US" sz="2000" b="1" dirty="0">
                <a:solidFill>
                  <a:srgbClr val="FF0000"/>
                </a:solidFill>
                <a:sym typeface="Arial" panose="020B0604020202020204" pitchFamily="34" charset="0"/>
              </a:rPr>
              <a:t>正向最大匹配法，最终切分结果为：“我们/在野/生动/物/园/玩”，其中，单字字典词为2，非词典词为1。</a:t>
            </a:r>
          </a:p>
          <a:p>
            <a:pPr>
              <a:buFont typeface="Wingdings" panose="05000000000000000000" pitchFamily="2" charset="2"/>
              <a:buNone/>
            </a:pPr>
            <a:endParaRPr lang="zh-CN" altLang="en-US" sz="1000" b="1" dirty="0">
              <a:sym typeface="Arial" panose="020B0604020202020204" pitchFamily="34" charset="0"/>
            </a:endParaRPr>
          </a:p>
          <a:p>
            <a:pPr>
              <a:buFont typeface="Wingdings" panose="05000000000000000000" pitchFamily="2" charset="2"/>
              <a:buNone/>
            </a:pPr>
            <a:endParaRPr lang="zh-CN" altLang="en-US" sz="700" b="1" dirty="0">
              <a:sym typeface="Arial" panose="020B0604020202020204" pitchFamily="34" charset="0"/>
            </a:endParaRPr>
          </a:p>
          <a:p>
            <a:pPr>
              <a:buFont typeface="Wingdings" panose="05000000000000000000" pitchFamily="2" charset="2"/>
              <a:buNone/>
            </a:pPr>
            <a:endParaRPr lang="zh-CN" altLang="en-US" sz="700" b="1" dirty="0"/>
          </a:p>
          <a:p>
            <a:pPr>
              <a:buFont typeface="Wingdings" panose="05000000000000000000" pitchFamily="2" charset="2"/>
              <a:buNone/>
            </a:pPr>
            <a:endParaRPr lang="zh-CN" altLang="en-US" sz="700" b="1" dirty="0">
              <a:sym typeface="Arial" panose="020B0604020202020204" pitchFamily="34" charset="0"/>
            </a:endParaRPr>
          </a:p>
          <a:p>
            <a:pPr>
              <a:buFont typeface="Wingdings" panose="05000000000000000000" pitchFamily="2" charset="2"/>
              <a:buNone/>
            </a:pPr>
            <a:endParaRPr lang="zh-CN" altLang="en-US" sz="1000" b="1" dirty="0"/>
          </a:p>
        </p:txBody>
      </p:sp>
    </p:spTree>
    <p:extLst>
      <p:ext uri="{BB962C8B-B14F-4D97-AF65-F5344CB8AC3E}">
        <p14:creationId xmlns:p14="http://schemas.microsoft.com/office/powerpoint/2010/main" val="40948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37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37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370">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37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468313" y="2060848"/>
            <a:ext cx="8675687" cy="3887787"/>
          </a:xfrm>
        </p:spPr>
        <p:txBody>
          <a:bodyPr/>
          <a:lstStyle/>
          <a:p>
            <a:r>
              <a:rPr lang="zh-CN" altLang="en-US" sz="2800" dirty="0"/>
              <a:t>逆向最大匹配法（</a:t>
            </a:r>
            <a:r>
              <a:rPr lang="en-US" altLang="zh-CN" sz="2800" dirty="0"/>
              <a:t>Backward Maximum Matching method</a:t>
            </a:r>
            <a:r>
              <a:rPr lang="zh-CN" altLang="en-US" sz="2800" dirty="0"/>
              <a:t>，</a:t>
            </a:r>
            <a:r>
              <a:rPr lang="en-US" altLang="zh-CN" sz="2800" dirty="0"/>
              <a:t>BMM</a:t>
            </a:r>
            <a:r>
              <a:rPr lang="zh-CN" altLang="en-US" sz="2800" dirty="0"/>
              <a:t>）</a:t>
            </a:r>
          </a:p>
          <a:p>
            <a:pPr lvl="1"/>
            <a:r>
              <a:rPr lang="zh-CN" altLang="en-US" dirty="0"/>
              <a:t>基于字符串匹配的一种分词方法</a:t>
            </a:r>
            <a:endParaRPr lang="en-US" altLang="zh-CN" dirty="0"/>
          </a:p>
          <a:p>
            <a:pPr lvl="1"/>
            <a:r>
              <a:rPr lang="zh-CN" altLang="en-US" dirty="0"/>
              <a:t>基本算法和正向最大匹配法相似，只是取词的方向是从右到左</a:t>
            </a:r>
            <a:endParaRPr lang="en-US" altLang="zh-CN" dirty="0"/>
          </a:p>
          <a:p>
            <a:pPr lvl="1"/>
            <a:r>
              <a:rPr lang="zh-CN" altLang="en-US" dirty="0"/>
              <a:t>它的算法比</a:t>
            </a:r>
            <a:r>
              <a:rPr lang="en-US" altLang="zh-CN" dirty="0"/>
              <a:t>FMM</a:t>
            </a:r>
            <a:r>
              <a:rPr lang="zh-CN" altLang="en-US" dirty="0"/>
              <a:t>的精确度高一些</a:t>
            </a:r>
          </a:p>
        </p:txBody>
      </p:sp>
      <p:sp>
        <p:nvSpPr>
          <p:cNvPr id="6" name="Rectangle 2">
            <a:extLst>
              <a:ext uri="{FF2B5EF4-FFF2-40B4-BE49-F238E27FC236}">
                <a16:creationId xmlns:a16="http://schemas.microsoft.com/office/drawing/2014/main" id="{A53D5ED0-F40A-4A5B-8726-0F64EE5D9F93}"/>
              </a:ext>
            </a:extLst>
          </p:cNvPr>
          <p:cNvSpPr>
            <a:spLocks noGrp="1" noChangeArrowheads="1"/>
          </p:cNvSpPr>
          <p:nvPr>
            <p:ph type="title"/>
          </p:nvPr>
        </p:nvSpPr>
        <p:spPr>
          <a:xfrm>
            <a:off x="611560" y="188640"/>
            <a:ext cx="8229600" cy="1143000"/>
          </a:xfrm>
        </p:spPr>
        <p:txBody>
          <a:bodyPr/>
          <a:lstStyle/>
          <a:p>
            <a:r>
              <a:rPr lang="zh-CN" altLang="en-US" sz="3600" b="1" dirty="0">
                <a:sym typeface="Arial" panose="020B0604020202020204" pitchFamily="34" charset="0"/>
              </a:rPr>
              <a:t>逆向最大匹配法</a:t>
            </a:r>
            <a:r>
              <a:rPr lang="en-US" altLang="zh-CN" sz="3600" b="1" dirty="0">
                <a:sym typeface="Arial" panose="020B0604020202020204" pitchFamily="34" charset="0"/>
              </a:rPr>
              <a:t>(</a:t>
            </a:r>
            <a:r>
              <a:rPr lang="zh-CN" altLang="en-US" sz="3600" b="1" dirty="0">
                <a:sym typeface="Arial" panose="020B0604020202020204" pitchFamily="34" charset="0"/>
              </a:rPr>
              <a:t>基于词典的方法</a:t>
            </a:r>
            <a:r>
              <a:rPr lang="en-US" altLang="zh-CN" sz="3600" b="1" dirty="0">
                <a:sym typeface="Arial" panose="020B0604020202020204" pitchFamily="34" charset="0"/>
              </a:rPr>
              <a:t>)</a:t>
            </a:r>
            <a:endParaRPr lang="zh-CN" altLang="en-US" sz="3600" b="1" dirty="0"/>
          </a:p>
        </p:txBody>
      </p:sp>
    </p:spTree>
    <p:extLst>
      <p:ext uri="{BB962C8B-B14F-4D97-AF65-F5344CB8AC3E}">
        <p14:creationId xmlns:p14="http://schemas.microsoft.com/office/powerpoint/2010/main" val="16455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468313" y="2060848"/>
            <a:ext cx="8675687" cy="3887787"/>
          </a:xfrm>
        </p:spPr>
        <p:txBody>
          <a:bodyPr/>
          <a:lstStyle/>
          <a:p>
            <a:r>
              <a:rPr lang="zh-CN" altLang="en-US" sz="2800" dirty="0"/>
              <a:t>双向匹配法（</a:t>
            </a:r>
            <a:r>
              <a:rPr lang="en-US" altLang="zh-CN" sz="2800" dirty="0"/>
              <a:t>Bi-direction Matching method</a:t>
            </a:r>
            <a:r>
              <a:rPr lang="zh-CN" altLang="en-US" sz="2800" dirty="0"/>
              <a:t>，</a:t>
            </a:r>
            <a:r>
              <a:rPr lang="en-US" altLang="zh-CN" sz="2800" dirty="0"/>
              <a:t>BM</a:t>
            </a:r>
            <a:r>
              <a:rPr lang="zh-CN" altLang="en-US" sz="2800" dirty="0"/>
              <a:t>）</a:t>
            </a:r>
            <a:endParaRPr lang="en-US" altLang="zh-CN" sz="2800" dirty="0"/>
          </a:p>
          <a:p>
            <a:pPr lvl="1"/>
            <a:r>
              <a:rPr lang="zh-CN" altLang="en-US" dirty="0"/>
              <a:t>对</a:t>
            </a:r>
            <a:r>
              <a:rPr lang="en-US" altLang="zh-CN" dirty="0"/>
              <a:t>FMM</a:t>
            </a:r>
            <a:r>
              <a:rPr lang="zh-CN" altLang="en-US" dirty="0"/>
              <a:t>法和</a:t>
            </a:r>
            <a:r>
              <a:rPr lang="en-US" altLang="zh-CN" dirty="0"/>
              <a:t>BMM</a:t>
            </a:r>
            <a:r>
              <a:rPr lang="zh-CN" altLang="en-US" dirty="0"/>
              <a:t>法结合起来的算法称为双向匹配法</a:t>
            </a:r>
            <a:endParaRPr lang="en-US" altLang="zh-CN" dirty="0"/>
          </a:p>
          <a:p>
            <a:pPr lvl="1"/>
            <a:r>
              <a:rPr lang="zh-CN" altLang="en-US" dirty="0"/>
              <a:t>这种算法通过比较两者的切分结果，来决定正确的切分，而且可以识别出分词中的交叉歧义。</a:t>
            </a:r>
          </a:p>
        </p:txBody>
      </p:sp>
      <p:sp>
        <p:nvSpPr>
          <p:cNvPr id="6" name="Rectangle 2">
            <a:extLst>
              <a:ext uri="{FF2B5EF4-FFF2-40B4-BE49-F238E27FC236}">
                <a16:creationId xmlns:a16="http://schemas.microsoft.com/office/drawing/2014/main" id="{A53D5ED0-F40A-4A5B-8726-0F64EE5D9F93}"/>
              </a:ext>
            </a:extLst>
          </p:cNvPr>
          <p:cNvSpPr>
            <a:spLocks noGrp="1" noChangeArrowheads="1"/>
          </p:cNvSpPr>
          <p:nvPr>
            <p:ph type="title"/>
          </p:nvPr>
        </p:nvSpPr>
        <p:spPr>
          <a:xfrm>
            <a:off x="611560" y="188640"/>
            <a:ext cx="8229600" cy="1143000"/>
          </a:xfrm>
        </p:spPr>
        <p:txBody>
          <a:bodyPr/>
          <a:lstStyle/>
          <a:p>
            <a:r>
              <a:rPr lang="zh-CN" altLang="en-US" sz="3600" b="1" dirty="0">
                <a:sym typeface="Arial" panose="020B0604020202020204" pitchFamily="34" charset="0"/>
              </a:rPr>
              <a:t>双向匹配法</a:t>
            </a:r>
            <a:r>
              <a:rPr lang="en-US" altLang="zh-CN" sz="3600" b="1" dirty="0">
                <a:sym typeface="Arial" panose="020B0604020202020204" pitchFamily="34" charset="0"/>
              </a:rPr>
              <a:t>(</a:t>
            </a:r>
            <a:r>
              <a:rPr lang="zh-CN" altLang="en-US" sz="3600" b="1" dirty="0">
                <a:sym typeface="Arial" panose="020B0604020202020204" pitchFamily="34" charset="0"/>
              </a:rPr>
              <a:t>基于词典的方法</a:t>
            </a:r>
            <a:r>
              <a:rPr lang="en-US" altLang="zh-CN" sz="3600" b="1" dirty="0">
                <a:sym typeface="Arial" panose="020B0604020202020204" pitchFamily="34" charset="0"/>
              </a:rPr>
              <a:t>)</a:t>
            </a:r>
            <a:endParaRPr lang="zh-CN" altLang="en-US" sz="3600" b="1" dirty="0"/>
          </a:p>
        </p:txBody>
      </p:sp>
    </p:spTree>
    <p:extLst>
      <p:ext uri="{BB962C8B-B14F-4D97-AF65-F5344CB8AC3E}">
        <p14:creationId xmlns:p14="http://schemas.microsoft.com/office/powerpoint/2010/main" val="408697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575556" y="1484784"/>
            <a:ext cx="7992888" cy="5616575"/>
          </a:xfrm>
        </p:spPr>
        <p:txBody>
          <a:bodyPr/>
          <a:lstStyle/>
          <a:p>
            <a:pPr>
              <a:lnSpc>
                <a:spcPct val="90000"/>
              </a:lnSpc>
              <a:buFont typeface="Wingdings" panose="05000000000000000000" pitchFamily="2" charset="2"/>
              <a:buNone/>
            </a:pPr>
            <a:r>
              <a:rPr lang="zh-CN" altLang="en-US" b="1" dirty="0">
                <a:solidFill>
                  <a:srgbClr val="FF0000"/>
                </a:solidFill>
              </a:rPr>
              <a:t>逆向最大匹配法：</a:t>
            </a:r>
          </a:p>
          <a:p>
            <a:pPr>
              <a:lnSpc>
                <a:spcPct val="90000"/>
              </a:lnSpc>
              <a:buFont typeface="Wingdings" panose="05000000000000000000" pitchFamily="2" charset="2"/>
              <a:buNone/>
            </a:pPr>
            <a:r>
              <a:rPr lang="zh-CN" altLang="en-US" sz="2400" b="1" dirty="0"/>
              <a:t>逆向即从后往前取词，其他逻辑和正向相同。</a:t>
            </a:r>
          </a:p>
          <a:p>
            <a:pPr>
              <a:lnSpc>
                <a:spcPct val="90000"/>
              </a:lnSpc>
              <a:buFont typeface="Wingdings" panose="05000000000000000000" pitchFamily="2" charset="2"/>
              <a:buNone/>
            </a:pPr>
            <a:r>
              <a:rPr lang="zh-CN" altLang="en-US" sz="2400" b="1" dirty="0"/>
              <a:t>第1轮扫描：“在野生动物园玩”</a:t>
            </a:r>
          </a:p>
          <a:p>
            <a:pPr>
              <a:lnSpc>
                <a:spcPct val="90000"/>
              </a:lnSpc>
              <a:buFont typeface="Wingdings" panose="05000000000000000000" pitchFamily="2" charset="2"/>
              <a:buNone/>
            </a:pPr>
            <a:r>
              <a:rPr lang="zh-CN" altLang="en-US" sz="2400" b="1" dirty="0"/>
              <a:t>第1次：“在野生动物园玩”，扫描7字词典，无</a:t>
            </a:r>
          </a:p>
          <a:p>
            <a:pPr>
              <a:lnSpc>
                <a:spcPct val="90000"/>
              </a:lnSpc>
              <a:buFont typeface="Wingdings" panose="05000000000000000000" pitchFamily="2" charset="2"/>
              <a:buNone/>
            </a:pPr>
            <a:r>
              <a:rPr lang="zh-CN" altLang="en-US" sz="2400" b="1" dirty="0"/>
              <a:t>第2次：“野生动物园玩”，扫描6字词典，无</a:t>
            </a:r>
          </a:p>
          <a:p>
            <a:pPr>
              <a:lnSpc>
                <a:spcPct val="90000"/>
              </a:lnSpc>
              <a:buFont typeface="Wingdings" panose="05000000000000000000" pitchFamily="2" charset="2"/>
              <a:buNone/>
            </a:pPr>
            <a:r>
              <a:rPr lang="zh-CN" altLang="en-US" sz="2400" b="1" dirty="0"/>
              <a:t>........</a:t>
            </a:r>
          </a:p>
          <a:p>
            <a:pPr>
              <a:lnSpc>
                <a:spcPct val="90000"/>
              </a:lnSpc>
              <a:buFont typeface="Wingdings" panose="05000000000000000000" pitchFamily="2" charset="2"/>
              <a:buNone/>
            </a:pPr>
            <a:r>
              <a:rPr lang="zh-CN" altLang="en-US" sz="2400" b="1" dirty="0"/>
              <a:t>第7次：“玩”，扫描1字词典，有</a:t>
            </a:r>
          </a:p>
          <a:p>
            <a:pPr>
              <a:lnSpc>
                <a:spcPct val="90000"/>
              </a:lnSpc>
              <a:buFont typeface="Wingdings" panose="05000000000000000000" pitchFamily="2" charset="2"/>
              <a:buNone/>
            </a:pPr>
            <a:r>
              <a:rPr lang="zh-CN" altLang="en-US" sz="2400" b="1" dirty="0"/>
              <a:t>扫描中止，输出“玩”，单字字典词加1，开始第2轮扫描</a:t>
            </a:r>
          </a:p>
          <a:p>
            <a:pPr>
              <a:lnSpc>
                <a:spcPct val="90000"/>
              </a:lnSpc>
              <a:buFont typeface="Wingdings" panose="05000000000000000000" pitchFamily="2" charset="2"/>
              <a:buNone/>
            </a:pPr>
            <a:r>
              <a:rPr lang="zh-CN" altLang="en-US" sz="2400" b="1" dirty="0"/>
              <a:t>第2轮扫描：“们在野生动物园”</a:t>
            </a:r>
          </a:p>
          <a:p>
            <a:pPr>
              <a:lnSpc>
                <a:spcPct val="90000"/>
              </a:lnSpc>
              <a:buFont typeface="Wingdings" panose="05000000000000000000" pitchFamily="2" charset="2"/>
              <a:buNone/>
            </a:pPr>
            <a:r>
              <a:rPr lang="zh-CN" altLang="en-US" sz="2400" b="1" dirty="0"/>
              <a:t>第1次：“们在野生动物园”，扫描7字词典，无</a:t>
            </a:r>
          </a:p>
          <a:p>
            <a:pPr>
              <a:lnSpc>
                <a:spcPct val="90000"/>
              </a:lnSpc>
              <a:buFont typeface="Wingdings" panose="05000000000000000000" pitchFamily="2" charset="2"/>
              <a:buNone/>
            </a:pPr>
            <a:r>
              <a:rPr lang="zh-CN" altLang="en-US" sz="2400" b="1" dirty="0"/>
              <a:t>第2次：“在野生动物园”，扫描6字词典，无</a:t>
            </a:r>
          </a:p>
          <a:p>
            <a:pPr>
              <a:lnSpc>
                <a:spcPct val="90000"/>
              </a:lnSpc>
              <a:buFont typeface="Wingdings" panose="05000000000000000000" pitchFamily="2" charset="2"/>
              <a:buNone/>
            </a:pPr>
            <a:r>
              <a:rPr lang="zh-CN" altLang="en-US" sz="2400" b="1" dirty="0"/>
              <a:t>第3次：“野生动物园”，扫描5字词典，有</a:t>
            </a:r>
          </a:p>
          <a:p>
            <a:pPr>
              <a:lnSpc>
                <a:spcPct val="90000"/>
              </a:lnSpc>
              <a:buFont typeface="Wingdings" panose="05000000000000000000" pitchFamily="2" charset="2"/>
              <a:buNone/>
            </a:pPr>
            <a:r>
              <a:rPr lang="zh-CN" altLang="en-US" sz="2400" b="1" dirty="0"/>
              <a:t>扫描中止，输出“野生动物园”，开始第3轮扫描</a:t>
            </a:r>
          </a:p>
        </p:txBody>
      </p:sp>
      <p:sp>
        <p:nvSpPr>
          <p:cNvPr id="3" name="矩形 2">
            <a:extLst>
              <a:ext uri="{FF2B5EF4-FFF2-40B4-BE49-F238E27FC236}">
                <a16:creationId xmlns:a16="http://schemas.microsoft.com/office/drawing/2014/main" id="{1D8EDBEA-E68E-455B-AF8C-42BFAFEE88DC}"/>
              </a:ext>
            </a:extLst>
          </p:cNvPr>
          <p:cNvSpPr/>
          <p:nvPr/>
        </p:nvSpPr>
        <p:spPr>
          <a:xfrm>
            <a:off x="467544" y="620688"/>
            <a:ext cx="5976664" cy="584775"/>
          </a:xfrm>
          <a:prstGeom prst="rect">
            <a:avLst/>
          </a:prstGeom>
        </p:spPr>
        <p:txBody>
          <a:bodyPr wrap="square">
            <a:spAutoFit/>
          </a:bodyPr>
          <a:lstStyle/>
          <a:p>
            <a:r>
              <a:rPr lang="zh-CN" altLang="en-US" sz="3200" b="1" dirty="0">
                <a:solidFill>
                  <a:srgbClr val="FF0000"/>
                </a:solidFill>
              </a:rPr>
              <a:t>分词实例：我们在野生动物园玩</a:t>
            </a:r>
            <a:endParaRPr lang="zh-CN" altLang="en-US" sz="3200" dirty="0"/>
          </a:p>
        </p:txBody>
      </p:sp>
    </p:spTree>
    <p:extLst>
      <p:ext uri="{BB962C8B-B14F-4D97-AF65-F5344CB8AC3E}">
        <p14:creationId xmlns:p14="http://schemas.microsoft.com/office/powerpoint/2010/main" val="319020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4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4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7200" y="476672"/>
            <a:ext cx="8229600" cy="4868863"/>
          </a:xfrm>
        </p:spPr>
        <p:txBody>
          <a:bodyPr/>
          <a:lstStyle/>
          <a:p>
            <a:pPr>
              <a:lnSpc>
                <a:spcPct val="80000"/>
              </a:lnSpc>
              <a:buFont typeface="Wingdings" panose="05000000000000000000" pitchFamily="2" charset="2"/>
              <a:buNone/>
            </a:pPr>
            <a:r>
              <a:rPr lang="zh-CN" altLang="zh-CN" sz="2000" b="1" dirty="0"/>
              <a:t>第3轮扫描：“我们在”</a:t>
            </a:r>
          </a:p>
          <a:p>
            <a:pPr>
              <a:lnSpc>
                <a:spcPct val="80000"/>
              </a:lnSpc>
              <a:buFont typeface="Wingdings" panose="05000000000000000000" pitchFamily="2" charset="2"/>
              <a:buNone/>
            </a:pPr>
            <a:r>
              <a:rPr lang="zh-CN" altLang="zh-CN" sz="2000" b="1" dirty="0"/>
              <a:t>第1次：“我们在”，扫描3字词典，无</a:t>
            </a:r>
          </a:p>
          <a:p>
            <a:pPr>
              <a:lnSpc>
                <a:spcPct val="80000"/>
              </a:lnSpc>
              <a:buFont typeface="Wingdings" panose="05000000000000000000" pitchFamily="2" charset="2"/>
              <a:buNone/>
            </a:pPr>
            <a:r>
              <a:rPr lang="zh-CN" altLang="zh-CN" sz="2000" b="1" dirty="0"/>
              <a:t>第2次：“们在”，扫描2字词典，无</a:t>
            </a:r>
          </a:p>
          <a:p>
            <a:pPr>
              <a:lnSpc>
                <a:spcPct val="80000"/>
              </a:lnSpc>
              <a:buFont typeface="Wingdings" panose="05000000000000000000" pitchFamily="2" charset="2"/>
              <a:buNone/>
            </a:pPr>
            <a:r>
              <a:rPr lang="zh-CN" altLang="zh-CN" sz="2000" b="1" dirty="0"/>
              <a:t>第3次：“在”，扫描1字词典，有</a:t>
            </a:r>
          </a:p>
          <a:p>
            <a:pPr>
              <a:lnSpc>
                <a:spcPct val="80000"/>
              </a:lnSpc>
              <a:buFont typeface="Wingdings" panose="05000000000000000000" pitchFamily="2" charset="2"/>
              <a:buNone/>
            </a:pPr>
            <a:r>
              <a:rPr lang="zh-CN" altLang="zh-CN" sz="2000" b="1" dirty="0"/>
              <a:t>扫描中止，输出“在”，单字字典词加1，开始第4轮扫描</a:t>
            </a:r>
          </a:p>
          <a:p>
            <a:pPr>
              <a:lnSpc>
                <a:spcPct val="80000"/>
              </a:lnSpc>
              <a:buFont typeface="Wingdings" panose="05000000000000000000" pitchFamily="2" charset="2"/>
              <a:buNone/>
            </a:pPr>
            <a:r>
              <a:rPr lang="zh-CN" altLang="zh-CN" sz="2000" b="1" dirty="0"/>
              <a:t>第4轮扫描：“我们”</a:t>
            </a:r>
          </a:p>
          <a:p>
            <a:pPr>
              <a:lnSpc>
                <a:spcPct val="80000"/>
              </a:lnSpc>
              <a:buFont typeface="Wingdings" panose="05000000000000000000" pitchFamily="2" charset="2"/>
              <a:buNone/>
            </a:pPr>
            <a:r>
              <a:rPr lang="zh-CN" altLang="zh-CN" sz="2000" b="1" dirty="0"/>
              <a:t>第1次：“我们”，扫描2字词典，有</a:t>
            </a:r>
          </a:p>
          <a:p>
            <a:pPr>
              <a:lnSpc>
                <a:spcPct val="80000"/>
              </a:lnSpc>
              <a:buFont typeface="Wingdings" panose="05000000000000000000" pitchFamily="2" charset="2"/>
              <a:buNone/>
            </a:pPr>
            <a:r>
              <a:rPr lang="zh-CN" altLang="zh-CN" sz="2000" b="1" dirty="0"/>
              <a:t>扫描中止，输出“我们”，整体扫描结束。</a:t>
            </a:r>
          </a:p>
          <a:p>
            <a:pPr>
              <a:lnSpc>
                <a:spcPct val="80000"/>
              </a:lnSpc>
              <a:buFont typeface="Wingdings" panose="05000000000000000000" pitchFamily="2" charset="2"/>
              <a:buNone/>
            </a:pPr>
            <a:endParaRPr lang="en-US" altLang="zh-CN" sz="2000" b="1" dirty="0"/>
          </a:p>
          <a:p>
            <a:pPr>
              <a:lnSpc>
                <a:spcPct val="80000"/>
              </a:lnSpc>
              <a:buFont typeface="Wingdings" panose="05000000000000000000" pitchFamily="2" charset="2"/>
              <a:buNone/>
            </a:pPr>
            <a:endParaRPr lang="en-US" altLang="zh-CN" sz="2000" b="1" dirty="0"/>
          </a:p>
          <a:p>
            <a:pPr>
              <a:lnSpc>
                <a:spcPct val="80000"/>
              </a:lnSpc>
              <a:buFont typeface="Wingdings" panose="05000000000000000000" pitchFamily="2" charset="2"/>
              <a:buNone/>
            </a:pPr>
            <a:r>
              <a:rPr lang="zh-CN" altLang="zh-CN" sz="2000" b="1" dirty="0">
                <a:solidFill>
                  <a:srgbClr val="FF0000"/>
                </a:solidFill>
              </a:rPr>
              <a:t>逆向最大匹配法，最终切分结果为：“我们/在/野生动物园/玩”，其中，单字字典词为2，非词典词为0。</a:t>
            </a:r>
            <a:endParaRPr lang="en-US" altLang="zh-CN" sz="2000" b="1" dirty="0">
              <a:solidFill>
                <a:srgbClr val="FF0000"/>
              </a:solidFill>
            </a:endParaRPr>
          </a:p>
          <a:p>
            <a:pPr>
              <a:lnSpc>
                <a:spcPct val="80000"/>
              </a:lnSpc>
              <a:buFont typeface="Wingdings" panose="05000000000000000000" pitchFamily="2" charset="2"/>
              <a:buNone/>
            </a:pPr>
            <a:endParaRPr lang="en-US" altLang="zh-CN" sz="2000" b="1" dirty="0">
              <a:solidFill>
                <a:srgbClr val="FF0000"/>
              </a:solidFill>
            </a:endParaRPr>
          </a:p>
          <a:p>
            <a:pPr>
              <a:lnSpc>
                <a:spcPct val="80000"/>
              </a:lnSpc>
              <a:buFont typeface="Wingdings" panose="05000000000000000000" pitchFamily="2" charset="2"/>
              <a:buNone/>
            </a:pPr>
            <a:r>
              <a:rPr lang="zh-CN" altLang="en-US" sz="2000" b="1" dirty="0">
                <a:solidFill>
                  <a:srgbClr val="FF0000"/>
                </a:solidFill>
                <a:sym typeface="Arial" panose="020B0604020202020204" pitchFamily="34" charset="0"/>
              </a:rPr>
              <a:t>正向最大匹配法，最终切分结果为：“我们/在野/生动/物/园/玩”，其中，单字字典词为2，非词典词为1。</a:t>
            </a:r>
            <a:endParaRPr lang="en-US" altLang="zh-CN" sz="2000" b="1" dirty="0">
              <a:solidFill>
                <a:srgbClr val="FF0000"/>
              </a:solidFill>
              <a:sym typeface="Arial" panose="020B0604020202020204" pitchFamily="34" charset="0"/>
            </a:endParaRPr>
          </a:p>
          <a:p>
            <a:pPr>
              <a:lnSpc>
                <a:spcPct val="80000"/>
              </a:lnSpc>
              <a:buFont typeface="Wingdings" panose="05000000000000000000" pitchFamily="2" charset="2"/>
              <a:buNone/>
            </a:pPr>
            <a:endParaRPr lang="zh-CN" altLang="en-US" sz="2000" b="1" dirty="0">
              <a:sym typeface="Arial" panose="020B0604020202020204" pitchFamily="34" charset="0"/>
            </a:endParaRPr>
          </a:p>
          <a:p>
            <a:pPr>
              <a:lnSpc>
                <a:spcPct val="80000"/>
              </a:lnSpc>
              <a:buFont typeface="Wingdings" panose="05000000000000000000" pitchFamily="2" charset="2"/>
              <a:buNone/>
            </a:pPr>
            <a:r>
              <a:rPr lang="zh-CN" altLang="en-US" sz="2000" b="1" dirty="0"/>
              <a:t>双向匹配法：</a:t>
            </a:r>
            <a:endParaRPr lang="en-US" altLang="zh-CN" sz="2000" b="1" dirty="0"/>
          </a:p>
          <a:p>
            <a:pPr>
              <a:lnSpc>
                <a:spcPct val="80000"/>
              </a:lnSpc>
              <a:buFont typeface="Wingdings" panose="05000000000000000000" pitchFamily="2" charset="2"/>
              <a:buNone/>
            </a:pPr>
            <a:r>
              <a:rPr lang="zh-CN" altLang="zh-CN" sz="2000" b="1" dirty="0"/>
              <a:t>非字典词：正向(1)&gt;逆向(0)（越少越好）</a:t>
            </a:r>
          </a:p>
          <a:p>
            <a:pPr>
              <a:lnSpc>
                <a:spcPct val="80000"/>
              </a:lnSpc>
              <a:buFont typeface="Wingdings" panose="05000000000000000000" pitchFamily="2" charset="2"/>
              <a:buNone/>
            </a:pPr>
            <a:r>
              <a:rPr lang="zh-CN" altLang="zh-CN" sz="2000" b="1" dirty="0"/>
              <a:t>单字字典词：正向(2)=逆向(2)（越少越好）</a:t>
            </a:r>
          </a:p>
          <a:p>
            <a:pPr>
              <a:lnSpc>
                <a:spcPct val="80000"/>
              </a:lnSpc>
              <a:buFont typeface="Wingdings" panose="05000000000000000000" pitchFamily="2" charset="2"/>
              <a:buNone/>
            </a:pPr>
            <a:r>
              <a:rPr lang="zh-CN" altLang="zh-CN" sz="2000" b="1" dirty="0"/>
              <a:t>总词数：正向(6)&gt;逆向(4)（越少越好）</a:t>
            </a:r>
          </a:p>
          <a:p>
            <a:pPr>
              <a:lnSpc>
                <a:spcPct val="80000"/>
              </a:lnSpc>
              <a:buFont typeface="Wingdings" panose="05000000000000000000" pitchFamily="2" charset="2"/>
              <a:buNone/>
            </a:pPr>
            <a:r>
              <a:rPr lang="zh-CN" altLang="zh-CN" sz="2000" b="1" dirty="0"/>
              <a:t>因此最终输出为逆向结果。</a:t>
            </a:r>
          </a:p>
          <a:p>
            <a:pPr>
              <a:lnSpc>
                <a:spcPct val="80000"/>
              </a:lnSpc>
              <a:buFont typeface="Wingdings" panose="05000000000000000000" pitchFamily="2" charset="2"/>
              <a:buNone/>
            </a:pPr>
            <a:endParaRPr lang="zh-CN" altLang="zh-CN" sz="2000" b="1" dirty="0"/>
          </a:p>
        </p:txBody>
      </p:sp>
    </p:spTree>
    <p:extLst>
      <p:ext uri="{BB962C8B-B14F-4D97-AF65-F5344CB8AC3E}">
        <p14:creationId xmlns:p14="http://schemas.microsoft.com/office/powerpoint/2010/main" val="219067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466">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46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46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46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06041A5-21E4-4EFE-8BE0-FEFD7E6ECB7E}"/>
              </a:ext>
            </a:extLst>
          </p:cNvPr>
          <p:cNvSpPr>
            <a:spLocks noGrp="1" noChangeArrowheads="1"/>
          </p:cNvSpPr>
          <p:nvPr>
            <p:ph type="title"/>
          </p:nvPr>
        </p:nvSpPr>
        <p:spPr/>
        <p:txBody>
          <a:bodyPr/>
          <a:lstStyle/>
          <a:p>
            <a:pPr eaLnBrk="1" hangingPunct="1"/>
            <a:r>
              <a:rPr lang="zh-CN" altLang="en-US" dirty="0">
                <a:latin typeface="黑体" panose="02010609060101010101" pitchFamily="49" charset="-122"/>
              </a:rPr>
              <a:t>中文分词（</a:t>
            </a:r>
            <a:r>
              <a:rPr lang="en-US" altLang="zh-CN" dirty="0">
                <a:latin typeface="黑体" panose="02010609060101010101" pitchFamily="49" charset="-122"/>
              </a:rPr>
              <a:t>7</a:t>
            </a:r>
            <a:r>
              <a:rPr lang="zh-CN" altLang="en-US" dirty="0">
                <a:latin typeface="黑体" panose="02010609060101010101" pitchFamily="49" charset="-122"/>
              </a:rPr>
              <a:t>）</a:t>
            </a:r>
            <a:endParaRPr lang="en-US" altLang="zh-CN" dirty="0">
              <a:latin typeface="黑体" panose="02010609060101010101" pitchFamily="49" charset="-122"/>
            </a:endParaRPr>
          </a:p>
        </p:txBody>
      </p:sp>
      <p:sp>
        <p:nvSpPr>
          <p:cNvPr id="52227" name="Rectangle 3">
            <a:extLst>
              <a:ext uri="{FF2B5EF4-FFF2-40B4-BE49-F238E27FC236}">
                <a16:creationId xmlns:a16="http://schemas.microsoft.com/office/drawing/2014/main" id="{A4941394-3841-4C6A-AAE9-DEDC498C6BE0}"/>
              </a:ext>
            </a:extLst>
          </p:cNvPr>
          <p:cNvSpPr>
            <a:spLocks noGrp="1" noChangeArrowheads="1"/>
          </p:cNvSpPr>
          <p:nvPr>
            <p:ph idx="1"/>
          </p:nvPr>
        </p:nvSpPr>
        <p:spPr>
          <a:xfrm>
            <a:off x="514350" y="2133600"/>
            <a:ext cx="8229600" cy="3617913"/>
          </a:xfrm>
        </p:spPr>
        <p:txBody>
          <a:bodyPr/>
          <a:lstStyle/>
          <a:p>
            <a:pPr eaLnBrk="1" hangingPunct="1"/>
            <a:r>
              <a:rPr lang="zh-CN" altLang="en-US" dirty="0">
                <a:latin typeface="黑体" panose="02010609060101010101" pitchFamily="49" charset="-122"/>
              </a:rPr>
              <a:t>分词中遇到的两大难题：</a:t>
            </a:r>
          </a:p>
          <a:p>
            <a:pPr lvl="1" eaLnBrk="1" hangingPunct="1"/>
            <a:r>
              <a:rPr lang="zh-CN" altLang="en-US" dirty="0">
                <a:latin typeface="黑体" panose="02010609060101010101" pitchFamily="49" charset="-122"/>
              </a:rPr>
              <a:t>未登录词问题</a:t>
            </a:r>
            <a:r>
              <a:rPr lang="en-US" altLang="zh-CN" dirty="0">
                <a:latin typeface="黑体" panose="02010609060101010101" pitchFamily="49" charset="-122"/>
              </a:rPr>
              <a:t>(Out of </a:t>
            </a:r>
            <a:r>
              <a:rPr lang="en-US" altLang="zh-CN" dirty="0" err="1">
                <a:latin typeface="黑体" panose="02010609060101010101" pitchFamily="49" charset="-122"/>
              </a:rPr>
              <a:t>Vocabulary,OOV</a:t>
            </a:r>
            <a:r>
              <a:rPr lang="en-US" altLang="zh-CN" dirty="0">
                <a:latin typeface="黑体" panose="02010609060101010101" pitchFamily="49" charset="-122"/>
              </a:rPr>
              <a:t>)</a:t>
            </a:r>
            <a:r>
              <a:rPr lang="zh-CN" altLang="en-US" dirty="0">
                <a:latin typeface="黑体" panose="02010609060101010101" pitchFamily="49" charset="-122"/>
              </a:rPr>
              <a:t>：出现词典中没有的词，如：人名、地名、机构名、一些新词等等</a:t>
            </a:r>
          </a:p>
          <a:p>
            <a:pPr lvl="1" eaLnBrk="1" hangingPunct="1"/>
            <a:r>
              <a:rPr lang="zh-CN" altLang="en-US" dirty="0">
                <a:latin typeface="黑体" panose="02010609060101010101" pitchFamily="49" charset="-122"/>
              </a:rPr>
              <a:t>歧义问题</a:t>
            </a:r>
            <a:r>
              <a:rPr lang="en-US" altLang="zh-CN" dirty="0">
                <a:latin typeface="黑体" panose="02010609060101010101" pitchFamily="49" charset="-122"/>
              </a:rPr>
              <a:t>(</a:t>
            </a:r>
            <a:r>
              <a:rPr lang="en-US" altLang="zh-CN" dirty="0" err="1">
                <a:latin typeface="黑体" panose="02010609060101010101" pitchFamily="49" charset="-122"/>
              </a:rPr>
              <a:t>Ambiguition</a:t>
            </a:r>
            <a:r>
              <a:rPr lang="en-US" altLang="zh-CN" dirty="0">
                <a:latin typeface="黑体" panose="02010609060101010101" pitchFamily="49" charset="-122"/>
              </a:rPr>
              <a:t>)</a:t>
            </a:r>
            <a:r>
              <a:rPr lang="zh-CN" altLang="en-US" dirty="0">
                <a:latin typeface="黑体" panose="02010609060101010101" pitchFamily="49" charset="-122"/>
              </a:rPr>
              <a:t>：同一句子有多种可能的分词结果</a:t>
            </a:r>
          </a:p>
          <a:p>
            <a:pPr lvl="2" eaLnBrk="1" hangingPunct="1"/>
            <a:r>
              <a:rPr lang="zh-CN" altLang="en-US" dirty="0">
                <a:latin typeface="黑体" panose="02010609060101010101" pitchFamily="49" charset="-122"/>
              </a:rPr>
              <a:t>交叉性歧义：</a:t>
            </a:r>
            <a:r>
              <a:rPr lang="zh-CN" altLang="en-GB" dirty="0">
                <a:latin typeface="黑体" panose="02010609060101010101" pitchFamily="49" charset="-122"/>
              </a:rPr>
              <a:t>我们小</a:t>
            </a:r>
            <a:r>
              <a:rPr lang="zh-CN" altLang="en-GB" dirty="0">
                <a:solidFill>
                  <a:schemeClr val="hlink"/>
                </a:solidFill>
                <a:latin typeface="黑体" panose="02010609060101010101" pitchFamily="49" charset="-122"/>
              </a:rPr>
              <a:t>组合成</a:t>
            </a:r>
            <a:r>
              <a:rPr lang="zh-CN" altLang="en-GB" dirty="0">
                <a:latin typeface="黑体" panose="02010609060101010101" pitchFamily="49" charset="-122"/>
              </a:rPr>
              <a:t>氢气 </a:t>
            </a:r>
            <a:r>
              <a:rPr lang="zh-CN" altLang="en-GB" dirty="0">
                <a:latin typeface="黑体" panose="02010609060101010101" pitchFamily="49" charset="-122"/>
                <a:sym typeface="Wingdings" panose="05000000000000000000" pitchFamily="2" charset="2"/>
              </a:rPr>
              <a:t> 我们</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小组</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合成</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氢气 或  我们</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小</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组合</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成</a:t>
            </a:r>
            <a:r>
              <a:rPr lang="en-GB" altLang="zh-CN" dirty="0">
                <a:latin typeface="黑体" panose="02010609060101010101" pitchFamily="49" charset="-122"/>
                <a:sym typeface="Wingdings" panose="05000000000000000000" pitchFamily="2" charset="2"/>
              </a:rPr>
              <a:t>/</a:t>
            </a:r>
            <a:r>
              <a:rPr lang="zh-CN" altLang="en-GB" dirty="0">
                <a:latin typeface="黑体" panose="02010609060101010101" pitchFamily="49" charset="-122"/>
                <a:sym typeface="Wingdings" panose="05000000000000000000" pitchFamily="2" charset="2"/>
              </a:rPr>
              <a:t>氢气</a:t>
            </a:r>
            <a:endParaRPr lang="zh-CN" altLang="en-US" dirty="0">
              <a:latin typeface="黑体" panose="02010609060101010101" pitchFamily="49" charset="-122"/>
            </a:endParaRPr>
          </a:p>
          <a:p>
            <a:pPr lvl="2" eaLnBrk="1" hangingPunct="1"/>
            <a:r>
              <a:rPr lang="zh-CN" altLang="en-US" dirty="0">
                <a:latin typeface="黑体" panose="02010609060101010101" pitchFamily="49" charset="-122"/>
              </a:rPr>
              <a:t>组合性歧义：</a:t>
            </a:r>
            <a:r>
              <a:rPr lang="zh-CN" altLang="en-GB" dirty="0">
                <a:latin typeface="黑体" panose="02010609060101010101" pitchFamily="49" charset="-122"/>
              </a:rPr>
              <a:t>他</a:t>
            </a:r>
            <a:r>
              <a:rPr lang="en-GB" altLang="zh-CN" dirty="0">
                <a:latin typeface="黑体" panose="02010609060101010101" pitchFamily="49" charset="-122"/>
              </a:rPr>
              <a:t>/</a:t>
            </a:r>
            <a:r>
              <a:rPr lang="zh-CN" altLang="en-GB" dirty="0">
                <a:latin typeface="黑体" panose="02010609060101010101" pitchFamily="49" charset="-122"/>
              </a:rPr>
              <a:t>从</a:t>
            </a:r>
            <a:r>
              <a:rPr lang="en-GB" altLang="zh-CN" dirty="0">
                <a:latin typeface="黑体" panose="02010609060101010101" pitchFamily="49" charset="-122"/>
              </a:rPr>
              <a:t>/</a:t>
            </a:r>
            <a:r>
              <a:rPr lang="zh-CN" altLang="en-GB" dirty="0">
                <a:solidFill>
                  <a:schemeClr val="hlink"/>
                </a:solidFill>
                <a:latin typeface="黑体" panose="02010609060101010101" pitchFamily="49" charset="-122"/>
              </a:rPr>
              <a:t>马</a:t>
            </a:r>
            <a:r>
              <a:rPr lang="en-GB" altLang="zh-CN" dirty="0">
                <a:solidFill>
                  <a:schemeClr val="hlink"/>
                </a:solidFill>
                <a:latin typeface="黑体" panose="02010609060101010101" pitchFamily="49" charset="-122"/>
              </a:rPr>
              <a:t>/</a:t>
            </a:r>
            <a:r>
              <a:rPr lang="zh-CN" altLang="en-GB" dirty="0">
                <a:solidFill>
                  <a:schemeClr val="hlink"/>
                </a:solidFill>
                <a:latin typeface="黑体" panose="02010609060101010101" pitchFamily="49" charset="-122"/>
              </a:rPr>
              <a:t>上</a:t>
            </a:r>
            <a:r>
              <a:rPr lang="en-GB" altLang="zh-CN" dirty="0">
                <a:latin typeface="黑体" panose="02010609060101010101" pitchFamily="49" charset="-122"/>
              </a:rPr>
              <a:t>/</a:t>
            </a:r>
            <a:r>
              <a:rPr lang="zh-CN" altLang="en-GB" dirty="0">
                <a:latin typeface="黑体" panose="02010609060101010101" pitchFamily="49" charset="-122"/>
              </a:rPr>
              <a:t>下</a:t>
            </a:r>
            <a:r>
              <a:rPr lang="en-GB" altLang="zh-CN" dirty="0">
                <a:latin typeface="黑体" panose="02010609060101010101" pitchFamily="49" charset="-122"/>
              </a:rPr>
              <a:t>/</a:t>
            </a:r>
            <a:r>
              <a:rPr lang="zh-CN" altLang="en-GB" dirty="0">
                <a:latin typeface="黑体" panose="02010609060101010101" pitchFamily="49" charset="-122"/>
              </a:rPr>
              <a:t>来；我</a:t>
            </a:r>
            <a:r>
              <a:rPr lang="en-GB" altLang="zh-CN" dirty="0">
                <a:latin typeface="黑体" panose="02010609060101010101" pitchFamily="49" charset="-122"/>
              </a:rPr>
              <a:t>/</a:t>
            </a:r>
            <a:r>
              <a:rPr lang="zh-CN" altLang="en-GB" dirty="0">
                <a:solidFill>
                  <a:schemeClr val="hlink"/>
                </a:solidFill>
                <a:latin typeface="黑体" panose="02010609060101010101" pitchFamily="49" charset="-122"/>
              </a:rPr>
              <a:t>马上</a:t>
            </a:r>
            <a:r>
              <a:rPr lang="en-GB" altLang="zh-CN" dirty="0">
                <a:latin typeface="黑体" panose="02010609060101010101" pitchFamily="49" charset="-122"/>
              </a:rPr>
              <a:t>/</a:t>
            </a:r>
            <a:r>
              <a:rPr lang="zh-CN" altLang="en-GB" dirty="0">
                <a:latin typeface="黑体" panose="02010609060101010101" pitchFamily="49" charset="-122"/>
              </a:rPr>
              <a:t>就</a:t>
            </a:r>
            <a:r>
              <a:rPr lang="en-GB" altLang="zh-CN" dirty="0">
                <a:latin typeface="黑体" panose="02010609060101010101" pitchFamily="49" charset="-122"/>
              </a:rPr>
              <a:t>/</a:t>
            </a:r>
            <a:r>
              <a:rPr lang="zh-CN" altLang="en-GB" dirty="0">
                <a:latin typeface="黑体" panose="02010609060101010101" pitchFamily="49" charset="-122"/>
              </a:rPr>
              <a:t>来</a:t>
            </a:r>
            <a:r>
              <a:rPr lang="en-GB" altLang="zh-CN" dirty="0">
                <a:latin typeface="黑体" panose="02010609060101010101" pitchFamily="49" charset="-122"/>
              </a:rPr>
              <a:t>/</a:t>
            </a:r>
            <a:r>
              <a:rPr lang="zh-CN" altLang="en-GB" dirty="0">
                <a:latin typeface="黑体" panose="02010609060101010101" pitchFamily="49" charset="-122"/>
              </a:rPr>
              <a:t>了 </a:t>
            </a:r>
            <a:endParaRPr lang="zh-CN" altLang="en-US" dirty="0">
              <a:latin typeface="黑体" panose="02010609060101010101" pitchFamily="49" charset="-122"/>
            </a:endParaRPr>
          </a:p>
        </p:txBody>
      </p:sp>
      <p:sp>
        <p:nvSpPr>
          <p:cNvPr id="52228" name="灯片编号占位符 5">
            <a:extLst>
              <a:ext uri="{FF2B5EF4-FFF2-40B4-BE49-F238E27FC236}">
                <a16:creationId xmlns:a16="http://schemas.microsoft.com/office/drawing/2014/main" id="{203FA719-0345-40F4-8546-C2ADA15B1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0EDC779E-E23B-41E1-9352-587D5398547E}" type="slidenum">
              <a:rPr lang="en-US" altLang="zh-CN" sz="1200" smtClean="0">
                <a:solidFill>
                  <a:srgbClr val="898989"/>
                </a:solidFill>
                <a:latin typeface="Calibri" panose="020F0502020204030204" pitchFamily="34" charset="0"/>
                <a:ea typeface="宋体" panose="02010600030101010101" pitchFamily="2" charset="-122"/>
              </a:rPr>
              <a:pPr>
                <a:spcBef>
                  <a:spcPct val="0"/>
                </a:spcBef>
                <a:buClrTx/>
                <a:buFontTx/>
                <a:buNone/>
              </a:pPr>
              <a:t>28</a:t>
            </a:fld>
            <a:endParaRPr lang="en-US" altLang="zh-CN"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085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CA1B874-D720-4537-89F4-7327FADE11FE}"/>
              </a:ext>
            </a:extLst>
          </p:cNvPr>
          <p:cNvSpPr>
            <a:spLocks noGrp="1" noChangeArrowheads="1"/>
          </p:cNvSpPr>
          <p:nvPr>
            <p:ph type="title"/>
          </p:nvPr>
        </p:nvSpPr>
        <p:spPr/>
        <p:txBody>
          <a:bodyPr/>
          <a:lstStyle/>
          <a:p>
            <a:pPr eaLnBrk="1" hangingPunct="1"/>
            <a:r>
              <a:rPr lang="zh-CN" altLang="en-US" dirty="0"/>
              <a:t>中文分词（</a:t>
            </a:r>
            <a:r>
              <a:rPr lang="en-US" altLang="zh-CN" dirty="0"/>
              <a:t>8</a:t>
            </a:r>
            <a:r>
              <a:rPr lang="zh-CN" altLang="en-US" dirty="0"/>
              <a:t>）</a:t>
            </a:r>
            <a:endParaRPr lang="en-US" altLang="zh-CN" dirty="0"/>
          </a:p>
        </p:txBody>
      </p:sp>
      <p:sp>
        <p:nvSpPr>
          <p:cNvPr id="54275" name="Rectangle 3">
            <a:extLst>
              <a:ext uri="{FF2B5EF4-FFF2-40B4-BE49-F238E27FC236}">
                <a16:creationId xmlns:a16="http://schemas.microsoft.com/office/drawing/2014/main" id="{FCA6A5EC-94F8-448D-8CFD-77D0773185CB}"/>
              </a:ext>
            </a:extLst>
          </p:cNvPr>
          <p:cNvSpPr>
            <a:spLocks noGrp="1" noChangeArrowheads="1"/>
          </p:cNvSpPr>
          <p:nvPr>
            <p:ph idx="1"/>
          </p:nvPr>
        </p:nvSpPr>
        <p:spPr>
          <a:xfrm>
            <a:off x="685800" y="1905000"/>
            <a:ext cx="7772400" cy="3617913"/>
          </a:xfrm>
        </p:spPr>
        <p:txBody>
          <a:bodyPr/>
          <a:lstStyle/>
          <a:p>
            <a:pPr eaLnBrk="1" hangingPunct="1"/>
            <a:r>
              <a:rPr lang="zh-CN" altLang="en-US" sz="3200" dirty="0">
                <a:latin typeface="黑体" panose="02010609060101010101" pitchFamily="49" charset="-122"/>
              </a:rPr>
              <a:t>解决歧义和未登录词识别的基本方法</a:t>
            </a:r>
            <a:r>
              <a:rPr lang="en-US" altLang="zh-CN" sz="3200" dirty="0">
                <a:latin typeface="黑体" panose="02010609060101010101" pitchFamily="49" charset="-122"/>
              </a:rPr>
              <a:t>:</a:t>
            </a:r>
          </a:p>
          <a:p>
            <a:pPr lvl="1" eaLnBrk="1" hangingPunct="1"/>
            <a:r>
              <a:rPr lang="zh-CN" altLang="en-US" sz="2800" dirty="0">
                <a:latin typeface="黑体" panose="02010609060101010101" pitchFamily="49" charset="-122"/>
              </a:rPr>
              <a:t>规则方法：分词过程中或者分词结束后根据规则进行处理；</a:t>
            </a:r>
          </a:p>
          <a:p>
            <a:pPr lvl="1" eaLnBrk="1" hangingPunct="1"/>
            <a:r>
              <a:rPr lang="zh-CN" altLang="en-US" sz="2800" dirty="0">
                <a:latin typeface="黑体" panose="02010609060101010101" pitchFamily="49" charset="-122"/>
              </a:rPr>
              <a:t>统计方法：分词过程中或者分词结束后根据统计训练信息进行处理。</a:t>
            </a:r>
          </a:p>
          <a:p>
            <a:pPr lvl="1" eaLnBrk="1" hangingPunct="1"/>
            <a:r>
              <a:rPr lang="zh-CN" altLang="en-US" sz="2800" dirty="0">
                <a:latin typeface="黑体" panose="02010609060101010101" pitchFamily="49" charset="-122"/>
              </a:rPr>
              <a:t>规则</a:t>
            </a:r>
            <a:r>
              <a:rPr lang="en-US" altLang="zh-CN" sz="2800" dirty="0">
                <a:latin typeface="黑体" panose="02010609060101010101" pitchFamily="49" charset="-122"/>
              </a:rPr>
              <a:t>+</a:t>
            </a:r>
            <a:r>
              <a:rPr lang="zh-CN" altLang="en-US" sz="2800" dirty="0">
                <a:latin typeface="黑体" panose="02010609060101010101" pitchFamily="49" charset="-122"/>
              </a:rPr>
              <a:t>统计</a:t>
            </a:r>
          </a:p>
        </p:txBody>
      </p:sp>
      <p:sp>
        <p:nvSpPr>
          <p:cNvPr id="54276" name="灯片编号占位符 5">
            <a:extLst>
              <a:ext uri="{FF2B5EF4-FFF2-40B4-BE49-F238E27FC236}">
                <a16:creationId xmlns:a16="http://schemas.microsoft.com/office/drawing/2014/main" id="{BE0E186F-C5A0-4E23-B884-347372D7A2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1FE9D9CC-243A-418B-8B67-53B364B4FBBB}" type="slidenum">
              <a:rPr lang="en-US" altLang="zh-CN" sz="1200" smtClean="0">
                <a:solidFill>
                  <a:srgbClr val="898989"/>
                </a:solidFill>
                <a:latin typeface="Calibri" panose="020F0502020204030204" pitchFamily="34" charset="0"/>
                <a:ea typeface="宋体" panose="02010600030101010101" pitchFamily="2" charset="-122"/>
              </a:rPr>
              <a:pPr>
                <a:spcBef>
                  <a:spcPct val="0"/>
                </a:spcBef>
                <a:buClrTx/>
                <a:buFontTx/>
                <a:buNone/>
              </a:pPr>
              <a:t>29</a:t>
            </a:fld>
            <a:endParaRPr lang="en-US" altLang="zh-CN"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795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3863" y="136525"/>
            <a:ext cx="8229600" cy="1143000"/>
          </a:xfrm>
        </p:spPr>
        <p:txBody>
          <a:bodyPr/>
          <a:lstStyle/>
          <a:p>
            <a:r>
              <a:rPr lang="zh-CN" altLang="en-US" dirty="0"/>
              <a:t>提纲</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a:t>
            </a:fld>
            <a:endParaRPr lang="zh-CN" altLang="en-US" dirty="0"/>
          </a:p>
        </p:txBody>
      </p:sp>
      <p:sp>
        <p:nvSpPr>
          <p:cNvPr id="5" name="Text Box 3">
            <a:extLst>
              <a:ext uri="{FF2B5EF4-FFF2-40B4-BE49-F238E27FC236}">
                <a16:creationId xmlns:a16="http://schemas.microsoft.com/office/drawing/2014/main" id="{15AD5347-182A-450F-B6E4-46D7863DCF32}"/>
              </a:ext>
            </a:extLst>
          </p:cNvPr>
          <p:cNvSpPr txBox="1">
            <a:spLocks noChangeArrowheads="1"/>
          </p:cNvSpPr>
          <p:nvPr/>
        </p:nvSpPr>
        <p:spPr bwMode="auto">
          <a:xfrm>
            <a:off x="899592" y="1700808"/>
            <a:ext cx="8505825" cy="5157192"/>
          </a:xfrm>
          <a:prstGeom prst="rect">
            <a:avLst/>
          </a:prstGeom>
          <a:noFill/>
          <a:ln w="9525">
            <a:noFill/>
            <a:round/>
            <a:headEnd/>
            <a:tailEnd/>
          </a:ln>
        </p:spPr>
        <p:txBody>
          <a:bodyPr/>
          <a:lstStyle/>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1.</a:t>
            </a:r>
            <a:r>
              <a:rPr lang="zh-CN" altLang="en-US" dirty="0">
                <a:solidFill>
                  <a:srgbClr val="336699"/>
                </a:solidFill>
                <a:latin typeface="Times New Roman" pitchFamily="18" charset="0"/>
                <a:ea typeface="黑体" pitchFamily="49" charset="-122"/>
              </a:rPr>
              <a:t>词到词项</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2.</a:t>
            </a:r>
            <a:r>
              <a:rPr lang="zh-CN" altLang="en-US" dirty="0">
                <a:solidFill>
                  <a:srgbClr val="336699"/>
                </a:solidFill>
                <a:latin typeface="Times New Roman" pitchFamily="18" charset="0"/>
                <a:ea typeface="黑体" pitchFamily="49" charset="-122"/>
              </a:rPr>
              <a:t>文本统计</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3.</a:t>
            </a:r>
            <a:r>
              <a:rPr lang="zh-CN" altLang="en-US" dirty="0">
                <a:solidFill>
                  <a:srgbClr val="336699"/>
                </a:solidFill>
                <a:latin typeface="Times New Roman" pitchFamily="18" charset="0"/>
                <a:ea typeface="黑体" pitchFamily="49" charset="-122"/>
              </a:rPr>
              <a:t>文档解析</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4.</a:t>
            </a:r>
            <a:r>
              <a:rPr lang="zh-CN" altLang="en-US" dirty="0">
                <a:solidFill>
                  <a:srgbClr val="336699"/>
                </a:solidFill>
                <a:latin typeface="Times New Roman" pitchFamily="18" charset="0"/>
                <a:ea typeface="黑体" pitchFamily="49" charset="-122"/>
              </a:rPr>
              <a:t>文档结构和标记</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5.</a:t>
            </a:r>
            <a:r>
              <a:rPr lang="zh-CN" altLang="en-US" dirty="0">
                <a:solidFill>
                  <a:srgbClr val="336699"/>
                </a:solidFill>
                <a:latin typeface="Times New Roman" pitchFamily="18" charset="0"/>
                <a:ea typeface="黑体" pitchFamily="49" charset="-122"/>
              </a:rPr>
              <a:t>链接分析</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6.</a:t>
            </a:r>
            <a:r>
              <a:rPr lang="zh-CN" altLang="en-US" dirty="0">
                <a:solidFill>
                  <a:srgbClr val="336699"/>
                </a:solidFill>
                <a:latin typeface="Times New Roman" pitchFamily="18" charset="0"/>
                <a:ea typeface="黑体" pitchFamily="49" charset="-122"/>
              </a:rPr>
              <a:t>信息抽取</a:t>
            </a:r>
            <a:endParaRPr lang="en-US" altLang="zh-CN" dirty="0">
              <a:solidFill>
                <a:srgbClr val="336699"/>
              </a:solidFill>
              <a:latin typeface="Times New Roman" pitchFamily="18"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336699"/>
                </a:solidFill>
                <a:latin typeface="Times New Roman" pitchFamily="18" charset="0"/>
                <a:ea typeface="黑体" pitchFamily="49" charset="-122"/>
              </a:rPr>
              <a:t>7.</a:t>
            </a:r>
            <a:r>
              <a:rPr lang="zh-CN" altLang="en-US" dirty="0">
                <a:solidFill>
                  <a:srgbClr val="336699"/>
                </a:solidFill>
                <a:latin typeface="Times New Roman" pitchFamily="18" charset="0"/>
                <a:ea typeface="黑体" pitchFamily="49" charset="-122"/>
              </a:rPr>
              <a:t>国际化</a:t>
            </a:r>
            <a:endParaRPr lang="en-US" dirty="0">
              <a:solidFill>
                <a:srgbClr val="336699"/>
              </a:solidFill>
              <a:latin typeface="Times New Roman" pitchFamily="18" charset="0"/>
              <a:ea typeface="黑体" pitchFamily="49" charset="-122"/>
            </a:endParaRPr>
          </a:p>
        </p:txBody>
      </p:sp>
    </p:spTree>
    <p:extLst>
      <p:ext uri="{BB962C8B-B14F-4D97-AF65-F5344CB8AC3E}">
        <p14:creationId xmlns:p14="http://schemas.microsoft.com/office/powerpoint/2010/main" val="110451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A9C6B6D0-41C2-4DD4-A389-50F626EFDFCE}"/>
              </a:ext>
            </a:extLst>
          </p:cNvPr>
          <p:cNvSpPr>
            <a:spLocks noGrp="1"/>
          </p:cNvSpPr>
          <p:nvPr>
            <p:ph type="title"/>
          </p:nvPr>
        </p:nvSpPr>
        <p:spPr/>
        <p:txBody>
          <a:bodyPr/>
          <a:lstStyle/>
          <a:p>
            <a:pPr eaLnBrk="1" hangingPunct="1"/>
            <a:r>
              <a:rPr lang="zh-CN" altLang="en-US"/>
              <a:t>中文分词和检索</a:t>
            </a:r>
          </a:p>
        </p:txBody>
      </p:sp>
      <p:sp>
        <p:nvSpPr>
          <p:cNvPr id="56323" name="内容占位符 2">
            <a:extLst>
              <a:ext uri="{FF2B5EF4-FFF2-40B4-BE49-F238E27FC236}">
                <a16:creationId xmlns:a16="http://schemas.microsoft.com/office/drawing/2014/main" id="{6D1609E2-2933-463B-A94C-AA15EE530F56}"/>
              </a:ext>
            </a:extLst>
          </p:cNvPr>
          <p:cNvSpPr>
            <a:spLocks noGrp="1"/>
          </p:cNvSpPr>
          <p:nvPr>
            <p:ph idx="1"/>
          </p:nvPr>
        </p:nvSpPr>
        <p:spPr>
          <a:xfrm>
            <a:off x="457200" y="1600200"/>
            <a:ext cx="8229600" cy="4953000"/>
          </a:xfrm>
        </p:spPr>
        <p:txBody>
          <a:bodyPr/>
          <a:lstStyle/>
          <a:p>
            <a:pPr eaLnBrk="1" hangingPunct="1"/>
            <a:r>
              <a:rPr lang="zh-CN" altLang="en-US" sz="2400" dirty="0">
                <a:latin typeface="黑体" panose="02010609060101010101" pitchFamily="49" charset="-122"/>
              </a:rPr>
              <a:t>并非分词精度高一定检索精度高</a:t>
            </a:r>
            <a:endParaRPr lang="en-US" altLang="zh-CN" sz="2400" dirty="0">
              <a:latin typeface="黑体" panose="02010609060101010101" pitchFamily="49" charset="-122"/>
            </a:endParaRPr>
          </a:p>
          <a:p>
            <a:pPr lvl="1" eaLnBrk="1" hangingPunct="1"/>
            <a:r>
              <a:rPr lang="zh-CN" altLang="en-US" sz="2000" dirty="0">
                <a:latin typeface="黑体" panose="02010609060101010101" pitchFamily="49" charset="-122"/>
              </a:rPr>
              <a:t>评价标准不同</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分词规范问题： 鸡蛋、鸭蛋、鹌鹑蛋</a:t>
            </a:r>
            <a:r>
              <a:rPr lang="en-US" altLang="zh-CN" sz="2000" dirty="0">
                <a:latin typeface="黑体" panose="02010609060101010101" pitchFamily="49" charset="-122"/>
              </a:rPr>
              <a:t>……</a:t>
            </a:r>
          </a:p>
          <a:p>
            <a:pPr lvl="1" eaLnBrk="1" hangingPunct="1"/>
            <a:r>
              <a:rPr lang="zh-CN" altLang="en-US" sz="2000" dirty="0">
                <a:latin typeface="黑体" panose="02010609060101010101" pitchFamily="49" charset="-122"/>
              </a:rPr>
              <a:t>目标不同</a:t>
            </a:r>
            <a:endParaRPr lang="en-US" altLang="zh-CN" sz="2000" dirty="0">
              <a:latin typeface="黑体" panose="02010609060101010101" pitchFamily="49" charset="-122"/>
            </a:endParaRPr>
          </a:p>
          <a:p>
            <a:pPr eaLnBrk="1" hangingPunct="1"/>
            <a:r>
              <a:rPr lang="zh-CN" altLang="en-US" sz="2400" dirty="0">
                <a:latin typeface="黑体" panose="02010609060101010101" pitchFamily="49" charset="-122"/>
              </a:rPr>
              <a:t>检索中的分词：</a:t>
            </a:r>
            <a:endParaRPr lang="en-US" altLang="zh-CN" sz="2400" dirty="0">
              <a:latin typeface="黑体" panose="02010609060101010101" pitchFamily="49" charset="-122"/>
            </a:endParaRPr>
          </a:p>
          <a:p>
            <a:pPr lvl="1" eaLnBrk="1" hangingPunct="1"/>
            <a:r>
              <a:rPr lang="zh-CN" altLang="en-US" sz="2000" dirty="0">
                <a:latin typeface="黑体" panose="02010609060101010101" pitchFamily="49" charset="-122"/>
              </a:rPr>
              <a:t>查询和文档切分采用一致的分词系统</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速度快</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倾向细粒度，保证召回率</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多粒度并存</a:t>
            </a:r>
            <a:endParaRPr lang="en-US" altLang="zh-CN" sz="2000" dirty="0">
              <a:latin typeface="黑体" panose="02010609060101010101" pitchFamily="49" charset="-122"/>
            </a:endParaRPr>
          </a:p>
          <a:p>
            <a:pPr eaLnBrk="1" hangingPunct="1"/>
            <a:r>
              <a:rPr lang="zh-CN" altLang="en-US" sz="2400" dirty="0">
                <a:latin typeface="黑体" panose="02010609060101010101" pitchFamily="49" charset="-122"/>
              </a:rPr>
              <a:t>搜索引擎中的分词方法</a:t>
            </a:r>
            <a:endParaRPr lang="en-US" altLang="zh-CN" sz="2400" dirty="0">
              <a:latin typeface="黑体" panose="02010609060101010101" pitchFamily="49" charset="-122"/>
            </a:endParaRPr>
          </a:p>
          <a:p>
            <a:pPr lvl="1" eaLnBrk="1" hangingPunct="1"/>
            <a:r>
              <a:rPr lang="zh-CN" altLang="en-US" sz="2000" dirty="0">
                <a:latin typeface="黑体" panose="02010609060101010101" pitchFamily="49" charset="-122"/>
              </a:rPr>
              <a:t>猜想：大词典</a:t>
            </a:r>
            <a:r>
              <a:rPr lang="en-US" altLang="zh-CN" sz="2000" dirty="0">
                <a:latin typeface="黑体" panose="02010609060101010101" pitchFamily="49" charset="-122"/>
              </a:rPr>
              <a:t>+</a:t>
            </a:r>
            <a:r>
              <a:rPr lang="zh-CN" altLang="en-US" sz="2000" dirty="0">
                <a:latin typeface="黑体" panose="02010609060101010101" pitchFamily="49" charset="-122"/>
              </a:rPr>
              <a:t>统计</a:t>
            </a:r>
            <a:r>
              <a:rPr lang="en-US" altLang="zh-CN" sz="2000" dirty="0">
                <a:latin typeface="黑体" panose="02010609060101010101" pitchFamily="49" charset="-122"/>
              </a:rPr>
              <a:t>+</a:t>
            </a:r>
            <a:r>
              <a:rPr lang="zh-CN" altLang="en-US" sz="2000" dirty="0">
                <a:latin typeface="黑体" panose="02010609060101010101" pitchFamily="49" charset="-122"/>
              </a:rPr>
              <a:t>启发式规则</a:t>
            </a:r>
          </a:p>
        </p:txBody>
      </p:sp>
      <p:sp>
        <p:nvSpPr>
          <p:cNvPr id="56324" name="灯片编号占位符 3">
            <a:extLst>
              <a:ext uri="{FF2B5EF4-FFF2-40B4-BE49-F238E27FC236}">
                <a16:creationId xmlns:a16="http://schemas.microsoft.com/office/drawing/2014/main" id="{508767F8-D545-4106-BDCC-614596E1FF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8B54BE5C-D2A9-4ACF-BD51-4C7AE1D839AA}" type="slidenum">
              <a:rPr lang="zh-CN" altLang="en-US" sz="1200" smtClean="0">
                <a:solidFill>
                  <a:srgbClr val="898989"/>
                </a:solidFill>
                <a:latin typeface="Calibri" panose="020F0502020204030204" pitchFamily="34" charset="0"/>
                <a:ea typeface="宋体" panose="02010600030101010101" pitchFamily="2" charset="-122"/>
              </a:rPr>
              <a:pPr>
                <a:spcBef>
                  <a:spcPct val="0"/>
                </a:spcBef>
                <a:buClrTx/>
                <a:buFontTx/>
                <a:buNone/>
              </a:pPr>
              <a:t>30</a:t>
            </a:fld>
            <a:endParaRPr lang="en-US" altLang="zh-CN"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31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32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00" y="147814"/>
            <a:ext cx="8229600" cy="1143000"/>
          </a:xfrm>
        </p:spPr>
        <p:txBody>
          <a:bodyPr/>
          <a:lstStyle/>
          <a:p>
            <a:r>
              <a:rPr lang="zh-CN" altLang="en-US" dirty="0"/>
              <a:t>分词</a:t>
            </a:r>
          </a:p>
        </p:txBody>
      </p:sp>
      <p:sp>
        <p:nvSpPr>
          <p:cNvPr id="3" name="内容占位符 2"/>
          <p:cNvSpPr>
            <a:spLocks noGrp="1"/>
          </p:cNvSpPr>
          <p:nvPr>
            <p:ph idx="1"/>
          </p:nvPr>
        </p:nvSpPr>
        <p:spPr>
          <a:xfrm>
            <a:off x="2771800" y="2492896"/>
            <a:ext cx="3898776" cy="2404864"/>
          </a:xfrm>
        </p:spPr>
        <p:txBody>
          <a:bodyPr/>
          <a:lstStyle/>
          <a:p>
            <a:r>
              <a:rPr lang="zh-CN" altLang="en-US" dirty="0"/>
              <a:t>中文分词</a:t>
            </a:r>
            <a:endParaRPr lang="en-US" altLang="zh-CN" dirty="0"/>
          </a:p>
          <a:p>
            <a:r>
              <a:rPr lang="zh-CN" altLang="en-US" dirty="0">
                <a:solidFill>
                  <a:srgbClr val="FF0000"/>
                </a:solidFill>
              </a:rPr>
              <a:t>英文分词</a:t>
            </a:r>
            <a:endParaRPr lang="en-US" altLang="zh-CN" dirty="0">
              <a:solidFill>
                <a:srgbClr val="FF0000"/>
              </a:solidFill>
            </a:endParaRPr>
          </a:p>
          <a:p>
            <a:pPr lvl="1"/>
            <a:r>
              <a:rPr lang="zh-CN" altLang="en-US" dirty="0">
                <a:solidFill>
                  <a:srgbClr val="FF0000"/>
                </a:solidFill>
              </a:rPr>
              <a:t>词形归并</a:t>
            </a:r>
            <a:endParaRPr lang="en-US" altLang="zh-CN" dirty="0">
              <a:solidFill>
                <a:srgbClr val="FF0000"/>
              </a:solidFill>
            </a:endParaRPr>
          </a:p>
          <a:p>
            <a:pPr lvl="1"/>
            <a:r>
              <a:rPr lang="zh-CN" altLang="en-US" dirty="0">
                <a:solidFill>
                  <a:srgbClr val="FF0000"/>
                </a:solidFill>
              </a:rPr>
              <a:t>停用词处理</a:t>
            </a:r>
            <a:endParaRPr lang="en-US" altLang="zh-CN" dirty="0">
              <a:solidFill>
                <a:srgbClr val="FF0000"/>
              </a:solidFill>
            </a:endParaRPr>
          </a:p>
          <a:p>
            <a:pPr lvl="1"/>
            <a:r>
              <a:rPr lang="zh-CN" altLang="en-US" dirty="0">
                <a:solidFill>
                  <a:srgbClr val="FF0000"/>
                </a:solidFill>
              </a:rPr>
              <a:t>词干提取</a:t>
            </a:r>
            <a:endParaRPr lang="en-US" altLang="zh-CN" dirty="0">
              <a:solidFill>
                <a:srgbClr val="FF0000"/>
              </a:solidFill>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31</a:t>
            </a:fld>
            <a:endParaRPr lang="zh-CN" altLang="en-US" dirty="0"/>
          </a:p>
        </p:txBody>
      </p:sp>
    </p:spTree>
    <p:extLst>
      <p:ext uri="{BB962C8B-B14F-4D97-AF65-F5344CB8AC3E}">
        <p14:creationId xmlns:p14="http://schemas.microsoft.com/office/powerpoint/2010/main" val="193804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B546A3C-7D4F-4A45-9F3E-5241B313B62F}"/>
              </a:ext>
            </a:extLst>
          </p:cNvPr>
          <p:cNvSpPr>
            <a:spLocks noGrp="1"/>
          </p:cNvSpPr>
          <p:nvPr>
            <p:ph type="title"/>
          </p:nvPr>
        </p:nvSpPr>
        <p:spPr/>
        <p:txBody>
          <a:bodyPr/>
          <a:lstStyle/>
          <a:p>
            <a:pPr eaLnBrk="1" hangingPunct="1"/>
            <a:r>
              <a:rPr lang="zh-CN" altLang="en-US"/>
              <a:t>词形归并</a:t>
            </a:r>
            <a:r>
              <a:rPr lang="en-US" altLang="zh-CN"/>
              <a:t>(Lemmatization)</a:t>
            </a:r>
            <a:endParaRPr lang="zh-CN" altLang="en-US"/>
          </a:p>
        </p:txBody>
      </p:sp>
      <p:sp>
        <p:nvSpPr>
          <p:cNvPr id="68611" name="Rectangle 3">
            <a:extLst>
              <a:ext uri="{FF2B5EF4-FFF2-40B4-BE49-F238E27FC236}">
                <a16:creationId xmlns:a16="http://schemas.microsoft.com/office/drawing/2014/main" id="{76720EE2-9748-4590-91BF-5503D6D5DCE7}"/>
              </a:ext>
            </a:extLst>
          </p:cNvPr>
          <p:cNvSpPr>
            <a:spLocks noGrp="1"/>
          </p:cNvSpPr>
          <p:nvPr>
            <p:ph idx="1"/>
          </p:nvPr>
        </p:nvSpPr>
        <p:spPr/>
        <p:txBody>
          <a:bodyPr/>
          <a:lstStyle/>
          <a:p>
            <a:pPr eaLnBrk="1" hangingPunct="1"/>
            <a:r>
              <a:rPr lang="zh-CN" altLang="en-US" dirty="0">
                <a:ea typeface="宋体" panose="02010600030101010101" pitchFamily="2" charset="-122"/>
              </a:rPr>
              <a:t>将单词的变体形式还原为原形</a:t>
            </a:r>
            <a:endParaRPr lang="en-US" altLang="zh-CN" dirty="0">
              <a:ea typeface="宋体" panose="02010600030101010101" pitchFamily="2" charset="-122"/>
            </a:endParaRPr>
          </a:p>
          <a:p>
            <a:pPr eaLnBrk="1" hangingPunct="1"/>
            <a:r>
              <a:rPr lang="zh-CN" altLang="en-US" dirty="0">
                <a:ea typeface="宋体" panose="02010600030101010101" pitchFamily="2" charset="-122"/>
              </a:rPr>
              <a:t>例子：</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am, are, is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be</a:t>
            </a:r>
          </a:p>
          <a:p>
            <a:pPr lvl="1" eaLnBrk="1" hangingPunct="1"/>
            <a:r>
              <a:rPr lang="en-US" altLang="zh-CN" dirty="0">
                <a:ea typeface="宋体" panose="02010600030101010101" pitchFamily="2" charset="-122"/>
              </a:rPr>
              <a:t>car, cars, car's, cars'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car</a:t>
            </a:r>
          </a:p>
          <a:p>
            <a:pPr lvl="1" eaLnBrk="1" hangingPunct="1"/>
            <a:r>
              <a:rPr lang="en-US" altLang="zh-CN" dirty="0">
                <a:ea typeface="宋体" panose="02010600030101010101" pitchFamily="2" charset="-122"/>
              </a:rPr>
              <a:t>the boy's cars are different colors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the boy car be different color</a:t>
            </a:r>
          </a:p>
          <a:p>
            <a:pPr eaLnBrk="1" hangingPunct="1"/>
            <a:r>
              <a:rPr lang="zh-CN" altLang="en-US" dirty="0">
                <a:ea typeface="宋体" panose="02010600030101010101" pitchFamily="2" charset="-122"/>
              </a:rPr>
              <a:t>词形归并意味中将单词的变形形式“适当”还原成一般词典中的单词形式</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found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find</a:t>
            </a:r>
          </a:p>
        </p:txBody>
      </p:sp>
    </p:spTree>
    <p:extLst>
      <p:ext uri="{BB962C8B-B14F-4D97-AF65-F5344CB8AC3E}">
        <p14:creationId xmlns:p14="http://schemas.microsoft.com/office/powerpoint/2010/main" val="60046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043A53E-2AB8-4B4D-BCDB-C79908796C9C}"/>
              </a:ext>
            </a:extLst>
          </p:cNvPr>
          <p:cNvSpPr>
            <a:spLocks noGrp="1"/>
          </p:cNvSpPr>
          <p:nvPr>
            <p:ph type="title"/>
          </p:nvPr>
        </p:nvSpPr>
        <p:spPr/>
        <p:txBody>
          <a:bodyPr/>
          <a:lstStyle/>
          <a:p>
            <a:pPr eaLnBrk="1" hangingPunct="1"/>
            <a:r>
              <a:rPr lang="zh-CN" altLang="en-US">
                <a:latin typeface="黑体" panose="02010609060101010101" pitchFamily="49" charset="-122"/>
              </a:rPr>
              <a:t>停用词</a:t>
            </a:r>
          </a:p>
        </p:txBody>
      </p:sp>
      <p:sp>
        <p:nvSpPr>
          <p:cNvPr id="58371" name="Rectangle 3">
            <a:extLst>
              <a:ext uri="{FF2B5EF4-FFF2-40B4-BE49-F238E27FC236}">
                <a16:creationId xmlns:a16="http://schemas.microsoft.com/office/drawing/2014/main" id="{55269B1B-6604-4599-A7B5-B1F7FD2F1AD5}"/>
              </a:ext>
            </a:extLst>
          </p:cNvPr>
          <p:cNvSpPr>
            <a:spLocks noGrp="1"/>
          </p:cNvSpPr>
          <p:nvPr>
            <p:ph idx="1"/>
          </p:nvPr>
        </p:nvSpPr>
        <p:spPr/>
        <p:txBody>
          <a:bodyPr/>
          <a:lstStyle/>
          <a:p>
            <a:pPr eaLnBrk="1" hangingPunct="1"/>
            <a:r>
              <a:rPr lang="zh-CN" altLang="en-US" sz="2400" dirty="0">
                <a:latin typeface="黑体" panose="02010609060101010101" pitchFamily="49" charset="-122"/>
              </a:rPr>
              <a:t>根据停用词表</a:t>
            </a:r>
            <a:r>
              <a:rPr lang="en-US" altLang="zh-CN" sz="2400" dirty="0">
                <a:latin typeface="黑体" panose="02010609060101010101" pitchFamily="49" charset="-122"/>
              </a:rPr>
              <a:t>(stop list), </a:t>
            </a:r>
            <a:r>
              <a:rPr lang="zh-CN" altLang="en-US" sz="2400" dirty="0">
                <a:latin typeface="黑体" panose="02010609060101010101" pitchFamily="49" charset="-122"/>
              </a:rPr>
              <a:t>将那些最常见的词从词典中去掉。比如直观上可以去掉：</a:t>
            </a:r>
            <a:endParaRPr lang="en-US" altLang="zh-CN" sz="2400" dirty="0">
              <a:latin typeface="黑体" panose="02010609060101010101" pitchFamily="49" charset="-122"/>
            </a:endParaRPr>
          </a:p>
          <a:p>
            <a:pPr lvl="1" eaLnBrk="1" hangingPunct="1"/>
            <a:r>
              <a:rPr lang="zh-CN" altLang="en-US" sz="2000" dirty="0">
                <a:latin typeface="黑体" panose="02010609060101010101" pitchFamily="49" charset="-122"/>
              </a:rPr>
              <a:t>一般不包含语义信息的词</a:t>
            </a:r>
            <a:r>
              <a:rPr lang="en-US" altLang="zh-CN" sz="2000" dirty="0">
                <a:latin typeface="黑体" panose="02010609060101010101" pitchFamily="49" charset="-122"/>
              </a:rPr>
              <a:t>: the, a, and, to, be</a:t>
            </a:r>
          </a:p>
          <a:p>
            <a:pPr lvl="1" eaLnBrk="1" hangingPunct="1"/>
            <a:r>
              <a:rPr lang="zh-CN" altLang="en-US" sz="2000" dirty="0">
                <a:latin typeface="黑体" panose="02010609060101010101" pitchFamily="49" charset="-122"/>
              </a:rPr>
              <a:t>汉语中的 “的”、“得”、“地”等等。</a:t>
            </a:r>
          </a:p>
          <a:p>
            <a:pPr lvl="1" eaLnBrk="1" hangingPunct="1"/>
            <a:r>
              <a:rPr lang="zh-CN" altLang="en-US" sz="2000" dirty="0">
                <a:latin typeface="黑体" panose="02010609060101010101" pitchFamily="49" charset="-122"/>
              </a:rPr>
              <a:t>这些词都是高频词</a:t>
            </a:r>
            <a:r>
              <a:rPr lang="en-US" altLang="zh-CN" sz="2000" dirty="0">
                <a:latin typeface="黑体" panose="02010609060101010101" pitchFamily="49" charset="-122"/>
              </a:rPr>
              <a:t>: </a:t>
            </a:r>
            <a:r>
              <a:rPr lang="zh-CN" altLang="en-US" sz="2000" dirty="0">
                <a:latin typeface="黑体" panose="02010609060101010101" pitchFamily="49" charset="-122"/>
              </a:rPr>
              <a:t>前</a:t>
            </a:r>
            <a:r>
              <a:rPr lang="en-US" altLang="zh-CN" sz="2000" dirty="0">
                <a:latin typeface="黑体" panose="02010609060101010101" pitchFamily="49" charset="-122"/>
              </a:rPr>
              <a:t>30</a:t>
            </a:r>
            <a:r>
              <a:rPr lang="zh-CN" altLang="en-US" sz="2000" dirty="0">
                <a:latin typeface="黑体" panose="02010609060101010101" pitchFamily="49" charset="-122"/>
              </a:rPr>
              <a:t>个词就占了</a:t>
            </a:r>
            <a:r>
              <a:rPr lang="en-US" altLang="zh-CN" sz="2000" dirty="0">
                <a:latin typeface="黑体" panose="02010609060101010101" pitchFamily="49" charset="-122"/>
              </a:rPr>
              <a:t> ~30% </a:t>
            </a:r>
            <a:r>
              <a:rPr lang="zh-CN" altLang="en-US" sz="2000" dirty="0">
                <a:latin typeface="黑体" panose="02010609060101010101" pitchFamily="49" charset="-122"/>
              </a:rPr>
              <a:t>的倒排记录表空间</a:t>
            </a:r>
            <a:endParaRPr lang="en-US" altLang="zh-CN" sz="2000" dirty="0">
              <a:latin typeface="黑体" panose="02010609060101010101" pitchFamily="49" charset="-122"/>
            </a:endParaRPr>
          </a:p>
          <a:p>
            <a:pPr eaLnBrk="1" hangingPunct="1"/>
            <a:endParaRPr lang="en-US" altLang="zh-CN" sz="2400" dirty="0">
              <a:latin typeface="黑体" panose="02010609060101010101" pitchFamily="49" charset="-122"/>
            </a:endParaRPr>
          </a:p>
          <a:p>
            <a:pPr eaLnBrk="1" hangingPunct="1"/>
            <a:r>
              <a:rPr lang="zh-CN" altLang="en-US" sz="2400" dirty="0">
                <a:latin typeface="黑体" panose="02010609060101010101" pitchFamily="49" charset="-122"/>
              </a:rPr>
              <a:t>现代信息检索系统中倾向于不去掉停用词</a:t>
            </a:r>
            <a:r>
              <a:rPr lang="en-US" altLang="zh-CN" sz="2400" dirty="0">
                <a:latin typeface="黑体" panose="02010609060101010101" pitchFamily="49" charset="-122"/>
              </a:rPr>
              <a:t>:</a:t>
            </a:r>
          </a:p>
          <a:p>
            <a:pPr lvl="1" eaLnBrk="1" hangingPunct="1"/>
            <a:r>
              <a:rPr lang="zh-CN" altLang="en-US" sz="2000" dirty="0">
                <a:latin typeface="黑体" panose="02010609060101010101" pitchFamily="49" charset="-122"/>
              </a:rPr>
              <a:t>在保留停用词的情况下，采用良好的压缩技术后，停用词所占用的空间可以大大压缩，最终它们在整个倒排记录表中所占的空间比例很小</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采用良好的查询优化技术基本不会增加查询处理的开销</a:t>
            </a:r>
            <a:endParaRPr lang="en-US" altLang="zh-CN" sz="2000" dirty="0">
              <a:latin typeface="黑体" panose="02010609060101010101" pitchFamily="49" charset="-122"/>
            </a:endParaRPr>
          </a:p>
          <a:p>
            <a:pPr lvl="1" eaLnBrk="1" hangingPunct="1"/>
            <a:r>
              <a:rPr lang="zh-CN" altLang="en-US" sz="2000" dirty="0">
                <a:latin typeface="黑体" panose="02010609060101010101" pitchFamily="49" charset="-122"/>
              </a:rPr>
              <a:t>所谓的停用词并不一定没用，比如：</a:t>
            </a:r>
            <a:r>
              <a:rPr lang="zh-CN" altLang="en-US" sz="2000" dirty="0">
                <a:solidFill>
                  <a:srgbClr val="FF0000"/>
                </a:solidFill>
                <a:latin typeface="黑体" panose="02010609060101010101" pitchFamily="49" charset="-122"/>
              </a:rPr>
              <a:t>短语查询</a:t>
            </a:r>
            <a:r>
              <a:rPr lang="en-US" altLang="zh-CN" sz="2000" dirty="0">
                <a:latin typeface="黑体" panose="02010609060101010101" pitchFamily="49" charset="-122"/>
              </a:rPr>
              <a:t>: “King of Denmark”</a:t>
            </a:r>
            <a:r>
              <a:rPr lang="zh-CN" altLang="en-US" sz="2000" dirty="0">
                <a:latin typeface="黑体" panose="02010609060101010101" pitchFamily="49" charset="-122"/>
              </a:rPr>
              <a:t>、歌曲名或者台词等等</a:t>
            </a:r>
            <a:r>
              <a:rPr lang="en-US" altLang="zh-CN" sz="2000" dirty="0">
                <a:latin typeface="黑体" panose="02010609060101010101" pitchFamily="49" charset="-122"/>
              </a:rPr>
              <a:t>: “Let it be”, “To be or not to be”</a:t>
            </a:r>
            <a:r>
              <a:rPr lang="zh-CN" altLang="en-US" sz="2000" dirty="0">
                <a:latin typeface="黑体" panose="02010609060101010101" pitchFamily="49" charset="-122"/>
              </a:rPr>
              <a:t>、</a:t>
            </a:r>
            <a:r>
              <a:rPr lang="en-US" altLang="zh-CN" sz="2000" dirty="0">
                <a:latin typeface="黑体" panose="02010609060101010101" pitchFamily="49" charset="-122"/>
              </a:rPr>
              <a:t>“</a:t>
            </a:r>
            <a:r>
              <a:rPr lang="zh-CN" altLang="en-US" sz="2000" dirty="0">
                <a:latin typeface="黑体" panose="02010609060101010101" pitchFamily="49" charset="-122"/>
              </a:rPr>
              <a:t>关系型</a:t>
            </a:r>
            <a:r>
              <a:rPr lang="en-US" altLang="zh-CN" sz="2000" dirty="0">
                <a:latin typeface="黑体" panose="02010609060101010101" pitchFamily="49" charset="-122"/>
              </a:rPr>
              <a:t>” </a:t>
            </a:r>
            <a:r>
              <a:rPr lang="zh-CN" altLang="en-US" sz="2000" dirty="0">
                <a:latin typeface="黑体" panose="02010609060101010101" pitchFamily="49" charset="-122"/>
              </a:rPr>
              <a:t>查询</a:t>
            </a:r>
            <a:r>
              <a:rPr lang="en-US" altLang="zh-CN" sz="2000" dirty="0">
                <a:latin typeface="黑体" panose="02010609060101010101" pitchFamily="49" charset="-122"/>
              </a:rPr>
              <a:t> “flights to London”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词干提取（</a:t>
            </a:r>
            <a:r>
              <a:rPr lang="en-US" altLang="zh-CN" dirty="0"/>
              <a:t>1</a:t>
            </a:r>
            <a:r>
              <a:rPr lang="zh-CN" altLang="en-US" dirty="0"/>
              <a:t>）</a:t>
            </a:r>
          </a:p>
        </p:txBody>
      </p:sp>
      <p:sp>
        <p:nvSpPr>
          <p:cNvPr id="3" name="内容占位符 2"/>
          <p:cNvSpPr>
            <a:spLocks noGrp="1"/>
          </p:cNvSpPr>
          <p:nvPr>
            <p:ph idx="1"/>
          </p:nvPr>
        </p:nvSpPr>
        <p:spPr>
          <a:xfrm>
            <a:off x="457200" y="1600200"/>
            <a:ext cx="8579296" cy="4953000"/>
          </a:xfrm>
        </p:spPr>
        <p:txBody>
          <a:bodyPr/>
          <a:lstStyle/>
          <a:p>
            <a:r>
              <a:rPr lang="zh-CN" altLang="en-US" dirty="0"/>
              <a:t>词中存在很多形态变异</a:t>
            </a:r>
            <a:endParaRPr lang="en-US" altLang="zh-CN" dirty="0"/>
          </a:p>
          <a:p>
            <a:pPr lvl="1"/>
            <a:r>
              <a:rPr lang="zh-CN" altLang="en-US" dirty="0"/>
              <a:t>变形（复数、时态）</a:t>
            </a:r>
            <a:endParaRPr lang="en-US" altLang="zh-CN" dirty="0"/>
          </a:p>
          <a:p>
            <a:pPr lvl="1"/>
            <a:r>
              <a:rPr lang="zh-CN" altLang="en-US" dirty="0"/>
              <a:t>派生（词缀）</a:t>
            </a:r>
            <a:endParaRPr lang="en-US" altLang="zh-CN" dirty="0"/>
          </a:p>
          <a:p>
            <a:r>
              <a:rPr lang="zh-CN" altLang="en-US" dirty="0"/>
              <a:t>绝大多数情况下，这些变异具有相同或类似的含义</a:t>
            </a:r>
            <a:endParaRPr lang="en-US" altLang="zh-CN" dirty="0"/>
          </a:p>
          <a:p>
            <a:r>
              <a:rPr lang="zh-CN" altLang="en-US" dirty="0"/>
              <a:t>词干提取试图在这些形态变异词汇中提取一个共同的“核心”</a:t>
            </a:r>
            <a:endParaRPr lang="en-US" altLang="zh-CN" dirty="0"/>
          </a:p>
          <a:p>
            <a:r>
              <a:rPr lang="zh-CN" altLang="en-US" dirty="0"/>
              <a:t>将词项归约</a:t>
            </a:r>
            <a:r>
              <a:rPr lang="en-US" altLang="zh-CN" dirty="0"/>
              <a:t>(reduce)</a:t>
            </a:r>
            <a:r>
              <a:rPr lang="zh-CN" altLang="en-US" dirty="0"/>
              <a:t>成其词干</a:t>
            </a:r>
            <a:r>
              <a:rPr lang="en-US" altLang="zh-CN" dirty="0"/>
              <a:t>(stem)</a:t>
            </a:r>
            <a:r>
              <a:rPr lang="zh-CN" altLang="en-US" dirty="0"/>
              <a:t>，然后再索引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34</a:t>
            </a:fld>
            <a:endParaRPr lang="zh-CN" altLang="en-US" dirty="0"/>
          </a:p>
        </p:txBody>
      </p:sp>
      <p:sp>
        <p:nvSpPr>
          <p:cNvPr id="5" name="Rectangle 5">
            <a:extLst>
              <a:ext uri="{FF2B5EF4-FFF2-40B4-BE49-F238E27FC236}">
                <a16:creationId xmlns:a16="http://schemas.microsoft.com/office/drawing/2014/main" id="{4DCB31E1-F9C4-4B10-9B9D-18462D620386}"/>
              </a:ext>
            </a:extLst>
          </p:cNvPr>
          <p:cNvSpPr>
            <a:spLocks noChangeArrowheads="1"/>
          </p:cNvSpPr>
          <p:nvPr/>
        </p:nvSpPr>
        <p:spPr bwMode="auto">
          <a:xfrm>
            <a:off x="590872" y="5141168"/>
            <a:ext cx="4086225"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b="1" i="1" dirty="0">
                <a:latin typeface="Arial" panose="020B0604020202020204" pitchFamily="34" charset="0"/>
                <a:ea typeface="Arial Unicode MS" pitchFamily="34" charset="-122"/>
              </a:rPr>
              <a:t>for example compressed </a:t>
            </a:r>
          </a:p>
          <a:p>
            <a:pPr eaLnBrk="1" hangingPunct="1">
              <a:spcBef>
                <a:spcPct val="0"/>
              </a:spcBef>
              <a:buClrTx/>
              <a:buFontTx/>
              <a:buNone/>
            </a:pPr>
            <a:r>
              <a:rPr lang="en-US" altLang="zh-CN" sz="2400" b="1" i="1" dirty="0">
                <a:latin typeface="Arial" panose="020B0604020202020204" pitchFamily="34" charset="0"/>
                <a:ea typeface="Arial Unicode MS" pitchFamily="34" charset="-122"/>
              </a:rPr>
              <a:t>and compression are both </a:t>
            </a:r>
          </a:p>
          <a:p>
            <a:pPr eaLnBrk="1" hangingPunct="1">
              <a:spcBef>
                <a:spcPct val="0"/>
              </a:spcBef>
              <a:buClrTx/>
              <a:buFontTx/>
              <a:buNone/>
            </a:pPr>
            <a:r>
              <a:rPr lang="en-US" altLang="zh-CN" sz="2400" b="1" i="1" dirty="0">
                <a:latin typeface="Arial" panose="020B0604020202020204" pitchFamily="34" charset="0"/>
                <a:ea typeface="Arial Unicode MS" pitchFamily="34" charset="-122"/>
              </a:rPr>
              <a:t>accepted as equivalent to </a:t>
            </a:r>
          </a:p>
          <a:p>
            <a:pPr eaLnBrk="1" hangingPunct="1">
              <a:spcBef>
                <a:spcPct val="0"/>
              </a:spcBef>
              <a:buClrTx/>
              <a:buFontTx/>
              <a:buNone/>
            </a:pPr>
            <a:r>
              <a:rPr lang="en-US" altLang="zh-CN" sz="2400" b="1" i="1" dirty="0">
                <a:latin typeface="Arial" panose="020B0604020202020204" pitchFamily="34" charset="0"/>
                <a:ea typeface="Arial Unicode MS" pitchFamily="34" charset="-122"/>
              </a:rPr>
              <a:t>compress</a:t>
            </a:r>
            <a:r>
              <a:rPr lang="en-US" altLang="zh-CN" sz="2400" dirty="0">
                <a:latin typeface="Arial" panose="020B0604020202020204" pitchFamily="34" charset="0"/>
                <a:ea typeface="Arial Unicode MS" pitchFamily="34" charset="-122"/>
              </a:rPr>
              <a:t>.</a:t>
            </a:r>
          </a:p>
        </p:txBody>
      </p:sp>
      <p:sp>
        <p:nvSpPr>
          <p:cNvPr id="6" name="Rectangle 6">
            <a:extLst>
              <a:ext uri="{FF2B5EF4-FFF2-40B4-BE49-F238E27FC236}">
                <a16:creationId xmlns:a16="http://schemas.microsoft.com/office/drawing/2014/main" id="{358C32E4-580F-46C9-BC8B-B075F8A7B431}"/>
              </a:ext>
            </a:extLst>
          </p:cNvPr>
          <p:cNvSpPr>
            <a:spLocks noChangeArrowheads="1"/>
          </p:cNvSpPr>
          <p:nvPr/>
        </p:nvSpPr>
        <p:spPr bwMode="auto">
          <a:xfrm>
            <a:off x="5210497" y="5064968"/>
            <a:ext cx="3609975" cy="1676400"/>
          </a:xfrm>
          <a:prstGeom prst="rect">
            <a:avLst/>
          </a:prstGeom>
          <a:solidFill>
            <a:schemeClr val="accent1">
              <a:alpha val="50195"/>
            </a:schemeClr>
          </a:solidFill>
          <a:ln w="9525">
            <a:solidFill>
              <a:schemeClr val="tx1"/>
            </a:solidFill>
            <a:miter lim="800000"/>
            <a:headEnd/>
            <a:tailEnd/>
          </a:ln>
        </p:spPr>
        <p:txBody>
          <a:bodyPr wrap="none"/>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latin typeface="Arial" panose="020B0604020202020204" pitchFamily="34" charset="0"/>
                <a:ea typeface="Arial Unicode MS" pitchFamily="34" charset="-122"/>
              </a:rPr>
              <a:t>for exampl compress and</a:t>
            </a:r>
          </a:p>
          <a:p>
            <a:pPr eaLnBrk="1" hangingPunct="1">
              <a:spcBef>
                <a:spcPct val="0"/>
              </a:spcBef>
              <a:buClrTx/>
              <a:buFontTx/>
              <a:buNone/>
            </a:pPr>
            <a:r>
              <a:rPr lang="en-US" altLang="zh-CN" sz="2400">
                <a:latin typeface="Arial" panose="020B0604020202020204" pitchFamily="34" charset="0"/>
                <a:ea typeface="Arial Unicode MS" pitchFamily="34" charset="-122"/>
              </a:rPr>
              <a:t>compress ar both accept</a:t>
            </a:r>
          </a:p>
          <a:p>
            <a:pPr eaLnBrk="1" hangingPunct="1">
              <a:spcBef>
                <a:spcPct val="0"/>
              </a:spcBef>
              <a:buClrTx/>
              <a:buFontTx/>
              <a:buNone/>
            </a:pPr>
            <a:r>
              <a:rPr lang="en-US" altLang="zh-CN" sz="2400">
                <a:latin typeface="Arial" panose="020B0604020202020204" pitchFamily="34" charset="0"/>
                <a:ea typeface="Arial Unicode MS" pitchFamily="34" charset="-122"/>
              </a:rPr>
              <a:t>as equival to compress</a:t>
            </a:r>
          </a:p>
        </p:txBody>
      </p:sp>
      <p:sp>
        <p:nvSpPr>
          <p:cNvPr id="7" name="AutoShape 7">
            <a:extLst>
              <a:ext uri="{FF2B5EF4-FFF2-40B4-BE49-F238E27FC236}">
                <a16:creationId xmlns:a16="http://schemas.microsoft.com/office/drawing/2014/main" id="{B735AA69-414A-47F9-98DE-584EA058AEEC}"/>
              </a:ext>
            </a:extLst>
          </p:cNvPr>
          <p:cNvSpPr>
            <a:spLocks noChangeArrowheads="1"/>
          </p:cNvSpPr>
          <p:nvPr/>
        </p:nvSpPr>
        <p:spPr bwMode="auto">
          <a:xfrm>
            <a:off x="4781872" y="5674568"/>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endParaRPr lang="zh-CN" altLang="en-US" sz="2400">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词干提取（</a:t>
            </a:r>
            <a:r>
              <a:rPr lang="en-US" altLang="zh-CN" dirty="0"/>
              <a:t>2</a:t>
            </a:r>
            <a:r>
              <a:rPr lang="zh-CN" altLang="en-US" dirty="0"/>
              <a:t>）</a:t>
            </a:r>
          </a:p>
        </p:txBody>
      </p:sp>
      <p:sp>
        <p:nvSpPr>
          <p:cNvPr id="3" name="内容占位符 2"/>
          <p:cNvSpPr>
            <a:spLocks noGrp="1"/>
          </p:cNvSpPr>
          <p:nvPr>
            <p:ph idx="1"/>
          </p:nvPr>
        </p:nvSpPr>
        <p:spPr>
          <a:xfrm>
            <a:off x="539552" y="2636912"/>
            <a:ext cx="8229600" cy="4953000"/>
          </a:xfrm>
        </p:spPr>
        <p:txBody>
          <a:bodyPr/>
          <a:lstStyle/>
          <a:p>
            <a:r>
              <a:rPr lang="zh-CN" altLang="en-US" dirty="0"/>
              <a:t>使搜索结果质量提升</a:t>
            </a:r>
            <a:endParaRPr lang="en-US" altLang="zh-CN" dirty="0"/>
          </a:p>
          <a:p>
            <a:pPr lvl="1"/>
            <a:r>
              <a:rPr lang="zh-CN" altLang="en-US" dirty="0"/>
              <a:t>对某些语言非常重要</a:t>
            </a:r>
            <a:endParaRPr lang="en-US" altLang="zh-CN" dirty="0"/>
          </a:p>
          <a:p>
            <a:pPr lvl="1"/>
            <a:r>
              <a:rPr lang="zh-CN" altLang="en-US" dirty="0"/>
              <a:t>如英语</a:t>
            </a:r>
            <a:r>
              <a:rPr lang="en-US" altLang="zh-CN" dirty="0"/>
              <a:t>5%~10%</a:t>
            </a:r>
            <a:r>
              <a:rPr lang="zh-CN" altLang="en-US" dirty="0"/>
              <a:t>提升，阿拉伯语</a:t>
            </a:r>
            <a:r>
              <a:rPr lang="en-US" altLang="zh-CN" dirty="0"/>
              <a:t>50%</a:t>
            </a:r>
            <a:r>
              <a:rPr lang="zh-CN" altLang="en-US" dirty="0"/>
              <a:t>提升</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35</a:t>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词干提取（</a:t>
            </a:r>
            <a:r>
              <a:rPr lang="en-US" altLang="zh-CN" dirty="0"/>
              <a:t>3</a:t>
            </a:r>
            <a:r>
              <a:rPr lang="zh-CN" altLang="en-US" dirty="0"/>
              <a:t>）</a:t>
            </a:r>
          </a:p>
        </p:txBody>
      </p:sp>
      <p:sp>
        <p:nvSpPr>
          <p:cNvPr id="3" name="内容占位符 2"/>
          <p:cNvSpPr>
            <a:spLocks noGrp="1"/>
          </p:cNvSpPr>
          <p:nvPr>
            <p:ph idx="1"/>
          </p:nvPr>
        </p:nvSpPr>
        <p:spPr>
          <a:xfrm>
            <a:off x="457200" y="1600200"/>
            <a:ext cx="8579296" cy="4953000"/>
          </a:xfrm>
        </p:spPr>
        <p:txBody>
          <a:bodyPr/>
          <a:lstStyle/>
          <a:p>
            <a:r>
              <a:rPr lang="zh-CN" altLang="en-US" dirty="0"/>
              <a:t>基于词典</a:t>
            </a:r>
            <a:endParaRPr lang="en-US" altLang="zh-CN" dirty="0"/>
          </a:p>
          <a:p>
            <a:pPr lvl="1"/>
            <a:r>
              <a:rPr lang="zh-CN" altLang="en-US" dirty="0"/>
              <a:t>预先构建相关词语的词典来存储词语间的关系</a:t>
            </a:r>
            <a:endParaRPr lang="en-US" altLang="zh-CN" dirty="0"/>
          </a:p>
          <a:p>
            <a:pPr lvl="1"/>
            <a:r>
              <a:rPr lang="zh-CN" altLang="en-US" dirty="0"/>
              <a:t>例如：在一个大的词典中存储相关词的列表，而不是从字母模板来发现词的关系。词典可以人工构建。</a:t>
            </a:r>
            <a:endParaRPr lang="en-US" altLang="zh-CN" dirty="0"/>
          </a:p>
          <a:p>
            <a:r>
              <a:rPr lang="zh-CN" altLang="en-US" dirty="0"/>
              <a:t>规则演算</a:t>
            </a:r>
            <a:endParaRPr lang="en-US" altLang="zh-CN" dirty="0"/>
          </a:p>
          <a:p>
            <a:pPr lvl="1"/>
            <a:r>
              <a:rPr lang="zh-CN" altLang="en-US" dirty="0"/>
              <a:t>基于特定语言的词缀知识</a:t>
            </a:r>
            <a:endParaRPr lang="en-US" altLang="zh-CN" dirty="0"/>
          </a:p>
          <a:p>
            <a:pPr lvl="1"/>
            <a:r>
              <a:rPr lang="zh-CN" altLang="en-US" dirty="0"/>
              <a:t>最简单的规则演算词干提取</a:t>
            </a:r>
            <a:endParaRPr lang="en-US" altLang="zh-CN" dirty="0"/>
          </a:p>
          <a:p>
            <a:pPr lvl="2"/>
            <a:r>
              <a:rPr lang="zh-CN" altLang="en-US" dirty="0"/>
              <a:t>只处理后缀“</a:t>
            </a:r>
            <a:r>
              <a:rPr lang="en-US" altLang="zh-CN" dirty="0"/>
              <a:t>s</a:t>
            </a:r>
            <a:r>
              <a:rPr lang="zh-CN" altLang="en-US" dirty="0"/>
              <a:t>”，将其假定为复数形式，</a:t>
            </a:r>
            <a:r>
              <a:rPr lang="en-US" dirty="0"/>
              <a:t>cats → cat, lakes → lake</a:t>
            </a:r>
          </a:p>
          <a:p>
            <a:pPr lvl="2"/>
            <a:r>
              <a:rPr lang="zh-CN" altLang="en-US" dirty="0"/>
              <a:t>但无法发现很多复数关系，如</a:t>
            </a:r>
            <a:r>
              <a:rPr lang="en-US" dirty="0"/>
              <a:t>supplies → suppl</a:t>
            </a:r>
            <a:r>
              <a:rPr lang="en-US" altLang="zh-CN" dirty="0"/>
              <a:t>y, century</a:t>
            </a:r>
            <a:r>
              <a:rPr lang="en-US" dirty="0"/>
              <a:t> → </a:t>
            </a:r>
            <a:r>
              <a:rPr lang="en-US" altLang="zh-CN" dirty="0"/>
              <a:t>centuries</a:t>
            </a:r>
          </a:p>
          <a:p>
            <a:pPr lvl="1"/>
            <a:r>
              <a:rPr lang="en-US" altLang="zh-CN" dirty="0"/>
              <a:t>Porter Stemmer</a:t>
            </a:r>
            <a:r>
              <a:rPr lang="zh-CN" altLang="en-US" dirty="0"/>
              <a:t>：最流行的规则演算提取器</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Porter Stemmer</a:t>
            </a:r>
            <a:r>
              <a:rPr lang="zh-CN" altLang="en-US" dirty="0"/>
              <a:t>（</a:t>
            </a:r>
            <a:r>
              <a:rPr lang="en-US" altLang="zh-CN" dirty="0"/>
              <a:t>1</a:t>
            </a:r>
            <a:r>
              <a:rPr lang="zh-CN" altLang="en-US" dirty="0"/>
              <a:t>）</a:t>
            </a:r>
          </a:p>
        </p:txBody>
      </p:sp>
      <p:sp>
        <p:nvSpPr>
          <p:cNvPr id="3" name="内容占位符 2"/>
          <p:cNvSpPr>
            <a:spLocks noGrp="1"/>
          </p:cNvSpPr>
          <p:nvPr>
            <p:ph idx="1"/>
          </p:nvPr>
        </p:nvSpPr>
        <p:spPr>
          <a:xfrm>
            <a:off x="457200" y="1631159"/>
            <a:ext cx="8686800" cy="4953000"/>
          </a:xfrm>
        </p:spPr>
        <p:txBody>
          <a:bodyPr/>
          <a:lstStyle/>
          <a:p>
            <a:r>
              <a:rPr lang="zh-CN" altLang="en-US" dirty="0"/>
              <a:t>自上世纪</a:t>
            </a:r>
            <a:r>
              <a:rPr lang="en-US" altLang="zh-CN" dirty="0"/>
              <a:t>70</a:t>
            </a:r>
            <a:r>
              <a:rPr lang="zh-CN" altLang="en-US" dirty="0"/>
              <a:t>年代以来，一直用于信息检索实验的基于规则演算的词干提取器</a:t>
            </a:r>
            <a:endParaRPr lang="en-US" altLang="zh-CN" dirty="0"/>
          </a:p>
          <a:p>
            <a:r>
              <a:rPr lang="zh-CN" altLang="en-US" dirty="0"/>
              <a:t>由一系列规则构成，每一步优先处理最长后缀</a:t>
            </a:r>
            <a:endParaRPr lang="en-US" altLang="zh-CN" dirty="0"/>
          </a:p>
          <a:p>
            <a:r>
              <a:rPr lang="zh-CN" altLang="en-US" dirty="0"/>
              <a:t>在</a:t>
            </a:r>
            <a:r>
              <a:rPr lang="en-US" altLang="zh-CN" dirty="0"/>
              <a:t>TREC</a:t>
            </a:r>
            <a:r>
              <a:rPr lang="zh-CN" altLang="en-US" dirty="0"/>
              <a:t>测评和搜索引用中效果较好</a:t>
            </a:r>
            <a:endParaRPr lang="en-US" altLang="zh-CN" dirty="0"/>
          </a:p>
          <a:p>
            <a:pPr lvl="1"/>
            <a:r>
              <a:rPr lang="en-US" altLang="zh-CN" dirty="0">
                <a:latin typeface="黑体" panose="02010609060101010101" pitchFamily="49" charset="-122"/>
              </a:rPr>
              <a:t>The Text Retrieval Conference, TREC</a:t>
            </a:r>
          </a:p>
          <a:p>
            <a:pPr lvl="1"/>
            <a:r>
              <a:rPr lang="zh-CN" altLang="en-US" dirty="0">
                <a:latin typeface="黑体" panose="02010609060101010101" pitchFamily="49" charset="-122"/>
              </a:rPr>
              <a:t>由美国标准技术研究所</a:t>
            </a:r>
            <a:r>
              <a:rPr lang="en-US" altLang="zh-CN" dirty="0">
                <a:latin typeface="黑体" panose="02010609060101010101" pitchFamily="49" charset="-122"/>
              </a:rPr>
              <a:t>NIST</a:t>
            </a:r>
            <a:r>
              <a:rPr lang="zh-CN" altLang="en-US" dirty="0">
                <a:latin typeface="黑体" panose="02010609060101010101" pitchFamily="49" charset="-122"/>
              </a:rPr>
              <a:t>和美</a:t>
            </a:r>
            <a:r>
              <a:rPr lang="en-US" altLang="zh-CN" dirty="0" err="1">
                <a:latin typeface="黑体" panose="02010609060101010101" pitchFamily="49" charset="-122"/>
              </a:rPr>
              <a:t>国国防高级研究计划局DARPA</a:t>
            </a:r>
            <a:r>
              <a:rPr lang="zh-CN" altLang="en-US" dirty="0">
                <a:latin typeface="黑体" panose="02010609060101010101" pitchFamily="49" charset="-122"/>
              </a:rPr>
              <a:t>联合举办</a:t>
            </a:r>
          </a:p>
          <a:p>
            <a:pPr lvl="1"/>
            <a:r>
              <a:rPr lang="en-US" altLang="zh-CN" dirty="0">
                <a:latin typeface="黑体" panose="02010609060101010101" pitchFamily="49" charset="-122"/>
              </a:rPr>
              <a:t>1992</a:t>
            </a:r>
            <a:r>
              <a:rPr lang="zh-CN" altLang="en-US" dirty="0">
                <a:latin typeface="黑体" panose="02010609060101010101" pitchFamily="49" charset="-122"/>
              </a:rPr>
              <a:t>年举办第一届会议，每年</a:t>
            </a:r>
            <a:r>
              <a:rPr lang="en-US" altLang="zh-CN" dirty="0">
                <a:latin typeface="黑体" panose="02010609060101010101" pitchFamily="49" charset="-122"/>
              </a:rPr>
              <a:t>11</a:t>
            </a:r>
            <a:r>
              <a:rPr lang="zh-CN" altLang="en-US" dirty="0">
                <a:latin typeface="黑体" panose="02010609060101010101" pitchFamily="49" charset="-122"/>
              </a:rPr>
              <a:t>月举行，至</a:t>
            </a:r>
            <a:r>
              <a:rPr lang="en-US" altLang="zh-CN" dirty="0">
                <a:latin typeface="黑体" panose="02010609060101010101" pitchFamily="49" charset="-122"/>
              </a:rPr>
              <a:t>2018</a:t>
            </a:r>
            <a:r>
              <a:rPr lang="zh-CN" altLang="en-US" dirty="0">
                <a:latin typeface="黑体" panose="02010609060101010101" pitchFamily="49" charset="-122"/>
              </a:rPr>
              <a:t>年已有</a:t>
            </a:r>
            <a:r>
              <a:rPr lang="en-US" altLang="zh-CN" dirty="0">
                <a:latin typeface="黑体" panose="02010609060101010101" pitchFamily="49" charset="-122"/>
              </a:rPr>
              <a:t>27</a:t>
            </a:r>
            <a:r>
              <a:rPr lang="zh-CN" altLang="en-US" dirty="0">
                <a:latin typeface="黑体" panose="02010609060101010101" pitchFamily="49" charset="-122"/>
              </a:rPr>
              <a:t>届，可以看成信息检索领域的“奥运会”</a:t>
            </a:r>
            <a:endParaRPr lang="en-US" altLang="zh-CN" dirty="0">
              <a:latin typeface="黑体" panose="02010609060101010101" pitchFamily="49" charset="-122"/>
            </a:endParaRPr>
          </a:p>
          <a:p>
            <a:pPr lvl="1"/>
            <a:r>
              <a:rPr lang="en-US" altLang="zh-CN" dirty="0">
                <a:latin typeface="黑体" panose="02010609060101010101" pitchFamily="49" charset="-122"/>
              </a:rPr>
              <a:t>TREC</a:t>
            </a:r>
            <a:r>
              <a:rPr lang="zh-CN" altLang="en-US" dirty="0">
                <a:latin typeface="黑体" panose="02010609060101010101" pitchFamily="49" charset="-122"/>
              </a:rPr>
              <a:t>实际上包含了对多个任务的评测，</a:t>
            </a:r>
            <a:r>
              <a:rPr lang="en-US" altLang="zh-CN" dirty="0">
                <a:latin typeface="黑体" panose="02010609060101010101" pitchFamily="49" charset="-122"/>
              </a:rPr>
              <a:t>TREC disk</a:t>
            </a:r>
            <a:r>
              <a:rPr lang="zh-CN" altLang="en-US" dirty="0">
                <a:latin typeface="黑体" panose="02010609060101010101" pitchFamily="49" charset="-122"/>
              </a:rPr>
              <a:t>包含</a:t>
            </a:r>
            <a:r>
              <a:rPr lang="de-DE" altLang="zh-CN" dirty="0">
                <a:latin typeface="黑体" panose="02010609060101010101" pitchFamily="49" charset="-122"/>
              </a:rPr>
              <a:t>189</a:t>
            </a:r>
            <a:r>
              <a:rPr lang="en-US" altLang="zh-CN" dirty="0">
                <a:latin typeface="黑体" panose="02010609060101010101" pitchFamily="49" charset="-122"/>
              </a:rPr>
              <a:t>00</a:t>
            </a:r>
            <a:r>
              <a:rPr lang="zh-CN" altLang="en-US" dirty="0">
                <a:latin typeface="黑体" panose="02010609060101010101" pitchFamily="49" charset="-122"/>
              </a:rPr>
              <a:t>万篇文档，主要是新闻报道，有</a:t>
            </a:r>
            <a:r>
              <a:rPr lang="de-DE" altLang="zh-CN" dirty="0">
                <a:latin typeface="黑体" panose="02010609060101010101" pitchFamily="49" charset="-122"/>
              </a:rPr>
              <a:t>450</a:t>
            </a:r>
            <a:r>
              <a:rPr lang="zh-CN" altLang="en-US" dirty="0">
                <a:latin typeface="黑体" panose="02010609060101010101" pitchFamily="49" charset="-122"/>
              </a:rPr>
              <a:t>个信息需求</a:t>
            </a:r>
            <a:endParaRPr lang="en-US" altLang="zh-CN" dirty="0">
              <a:latin typeface="黑体" panose="02010609060101010101" pitchFamily="49" charset="-122"/>
            </a:endParaRPr>
          </a:p>
          <a:p>
            <a:pPr lvl="1"/>
            <a:endParaRPr lang="en-US" altLang="zh-CN" dirty="0">
              <a:latin typeface="黑体" panose="02010609060101010101" pitchFamily="49" charset="-122"/>
            </a:endParaRPr>
          </a:p>
          <a:p>
            <a:pPr lvl="1"/>
            <a:endParaRPr lang="zh-CN" altLang="en-US" dirty="0">
              <a:latin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Porter Stemmer</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第一步举例</a:t>
            </a:r>
            <a:endParaRPr lang="en-US" altLang="zh-CN" dirty="0"/>
          </a:p>
          <a:p>
            <a:pPr lvl="1"/>
            <a:r>
              <a:rPr lang="en-US" altLang="zh-CN" dirty="0"/>
              <a:t>1a</a:t>
            </a:r>
          </a:p>
          <a:p>
            <a:pPr lvl="2"/>
            <a:r>
              <a:rPr lang="zh-CN" altLang="en-US" dirty="0"/>
              <a:t>用</a:t>
            </a:r>
            <a:r>
              <a:rPr lang="en-US" altLang="zh-CN" dirty="0" err="1"/>
              <a:t>ss</a:t>
            </a:r>
            <a:r>
              <a:rPr lang="zh-CN" altLang="en-US" dirty="0"/>
              <a:t>替换后缀</a:t>
            </a:r>
            <a:r>
              <a:rPr lang="en-US" altLang="zh-CN" dirty="0" err="1"/>
              <a:t>sses</a:t>
            </a:r>
            <a:r>
              <a:rPr lang="zh-CN" altLang="en-US" dirty="0"/>
              <a:t>（</a:t>
            </a:r>
            <a:r>
              <a:rPr lang="en-US" altLang="zh-CN" dirty="0" err="1"/>
              <a:t>stresses</a:t>
            </a:r>
            <a:r>
              <a:rPr lang="en-US" altLang="zh-CN" dirty="0" err="1">
                <a:sym typeface="Wingdings" pitchFamily="2" charset="2"/>
              </a:rPr>
              <a:t>stress</a:t>
            </a:r>
            <a:r>
              <a:rPr lang="zh-CN" altLang="en-US" dirty="0"/>
              <a:t>）</a:t>
            </a:r>
            <a:endParaRPr lang="en-US" altLang="zh-CN" dirty="0"/>
          </a:p>
          <a:p>
            <a:pPr lvl="2"/>
            <a:r>
              <a:rPr lang="zh-CN" altLang="en-US" dirty="0"/>
              <a:t>如果后缀</a:t>
            </a:r>
            <a:r>
              <a:rPr lang="en-US" altLang="zh-CN" dirty="0"/>
              <a:t>s</a:t>
            </a:r>
            <a:r>
              <a:rPr lang="zh-CN" altLang="en-US" dirty="0"/>
              <a:t>前面有一个不相邻的元音，删除这个</a:t>
            </a:r>
            <a:r>
              <a:rPr lang="en-US" altLang="zh-CN" dirty="0"/>
              <a:t>s</a:t>
            </a:r>
            <a:r>
              <a:rPr lang="zh-CN" altLang="en-US" dirty="0"/>
              <a:t>（</a:t>
            </a:r>
            <a:r>
              <a:rPr lang="en-US" altLang="zh-CN" dirty="0"/>
              <a:t>gaps-&gt;gap</a:t>
            </a:r>
            <a:r>
              <a:rPr lang="zh-CN" altLang="en-US" dirty="0"/>
              <a:t>，</a:t>
            </a:r>
            <a:r>
              <a:rPr lang="en-US" altLang="zh-CN" dirty="0"/>
              <a:t>gas-&gt;gas</a:t>
            </a:r>
            <a:r>
              <a:rPr lang="zh-CN" altLang="en-US" dirty="0"/>
              <a:t>）</a:t>
            </a:r>
            <a:endParaRPr lang="en-US" altLang="zh-CN" dirty="0"/>
          </a:p>
          <a:p>
            <a:pPr lvl="2"/>
            <a:r>
              <a:rPr lang="zh-CN" altLang="en-US" dirty="0"/>
              <a:t>如果</a:t>
            </a:r>
            <a:r>
              <a:rPr lang="en-US" altLang="zh-CN" dirty="0" err="1"/>
              <a:t>ied</a:t>
            </a:r>
            <a:r>
              <a:rPr lang="zh-CN" altLang="en-US" dirty="0"/>
              <a:t>或</a:t>
            </a:r>
            <a:r>
              <a:rPr lang="en-US" altLang="zh-CN" dirty="0" err="1"/>
              <a:t>ies</a:t>
            </a:r>
            <a:r>
              <a:rPr lang="zh-CN" altLang="en-US" dirty="0"/>
              <a:t>前面有多于</a:t>
            </a:r>
            <a:r>
              <a:rPr lang="en-US" altLang="zh-CN" dirty="0"/>
              <a:t>1</a:t>
            </a:r>
            <a:r>
              <a:rPr lang="zh-CN" altLang="en-US" dirty="0"/>
              <a:t>个字母，替换为</a:t>
            </a:r>
            <a:r>
              <a:rPr lang="en-US" altLang="zh-CN" dirty="0" err="1"/>
              <a:t>i</a:t>
            </a:r>
            <a:r>
              <a:rPr lang="zh-CN" altLang="en-US" dirty="0"/>
              <a:t>，否则替换为</a:t>
            </a:r>
            <a:r>
              <a:rPr lang="en-US" altLang="zh-CN" dirty="0" err="1"/>
              <a:t>ie</a:t>
            </a:r>
            <a:r>
              <a:rPr lang="zh-CN" altLang="en-US" dirty="0"/>
              <a:t>（</a:t>
            </a:r>
            <a:r>
              <a:rPr lang="en-US" altLang="zh-CN" dirty="0"/>
              <a:t>ties-&gt;tie</a:t>
            </a:r>
            <a:r>
              <a:rPr lang="zh-CN" altLang="en-US" dirty="0"/>
              <a:t>，</a:t>
            </a:r>
            <a:r>
              <a:rPr lang="en-US" altLang="zh-CN" dirty="0"/>
              <a:t>cries-&gt;cri</a:t>
            </a:r>
            <a:r>
              <a:rPr lang="zh-CN" altLang="en-US" dirty="0"/>
              <a:t>）</a:t>
            </a:r>
            <a:endParaRPr lang="en-US" altLang="zh-CN" dirty="0"/>
          </a:p>
          <a:p>
            <a:pPr lvl="2"/>
            <a:r>
              <a:rPr lang="zh-CN" altLang="en-US" dirty="0"/>
              <a:t>如果后缀是</a:t>
            </a:r>
            <a:r>
              <a:rPr lang="en-US" altLang="zh-CN" dirty="0"/>
              <a:t>us</a:t>
            </a:r>
            <a:r>
              <a:rPr lang="zh-CN" altLang="en-US" dirty="0"/>
              <a:t>或</a:t>
            </a:r>
            <a:r>
              <a:rPr lang="en-US" altLang="zh-CN" dirty="0" err="1"/>
              <a:t>ss</a:t>
            </a:r>
            <a:r>
              <a:rPr lang="zh-CN" altLang="en-US" dirty="0"/>
              <a:t>，不处理</a:t>
            </a:r>
            <a:endParaRPr lang="en-US" altLang="zh-CN" dirty="0"/>
          </a:p>
          <a:p>
            <a:pPr lvl="1"/>
            <a:r>
              <a:rPr lang="en-US" altLang="zh-CN" dirty="0"/>
              <a:t>1b</a:t>
            </a:r>
          </a:p>
          <a:p>
            <a:pPr lvl="2"/>
            <a:r>
              <a:rPr lang="zh-CN" altLang="en-US" dirty="0"/>
              <a:t>后缀</a:t>
            </a:r>
            <a:r>
              <a:rPr lang="en-US" altLang="zh-CN" dirty="0" err="1"/>
              <a:t>eed</a:t>
            </a:r>
            <a:r>
              <a:rPr lang="zh-CN" altLang="en-US" dirty="0"/>
              <a:t>或</a:t>
            </a:r>
            <a:r>
              <a:rPr lang="en-US" altLang="zh-CN" dirty="0" err="1"/>
              <a:t>eedly</a:t>
            </a:r>
            <a:r>
              <a:rPr lang="zh-CN" altLang="en-US" dirty="0"/>
              <a:t>位于一个元音后面的非元音之后，替换为</a:t>
            </a:r>
            <a:r>
              <a:rPr lang="en-US" altLang="zh-CN" dirty="0" err="1"/>
              <a:t>ee</a:t>
            </a:r>
            <a:r>
              <a:rPr lang="zh-CN" altLang="en-US" dirty="0"/>
              <a:t>（</a:t>
            </a:r>
            <a:r>
              <a:rPr lang="en-US" altLang="zh-CN" dirty="0"/>
              <a:t>agreed-&gt;agree</a:t>
            </a:r>
            <a:r>
              <a:rPr lang="zh-CN" altLang="en-US" dirty="0"/>
              <a:t>，</a:t>
            </a:r>
            <a:r>
              <a:rPr lang="en-US" altLang="zh-CN" dirty="0"/>
              <a:t>feed-&gt;fee</a:t>
            </a:r>
            <a:r>
              <a:rPr lang="zh-CN" altLang="en-US" dirty="0"/>
              <a:t>）</a:t>
            </a:r>
            <a:endParaRPr lang="en-US" altLang="zh-CN" dirty="0"/>
          </a:p>
          <a:p>
            <a:pPr lvl="2"/>
            <a:r>
              <a:rPr lang="zh-CN" altLang="en-US" dirty="0"/>
              <a:t>后缀</a:t>
            </a:r>
            <a:r>
              <a:rPr lang="en-US" altLang="zh-CN" dirty="0" err="1"/>
              <a:t>ed</a:t>
            </a:r>
            <a:r>
              <a:rPr lang="zh-CN" altLang="en-US" dirty="0"/>
              <a:t>、</a:t>
            </a:r>
            <a:r>
              <a:rPr lang="en-US" altLang="zh-CN" dirty="0" err="1"/>
              <a:t>edly</a:t>
            </a:r>
            <a:r>
              <a:rPr lang="zh-CN" altLang="en-US" dirty="0"/>
              <a:t>、</a:t>
            </a:r>
            <a:r>
              <a:rPr lang="en-US" altLang="zh-CN" dirty="0" err="1"/>
              <a:t>ing</a:t>
            </a:r>
            <a:r>
              <a:rPr lang="zh-CN" altLang="en-US" dirty="0"/>
              <a:t>、</a:t>
            </a:r>
            <a:r>
              <a:rPr lang="en-US" altLang="zh-CN" dirty="0" err="1"/>
              <a:t>ingly</a:t>
            </a:r>
            <a:r>
              <a:rPr lang="zh-CN" altLang="en-US" dirty="0"/>
              <a:t>前存在元音，删除后缀，剩下部分如果以</a:t>
            </a:r>
            <a:r>
              <a:rPr lang="en-US" altLang="zh-CN" dirty="0"/>
              <a:t>at</a:t>
            </a:r>
            <a:r>
              <a:rPr lang="zh-CN" altLang="en-US" dirty="0"/>
              <a:t>、</a:t>
            </a:r>
            <a:r>
              <a:rPr lang="en-US" altLang="zh-CN" dirty="0" err="1"/>
              <a:t>bl</a:t>
            </a:r>
            <a:r>
              <a:rPr lang="zh-CN" altLang="en-US" dirty="0"/>
              <a:t>、</a:t>
            </a:r>
            <a:r>
              <a:rPr lang="en-US" altLang="zh-CN" dirty="0" err="1"/>
              <a:t>iz</a:t>
            </a:r>
            <a:r>
              <a:rPr lang="zh-CN" altLang="en-US" dirty="0"/>
              <a:t>结尾，在词尾增加</a:t>
            </a:r>
            <a:r>
              <a:rPr lang="en-US" altLang="zh-CN" dirty="0"/>
              <a:t>e</a:t>
            </a:r>
            <a:r>
              <a:rPr lang="zh-CN" altLang="en-US" dirty="0"/>
              <a:t>（</a:t>
            </a:r>
            <a:r>
              <a:rPr lang="en-US" altLang="zh-CN" dirty="0"/>
              <a:t>fished&gt;fish</a:t>
            </a:r>
            <a:r>
              <a:rPr lang="zh-CN" altLang="en-US" dirty="0"/>
              <a:t>，</a:t>
            </a:r>
            <a:r>
              <a:rPr lang="en-US" altLang="zh-CN" dirty="0"/>
              <a:t>pirating-&gt;pirate</a:t>
            </a:r>
            <a:r>
              <a:rPr lang="zh-CN" altLang="en-US" dirty="0"/>
              <a:t>）；或者以非</a:t>
            </a:r>
            <a:r>
              <a:rPr lang="en-US" altLang="zh-CN" dirty="0" err="1"/>
              <a:t>ll</a:t>
            </a:r>
            <a:r>
              <a:rPr lang="zh-CN" altLang="en-US" dirty="0"/>
              <a:t>、</a:t>
            </a:r>
            <a:r>
              <a:rPr lang="en-US" altLang="zh-CN" dirty="0" err="1"/>
              <a:t>ss</a:t>
            </a:r>
            <a:r>
              <a:rPr lang="zh-CN" altLang="en-US" dirty="0"/>
              <a:t>、</a:t>
            </a:r>
            <a:r>
              <a:rPr lang="en-US" altLang="zh-CN" dirty="0" err="1"/>
              <a:t>zz</a:t>
            </a:r>
            <a:r>
              <a:rPr lang="zh-CN" altLang="en-US" dirty="0"/>
              <a:t>的双写字母结束，则删除最后一个字母（</a:t>
            </a:r>
            <a:r>
              <a:rPr lang="en-US" altLang="zh-CN" dirty="0"/>
              <a:t>falling-&gt;fall</a:t>
            </a:r>
            <a:r>
              <a:rPr lang="zh-CN" altLang="en-US" dirty="0"/>
              <a:t>，</a:t>
            </a:r>
            <a:r>
              <a:rPr lang="en-US" altLang="zh-CN" dirty="0"/>
              <a:t>dripping-&gt;drip</a:t>
            </a:r>
            <a:r>
              <a:rPr lang="zh-CN" altLang="en-US" dirty="0"/>
              <a:t>），或者词很短，在尾部增加</a:t>
            </a:r>
            <a:r>
              <a:rPr lang="en-US" altLang="zh-CN" dirty="0"/>
              <a:t>e</a:t>
            </a:r>
            <a:r>
              <a:rPr lang="zh-CN" altLang="en-US" dirty="0"/>
              <a:t>（</a:t>
            </a:r>
            <a:r>
              <a:rPr lang="en-US" altLang="zh-CN" dirty="0"/>
              <a:t>hoping-&gt;hope</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a:t>Krovetz</a:t>
            </a:r>
            <a:r>
              <a:rPr lang="en-US" dirty="0"/>
              <a:t> Stemmer</a:t>
            </a:r>
            <a:endParaRPr lang="zh-CN" altLang="en-US" dirty="0"/>
          </a:p>
        </p:txBody>
      </p:sp>
      <p:sp>
        <p:nvSpPr>
          <p:cNvPr id="3" name="内容占位符 2"/>
          <p:cNvSpPr>
            <a:spLocks noGrp="1"/>
          </p:cNvSpPr>
          <p:nvPr>
            <p:ph idx="1"/>
          </p:nvPr>
        </p:nvSpPr>
        <p:spPr/>
        <p:txBody>
          <a:bodyPr/>
          <a:lstStyle/>
          <a:p>
            <a:r>
              <a:rPr lang="zh-CN" altLang="en-US" dirty="0"/>
              <a:t>规则</a:t>
            </a:r>
            <a:r>
              <a:rPr lang="en-US" altLang="zh-CN" dirty="0"/>
              <a:t>——</a:t>
            </a:r>
            <a:r>
              <a:rPr lang="zh-CN" altLang="en-US" dirty="0"/>
              <a:t>词典混合</a:t>
            </a:r>
            <a:endParaRPr lang="en-US" altLang="zh-CN" dirty="0"/>
          </a:p>
          <a:p>
            <a:pPr lvl="1"/>
            <a:r>
              <a:rPr lang="zh-CN" altLang="en-US" dirty="0"/>
              <a:t>词典发现平常词间的关系，规则处理陌生词</a:t>
            </a:r>
            <a:endParaRPr lang="en-US" altLang="zh-CN" dirty="0"/>
          </a:p>
          <a:p>
            <a:pPr lvl="1"/>
            <a:r>
              <a:rPr lang="zh-CN" altLang="en-US" dirty="0"/>
              <a:t>确定词是否在词典中</a:t>
            </a:r>
            <a:endParaRPr lang="en-US" altLang="zh-CN" dirty="0"/>
          </a:p>
          <a:p>
            <a:pPr lvl="2"/>
            <a:r>
              <a:rPr lang="zh-CN" altLang="en-US" dirty="0"/>
              <a:t>存在，或者保留（如果在通用词典中），或者基于例外列表进行词干提取</a:t>
            </a:r>
            <a:endParaRPr lang="en-US" altLang="zh-CN" dirty="0"/>
          </a:p>
          <a:p>
            <a:pPr lvl="2"/>
            <a:r>
              <a:rPr lang="zh-CN" altLang="en-US" dirty="0"/>
              <a:t>不存在，基于通用变形或派生词后缀列表检查是否删除后缀</a:t>
            </a:r>
            <a:endParaRPr lang="en-US" altLang="zh-CN" dirty="0"/>
          </a:p>
          <a:p>
            <a:pPr lvl="2"/>
            <a:r>
              <a:rPr lang="zh-CN" altLang="en-US" dirty="0"/>
              <a:t>如果后缀被删除，再次检查词典</a:t>
            </a:r>
            <a:endParaRPr lang="en-US" altLang="zh-CN" dirty="0"/>
          </a:p>
          <a:p>
            <a:pPr lvl="2"/>
            <a:r>
              <a:rPr lang="zh-CN" altLang="en-US" dirty="0"/>
              <a:t>不在，基于规则修改词的结尾</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39</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词到词项</a:t>
            </a:r>
          </a:p>
        </p:txBody>
      </p:sp>
      <p:sp>
        <p:nvSpPr>
          <p:cNvPr id="3" name="内容占位符 2"/>
          <p:cNvSpPr>
            <a:spLocks noGrp="1"/>
          </p:cNvSpPr>
          <p:nvPr>
            <p:ph idx="1"/>
          </p:nvPr>
        </p:nvSpPr>
        <p:spPr/>
        <p:txBody>
          <a:bodyPr>
            <a:normAutofit/>
          </a:bodyPr>
          <a:lstStyle/>
          <a:p>
            <a:r>
              <a:rPr lang="zh-CN" altLang="en-US" dirty="0"/>
              <a:t>将词语可能出现的多种形式转化为索引项</a:t>
            </a:r>
            <a:endParaRPr lang="en-US" altLang="zh-CN" dirty="0"/>
          </a:p>
          <a:p>
            <a:pPr lvl="1"/>
            <a:r>
              <a:rPr lang="zh-CN" altLang="en-US" dirty="0"/>
              <a:t>索引项在搜索中表示文档的内容</a:t>
            </a:r>
            <a:endParaRPr lang="en-US" altLang="zh-CN" dirty="0"/>
          </a:p>
          <a:p>
            <a:r>
              <a:rPr lang="zh-CN" altLang="en-US" dirty="0"/>
              <a:t>精确搜索存在很多局限</a:t>
            </a:r>
            <a:endParaRPr lang="en-US" altLang="zh-CN" dirty="0"/>
          </a:p>
          <a:p>
            <a:pPr lvl="1"/>
            <a:r>
              <a:rPr lang="zh-CN" altLang="en-US" dirty="0"/>
              <a:t>大小写敏感</a:t>
            </a:r>
            <a:endParaRPr lang="en-US" altLang="zh-CN" dirty="0"/>
          </a:p>
          <a:p>
            <a:pPr lvl="1"/>
            <a:r>
              <a:rPr lang="zh-CN" altLang="en-US" dirty="0"/>
              <a:t>同义词、近义词问题</a:t>
            </a:r>
            <a:endParaRPr lang="en-US" altLang="zh-CN" dirty="0"/>
          </a:p>
          <a:p>
            <a:r>
              <a:rPr lang="zh-CN" altLang="en-US" dirty="0"/>
              <a:t>词语的出现和共现次数构成统计特性</a:t>
            </a:r>
            <a:endParaRPr lang="en-US" altLang="zh-CN" dirty="0"/>
          </a:p>
          <a:p>
            <a:pPr lvl="1"/>
            <a:r>
              <a:rPr lang="zh-CN" altLang="en-US" dirty="0"/>
              <a:t>检索模型和排序算法的基础</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a:t>
            </a:fld>
            <a:endParaRPr lang="zh-CN" altLang="en-US" dirty="0"/>
          </a:p>
        </p:txBody>
      </p:sp>
    </p:spTree>
    <p:extLst>
      <p:ext uri="{BB962C8B-B14F-4D97-AF65-F5344CB8AC3E}">
        <p14:creationId xmlns:p14="http://schemas.microsoft.com/office/powerpoint/2010/main" val="241408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词干比较</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40</a:t>
            </a:fld>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67454" y="1556792"/>
            <a:ext cx="8809092" cy="454000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58476780-E62E-46D4-9408-9ED3EEF3CB0F}"/>
              </a:ext>
            </a:extLst>
          </p:cNvPr>
          <p:cNvSpPr>
            <a:spLocks noGrp="1"/>
          </p:cNvSpPr>
          <p:nvPr>
            <p:ph type="title"/>
          </p:nvPr>
        </p:nvSpPr>
        <p:spPr/>
        <p:txBody>
          <a:bodyPr/>
          <a:lstStyle/>
          <a:p>
            <a:pPr eaLnBrk="1" hangingPunct="1"/>
            <a:r>
              <a:rPr lang="zh-CN" altLang="en-US"/>
              <a:t>小结</a:t>
            </a:r>
          </a:p>
        </p:txBody>
      </p:sp>
      <p:sp>
        <p:nvSpPr>
          <p:cNvPr id="76803" name="灯片编号占位符 3">
            <a:extLst>
              <a:ext uri="{FF2B5EF4-FFF2-40B4-BE49-F238E27FC236}">
                <a16:creationId xmlns:a16="http://schemas.microsoft.com/office/drawing/2014/main" id="{600BF071-516C-4C77-9D2C-1C4C2C16A73E}"/>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FontTx/>
              <a:buNone/>
            </a:pPr>
            <a:fld id="{36234719-C055-48B7-A17D-E71118DC54EC}" type="slidenum">
              <a:rPr lang="zh-CN" altLang="en-US" sz="1200" smtClean="0">
                <a:solidFill>
                  <a:srgbClr val="898989"/>
                </a:solidFill>
                <a:latin typeface="Calibri" panose="020F0502020204030204" pitchFamily="34" charset="0"/>
                <a:ea typeface="宋体" panose="02010600030101010101" pitchFamily="2" charset="-122"/>
              </a:rPr>
              <a:pPr>
                <a:spcBef>
                  <a:spcPct val="0"/>
                </a:spcBef>
                <a:buClrTx/>
                <a:buFontTx/>
                <a:buNone/>
              </a:pPr>
              <a:t>41</a:t>
            </a:fld>
            <a:endParaRPr lang="en-US" altLang="zh-CN" sz="1200">
              <a:solidFill>
                <a:srgbClr val="898989"/>
              </a:solidFill>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id="{ADACAADF-CA5B-4506-B0E6-8A08FD1A2E10}"/>
              </a:ext>
            </a:extLst>
          </p:cNvPr>
          <p:cNvSpPr/>
          <p:nvPr/>
        </p:nvSpPr>
        <p:spPr>
          <a:xfrm>
            <a:off x="685800" y="1600200"/>
            <a:ext cx="24384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zh-CN" altLang="en-US" dirty="0"/>
              <a:t>文本</a:t>
            </a:r>
          </a:p>
        </p:txBody>
      </p:sp>
      <p:sp>
        <p:nvSpPr>
          <p:cNvPr id="6" name="矩形 5">
            <a:extLst>
              <a:ext uri="{FF2B5EF4-FFF2-40B4-BE49-F238E27FC236}">
                <a16:creationId xmlns:a16="http://schemas.microsoft.com/office/drawing/2014/main" id="{049A62CE-0AF8-4E2E-8B67-8F393503A7F4}"/>
              </a:ext>
            </a:extLst>
          </p:cNvPr>
          <p:cNvSpPr/>
          <p:nvPr/>
        </p:nvSpPr>
        <p:spPr>
          <a:xfrm>
            <a:off x="762000" y="3352800"/>
            <a:ext cx="24384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zh-CN" altLang="en-US" dirty="0"/>
              <a:t>词条</a:t>
            </a:r>
          </a:p>
        </p:txBody>
      </p:sp>
      <p:sp>
        <p:nvSpPr>
          <p:cNvPr id="7" name="矩形 6">
            <a:extLst>
              <a:ext uri="{FF2B5EF4-FFF2-40B4-BE49-F238E27FC236}">
                <a16:creationId xmlns:a16="http://schemas.microsoft.com/office/drawing/2014/main" id="{1FE75B1E-AA43-4E85-BAF1-8EE080BD513B}"/>
              </a:ext>
            </a:extLst>
          </p:cNvPr>
          <p:cNvSpPr/>
          <p:nvPr/>
        </p:nvSpPr>
        <p:spPr>
          <a:xfrm>
            <a:off x="762000" y="5105400"/>
            <a:ext cx="24384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zh-CN" altLang="en-US" dirty="0"/>
              <a:t>词项</a:t>
            </a:r>
          </a:p>
        </p:txBody>
      </p:sp>
      <p:sp>
        <p:nvSpPr>
          <p:cNvPr id="8" name="下箭头 7">
            <a:extLst>
              <a:ext uri="{FF2B5EF4-FFF2-40B4-BE49-F238E27FC236}">
                <a16:creationId xmlns:a16="http://schemas.microsoft.com/office/drawing/2014/main" id="{75AF42DB-8D95-472D-81A4-3676D0A6FE64}"/>
              </a:ext>
            </a:extLst>
          </p:cNvPr>
          <p:cNvSpPr/>
          <p:nvPr/>
        </p:nvSpPr>
        <p:spPr>
          <a:xfrm>
            <a:off x="1600200" y="2590800"/>
            <a:ext cx="533400" cy="6096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a:p>
        </p:txBody>
      </p:sp>
      <p:sp>
        <p:nvSpPr>
          <p:cNvPr id="9" name="下箭头 8">
            <a:extLst>
              <a:ext uri="{FF2B5EF4-FFF2-40B4-BE49-F238E27FC236}">
                <a16:creationId xmlns:a16="http://schemas.microsoft.com/office/drawing/2014/main" id="{D1C064DF-D728-490B-8950-E01756A53C6B}"/>
              </a:ext>
            </a:extLst>
          </p:cNvPr>
          <p:cNvSpPr/>
          <p:nvPr/>
        </p:nvSpPr>
        <p:spPr>
          <a:xfrm>
            <a:off x="1600200" y="4343400"/>
            <a:ext cx="533400" cy="6096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a:p>
        </p:txBody>
      </p:sp>
      <p:sp>
        <p:nvSpPr>
          <p:cNvPr id="10" name="TextBox 9">
            <a:extLst>
              <a:ext uri="{FF2B5EF4-FFF2-40B4-BE49-F238E27FC236}">
                <a16:creationId xmlns:a16="http://schemas.microsoft.com/office/drawing/2014/main" id="{9B057FAB-2828-4B77-B75C-FCBF86DC7B9B}"/>
              </a:ext>
            </a:extLst>
          </p:cNvPr>
          <p:cNvSpPr txBox="1">
            <a:spLocks noChangeArrowheads="1"/>
          </p:cNvSpPr>
          <p:nvPr/>
        </p:nvSpPr>
        <p:spPr bwMode="auto">
          <a:xfrm>
            <a:off x="2514600" y="25146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400">
                <a:latin typeface="Lucida Sans" panose="020B0602030504020204" pitchFamily="34" charset="0"/>
                <a:ea typeface="Arial Unicode MS" panose="020B0604020202020204" pitchFamily="34" charset="-122"/>
              </a:rPr>
              <a:t>词条化工具</a:t>
            </a:r>
          </a:p>
        </p:txBody>
      </p:sp>
      <p:sp>
        <p:nvSpPr>
          <p:cNvPr id="11" name="TextBox 10">
            <a:extLst>
              <a:ext uri="{FF2B5EF4-FFF2-40B4-BE49-F238E27FC236}">
                <a16:creationId xmlns:a16="http://schemas.microsoft.com/office/drawing/2014/main" id="{8BBC756F-59FE-4CE1-8DEA-EFA92AB63131}"/>
              </a:ext>
            </a:extLst>
          </p:cNvPr>
          <p:cNvSpPr txBox="1">
            <a:spLocks noChangeArrowheads="1"/>
          </p:cNvSpPr>
          <p:nvPr/>
        </p:nvSpPr>
        <p:spPr bwMode="auto">
          <a:xfrm>
            <a:off x="2667000" y="4343400"/>
            <a:ext cx="586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400">
                <a:latin typeface="Lucida Sans" panose="020B0602030504020204" pitchFamily="34" charset="0"/>
                <a:ea typeface="Arial Unicode MS" panose="020B0604020202020204" pitchFamily="34" charset="-122"/>
              </a:rPr>
              <a:t>去停用词、归一化（词根还原、词形归并、同义词</a:t>
            </a:r>
            <a:r>
              <a:rPr lang="en-US" altLang="zh-CN" sz="2400">
                <a:latin typeface="Lucida Sans" panose="020B0602030504020204" pitchFamily="34" charset="0"/>
                <a:ea typeface="Arial Unicode MS" panose="020B0604020202020204" pitchFamily="34" charset="-122"/>
              </a:rPr>
              <a:t>)</a:t>
            </a:r>
            <a:r>
              <a:rPr lang="zh-CN" altLang="en-US" sz="2400">
                <a:latin typeface="Lucida Sans" panose="020B0602030504020204" pitchFamily="34" charset="0"/>
                <a:ea typeface="Arial Unicode MS" panose="020B0604020202020204" pitchFamily="34" charset="-122"/>
              </a:rPr>
              <a:t>、</a:t>
            </a:r>
            <a:r>
              <a:rPr lang="en-US" altLang="zh-CN" sz="2400">
                <a:latin typeface="Lucida Sans" panose="020B0602030504020204" pitchFamily="34" charset="0"/>
                <a:ea typeface="Arial Unicode MS" panose="020B0604020202020204" pitchFamily="34" charset="-122"/>
              </a:rPr>
              <a:t>….</a:t>
            </a:r>
            <a:endParaRPr lang="zh-CN" altLang="en-US" sz="2400">
              <a:latin typeface="Lucida Sans" panose="020B0602030504020204" pitchFamily="34" charset="0"/>
              <a:ea typeface="Arial Unicode MS" panose="020B0604020202020204" pitchFamily="34" charset="-122"/>
            </a:endParaRPr>
          </a:p>
        </p:txBody>
      </p:sp>
      <p:sp>
        <p:nvSpPr>
          <p:cNvPr id="13" name="TextBox 12">
            <a:extLst>
              <a:ext uri="{FF2B5EF4-FFF2-40B4-BE49-F238E27FC236}">
                <a16:creationId xmlns:a16="http://schemas.microsoft.com/office/drawing/2014/main" id="{149A0349-39BD-4E6D-88E5-0341806361C6}"/>
              </a:ext>
            </a:extLst>
          </p:cNvPr>
          <p:cNvSpPr txBox="1">
            <a:spLocks noChangeArrowheads="1"/>
          </p:cNvSpPr>
          <p:nvPr/>
        </p:nvSpPr>
        <p:spPr bwMode="auto">
          <a:xfrm>
            <a:off x="3810000" y="160020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latin typeface="Lucida Sans" panose="020B0602030504020204" pitchFamily="34" charset="0"/>
                <a:ea typeface="Arial Unicode MS" panose="020B0604020202020204" pitchFamily="34" charset="-122"/>
              </a:rPr>
              <a:t>We love you because of what you do for us</a:t>
            </a:r>
            <a:endParaRPr lang="zh-CN" altLang="en-US" sz="2400">
              <a:latin typeface="Lucida Sans" panose="020B0602030504020204" pitchFamily="34" charset="0"/>
              <a:ea typeface="Arial Unicode MS" panose="020B0604020202020204" pitchFamily="34" charset="-122"/>
            </a:endParaRPr>
          </a:p>
        </p:txBody>
      </p:sp>
      <p:sp>
        <p:nvSpPr>
          <p:cNvPr id="14" name="矩形 13">
            <a:extLst>
              <a:ext uri="{FF2B5EF4-FFF2-40B4-BE49-F238E27FC236}">
                <a16:creationId xmlns:a16="http://schemas.microsoft.com/office/drawing/2014/main" id="{08807F07-F4E8-49C2-ADCF-59B4279B260C}"/>
              </a:ext>
            </a:extLst>
          </p:cNvPr>
          <p:cNvSpPr>
            <a:spLocks noChangeArrowheads="1"/>
          </p:cNvSpPr>
          <p:nvPr/>
        </p:nvSpPr>
        <p:spPr bwMode="auto">
          <a:xfrm>
            <a:off x="3886200" y="335280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2400">
                <a:latin typeface="Lucida Sans" panose="020B0602030504020204" pitchFamily="34" charset="0"/>
                <a:ea typeface="Arial Unicode MS" panose="020B0604020202020204" pitchFamily="34" charset="-122"/>
              </a:rPr>
              <a:t>We love you because of what you do for us </a:t>
            </a:r>
            <a:r>
              <a:rPr lang="zh-CN" altLang="en-US" sz="2400">
                <a:latin typeface="Lucida Sans" panose="020B0602030504020204" pitchFamily="34" charset="0"/>
                <a:ea typeface="Arial Unicode MS" panose="020B0604020202020204" pitchFamily="34" charset="-122"/>
              </a:rPr>
              <a:t>　</a:t>
            </a:r>
            <a:r>
              <a:rPr lang="en-US" altLang="zh-CN" sz="2400">
                <a:latin typeface="Lucida Sans" panose="020B0602030504020204" pitchFamily="34" charset="0"/>
                <a:ea typeface="Arial Unicode MS" panose="020B0604020202020204" pitchFamily="34" charset="-122"/>
              </a:rPr>
              <a:t> </a:t>
            </a:r>
            <a:r>
              <a:rPr lang="zh-CN" altLang="en-US" sz="2400">
                <a:latin typeface="Lucida Sans" panose="020B0602030504020204" pitchFamily="34" charset="0"/>
                <a:ea typeface="Arial Unicode MS" panose="020B0604020202020204" pitchFamily="34" charset="-122"/>
              </a:rPr>
              <a:t>（</a:t>
            </a:r>
            <a:r>
              <a:rPr lang="en-US" altLang="zh-CN" sz="2400">
                <a:latin typeface="Lucida Sans" panose="020B0602030504020204" pitchFamily="34" charset="0"/>
                <a:ea typeface="Arial Unicode MS" panose="020B0604020202020204" pitchFamily="34" charset="-122"/>
              </a:rPr>
              <a:t>10</a:t>
            </a:r>
            <a:r>
              <a:rPr lang="zh-CN" altLang="en-US" sz="2400">
                <a:latin typeface="Lucida Sans" panose="020B0602030504020204" pitchFamily="34" charset="0"/>
                <a:ea typeface="Arial Unicode MS" panose="020B0604020202020204" pitchFamily="34" charset="-122"/>
              </a:rPr>
              <a:t>个词条）</a:t>
            </a:r>
          </a:p>
        </p:txBody>
      </p:sp>
      <p:sp>
        <p:nvSpPr>
          <p:cNvPr id="15" name="矩形 14">
            <a:extLst>
              <a:ext uri="{FF2B5EF4-FFF2-40B4-BE49-F238E27FC236}">
                <a16:creationId xmlns:a16="http://schemas.microsoft.com/office/drawing/2014/main" id="{67E3D7B7-DAEA-455A-B2A4-0A8857DFCB7E}"/>
              </a:ext>
            </a:extLst>
          </p:cNvPr>
          <p:cNvSpPr/>
          <p:nvPr/>
        </p:nvSpPr>
        <p:spPr>
          <a:xfrm>
            <a:off x="3962400" y="5105400"/>
            <a:ext cx="4572000" cy="830997"/>
          </a:xfrm>
          <a:prstGeom prst="rect">
            <a:avLst/>
          </a:prstGeom>
        </p:spPr>
        <p:txBody>
          <a:bodyPr>
            <a:spAutoFit/>
          </a:bodyPr>
          <a:lstStyle/>
          <a:p>
            <a:pPr eaLnBrk="1" hangingPunct="1">
              <a:defRPr/>
            </a:pPr>
            <a:r>
              <a:rPr lang="en-US" altLang="zh-CN" dirty="0">
                <a:cs typeface="Arial Unicode MS" panose="020B0604020202020204" pitchFamily="34" charset="-122"/>
              </a:rPr>
              <a:t>We love you because </a:t>
            </a:r>
            <a:r>
              <a:rPr lang="en-US" altLang="zh-CN" strike="sngStrike" dirty="0">
                <a:cs typeface="Arial Unicode MS" panose="020B0604020202020204" pitchFamily="34" charset="-122"/>
              </a:rPr>
              <a:t>of</a:t>
            </a:r>
            <a:r>
              <a:rPr lang="en-US" altLang="zh-CN" dirty="0">
                <a:cs typeface="Arial Unicode MS" panose="020B0604020202020204" pitchFamily="34" charset="-122"/>
              </a:rPr>
              <a:t> </a:t>
            </a:r>
            <a:r>
              <a:rPr lang="en-US" altLang="zh-CN" strike="sngStrike" dirty="0">
                <a:cs typeface="Arial Unicode MS" panose="020B0604020202020204" pitchFamily="34" charset="-122"/>
              </a:rPr>
              <a:t>what</a:t>
            </a:r>
            <a:r>
              <a:rPr lang="en-US" altLang="zh-CN" dirty="0">
                <a:cs typeface="Arial Unicode MS" panose="020B0604020202020204" pitchFamily="34" charset="-122"/>
              </a:rPr>
              <a:t> </a:t>
            </a:r>
            <a:r>
              <a:rPr lang="en-US" altLang="zh-CN" strike="sngStrike" dirty="0">
                <a:cs typeface="Arial Unicode MS" panose="020B0604020202020204" pitchFamily="34" charset="-122"/>
              </a:rPr>
              <a:t>you</a:t>
            </a:r>
            <a:r>
              <a:rPr lang="en-US" altLang="zh-CN" dirty="0">
                <a:cs typeface="Arial Unicode MS" panose="020B0604020202020204" pitchFamily="34" charset="-122"/>
              </a:rPr>
              <a:t> do </a:t>
            </a:r>
            <a:r>
              <a:rPr lang="en-US" altLang="zh-CN" strike="sngStrike">
                <a:cs typeface="Arial Unicode MS" panose="020B0604020202020204" pitchFamily="34" charset="-122"/>
              </a:rPr>
              <a:t>for</a:t>
            </a:r>
            <a:r>
              <a:rPr lang="en-US" altLang="zh-CN">
                <a:cs typeface="Arial Unicode MS" panose="020B0604020202020204" pitchFamily="34" charset="-122"/>
              </a:rPr>
              <a:t> </a:t>
            </a:r>
            <a:r>
              <a:rPr lang="en-US" altLang="zh-CN" strike="sngStrike">
                <a:cs typeface="Arial Unicode MS" panose="020B0604020202020204" pitchFamily="34" charset="-122"/>
              </a:rPr>
              <a:t>us</a:t>
            </a:r>
            <a:r>
              <a:rPr lang="en-US" altLang="zh-CN">
                <a:cs typeface="Arial Unicode MS" panose="020B0604020202020204" pitchFamily="34" charset="-122"/>
              </a:rPr>
              <a:t> </a:t>
            </a:r>
            <a:r>
              <a:rPr lang="zh-CN" altLang="en-US" dirty="0">
                <a:cs typeface="Arial Unicode MS" panose="020B0604020202020204" pitchFamily="34" charset="-122"/>
              </a:rPr>
              <a:t>　</a:t>
            </a:r>
            <a:r>
              <a:rPr lang="en-US" altLang="zh-CN" dirty="0">
                <a:cs typeface="Arial Unicode MS" panose="020B0604020202020204" pitchFamily="34" charset="-122"/>
              </a:rPr>
              <a:t> </a:t>
            </a:r>
            <a:r>
              <a:rPr lang="zh-CN" altLang="en-US" dirty="0">
                <a:cs typeface="Arial Unicode MS" panose="020B0604020202020204" pitchFamily="34" charset="-122"/>
              </a:rPr>
              <a:t>（５个词项）</a:t>
            </a:r>
          </a:p>
        </p:txBody>
      </p:sp>
      <p:sp>
        <p:nvSpPr>
          <p:cNvPr id="16" name="TextBox 15">
            <a:extLst>
              <a:ext uri="{FF2B5EF4-FFF2-40B4-BE49-F238E27FC236}">
                <a16:creationId xmlns:a16="http://schemas.microsoft.com/office/drawing/2014/main" id="{39142644-A095-4B29-956D-4881E32147B5}"/>
              </a:ext>
            </a:extLst>
          </p:cNvPr>
          <p:cNvSpPr txBox="1">
            <a:spLocks noChangeArrowheads="1"/>
          </p:cNvSpPr>
          <p:nvPr/>
        </p:nvSpPr>
        <p:spPr bwMode="auto">
          <a:xfrm>
            <a:off x="457200" y="60960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2400">
                <a:latin typeface="Lucida Sans" panose="020B0602030504020204" pitchFamily="34" charset="0"/>
                <a:ea typeface="Arial Unicode MS" panose="020B0604020202020204" pitchFamily="34" charset="-122"/>
              </a:rPr>
              <a:t>很多处理可做可不做，可这样做也可以那样做，取决于应用需求！比如停用词去除过程。</a:t>
            </a:r>
          </a:p>
        </p:txBody>
      </p:sp>
      <p:sp>
        <p:nvSpPr>
          <p:cNvPr id="17" name="矩形 16">
            <a:extLst>
              <a:ext uri="{FF2B5EF4-FFF2-40B4-BE49-F238E27FC236}">
                <a16:creationId xmlns:a16="http://schemas.microsoft.com/office/drawing/2014/main" id="{CFC77FA8-8E4C-45ED-B58C-F046A38A1F24}"/>
              </a:ext>
            </a:extLst>
          </p:cNvPr>
          <p:cNvSpPr/>
          <p:nvPr/>
        </p:nvSpPr>
        <p:spPr>
          <a:xfrm>
            <a:off x="3810000" y="5229713"/>
            <a:ext cx="4572000" cy="707886"/>
          </a:xfrm>
          <a:prstGeom prst="rect">
            <a:avLst/>
          </a:prstGeom>
        </p:spPr>
        <p:txBody>
          <a:bodyPr>
            <a:spAutoFit/>
          </a:bodyPr>
          <a:lstStyle/>
          <a:p>
            <a:pPr eaLnBrk="1" hangingPunct="1">
              <a:defRPr/>
            </a:pPr>
            <a:r>
              <a:rPr lang="en-US" altLang="zh-CN" sz="2000" dirty="0">
                <a:solidFill>
                  <a:schemeClr val="tx1"/>
                </a:solidFill>
              </a:rPr>
              <a:t>We love you because </a:t>
            </a:r>
            <a:r>
              <a:rPr lang="en-US" altLang="zh-CN" sz="2000" strike="sngStrike" dirty="0">
                <a:solidFill>
                  <a:schemeClr val="tx1"/>
                </a:solidFill>
              </a:rPr>
              <a:t>of</a:t>
            </a:r>
            <a:r>
              <a:rPr lang="en-US" altLang="zh-CN" sz="2000" dirty="0">
                <a:solidFill>
                  <a:schemeClr val="tx1"/>
                </a:solidFill>
              </a:rPr>
              <a:t> </a:t>
            </a:r>
            <a:r>
              <a:rPr lang="en-US" altLang="zh-CN" sz="2000" strike="sngStrike" dirty="0">
                <a:solidFill>
                  <a:schemeClr val="tx1"/>
                </a:solidFill>
              </a:rPr>
              <a:t>what</a:t>
            </a:r>
            <a:r>
              <a:rPr lang="en-US" altLang="zh-CN" sz="2000" dirty="0">
                <a:solidFill>
                  <a:schemeClr val="tx1"/>
                </a:solidFill>
              </a:rPr>
              <a:t> </a:t>
            </a:r>
            <a:r>
              <a:rPr lang="en-US" altLang="zh-CN" sz="2000" strike="sngStrike" dirty="0">
                <a:solidFill>
                  <a:schemeClr val="tx1"/>
                </a:solidFill>
              </a:rPr>
              <a:t>you</a:t>
            </a:r>
            <a:r>
              <a:rPr lang="en-US" altLang="zh-CN" sz="2000" dirty="0">
                <a:solidFill>
                  <a:schemeClr val="tx1"/>
                </a:solidFill>
              </a:rPr>
              <a:t> do </a:t>
            </a:r>
            <a:r>
              <a:rPr lang="en-US" altLang="zh-CN" sz="2000" strike="sngStrike" dirty="0">
                <a:solidFill>
                  <a:schemeClr val="tx1"/>
                </a:solidFill>
              </a:rPr>
              <a:t>for</a:t>
            </a:r>
            <a:r>
              <a:rPr lang="en-US" altLang="zh-CN" sz="2000" dirty="0">
                <a:solidFill>
                  <a:schemeClr val="tx1"/>
                </a:solidFill>
              </a:rPr>
              <a:t> </a:t>
            </a:r>
            <a:r>
              <a:rPr lang="en-US" altLang="zh-CN" sz="2000" strike="sngStrike" dirty="0">
                <a:solidFill>
                  <a:schemeClr val="tx1"/>
                </a:solidFill>
              </a:rPr>
              <a:t>us</a:t>
            </a: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 </a:t>
            </a:r>
            <a:r>
              <a:rPr lang="zh-CN" altLang="en-US" sz="2000" dirty="0">
                <a:solidFill>
                  <a:schemeClr val="tx1"/>
                </a:solidFill>
              </a:rPr>
              <a:t>（５个词项）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3" grpId="0"/>
      <p:bldP spid="14"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文本处理</a:t>
            </a:r>
          </a:p>
        </p:txBody>
      </p:sp>
      <p:sp>
        <p:nvSpPr>
          <p:cNvPr id="3" name="内容占位符 2"/>
          <p:cNvSpPr>
            <a:spLocks noGrp="1"/>
          </p:cNvSpPr>
          <p:nvPr>
            <p:ph idx="1"/>
          </p:nvPr>
        </p:nvSpPr>
        <p:spPr/>
        <p:txBody>
          <a:bodyPr/>
          <a:lstStyle/>
          <a:p>
            <a:r>
              <a:rPr lang="en-US" altLang="zh-CN" dirty="0"/>
              <a:t>1.</a:t>
            </a:r>
            <a:r>
              <a:rPr lang="zh-CN" altLang="en-US" dirty="0"/>
              <a:t>词到词项</a:t>
            </a:r>
            <a:endParaRPr lang="en-US" altLang="zh-CN" dirty="0"/>
          </a:p>
          <a:p>
            <a:r>
              <a:rPr lang="en-US" altLang="zh-CN" dirty="0"/>
              <a:t>2.</a:t>
            </a:r>
            <a:r>
              <a:rPr lang="zh-CN" altLang="en-US" dirty="0"/>
              <a:t>文本统计</a:t>
            </a:r>
            <a:endParaRPr lang="en-US" altLang="zh-CN" dirty="0"/>
          </a:p>
          <a:p>
            <a:r>
              <a:rPr lang="en-US" altLang="zh-CN" dirty="0"/>
              <a:t>3.</a:t>
            </a:r>
            <a:r>
              <a:rPr lang="zh-CN" altLang="en-US" dirty="0"/>
              <a:t>文档解析</a:t>
            </a:r>
            <a:endParaRPr lang="en-US" altLang="zh-CN" dirty="0"/>
          </a:p>
          <a:p>
            <a:r>
              <a:rPr lang="en-US" altLang="zh-CN" dirty="0"/>
              <a:t>4.</a:t>
            </a:r>
            <a:r>
              <a:rPr lang="zh-CN" altLang="en-US" dirty="0">
                <a:solidFill>
                  <a:srgbClr val="0000CC"/>
                </a:solidFill>
              </a:rPr>
              <a:t>文档结构和标记</a:t>
            </a:r>
            <a:endParaRPr lang="en-US" altLang="zh-CN" dirty="0">
              <a:solidFill>
                <a:srgbClr val="0000CC"/>
              </a:solidFill>
            </a:endParaRPr>
          </a:p>
          <a:p>
            <a:r>
              <a:rPr lang="en-US" altLang="zh-CN" dirty="0"/>
              <a:t>5.</a:t>
            </a:r>
            <a:r>
              <a:rPr lang="zh-CN" altLang="en-US" dirty="0"/>
              <a:t>链接分析</a:t>
            </a:r>
            <a:endParaRPr lang="en-US" altLang="zh-CN" dirty="0"/>
          </a:p>
          <a:p>
            <a:r>
              <a:rPr lang="en-US" altLang="zh-CN" dirty="0"/>
              <a:t>6.</a:t>
            </a:r>
            <a:r>
              <a:rPr lang="zh-CN" altLang="en-US" dirty="0"/>
              <a:t>信息抽取</a:t>
            </a:r>
            <a:endParaRPr lang="en-US" altLang="zh-CN" dirty="0"/>
          </a:p>
          <a:p>
            <a:r>
              <a:rPr lang="en-US" altLang="zh-CN" dirty="0"/>
              <a:t>7.</a:t>
            </a:r>
            <a:r>
              <a:rPr lang="zh-CN" altLang="en-US" dirty="0"/>
              <a:t>国际化</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42</a:t>
            </a:fld>
            <a:endParaRPr lang="zh-CN" altLang="en-US" dirty="0"/>
          </a:p>
        </p:txBody>
      </p:sp>
    </p:spTree>
    <p:extLst>
      <p:ext uri="{BB962C8B-B14F-4D97-AF65-F5344CB8AC3E}">
        <p14:creationId xmlns:p14="http://schemas.microsoft.com/office/powerpoint/2010/main" val="1350605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文档结构和标记</a:t>
            </a:r>
          </a:p>
        </p:txBody>
      </p:sp>
      <p:sp>
        <p:nvSpPr>
          <p:cNvPr id="3" name="内容占位符 2"/>
          <p:cNvSpPr>
            <a:spLocks noGrp="1"/>
          </p:cNvSpPr>
          <p:nvPr>
            <p:ph idx="1"/>
          </p:nvPr>
        </p:nvSpPr>
        <p:spPr/>
        <p:txBody>
          <a:bodyPr/>
          <a:lstStyle/>
          <a:p>
            <a:r>
              <a:rPr lang="zh-CN" altLang="en-US" dirty="0"/>
              <a:t>在网页排序时，构成文档的某些部分重要性要大于其他部分</a:t>
            </a:r>
            <a:endParaRPr lang="en-US" altLang="zh-CN" dirty="0"/>
          </a:p>
          <a:p>
            <a:r>
              <a:rPr lang="zh-CN" altLang="en-US" dirty="0"/>
              <a:t>文档解析器通过标签来识别文档结构，如</a:t>
            </a:r>
            <a:r>
              <a:rPr lang="en-US" altLang="zh-CN" dirty="0"/>
              <a:t>HTML</a:t>
            </a:r>
            <a:r>
              <a:rPr lang="zh-CN" altLang="en-US" dirty="0"/>
              <a:t>、</a:t>
            </a:r>
            <a:r>
              <a:rPr lang="en-US" altLang="zh-CN" dirty="0"/>
              <a:t>XML</a:t>
            </a:r>
            <a:r>
              <a:rPr lang="zh-CN" altLang="en-US" dirty="0"/>
              <a:t>标签</a:t>
            </a:r>
            <a:endParaRPr lang="en-US" altLang="zh-CN" dirty="0"/>
          </a:p>
          <a:p>
            <a:pPr lvl="1"/>
            <a:r>
              <a:rPr lang="zh-CN" altLang="en-US" dirty="0"/>
              <a:t>标题、字体、锚文本</a:t>
            </a:r>
            <a:endParaRPr lang="en-US" altLang="zh-CN" dirty="0"/>
          </a:p>
          <a:p>
            <a:pPr lvl="1"/>
            <a:r>
              <a:rPr lang="zh-CN" altLang="en-US" dirty="0"/>
              <a:t>元数据</a:t>
            </a:r>
            <a:endParaRPr lang="en-US" altLang="zh-CN" dirty="0"/>
          </a:p>
          <a:p>
            <a:pPr lvl="1"/>
            <a:r>
              <a:rPr lang="zh-CN" altLang="en-US" dirty="0"/>
              <a:t>链接</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Wikipedia</a:t>
            </a:r>
            <a:r>
              <a:rPr lang="zh-CN" altLang="en-US" dirty="0"/>
              <a:t>示例网页</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44</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52400" y="1772816"/>
            <a:ext cx="8991600" cy="392092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Wikipedia</a:t>
            </a:r>
            <a:r>
              <a:rPr lang="zh-CN" altLang="en-US" dirty="0"/>
              <a:t>示例网页源码</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45</a:t>
            </a:fld>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445477" y="0"/>
            <a:ext cx="8253046" cy="6705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XML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400" dirty="0"/>
              <a:t>HTML</a:t>
            </a:r>
            <a:r>
              <a:rPr lang="zh-CN" altLang="en-US" sz="2400" dirty="0"/>
              <a:t>预先定义了元素类型，对于所有文档是一致的。相反，</a:t>
            </a:r>
            <a:r>
              <a:rPr lang="en-US" altLang="zh-CN" sz="2400" dirty="0"/>
              <a:t>XML</a:t>
            </a:r>
            <a:r>
              <a:rPr lang="zh-CN" altLang="en-US" sz="2400" dirty="0"/>
              <a:t>允许应用自定义元素类型，以及表示元素类型用到的元素标签。</a:t>
            </a:r>
            <a:endParaRPr lang="en-US" altLang="zh-CN" sz="2400" dirty="0"/>
          </a:p>
          <a:p>
            <a:r>
              <a:rPr lang="en-US" altLang="zh-CN" sz="2400" dirty="0"/>
              <a:t>XML</a:t>
            </a:r>
            <a:r>
              <a:rPr lang="zh-CN" altLang="en-US" sz="2400" dirty="0"/>
              <a:t>的设计宗旨是传输和存储数据，其焦点是数据的内容。</a:t>
            </a:r>
            <a:r>
              <a:rPr lang="en-US" altLang="zh-CN" sz="2400" dirty="0"/>
              <a:t>HTML </a:t>
            </a:r>
            <a:r>
              <a:rPr lang="zh-CN" altLang="en-US" sz="2400" dirty="0"/>
              <a:t>被设计用来显示数据，其焦点是数据的外观。</a:t>
            </a:r>
            <a:endParaRPr lang="en-US" altLang="zh-CN" sz="2400" dirty="0"/>
          </a:p>
          <a:p>
            <a:r>
              <a:rPr lang="en-US" altLang="zh-CN" sz="2400" dirty="0"/>
              <a:t>XML</a:t>
            </a:r>
            <a:r>
              <a:rPr lang="zh-CN" altLang="en-US" sz="2400" dirty="0"/>
              <a:t>具有自包含、自我描述的特性。（所有的标签都要自行定义）</a:t>
            </a:r>
          </a:p>
          <a:p>
            <a:r>
              <a:rPr lang="en-US" altLang="zh-CN" sz="2400" dirty="0"/>
              <a:t>XML</a:t>
            </a:r>
            <a:r>
              <a:rPr lang="zh-CN" altLang="en-US" sz="2400" dirty="0"/>
              <a:t>提供的是结构性元数据</a:t>
            </a:r>
            <a:endParaRPr lang="en-US" altLang="zh-CN" sz="2400" dirty="0"/>
          </a:p>
          <a:p>
            <a:pPr>
              <a:buNone/>
            </a:pPr>
            <a:r>
              <a:rPr lang="en-US" altLang="zh-CN" sz="2400" dirty="0"/>
              <a:t>&lt;root&gt;</a:t>
            </a:r>
          </a:p>
          <a:p>
            <a:pPr>
              <a:buNone/>
            </a:pPr>
            <a:r>
              <a:rPr lang="en-US" altLang="zh-CN" sz="2400" dirty="0"/>
              <a:t>	 &lt;child&gt;</a:t>
            </a:r>
          </a:p>
          <a:p>
            <a:pPr>
              <a:buNone/>
            </a:pPr>
            <a:r>
              <a:rPr lang="en-US" altLang="zh-CN" sz="2400" dirty="0"/>
              <a:t>		&lt;</a:t>
            </a:r>
            <a:r>
              <a:rPr lang="en-US" altLang="zh-CN" sz="2400" dirty="0" err="1"/>
              <a:t>subchild</a:t>
            </a:r>
            <a:r>
              <a:rPr lang="en-US" altLang="zh-CN" sz="2400" dirty="0"/>
              <a:t>&gt;</a:t>
            </a:r>
          </a:p>
          <a:p>
            <a:pPr>
              <a:buNone/>
            </a:pPr>
            <a:r>
              <a:rPr lang="en-US" altLang="zh-CN" sz="2400" dirty="0"/>
              <a:t>			.....</a:t>
            </a:r>
          </a:p>
          <a:p>
            <a:pPr>
              <a:buNone/>
            </a:pPr>
            <a:r>
              <a:rPr lang="en-US" altLang="zh-CN" sz="2400" dirty="0"/>
              <a:t>		&lt;/</a:t>
            </a:r>
            <a:r>
              <a:rPr lang="en-US" altLang="zh-CN" sz="2400" dirty="0" err="1"/>
              <a:t>subchild</a:t>
            </a:r>
            <a:r>
              <a:rPr lang="en-US" altLang="zh-CN" sz="2400" dirty="0"/>
              <a:t>&gt; </a:t>
            </a:r>
          </a:p>
          <a:p>
            <a:pPr>
              <a:buNone/>
            </a:pPr>
            <a:r>
              <a:rPr lang="en-US" altLang="zh-CN" sz="2400" dirty="0"/>
              <a:t>	&lt;/child&gt; </a:t>
            </a:r>
          </a:p>
          <a:p>
            <a:pPr>
              <a:buNone/>
            </a:pPr>
            <a:r>
              <a:rPr lang="en-US" altLang="zh-CN" sz="2400" dirty="0"/>
              <a:t>&lt;/root&gt;</a:t>
            </a:r>
            <a:endParaRPr lang="zh-CN" altLang="en-US" sz="24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endParaRPr lang="zh-CN" altLang="en-US" dirty="0"/>
          </a:p>
        </p:txBody>
      </p:sp>
      <p:sp>
        <p:nvSpPr>
          <p:cNvPr id="3" name="内容占位符 2"/>
          <p:cNvSpPr>
            <a:spLocks noGrp="1"/>
          </p:cNvSpPr>
          <p:nvPr>
            <p:ph idx="1"/>
          </p:nvPr>
        </p:nvSpPr>
        <p:spPr/>
        <p:txBody>
          <a:bodyPr/>
          <a:lstStyle/>
          <a:p>
            <a:r>
              <a:rPr lang="zh-CN" altLang="en-US" dirty="0"/>
              <a:t>树形结构</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47</a:t>
            </a:fld>
            <a:endParaRPr lang="zh-CN" altLang="en-US" dirty="0"/>
          </a:p>
        </p:txBody>
      </p:sp>
      <p:pic>
        <p:nvPicPr>
          <p:cNvPr id="1026" name="Picture 2" descr="http://www.w3school.com.cn/i/ct_nodetree1.gif"/>
          <p:cNvPicPr>
            <a:picLocks noChangeAspect="1" noChangeArrowheads="1"/>
          </p:cNvPicPr>
          <p:nvPr/>
        </p:nvPicPr>
        <p:blipFill>
          <a:blip r:embed="rId3" cstate="print"/>
          <a:srcRect/>
          <a:stretch>
            <a:fillRect/>
          </a:stretch>
        </p:blipFill>
        <p:spPr bwMode="auto">
          <a:xfrm>
            <a:off x="460375" y="2136140"/>
            <a:ext cx="4629150" cy="2619375"/>
          </a:xfrm>
          <a:prstGeom prst="rect">
            <a:avLst/>
          </a:prstGeom>
          <a:noFill/>
        </p:spPr>
      </p:pic>
      <p:pic>
        <p:nvPicPr>
          <p:cNvPr id="1027" name="Picture 3"/>
          <p:cNvPicPr>
            <a:picLocks noChangeAspect="1" noChangeArrowheads="1"/>
          </p:cNvPicPr>
          <p:nvPr/>
        </p:nvPicPr>
        <p:blipFill>
          <a:blip r:embed="rId4" cstate="print"/>
          <a:srcRect/>
          <a:stretch>
            <a:fillRect/>
          </a:stretch>
        </p:blipFill>
        <p:spPr bwMode="auto">
          <a:xfrm>
            <a:off x="5279708" y="2040573"/>
            <a:ext cx="3400425" cy="3609975"/>
          </a:xfrm>
          <a:prstGeom prst="rect">
            <a:avLst/>
          </a:prstGeom>
          <a:noFill/>
          <a:ln w="9525">
            <a:noFill/>
            <a:miter lim="800000"/>
            <a:headEnd/>
            <a:tailEnd/>
          </a:ln>
        </p:spPr>
      </p:pic>
      <p:sp>
        <p:nvSpPr>
          <p:cNvPr id="5" name="矩形 4">
            <a:extLst>
              <a:ext uri="{FF2B5EF4-FFF2-40B4-BE49-F238E27FC236}">
                <a16:creationId xmlns:a16="http://schemas.microsoft.com/office/drawing/2014/main" id="{BD9A76A9-470C-468D-8DA6-59030AE054AF}"/>
              </a:ext>
            </a:extLst>
          </p:cNvPr>
          <p:cNvSpPr/>
          <p:nvPr/>
        </p:nvSpPr>
        <p:spPr>
          <a:xfrm>
            <a:off x="457200" y="5186540"/>
            <a:ext cx="4572000" cy="1200329"/>
          </a:xfrm>
          <a:prstGeom prst="rect">
            <a:avLst/>
          </a:prstGeom>
        </p:spPr>
        <p:txBody>
          <a:bodyPr>
            <a:spAutoFit/>
          </a:bodyPr>
          <a:lstStyle/>
          <a:p>
            <a:r>
              <a:rPr lang="zh-CN" altLang="en-US" dirty="0">
                <a:solidFill>
                  <a:schemeClr val="tx1"/>
                </a:solidFill>
              </a:rPr>
              <a:t>树的叶节点中包含了一些文本，而树的内部节点对文档的结构信息或元信息进行编码。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XML</a:t>
            </a:r>
            <a:r>
              <a:rPr lang="zh-CN" altLang="en-US" dirty="0"/>
              <a:t>检索与传统信息检索的区别</a:t>
            </a:r>
          </a:p>
        </p:txBody>
      </p:sp>
      <p:sp>
        <p:nvSpPr>
          <p:cNvPr id="3" name="内容占位符 2"/>
          <p:cNvSpPr>
            <a:spLocks noGrp="1"/>
          </p:cNvSpPr>
          <p:nvPr>
            <p:ph idx="1"/>
          </p:nvPr>
        </p:nvSpPr>
        <p:spPr/>
        <p:txBody>
          <a:bodyPr>
            <a:normAutofit fontScale="85000" lnSpcReduction="10000"/>
          </a:bodyPr>
          <a:lstStyle/>
          <a:p>
            <a:r>
              <a:rPr lang="zh-CN" altLang="en-US" dirty="0"/>
              <a:t>在传统的信息检索中，检索单元是固定的、完整的文档；而在</a:t>
            </a:r>
            <a:r>
              <a:rPr lang="en-US" altLang="zh-CN" dirty="0"/>
              <a:t>XML</a:t>
            </a:r>
            <a:r>
              <a:rPr lang="zh-CN" altLang="en-US" dirty="0"/>
              <a:t>检索中，文档中的各个层次的</a:t>
            </a:r>
            <a:r>
              <a:rPr lang="en-US" altLang="zh-CN" dirty="0"/>
              <a:t>XML</a:t>
            </a:r>
            <a:r>
              <a:rPr lang="zh-CN" altLang="en-US" dirty="0"/>
              <a:t>元素都是可检索的单元。这使得</a:t>
            </a:r>
            <a:r>
              <a:rPr lang="en-US" altLang="zh-CN" dirty="0"/>
              <a:t>XML</a:t>
            </a:r>
            <a:r>
              <a:rPr lang="zh-CN" altLang="en-US" dirty="0"/>
              <a:t>检索更加困难，除了相关性外，检索单元的大小、单元之间的信息重叠问题、同一文档内各单元信息的相关性等都是需要考虑的问题；</a:t>
            </a:r>
            <a:endParaRPr lang="en-US" altLang="zh-CN" dirty="0"/>
          </a:p>
          <a:p>
            <a:r>
              <a:rPr lang="zh-CN" altLang="en-US" dirty="0"/>
              <a:t>传统的检索系统只对信息的内容进行索引，提供关键词基础上的自由文本的内容检索，这些检索往往忽视了对被搜寻的概念语义的掌握，因而造成检索结果查全率和查准率不高；</a:t>
            </a:r>
            <a:endParaRPr lang="en-US" altLang="zh-CN" dirty="0"/>
          </a:p>
          <a:p>
            <a:r>
              <a:rPr lang="en-US" altLang="zh-CN" dirty="0"/>
              <a:t>XML</a:t>
            </a:r>
            <a:r>
              <a:rPr lang="zh-CN" altLang="en-US" dirty="0"/>
              <a:t>信息检索系统更关注文档中蕴含着丰富的结构信息和语义信息，它对内容进行索引的同时还对元素进行索引，这样的好处是不仅能从文档中找到相关信息，而且通过考虑信息的结构和粒度问题，能实现内容</a:t>
            </a:r>
            <a:r>
              <a:rPr lang="en-US" altLang="zh-CN" dirty="0"/>
              <a:t>+</a:t>
            </a:r>
            <a:r>
              <a:rPr lang="zh-CN" altLang="en-US" dirty="0"/>
              <a:t>结构的检索。</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文本处理</a:t>
            </a:r>
          </a:p>
        </p:txBody>
      </p:sp>
      <p:sp>
        <p:nvSpPr>
          <p:cNvPr id="3" name="内容占位符 2"/>
          <p:cNvSpPr>
            <a:spLocks noGrp="1"/>
          </p:cNvSpPr>
          <p:nvPr>
            <p:ph idx="1"/>
          </p:nvPr>
        </p:nvSpPr>
        <p:spPr/>
        <p:txBody>
          <a:bodyPr/>
          <a:lstStyle/>
          <a:p>
            <a:r>
              <a:rPr lang="en-US" altLang="zh-CN" dirty="0"/>
              <a:t>1.</a:t>
            </a:r>
            <a:r>
              <a:rPr lang="zh-CN" altLang="en-US" dirty="0"/>
              <a:t>词到词项</a:t>
            </a:r>
            <a:endParaRPr lang="en-US" altLang="zh-CN" dirty="0"/>
          </a:p>
          <a:p>
            <a:r>
              <a:rPr lang="en-US" altLang="zh-CN" dirty="0"/>
              <a:t>2.</a:t>
            </a:r>
            <a:r>
              <a:rPr lang="zh-CN" altLang="en-US" dirty="0"/>
              <a:t>文本统计</a:t>
            </a:r>
            <a:endParaRPr lang="en-US" altLang="zh-CN" dirty="0"/>
          </a:p>
          <a:p>
            <a:r>
              <a:rPr lang="en-US" altLang="zh-CN" dirty="0"/>
              <a:t>3.</a:t>
            </a:r>
            <a:r>
              <a:rPr lang="zh-CN" altLang="en-US" dirty="0"/>
              <a:t>文档解析</a:t>
            </a:r>
            <a:endParaRPr lang="en-US" altLang="zh-CN" dirty="0"/>
          </a:p>
          <a:p>
            <a:r>
              <a:rPr lang="en-US" altLang="zh-CN" dirty="0"/>
              <a:t>4.</a:t>
            </a:r>
            <a:r>
              <a:rPr lang="zh-CN" altLang="en-US" dirty="0"/>
              <a:t>文档结构和标记</a:t>
            </a:r>
            <a:endParaRPr lang="en-US" altLang="zh-CN" dirty="0"/>
          </a:p>
          <a:p>
            <a:r>
              <a:rPr lang="en-US" altLang="zh-CN" dirty="0"/>
              <a:t>5.</a:t>
            </a:r>
            <a:r>
              <a:rPr lang="zh-CN" altLang="en-US" dirty="0">
                <a:solidFill>
                  <a:srgbClr val="0000CC"/>
                </a:solidFill>
              </a:rPr>
              <a:t>链接分析</a:t>
            </a:r>
            <a:endParaRPr lang="en-US" altLang="zh-CN" dirty="0">
              <a:solidFill>
                <a:srgbClr val="0000CC"/>
              </a:solidFill>
            </a:endParaRPr>
          </a:p>
          <a:p>
            <a:r>
              <a:rPr lang="en-US" altLang="zh-CN" dirty="0"/>
              <a:t>6.</a:t>
            </a:r>
            <a:r>
              <a:rPr lang="zh-CN" altLang="en-US" dirty="0"/>
              <a:t>信息抽取</a:t>
            </a:r>
            <a:endParaRPr lang="en-US" altLang="zh-CN" dirty="0"/>
          </a:p>
          <a:p>
            <a:r>
              <a:rPr lang="en-US" altLang="zh-CN" dirty="0"/>
              <a:t>7.</a:t>
            </a:r>
            <a:r>
              <a:rPr lang="zh-CN" altLang="en-US" dirty="0"/>
              <a:t>国际化</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49</a:t>
            </a:fld>
            <a:endParaRPr lang="zh-CN" altLang="en-US" dirty="0"/>
          </a:p>
        </p:txBody>
      </p:sp>
    </p:spTree>
    <p:extLst>
      <p:ext uri="{BB962C8B-B14F-4D97-AF65-F5344CB8AC3E}">
        <p14:creationId xmlns:p14="http://schemas.microsoft.com/office/powerpoint/2010/main" val="59562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文本统计</a:t>
            </a:r>
          </a:p>
        </p:txBody>
      </p:sp>
      <p:sp>
        <p:nvSpPr>
          <p:cNvPr id="3" name="内容占位符 2"/>
          <p:cNvSpPr>
            <a:spLocks noGrp="1"/>
          </p:cNvSpPr>
          <p:nvPr>
            <p:ph idx="1"/>
          </p:nvPr>
        </p:nvSpPr>
        <p:spPr>
          <a:xfrm>
            <a:off x="457200" y="1412776"/>
            <a:ext cx="8229600" cy="4953000"/>
          </a:xfrm>
        </p:spPr>
        <p:txBody>
          <a:bodyPr/>
          <a:lstStyle/>
          <a:p>
            <a:r>
              <a:rPr lang="en-US" altLang="zh-CN" dirty="0" err="1"/>
              <a:t>Zipf</a:t>
            </a:r>
            <a:r>
              <a:rPr lang="en-US" altLang="zh-CN" dirty="0"/>
              <a:t> </a:t>
            </a:r>
            <a:r>
              <a:rPr lang="zh-CN" altLang="en-US" dirty="0"/>
              <a:t>法则</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a:t>
            </a:fld>
            <a:endParaRPr lang="zh-CN" altLang="en-US" dirty="0"/>
          </a:p>
        </p:txBody>
      </p:sp>
      <p:sp>
        <p:nvSpPr>
          <p:cNvPr id="5" name="内容占位符 2"/>
          <p:cNvSpPr txBox="1">
            <a:spLocks/>
          </p:cNvSpPr>
          <p:nvPr/>
        </p:nvSpPr>
        <p:spPr bwMode="auto">
          <a:xfrm>
            <a:off x="927990" y="19050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a:t>词语频率分布“陡峭”</a:t>
            </a:r>
            <a:endParaRPr lang="en-US" altLang="zh-CN" dirty="0"/>
          </a:p>
          <a:p>
            <a:pPr lvl="1"/>
            <a:r>
              <a:rPr lang="zh-CN" altLang="en-US" dirty="0"/>
              <a:t>一些词出现频率很高，很多词出现次数很少</a:t>
            </a:r>
            <a:endParaRPr lang="en-US" altLang="zh-CN" dirty="0"/>
          </a:p>
          <a:p>
            <a:pPr lvl="1"/>
            <a:r>
              <a:rPr lang="zh-CN" altLang="en-US" dirty="0"/>
              <a:t>如</a:t>
            </a:r>
            <a:r>
              <a:rPr lang="en-US" altLang="zh-CN" dirty="0"/>
              <a:t>the</a:t>
            </a:r>
            <a:r>
              <a:rPr lang="zh-CN" altLang="en-US" dirty="0"/>
              <a:t>、</a:t>
            </a:r>
            <a:r>
              <a:rPr lang="en-US" altLang="zh-CN" dirty="0"/>
              <a:t>of </a:t>
            </a:r>
            <a:r>
              <a:rPr lang="zh-CN" altLang="en-US" dirty="0"/>
              <a:t>占英语中所有词出现次数的</a:t>
            </a:r>
            <a:r>
              <a:rPr lang="en-US" altLang="zh-CN" dirty="0"/>
              <a:t>10%</a:t>
            </a:r>
            <a:r>
              <a:rPr lang="zh-CN" altLang="en-US" dirty="0"/>
              <a:t>左右</a:t>
            </a:r>
            <a:endParaRPr lang="en-US" altLang="zh-CN" dirty="0"/>
          </a:p>
          <a:p>
            <a:pPr lvl="1"/>
            <a:r>
              <a:rPr lang="zh-CN" altLang="en-US" dirty="0"/>
              <a:t>大规模文集中，词表中约一半的词只出现一次</a:t>
            </a:r>
            <a:endParaRPr lang="en-US" altLang="zh-CN" dirty="0"/>
          </a:p>
          <a:p>
            <a:r>
              <a:rPr lang="en-US" altLang="zh-CN" dirty="0" err="1"/>
              <a:t>Zipf</a:t>
            </a:r>
            <a:r>
              <a:rPr lang="en-US" altLang="zh-CN" dirty="0"/>
              <a:t> </a:t>
            </a:r>
            <a:r>
              <a:rPr lang="zh-CN" altLang="en-US" dirty="0"/>
              <a:t>法则指出</a:t>
            </a:r>
            <a:endParaRPr lang="en-US" altLang="zh-CN" dirty="0"/>
          </a:p>
          <a:p>
            <a:pPr lvl="1"/>
            <a:r>
              <a:rPr lang="zh-CN" altLang="en-US" dirty="0"/>
              <a:t>若词表中词按词频排序，则词在词表中的排序序号与它出现的词频之积约为常数</a:t>
            </a:r>
            <a:endParaRPr lang="en-US" altLang="zh-CN" dirty="0"/>
          </a:p>
          <a:p>
            <a:pPr lvl="1"/>
            <a:endParaRPr lang="en-US" altLang="zh-CN" dirty="0"/>
          </a:p>
          <a:p>
            <a:pPr lvl="1"/>
            <a:endParaRPr lang="en-US" altLang="zh-CN" dirty="0"/>
          </a:p>
          <a:p>
            <a:pPr lvl="1"/>
            <a:endParaRPr lang="en-US" altLang="zh-CN" dirty="0"/>
          </a:p>
          <a:p>
            <a:pPr lvl="1"/>
            <a:r>
              <a:rPr lang="zh-CN" altLang="en-US" dirty="0"/>
              <a:t>对于英语，</a:t>
            </a:r>
            <a:r>
              <a:rPr lang="en-US" altLang="zh-CN" dirty="0"/>
              <a:t>c</a:t>
            </a:r>
            <a:r>
              <a:rPr lang="zh-CN" altLang="en-US" dirty="0"/>
              <a:t>约为</a:t>
            </a:r>
            <a:r>
              <a:rPr lang="en-US" altLang="zh-CN" dirty="0"/>
              <a:t>0.1</a:t>
            </a:r>
            <a:endParaRPr lang="zh-CN" altLang="en-US" dirty="0"/>
          </a:p>
        </p:txBody>
      </p:sp>
      <p:pic>
        <p:nvPicPr>
          <p:cNvPr id="6" name="Picture 3"/>
          <p:cNvPicPr>
            <a:picLocks noChangeAspect="1" noChangeArrowheads="1"/>
          </p:cNvPicPr>
          <p:nvPr/>
        </p:nvPicPr>
        <p:blipFill>
          <a:blip r:embed="rId3" cstate="print"/>
          <a:srcRect/>
          <a:stretch>
            <a:fillRect/>
          </a:stretch>
        </p:blipFill>
        <p:spPr bwMode="auto">
          <a:xfrm>
            <a:off x="1999883" y="5204048"/>
            <a:ext cx="2143125" cy="457200"/>
          </a:xfrm>
          <a:prstGeom prst="rect">
            <a:avLst/>
          </a:prstGeom>
          <a:noFill/>
          <a:ln w="9525">
            <a:noFill/>
            <a:miter lim="800000"/>
            <a:headEnd/>
            <a:tailEnd/>
          </a:ln>
          <a:effectLst/>
        </p:spPr>
      </p:pic>
      <p:pic>
        <p:nvPicPr>
          <p:cNvPr id="7" name="Picture 4"/>
          <p:cNvPicPr>
            <a:picLocks noChangeAspect="1" noChangeArrowheads="1"/>
          </p:cNvPicPr>
          <p:nvPr/>
        </p:nvPicPr>
        <p:blipFill>
          <a:blip r:embed="rId4" cstate="print"/>
          <a:srcRect/>
          <a:stretch>
            <a:fillRect/>
          </a:stretch>
        </p:blipFill>
        <p:spPr bwMode="auto">
          <a:xfrm>
            <a:off x="1918921" y="5570562"/>
            <a:ext cx="2305050" cy="666750"/>
          </a:xfrm>
          <a:prstGeom prst="rect">
            <a:avLst/>
          </a:prstGeom>
          <a:noFill/>
          <a:ln w="9525">
            <a:noFill/>
            <a:miter lim="800000"/>
            <a:headEnd/>
            <a:tailEnd/>
          </a:ln>
          <a:effectLst/>
        </p:spPr>
      </p:pic>
    </p:spTree>
    <p:extLst>
      <p:ext uri="{BB962C8B-B14F-4D97-AF65-F5344CB8AC3E}">
        <p14:creationId xmlns:p14="http://schemas.microsoft.com/office/powerpoint/2010/main" val="891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链接分析</a:t>
            </a:r>
          </a:p>
        </p:txBody>
      </p:sp>
      <p:sp>
        <p:nvSpPr>
          <p:cNvPr id="3" name="内容占位符 2"/>
          <p:cNvSpPr>
            <a:spLocks noGrp="1"/>
          </p:cNvSpPr>
          <p:nvPr>
            <p:ph idx="1"/>
          </p:nvPr>
        </p:nvSpPr>
        <p:spPr/>
        <p:txBody>
          <a:bodyPr/>
          <a:lstStyle/>
          <a:p>
            <a:r>
              <a:rPr lang="zh-CN" altLang="en-US" dirty="0"/>
              <a:t>链接是</a:t>
            </a:r>
            <a:r>
              <a:rPr lang="en-US" altLang="zh-CN" dirty="0"/>
              <a:t>web</a:t>
            </a:r>
            <a:r>
              <a:rPr lang="zh-CN" altLang="en-US" dirty="0"/>
              <a:t>的核心组件</a:t>
            </a:r>
            <a:endParaRPr lang="en-US" altLang="zh-CN" dirty="0"/>
          </a:p>
          <a:p>
            <a:pPr lvl="1"/>
            <a:r>
              <a:rPr lang="zh-CN" altLang="en-US" dirty="0"/>
              <a:t>导航</a:t>
            </a:r>
            <a:endParaRPr lang="en-US" altLang="zh-CN" dirty="0"/>
          </a:p>
          <a:p>
            <a:pPr lvl="1"/>
            <a:r>
              <a:rPr lang="zh-CN" altLang="en-US" dirty="0"/>
              <a:t>搜索排序</a:t>
            </a:r>
            <a:endParaRPr lang="en-US" altLang="zh-CN" dirty="0"/>
          </a:p>
          <a:p>
            <a:r>
              <a:rPr lang="en-US" dirty="0"/>
              <a:t>&lt;a </a:t>
            </a:r>
            <a:r>
              <a:rPr lang="en-US" dirty="0" err="1"/>
              <a:t>href</a:t>
            </a:r>
            <a:r>
              <a:rPr lang="en-US" dirty="0"/>
              <a:t>=“http://example.com” &gt;Example website&lt;/a&gt;</a:t>
            </a:r>
            <a:br>
              <a:rPr lang="en-US" dirty="0"/>
            </a:br>
            <a:r>
              <a:rPr lang="en-US" dirty="0"/>
              <a:t>– </a:t>
            </a:r>
            <a:r>
              <a:rPr lang="zh-CN" altLang="en-US" dirty="0"/>
              <a:t>锚文本，</a:t>
            </a:r>
            <a:r>
              <a:rPr lang="en-US" dirty="0"/>
              <a:t>“Example website” </a:t>
            </a:r>
            <a:br>
              <a:rPr lang="en-US" dirty="0"/>
            </a:br>
            <a:r>
              <a:rPr lang="en-US" dirty="0"/>
              <a:t>– </a:t>
            </a:r>
            <a:r>
              <a:rPr lang="zh-CN" altLang="en-US" dirty="0"/>
              <a:t>目标链接，</a:t>
            </a:r>
            <a:r>
              <a:rPr lang="en-US" dirty="0"/>
              <a:t>“http://example.com” </a:t>
            </a:r>
            <a:br>
              <a:rPr lang="en-US" dirty="0"/>
            </a:br>
            <a:r>
              <a:rPr lang="en-US" dirty="0"/>
              <a:t>– </a:t>
            </a:r>
            <a:r>
              <a:rPr lang="zh-CN" altLang="en-US" dirty="0"/>
              <a:t>排序时全部用到</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锚文本</a:t>
            </a:r>
          </a:p>
        </p:txBody>
      </p:sp>
      <p:sp>
        <p:nvSpPr>
          <p:cNvPr id="3" name="内容占位符 2"/>
          <p:cNvSpPr>
            <a:spLocks noGrp="1"/>
          </p:cNvSpPr>
          <p:nvPr>
            <p:ph idx="1"/>
          </p:nvPr>
        </p:nvSpPr>
        <p:spPr/>
        <p:txBody>
          <a:bodyPr/>
          <a:lstStyle/>
          <a:p>
            <a:r>
              <a:rPr lang="zh-CN" altLang="en-US" dirty="0"/>
              <a:t>简洁描述目标网页的主题</a:t>
            </a:r>
            <a:endParaRPr lang="en-US" altLang="zh-CN" dirty="0"/>
          </a:p>
          <a:p>
            <a:r>
              <a:rPr lang="zh-CN" altLang="en-US" dirty="0"/>
              <a:t>较短，由</a:t>
            </a:r>
            <a:r>
              <a:rPr lang="en-US" altLang="zh-CN" dirty="0"/>
              <a:t>2~3</a:t>
            </a:r>
            <a:r>
              <a:rPr lang="zh-CN" altLang="en-US" dirty="0"/>
              <a:t>个词构成，与许多查询短语类似</a:t>
            </a:r>
            <a:endParaRPr lang="en-US" altLang="zh-CN" dirty="0"/>
          </a:p>
          <a:p>
            <a:r>
              <a:rPr lang="zh-CN" altLang="en-US" dirty="0"/>
              <a:t>锚文本集合可以作为链出网页的额外文本属性，用于排序算法</a:t>
            </a:r>
            <a:endParaRPr lang="en-US" altLang="zh-CN" dirty="0"/>
          </a:p>
          <a:p>
            <a:r>
              <a:rPr lang="zh-CN" altLang="en-US" dirty="0"/>
              <a:t>在某些同类型查询中，锚文本构成了最重要的目标网页描述特性</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F852ECF-F948-4BC0-A996-190006C278A8}"/>
              </a:ext>
            </a:extLst>
          </p:cNvPr>
          <p:cNvSpPr>
            <a:spLocks noChangeArrowheads="1"/>
          </p:cNvSpPr>
          <p:nvPr/>
        </p:nvSpPr>
        <p:spPr bwMode="auto">
          <a:xfrm>
            <a:off x="900113" y="496888"/>
            <a:ext cx="858837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solidFill>
                  <a:srgbClr val="993366"/>
                </a:solidFill>
                <a:latin typeface="黑体" panose="02010609060101010101" pitchFamily="49" charset="-122"/>
              </a:rPr>
              <a:t>Http</a:t>
            </a:r>
            <a:r>
              <a:rPr lang="zh-CN" altLang="zh-CN" sz="4000">
                <a:solidFill>
                  <a:srgbClr val="993366"/>
                </a:solidFill>
                <a:latin typeface="黑体" panose="02010609060101010101" pitchFamily="49" charset="-122"/>
              </a:rPr>
              <a:t>网页链接示意图</a:t>
            </a:r>
          </a:p>
        </p:txBody>
      </p:sp>
      <p:pic>
        <p:nvPicPr>
          <p:cNvPr id="82947" name="Picture 4">
            <a:extLst>
              <a:ext uri="{FF2B5EF4-FFF2-40B4-BE49-F238E27FC236}">
                <a16:creationId xmlns:a16="http://schemas.microsoft.com/office/drawing/2014/main" id="{A756A693-57CC-4F71-B814-0D384C23C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0175"/>
            <a:ext cx="91440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B2F3C42-F7DD-4C1E-A1DF-CC2413ED9BA6}"/>
              </a:ext>
            </a:extLst>
          </p:cNvPr>
          <p:cNvSpPr>
            <a:spLocks noGrp="1" noChangeArrowheads="1"/>
          </p:cNvSpPr>
          <p:nvPr>
            <p:ph type="title"/>
          </p:nvPr>
        </p:nvSpPr>
        <p:spPr>
          <a:xfrm>
            <a:off x="323528" y="116632"/>
            <a:ext cx="6337300" cy="1143000"/>
          </a:xfrm>
          <a:extLst>
            <a:ext uri="{91240B29-F687-4F45-9708-019B960494DF}">
              <a14:hiddenLine xmlns:a14="http://schemas.microsoft.com/office/drawing/2010/main" w="9525" cap="flat">
                <a:solidFill>
                  <a:srgbClr val="3465AF"/>
                </a:solidFill>
                <a:round/>
                <a:headEnd/>
                <a:tailEnd/>
              </a14:hiddenLine>
            </a:ext>
          </a:extLst>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dirty="0">
                <a:solidFill>
                  <a:srgbClr val="993366"/>
                </a:solidFill>
                <a:latin typeface="黑体" panose="02010609060101010101" pitchFamily="49" charset="-122"/>
                <a:ea typeface="黑体" panose="02010609060101010101" pitchFamily="49" charset="-122"/>
              </a:rPr>
              <a:t>Google</a:t>
            </a:r>
            <a:r>
              <a:rPr lang="zh-CN" altLang="zh-CN" sz="3600" dirty="0">
                <a:solidFill>
                  <a:srgbClr val="993366"/>
                </a:solidFill>
                <a:latin typeface="黑体" panose="02010609060101010101" pitchFamily="49" charset="-122"/>
                <a:ea typeface="黑体" panose="02010609060101010101" pitchFamily="49" charset="-122"/>
              </a:rPr>
              <a:t>查询过程</a:t>
            </a:r>
          </a:p>
        </p:txBody>
      </p:sp>
      <p:sp>
        <p:nvSpPr>
          <p:cNvPr id="84995" name="Rectangle 3">
            <a:extLst>
              <a:ext uri="{FF2B5EF4-FFF2-40B4-BE49-F238E27FC236}">
                <a16:creationId xmlns:a16="http://schemas.microsoft.com/office/drawing/2014/main" id="{EC3AED0B-1B2B-4F5F-9172-870709185876}"/>
              </a:ext>
            </a:extLst>
          </p:cNvPr>
          <p:cNvSpPr>
            <a:spLocks noGrp="1" noChangeArrowheads="1"/>
          </p:cNvSpPr>
          <p:nvPr>
            <p:ph type="body" idx="1"/>
          </p:nvPr>
        </p:nvSpPr>
        <p:spPr>
          <a:xfrm>
            <a:off x="304800" y="1981200"/>
            <a:ext cx="3907160" cy="3886200"/>
          </a:xfrm>
          <a:extLst>
            <a:ext uri="{91240B29-F687-4F45-9708-019B960494DF}">
              <a14:hiddenLine xmlns:a14="http://schemas.microsoft.com/office/drawing/2010/main" w="9525" cap="flat">
                <a:solidFill>
                  <a:srgbClr val="3465AF"/>
                </a:solidFill>
                <a:round/>
                <a:headEnd/>
                <a:tailEnd/>
              </a14:hiddenLine>
            </a:ext>
          </a:extLst>
        </p:spPr>
        <p:txBody>
          <a:bodyPr/>
          <a:lstStyle/>
          <a:p>
            <a:pPr marL="0" indent="0">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zh-CN" sz="2400" dirty="0">
                <a:latin typeface="黑体" panose="02010609060101010101" pitchFamily="49" charset="-122"/>
                <a:ea typeface="黑体" panose="02010609060101010101" pitchFamily="49" charset="-122"/>
              </a:rPr>
              <a:t>Google </a:t>
            </a:r>
            <a:r>
              <a:rPr lang="zh-CN" altLang="zh-CN" sz="2400" dirty="0">
                <a:latin typeface="黑体" panose="02010609060101010101" pitchFamily="49" charset="-122"/>
                <a:ea typeface="黑体" panose="02010609060101010101" pitchFamily="49" charset="-122"/>
              </a:rPr>
              <a:t>查询的全过程通常不超过半秒时间，但在这短短的时间内需要完成多个步骤，然后才能将搜索结果交付给搜索信息的用户。</a:t>
            </a:r>
            <a:r>
              <a:rPr lang="zh-CN" altLang="en-US" dirty="0">
                <a:latin typeface="黑体" panose="02010609060101010101" pitchFamily="49" charset="-122"/>
                <a:ea typeface="黑体" panose="02010609060101010101" pitchFamily="49" charset="-122"/>
              </a:rPr>
              <a:t> </a:t>
            </a:r>
          </a:p>
        </p:txBody>
      </p:sp>
      <p:pic>
        <p:nvPicPr>
          <p:cNvPr id="84996" name="Picture 4">
            <a:extLst>
              <a:ext uri="{FF2B5EF4-FFF2-40B4-BE49-F238E27FC236}">
                <a16:creationId xmlns:a16="http://schemas.microsoft.com/office/drawing/2014/main" id="{A3347F79-25F6-4B97-B504-6E01D7A4A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588" y="1484313"/>
            <a:ext cx="4824412" cy="5222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549" name="Text Box 5">
            <a:extLst>
              <a:ext uri="{FF2B5EF4-FFF2-40B4-BE49-F238E27FC236}">
                <a16:creationId xmlns:a16="http://schemas.microsoft.com/office/drawing/2014/main" id="{06EAE444-9CB5-44B9-8B93-5C5F64F983F7}"/>
              </a:ext>
            </a:extLst>
          </p:cNvPr>
          <p:cNvSpPr txBox="1">
            <a:spLocks noChangeArrowheads="1"/>
          </p:cNvSpPr>
          <p:nvPr/>
        </p:nvSpPr>
        <p:spPr bwMode="auto">
          <a:xfrm>
            <a:off x="611188" y="4797425"/>
            <a:ext cx="20891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1750"/>
              </a:spcBef>
              <a:buClrTx/>
              <a:buSzTx/>
              <a:buFontTx/>
              <a:buNone/>
            </a:pPr>
            <a:r>
              <a:rPr lang="en-US" altLang="zh-CN" sz="2800">
                <a:solidFill>
                  <a:srgbClr val="0033CC"/>
                </a:solidFill>
                <a:latin typeface="黑体" panose="02010609060101010101" pitchFamily="49" charset="-122"/>
                <a:ea typeface="黑体" panose="02010609060101010101" pitchFamily="49" charset="-122"/>
              </a:rPr>
              <a:t>PageRank?</a:t>
            </a:r>
          </a:p>
        </p:txBody>
      </p:sp>
    </p:spTree>
    <p:extLst>
      <p:ext uri="{BB962C8B-B14F-4D97-AF65-F5344CB8AC3E}">
        <p14:creationId xmlns:p14="http://schemas.microsoft.com/office/powerpoint/2010/main" val="2662907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8549"/>
                                        </p:tgtEl>
                                        <p:attrNameLst>
                                          <p:attrName>style.visibility</p:attrName>
                                        </p:attrNameLst>
                                      </p:cBhvr>
                                      <p:to>
                                        <p:strVal val="visible"/>
                                      </p:to>
                                    </p:set>
                                    <p:animEffect transition="in" filter="blinds(horizontal)">
                                      <p:cBhvr additive="repl">
                                        <p:cTn id="7"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a:extLst>
              <a:ext uri="{FF2B5EF4-FFF2-40B4-BE49-F238E27FC236}">
                <a16:creationId xmlns:a16="http://schemas.microsoft.com/office/drawing/2014/main" id="{18E4B91D-E1A6-4F2E-B3AB-75EB2AE7D9E2}"/>
              </a:ext>
            </a:extLst>
          </p:cNvPr>
          <p:cNvSpPr txBox="1">
            <a:spLocks noChangeArrowheads="1"/>
          </p:cNvSpPr>
          <p:nvPr/>
        </p:nvSpPr>
        <p:spPr bwMode="auto">
          <a:xfrm>
            <a:off x="1042988" y="620713"/>
            <a:ext cx="396081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a:solidFill>
                  <a:srgbClr val="993366"/>
                </a:solidFill>
                <a:latin typeface="黑体" panose="02010609060101010101" pitchFamily="49" charset="-122"/>
                <a:ea typeface="黑体" panose="02010609060101010101" pitchFamily="49" charset="-122"/>
              </a:rPr>
              <a:t>Pagerank</a:t>
            </a:r>
          </a:p>
        </p:txBody>
      </p:sp>
      <p:sp>
        <p:nvSpPr>
          <p:cNvPr id="87043" name="Text Box 2">
            <a:extLst>
              <a:ext uri="{FF2B5EF4-FFF2-40B4-BE49-F238E27FC236}">
                <a16:creationId xmlns:a16="http://schemas.microsoft.com/office/drawing/2014/main" id="{F1661BDC-0C86-4675-9E19-F63E3ABBF393}"/>
              </a:ext>
            </a:extLst>
          </p:cNvPr>
          <p:cNvSpPr txBox="1">
            <a:spLocks noChangeArrowheads="1"/>
          </p:cNvSpPr>
          <p:nvPr/>
        </p:nvSpPr>
        <p:spPr bwMode="auto">
          <a:xfrm>
            <a:off x="107950" y="2638425"/>
            <a:ext cx="9001125"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6550">
              <a:spcBef>
                <a:spcPct val="20000"/>
              </a:spcBef>
              <a:buClr>
                <a:schemeClr val="folHlink"/>
              </a:buClr>
              <a:buSzPct val="6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450"/>
              </a:spcBef>
              <a:buClrTx/>
              <a:buSzTx/>
              <a:buFontTx/>
              <a:buNone/>
            </a:pPr>
            <a:endParaRPr lang="en-US" altLang="zh-CN" b="1" dirty="0">
              <a:solidFill>
                <a:srgbClr val="000000"/>
              </a:solidFill>
              <a:latin typeface="Arial" panose="020B0604020202020204" pitchFamily="34" charset="0"/>
            </a:endParaRPr>
          </a:p>
          <a:p>
            <a:pPr eaLnBrk="1" hangingPunct="1">
              <a:spcBef>
                <a:spcPts val="450"/>
              </a:spcBef>
              <a:buClrTx/>
              <a:buSzTx/>
              <a:buFontTx/>
              <a:buNone/>
            </a:pPr>
            <a:r>
              <a:rPr lang="zh-CN" altLang="zh-CN" dirty="0">
                <a:solidFill>
                  <a:srgbClr val="000000"/>
                </a:solidFill>
                <a:latin typeface="黑体" panose="02010609060101010101" pitchFamily="49" charset="-122"/>
                <a:ea typeface="黑体" panose="02010609060101010101" pitchFamily="49" charset="-122"/>
              </a:rPr>
              <a:t>创始人：拉里佩奇</a:t>
            </a:r>
            <a:r>
              <a:rPr lang="en-US" altLang="zh-CN" sz="2500" b="1" dirty="0">
                <a:solidFill>
                  <a:srgbClr val="000000"/>
                </a:solidFill>
                <a:latin typeface="黑体" panose="02010609060101010101" pitchFamily="49" charset="-122"/>
                <a:ea typeface="黑体" panose="02010609060101010101" pitchFamily="49" charset="-122"/>
              </a:rPr>
              <a:t>(Larry Page</a:t>
            </a:r>
            <a:r>
              <a:rPr lang="en-US" altLang="zh-CN" sz="2500" dirty="0">
                <a:solidFill>
                  <a:srgbClr val="000000"/>
                </a:solidFill>
                <a:latin typeface="黑体" panose="02010609060101010101" pitchFamily="49" charset="-122"/>
                <a:ea typeface="黑体" panose="02010609060101010101" pitchFamily="49" charset="-122"/>
              </a:rPr>
              <a:t> </a:t>
            </a:r>
            <a:r>
              <a:rPr lang="en-US" altLang="zh-CN" sz="2500" b="1" dirty="0">
                <a:solidFill>
                  <a:srgbClr val="000000"/>
                </a:solidFill>
                <a:latin typeface="黑体" panose="02010609060101010101" pitchFamily="49" charset="-122"/>
                <a:ea typeface="黑体" panose="02010609060101010101" pitchFamily="49" charset="-122"/>
              </a:rPr>
              <a:t>)</a:t>
            </a:r>
          </a:p>
          <a:p>
            <a:pPr eaLnBrk="1" hangingPunct="1">
              <a:spcBef>
                <a:spcPts val="800"/>
              </a:spcBef>
              <a:buClrTx/>
              <a:buSzTx/>
              <a:buFontTx/>
              <a:buNone/>
            </a:pPr>
            <a:r>
              <a:rPr lang="en-US" altLang="zh-CN" sz="2500"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               </a:t>
            </a:r>
            <a:r>
              <a:rPr lang="en-US" altLang="zh-CN" sz="2800" b="1" dirty="0">
                <a:solidFill>
                  <a:srgbClr val="000000"/>
                </a:solidFill>
                <a:latin typeface="Arial" panose="020B0604020202020204" pitchFamily="34" charset="0"/>
                <a:ea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Google</a:t>
            </a:r>
            <a:r>
              <a:rPr lang="zh-CN" altLang="zh-CN" sz="2800" b="1" dirty="0">
                <a:solidFill>
                  <a:srgbClr val="000000"/>
                </a:solidFill>
                <a:latin typeface="黑体" panose="02010609060101010101" pitchFamily="49" charset="-122"/>
                <a:ea typeface="黑体" panose="02010609060101010101" pitchFamily="49" charset="-122"/>
              </a:rPr>
              <a:t>创始人之一</a:t>
            </a:r>
          </a:p>
          <a:p>
            <a:pPr eaLnBrk="1" hangingPunct="1">
              <a:spcBef>
                <a:spcPts val="800"/>
              </a:spcBef>
              <a:buClrTx/>
              <a:buSzTx/>
              <a:buFontTx/>
              <a:buNone/>
            </a:pPr>
            <a:r>
              <a:rPr lang="zh-CN" altLang="zh-CN" dirty="0">
                <a:solidFill>
                  <a:srgbClr val="000000"/>
                </a:solidFill>
                <a:latin typeface="黑体" panose="02010609060101010101" pitchFamily="49" charset="-122"/>
                <a:ea typeface="黑体" panose="02010609060101010101" pitchFamily="49" charset="-122"/>
              </a:rPr>
              <a:t>应  用：是</a:t>
            </a:r>
            <a:r>
              <a:rPr lang="en-US" altLang="zh-CN" dirty="0">
                <a:solidFill>
                  <a:srgbClr val="000000"/>
                </a:solidFill>
                <a:latin typeface="黑体" panose="02010609060101010101" pitchFamily="49" charset="-122"/>
                <a:ea typeface="黑体" panose="02010609060101010101" pitchFamily="49" charset="-122"/>
              </a:rPr>
              <a:t>Google</a:t>
            </a:r>
            <a:r>
              <a:rPr lang="zh-CN" altLang="zh-CN" dirty="0">
                <a:solidFill>
                  <a:srgbClr val="000000"/>
                </a:solidFill>
                <a:latin typeface="黑体" panose="02010609060101010101" pitchFamily="49" charset="-122"/>
                <a:ea typeface="黑体" panose="02010609060101010101" pitchFamily="49" charset="-122"/>
              </a:rPr>
              <a:t>用来衡量一个网站</a:t>
            </a:r>
          </a:p>
          <a:p>
            <a:pPr eaLnBrk="1" hangingPunct="1">
              <a:spcBef>
                <a:spcPts val="800"/>
              </a:spcBef>
              <a:buClrTx/>
              <a:buSzTx/>
              <a:buFontTx/>
              <a:buNone/>
            </a:pPr>
            <a:r>
              <a:rPr lang="zh-CN" altLang="en-GB" dirty="0">
                <a:solidFill>
                  <a:srgbClr val="000000"/>
                </a:solidFill>
                <a:latin typeface="黑体" panose="02010609060101010101" pitchFamily="49" charset="-122"/>
                <a:ea typeface="黑体" panose="02010609060101010101" pitchFamily="49" charset="-122"/>
              </a:rPr>
              <a:t>        </a:t>
            </a:r>
            <a:r>
              <a:rPr lang="zh-CN" altLang="zh-CN" dirty="0">
                <a:solidFill>
                  <a:srgbClr val="000000"/>
                </a:solidFill>
                <a:latin typeface="黑体" panose="02010609060101010101" pitchFamily="49" charset="-122"/>
                <a:ea typeface="黑体" panose="02010609060101010101" pitchFamily="49" charset="-122"/>
              </a:rPr>
              <a:t>的好坏的</a:t>
            </a:r>
            <a:r>
              <a:rPr lang="zh-CN" altLang="zh-CN" dirty="0">
                <a:solidFill>
                  <a:srgbClr val="993366"/>
                </a:solidFill>
                <a:latin typeface="黑体" panose="02010609060101010101" pitchFamily="49" charset="-122"/>
                <a:ea typeface="黑体" panose="02010609060101010101" pitchFamily="49" charset="-122"/>
              </a:rPr>
              <a:t>唯一标准</a:t>
            </a:r>
            <a:r>
              <a:rPr lang="zh-CN"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Arial" panose="020B0604020202020204" pitchFamily="34" charset="0"/>
              </a:rPr>
              <a:t> </a:t>
            </a:r>
          </a:p>
        </p:txBody>
      </p:sp>
      <p:pic>
        <p:nvPicPr>
          <p:cNvPr id="87044" name="Picture 3">
            <a:extLst>
              <a:ext uri="{FF2B5EF4-FFF2-40B4-BE49-F238E27FC236}">
                <a16:creationId xmlns:a16="http://schemas.microsoft.com/office/drawing/2014/main" id="{2AF7826C-85AC-48FC-8904-C3426EA8E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49275"/>
            <a:ext cx="2592388" cy="2087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A450D4E8-BFF8-449B-82B7-82052AD7D1E4}"/>
              </a:ext>
            </a:extLst>
          </p:cNvPr>
          <p:cNvSpPr txBox="1">
            <a:spLocks noChangeArrowheads="1"/>
          </p:cNvSpPr>
          <p:nvPr/>
        </p:nvSpPr>
        <p:spPr bwMode="auto">
          <a:xfrm>
            <a:off x="-108520" y="764704"/>
            <a:ext cx="8964612" cy="532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36600" indent="-27940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800"/>
              </a:spcBef>
              <a:buClr>
                <a:srgbClr val="00007D"/>
              </a:buClr>
              <a:buSzTx/>
              <a:buFontTx/>
              <a:buNone/>
            </a:pPr>
            <a:r>
              <a:rPr lang="en-US" altLang="zh-CN" sz="4000" dirty="0">
                <a:solidFill>
                  <a:srgbClr val="993366"/>
                </a:solidFill>
                <a:latin typeface="黑体" panose="02010609060101010101" pitchFamily="49" charset="-122"/>
                <a:ea typeface="黑体" panose="02010609060101010101" pitchFamily="49" charset="-122"/>
              </a:rPr>
              <a:t>   PageRank</a:t>
            </a:r>
            <a:r>
              <a:rPr lang="zh-CN" altLang="zh-CN" sz="4000" dirty="0">
                <a:solidFill>
                  <a:srgbClr val="993366"/>
                </a:solidFill>
                <a:latin typeface="黑体" panose="02010609060101010101" pitchFamily="49" charset="-122"/>
                <a:ea typeface="黑体" panose="02010609060101010101" pitchFamily="49" charset="-122"/>
              </a:rPr>
              <a:t>的提出</a:t>
            </a:r>
            <a:endParaRPr lang="en-US" altLang="zh-CN" sz="4000" dirty="0">
              <a:solidFill>
                <a:srgbClr val="993366"/>
              </a:solidFill>
              <a:latin typeface="黑体" panose="02010609060101010101" pitchFamily="49" charset="-122"/>
              <a:ea typeface="黑体" panose="02010609060101010101" pitchFamily="49" charset="-122"/>
            </a:endParaRPr>
          </a:p>
          <a:p>
            <a:pPr eaLnBrk="1" hangingPunct="1">
              <a:spcBef>
                <a:spcPts val="800"/>
              </a:spcBef>
              <a:buClr>
                <a:srgbClr val="00007D"/>
              </a:buClr>
              <a:buSzTx/>
              <a:buFontTx/>
              <a:buNone/>
            </a:pPr>
            <a:endParaRPr lang="zh-CN" altLang="zh-CN" sz="4000" dirty="0">
              <a:solidFill>
                <a:srgbClr val="993366"/>
              </a:solidFill>
              <a:latin typeface="黑体" panose="02010609060101010101" pitchFamily="49" charset="-122"/>
              <a:ea typeface="黑体" panose="02010609060101010101" pitchFamily="49" charset="-122"/>
            </a:endParaRPr>
          </a:p>
          <a:p>
            <a:pPr lvl="1" eaLnBrk="1" hangingPunct="1">
              <a:spcBef>
                <a:spcPts val="700"/>
              </a:spcBef>
              <a:buClr>
                <a:srgbClr val="9999CC"/>
              </a:buClr>
              <a:buSzTx/>
              <a:buFont typeface="Wingdings" panose="05000000000000000000" pitchFamily="2" charset="2"/>
              <a:buChar char=""/>
            </a:pPr>
            <a:r>
              <a:rPr lang="en-US" altLang="zh-CN" sz="2800" dirty="0">
                <a:solidFill>
                  <a:srgbClr val="000000"/>
                </a:solidFill>
                <a:latin typeface="黑体" panose="02010609060101010101" pitchFamily="49" charset="-122"/>
                <a:ea typeface="黑体" panose="02010609060101010101" pitchFamily="49" charset="-122"/>
              </a:rPr>
              <a:t>Google</a:t>
            </a:r>
            <a:r>
              <a:rPr lang="zh-CN" altLang="zh-CN" sz="2800" dirty="0">
                <a:solidFill>
                  <a:srgbClr val="000000"/>
                </a:solidFill>
                <a:latin typeface="黑体" panose="02010609060101010101" pitchFamily="49" charset="-122"/>
                <a:ea typeface="黑体" panose="02010609060101010101" pitchFamily="49" charset="-122"/>
              </a:rPr>
              <a:t>的创始人之一</a:t>
            </a:r>
            <a:r>
              <a:rPr lang="en-US" altLang="zh-CN" sz="2800" dirty="0">
                <a:solidFill>
                  <a:srgbClr val="000000"/>
                </a:solidFill>
                <a:latin typeface="黑体" panose="02010609060101010101" pitchFamily="49" charset="-122"/>
                <a:ea typeface="黑体" panose="02010609060101010101" pitchFamily="49" charset="-122"/>
              </a:rPr>
              <a:t>Larry Page</a:t>
            </a:r>
            <a:r>
              <a:rPr lang="zh-CN" altLang="zh-CN" sz="2800" dirty="0">
                <a:solidFill>
                  <a:srgbClr val="000000"/>
                </a:solidFill>
                <a:latin typeface="黑体" panose="02010609060101010101" pitchFamily="49" charset="-122"/>
                <a:ea typeface="黑体" panose="02010609060101010101" pitchFamily="49" charset="-122"/>
              </a:rPr>
              <a:t>于</a:t>
            </a:r>
            <a:r>
              <a:rPr lang="en-US" altLang="zh-CN" sz="2800" dirty="0">
                <a:solidFill>
                  <a:srgbClr val="993366"/>
                </a:solidFill>
                <a:latin typeface="黑体" panose="02010609060101010101" pitchFamily="49" charset="-122"/>
                <a:ea typeface="黑体" panose="02010609060101010101" pitchFamily="49" charset="-122"/>
              </a:rPr>
              <a:t>1998</a:t>
            </a:r>
            <a:r>
              <a:rPr lang="zh-CN" altLang="zh-CN" sz="2800" dirty="0">
                <a:solidFill>
                  <a:srgbClr val="000000"/>
                </a:solidFill>
                <a:latin typeface="黑体" panose="02010609060101010101" pitchFamily="49" charset="-122"/>
                <a:ea typeface="黑体" panose="02010609060101010101" pitchFamily="49" charset="-122"/>
              </a:rPr>
              <a:t>年提出了</a:t>
            </a:r>
            <a:r>
              <a:rPr lang="en-US" altLang="zh-CN" sz="2800" dirty="0">
                <a:solidFill>
                  <a:srgbClr val="000000"/>
                </a:solidFill>
                <a:latin typeface="黑体" panose="02010609060101010101" pitchFamily="49" charset="-122"/>
                <a:ea typeface="黑体" panose="02010609060101010101" pitchFamily="49" charset="-122"/>
              </a:rPr>
              <a:t>PageRank</a:t>
            </a:r>
            <a:r>
              <a:rPr lang="zh-CN" altLang="zh-CN" sz="2800" dirty="0">
                <a:solidFill>
                  <a:srgbClr val="000000"/>
                </a:solidFill>
                <a:latin typeface="黑体" panose="02010609060101010101" pitchFamily="49" charset="-122"/>
                <a:ea typeface="黑体" panose="02010609060101010101" pitchFamily="49" charset="-122"/>
              </a:rPr>
              <a:t>，并应用在</a:t>
            </a:r>
            <a:r>
              <a:rPr lang="en-US" altLang="zh-CN" sz="2800" dirty="0">
                <a:solidFill>
                  <a:srgbClr val="000000"/>
                </a:solidFill>
                <a:latin typeface="黑体" panose="02010609060101010101" pitchFamily="49" charset="-122"/>
                <a:ea typeface="黑体" panose="02010609060101010101" pitchFamily="49" charset="-122"/>
              </a:rPr>
              <a:t>Google</a:t>
            </a:r>
            <a:r>
              <a:rPr lang="zh-CN" altLang="zh-CN" sz="2800" dirty="0">
                <a:solidFill>
                  <a:srgbClr val="000000"/>
                </a:solidFill>
                <a:latin typeface="黑体" panose="02010609060101010101" pitchFamily="49" charset="-122"/>
                <a:ea typeface="黑体" panose="02010609060101010101" pitchFamily="49" charset="-122"/>
              </a:rPr>
              <a:t>搜索引擎的检索结果排序上，该技术也是</a:t>
            </a:r>
            <a:r>
              <a:rPr lang="en-US" altLang="zh-CN" sz="2800" dirty="0">
                <a:solidFill>
                  <a:srgbClr val="993366"/>
                </a:solidFill>
                <a:latin typeface="黑体" panose="02010609060101010101" pitchFamily="49" charset="-122"/>
                <a:ea typeface="黑体" panose="02010609060101010101" pitchFamily="49" charset="-122"/>
              </a:rPr>
              <a:t>Google</a:t>
            </a:r>
            <a:r>
              <a:rPr lang="zh-CN" altLang="zh-CN" sz="2800" dirty="0">
                <a:solidFill>
                  <a:srgbClr val="993366"/>
                </a:solidFill>
                <a:latin typeface="黑体" panose="02010609060101010101" pitchFamily="49" charset="-122"/>
                <a:ea typeface="黑体" panose="02010609060101010101" pitchFamily="49" charset="-122"/>
              </a:rPr>
              <a:t>早期的核心技术之一</a:t>
            </a:r>
          </a:p>
          <a:p>
            <a:pPr lvl="1" eaLnBrk="1" hangingPunct="1">
              <a:spcBef>
                <a:spcPts val="700"/>
              </a:spcBef>
              <a:buClr>
                <a:srgbClr val="9999CC"/>
              </a:buClr>
              <a:buSzTx/>
              <a:buFont typeface="Wingdings" panose="05000000000000000000" pitchFamily="2" charset="2"/>
              <a:buChar char=""/>
            </a:pPr>
            <a:r>
              <a:rPr lang="en-US" altLang="zh-CN" sz="2800" dirty="0">
                <a:solidFill>
                  <a:srgbClr val="000000"/>
                </a:solidFill>
                <a:latin typeface="黑体" panose="02010609060101010101" pitchFamily="49" charset="-122"/>
                <a:ea typeface="黑体" panose="02010609060101010101" pitchFamily="49" charset="-122"/>
              </a:rPr>
              <a:t>Larry Page</a:t>
            </a:r>
            <a:r>
              <a:rPr lang="zh-CN" altLang="zh-CN" sz="2800" dirty="0">
                <a:solidFill>
                  <a:srgbClr val="000000"/>
                </a:solidFill>
                <a:latin typeface="黑体" panose="02010609060101010101" pitchFamily="49" charset="-122"/>
                <a:ea typeface="黑体" panose="02010609060101010101" pitchFamily="49" charset="-122"/>
              </a:rPr>
              <a:t>是</a:t>
            </a:r>
            <a:r>
              <a:rPr lang="en-US" altLang="zh-CN" sz="2800" dirty="0">
                <a:solidFill>
                  <a:srgbClr val="000000"/>
                </a:solidFill>
                <a:latin typeface="黑体" panose="02010609060101010101" pitchFamily="49" charset="-122"/>
                <a:ea typeface="黑体" panose="02010609060101010101" pitchFamily="49" charset="-122"/>
              </a:rPr>
              <a:t>Google</a:t>
            </a:r>
            <a:r>
              <a:rPr lang="zh-CN" altLang="zh-CN" sz="2800" dirty="0">
                <a:solidFill>
                  <a:srgbClr val="000000"/>
                </a:solidFill>
                <a:latin typeface="黑体" panose="02010609060101010101" pitchFamily="49" charset="-122"/>
                <a:ea typeface="黑体" panose="02010609060101010101" pitchFamily="49" charset="-122"/>
              </a:rPr>
              <a:t>的创始</a:t>
            </a:r>
            <a:r>
              <a:rPr lang="zh-CN" altLang="zh-CN" sz="2800" dirty="0">
                <a:solidFill>
                  <a:srgbClr val="993366"/>
                </a:solidFill>
                <a:latin typeface="黑体" panose="02010609060101010101" pitchFamily="49" charset="-122"/>
                <a:ea typeface="黑体" panose="02010609060101010101" pitchFamily="49" charset="-122"/>
              </a:rPr>
              <a:t>首席执行官</a:t>
            </a:r>
            <a:r>
              <a:rPr lang="zh-CN" altLang="zh-CN" sz="2800" dirty="0">
                <a:solidFill>
                  <a:srgbClr val="000000"/>
                </a:solidFill>
                <a:latin typeface="黑体" panose="02010609060101010101" pitchFamily="49" charset="-122"/>
                <a:ea typeface="黑体" panose="02010609060101010101" pitchFamily="49" charset="-122"/>
              </a:rPr>
              <a:t>，</a:t>
            </a:r>
            <a:r>
              <a:rPr lang="en-US" altLang="zh-CN" sz="2800" dirty="0">
                <a:solidFill>
                  <a:srgbClr val="000000"/>
                </a:solidFill>
                <a:latin typeface="黑体" panose="02010609060101010101" pitchFamily="49" charset="-122"/>
                <a:ea typeface="黑体" panose="02010609060101010101" pitchFamily="49" charset="-122"/>
              </a:rPr>
              <a:t>2001</a:t>
            </a:r>
            <a:r>
              <a:rPr lang="zh-CN" altLang="zh-CN" sz="2800" dirty="0">
                <a:solidFill>
                  <a:srgbClr val="000000"/>
                </a:solidFill>
                <a:latin typeface="黑体" panose="02010609060101010101" pitchFamily="49" charset="-122"/>
                <a:ea typeface="黑体" panose="02010609060101010101" pitchFamily="49" charset="-122"/>
              </a:rPr>
              <a:t>年</a:t>
            </a:r>
            <a:r>
              <a:rPr lang="en-US" altLang="zh-CN" sz="2800" dirty="0">
                <a:solidFill>
                  <a:srgbClr val="000000"/>
                </a:solidFill>
                <a:latin typeface="黑体" panose="02010609060101010101" pitchFamily="49" charset="-122"/>
                <a:ea typeface="黑体" panose="02010609060101010101" pitchFamily="49" charset="-122"/>
              </a:rPr>
              <a:t>4</a:t>
            </a:r>
            <a:r>
              <a:rPr lang="zh-CN" altLang="zh-CN" sz="2800" dirty="0">
                <a:solidFill>
                  <a:srgbClr val="000000"/>
                </a:solidFill>
                <a:latin typeface="黑体" panose="02010609060101010101" pitchFamily="49" charset="-122"/>
                <a:ea typeface="黑体" panose="02010609060101010101" pitchFamily="49" charset="-122"/>
              </a:rPr>
              <a:t>月转任现职产品总裁。他目前仍与</a:t>
            </a:r>
            <a:r>
              <a:rPr lang="en-US" altLang="zh-CN" sz="2800" dirty="0">
                <a:solidFill>
                  <a:srgbClr val="000000"/>
                </a:solidFill>
                <a:latin typeface="黑体" panose="02010609060101010101" pitchFamily="49" charset="-122"/>
                <a:ea typeface="黑体" panose="02010609060101010101" pitchFamily="49" charset="-122"/>
              </a:rPr>
              <a:t>Eric Schmidt</a:t>
            </a:r>
            <a:r>
              <a:rPr lang="zh-CN" altLang="zh-CN" sz="2800" dirty="0">
                <a:solidFill>
                  <a:srgbClr val="000000"/>
                </a:solidFill>
                <a:latin typeface="黑体" panose="02010609060101010101" pitchFamily="49" charset="-122"/>
                <a:ea typeface="黑体" panose="02010609060101010101" pitchFamily="49" charset="-122"/>
              </a:rPr>
              <a:t>和</a:t>
            </a:r>
            <a:r>
              <a:rPr lang="en-US" altLang="zh-CN" sz="2800" dirty="0">
                <a:solidFill>
                  <a:srgbClr val="000000"/>
                </a:solidFill>
                <a:latin typeface="黑体" panose="02010609060101010101" pitchFamily="49" charset="-122"/>
                <a:ea typeface="黑体" panose="02010609060101010101" pitchFamily="49" charset="-122"/>
              </a:rPr>
              <a:t>Sergey Brin</a:t>
            </a:r>
            <a:r>
              <a:rPr lang="zh-CN" altLang="zh-CN" sz="2800" dirty="0">
                <a:solidFill>
                  <a:srgbClr val="000000"/>
                </a:solidFill>
                <a:latin typeface="黑体" panose="02010609060101010101" pitchFamily="49" charset="-122"/>
                <a:ea typeface="黑体" panose="02010609060101010101" pitchFamily="49" charset="-122"/>
              </a:rPr>
              <a:t>一起共同负责 </a:t>
            </a:r>
            <a:r>
              <a:rPr lang="en-US" altLang="zh-CN" sz="2800" dirty="0">
                <a:solidFill>
                  <a:srgbClr val="000000"/>
                </a:solidFill>
                <a:latin typeface="黑体" panose="02010609060101010101" pitchFamily="49" charset="-122"/>
                <a:ea typeface="黑体" panose="02010609060101010101" pitchFamily="49" charset="-122"/>
              </a:rPr>
              <a:t>Google</a:t>
            </a:r>
            <a:r>
              <a:rPr lang="zh-CN" altLang="zh-CN" sz="2800" dirty="0">
                <a:solidFill>
                  <a:srgbClr val="000000"/>
                </a:solidFill>
                <a:latin typeface="黑体" panose="02010609060101010101" pitchFamily="49" charset="-122"/>
                <a:ea typeface="黑体" panose="02010609060101010101" pitchFamily="49" charset="-122"/>
              </a:rPr>
              <a:t>的日常运作。他在斯坦福大学攻读计算机科学博士学位期间，遇到了</a:t>
            </a:r>
            <a:r>
              <a:rPr lang="en-US" altLang="zh-CN" sz="2800" dirty="0">
                <a:solidFill>
                  <a:srgbClr val="000000"/>
                </a:solidFill>
                <a:latin typeface="黑体" panose="02010609060101010101" pitchFamily="49" charset="-122"/>
                <a:ea typeface="黑体" panose="02010609060101010101" pitchFamily="49" charset="-122"/>
              </a:rPr>
              <a:t>Sergey Brin</a:t>
            </a:r>
            <a:r>
              <a:rPr lang="zh-CN" altLang="zh-CN" sz="2800" dirty="0">
                <a:solidFill>
                  <a:srgbClr val="000000"/>
                </a:solidFill>
                <a:latin typeface="黑体" panose="02010609060101010101" pitchFamily="49" charset="-122"/>
                <a:ea typeface="黑体" panose="02010609060101010101" pitchFamily="49" charset="-122"/>
              </a:rPr>
              <a:t>，他们于</a:t>
            </a:r>
            <a:r>
              <a:rPr lang="en-US" altLang="zh-CN" sz="2800" dirty="0">
                <a:solidFill>
                  <a:srgbClr val="000000"/>
                </a:solidFill>
                <a:latin typeface="黑体" panose="02010609060101010101" pitchFamily="49" charset="-122"/>
                <a:ea typeface="黑体" panose="02010609060101010101" pitchFamily="49" charset="-122"/>
              </a:rPr>
              <a:t>1998</a:t>
            </a:r>
            <a:r>
              <a:rPr lang="zh-CN" altLang="zh-CN" sz="2800" dirty="0">
                <a:solidFill>
                  <a:srgbClr val="000000"/>
                </a:solidFill>
                <a:latin typeface="黑体" panose="02010609060101010101" pitchFamily="49" charset="-122"/>
                <a:ea typeface="黑体" panose="02010609060101010101" pitchFamily="49" charset="-122"/>
              </a:rPr>
              <a:t>年合伙创立</a:t>
            </a:r>
            <a:r>
              <a:rPr lang="en-US" altLang="zh-CN" sz="2800" dirty="0">
                <a:solidFill>
                  <a:srgbClr val="000000"/>
                </a:solidFill>
                <a:latin typeface="黑体" panose="02010609060101010101" pitchFamily="49" charset="-122"/>
                <a:ea typeface="黑体" panose="02010609060101010101" pitchFamily="49" charset="-122"/>
              </a:rPr>
              <a:t>Google</a:t>
            </a:r>
            <a:r>
              <a:rPr lang="zh-CN" altLang="zh-CN" sz="2800" dirty="0">
                <a:solidFill>
                  <a:srgbClr val="000000"/>
                </a:solidFill>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a:extLst>
              <a:ext uri="{FF2B5EF4-FFF2-40B4-BE49-F238E27FC236}">
                <a16:creationId xmlns:a16="http://schemas.microsoft.com/office/drawing/2014/main" id="{999F650C-C219-4B9D-B705-B6878E95ED09}"/>
              </a:ext>
            </a:extLst>
          </p:cNvPr>
          <p:cNvSpPr txBox="1">
            <a:spLocks noChangeArrowheads="1"/>
          </p:cNvSpPr>
          <p:nvPr/>
        </p:nvSpPr>
        <p:spPr bwMode="auto">
          <a:xfrm>
            <a:off x="879475" y="544513"/>
            <a:ext cx="8229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solidFill>
                  <a:srgbClr val="993366"/>
                </a:solidFill>
                <a:latin typeface="黑体" panose="02010609060101010101" pitchFamily="49" charset="-122"/>
                <a:ea typeface="黑体" panose="02010609060101010101" pitchFamily="49" charset="-122"/>
              </a:rPr>
              <a:t>Google</a:t>
            </a:r>
            <a:r>
              <a:rPr lang="zh-CN" altLang="zh-CN" sz="4000">
                <a:solidFill>
                  <a:srgbClr val="993366"/>
                </a:solidFill>
                <a:latin typeface="黑体" panose="02010609060101010101" pitchFamily="49" charset="-122"/>
                <a:ea typeface="黑体" panose="02010609060101010101" pitchFamily="49" charset="-122"/>
              </a:rPr>
              <a:t>的网页排序</a:t>
            </a:r>
          </a:p>
        </p:txBody>
      </p:sp>
      <p:sp>
        <p:nvSpPr>
          <p:cNvPr id="91139" name="Text Box 2">
            <a:extLst>
              <a:ext uri="{FF2B5EF4-FFF2-40B4-BE49-F238E27FC236}">
                <a16:creationId xmlns:a16="http://schemas.microsoft.com/office/drawing/2014/main" id="{F8FB3F3E-33FD-4DC1-83F8-51837004E30D}"/>
              </a:ext>
            </a:extLst>
          </p:cNvPr>
          <p:cNvSpPr txBox="1">
            <a:spLocks noChangeArrowheads="1"/>
          </p:cNvSpPr>
          <p:nvPr/>
        </p:nvSpPr>
        <p:spPr bwMode="auto">
          <a:xfrm>
            <a:off x="457200" y="1981200"/>
            <a:ext cx="8507413" cy="642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36600" indent="-27940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646113" indent="-2159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593850" indent="-22225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800"/>
              </a:spcBef>
              <a:buClr>
                <a:srgbClr val="00007D"/>
              </a:buClr>
              <a:buSzTx/>
              <a:buFont typeface="Wingdings" panose="05000000000000000000" pitchFamily="2" charset="2"/>
              <a:buChar char=""/>
            </a:pPr>
            <a:r>
              <a:rPr lang="zh-CN" altLang="en-US" dirty="0">
                <a:solidFill>
                  <a:srgbClr val="000000"/>
                </a:solidFill>
                <a:latin typeface="黑体" panose="02010609060101010101" pitchFamily="49" charset="-122"/>
                <a:ea typeface="黑体" panose="02010609060101010101" pitchFamily="49" charset="-122"/>
              </a:rPr>
              <a:t>如果</a:t>
            </a:r>
            <a:r>
              <a:rPr lang="zh-CN" altLang="zh-CN" dirty="0">
                <a:solidFill>
                  <a:srgbClr val="000000"/>
                </a:solidFill>
                <a:latin typeface="黑体" panose="02010609060101010101" pitchFamily="49" charset="-122"/>
                <a:ea typeface="黑体" panose="02010609060101010101" pitchFamily="49" charset="-122"/>
              </a:rPr>
              <a:t>在</a:t>
            </a:r>
            <a:r>
              <a:rPr lang="en-US" altLang="zh-CN" dirty="0">
                <a:solidFill>
                  <a:srgbClr val="000000"/>
                </a:solidFill>
                <a:latin typeface="黑体" panose="02010609060101010101" pitchFamily="49" charset="-122"/>
                <a:ea typeface="黑体" panose="02010609060101010101" pitchFamily="49" charset="-122"/>
              </a:rPr>
              <a:t>Google</a:t>
            </a:r>
            <a:r>
              <a:rPr lang="zh-CN" altLang="zh-CN" dirty="0">
                <a:solidFill>
                  <a:srgbClr val="000000"/>
                </a:solidFill>
                <a:latin typeface="黑体" panose="02010609060101010101" pitchFamily="49" charset="-122"/>
                <a:ea typeface="黑体" panose="02010609060101010101" pitchFamily="49" charset="-122"/>
              </a:rPr>
              <a:t>中搜索“</a:t>
            </a:r>
            <a:r>
              <a:rPr lang="zh-CN" altLang="zh-CN" dirty="0">
                <a:solidFill>
                  <a:srgbClr val="993366"/>
                </a:solidFill>
                <a:latin typeface="黑体" panose="02010609060101010101" pitchFamily="49" charset="-122"/>
                <a:ea typeface="黑体" panose="02010609060101010101" pitchFamily="49" charset="-122"/>
              </a:rPr>
              <a:t>体育新闻</a:t>
            </a:r>
            <a:r>
              <a:rPr lang="zh-CN" altLang="en-US" dirty="0">
                <a:solidFill>
                  <a:srgbClr val="000000"/>
                </a:solidFill>
                <a:latin typeface="Arial" panose="020B0604020202020204" pitchFamily="34" charset="0"/>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a:t>
            </a:r>
            <a:r>
              <a:rPr lang="zh-CN" altLang="zh-CN" dirty="0">
                <a:solidFill>
                  <a:srgbClr val="000000"/>
                </a:solidFill>
                <a:latin typeface="黑体" panose="02010609060101010101" pitchFamily="49" charset="-122"/>
                <a:ea typeface="黑体" panose="02010609060101010101" pitchFamily="49" charset="-122"/>
              </a:rPr>
              <a:t>搜索引擎工作的简要过程如下</a:t>
            </a:r>
          </a:p>
          <a:p>
            <a:pPr lvl="2" eaLnBrk="1">
              <a:spcBef>
                <a:spcPct val="0"/>
              </a:spcBef>
              <a:buClrTx/>
              <a:buSzTx/>
              <a:buFont typeface="Wingdings" panose="05000000000000000000" pitchFamily="2" charset="2"/>
              <a:buChar char=""/>
            </a:pPr>
            <a:r>
              <a:rPr lang="zh-CN" altLang="zh-CN" sz="2400" dirty="0">
                <a:solidFill>
                  <a:srgbClr val="000000"/>
                </a:solidFill>
                <a:latin typeface="黑体" panose="02010609060101010101" pitchFamily="49" charset="-122"/>
                <a:ea typeface="黑体" panose="02010609060101010101" pitchFamily="49" charset="-122"/>
              </a:rPr>
              <a:t>针对查询词“体育新闻”进行分词——》“</a:t>
            </a:r>
            <a:r>
              <a:rPr lang="zh-CN" altLang="zh-CN" sz="2400" dirty="0">
                <a:solidFill>
                  <a:srgbClr val="993366"/>
                </a:solidFill>
                <a:latin typeface="黑体" panose="02010609060101010101" pitchFamily="49" charset="-122"/>
                <a:ea typeface="黑体" panose="02010609060101010101" pitchFamily="49" charset="-122"/>
              </a:rPr>
              <a:t>体育</a:t>
            </a:r>
            <a:r>
              <a:rPr lang="zh-CN" altLang="en-US" sz="2400" dirty="0">
                <a:solidFill>
                  <a:srgbClr val="000000"/>
                </a:solidFill>
                <a:latin typeface="Arial" panose="020B0604020202020204" pitchFamily="34" charset="0"/>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Arial" panose="020B0604020202020204" pitchFamily="34" charset="0"/>
                <a:ea typeface="黑体" panose="02010609060101010101" pitchFamily="49" charset="-122"/>
              </a:rPr>
              <a:t>“</a:t>
            </a:r>
            <a:r>
              <a:rPr lang="zh-CN" altLang="zh-CN" sz="2400" dirty="0">
                <a:solidFill>
                  <a:srgbClr val="993366"/>
                </a:solidFill>
                <a:latin typeface="黑体" panose="02010609060101010101" pitchFamily="49" charset="-122"/>
                <a:ea typeface="黑体" panose="02010609060101010101" pitchFamily="49" charset="-122"/>
              </a:rPr>
              <a:t>新闻</a:t>
            </a:r>
            <a:r>
              <a:rPr lang="zh-CN" altLang="en-US" sz="2400" dirty="0">
                <a:solidFill>
                  <a:srgbClr val="000000"/>
                </a:solidFill>
                <a:latin typeface="Arial" panose="020B0604020202020204" pitchFamily="34" charset="0"/>
                <a:ea typeface="黑体" panose="02010609060101010101" pitchFamily="49" charset="-122"/>
              </a:rPr>
              <a:t>”</a:t>
            </a:r>
            <a:endParaRPr lang="zh-CN" altLang="en-US" sz="2400" dirty="0">
              <a:solidFill>
                <a:srgbClr val="000000"/>
              </a:solidFill>
              <a:latin typeface="黑体" panose="02010609060101010101" pitchFamily="49" charset="-122"/>
              <a:ea typeface="黑体" panose="02010609060101010101" pitchFamily="49" charset="-122"/>
            </a:endParaRPr>
          </a:p>
          <a:p>
            <a:pPr lvl="2" eaLnBrk="1">
              <a:spcBef>
                <a:spcPct val="0"/>
              </a:spcBef>
              <a:buClrTx/>
              <a:buSzTx/>
              <a:buFont typeface="Wingdings" panose="05000000000000000000" pitchFamily="2" charset="2"/>
              <a:buChar char=""/>
            </a:pPr>
            <a:r>
              <a:rPr lang="zh-CN" altLang="zh-CN" sz="2400" dirty="0">
                <a:solidFill>
                  <a:srgbClr val="000000"/>
                </a:solidFill>
                <a:latin typeface="黑体" panose="02010609060101010101" pitchFamily="49" charset="-122"/>
                <a:ea typeface="黑体" panose="02010609060101010101" pitchFamily="49" charset="-122"/>
              </a:rPr>
              <a:t>根据建立的倒排索引，将同时包含“</a:t>
            </a:r>
            <a:r>
              <a:rPr lang="zh-CN" altLang="zh-CN" sz="2400" dirty="0">
                <a:solidFill>
                  <a:srgbClr val="993366"/>
                </a:solidFill>
                <a:latin typeface="黑体" panose="02010609060101010101" pitchFamily="49" charset="-122"/>
                <a:ea typeface="黑体" panose="02010609060101010101" pitchFamily="49" charset="-122"/>
              </a:rPr>
              <a:t>体育</a:t>
            </a:r>
            <a:r>
              <a:rPr lang="zh-CN" altLang="en-US" sz="2400" dirty="0">
                <a:solidFill>
                  <a:srgbClr val="000000"/>
                </a:solidFill>
                <a:latin typeface="Arial" panose="020B0604020202020204" pitchFamily="34" charset="0"/>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和</a:t>
            </a:r>
            <a:r>
              <a:rPr lang="zh-CN" altLang="en-US" sz="2400" dirty="0">
                <a:solidFill>
                  <a:srgbClr val="000000"/>
                </a:solidFill>
                <a:latin typeface="Arial" panose="020B0604020202020204" pitchFamily="34" charset="0"/>
                <a:ea typeface="黑体" panose="02010609060101010101" pitchFamily="49" charset="-122"/>
              </a:rPr>
              <a:t>“</a:t>
            </a:r>
            <a:r>
              <a:rPr lang="zh-CN" altLang="zh-CN" sz="2400" dirty="0">
                <a:solidFill>
                  <a:srgbClr val="993366"/>
                </a:solidFill>
                <a:latin typeface="黑体" panose="02010609060101010101" pitchFamily="49" charset="-122"/>
                <a:ea typeface="黑体" panose="02010609060101010101" pitchFamily="49" charset="-122"/>
              </a:rPr>
              <a:t>新闻</a:t>
            </a:r>
            <a:r>
              <a:rPr lang="zh-CN" altLang="en-US" sz="2400" dirty="0">
                <a:solidFill>
                  <a:srgbClr val="000000"/>
                </a:solidFill>
                <a:latin typeface="Arial" panose="020B0604020202020204" pitchFamily="34" charset="0"/>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的文档返回，并根据</a:t>
            </a:r>
            <a:r>
              <a:rPr lang="zh-CN" altLang="zh-CN" sz="2400" dirty="0">
                <a:solidFill>
                  <a:srgbClr val="993366"/>
                </a:solidFill>
                <a:latin typeface="黑体" panose="02010609060101010101" pitchFamily="49" charset="-122"/>
                <a:ea typeface="黑体" panose="02010609060101010101" pitchFamily="49" charset="-122"/>
              </a:rPr>
              <a:t>相关性</a:t>
            </a:r>
            <a:r>
              <a:rPr lang="zh-CN" altLang="zh-CN" sz="2400" dirty="0">
                <a:solidFill>
                  <a:srgbClr val="000000"/>
                </a:solidFill>
                <a:latin typeface="黑体" panose="02010609060101010101" pitchFamily="49" charset="-122"/>
                <a:ea typeface="黑体" panose="02010609060101010101" pitchFamily="49" charset="-122"/>
              </a:rPr>
              <a:t>进行排序</a:t>
            </a:r>
          </a:p>
          <a:p>
            <a:pPr lvl="3" eaLnBrk="1" hangingPunct="1">
              <a:spcBef>
                <a:spcPts val="500"/>
              </a:spcBef>
              <a:buClr>
                <a:srgbClr val="9999CC"/>
              </a:buClr>
              <a:buSzTx/>
              <a:buFont typeface="Wingdings" panose="05000000000000000000" pitchFamily="2" charset="2"/>
              <a:buChar char=""/>
            </a:pPr>
            <a:r>
              <a:rPr lang="zh-CN" altLang="zh-CN" sz="2000" dirty="0">
                <a:solidFill>
                  <a:srgbClr val="000000"/>
                </a:solidFill>
                <a:latin typeface="黑体" panose="02010609060101010101" pitchFamily="49" charset="-122"/>
                <a:ea typeface="黑体" panose="02010609060101010101" pitchFamily="49" charset="-122"/>
              </a:rPr>
              <a:t>这里的相关性主要是基于</a:t>
            </a:r>
            <a:r>
              <a:rPr lang="zh-CN" altLang="zh-CN" sz="2000" dirty="0">
                <a:solidFill>
                  <a:srgbClr val="993366"/>
                </a:solidFill>
                <a:latin typeface="黑体" panose="02010609060101010101" pitchFamily="49" charset="-122"/>
                <a:ea typeface="黑体" panose="02010609060101010101" pitchFamily="49" charset="-122"/>
              </a:rPr>
              <a:t>内容的相关性</a:t>
            </a:r>
          </a:p>
          <a:p>
            <a:pPr lvl="3" eaLnBrk="1" hangingPunct="1">
              <a:spcBef>
                <a:spcPts val="500"/>
              </a:spcBef>
              <a:buClr>
                <a:srgbClr val="9999CC"/>
              </a:buClr>
              <a:buSzTx/>
              <a:buFont typeface="Wingdings" panose="05000000000000000000" pitchFamily="2" charset="2"/>
              <a:buChar char=""/>
            </a:pPr>
            <a:r>
              <a:rPr lang="zh-CN" altLang="zh-CN" sz="2000" dirty="0">
                <a:solidFill>
                  <a:srgbClr val="000000"/>
                </a:solidFill>
                <a:latin typeface="黑体" panose="02010609060101010101" pitchFamily="49" charset="-122"/>
                <a:ea typeface="黑体" panose="02010609060101010101" pitchFamily="49" charset="-122"/>
              </a:rPr>
              <a:t>但是会有一些</a:t>
            </a:r>
            <a:r>
              <a:rPr lang="zh-CN" altLang="zh-CN" sz="2000" dirty="0">
                <a:solidFill>
                  <a:srgbClr val="993366"/>
                </a:solidFill>
                <a:latin typeface="黑体" panose="02010609060101010101" pitchFamily="49" charset="-122"/>
                <a:ea typeface="黑体" panose="02010609060101010101" pitchFamily="49" charset="-122"/>
              </a:rPr>
              <a:t>垃圾网页</a:t>
            </a:r>
            <a:r>
              <a:rPr lang="zh-CN" altLang="zh-CN" sz="2000" dirty="0">
                <a:solidFill>
                  <a:srgbClr val="000000"/>
                </a:solidFill>
                <a:latin typeface="黑体" panose="02010609060101010101" pitchFamily="49" charset="-122"/>
                <a:ea typeface="黑体" panose="02010609060101010101" pitchFamily="49" charset="-122"/>
              </a:rPr>
              <a:t>，虽然也包含大量的查询词，但却并非满足用户需要的文档，</a:t>
            </a:r>
            <a:r>
              <a:rPr lang="zh-CN" altLang="en-US" sz="2000" dirty="0">
                <a:solidFill>
                  <a:srgbClr val="000000"/>
                </a:solidFill>
                <a:latin typeface="黑体" panose="02010609060101010101" pitchFamily="49" charset="-122"/>
                <a:ea typeface="黑体" panose="02010609060101010101" pitchFamily="49" charset="-122"/>
              </a:rPr>
              <a:t>例如</a:t>
            </a:r>
            <a:r>
              <a:rPr lang="zh-CN" altLang="zh-CN" sz="2000" dirty="0">
                <a:solidFill>
                  <a:srgbClr val="000000"/>
                </a:solidFill>
                <a:latin typeface="黑体" panose="02010609060101010101" pitchFamily="49" charset="-122"/>
                <a:ea typeface="黑体" panose="02010609060101010101" pitchFamily="49" charset="-122"/>
              </a:rPr>
              <a:t>，一个网页中虽然出现了四次“体育新闻”但却不是用户所需要的</a:t>
            </a:r>
          </a:p>
          <a:p>
            <a:pPr lvl="3" eaLnBrk="1" hangingPunct="1">
              <a:spcBef>
                <a:spcPts val="500"/>
              </a:spcBef>
              <a:buClr>
                <a:srgbClr val="9999CC"/>
              </a:buClr>
              <a:buSzTx/>
              <a:buFont typeface="Wingdings" panose="05000000000000000000" pitchFamily="2" charset="2"/>
              <a:buChar char=""/>
            </a:pPr>
            <a:r>
              <a:rPr lang="zh-CN" altLang="zh-CN" sz="2000" dirty="0">
                <a:solidFill>
                  <a:srgbClr val="000000"/>
                </a:solidFill>
                <a:latin typeface="黑体" panose="02010609060101010101" pitchFamily="49" charset="-122"/>
                <a:ea typeface="黑体" panose="02010609060101010101" pitchFamily="49" charset="-122"/>
              </a:rPr>
              <a:t>因此，页面</a:t>
            </a:r>
            <a:r>
              <a:rPr lang="zh-CN" altLang="zh-CN" sz="2000" dirty="0">
                <a:solidFill>
                  <a:srgbClr val="993366"/>
                </a:solidFill>
                <a:latin typeface="黑体" panose="02010609060101010101" pitchFamily="49" charset="-122"/>
                <a:ea typeface="黑体" panose="02010609060101010101" pitchFamily="49" charset="-122"/>
              </a:rPr>
              <a:t>本身的重要性</a:t>
            </a:r>
            <a:r>
              <a:rPr lang="zh-CN" altLang="zh-CN" sz="2000" dirty="0">
                <a:solidFill>
                  <a:srgbClr val="000000"/>
                </a:solidFill>
                <a:latin typeface="黑体" panose="02010609060101010101" pitchFamily="49" charset="-122"/>
                <a:ea typeface="黑体" panose="02010609060101010101" pitchFamily="49" charset="-122"/>
              </a:rPr>
              <a:t>在网页排序中也起着很重要的作用</a:t>
            </a:r>
          </a:p>
          <a:p>
            <a:pPr lvl="1" eaLnBrk="1" hangingPunct="1">
              <a:spcBef>
                <a:spcPts val="700"/>
              </a:spcBef>
              <a:buClrTx/>
              <a:buSzTx/>
              <a:buFontTx/>
              <a:buNone/>
            </a:pP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spcBef>
                <a:spcPts val="800"/>
              </a:spcBef>
              <a:buClrTx/>
              <a:buSzTx/>
              <a:buFontTx/>
              <a:buNone/>
            </a:pPr>
            <a:endParaRPr lang="zh-CN" altLang="en-US" sz="2500" i="1" dirty="0">
              <a:solidFill>
                <a:srgbClr val="000000"/>
              </a:solidFill>
              <a:latin typeface="黑体" panose="02010609060101010101" pitchFamily="49" charset="-122"/>
              <a:ea typeface="黑体" panose="02010609060101010101" pitchFamily="49" charset="-122"/>
            </a:endParaRPr>
          </a:p>
          <a:p>
            <a:pPr eaLnBrk="1" hangingPunct="1">
              <a:spcBef>
                <a:spcPts val="800"/>
              </a:spcBef>
              <a:buClrTx/>
              <a:buSzTx/>
              <a:buFontTx/>
              <a:buNone/>
            </a:pPr>
            <a:endParaRPr lang="en-US" altLang="zh-CN" sz="2500" i="1" dirty="0">
              <a:solidFill>
                <a:srgbClr val="000000"/>
              </a:solidFill>
              <a:latin typeface="Arial" panose="020B0604020202020204" pitchFamily="34" charset="0"/>
            </a:endParaRPr>
          </a:p>
        </p:txBody>
      </p:sp>
      <p:sp>
        <p:nvSpPr>
          <p:cNvPr id="91140" name="Oval 3">
            <a:extLst>
              <a:ext uri="{FF2B5EF4-FFF2-40B4-BE49-F238E27FC236}">
                <a16:creationId xmlns:a16="http://schemas.microsoft.com/office/drawing/2014/main" id="{C59BADDD-9FED-4A32-AA6F-D6A05C50749B}"/>
              </a:ext>
            </a:extLst>
          </p:cNvPr>
          <p:cNvSpPr>
            <a:spLocks noChangeArrowheads="1"/>
          </p:cNvSpPr>
          <p:nvPr/>
        </p:nvSpPr>
        <p:spPr bwMode="auto">
          <a:xfrm>
            <a:off x="5940425" y="908050"/>
            <a:ext cx="2376488" cy="1008063"/>
          </a:xfrm>
          <a:prstGeom prst="ellipse">
            <a:avLst/>
          </a:prstGeom>
          <a:solidFill>
            <a:srgbClr val="9999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zh-CN" sz="2500" b="1">
                <a:solidFill>
                  <a:srgbClr val="993366"/>
                </a:solidFill>
              </a:rPr>
              <a:t>查询词和文档的相关性</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a:extLst>
              <a:ext uri="{FF2B5EF4-FFF2-40B4-BE49-F238E27FC236}">
                <a16:creationId xmlns:a16="http://schemas.microsoft.com/office/drawing/2014/main" id="{B652FDCD-2C6A-4CC3-808B-FA46BE85009C}"/>
              </a:ext>
            </a:extLst>
          </p:cNvPr>
          <p:cNvSpPr txBox="1">
            <a:spLocks noChangeArrowheads="1"/>
          </p:cNvSpPr>
          <p:nvPr/>
        </p:nvSpPr>
        <p:spPr bwMode="auto">
          <a:xfrm>
            <a:off x="817563" y="558800"/>
            <a:ext cx="8229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solidFill>
                  <a:srgbClr val="993366"/>
                </a:solidFill>
                <a:latin typeface="黑体" panose="02010609060101010101" pitchFamily="49" charset="-122"/>
                <a:ea typeface="黑体" panose="02010609060101010101" pitchFamily="49" charset="-122"/>
              </a:rPr>
              <a:t>Google</a:t>
            </a:r>
            <a:r>
              <a:rPr lang="zh-CN" altLang="zh-CN" sz="4000">
                <a:solidFill>
                  <a:srgbClr val="993366"/>
                </a:solidFill>
                <a:latin typeface="黑体" panose="02010609060101010101" pitchFamily="49" charset="-122"/>
                <a:ea typeface="黑体" panose="02010609060101010101" pitchFamily="49" charset="-122"/>
              </a:rPr>
              <a:t>的网页排序</a:t>
            </a:r>
            <a:r>
              <a:rPr lang="en-US" altLang="zh-CN" sz="4000">
                <a:solidFill>
                  <a:srgbClr val="993366"/>
                </a:solidFill>
                <a:latin typeface="黑体" panose="02010609060101010101" pitchFamily="49" charset="-122"/>
                <a:ea typeface="黑体" panose="02010609060101010101" pitchFamily="49" charset="-122"/>
              </a:rPr>
              <a:t>(Cont.)</a:t>
            </a:r>
            <a:endParaRPr lang="zh-CN" altLang="zh-CN" sz="4000">
              <a:solidFill>
                <a:srgbClr val="993366"/>
              </a:solidFill>
              <a:latin typeface="黑体" panose="02010609060101010101" pitchFamily="49" charset="-122"/>
              <a:ea typeface="黑体" panose="02010609060101010101" pitchFamily="49" charset="-122"/>
            </a:endParaRPr>
          </a:p>
        </p:txBody>
      </p:sp>
      <p:sp>
        <p:nvSpPr>
          <p:cNvPr id="93187" name="Text Box 2">
            <a:extLst>
              <a:ext uri="{FF2B5EF4-FFF2-40B4-BE49-F238E27FC236}">
                <a16:creationId xmlns:a16="http://schemas.microsoft.com/office/drawing/2014/main" id="{A6697F48-9FA5-49C7-A404-39B31AD312F3}"/>
              </a:ext>
            </a:extLst>
          </p:cNvPr>
          <p:cNvSpPr txBox="1">
            <a:spLocks noChangeArrowheads="1"/>
          </p:cNvSpPr>
          <p:nvPr/>
        </p:nvSpPr>
        <p:spPr bwMode="auto">
          <a:xfrm>
            <a:off x="468313" y="1930400"/>
            <a:ext cx="8675687" cy="531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1413" indent="-22225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800"/>
              </a:spcBef>
              <a:buClr>
                <a:srgbClr val="00007D"/>
              </a:buClr>
              <a:buSzTx/>
              <a:buFont typeface="Wingdings" panose="05000000000000000000" pitchFamily="2" charset="2"/>
              <a:buChar char=""/>
            </a:pPr>
            <a:r>
              <a:rPr lang="zh-CN" altLang="zh-CN" sz="2400">
                <a:solidFill>
                  <a:srgbClr val="000000"/>
                </a:solidFill>
                <a:latin typeface="黑体" panose="02010609060101010101" pitchFamily="49" charset="-122"/>
                <a:ea typeface="黑体" panose="02010609060101010101" pitchFamily="49" charset="-122"/>
              </a:rPr>
              <a:t>如何度量网页本身的重要性呢？</a:t>
            </a:r>
          </a:p>
          <a:p>
            <a:pPr eaLnBrk="1">
              <a:spcBef>
                <a:spcPct val="0"/>
              </a:spcBef>
              <a:buClrTx/>
              <a:buSzTx/>
              <a:buFontTx/>
              <a:buNone/>
            </a:pPr>
            <a:r>
              <a:rPr lang="en-US" altLang="zh-CN" sz="2800">
                <a:solidFill>
                  <a:srgbClr val="000000"/>
                </a:solidFill>
                <a:latin typeface="黑体" panose="02010609060101010101" pitchFamily="49" charset="-122"/>
                <a:ea typeface="黑体" panose="02010609060101010101" pitchFamily="49" charset="-122"/>
              </a:rPr>
              <a:t>  </a:t>
            </a:r>
            <a:r>
              <a:rPr lang="zh-CN" altLang="zh-CN" sz="2400">
                <a:solidFill>
                  <a:srgbClr val="000000"/>
                </a:solidFill>
                <a:latin typeface="黑体" panose="02010609060101010101" pitchFamily="49" charset="-122"/>
                <a:ea typeface="黑体" panose="02010609060101010101" pitchFamily="49" charset="-122"/>
              </a:rPr>
              <a:t>互联网上的每一篇</a:t>
            </a:r>
            <a:r>
              <a:rPr lang="en-US" altLang="zh-CN" sz="2400">
                <a:solidFill>
                  <a:srgbClr val="000000"/>
                </a:solidFill>
                <a:latin typeface="黑体" panose="02010609060101010101" pitchFamily="49" charset="-122"/>
                <a:ea typeface="黑体" panose="02010609060101010101" pitchFamily="49" charset="-122"/>
              </a:rPr>
              <a:t>html</a:t>
            </a:r>
            <a:r>
              <a:rPr lang="zh-CN" altLang="zh-CN" sz="2400">
                <a:solidFill>
                  <a:srgbClr val="000000"/>
                </a:solidFill>
                <a:latin typeface="黑体" panose="02010609060101010101" pitchFamily="49" charset="-122"/>
                <a:ea typeface="黑体" panose="02010609060101010101" pitchFamily="49" charset="-122"/>
              </a:rPr>
              <a:t>文档除了</a:t>
            </a:r>
            <a:r>
              <a:rPr lang="zh-CN" altLang="zh-CN" sz="2400">
                <a:solidFill>
                  <a:srgbClr val="993366"/>
                </a:solidFill>
                <a:latin typeface="黑体" panose="02010609060101010101" pitchFamily="49" charset="-122"/>
                <a:ea typeface="黑体" panose="02010609060101010101" pitchFamily="49" charset="-122"/>
              </a:rPr>
              <a:t>包含文本、图片、视频等信息外</a:t>
            </a:r>
            <a:r>
              <a:rPr lang="zh-CN" altLang="zh-CN" sz="2400">
                <a:solidFill>
                  <a:srgbClr val="000000"/>
                </a:solidFill>
                <a:latin typeface="黑体" panose="02010609060101010101" pitchFamily="49" charset="-122"/>
                <a:ea typeface="黑体" panose="02010609060101010101" pitchFamily="49" charset="-122"/>
              </a:rPr>
              <a:t>，还包含了大量的</a:t>
            </a:r>
            <a:r>
              <a:rPr lang="zh-CN" altLang="zh-CN" sz="2400">
                <a:solidFill>
                  <a:srgbClr val="993366"/>
                </a:solidFill>
                <a:latin typeface="黑体" panose="02010609060101010101" pitchFamily="49" charset="-122"/>
                <a:ea typeface="黑体" panose="02010609060101010101" pitchFamily="49" charset="-122"/>
              </a:rPr>
              <a:t>链接关系</a:t>
            </a:r>
            <a:r>
              <a:rPr lang="zh-CN" altLang="zh-CN" sz="2400">
                <a:solidFill>
                  <a:srgbClr val="000000"/>
                </a:solidFill>
                <a:latin typeface="黑体" panose="02010609060101010101" pitchFamily="49" charset="-122"/>
                <a:ea typeface="黑体" panose="02010609060101010101" pitchFamily="49" charset="-122"/>
              </a:rPr>
              <a:t>，利用这些</a:t>
            </a:r>
            <a:r>
              <a:rPr lang="zh-CN" altLang="zh-CN" sz="2400">
                <a:solidFill>
                  <a:srgbClr val="993366"/>
                </a:solidFill>
                <a:latin typeface="黑体" panose="02010609060101010101" pitchFamily="49" charset="-122"/>
                <a:ea typeface="黑体" panose="02010609060101010101" pitchFamily="49" charset="-122"/>
              </a:rPr>
              <a:t>链接关系</a:t>
            </a:r>
            <a:r>
              <a:rPr lang="zh-CN" altLang="zh-CN" sz="2400">
                <a:solidFill>
                  <a:srgbClr val="000000"/>
                </a:solidFill>
                <a:latin typeface="黑体" panose="02010609060101010101" pitchFamily="49" charset="-122"/>
                <a:ea typeface="黑体" panose="02010609060101010101" pitchFamily="49" charset="-122"/>
              </a:rPr>
              <a:t>，能够发现某些</a:t>
            </a:r>
            <a:r>
              <a:rPr lang="zh-CN" altLang="zh-CN" sz="2400">
                <a:solidFill>
                  <a:srgbClr val="993366"/>
                </a:solidFill>
                <a:latin typeface="黑体" panose="02010609060101010101" pitchFamily="49" charset="-122"/>
                <a:ea typeface="黑体" panose="02010609060101010101" pitchFamily="49" charset="-122"/>
              </a:rPr>
              <a:t>重要的网页</a:t>
            </a:r>
          </a:p>
          <a:p>
            <a:pPr lvl="2" eaLnBrk="1" hangingPunct="1">
              <a:spcBef>
                <a:spcPts val="600"/>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lvl="2" eaLnBrk="1" hangingPunct="1">
              <a:spcBef>
                <a:spcPts val="600"/>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lvl="2" eaLnBrk="1" hangingPunct="1">
              <a:spcBef>
                <a:spcPts val="600"/>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eaLnBrk="1" hangingPunct="1">
              <a:spcBef>
                <a:spcPts val="600"/>
              </a:spcBef>
              <a:buClr>
                <a:srgbClr val="00007D"/>
              </a:buClr>
              <a:buSzTx/>
              <a:buFont typeface="Wingdings" panose="05000000000000000000" pitchFamily="2" charset="2"/>
              <a:buChar char=""/>
            </a:pPr>
            <a:r>
              <a:rPr lang="zh-CN" altLang="zh-CN" sz="2400">
                <a:solidFill>
                  <a:srgbClr val="000000"/>
                </a:solidFill>
                <a:latin typeface="黑体" panose="02010609060101010101" pitchFamily="49" charset="-122"/>
                <a:ea typeface="黑体" panose="02010609060101010101" pitchFamily="49" charset="-122"/>
              </a:rPr>
              <a:t>直观地看，某网页</a:t>
            </a:r>
            <a:r>
              <a:rPr lang="en-US" altLang="zh-CN" sz="2400">
                <a:solidFill>
                  <a:srgbClr val="000000"/>
                </a:solidFill>
                <a:latin typeface="黑体" panose="02010609060101010101" pitchFamily="49" charset="-122"/>
                <a:ea typeface="黑体" panose="02010609060101010101" pitchFamily="49" charset="-122"/>
              </a:rPr>
              <a:t>A</a:t>
            </a:r>
            <a:r>
              <a:rPr lang="zh-CN" altLang="zh-CN" sz="2400">
                <a:solidFill>
                  <a:srgbClr val="000000"/>
                </a:solidFill>
                <a:latin typeface="黑体" panose="02010609060101010101" pitchFamily="49" charset="-122"/>
                <a:ea typeface="黑体" panose="02010609060101010101" pitchFamily="49" charset="-122"/>
              </a:rPr>
              <a:t>链向网页</a:t>
            </a:r>
            <a:r>
              <a:rPr lang="en-US" altLang="zh-CN" sz="2400">
                <a:solidFill>
                  <a:srgbClr val="000000"/>
                </a:solidFill>
                <a:latin typeface="黑体" panose="02010609060101010101" pitchFamily="49" charset="-122"/>
                <a:ea typeface="黑体" panose="02010609060101010101" pitchFamily="49" charset="-122"/>
              </a:rPr>
              <a:t>B</a:t>
            </a:r>
            <a:r>
              <a:rPr lang="zh-CN" altLang="zh-CN" sz="2400">
                <a:solidFill>
                  <a:srgbClr val="000000"/>
                </a:solidFill>
                <a:latin typeface="黑体" panose="02010609060101010101" pitchFamily="49" charset="-122"/>
                <a:ea typeface="黑体" panose="02010609060101010101" pitchFamily="49" charset="-122"/>
              </a:rPr>
              <a:t>，则可以认为网页</a:t>
            </a:r>
            <a:r>
              <a:rPr lang="en-US" altLang="zh-CN" sz="2400">
                <a:solidFill>
                  <a:srgbClr val="000000"/>
                </a:solidFill>
                <a:latin typeface="黑体" panose="02010609060101010101" pitchFamily="49" charset="-122"/>
                <a:ea typeface="黑体" panose="02010609060101010101" pitchFamily="49" charset="-122"/>
              </a:rPr>
              <a:t>A</a:t>
            </a:r>
            <a:r>
              <a:rPr lang="zh-CN" altLang="zh-CN" sz="2400">
                <a:solidFill>
                  <a:srgbClr val="000000"/>
                </a:solidFill>
                <a:latin typeface="黑体" panose="02010609060101010101" pitchFamily="49" charset="-122"/>
                <a:ea typeface="黑体" panose="02010609060101010101" pitchFamily="49" charset="-122"/>
              </a:rPr>
              <a:t>觉得网页</a:t>
            </a:r>
            <a:r>
              <a:rPr lang="en-US" altLang="zh-CN" sz="2400">
                <a:solidFill>
                  <a:srgbClr val="000000"/>
                </a:solidFill>
                <a:latin typeface="黑体" panose="02010609060101010101" pitchFamily="49" charset="-122"/>
                <a:ea typeface="黑体" panose="02010609060101010101" pitchFamily="49" charset="-122"/>
              </a:rPr>
              <a:t>B</a:t>
            </a:r>
            <a:r>
              <a:rPr lang="zh-CN" altLang="zh-CN" sz="2400">
                <a:solidFill>
                  <a:srgbClr val="000000"/>
                </a:solidFill>
                <a:latin typeface="黑体" panose="02010609060101010101" pitchFamily="49" charset="-122"/>
                <a:ea typeface="黑体" panose="02010609060101010101" pitchFamily="49" charset="-122"/>
              </a:rPr>
              <a:t>有链接价值，是比较重要的网页。</a:t>
            </a:r>
          </a:p>
          <a:p>
            <a:pPr eaLnBrk="1" hangingPunct="1">
              <a:spcBef>
                <a:spcPts val="600"/>
              </a:spcBef>
              <a:buClrTx/>
              <a:buSzTx/>
              <a:buFontTx/>
              <a:buNone/>
            </a:pPr>
            <a:r>
              <a:rPr lang="en-US" altLang="zh-CN" sz="2400">
                <a:solidFill>
                  <a:srgbClr val="000000"/>
                </a:solidFill>
                <a:latin typeface="黑体" panose="02010609060101010101" pitchFamily="49" charset="-122"/>
                <a:ea typeface="黑体" panose="02010609060101010101" pitchFamily="49" charset="-122"/>
              </a:rPr>
              <a:t>  </a:t>
            </a:r>
            <a:r>
              <a:rPr lang="en-US" altLang="zh-CN" sz="2500"/>
              <a:t> </a:t>
            </a:r>
            <a:r>
              <a:rPr lang="en-US" altLang="zh-CN" sz="2400">
                <a:solidFill>
                  <a:srgbClr val="000000"/>
                </a:solidFill>
                <a:latin typeface="黑体" panose="02010609060101010101" pitchFamily="49" charset="-122"/>
                <a:ea typeface="黑体" panose="02010609060101010101" pitchFamily="49" charset="-122"/>
              </a:rPr>
              <a:t>Google</a:t>
            </a:r>
            <a:r>
              <a:rPr lang="zh-CN" altLang="en-US" sz="2400">
                <a:solidFill>
                  <a:srgbClr val="000000"/>
                </a:solidFill>
                <a:latin typeface="黑体" panose="02010609060101010101" pitchFamily="49" charset="-122"/>
                <a:ea typeface="黑体" panose="02010609060101010101" pitchFamily="49" charset="-122"/>
              </a:rPr>
              <a:t>网页排序的基本原理：</a:t>
            </a:r>
            <a:r>
              <a:rPr lang="zh-CN" altLang="zh-CN" sz="2400">
                <a:solidFill>
                  <a:srgbClr val="000000"/>
                </a:solidFill>
                <a:latin typeface="黑体" panose="02010609060101010101" pitchFamily="49" charset="-122"/>
                <a:ea typeface="黑体" panose="02010609060101010101" pitchFamily="49" charset="-122"/>
              </a:rPr>
              <a:t>某网页被指向的</a:t>
            </a:r>
            <a:r>
              <a:rPr lang="zh-CN" altLang="zh-CN" sz="2400">
                <a:solidFill>
                  <a:srgbClr val="993366"/>
                </a:solidFill>
                <a:latin typeface="黑体" panose="02010609060101010101" pitchFamily="49" charset="-122"/>
                <a:ea typeface="黑体" panose="02010609060101010101" pitchFamily="49" charset="-122"/>
              </a:rPr>
              <a:t>次数越多</a:t>
            </a:r>
            <a:r>
              <a:rPr lang="zh-CN" altLang="zh-CN" sz="2400">
                <a:solidFill>
                  <a:srgbClr val="000000"/>
                </a:solidFill>
                <a:latin typeface="黑体" panose="02010609060101010101" pitchFamily="49" charset="-122"/>
                <a:ea typeface="黑体" panose="02010609060101010101" pitchFamily="49" charset="-122"/>
              </a:rPr>
              <a:t>，则它的</a:t>
            </a:r>
            <a:r>
              <a:rPr lang="zh-CN" altLang="zh-CN" sz="2400">
                <a:solidFill>
                  <a:srgbClr val="993366"/>
                </a:solidFill>
                <a:latin typeface="黑体" panose="02010609060101010101" pitchFamily="49" charset="-122"/>
                <a:ea typeface="黑体" panose="02010609060101010101" pitchFamily="49" charset="-122"/>
              </a:rPr>
              <a:t>重要性越高</a:t>
            </a:r>
            <a:r>
              <a:rPr lang="zh-CN" altLang="zh-CN" sz="2400">
                <a:solidFill>
                  <a:srgbClr val="000000"/>
                </a:solidFill>
                <a:latin typeface="黑体" panose="02010609060101010101" pitchFamily="49" charset="-122"/>
                <a:ea typeface="黑体" panose="02010609060101010101" pitchFamily="49" charset="-122"/>
              </a:rPr>
              <a:t>；越是</a:t>
            </a:r>
            <a:r>
              <a:rPr lang="zh-CN" altLang="zh-CN" sz="2400">
                <a:solidFill>
                  <a:srgbClr val="993366"/>
                </a:solidFill>
                <a:latin typeface="黑体" panose="02010609060101010101" pitchFamily="49" charset="-122"/>
                <a:ea typeface="黑体" panose="02010609060101010101" pitchFamily="49" charset="-122"/>
              </a:rPr>
              <a:t>重要的网页，所链接的网页的重要性也越高。</a:t>
            </a:r>
          </a:p>
        </p:txBody>
      </p:sp>
      <p:sp>
        <p:nvSpPr>
          <p:cNvPr id="93188" name="Oval 4">
            <a:extLst>
              <a:ext uri="{FF2B5EF4-FFF2-40B4-BE49-F238E27FC236}">
                <a16:creationId xmlns:a16="http://schemas.microsoft.com/office/drawing/2014/main" id="{DBC321FE-2CA1-47A7-967F-8A3E3C53090B}"/>
              </a:ext>
            </a:extLst>
          </p:cNvPr>
          <p:cNvSpPr>
            <a:spLocks noChangeArrowheads="1"/>
          </p:cNvSpPr>
          <p:nvPr/>
        </p:nvSpPr>
        <p:spPr bwMode="auto">
          <a:xfrm>
            <a:off x="1835150" y="3878263"/>
            <a:ext cx="358775" cy="215900"/>
          </a:xfrm>
          <a:prstGeom prst="ellipse">
            <a:avLst/>
          </a:prstGeom>
          <a:solidFill>
            <a:srgbClr val="9999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500">
                <a:solidFill>
                  <a:srgbClr val="000000"/>
                </a:solidFill>
              </a:rPr>
              <a:t>A</a:t>
            </a:r>
          </a:p>
        </p:txBody>
      </p:sp>
      <p:sp>
        <p:nvSpPr>
          <p:cNvPr id="93189" name="Oval 5">
            <a:extLst>
              <a:ext uri="{FF2B5EF4-FFF2-40B4-BE49-F238E27FC236}">
                <a16:creationId xmlns:a16="http://schemas.microsoft.com/office/drawing/2014/main" id="{6D04DF03-1B1C-494E-9FFA-B124A50BD606}"/>
              </a:ext>
            </a:extLst>
          </p:cNvPr>
          <p:cNvSpPr>
            <a:spLocks noChangeArrowheads="1"/>
          </p:cNvSpPr>
          <p:nvPr/>
        </p:nvSpPr>
        <p:spPr bwMode="auto">
          <a:xfrm>
            <a:off x="3013075" y="3865563"/>
            <a:ext cx="358775" cy="241300"/>
          </a:xfrm>
          <a:prstGeom prst="ellipse">
            <a:avLst/>
          </a:prstGeom>
          <a:solidFill>
            <a:srgbClr val="9999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500">
                <a:solidFill>
                  <a:srgbClr val="000000"/>
                </a:solidFill>
              </a:rPr>
              <a:t>B</a:t>
            </a:r>
          </a:p>
        </p:txBody>
      </p:sp>
      <p:sp>
        <p:nvSpPr>
          <p:cNvPr id="93190" name="Line 6">
            <a:extLst>
              <a:ext uri="{FF2B5EF4-FFF2-40B4-BE49-F238E27FC236}">
                <a16:creationId xmlns:a16="http://schemas.microsoft.com/office/drawing/2014/main" id="{F61E6DD8-0959-4AE7-B035-7B652275C07E}"/>
              </a:ext>
            </a:extLst>
          </p:cNvPr>
          <p:cNvSpPr>
            <a:spLocks noChangeShapeType="1"/>
          </p:cNvSpPr>
          <p:nvPr/>
        </p:nvSpPr>
        <p:spPr bwMode="auto">
          <a:xfrm>
            <a:off x="2219325" y="3962400"/>
            <a:ext cx="79216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191" name="Oval 7">
            <a:extLst>
              <a:ext uri="{FF2B5EF4-FFF2-40B4-BE49-F238E27FC236}">
                <a16:creationId xmlns:a16="http://schemas.microsoft.com/office/drawing/2014/main" id="{9D18A5E4-B32D-4F76-8C23-27770BAD301E}"/>
              </a:ext>
            </a:extLst>
          </p:cNvPr>
          <p:cNvSpPr>
            <a:spLocks noChangeArrowheads="1"/>
          </p:cNvSpPr>
          <p:nvPr/>
        </p:nvSpPr>
        <p:spPr bwMode="auto">
          <a:xfrm>
            <a:off x="5580063" y="3500438"/>
            <a:ext cx="2160587" cy="1008062"/>
          </a:xfrm>
          <a:prstGeom prst="ellipse">
            <a:avLst/>
          </a:prstGeom>
          <a:solidFill>
            <a:srgbClr val="9999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zh-CN" sz="2000" b="1">
                <a:solidFill>
                  <a:srgbClr val="993366"/>
                </a:solidFill>
              </a:rPr>
              <a:t>网页是节点，网页</a:t>
            </a:r>
          </a:p>
          <a:p>
            <a:pPr algn="ctr" eaLnBrk="1" hangingPunct="1">
              <a:spcBef>
                <a:spcPct val="0"/>
              </a:spcBef>
              <a:buClrTx/>
              <a:buSzTx/>
              <a:buFontTx/>
              <a:buNone/>
            </a:pPr>
            <a:r>
              <a:rPr lang="zh-CN" altLang="zh-CN" sz="2000" b="1">
                <a:solidFill>
                  <a:srgbClr val="993366"/>
                </a:solidFill>
              </a:rPr>
              <a:t>间的链接关系是边</a:t>
            </a:r>
          </a:p>
        </p:txBody>
      </p:sp>
    </p:spTree>
  </p:cSld>
  <p:clrMapOvr>
    <a:masterClrMapping/>
  </p:clrMapOvr>
  <p:transition advTm="1740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06E6D3AC-7D34-43DC-9DE3-86CDDA5F6731}"/>
              </a:ext>
            </a:extLst>
          </p:cNvPr>
          <p:cNvSpPr>
            <a:spLocks noChangeArrowheads="1"/>
          </p:cNvSpPr>
          <p:nvPr/>
        </p:nvSpPr>
        <p:spPr bwMode="auto">
          <a:xfrm>
            <a:off x="5943600" y="2733675"/>
            <a:ext cx="2925763" cy="293528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sp>
        <p:nvSpPr>
          <p:cNvPr id="95235" name="Text Box 2">
            <a:extLst>
              <a:ext uri="{FF2B5EF4-FFF2-40B4-BE49-F238E27FC236}">
                <a16:creationId xmlns:a16="http://schemas.microsoft.com/office/drawing/2014/main" id="{D1C87DEF-5A39-4818-AEA7-8C1BDCCFB801}"/>
              </a:ext>
            </a:extLst>
          </p:cNvPr>
          <p:cNvSpPr txBox="1">
            <a:spLocks noChangeArrowheads="1"/>
          </p:cNvSpPr>
          <p:nvPr/>
        </p:nvSpPr>
        <p:spPr bwMode="auto">
          <a:xfrm>
            <a:off x="914400" y="520700"/>
            <a:ext cx="6970713"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solidFill>
                  <a:srgbClr val="993366"/>
                </a:solidFill>
                <a:latin typeface="黑体" panose="02010609060101010101" pitchFamily="49" charset="-122"/>
                <a:ea typeface="黑体" panose="02010609060101010101" pitchFamily="49" charset="-122"/>
              </a:rPr>
              <a:t>Google</a:t>
            </a:r>
            <a:r>
              <a:rPr lang="zh-CN" altLang="zh-CN" sz="4000">
                <a:solidFill>
                  <a:srgbClr val="993366"/>
                </a:solidFill>
                <a:latin typeface="黑体" panose="02010609060101010101" pitchFamily="49" charset="-122"/>
                <a:ea typeface="黑体" panose="02010609060101010101" pitchFamily="49" charset="-122"/>
              </a:rPr>
              <a:t>的网页排序</a:t>
            </a:r>
            <a:r>
              <a:rPr lang="en-US" altLang="zh-CN" sz="4000">
                <a:solidFill>
                  <a:srgbClr val="993366"/>
                </a:solidFill>
                <a:latin typeface="黑体" panose="02010609060101010101" pitchFamily="49" charset="-122"/>
                <a:ea typeface="黑体" panose="02010609060101010101" pitchFamily="49" charset="-122"/>
              </a:rPr>
              <a:t>(Cont.)</a:t>
            </a:r>
            <a:endParaRPr lang="zh-CN" altLang="zh-CN" sz="4000">
              <a:solidFill>
                <a:srgbClr val="993366"/>
              </a:solidFill>
              <a:latin typeface="黑体" panose="02010609060101010101" pitchFamily="49" charset="-122"/>
              <a:ea typeface="黑体" panose="02010609060101010101" pitchFamily="49" charset="-122"/>
            </a:endParaRPr>
          </a:p>
        </p:txBody>
      </p:sp>
      <p:sp>
        <p:nvSpPr>
          <p:cNvPr id="95236" name="Text Box 3">
            <a:extLst>
              <a:ext uri="{FF2B5EF4-FFF2-40B4-BE49-F238E27FC236}">
                <a16:creationId xmlns:a16="http://schemas.microsoft.com/office/drawing/2014/main" id="{E1869570-418D-49B4-AA1E-708BD9124500}"/>
              </a:ext>
            </a:extLst>
          </p:cNvPr>
          <p:cNvSpPr txBox="1">
            <a:spLocks noChangeArrowheads="1"/>
          </p:cNvSpPr>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800"/>
              </a:spcBef>
              <a:buClr>
                <a:srgbClr val="00007D"/>
              </a:buClr>
              <a:buSzTx/>
              <a:buFont typeface="Wingdings" panose="05000000000000000000" pitchFamily="2" charset="2"/>
              <a:buChar char=""/>
            </a:pPr>
            <a:r>
              <a:rPr lang="zh-CN" altLang="zh-CN">
                <a:solidFill>
                  <a:srgbClr val="000000"/>
                </a:solidFill>
                <a:latin typeface="Arial" panose="020B0604020202020204" pitchFamily="34" charset="0"/>
                <a:ea typeface="黑体" panose="02010609060101010101" pitchFamily="49" charset="-122"/>
              </a:rPr>
              <a:t>一个更加形象的图</a:t>
            </a:r>
          </a:p>
          <a:p>
            <a:pPr eaLnBrk="1" hangingPunct="1">
              <a:spcBef>
                <a:spcPts val="800"/>
              </a:spcBef>
              <a:buClrTx/>
              <a:buSzTx/>
              <a:buFontTx/>
              <a:buNone/>
            </a:pPr>
            <a:endParaRPr lang="zh-CN" altLang="en-GB">
              <a:solidFill>
                <a:srgbClr val="000000"/>
              </a:solidFill>
              <a:latin typeface="Arial" panose="020B0604020202020204" pitchFamily="34" charset="0"/>
              <a:ea typeface="黑体" panose="02010609060101010101" pitchFamily="49" charset="-122"/>
            </a:endParaRPr>
          </a:p>
        </p:txBody>
      </p:sp>
      <p:pic>
        <p:nvPicPr>
          <p:cNvPr id="95237" name="Picture 4">
            <a:extLst>
              <a:ext uri="{FF2B5EF4-FFF2-40B4-BE49-F238E27FC236}">
                <a16:creationId xmlns:a16="http://schemas.microsoft.com/office/drawing/2014/main" id="{73D437A2-AABC-4575-BE14-6E65D8424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492375"/>
            <a:ext cx="5370513" cy="4308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8" name="Text Box 5">
            <a:extLst>
              <a:ext uri="{FF2B5EF4-FFF2-40B4-BE49-F238E27FC236}">
                <a16:creationId xmlns:a16="http://schemas.microsoft.com/office/drawing/2014/main" id="{B65C3CB6-8B2F-4BE5-A9F2-E9C1EB6DA5EE}"/>
              </a:ext>
            </a:extLst>
          </p:cNvPr>
          <p:cNvSpPr txBox="1">
            <a:spLocks noChangeArrowheads="1"/>
          </p:cNvSpPr>
          <p:nvPr/>
        </p:nvSpPr>
        <p:spPr bwMode="auto">
          <a:xfrm>
            <a:off x="6040438" y="2733675"/>
            <a:ext cx="2828925" cy="27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1125"/>
              </a:spcBef>
              <a:buClrTx/>
              <a:buSzTx/>
              <a:buFontTx/>
              <a:buNone/>
            </a:pPr>
            <a:r>
              <a:rPr lang="zh-CN" altLang="zh-CN" sz="2200">
                <a:solidFill>
                  <a:srgbClr val="000000"/>
                </a:solidFill>
                <a:latin typeface="黑体" panose="02010609060101010101" pitchFamily="49" charset="-122"/>
                <a:ea typeface="黑体" panose="02010609060101010101" pitchFamily="49" charset="-122"/>
              </a:rPr>
              <a:t>链向</a:t>
            </a:r>
            <a:r>
              <a:rPr lang="zh-CN" altLang="zh-CN" sz="2200">
                <a:solidFill>
                  <a:srgbClr val="993366"/>
                </a:solidFill>
                <a:latin typeface="黑体" panose="02010609060101010101" pitchFamily="49" charset="-122"/>
                <a:ea typeface="黑体" panose="02010609060101010101" pitchFamily="49" charset="-122"/>
              </a:rPr>
              <a:t>网页</a:t>
            </a:r>
            <a:r>
              <a:rPr lang="en-US" altLang="zh-CN" sz="2200">
                <a:solidFill>
                  <a:srgbClr val="993366"/>
                </a:solidFill>
                <a:latin typeface="黑体" panose="02010609060101010101" pitchFamily="49" charset="-122"/>
                <a:ea typeface="黑体" panose="02010609060101010101" pitchFamily="49" charset="-122"/>
              </a:rPr>
              <a:t>E</a:t>
            </a:r>
            <a:r>
              <a:rPr lang="zh-CN" altLang="zh-CN" sz="2200">
                <a:solidFill>
                  <a:srgbClr val="993366"/>
                </a:solidFill>
                <a:latin typeface="黑体" panose="02010609060101010101" pitchFamily="49" charset="-122"/>
                <a:ea typeface="黑体" panose="02010609060101010101" pitchFamily="49" charset="-122"/>
              </a:rPr>
              <a:t>的链接远远</a:t>
            </a:r>
            <a:r>
              <a:rPr lang="zh-CN" altLang="en-US" sz="2200">
                <a:solidFill>
                  <a:srgbClr val="993366"/>
                </a:solidFill>
                <a:latin typeface="黑体" panose="02010609060101010101" pitchFamily="49" charset="-122"/>
                <a:ea typeface="黑体" panose="02010609060101010101" pitchFamily="49" charset="-122"/>
              </a:rPr>
              <a:t>多</a:t>
            </a:r>
            <a:r>
              <a:rPr lang="zh-CN" altLang="zh-CN" sz="2200">
                <a:solidFill>
                  <a:srgbClr val="993366"/>
                </a:solidFill>
                <a:latin typeface="黑体" panose="02010609060101010101" pitchFamily="49" charset="-122"/>
                <a:ea typeface="黑体" panose="02010609060101010101" pitchFamily="49" charset="-122"/>
              </a:rPr>
              <a:t>于链向网页</a:t>
            </a:r>
            <a:r>
              <a:rPr lang="en-US" altLang="zh-CN" sz="2200">
                <a:solidFill>
                  <a:srgbClr val="993366"/>
                </a:solidFill>
                <a:latin typeface="黑体" panose="02010609060101010101" pitchFamily="49" charset="-122"/>
                <a:ea typeface="黑体" panose="02010609060101010101" pitchFamily="49" charset="-122"/>
              </a:rPr>
              <a:t>C</a:t>
            </a:r>
            <a:r>
              <a:rPr lang="zh-CN" altLang="zh-CN" sz="2200">
                <a:solidFill>
                  <a:srgbClr val="993366"/>
                </a:solidFill>
                <a:latin typeface="黑体" panose="02010609060101010101" pitchFamily="49" charset="-122"/>
                <a:ea typeface="黑体" panose="02010609060101010101" pitchFamily="49" charset="-122"/>
              </a:rPr>
              <a:t>的链接</a:t>
            </a:r>
            <a:r>
              <a:rPr lang="zh-CN" altLang="zh-CN" sz="2200">
                <a:solidFill>
                  <a:srgbClr val="000000"/>
                </a:solidFill>
                <a:latin typeface="黑体" panose="02010609060101010101" pitchFamily="49" charset="-122"/>
                <a:ea typeface="黑体" panose="02010609060101010101" pitchFamily="49" charset="-122"/>
              </a:rPr>
              <a:t>，但是网页</a:t>
            </a:r>
            <a:r>
              <a:rPr lang="en-US" altLang="zh-CN" sz="2200">
                <a:solidFill>
                  <a:srgbClr val="993366"/>
                </a:solidFill>
                <a:latin typeface="黑体" panose="02010609060101010101" pitchFamily="49" charset="-122"/>
                <a:ea typeface="黑体" panose="02010609060101010101" pitchFamily="49" charset="-122"/>
              </a:rPr>
              <a:t>C</a:t>
            </a:r>
            <a:r>
              <a:rPr lang="zh-CN" altLang="zh-CN" sz="2200">
                <a:solidFill>
                  <a:srgbClr val="993366"/>
                </a:solidFill>
                <a:latin typeface="黑体" panose="02010609060101010101" pitchFamily="49" charset="-122"/>
                <a:ea typeface="黑体" panose="02010609060101010101" pitchFamily="49" charset="-122"/>
              </a:rPr>
              <a:t>的重要性</a:t>
            </a:r>
            <a:r>
              <a:rPr lang="zh-CN" altLang="zh-CN" sz="2200">
                <a:solidFill>
                  <a:srgbClr val="000000"/>
                </a:solidFill>
                <a:latin typeface="黑体" panose="02010609060101010101" pitchFamily="49" charset="-122"/>
                <a:ea typeface="黑体" panose="02010609060101010101" pitchFamily="49" charset="-122"/>
              </a:rPr>
              <a:t>却</a:t>
            </a:r>
            <a:r>
              <a:rPr lang="zh-CN" altLang="zh-CN" sz="2200">
                <a:solidFill>
                  <a:srgbClr val="993366"/>
                </a:solidFill>
                <a:latin typeface="黑体" panose="02010609060101010101" pitchFamily="49" charset="-122"/>
                <a:ea typeface="黑体" panose="02010609060101010101" pitchFamily="49" charset="-122"/>
              </a:rPr>
              <a:t>大于网页</a:t>
            </a:r>
            <a:r>
              <a:rPr lang="en-US" altLang="zh-CN" sz="2200">
                <a:solidFill>
                  <a:srgbClr val="993366"/>
                </a:solidFill>
                <a:latin typeface="黑体" panose="02010609060101010101" pitchFamily="49" charset="-122"/>
                <a:ea typeface="黑体" panose="02010609060101010101" pitchFamily="49" charset="-122"/>
              </a:rPr>
              <a:t>E</a:t>
            </a:r>
            <a:r>
              <a:rPr lang="zh-CN" altLang="zh-CN" sz="2200">
                <a:solidFill>
                  <a:srgbClr val="000000"/>
                </a:solidFill>
                <a:latin typeface="黑体" panose="02010609060101010101" pitchFamily="49" charset="-122"/>
                <a:ea typeface="黑体" panose="02010609060101010101" pitchFamily="49" charset="-122"/>
              </a:rPr>
              <a:t>。这是因为因为网页</a:t>
            </a:r>
            <a:r>
              <a:rPr lang="en-US" altLang="zh-CN" sz="2200">
                <a:solidFill>
                  <a:srgbClr val="000000"/>
                </a:solidFill>
                <a:latin typeface="黑体" panose="02010609060101010101" pitchFamily="49" charset="-122"/>
                <a:ea typeface="黑体" panose="02010609060101010101" pitchFamily="49" charset="-122"/>
              </a:rPr>
              <a:t>C</a:t>
            </a:r>
            <a:r>
              <a:rPr lang="zh-CN" altLang="zh-CN" sz="2200">
                <a:solidFill>
                  <a:srgbClr val="000000"/>
                </a:solidFill>
                <a:latin typeface="黑体" panose="02010609060101010101" pitchFamily="49" charset="-122"/>
                <a:ea typeface="黑体" panose="02010609060101010101" pitchFamily="49" charset="-122"/>
              </a:rPr>
              <a:t>被网页</a:t>
            </a:r>
            <a:r>
              <a:rPr lang="en-US" altLang="zh-CN" sz="2200">
                <a:solidFill>
                  <a:srgbClr val="000000"/>
                </a:solidFill>
                <a:latin typeface="黑体" panose="02010609060101010101" pitchFamily="49" charset="-122"/>
                <a:ea typeface="黑体" panose="02010609060101010101" pitchFamily="49" charset="-122"/>
              </a:rPr>
              <a:t>B</a:t>
            </a:r>
            <a:r>
              <a:rPr lang="zh-CN" altLang="zh-CN" sz="2200">
                <a:solidFill>
                  <a:srgbClr val="000000"/>
                </a:solidFill>
                <a:latin typeface="黑体" panose="02010609060101010101" pitchFamily="49" charset="-122"/>
                <a:ea typeface="黑体" panose="02010609060101010101" pitchFamily="49" charset="-122"/>
              </a:rPr>
              <a:t>所链接，而网页</a:t>
            </a:r>
            <a:r>
              <a:rPr lang="en-US" altLang="zh-CN" sz="2200">
                <a:solidFill>
                  <a:srgbClr val="993366"/>
                </a:solidFill>
                <a:latin typeface="黑体" panose="02010609060101010101" pitchFamily="49" charset="-122"/>
                <a:ea typeface="黑体" panose="02010609060101010101" pitchFamily="49" charset="-122"/>
              </a:rPr>
              <a:t>B</a:t>
            </a:r>
            <a:r>
              <a:rPr lang="zh-CN" altLang="zh-CN" sz="2200">
                <a:solidFill>
                  <a:srgbClr val="993366"/>
                </a:solidFill>
                <a:latin typeface="黑体" panose="02010609060101010101" pitchFamily="49" charset="-122"/>
                <a:ea typeface="黑体" panose="02010609060101010101" pitchFamily="49" charset="-122"/>
              </a:rPr>
              <a:t>有很高的重要性</a:t>
            </a:r>
            <a:r>
              <a:rPr lang="zh-CN" altLang="zh-CN" sz="2200">
                <a:solidFill>
                  <a:srgbClr val="000000"/>
                </a:solidFill>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5346015" cy="584775"/>
          </a:xfrm>
          <a:prstGeom prst="rect">
            <a:avLst/>
          </a:prstGeom>
        </p:spPr>
        <p:txBody>
          <a:bodyPr wrap="square">
            <a:spAutoFit/>
          </a:bodyPr>
          <a:lstStyle/>
          <a:p>
            <a:pPr eaLnBrk="1" hangingPunct="1">
              <a:spcBef>
                <a:spcPts val="575"/>
              </a:spcBef>
              <a:buClrTx/>
              <a:buSzTx/>
              <a:buFontTx/>
              <a:buNone/>
            </a:pPr>
            <a:r>
              <a:rPr lang="zh-CN" altLang="zh-CN" sz="3200" dirty="0">
                <a:solidFill>
                  <a:srgbClr val="993366"/>
                </a:solidFill>
                <a:latin typeface="黑体" panose="02010609060101010101" pitchFamily="49" charset="-122"/>
                <a:ea typeface="黑体" panose="02010609060101010101" pitchFamily="49" charset="-122"/>
              </a:rPr>
              <a:t>什么是</a:t>
            </a:r>
            <a:r>
              <a:rPr lang="en-US" altLang="zh-CN" sz="3200" dirty="0">
                <a:solidFill>
                  <a:srgbClr val="993366"/>
                </a:solidFill>
                <a:latin typeface="黑体" panose="02010609060101010101" pitchFamily="49" charset="-122"/>
                <a:ea typeface="黑体" panose="02010609060101010101" pitchFamily="49" charset="-122"/>
              </a:rPr>
              <a:t>PageRank</a:t>
            </a:r>
          </a:p>
        </p:txBody>
      </p:sp>
      <p:sp>
        <p:nvSpPr>
          <p:cNvPr id="3" name="矩形 2"/>
          <p:cNvSpPr/>
          <p:nvPr/>
        </p:nvSpPr>
        <p:spPr>
          <a:xfrm>
            <a:off x="566326" y="1628800"/>
            <a:ext cx="7822097" cy="4370427"/>
          </a:xfrm>
          <a:prstGeom prst="rect">
            <a:avLst/>
          </a:prstGeom>
        </p:spPr>
        <p:txBody>
          <a:bodyPr wrap="square">
            <a:spAutoFit/>
          </a:bodyPr>
          <a:lstStyle/>
          <a:p>
            <a:pPr marL="0" lvl="1" eaLnBrk="1" hangingPunct="1">
              <a:spcBef>
                <a:spcPts val="375"/>
              </a:spcBef>
              <a:buClrTx/>
              <a:buSzTx/>
              <a:buFontTx/>
              <a:buNone/>
            </a:pPr>
            <a:r>
              <a:rPr lang="en-US" altLang="zh-CN" sz="2800" dirty="0">
                <a:solidFill>
                  <a:srgbClr val="000000"/>
                </a:solidFill>
                <a:latin typeface="黑体" panose="02010609060101010101" pitchFamily="49" charset="-122"/>
                <a:ea typeface="黑体" panose="02010609060101010101" pitchFamily="49" charset="-122"/>
              </a:rPr>
              <a:t> </a:t>
            </a:r>
            <a:r>
              <a:rPr lang="en-US" altLang="zh-CN" dirty="0">
                <a:solidFill>
                  <a:srgbClr val="000000"/>
                </a:solidFill>
                <a:latin typeface="黑体" panose="02010609060101010101" pitchFamily="49" charset="-122"/>
                <a:ea typeface="黑体" panose="02010609060101010101" pitchFamily="49" charset="-122"/>
              </a:rPr>
              <a:t>PageRank</a:t>
            </a:r>
            <a:r>
              <a:rPr lang="zh-CN" altLang="zh-CN" dirty="0">
                <a:solidFill>
                  <a:srgbClr val="000000"/>
                </a:solidFill>
                <a:latin typeface="黑体" panose="02010609060101010101" pitchFamily="49" charset="-122"/>
                <a:ea typeface="黑体" panose="02010609060101010101" pitchFamily="49" charset="-122"/>
              </a:rPr>
              <a:t>是一种在搜索引擎中根据网页之间相互的链接关系计算网页排名的技术。</a:t>
            </a:r>
          </a:p>
          <a:p>
            <a:pPr marL="0" lvl="1" eaLnBrk="1" hangingPunct="1">
              <a:spcBef>
                <a:spcPts val="375"/>
              </a:spcBef>
              <a:buClrTx/>
              <a:buSzTx/>
              <a:buFontTx/>
              <a:buNone/>
            </a:pPr>
            <a:r>
              <a:rPr lang="en-US" altLang="zh-CN" dirty="0">
                <a:solidFill>
                  <a:srgbClr val="000000"/>
                </a:solidFill>
                <a:latin typeface="黑体" panose="02010609060101010101" pitchFamily="49" charset="-122"/>
                <a:ea typeface="黑体" panose="02010609060101010101" pitchFamily="49" charset="-122"/>
              </a:rPr>
              <a:t>    PageRank</a:t>
            </a:r>
            <a:r>
              <a:rPr lang="zh-CN" altLang="zh-CN" dirty="0">
                <a:solidFill>
                  <a:srgbClr val="000000"/>
                </a:solidFill>
                <a:latin typeface="黑体" panose="02010609060101010101" pitchFamily="49" charset="-122"/>
                <a:ea typeface="黑体" panose="02010609060101010101" pitchFamily="49" charset="-122"/>
              </a:rPr>
              <a:t>是</a:t>
            </a:r>
            <a:r>
              <a:rPr lang="en-US" altLang="zh-CN" dirty="0">
                <a:solidFill>
                  <a:srgbClr val="000000"/>
                </a:solidFill>
                <a:latin typeface="黑体" panose="02010609060101010101" pitchFamily="49" charset="-122"/>
                <a:ea typeface="黑体" panose="02010609060101010101" pitchFamily="49" charset="-122"/>
              </a:rPr>
              <a:t>Google</a:t>
            </a:r>
            <a:r>
              <a:rPr lang="zh-CN" altLang="zh-CN" dirty="0">
                <a:solidFill>
                  <a:srgbClr val="000000"/>
                </a:solidFill>
                <a:latin typeface="黑体" panose="02010609060101010101" pitchFamily="49" charset="-122"/>
                <a:ea typeface="黑体" panose="02010609060101010101" pitchFamily="49" charset="-122"/>
              </a:rPr>
              <a:t>用来标识网页的等级或重要性的一种方法。其级别从</a:t>
            </a:r>
            <a:r>
              <a:rPr lang="en-US" altLang="zh-CN" dirty="0">
                <a:solidFill>
                  <a:srgbClr val="990099"/>
                </a:solidFill>
                <a:latin typeface="黑体" panose="02010609060101010101" pitchFamily="49" charset="-122"/>
                <a:ea typeface="黑体" panose="02010609060101010101" pitchFamily="49" charset="-122"/>
              </a:rPr>
              <a:t>1</a:t>
            </a:r>
            <a:r>
              <a:rPr lang="zh-CN" altLang="zh-CN" dirty="0">
                <a:solidFill>
                  <a:srgbClr val="990099"/>
                </a:solidFill>
                <a:latin typeface="黑体" panose="02010609060101010101" pitchFamily="49" charset="-122"/>
                <a:ea typeface="黑体" panose="02010609060101010101" pitchFamily="49" charset="-122"/>
              </a:rPr>
              <a:t>到</a:t>
            </a:r>
            <a:r>
              <a:rPr lang="en-US" altLang="zh-CN" dirty="0">
                <a:solidFill>
                  <a:srgbClr val="990099"/>
                </a:solidFill>
                <a:latin typeface="黑体" panose="02010609060101010101" pitchFamily="49" charset="-122"/>
                <a:ea typeface="黑体" panose="02010609060101010101" pitchFamily="49" charset="-122"/>
              </a:rPr>
              <a:t>10</a:t>
            </a:r>
            <a:r>
              <a:rPr lang="zh-CN" altLang="zh-CN" dirty="0">
                <a:solidFill>
                  <a:srgbClr val="990099"/>
                </a:solidFill>
                <a:latin typeface="黑体" panose="02010609060101010101" pitchFamily="49" charset="-122"/>
                <a:ea typeface="黑体" panose="02010609060101010101" pitchFamily="49" charset="-122"/>
              </a:rPr>
              <a:t>级</a:t>
            </a:r>
            <a:r>
              <a:rPr lang="zh-CN" altLang="zh-CN"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PR</a:t>
            </a:r>
            <a:r>
              <a:rPr lang="zh-CN" altLang="zh-CN" dirty="0">
                <a:solidFill>
                  <a:srgbClr val="000000"/>
                </a:solidFill>
                <a:latin typeface="黑体" panose="02010609060101010101" pitchFamily="49" charset="-122"/>
                <a:ea typeface="黑体" panose="02010609060101010101" pitchFamily="49" charset="-122"/>
              </a:rPr>
              <a:t>值越高说明该网页越受欢迎（越重要）。</a:t>
            </a:r>
            <a:endParaRPr lang="zh-CN" altLang="en-US" dirty="0">
              <a:solidFill>
                <a:srgbClr val="000000"/>
              </a:solidFill>
              <a:latin typeface="黑体" panose="02010609060101010101" pitchFamily="49" charset="-122"/>
              <a:ea typeface="黑体" panose="02010609060101010101" pitchFamily="49" charset="-122"/>
            </a:endParaRPr>
          </a:p>
          <a:p>
            <a:pPr marL="0" lvl="1" eaLnBrk="1" hangingPunct="1">
              <a:spcBef>
                <a:spcPts val="375"/>
              </a:spcBef>
              <a:buClrTx/>
              <a:buSzTx/>
              <a:buFontTx/>
              <a:buNone/>
            </a:pPr>
            <a:r>
              <a:rPr lang="zh-CN" altLang="en-US" dirty="0">
                <a:solidFill>
                  <a:srgbClr val="000000"/>
                </a:solidFill>
                <a:latin typeface="黑体" panose="02010609060101010101" pitchFamily="49" charset="-122"/>
                <a:ea typeface="黑体" panose="02010609060101010101" pitchFamily="49" charset="-122"/>
              </a:rPr>
              <a:t>    </a:t>
            </a:r>
            <a:r>
              <a:rPr lang="en-US" altLang="zh-CN" dirty="0">
                <a:solidFill>
                  <a:srgbClr val="000000"/>
                </a:solidFill>
                <a:latin typeface="黑体" panose="02010609060101010101" pitchFamily="49" charset="-122"/>
                <a:ea typeface="黑体" panose="02010609060101010101" pitchFamily="49" charset="-122"/>
              </a:rPr>
              <a:t>PageRank</a:t>
            </a:r>
            <a:r>
              <a:rPr lang="zh-CN" altLang="en-US" dirty="0">
                <a:solidFill>
                  <a:srgbClr val="000000"/>
                </a:solidFill>
                <a:latin typeface="黑体" panose="02010609060101010101" pitchFamily="49" charset="-122"/>
                <a:ea typeface="黑体" panose="02010609060101010101" pitchFamily="49" charset="-122"/>
              </a:rPr>
              <a:t>近似于一个用户</a:t>
            </a:r>
            <a:r>
              <a:rPr lang="zh-CN" altLang="en-US" dirty="0">
                <a:solidFill>
                  <a:srgbClr val="990099"/>
                </a:solidFill>
                <a:latin typeface="黑体" panose="02010609060101010101" pitchFamily="49" charset="-122"/>
                <a:ea typeface="黑体" panose="02010609060101010101" pitchFamily="49" charset="-122"/>
              </a:rPr>
              <a:t>在</a:t>
            </a:r>
            <a:r>
              <a:rPr lang="en-US" altLang="zh-CN" dirty="0">
                <a:solidFill>
                  <a:srgbClr val="990099"/>
                </a:solidFill>
                <a:latin typeface="黑体" panose="02010609060101010101" pitchFamily="49" charset="-122"/>
                <a:ea typeface="黑体" panose="02010609060101010101" pitchFamily="49" charset="-122"/>
              </a:rPr>
              <a:t>Internet</a:t>
            </a:r>
            <a:r>
              <a:rPr lang="zh-CN" altLang="en-US" dirty="0">
                <a:solidFill>
                  <a:srgbClr val="990099"/>
                </a:solidFill>
                <a:latin typeface="黑体" panose="02010609060101010101" pitchFamily="49" charset="-122"/>
                <a:ea typeface="黑体" panose="02010609060101010101" pitchFamily="49" charset="-122"/>
              </a:rPr>
              <a:t>上随机地单击链接将会到达特定网页的可能性</a:t>
            </a:r>
            <a:r>
              <a:rPr lang="zh-CN" altLang="en-US" dirty="0">
                <a:solidFill>
                  <a:srgbClr val="000000"/>
                </a:solidFill>
                <a:latin typeface="黑体" panose="02010609060101010101" pitchFamily="49" charset="-122"/>
                <a:ea typeface="黑体" panose="02010609060101010101" pitchFamily="49" charset="-122"/>
              </a:rPr>
              <a:t>。通常，能够从更多地方到达的网页更为重要，因此具有更高的</a:t>
            </a:r>
            <a:r>
              <a:rPr lang="en-US" altLang="zh-CN" dirty="0">
                <a:solidFill>
                  <a:srgbClr val="000000"/>
                </a:solidFill>
                <a:latin typeface="黑体" panose="02010609060101010101" pitchFamily="49" charset="-122"/>
                <a:ea typeface="黑体" panose="02010609060101010101" pitchFamily="49" charset="-122"/>
              </a:rPr>
              <a:t>PageRank</a:t>
            </a:r>
            <a:r>
              <a:rPr lang="zh-CN" altLang="en-US" dirty="0">
                <a:solidFill>
                  <a:srgbClr val="000000"/>
                </a:solidFill>
                <a:latin typeface="黑体" panose="02010609060101010101" pitchFamily="49" charset="-122"/>
                <a:ea typeface="黑体" panose="02010609060101010101" pitchFamily="49" charset="-122"/>
              </a:rPr>
              <a:t>。</a:t>
            </a:r>
          </a:p>
          <a:p>
            <a:pPr marL="0" lvl="1" eaLnBrk="1" hangingPunct="1">
              <a:spcBef>
                <a:spcPts val="375"/>
              </a:spcBef>
              <a:buClrTx/>
              <a:buSzTx/>
              <a:buFontTx/>
              <a:buNone/>
            </a:pPr>
            <a:r>
              <a:rPr lang="zh-CN" altLang="en-US" dirty="0">
                <a:solidFill>
                  <a:srgbClr val="000000"/>
                </a:solidFill>
                <a:latin typeface="黑体" panose="02010609060101010101" pitchFamily="49" charset="-122"/>
                <a:ea typeface="黑体" panose="02010609060101010101" pitchFamily="49" charset="-122"/>
              </a:rPr>
              <a:t>    如果要</a:t>
            </a:r>
            <a:r>
              <a:rPr lang="zh-CN" altLang="zh-CN" dirty="0">
                <a:solidFill>
                  <a:srgbClr val="000000"/>
                </a:solidFill>
                <a:latin typeface="黑体" panose="02010609060101010101" pitchFamily="49" charset="-122"/>
                <a:ea typeface="黑体" panose="02010609060101010101" pitchFamily="49" charset="-122"/>
              </a:rPr>
              <a:t>查看</a:t>
            </a:r>
            <a:r>
              <a:rPr lang="zh-CN" altLang="en-US" dirty="0">
                <a:solidFill>
                  <a:srgbClr val="000000"/>
                </a:solidFill>
                <a:latin typeface="黑体" panose="02010609060101010101" pitchFamily="49" charset="-122"/>
                <a:ea typeface="黑体" panose="02010609060101010101" pitchFamily="49" charset="-122"/>
              </a:rPr>
              <a:t>此</a:t>
            </a:r>
            <a:r>
              <a:rPr lang="zh-CN" altLang="zh-CN" dirty="0">
                <a:solidFill>
                  <a:srgbClr val="000000"/>
                </a:solidFill>
                <a:latin typeface="黑体" panose="02010609060101010101" pitchFamily="49" charset="-122"/>
                <a:ea typeface="黑体" panose="02010609060101010101" pitchFamily="49" charset="-122"/>
              </a:rPr>
              <a:t>站点PageRank</a:t>
            </a:r>
            <a:r>
              <a:rPr lang="zh-CN" altLang="en-US" dirty="0">
                <a:solidFill>
                  <a:srgbClr val="000000"/>
                </a:solidFill>
                <a:latin typeface="黑体" panose="02010609060101010101" pitchFamily="49" charset="-122"/>
                <a:ea typeface="黑体" panose="02010609060101010101" pitchFamily="49" charset="-122"/>
              </a:rPr>
              <a:t>值</a:t>
            </a:r>
            <a:r>
              <a:rPr lang="zh-CN" altLang="zh-CN" dirty="0">
                <a:solidFill>
                  <a:srgbClr val="000000"/>
                </a:solidFill>
                <a:latin typeface="黑体" panose="02010609060101010101" pitchFamily="49" charset="-122"/>
                <a:ea typeface="黑体" panose="02010609060101010101" pitchFamily="49" charset="-122"/>
              </a:rPr>
              <a:t>，请安装GOOGLE工具条并启用PageRank特性，或者在firefox安装SearchStatus插件。</a:t>
            </a:r>
            <a:endParaRPr lang="zh-CN" altLang="en-US" dirty="0"/>
          </a:p>
        </p:txBody>
      </p:sp>
    </p:spTree>
    <p:extLst>
      <p:ext uri="{BB962C8B-B14F-4D97-AF65-F5344CB8AC3E}">
        <p14:creationId xmlns:p14="http://schemas.microsoft.com/office/powerpoint/2010/main" val="200655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Zipf</a:t>
            </a:r>
            <a:r>
              <a:rPr lang="en-US" altLang="zh-CN" dirty="0"/>
              <a:t> </a:t>
            </a:r>
            <a:r>
              <a:rPr lang="zh-CN" altLang="en-US" dirty="0"/>
              <a:t>法则</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a:t>
            </a:fld>
            <a:endParaRPr lang="zh-CN" altLang="en-US" dirty="0"/>
          </a:p>
        </p:txBody>
      </p:sp>
      <p:pic>
        <p:nvPicPr>
          <p:cNvPr id="176130" name="Picture 2"/>
          <p:cNvPicPr>
            <a:picLocks noChangeAspect="1" noChangeArrowheads="1"/>
          </p:cNvPicPr>
          <p:nvPr/>
        </p:nvPicPr>
        <p:blipFill>
          <a:blip r:embed="rId3" cstate="print"/>
          <a:srcRect/>
          <a:stretch>
            <a:fillRect/>
          </a:stretch>
        </p:blipFill>
        <p:spPr bwMode="auto">
          <a:xfrm>
            <a:off x="257175" y="1593850"/>
            <a:ext cx="8629650" cy="526415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4003AA-E900-4CDA-B005-5B30DADE87A2}"/>
              </a:ext>
            </a:extLst>
          </p:cNvPr>
          <p:cNvSpPr txBox="1">
            <a:spLocks noChangeArrowheads="1"/>
          </p:cNvSpPr>
          <p:nvPr/>
        </p:nvSpPr>
        <p:spPr bwMode="auto">
          <a:xfrm>
            <a:off x="-34925" y="2054225"/>
            <a:ext cx="9070975"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a:t>链接分析算法实现页面质量评估</a:t>
            </a:r>
            <a:endParaRPr lang="en-US" altLang="zh-CN" dirty="0"/>
          </a:p>
          <a:p>
            <a:pPr lvl="1"/>
            <a:r>
              <a:rPr lang="en-US" altLang="zh-CN" dirty="0"/>
              <a:t>PageRank</a:t>
            </a:r>
            <a:r>
              <a:rPr lang="zh-CN" altLang="en-US" dirty="0"/>
              <a:t>：是</a:t>
            </a:r>
            <a:r>
              <a:rPr lang="en-US" altLang="zh-CN" dirty="0"/>
              <a:t>Google</a:t>
            </a:r>
            <a:r>
              <a:rPr lang="zh-CN" altLang="en-US" dirty="0"/>
              <a:t>的创始人</a:t>
            </a:r>
            <a:r>
              <a:rPr lang="en-US" altLang="zh-CN" dirty="0"/>
              <a:t>Larry Page</a:t>
            </a:r>
            <a:r>
              <a:rPr lang="zh-CN" altLang="en-US" dirty="0"/>
              <a:t>发明的一种网页级别的算法。</a:t>
            </a:r>
            <a:endParaRPr lang="en-US" altLang="zh-CN" dirty="0"/>
          </a:p>
          <a:p>
            <a:pPr lvl="1"/>
            <a:r>
              <a:rPr lang="zh-CN" altLang="en-US" dirty="0"/>
              <a:t>目前很多重要的链接分析算法都是在</a:t>
            </a:r>
            <a:r>
              <a:rPr lang="en-US" altLang="zh-CN" dirty="0"/>
              <a:t>PageRank</a:t>
            </a:r>
            <a:r>
              <a:rPr lang="zh-CN" altLang="en-US" dirty="0"/>
              <a:t>算法基础上衍生出来的。</a:t>
            </a:r>
            <a:r>
              <a:rPr lang="en-US" altLang="zh-CN" dirty="0"/>
              <a:t>      </a:t>
            </a:r>
          </a:p>
          <a:p>
            <a:pPr lvl="1"/>
            <a:r>
              <a:rPr lang="en-US" altLang="zh-CN" dirty="0"/>
              <a:t>PageRank</a:t>
            </a:r>
            <a:r>
              <a:rPr lang="zh-CN" altLang="en-US" dirty="0"/>
              <a:t>是</a:t>
            </a:r>
            <a:r>
              <a:rPr lang="en-US" altLang="zh-CN" dirty="0"/>
              <a:t>Google</a:t>
            </a:r>
            <a:r>
              <a:rPr lang="zh-CN" altLang="en-US" dirty="0"/>
              <a:t>用于用来标识网页的等级</a:t>
            </a:r>
            <a:r>
              <a:rPr lang="en-US" altLang="zh-CN" dirty="0"/>
              <a:t>/</a:t>
            </a:r>
            <a:r>
              <a:rPr lang="zh-CN" altLang="en-US" dirty="0"/>
              <a:t>重要性的一种方法，是</a:t>
            </a:r>
            <a:r>
              <a:rPr lang="en-US" altLang="zh-CN" dirty="0"/>
              <a:t>Google</a:t>
            </a:r>
            <a:r>
              <a:rPr lang="zh-CN" altLang="en-US" dirty="0"/>
              <a:t>用来衡量一个网站的好坏的唯一标准。</a:t>
            </a:r>
            <a:endParaRPr lang="en-US" altLang="zh-CN" dirty="0"/>
          </a:p>
          <a:p>
            <a:pPr lvl="1"/>
            <a:r>
              <a:rPr lang="en-US" altLang="zh-CN" dirty="0"/>
              <a:t>Google</a:t>
            </a:r>
            <a:r>
              <a:rPr lang="zh-CN" altLang="en-US" dirty="0"/>
              <a:t>通过</a:t>
            </a:r>
            <a:r>
              <a:rPr lang="en-US" altLang="zh-CN" dirty="0"/>
              <a:t>PageRank</a:t>
            </a:r>
            <a:r>
              <a:rPr lang="zh-CN" altLang="en-US" dirty="0"/>
              <a:t>来调整结果，使那些更具“等级</a:t>
            </a:r>
            <a:r>
              <a:rPr lang="en-US" altLang="zh-CN" dirty="0"/>
              <a:t>/</a:t>
            </a:r>
            <a:r>
              <a:rPr lang="zh-CN" altLang="en-US" dirty="0"/>
              <a:t>重要性”的网页在搜索结果中令网站排名获得提升，从而提高搜索结果的相关性和质量。</a:t>
            </a:r>
            <a:endParaRPr lang="en-US" altLang="zh-CN" dirty="0"/>
          </a:p>
        </p:txBody>
      </p:sp>
    </p:spTree>
    <p:extLst>
      <p:ext uri="{BB962C8B-B14F-4D97-AF65-F5344CB8AC3E}">
        <p14:creationId xmlns:p14="http://schemas.microsoft.com/office/powerpoint/2010/main" val="9315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F47C8DE-5953-43B7-AE75-DA2C1E6EA72C}"/>
              </a:ext>
            </a:extLst>
          </p:cNvPr>
          <p:cNvSpPr txBox="1">
            <a:spLocks noChangeArrowheads="1"/>
          </p:cNvSpPr>
          <p:nvPr/>
        </p:nvSpPr>
        <p:spPr bwMode="auto">
          <a:xfrm>
            <a:off x="0" y="1765300"/>
            <a:ext cx="8964613"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algn="l" defTabSz="911225"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39775" indent="-280988" algn="l" defTabSz="911225" rtl="0" eaLnBrk="0" fontAlgn="base" hangingPunct="0">
              <a:spcBef>
                <a:spcPct val="20000"/>
              </a:spcBef>
              <a:spcAft>
                <a:spcPct val="0"/>
              </a:spcAft>
              <a:buClr>
                <a:schemeClr val="hlink"/>
              </a:buClr>
              <a:buSzPct val="55000"/>
              <a:buFont typeface="Wingdings" pitchFamily="2" charset="2"/>
              <a:buChar char="n"/>
              <a:defRPr kumimoji="1" sz="2900">
                <a:solidFill>
                  <a:schemeClr val="tx1"/>
                </a:solidFill>
                <a:latin typeface="+mn-lt"/>
                <a:ea typeface="+mn-ea"/>
              </a:defRPr>
            </a:lvl2pPr>
            <a:lvl3pPr marL="1143000" indent="-231775" algn="l" defTabSz="911225" rtl="0" eaLnBrk="0" fontAlgn="base" hangingPunct="0">
              <a:spcBef>
                <a:spcPct val="20000"/>
              </a:spcBef>
              <a:spcAft>
                <a:spcPct val="0"/>
              </a:spcAft>
              <a:buClr>
                <a:schemeClr val="folHlink"/>
              </a:buClr>
              <a:buSzPct val="50000"/>
              <a:buFont typeface="Wingdings" pitchFamily="2" charset="2"/>
              <a:buChar char="n"/>
              <a:defRPr kumimoji="1" sz="2500">
                <a:solidFill>
                  <a:schemeClr val="tx1"/>
                </a:solidFill>
                <a:latin typeface="+mn-lt"/>
                <a:ea typeface="+mn-ea"/>
              </a:defRPr>
            </a:lvl3pPr>
            <a:lvl4pPr marL="1601788" indent="-231775" algn="l" defTabSz="911225" rtl="0" eaLnBrk="0" fontAlgn="base" hangingPunct="0">
              <a:spcBef>
                <a:spcPct val="20000"/>
              </a:spcBef>
              <a:spcAft>
                <a:spcPct val="0"/>
              </a:spcAft>
              <a:buClr>
                <a:schemeClr val="accent2"/>
              </a:buClr>
              <a:buSzPct val="55000"/>
              <a:buFont typeface="Wingdings" pitchFamily="2" charset="2"/>
              <a:buChar char="n"/>
              <a:defRPr kumimoji="1" sz="1900">
                <a:solidFill>
                  <a:schemeClr val="tx1"/>
                </a:solidFill>
                <a:latin typeface="+mn-lt"/>
                <a:ea typeface="+mn-ea"/>
              </a:defRPr>
            </a:lvl4pPr>
            <a:lvl5pPr marL="2055813" indent="-227013" algn="l" defTabSz="911225" rtl="0" eaLnBrk="0" fontAlgn="base" hangingPunct="0">
              <a:spcBef>
                <a:spcPct val="20000"/>
              </a:spcBef>
              <a:spcAft>
                <a:spcPct val="0"/>
              </a:spcAft>
              <a:buClr>
                <a:schemeClr val="accent1"/>
              </a:buClr>
              <a:buSzPct val="50000"/>
              <a:buFont typeface="Wingdings" pitchFamily="2" charset="2"/>
              <a:buChar char="n"/>
              <a:defRPr kumimoji="1" sz="19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lnSpc>
                <a:spcPct val="150000"/>
              </a:lnSpc>
              <a:defRPr/>
            </a:pPr>
            <a:r>
              <a:rPr lang="en-US" altLang="zh-CN" b="1" dirty="0">
                <a:latin typeface="黑体" panose="02010609060101010101" pitchFamily="49" charset="-122"/>
                <a:ea typeface="黑体" panose="02010609060101010101" pitchFamily="49" charset="-122"/>
              </a:rPr>
              <a:t>PageRank</a:t>
            </a:r>
            <a:r>
              <a:rPr lang="zh-CN" altLang="en-US" b="1" dirty="0">
                <a:latin typeface="黑体" panose="02010609060101010101" pitchFamily="49" charset="-122"/>
                <a:ea typeface="黑体" panose="02010609060101010101" pitchFamily="49" charset="-122"/>
              </a:rPr>
              <a:t>基于如下</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个基本假设</a:t>
            </a:r>
          </a:p>
          <a:p>
            <a:pPr lvl="1" algn="just" eaLnBrk="1" hangingPunct="1">
              <a:defRPr/>
            </a:pPr>
            <a:r>
              <a:rPr lang="zh-CN" altLang="en-US" sz="2400" dirty="0">
                <a:latin typeface="黑体" panose="02010609060101010101" pitchFamily="49" charset="-122"/>
                <a:ea typeface="黑体" panose="02010609060101010101" pitchFamily="49" charset="-122"/>
              </a:rPr>
              <a:t>数量假设：在</a:t>
            </a:r>
            <a:r>
              <a:rPr lang="en-US" altLang="zh-CN" sz="2400" dirty="0">
                <a:latin typeface="黑体" panose="02010609060101010101" pitchFamily="49" charset="-122"/>
                <a:ea typeface="黑体" panose="02010609060101010101" pitchFamily="49" charset="-122"/>
              </a:rPr>
              <a:t>Web</a:t>
            </a:r>
            <a:r>
              <a:rPr lang="zh-CN" altLang="en-US" sz="2400" dirty="0">
                <a:latin typeface="黑体" panose="02010609060101010101" pitchFamily="49" charset="-122"/>
                <a:ea typeface="黑体" panose="02010609060101010101" pitchFamily="49" charset="-122"/>
              </a:rPr>
              <a:t>图模型中，如果一个页面节点接收到的其他网页指向的入链数量越多，那么这个页面越重要。</a:t>
            </a:r>
            <a:endParaRPr lang="en-US" altLang="zh-CN" sz="2400" dirty="0">
              <a:latin typeface="黑体" panose="02010609060101010101" pitchFamily="49" charset="-122"/>
              <a:ea typeface="黑体" panose="02010609060101010101" pitchFamily="49" charset="-122"/>
            </a:endParaRPr>
          </a:p>
          <a:p>
            <a:pPr lvl="1" algn="just" eaLnBrk="1" hangingPunct="1">
              <a:defRPr/>
            </a:pPr>
            <a:r>
              <a:rPr lang="zh-CN" altLang="en-US" sz="2400" dirty="0">
                <a:latin typeface="黑体" panose="02010609060101010101" pitchFamily="49" charset="-122"/>
                <a:ea typeface="黑体" panose="02010609060101010101" pitchFamily="49" charset="-122"/>
              </a:rPr>
              <a:t>质量假设：指向页面</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的入链质量不同，质量高的页面会通过链接向其他页面传递更多的权重。所以越是质量高的页面指向页面</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，则页面</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越重要。</a:t>
            </a:r>
            <a:endParaRPr lang="zh-CN" altLang="en-US" sz="2400" b="1" dirty="0">
              <a:latin typeface="黑体" panose="02010609060101010101" pitchFamily="49" charset="-122"/>
              <a:ea typeface="黑体" panose="02010609060101010101" pitchFamily="49" charset="-122"/>
            </a:endParaRPr>
          </a:p>
          <a:p>
            <a:pPr algn="just" eaLnBrk="1" hangingPunct="1">
              <a:defRPr/>
            </a:pPr>
            <a:r>
              <a:rPr lang="zh-CN" altLang="en-US" sz="2400" dirty="0">
                <a:latin typeface="黑体" panose="02010609060101010101" pitchFamily="49" charset="-122"/>
                <a:ea typeface="黑体" panose="02010609060101010101" pitchFamily="49" charset="-122"/>
              </a:rPr>
              <a:t>利用以上两个假设，</a:t>
            </a:r>
            <a:r>
              <a:rPr lang="en-US" altLang="zh-CN" sz="2400" dirty="0">
                <a:latin typeface="黑体" panose="02010609060101010101" pitchFamily="49" charset="-122"/>
                <a:ea typeface="黑体" panose="02010609060101010101" pitchFamily="49" charset="-122"/>
              </a:rPr>
              <a:t>PageRank</a:t>
            </a:r>
            <a:r>
              <a:rPr lang="zh-CN" altLang="en-US" sz="2400" dirty="0">
                <a:latin typeface="黑体" panose="02010609060101010101" pitchFamily="49" charset="-122"/>
                <a:ea typeface="黑体" panose="02010609060101010101" pitchFamily="49" charset="-122"/>
              </a:rPr>
              <a:t>算法刚开始赋予每个网页相同的重要性得分，通过迭代递归计算来更新每个页面节点的</a:t>
            </a:r>
            <a:r>
              <a:rPr lang="en-US" altLang="zh-CN" sz="2400" dirty="0">
                <a:latin typeface="黑体" panose="02010609060101010101" pitchFamily="49" charset="-122"/>
                <a:ea typeface="黑体" panose="02010609060101010101" pitchFamily="49" charset="-122"/>
              </a:rPr>
              <a:t>PageRank</a:t>
            </a:r>
            <a:r>
              <a:rPr lang="zh-CN" altLang="en-US" sz="2400" dirty="0">
                <a:latin typeface="黑体" panose="02010609060101010101" pitchFamily="49" charset="-122"/>
                <a:ea typeface="黑体" panose="02010609060101010101" pitchFamily="49" charset="-122"/>
              </a:rPr>
              <a:t>得分，直到得分稳定为止。</a:t>
            </a:r>
            <a:r>
              <a:rPr lang="en-US" altLang="zh-CN" sz="2400" dirty="0">
                <a:latin typeface="黑体" panose="02010609060101010101" pitchFamily="49" charset="-122"/>
                <a:ea typeface="黑体" panose="02010609060101010101" pitchFamily="49" charset="-122"/>
              </a:rPr>
              <a:t>PageRank</a:t>
            </a:r>
            <a:r>
              <a:rPr lang="zh-CN" altLang="en-US" sz="2400" dirty="0">
                <a:latin typeface="黑体" panose="02010609060101010101" pitchFamily="49" charset="-122"/>
                <a:ea typeface="黑体" panose="02010609060101010101" pitchFamily="49" charset="-122"/>
              </a:rPr>
              <a:t>计算得出的结果是网页的重要性评价，这和用户输入的查询是没有任何关系的，即算法是主题无关的。</a:t>
            </a:r>
            <a:endParaRPr lang="zh-CN" altLang="en-US" sz="2400" b="1" dirty="0">
              <a:latin typeface="黑体" panose="02010609060101010101" pitchFamily="49" charset="-122"/>
              <a:ea typeface="黑体" panose="02010609060101010101" pitchFamily="49" charset="-122"/>
            </a:endParaRPr>
          </a:p>
          <a:p>
            <a:pPr marL="0" indent="0" algn="just" eaLnBrk="1" hangingPunct="1">
              <a:buFont typeface="Wingdings" pitchFamily="2" charset="2"/>
              <a:buNone/>
              <a:defRPr/>
            </a:pP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21E2554-F04B-4F05-96A4-F850EC9263F2}"/>
              </a:ext>
            </a:extLst>
          </p:cNvPr>
          <p:cNvSpPr txBox="1">
            <a:spLocks noChangeArrowheads="1"/>
          </p:cNvSpPr>
          <p:nvPr/>
        </p:nvSpPr>
        <p:spPr bwMode="auto">
          <a:xfrm>
            <a:off x="0" y="1765300"/>
            <a:ext cx="91440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algn="l" defTabSz="911225"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39775" indent="-280988" algn="l" defTabSz="911225" rtl="0" eaLnBrk="0" fontAlgn="base" hangingPunct="0">
              <a:spcBef>
                <a:spcPct val="20000"/>
              </a:spcBef>
              <a:spcAft>
                <a:spcPct val="0"/>
              </a:spcAft>
              <a:buClr>
                <a:schemeClr val="hlink"/>
              </a:buClr>
              <a:buSzPct val="55000"/>
              <a:buFont typeface="Wingdings" pitchFamily="2" charset="2"/>
              <a:buChar char="n"/>
              <a:defRPr kumimoji="1" sz="2900">
                <a:solidFill>
                  <a:schemeClr val="tx1"/>
                </a:solidFill>
                <a:latin typeface="+mn-lt"/>
                <a:ea typeface="+mn-ea"/>
              </a:defRPr>
            </a:lvl2pPr>
            <a:lvl3pPr marL="1143000" indent="-231775" algn="l" defTabSz="911225" rtl="0" eaLnBrk="0" fontAlgn="base" hangingPunct="0">
              <a:spcBef>
                <a:spcPct val="20000"/>
              </a:spcBef>
              <a:spcAft>
                <a:spcPct val="0"/>
              </a:spcAft>
              <a:buClr>
                <a:schemeClr val="folHlink"/>
              </a:buClr>
              <a:buSzPct val="50000"/>
              <a:buFont typeface="Wingdings" pitchFamily="2" charset="2"/>
              <a:buChar char="n"/>
              <a:defRPr kumimoji="1" sz="2500">
                <a:solidFill>
                  <a:schemeClr val="tx1"/>
                </a:solidFill>
                <a:latin typeface="+mn-lt"/>
                <a:ea typeface="+mn-ea"/>
              </a:defRPr>
            </a:lvl3pPr>
            <a:lvl4pPr marL="1601788" indent="-231775" algn="l" defTabSz="911225" rtl="0" eaLnBrk="0" fontAlgn="base" hangingPunct="0">
              <a:spcBef>
                <a:spcPct val="20000"/>
              </a:spcBef>
              <a:spcAft>
                <a:spcPct val="0"/>
              </a:spcAft>
              <a:buClr>
                <a:schemeClr val="accent2"/>
              </a:buClr>
              <a:buSzPct val="55000"/>
              <a:buFont typeface="Wingdings" pitchFamily="2" charset="2"/>
              <a:buChar char="n"/>
              <a:defRPr kumimoji="1" sz="1900">
                <a:solidFill>
                  <a:schemeClr val="tx1"/>
                </a:solidFill>
                <a:latin typeface="+mn-lt"/>
                <a:ea typeface="+mn-ea"/>
              </a:defRPr>
            </a:lvl4pPr>
            <a:lvl5pPr marL="2055813" indent="-227013" algn="l" defTabSz="911225" rtl="0" eaLnBrk="0" fontAlgn="base" hangingPunct="0">
              <a:spcBef>
                <a:spcPct val="20000"/>
              </a:spcBef>
              <a:spcAft>
                <a:spcPct val="0"/>
              </a:spcAft>
              <a:buClr>
                <a:schemeClr val="accent1"/>
              </a:buClr>
              <a:buSzPct val="50000"/>
              <a:buFont typeface="Wingdings" pitchFamily="2" charset="2"/>
              <a:buChar char="n"/>
              <a:defRPr kumimoji="1" sz="19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lnSpc>
                <a:spcPct val="150000"/>
              </a:lnSpc>
              <a:defRPr/>
            </a:pPr>
            <a:r>
              <a:rPr lang="en-US" altLang="zh-CN" b="1" dirty="0"/>
              <a:t>PageRank</a:t>
            </a:r>
            <a:r>
              <a:rPr lang="zh-CN" altLang="en-US" b="1" dirty="0"/>
              <a:t>计算步骤</a:t>
            </a:r>
            <a:endParaRPr lang="en-US" altLang="zh-CN" sz="2400" dirty="0"/>
          </a:p>
          <a:p>
            <a:pPr lvl="1" eaLnBrk="1" hangingPunct="1">
              <a:defRPr/>
            </a:pPr>
            <a:r>
              <a:rPr lang="zh-CN" altLang="en-US" sz="2400" b="1" dirty="0"/>
              <a:t>在初始阶段：</a:t>
            </a:r>
            <a:r>
              <a:rPr lang="zh-CN" altLang="en-US" sz="2400" dirty="0"/>
              <a:t>网页通过链接关系构建起</a:t>
            </a:r>
            <a:r>
              <a:rPr lang="en-US" altLang="zh-CN" sz="2400" dirty="0"/>
              <a:t>Web</a:t>
            </a:r>
            <a:r>
              <a:rPr lang="zh-CN" altLang="en-US" sz="2400" dirty="0"/>
              <a:t>图，每个页面设置相同的</a:t>
            </a:r>
            <a:r>
              <a:rPr lang="en-US" altLang="zh-CN" sz="2400" dirty="0"/>
              <a:t>PageRank</a:t>
            </a:r>
            <a:r>
              <a:rPr lang="zh-CN" altLang="en-US" sz="2400" dirty="0"/>
              <a:t>值，通过若干轮的计算，会得到每个页面所获得的最终</a:t>
            </a:r>
            <a:r>
              <a:rPr lang="en-US" altLang="zh-CN" sz="2400" dirty="0"/>
              <a:t>PageRank</a:t>
            </a:r>
            <a:r>
              <a:rPr lang="zh-CN" altLang="en-US" sz="2400" dirty="0"/>
              <a:t>值。随着每一轮的计算进行，网页当前的</a:t>
            </a:r>
            <a:r>
              <a:rPr lang="en-US" altLang="zh-CN" sz="2400" dirty="0"/>
              <a:t>PageRank</a:t>
            </a:r>
            <a:r>
              <a:rPr lang="zh-CN" altLang="en-US" sz="2400" dirty="0"/>
              <a:t>值会不断得到更新。</a:t>
            </a:r>
            <a:endParaRPr lang="en-US" altLang="zh-CN" sz="2400" dirty="0"/>
          </a:p>
          <a:p>
            <a:pPr lvl="1" eaLnBrk="1" hangingPunct="1">
              <a:defRPr/>
            </a:pPr>
            <a:r>
              <a:rPr lang="zh-CN" altLang="en-US" sz="2400" b="1" dirty="0"/>
              <a:t>在一轮中更新页面</a:t>
            </a:r>
            <a:r>
              <a:rPr lang="en-US" altLang="zh-CN" sz="2400" b="1" dirty="0"/>
              <a:t>PageRank</a:t>
            </a:r>
            <a:r>
              <a:rPr lang="zh-CN" altLang="en-US" sz="2400" b="1" dirty="0"/>
              <a:t>得分的计算方法：</a:t>
            </a:r>
            <a:r>
              <a:rPr lang="zh-CN" altLang="en-US" sz="2400" dirty="0"/>
              <a:t>在一轮更新页面</a:t>
            </a:r>
            <a:r>
              <a:rPr lang="en-US" altLang="zh-CN" sz="2400" dirty="0"/>
              <a:t>PageRank</a:t>
            </a:r>
            <a:r>
              <a:rPr lang="zh-CN" altLang="en-US" sz="2400" dirty="0"/>
              <a:t>得分的计算中，每个页面将其当前的</a:t>
            </a:r>
            <a:r>
              <a:rPr lang="en-US" altLang="zh-CN" sz="2400" dirty="0"/>
              <a:t>PageRank</a:t>
            </a:r>
            <a:r>
              <a:rPr lang="zh-CN" altLang="en-US" sz="2400" dirty="0"/>
              <a:t>值平均分配到本页面包含的出链上，这样每个链接即获得了相应的权值。而每个页面将所有指向本页面的入链所传入的权值求和，即可得到新的</a:t>
            </a:r>
            <a:r>
              <a:rPr lang="en-US" altLang="zh-CN" sz="2400" dirty="0"/>
              <a:t>PageRank</a:t>
            </a:r>
            <a:r>
              <a:rPr lang="zh-CN" altLang="en-US" sz="2400" dirty="0"/>
              <a:t>得分。当每个页面都获得了更新后的</a:t>
            </a:r>
            <a:r>
              <a:rPr lang="en-US" altLang="zh-CN" sz="2400" dirty="0"/>
              <a:t>PageRank</a:t>
            </a:r>
            <a:r>
              <a:rPr lang="zh-CN" altLang="en-US" sz="2400" dirty="0"/>
              <a:t>值，就完成了一轮</a:t>
            </a:r>
            <a:r>
              <a:rPr lang="en-US" altLang="zh-CN" sz="2400" dirty="0"/>
              <a:t>PageRank</a:t>
            </a:r>
            <a:r>
              <a:rPr lang="zh-CN" altLang="en-US" sz="2400" dirty="0"/>
              <a:t>计算。 </a:t>
            </a:r>
          </a:p>
          <a:p>
            <a:pPr lvl="1" eaLnBrk="1" hangingPunct="1">
              <a:defRPr/>
            </a:pPr>
            <a:endParaRPr lang="zh-CN" altLang="en-US" sz="2400" b="1" dirty="0"/>
          </a:p>
          <a:p>
            <a:pPr marL="0" indent="0" eaLnBrk="1" hangingPunct="1">
              <a:buFont typeface="Wingdings" pitchFamily="2" charset="2"/>
              <a:buNone/>
              <a:defRPr/>
            </a:pPr>
            <a:endParaRPr lang="zh-CN" altLang="en-US" sz="2400" b="1" dirty="0"/>
          </a:p>
        </p:txBody>
      </p:sp>
      <p:sp>
        <p:nvSpPr>
          <p:cNvPr id="103427" name="Rectangle 2">
            <a:extLst>
              <a:ext uri="{FF2B5EF4-FFF2-40B4-BE49-F238E27FC236}">
                <a16:creationId xmlns:a16="http://schemas.microsoft.com/office/drawing/2014/main" id="{65739FBE-4136-47FB-951D-8C8D87E47A12}"/>
              </a:ext>
            </a:extLst>
          </p:cNvPr>
          <p:cNvSpPr>
            <a:spLocks noGrp="1" noChangeArrowheads="1"/>
          </p:cNvSpPr>
          <p:nvPr>
            <p:ph type="title"/>
          </p:nvPr>
        </p:nvSpPr>
        <p:spPr>
          <a:xfrm>
            <a:off x="323528" y="260648"/>
            <a:ext cx="8229600" cy="1143000"/>
          </a:xfrm>
        </p:spPr>
        <p:txBody>
          <a:bodyPr/>
          <a:lstStyle/>
          <a:p>
            <a:r>
              <a:rPr lang="en-US" altLang="zh-CN" b="1" dirty="0"/>
              <a:t>PageRank</a:t>
            </a:r>
            <a:r>
              <a:rPr lang="zh-CN" altLang="en-US" b="1" dirty="0"/>
              <a:t>算法原理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254E324C-1463-4243-AAB1-365A2660D92B}"/>
              </a:ext>
            </a:extLst>
          </p:cNvPr>
          <p:cNvSpPr txBox="1">
            <a:spLocks noChangeArrowheads="1"/>
          </p:cNvSpPr>
          <p:nvPr/>
        </p:nvSpPr>
        <p:spPr bwMode="auto">
          <a:xfrm>
            <a:off x="0" y="1484784"/>
            <a:ext cx="9144000"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defTabSz="9112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39775" indent="-280988" defTabSz="9112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11225">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defTabSz="911225">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defTabSz="911225">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algn="just">
              <a:lnSpc>
                <a:spcPct val="150000"/>
              </a:lnSpc>
            </a:pPr>
            <a:r>
              <a:rPr lang="en-US" altLang="zh-CN" b="1" dirty="0"/>
              <a:t>PageRank</a:t>
            </a:r>
            <a:r>
              <a:rPr lang="zh-CN" altLang="en-US" b="1" dirty="0"/>
              <a:t>基本思想</a:t>
            </a:r>
            <a:endParaRPr lang="en-US" altLang="zh-CN" sz="2400" dirty="0"/>
          </a:p>
          <a:p>
            <a:pPr lvl="1" eaLnBrk="1" hangingPunct="1"/>
            <a:r>
              <a:rPr lang="zh-CN" altLang="en-US" sz="2400" dirty="0"/>
              <a:t>如果网页</a:t>
            </a:r>
            <a:r>
              <a:rPr lang="en-US" altLang="zh-CN" sz="2400" dirty="0"/>
              <a:t>T</a:t>
            </a:r>
            <a:r>
              <a:rPr lang="zh-CN" altLang="en-US" sz="2400" dirty="0"/>
              <a:t>存在一个指向网页</a:t>
            </a:r>
            <a:r>
              <a:rPr lang="en-US" altLang="zh-CN" sz="2400" dirty="0"/>
              <a:t>A</a:t>
            </a:r>
            <a:r>
              <a:rPr lang="zh-CN" altLang="en-US" sz="2400" dirty="0"/>
              <a:t>的连接，则表明</a:t>
            </a:r>
            <a:r>
              <a:rPr lang="en-US" altLang="zh-CN" sz="2400" dirty="0"/>
              <a:t>T</a:t>
            </a:r>
            <a:r>
              <a:rPr lang="zh-CN" altLang="en-US" sz="2400" dirty="0"/>
              <a:t>的所有者认为</a:t>
            </a:r>
            <a:r>
              <a:rPr lang="en-US" altLang="zh-CN" sz="2400" dirty="0"/>
              <a:t>A</a:t>
            </a:r>
            <a:r>
              <a:rPr lang="zh-CN" altLang="en-US" sz="2400" dirty="0"/>
              <a:t>比较重要，从而把</a:t>
            </a:r>
            <a:r>
              <a:rPr lang="en-US" altLang="zh-CN" sz="2400" dirty="0"/>
              <a:t>T</a:t>
            </a:r>
            <a:r>
              <a:rPr lang="zh-CN" altLang="en-US" sz="2400" dirty="0"/>
              <a:t>的一部分重要性得分赋予</a:t>
            </a:r>
            <a:r>
              <a:rPr lang="en-US" altLang="zh-CN" sz="2400" dirty="0"/>
              <a:t>A</a:t>
            </a:r>
            <a:r>
              <a:rPr lang="zh-CN" altLang="en-US" sz="2400" dirty="0"/>
              <a:t>。这个重要性得分值为：</a:t>
            </a:r>
            <a:r>
              <a:rPr lang="en-US" altLang="zh-CN" sz="2400" dirty="0"/>
              <a:t>PR</a:t>
            </a:r>
            <a:r>
              <a:rPr lang="zh-CN" altLang="en-US" sz="2400" dirty="0"/>
              <a:t>（</a:t>
            </a:r>
            <a:r>
              <a:rPr lang="en-US" altLang="zh-CN" sz="2400" dirty="0"/>
              <a:t>T</a:t>
            </a:r>
            <a:r>
              <a:rPr lang="zh-CN" altLang="en-US" sz="2400" dirty="0"/>
              <a:t>）</a:t>
            </a:r>
            <a:r>
              <a:rPr lang="en-US" altLang="zh-CN" sz="2400" dirty="0"/>
              <a:t>/ L(T)</a:t>
            </a:r>
            <a:r>
              <a:rPr lang="zh-CN" altLang="en-US" sz="2400" dirty="0"/>
              <a:t>；</a:t>
            </a:r>
            <a:endParaRPr lang="en-US" altLang="zh-CN" sz="2400" dirty="0"/>
          </a:p>
          <a:p>
            <a:pPr lvl="1" eaLnBrk="1" hangingPunct="1"/>
            <a:r>
              <a:rPr lang="zh-CN" altLang="en-US" sz="2400" dirty="0"/>
              <a:t>其中</a:t>
            </a:r>
            <a:r>
              <a:rPr lang="en-US" altLang="zh-CN" sz="2400" dirty="0"/>
              <a:t>PR</a:t>
            </a:r>
            <a:r>
              <a:rPr lang="zh-CN" altLang="en-US" sz="2400" dirty="0"/>
              <a:t>（</a:t>
            </a:r>
            <a:r>
              <a:rPr lang="en-US" altLang="zh-CN" sz="2400" dirty="0"/>
              <a:t>T</a:t>
            </a:r>
            <a:r>
              <a:rPr lang="zh-CN" altLang="en-US" sz="2400" dirty="0"/>
              <a:t>）为</a:t>
            </a:r>
            <a:r>
              <a:rPr lang="en-US" altLang="zh-CN" sz="2400" dirty="0"/>
              <a:t>T</a:t>
            </a:r>
            <a:r>
              <a:rPr lang="zh-CN" altLang="en-US" sz="2400" dirty="0"/>
              <a:t>的</a:t>
            </a:r>
            <a:r>
              <a:rPr lang="en-US" altLang="zh-CN" sz="2400" dirty="0"/>
              <a:t>PageRank</a:t>
            </a:r>
            <a:r>
              <a:rPr lang="zh-CN" altLang="en-US" sz="2400" dirty="0"/>
              <a:t>值，</a:t>
            </a:r>
            <a:r>
              <a:rPr lang="en-US" altLang="zh-CN" sz="2400" dirty="0"/>
              <a:t>L(T)</a:t>
            </a:r>
            <a:r>
              <a:rPr lang="zh-CN" altLang="en-US" sz="2400" dirty="0"/>
              <a:t>为</a:t>
            </a:r>
            <a:r>
              <a:rPr lang="en-US" altLang="zh-CN" sz="2400" dirty="0"/>
              <a:t>T</a:t>
            </a:r>
            <a:r>
              <a:rPr lang="zh-CN" altLang="en-US" sz="2400" dirty="0"/>
              <a:t>的出链数；</a:t>
            </a:r>
            <a:endParaRPr lang="en-US" altLang="zh-CN" sz="2400" dirty="0"/>
          </a:p>
          <a:p>
            <a:pPr lvl="1" eaLnBrk="1" hangingPunct="1"/>
            <a:r>
              <a:rPr lang="zh-CN" altLang="en-US" sz="2400" dirty="0"/>
              <a:t>则</a:t>
            </a:r>
            <a:r>
              <a:rPr lang="en-US" altLang="zh-CN" sz="2400" dirty="0"/>
              <a:t>A</a:t>
            </a:r>
            <a:r>
              <a:rPr lang="zh-CN" altLang="en-US" sz="2400" dirty="0"/>
              <a:t>的</a:t>
            </a:r>
            <a:r>
              <a:rPr lang="en-US" altLang="zh-CN" sz="2400" dirty="0"/>
              <a:t>PageRank</a:t>
            </a:r>
            <a:r>
              <a:rPr lang="zh-CN" altLang="en-US" sz="2400" dirty="0"/>
              <a:t>值为一系列类似于</a:t>
            </a:r>
            <a:r>
              <a:rPr lang="en-US" altLang="zh-CN" sz="2400" dirty="0"/>
              <a:t>T</a:t>
            </a:r>
            <a:r>
              <a:rPr lang="zh-CN" altLang="en-US" sz="2400" dirty="0"/>
              <a:t>的页面重要性得分值的累加。即一个页面的得票数由所有链向它的页面的重要性来决定，到一个页面的超链接相当于对该页投一票。</a:t>
            </a:r>
            <a:endParaRPr lang="en-US" altLang="zh-CN" sz="2400" dirty="0"/>
          </a:p>
          <a:p>
            <a:pPr lvl="1" eaLnBrk="1" hangingPunct="1"/>
            <a:r>
              <a:rPr lang="zh-CN" altLang="en-US" sz="2400" dirty="0"/>
              <a:t>一个页面的</a:t>
            </a:r>
            <a:r>
              <a:rPr lang="en-US" altLang="zh-CN" sz="2400" dirty="0"/>
              <a:t>PageRank</a:t>
            </a:r>
            <a:r>
              <a:rPr lang="zh-CN" altLang="en-US" sz="2400" dirty="0"/>
              <a:t>是由所有链向它的页面（链入页面）的重要性经过递归算法得到的。</a:t>
            </a:r>
            <a:endParaRPr lang="en-US" altLang="zh-CN" sz="2400" dirty="0"/>
          </a:p>
          <a:p>
            <a:pPr lvl="1" eaLnBrk="1" hangingPunct="1"/>
            <a:r>
              <a:rPr lang="zh-CN" altLang="en-US" sz="2400" dirty="0"/>
              <a:t>一个有较多链入的页面会有较高的等级，相反如果一个页面没有任何链入页面，那么它没有等级。</a:t>
            </a:r>
            <a:endParaRPr lang="zh-CN" altLang="en-US" sz="2400" b="1" dirty="0"/>
          </a:p>
        </p:txBody>
      </p:sp>
      <p:sp>
        <p:nvSpPr>
          <p:cNvPr id="105475" name="Rectangle 2">
            <a:extLst>
              <a:ext uri="{FF2B5EF4-FFF2-40B4-BE49-F238E27FC236}">
                <a16:creationId xmlns:a16="http://schemas.microsoft.com/office/drawing/2014/main" id="{2CE9DD59-CE32-4BB4-BFA1-53ED0522E583}"/>
              </a:ext>
            </a:extLst>
          </p:cNvPr>
          <p:cNvSpPr>
            <a:spLocks noGrp="1" noChangeArrowheads="1"/>
          </p:cNvSpPr>
          <p:nvPr>
            <p:ph type="title"/>
          </p:nvPr>
        </p:nvSpPr>
        <p:spPr>
          <a:xfrm>
            <a:off x="323528" y="116632"/>
            <a:ext cx="8229600" cy="1143000"/>
          </a:xfrm>
        </p:spPr>
        <p:txBody>
          <a:bodyPr/>
          <a:lstStyle/>
          <a:p>
            <a:r>
              <a:rPr lang="en-US" altLang="zh-CN" b="1" dirty="0"/>
              <a:t>PageRank</a:t>
            </a:r>
            <a:r>
              <a:rPr lang="zh-CN" altLang="en-US" b="1" dirty="0"/>
              <a:t>算法原理</a:t>
            </a:r>
            <a:r>
              <a:rPr lang="en-US" altLang="zh-CN" b="1" dirty="0"/>
              <a:t>(Cont.)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a:extLst>
              <a:ext uri="{FF2B5EF4-FFF2-40B4-BE49-F238E27FC236}">
                <a16:creationId xmlns:a16="http://schemas.microsoft.com/office/drawing/2014/main" id="{9C500D24-14C9-4EE7-AC0D-119F46109163}"/>
              </a:ext>
            </a:extLst>
          </p:cNvPr>
          <p:cNvSpPr txBox="1">
            <a:spLocks noChangeArrowheads="1"/>
          </p:cNvSpPr>
          <p:nvPr/>
        </p:nvSpPr>
        <p:spPr bwMode="auto">
          <a:xfrm>
            <a:off x="827088" y="1071563"/>
            <a:ext cx="77724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993366"/>
                </a:solidFill>
                <a:latin typeface="黑体" panose="02010609060101010101" pitchFamily="49" charset="-122"/>
                <a:ea typeface="黑体" panose="02010609060101010101" pitchFamily="49" charset="-122"/>
              </a:rPr>
              <a:t>PageRank</a:t>
            </a:r>
            <a:r>
              <a:rPr lang="zh-CN" altLang="zh-CN" sz="3600">
                <a:solidFill>
                  <a:srgbClr val="993366"/>
                </a:solidFill>
                <a:latin typeface="黑体" panose="02010609060101010101" pitchFamily="49" charset="-122"/>
                <a:ea typeface="黑体" panose="02010609060101010101" pitchFamily="49" charset="-122"/>
              </a:rPr>
              <a:t>的简化模型</a:t>
            </a:r>
          </a:p>
        </p:txBody>
      </p:sp>
      <p:sp>
        <p:nvSpPr>
          <p:cNvPr id="107523" name="Text Box 2">
            <a:extLst>
              <a:ext uri="{FF2B5EF4-FFF2-40B4-BE49-F238E27FC236}">
                <a16:creationId xmlns:a16="http://schemas.microsoft.com/office/drawing/2014/main" id="{F010AEC1-6BC5-444B-B40C-A72E48B58532}"/>
              </a:ext>
            </a:extLst>
          </p:cNvPr>
          <p:cNvSpPr txBox="1">
            <a:spLocks noChangeArrowheads="1"/>
          </p:cNvSpPr>
          <p:nvPr/>
        </p:nvSpPr>
        <p:spPr bwMode="auto">
          <a:xfrm>
            <a:off x="785813" y="1952625"/>
            <a:ext cx="8358187"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575"/>
              </a:spcBef>
              <a:buClrTx/>
              <a:buSzTx/>
              <a:buFontTx/>
              <a:buNone/>
            </a:pPr>
            <a:r>
              <a:rPr lang="zh-CN" altLang="zh-CN" sz="2400">
                <a:solidFill>
                  <a:srgbClr val="000000"/>
                </a:solidFill>
                <a:latin typeface="黑体" panose="02010609060101010101" pitchFamily="49" charset="-122"/>
                <a:ea typeface="黑体" panose="02010609060101010101" pitchFamily="49" charset="-122"/>
              </a:rPr>
              <a:t>可以把互联网上的各网页之间的链接关系看成一个有向图。</a:t>
            </a:r>
            <a:r>
              <a:rPr lang="zh-CN" altLang="en-US" sz="2400">
                <a:solidFill>
                  <a:srgbClr val="000000"/>
                </a:solidFill>
                <a:latin typeface="黑体" panose="02010609060101010101" pitchFamily="49" charset="-122"/>
                <a:ea typeface="黑体" panose="02010609060101010101" pitchFamily="49" charset="-122"/>
              </a:rPr>
              <a:t>假设冲浪者浏览的下一个网页链接来自于当前网页。建立简化模型：</a:t>
            </a:r>
            <a:r>
              <a:rPr lang="zh-CN" altLang="zh-CN" sz="2400">
                <a:solidFill>
                  <a:srgbClr val="000000"/>
                </a:solidFill>
                <a:latin typeface="黑体" panose="02010609060101010101" pitchFamily="49" charset="-122"/>
                <a:ea typeface="黑体" panose="02010609060101010101" pitchFamily="49" charset="-122"/>
              </a:rPr>
              <a:t>对于任意网页</a:t>
            </a:r>
            <a:r>
              <a:rPr lang="en-US" altLang="zh-CN" sz="2400">
                <a:solidFill>
                  <a:srgbClr val="000000"/>
                </a:solidFill>
                <a:latin typeface="黑体" panose="02010609060101010101" pitchFamily="49" charset="-122"/>
                <a:ea typeface="黑体" panose="02010609060101010101" pitchFamily="49" charset="-122"/>
              </a:rPr>
              <a:t>Pi</a:t>
            </a:r>
            <a:r>
              <a:rPr lang="zh-CN" altLang="zh-CN" sz="2400">
                <a:solidFill>
                  <a:srgbClr val="000000"/>
                </a:solidFill>
                <a:latin typeface="黑体" panose="02010609060101010101" pitchFamily="49" charset="-122"/>
                <a:ea typeface="黑体" panose="02010609060101010101" pitchFamily="49" charset="-122"/>
              </a:rPr>
              <a:t>，它的</a:t>
            </a:r>
            <a:r>
              <a:rPr lang="en-US" altLang="zh-CN" sz="2400">
                <a:solidFill>
                  <a:srgbClr val="000000"/>
                </a:solidFill>
                <a:latin typeface="黑体" panose="02010609060101010101" pitchFamily="49" charset="-122"/>
                <a:ea typeface="黑体" panose="02010609060101010101" pitchFamily="49" charset="-122"/>
              </a:rPr>
              <a:t>PageRank</a:t>
            </a:r>
            <a:r>
              <a:rPr lang="zh-CN" altLang="zh-CN" sz="2400">
                <a:solidFill>
                  <a:srgbClr val="000000"/>
                </a:solidFill>
                <a:latin typeface="黑体" panose="02010609060101010101" pitchFamily="49" charset="-122"/>
                <a:ea typeface="黑体" panose="02010609060101010101" pitchFamily="49" charset="-122"/>
              </a:rPr>
              <a:t>值可表示为如下：其中</a:t>
            </a:r>
            <a:r>
              <a:rPr lang="en-US" altLang="zh-CN" sz="2400">
                <a:solidFill>
                  <a:srgbClr val="000000"/>
                </a:solidFill>
                <a:latin typeface="黑体" panose="02010609060101010101" pitchFamily="49" charset="-122"/>
                <a:ea typeface="黑体" panose="02010609060101010101" pitchFamily="49" charset="-122"/>
              </a:rPr>
              <a:t>Bi</a:t>
            </a:r>
            <a:r>
              <a:rPr lang="zh-CN" altLang="zh-CN" sz="2400">
                <a:solidFill>
                  <a:srgbClr val="000000"/>
                </a:solidFill>
                <a:latin typeface="黑体" panose="02010609060101010101" pitchFamily="49" charset="-122"/>
                <a:ea typeface="黑体" panose="02010609060101010101" pitchFamily="49" charset="-122"/>
              </a:rPr>
              <a:t>为所有链接到网页</a:t>
            </a:r>
            <a:r>
              <a:rPr lang="en-US" altLang="zh-CN" sz="2400">
                <a:solidFill>
                  <a:srgbClr val="000000"/>
                </a:solidFill>
                <a:latin typeface="黑体" panose="02010609060101010101" pitchFamily="49" charset="-122"/>
                <a:ea typeface="黑体" panose="02010609060101010101" pitchFamily="49" charset="-122"/>
              </a:rPr>
              <a:t>i</a:t>
            </a:r>
            <a:r>
              <a:rPr lang="zh-CN" altLang="zh-CN" sz="2400">
                <a:solidFill>
                  <a:srgbClr val="000000"/>
                </a:solidFill>
                <a:latin typeface="黑体" panose="02010609060101010101" pitchFamily="49" charset="-122"/>
                <a:ea typeface="黑体" panose="02010609060101010101" pitchFamily="49" charset="-122"/>
              </a:rPr>
              <a:t>的网页集合</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Lj</a:t>
            </a:r>
            <a:r>
              <a:rPr lang="zh-CN" altLang="zh-CN" sz="2400">
                <a:solidFill>
                  <a:srgbClr val="000000"/>
                </a:solidFill>
                <a:latin typeface="黑体" panose="02010609060101010101" pitchFamily="49" charset="-122"/>
                <a:ea typeface="黑体" panose="02010609060101010101" pitchFamily="49" charset="-122"/>
              </a:rPr>
              <a:t>为网页</a:t>
            </a:r>
            <a:r>
              <a:rPr lang="en-US" altLang="zh-CN" sz="2400">
                <a:solidFill>
                  <a:srgbClr val="000000"/>
                </a:solidFill>
                <a:latin typeface="黑体" panose="02010609060101010101" pitchFamily="49" charset="-122"/>
                <a:ea typeface="黑体" panose="02010609060101010101" pitchFamily="49" charset="-122"/>
              </a:rPr>
              <a:t>j</a:t>
            </a:r>
            <a:r>
              <a:rPr lang="zh-CN" altLang="zh-CN" sz="2400">
                <a:solidFill>
                  <a:srgbClr val="000000"/>
                </a:solidFill>
                <a:latin typeface="黑体" panose="02010609060101010101" pitchFamily="49" charset="-122"/>
                <a:ea typeface="黑体" panose="02010609060101010101" pitchFamily="49" charset="-122"/>
              </a:rPr>
              <a:t>的对外链接数（出度）。</a:t>
            </a:r>
            <a:endParaRPr lang="zh-CN" altLang="en-US" sz="2400">
              <a:solidFill>
                <a:srgbClr val="000000"/>
              </a:solidFill>
              <a:latin typeface="黑体" panose="02010609060101010101" pitchFamily="49" charset="-122"/>
              <a:ea typeface="黑体" panose="02010609060101010101" pitchFamily="49" charset="-122"/>
            </a:endParaRPr>
          </a:p>
          <a:p>
            <a:pPr eaLnBrk="1" hangingPunct="1">
              <a:spcBef>
                <a:spcPts val="575"/>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eaLnBrk="1" hangingPunct="1">
              <a:spcBef>
                <a:spcPts val="575"/>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eaLnBrk="1" hangingPunct="1">
              <a:spcBef>
                <a:spcPts val="575"/>
              </a:spcBef>
              <a:buClrTx/>
              <a:buSzTx/>
              <a:buFontTx/>
              <a:buNone/>
            </a:pPr>
            <a:endParaRPr lang="zh-CN" altLang="en-US" sz="2400">
              <a:solidFill>
                <a:srgbClr val="000000"/>
              </a:solidFill>
              <a:latin typeface="黑体" panose="02010609060101010101" pitchFamily="49" charset="-122"/>
              <a:ea typeface="黑体" panose="02010609060101010101" pitchFamily="49" charset="-122"/>
            </a:endParaRPr>
          </a:p>
          <a:p>
            <a:pPr eaLnBrk="1" hangingPunct="1">
              <a:spcBef>
                <a:spcPts val="575"/>
              </a:spcBef>
              <a:buClrTx/>
              <a:buSzTx/>
              <a:buFontTx/>
              <a:buNone/>
            </a:pPr>
            <a:endParaRPr lang="en-US" altLang="zh-CN" sz="2400">
              <a:solidFill>
                <a:srgbClr val="000000"/>
              </a:solidFill>
              <a:latin typeface="黑体" panose="02010609060101010101" pitchFamily="49" charset="-122"/>
              <a:ea typeface="黑体" panose="02010609060101010101" pitchFamily="49" charset="-122"/>
            </a:endParaRPr>
          </a:p>
          <a:p>
            <a:pPr eaLnBrk="1" hangingPunct="1">
              <a:spcBef>
                <a:spcPts val="575"/>
              </a:spcBef>
              <a:buClrTx/>
              <a:buSzTx/>
              <a:buFontTx/>
              <a:buNone/>
            </a:pPr>
            <a:r>
              <a:rPr lang="zh-CN" altLang="en-US" sz="2400">
                <a:solidFill>
                  <a:srgbClr val="000000"/>
                </a:solidFill>
                <a:latin typeface="黑体" panose="02010609060101010101" pitchFamily="49" charset="-122"/>
                <a:ea typeface="黑体" panose="02010609060101010101" pitchFamily="49" charset="-122"/>
              </a:rPr>
              <a:t> </a:t>
            </a:r>
            <a:endParaRPr lang="zh-CN" altLang="zh-CN" sz="2400">
              <a:solidFill>
                <a:srgbClr val="000000"/>
              </a:solidFill>
              <a:latin typeface="黑体" panose="02010609060101010101" pitchFamily="49" charset="-122"/>
              <a:ea typeface="黑体" panose="02010609060101010101" pitchFamily="49" charset="-122"/>
            </a:endParaRPr>
          </a:p>
        </p:txBody>
      </p:sp>
      <p:pic>
        <p:nvPicPr>
          <p:cNvPr id="107524" name="Picture 3">
            <a:extLst>
              <a:ext uri="{FF2B5EF4-FFF2-40B4-BE49-F238E27FC236}">
                <a16:creationId xmlns:a16="http://schemas.microsoft.com/office/drawing/2014/main" id="{A5A7021D-3A99-4B79-883D-C02DBB003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573463"/>
            <a:ext cx="4032250" cy="3316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525" name="Rectangle 8">
            <a:extLst>
              <a:ext uri="{FF2B5EF4-FFF2-40B4-BE49-F238E27FC236}">
                <a16:creationId xmlns:a16="http://schemas.microsoft.com/office/drawing/2014/main" id="{3956F382-977B-45C0-9336-2D8DF10D14C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pic>
        <p:nvPicPr>
          <p:cNvPr id="107526" name="Picture 11">
            <a:extLst>
              <a:ext uri="{FF2B5EF4-FFF2-40B4-BE49-F238E27FC236}">
                <a16:creationId xmlns:a16="http://schemas.microsoft.com/office/drawing/2014/main" id="{1A12BADE-2276-4E13-B4E0-11313355E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60800"/>
            <a:ext cx="364013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B895C2C-787E-41C5-993F-6699A70AEF7B}"/>
              </a:ext>
            </a:extLst>
          </p:cNvPr>
          <p:cNvSpPr txBox="1">
            <a:spLocks noChangeArrowheads="1"/>
          </p:cNvSpPr>
          <p:nvPr/>
        </p:nvSpPr>
        <p:spPr bwMode="auto">
          <a:xfrm>
            <a:off x="-36513" y="1792288"/>
            <a:ext cx="9396413"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algn="l" defTabSz="911225"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39775" indent="-280988" algn="l" defTabSz="911225" rtl="0" eaLnBrk="0" fontAlgn="base" hangingPunct="0">
              <a:spcBef>
                <a:spcPct val="20000"/>
              </a:spcBef>
              <a:spcAft>
                <a:spcPct val="0"/>
              </a:spcAft>
              <a:buClr>
                <a:schemeClr val="hlink"/>
              </a:buClr>
              <a:buSzPct val="55000"/>
              <a:buFont typeface="Wingdings" pitchFamily="2" charset="2"/>
              <a:buChar char="n"/>
              <a:defRPr kumimoji="1" sz="2900">
                <a:solidFill>
                  <a:schemeClr val="tx1"/>
                </a:solidFill>
                <a:latin typeface="+mn-lt"/>
                <a:ea typeface="+mn-ea"/>
              </a:defRPr>
            </a:lvl2pPr>
            <a:lvl3pPr marL="1143000" indent="-231775" algn="l" defTabSz="911225" rtl="0" eaLnBrk="0" fontAlgn="base" hangingPunct="0">
              <a:spcBef>
                <a:spcPct val="20000"/>
              </a:spcBef>
              <a:spcAft>
                <a:spcPct val="0"/>
              </a:spcAft>
              <a:buClr>
                <a:schemeClr val="folHlink"/>
              </a:buClr>
              <a:buSzPct val="50000"/>
              <a:buFont typeface="Wingdings" pitchFamily="2" charset="2"/>
              <a:buChar char="n"/>
              <a:defRPr kumimoji="1" sz="2500">
                <a:solidFill>
                  <a:schemeClr val="tx1"/>
                </a:solidFill>
                <a:latin typeface="+mn-lt"/>
                <a:ea typeface="+mn-ea"/>
              </a:defRPr>
            </a:lvl3pPr>
            <a:lvl4pPr marL="1601788" indent="-231775" algn="l" defTabSz="911225" rtl="0" eaLnBrk="0" fontAlgn="base" hangingPunct="0">
              <a:spcBef>
                <a:spcPct val="20000"/>
              </a:spcBef>
              <a:spcAft>
                <a:spcPct val="0"/>
              </a:spcAft>
              <a:buClr>
                <a:schemeClr val="accent2"/>
              </a:buClr>
              <a:buSzPct val="55000"/>
              <a:buFont typeface="Wingdings" pitchFamily="2" charset="2"/>
              <a:buChar char="n"/>
              <a:defRPr kumimoji="1" sz="1900">
                <a:solidFill>
                  <a:schemeClr val="tx1"/>
                </a:solidFill>
                <a:latin typeface="+mn-lt"/>
                <a:ea typeface="+mn-ea"/>
              </a:defRPr>
            </a:lvl4pPr>
            <a:lvl5pPr marL="2055813" indent="-227013" algn="l" defTabSz="911225" rtl="0" eaLnBrk="0" fontAlgn="base" hangingPunct="0">
              <a:spcBef>
                <a:spcPct val="20000"/>
              </a:spcBef>
              <a:spcAft>
                <a:spcPct val="0"/>
              </a:spcAft>
              <a:buClr>
                <a:schemeClr val="accent1"/>
              </a:buClr>
              <a:buSzPct val="50000"/>
              <a:buFont typeface="Wingdings" pitchFamily="2" charset="2"/>
              <a:buChar char="n"/>
              <a:defRPr kumimoji="1" sz="19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lnSpc>
                <a:spcPct val="150000"/>
              </a:lnSpc>
              <a:defRPr/>
            </a:pPr>
            <a:r>
              <a:rPr lang="en-US" altLang="zh-CN" b="1" dirty="0"/>
              <a:t>PageRank</a:t>
            </a:r>
            <a:r>
              <a:rPr lang="zh-CN" altLang="en-US" b="1" dirty="0"/>
              <a:t>的简单计算</a:t>
            </a:r>
            <a:r>
              <a:rPr lang="zh-CN" altLang="en-US" sz="2400" dirty="0"/>
              <a:t>：</a:t>
            </a:r>
            <a:endParaRPr lang="en-US" altLang="zh-CN" sz="2400" dirty="0"/>
          </a:p>
          <a:p>
            <a:pPr lvl="1" eaLnBrk="1" hangingPunct="1">
              <a:defRPr/>
            </a:pPr>
            <a:r>
              <a:rPr lang="zh-CN" altLang="en-US" sz="2400" dirty="0"/>
              <a:t>假设一个由只有</a:t>
            </a:r>
            <a:r>
              <a:rPr lang="en-US" altLang="zh-CN" sz="2400" dirty="0"/>
              <a:t>4</a:t>
            </a:r>
            <a:r>
              <a:rPr lang="zh-CN" altLang="en-US" sz="2400" dirty="0"/>
              <a:t>个页面组成的集合：</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和</a:t>
            </a:r>
            <a:r>
              <a:rPr lang="en-US" altLang="zh-CN" sz="2400" dirty="0"/>
              <a:t>D</a:t>
            </a:r>
            <a:r>
              <a:rPr lang="zh-CN" altLang="en-US" sz="2400" dirty="0"/>
              <a:t>。如果所有页面都链向</a:t>
            </a:r>
            <a:r>
              <a:rPr lang="en-US" altLang="zh-CN" sz="2400" dirty="0"/>
              <a:t>A</a:t>
            </a:r>
            <a:r>
              <a:rPr lang="zh-CN" altLang="en-US" sz="2400" dirty="0"/>
              <a:t>，那么</a:t>
            </a:r>
            <a:r>
              <a:rPr lang="en-US" altLang="zh-CN" sz="2400" dirty="0"/>
              <a:t>A</a:t>
            </a:r>
            <a:r>
              <a:rPr lang="zh-CN" altLang="en-US" sz="2400" dirty="0"/>
              <a:t>的</a:t>
            </a:r>
            <a:r>
              <a:rPr lang="en-US" altLang="zh-CN" sz="2400" dirty="0"/>
              <a:t>PR</a:t>
            </a:r>
            <a:r>
              <a:rPr lang="zh-CN" altLang="en-US" sz="2400" dirty="0"/>
              <a:t>（</a:t>
            </a:r>
            <a:r>
              <a:rPr lang="en-US" altLang="zh-CN" sz="2400" dirty="0"/>
              <a:t>PageRank</a:t>
            </a:r>
            <a:r>
              <a:rPr lang="zh-CN" altLang="en-US" sz="2400" dirty="0"/>
              <a:t>）值将是</a:t>
            </a:r>
            <a:r>
              <a:rPr lang="en-US" altLang="zh-CN" sz="2400" dirty="0"/>
              <a:t>B</a:t>
            </a:r>
            <a:r>
              <a:rPr lang="zh-CN" altLang="en-US" sz="2400" dirty="0"/>
              <a:t>，</a:t>
            </a:r>
            <a:r>
              <a:rPr lang="en-US" altLang="zh-CN" sz="2400" dirty="0"/>
              <a:t>C</a:t>
            </a:r>
            <a:r>
              <a:rPr lang="zh-CN" altLang="en-US" sz="2400" dirty="0"/>
              <a:t>及</a:t>
            </a:r>
            <a:r>
              <a:rPr lang="en-US" altLang="zh-CN" sz="2400" dirty="0"/>
              <a:t>D</a:t>
            </a:r>
            <a:r>
              <a:rPr lang="zh-CN" altLang="en-US" sz="2400" dirty="0"/>
              <a:t>的和。</a:t>
            </a:r>
            <a:endParaRPr lang="en-US" altLang="zh-CN" sz="2400" dirty="0"/>
          </a:p>
          <a:p>
            <a:pPr lvl="1" eaLnBrk="1" hangingPunct="1">
              <a:defRPr/>
            </a:pPr>
            <a:endParaRPr lang="en-US" altLang="zh-CN" sz="2400" b="1" dirty="0"/>
          </a:p>
          <a:p>
            <a:pPr lvl="1" eaLnBrk="1" hangingPunct="1">
              <a:defRPr/>
            </a:pPr>
            <a:r>
              <a:rPr lang="zh-CN" altLang="en-US" sz="2400" dirty="0"/>
              <a:t>继续假设</a:t>
            </a:r>
            <a:r>
              <a:rPr lang="en-US" altLang="zh-CN" sz="2400" dirty="0"/>
              <a:t>B</a:t>
            </a:r>
            <a:r>
              <a:rPr lang="zh-CN" altLang="en-US" sz="2400" dirty="0"/>
              <a:t>也有链接到</a:t>
            </a:r>
            <a:r>
              <a:rPr lang="en-US" altLang="zh-CN" sz="2400" dirty="0"/>
              <a:t>C</a:t>
            </a:r>
            <a:r>
              <a:rPr lang="zh-CN" altLang="en-US" sz="2400" dirty="0"/>
              <a:t>，并且</a:t>
            </a:r>
            <a:r>
              <a:rPr lang="en-US" altLang="zh-CN" sz="2400" dirty="0"/>
              <a:t>D</a:t>
            </a:r>
            <a:r>
              <a:rPr lang="zh-CN" altLang="en-US" sz="2400" dirty="0"/>
              <a:t>也有链接到包含</a:t>
            </a:r>
            <a:r>
              <a:rPr lang="en-US" altLang="zh-CN" sz="2400" dirty="0"/>
              <a:t>A</a:t>
            </a:r>
            <a:r>
              <a:rPr lang="zh-CN" altLang="en-US" sz="2400" dirty="0"/>
              <a:t>的</a:t>
            </a:r>
            <a:r>
              <a:rPr lang="en-US" altLang="zh-CN" sz="2400" dirty="0"/>
              <a:t>3</a:t>
            </a:r>
            <a:r>
              <a:rPr lang="zh-CN" altLang="en-US" sz="2400" dirty="0"/>
              <a:t>个页面。所以</a:t>
            </a:r>
            <a:r>
              <a:rPr lang="en-US" altLang="zh-CN" sz="2400" dirty="0"/>
              <a:t>B</a:t>
            </a:r>
            <a:r>
              <a:rPr lang="zh-CN" altLang="en-US" sz="2400" dirty="0"/>
              <a:t>给每个页面半票。以同样的逻辑，</a:t>
            </a:r>
            <a:r>
              <a:rPr lang="en-US" altLang="zh-CN" sz="2400" dirty="0"/>
              <a:t>D</a:t>
            </a:r>
            <a:r>
              <a:rPr lang="zh-CN" altLang="en-US" sz="2400" dirty="0"/>
              <a:t>投出的票只有三分之一算到了</a:t>
            </a:r>
            <a:r>
              <a:rPr lang="en-US" altLang="zh-CN" sz="2400" dirty="0"/>
              <a:t>A</a:t>
            </a:r>
            <a:r>
              <a:rPr lang="zh-CN" altLang="en-US" sz="2400" dirty="0"/>
              <a:t>的</a:t>
            </a:r>
            <a:r>
              <a:rPr lang="en-US" altLang="zh-CN" sz="2400" dirty="0"/>
              <a:t>PageRank</a:t>
            </a:r>
            <a:r>
              <a:rPr lang="zh-CN" altLang="en-US" sz="2400" dirty="0"/>
              <a:t>上。</a:t>
            </a:r>
            <a:endParaRPr lang="en-US" altLang="zh-CN" sz="2400" b="1" dirty="0"/>
          </a:p>
          <a:p>
            <a:pPr marL="458787" lvl="1" indent="0" eaLnBrk="1" hangingPunct="1">
              <a:buFont typeface="Wingdings" pitchFamily="2" charset="2"/>
              <a:buNone/>
              <a:defRPr/>
            </a:pPr>
            <a:endParaRPr lang="en-US" altLang="zh-CN" sz="2400" b="1" dirty="0"/>
          </a:p>
          <a:p>
            <a:pPr lvl="1" eaLnBrk="1" hangingPunct="1">
              <a:defRPr/>
            </a:pPr>
            <a:r>
              <a:rPr lang="zh-CN" altLang="en-US" sz="2400" dirty="0"/>
              <a:t> 换句话说，根据链出总数平分一个页面的</a:t>
            </a:r>
            <a:r>
              <a:rPr lang="en-US" altLang="zh-CN" sz="2400" dirty="0"/>
              <a:t>PR</a:t>
            </a:r>
            <a:r>
              <a:rPr lang="zh-CN" altLang="en-US" sz="2400" dirty="0"/>
              <a:t>值。</a:t>
            </a:r>
            <a:endParaRPr lang="en-US" altLang="zh-CN" sz="2400" dirty="0"/>
          </a:p>
          <a:p>
            <a:pPr lvl="1" eaLnBrk="1" hangingPunct="1">
              <a:defRPr/>
            </a:pPr>
            <a:endParaRPr lang="zh-CN" altLang="en-US" sz="2400" b="1" dirty="0"/>
          </a:p>
        </p:txBody>
      </p:sp>
      <p:sp>
        <p:nvSpPr>
          <p:cNvPr id="109571" name="Rectangle 2">
            <a:extLst>
              <a:ext uri="{FF2B5EF4-FFF2-40B4-BE49-F238E27FC236}">
                <a16:creationId xmlns:a16="http://schemas.microsoft.com/office/drawing/2014/main" id="{C8EB2A9E-3700-4B60-A587-010595CC7B98}"/>
              </a:ext>
            </a:extLst>
          </p:cNvPr>
          <p:cNvSpPr>
            <a:spLocks noGrp="1" noChangeArrowheads="1"/>
          </p:cNvSpPr>
          <p:nvPr>
            <p:ph type="title"/>
          </p:nvPr>
        </p:nvSpPr>
        <p:spPr>
          <a:xfrm>
            <a:off x="251520" y="116632"/>
            <a:ext cx="5278437" cy="1143000"/>
          </a:xfrm>
        </p:spPr>
        <p:txBody>
          <a:bodyPr/>
          <a:lstStyle/>
          <a:p>
            <a:r>
              <a:rPr lang="en-US" altLang="zh-CN" sz="2800" b="1" dirty="0"/>
              <a:t>PageRank</a:t>
            </a:r>
            <a:r>
              <a:rPr lang="zh-CN" altLang="en-US" sz="2800" b="1" dirty="0"/>
              <a:t>算法原理</a:t>
            </a:r>
            <a:r>
              <a:rPr lang="en-US" altLang="zh-CN" sz="2800" b="1" dirty="0"/>
              <a:t>(Cont.)</a:t>
            </a:r>
            <a:endParaRPr lang="zh-CN" altLang="en-US" sz="2800" dirty="0"/>
          </a:p>
        </p:txBody>
      </p:sp>
      <p:pic>
        <p:nvPicPr>
          <p:cNvPr id="109572" name="Picture 2">
            <a:extLst>
              <a:ext uri="{FF2B5EF4-FFF2-40B4-BE49-F238E27FC236}">
                <a16:creationId xmlns:a16="http://schemas.microsoft.com/office/drawing/2014/main" id="{8BB29061-E177-48B3-A411-29EAFE76C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430588"/>
            <a:ext cx="47529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3" name="Picture 3">
            <a:extLst>
              <a:ext uri="{FF2B5EF4-FFF2-40B4-BE49-F238E27FC236}">
                <a16:creationId xmlns:a16="http://schemas.microsoft.com/office/drawing/2014/main" id="{4A3FA529-33B5-4D26-B512-EE5871C9B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08500"/>
            <a:ext cx="4752975"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4" name="Picture 4">
            <a:extLst>
              <a:ext uri="{FF2B5EF4-FFF2-40B4-BE49-F238E27FC236}">
                <a16:creationId xmlns:a16="http://schemas.microsoft.com/office/drawing/2014/main" id="{DD6692DE-6360-4FA4-B18C-EDF095942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313" y="5876925"/>
            <a:ext cx="462597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5" name="Picture 6">
            <a:extLst>
              <a:ext uri="{FF2B5EF4-FFF2-40B4-BE49-F238E27FC236}">
                <a16:creationId xmlns:a16="http://schemas.microsoft.com/office/drawing/2014/main" id="{92401212-78CD-4542-9CE9-2E67CAFE6F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15888"/>
            <a:ext cx="3708400" cy="2436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a:extLst>
              <a:ext uri="{FF2B5EF4-FFF2-40B4-BE49-F238E27FC236}">
                <a16:creationId xmlns:a16="http://schemas.microsoft.com/office/drawing/2014/main" id="{364504E3-F2BC-4C2A-9BE5-A8F20E9CD0AD}"/>
              </a:ext>
            </a:extLst>
          </p:cNvPr>
          <p:cNvSpPr txBox="1">
            <a:spLocks noChangeArrowheads="1"/>
          </p:cNvSpPr>
          <p:nvPr/>
        </p:nvSpPr>
        <p:spPr bwMode="auto">
          <a:xfrm>
            <a:off x="642938" y="1044575"/>
            <a:ext cx="7772400"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74638" indent="-269875">
              <a:spcBef>
                <a:spcPct val="20000"/>
              </a:spcBef>
              <a:buClr>
                <a:schemeClr val="folHlink"/>
              </a:buClr>
              <a:buSzPct val="6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3200">
                <a:solidFill>
                  <a:schemeClr val="tx1"/>
                </a:solidFill>
                <a:latin typeface="Tahoma" panose="020B0604030504040204" pitchFamily="34" charset="0"/>
                <a:ea typeface="宋体" panose="02010600030101010101" pitchFamily="2" charset="-122"/>
              </a:defRPr>
            </a:lvl1pPr>
            <a:lvl2pPr marL="544513" indent="-225425">
              <a:spcBef>
                <a:spcPct val="20000"/>
              </a:spcBef>
              <a:buClr>
                <a:schemeClr val="hlink"/>
              </a:buClr>
              <a:buSzPct val="55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74638" algn="l"/>
                <a:tab pos="731838" algn="l"/>
                <a:tab pos="1189038" algn="l"/>
                <a:tab pos="1646238" algn="l"/>
                <a:tab pos="2103438" algn="l"/>
                <a:tab pos="2560638" algn="l"/>
                <a:tab pos="3017838" algn="l"/>
                <a:tab pos="3475038" algn="l"/>
                <a:tab pos="3932238" algn="l"/>
                <a:tab pos="4389438" algn="l"/>
                <a:tab pos="4846638" algn="l"/>
                <a:tab pos="5303838" algn="l"/>
                <a:tab pos="5761038" algn="l"/>
                <a:tab pos="6218238" algn="l"/>
                <a:tab pos="6675438" algn="l"/>
                <a:tab pos="7132638" algn="l"/>
                <a:tab pos="7589838" algn="l"/>
                <a:tab pos="8047038" algn="l"/>
                <a:tab pos="8504238" algn="l"/>
                <a:tab pos="8961438" algn="l"/>
                <a:tab pos="9418638"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ts val="575"/>
              </a:spcBef>
              <a:buClrTx/>
              <a:buSzTx/>
              <a:buFontTx/>
              <a:buNone/>
            </a:pPr>
            <a:r>
              <a:rPr lang="en-US" altLang="zh-CN" sz="3600">
                <a:solidFill>
                  <a:srgbClr val="993366"/>
                </a:solidFill>
                <a:latin typeface="黑体" panose="02010609060101010101" pitchFamily="49" charset="-122"/>
              </a:rPr>
              <a:t> </a:t>
            </a:r>
            <a:r>
              <a:rPr lang="zh-CN" altLang="zh-CN" sz="3600">
                <a:solidFill>
                  <a:srgbClr val="993366"/>
                </a:solidFill>
                <a:latin typeface="黑体" panose="02010609060101010101" pitchFamily="49" charset="-122"/>
                <a:ea typeface="黑体" panose="02010609060101010101" pitchFamily="49" charset="-122"/>
              </a:rPr>
              <a:t>简化模型面临的缺陷</a:t>
            </a:r>
          </a:p>
          <a:p>
            <a:pPr eaLnBrk="1" hangingPunct="1">
              <a:spcBef>
                <a:spcPts val="575"/>
              </a:spcBef>
              <a:buClrTx/>
              <a:buSzTx/>
              <a:buFontTx/>
              <a:buNone/>
            </a:pPr>
            <a:endParaRPr lang="zh-CN" altLang="en-GB" sz="3600">
              <a:solidFill>
                <a:srgbClr val="993366"/>
              </a:solidFill>
              <a:latin typeface="黑体" panose="02010609060101010101" pitchFamily="49" charset="-122"/>
              <a:ea typeface="黑体" panose="02010609060101010101" pitchFamily="49" charset="-122"/>
            </a:endParaRPr>
          </a:p>
          <a:p>
            <a:pPr eaLnBrk="1" hangingPunct="1">
              <a:spcBef>
                <a:spcPts val="575"/>
              </a:spcBef>
              <a:buClrTx/>
              <a:buSzTx/>
              <a:buFontTx/>
              <a:buNone/>
            </a:pPr>
            <a:r>
              <a:rPr lang="en-US" altLang="zh-CN">
                <a:solidFill>
                  <a:srgbClr val="000000"/>
                </a:solidFill>
                <a:latin typeface="黑体" panose="02010609060101010101" pitchFamily="49" charset="-122"/>
              </a:rPr>
              <a:t>     </a:t>
            </a:r>
            <a:r>
              <a:rPr lang="zh-CN" altLang="zh-CN">
                <a:solidFill>
                  <a:srgbClr val="000000"/>
                </a:solidFill>
                <a:latin typeface="黑体" panose="02010609060101010101" pitchFamily="49" charset="-122"/>
                <a:ea typeface="黑体" panose="02010609060101010101" pitchFamily="49" charset="-122"/>
              </a:rPr>
              <a:t>实际的网络超链接环境没有这么理想化，</a:t>
            </a:r>
            <a:r>
              <a:rPr lang="en-US" altLang="zh-CN">
                <a:solidFill>
                  <a:srgbClr val="000000"/>
                </a:solidFill>
                <a:latin typeface="黑体" panose="02010609060101010101" pitchFamily="49" charset="-122"/>
                <a:ea typeface="黑体" panose="02010609060101010101" pitchFamily="49" charset="-122"/>
              </a:rPr>
              <a:t>PageRank</a:t>
            </a:r>
            <a:r>
              <a:rPr lang="zh-CN" altLang="zh-CN">
                <a:solidFill>
                  <a:srgbClr val="000000"/>
                </a:solidFill>
                <a:latin typeface="黑体" panose="02010609060101010101" pitchFamily="49" charset="-122"/>
                <a:ea typeface="黑体" panose="02010609060101010101" pitchFamily="49" charset="-122"/>
              </a:rPr>
              <a:t>会面临两个问题：</a:t>
            </a:r>
          </a:p>
          <a:p>
            <a:pPr lvl="1" eaLnBrk="1" hangingPunct="1">
              <a:spcBef>
                <a:spcPts val="375"/>
              </a:spcBef>
              <a:buClr>
                <a:srgbClr val="9B2D1F"/>
              </a:buClr>
              <a:buSzTx/>
              <a:buFont typeface="Arial" panose="020B0604020202020204" pitchFamily="34" charset="0"/>
              <a:buChar char="•"/>
            </a:pPr>
            <a:r>
              <a:rPr lang="en-US" altLang="zh-CN" sz="2800">
                <a:solidFill>
                  <a:srgbClr val="990099"/>
                </a:solidFill>
                <a:latin typeface="黑体" panose="02010609060101010101" pitchFamily="49" charset="-122"/>
                <a:ea typeface="黑体" panose="02010609060101010101" pitchFamily="49" charset="-122"/>
              </a:rPr>
              <a:t>Rank leak</a:t>
            </a:r>
          </a:p>
          <a:p>
            <a:pPr lvl="1" eaLnBrk="1" hangingPunct="1">
              <a:spcBef>
                <a:spcPts val="375"/>
              </a:spcBef>
              <a:buClr>
                <a:srgbClr val="9B2D1F"/>
              </a:buClr>
              <a:buSzTx/>
              <a:buFont typeface="Arial" panose="020B0604020202020204" pitchFamily="34" charset="0"/>
              <a:buChar char="•"/>
            </a:pPr>
            <a:r>
              <a:rPr lang="en-US" altLang="zh-CN" sz="2800">
                <a:solidFill>
                  <a:srgbClr val="990099"/>
                </a:solidFill>
                <a:latin typeface="黑体" panose="02010609060101010101" pitchFamily="49" charset="-122"/>
                <a:ea typeface="黑体" panose="02010609060101010101" pitchFamily="49" charset="-122"/>
              </a:rPr>
              <a:t>Rank sink</a:t>
            </a:r>
          </a:p>
          <a:p>
            <a:pPr eaLnBrk="1" hangingPunct="1">
              <a:spcBef>
                <a:spcPts val="575"/>
              </a:spcBef>
              <a:buClrTx/>
              <a:buSzTx/>
              <a:buFontTx/>
              <a:buNone/>
            </a:pPr>
            <a:endParaRPr lang="en-US" altLang="zh-CN" sz="28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
            <a:extLst>
              <a:ext uri="{FF2B5EF4-FFF2-40B4-BE49-F238E27FC236}">
                <a16:creationId xmlns:a16="http://schemas.microsoft.com/office/drawing/2014/main" id="{EC0A6D7A-AE46-4CFE-B9D2-1992D78D632B}"/>
              </a:ext>
            </a:extLst>
          </p:cNvPr>
          <p:cNvSpPr txBox="1">
            <a:spLocks noChangeArrowheads="1"/>
          </p:cNvSpPr>
          <p:nvPr/>
        </p:nvSpPr>
        <p:spPr bwMode="auto">
          <a:xfrm>
            <a:off x="831850" y="55721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993366"/>
                </a:solidFill>
                <a:latin typeface="Arial" panose="020B0604020202020204" pitchFamily="34" charset="0"/>
              </a:rPr>
              <a:t>Rank Leak</a:t>
            </a:r>
          </a:p>
        </p:txBody>
      </p:sp>
      <p:grpSp>
        <p:nvGrpSpPr>
          <p:cNvPr id="113667" name="Group 2">
            <a:extLst>
              <a:ext uri="{FF2B5EF4-FFF2-40B4-BE49-F238E27FC236}">
                <a16:creationId xmlns:a16="http://schemas.microsoft.com/office/drawing/2014/main" id="{EAD5E89E-A894-45C7-9F0D-BC5044057369}"/>
              </a:ext>
            </a:extLst>
          </p:cNvPr>
          <p:cNvGrpSpPr>
            <a:grpSpLocks/>
          </p:cNvGrpSpPr>
          <p:nvPr/>
        </p:nvGrpSpPr>
        <p:grpSpPr bwMode="auto">
          <a:xfrm>
            <a:off x="466725" y="1844675"/>
            <a:ext cx="2516188" cy="2411413"/>
            <a:chOff x="294" y="1162"/>
            <a:chExt cx="1585" cy="1519"/>
          </a:xfrm>
        </p:grpSpPr>
        <p:pic>
          <p:nvPicPr>
            <p:cNvPr id="113705" name="Picture 3">
              <a:extLst>
                <a:ext uri="{FF2B5EF4-FFF2-40B4-BE49-F238E27FC236}">
                  <a16:creationId xmlns:a16="http://schemas.microsoft.com/office/drawing/2014/main" id="{41D820A6-192E-4443-9936-6A2644C72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 y="1162"/>
              <a:ext cx="1585" cy="15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3706" name="Text Box 4">
              <a:extLst>
                <a:ext uri="{FF2B5EF4-FFF2-40B4-BE49-F238E27FC236}">
                  <a16:creationId xmlns:a16="http://schemas.microsoft.com/office/drawing/2014/main" id="{D0DC4C74-3A51-4781-BCB3-1AF7FA4C92B0}"/>
                </a:ext>
              </a:extLst>
            </p:cNvPr>
            <p:cNvSpPr txBox="1">
              <a:spLocks noChangeArrowheads="1"/>
            </p:cNvSpPr>
            <p:nvPr/>
          </p:nvSpPr>
          <p:spPr bwMode="auto">
            <a:xfrm>
              <a:off x="294" y="1162"/>
              <a:ext cx="1585" cy="1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pSp>
      <p:graphicFrame>
        <p:nvGraphicFramePr>
          <p:cNvPr id="27653" name="Group 5">
            <a:extLst>
              <a:ext uri="{FF2B5EF4-FFF2-40B4-BE49-F238E27FC236}">
                <a16:creationId xmlns:a16="http://schemas.microsoft.com/office/drawing/2014/main" id="{549F37F0-B0CD-4DE6-BA3A-C9D768269657}"/>
              </a:ext>
            </a:extLst>
          </p:cNvPr>
          <p:cNvGraphicFramePr>
            <a:graphicFrameLocks noGrp="1"/>
          </p:cNvGraphicFramePr>
          <p:nvPr/>
        </p:nvGraphicFramePr>
        <p:xfrm>
          <a:off x="3276600" y="1773238"/>
          <a:ext cx="5145088" cy="2792412"/>
        </p:xfrm>
        <a:graphic>
          <a:graphicData uri="http://schemas.openxmlformats.org/drawingml/2006/table">
            <a:tbl>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30288">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398916">
                <a:tc>
                  <a:txBody>
                    <a:bodyPr/>
                    <a:lstStyle/>
                    <a:p>
                      <a:pPr marL="0" marR="0" lvl="0" indent="0" algn="l" defTabSz="449263"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Arial" charset="0"/>
                        <a:ea typeface="宋体" pitchFamily="2" charset="-122"/>
                      </a:endParaRPr>
                    </a:p>
                  </a:txBody>
                  <a:tcPr marL="90000" marR="90000" marT="108089"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PR(A)</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PR(B)</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PR(C)</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PR(D)</a:t>
                      </a:r>
                    </a:p>
                  </a:txBody>
                  <a:tcPr marL="90000" marR="90000" marT="121628" marB="46808" horzOverflow="overflow">
                    <a:lnL>
                      <a:noFill/>
                    </a:lnL>
                    <a:lnR>
                      <a:noFill/>
                    </a:lnR>
                    <a:lnT>
                      <a:noFill/>
                    </a:lnT>
                    <a:lnB>
                      <a:noFill/>
                    </a:lnB>
                    <a:lnTlToBr>
                      <a:noFill/>
                    </a:lnTlToBr>
                    <a:lnBlToTr>
                      <a:noFill/>
                    </a:lnBlToTr>
                    <a:solidFill>
                      <a:srgbClr val="D34817"/>
                    </a:solidFill>
                  </a:tcPr>
                </a:tc>
                <a:extLst>
                  <a:ext uri="{0D108BD9-81ED-4DB2-BD59-A6C34878D82A}">
                    <a16:rowId xmlns:a16="http://schemas.microsoft.com/office/drawing/2014/main" val="10000"/>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初始</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1"/>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一次迭代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2"/>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二次迭代</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3"/>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三次迭代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0.125</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4"/>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5"/>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n</a:t>
                      </a:r>
                      <a:r>
                        <a:rPr kumimoji="0" lang="zh-CN" sz="1800" b="0" i="0" u="none" strike="noStrike" cap="none" normalizeH="0" baseline="0">
                          <a:ln>
                            <a:noFill/>
                          </a:ln>
                          <a:solidFill>
                            <a:srgbClr val="000000"/>
                          </a:solidFill>
                          <a:effectLst/>
                          <a:latin typeface="Arial Narrow" pitchFamily="34" charset="0"/>
                          <a:ea typeface="宋体" pitchFamily="2" charset="-122"/>
                        </a:rPr>
                        <a:t>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6"/>
                  </a:ext>
                </a:extLst>
              </a:tr>
            </a:tbl>
          </a:graphicData>
        </a:graphic>
      </p:graphicFrame>
      <p:sp>
        <p:nvSpPr>
          <p:cNvPr id="113704" name="Rectangle 41">
            <a:extLst>
              <a:ext uri="{FF2B5EF4-FFF2-40B4-BE49-F238E27FC236}">
                <a16:creationId xmlns:a16="http://schemas.microsoft.com/office/drawing/2014/main" id="{A5E61BC9-6304-4575-AA9D-88716BBBDF9F}"/>
              </a:ext>
            </a:extLst>
          </p:cNvPr>
          <p:cNvSpPr>
            <a:spLocks noChangeArrowheads="1"/>
          </p:cNvSpPr>
          <p:nvPr/>
        </p:nvSpPr>
        <p:spPr bwMode="auto">
          <a:xfrm>
            <a:off x="571500" y="4786313"/>
            <a:ext cx="8175625"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000000"/>
                </a:solidFill>
                <a:latin typeface="黑体" panose="02010609060101010101" pitchFamily="49" charset="-122"/>
              </a:rPr>
              <a:t>Rank leak</a:t>
            </a:r>
            <a:r>
              <a:rPr lang="zh-CN" altLang="zh-CN" sz="2000" b="1" dirty="0">
                <a:solidFill>
                  <a:srgbClr val="000000"/>
                </a:solidFill>
                <a:latin typeface="黑体" panose="02010609060101010101" pitchFamily="49" charset="-122"/>
              </a:rPr>
              <a:t>：一个独立的网页如果没有外出的链接就产生等级泄漏</a:t>
            </a:r>
            <a:endParaRPr lang="en-US" altLang="zh-CN" sz="2000" b="1" dirty="0">
              <a:solidFill>
                <a:srgbClr val="000000"/>
              </a:solidFill>
              <a:latin typeface="黑体" panose="02010609060101010101" pitchFamily="49" charset="-122"/>
            </a:endParaRPr>
          </a:p>
          <a:p>
            <a:pPr eaLnBrk="1" hangingPunct="1">
              <a:spcBef>
                <a:spcPct val="0"/>
              </a:spcBef>
              <a:buClrTx/>
              <a:buSzTx/>
              <a:buFontTx/>
              <a:buNone/>
            </a:pPr>
            <a:endParaRPr lang="zh-CN" altLang="zh-CN" sz="2000" b="1" dirty="0">
              <a:solidFill>
                <a:srgbClr val="000000"/>
              </a:solidFill>
              <a:latin typeface="黑体" panose="02010609060101010101" pitchFamily="49" charset="-122"/>
            </a:endParaRPr>
          </a:p>
          <a:p>
            <a:pPr eaLnBrk="1" hangingPunct="1">
              <a:spcBef>
                <a:spcPct val="0"/>
              </a:spcBef>
              <a:buClrTx/>
              <a:buSzTx/>
              <a:buFontTx/>
              <a:buNone/>
            </a:pPr>
            <a:r>
              <a:rPr lang="zh-CN" altLang="zh-CN" sz="2000" b="1" dirty="0">
                <a:solidFill>
                  <a:srgbClr val="000000"/>
                </a:solidFill>
                <a:latin typeface="黑体" panose="02010609060101010101" pitchFamily="49" charset="-122"/>
              </a:rPr>
              <a:t>解决办法：</a:t>
            </a:r>
          </a:p>
          <a:p>
            <a:pPr eaLnBrk="1" hangingPunct="1">
              <a:spcBef>
                <a:spcPct val="0"/>
              </a:spcBef>
              <a:buClrTx/>
              <a:buSzTx/>
              <a:buFontTx/>
              <a:buNone/>
            </a:pPr>
            <a:r>
              <a:rPr lang="en-US" altLang="zh-CN" sz="2000" b="1" dirty="0">
                <a:solidFill>
                  <a:srgbClr val="000000"/>
                </a:solidFill>
                <a:latin typeface="黑体" panose="02010609060101010101" pitchFamily="49" charset="-122"/>
              </a:rPr>
              <a:t>1.</a:t>
            </a:r>
            <a:r>
              <a:rPr lang="zh-CN" altLang="zh-CN" sz="2000" b="1" dirty="0">
                <a:solidFill>
                  <a:srgbClr val="000000"/>
                </a:solidFill>
                <a:latin typeface="黑体" panose="02010609060101010101" pitchFamily="49" charset="-122"/>
              </a:rPr>
              <a:t>将无出度的节点递归地从图中去掉，待其他节点计算完毕后再加上</a:t>
            </a:r>
          </a:p>
          <a:p>
            <a:pPr eaLnBrk="1" hangingPunct="1">
              <a:spcBef>
                <a:spcPct val="0"/>
              </a:spcBef>
              <a:buClrTx/>
              <a:buSzTx/>
              <a:buFontTx/>
              <a:buNone/>
            </a:pPr>
            <a:r>
              <a:rPr lang="en-US" altLang="zh-CN" sz="2000" b="1" dirty="0">
                <a:solidFill>
                  <a:srgbClr val="000000"/>
                </a:solidFill>
                <a:latin typeface="黑体" panose="02010609060101010101" pitchFamily="49" charset="-122"/>
              </a:rPr>
              <a:t>2.</a:t>
            </a:r>
            <a:r>
              <a:rPr lang="zh-CN" altLang="zh-CN" sz="2000" b="1" dirty="0">
                <a:solidFill>
                  <a:srgbClr val="000000"/>
                </a:solidFill>
                <a:latin typeface="黑体" panose="02010609060101010101" pitchFamily="49" charset="-122"/>
              </a:rPr>
              <a:t>对无出度的节点添加一条边，指向那些指向它的</a:t>
            </a:r>
            <a:r>
              <a:rPr lang="zh-CN" altLang="en-US" sz="2000" b="1" dirty="0">
                <a:solidFill>
                  <a:srgbClr val="000000"/>
                </a:solidFill>
                <a:latin typeface="黑体" panose="02010609060101010101" pitchFamily="49" charset="-122"/>
              </a:rPr>
              <a:t>结</a:t>
            </a:r>
            <a:r>
              <a:rPr lang="zh-CN" altLang="zh-CN" sz="2000" b="1" dirty="0">
                <a:solidFill>
                  <a:srgbClr val="000000"/>
                </a:solidFill>
                <a:latin typeface="黑体" panose="02010609060101010101" pitchFamily="49" charset="-122"/>
              </a:rPr>
              <a:t>点</a:t>
            </a:r>
          </a:p>
          <a:p>
            <a:pPr eaLnBrk="1" hangingPunct="1">
              <a:spcBef>
                <a:spcPct val="0"/>
              </a:spcBef>
              <a:buClrTx/>
              <a:buSzTx/>
              <a:buFontTx/>
              <a:buNone/>
            </a:pPr>
            <a:endParaRPr lang="zh-CN" altLang="en-GB" sz="2000" b="1" dirty="0">
              <a:solidFill>
                <a:srgbClr val="000000"/>
              </a:solidFill>
              <a:latin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1">
            <a:extLst>
              <a:ext uri="{FF2B5EF4-FFF2-40B4-BE49-F238E27FC236}">
                <a16:creationId xmlns:a16="http://schemas.microsoft.com/office/drawing/2014/main" id="{C8F35587-6652-4CEC-A182-32ECB9182E79}"/>
              </a:ext>
            </a:extLst>
          </p:cNvPr>
          <p:cNvSpPr txBox="1">
            <a:spLocks noChangeArrowheads="1"/>
          </p:cNvSpPr>
          <p:nvPr/>
        </p:nvSpPr>
        <p:spPr bwMode="auto">
          <a:xfrm>
            <a:off x="822701" y="916460"/>
            <a:ext cx="77724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993366"/>
                </a:solidFill>
                <a:latin typeface="Arial" panose="020B0604020202020204" pitchFamily="34" charset="0"/>
              </a:rPr>
              <a:t>Rank Sink</a:t>
            </a:r>
          </a:p>
        </p:txBody>
      </p:sp>
      <p:grpSp>
        <p:nvGrpSpPr>
          <p:cNvPr id="115715" name="Group 2">
            <a:extLst>
              <a:ext uri="{FF2B5EF4-FFF2-40B4-BE49-F238E27FC236}">
                <a16:creationId xmlns:a16="http://schemas.microsoft.com/office/drawing/2014/main" id="{60662297-511C-4E66-B6C0-3C059FB5364D}"/>
              </a:ext>
            </a:extLst>
          </p:cNvPr>
          <p:cNvGrpSpPr>
            <a:grpSpLocks/>
          </p:cNvGrpSpPr>
          <p:nvPr/>
        </p:nvGrpSpPr>
        <p:grpSpPr bwMode="auto">
          <a:xfrm>
            <a:off x="642938" y="2293938"/>
            <a:ext cx="2495550" cy="2735262"/>
            <a:chOff x="405" y="1080"/>
            <a:chExt cx="1572" cy="1723"/>
          </a:xfrm>
        </p:grpSpPr>
        <p:pic>
          <p:nvPicPr>
            <p:cNvPr id="115753" name="Picture 3">
              <a:extLst>
                <a:ext uri="{FF2B5EF4-FFF2-40B4-BE49-F238E27FC236}">
                  <a16:creationId xmlns:a16="http://schemas.microsoft.com/office/drawing/2014/main" id="{BB5D8239-630A-47B3-AAB7-B6D1BD6DD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 y="1080"/>
              <a:ext cx="1572" cy="17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5754" name="Text Box 4">
              <a:extLst>
                <a:ext uri="{FF2B5EF4-FFF2-40B4-BE49-F238E27FC236}">
                  <a16:creationId xmlns:a16="http://schemas.microsoft.com/office/drawing/2014/main" id="{70FC078A-F4FF-4DA7-AEB4-F653FE66757D}"/>
                </a:ext>
              </a:extLst>
            </p:cNvPr>
            <p:cNvSpPr txBox="1">
              <a:spLocks noChangeArrowheads="1"/>
            </p:cNvSpPr>
            <p:nvPr/>
          </p:nvSpPr>
          <p:spPr bwMode="auto">
            <a:xfrm>
              <a:off x="405" y="1080"/>
              <a:ext cx="1572" cy="1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pSp>
      <p:graphicFrame>
        <p:nvGraphicFramePr>
          <p:cNvPr id="28677" name="Group 5">
            <a:extLst>
              <a:ext uri="{FF2B5EF4-FFF2-40B4-BE49-F238E27FC236}">
                <a16:creationId xmlns:a16="http://schemas.microsoft.com/office/drawing/2014/main" id="{2C4D96C4-0C75-4E94-A72A-D8F2FDEE13F9}"/>
              </a:ext>
            </a:extLst>
          </p:cNvPr>
          <p:cNvGraphicFramePr>
            <a:graphicFrameLocks noGrp="1"/>
          </p:cNvGraphicFramePr>
          <p:nvPr/>
        </p:nvGraphicFramePr>
        <p:xfrm>
          <a:off x="3643313" y="2365375"/>
          <a:ext cx="5145087" cy="2792412"/>
        </p:xfrm>
        <a:graphic>
          <a:graphicData uri="http://schemas.openxmlformats.org/drawingml/2006/table">
            <a:tbl>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30287">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398916">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Arial" charset="0"/>
                        <a:ea typeface="宋体" pitchFamily="2" charset="-122"/>
                      </a:endParaRPr>
                    </a:p>
                  </a:txBody>
                  <a:tcPr marL="90000" marR="90000" marT="105822"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PR(A)</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PR(B)</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PR(C)</a:t>
                      </a:r>
                    </a:p>
                  </a:txBody>
                  <a:tcPr marL="90000" marR="90000" marT="121628" marB="46808" horzOverflow="overflow">
                    <a:lnL>
                      <a:noFill/>
                    </a:lnL>
                    <a:lnR>
                      <a:noFill/>
                    </a:lnR>
                    <a:lnT>
                      <a:noFill/>
                    </a:lnT>
                    <a:lnB>
                      <a:noFill/>
                    </a:lnB>
                    <a:lnTlToBr>
                      <a:noFill/>
                    </a:lnTlToBr>
                    <a:lnBlToTr>
                      <a:noFill/>
                    </a:lnBlToTr>
                    <a:solidFill>
                      <a:srgbClr val="D3481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Arial Narrow" pitchFamily="34" charset="0"/>
                          <a:ea typeface="宋体" pitchFamily="2" charset="-122"/>
                        </a:rPr>
                        <a:t>PR(D)</a:t>
                      </a:r>
                    </a:p>
                  </a:txBody>
                  <a:tcPr marL="90000" marR="90000" marT="121628" marB="46808" horzOverflow="overflow">
                    <a:lnL>
                      <a:noFill/>
                    </a:lnL>
                    <a:lnR>
                      <a:noFill/>
                    </a:lnR>
                    <a:lnT>
                      <a:noFill/>
                    </a:lnT>
                    <a:lnB>
                      <a:noFill/>
                    </a:lnB>
                    <a:lnTlToBr>
                      <a:noFill/>
                    </a:lnTlToBr>
                    <a:lnBlToTr>
                      <a:noFill/>
                    </a:lnBlToTr>
                    <a:solidFill>
                      <a:srgbClr val="D34817"/>
                    </a:solidFill>
                  </a:tcPr>
                </a:tc>
                <a:extLst>
                  <a:ext uri="{0D108BD9-81ED-4DB2-BD59-A6C34878D82A}">
                    <a16:rowId xmlns:a16="http://schemas.microsoft.com/office/drawing/2014/main" val="10000"/>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初始</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1"/>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一次迭代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2"/>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二次迭代</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3"/>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三次迭代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4"/>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四次迭代</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0.25</a:t>
                      </a:r>
                    </a:p>
                  </a:txBody>
                  <a:tcPr marL="90000" marR="90000" marT="121628" marB="46808" horzOverflow="overflow">
                    <a:lnL>
                      <a:noFill/>
                    </a:lnL>
                    <a:lnR>
                      <a:noFill/>
                    </a:lnR>
                    <a:lnT>
                      <a:noFill/>
                    </a:lnT>
                    <a:lnB>
                      <a:noFill/>
                    </a:lnB>
                    <a:lnTlToBr>
                      <a:noFill/>
                    </a:lnTlToBr>
                    <a:lnBlToTr>
                      <a:noFill/>
                    </a:lnBlToTr>
                    <a:solidFill>
                      <a:srgbClr val="EFCECB"/>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0.375</a:t>
                      </a:r>
                    </a:p>
                  </a:txBody>
                  <a:tcPr marL="90000" marR="90000" marT="121628" marB="46808" horzOverflow="overflow">
                    <a:lnL>
                      <a:noFill/>
                    </a:lnL>
                    <a:lnR>
                      <a:noFill/>
                    </a:lnR>
                    <a:lnT>
                      <a:noFill/>
                    </a:lnT>
                    <a:lnB>
                      <a:noFill/>
                    </a:lnB>
                    <a:lnTlToBr>
                      <a:noFill/>
                    </a:lnTlToBr>
                    <a:lnBlToTr>
                      <a:noFill/>
                    </a:lnBlToTr>
                    <a:solidFill>
                      <a:srgbClr val="EFCECB"/>
                    </a:solidFill>
                  </a:tcPr>
                </a:tc>
                <a:extLst>
                  <a:ext uri="{0D108BD9-81ED-4DB2-BD59-A6C34878D82A}">
                    <a16:rowId xmlns:a16="http://schemas.microsoft.com/office/drawing/2014/main" val="10005"/>
                  </a:ext>
                </a:extLst>
              </a:tr>
              <a:tr h="398916">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zh-CN" sz="1800" b="0" i="0" u="none" strike="noStrike" cap="none" normalizeH="0" baseline="0">
                          <a:ln>
                            <a:noFill/>
                          </a:ln>
                          <a:solidFill>
                            <a:srgbClr val="000000"/>
                          </a:solidFill>
                          <a:effectLst/>
                          <a:latin typeface="Arial Narrow" pitchFamily="34" charset="0"/>
                          <a:ea typeface="宋体" pitchFamily="2" charset="-122"/>
                        </a:rPr>
                        <a:t>五次迭代</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0</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F7E8E7"/>
                    </a:solidFill>
                  </a:tcPr>
                </a:tc>
                <a:tc>
                  <a:txBody>
                    <a:bodyPr/>
                    <a:lstStyle/>
                    <a:p>
                      <a:pPr marL="0" marR="0" lvl="0" indent="0" algn="l" defTabSz="449263" rtl="0" eaLnBrk="1" fontAlgn="base" latinLnBrk="0" hangingPunct="1">
                        <a:lnSpc>
                          <a:spcPct val="84000"/>
                        </a:lnSpc>
                        <a:spcBef>
                          <a:spcPct val="0"/>
                        </a:spcBef>
                        <a:spcAft>
                          <a:spcPct val="0"/>
                        </a:spcAft>
                        <a:buClrTx/>
                        <a:buSzPct val="8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Narrow" pitchFamily="34" charset="0"/>
                          <a:ea typeface="宋体" pitchFamily="2" charset="-122"/>
                        </a:rPr>
                        <a:t>…</a:t>
                      </a:r>
                    </a:p>
                  </a:txBody>
                  <a:tcPr marL="90000" marR="90000" marT="121628" marB="46808" horzOverflow="overflow">
                    <a:lnL>
                      <a:noFill/>
                    </a:lnL>
                    <a:lnR>
                      <a:noFill/>
                    </a:lnR>
                    <a:lnT>
                      <a:noFill/>
                    </a:lnT>
                    <a:lnB>
                      <a:noFill/>
                    </a:lnB>
                    <a:lnTlToBr>
                      <a:noFill/>
                    </a:lnTlToBr>
                    <a:lnBlToTr>
                      <a:noFill/>
                    </a:lnBlToTr>
                    <a:solidFill>
                      <a:srgbClr val="F7E8E7"/>
                    </a:solidFill>
                  </a:tcPr>
                </a:tc>
                <a:extLst>
                  <a:ext uri="{0D108BD9-81ED-4DB2-BD59-A6C34878D82A}">
                    <a16:rowId xmlns:a16="http://schemas.microsoft.com/office/drawing/2014/main" val="10006"/>
                  </a:ext>
                </a:extLst>
              </a:tr>
            </a:tbl>
          </a:graphicData>
        </a:graphic>
      </p:graphicFrame>
      <p:sp>
        <p:nvSpPr>
          <p:cNvPr id="115752" name="Rectangle 41">
            <a:extLst>
              <a:ext uri="{FF2B5EF4-FFF2-40B4-BE49-F238E27FC236}">
                <a16:creationId xmlns:a16="http://schemas.microsoft.com/office/drawing/2014/main" id="{68180321-3EA4-4CF7-8537-4033CBF7F1A6}"/>
              </a:ext>
            </a:extLst>
          </p:cNvPr>
          <p:cNvSpPr>
            <a:spLocks noChangeArrowheads="1"/>
          </p:cNvSpPr>
          <p:nvPr/>
        </p:nvSpPr>
        <p:spPr bwMode="auto">
          <a:xfrm>
            <a:off x="855663" y="5476875"/>
            <a:ext cx="7500937"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00"/>
                </a:solidFill>
                <a:latin typeface="黑体" panose="02010609060101010101" pitchFamily="49" charset="-122"/>
              </a:rPr>
              <a:t>Rank sink</a:t>
            </a:r>
            <a:r>
              <a:rPr lang="zh-CN" altLang="zh-CN" sz="2400" b="1">
                <a:solidFill>
                  <a:srgbClr val="000000"/>
                </a:solidFill>
                <a:latin typeface="黑体" panose="02010609060101010101" pitchFamily="49" charset="-122"/>
              </a:rPr>
              <a:t>：整个网页图中的一组紧密链接成环的网页</a:t>
            </a:r>
            <a:r>
              <a:rPr lang="zh-CN" altLang="en-US" sz="2400" b="1">
                <a:solidFill>
                  <a:srgbClr val="000000"/>
                </a:solidFill>
                <a:latin typeface="黑体" panose="02010609060101010101" pitchFamily="49" charset="-122"/>
              </a:rPr>
              <a:t>，链接只在一个集合内部旋转，</a:t>
            </a:r>
            <a:r>
              <a:rPr lang="zh-CN" altLang="zh-CN" sz="2400" b="1">
                <a:solidFill>
                  <a:srgbClr val="000000"/>
                </a:solidFill>
                <a:latin typeface="黑体" panose="02010609060101010101" pitchFamily="49" charset="-122"/>
              </a:rPr>
              <a:t>如果没有外出的链接就产生</a:t>
            </a:r>
            <a:r>
              <a:rPr lang="en-US" altLang="zh-CN" sz="2400" b="1">
                <a:solidFill>
                  <a:srgbClr val="000000"/>
                </a:solidFill>
                <a:latin typeface="黑体" panose="02010609060101010101" pitchFamily="49" charset="-122"/>
              </a:rPr>
              <a:t>Rank sink</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2B551D5F-DEFF-46B6-877B-18290EE94ADF}"/>
              </a:ext>
            </a:extLst>
          </p:cNvPr>
          <p:cNvSpPr txBox="1">
            <a:spLocks noChangeArrowheads="1"/>
          </p:cNvSpPr>
          <p:nvPr/>
        </p:nvSpPr>
        <p:spPr bwMode="auto">
          <a:xfrm>
            <a:off x="323850" y="1484784"/>
            <a:ext cx="8856663"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defTabSz="9112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39775" indent="-280988" defTabSz="9112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11225">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defTabSz="911225">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defTabSz="911225">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algn="just">
              <a:lnSpc>
                <a:spcPct val="150000"/>
              </a:lnSpc>
            </a:pPr>
            <a:r>
              <a:rPr lang="zh-CN" altLang="en-US" sz="2800" b="1" dirty="0"/>
              <a:t>修正</a:t>
            </a:r>
            <a:r>
              <a:rPr lang="en-US" altLang="zh-CN" sz="2800" b="1" dirty="0"/>
              <a:t>PageRank</a:t>
            </a:r>
            <a:r>
              <a:rPr lang="zh-CN" altLang="en-US" sz="2800" b="1" dirty="0"/>
              <a:t>计算公式（策略</a:t>
            </a:r>
            <a:r>
              <a:rPr lang="en-US" altLang="zh-CN" sz="2800" b="1" dirty="0"/>
              <a:t>1</a:t>
            </a:r>
            <a:r>
              <a:rPr lang="zh-CN" altLang="en-US" sz="2800" b="1" dirty="0"/>
              <a:t>）：</a:t>
            </a:r>
            <a:endParaRPr lang="en-US" altLang="zh-CN" sz="2800" dirty="0"/>
          </a:p>
          <a:p>
            <a:pPr lvl="1" eaLnBrk="1" hangingPunct="1"/>
            <a:r>
              <a:rPr lang="zh-CN" altLang="en-US" sz="2400" dirty="0"/>
              <a:t>现实的网页并不是相互链接，也就是说，顺着链接前进的话，有时会走到完全没有向外链接的网页。即网页的出度为</a:t>
            </a:r>
            <a:r>
              <a:rPr lang="en-US" altLang="zh-CN" sz="2400" dirty="0"/>
              <a:t>0</a:t>
            </a:r>
            <a:r>
              <a:rPr lang="zh-CN" altLang="en-US" sz="2400" dirty="0"/>
              <a:t>，这种网页称为摇摆网页。摇摆网页的存在使得递归过程中</a:t>
            </a:r>
            <a:r>
              <a:rPr lang="en-US" altLang="zh-CN" sz="2400" dirty="0"/>
              <a:t>Rank</a:t>
            </a:r>
            <a:r>
              <a:rPr lang="zh-CN" altLang="en-US" sz="2400" dirty="0"/>
              <a:t>值会比实际值小。</a:t>
            </a:r>
            <a:endParaRPr lang="en-US" altLang="zh-CN" sz="2400" dirty="0"/>
          </a:p>
          <a:p>
            <a:pPr lvl="1" eaLnBrk="1" hangingPunct="1"/>
            <a:r>
              <a:rPr lang="zh-CN" altLang="en-US" sz="2400" dirty="0"/>
              <a:t>为了使得</a:t>
            </a:r>
            <a:r>
              <a:rPr lang="zh-CN" altLang="en-US" sz="2500" dirty="0"/>
              <a:t>能够继续访问网页</a:t>
            </a:r>
            <a:r>
              <a:rPr lang="zh-CN" altLang="en-US" sz="2400" dirty="0"/>
              <a:t>，需要对 </a:t>
            </a:r>
            <a:r>
              <a:rPr lang="en-US" altLang="zh-CN" sz="2400" dirty="0"/>
              <a:t>PageRank</a:t>
            </a:r>
            <a:r>
              <a:rPr lang="zh-CN" altLang="en-US" sz="2400" dirty="0"/>
              <a:t>公式进行修正，即在简单公式的基础上增加了</a:t>
            </a:r>
            <a:r>
              <a:rPr lang="zh-CN" altLang="en-US" sz="2400" b="1" dirty="0"/>
              <a:t>阻尼系数（</a:t>
            </a:r>
            <a:r>
              <a:rPr lang="en-US" altLang="zh-CN" sz="2400" b="1" dirty="0"/>
              <a:t>damping factor</a:t>
            </a:r>
            <a:r>
              <a:rPr lang="zh-CN" altLang="en-US" sz="2400" b="1" dirty="0"/>
              <a:t>）</a:t>
            </a:r>
            <a:r>
              <a:rPr lang="en-US" altLang="zh-CN" sz="2400" dirty="0"/>
              <a:t>d</a:t>
            </a:r>
            <a:r>
              <a:rPr lang="zh-CN" altLang="en-US" sz="2400" dirty="0"/>
              <a:t>，</a:t>
            </a:r>
            <a:r>
              <a:rPr lang="en-US" altLang="zh-CN" sz="2400" dirty="0"/>
              <a:t>d</a:t>
            </a:r>
            <a:r>
              <a:rPr lang="zh-CN" altLang="en-US" sz="2400" dirty="0"/>
              <a:t>一般取值</a:t>
            </a:r>
            <a:r>
              <a:rPr lang="en-US" altLang="zh-CN" sz="2400" dirty="0"/>
              <a:t>d=0.85</a:t>
            </a:r>
            <a:r>
              <a:rPr lang="zh-CN" altLang="en-US" sz="2400" dirty="0"/>
              <a:t>。</a:t>
            </a:r>
            <a:endParaRPr lang="en-US" altLang="zh-CN" sz="2400" dirty="0"/>
          </a:p>
          <a:p>
            <a:pPr lvl="1" eaLnBrk="1" hangingPunct="1"/>
            <a:r>
              <a:rPr lang="en-US" altLang="zh-CN" sz="2400" dirty="0"/>
              <a:t>d</a:t>
            </a:r>
            <a:r>
              <a:rPr lang="zh-CN" altLang="en-US" sz="2400" dirty="0"/>
              <a:t>的意义是在任意时刻，用户到达某页面后并继续向后浏览的概率。</a:t>
            </a:r>
            <a:r>
              <a:rPr lang="en-US" altLang="zh-CN" sz="2400" dirty="0"/>
              <a:t>d</a:t>
            </a:r>
            <a:r>
              <a:rPr lang="zh-CN" altLang="en-US" sz="2400" dirty="0"/>
              <a:t>值越高，继续点击链接的概率越大。</a:t>
            </a:r>
            <a:endParaRPr lang="en-US" altLang="zh-CN" sz="2400" dirty="0"/>
          </a:p>
          <a:p>
            <a:pPr lvl="1" eaLnBrk="1" hangingPunct="1"/>
            <a:r>
              <a:rPr lang="zh-CN" altLang="en-US" sz="2400" dirty="0"/>
              <a:t> </a:t>
            </a:r>
            <a:r>
              <a:rPr lang="en-US" altLang="zh-CN" sz="2400" dirty="0"/>
              <a:t>1-d= 0.15</a:t>
            </a:r>
            <a:r>
              <a:rPr lang="zh-CN" altLang="en-US" sz="2400" dirty="0"/>
              <a:t>就是用户停止点击，随机跳到新</a:t>
            </a:r>
            <a:r>
              <a:rPr lang="en-US" altLang="zh-CN" sz="2400" dirty="0"/>
              <a:t>URL</a:t>
            </a:r>
            <a:r>
              <a:rPr lang="zh-CN" altLang="en-US" sz="2400" dirty="0"/>
              <a:t>的概率。</a:t>
            </a:r>
            <a:endParaRPr lang="en-US" altLang="zh-CN" sz="2400" dirty="0"/>
          </a:p>
        </p:txBody>
      </p:sp>
      <p:sp>
        <p:nvSpPr>
          <p:cNvPr id="117763" name="Rectangle 2">
            <a:extLst>
              <a:ext uri="{FF2B5EF4-FFF2-40B4-BE49-F238E27FC236}">
                <a16:creationId xmlns:a16="http://schemas.microsoft.com/office/drawing/2014/main" id="{C340EDA5-5E2F-4B4D-98C8-3A52752A2A8A}"/>
              </a:ext>
            </a:extLst>
          </p:cNvPr>
          <p:cNvSpPr>
            <a:spLocks noGrp="1" noChangeArrowheads="1"/>
          </p:cNvSpPr>
          <p:nvPr>
            <p:ph type="title"/>
          </p:nvPr>
        </p:nvSpPr>
        <p:spPr>
          <a:xfrm>
            <a:off x="251520" y="197768"/>
            <a:ext cx="8229600" cy="1143000"/>
          </a:xfrm>
        </p:spPr>
        <p:txBody>
          <a:bodyPr/>
          <a:lstStyle/>
          <a:p>
            <a:r>
              <a:rPr lang="en-US" altLang="zh-CN" b="1" dirty="0"/>
              <a:t>PageRank</a:t>
            </a:r>
            <a:r>
              <a:rPr lang="zh-CN" altLang="en-US" b="1" dirty="0"/>
              <a:t>算法原理</a:t>
            </a:r>
            <a:r>
              <a:rPr lang="en-US" altLang="zh-CN" b="1" dirty="0"/>
              <a:t>(Cont.)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AP89</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a:t>
            </a:fld>
            <a:endParaRPr lang="zh-CN" altLang="en-US" dirty="0"/>
          </a:p>
        </p:txBody>
      </p:sp>
      <p:pic>
        <p:nvPicPr>
          <p:cNvPr id="177154" name="Picture 2"/>
          <p:cNvPicPr>
            <a:picLocks noChangeAspect="1" noChangeArrowheads="1"/>
          </p:cNvPicPr>
          <p:nvPr/>
        </p:nvPicPr>
        <p:blipFill>
          <a:blip r:embed="rId3" cstate="print"/>
          <a:srcRect/>
          <a:stretch>
            <a:fillRect/>
          </a:stretch>
        </p:blipFill>
        <p:spPr bwMode="auto">
          <a:xfrm>
            <a:off x="1312079" y="1602106"/>
            <a:ext cx="6289062" cy="2534147"/>
          </a:xfrm>
          <a:prstGeom prst="rect">
            <a:avLst/>
          </a:prstGeom>
          <a:noFill/>
          <a:ln w="9525">
            <a:noFill/>
            <a:miter lim="800000"/>
            <a:headEnd/>
            <a:tailEnd/>
          </a:ln>
          <a:effectLst/>
        </p:spPr>
      </p:pic>
      <p:pic>
        <p:nvPicPr>
          <p:cNvPr id="177155" name="Picture 3"/>
          <p:cNvPicPr>
            <a:picLocks noChangeAspect="1" noChangeArrowheads="1"/>
          </p:cNvPicPr>
          <p:nvPr/>
        </p:nvPicPr>
        <p:blipFill>
          <a:blip r:embed="rId4" cstate="print"/>
          <a:srcRect/>
          <a:stretch>
            <a:fillRect/>
          </a:stretch>
        </p:blipFill>
        <p:spPr bwMode="auto">
          <a:xfrm>
            <a:off x="1301882" y="4243167"/>
            <a:ext cx="6443297" cy="2599537"/>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a:extLst>
              <a:ext uri="{FF2B5EF4-FFF2-40B4-BE49-F238E27FC236}">
                <a16:creationId xmlns:a16="http://schemas.microsoft.com/office/drawing/2014/main" id="{20EC4323-2D67-4484-8024-89E140FA3349}"/>
              </a:ext>
            </a:extLst>
          </p:cNvPr>
          <p:cNvSpPr>
            <a:spLocks noGrp="1" noChangeArrowheads="1"/>
          </p:cNvSpPr>
          <p:nvPr>
            <p:ph type="body" idx="1"/>
          </p:nvPr>
        </p:nvSpPr>
        <p:spPr>
          <a:xfrm>
            <a:off x="611188" y="1268760"/>
            <a:ext cx="8301037" cy="5300662"/>
          </a:xfrm>
        </p:spPr>
        <p:txBody>
          <a:bodyPr/>
          <a:lstStyle/>
          <a:p>
            <a:pPr>
              <a:lnSpc>
                <a:spcPct val="80000"/>
              </a:lnSpc>
            </a:pPr>
            <a:endParaRPr lang="en-US" altLang="zh-CN" sz="2400" dirty="0"/>
          </a:p>
          <a:p>
            <a:pPr>
              <a:lnSpc>
                <a:spcPct val="80000"/>
              </a:lnSpc>
            </a:pPr>
            <a:endParaRPr lang="en-US" altLang="zh-CN" sz="2400" dirty="0"/>
          </a:p>
          <a:p>
            <a:pPr>
              <a:lnSpc>
                <a:spcPct val="80000"/>
              </a:lnSpc>
            </a:pPr>
            <a:endParaRPr lang="en-US" altLang="zh-CN" sz="2400" dirty="0"/>
          </a:p>
          <a:p>
            <a:r>
              <a:rPr lang="zh-CN" altLang="en-US" sz="2400" dirty="0"/>
              <a:t>其中：</a:t>
            </a:r>
            <a:r>
              <a:rPr lang="en-US" altLang="zh-CN" sz="2400" dirty="0" err="1"/>
              <a:t>PR</a:t>
            </a:r>
            <a:r>
              <a:rPr lang="en-US" altLang="zh-CN" sz="2400" baseline="-25000" dirty="0" err="1"/>
              <a:t>n</a:t>
            </a:r>
            <a:r>
              <a:rPr lang="en-US" altLang="zh-CN" sz="2400" dirty="0"/>
              <a:t>(A)</a:t>
            </a:r>
            <a:r>
              <a:rPr lang="zh-CN" altLang="en-US" sz="2400" dirty="0"/>
              <a:t>是网页</a:t>
            </a:r>
            <a:r>
              <a:rPr lang="en-US" altLang="zh-CN" sz="2400" dirty="0"/>
              <a:t>A</a:t>
            </a:r>
            <a:r>
              <a:rPr lang="zh-CN" altLang="en-US" sz="2400" dirty="0"/>
              <a:t>的</a:t>
            </a:r>
            <a:r>
              <a:rPr lang="en-US" altLang="zh-CN" sz="2400" dirty="0"/>
              <a:t>PageRank</a:t>
            </a:r>
            <a:r>
              <a:rPr lang="zh-CN" altLang="en-US" sz="2400" dirty="0"/>
              <a:t>值，</a:t>
            </a:r>
            <a:r>
              <a:rPr lang="en-US" altLang="zh-CN" sz="2400" dirty="0"/>
              <a:t>PR</a:t>
            </a:r>
            <a:r>
              <a:rPr lang="en-US" altLang="zh-CN" sz="2400" baseline="-25000" dirty="0"/>
              <a:t>n-1</a:t>
            </a:r>
            <a:r>
              <a:rPr lang="zh-CN" altLang="en-US" sz="2400" dirty="0"/>
              <a:t>（</a:t>
            </a:r>
            <a:r>
              <a:rPr lang="en-US" altLang="zh-CN" sz="2400" dirty="0" err="1"/>
              <a:t>Ti</a:t>
            </a:r>
            <a:r>
              <a:rPr lang="zh-CN" altLang="en-US" sz="2400" dirty="0"/>
              <a:t>）是指网页</a:t>
            </a:r>
            <a:r>
              <a:rPr lang="en-US" altLang="zh-CN" sz="2400" dirty="0" err="1"/>
              <a:t>T</a:t>
            </a:r>
            <a:r>
              <a:rPr lang="en-US" altLang="zh-CN" sz="2400" baseline="-25000" dirty="0" err="1"/>
              <a:t>i</a:t>
            </a:r>
            <a:r>
              <a:rPr lang="zh-CN" altLang="en-US" sz="2400" dirty="0"/>
              <a:t>存在指向</a:t>
            </a:r>
            <a:r>
              <a:rPr lang="en-US" altLang="zh-CN" sz="2400" dirty="0"/>
              <a:t>A</a:t>
            </a:r>
            <a:r>
              <a:rPr lang="zh-CN" altLang="en-US" sz="2400" dirty="0"/>
              <a:t>的链接，并且网页在上一次迭代时的</a:t>
            </a:r>
            <a:r>
              <a:rPr lang="en-US" altLang="zh-CN" sz="2400" dirty="0"/>
              <a:t>PageRank</a:t>
            </a:r>
            <a:r>
              <a:rPr lang="zh-CN" altLang="en-US" sz="2400" dirty="0"/>
              <a:t>值，</a:t>
            </a:r>
            <a:r>
              <a:rPr lang="en-US" altLang="zh-CN" sz="2400" dirty="0"/>
              <a:t>L</a:t>
            </a:r>
            <a:r>
              <a:rPr lang="zh-CN" altLang="en-US" sz="2400" dirty="0"/>
              <a:t>（</a:t>
            </a:r>
            <a:r>
              <a:rPr lang="en-US" altLang="zh-CN" sz="2400" dirty="0" err="1"/>
              <a:t>T</a:t>
            </a:r>
            <a:r>
              <a:rPr lang="en-US" altLang="zh-CN" sz="2400" baseline="-25000" dirty="0" err="1"/>
              <a:t>i</a:t>
            </a:r>
            <a:r>
              <a:rPr lang="zh-CN" altLang="en-US" sz="2400" dirty="0"/>
              <a:t>）是指网页</a:t>
            </a:r>
            <a:r>
              <a:rPr lang="en-US" altLang="zh-CN" sz="2400" dirty="0" err="1"/>
              <a:t>T</a:t>
            </a:r>
            <a:r>
              <a:rPr lang="en-US" altLang="zh-CN" sz="2400" baseline="-25000" dirty="0" err="1"/>
              <a:t>i</a:t>
            </a:r>
            <a:r>
              <a:rPr lang="zh-CN" altLang="en-US" sz="2400" dirty="0"/>
              <a:t>的外链数量。d是阻尼系数0&lt;d&lt;1，         表示在随机冲浪模型中网页</a:t>
            </a:r>
            <a:r>
              <a:rPr lang="en-US" altLang="zh-CN" sz="2400" dirty="0" err="1"/>
              <a:t>Ti</a:t>
            </a:r>
            <a:r>
              <a:rPr lang="zh-CN" altLang="en-US" sz="2400" dirty="0"/>
              <a:t>将自身d的份额的值平均分给每个外链。            </a:t>
            </a:r>
          </a:p>
          <a:p>
            <a:pPr>
              <a:lnSpc>
                <a:spcPct val="80000"/>
              </a:lnSpc>
            </a:pPr>
            <a:r>
              <a:rPr lang="zh-CN" altLang="en-US" sz="2400" dirty="0"/>
              <a:t>可见，首先，</a:t>
            </a:r>
            <a:r>
              <a:rPr lang="en-US" altLang="zh-CN" sz="2400" dirty="0"/>
              <a:t>PageRank</a:t>
            </a:r>
            <a:r>
              <a:rPr lang="zh-CN" altLang="en-US" sz="2400" dirty="0"/>
              <a:t>并不是将整个网站排等级，而是以单个页面计算的。其次，页面</a:t>
            </a:r>
            <a:r>
              <a:rPr lang="en-US" altLang="zh-CN" sz="2400" dirty="0"/>
              <a:t>A</a:t>
            </a:r>
            <a:r>
              <a:rPr lang="zh-CN" altLang="en-US" sz="2400" dirty="0"/>
              <a:t>的</a:t>
            </a:r>
            <a:r>
              <a:rPr lang="en-US" altLang="zh-CN" sz="2400" dirty="0"/>
              <a:t>PageRank</a:t>
            </a:r>
            <a:r>
              <a:rPr lang="zh-CN" altLang="en-US" sz="2400" dirty="0"/>
              <a:t>值取决于那些连接到</a:t>
            </a:r>
            <a:r>
              <a:rPr lang="en-US" altLang="zh-CN" sz="2400" dirty="0"/>
              <a:t>A</a:t>
            </a:r>
            <a:r>
              <a:rPr lang="zh-CN" altLang="en-US" sz="2400" dirty="0"/>
              <a:t>的页面的</a:t>
            </a:r>
            <a:r>
              <a:rPr lang="en-US" altLang="zh-CN" sz="2400" dirty="0"/>
              <a:t>PageRank</a:t>
            </a:r>
            <a:r>
              <a:rPr lang="zh-CN" altLang="en-US" sz="2400" dirty="0"/>
              <a:t>的递归值。对</a:t>
            </a:r>
            <a:r>
              <a:rPr lang="en-US" altLang="zh-CN" sz="2400" dirty="0"/>
              <a:t>A</a:t>
            </a:r>
            <a:r>
              <a:rPr lang="zh-CN" altLang="en-US" sz="2400" dirty="0"/>
              <a:t>来说，每多增加一个入链接都会增加</a:t>
            </a:r>
            <a:r>
              <a:rPr lang="en-US" altLang="zh-CN" sz="2400" dirty="0"/>
              <a:t>PR(A)</a:t>
            </a:r>
            <a:r>
              <a:rPr lang="zh-CN" altLang="en-US" sz="2400" dirty="0"/>
              <a:t>。</a:t>
            </a:r>
          </a:p>
          <a:p>
            <a:pPr>
              <a:lnSpc>
                <a:spcPct val="80000"/>
              </a:lnSpc>
            </a:pPr>
            <a:r>
              <a:rPr lang="zh-CN" altLang="en-US" sz="2400" dirty="0"/>
              <a:t>阻尼系数的使用，减少了其他页面对当前页面的排序贡献</a:t>
            </a:r>
            <a:endParaRPr lang="en-US" altLang="zh-CN" sz="2400" dirty="0"/>
          </a:p>
          <a:p>
            <a:pPr>
              <a:lnSpc>
                <a:spcPct val="80000"/>
              </a:lnSpc>
            </a:pPr>
            <a:r>
              <a:rPr lang="zh-CN" altLang="en-US" sz="2400" dirty="0"/>
              <a:t>无论入链接如何，随机冲浪至一个页面的概率总是</a:t>
            </a:r>
            <a:r>
              <a:rPr lang="en-US" altLang="zh-CN" sz="2400" dirty="0"/>
              <a:t>(1-d).</a:t>
            </a:r>
            <a:r>
              <a:rPr lang="zh-CN" altLang="en-US" sz="2400" dirty="0"/>
              <a:t>这样，没有页面的</a:t>
            </a:r>
            <a:r>
              <a:rPr lang="en-US" altLang="zh-CN" sz="2400" dirty="0"/>
              <a:t>PageRank</a:t>
            </a:r>
            <a:r>
              <a:rPr lang="zh-CN" altLang="en-US" sz="2400" dirty="0"/>
              <a:t>会是</a:t>
            </a:r>
            <a:r>
              <a:rPr lang="en-US" altLang="zh-CN" sz="2400" dirty="0"/>
              <a:t>0</a:t>
            </a:r>
            <a:r>
              <a:rPr lang="zh-CN" altLang="en-US" sz="2400" dirty="0"/>
              <a:t>，最小值为</a:t>
            </a:r>
            <a:r>
              <a:rPr lang="en-US" altLang="zh-CN" sz="2400" dirty="0"/>
              <a:t>1-d</a:t>
            </a:r>
            <a:endParaRPr lang="zh-CN" altLang="en-US" sz="2400" dirty="0"/>
          </a:p>
        </p:txBody>
      </p:sp>
      <p:sp>
        <p:nvSpPr>
          <p:cNvPr id="119811" name="Rectangle 4">
            <a:extLst>
              <a:ext uri="{FF2B5EF4-FFF2-40B4-BE49-F238E27FC236}">
                <a16:creationId xmlns:a16="http://schemas.microsoft.com/office/drawing/2014/main" id="{0BEDA054-12FB-4C6E-BC70-3F0AAACCDD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aphicFrame>
        <p:nvGraphicFramePr>
          <p:cNvPr id="119812" name="Object 5">
            <a:extLst>
              <a:ext uri="{FF2B5EF4-FFF2-40B4-BE49-F238E27FC236}">
                <a16:creationId xmlns:a16="http://schemas.microsoft.com/office/drawing/2014/main" id="{A6EAF150-5DEE-46CB-AF2B-DE52E85FE753}"/>
              </a:ext>
            </a:extLst>
          </p:cNvPr>
          <p:cNvGraphicFramePr>
            <a:graphicFrameLocks noChangeAspect="1"/>
          </p:cNvGraphicFramePr>
          <p:nvPr>
            <p:extLst>
              <p:ext uri="{D42A27DB-BD31-4B8C-83A1-F6EECF244321}">
                <p14:modId xmlns:p14="http://schemas.microsoft.com/office/powerpoint/2010/main" val="1147576512"/>
              </p:ext>
            </p:extLst>
          </p:nvPr>
        </p:nvGraphicFramePr>
        <p:xfrm>
          <a:off x="2184400" y="1700808"/>
          <a:ext cx="4384675" cy="617538"/>
        </p:xfrm>
        <a:graphic>
          <a:graphicData uri="http://schemas.openxmlformats.org/presentationml/2006/ole">
            <mc:AlternateContent xmlns:mc="http://schemas.openxmlformats.org/markup-compatibility/2006">
              <mc:Choice xmlns:v="urn:schemas-microsoft-com:vml" Requires="v">
                <p:oleObj spid="_x0000_s1388" name="Equation" r:id="rId4" imgW="2006600" imgH="381000" progId="Equation.DSMT4">
                  <p:embed/>
                </p:oleObj>
              </mc:Choice>
              <mc:Fallback>
                <p:oleObj name="Equation" r:id="rId4" imgW="2006600" imgH="381000" progId="Equation.DSMT4">
                  <p:embed/>
                  <p:pic>
                    <p:nvPicPr>
                      <p:cNvPr id="119812" name="Object 5">
                        <a:extLst>
                          <a:ext uri="{FF2B5EF4-FFF2-40B4-BE49-F238E27FC236}">
                            <a16:creationId xmlns:a16="http://schemas.microsoft.com/office/drawing/2014/main" id="{A6EAF150-5DEE-46CB-AF2B-DE52E85FE7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400" y="1700808"/>
                        <a:ext cx="43846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3" name="Object 6">
            <a:extLst>
              <a:ext uri="{FF2B5EF4-FFF2-40B4-BE49-F238E27FC236}">
                <a16:creationId xmlns:a16="http://schemas.microsoft.com/office/drawing/2014/main" id="{CB4380E0-4E57-4223-B1AC-6E55028C968B}"/>
              </a:ext>
            </a:extLst>
          </p:cNvPr>
          <p:cNvGraphicFramePr>
            <a:graphicFrameLocks noChangeAspect="1"/>
          </p:cNvGraphicFramePr>
          <p:nvPr>
            <p:extLst>
              <p:ext uri="{D42A27DB-BD31-4B8C-83A1-F6EECF244321}">
                <p14:modId xmlns:p14="http://schemas.microsoft.com/office/powerpoint/2010/main" val="110462708"/>
              </p:ext>
            </p:extLst>
          </p:nvPr>
        </p:nvGraphicFramePr>
        <p:xfrm>
          <a:off x="2267744" y="3501008"/>
          <a:ext cx="838200" cy="431800"/>
        </p:xfrm>
        <a:graphic>
          <a:graphicData uri="http://schemas.openxmlformats.org/presentationml/2006/ole">
            <mc:AlternateContent xmlns:mc="http://schemas.openxmlformats.org/markup-compatibility/2006">
              <mc:Choice xmlns:v="urn:schemas-microsoft-com:vml" Requires="v">
                <p:oleObj spid="_x0000_s1389" r:id="rId6" imgW="838410" imgH="431810" progId="Equation.3">
                  <p:embed/>
                </p:oleObj>
              </mc:Choice>
              <mc:Fallback>
                <p:oleObj r:id="rId6" imgW="838410" imgH="431810" progId="Equation.3">
                  <p:embed/>
                  <p:pic>
                    <p:nvPicPr>
                      <p:cNvPr id="119813" name="Object 6">
                        <a:extLst>
                          <a:ext uri="{FF2B5EF4-FFF2-40B4-BE49-F238E27FC236}">
                            <a16:creationId xmlns:a16="http://schemas.microsoft.com/office/drawing/2014/main" id="{CB4380E0-4E57-4223-B1AC-6E55028C96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3501008"/>
                        <a:ext cx="838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4" name="Rectangle 2">
            <a:extLst>
              <a:ext uri="{FF2B5EF4-FFF2-40B4-BE49-F238E27FC236}">
                <a16:creationId xmlns:a16="http://schemas.microsoft.com/office/drawing/2014/main" id="{B43DA4E5-197D-4A55-9E85-4915E96669AE}"/>
              </a:ext>
            </a:extLst>
          </p:cNvPr>
          <p:cNvSpPr>
            <a:spLocks noGrp="1" noChangeArrowheads="1"/>
          </p:cNvSpPr>
          <p:nvPr>
            <p:ph type="title"/>
          </p:nvPr>
        </p:nvSpPr>
        <p:spPr>
          <a:xfrm>
            <a:off x="879475" y="116632"/>
            <a:ext cx="8229600" cy="1143000"/>
          </a:xfrm>
        </p:spPr>
        <p:txBody>
          <a:bodyPr/>
          <a:lstStyle/>
          <a:p>
            <a:r>
              <a:rPr lang="en-US" altLang="zh-CN" b="1" dirty="0"/>
              <a:t>PageRank</a:t>
            </a:r>
            <a:r>
              <a:rPr lang="zh-CN" altLang="en-US" b="1" dirty="0"/>
              <a:t>算法原理</a:t>
            </a:r>
            <a:r>
              <a:rPr lang="en-US" altLang="zh-CN" b="1" dirty="0"/>
              <a:t>(Cont.)</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5DAD56DE-9E09-48B3-8D52-F3B2CE6CE4B4}"/>
              </a:ext>
            </a:extLst>
          </p:cNvPr>
          <p:cNvSpPr>
            <a:spLocks noGrp="1" noChangeArrowheads="1"/>
          </p:cNvSpPr>
          <p:nvPr>
            <p:ph type="body" idx="1"/>
          </p:nvPr>
        </p:nvSpPr>
        <p:spPr>
          <a:xfrm>
            <a:off x="468313" y="2060575"/>
            <a:ext cx="8229600" cy="4608513"/>
          </a:xfrm>
        </p:spPr>
        <p:txBody>
          <a:bodyPr/>
          <a:lstStyle/>
          <a:p>
            <a:r>
              <a:rPr lang="zh-CN" altLang="en-US" sz="2400"/>
              <a:t>假定存在如图所示简单的网页链接关系。假定阻尼系数</a:t>
            </a:r>
            <a:r>
              <a:rPr lang="en-US" altLang="zh-CN" sz="2400"/>
              <a:t>d=0.5</a:t>
            </a:r>
            <a:r>
              <a:rPr lang="zh-CN" altLang="en-US" sz="2400"/>
              <a:t>，由</a:t>
            </a:r>
            <a:r>
              <a:rPr lang="en-US" altLang="zh-CN" sz="2400"/>
              <a:t>PageRank</a:t>
            </a:r>
            <a:r>
              <a:rPr lang="zh-CN" altLang="en-US" sz="2400"/>
              <a:t>的计算方法，得到下列方程组：</a:t>
            </a:r>
          </a:p>
          <a:p>
            <a:r>
              <a:rPr lang="en-US" altLang="zh-CN" sz="2400"/>
              <a:t>PR</a:t>
            </a:r>
            <a:r>
              <a:rPr lang="zh-CN" altLang="en-US" sz="2400"/>
              <a:t>（</a:t>
            </a:r>
            <a:r>
              <a:rPr lang="en-US" altLang="zh-CN" sz="2400"/>
              <a:t>A</a:t>
            </a:r>
            <a:r>
              <a:rPr lang="zh-CN" altLang="en-US" sz="2400"/>
              <a:t>）</a:t>
            </a:r>
            <a:r>
              <a:rPr lang="en-US" altLang="zh-CN" sz="2400"/>
              <a:t>=0.5+0.5×PR</a:t>
            </a:r>
            <a:r>
              <a:rPr lang="zh-CN" altLang="en-US" sz="2400"/>
              <a:t>（</a:t>
            </a:r>
            <a:r>
              <a:rPr lang="en-US" altLang="zh-CN" sz="2400"/>
              <a:t>C</a:t>
            </a:r>
            <a:r>
              <a:rPr lang="zh-CN" altLang="en-US" sz="2400"/>
              <a:t>）</a:t>
            </a:r>
          </a:p>
          <a:p>
            <a:r>
              <a:rPr lang="en-US" altLang="zh-CN" sz="2400"/>
              <a:t>PR</a:t>
            </a:r>
            <a:r>
              <a:rPr lang="zh-CN" altLang="en-US" sz="2400"/>
              <a:t>（</a:t>
            </a:r>
            <a:r>
              <a:rPr lang="en-US" altLang="zh-CN" sz="2400"/>
              <a:t>B</a:t>
            </a:r>
            <a:r>
              <a:rPr lang="zh-CN" altLang="en-US" sz="2400"/>
              <a:t>）</a:t>
            </a:r>
            <a:r>
              <a:rPr lang="en-US" altLang="zh-CN" sz="2400"/>
              <a:t>=0.5+0.5×</a:t>
            </a:r>
            <a:r>
              <a:rPr lang="zh-CN" altLang="en-US" sz="2400"/>
              <a:t>（</a:t>
            </a:r>
            <a:r>
              <a:rPr lang="en-US" altLang="zh-CN" sz="2400"/>
              <a:t>PR</a:t>
            </a:r>
            <a:r>
              <a:rPr lang="zh-CN" altLang="en-US" sz="2400"/>
              <a:t>（</a:t>
            </a:r>
            <a:r>
              <a:rPr lang="en-US" altLang="zh-CN" sz="2400"/>
              <a:t>A</a:t>
            </a:r>
            <a:r>
              <a:rPr lang="zh-CN" altLang="en-US" sz="2400"/>
              <a:t>）</a:t>
            </a:r>
            <a:r>
              <a:rPr lang="en-US" altLang="zh-CN" sz="2400"/>
              <a:t>/2</a:t>
            </a:r>
            <a:r>
              <a:rPr lang="zh-CN" altLang="en-US" sz="2400"/>
              <a:t>）</a:t>
            </a:r>
          </a:p>
          <a:p>
            <a:r>
              <a:rPr lang="en-US" altLang="zh-CN" sz="2400"/>
              <a:t>PR</a:t>
            </a:r>
            <a:r>
              <a:rPr lang="zh-CN" altLang="en-US" sz="2400"/>
              <a:t>（</a:t>
            </a:r>
            <a:r>
              <a:rPr lang="en-US" altLang="zh-CN" sz="2400"/>
              <a:t>C</a:t>
            </a:r>
            <a:r>
              <a:rPr lang="zh-CN" altLang="en-US" sz="2400"/>
              <a:t>）</a:t>
            </a:r>
            <a:r>
              <a:rPr lang="en-US" altLang="zh-CN" sz="2400"/>
              <a:t>=0.5+0.5×</a:t>
            </a:r>
            <a:r>
              <a:rPr lang="zh-CN" altLang="en-US" sz="2400"/>
              <a:t>（</a:t>
            </a:r>
            <a:r>
              <a:rPr lang="en-US" altLang="zh-CN" sz="2400"/>
              <a:t>PR</a:t>
            </a:r>
            <a:r>
              <a:rPr lang="zh-CN" altLang="en-US" sz="2400"/>
              <a:t>（</a:t>
            </a:r>
            <a:r>
              <a:rPr lang="en-US" altLang="zh-CN" sz="2400"/>
              <a:t>A</a:t>
            </a:r>
            <a:r>
              <a:rPr lang="zh-CN" altLang="en-US" sz="2400"/>
              <a:t>）</a:t>
            </a:r>
            <a:r>
              <a:rPr lang="en-US" altLang="zh-CN" sz="2400"/>
              <a:t>/2+PR</a:t>
            </a:r>
            <a:r>
              <a:rPr lang="zh-CN" altLang="en-US" sz="2400"/>
              <a:t>（</a:t>
            </a:r>
            <a:r>
              <a:rPr lang="en-US" altLang="zh-CN" sz="2400"/>
              <a:t>B</a:t>
            </a:r>
            <a:r>
              <a:rPr lang="zh-CN" altLang="en-US" sz="2400"/>
              <a:t>））</a:t>
            </a:r>
          </a:p>
          <a:p>
            <a:r>
              <a:rPr lang="zh-CN" altLang="en-US" sz="2400"/>
              <a:t>求解这个三元方程组，得到：</a:t>
            </a:r>
          </a:p>
          <a:p>
            <a:r>
              <a:rPr lang="en-US" altLang="zh-CN" sz="2400"/>
              <a:t>PR(A) = 14/13 = 1.07692308</a:t>
            </a:r>
          </a:p>
          <a:p>
            <a:r>
              <a:rPr lang="en-US" altLang="zh-CN" sz="2400"/>
              <a:t>PR(B) = 10/13 = 0.76923077</a:t>
            </a:r>
          </a:p>
          <a:p>
            <a:r>
              <a:rPr lang="en-US" altLang="zh-CN" sz="2400"/>
              <a:t>PR(C) = 15/13 = 1.15384615</a:t>
            </a:r>
          </a:p>
          <a:p>
            <a:r>
              <a:rPr lang="en-US" altLang="zh-CN" sz="2400"/>
              <a:t>PR(A)+ PR(B)+ PR(C)=3</a:t>
            </a:r>
            <a:endParaRPr lang="zh-CN" altLang="en-US" sz="2400"/>
          </a:p>
        </p:txBody>
      </p:sp>
      <p:sp>
        <p:nvSpPr>
          <p:cNvPr id="121859" name="Rectangle 4">
            <a:extLst>
              <a:ext uri="{FF2B5EF4-FFF2-40B4-BE49-F238E27FC236}">
                <a16:creationId xmlns:a16="http://schemas.microsoft.com/office/drawing/2014/main" id="{AD9EE03C-7397-44D5-9A6F-98B337B5F712}"/>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aphicFrame>
        <p:nvGraphicFramePr>
          <p:cNvPr id="121860" name="Object 5">
            <a:extLst>
              <a:ext uri="{FF2B5EF4-FFF2-40B4-BE49-F238E27FC236}">
                <a16:creationId xmlns:a16="http://schemas.microsoft.com/office/drawing/2014/main" id="{16D41EF3-B381-4D06-BAED-B240A691D0A5}"/>
              </a:ext>
            </a:extLst>
          </p:cNvPr>
          <p:cNvGraphicFramePr>
            <a:graphicFrameLocks noChangeAspect="1"/>
          </p:cNvGraphicFramePr>
          <p:nvPr/>
        </p:nvGraphicFramePr>
        <p:xfrm>
          <a:off x="5219700" y="4295775"/>
          <a:ext cx="3529013" cy="2012950"/>
        </p:xfrm>
        <a:graphic>
          <a:graphicData uri="http://schemas.openxmlformats.org/presentationml/2006/ole">
            <mc:AlternateContent xmlns:mc="http://schemas.openxmlformats.org/markup-compatibility/2006">
              <mc:Choice xmlns:v="urn:schemas-microsoft-com:vml" Requires="v">
                <p:oleObj spid="_x0000_s2230" r:id="rId3" imgW="2632172" imgH="1494252" progId="Visio.Drawing.6">
                  <p:embed/>
                </p:oleObj>
              </mc:Choice>
              <mc:Fallback>
                <p:oleObj r:id="rId3" imgW="2632172" imgH="1494252" progId="Visio.Drawing.6">
                  <p:embed/>
                  <p:pic>
                    <p:nvPicPr>
                      <p:cNvPr id="121860" name="Object 5">
                        <a:extLst>
                          <a:ext uri="{FF2B5EF4-FFF2-40B4-BE49-F238E27FC236}">
                            <a16:creationId xmlns:a16="http://schemas.microsoft.com/office/drawing/2014/main" id="{16D41EF3-B381-4D06-BAED-B240A691D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295775"/>
                        <a:ext cx="35290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1" name="Rectangle 2">
            <a:extLst>
              <a:ext uri="{FF2B5EF4-FFF2-40B4-BE49-F238E27FC236}">
                <a16:creationId xmlns:a16="http://schemas.microsoft.com/office/drawing/2014/main" id="{AE4FE2C4-DA0F-4E46-A036-9647EBE871E8}"/>
              </a:ext>
            </a:extLst>
          </p:cNvPr>
          <p:cNvSpPr>
            <a:spLocks noGrp="1" noChangeArrowheads="1"/>
          </p:cNvSpPr>
          <p:nvPr>
            <p:ph type="title"/>
          </p:nvPr>
        </p:nvSpPr>
        <p:spPr>
          <a:xfrm>
            <a:off x="395536" y="188640"/>
            <a:ext cx="8229600" cy="1143000"/>
          </a:xfrm>
        </p:spPr>
        <p:txBody>
          <a:bodyPr/>
          <a:lstStyle/>
          <a:p>
            <a:r>
              <a:rPr lang="en-US" altLang="zh-CN" b="1" dirty="0"/>
              <a:t>PageRank</a:t>
            </a:r>
            <a:r>
              <a:rPr lang="zh-CN" altLang="en-US" b="1" dirty="0"/>
              <a:t>算法原理</a:t>
            </a:r>
            <a:r>
              <a:rPr lang="en-US" altLang="zh-CN" b="1" dirty="0"/>
              <a:t>(Cont.)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4A121D16-04E5-4E93-9F23-B13B1A8BB067}"/>
              </a:ext>
            </a:extLst>
          </p:cNvPr>
          <p:cNvSpPr txBox="1">
            <a:spLocks noChangeArrowheads="1"/>
          </p:cNvSpPr>
          <p:nvPr/>
        </p:nvSpPr>
        <p:spPr bwMode="auto">
          <a:xfrm>
            <a:off x="0" y="1720850"/>
            <a:ext cx="9180513"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42900" indent="-342900" algn="l" defTabSz="911225"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39775" indent="-280988" algn="l" defTabSz="911225" rtl="0" eaLnBrk="0" fontAlgn="base" hangingPunct="0">
              <a:spcBef>
                <a:spcPct val="20000"/>
              </a:spcBef>
              <a:spcAft>
                <a:spcPct val="0"/>
              </a:spcAft>
              <a:buClr>
                <a:schemeClr val="hlink"/>
              </a:buClr>
              <a:buSzPct val="55000"/>
              <a:buFont typeface="Wingdings" pitchFamily="2" charset="2"/>
              <a:buChar char="n"/>
              <a:defRPr kumimoji="1" sz="2900">
                <a:solidFill>
                  <a:schemeClr val="tx1"/>
                </a:solidFill>
                <a:latin typeface="+mn-lt"/>
                <a:ea typeface="+mn-ea"/>
              </a:defRPr>
            </a:lvl2pPr>
            <a:lvl3pPr marL="1143000" indent="-231775" algn="l" defTabSz="911225" rtl="0" eaLnBrk="0" fontAlgn="base" hangingPunct="0">
              <a:spcBef>
                <a:spcPct val="20000"/>
              </a:spcBef>
              <a:spcAft>
                <a:spcPct val="0"/>
              </a:spcAft>
              <a:buClr>
                <a:schemeClr val="folHlink"/>
              </a:buClr>
              <a:buSzPct val="50000"/>
              <a:buFont typeface="Wingdings" pitchFamily="2" charset="2"/>
              <a:buChar char="n"/>
              <a:defRPr kumimoji="1" sz="2500">
                <a:solidFill>
                  <a:schemeClr val="tx1"/>
                </a:solidFill>
                <a:latin typeface="+mn-lt"/>
                <a:ea typeface="+mn-ea"/>
              </a:defRPr>
            </a:lvl3pPr>
            <a:lvl4pPr marL="1601788" indent="-231775" algn="l" defTabSz="911225" rtl="0" eaLnBrk="0" fontAlgn="base" hangingPunct="0">
              <a:spcBef>
                <a:spcPct val="20000"/>
              </a:spcBef>
              <a:spcAft>
                <a:spcPct val="0"/>
              </a:spcAft>
              <a:buClr>
                <a:schemeClr val="accent2"/>
              </a:buClr>
              <a:buSzPct val="55000"/>
              <a:buFont typeface="Wingdings" pitchFamily="2" charset="2"/>
              <a:buChar char="n"/>
              <a:defRPr kumimoji="1" sz="1900">
                <a:solidFill>
                  <a:schemeClr val="tx1"/>
                </a:solidFill>
                <a:latin typeface="+mn-lt"/>
                <a:ea typeface="+mn-ea"/>
              </a:defRPr>
            </a:lvl4pPr>
            <a:lvl5pPr marL="2055813" indent="-227013" algn="l" defTabSz="911225" rtl="0" eaLnBrk="0" fontAlgn="base" hangingPunct="0">
              <a:spcBef>
                <a:spcPct val="20000"/>
              </a:spcBef>
              <a:spcAft>
                <a:spcPct val="0"/>
              </a:spcAft>
              <a:buClr>
                <a:schemeClr val="accent1"/>
              </a:buClr>
              <a:buSzPct val="50000"/>
              <a:buFont typeface="Wingdings" pitchFamily="2" charset="2"/>
              <a:buChar char="n"/>
              <a:defRPr kumimoji="1" sz="19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lnSpc>
                <a:spcPct val="150000"/>
              </a:lnSpc>
              <a:defRPr/>
            </a:pPr>
            <a:r>
              <a:rPr lang="zh-CN" altLang="en-US" sz="2800" b="1" dirty="0"/>
              <a:t>修正</a:t>
            </a:r>
            <a:r>
              <a:rPr lang="en-US" altLang="zh-CN" sz="2800" b="1" dirty="0"/>
              <a:t>PageRank</a:t>
            </a:r>
            <a:r>
              <a:rPr lang="zh-CN" altLang="en-US" sz="2800" b="1" dirty="0"/>
              <a:t>计算公式（策略</a:t>
            </a:r>
            <a:r>
              <a:rPr lang="en-US" altLang="zh-CN" sz="2800" b="1" dirty="0"/>
              <a:t>2</a:t>
            </a:r>
            <a:r>
              <a:rPr lang="zh-CN" altLang="en-US" sz="2800" b="1" dirty="0"/>
              <a:t>）：</a:t>
            </a:r>
            <a:endParaRPr lang="en-US" altLang="zh-CN" sz="2800" dirty="0"/>
          </a:p>
          <a:p>
            <a:pPr lvl="1" eaLnBrk="1" hangingPunct="1">
              <a:defRPr/>
            </a:pPr>
            <a:r>
              <a:rPr lang="zh-CN" altLang="en-US" sz="2400" dirty="0"/>
              <a:t>假定用户一开始随机地访问网页集合中的一个网页，以后跟随网页的向外链接向前浏览网页，而不回退浏览，浏览下一个网页的概率就是被浏览网页的</a:t>
            </a:r>
            <a:r>
              <a:rPr lang="en-US" altLang="zh-CN" sz="2400" dirty="0" err="1"/>
              <a:t>Pagerank</a:t>
            </a:r>
            <a:r>
              <a:rPr lang="zh-CN" altLang="en-US" sz="2400" dirty="0"/>
              <a:t>值。</a:t>
            </a:r>
            <a:endParaRPr lang="en-US" altLang="zh-CN" sz="2400" dirty="0"/>
          </a:p>
          <a:p>
            <a:pPr lvl="1" eaLnBrk="1" hangingPunct="1">
              <a:defRPr/>
            </a:pPr>
            <a:r>
              <a:rPr lang="zh-CN" altLang="en-US" sz="2400" dirty="0"/>
              <a:t>基于以上原理，</a:t>
            </a:r>
            <a:r>
              <a:rPr lang="en-US" altLang="zh-CN" sz="2400" dirty="0" err="1"/>
              <a:t>Pagerank</a:t>
            </a:r>
            <a:r>
              <a:rPr lang="zh-CN" altLang="en-US" sz="2400" dirty="0"/>
              <a:t>的公式如下：</a:t>
            </a:r>
            <a:endParaRPr lang="en-US" altLang="zh-CN" sz="2400" dirty="0"/>
          </a:p>
          <a:p>
            <a:pPr lvl="1" eaLnBrk="1" hangingPunct="1">
              <a:defRPr/>
            </a:pPr>
            <a:endParaRPr lang="en-US" altLang="zh-CN" sz="2400" dirty="0"/>
          </a:p>
          <a:p>
            <a:pPr lvl="1" eaLnBrk="1" hangingPunct="1">
              <a:defRPr/>
            </a:pPr>
            <a:r>
              <a:rPr lang="en-US" altLang="zh-CN" sz="2400" dirty="0"/>
              <a:t>N</a:t>
            </a:r>
            <a:r>
              <a:rPr lang="zh-CN" altLang="en-US" sz="2400" dirty="0"/>
              <a:t>表示整个互联网网页的总数。当用户停止点击，随机跳到任何网页的概率为</a:t>
            </a:r>
            <a:r>
              <a:rPr lang="en-US" altLang="zh-CN" sz="2400" dirty="0"/>
              <a:t>1/N,</a:t>
            </a:r>
            <a:r>
              <a:rPr lang="zh-CN" altLang="en-US" sz="2400" dirty="0"/>
              <a:t>那么对</a:t>
            </a:r>
            <a:r>
              <a:rPr lang="en-US" altLang="zh-CN" sz="2400" dirty="0"/>
              <a:t>A</a:t>
            </a:r>
            <a:r>
              <a:rPr lang="zh-CN" altLang="en-US" sz="2400" dirty="0"/>
              <a:t>的</a:t>
            </a:r>
            <a:r>
              <a:rPr lang="en-US" altLang="zh-CN" sz="2400" dirty="0" err="1"/>
              <a:t>Pagerank</a:t>
            </a:r>
            <a:r>
              <a:rPr lang="zh-CN" altLang="en-US" sz="2400" dirty="0"/>
              <a:t>的贡献为</a:t>
            </a:r>
            <a:r>
              <a:rPr lang="en-US" altLang="zh-CN" sz="2400" dirty="0"/>
              <a:t>(1-d)/N.</a:t>
            </a:r>
          </a:p>
          <a:p>
            <a:pPr lvl="1" eaLnBrk="1" hangingPunct="1">
              <a:defRPr/>
            </a:pPr>
            <a:r>
              <a:rPr lang="zh-CN" altLang="en-US" sz="2400" dirty="0"/>
              <a:t>该公式得到的</a:t>
            </a:r>
            <a:r>
              <a:rPr lang="en-US" altLang="zh-CN" sz="2400" dirty="0" err="1"/>
              <a:t>Pagerank</a:t>
            </a:r>
            <a:r>
              <a:rPr lang="zh-CN" altLang="en-US" sz="2400" dirty="0"/>
              <a:t>值是用户开始访问后，该页面被随机访问到的概率的期望值。例如，互联网上总页面为</a:t>
            </a:r>
            <a:r>
              <a:rPr lang="en-US" altLang="zh-CN" sz="2400" dirty="0"/>
              <a:t>100</a:t>
            </a:r>
            <a:r>
              <a:rPr lang="zh-CN" altLang="en-US" sz="2400" dirty="0"/>
              <a:t>，其中一个页面的</a:t>
            </a:r>
            <a:r>
              <a:rPr lang="en-US" altLang="zh-CN" sz="2400" dirty="0" err="1"/>
              <a:t>Pagerank</a:t>
            </a:r>
            <a:r>
              <a:rPr lang="zh-CN" altLang="en-US" sz="2400" dirty="0"/>
              <a:t>值是</a:t>
            </a:r>
            <a:r>
              <a:rPr lang="en-US" altLang="zh-CN" sz="2400" dirty="0"/>
              <a:t>2</a:t>
            </a:r>
            <a:r>
              <a:rPr lang="zh-CN" altLang="en-US" sz="2400" dirty="0"/>
              <a:t>，那么如果将访问互联网的过程重新开始</a:t>
            </a:r>
            <a:r>
              <a:rPr lang="en-US" altLang="zh-CN" sz="2400" dirty="0"/>
              <a:t>100</a:t>
            </a:r>
            <a:r>
              <a:rPr lang="zh-CN" altLang="en-US" sz="2400" dirty="0"/>
              <a:t>次，平均就有</a:t>
            </a:r>
            <a:r>
              <a:rPr lang="en-US" altLang="zh-CN" sz="2400" dirty="0"/>
              <a:t>2</a:t>
            </a:r>
            <a:r>
              <a:rPr lang="zh-CN" altLang="en-US" sz="2400" dirty="0"/>
              <a:t>次访问到该页面。</a:t>
            </a:r>
            <a:endParaRPr lang="en-US" altLang="zh-CN" sz="2400" dirty="0"/>
          </a:p>
          <a:p>
            <a:pPr marL="458787" lvl="1" indent="0" eaLnBrk="1" hangingPunct="1">
              <a:buFont typeface="Wingdings" pitchFamily="2" charset="2"/>
              <a:buNone/>
              <a:defRPr/>
            </a:pPr>
            <a:endParaRPr lang="en-US" altLang="zh-CN" sz="2400" dirty="0"/>
          </a:p>
        </p:txBody>
      </p:sp>
      <p:sp>
        <p:nvSpPr>
          <p:cNvPr id="124931" name="Rectangle 2">
            <a:extLst>
              <a:ext uri="{FF2B5EF4-FFF2-40B4-BE49-F238E27FC236}">
                <a16:creationId xmlns:a16="http://schemas.microsoft.com/office/drawing/2014/main" id="{08504338-03E8-46F8-8C9B-56BA34FD9F82}"/>
              </a:ext>
            </a:extLst>
          </p:cNvPr>
          <p:cNvSpPr>
            <a:spLocks noGrp="1" noChangeArrowheads="1"/>
          </p:cNvSpPr>
          <p:nvPr>
            <p:ph type="title"/>
          </p:nvPr>
        </p:nvSpPr>
        <p:spPr>
          <a:xfrm>
            <a:off x="323528" y="116632"/>
            <a:ext cx="8229600" cy="1143000"/>
          </a:xfrm>
        </p:spPr>
        <p:txBody>
          <a:bodyPr/>
          <a:lstStyle/>
          <a:p>
            <a:r>
              <a:rPr lang="en-US" altLang="zh-CN" b="1" dirty="0"/>
              <a:t>PageRank</a:t>
            </a:r>
            <a:r>
              <a:rPr lang="zh-CN" altLang="en-US" b="1" dirty="0"/>
              <a:t>算法原理</a:t>
            </a:r>
            <a:r>
              <a:rPr lang="en-US" altLang="zh-CN" b="1" dirty="0"/>
              <a:t>(Cont.)</a:t>
            </a:r>
            <a:endParaRPr lang="zh-CN" altLang="en-US" dirty="0"/>
          </a:p>
        </p:txBody>
      </p:sp>
      <p:graphicFrame>
        <p:nvGraphicFramePr>
          <p:cNvPr id="124932" name="对象 1">
            <a:extLst>
              <a:ext uri="{FF2B5EF4-FFF2-40B4-BE49-F238E27FC236}">
                <a16:creationId xmlns:a16="http://schemas.microsoft.com/office/drawing/2014/main" id="{8355B56C-351A-4805-B287-B691D35865F3}"/>
              </a:ext>
            </a:extLst>
          </p:cNvPr>
          <p:cNvGraphicFramePr>
            <a:graphicFrameLocks noChangeAspect="1"/>
          </p:cNvGraphicFramePr>
          <p:nvPr/>
        </p:nvGraphicFramePr>
        <p:xfrm>
          <a:off x="1189038" y="3805238"/>
          <a:ext cx="7054850" cy="908050"/>
        </p:xfrm>
        <a:graphic>
          <a:graphicData uri="http://schemas.openxmlformats.org/presentationml/2006/ole">
            <mc:AlternateContent xmlns:mc="http://schemas.openxmlformats.org/markup-compatibility/2006">
              <mc:Choice xmlns:v="urn:schemas-microsoft-com:vml" Requires="v">
                <p:oleObj spid="_x0000_s5303" name="Equation" r:id="rId4" imgW="2197100" imgH="381000" progId="Equation.DSMT4">
                  <p:embed/>
                </p:oleObj>
              </mc:Choice>
              <mc:Fallback>
                <p:oleObj name="Equation" r:id="rId4" imgW="2197100" imgH="381000" progId="Equation.DSMT4">
                  <p:embed/>
                  <p:pic>
                    <p:nvPicPr>
                      <p:cNvPr id="124932" name="对象 1">
                        <a:extLst>
                          <a:ext uri="{FF2B5EF4-FFF2-40B4-BE49-F238E27FC236}">
                            <a16:creationId xmlns:a16="http://schemas.microsoft.com/office/drawing/2014/main" id="{8355B56C-351A-4805-B287-B691D35865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3805238"/>
                        <a:ext cx="7054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331A3AE-6078-4B21-80B7-720B6B62637A}"/>
              </a:ext>
            </a:extLst>
          </p:cNvPr>
          <p:cNvSpPr>
            <a:spLocks noGrp="1" noChangeArrowheads="1"/>
          </p:cNvSpPr>
          <p:nvPr>
            <p:ph type="title"/>
          </p:nvPr>
        </p:nvSpPr>
        <p:spPr>
          <a:xfrm>
            <a:off x="395536" y="44624"/>
            <a:ext cx="8229600" cy="1143000"/>
          </a:xfrm>
        </p:spPr>
        <p:txBody>
          <a:bodyPr/>
          <a:lstStyle/>
          <a:p>
            <a:r>
              <a:rPr lang="zh-CN" altLang="en-US" dirty="0"/>
              <a:t>PageRank的迭代计算</a:t>
            </a:r>
          </a:p>
        </p:txBody>
      </p:sp>
      <p:sp>
        <p:nvSpPr>
          <p:cNvPr id="128003" name="Rectangle 3">
            <a:extLst>
              <a:ext uri="{FF2B5EF4-FFF2-40B4-BE49-F238E27FC236}">
                <a16:creationId xmlns:a16="http://schemas.microsoft.com/office/drawing/2014/main" id="{66486F2E-5252-4131-BF3C-3E69B6D0EF1D}"/>
              </a:ext>
            </a:extLst>
          </p:cNvPr>
          <p:cNvSpPr>
            <a:spLocks noGrp="1" noChangeArrowheads="1"/>
          </p:cNvSpPr>
          <p:nvPr>
            <p:ph type="body" idx="1"/>
          </p:nvPr>
        </p:nvSpPr>
        <p:spPr>
          <a:xfrm>
            <a:off x="250825" y="2133600"/>
            <a:ext cx="3097213" cy="4608513"/>
          </a:xfrm>
        </p:spPr>
        <p:txBody>
          <a:bodyPr/>
          <a:lstStyle/>
          <a:p>
            <a:r>
              <a:rPr lang="en-US" altLang="zh-CN" sz="2400"/>
              <a:t>Google</a:t>
            </a:r>
            <a:r>
              <a:rPr lang="zh-CN" altLang="en-US" sz="2400"/>
              <a:t>搜索引擎使用了一个近似的、迭代的计算方法计算</a:t>
            </a:r>
            <a:r>
              <a:rPr lang="en-US" altLang="zh-CN" sz="2400"/>
              <a:t>PageRank</a:t>
            </a:r>
            <a:r>
              <a:rPr lang="zh-CN" altLang="en-US" sz="2400"/>
              <a:t>值。就是说先给每个网页一个初始值，然后利用上面的公式，循环进行有限次运算得到近似的</a:t>
            </a:r>
            <a:r>
              <a:rPr lang="en-US" altLang="zh-CN" sz="2400"/>
              <a:t>PageRank</a:t>
            </a:r>
            <a:r>
              <a:rPr lang="zh-CN" altLang="en-US" sz="2400"/>
              <a:t>值。</a:t>
            </a:r>
          </a:p>
        </p:txBody>
      </p:sp>
      <p:pic>
        <p:nvPicPr>
          <p:cNvPr id="128004" name="Picture 4">
            <a:extLst>
              <a:ext uri="{FF2B5EF4-FFF2-40B4-BE49-F238E27FC236}">
                <a16:creationId xmlns:a16="http://schemas.microsoft.com/office/drawing/2014/main" id="{ECBC39C7-167F-4489-A6EC-5E592569C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25" y="2084388"/>
            <a:ext cx="532765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2502DF-158F-46E4-85FC-BD90EE341CC1}"/>
              </a:ext>
            </a:extLst>
          </p:cNvPr>
          <p:cNvSpPr>
            <a:spLocks noGrp="1" noChangeArrowheads="1"/>
          </p:cNvSpPr>
          <p:nvPr>
            <p:ph type="title"/>
          </p:nvPr>
        </p:nvSpPr>
        <p:spPr>
          <a:xfrm>
            <a:off x="957263" y="-27384"/>
            <a:ext cx="8223250" cy="1365250"/>
          </a:xfrm>
        </p:spPr>
        <p:txBody>
          <a:bodyPr/>
          <a:lstStyle/>
          <a:p>
            <a:r>
              <a:rPr lang="zh-CN" altLang="en-US" sz="4000" dirty="0">
                <a:solidFill>
                  <a:srgbClr val="990099"/>
                </a:solidFill>
                <a:latin typeface="黑体" panose="02010609060101010101" pitchFamily="49" charset="-122"/>
                <a:ea typeface="黑体" panose="02010609060101010101" pitchFamily="49" charset="-122"/>
              </a:rPr>
              <a:t>基于矩阵的</a:t>
            </a:r>
            <a:r>
              <a:rPr lang="en-US" altLang="zh-CN" sz="4000" dirty="0">
                <a:solidFill>
                  <a:srgbClr val="990099"/>
                </a:solidFill>
                <a:latin typeface="黑体" panose="02010609060101010101" pitchFamily="49" charset="-122"/>
                <a:ea typeface="黑体" panose="02010609060101010101" pitchFamily="49" charset="-122"/>
              </a:rPr>
              <a:t>PageRank</a:t>
            </a:r>
            <a:r>
              <a:rPr lang="zh-CN" altLang="en-US" sz="4000" dirty="0">
                <a:solidFill>
                  <a:srgbClr val="990099"/>
                </a:solidFill>
                <a:latin typeface="黑体" panose="02010609060101010101" pitchFamily="49" charset="-122"/>
                <a:ea typeface="黑体" panose="02010609060101010101" pitchFamily="49" charset="-122"/>
              </a:rPr>
              <a:t>迭代计算</a:t>
            </a:r>
          </a:p>
        </p:txBody>
      </p:sp>
      <p:sp>
        <p:nvSpPr>
          <p:cNvPr id="5" name="Rectangle 3">
            <a:extLst>
              <a:ext uri="{FF2B5EF4-FFF2-40B4-BE49-F238E27FC236}">
                <a16:creationId xmlns:a16="http://schemas.microsoft.com/office/drawing/2014/main" id="{A1F8061C-E88D-4349-A637-D961C148AF26}"/>
              </a:ext>
            </a:extLst>
          </p:cNvPr>
          <p:cNvSpPr txBox="1">
            <a:spLocks noChangeArrowheads="1"/>
          </p:cNvSpPr>
          <p:nvPr/>
        </p:nvSpPr>
        <p:spPr bwMode="auto">
          <a:xfrm>
            <a:off x="114300" y="1844824"/>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Times New Roman" panose="02020603050405020304" pitchFamily="18" charset="0"/>
              <a:buChar char="•"/>
            </a:pPr>
            <a:r>
              <a:rPr lang="zh-CN" altLang="en-US" dirty="0">
                <a:latin typeface="黑体" panose="02010609060101010101" pitchFamily="49" charset="-122"/>
              </a:rPr>
              <a:t>互联网是一个有向图</a:t>
            </a:r>
          </a:p>
          <a:p>
            <a:pPr>
              <a:buFont typeface="Times New Roman" panose="02020603050405020304" pitchFamily="18" charset="0"/>
              <a:buChar char="•"/>
            </a:pPr>
            <a:r>
              <a:rPr lang="zh-CN" altLang="en-US" dirty="0">
                <a:latin typeface="黑体" panose="02010609060101010101" pitchFamily="49" charset="-122"/>
              </a:rPr>
              <a:t>每一个网页是图的一个顶点</a:t>
            </a:r>
          </a:p>
          <a:p>
            <a:pPr>
              <a:buFont typeface="Times New Roman" panose="02020603050405020304" pitchFamily="18" charset="0"/>
              <a:buChar char="•"/>
            </a:pPr>
            <a:r>
              <a:rPr lang="zh-CN" altLang="en-US" dirty="0">
                <a:latin typeface="黑体" panose="02010609060101010101" pitchFamily="49" charset="-122"/>
              </a:rPr>
              <a:t>网页间的每一个超链接是图的一个有向边</a:t>
            </a:r>
          </a:p>
          <a:p>
            <a:pPr>
              <a:buFont typeface="Times New Roman" panose="02020603050405020304" pitchFamily="18" charset="0"/>
              <a:buChar char="•"/>
            </a:pPr>
            <a:r>
              <a:rPr lang="zh-CN" altLang="en-US" dirty="0">
                <a:latin typeface="黑体" panose="02010609060101010101" pitchFamily="49" charset="-122"/>
              </a:rPr>
              <a:t>用邻接矩阵来表示图，即：定义邻接矩阵为</a:t>
            </a:r>
            <a:r>
              <a:rPr lang="en-US" altLang="zh-CN" dirty="0">
                <a:latin typeface="黑体" panose="02010609060101010101" pitchFamily="49" charset="-122"/>
              </a:rPr>
              <a:t>G</a:t>
            </a:r>
            <a:r>
              <a:rPr lang="zh-CN" altLang="en-US" dirty="0">
                <a:latin typeface="黑体" panose="02010609060101010101" pitchFamily="49" charset="-122"/>
              </a:rPr>
              <a:t>，若网页</a:t>
            </a:r>
            <a:r>
              <a:rPr lang="en-US" altLang="zh-CN" dirty="0">
                <a:latin typeface="黑体" panose="02010609060101010101" pitchFamily="49" charset="-122"/>
              </a:rPr>
              <a:t>j</a:t>
            </a:r>
            <a:r>
              <a:rPr lang="zh-CN" altLang="en-US" dirty="0">
                <a:latin typeface="黑体" panose="02010609060101010101" pitchFamily="49" charset="-122"/>
              </a:rPr>
              <a:t>到网页</a:t>
            </a:r>
            <a:r>
              <a:rPr lang="en-US" altLang="zh-CN" dirty="0" err="1">
                <a:latin typeface="黑体" panose="02010609060101010101" pitchFamily="49" charset="-122"/>
              </a:rPr>
              <a:t>i</a:t>
            </a:r>
            <a:r>
              <a:rPr lang="zh-CN" altLang="en-US" dirty="0">
                <a:latin typeface="黑体" panose="02010609060101010101" pitchFamily="49" charset="-122"/>
              </a:rPr>
              <a:t>有超链接，则      ；反之      。</a:t>
            </a:r>
          </a:p>
          <a:p>
            <a:pPr>
              <a:buFont typeface="Times New Roman" panose="02020603050405020304" pitchFamily="18" charset="0"/>
              <a:buChar char="•"/>
            </a:pPr>
            <a:r>
              <a:rPr lang="zh-CN" altLang="en-US" dirty="0">
                <a:latin typeface="黑体" panose="02010609060101010101" pitchFamily="49" charset="-122"/>
              </a:rPr>
              <a:t>显然，如果网页有</a:t>
            </a:r>
            <a:r>
              <a:rPr lang="en-US" altLang="zh-CN" dirty="0">
                <a:latin typeface="黑体" panose="02010609060101010101" pitchFamily="49" charset="-122"/>
              </a:rPr>
              <a:t>N </a:t>
            </a:r>
            <a:r>
              <a:rPr lang="zh-CN" altLang="en-US" dirty="0">
                <a:latin typeface="黑体" panose="02010609060101010101" pitchFamily="49" charset="-122"/>
              </a:rPr>
              <a:t>个，则矩阵为</a:t>
            </a:r>
            <a:r>
              <a:rPr lang="en-US" altLang="zh-CN" dirty="0">
                <a:latin typeface="黑体" panose="02010609060101010101" pitchFamily="49" charset="-122"/>
              </a:rPr>
              <a:t>N×N </a:t>
            </a:r>
            <a:r>
              <a:rPr lang="zh-CN" altLang="en-US" dirty="0">
                <a:latin typeface="黑体" panose="02010609060101010101" pitchFamily="49" charset="-122"/>
              </a:rPr>
              <a:t>的</a:t>
            </a:r>
            <a:r>
              <a:rPr lang="en-US" altLang="zh-CN" dirty="0">
                <a:latin typeface="黑体" panose="02010609060101010101" pitchFamily="49" charset="-122"/>
              </a:rPr>
              <a:t>0</a:t>
            </a:r>
            <a:r>
              <a:rPr lang="zh-CN" altLang="en-US" dirty="0">
                <a:latin typeface="黑体" panose="02010609060101010101" pitchFamily="49" charset="-122"/>
              </a:rPr>
              <a:t>、</a:t>
            </a:r>
            <a:r>
              <a:rPr lang="en-US" altLang="zh-CN" dirty="0">
                <a:latin typeface="黑体" panose="02010609060101010101" pitchFamily="49" charset="-122"/>
              </a:rPr>
              <a:t>1</a:t>
            </a:r>
            <a:r>
              <a:rPr lang="zh-CN" altLang="en-US" dirty="0">
                <a:latin typeface="黑体" panose="02010609060101010101" pitchFamily="49" charset="-122"/>
              </a:rPr>
              <a:t>方阵。</a:t>
            </a:r>
          </a:p>
        </p:txBody>
      </p:sp>
    </p:spTree>
    <p:extLst>
      <p:ext uri="{BB962C8B-B14F-4D97-AF65-F5344CB8AC3E}">
        <p14:creationId xmlns:p14="http://schemas.microsoft.com/office/powerpoint/2010/main" val="783879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descr="adjacent">
            <a:extLst>
              <a:ext uri="{FF2B5EF4-FFF2-40B4-BE49-F238E27FC236}">
                <a16:creationId xmlns:a16="http://schemas.microsoft.com/office/drawing/2014/main" id="{5A2ABFA2-BB16-4246-B01E-87B30BB5E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
            <a:ext cx="6503988" cy="650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Text Box 3">
            <a:extLst>
              <a:ext uri="{FF2B5EF4-FFF2-40B4-BE49-F238E27FC236}">
                <a16:creationId xmlns:a16="http://schemas.microsoft.com/office/drawing/2014/main" id="{83D96970-15C2-44F0-BE91-B265177F92CA}"/>
              </a:ext>
            </a:extLst>
          </p:cNvPr>
          <p:cNvSpPr txBox="1">
            <a:spLocks noChangeArrowheads="1"/>
          </p:cNvSpPr>
          <p:nvPr/>
        </p:nvSpPr>
        <p:spPr bwMode="auto">
          <a:xfrm>
            <a:off x="381000" y="2201863"/>
            <a:ext cx="1752600" cy="3387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楷体_GB2312" pitchFamily="49" charset="-122"/>
                <a:ea typeface="楷体_GB2312" pitchFamily="49" charset="-122"/>
              </a:rPr>
              <a:t>多个网页相互链接的图对应的邻接矩阵（这里将</a:t>
            </a:r>
            <a:r>
              <a:rPr lang="en-US" altLang="zh-CN" sz="2400" b="1" dirty="0">
                <a:latin typeface="楷体_GB2312" pitchFamily="49" charset="-122"/>
                <a:ea typeface="楷体_GB2312" pitchFamily="49" charset="-122"/>
              </a:rPr>
              <a:t>0,1</a:t>
            </a:r>
            <a:r>
              <a:rPr lang="zh-CN" altLang="en-US" sz="2400" b="1" dirty="0">
                <a:latin typeface="楷体_GB2312" pitchFamily="49" charset="-122"/>
                <a:ea typeface="楷体_GB2312" pitchFamily="49" charset="-122"/>
              </a:rPr>
              <a:t>值用二值图像显示，黑色代表</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，白色代表</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1EBDBB23-515A-40A7-82F5-ADCEB8813E8C}"/>
              </a:ext>
            </a:extLst>
          </p:cNvPr>
          <p:cNvSpPr>
            <a:spLocks noGrp="1" noChangeArrowheads="1"/>
          </p:cNvSpPr>
          <p:nvPr>
            <p:ph type="title"/>
          </p:nvPr>
        </p:nvSpPr>
        <p:spPr>
          <a:xfrm>
            <a:off x="900113" y="-99392"/>
            <a:ext cx="8223250" cy="1365250"/>
          </a:xfrm>
        </p:spPr>
        <p:txBody>
          <a:bodyPr/>
          <a:lstStyle/>
          <a:p>
            <a:r>
              <a:rPr lang="en-US" altLang="zh-CN" sz="3600" dirty="0">
                <a:solidFill>
                  <a:srgbClr val="990099"/>
                </a:solidFill>
                <a:latin typeface="黑体" panose="02010609060101010101" pitchFamily="49" charset="-122"/>
                <a:ea typeface="黑体" panose="02010609060101010101" pitchFamily="49" charset="-122"/>
              </a:rPr>
              <a:t>PageRank</a:t>
            </a:r>
            <a:r>
              <a:rPr lang="zh-CN" altLang="en-US" sz="3600" dirty="0">
                <a:solidFill>
                  <a:srgbClr val="990099"/>
                </a:solidFill>
                <a:latin typeface="黑体" panose="02010609060101010101" pitchFamily="49" charset="-122"/>
                <a:ea typeface="黑体" panose="02010609060101010101" pitchFamily="49" charset="-122"/>
              </a:rPr>
              <a:t>的计算</a:t>
            </a:r>
            <a:r>
              <a:rPr lang="en-US" altLang="zh-CN" sz="3600" dirty="0">
                <a:solidFill>
                  <a:srgbClr val="990099"/>
                </a:solidFill>
                <a:latin typeface="黑体" panose="02010609060101010101" pitchFamily="49" charset="-122"/>
                <a:ea typeface="黑体" panose="02010609060101010101" pitchFamily="49" charset="-122"/>
              </a:rPr>
              <a:t>(Cont.)</a:t>
            </a:r>
            <a:endParaRPr lang="zh-CN" altLang="en-US" sz="3600" dirty="0">
              <a:solidFill>
                <a:srgbClr val="990099"/>
              </a:solidFill>
              <a:latin typeface="黑体" panose="02010609060101010101" pitchFamily="49" charset="-122"/>
              <a:ea typeface="黑体" panose="02010609060101010101" pitchFamily="49" charset="-122"/>
            </a:endParaRPr>
          </a:p>
        </p:txBody>
      </p:sp>
      <p:sp>
        <p:nvSpPr>
          <p:cNvPr id="10" name="Rectangle 3">
            <a:extLst>
              <a:ext uri="{FF2B5EF4-FFF2-40B4-BE49-F238E27FC236}">
                <a16:creationId xmlns:a16="http://schemas.microsoft.com/office/drawing/2014/main" id="{70893807-1879-4B53-8458-4F3AEA8EA258}"/>
              </a:ext>
            </a:extLst>
          </p:cNvPr>
          <p:cNvSpPr txBox="1">
            <a:spLocks noChangeArrowheads="1"/>
          </p:cNvSpPr>
          <p:nvPr/>
        </p:nvSpPr>
        <p:spPr bwMode="auto">
          <a:xfrm>
            <a:off x="457200" y="1981200"/>
            <a:ext cx="7994650" cy="4522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Times New Roman" panose="02020603050405020304" pitchFamily="18" charset="0"/>
              <a:buChar char="•"/>
            </a:pPr>
            <a:r>
              <a:rPr lang="zh-CN" altLang="en-US">
                <a:latin typeface="黑体" panose="02010609060101010101" pitchFamily="49" charset="-122"/>
              </a:rPr>
              <a:t>定义邻接矩阵为</a:t>
            </a:r>
            <a:r>
              <a:rPr lang="en-US" altLang="zh-CN">
                <a:latin typeface="黑体" panose="02010609060101010101" pitchFamily="49" charset="-122"/>
              </a:rPr>
              <a:t>G</a:t>
            </a:r>
            <a:r>
              <a:rPr lang="zh-CN" altLang="en-US">
                <a:latin typeface="黑体" panose="02010609060101010101" pitchFamily="49" charset="-122"/>
              </a:rPr>
              <a:t>，若网页</a:t>
            </a:r>
            <a:r>
              <a:rPr lang="en-US" altLang="zh-CN">
                <a:latin typeface="黑体" panose="02010609060101010101" pitchFamily="49" charset="-122"/>
              </a:rPr>
              <a:t>j</a:t>
            </a:r>
            <a:r>
              <a:rPr lang="zh-CN" altLang="en-US">
                <a:latin typeface="黑体" panose="02010609060101010101" pitchFamily="49" charset="-122"/>
              </a:rPr>
              <a:t>到网页</a:t>
            </a:r>
            <a:r>
              <a:rPr lang="en-US" altLang="zh-CN">
                <a:latin typeface="黑体" panose="02010609060101010101" pitchFamily="49" charset="-122"/>
              </a:rPr>
              <a:t>i</a:t>
            </a:r>
            <a:r>
              <a:rPr lang="zh-CN" altLang="en-US">
                <a:latin typeface="黑体" panose="02010609060101010101" pitchFamily="49" charset="-122"/>
              </a:rPr>
              <a:t>有超链接，则      ；反之，      。</a:t>
            </a:r>
          </a:p>
          <a:p>
            <a:pPr>
              <a:buFont typeface="Times New Roman" panose="02020603050405020304" pitchFamily="18" charset="0"/>
              <a:buChar char="•"/>
            </a:pPr>
            <a:r>
              <a:rPr lang="zh-CN" altLang="en-US">
                <a:latin typeface="黑体" panose="02010609060101010101" pitchFamily="49" charset="-122"/>
              </a:rPr>
              <a:t>记矩阵</a:t>
            </a:r>
            <a:r>
              <a:rPr lang="en-US" altLang="zh-CN">
                <a:latin typeface="黑体" panose="02010609060101010101" pitchFamily="49" charset="-122"/>
              </a:rPr>
              <a:t>G</a:t>
            </a:r>
            <a:r>
              <a:rPr lang="zh-CN" altLang="en-US">
                <a:latin typeface="黑体" panose="02010609060101010101" pitchFamily="49" charset="-122"/>
              </a:rPr>
              <a:t>的列和、行和分别是</a:t>
            </a: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r>
              <a:rPr lang="zh-CN" altLang="en-US">
                <a:latin typeface="黑体" panose="02010609060101010101" pitchFamily="49" charset="-122"/>
              </a:rPr>
              <a:t>它们分别给出了页面</a:t>
            </a:r>
            <a:r>
              <a:rPr lang="en-US" altLang="zh-CN">
                <a:latin typeface="黑体" panose="02010609060101010101" pitchFamily="49" charset="-122"/>
              </a:rPr>
              <a:t>j</a:t>
            </a:r>
            <a:r>
              <a:rPr lang="zh-CN" altLang="en-US">
                <a:latin typeface="黑体" panose="02010609060101010101" pitchFamily="49" charset="-122"/>
              </a:rPr>
              <a:t>的链出链接数目和链入链接数目</a:t>
            </a:r>
            <a:endParaRPr lang="zh-CN" altLang="en-US" dirty="0">
              <a:latin typeface="黑体" panose="02010609060101010101" pitchFamily="49" charset="-122"/>
            </a:endParaRPr>
          </a:p>
        </p:txBody>
      </p:sp>
      <p:graphicFrame>
        <p:nvGraphicFramePr>
          <p:cNvPr id="11" name="Object 4">
            <a:extLst>
              <a:ext uri="{FF2B5EF4-FFF2-40B4-BE49-F238E27FC236}">
                <a16:creationId xmlns:a16="http://schemas.microsoft.com/office/drawing/2014/main" id="{895424A5-696E-4636-AD02-E337F3CE6FE5}"/>
              </a:ext>
            </a:extLst>
          </p:cNvPr>
          <p:cNvGraphicFramePr>
            <a:graphicFrameLocks noChangeAspect="1"/>
          </p:cNvGraphicFramePr>
          <p:nvPr/>
        </p:nvGraphicFramePr>
        <p:xfrm>
          <a:off x="3275013" y="3733800"/>
          <a:ext cx="1522412" cy="774700"/>
        </p:xfrm>
        <a:graphic>
          <a:graphicData uri="http://schemas.openxmlformats.org/presentationml/2006/ole">
            <mc:AlternateContent xmlns:mc="http://schemas.openxmlformats.org/markup-compatibility/2006">
              <mc:Choice xmlns:v="urn:schemas-microsoft-com:vml" Requires="v">
                <p:oleObj spid="_x0000_s15502" name="公式" r:id="rId3" imgW="672808" imgH="342751" progId="Equation.3">
                  <p:embed/>
                </p:oleObj>
              </mc:Choice>
              <mc:Fallback>
                <p:oleObj name="公式" r:id="rId3" imgW="672808" imgH="342751" progId="Equation.3">
                  <p:embed/>
                  <p:pic>
                    <p:nvPicPr>
                      <p:cNvPr id="132100" name="Object 4">
                        <a:extLst>
                          <a:ext uri="{FF2B5EF4-FFF2-40B4-BE49-F238E27FC236}">
                            <a16:creationId xmlns:a16="http://schemas.microsoft.com/office/drawing/2014/main" id="{CEBE2D10-2B18-47AB-B611-5B9154951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3733800"/>
                        <a:ext cx="1522412"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a:extLst>
              <a:ext uri="{FF2B5EF4-FFF2-40B4-BE49-F238E27FC236}">
                <a16:creationId xmlns:a16="http://schemas.microsoft.com/office/drawing/2014/main" id="{0264D2F2-547A-4654-AE56-746653602178}"/>
              </a:ext>
            </a:extLst>
          </p:cNvPr>
          <p:cNvGraphicFramePr>
            <a:graphicFrameLocks noChangeAspect="1"/>
          </p:cNvGraphicFramePr>
          <p:nvPr/>
        </p:nvGraphicFramePr>
        <p:xfrm>
          <a:off x="3275013" y="4556125"/>
          <a:ext cx="1585912" cy="889000"/>
        </p:xfrm>
        <a:graphic>
          <a:graphicData uri="http://schemas.openxmlformats.org/presentationml/2006/ole">
            <mc:AlternateContent xmlns:mc="http://schemas.openxmlformats.org/markup-compatibility/2006">
              <mc:Choice xmlns:v="urn:schemas-microsoft-com:vml" Requires="v">
                <p:oleObj spid="_x0000_s15503" name="公式" r:id="rId5" imgW="634725" imgH="355446" progId="Equation.3">
                  <p:embed/>
                </p:oleObj>
              </mc:Choice>
              <mc:Fallback>
                <p:oleObj name="公式" r:id="rId5" imgW="634725" imgH="355446" progId="Equation.3">
                  <p:embed/>
                  <p:pic>
                    <p:nvPicPr>
                      <p:cNvPr id="132101" name="Object 5">
                        <a:extLst>
                          <a:ext uri="{FF2B5EF4-FFF2-40B4-BE49-F238E27FC236}">
                            <a16:creationId xmlns:a16="http://schemas.microsoft.com/office/drawing/2014/main" id="{88E5AAB1-9878-40F8-B3B3-76F733E73D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556125"/>
                        <a:ext cx="1585912"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a:extLst>
              <a:ext uri="{FF2B5EF4-FFF2-40B4-BE49-F238E27FC236}">
                <a16:creationId xmlns:a16="http://schemas.microsoft.com/office/drawing/2014/main" id="{A4E20810-71B3-47DD-91F8-3D1FE074A12F}"/>
              </a:ext>
            </a:extLst>
          </p:cNvPr>
          <p:cNvGraphicFramePr>
            <a:graphicFrameLocks noChangeAspect="1"/>
          </p:cNvGraphicFramePr>
          <p:nvPr/>
        </p:nvGraphicFramePr>
        <p:xfrm>
          <a:off x="1331913" y="2420938"/>
          <a:ext cx="914400" cy="542925"/>
        </p:xfrm>
        <a:graphic>
          <a:graphicData uri="http://schemas.openxmlformats.org/presentationml/2006/ole">
            <mc:AlternateContent xmlns:mc="http://schemas.openxmlformats.org/markup-compatibility/2006">
              <mc:Choice xmlns:v="urn:schemas-microsoft-com:vml" Requires="v">
                <p:oleObj spid="_x0000_s15504" name="Equation" r:id="rId7" imgW="406224" imgH="241195" progId="Equation.DSMT4">
                  <p:embed/>
                </p:oleObj>
              </mc:Choice>
              <mc:Fallback>
                <p:oleObj name="Equation" r:id="rId7" imgW="406224" imgH="241195" progId="Equation.DSMT4">
                  <p:embed/>
                  <p:pic>
                    <p:nvPicPr>
                      <p:cNvPr id="132102" name="Object 6">
                        <a:extLst>
                          <a:ext uri="{FF2B5EF4-FFF2-40B4-BE49-F238E27FC236}">
                            <a16:creationId xmlns:a16="http://schemas.microsoft.com/office/drawing/2014/main" id="{F8ABBBF8-DC9E-4DB3-8519-4CA1923828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420938"/>
                        <a:ext cx="9144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
            <a:extLst>
              <a:ext uri="{FF2B5EF4-FFF2-40B4-BE49-F238E27FC236}">
                <a16:creationId xmlns:a16="http://schemas.microsoft.com/office/drawing/2014/main" id="{DE6F7A34-F6A3-40B7-8577-20A5AC75449D}"/>
              </a:ext>
            </a:extLst>
          </p:cNvPr>
          <p:cNvGraphicFramePr>
            <a:graphicFrameLocks noChangeAspect="1"/>
          </p:cNvGraphicFramePr>
          <p:nvPr/>
        </p:nvGraphicFramePr>
        <p:xfrm>
          <a:off x="3708400" y="2420938"/>
          <a:ext cx="990600" cy="552450"/>
        </p:xfrm>
        <a:graphic>
          <a:graphicData uri="http://schemas.openxmlformats.org/presentationml/2006/ole">
            <mc:AlternateContent xmlns:mc="http://schemas.openxmlformats.org/markup-compatibility/2006">
              <mc:Choice xmlns:v="urn:schemas-microsoft-com:vml" Requires="v">
                <p:oleObj spid="_x0000_s15505" name="公式" r:id="rId9" imgW="431613" imgH="241195" progId="Equation.3">
                  <p:embed/>
                </p:oleObj>
              </mc:Choice>
              <mc:Fallback>
                <p:oleObj name="公式" r:id="rId9" imgW="431613" imgH="241195" progId="Equation.3">
                  <p:embed/>
                  <p:pic>
                    <p:nvPicPr>
                      <p:cNvPr id="132103" name="Object 7">
                        <a:extLst>
                          <a:ext uri="{FF2B5EF4-FFF2-40B4-BE49-F238E27FC236}">
                            <a16:creationId xmlns:a16="http://schemas.microsoft.com/office/drawing/2014/main" id="{B5C4C69E-0326-4A40-A49C-64A415F65D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2420938"/>
                        <a:ext cx="990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7517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1EBDBB23-515A-40A7-82F5-ADCEB8813E8C}"/>
              </a:ext>
            </a:extLst>
          </p:cNvPr>
          <p:cNvSpPr>
            <a:spLocks noGrp="1" noChangeArrowheads="1"/>
          </p:cNvSpPr>
          <p:nvPr>
            <p:ph type="title"/>
          </p:nvPr>
        </p:nvSpPr>
        <p:spPr>
          <a:xfrm>
            <a:off x="900113" y="-99392"/>
            <a:ext cx="8223250" cy="1365250"/>
          </a:xfrm>
        </p:spPr>
        <p:txBody>
          <a:bodyPr/>
          <a:lstStyle/>
          <a:p>
            <a:r>
              <a:rPr lang="en-US" altLang="zh-CN" sz="3600" dirty="0">
                <a:solidFill>
                  <a:srgbClr val="990099"/>
                </a:solidFill>
                <a:latin typeface="黑体" panose="02010609060101010101" pitchFamily="49" charset="-122"/>
                <a:ea typeface="黑体" panose="02010609060101010101" pitchFamily="49" charset="-122"/>
              </a:rPr>
              <a:t>PageRank</a:t>
            </a:r>
            <a:r>
              <a:rPr lang="zh-CN" altLang="en-US" sz="3600" dirty="0">
                <a:solidFill>
                  <a:srgbClr val="990099"/>
                </a:solidFill>
                <a:latin typeface="黑体" panose="02010609060101010101" pitchFamily="49" charset="-122"/>
                <a:ea typeface="黑体" panose="02010609060101010101" pitchFamily="49" charset="-122"/>
              </a:rPr>
              <a:t>的计算</a:t>
            </a:r>
            <a:r>
              <a:rPr lang="en-US" altLang="zh-CN" sz="3600" dirty="0">
                <a:solidFill>
                  <a:srgbClr val="990099"/>
                </a:solidFill>
                <a:latin typeface="黑体" panose="02010609060101010101" pitchFamily="49" charset="-122"/>
                <a:ea typeface="黑体" panose="02010609060101010101" pitchFamily="49" charset="-122"/>
              </a:rPr>
              <a:t>(Cont.)</a:t>
            </a:r>
            <a:endParaRPr lang="zh-CN" altLang="en-US" sz="3600" dirty="0">
              <a:solidFill>
                <a:srgbClr val="990099"/>
              </a:solidFill>
              <a:latin typeface="黑体" panose="02010609060101010101" pitchFamily="49" charset="-122"/>
              <a:ea typeface="黑体" panose="02010609060101010101" pitchFamily="49" charset="-122"/>
            </a:endParaRPr>
          </a:p>
        </p:txBody>
      </p:sp>
      <p:sp>
        <p:nvSpPr>
          <p:cNvPr id="8" name="Rectangle 3">
            <a:extLst>
              <a:ext uri="{FF2B5EF4-FFF2-40B4-BE49-F238E27FC236}">
                <a16:creationId xmlns:a16="http://schemas.microsoft.com/office/drawing/2014/main" id="{9B541B64-CE88-4C99-B800-9F1140A53B93}"/>
              </a:ext>
            </a:extLst>
          </p:cNvPr>
          <p:cNvSpPr txBox="1">
            <a:spLocks noChangeArrowheads="1"/>
          </p:cNvSpPr>
          <p:nvPr/>
        </p:nvSpPr>
        <p:spPr bwMode="auto">
          <a:xfrm>
            <a:off x="611188" y="1844675"/>
            <a:ext cx="8305800" cy="4868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Times New Roman" panose="02020603050405020304" pitchFamily="18" charset="0"/>
              <a:buChar char="•"/>
            </a:pPr>
            <a:r>
              <a:rPr lang="zh-CN" altLang="en-US" sz="2400">
                <a:latin typeface="黑体" panose="02010609060101010101" pitchFamily="49" charset="-122"/>
              </a:rPr>
              <a:t>假设我们在上网的时侯浏览页面并选择下一个页面，这个过程与过去浏览过哪些页面无关，而仅依赖于当前所在的页面，那么这一选择过程可以认为是一个有限状态、离散时间的随机过程，其状态转移规律可以用</a:t>
            </a:r>
            <a:r>
              <a:rPr lang="en-US" altLang="zh-CN" sz="2400">
                <a:latin typeface="黑体" panose="02010609060101010101" pitchFamily="49" charset="-122"/>
              </a:rPr>
              <a:t>Markov</a:t>
            </a:r>
            <a:r>
              <a:rPr lang="zh-CN" altLang="en-US" sz="2400">
                <a:latin typeface="黑体" panose="02010609060101010101" pitchFamily="49" charset="-122"/>
              </a:rPr>
              <a:t>链描述。</a:t>
            </a:r>
          </a:p>
          <a:p>
            <a:pPr>
              <a:buFont typeface="Times New Roman" panose="02020603050405020304" pitchFamily="18" charset="0"/>
              <a:buChar char="•"/>
            </a:pPr>
            <a:r>
              <a:rPr lang="zh-CN" altLang="en-US" sz="2400">
                <a:latin typeface="黑体" panose="02010609060101010101" pitchFamily="49" charset="-122"/>
              </a:rPr>
              <a:t>定义转移概率矩阵</a:t>
            </a:r>
          </a:p>
          <a:p>
            <a:endParaRPr lang="zh-CN" altLang="en-US"/>
          </a:p>
          <a:p>
            <a:pPr>
              <a:buFont typeface="Times New Roman" panose="02020603050405020304" pitchFamily="18" charset="0"/>
              <a:buChar char="•"/>
            </a:pPr>
            <a:endParaRPr lang="zh-CN" altLang="en-US" dirty="0"/>
          </a:p>
        </p:txBody>
      </p:sp>
      <p:graphicFrame>
        <p:nvGraphicFramePr>
          <p:cNvPr id="15" name="Object 4">
            <a:extLst>
              <a:ext uri="{FF2B5EF4-FFF2-40B4-BE49-F238E27FC236}">
                <a16:creationId xmlns:a16="http://schemas.microsoft.com/office/drawing/2014/main" id="{77F49815-FC79-4304-8287-5DA222D4BF9D}"/>
              </a:ext>
            </a:extLst>
          </p:cNvPr>
          <p:cNvGraphicFramePr>
            <a:graphicFrameLocks noChangeAspect="1"/>
          </p:cNvGraphicFramePr>
          <p:nvPr/>
        </p:nvGraphicFramePr>
        <p:xfrm>
          <a:off x="3635375" y="3357563"/>
          <a:ext cx="1223963" cy="527050"/>
        </p:xfrm>
        <a:graphic>
          <a:graphicData uri="http://schemas.openxmlformats.org/presentationml/2006/ole">
            <mc:AlternateContent xmlns:mc="http://schemas.openxmlformats.org/markup-compatibility/2006">
              <mc:Choice xmlns:v="urn:schemas-microsoft-com:vml" Requires="v">
                <p:oleObj spid="_x0000_s16522" name="Equation" r:id="rId3" imgW="558558" imgH="241195" progId="Equation.DSMT4">
                  <p:embed/>
                </p:oleObj>
              </mc:Choice>
              <mc:Fallback>
                <p:oleObj name="Equation" r:id="rId3" imgW="558558" imgH="241195" progId="Equation.DSMT4">
                  <p:embed/>
                  <p:pic>
                    <p:nvPicPr>
                      <p:cNvPr id="134148" name="Object 4">
                        <a:extLst>
                          <a:ext uri="{FF2B5EF4-FFF2-40B4-BE49-F238E27FC236}">
                            <a16:creationId xmlns:a16="http://schemas.microsoft.com/office/drawing/2014/main" id="{A399C179-D9DE-4066-9896-2A0BEC6A3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357563"/>
                        <a:ext cx="1223963"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6" name="Object 5">
            <a:extLst>
              <a:ext uri="{FF2B5EF4-FFF2-40B4-BE49-F238E27FC236}">
                <a16:creationId xmlns:a16="http://schemas.microsoft.com/office/drawing/2014/main" id="{BB70A31C-CD04-4970-B0E4-3DAC0B6E0FD6}"/>
              </a:ext>
            </a:extLst>
          </p:cNvPr>
          <p:cNvGraphicFramePr>
            <a:graphicFrameLocks noChangeAspect="1"/>
          </p:cNvGraphicFramePr>
          <p:nvPr/>
        </p:nvGraphicFramePr>
        <p:xfrm>
          <a:off x="1116013" y="4005263"/>
          <a:ext cx="1223962" cy="1079500"/>
        </p:xfrm>
        <a:graphic>
          <a:graphicData uri="http://schemas.openxmlformats.org/presentationml/2006/ole">
            <mc:AlternateContent xmlns:mc="http://schemas.openxmlformats.org/markup-compatibility/2006">
              <mc:Choice xmlns:v="urn:schemas-microsoft-com:vml" Requires="v">
                <p:oleObj spid="_x0000_s16523" name="Equation" r:id="rId5" imgW="533169" imgH="469696" progId="Equation.DSMT4">
                  <p:embed/>
                </p:oleObj>
              </mc:Choice>
              <mc:Fallback>
                <p:oleObj name="Equation" r:id="rId5" imgW="533169" imgH="469696" progId="Equation.DSMT4">
                  <p:embed/>
                  <p:pic>
                    <p:nvPicPr>
                      <p:cNvPr id="134149" name="Object 5">
                        <a:extLst>
                          <a:ext uri="{FF2B5EF4-FFF2-40B4-BE49-F238E27FC236}">
                            <a16:creationId xmlns:a16="http://schemas.microsoft.com/office/drawing/2014/main" id="{A576C61F-D1AF-415E-A904-CDB78D4546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005263"/>
                        <a:ext cx="1223962"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 name="对象 1">
            <a:extLst>
              <a:ext uri="{FF2B5EF4-FFF2-40B4-BE49-F238E27FC236}">
                <a16:creationId xmlns:a16="http://schemas.microsoft.com/office/drawing/2014/main" id="{FEFE90D4-7B98-4711-83A0-AE8CB759D20E}"/>
              </a:ext>
            </a:extLst>
          </p:cNvPr>
          <p:cNvGraphicFramePr>
            <a:graphicFrameLocks noChangeAspect="1"/>
          </p:cNvGraphicFramePr>
          <p:nvPr/>
        </p:nvGraphicFramePr>
        <p:xfrm>
          <a:off x="1111250" y="5876925"/>
          <a:ext cx="2092325" cy="917575"/>
        </p:xfrm>
        <a:graphic>
          <a:graphicData uri="http://schemas.openxmlformats.org/presentationml/2006/ole">
            <mc:AlternateContent xmlns:mc="http://schemas.openxmlformats.org/markup-compatibility/2006">
              <mc:Choice xmlns:v="urn:schemas-microsoft-com:vml" Requires="v">
                <p:oleObj spid="_x0000_s16524" name="Equation" r:id="rId7" imgW="926698" imgH="406224" progId="Equation.DSMT4">
                  <p:embed/>
                </p:oleObj>
              </mc:Choice>
              <mc:Fallback>
                <p:oleObj name="Equation" r:id="rId7" imgW="926698" imgH="406224" progId="Equation.DSMT4">
                  <p:embed/>
                  <p:pic>
                    <p:nvPicPr>
                      <p:cNvPr id="134151" name="对象 1">
                        <a:extLst>
                          <a:ext uri="{FF2B5EF4-FFF2-40B4-BE49-F238E27FC236}">
                            <a16:creationId xmlns:a16="http://schemas.microsoft.com/office/drawing/2014/main" id="{0E9D2CDF-DE9A-4D2E-B05A-560EA9C8A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250" y="5876925"/>
                        <a:ext cx="20923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3">
            <a:extLst>
              <a:ext uri="{FF2B5EF4-FFF2-40B4-BE49-F238E27FC236}">
                <a16:creationId xmlns:a16="http://schemas.microsoft.com/office/drawing/2014/main" id="{E47DCA89-E593-4A0B-B5FC-235889DF28E4}"/>
              </a:ext>
            </a:extLst>
          </p:cNvPr>
          <p:cNvSpPr>
            <a:spLocks noChangeArrowheads="1"/>
          </p:cNvSpPr>
          <p:nvPr/>
        </p:nvSpPr>
        <p:spPr bwMode="auto">
          <a:xfrm>
            <a:off x="5056188" y="6308725"/>
            <a:ext cx="434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黑体" panose="02010609060101010101" pitchFamily="49" charset="-122"/>
                <a:ea typeface="黑体" panose="02010609060101010101" pitchFamily="49" charset="-122"/>
              </a:rPr>
              <a:t>表示从网页</a:t>
            </a:r>
            <a:r>
              <a:rPr lang="en-US" altLang="zh-CN" sz="2400">
                <a:latin typeface="黑体" panose="02010609060101010101" pitchFamily="49" charset="-122"/>
                <a:ea typeface="黑体" panose="02010609060101010101" pitchFamily="49" charset="-122"/>
              </a:rPr>
              <a:t>j</a:t>
            </a:r>
            <a:r>
              <a:rPr lang="zh-CN" altLang="en-US" sz="2400">
                <a:latin typeface="黑体" panose="02010609060101010101" pitchFamily="49" charset="-122"/>
                <a:ea typeface="黑体" panose="02010609060101010101" pitchFamily="49" charset="-122"/>
              </a:rPr>
              <a:t>进入网页</a:t>
            </a:r>
            <a:r>
              <a:rPr lang="en-US" altLang="zh-CN" sz="2400">
                <a:latin typeface="黑体" panose="02010609060101010101" pitchFamily="49" charset="-122"/>
                <a:ea typeface="黑体" panose="02010609060101010101" pitchFamily="49" charset="-122"/>
              </a:rPr>
              <a:t>i</a:t>
            </a:r>
            <a:r>
              <a:rPr lang="zh-CN" altLang="en-US" sz="2400">
                <a:latin typeface="黑体" panose="02010609060101010101" pitchFamily="49" charset="-122"/>
                <a:ea typeface="黑体" panose="02010609060101010101" pitchFamily="49" charset="-122"/>
              </a:rPr>
              <a:t>的概率</a:t>
            </a:r>
            <a:endParaRPr lang="zh-CN" altLang="en-US" sz="2400"/>
          </a:p>
        </p:txBody>
      </p:sp>
      <p:pic>
        <p:nvPicPr>
          <p:cNvPr id="19" name="Picture 15">
            <a:extLst>
              <a:ext uri="{FF2B5EF4-FFF2-40B4-BE49-F238E27FC236}">
                <a16:creationId xmlns:a16="http://schemas.microsoft.com/office/drawing/2014/main" id="{2EB3D1EB-BBD5-4407-8190-F72B760972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2338" y="6381328"/>
            <a:ext cx="487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
            <a:extLst>
              <a:ext uri="{FF2B5EF4-FFF2-40B4-BE49-F238E27FC236}">
                <a16:creationId xmlns:a16="http://schemas.microsoft.com/office/drawing/2014/main" id="{82077DD3-47D7-4238-86AE-A9E15410EB69}"/>
              </a:ext>
            </a:extLst>
          </p:cNvPr>
          <p:cNvSpPr>
            <a:spLocks noChangeArrowheads="1"/>
          </p:cNvSpPr>
          <p:nvPr/>
        </p:nvSpPr>
        <p:spPr bwMode="auto">
          <a:xfrm>
            <a:off x="468313" y="4221163"/>
            <a:ext cx="72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latin typeface="黑体" panose="02010609060101010101" pitchFamily="49" charset="-122"/>
                <a:ea typeface="黑体" panose="02010609060101010101" pitchFamily="49" charset="-122"/>
              </a:rPr>
              <a:t>(1)</a:t>
            </a:r>
            <a:endParaRPr lang="zh-CN" altLang="en-US" sz="2500"/>
          </a:p>
        </p:txBody>
      </p:sp>
      <p:sp>
        <p:nvSpPr>
          <p:cNvPr id="21" name="矩形 11">
            <a:extLst>
              <a:ext uri="{FF2B5EF4-FFF2-40B4-BE49-F238E27FC236}">
                <a16:creationId xmlns:a16="http://schemas.microsoft.com/office/drawing/2014/main" id="{F838CF25-5173-4B41-99E1-9CD80A81362D}"/>
              </a:ext>
            </a:extLst>
          </p:cNvPr>
          <p:cNvSpPr>
            <a:spLocks noChangeArrowheads="1"/>
          </p:cNvSpPr>
          <p:nvPr/>
        </p:nvSpPr>
        <p:spPr bwMode="auto">
          <a:xfrm>
            <a:off x="465138" y="5138738"/>
            <a:ext cx="722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latin typeface="黑体" panose="02010609060101010101" pitchFamily="49" charset="-122"/>
                <a:ea typeface="黑体" panose="02010609060101010101" pitchFamily="49" charset="-122"/>
              </a:rPr>
              <a:t>(2)</a:t>
            </a:r>
            <a:endParaRPr lang="zh-CN" altLang="en-US" sz="2500"/>
          </a:p>
        </p:txBody>
      </p:sp>
      <p:sp>
        <p:nvSpPr>
          <p:cNvPr id="22" name="矩形 12">
            <a:extLst>
              <a:ext uri="{FF2B5EF4-FFF2-40B4-BE49-F238E27FC236}">
                <a16:creationId xmlns:a16="http://schemas.microsoft.com/office/drawing/2014/main" id="{D417ECCD-4785-4013-AB84-ABE3DE4B8C09}"/>
              </a:ext>
            </a:extLst>
          </p:cNvPr>
          <p:cNvSpPr>
            <a:spLocks noChangeArrowheads="1"/>
          </p:cNvSpPr>
          <p:nvPr/>
        </p:nvSpPr>
        <p:spPr bwMode="auto">
          <a:xfrm>
            <a:off x="468313" y="6081713"/>
            <a:ext cx="72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latin typeface="黑体" panose="02010609060101010101" pitchFamily="49" charset="-122"/>
                <a:ea typeface="黑体" panose="02010609060101010101" pitchFamily="49" charset="-122"/>
              </a:rPr>
              <a:t>(3)</a:t>
            </a:r>
            <a:endParaRPr lang="zh-CN" altLang="en-US" sz="2500"/>
          </a:p>
        </p:txBody>
      </p:sp>
      <p:graphicFrame>
        <p:nvGraphicFramePr>
          <p:cNvPr id="23" name="对象 2">
            <a:extLst>
              <a:ext uri="{FF2B5EF4-FFF2-40B4-BE49-F238E27FC236}">
                <a16:creationId xmlns:a16="http://schemas.microsoft.com/office/drawing/2014/main" id="{BB1EB708-EA0E-4C29-9A23-B5EA3E8BBE6B}"/>
              </a:ext>
            </a:extLst>
          </p:cNvPr>
          <p:cNvGraphicFramePr>
            <a:graphicFrameLocks noChangeAspect="1"/>
          </p:cNvGraphicFramePr>
          <p:nvPr/>
        </p:nvGraphicFramePr>
        <p:xfrm>
          <a:off x="1116013" y="4941888"/>
          <a:ext cx="2408237" cy="917575"/>
        </p:xfrm>
        <a:graphic>
          <a:graphicData uri="http://schemas.openxmlformats.org/presentationml/2006/ole">
            <mc:AlternateContent xmlns:mc="http://schemas.openxmlformats.org/markup-compatibility/2006">
              <mc:Choice xmlns:v="urn:schemas-microsoft-com:vml" Requires="v">
                <p:oleObj spid="_x0000_s16525" name="Equation" r:id="rId10" imgW="1066337" imgH="406224" progId="Equation.DSMT4">
                  <p:embed/>
                </p:oleObj>
              </mc:Choice>
              <mc:Fallback>
                <p:oleObj name="Equation" r:id="rId10" imgW="1066337" imgH="406224" progId="Equation.DSMT4">
                  <p:embed/>
                  <p:pic>
                    <p:nvPicPr>
                      <p:cNvPr id="134158" name="对象 2">
                        <a:extLst>
                          <a:ext uri="{FF2B5EF4-FFF2-40B4-BE49-F238E27FC236}">
                            <a16:creationId xmlns:a16="http://schemas.microsoft.com/office/drawing/2014/main" id="{7A671E3D-32A4-47A6-A10E-D08B732CF9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4941888"/>
                        <a:ext cx="24082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81870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1EBDBB23-515A-40A7-82F5-ADCEB8813E8C}"/>
              </a:ext>
            </a:extLst>
          </p:cNvPr>
          <p:cNvSpPr>
            <a:spLocks noGrp="1" noChangeArrowheads="1"/>
          </p:cNvSpPr>
          <p:nvPr>
            <p:ph type="title"/>
          </p:nvPr>
        </p:nvSpPr>
        <p:spPr>
          <a:xfrm>
            <a:off x="900113" y="-99392"/>
            <a:ext cx="8223250" cy="1365250"/>
          </a:xfrm>
        </p:spPr>
        <p:txBody>
          <a:bodyPr/>
          <a:lstStyle/>
          <a:p>
            <a:r>
              <a:rPr lang="en-US" altLang="zh-CN" sz="3600" dirty="0">
                <a:solidFill>
                  <a:srgbClr val="990099"/>
                </a:solidFill>
                <a:latin typeface="黑体" panose="02010609060101010101" pitchFamily="49" charset="-122"/>
                <a:ea typeface="黑体" panose="02010609060101010101" pitchFamily="49" charset="-122"/>
              </a:rPr>
              <a:t>PageRank</a:t>
            </a:r>
            <a:r>
              <a:rPr lang="zh-CN" altLang="en-US" sz="3600" dirty="0">
                <a:solidFill>
                  <a:srgbClr val="990099"/>
                </a:solidFill>
                <a:latin typeface="黑体" panose="02010609060101010101" pitchFamily="49" charset="-122"/>
                <a:ea typeface="黑体" panose="02010609060101010101" pitchFamily="49" charset="-122"/>
              </a:rPr>
              <a:t>的计算</a:t>
            </a:r>
            <a:r>
              <a:rPr lang="en-US" altLang="zh-CN" sz="3600" dirty="0">
                <a:solidFill>
                  <a:srgbClr val="990099"/>
                </a:solidFill>
                <a:latin typeface="黑体" panose="02010609060101010101" pitchFamily="49" charset="-122"/>
                <a:ea typeface="黑体" panose="02010609060101010101" pitchFamily="49" charset="-122"/>
              </a:rPr>
              <a:t>(Cont.)</a:t>
            </a:r>
            <a:endParaRPr lang="zh-CN" altLang="en-US" sz="3600" dirty="0">
              <a:solidFill>
                <a:srgbClr val="990099"/>
              </a:solidFill>
              <a:latin typeface="黑体" panose="02010609060101010101" pitchFamily="49" charset="-122"/>
              <a:ea typeface="黑体" panose="02010609060101010101" pitchFamily="49" charset="-122"/>
            </a:endParaRPr>
          </a:p>
        </p:txBody>
      </p:sp>
      <p:sp>
        <p:nvSpPr>
          <p:cNvPr id="13" name="Rectangle 3">
            <a:extLst>
              <a:ext uri="{FF2B5EF4-FFF2-40B4-BE49-F238E27FC236}">
                <a16:creationId xmlns:a16="http://schemas.microsoft.com/office/drawing/2014/main" id="{862051D0-0CC1-4D55-A7DB-1E8AE90B3FF5}"/>
              </a:ext>
            </a:extLst>
          </p:cNvPr>
          <p:cNvSpPr txBox="1">
            <a:spLocks noChangeArrowheads="1"/>
          </p:cNvSpPr>
          <p:nvPr/>
        </p:nvSpPr>
        <p:spPr bwMode="auto">
          <a:xfrm>
            <a:off x="457200" y="1981200"/>
            <a:ext cx="8223250" cy="4522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Times New Roman" panose="02020603050405020304" pitchFamily="18" charset="0"/>
              <a:buChar char="•"/>
            </a:pPr>
            <a:r>
              <a:rPr lang="zh-CN" altLang="en-US">
                <a:latin typeface="黑体" panose="02010609060101010101" pitchFamily="49" charset="-122"/>
              </a:rPr>
              <a:t>根据</a:t>
            </a:r>
            <a:r>
              <a:rPr lang="en-US" altLang="zh-CN">
                <a:latin typeface="黑体" panose="02010609060101010101" pitchFamily="49" charset="-122"/>
              </a:rPr>
              <a:t>Markov</a:t>
            </a:r>
            <a:r>
              <a:rPr lang="zh-CN" altLang="en-US">
                <a:latin typeface="黑体" panose="02010609060101010101" pitchFamily="49" charset="-122"/>
              </a:rPr>
              <a:t>链的基本性质，对于正则</a:t>
            </a:r>
            <a:r>
              <a:rPr lang="en-US" altLang="zh-CN">
                <a:latin typeface="黑体" panose="02010609060101010101" pitchFamily="49" charset="-122"/>
              </a:rPr>
              <a:t>Markov</a:t>
            </a:r>
            <a:r>
              <a:rPr lang="zh-CN" altLang="en-US">
                <a:latin typeface="黑体" panose="02010609060101010101" pitchFamily="49" charset="-122"/>
              </a:rPr>
              <a:t>链，存在平稳分布                             ，满足</a:t>
            </a: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endParaRPr lang="zh-CN" altLang="en-US">
              <a:latin typeface="黑体" panose="02010609060101010101" pitchFamily="49" charset="-122"/>
            </a:endParaRPr>
          </a:p>
          <a:p>
            <a:pPr>
              <a:buFont typeface="Times New Roman" panose="02020603050405020304" pitchFamily="18" charset="0"/>
              <a:buChar char="•"/>
            </a:pPr>
            <a:r>
              <a:rPr lang="zh-CN" altLang="en-US">
                <a:latin typeface="黑体" panose="02010609060101010101" pitchFamily="49" charset="-122"/>
              </a:rPr>
              <a:t>给定初始值    ， 迭代计算</a:t>
            </a:r>
            <a:endParaRPr lang="en-US" altLang="zh-CN">
              <a:latin typeface="黑体" panose="02010609060101010101" pitchFamily="49" charset="-122"/>
            </a:endParaRPr>
          </a:p>
          <a:p>
            <a:pPr>
              <a:buFont typeface="Times New Roman" panose="02020603050405020304" pitchFamily="18" charset="0"/>
              <a:buChar char="•"/>
            </a:pPr>
            <a:r>
              <a:rPr lang="zh-CN" altLang="en-US">
                <a:latin typeface="黑体" panose="02010609060101010101" pitchFamily="49" charset="-122"/>
              </a:rPr>
              <a:t>   表示在极限状态（转移次数趋于无限）下各网页被访问的概率分布。</a:t>
            </a:r>
          </a:p>
          <a:p>
            <a:pPr>
              <a:buFont typeface="Times New Roman" panose="02020603050405020304" pitchFamily="18" charset="0"/>
              <a:buChar char="•"/>
            </a:pPr>
            <a:r>
              <a:rPr lang="zh-CN" altLang="en-US">
                <a:latin typeface="黑体" panose="02010609060101010101" pitchFamily="49" charset="-122"/>
              </a:rPr>
              <a:t>   定义为网页的</a:t>
            </a:r>
            <a:r>
              <a:rPr lang="en-US" altLang="zh-CN">
                <a:latin typeface="黑体" panose="02010609060101010101" pitchFamily="49" charset="-122"/>
              </a:rPr>
              <a:t>PageRank</a:t>
            </a:r>
            <a:r>
              <a:rPr lang="zh-CN" altLang="en-US">
                <a:latin typeface="黑体" panose="02010609060101010101" pitchFamily="49" charset="-122"/>
              </a:rPr>
              <a:t>向量， 表示第</a:t>
            </a:r>
            <a:r>
              <a:rPr lang="en-US" altLang="zh-CN">
                <a:latin typeface="黑体" panose="02010609060101010101" pitchFamily="49" charset="-122"/>
              </a:rPr>
              <a:t>i</a:t>
            </a:r>
            <a:r>
              <a:rPr lang="zh-CN" altLang="en-US">
                <a:latin typeface="黑体" panose="02010609060101010101" pitchFamily="49" charset="-122"/>
              </a:rPr>
              <a:t>个网页的</a:t>
            </a:r>
            <a:r>
              <a:rPr lang="en-US" altLang="zh-CN">
                <a:latin typeface="黑体" panose="02010609060101010101" pitchFamily="49" charset="-122"/>
              </a:rPr>
              <a:t>PageRank</a:t>
            </a:r>
            <a:r>
              <a:rPr lang="zh-CN" altLang="en-US">
                <a:latin typeface="黑体" panose="02010609060101010101" pitchFamily="49" charset="-122"/>
              </a:rPr>
              <a:t>值</a:t>
            </a:r>
          </a:p>
        </p:txBody>
      </p:sp>
      <p:graphicFrame>
        <p:nvGraphicFramePr>
          <p:cNvPr id="14" name="Object 4">
            <a:extLst>
              <a:ext uri="{FF2B5EF4-FFF2-40B4-BE49-F238E27FC236}">
                <a16:creationId xmlns:a16="http://schemas.microsoft.com/office/drawing/2014/main" id="{DA9FFE13-E588-497A-AA7E-E7BA7B327128}"/>
              </a:ext>
            </a:extLst>
          </p:cNvPr>
          <p:cNvGraphicFramePr>
            <a:graphicFrameLocks noChangeAspect="1"/>
          </p:cNvGraphicFramePr>
          <p:nvPr/>
        </p:nvGraphicFramePr>
        <p:xfrm>
          <a:off x="1835150" y="2855913"/>
          <a:ext cx="2746375" cy="573087"/>
        </p:xfrm>
        <a:graphic>
          <a:graphicData uri="http://schemas.openxmlformats.org/presentationml/2006/ole">
            <mc:AlternateContent xmlns:mc="http://schemas.openxmlformats.org/markup-compatibility/2006">
              <mc:Choice xmlns:v="urn:schemas-microsoft-com:vml" Requires="v">
                <p:oleObj spid="_x0000_s17707" name="公式" r:id="rId4" imgW="1155700" imgH="241300" progId="Equation.3">
                  <p:embed/>
                </p:oleObj>
              </mc:Choice>
              <mc:Fallback>
                <p:oleObj name="公式" r:id="rId4" imgW="1155700" imgH="241300" progId="Equation.3">
                  <p:embed/>
                  <p:pic>
                    <p:nvPicPr>
                      <p:cNvPr id="135172" name="Object 4">
                        <a:extLst>
                          <a:ext uri="{FF2B5EF4-FFF2-40B4-BE49-F238E27FC236}">
                            <a16:creationId xmlns:a16="http://schemas.microsoft.com/office/drawing/2014/main" id="{27ED92E7-CB43-4587-BDC5-CF01A66BD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855913"/>
                        <a:ext cx="27463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
            <a:extLst>
              <a:ext uri="{FF2B5EF4-FFF2-40B4-BE49-F238E27FC236}">
                <a16:creationId xmlns:a16="http://schemas.microsoft.com/office/drawing/2014/main" id="{4BB8FD1B-1D8D-4396-8ADF-E2D6278B50C8}"/>
              </a:ext>
            </a:extLst>
          </p:cNvPr>
          <p:cNvGraphicFramePr>
            <a:graphicFrameLocks noChangeAspect="1"/>
          </p:cNvGraphicFramePr>
          <p:nvPr/>
        </p:nvGraphicFramePr>
        <p:xfrm>
          <a:off x="1692275" y="3500438"/>
          <a:ext cx="1446213" cy="493712"/>
        </p:xfrm>
        <a:graphic>
          <a:graphicData uri="http://schemas.openxmlformats.org/presentationml/2006/ole">
            <mc:AlternateContent xmlns:mc="http://schemas.openxmlformats.org/markup-compatibility/2006">
              <mc:Choice xmlns:v="urn:schemas-microsoft-com:vml" Requires="v">
                <p:oleObj spid="_x0000_s17708" name="Equation" r:id="rId6" imgW="520248" imgH="177646" progId="Equation.DSMT4">
                  <p:embed/>
                </p:oleObj>
              </mc:Choice>
              <mc:Fallback>
                <p:oleObj name="Equation" r:id="rId6" imgW="520248" imgH="177646" progId="Equation.DSMT4">
                  <p:embed/>
                  <p:pic>
                    <p:nvPicPr>
                      <p:cNvPr id="135173" name="Object 5">
                        <a:extLst>
                          <a:ext uri="{FF2B5EF4-FFF2-40B4-BE49-F238E27FC236}">
                            <a16:creationId xmlns:a16="http://schemas.microsoft.com/office/drawing/2014/main" id="{2D214429-309E-4ED6-9464-5E3465CF8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500438"/>
                        <a:ext cx="14462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6">
            <a:extLst>
              <a:ext uri="{FF2B5EF4-FFF2-40B4-BE49-F238E27FC236}">
                <a16:creationId xmlns:a16="http://schemas.microsoft.com/office/drawing/2014/main" id="{E322E315-53DB-4F96-ACDC-158F8F572529}"/>
              </a:ext>
            </a:extLst>
          </p:cNvPr>
          <p:cNvGraphicFramePr>
            <a:graphicFrameLocks noChangeAspect="1"/>
          </p:cNvGraphicFramePr>
          <p:nvPr/>
        </p:nvGraphicFramePr>
        <p:xfrm>
          <a:off x="3779838" y="3500438"/>
          <a:ext cx="1295400" cy="812800"/>
        </p:xfrm>
        <a:graphic>
          <a:graphicData uri="http://schemas.openxmlformats.org/presentationml/2006/ole">
            <mc:AlternateContent xmlns:mc="http://schemas.openxmlformats.org/markup-compatibility/2006">
              <mc:Choice xmlns:v="urn:schemas-microsoft-com:vml" Requires="v">
                <p:oleObj spid="_x0000_s17709" name="公式" r:id="rId8" imgW="545863" imgH="342751" progId="Equation.3">
                  <p:embed/>
                </p:oleObj>
              </mc:Choice>
              <mc:Fallback>
                <p:oleObj name="公式" r:id="rId8" imgW="545863" imgH="342751" progId="Equation.3">
                  <p:embed/>
                  <p:pic>
                    <p:nvPicPr>
                      <p:cNvPr id="135174" name="Object 6">
                        <a:extLst>
                          <a:ext uri="{FF2B5EF4-FFF2-40B4-BE49-F238E27FC236}">
                            <a16:creationId xmlns:a16="http://schemas.microsoft.com/office/drawing/2014/main" id="{EE8A1266-DC70-4BB4-9C83-B198486C0E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3500438"/>
                        <a:ext cx="1295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7">
            <a:extLst>
              <a:ext uri="{FF2B5EF4-FFF2-40B4-BE49-F238E27FC236}">
                <a16:creationId xmlns:a16="http://schemas.microsoft.com/office/drawing/2014/main" id="{B15F2540-738B-45B3-82E8-CE1ACC18C4F4}"/>
              </a:ext>
            </a:extLst>
          </p:cNvPr>
          <p:cNvGraphicFramePr>
            <a:graphicFrameLocks noChangeAspect="1"/>
          </p:cNvGraphicFramePr>
          <p:nvPr/>
        </p:nvGraphicFramePr>
        <p:xfrm>
          <a:off x="955675" y="4960938"/>
          <a:ext cx="412750" cy="476250"/>
        </p:xfrm>
        <a:graphic>
          <a:graphicData uri="http://schemas.openxmlformats.org/presentationml/2006/ole">
            <mc:AlternateContent xmlns:mc="http://schemas.openxmlformats.org/markup-compatibility/2006">
              <mc:Choice xmlns:v="urn:schemas-microsoft-com:vml" Requires="v">
                <p:oleObj spid="_x0000_s17710" name="Equation" r:id="rId10" imgW="164957" imgH="190335" progId="Equation.DSMT4">
                  <p:embed/>
                </p:oleObj>
              </mc:Choice>
              <mc:Fallback>
                <p:oleObj name="Equation" r:id="rId10" imgW="164957" imgH="190335" progId="Equation.DSMT4">
                  <p:embed/>
                  <p:pic>
                    <p:nvPicPr>
                      <p:cNvPr id="135175" name="Object 7">
                        <a:extLst>
                          <a:ext uri="{FF2B5EF4-FFF2-40B4-BE49-F238E27FC236}">
                            <a16:creationId xmlns:a16="http://schemas.microsoft.com/office/drawing/2014/main" id="{97824D27-8627-4ACB-85C0-758B856CF8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675" y="4960938"/>
                        <a:ext cx="412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8">
            <a:extLst>
              <a:ext uri="{FF2B5EF4-FFF2-40B4-BE49-F238E27FC236}">
                <a16:creationId xmlns:a16="http://schemas.microsoft.com/office/drawing/2014/main" id="{00603BC3-46FE-4E49-9C10-563F7329B59A}"/>
              </a:ext>
            </a:extLst>
          </p:cNvPr>
          <p:cNvGraphicFramePr>
            <a:graphicFrameLocks noChangeAspect="1"/>
          </p:cNvGraphicFramePr>
          <p:nvPr/>
        </p:nvGraphicFramePr>
        <p:xfrm>
          <a:off x="955675" y="5895975"/>
          <a:ext cx="412750" cy="476250"/>
        </p:xfrm>
        <a:graphic>
          <a:graphicData uri="http://schemas.openxmlformats.org/presentationml/2006/ole">
            <mc:AlternateContent xmlns:mc="http://schemas.openxmlformats.org/markup-compatibility/2006">
              <mc:Choice xmlns:v="urn:schemas-microsoft-com:vml" Requires="v">
                <p:oleObj spid="_x0000_s17711" name="Equation" r:id="rId12" imgW="164957" imgH="190335" progId="Equation.DSMT4">
                  <p:embed/>
                </p:oleObj>
              </mc:Choice>
              <mc:Fallback>
                <p:oleObj name="Equation" r:id="rId12" imgW="164957" imgH="190335" progId="Equation.DSMT4">
                  <p:embed/>
                  <p:pic>
                    <p:nvPicPr>
                      <p:cNvPr id="135176" name="Object 8">
                        <a:extLst>
                          <a:ext uri="{FF2B5EF4-FFF2-40B4-BE49-F238E27FC236}">
                            <a16:creationId xmlns:a16="http://schemas.microsoft.com/office/drawing/2014/main" id="{D868F066-CF96-49AA-A62D-2D58BC91A5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5675" y="5895975"/>
                        <a:ext cx="412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9">
            <a:extLst>
              <a:ext uri="{FF2B5EF4-FFF2-40B4-BE49-F238E27FC236}">
                <a16:creationId xmlns:a16="http://schemas.microsoft.com/office/drawing/2014/main" id="{EDE6ECAE-79E9-4415-9B6D-CCBA302B4537}"/>
              </a:ext>
            </a:extLst>
          </p:cNvPr>
          <p:cNvGraphicFramePr>
            <a:graphicFrameLocks noChangeAspect="1"/>
          </p:cNvGraphicFramePr>
          <p:nvPr/>
        </p:nvGraphicFramePr>
        <p:xfrm>
          <a:off x="5795963" y="5826125"/>
          <a:ext cx="376237" cy="563563"/>
        </p:xfrm>
        <a:graphic>
          <a:graphicData uri="http://schemas.openxmlformats.org/presentationml/2006/ole">
            <mc:AlternateContent xmlns:mc="http://schemas.openxmlformats.org/markup-compatibility/2006">
              <mc:Choice xmlns:v="urn:schemas-microsoft-com:vml" Requires="v">
                <p:oleObj spid="_x0000_s17712" name="公式" r:id="rId14" imgW="152334" imgH="228501" progId="Equation.3">
                  <p:embed/>
                </p:oleObj>
              </mc:Choice>
              <mc:Fallback>
                <p:oleObj name="公式" r:id="rId14" imgW="152334" imgH="228501" progId="Equation.3">
                  <p:embed/>
                  <p:pic>
                    <p:nvPicPr>
                      <p:cNvPr id="135177" name="Object 9">
                        <a:extLst>
                          <a:ext uri="{FF2B5EF4-FFF2-40B4-BE49-F238E27FC236}">
                            <a16:creationId xmlns:a16="http://schemas.microsoft.com/office/drawing/2014/main" id="{03FE24AE-A861-4438-A0D9-5064B43C82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5826125"/>
                        <a:ext cx="376237"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10">
            <a:extLst>
              <a:ext uri="{FF2B5EF4-FFF2-40B4-BE49-F238E27FC236}">
                <a16:creationId xmlns:a16="http://schemas.microsoft.com/office/drawing/2014/main" id="{2BFB17F1-7A8F-4868-B09A-366CFB960B17}"/>
              </a:ext>
            </a:extLst>
          </p:cNvPr>
          <p:cNvSpPr txBox="1">
            <a:spLocks noChangeArrowheads="1"/>
          </p:cNvSpPr>
          <p:nvPr/>
        </p:nvSpPr>
        <p:spPr bwMode="auto">
          <a:xfrm>
            <a:off x="5508625" y="2852738"/>
            <a:ext cx="2376488" cy="1385887"/>
          </a:xfrm>
          <a:prstGeom prst="rect">
            <a:avLst/>
          </a:prstGeom>
          <a:solidFill>
            <a:srgbClr val="99CCFF"/>
          </a:solidFill>
          <a:ln w="127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990099"/>
                </a:solidFill>
                <a:latin typeface="楷体_GB2312" pitchFamily="49" charset="-122"/>
                <a:ea typeface="楷体_GB2312" pitchFamily="49" charset="-122"/>
              </a:rPr>
              <a:t>求矩阵</a:t>
            </a:r>
            <a:r>
              <a:rPr lang="en-US" altLang="zh-CN" sz="2800" b="1">
                <a:solidFill>
                  <a:srgbClr val="990099"/>
                </a:solidFill>
                <a:latin typeface="楷体_GB2312" pitchFamily="49" charset="-122"/>
                <a:ea typeface="楷体_GB2312" pitchFamily="49" charset="-122"/>
              </a:rPr>
              <a:t>A</a:t>
            </a:r>
            <a:r>
              <a:rPr lang="zh-CN" altLang="en-US" sz="2800" b="1">
                <a:solidFill>
                  <a:srgbClr val="990099"/>
                </a:solidFill>
                <a:latin typeface="楷体_GB2312" pitchFamily="49" charset="-122"/>
                <a:ea typeface="楷体_GB2312" pitchFamily="49" charset="-122"/>
              </a:rPr>
              <a:t>的特征值</a:t>
            </a:r>
            <a:r>
              <a:rPr lang="en-US" altLang="zh-CN" sz="2800" b="1">
                <a:solidFill>
                  <a:srgbClr val="990099"/>
                </a:solidFill>
                <a:latin typeface="楷体_GB2312" pitchFamily="49" charset="-122"/>
                <a:ea typeface="楷体_GB2312" pitchFamily="49" charset="-122"/>
              </a:rPr>
              <a:t>1</a:t>
            </a:r>
            <a:r>
              <a:rPr lang="zh-CN" altLang="en-US" sz="2800" b="1">
                <a:solidFill>
                  <a:srgbClr val="990099"/>
                </a:solidFill>
                <a:latin typeface="楷体_GB2312" pitchFamily="49" charset="-122"/>
                <a:ea typeface="楷体_GB2312" pitchFamily="49" charset="-122"/>
              </a:rPr>
              <a:t>对应的特征向量</a:t>
            </a:r>
          </a:p>
        </p:txBody>
      </p:sp>
      <p:graphicFrame>
        <p:nvGraphicFramePr>
          <p:cNvPr id="30" name="Object 11">
            <a:extLst>
              <a:ext uri="{FF2B5EF4-FFF2-40B4-BE49-F238E27FC236}">
                <a16:creationId xmlns:a16="http://schemas.microsoft.com/office/drawing/2014/main" id="{AD89766A-084F-459E-86BE-88388EDFC446}"/>
              </a:ext>
            </a:extLst>
          </p:cNvPr>
          <p:cNvGraphicFramePr>
            <a:graphicFrameLocks noChangeAspect="1"/>
          </p:cNvGraphicFramePr>
          <p:nvPr/>
        </p:nvGraphicFramePr>
        <p:xfrm>
          <a:off x="7092950" y="3789363"/>
          <a:ext cx="381000" cy="349250"/>
        </p:xfrm>
        <a:graphic>
          <a:graphicData uri="http://schemas.openxmlformats.org/presentationml/2006/ole">
            <mc:AlternateContent xmlns:mc="http://schemas.openxmlformats.org/markup-compatibility/2006">
              <mc:Choice xmlns:v="urn:schemas-microsoft-com:vml" Requires="v">
                <p:oleObj spid="_x0000_s17713" name="公式" r:id="rId16" imgW="152334" imgH="139639" progId="Equation.3">
                  <p:embed/>
                </p:oleObj>
              </mc:Choice>
              <mc:Fallback>
                <p:oleObj name="公式" r:id="rId16" imgW="152334" imgH="139639" progId="Equation.3">
                  <p:embed/>
                  <p:pic>
                    <p:nvPicPr>
                      <p:cNvPr id="135179" name="Object 11">
                        <a:extLst>
                          <a:ext uri="{FF2B5EF4-FFF2-40B4-BE49-F238E27FC236}">
                            <a16:creationId xmlns:a16="http://schemas.microsoft.com/office/drawing/2014/main" id="{3A9A5B43-CA6B-4BCF-A0FA-F76A3E89339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92950" y="3789363"/>
                        <a:ext cx="3810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对象 1">
            <a:extLst>
              <a:ext uri="{FF2B5EF4-FFF2-40B4-BE49-F238E27FC236}">
                <a16:creationId xmlns:a16="http://schemas.microsoft.com/office/drawing/2014/main" id="{7428B644-2874-458F-B8D5-B8BFC462AA20}"/>
              </a:ext>
            </a:extLst>
          </p:cNvPr>
          <p:cNvGraphicFramePr>
            <a:graphicFrameLocks noChangeAspect="1"/>
          </p:cNvGraphicFramePr>
          <p:nvPr/>
        </p:nvGraphicFramePr>
        <p:xfrm>
          <a:off x="5435600" y="4365625"/>
          <a:ext cx="1657350" cy="528638"/>
        </p:xfrm>
        <a:graphic>
          <a:graphicData uri="http://schemas.openxmlformats.org/presentationml/2006/ole">
            <mc:AlternateContent xmlns:mc="http://schemas.openxmlformats.org/markup-compatibility/2006">
              <mc:Choice xmlns:v="urn:schemas-microsoft-com:vml" Requires="v">
                <p:oleObj spid="_x0000_s17714" name="Equation" r:id="rId18" imgW="596900" imgH="190500" progId="Equation.DSMT4">
                  <p:embed/>
                </p:oleObj>
              </mc:Choice>
              <mc:Fallback>
                <p:oleObj name="Equation" r:id="rId18" imgW="596900" imgH="190500" progId="Equation.DSMT4">
                  <p:embed/>
                  <p:pic>
                    <p:nvPicPr>
                      <p:cNvPr id="135180" name="对象 1">
                        <a:extLst>
                          <a:ext uri="{FF2B5EF4-FFF2-40B4-BE49-F238E27FC236}">
                            <a16:creationId xmlns:a16="http://schemas.microsoft.com/office/drawing/2014/main" id="{39CBA62D-0C4F-4C45-8B46-B6D95E7C556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35600" y="4365625"/>
                        <a:ext cx="16573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对象 3">
            <a:extLst>
              <a:ext uri="{FF2B5EF4-FFF2-40B4-BE49-F238E27FC236}">
                <a16:creationId xmlns:a16="http://schemas.microsoft.com/office/drawing/2014/main" id="{8B1A0042-5901-408C-9249-DAE09F20BE61}"/>
              </a:ext>
            </a:extLst>
          </p:cNvPr>
          <p:cNvGraphicFramePr>
            <a:graphicFrameLocks noChangeAspect="1"/>
          </p:cNvGraphicFramePr>
          <p:nvPr/>
        </p:nvGraphicFramePr>
        <p:xfrm>
          <a:off x="2627313" y="4365625"/>
          <a:ext cx="700087" cy="528638"/>
        </p:xfrm>
        <a:graphic>
          <a:graphicData uri="http://schemas.openxmlformats.org/presentationml/2006/ole">
            <mc:AlternateContent xmlns:mc="http://schemas.openxmlformats.org/markup-compatibility/2006">
              <mc:Choice xmlns:v="urn:schemas-microsoft-com:vml" Requires="v">
                <p:oleObj spid="_x0000_s17715" name="Equation" r:id="rId20" imgW="164957" imgH="190335" progId="Equation.DSMT4">
                  <p:embed/>
                </p:oleObj>
              </mc:Choice>
              <mc:Fallback>
                <p:oleObj name="Equation" r:id="rId20" imgW="164957" imgH="190335" progId="Equation.DSMT4">
                  <p:embed/>
                  <p:pic>
                    <p:nvPicPr>
                      <p:cNvPr id="135181" name="对象 3">
                        <a:extLst>
                          <a:ext uri="{FF2B5EF4-FFF2-40B4-BE49-F238E27FC236}">
                            <a16:creationId xmlns:a16="http://schemas.microsoft.com/office/drawing/2014/main" id="{6DB0C8B8-3E52-4BDD-9C1F-327DA210AD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7313" y="4365625"/>
                        <a:ext cx="7000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2644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61DF4A6-2AD0-4052-880F-40E8A3A47654}"/>
              </a:ext>
            </a:extLst>
          </p:cNvPr>
          <p:cNvSpPr>
            <a:spLocks noGrp="1" noChangeArrowheads="1"/>
          </p:cNvSpPr>
          <p:nvPr>
            <p:ph type="title"/>
          </p:nvPr>
        </p:nvSpPr>
        <p:spPr>
          <a:xfrm>
            <a:off x="457200" y="116632"/>
            <a:ext cx="8229600" cy="1143000"/>
          </a:xfrm>
        </p:spPr>
        <p:txBody>
          <a:bodyPr/>
          <a:lstStyle/>
          <a:p>
            <a:r>
              <a:rPr lang="zh-CN" altLang="en-US" sz="3600" dirty="0">
                <a:solidFill>
                  <a:srgbClr val="990099"/>
                </a:solidFill>
                <a:latin typeface="黑体" panose="02010609060101010101" pitchFamily="49" charset="-122"/>
                <a:ea typeface="黑体" panose="02010609060101010101" pitchFamily="49" charset="-122"/>
              </a:rPr>
              <a:t>某</a:t>
            </a:r>
            <a:r>
              <a:rPr lang="en-US" altLang="zh-CN" sz="3600" dirty="0">
                <a:solidFill>
                  <a:srgbClr val="990099"/>
                </a:solidFill>
                <a:latin typeface="黑体" panose="02010609060101010101" pitchFamily="49" charset="-122"/>
                <a:ea typeface="黑体" panose="02010609060101010101" pitchFamily="49" charset="-122"/>
              </a:rPr>
              <a:t>7</a:t>
            </a:r>
            <a:r>
              <a:rPr lang="zh-CN" altLang="en-US" sz="3600" dirty="0">
                <a:solidFill>
                  <a:srgbClr val="990099"/>
                </a:solidFill>
                <a:latin typeface="黑体" panose="02010609060101010101" pitchFamily="49" charset="-122"/>
                <a:ea typeface="黑体" panose="02010609060101010101" pitchFamily="49" charset="-122"/>
              </a:rPr>
              <a:t>个网页之间的链接关系图</a:t>
            </a:r>
          </a:p>
        </p:txBody>
      </p:sp>
      <p:sp>
        <p:nvSpPr>
          <p:cNvPr id="137219" name="Rectangle 3">
            <a:extLst>
              <a:ext uri="{FF2B5EF4-FFF2-40B4-BE49-F238E27FC236}">
                <a16:creationId xmlns:a16="http://schemas.microsoft.com/office/drawing/2014/main" id="{F4504667-AF38-4DB3-9BB0-A10850CCFF81}"/>
              </a:ext>
            </a:extLst>
          </p:cNvPr>
          <p:cNvSpPr>
            <a:spLocks noGrp="1" noChangeArrowheads="1"/>
          </p:cNvSpPr>
          <p:nvPr>
            <p:ph type="body" idx="1"/>
          </p:nvPr>
        </p:nvSpPr>
        <p:spPr/>
        <p:txBody>
          <a:bodyPr/>
          <a:lstStyle/>
          <a:p>
            <a:r>
              <a:rPr lang="zh-CN" altLang="en-US"/>
              <a:t> </a:t>
            </a:r>
          </a:p>
        </p:txBody>
      </p:sp>
      <p:pic>
        <p:nvPicPr>
          <p:cNvPr id="137220" name="Picture 4" descr="linkstruct">
            <a:extLst>
              <a:ext uri="{FF2B5EF4-FFF2-40B4-BE49-F238E27FC236}">
                <a16:creationId xmlns:a16="http://schemas.microsoft.com/office/drawing/2014/main" id="{BB60DBED-4ADC-4161-A0F7-96F72365C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43100"/>
            <a:ext cx="5200650"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AP89</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a:t>
            </a:fld>
            <a:endParaRPr lang="zh-CN" altLang="en-US" dirty="0"/>
          </a:p>
        </p:txBody>
      </p:sp>
      <p:pic>
        <p:nvPicPr>
          <p:cNvPr id="178178" name="Picture 2"/>
          <p:cNvPicPr>
            <a:picLocks noChangeAspect="1" noChangeArrowheads="1"/>
          </p:cNvPicPr>
          <p:nvPr/>
        </p:nvPicPr>
        <p:blipFill>
          <a:blip r:embed="rId3" cstate="print"/>
          <a:srcRect/>
          <a:stretch>
            <a:fillRect/>
          </a:stretch>
        </p:blipFill>
        <p:spPr bwMode="auto">
          <a:xfrm>
            <a:off x="2209800" y="663575"/>
            <a:ext cx="5486400" cy="60579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0AE731A-FACA-47E3-B3E6-69C20BC34FFE}"/>
              </a:ext>
            </a:extLst>
          </p:cNvPr>
          <p:cNvSpPr>
            <a:spLocks noGrp="1" noChangeArrowheads="1"/>
          </p:cNvSpPr>
          <p:nvPr>
            <p:ph type="title"/>
          </p:nvPr>
        </p:nvSpPr>
        <p:spPr/>
        <p:txBody>
          <a:bodyPr/>
          <a:lstStyle/>
          <a:p>
            <a:r>
              <a:rPr lang="zh-CN" altLang="en-US" sz="3600">
                <a:solidFill>
                  <a:srgbClr val="990099"/>
                </a:solidFill>
                <a:ea typeface="黑体" panose="02010609060101010101" pitchFamily="49" charset="-122"/>
              </a:rPr>
              <a:t>网页链接图的邻接矩阵</a:t>
            </a:r>
          </a:p>
        </p:txBody>
      </p:sp>
      <p:sp>
        <p:nvSpPr>
          <p:cNvPr id="138243" name="Rectangle 3">
            <a:extLst>
              <a:ext uri="{FF2B5EF4-FFF2-40B4-BE49-F238E27FC236}">
                <a16:creationId xmlns:a16="http://schemas.microsoft.com/office/drawing/2014/main" id="{5F8E9C91-3915-4D26-A134-81AE4946BF63}"/>
              </a:ext>
            </a:extLst>
          </p:cNvPr>
          <p:cNvSpPr txBox="1">
            <a:spLocks noChangeArrowheads="1"/>
          </p:cNvSpPr>
          <p:nvPr/>
        </p:nvSpPr>
        <p:spPr bwMode="auto">
          <a:xfrm>
            <a:off x="2257425" y="2236788"/>
            <a:ext cx="6130925" cy="428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defTabSz="9112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12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11225">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defTabSz="911225">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defTabSz="911225">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a:t> </a:t>
            </a:r>
            <a:r>
              <a:rPr lang="en-US" altLang="zh-CN"/>
              <a:t>0     1     1     0     1     1     0</a:t>
            </a:r>
          </a:p>
          <a:p>
            <a:pPr>
              <a:buFont typeface="Wingdings" panose="05000000000000000000" pitchFamily="2" charset="2"/>
              <a:buNone/>
            </a:pPr>
            <a:r>
              <a:rPr lang="en-US" altLang="zh-CN"/>
              <a:t> 1     0     1     1     0     0     0</a:t>
            </a:r>
          </a:p>
          <a:p>
            <a:pPr>
              <a:buFont typeface="Wingdings" panose="05000000000000000000" pitchFamily="2" charset="2"/>
              <a:buNone/>
            </a:pPr>
            <a:r>
              <a:rPr lang="en-US" altLang="zh-CN"/>
              <a:t> 1     0     0     1     1     0     0</a:t>
            </a:r>
          </a:p>
          <a:p>
            <a:pPr>
              <a:buFont typeface="Wingdings" panose="05000000000000000000" pitchFamily="2" charset="2"/>
              <a:buNone/>
            </a:pPr>
            <a:r>
              <a:rPr lang="en-US" altLang="zh-CN"/>
              <a:t> 1     0     0     0     1     0     0</a:t>
            </a:r>
          </a:p>
          <a:p>
            <a:pPr>
              <a:buFont typeface="Wingdings" panose="05000000000000000000" pitchFamily="2" charset="2"/>
              <a:buNone/>
            </a:pPr>
            <a:r>
              <a:rPr lang="en-US" altLang="zh-CN"/>
              <a:t> 1     0     0     1     0     1     1</a:t>
            </a:r>
          </a:p>
          <a:p>
            <a:pPr>
              <a:buFont typeface="Wingdings" panose="05000000000000000000" pitchFamily="2" charset="2"/>
              <a:buNone/>
            </a:pPr>
            <a:r>
              <a:rPr lang="en-US" altLang="zh-CN"/>
              <a:t> 0     0     0     0     1     0     0</a:t>
            </a:r>
          </a:p>
          <a:p>
            <a:pPr>
              <a:buFont typeface="Wingdings" panose="05000000000000000000" pitchFamily="2" charset="2"/>
              <a:buNone/>
            </a:pPr>
            <a:r>
              <a:rPr lang="en-US" altLang="zh-CN"/>
              <a:t> 1     0     0     0     0     0     0</a:t>
            </a:r>
          </a:p>
        </p:txBody>
      </p:sp>
      <p:sp>
        <p:nvSpPr>
          <p:cNvPr id="138244" name="Rectangle 4">
            <a:extLst>
              <a:ext uri="{FF2B5EF4-FFF2-40B4-BE49-F238E27FC236}">
                <a16:creationId xmlns:a16="http://schemas.microsoft.com/office/drawing/2014/main" id="{661E5691-FE59-458A-AD64-4C1D872B9C91}"/>
              </a:ext>
            </a:extLst>
          </p:cNvPr>
          <p:cNvSpPr>
            <a:spLocks noChangeArrowheads="1"/>
          </p:cNvSpPr>
          <p:nvPr/>
        </p:nvSpPr>
        <p:spPr bwMode="auto">
          <a:xfrm>
            <a:off x="1057275" y="3960813"/>
            <a:ext cx="13541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r>
              <a:rPr lang="en-US" altLang="zh-CN" sz="3600"/>
              <a:t>G  =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1CE3BCB-2366-4C9C-B3F3-5E8EB37FF803}"/>
              </a:ext>
            </a:extLst>
          </p:cNvPr>
          <p:cNvSpPr>
            <a:spLocks noGrp="1" noChangeArrowheads="1"/>
          </p:cNvSpPr>
          <p:nvPr>
            <p:ph type="title"/>
          </p:nvPr>
        </p:nvSpPr>
        <p:spPr>
          <a:xfrm>
            <a:off x="467544" y="188640"/>
            <a:ext cx="8229600" cy="1143000"/>
          </a:xfrm>
        </p:spPr>
        <p:txBody>
          <a:bodyPr/>
          <a:lstStyle/>
          <a:p>
            <a:r>
              <a:rPr lang="en-US" altLang="zh-CN" sz="3600" dirty="0">
                <a:solidFill>
                  <a:srgbClr val="990099"/>
                </a:solidFill>
                <a:latin typeface="黑体" panose="02010609060101010101" pitchFamily="49" charset="-122"/>
                <a:ea typeface="黑体" panose="02010609060101010101" pitchFamily="49" charset="-122"/>
              </a:rPr>
              <a:t>PageRank</a:t>
            </a:r>
            <a:r>
              <a:rPr lang="zh-CN" altLang="en-US" sz="3600" dirty="0">
                <a:solidFill>
                  <a:srgbClr val="990099"/>
                </a:solidFill>
                <a:latin typeface="黑体" panose="02010609060101010101" pitchFamily="49" charset="-122"/>
                <a:ea typeface="黑体" panose="02010609060101010101" pitchFamily="49" charset="-122"/>
              </a:rPr>
              <a:t>的计算</a:t>
            </a:r>
          </a:p>
        </p:txBody>
      </p:sp>
      <p:sp>
        <p:nvSpPr>
          <p:cNvPr id="140291" name="Rectangle 4">
            <a:extLst>
              <a:ext uri="{FF2B5EF4-FFF2-40B4-BE49-F238E27FC236}">
                <a16:creationId xmlns:a16="http://schemas.microsoft.com/office/drawing/2014/main" id="{83EE5D46-A71F-4C62-98CE-294A145AA2F3}"/>
              </a:ext>
            </a:extLst>
          </p:cNvPr>
          <p:cNvSpPr>
            <a:spLocks noChangeArrowheads="1"/>
          </p:cNvSpPr>
          <p:nvPr/>
        </p:nvSpPr>
        <p:spPr bwMode="auto">
          <a:xfrm>
            <a:off x="971550" y="3989388"/>
            <a:ext cx="1009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a:t>A  =</a:t>
            </a:r>
          </a:p>
        </p:txBody>
      </p:sp>
      <p:sp>
        <p:nvSpPr>
          <p:cNvPr id="140292" name="Rectangle 5">
            <a:extLst>
              <a:ext uri="{FF2B5EF4-FFF2-40B4-BE49-F238E27FC236}">
                <a16:creationId xmlns:a16="http://schemas.microsoft.com/office/drawing/2014/main" id="{B1CBBD21-1C18-4D52-8FE2-9F0ADEDE1925}"/>
              </a:ext>
            </a:extLst>
          </p:cNvPr>
          <p:cNvSpPr>
            <a:spLocks noChangeArrowheads="1"/>
          </p:cNvSpPr>
          <p:nvPr/>
        </p:nvSpPr>
        <p:spPr bwMode="auto">
          <a:xfrm>
            <a:off x="457200" y="17097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黑体" panose="02010609060101010101" pitchFamily="49" charset="-122"/>
              </a:rPr>
              <a:t>状态转移概率矩阵</a:t>
            </a:r>
            <a:r>
              <a:rPr lang="en-US" altLang="zh-CN">
                <a:solidFill>
                  <a:srgbClr val="990099"/>
                </a:solidFill>
                <a:latin typeface="黑体" panose="02010609060101010101" pitchFamily="49" charset="-122"/>
              </a:rPr>
              <a:t>A </a:t>
            </a:r>
          </a:p>
        </p:txBody>
      </p:sp>
      <p:sp>
        <p:nvSpPr>
          <p:cNvPr id="140293" name="Rectangle 3">
            <a:extLst>
              <a:ext uri="{FF2B5EF4-FFF2-40B4-BE49-F238E27FC236}">
                <a16:creationId xmlns:a16="http://schemas.microsoft.com/office/drawing/2014/main" id="{79C18879-7227-4A2E-95CD-0C266F4800B6}"/>
              </a:ext>
            </a:extLst>
          </p:cNvPr>
          <p:cNvSpPr>
            <a:spLocks noChangeArrowheads="1"/>
          </p:cNvSpPr>
          <p:nvPr/>
        </p:nvSpPr>
        <p:spPr bwMode="auto">
          <a:xfrm>
            <a:off x="1908175" y="2724150"/>
            <a:ext cx="65500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t> </a:t>
            </a:r>
            <a:r>
              <a:rPr lang="en-US" altLang="zh-CN" sz="2800" dirty="0"/>
              <a:t>0	    1	1/2	 0	     1/4	  1/2     0</a:t>
            </a:r>
          </a:p>
          <a:p>
            <a:pPr eaLnBrk="1" hangingPunct="1">
              <a:spcBef>
                <a:spcPct val="0"/>
              </a:spcBef>
              <a:buClrTx/>
              <a:buSzTx/>
              <a:buFontTx/>
              <a:buNone/>
            </a:pPr>
            <a:r>
              <a:rPr lang="en-US" altLang="zh-CN" sz="2800" dirty="0"/>
              <a:t>1/5	0	1/2    1/3	   0	    0	    0</a:t>
            </a:r>
          </a:p>
          <a:p>
            <a:pPr eaLnBrk="1" hangingPunct="1">
              <a:spcBef>
                <a:spcPct val="0"/>
              </a:spcBef>
              <a:buClrTx/>
              <a:buSzTx/>
              <a:buFontTx/>
              <a:buNone/>
            </a:pPr>
            <a:r>
              <a:rPr lang="en-US" altLang="zh-CN" sz="2800" dirty="0"/>
              <a:t>1/5	0	 0	     1/3	  1/4	    0	    0</a:t>
            </a:r>
          </a:p>
          <a:p>
            <a:pPr eaLnBrk="1" hangingPunct="1">
              <a:spcBef>
                <a:spcPct val="0"/>
              </a:spcBef>
              <a:buClrTx/>
              <a:buSzTx/>
              <a:buFontTx/>
              <a:buNone/>
            </a:pPr>
            <a:r>
              <a:rPr lang="en-US" altLang="zh-CN" sz="2800" dirty="0"/>
              <a:t>1/5	0	 0	      0	      1/4	    0	    0</a:t>
            </a:r>
          </a:p>
          <a:p>
            <a:pPr eaLnBrk="1" hangingPunct="1">
              <a:spcBef>
                <a:spcPct val="0"/>
              </a:spcBef>
              <a:buClrTx/>
              <a:buSzTx/>
              <a:buFontTx/>
              <a:buNone/>
            </a:pPr>
            <a:r>
              <a:rPr lang="en-US" altLang="zh-CN" sz="2800" dirty="0"/>
              <a:t>1/5	0	 0	     1/3	    0	   1/2	    1</a:t>
            </a:r>
          </a:p>
          <a:p>
            <a:pPr eaLnBrk="1" hangingPunct="1">
              <a:spcBef>
                <a:spcPct val="0"/>
              </a:spcBef>
              <a:buClrTx/>
              <a:buSzTx/>
              <a:buFontTx/>
              <a:buNone/>
            </a:pPr>
            <a:r>
              <a:rPr lang="en-US" altLang="zh-CN" sz="2800" dirty="0"/>
              <a:t>  0	    0	 0	     0	       1/4	    0	    0</a:t>
            </a:r>
          </a:p>
          <a:p>
            <a:pPr eaLnBrk="1" hangingPunct="1">
              <a:spcBef>
                <a:spcPct val="0"/>
              </a:spcBef>
              <a:buClrTx/>
              <a:buSzTx/>
              <a:buFontTx/>
              <a:buNone/>
            </a:pPr>
            <a:r>
              <a:rPr lang="en-US" altLang="zh-CN" sz="2800" dirty="0"/>
              <a:t>1/5	0	 0	      0	        0	     0	    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A6E41F8-B3E6-4539-811A-687A72D5789A}"/>
              </a:ext>
            </a:extLst>
          </p:cNvPr>
          <p:cNvSpPr>
            <a:spLocks noGrp="1" noChangeArrowheads="1"/>
          </p:cNvSpPr>
          <p:nvPr>
            <p:ph type="title"/>
          </p:nvPr>
        </p:nvSpPr>
        <p:spPr/>
        <p:txBody>
          <a:bodyPr/>
          <a:lstStyle/>
          <a:p>
            <a:r>
              <a:rPr lang="en-US" altLang="zh-CN" sz="4000">
                <a:solidFill>
                  <a:srgbClr val="990099"/>
                </a:solidFill>
                <a:latin typeface="黑体" panose="02010609060101010101" pitchFamily="49" charset="-122"/>
                <a:ea typeface="黑体" panose="02010609060101010101" pitchFamily="49" charset="-122"/>
              </a:rPr>
              <a:t>PageRank</a:t>
            </a:r>
            <a:r>
              <a:rPr lang="zh-CN" altLang="en-US" sz="4000">
                <a:solidFill>
                  <a:srgbClr val="990099"/>
                </a:solidFill>
                <a:latin typeface="黑体" panose="02010609060101010101" pitchFamily="49" charset="-122"/>
                <a:ea typeface="黑体" panose="02010609060101010101" pitchFamily="49" charset="-122"/>
              </a:rPr>
              <a:t>的计算</a:t>
            </a:r>
            <a:r>
              <a:rPr lang="en-US" altLang="zh-CN" sz="4000">
                <a:solidFill>
                  <a:srgbClr val="990099"/>
                </a:solidFill>
                <a:latin typeface="黑体" panose="02010609060101010101" pitchFamily="49" charset="-122"/>
                <a:ea typeface="黑体" panose="02010609060101010101" pitchFamily="49" charset="-122"/>
              </a:rPr>
              <a:t>(Cont.)</a:t>
            </a:r>
            <a:endParaRPr lang="zh-CN" altLang="en-US" sz="4000">
              <a:solidFill>
                <a:srgbClr val="990099"/>
              </a:solidFill>
              <a:latin typeface="黑体" panose="02010609060101010101" pitchFamily="49" charset="-122"/>
              <a:ea typeface="黑体" panose="02010609060101010101" pitchFamily="49" charset="-122"/>
            </a:endParaRPr>
          </a:p>
        </p:txBody>
      </p:sp>
      <p:graphicFrame>
        <p:nvGraphicFramePr>
          <p:cNvPr id="142339" name="Object 5">
            <a:extLst>
              <a:ext uri="{FF2B5EF4-FFF2-40B4-BE49-F238E27FC236}">
                <a16:creationId xmlns:a16="http://schemas.microsoft.com/office/drawing/2014/main" id="{FC841C5A-9208-4ECE-A212-FFF2ABD11728}"/>
              </a:ext>
            </a:extLst>
          </p:cNvPr>
          <p:cNvGraphicFramePr>
            <a:graphicFrameLocks noGrp="1" noChangeAspect="1"/>
          </p:cNvGraphicFramePr>
          <p:nvPr>
            <p:ph sz="half" idx="1"/>
          </p:nvPr>
        </p:nvGraphicFramePr>
        <p:xfrm>
          <a:off x="2341563" y="4171950"/>
          <a:ext cx="266700" cy="139700"/>
        </p:xfrm>
        <a:graphic>
          <a:graphicData uri="http://schemas.openxmlformats.org/presentationml/2006/ole">
            <mc:AlternateContent xmlns:mc="http://schemas.openxmlformats.org/markup-compatibility/2006">
              <mc:Choice xmlns:v="urn:schemas-microsoft-com:vml" Requires="v">
                <p:oleObj spid="_x0000_s18484" name="公式" r:id="rId3" imgW="266469" imgH="139579" progId="Equation.3">
                  <p:embed/>
                </p:oleObj>
              </mc:Choice>
              <mc:Fallback>
                <p:oleObj name="公式" r:id="rId3" imgW="266469" imgH="139579" progId="Equation.3">
                  <p:embed/>
                  <p:pic>
                    <p:nvPicPr>
                      <p:cNvPr id="142339" name="Object 5">
                        <a:extLst>
                          <a:ext uri="{FF2B5EF4-FFF2-40B4-BE49-F238E27FC236}">
                            <a16:creationId xmlns:a16="http://schemas.microsoft.com/office/drawing/2014/main" id="{FC841C5A-9208-4ECE-A212-FFF2ABD11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4171950"/>
                        <a:ext cx="2667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0" name="Rectangle 3">
            <a:extLst>
              <a:ext uri="{FF2B5EF4-FFF2-40B4-BE49-F238E27FC236}">
                <a16:creationId xmlns:a16="http://schemas.microsoft.com/office/drawing/2014/main" id="{C2CDE41E-5F35-4772-B456-00724F6F4BFF}"/>
              </a:ext>
            </a:extLst>
          </p:cNvPr>
          <p:cNvSpPr>
            <a:spLocks noChangeArrowheads="1"/>
          </p:cNvSpPr>
          <p:nvPr/>
        </p:nvSpPr>
        <p:spPr bwMode="auto">
          <a:xfrm>
            <a:off x="468313" y="2636838"/>
            <a:ext cx="3276600" cy="29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0.699456533837389</a:t>
            </a:r>
          </a:p>
          <a:p>
            <a:pPr eaLnBrk="1" hangingPunct="1">
              <a:spcBef>
                <a:spcPct val="0"/>
              </a:spcBef>
              <a:buClrTx/>
              <a:buSzTx/>
              <a:buFontTx/>
              <a:buNone/>
            </a:pPr>
            <a:r>
              <a:rPr lang="en-US" altLang="zh-CN" sz="2400"/>
              <a:t>0.382860418521518</a:t>
            </a:r>
          </a:p>
          <a:p>
            <a:pPr eaLnBrk="1" hangingPunct="1">
              <a:spcBef>
                <a:spcPct val="0"/>
              </a:spcBef>
              <a:buClrTx/>
              <a:buSzTx/>
              <a:buFontTx/>
              <a:buNone/>
            </a:pPr>
            <a:r>
              <a:rPr lang="en-US" altLang="zh-CN" sz="2400"/>
              <a:t>0.323958815672054</a:t>
            </a:r>
          </a:p>
          <a:p>
            <a:pPr eaLnBrk="1" hangingPunct="1">
              <a:spcBef>
                <a:spcPct val="0"/>
              </a:spcBef>
              <a:buClrTx/>
              <a:buSzTx/>
              <a:buFontTx/>
              <a:buNone/>
            </a:pPr>
            <a:r>
              <a:rPr lang="en-US" altLang="zh-CN" sz="2400"/>
              <a:t>0.242969111754040</a:t>
            </a:r>
          </a:p>
          <a:p>
            <a:pPr eaLnBrk="1" hangingPunct="1">
              <a:spcBef>
                <a:spcPct val="0"/>
              </a:spcBef>
              <a:buClrTx/>
              <a:buSzTx/>
              <a:buFontTx/>
              <a:buNone/>
            </a:pPr>
            <a:r>
              <a:rPr lang="en-US" altLang="zh-CN" sz="2400"/>
              <a:t>0.412311219946251</a:t>
            </a:r>
          </a:p>
          <a:p>
            <a:pPr eaLnBrk="1" hangingPunct="1">
              <a:spcBef>
                <a:spcPct val="0"/>
              </a:spcBef>
              <a:buClrTx/>
              <a:buSzTx/>
              <a:buFontTx/>
              <a:buNone/>
            </a:pPr>
            <a:r>
              <a:rPr lang="en-US" altLang="zh-CN" sz="2400"/>
              <a:t>0.103077804986563</a:t>
            </a:r>
          </a:p>
          <a:p>
            <a:pPr eaLnBrk="1" hangingPunct="1">
              <a:spcBef>
                <a:spcPct val="0"/>
              </a:spcBef>
              <a:buClrTx/>
              <a:buSzTx/>
              <a:buFontTx/>
              <a:buNone/>
            </a:pPr>
            <a:r>
              <a:rPr lang="en-US" altLang="zh-CN" sz="2400"/>
              <a:t>0.139891306767478</a:t>
            </a:r>
          </a:p>
          <a:p>
            <a:pPr eaLnBrk="1" hangingPunct="1">
              <a:spcBef>
                <a:spcPct val="0"/>
              </a:spcBef>
              <a:buClrTx/>
              <a:buSzTx/>
              <a:buFontTx/>
              <a:buNone/>
            </a:pPr>
            <a:r>
              <a:rPr lang="en-US" altLang="zh-CN" sz="2500"/>
              <a:t>
</a:t>
            </a:r>
          </a:p>
        </p:txBody>
      </p:sp>
      <p:sp>
        <p:nvSpPr>
          <p:cNvPr id="142341" name="Rectangle 4">
            <a:extLst>
              <a:ext uri="{FF2B5EF4-FFF2-40B4-BE49-F238E27FC236}">
                <a16:creationId xmlns:a16="http://schemas.microsoft.com/office/drawing/2014/main" id="{D9805404-2BF0-476C-8A32-05D52CA0E3C8}"/>
              </a:ext>
            </a:extLst>
          </p:cNvPr>
          <p:cNvSpPr>
            <a:spLocks noChangeArrowheads="1"/>
          </p:cNvSpPr>
          <p:nvPr/>
        </p:nvSpPr>
        <p:spPr bwMode="auto">
          <a:xfrm>
            <a:off x="5910263" y="2716213"/>
            <a:ext cx="3352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0.303514376996805</a:t>
            </a:r>
          </a:p>
          <a:p>
            <a:pPr eaLnBrk="1" hangingPunct="1">
              <a:spcBef>
                <a:spcPct val="0"/>
              </a:spcBef>
              <a:buClrTx/>
              <a:buSzTx/>
              <a:buFontTx/>
              <a:buNone/>
            </a:pPr>
            <a:r>
              <a:rPr lang="en-US" altLang="zh-CN" sz="2400"/>
              <a:t>0.166134185303514</a:t>
            </a:r>
          </a:p>
          <a:p>
            <a:pPr eaLnBrk="1" hangingPunct="1">
              <a:spcBef>
                <a:spcPct val="0"/>
              </a:spcBef>
              <a:buClrTx/>
              <a:buSzTx/>
              <a:buFontTx/>
              <a:buNone/>
            </a:pPr>
            <a:r>
              <a:rPr lang="en-US" altLang="zh-CN" sz="2400"/>
              <a:t>0.140575079872204</a:t>
            </a:r>
          </a:p>
          <a:p>
            <a:pPr eaLnBrk="1" hangingPunct="1">
              <a:spcBef>
                <a:spcPct val="0"/>
              </a:spcBef>
              <a:buClrTx/>
              <a:buSzTx/>
              <a:buFontTx/>
              <a:buNone/>
            </a:pPr>
            <a:r>
              <a:rPr lang="en-US" altLang="zh-CN" sz="2400"/>
              <a:t>0.105431309904153</a:t>
            </a:r>
          </a:p>
          <a:p>
            <a:pPr eaLnBrk="1" hangingPunct="1">
              <a:spcBef>
                <a:spcPct val="0"/>
              </a:spcBef>
              <a:buClrTx/>
              <a:buSzTx/>
              <a:buFontTx/>
              <a:buNone/>
            </a:pPr>
            <a:r>
              <a:rPr lang="en-US" altLang="zh-CN" sz="2400"/>
              <a:t>0.178913738019169</a:t>
            </a:r>
          </a:p>
          <a:p>
            <a:pPr eaLnBrk="1" hangingPunct="1">
              <a:spcBef>
                <a:spcPct val="0"/>
              </a:spcBef>
              <a:buClrTx/>
              <a:buSzTx/>
              <a:buFontTx/>
              <a:buNone/>
            </a:pPr>
            <a:r>
              <a:rPr lang="en-US" altLang="zh-CN" sz="2400"/>
              <a:t>0.0447284345047923</a:t>
            </a:r>
          </a:p>
          <a:p>
            <a:pPr eaLnBrk="1" hangingPunct="1">
              <a:spcBef>
                <a:spcPct val="0"/>
              </a:spcBef>
              <a:buClrTx/>
              <a:buSzTx/>
              <a:buFontTx/>
              <a:buNone/>
            </a:pPr>
            <a:r>
              <a:rPr lang="en-US" altLang="zh-CN" sz="2400"/>
              <a:t>0.0607028753993610</a:t>
            </a:r>
          </a:p>
        </p:txBody>
      </p:sp>
      <p:sp>
        <p:nvSpPr>
          <p:cNvPr id="142342" name="Text Box 6">
            <a:extLst>
              <a:ext uri="{FF2B5EF4-FFF2-40B4-BE49-F238E27FC236}">
                <a16:creationId xmlns:a16="http://schemas.microsoft.com/office/drawing/2014/main" id="{F38F5951-1A65-46A0-B909-28C7A554D502}"/>
              </a:ext>
            </a:extLst>
          </p:cNvPr>
          <p:cNvSpPr txBox="1">
            <a:spLocks noChangeArrowheads="1"/>
          </p:cNvSpPr>
          <p:nvPr/>
        </p:nvSpPr>
        <p:spPr bwMode="auto">
          <a:xfrm>
            <a:off x="3563938" y="1989138"/>
            <a:ext cx="2232025" cy="1385887"/>
          </a:xfrm>
          <a:prstGeom prst="rect">
            <a:avLst/>
          </a:prstGeom>
          <a:solidFill>
            <a:srgbClr val="99CCFF"/>
          </a:solidFill>
          <a:ln w="127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990099"/>
                </a:solidFill>
                <a:latin typeface="楷体_GB2312" pitchFamily="49" charset="-122"/>
                <a:ea typeface="楷体_GB2312" pitchFamily="49" charset="-122"/>
              </a:rPr>
              <a:t>求矩阵</a:t>
            </a:r>
            <a:r>
              <a:rPr lang="en-US" altLang="zh-CN" sz="2800" b="1">
                <a:solidFill>
                  <a:srgbClr val="990099"/>
                </a:solidFill>
                <a:latin typeface="楷体_GB2312" pitchFamily="49" charset="-122"/>
                <a:ea typeface="楷体_GB2312" pitchFamily="49" charset="-122"/>
              </a:rPr>
              <a:t>A</a:t>
            </a:r>
            <a:r>
              <a:rPr lang="zh-CN" altLang="en-US" sz="2800" b="1">
                <a:solidFill>
                  <a:srgbClr val="990099"/>
                </a:solidFill>
                <a:latin typeface="楷体_GB2312" pitchFamily="49" charset="-122"/>
                <a:ea typeface="楷体_GB2312" pitchFamily="49" charset="-122"/>
              </a:rPr>
              <a:t>特征值</a:t>
            </a:r>
            <a:r>
              <a:rPr lang="en-US" altLang="zh-CN" sz="2800" b="1">
                <a:solidFill>
                  <a:srgbClr val="990099"/>
                </a:solidFill>
                <a:latin typeface="楷体_GB2312" pitchFamily="49" charset="-122"/>
                <a:ea typeface="楷体_GB2312" pitchFamily="49" charset="-122"/>
              </a:rPr>
              <a:t>1</a:t>
            </a:r>
            <a:r>
              <a:rPr lang="zh-CN" altLang="en-US" sz="2800" b="1">
                <a:solidFill>
                  <a:srgbClr val="990099"/>
                </a:solidFill>
                <a:latin typeface="楷体_GB2312" pitchFamily="49" charset="-122"/>
                <a:ea typeface="楷体_GB2312" pitchFamily="49" charset="-122"/>
              </a:rPr>
              <a:t>对应的特征向量</a:t>
            </a:r>
          </a:p>
        </p:txBody>
      </p:sp>
      <p:sp>
        <p:nvSpPr>
          <p:cNvPr id="142343" name="Text Box 7">
            <a:extLst>
              <a:ext uri="{FF2B5EF4-FFF2-40B4-BE49-F238E27FC236}">
                <a16:creationId xmlns:a16="http://schemas.microsoft.com/office/drawing/2014/main" id="{FE1132EC-641C-40FB-9A1D-479B69FADC67}"/>
              </a:ext>
            </a:extLst>
          </p:cNvPr>
          <p:cNvSpPr txBox="1">
            <a:spLocks noChangeArrowheads="1"/>
          </p:cNvSpPr>
          <p:nvPr/>
        </p:nvSpPr>
        <p:spPr bwMode="auto">
          <a:xfrm>
            <a:off x="3708400" y="3789363"/>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ea typeface="楷体_GB2312" pitchFamily="49" charset="-122"/>
              </a:rPr>
              <a:t>归一化</a:t>
            </a:r>
          </a:p>
        </p:txBody>
      </p:sp>
      <p:sp>
        <p:nvSpPr>
          <p:cNvPr id="142344" name="AutoShape 8">
            <a:extLst>
              <a:ext uri="{FF2B5EF4-FFF2-40B4-BE49-F238E27FC236}">
                <a16:creationId xmlns:a16="http://schemas.microsoft.com/office/drawing/2014/main" id="{DA00EA33-CAEE-4460-AD85-D13DDDFC952B}"/>
              </a:ext>
            </a:extLst>
          </p:cNvPr>
          <p:cNvSpPr>
            <a:spLocks noChangeArrowheads="1"/>
          </p:cNvSpPr>
          <p:nvPr/>
        </p:nvSpPr>
        <p:spPr bwMode="auto">
          <a:xfrm>
            <a:off x="3708400" y="4221163"/>
            <a:ext cx="1066800" cy="228600"/>
          </a:xfrm>
          <a:prstGeom prst="rightArrow">
            <a:avLst>
              <a:gd name="adj1" fmla="val 50000"/>
              <a:gd name="adj2" fmla="val 1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sp>
        <p:nvSpPr>
          <p:cNvPr id="142345" name="Rectangle 10">
            <a:extLst>
              <a:ext uri="{FF2B5EF4-FFF2-40B4-BE49-F238E27FC236}">
                <a16:creationId xmlns:a16="http://schemas.microsoft.com/office/drawing/2014/main" id="{270DFAD9-B1E3-4AC7-93AD-FE7181F0FA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aphicFrame>
        <p:nvGraphicFramePr>
          <p:cNvPr id="142346" name="Object 9">
            <a:extLst>
              <a:ext uri="{FF2B5EF4-FFF2-40B4-BE49-F238E27FC236}">
                <a16:creationId xmlns:a16="http://schemas.microsoft.com/office/drawing/2014/main" id="{EAF1262B-364C-4969-BD80-6DA8D6805182}"/>
              </a:ext>
            </a:extLst>
          </p:cNvPr>
          <p:cNvGraphicFramePr>
            <a:graphicFrameLocks noChangeAspect="1"/>
          </p:cNvGraphicFramePr>
          <p:nvPr/>
        </p:nvGraphicFramePr>
        <p:xfrm>
          <a:off x="0" y="0"/>
          <a:ext cx="152400" cy="142875"/>
        </p:xfrm>
        <a:graphic>
          <a:graphicData uri="http://schemas.openxmlformats.org/presentationml/2006/ole">
            <mc:AlternateContent xmlns:mc="http://schemas.openxmlformats.org/markup-compatibility/2006">
              <mc:Choice xmlns:v="urn:schemas-microsoft-com:vml" Requires="v">
                <p:oleObj spid="_x0000_s18485" name="公式" r:id="rId5" imgW="152334" imgH="139639" progId="Equation.3">
                  <p:embed/>
                </p:oleObj>
              </mc:Choice>
              <mc:Fallback>
                <p:oleObj name="公式" r:id="rId5" imgW="152334" imgH="139639" progId="Equation.3">
                  <p:embed/>
                  <p:pic>
                    <p:nvPicPr>
                      <p:cNvPr id="142346" name="Object 9">
                        <a:extLst>
                          <a:ext uri="{FF2B5EF4-FFF2-40B4-BE49-F238E27FC236}">
                            <a16:creationId xmlns:a16="http://schemas.microsoft.com/office/drawing/2014/main" id="{EAF1262B-364C-4969-BD80-6DA8D6805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2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47" name="Rectangle 12">
            <a:extLst>
              <a:ext uri="{FF2B5EF4-FFF2-40B4-BE49-F238E27FC236}">
                <a16:creationId xmlns:a16="http://schemas.microsoft.com/office/drawing/2014/main" id="{3795A2EA-52EA-4BAB-A347-BF9E3A4C85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aphicFrame>
        <p:nvGraphicFramePr>
          <p:cNvPr id="142348" name="Object 11">
            <a:extLst>
              <a:ext uri="{FF2B5EF4-FFF2-40B4-BE49-F238E27FC236}">
                <a16:creationId xmlns:a16="http://schemas.microsoft.com/office/drawing/2014/main" id="{33F24F90-3B79-4415-BED3-2C07813CE109}"/>
              </a:ext>
            </a:extLst>
          </p:cNvPr>
          <p:cNvGraphicFramePr>
            <a:graphicFrameLocks noChangeAspect="1"/>
          </p:cNvGraphicFramePr>
          <p:nvPr/>
        </p:nvGraphicFramePr>
        <p:xfrm>
          <a:off x="0" y="0"/>
          <a:ext cx="152400" cy="142875"/>
        </p:xfrm>
        <a:graphic>
          <a:graphicData uri="http://schemas.openxmlformats.org/presentationml/2006/ole">
            <mc:AlternateContent xmlns:mc="http://schemas.openxmlformats.org/markup-compatibility/2006">
              <mc:Choice xmlns:v="urn:schemas-microsoft-com:vml" Requires="v">
                <p:oleObj spid="_x0000_s18486" name="公式" r:id="rId7" imgW="152334" imgH="139639" progId="Equation.3">
                  <p:embed/>
                </p:oleObj>
              </mc:Choice>
              <mc:Fallback>
                <p:oleObj name="公式" r:id="rId7" imgW="152334" imgH="139639" progId="Equation.3">
                  <p:embed/>
                  <p:pic>
                    <p:nvPicPr>
                      <p:cNvPr id="142348" name="Object 11">
                        <a:extLst>
                          <a:ext uri="{FF2B5EF4-FFF2-40B4-BE49-F238E27FC236}">
                            <a16:creationId xmlns:a16="http://schemas.microsoft.com/office/drawing/2014/main" id="{33F24F90-3B79-4415-BED3-2C07813CE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2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49" name="Rectangle 14">
            <a:extLst>
              <a:ext uri="{FF2B5EF4-FFF2-40B4-BE49-F238E27FC236}">
                <a16:creationId xmlns:a16="http://schemas.microsoft.com/office/drawing/2014/main" id="{639D8D96-5339-4564-8C15-B7EDAF93A8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500"/>
          </a:p>
        </p:txBody>
      </p:sp>
      <p:graphicFrame>
        <p:nvGraphicFramePr>
          <p:cNvPr id="142350" name="Object 13">
            <a:extLst>
              <a:ext uri="{FF2B5EF4-FFF2-40B4-BE49-F238E27FC236}">
                <a16:creationId xmlns:a16="http://schemas.microsoft.com/office/drawing/2014/main" id="{60C4CE2D-602E-4DEC-8A2A-3B9BAD6E6199}"/>
              </a:ext>
            </a:extLst>
          </p:cNvPr>
          <p:cNvGraphicFramePr>
            <a:graphicFrameLocks noChangeAspect="1"/>
          </p:cNvGraphicFramePr>
          <p:nvPr/>
        </p:nvGraphicFramePr>
        <p:xfrm>
          <a:off x="0" y="0"/>
          <a:ext cx="152400" cy="142875"/>
        </p:xfrm>
        <a:graphic>
          <a:graphicData uri="http://schemas.openxmlformats.org/presentationml/2006/ole">
            <mc:AlternateContent xmlns:mc="http://schemas.openxmlformats.org/markup-compatibility/2006">
              <mc:Choice xmlns:v="urn:schemas-microsoft-com:vml" Requires="v">
                <p:oleObj spid="_x0000_s18487" name="公式" r:id="rId8" imgW="152334" imgH="139639" progId="Equation.3">
                  <p:embed/>
                </p:oleObj>
              </mc:Choice>
              <mc:Fallback>
                <p:oleObj name="公式" r:id="rId8" imgW="152334" imgH="139639" progId="Equation.3">
                  <p:embed/>
                  <p:pic>
                    <p:nvPicPr>
                      <p:cNvPr id="142350" name="Object 13">
                        <a:extLst>
                          <a:ext uri="{FF2B5EF4-FFF2-40B4-BE49-F238E27FC236}">
                            <a16:creationId xmlns:a16="http://schemas.microsoft.com/office/drawing/2014/main" id="{60C4CE2D-602E-4DEC-8A2A-3B9BAD6E61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2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1" name="Object 17">
            <a:extLst>
              <a:ext uri="{FF2B5EF4-FFF2-40B4-BE49-F238E27FC236}">
                <a16:creationId xmlns:a16="http://schemas.microsoft.com/office/drawing/2014/main" id="{C918DFF7-D88C-47B4-ACB6-4BCAED0B2801}"/>
              </a:ext>
            </a:extLst>
          </p:cNvPr>
          <p:cNvGraphicFramePr>
            <a:graphicFrameLocks noGrp="1" noChangeAspect="1"/>
          </p:cNvGraphicFramePr>
          <p:nvPr>
            <p:ph sz="half" idx="2"/>
          </p:nvPr>
        </p:nvGraphicFramePr>
        <p:xfrm>
          <a:off x="4787900" y="2997200"/>
          <a:ext cx="360363" cy="330200"/>
        </p:xfrm>
        <a:graphic>
          <a:graphicData uri="http://schemas.openxmlformats.org/presentationml/2006/ole">
            <mc:AlternateContent xmlns:mc="http://schemas.openxmlformats.org/markup-compatibility/2006">
              <mc:Choice xmlns:v="urn:schemas-microsoft-com:vml" Requires="v">
                <p:oleObj spid="_x0000_s18488" name="公式" r:id="rId10" imgW="152334" imgH="139639" progId="Equation.3">
                  <p:embed/>
                </p:oleObj>
              </mc:Choice>
              <mc:Fallback>
                <p:oleObj name="公式" r:id="rId10" imgW="152334" imgH="139639" progId="Equation.3">
                  <p:embed/>
                  <p:pic>
                    <p:nvPicPr>
                      <p:cNvPr id="142351" name="Object 17">
                        <a:extLst>
                          <a:ext uri="{FF2B5EF4-FFF2-40B4-BE49-F238E27FC236}">
                            <a16:creationId xmlns:a16="http://schemas.microsoft.com/office/drawing/2014/main" id="{C918DFF7-D88C-47B4-ACB6-4BCAED0B28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997200"/>
                        <a:ext cx="3603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2" name="对象 1">
            <a:extLst>
              <a:ext uri="{FF2B5EF4-FFF2-40B4-BE49-F238E27FC236}">
                <a16:creationId xmlns:a16="http://schemas.microsoft.com/office/drawing/2014/main" id="{B149ECF4-3C91-4160-B832-642CCEFBA86B}"/>
              </a:ext>
            </a:extLst>
          </p:cNvPr>
          <p:cNvGraphicFramePr>
            <a:graphicFrameLocks noChangeAspect="1"/>
          </p:cNvGraphicFramePr>
          <p:nvPr/>
        </p:nvGraphicFramePr>
        <p:xfrm>
          <a:off x="5003800" y="3990975"/>
          <a:ext cx="360363" cy="330200"/>
        </p:xfrm>
        <a:graphic>
          <a:graphicData uri="http://schemas.openxmlformats.org/presentationml/2006/ole">
            <mc:AlternateContent xmlns:mc="http://schemas.openxmlformats.org/markup-compatibility/2006">
              <mc:Choice xmlns:v="urn:schemas-microsoft-com:vml" Requires="v">
                <p:oleObj spid="_x0000_s18489" name="公式" r:id="rId12" imgW="152334" imgH="139639" progId="Equation.3">
                  <p:embed/>
                </p:oleObj>
              </mc:Choice>
              <mc:Fallback>
                <p:oleObj name="公式" r:id="rId12" imgW="152334" imgH="139639" progId="Equation.3">
                  <p:embed/>
                  <p:pic>
                    <p:nvPicPr>
                      <p:cNvPr id="142352" name="对象 1">
                        <a:extLst>
                          <a:ext uri="{FF2B5EF4-FFF2-40B4-BE49-F238E27FC236}">
                            <a16:creationId xmlns:a16="http://schemas.microsoft.com/office/drawing/2014/main" id="{B149ECF4-3C91-4160-B832-642CCEFBA8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3800" y="3990975"/>
                        <a:ext cx="3603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3" name="矩形 2">
            <a:extLst>
              <a:ext uri="{FF2B5EF4-FFF2-40B4-BE49-F238E27FC236}">
                <a16:creationId xmlns:a16="http://schemas.microsoft.com/office/drawing/2014/main" id="{7F1ADB0E-A82A-44A4-AAAE-71B99350FFF2}"/>
              </a:ext>
            </a:extLst>
          </p:cNvPr>
          <p:cNvSpPr>
            <a:spLocks noChangeArrowheads="1"/>
          </p:cNvSpPr>
          <p:nvPr/>
        </p:nvSpPr>
        <p:spPr bwMode="auto">
          <a:xfrm>
            <a:off x="5435600" y="386080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990099"/>
                </a:solidFill>
                <a:latin typeface="楷体_GB2312" pitchFamily="49" charset="-122"/>
                <a:ea typeface="楷体_GB2312" pitchFamily="49" charset="-122"/>
              </a:rPr>
              <a:t>=</a:t>
            </a:r>
            <a:endParaRPr lang="zh-CN" altLang="en-US" sz="25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4DB21921-DBED-495F-BBB3-70A130038391}"/>
              </a:ext>
            </a:extLst>
          </p:cNvPr>
          <p:cNvSpPr>
            <a:spLocks noGrp="1" noChangeArrowheads="1"/>
          </p:cNvSpPr>
          <p:nvPr>
            <p:ph type="title"/>
          </p:nvPr>
        </p:nvSpPr>
        <p:spPr/>
        <p:txBody>
          <a:bodyPr/>
          <a:lstStyle/>
          <a:p>
            <a:r>
              <a:rPr lang="en-US" altLang="zh-CN" sz="4000">
                <a:solidFill>
                  <a:srgbClr val="990099"/>
                </a:solidFill>
                <a:latin typeface="黑体" panose="02010609060101010101" pitchFamily="49" charset="-122"/>
                <a:ea typeface="黑体" panose="02010609060101010101" pitchFamily="49" charset="-122"/>
              </a:rPr>
              <a:t>7</a:t>
            </a:r>
            <a:r>
              <a:rPr lang="zh-CN" altLang="en-US" sz="4000">
                <a:solidFill>
                  <a:srgbClr val="990099"/>
                </a:solidFill>
                <a:latin typeface="黑体" panose="02010609060101010101" pitchFamily="49" charset="-122"/>
                <a:ea typeface="黑体" panose="02010609060101010101" pitchFamily="49" charset="-122"/>
              </a:rPr>
              <a:t>个网页的</a:t>
            </a:r>
            <a:r>
              <a:rPr lang="en-US" altLang="zh-CN" sz="4000">
                <a:solidFill>
                  <a:srgbClr val="990099"/>
                </a:solidFill>
                <a:latin typeface="黑体" panose="02010609060101010101" pitchFamily="49" charset="-122"/>
                <a:ea typeface="黑体" panose="02010609060101010101" pitchFamily="49" charset="-122"/>
              </a:rPr>
              <a:t>PageRank</a:t>
            </a:r>
            <a:r>
              <a:rPr lang="zh-CN" altLang="en-US" sz="4000">
                <a:solidFill>
                  <a:srgbClr val="990099"/>
                </a:solidFill>
                <a:latin typeface="黑体" panose="02010609060101010101" pitchFamily="49" charset="-122"/>
                <a:ea typeface="黑体" panose="02010609060101010101" pitchFamily="49" charset="-122"/>
              </a:rPr>
              <a:t>值</a:t>
            </a:r>
          </a:p>
        </p:txBody>
      </p:sp>
      <p:pic>
        <p:nvPicPr>
          <p:cNvPr id="143363" name="Picture 3" descr="PageRankBar">
            <a:extLst>
              <a:ext uri="{FF2B5EF4-FFF2-40B4-BE49-F238E27FC236}">
                <a16:creationId xmlns:a16="http://schemas.microsoft.com/office/drawing/2014/main" id="{5ECE5BBD-8553-454C-91CA-DC1DC3261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128"/>
          <a:stretch>
            <a:fillRect/>
          </a:stretch>
        </p:blipFill>
        <p:spPr bwMode="auto">
          <a:xfrm>
            <a:off x="1187450" y="1981200"/>
            <a:ext cx="6796088"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CD75A45-D173-4A03-A2BD-1F77E933D0E3}"/>
              </a:ext>
            </a:extLst>
          </p:cNvPr>
          <p:cNvSpPr>
            <a:spLocks noGrp="1" noChangeArrowheads="1"/>
          </p:cNvSpPr>
          <p:nvPr>
            <p:ph type="title"/>
          </p:nvPr>
        </p:nvSpPr>
        <p:spPr/>
        <p:txBody>
          <a:bodyPr/>
          <a:lstStyle/>
          <a:p>
            <a:r>
              <a:rPr lang="en-US" altLang="zh-CN" sz="4000">
                <a:solidFill>
                  <a:srgbClr val="990099"/>
                </a:solidFill>
                <a:latin typeface="黑体" panose="02010609060101010101" pitchFamily="49" charset="-122"/>
                <a:ea typeface="黑体" panose="02010609060101010101" pitchFamily="49" charset="-122"/>
              </a:rPr>
              <a:t>PageRank</a:t>
            </a:r>
            <a:r>
              <a:rPr lang="zh-CN" altLang="en-US" sz="4000">
                <a:solidFill>
                  <a:srgbClr val="990099"/>
                </a:solidFill>
                <a:latin typeface="黑体" panose="02010609060101010101" pitchFamily="49" charset="-122"/>
                <a:ea typeface="黑体" panose="02010609060101010101" pitchFamily="49" charset="-122"/>
              </a:rPr>
              <a:t>结果的评价</a:t>
            </a:r>
          </a:p>
        </p:txBody>
      </p:sp>
      <p:sp>
        <p:nvSpPr>
          <p:cNvPr id="144387" name="Rectangle 3">
            <a:extLst>
              <a:ext uri="{FF2B5EF4-FFF2-40B4-BE49-F238E27FC236}">
                <a16:creationId xmlns:a16="http://schemas.microsoft.com/office/drawing/2014/main" id="{C112D0F5-515A-49E9-ADAB-C567E3A4A6F3}"/>
              </a:ext>
            </a:extLst>
          </p:cNvPr>
          <p:cNvSpPr>
            <a:spLocks noGrp="1" noChangeArrowheads="1"/>
          </p:cNvSpPr>
          <p:nvPr>
            <p:ph type="body" idx="1"/>
          </p:nvPr>
        </p:nvSpPr>
        <p:spPr>
          <a:xfrm>
            <a:off x="539750" y="2265363"/>
            <a:ext cx="8418513" cy="1308100"/>
          </a:xfrm>
        </p:spPr>
        <p:txBody>
          <a:bodyPr/>
          <a:lstStyle/>
          <a:p>
            <a:r>
              <a:rPr lang="zh-CN" altLang="en-US">
                <a:solidFill>
                  <a:srgbClr val="990099"/>
                </a:solidFill>
                <a:latin typeface="黑体" panose="02010609060101010101" pitchFamily="49" charset="-122"/>
                <a:ea typeface="黑体" panose="02010609060101010101" pitchFamily="49" charset="-122"/>
              </a:rPr>
              <a:t>  将 </a:t>
            </a:r>
            <a:r>
              <a:rPr lang="en-US" altLang="zh-CN">
                <a:solidFill>
                  <a:srgbClr val="990099"/>
                </a:solidFill>
                <a:latin typeface="黑体" panose="02010609060101010101" pitchFamily="49" charset="-122"/>
                <a:ea typeface="黑体" panose="02010609060101010101" pitchFamily="49" charset="-122"/>
              </a:rPr>
              <a:t>PageRank </a:t>
            </a:r>
            <a:r>
              <a:rPr lang="zh-CN" altLang="en-US">
                <a:solidFill>
                  <a:srgbClr val="990099"/>
                </a:solidFill>
                <a:latin typeface="黑体" panose="02010609060101010101" pitchFamily="49" charset="-122"/>
                <a:ea typeface="黑体" panose="02010609060101010101" pitchFamily="49" charset="-122"/>
              </a:rPr>
              <a:t>的评价按顺序排列</a:t>
            </a:r>
            <a:r>
              <a:rPr lang="en-US" altLang="zh-CN">
                <a:solidFill>
                  <a:srgbClr val="990099"/>
                </a:solidFill>
                <a:latin typeface="黑体" panose="02010609060101010101" pitchFamily="49" charset="-122"/>
                <a:ea typeface="黑体" panose="02010609060101010101" pitchFamily="49" charset="-122"/>
              </a:rPr>
              <a:t>(PageRank</a:t>
            </a:r>
            <a:r>
              <a:rPr lang="zh-CN" altLang="en-US">
                <a:solidFill>
                  <a:srgbClr val="990099"/>
                </a:solidFill>
                <a:latin typeface="黑体" panose="02010609060101010101" pitchFamily="49" charset="-122"/>
                <a:ea typeface="黑体" panose="02010609060101010101" pitchFamily="49" charset="-122"/>
              </a:rPr>
              <a:t>小数点</a:t>
            </a:r>
            <a:r>
              <a:rPr lang="en-US" altLang="zh-CN">
                <a:solidFill>
                  <a:srgbClr val="990099"/>
                </a:solidFill>
                <a:latin typeface="黑体" panose="02010609060101010101" pitchFamily="49" charset="-122"/>
                <a:ea typeface="黑体" panose="02010609060101010101" pitchFamily="49" charset="-122"/>
              </a:rPr>
              <a:t>3</a:t>
            </a:r>
            <a:r>
              <a:rPr lang="zh-CN" altLang="en-US">
                <a:solidFill>
                  <a:srgbClr val="990099"/>
                </a:solidFill>
                <a:latin typeface="黑体" panose="02010609060101010101" pitchFamily="49" charset="-122"/>
                <a:ea typeface="黑体" panose="02010609060101010101" pitchFamily="49" charset="-122"/>
              </a:rPr>
              <a:t>位四舍五入</a:t>
            </a:r>
            <a:r>
              <a:rPr lang="en-US" altLang="zh-CN">
                <a:solidFill>
                  <a:srgbClr val="990099"/>
                </a:solidFill>
                <a:latin typeface="黑体" panose="02010609060101010101" pitchFamily="49" charset="-122"/>
                <a:ea typeface="黑体" panose="02010609060101010101" pitchFamily="49" charset="-122"/>
              </a:rPr>
              <a:t>):</a:t>
            </a:r>
          </a:p>
        </p:txBody>
      </p:sp>
      <p:pic>
        <p:nvPicPr>
          <p:cNvPr id="144388" name="Picture 4">
            <a:extLst>
              <a:ext uri="{FF2B5EF4-FFF2-40B4-BE49-F238E27FC236}">
                <a16:creationId xmlns:a16="http://schemas.microsoft.com/office/drawing/2014/main" id="{FBF34B7A-09DF-4D2A-A392-CC2E7CED7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t="42999" r="33751" b="24001"/>
          <a:stretch>
            <a:fillRect/>
          </a:stretch>
        </p:blipFill>
        <p:spPr bwMode="auto">
          <a:xfrm>
            <a:off x="762000" y="3867150"/>
            <a:ext cx="7315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6DBA5F6-5D88-4F34-AFDF-40FC25C26CA1}"/>
              </a:ext>
            </a:extLst>
          </p:cNvPr>
          <p:cNvSpPr>
            <a:spLocks noGrp="1" noChangeArrowheads="1"/>
          </p:cNvSpPr>
          <p:nvPr>
            <p:ph type="title"/>
          </p:nvPr>
        </p:nvSpPr>
        <p:spPr/>
        <p:txBody>
          <a:bodyPr/>
          <a:lstStyle/>
          <a:p>
            <a:r>
              <a:rPr lang="zh-CN" altLang="en-US" sz="3600">
                <a:solidFill>
                  <a:srgbClr val="990099"/>
                </a:solidFill>
                <a:ea typeface="黑体" panose="02010609060101010101" pitchFamily="49" charset="-122"/>
              </a:rPr>
              <a:t>页面之间相互关系及状态转移图</a:t>
            </a:r>
          </a:p>
        </p:txBody>
      </p:sp>
      <p:pic>
        <p:nvPicPr>
          <p:cNvPr id="145411" name="Picture 4" descr="linkstruct2">
            <a:extLst>
              <a:ext uri="{FF2B5EF4-FFF2-40B4-BE49-F238E27FC236}">
                <a16:creationId xmlns:a16="http://schemas.microsoft.com/office/drawing/2014/main" id="{1651311B-3D5F-47D9-BD75-F9A3B0903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89138"/>
            <a:ext cx="52228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5D5D21A2-CFD8-4FAA-8691-F90FAD55DBFA}"/>
              </a:ext>
            </a:extLst>
          </p:cNvPr>
          <p:cNvSpPr>
            <a:spLocks noGrp="1" noChangeArrowheads="1"/>
          </p:cNvSpPr>
          <p:nvPr>
            <p:ph type="title"/>
          </p:nvPr>
        </p:nvSpPr>
        <p:spPr>
          <a:xfrm>
            <a:off x="611188" y="-17463"/>
            <a:ext cx="7793037" cy="1143001"/>
          </a:xfrm>
        </p:spPr>
        <p:txBody>
          <a:bodyPr/>
          <a:lstStyle/>
          <a:p>
            <a:r>
              <a:rPr lang="en-US" altLang="zh-CN" sz="3600">
                <a:solidFill>
                  <a:srgbClr val="990099"/>
                </a:solidFill>
                <a:latin typeface="黑体" panose="02010609060101010101" pitchFamily="49" charset="-122"/>
                <a:ea typeface="黑体" panose="02010609060101010101" pitchFamily="49" charset="-122"/>
              </a:rPr>
              <a:t>PageRank</a:t>
            </a:r>
            <a:r>
              <a:rPr lang="zh-CN" altLang="en-US" sz="3600">
                <a:solidFill>
                  <a:srgbClr val="990099"/>
                </a:solidFill>
                <a:latin typeface="黑体" panose="02010609060101010101" pitchFamily="49" charset="-122"/>
                <a:ea typeface="黑体" panose="02010609060101010101" pitchFamily="49" charset="-122"/>
              </a:rPr>
              <a:t>结果的评价</a:t>
            </a:r>
          </a:p>
        </p:txBody>
      </p:sp>
      <p:sp>
        <p:nvSpPr>
          <p:cNvPr id="146435" name="Rectangle 3">
            <a:extLst>
              <a:ext uri="{FF2B5EF4-FFF2-40B4-BE49-F238E27FC236}">
                <a16:creationId xmlns:a16="http://schemas.microsoft.com/office/drawing/2014/main" id="{68879C08-3B1C-4F2C-8B63-2570D0B9A1C9}"/>
              </a:ext>
            </a:extLst>
          </p:cNvPr>
          <p:cNvSpPr>
            <a:spLocks noGrp="1" noChangeArrowheads="1"/>
          </p:cNvSpPr>
          <p:nvPr>
            <p:ph type="body" idx="1"/>
          </p:nvPr>
        </p:nvSpPr>
        <p:spPr>
          <a:xfrm>
            <a:off x="323850" y="3573463"/>
            <a:ext cx="8229600" cy="3581400"/>
          </a:xfrm>
        </p:spPr>
        <p:txBody>
          <a:bodyPr/>
          <a:lstStyle/>
          <a:p>
            <a:pPr>
              <a:lnSpc>
                <a:spcPct val="90000"/>
              </a:lnSpc>
            </a:pPr>
            <a:r>
              <a:rPr lang="zh-CN" altLang="en-US" sz="2400" dirty="0">
                <a:latin typeface="黑体" panose="02010609060101010101" pitchFamily="49" charset="-122"/>
                <a:ea typeface="黑体" panose="02010609060101010101" pitchFamily="49" charset="-122"/>
              </a:rPr>
              <a:t>让我们详细地看一下。</a:t>
            </a:r>
            <a:r>
              <a:rPr lang="en-US" altLang="zh-CN" sz="2400" dirty="0">
                <a:latin typeface="黑体" panose="02010609060101010101" pitchFamily="49" charset="-122"/>
                <a:ea typeface="黑体" panose="02010609060101010101" pitchFamily="49" charset="-122"/>
              </a:rPr>
              <a:t>ID=1 </a:t>
            </a:r>
            <a:r>
              <a:rPr lang="zh-CN" altLang="en-US" sz="2400" dirty="0">
                <a:latin typeface="黑体" panose="02010609060101010101" pitchFamily="49" charset="-122"/>
                <a:ea typeface="黑体" panose="02010609060101010101" pitchFamily="49" charset="-122"/>
              </a:rPr>
              <a:t>的页面的</a:t>
            </a:r>
            <a:r>
              <a:rPr lang="en-US" altLang="zh-CN" sz="2400" dirty="0">
                <a:latin typeface="黑体" panose="02010609060101010101" pitchFamily="49" charset="-122"/>
                <a:ea typeface="黑体" panose="02010609060101010101" pitchFamily="49" charset="-122"/>
              </a:rPr>
              <a:t>PageRank </a:t>
            </a:r>
            <a:r>
              <a:rPr lang="zh-CN" altLang="en-US" sz="2400" dirty="0">
                <a:latin typeface="黑体" panose="02010609060101010101" pitchFamily="49" charset="-122"/>
                <a:ea typeface="黑体" panose="02010609060101010101" pitchFamily="49" charset="-122"/>
              </a:rPr>
              <a:t>是</a:t>
            </a:r>
            <a:r>
              <a:rPr lang="en-US" altLang="zh-CN" sz="2400" dirty="0">
                <a:latin typeface="黑体" panose="02010609060101010101" pitchFamily="49" charset="-122"/>
                <a:ea typeface="黑体" panose="02010609060101010101" pitchFamily="49" charset="-122"/>
              </a:rPr>
              <a:t>0.304</a:t>
            </a:r>
            <a:r>
              <a:rPr lang="zh-CN" altLang="en-US" sz="2400" dirty="0">
                <a:latin typeface="黑体" panose="02010609060101010101" pitchFamily="49" charset="-122"/>
                <a:ea typeface="黑体" panose="02010609060101010101" pitchFamily="49" charset="-122"/>
              </a:rPr>
              <a:t>，占据全体的三分之一，成为了第</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位。</a:t>
            </a:r>
          </a:p>
          <a:p>
            <a:pPr>
              <a:lnSpc>
                <a:spcPct val="90000"/>
              </a:lnSpc>
            </a:pPr>
            <a:r>
              <a:rPr lang="zh-CN" altLang="en-US" sz="2400" dirty="0">
                <a:latin typeface="黑体" panose="02010609060101010101" pitchFamily="49" charset="-122"/>
                <a:ea typeface="黑体" panose="02010609060101010101" pitchFamily="49" charset="-122"/>
              </a:rPr>
              <a:t>特别需要说明的是，起到相当大效果的是从排在第</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位的 </a:t>
            </a:r>
            <a:r>
              <a:rPr lang="en-US" altLang="zh-CN" sz="2400" dirty="0">
                <a:latin typeface="黑体" panose="02010609060101010101" pitchFamily="49" charset="-122"/>
                <a:ea typeface="黑体" panose="02010609060101010101" pitchFamily="49" charset="-122"/>
              </a:rPr>
              <a:t>ID=2 </a:t>
            </a:r>
            <a:r>
              <a:rPr lang="zh-CN" altLang="en-US" sz="2400" dirty="0">
                <a:latin typeface="黑体" panose="02010609060101010101" pitchFamily="49" charset="-122"/>
                <a:ea typeface="黑体" panose="02010609060101010101" pitchFamily="49" charset="-122"/>
              </a:rPr>
              <a:t>页面中得到了所有的</a:t>
            </a:r>
            <a:r>
              <a:rPr lang="en-US" altLang="zh-CN" sz="2400" dirty="0">
                <a:latin typeface="黑体" panose="02010609060101010101" pitchFamily="49" charset="-122"/>
                <a:ea typeface="黑体" panose="02010609060101010101" pitchFamily="49" charset="-122"/>
              </a:rPr>
              <a:t>PageRank (0.166) </a:t>
            </a:r>
            <a:r>
              <a:rPr lang="zh-CN" altLang="en-US" sz="2400" dirty="0">
                <a:latin typeface="黑体" panose="02010609060101010101" pitchFamily="49" charset="-122"/>
                <a:ea typeface="黑体" panose="02010609060101010101" pitchFamily="49" charset="-122"/>
              </a:rPr>
              <a:t>数。</a:t>
            </a:r>
            <a:r>
              <a:rPr lang="en-US" altLang="zh-CN" sz="2400" dirty="0">
                <a:latin typeface="黑体" panose="02010609060101010101" pitchFamily="49" charset="-122"/>
                <a:ea typeface="黑体" panose="02010609060101010101" pitchFamily="49" charset="-122"/>
              </a:rPr>
              <a:t>ID=2</a:t>
            </a:r>
            <a:r>
              <a:rPr lang="zh-CN" altLang="en-US" sz="2400" dirty="0">
                <a:latin typeface="黑体" panose="02010609060101010101" pitchFamily="49" charset="-122"/>
                <a:ea typeface="黑体" panose="02010609060101010101" pitchFamily="49" charset="-122"/>
              </a:rPr>
              <a:t>页面有从</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个地方过来的</a:t>
            </a:r>
            <a:r>
              <a:rPr lang="zh-CN" altLang="en-US" sz="2400" b="1" dirty="0">
                <a:latin typeface="黑体" panose="02010609060101010101" pitchFamily="49" charset="-122"/>
                <a:ea typeface="黑体" panose="02010609060101010101" pitchFamily="49" charset="-122"/>
              </a:rPr>
              <a:t>链入链接</a:t>
            </a:r>
            <a:r>
              <a:rPr lang="zh-CN" altLang="en-US" sz="2400" dirty="0">
                <a:latin typeface="黑体" panose="02010609060101010101" pitchFamily="49" charset="-122"/>
                <a:ea typeface="黑体" panose="02010609060101010101" pitchFamily="49" charset="-122"/>
              </a:rPr>
              <a:t>，而只有面向 </a:t>
            </a:r>
            <a:r>
              <a:rPr lang="en-US" altLang="zh-CN" sz="2400" dirty="0">
                <a:latin typeface="黑体" panose="02010609060101010101" pitchFamily="49" charset="-122"/>
                <a:ea typeface="黑体" panose="02010609060101010101" pitchFamily="49" charset="-122"/>
              </a:rPr>
              <a:t>ID=1</a:t>
            </a:r>
            <a:r>
              <a:rPr lang="zh-CN" altLang="en-US" sz="2400" dirty="0">
                <a:latin typeface="黑体" panose="02010609060101010101" pitchFamily="49" charset="-122"/>
                <a:ea typeface="黑体" panose="02010609060101010101" pitchFamily="49" charset="-122"/>
              </a:rPr>
              <a:t>页面的一个链接，因此</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面向</a:t>
            </a:r>
            <a:r>
              <a:rPr lang="en-US" altLang="zh-CN" sz="2400" dirty="0">
                <a:latin typeface="黑体" panose="02010609060101010101" pitchFamily="49" charset="-122"/>
                <a:ea typeface="黑体" panose="02010609060101010101" pitchFamily="49" charset="-122"/>
              </a:rPr>
              <a:t>ID=1</a:t>
            </a:r>
            <a:r>
              <a:rPr lang="zh-CN" altLang="en-US" sz="2400" dirty="0">
                <a:latin typeface="黑体" panose="02010609060101010101" pitchFamily="49" charset="-122"/>
                <a:ea typeface="黑体" panose="02010609060101010101" pitchFamily="49" charset="-122"/>
              </a:rPr>
              <a:t>页面的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链接就得到</a:t>
            </a:r>
            <a:r>
              <a:rPr lang="en-US" altLang="zh-CN" sz="2400" dirty="0">
                <a:latin typeface="黑体" panose="02010609060101010101" pitchFamily="49" charset="-122"/>
                <a:ea typeface="黑体" panose="02010609060101010101" pitchFamily="49" charset="-122"/>
              </a:rPr>
              <a:t>ID=2</a:t>
            </a:r>
            <a:r>
              <a:rPr lang="zh-CN" altLang="en-US" sz="2400" dirty="0">
                <a:latin typeface="黑体" panose="02010609060101010101" pitchFamily="49" charset="-122"/>
                <a:ea typeface="黑体" panose="02010609060101010101" pitchFamily="49" charset="-122"/>
              </a:rPr>
              <a:t>的所有的</a:t>
            </a:r>
            <a:r>
              <a:rPr lang="en-US" altLang="zh-CN" sz="2400" dirty="0">
                <a:latin typeface="黑体" panose="02010609060101010101" pitchFamily="49" charset="-122"/>
                <a:ea typeface="黑体" panose="02010609060101010101" pitchFamily="49" charset="-122"/>
              </a:rPr>
              <a:t>PageRank</a:t>
            </a:r>
            <a:r>
              <a:rPr lang="zh-CN" altLang="en-US" sz="2400" dirty="0">
                <a:latin typeface="黑体" panose="02010609060101010101" pitchFamily="49" charset="-122"/>
                <a:ea typeface="黑体" panose="02010609060101010101" pitchFamily="49" charset="-122"/>
              </a:rPr>
              <a:t>数。</a:t>
            </a:r>
          </a:p>
          <a:p>
            <a:pPr>
              <a:lnSpc>
                <a:spcPct val="90000"/>
              </a:lnSpc>
            </a:pPr>
            <a:r>
              <a:rPr lang="zh-CN" altLang="en-US" sz="2400" dirty="0">
                <a:latin typeface="黑体" panose="02010609060101010101" pitchFamily="49" charset="-122"/>
                <a:ea typeface="黑体" panose="02010609060101010101" pitchFamily="49" charset="-122"/>
              </a:rPr>
              <a:t>因为</a:t>
            </a:r>
            <a:r>
              <a:rPr lang="en-US" altLang="zh-CN" sz="2400" dirty="0">
                <a:latin typeface="黑体" panose="02010609060101010101" pitchFamily="49" charset="-122"/>
                <a:ea typeface="黑体" panose="02010609060101010101" pitchFamily="49" charset="-122"/>
              </a:rPr>
              <a:t>ID=1</a:t>
            </a:r>
            <a:r>
              <a:rPr lang="zh-CN" altLang="en-US" sz="2400" dirty="0">
                <a:latin typeface="黑体" panose="02010609060101010101" pitchFamily="49" charset="-122"/>
                <a:ea typeface="黑体" panose="02010609060101010101" pitchFamily="49" charset="-122"/>
              </a:rPr>
              <a:t>页面是</a:t>
            </a:r>
            <a:r>
              <a:rPr lang="zh-CN" altLang="en-US" sz="2400" b="1" dirty="0">
                <a:latin typeface="黑体" panose="02010609060101010101" pitchFamily="49" charset="-122"/>
                <a:ea typeface="黑体" panose="02010609060101010101" pitchFamily="49" charset="-122"/>
              </a:rPr>
              <a:t>链出链接</a:t>
            </a:r>
            <a:r>
              <a:rPr lang="zh-CN" altLang="en-US" sz="2400" dirty="0">
                <a:latin typeface="黑体" panose="02010609060101010101" pitchFamily="49" charset="-122"/>
                <a:ea typeface="黑体" panose="02010609060101010101" pitchFamily="49" charset="-122"/>
              </a:rPr>
              <a:t>和</a:t>
            </a:r>
            <a:r>
              <a:rPr lang="zh-CN" altLang="en-US" sz="2400" b="1" dirty="0">
                <a:latin typeface="黑体" panose="02010609060101010101" pitchFamily="49" charset="-122"/>
                <a:ea typeface="黑体" panose="02010609060101010101" pitchFamily="49" charset="-122"/>
              </a:rPr>
              <a:t>链入链接</a:t>
            </a:r>
            <a:r>
              <a:rPr lang="zh-CN" altLang="en-US" sz="2400" dirty="0">
                <a:latin typeface="黑体" panose="02010609060101010101" pitchFamily="49" charset="-122"/>
                <a:ea typeface="黑体" panose="02010609060101010101" pitchFamily="49" charset="-122"/>
              </a:rPr>
              <a:t>最多的页面，也可以理解它是最受欢迎的页面。</a:t>
            </a:r>
          </a:p>
        </p:txBody>
      </p:sp>
      <p:pic>
        <p:nvPicPr>
          <p:cNvPr id="146436" name="Picture 4">
            <a:extLst>
              <a:ext uri="{FF2B5EF4-FFF2-40B4-BE49-F238E27FC236}">
                <a16:creationId xmlns:a16="http://schemas.microsoft.com/office/drawing/2014/main" id="{AD6C7739-8955-4588-AEF6-5D5CD8118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t="42999" r="33751" b="24001"/>
          <a:stretch>
            <a:fillRect/>
          </a:stretch>
        </p:blipFill>
        <p:spPr bwMode="auto">
          <a:xfrm>
            <a:off x="0" y="1412875"/>
            <a:ext cx="57150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437" name="Picture 5" descr="linkstruct2">
            <a:extLst>
              <a:ext uri="{FF2B5EF4-FFF2-40B4-BE49-F238E27FC236}">
                <a16:creationId xmlns:a16="http://schemas.microsoft.com/office/drawing/2014/main" id="{B00E4A75-CF21-412A-A187-1D90F7326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88913"/>
            <a:ext cx="35052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D1CCD4CB-6063-4F79-AA2E-9A056B098ED8}"/>
              </a:ext>
            </a:extLst>
          </p:cNvPr>
          <p:cNvSpPr>
            <a:spLocks noGrp="1" noChangeArrowheads="1"/>
          </p:cNvSpPr>
          <p:nvPr>
            <p:ph type="title"/>
          </p:nvPr>
        </p:nvSpPr>
        <p:spPr>
          <a:xfrm>
            <a:off x="-36513" y="133350"/>
            <a:ext cx="7793038" cy="1141413"/>
          </a:xfrm>
        </p:spPr>
        <p:txBody>
          <a:bodyPr/>
          <a:lstStyle/>
          <a:p>
            <a:r>
              <a:rPr lang="en-US" altLang="zh-CN" sz="3600">
                <a:solidFill>
                  <a:srgbClr val="990099"/>
                </a:solidFill>
                <a:latin typeface="黑体" panose="02010609060101010101" pitchFamily="49" charset="-122"/>
                <a:ea typeface="黑体" panose="02010609060101010101" pitchFamily="49" charset="-122"/>
              </a:rPr>
              <a:t>PageRank</a:t>
            </a:r>
            <a:r>
              <a:rPr lang="zh-CN" altLang="en-US" sz="3600">
                <a:solidFill>
                  <a:srgbClr val="990099"/>
                </a:solidFill>
                <a:latin typeface="黑体" panose="02010609060101010101" pitchFamily="49" charset="-122"/>
                <a:ea typeface="黑体" panose="02010609060101010101" pitchFamily="49" charset="-122"/>
              </a:rPr>
              <a:t>结果的评价</a:t>
            </a:r>
            <a:r>
              <a:rPr lang="en-US" altLang="zh-CN" sz="3600">
                <a:solidFill>
                  <a:srgbClr val="990099"/>
                </a:solidFill>
                <a:latin typeface="黑体" panose="02010609060101010101" pitchFamily="49" charset="-122"/>
                <a:ea typeface="黑体" panose="02010609060101010101" pitchFamily="49" charset="-122"/>
              </a:rPr>
              <a:t>(Cont.)</a:t>
            </a:r>
            <a:endParaRPr lang="zh-CN" altLang="en-US" sz="3600">
              <a:solidFill>
                <a:srgbClr val="990099"/>
              </a:solidFill>
              <a:latin typeface="黑体" panose="02010609060101010101" pitchFamily="49" charset="-122"/>
              <a:ea typeface="黑体" panose="02010609060101010101" pitchFamily="49" charset="-122"/>
            </a:endParaRPr>
          </a:p>
        </p:txBody>
      </p:sp>
      <p:sp>
        <p:nvSpPr>
          <p:cNvPr id="147459" name="Rectangle 3">
            <a:extLst>
              <a:ext uri="{FF2B5EF4-FFF2-40B4-BE49-F238E27FC236}">
                <a16:creationId xmlns:a16="http://schemas.microsoft.com/office/drawing/2014/main" id="{A0769438-4FFC-4DE6-97D2-5EF975AE79D1}"/>
              </a:ext>
            </a:extLst>
          </p:cNvPr>
          <p:cNvSpPr>
            <a:spLocks noGrp="1" noChangeArrowheads="1"/>
          </p:cNvSpPr>
          <p:nvPr>
            <p:ph type="body" idx="1"/>
          </p:nvPr>
        </p:nvSpPr>
        <p:spPr>
          <a:xfrm>
            <a:off x="395288" y="4408488"/>
            <a:ext cx="8229600" cy="3124200"/>
          </a:xfrm>
        </p:spPr>
        <p:txBody>
          <a:bodyPr/>
          <a:lstStyle/>
          <a:p>
            <a:r>
              <a:rPr lang="zh-CN" altLang="en-US" sz="2400">
                <a:latin typeface="黑体" panose="02010609060101010101" pitchFamily="49" charset="-122"/>
                <a:ea typeface="黑体" panose="02010609060101010101" pitchFamily="49" charset="-122"/>
              </a:rPr>
              <a:t>反过来，最后一名的 </a:t>
            </a:r>
            <a:r>
              <a:rPr lang="en-US" altLang="zh-CN" sz="2400">
                <a:latin typeface="黑体" panose="02010609060101010101" pitchFamily="49" charset="-122"/>
                <a:ea typeface="黑体" panose="02010609060101010101" pitchFamily="49" charset="-122"/>
              </a:rPr>
              <a:t>ID=6 </a:t>
            </a:r>
            <a:r>
              <a:rPr lang="zh-CN" altLang="en-US" sz="2400">
                <a:latin typeface="黑体" panose="02010609060101010101" pitchFamily="49" charset="-122"/>
                <a:ea typeface="黑体" panose="02010609060101010101" pitchFamily="49" charset="-122"/>
              </a:rPr>
              <a:t>页面只有 </a:t>
            </a:r>
            <a:r>
              <a:rPr lang="en-US" altLang="zh-CN" sz="2400">
                <a:latin typeface="黑体" panose="02010609060101010101" pitchFamily="49" charset="-122"/>
                <a:ea typeface="黑体" panose="02010609060101010101" pitchFamily="49" charset="-122"/>
              </a:rPr>
              <a:t>ID=1 </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15</a:t>
            </a:r>
            <a:r>
              <a:rPr lang="zh-CN" altLang="en-US" sz="2400">
                <a:latin typeface="黑体" panose="02010609060101010101" pitchFamily="49" charset="-122"/>
                <a:ea typeface="黑体" panose="02010609060101010101" pitchFamily="49" charset="-122"/>
              </a:rPr>
              <a:t>％的微弱评价。</a:t>
            </a:r>
          </a:p>
          <a:p>
            <a:r>
              <a:rPr lang="zh-CN" altLang="en-US" sz="2400">
                <a:latin typeface="黑体" panose="02010609060101010101" pitchFamily="49" charset="-122"/>
                <a:ea typeface="黑体" panose="02010609060101010101" pitchFamily="49" charset="-122"/>
              </a:rPr>
              <a:t>总之，即使有</a:t>
            </a:r>
            <a:r>
              <a:rPr lang="zh-CN" altLang="en-US" sz="2400">
                <a:solidFill>
                  <a:srgbClr val="990099"/>
                </a:solidFill>
                <a:latin typeface="黑体" panose="02010609060101010101" pitchFamily="49" charset="-122"/>
                <a:ea typeface="黑体" panose="02010609060101010101" pitchFamily="49" charset="-122"/>
              </a:rPr>
              <a:t>同样</a:t>
            </a:r>
            <a:r>
              <a:rPr lang="zh-CN" altLang="en-US" sz="2400">
                <a:latin typeface="黑体" panose="02010609060101010101" pitchFamily="49" charset="-122"/>
                <a:ea typeface="黑体" panose="02010609060101010101" pitchFamily="49" charset="-122"/>
              </a:rPr>
              <a:t>的</a:t>
            </a:r>
            <a:r>
              <a:rPr lang="zh-CN" altLang="en-US" sz="2400" b="1">
                <a:solidFill>
                  <a:srgbClr val="990099"/>
                </a:solidFill>
                <a:latin typeface="黑体" panose="02010609060101010101" pitchFamily="49" charset="-122"/>
                <a:ea typeface="黑体" panose="02010609060101010101" pitchFamily="49" charset="-122"/>
              </a:rPr>
              <a:t>链入链接</a:t>
            </a:r>
            <a:r>
              <a:rPr lang="zh-CN" altLang="en-US" sz="2400">
                <a:solidFill>
                  <a:srgbClr val="990099"/>
                </a:solidFill>
                <a:latin typeface="黑体" panose="02010609060101010101" pitchFamily="49" charset="-122"/>
                <a:ea typeface="黑体" panose="02010609060101010101" pitchFamily="49" charset="-122"/>
              </a:rPr>
              <a:t>的</a:t>
            </a:r>
            <a:r>
              <a:rPr lang="zh-CN" altLang="en-US" sz="2400">
                <a:latin typeface="黑体" panose="02010609060101010101" pitchFamily="49" charset="-122"/>
                <a:ea typeface="黑体" panose="02010609060101010101" pitchFamily="49" charset="-122"/>
              </a:rPr>
              <a:t>数目，</a:t>
            </a:r>
            <a:r>
              <a:rPr lang="zh-CN" altLang="en-US" sz="2400">
                <a:solidFill>
                  <a:srgbClr val="990099"/>
                </a:solidFill>
                <a:latin typeface="黑体" panose="02010609060101010101" pitchFamily="49" charset="-122"/>
                <a:ea typeface="黑体" panose="02010609060101010101" pitchFamily="49" charset="-122"/>
              </a:rPr>
              <a:t>链接源页面评价的高低</a:t>
            </a:r>
            <a:r>
              <a:rPr lang="zh-CN" altLang="en-US" sz="2400">
                <a:latin typeface="黑体" panose="02010609060101010101" pitchFamily="49" charset="-122"/>
                <a:ea typeface="黑体" panose="02010609060101010101" pitchFamily="49" charset="-122"/>
              </a:rPr>
              <a:t>也影响 </a:t>
            </a:r>
            <a:r>
              <a:rPr lang="en-US" altLang="zh-CN" sz="2400">
                <a:latin typeface="黑体" panose="02010609060101010101" pitchFamily="49" charset="-122"/>
                <a:ea typeface="黑体" panose="02010609060101010101" pitchFamily="49" charset="-122"/>
              </a:rPr>
              <a:t>PageRank </a:t>
            </a:r>
            <a:r>
              <a:rPr lang="zh-CN" altLang="en-US" sz="2400">
                <a:latin typeface="黑体" panose="02010609060101010101" pitchFamily="49" charset="-122"/>
                <a:ea typeface="黑体" panose="02010609060101010101" pitchFamily="49" charset="-122"/>
              </a:rPr>
              <a:t>的高低。</a:t>
            </a:r>
          </a:p>
        </p:txBody>
      </p:sp>
      <p:pic>
        <p:nvPicPr>
          <p:cNvPr id="147460" name="Picture 4">
            <a:extLst>
              <a:ext uri="{FF2B5EF4-FFF2-40B4-BE49-F238E27FC236}">
                <a16:creationId xmlns:a16="http://schemas.microsoft.com/office/drawing/2014/main" id="{9AB77D41-387D-442E-A24F-1625F9CCE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42999" r="33751" b="24001"/>
          <a:stretch>
            <a:fillRect/>
          </a:stretch>
        </p:blipFill>
        <p:spPr bwMode="auto">
          <a:xfrm>
            <a:off x="0" y="1790700"/>
            <a:ext cx="57150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1" name="Picture 5" descr="linkstruct2">
            <a:extLst>
              <a:ext uri="{FF2B5EF4-FFF2-40B4-BE49-F238E27FC236}">
                <a16:creationId xmlns:a16="http://schemas.microsoft.com/office/drawing/2014/main" id="{DE984445-05B4-4D84-92A6-4107842E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11200"/>
            <a:ext cx="35052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
            <a:extLst>
              <a:ext uri="{FF2B5EF4-FFF2-40B4-BE49-F238E27FC236}">
                <a16:creationId xmlns:a16="http://schemas.microsoft.com/office/drawing/2014/main" id="{FE3DD0B2-C282-40EA-87F4-2ADE1BF0CB95}"/>
              </a:ext>
            </a:extLst>
          </p:cNvPr>
          <p:cNvSpPr>
            <a:spLocks noGrp="1" noChangeArrowheads="1"/>
          </p:cNvSpPr>
          <p:nvPr>
            <p:ph type="title" idx="4294967295"/>
          </p:nvPr>
        </p:nvSpPr>
        <p:spPr>
          <a:xfrm>
            <a:off x="395536" y="188640"/>
            <a:ext cx="8229600" cy="1143000"/>
          </a:xfrm>
          <a:extLst>
            <a:ext uri="{91240B29-F687-4F45-9708-019B960494DF}">
              <a14:hiddenLine xmlns:a14="http://schemas.microsoft.com/office/drawing/2010/main" w="9525" cap="flat">
                <a:solidFill>
                  <a:srgbClr val="3465AF"/>
                </a:solidFill>
                <a:round/>
                <a:headEnd/>
                <a:tailEnd/>
              </a14:hiddenLine>
            </a:ext>
          </a:extLst>
        </p:spPr>
        <p:txBody>
          <a:bodyPr/>
          <a:lstStyle/>
          <a:p>
            <a:pPr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dirty="0">
                <a:solidFill>
                  <a:srgbClr val="993366"/>
                </a:solidFill>
                <a:latin typeface="黑体" panose="02010609060101010101" pitchFamily="49" charset="-122"/>
                <a:ea typeface="黑体" panose="02010609060101010101" pitchFamily="49" charset="-122"/>
              </a:rPr>
              <a:t>PageRank</a:t>
            </a:r>
            <a:r>
              <a:rPr lang="zh-CN" altLang="zh-CN" sz="3600" dirty="0">
                <a:solidFill>
                  <a:srgbClr val="993366"/>
                </a:solidFill>
                <a:latin typeface="黑体" panose="02010609060101010101" pitchFamily="49" charset="-122"/>
                <a:ea typeface="黑体" panose="02010609060101010101" pitchFamily="49" charset="-122"/>
              </a:rPr>
              <a:t>数值计算难点（一）</a:t>
            </a:r>
          </a:p>
        </p:txBody>
      </p:sp>
      <p:sp>
        <p:nvSpPr>
          <p:cNvPr id="149507" name="Rectangle 2">
            <a:extLst>
              <a:ext uri="{FF2B5EF4-FFF2-40B4-BE49-F238E27FC236}">
                <a16:creationId xmlns:a16="http://schemas.microsoft.com/office/drawing/2014/main" id="{478C9B5E-FDC0-4EC7-BB35-C3B7A77CB5E4}"/>
              </a:ext>
            </a:extLst>
          </p:cNvPr>
          <p:cNvSpPr txBox="1">
            <a:spLocks noChangeArrowheads="1"/>
          </p:cNvSpPr>
          <p:nvPr/>
        </p:nvSpPr>
        <p:spPr bwMode="auto">
          <a:xfrm>
            <a:off x="457200" y="2143125"/>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7" rIns="91418" bIns="45707"/>
          <a:lstStyle>
            <a:lvl1pPr marL="338138" indent="-338138" defTabSz="911225">
              <a:spcBef>
                <a:spcPct val="20000"/>
              </a:spcBef>
              <a:buClr>
                <a:schemeClr val="folHlink"/>
              </a:buClr>
              <a:buSzPct val="6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3200">
                <a:solidFill>
                  <a:schemeClr val="tx1"/>
                </a:solidFill>
                <a:latin typeface="Tahoma" panose="020B0604030504040204" pitchFamily="34" charset="0"/>
                <a:ea typeface="宋体" panose="02010600030101010101" pitchFamily="2" charset="-122"/>
              </a:defRPr>
            </a:lvl1pPr>
            <a:lvl2pPr marL="742950" indent="-285750" defTabSz="911225">
              <a:spcBef>
                <a:spcPct val="20000"/>
              </a:spcBef>
              <a:buClr>
                <a:schemeClr val="hlink"/>
              </a:buClr>
              <a:buSzPct val="55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2900">
                <a:solidFill>
                  <a:schemeClr val="tx1"/>
                </a:solidFill>
                <a:latin typeface="Tahoma" panose="020B0604030504040204" pitchFamily="34" charset="0"/>
                <a:ea typeface="宋体" panose="02010600030101010101" pitchFamily="2" charset="-122"/>
              </a:defRPr>
            </a:lvl2pPr>
            <a:lvl3pPr marL="1143000" indent="-228600" defTabSz="911225">
              <a:spcBef>
                <a:spcPct val="20000"/>
              </a:spcBef>
              <a:buClr>
                <a:schemeClr val="folHlink"/>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2500">
                <a:solidFill>
                  <a:schemeClr val="tx1"/>
                </a:solidFill>
                <a:latin typeface="Tahoma" panose="020B0604030504040204" pitchFamily="34" charset="0"/>
                <a:ea typeface="宋体" panose="02010600030101010101" pitchFamily="2" charset="-122"/>
              </a:defRPr>
            </a:lvl3pPr>
            <a:lvl4pPr marL="1600200" indent="-228600" defTabSz="911225">
              <a:spcBef>
                <a:spcPct val="20000"/>
              </a:spcBef>
              <a:buClr>
                <a:schemeClr val="accent2"/>
              </a:buClr>
              <a:buSzPct val="55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4pPr>
            <a:lvl5pPr marL="2057400" indent="-228600" defTabSz="911225">
              <a:spcBef>
                <a:spcPct val="20000"/>
              </a:spcBef>
              <a:buClr>
                <a:schemeClr val="accent1"/>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buChar char="n"/>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kumimoji="1" sz="1900">
                <a:solidFill>
                  <a:schemeClr val="tx1"/>
                </a:solidFill>
                <a:latin typeface="Tahoma" panose="020B0604030504040204" pitchFamily="34" charset="0"/>
                <a:ea typeface="宋体" panose="02010600030101010101" pitchFamily="2" charset="-122"/>
              </a:defRPr>
            </a:lvl9pPr>
          </a:lstStyle>
          <a:p>
            <a:pPr hangingPunct="1">
              <a:lnSpc>
                <a:spcPct val="90000"/>
              </a:lnSpc>
              <a:spcBef>
                <a:spcPts val="700"/>
              </a:spcBef>
              <a:buFont typeface="Arial" panose="020B0604020202020204" pitchFamily="34" charset="0"/>
              <a:buChar char="•"/>
            </a:pPr>
            <a:r>
              <a:rPr lang="zh-CN" altLang="zh-CN" sz="2400">
                <a:latin typeface="黑体" panose="02010609060101010101" pitchFamily="49" charset="-122"/>
                <a:ea typeface="黑体" panose="02010609060101010101" pitchFamily="49" charset="-122"/>
              </a:rPr>
              <a:t>计算机容量限制   </a:t>
            </a:r>
          </a:p>
          <a:p>
            <a:pPr hangingPunct="1">
              <a:lnSpc>
                <a:spcPct val="90000"/>
              </a:lnSpc>
              <a:spcBef>
                <a:spcPts val="700"/>
              </a:spcBef>
              <a:buFont typeface="Arial" panose="020B0604020202020204" pitchFamily="34" charset="0"/>
              <a:buChar char="•"/>
            </a:pPr>
            <a:r>
              <a:rPr lang="zh-CN" altLang="zh-CN" sz="2400">
                <a:latin typeface="黑体" panose="02010609060101010101" pitchFamily="49" charset="-122"/>
                <a:ea typeface="黑体" panose="02010609060101010101" pitchFamily="49" charset="-122"/>
              </a:rPr>
              <a:t>假设 </a:t>
            </a:r>
            <a:r>
              <a:rPr lang="en-US" altLang="zh-CN" sz="2400">
                <a:latin typeface="黑体" panose="02010609060101010101" pitchFamily="49" charset="-122"/>
                <a:ea typeface="黑体" panose="02010609060101010101" pitchFamily="49" charset="-122"/>
              </a:rPr>
              <a:t>N </a:t>
            </a:r>
            <a:r>
              <a:rPr lang="zh-CN" altLang="zh-CN" sz="2400">
                <a:latin typeface="黑体" panose="02010609060101010101" pitchFamily="49" charset="-122"/>
                <a:ea typeface="黑体" panose="02010609060101010101" pitchFamily="49" charset="-122"/>
              </a:rPr>
              <a:t>是 </a:t>
            </a:r>
            <a:r>
              <a:rPr lang="en-US" altLang="zh-CN" sz="2400">
                <a:latin typeface="黑体" panose="02010609060101010101" pitchFamily="49" charset="-122"/>
                <a:ea typeface="黑体" panose="02010609060101010101" pitchFamily="49" charset="-122"/>
              </a:rPr>
              <a:t>10</a:t>
            </a:r>
            <a:r>
              <a:rPr lang="en-US" altLang="zh-CN" sz="2400" baseline="30000">
                <a:latin typeface="黑体" panose="02010609060101010101" pitchFamily="49" charset="-122"/>
                <a:ea typeface="黑体" panose="02010609060101010101" pitchFamily="49" charset="-122"/>
              </a:rPr>
              <a:t>4</a:t>
            </a:r>
            <a:r>
              <a:rPr lang="en-US" altLang="zh-CN" sz="2400">
                <a:latin typeface="Arial" panose="020B0604020202020204" pitchFamily="34" charset="0"/>
                <a:ea typeface="黑体" panose="02010609060101010101" pitchFamily="49" charset="-122"/>
              </a:rPr>
              <a:t> </a:t>
            </a:r>
            <a:r>
              <a:rPr lang="zh-CN" altLang="zh-CN" sz="2400">
                <a:latin typeface="黑体" panose="02010609060101010101" pitchFamily="49" charset="-122"/>
                <a:ea typeface="黑体" panose="02010609060101010101" pitchFamily="49" charset="-122"/>
              </a:rPr>
              <a:t>的 </a:t>
            </a:r>
            <a:r>
              <a:rPr lang="en-US" altLang="zh-CN" sz="2400">
                <a:latin typeface="黑体" panose="02010609060101010101" pitchFamily="49" charset="-122"/>
                <a:ea typeface="黑体" panose="02010609060101010101" pitchFamily="49" charset="-122"/>
              </a:rPr>
              <a:t>order</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10</a:t>
            </a:r>
            <a:r>
              <a:rPr lang="en-US" altLang="zh-CN" sz="2400" baseline="30000">
                <a:latin typeface="黑体" panose="02010609060101010101" pitchFamily="49" charset="-122"/>
                <a:ea typeface="黑体" panose="02010609060101010101" pitchFamily="49" charset="-122"/>
              </a:rPr>
              <a:t>4</a:t>
            </a:r>
            <a:r>
              <a:rPr lang="en-US" altLang="zh-CN" sz="2400">
                <a:latin typeface="Arial" panose="020B0604020202020204" pitchFamily="34" charset="0"/>
                <a:ea typeface="黑体" panose="02010609060101010101" pitchFamily="49" charset="-122"/>
              </a:rPr>
              <a:t> X</a:t>
            </a:r>
            <a:r>
              <a:rPr lang="en-US" altLang="zh-CN" sz="2400">
                <a:latin typeface="黑体" panose="02010609060101010101" pitchFamily="49" charset="-122"/>
                <a:ea typeface="黑体" panose="02010609060101010101" pitchFamily="49" charset="-122"/>
              </a:rPr>
              <a:t>10</a:t>
            </a:r>
            <a:r>
              <a:rPr lang="en-US" altLang="zh-CN" sz="2400" baseline="30000">
                <a:latin typeface="黑体" panose="02010609060101010101" pitchFamily="49" charset="-122"/>
                <a:ea typeface="黑体" panose="02010609060101010101" pitchFamily="49" charset="-122"/>
              </a:rPr>
              <a:t>4</a:t>
            </a:r>
            <a:r>
              <a:rPr lang="en-US" altLang="zh-CN" sz="2400">
                <a:latin typeface="Arial" panose="020B0604020202020204" pitchFamily="34" charset="0"/>
                <a:ea typeface="黑体" panose="02010609060101010101" pitchFamily="49" charset="-122"/>
              </a:rPr>
              <a:t> </a:t>
            </a:r>
            <a:r>
              <a:rPr lang="zh-CN" altLang="en-US" sz="2400">
                <a:latin typeface="Arial" panose="020B0604020202020204" pitchFamily="34" charset="0"/>
                <a:ea typeface="黑体" panose="02010609060101010101" pitchFamily="49" charset="-122"/>
              </a:rPr>
              <a:t>矩阵</a:t>
            </a:r>
            <a:r>
              <a:rPr lang="zh-CN" altLang="zh-CN" sz="2400">
                <a:latin typeface="黑体" panose="02010609060101010101" pitchFamily="49" charset="-122"/>
                <a:ea typeface="黑体" panose="02010609060101010101" pitchFamily="49" charset="-122"/>
              </a:rPr>
              <a:t>。通常，数值计算程序内部行列和矢量是用双精度记录的，</a:t>
            </a:r>
            <a:r>
              <a:rPr lang="en-US" altLang="zh-CN" sz="2400">
                <a:latin typeface="黑体" panose="02010609060101010101" pitchFamily="49" charset="-122"/>
                <a:ea typeface="黑体" panose="02010609060101010101" pitchFamily="49" charset="-122"/>
              </a:rPr>
              <a:t>N </a:t>
            </a:r>
            <a:r>
              <a:rPr lang="zh-CN" altLang="zh-CN" sz="2400">
                <a:latin typeface="黑体" panose="02010609060101010101" pitchFamily="49" charset="-122"/>
                <a:ea typeface="黑体" panose="02010609060101010101" pitchFamily="49" charset="-122"/>
              </a:rPr>
              <a:t>次正方行列 </a:t>
            </a:r>
            <a:r>
              <a:rPr lang="en-US" altLang="zh-CN" sz="2400">
                <a:latin typeface="黑体" panose="02010609060101010101" pitchFamily="49" charset="-122"/>
                <a:ea typeface="黑体" panose="02010609060101010101" pitchFamily="49" charset="-122"/>
              </a:rPr>
              <a:t>A </a:t>
            </a:r>
            <a:r>
              <a:rPr lang="zh-CN" altLang="zh-CN" sz="2400">
                <a:latin typeface="黑体" panose="02010609060101010101" pitchFamily="49" charset="-122"/>
                <a:ea typeface="黑体" panose="02010609060101010101" pitchFamily="49" charset="-122"/>
              </a:rPr>
              <a:t>的记忆领域为 </a:t>
            </a:r>
            <a:r>
              <a:rPr lang="en-US" altLang="zh-CN" sz="2400">
                <a:latin typeface="黑体" panose="02010609060101010101" pitchFamily="49" charset="-122"/>
                <a:ea typeface="黑体" panose="02010609060101010101" pitchFamily="49" charset="-122"/>
              </a:rPr>
              <a:t>sizeof(double)* N * N =8 *10</a:t>
            </a:r>
            <a:r>
              <a:rPr lang="en-US" altLang="zh-CN" sz="2400" baseline="30000">
                <a:latin typeface="黑体" panose="02010609060101010101" pitchFamily="49" charset="-122"/>
                <a:ea typeface="黑体" panose="02010609060101010101" pitchFamily="49" charset="-122"/>
              </a:rPr>
              <a:t>4</a:t>
            </a:r>
            <a:r>
              <a:rPr lang="en-US" altLang="zh-CN" sz="2400">
                <a:latin typeface="Arial" panose="020B0604020202020204" pitchFamily="34" charset="0"/>
                <a:ea typeface="黑体" panose="02010609060101010101" pitchFamily="49" charset="-122"/>
              </a:rPr>
              <a:t> </a:t>
            </a:r>
            <a:r>
              <a:rPr lang="en-US" altLang="zh-CN" sz="2400">
                <a:latin typeface="黑体" panose="02010609060101010101" pitchFamily="49" charset="-122"/>
                <a:ea typeface="黑体" panose="02010609060101010101" pitchFamily="49" charset="-122"/>
              </a:rPr>
              <a:t>* 10</a:t>
            </a:r>
            <a:r>
              <a:rPr lang="en-US" altLang="zh-CN" sz="2400" baseline="30000">
                <a:latin typeface="黑体" panose="02010609060101010101" pitchFamily="49" charset="-122"/>
                <a:ea typeface="黑体" panose="02010609060101010101" pitchFamily="49" charset="-122"/>
              </a:rPr>
              <a:t>4</a:t>
            </a:r>
            <a:r>
              <a:rPr lang="zh-CN" altLang="zh-CN"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800MB</a:t>
            </a:r>
            <a:r>
              <a:rPr lang="zh-CN" altLang="zh-CN"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 </a:t>
            </a:r>
            <a:r>
              <a:rPr lang="zh-CN" altLang="zh-CN" sz="2400">
                <a:latin typeface="黑体" panose="02010609060101010101" pitchFamily="49" charset="-122"/>
                <a:ea typeface="黑体" panose="02010609060101010101" pitchFamily="49" charset="-122"/>
              </a:rPr>
              <a:t>如果变成 </a:t>
            </a:r>
            <a:r>
              <a:rPr lang="en-US" altLang="zh-CN" sz="2400">
                <a:latin typeface="黑体" panose="02010609060101010101" pitchFamily="49" charset="-122"/>
                <a:ea typeface="黑体" panose="02010609060101010101" pitchFamily="49" charset="-122"/>
              </a:rPr>
              <a:t>10</a:t>
            </a:r>
            <a:r>
              <a:rPr lang="en-US" altLang="zh-CN" sz="2400" baseline="30000">
                <a:latin typeface="黑体" panose="02010609060101010101" pitchFamily="49" charset="-122"/>
                <a:ea typeface="黑体" panose="02010609060101010101" pitchFamily="49" charset="-122"/>
              </a:rPr>
              <a:t>5</a:t>
            </a:r>
            <a:r>
              <a:rPr lang="en-US" altLang="zh-CN" sz="2400">
                <a:latin typeface="Arial" panose="020B0604020202020204" pitchFamily="34" charset="0"/>
                <a:ea typeface="黑体" panose="02010609060101010101" pitchFamily="49" charset="-122"/>
              </a:rPr>
              <a:t> </a:t>
            </a:r>
            <a:r>
              <a:rPr lang="zh-CN" altLang="zh-CN"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10</a:t>
            </a:r>
            <a:r>
              <a:rPr lang="en-US" altLang="zh-CN" sz="2400" baseline="30000">
                <a:latin typeface="黑体" panose="02010609060101010101" pitchFamily="49" charset="-122"/>
                <a:ea typeface="黑体" panose="02010609060101010101" pitchFamily="49" charset="-122"/>
              </a:rPr>
              <a:t>6</a:t>
            </a:r>
            <a:r>
              <a:rPr lang="en-US" altLang="zh-CN" sz="2400">
                <a:latin typeface="Arial" panose="020B0604020202020204" pitchFamily="34" charset="0"/>
                <a:ea typeface="黑体" panose="02010609060101010101" pitchFamily="49" charset="-122"/>
              </a:rPr>
              <a:t> </a:t>
            </a:r>
            <a:r>
              <a:rPr lang="zh-CN" altLang="zh-CN" sz="2400">
                <a:latin typeface="黑体" panose="02010609060101010101" pitchFamily="49" charset="-122"/>
                <a:ea typeface="黑体" panose="02010609060101010101" pitchFamily="49" charset="-122"/>
              </a:rPr>
              <a:t>的话，就变成</a:t>
            </a:r>
            <a:r>
              <a:rPr lang="en-US" altLang="zh-CN" sz="2400">
                <a:latin typeface="黑体" panose="02010609060101010101" pitchFamily="49" charset="-122"/>
                <a:ea typeface="黑体" panose="02010609060101010101" pitchFamily="49" charset="-122"/>
              </a:rPr>
              <a:t>80GB, 8TB</a:t>
            </a:r>
            <a:r>
              <a:rPr lang="zh-CN" altLang="zh-CN" sz="2400">
                <a:latin typeface="黑体" panose="02010609060101010101" pitchFamily="49" charset="-122"/>
                <a:ea typeface="黑体" panose="02010609060101010101" pitchFamily="49" charset="-122"/>
              </a:rPr>
              <a:t>。这样的话不用说内存就连硬盘也已经很困难了。目前，</a:t>
            </a:r>
            <a:r>
              <a:rPr lang="en-US" altLang="zh-CN" sz="2400">
                <a:latin typeface="黑体" panose="02010609060101010101" pitchFamily="49" charset="-122"/>
                <a:ea typeface="黑体" panose="02010609060101010101" pitchFamily="49" charset="-122"/>
              </a:rPr>
              <a:t>Google</a:t>
            </a:r>
            <a:r>
              <a:rPr lang="zh-CN" altLang="zh-CN" sz="2400">
                <a:latin typeface="黑体" panose="02010609060101010101" pitchFamily="49" charset="-122"/>
                <a:ea typeface="黑体" panose="02010609060101010101" pitchFamily="49" charset="-122"/>
              </a:rPr>
              <a:t>处理着</a:t>
            </a:r>
            <a:r>
              <a:rPr lang="en-US" altLang="zh-CN" sz="2400">
                <a:latin typeface="黑体" panose="02010609060101010101" pitchFamily="49" charset="-122"/>
                <a:ea typeface="黑体" panose="02010609060101010101" pitchFamily="49" charset="-122"/>
              </a:rPr>
              <a:t>80</a:t>
            </a:r>
            <a:r>
              <a:rPr lang="zh-CN" altLang="zh-CN" sz="2400">
                <a:latin typeface="黑体" panose="02010609060101010101" pitchFamily="49" charset="-122"/>
                <a:ea typeface="黑体" panose="02010609060101010101" pitchFamily="49" charset="-122"/>
              </a:rPr>
              <a:t>亿以上的页面，很显然，已知的这种做法已经完全不适用了。</a:t>
            </a:r>
            <a:r>
              <a:rPr lang="en-US" altLang="zh-CN" sz="2400">
                <a:latin typeface="黑体" panose="02010609060101010101" pitchFamily="49" charset="-122"/>
                <a:ea typeface="黑体" panose="02010609060101010101" pitchFamily="49" charset="-122"/>
              </a:rPr>
              <a:t> </a:t>
            </a:r>
          </a:p>
          <a:p>
            <a:pPr hangingPunct="1">
              <a:lnSpc>
                <a:spcPct val="90000"/>
              </a:lnSpc>
              <a:spcBef>
                <a:spcPts val="700"/>
              </a:spcBef>
              <a:buFont typeface="Arial" panose="020B0604020202020204" pitchFamily="34" charset="0"/>
              <a:buChar char="•"/>
            </a:pPr>
            <a:r>
              <a:rPr lang="en-US" altLang="zh-CN" sz="2400">
                <a:solidFill>
                  <a:srgbClr val="000000"/>
                </a:solidFill>
              </a:rPr>
              <a:t>Larry Page</a:t>
            </a:r>
            <a:r>
              <a:rPr lang="zh-CN" altLang="en-US" sz="2400" b="1">
                <a:solidFill>
                  <a:srgbClr val="660066"/>
                </a:solidFill>
              </a:rPr>
              <a:t>和</a:t>
            </a:r>
            <a:r>
              <a:rPr lang="en-US" altLang="zh-CN" sz="2400">
                <a:solidFill>
                  <a:srgbClr val="000000"/>
                </a:solidFill>
              </a:rPr>
              <a:t>Sergey Brin</a:t>
            </a:r>
            <a:r>
              <a:rPr lang="zh-CN" altLang="en-US" sz="2400" b="1">
                <a:solidFill>
                  <a:srgbClr val="660066"/>
                </a:solidFill>
              </a:rPr>
              <a:t>两人利用稀疏矩阵计算的技巧，大大的简化了计算量，并实现了这个网页排名算法。</a:t>
            </a:r>
            <a:r>
              <a:rPr lang="zh-CN" altLang="en-US" sz="2400" b="1">
                <a:solidFill>
                  <a:srgbClr val="000000"/>
                </a:solidFill>
              </a:rPr>
              <a:t>今天 </a:t>
            </a:r>
            <a:r>
              <a:rPr lang="en-US" altLang="zh-CN" sz="2400" b="1">
                <a:solidFill>
                  <a:srgbClr val="000000"/>
                </a:solidFill>
              </a:rPr>
              <a:t>Google </a:t>
            </a:r>
            <a:r>
              <a:rPr lang="zh-CN" altLang="en-US" sz="2400" b="1">
                <a:solidFill>
                  <a:srgbClr val="000000"/>
                </a:solidFill>
              </a:rPr>
              <a:t>的工程师把这个算法移植到并行的计算机中，进一步缩短了计算时间，使网页更新的周期比以前短了许多。</a:t>
            </a:r>
            <a:r>
              <a:rPr lang="zh-CN" altLang="en-US" sz="2400" b="1"/>
              <a:t> </a:t>
            </a:r>
            <a:endParaRPr lang="en-US" altLang="zh-CN" sz="2400" b="1">
              <a:latin typeface="黑体" panose="02010609060101010101" pitchFamily="49" charset="-122"/>
              <a:ea typeface="黑体" panose="02010609060101010101" pitchFamily="49" charset="-122"/>
            </a:endParaRPr>
          </a:p>
          <a:p>
            <a:pPr hangingPunct="1">
              <a:lnSpc>
                <a:spcPct val="90000"/>
              </a:lnSpc>
              <a:spcBef>
                <a:spcPts val="700"/>
              </a:spcBef>
              <a:buFont typeface="Arial" panose="020B0604020202020204" pitchFamily="34" charset="0"/>
              <a:buChar char="•"/>
            </a:pPr>
            <a:endParaRPr lang="zh-CN" altLang="zh-CN" sz="310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89</a:t>
            </a:fld>
            <a:endParaRPr lang="zh-CN" altLang="en-US" dirty="0"/>
          </a:p>
        </p:txBody>
      </p:sp>
      <p:sp>
        <p:nvSpPr>
          <p:cNvPr id="5" name="Rectangle 1">
            <a:extLst>
              <a:ext uri="{FF2B5EF4-FFF2-40B4-BE49-F238E27FC236}">
                <a16:creationId xmlns:a16="http://schemas.microsoft.com/office/drawing/2014/main" id="{7BCF18FD-78DE-41DE-A7E7-AF5DC144B4AC}"/>
              </a:ext>
            </a:extLst>
          </p:cNvPr>
          <p:cNvSpPr txBox="1">
            <a:spLocks noChangeArrowheads="1"/>
          </p:cNvSpPr>
          <p:nvPr/>
        </p:nvSpPr>
        <p:spPr bwMode="auto">
          <a:xfrm>
            <a:off x="467544" y="188640"/>
            <a:ext cx="8229600" cy="1143000"/>
          </a:xfrm>
          <a:prstGeom prst="rect">
            <a:avLst/>
          </a:prstGeom>
          <a:noFill/>
          <a:ln w="9525">
            <a:noFill/>
            <a:miter lim="800000"/>
            <a:headEnd/>
            <a:tailEnd/>
          </a:ln>
          <a:extLst>
            <a:ext uri="{91240B29-F687-4F45-9708-019B960494DF}">
              <a14:hiddenLine xmlns:a14="http://schemas.microsoft.com/office/drawing/2010/main" w="9525" cap="flat">
                <a:solidFill>
                  <a:srgbClr val="3465AF"/>
                </a:solidFill>
                <a:round/>
                <a:headEnd/>
                <a:tailEnd/>
              </a14:hiddenLine>
            </a:ext>
          </a:extLst>
        </p:spPr>
        <p:txBody>
          <a:bodyPr vert="horz" wrap="square" lIns="91440" tIns="45720" rIns="91440" bIns="45720" numCol="1" anchor="b" anchorCtr="0" compatLnSpc="1">
            <a:prstTxWarp prst="textNoShape">
              <a:avLst/>
            </a:prstTxWarp>
          </a:bodyPr>
          <a:lst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a:solidFill>
                  <a:srgbClr val="993366"/>
                </a:solidFill>
                <a:latin typeface="黑体" panose="02010609060101010101" pitchFamily="49" charset="-122"/>
              </a:rPr>
              <a:t>PageRank</a:t>
            </a:r>
            <a:r>
              <a:rPr lang="zh-CN" altLang="zh-CN" sz="3600">
                <a:solidFill>
                  <a:srgbClr val="993366"/>
                </a:solidFill>
                <a:latin typeface="黑体" panose="02010609060101010101" pitchFamily="49" charset="-122"/>
              </a:rPr>
              <a:t>数值计算难点（二）</a:t>
            </a:r>
            <a:endParaRPr lang="zh-CN" altLang="zh-CN" sz="3600" dirty="0">
              <a:solidFill>
                <a:srgbClr val="993366"/>
              </a:solidFill>
              <a:latin typeface="黑体" panose="02010609060101010101" pitchFamily="49" charset="-122"/>
            </a:endParaRPr>
          </a:p>
        </p:txBody>
      </p:sp>
      <p:sp>
        <p:nvSpPr>
          <p:cNvPr id="7" name="Rectangle 2">
            <a:extLst>
              <a:ext uri="{FF2B5EF4-FFF2-40B4-BE49-F238E27FC236}">
                <a16:creationId xmlns:a16="http://schemas.microsoft.com/office/drawing/2014/main" id="{C0B1B3C5-8257-41C7-B0C6-78F6BA6909C7}"/>
              </a:ext>
            </a:extLst>
          </p:cNvPr>
          <p:cNvSpPr txBox="1">
            <a:spLocks noChangeArrowheads="1"/>
          </p:cNvSpPr>
          <p:nvPr/>
        </p:nvSpPr>
        <p:spPr bwMode="auto">
          <a:xfrm>
            <a:off x="457200" y="2359025"/>
            <a:ext cx="8077200" cy="3302000"/>
          </a:xfrm>
          <a:prstGeom prst="rect">
            <a:avLst/>
          </a:prstGeom>
          <a:noFill/>
          <a:ln w="9525">
            <a:noFill/>
            <a:miter lim="800000"/>
            <a:headEnd/>
            <a:tailEnd/>
          </a:ln>
          <a:extLst>
            <a:ext uri="{91240B29-F687-4F45-9708-019B960494DF}">
              <a14:hiddenLine xmlns:a14="http://schemas.microsoft.com/office/drawing/2010/main" w="9525" cap="flat">
                <a:solidFill>
                  <a:srgbClr val="3465AF"/>
                </a:solidFill>
                <a:round/>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38138" indent="-338138">
              <a:spcBef>
                <a:spcPts val="700"/>
              </a:spcBef>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zh-CN" altLang="zh-CN">
                <a:latin typeface="黑体" panose="02010609060101010101" pitchFamily="49" charset="-122"/>
              </a:rPr>
              <a:t>收敛问题</a:t>
            </a:r>
          </a:p>
          <a:p>
            <a:pPr marL="338138" indent="-338138">
              <a:spcBef>
                <a:spcPts val="700"/>
              </a:spcBef>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zh-CN" altLang="zh-CN">
                <a:latin typeface="黑体" panose="02010609060101010101" pitchFamily="49" charset="-122"/>
              </a:rPr>
              <a:t>特征向量的求解，就是求解方程       ，是 </a:t>
            </a:r>
            <a:r>
              <a:rPr lang="en-US" altLang="zh-CN">
                <a:latin typeface="黑体" panose="02010609060101010101" pitchFamily="49" charset="-122"/>
              </a:rPr>
              <a:t>N </a:t>
            </a:r>
            <a:r>
              <a:rPr lang="zh-CN" altLang="zh-CN">
                <a:latin typeface="黑体" panose="02010609060101010101" pitchFamily="49" charset="-122"/>
              </a:rPr>
              <a:t>元一次方程组，一般地不能得到分析解，所以只能解其数值。</a:t>
            </a:r>
          </a:p>
          <a:p>
            <a:pPr marL="338138" indent="-338138">
              <a:spcBef>
                <a:spcPts val="700"/>
              </a:spcBef>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zh-CN" altLang="zh-CN">
                <a:latin typeface="黑体" panose="02010609060101010101" pitchFamily="49" charset="-122"/>
              </a:rPr>
              <a:t>然而，常用的迭代求解方法会导致收敛速度很慢。</a:t>
            </a:r>
          </a:p>
          <a:p>
            <a:pPr marL="338138" indent="-338138">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zh-CN" altLang="en-GB" sz="3100" dirty="0">
              <a:latin typeface="黑体" panose="02010609060101010101" pitchFamily="49" charset="-122"/>
            </a:endParaRPr>
          </a:p>
        </p:txBody>
      </p:sp>
    </p:spTree>
    <p:extLst>
      <p:ext uri="{BB962C8B-B14F-4D97-AF65-F5344CB8AC3E}">
        <p14:creationId xmlns:p14="http://schemas.microsoft.com/office/powerpoint/2010/main" val="280762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文本处理</a:t>
            </a:r>
          </a:p>
        </p:txBody>
      </p:sp>
      <p:sp>
        <p:nvSpPr>
          <p:cNvPr id="3" name="内容占位符 2"/>
          <p:cNvSpPr>
            <a:spLocks noGrp="1"/>
          </p:cNvSpPr>
          <p:nvPr>
            <p:ph idx="1"/>
          </p:nvPr>
        </p:nvSpPr>
        <p:spPr/>
        <p:txBody>
          <a:bodyPr/>
          <a:lstStyle/>
          <a:p>
            <a:r>
              <a:rPr lang="en-US" altLang="zh-CN" dirty="0"/>
              <a:t>1.</a:t>
            </a:r>
            <a:r>
              <a:rPr lang="zh-CN" altLang="en-US" dirty="0"/>
              <a:t>词到词项</a:t>
            </a:r>
            <a:endParaRPr lang="en-US" altLang="zh-CN" dirty="0"/>
          </a:p>
          <a:p>
            <a:r>
              <a:rPr lang="en-US" altLang="zh-CN" dirty="0"/>
              <a:t>2.</a:t>
            </a:r>
            <a:r>
              <a:rPr lang="zh-CN" altLang="en-US" dirty="0"/>
              <a:t>文本统计</a:t>
            </a:r>
            <a:endParaRPr lang="en-US" altLang="zh-CN" dirty="0"/>
          </a:p>
          <a:p>
            <a:r>
              <a:rPr lang="en-US" altLang="zh-CN" dirty="0">
                <a:solidFill>
                  <a:srgbClr val="0000CC"/>
                </a:solidFill>
              </a:rPr>
              <a:t>3.</a:t>
            </a:r>
            <a:r>
              <a:rPr lang="zh-CN" altLang="en-US" dirty="0">
                <a:solidFill>
                  <a:srgbClr val="0000CC"/>
                </a:solidFill>
              </a:rPr>
              <a:t>文档解析</a:t>
            </a:r>
            <a:endParaRPr lang="en-US" altLang="zh-CN" dirty="0">
              <a:solidFill>
                <a:srgbClr val="0000CC"/>
              </a:solidFill>
            </a:endParaRPr>
          </a:p>
          <a:p>
            <a:r>
              <a:rPr lang="en-US" altLang="zh-CN" dirty="0"/>
              <a:t>4.</a:t>
            </a:r>
            <a:r>
              <a:rPr lang="zh-CN" altLang="en-US" dirty="0"/>
              <a:t>文档结构和标记</a:t>
            </a:r>
            <a:endParaRPr lang="en-US" altLang="zh-CN" dirty="0"/>
          </a:p>
          <a:p>
            <a:r>
              <a:rPr lang="en-US" altLang="zh-CN" dirty="0"/>
              <a:t>5.</a:t>
            </a:r>
            <a:r>
              <a:rPr lang="zh-CN" altLang="en-US" dirty="0"/>
              <a:t>链接分析</a:t>
            </a:r>
            <a:endParaRPr lang="en-US" altLang="zh-CN" dirty="0"/>
          </a:p>
          <a:p>
            <a:r>
              <a:rPr lang="en-US" altLang="zh-CN" dirty="0"/>
              <a:t>6.</a:t>
            </a:r>
            <a:r>
              <a:rPr lang="zh-CN" altLang="en-US" dirty="0"/>
              <a:t>信息抽取</a:t>
            </a:r>
            <a:endParaRPr lang="en-US" altLang="zh-CN" dirty="0"/>
          </a:p>
          <a:p>
            <a:r>
              <a:rPr lang="en-US" altLang="zh-CN" dirty="0"/>
              <a:t>7.</a:t>
            </a:r>
            <a:r>
              <a:rPr lang="zh-CN" altLang="en-US" dirty="0"/>
              <a:t>国际化</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a:t>
            </a:fld>
            <a:endParaRPr lang="zh-CN" altLang="en-US" dirty="0"/>
          </a:p>
        </p:txBody>
      </p:sp>
    </p:spTree>
    <p:extLst>
      <p:ext uri="{BB962C8B-B14F-4D97-AF65-F5344CB8AC3E}">
        <p14:creationId xmlns:p14="http://schemas.microsoft.com/office/powerpoint/2010/main" val="20679119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90</a:t>
            </a:fld>
            <a:endParaRPr lang="zh-CN" altLang="en-US" dirty="0"/>
          </a:p>
        </p:txBody>
      </p:sp>
      <p:sp>
        <p:nvSpPr>
          <p:cNvPr id="5" name="Text Box 1">
            <a:extLst>
              <a:ext uri="{FF2B5EF4-FFF2-40B4-BE49-F238E27FC236}">
                <a16:creationId xmlns:a16="http://schemas.microsoft.com/office/drawing/2014/main" id="{321F149E-391F-466F-A320-DE9A7774F122}"/>
              </a:ext>
            </a:extLst>
          </p:cNvPr>
          <p:cNvSpPr txBox="1">
            <a:spLocks noChangeArrowheads="1"/>
          </p:cNvSpPr>
          <p:nvPr/>
        </p:nvSpPr>
        <p:spPr bwMode="auto">
          <a:xfrm>
            <a:off x="539552" y="548680"/>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dirty="0">
                <a:solidFill>
                  <a:srgbClr val="993366"/>
                </a:solidFill>
                <a:latin typeface="黑体" panose="02010609060101010101" pitchFamily="49" charset="-122"/>
                <a:ea typeface="黑体" panose="02010609060101010101" pitchFamily="49" charset="-122"/>
              </a:rPr>
              <a:t>PageRank</a:t>
            </a:r>
            <a:r>
              <a:rPr lang="zh-CN" altLang="zh-CN" sz="3600" dirty="0">
                <a:solidFill>
                  <a:srgbClr val="993366"/>
                </a:solidFill>
                <a:latin typeface="黑体" panose="02010609060101010101" pitchFamily="49" charset="-122"/>
                <a:ea typeface="黑体" panose="02010609060101010101" pitchFamily="49" charset="-122"/>
              </a:rPr>
              <a:t>算法的应用</a:t>
            </a:r>
          </a:p>
        </p:txBody>
      </p:sp>
      <p:sp>
        <p:nvSpPr>
          <p:cNvPr id="7" name="Text Box 2">
            <a:extLst>
              <a:ext uri="{FF2B5EF4-FFF2-40B4-BE49-F238E27FC236}">
                <a16:creationId xmlns:a16="http://schemas.microsoft.com/office/drawing/2014/main" id="{58BD0169-E03E-4002-98C0-9B8D6E24F14E}"/>
              </a:ext>
            </a:extLst>
          </p:cNvPr>
          <p:cNvSpPr txBox="1">
            <a:spLocks noChangeArrowheads="1"/>
          </p:cNvSpPr>
          <p:nvPr/>
        </p:nvSpPr>
        <p:spPr bwMode="auto">
          <a:xfrm>
            <a:off x="457200" y="2392363"/>
            <a:ext cx="8229600" cy="578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36600" indent="-27940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ts val="700"/>
              </a:spcBef>
              <a:buClr>
                <a:srgbClr val="00007D"/>
              </a:buClr>
              <a:buSzTx/>
              <a:buFont typeface="Wingdings" panose="05000000000000000000" pitchFamily="2" charset="2"/>
              <a:buChar char=""/>
            </a:pPr>
            <a:r>
              <a:rPr lang="zh-CN" altLang="zh-CN" sz="2800" dirty="0">
                <a:solidFill>
                  <a:srgbClr val="000000"/>
                </a:solidFill>
                <a:latin typeface="黑体" panose="02010609060101010101" pitchFamily="49" charset="-122"/>
                <a:ea typeface="黑体" panose="02010609060101010101" pitchFamily="49" charset="-122"/>
              </a:rPr>
              <a:t>学术论文的重要性排序</a:t>
            </a:r>
          </a:p>
          <a:p>
            <a:pPr eaLnBrk="1" hangingPunct="1">
              <a:lnSpc>
                <a:spcPct val="80000"/>
              </a:lnSpc>
              <a:spcBef>
                <a:spcPts val="700"/>
              </a:spcBef>
              <a:buClr>
                <a:srgbClr val="00007D"/>
              </a:buClr>
              <a:buSzTx/>
              <a:buFont typeface="Wingdings" panose="05000000000000000000" pitchFamily="2" charset="2"/>
              <a:buChar char=""/>
            </a:pPr>
            <a:r>
              <a:rPr lang="zh-CN" altLang="zh-CN" sz="2800" dirty="0">
                <a:solidFill>
                  <a:srgbClr val="000000"/>
                </a:solidFill>
                <a:latin typeface="黑体" panose="02010609060101010101" pitchFamily="49" charset="-122"/>
                <a:ea typeface="黑体" panose="02010609060101010101" pitchFamily="49" charset="-122"/>
              </a:rPr>
              <a:t>学术论文的作者的重要性排序</a:t>
            </a:r>
          </a:p>
          <a:p>
            <a:pPr lvl="1" eaLnBrk="1" hangingPunct="1">
              <a:lnSpc>
                <a:spcPct val="80000"/>
              </a:lnSpc>
              <a:spcBef>
                <a:spcPts val="600"/>
              </a:spcBef>
              <a:buClr>
                <a:srgbClr val="9999CC"/>
              </a:buClr>
              <a:buSzTx/>
              <a:buFont typeface="Wingdings" panose="05000000000000000000" pitchFamily="2" charset="2"/>
              <a:buChar char=""/>
            </a:pPr>
            <a:r>
              <a:rPr lang="zh-CN" altLang="zh-CN" sz="2400" dirty="0">
                <a:solidFill>
                  <a:srgbClr val="000000"/>
                </a:solidFill>
                <a:latin typeface="黑体" panose="02010609060101010101" pitchFamily="49" charset="-122"/>
                <a:ea typeface="黑体" panose="02010609060101010101" pitchFamily="49" charset="-122"/>
              </a:rPr>
              <a:t>某作者引用了其它作者的文献，则该作者认为其它作者是“重要”的。</a:t>
            </a:r>
          </a:p>
          <a:p>
            <a:pPr eaLnBrk="1" hangingPunct="1">
              <a:lnSpc>
                <a:spcPct val="80000"/>
              </a:lnSpc>
              <a:spcBef>
                <a:spcPts val="700"/>
              </a:spcBef>
              <a:buClr>
                <a:srgbClr val="00007D"/>
              </a:buClr>
              <a:buSzTx/>
              <a:buFont typeface="Wingdings" panose="05000000000000000000" pitchFamily="2" charset="2"/>
              <a:buChar char=""/>
            </a:pPr>
            <a:r>
              <a:rPr lang="zh-CN" altLang="zh-CN" sz="2800" dirty="0">
                <a:solidFill>
                  <a:srgbClr val="000000"/>
                </a:solidFill>
                <a:latin typeface="黑体" panose="02010609060101010101" pitchFamily="49" charset="-122"/>
                <a:ea typeface="黑体" panose="02010609060101010101" pitchFamily="49" charset="-122"/>
              </a:rPr>
              <a:t>网络爬虫</a:t>
            </a:r>
            <a:r>
              <a:rPr lang="en-US" altLang="zh-CN" sz="2800" dirty="0">
                <a:solidFill>
                  <a:srgbClr val="000000"/>
                </a:solidFill>
                <a:latin typeface="黑体" panose="02010609060101010101" pitchFamily="49" charset="-122"/>
                <a:ea typeface="黑体" panose="02010609060101010101" pitchFamily="49" charset="-122"/>
              </a:rPr>
              <a:t>(Web Crawler)</a:t>
            </a:r>
          </a:p>
          <a:p>
            <a:pPr lvl="1" eaLnBrk="1" hangingPunct="1">
              <a:lnSpc>
                <a:spcPct val="80000"/>
              </a:lnSpc>
              <a:spcBef>
                <a:spcPts val="600"/>
              </a:spcBef>
              <a:buClr>
                <a:srgbClr val="9999CC"/>
              </a:buClr>
              <a:buSzTx/>
              <a:buFont typeface="Wingdings" panose="05000000000000000000" pitchFamily="2" charset="2"/>
              <a:buChar char=""/>
            </a:pPr>
            <a:r>
              <a:rPr lang="zh-CN" altLang="zh-CN" sz="2400" dirty="0">
                <a:solidFill>
                  <a:srgbClr val="000000"/>
                </a:solidFill>
                <a:latin typeface="黑体" panose="02010609060101010101" pitchFamily="49" charset="-122"/>
                <a:ea typeface="黑体" panose="02010609060101010101" pitchFamily="49" charset="-122"/>
              </a:rPr>
              <a:t>可以利用</a:t>
            </a:r>
            <a:r>
              <a:rPr lang="en-US" altLang="zh-CN" sz="2400" dirty="0">
                <a:solidFill>
                  <a:srgbClr val="000000"/>
                </a:solidFill>
                <a:latin typeface="黑体" panose="02010609060101010101" pitchFamily="49" charset="-122"/>
                <a:ea typeface="黑体" panose="02010609060101010101" pitchFamily="49" charset="-122"/>
              </a:rPr>
              <a:t>PR</a:t>
            </a:r>
            <a:r>
              <a:rPr lang="zh-CN" altLang="zh-CN" sz="2400" dirty="0">
                <a:solidFill>
                  <a:srgbClr val="000000"/>
                </a:solidFill>
                <a:latin typeface="黑体" panose="02010609060101010101" pitchFamily="49" charset="-122"/>
                <a:ea typeface="黑体" panose="02010609060101010101" pitchFamily="49" charset="-122"/>
              </a:rPr>
              <a:t>值，决定某个</a:t>
            </a:r>
            <a:r>
              <a:rPr lang="en-US" altLang="zh-CN" sz="2400" dirty="0">
                <a:solidFill>
                  <a:srgbClr val="000000"/>
                </a:solidFill>
                <a:latin typeface="黑体" panose="02010609060101010101" pitchFamily="49" charset="-122"/>
                <a:ea typeface="黑体" panose="02010609060101010101" pitchFamily="49" charset="-122"/>
              </a:rPr>
              <a:t>URL</a:t>
            </a:r>
            <a:r>
              <a:rPr lang="zh-CN" altLang="zh-CN" sz="2400" dirty="0">
                <a:solidFill>
                  <a:srgbClr val="000000"/>
                </a:solidFill>
                <a:latin typeface="黑体" panose="02010609060101010101" pitchFamily="49" charset="-122"/>
                <a:ea typeface="黑体" panose="02010609060101010101" pitchFamily="49" charset="-122"/>
              </a:rPr>
              <a:t>，所需要抓取的网页数量和深度</a:t>
            </a:r>
          </a:p>
          <a:p>
            <a:pPr lvl="1" eaLnBrk="1" hangingPunct="1">
              <a:lnSpc>
                <a:spcPct val="80000"/>
              </a:lnSpc>
              <a:spcBef>
                <a:spcPts val="600"/>
              </a:spcBef>
              <a:buClr>
                <a:srgbClr val="9999CC"/>
              </a:buClr>
              <a:buSzTx/>
              <a:buFont typeface="Wingdings" panose="05000000000000000000" pitchFamily="2" charset="2"/>
              <a:buChar char=""/>
            </a:pPr>
            <a:r>
              <a:rPr lang="zh-CN" altLang="zh-CN" sz="2400" dirty="0">
                <a:solidFill>
                  <a:srgbClr val="000000"/>
                </a:solidFill>
                <a:latin typeface="黑体" panose="02010609060101010101" pitchFamily="49" charset="-122"/>
                <a:ea typeface="黑体" panose="02010609060101010101" pitchFamily="49" charset="-122"/>
              </a:rPr>
              <a:t>重要性高的网页抓取的页面数量相对多一些，反之，则少一些</a:t>
            </a:r>
          </a:p>
          <a:p>
            <a:pPr eaLnBrk="1" hangingPunct="1">
              <a:lnSpc>
                <a:spcPct val="80000"/>
              </a:lnSpc>
              <a:spcBef>
                <a:spcPts val="700"/>
              </a:spcBef>
              <a:buClrTx/>
              <a:buSzTx/>
              <a:buFontTx/>
              <a:buNone/>
            </a:pP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lnSpc>
                <a:spcPct val="80000"/>
              </a:lnSpc>
              <a:spcBef>
                <a:spcPts val="700"/>
              </a:spcBef>
              <a:buClrTx/>
              <a:buSzTx/>
              <a:buFontTx/>
              <a:buNone/>
            </a:pPr>
            <a:endParaRPr lang="zh-CN" altLang="en-US" sz="2800" dirty="0">
              <a:solidFill>
                <a:srgbClr val="000000"/>
              </a:solidFill>
              <a:latin typeface="Arial" panose="020B0604020202020204" pitchFamily="34" charset="0"/>
            </a:endParaRPr>
          </a:p>
          <a:p>
            <a:pPr eaLnBrk="1" hangingPunct="1">
              <a:lnSpc>
                <a:spcPct val="80000"/>
              </a:lnSpc>
              <a:spcBef>
                <a:spcPts val="700"/>
              </a:spcBef>
              <a:buClrTx/>
              <a:buSzTx/>
              <a:buFontTx/>
              <a:buNone/>
            </a:pPr>
            <a:endParaRPr lang="en-US" altLang="zh-CN"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9442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91</a:t>
            </a:fld>
            <a:endParaRPr lang="zh-CN" altLang="en-US" dirty="0"/>
          </a:p>
        </p:txBody>
      </p:sp>
      <p:sp>
        <p:nvSpPr>
          <p:cNvPr id="5" name="Text Box 1">
            <a:extLst>
              <a:ext uri="{FF2B5EF4-FFF2-40B4-BE49-F238E27FC236}">
                <a16:creationId xmlns:a16="http://schemas.microsoft.com/office/drawing/2014/main" id="{9659A36C-F909-4F61-A243-BB69E9504627}"/>
              </a:ext>
            </a:extLst>
          </p:cNvPr>
          <p:cNvSpPr txBox="1">
            <a:spLocks noChangeArrowheads="1"/>
          </p:cNvSpPr>
          <p:nvPr/>
        </p:nvSpPr>
        <p:spPr bwMode="auto">
          <a:xfrm>
            <a:off x="611560" y="548680"/>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dirty="0">
                <a:solidFill>
                  <a:srgbClr val="993366"/>
                </a:solidFill>
                <a:latin typeface="黑体" panose="02010609060101010101" pitchFamily="49" charset="-122"/>
                <a:ea typeface="黑体" panose="02010609060101010101" pitchFamily="49" charset="-122"/>
              </a:rPr>
              <a:t>PageRank</a:t>
            </a:r>
            <a:r>
              <a:rPr lang="zh-CN" altLang="zh-CN" sz="3600" dirty="0">
                <a:solidFill>
                  <a:srgbClr val="993366"/>
                </a:solidFill>
                <a:latin typeface="黑体" panose="02010609060101010101" pitchFamily="49" charset="-122"/>
                <a:ea typeface="黑体" panose="02010609060101010101" pitchFamily="49" charset="-122"/>
              </a:rPr>
              <a:t>算法的应用</a:t>
            </a:r>
            <a:r>
              <a:rPr lang="en-US" altLang="zh-CN" sz="3600" dirty="0">
                <a:solidFill>
                  <a:srgbClr val="993366"/>
                </a:solidFill>
                <a:latin typeface="黑体" panose="02010609060101010101" pitchFamily="49" charset="-122"/>
                <a:ea typeface="黑体" panose="02010609060101010101" pitchFamily="49" charset="-122"/>
              </a:rPr>
              <a:t>(Cont.)</a:t>
            </a:r>
            <a:endParaRPr lang="zh-CN" altLang="zh-CN" sz="3600" dirty="0">
              <a:solidFill>
                <a:srgbClr val="993366"/>
              </a:solidFill>
              <a:latin typeface="黑体" panose="02010609060101010101" pitchFamily="49" charset="-122"/>
              <a:ea typeface="黑体" panose="02010609060101010101" pitchFamily="49" charset="-122"/>
            </a:endParaRPr>
          </a:p>
        </p:txBody>
      </p:sp>
      <p:sp>
        <p:nvSpPr>
          <p:cNvPr id="7" name="Text Box 2">
            <a:extLst>
              <a:ext uri="{FF2B5EF4-FFF2-40B4-BE49-F238E27FC236}">
                <a16:creationId xmlns:a16="http://schemas.microsoft.com/office/drawing/2014/main" id="{C0AED05D-7C2E-412E-A4C6-6322FFD9E0BF}"/>
              </a:ext>
            </a:extLst>
          </p:cNvPr>
          <p:cNvSpPr txBox="1">
            <a:spLocks noChangeArrowheads="1"/>
          </p:cNvSpPr>
          <p:nvPr/>
        </p:nvSpPr>
        <p:spPr bwMode="auto">
          <a:xfrm>
            <a:off x="457200" y="2392363"/>
            <a:ext cx="8229600" cy="578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36600" indent="-27940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ts val="700"/>
              </a:spcBef>
              <a:buClr>
                <a:srgbClr val="00007D"/>
              </a:buClr>
              <a:buSzTx/>
              <a:buFont typeface="Wingdings" panose="05000000000000000000" pitchFamily="2" charset="2"/>
              <a:buChar char=""/>
            </a:pPr>
            <a:r>
              <a:rPr lang="zh-CN" altLang="zh-CN" sz="2800" dirty="0">
                <a:solidFill>
                  <a:srgbClr val="000000"/>
                </a:solidFill>
                <a:latin typeface="黑体" panose="02010609060101010101" pitchFamily="49" charset="-122"/>
                <a:ea typeface="黑体" panose="02010609060101010101" pitchFamily="49" charset="-122"/>
              </a:rPr>
              <a:t>关键词抽取（</a:t>
            </a:r>
            <a:r>
              <a:rPr lang="zh-CN" altLang="en-US" sz="2800" dirty="0">
                <a:solidFill>
                  <a:srgbClr val="000000"/>
                </a:solidFill>
                <a:latin typeface="黑体" panose="02010609060101010101" pitchFamily="49" charset="-122"/>
                <a:ea typeface="黑体" panose="02010609060101010101" pitchFamily="49" charset="-122"/>
              </a:rPr>
              <a:t>无权无向图</a:t>
            </a:r>
            <a:r>
              <a:rPr lang="zh-CN" altLang="zh-CN" sz="2800" dirty="0">
                <a:solidFill>
                  <a:srgbClr val="000000"/>
                </a:solidFill>
                <a:latin typeface="黑体" panose="02010609060101010101" pitchFamily="49" charset="-122"/>
                <a:ea typeface="黑体" panose="02010609060101010101" pitchFamily="49" charset="-122"/>
              </a:rPr>
              <a:t>）</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节点是词</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边是词间的共现关系：即共现的词之间，判断为互相链接；</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某个词出现的次数越多，则链向它的词可能也就越多，这样的词可能就越重要</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被重要的词所链向的词，也越重要</a:t>
            </a:r>
          </a:p>
          <a:p>
            <a:pPr eaLnBrk="1" hangingPunct="1">
              <a:lnSpc>
                <a:spcPct val="80000"/>
              </a:lnSpc>
              <a:spcBef>
                <a:spcPts val="700"/>
              </a:spcBef>
              <a:buClr>
                <a:srgbClr val="00007D"/>
              </a:buClr>
              <a:buSzTx/>
              <a:buFont typeface="Wingdings" panose="05000000000000000000" pitchFamily="2" charset="2"/>
              <a:buChar char=""/>
            </a:pPr>
            <a:r>
              <a:rPr lang="zh-CN" altLang="en-US" sz="2800" dirty="0">
                <a:solidFill>
                  <a:srgbClr val="000000"/>
                </a:solidFill>
                <a:latin typeface="黑体" panose="02010609060101010101" pitchFamily="49" charset="-122"/>
                <a:ea typeface="黑体" panose="02010609060101010101" pitchFamily="49" charset="-122"/>
              </a:rPr>
              <a:t>关键句子抽取</a:t>
            </a:r>
            <a:r>
              <a:rPr lang="zh-CN" altLang="zh-CN" sz="2500" b="1" dirty="0">
                <a:solidFill>
                  <a:srgbClr val="000000"/>
                </a:solidFill>
              </a:rPr>
              <a:t>（</a:t>
            </a:r>
            <a:r>
              <a:rPr lang="zh-CN" altLang="en-US" sz="2500" b="1" dirty="0">
                <a:solidFill>
                  <a:srgbClr val="000000"/>
                </a:solidFill>
              </a:rPr>
              <a:t>有权无向图</a:t>
            </a:r>
            <a:r>
              <a:rPr lang="zh-CN" altLang="zh-CN" sz="2500" b="1" dirty="0">
                <a:solidFill>
                  <a:srgbClr val="000000"/>
                </a:solidFill>
              </a:rPr>
              <a:t>）</a:t>
            </a:r>
            <a:endParaRPr lang="zh-CN" altLang="zh-CN" sz="2400" b="1" dirty="0">
              <a:solidFill>
                <a:srgbClr val="000000"/>
              </a:solidFill>
              <a:latin typeface="黑体" panose="02010609060101010101" pitchFamily="49" charset="-122"/>
              <a:ea typeface="黑体" panose="02010609060101010101" pitchFamily="49" charset="-122"/>
            </a:endParaRP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节点是句子</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边是句子间的相似度</a:t>
            </a:r>
            <a:endParaRPr lang="zh-CN" altLang="zh-CN" sz="2400" dirty="0">
              <a:solidFill>
                <a:srgbClr val="000000"/>
              </a:solidFill>
              <a:latin typeface="黑体" panose="02010609060101010101" pitchFamily="49" charset="-122"/>
              <a:ea typeface="黑体" panose="02010609060101010101" pitchFamily="49" charset="-122"/>
            </a:endParaRPr>
          </a:p>
          <a:p>
            <a:pPr eaLnBrk="1" hangingPunct="1">
              <a:lnSpc>
                <a:spcPct val="80000"/>
              </a:lnSpc>
              <a:spcBef>
                <a:spcPts val="700"/>
              </a:spcBef>
              <a:buClrTx/>
              <a:buSzTx/>
              <a:buFontTx/>
              <a:buNone/>
            </a:pP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lnSpc>
                <a:spcPct val="80000"/>
              </a:lnSpc>
              <a:spcBef>
                <a:spcPts val="700"/>
              </a:spcBef>
              <a:buClrTx/>
              <a:buSzTx/>
              <a:buFontTx/>
              <a:buNone/>
            </a:pPr>
            <a:endParaRPr lang="zh-CN" altLang="en-US" sz="2800" dirty="0">
              <a:solidFill>
                <a:srgbClr val="000000"/>
              </a:solidFill>
              <a:latin typeface="Arial" panose="020B0604020202020204" pitchFamily="34" charset="0"/>
            </a:endParaRPr>
          </a:p>
          <a:p>
            <a:pPr eaLnBrk="1" hangingPunct="1">
              <a:lnSpc>
                <a:spcPct val="80000"/>
              </a:lnSpc>
              <a:spcBef>
                <a:spcPts val="700"/>
              </a:spcBef>
              <a:buClrTx/>
              <a:buSzTx/>
              <a:buFontTx/>
              <a:buNone/>
            </a:pPr>
            <a:endParaRPr lang="en-US" altLang="zh-CN"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57181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92</a:t>
            </a:fld>
            <a:endParaRPr lang="zh-CN" altLang="en-US" dirty="0"/>
          </a:p>
        </p:txBody>
      </p:sp>
      <p:sp>
        <p:nvSpPr>
          <p:cNvPr id="8" name="Text Box 1">
            <a:extLst>
              <a:ext uri="{FF2B5EF4-FFF2-40B4-BE49-F238E27FC236}">
                <a16:creationId xmlns:a16="http://schemas.microsoft.com/office/drawing/2014/main" id="{F166B4FF-C87F-4137-903E-CE87C9473B25}"/>
              </a:ext>
            </a:extLst>
          </p:cNvPr>
          <p:cNvSpPr txBox="1">
            <a:spLocks noChangeArrowheads="1"/>
          </p:cNvSpPr>
          <p:nvPr/>
        </p:nvSpPr>
        <p:spPr bwMode="auto">
          <a:xfrm>
            <a:off x="914400" y="339908"/>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dirty="0">
                <a:solidFill>
                  <a:srgbClr val="993366"/>
                </a:solidFill>
                <a:latin typeface="黑体" panose="02010609060101010101" pitchFamily="49" charset="-122"/>
                <a:ea typeface="黑体" panose="02010609060101010101" pitchFamily="49" charset="-122"/>
              </a:rPr>
              <a:t>PageRank</a:t>
            </a:r>
            <a:r>
              <a:rPr lang="zh-CN" altLang="zh-CN" sz="3600" dirty="0">
                <a:solidFill>
                  <a:srgbClr val="993366"/>
                </a:solidFill>
                <a:latin typeface="黑体" panose="02010609060101010101" pitchFamily="49" charset="-122"/>
                <a:ea typeface="黑体" panose="02010609060101010101" pitchFamily="49" charset="-122"/>
              </a:rPr>
              <a:t>算法的应用</a:t>
            </a:r>
            <a:r>
              <a:rPr lang="en-US" altLang="zh-CN" sz="3600" dirty="0">
                <a:solidFill>
                  <a:srgbClr val="993366"/>
                </a:solidFill>
                <a:latin typeface="黑体" panose="02010609060101010101" pitchFamily="49" charset="-122"/>
                <a:ea typeface="黑体" panose="02010609060101010101" pitchFamily="49" charset="-122"/>
              </a:rPr>
              <a:t>(Cont.)</a:t>
            </a:r>
            <a:endParaRPr lang="zh-CN" altLang="zh-CN" sz="3600" dirty="0">
              <a:solidFill>
                <a:srgbClr val="993366"/>
              </a:solidFill>
              <a:latin typeface="黑体" panose="02010609060101010101" pitchFamily="49" charset="-122"/>
              <a:ea typeface="黑体" panose="02010609060101010101" pitchFamily="49" charset="-122"/>
            </a:endParaRPr>
          </a:p>
        </p:txBody>
      </p:sp>
      <p:sp>
        <p:nvSpPr>
          <p:cNvPr id="9" name="Text Box 2">
            <a:extLst>
              <a:ext uri="{FF2B5EF4-FFF2-40B4-BE49-F238E27FC236}">
                <a16:creationId xmlns:a16="http://schemas.microsoft.com/office/drawing/2014/main" id="{B216EB48-367A-41CE-8A52-DE00AEC13DBD}"/>
              </a:ext>
            </a:extLst>
          </p:cNvPr>
          <p:cNvSpPr txBox="1">
            <a:spLocks noChangeArrowheads="1"/>
          </p:cNvSpPr>
          <p:nvPr/>
        </p:nvSpPr>
        <p:spPr bwMode="auto">
          <a:xfrm>
            <a:off x="463915" y="2132856"/>
            <a:ext cx="8362950" cy="413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spcBef>
                <a:spcPct val="20000"/>
              </a:spcBef>
              <a:buClr>
                <a:schemeClr val="folHlink"/>
              </a:buClr>
              <a:buSzPct val="6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3200">
                <a:solidFill>
                  <a:schemeClr val="tx1"/>
                </a:solidFill>
                <a:latin typeface="Tahoma" panose="020B0604030504040204" pitchFamily="34" charset="0"/>
                <a:ea typeface="宋体" panose="02010600030101010101" pitchFamily="2" charset="-122"/>
              </a:defRPr>
            </a:lvl1pPr>
            <a:lvl2pPr marL="736600" indent="-279400">
              <a:spcBef>
                <a:spcPct val="20000"/>
              </a:spcBef>
              <a:buClr>
                <a:schemeClr val="hlink"/>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25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kumimoji="1" sz="19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ts val="700"/>
              </a:spcBef>
              <a:buClr>
                <a:srgbClr val="00007D"/>
              </a:buClr>
              <a:buSzTx/>
              <a:buFont typeface="Wingdings" panose="05000000000000000000" pitchFamily="2" charset="2"/>
              <a:buChar char=""/>
            </a:pPr>
            <a:r>
              <a:rPr lang="zh-CN" altLang="en-US" sz="2800" dirty="0">
                <a:solidFill>
                  <a:srgbClr val="000000"/>
                </a:solidFill>
                <a:latin typeface="黑体" panose="02010609060101010101" pitchFamily="49" charset="-122"/>
                <a:ea typeface="黑体" panose="02010609060101010101" pitchFamily="49" charset="-122"/>
              </a:rPr>
              <a:t>大家可以从</a:t>
            </a:r>
            <a:r>
              <a:rPr lang="en-US" altLang="zh-CN" sz="2800" dirty="0" err="1">
                <a:solidFill>
                  <a:srgbClr val="000000"/>
                </a:solidFill>
                <a:latin typeface="黑体" panose="02010609060101010101" pitchFamily="49" charset="-122"/>
                <a:ea typeface="黑体" panose="02010609060101010101" pitchFamily="49" charset="-122"/>
              </a:rPr>
              <a:t>Pagerank</a:t>
            </a:r>
            <a:r>
              <a:rPr lang="zh-CN" altLang="en-US" sz="2800" dirty="0">
                <a:solidFill>
                  <a:srgbClr val="000000"/>
                </a:solidFill>
                <a:latin typeface="黑体" panose="02010609060101010101" pitchFamily="49" charset="-122"/>
                <a:ea typeface="黑体" panose="02010609060101010101" pitchFamily="49" charset="-122"/>
              </a:rPr>
              <a:t>算法用于关键词抽取和句子抽取的任务中得到启发</a:t>
            </a:r>
            <a:endParaRPr lang="zh-CN" altLang="zh-CN" sz="2800" dirty="0">
              <a:solidFill>
                <a:srgbClr val="000000"/>
              </a:solidFill>
              <a:latin typeface="黑体" panose="02010609060101010101" pitchFamily="49" charset="-122"/>
              <a:ea typeface="黑体" panose="02010609060101010101" pitchFamily="49" charset="-122"/>
            </a:endParaRP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考虑你所感兴趣的某个具体问题</a:t>
            </a:r>
          </a:p>
          <a:p>
            <a:pPr lvl="1" eaLnBrk="1" hangingPunct="1">
              <a:lnSpc>
                <a:spcPct val="80000"/>
              </a:lnSpc>
              <a:spcBef>
                <a:spcPts val="600"/>
              </a:spcBef>
              <a:buClr>
                <a:srgbClr val="9999CC"/>
              </a:buClr>
              <a:buSzTx/>
              <a:buFont typeface="Wingdings" panose="05000000000000000000" pitchFamily="2" charset="2"/>
              <a:buNone/>
            </a:pPr>
            <a:r>
              <a:rPr lang="zh-CN" altLang="en-US" sz="2400" dirty="0">
                <a:solidFill>
                  <a:srgbClr val="000000"/>
                </a:solidFill>
                <a:latin typeface="黑体" panose="02010609060101010101" pitchFamily="49" charset="-122"/>
                <a:ea typeface="黑体" panose="02010609060101010101" pitchFamily="49" charset="-122"/>
              </a:rPr>
              <a:t>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排序或者能抽象成排序的问题</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考虑将什么抽象成节点、什么抽象成边</a:t>
            </a:r>
          </a:p>
          <a:p>
            <a:pPr lvl="1" eaLnBrk="1" hangingPunct="1">
              <a:lnSpc>
                <a:spcPct val="80000"/>
              </a:lnSpc>
              <a:spcBef>
                <a:spcPts val="600"/>
              </a:spcBef>
              <a:buClr>
                <a:srgbClr val="9999CC"/>
              </a:buClr>
              <a:buSzTx/>
              <a:buFont typeface="Wingdings" panose="05000000000000000000" pitchFamily="2" charset="2"/>
              <a:buNone/>
            </a:pPr>
            <a:r>
              <a:rPr lang="zh-CN" altLang="en-US" sz="2400" dirty="0">
                <a:solidFill>
                  <a:srgbClr val="000000"/>
                </a:solidFill>
                <a:latin typeface="黑体" panose="02010609060101010101" pitchFamily="49" charset="-122"/>
                <a:ea typeface="黑体" panose="02010609060101010101" pitchFamily="49" charset="-122"/>
              </a:rPr>
              <a:t>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排序的对象是节点</a:t>
            </a:r>
          </a:p>
          <a:p>
            <a:pPr lvl="1" eaLnBrk="1" hangingPunct="1">
              <a:lnSpc>
                <a:spcPct val="80000"/>
              </a:lnSpc>
              <a:spcBef>
                <a:spcPts val="600"/>
              </a:spcBef>
              <a:buClr>
                <a:srgbClr val="9999CC"/>
              </a:buClr>
              <a:buSzTx/>
              <a:buFont typeface="Wingdings" panose="05000000000000000000" pitchFamily="2" charset="2"/>
              <a:buNone/>
            </a:pPr>
            <a:r>
              <a:rPr lang="zh-CN" altLang="en-US" sz="2400" dirty="0">
                <a:solidFill>
                  <a:srgbClr val="000000"/>
                </a:solidFill>
                <a:latin typeface="黑体" panose="02010609060101010101" pitchFamily="49" charset="-122"/>
                <a:ea typeface="黑体" panose="02010609060101010101" pitchFamily="49" charset="-122"/>
              </a:rPr>
              <a:t>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排序间的关系是边</a:t>
            </a:r>
          </a:p>
          <a:p>
            <a:pPr lvl="1" eaLnBrk="1" hangingPunct="1">
              <a:lnSpc>
                <a:spcPct val="80000"/>
              </a:lnSpc>
              <a:spcBef>
                <a:spcPts val="600"/>
              </a:spcBef>
              <a:buClr>
                <a:srgbClr val="9999CC"/>
              </a:buClr>
              <a:buSzTx/>
              <a:buFont typeface="Wingdings" panose="05000000000000000000" pitchFamily="2" charset="2"/>
              <a:buChar char=""/>
            </a:pPr>
            <a:r>
              <a:rPr lang="zh-CN" altLang="en-US" sz="2400" dirty="0">
                <a:solidFill>
                  <a:srgbClr val="000000"/>
                </a:solidFill>
                <a:latin typeface="黑体" panose="02010609060101010101" pitchFamily="49" charset="-122"/>
                <a:ea typeface="黑体" panose="02010609060101010101" pitchFamily="49" charset="-122"/>
              </a:rPr>
              <a:t>考虑整个学校的同学，同学间的认识关系作为有向边，那么能够算出一些“重要”的人物</a:t>
            </a:r>
          </a:p>
          <a:p>
            <a:pPr eaLnBrk="1" hangingPunct="1">
              <a:lnSpc>
                <a:spcPct val="80000"/>
              </a:lnSpc>
              <a:spcBef>
                <a:spcPts val="700"/>
              </a:spcBef>
              <a:buClrTx/>
              <a:buSzTx/>
              <a:buFontTx/>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更具体的，考虑校内网上的所有用户作为节点，用户</a:t>
            </a:r>
          </a:p>
          <a:p>
            <a:pPr eaLnBrk="1" hangingPunct="1">
              <a:lnSpc>
                <a:spcPct val="80000"/>
              </a:lnSpc>
              <a:spcBef>
                <a:spcPts val="700"/>
              </a:spcBef>
              <a:buClrTx/>
              <a:buSzTx/>
              <a:buFontTx/>
              <a:buNone/>
            </a:pPr>
            <a:r>
              <a:rPr lang="zh-CN" altLang="en-US" sz="2400" dirty="0">
                <a:solidFill>
                  <a:srgbClr val="000000"/>
                </a:solidFill>
                <a:latin typeface="黑体" panose="02010609060101010101" pitchFamily="49" charset="-122"/>
                <a:ea typeface="黑体" panose="02010609060101010101" pitchFamily="49" charset="-122"/>
              </a:rPr>
              <a:t>      的好友关系作为边</a:t>
            </a:r>
          </a:p>
        </p:txBody>
      </p:sp>
    </p:spTree>
    <p:extLst>
      <p:ext uri="{BB962C8B-B14F-4D97-AF65-F5344CB8AC3E}">
        <p14:creationId xmlns:p14="http://schemas.microsoft.com/office/powerpoint/2010/main" val="40828548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PageRank</a:t>
            </a:r>
            <a:endParaRPr lang="zh-CN" altLang="en-US" dirty="0"/>
          </a:p>
        </p:txBody>
      </p:sp>
      <p:sp>
        <p:nvSpPr>
          <p:cNvPr id="3" name="内容占位符 2"/>
          <p:cNvSpPr>
            <a:spLocks noGrp="1"/>
          </p:cNvSpPr>
          <p:nvPr>
            <p:ph idx="1"/>
          </p:nvPr>
        </p:nvSpPr>
        <p:spPr/>
        <p:txBody>
          <a:bodyPr>
            <a:normAutofit/>
          </a:bodyPr>
          <a:lstStyle/>
          <a:p>
            <a:pPr>
              <a:lnSpc>
                <a:spcPct val="120000"/>
              </a:lnSpc>
              <a:spcBef>
                <a:spcPts val="600"/>
              </a:spcBef>
            </a:pPr>
            <a:r>
              <a:rPr lang="en-US" altLang="zh-CN" sz="3600" dirty="0"/>
              <a:t>PR</a:t>
            </a:r>
            <a:r>
              <a:rPr lang="zh-CN" altLang="en-US" sz="3600" dirty="0"/>
              <a:t>结论</a:t>
            </a:r>
            <a:endParaRPr lang="en-US" altLang="zh-CN" sz="3600" dirty="0"/>
          </a:p>
          <a:p>
            <a:pPr lvl="1">
              <a:lnSpc>
                <a:spcPct val="120000"/>
              </a:lnSpc>
              <a:spcBef>
                <a:spcPts val="600"/>
              </a:spcBef>
            </a:pPr>
            <a:r>
              <a:rPr lang="en-US" altLang="zh-CN" sz="2800" dirty="0"/>
              <a:t>PR</a:t>
            </a:r>
            <a:r>
              <a:rPr lang="zh-CN" altLang="en-US" sz="2800" dirty="0"/>
              <a:t>是使用查询无关的元数据提高网页搜索的排序效果的</a:t>
            </a:r>
            <a:endParaRPr lang="en-US" altLang="zh-CN" sz="2800" dirty="0"/>
          </a:p>
          <a:p>
            <a:pPr lvl="1">
              <a:lnSpc>
                <a:spcPct val="120000"/>
              </a:lnSpc>
              <a:spcBef>
                <a:spcPts val="600"/>
              </a:spcBef>
            </a:pPr>
            <a:r>
              <a:rPr lang="zh-CN" altLang="en-US" sz="2800" dirty="0"/>
              <a:t>网页的</a:t>
            </a:r>
            <a:r>
              <a:rPr lang="en-US" altLang="zh-CN" sz="2800" dirty="0"/>
              <a:t>PR</a:t>
            </a:r>
            <a:r>
              <a:rPr lang="zh-CN" altLang="en-US" sz="2800" dirty="0"/>
              <a:t>和具体查询无关</a:t>
            </a:r>
            <a:endParaRPr lang="en-US" altLang="zh-CN" sz="2800" dirty="0"/>
          </a:p>
          <a:p>
            <a:pPr lvl="1">
              <a:lnSpc>
                <a:spcPct val="120000"/>
              </a:lnSpc>
              <a:spcBef>
                <a:spcPts val="600"/>
              </a:spcBef>
            </a:pPr>
            <a:r>
              <a:rPr lang="zh-CN" altLang="en-US" sz="2800" dirty="0"/>
              <a:t>搜索引擎使用</a:t>
            </a:r>
            <a:r>
              <a:rPr lang="en-US" altLang="zh-CN" sz="2800" dirty="0"/>
              <a:t>PR</a:t>
            </a:r>
            <a:r>
              <a:rPr lang="zh-CN" altLang="en-US" sz="2800" dirty="0"/>
              <a:t>优先选择</a:t>
            </a:r>
            <a:r>
              <a:rPr lang="en-US" altLang="zh-CN" sz="2800" dirty="0"/>
              <a:t>PR</a:t>
            </a:r>
            <a:r>
              <a:rPr lang="zh-CN" altLang="en-US" sz="2800" dirty="0"/>
              <a:t>较高的网页</a:t>
            </a:r>
            <a:endParaRPr lang="en-US" altLang="zh-CN" sz="2800" dirty="0"/>
          </a:p>
          <a:p>
            <a:pPr lvl="1">
              <a:lnSpc>
                <a:spcPct val="120000"/>
              </a:lnSpc>
              <a:spcBef>
                <a:spcPts val="600"/>
              </a:spcBef>
            </a:pPr>
            <a:r>
              <a:rPr lang="zh-CN" altLang="en-US" sz="2800" dirty="0"/>
              <a:t>在网页搜索时，</a:t>
            </a:r>
            <a:r>
              <a:rPr lang="en-US" altLang="zh-CN" sz="2800" dirty="0"/>
              <a:t>PR</a:t>
            </a:r>
            <a:r>
              <a:rPr lang="zh-CN" altLang="en-US" sz="2800" dirty="0"/>
              <a:t>并没有传统方法重要，</a:t>
            </a:r>
            <a:r>
              <a:rPr lang="en-US" altLang="zh-CN" sz="2800" dirty="0"/>
              <a:t>PR</a:t>
            </a:r>
            <a:r>
              <a:rPr lang="zh-CN" altLang="en-US" sz="2800" dirty="0"/>
              <a:t>是排序中使用的很多特征之一</a:t>
            </a:r>
            <a:endParaRPr lang="en-US" altLang="zh-CN" sz="2800" dirty="0"/>
          </a:p>
          <a:p>
            <a:pPr lvl="1">
              <a:lnSpc>
                <a:spcPct val="120000"/>
              </a:lnSpc>
              <a:spcBef>
                <a:spcPts val="600"/>
              </a:spcBef>
            </a:pPr>
            <a:r>
              <a:rPr lang="en-US" altLang="zh-CN" sz="2800" dirty="0"/>
              <a:t>PR</a:t>
            </a:r>
            <a:r>
              <a:rPr lang="zh-CN" altLang="en-US" sz="2800" dirty="0"/>
              <a:t>对流行的查询影响最大</a:t>
            </a:r>
            <a:endParaRPr lang="en-US" altLang="zh-CN" sz="28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93</a:t>
            </a:fld>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94</a:t>
            </a:fld>
            <a:endParaRPr lang="zh-CN" altLang="en-US" dirty="0"/>
          </a:p>
        </p:txBody>
      </p:sp>
      <p:sp>
        <p:nvSpPr>
          <p:cNvPr id="7" name="Rectangle 2">
            <a:extLst>
              <a:ext uri="{FF2B5EF4-FFF2-40B4-BE49-F238E27FC236}">
                <a16:creationId xmlns:a16="http://schemas.microsoft.com/office/drawing/2014/main" id="{C60F4EC8-7FB2-41DB-90B0-07BF4C612DCE}"/>
              </a:ext>
            </a:extLst>
          </p:cNvPr>
          <p:cNvSpPr txBox="1">
            <a:spLocks noChangeArrowheads="1"/>
          </p:cNvSpPr>
          <p:nvPr/>
        </p:nvSpPr>
        <p:spPr bwMode="auto">
          <a:xfrm>
            <a:off x="467544" y="188640"/>
            <a:ext cx="7793038" cy="11414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a:lstStyle>
          <a:p>
            <a:r>
              <a:rPr lang="zh-CN" altLang="en-US" dirty="0"/>
              <a:t>PageRank算法</a:t>
            </a:r>
            <a:endParaRPr lang="zh-CN" altLang="en-US" b="1" dirty="0"/>
          </a:p>
        </p:txBody>
      </p:sp>
      <p:sp>
        <p:nvSpPr>
          <p:cNvPr id="8" name="Rectangle 3">
            <a:extLst>
              <a:ext uri="{FF2B5EF4-FFF2-40B4-BE49-F238E27FC236}">
                <a16:creationId xmlns:a16="http://schemas.microsoft.com/office/drawing/2014/main" id="{840B7A07-5D59-4A51-9114-F418ADEE0DE6}"/>
              </a:ext>
            </a:extLst>
          </p:cNvPr>
          <p:cNvSpPr txBox="1">
            <a:spLocks noChangeArrowheads="1"/>
          </p:cNvSpPr>
          <p:nvPr/>
        </p:nvSpPr>
        <p:spPr bwMode="auto">
          <a:xfrm>
            <a:off x="35496" y="1484784"/>
            <a:ext cx="8999984"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50000"/>
              </a:lnSpc>
            </a:pPr>
            <a:r>
              <a:rPr lang="zh-CN" altLang="en-US" b="1" dirty="0"/>
              <a:t>优点</a:t>
            </a:r>
          </a:p>
          <a:p>
            <a:pPr lvl="1">
              <a:lnSpc>
                <a:spcPct val="90000"/>
              </a:lnSpc>
            </a:pPr>
            <a:r>
              <a:rPr lang="zh-CN" altLang="en-US" sz="2000" dirty="0"/>
              <a:t>是一个与查询无关的静态算法，所有网页的</a:t>
            </a:r>
            <a:r>
              <a:rPr lang="en-US" altLang="zh-CN" sz="2000" dirty="0"/>
              <a:t>PageRank</a:t>
            </a:r>
            <a:r>
              <a:rPr lang="zh-CN" altLang="en-US" sz="2000" dirty="0"/>
              <a:t>值通过离线计算获得；有效减少在线查询时的计算量，极大降低了查询响应时间。</a:t>
            </a:r>
            <a:endParaRPr lang="en-US" altLang="zh-CN" sz="2000" b="1" dirty="0"/>
          </a:p>
          <a:p>
            <a:pPr>
              <a:lnSpc>
                <a:spcPct val="90000"/>
              </a:lnSpc>
            </a:pPr>
            <a:r>
              <a:rPr lang="zh-CN" altLang="en-US" b="1" dirty="0"/>
              <a:t>缺点</a:t>
            </a:r>
          </a:p>
          <a:p>
            <a:pPr lvl="1">
              <a:lnSpc>
                <a:spcPct val="90000"/>
              </a:lnSpc>
            </a:pPr>
            <a:r>
              <a:rPr lang="zh-CN" altLang="en-US" sz="2000" dirty="0"/>
              <a:t>人们的查询具有主题特征，</a:t>
            </a:r>
            <a:r>
              <a:rPr lang="en-US" altLang="zh-CN" sz="2000" dirty="0"/>
              <a:t>PageRank</a:t>
            </a:r>
            <a:r>
              <a:rPr lang="zh-CN" altLang="en-US" sz="2000" dirty="0"/>
              <a:t>忽略了主题相关性，导致结果的相关性和主题性降低。</a:t>
            </a:r>
            <a:endParaRPr lang="en-US" altLang="zh-CN" sz="2000" dirty="0"/>
          </a:p>
          <a:p>
            <a:pPr lvl="1">
              <a:lnSpc>
                <a:spcPct val="90000"/>
              </a:lnSpc>
            </a:pPr>
            <a:r>
              <a:rPr lang="zh-CN" altLang="en-US" sz="2000" dirty="0"/>
              <a:t>旧的页面等级会比新页面高。因为即使是非常好的新页面也不会有很多入链接，除非它是某个站点的子站点。</a:t>
            </a:r>
            <a:endParaRPr lang="en-US" altLang="zh-CN" sz="2000" dirty="0"/>
          </a:p>
          <a:p>
            <a:pPr lvl="1">
              <a:lnSpc>
                <a:spcPct val="90000"/>
              </a:lnSpc>
            </a:pPr>
            <a:r>
              <a:rPr lang="zh-CN" altLang="en-US" sz="2000" dirty="0"/>
              <a:t>链接分析不能完全将作弊者拒之门外。权威性主要来源于对一个网站获得指向他的链接的分析，作弊者可以准备大量的网站，用来提供大量的链接指向自己的网站，使网站在搜索引擎的超链分析中获得极高的权威性，从而提高在搜索结果中的排名。</a:t>
            </a:r>
          </a:p>
          <a:p>
            <a:pPr lvl="1">
              <a:lnSpc>
                <a:spcPct val="90000"/>
              </a:lnSpc>
            </a:pPr>
            <a:r>
              <a:rPr lang="zh-CN" altLang="en-US" sz="2000" dirty="0"/>
              <a:t>过分相信链接关系：一些权威网页往往是相互不链接的，比如新浪、搜索、网易以及腾讯这些大的门户之见。基本是不相互链接的。</a:t>
            </a:r>
          </a:p>
          <a:p>
            <a:pPr lvl="1">
              <a:lnSpc>
                <a:spcPct val="90000"/>
              </a:lnSpc>
            </a:pPr>
            <a:endParaRPr lang="zh-CN" altLang="en-US" sz="2000" b="1" dirty="0"/>
          </a:p>
          <a:p>
            <a:pPr>
              <a:lnSpc>
                <a:spcPct val="90000"/>
              </a:lnSpc>
              <a:buFont typeface="Wingdings" pitchFamily="2" charset="2"/>
              <a:buNone/>
            </a:pPr>
            <a:endParaRPr lang="zh-CN" altLang="en-US" b="1" dirty="0"/>
          </a:p>
        </p:txBody>
      </p:sp>
    </p:spTree>
    <p:extLst>
      <p:ext uri="{BB962C8B-B14F-4D97-AF65-F5344CB8AC3E}">
        <p14:creationId xmlns:p14="http://schemas.microsoft.com/office/powerpoint/2010/main" val="89647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HostRank</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95</a:t>
            </a:fld>
            <a:endParaRPr lang="zh-CN" altLang="en-US" dirty="0"/>
          </a:p>
        </p:txBody>
      </p:sp>
      <p:pic>
        <p:nvPicPr>
          <p:cNvPr id="8" name="图片 7">
            <a:extLst>
              <a:ext uri="{FF2B5EF4-FFF2-40B4-BE49-F238E27FC236}">
                <a16:creationId xmlns:a16="http://schemas.microsoft.com/office/drawing/2014/main" id="{7C6BE6BC-F5DF-4E47-B55B-651D3CD36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96963"/>
            <a:ext cx="8507288" cy="4902274"/>
          </a:xfrm>
          <a:prstGeom prst="rect">
            <a:avLst/>
          </a:prstGeom>
        </p:spPr>
      </p:pic>
    </p:spTree>
    <p:extLst>
      <p:ext uri="{BB962C8B-B14F-4D97-AF65-F5344CB8AC3E}">
        <p14:creationId xmlns:p14="http://schemas.microsoft.com/office/powerpoint/2010/main" val="1264133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HITS</a:t>
            </a:r>
            <a:r>
              <a:rPr lang="zh-CN" altLang="en-US" dirty="0"/>
              <a:t>排序方法（</a:t>
            </a:r>
            <a:r>
              <a:rPr lang="en-US" altLang="zh-CN" dirty="0"/>
              <a:t>1</a:t>
            </a:r>
            <a:r>
              <a:rPr lang="zh-CN" altLang="en-US" dirty="0"/>
              <a:t>）</a:t>
            </a:r>
          </a:p>
        </p:txBody>
      </p:sp>
      <p:sp>
        <p:nvSpPr>
          <p:cNvPr id="3" name="内容占位符 2"/>
          <p:cNvSpPr>
            <a:spLocks noGrp="1"/>
          </p:cNvSpPr>
          <p:nvPr>
            <p:ph idx="1"/>
          </p:nvPr>
        </p:nvSpPr>
        <p:spPr>
          <a:xfrm>
            <a:off x="457200" y="1860376"/>
            <a:ext cx="8435280" cy="4953000"/>
          </a:xfrm>
        </p:spPr>
        <p:txBody>
          <a:bodyPr/>
          <a:lstStyle/>
          <a:p>
            <a:r>
              <a:rPr lang="zh-CN" altLang="en-US" dirty="0"/>
              <a:t>页面对应某个主题在</a:t>
            </a:r>
            <a:r>
              <a:rPr lang="en-US" altLang="zh-CN" dirty="0"/>
              <a:t>web</a:t>
            </a:r>
            <a:r>
              <a:rPr lang="zh-CN" altLang="en-US" dirty="0"/>
              <a:t>中所扮演的角色</a:t>
            </a:r>
            <a:endParaRPr lang="en-US" altLang="zh-CN" dirty="0"/>
          </a:p>
          <a:p>
            <a:pPr lvl="1"/>
            <a:r>
              <a:rPr lang="en-US" altLang="zh-CN" dirty="0"/>
              <a:t>Hub</a:t>
            </a:r>
            <a:r>
              <a:rPr lang="zh-CN" altLang="en-US" dirty="0"/>
              <a:t>页面（枢纽页面）、</a:t>
            </a:r>
            <a:r>
              <a:rPr lang="en-US" altLang="zh-CN" dirty="0"/>
              <a:t>Authority</a:t>
            </a:r>
            <a:r>
              <a:rPr lang="zh-CN" altLang="en-US" dirty="0"/>
              <a:t>页面（权威页面）</a:t>
            </a:r>
            <a:endParaRPr lang="en-US" altLang="zh-CN" dirty="0"/>
          </a:p>
          <a:p>
            <a:pPr lvl="1"/>
            <a:r>
              <a:rPr lang="zh-CN" altLang="en-US" dirty="0"/>
              <a:t>所谓“</a:t>
            </a:r>
            <a:r>
              <a:rPr lang="en-US" altLang="zh-CN" dirty="0"/>
              <a:t>Authority”</a:t>
            </a:r>
            <a:r>
              <a:rPr lang="zh-CN" altLang="en-US" dirty="0"/>
              <a:t>页面，是指与某个领域或者某个话题相关的高质量网页</a:t>
            </a:r>
            <a:endParaRPr lang="en-US" altLang="zh-CN" dirty="0"/>
          </a:p>
          <a:p>
            <a:pPr lvl="1"/>
            <a:r>
              <a:rPr lang="zh-CN" altLang="en-US" dirty="0"/>
              <a:t>所谓“</a:t>
            </a:r>
            <a:r>
              <a:rPr lang="en-US" altLang="zh-CN" dirty="0"/>
              <a:t>Hub”</a:t>
            </a:r>
            <a:r>
              <a:rPr lang="zh-CN" altLang="en-US" dirty="0"/>
              <a:t>页面，指的是包含了很多指向高质量“</a:t>
            </a:r>
            <a:r>
              <a:rPr lang="en-US" altLang="zh-CN" dirty="0"/>
              <a:t>Authority”</a:t>
            </a:r>
            <a:r>
              <a:rPr lang="zh-CN" altLang="en-US" dirty="0"/>
              <a:t>页面链接的网页</a:t>
            </a:r>
            <a:endParaRPr lang="en-US" altLang="zh-CN" dirty="0"/>
          </a:p>
          <a:p>
            <a:r>
              <a:rPr lang="zh-CN" altLang="en-US" dirty="0"/>
              <a:t>基本假设</a:t>
            </a:r>
            <a:endParaRPr lang="en-US" altLang="zh-CN" dirty="0"/>
          </a:p>
          <a:p>
            <a:pPr lvl="1"/>
            <a:r>
              <a:rPr lang="zh-CN" altLang="en-US" dirty="0"/>
              <a:t>一个好的“</a:t>
            </a:r>
            <a:r>
              <a:rPr lang="en-US" altLang="zh-CN" dirty="0"/>
              <a:t>Authority”</a:t>
            </a:r>
            <a:r>
              <a:rPr lang="zh-CN" altLang="en-US" dirty="0"/>
              <a:t>页面会被很多好的“</a:t>
            </a:r>
            <a:r>
              <a:rPr lang="en-US" altLang="zh-CN" dirty="0"/>
              <a:t>Hub”</a:t>
            </a:r>
            <a:r>
              <a:rPr lang="zh-CN" altLang="en-US" dirty="0"/>
              <a:t>页面指向</a:t>
            </a:r>
            <a:endParaRPr lang="en-US" altLang="zh-CN" dirty="0"/>
          </a:p>
          <a:p>
            <a:pPr lvl="1"/>
            <a:r>
              <a:rPr lang="zh-CN" altLang="en-US" dirty="0"/>
              <a:t>一个好的“</a:t>
            </a:r>
            <a:r>
              <a:rPr lang="en-US" altLang="zh-CN" dirty="0"/>
              <a:t>Hub”</a:t>
            </a:r>
            <a:r>
              <a:rPr lang="zh-CN" altLang="en-US" dirty="0"/>
              <a:t>页面会指向很多好的“</a:t>
            </a:r>
            <a:r>
              <a:rPr lang="en-US" altLang="zh-CN" dirty="0"/>
              <a:t>Authority”</a:t>
            </a:r>
            <a:r>
              <a:rPr lang="zh-CN" altLang="en-US" dirty="0"/>
              <a:t>页面</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96</a:t>
            </a:fld>
            <a:endParaRPr lang="zh-CN" altLang="en-US" dirty="0"/>
          </a:p>
        </p:txBody>
      </p:sp>
    </p:spTree>
    <p:extLst>
      <p:ext uri="{BB962C8B-B14F-4D97-AF65-F5344CB8AC3E}">
        <p14:creationId xmlns:p14="http://schemas.microsoft.com/office/powerpoint/2010/main" val="29437379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686800" cy="1143000"/>
          </a:xfrm>
        </p:spPr>
        <p:txBody>
          <a:bodyPr/>
          <a:lstStyle/>
          <a:p>
            <a:r>
              <a:rPr lang="en-US" altLang="zh-CN" dirty="0"/>
              <a:t>HITS</a:t>
            </a:r>
            <a:r>
              <a:rPr lang="zh-CN" altLang="en-US" dirty="0"/>
              <a:t>排序方法（</a:t>
            </a:r>
            <a:r>
              <a:rPr lang="en-US" altLang="zh-CN" dirty="0"/>
              <a:t>1997 Kleinberg</a:t>
            </a:r>
            <a:r>
              <a:rPr lang="zh-CN" altLang="en-US" dirty="0"/>
              <a:t>）（</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97</a:t>
            </a:fld>
            <a:endParaRPr lang="zh-CN" altLang="en-US" dirty="0"/>
          </a:p>
        </p:txBody>
      </p:sp>
      <p:pic>
        <p:nvPicPr>
          <p:cNvPr id="8" name="图片 7">
            <a:extLst>
              <a:ext uri="{FF2B5EF4-FFF2-40B4-BE49-F238E27FC236}">
                <a16:creationId xmlns:a16="http://schemas.microsoft.com/office/drawing/2014/main" id="{5A6F46C2-690B-4DBD-BAD1-F21106A4F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85899"/>
            <a:ext cx="8075240" cy="5045479"/>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HITS</a:t>
            </a:r>
            <a:r>
              <a:rPr lang="zh-CN" altLang="en-US" dirty="0"/>
              <a:t>排序方法（</a:t>
            </a:r>
            <a:r>
              <a:rPr lang="en-US" altLang="zh-CN" dirty="0"/>
              <a:t>3</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98</a:t>
            </a:fld>
            <a:endParaRPr lang="zh-CN" altLang="en-US" dirty="0"/>
          </a:p>
        </p:txBody>
      </p:sp>
      <p:pic>
        <p:nvPicPr>
          <p:cNvPr id="7" name="图片 6">
            <a:extLst>
              <a:ext uri="{FF2B5EF4-FFF2-40B4-BE49-F238E27FC236}">
                <a16:creationId xmlns:a16="http://schemas.microsoft.com/office/drawing/2014/main" id="{5876943C-8954-4289-B5AE-B69917405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01597"/>
            <a:ext cx="7521812" cy="5239771"/>
          </a:xfrm>
          <a:prstGeom prst="rect">
            <a:avLst/>
          </a:prstGeom>
        </p:spPr>
      </p:pic>
    </p:spTree>
    <p:extLst>
      <p:ext uri="{BB962C8B-B14F-4D97-AF65-F5344CB8AC3E}">
        <p14:creationId xmlns:p14="http://schemas.microsoft.com/office/powerpoint/2010/main" val="26721439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HITS</a:t>
            </a:r>
            <a:r>
              <a:rPr lang="zh-CN" altLang="en-US" dirty="0"/>
              <a:t>排序方法（</a:t>
            </a:r>
            <a:r>
              <a:rPr lang="en-US" altLang="zh-CN" dirty="0"/>
              <a:t>4</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99</a:t>
            </a:fld>
            <a:endParaRPr lang="zh-CN" altLang="en-US" dirty="0"/>
          </a:p>
        </p:txBody>
      </p:sp>
      <p:pic>
        <p:nvPicPr>
          <p:cNvPr id="5" name="图片 4">
            <a:extLst>
              <a:ext uri="{FF2B5EF4-FFF2-40B4-BE49-F238E27FC236}">
                <a16:creationId xmlns:a16="http://schemas.microsoft.com/office/drawing/2014/main" id="{5D7A9B10-34FB-4A7F-A5F5-DFDDE0B6F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491494"/>
            <a:ext cx="7344816" cy="5262523"/>
          </a:xfrm>
          <a:prstGeom prst="rect">
            <a:avLst/>
          </a:prstGeom>
        </p:spPr>
      </p:pic>
    </p:spTree>
    <p:extLst>
      <p:ext uri="{BB962C8B-B14F-4D97-AF65-F5344CB8AC3E}">
        <p14:creationId xmlns:p14="http://schemas.microsoft.com/office/powerpoint/2010/main" val="1216422697"/>
      </p:ext>
    </p:extLst>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urse-template-2017" id="{0FDF97CB-C8A8-49B5-A590-D8C490A81E81}" vid="{29742F60-0360-4FD9-9A59-C0D63DF170C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course-template-2017</Template>
  <TotalTime>2253</TotalTime>
  <Words>8071</Words>
  <Application>Microsoft Office PowerPoint</Application>
  <PresentationFormat>全屏显示(4:3)</PresentationFormat>
  <Paragraphs>929</Paragraphs>
  <Slides>108</Slides>
  <Notes>80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108</vt:i4>
      </vt:variant>
    </vt:vector>
  </HeadingPairs>
  <TitlesOfParts>
    <vt:vector size="123" baseType="lpstr">
      <vt:lpstr>黑体</vt:lpstr>
      <vt:lpstr>楷体</vt:lpstr>
      <vt:lpstr>楷体_GB2312</vt:lpstr>
      <vt:lpstr>Arial</vt:lpstr>
      <vt:lpstr>Arial Narrow</vt:lpstr>
      <vt:lpstr>Calibri</vt:lpstr>
      <vt:lpstr>Lucida Sans</vt:lpstr>
      <vt:lpstr>Tahoma</vt:lpstr>
      <vt:lpstr>Times New Roman</vt:lpstr>
      <vt:lpstr>Wingdings</vt:lpstr>
      <vt:lpstr>course-template-2013</vt:lpstr>
      <vt:lpstr>Equation</vt:lpstr>
      <vt:lpstr>Microsoft Equation 3.0</vt:lpstr>
      <vt:lpstr>Visio.Drawing.6</vt:lpstr>
      <vt:lpstr>公式</vt:lpstr>
      <vt:lpstr>PowerPoint 演示文稿</vt:lpstr>
      <vt:lpstr>PowerPoint 演示文稿</vt:lpstr>
      <vt:lpstr>提纲</vt:lpstr>
      <vt:lpstr>1.词到词项</vt:lpstr>
      <vt:lpstr>2.文本统计</vt:lpstr>
      <vt:lpstr>Zipf 法则</vt:lpstr>
      <vt:lpstr>AP89</vt:lpstr>
      <vt:lpstr>AP89</vt:lpstr>
      <vt:lpstr>第四章 文本处理</vt:lpstr>
      <vt:lpstr>3.文档解析</vt:lpstr>
      <vt:lpstr>分词</vt:lpstr>
      <vt:lpstr>分词问题（1）</vt:lpstr>
      <vt:lpstr>分词问题（2）</vt:lpstr>
      <vt:lpstr>分词</vt:lpstr>
      <vt:lpstr>中文分词Chinese Word Segmentation（1）</vt:lpstr>
      <vt:lpstr>中文分词（2）</vt:lpstr>
      <vt:lpstr>中文分词（3）</vt:lpstr>
      <vt:lpstr>中文分词（4）</vt:lpstr>
      <vt:lpstr>中文分词(5)</vt:lpstr>
      <vt:lpstr>中文分词(6)</vt:lpstr>
      <vt:lpstr>正向最大匹配法(基于词典的方法)</vt:lpstr>
      <vt:lpstr>PowerPoint 演示文稿</vt:lpstr>
      <vt:lpstr>PowerPoint 演示文稿</vt:lpstr>
      <vt:lpstr>逆向最大匹配法(基于词典的方法)</vt:lpstr>
      <vt:lpstr>双向匹配法(基于词典的方法)</vt:lpstr>
      <vt:lpstr>PowerPoint 演示文稿</vt:lpstr>
      <vt:lpstr>PowerPoint 演示文稿</vt:lpstr>
      <vt:lpstr>中文分词（7）</vt:lpstr>
      <vt:lpstr>中文分词（8）</vt:lpstr>
      <vt:lpstr>中文分词和检索</vt:lpstr>
      <vt:lpstr>分词</vt:lpstr>
      <vt:lpstr>词形归并(Lemmatization)</vt:lpstr>
      <vt:lpstr>停用词</vt:lpstr>
      <vt:lpstr>词干提取（1）</vt:lpstr>
      <vt:lpstr>词干提取（2）</vt:lpstr>
      <vt:lpstr>词干提取（3）</vt:lpstr>
      <vt:lpstr>Porter Stemmer（1）</vt:lpstr>
      <vt:lpstr>Porter Stemmer</vt:lpstr>
      <vt:lpstr>Krovetz Stemmer</vt:lpstr>
      <vt:lpstr>词干比较</vt:lpstr>
      <vt:lpstr>小结</vt:lpstr>
      <vt:lpstr>第四章 文本处理</vt:lpstr>
      <vt:lpstr>文档结构和标记</vt:lpstr>
      <vt:lpstr>Wikipedia示例网页</vt:lpstr>
      <vt:lpstr>Wikipedia示例网页源码</vt:lpstr>
      <vt:lpstr>XML</vt:lpstr>
      <vt:lpstr>XML</vt:lpstr>
      <vt:lpstr>XML检索与传统信息检索的区别</vt:lpstr>
      <vt:lpstr>第四章 文本处理</vt:lpstr>
      <vt:lpstr>链接分析</vt:lpstr>
      <vt:lpstr>锚文本</vt:lpstr>
      <vt:lpstr>PowerPoint 演示文稿</vt:lpstr>
      <vt:lpstr>Google查询过程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PageRank算法原理</vt:lpstr>
      <vt:lpstr>PageRank算法原理(Cont.)</vt:lpstr>
      <vt:lpstr>PowerPoint 演示文稿</vt:lpstr>
      <vt:lpstr>PageRank算法原理(Cont.)</vt:lpstr>
      <vt:lpstr>PowerPoint 演示文稿</vt:lpstr>
      <vt:lpstr>PowerPoint 演示文稿</vt:lpstr>
      <vt:lpstr>PowerPoint 演示文稿</vt:lpstr>
      <vt:lpstr>PageRank算法原理(Cont.)</vt:lpstr>
      <vt:lpstr>PageRank算法原理(Cont.)</vt:lpstr>
      <vt:lpstr>PageRank算法原理(Cont.)</vt:lpstr>
      <vt:lpstr>PageRank算法原理(Cont.)</vt:lpstr>
      <vt:lpstr>PageRank的迭代计算</vt:lpstr>
      <vt:lpstr>基于矩阵的PageRank迭代计算</vt:lpstr>
      <vt:lpstr>PowerPoint 演示文稿</vt:lpstr>
      <vt:lpstr>PageRank的计算(Cont.)</vt:lpstr>
      <vt:lpstr>PageRank的计算(Cont.)</vt:lpstr>
      <vt:lpstr>PageRank的计算(Cont.)</vt:lpstr>
      <vt:lpstr>某7个网页之间的链接关系图</vt:lpstr>
      <vt:lpstr>网页链接图的邻接矩阵</vt:lpstr>
      <vt:lpstr>PageRank的计算</vt:lpstr>
      <vt:lpstr>PageRank的计算(Cont.)</vt:lpstr>
      <vt:lpstr>7个网页的PageRank值</vt:lpstr>
      <vt:lpstr>PageRank结果的评价</vt:lpstr>
      <vt:lpstr>页面之间相互关系及状态转移图</vt:lpstr>
      <vt:lpstr>PageRank结果的评价</vt:lpstr>
      <vt:lpstr>PageRank结果的评价(Cont.)</vt:lpstr>
      <vt:lpstr>PageRank数值计算难点（一）</vt:lpstr>
      <vt:lpstr>PowerPoint 演示文稿</vt:lpstr>
      <vt:lpstr>PowerPoint 演示文稿</vt:lpstr>
      <vt:lpstr>PowerPoint 演示文稿</vt:lpstr>
      <vt:lpstr>PowerPoint 演示文稿</vt:lpstr>
      <vt:lpstr>PageRank</vt:lpstr>
      <vt:lpstr>PowerPoint 演示文稿</vt:lpstr>
      <vt:lpstr>HostRank</vt:lpstr>
      <vt:lpstr>HITS排序方法（1）</vt:lpstr>
      <vt:lpstr>HITS排序方法（1997 Kleinberg）（2）</vt:lpstr>
      <vt:lpstr>HITS排序方法（3）</vt:lpstr>
      <vt:lpstr>HITS排序方法（4）</vt:lpstr>
      <vt:lpstr>HITS排序方法（5）</vt:lpstr>
      <vt:lpstr>HITS排序方法（6）</vt:lpstr>
      <vt:lpstr>链接质量</vt:lpstr>
      <vt:lpstr>链接质量</vt:lpstr>
      <vt:lpstr>第四章 文本处理</vt:lpstr>
      <vt:lpstr>信息抽取</vt:lpstr>
      <vt:lpstr>第四章 文本处理</vt:lpstr>
      <vt:lpstr>国际化</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Administer</cp:lastModifiedBy>
  <cp:revision>1221</cp:revision>
  <cp:lastPrinted>2009-09-22T15:48:09Z</cp:lastPrinted>
  <dcterms:created xsi:type="dcterms:W3CDTF">2009-09-21T23:46:17Z</dcterms:created>
  <dcterms:modified xsi:type="dcterms:W3CDTF">2019-05-25T04:55:47Z</dcterms:modified>
</cp:coreProperties>
</file>