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5"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63" r:id="rId22"/>
    <p:sldId id="277" r:id="rId23"/>
    <p:sldId id="278" r:id="rId24"/>
    <p:sldId id="279" r:id="rId25"/>
    <p:sldId id="281" r:id="rId26"/>
    <p:sldId id="280" r:id="rId27"/>
    <p:sldId id="264"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30705" y="1302385"/>
            <a:ext cx="5130165" cy="579120"/>
          </a:xfrm>
          <a:prstGeom prst="rect">
            <a:avLst/>
          </a:prstGeom>
          <a:noFill/>
          <a:ln w="9525">
            <a:noFill/>
          </a:ln>
        </p:spPr>
        <p:txBody>
          <a:bodyPr wrap="square">
            <a:spAutoFit/>
          </a:bodyPr>
          <a:p>
            <a:pPr marL="0" indent="0" algn="l"/>
            <a:r>
              <a:rPr lang="en-US" altLang="zh-CN" sz="3200" b="0" u="none">
                <a:solidFill>
                  <a:srgbClr val="FF0000"/>
                </a:solidFill>
                <a:latin typeface="华文细黑" panose="02010600040101010101" charset="-122"/>
                <a:ea typeface="华文细黑" panose="02010600040101010101" charset="-122"/>
                <a:cs typeface="宋体" panose="02010600030101010101" pitchFamily="2" charset="-122"/>
              </a:rPr>
              <a:t>DBMS</a:t>
            </a:r>
            <a:endParaRPr lang="en-US" altLang="zh-CN" sz="3200" b="0" u="none">
              <a:solidFill>
                <a:srgbClr val="FF0000"/>
              </a:solidFill>
              <a:latin typeface="华文细黑" panose="02010600040101010101" charset="-122"/>
              <a:ea typeface="华文细黑" panose="02010600040101010101" charset="-122"/>
              <a:cs typeface="宋体" panose="02010600030101010101" pitchFamily="2" charset="-122"/>
            </a:endParaRPr>
          </a:p>
        </p:txBody>
      </p:sp>
      <p:sp>
        <p:nvSpPr>
          <p:cNvPr id="5" name="文本框 4"/>
          <p:cNvSpPr txBox="1"/>
          <p:nvPr/>
        </p:nvSpPr>
        <p:spPr>
          <a:xfrm>
            <a:off x="1738630" y="2306955"/>
            <a:ext cx="6489065" cy="2225040"/>
          </a:xfrm>
          <a:prstGeom prst="rect">
            <a:avLst/>
          </a:prstGeom>
          <a:noFill/>
          <a:ln w="9525">
            <a:noFill/>
          </a:ln>
        </p:spPr>
        <p:txBody>
          <a:bodyPr wrap="square">
            <a:spAutoFit/>
          </a:bodyPr>
          <a:p>
            <a:pPr marL="0" indent="0" algn="l"/>
            <a:r>
              <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rPr>
              <a:t>是由一个相互关联的数据的集合和一组用以访问这些数据的程序组成。该数据集合通常称做数据库。</a:t>
            </a:r>
            <a:r>
              <a:rPr lang="en-US" altLang="zh-CN" sz="2800" b="0" u="none">
                <a:solidFill>
                  <a:srgbClr val="0070C0"/>
                </a:solidFill>
                <a:latin typeface="宋体" panose="02010600030101010101" pitchFamily="2" charset="-122"/>
                <a:ea typeface="宋体" panose="02010600030101010101" pitchFamily="2" charset="-122"/>
                <a:cs typeface="宋体" panose="02010600030101010101" pitchFamily="2" charset="-122"/>
              </a:rPr>
              <a:t>DBMS</a:t>
            </a:r>
            <a:r>
              <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rPr>
              <a:t>的主要目标是要提供一个可以方便、高效地存取数据库信息的环境。</a:t>
            </a:r>
            <a:endParaRPr lang="zh-CN" altLang="en-US" sz="28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99590" y="1931670"/>
            <a:ext cx="749998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mining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数据挖掘</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挖掘这个术语指半自动地分析大型数据库并从中找出有用模式的过程。和人工智能中的知识发现或者统计分析一样，数据挖掘试图从数据中寻找规则或模式。但是，数据挖掘和机器学习、统计分析不一样的地方在于它处理主要存储在磁盘上的大量的数据，也就是说，数据挖掘就是在数据库中发现知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46555" y="203073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superkey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超码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超码是一个或多个属性的集合，这些属性的组合可以使我们在一个实体集中唯一地标识一个实体。</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95755" y="2101215"/>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candidate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候选码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我们通常只对这样的一些超码感兴趣，它们的任意真子集都不能成为超码。这样的最小超码称为候选码。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77035" y="181610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primary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主码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我们用主码来代表被数据库设计者选中的、用来在同一关系中区分不同元组的候选码。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18310" y="2030730"/>
            <a:ext cx="5080000" cy="228600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foreign key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外码</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一个关系模式（如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）可能在它的属性中包括另一个关系模式（如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）的主码。这个属性叫做</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₁</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的参照</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en-US" altLang="zh-CN" sz="2400" b="0" u="none">
                <a:solidFill>
                  <a:srgbClr val="0070C0"/>
                </a:solidFill>
                <a:latin typeface="Calibri" panose="020F0502020204030204" charset="0"/>
                <a:ea typeface="Calibri" panose="020F0502020204030204" charset="0"/>
                <a:cs typeface="Calibri" panose="020F0502020204030204" charset="0"/>
              </a:rPr>
              <a:t>₂</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的外码。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58950" y="2101850"/>
            <a:ext cx="5283835" cy="228600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view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视图</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任何不是逻辑模型的一部分但作为虚关系对用户可见的关系称为视图。在任何给定的实际关系的集合上都能够支持大量视图。</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91665" y="2263140"/>
            <a:ext cx="5080000" cy="155448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assertion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一个断言就是一个谓词，它表达了我们希望数据库总能满足的一个条件。</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922145" y="2124075"/>
            <a:ext cx="6090920" cy="228600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privilege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权限</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我们可能会为一个用户在数据库中的某些部分指定几种形式的授权。例如授权读取数据、授权插入新数据、授权更新数据、授权删除数据。每种类型的授权都称为一个权限。</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89430" y="1931670"/>
            <a:ext cx="7193280"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ODBC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开放数据库互连</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开放数据库互连标准定义了一种应用程序和数据库通信的方法。</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ODBC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定义了一个应用程序接口，应用程序用它来打开和数据库的连接，发送查询和更新，以及获取返回结果等。一些程序例如图形界面、统计程序包或者电子表格都可以使用相同的</a:t>
            </a:r>
            <a:r>
              <a:rPr lang="en-US" altLang="zh-CN" sz="2400" b="0" u="none">
                <a:solidFill>
                  <a:srgbClr val="0070C0"/>
                </a:solidFill>
                <a:latin typeface="Calibri" panose="020F0502020204030204" charset="0"/>
                <a:ea typeface="Calibri" panose="020F0502020204030204" charset="0"/>
                <a:cs typeface="Calibri" panose="020F0502020204030204" charset="0"/>
              </a:rPr>
              <a:t>ODBC API</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来访问任何一个支持</a:t>
            </a:r>
            <a:r>
              <a:rPr lang="en-US" altLang="zh-CN" sz="2400" b="0" u="none">
                <a:solidFill>
                  <a:srgbClr val="0070C0"/>
                </a:solidFill>
                <a:latin typeface="Calibri" panose="020F0502020204030204" charset="0"/>
                <a:ea typeface="Calibri" panose="020F0502020204030204" charset="0"/>
                <a:cs typeface="Calibri" panose="020F0502020204030204" charset="0"/>
              </a:rPr>
              <a:t>ODBC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标准的数据库。</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70710" y="2141855"/>
            <a:ext cx="5478780" cy="260604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JDBC</a:t>
            </a: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altLang="zh-CN" sz="2400" b="0" u="none">
                <a:solidFill>
                  <a:srgbClr val="0070C0"/>
                </a:solidFill>
                <a:latin typeface="Calibri" panose="020F0502020204030204" charset="0"/>
                <a:ea typeface="Calibri" panose="020F0502020204030204" charset="0"/>
                <a:cs typeface="Calibri" panose="020F0502020204030204" charset="0"/>
              </a:rPr>
              <a:t>JDBC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原来是“</a:t>
            </a:r>
            <a:r>
              <a:rPr lang="en-US" altLang="zh-CN" sz="2400" b="0" u="none">
                <a:solidFill>
                  <a:srgbClr val="0070C0"/>
                </a:solidFill>
                <a:latin typeface="Calibri" panose="020F0502020204030204" charset="0"/>
                <a:ea typeface="Calibri" panose="020F0502020204030204" charset="0"/>
                <a:cs typeface="Calibri" panose="020F0502020204030204" charset="0"/>
              </a:rPr>
              <a:t>Java Database Connectivity</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的缩写，但其全称现在已经不用了）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JDBC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标准定义了</a:t>
            </a:r>
            <a:r>
              <a:rPr lang="en-US" altLang="zh-CN" sz="2400" b="0" u="none">
                <a:solidFill>
                  <a:srgbClr val="0070C0"/>
                </a:solidFill>
                <a:latin typeface="Calibri" panose="020F0502020204030204" charset="0"/>
                <a:ea typeface="Calibri" panose="020F0502020204030204" charset="0"/>
                <a:cs typeface="Calibri" panose="020F0502020204030204" charset="0"/>
              </a:rPr>
              <a:t>Java</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程序连接数据库服务器的</a:t>
            </a:r>
            <a:r>
              <a:rPr lang="en-US" altLang="zh-CN" sz="2400" b="0" u="none">
                <a:solidFill>
                  <a:srgbClr val="0070C0"/>
                </a:solidFill>
                <a:latin typeface="Calibri" panose="020F0502020204030204" charset="0"/>
                <a:ea typeface="Calibri" panose="020F0502020204030204" charset="0"/>
                <a:cs typeface="Calibri" panose="020F0502020204030204" charset="0"/>
              </a:rPr>
              <a:t>API</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标准。</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050" b="0" u="none">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24000" y="1630680"/>
            <a:ext cx="6579870" cy="3413760"/>
          </a:xfrm>
          <a:prstGeom prst="rect">
            <a:avLst/>
          </a:prstGeom>
          <a:noFill/>
          <a:ln w="9525">
            <a:noFill/>
          </a:ln>
        </p:spPr>
        <p:txBody>
          <a:bodyPr wrap="square">
            <a:spAutoFit/>
          </a:bodyPr>
          <a:p>
            <a:pPr marL="0" indent="0" algn="l"/>
            <a:r>
              <a:rPr lang="en-US" altLang="zh-CN" sz="2800" b="0" u="none">
                <a:solidFill>
                  <a:srgbClr val="FF0000"/>
                </a:solidFill>
                <a:latin typeface="华文细黑" panose="02010600040101010101" charset="-122"/>
                <a:ea typeface="华文细黑" panose="02010600040101010101" charset="-122"/>
                <a:cs typeface="宋体" panose="02010600030101010101" pitchFamily="2" charset="-122"/>
              </a:rPr>
              <a:t>atomicity problem </a:t>
            </a:r>
            <a:r>
              <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rPr>
              <a:t>原子性问题</a:t>
            </a:r>
            <a:endPar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8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如同别的机械或电子设备一样，计算机系统也会发生故障。一旦故障发生，数据就应被恢复到故障发生以前一致的状态，对很多应用来说，这样的保障是至关重要的。让我们看看把</a:t>
            </a:r>
            <a:r>
              <a:rPr lang="en-US" altLang="zh-CN" b="0" u="none">
                <a:solidFill>
                  <a:srgbClr val="0070C0"/>
                </a:solidFill>
                <a:latin typeface="宋体" panose="02010600030101010101" pitchFamily="2" charset="-122"/>
                <a:ea typeface="宋体" panose="02010600030101010101" pitchFamily="2" charset="-122"/>
                <a:cs typeface="宋体" panose="02010600030101010101" pitchFamily="2" charset="-122"/>
              </a:rPr>
              <a:t>A</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账户的</a:t>
            </a:r>
            <a:r>
              <a:rPr lang="en-US" altLang="zh-CN" b="0" u="none">
                <a:solidFill>
                  <a:srgbClr val="0070C0"/>
                </a:solidFill>
                <a:latin typeface="Calibri" panose="020F0502020204030204" charset="0"/>
                <a:ea typeface="Calibri" panose="020F0502020204030204" charset="0"/>
                <a:cs typeface="Calibri" panose="020F0502020204030204" charset="0"/>
              </a:rPr>
              <a:t>50</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美元转入</a:t>
            </a:r>
            <a:r>
              <a:rPr lang="en-US" altLang="zh-CN" b="0" u="none">
                <a:solidFill>
                  <a:srgbClr val="0070C0"/>
                </a:solidFill>
                <a:latin typeface="Calibri" panose="020F0502020204030204" charset="0"/>
                <a:ea typeface="Calibri" panose="020F0502020204030204" charset="0"/>
                <a:cs typeface="Calibri" panose="020F0502020204030204" charset="0"/>
              </a:rPr>
              <a:t>B</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账户的这样一个程序。假设在程序的执行过程中发生了系统故障，很可能</a:t>
            </a:r>
            <a:r>
              <a:rPr lang="en-US" altLang="zh-CN" b="0" u="none">
                <a:solidFill>
                  <a:srgbClr val="0070C0"/>
                </a:solidFill>
                <a:latin typeface="Calibri" panose="020F0502020204030204" charset="0"/>
                <a:ea typeface="Calibri" panose="020F0502020204030204" charset="0"/>
                <a:cs typeface="Calibri" panose="020F0502020204030204" charset="0"/>
              </a:rPr>
              <a:t>A</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账户上减去的</a:t>
            </a:r>
            <a:r>
              <a:rPr lang="en-US" altLang="zh-CN" b="0" u="none">
                <a:solidFill>
                  <a:srgbClr val="0070C0"/>
                </a:solidFill>
                <a:latin typeface="Calibri" panose="020F0502020204030204" charset="0"/>
                <a:ea typeface="Calibri" panose="020F0502020204030204" charset="0"/>
                <a:cs typeface="Calibri" panose="020F0502020204030204" charset="0"/>
              </a:rPr>
              <a:t>50</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美元还没有来得及存入</a:t>
            </a:r>
            <a:r>
              <a:rPr lang="en-US" altLang="zh-CN" b="0" u="none">
                <a:solidFill>
                  <a:srgbClr val="0070C0"/>
                </a:solidFill>
                <a:latin typeface="Calibri" panose="020F0502020204030204" charset="0"/>
                <a:ea typeface="Calibri" panose="020F0502020204030204" charset="0"/>
                <a:cs typeface="Calibri" panose="020F0502020204030204" charset="0"/>
              </a:rPr>
              <a:t>B</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账户，这就造成了数据库状态的不一致。显然，为了保证数据库的一致性，这里的借和贷两个操作必须是要么都发生，要么都不发生。也就是说，转账这个操作必须是原子性的</a:t>
            </a:r>
            <a:r>
              <a:rPr lang="en-US" altLang="zh-CN"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rPr>
              <a:t>它要么全部发生要么根本不发生。</a:t>
            </a:r>
            <a:endParaRPr lang="zh-CN" altLang="en-US"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840865" y="1929765"/>
            <a:ext cx="6468745" cy="26517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1NF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第一范式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在关系模型中，我们将属性没有任何子结构的思想形式化。如果某个域的元素被认为是不可分的单元，那么这个域就是原子的。如果一个关系模式</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的所有属性域都是原子的，我们称关系模式</a:t>
            </a:r>
            <a:r>
              <a:rPr lang="en-US" altLang="zh-CN" sz="2400" b="0" u="none">
                <a:solidFill>
                  <a:srgbClr val="0070C0"/>
                </a:solidFill>
                <a:latin typeface="Calibri" panose="020F0502020204030204" charset="0"/>
                <a:ea typeface="Calibri" panose="020F0502020204030204" charset="0"/>
                <a:cs typeface="Calibri" panose="020F0502020204030204" charset="0"/>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属于第一范式。</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85595" y="1781175"/>
            <a:ext cx="6723380" cy="35661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BCNF  Boyce-Codd</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范式</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消除了所有基于函数依赖能够发现的冗余</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，但可能还有其他类型的冗余还保留着。具有函数依赖集</a:t>
            </a:r>
            <a:r>
              <a:rPr lang="en-US" altLang="zh-CN" sz="2000" b="0" u="none">
                <a:solidFill>
                  <a:srgbClr val="0070C0"/>
                </a:solidFill>
                <a:latin typeface="Calibri" panose="020F0502020204030204" charset="0"/>
                <a:ea typeface="Calibri" panose="020F0502020204030204" charset="0"/>
                <a:cs typeface="Calibri" panose="020F0502020204030204" charset="0"/>
              </a:rPr>
              <a:t>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000" b="0" u="none">
                <a:solidFill>
                  <a:srgbClr val="0070C0"/>
                </a:solidFill>
                <a:latin typeface="Calibri" panose="020F0502020204030204" charset="0"/>
                <a:ea typeface="Calibri" panose="020F0502020204030204" charset="0"/>
                <a:cs typeface="Calibri" panose="020F0502020204030204" charset="0"/>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属于</a:t>
            </a:r>
            <a:r>
              <a:rPr lang="en-US" altLang="zh-CN" sz="2000" b="0" u="none">
                <a:solidFill>
                  <a:srgbClr val="0070C0"/>
                </a:solidFill>
                <a:latin typeface="Calibri" panose="020F0502020204030204" charset="0"/>
                <a:ea typeface="Calibri" panose="020F0502020204030204" charset="0"/>
                <a:cs typeface="Calibri" panose="020F0502020204030204" charset="0"/>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的条件是，对所有</a:t>
            </a:r>
            <a:r>
              <a:rPr lang="en-US" altLang="zh-CN" sz="2000" b="0" u="none">
                <a:solidFill>
                  <a:srgbClr val="0070C0"/>
                </a:solidFill>
                <a:latin typeface="Calibri" panose="020F0502020204030204" charset="0"/>
                <a:ea typeface="Calibri" panose="020F0502020204030204" charset="0"/>
                <a:cs typeface="Calibri" panose="020F0502020204030204" charset="0"/>
              </a:rPr>
              <a:t>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中形如</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的函数依赖（</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α⊆</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且</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），下面至少有一个成立：</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是平凡的函数依赖（即，</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是模式</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的一个超码如果构成一个数据库设计的关系模式集中的每个模式都属于</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则该设计属于</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 </a:t>
            </a:r>
            <a:endPar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1430" y="2540"/>
            <a:ext cx="12214225" cy="6875780"/>
          </a:xfrm>
          <a:prstGeom prst="rect">
            <a:avLst/>
          </a:prstGeom>
        </p:spPr>
      </p:pic>
      <p:sp>
        <p:nvSpPr>
          <p:cNvPr id="100" name="文本框 99"/>
          <p:cNvSpPr txBox="1"/>
          <p:nvPr/>
        </p:nvSpPr>
        <p:spPr>
          <a:xfrm>
            <a:off x="1524000" y="1809750"/>
            <a:ext cx="6835140" cy="32613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3NF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第三范式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BCNF</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要求所有非平凡函数依赖是</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的形式，其中的</a:t>
            </a:r>
            <a:r>
              <a:rPr lang="en-US" altLang="zh-CN" sz="20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为超码。第三范式稍微放松了这个约束，允许非平凡函数依赖的左边不是超码。具有</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函数依赖集</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F</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属于第三范式</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的条件是，</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F</a:t>
            </a:r>
            <a:r>
              <a:rPr lang="en-US" altLang="zh-CN" sz="2000" b="0" u="none">
                <a:solidFill>
                  <a:srgbClr val="FF0000"/>
                </a:solidFill>
                <a:latin typeface="Calibri" panose="020F0502020204030204" charset="0"/>
                <a:ea typeface="Calibri" panose="020F0502020204030204" charset="0"/>
                <a:cs typeface="Calibri" panose="020F0502020204030204" charset="0"/>
              </a:rPr>
              <a:t>⁺</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中所有形如</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的函数依赖（</a:t>
            </a:r>
            <a:r>
              <a:rPr lang="en-US" altLang="zh-CN" sz="2000" b="0" u="none">
                <a:solidFill>
                  <a:srgbClr val="FF0000"/>
                </a:solidFill>
                <a:latin typeface="Arial" panose="020B0604020202020204" pitchFamily="34" charset="0"/>
                <a:ea typeface="Arial" panose="020B0604020202020204" pitchFamily="34" charset="0"/>
                <a:cs typeface="Arial" panose="020B0604020202020204" pitchFamily="34" charset="0"/>
              </a:rPr>
              <a:t>α⊆</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且</a:t>
            </a:r>
            <a:r>
              <a:rPr lang="en-US" altLang="zh-CN" sz="20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）中，</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至少有以下之一成立：</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0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是一个平凡的函数依赖</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是</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的一个超码</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中的每个属性</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都包含在</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的一个候选码中</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524000" y="1920240"/>
            <a:ext cx="631507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4NF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第四范式</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函数依赖和多值依赖集为</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的关系模式</a:t>
            </a:r>
            <a:r>
              <a:rPr lang="en-US" altLang="zh-CN" sz="2400" b="0" u="none">
                <a:solidFill>
                  <a:srgbClr val="0070C0"/>
                </a:solidFill>
                <a:latin typeface="Calibri" panose="020F0502020204030204" charset="0"/>
                <a:ea typeface="Calibri" panose="020F0502020204030204" charset="0"/>
                <a:cs typeface="Calibri" panose="020F0502020204030204" charset="0"/>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属于第四范式的条件是对</a:t>
            </a:r>
            <a:r>
              <a:rPr lang="en-US" altLang="zh-CN" sz="2400" b="0" u="none">
                <a:solidFill>
                  <a:srgbClr val="0070C0"/>
                </a:solidFill>
                <a:latin typeface="Calibri" panose="020F0502020204030204" charset="0"/>
                <a:ea typeface="Calibri" panose="020F0502020204030204" charset="0"/>
                <a:cs typeface="Calibri" panose="020F0502020204030204" charset="0"/>
              </a:rPr>
              <a:t>D⁺</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中所有形如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的多值依赖（其中</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α⊆</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且</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），至少有以下之一成立：</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0070C0"/>
                </a:solidFill>
                <a:latin typeface="Arial" panose="020B0604020202020204" pitchFamily="34" charset="0"/>
                <a:ea typeface="Arial" panose="020B0604020202020204" pitchFamily="34" charset="0"/>
                <a:cs typeface="Arial" panose="020B0604020202020204" pitchFamily="34" charset="0"/>
              </a:rPr>
              <a:t>→→ᵦ</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是一个平凡的多值依赖</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ɑ</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是模式</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的一个超码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1430" y="-8890"/>
            <a:ext cx="12214225" cy="6875780"/>
          </a:xfrm>
          <a:prstGeom prst="rect">
            <a:avLst/>
          </a:prstGeom>
        </p:spPr>
      </p:pic>
      <p:sp>
        <p:nvSpPr>
          <p:cNvPr id="100" name="文本框 99"/>
          <p:cNvSpPr txBox="1"/>
          <p:nvPr/>
        </p:nvSpPr>
        <p:spPr>
          <a:xfrm>
            <a:off x="1657350" y="1739265"/>
            <a:ext cx="701992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canonical cover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正则覆盖</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F</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的正则覆盖</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是一个依赖集，</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使得</a:t>
            </a:r>
            <a:r>
              <a:rPr lang="en-US" altLang="zh-CN" sz="2400" b="0" u="none">
                <a:solidFill>
                  <a:srgbClr val="FF0000"/>
                </a:solidFill>
                <a:latin typeface="Calibri" panose="020F0502020204030204" charset="0"/>
                <a:ea typeface="Calibri" panose="020F0502020204030204" charset="0"/>
                <a:cs typeface="Calibri" panose="020F0502020204030204" charset="0"/>
              </a:rPr>
              <a:t>F</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逻辑蕴涵</a:t>
            </a:r>
            <a:r>
              <a:rPr lang="en-US" altLang="zh-CN" sz="2400" b="0" u="none">
                <a:solidFill>
                  <a:srgbClr val="FF0000"/>
                </a:solidFill>
                <a:latin typeface="Calibri" panose="020F0502020204030204" charset="0"/>
                <a:ea typeface="Calibri" panose="020F0502020204030204" charset="0"/>
                <a:cs typeface="Calibri" panose="020F0502020204030204" charset="0"/>
              </a:rPr>
              <a:t>Fc</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中的所有依赖</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，并且</a:t>
            </a:r>
            <a:r>
              <a:rPr lang="en-US" altLang="zh-CN" sz="2400" b="0" u="none">
                <a:solidFill>
                  <a:srgbClr val="FF0000"/>
                </a:solidFill>
                <a:latin typeface="Calibri" panose="020F0502020204030204" charset="0"/>
                <a:ea typeface="Calibri" panose="020F0502020204030204" charset="0"/>
                <a:cs typeface="Calibri" panose="020F0502020204030204" charset="0"/>
              </a:rPr>
              <a:t>Fc</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逻辑蕴涵</a:t>
            </a:r>
            <a:r>
              <a:rPr lang="en-US" altLang="zh-CN" sz="2400" b="0" u="none">
                <a:solidFill>
                  <a:srgbClr val="FF0000"/>
                </a:solidFill>
                <a:latin typeface="Calibri" panose="020F0502020204030204" charset="0"/>
                <a:ea typeface="Calibri" panose="020F0502020204030204" charset="0"/>
                <a:cs typeface="Calibri" panose="020F0502020204030204" charset="0"/>
              </a:rPr>
              <a:t>F</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中的所有依赖</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。此外，</a:t>
            </a:r>
            <a:r>
              <a:rPr lang="en-US" altLang="zh-CN" sz="2400" b="0" u="none">
                <a:solidFill>
                  <a:srgbClr val="0070C0"/>
                </a:solidFill>
                <a:latin typeface="Calibri" panose="020F0502020204030204" charset="0"/>
                <a:ea typeface="Calibri" panose="020F0502020204030204" charset="0"/>
                <a:cs typeface="Calibri" panose="020F0502020204030204" charset="0"/>
              </a:rPr>
              <a:t>Fc</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必须具有如下性质：</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Fc</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中任何函数依赖都不含无关属性</a:t>
            </a:r>
            <a:endPar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Fc</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中函数依赖的左半部都是唯一的。即，</a:t>
            </a:r>
            <a:r>
              <a:rPr lang="en-US" altLang="zh-CN" sz="2400" b="0" u="none">
                <a:solidFill>
                  <a:srgbClr val="FF0000"/>
                </a:solidFill>
                <a:latin typeface="Calibri" panose="020F0502020204030204" charset="0"/>
                <a:ea typeface="Calibri" panose="020F0502020204030204" charset="0"/>
                <a:cs typeface="Calibri" panose="020F0502020204030204" charset="0"/>
              </a:rPr>
              <a:t>Fc</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中不存在两个依赖</a:t>
            </a:r>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FF0000"/>
                </a:solidFill>
                <a:latin typeface="Calibri" panose="020F0502020204030204" charset="0"/>
                <a:ea typeface="Calibri" panose="020F0502020204030204" charset="0"/>
                <a:cs typeface="Calibri" panose="020F0502020204030204" charset="0"/>
              </a:rPr>
              <a:t>₁</a:t>
            </a:r>
            <a:r>
              <a:rPr lang="en-US" altLang="zh-CN" sz="24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FF0000"/>
                </a:solidFill>
                <a:latin typeface="Calibri" panose="020F0502020204030204" charset="0"/>
                <a:ea typeface="Calibri" panose="020F0502020204030204" charset="0"/>
                <a:cs typeface="Calibri" panose="020F0502020204030204" charset="0"/>
              </a:rPr>
              <a:t>₁</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FF0000"/>
                </a:solidFill>
                <a:latin typeface="Calibri" panose="020F0502020204030204" charset="0"/>
                <a:ea typeface="Calibri" panose="020F0502020204030204" charset="0"/>
                <a:cs typeface="Calibri" panose="020F0502020204030204" charset="0"/>
              </a:rPr>
              <a:t>₂</a:t>
            </a:r>
            <a:r>
              <a:rPr lang="en-US" altLang="zh-CN" sz="2400" b="0" u="none">
                <a:solidFill>
                  <a:srgbClr val="FF0000"/>
                </a:solidFill>
                <a:latin typeface="Arial" panose="020B0604020202020204" pitchFamily="34" charset="0"/>
                <a:ea typeface="Arial" panose="020B0604020202020204" pitchFamily="34" charset="0"/>
                <a:cs typeface="Arial" panose="020B0604020202020204" pitchFamily="34" charset="0"/>
              </a:rPr>
              <a:t>→ᵦ</a:t>
            </a:r>
            <a:r>
              <a:rPr lang="en-US" altLang="zh-CN" sz="2400" b="0" u="none">
                <a:solidFill>
                  <a:srgbClr val="FF0000"/>
                </a:solidFill>
                <a:latin typeface="Calibri" panose="020F0502020204030204" charset="0"/>
                <a:ea typeface="Calibri" panose="020F0502020204030204" charset="0"/>
                <a:cs typeface="Calibri" panose="020F0502020204030204" charset="0"/>
              </a:rPr>
              <a:t>₂</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，满足</a:t>
            </a:r>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FF0000"/>
                </a:solidFill>
                <a:latin typeface="Calibri" panose="020F0502020204030204" charset="0"/>
                <a:ea typeface="Calibri" panose="020F0502020204030204" charset="0"/>
                <a:cs typeface="Calibri" panose="020F0502020204030204" charset="0"/>
              </a:rPr>
              <a:t>₁</a:t>
            </a:r>
            <a:r>
              <a:rPr lang="en-US" altLang="zh-CN" sz="2400" b="0" u="none">
                <a:solidFill>
                  <a:srgbClr val="FF0000"/>
                </a:solidFill>
                <a:latin typeface="宋体" panose="02010600030101010101" pitchFamily="2" charset="-122"/>
                <a:ea typeface="宋体" panose="02010600030101010101" pitchFamily="2" charset="-122"/>
                <a:cs typeface="宋体" panose="02010600030101010101" pitchFamily="2" charset="-122"/>
              </a:rPr>
              <a:t>=ɑ</a:t>
            </a:r>
            <a:r>
              <a:rPr lang="en-US" altLang="zh-CN" sz="2400" b="0" u="none">
                <a:solidFill>
                  <a:srgbClr val="FF0000"/>
                </a:solidFill>
                <a:latin typeface="Calibri" panose="020F0502020204030204" charset="0"/>
                <a:ea typeface="Calibri" panose="020F0502020204030204" charset="0"/>
                <a:cs typeface="Calibri" panose="020F0502020204030204" charset="0"/>
              </a:rPr>
              <a:t>₂</a:t>
            </a:r>
            <a:endParaRPr lang="en-US" altLang="zh-CN" sz="2400" b="0" u="none">
              <a:solidFill>
                <a:srgbClr val="FF0000"/>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1430" y="-8890"/>
            <a:ext cx="12214225" cy="6875780"/>
          </a:xfrm>
          <a:prstGeom prst="rect">
            <a:avLst/>
          </a:prstGeom>
        </p:spPr>
      </p:pic>
      <p:sp>
        <p:nvSpPr>
          <p:cNvPr id="6" name="文本框 5"/>
          <p:cNvSpPr txBox="1"/>
          <p:nvPr/>
        </p:nvSpPr>
        <p:spPr>
          <a:xfrm>
            <a:off x="1646555" y="1741805"/>
            <a:ext cx="5080000" cy="1676400"/>
          </a:xfrm>
          <a:prstGeom prst="rect">
            <a:avLst/>
          </a:prstGeom>
          <a:noFill/>
          <a:ln w="9525">
            <a:noFill/>
          </a:ln>
        </p:spPr>
        <p:txBody>
          <a:bodyPr>
            <a:spAutoFit/>
          </a:bodyPr>
          <a:p>
            <a:pPr marL="0" indent="0" algn="l"/>
            <a:r>
              <a:rPr lang="en-US" altLang="zh-CN" sz="2000" b="0" u="none">
                <a:solidFill>
                  <a:srgbClr val="FF0000"/>
                </a:solidFill>
                <a:latin typeface="华文细黑" panose="02010600040101010101" charset="-122"/>
                <a:ea typeface="华文细黑" panose="02010600040101010101" charset="-122"/>
                <a:cs typeface="宋体" panose="02010600030101010101" pitchFamily="2" charset="-122"/>
              </a:rPr>
              <a:t>lossless decomposition </a:t>
            </a:r>
            <a:r>
              <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rPr>
              <a:t>无损分解</a:t>
            </a:r>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令</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为一关系模式，</a:t>
            </a:r>
            <a:r>
              <a:rPr lang="en-US" altLang="zh-CN" sz="1600" b="0" u="none">
                <a:solidFill>
                  <a:srgbClr val="FF0000"/>
                </a:solidFill>
                <a:latin typeface="Calibri" panose="020F0502020204030204" charset="0"/>
                <a:ea typeface="Calibri" panose="020F0502020204030204" charset="0"/>
                <a:cs typeface="Calibri" panose="020F0502020204030204" charset="0"/>
              </a:rPr>
              <a:t>F</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为</a:t>
            </a:r>
            <a:r>
              <a:rPr lang="en-US" altLang="zh-CN" sz="1600" b="0" u="none">
                <a:solidFill>
                  <a:srgbClr val="FF0000"/>
                </a:solidFill>
                <a:latin typeface="Calibri" panose="020F0502020204030204" charset="0"/>
                <a:ea typeface="Calibri" panose="020F0502020204030204" charset="0"/>
                <a:cs typeface="Calibri" panose="020F0502020204030204" charset="0"/>
              </a:rPr>
              <a:t>R</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上函数依赖集。令</a:t>
            </a:r>
            <a:r>
              <a:rPr lang="en-US" altLang="zh-CN" sz="1600" b="0" u="none">
                <a:solidFill>
                  <a:srgbClr val="FF0000"/>
                </a:solidFill>
                <a:latin typeface="Calibri" panose="020F0502020204030204" charset="0"/>
                <a:ea typeface="Calibri" panose="020F0502020204030204" charset="0"/>
                <a:cs typeface="Calibri" panose="020F0502020204030204" charset="0"/>
              </a:rPr>
              <a:t>R1</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和</a:t>
            </a:r>
            <a:r>
              <a:rPr lang="en-US" altLang="zh-CN" sz="1600" b="0" u="none">
                <a:solidFill>
                  <a:srgbClr val="FF0000"/>
                </a:solidFill>
                <a:latin typeface="Calibri" panose="020F0502020204030204" charset="0"/>
                <a:ea typeface="Calibri" panose="020F0502020204030204" charset="0"/>
                <a:cs typeface="Calibri" panose="020F0502020204030204" charset="0"/>
              </a:rPr>
              <a:t>R2</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为</a:t>
            </a:r>
            <a:r>
              <a:rPr lang="en-US" altLang="zh-CN" sz="1600" b="0" u="none">
                <a:solidFill>
                  <a:srgbClr val="FF0000"/>
                </a:solidFill>
                <a:latin typeface="Calibri" panose="020F0502020204030204" charset="0"/>
                <a:ea typeface="Calibri" panose="020F0502020204030204" charset="0"/>
                <a:cs typeface="Calibri" panose="020F0502020204030204" charset="0"/>
              </a:rPr>
              <a:t>R</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的分解</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令</a:t>
            </a:r>
            <a:r>
              <a:rPr lang="en-US" altLang="zh-CN" sz="1600" b="0" u="none">
                <a:solidFill>
                  <a:srgbClr val="FF0000"/>
                </a:solidFill>
                <a:latin typeface="Calibri" panose="020F0502020204030204" charset="0"/>
                <a:ea typeface="Calibri" panose="020F0502020204030204" charset="0"/>
                <a:cs typeface="Calibri" panose="020F0502020204030204" charset="0"/>
              </a:rPr>
              <a:t>r(R)</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是模式</a:t>
            </a:r>
            <a:r>
              <a:rPr lang="en-US" altLang="zh-CN" sz="1600" b="0" u="none">
                <a:solidFill>
                  <a:srgbClr val="FF0000"/>
                </a:solidFill>
                <a:latin typeface="Calibri" panose="020F0502020204030204" charset="0"/>
                <a:ea typeface="Calibri" panose="020F0502020204030204" charset="0"/>
                <a:cs typeface="Calibri" panose="020F0502020204030204" charset="0"/>
              </a:rPr>
              <a:t>R</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上的一个关系</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。我们称该分解为无损分解，如果对于所有的合法数据库实例（即满足指定的函数依赖和其他约束的数据库实例）都有</a:t>
            </a:r>
            <a:endPar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p:nvPr/>
        </p:nvPicPr>
        <p:blipFill>
          <a:blip r:embed="rId2"/>
          <a:stretch>
            <a:fillRect/>
          </a:stretch>
        </p:blipFill>
        <p:spPr>
          <a:xfrm>
            <a:off x="2719070" y="3341370"/>
            <a:ext cx="198120" cy="175260"/>
          </a:xfrm>
          <a:prstGeom prst="rect">
            <a:avLst/>
          </a:prstGeom>
          <a:noFill/>
          <a:ln w="9525">
            <a:noFill/>
          </a:ln>
        </p:spPr>
      </p:pic>
      <p:sp>
        <p:nvSpPr>
          <p:cNvPr id="102" name="文本框 101"/>
          <p:cNvSpPr txBox="1"/>
          <p:nvPr/>
        </p:nvSpPr>
        <p:spPr>
          <a:xfrm>
            <a:off x="1707515" y="3148965"/>
            <a:ext cx="5080000" cy="899160"/>
          </a:xfrm>
          <a:prstGeom prst="rect">
            <a:avLst/>
          </a:prstGeom>
          <a:noFill/>
          <a:ln w="9525">
            <a:noFill/>
          </a:ln>
        </p:spPr>
        <p:txBody>
          <a:bodyPr>
            <a:spAutoFit/>
          </a:bodyPr>
          <a:p>
            <a:pPr marL="0" indent="0" algn="l"/>
            <a:r>
              <a:rPr lang="en-US" altLang="zh-CN" sz="1050" b="0" u="none">
                <a:latin typeface="宋体" panose="02010600030101010101" pitchFamily="2" charset="-122"/>
                <a:ea typeface="宋体" panose="02010600030101010101" pitchFamily="2" charset="-122"/>
                <a:cs typeface="宋体" panose="02010600030101010101" pitchFamily="2" charset="-122"/>
              </a:rPr>
              <a:t>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en-US" altLang="zh-CN" sz="1050" b="0" u="none">
                <a:latin typeface="Calibri" panose="020F0502020204030204" charset="0"/>
                <a:ea typeface="Calibri" panose="020F0502020204030204" charset="0"/>
                <a:cs typeface="Calibri" panose="020F0502020204030204" charset="0"/>
              </a:rPr>
              <a:t>₁</a:t>
            </a:r>
            <a:r>
              <a:rPr lang="en-US" altLang="zh-CN" sz="1050" b="0" u="none">
                <a:latin typeface="宋体" panose="02010600030101010101" pitchFamily="2" charset="-122"/>
                <a:ea typeface="宋体" panose="02010600030101010101" pitchFamily="2" charset="-122"/>
                <a:cs typeface="宋体" panose="02010600030101010101" pitchFamily="2" charset="-122"/>
              </a:rPr>
              <a:t>(r)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en-US" altLang="zh-CN" sz="1050" b="0" u="none">
                <a:latin typeface="Calibri" panose="020F0502020204030204" charset="0"/>
                <a:ea typeface="Calibri" panose="020F0502020204030204" charset="0"/>
                <a:cs typeface="Calibri" panose="020F0502020204030204" charset="0"/>
              </a:rPr>
              <a:t>₂</a:t>
            </a:r>
            <a:r>
              <a:rPr lang="en-US" altLang="zh-CN" sz="1050" b="0" u="none">
                <a:latin typeface="宋体" panose="02010600030101010101" pitchFamily="2" charset="-122"/>
                <a:ea typeface="宋体" panose="02010600030101010101" pitchFamily="2" charset="-122"/>
                <a:cs typeface="宋体" panose="02010600030101010101" pitchFamily="2" charset="-122"/>
              </a:rPr>
              <a:t>(r)=r</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换句话说，如果我们把</a:t>
            </a:r>
            <a:r>
              <a:rPr lang="en-US" altLang="zh-CN" sz="1600" b="0" u="none">
                <a:solidFill>
                  <a:srgbClr val="0070C0"/>
                </a:solidFill>
                <a:latin typeface="宋体" panose="02010600030101010101" pitchFamily="2" charset="-122"/>
                <a:ea typeface="宋体" panose="02010600030101010101" pitchFamily="2" charset="-122"/>
                <a:cs typeface="宋体" panose="02010600030101010101" pitchFamily="2" charset="-122"/>
              </a:rPr>
              <a:t>r</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投影至</a:t>
            </a:r>
            <a:r>
              <a:rPr lang="en-US" altLang="zh-CN" sz="1600" b="0" u="none">
                <a:solidFill>
                  <a:srgbClr val="0070C0"/>
                </a:solidFill>
                <a:latin typeface="宋体" panose="02010600030101010101" pitchFamily="2" charset="-122"/>
                <a:ea typeface="宋体" panose="02010600030101010101" pitchFamily="2" charset="-122"/>
                <a:cs typeface="宋体" panose="02010600030101010101" pitchFamily="2" charset="-122"/>
              </a:rPr>
              <a:t>R1</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1600" b="0" u="none">
                <a:solidFill>
                  <a:srgbClr val="0070C0"/>
                </a:solidFill>
                <a:latin typeface="Calibri" panose="020F0502020204030204" charset="0"/>
                <a:ea typeface="Calibri" panose="020F0502020204030204" charset="0"/>
                <a:cs typeface="Calibri" panose="020F0502020204030204" charset="0"/>
              </a:rPr>
              <a:t>R2</a:t>
            </a:r>
            <a:r>
              <a:rPr lang="zh-CN" altLang="en-US" sz="1600" b="0" u="none">
                <a:solidFill>
                  <a:srgbClr val="0070C0"/>
                </a:solidFill>
                <a:latin typeface="宋体" panose="02010600030101010101" pitchFamily="2" charset="-122"/>
                <a:ea typeface="宋体" panose="02010600030101010101" pitchFamily="2" charset="-122"/>
                <a:cs typeface="宋体" panose="02010600030101010101" pitchFamily="2" charset="-122"/>
              </a:rPr>
              <a:t>上，然后计算投影结果的自然连接，我们仍然得到一模一样的</a:t>
            </a:r>
            <a:r>
              <a:rPr lang="en-US" altLang="zh-CN" sz="1600" b="0" u="none">
                <a:solidFill>
                  <a:srgbClr val="0070C0"/>
                </a:solidFill>
                <a:latin typeface="Calibri" panose="020F0502020204030204" charset="0"/>
                <a:ea typeface="Calibri" panose="020F0502020204030204" charset="0"/>
                <a:cs typeface="Calibri" panose="020F0502020204030204" charset="0"/>
              </a:rPr>
              <a:t>r</a:t>
            </a:r>
            <a:endParaRPr lang="en-US" altLang="zh-CN" sz="1600" b="0" u="none">
              <a:solidFill>
                <a:srgbClr val="0070C0"/>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12065"/>
            <a:ext cx="12214225" cy="6875780"/>
          </a:xfrm>
          <a:prstGeom prst="rect">
            <a:avLst/>
          </a:prstGeom>
        </p:spPr>
      </p:pic>
      <p:sp>
        <p:nvSpPr>
          <p:cNvPr id="102" name="文本框 101"/>
          <p:cNvSpPr txBox="1"/>
          <p:nvPr/>
        </p:nvSpPr>
        <p:spPr>
          <a:xfrm>
            <a:off x="1636395" y="1737995"/>
            <a:ext cx="6591300" cy="234696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trigger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触发器</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触发器是一条</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语句</a:t>
            </a:r>
            <a:r>
              <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rPr>
              <a:t>，当对数据库修改时，它自动被系统执行。要设置触发器机制，必须满足两个要求：指明什么条件下触发器被执行；指明触发器执行时的动作。我们一旦把一个触发器输入数据库，只要指定的事件发生，相应的条件被满足，数据库系统就有责任去执行它。</a:t>
            </a:r>
            <a:endParaRPr lang="zh-CN" altLang="en-US" sz="20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31750"/>
            <a:ext cx="12214225" cy="6875780"/>
          </a:xfrm>
          <a:prstGeom prst="rect">
            <a:avLst/>
          </a:prstGeom>
        </p:spPr>
      </p:pic>
      <p:sp>
        <p:nvSpPr>
          <p:cNvPr id="100" name="文本框 99"/>
          <p:cNvSpPr txBox="1"/>
          <p:nvPr/>
        </p:nvSpPr>
        <p:spPr>
          <a:xfrm>
            <a:off x="1708150" y="1519555"/>
            <a:ext cx="5080000" cy="265176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model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数据模型</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数据模型是一个</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描述数据、数据联系、数据语义</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以及</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一致性约束的概念工具的集合</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。数据模型提供了一种描述物理层、逻辑层以及视图层数据库设计的方式。</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16075" y="1736725"/>
            <a:ext cx="5417185" cy="374904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ER model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实体</a:t>
            </a:r>
            <a:r>
              <a:rPr lang="en-US" altLang="zh-CN" sz="2400" b="0" u="none">
                <a:solidFill>
                  <a:srgbClr val="FF0000"/>
                </a:solidFill>
                <a:latin typeface="华文细黑" panose="02010600040101010101" charset="-122"/>
                <a:ea typeface="华文细黑" panose="02010600040101010101" charset="-122"/>
                <a:cs typeface="Calibri" panose="020F0502020204030204" charset="0"/>
              </a:rPr>
              <a:t>-</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联系模型</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实体</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联系数据模型的提出是为了有助于数据库设计，这是通过允许定义企业模式来实现的，企业模式代表了数据库的全局逻辑结构。</a:t>
            </a:r>
            <a:r>
              <a:rPr lang="en-US" altLang="zh-CN" sz="2400" b="0" u="none">
                <a:solidFill>
                  <a:srgbClr val="FF0000"/>
                </a:solidFill>
                <a:latin typeface="Calibri" panose="020F0502020204030204" charset="0"/>
                <a:ea typeface="Calibri" panose="020F0502020204030204" charset="0"/>
                <a:cs typeface="Calibri" panose="020F0502020204030204" charset="0"/>
              </a:rPr>
              <a:t>E-R</a:t>
            </a:r>
            <a:r>
              <a:rPr lang="zh-CN" altLang="en-US" sz="2400" b="0" u="none">
                <a:solidFill>
                  <a:srgbClr val="FF0000"/>
                </a:solidFill>
                <a:latin typeface="宋体" panose="02010600030101010101" pitchFamily="2" charset="-122"/>
                <a:ea typeface="宋体" panose="02010600030101010101" pitchFamily="2" charset="-122"/>
                <a:cs typeface="宋体" panose="02010600030101010101" pitchFamily="2" charset="-122"/>
              </a:rPr>
              <a:t>模型是一种语义模型</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，模型的语义方面主要体现在模型力图去表达数据的意义。</a:t>
            </a:r>
            <a:r>
              <a:rPr lang="en-US" altLang="zh-CN" sz="2400" b="0" u="none">
                <a:solidFill>
                  <a:srgbClr val="0070C0"/>
                </a:solidFill>
                <a:latin typeface="Calibri" panose="020F0502020204030204" charset="0"/>
                <a:ea typeface="Calibri" panose="020F0502020204030204" charset="0"/>
                <a:cs typeface="Calibri" panose="020F0502020204030204" charset="0"/>
              </a:rPr>
              <a:t>E-R</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模型在将现实世界的含义和相互关联映射到概念模式方面非常有用。</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758950" y="2193290"/>
            <a:ext cx="5080000" cy="192024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DML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数据操纵语言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数据操纵语言是这样一种语言，它使得用户可以访问或者操纵那些按照某种适当的数据模型组织起来的数据。</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56715" y="1962150"/>
            <a:ext cx="6539865" cy="2956560"/>
          </a:xfrm>
          <a:prstGeom prst="rect">
            <a:avLst/>
          </a:prstGeom>
          <a:noFill/>
          <a:ln w="9525">
            <a:noFill/>
          </a:ln>
        </p:spPr>
        <p:txBody>
          <a:bodyPr wrap="square">
            <a:spAutoFit/>
          </a:bodyPr>
          <a:p>
            <a:pPr marL="0" indent="0" algn="l"/>
            <a:r>
              <a:rPr lang="en-US" altLang="zh-CN" sz="2000" b="0" u="none">
                <a:solidFill>
                  <a:srgbClr val="FF0000"/>
                </a:solidFill>
                <a:latin typeface="华文细黑" panose="02010600040101010101" charset="-122"/>
                <a:ea typeface="华文细黑" panose="02010600040101010101" charset="-122"/>
                <a:cs typeface="宋体" panose="02010600030101010101" pitchFamily="2" charset="-122"/>
              </a:rPr>
              <a:t>domain constraint </a:t>
            </a:r>
            <a:r>
              <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rPr>
              <a:t>域约束</a:t>
            </a:r>
            <a:endParaRPr lang="zh-CN" altLang="en-US" sz="20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0070C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每个属性都必须对应于由所有可能的取值构成的一个域（例如，整数型、字符型、日期</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时间型）。声明一种属性属于某种具体的域就相当于约束它可以取的值。域约束是完整性约束的最基本形式，每当有新数据项插入到数据库中，系统就能方便地进行域约束检测。</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87830" y="2183130"/>
            <a:ext cx="5080000" cy="2286000"/>
          </a:xfrm>
          <a:prstGeom prst="rect">
            <a:avLst/>
          </a:prstGeom>
          <a:noFill/>
          <a:ln w="9525">
            <a:noFill/>
          </a:ln>
        </p:spPr>
        <p:txBody>
          <a:bodyPr>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DDL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数据定义语言</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数据库模式是通过一系列定义来说明的，这些定义由一种称作数据定义语言的特殊语言来表达。</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DDL</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也可用于定义数据的其他特征。</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26670" y="2540"/>
            <a:ext cx="12214225" cy="6875780"/>
          </a:xfrm>
          <a:prstGeom prst="rect">
            <a:avLst/>
          </a:prstGeom>
        </p:spPr>
      </p:pic>
      <p:sp>
        <p:nvSpPr>
          <p:cNvPr id="100" name="文本框 99"/>
          <p:cNvSpPr txBox="1"/>
          <p:nvPr/>
        </p:nvSpPr>
        <p:spPr>
          <a:xfrm>
            <a:off x="1626235" y="1746250"/>
            <a:ext cx="6579870"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data dictionary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数据字典</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DDL</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的输出放在数据字典中，数据字典包含了元数据（尤其是数据库模式），元数据是关于数据的数据。可把数据字典看作一种特殊的表，这种表只能由数据库系统本身来访问和修改。在读取和修改实际的数据前，数据库系统先要参考数据字典。</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200804301812141100"/>
          <p:cNvPicPr>
            <a:picLocks noChangeAspect="1"/>
          </p:cNvPicPr>
          <p:nvPr/>
        </p:nvPicPr>
        <p:blipFill>
          <a:blip r:embed="rId1"/>
          <a:stretch>
            <a:fillRect/>
          </a:stretch>
        </p:blipFill>
        <p:spPr>
          <a:xfrm>
            <a:off x="-10795" y="-8890"/>
            <a:ext cx="12214225" cy="6875780"/>
          </a:xfrm>
          <a:prstGeom prst="rect">
            <a:avLst/>
          </a:prstGeom>
        </p:spPr>
      </p:pic>
      <p:sp>
        <p:nvSpPr>
          <p:cNvPr id="100" name="文本框 99"/>
          <p:cNvSpPr txBox="1"/>
          <p:nvPr/>
        </p:nvSpPr>
        <p:spPr>
          <a:xfrm>
            <a:off x="1738630" y="1829435"/>
            <a:ext cx="7070725" cy="3017520"/>
          </a:xfrm>
          <a:prstGeom prst="rect">
            <a:avLst/>
          </a:prstGeom>
          <a:noFill/>
          <a:ln w="9525">
            <a:noFill/>
          </a:ln>
        </p:spPr>
        <p:txBody>
          <a:bodyPr wrap="square">
            <a:spAutoFit/>
          </a:bodyPr>
          <a:p>
            <a:pPr marL="0" indent="0" algn="l"/>
            <a:r>
              <a:rPr lang="en-US" altLang="zh-CN" sz="2400" b="0" u="none">
                <a:solidFill>
                  <a:srgbClr val="FF0000"/>
                </a:solidFill>
                <a:latin typeface="华文细黑" panose="02010600040101010101" charset="-122"/>
                <a:ea typeface="华文细黑" panose="02010600040101010101" charset="-122"/>
                <a:cs typeface="宋体" panose="02010600030101010101" pitchFamily="2" charset="-122"/>
              </a:rPr>
              <a:t>transaction </a:t>
            </a:r>
            <a:r>
              <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rPr>
              <a:t>事务</a:t>
            </a:r>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endParaRPr lang="zh-CN" altLang="en-US" sz="2400" b="0" u="none">
              <a:solidFill>
                <a:srgbClr val="FF0000"/>
              </a:solidFill>
              <a:latin typeface="华文细黑" panose="02010600040101010101" charset="-122"/>
              <a:ea typeface="华文细黑" panose="02010600040101010101" charset="-122"/>
              <a:cs typeface="宋体" panose="02010600030101010101" pitchFamily="2" charset="-122"/>
            </a:endParaRPr>
          </a:p>
          <a:p>
            <a:pPr marL="0" indent="0" algn="l"/>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事务是访问并可能更新各种数据项的一个程序执行单元。事务通常由高级数据操纵语言或编程语言书写的用户程序的执行所引起，并用形如</a:t>
            </a:r>
            <a:r>
              <a:rPr lang="en-US" altLang="zh-CN" sz="2400" b="0" u="none">
                <a:solidFill>
                  <a:srgbClr val="0070C0"/>
                </a:solidFill>
                <a:latin typeface="宋体" panose="02010600030101010101" pitchFamily="2" charset="-122"/>
                <a:ea typeface="宋体" panose="02010600030101010101" pitchFamily="2" charset="-122"/>
                <a:cs typeface="宋体" panose="02010600030101010101" pitchFamily="2" charset="-122"/>
              </a:rPr>
              <a:t>begin transaction </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rgbClr val="0070C0"/>
                </a:solidFill>
                <a:latin typeface="Calibri" panose="020F0502020204030204" charset="0"/>
                <a:ea typeface="Calibri" panose="020F0502020204030204" charset="0"/>
                <a:cs typeface="Calibri" panose="020F0502020204030204" charset="0"/>
              </a:rPr>
              <a:t>end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语句（或函数调用）来界定。事务由事务开始（</a:t>
            </a:r>
            <a:r>
              <a:rPr lang="en-US" altLang="zh-CN" sz="2400" b="0" u="none">
                <a:solidFill>
                  <a:srgbClr val="0070C0"/>
                </a:solidFill>
                <a:latin typeface="Calibri" panose="020F0502020204030204" charset="0"/>
                <a:ea typeface="Calibri" panose="020F0502020204030204" charset="0"/>
                <a:cs typeface="Calibri" panose="020F0502020204030204" charset="0"/>
              </a:rPr>
              <a:t>begin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）与事务结束（</a:t>
            </a:r>
            <a:r>
              <a:rPr lang="en-US" altLang="zh-CN" sz="2400" b="0" u="none">
                <a:solidFill>
                  <a:srgbClr val="0070C0"/>
                </a:solidFill>
                <a:latin typeface="Calibri" panose="020F0502020204030204" charset="0"/>
                <a:ea typeface="Calibri" panose="020F0502020204030204" charset="0"/>
                <a:cs typeface="Calibri" panose="020F0502020204030204" charset="0"/>
              </a:rPr>
              <a:t>end transaction</a:t>
            </a:r>
            <a:r>
              <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rPr>
              <a:t>）之间执行的全体操作组成。</a:t>
            </a:r>
            <a:endParaRPr lang="zh-CN" altLang="en-US" sz="2400" b="0" u="none">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3005</Words>
  <Application>WPS 演示</Application>
  <PresentationFormat>宽屏</PresentationFormat>
  <Paragraphs>120</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华文细黑</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AAA</dc:creator>
  <cp:lastModifiedBy>苹果灯</cp:lastModifiedBy>
  <cp:revision>6</cp:revision>
  <dcterms:created xsi:type="dcterms:W3CDTF">2015-05-05T08:02:00Z</dcterms:created>
  <dcterms:modified xsi:type="dcterms:W3CDTF">2018-12-22T11:20:30Z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