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19965712-FC3C-47FB-85A7-69AB9F107474}">
          <p14:sldIdLst>
            <p14:sldId id="257"/>
            <p14:sldId id="258"/>
            <p14:sldId id="259"/>
            <p14:sldId id="260"/>
            <p14:sldId id="261"/>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5" d="100"/>
          <a:sy n="75" d="100"/>
        </p:scale>
        <p:origin x="60" y="6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E83E40DD-1D6C-4B21-9E46-E804FA7C4585}" type="datetimeFigureOut">
              <a:rPr lang="zh-CN" altLang="en-US" smtClean="0"/>
              <a:t>2018/11/14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CA45132-CEF9-4A11-8805-C8C413434AE6}" type="slidenum">
              <a:rPr lang="zh-CN" altLang="en-US" smtClean="0"/>
              <a:t>‹#›</a:t>
            </a:fld>
            <a:endParaRPr lang="zh-CN" altLang="en-US"/>
          </a:p>
        </p:txBody>
      </p:sp>
    </p:spTree>
    <p:extLst>
      <p:ext uri="{BB962C8B-B14F-4D97-AF65-F5344CB8AC3E}">
        <p14:creationId xmlns:p14="http://schemas.microsoft.com/office/powerpoint/2010/main" val="13489204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E83E40DD-1D6C-4B21-9E46-E804FA7C4585}" type="datetimeFigureOut">
              <a:rPr lang="zh-CN" altLang="en-US" smtClean="0"/>
              <a:t>2018/11/14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CA45132-CEF9-4A11-8805-C8C413434AE6}" type="slidenum">
              <a:rPr lang="zh-CN" altLang="en-US" smtClean="0"/>
              <a:t>‹#›</a:t>
            </a:fld>
            <a:endParaRPr lang="zh-CN" altLang="en-US"/>
          </a:p>
        </p:txBody>
      </p:sp>
    </p:spTree>
    <p:extLst>
      <p:ext uri="{BB962C8B-B14F-4D97-AF65-F5344CB8AC3E}">
        <p14:creationId xmlns:p14="http://schemas.microsoft.com/office/powerpoint/2010/main" val="16510214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E83E40DD-1D6C-4B21-9E46-E804FA7C4585}" type="datetimeFigureOut">
              <a:rPr lang="zh-CN" altLang="en-US" smtClean="0"/>
              <a:t>2018/11/14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CA45132-CEF9-4A11-8805-C8C413434AE6}" type="slidenum">
              <a:rPr lang="zh-CN" altLang="en-US" smtClean="0"/>
              <a:t>‹#›</a:t>
            </a:fld>
            <a:endParaRPr lang="zh-CN" altLang="en-US"/>
          </a:p>
        </p:txBody>
      </p:sp>
    </p:spTree>
    <p:extLst>
      <p:ext uri="{BB962C8B-B14F-4D97-AF65-F5344CB8AC3E}">
        <p14:creationId xmlns:p14="http://schemas.microsoft.com/office/powerpoint/2010/main" val="13874391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E83E40DD-1D6C-4B21-9E46-E804FA7C4585}" type="datetimeFigureOut">
              <a:rPr lang="zh-CN" altLang="en-US" smtClean="0"/>
              <a:t>2018/11/14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CA45132-CEF9-4A11-8805-C8C413434AE6}" type="slidenum">
              <a:rPr lang="zh-CN" altLang="en-US" smtClean="0"/>
              <a:t>‹#›</a:t>
            </a:fld>
            <a:endParaRPr lang="zh-CN" altLang="en-US"/>
          </a:p>
        </p:txBody>
      </p:sp>
    </p:spTree>
    <p:extLst>
      <p:ext uri="{BB962C8B-B14F-4D97-AF65-F5344CB8AC3E}">
        <p14:creationId xmlns:p14="http://schemas.microsoft.com/office/powerpoint/2010/main" val="22401670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E83E40DD-1D6C-4B21-9E46-E804FA7C4585}" type="datetimeFigureOut">
              <a:rPr lang="zh-CN" altLang="en-US" smtClean="0"/>
              <a:t>2018/11/14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CA45132-CEF9-4A11-8805-C8C413434AE6}" type="slidenum">
              <a:rPr lang="zh-CN" altLang="en-US" smtClean="0"/>
              <a:t>‹#›</a:t>
            </a:fld>
            <a:endParaRPr lang="zh-CN" altLang="en-US"/>
          </a:p>
        </p:txBody>
      </p:sp>
    </p:spTree>
    <p:extLst>
      <p:ext uri="{BB962C8B-B14F-4D97-AF65-F5344CB8AC3E}">
        <p14:creationId xmlns:p14="http://schemas.microsoft.com/office/powerpoint/2010/main" val="26539056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E83E40DD-1D6C-4B21-9E46-E804FA7C4585}" type="datetimeFigureOut">
              <a:rPr lang="zh-CN" altLang="en-US" smtClean="0"/>
              <a:t>2018/11/14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CA45132-CEF9-4A11-8805-C8C413434AE6}" type="slidenum">
              <a:rPr lang="zh-CN" altLang="en-US" smtClean="0"/>
              <a:t>‹#›</a:t>
            </a:fld>
            <a:endParaRPr lang="zh-CN" altLang="en-US"/>
          </a:p>
        </p:txBody>
      </p:sp>
    </p:spTree>
    <p:extLst>
      <p:ext uri="{BB962C8B-B14F-4D97-AF65-F5344CB8AC3E}">
        <p14:creationId xmlns:p14="http://schemas.microsoft.com/office/powerpoint/2010/main" val="6388072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E83E40DD-1D6C-4B21-9E46-E804FA7C4585}" type="datetimeFigureOut">
              <a:rPr lang="zh-CN" altLang="en-US" smtClean="0"/>
              <a:t>2018/11/14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ECA45132-CEF9-4A11-8805-C8C413434AE6}" type="slidenum">
              <a:rPr lang="zh-CN" altLang="en-US" smtClean="0"/>
              <a:t>‹#›</a:t>
            </a:fld>
            <a:endParaRPr lang="zh-CN" altLang="en-US"/>
          </a:p>
        </p:txBody>
      </p:sp>
    </p:spTree>
    <p:extLst>
      <p:ext uri="{BB962C8B-B14F-4D97-AF65-F5344CB8AC3E}">
        <p14:creationId xmlns:p14="http://schemas.microsoft.com/office/powerpoint/2010/main" val="26539078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E83E40DD-1D6C-4B21-9E46-E804FA7C4585}" type="datetimeFigureOut">
              <a:rPr lang="zh-CN" altLang="en-US" smtClean="0"/>
              <a:t>2018/11/14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CA45132-CEF9-4A11-8805-C8C413434AE6}" type="slidenum">
              <a:rPr lang="zh-CN" altLang="en-US" smtClean="0"/>
              <a:t>‹#›</a:t>
            </a:fld>
            <a:endParaRPr lang="zh-CN" altLang="en-US"/>
          </a:p>
        </p:txBody>
      </p:sp>
    </p:spTree>
    <p:extLst>
      <p:ext uri="{BB962C8B-B14F-4D97-AF65-F5344CB8AC3E}">
        <p14:creationId xmlns:p14="http://schemas.microsoft.com/office/powerpoint/2010/main" val="37655070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83E40DD-1D6C-4B21-9E46-E804FA7C4585}" type="datetimeFigureOut">
              <a:rPr lang="zh-CN" altLang="en-US" smtClean="0"/>
              <a:t>2018/11/14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CA45132-CEF9-4A11-8805-C8C413434AE6}" type="slidenum">
              <a:rPr lang="zh-CN" altLang="en-US" smtClean="0"/>
              <a:t>‹#›</a:t>
            </a:fld>
            <a:endParaRPr lang="zh-CN" altLang="en-US"/>
          </a:p>
        </p:txBody>
      </p:sp>
    </p:spTree>
    <p:extLst>
      <p:ext uri="{BB962C8B-B14F-4D97-AF65-F5344CB8AC3E}">
        <p14:creationId xmlns:p14="http://schemas.microsoft.com/office/powerpoint/2010/main" val="1228939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E83E40DD-1D6C-4B21-9E46-E804FA7C4585}" type="datetimeFigureOut">
              <a:rPr lang="zh-CN" altLang="en-US" smtClean="0"/>
              <a:t>2018/11/14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CA45132-CEF9-4A11-8805-C8C413434AE6}" type="slidenum">
              <a:rPr lang="zh-CN" altLang="en-US" smtClean="0"/>
              <a:t>‹#›</a:t>
            </a:fld>
            <a:endParaRPr lang="zh-CN" altLang="en-US"/>
          </a:p>
        </p:txBody>
      </p:sp>
    </p:spTree>
    <p:extLst>
      <p:ext uri="{BB962C8B-B14F-4D97-AF65-F5344CB8AC3E}">
        <p14:creationId xmlns:p14="http://schemas.microsoft.com/office/powerpoint/2010/main" val="36943027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E83E40DD-1D6C-4B21-9E46-E804FA7C4585}" type="datetimeFigureOut">
              <a:rPr lang="zh-CN" altLang="en-US" smtClean="0"/>
              <a:t>2018/11/14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CA45132-CEF9-4A11-8805-C8C413434AE6}" type="slidenum">
              <a:rPr lang="zh-CN" altLang="en-US" smtClean="0"/>
              <a:t>‹#›</a:t>
            </a:fld>
            <a:endParaRPr lang="zh-CN" altLang="en-US"/>
          </a:p>
        </p:txBody>
      </p:sp>
    </p:spTree>
    <p:extLst>
      <p:ext uri="{BB962C8B-B14F-4D97-AF65-F5344CB8AC3E}">
        <p14:creationId xmlns:p14="http://schemas.microsoft.com/office/powerpoint/2010/main" val="25301578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3E40DD-1D6C-4B21-9E46-E804FA7C4585}" type="datetimeFigureOut">
              <a:rPr lang="zh-CN" altLang="en-US" smtClean="0"/>
              <a:t>2018/11/14</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CA45132-CEF9-4A11-8805-C8C413434AE6}" type="slidenum">
              <a:rPr lang="zh-CN" altLang="en-US" smtClean="0"/>
              <a:t>‹#›</a:t>
            </a:fld>
            <a:endParaRPr lang="zh-CN" altLang="en-US"/>
          </a:p>
        </p:txBody>
      </p:sp>
    </p:spTree>
    <p:extLst>
      <p:ext uri="{BB962C8B-B14F-4D97-AF65-F5344CB8AC3E}">
        <p14:creationId xmlns:p14="http://schemas.microsoft.com/office/powerpoint/2010/main" val="4077556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2300" y="1"/>
            <a:ext cx="10515600" cy="990600"/>
          </a:xfrm>
        </p:spPr>
        <p:txBody>
          <a:bodyPr/>
          <a:lstStyle/>
          <a:p>
            <a:r>
              <a:rPr lang="en-US" altLang="zh-CN" dirty="0" smtClean="0"/>
              <a:t>0/1</a:t>
            </a:r>
            <a:r>
              <a:rPr lang="zh-CN" altLang="en-US" dirty="0" smtClean="0"/>
              <a:t>背包问题</a:t>
            </a:r>
            <a:endParaRPr lang="zh-CN" altLang="en-US" dirty="0"/>
          </a:p>
        </p:txBody>
      </p:sp>
      <p:sp>
        <p:nvSpPr>
          <p:cNvPr id="3" name="内容占位符 2"/>
          <p:cNvSpPr>
            <a:spLocks noGrp="1"/>
          </p:cNvSpPr>
          <p:nvPr>
            <p:ph idx="1"/>
          </p:nvPr>
        </p:nvSpPr>
        <p:spPr>
          <a:xfrm>
            <a:off x="355600" y="1101724"/>
            <a:ext cx="11417300" cy="5387975"/>
          </a:xfrm>
        </p:spPr>
        <p:txBody>
          <a:bodyPr>
            <a:normAutofit fontScale="85000" lnSpcReduction="20000"/>
          </a:bodyPr>
          <a:lstStyle/>
          <a:p>
            <a:pPr>
              <a:lnSpc>
                <a:spcPct val="160000"/>
              </a:lnSpc>
            </a:pPr>
            <a:r>
              <a:rPr lang="zh-CN" altLang="en-US" dirty="0" smtClean="0"/>
              <a:t>解的形式、解空间树</a:t>
            </a:r>
            <a:endParaRPr lang="en-US" altLang="zh-CN" dirty="0" smtClean="0"/>
          </a:p>
          <a:p>
            <a:pPr>
              <a:lnSpc>
                <a:spcPct val="160000"/>
              </a:lnSpc>
            </a:pPr>
            <a:r>
              <a:rPr lang="zh-CN" altLang="en-US" dirty="0" smtClean="0"/>
              <a:t>限界函数</a:t>
            </a:r>
            <a:endParaRPr lang="en-US" altLang="zh-CN" dirty="0" smtClean="0"/>
          </a:p>
          <a:p>
            <a:pPr>
              <a:lnSpc>
                <a:spcPct val="160000"/>
              </a:lnSpc>
            </a:pPr>
            <a:r>
              <a:rPr lang="zh-CN" altLang="en-US" dirty="0" smtClean="0"/>
              <a:t>在搜索解空间树时，只要其左儿子节点是一个可行节点，搜索就进入其左子树。</a:t>
            </a:r>
            <a:endParaRPr lang="en-US" altLang="zh-CN" dirty="0" smtClean="0"/>
          </a:p>
          <a:p>
            <a:pPr>
              <a:lnSpc>
                <a:spcPct val="160000"/>
              </a:lnSpc>
            </a:pPr>
            <a:r>
              <a:rPr lang="zh-CN" altLang="en-US" dirty="0" smtClean="0"/>
              <a:t>当右子树中有可能包含最优解时才进入右子树搜索，否则将右子树剪去。</a:t>
            </a:r>
            <a:endParaRPr lang="en-US" altLang="zh-CN" dirty="0" smtClean="0"/>
          </a:p>
          <a:p>
            <a:pPr>
              <a:lnSpc>
                <a:spcPct val="160000"/>
              </a:lnSpc>
            </a:pPr>
            <a:r>
              <a:rPr lang="zh-CN" altLang="en-US" dirty="0" smtClean="0"/>
              <a:t>设</a:t>
            </a:r>
            <a:r>
              <a:rPr lang="en-US" altLang="zh-CN" dirty="0" smtClean="0"/>
              <a:t>r</a:t>
            </a:r>
            <a:r>
              <a:rPr lang="zh-CN" altLang="en-US" dirty="0" smtClean="0"/>
              <a:t>是当前剩余物品价值总和；</a:t>
            </a:r>
            <a:r>
              <a:rPr lang="en-US" altLang="zh-CN" dirty="0" err="1" smtClean="0"/>
              <a:t>cp</a:t>
            </a:r>
            <a:r>
              <a:rPr lang="zh-CN" altLang="en-US" dirty="0" smtClean="0"/>
              <a:t>是当前价值，</a:t>
            </a:r>
            <a:r>
              <a:rPr lang="en-US" altLang="zh-CN" dirty="0" err="1" smtClean="0"/>
              <a:t>bestp</a:t>
            </a:r>
            <a:r>
              <a:rPr lang="zh-CN" altLang="en-US" dirty="0" smtClean="0"/>
              <a:t>是当前最优价值。当</a:t>
            </a:r>
            <a:r>
              <a:rPr lang="en-US" altLang="zh-CN" dirty="0" err="1" smtClean="0"/>
              <a:t>cp+r</a:t>
            </a:r>
            <a:r>
              <a:rPr lang="en-US" altLang="zh-CN" dirty="0" err="1" smtClean="0">
                <a:sym typeface="Symbol" panose="05050102010706020507" pitchFamily="18" charset="2"/>
              </a:rPr>
              <a:t>bestp</a:t>
            </a:r>
            <a:r>
              <a:rPr lang="zh-CN" altLang="en-US" dirty="0" smtClean="0">
                <a:sym typeface="Symbol" panose="05050102010706020507" pitchFamily="18" charset="2"/>
              </a:rPr>
              <a:t>时，可剪去右子树。</a:t>
            </a:r>
            <a:endParaRPr lang="en-US" altLang="zh-CN" dirty="0" smtClean="0">
              <a:sym typeface="Symbol" panose="05050102010706020507" pitchFamily="18" charset="2"/>
            </a:endParaRPr>
          </a:p>
          <a:p>
            <a:pPr>
              <a:lnSpc>
                <a:spcPct val="160000"/>
              </a:lnSpc>
            </a:pPr>
            <a:r>
              <a:rPr lang="zh-CN" altLang="en-US" dirty="0" smtClean="0">
                <a:sym typeface="Symbol" panose="05050102010706020507" pitchFamily="18" charset="2"/>
              </a:rPr>
              <a:t>计算右子树中解的上界的更好方法时将剩余物品依其单位重量价值排序，然后依次装入物品，直至装不下时，再装入该物品的一部分而装满背包。由此得到的价值是右子树中解的上界。</a:t>
            </a:r>
            <a:endParaRPr lang="zh-CN" altLang="en-US" dirty="0"/>
          </a:p>
        </p:txBody>
      </p:sp>
    </p:spTree>
    <p:extLst>
      <p:ext uri="{BB962C8B-B14F-4D97-AF65-F5344CB8AC3E}">
        <p14:creationId xmlns:p14="http://schemas.microsoft.com/office/powerpoint/2010/main" val="25553187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2300" y="1"/>
            <a:ext cx="10515600" cy="990600"/>
          </a:xfrm>
        </p:spPr>
        <p:txBody>
          <a:bodyPr/>
          <a:lstStyle/>
          <a:p>
            <a:r>
              <a:rPr lang="en-US" altLang="zh-CN" dirty="0" smtClean="0"/>
              <a:t>0/1</a:t>
            </a:r>
            <a:r>
              <a:rPr lang="zh-CN" altLang="en-US" dirty="0" smtClean="0"/>
              <a:t>背包问题</a:t>
            </a:r>
            <a:endParaRPr lang="zh-CN" altLang="en-US" dirty="0"/>
          </a:p>
        </p:txBody>
      </p:sp>
      <p:sp>
        <p:nvSpPr>
          <p:cNvPr id="3" name="内容占位符 2"/>
          <p:cNvSpPr>
            <a:spLocks noGrp="1"/>
          </p:cNvSpPr>
          <p:nvPr>
            <p:ph idx="1"/>
          </p:nvPr>
        </p:nvSpPr>
        <p:spPr>
          <a:xfrm>
            <a:off x="165100" y="838200"/>
            <a:ext cx="11899900" cy="5854699"/>
          </a:xfrm>
        </p:spPr>
        <p:txBody>
          <a:bodyPr>
            <a:normAutofit/>
          </a:bodyPr>
          <a:lstStyle/>
          <a:p>
            <a:pPr>
              <a:lnSpc>
                <a:spcPct val="150000"/>
              </a:lnSpc>
            </a:pPr>
            <a:r>
              <a:rPr lang="zh-CN" altLang="en-US" dirty="0" smtClean="0">
                <a:sym typeface="Symbol" panose="05050102010706020507" pitchFamily="18" charset="2"/>
              </a:rPr>
              <a:t>计算右子树中解的上界的更好方法：</a:t>
            </a:r>
            <a:endParaRPr lang="en-US" altLang="zh-CN" dirty="0" smtClean="0">
              <a:sym typeface="Symbol" panose="05050102010706020507" pitchFamily="18" charset="2"/>
            </a:endParaRPr>
          </a:p>
          <a:p>
            <a:pPr>
              <a:lnSpc>
                <a:spcPct val="150000"/>
              </a:lnSpc>
            </a:pPr>
            <a:r>
              <a:rPr lang="zh-CN" altLang="en-US" dirty="0" smtClean="0">
                <a:sym typeface="Symbol" panose="05050102010706020507" pitchFamily="18" charset="2"/>
              </a:rPr>
              <a:t>将剩余物品依其单位重量价值排序，然后依次装入物品，直至装不下时，再装入该物品的一部分而装满背包。由此得到的价值是右子树中解的上界。</a:t>
            </a:r>
            <a:endParaRPr lang="en-US" altLang="zh-CN" dirty="0" smtClean="0">
              <a:sym typeface="Symbol" panose="05050102010706020507" pitchFamily="18" charset="2"/>
            </a:endParaRPr>
          </a:p>
          <a:p>
            <a:pPr>
              <a:lnSpc>
                <a:spcPct val="150000"/>
              </a:lnSpc>
            </a:pPr>
            <a:r>
              <a:rPr lang="zh-CN" altLang="en-US" dirty="0" smtClean="0">
                <a:sym typeface="Symbol" panose="05050102010706020507" pitchFamily="18" charset="2"/>
              </a:rPr>
              <a:t>例如，</a:t>
            </a:r>
            <a:r>
              <a:rPr lang="en-US" altLang="zh-CN" dirty="0" smtClean="0">
                <a:sym typeface="Symbol" panose="05050102010706020507" pitchFamily="18" charset="2"/>
              </a:rPr>
              <a:t>n=4</a:t>
            </a:r>
            <a:r>
              <a:rPr lang="zh-CN" altLang="en-US" dirty="0" smtClean="0">
                <a:sym typeface="Symbol" panose="05050102010706020507" pitchFamily="18" charset="2"/>
              </a:rPr>
              <a:t>，</a:t>
            </a:r>
            <a:r>
              <a:rPr lang="en-US" altLang="zh-CN" dirty="0" smtClean="0">
                <a:sym typeface="Symbol" panose="05050102010706020507" pitchFamily="18" charset="2"/>
              </a:rPr>
              <a:t>c=7</a:t>
            </a:r>
            <a:r>
              <a:rPr lang="zh-CN" altLang="en-US" dirty="0" smtClean="0">
                <a:sym typeface="Symbol" panose="05050102010706020507" pitchFamily="18" charset="2"/>
              </a:rPr>
              <a:t>，</a:t>
            </a:r>
            <a:r>
              <a:rPr lang="en-US" altLang="zh-CN" dirty="0" smtClean="0">
                <a:sym typeface="Symbol" panose="05050102010706020507" pitchFamily="18" charset="2"/>
              </a:rPr>
              <a:t>p=[9,10,7,4]</a:t>
            </a:r>
            <a:r>
              <a:rPr lang="zh-CN" altLang="en-US" dirty="0" smtClean="0">
                <a:sym typeface="Symbol" panose="05050102010706020507" pitchFamily="18" charset="2"/>
              </a:rPr>
              <a:t>，</a:t>
            </a:r>
            <a:r>
              <a:rPr lang="en-US" altLang="zh-CN" dirty="0" smtClean="0">
                <a:sym typeface="Symbol" panose="05050102010706020507" pitchFamily="18" charset="2"/>
              </a:rPr>
              <a:t>w=[3,5,2,1]</a:t>
            </a:r>
            <a:r>
              <a:rPr lang="zh-CN" altLang="en-US" dirty="0" smtClean="0">
                <a:sym typeface="Symbol" panose="05050102010706020507" pitchFamily="18" charset="2"/>
              </a:rPr>
              <a:t>，这四个物品的单位重量价值是</a:t>
            </a:r>
            <a:r>
              <a:rPr lang="en-US" altLang="zh-CN" dirty="0" smtClean="0">
                <a:sym typeface="Symbol" panose="05050102010706020507" pitchFamily="18" charset="2"/>
              </a:rPr>
              <a:t>[3,2,3.5,4]</a:t>
            </a:r>
            <a:r>
              <a:rPr lang="zh-CN" altLang="en-US" dirty="0" smtClean="0">
                <a:sym typeface="Symbol" panose="05050102010706020507" pitchFamily="18" charset="2"/>
              </a:rPr>
              <a:t>，以物品单位重量价值的递减序列装入物品，则解为</a:t>
            </a:r>
            <a:r>
              <a:rPr lang="en-US" altLang="zh-CN" dirty="0" smtClean="0">
                <a:sym typeface="Symbol" panose="05050102010706020507" pitchFamily="18" charset="2"/>
              </a:rPr>
              <a:t>[1,0.2,1,1]</a:t>
            </a:r>
            <a:r>
              <a:rPr lang="zh-CN" altLang="en-US" dirty="0" smtClean="0">
                <a:sym typeface="Symbol" panose="05050102010706020507" pitchFamily="18" charset="2"/>
              </a:rPr>
              <a:t>，相应的价值为</a:t>
            </a:r>
            <a:r>
              <a:rPr lang="en-US" altLang="zh-CN" dirty="0" smtClean="0">
                <a:sym typeface="Symbol" panose="05050102010706020507" pitchFamily="18" charset="2"/>
              </a:rPr>
              <a:t>22</a:t>
            </a:r>
            <a:r>
              <a:rPr lang="zh-CN" altLang="en-US" dirty="0" smtClean="0">
                <a:sym typeface="Symbol" panose="05050102010706020507" pitchFamily="18" charset="2"/>
              </a:rPr>
              <a:t>。</a:t>
            </a:r>
            <a:endParaRPr lang="en-US" altLang="zh-CN" dirty="0" smtClean="0">
              <a:sym typeface="Symbol" panose="05050102010706020507" pitchFamily="18" charset="2"/>
            </a:endParaRPr>
          </a:p>
          <a:p>
            <a:pPr>
              <a:lnSpc>
                <a:spcPct val="150000"/>
              </a:lnSpc>
            </a:pPr>
            <a:r>
              <a:rPr lang="zh-CN" altLang="en-US" dirty="0" smtClean="0">
                <a:sym typeface="Symbol" panose="05050102010706020507" pitchFamily="18" charset="2"/>
              </a:rPr>
              <a:t>尽管这不是一个可行解，但可以证明其价值是最优值的上界。</a:t>
            </a:r>
            <a:endParaRPr lang="zh-CN" altLang="en-US" dirty="0"/>
          </a:p>
        </p:txBody>
      </p:sp>
    </p:spTree>
    <p:extLst>
      <p:ext uri="{BB962C8B-B14F-4D97-AF65-F5344CB8AC3E}">
        <p14:creationId xmlns:p14="http://schemas.microsoft.com/office/powerpoint/2010/main" val="39652354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2300" y="1"/>
            <a:ext cx="10515600" cy="990600"/>
          </a:xfrm>
        </p:spPr>
        <p:txBody>
          <a:bodyPr/>
          <a:lstStyle/>
          <a:p>
            <a:r>
              <a:rPr lang="en-US" altLang="zh-CN" dirty="0" smtClean="0"/>
              <a:t>0/1</a:t>
            </a:r>
            <a:r>
              <a:rPr lang="zh-CN" altLang="en-US" dirty="0" smtClean="0"/>
              <a:t>背包问题</a:t>
            </a:r>
            <a:endParaRPr lang="zh-CN" altLang="en-US" dirty="0"/>
          </a:p>
        </p:txBody>
      </p:sp>
      <p:sp>
        <p:nvSpPr>
          <p:cNvPr id="3" name="内容占位符 2"/>
          <p:cNvSpPr>
            <a:spLocks noGrp="1"/>
          </p:cNvSpPr>
          <p:nvPr>
            <p:ph idx="1"/>
          </p:nvPr>
        </p:nvSpPr>
        <p:spPr>
          <a:xfrm>
            <a:off x="165100" y="838200"/>
            <a:ext cx="11899900" cy="5854699"/>
          </a:xfrm>
        </p:spPr>
        <p:txBody>
          <a:bodyPr>
            <a:normAutofit/>
          </a:bodyPr>
          <a:lstStyle/>
          <a:p>
            <a:pPr>
              <a:lnSpc>
                <a:spcPct val="150000"/>
              </a:lnSpc>
            </a:pPr>
            <a:r>
              <a:rPr lang="zh-CN" altLang="en-US" dirty="0" smtClean="0">
                <a:sym typeface="Symbol" panose="05050102010706020507" pitchFamily="18" charset="2"/>
              </a:rPr>
              <a:t>为了便于计算上界，可将物品依其单位重量价值从大到小排序，然后按顺序考察各物品，计算各结点处的上界。</a:t>
            </a:r>
            <a:endParaRPr lang="en-US" altLang="zh-CN" dirty="0" smtClean="0">
              <a:sym typeface="Symbol" panose="05050102010706020507" pitchFamily="18" charset="2"/>
            </a:endParaRPr>
          </a:p>
          <a:p>
            <a:pPr>
              <a:lnSpc>
                <a:spcPct val="150000"/>
              </a:lnSpc>
            </a:pPr>
            <a:r>
              <a:rPr lang="zh-CN" altLang="en-US" dirty="0" smtClean="0">
                <a:sym typeface="Symbol" panose="05050102010706020507" pitchFamily="18" charset="2"/>
              </a:rPr>
              <a:t>在解空间树的当前扩展节点处，仅当要进入右子树时才计算上界，以判断是否可将右子树剪去。进入左子树时不需要计算上界，因为其上界与其父节点的上界相同。</a:t>
            </a:r>
            <a:endParaRPr lang="en-US" altLang="zh-CN" dirty="0" smtClean="0">
              <a:sym typeface="Symbol" panose="05050102010706020507" pitchFamily="18" charset="2"/>
            </a:endParaRPr>
          </a:p>
          <a:p>
            <a:pPr>
              <a:lnSpc>
                <a:spcPct val="150000"/>
              </a:lnSpc>
            </a:pPr>
            <a:r>
              <a:rPr lang="zh-CN" altLang="en-US" dirty="0" smtClean="0">
                <a:sym typeface="Symbol" panose="05050102010706020507" pitchFamily="18" charset="2"/>
              </a:rPr>
              <a:t>类</a:t>
            </a:r>
            <a:r>
              <a:rPr lang="en-US" altLang="zh-CN" dirty="0" smtClean="0">
                <a:sym typeface="Symbol" panose="05050102010706020507" pitchFamily="18" charset="2"/>
              </a:rPr>
              <a:t>knap</a:t>
            </a:r>
            <a:r>
              <a:rPr lang="zh-CN" altLang="en-US" dirty="0" smtClean="0">
                <a:sym typeface="Symbol" panose="05050102010706020507" pitchFamily="18" charset="2"/>
              </a:rPr>
              <a:t>：背包容量</a:t>
            </a:r>
            <a:r>
              <a:rPr lang="en-US" altLang="zh-CN" dirty="0" smtClean="0">
                <a:sym typeface="Symbol" panose="05050102010706020507" pitchFamily="18" charset="2"/>
              </a:rPr>
              <a:t>c</a:t>
            </a:r>
            <a:r>
              <a:rPr lang="zh-CN" altLang="en-US" dirty="0" smtClean="0">
                <a:sym typeface="Symbol" panose="05050102010706020507" pitchFamily="18" charset="2"/>
              </a:rPr>
              <a:t>，物品数</a:t>
            </a:r>
            <a:r>
              <a:rPr lang="en-US" altLang="zh-CN" dirty="0" smtClean="0">
                <a:sym typeface="Symbol" panose="05050102010706020507" pitchFamily="18" charset="2"/>
              </a:rPr>
              <a:t>n</a:t>
            </a:r>
            <a:r>
              <a:rPr lang="zh-CN" altLang="en-US" dirty="0" smtClean="0">
                <a:sym typeface="Symbol" panose="05050102010706020507" pitchFamily="18" charset="2"/>
              </a:rPr>
              <a:t>，物品重量数组</a:t>
            </a:r>
            <a:r>
              <a:rPr lang="en-US" altLang="zh-CN" dirty="0" smtClean="0">
                <a:sym typeface="Symbol" panose="05050102010706020507" pitchFamily="18" charset="2"/>
              </a:rPr>
              <a:t>w</a:t>
            </a:r>
            <a:r>
              <a:rPr lang="zh-CN" altLang="en-US" dirty="0" smtClean="0">
                <a:sym typeface="Symbol" panose="05050102010706020507" pitchFamily="18" charset="2"/>
              </a:rPr>
              <a:t>，价值数组</a:t>
            </a:r>
            <a:r>
              <a:rPr lang="en-US" altLang="zh-CN" dirty="0" smtClean="0">
                <a:sym typeface="Symbol" panose="05050102010706020507" pitchFamily="18" charset="2"/>
              </a:rPr>
              <a:t>p</a:t>
            </a:r>
            <a:r>
              <a:rPr lang="zh-CN" altLang="en-US" dirty="0" smtClean="0">
                <a:sym typeface="Symbol" panose="05050102010706020507" pitchFamily="18" charset="2"/>
              </a:rPr>
              <a:t>，当前重量</a:t>
            </a:r>
            <a:r>
              <a:rPr lang="en-US" altLang="zh-CN" dirty="0" err="1" smtClean="0">
                <a:sym typeface="Symbol" panose="05050102010706020507" pitchFamily="18" charset="2"/>
              </a:rPr>
              <a:t>cw</a:t>
            </a:r>
            <a:r>
              <a:rPr lang="zh-CN" altLang="en-US" dirty="0" smtClean="0">
                <a:sym typeface="Symbol" panose="05050102010706020507" pitchFamily="18" charset="2"/>
              </a:rPr>
              <a:t>，当前价值</a:t>
            </a:r>
            <a:r>
              <a:rPr lang="en-US" altLang="zh-CN" dirty="0" err="1" smtClean="0">
                <a:sym typeface="Symbol" panose="05050102010706020507" pitchFamily="18" charset="2"/>
              </a:rPr>
              <a:t>cp</a:t>
            </a:r>
            <a:r>
              <a:rPr lang="zh-CN" altLang="en-US" dirty="0" smtClean="0">
                <a:sym typeface="Symbol" panose="05050102010706020507" pitchFamily="18" charset="2"/>
              </a:rPr>
              <a:t>，当前最优价值</a:t>
            </a:r>
            <a:r>
              <a:rPr lang="en-US" altLang="zh-CN" dirty="0" err="1" smtClean="0">
                <a:sym typeface="Symbol" panose="05050102010706020507" pitchFamily="18" charset="2"/>
              </a:rPr>
              <a:t>bestp</a:t>
            </a:r>
            <a:r>
              <a:rPr lang="zh-CN" altLang="en-US" dirty="0" smtClean="0">
                <a:sym typeface="Symbol" panose="05050102010706020507" pitchFamily="18" charset="2"/>
              </a:rPr>
              <a:t>。</a:t>
            </a:r>
            <a:endParaRPr lang="zh-CN" altLang="en-US" dirty="0"/>
          </a:p>
        </p:txBody>
      </p:sp>
    </p:spTree>
    <p:extLst>
      <p:ext uri="{BB962C8B-B14F-4D97-AF65-F5344CB8AC3E}">
        <p14:creationId xmlns:p14="http://schemas.microsoft.com/office/powerpoint/2010/main" val="22536114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2300" y="1"/>
            <a:ext cx="10515600" cy="990600"/>
          </a:xfrm>
        </p:spPr>
        <p:txBody>
          <a:bodyPr/>
          <a:lstStyle/>
          <a:p>
            <a:r>
              <a:rPr lang="en-US" altLang="zh-CN" dirty="0" smtClean="0"/>
              <a:t>0/1</a:t>
            </a:r>
            <a:r>
              <a:rPr lang="zh-CN" altLang="en-US" dirty="0" smtClean="0"/>
              <a:t>背包问题</a:t>
            </a:r>
            <a:endParaRPr lang="zh-CN" altLang="en-US" dirty="0"/>
          </a:p>
        </p:txBody>
      </p:sp>
      <p:sp>
        <p:nvSpPr>
          <p:cNvPr id="3" name="内容占位符 2"/>
          <p:cNvSpPr>
            <a:spLocks noGrp="1"/>
          </p:cNvSpPr>
          <p:nvPr>
            <p:ph idx="1"/>
          </p:nvPr>
        </p:nvSpPr>
        <p:spPr>
          <a:xfrm>
            <a:off x="165100" y="838200"/>
            <a:ext cx="11899900" cy="5854699"/>
          </a:xfrm>
        </p:spPr>
        <p:txBody>
          <a:bodyPr>
            <a:normAutofit/>
          </a:bodyPr>
          <a:lstStyle/>
          <a:p>
            <a:pPr>
              <a:lnSpc>
                <a:spcPct val="150000"/>
              </a:lnSpc>
            </a:pPr>
            <a:r>
              <a:rPr lang="en-US" altLang="zh-CN" dirty="0" smtClean="0"/>
              <a:t>Backtrack(</a:t>
            </a:r>
            <a:r>
              <a:rPr lang="en-US" altLang="zh-CN" dirty="0" err="1" smtClean="0"/>
              <a:t>i</a:t>
            </a:r>
            <a:r>
              <a:rPr lang="en-US" altLang="zh-CN" dirty="0" smtClean="0"/>
              <a:t>)</a:t>
            </a:r>
          </a:p>
          <a:p>
            <a:pPr>
              <a:lnSpc>
                <a:spcPct val="150000"/>
              </a:lnSpc>
            </a:pPr>
            <a:r>
              <a:rPr lang="en-US" altLang="zh-CN" dirty="0" smtClean="0"/>
              <a:t>{  if </a:t>
            </a:r>
            <a:r>
              <a:rPr lang="en-US" altLang="zh-CN" dirty="0" err="1" smtClean="0"/>
              <a:t>i</a:t>
            </a:r>
            <a:r>
              <a:rPr lang="en-US" altLang="zh-CN" dirty="0" smtClean="0"/>
              <a:t>&gt;n    then { </a:t>
            </a:r>
            <a:r>
              <a:rPr lang="en-US" altLang="zh-CN" dirty="0" err="1" smtClean="0"/>
              <a:t>bestp</a:t>
            </a:r>
            <a:r>
              <a:rPr lang="en-US" altLang="zh-CN" dirty="0" smtClean="0"/>
              <a:t>=</a:t>
            </a:r>
            <a:r>
              <a:rPr lang="en-US" altLang="zh-CN" dirty="0" err="1" smtClean="0"/>
              <a:t>cp</a:t>
            </a:r>
            <a:r>
              <a:rPr lang="en-US" altLang="zh-CN" dirty="0"/>
              <a:t>;</a:t>
            </a:r>
            <a:r>
              <a:rPr lang="en-US" altLang="zh-CN" dirty="0" smtClean="0"/>
              <a:t>  return;}</a:t>
            </a:r>
          </a:p>
          <a:p>
            <a:pPr>
              <a:lnSpc>
                <a:spcPct val="150000"/>
              </a:lnSpc>
            </a:pPr>
            <a:r>
              <a:rPr lang="en-US" altLang="zh-CN" dirty="0"/>
              <a:t> </a:t>
            </a:r>
            <a:r>
              <a:rPr lang="en-US" altLang="zh-CN" dirty="0" smtClean="0"/>
              <a:t>   if  ( </a:t>
            </a:r>
            <a:r>
              <a:rPr lang="en-US" altLang="zh-CN" dirty="0" err="1" smtClean="0"/>
              <a:t>cw+w</a:t>
            </a:r>
            <a:r>
              <a:rPr lang="en-US" altLang="zh-CN" dirty="0" smtClean="0"/>
              <a:t>[</a:t>
            </a:r>
            <a:r>
              <a:rPr lang="en-US" altLang="zh-CN" dirty="0" err="1" smtClean="0"/>
              <a:t>i</a:t>
            </a:r>
            <a:r>
              <a:rPr lang="en-US" altLang="zh-CN" dirty="0" smtClean="0"/>
              <a:t>]&lt;=c)  {// </a:t>
            </a:r>
            <a:r>
              <a:rPr lang="zh-CN" altLang="en-US" dirty="0" smtClean="0"/>
              <a:t>进入左子树</a:t>
            </a:r>
            <a:endParaRPr lang="en-US" altLang="zh-CN" dirty="0" smtClean="0"/>
          </a:p>
          <a:p>
            <a:pPr>
              <a:lnSpc>
                <a:spcPct val="150000"/>
              </a:lnSpc>
            </a:pPr>
            <a:r>
              <a:rPr lang="en-US" altLang="zh-CN" dirty="0"/>
              <a:t> </a:t>
            </a:r>
            <a:r>
              <a:rPr lang="en-US" altLang="zh-CN" dirty="0" smtClean="0"/>
              <a:t>           </a:t>
            </a:r>
            <a:r>
              <a:rPr lang="en-US" altLang="zh-CN" dirty="0" err="1" smtClean="0"/>
              <a:t>cw</a:t>
            </a:r>
            <a:r>
              <a:rPr lang="en-US" altLang="zh-CN" dirty="0" smtClean="0"/>
              <a:t>+=w[</a:t>
            </a:r>
            <a:r>
              <a:rPr lang="en-US" altLang="zh-CN" dirty="0" err="1" smtClean="0"/>
              <a:t>i</a:t>
            </a:r>
            <a:r>
              <a:rPr lang="en-US" altLang="zh-CN" dirty="0" smtClean="0"/>
              <a:t>];  </a:t>
            </a:r>
            <a:r>
              <a:rPr lang="en-US" altLang="zh-CN" dirty="0" err="1" smtClean="0"/>
              <a:t>cp</a:t>
            </a:r>
            <a:r>
              <a:rPr lang="en-US" altLang="zh-CN" dirty="0" smtClean="0"/>
              <a:t>+=p[</a:t>
            </a:r>
            <a:r>
              <a:rPr lang="en-US" altLang="zh-CN" dirty="0" err="1" smtClean="0"/>
              <a:t>i</a:t>
            </a:r>
            <a:r>
              <a:rPr lang="en-US" altLang="zh-CN" dirty="0" smtClean="0"/>
              <a:t>];  Backtrack(i+1);   </a:t>
            </a:r>
            <a:r>
              <a:rPr lang="en-US" altLang="zh-CN" dirty="0" err="1" smtClean="0"/>
              <a:t>cw</a:t>
            </a:r>
            <a:r>
              <a:rPr lang="en-US" altLang="zh-CN" dirty="0" smtClean="0"/>
              <a:t>-=w[</a:t>
            </a:r>
            <a:r>
              <a:rPr lang="en-US" altLang="zh-CN" dirty="0" err="1" smtClean="0"/>
              <a:t>i</a:t>
            </a:r>
            <a:r>
              <a:rPr lang="en-US" altLang="zh-CN" dirty="0" smtClean="0"/>
              <a:t>];  </a:t>
            </a:r>
            <a:r>
              <a:rPr lang="en-US" altLang="zh-CN" dirty="0" err="1" smtClean="0"/>
              <a:t>cp</a:t>
            </a:r>
            <a:r>
              <a:rPr lang="en-US" altLang="zh-CN" dirty="0" smtClean="0"/>
              <a:t>-=p[</a:t>
            </a:r>
            <a:r>
              <a:rPr lang="en-US" altLang="zh-CN" dirty="0" err="1" smtClean="0"/>
              <a:t>i</a:t>
            </a:r>
            <a:r>
              <a:rPr lang="en-US" altLang="zh-CN" dirty="0" smtClean="0"/>
              <a:t>];  }</a:t>
            </a:r>
          </a:p>
          <a:p>
            <a:pPr>
              <a:lnSpc>
                <a:spcPct val="150000"/>
              </a:lnSpc>
            </a:pPr>
            <a:r>
              <a:rPr lang="en-US" altLang="zh-CN" dirty="0"/>
              <a:t> </a:t>
            </a:r>
            <a:r>
              <a:rPr lang="en-US" altLang="zh-CN" dirty="0" smtClean="0"/>
              <a:t>  if</a:t>
            </a:r>
            <a:r>
              <a:rPr lang="zh-CN" altLang="en-US" dirty="0"/>
              <a:t> </a:t>
            </a:r>
            <a:r>
              <a:rPr lang="zh-CN" altLang="en-US" dirty="0" smtClean="0"/>
              <a:t> </a:t>
            </a:r>
            <a:r>
              <a:rPr lang="en-US" altLang="zh-CN" dirty="0" smtClean="0"/>
              <a:t>(Bound(i+1) &gt;</a:t>
            </a:r>
            <a:r>
              <a:rPr lang="en-US" altLang="zh-CN" dirty="0" err="1" smtClean="0"/>
              <a:t>bestp</a:t>
            </a:r>
            <a:r>
              <a:rPr lang="en-US" altLang="zh-CN" dirty="0" smtClean="0"/>
              <a:t>) </a:t>
            </a:r>
          </a:p>
          <a:p>
            <a:pPr>
              <a:lnSpc>
                <a:spcPct val="150000"/>
              </a:lnSpc>
            </a:pPr>
            <a:r>
              <a:rPr lang="en-US" altLang="zh-CN" dirty="0"/>
              <a:t> </a:t>
            </a:r>
            <a:r>
              <a:rPr lang="en-US" altLang="zh-CN" dirty="0" smtClean="0"/>
              <a:t>              Backtrack(i+1);</a:t>
            </a:r>
            <a:endParaRPr lang="zh-CN" altLang="en-US" dirty="0"/>
          </a:p>
        </p:txBody>
      </p:sp>
    </p:spTree>
    <p:extLst>
      <p:ext uri="{BB962C8B-B14F-4D97-AF65-F5344CB8AC3E}">
        <p14:creationId xmlns:p14="http://schemas.microsoft.com/office/powerpoint/2010/main" val="20408603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2300" y="1"/>
            <a:ext cx="10515600" cy="990600"/>
          </a:xfrm>
        </p:spPr>
        <p:txBody>
          <a:bodyPr/>
          <a:lstStyle/>
          <a:p>
            <a:r>
              <a:rPr lang="en-US" altLang="zh-CN" dirty="0" smtClean="0"/>
              <a:t>0/1</a:t>
            </a:r>
            <a:r>
              <a:rPr lang="zh-CN" altLang="en-US" dirty="0" smtClean="0"/>
              <a:t>背包问题</a:t>
            </a:r>
            <a:endParaRPr lang="zh-CN" altLang="en-US" dirty="0"/>
          </a:p>
        </p:txBody>
      </p:sp>
      <p:sp>
        <p:nvSpPr>
          <p:cNvPr id="3" name="内容占位符 2"/>
          <p:cNvSpPr>
            <a:spLocks noGrp="1"/>
          </p:cNvSpPr>
          <p:nvPr>
            <p:ph idx="1"/>
          </p:nvPr>
        </p:nvSpPr>
        <p:spPr>
          <a:xfrm>
            <a:off x="165100" y="838200"/>
            <a:ext cx="11899900" cy="5854699"/>
          </a:xfrm>
        </p:spPr>
        <p:txBody>
          <a:bodyPr>
            <a:normAutofit/>
          </a:bodyPr>
          <a:lstStyle/>
          <a:p>
            <a:pPr>
              <a:lnSpc>
                <a:spcPct val="150000"/>
              </a:lnSpc>
            </a:pPr>
            <a:r>
              <a:rPr lang="en-US" altLang="zh-CN" dirty="0" smtClean="0"/>
              <a:t>Bound (</a:t>
            </a:r>
            <a:r>
              <a:rPr lang="en-US" altLang="zh-CN" dirty="0" err="1" smtClean="0"/>
              <a:t>i</a:t>
            </a:r>
            <a:r>
              <a:rPr lang="en-US" altLang="zh-CN" dirty="0" smtClean="0"/>
              <a:t>)</a:t>
            </a:r>
          </a:p>
          <a:p>
            <a:pPr>
              <a:lnSpc>
                <a:spcPct val="150000"/>
              </a:lnSpc>
            </a:pPr>
            <a:r>
              <a:rPr lang="en-US" altLang="zh-CN" dirty="0" smtClean="0"/>
              <a:t>{  cleft=c-</a:t>
            </a:r>
            <a:r>
              <a:rPr lang="en-US" altLang="zh-CN" dirty="0" err="1" smtClean="0"/>
              <a:t>cw</a:t>
            </a:r>
            <a:r>
              <a:rPr lang="en-US" altLang="zh-CN" dirty="0" smtClean="0"/>
              <a:t>;      b=</a:t>
            </a:r>
            <a:r>
              <a:rPr lang="en-US" altLang="zh-CN" dirty="0" err="1" smtClean="0"/>
              <a:t>cp</a:t>
            </a:r>
            <a:r>
              <a:rPr lang="en-US" altLang="zh-CN" dirty="0" smtClean="0"/>
              <a:t>;</a:t>
            </a:r>
          </a:p>
          <a:p>
            <a:pPr>
              <a:lnSpc>
                <a:spcPct val="150000"/>
              </a:lnSpc>
            </a:pPr>
            <a:r>
              <a:rPr lang="en-US" altLang="zh-CN" dirty="0" smtClean="0"/>
              <a:t>While ( </a:t>
            </a:r>
            <a:r>
              <a:rPr lang="en-US" altLang="zh-CN" dirty="0" err="1" smtClean="0"/>
              <a:t>i</a:t>
            </a:r>
            <a:r>
              <a:rPr lang="en-US" altLang="zh-CN" dirty="0" smtClean="0"/>
              <a:t>&lt;=n  and w[</a:t>
            </a:r>
            <a:r>
              <a:rPr lang="en-US" altLang="zh-CN" dirty="0" err="1" smtClean="0"/>
              <a:t>i</a:t>
            </a:r>
            <a:r>
              <a:rPr lang="en-US" altLang="zh-CN" dirty="0" smtClean="0"/>
              <a:t>]&lt;=cleft )  {  //</a:t>
            </a:r>
            <a:r>
              <a:rPr lang="zh-CN" altLang="en-US" dirty="0" smtClean="0"/>
              <a:t>以物品单位重量价值递减序装入物品</a:t>
            </a:r>
            <a:endParaRPr lang="en-US" altLang="zh-CN" dirty="0" smtClean="0"/>
          </a:p>
          <a:p>
            <a:pPr>
              <a:lnSpc>
                <a:spcPct val="150000"/>
              </a:lnSpc>
            </a:pPr>
            <a:r>
              <a:rPr lang="en-US" altLang="zh-CN" dirty="0" smtClean="0"/>
              <a:t>               cleft-=w[</a:t>
            </a:r>
            <a:r>
              <a:rPr lang="en-US" altLang="zh-CN" dirty="0" err="1" smtClean="0"/>
              <a:t>i</a:t>
            </a:r>
            <a:r>
              <a:rPr lang="en-US" altLang="zh-CN" dirty="0" smtClean="0"/>
              <a:t>];     b+=p[</a:t>
            </a:r>
            <a:r>
              <a:rPr lang="en-US" altLang="zh-CN" dirty="0" err="1" smtClean="0"/>
              <a:t>i</a:t>
            </a:r>
            <a:r>
              <a:rPr lang="en-US" altLang="zh-CN" dirty="0" smtClean="0"/>
              <a:t>];    </a:t>
            </a:r>
            <a:r>
              <a:rPr lang="en-US" altLang="zh-CN" dirty="0" err="1" smtClean="0"/>
              <a:t>i</a:t>
            </a:r>
            <a:r>
              <a:rPr lang="en-US" altLang="zh-CN" dirty="0" smtClean="0"/>
              <a:t>++;}</a:t>
            </a:r>
          </a:p>
          <a:p>
            <a:pPr>
              <a:lnSpc>
                <a:spcPct val="150000"/>
              </a:lnSpc>
            </a:pPr>
            <a:r>
              <a:rPr lang="en-US" altLang="zh-CN" dirty="0" smtClean="0"/>
              <a:t>if (</a:t>
            </a:r>
            <a:r>
              <a:rPr lang="en-US" altLang="zh-CN" dirty="0" err="1" smtClean="0"/>
              <a:t>i</a:t>
            </a:r>
            <a:r>
              <a:rPr lang="en-US" altLang="zh-CN" dirty="0" smtClean="0"/>
              <a:t>&lt;=n)    b+=p[</a:t>
            </a:r>
            <a:r>
              <a:rPr lang="en-US" altLang="zh-CN" dirty="0" err="1" smtClean="0"/>
              <a:t>i</a:t>
            </a:r>
            <a:r>
              <a:rPr lang="en-US" altLang="zh-CN" dirty="0" smtClean="0"/>
              <a:t>]*cleft/w[</a:t>
            </a:r>
            <a:r>
              <a:rPr lang="en-US" altLang="zh-CN" dirty="0" err="1" smtClean="0"/>
              <a:t>i</a:t>
            </a:r>
            <a:r>
              <a:rPr lang="en-US" altLang="zh-CN" dirty="0" smtClean="0"/>
              <a:t>] ;    </a:t>
            </a:r>
          </a:p>
          <a:p>
            <a:pPr>
              <a:lnSpc>
                <a:spcPct val="150000"/>
              </a:lnSpc>
            </a:pPr>
            <a:r>
              <a:rPr lang="en-US" altLang="zh-CN" dirty="0"/>
              <a:t> </a:t>
            </a:r>
            <a:r>
              <a:rPr lang="en-US" altLang="zh-CN" dirty="0" smtClean="0"/>
              <a:t> return b;</a:t>
            </a:r>
          </a:p>
          <a:p>
            <a:pPr>
              <a:lnSpc>
                <a:spcPct val="150000"/>
              </a:lnSpc>
            </a:pPr>
            <a:r>
              <a:rPr lang="en-US" altLang="zh-CN"/>
              <a:t>}</a:t>
            </a:r>
            <a:endParaRPr lang="zh-CN" altLang="en-US" dirty="0"/>
          </a:p>
        </p:txBody>
      </p:sp>
    </p:spTree>
    <p:extLst>
      <p:ext uri="{BB962C8B-B14F-4D97-AF65-F5344CB8AC3E}">
        <p14:creationId xmlns:p14="http://schemas.microsoft.com/office/powerpoint/2010/main" val="1395807708"/>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73</TotalTime>
  <Words>521</Words>
  <Application>Microsoft Office PowerPoint</Application>
  <PresentationFormat>宽屏</PresentationFormat>
  <Paragraphs>31</Paragraphs>
  <Slides>5</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5</vt:i4>
      </vt:variant>
    </vt:vector>
  </HeadingPairs>
  <TitlesOfParts>
    <vt:vector size="11" baseType="lpstr">
      <vt:lpstr>宋体</vt:lpstr>
      <vt:lpstr>Arial</vt:lpstr>
      <vt:lpstr>Calibri</vt:lpstr>
      <vt:lpstr>Calibri Light</vt:lpstr>
      <vt:lpstr>Symbol</vt:lpstr>
      <vt:lpstr>Office 主题</vt:lpstr>
      <vt:lpstr>0/1背包问题</vt:lpstr>
      <vt:lpstr>0/1背包问题</vt:lpstr>
      <vt:lpstr>0/1背包问题</vt:lpstr>
      <vt:lpstr>0/1背包问题</vt:lpstr>
      <vt:lpstr>0/1背包问题</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Windows 用户</dc:creator>
  <cp:lastModifiedBy>Windows 用户</cp:lastModifiedBy>
  <cp:revision>5</cp:revision>
  <dcterms:created xsi:type="dcterms:W3CDTF">2018-11-14T03:14:33Z</dcterms:created>
  <dcterms:modified xsi:type="dcterms:W3CDTF">2018-11-14T04:28:19Z</dcterms:modified>
</cp:coreProperties>
</file>