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7" r:id="rId1"/>
    <p:sldMasterId id="2147484024" r:id="rId2"/>
  </p:sldMasterIdLst>
  <p:notesMasterIdLst>
    <p:notesMasterId r:id="rId136"/>
  </p:notesMasterIdLst>
  <p:handoutMasterIdLst>
    <p:handoutMasterId r:id="rId137"/>
  </p:handoutMasterIdLst>
  <p:sldIdLst>
    <p:sldId id="319" r:id="rId3"/>
    <p:sldId id="454" r:id="rId4"/>
    <p:sldId id="320" r:id="rId5"/>
    <p:sldId id="323" r:id="rId6"/>
    <p:sldId id="294" r:id="rId7"/>
    <p:sldId id="296" r:id="rId8"/>
    <p:sldId id="322" r:id="rId9"/>
    <p:sldId id="455" r:id="rId10"/>
    <p:sldId id="324" r:id="rId11"/>
    <p:sldId id="299" r:id="rId12"/>
    <p:sldId id="300" r:id="rId13"/>
    <p:sldId id="301" r:id="rId14"/>
    <p:sldId id="302" r:id="rId15"/>
    <p:sldId id="448" r:id="rId16"/>
    <p:sldId id="304" r:id="rId17"/>
    <p:sldId id="305" r:id="rId18"/>
    <p:sldId id="306" r:id="rId19"/>
    <p:sldId id="307" r:id="rId20"/>
    <p:sldId id="331" r:id="rId21"/>
    <p:sldId id="456" r:id="rId22"/>
    <p:sldId id="457" r:id="rId23"/>
    <p:sldId id="458" r:id="rId24"/>
    <p:sldId id="459" r:id="rId25"/>
    <p:sldId id="330" r:id="rId26"/>
    <p:sldId id="449" r:id="rId27"/>
    <p:sldId id="325" r:id="rId28"/>
    <p:sldId id="326" r:id="rId29"/>
    <p:sldId id="327" r:id="rId30"/>
    <p:sldId id="332" r:id="rId31"/>
    <p:sldId id="312" r:id="rId32"/>
    <p:sldId id="313" r:id="rId33"/>
    <p:sldId id="314" r:id="rId34"/>
    <p:sldId id="315" r:id="rId35"/>
    <p:sldId id="316" r:id="rId36"/>
    <p:sldId id="422" r:id="rId37"/>
    <p:sldId id="333" r:id="rId38"/>
    <p:sldId id="334" r:id="rId39"/>
    <p:sldId id="335" r:id="rId40"/>
    <p:sldId id="336" r:id="rId41"/>
    <p:sldId id="337" r:id="rId42"/>
    <p:sldId id="338" r:id="rId43"/>
    <p:sldId id="340" r:id="rId44"/>
    <p:sldId id="451" r:id="rId45"/>
    <p:sldId id="341" r:id="rId46"/>
    <p:sldId id="342" r:id="rId47"/>
    <p:sldId id="343" r:id="rId48"/>
    <p:sldId id="348" r:id="rId49"/>
    <p:sldId id="344" r:id="rId50"/>
    <p:sldId id="450" r:id="rId51"/>
    <p:sldId id="346" r:id="rId52"/>
    <p:sldId id="452" r:id="rId53"/>
    <p:sldId id="347" r:id="rId54"/>
    <p:sldId id="353" r:id="rId55"/>
    <p:sldId id="349" r:id="rId56"/>
    <p:sldId id="350" r:id="rId57"/>
    <p:sldId id="351" r:id="rId58"/>
    <p:sldId id="352" r:id="rId59"/>
    <p:sldId id="354" r:id="rId60"/>
    <p:sldId id="355" r:id="rId61"/>
    <p:sldId id="356" r:id="rId62"/>
    <p:sldId id="357" r:id="rId63"/>
    <p:sldId id="358" r:id="rId64"/>
    <p:sldId id="366" r:id="rId65"/>
    <p:sldId id="360" r:id="rId66"/>
    <p:sldId id="361" r:id="rId67"/>
    <p:sldId id="362" r:id="rId68"/>
    <p:sldId id="363" r:id="rId69"/>
    <p:sldId id="364" r:id="rId70"/>
    <p:sldId id="365" r:id="rId71"/>
    <p:sldId id="367" r:id="rId72"/>
    <p:sldId id="368" r:id="rId73"/>
    <p:sldId id="369" r:id="rId74"/>
    <p:sldId id="370" r:id="rId75"/>
    <p:sldId id="375" r:id="rId76"/>
    <p:sldId id="376" r:id="rId77"/>
    <p:sldId id="373" r:id="rId78"/>
    <p:sldId id="374" r:id="rId79"/>
    <p:sldId id="377" r:id="rId80"/>
    <p:sldId id="378" r:id="rId81"/>
    <p:sldId id="379" r:id="rId82"/>
    <p:sldId id="384" r:id="rId83"/>
    <p:sldId id="381" r:id="rId84"/>
    <p:sldId id="382" r:id="rId85"/>
    <p:sldId id="383" r:id="rId86"/>
    <p:sldId id="385" r:id="rId87"/>
    <p:sldId id="387" r:id="rId88"/>
    <p:sldId id="388" r:id="rId89"/>
    <p:sldId id="389" r:id="rId90"/>
    <p:sldId id="390" r:id="rId91"/>
    <p:sldId id="391" r:id="rId92"/>
    <p:sldId id="394" r:id="rId93"/>
    <p:sldId id="395" r:id="rId94"/>
    <p:sldId id="396" r:id="rId95"/>
    <p:sldId id="397" r:id="rId96"/>
    <p:sldId id="398" r:id="rId97"/>
    <p:sldId id="399" r:id="rId98"/>
    <p:sldId id="400" r:id="rId99"/>
    <p:sldId id="401" r:id="rId100"/>
    <p:sldId id="402" r:id="rId101"/>
    <p:sldId id="403" r:id="rId102"/>
    <p:sldId id="404" r:id="rId103"/>
    <p:sldId id="405" r:id="rId104"/>
    <p:sldId id="406" r:id="rId105"/>
    <p:sldId id="407" r:id="rId106"/>
    <p:sldId id="408" r:id="rId107"/>
    <p:sldId id="409" r:id="rId108"/>
    <p:sldId id="410" r:id="rId109"/>
    <p:sldId id="411" r:id="rId110"/>
    <p:sldId id="412" r:id="rId111"/>
    <p:sldId id="413" r:id="rId112"/>
    <p:sldId id="414" r:id="rId113"/>
    <p:sldId id="415" r:id="rId114"/>
    <p:sldId id="417" r:id="rId115"/>
    <p:sldId id="416" r:id="rId116"/>
    <p:sldId id="418" r:id="rId117"/>
    <p:sldId id="419" r:id="rId118"/>
    <p:sldId id="420" r:id="rId119"/>
    <p:sldId id="433" r:id="rId120"/>
    <p:sldId id="446" r:id="rId121"/>
    <p:sldId id="445" r:id="rId122"/>
    <p:sldId id="436" r:id="rId123"/>
    <p:sldId id="437" r:id="rId124"/>
    <p:sldId id="438" r:id="rId125"/>
    <p:sldId id="439" r:id="rId126"/>
    <p:sldId id="440" r:id="rId127"/>
    <p:sldId id="441" r:id="rId128"/>
    <p:sldId id="442" r:id="rId129"/>
    <p:sldId id="443" r:id="rId130"/>
    <p:sldId id="444" r:id="rId131"/>
    <p:sldId id="447" r:id="rId132"/>
    <p:sldId id="429" r:id="rId133"/>
    <p:sldId id="430" r:id="rId134"/>
    <p:sldId id="431" r:id="rId1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66"/>
    <a:srgbClr val="FF00FF"/>
    <a:srgbClr val="008000"/>
    <a:srgbClr val="0033CC"/>
    <a:srgbClr val="0000FF"/>
    <a:srgbClr val="3333FF"/>
    <a:srgbClr val="FFCCFF"/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0" autoAdjust="0"/>
    <p:restoredTop sz="81127" autoAdjust="0"/>
  </p:normalViewPr>
  <p:slideViewPr>
    <p:cSldViewPr>
      <p:cViewPr varScale="1">
        <p:scale>
          <a:sx n="57" d="100"/>
          <a:sy n="57" d="100"/>
        </p:scale>
        <p:origin x="304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8"/>
    </p:cViewPr>
  </p:sorterViewPr>
  <p:notesViewPr>
    <p:cSldViewPr>
      <p:cViewPr>
        <p:scale>
          <a:sx n="150" d="100"/>
          <a:sy n="150" d="100"/>
        </p:scale>
        <p:origin x="-7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presProps" Target="pres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DFA063-7DC2-4F3A-9607-BDEF8E226B7C}" type="datetimeFigureOut">
              <a:rPr lang="zh-CN" altLang="en-US"/>
              <a:pPr/>
              <a:t>2017/11/9</a:t>
            </a:fld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554080-3F08-4A94-81B6-1D2B2398B0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010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AF1E869-96E9-453E-A3B6-30C651E40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467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独立章节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F1E869-96E9-453E-A3B6-30C651E409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299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FD41BF71-4E99-409A-A83C-02CE32B88770}" type="slidenum">
              <a:rPr lang="zh-CN" altLang="en-US" sz="1200">
                <a:latin typeface="Times New Roman" pitchFamily="18" charset="0"/>
              </a:rPr>
              <a:pPr algn="r" eaLnBrk="1" hangingPunct="1"/>
              <a:t>122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66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0154F99-C711-4BAE-BBE0-3FD3634C7805}" type="slidenum">
              <a:rPr lang="zh-CN" altLang="en-US" sz="1200">
                <a:latin typeface="Times New Roman" pitchFamily="18" charset="0"/>
              </a:rPr>
              <a:pPr algn="r" eaLnBrk="1" hangingPunct="1"/>
              <a:t>123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68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1298D14-5849-4445-B93C-7D791078C456}" type="slidenum">
              <a:rPr lang="zh-CN" altLang="en-US" sz="1200">
                <a:latin typeface="Times New Roman" pitchFamily="18" charset="0"/>
              </a:rPr>
              <a:pPr algn="r" eaLnBrk="1" hangingPunct="1"/>
              <a:t>125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71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82BF45F-FF58-4DEB-8609-0D04E8C9E178}" type="slidenum">
              <a:rPr lang="zh-CN" altLang="en-US" sz="1200">
                <a:latin typeface="Times New Roman" pitchFamily="18" charset="0"/>
              </a:rPr>
              <a:pPr algn="r" eaLnBrk="1" hangingPunct="1"/>
              <a:t>126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73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2A885D4-121D-47D2-8FEE-BF46562ECEF8}" type="slidenum">
              <a:rPr lang="zh-CN" altLang="en-US" sz="1200">
                <a:latin typeface="Times New Roman" pitchFamily="18" charset="0"/>
              </a:rPr>
              <a:pPr algn="r" eaLnBrk="1" hangingPunct="1"/>
              <a:t>127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75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F253E59-88B4-4CFD-96AF-36866DA9F6D4}" type="slidenum">
              <a:rPr lang="zh-CN" altLang="en-US" sz="1200">
                <a:latin typeface="Times New Roman" pitchFamily="18" charset="0"/>
              </a:rPr>
              <a:pPr algn="r" eaLnBrk="1" hangingPunct="1"/>
              <a:t>128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77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8CC8AE9-C479-47FD-ADC2-09CCC0B30EBA}" type="slidenum">
              <a:rPr lang="zh-CN" altLang="en-US" sz="1200">
                <a:latin typeface="Times New Roman" pitchFamily="18" charset="0"/>
              </a:rPr>
              <a:pPr algn="r" eaLnBrk="1" hangingPunct="1"/>
              <a:t>129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79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zhi'shi'ka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F1E869-96E9-453E-A3B6-30C651E409E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0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8E324D0-6873-48E4-B24F-DCA635D9ED8B}" type="slidenum">
              <a:rPr lang="zh-CN" altLang="en-US" sz="1200" b="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83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35000"/>
              </a:lnSpc>
              <a:spcBef>
                <a:spcPct val="0"/>
              </a:spcBef>
            </a:pPr>
            <a:r>
              <a:rPr kumimoji="1" lang="zh-CN" altLang="en-US" b="1"/>
              <a:t>关键词比较次数 </a:t>
            </a:r>
            <a:r>
              <a:rPr kumimoji="1" lang="en-US" altLang="zh-CN" b="1">
                <a:ea typeface="黑体" pitchFamily="2" charset="-122"/>
              </a:rPr>
              <a:t>6</a:t>
            </a:r>
            <a:endParaRPr kumimoji="1" lang="zh-CN" altLang="en-US" b="1">
              <a:ea typeface="黑体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497C519A-2E10-469F-B62B-7E76B5085CB6}" type="slidenum">
              <a:rPr lang="zh-CN" altLang="en-US" sz="1200">
                <a:latin typeface="Times New Roman" pitchFamily="18" charset="0"/>
              </a:rPr>
              <a:pPr algn="r" eaLnBrk="1" hangingPunct="1"/>
              <a:t>121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64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2548241"/>
      </p:ext>
    </p:extLst>
  </p:cSld>
  <p:clrMapOvr>
    <a:masterClrMapping/>
  </p:clrMapOvr>
  <p:transition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7090458"/>
      </p:ext>
    </p:extLst>
  </p:cSld>
  <p:clrMapOvr>
    <a:masterClrMapping/>
  </p:clrMapOvr>
  <p:transition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0050" y="188913"/>
            <a:ext cx="2070100" cy="5545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6057900" cy="55451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5780425"/>
      </p:ext>
    </p:extLst>
  </p:cSld>
  <p:clrMapOvr>
    <a:masterClrMapping/>
  </p:clrMapOvr>
  <p:transition>
    <p:strips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848600" cy="1079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3195842"/>
      </p:ext>
    </p:extLst>
  </p:cSld>
  <p:clrMapOvr>
    <a:masterClrMapping/>
  </p:clrMapOvr>
  <p:transition>
    <p:strips dir="r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848600" cy="1079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71600"/>
            <a:ext cx="4027488" cy="43624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371600"/>
            <a:ext cx="4029075" cy="43624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6398433"/>
      </p:ext>
    </p:extLst>
  </p:cSld>
  <p:clrMapOvr>
    <a:masterClrMapping/>
  </p:clrMapOvr>
  <p:transition>
    <p:strips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71550" y="188913"/>
            <a:ext cx="7848600" cy="1079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750" y="1371600"/>
            <a:ext cx="4027488" cy="2105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371600"/>
            <a:ext cx="4029075" cy="2105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9750" y="3629025"/>
            <a:ext cx="4027488" cy="2105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9638" y="3629025"/>
            <a:ext cx="4029075" cy="2105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064080"/>
      </p:ext>
    </p:extLst>
  </p:cSld>
  <p:clrMapOvr>
    <a:masterClrMapping/>
  </p:clrMapOvr>
  <p:transition>
    <p:strips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848600" cy="1079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71600"/>
            <a:ext cx="4027488" cy="4362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371600"/>
            <a:ext cx="4029075" cy="2105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629025"/>
            <a:ext cx="4029075" cy="2105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732739"/>
      </p:ext>
    </p:extLst>
  </p:cSld>
  <p:clrMapOvr>
    <a:masterClrMapping/>
  </p:clrMapOvr>
  <p:transition>
    <p:strips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848600" cy="1079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39750" y="1371600"/>
            <a:ext cx="4027488" cy="43624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19638" y="1371600"/>
            <a:ext cx="4029075" cy="4362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5246800"/>
      </p:ext>
    </p:extLst>
  </p:cSld>
  <p:clrMapOvr>
    <a:masterClrMapping/>
  </p:clrMapOvr>
  <p:transition>
    <p:strips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35A34-3C36-44E5-B512-80118C3CA7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592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047EF-72E8-4633-B247-30525FC23A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375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F5192-F190-4D71-9AD6-7E033BF176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07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4681679"/>
      </p:ext>
    </p:extLst>
  </p:cSld>
  <p:clrMapOvr>
    <a:masterClrMapping/>
  </p:clrMapOvr>
  <p:transition>
    <p:strips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0FC65-3916-40A2-88C2-FD1E93CC58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338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9E7D6-2936-4C2F-84F7-9BC178A0CA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592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8A4F-FCF6-4829-BAD9-E3F5FA4CA3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99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B0F12-93F1-4D50-BB4B-75A514A8D7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424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AF10-F2F6-4207-8234-4100376C7D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726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167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264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3A3B1992-6294-428A-9EC8-6233F682FD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203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06EC2-352C-448C-BE5D-32489C8A8A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5057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B8819-A464-497D-91B1-126A725301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18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260350"/>
            <a:ext cx="4154488" cy="612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260350"/>
            <a:ext cx="4154487" cy="612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48BEE-ED08-4F72-BD65-2A2E6CF5B8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54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260350"/>
            <a:ext cx="8461375" cy="612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668A4-4402-458E-A7CC-8B9F210708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11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3595969"/>
      </p:ext>
    </p:extLst>
  </p:cSld>
  <p:clrMapOvr>
    <a:masterClrMapping/>
  </p:clrMapOvr>
  <p:transition>
    <p:strips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23850" y="260350"/>
            <a:ext cx="4154488" cy="61214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30738" y="260350"/>
            <a:ext cx="4154487" cy="612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5AF81-0FB5-47D0-92A9-0CA957460F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2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71600"/>
            <a:ext cx="4027488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371600"/>
            <a:ext cx="4029075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7605895"/>
      </p:ext>
    </p:extLst>
  </p:cSld>
  <p:clrMapOvr>
    <a:masterClrMapping/>
  </p:clrMapOvr>
  <p:transition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6093746"/>
      </p:ext>
    </p:extLst>
  </p:cSld>
  <p:clrMapOvr>
    <a:masterClrMapping/>
  </p:clrMapOvr>
  <p:transition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8550943"/>
      </p:ext>
    </p:extLst>
  </p:cSld>
  <p:clrMapOvr>
    <a:masterClrMapping/>
  </p:clrMapOvr>
  <p:transition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1928"/>
      </p:ext>
    </p:extLst>
  </p:cSld>
  <p:clrMapOvr>
    <a:masterClrMapping/>
  </p:clrMapOvr>
  <p:transition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8937140"/>
      </p:ext>
    </p:extLst>
  </p:cSld>
  <p:clrMapOvr>
    <a:masterClrMapping/>
  </p:clrMapOvr>
  <p:transition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9117957"/>
      </p:ext>
    </p:extLst>
  </p:cSld>
  <p:clrMapOvr>
    <a:masterClrMapping/>
  </p:clrMapOvr>
  <p:transition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ida">
            <a:extLst>
              <a:ext uri="{FF2B5EF4-FFF2-40B4-BE49-F238E27FC236}">
                <a16:creationId xmlns:a16="http://schemas.microsoft.com/office/drawing/2014/main" id="{307E68C2-360C-4ED4-AE0A-40C60FD7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39688"/>
            <a:ext cx="8651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oup 3">
            <a:extLst>
              <a:ext uri="{FF2B5EF4-FFF2-40B4-BE49-F238E27FC236}">
                <a16:creationId xmlns:a16="http://schemas.microsoft.com/office/drawing/2014/main" id="{E9727BD0-BF72-4ABA-BD50-C2FD74DA3438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032" name="Freeform 4">
              <a:extLst>
                <a:ext uri="{FF2B5EF4-FFF2-40B4-BE49-F238E27FC236}">
                  <a16:creationId xmlns:a16="http://schemas.microsoft.com/office/drawing/2014/main" id="{063E39FC-6715-4391-9E66-052ED0A60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A2C1FE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" name="Arc 5">
              <a:extLst>
                <a:ext uri="{FF2B5EF4-FFF2-40B4-BE49-F238E27FC236}">
                  <a16:creationId xmlns:a16="http://schemas.microsoft.com/office/drawing/2014/main" id="{D73F21DC-94DE-40CE-947C-FC8603256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298 w 21600"/>
                <a:gd name="T3" fmla="*/ 4312 h 21600"/>
                <a:gd name="T4" fmla="*/ 0 w 21600"/>
                <a:gd name="T5" fmla="*/ 431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52" name="Rectangle 6">
            <a:extLst>
              <a:ext uri="{FF2B5EF4-FFF2-40B4-BE49-F238E27FC236}">
                <a16:creationId xmlns:a16="http://schemas.microsoft.com/office/drawing/2014/main" id="{5A042487-8D85-4703-B81B-307E223FB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88913"/>
            <a:ext cx="7848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A5275B5D-4306-4C59-924C-3061CDBF9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71600"/>
            <a:ext cx="820896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83A0DD46-4DC4-429D-8669-CCB3D14D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200" y="6577013"/>
            <a:ext cx="32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6E8192-BD60-454C-94DC-841C03BA796A}" type="slidenum">
              <a:rPr lang="en-US" altLang="zh-CN" sz="900" b="0"/>
              <a:pPr eaLnBrk="1" hangingPunct="1"/>
              <a:t>‹#›</a:t>
            </a:fld>
            <a:endParaRPr lang="en-US" altLang="zh-CN" sz="900" b="0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F214A252-3B26-4A4C-B798-45C838C0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586538"/>
            <a:ext cx="9366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1" hangingPunct="1">
              <a:defRPr/>
            </a:pPr>
            <a:fld id="{AC79586E-DCD5-4B2E-A373-AED6EAE62E68}" type="datetime1">
              <a:rPr lang="zh-CN" altLang="en-US" sz="1000" b="0"/>
              <a:pPr defTabSz="762000" eaLnBrk="1" hangingPunct="1">
                <a:defRPr/>
              </a:pPr>
              <a:t>2017/11/9</a:t>
            </a:fld>
            <a:endParaRPr lang="zh-CN" altLang="zh-CN" sz="1000" b="0"/>
          </a:p>
        </p:txBody>
      </p:sp>
    </p:spTree>
    <p:extLst>
      <p:ext uri="{BB962C8B-B14F-4D97-AF65-F5344CB8AC3E}">
        <p14:creationId xmlns:p14="http://schemas.microsoft.com/office/powerpoint/2010/main" val="42827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</p:sldLayoutIdLst>
  <p:transition>
    <p:strips dir="r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9A3BED-1FFB-4A76-9986-A1AAF1608F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327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2205038"/>
            <a:ext cx="8243887" cy="1079500"/>
          </a:xfrm>
        </p:spPr>
        <p:txBody>
          <a:bodyPr/>
          <a:lstStyle/>
          <a:p>
            <a:pPr marL="609600" indent="-609600" algn="ctr">
              <a:buFont typeface="Monotype Sorts" pitchFamily="2" charset="2"/>
              <a:buNone/>
            </a:pPr>
            <a:r>
              <a:rPr lang="zh-CN" altLang="en-US" sz="6000" dirty="0">
                <a:solidFill>
                  <a:schemeClr val="tx2"/>
                </a:solidFill>
                <a:latin typeface="宋体" pitchFamily="2" charset="-122"/>
              </a:rPr>
              <a:t>排 序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559615" y="3644900"/>
            <a:ext cx="8083022" cy="237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750" b="1" dirty="0">
                <a:latin typeface="Times New Roman" pitchFamily="18" charset="0"/>
              </a:rPr>
              <a:t>例：</a:t>
            </a:r>
            <a:endParaRPr lang="en-US" altLang="zh-CN" sz="2750" b="1" dirty="0">
              <a:latin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750" b="1" dirty="0">
                <a:latin typeface="Times New Roman" pitchFamily="18" charset="0"/>
              </a:rPr>
              <a:t>原有序表：</a:t>
            </a:r>
            <a:r>
              <a:rPr lang="en-US" altLang="zh-CN" sz="2750" b="1" dirty="0">
                <a:latin typeface="Times New Roman" pitchFamily="18" charset="0"/>
              </a:rPr>
              <a:t>(9   15    23   28  37) </a:t>
            </a:r>
            <a:r>
              <a:rPr lang="en-US" altLang="zh-CN" sz="2750" b="1" dirty="0">
                <a:solidFill>
                  <a:srgbClr val="CC3300"/>
                </a:solidFill>
                <a:latin typeface="Times New Roman" pitchFamily="18" charset="0"/>
              </a:rPr>
              <a:t>20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750" b="1" dirty="0">
                <a:latin typeface="Times New Roman" pitchFamily="18" charset="0"/>
              </a:rPr>
              <a:t>找插入位置</a:t>
            </a:r>
            <a:r>
              <a:rPr lang="en-US" altLang="zh-CN" sz="2750" b="1" dirty="0">
                <a:latin typeface="Times New Roman" pitchFamily="18" charset="0"/>
              </a:rPr>
              <a:t> </a:t>
            </a:r>
            <a:r>
              <a:rPr lang="en-US" altLang="zh-CN" sz="2750" b="1" dirty="0">
                <a:latin typeface="Times New Roman" pitchFamily="18" charset="0"/>
                <a:sym typeface="Wingdings" pitchFamily="2" charset="2"/>
              </a:rPr>
              <a:t>: (</a:t>
            </a:r>
            <a:r>
              <a:rPr lang="en-US" altLang="zh-CN" sz="2750" b="1" dirty="0">
                <a:latin typeface="Times New Roman" pitchFamily="18" charset="0"/>
              </a:rPr>
              <a:t>9   15 </a:t>
            </a:r>
            <a:r>
              <a:rPr lang="en-US" altLang="zh-CN" sz="275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</a:t>
            </a:r>
            <a:r>
              <a:rPr lang="en-US" altLang="zh-CN" sz="2750" b="1" dirty="0">
                <a:latin typeface="Times New Roman" pitchFamily="18" charset="0"/>
              </a:rPr>
              <a:t> 23   28   37) </a:t>
            </a:r>
            <a:r>
              <a:rPr lang="en-US" altLang="zh-CN" sz="2750" b="1" dirty="0">
                <a:solidFill>
                  <a:srgbClr val="CC3300"/>
                </a:solidFill>
                <a:latin typeface="Times New Roman" pitchFamily="18" charset="0"/>
              </a:rPr>
              <a:t>20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750" b="1" dirty="0">
                <a:latin typeface="Times New Roman" pitchFamily="18" charset="0"/>
              </a:rPr>
              <a:t>新有序表</a:t>
            </a:r>
            <a:r>
              <a:rPr lang="en-US" altLang="zh-CN" sz="2750" b="1" dirty="0">
                <a:latin typeface="Times New Roman" pitchFamily="18" charset="0"/>
                <a:sym typeface="Wingdings" pitchFamily="2" charset="2"/>
              </a:rPr>
              <a:t>:  </a:t>
            </a:r>
            <a:r>
              <a:rPr lang="en-US" altLang="zh-CN" sz="2750" b="1" dirty="0">
                <a:solidFill>
                  <a:srgbClr val="CC3300"/>
                </a:solidFill>
                <a:latin typeface="Times New Roman" pitchFamily="18" charset="0"/>
                <a:sym typeface="Wingdings" pitchFamily="2" charset="2"/>
              </a:rPr>
              <a:t>(9   15   20    23   28  37)</a:t>
            </a:r>
            <a:endParaRPr lang="en-US" altLang="zh-CN" sz="2750" b="1" dirty="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609901" y="458670"/>
            <a:ext cx="8032735" cy="226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7.2 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插入排序</a:t>
            </a:r>
            <a:endParaRPr lang="en-US" altLang="zh-CN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zh-CN" altLang="en-US" sz="275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插入排序思想</a:t>
            </a: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</a:pPr>
            <a:r>
              <a:rPr lang="zh-CN" altLang="en-US" sz="2750" b="1" dirty="0">
                <a:latin typeface="Times New Roman" pitchFamily="18" charset="0"/>
                <a:cs typeface="Times New Roman" pitchFamily="18" charset="0"/>
              </a:rPr>
              <a:t>将一个记录插入到已排好序的</a:t>
            </a:r>
            <a:r>
              <a:rPr lang="zh-CN" altLang="en-US" sz="275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有序表</a:t>
            </a:r>
            <a:r>
              <a:rPr lang="zh-CN" altLang="en-US" sz="2750" b="1" dirty="0">
                <a:latin typeface="Times New Roman" pitchFamily="18" charset="0"/>
                <a:cs typeface="Times New Roman" pitchFamily="18" charset="0"/>
              </a:rPr>
              <a:t>中，从而得到一个新的记录个数增一的有序表。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10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Line 2"/>
          <p:cNvSpPr>
            <a:spLocks noChangeShapeType="1"/>
          </p:cNvSpPr>
          <p:nvPr/>
        </p:nvSpPr>
        <p:spPr bwMode="auto">
          <a:xfrm flipH="1">
            <a:off x="70866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1" name="Line 3"/>
          <p:cNvSpPr>
            <a:spLocks noChangeShapeType="1"/>
          </p:cNvSpPr>
          <p:nvPr/>
        </p:nvSpPr>
        <p:spPr bwMode="auto">
          <a:xfrm>
            <a:off x="67056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2" name="Line 4"/>
          <p:cNvSpPr>
            <a:spLocks noChangeShapeType="1"/>
          </p:cNvSpPr>
          <p:nvPr/>
        </p:nvSpPr>
        <p:spPr bwMode="auto">
          <a:xfrm>
            <a:off x="60198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3" name="Line 5"/>
          <p:cNvSpPr>
            <a:spLocks noChangeShapeType="1"/>
          </p:cNvSpPr>
          <p:nvPr/>
        </p:nvSpPr>
        <p:spPr bwMode="auto">
          <a:xfrm flipH="1">
            <a:off x="52578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4" name="Line 6"/>
          <p:cNvSpPr>
            <a:spLocks noChangeShapeType="1"/>
          </p:cNvSpPr>
          <p:nvPr/>
        </p:nvSpPr>
        <p:spPr bwMode="auto">
          <a:xfrm flipH="1">
            <a:off x="25908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5" name="Line 7"/>
          <p:cNvSpPr>
            <a:spLocks noChangeShapeType="1"/>
          </p:cNvSpPr>
          <p:nvPr/>
        </p:nvSpPr>
        <p:spPr bwMode="auto">
          <a:xfrm>
            <a:off x="15240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6" name="Line 8"/>
          <p:cNvSpPr>
            <a:spLocks noChangeShapeType="1"/>
          </p:cNvSpPr>
          <p:nvPr/>
        </p:nvSpPr>
        <p:spPr bwMode="auto">
          <a:xfrm>
            <a:off x="23622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7" name="Line 9"/>
          <p:cNvSpPr>
            <a:spLocks noChangeShapeType="1"/>
          </p:cNvSpPr>
          <p:nvPr/>
        </p:nvSpPr>
        <p:spPr bwMode="auto">
          <a:xfrm flipH="1">
            <a:off x="7620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8" name="Oval 10"/>
          <p:cNvSpPr>
            <a:spLocks noChangeArrowheads="1"/>
          </p:cNvSpPr>
          <p:nvPr/>
        </p:nvSpPr>
        <p:spPr bwMode="auto">
          <a:xfrm>
            <a:off x="1905000" y="1447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19" name="Oval 11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29420" name="Oval 12"/>
          <p:cNvSpPr>
            <a:spLocks noChangeArrowheads="1"/>
          </p:cNvSpPr>
          <p:nvPr/>
        </p:nvSpPr>
        <p:spPr bwMode="auto">
          <a:xfrm>
            <a:off x="3810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21" name="Oval 13"/>
          <p:cNvSpPr>
            <a:spLocks noChangeArrowheads="1"/>
          </p:cNvSpPr>
          <p:nvPr/>
        </p:nvSpPr>
        <p:spPr bwMode="auto">
          <a:xfrm>
            <a:off x="26670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22" name="Oval 14"/>
          <p:cNvSpPr>
            <a:spLocks noChangeArrowheads="1"/>
          </p:cNvSpPr>
          <p:nvPr/>
        </p:nvSpPr>
        <p:spPr bwMode="auto">
          <a:xfrm>
            <a:off x="14478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23" name="Oval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24" name="Text Box 16"/>
          <p:cNvSpPr txBox="1">
            <a:spLocks noChangeArrowheads="1"/>
          </p:cNvSpPr>
          <p:nvPr/>
        </p:nvSpPr>
        <p:spPr bwMode="auto">
          <a:xfrm>
            <a:off x="1695450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1009650" y="1828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3143250" y="1981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27" name="Text Box 19"/>
          <p:cNvSpPr txBox="1">
            <a:spLocks noChangeArrowheads="1"/>
          </p:cNvSpPr>
          <p:nvPr/>
        </p:nvSpPr>
        <p:spPr bwMode="auto">
          <a:xfrm>
            <a:off x="3048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28" name="Text Box 20"/>
          <p:cNvSpPr txBox="1">
            <a:spLocks noChangeArrowheads="1"/>
          </p:cNvSpPr>
          <p:nvPr/>
        </p:nvSpPr>
        <p:spPr bwMode="auto">
          <a:xfrm>
            <a:off x="16764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29" name="Text Box 21"/>
          <p:cNvSpPr txBox="1">
            <a:spLocks noChangeArrowheads="1"/>
          </p:cNvSpPr>
          <p:nvPr/>
        </p:nvSpPr>
        <p:spPr bwMode="auto">
          <a:xfrm>
            <a:off x="222885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30" name="AutoShape 22"/>
          <p:cNvSpPr>
            <a:spLocks noChangeArrowheads="1"/>
          </p:cNvSpPr>
          <p:nvPr/>
        </p:nvSpPr>
        <p:spPr bwMode="auto">
          <a:xfrm>
            <a:off x="37338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31" name="Oval 23"/>
          <p:cNvSpPr>
            <a:spLocks noChangeArrowheads="1"/>
          </p:cNvSpPr>
          <p:nvPr/>
        </p:nvSpPr>
        <p:spPr bwMode="auto">
          <a:xfrm>
            <a:off x="6324600" y="14478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32" name="Oval 24"/>
          <p:cNvSpPr>
            <a:spLocks noChangeArrowheads="1"/>
          </p:cNvSpPr>
          <p:nvPr/>
        </p:nvSpPr>
        <p:spPr bwMode="auto">
          <a:xfrm>
            <a:off x="56388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33" name="Oval 25"/>
          <p:cNvSpPr>
            <a:spLocks noChangeArrowheads="1"/>
          </p:cNvSpPr>
          <p:nvPr/>
        </p:nvSpPr>
        <p:spPr bwMode="auto">
          <a:xfrm>
            <a:off x="4876800" y="32004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endParaRPr kumimoji="1" lang="en-US" altLang="zh-CN" sz="28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34" name="Oval 26"/>
          <p:cNvSpPr>
            <a:spLocks noChangeArrowheads="1"/>
          </p:cNvSpPr>
          <p:nvPr/>
        </p:nvSpPr>
        <p:spPr bwMode="auto">
          <a:xfrm>
            <a:off x="5943600" y="3200400"/>
            <a:ext cx="533400" cy="533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55FFBF"/>
                  </a:outerShdw>
                </a:cont>
                <a:cont type="tree" name="">
                  <a:effect ref="fillLine"/>
                  <a:outerShdw dist="38100" dir="2700000" algn="tl">
                    <a:srgbClr val="00995F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35" name="Oval 27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36" name="Oval 28"/>
          <p:cNvSpPr>
            <a:spLocks noChangeArrowheads="1"/>
          </p:cNvSpPr>
          <p:nvPr/>
        </p:nvSpPr>
        <p:spPr bwMode="auto">
          <a:xfrm>
            <a:off x="6781800" y="3200400"/>
            <a:ext cx="533400" cy="533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55FFBF"/>
                  </a:outerShdw>
                </a:cont>
                <a:cont type="tree" name="">
                  <a:effect ref="fillLine"/>
                  <a:outerShdw dist="38100" dir="2700000" algn="tl">
                    <a:srgbClr val="00995F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37" name="Text Box 29"/>
          <p:cNvSpPr txBox="1">
            <a:spLocks noChangeArrowheads="1"/>
          </p:cNvSpPr>
          <p:nvPr/>
        </p:nvSpPr>
        <p:spPr bwMode="auto">
          <a:xfrm>
            <a:off x="6191250" y="1066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38" name="Text Box 30"/>
          <p:cNvSpPr txBox="1">
            <a:spLocks noChangeArrowheads="1"/>
          </p:cNvSpPr>
          <p:nvPr/>
        </p:nvSpPr>
        <p:spPr bwMode="auto">
          <a:xfrm>
            <a:off x="7562850" y="2057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66484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624840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47434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42" name="Text Box 34"/>
          <p:cNvSpPr txBox="1">
            <a:spLocks noChangeArrowheads="1"/>
          </p:cNvSpPr>
          <p:nvPr/>
        </p:nvSpPr>
        <p:spPr bwMode="auto">
          <a:xfrm>
            <a:off x="5410200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43" name="Rectangle 35" descr="永恒"/>
          <p:cNvSpPr>
            <a:spLocks noChangeArrowheads="1"/>
          </p:cNvSpPr>
          <p:nvPr/>
        </p:nvSpPr>
        <p:spPr bwMode="auto">
          <a:xfrm>
            <a:off x="3810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 16  21  08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44" name="Line 36"/>
          <p:cNvSpPr>
            <a:spLocks noChangeShapeType="1"/>
          </p:cNvSpPr>
          <p:nvPr/>
        </p:nvSpPr>
        <p:spPr bwMode="auto">
          <a:xfrm>
            <a:off x="9906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45" name="Line 37"/>
          <p:cNvSpPr>
            <a:spLocks noChangeShapeType="1"/>
          </p:cNvSpPr>
          <p:nvPr/>
        </p:nvSpPr>
        <p:spPr bwMode="auto">
          <a:xfrm>
            <a:off x="15240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46" name="Line 38"/>
          <p:cNvSpPr>
            <a:spLocks noChangeShapeType="1"/>
          </p:cNvSpPr>
          <p:nvPr/>
        </p:nvSpPr>
        <p:spPr bwMode="auto">
          <a:xfrm>
            <a:off x="20574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47" name="Line 39"/>
          <p:cNvSpPr>
            <a:spLocks noChangeShapeType="1"/>
          </p:cNvSpPr>
          <p:nvPr/>
        </p:nvSpPr>
        <p:spPr bwMode="auto">
          <a:xfrm>
            <a:off x="25908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48" name="Line 40"/>
          <p:cNvSpPr>
            <a:spLocks noChangeShapeType="1"/>
          </p:cNvSpPr>
          <p:nvPr/>
        </p:nvSpPr>
        <p:spPr bwMode="auto">
          <a:xfrm>
            <a:off x="31242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49" name="Rectangle 41" descr="永恒"/>
          <p:cNvSpPr>
            <a:spLocks noChangeArrowheads="1"/>
          </p:cNvSpPr>
          <p:nvPr/>
        </p:nvSpPr>
        <p:spPr bwMode="auto">
          <a:xfrm>
            <a:off x="48006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08  16  21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50" name="Line 42"/>
          <p:cNvSpPr>
            <a:spLocks noChangeShapeType="1"/>
          </p:cNvSpPr>
          <p:nvPr/>
        </p:nvSpPr>
        <p:spPr bwMode="auto">
          <a:xfrm>
            <a:off x="53340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51" name="Line 43"/>
          <p:cNvSpPr>
            <a:spLocks noChangeShapeType="1"/>
          </p:cNvSpPr>
          <p:nvPr/>
        </p:nvSpPr>
        <p:spPr bwMode="auto">
          <a:xfrm>
            <a:off x="58674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52" name="Line 44"/>
          <p:cNvSpPr>
            <a:spLocks noChangeShapeType="1"/>
          </p:cNvSpPr>
          <p:nvPr/>
        </p:nvSpPr>
        <p:spPr bwMode="auto">
          <a:xfrm>
            <a:off x="64008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53" name="Line 45"/>
          <p:cNvSpPr>
            <a:spLocks noChangeShapeType="1"/>
          </p:cNvSpPr>
          <p:nvPr/>
        </p:nvSpPr>
        <p:spPr bwMode="auto">
          <a:xfrm>
            <a:off x="70104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54" name="Line 46"/>
          <p:cNvSpPr>
            <a:spLocks noChangeShapeType="1"/>
          </p:cNvSpPr>
          <p:nvPr/>
        </p:nvSpPr>
        <p:spPr bwMode="auto">
          <a:xfrm>
            <a:off x="75438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55" name="Text Box 47"/>
          <p:cNvSpPr txBox="1">
            <a:spLocks noChangeArrowheads="1"/>
          </p:cNvSpPr>
          <p:nvPr/>
        </p:nvSpPr>
        <p:spPr bwMode="auto">
          <a:xfrm>
            <a:off x="4724400" y="5043488"/>
            <a:ext cx="3495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交换 </a:t>
            </a:r>
            <a:r>
              <a:rPr kumimoji="1"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号与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3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号对象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</a:t>
            </a:r>
          </a:p>
          <a:p>
            <a:pPr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3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号对象就位</a:t>
            </a:r>
            <a:endParaRPr kumimoji="1" lang="zh-CN" altLang="en-US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9456" name="Text Box 48"/>
          <p:cNvSpPr txBox="1">
            <a:spLocks noChangeArrowheads="1"/>
          </p:cNvSpPr>
          <p:nvPr/>
        </p:nvSpPr>
        <p:spPr bwMode="auto">
          <a:xfrm>
            <a:off x="533400" y="5029200"/>
            <a:ext cx="3136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从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号到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3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 重新</a:t>
            </a:r>
          </a:p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调整为最大堆</a:t>
            </a:r>
          </a:p>
        </p:txBody>
      </p:sp>
      <p:sp>
        <p:nvSpPr>
          <p:cNvPr id="529457" name="Line 49"/>
          <p:cNvSpPr>
            <a:spLocks noChangeShapeType="1"/>
          </p:cNvSpPr>
          <p:nvPr/>
        </p:nvSpPr>
        <p:spPr bwMode="auto">
          <a:xfrm flipV="1">
            <a:off x="1524000" y="18288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58" name="Line 50"/>
          <p:cNvSpPr>
            <a:spLocks noChangeShapeType="1"/>
          </p:cNvSpPr>
          <p:nvPr/>
        </p:nvSpPr>
        <p:spPr bwMode="auto">
          <a:xfrm flipH="1">
            <a:off x="1371600" y="1752600"/>
            <a:ext cx="3048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59" name="Freeform 51"/>
          <p:cNvSpPr>
            <a:spLocks/>
          </p:cNvSpPr>
          <p:nvPr/>
        </p:nvSpPr>
        <p:spPr bwMode="auto">
          <a:xfrm>
            <a:off x="76200" y="1066800"/>
            <a:ext cx="3403600" cy="2933700"/>
          </a:xfrm>
          <a:custGeom>
            <a:avLst/>
            <a:gdLst>
              <a:gd name="T0" fmla="*/ 896 w 2144"/>
              <a:gd name="T1" fmla="*/ 192 h 1848"/>
              <a:gd name="T2" fmla="*/ 128 w 2144"/>
              <a:gd name="T3" fmla="*/ 1200 h 1848"/>
              <a:gd name="T4" fmla="*/ 128 w 2144"/>
              <a:gd name="T5" fmla="*/ 1680 h 1848"/>
              <a:gd name="T6" fmla="*/ 464 w 2144"/>
              <a:gd name="T7" fmla="*/ 1824 h 1848"/>
              <a:gd name="T8" fmla="*/ 704 w 2144"/>
              <a:gd name="T9" fmla="*/ 1536 h 1848"/>
              <a:gd name="T10" fmla="*/ 800 w 2144"/>
              <a:gd name="T11" fmla="*/ 1344 h 1848"/>
              <a:gd name="T12" fmla="*/ 848 w 2144"/>
              <a:gd name="T13" fmla="*/ 1296 h 1848"/>
              <a:gd name="T14" fmla="*/ 896 w 2144"/>
              <a:gd name="T15" fmla="*/ 1248 h 1848"/>
              <a:gd name="T16" fmla="*/ 992 w 2144"/>
              <a:gd name="T17" fmla="*/ 1200 h 1848"/>
              <a:gd name="T18" fmla="*/ 1280 w 2144"/>
              <a:gd name="T19" fmla="*/ 1152 h 1848"/>
              <a:gd name="T20" fmla="*/ 1712 w 2144"/>
              <a:gd name="T21" fmla="*/ 1248 h 1848"/>
              <a:gd name="T22" fmla="*/ 2000 w 2144"/>
              <a:gd name="T23" fmla="*/ 1200 h 1848"/>
              <a:gd name="T24" fmla="*/ 2144 w 2144"/>
              <a:gd name="T25" fmla="*/ 864 h 1848"/>
              <a:gd name="T26" fmla="*/ 2000 w 2144"/>
              <a:gd name="T27" fmla="*/ 480 h 1848"/>
              <a:gd name="T28" fmla="*/ 1472 w 2144"/>
              <a:gd name="T29" fmla="*/ 96 h 1848"/>
              <a:gd name="T30" fmla="*/ 1088 w 2144"/>
              <a:gd name="T31" fmla="*/ 48 h 1848"/>
              <a:gd name="T32" fmla="*/ 896 w 2144"/>
              <a:gd name="T33" fmla="*/ 192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44" h="1848">
                <a:moveTo>
                  <a:pt x="896" y="192"/>
                </a:moveTo>
                <a:cubicBezTo>
                  <a:pt x="736" y="384"/>
                  <a:pt x="256" y="952"/>
                  <a:pt x="128" y="1200"/>
                </a:cubicBezTo>
                <a:cubicBezTo>
                  <a:pt x="0" y="1448"/>
                  <a:pt x="72" y="1576"/>
                  <a:pt x="128" y="1680"/>
                </a:cubicBezTo>
                <a:cubicBezTo>
                  <a:pt x="184" y="1784"/>
                  <a:pt x="368" y="1848"/>
                  <a:pt x="464" y="1824"/>
                </a:cubicBezTo>
                <a:cubicBezTo>
                  <a:pt x="560" y="1800"/>
                  <a:pt x="648" y="1616"/>
                  <a:pt x="704" y="1536"/>
                </a:cubicBezTo>
                <a:cubicBezTo>
                  <a:pt x="760" y="1456"/>
                  <a:pt x="776" y="1384"/>
                  <a:pt x="800" y="1344"/>
                </a:cubicBezTo>
                <a:cubicBezTo>
                  <a:pt x="824" y="1304"/>
                  <a:pt x="832" y="1312"/>
                  <a:pt x="848" y="1296"/>
                </a:cubicBezTo>
                <a:cubicBezTo>
                  <a:pt x="864" y="1280"/>
                  <a:pt x="872" y="1264"/>
                  <a:pt x="896" y="1248"/>
                </a:cubicBezTo>
                <a:cubicBezTo>
                  <a:pt x="920" y="1232"/>
                  <a:pt x="928" y="1216"/>
                  <a:pt x="992" y="1200"/>
                </a:cubicBezTo>
                <a:cubicBezTo>
                  <a:pt x="1056" y="1184"/>
                  <a:pt x="1160" y="1144"/>
                  <a:pt x="1280" y="1152"/>
                </a:cubicBezTo>
                <a:cubicBezTo>
                  <a:pt x="1400" y="1160"/>
                  <a:pt x="1592" y="1240"/>
                  <a:pt x="1712" y="1248"/>
                </a:cubicBezTo>
                <a:cubicBezTo>
                  <a:pt x="1832" y="1256"/>
                  <a:pt x="1928" y="1264"/>
                  <a:pt x="2000" y="1200"/>
                </a:cubicBezTo>
                <a:cubicBezTo>
                  <a:pt x="2072" y="1136"/>
                  <a:pt x="2144" y="984"/>
                  <a:pt x="2144" y="864"/>
                </a:cubicBezTo>
                <a:cubicBezTo>
                  <a:pt x="2144" y="744"/>
                  <a:pt x="2112" y="608"/>
                  <a:pt x="2000" y="480"/>
                </a:cubicBezTo>
                <a:cubicBezTo>
                  <a:pt x="1888" y="352"/>
                  <a:pt x="1624" y="168"/>
                  <a:pt x="1472" y="96"/>
                </a:cubicBezTo>
                <a:cubicBezTo>
                  <a:pt x="1320" y="24"/>
                  <a:pt x="1184" y="32"/>
                  <a:pt x="1088" y="48"/>
                </a:cubicBezTo>
                <a:cubicBezTo>
                  <a:pt x="992" y="64"/>
                  <a:pt x="1056" y="0"/>
                  <a:pt x="896" y="192"/>
                </a:cubicBez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60" name="AutoShape 52"/>
          <p:cNvSpPr>
            <a:spLocks noChangeArrowheads="1"/>
          </p:cNvSpPr>
          <p:nvPr/>
        </p:nvSpPr>
        <p:spPr bwMode="auto">
          <a:xfrm>
            <a:off x="817245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61" name="Freeform 53"/>
          <p:cNvSpPr>
            <a:spLocks/>
          </p:cNvSpPr>
          <p:nvPr/>
        </p:nvSpPr>
        <p:spPr bwMode="auto">
          <a:xfrm>
            <a:off x="5232400" y="1028700"/>
            <a:ext cx="2781300" cy="2044700"/>
          </a:xfrm>
          <a:custGeom>
            <a:avLst/>
            <a:gdLst>
              <a:gd name="T0" fmla="*/ 496 w 1752"/>
              <a:gd name="T1" fmla="*/ 216 h 1288"/>
              <a:gd name="T2" fmla="*/ 64 w 1752"/>
              <a:gd name="T3" fmla="*/ 744 h 1288"/>
              <a:gd name="T4" fmla="*/ 112 w 1752"/>
              <a:gd name="T5" fmla="*/ 1128 h 1288"/>
              <a:gd name="T6" fmla="*/ 352 w 1752"/>
              <a:gd name="T7" fmla="*/ 1272 h 1288"/>
              <a:gd name="T8" fmla="*/ 1504 w 1752"/>
              <a:gd name="T9" fmla="*/ 1224 h 1288"/>
              <a:gd name="T10" fmla="*/ 1744 w 1752"/>
              <a:gd name="T11" fmla="*/ 936 h 1288"/>
              <a:gd name="T12" fmla="*/ 1456 w 1752"/>
              <a:gd name="T13" fmla="*/ 408 h 1288"/>
              <a:gd name="T14" fmla="*/ 1024 w 1752"/>
              <a:gd name="T15" fmla="*/ 72 h 1288"/>
              <a:gd name="T16" fmla="*/ 736 w 1752"/>
              <a:gd name="T17" fmla="*/ 24 h 1288"/>
              <a:gd name="T18" fmla="*/ 496 w 1752"/>
              <a:gd name="T19" fmla="*/ 216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2" h="1288">
                <a:moveTo>
                  <a:pt x="496" y="216"/>
                </a:moveTo>
                <a:cubicBezTo>
                  <a:pt x="384" y="336"/>
                  <a:pt x="128" y="592"/>
                  <a:pt x="64" y="744"/>
                </a:cubicBezTo>
                <a:cubicBezTo>
                  <a:pt x="0" y="896"/>
                  <a:pt x="64" y="1040"/>
                  <a:pt x="112" y="1128"/>
                </a:cubicBezTo>
                <a:cubicBezTo>
                  <a:pt x="160" y="1216"/>
                  <a:pt x="120" y="1256"/>
                  <a:pt x="352" y="1272"/>
                </a:cubicBezTo>
                <a:cubicBezTo>
                  <a:pt x="584" y="1288"/>
                  <a:pt x="1272" y="1280"/>
                  <a:pt x="1504" y="1224"/>
                </a:cubicBezTo>
                <a:cubicBezTo>
                  <a:pt x="1736" y="1168"/>
                  <a:pt x="1752" y="1072"/>
                  <a:pt x="1744" y="936"/>
                </a:cubicBezTo>
                <a:cubicBezTo>
                  <a:pt x="1736" y="800"/>
                  <a:pt x="1576" y="552"/>
                  <a:pt x="1456" y="408"/>
                </a:cubicBezTo>
                <a:cubicBezTo>
                  <a:pt x="1336" y="264"/>
                  <a:pt x="1144" y="136"/>
                  <a:pt x="1024" y="72"/>
                </a:cubicBezTo>
                <a:cubicBezTo>
                  <a:pt x="904" y="8"/>
                  <a:pt x="824" y="0"/>
                  <a:pt x="736" y="24"/>
                </a:cubicBezTo>
                <a:cubicBezTo>
                  <a:pt x="648" y="48"/>
                  <a:pt x="608" y="96"/>
                  <a:pt x="496" y="216"/>
                </a:cubicBez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Line 2"/>
          <p:cNvSpPr>
            <a:spLocks noChangeShapeType="1"/>
          </p:cNvSpPr>
          <p:nvPr/>
        </p:nvSpPr>
        <p:spPr bwMode="auto">
          <a:xfrm flipH="1">
            <a:off x="70866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5" name="Line 3"/>
          <p:cNvSpPr>
            <a:spLocks noChangeShapeType="1"/>
          </p:cNvSpPr>
          <p:nvPr/>
        </p:nvSpPr>
        <p:spPr bwMode="auto">
          <a:xfrm>
            <a:off x="67056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6" name="Line 4"/>
          <p:cNvSpPr>
            <a:spLocks noChangeShapeType="1"/>
          </p:cNvSpPr>
          <p:nvPr/>
        </p:nvSpPr>
        <p:spPr bwMode="auto">
          <a:xfrm>
            <a:off x="60198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7" name="Line 5"/>
          <p:cNvSpPr>
            <a:spLocks noChangeShapeType="1"/>
          </p:cNvSpPr>
          <p:nvPr/>
        </p:nvSpPr>
        <p:spPr bwMode="auto">
          <a:xfrm flipH="1">
            <a:off x="52578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8" name="Line 6"/>
          <p:cNvSpPr>
            <a:spLocks noChangeShapeType="1"/>
          </p:cNvSpPr>
          <p:nvPr/>
        </p:nvSpPr>
        <p:spPr bwMode="auto">
          <a:xfrm flipH="1">
            <a:off x="25908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9" name="Line 7"/>
          <p:cNvSpPr>
            <a:spLocks noChangeShapeType="1"/>
          </p:cNvSpPr>
          <p:nvPr/>
        </p:nvSpPr>
        <p:spPr bwMode="auto">
          <a:xfrm>
            <a:off x="15240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23622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41" name="Line 9"/>
          <p:cNvSpPr>
            <a:spLocks noChangeShapeType="1"/>
          </p:cNvSpPr>
          <p:nvPr/>
        </p:nvSpPr>
        <p:spPr bwMode="auto">
          <a:xfrm flipH="1">
            <a:off x="7620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42" name="Oval 10"/>
          <p:cNvSpPr>
            <a:spLocks noChangeArrowheads="1"/>
          </p:cNvSpPr>
          <p:nvPr/>
        </p:nvSpPr>
        <p:spPr bwMode="auto">
          <a:xfrm>
            <a:off x="1905000" y="1447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43" name="Oval 11"/>
          <p:cNvSpPr>
            <a:spLocks noChangeArrowheads="1"/>
          </p:cNvSpPr>
          <p:nvPr/>
        </p:nvSpPr>
        <p:spPr bwMode="auto">
          <a:xfrm>
            <a:off x="11430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0444" name="Oval 12"/>
          <p:cNvSpPr>
            <a:spLocks noChangeArrowheads="1"/>
          </p:cNvSpPr>
          <p:nvPr/>
        </p:nvSpPr>
        <p:spPr bwMode="auto">
          <a:xfrm>
            <a:off x="3810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45" name="Oval 13"/>
          <p:cNvSpPr>
            <a:spLocks noChangeArrowheads="1"/>
          </p:cNvSpPr>
          <p:nvPr/>
        </p:nvSpPr>
        <p:spPr bwMode="auto">
          <a:xfrm>
            <a:off x="26670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46" name="Oval 14"/>
          <p:cNvSpPr>
            <a:spLocks noChangeArrowheads="1"/>
          </p:cNvSpPr>
          <p:nvPr/>
        </p:nvSpPr>
        <p:spPr bwMode="auto">
          <a:xfrm>
            <a:off x="14478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47" name="Oval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48" name="Text Box 16"/>
          <p:cNvSpPr txBox="1">
            <a:spLocks noChangeArrowheads="1"/>
          </p:cNvSpPr>
          <p:nvPr/>
        </p:nvSpPr>
        <p:spPr bwMode="auto">
          <a:xfrm>
            <a:off x="1695450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49" name="Text Box 17"/>
          <p:cNvSpPr txBox="1">
            <a:spLocks noChangeArrowheads="1"/>
          </p:cNvSpPr>
          <p:nvPr/>
        </p:nvSpPr>
        <p:spPr bwMode="auto">
          <a:xfrm>
            <a:off x="1009650" y="1828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50" name="Text Box 18"/>
          <p:cNvSpPr txBox="1">
            <a:spLocks noChangeArrowheads="1"/>
          </p:cNvSpPr>
          <p:nvPr/>
        </p:nvSpPr>
        <p:spPr bwMode="auto">
          <a:xfrm>
            <a:off x="3143250" y="1981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51" name="Text Box 19"/>
          <p:cNvSpPr txBox="1">
            <a:spLocks noChangeArrowheads="1"/>
          </p:cNvSpPr>
          <p:nvPr/>
        </p:nvSpPr>
        <p:spPr bwMode="auto">
          <a:xfrm>
            <a:off x="3048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52" name="Text Box 20"/>
          <p:cNvSpPr txBox="1">
            <a:spLocks noChangeArrowheads="1"/>
          </p:cNvSpPr>
          <p:nvPr/>
        </p:nvSpPr>
        <p:spPr bwMode="auto">
          <a:xfrm>
            <a:off x="16764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53" name="Text Box 21"/>
          <p:cNvSpPr txBox="1">
            <a:spLocks noChangeArrowheads="1"/>
          </p:cNvSpPr>
          <p:nvPr/>
        </p:nvSpPr>
        <p:spPr bwMode="auto">
          <a:xfrm>
            <a:off x="222885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54" name="AutoShape 22"/>
          <p:cNvSpPr>
            <a:spLocks noChangeArrowheads="1"/>
          </p:cNvSpPr>
          <p:nvPr/>
        </p:nvSpPr>
        <p:spPr bwMode="auto">
          <a:xfrm>
            <a:off x="37338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55" name="Oval 23"/>
          <p:cNvSpPr>
            <a:spLocks noChangeArrowheads="1"/>
          </p:cNvSpPr>
          <p:nvPr/>
        </p:nvSpPr>
        <p:spPr bwMode="auto">
          <a:xfrm>
            <a:off x="6324600" y="14478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56" name="Oval 24"/>
          <p:cNvSpPr>
            <a:spLocks noChangeArrowheads="1"/>
          </p:cNvSpPr>
          <p:nvPr/>
        </p:nvSpPr>
        <p:spPr bwMode="auto">
          <a:xfrm>
            <a:off x="56388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57" name="Oval 25"/>
          <p:cNvSpPr>
            <a:spLocks noChangeArrowheads="1"/>
          </p:cNvSpPr>
          <p:nvPr/>
        </p:nvSpPr>
        <p:spPr bwMode="auto">
          <a:xfrm>
            <a:off x="4876800" y="3200400"/>
            <a:ext cx="533400" cy="533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endParaRPr kumimoji="1" lang="en-US" altLang="zh-CN" sz="280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55FFBF"/>
                  </a:outerShdw>
                </a:cont>
                <a:cont type="tree" name="">
                  <a:effect ref="fillLine"/>
                  <a:outerShdw dist="38100" dir="2700000" algn="tl">
                    <a:srgbClr val="00995F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58" name="Oval 26"/>
          <p:cNvSpPr>
            <a:spLocks noChangeArrowheads="1"/>
          </p:cNvSpPr>
          <p:nvPr/>
        </p:nvSpPr>
        <p:spPr bwMode="auto">
          <a:xfrm>
            <a:off x="5943600" y="3200400"/>
            <a:ext cx="533400" cy="533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55FFBF"/>
                  </a:outerShdw>
                </a:cont>
                <a:cont type="tree" name="">
                  <a:effect ref="fillLine"/>
                  <a:outerShdw dist="38100" dir="2700000" algn="tl">
                    <a:srgbClr val="00995F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59" name="Oval 27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60" name="Oval 28"/>
          <p:cNvSpPr>
            <a:spLocks noChangeArrowheads="1"/>
          </p:cNvSpPr>
          <p:nvPr/>
        </p:nvSpPr>
        <p:spPr bwMode="auto">
          <a:xfrm>
            <a:off x="6781800" y="3200400"/>
            <a:ext cx="533400" cy="533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55FFBF"/>
                  </a:outerShdw>
                </a:cont>
                <a:cont type="tree" name="">
                  <a:effect ref="fillLine"/>
                  <a:outerShdw dist="38100" dir="2700000" algn="tl">
                    <a:srgbClr val="00995F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61" name="Text Box 29"/>
          <p:cNvSpPr txBox="1">
            <a:spLocks noChangeArrowheads="1"/>
          </p:cNvSpPr>
          <p:nvPr/>
        </p:nvSpPr>
        <p:spPr bwMode="auto">
          <a:xfrm>
            <a:off x="6191250" y="1066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62" name="Text Box 30"/>
          <p:cNvSpPr txBox="1">
            <a:spLocks noChangeArrowheads="1"/>
          </p:cNvSpPr>
          <p:nvPr/>
        </p:nvSpPr>
        <p:spPr bwMode="auto">
          <a:xfrm>
            <a:off x="7562850" y="2057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63" name="Text Box 31"/>
          <p:cNvSpPr txBox="1">
            <a:spLocks noChangeArrowheads="1"/>
          </p:cNvSpPr>
          <p:nvPr/>
        </p:nvSpPr>
        <p:spPr bwMode="auto">
          <a:xfrm>
            <a:off x="66484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64" name="Text Box 32"/>
          <p:cNvSpPr txBox="1">
            <a:spLocks noChangeArrowheads="1"/>
          </p:cNvSpPr>
          <p:nvPr/>
        </p:nvSpPr>
        <p:spPr bwMode="auto">
          <a:xfrm>
            <a:off x="624840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65" name="Text Box 33"/>
          <p:cNvSpPr txBox="1">
            <a:spLocks noChangeArrowheads="1"/>
          </p:cNvSpPr>
          <p:nvPr/>
        </p:nvSpPr>
        <p:spPr bwMode="auto">
          <a:xfrm>
            <a:off x="47434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66" name="Text Box 34"/>
          <p:cNvSpPr txBox="1">
            <a:spLocks noChangeArrowheads="1"/>
          </p:cNvSpPr>
          <p:nvPr/>
        </p:nvSpPr>
        <p:spPr bwMode="auto">
          <a:xfrm>
            <a:off x="5410200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67" name="Rectangle 35" descr="永恒"/>
          <p:cNvSpPr>
            <a:spLocks noChangeArrowheads="1"/>
          </p:cNvSpPr>
          <p:nvPr/>
        </p:nvSpPr>
        <p:spPr bwMode="auto">
          <a:xfrm>
            <a:off x="3810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21  16  08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68" name="Line 36"/>
          <p:cNvSpPr>
            <a:spLocks noChangeShapeType="1"/>
          </p:cNvSpPr>
          <p:nvPr/>
        </p:nvSpPr>
        <p:spPr bwMode="auto">
          <a:xfrm>
            <a:off x="9144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69" name="Line 37"/>
          <p:cNvSpPr>
            <a:spLocks noChangeShapeType="1"/>
          </p:cNvSpPr>
          <p:nvPr/>
        </p:nvSpPr>
        <p:spPr bwMode="auto">
          <a:xfrm>
            <a:off x="14478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0" name="Line 38"/>
          <p:cNvSpPr>
            <a:spLocks noChangeShapeType="1"/>
          </p:cNvSpPr>
          <p:nvPr/>
        </p:nvSpPr>
        <p:spPr bwMode="auto">
          <a:xfrm>
            <a:off x="19812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1" name="Line 39"/>
          <p:cNvSpPr>
            <a:spLocks noChangeShapeType="1"/>
          </p:cNvSpPr>
          <p:nvPr/>
        </p:nvSpPr>
        <p:spPr bwMode="auto">
          <a:xfrm>
            <a:off x="25908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2" name="Line 40"/>
          <p:cNvSpPr>
            <a:spLocks noChangeShapeType="1"/>
          </p:cNvSpPr>
          <p:nvPr/>
        </p:nvSpPr>
        <p:spPr bwMode="auto">
          <a:xfrm>
            <a:off x="31242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3" name="Rectangle 41" descr="永恒"/>
          <p:cNvSpPr>
            <a:spLocks noChangeArrowheads="1"/>
          </p:cNvSpPr>
          <p:nvPr/>
        </p:nvSpPr>
        <p:spPr bwMode="auto">
          <a:xfrm>
            <a:off x="48006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08  16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74" name="Line 42"/>
          <p:cNvSpPr>
            <a:spLocks noChangeShapeType="1"/>
          </p:cNvSpPr>
          <p:nvPr/>
        </p:nvSpPr>
        <p:spPr bwMode="auto">
          <a:xfrm>
            <a:off x="53340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5" name="Line 43"/>
          <p:cNvSpPr>
            <a:spLocks noChangeShapeType="1"/>
          </p:cNvSpPr>
          <p:nvPr/>
        </p:nvSpPr>
        <p:spPr bwMode="auto">
          <a:xfrm>
            <a:off x="58674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6" name="Line 44"/>
          <p:cNvSpPr>
            <a:spLocks noChangeShapeType="1"/>
          </p:cNvSpPr>
          <p:nvPr/>
        </p:nvSpPr>
        <p:spPr bwMode="auto">
          <a:xfrm>
            <a:off x="64008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7" name="Line 45"/>
          <p:cNvSpPr>
            <a:spLocks noChangeShapeType="1"/>
          </p:cNvSpPr>
          <p:nvPr/>
        </p:nvSpPr>
        <p:spPr bwMode="auto">
          <a:xfrm>
            <a:off x="70104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8" name="Line 46"/>
          <p:cNvSpPr>
            <a:spLocks noChangeShapeType="1"/>
          </p:cNvSpPr>
          <p:nvPr/>
        </p:nvSpPr>
        <p:spPr bwMode="auto">
          <a:xfrm>
            <a:off x="75438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9" name="Text Box 47"/>
          <p:cNvSpPr txBox="1">
            <a:spLocks noChangeArrowheads="1"/>
          </p:cNvSpPr>
          <p:nvPr/>
        </p:nvSpPr>
        <p:spPr bwMode="auto">
          <a:xfrm>
            <a:off x="4724400" y="5043488"/>
            <a:ext cx="3495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交换 </a:t>
            </a:r>
            <a:r>
              <a:rPr kumimoji="1"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号与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号对象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</a:t>
            </a:r>
          </a:p>
          <a:p>
            <a:pPr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号对象就位</a:t>
            </a:r>
            <a:endParaRPr kumimoji="1" lang="zh-CN" altLang="en-US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0480" name="Text Box 48"/>
          <p:cNvSpPr txBox="1">
            <a:spLocks noChangeArrowheads="1"/>
          </p:cNvSpPr>
          <p:nvPr/>
        </p:nvSpPr>
        <p:spPr bwMode="auto">
          <a:xfrm>
            <a:off x="533400" y="5029200"/>
            <a:ext cx="3136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从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号到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 重新</a:t>
            </a:r>
          </a:p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调整为最大堆</a:t>
            </a:r>
          </a:p>
        </p:txBody>
      </p:sp>
      <p:sp>
        <p:nvSpPr>
          <p:cNvPr id="530481" name="Line 49"/>
          <p:cNvSpPr>
            <a:spLocks noChangeShapeType="1"/>
          </p:cNvSpPr>
          <p:nvPr/>
        </p:nvSpPr>
        <p:spPr bwMode="auto">
          <a:xfrm flipH="1" flipV="1">
            <a:off x="2590800" y="18288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82" name="Line 50"/>
          <p:cNvSpPr>
            <a:spLocks noChangeShapeType="1"/>
          </p:cNvSpPr>
          <p:nvPr/>
        </p:nvSpPr>
        <p:spPr bwMode="auto">
          <a:xfrm>
            <a:off x="2743200" y="1752600"/>
            <a:ext cx="2286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83" name="AutoShape 51"/>
          <p:cNvSpPr>
            <a:spLocks noChangeArrowheads="1"/>
          </p:cNvSpPr>
          <p:nvPr/>
        </p:nvSpPr>
        <p:spPr bwMode="auto">
          <a:xfrm>
            <a:off x="817245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84" name="Freeform 52"/>
          <p:cNvSpPr>
            <a:spLocks/>
          </p:cNvSpPr>
          <p:nvPr/>
        </p:nvSpPr>
        <p:spPr bwMode="auto">
          <a:xfrm>
            <a:off x="800100" y="1028700"/>
            <a:ext cx="2781300" cy="2044700"/>
          </a:xfrm>
          <a:custGeom>
            <a:avLst/>
            <a:gdLst>
              <a:gd name="T0" fmla="*/ 496 w 1752"/>
              <a:gd name="T1" fmla="*/ 216 h 1288"/>
              <a:gd name="T2" fmla="*/ 64 w 1752"/>
              <a:gd name="T3" fmla="*/ 744 h 1288"/>
              <a:gd name="T4" fmla="*/ 112 w 1752"/>
              <a:gd name="T5" fmla="*/ 1128 h 1288"/>
              <a:gd name="T6" fmla="*/ 352 w 1752"/>
              <a:gd name="T7" fmla="*/ 1272 h 1288"/>
              <a:gd name="T8" fmla="*/ 1504 w 1752"/>
              <a:gd name="T9" fmla="*/ 1224 h 1288"/>
              <a:gd name="T10" fmla="*/ 1744 w 1752"/>
              <a:gd name="T11" fmla="*/ 936 h 1288"/>
              <a:gd name="T12" fmla="*/ 1456 w 1752"/>
              <a:gd name="T13" fmla="*/ 408 h 1288"/>
              <a:gd name="T14" fmla="*/ 1024 w 1752"/>
              <a:gd name="T15" fmla="*/ 72 h 1288"/>
              <a:gd name="T16" fmla="*/ 736 w 1752"/>
              <a:gd name="T17" fmla="*/ 24 h 1288"/>
              <a:gd name="T18" fmla="*/ 496 w 1752"/>
              <a:gd name="T19" fmla="*/ 216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2" h="1288">
                <a:moveTo>
                  <a:pt x="496" y="216"/>
                </a:moveTo>
                <a:cubicBezTo>
                  <a:pt x="384" y="336"/>
                  <a:pt x="128" y="592"/>
                  <a:pt x="64" y="744"/>
                </a:cubicBezTo>
                <a:cubicBezTo>
                  <a:pt x="0" y="896"/>
                  <a:pt x="64" y="1040"/>
                  <a:pt x="112" y="1128"/>
                </a:cubicBezTo>
                <a:cubicBezTo>
                  <a:pt x="160" y="1216"/>
                  <a:pt x="120" y="1256"/>
                  <a:pt x="352" y="1272"/>
                </a:cubicBezTo>
                <a:cubicBezTo>
                  <a:pt x="584" y="1288"/>
                  <a:pt x="1272" y="1280"/>
                  <a:pt x="1504" y="1224"/>
                </a:cubicBezTo>
                <a:cubicBezTo>
                  <a:pt x="1736" y="1168"/>
                  <a:pt x="1752" y="1072"/>
                  <a:pt x="1744" y="936"/>
                </a:cubicBezTo>
                <a:cubicBezTo>
                  <a:pt x="1736" y="800"/>
                  <a:pt x="1576" y="552"/>
                  <a:pt x="1456" y="408"/>
                </a:cubicBezTo>
                <a:cubicBezTo>
                  <a:pt x="1336" y="264"/>
                  <a:pt x="1144" y="136"/>
                  <a:pt x="1024" y="72"/>
                </a:cubicBezTo>
                <a:cubicBezTo>
                  <a:pt x="904" y="8"/>
                  <a:pt x="824" y="0"/>
                  <a:pt x="736" y="24"/>
                </a:cubicBezTo>
                <a:cubicBezTo>
                  <a:pt x="648" y="48"/>
                  <a:pt x="608" y="96"/>
                  <a:pt x="496" y="216"/>
                </a:cubicBez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85" name="Freeform 53"/>
          <p:cNvSpPr>
            <a:spLocks/>
          </p:cNvSpPr>
          <p:nvPr/>
        </p:nvSpPr>
        <p:spPr bwMode="auto">
          <a:xfrm>
            <a:off x="5156200" y="1003300"/>
            <a:ext cx="1981200" cy="2222500"/>
          </a:xfrm>
          <a:custGeom>
            <a:avLst/>
            <a:gdLst>
              <a:gd name="T0" fmla="*/ 544 w 1248"/>
              <a:gd name="T1" fmla="*/ 280 h 1400"/>
              <a:gd name="T2" fmla="*/ 64 w 1248"/>
              <a:gd name="T3" fmla="*/ 856 h 1400"/>
              <a:gd name="T4" fmla="*/ 160 w 1248"/>
              <a:gd name="T5" fmla="*/ 1192 h 1400"/>
              <a:gd name="T6" fmla="*/ 544 w 1248"/>
              <a:gd name="T7" fmla="*/ 1336 h 1400"/>
              <a:gd name="T8" fmla="*/ 976 w 1248"/>
              <a:gd name="T9" fmla="*/ 808 h 1400"/>
              <a:gd name="T10" fmla="*/ 1216 w 1248"/>
              <a:gd name="T11" fmla="*/ 424 h 1400"/>
              <a:gd name="T12" fmla="*/ 1168 w 1248"/>
              <a:gd name="T13" fmla="*/ 136 h 1400"/>
              <a:gd name="T14" fmla="*/ 976 w 1248"/>
              <a:gd name="T15" fmla="*/ 40 h 1400"/>
              <a:gd name="T16" fmla="*/ 784 w 1248"/>
              <a:gd name="T17" fmla="*/ 40 h 1400"/>
              <a:gd name="T18" fmla="*/ 544 w 1248"/>
              <a:gd name="T19" fmla="*/ 28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8" h="1400">
                <a:moveTo>
                  <a:pt x="544" y="280"/>
                </a:moveTo>
                <a:cubicBezTo>
                  <a:pt x="424" y="416"/>
                  <a:pt x="128" y="704"/>
                  <a:pt x="64" y="856"/>
                </a:cubicBezTo>
                <a:cubicBezTo>
                  <a:pt x="0" y="1008"/>
                  <a:pt x="80" y="1112"/>
                  <a:pt x="160" y="1192"/>
                </a:cubicBezTo>
                <a:cubicBezTo>
                  <a:pt x="240" y="1272"/>
                  <a:pt x="408" y="1400"/>
                  <a:pt x="544" y="1336"/>
                </a:cubicBezTo>
                <a:cubicBezTo>
                  <a:pt x="680" y="1272"/>
                  <a:pt x="864" y="960"/>
                  <a:pt x="976" y="808"/>
                </a:cubicBezTo>
                <a:cubicBezTo>
                  <a:pt x="1088" y="656"/>
                  <a:pt x="1184" y="536"/>
                  <a:pt x="1216" y="424"/>
                </a:cubicBezTo>
                <a:cubicBezTo>
                  <a:pt x="1248" y="312"/>
                  <a:pt x="1208" y="200"/>
                  <a:pt x="1168" y="136"/>
                </a:cubicBezTo>
                <a:cubicBezTo>
                  <a:pt x="1128" y="72"/>
                  <a:pt x="1040" y="56"/>
                  <a:pt x="976" y="40"/>
                </a:cubicBezTo>
                <a:cubicBezTo>
                  <a:pt x="912" y="24"/>
                  <a:pt x="856" y="0"/>
                  <a:pt x="784" y="40"/>
                </a:cubicBezTo>
                <a:cubicBezTo>
                  <a:pt x="712" y="80"/>
                  <a:pt x="664" y="144"/>
                  <a:pt x="544" y="280"/>
                </a:cubicBez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713788" cy="5832475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zh-CN" altLang="en-US" sz="3200"/>
              <a:t>堆存在于顺序线性表（数组）中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102</a:t>
            </a:fld>
            <a:endParaRPr lang="zh-CN" altLang="en-US"/>
          </a:p>
        </p:txBody>
      </p:sp>
      <p:sp>
        <p:nvSpPr>
          <p:cNvPr id="531459" name="Line 3"/>
          <p:cNvSpPr>
            <a:spLocks noChangeShapeType="1"/>
          </p:cNvSpPr>
          <p:nvPr/>
        </p:nvSpPr>
        <p:spPr bwMode="auto">
          <a:xfrm flipH="1">
            <a:off x="73914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0" name="Line 4"/>
          <p:cNvSpPr>
            <a:spLocks noChangeShapeType="1"/>
          </p:cNvSpPr>
          <p:nvPr/>
        </p:nvSpPr>
        <p:spPr bwMode="auto">
          <a:xfrm>
            <a:off x="70104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1" name="Line 5"/>
          <p:cNvSpPr>
            <a:spLocks noChangeShapeType="1"/>
          </p:cNvSpPr>
          <p:nvPr/>
        </p:nvSpPr>
        <p:spPr bwMode="auto">
          <a:xfrm>
            <a:off x="63246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2" name="Line 6"/>
          <p:cNvSpPr>
            <a:spLocks noChangeShapeType="1"/>
          </p:cNvSpPr>
          <p:nvPr/>
        </p:nvSpPr>
        <p:spPr bwMode="auto">
          <a:xfrm flipH="1">
            <a:off x="55626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3" name="Line 7"/>
          <p:cNvSpPr>
            <a:spLocks noChangeShapeType="1"/>
          </p:cNvSpPr>
          <p:nvPr/>
        </p:nvSpPr>
        <p:spPr bwMode="auto">
          <a:xfrm flipH="1">
            <a:off x="28956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4" name="Line 8"/>
          <p:cNvSpPr>
            <a:spLocks noChangeShapeType="1"/>
          </p:cNvSpPr>
          <p:nvPr/>
        </p:nvSpPr>
        <p:spPr bwMode="auto">
          <a:xfrm>
            <a:off x="18288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5" name="Line 9"/>
          <p:cNvSpPr>
            <a:spLocks noChangeShapeType="1"/>
          </p:cNvSpPr>
          <p:nvPr/>
        </p:nvSpPr>
        <p:spPr bwMode="auto">
          <a:xfrm>
            <a:off x="26670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6" name="Line 10"/>
          <p:cNvSpPr>
            <a:spLocks noChangeShapeType="1"/>
          </p:cNvSpPr>
          <p:nvPr/>
        </p:nvSpPr>
        <p:spPr bwMode="auto">
          <a:xfrm flipH="1">
            <a:off x="10668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7" name="Oval 11"/>
          <p:cNvSpPr>
            <a:spLocks noChangeArrowheads="1"/>
          </p:cNvSpPr>
          <p:nvPr/>
        </p:nvSpPr>
        <p:spPr bwMode="auto">
          <a:xfrm>
            <a:off x="2209800" y="1447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68" name="Oval 12"/>
          <p:cNvSpPr>
            <a:spLocks noChangeArrowheads="1"/>
          </p:cNvSpPr>
          <p:nvPr/>
        </p:nvSpPr>
        <p:spPr bwMode="auto">
          <a:xfrm>
            <a:off x="14478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1469" name="Oval 13"/>
          <p:cNvSpPr>
            <a:spLocks noChangeArrowheads="1"/>
          </p:cNvSpPr>
          <p:nvPr/>
        </p:nvSpPr>
        <p:spPr bwMode="auto">
          <a:xfrm>
            <a:off x="6858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70" name="Oval 14"/>
          <p:cNvSpPr>
            <a:spLocks noChangeArrowheads="1"/>
          </p:cNvSpPr>
          <p:nvPr/>
        </p:nvSpPr>
        <p:spPr bwMode="auto">
          <a:xfrm>
            <a:off x="29718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71" name="Oval 15"/>
          <p:cNvSpPr>
            <a:spLocks noChangeArrowheads="1"/>
          </p:cNvSpPr>
          <p:nvPr/>
        </p:nvSpPr>
        <p:spPr bwMode="auto">
          <a:xfrm>
            <a:off x="17526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72" name="Oval 16"/>
          <p:cNvSpPr>
            <a:spLocks noChangeArrowheads="1"/>
          </p:cNvSpPr>
          <p:nvPr/>
        </p:nvSpPr>
        <p:spPr bwMode="auto">
          <a:xfrm>
            <a:off x="25908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73" name="Text Box 17"/>
          <p:cNvSpPr txBox="1">
            <a:spLocks noChangeArrowheads="1"/>
          </p:cNvSpPr>
          <p:nvPr/>
        </p:nvSpPr>
        <p:spPr bwMode="auto">
          <a:xfrm>
            <a:off x="2000250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74" name="Text Box 18"/>
          <p:cNvSpPr txBox="1">
            <a:spLocks noChangeArrowheads="1"/>
          </p:cNvSpPr>
          <p:nvPr/>
        </p:nvSpPr>
        <p:spPr bwMode="auto">
          <a:xfrm>
            <a:off x="1314450" y="1828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75" name="Text Box 19"/>
          <p:cNvSpPr txBox="1">
            <a:spLocks noChangeArrowheads="1"/>
          </p:cNvSpPr>
          <p:nvPr/>
        </p:nvSpPr>
        <p:spPr bwMode="auto">
          <a:xfrm>
            <a:off x="3448050" y="1981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76" name="Text Box 20"/>
          <p:cNvSpPr txBox="1">
            <a:spLocks noChangeArrowheads="1"/>
          </p:cNvSpPr>
          <p:nvPr/>
        </p:nvSpPr>
        <p:spPr bwMode="auto">
          <a:xfrm>
            <a:off x="6096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77" name="Text Box 21"/>
          <p:cNvSpPr txBox="1">
            <a:spLocks noChangeArrowheads="1"/>
          </p:cNvSpPr>
          <p:nvPr/>
        </p:nvSpPr>
        <p:spPr bwMode="auto">
          <a:xfrm>
            <a:off x="19812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78" name="Text Box 22"/>
          <p:cNvSpPr txBox="1">
            <a:spLocks noChangeArrowheads="1"/>
          </p:cNvSpPr>
          <p:nvPr/>
        </p:nvSpPr>
        <p:spPr bwMode="auto">
          <a:xfrm>
            <a:off x="253365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79" name="AutoShape 23"/>
          <p:cNvSpPr>
            <a:spLocks noChangeArrowheads="1"/>
          </p:cNvSpPr>
          <p:nvPr/>
        </p:nvSpPr>
        <p:spPr bwMode="auto">
          <a:xfrm>
            <a:off x="40386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80" name="Oval 24"/>
          <p:cNvSpPr>
            <a:spLocks noChangeArrowheads="1"/>
          </p:cNvSpPr>
          <p:nvPr/>
        </p:nvSpPr>
        <p:spPr bwMode="auto">
          <a:xfrm>
            <a:off x="6629400" y="14478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81" name="Oval 25"/>
          <p:cNvSpPr>
            <a:spLocks noChangeArrowheads="1"/>
          </p:cNvSpPr>
          <p:nvPr/>
        </p:nvSpPr>
        <p:spPr bwMode="auto">
          <a:xfrm>
            <a:off x="5943600" y="22860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82" name="Oval 26"/>
          <p:cNvSpPr>
            <a:spLocks noChangeArrowheads="1"/>
          </p:cNvSpPr>
          <p:nvPr/>
        </p:nvSpPr>
        <p:spPr bwMode="auto">
          <a:xfrm>
            <a:off x="5181600" y="3200400"/>
            <a:ext cx="533400" cy="533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endParaRPr kumimoji="1" lang="en-US" altLang="zh-CN" sz="280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55FFBF"/>
                  </a:outerShdw>
                </a:cont>
                <a:cont type="tree" name="">
                  <a:effect ref="fillLine"/>
                  <a:outerShdw dist="38100" dir="2700000" algn="tl">
                    <a:srgbClr val="00995F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83" name="Oval 27"/>
          <p:cNvSpPr>
            <a:spLocks noChangeArrowheads="1"/>
          </p:cNvSpPr>
          <p:nvPr/>
        </p:nvSpPr>
        <p:spPr bwMode="auto">
          <a:xfrm>
            <a:off x="6248400" y="3200400"/>
            <a:ext cx="533400" cy="533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55FFBF"/>
                  </a:outerShdw>
                </a:cont>
                <a:cont type="tree" name="">
                  <a:effect ref="fillLine"/>
                  <a:outerShdw dist="38100" dir="2700000" algn="tl">
                    <a:srgbClr val="00995F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84" name="Oval 28"/>
          <p:cNvSpPr>
            <a:spLocks noChangeArrowheads="1"/>
          </p:cNvSpPr>
          <p:nvPr/>
        </p:nvSpPr>
        <p:spPr bwMode="auto">
          <a:xfrm>
            <a:off x="7391400" y="2286000"/>
            <a:ext cx="533400" cy="533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55FFBF"/>
                  </a:outerShdw>
                </a:cont>
                <a:cont type="tree" name="">
                  <a:effect ref="fillLine"/>
                  <a:outerShdw dist="38100" dir="2700000" algn="tl">
                    <a:srgbClr val="00995F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85" name="Oval 29"/>
          <p:cNvSpPr>
            <a:spLocks noChangeArrowheads="1"/>
          </p:cNvSpPr>
          <p:nvPr/>
        </p:nvSpPr>
        <p:spPr bwMode="auto">
          <a:xfrm>
            <a:off x="7086600" y="3200400"/>
            <a:ext cx="533400" cy="533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55FFBF"/>
                  </a:outerShdw>
                </a:cont>
                <a:cont type="tree" name="">
                  <a:effect ref="fillLine"/>
                  <a:outerShdw dist="38100" dir="2700000" algn="tl">
                    <a:srgbClr val="00995F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86" name="Text Box 30"/>
          <p:cNvSpPr txBox="1">
            <a:spLocks noChangeArrowheads="1"/>
          </p:cNvSpPr>
          <p:nvPr/>
        </p:nvSpPr>
        <p:spPr bwMode="auto">
          <a:xfrm>
            <a:off x="6496050" y="1066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87" name="Text Box 31"/>
          <p:cNvSpPr txBox="1">
            <a:spLocks noChangeArrowheads="1"/>
          </p:cNvSpPr>
          <p:nvPr/>
        </p:nvSpPr>
        <p:spPr bwMode="auto">
          <a:xfrm>
            <a:off x="7867650" y="2057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88" name="Text Box 32"/>
          <p:cNvSpPr txBox="1">
            <a:spLocks noChangeArrowheads="1"/>
          </p:cNvSpPr>
          <p:nvPr/>
        </p:nvSpPr>
        <p:spPr bwMode="auto">
          <a:xfrm>
            <a:off x="69532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89" name="Text Box 33"/>
          <p:cNvSpPr txBox="1">
            <a:spLocks noChangeArrowheads="1"/>
          </p:cNvSpPr>
          <p:nvPr/>
        </p:nvSpPr>
        <p:spPr bwMode="auto">
          <a:xfrm>
            <a:off x="655320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90" name="Text Box 34"/>
          <p:cNvSpPr txBox="1">
            <a:spLocks noChangeArrowheads="1"/>
          </p:cNvSpPr>
          <p:nvPr/>
        </p:nvSpPr>
        <p:spPr bwMode="auto">
          <a:xfrm>
            <a:off x="50482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91" name="Text Box 35"/>
          <p:cNvSpPr txBox="1">
            <a:spLocks noChangeArrowheads="1"/>
          </p:cNvSpPr>
          <p:nvPr/>
        </p:nvSpPr>
        <p:spPr bwMode="auto">
          <a:xfrm>
            <a:off x="5715000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92" name="Rectangle 36" descr="永恒"/>
          <p:cNvSpPr>
            <a:spLocks noChangeArrowheads="1"/>
          </p:cNvSpPr>
          <p:nvPr/>
        </p:nvSpPr>
        <p:spPr bwMode="auto">
          <a:xfrm>
            <a:off x="6858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16  08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93" name="Line 37"/>
          <p:cNvSpPr>
            <a:spLocks noChangeShapeType="1"/>
          </p:cNvSpPr>
          <p:nvPr/>
        </p:nvSpPr>
        <p:spPr bwMode="auto">
          <a:xfrm>
            <a:off x="12192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94" name="Line 38"/>
          <p:cNvSpPr>
            <a:spLocks noChangeShapeType="1"/>
          </p:cNvSpPr>
          <p:nvPr/>
        </p:nvSpPr>
        <p:spPr bwMode="auto">
          <a:xfrm>
            <a:off x="17526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95" name="Line 39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96" name="Line 40"/>
          <p:cNvSpPr>
            <a:spLocks noChangeShapeType="1"/>
          </p:cNvSpPr>
          <p:nvPr/>
        </p:nvSpPr>
        <p:spPr bwMode="auto">
          <a:xfrm>
            <a:off x="28956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97" name="Line 41"/>
          <p:cNvSpPr>
            <a:spLocks noChangeShapeType="1"/>
          </p:cNvSpPr>
          <p:nvPr/>
        </p:nvSpPr>
        <p:spPr bwMode="auto">
          <a:xfrm>
            <a:off x="34290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98" name="Rectangle 42" descr="永恒"/>
          <p:cNvSpPr>
            <a:spLocks noChangeArrowheads="1"/>
          </p:cNvSpPr>
          <p:nvPr/>
        </p:nvSpPr>
        <p:spPr bwMode="auto">
          <a:xfrm>
            <a:off x="51054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499" name="Line 43"/>
          <p:cNvSpPr>
            <a:spLocks noChangeShapeType="1"/>
          </p:cNvSpPr>
          <p:nvPr/>
        </p:nvSpPr>
        <p:spPr bwMode="auto">
          <a:xfrm>
            <a:off x="56388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500" name="Line 44"/>
          <p:cNvSpPr>
            <a:spLocks noChangeShapeType="1"/>
          </p:cNvSpPr>
          <p:nvPr/>
        </p:nvSpPr>
        <p:spPr bwMode="auto">
          <a:xfrm>
            <a:off x="61722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501" name="Line 45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502" name="Line 46"/>
          <p:cNvSpPr>
            <a:spLocks noChangeShapeType="1"/>
          </p:cNvSpPr>
          <p:nvPr/>
        </p:nvSpPr>
        <p:spPr bwMode="auto">
          <a:xfrm>
            <a:off x="73152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503" name="Line 47"/>
          <p:cNvSpPr>
            <a:spLocks noChangeShapeType="1"/>
          </p:cNvSpPr>
          <p:nvPr/>
        </p:nvSpPr>
        <p:spPr bwMode="auto">
          <a:xfrm>
            <a:off x="78486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504" name="Text Box 48"/>
          <p:cNvSpPr txBox="1">
            <a:spLocks noChangeArrowheads="1"/>
          </p:cNvSpPr>
          <p:nvPr/>
        </p:nvSpPr>
        <p:spPr bwMode="auto">
          <a:xfrm>
            <a:off x="5029200" y="5043488"/>
            <a:ext cx="3495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交换 </a:t>
            </a:r>
            <a:r>
              <a:rPr kumimoji="1"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号与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号对象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</a:t>
            </a:r>
          </a:p>
          <a:p>
            <a:pPr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号对象就位</a:t>
            </a:r>
            <a:endParaRPr kumimoji="1" lang="zh-CN" altLang="en-US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1505" name="Text Box 49"/>
          <p:cNvSpPr txBox="1">
            <a:spLocks noChangeArrowheads="1"/>
          </p:cNvSpPr>
          <p:nvPr/>
        </p:nvSpPr>
        <p:spPr bwMode="auto">
          <a:xfrm>
            <a:off x="838200" y="5029200"/>
            <a:ext cx="3136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从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号到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 重新</a:t>
            </a:r>
          </a:p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调整为最大堆</a:t>
            </a:r>
          </a:p>
        </p:txBody>
      </p:sp>
      <p:sp>
        <p:nvSpPr>
          <p:cNvPr id="531506" name="Line 50"/>
          <p:cNvSpPr>
            <a:spLocks noChangeShapeType="1"/>
          </p:cNvSpPr>
          <p:nvPr/>
        </p:nvSpPr>
        <p:spPr bwMode="auto">
          <a:xfrm flipV="1">
            <a:off x="1828800" y="18288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507" name="Line 51"/>
          <p:cNvSpPr>
            <a:spLocks noChangeShapeType="1"/>
          </p:cNvSpPr>
          <p:nvPr/>
        </p:nvSpPr>
        <p:spPr bwMode="auto">
          <a:xfrm flipH="1">
            <a:off x="1752600" y="1752600"/>
            <a:ext cx="3048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508" name="Freeform 52"/>
          <p:cNvSpPr>
            <a:spLocks/>
          </p:cNvSpPr>
          <p:nvPr/>
        </p:nvSpPr>
        <p:spPr bwMode="auto">
          <a:xfrm>
            <a:off x="990600" y="1003300"/>
            <a:ext cx="1981200" cy="2222500"/>
          </a:xfrm>
          <a:custGeom>
            <a:avLst/>
            <a:gdLst>
              <a:gd name="T0" fmla="*/ 544 w 1248"/>
              <a:gd name="T1" fmla="*/ 280 h 1400"/>
              <a:gd name="T2" fmla="*/ 64 w 1248"/>
              <a:gd name="T3" fmla="*/ 856 h 1400"/>
              <a:gd name="T4" fmla="*/ 160 w 1248"/>
              <a:gd name="T5" fmla="*/ 1192 h 1400"/>
              <a:gd name="T6" fmla="*/ 544 w 1248"/>
              <a:gd name="T7" fmla="*/ 1336 h 1400"/>
              <a:gd name="T8" fmla="*/ 976 w 1248"/>
              <a:gd name="T9" fmla="*/ 808 h 1400"/>
              <a:gd name="T10" fmla="*/ 1216 w 1248"/>
              <a:gd name="T11" fmla="*/ 424 h 1400"/>
              <a:gd name="T12" fmla="*/ 1168 w 1248"/>
              <a:gd name="T13" fmla="*/ 136 h 1400"/>
              <a:gd name="T14" fmla="*/ 976 w 1248"/>
              <a:gd name="T15" fmla="*/ 40 h 1400"/>
              <a:gd name="T16" fmla="*/ 784 w 1248"/>
              <a:gd name="T17" fmla="*/ 40 h 1400"/>
              <a:gd name="T18" fmla="*/ 544 w 1248"/>
              <a:gd name="T19" fmla="*/ 28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8" h="1400">
                <a:moveTo>
                  <a:pt x="544" y="280"/>
                </a:moveTo>
                <a:cubicBezTo>
                  <a:pt x="424" y="416"/>
                  <a:pt x="128" y="704"/>
                  <a:pt x="64" y="856"/>
                </a:cubicBezTo>
                <a:cubicBezTo>
                  <a:pt x="0" y="1008"/>
                  <a:pt x="80" y="1112"/>
                  <a:pt x="160" y="1192"/>
                </a:cubicBezTo>
                <a:cubicBezTo>
                  <a:pt x="240" y="1272"/>
                  <a:pt x="408" y="1400"/>
                  <a:pt x="544" y="1336"/>
                </a:cubicBezTo>
                <a:cubicBezTo>
                  <a:pt x="680" y="1272"/>
                  <a:pt x="864" y="960"/>
                  <a:pt x="976" y="808"/>
                </a:cubicBezTo>
                <a:cubicBezTo>
                  <a:pt x="1088" y="656"/>
                  <a:pt x="1184" y="536"/>
                  <a:pt x="1216" y="424"/>
                </a:cubicBezTo>
                <a:cubicBezTo>
                  <a:pt x="1248" y="312"/>
                  <a:pt x="1208" y="200"/>
                  <a:pt x="1168" y="136"/>
                </a:cubicBezTo>
                <a:cubicBezTo>
                  <a:pt x="1128" y="72"/>
                  <a:pt x="1040" y="56"/>
                  <a:pt x="976" y="40"/>
                </a:cubicBezTo>
                <a:cubicBezTo>
                  <a:pt x="912" y="24"/>
                  <a:pt x="856" y="0"/>
                  <a:pt x="784" y="40"/>
                </a:cubicBezTo>
                <a:cubicBezTo>
                  <a:pt x="712" y="80"/>
                  <a:pt x="664" y="144"/>
                  <a:pt x="544" y="280"/>
                </a:cubicBez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509" name="Freeform 53"/>
          <p:cNvSpPr>
            <a:spLocks/>
          </p:cNvSpPr>
          <p:nvPr/>
        </p:nvSpPr>
        <p:spPr bwMode="auto">
          <a:xfrm>
            <a:off x="6311900" y="1066800"/>
            <a:ext cx="1168400" cy="1168400"/>
          </a:xfrm>
          <a:custGeom>
            <a:avLst/>
            <a:gdLst>
              <a:gd name="T0" fmla="*/ 56 w 736"/>
              <a:gd name="T1" fmla="*/ 144 h 736"/>
              <a:gd name="T2" fmla="*/ 8 w 736"/>
              <a:gd name="T3" fmla="*/ 288 h 736"/>
              <a:gd name="T4" fmla="*/ 56 w 736"/>
              <a:gd name="T5" fmla="*/ 480 h 736"/>
              <a:gd name="T6" fmla="*/ 296 w 736"/>
              <a:gd name="T7" fmla="*/ 720 h 736"/>
              <a:gd name="T8" fmla="*/ 680 w 736"/>
              <a:gd name="T9" fmla="*/ 576 h 736"/>
              <a:gd name="T10" fmla="*/ 632 w 736"/>
              <a:gd name="T11" fmla="*/ 144 h 736"/>
              <a:gd name="T12" fmla="*/ 344 w 736"/>
              <a:gd name="T13" fmla="*/ 0 h 736"/>
              <a:gd name="T14" fmla="*/ 56 w 736"/>
              <a:gd name="T15" fmla="*/ 14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6" h="736">
                <a:moveTo>
                  <a:pt x="56" y="144"/>
                </a:moveTo>
                <a:cubicBezTo>
                  <a:pt x="0" y="192"/>
                  <a:pt x="8" y="232"/>
                  <a:pt x="8" y="288"/>
                </a:cubicBezTo>
                <a:cubicBezTo>
                  <a:pt x="8" y="344"/>
                  <a:pt x="8" y="408"/>
                  <a:pt x="56" y="480"/>
                </a:cubicBezTo>
                <a:cubicBezTo>
                  <a:pt x="104" y="552"/>
                  <a:pt x="192" y="704"/>
                  <a:pt x="296" y="720"/>
                </a:cubicBezTo>
                <a:cubicBezTo>
                  <a:pt x="400" y="736"/>
                  <a:pt x="624" y="672"/>
                  <a:pt x="680" y="576"/>
                </a:cubicBezTo>
                <a:cubicBezTo>
                  <a:pt x="736" y="480"/>
                  <a:pt x="688" y="240"/>
                  <a:pt x="632" y="144"/>
                </a:cubicBezTo>
                <a:cubicBezTo>
                  <a:pt x="576" y="48"/>
                  <a:pt x="440" y="0"/>
                  <a:pt x="344" y="0"/>
                </a:cubicBezTo>
                <a:cubicBezTo>
                  <a:pt x="248" y="0"/>
                  <a:pt x="112" y="96"/>
                  <a:pt x="56" y="144"/>
                </a:cubicBez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279400"/>
            <a:ext cx="6345238" cy="1079500"/>
          </a:xfrm>
          <a:noFill/>
          <a:ln/>
        </p:spPr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第七章   排序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538288"/>
            <a:ext cx="6840538" cy="4510087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7.1 </a:t>
            </a:r>
            <a:r>
              <a:rPr lang="zh-CN" altLang="en-US" sz="2400"/>
              <a:t>基本概念</a:t>
            </a:r>
            <a:endParaRPr lang="en-US" altLang="zh-CN" sz="2400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7.2 </a:t>
            </a:r>
            <a:r>
              <a:rPr lang="zh-CN" altLang="en-US" sz="2400"/>
              <a:t>插入排序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7.3 </a:t>
            </a:r>
            <a:r>
              <a:rPr lang="zh-CN" altLang="en-US" sz="2400"/>
              <a:t>交换排序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7.4 </a:t>
            </a:r>
            <a:r>
              <a:rPr lang="zh-CN" altLang="en-US" sz="2400"/>
              <a:t>选择排序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7.5 </a:t>
            </a:r>
            <a:r>
              <a:rPr lang="zh-CN" altLang="en-US" sz="2400">
                <a:solidFill>
                  <a:srgbClr val="CC3300"/>
                </a:solidFill>
              </a:rPr>
              <a:t>合并排序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7.6 </a:t>
            </a:r>
            <a:r>
              <a:rPr lang="zh-CN" altLang="en-US" sz="2400"/>
              <a:t>基于关键词比较的排序算法分析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7.7 </a:t>
            </a:r>
            <a:r>
              <a:rPr lang="zh-CN" altLang="en-US" sz="2400"/>
              <a:t>分布排序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7.8 </a:t>
            </a:r>
            <a:r>
              <a:rPr lang="zh-CN" altLang="en-US" sz="2400"/>
              <a:t>外排序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idx="1"/>
          </p:nvPr>
        </p:nvSpPr>
        <p:spPr>
          <a:xfrm>
            <a:off x="341313" y="414338"/>
            <a:ext cx="8262937" cy="5724525"/>
          </a:xfrm>
        </p:spPr>
        <p:txBody>
          <a:bodyPr>
            <a:normAutofit/>
          </a:bodyPr>
          <a:lstStyle/>
          <a:p>
            <a:pPr algn="ctr">
              <a:buFont typeface="Monotype Sorts" pitchFamily="2" charset="2"/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7.5  </a:t>
            </a:r>
            <a:r>
              <a:rPr lang="zh-CN" altLang="en-US" sz="4400" dirty="0">
                <a:solidFill>
                  <a:schemeClr val="tx2"/>
                </a:solidFill>
              </a:rPr>
              <a:t>合并排序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1</a:t>
            </a:r>
            <a:r>
              <a:rPr lang="zh-CN" altLang="en-US" sz="4400" dirty="0">
                <a:solidFill>
                  <a:schemeClr val="tx2"/>
                </a:solidFill>
              </a:rPr>
              <a:t>、合并</a:t>
            </a:r>
          </a:p>
          <a:p>
            <a:pPr algn="just">
              <a:lnSpc>
                <a:spcPct val="120000"/>
              </a:lnSpc>
              <a:spcBef>
                <a:spcPct val="25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合并</a:t>
            </a:r>
            <a:r>
              <a:rPr lang="en-US" altLang="zh-CN" dirty="0">
                <a:solidFill>
                  <a:srgbClr val="CC3300"/>
                </a:solidFill>
              </a:rPr>
              <a:t>(</a:t>
            </a:r>
            <a:r>
              <a:rPr lang="zh-CN" altLang="en-US" dirty="0">
                <a:solidFill>
                  <a:srgbClr val="CC3300"/>
                </a:solidFill>
              </a:rPr>
              <a:t>归并</a:t>
            </a:r>
            <a:r>
              <a:rPr lang="en-US" altLang="zh-CN" dirty="0">
                <a:solidFill>
                  <a:srgbClr val="CC3300"/>
                </a:solidFill>
              </a:rPr>
              <a:t>)</a:t>
            </a:r>
            <a:r>
              <a:rPr lang="zh-CN" altLang="en-US" dirty="0">
                <a:solidFill>
                  <a:srgbClr val="CC3300"/>
                </a:solidFill>
              </a:rPr>
              <a:t>：</a:t>
            </a:r>
            <a:r>
              <a:rPr lang="zh-CN" altLang="en-US" dirty="0"/>
              <a:t>把两个或多个有序文件合并成一个单一的有序文件。</a:t>
            </a:r>
          </a:p>
          <a:p>
            <a:pPr algn="just">
              <a:lnSpc>
                <a:spcPct val="120000"/>
              </a:lnSpc>
              <a:spcBef>
                <a:spcPct val="25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合并的基本思想</a:t>
            </a:r>
            <a:r>
              <a:rPr lang="zh-CN" altLang="en-US" dirty="0"/>
              <a:t>：设两个有序表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的记录个数</a:t>
            </a:r>
            <a:r>
              <a:rPr lang="en-US" altLang="zh-CN" dirty="0"/>
              <a:t>(</a:t>
            </a:r>
            <a:r>
              <a:rPr lang="zh-CN" altLang="en-US" dirty="0"/>
              <a:t>表长</a:t>
            </a:r>
            <a:r>
              <a:rPr lang="en-US" altLang="zh-CN" dirty="0"/>
              <a:t>)</a:t>
            </a:r>
            <a:r>
              <a:rPr lang="zh-CN" altLang="en-US" dirty="0"/>
              <a:t>分别为 </a:t>
            </a:r>
            <a:r>
              <a:rPr lang="en-US" altLang="zh-CN" i="1" dirty="0"/>
              <a:t>al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i="1" dirty="0" err="1"/>
              <a:t>bl</a:t>
            </a:r>
            <a:r>
              <a:rPr lang="zh-CN" altLang="en-US" dirty="0"/>
              <a:t>，变量 </a:t>
            </a:r>
            <a:r>
              <a:rPr lang="en-US" altLang="zh-CN" i="1" dirty="0"/>
              <a:t>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i="1" dirty="0"/>
              <a:t>j</a:t>
            </a:r>
            <a:r>
              <a:rPr lang="en-US" altLang="zh-CN" dirty="0"/>
              <a:t> </a:t>
            </a:r>
            <a:r>
              <a:rPr lang="zh-CN" altLang="en-US" dirty="0"/>
              <a:t>分别是表</a:t>
            </a:r>
            <a:r>
              <a:rPr lang="en-US" altLang="zh-CN" dirty="0"/>
              <a:t>A</a:t>
            </a:r>
            <a:r>
              <a:rPr lang="zh-CN" altLang="en-US" dirty="0"/>
              <a:t>和表</a:t>
            </a:r>
            <a:r>
              <a:rPr lang="en-US" altLang="zh-CN" dirty="0"/>
              <a:t>B</a:t>
            </a:r>
            <a:r>
              <a:rPr lang="zh-CN" altLang="en-US" dirty="0"/>
              <a:t>的当前检测指针。设表</a:t>
            </a:r>
            <a:r>
              <a:rPr lang="en-US" altLang="zh-CN" dirty="0"/>
              <a:t>C</a:t>
            </a:r>
            <a:r>
              <a:rPr lang="zh-CN" altLang="en-US" dirty="0"/>
              <a:t>是归并后的新有序表，变量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是它的当前存放指针。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ChangeArrowheads="1"/>
          </p:cNvSpPr>
          <p:nvPr/>
        </p:nvSpPr>
        <p:spPr bwMode="auto">
          <a:xfrm>
            <a:off x="1763713" y="836613"/>
            <a:ext cx="5029200" cy="5334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08  21  25  25* 49  62  72  93 </a:t>
            </a:r>
            <a:endParaRPr kumimoji="1" lang="en-US" altLang="zh-CN" sz="2400">
              <a:solidFill>
                <a:srgbClr val="CC99FF"/>
              </a:solidFill>
              <a:effectDag name="">
                <a:cont type="tree" name="">
                  <a:effect ref="fillLine"/>
                  <a:outerShdw dist="38100" dir="13500000" algn="br">
                    <a:srgbClr val="DDBBFF"/>
                  </a:outerShdw>
                </a:cont>
                <a:cont type="tree" name="">
                  <a:effect ref="fillLine"/>
                  <a:outerShdw dist="38100" dir="2700000" algn="tl">
                    <a:srgbClr val="7A5B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7010400" y="838200"/>
            <a:ext cx="1828800" cy="5334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16  37  54  </a:t>
            </a:r>
            <a:endParaRPr kumimoji="1" lang="en-US" altLang="zh-CN" sz="2400">
              <a:solidFill>
                <a:srgbClr val="CC99FF"/>
              </a:solidFill>
              <a:effectDag name="">
                <a:cont type="tree" name="">
                  <a:effect ref="fillLine"/>
                  <a:outerShdw dist="38100" dir="13500000" algn="br">
                    <a:srgbClr val="DDBBFF"/>
                  </a:outerShdw>
                </a:cont>
                <a:cont type="tree" name="">
                  <a:effect ref="fillLine"/>
                  <a:outerShdw dist="38100" dir="2700000" algn="tl">
                    <a:srgbClr val="7A5B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1979613" y="209550"/>
            <a:ext cx="6748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                                             m       m+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n</a:t>
            </a:r>
          </a:p>
        </p:txBody>
      </p:sp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446088" y="7397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kumimoji="1" lang="en-US" altLang="zh-CN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4534" name="Line 6"/>
          <p:cNvSpPr>
            <a:spLocks noChangeShapeType="1"/>
          </p:cNvSpPr>
          <p:nvPr/>
        </p:nvSpPr>
        <p:spPr bwMode="auto">
          <a:xfrm flipV="1">
            <a:off x="4572000" y="1371600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5" name="Line 7"/>
          <p:cNvSpPr>
            <a:spLocks noChangeShapeType="1"/>
          </p:cNvSpPr>
          <p:nvPr/>
        </p:nvSpPr>
        <p:spPr bwMode="auto">
          <a:xfrm flipV="1">
            <a:off x="7848600" y="1371600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419600" y="16764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                                   j</a:t>
            </a:r>
            <a:endParaRPr kumimoji="1" lang="en-US" altLang="zh-CN" sz="2400" b="1" i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1752600" y="2743200"/>
            <a:ext cx="6934200" cy="5334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08  16  21  25  25* 37  49  54  62  72  93 </a:t>
            </a:r>
            <a:endParaRPr kumimoji="1" lang="en-US" altLang="zh-CN" sz="2400">
              <a:solidFill>
                <a:srgbClr val="CC99FF"/>
              </a:solidFill>
              <a:effectDag name="">
                <a:cont type="tree" name="">
                  <a:effect ref="fillLine"/>
                  <a:outerShdw dist="38100" dir="13500000" algn="br">
                    <a:srgbClr val="DDBBFF"/>
                  </a:outerShdw>
                </a:cont>
                <a:cont type="tree" name="">
                  <a:effect ref="fillLine"/>
                  <a:outerShdw dist="38100" dir="2700000" algn="tl">
                    <a:srgbClr val="7A5B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2014538" y="2117725"/>
            <a:ext cx="6348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                                                                  n</a:t>
            </a:r>
          </a:p>
        </p:txBody>
      </p:sp>
      <p:sp>
        <p:nvSpPr>
          <p:cNvPr id="534539" name="Line 11"/>
          <p:cNvSpPr>
            <a:spLocks noChangeShapeType="1"/>
          </p:cNvSpPr>
          <p:nvPr/>
        </p:nvSpPr>
        <p:spPr bwMode="auto">
          <a:xfrm flipV="1">
            <a:off x="5181600" y="3276600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4972050" y="3581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755650" y="2708275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endParaRPr kumimoji="1" lang="en-US" altLang="zh-CN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4542" name="Rectangle 14"/>
          <p:cNvSpPr>
            <a:spLocks noGrp="1" noChangeArrowheads="1"/>
          </p:cNvSpPr>
          <p:nvPr>
            <p:ph idx="1"/>
          </p:nvPr>
        </p:nvSpPr>
        <p:spPr>
          <a:xfrm>
            <a:off x="152400" y="4038600"/>
            <a:ext cx="8915400" cy="2000250"/>
          </a:xfrm>
          <a:noFill/>
          <a:ln/>
        </p:spPr>
        <p:txBody>
          <a:bodyPr/>
          <a:lstStyle/>
          <a:p>
            <a:pPr lvl="1" algn="just">
              <a:lnSpc>
                <a:spcPct val="115000"/>
              </a:lnSpc>
            </a:pPr>
            <a:r>
              <a:rPr lang="zh-CN" altLang="en-US" sz="2300" dirty="0"/>
              <a:t>当 </a:t>
            </a:r>
            <a:r>
              <a:rPr lang="en-US" altLang="zh-CN" sz="2300" i="1" dirty="0"/>
              <a:t>i</a:t>
            </a:r>
            <a:r>
              <a:rPr lang="en-US" altLang="zh-CN" sz="2300" dirty="0"/>
              <a:t> </a:t>
            </a:r>
            <a:r>
              <a:rPr lang="zh-CN" altLang="en-US" sz="2300" dirty="0"/>
              <a:t>和 </a:t>
            </a:r>
            <a:r>
              <a:rPr lang="en-US" altLang="zh-CN" sz="2300" i="1" dirty="0"/>
              <a:t>j</a:t>
            </a:r>
            <a:r>
              <a:rPr lang="en-US" altLang="zh-CN" sz="2300" dirty="0"/>
              <a:t> </a:t>
            </a:r>
            <a:r>
              <a:rPr lang="zh-CN" altLang="en-US" sz="2300" dirty="0"/>
              <a:t>都在两个表的表长内变化时，根据</a:t>
            </a:r>
            <a:r>
              <a:rPr lang="en-US" altLang="zh-CN" sz="2300" dirty="0"/>
              <a:t>A[</a:t>
            </a:r>
            <a:r>
              <a:rPr lang="en-US" altLang="zh-CN" sz="2300" i="1" dirty="0"/>
              <a:t>i</a:t>
            </a:r>
            <a:r>
              <a:rPr lang="en-US" altLang="zh-CN" sz="2300" dirty="0"/>
              <a:t>]</a:t>
            </a:r>
            <a:r>
              <a:rPr lang="zh-CN" altLang="en-US" sz="2300" dirty="0"/>
              <a:t>与</a:t>
            </a:r>
            <a:r>
              <a:rPr lang="en-US" altLang="zh-CN" sz="2300" dirty="0"/>
              <a:t>B[</a:t>
            </a:r>
            <a:r>
              <a:rPr lang="en-US" altLang="zh-CN" sz="2300" i="1" dirty="0"/>
              <a:t>j</a:t>
            </a:r>
            <a:r>
              <a:rPr lang="en-US" altLang="zh-CN" sz="2300" dirty="0"/>
              <a:t>]</a:t>
            </a:r>
            <a:r>
              <a:rPr lang="zh-CN" altLang="en-US" sz="2300" dirty="0"/>
              <a:t>的关键词大小，依次把关键词小的对象排放到新表</a:t>
            </a:r>
            <a:r>
              <a:rPr lang="en-US" altLang="zh-CN" sz="2300" dirty="0"/>
              <a:t>C[</a:t>
            </a:r>
            <a:r>
              <a:rPr lang="en-US" altLang="zh-CN" sz="2300" i="1" dirty="0"/>
              <a:t>k</a:t>
            </a:r>
            <a:r>
              <a:rPr lang="en-US" altLang="zh-CN" sz="2300" dirty="0"/>
              <a:t>]</a:t>
            </a:r>
            <a:r>
              <a:rPr lang="zh-CN" altLang="en-US" sz="2300" dirty="0"/>
              <a:t>中；</a:t>
            </a:r>
          </a:p>
          <a:p>
            <a:pPr lvl="1" algn="just">
              <a:lnSpc>
                <a:spcPct val="115000"/>
              </a:lnSpc>
            </a:pPr>
            <a:r>
              <a:rPr lang="zh-CN" altLang="en-US" sz="2300" dirty="0"/>
              <a:t>当 </a:t>
            </a:r>
            <a:r>
              <a:rPr lang="en-US" altLang="zh-CN" sz="2300" i="1" dirty="0"/>
              <a:t>i</a:t>
            </a:r>
            <a:r>
              <a:rPr lang="en-US" altLang="zh-CN" sz="2300" dirty="0"/>
              <a:t> </a:t>
            </a:r>
            <a:r>
              <a:rPr lang="zh-CN" altLang="en-US" sz="2300" dirty="0"/>
              <a:t>与 </a:t>
            </a:r>
            <a:r>
              <a:rPr lang="en-US" altLang="zh-CN" sz="2300" i="1" dirty="0"/>
              <a:t>j </a:t>
            </a:r>
            <a:r>
              <a:rPr lang="zh-CN" altLang="en-US" sz="2300" dirty="0"/>
              <a:t>中有一个已经超出表长时，将另一 个表中的剩余部分照抄到新表</a:t>
            </a:r>
            <a:r>
              <a:rPr lang="en-US" altLang="zh-CN" sz="2300" dirty="0"/>
              <a:t>C[</a:t>
            </a:r>
            <a:r>
              <a:rPr lang="en-US" altLang="zh-CN" sz="2300" i="1" dirty="0"/>
              <a:t>k</a:t>
            </a:r>
            <a:r>
              <a:rPr lang="en-US" altLang="zh-CN" sz="2300" dirty="0"/>
              <a:t>]</a:t>
            </a:r>
            <a:r>
              <a:rPr lang="zh-CN" altLang="en-US" sz="2300" dirty="0"/>
              <a:t>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  <p:transition>
    <p:cover dir="d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idx="1"/>
          </p:nvPr>
        </p:nvSpPr>
        <p:spPr>
          <a:xfrm>
            <a:off x="90488" y="233363"/>
            <a:ext cx="8667750" cy="6481762"/>
          </a:xfrm>
        </p:spPr>
        <p:txBody>
          <a:bodyPr/>
          <a:lstStyle/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600" dirty="0">
                <a:solidFill>
                  <a:schemeClr val="tx2"/>
                </a:solidFill>
              </a:rPr>
              <a:t>合并算法描述：</a:t>
            </a:r>
            <a:endParaRPr lang="en-US" altLang="zh-CN" sz="2600" dirty="0">
              <a:solidFill>
                <a:schemeClr val="tx2"/>
              </a:solidFill>
            </a:endParaRPr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200" dirty="0">
                <a:solidFill>
                  <a:schemeClr val="tx2"/>
                </a:solidFill>
              </a:rPr>
              <a:t>  算法</a:t>
            </a:r>
            <a:r>
              <a:rPr lang="en-US" altLang="zh-CN" sz="2200" dirty="0">
                <a:solidFill>
                  <a:schemeClr val="tx2"/>
                </a:solidFill>
              </a:rPr>
              <a:t>Merge</a:t>
            </a:r>
            <a:r>
              <a:rPr lang="en-US" altLang="zh-CN" sz="2200" dirty="0"/>
              <a:t> (R</a:t>
            </a:r>
            <a:r>
              <a:rPr lang="zh-CN" altLang="en-US" sz="2200" dirty="0"/>
              <a:t>，</a:t>
            </a:r>
            <a:r>
              <a:rPr lang="en-US" altLang="zh-CN" sz="2200" dirty="0"/>
              <a:t>t</a:t>
            </a:r>
            <a:r>
              <a:rPr lang="zh-CN" altLang="en-US" sz="2200" dirty="0"/>
              <a:t>，</a:t>
            </a:r>
            <a:r>
              <a:rPr lang="en-US" altLang="zh-CN" sz="2200" dirty="0"/>
              <a:t>m</a:t>
            </a:r>
            <a:r>
              <a:rPr lang="zh-CN" altLang="en-US" sz="2200" dirty="0"/>
              <a:t>，</a:t>
            </a:r>
            <a:r>
              <a:rPr lang="en-US" altLang="zh-CN" sz="2200" dirty="0"/>
              <a:t>n . </a:t>
            </a:r>
            <a:r>
              <a:rPr lang="en-US" altLang="zh-CN" sz="2200" dirty="0">
                <a:solidFill>
                  <a:srgbClr val="CC3300"/>
                </a:solidFill>
              </a:rPr>
              <a:t>X</a:t>
            </a:r>
            <a:r>
              <a:rPr lang="en-US" altLang="zh-CN" sz="2200" dirty="0"/>
              <a:t>)</a:t>
            </a:r>
            <a:r>
              <a:rPr lang="zh-CN" altLang="en-US" sz="2200" dirty="0">
                <a:solidFill>
                  <a:srgbClr val="000099"/>
                </a:solidFill>
              </a:rPr>
              <a:t> </a:t>
            </a:r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2200" dirty="0">
                <a:solidFill>
                  <a:srgbClr val="CC3300"/>
                </a:solidFill>
                <a:ea typeface="楷体_GB2312" pitchFamily="49" charset="-122"/>
              </a:rPr>
              <a:t>   </a:t>
            </a:r>
            <a:r>
              <a:rPr lang="en-US" altLang="zh-CN" sz="2200" dirty="0">
                <a:solidFill>
                  <a:srgbClr val="CC3300"/>
                </a:solidFill>
              </a:rPr>
              <a:t>M1 [</a:t>
            </a:r>
            <a:r>
              <a:rPr lang="zh-CN" altLang="en-US" sz="2200" dirty="0">
                <a:solidFill>
                  <a:srgbClr val="CC3300"/>
                </a:solidFill>
              </a:rPr>
              <a:t>初始化指针</a:t>
            </a:r>
            <a:r>
              <a:rPr lang="en-US" altLang="zh-CN" sz="2200" dirty="0">
                <a:solidFill>
                  <a:srgbClr val="CC3300"/>
                </a:solidFill>
              </a:rPr>
              <a:t>]</a:t>
            </a:r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2200" dirty="0"/>
              <a:t>         </a:t>
            </a:r>
            <a:r>
              <a:rPr lang="en-US" altLang="zh-CN" sz="2200" dirty="0" err="1"/>
              <a:t>i←t</a:t>
            </a:r>
            <a:r>
              <a:rPr lang="en-US" altLang="zh-CN" sz="2200" dirty="0"/>
              <a:t> </a:t>
            </a:r>
            <a:r>
              <a:rPr lang="zh-CN" altLang="en-US" sz="2200" dirty="0"/>
              <a:t>．</a:t>
            </a:r>
            <a:r>
              <a:rPr lang="en-US" altLang="zh-CN" sz="2200" dirty="0" err="1"/>
              <a:t>j←m</a:t>
            </a:r>
            <a:r>
              <a:rPr lang="zh-CN" altLang="en-US" sz="2200" dirty="0"/>
              <a:t>＋</a:t>
            </a:r>
            <a:r>
              <a:rPr lang="en-US" altLang="zh-CN" sz="2200" dirty="0"/>
              <a:t>1 </a:t>
            </a:r>
            <a:r>
              <a:rPr lang="zh-CN" altLang="en-US" sz="2200" dirty="0"/>
              <a:t>．</a:t>
            </a:r>
            <a:r>
              <a:rPr lang="en-US" altLang="zh-CN" sz="2200" dirty="0"/>
              <a:t>k←1 </a:t>
            </a:r>
            <a:r>
              <a:rPr lang="zh-CN" altLang="en-US" sz="2200" dirty="0"/>
              <a:t>．</a:t>
            </a:r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200" dirty="0">
                <a:solidFill>
                  <a:srgbClr val="CC3300"/>
                </a:solidFill>
              </a:rPr>
              <a:t>   </a:t>
            </a:r>
            <a:r>
              <a:rPr lang="en-US" altLang="zh-CN" sz="2200" dirty="0">
                <a:solidFill>
                  <a:srgbClr val="CC3300"/>
                </a:solidFill>
              </a:rPr>
              <a:t>M2 [</a:t>
            </a:r>
            <a:r>
              <a:rPr lang="zh-CN" altLang="en-US" sz="2200" dirty="0">
                <a:solidFill>
                  <a:srgbClr val="CC3300"/>
                </a:solidFill>
              </a:rPr>
              <a:t>比较 </a:t>
            </a:r>
            <a:r>
              <a:rPr lang="en-US" altLang="zh-CN" sz="2200" dirty="0">
                <a:solidFill>
                  <a:srgbClr val="CC3300"/>
                </a:solidFill>
              </a:rPr>
              <a:t>i</a:t>
            </a:r>
            <a:r>
              <a:rPr lang="zh-CN" altLang="en-US" sz="2200" dirty="0">
                <a:solidFill>
                  <a:srgbClr val="CC3300"/>
                </a:solidFill>
              </a:rPr>
              <a:t>和 </a:t>
            </a:r>
            <a:r>
              <a:rPr lang="en-US" altLang="zh-CN" sz="2200" dirty="0">
                <a:solidFill>
                  <a:srgbClr val="CC3300"/>
                </a:solidFill>
              </a:rPr>
              <a:t>j</a:t>
            </a:r>
            <a:r>
              <a:rPr lang="zh-CN" altLang="en-US" sz="2200" dirty="0">
                <a:solidFill>
                  <a:srgbClr val="CC3300"/>
                </a:solidFill>
              </a:rPr>
              <a:t>所指记录</a:t>
            </a:r>
            <a:r>
              <a:rPr lang="en-US" altLang="zh-CN" sz="2200" dirty="0">
                <a:solidFill>
                  <a:srgbClr val="CC3300"/>
                </a:solidFill>
              </a:rPr>
              <a:t>]</a:t>
            </a:r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2200" dirty="0"/>
              <a:t>         WHILE</a:t>
            </a:r>
            <a:r>
              <a:rPr lang="zh-CN" altLang="en-US" sz="2200" dirty="0"/>
              <a:t>（</a:t>
            </a:r>
            <a:r>
              <a:rPr lang="en-US" altLang="zh-CN" sz="2200" dirty="0" err="1"/>
              <a:t>i≤m</a:t>
            </a:r>
            <a:r>
              <a:rPr lang="zh-CN" altLang="en-US" sz="2200" dirty="0"/>
              <a:t>） </a:t>
            </a:r>
            <a:r>
              <a:rPr lang="en-US" altLang="zh-CN" sz="2200" dirty="0"/>
              <a:t>AND</a:t>
            </a:r>
            <a:r>
              <a:rPr lang="zh-CN" altLang="en-US" sz="2200" dirty="0"/>
              <a:t>（</a:t>
            </a:r>
            <a:r>
              <a:rPr lang="en-US" altLang="zh-CN" sz="2200" dirty="0" err="1"/>
              <a:t>j≤n</a:t>
            </a:r>
            <a:r>
              <a:rPr lang="zh-CN" altLang="en-US" sz="2200" dirty="0"/>
              <a:t>） </a:t>
            </a:r>
            <a:r>
              <a:rPr lang="en-US" altLang="zh-CN" sz="2200" dirty="0"/>
              <a:t>DO</a:t>
            </a:r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2200" dirty="0"/>
              <a:t>              </a:t>
            </a:r>
            <a:r>
              <a:rPr lang="zh-CN" altLang="en-US" sz="2200" dirty="0"/>
              <a:t>（</a:t>
            </a:r>
            <a:r>
              <a:rPr lang="en-US" altLang="zh-CN" sz="2200" dirty="0"/>
              <a:t>IF  </a:t>
            </a:r>
            <a:r>
              <a:rPr lang="en-US" altLang="zh-CN" sz="2200" dirty="0" err="1"/>
              <a:t>K</a:t>
            </a:r>
            <a:r>
              <a:rPr lang="en-US" altLang="zh-CN" sz="2200" baseline="-30000" dirty="0" err="1"/>
              <a:t>i</a:t>
            </a:r>
            <a:r>
              <a:rPr lang="en-US" altLang="zh-CN" sz="2200" dirty="0" err="1"/>
              <a:t>≤K</a:t>
            </a:r>
            <a:r>
              <a:rPr lang="en-US" altLang="zh-CN" sz="2200" baseline="-30000" dirty="0" err="1"/>
              <a:t>j</a:t>
            </a:r>
            <a:r>
              <a:rPr lang="en-US" altLang="zh-CN" sz="2200" dirty="0"/>
              <a:t> THEN</a:t>
            </a:r>
            <a:r>
              <a:rPr lang="zh-CN" altLang="en-US" sz="2200" dirty="0"/>
              <a:t>（</a:t>
            </a:r>
            <a:r>
              <a:rPr lang="en-US" altLang="zh-CN" sz="2200" dirty="0" err="1"/>
              <a:t>X</a:t>
            </a:r>
            <a:r>
              <a:rPr lang="en-US" altLang="zh-CN" sz="2200" baseline="-30000" dirty="0" err="1"/>
              <a:t>k</a:t>
            </a:r>
            <a:r>
              <a:rPr lang="en-US" altLang="zh-CN" sz="2200" dirty="0" err="1"/>
              <a:t>←R</a:t>
            </a:r>
            <a:r>
              <a:rPr lang="en-US" altLang="zh-CN" sz="2200" baseline="-30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．</a:t>
            </a:r>
            <a:r>
              <a:rPr lang="en-US" altLang="zh-CN" sz="2200" dirty="0" err="1"/>
              <a:t>i←i</a:t>
            </a:r>
            <a:r>
              <a:rPr lang="zh-CN" altLang="en-US" sz="2200" dirty="0"/>
              <a:t>＋</a:t>
            </a:r>
            <a:r>
              <a:rPr lang="en-US" altLang="zh-CN" sz="2200" dirty="0"/>
              <a:t>1 . </a:t>
            </a:r>
            <a:r>
              <a:rPr lang="zh-CN" altLang="en-US" sz="2200" dirty="0"/>
              <a:t>）</a:t>
            </a:r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200" dirty="0"/>
              <a:t>                                      </a:t>
            </a:r>
            <a:r>
              <a:rPr lang="en-US" altLang="zh-CN" sz="2200" dirty="0"/>
              <a:t>ELSE</a:t>
            </a:r>
            <a:r>
              <a:rPr lang="zh-CN" altLang="en-US" sz="2200" dirty="0"/>
              <a:t>（</a:t>
            </a:r>
            <a:r>
              <a:rPr lang="en-US" altLang="zh-CN" sz="2200" dirty="0" err="1"/>
              <a:t>X</a:t>
            </a:r>
            <a:r>
              <a:rPr lang="en-US" altLang="zh-CN" sz="2200" baseline="-30000" dirty="0" err="1"/>
              <a:t>k</a:t>
            </a:r>
            <a:r>
              <a:rPr lang="en-US" altLang="zh-CN" sz="2200" dirty="0" err="1"/>
              <a:t>←R</a:t>
            </a:r>
            <a:r>
              <a:rPr lang="en-US" altLang="zh-CN" sz="2200" baseline="-30000" dirty="0" err="1"/>
              <a:t>j</a:t>
            </a:r>
            <a:r>
              <a:rPr lang="en-US" altLang="zh-CN" sz="2200" baseline="-30000" dirty="0"/>
              <a:t> </a:t>
            </a:r>
            <a:r>
              <a:rPr lang="zh-CN" altLang="en-US" sz="2200" dirty="0"/>
              <a:t>．</a:t>
            </a:r>
            <a:r>
              <a:rPr lang="en-US" altLang="zh-CN" sz="2200" dirty="0" err="1"/>
              <a:t>j←j</a:t>
            </a:r>
            <a:r>
              <a:rPr lang="zh-CN" altLang="en-US" sz="2200" dirty="0"/>
              <a:t>＋</a:t>
            </a:r>
            <a:r>
              <a:rPr lang="en-US" altLang="zh-CN" sz="2200" dirty="0"/>
              <a:t>1 . 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2200" dirty="0"/>
              <a:t>                k←k+1 . 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2200" dirty="0">
                <a:solidFill>
                  <a:srgbClr val="CC3300"/>
                </a:solidFill>
              </a:rPr>
              <a:t>    M3 [</a:t>
            </a:r>
            <a:r>
              <a:rPr lang="zh-CN" altLang="en-US" sz="2200" dirty="0">
                <a:solidFill>
                  <a:srgbClr val="CC3300"/>
                </a:solidFill>
              </a:rPr>
              <a:t>复制余留记录</a:t>
            </a:r>
            <a:r>
              <a:rPr lang="en-US" altLang="zh-CN" sz="2200" dirty="0">
                <a:solidFill>
                  <a:srgbClr val="CC3300"/>
                </a:solidFill>
              </a:rPr>
              <a:t>]</a:t>
            </a:r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2200" dirty="0"/>
              <a:t>        WHILE (</a:t>
            </a:r>
            <a:r>
              <a:rPr lang="en-US" altLang="zh-CN" sz="2200" dirty="0" err="1"/>
              <a:t>i≤m</a:t>
            </a:r>
            <a:r>
              <a:rPr lang="en-US" altLang="zh-CN" sz="2200" dirty="0"/>
              <a:t>)</a:t>
            </a:r>
            <a:r>
              <a:rPr lang="zh-CN" altLang="en-US" sz="2200" dirty="0"/>
              <a:t>  </a:t>
            </a:r>
            <a:r>
              <a:rPr lang="en-US" altLang="zh-CN" sz="2200" dirty="0"/>
              <a:t>DO</a:t>
            </a:r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2200" dirty="0"/>
              <a:t>                (</a:t>
            </a:r>
            <a:r>
              <a:rPr lang="en-US" altLang="zh-CN" sz="2200" dirty="0" err="1"/>
              <a:t>X</a:t>
            </a:r>
            <a:r>
              <a:rPr lang="en-US" altLang="zh-CN" sz="2200" baseline="-30000" dirty="0" err="1"/>
              <a:t>k</a:t>
            </a:r>
            <a:r>
              <a:rPr lang="en-US" altLang="zh-CN" sz="2200" dirty="0" err="1"/>
              <a:t>←R</a:t>
            </a:r>
            <a:r>
              <a:rPr lang="en-US" altLang="zh-CN" sz="2200" baseline="-30000" dirty="0" err="1"/>
              <a:t>i</a:t>
            </a:r>
            <a:r>
              <a:rPr lang="en-US" altLang="zh-CN" sz="2200" dirty="0"/>
              <a:t>  .   </a:t>
            </a:r>
            <a:r>
              <a:rPr lang="en-US" altLang="zh-CN" sz="2200" dirty="0" err="1"/>
              <a:t>i←i</a:t>
            </a:r>
            <a:r>
              <a:rPr lang="zh-CN" altLang="en-US" sz="2200" dirty="0"/>
              <a:t>＋</a:t>
            </a:r>
            <a:r>
              <a:rPr lang="en-US" altLang="zh-CN" sz="2200" dirty="0"/>
              <a:t>1.    k←k+1.)</a:t>
            </a:r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2200" dirty="0"/>
              <a:t>        WHILE (</a:t>
            </a:r>
            <a:r>
              <a:rPr lang="en-US" altLang="zh-CN" sz="2200" dirty="0" err="1"/>
              <a:t>j≤n</a:t>
            </a:r>
            <a:r>
              <a:rPr lang="en-US" altLang="zh-CN" sz="2200" dirty="0"/>
              <a:t>) DO</a:t>
            </a:r>
          </a:p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2200" dirty="0"/>
              <a:t>                (</a:t>
            </a:r>
            <a:r>
              <a:rPr lang="en-US" altLang="zh-CN" sz="2200" dirty="0" err="1"/>
              <a:t>X</a:t>
            </a:r>
            <a:r>
              <a:rPr lang="en-US" altLang="zh-CN" sz="2200" baseline="-30000" dirty="0" err="1"/>
              <a:t>k</a:t>
            </a:r>
            <a:r>
              <a:rPr lang="en-US" altLang="zh-CN" sz="2200" dirty="0" err="1"/>
              <a:t>←R</a:t>
            </a:r>
            <a:r>
              <a:rPr lang="en-US" altLang="zh-CN" sz="2200" baseline="-30000" dirty="0" err="1"/>
              <a:t>j</a:t>
            </a:r>
            <a:r>
              <a:rPr lang="en-US" altLang="zh-CN" sz="2200" dirty="0"/>
              <a:t>  .   </a:t>
            </a:r>
            <a:r>
              <a:rPr lang="en-US" altLang="zh-CN" sz="2200" dirty="0" err="1"/>
              <a:t>j←j</a:t>
            </a:r>
            <a:r>
              <a:rPr lang="zh-CN" altLang="en-US" sz="2200" dirty="0"/>
              <a:t>＋</a:t>
            </a:r>
            <a:r>
              <a:rPr lang="en-US" altLang="zh-CN" sz="2200" dirty="0"/>
              <a:t>1.    k←k+1.) 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106</a:t>
            </a:fld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idx="1"/>
          </p:nvPr>
        </p:nvSpPr>
        <p:spPr>
          <a:xfrm>
            <a:off x="927100" y="998538"/>
            <a:ext cx="7545388" cy="421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CC3300"/>
                </a:solidFill>
              </a:rPr>
              <a:t>Merge</a:t>
            </a:r>
            <a:r>
              <a:rPr lang="zh-CN" altLang="en-US">
                <a:solidFill>
                  <a:srgbClr val="CC3300"/>
                </a:solidFill>
              </a:rPr>
              <a:t>算法分析：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sz="2800"/>
              <a:t>关键词比较次数</a:t>
            </a:r>
            <a:r>
              <a:rPr lang="en-US" altLang="zh-CN" sz="2800"/>
              <a:t>≤n-t+1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sz="2800"/>
              <a:t>记录移动次数为 </a:t>
            </a:r>
            <a:r>
              <a:rPr lang="en-US" altLang="zh-CN" sz="2800"/>
              <a:t>n-t+1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107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260350"/>
            <a:ext cx="8380413" cy="5643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3200">
                <a:solidFill>
                  <a:schemeClr val="tx2"/>
                </a:solidFill>
              </a:rPr>
              <a:t>2</a:t>
            </a:r>
            <a:r>
              <a:rPr lang="zh-CN" altLang="en-US" sz="3200">
                <a:solidFill>
                  <a:schemeClr val="tx2"/>
                </a:solidFill>
              </a:rPr>
              <a:t>、合并排序</a:t>
            </a:r>
            <a:r>
              <a:rPr lang="zh-CN" altLang="en-US" sz="3200"/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C3300"/>
                </a:solidFill>
              </a:rPr>
              <a:t>两路合并</a:t>
            </a:r>
            <a:r>
              <a:rPr lang="zh-CN" altLang="en-US"/>
              <a:t>：一次合并两个文件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C3300"/>
                </a:solidFill>
              </a:rPr>
              <a:t>合并排序</a:t>
            </a:r>
            <a:r>
              <a:rPr lang="zh-CN" altLang="en-US"/>
              <a:t>：利用两路合并过程进行排序。</a:t>
            </a:r>
            <a:r>
              <a:rPr lang="zh-CN" altLang="en-US" sz="3200"/>
              <a:t> 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   基本思想</a:t>
            </a:r>
            <a:r>
              <a:rPr lang="zh-CN" altLang="en-US"/>
              <a:t>：设初始文件有 </a:t>
            </a:r>
            <a:r>
              <a:rPr lang="en-US" altLang="zh-CN"/>
              <a:t>n </a:t>
            </a:r>
            <a:r>
              <a:rPr lang="zh-CN" altLang="en-US"/>
              <a:t>个记录，首先把它看成是 </a:t>
            </a:r>
            <a:r>
              <a:rPr lang="en-US" altLang="zh-CN"/>
              <a:t>n </a:t>
            </a:r>
            <a:r>
              <a:rPr lang="zh-CN" altLang="en-US"/>
              <a:t>个长度为 </a:t>
            </a:r>
            <a:r>
              <a:rPr lang="en-US" altLang="zh-CN"/>
              <a:t>1 </a:t>
            </a:r>
            <a:r>
              <a:rPr lang="zh-CN" altLang="en-US"/>
              <a:t>的有序子序列 </a:t>
            </a:r>
            <a:r>
              <a:rPr lang="en-US" altLang="zh-CN"/>
              <a:t>(</a:t>
            </a:r>
            <a:r>
              <a:rPr lang="zh-CN" altLang="en-US"/>
              <a:t>合并项</a:t>
            </a:r>
            <a:r>
              <a:rPr lang="en-US" altLang="zh-CN"/>
              <a:t>)</a:t>
            </a:r>
            <a:r>
              <a:rPr lang="zh-CN" altLang="en-US"/>
              <a:t>，先做两两合并，得到 </a:t>
            </a:r>
            <a:r>
              <a:rPr lang="zh-CN" altLang="en-US">
                <a:sym typeface="Symbol" pitchFamily="18" charset="2"/>
              </a:rPr>
              <a:t></a:t>
            </a:r>
            <a:r>
              <a:rPr lang="en-US" altLang="zh-CN"/>
              <a:t>n / 2</a:t>
            </a:r>
            <a:r>
              <a:rPr lang="en-US" altLang="zh-CN">
                <a:sym typeface="Symbol" pitchFamily="18" charset="2"/>
              </a:rPr>
              <a:t> </a:t>
            </a:r>
            <a:r>
              <a:rPr lang="zh-CN" altLang="en-US"/>
              <a:t>个长度为 </a:t>
            </a:r>
            <a:r>
              <a:rPr lang="en-US" altLang="zh-CN"/>
              <a:t>2 </a:t>
            </a:r>
            <a:r>
              <a:rPr lang="zh-CN" altLang="en-US"/>
              <a:t>的合并项 </a:t>
            </a:r>
            <a:r>
              <a:rPr lang="en-US" altLang="zh-CN"/>
              <a:t>(</a:t>
            </a:r>
            <a:r>
              <a:rPr lang="zh-CN" altLang="en-US"/>
              <a:t>如果 </a:t>
            </a:r>
            <a:r>
              <a:rPr lang="en-US" altLang="zh-CN"/>
              <a:t>n </a:t>
            </a:r>
            <a:r>
              <a:rPr lang="zh-CN" altLang="en-US"/>
              <a:t>为奇数，则最后一个有序子序列的长度为</a:t>
            </a:r>
            <a:r>
              <a:rPr lang="en-US" altLang="zh-CN"/>
              <a:t>1)</a:t>
            </a:r>
            <a:r>
              <a:rPr lang="zh-CN" altLang="en-US"/>
              <a:t>；再做两两合并</a:t>
            </a:r>
            <a:r>
              <a:rPr lang="en-US" altLang="zh-CN"/>
              <a:t>…</a:t>
            </a:r>
            <a:r>
              <a:rPr lang="zh-CN" altLang="en-US"/>
              <a:t>，如此重复，最后得到一个长度为 </a:t>
            </a:r>
            <a:r>
              <a:rPr lang="en-US" altLang="zh-CN"/>
              <a:t>n </a:t>
            </a:r>
            <a:r>
              <a:rPr lang="zh-CN" altLang="en-US"/>
              <a:t>的有序序列。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108</a:t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626" name="Group 2"/>
          <p:cNvGrpSpPr>
            <a:grpSpLocks/>
          </p:cNvGrpSpPr>
          <p:nvPr/>
        </p:nvGrpSpPr>
        <p:grpSpPr bwMode="auto">
          <a:xfrm>
            <a:off x="457200" y="1828800"/>
            <a:ext cx="8382000" cy="582613"/>
            <a:chOff x="288" y="912"/>
            <a:chExt cx="5280" cy="367"/>
          </a:xfrm>
        </p:grpSpPr>
        <p:sp>
          <p:nvSpPr>
            <p:cNvPr id="538627" name="Text Box 3"/>
            <p:cNvSpPr txBox="1">
              <a:spLocks noChangeArrowheads="1"/>
            </p:cNvSpPr>
            <p:nvPr/>
          </p:nvSpPr>
          <p:spPr bwMode="auto">
            <a:xfrm>
              <a:off x="288" y="91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开始</a:t>
              </a:r>
            </a:p>
          </p:txBody>
        </p:sp>
        <p:grpSp>
          <p:nvGrpSpPr>
            <p:cNvPr id="538628" name="Group 4"/>
            <p:cNvGrpSpPr>
              <a:grpSpLocks/>
            </p:cNvGrpSpPr>
            <p:nvPr/>
          </p:nvGrpSpPr>
          <p:grpSpPr bwMode="auto">
            <a:xfrm>
              <a:off x="960" y="912"/>
              <a:ext cx="4608" cy="367"/>
              <a:chOff x="960" y="912"/>
              <a:chExt cx="4608" cy="367"/>
            </a:xfrm>
          </p:grpSpPr>
          <p:sp>
            <p:nvSpPr>
              <p:cNvPr id="538629" name="Rectangle 5"/>
              <p:cNvSpPr>
                <a:spLocks noChangeArrowheads="1"/>
              </p:cNvSpPr>
              <p:nvPr/>
            </p:nvSpPr>
            <p:spPr bwMode="auto">
              <a:xfrm>
                <a:off x="960" y="912"/>
                <a:ext cx="473" cy="367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63137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137"/>
                      <a:invGamma/>
                    </a:srgbClr>
                  </a:gs>
                </a:gsLst>
                <a:lin ang="2700000" scaled="1"/>
              </a:gradFill>
              <a:ln w="9525">
                <a:pattFill prst="pct75">
                  <a:fgClr>
                    <a:srgbClr val="5F5F5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25</a:t>
                </a:r>
              </a:p>
            </p:txBody>
          </p:sp>
          <p:sp>
            <p:nvSpPr>
              <p:cNvPr id="538630" name="Rectangle 6"/>
              <p:cNvSpPr>
                <a:spLocks noChangeArrowheads="1"/>
              </p:cNvSpPr>
              <p:nvPr/>
            </p:nvSpPr>
            <p:spPr bwMode="auto">
              <a:xfrm>
                <a:off x="1551" y="912"/>
                <a:ext cx="472" cy="367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63137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137"/>
                      <a:invGamma/>
                    </a:srgbClr>
                  </a:gs>
                </a:gsLst>
                <a:lin ang="2700000" scaled="1"/>
              </a:gradFill>
              <a:ln w="9525">
                <a:pattFill prst="pct75">
                  <a:fgClr>
                    <a:srgbClr val="5F5F5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57</a:t>
                </a:r>
              </a:p>
            </p:txBody>
          </p:sp>
          <p:sp>
            <p:nvSpPr>
              <p:cNvPr id="538631" name="Rectangle 7"/>
              <p:cNvSpPr>
                <a:spLocks noChangeArrowheads="1"/>
              </p:cNvSpPr>
              <p:nvPr/>
            </p:nvSpPr>
            <p:spPr bwMode="auto">
              <a:xfrm>
                <a:off x="2142" y="912"/>
                <a:ext cx="472" cy="36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3137"/>
                      <a:invGamma/>
                    </a:srgbClr>
                  </a:gs>
                </a:gsLst>
                <a:lin ang="2700000" scaled="1"/>
              </a:gradFill>
              <a:ln w="9525">
                <a:pattFill prst="pct75">
                  <a:fgClr>
                    <a:srgbClr val="5F5F5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48</a:t>
                </a:r>
              </a:p>
            </p:txBody>
          </p:sp>
          <p:sp>
            <p:nvSpPr>
              <p:cNvPr id="538632" name="Rectangle 8"/>
              <p:cNvSpPr>
                <a:spLocks noChangeArrowheads="1"/>
              </p:cNvSpPr>
              <p:nvPr/>
            </p:nvSpPr>
            <p:spPr bwMode="auto">
              <a:xfrm>
                <a:off x="2732" y="912"/>
                <a:ext cx="473" cy="367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69804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9804"/>
                      <a:invGamma/>
                    </a:srgbClr>
                  </a:gs>
                </a:gsLst>
                <a:lin ang="2700000" scaled="1"/>
              </a:gradFill>
              <a:ln w="9525">
                <a:pattFill prst="pct75">
                  <a:fgClr>
                    <a:srgbClr val="5F5F5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37</a:t>
                </a:r>
              </a:p>
            </p:txBody>
          </p:sp>
          <p:sp>
            <p:nvSpPr>
              <p:cNvPr id="538633" name="Rectangle 9"/>
              <p:cNvSpPr>
                <a:spLocks noChangeArrowheads="1"/>
              </p:cNvSpPr>
              <p:nvPr/>
            </p:nvSpPr>
            <p:spPr bwMode="auto">
              <a:xfrm>
                <a:off x="3323" y="912"/>
                <a:ext cx="473" cy="36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3137"/>
                      <a:invGamma/>
                    </a:srgbClr>
                  </a:gs>
                </a:gsLst>
                <a:lin ang="2700000" scaled="1"/>
              </a:gradFill>
              <a:ln w="9525">
                <a:pattFill prst="pct75">
                  <a:fgClr>
                    <a:srgbClr val="5F5F5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538634" name="Rectangle 10"/>
              <p:cNvSpPr>
                <a:spLocks noChangeArrowheads="1"/>
              </p:cNvSpPr>
              <p:nvPr/>
            </p:nvSpPr>
            <p:spPr bwMode="auto">
              <a:xfrm>
                <a:off x="3914" y="912"/>
                <a:ext cx="472" cy="36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3137"/>
                      <a:invGamma/>
                    </a:srgbClr>
                  </a:gs>
                </a:gsLst>
                <a:lin ang="2700000" scaled="1"/>
              </a:gradFill>
              <a:ln w="9525">
                <a:pattFill prst="pct75">
                  <a:fgClr>
                    <a:srgbClr val="5F5F5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92</a:t>
                </a:r>
              </a:p>
            </p:txBody>
          </p:sp>
          <p:sp>
            <p:nvSpPr>
              <p:cNvPr id="538635" name="Rectangle 11"/>
              <p:cNvSpPr>
                <a:spLocks noChangeArrowheads="1"/>
              </p:cNvSpPr>
              <p:nvPr/>
            </p:nvSpPr>
            <p:spPr bwMode="auto">
              <a:xfrm>
                <a:off x="4505" y="912"/>
                <a:ext cx="472" cy="36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3137"/>
                      <a:invGamma/>
                    </a:srgbClr>
                  </a:gs>
                </a:gsLst>
                <a:lin ang="2700000" scaled="1"/>
              </a:gradFill>
              <a:ln w="9525">
                <a:pattFill prst="pct75">
                  <a:fgClr>
                    <a:srgbClr val="5F5F5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86</a:t>
                </a:r>
              </a:p>
            </p:txBody>
          </p:sp>
          <p:sp>
            <p:nvSpPr>
              <p:cNvPr id="538636" name="Rectangle 12"/>
              <p:cNvSpPr>
                <a:spLocks noChangeArrowheads="1"/>
              </p:cNvSpPr>
              <p:nvPr/>
            </p:nvSpPr>
            <p:spPr bwMode="auto">
              <a:xfrm>
                <a:off x="5095" y="912"/>
                <a:ext cx="473" cy="36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3137"/>
                      <a:invGamma/>
                    </a:srgbClr>
                  </a:gs>
                </a:gsLst>
                <a:lin ang="2700000" scaled="1"/>
              </a:gradFill>
              <a:ln w="9525">
                <a:pattFill prst="pct75">
                  <a:fgClr>
                    <a:srgbClr val="5F5F5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33</a:t>
                </a:r>
              </a:p>
            </p:txBody>
          </p:sp>
        </p:grpSp>
      </p:grpSp>
      <p:grpSp>
        <p:nvGrpSpPr>
          <p:cNvPr id="538637" name="Group 13"/>
          <p:cNvGrpSpPr>
            <a:grpSpLocks/>
          </p:cNvGrpSpPr>
          <p:nvPr/>
        </p:nvGrpSpPr>
        <p:grpSpPr bwMode="auto">
          <a:xfrm>
            <a:off x="1898650" y="2411413"/>
            <a:ext cx="6565900" cy="581025"/>
            <a:chOff x="1196" y="1279"/>
            <a:chExt cx="4136" cy="366"/>
          </a:xfrm>
        </p:grpSpPr>
        <p:sp>
          <p:nvSpPr>
            <p:cNvPr id="538638" name="Line 14"/>
            <p:cNvSpPr>
              <a:spLocks noChangeShapeType="1"/>
            </p:cNvSpPr>
            <p:nvPr/>
          </p:nvSpPr>
          <p:spPr bwMode="auto">
            <a:xfrm>
              <a:off x="1196" y="1279"/>
              <a:ext cx="237" cy="36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00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9" name="Line 15"/>
            <p:cNvSpPr>
              <a:spLocks noChangeShapeType="1"/>
            </p:cNvSpPr>
            <p:nvPr/>
          </p:nvSpPr>
          <p:spPr bwMode="auto">
            <a:xfrm flipH="1">
              <a:off x="1433" y="1279"/>
              <a:ext cx="354" cy="36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00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40" name="Line 16"/>
            <p:cNvSpPr>
              <a:spLocks noChangeShapeType="1"/>
            </p:cNvSpPr>
            <p:nvPr/>
          </p:nvSpPr>
          <p:spPr bwMode="auto">
            <a:xfrm>
              <a:off x="2378" y="1279"/>
              <a:ext cx="236" cy="36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00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41" name="Line 17"/>
            <p:cNvSpPr>
              <a:spLocks noChangeShapeType="1"/>
            </p:cNvSpPr>
            <p:nvPr/>
          </p:nvSpPr>
          <p:spPr bwMode="auto">
            <a:xfrm flipH="1">
              <a:off x="2614" y="1279"/>
              <a:ext cx="355" cy="36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00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42" name="Line 18"/>
            <p:cNvSpPr>
              <a:spLocks noChangeShapeType="1"/>
            </p:cNvSpPr>
            <p:nvPr/>
          </p:nvSpPr>
          <p:spPr bwMode="auto">
            <a:xfrm>
              <a:off x="3559" y="1279"/>
              <a:ext cx="237" cy="36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00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43" name="Line 19"/>
            <p:cNvSpPr>
              <a:spLocks noChangeShapeType="1"/>
            </p:cNvSpPr>
            <p:nvPr/>
          </p:nvSpPr>
          <p:spPr bwMode="auto">
            <a:xfrm flipH="1">
              <a:off x="3796" y="1279"/>
              <a:ext cx="354" cy="36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00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44" name="Line 20"/>
            <p:cNvSpPr>
              <a:spLocks noChangeShapeType="1"/>
            </p:cNvSpPr>
            <p:nvPr/>
          </p:nvSpPr>
          <p:spPr bwMode="auto">
            <a:xfrm>
              <a:off x="4741" y="1279"/>
              <a:ext cx="236" cy="36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00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45" name="Line 21"/>
            <p:cNvSpPr>
              <a:spLocks noChangeShapeType="1"/>
            </p:cNvSpPr>
            <p:nvPr/>
          </p:nvSpPr>
          <p:spPr bwMode="auto">
            <a:xfrm flipH="1">
              <a:off x="4977" y="1279"/>
              <a:ext cx="355" cy="36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00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8646" name="Group 22"/>
          <p:cNvGrpSpPr>
            <a:grpSpLocks/>
          </p:cNvGrpSpPr>
          <p:nvPr/>
        </p:nvGrpSpPr>
        <p:grpSpPr bwMode="auto">
          <a:xfrm>
            <a:off x="2268538" y="3573463"/>
            <a:ext cx="5626100" cy="387350"/>
            <a:chOff x="1433" y="2012"/>
            <a:chExt cx="3544" cy="244"/>
          </a:xfrm>
        </p:grpSpPr>
        <p:sp>
          <p:nvSpPr>
            <p:cNvPr id="538647" name="Line 23"/>
            <p:cNvSpPr>
              <a:spLocks noChangeShapeType="1"/>
            </p:cNvSpPr>
            <p:nvPr/>
          </p:nvSpPr>
          <p:spPr bwMode="auto">
            <a:xfrm>
              <a:off x="1433" y="2012"/>
              <a:ext cx="590" cy="24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48" name="Line 24"/>
            <p:cNvSpPr>
              <a:spLocks noChangeShapeType="1"/>
            </p:cNvSpPr>
            <p:nvPr/>
          </p:nvSpPr>
          <p:spPr bwMode="auto">
            <a:xfrm flipH="1">
              <a:off x="2023" y="2012"/>
              <a:ext cx="591" cy="24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49" name="Line 25"/>
            <p:cNvSpPr>
              <a:spLocks noChangeShapeType="1"/>
            </p:cNvSpPr>
            <p:nvPr/>
          </p:nvSpPr>
          <p:spPr bwMode="auto">
            <a:xfrm>
              <a:off x="3796" y="2012"/>
              <a:ext cx="590" cy="24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50" name="Line 26"/>
            <p:cNvSpPr>
              <a:spLocks noChangeShapeType="1"/>
            </p:cNvSpPr>
            <p:nvPr/>
          </p:nvSpPr>
          <p:spPr bwMode="auto">
            <a:xfrm flipH="1">
              <a:off x="4386" y="2012"/>
              <a:ext cx="591" cy="24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8651" name="Group 27"/>
          <p:cNvGrpSpPr>
            <a:grpSpLocks/>
          </p:cNvGrpSpPr>
          <p:nvPr/>
        </p:nvGrpSpPr>
        <p:grpSpPr bwMode="auto">
          <a:xfrm>
            <a:off x="3167063" y="4545013"/>
            <a:ext cx="3781425" cy="968375"/>
            <a:chOff x="2004" y="2623"/>
            <a:chExt cx="2382" cy="610"/>
          </a:xfrm>
        </p:grpSpPr>
        <p:sp>
          <p:nvSpPr>
            <p:cNvPr id="538652" name="Line 28"/>
            <p:cNvSpPr>
              <a:spLocks noChangeShapeType="1"/>
            </p:cNvSpPr>
            <p:nvPr/>
          </p:nvSpPr>
          <p:spPr bwMode="auto">
            <a:xfrm>
              <a:off x="2004" y="2623"/>
              <a:ext cx="965" cy="61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53" name="Line 29"/>
            <p:cNvSpPr>
              <a:spLocks noChangeShapeType="1"/>
            </p:cNvSpPr>
            <p:nvPr/>
          </p:nvSpPr>
          <p:spPr bwMode="auto">
            <a:xfrm flipH="1">
              <a:off x="2969" y="2623"/>
              <a:ext cx="1417" cy="61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8654" name="Group 30"/>
          <p:cNvGrpSpPr>
            <a:grpSpLocks/>
          </p:cNvGrpSpPr>
          <p:nvPr/>
        </p:nvGrpSpPr>
        <p:grpSpPr bwMode="auto">
          <a:xfrm>
            <a:off x="304800" y="2895600"/>
            <a:ext cx="8159750" cy="822325"/>
            <a:chOff x="192" y="1584"/>
            <a:chExt cx="5140" cy="518"/>
          </a:xfrm>
        </p:grpSpPr>
        <p:grpSp>
          <p:nvGrpSpPr>
            <p:cNvPr id="538655" name="Group 31"/>
            <p:cNvGrpSpPr>
              <a:grpSpLocks/>
            </p:cNvGrpSpPr>
            <p:nvPr/>
          </p:nvGrpSpPr>
          <p:grpSpPr bwMode="auto">
            <a:xfrm>
              <a:off x="1118" y="1645"/>
              <a:ext cx="4214" cy="367"/>
              <a:chOff x="1118" y="1645"/>
              <a:chExt cx="4214" cy="367"/>
            </a:xfrm>
          </p:grpSpPr>
          <p:sp>
            <p:nvSpPr>
              <p:cNvPr id="538656" name="Rectangle 32"/>
              <p:cNvSpPr>
                <a:spLocks noChangeArrowheads="1"/>
              </p:cNvSpPr>
              <p:nvPr/>
            </p:nvSpPr>
            <p:spPr bwMode="auto">
              <a:xfrm>
                <a:off x="1118" y="1645"/>
                <a:ext cx="706" cy="367"/>
              </a:xfrm>
              <a:prstGeom prst="rect">
                <a:avLst/>
              </a:prstGeom>
              <a:gradFill rotWithShape="0">
                <a:gsLst>
                  <a:gs pos="0">
                    <a:srgbClr val="FFFFCC">
                      <a:gamma/>
                      <a:shade val="80000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8000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959337"/>
                </a:solidFill>
                <a:prstDash val="lgDashDotDot"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25,57</a:t>
                </a:r>
              </a:p>
            </p:txBody>
          </p:sp>
          <p:sp>
            <p:nvSpPr>
              <p:cNvPr id="538657" name="Rectangle 33"/>
              <p:cNvSpPr>
                <a:spLocks noChangeArrowheads="1"/>
              </p:cNvSpPr>
              <p:nvPr/>
            </p:nvSpPr>
            <p:spPr bwMode="auto">
              <a:xfrm>
                <a:off x="2260" y="1645"/>
                <a:ext cx="709" cy="367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471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959337"/>
                </a:solidFill>
                <a:prstDash val="lgDashDotDot"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37,48</a:t>
                </a:r>
              </a:p>
            </p:txBody>
          </p:sp>
          <p:sp>
            <p:nvSpPr>
              <p:cNvPr id="538658" name="Rectangle 34"/>
              <p:cNvSpPr>
                <a:spLocks noChangeArrowheads="1"/>
              </p:cNvSpPr>
              <p:nvPr/>
            </p:nvSpPr>
            <p:spPr bwMode="auto">
              <a:xfrm>
                <a:off x="3441" y="1645"/>
                <a:ext cx="709" cy="367"/>
              </a:xfrm>
              <a:prstGeom prst="rect">
                <a:avLst/>
              </a:prstGeom>
              <a:gradFill rotWithShape="0">
                <a:gsLst>
                  <a:gs pos="0">
                    <a:srgbClr val="FFFFCC">
                      <a:gamma/>
                      <a:shade val="73333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73333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959337"/>
                </a:solidFill>
                <a:prstDash val="lgDashDotDot"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12,92</a:t>
                </a:r>
              </a:p>
            </p:txBody>
          </p:sp>
          <p:sp>
            <p:nvSpPr>
              <p:cNvPr id="538659" name="Rectangle 35"/>
              <p:cNvSpPr>
                <a:spLocks noChangeArrowheads="1"/>
              </p:cNvSpPr>
              <p:nvPr/>
            </p:nvSpPr>
            <p:spPr bwMode="auto">
              <a:xfrm>
                <a:off x="4623" y="1645"/>
                <a:ext cx="709" cy="367"/>
              </a:xfrm>
              <a:prstGeom prst="rect">
                <a:avLst/>
              </a:prstGeom>
              <a:gradFill rotWithShape="0">
                <a:gsLst>
                  <a:gs pos="0">
                    <a:srgbClr val="FFFFCC">
                      <a:gamma/>
                      <a:shade val="80000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8000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959337"/>
                </a:solidFill>
                <a:prstDash val="lgDashDotDot"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33,86</a:t>
                </a:r>
              </a:p>
            </p:txBody>
          </p:sp>
        </p:grpSp>
        <p:sp>
          <p:nvSpPr>
            <p:cNvPr id="538660" name="Text Box 36"/>
            <p:cNvSpPr txBox="1">
              <a:spLocks noChangeArrowheads="1"/>
            </p:cNvSpPr>
            <p:nvPr/>
          </p:nvSpPr>
          <p:spPr bwMode="auto">
            <a:xfrm>
              <a:off x="192" y="1584"/>
              <a:ext cx="7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第一次合并</a:t>
              </a:r>
            </a:p>
          </p:txBody>
        </p:sp>
      </p:grpSp>
      <p:grpSp>
        <p:nvGrpSpPr>
          <p:cNvPr id="538661" name="Group 37"/>
          <p:cNvGrpSpPr>
            <a:grpSpLocks/>
          </p:cNvGrpSpPr>
          <p:nvPr/>
        </p:nvGrpSpPr>
        <p:grpSpPr bwMode="auto">
          <a:xfrm>
            <a:off x="304800" y="3886200"/>
            <a:ext cx="7783513" cy="822325"/>
            <a:chOff x="192" y="2208"/>
            <a:chExt cx="4903" cy="518"/>
          </a:xfrm>
        </p:grpSpPr>
        <p:grpSp>
          <p:nvGrpSpPr>
            <p:cNvPr id="538662" name="Group 38"/>
            <p:cNvGrpSpPr>
              <a:grpSpLocks/>
            </p:cNvGrpSpPr>
            <p:nvPr/>
          </p:nvGrpSpPr>
          <p:grpSpPr bwMode="auto">
            <a:xfrm>
              <a:off x="1314" y="2256"/>
              <a:ext cx="3781" cy="367"/>
              <a:chOff x="1314" y="2256"/>
              <a:chExt cx="3781" cy="367"/>
            </a:xfrm>
          </p:grpSpPr>
          <p:sp>
            <p:nvSpPr>
              <p:cNvPr id="538663" name="Rectangle 39"/>
              <p:cNvSpPr>
                <a:spLocks noChangeArrowheads="1"/>
              </p:cNvSpPr>
              <p:nvPr/>
            </p:nvSpPr>
            <p:spPr bwMode="auto">
              <a:xfrm>
                <a:off x="1314" y="2256"/>
                <a:ext cx="1300" cy="36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6471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5F5F5F"/>
                </a:solidFill>
                <a:prstDash val="dashDot"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25,37,48,57</a:t>
                </a:r>
              </a:p>
            </p:txBody>
          </p:sp>
          <p:sp>
            <p:nvSpPr>
              <p:cNvPr id="538664" name="Rectangle 40"/>
              <p:cNvSpPr>
                <a:spLocks noChangeArrowheads="1"/>
              </p:cNvSpPr>
              <p:nvPr/>
            </p:nvSpPr>
            <p:spPr bwMode="auto">
              <a:xfrm>
                <a:off x="3796" y="2256"/>
                <a:ext cx="1299" cy="36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8000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5F5F5F"/>
                </a:solidFill>
                <a:prstDash val="dashDot"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b="1">
                    <a:solidFill>
                      <a:srgbClr val="008000"/>
                    </a:solidFill>
                    <a:latin typeface="Times New Roman" pitchFamily="18" charset="0"/>
                  </a:rPr>
                  <a:t>12,33,86,92</a:t>
                </a:r>
              </a:p>
            </p:txBody>
          </p:sp>
        </p:grpSp>
        <p:sp>
          <p:nvSpPr>
            <p:cNvPr id="538665" name="Text Box 41"/>
            <p:cNvSpPr txBox="1">
              <a:spLocks noChangeArrowheads="1"/>
            </p:cNvSpPr>
            <p:nvPr/>
          </p:nvSpPr>
          <p:spPr bwMode="auto">
            <a:xfrm>
              <a:off x="192" y="2208"/>
              <a:ext cx="7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第二次合并</a:t>
              </a:r>
            </a:p>
          </p:txBody>
        </p:sp>
      </p:grpSp>
      <p:grpSp>
        <p:nvGrpSpPr>
          <p:cNvPr id="538666" name="Group 42"/>
          <p:cNvGrpSpPr>
            <a:grpSpLocks/>
          </p:cNvGrpSpPr>
          <p:nvPr/>
        </p:nvGrpSpPr>
        <p:grpSpPr bwMode="auto">
          <a:xfrm>
            <a:off x="304800" y="5334000"/>
            <a:ext cx="6470650" cy="822325"/>
            <a:chOff x="192" y="3120"/>
            <a:chExt cx="4076" cy="518"/>
          </a:xfrm>
        </p:grpSpPr>
        <p:sp>
          <p:nvSpPr>
            <p:cNvPr id="538667" name="Rectangle 43"/>
            <p:cNvSpPr>
              <a:spLocks noChangeArrowheads="1"/>
            </p:cNvSpPr>
            <p:nvPr/>
          </p:nvSpPr>
          <p:spPr bwMode="auto">
            <a:xfrm>
              <a:off x="1787" y="3233"/>
              <a:ext cx="2481" cy="367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76471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959337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12,25,33,37,48,57,86,92</a:t>
              </a:r>
            </a:p>
          </p:txBody>
        </p:sp>
        <p:sp>
          <p:nvSpPr>
            <p:cNvPr id="538668" name="Text Box 44"/>
            <p:cNvSpPr txBox="1">
              <a:spLocks noChangeArrowheads="1"/>
            </p:cNvSpPr>
            <p:nvPr/>
          </p:nvSpPr>
          <p:spPr bwMode="auto">
            <a:xfrm>
              <a:off x="192" y="3120"/>
              <a:ext cx="7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第三次合并</a:t>
              </a:r>
            </a:p>
          </p:txBody>
        </p:sp>
      </p:grpSp>
      <p:sp>
        <p:nvSpPr>
          <p:cNvPr id="538669" name="Text Box 45"/>
          <p:cNvSpPr txBox="1">
            <a:spLocks noChangeArrowheads="1"/>
          </p:cNvSpPr>
          <p:nvPr/>
        </p:nvSpPr>
        <p:spPr bwMode="auto">
          <a:xfrm>
            <a:off x="2209800" y="657225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2"/>
                </a:solidFill>
                <a:latin typeface="宋体" pitchFamily="2" charset="-122"/>
              </a:rPr>
              <a:t>合并排序过程示例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3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3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3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idx="1"/>
          </p:nvPr>
        </p:nvSpPr>
        <p:spPr>
          <a:xfrm>
            <a:off x="341530" y="1133745"/>
            <a:ext cx="8460940" cy="432048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7.2.1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直接插入排序算法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4000"/>
              </a:lnSpc>
              <a:spcBef>
                <a:spcPts val="1800"/>
              </a:spcBef>
              <a:buNone/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、基本思想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对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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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记录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 ,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已整序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故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 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j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将新关键词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j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从后向前逐个与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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进行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比较</a:t>
            </a:r>
            <a:r>
              <a:rPr lang="en-US" altLang="zh-CN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当然若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j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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，则比较仅进行一次，且也无须移动任何记录</a:t>
            </a:r>
            <a:r>
              <a:rPr lang="en-US" altLang="zh-CN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，直至发现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应插入的位置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譬如，应插在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与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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之间，则将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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 ,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全都后移一个位置，然后再将新记录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插入第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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个位置。</a:t>
            </a:r>
            <a:endParaRPr lang="zh-CN" altLang="en-US" sz="2600" b="1" baseline="-25000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11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idx="1"/>
          </p:nvPr>
        </p:nvSpPr>
        <p:spPr>
          <a:xfrm>
            <a:off x="112713" y="304800"/>
            <a:ext cx="8707437" cy="63246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500" dirty="0">
                <a:solidFill>
                  <a:srgbClr val="CC3300"/>
                </a:solidFill>
              </a:rPr>
              <a:t>算法</a:t>
            </a:r>
            <a:r>
              <a:rPr lang="en-US" altLang="zh-CN" sz="2500" dirty="0">
                <a:solidFill>
                  <a:srgbClr val="CC3300"/>
                </a:solidFill>
              </a:rPr>
              <a:t>Merge</a:t>
            </a:r>
            <a:r>
              <a:rPr lang="en-US" altLang="zh-CN" sz="2500" dirty="0"/>
              <a:t> (R, t, m, n. X)</a:t>
            </a:r>
            <a:r>
              <a:rPr lang="zh-CN" altLang="en-US" sz="2500" dirty="0"/>
              <a:t>：合并算法，假定文件</a:t>
            </a:r>
            <a:r>
              <a:rPr lang="en-US" altLang="zh-CN" sz="2500" dirty="0"/>
              <a:t>(</a:t>
            </a:r>
            <a:r>
              <a:rPr lang="en-US" altLang="zh-CN" sz="2500" dirty="0" err="1"/>
              <a:t>R</a:t>
            </a:r>
            <a:r>
              <a:rPr lang="en-US" altLang="zh-CN" sz="2500" baseline="-30000" dirty="0" err="1"/>
              <a:t>t</a:t>
            </a:r>
            <a:r>
              <a:rPr lang="en-US" altLang="zh-CN" sz="2500" dirty="0"/>
              <a:t>, </a:t>
            </a:r>
            <a:r>
              <a:rPr lang="en-US" altLang="zh-CN" sz="2500" dirty="0" err="1"/>
              <a:t>R</a:t>
            </a:r>
            <a:r>
              <a:rPr lang="en-US" altLang="zh-CN" sz="2500" baseline="-30000" dirty="0" err="1"/>
              <a:t>t</a:t>
            </a:r>
            <a:r>
              <a:rPr lang="zh-CN" altLang="en-US" sz="2500" baseline="-30000" dirty="0"/>
              <a:t>＋</a:t>
            </a:r>
            <a:r>
              <a:rPr lang="en-US" altLang="zh-CN" sz="2500" baseline="-30000" dirty="0"/>
              <a:t>1</a:t>
            </a:r>
            <a:r>
              <a:rPr lang="en-US" altLang="zh-CN" sz="2500" dirty="0"/>
              <a:t>, …,R</a:t>
            </a:r>
            <a:r>
              <a:rPr lang="en-US" altLang="zh-CN" sz="2500" baseline="-30000" dirty="0"/>
              <a:t>m</a:t>
            </a:r>
            <a:r>
              <a:rPr lang="en-US" altLang="zh-CN" sz="2500" dirty="0"/>
              <a:t>)</a:t>
            </a:r>
            <a:r>
              <a:rPr lang="zh-CN" altLang="en-US" sz="2500" dirty="0"/>
              <a:t>和</a:t>
            </a:r>
            <a:r>
              <a:rPr lang="en-US" altLang="zh-CN" sz="2500" dirty="0"/>
              <a:t>(R</a:t>
            </a:r>
            <a:r>
              <a:rPr lang="en-US" altLang="zh-CN" sz="2500" baseline="-30000" dirty="0"/>
              <a:t>m</a:t>
            </a:r>
            <a:r>
              <a:rPr lang="zh-CN" altLang="en-US" sz="2500" baseline="-30000" dirty="0"/>
              <a:t>＋</a:t>
            </a:r>
            <a:r>
              <a:rPr lang="en-US" altLang="zh-CN" sz="2500" baseline="-30000" dirty="0"/>
              <a:t>1</a:t>
            </a:r>
            <a:r>
              <a:rPr lang="en-US" altLang="zh-CN" sz="2500" dirty="0"/>
              <a:t>, …, R</a:t>
            </a:r>
            <a:r>
              <a:rPr lang="en-US" altLang="zh-CN" sz="2500" baseline="-30000" dirty="0"/>
              <a:t>n</a:t>
            </a:r>
            <a:r>
              <a:rPr lang="en-US" altLang="zh-CN" sz="2500" dirty="0"/>
              <a:t>)</a:t>
            </a:r>
            <a:r>
              <a:rPr lang="zh-CN" altLang="en-US" sz="2500" dirty="0"/>
              <a:t>已经有序，合并这两个文件，得到排序好的新文件</a:t>
            </a:r>
            <a:r>
              <a:rPr lang="en-US" altLang="zh-CN" sz="2500" dirty="0"/>
              <a:t>(</a:t>
            </a:r>
            <a:r>
              <a:rPr lang="en-US" altLang="zh-CN" sz="2500" dirty="0" err="1"/>
              <a:t>X</a:t>
            </a:r>
            <a:r>
              <a:rPr lang="en-US" altLang="zh-CN" sz="2500" baseline="-30000" dirty="0" err="1"/>
              <a:t>t</a:t>
            </a:r>
            <a:r>
              <a:rPr lang="en-US" altLang="zh-CN" sz="2500" dirty="0"/>
              <a:t>, </a:t>
            </a:r>
            <a:r>
              <a:rPr lang="en-US" altLang="zh-CN" sz="2500" dirty="0" err="1"/>
              <a:t>X</a:t>
            </a:r>
            <a:r>
              <a:rPr lang="en-US" altLang="zh-CN" sz="2500" baseline="-30000" dirty="0" err="1"/>
              <a:t>t</a:t>
            </a:r>
            <a:r>
              <a:rPr lang="zh-CN" altLang="en-US" sz="2500" baseline="-30000" dirty="0"/>
              <a:t>＋</a:t>
            </a:r>
            <a:r>
              <a:rPr lang="en-US" altLang="zh-CN" sz="2500" baseline="-30000" dirty="0"/>
              <a:t>1</a:t>
            </a:r>
            <a:r>
              <a:rPr lang="en-US" altLang="zh-CN" sz="2500" dirty="0"/>
              <a:t>, …, </a:t>
            </a:r>
            <a:r>
              <a:rPr lang="en-US" altLang="zh-CN" sz="2500" dirty="0" err="1"/>
              <a:t>X</a:t>
            </a:r>
            <a:r>
              <a:rPr lang="en-US" altLang="zh-CN" sz="2500" baseline="-30000" dirty="0" err="1"/>
              <a:t>n</a:t>
            </a:r>
            <a:r>
              <a:rPr lang="en-US" altLang="zh-CN" sz="2500" dirty="0"/>
              <a:t>)</a:t>
            </a:r>
            <a:r>
              <a:rPr lang="zh-CN" altLang="en-US" sz="2500" dirty="0"/>
              <a:t>； </a:t>
            </a:r>
          </a:p>
          <a:p>
            <a:pPr algn="just">
              <a:lnSpc>
                <a:spcPct val="120000"/>
              </a:lnSpc>
            </a:pPr>
            <a:r>
              <a:rPr lang="zh-CN" altLang="en-US" sz="2500" dirty="0">
                <a:solidFill>
                  <a:srgbClr val="CC3300"/>
                </a:solidFill>
              </a:rPr>
              <a:t>算法</a:t>
            </a:r>
            <a:r>
              <a:rPr lang="en-US" altLang="zh-CN" sz="2500" dirty="0" err="1">
                <a:solidFill>
                  <a:srgbClr val="CC3300"/>
                </a:solidFill>
              </a:rPr>
              <a:t>MPass</a:t>
            </a:r>
            <a:r>
              <a:rPr lang="en-US" altLang="zh-CN" sz="2500" dirty="0"/>
              <a:t> (R, n, 1ength</a:t>
            </a:r>
            <a:r>
              <a:rPr lang="zh-CN" altLang="en-US" sz="2500" dirty="0"/>
              <a:t>．</a:t>
            </a:r>
            <a:r>
              <a:rPr lang="en-US" altLang="zh-CN" sz="2500" dirty="0"/>
              <a:t>X)</a:t>
            </a:r>
            <a:r>
              <a:rPr lang="zh-CN" altLang="en-US" sz="2500" dirty="0"/>
              <a:t>：一趟合并算法，将文件</a:t>
            </a:r>
            <a:r>
              <a:rPr lang="en-US" altLang="zh-CN" sz="2500" dirty="0"/>
              <a:t>R</a:t>
            </a:r>
            <a:r>
              <a:rPr lang="zh-CN" altLang="en-US" sz="2500" dirty="0"/>
              <a:t>中长度为</a:t>
            </a:r>
            <a:r>
              <a:rPr lang="en-US" altLang="zh-CN" sz="2500" dirty="0"/>
              <a:t>length</a:t>
            </a:r>
            <a:r>
              <a:rPr lang="zh-CN" altLang="en-US" sz="2500" dirty="0"/>
              <a:t>的所有子文件两两合并到文件</a:t>
            </a:r>
            <a:r>
              <a:rPr lang="en-US" altLang="zh-CN" sz="2500" dirty="0"/>
              <a:t>X</a:t>
            </a:r>
            <a:r>
              <a:rPr lang="zh-CN" altLang="en-US" sz="2500" dirty="0"/>
              <a:t>中，</a:t>
            </a:r>
            <a:r>
              <a:rPr lang="en-US" altLang="zh-CN" sz="2500" dirty="0"/>
              <a:t>n</a:t>
            </a:r>
            <a:r>
              <a:rPr lang="zh-CN" altLang="en-US" sz="2500" dirty="0"/>
              <a:t>是</a:t>
            </a:r>
            <a:r>
              <a:rPr lang="en-US" altLang="zh-CN" sz="2500" dirty="0"/>
              <a:t>R</a:t>
            </a:r>
            <a:r>
              <a:rPr lang="zh-CN" altLang="en-US" sz="2500" dirty="0"/>
              <a:t>记录数，该函数中调用了</a:t>
            </a:r>
            <a:r>
              <a:rPr lang="en-US" altLang="zh-CN" sz="2500" dirty="0"/>
              <a:t>Merge()</a:t>
            </a:r>
            <a:r>
              <a:rPr lang="zh-CN" altLang="en-US" sz="2500" dirty="0"/>
              <a:t>；</a:t>
            </a:r>
          </a:p>
          <a:p>
            <a:pPr algn="just">
              <a:lnSpc>
                <a:spcPct val="120000"/>
              </a:lnSpc>
            </a:pPr>
            <a:r>
              <a:rPr lang="zh-CN" altLang="en-US" sz="2500" dirty="0">
                <a:solidFill>
                  <a:srgbClr val="CC3300"/>
                </a:solidFill>
              </a:rPr>
              <a:t>算法</a:t>
            </a:r>
            <a:r>
              <a:rPr lang="en-US" altLang="zh-CN" sz="2500" dirty="0" err="1">
                <a:solidFill>
                  <a:srgbClr val="CC3300"/>
                </a:solidFill>
              </a:rPr>
              <a:t>MSort</a:t>
            </a:r>
            <a:r>
              <a:rPr lang="en-US" altLang="zh-CN" sz="2500" dirty="0"/>
              <a:t> (R</a:t>
            </a:r>
            <a:r>
              <a:rPr lang="zh-CN" altLang="en-US" sz="2500" dirty="0"/>
              <a:t>，</a:t>
            </a:r>
            <a:r>
              <a:rPr lang="en-US" altLang="zh-CN" sz="2500" dirty="0"/>
              <a:t>n) </a:t>
            </a:r>
            <a:r>
              <a:rPr lang="zh-CN" altLang="en-US" sz="2500" dirty="0"/>
              <a:t>：合并排序算法，该函数通过调用函数</a:t>
            </a:r>
            <a:r>
              <a:rPr lang="en-US" altLang="zh-CN" sz="2500" dirty="0" err="1"/>
              <a:t>Mpass</a:t>
            </a:r>
            <a:r>
              <a:rPr lang="en-US" altLang="zh-CN" sz="2500" dirty="0"/>
              <a:t>()，</a:t>
            </a:r>
            <a:r>
              <a:rPr lang="zh-CN" altLang="en-US" sz="2500" dirty="0"/>
              <a:t>实现两路合并排序。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110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" y="187325"/>
            <a:ext cx="8915400" cy="685800"/>
          </a:xfrm>
          <a:noFill/>
          <a:ln/>
        </p:spPr>
        <p:txBody>
          <a:bodyPr/>
          <a:lstStyle/>
          <a:p>
            <a:pPr algn="just"/>
            <a:r>
              <a:rPr lang="zh-CN" altLang="en-US" sz="2800" b="1">
                <a:ea typeface="宋体" pitchFamily="2" charset="-122"/>
              </a:rPr>
              <a:t>一趟合并</a:t>
            </a:r>
            <a:r>
              <a:rPr lang="en-US" altLang="zh-CN" sz="2800" b="1">
                <a:ea typeface="宋体" pitchFamily="2" charset="-122"/>
              </a:rPr>
              <a:t>MPass </a:t>
            </a:r>
            <a:r>
              <a:rPr lang="en-US" altLang="zh-CN" sz="2400" b="1">
                <a:ea typeface="宋体" pitchFamily="2" charset="-122"/>
              </a:rPr>
              <a:t>(R, n, 1ength. X)</a:t>
            </a:r>
            <a:r>
              <a:rPr lang="zh-CN" altLang="en-US" sz="2800" b="1">
                <a:ea typeface="宋体" pitchFamily="2" charset="-122"/>
              </a:rPr>
              <a:t>的基本思想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85838"/>
            <a:ext cx="8839200" cy="50530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/>
              <a:t>设文件</a:t>
            </a:r>
            <a:r>
              <a:rPr lang="en-US" altLang="zh-CN" sz="2400"/>
              <a:t>R</a:t>
            </a:r>
            <a:r>
              <a:rPr lang="zh-CN" altLang="en-US" sz="2400"/>
              <a:t>中的</a:t>
            </a:r>
            <a:r>
              <a:rPr lang="en-US" altLang="zh-CN" sz="2400" i="1"/>
              <a:t>n</a:t>
            </a:r>
            <a:r>
              <a:rPr lang="zh-CN" altLang="en-US" sz="2400"/>
              <a:t>个记录已经分为一些长度为</a:t>
            </a:r>
            <a:r>
              <a:rPr lang="en-US" altLang="zh-CN" sz="2400" i="1"/>
              <a:t>len</a:t>
            </a:r>
            <a:r>
              <a:rPr lang="zh-CN" altLang="en-US" sz="2400"/>
              <a:t>的子文件，将这些子文件两两合并，合并成一些长度为</a:t>
            </a:r>
            <a:r>
              <a:rPr lang="en-US" altLang="zh-CN" sz="2400"/>
              <a:t>2</a:t>
            </a:r>
            <a:r>
              <a:rPr lang="en-US" altLang="zh-CN" sz="2400" i="1"/>
              <a:t>len</a:t>
            </a:r>
            <a:r>
              <a:rPr lang="zh-CN" altLang="en-US" sz="2400"/>
              <a:t>的子文件，结果放到</a:t>
            </a:r>
            <a:r>
              <a:rPr lang="en-US" altLang="zh-CN" sz="2400" i="1"/>
              <a:t>X</a:t>
            </a:r>
            <a:r>
              <a:rPr lang="zh-CN" altLang="en-US" sz="2400"/>
              <a:t>中。</a:t>
            </a:r>
          </a:p>
          <a:p>
            <a:pPr algn="just">
              <a:lnSpc>
                <a:spcPct val="120000"/>
              </a:lnSpc>
            </a:pPr>
            <a:r>
              <a:rPr lang="zh-CN" altLang="en-US" sz="2400"/>
              <a:t>如果</a:t>
            </a:r>
            <a:r>
              <a:rPr lang="en-US" altLang="zh-CN" sz="2400" i="1"/>
              <a:t>n</a:t>
            </a:r>
            <a:r>
              <a:rPr lang="zh-CN" altLang="en-US" sz="2400"/>
              <a:t>不是</a:t>
            </a:r>
            <a:r>
              <a:rPr lang="en-US" altLang="zh-CN" sz="2400"/>
              <a:t>2</a:t>
            </a:r>
            <a:r>
              <a:rPr lang="en-US" altLang="zh-CN" sz="2400" i="1"/>
              <a:t>len</a:t>
            </a:r>
            <a:r>
              <a:rPr lang="zh-CN" altLang="en-US" sz="2400"/>
              <a:t>的整数倍，则一趟合并到最后，可能遇到两种情形：</a:t>
            </a:r>
          </a:p>
          <a:p>
            <a:pPr lvl="1" algn="just">
              <a:lnSpc>
                <a:spcPct val="120000"/>
              </a:lnSpc>
            </a:pPr>
            <a:r>
              <a:rPr lang="zh-CN" altLang="en-US"/>
              <a:t> 剩下一个长度为</a:t>
            </a:r>
            <a:r>
              <a:rPr lang="en-US" altLang="zh-CN" i="1"/>
              <a:t>len</a:t>
            </a:r>
            <a:r>
              <a:rPr lang="zh-CN" altLang="en-US"/>
              <a:t>的子文件和另一个长度不足</a:t>
            </a:r>
            <a:r>
              <a:rPr lang="en-US" altLang="zh-CN" i="1"/>
              <a:t>len</a:t>
            </a:r>
            <a:r>
              <a:rPr lang="zh-CN" altLang="en-US"/>
              <a:t>的子文件，可用一次</a:t>
            </a:r>
            <a:r>
              <a:rPr lang="en-US" altLang="zh-CN" i="1"/>
              <a:t>merge</a:t>
            </a:r>
            <a:r>
              <a:rPr lang="zh-CN" altLang="en-US"/>
              <a:t>算法，将它们合并成一个长度小于</a:t>
            </a:r>
            <a:r>
              <a:rPr lang="en-US" altLang="zh-CN"/>
              <a:t>2</a:t>
            </a:r>
            <a:r>
              <a:rPr lang="en-US" altLang="zh-CN" i="1"/>
              <a:t>len</a:t>
            </a:r>
            <a:r>
              <a:rPr lang="zh-CN" altLang="en-US"/>
              <a:t>的子文件。 </a:t>
            </a:r>
          </a:p>
          <a:p>
            <a:pPr lvl="1" algn="just">
              <a:lnSpc>
                <a:spcPct val="120000"/>
              </a:lnSpc>
            </a:pPr>
            <a:r>
              <a:rPr lang="zh-CN" altLang="en-US"/>
              <a:t>只剩下一个子文件，其长度小于或等于</a:t>
            </a:r>
            <a:r>
              <a:rPr lang="en-US" altLang="zh-CN" i="1"/>
              <a:t>len</a:t>
            </a:r>
            <a:r>
              <a:rPr lang="zh-CN" altLang="en-US"/>
              <a:t>，可将它直接抄到</a:t>
            </a:r>
            <a:r>
              <a:rPr lang="en-US" altLang="zh-CN"/>
              <a:t>X</a:t>
            </a:r>
            <a:r>
              <a:rPr lang="zh-CN" altLang="en-US"/>
              <a:t>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111</a:t>
            </a:fld>
            <a:endParaRPr lang="zh-CN" altLang="en-US"/>
          </a:p>
        </p:txBody>
      </p:sp>
    </p:spTree>
  </p:cSld>
  <p:clrMapOvr>
    <a:masterClrMapping/>
  </p:clrMapOvr>
  <p:transition>
    <p:cover dir="ld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idx="1"/>
          </p:nvPr>
        </p:nvSpPr>
        <p:spPr>
          <a:xfrm>
            <a:off x="215900" y="142875"/>
            <a:ext cx="8640763" cy="6489700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itchFamily="2" charset="-122"/>
              </a:rPr>
              <a:t>一趟归并算法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算法</a:t>
            </a:r>
            <a:r>
              <a:rPr lang="en-US" altLang="zh-CN" sz="2400" dirty="0" err="1">
                <a:solidFill>
                  <a:schemeClr val="tx2"/>
                </a:solidFill>
              </a:rPr>
              <a:t>MPass</a:t>
            </a:r>
            <a:r>
              <a:rPr lang="en-US" altLang="zh-CN" sz="2400" dirty="0"/>
              <a:t>(R, n, 1ength</a:t>
            </a:r>
            <a:r>
              <a:rPr lang="zh-CN" altLang="en-US" sz="2400" dirty="0"/>
              <a:t>．</a:t>
            </a:r>
            <a:r>
              <a:rPr lang="en-US" altLang="zh-CN" sz="2400" dirty="0"/>
              <a:t>X)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MP1 [</a:t>
            </a:r>
            <a:r>
              <a:rPr lang="zh-CN" altLang="en-US" sz="2400" dirty="0">
                <a:solidFill>
                  <a:srgbClr val="CC3300"/>
                </a:solidFill>
              </a:rPr>
              <a:t>初始化</a:t>
            </a:r>
            <a:r>
              <a:rPr lang="en-US" altLang="zh-CN" sz="2400" dirty="0">
                <a:solidFill>
                  <a:srgbClr val="CC3300"/>
                </a:solidFill>
              </a:rPr>
              <a:t>]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 dirty="0"/>
              <a:t>          i</a:t>
            </a:r>
            <a:r>
              <a:rPr lang="en-US" altLang="zh-CN" sz="2400" dirty="0">
                <a:sym typeface="Symbol" pitchFamily="18" charset="2"/>
              </a:rPr>
              <a:t></a:t>
            </a:r>
            <a:r>
              <a:rPr lang="en-US" altLang="zh-CN" sz="2400" dirty="0"/>
              <a:t>1 </a:t>
            </a:r>
            <a:r>
              <a:rPr lang="zh-CN" altLang="en-US" sz="2400" dirty="0"/>
              <a:t>．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MP2 [</a:t>
            </a:r>
            <a:r>
              <a:rPr lang="zh-CN" altLang="en-US" sz="2400" dirty="0">
                <a:solidFill>
                  <a:srgbClr val="CC3300"/>
                </a:solidFill>
              </a:rPr>
              <a:t>合并相邻的两个长度为</a:t>
            </a:r>
            <a:r>
              <a:rPr lang="en-US" altLang="zh-CN" sz="2400" dirty="0">
                <a:solidFill>
                  <a:srgbClr val="CC3300"/>
                </a:solidFill>
              </a:rPr>
              <a:t>length</a:t>
            </a:r>
            <a:r>
              <a:rPr lang="zh-CN" altLang="en-US" sz="2400" dirty="0">
                <a:solidFill>
                  <a:srgbClr val="CC3300"/>
                </a:solidFill>
              </a:rPr>
              <a:t>的子文件</a:t>
            </a:r>
            <a:r>
              <a:rPr lang="en-US" altLang="zh-CN" sz="2400" dirty="0">
                <a:solidFill>
                  <a:srgbClr val="CC3300"/>
                </a:solidFill>
              </a:rPr>
              <a:t>]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 dirty="0"/>
              <a:t>         WHILE  </a:t>
            </a:r>
            <a:r>
              <a:rPr lang="en-US" altLang="zh-CN" sz="2400" dirty="0" err="1"/>
              <a:t>i≤n</a:t>
            </a:r>
            <a:r>
              <a:rPr lang="en-US" altLang="zh-CN" sz="2400" dirty="0"/>
              <a:t> – 2*length + 1  DO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(    </a:t>
            </a:r>
            <a:r>
              <a:rPr lang="en-US" altLang="zh-CN" sz="2400" dirty="0">
                <a:solidFill>
                  <a:schemeClr val="tx2"/>
                </a:solidFill>
              </a:rPr>
              <a:t>Merge(R, i, i</a:t>
            </a:r>
            <a:r>
              <a:rPr lang="zh-CN" altLang="en-US" sz="2400" dirty="0">
                <a:solidFill>
                  <a:schemeClr val="tx2"/>
                </a:solidFill>
              </a:rPr>
              <a:t>＋</a:t>
            </a:r>
            <a:r>
              <a:rPr lang="en-US" altLang="zh-CN" sz="2400" dirty="0">
                <a:solidFill>
                  <a:schemeClr val="tx2"/>
                </a:solidFill>
              </a:rPr>
              <a:t>length-1, i</a:t>
            </a:r>
            <a:r>
              <a:rPr lang="zh-CN" altLang="en-US" sz="2400" dirty="0">
                <a:solidFill>
                  <a:schemeClr val="tx2"/>
                </a:solidFill>
              </a:rPr>
              <a:t>＋</a:t>
            </a:r>
            <a:r>
              <a:rPr lang="en-US" altLang="zh-CN" sz="2400" dirty="0">
                <a:solidFill>
                  <a:schemeClr val="tx2"/>
                </a:solidFill>
              </a:rPr>
              <a:t>2*length-1. X ) .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  </a:t>
            </a:r>
            <a:r>
              <a:rPr lang="en-US" altLang="zh-CN" sz="2400" dirty="0" err="1"/>
              <a:t>i</a:t>
            </a:r>
            <a:r>
              <a:rPr lang="en-US" altLang="zh-CN" sz="2400" dirty="0" err="1">
                <a:sym typeface="Symbol" pitchFamily="18" charset="2"/>
              </a:rPr>
              <a:t>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＋</a:t>
            </a:r>
            <a:r>
              <a:rPr lang="en-US" altLang="zh-CN" sz="2400" dirty="0"/>
              <a:t>2*length </a:t>
            </a:r>
            <a:r>
              <a:rPr lang="zh-CN" altLang="en-US" sz="2400" dirty="0"/>
              <a:t>．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CC3300"/>
                </a:solidFill>
              </a:rPr>
              <a:t> </a:t>
            </a:r>
            <a:r>
              <a:rPr lang="en-US" altLang="zh-CN" sz="2400" dirty="0">
                <a:solidFill>
                  <a:srgbClr val="CC3300"/>
                </a:solidFill>
              </a:rPr>
              <a:t>MP3 [</a:t>
            </a:r>
            <a:r>
              <a:rPr lang="zh-CN" altLang="en-US" sz="2400" dirty="0">
                <a:solidFill>
                  <a:srgbClr val="CC3300"/>
                </a:solidFill>
              </a:rPr>
              <a:t>处理余留的长度小于</a:t>
            </a:r>
            <a:r>
              <a:rPr lang="en-US" altLang="zh-CN" sz="2400" dirty="0">
                <a:solidFill>
                  <a:srgbClr val="CC3300"/>
                </a:solidFill>
              </a:rPr>
              <a:t>2*length</a:t>
            </a:r>
            <a:r>
              <a:rPr lang="zh-CN" altLang="en-US" sz="2400" dirty="0">
                <a:solidFill>
                  <a:srgbClr val="CC3300"/>
                </a:solidFill>
              </a:rPr>
              <a:t>的子文件</a:t>
            </a:r>
            <a:r>
              <a:rPr lang="en-US" altLang="zh-CN" sz="2400" dirty="0">
                <a:solidFill>
                  <a:srgbClr val="CC3300"/>
                </a:solidFill>
              </a:rPr>
              <a:t>]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 dirty="0"/>
              <a:t>          IF  </a:t>
            </a:r>
            <a:r>
              <a:rPr lang="en-US" altLang="zh-CN" sz="2400" dirty="0" err="1"/>
              <a:t>i+length</a:t>
            </a:r>
            <a:r>
              <a:rPr lang="en-US" altLang="zh-CN" sz="2400" dirty="0"/>
              <a:t>–1&lt;n  THEN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>
                <a:solidFill>
                  <a:schemeClr val="tx2"/>
                </a:solidFill>
              </a:rPr>
              <a:t>Merge(R, i, i+length-1, n. X)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400" dirty="0"/>
              <a:t>          </a:t>
            </a:r>
            <a:r>
              <a:rPr lang="en-US" altLang="zh-CN" sz="2400" dirty="0"/>
              <a:t>ELSE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FOR j=i  TO  n  DO 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←R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 </a:t>
            </a:r>
            <a:r>
              <a:rPr lang="zh-CN" altLang="en-US" sz="2400" dirty="0"/>
              <a:t>．</a:t>
            </a:r>
            <a:r>
              <a:rPr lang="en-US" altLang="zh-CN" sz="2400" dirty="0"/>
              <a:t> ▌</a:t>
            </a:r>
            <a:r>
              <a:rPr lang="zh-CN" altLang="en-US" sz="2400" dirty="0">
                <a:ea typeface="楷体_GB2312" pitchFamily="49" charset="-122"/>
              </a:rPr>
              <a:t>                                              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112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ChangeArrowheads="1"/>
          </p:cNvSpPr>
          <p:nvPr/>
        </p:nvSpPr>
        <p:spPr bwMode="auto">
          <a:xfrm>
            <a:off x="152400" y="125413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en-US" sz="32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2149475" y="228600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归并排序算法</a:t>
            </a:r>
            <a:endParaRPr kumimoji="1" lang="zh-CN" altLang="en-US" sz="2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43748" name="Rectangle 4" descr="白色大理石"/>
          <p:cNvSpPr>
            <a:spLocks noChangeArrowheads="1"/>
          </p:cNvSpPr>
          <p:nvPr/>
        </p:nvSpPr>
        <p:spPr bwMode="auto">
          <a:xfrm>
            <a:off x="228600" y="1143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21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43749" name="Rectangle 5" descr="白色大理石"/>
          <p:cNvSpPr>
            <a:spLocks noChangeArrowheads="1"/>
          </p:cNvSpPr>
          <p:nvPr/>
        </p:nvSpPr>
        <p:spPr bwMode="auto">
          <a:xfrm>
            <a:off x="990600" y="11430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43750" name="Rectangle 6" descr="白色大理石"/>
          <p:cNvSpPr>
            <a:spLocks noChangeArrowheads="1"/>
          </p:cNvSpPr>
          <p:nvPr/>
        </p:nvSpPr>
        <p:spPr bwMode="auto">
          <a:xfrm>
            <a:off x="1676400" y="2286000"/>
            <a:ext cx="7620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25*</a:t>
            </a:r>
          </a:p>
        </p:txBody>
      </p:sp>
      <p:sp>
        <p:nvSpPr>
          <p:cNvPr id="543751" name="Rectangle 7" descr="白色大理石"/>
          <p:cNvSpPr>
            <a:spLocks noChangeArrowheads="1"/>
          </p:cNvSpPr>
          <p:nvPr/>
        </p:nvSpPr>
        <p:spPr bwMode="auto">
          <a:xfrm>
            <a:off x="2438400" y="11430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25*</a:t>
            </a:r>
          </a:p>
        </p:txBody>
      </p:sp>
      <p:sp>
        <p:nvSpPr>
          <p:cNvPr id="543752" name="Rectangle 8" descr="白色大理石"/>
          <p:cNvSpPr>
            <a:spLocks noChangeArrowheads="1"/>
          </p:cNvSpPr>
          <p:nvPr/>
        </p:nvSpPr>
        <p:spPr bwMode="auto">
          <a:xfrm>
            <a:off x="3124200" y="11430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93</a:t>
            </a:r>
          </a:p>
        </p:txBody>
      </p:sp>
      <p:sp>
        <p:nvSpPr>
          <p:cNvPr id="543753" name="Rectangle 9" descr="白色大理石"/>
          <p:cNvSpPr>
            <a:spLocks noChangeArrowheads="1"/>
          </p:cNvSpPr>
          <p:nvPr/>
        </p:nvSpPr>
        <p:spPr bwMode="auto">
          <a:xfrm>
            <a:off x="3810000" y="11430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62</a:t>
            </a:r>
          </a:p>
        </p:txBody>
      </p:sp>
      <p:sp>
        <p:nvSpPr>
          <p:cNvPr id="543754" name="Rectangle 10" descr="白色大理石"/>
          <p:cNvSpPr>
            <a:spLocks noChangeArrowheads="1"/>
          </p:cNvSpPr>
          <p:nvPr/>
        </p:nvSpPr>
        <p:spPr bwMode="auto">
          <a:xfrm>
            <a:off x="4495800" y="11430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72</a:t>
            </a:r>
          </a:p>
        </p:txBody>
      </p:sp>
      <p:sp>
        <p:nvSpPr>
          <p:cNvPr id="543755" name="Rectangle 11" descr="白色大理石"/>
          <p:cNvSpPr>
            <a:spLocks noChangeArrowheads="1"/>
          </p:cNvSpPr>
          <p:nvPr/>
        </p:nvSpPr>
        <p:spPr bwMode="auto">
          <a:xfrm>
            <a:off x="5164138" y="1133475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08</a:t>
            </a:r>
          </a:p>
        </p:txBody>
      </p:sp>
      <p:sp>
        <p:nvSpPr>
          <p:cNvPr id="543756" name="Rectangle 12" descr="白色大理石"/>
          <p:cNvSpPr>
            <a:spLocks noChangeArrowheads="1"/>
          </p:cNvSpPr>
          <p:nvPr/>
        </p:nvSpPr>
        <p:spPr bwMode="auto">
          <a:xfrm>
            <a:off x="5867400" y="11430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37</a:t>
            </a:r>
          </a:p>
        </p:txBody>
      </p:sp>
      <p:sp>
        <p:nvSpPr>
          <p:cNvPr id="543757" name="Rectangle 13" descr="白色大理石"/>
          <p:cNvSpPr>
            <a:spLocks noChangeArrowheads="1"/>
          </p:cNvSpPr>
          <p:nvPr/>
        </p:nvSpPr>
        <p:spPr bwMode="auto">
          <a:xfrm>
            <a:off x="6553200" y="11430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16</a:t>
            </a:r>
          </a:p>
        </p:txBody>
      </p:sp>
      <p:sp>
        <p:nvSpPr>
          <p:cNvPr id="543758" name="Rectangle 14" descr="白色大理石"/>
          <p:cNvSpPr>
            <a:spLocks noChangeArrowheads="1"/>
          </p:cNvSpPr>
          <p:nvPr/>
        </p:nvSpPr>
        <p:spPr bwMode="auto">
          <a:xfrm>
            <a:off x="7239000" y="11430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54</a:t>
            </a:r>
          </a:p>
        </p:txBody>
      </p:sp>
      <p:sp>
        <p:nvSpPr>
          <p:cNvPr id="543759" name="Rectangle 15" descr="白色大理石"/>
          <p:cNvSpPr>
            <a:spLocks noChangeArrowheads="1"/>
          </p:cNvSpPr>
          <p:nvPr/>
        </p:nvSpPr>
        <p:spPr bwMode="auto">
          <a:xfrm>
            <a:off x="1676400" y="1143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49</a:t>
            </a:r>
          </a:p>
        </p:txBody>
      </p:sp>
      <p:sp>
        <p:nvSpPr>
          <p:cNvPr id="543760" name="Rectangle 16" descr="白色大理石"/>
          <p:cNvSpPr>
            <a:spLocks noChangeArrowheads="1"/>
          </p:cNvSpPr>
          <p:nvPr/>
        </p:nvSpPr>
        <p:spPr bwMode="auto">
          <a:xfrm>
            <a:off x="228600" y="2286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21</a:t>
            </a:r>
          </a:p>
        </p:txBody>
      </p:sp>
      <p:sp>
        <p:nvSpPr>
          <p:cNvPr id="543761" name="Rectangle 17" descr="白色大理石"/>
          <p:cNvSpPr>
            <a:spLocks noChangeArrowheads="1"/>
          </p:cNvSpPr>
          <p:nvPr/>
        </p:nvSpPr>
        <p:spPr bwMode="auto">
          <a:xfrm>
            <a:off x="838200" y="2286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</a:t>
            </a:r>
          </a:p>
        </p:txBody>
      </p:sp>
      <p:sp>
        <p:nvSpPr>
          <p:cNvPr id="543762" name="Rectangle 18" descr="白色大理石"/>
          <p:cNvSpPr>
            <a:spLocks noChangeArrowheads="1"/>
          </p:cNvSpPr>
          <p:nvPr/>
        </p:nvSpPr>
        <p:spPr bwMode="auto">
          <a:xfrm>
            <a:off x="2286000" y="2286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49</a:t>
            </a:r>
          </a:p>
        </p:txBody>
      </p:sp>
      <p:sp>
        <p:nvSpPr>
          <p:cNvPr id="543763" name="Rectangle 19" descr="白色大理石"/>
          <p:cNvSpPr>
            <a:spLocks noChangeArrowheads="1"/>
          </p:cNvSpPr>
          <p:nvPr/>
        </p:nvSpPr>
        <p:spPr bwMode="auto">
          <a:xfrm>
            <a:off x="3124200" y="2286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62</a:t>
            </a:r>
          </a:p>
        </p:txBody>
      </p:sp>
      <p:sp>
        <p:nvSpPr>
          <p:cNvPr id="543764" name="Rectangle 20" descr="白色大理石"/>
          <p:cNvSpPr>
            <a:spLocks noChangeArrowheads="1"/>
          </p:cNvSpPr>
          <p:nvPr/>
        </p:nvSpPr>
        <p:spPr bwMode="auto">
          <a:xfrm>
            <a:off x="3733800" y="2286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93</a:t>
            </a:r>
          </a:p>
        </p:txBody>
      </p:sp>
      <p:sp>
        <p:nvSpPr>
          <p:cNvPr id="543765" name="Rectangle 21" descr="白色大理石"/>
          <p:cNvSpPr>
            <a:spLocks noChangeArrowheads="1"/>
          </p:cNvSpPr>
          <p:nvPr/>
        </p:nvSpPr>
        <p:spPr bwMode="auto">
          <a:xfrm>
            <a:off x="4495800" y="2286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08</a:t>
            </a:r>
          </a:p>
        </p:txBody>
      </p:sp>
      <p:sp>
        <p:nvSpPr>
          <p:cNvPr id="543766" name="Rectangle 22" descr="白色大理石"/>
          <p:cNvSpPr>
            <a:spLocks noChangeArrowheads="1"/>
          </p:cNvSpPr>
          <p:nvPr/>
        </p:nvSpPr>
        <p:spPr bwMode="auto">
          <a:xfrm>
            <a:off x="5105400" y="2286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72</a:t>
            </a:r>
          </a:p>
        </p:txBody>
      </p:sp>
      <p:sp>
        <p:nvSpPr>
          <p:cNvPr id="543767" name="Rectangle 23" descr="白色大理石"/>
          <p:cNvSpPr>
            <a:spLocks noChangeArrowheads="1"/>
          </p:cNvSpPr>
          <p:nvPr/>
        </p:nvSpPr>
        <p:spPr bwMode="auto">
          <a:xfrm>
            <a:off x="5867400" y="2286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16</a:t>
            </a:r>
          </a:p>
        </p:txBody>
      </p:sp>
      <p:sp>
        <p:nvSpPr>
          <p:cNvPr id="543768" name="Rectangle 24" descr="白色大理石"/>
          <p:cNvSpPr>
            <a:spLocks noChangeArrowheads="1"/>
          </p:cNvSpPr>
          <p:nvPr/>
        </p:nvSpPr>
        <p:spPr bwMode="auto">
          <a:xfrm>
            <a:off x="6400800" y="2286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37</a:t>
            </a:r>
          </a:p>
        </p:txBody>
      </p:sp>
      <p:sp>
        <p:nvSpPr>
          <p:cNvPr id="543769" name="Rectangle 25" descr="白色大理石"/>
          <p:cNvSpPr>
            <a:spLocks noChangeArrowheads="1"/>
          </p:cNvSpPr>
          <p:nvPr/>
        </p:nvSpPr>
        <p:spPr bwMode="auto">
          <a:xfrm>
            <a:off x="7239000" y="2286000"/>
            <a:ext cx="533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54</a:t>
            </a:r>
          </a:p>
        </p:txBody>
      </p:sp>
      <p:sp>
        <p:nvSpPr>
          <p:cNvPr id="543770" name="Rectangle 26" descr="白色大理石"/>
          <p:cNvSpPr>
            <a:spLocks noChangeArrowheads="1"/>
          </p:cNvSpPr>
          <p:nvPr/>
        </p:nvSpPr>
        <p:spPr bwMode="auto">
          <a:xfrm>
            <a:off x="228600" y="3429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21</a:t>
            </a:r>
          </a:p>
        </p:txBody>
      </p:sp>
      <p:sp>
        <p:nvSpPr>
          <p:cNvPr id="543771" name="Rectangle 27" descr="白色大理石"/>
          <p:cNvSpPr>
            <a:spLocks noChangeArrowheads="1"/>
          </p:cNvSpPr>
          <p:nvPr/>
        </p:nvSpPr>
        <p:spPr bwMode="auto">
          <a:xfrm>
            <a:off x="838200" y="3429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</a:t>
            </a:r>
          </a:p>
        </p:txBody>
      </p:sp>
      <p:sp>
        <p:nvSpPr>
          <p:cNvPr id="543772" name="Rectangle 28" descr="白色大理石"/>
          <p:cNvSpPr>
            <a:spLocks noChangeArrowheads="1"/>
          </p:cNvSpPr>
          <p:nvPr/>
        </p:nvSpPr>
        <p:spPr bwMode="auto">
          <a:xfrm>
            <a:off x="1371600" y="3429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25*</a:t>
            </a:r>
          </a:p>
        </p:txBody>
      </p:sp>
      <p:sp>
        <p:nvSpPr>
          <p:cNvPr id="543773" name="Rectangle 29" descr="白色大理石"/>
          <p:cNvSpPr>
            <a:spLocks noChangeArrowheads="1"/>
          </p:cNvSpPr>
          <p:nvPr/>
        </p:nvSpPr>
        <p:spPr bwMode="auto">
          <a:xfrm>
            <a:off x="1981200" y="3429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49</a:t>
            </a:r>
          </a:p>
        </p:txBody>
      </p:sp>
      <p:sp>
        <p:nvSpPr>
          <p:cNvPr id="543774" name="Rectangle 30" descr="白色大理石"/>
          <p:cNvSpPr>
            <a:spLocks noChangeArrowheads="1"/>
          </p:cNvSpPr>
          <p:nvPr/>
        </p:nvSpPr>
        <p:spPr bwMode="auto">
          <a:xfrm>
            <a:off x="3124200" y="3429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08</a:t>
            </a:r>
          </a:p>
        </p:txBody>
      </p:sp>
      <p:sp>
        <p:nvSpPr>
          <p:cNvPr id="543775" name="Rectangle 31" descr="白色大理石"/>
          <p:cNvSpPr>
            <a:spLocks noChangeArrowheads="1"/>
          </p:cNvSpPr>
          <p:nvPr/>
        </p:nvSpPr>
        <p:spPr bwMode="auto">
          <a:xfrm>
            <a:off x="3733800" y="3429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62</a:t>
            </a:r>
          </a:p>
        </p:txBody>
      </p:sp>
      <p:sp>
        <p:nvSpPr>
          <p:cNvPr id="543776" name="Rectangle 32" descr="白色大理石"/>
          <p:cNvSpPr>
            <a:spLocks noChangeArrowheads="1"/>
          </p:cNvSpPr>
          <p:nvPr/>
        </p:nvSpPr>
        <p:spPr bwMode="auto">
          <a:xfrm>
            <a:off x="4267200" y="3429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72</a:t>
            </a:r>
          </a:p>
        </p:txBody>
      </p:sp>
      <p:sp>
        <p:nvSpPr>
          <p:cNvPr id="543777" name="Rectangle 33" descr="白色大理石"/>
          <p:cNvSpPr>
            <a:spLocks noChangeArrowheads="1"/>
          </p:cNvSpPr>
          <p:nvPr/>
        </p:nvSpPr>
        <p:spPr bwMode="auto">
          <a:xfrm>
            <a:off x="4876800" y="3429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93</a:t>
            </a:r>
          </a:p>
        </p:txBody>
      </p:sp>
      <p:sp>
        <p:nvSpPr>
          <p:cNvPr id="543778" name="Rectangle 34" descr="白色大理石"/>
          <p:cNvSpPr>
            <a:spLocks noChangeArrowheads="1"/>
          </p:cNvSpPr>
          <p:nvPr/>
        </p:nvSpPr>
        <p:spPr bwMode="auto">
          <a:xfrm>
            <a:off x="5867400" y="3429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16</a:t>
            </a:r>
          </a:p>
        </p:txBody>
      </p:sp>
      <p:sp>
        <p:nvSpPr>
          <p:cNvPr id="543779" name="Rectangle 35" descr="白色大理石"/>
          <p:cNvSpPr>
            <a:spLocks noChangeArrowheads="1"/>
          </p:cNvSpPr>
          <p:nvPr/>
        </p:nvSpPr>
        <p:spPr bwMode="auto">
          <a:xfrm>
            <a:off x="6400800" y="3429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37</a:t>
            </a:r>
          </a:p>
        </p:txBody>
      </p:sp>
      <p:sp>
        <p:nvSpPr>
          <p:cNvPr id="543780" name="Rectangle 36" descr="白色大理石"/>
          <p:cNvSpPr>
            <a:spLocks noChangeArrowheads="1"/>
          </p:cNvSpPr>
          <p:nvPr/>
        </p:nvSpPr>
        <p:spPr bwMode="auto">
          <a:xfrm>
            <a:off x="7010400" y="3429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54</a:t>
            </a:r>
          </a:p>
        </p:txBody>
      </p:sp>
      <p:sp>
        <p:nvSpPr>
          <p:cNvPr id="543781" name="Rectangle 37" descr="白色大理石"/>
          <p:cNvSpPr>
            <a:spLocks noChangeArrowheads="1"/>
          </p:cNvSpPr>
          <p:nvPr/>
        </p:nvSpPr>
        <p:spPr bwMode="auto">
          <a:xfrm>
            <a:off x="733425" y="4572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08</a:t>
            </a:r>
          </a:p>
        </p:txBody>
      </p:sp>
      <p:sp>
        <p:nvSpPr>
          <p:cNvPr id="543782" name="Rectangle 38" descr="白色大理石"/>
          <p:cNvSpPr>
            <a:spLocks noChangeArrowheads="1"/>
          </p:cNvSpPr>
          <p:nvPr/>
        </p:nvSpPr>
        <p:spPr bwMode="auto">
          <a:xfrm>
            <a:off x="228600" y="5715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08</a:t>
            </a:r>
          </a:p>
        </p:txBody>
      </p:sp>
      <p:sp>
        <p:nvSpPr>
          <p:cNvPr id="543783" name="Rectangle 39" descr="白色大理石"/>
          <p:cNvSpPr>
            <a:spLocks noChangeArrowheads="1"/>
          </p:cNvSpPr>
          <p:nvPr/>
        </p:nvSpPr>
        <p:spPr bwMode="auto">
          <a:xfrm>
            <a:off x="1343025" y="4572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21</a:t>
            </a:r>
          </a:p>
        </p:txBody>
      </p:sp>
      <p:sp>
        <p:nvSpPr>
          <p:cNvPr id="543784" name="Rectangle 40" descr="白色大理石"/>
          <p:cNvSpPr>
            <a:spLocks noChangeArrowheads="1"/>
          </p:cNvSpPr>
          <p:nvPr/>
        </p:nvSpPr>
        <p:spPr bwMode="auto">
          <a:xfrm>
            <a:off x="838200" y="5715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16</a:t>
            </a:r>
          </a:p>
        </p:txBody>
      </p:sp>
      <p:sp>
        <p:nvSpPr>
          <p:cNvPr id="543785" name="Rectangle 41" descr="白色大理石"/>
          <p:cNvSpPr>
            <a:spLocks noChangeArrowheads="1"/>
          </p:cNvSpPr>
          <p:nvPr/>
        </p:nvSpPr>
        <p:spPr bwMode="auto">
          <a:xfrm>
            <a:off x="1876425" y="4572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</a:t>
            </a:r>
          </a:p>
        </p:txBody>
      </p:sp>
      <p:sp>
        <p:nvSpPr>
          <p:cNvPr id="543786" name="Rectangle 42" descr="白色大理石"/>
          <p:cNvSpPr>
            <a:spLocks noChangeArrowheads="1"/>
          </p:cNvSpPr>
          <p:nvPr/>
        </p:nvSpPr>
        <p:spPr bwMode="auto">
          <a:xfrm>
            <a:off x="1371600" y="5715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21</a:t>
            </a:r>
          </a:p>
        </p:txBody>
      </p:sp>
      <p:sp>
        <p:nvSpPr>
          <p:cNvPr id="543787" name="Rectangle 43" descr="白色大理石"/>
          <p:cNvSpPr>
            <a:spLocks noChangeArrowheads="1"/>
          </p:cNvSpPr>
          <p:nvPr/>
        </p:nvSpPr>
        <p:spPr bwMode="auto">
          <a:xfrm>
            <a:off x="2486025" y="4572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25*</a:t>
            </a:r>
          </a:p>
        </p:txBody>
      </p:sp>
      <p:sp>
        <p:nvSpPr>
          <p:cNvPr id="543788" name="Rectangle 44" descr="白色大理石"/>
          <p:cNvSpPr>
            <a:spLocks noChangeArrowheads="1"/>
          </p:cNvSpPr>
          <p:nvPr/>
        </p:nvSpPr>
        <p:spPr bwMode="auto">
          <a:xfrm>
            <a:off x="1981200" y="5715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</a:t>
            </a:r>
          </a:p>
        </p:txBody>
      </p:sp>
      <p:sp>
        <p:nvSpPr>
          <p:cNvPr id="543789" name="Rectangle 45" descr="白色大理石"/>
          <p:cNvSpPr>
            <a:spLocks noChangeArrowheads="1"/>
          </p:cNvSpPr>
          <p:nvPr/>
        </p:nvSpPr>
        <p:spPr bwMode="auto">
          <a:xfrm>
            <a:off x="3095625" y="4572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49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43790" name="Rectangle 46" descr="白色大理石"/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25*</a:t>
            </a:r>
          </a:p>
        </p:txBody>
      </p:sp>
      <p:sp>
        <p:nvSpPr>
          <p:cNvPr id="543791" name="Rectangle 47" descr="白色大理石"/>
          <p:cNvSpPr>
            <a:spLocks noChangeArrowheads="1"/>
          </p:cNvSpPr>
          <p:nvPr/>
        </p:nvSpPr>
        <p:spPr bwMode="auto">
          <a:xfrm>
            <a:off x="3200400" y="4572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62</a:t>
            </a:r>
          </a:p>
        </p:txBody>
      </p:sp>
      <p:sp>
        <p:nvSpPr>
          <p:cNvPr id="543792" name="Rectangle 48" descr="白色大理石"/>
          <p:cNvSpPr>
            <a:spLocks noChangeArrowheads="1"/>
          </p:cNvSpPr>
          <p:nvPr/>
        </p:nvSpPr>
        <p:spPr bwMode="auto">
          <a:xfrm>
            <a:off x="3200400" y="5715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37</a:t>
            </a:r>
          </a:p>
        </p:txBody>
      </p:sp>
      <p:sp>
        <p:nvSpPr>
          <p:cNvPr id="543793" name="Rectangle 49" descr="白色大理石"/>
          <p:cNvSpPr>
            <a:spLocks noChangeArrowheads="1"/>
          </p:cNvSpPr>
          <p:nvPr/>
        </p:nvSpPr>
        <p:spPr bwMode="auto">
          <a:xfrm>
            <a:off x="3733800" y="4572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72</a:t>
            </a:r>
          </a:p>
        </p:txBody>
      </p:sp>
      <p:sp>
        <p:nvSpPr>
          <p:cNvPr id="543794" name="Rectangle 50" descr="白色大理石"/>
          <p:cNvSpPr>
            <a:spLocks noChangeArrowheads="1"/>
          </p:cNvSpPr>
          <p:nvPr/>
        </p:nvSpPr>
        <p:spPr bwMode="auto">
          <a:xfrm>
            <a:off x="3733800" y="5715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49</a:t>
            </a:r>
          </a:p>
        </p:txBody>
      </p:sp>
      <p:sp>
        <p:nvSpPr>
          <p:cNvPr id="543795" name="Rectangle 51" descr="白色大理石"/>
          <p:cNvSpPr>
            <a:spLocks noChangeArrowheads="1"/>
          </p:cNvSpPr>
          <p:nvPr/>
        </p:nvSpPr>
        <p:spPr bwMode="auto">
          <a:xfrm>
            <a:off x="4343400" y="4572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93</a:t>
            </a:r>
          </a:p>
        </p:txBody>
      </p:sp>
      <p:sp>
        <p:nvSpPr>
          <p:cNvPr id="543796" name="Rectangle 52" descr="白色大理石"/>
          <p:cNvSpPr>
            <a:spLocks noChangeArrowheads="1"/>
          </p:cNvSpPr>
          <p:nvPr/>
        </p:nvSpPr>
        <p:spPr bwMode="auto">
          <a:xfrm>
            <a:off x="4343400" y="5715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54</a:t>
            </a:r>
          </a:p>
        </p:txBody>
      </p:sp>
      <p:sp>
        <p:nvSpPr>
          <p:cNvPr id="543797" name="Rectangle 53" descr="白色大理石"/>
          <p:cNvSpPr>
            <a:spLocks noChangeArrowheads="1"/>
          </p:cNvSpPr>
          <p:nvPr/>
        </p:nvSpPr>
        <p:spPr bwMode="auto">
          <a:xfrm>
            <a:off x="5867400" y="4572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16</a:t>
            </a:r>
          </a:p>
        </p:txBody>
      </p:sp>
      <p:sp>
        <p:nvSpPr>
          <p:cNvPr id="543798" name="Rectangle 54" descr="白色大理石"/>
          <p:cNvSpPr>
            <a:spLocks noChangeArrowheads="1"/>
          </p:cNvSpPr>
          <p:nvPr/>
        </p:nvSpPr>
        <p:spPr bwMode="auto">
          <a:xfrm>
            <a:off x="6400800" y="4572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37</a:t>
            </a:r>
          </a:p>
        </p:txBody>
      </p:sp>
      <p:sp>
        <p:nvSpPr>
          <p:cNvPr id="543799" name="Rectangle 55" descr="白色大理石"/>
          <p:cNvSpPr>
            <a:spLocks noChangeArrowheads="1"/>
          </p:cNvSpPr>
          <p:nvPr/>
        </p:nvSpPr>
        <p:spPr bwMode="auto">
          <a:xfrm>
            <a:off x="7010400" y="4572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54</a:t>
            </a:r>
          </a:p>
        </p:txBody>
      </p:sp>
      <p:sp>
        <p:nvSpPr>
          <p:cNvPr id="543800" name="Rectangle 56" descr="白色大理石"/>
          <p:cNvSpPr>
            <a:spLocks noChangeArrowheads="1"/>
          </p:cNvSpPr>
          <p:nvPr/>
        </p:nvSpPr>
        <p:spPr bwMode="auto">
          <a:xfrm>
            <a:off x="4876800" y="5715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62</a:t>
            </a:r>
          </a:p>
        </p:txBody>
      </p:sp>
      <p:sp>
        <p:nvSpPr>
          <p:cNvPr id="543801" name="Rectangle 57" descr="白色大理石"/>
          <p:cNvSpPr>
            <a:spLocks noChangeArrowheads="1"/>
          </p:cNvSpPr>
          <p:nvPr/>
        </p:nvSpPr>
        <p:spPr bwMode="auto">
          <a:xfrm>
            <a:off x="5410200" y="5715000"/>
            <a:ext cx="685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72</a:t>
            </a:r>
          </a:p>
        </p:txBody>
      </p:sp>
      <p:sp>
        <p:nvSpPr>
          <p:cNvPr id="543802" name="Rectangle 58" descr="白色大理石"/>
          <p:cNvSpPr>
            <a:spLocks noChangeArrowheads="1"/>
          </p:cNvSpPr>
          <p:nvPr/>
        </p:nvSpPr>
        <p:spPr bwMode="auto">
          <a:xfrm>
            <a:off x="6019800" y="5715000"/>
            <a:ext cx="609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1" hangingPunct="1"/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93</a:t>
            </a:r>
          </a:p>
        </p:txBody>
      </p:sp>
      <p:sp>
        <p:nvSpPr>
          <p:cNvPr id="543803" name="Line 59"/>
          <p:cNvSpPr>
            <a:spLocks noChangeShapeType="1"/>
          </p:cNvSpPr>
          <p:nvPr/>
        </p:nvSpPr>
        <p:spPr bwMode="auto">
          <a:xfrm>
            <a:off x="2286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04" name="Line 60"/>
          <p:cNvSpPr>
            <a:spLocks noChangeShapeType="1"/>
          </p:cNvSpPr>
          <p:nvPr/>
        </p:nvSpPr>
        <p:spPr bwMode="auto">
          <a:xfrm>
            <a:off x="228600" y="2819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05" name="Line 61"/>
          <p:cNvSpPr>
            <a:spLocks noChangeShapeType="1"/>
          </p:cNvSpPr>
          <p:nvPr/>
        </p:nvSpPr>
        <p:spPr bwMode="auto">
          <a:xfrm>
            <a:off x="228600" y="3962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06" name="Line 62"/>
          <p:cNvSpPr>
            <a:spLocks noChangeShapeType="1"/>
          </p:cNvSpPr>
          <p:nvPr/>
        </p:nvSpPr>
        <p:spPr bwMode="auto">
          <a:xfrm>
            <a:off x="228600" y="5105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07" name="Line 63"/>
          <p:cNvSpPr>
            <a:spLocks noChangeShapeType="1"/>
          </p:cNvSpPr>
          <p:nvPr/>
        </p:nvSpPr>
        <p:spPr bwMode="auto">
          <a:xfrm>
            <a:off x="16764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08" name="Line 64"/>
          <p:cNvSpPr>
            <a:spLocks noChangeShapeType="1"/>
          </p:cNvSpPr>
          <p:nvPr/>
        </p:nvSpPr>
        <p:spPr bwMode="auto">
          <a:xfrm>
            <a:off x="15240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09" name="Line 65"/>
          <p:cNvSpPr>
            <a:spLocks noChangeShapeType="1"/>
          </p:cNvSpPr>
          <p:nvPr/>
        </p:nvSpPr>
        <p:spPr bwMode="auto">
          <a:xfrm>
            <a:off x="29718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10" name="Line 66"/>
          <p:cNvSpPr>
            <a:spLocks noChangeShapeType="1"/>
          </p:cNvSpPr>
          <p:nvPr/>
        </p:nvSpPr>
        <p:spPr bwMode="auto">
          <a:xfrm>
            <a:off x="31242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11" name="Line 67"/>
          <p:cNvSpPr>
            <a:spLocks noChangeShapeType="1"/>
          </p:cNvSpPr>
          <p:nvPr/>
        </p:nvSpPr>
        <p:spPr bwMode="auto">
          <a:xfrm>
            <a:off x="43434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12" name="Line 68"/>
          <p:cNvSpPr>
            <a:spLocks noChangeShapeType="1"/>
          </p:cNvSpPr>
          <p:nvPr/>
        </p:nvSpPr>
        <p:spPr bwMode="auto">
          <a:xfrm>
            <a:off x="44958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13" name="Line 69"/>
          <p:cNvSpPr>
            <a:spLocks noChangeShapeType="1"/>
          </p:cNvSpPr>
          <p:nvPr/>
        </p:nvSpPr>
        <p:spPr bwMode="auto">
          <a:xfrm>
            <a:off x="57150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14" name="Line 70"/>
          <p:cNvSpPr>
            <a:spLocks noChangeShapeType="1"/>
          </p:cNvSpPr>
          <p:nvPr/>
        </p:nvSpPr>
        <p:spPr bwMode="auto">
          <a:xfrm>
            <a:off x="3124200" y="2819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15" name="Line 71"/>
          <p:cNvSpPr>
            <a:spLocks noChangeShapeType="1"/>
          </p:cNvSpPr>
          <p:nvPr/>
        </p:nvSpPr>
        <p:spPr bwMode="auto">
          <a:xfrm>
            <a:off x="58674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16" name="Line 72"/>
          <p:cNvSpPr>
            <a:spLocks noChangeShapeType="1"/>
          </p:cNvSpPr>
          <p:nvPr/>
        </p:nvSpPr>
        <p:spPr bwMode="auto">
          <a:xfrm>
            <a:off x="5867400" y="2819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17" name="Line 73"/>
          <p:cNvSpPr>
            <a:spLocks noChangeShapeType="1"/>
          </p:cNvSpPr>
          <p:nvPr/>
        </p:nvSpPr>
        <p:spPr bwMode="auto">
          <a:xfrm>
            <a:off x="5867400" y="3962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18" name="Line 74"/>
          <p:cNvSpPr>
            <a:spLocks noChangeShapeType="1"/>
          </p:cNvSpPr>
          <p:nvPr/>
        </p:nvSpPr>
        <p:spPr bwMode="auto">
          <a:xfrm>
            <a:off x="70866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19" name="Line 75"/>
          <p:cNvSpPr>
            <a:spLocks noChangeShapeType="1"/>
          </p:cNvSpPr>
          <p:nvPr/>
        </p:nvSpPr>
        <p:spPr bwMode="auto">
          <a:xfrm>
            <a:off x="72390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20" name="Line 76"/>
          <p:cNvSpPr>
            <a:spLocks noChangeShapeType="1"/>
          </p:cNvSpPr>
          <p:nvPr/>
        </p:nvSpPr>
        <p:spPr bwMode="auto">
          <a:xfrm>
            <a:off x="7772400" y="1676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21" name="Line 77"/>
          <p:cNvSpPr>
            <a:spLocks noChangeShapeType="1"/>
          </p:cNvSpPr>
          <p:nvPr/>
        </p:nvSpPr>
        <p:spPr bwMode="auto">
          <a:xfrm>
            <a:off x="7620000" y="3962400"/>
            <a:ext cx="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22" name="Line 78"/>
          <p:cNvSpPr>
            <a:spLocks noChangeShapeType="1"/>
          </p:cNvSpPr>
          <p:nvPr/>
        </p:nvSpPr>
        <p:spPr bwMode="auto">
          <a:xfrm flipH="1">
            <a:off x="2743200" y="2819400"/>
            <a:ext cx="22860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23" name="Line 79"/>
          <p:cNvSpPr>
            <a:spLocks noChangeShapeType="1"/>
          </p:cNvSpPr>
          <p:nvPr/>
        </p:nvSpPr>
        <p:spPr bwMode="auto">
          <a:xfrm flipH="1">
            <a:off x="5562600" y="2819400"/>
            <a:ext cx="15240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24" name="Line 80"/>
          <p:cNvSpPr>
            <a:spLocks noChangeShapeType="1"/>
          </p:cNvSpPr>
          <p:nvPr/>
        </p:nvSpPr>
        <p:spPr bwMode="auto">
          <a:xfrm flipH="1">
            <a:off x="5105400" y="3962400"/>
            <a:ext cx="38100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25" name="Line 81"/>
          <p:cNvSpPr>
            <a:spLocks noChangeShapeType="1"/>
          </p:cNvSpPr>
          <p:nvPr/>
        </p:nvSpPr>
        <p:spPr bwMode="auto">
          <a:xfrm flipH="1">
            <a:off x="6705600" y="5105400"/>
            <a:ext cx="91440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26" name="Text Box 82"/>
          <p:cNvSpPr txBox="1">
            <a:spLocks noChangeArrowheads="1"/>
          </p:cNvSpPr>
          <p:nvPr/>
        </p:nvSpPr>
        <p:spPr bwMode="auto">
          <a:xfrm>
            <a:off x="7908925" y="1092200"/>
            <a:ext cx="101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</a:t>
            </a:r>
          </a:p>
        </p:txBody>
      </p:sp>
      <p:sp>
        <p:nvSpPr>
          <p:cNvPr id="543827" name="Rectangle 83"/>
          <p:cNvSpPr>
            <a:spLocks noChangeArrowheads="1"/>
          </p:cNvSpPr>
          <p:nvPr/>
        </p:nvSpPr>
        <p:spPr bwMode="auto">
          <a:xfrm>
            <a:off x="7896225" y="2224088"/>
            <a:ext cx="101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</a:t>
            </a:r>
          </a:p>
        </p:txBody>
      </p:sp>
      <p:sp>
        <p:nvSpPr>
          <p:cNvPr id="543828" name="Rectangle 84"/>
          <p:cNvSpPr>
            <a:spLocks noChangeArrowheads="1"/>
          </p:cNvSpPr>
          <p:nvPr/>
        </p:nvSpPr>
        <p:spPr bwMode="auto">
          <a:xfrm>
            <a:off x="7924800" y="3367088"/>
            <a:ext cx="101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=4</a:t>
            </a:r>
          </a:p>
        </p:txBody>
      </p:sp>
      <p:sp>
        <p:nvSpPr>
          <p:cNvPr id="543829" name="Rectangle 85"/>
          <p:cNvSpPr>
            <a:spLocks noChangeArrowheads="1"/>
          </p:cNvSpPr>
          <p:nvPr/>
        </p:nvSpPr>
        <p:spPr bwMode="auto">
          <a:xfrm>
            <a:off x="7924800" y="4510088"/>
            <a:ext cx="101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=8</a:t>
            </a:r>
          </a:p>
        </p:txBody>
      </p:sp>
      <p:sp>
        <p:nvSpPr>
          <p:cNvPr id="543830" name="Rectangle 86"/>
          <p:cNvSpPr>
            <a:spLocks noChangeArrowheads="1"/>
          </p:cNvSpPr>
          <p:nvPr/>
        </p:nvSpPr>
        <p:spPr bwMode="auto">
          <a:xfrm>
            <a:off x="7848600" y="5653088"/>
            <a:ext cx="1196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=16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113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225425"/>
            <a:ext cx="8461375" cy="64531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3200">
                <a:solidFill>
                  <a:schemeClr val="tx2"/>
                </a:solidFill>
              </a:rPr>
              <a:t>两路合并排序算法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>
                <a:solidFill>
                  <a:srgbClr val="CC3300"/>
                </a:solidFill>
              </a:rPr>
              <a:t>算法</a:t>
            </a:r>
            <a:r>
              <a:rPr lang="en-US" altLang="zh-CN" sz="2400">
                <a:solidFill>
                  <a:srgbClr val="CC3300"/>
                </a:solidFill>
              </a:rPr>
              <a:t>MSort(R, n)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/>
              <a:t>    //X</a:t>
            </a:r>
            <a:r>
              <a:rPr lang="zh-CN" altLang="en-US" sz="2400"/>
              <a:t>是辅助文件，其记录结构与</a:t>
            </a:r>
            <a:r>
              <a:rPr lang="en-US" altLang="zh-CN" sz="2400"/>
              <a:t>R</a:t>
            </a:r>
            <a:r>
              <a:rPr lang="zh-CN" altLang="en-US" sz="2400"/>
              <a:t>相同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MS1 [</a:t>
            </a:r>
            <a:r>
              <a:rPr lang="zh-CN" altLang="en-US" sz="2400">
                <a:solidFill>
                  <a:srgbClr val="CC3300"/>
                </a:solidFill>
              </a:rPr>
              <a:t>初始化</a:t>
            </a:r>
            <a:r>
              <a:rPr lang="en-US" altLang="zh-CN" sz="2400">
                <a:solidFill>
                  <a:srgbClr val="CC3300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/>
              <a:t>     length</a:t>
            </a:r>
            <a:r>
              <a:rPr lang="en-US" altLang="zh-CN" sz="2400">
                <a:sym typeface="Symbol" pitchFamily="18" charset="2"/>
              </a:rPr>
              <a:t></a:t>
            </a:r>
            <a:r>
              <a:rPr lang="en-US" altLang="zh-CN" sz="2400"/>
              <a:t>1 </a:t>
            </a:r>
            <a:r>
              <a:rPr lang="zh-CN" altLang="en-US" sz="2400"/>
              <a:t>．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MS2 [</a:t>
            </a:r>
            <a:r>
              <a:rPr lang="zh-CN" altLang="en-US" sz="2400">
                <a:solidFill>
                  <a:srgbClr val="CC3300"/>
                </a:solidFill>
              </a:rPr>
              <a:t>交替合并</a:t>
            </a:r>
            <a:r>
              <a:rPr lang="en-US" altLang="zh-CN" sz="2400">
                <a:solidFill>
                  <a:srgbClr val="CC3300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/>
              <a:t>     WHILE length&lt;n DO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/>
              <a:t>         </a:t>
            </a:r>
            <a:r>
              <a:rPr lang="zh-CN" altLang="en-US" sz="2400"/>
              <a:t>（  </a:t>
            </a:r>
            <a:r>
              <a:rPr lang="en-US" altLang="zh-CN" sz="2400">
                <a:solidFill>
                  <a:srgbClr val="008000"/>
                </a:solidFill>
              </a:rPr>
              <a:t>MPass(R, n, length. X).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/>
              <a:t>                length</a:t>
            </a:r>
            <a:r>
              <a:rPr lang="en-US" altLang="zh-CN" sz="2400">
                <a:sym typeface="Symbol" pitchFamily="18" charset="2"/>
              </a:rPr>
              <a:t></a:t>
            </a:r>
            <a:r>
              <a:rPr lang="en-US" altLang="zh-CN" sz="2400"/>
              <a:t>2*length </a:t>
            </a:r>
            <a:r>
              <a:rPr lang="zh-CN" altLang="en-US" sz="2400"/>
              <a:t>．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/>
              <a:t>               </a:t>
            </a:r>
            <a:r>
              <a:rPr lang="en-US" altLang="zh-CN" sz="2400">
                <a:solidFill>
                  <a:srgbClr val="008000"/>
                </a:solidFill>
              </a:rPr>
              <a:t>MPass(X, n, length. R).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/>
              <a:t>               length</a:t>
            </a:r>
            <a:r>
              <a:rPr lang="en-US" altLang="zh-CN" sz="2400">
                <a:sym typeface="Symbol" pitchFamily="18" charset="2"/>
              </a:rPr>
              <a:t></a:t>
            </a:r>
            <a:r>
              <a:rPr lang="en-US" altLang="zh-CN" sz="2400"/>
              <a:t>2*length</a:t>
            </a:r>
            <a:r>
              <a:rPr lang="zh-CN" altLang="en-US" sz="2400"/>
              <a:t>）</a:t>
            </a:r>
            <a:r>
              <a:rPr lang="en-US" altLang="zh-CN" sz="2400"/>
              <a:t>▌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/>
              <a:t>                                            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114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2209800" cy="685800"/>
          </a:xfrm>
          <a:noFill/>
          <a:ln/>
        </p:spPr>
        <p:txBody>
          <a:bodyPr/>
          <a:lstStyle/>
          <a:p>
            <a:pPr algn="just"/>
            <a:r>
              <a:rPr lang="en-US" altLang="zh-CN" sz="2800" b="1">
                <a:ea typeface="宋体" pitchFamily="2" charset="-122"/>
              </a:rPr>
              <a:t>3</a:t>
            </a:r>
            <a:r>
              <a:rPr lang="zh-CN" altLang="en-US" sz="2800" b="1">
                <a:ea typeface="宋体" pitchFamily="2" charset="-122"/>
              </a:rPr>
              <a:t>、算法分析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73138"/>
            <a:ext cx="8740775" cy="5021262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一趟两路合并</a:t>
            </a:r>
            <a:r>
              <a:rPr lang="en-US" altLang="zh-CN" i="1" dirty="0" err="1">
                <a:solidFill>
                  <a:srgbClr val="CC3300"/>
                </a:solidFill>
              </a:rPr>
              <a:t>MPass</a:t>
            </a:r>
            <a:r>
              <a:rPr lang="zh-CN" altLang="en-US" dirty="0"/>
              <a:t>，要调用</a:t>
            </a:r>
            <a:r>
              <a:rPr lang="en-US" altLang="zh-CN" i="1" dirty="0">
                <a:solidFill>
                  <a:srgbClr val="CC3300"/>
                </a:solidFill>
              </a:rPr>
              <a:t>Merge</a:t>
            </a:r>
            <a:r>
              <a:rPr lang="zh-CN" altLang="en-US" dirty="0"/>
              <a:t>函数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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>
                <a:solidFill>
                  <a:schemeClr val="tx2"/>
                </a:solidFill>
              </a:rPr>
              <a:t>/(2*</a:t>
            </a:r>
            <a:r>
              <a:rPr lang="en-US" altLang="zh-CN" i="1" dirty="0" err="1">
                <a:solidFill>
                  <a:schemeClr val="tx2"/>
                </a:solidFill>
              </a:rPr>
              <a:t>len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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</a:t>
            </a:r>
            <a:r>
              <a:rPr lang="en-US" altLang="zh-CN" dirty="0">
                <a:solidFill>
                  <a:schemeClr val="tx2"/>
                </a:solidFill>
              </a:rPr>
              <a:t> O(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>
                <a:solidFill>
                  <a:schemeClr val="tx2"/>
                </a:solidFill>
              </a:rPr>
              <a:t>/</a:t>
            </a:r>
            <a:r>
              <a:rPr lang="en-US" altLang="zh-CN" i="1" dirty="0" err="1">
                <a:solidFill>
                  <a:schemeClr val="tx2"/>
                </a:solidFill>
              </a:rPr>
              <a:t>len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/>
              <a:t>次，而</a:t>
            </a:r>
            <a:r>
              <a:rPr lang="en-US" altLang="zh-CN" i="1" dirty="0">
                <a:solidFill>
                  <a:srgbClr val="CC3300"/>
                </a:solidFill>
              </a:rPr>
              <a:t>Merge</a:t>
            </a:r>
            <a:r>
              <a:rPr lang="zh-CN" altLang="en-US" dirty="0"/>
              <a:t>的复杂度为</a:t>
            </a:r>
            <a:r>
              <a:rPr lang="en-US" altLang="zh-CN" dirty="0"/>
              <a:t>O(</a:t>
            </a:r>
            <a:r>
              <a:rPr lang="en-US" altLang="zh-CN" i="1" dirty="0" err="1"/>
              <a:t>len</a:t>
            </a:r>
            <a:r>
              <a:rPr lang="en-US" altLang="zh-CN" dirty="0"/>
              <a:t>). </a:t>
            </a:r>
            <a:r>
              <a:rPr lang="zh-CN" altLang="en-US" dirty="0"/>
              <a:t>所以</a:t>
            </a:r>
            <a:r>
              <a:rPr lang="en-US" altLang="zh-CN" dirty="0"/>
              <a:t>, </a:t>
            </a:r>
            <a:r>
              <a:rPr lang="en-US" altLang="zh-CN" dirty="0" err="1"/>
              <a:t>MPass</a:t>
            </a:r>
            <a:r>
              <a:rPr lang="zh-CN" altLang="en-US" dirty="0"/>
              <a:t>的复杂度为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).</a:t>
            </a:r>
          </a:p>
          <a:p>
            <a:pPr algn="just">
              <a:lnSpc>
                <a:spcPct val="120000"/>
              </a:lnSpc>
            </a:pPr>
            <a:r>
              <a:rPr lang="zh-CN" altLang="en-US" dirty="0"/>
              <a:t>合并排序算法</a:t>
            </a:r>
            <a:r>
              <a:rPr lang="en-US" altLang="zh-CN" i="1" dirty="0" err="1">
                <a:solidFill>
                  <a:srgbClr val="CC3300"/>
                </a:solidFill>
              </a:rPr>
              <a:t>MSort</a:t>
            </a:r>
            <a:r>
              <a:rPr lang="zh-CN" altLang="en-US" dirty="0"/>
              <a:t>，调用</a:t>
            </a:r>
            <a:r>
              <a:rPr lang="en-US" altLang="zh-CN" i="1" dirty="0" err="1">
                <a:solidFill>
                  <a:srgbClr val="CC3300"/>
                </a:solidFill>
              </a:rPr>
              <a:t>MPass</a:t>
            </a:r>
            <a:r>
              <a:rPr lang="zh-CN" altLang="en-US" dirty="0"/>
              <a:t>正好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tx2"/>
                </a:solidFill>
              </a:rPr>
              <a:t>log</a:t>
            </a:r>
            <a:r>
              <a:rPr lang="en-US" altLang="zh-CN" baseline="-25000" dirty="0">
                <a:solidFill>
                  <a:schemeClr val="tx2"/>
                </a:solidFill>
              </a:rPr>
              <a:t>2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</a:t>
            </a:r>
            <a:r>
              <a:rPr lang="en-US" altLang="zh-CN" dirty="0"/>
              <a:t> </a:t>
            </a:r>
            <a:r>
              <a:rPr lang="zh-CN" altLang="en-US" dirty="0"/>
              <a:t>次，所以算法</a:t>
            </a:r>
            <a:r>
              <a:rPr lang="zh-CN" altLang="en-US" dirty="0">
                <a:solidFill>
                  <a:srgbClr val="CC3300"/>
                </a:solidFill>
              </a:rPr>
              <a:t>总的时间复杂度为</a:t>
            </a:r>
            <a:r>
              <a:rPr lang="en-US" altLang="zh-CN" dirty="0">
                <a:solidFill>
                  <a:srgbClr val="CC3300"/>
                </a:solidFill>
              </a:rPr>
              <a:t>O(</a:t>
            </a:r>
            <a:r>
              <a:rPr lang="en-US" altLang="zh-CN" i="1" dirty="0">
                <a:solidFill>
                  <a:srgbClr val="CC3300"/>
                </a:solidFill>
              </a:rPr>
              <a:t>n</a:t>
            </a:r>
            <a:r>
              <a:rPr lang="en-US" altLang="zh-CN" dirty="0">
                <a:solidFill>
                  <a:srgbClr val="CC3300"/>
                </a:solidFill>
              </a:rPr>
              <a:t>log</a:t>
            </a:r>
            <a:r>
              <a:rPr lang="en-US" altLang="zh-CN" baseline="-25000" dirty="0">
                <a:solidFill>
                  <a:srgbClr val="CC3300"/>
                </a:solidFill>
              </a:rPr>
              <a:t>2</a:t>
            </a:r>
            <a:r>
              <a:rPr lang="en-US" altLang="zh-CN" i="1" dirty="0">
                <a:solidFill>
                  <a:srgbClr val="CC3300"/>
                </a:solidFill>
              </a:rPr>
              <a:t>n</a:t>
            </a:r>
            <a:r>
              <a:rPr lang="en-US" altLang="zh-CN" dirty="0">
                <a:solidFill>
                  <a:srgbClr val="CC3300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pPr algn="just">
              <a:lnSpc>
                <a:spcPct val="120000"/>
              </a:lnSpc>
            </a:pPr>
            <a:r>
              <a:rPr lang="zh-CN" altLang="en-US" dirty="0"/>
              <a:t>辅助存储空间：</a:t>
            </a:r>
            <a:r>
              <a:rPr lang="en-US" altLang="zh-CN" dirty="0"/>
              <a:t>O(n)</a:t>
            </a:r>
          </a:p>
          <a:p>
            <a:pPr algn="just">
              <a:lnSpc>
                <a:spcPct val="120000"/>
              </a:lnSpc>
            </a:pPr>
            <a:r>
              <a:rPr lang="zh-CN" altLang="en-US" dirty="0"/>
              <a:t>归并排序是</a:t>
            </a:r>
            <a:r>
              <a:rPr lang="zh-CN" altLang="en-US" dirty="0">
                <a:solidFill>
                  <a:srgbClr val="CC3300"/>
                </a:solidFill>
              </a:rPr>
              <a:t>稳定</a:t>
            </a:r>
            <a:r>
              <a:rPr lang="zh-CN" altLang="en-US" dirty="0"/>
              <a:t>的排序方法。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115</a:t>
            </a:fld>
            <a:endParaRPr lang="zh-CN" altLang="en-US"/>
          </a:p>
        </p:txBody>
      </p:sp>
    </p:spTree>
  </p:cSld>
  <p:clrMapOvr>
    <a:masterClrMapping/>
  </p:clrMapOvr>
  <p:transition>
    <p:split dir="in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800100"/>
            <a:ext cx="8208963" cy="5292725"/>
          </a:xfrm>
        </p:spPr>
        <p:txBody>
          <a:bodyPr>
            <a:normAutofit/>
          </a:bodyPr>
          <a:lstStyle/>
          <a:p>
            <a:pPr marL="531813" indent="-531813" algn="just">
              <a:buFont typeface="Monotype Sort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     通过实例仔细分析合并排序算法，不难发现它的两个缺点：</a:t>
            </a:r>
          </a:p>
          <a:p>
            <a:pPr marL="531813" indent="-531813" algn="just">
              <a:buFont typeface="Monotype Sorts" pitchFamily="2" charset="2"/>
              <a:buNone/>
            </a:pPr>
            <a:r>
              <a:rPr lang="en-US" altLang="zh-CN"/>
              <a:t>(1) </a:t>
            </a:r>
            <a:r>
              <a:rPr lang="zh-CN" altLang="en-US"/>
              <a:t>当数据集非常小时，比如只有</a:t>
            </a:r>
            <a:r>
              <a:rPr lang="en-US" altLang="zh-CN"/>
              <a:t>2</a:t>
            </a:r>
            <a:r>
              <a:rPr lang="zh-CN" altLang="en-US"/>
              <a:t>个元素，仍然采用分治策略，影响效率。</a:t>
            </a:r>
          </a:p>
          <a:p>
            <a:pPr marL="531813" indent="-531813" algn="just">
              <a:buFont typeface="Monotype Sorts" pitchFamily="2" charset="2"/>
              <a:buNone/>
            </a:pPr>
            <a:r>
              <a:rPr lang="en-US" altLang="zh-CN"/>
              <a:t>(2) Merge</a:t>
            </a:r>
            <a:r>
              <a:rPr lang="zh-CN" altLang="en-US"/>
              <a:t>算法基于元素移动，当元素比较大时会比较费时。</a:t>
            </a:r>
          </a:p>
          <a:p>
            <a:pPr marL="531813" indent="-531813" algn="just">
              <a:buFont typeface="Monotype Sort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针对这两个问题的解决办法：</a:t>
            </a:r>
          </a:p>
          <a:p>
            <a:pPr marL="531813" indent="-531813" algn="just">
              <a:buFont typeface="Monotype Sorts" pitchFamily="2" charset="2"/>
              <a:buNone/>
            </a:pPr>
            <a:r>
              <a:rPr lang="en-US" altLang="zh-CN"/>
              <a:t>(1) </a:t>
            </a:r>
            <a:r>
              <a:rPr lang="zh-CN" altLang="en-US"/>
              <a:t>对于非常小的数据集，以及前几次归并动作，调用直接插入排序算法。</a:t>
            </a:r>
          </a:p>
          <a:p>
            <a:pPr marL="531813" indent="-531813" algn="just">
              <a:buFont typeface="Monotype Sorts" pitchFamily="2" charset="2"/>
              <a:buNone/>
            </a:pPr>
            <a:r>
              <a:rPr lang="en-US" altLang="zh-CN"/>
              <a:t>(2) </a:t>
            </a:r>
            <a:r>
              <a:rPr lang="zh-CN" altLang="en-US"/>
              <a:t>将数组存储改为链表存储，这样记录移动就变为指针移动了。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5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279400"/>
            <a:ext cx="6345238" cy="1079500"/>
          </a:xfrm>
          <a:noFill/>
          <a:ln/>
        </p:spPr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第七章   排序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538288"/>
            <a:ext cx="6840538" cy="4510087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7.1 </a:t>
            </a:r>
            <a:r>
              <a:rPr lang="zh-CN" altLang="en-US" sz="2400"/>
              <a:t>基本概念</a:t>
            </a:r>
            <a:endParaRPr lang="en-US" altLang="zh-CN" sz="2400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7.2 </a:t>
            </a:r>
            <a:r>
              <a:rPr lang="zh-CN" altLang="en-US" sz="2400"/>
              <a:t>插入排序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7.3 </a:t>
            </a:r>
            <a:r>
              <a:rPr lang="zh-CN" altLang="en-US" sz="2400"/>
              <a:t>交换排序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7.4 </a:t>
            </a:r>
            <a:r>
              <a:rPr lang="zh-CN" altLang="en-US" sz="2400"/>
              <a:t>选择排序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7.5 </a:t>
            </a:r>
            <a:r>
              <a:rPr lang="zh-CN" altLang="en-US" sz="2400"/>
              <a:t>合并排序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7.6 </a:t>
            </a:r>
            <a:r>
              <a:rPr lang="zh-CN" altLang="en-US" sz="2400">
                <a:solidFill>
                  <a:srgbClr val="CC3300"/>
                </a:solidFill>
              </a:rPr>
              <a:t>基于关键词比较的排序算法分析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7.7 </a:t>
            </a:r>
            <a:r>
              <a:rPr lang="zh-CN" altLang="en-US" sz="2400"/>
              <a:t>分布排序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7.8 </a:t>
            </a:r>
            <a:r>
              <a:rPr lang="zh-CN" altLang="en-US" sz="2400"/>
              <a:t>外排序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9144000" cy="68580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>
                <a:solidFill>
                  <a:schemeClr val="tx2"/>
                </a:solidFill>
              </a:rPr>
              <a:t>7.6.1 </a:t>
            </a:r>
            <a:r>
              <a:rPr lang="zh-CN" altLang="en-US" sz="3600">
                <a:solidFill>
                  <a:schemeClr val="tx2"/>
                </a:solidFill>
              </a:rPr>
              <a:t>各种内排序方法的比较</a:t>
            </a:r>
          </a:p>
          <a:p>
            <a:pPr>
              <a:buFont typeface="Monotype Sorts" pitchFamily="2" charset="2"/>
              <a:buNone/>
            </a:pPr>
            <a:r>
              <a:rPr lang="zh-CN" altLang="en-US" sz="1200" b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     </a:t>
            </a:r>
            <a:endParaRPr lang="zh-CN" altLang="en-US" b="0">
              <a:solidFill>
                <a:srgbClr val="0033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118</a:t>
            </a:fld>
            <a:endParaRPr lang="zh-CN" altLang="en-US"/>
          </a:p>
        </p:txBody>
      </p:sp>
      <p:grpSp>
        <p:nvGrpSpPr>
          <p:cNvPr id="560188" name="Group 60"/>
          <p:cNvGrpSpPr>
            <a:grpSpLocks/>
          </p:cNvGrpSpPr>
          <p:nvPr/>
        </p:nvGrpSpPr>
        <p:grpSpPr bwMode="auto">
          <a:xfrm>
            <a:off x="-153988" y="914400"/>
            <a:ext cx="9901238" cy="5943600"/>
            <a:chOff x="0" y="576"/>
            <a:chExt cx="6145" cy="3744"/>
          </a:xfrm>
        </p:grpSpPr>
        <p:sp>
          <p:nvSpPr>
            <p:cNvPr id="560132" name="Text Box 4"/>
            <p:cNvSpPr txBox="1">
              <a:spLocks noChangeArrowheads="1"/>
            </p:cNvSpPr>
            <p:nvPr/>
          </p:nvSpPr>
          <p:spPr bwMode="auto">
            <a:xfrm>
              <a:off x="97" y="62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排序方法</a:t>
              </a:r>
            </a:p>
          </p:txBody>
        </p:sp>
        <p:sp>
          <p:nvSpPr>
            <p:cNvPr id="560133" name="Text Box 5"/>
            <p:cNvSpPr txBox="1">
              <a:spLocks noChangeArrowheads="1"/>
            </p:cNvSpPr>
            <p:nvPr/>
          </p:nvSpPr>
          <p:spPr bwMode="auto">
            <a:xfrm>
              <a:off x="1057" y="62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最好时间</a:t>
              </a:r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2062" y="62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平均时间</a:t>
              </a:r>
            </a:p>
          </p:txBody>
        </p:sp>
        <p:sp>
          <p:nvSpPr>
            <p:cNvPr id="560135" name="Text Box 7"/>
            <p:cNvSpPr txBox="1">
              <a:spLocks noChangeArrowheads="1"/>
            </p:cNvSpPr>
            <p:nvPr/>
          </p:nvSpPr>
          <p:spPr bwMode="auto">
            <a:xfrm>
              <a:off x="3073" y="62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最坏时间</a:t>
              </a:r>
            </a:p>
          </p:txBody>
        </p:sp>
        <p:sp>
          <p:nvSpPr>
            <p:cNvPr id="560136" name="Text Box 8"/>
            <p:cNvSpPr txBox="1">
              <a:spLocks noChangeArrowheads="1"/>
            </p:cNvSpPr>
            <p:nvPr/>
          </p:nvSpPr>
          <p:spPr bwMode="auto">
            <a:xfrm>
              <a:off x="4993" y="624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稳定性</a:t>
              </a:r>
            </a:p>
          </p:txBody>
        </p:sp>
        <p:sp>
          <p:nvSpPr>
            <p:cNvPr id="560137" name="Text Box 9"/>
            <p:cNvSpPr txBox="1">
              <a:spLocks noChangeArrowheads="1"/>
            </p:cNvSpPr>
            <p:nvPr/>
          </p:nvSpPr>
          <p:spPr bwMode="auto">
            <a:xfrm>
              <a:off x="4033" y="62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辅助空间</a:t>
              </a:r>
            </a:p>
          </p:txBody>
        </p:sp>
        <p:sp>
          <p:nvSpPr>
            <p:cNvPr id="560138" name="Text Box 10"/>
            <p:cNvSpPr txBox="1">
              <a:spLocks noChangeArrowheads="1"/>
            </p:cNvSpPr>
            <p:nvPr/>
          </p:nvSpPr>
          <p:spPr bwMode="auto">
            <a:xfrm>
              <a:off x="0" y="2016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直接选择</a:t>
              </a:r>
            </a:p>
          </p:txBody>
        </p:sp>
        <p:sp>
          <p:nvSpPr>
            <p:cNvPr id="560139" name="Text Box 11"/>
            <p:cNvSpPr txBox="1">
              <a:spLocks noChangeArrowheads="1"/>
            </p:cNvSpPr>
            <p:nvPr/>
          </p:nvSpPr>
          <p:spPr bwMode="auto">
            <a:xfrm>
              <a:off x="1057" y="2016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</a:t>
              </a:r>
              <a:r>
                <a:rPr kumimoji="1" lang="en-US" altLang="zh-CN" sz="2800" b="1" baseline="3000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)</a:t>
              </a:r>
            </a:p>
          </p:txBody>
        </p:sp>
        <p:sp>
          <p:nvSpPr>
            <p:cNvPr id="560140" name="Text Box 12"/>
            <p:cNvSpPr txBox="1">
              <a:spLocks noChangeArrowheads="1"/>
            </p:cNvSpPr>
            <p:nvPr/>
          </p:nvSpPr>
          <p:spPr bwMode="auto">
            <a:xfrm>
              <a:off x="2017" y="2016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</a:t>
              </a:r>
              <a:r>
                <a:rPr kumimoji="1" lang="en-US" altLang="zh-CN" sz="2800" b="1" baseline="3000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)</a:t>
              </a:r>
            </a:p>
          </p:txBody>
        </p:sp>
        <p:sp>
          <p:nvSpPr>
            <p:cNvPr id="560141" name="Text Box 13"/>
            <p:cNvSpPr txBox="1">
              <a:spLocks noChangeArrowheads="1"/>
            </p:cNvSpPr>
            <p:nvPr/>
          </p:nvSpPr>
          <p:spPr bwMode="auto">
            <a:xfrm>
              <a:off x="2977" y="2016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</a:t>
              </a:r>
              <a:r>
                <a:rPr kumimoji="1" lang="en-US" altLang="zh-CN" sz="2800" b="1" baseline="3000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)</a:t>
              </a:r>
            </a:p>
          </p:txBody>
        </p:sp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4978" y="2016"/>
              <a:ext cx="7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不稳定</a:t>
              </a:r>
            </a:p>
          </p:txBody>
        </p:sp>
        <p:sp>
          <p:nvSpPr>
            <p:cNvPr id="560143" name="Text Box 15"/>
            <p:cNvSpPr txBox="1">
              <a:spLocks noChangeArrowheads="1"/>
            </p:cNvSpPr>
            <p:nvPr/>
          </p:nvSpPr>
          <p:spPr bwMode="auto">
            <a:xfrm>
              <a:off x="3937" y="2016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O(1)</a:t>
              </a:r>
            </a:p>
          </p:txBody>
        </p:sp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0" y="2400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希尔</a:t>
              </a:r>
            </a:p>
          </p:txBody>
        </p:sp>
        <p:sp>
          <p:nvSpPr>
            <p:cNvPr id="560145" name="Text Box 17"/>
            <p:cNvSpPr txBox="1">
              <a:spLocks noChangeArrowheads="1"/>
            </p:cNvSpPr>
            <p:nvPr/>
          </p:nvSpPr>
          <p:spPr bwMode="auto">
            <a:xfrm>
              <a:off x="1057" y="2400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 </a:t>
              </a:r>
            </a:p>
          </p:txBody>
        </p:sp>
        <p:sp>
          <p:nvSpPr>
            <p:cNvPr id="560146" name="Text Box 18"/>
            <p:cNvSpPr txBox="1">
              <a:spLocks noChangeArrowheads="1"/>
            </p:cNvSpPr>
            <p:nvPr/>
          </p:nvSpPr>
          <p:spPr bwMode="auto">
            <a:xfrm>
              <a:off x="2017" y="2448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</a:t>
              </a:r>
              <a:r>
                <a:rPr kumimoji="1" lang="en-US" altLang="zh-CN" sz="2800" b="1" baseline="30000">
                  <a:latin typeface="Times New Roman" pitchFamily="18" charset="0"/>
                  <a:ea typeface="幼圆" pitchFamily="49" charset="-122"/>
                </a:rPr>
                <a:t>1.25</a:t>
              </a: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)</a:t>
              </a:r>
            </a:p>
          </p:txBody>
        </p:sp>
        <p:sp>
          <p:nvSpPr>
            <p:cNvPr id="560147" name="Text Box 19"/>
            <p:cNvSpPr txBox="1">
              <a:spLocks noChangeArrowheads="1"/>
            </p:cNvSpPr>
            <p:nvPr/>
          </p:nvSpPr>
          <p:spPr bwMode="auto">
            <a:xfrm>
              <a:off x="2977" y="2400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 </a:t>
              </a:r>
            </a:p>
          </p:txBody>
        </p:sp>
        <p:sp>
          <p:nvSpPr>
            <p:cNvPr id="560148" name="Text Box 20"/>
            <p:cNvSpPr txBox="1">
              <a:spLocks noChangeArrowheads="1"/>
            </p:cNvSpPr>
            <p:nvPr/>
          </p:nvSpPr>
          <p:spPr bwMode="auto">
            <a:xfrm>
              <a:off x="4945" y="2400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不稳定</a:t>
              </a:r>
            </a:p>
          </p:txBody>
        </p:sp>
        <p:sp>
          <p:nvSpPr>
            <p:cNvPr id="560149" name="Text Box 21"/>
            <p:cNvSpPr txBox="1">
              <a:spLocks noChangeArrowheads="1"/>
            </p:cNvSpPr>
            <p:nvPr/>
          </p:nvSpPr>
          <p:spPr bwMode="auto">
            <a:xfrm>
              <a:off x="3937" y="2448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O(1)</a:t>
              </a:r>
            </a:p>
          </p:txBody>
        </p:sp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97" y="110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直接插入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1057" y="110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O(n)</a:t>
              </a:r>
            </a:p>
          </p:txBody>
        </p:sp>
        <p:sp>
          <p:nvSpPr>
            <p:cNvPr id="560152" name="Text Box 24"/>
            <p:cNvSpPr txBox="1">
              <a:spLocks noChangeArrowheads="1"/>
            </p:cNvSpPr>
            <p:nvPr/>
          </p:nvSpPr>
          <p:spPr bwMode="auto">
            <a:xfrm>
              <a:off x="2017" y="110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</a:t>
              </a:r>
              <a:r>
                <a:rPr kumimoji="1" lang="en-US" altLang="zh-CN" sz="2800" b="1" baseline="3000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)</a:t>
              </a:r>
            </a:p>
          </p:txBody>
        </p: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2977" y="110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</a:t>
              </a:r>
              <a:r>
                <a:rPr kumimoji="1" lang="en-US" altLang="zh-CN" sz="2800" b="1" baseline="3000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)</a:t>
              </a:r>
            </a:p>
          </p:txBody>
        </p:sp>
        <p:sp>
          <p:nvSpPr>
            <p:cNvPr id="560154" name="Text Box 26"/>
            <p:cNvSpPr txBox="1">
              <a:spLocks noChangeArrowheads="1"/>
            </p:cNvSpPr>
            <p:nvPr/>
          </p:nvSpPr>
          <p:spPr bwMode="auto">
            <a:xfrm>
              <a:off x="5041" y="1104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稳定</a:t>
              </a:r>
            </a:p>
          </p:txBody>
        </p:sp>
        <p:sp>
          <p:nvSpPr>
            <p:cNvPr id="560155" name="Text Box 27"/>
            <p:cNvSpPr txBox="1">
              <a:spLocks noChangeArrowheads="1"/>
            </p:cNvSpPr>
            <p:nvPr/>
          </p:nvSpPr>
          <p:spPr bwMode="auto">
            <a:xfrm>
              <a:off x="3937" y="110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O(1)</a:t>
              </a:r>
            </a:p>
          </p:txBody>
        </p:sp>
        <p:sp>
          <p:nvSpPr>
            <p:cNvPr id="560156" name="Text Box 28"/>
            <p:cNvSpPr txBox="1">
              <a:spLocks noChangeArrowheads="1"/>
            </p:cNvSpPr>
            <p:nvPr/>
          </p:nvSpPr>
          <p:spPr bwMode="auto">
            <a:xfrm>
              <a:off x="97" y="158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 冒泡</a:t>
              </a:r>
            </a:p>
          </p:txBody>
        </p:sp>
        <p:sp>
          <p:nvSpPr>
            <p:cNvPr id="560157" name="Text Box 29"/>
            <p:cNvSpPr txBox="1">
              <a:spLocks noChangeArrowheads="1"/>
            </p:cNvSpPr>
            <p:nvPr/>
          </p:nvSpPr>
          <p:spPr bwMode="auto">
            <a:xfrm>
              <a:off x="1057" y="158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O(n)</a:t>
              </a:r>
            </a:p>
          </p:txBody>
        </p:sp>
        <p:sp>
          <p:nvSpPr>
            <p:cNvPr id="560158" name="Text Box 30"/>
            <p:cNvSpPr txBox="1">
              <a:spLocks noChangeArrowheads="1"/>
            </p:cNvSpPr>
            <p:nvPr/>
          </p:nvSpPr>
          <p:spPr bwMode="auto">
            <a:xfrm>
              <a:off x="2017" y="158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</a:t>
              </a:r>
              <a:r>
                <a:rPr kumimoji="1" lang="en-US" altLang="zh-CN" sz="2800" b="1" baseline="3000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)</a:t>
              </a:r>
            </a:p>
          </p:txBody>
        </p: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2977" y="158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</a:t>
              </a:r>
              <a:r>
                <a:rPr kumimoji="1" lang="en-US" altLang="zh-CN" sz="2800" b="1" baseline="3000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)</a:t>
              </a:r>
            </a:p>
          </p:txBody>
        </p:sp>
        <p:sp>
          <p:nvSpPr>
            <p:cNvPr id="560160" name="Text Box 32"/>
            <p:cNvSpPr txBox="1">
              <a:spLocks noChangeArrowheads="1"/>
            </p:cNvSpPr>
            <p:nvPr/>
          </p:nvSpPr>
          <p:spPr bwMode="auto">
            <a:xfrm>
              <a:off x="4945" y="158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稳定</a:t>
              </a:r>
            </a:p>
          </p:txBody>
        </p:sp>
        <p:sp>
          <p:nvSpPr>
            <p:cNvPr id="560161" name="Text Box 33"/>
            <p:cNvSpPr txBox="1">
              <a:spLocks noChangeArrowheads="1"/>
            </p:cNvSpPr>
            <p:nvPr/>
          </p:nvSpPr>
          <p:spPr bwMode="auto">
            <a:xfrm>
              <a:off x="3937" y="158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O(1)</a:t>
              </a:r>
            </a:p>
          </p:txBody>
        </p:sp>
        <p:sp>
          <p:nvSpPr>
            <p:cNvPr id="560162" name="Text Box 34"/>
            <p:cNvSpPr txBox="1">
              <a:spLocks noChangeArrowheads="1"/>
            </p:cNvSpPr>
            <p:nvPr/>
          </p:nvSpPr>
          <p:spPr bwMode="auto">
            <a:xfrm>
              <a:off x="0" y="2832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快速</a:t>
              </a:r>
            </a:p>
          </p:txBody>
        </p:sp>
        <p:sp>
          <p:nvSpPr>
            <p:cNvPr id="560163" name="Text Box 35"/>
            <p:cNvSpPr txBox="1">
              <a:spLocks noChangeArrowheads="1"/>
            </p:cNvSpPr>
            <p:nvPr/>
          </p:nvSpPr>
          <p:spPr bwMode="auto">
            <a:xfrm>
              <a:off x="1057" y="2832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O(nlog</a:t>
              </a:r>
              <a:r>
                <a:rPr kumimoji="1" lang="en-US" altLang="zh-CN" sz="2800" b="1" baseline="-25000" dirty="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n)</a:t>
              </a:r>
            </a:p>
          </p:txBody>
        </p:sp>
        <p:sp>
          <p:nvSpPr>
            <p:cNvPr id="560164" name="Text Box 36"/>
            <p:cNvSpPr txBox="1">
              <a:spLocks noChangeArrowheads="1"/>
            </p:cNvSpPr>
            <p:nvPr/>
          </p:nvSpPr>
          <p:spPr bwMode="auto">
            <a:xfrm>
              <a:off x="2017" y="2832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O(nlog</a:t>
              </a:r>
              <a:r>
                <a:rPr kumimoji="1" lang="en-US" altLang="zh-CN" sz="2800" b="1" baseline="-25000" dirty="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n)</a:t>
              </a:r>
            </a:p>
          </p:txBody>
        </p:sp>
        <p:sp>
          <p:nvSpPr>
            <p:cNvPr id="560165" name="Text Box 37"/>
            <p:cNvSpPr txBox="1">
              <a:spLocks noChangeArrowheads="1"/>
            </p:cNvSpPr>
            <p:nvPr/>
          </p:nvSpPr>
          <p:spPr bwMode="auto">
            <a:xfrm>
              <a:off x="2977" y="2832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</a:t>
              </a:r>
              <a:r>
                <a:rPr kumimoji="1" lang="en-US" altLang="zh-CN" sz="2800" b="1" baseline="3000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)</a:t>
              </a:r>
            </a:p>
          </p:txBody>
        </p:sp>
        <p:sp>
          <p:nvSpPr>
            <p:cNvPr id="560166" name="Text Box 38"/>
            <p:cNvSpPr txBox="1">
              <a:spLocks noChangeArrowheads="1"/>
            </p:cNvSpPr>
            <p:nvPr/>
          </p:nvSpPr>
          <p:spPr bwMode="auto">
            <a:xfrm>
              <a:off x="4945" y="2832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不稳定</a:t>
              </a:r>
            </a:p>
          </p:txBody>
        </p:sp>
        <p:sp>
          <p:nvSpPr>
            <p:cNvPr id="560167" name="Text Box 39"/>
            <p:cNvSpPr txBox="1">
              <a:spLocks noChangeArrowheads="1"/>
            </p:cNvSpPr>
            <p:nvPr/>
          </p:nvSpPr>
          <p:spPr bwMode="auto">
            <a:xfrm>
              <a:off x="3937" y="2832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O(log</a:t>
              </a:r>
              <a:r>
                <a:rPr kumimoji="1" lang="en-US" altLang="zh-CN" sz="2800" b="1" baseline="-2500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n)</a:t>
              </a:r>
            </a:p>
          </p:txBody>
        </p:sp>
        <p:sp>
          <p:nvSpPr>
            <p:cNvPr id="560168" name="Text Box 40"/>
            <p:cNvSpPr txBox="1">
              <a:spLocks noChangeArrowheads="1"/>
            </p:cNvSpPr>
            <p:nvPr/>
          </p:nvSpPr>
          <p:spPr bwMode="auto">
            <a:xfrm>
              <a:off x="0" y="326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堆</a:t>
              </a:r>
            </a:p>
          </p:txBody>
        </p:sp>
        <p:sp>
          <p:nvSpPr>
            <p:cNvPr id="560169" name="Text Box 41"/>
            <p:cNvSpPr txBox="1">
              <a:spLocks noChangeArrowheads="1"/>
            </p:cNvSpPr>
            <p:nvPr/>
          </p:nvSpPr>
          <p:spPr bwMode="auto">
            <a:xfrm>
              <a:off x="1057" y="326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O(nlog</a:t>
              </a:r>
              <a:r>
                <a:rPr kumimoji="1" lang="en-US" altLang="zh-CN" sz="2800" b="1" baseline="-25000" dirty="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n)</a:t>
              </a:r>
            </a:p>
          </p:txBody>
        </p: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2017" y="326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O(nlog</a:t>
              </a:r>
              <a:r>
                <a:rPr kumimoji="1" lang="en-US" altLang="zh-CN" sz="2800" b="1" baseline="-25000" dirty="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n)</a:t>
              </a:r>
            </a:p>
          </p:txBody>
        </p:sp>
        <p:sp>
          <p:nvSpPr>
            <p:cNvPr id="560171" name="Text Box 43"/>
            <p:cNvSpPr txBox="1">
              <a:spLocks noChangeArrowheads="1"/>
            </p:cNvSpPr>
            <p:nvPr/>
          </p:nvSpPr>
          <p:spPr bwMode="auto">
            <a:xfrm>
              <a:off x="2977" y="326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O(nlog</a:t>
              </a:r>
              <a:r>
                <a:rPr kumimoji="1" lang="en-US" altLang="zh-CN" sz="2800" b="1" baseline="-25000" dirty="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n)</a:t>
              </a:r>
            </a:p>
          </p:txBody>
        </p:sp>
        <p:sp>
          <p:nvSpPr>
            <p:cNvPr id="560172" name="Text Box 44"/>
            <p:cNvSpPr txBox="1">
              <a:spLocks noChangeArrowheads="1"/>
            </p:cNvSpPr>
            <p:nvPr/>
          </p:nvSpPr>
          <p:spPr bwMode="auto">
            <a:xfrm>
              <a:off x="4945" y="326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不稳定</a:t>
              </a:r>
            </a:p>
          </p:txBody>
        </p:sp>
        <p:sp>
          <p:nvSpPr>
            <p:cNvPr id="560173" name="Text Box 45"/>
            <p:cNvSpPr txBox="1">
              <a:spLocks noChangeArrowheads="1"/>
            </p:cNvSpPr>
            <p:nvPr/>
          </p:nvSpPr>
          <p:spPr bwMode="auto">
            <a:xfrm>
              <a:off x="3937" y="326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O(1)</a:t>
              </a:r>
            </a:p>
          </p:txBody>
        </p:sp>
        <p:sp>
          <p:nvSpPr>
            <p:cNvPr id="560174" name="Text Box 46"/>
            <p:cNvSpPr txBox="1">
              <a:spLocks noChangeArrowheads="1"/>
            </p:cNvSpPr>
            <p:nvPr/>
          </p:nvSpPr>
          <p:spPr bwMode="auto">
            <a:xfrm>
              <a:off x="0" y="374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归并</a:t>
              </a:r>
            </a:p>
          </p:txBody>
        </p:sp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1057" y="374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O(nlog</a:t>
              </a:r>
              <a:r>
                <a:rPr kumimoji="1" lang="en-US" altLang="zh-CN" sz="2800" b="1" baseline="-25000" dirty="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n)</a:t>
              </a:r>
            </a:p>
          </p:txBody>
        </p: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2017" y="374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O(nlog</a:t>
              </a:r>
              <a:r>
                <a:rPr kumimoji="1" lang="en-US" altLang="zh-CN" sz="2800" b="1" baseline="-25000" dirty="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n)</a:t>
              </a:r>
            </a:p>
          </p:txBody>
        </p:sp>
        <p:sp>
          <p:nvSpPr>
            <p:cNvPr id="560177" name="Text Box 49"/>
            <p:cNvSpPr txBox="1">
              <a:spLocks noChangeArrowheads="1"/>
            </p:cNvSpPr>
            <p:nvPr/>
          </p:nvSpPr>
          <p:spPr bwMode="auto">
            <a:xfrm>
              <a:off x="2977" y="374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O(nlog</a:t>
              </a:r>
              <a:r>
                <a:rPr kumimoji="1" lang="en-US" altLang="zh-CN" sz="2800" b="1" baseline="-25000" dirty="0"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</a:rPr>
                <a:t>n)</a:t>
              </a:r>
            </a:p>
          </p:txBody>
        </p:sp>
        <p:sp>
          <p:nvSpPr>
            <p:cNvPr id="560178" name="Text Box 50"/>
            <p:cNvSpPr txBox="1">
              <a:spLocks noChangeArrowheads="1"/>
            </p:cNvSpPr>
            <p:nvPr/>
          </p:nvSpPr>
          <p:spPr bwMode="auto">
            <a:xfrm>
              <a:off x="4945" y="37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稳定</a:t>
              </a:r>
            </a:p>
          </p:txBody>
        </p:sp>
        <p:sp>
          <p:nvSpPr>
            <p:cNvPr id="560179" name="Text Box 51"/>
            <p:cNvSpPr txBox="1">
              <a:spLocks noChangeArrowheads="1"/>
            </p:cNvSpPr>
            <p:nvPr/>
          </p:nvSpPr>
          <p:spPr bwMode="auto">
            <a:xfrm>
              <a:off x="3937" y="374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幼圆" pitchFamily="49" charset="-122"/>
                </a:rPr>
                <a:t>O(n)</a:t>
              </a:r>
            </a:p>
          </p:txBody>
        </p:sp>
        <p:sp>
          <p:nvSpPr>
            <p:cNvPr id="560180" name="Line 52"/>
            <p:cNvSpPr>
              <a:spLocks noChangeShapeType="1"/>
            </p:cNvSpPr>
            <p:nvPr/>
          </p:nvSpPr>
          <p:spPr bwMode="auto">
            <a:xfrm>
              <a:off x="1105" y="576"/>
              <a:ext cx="0" cy="3744"/>
            </a:xfrm>
            <a:prstGeom prst="line">
              <a:avLst/>
            </a:prstGeom>
            <a:noFill/>
            <a:ln w="28575" cap="sq">
              <a:solidFill>
                <a:srgbClr val="99FF33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81" name="Line 53"/>
            <p:cNvSpPr>
              <a:spLocks noChangeShapeType="1"/>
            </p:cNvSpPr>
            <p:nvPr/>
          </p:nvSpPr>
          <p:spPr bwMode="auto">
            <a:xfrm>
              <a:off x="97" y="1056"/>
              <a:ext cx="5760" cy="0"/>
            </a:xfrm>
            <a:prstGeom prst="line">
              <a:avLst/>
            </a:prstGeom>
            <a:noFill/>
            <a:ln w="31750">
              <a:solidFill>
                <a:srgbClr val="99FF33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82" name="Line 54"/>
            <p:cNvSpPr>
              <a:spLocks noChangeShapeType="1"/>
            </p:cNvSpPr>
            <p:nvPr/>
          </p:nvSpPr>
          <p:spPr bwMode="auto">
            <a:xfrm>
              <a:off x="97" y="576"/>
              <a:ext cx="5760" cy="0"/>
            </a:xfrm>
            <a:prstGeom prst="line">
              <a:avLst/>
            </a:prstGeom>
            <a:noFill/>
            <a:ln w="31750">
              <a:solidFill>
                <a:srgbClr val="99FF33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83" name="Line 55"/>
            <p:cNvSpPr>
              <a:spLocks noChangeShapeType="1"/>
            </p:cNvSpPr>
            <p:nvPr/>
          </p:nvSpPr>
          <p:spPr bwMode="auto">
            <a:xfrm>
              <a:off x="97" y="4320"/>
              <a:ext cx="5760" cy="0"/>
            </a:xfrm>
            <a:prstGeom prst="line">
              <a:avLst/>
            </a:prstGeom>
            <a:noFill/>
            <a:ln w="31750">
              <a:solidFill>
                <a:srgbClr val="99FF33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84" name="Line 56"/>
            <p:cNvSpPr>
              <a:spLocks noChangeShapeType="1"/>
            </p:cNvSpPr>
            <p:nvPr/>
          </p:nvSpPr>
          <p:spPr bwMode="auto">
            <a:xfrm>
              <a:off x="2113" y="576"/>
              <a:ext cx="0" cy="3744"/>
            </a:xfrm>
            <a:prstGeom prst="line">
              <a:avLst/>
            </a:prstGeom>
            <a:noFill/>
            <a:ln w="28575" cap="sq">
              <a:solidFill>
                <a:srgbClr val="99FF33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85" name="Line 57"/>
            <p:cNvSpPr>
              <a:spLocks noChangeShapeType="1"/>
            </p:cNvSpPr>
            <p:nvPr/>
          </p:nvSpPr>
          <p:spPr bwMode="auto">
            <a:xfrm>
              <a:off x="3073" y="576"/>
              <a:ext cx="0" cy="3744"/>
            </a:xfrm>
            <a:prstGeom prst="line">
              <a:avLst/>
            </a:prstGeom>
            <a:noFill/>
            <a:ln w="28575" cap="sq">
              <a:solidFill>
                <a:srgbClr val="99FF33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86" name="Line 58"/>
            <p:cNvSpPr>
              <a:spLocks noChangeShapeType="1"/>
            </p:cNvSpPr>
            <p:nvPr/>
          </p:nvSpPr>
          <p:spPr bwMode="auto">
            <a:xfrm>
              <a:off x="4081" y="576"/>
              <a:ext cx="0" cy="3744"/>
            </a:xfrm>
            <a:prstGeom prst="line">
              <a:avLst/>
            </a:prstGeom>
            <a:noFill/>
            <a:ln w="28575" cap="sq">
              <a:solidFill>
                <a:srgbClr val="99FF33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87" name="Line 59"/>
            <p:cNvSpPr>
              <a:spLocks noChangeShapeType="1"/>
            </p:cNvSpPr>
            <p:nvPr/>
          </p:nvSpPr>
          <p:spPr bwMode="auto">
            <a:xfrm>
              <a:off x="4993" y="576"/>
              <a:ext cx="0" cy="3744"/>
            </a:xfrm>
            <a:prstGeom prst="line">
              <a:avLst/>
            </a:prstGeom>
            <a:noFill/>
            <a:ln w="28575" cap="sq">
              <a:solidFill>
                <a:srgbClr val="99FF33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idx="1"/>
          </p:nvPr>
        </p:nvSpPr>
        <p:spPr>
          <a:xfrm>
            <a:off x="144463" y="228600"/>
            <a:ext cx="8820150" cy="6008688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zh-CN" altLang="en-US" sz="4000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</a:rPr>
              <a:t>7.6.2 </a:t>
            </a:r>
            <a:r>
              <a:rPr lang="zh-CN" altLang="en-US" sz="4000" dirty="0">
                <a:solidFill>
                  <a:schemeClr val="tx2"/>
                </a:solidFill>
              </a:rPr>
              <a:t>排序下界</a:t>
            </a:r>
          </a:p>
          <a:p>
            <a:pPr algn="ctr">
              <a:buFont typeface="Monotype Sorts" pitchFamily="2" charset="2"/>
              <a:buNone/>
            </a:pPr>
            <a:endParaRPr lang="zh-CN" altLang="en-US" sz="1200" dirty="0">
              <a:solidFill>
                <a:srgbClr val="FFFF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下界</a:t>
            </a:r>
            <a:r>
              <a:rPr lang="zh-CN" altLang="en-US" dirty="0"/>
              <a:t>：如果一个领域问题的输入规模为</a:t>
            </a:r>
            <a:r>
              <a:rPr lang="en-US" altLang="zh-CN" dirty="0"/>
              <a:t>n，</a:t>
            </a:r>
            <a:r>
              <a:rPr lang="zh-CN" altLang="en-US" dirty="0"/>
              <a:t>则“该领域问题的算法的时间复杂性下界为</a:t>
            </a:r>
            <a:r>
              <a:rPr lang="en-US" altLang="zh-CN" dirty="0"/>
              <a:t>L(n)”</a:t>
            </a:r>
            <a:r>
              <a:rPr lang="zh-CN" altLang="en-US" dirty="0"/>
              <a:t>含义是：不存在解该领域问题的算法，它的时间复杂性小于</a:t>
            </a:r>
            <a:r>
              <a:rPr lang="en-US" altLang="zh-CN" dirty="0"/>
              <a:t>L(n) .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  <a:latin typeface="宋体" pitchFamily="2" charset="-122"/>
              </a:rPr>
              <a:t>排序下界</a:t>
            </a:r>
            <a:r>
              <a:rPr lang="en-US" altLang="zh-CN" dirty="0">
                <a:solidFill>
                  <a:srgbClr val="CC3300"/>
                </a:solidFill>
                <a:latin typeface="宋体" pitchFamily="2" charset="-122"/>
              </a:rPr>
              <a:t>: </a:t>
            </a:r>
            <a:r>
              <a:rPr lang="en-US" altLang="zh-CN" dirty="0">
                <a:solidFill>
                  <a:srgbClr val="CC3300"/>
                </a:solidFill>
              </a:rPr>
              <a:t>O(nlog</a:t>
            </a:r>
            <a:r>
              <a:rPr lang="en-US" altLang="zh-CN" baseline="-25000" dirty="0">
                <a:solidFill>
                  <a:srgbClr val="CC3300"/>
                </a:solidFill>
              </a:rPr>
              <a:t>2</a:t>
            </a:r>
            <a:r>
              <a:rPr lang="en-US" altLang="zh-CN" dirty="0">
                <a:solidFill>
                  <a:srgbClr val="CC3300"/>
                </a:solidFill>
              </a:rPr>
              <a:t>n)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任何基于关键词比较的排序算法，其关键词比较次数</a:t>
            </a:r>
            <a:r>
              <a:rPr lang="zh-CN" altLang="en-US" dirty="0">
                <a:solidFill>
                  <a:srgbClr val="CC3300"/>
                </a:solidFill>
              </a:rPr>
              <a:t>至少</a:t>
            </a:r>
            <a:r>
              <a:rPr lang="zh-CN" altLang="en-US" dirty="0"/>
              <a:t>为 </a:t>
            </a:r>
            <a:r>
              <a:rPr lang="en-US" altLang="zh-CN" dirty="0"/>
              <a:t>nlog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zh-CN" altLang="en-US" dirty="0">
                <a:latin typeface="宋体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119</a:t>
            </a:fld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1295400" y="1333500"/>
            <a:ext cx="5329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600" b="1" dirty="0">
                <a:latin typeface="Times New Roman" pitchFamily="18" charset="0"/>
                <a:cs typeface="Times New Roman" pitchFamily="18" charset="0"/>
              </a:rPr>
              <a:t>例：</a:t>
            </a:r>
            <a:r>
              <a:rPr kumimoji="1" lang="en-US" altLang="zh-CN" sz="3600" b="1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kumimoji="1" lang="en-US" altLang="zh-CN" sz="3600" b="1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1" lang="en-US" altLang="zh-CN" sz="3600" b="1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1" lang="zh-CN" alt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3699" name="AutoShape 3" descr="白色大理石"/>
          <p:cNvSpPr>
            <a:spLocks noChangeArrowheads="1"/>
          </p:cNvSpPr>
          <p:nvPr/>
        </p:nvSpPr>
        <p:spPr bwMode="auto">
          <a:xfrm>
            <a:off x="611188" y="3346450"/>
            <a:ext cx="7848600" cy="457200"/>
          </a:xfrm>
          <a:prstGeom prst="parallelogram">
            <a:avLst>
              <a:gd name="adj" fmla="val 24844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0" name="AutoShape 4"/>
          <p:cNvSpPr>
            <a:spLocks noChangeArrowheads="1"/>
          </p:cNvSpPr>
          <p:nvPr/>
        </p:nvSpPr>
        <p:spPr bwMode="auto">
          <a:xfrm>
            <a:off x="1984375" y="2914650"/>
            <a:ext cx="533400" cy="711200"/>
          </a:xfrm>
          <a:prstGeom prst="can">
            <a:avLst>
              <a:gd name="adj" fmla="val 33333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01" name="AutoShape 5"/>
          <p:cNvSpPr>
            <a:spLocks noChangeArrowheads="1"/>
          </p:cNvSpPr>
          <p:nvPr/>
        </p:nvSpPr>
        <p:spPr bwMode="auto">
          <a:xfrm>
            <a:off x="2705100" y="2806700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02" name="AutoShape 6"/>
          <p:cNvSpPr>
            <a:spLocks noChangeArrowheads="1"/>
          </p:cNvSpPr>
          <p:nvPr/>
        </p:nvSpPr>
        <p:spPr bwMode="auto">
          <a:xfrm>
            <a:off x="4319588" y="2492375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03" name="AutoShape 7"/>
          <p:cNvSpPr>
            <a:spLocks noChangeArrowheads="1"/>
          </p:cNvSpPr>
          <p:nvPr/>
        </p:nvSpPr>
        <p:spPr bwMode="auto">
          <a:xfrm>
            <a:off x="3492500" y="2673350"/>
            <a:ext cx="533400" cy="981075"/>
          </a:xfrm>
          <a:prstGeom prst="can">
            <a:avLst>
              <a:gd name="adj" fmla="val 45982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23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04" name="AutoShape 8"/>
          <p:cNvSpPr>
            <a:spLocks noChangeArrowheads="1"/>
          </p:cNvSpPr>
          <p:nvPr/>
        </p:nvSpPr>
        <p:spPr bwMode="auto">
          <a:xfrm>
            <a:off x="5908675" y="3022600"/>
            <a:ext cx="533400" cy="598488"/>
          </a:xfrm>
          <a:prstGeom prst="can">
            <a:avLst>
              <a:gd name="adj" fmla="val 28051"/>
            </a:avLst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08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05" name="Text Box 9"/>
          <p:cNvSpPr txBox="1">
            <a:spLocks noChangeArrowheads="1"/>
          </p:cNvSpPr>
          <p:nvPr/>
        </p:nvSpPr>
        <p:spPr bwMode="auto">
          <a:xfrm>
            <a:off x="1979613" y="3824288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1        2        3        4        5        6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13706" name="AutoShape 10"/>
          <p:cNvSpPr>
            <a:spLocks noChangeArrowheads="1"/>
          </p:cNvSpPr>
          <p:nvPr/>
        </p:nvSpPr>
        <p:spPr bwMode="auto">
          <a:xfrm>
            <a:off x="5118100" y="2806700"/>
            <a:ext cx="533400" cy="828675"/>
          </a:xfrm>
          <a:prstGeom prst="can">
            <a:avLst>
              <a:gd name="adj" fmla="val 38839"/>
            </a:avLst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07" name="AutoShape 11"/>
          <p:cNvSpPr>
            <a:spLocks noChangeArrowheads="1"/>
          </p:cNvSpPr>
          <p:nvPr/>
        </p:nvSpPr>
        <p:spPr bwMode="auto">
          <a:xfrm>
            <a:off x="6948488" y="2781300"/>
            <a:ext cx="533400" cy="828675"/>
          </a:xfrm>
          <a:prstGeom prst="can">
            <a:avLst>
              <a:gd name="adj" fmla="val 38839"/>
            </a:avLst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08" name="AutoShape 12"/>
          <p:cNvSpPr>
            <a:spLocks noChangeArrowheads="1"/>
          </p:cNvSpPr>
          <p:nvPr/>
        </p:nvSpPr>
        <p:spPr bwMode="auto">
          <a:xfrm>
            <a:off x="5111750" y="2492375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09" name="AutoShape 13"/>
          <p:cNvSpPr>
            <a:spLocks noChangeArrowheads="1"/>
          </p:cNvSpPr>
          <p:nvPr/>
        </p:nvSpPr>
        <p:spPr bwMode="auto">
          <a:xfrm>
            <a:off x="3492500" y="2816225"/>
            <a:ext cx="533400" cy="828675"/>
          </a:xfrm>
          <a:prstGeom prst="can">
            <a:avLst>
              <a:gd name="adj" fmla="val 38839"/>
            </a:avLst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10" name="AutoShape 14"/>
          <p:cNvSpPr>
            <a:spLocks noChangeArrowheads="1"/>
          </p:cNvSpPr>
          <p:nvPr/>
        </p:nvSpPr>
        <p:spPr bwMode="auto">
          <a:xfrm>
            <a:off x="4319588" y="2636838"/>
            <a:ext cx="533400" cy="981075"/>
          </a:xfrm>
          <a:prstGeom prst="can">
            <a:avLst>
              <a:gd name="adj" fmla="val 45982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23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11" name="AutoShape 15"/>
          <p:cNvSpPr>
            <a:spLocks noChangeArrowheads="1"/>
          </p:cNvSpPr>
          <p:nvPr/>
        </p:nvSpPr>
        <p:spPr bwMode="auto">
          <a:xfrm>
            <a:off x="2700338" y="2816225"/>
            <a:ext cx="533400" cy="828675"/>
          </a:xfrm>
          <a:prstGeom prst="can">
            <a:avLst>
              <a:gd name="adj" fmla="val 38839"/>
            </a:avLst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12" name="AutoShape 16"/>
          <p:cNvSpPr>
            <a:spLocks noChangeArrowheads="1"/>
          </p:cNvSpPr>
          <p:nvPr/>
        </p:nvSpPr>
        <p:spPr bwMode="auto">
          <a:xfrm>
            <a:off x="3492500" y="2708275"/>
            <a:ext cx="533400" cy="901700"/>
          </a:xfrm>
          <a:prstGeom prst="can">
            <a:avLst>
              <a:gd name="adj" fmla="val 42262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13" name="Text Box 17"/>
          <p:cNvSpPr txBox="1">
            <a:spLocks noChangeArrowheads="1"/>
          </p:cNvSpPr>
          <p:nvPr/>
        </p:nvSpPr>
        <p:spPr bwMode="auto">
          <a:xfrm>
            <a:off x="539750" y="260350"/>
            <a:ext cx="71643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tx2"/>
                </a:solidFill>
              </a:rPr>
              <a:t>一次插入过程</a:t>
            </a:r>
          </a:p>
        </p:txBody>
      </p:sp>
      <p:sp>
        <p:nvSpPr>
          <p:cNvPr id="413714" name="AutoShape 18"/>
          <p:cNvSpPr>
            <a:spLocks noChangeArrowheads="1"/>
          </p:cNvSpPr>
          <p:nvPr/>
        </p:nvSpPr>
        <p:spPr bwMode="auto">
          <a:xfrm>
            <a:off x="6948488" y="2781300"/>
            <a:ext cx="533400" cy="828675"/>
          </a:xfrm>
          <a:prstGeom prst="can">
            <a:avLst>
              <a:gd name="adj" fmla="val 388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15" name="AutoShape 19"/>
          <p:cNvSpPr>
            <a:spLocks noChangeArrowheads="1"/>
          </p:cNvSpPr>
          <p:nvPr/>
        </p:nvSpPr>
        <p:spPr bwMode="auto">
          <a:xfrm>
            <a:off x="4319588" y="2816225"/>
            <a:ext cx="533400" cy="828675"/>
          </a:xfrm>
          <a:prstGeom prst="can">
            <a:avLst>
              <a:gd name="adj" fmla="val 38839"/>
            </a:avLst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16" name="Text Box 20"/>
          <p:cNvSpPr txBox="1">
            <a:spLocks noChangeArrowheads="1"/>
          </p:cNvSpPr>
          <p:nvPr/>
        </p:nvSpPr>
        <p:spPr bwMode="auto">
          <a:xfrm>
            <a:off x="755650" y="4581525"/>
            <a:ext cx="8174038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500" b="1" dirty="0"/>
              <a:t>原有序表中关键词比 </a:t>
            </a:r>
            <a:r>
              <a:rPr kumimoji="1" lang="en-US" altLang="zh-CN" sz="35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3500" b="1" i="1" baseline="-25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kumimoji="1" lang="zh-CN" altLang="en-US" sz="3500" b="1" dirty="0"/>
              <a:t>大的记录数：</a:t>
            </a:r>
            <a:r>
              <a:rPr kumimoji="1" lang="en-US" altLang="zh-CN" sz="3500" b="1" i="1" dirty="0">
                <a:latin typeface="Times New Roman" pitchFamily="18" charset="0"/>
              </a:rPr>
              <a:t>d</a:t>
            </a:r>
            <a:r>
              <a:rPr kumimoji="1" lang="en-US" altLang="zh-CN" sz="3500" b="1" i="1" baseline="-25000" dirty="0">
                <a:latin typeface="Times New Roman" pitchFamily="18" charset="0"/>
              </a:rPr>
              <a:t>j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500" b="1" dirty="0"/>
              <a:t>比较次数：</a:t>
            </a:r>
            <a:r>
              <a:rPr kumimoji="1" lang="en-US" altLang="zh-CN" sz="3500" b="1" i="1" dirty="0">
                <a:latin typeface="Times New Roman" pitchFamily="18" charset="0"/>
              </a:rPr>
              <a:t>d</a:t>
            </a:r>
            <a:r>
              <a:rPr kumimoji="1" lang="en-US" altLang="zh-CN" sz="3500" b="1" i="1" baseline="-25000" dirty="0">
                <a:latin typeface="Times New Roman" pitchFamily="18" charset="0"/>
              </a:rPr>
              <a:t>j</a:t>
            </a:r>
            <a:r>
              <a:rPr kumimoji="1" lang="en-US" altLang="zh-CN" sz="3500" b="1" dirty="0">
                <a:latin typeface="Times New Roman" pitchFamily="18" charset="0"/>
              </a:rPr>
              <a:t>+1</a:t>
            </a:r>
            <a:r>
              <a:rPr kumimoji="1" lang="en-US" altLang="zh-CN" sz="3500" b="1" dirty="0"/>
              <a:t>            </a:t>
            </a:r>
            <a:r>
              <a:rPr kumimoji="1" lang="zh-CN" altLang="en-US" sz="3500" b="1" dirty="0"/>
              <a:t>移动次数： </a:t>
            </a:r>
            <a:r>
              <a:rPr kumimoji="1" lang="en-US" altLang="zh-CN" sz="3500" b="1" i="1" dirty="0">
                <a:latin typeface="Times New Roman" pitchFamily="18" charset="0"/>
              </a:rPr>
              <a:t>d</a:t>
            </a:r>
            <a:r>
              <a:rPr kumimoji="1" lang="en-US" altLang="zh-CN" sz="3500" b="1" i="1" baseline="-25000" dirty="0">
                <a:latin typeface="Times New Roman" pitchFamily="18" charset="0"/>
              </a:rPr>
              <a:t>j</a:t>
            </a:r>
            <a:r>
              <a:rPr kumimoji="1" lang="en-US" altLang="zh-CN" sz="3500" b="1" dirty="0">
                <a:latin typeface="Times New Roman" pitchFamily="18" charset="0"/>
              </a:rPr>
              <a:t>+2</a:t>
            </a:r>
            <a:r>
              <a:rPr kumimoji="1" lang="en-US" altLang="zh-CN" sz="35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13717" name="AutoShape 21"/>
          <p:cNvSpPr>
            <a:spLocks noChangeArrowheads="1"/>
          </p:cNvSpPr>
          <p:nvPr/>
        </p:nvSpPr>
        <p:spPr bwMode="auto">
          <a:xfrm>
            <a:off x="4319588" y="2492375"/>
            <a:ext cx="533400" cy="1143000"/>
          </a:xfrm>
          <a:prstGeom prst="can">
            <a:avLst>
              <a:gd name="adj" fmla="val 53571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28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18" name="AutoShape 22"/>
          <p:cNvSpPr>
            <a:spLocks noChangeArrowheads="1"/>
          </p:cNvSpPr>
          <p:nvPr/>
        </p:nvSpPr>
        <p:spPr bwMode="auto">
          <a:xfrm>
            <a:off x="5111750" y="2816225"/>
            <a:ext cx="533400" cy="828675"/>
          </a:xfrm>
          <a:prstGeom prst="can">
            <a:avLst>
              <a:gd name="adj" fmla="val 388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3719" name="AutoShape 23"/>
          <p:cNvSpPr>
            <a:spLocks noChangeArrowheads="1"/>
          </p:cNvSpPr>
          <p:nvPr/>
        </p:nvSpPr>
        <p:spPr bwMode="auto">
          <a:xfrm>
            <a:off x="3492500" y="2673350"/>
            <a:ext cx="533400" cy="981075"/>
          </a:xfrm>
          <a:prstGeom prst="can">
            <a:avLst>
              <a:gd name="adj" fmla="val 45982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23</a:t>
            </a:r>
            <a:endParaRPr kumimoji="1" lang="en-US" altLang="zh-CN" sz="24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12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animBg="1"/>
      <p:bldP spid="413700" grpId="0" animBg="1"/>
      <p:bldP spid="413701" grpId="0" animBg="1"/>
      <p:bldP spid="413702" grpId="0" animBg="1"/>
      <p:bldP spid="413702" grpId="1" animBg="1"/>
      <p:bldP spid="413702" grpId="2" animBg="1"/>
      <p:bldP spid="413703" grpId="0" animBg="1"/>
      <p:bldP spid="413703" grpId="1" animBg="1"/>
      <p:bldP spid="413704" grpId="0" animBg="1"/>
      <p:bldP spid="413705" grpId="0"/>
      <p:bldP spid="413706" grpId="0" animBg="1"/>
      <p:bldP spid="413706" grpId="1" animBg="1"/>
      <p:bldP spid="413707" grpId="0" animBg="1"/>
      <p:bldP spid="413707" grpId="1" animBg="1"/>
      <p:bldP spid="413707" grpId="2" animBg="1"/>
      <p:bldP spid="413707" grpId="3" animBg="1"/>
      <p:bldP spid="413707" grpId="4" animBg="1"/>
      <p:bldP spid="413707" grpId="5" animBg="1"/>
      <p:bldP spid="413707" grpId="6" animBg="1"/>
      <p:bldP spid="413707" grpId="7" animBg="1"/>
      <p:bldP spid="413708" grpId="0" animBg="1"/>
      <p:bldP spid="413709" grpId="0" animBg="1"/>
      <p:bldP spid="413709" grpId="1" animBg="1"/>
      <p:bldP spid="413709" grpId="2" animBg="1"/>
      <p:bldP spid="413709" grpId="3" animBg="1"/>
      <p:bldP spid="413710" grpId="0" animBg="1"/>
      <p:bldP spid="413711" grpId="0" animBg="1"/>
      <p:bldP spid="413711" grpId="1" animBg="1"/>
      <p:bldP spid="413712" grpId="0" animBg="1"/>
      <p:bldP spid="413714" grpId="0" animBg="1"/>
      <p:bldP spid="413714" grpId="1" animBg="1"/>
      <p:bldP spid="413714" grpId="2" animBg="1"/>
      <p:bldP spid="413714" grpId="3" animBg="1"/>
      <p:bldP spid="413714" grpId="4" animBg="1"/>
      <p:bldP spid="413714" grpId="5" animBg="1"/>
      <p:bldP spid="413714" grpId="6" animBg="1"/>
      <p:bldP spid="413715" grpId="0" animBg="1"/>
      <p:bldP spid="413715" grpId="1" animBg="1"/>
      <p:bldP spid="413717" grpId="0" animBg="1"/>
      <p:bldP spid="413717" grpId="1" animBg="1"/>
      <p:bldP spid="413718" grpId="0" animBg="1"/>
      <p:bldP spid="413718" grpId="1" animBg="1"/>
      <p:bldP spid="413719" grpId="0" animBg="1"/>
      <p:bldP spid="413719" grpId="1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279400"/>
            <a:ext cx="6345238" cy="1079500"/>
          </a:xfrm>
          <a:noFill/>
          <a:ln/>
        </p:spPr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第七章   排序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538288"/>
            <a:ext cx="6840538" cy="4510087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7.1 </a:t>
            </a:r>
            <a:r>
              <a:rPr lang="zh-CN" altLang="en-US" sz="2400"/>
              <a:t>基本概念</a:t>
            </a:r>
            <a:endParaRPr lang="en-US" altLang="zh-CN" sz="2400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7.2 </a:t>
            </a:r>
            <a:r>
              <a:rPr lang="zh-CN" altLang="en-US" sz="2400"/>
              <a:t>插入排序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7.3 </a:t>
            </a:r>
            <a:r>
              <a:rPr lang="zh-CN" altLang="en-US" sz="2400"/>
              <a:t>交换排序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7.4 </a:t>
            </a:r>
            <a:r>
              <a:rPr lang="zh-CN" altLang="en-US" sz="2400"/>
              <a:t>选择排序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7.5 </a:t>
            </a:r>
            <a:r>
              <a:rPr lang="zh-CN" altLang="en-US" sz="2400"/>
              <a:t>合并排序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7.6 </a:t>
            </a:r>
            <a:r>
              <a:rPr lang="zh-CN" altLang="en-US" sz="2400"/>
              <a:t>基于关键词比较的排序算法分析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7.7 </a:t>
            </a:r>
            <a:r>
              <a:rPr lang="zh-CN" altLang="en-US" sz="2400">
                <a:solidFill>
                  <a:schemeClr val="tx2"/>
                </a:solidFill>
              </a:rPr>
              <a:t>分布排序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/>
              <a:t>7.8 </a:t>
            </a:r>
            <a:r>
              <a:rPr lang="zh-CN" altLang="en-US" sz="2400"/>
              <a:t>外排序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120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657225"/>
            <a:ext cx="8245475" cy="5508625"/>
          </a:xfrm>
        </p:spPr>
        <p:txBody>
          <a:bodyPr lIns="91440" tIns="45720" rIns="91440" bIns="45720">
            <a:normAutofit/>
          </a:bodyPr>
          <a:lstStyle/>
          <a:p>
            <a:pPr marL="0" indent="0" algn="ctr" eaLnBrk="1" hangingPunct="1">
              <a:spcAft>
                <a:spcPct val="55000"/>
              </a:spcAft>
              <a:buFont typeface="Wingdings" pitchFamily="2" charset="2"/>
              <a:buNone/>
            </a:pPr>
            <a:r>
              <a:rPr lang="en-US" altLang="zh-CN" sz="3200">
                <a:solidFill>
                  <a:schemeClr val="tx2"/>
                </a:solidFill>
              </a:rPr>
              <a:t>7.7 </a:t>
            </a:r>
            <a:r>
              <a:rPr lang="zh-CN" altLang="en-US" sz="3200">
                <a:solidFill>
                  <a:schemeClr val="tx2"/>
                </a:solidFill>
              </a:rPr>
              <a:t>分布排序</a:t>
            </a:r>
          </a:p>
          <a:p>
            <a:pPr marL="0" indent="0" algn="just" eaLnBrk="1" hangingPunct="1">
              <a:lnSpc>
                <a:spcPct val="125000"/>
              </a:lnSpc>
              <a:buClr>
                <a:schemeClr val="hlink"/>
              </a:buClr>
              <a:buFont typeface="Wingdings" pitchFamily="2" charset="2"/>
              <a:buChar char="²"/>
            </a:pPr>
            <a:r>
              <a:rPr lang="zh-CN" altLang="en-US"/>
              <a:t>当预先知道待排序关键词的一些知识时，比如其分布范围，就能构造出非基于关键词比较的排序算法，而且有些算法能在</a:t>
            </a:r>
            <a:r>
              <a:rPr lang="zh-CN" altLang="en-US" u="sng">
                <a:solidFill>
                  <a:srgbClr val="CC3300"/>
                </a:solidFill>
              </a:rPr>
              <a:t>最坏情况下达到线性时间</a:t>
            </a:r>
            <a:r>
              <a:rPr lang="zh-CN" altLang="en-US"/>
              <a:t>。</a:t>
            </a:r>
          </a:p>
          <a:p>
            <a:pPr marL="0" indent="0" algn="just" eaLnBrk="1" hangingPunct="1">
              <a:lnSpc>
                <a:spcPct val="125000"/>
              </a:lnSpc>
              <a:buClr>
                <a:schemeClr val="hlink"/>
              </a:buClr>
              <a:buFont typeface="Wingdings" pitchFamily="2" charset="2"/>
              <a:buChar char=""/>
            </a:pPr>
            <a:r>
              <a:rPr lang="zh-CN" altLang="en-US"/>
              <a:t>如扑克牌的排序、英文单词的排序等，可采用基于关键词的数字性质的</a:t>
            </a:r>
            <a:r>
              <a:rPr lang="zh-CN" altLang="en-US">
                <a:solidFill>
                  <a:schemeClr val="tx2"/>
                </a:solidFill>
              </a:rPr>
              <a:t>分“</a:t>
            </a:r>
            <a:r>
              <a:rPr lang="zh-CN" altLang="en-US" u="sng">
                <a:solidFill>
                  <a:schemeClr val="tx2"/>
                </a:solidFill>
              </a:rPr>
              <a:t>桶</a:t>
            </a:r>
            <a:r>
              <a:rPr lang="zh-CN" altLang="en-US">
                <a:solidFill>
                  <a:schemeClr val="tx2"/>
                </a:solidFill>
              </a:rPr>
              <a:t>”</a:t>
            </a:r>
            <a:r>
              <a:rPr lang="zh-CN" altLang="en-US"/>
              <a:t>排序方法。 </a:t>
            </a:r>
          </a:p>
          <a:p>
            <a:pPr marL="0" indent="0" algn="just" eaLnBrk="1" hangingPunct="1">
              <a:lnSpc>
                <a:spcPct val="125000"/>
              </a:lnSpc>
              <a:buClr>
                <a:schemeClr val="hlink"/>
              </a:buClr>
              <a:buFont typeface="Wingdings" pitchFamily="2" charset="2"/>
              <a:buChar char=""/>
            </a:pPr>
            <a:r>
              <a:rPr lang="zh-CN" altLang="en-US"/>
              <a:t>“桶”个数的选择是根据关键词的数字性质，而且“桶”的个数将直接影响排序算法的效率。</a:t>
            </a:r>
          </a:p>
          <a:p>
            <a:pPr marL="0" indent="0" algn="just" eaLnBrk="1" hangingPunct="1">
              <a:lnSpc>
                <a:spcPct val="125000"/>
              </a:lnSpc>
              <a:buClr>
                <a:schemeClr val="hlink"/>
              </a:buClr>
              <a:buFont typeface="Wingdings" pitchFamily="2" charset="2"/>
              <a:buChar char=""/>
            </a:pPr>
            <a:r>
              <a:rPr lang="zh-CN" altLang="en-US"/>
              <a:t>两种分布排序：</a:t>
            </a:r>
            <a:r>
              <a:rPr lang="zh-CN" altLang="en-US">
                <a:solidFill>
                  <a:srgbClr val="CC3300"/>
                </a:solidFill>
              </a:rPr>
              <a:t>基数分布</a:t>
            </a:r>
            <a:r>
              <a:rPr lang="zh-CN" altLang="en-US"/>
              <a:t>和</a:t>
            </a:r>
            <a:r>
              <a:rPr lang="zh-CN" altLang="en-US">
                <a:solidFill>
                  <a:srgbClr val="CC3300"/>
                </a:solidFill>
              </a:rPr>
              <a:t>值分布</a:t>
            </a:r>
            <a:r>
              <a:rPr lang="zh-CN" altLang="en-US"/>
              <a:t>。</a:t>
            </a:r>
            <a:r>
              <a:rPr lang="en-US" altLang="zh-CN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121</a:t>
            </a:fld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279400"/>
            <a:ext cx="8399463" cy="6119813"/>
          </a:xfrm>
        </p:spPr>
        <p:txBody>
          <a:bodyPr lIns="91440" tIns="45720" rIns="91440" bIns="45720"/>
          <a:lstStyle/>
          <a:p>
            <a:pPr marL="0" indent="0" algn="ctr" eaLnBrk="1" hangingPunct="1">
              <a:lnSpc>
                <a:spcPct val="120000"/>
              </a:lnSpc>
              <a:spcAft>
                <a:spcPct val="55000"/>
              </a:spcAft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7.7.1 </a:t>
            </a:r>
            <a:r>
              <a:rPr lang="zh-CN" altLang="en-US" sz="3200" dirty="0">
                <a:solidFill>
                  <a:schemeClr val="tx2"/>
                </a:solidFill>
              </a:rPr>
              <a:t>基数分布</a:t>
            </a:r>
          </a:p>
          <a:p>
            <a:pPr marL="0" indent="0" algn="just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600" dirty="0"/>
              <a:t>假定记录 </a:t>
            </a:r>
            <a:r>
              <a:rPr lang="en-US" altLang="zh-CN" sz="2600" i="1" dirty="0"/>
              <a:t>R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i="1" baseline="-25000" dirty="0"/>
              <a:t>n</a:t>
            </a:r>
            <a:r>
              <a:rPr lang="zh-CN" altLang="en-US" sz="2600" dirty="0"/>
              <a:t>相应的关键词</a:t>
            </a:r>
            <a:r>
              <a:rPr lang="en-US" altLang="zh-CN" sz="2600" i="1" dirty="0"/>
              <a:t>K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K</a:t>
            </a:r>
            <a:r>
              <a:rPr lang="en-US" altLang="zh-CN" sz="26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n</a:t>
            </a:r>
            <a:r>
              <a:rPr lang="zh-CN" altLang="en-US" sz="2600" dirty="0"/>
              <a:t>都有如下的表示形式</a:t>
            </a:r>
            <a:r>
              <a:rPr lang="en-US" altLang="zh-CN" sz="2600" dirty="0"/>
              <a:t>:</a:t>
            </a:r>
            <a:r>
              <a:rPr lang="fi-FI" altLang="zh-CN" sz="2600" i="1" dirty="0"/>
              <a:t> K</a:t>
            </a:r>
            <a:r>
              <a:rPr lang="fi-FI" altLang="zh-CN" sz="2600" i="1" baseline="-25000" dirty="0"/>
              <a:t>i</a:t>
            </a:r>
            <a:r>
              <a:rPr lang="fi-FI" altLang="zh-CN" sz="2600" dirty="0"/>
              <a:t> = (</a:t>
            </a:r>
            <a:r>
              <a:rPr lang="fi-FI" altLang="zh-CN" sz="2600" i="1" dirty="0"/>
              <a:t>K</a:t>
            </a:r>
            <a:r>
              <a:rPr lang="fi-FI" altLang="zh-CN" sz="2600" i="1" baseline="-25000" dirty="0"/>
              <a:t>i</a:t>
            </a:r>
            <a:r>
              <a:rPr lang="fi-FI" altLang="zh-CN" sz="2600" baseline="-25000" dirty="0"/>
              <a:t> , </a:t>
            </a:r>
            <a:r>
              <a:rPr lang="fi-FI" altLang="zh-CN" sz="2600" i="1" baseline="-25000" dirty="0"/>
              <a:t>p</a:t>
            </a:r>
            <a:r>
              <a:rPr lang="zh-CN" altLang="fi-FI" sz="2600" dirty="0"/>
              <a:t>，</a:t>
            </a:r>
            <a:r>
              <a:rPr lang="fi-FI" altLang="zh-CN" sz="2600" i="1" dirty="0"/>
              <a:t>K</a:t>
            </a:r>
            <a:r>
              <a:rPr lang="fi-FI" altLang="zh-CN" sz="2600" i="1" baseline="-25000" dirty="0"/>
              <a:t>i</a:t>
            </a:r>
            <a:r>
              <a:rPr lang="fi-FI" altLang="zh-CN" sz="2600" dirty="0"/>
              <a:t> </a:t>
            </a:r>
            <a:r>
              <a:rPr lang="fi-FI" altLang="zh-CN" sz="2600" baseline="-25000" dirty="0"/>
              <a:t>, </a:t>
            </a:r>
            <a:r>
              <a:rPr lang="fi-FI" altLang="zh-CN" sz="2600" i="1" baseline="-25000" dirty="0"/>
              <a:t>p</a:t>
            </a:r>
            <a:r>
              <a:rPr lang="fi-FI" altLang="zh-CN" sz="2600" baseline="-25000" dirty="0"/>
              <a:t>–1</a:t>
            </a:r>
            <a:r>
              <a:rPr lang="zh-CN" altLang="fi-FI" sz="2600" dirty="0"/>
              <a:t>，</a:t>
            </a:r>
            <a:r>
              <a:rPr lang="fi-FI" altLang="zh-CN" sz="2600" dirty="0"/>
              <a:t>…</a:t>
            </a:r>
            <a:r>
              <a:rPr lang="zh-CN" altLang="fi-FI" sz="2600" dirty="0"/>
              <a:t>，</a:t>
            </a:r>
            <a:r>
              <a:rPr lang="fi-FI" altLang="zh-CN" sz="2600" i="1" dirty="0"/>
              <a:t>K</a:t>
            </a:r>
            <a:r>
              <a:rPr lang="fi-FI" altLang="zh-CN" sz="2600" i="1" baseline="-25000" dirty="0"/>
              <a:t>i</a:t>
            </a:r>
            <a:r>
              <a:rPr lang="fi-FI" altLang="zh-CN" sz="2600" baseline="-25000" dirty="0"/>
              <a:t> , 1</a:t>
            </a:r>
            <a:r>
              <a:rPr lang="fi-FI" altLang="zh-CN" sz="2600" dirty="0"/>
              <a:t>)</a:t>
            </a:r>
            <a:r>
              <a:rPr lang="zh-CN" altLang="fi-FI" sz="2600" dirty="0"/>
              <a:t>，且</a:t>
            </a:r>
            <a:r>
              <a:rPr lang="zh-CN" altLang="en-US" sz="2600" dirty="0"/>
              <a:t>对于每个</a:t>
            </a:r>
            <a:r>
              <a:rPr lang="en-US" altLang="zh-CN" sz="2600" dirty="0"/>
              <a:t>t(1≤</a:t>
            </a:r>
            <a:r>
              <a:rPr lang="en-US" altLang="zh-CN" sz="2600" i="1" dirty="0"/>
              <a:t>t</a:t>
            </a:r>
            <a:r>
              <a:rPr lang="en-US" altLang="zh-CN" sz="2600" baseline="-25000" dirty="0"/>
              <a:t> </a:t>
            </a:r>
            <a:r>
              <a:rPr lang="en-US" altLang="zh-CN" sz="2600" dirty="0"/>
              <a:t>≤ </a:t>
            </a:r>
            <a:r>
              <a:rPr lang="en-US" altLang="zh-CN" sz="2600" i="1" dirty="0"/>
              <a:t>p</a:t>
            </a:r>
            <a:r>
              <a:rPr lang="en-US" altLang="zh-CN" sz="2600" dirty="0"/>
              <a:t>)</a:t>
            </a:r>
            <a:r>
              <a:rPr lang="zh-CN" altLang="en-US" sz="2600" dirty="0"/>
              <a:t>都有</a:t>
            </a:r>
            <a:r>
              <a:rPr lang="en-US" altLang="zh-CN" sz="2600" dirty="0"/>
              <a:t>0≤</a:t>
            </a:r>
            <a:r>
              <a:rPr lang="zh-CN" altLang="en-US" sz="2600" dirty="0"/>
              <a:t> 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i</a:t>
            </a:r>
            <a:r>
              <a:rPr lang="en-US" altLang="zh-CN" sz="2600" baseline="-25000" dirty="0"/>
              <a:t> , </a:t>
            </a:r>
            <a:r>
              <a:rPr lang="en-US" altLang="zh-CN" sz="2600" i="1" baseline="-25000" dirty="0"/>
              <a:t>t</a:t>
            </a:r>
            <a:r>
              <a:rPr lang="en-US" altLang="zh-CN" sz="2600" dirty="0"/>
              <a:t>&lt;</a:t>
            </a:r>
            <a:r>
              <a:rPr lang="en-US" altLang="zh-CN" sz="2600" i="1" dirty="0"/>
              <a:t>r</a:t>
            </a:r>
            <a:r>
              <a:rPr lang="zh-CN" altLang="en-US" sz="2600" i="1" dirty="0"/>
              <a:t>，</a:t>
            </a:r>
            <a:r>
              <a:rPr lang="en-US" altLang="zh-CN" sz="2600" i="1" dirty="0"/>
              <a:t>r</a:t>
            </a:r>
            <a:r>
              <a:rPr lang="zh-CN" altLang="en-US" sz="2600" dirty="0"/>
              <a:t>为</a:t>
            </a:r>
            <a:r>
              <a:rPr lang="zh-CN" altLang="en-US" sz="2600" dirty="0">
                <a:solidFill>
                  <a:schemeClr val="hlink"/>
                </a:solidFill>
              </a:rPr>
              <a:t>基数</a:t>
            </a:r>
            <a:r>
              <a:rPr lang="en-US" altLang="zh-CN" sz="2600" dirty="0"/>
              <a:t>.</a:t>
            </a:r>
            <a:endParaRPr lang="fi-FI" altLang="zh-CN" sz="2600" dirty="0"/>
          </a:p>
          <a:p>
            <a:pPr marL="0" indent="0" algn="just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fi-FI" sz="2600" dirty="0">
                <a:solidFill>
                  <a:srgbClr val="CC3300"/>
                </a:solidFill>
              </a:rPr>
              <a:t>基数分布排序</a:t>
            </a:r>
            <a:r>
              <a:rPr lang="zh-CN" altLang="fi-FI" sz="2600" dirty="0"/>
              <a:t>是基于关键词的表示，按其</a:t>
            </a:r>
            <a:r>
              <a:rPr lang="zh-CN" altLang="fi-FI" sz="2600" u="sng" dirty="0">
                <a:solidFill>
                  <a:schemeClr val="hlink"/>
                </a:solidFill>
              </a:rPr>
              <a:t>字典序</a:t>
            </a:r>
            <a:r>
              <a:rPr lang="zh-CN" altLang="fi-FI" sz="2600" dirty="0"/>
              <a:t>由小到大排列。其中，字典序规定如下：</a:t>
            </a:r>
            <a:endParaRPr lang="zh-CN" altLang="en-US" sz="2600" i="1" dirty="0"/>
          </a:p>
          <a:p>
            <a:pPr marL="0" indent="0" algn="just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600" i="1" dirty="0"/>
              <a:t>        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i</a:t>
            </a:r>
            <a:r>
              <a:rPr lang="en-US" altLang="zh-CN" sz="2600" dirty="0"/>
              <a:t> = (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i</a:t>
            </a:r>
            <a:r>
              <a:rPr lang="en-US" altLang="zh-CN" sz="2600" baseline="-25000" dirty="0"/>
              <a:t> , </a:t>
            </a:r>
            <a:r>
              <a:rPr lang="en-US" altLang="zh-CN" sz="2600" i="1" baseline="-25000" dirty="0"/>
              <a:t>p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i</a:t>
            </a:r>
            <a:r>
              <a:rPr lang="en-US" altLang="zh-CN" sz="2600" baseline="-25000" dirty="0"/>
              <a:t> , 1</a:t>
            </a:r>
            <a:r>
              <a:rPr lang="en-US" altLang="zh-CN" sz="2600" dirty="0"/>
              <a:t>)</a:t>
            </a:r>
            <a:r>
              <a:rPr lang="zh-CN" altLang="en-US" sz="2600" dirty="0"/>
              <a:t>＜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j</a:t>
            </a:r>
            <a:r>
              <a:rPr lang="en-US" altLang="zh-CN" sz="2600" dirty="0"/>
              <a:t> = (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j</a:t>
            </a:r>
            <a:r>
              <a:rPr lang="en-US" altLang="zh-CN" sz="2600" baseline="-25000" dirty="0"/>
              <a:t> , </a:t>
            </a:r>
            <a:r>
              <a:rPr lang="en-US" altLang="zh-CN" sz="2600" i="1" baseline="-25000" dirty="0"/>
              <a:t>p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j</a:t>
            </a:r>
            <a:r>
              <a:rPr lang="en-US" altLang="zh-CN" sz="2600" baseline="-25000" dirty="0"/>
              <a:t> , 1</a:t>
            </a:r>
            <a:r>
              <a:rPr lang="en-US" altLang="zh-CN" sz="2600" dirty="0"/>
              <a:t>)</a:t>
            </a:r>
          </a:p>
          <a:p>
            <a:pPr marL="0" indent="0" algn="just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600" dirty="0"/>
              <a:t>当且仅当存在</a:t>
            </a:r>
            <a:r>
              <a:rPr lang="en-US" altLang="zh-CN" sz="2600" i="1" dirty="0" err="1"/>
              <a:t>t</a:t>
            </a:r>
            <a:r>
              <a:rPr lang="en-US" altLang="zh-CN" sz="2600" dirty="0" err="1"/>
              <a:t>≤</a:t>
            </a:r>
            <a:r>
              <a:rPr lang="en-US" altLang="zh-CN" sz="2600" i="1" dirty="0" err="1"/>
              <a:t>p</a:t>
            </a:r>
            <a:r>
              <a:rPr lang="zh-CN" altLang="en-US" sz="2600" dirty="0"/>
              <a:t>，使得当</a:t>
            </a:r>
            <a:r>
              <a:rPr lang="en-US" altLang="zh-CN" sz="2600" i="1" dirty="0"/>
              <a:t>s</a:t>
            </a:r>
            <a:r>
              <a:rPr lang="zh-CN" altLang="en-US" sz="2600" dirty="0"/>
              <a:t>＞</a:t>
            </a:r>
            <a:r>
              <a:rPr lang="en-US" altLang="zh-CN" sz="2600" i="1" dirty="0"/>
              <a:t>t</a:t>
            </a:r>
            <a:r>
              <a:rPr lang="zh-CN" altLang="en-US" sz="2600" dirty="0"/>
              <a:t>时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i</a:t>
            </a:r>
            <a:r>
              <a:rPr lang="en-US" altLang="zh-CN" sz="2600" baseline="-25000" dirty="0"/>
              <a:t>,</a:t>
            </a:r>
            <a:r>
              <a:rPr lang="en-US" altLang="zh-CN" sz="2600" dirty="0"/>
              <a:t> </a:t>
            </a:r>
            <a:r>
              <a:rPr lang="en-US" altLang="zh-CN" sz="2600" i="1" baseline="-25000" dirty="0"/>
              <a:t>s</a:t>
            </a:r>
            <a:r>
              <a:rPr lang="en-US" altLang="zh-CN" sz="2600" dirty="0"/>
              <a:t>= 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j</a:t>
            </a:r>
            <a:r>
              <a:rPr lang="en-US" altLang="zh-CN" sz="2600" baseline="-25000" dirty="0"/>
              <a:t>, </a:t>
            </a:r>
            <a:r>
              <a:rPr lang="en-US" altLang="zh-CN" sz="2600" i="1" baseline="-25000" dirty="0"/>
              <a:t>s </a:t>
            </a:r>
            <a:r>
              <a:rPr lang="zh-CN" altLang="en-US" sz="2600" dirty="0"/>
              <a:t>而 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i</a:t>
            </a:r>
            <a:r>
              <a:rPr lang="en-US" altLang="zh-CN" sz="2600" baseline="-25000" dirty="0"/>
              <a:t> , </a:t>
            </a:r>
            <a:r>
              <a:rPr lang="en-US" altLang="zh-CN" sz="2600" i="1" baseline="-25000" dirty="0"/>
              <a:t>t</a:t>
            </a:r>
            <a:r>
              <a:rPr lang="en-US" altLang="zh-CN" sz="2600" dirty="0"/>
              <a:t>&lt;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j</a:t>
            </a:r>
            <a:r>
              <a:rPr lang="en-US" altLang="zh-CN" sz="2600" baseline="-25000" dirty="0"/>
              <a:t> , </a:t>
            </a:r>
            <a:r>
              <a:rPr lang="en-US" altLang="zh-CN" sz="2600" i="1" baseline="-25000" dirty="0"/>
              <a:t>t</a:t>
            </a:r>
            <a:r>
              <a:rPr lang="en-US" altLang="zh-CN" sz="2600" dirty="0"/>
              <a:t>  </a:t>
            </a:r>
            <a:r>
              <a:rPr lang="zh-CN" altLang="en-US" sz="2600" dirty="0"/>
              <a:t>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122</a:t>
            </a:fld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2625" y="684213"/>
            <a:ext cx="8461375" cy="3563937"/>
          </a:xfrm>
        </p:spPr>
        <p:txBody>
          <a:bodyPr lIns="91440" tIns="45720" rIns="91440" bIns="45720">
            <a:normAutofit/>
          </a:bodyPr>
          <a:lstStyle/>
          <a:p>
            <a:pPr marL="0" indent="0" algn="just" eaLnBrk="1" hangingPunct="1">
              <a:spcAft>
                <a:spcPct val="55000"/>
              </a:spcAft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基数分布排序</a:t>
            </a:r>
          </a:p>
          <a:p>
            <a:pPr marL="0" indent="0" algn="just" eaLnBrk="1" hangingPunct="1">
              <a:lnSpc>
                <a:spcPct val="120000"/>
              </a:lnSpc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²"/>
            </a:pPr>
            <a:r>
              <a:rPr lang="zh-CN" altLang="en-US" u="sng">
                <a:solidFill>
                  <a:schemeClr val="hlink"/>
                </a:solidFill>
              </a:rPr>
              <a:t>最高次序位法</a:t>
            </a:r>
            <a:r>
              <a:rPr lang="zh-CN" altLang="en-US"/>
              <a:t>：先按高位分桶，然后桶内进行排序 </a:t>
            </a:r>
          </a:p>
          <a:p>
            <a:pPr marL="0" indent="0" algn="just" eaLnBrk="1" hangingPunct="1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/>
              <a:t>    如：英文单词，扑克牌</a:t>
            </a:r>
          </a:p>
          <a:p>
            <a:pPr marL="0" indent="0" algn="just" eaLnBrk="1" hangingPunct="1">
              <a:lnSpc>
                <a:spcPct val="120000"/>
              </a:lnSpc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²"/>
            </a:pPr>
            <a:r>
              <a:rPr lang="zh-CN" altLang="en-US" u="sng">
                <a:solidFill>
                  <a:schemeClr val="hlink"/>
                </a:solidFill>
              </a:rPr>
              <a:t>最低次序位法</a:t>
            </a:r>
            <a:r>
              <a:rPr lang="zh-CN" altLang="en-US"/>
              <a:t> ：首先按最低位排序，然后按下一个次低位排序，</a:t>
            </a:r>
            <a:r>
              <a:rPr lang="en-US" altLang="zh-CN"/>
              <a:t>…</a:t>
            </a:r>
            <a:r>
              <a:rPr lang="zh-CN" altLang="en-US"/>
              <a:t>，最后按最高位排序 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123</a:t>
            </a:fld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346" name="Group 2"/>
          <p:cNvGrpSpPr>
            <a:grpSpLocks/>
          </p:cNvGrpSpPr>
          <p:nvPr/>
        </p:nvGrpSpPr>
        <p:grpSpPr bwMode="auto">
          <a:xfrm>
            <a:off x="107950" y="188913"/>
            <a:ext cx="8602663" cy="6364287"/>
            <a:chOff x="68" y="119"/>
            <a:chExt cx="5419" cy="4009"/>
          </a:xfrm>
        </p:grpSpPr>
        <p:grpSp>
          <p:nvGrpSpPr>
            <p:cNvPr id="569347" name="Group 3"/>
            <p:cNvGrpSpPr>
              <a:grpSpLocks/>
            </p:cNvGrpSpPr>
            <p:nvPr/>
          </p:nvGrpSpPr>
          <p:grpSpPr bwMode="auto">
            <a:xfrm>
              <a:off x="317" y="119"/>
              <a:ext cx="4921" cy="2018"/>
              <a:chOff x="776" y="619"/>
              <a:chExt cx="2992" cy="1159"/>
            </a:xfrm>
          </p:grpSpPr>
          <p:grpSp>
            <p:nvGrpSpPr>
              <p:cNvPr id="569348" name="Group 4"/>
              <p:cNvGrpSpPr>
                <a:grpSpLocks/>
              </p:cNvGrpSpPr>
              <p:nvPr/>
            </p:nvGrpSpPr>
            <p:grpSpPr bwMode="auto">
              <a:xfrm>
                <a:off x="920" y="619"/>
                <a:ext cx="2728" cy="144"/>
                <a:chOff x="1734" y="6422"/>
                <a:chExt cx="6820" cy="360"/>
              </a:xfrm>
            </p:grpSpPr>
            <p:sp>
              <p:nvSpPr>
                <p:cNvPr id="569349" name="Line 5"/>
                <p:cNvSpPr>
                  <a:spLocks noChangeShapeType="1"/>
                </p:cNvSpPr>
                <p:nvPr/>
              </p:nvSpPr>
              <p:spPr bwMode="auto">
                <a:xfrm>
                  <a:off x="7114" y="66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50" name="Line 6"/>
                <p:cNvSpPr>
                  <a:spLocks noChangeShapeType="1"/>
                </p:cNvSpPr>
                <p:nvPr/>
              </p:nvSpPr>
              <p:spPr bwMode="auto">
                <a:xfrm>
                  <a:off x="2914" y="66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51" name="Rectangle 7"/>
                <p:cNvSpPr>
                  <a:spLocks noChangeArrowheads="1"/>
                </p:cNvSpPr>
                <p:nvPr/>
              </p:nvSpPr>
              <p:spPr bwMode="auto">
                <a:xfrm>
                  <a:off x="1774" y="646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52" name="Line 8"/>
                <p:cNvSpPr>
                  <a:spLocks noChangeShapeType="1"/>
                </p:cNvSpPr>
                <p:nvPr/>
              </p:nvSpPr>
              <p:spPr bwMode="auto">
                <a:xfrm>
                  <a:off x="2211" y="6604"/>
                  <a:ext cx="24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53" name="Rectangle 9"/>
                <p:cNvSpPr>
                  <a:spLocks noChangeArrowheads="1"/>
                </p:cNvSpPr>
                <p:nvPr/>
              </p:nvSpPr>
              <p:spPr bwMode="auto">
                <a:xfrm>
                  <a:off x="2477" y="646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54" name="Rectangle 10"/>
                <p:cNvSpPr>
                  <a:spLocks noChangeArrowheads="1"/>
                </p:cNvSpPr>
                <p:nvPr/>
              </p:nvSpPr>
              <p:spPr bwMode="auto">
                <a:xfrm>
                  <a:off x="3174" y="646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55" name="Line 11"/>
                <p:cNvSpPr>
                  <a:spLocks noChangeShapeType="1"/>
                </p:cNvSpPr>
                <p:nvPr/>
              </p:nvSpPr>
              <p:spPr bwMode="auto">
                <a:xfrm>
                  <a:off x="3611" y="66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56" name="Rectangle 12"/>
                <p:cNvSpPr>
                  <a:spLocks noChangeArrowheads="1"/>
                </p:cNvSpPr>
                <p:nvPr/>
              </p:nvSpPr>
              <p:spPr bwMode="auto">
                <a:xfrm>
                  <a:off x="3877" y="646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57" name="Line 13"/>
                <p:cNvSpPr>
                  <a:spLocks noChangeShapeType="1"/>
                </p:cNvSpPr>
                <p:nvPr/>
              </p:nvSpPr>
              <p:spPr bwMode="auto">
                <a:xfrm>
                  <a:off x="4314" y="66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58" name="Line 14"/>
                <p:cNvSpPr>
                  <a:spLocks noChangeShapeType="1"/>
                </p:cNvSpPr>
                <p:nvPr/>
              </p:nvSpPr>
              <p:spPr bwMode="auto">
                <a:xfrm>
                  <a:off x="5714" y="66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59" name="Rectangle 15"/>
                <p:cNvSpPr>
                  <a:spLocks noChangeArrowheads="1"/>
                </p:cNvSpPr>
                <p:nvPr/>
              </p:nvSpPr>
              <p:spPr bwMode="auto">
                <a:xfrm>
                  <a:off x="4574" y="646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60" name="Line 16"/>
                <p:cNvSpPr>
                  <a:spLocks noChangeShapeType="1"/>
                </p:cNvSpPr>
                <p:nvPr/>
              </p:nvSpPr>
              <p:spPr bwMode="auto">
                <a:xfrm>
                  <a:off x="5011" y="66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61" name="Rectangle 17"/>
                <p:cNvSpPr>
                  <a:spLocks noChangeArrowheads="1"/>
                </p:cNvSpPr>
                <p:nvPr/>
              </p:nvSpPr>
              <p:spPr bwMode="auto">
                <a:xfrm>
                  <a:off x="5277" y="646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62" name="Rectangle 18"/>
                <p:cNvSpPr>
                  <a:spLocks noChangeArrowheads="1"/>
                </p:cNvSpPr>
                <p:nvPr/>
              </p:nvSpPr>
              <p:spPr bwMode="auto">
                <a:xfrm>
                  <a:off x="5974" y="646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63" name="Line 19"/>
                <p:cNvSpPr>
                  <a:spLocks noChangeShapeType="1"/>
                </p:cNvSpPr>
                <p:nvPr/>
              </p:nvSpPr>
              <p:spPr bwMode="auto">
                <a:xfrm>
                  <a:off x="6411" y="66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64" name="Rectangle 20"/>
                <p:cNvSpPr>
                  <a:spLocks noChangeArrowheads="1"/>
                </p:cNvSpPr>
                <p:nvPr/>
              </p:nvSpPr>
              <p:spPr bwMode="auto">
                <a:xfrm>
                  <a:off x="6677" y="646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65" name="Rectangle 21"/>
                <p:cNvSpPr>
                  <a:spLocks noChangeArrowheads="1"/>
                </p:cNvSpPr>
                <p:nvPr/>
              </p:nvSpPr>
              <p:spPr bwMode="auto">
                <a:xfrm>
                  <a:off x="7354" y="646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66" name="Line 22"/>
                <p:cNvSpPr>
                  <a:spLocks noChangeShapeType="1"/>
                </p:cNvSpPr>
                <p:nvPr/>
              </p:nvSpPr>
              <p:spPr bwMode="auto">
                <a:xfrm>
                  <a:off x="7791" y="660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67" name="Rectangle 23"/>
                <p:cNvSpPr>
                  <a:spLocks noChangeArrowheads="1"/>
                </p:cNvSpPr>
                <p:nvPr/>
              </p:nvSpPr>
              <p:spPr bwMode="auto">
                <a:xfrm>
                  <a:off x="8057" y="6464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6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34" y="6422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12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6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494" y="6422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2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7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154" y="6422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16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7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54" y="6422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30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7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554" y="6422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28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7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54" y="6422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10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7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934" y="6422"/>
                  <a:ext cx="5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16</a:t>
                  </a:r>
                  <a:r>
                    <a:rPr kumimoji="1" lang="en-US" altLang="zh-CN" b="1" baseline="30000">
                      <a:latin typeface="Times New Roman" pitchFamily="18" charset="0"/>
                    </a:rPr>
                    <a:t>*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7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654" y="6422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20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7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374" y="6422"/>
                  <a:ext cx="48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6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7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054" y="6422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18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69378" name="Text Box 34"/>
              <p:cNvSpPr txBox="1">
                <a:spLocks noChangeArrowheads="1"/>
              </p:cNvSpPr>
              <p:nvPr/>
            </p:nvSpPr>
            <p:spPr bwMode="auto">
              <a:xfrm>
                <a:off x="776" y="727"/>
                <a:ext cx="664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zh-CN" altLang="en-US" b="1">
                    <a:solidFill>
                      <a:srgbClr val="C60C19"/>
                    </a:solidFill>
                    <a:latin typeface="Times New Roman" pitchFamily="18" charset="0"/>
                  </a:rPr>
                  <a:t>按最低位分配</a:t>
                </a:r>
                <a:endParaRPr kumimoji="1" lang="zh-CN" altLang="en-US" b="1">
                  <a:solidFill>
                    <a:srgbClr val="C60C1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grpSp>
            <p:nvGrpSpPr>
              <p:cNvPr id="569379" name="Group 35"/>
              <p:cNvGrpSpPr>
                <a:grpSpLocks/>
              </p:cNvGrpSpPr>
              <p:nvPr/>
            </p:nvGrpSpPr>
            <p:grpSpPr bwMode="auto">
              <a:xfrm>
                <a:off x="888" y="868"/>
                <a:ext cx="2880" cy="910"/>
                <a:chOff x="1654" y="7186"/>
                <a:chExt cx="7200" cy="2274"/>
              </a:xfrm>
            </p:grpSpPr>
            <p:sp>
              <p:nvSpPr>
                <p:cNvPr id="56938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54" y="7186"/>
                  <a:ext cx="72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r[0]       r[1]       r[2]       r[3]       r[4]      r[5]      r[6]      r[7]      r[8]        r[9]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8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54" y="8614"/>
                  <a:ext cx="72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f[0]       f[1]       f[2]       f[3]       f[4]        f[5]       f[6]       f[7]       f[8]        f[9]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82" name="Line 38"/>
                <p:cNvSpPr>
                  <a:spLocks noChangeShapeType="1"/>
                </p:cNvSpPr>
                <p:nvPr/>
              </p:nvSpPr>
              <p:spPr bwMode="auto">
                <a:xfrm>
                  <a:off x="1914" y="7530"/>
                  <a:ext cx="0" cy="1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83" name="Line 39"/>
                <p:cNvSpPr>
                  <a:spLocks noChangeShapeType="1"/>
                </p:cNvSpPr>
                <p:nvPr/>
              </p:nvSpPr>
              <p:spPr bwMode="auto">
                <a:xfrm>
                  <a:off x="2634" y="7530"/>
                  <a:ext cx="0" cy="1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84" name="Line 40"/>
                <p:cNvSpPr>
                  <a:spLocks noChangeShapeType="1"/>
                </p:cNvSpPr>
                <p:nvPr/>
              </p:nvSpPr>
              <p:spPr bwMode="auto">
                <a:xfrm>
                  <a:off x="3354" y="7530"/>
                  <a:ext cx="0" cy="1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85" name="Line 41"/>
                <p:cNvSpPr>
                  <a:spLocks noChangeShapeType="1"/>
                </p:cNvSpPr>
                <p:nvPr/>
              </p:nvSpPr>
              <p:spPr bwMode="auto">
                <a:xfrm>
                  <a:off x="4074" y="7530"/>
                  <a:ext cx="0" cy="1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86" name="Line 42"/>
                <p:cNvSpPr>
                  <a:spLocks noChangeShapeType="1"/>
                </p:cNvSpPr>
                <p:nvPr/>
              </p:nvSpPr>
              <p:spPr bwMode="auto">
                <a:xfrm>
                  <a:off x="4794" y="7530"/>
                  <a:ext cx="0" cy="1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87" name="Line 43"/>
                <p:cNvSpPr>
                  <a:spLocks noChangeShapeType="1"/>
                </p:cNvSpPr>
                <p:nvPr/>
              </p:nvSpPr>
              <p:spPr bwMode="auto">
                <a:xfrm>
                  <a:off x="5514" y="7530"/>
                  <a:ext cx="0" cy="1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88" name="Line 44"/>
                <p:cNvSpPr>
                  <a:spLocks noChangeShapeType="1"/>
                </p:cNvSpPr>
                <p:nvPr/>
              </p:nvSpPr>
              <p:spPr bwMode="auto">
                <a:xfrm>
                  <a:off x="6234" y="7530"/>
                  <a:ext cx="0" cy="1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89" name="Line 45"/>
                <p:cNvSpPr>
                  <a:spLocks noChangeShapeType="1"/>
                </p:cNvSpPr>
                <p:nvPr/>
              </p:nvSpPr>
              <p:spPr bwMode="auto">
                <a:xfrm>
                  <a:off x="6954" y="7530"/>
                  <a:ext cx="0" cy="1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90" name="Line 46"/>
                <p:cNvSpPr>
                  <a:spLocks noChangeShapeType="1"/>
                </p:cNvSpPr>
                <p:nvPr/>
              </p:nvSpPr>
              <p:spPr bwMode="auto">
                <a:xfrm>
                  <a:off x="7674" y="7530"/>
                  <a:ext cx="0" cy="1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91" name="Line 47"/>
                <p:cNvSpPr>
                  <a:spLocks noChangeShapeType="1"/>
                </p:cNvSpPr>
                <p:nvPr/>
              </p:nvSpPr>
              <p:spPr bwMode="auto">
                <a:xfrm>
                  <a:off x="8414" y="7530"/>
                  <a:ext cx="0" cy="1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92" name="Rectangle 48"/>
                <p:cNvSpPr>
                  <a:spLocks noChangeArrowheads="1"/>
                </p:cNvSpPr>
                <p:nvPr/>
              </p:nvSpPr>
              <p:spPr bwMode="auto">
                <a:xfrm>
                  <a:off x="3134" y="8194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9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094" y="8154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12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94" name="Rectangle 50"/>
                <p:cNvSpPr>
                  <a:spLocks noChangeArrowheads="1"/>
                </p:cNvSpPr>
                <p:nvPr/>
              </p:nvSpPr>
              <p:spPr bwMode="auto">
                <a:xfrm>
                  <a:off x="3134" y="785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9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174" y="7810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2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96" name="Rectangle 52"/>
                <p:cNvSpPr>
                  <a:spLocks noChangeArrowheads="1"/>
                </p:cNvSpPr>
                <p:nvPr/>
              </p:nvSpPr>
              <p:spPr bwMode="auto">
                <a:xfrm>
                  <a:off x="6014" y="8194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9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994" y="8154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16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398" name="Rectangle 54"/>
                <p:cNvSpPr>
                  <a:spLocks noChangeArrowheads="1"/>
                </p:cNvSpPr>
                <p:nvPr/>
              </p:nvSpPr>
              <p:spPr bwMode="auto">
                <a:xfrm>
                  <a:off x="1697" y="8194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39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674" y="8174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30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00" name="Rectangle 56"/>
                <p:cNvSpPr>
                  <a:spLocks noChangeArrowheads="1"/>
                </p:cNvSpPr>
                <p:nvPr/>
              </p:nvSpPr>
              <p:spPr bwMode="auto">
                <a:xfrm>
                  <a:off x="7454" y="8194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0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7434" y="8154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28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02" name="Rectangle 58"/>
                <p:cNvSpPr>
                  <a:spLocks noChangeArrowheads="1"/>
                </p:cNvSpPr>
                <p:nvPr/>
              </p:nvSpPr>
              <p:spPr bwMode="auto">
                <a:xfrm>
                  <a:off x="1685" y="787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674" y="7812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10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04" name="Rectangle 60"/>
                <p:cNvSpPr>
                  <a:spLocks noChangeArrowheads="1"/>
                </p:cNvSpPr>
                <p:nvPr/>
              </p:nvSpPr>
              <p:spPr bwMode="auto">
                <a:xfrm>
                  <a:off x="6014" y="787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0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5974" y="7830"/>
                  <a:ext cx="5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16</a:t>
                  </a:r>
                  <a:r>
                    <a:rPr kumimoji="1" lang="en-US" altLang="zh-CN" b="1" baseline="30000">
                      <a:latin typeface="Times New Roman" pitchFamily="18" charset="0"/>
                    </a:rPr>
                    <a:t>*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06" name="Rectangle 62"/>
                <p:cNvSpPr>
                  <a:spLocks noChangeArrowheads="1"/>
                </p:cNvSpPr>
                <p:nvPr/>
              </p:nvSpPr>
              <p:spPr bwMode="auto">
                <a:xfrm>
                  <a:off x="1697" y="753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0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674" y="7476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20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08" name="Rectangle 64"/>
                <p:cNvSpPr>
                  <a:spLocks noChangeArrowheads="1"/>
                </p:cNvSpPr>
                <p:nvPr/>
              </p:nvSpPr>
              <p:spPr bwMode="auto">
                <a:xfrm>
                  <a:off x="6014" y="753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054" y="7488"/>
                  <a:ext cx="48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6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10" name="Rectangle 66"/>
                <p:cNvSpPr>
                  <a:spLocks noChangeArrowheads="1"/>
                </p:cNvSpPr>
                <p:nvPr/>
              </p:nvSpPr>
              <p:spPr bwMode="auto">
                <a:xfrm>
                  <a:off x="7437" y="7852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1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7434" y="7810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18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12" name="Line 68"/>
                <p:cNvSpPr>
                  <a:spLocks noChangeShapeType="1"/>
                </p:cNvSpPr>
                <p:nvPr/>
              </p:nvSpPr>
              <p:spPr bwMode="auto">
                <a:xfrm>
                  <a:off x="7054" y="92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13" name="Line 69"/>
                <p:cNvSpPr>
                  <a:spLocks noChangeShapeType="1"/>
                </p:cNvSpPr>
                <p:nvPr/>
              </p:nvSpPr>
              <p:spPr bwMode="auto">
                <a:xfrm>
                  <a:off x="2854" y="92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14" name="Rectangle 70"/>
                <p:cNvSpPr>
                  <a:spLocks noChangeArrowheads="1"/>
                </p:cNvSpPr>
                <p:nvPr/>
              </p:nvSpPr>
              <p:spPr bwMode="auto">
                <a:xfrm>
                  <a:off x="1714" y="914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15" name="Line 71"/>
                <p:cNvSpPr>
                  <a:spLocks noChangeShapeType="1"/>
                </p:cNvSpPr>
                <p:nvPr/>
              </p:nvSpPr>
              <p:spPr bwMode="auto">
                <a:xfrm>
                  <a:off x="2151" y="9280"/>
                  <a:ext cx="24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16" name="Rectangle 72"/>
                <p:cNvSpPr>
                  <a:spLocks noChangeArrowheads="1"/>
                </p:cNvSpPr>
                <p:nvPr/>
              </p:nvSpPr>
              <p:spPr bwMode="auto">
                <a:xfrm>
                  <a:off x="2417" y="914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17" name="Rectangle 73"/>
                <p:cNvSpPr>
                  <a:spLocks noChangeArrowheads="1"/>
                </p:cNvSpPr>
                <p:nvPr/>
              </p:nvSpPr>
              <p:spPr bwMode="auto">
                <a:xfrm>
                  <a:off x="3114" y="914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18" name="Line 74"/>
                <p:cNvSpPr>
                  <a:spLocks noChangeShapeType="1"/>
                </p:cNvSpPr>
                <p:nvPr/>
              </p:nvSpPr>
              <p:spPr bwMode="auto">
                <a:xfrm>
                  <a:off x="3551" y="92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19" name="Rectangle 75"/>
                <p:cNvSpPr>
                  <a:spLocks noChangeArrowheads="1"/>
                </p:cNvSpPr>
                <p:nvPr/>
              </p:nvSpPr>
              <p:spPr bwMode="auto">
                <a:xfrm>
                  <a:off x="3817" y="914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20" name="Line 76"/>
                <p:cNvSpPr>
                  <a:spLocks noChangeShapeType="1"/>
                </p:cNvSpPr>
                <p:nvPr/>
              </p:nvSpPr>
              <p:spPr bwMode="auto">
                <a:xfrm>
                  <a:off x="4254" y="92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21" name="Line 77"/>
                <p:cNvSpPr>
                  <a:spLocks noChangeShapeType="1"/>
                </p:cNvSpPr>
                <p:nvPr/>
              </p:nvSpPr>
              <p:spPr bwMode="auto">
                <a:xfrm>
                  <a:off x="5654" y="92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22" name="Rectangle 78"/>
                <p:cNvSpPr>
                  <a:spLocks noChangeArrowheads="1"/>
                </p:cNvSpPr>
                <p:nvPr/>
              </p:nvSpPr>
              <p:spPr bwMode="auto">
                <a:xfrm>
                  <a:off x="4514" y="914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23" name="Line 79"/>
                <p:cNvSpPr>
                  <a:spLocks noChangeShapeType="1"/>
                </p:cNvSpPr>
                <p:nvPr/>
              </p:nvSpPr>
              <p:spPr bwMode="auto">
                <a:xfrm>
                  <a:off x="4951" y="92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24" name="Rectangle 80"/>
                <p:cNvSpPr>
                  <a:spLocks noChangeArrowheads="1"/>
                </p:cNvSpPr>
                <p:nvPr/>
              </p:nvSpPr>
              <p:spPr bwMode="auto">
                <a:xfrm>
                  <a:off x="5217" y="914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25" name="Rectangle 81"/>
                <p:cNvSpPr>
                  <a:spLocks noChangeArrowheads="1"/>
                </p:cNvSpPr>
                <p:nvPr/>
              </p:nvSpPr>
              <p:spPr bwMode="auto">
                <a:xfrm>
                  <a:off x="5914" y="914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26" name="Line 82"/>
                <p:cNvSpPr>
                  <a:spLocks noChangeShapeType="1"/>
                </p:cNvSpPr>
                <p:nvPr/>
              </p:nvSpPr>
              <p:spPr bwMode="auto">
                <a:xfrm>
                  <a:off x="6351" y="92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27" name="Rectangle 83"/>
                <p:cNvSpPr>
                  <a:spLocks noChangeArrowheads="1"/>
                </p:cNvSpPr>
                <p:nvPr/>
              </p:nvSpPr>
              <p:spPr bwMode="auto">
                <a:xfrm>
                  <a:off x="6617" y="914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28" name="Rectangle 84"/>
                <p:cNvSpPr>
                  <a:spLocks noChangeArrowheads="1"/>
                </p:cNvSpPr>
                <p:nvPr/>
              </p:nvSpPr>
              <p:spPr bwMode="auto">
                <a:xfrm>
                  <a:off x="7294" y="914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29" name="Line 85"/>
                <p:cNvSpPr>
                  <a:spLocks noChangeShapeType="1"/>
                </p:cNvSpPr>
                <p:nvPr/>
              </p:nvSpPr>
              <p:spPr bwMode="auto">
                <a:xfrm>
                  <a:off x="7731" y="92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30" name="Rectangle 86"/>
                <p:cNvSpPr>
                  <a:spLocks noChangeArrowheads="1"/>
                </p:cNvSpPr>
                <p:nvPr/>
              </p:nvSpPr>
              <p:spPr bwMode="auto">
                <a:xfrm>
                  <a:off x="7997" y="9140"/>
                  <a:ext cx="440" cy="2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4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674" y="9100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30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3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394" y="9100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10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3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094" y="9100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20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3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794" y="9100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12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3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554" y="9100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2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36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5194" y="9100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16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3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874" y="9100"/>
                  <a:ext cx="5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16</a:t>
                  </a:r>
                  <a:r>
                    <a:rPr kumimoji="1" lang="en-US" altLang="zh-CN" b="1" baseline="30000">
                      <a:latin typeface="Times New Roman" pitchFamily="18" charset="0"/>
                    </a:rPr>
                    <a:t>*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38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6654" y="9100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6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39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7294" y="9100"/>
                  <a:ext cx="48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28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6944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7994" y="9100"/>
                  <a:ext cx="50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b="1">
                      <a:latin typeface="Times New Roman" pitchFamily="18" charset="0"/>
                    </a:rPr>
                    <a:t>18</a:t>
                  </a:r>
                  <a:endPara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569441" name="Group 97"/>
            <p:cNvGrpSpPr>
              <a:grpSpLocks/>
            </p:cNvGrpSpPr>
            <p:nvPr/>
          </p:nvGrpSpPr>
          <p:grpSpPr bwMode="auto">
            <a:xfrm>
              <a:off x="589" y="2323"/>
              <a:ext cx="4898" cy="1805"/>
              <a:chOff x="1614" y="10068"/>
              <a:chExt cx="7200" cy="3096"/>
            </a:xfrm>
          </p:grpSpPr>
          <p:sp>
            <p:nvSpPr>
              <p:cNvPr id="569442" name="Line 98"/>
              <p:cNvSpPr>
                <a:spLocks noChangeShapeType="1"/>
              </p:cNvSpPr>
              <p:nvPr/>
            </p:nvSpPr>
            <p:spPr bwMode="auto">
              <a:xfrm>
                <a:off x="3528" y="1298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43" name="Text Box 99"/>
              <p:cNvSpPr txBox="1">
                <a:spLocks noChangeArrowheads="1"/>
              </p:cNvSpPr>
              <p:nvPr/>
            </p:nvSpPr>
            <p:spPr bwMode="auto">
              <a:xfrm>
                <a:off x="1614" y="10068"/>
                <a:ext cx="72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r[0]       r[1]       r[2]        r[3]       r[4]       r[5]        r[6]       r[7]       r[8]       r[9]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44" name="Text Box 100"/>
              <p:cNvSpPr txBox="1">
                <a:spLocks noChangeArrowheads="1"/>
              </p:cNvSpPr>
              <p:nvPr/>
            </p:nvSpPr>
            <p:spPr bwMode="auto">
              <a:xfrm>
                <a:off x="1614" y="12294"/>
                <a:ext cx="72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f[0]       f[1]        f[2]        f[3]        f[4]        f[5]        f[6]       f[7]       f[8]        f[9]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45" name="Line 101"/>
              <p:cNvSpPr>
                <a:spLocks noChangeShapeType="1"/>
              </p:cNvSpPr>
              <p:nvPr/>
            </p:nvSpPr>
            <p:spPr bwMode="auto">
              <a:xfrm>
                <a:off x="1874" y="10408"/>
                <a:ext cx="0" cy="19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46" name="Line 102"/>
              <p:cNvSpPr>
                <a:spLocks noChangeShapeType="1"/>
              </p:cNvSpPr>
              <p:nvPr/>
            </p:nvSpPr>
            <p:spPr bwMode="auto">
              <a:xfrm flipH="1">
                <a:off x="2574" y="10408"/>
                <a:ext cx="20" cy="19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47" name="Line 103"/>
              <p:cNvSpPr>
                <a:spLocks noChangeShapeType="1"/>
              </p:cNvSpPr>
              <p:nvPr/>
            </p:nvSpPr>
            <p:spPr bwMode="auto">
              <a:xfrm flipH="1">
                <a:off x="3314" y="10408"/>
                <a:ext cx="0" cy="19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48" name="Line 104"/>
              <p:cNvSpPr>
                <a:spLocks noChangeShapeType="1"/>
              </p:cNvSpPr>
              <p:nvPr/>
            </p:nvSpPr>
            <p:spPr bwMode="auto">
              <a:xfrm>
                <a:off x="4034" y="10408"/>
                <a:ext cx="0" cy="19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49" name="Line 105"/>
              <p:cNvSpPr>
                <a:spLocks noChangeShapeType="1"/>
              </p:cNvSpPr>
              <p:nvPr/>
            </p:nvSpPr>
            <p:spPr bwMode="auto">
              <a:xfrm>
                <a:off x="4754" y="10408"/>
                <a:ext cx="0" cy="1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50" name="Line 106"/>
              <p:cNvSpPr>
                <a:spLocks noChangeShapeType="1"/>
              </p:cNvSpPr>
              <p:nvPr/>
            </p:nvSpPr>
            <p:spPr bwMode="auto">
              <a:xfrm>
                <a:off x="5474" y="10408"/>
                <a:ext cx="0" cy="19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51" name="Line 107"/>
              <p:cNvSpPr>
                <a:spLocks noChangeShapeType="1"/>
              </p:cNvSpPr>
              <p:nvPr/>
            </p:nvSpPr>
            <p:spPr bwMode="auto">
              <a:xfrm>
                <a:off x="6194" y="10408"/>
                <a:ext cx="0" cy="1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52" name="Line 108"/>
              <p:cNvSpPr>
                <a:spLocks noChangeShapeType="1"/>
              </p:cNvSpPr>
              <p:nvPr/>
            </p:nvSpPr>
            <p:spPr bwMode="auto">
              <a:xfrm>
                <a:off x="6914" y="10408"/>
                <a:ext cx="0" cy="1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53" name="Line 109"/>
              <p:cNvSpPr>
                <a:spLocks noChangeShapeType="1"/>
              </p:cNvSpPr>
              <p:nvPr/>
            </p:nvSpPr>
            <p:spPr bwMode="auto">
              <a:xfrm>
                <a:off x="7634" y="10408"/>
                <a:ext cx="0" cy="19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54" name="Line 110"/>
              <p:cNvSpPr>
                <a:spLocks noChangeShapeType="1"/>
              </p:cNvSpPr>
              <p:nvPr/>
            </p:nvSpPr>
            <p:spPr bwMode="auto">
              <a:xfrm>
                <a:off x="8354" y="10408"/>
                <a:ext cx="0" cy="19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55" name="Rectangle 111"/>
              <p:cNvSpPr>
                <a:spLocks noChangeArrowheads="1"/>
              </p:cNvSpPr>
              <p:nvPr/>
            </p:nvSpPr>
            <p:spPr bwMode="auto">
              <a:xfrm>
                <a:off x="2357" y="10468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56" name="Text Box 112"/>
              <p:cNvSpPr txBox="1">
                <a:spLocks noChangeArrowheads="1"/>
              </p:cNvSpPr>
              <p:nvPr/>
            </p:nvSpPr>
            <p:spPr bwMode="auto">
              <a:xfrm>
                <a:off x="2354" y="10428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18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57" name="Rectangle 113"/>
              <p:cNvSpPr>
                <a:spLocks noChangeArrowheads="1"/>
              </p:cNvSpPr>
              <p:nvPr/>
            </p:nvSpPr>
            <p:spPr bwMode="auto">
              <a:xfrm>
                <a:off x="2354" y="10810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58" name="Text Box 114"/>
              <p:cNvSpPr txBox="1">
                <a:spLocks noChangeArrowheads="1"/>
              </p:cNvSpPr>
              <p:nvPr/>
            </p:nvSpPr>
            <p:spPr bwMode="auto">
              <a:xfrm>
                <a:off x="2334" y="10770"/>
                <a:ext cx="5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16</a:t>
                </a:r>
                <a:r>
                  <a:rPr kumimoji="1" lang="en-US" altLang="zh-CN" b="1" baseline="30000">
                    <a:latin typeface="Times New Roman" pitchFamily="18" charset="0"/>
                  </a:rPr>
                  <a:t>*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59" name="Rectangle 115"/>
              <p:cNvSpPr>
                <a:spLocks noChangeArrowheads="1"/>
              </p:cNvSpPr>
              <p:nvPr/>
            </p:nvSpPr>
            <p:spPr bwMode="auto">
              <a:xfrm>
                <a:off x="2354" y="11152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60" name="Text Box 116"/>
              <p:cNvSpPr txBox="1">
                <a:spLocks noChangeArrowheads="1"/>
              </p:cNvSpPr>
              <p:nvPr/>
            </p:nvSpPr>
            <p:spPr bwMode="auto">
              <a:xfrm>
                <a:off x="2334" y="11112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16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61" name="Rectangle 117"/>
              <p:cNvSpPr>
                <a:spLocks noChangeArrowheads="1"/>
              </p:cNvSpPr>
              <p:nvPr/>
            </p:nvSpPr>
            <p:spPr bwMode="auto">
              <a:xfrm>
                <a:off x="2354" y="1149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62" name="Text Box 118"/>
              <p:cNvSpPr txBox="1">
                <a:spLocks noChangeArrowheads="1"/>
              </p:cNvSpPr>
              <p:nvPr/>
            </p:nvSpPr>
            <p:spPr bwMode="auto">
              <a:xfrm>
                <a:off x="2334" y="11454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12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63" name="Rectangle 119"/>
              <p:cNvSpPr>
                <a:spLocks noChangeArrowheads="1"/>
              </p:cNvSpPr>
              <p:nvPr/>
            </p:nvSpPr>
            <p:spPr bwMode="auto">
              <a:xfrm>
                <a:off x="2357" y="11836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64" name="Text Box 120"/>
              <p:cNvSpPr txBox="1">
                <a:spLocks noChangeArrowheads="1"/>
              </p:cNvSpPr>
              <p:nvPr/>
            </p:nvSpPr>
            <p:spPr bwMode="auto">
              <a:xfrm>
                <a:off x="2334" y="11796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10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65" name="Rectangle 121"/>
              <p:cNvSpPr>
                <a:spLocks noChangeArrowheads="1"/>
              </p:cNvSpPr>
              <p:nvPr/>
            </p:nvSpPr>
            <p:spPr bwMode="auto">
              <a:xfrm>
                <a:off x="1654" y="11836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66" name="Text Box 122"/>
              <p:cNvSpPr txBox="1">
                <a:spLocks noChangeArrowheads="1"/>
              </p:cNvSpPr>
              <p:nvPr/>
            </p:nvSpPr>
            <p:spPr bwMode="auto">
              <a:xfrm>
                <a:off x="1674" y="11796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2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67" name="Rectangle 123"/>
              <p:cNvSpPr>
                <a:spLocks noChangeArrowheads="1"/>
              </p:cNvSpPr>
              <p:nvPr/>
            </p:nvSpPr>
            <p:spPr bwMode="auto">
              <a:xfrm>
                <a:off x="3094" y="11836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68" name="Text Box 124"/>
              <p:cNvSpPr txBox="1">
                <a:spLocks noChangeArrowheads="1"/>
              </p:cNvSpPr>
              <p:nvPr/>
            </p:nvSpPr>
            <p:spPr bwMode="auto">
              <a:xfrm>
                <a:off x="3074" y="11796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20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69" name="Rectangle 125"/>
              <p:cNvSpPr>
                <a:spLocks noChangeArrowheads="1"/>
              </p:cNvSpPr>
              <p:nvPr/>
            </p:nvSpPr>
            <p:spPr bwMode="auto">
              <a:xfrm>
                <a:off x="3814" y="11836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70" name="Text Box 126"/>
              <p:cNvSpPr txBox="1">
                <a:spLocks noChangeArrowheads="1"/>
              </p:cNvSpPr>
              <p:nvPr/>
            </p:nvSpPr>
            <p:spPr bwMode="auto">
              <a:xfrm>
                <a:off x="3794" y="11796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30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71" name="Rectangle 127"/>
              <p:cNvSpPr>
                <a:spLocks noChangeArrowheads="1"/>
              </p:cNvSpPr>
              <p:nvPr/>
            </p:nvSpPr>
            <p:spPr bwMode="auto">
              <a:xfrm>
                <a:off x="1657" y="1147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72" name="Text Box 128"/>
              <p:cNvSpPr txBox="1">
                <a:spLocks noChangeArrowheads="1"/>
              </p:cNvSpPr>
              <p:nvPr/>
            </p:nvSpPr>
            <p:spPr bwMode="auto">
              <a:xfrm>
                <a:off x="1694" y="11434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6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73" name="Rectangle 129"/>
              <p:cNvSpPr>
                <a:spLocks noChangeArrowheads="1"/>
              </p:cNvSpPr>
              <p:nvPr/>
            </p:nvSpPr>
            <p:spPr bwMode="auto">
              <a:xfrm>
                <a:off x="3094" y="1149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74" name="Text Box 130"/>
              <p:cNvSpPr txBox="1">
                <a:spLocks noChangeArrowheads="1"/>
              </p:cNvSpPr>
              <p:nvPr/>
            </p:nvSpPr>
            <p:spPr bwMode="auto">
              <a:xfrm>
                <a:off x="3094" y="11454"/>
                <a:ext cx="480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28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75" name="Line 131"/>
              <p:cNvSpPr>
                <a:spLocks noChangeShapeType="1"/>
              </p:cNvSpPr>
              <p:nvPr/>
            </p:nvSpPr>
            <p:spPr bwMode="auto">
              <a:xfrm>
                <a:off x="7031" y="1298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76" name="Line 132"/>
              <p:cNvSpPr>
                <a:spLocks noChangeShapeType="1"/>
              </p:cNvSpPr>
              <p:nvPr/>
            </p:nvSpPr>
            <p:spPr bwMode="auto">
              <a:xfrm>
                <a:off x="2831" y="1298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77" name="Rectangle 133"/>
              <p:cNvSpPr>
                <a:spLocks noChangeArrowheads="1"/>
              </p:cNvSpPr>
              <p:nvPr/>
            </p:nvSpPr>
            <p:spPr bwMode="auto">
              <a:xfrm>
                <a:off x="1691" y="1284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78" name="Line 134"/>
              <p:cNvSpPr>
                <a:spLocks noChangeShapeType="1"/>
              </p:cNvSpPr>
              <p:nvPr/>
            </p:nvSpPr>
            <p:spPr bwMode="auto">
              <a:xfrm>
                <a:off x="2128" y="12984"/>
                <a:ext cx="2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79" name="Rectangle 135"/>
              <p:cNvSpPr>
                <a:spLocks noChangeArrowheads="1"/>
              </p:cNvSpPr>
              <p:nvPr/>
            </p:nvSpPr>
            <p:spPr bwMode="auto">
              <a:xfrm>
                <a:off x="2394" y="1284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80" name="Rectangle 136"/>
              <p:cNvSpPr>
                <a:spLocks noChangeArrowheads="1"/>
              </p:cNvSpPr>
              <p:nvPr/>
            </p:nvSpPr>
            <p:spPr bwMode="auto">
              <a:xfrm>
                <a:off x="3091" y="1284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81" name="Rectangle 137"/>
              <p:cNvSpPr>
                <a:spLocks noChangeArrowheads="1"/>
              </p:cNvSpPr>
              <p:nvPr/>
            </p:nvSpPr>
            <p:spPr bwMode="auto">
              <a:xfrm>
                <a:off x="3794" y="1284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82" name="Line 138"/>
              <p:cNvSpPr>
                <a:spLocks noChangeShapeType="1"/>
              </p:cNvSpPr>
              <p:nvPr/>
            </p:nvSpPr>
            <p:spPr bwMode="auto">
              <a:xfrm>
                <a:off x="4231" y="1298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83" name="Line 139"/>
              <p:cNvSpPr>
                <a:spLocks noChangeShapeType="1"/>
              </p:cNvSpPr>
              <p:nvPr/>
            </p:nvSpPr>
            <p:spPr bwMode="auto">
              <a:xfrm>
                <a:off x="5631" y="1298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84" name="Rectangle 140"/>
              <p:cNvSpPr>
                <a:spLocks noChangeArrowheads="1"/>
              </p:cNvSpPr>
              <p:nvPr/>
            </p:nvSpPr>
            <p:spPr bwMode="auto">
              <a:xfrm>
                <a:off x="4491" y="1284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85" name="Line 141"/>
              <p:cNvSpPr>
                <a:spLocks noChangeShapeType="1"/>
              </p:cNvSpPr>
              <p:nvPr/>
            </p:nvSpPr>
            <p:spPr bwMode="auto">
              <a:xfrm>
                <a:off x="4928" y="1298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86" name="Rectangle 142"/>
              <p:cNvSpPr>
                <a:spLocks noChangeArrowheads="1"/>
              </p:cNvSpPr>
              <p:nvPr/>
            </p:nvSpPr>
            <p:spPr bwMode="auto">
              <a:xfrm>
                <a:off x="5194" y="1284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87" name="Rectangle 143"/>
              <p:cNvSpPr>
                <a:spLocks noChangeArrowheads="1"/>
              </p:cNvSpPr>
              <p:nvPr/>
            </p:nvSpPr>
            <p:spPr bwMode="auto">
              <a:xfrm>
                <a:off x="5891" y="1284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88" name="Line 144"/>
              <p:cNvSpPr>
                <a:spLocks noChangeShapeType="1"/>
              </p:cNvSpPr>
              <p:nvPr/>
            </p:nvSpPr>
            <p:spPr bwMode="auto">
              <a:xfrm>
                <a:off x="6328" y="1298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89" name="Rectangle 145"/>
              <p:cNvSpPr>
                <a:spLocks noChangeArrowheads="1"/>
              </p:cNvSpPr>
              <p:nvPr/>
            </p:nvSpPr>
            <p:spPr bwMode="auto">
              <a:xfrm>
                <a:off x="6594" y="1284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90" name="Rectangle 146"/>
              <p:cNvSpPr>
                <a:spLocks noChangeArrowheads="1"/>
              </p:cNvSpPr>
              <p:nvPr/>
            </p:nvSpPr>
            <p:spPr bwMode="auto">
              <a:xfrm>
                <a:off x="7271" y="12844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91" name="Line 147"/>
              <p:cNvSpPr>
                <a:spLocks noChangeShapeType="1"/>
              </p:cNvSpPr>
              <p:nvPr/>
            </p:nvSpPr>
            <p:spPr bwMode="auto">
              <a:xfrm>
                <a:off x="7708" y="1298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92" name="Rectangle 148"/>
              <p:cNvSpPr>
                <a:spLocks noChangeArrowheads="1"/>
              </p:cNvSpPr>
              <p:nvPr/>
            </p:nvSpPr>
            <p:spPr bwMode="auto">
              <a:xfrm>
                <a:off x="7974" y="12842"/>
                <a:ext cx="440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493" name="Text Box 149"/>
              <p:cNvSpPr txBox="1">
                <a:spLocks noChangeArrowheads="1"/>
              </p:cNvSpPr>
              <p:nvPr/>
            </p:nvSpPr>
            <p:spPr bwMode="auto">
              <a:xfrm>
                <a:off x="5174" y="12804"/>
                <a:ext cx="5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16</a:t>
                </a:r>
                <a:r>
                  <a:rPr kumimoji="1" lang="en-US" altLang="zh-CN" b="1" baseline="30000">
                    <a:latin typeface="Times New Roman" pitchFamily="18" charset="0"/>
                  </a:rPr>
                  <a:t>*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94" name="Text Box 150"/>
              <p:cNvSpPr txBox="1">
                <a:spLocks noChangeArrowheads="1"/>
              </p:cNvSpPr>
              <p:nvPr/>
            </p:nvSpPr>
            <p:spPr bwMode="auto">
              <a:xfrm>
                <a:off x="7254" y="12822"/>
                <a:ext cx="480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28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95" name="Text Box 151"/>
              <p:cNvSpPr txBox="1">
                <a:spLocks noChangeArrowheads="1"/>
              </p:cNvSpPr>
              <p:nvPr/>
            </p:nvSpPr>
            <p:spPr bwMode="auto">
              <a:xfrm>
                <a:off x="1714" y="12802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2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96" name="Text Box 152"/>
              <p:cNvSpPr txBox="1">
                <a:spLocks noChangeArrowheads="1"/>
              </p:cNvSpPr>
              <p:nvPr/>
            </p:nvSpPr>
            <p:spPr bwMode="auto">
              <a:xfrm>
                <a:off x="2434" y="12802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6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97" name="Text Box 153"/>
              <p:cNvSpPr txBox="1">
                <a:spLocks noChangeArrowheads="1"/>
              </p:cNvSpPr>
              <p:nvPr/>
            </p:nvSpPr>
            <p:spPr bwMode="auto">
              <a:xfrm>
                <a:off x="3774" y="12802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12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98" name="Text Box 154"/>
              <p:cNvSpPr txBox="1">
                <a:spLocks noChangeArrowheads="1"/>
              </p:cNvSpPr>
              <p:nvPr/>
            </p:nvSpPr>
            <p:spPr bwMode="auto">
              <a:xfrm>
                <a:off x="3074" y="12802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10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499" name="Text Box 155"/>
              <p:cNvSpPr txBox="1">
                <a:spLocks noChangeArrowheads="1"/>
              </p:cNvSpPr>
              <p:nvPr/>
            </p:nvSpPr>
            <p:spPr bwMode="auto">
              <a:xfrm>
                <a:off x="4474" y="12802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16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500" name="Text Box 156"/>
              <p:cNvSpPr txBox="1">
                <a:spLocks noChangeArrowheads="1"/>
              </p:cNvSpPr>
              <p:nvPr/>
            </p:nvSpPr>
            <p:spPr bwMode="auto">
              <a:xfrm>
                <a:off x="5874" y="12802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18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501" name="Text Box 157"/>
              <p:cNvSpPr txBox="1">
                <a:spLocks noChangeArrowheads="1"/>
              </p:cNvSpPr>
              <p:nvPr/>
            </p:nvSpPr>
            <p:spPr bwMode="auto">
              <a:xfrm>
                <a:off x="6594" y="12802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20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69502" name="Text Box 158"/>
              <p:cNvSpPr txBox="1">
                <a:spLocks noChangeArrowheads="1"/>
              </p:cNvSpPr>
              <p:nvPr/>
            </p:nvSpPr>
            <p:spPr bwMode="auto">
              <a:xfrm>
                <a:off x="7954" y="12802"/>
                <a:ext cx="5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</a:rPr>
                  <a:t>30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569503" name="Text Box 159"/>
            <p:cNvSpPr txBox="1">
              <a:spLocks noChangeArrowheads="1"/>
            </p:cNvSpPr>
            <p:nvPr/>
          </p:nvSpPr>
          <p:spPr bwMode="auto">
            <a:xfrm>
              <a:off x="317" y="2137"/>
              <a:ext cx="99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b="1">
                  <a:solidFill>
                    <a:srgbClr val="C60C19"/>
                  </a:solidFill>
                  <a:latin typeface="Times New Roman" pitchFamily="18" charset="0"/>
                </a:rPr>
                <a:t>按次低位分配</a:t>
              </a:r>
              <a:endParaRPr kumimoji="1" lang="zh-CN" altLang="en-US" b="1">
                <a:solidFill>
                  <a:srgbClr val="C60C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9504" name="Text Box 160"/>
            <p:cNvSpPr txBox="1">
              <a:spLocks noChangeArrowheads="1"/>
            </p:cNvSpPr>
            <p:nvPr/>
          </p:nvSpPr>
          <p:spPr bwMode="auto">
            <a:xfrm>
              <a:off x="68" y="1865"/>
              <a:ext cx="43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b="1">
                  <a:latin typeface="Times New Roman" pitchFamily="18" charset="0"/>
                </a:rPr>
                <a:t>收集</a:t>
              </a:r>
            </a:p>
          </p:txBody>
        </p:sp>
        <p:sp>
          <p:nvSpPr>
            <p:cNvPr id="569505" name="Text Box 161"/>
            <p:cNvSpPr txBox="1">
              <a:spLocks noChangeArrowheads="1"/>
            </p:cNvSpPr>
            <p:nvPr/>
          </p:nvSpPr>
          <p:spPr bwMode="auto">
            <a:xfrm>
              <a:off x="90" y="3929"/>
              <a:ext cx="43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b="1">
                  <a:latin typeface="Times New Roman" pitchFamily="18" charset="0"/>
                </a:rPr>
                <a:t>收集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124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2625" y="549275"/>
            <a:ext cx="8461375" cy="5795963"/>
          </a:xfrm>
        </p:spPr>
        <p:txBody>
          <a:bodyPr lIns="91440" tIns="45720" rIns="91440" bIns="45720"/>
          <a:lstStyle/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400"/>
              <a:t>算法</a:t>
            </a:r>
            <a:r>
              <a:rPr lang="en-US" altLang="zh-CN" sz="2400"/>
              <a:t>RadixSort (Q, n, p, r) </a:t>
            </a:r>
            <a:r>
              <a:rPr lang="en-US" altLang="zh-CN" sz="2400">
                <a:solidFill>
                  <a:schemeClr val="tx2"/>
                </a:solidFill>
              </a:rPr>
              <a:t>// </a:t>
            </a:r>
            <a:r>
              <a:rPr lang="zh-CN" altLang="en-US" sz="2400">
                <a:solidFill>
                  <a:schemeClr val="tx2"/>
                </a:solidFill>
              </a:rPr>
              <a:t>最低次序位法的基数排序算法</a:t>
            </a:r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// </a:t>
            </a:r>
            <a:r>
              <a:rPr lang="en-US" altLang="zh-CN" sz="2400" i="1"/>
              <a:t>Q</a:t>
            </a:r>
            <a:r>
              <a:rPr lang="zh-CN" altLang="en-US" sz="2400"/>
              <a:t>为队列，</a:t>
            </a:r>
            <a:r>
              <a:rPr lang="en-US" altLang="zh-CN" sz="2400" i="1"/>
              <a:t>P</a:t>
            </a:r>
            <a:r>
              <a:rPr lang="zh-CN" altLang="en-US" sz="2400"/>
              <a:t>是关键词的位数，</a:t>
            </a:r>
            <a:r>
              <a:rPr lang="en-US" altLang="zh-CN" sz="2400" i="1"/>
              <a:t>r</a:t>
            </a:r>
            <a:r>
              <a:rPr lang="zh-CN" altLang="en-US" sz="2400"/>
              <a:t>为基数</a:t>
            </a:r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/>
              <a:t>RadixSort 1. [</a:t>
            </a:r>
            <a:r>
              <a:rPr lang="zh-CN" altLang="en-US" sz="2400"/>
              <a:t>形成队列</a:t>
            </a:r>
            <a:r>
              <a:rPr lang="en-US" altLang="zh-CN" sz="2400" i="1"/>
              <a:t>Q</a:t>
            </a:r>
            <a:r>
              <a:rPr lang="en-US" altLang="zh-CN" sz="2400"/>
              <a:t> ]</a:t>
            </a:r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用</a:t>
            </a:r>
            <a:r>
              <a:rPr lang="en-US" altLang="zh-CN" sz="2400" i="1"/>
              <a:t>LINK</a:t>
            </a:r>
            <a:r>
              <a:rPr lang="zh-CN" altLang="en-US" sz="2400"/>
              <a:t>域链接形成队列</a:t>
            </a:r>
            <a:r>
              <a:rPr lang="en-US" altLang="zh-CN" sz="2400" i="1"/>
              <a:t>Q</a:t>
            </a:r>
            <a:endParaRPr lang="en-US" altLang="zh-CN" sz="2400"/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/>
              <a:t>RadixSort 2. [</a:t>
            </a:r>
            <a:r>
              <a:rPr lang="zh-CN" altLang="en-US" sz="2400"/>
              <a:t>关键词低位到高位分别按基数排序</a:t>
            </a:r>
            <a:r>
              <a:rPr lang="en-US" altLang="zh-CN" sz="2400"/>
              <a:t>] </a:t>
            </a:r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/>
              <a:t>      FOR </a:t>
            </a:r>
            <a:r>
              <a:rPr lang="en-US" altLang="zh-CN" sz="2400" i="1"/>
              <a:t>j</a:t>
            </a:r>
            <a:r>
              <a:rPr lang="en-US" altLang="zh-CN" sz="2400"/>
              <a:t>=1 TO </a:t>
            </a:r>
            <a:r>
              <a:rPr lang="en-US" altLang="zh-CN" sz="2400" i="1"/>
              <a:t>p</a:t>
            </a:r>
            <a:r>
              <a:rPr lang="en-US" altLang="zh-CN" sz="2400"/>
              <a:t> DO</a:t>
            </a:r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/>
              <a:t>               (  </a:t>
            </a:r>
            <a:r>
              <a:rPr lang="zh-CN" altLang="en-US" sz="2400"/>
              <a:t>把队列</a:t>
            </a:r>
            <a:r>
              <a:rPr lang="en-US" altLang="zh-CN" sz="2400" i="1"/>
              <a:t>Q</a:t>
            </a:r>
            <a:r>
              <a:rPr lang="en-US" altLang="zh-CN" sz="2400" baseline="-25000"/>
              <a:t>0</a:t>
            </a:r>
            <a:r>
              <a:rPr lang="en-US" altLang="zh-CN" sz="2400"/>
              <a:t>, </a:t>
            </a:r>
            <a:r>
              <a:rPr lang="en-US" altLang="zh-CN" sz="2400" i="1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, …, </a:t>
            </a:r>
            <a:r>
              <a:rPr lang="en-US" altLang="zh-CN" sz="2400" i="1"/>
              <a:t>Q</a:t>
            </a:r>
            <a:r>
              <a:rPr lang="en-US" altLang="zh-CN" sz="2400" i="1" baseline="-25000"/>
              <a:t>r</a:t>
            </a:r>
            <a:r>
              <a:rPr lang="en-US" altLang="zh-CN" sz="2400" baseline="-25000"/>
              <a:t>–1</a:t>
            </a:r>
            <a:r>
              <a:rPr lang="zh-CN" altLang="en-US" sz="2400"/>
              <a:t>清空 </a:t>
            </a:r>
            <a:r>
              <a:rPr lang="en-US" altLang="zh-CN" sz="2400"/>
              <a:t>. </a:t>
            </a:r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/>
              <a:t>                   WHILE  NOT( QEmpty(</a:t>
            </a:r>
            <a:r>
              <a:rPr lang="en-US" altLang="zh-CN" sz="2400" i="1"/>
              <a:t>Q</a:t>
            </a:r>
            <a:r>
              <a:rPr lang="en-US" altLang="zh-CN" sz="2400"/>
              <a:t>) ) DO</a:t>
            </a:r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/>
              <a:t>                      (</a:t>
            </a:r>
            <a:r>
              <a:rPr lang="en-US" altLang="zh-CN" sz="2400" i="1"/>
              <a:t>X</a:t>
            </a:r>
            <a:r>
              <a:rPr lang="en-US" altLang="zh-CN" sz="2400">
                <a:sym typeface="Symbol" pitchFamily="18" charset="2"/>
              </a:rPr>
              <a:t></a:t>
            </a:r>
            <a:r>
              <a:rPr lang="en-US" altLang="zh-CN" sz="2400" i="1"/>
              <a:t>Q</a:t>
            </a:r>
            <a:r>
              <a:rPr lang="en-US" altLang="zh-CN" sz="2400"/>
              <a:t> .</a:t>
            </a:r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/>
              <a:t>                      </a:t>
            </a:r>
            <a:r>
              <a:rPr lang="zh-CN" altLang="en-US" sz="2400"/>
              <a:t>令</a:t>
            </a:r>
            <a:r>
              <a:rPr lang="en-US" altLang="zh-CN" sz="2400" i="1"/>
              <a:t>X</a:t>
            </a:r>
            <a:r>
              <a:rPr lang="en-US" altLang="zh-CN" sz="2400"/>
              <a:t>=(</a:t>
            </a:r>
            <a:r>
              <a:rPr lang="en-US" altLang="zh-CN" sz="2400" i="1"/>
              <a:t>K</a:t>
            </a:r>
            <a:r>
              <a:rPr lang="en-US" altLang="zh-CN" sz="2400"/>
              <a:t>[</a:t>
            </a:r>
            <a:r>
              <a:rPr lang="en-US" altLang="zh-CN" sz="2400" i="1"/>
              <a:t>p</a:t>
            </a:r>
            <a:r>
              <a:rPr lang="en-US" altLang="zh-CN" sz="2400"/>
              <a:t>], </a:t>
            </a:r>
            <a:r>
              <a:rPr lang="en-US" altLang="zh-CN" sz="2400" i="1"/>
              <a:t>K</a:t>
            </a:r>
            <a:r>
              <a:rPr lang="en-US" altLang="zh-CN" sz="2400"/>
              <a:t>[</a:t>
            </a:r>
            <a:r>
              <a:rPr lang="en-US" altLang="zh-CN" sz="2400" i="1"/>
              <a:t>p</a:t>
            </a:r>
            <a:r>
              <a:rPr lang="en-US" altLang="zh-CN" sz="2400"/>
              <a:t>–1], …, </a:t>
            </a:r>
            <a:r>
              <a:rPr lang="en-US" altLang="zh-CN" sz="2400" i="1"/>
              <a:t>K</a:t>
            </a:r>
            <a:r>
              <a:rPr lang="en-US" altLang="zh-CN" sz="2400"/>
              <a:t>[1]) .</a:t>
            </a:r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/>
              <a:t>                      </a:t>
            </a:r>
            <a:r>
              <a:rPr lang="en-US" altLang="zh-CN" sz="2400" i="1"/>
              <a:t>Q</a:t>
            </a:r>
            <a:r>
              <a:rPr lang="en-US" altLang="zh-CN" sz="2400" i="1" baseline="-25000"/>
              <a:t>K</a:t>
            </a:r>
            <a:r>
              <a:rPr lang="en-US" altLang="zh-CN" sz="2400" baseline="-25000"/>
              <a:t>[</a:t>
            </a:r>
            <a:r>
              <a:rPr lang="en-US" altLang="zh-CN" sz="2400" i="1" baseline="-25000"/>
              <a:t>j</a:t>
            </a:r>
            <a:r>
              <a:rPr lang="en-US" altLang="zh-CN" sz="2400" baseline="-25000"/>
              <a:t>]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</a:t>
            </a:r>
            <a:r>
              <a:rPr lang="en-US" altLang="zh-CN" sz="2400" i="1"/>
              <a:t>X</a:t>
            </a:r>
            <a:r>
              <a:rPr lang="en-US" altLang="zh-CN" sz="2400"/>
              <a:t> ) .</a:t>
            </a:r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400"/>
              <a:t>                   </a:t>
            </a:r>
            <a:r>
              <a:rPr lang="zh-CN" altLang="en-US" sz="2400"/>
              <a:t>合并</a:t>
            </a:r>
            <a:r>
              <a:rPr lang="en-US" altLang="zh-CN" sz="2400" i="1"/>
              <a:t>Q</a:t>
            </a:r>
            <a:r>
              <a:rPr lang="en-US" altLang="zh-CN" sz="2400" baseline="-25000"/>
              <a:t>0</a:t>
            </a:r>
            <a:r>
              <a:rPr lang="en-US" altLang="zh-CN" sz="2400"/>
              <a:t>, </a:t>
            </a:r>
            <a:r>
              <a:rPr lang="en-US" altLang="zh-CN" sz="2400" i="1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, …, </a:t>
            </a:r>
            <a:r>
              <a:rPr lang="en-US" altLang="zh-CN" sz="2400" i="1"/>
              <a:t>Q</a:t>
            </a:r>
            <a:r>
              <a:rPr lang="en-US" altLang="zh-CN" sz="2400" i="1" baseline="-25000"/>
              <a:t>r</a:t>
            </a:r>
            <a:r>
              <a:rPr lang="en-US" altLang="zh-CN" sz="2400" baseline="-25000"/>
              <a:t>–1</a:t>
            </a:r>
            <a:r>
              <a:rPr lang="zh-CN" altLang="en-US" sz="2400"/>
              <a:t>形成新的</a:t>
            </a:r>
            <a:r>
              <a:rPr lang="en-US" altLang="zh-CN" sz="2400" i="1"/>
              <a:t>Q</a:t>
            </a:r>
            <a:r>
              <a:rPr lang="en-US" altLang="zh-CN" sz="2400"/>
              <a:t>  ) 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125</a:t>
            </a:fld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260350"/>
            <a:ext cx="8532813" cy="6300788"/>
          </a:xfrm>
        </p:spPr>
        <p:txBody>
          <a:bodyPr lIns="91440" tIns="45720" rIns="91440" bIns="45720">
            <a:normAutofit lnSpcReduction="10000"/>
          </a:bodyPr>
          <a:lstStyle/>
          <a:p>
            <a:pPr marL="0" indent="0" algn="ctr"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7.7.2 </a:t>
            </a:r>
            <a:r>
              <a:rPr lang="zh-CN" altLang="en-US" sz="2400" dirty="0">
                <a:solidFill>
                  <a:schemeClr val="tx2"/>
                </a:solidFill>
              </a:rPr>
              <a:t>值分布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fi-FI" sz="2000" dirty="0"/>
              <a:t>     设记录序列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…</a:t>
            </a:r>
            <a:r>
              <a:rPr lang="zh-CN" altLang="en-US" sz="2000" dirty="0"/>
              <a:t>，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n</a:t>
            </a:r>
            <a:r>
              <a:rPr lang="zh-CN" altLang="en-US" sz="2000" dirty="0"/>
              <a:t>，相应的关键词满足</a:t>
            </a:r>
            <a:r>
              <a:rPr lang="en-US" altLang="zh-CN" sz="2000" dirty="0" err="1"/>
              <a:t>u≤K</a:t>
            </a:r>
            <a:r>
              <a:rPr lang="en-US" altLang="zh-CN" sz="2000" baseline="-25000" dirty="0" err="1"/>
              <a:t>i</a:t>
            </a:r>
            <a:r>
              <a:rPr lang="en-US" altLang="zh-CN" sz="2000" dirty="0" err="1"/>
              <a:t>≤v</a:t>
            </a:r>
            <a:r>
              <a:rPr lang="zh-CN" altLang="en-US" sz="2000" dirty="0"/>
              <a:t>且</a:t>
            </a:r>
            <a:r>
              <a:rPr lang="en-US" altLang="zh-CN" sz="2000" dirty="0"/>
              <a:t>K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为整数</a:t>
            </a:r>
            <a:r>
              <a:rPr lang="en-US" altLang="zh-CN" sz="2000" dirty="0"/>
              <a:t>(1≤i≤n)</a:t>
            </a:r>
            <a:r>
              <a:rPr lang="zh-CN" altLang="en-US" sz="2000" dirty="0"/>
              <a:t>，则使用辅助数组</a:t>
            </a:r>
            <a:r>
              <a:rPr lang="en-US" altLang="zh-CN" sz="2000" dirty="0"/>
              <a:t>COUNT[u : v]</a:t>
            </a:r>
            <a:r>
              <a:rPr lang="zh-CN" altLang="en-US" sz="2000" dirty="0"/>
              <a:t>就可得出如下的排序算法。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C60C19"/>
                </a:solidFill>
              </a:rPr>
              <a:t>算法</a:t>
            </a:r>
            <a:r>
              <a:rPr lang="en-US" altLang="zh-CN" sz="2000" dirty="0">
                <a:solidFill>
                  <a:srgbClr val="C60C19"/>
                </a:solidFill>
              </a:rPr>
              <a:t>D</a:t>
            </a:r>
            <a:r>
              <a:rPr lang="zh-CN" altLang="en-US" sz="2000" dirty="0"/>
              <a:t>（</a:t>
            </a:r>
            <a:r>
              <a:rPr lang="en-US" altLang="zh-CN" sz="2000" dirty="0"/>
              <a:t>R, n, u, v . S</a:t>
            </a:r>
            <a:r>
              <a:rPr lang="zh-CN" altLang="en-US" sz="2000" dirty="0"/>
              <a:t>）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dirty="0"/>
              <a:t>/* </a:t>
            </a:r>
            <a:r>
              <a:rPr lang="zh-CN" altLang="en-US" sz="2000" dirty="0"/>
              <a:t>分布计数排序算法*</a:t>
            </a:r>
            <a:r>
              <a:rPr lang="en-US" altLang="zh-CN" sz="2000" dirty="0"/>
              <a:t>/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dirty="0"/>
              <a:t>D1  FOR i=u TO v DO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dirty="0"/>
              <a:t>       COUNT[i]</a:t>
            </a:r>
            <a:r>
              <a:rPr lang="en-US" altLang="zh-CN" sz="2000" dirty="0">
                <a:sym typeface="Symbol" pitchFamily="18" charset="2"/>
              </a:rPr>
              <a:t></a:t>
            </a:r>
            <a:r>
              <a:rPr lang="en-US" altLang="zh-CN" sz="2000" dirty="0"/>
              <a:t>0 .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dirty="0"/>
              <a:t>D2  FOR j=1 TO n DO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dirty="0"/>
              <a:t>       COUNT[K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]</a:t>
            </a:r>
            <a:r>
              <a:rPr lang="en-US" altLang="zh-CN" sz="2000" dirty="0">
                <a:sym typeface="Symbol" pitchFamily="18" charset="2"/>
              </a:rPr>
              <a:t></a:t>
            </a:r>
            <a:r>
              <a:rPr lang="en-US" altLang="zh-CN" sz="2000" dirty="0"/>
              <a:t>COUNT[K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]+1 . 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dirty="0"/>
              <a:t>D3  FOR i=u+1 TO v DO 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dirty="0"/>
              <a:t>       COUNT[i]</a:t>
            </a:r>
            <a:r>
              <a:rPr lang="en-US" altLang="zh-CN" sz="2000" dirty="0">
                <a:sym typeface="Symbol" pitchFamily="18" charset="2"/>
              </a:rPr>
              <a:t></a:t>
            </a:r>
            <a:r>
              <a:rPr lang="en-US" altLang="zh-CN" sz="2000" dirty="0"/>
              <a:t>COUNT[i]+ COUNT[i–1] .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CC3300"/>
                </a:solidFill>
              </a:rPr>
              <a:t>// </a:t>
            </a:r>
            <a:r>
              <a:rPr lang="zh-CN" altLang="en-US" sz="2000" dirty="0">
                <a:solidFill>
                  <a:srgbClr val="CC3300"/>
                </a:solidFill>
              </a:rPr>
              <a:t>此时</a:t>
            </a:r>
            <a:r>
              <a:rPr lang="en-US" altLang="zh-CN" sz="2000" dirty="0">
                <a:solidFill>
                  <a:srgbClr val="CC3300"/>
                </a:solidFill>
              </a:rPr>
              <a:t>COUNT[K</a:t>
            </a:r>
            <a:r>
              <a:rPr lang="en-US" altLang="zh-CN" sz="2000" baseline="-25000" dirty="0">
                <a:solidFill>
                  <a:srgbClr val="CC3300"/>
                </a:solidFill>
              </a:rPr>
              <a:t>j</a:t>
            </a:r>
            <a:r>
              <a:rPr lang="en-US" altLang="zh-CN" sz="2000" dirty="0">
                <a:solidFill>
                  <a:srgbClr val="CC3300"/>
                </a:solidFill>
              </a:rPr>
              <a:t>]</a:t>
            </a:r>
            <a:r>
              <a:rPr lang="zh-CN" altLang="en-US" sz="2000" dirty="0">
                <a:solidFill>
                  <a:srgbClr val="CC3300"/>
                </a:solidFill>
              </a:rPr>
              <a:t>是关键词等于</a:t>
            </a:r>
            <a:r>
              <a:rPr lang="en-US" altLang="zh-CN" sz="2000" dirty="0">
                <a:solidFill>
                  <a:srgbClr val="CC3300"/>
                </a:solidFill>
              </a:rPr>
              <a:t>K</a:t>
            </a:r>
            <a:r>
              <a:rPr lang="en-US" altLang="zh-CN" sz="2000" baseline="-25000" dirty="0">
                <a:solidFill>
                  <a:srgbClr val="CC3300"/>
                </a:solidFill>
              </a:rPr>
              <a:t>j</a:t>
            </a:r>
            <a:r>
              <a:rPr lang="zh-CN" altLang="en-US" sz="2000" dirty="0">
                <a:solidFill>
                  <a:srgbClr val="CC3300"/>
                </a:solidFill>
              </a:rPr>
              <a:t>的所有记录最终排序位置的最大序号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dirty="0"/>
              <a:t>D4  FOR j=n TO 1 STEP –1 DO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dirty="0"/>
              <a:t>       ( </a:t>
            </a:r>
            <a:r>
              <a:rPr lang="en-US" altLang="zh-CN" sz="2000" dirty="0" err="1"/>
              <a:t>i</a:t>
            </a:r>
            <a:r>
              <a:rPr lang="en-US" altLang="zh-CN" sz="2000" dirty="0" err="1">
                <a:sym typeface="Symbol" pitchFamily="18" charset="2"/>
              </a:rPr>
              <a:t></a:t>
            </a:r>
            <a:r>
              <a:rPr lang="en-US" altLang="zh-CN" sz="2000" dirty="0" err="1"/>
              <a:t>COUNT</a:t>
            </a:r>
            <a:r>
              <a:rPr lang="en-US" altLang="zh-CN" sz="2000" dirty="0"/>
              <a:t>[K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] .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dirty="0"/>
              <a:t>         </a:t>
            </a:r>
            <a:r>
              <a:rPr lang="it-IT" altLang="zh-CN" sz="2000" dirty="0"/>
              <a:t>S</a:t>
            </a:r>
            <a:r>
              <a:rPr lang="it-IT" altLang="zh-CN" sz="2000" baseline="-25000" dirty="0"/>
              <a:t>i</a:t>
            </a:r>
            <a:r>
              <a:rPr lang="en-US" altLang="zh-CN" sz="2000" dirty="0">
                <a:sym typeface="Symbol" pitchFamily="18" charset="2"/>
              </a:rPr>
              <a:t></a:t>
            </a:r>
            <a:r>
              <a:rPr lang="it-IT" altLang="zh-CN" sz="2000" dirty="0"/>
              <a:t>R</a:t>
            </a:r>
            <a:r>
              <a:rPr lang="it-IT" altLang="zh-CN" sz="2000" baseline="-25000" dirty="0"/>
              <a:t>j</a:t>
            </a:r>
            <a:r>
              <a:rPr lang="it-IT" altLang="zh-CN" sz="2000" dirty="0"/>
              <a:t> .</a:t>
            </a: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it-IT" altLang="zh-CN" sz="2000" dirty="0"/>
              <a:t>         COUNT[K</a:t>
            </a:r>
            <a:r>
              <a:rPr lang="it-IT" altLang="zh-CN" sz="2000" baseline="-25000" dirty="0"/>
              <a:t>j</a:t>
            </a:r>
            <a:r>
              <a:rPr lang="it-IT" altLang="zh-CN" sz="2000" dirty="0"/>
              <a:t>]</a:t>
            </a:r>
            <a:r>
              <a:rPr lang="en-US" altLang="zh-CN" sz="2000" dirty="0">
                <a:sym typeface="Symbol" pitchFamily="18" charset="2"/>
              </a:rPr>
              <a:t></a:t>
            </a:r>
            <a:r>
              <a:rPr lang="it-IT" altLang="zh-CN" sz="2000" dirty="0"/>
              <a:t>i–1 )▐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126</a:t>
            </a:fld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873125"/>
            <a:ext cx="8532813" cy="4932363"/>
          </a:xfrm>
        </p:spPr>
        <p:txBody>
          <a:bodyPr lIns="91440" tIns="45720" rIns="91440" bIns="45720"/>
          <a:lstStyle/>
          <a:p>
            <a:pPr marL="0" indent="0"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600" dirty="0"/>
              <a:t>    如果已知</a:t>
            </a:r>
            <a:r>
              <a:rPr lang="en-US" altLang="zh-CN" sz="2600" i="1" dirty="0"/>
              <a:t>K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K</a:t>
            </a:r>
            <a:r>
              <a:rPr lang="en-US" altLang="zh-CN" sz="26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n</a:t>
            </a:r>
            <a:r>
              <a:rPr lang="zh-CN" altLang="en-US" sz="2600" dirty="0"/>
              <a:t>在区间（</a:t>
            </a:r>
            <a:r>
              <a:rPr lang="en-US" altLang="zh-CN" sz="2600" i="1" dirty="0"/>
              <a:t>K</a:t>
            </a:r>
            <a:r>
              <a:rPr lang="en-US" altLang="zh-CN" sz="2600" baseline="-25000" dirty="0"/>
              <a:t>0</a:t>
            </a:r>
            <a:r>
              <a:rPr lang="zh-CN" altLang="en-US" sz="2600" dirty="0"/>
              <a:t>，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n</a:t>
            </a:r>
            <a:r>
              <a:rPr lang="en-US" altLang="zh-CN" sz="2600" baseline="-25000" dirty="0"/>
              <a:t>+1</a:t>
            </a:r>
            <a:r>
              <a:rPr lang="zh-CN" altLang="en-US" sz="2600" dirty="0"/>
              <a:t>）上的分布是某种熟悉的分布，则可通过这种分布和区间来选择桶。</a:t>
            </a:r>
          </a:p>
          <a:p>
            <a:pPr marL="0" indent="0"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600" dirty="0"/>
              <a:t>    例如，如果</a:t>
            </a:r>
            <a:r>
              <a:rPr lang="en-US" altLang="zh-CN" sz="2600" i="1" dirty="0"/>
              <a:t>K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K</a:t>
            </a:r>
            <a:r>
              <a:rPr lang="en-US" altLang="zh-CN" sz="26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n</a:t>
            </a:r>
            <a:r>
              <a:rPr lang="zh-CN" altLang="en-US" sz="2600" dirty="0"/>
              <a:t>在（</a:t>
            </a:r>
            <a:r>
              <a:rPr lang="en-US" altLang="zh-CN" sz="2600" i="1" dirty="0"/>
              <a:t>K</a:t>
            </a:r>
            <a:r>
              <a:rPr lang="en-US" altLang="zh-CN" sz="2600" baseline="-25000" dirty="0"/>
              <a:t>0</a:t>
            </a:r>
            <a:r>
              <a:rPr lang="zh-CN" altLang="en-US" sz="2600" dirty="0"/>
              <a:t>，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n</a:t>
            </a:r>
            <a:r>
              <a:rPr lang="en-US" altLang="zh-CN" sz="2600" baseline="-25000" dirty="0"/>
              <a:t>+1</a:t>
            </a:r>
            <a:r>
              <a:rPr lang="zh-CN" altLang="en-US" sz="2600" dirty="0"/>
              <a:t>）上呈均匀分布，则有</a:t>
            </a:r>
            <a:r>
              <a:rPr lang="en-US" altLang="zh-CN" sz="2600" i="1" dirty="0"/>
              <a:t>b</a:t>
            </a:r>
            <a:r>
              <a:rPr lang="zh-CN" altLang="en-US" sz="2600" dirty="0"/>
              <a:t>个桶</a:t>
            </a:r>
            <a:r>
              <a:rPr lang="en-US" altLang="zh-CN" sz="2600" i="1" dirty="0"/>
              <a:t>B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B</a:t>
            </a:r>
            <a:r>
              <a:rPr lang="en-US" altLang="zh-CN" sz="26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/>
              <a:t>B</a:t>
            </a:r>
            <a:r>
              <a:rPr lang="en-US" altLang="zh-CN" sz="2600" i="1" baseline="-25000" dirty="0"/>
              <a:t>b</a:t>
            </a:r>
            <a:r>
              <a:rPr lang="zh-CN" altLang="en-US" sz="2600" dirty="0"/>
              <a:t>，且</a:t>
            </a:r>
            <a:r>
              <a:rPr lang="en-US" altLang="zh-CN" sz="2600" i="1" dirty="0"/>
              <a:t>B</a:t>
            </a:r>
            <a:r>
              <a:rPr lang="en-US" altLang="zh-CN" sz="2600" i="1" baseline="-25000" dirty="0"/>
              <a:t>j</a:t>
            </a:r>
            <a:r>
              <a:rPr lang="zh-CN" altLang="en-US" sz="2600" dirty="0"/>
              <a:t>的定义如下（</a:t>
            </a:r>
            <a:r>
              <a:rPr lang="en-US" altLang="zh-CN" sz="2600" dirty="0"/>
              <a:t>1≤</a:t>
            </a:r>
            <a:r>
              <a:rPr lang="en-US" altLang="zh-CN" sz="2600" i="1" dirty="0"/>
              <a:t>j</a:t>
            </a:r>
            <a:r>
              <a:rPr lang="en-US" altLang="zh-CN" sz="2600" dirty="0"/>
              <a:t>≤</a:t>
            </a:r>
            <a:r>
              <a:rPr lang="en-US" altLang="zh-CN" sz="2600" i="1" dirty="0"/>
              <a:t>b</a:t>
            </a:r>
            <a:r>
              <a:rPr lang="zh-CN" altLang="en-US" sz="2600" dirty="0"/>
              <a:t>） ：</a:t>
            </a:r>
          </a:p>
          <a:p>
            <a:pPr marL="0" indent="0" algn="just">
              <a:lnSpc>
                <a:spcPct val="120000"/>
              </a:lnSpc>
              <a:buFont typeface="Monotype Sorts" pitchFamily="2" charset="2"/>
              <a:buNone/>
            </a:pPr>
            <a:endParaRPr lang="zh-CN" altLang="en-US" sz="2600" dirty="0"/>
          </a:p>
          <a:p>
            <a:pPr marL="0" indent="0" algn="just">
              <a:lnSpc>
                <a:spcPct val="120000"/>
              </a:lnSpc>
              <a:buFont typeface="Monotype Sorts" pitchFamily="2" charset="2"/>
              <a:buNone/>
            </a:pPr>
            <a:endParaRPr lang="zh-CN" altLang="en-US" sz="2600" dirty="0"/>
          </a:p>
          <a:p>
            <a:pPr marL="0" indent="0"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600" dirty="0"/>
              <a:t>    则给定</a:t>
            </a:r>
            <a:r>
              <a:rPr lang="en-US" altLang="zh-CN" sz="2600" i="1" dirty="0"/>
              <a:t>K</a:t>
            </a:r>
            <a:r>
              <a:rPr lang="en-US" altLang="zh-CN" sz="2600" i="1" baseline="-25000" dirty="0"/>
              <a:t>i</a:t>
            </a:r>
            <a:r>
              <a:rPr lang="zh-CN" altLang="en-US" sz="2600" dirty="0"/>
              <a:t>就可确定一个桶 </a:t>
            </a:r>
            <a:r>
              <a:rPr lang="en-US" altLang="zh-CN" sz="2600" i="1" dirty="0"/>
              <a:t>j</a:t>
            </a:r>
            <a:r>
              <a:rPr lang="zh-CN" altLang="en-US" sz="2600" dirty="0"/>
              <a:t>，然后分别独立地排序各桶，最后把所有的桶合并在一起，形成排序文件。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127</a:t>
            </a:fld>
            <a:endParaRPr lang="zh-CN" altLang="en-US"/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4468" name="Object 4"/>
          <p:cNvGraphicFramePr>
            <a:graphicFrameLocks noChangeAspect="1"/>
          </p:cNvGraphicFramePr>
          <p:nvPr/>
        </p:nvGraphicFramePr>
        <p:xfrm>
          <a:off x="1062038" y="3530600"/>
          <a:ext cx="607536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2819400" imgH="393700" progId="Equation.DSMT4">
                  <p:embed/>
                </p:oleObj>
              </mc:Choice>
              <mc:Fallback>
                <p:oleObj name="Equation" r:id="rId4" imgW="2819400" imgH="393700" progId="Equation.DSMT4">
                  <p:embed/>
                  <p:pic>
                    <p:nvPicPr>
                      <p:cNvPr id="574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530600"/>
                        <a:ext cx="6075362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728663"/>
            <a:ext cx="8532813" cy="5689600"/>
          </a:xfrm>
        </p:spPr>
        <p:txBody>
          <a:bodyPr lIns="91440" tIns="45720" rIns="91440" bIns="45720"/>
          <a:lstStyle/>
          <a:p>
            <a:pPr marL="0" indent="0" algn="just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600" dirty="0"/>
              <a:t>按时间代价分类，</a:t>
            </a:r>
            <a:r>
              <a:rPr lang="zh-CN" altLang="en-US" sz="2600" dirty="0">
                <a:solidFill>
                  <a:srgbClr val="CC3300"/>
                </a:solidFill>
              </a:rPr>
              <a:t>内排序算法</a:t>
            </a:r>
            <a:r>
              <a:rPr lang="zh-CN" altLang="en-US" sz="2600" dirty="0"/>
              <a:t>大致分为三大类：</a:t>
            </a:r>
          </a:p>
          <a:p>
            <a:pPr marL="0" indent="0" algn="just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600" dirty="0"/>
              <a:t>①</a:t>
            </a:r>
            <a:r>
              <a:rPr lang="zh-CN" altLang="en-US" sz="2600" dirty="0">
                <a:solidFill>
                  <a:schemeClr val="hlink"/>
                </a:solidFill>
              </a:rPr>
              <a:t>简单排序算法</a:t>
            </a:r>
            <a:r>
              <a:rPr lang="zh-CN" altLang="en-US" sz="2600" dirty="0"/>
              <a:t>，它们一般都比较简单，容易实现，但时间复杂度相对较高，即最坏情况下时间复杂度均为</a:t>
            </a:r>
            <a:r>
              <a:rPr lang="en-US" altLang="zh-CN" sz="2600" i="1" dirty="0"/>
              <a:t>O</a:t>
            </a:r>
            <a:r>
              <a:rPr lang="en-US" altLang="zh-CN" sz="2600" dirty="0"/>
              <a:t>(</a:t>
            </a:r>
            <a:r>
              <a:rPr lang="en-US" altLang="zh-CN" sz="2600" i="1" dirty="0"/>
              <a:t>n</a:t>
            </a:r>
            <a:r>
              <a:rPr lang="en-US" altLang="zh-CN" sz="2600" baseline="30000" dirty="0"/>
              <a:t>2</a:t>
            </a:r>
            <a:r>
              <a:rPr lang="en-US" altLang="zh-CN" sz="2600" dirty="0"/>
              <a:t>)</a:t>
            </a:r>
            <a:r>
              <a:rPr lang="zh-CN" altLang="en-US" sz="2600" dirty="0"/>
              <a:t>，也有一些改进的算法，如</a:t>
            </a:r>
            <a:r>
              <a:rPr lang="en-US" altLang="zh-CN" sz="2600" dirty="0"/>
              <a:t>Shell</a:t>
            </a:r>
            <a:r>
              <a:rPr lang="zh-CN" altLang="en-US" sz="2600" dirty="0"/>
              <a:t>排序；</a:t>
            </a:r>
          </a:p>
          <a:p>
            <a:pPr marL="0" indent="0" algn="just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600" dirty="0"/>
              <a:t>②</a:t>
            </a:r>
            <a:r>
              <a:rPr lang="en-US" altLang="zh-CN" sz="2600" i="1" dirty="0">
                <a:solidFill>
                  <a:schemeClr val="hlink"/>
                </a:solidFill>
              </a:rPr>
              <a:t>O</a:t>
            </a:r>
            <a:r>
              <a:rPr lang="en-US" altLang="zh-CN" sz="2600" dirty="0">
                <a:solidFill>
                  <a:schemeClr val="hlink"/>
                </a:solidFill>
              </a:rPr>
              <a:t>(</a:t>
            </a:r>
            <a:r>
              <a:rPr lang="en-US" altLang="zh-CN" sz="2600" i="1" dirty="0">
                <a:solidFill>
                  <a:schemeClr val="hlink"/>
                </a:solidFill>
              </a:rPr>
              <a:t>n</a:t>
            </a:r>
            <a:r>
              <a:rPr lang="en-US" altLang="zh-CN" sz="2600" dirty="0">
                <a:solidFill>
                  <a:schemeClr val="hlink"/>
                </a:solidFill>
              </a:rPr>
              <a:t>log</a:t>
            </a:r>
            <a:r>
              <a:rPr lang="en-US" altLang="zh-CN" sz="2600" baseline="-25000" dirty="0">
                <a:solidFill>
                  <a:schemeClr val="hlink"/>
                </a:solidFill>
              </a:rPr>
              <a:t>2</a:t>
            </a:r>
            <a:r>
              <a:rPr lang="en-US" altLang="zh-CN" sz="2600" i="1" dirty="0">
                <a:solidFill>
                  <a:schemeClr val="hlink"/>
                </a:solidFill>
              </a:rPr>
              <a:t>n</a:t>
            </a:r>
            <a:r>
              <a:rPr lang="en-US" altLang="zh-CN" sz="2600" dirty="0">
                <a:solidFill>
                  <a:schemeClr val="hlink"/>
                </a:solidFill>
              </a:rPr>
              <a:t>)</a:t>
            </a:r>
            <a:r>
              <a:rPr lang="zh-CN" altLang="en-US" sz="2600" dirty="0">
                <a:solidFill>
                  <a:schemeClr val="hlink"/>
                </a:solidFill>
              </a:rPr>
              <a:t>类算法</a:t>
            </a:r>
            <a:r>
              <a:rPr lang="zh-CN" altLang="en-US" sz="2600" dirty="0"/>
              <a:t>，以分治策略算法为主，采用堆结构也可实现，在以比较运算为时间复杂度衡量基准的前提下，此类算法是最优的策略，其平均情况下时间复杂度均为</a:t>
            </a:r>
            <a:r>
              <a:rPr lang="en-US" altLang="zh-CN" sz="2600" i="1" dirty="0"/>
              <a:t>O</a:t>
            </a:r>
            <a:r>
              <a:rPr lang="en-US" altLang="zh-CN" sz="2600" dirty="0"/>
              <a:t>(</a:t>
            </a:r>
            <a:r>
              <a:rPr lang="en-US" altLang="zh-CN" sz="2600" i="1" dirty="0"/>
              <a:t>n</a:t>
            </a:r>
            <a:r>
              <a:rPr lang="en-US" altLang="zh-CN" sz="2600" dirty="0"/>
              <a:t>log</a:t>
            </a:r>
            <a:r>
              <a:rPr lang="en-US" altLang="zh-CN" sz="2600" baseline="-25000" dirty="0"/>
              <a:t>2</a:t>
            </a:r>
            <a:r>
              <a:rPr lang="en-US" altLang="zh-CN" sz="2600" i="1" dirty="0"/>
              <a:t>n</a:t>
            </a:r>
            <a:r>
              <a:rPr lang="en-US" altLang="zh-CN" sz="2600" dirty="0"/>
              <a:t>)</a:t>
            </a:r>
            <a:r>
              <a:rPr lang="zh-CN" altLang="en-US" sz="2600" dirty="0"/>
              <a:t>；</a:t>
            </a:r>
          </a:p>
          <a:p>
            <a:pPr marL="0" indent="0" algn="just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600" dirty="0"/>
              <a:t>③</a:t>
            </a:r>
            <a:r>
              <a:rPr lang="zh-CN" altLang="en-US" sz="2600" dirty="0">
                <a:solidFill>
                  <a:schemeClr val="hlink"/>
                </a:solidFill>
              </a:rPr>
              <a:t>线性时间算法</a:t>
            </a:r>
            <a:r>
              <a:rPr lang="zh-CN" altLang="en-US" sz="2600" dirty="0"/>
              <a:t>，不以关键词比较为基础，有较低的时间代价</a:t>
            </a:r>
            <a:r>
              <a:rPr lang="en-US" altLang="zh-CN" sz="2600" dirty="0"/>
              <a:t>(</a:t>
            </a:r>
            <a:r>
              <a:rPr lang="zh-CN" altLang="en-US" sz="2600" dirty="0"/>
              <a:t>即</a:t>
            </a:r>
            <a:r>
              <a:rPr lang="en-US" altLang="zh-CN" sz="2600" i="1" dirty="0"/>
              <a:t>O</a:t>
            </a:r>
            <a:r>
              <a:rPr lang="en-US" altLang="zh-CN" sz="2600" dirty="0"/>
              <a:t>(</a:t>
            </a:r>
            <a:r>
              <a:rPr lang="en-US" altLang="zh-CN" sz="2600" i="1" dirty="0"/>
              <a:t>n</a:t>
            </a:r>
            <a:r>
              <a:rPr lang="en-US" altLang="zh-CN" sz="2600" dirty="0"/>
              <a:t>))</a:t>
            </a:r>
            <a:r>
              <a:rPr lang="zh-CN" altLang="en-US" sz="2600" dirty="0"/>
              <a:t>，但是需要对数据集有一定先验知识，比如数据分布于哪个区间内等等。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128</a:t>
            </a:fld>
            <a:endParaRPr lang="zh-CN" altLang="en-US"/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1241425" y="7938"/>
            <a:ext cx="2700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</a:rPr>
              <a:t>内排序小结</a:t>
            </a:r>
            <a:endParaRPr lang="en-US" altLang="zh-CN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981075"/>
            <a:ext cx="8532813" cy="4716463"/>
          </a:xfrm>
        </p:spPr>
        <p:txBody>
          <a:bodyPr lIns="91440" tIns="45720" rIns="91440" bIns="45720">
            <a:normAutofit/>
          </a:bodyPr>
          <a:lstStyle/>
          <a:p>
            <a:pPr marL="0" indent="0" algn="just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/>
              <a:t>在讨论的内排序方法中，</a:t>
            </a:r>
            <a:r>
              <a:rPr lang="zh-CN" altLang="en-US">
                <a:solidFill>
                  <a:schemeClr val="tx2"/>
                </a:solidFill>
              </a:rPr>
              <a:t>没有哪一个方法可以称为是最好的</a:t>
            </a:r>
            <a:r>
              <a:rPr lang="zh-CN" altLang="en-US"/>
              <a:t>，一些方法对较小的</a:t>
            </a:r>
            <a:r>
              <a:rPr lang="en-US" altLang="zh-CN" i="1"/>
              <a:t>n</a:t>
            </a:r>
            <a:r>
              <a:rPr lang="zh-CN" altLang="en-US"/>
              <a:t>具有较好的性能，而另一些方法对较大的 </a:t>
            </a:r>
            <a:r>
              <a:rPr lang="en-US" altLang="zh-CN" i="1"/>
              <a:t>n </a:t>
            </a:r>
            <a:r>
              <a:rPr lang="zh-CN" altLang="en-US"/>
              <a:t>性能较好。</a:t>
            </a:r>
          </a:p>
          <a:p>
            <a:pPr marL="0" indent="0" algn="just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/>
              <a:t>当输入记录是部分有序时，</a:t>
            </a:r>
            <a:r>
              <a:rPr lang="zh-CN" altLang="en-US">
                <a:solidFill>
                  <a:srgbClr val="CC3300"/>
                </a:solidFill>
              </a:rPr>
              <a:t>插入排序</a:t>
            </a:r>
            <a:r>
              <a:rPr lang="zh-CN" altLang="en-US"/>
              <a:t>比较合适，这种方法对于较小的</a:t>
            </a:r>
            <a:r>
              <a:rPr lang="en-US" altLang="zh-CN" i="1"/>
              <a:t>n</a:t>
            </a:r>
            <a:r>
              <a:rPr lang="zh-CN" altLang="en-US"/>
              <a:t>值，是最好的排序方法。</a:t>
            </a:r>
          </a:p>
          <a:p>
            <a:pPr marL="0" indent="0" algn="just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合并排序</a:t>
            </a:r>
            <a:r>
              <a:rPr lang="zh-CN" altLang="en-US"/>
              <a:t>具有最好的最坏情况性能，但是它比堆排序需要更多的存储空间；</a:t>
            </a:r>
            <a:r>
              <a:rPr lang="zh-CN" altLang="en-US">
                <a:solidFill>
                  <a:srgbClr val="CC3300"/>
                </a:solidFill>
              </a:rPr>
              <a:t>快速排序</a:t>
            </a:r>
            <a:r>
              <a:rPr lang="zh-CN" altLang="en-US"/>
              <a:t>具有最好的平均性能，但它的最坏情况是</a:t>
            </a:r>
            <a:r>
              <a:rPr lang="en-US" altLang="zh-CN" i="1"/>
              <a:t>O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) </a:t>
            </a:r>
            <a:r>
              <a:rPr lang="zh-CN" altLang="en-US"/>
              <a:t>；</a:t>
            </a:r>
            <a:r>
              <a:rPr lang="zh-CN" altLang="en-US">
                <a:solidFill>
                  <a:srgbClr val="CC3300"/>
                </a:solidFill>
              </a:rPr>
              <a:t>基数排序</a:t>
            </a:r>
            <a:r>
              <a:rPr lang="zh-CN" altLang="en-US"/>
              <a:t>的性能取决于关键词值的范围以及基数</a:t>
            </a:r>
            <a:r>
              <a:rPr lang="en-US" altLang="zh-CN" i="1"/>
              <a:t>r</a:t>
            </a:r>
            <a:r>
              <a:rPr lang="zh-CN" altLang="en-US"/>
              <a:t>的选择。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129</a:t>
            </a:fld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idx="1"/>
          </p:nvPr>
        </p:nvSpPr>
        <p:spPr>
          <a:xfrm>
            <a:off x="278670" y="152399"/>
            <a:ext cx="8478795" cy="6381945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直接插入算法描述</a:t>
            </a:r>
          </a:p>
          <a:p>
            <a:pPr marL="609600" indent="-609600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600" b="1" dirty="0">
                <a:latin typeface="Times New Roman" pitchFamily="18" charset="0"/>
              </a:rPr>
              <a:t>算法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IS ( 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n )  </a:t>
            </a:r>
          </a:p>
          <a:p>
            <a:pPr marL="361950" indent="-361950"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/*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算法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IS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排序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n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个记录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,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使其对应的关键词序列是一个</a:t>
            </a:r>
            <a:b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</a:b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非递减序列，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IS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是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InsertSort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的简写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*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/</a:t>
            </a:r>
          </a:p>
          <a:p>
            <a:pPr marL="0" indent="0" algn="just"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600" b="1" dirty="0">
                <a:latin typeface="Times New Roman" pitchFamily="18" charset="0"/>
              </a:rPr>
              <a:t>IS1. [</a:t>
            </a:r>
            <a:r>
              <a:rPr lang="zh-CN" altLang="en-US" sz="2600" b="1" dirty="0">
                <a:latin typeface="Times New Roman" pitchFamily="18" charset="0"/>
              </a:rPr>
              <a:t>对 </a:t>
            </a:r>
            <a:r>
              <a:rPr lang="en-US" altLang="zh-CN" sz="2600" b="1" i="1" dirty="0">
                <a:latin typeface="Times New Roman" pitchFamily="18" charset="0"/>
              </a:rPr>
              <a:t>j </a:t>
            </a:r>
            <a:r>
              <a:rPr lang="zh-CN" altLang="en-US" sz="2600" b="1" dirty="0">
                <a:latin typeface="Times New Roman" pitchFamily="18" charset="0"/>
              </a:rPr>
              <a:t>循环</a:t>
            </a:r>
            <a:r>
              <a:rPr lang="en-US" altLang="zh-CN" sz="2600" b="1" dirty="0">
                <a:latin typeface="Times New Roman" pitchFamily="18" charset="0"/>
              </a:rPr>
              <a:t>] </a:t>
            </a:r>
          </a:p>
          <a:p>
            <a:pPr marL="0" indent="0" algn="just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600" b="1" dirty="0">
                <a:latin typeface="Times New Roman" pitchFamily="18" charset="0"/>
              </a:rPr>
              <a:t>        对 </a:t>
            </a:r>
            <a:r>
              <a:rPr lang="en-US" altLang="zh-CN" sz="2600" b="1" i="1" dirty="0">
                <a:latin typeface="Times New Roman" pitchFamily="18" charset="0"/>
              </a:rPr>
              <a:t>j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2, 3,  ,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n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执行步骤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IS2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至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IS5,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然后终止本算法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.</a:t>
            </a:r>
          </a:p>
          <a:p>
            <a:pPr marL="0" indent="0" algn="just"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600" b="1" dirty="0">
                <a:latin typeface="Times New Roman" pitchFamily="18" charset="0"/>
                <a:sym typeface="Symbol"/>
              </a:rPr>
              <a:t>IS2. [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设置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i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K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R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]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置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i 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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j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1,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K 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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K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j 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R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 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R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j 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.</a:t>
            </a:r>
          </a:p>
          <a:p>
            <a:pPr marL="0" indent="0" algn="just"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IS3. [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比较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K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 K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]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，则转到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IS5.</a:t>
            </a:r>
          </a:p>
          <a:p>
            <a:pPr marL="0" indent="0" algn="just"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IS4. [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后移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,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减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1]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置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1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i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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i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1.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若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i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 0,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则返回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IS3.</a:t>
            </a:r>
          </a:p>
          <a:p>
            <a:pPr marL="0" indent="0" algn="just"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        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//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若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0,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则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是当前最小的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应将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放到第一个位置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 marL="0" indent="0" algn="just"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IS5. [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进入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6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1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]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置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1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.    ▌</a:t>
            </a:r>
          </a:p>
          <a:p>
            <a:pPr marL="0" indent="0" algn="just">
              <a:lnSpc>
                <a:spcPts val="3300"/>
              </a:lnSpc>
              <a:spcBef>
                <a:spcPts val="0"/>
              </a:spcBef>
              <a:buNone/>
            </a:pP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 algn="just">
              <a:lnSpc>
                <a:spcPts val="33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算法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的改进：去掉步骤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IS4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中 </a:t>
            </a:r>
            <a:r>
              <a:rPr lang="en-US" altLang="zh-CN" sz="2400" b="1" i="1" dirty="0">
                <a:latin typeface="Times New Roman" pitchFamily="18" charset="0"/>
                <a:sym typeface="Symbol"/>
              </a:rPr>
              <a:t>i</a:t>
            </a:r>
            <a:r>
              <a:rPr lang="en-US" altLang="zh-CN" sz="2400" b="1" dirty="0">
                <a:latin typeface="Times New Roman" pitchFamily="18" charset="0"/>
                <a:sym typeface="Symbol"/>
              </a:rPr>
              <a:t> 0 </a:t>
            </a:r>
            <a:r>
              <a:rPr lang="zh-CN" altLang="en-US" sz="2400" b="1" dirty="0">
                <a:latin typeface="Times New Roman" pitchFamily="18" charset="0"/>
                <a:sym typeface="Symbol"/>
              </a:rPr>
              <a:t>之判断</a:t>
            </a:r>
            <a:r>
              <a:rPr lang="en-US" altLang="zh-CN" sz="2400" b="1" dirty="0">
                <a:latin typeface="Times New Roman" pitchFamily="18" charset="0"/>
                <a:sym typeface="Symbol"/>
              </a:rPr>
              <a:t>. </a:t>
            </a:r>
            <a:r>
              <a:rPr lang="zh-CN" altLang="en-US" sz="2400" b="1" dirty="0">
                <a:latin typeface="Times New Roman" pitchFamily="18" charset="0"/>
                <a:sym typeface="Symbol"/>
              </a:rPr>
              <a:t>方法：引入虚拟记录</a:t>
            </a:r>
            <a:r>
              <a:rPr lang="en-US" altLang="zh-CN" sz="2400" b="1" i="1" dirty="0">
                <a:latin typeface="Times New Roman" pitchFamily="18" charset="0"/>
                <a:sym typeface="Symbol"/>
              </a:rPr>
              <a:t>R</a:t>
            </a:r>
            <a:r>
              <a:rPr lang="en-US" altLang="zh-CN" sz="2400" b="1" baseline="-25000" dirty="0">
                <a:latin typeface="Times New Roman" pitchFamily="18" charset="0"/>
                <a:sym typeface="Symbol"/>
              </a:rPr>
              <a:t>0</a:t>
            </a:r>
            <a:r>
              <a:rPr lang="zh-CN" altLang="en-US" sz="2400" b="1" dirty="0">
                <a:latin typeface="Times New Roman" pitchFamily="18" charset="0"/>
                <a:sym typeface="Symbol"/>
              </a:rPr>
              <a:t>，其</a:t>
            </a:r>
            <a:r>
              <a:rPr lang="en-US" altLang="zh-CN" sz="2400" b="1" i="1" dirty="0">
                <a:latin typeface="Times New Roman" pitchFamily="18" charset="0"/>
                <a:sym typeface="Symbol"/>
              </a:rPr>
              <a:t>K</a:t>
            </a:r>
            <a:r>
              <a:rPr lang="en-US" altLang="zh-CN" sz="2400" b="1" baseline="-25000" dirty="0">
                <a:latin typeface="Times New Roman" pitchFamily="18" charset="0"/>
                <a:sym typeface="Symbol"/>
              </a:rPr>
              <a:t>0</a:t>
            </a:r>
            <a:r>
              <a:rPr lang="en-US" altLang="zh-CN" sz="2400" b="1" dirty="0">
                <a:latin typeface="Times New Roman" pitchFamily="18" charset="0"/>
                <a:sym typeface="Symbol"/>
              </a:rPr>
              <a:t>  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13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5922150" y="3834045"/>
            <a:ext cx="1350150" cy="450050"/>
          </a:xfrm>
          <a:prstGeom prst="flowChartProcess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279400"/>
            <a:ext cx="6345238" cy="1079500"/>
          </a:xfrm>
          <a:noFill/>
          <a:ln/>
        </p:spPr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第七章   排序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538288"/>
            <a:ext cx="6840538" cy="4510087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7.1 </a:t>
            </a:r>
            <a:r>
              <a:rPr lang="zh-CN" altLang="en-US" sz="2400" dirty="0"/>
              <a:t>基本概念</a:t>
            </a:r>
            <a:endParaRPr lang="en-US" altLang="zh-CN" sz="2400" dirty="0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7.2 </a:t>
            </a:r>
            <a:r>
              <a:rPr lang="zh-CN" altLang="en-US" sz="2400" dirty="0"/>
              <a:t>插入排序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7.3 </a:t>
            </a:r>
            <a:r>
              <a:rPr lang="zh-CN" altLang="en-US" sz="2400" dirty="0"/>
              <a:t>交换排序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7.4 </a:t>
            </a:r>
            <a:r>
              <a:rPr lang="zh-CN" altLang="en-US" sz="2400" dirty="0"/>
              <a:t>选择排序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7.5 </a:t>
            </a:r>
            <a:r>
              <a:rPr lang="zh-CN" altLang="en-US" sz="2400" dirty="0"/>
              <a:t>合并排序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7.6 </a:t>
            </a:r>
            <a:r>
              <a:rPr lang="zh-CN" altLang="en-US" sz="2400" dirty="0"/>
              <a:t>基于关键词比较的排序算法分析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7.7 </a:t>
            </a:r>
            <a:r>
              <a:rPr lang="zh-CN" altLang="en-US" sz="2400" dirty="0"/>
              <a:t>分布排序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strike="sngStrike" dirty="0">
                <a:solidFill>
                  <a:srgbClr val="CC3300"/>
                </a:solidFill>
              </a:rPr>
              <a:t>7.8 </a:t>
            </a:r>
            <a:r>
              <a:rPr lang="zh-CN" altLang="en-US" sz="2400" strike="sngStrike" dirty="0">
                <a:solidFill>
                  <a:srgbClr val="CC3300"/>
                </a:solidFill>
              </a:rPr>
              <a:t>外排序</a:t>
            </a:r>
            <a:endParaRPr lang="en-US" altLang="zh-CN" sz="2400" strike="sngStrike" dirty="0">
              <a:solidFill>
                <a:srgbClr val="CC33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130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9588" y="184150"/>
            <a:ext cx="5967412" cy="638175"/>
          </a:xfrm>
          <a:noFill/>
        </p:spPr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本章需要复习的知识点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6613"/>
            <a:ext cx="8534400" cy="5562600"/>
          </a:xfrm>
        </p:spPr>
        <p:txBody>
          <a:bodyPr/>
          <a:lstStyle/>
          <a:p>
            <a:pPr lvl="1">
              <a:lnSpc>
                <a:spcPct val="12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排序的基本概念</a:t>
            </a:r>
          </a:p>
          <a:p>
            <a:pPr lvl="2">
              <a:lnSpc>
                <a:spcPct val="120000"/>
              </a:lnSpc>
              <a:buClr>
                <a:srgbClr val="FF6600"/>
              </a:buClr>
              <a:buSzPct val="55000"/>
              <a:buFont typeface="Wingdings" pitchFamily="2" charset="2"/>
              <a:buChar char="u"/>
            </a:pPr>
            <a:r>
              <a:rPr lang="zh-CN" altLang="en-US">
                <a:solidFill>
                  <a:srgbClr val="008080"/>
                </a:solidFill>
                <a:latin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</a:rPr>
              <a:t>排序的基本概念</a:t>
            </a:r>
          </a:p>
          <a:p>
            <a:pPr lvl="2">
              <a:lnSpc>
                <a:spcPct val="120000"/>
              </a:lnSpc>
              <a:buClr>
                <a:srgbClr val="FF6600"/>
              </a:buClr>
              <a:buSzPct val="55000"/>
              <a:buFont typeface="Wingdings" pitchFamily="2" charset="2"/>
              <a:buChar char="u"/>
            </a:pPr>
            <a:r>
              <a:rPr lang="zh-CN" altLang="en-US">
                <a:latin typeface="宋体" pitchFamily="2" charset="-122"/>
              </a:rPr>
              <a:t> 关键词、初始关键词排列</a:t>
            </a:r>
          </a:p>
          <a:p>
            <a:pPr lvl="2">
              <a:lnSpc>
                <a:spcPct val="120000"/>
              </a:lnSpc>
              <a:buClr>
                <a:srgbClr val="FF6600"/>
              </a:buClr>
              <a:buSzPct val="55000"/>
              <a:buFont typeface="Wingdings" pitchFamily="2" charset="2"/>
              <a:buChar char="u"/>
            </a:pPr>
            <a:r>
              <a:rPr lang="zh-CN" altLang="en-US">
                <a:latin typeface="宋体" pitchFamily="2" charset="-122"/>
              </a:rPr>
              <a:t> 关键词比较次数、记录移动次数</a:t>
            </a:r>
          </a:p>
          <a:p>
            <a:pPr lvl="2">
              <a:lnSpc>
                <a:spcPct val="120000"/>
              </a:lnSpc>
              <a:buClr>
                <a:srgbClr val="FF6600"/>
              </a:buClr>
              <a:buSzPct val="55000"/>
              <a:buFont typeface="Wingdings" pitchFamily="2" charset="2"/>
              <a:buChar char="u"/>
            </a:pPr>
            <a:r>
              <a:rPr lang="zh-CN" altLang="en-US">
                <a:latin typeface="宋体" pitchFamily="2" charset="-122"/>
              </a:rPr>
              <a:t> 稳定性</a:t>
            </a:r>
          </a:p>
          <a:p>
            <a:pPr lvl="2">
              <a:lnSpc>
                <a:spcPct val="120000"/>
              </a:lnSpc>
              <a:buClr>
                <a:srgbClr val="FF6600"/>
              </a:buClr>
              <a:buSzPct val="55000"/>
              <a:buFont typeface="Wingdings" pitchFamily="2" charset="2"/>
              <a:buChar char="u"/>
            </a:pPr>
            <a:r>
              <a:rPr lang="zh-CN" altLang="en-US">
                <a:latin typeface="宋体" pitchFamily="2" charset="-122"/>
              </a:rPr>
              <a:t> 附加存储空间</a:t>
            </a:r>
          </a:p>
          <a:p>
            <a:pPr lvl="1">
              <a:lnSpc>
                <a:spcPct val="120000"/>
              </a:lnSpc>
              <a:buSzPct val="55000"/>
              <a:buFont typeface="Wingdings" pitchFamily="2" charset="2"/>
              <a:buChar char="n"/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插入排序</a:t>
            </a:r>
          </a:p>
          <a:p>
            <a:pPr lvl="2">
              <a:lnSpc>
                <a:spcPct val="120000"/>
              </a:lnSpc>
              <a:buClr>
                <a:srgbClr val="FF6600"/>
              </a:buClr>
              <a:buSzPct val="60000"/>
              <a:buFont typeface="Wingdings" pitchFamily="2" charset="2"/>
              <a:buChar char="u"/>
            </a:pPr>
            <a:r>
              <a:rPr lang="zh-CN" altLang="en-US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</a:rPr>
              <a:t>用实例表明直接插入排序、折半插入排序和希尔排序的过程</a:t>
            </a:r>
          </a:p>
          <a:p>
            <a:pPr lvl="2">
              <a:lnSpc>
                <a:spcPct val="120000"/>
              </a:lnSpc>
              <a:buClr>
                <a:srgbClr val="FF6600"/>
              </a:buClr>
              <a:buSzPct val="60000"/>
              <a:buFont typeface="Wingdings" pitchFamily="2" charset="2"/>
              <a:buChar char="u"/>
            </a:pPr>
            <a:r>
              <a:rPr lang="zh-CN" altLang="en-US">
                <a:latin typeface="宋体" pitchFamily="2" charset="-122"/>
              </a:rPr>
              <a:t> 直接插入排序和折半插入排序的算法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131</a:t>
            </a:fld>
            <a:endParaRPr lang="zh-CN" altLang="en-US"/>
          </a:p>
        </p:txBody>
      </p:sp>
    </p:spTree>
  </p:cSld>
  <p:clrMapOvr>
    <a:masterClrMapping/>
  </p:clrMapOvr>
  <p:transition>
    <p:cover dir="ru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8229600" cy="6019800"/>
          </a:xfrm>
        </p:spPr>
        <p:txBody>
          <a:bodyPr/>
          <a:lstStyle/>
          <a:p>
            <a:pPr lvl="1" algn="just">
              <a:lnSpc>
                <a:spcPct val="120000"/>
              </a:lnSpc>
              <a:buClr>
                <a:srgbClr val="FF6600"/>
              </a:buClr>
              <a:buSzPct val="60000"/>
              <a:buFont typeface="Wingdings" pitchFamily="2" charset="2"/>
              <a:buChar char="u"/>
            </a:pPr>
            <a:r>
              <a:rPr lang="zh-CN" altLang="en-US">
                <a:solidFill>
                  <a:srgbClr val="006666"/>
                </a:solidFill>
                <a:latin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</a:rPr>
              <a:t>排序的性能分析</a:t>
            </a:r>
            <a:r>
              <a:rPr lang="zh-CN" altLang="en-US">
                <a:solidFill>
                  <a:srgbClr val="006666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CC3300"/>
                </a:solidFill>
                <a:latin typeface="宋体" pitchFamily="2" charset="-122"/>
              </a:rPr>
              <a:t> </a:t>
            </a:r>
          </a:p>
          <a:p>
            <a:pPr algn="just">
              <a:lnSpc>
                <a:spcPct val="12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zh-CN" altLang="en-US" sz="2400">
                <a:latin typeface="宋体" pitchFamily="2" charset="-122"/>
              </a:rPr>
              <a:t>当待排序的关键词序列已经基本有序时，用直接插入排序最快</a:t>
            </a:r>
            <a:r>
              <a:rPr lang="zh-CN" altLang="en-US" sz="2400">
                <a:solidFill>
                  <a:srgbClr val="0000CC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>
                <a:solidFill>
                  <a:schemeClr val="tx2"/>
                </a:solidFill>
                <a:latin typeface="宋体" pitchFamily="2" charset="-122"/>
              </a:rPr>
              <a:t>交换排序</a:t>
            </a:r>
          </a:p>
          <a:p>
            <a:pPr lvl="1" algn="just">
              <a:lnSpc>
                <a:spcPct val="120000"/>
              </a:lnSpc>
              <a:buClr>
                <a:srgbClr val="FF3300"/>
              </a:buClr>
              <a:buSzPct val="55000"/>
              <a:buFont typeface="Wingdings" pitchFamily="2" charset="2"/>
              <a:buChar char="u"/>
            </a:pPr>
            <a:r>
              <a:rPr lang="zh-CN" altLang="en-US">
                <a:solidFill>
                  <a:srgbClr val="006666"/>
                </a:solidFill>
                <a:latin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</a:rPr>
              <a:t>用实例表明冒泡排序和快速排序的过程</a:t>
            </a:r>
          </a:p>
          <a:p>
            <a:pPr lvl="1" algn="just">
              <a:lnSpc>
                <a:spcPct val="120000"/>
              </a:lnSpc>
              <a:buClr>
                <a:srgbClr val="FF3300"/>
              </a:buClr>
              <a:buSzPct val="55000"/>
              <a:buFont typeface="Wingdings" pitchFamily="2" charset="2"/>
              <a:buChar char="u"/>
            </a:pPr>
            <a:r>
              <a:rPr lang="zh-CN" altLang="en-US">
                <a:latin typeface="宋体" pitchFamily="2" charset="-122"/>
              </a:rPr>
              <a:t> 冒泡排序和快速排序的算法</a:t>
            </a:r>
            <a:r>
              <a:rPr lang="zh-CN" altLang="en-US">
                <a:solidFill>
                  <a:srgbClr val="006666"/>
                </a:solidFill>
                <a:latin typeface="宋体" pitchFamily="2" charset="-122"/>
              </a:rPr>
              <a:t> </a:t>
            </a:r>
          </a:p>
          <a:p>
            <a:pPr lvl="1" algn="just">
              <a:lnSpc>
                <a:spcPct val="120000"/>
              </a:lnSpc>
              <a:buClr>
                <a:srgbClr val="FF3300"/>
              </a:buClr>
              <a:buSzPct val="55000"/>
              <a:buFont typeface="Wingdings" pitchFamily="2" charset="2"/>
              <a:buChar char="u"/>
            </a:pPr>
            <a:r>
              <a:rPr lang="zh-CN" altLang="en-US">
                <a:latin typeface="宋体" pitchFamily="2" charset="-122"/>
              </a:rPr>
              <a:t> 算法的性能分析</a:t>
            </a:r>
            <a:r>
              <a:rPr lang="zh-CN" altLang="en-US">
                <a:solidFill>
                  <a:srgbClr val="006666"/>
                </a:solidFill>
                <a:latin typeface="宋体" pitchFamily="2" charset="-122"/>
              </a:rPr>
              <a:t> </a:t>
            </a:r>
            <a:endParaRPr lang="zh-CN" altLang="en-US">
              <a:solidFill>
                <a:srgbClr val="FFFF00"/>
              </a:solidFill>
              <a:latin typeface="宋体" pitchFamily="2" charset="-122"/>
            </a:endParaRPr>
          </a:p>
          <a:p>
            <a:pPr algn="just">
              <a:lnSpc>
                <a:spcPct val="12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zh-CN" altLang="en-US" sz="2400">
                <a:latin typeface="宋体" pitchFamily="2" charset="-122"/>
              </a:rPr>
              <a:t> 快速排序是一个递归的排序法</a:t>
            </a:r>
          </a:p>
          <a:p>
            <a:pPr algn="just">
              <a:lnSpc>
                <a:spcPct val="12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zh-CN" altLang="en-US" sz="2400">
                <a:latin typeface="宋体" pitchFamily="2" charset="-122"/>
              </a:rPr>
              <a:t> 当待排序关键词序列已经基本有序时，快速排序显著变慢。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132</a:t>
            </a:fld>
            <a:endParaRPr lang="zh-CN" altLang="en-US"/>
          </a:p>
        </p:txBody>
      </p:sp>
    </p:spTree>
  </p:cSld>
  <p:clrMapOvr>
    <a:masterClrMapping/>
  </p:clrMapOvr>
  <p:transition>
    <p:split dir="in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33363"/>
            <a:ext cx="8229600" cy="6399212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200">
                <a:solidFill>
                  <a:schemeClr val="tx2"/>
                </a:solidFill>
                <a:latin typeface="宋体" pitchFamily="2" charset="-122"/>
              </a:rPr>
              <a:t>选择排序</a:t>
            </a:r>
          </a:p>
          <a:p>
            <a:pPr lvl="1" algn="just">
              <a:lnSpc>
                <a:spcPct val="120000"/>
              </a:lnSpc>
              <a:buClr>
                <a:srgbClr val="FF3300"/>
              </a:buClr>
              <a:buSzPct val="60000"/>
              <a:buFont typeface="Wingdings" pitchFamily="2" charset="2"/>
              <a:buChar char="u"/>
            </a:pPr>
            <a:r>
              <a:rPr lang="zh-CN" altLang="en-US" sz="2200">
                <a:solidFill>
                  <a:srgbClr val="006666"/>
                </a:solidFill>
                <a:latin typeface="宋体" pitchFamily="2" charset="-122"/>
              </a:rPr>
              <a:t> </a:t>
            </a:r>
            <a:r>
              <a:rPr lang="zh-CN" altLang="en-US" sz="2200">
                <a:latin typeface="宋体" pitchFamily="2" charset="-122"/>
              </a:rPr>
              <a:t>用实例表明直接选择排序、堆排序的过程</a:t>
            </a:r>
          </a:p>
          <a:p>
            <a:pPr lvl="1" algn="just">
              <a:lnSpc>
                <a:spcPct val="120000"/>
              </a:lnSpc>
              <a:buClr>
                <a:srgbClr val="FF3300"/>
              </a:buClr>
              <a:buSzPct val="60000"/>
              <a:buFont typeface="Wingdings" pitchFamily="2" charset="2"/>
              <a:buChar char="u"/>
            </a:pPr>
            <a:r>
              <a:rPr lang="zh-CN" altLang="en-US" sz="2200">
                <a:latin typeface="宋体" pitchFamily="2" charset="-122"/>
              </a:rPr>
              <a:t> 直接选择排序和堆排序的算法</a:t>
            </a:r>
          </a:p>
          <a:p>
            <a:pPr lvl="1" algn="just">
              <a:lnSpc>
                <a:spcPct val="120000"/>
              </a:lnSpc>
              <a:buClr>
                <a:srgbClr val="FF3300"/>
              </a:buClr>
              <a:buSzPct val="60000"/>
              <a:buFont typeface="Wingdings" pitchFamily="2" charset="2"/>
              <a:buChar char="u"/>
            </a:pPr>
            <a:r>
              <a:rPr lang="zh-CN" altLang="en-US" sz="2200">
                <a:latin typeface="宋体" pitchFamily="2" charset="-122"/>
              </a:rPr>
              <a:t> 两种选择排序的性能分析</a:t>
            </a:r>
            <a:r>
              <a:rPr lang="zh-CN" altLang="en-US" sz="2200">
                <a:solidFill>
                  <a:srgbClr val="FF3300"/>
                </a:solidFill>
                <a:latin typeface="宋体" pitchFamily="2" charset="-122"/>
              </a:rPr>
              <a:t> </a:t>
            </a:r>
          </a:p>
          <a:p>
            <a:pPr algn="just">
              <a:lnSpc>
                <a:spcPct val="120000"/>
              </a:lnSpc>
              <a:buClr>
                <a:srgbClr val="800080"/>
              </a:buClr>
              <a:buSzPct val="85000"/>
              <a:buFont typeface="Wingdings" pitchFamily="2" charset="2"/>
              <a:buChar char="Ø"/>
            </a:pPr>
            <a:r>
              <a:rPr lang="zh-CN" altLang="en-US" sz="2200">
                <a:latin typeface="宋体" pitchFamily="2" charset="-122"/>
              </a:rPr>
              <a:t>选择排序在一个待排序区间中选出最大的数据时，与区间后一个数据对调，这导致方法不稳定。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200">
                <a:solidFill>
                  <a:schemeClr val="tx2"/>
                </a:solidFill>
                <a:latin typeface="宋体" pitchFamily="2" charset="-122"/>
              </a:rPr>
              <a:t>二路合并排序</a:t>
            </a:r>
          </a:p>
          <a:p>
            <a:pPr lvl="1" algn="just">
              <a:lnSpc>
                <a:spcPct val="120000"/>
              </a:lnSpc>
              <a:buClr>
                <a:srgbClr val="FF3300"/>
              </a:buClr>
              <a:buSzPct val="55000"/>
              <a:buFont typeface="Wingdings" pitchFamily="2" charset="2"/>
              <a:buChar char="u"/>
            </a:pPr>
            <a:r>
              <a:rPr lang="zh-CN" altLang="en-US" sz="2200">
                <a:solidFill>
                  <a:srgbClr val="006666"/>
                </a:solidFill>
                <a:latin typeface="宋体" pitchFamily="2" charset="-122"/>
              </a:rPr>
              <a:t> </a:t>
            </a:r>
            <a:r>
              <a:rPr lang="zh-CN" altLang="en-US" sz="2200">
                <a:latin typeface="宋体" pitchFamily="2" charset="-122"/>
              </a:rPr>
              <a:t>用实例表明二路合并排序的过程</a:t>
            </a:r>
          </a:p>
          <a:p>
            <a:pPr lvl="1" algn="just">
              <a:lnSpc>
                <a:spcPct val="120000"/>
              </a:lnSpc>
              <a:buClr>
                <a:srgbClr val="FF3300"/>
              </a:buClr>
              <a:buSzPct val="55000"/>
              <a:buFont typeface="Wingdings" pitchFamily="2" charset="2"/>
              <a:buChar char="u"/>
            </a:pPr>
            <a:r>
              <a:rPr lang="zh-CN" altLang="en-US" sz="2200">
                <a:latin typeface="宋体" pitchFamily="2" charset="-122"/>
              </a:rPr>
              <a:t> 二路合并排序的算法</a:t>
            </a:r>
          </a:p>
          <a:p>
            <a:pPr lvl="1" algn="just">
              <a:lnSpc>
                <a:spcPct val="120000"/>
              </a:lnSpc>
              <a:buClr>
                <a:srgbClr val="FF3300"/>
              </a:buClr>
              <a:buSzPct val="55000"/>
              <a:buFont typeface="Wingdings" pitchFamily="2" charset="2"/>
              <a:buChar char="u"/>
            </a:pPr>
            <a:r>
              <a:rPr lang="zh-CN" altLang="en-US" sz="2200">
                <a:latin typeface="宋体" pitchFamily="2" charset="-122"/>
              </a:rPr>
              <a:t> 该算法的性能分析 </a:t>
            </a:r>
          </a:p>
          <a:p>
            <a:pPr algn="just">
              <a:lnSpc>
                <a:spcPct val="12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zh-CN" altLang="en-US" sz="2200">
                <a:latin typeface="宋体" pitchFamily="2" charset="-122"/>
              </a:rPr>
              <a:t> 合并排序需要较多的附加存储。</a:t>
            </a:r>
          </a:p>
          <a:p>
            <a:pPr algn="just">
              <a:lnSpc>
                <a:spcPct val="12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zh-CN" altLang="en-US" sz="2200">
                <a:latin typeface="宋体" pitchFamily="2" charset="-122"/>
              </a:rPr>
              <a:t> 合并排序对待排序关键词的初始排列不敏感，故排序速度较稳定。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133</a:t>
            </a:fld>
            <a:endParaRPr lang="zh-CN" altLang="en-US"/>
          </a:p>
        </p:txBody>
      </p:sp>
    </p:spTree>
  </p:cSld>
  <p:clrMapOvr>
    <a:masterClrMapping/>
  </p:clrMapOvr>
  <p:transition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6545" y="503675"/>
            <a:ext cx="8280920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29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IS1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)  </a:t>
            </a:r>
          </a:p>
          <a:p>
            <a:pPr marL="271463" indent="-271463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分别为文件记录序列的左端和右端下标，引入虚拟记录，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="1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min{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简记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InsertSort1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IS1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marL="609600" indent="-609600">
              <a:lnSpc>
                <a:spcPts val="39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1 TO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DO</a:t>
            </a:r>
          </a:p>
          <a:p>
            <a:pPr marL="609600" indent="-609600">
              <a:lnSpc>
                <a:spcPts val="3900"/>
              </a:lnSpc>
              <a:buFont typeface="Monotype Sorts" pitchFamily="2" charset="2"/>
              <a:buNone/>
            </a:pP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9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． </a:t>
            </a:r>
            <a:r>
              <a:rPr lang="en-US" altLang="zh-CN" sz="2900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dirty="0" err="1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900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9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9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900" b="1" dirty="0" err="1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9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9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600" indent="-609600">
              <a:lnSpc>
                <a:spcPts val="3900"/>
              </a:lnSpc>
              <a:buFont typeface="Monotype Sorts" pitchFamily="2" charset="2"/>
              <a:buNone/>
            </a:pP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       WHILE </a:t>
            </a:r>
            <a:r>
              <a:rPr lang="en-US" altLang="zh-CN" sz="29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9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＜</a:t>
            </a:r>
            <a:r>
              <a:rPr lang="en-US" altLang="zh-CN" sz="29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i="1" baseline="-300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DO  </a:t>
            </a:r>
          </a:p>
          <a:p>
            <a:pPr marL="609600" indent="-609600">
              <a:lnSpc>
                <a:spcPts val="3900"/>
              </a:lnSpc>
              <a:buFont typeface="Monotype Sorts" pitchFamily="2" charset="2"/>
              <a:buNone/>
            </a:pP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          (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-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-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． 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←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1.) 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609600" indent="-609600">
              <a:lnSpc>
                <a:spcPts val="3900"/>
              </a:lnSpc>
              <a:buFont typeface="Monotype Sorts" pitchFamily="2" charset="2"/>
              <a:buNone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-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  <a:p>
            <a:pPr marL="609600" indent="-609600">
              <a:lnSpc>
                <a:spcPts val="3900"/>
              </a:lnSpc>
              <a:buFont typeface="Monotype Sorts" pitchFamily="2" charset="2"/>
              <a:buNone/>
            </a:pPr>
            <a:r>
              <a:rPr lang="en-US" altLang="zh-CN" sz="29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5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9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▌</a:t>
            </a:r>
            <a:endParaRPr lang="en-US" altLang="zh-CN" sz="29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50840" y="3317974"/>
            <a:ext cx="0" cy="2434531"/>
          </a:xfrm>
          <a:prstGeom prst="line">
            <a:avLst/>
          </a:prstGeom>
          <a:ln w="158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14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69522"/>
      </p:ext>
    </p:extLst>
  </p:cSld>
  <p:clrMapOvr>
    <a:masterClrMapping/>
  </p:clrMapOvr>
  <p:transition>
    <p:strips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09600" indent="-609600"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750" b="0" dirty="0">
                <a:ea typeface="幼圆" pitchFamily="49" charset="-122"/>
              </a:rPr>
              <a:t> 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FOR 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j</a:t>
            </a:r>
            <a:r>
              <a:rPr lang="zh-CN" altLang="en-US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zh-CN" altLang="en-US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  <a:sym typeface="Symbol"/>
              </a:rPr>
              <a:t> 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s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  <a:sym typeface="Symbol"/>
              </a:rPr>
              <a:t>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 TO 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e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DO</a:t>
            </a:r>
          </a:p>
          <a:p>
            <a:pPr marL="609600" indent="-609600"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(</a:t>
            </a:r>
            <a:r>
              <a:rPr lang="en-US" altLang="zh-CN" sz="5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</a:t>
            </a:r>
            <a:r>
              <a:rPr lang="en-US" altLang="zh-CN" sz="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i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  <a:sym typeface="Symbol"/>
              </a:rPr>
              <a:t>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j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  <a:sym typeface="Symbol"/>
              </a:rPr>
              <a:t>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lang="zh-CN" altLang="en-US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． </a:t>
            </a:r>
            <a:r>
              <a:rPr lang="en-US" altLang="zh-CN" sz="2750" b="1" i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K</a:t>
            </a:r>
            <a:r>
              <a:rPr lang="en-US" altLang="zh-CN" sz="2750" b="1" dirty="0" err="1">
                <a:latin typeface="Times New Roman" pitchFamily="18" charset="0"/>
                <a:ea typeface="幼圆" pitchFamily="49" charset="-122"/>
                <a:cs typeface="Times New Roman" pitchFamily="18" charset="0"/>
                <a:sym typeface="Symbol"/>
              </a:rPr>
              <a:t></a:t>
            </a:r>
            <a:r>
              <a:rPr lang="en-US" altLang="zh-CN" sz="2750" b="1" i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K</a:t>
            </a:r>
            <a:r>
              <a:rPr lang="en-US" altLang="zh-CN" sz="2750" b="1" i="1" baseline="-300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j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.   </a:t>
            </a:r>
            <a:r>
              <a:rPr lang="en-US" altLang="zh-CN" sz="2750" b="1" i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lang="en-US" altLang="zh-CN" sz="2750" b="1" dirty="0" err="1">
                <a:latin typeface="Times New Roman" pitchFamily="18" charset="0"/>
                <a:ea typeface="幼圆" pitchFamily="49" charset="-122"/>
                <a:cs typeface="Times New Roman" pitchFamily="18" charset="0"/>
                <a:sym typeface="Symbol"/>
              </a:rPr>
              <a:t></a:t>
            </a:r>
            <a:r>
              <a:rPr lang="en-US" altLang="zh-CN" sz="2750" b="1" i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lang="en-US" altLang="zh-CN" sz="2750" b="1" i="1" baseline="-300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j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.</a:t>
            </a:r>
          </a:p>
          <a:p>
            <a:pPr marL="609600" indent="-609600"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WHILE 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K</a:t>
            </a:r>
            <a:r>
              <a:rPr lang="zh-CN" altLang="en-US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＜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K</a:t>
            </a:r>
            <a:r>
              <a:rPr lang="en-US" altLang="zh-CN" sz="2750" b="1" baseline="-30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i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DO  (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lang="en-US" altLang="zh-CN" sz="2750" b="1" i="1" baseline="-30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i</a:t>
            </a:r>
            <a:r>
              <a:rPr lang="en-US" altLang="zh-CN" sz="2750" b="1" baseline="-30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+1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  <a:sym typeface="Symbol"/>
              </a:rPr>
              <a:t>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lang="en-US" altLang="zh-CN" sz="2750" b="1" baseline="-30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i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zh-CN" altLang="en-US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．</a:t>
            </a:r>
            <a:r>
              <a:rPr lang="en-US" altLang="zh-CN" sz="2750" b="1" i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i</a:t>
            </a:r>
            <a:r>
              <a:rPr lang="en-US" altLang="zh-CN" sz="2750" b="1" dirty="0" err="1">
                <a:latin typeface="Times New Roman" pitchFamily="18" charset="0"/>
                <a:ea typeface="幼圆" pitchFamily="49" charset="-122"/>
                <a:cs typeface="Times New Roman" pitchFamily="18" charset="0"/>
                <a:sym typeface="Symbol"/>
              </a:rPr>
              <a:t></a:t>
            </a:r>
            <a:r>
              <a:rPr lang="en-US" altLang="zh-CN" sz="2750" b="1" i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i</a:t>
            </a:r>
            <a:r>
              <a:rPr lang="en-US" altLang="zh-CN" sz="2750" b="1" dirty="0" err="1">
                <a:latin typeface="Times New Roman" pitchFamily="18" charset="0"/>
                <a:ea typeface="幼圆" pitchFamily="49" charset="-122"/>
                <a:cs typeface="Times New Roman" pitchFamily="18" charset="0"/>
                <a:sym typeface="Symbol"/>
              </a:rPr>
              <a:t></a:t>
            </a:r>
            <a:r>
              <a:rPr lang="en-US" altLang="zh-CN" sz="2750" b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l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.)</a:t>
            </a:r>
            <a:r>
              <a:rPr lang="zh-CN" altLang="en-US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．  </a:t>
            </a:r>
          </a:p>
          <a:p>
            <a:pPr marL="609600" indent="-609600"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lang="en-US" altLang="zh-CN" sz="2750" b="1" i="1" baseline="-30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i</a:t>
            </a:r>
            <a:r>
              <a:rPr lang="en-US" altLang="zh-CN" sz="2750" b="1" baseline="-30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+1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  <a:sym typeface="Symbol"/>
              </a:rPr>
              <a:t></a:t>
            </a: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R. </a:t>
            </a:r>
          </a:p>
          <a:p>
            <a:pPr marL="609600" indent="-609600">
              <a:lnSpc>
                <a:spcPts val="39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sz="2750" b="1" i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lang="en-US" altLang="zh-CN" sz="5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</a:t>
            </a:r>
            <a:r>
              <a:rPr lang="en-US" altLang="zh-CN" sz="275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).  ▌  </a:t>
            </a:r>
          </a:p>
        </p:txBody>
      </p:sp>
      <p:sp>
        <p:nvSpPr>
          <p:cNvPr id="8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15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449580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17796" name="Group 4"/>
          <p:cNvGrpSpPr>
            <a:grpSpLocks/>
          </p:cNvGrpSpPr>
          <p:nvPr/>
        </p:nvGrpSpPr>
        <p:grpSpPr bwMode="auto">
          <a:xfrm>
            <a:off x="695325" y="3124200"/>
            <a:ext cx="7305675" cy="1265238"/>
            <a:chOff x="438" y="1776"/>
            <a:chExt cx="4602" cy="797"/>
          </a:xfrm>
        </p:grpSpPr>
        <p:sp>
          <p:nvSpPr>
            <p:cNvPr id="417797" name="Rectangle 5"/>
            <p:cNvSpPr>
              <a:spLocks noChangeArrowheads="1"/>
            </p:cNvSpPr>
            <p:nvPr/>
          </p:nvSpPr>
          <p:spPr bwMode="auto">
            <a:xfrm>
              <a:off x="1728" y="22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3200" b="1">
                  <a:latin typeface="幼圆" pitchFamily="49" charset="-122"/>
                  <a:ea typeface="幼圆" pitchFamily="49" charset="-122"/>
                </a:rPr>
                <a:t> </a:t>
              </a:r>
            </a:p>
          </p:txBody>
        </p:sp>
        <p:grpSp>
          <p:nvGrpSpPr>
            <p:cNvPr id="417798" name="Group 6"/>
            <p:cNvGrpSpPr>
              <a:grpSpLocks/>
            </p:cNvGrpSpPr>
            <p:nvPr/>
          </p:nvGrpSpPr>
          <p:grpSpPr bwMode="auto">
            <a:xfrm>
              <a:off x="864" y="1776"/>
              <a:ext cx="4176" cy="672"/>
              <a:chOff x="528" y="432"/>
              <a:chExt cx="4176" cy="672"/>
            </a:xfrm>
          </p:grpSpPr>
          <p:sp>
            <p:nvSpPr>
              <p:cNvPr id="417799" name="Rectangle 7"/>
              <p:cNvSpPr>
                <a:spLocks noChangeArrowheads="1"/>
              </p:cNvSpPr>
              <p:nvPr/>
            </p:nvSpPr>
            <p:spPr bwMode="auto">
              <a:xfrm>
                <a:off x="528" y="432"/>
                <a:ext cx="4176" cy="672"/>
              </a:xfrm>
              <a:prstGeom prst="rect">
                <a:avLst/>
              </a:prstGeom>
              <a:noFill/>
              <a:ln w="85725" cap="sq" cmpd="thickThin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993366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00" name="Line 8"/>
              <p:cNvSpPr>
                <a:spLocks noChangeShapeType="1"/>
              </p:cNvSpPr>
              <p:nvPr/>
            </p:nvSpPr>
            <p:spPr bwMode="auto">
              <a:xfrm>
                <a:off x="528" y="768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01" name="Line 9"/>
              <p:cNvSpPr>
                <a:spLocks noChangeShapeType="1"/>
              </p:cNvSpPr>
              <p:nvPr/>
            </p:nvSpPr>
            <p:spPr bwMode="auto">
              <a:xfrm>
                <a:off x="1200" y="432"/>
                <a:ext cx="0" cy="672"/>
              </a:xfrm>
              <a:prstGeom prst="line">
                <a:avLst/>
              </a:prstGeom>
              <a:noFill/>
              <a:ln w="28575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02" name="Line 10"/>
              <p:cNvSpPr>
                <a:spLocks noChangeShapeType="1"/>
              </p:cNvSpPr>
              <p:nvPr/>
            </p:nvSpPr>
            <p:spPr bwMode="auto">
              <a:xfrm>
                <a:off x="1920" y="432"/>
                <a:ext cx="0" cy="672"/>
              </a:xfrm>
              <a:prstGeom prst="line">
                <a:avLst/>
              </a:prstGeom>
              <a:noFill/>
              <a:ln w="28575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03" name="Line 11"/>
              <p:cNvSpPr>
                <a:spLocks noChangeShapeType="1"/>
              </p:cNvSpPr>
              <p:nvPr/>
            </p:nvSpPr>
            <p:spPr bwMode="auto">
              <a:xfrm>
                <a:off x="2640" y="432"/>
                <a:ext cx="0" cy="672"/>
              </a:xfrm>
              <a:prstGeom prst="line">
                <a:avLst/>
              </a:prstGeom>
              <a:noFill/>
              <a:ln w="28575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04" name="Line 12"/>
              <p:cNvSpPr>
                <a:spLocks noChangeShapeType="1"/>
              </p:cNvSpPr>
              <p:nvPr/>
            </p:nvSpPr>
            <p:spPr bwMode="auto">
              <a:xfrm>
                <a:off x="3360" y="432"/>
                <a:ext cx="0" cy="672"/>
              </a:xfrm>
              <a:prstGeom prst="line">
                <a:avLst/>
              </a:prstGeom>
              <a:noFill/>
              <a:ln w="28575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05" name="Rectangle 13"/>
              <p:cNvSpPr>
                <a:spLocks noChangeArrowheads="1"/>
              </p:cNvSpPr>
              <p:nvPr/>
            </p:nvSpPr>
            <p:spPr bwMode="auto">
              <a:xfrm>
                <a:off x="1314" y="488"/>
                <a:ext cx="465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2800"/>
                  </a:lnSpc>
                </a:pPr>
                <a:r>
                  <a:rPr kumimoji="1" lang="en-US" altLang="zh-CN" sz="2750" b="1" i="1" dirty="0">
                    <a:latin typeface="Times New Roman" pitchFamily="18" charset="0"/>
                    <a:ea typeface="幼圆" pitchFamily="49" charset="-122"/>
                  </a:rPr>
                  <a:t>k</a:t>
                </a:r>
                <a:r>
                  <a:rPr kumimoji="1" lang="en-US" altLang="zh-CN" sz="2750" b="1" dirty="0">
                    <a:latin typeface="Times New Roman" pitchFamily="18" charset="0"/>
                    <a:ea typeface="幼圆" pitchFamily="49" charset="-122"/>
                  </a:rPr>
                  <a:t>[1]</a:t>
                </a:r>
              </a:p>
            </p:txBody>
          </p:sp>
          <p:sp>
            <p:nvSpPr>
              <p:cNvPr id="417810" name="Line 18"/>
              <p:cNvSpPr>
                <a:spLocks noChangeShapeType="1"/>
              </p:cNvSpPr>
              <p:nvPr/>
            </p:nvSpPr>
            <p:spPr bwMode="auto">
              <a:xfrm>
                <a:off x="4032" y="432"/>
                <a:ext cx="0" cy="672"/>
              </a:xfrm>
              <a:prstGeom prst="line">
                <a:avLst/>
              </a:prstGeom>
              <a:noFill/>
              <a:ln w="28575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12" name="Line 20"/>
              <p:cNvSpPr>
                <a:spLocks noChangeShapeType="1"/>
              </p:cNvSpPr>
              <p:nvPr/>
            </p:nvSpPr>
            <p:spPr bwMode="auto">
              <a:xfrm>
                <a:off x="528" y="1056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13" name="Rectangle 21"/>
              <p:cNvSpPr>
                <a:spLocks noChangeArrowheads="1"/>
              </p:cNvSpPr>
              <p:nvPr/>
            </p:nvSpPr>
            <p:spPr bwMode="auto">
              <a:xfrm>
                <a:off x="1419" y="794"/>
                <a:ext cx="31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3600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2900"/>
                  </a:lnSpc>
                  <a:spcBef>
                    <a:spcPts val="0"/>
                  </a:spcBef>
                </a:pPr>
                <a:r>
                  <a:rPr kumimoji="1" lang="en-US" altLang="zh-CN" sz="2900" b="1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417817" name="Rectangle 25"/>
              <p:cNvSpPr>
                <a:spLocks noChangeArrowheads="1"/>
              </p:cNvSpPr>
              <p:nvPr/>
            </p:nvSpPr>
            <p:spPr bwMode="auto">
              <a:xfrm>
                <a:off x="594" y="821"/>
                <a:ext cx="53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2500"/>
                  </a:lnSpc>
                </a:pPr>
                <a:r>
                  <a:rPr kumimoji="1" lang="zh-CN" altLang="en-US" sz="2900" b="1" dirty="0">
                    <a:latin typeface="幼圆" pitchFamily="49" charset="-122"/>
                    <a:ea typeface="幼圆" pitchFamily="49" charset="-122"/>
                  </a:rPr>
                  <a:t>－</a:t>
                </a:r>
                <a:r>
                  <a:rPr kumimoji="1" lang="en-US" altLang="zh-CN" sz="2900" b="1" dirty="0">
                    <a:latin typeface="幼圆" pitchFamily="49" charset="-122"/>
                    <a:ea typeface="幼圆" pitchFamily="49" charset="-122"/>
                  </a:rPr>
                  <a:t>∞</a:t>
                </a:r>
              </a:p>
            </p:txBody>
          </p:sp>
          <p:sp>
            <p:nvSpPr>
              <p:cNvPr id="85" name="Rectangle 13"/>
              <p:cNvSpPr>
                <a:spLocks noChangeArrowheads="1"/>
              </p:cNvSpPr>
              <p:nvPr/>
            </p:nvSpPr>
            <p:spPr bwMode="auto">
              <a:xfrm>
                <a:off x="641" y="494"/>
                <a:ext cx="465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2800"/>
                  </a:lnSpc>
                </a:pPr>
                <a:r>
                  <a:rPr kumimoji="1" lang="en-US" altLang="zh-CN" sz="2750" b="1" i="1" dirty="0">
                    <a:latin typeface="Times New Roman" pitchFamily="18" charset="0"/>
                    <a:ea typeface="幼圆" pitchFamily="49" charset="-122"/>
                  </a:rPr>
                  <a:t>k</a:t>
                </a:r>
                <a:r>
                  <a:rPr kumimoji="1" lang="en-US" altLang="zh-CN" sz="2750" b="1" dirty="0">
                    <a:latin typeface="Times New Roman" pitchFamily="18" charset="0"/>
                    <a:ea typeface="幼圆" pitchFamily="49" charset="-122"/>
                  </a:rPr>
                  <a:t>[0]</a:t>
                </a:r>
              </a:p>
            </p:txBody>
          </p:sp>
          <p:sp>
            <p:nvSpPr>
              <p:cNvPr id="86" name="Rectangle 13"/>
              <p:cNvSpPr>
                <a:spLocks noChangeArrowheads="1"/>
              </p:cNvSpPr>
              <p:nvPr/>
            </p:nvSpPr>
            <p:spPr bwMode="auto">
              <a:xfrm>
                <a:off x="2049" y="494"/>
                <a:ext cx="465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2800"/>
                  </a:lnSpc>
                </a:pPr>
                <a:r>
                  <a:rPr kumimoji="1" lang="en-US" altLang="zh-CN" sz="2750" b="1" i="1" dirty="0">
                    <a:latin typeface="Times New Roman" pitchFamily="18" charset="0"/>
                    <a:ea typeface="幼圆" pitchFamily="49" charset="-122"/>
                  </a:rPr>
                  <a:t>k</a:t>
                </a:r>
                <a:r>
                  <a:rPr kumimoji="1" lang="en-US" altLang="zh-CN" sz="2750" b="1" dirty="0">
                    <a:latin typeface="Times New Roman" pitchFamily="18" charset="0"/>
                    <a:ea typeface="幼圆" pitchFamily="49" charset="-122"/>
                  </a:rPr>
                  <a:t>[2]</a:t>
                </a:r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2767" y="494"/>
                <a:ext cx="465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2800"/>
                  </a:lnSpc>
                </a:pPr>
                <a:r>
                  <a:rPr kumimoji="1" lang="en-US" altLang="zh-CN" sz="2750" b="1" i="1" dirty="0">
                    <a:latin typeface="Times New Roman" pitchFamily="18" charset="0"/>
                    <a:ea typeface="幼圆" pitchFamily="49" charset="-122"/>
                  </a:rPr>
                  <a:t>k</a:t>
                </a:r>
                <a:r>
                  <a:rPr kumimoji="1" lang="en-US" altLang="zh-CN" sz="2750" b="1" dirty="0">
                    <a:latin typeface="Times New Roman" pitchFamily="18" charset="0"/>
                    <a:ea typeface="幼圆" pitchFamily="49" charset="-122"/>
                  </a:rPr>
                  <a:t>[3]</a:t>
                </a:r>
              </a:p>
            </p:txBody>
          </p:sp>
          <p:sp>
            <p:nvSpPr>
              <p:cNvPr id="88" name="Rectangle 13"/>
              <p:cNvSpPr>
                <a:spLocks noChangeArrowheads="1"/>
              </p:cNvSpPr>
              <p:nvPr/>
            </p:nvSpPr>
            <p:spPr bwMode="auto">
              <a:xfrm>
                <a:off x="3476" y="488"/>
                <a:ext cx="465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2800"/>
                  </a:lnSpc>
                </a:pPr>
                <a:r>
                  <a:rPr kumimoji="1" lang="en-US" altLang="zh-CN" sz="2750" b="1" i="1" dirty="0">
                    <a:latin typeface="Times New Roman" pitchFamily="18" charset="0"/>
                    <a:ea typeface="幼圆" pitchFamily="49" charset="-122"/>
                  </a:rPr>
                  <a:t>k</a:t>
                </a:r>
                <a:r>
                  <a:rPr kumimoji="1" lang="en-US" altLang="zh-CN" sz="2750" b="1" dirty="0">
                    <a:latin typeface="Times New Roman" pitchFamily="18" charset="0"/>
                    <a:ea typeface="幼圆" pitchFamily="49" charset="-122"/>
                  </a:rPr>
                  <a:t>[4]</a:t>
                </a:r>
              </a:p>
            </p:txBody>
          </p:sp>
          <p:sp>
            <p:nvSpPr>
              <p:cNvPr id="89" name="Rectangle 13"/>
              <p:cNvSpPr>
                <a:spLocks noChangeArrowheads="1"/>
              </p:cNvSpPr>
              <p:nvPr/>
            </p:nvSpPr>
            <p:spPr bwMode="auto">
              <a:xfrm>
                <a:off x="4125" y="494"/>
                <a:ext cx="465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2800"/>
                  </a:lnSpc>
                </a:pPr>
                <a:r>
                  <a:rPr kumimoji="1" lang="en-US" altLang="zh-CN" sz="2750" b="1" i="1" dirty="0">
                    <a:latin typeface="Times New Roman" pitchFamily="18" charset="0"/>
                    <a:ea typeface="幼圆" pitchFamily="49" charset="-122"/>
                  </a:rPr>
                  <a:t>k</a:t>
                </a:r>
                <a:r>
                  <a:rPr kumimoji="1" lang="en-US" altLang="zh-CN" sz="2750" b="1" dirty="0">
                    <a:latin typeface="Times New Roman" pitchFamily="18" charset="0"/>
                    <a:ea typeface="幼圆" pitchFamily="49" charset="-122"/>
                  </a:rPr>
                  <a:t>[5]</a:t>
                </a:r>
              </a:p>
            </p:txBody>
          </p:sp>
          <p:sp>
            <p:nvSpPr>
              <p:cNvPr id="90" name="Rectangle 21"/>
              <p:cNvSpPr>
                <a:spLocks noChangeArrowheads="1"/>
              </p:cNvSpPr>
              <p:nvPr/>
            </p:nvSpPr>
            <p:spPr bwMode="auto">
              <a:xfrm>
                <a:off x="2124" y="791"/>
                <a:ext cx="312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3600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3000"/>
                  </a:lnSpc>
                  <a:spcBef>
                    <a:spcPts val="0"/>
                  </a:spcBef>
                </a:pPr>
                <a:r>
                  <a:rPr kumimoji="1" lang="en-US" altLang="zh-CN" sz="2900" b="1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91" name="Rectangle 21"/>
              <p:cNvSpPr>
                <a:spLocks noChangeArrowheads="1"/>
              </p:cNvSpPr>
              <p:nvPr/>
            </p:nvSpPr>
            <p:spPr bwMode="auto">
              <a:xfrm>
                <a:off x="2844" y="788"/>
                <a:ext cx="31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3600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2900"/>
                  </a:lnSpc>
                  <a:spcBef>
                    <a:spcPts val="0"/>
                  </a:spcBef>
                </a:pPr>
                <a:r>
                  <a:rPr kumimoji="1" lang="en-US" altLang="zh-CN" sz="2900" b="1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/>
            </p:nvSpPr>
            <p:spPr bwMode="auto">
              <a:xfrm>
                <a:off x="3552" y="788"/>
                <a:ext cx="31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3600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2900"/>
                  </a:lnSpc>
                  <a:spcBef>
                    <a:spcPts val="0"/>
                  </a:spcBef>
                </a:pPr>
                <a:r>
                  <a:rPr kumimoji="1" lang="en-US" altLang="zh-CN" sz="2900" b="1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93" name="Rectangle 21"/>
              <p:cNvSpPr>
                <a:spLocks noChangeArrowheads="1"/>
              </p:cNvSpPr>
              <p:nvPr/>
            </p:nvSpPr>
            <p:spPr bwMode="auto">
              <a:xfrm>
                <a:off x="4208" y="792"/>
                <a:ext cx="31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36000" rIns="0" bIns="0" anchor="ctr" anchorCtr="0">
                <a:spAutoFit/>
              </a:bodyPr>
              <a:lstStyle/>
              <a:p>
                <a:pPr algn="ctr" eaLnBrk="1" hangingPunct="1">
                  <a:lnSpc>
                    <a:spcPts val="2900"/>
                  </a:lnSpc>
                  <a:spcBef>
                    <a:spcPts val="0"/>
                  </a:spcBef>
                </a:pPr>
                <a:r>
                  <a:rPr kumimoji="1" lang="en-US" altLang="zh-CN" sz="2900" b="1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6</a:t>
                </a:r>
              </a:p>
            </p:txBody>
          </p:sp>
        </p:grpSp>
        <p:sp>
          <p:nvSpPr>
            <p:cNvPr id="417819" name="Text Box 27"/>
            <p:cNvSpPr txBox="1">
              <a:spLocks noChangeArrowheads="1"/>
            </p:cNvSpPr>
            <p:nvPr/>
          </p:nvSpPr>
          <p:spPr bwMode="auto">
            <a:xfrm>
              <a:off x="438" y="2132"/>
              <a:ext cx="23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ctr" eaLnBrk="1" hangingPunct="1">
                <a:lnSpc>
                  <a:spcPts val="3200"/>
                </a:lnSpc>
                <a:spcBef>
                  <a:spcPts val="0"/>
                </a:spcBef>
              </a:pPr>
              <a:r>
                <a:rPr kumimoji="1" lang="en-US" altLang="zh-CN" sz="3200" b="1" i="1" dirty="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j</a:t>
              </a:r>
            </a:p>
          </p:txBody>
        </p:sp>
      </p:grp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1371600" y="4876800"/>
            <a:ext cx="6629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993366"/>
                </a:solidFill>
                <a:round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17821" name="Line 29"/>
          <p:cNvSpPr>
            <a:spLocks noChangeShapeType="1"/>
          </p:cNvSpPr>
          <p:nvPr/>
        </p:nvSpPr>
        <p:spPr bwMode="auto">
          <a:xfrm>
            <a:off x="1371600" y="5334000"/>
            <a:ext cx="6629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993366"/>
                </a:solidFill>
                <a:round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417822" name="Group 30"/>
          <p:cNvGrpSpPr>
            <a:grpSpLocks/>
          </p:cNvGrpSpPr>
          <p:nvPr/>
        </p:nvGrpSpPr>
        <p:grpSpPr bwMode="auto">
          <a:xfrm>
            <a:off x="1371600" y="6096000"/>
            <a:ext cx="6744136" cy="519113"/>
            <a:chOff x="720" y="3408"/>
            <a:chExt cx="4200" cy="327"/>
          </a:xfrm>
        </p:grpSpPr>
        <p:sp>
          <p:nvSpPr>
            <p:cNvPr id="417823" name="Line 31"/>
            <p:cNvSpPr>
              <a:spLocks noChangeShapeType="1"/>
            </p:cNvSpPr>
            <p:nvPr/>
          </p:nvSpPr>
          <p:spPr bwMode="auto">
            <a:xfrm>
              <a:off x="720" y="3408"/>
              <a:ext cx="417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993366"/>
                  </a:solidFill>
                  <a:round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824" name="Line 32"/>
            <p:cNvSpPr>
              <a:spLocks noChangeShapeType="1"/>
            </p:cNvSpPr>
            <p:nvPr/>
          </p:nvSpPr>
          <p:spPr bwMode="auto">
            <a:xfrm>
              <a:off x="720" y="3696"/>
              <a:ext cx="417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993366"/>
                  </a:solidFill>
                  <a:round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825" name="Rectangle 33"/>
            <p:cNvSpPr>
              <a:spLocks noChangeArrowheads="1"/>
            </p:cNvSpPr>
            <p:nvPr/>
          </p:nvSpPr>
          <p:spPr bwMode="auto">
            <a:xfrm>
              <a:off x="1422" y="3408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800" b="1" dirty="0">
                  <a:solidFill>
                    <a:srgbClr val="0033CC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800" b="1" dirty="0">
                  <a:latin typeface="幼圆" pitchFamily="49" charset="-122"/>
                  <a:ea typeface="幼圆" pitchFamily="49" charset="-122"/>
                </a:rPr>
                <a:t>[2</a:t>
              </a:r>
            </a:p>
          </p:txBody>
        </p:sp>
        <p:sp>
          <p:nvSpPr>
            <p:cNvPr id="417826" name="Rectangle 34"/>
            <p:cNvSpPr>
              <a:spLocks noChangeArrowheads="1"/>
            </p:cNvSpPr>
            <p:nvPr/>
          </p:nvSpPr>
          <p:spPr bwMode="auto">
            <a:xfrm>
              <a:off x="2106" y="3408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/>
              <a:r>
                <a:rPr kumimoji="1" lang="en-US" altLang="zh-CN" sz="2800" b="1" dirty="0">
                  <a:latin typeface="幼圆" pitchFamily="49" charset="-122"/>
                  <a:ea typeface="幼圆" pitchFamily="49" charset="-122"/>
                </a:rPr>
                <a:t>4</a:t>
              </a:r>
            </a:p>
          </p:txBody>
        </p:sp>
        <p:sp>
          <p:nvSpPr>
            <p:cNvPr id="417827" name="Rectangle 35"/>
            <p:cNvSpPr>
              <a:spLocks noChangeArrowheads="1"/>
            </p:cNvSpPr>
            <p:nvPr/>
          </p:nvSpPr>
          <p:spPr bwMode="auto">
            <a:xfrm>
              <a:off x="2802" y="3408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/>
              <a:r>
                <a:rPr kumimoji="1" lang="en-US" altLang="zh-CN" sz="2800" b="1" dirty="0">
                  <a:latin typeface="幼圆" pitchFamily="49" charset="-122"/>
                  <a:ea typeface="幼圆" pitchFamily="49" charset="-122"/>
                </a:rPr>
                <a:t>6</a:t>
              </a:r>
            </a:p>
          </p:txBody>
        </p:sp>
        <p:sp>
          <p:nvSpPr>
            <p:cNvPr id="417828" name="Rectangle 36"/>
            <p:cNvSpPr>
              <a:spLocks noChangeArrowheads="1"/>
            </p:cNvSpPr>
            <p:nvPr/>
          </p:nvSpPr>
          <p:spPr bwMode="auto">
            <a:xfrm>
              <a:off x="3498" y="3408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/>
              <a:r>
                <a:rPr kumimoji="1" lang="en-US" altLang="zh-CN" sz="2800" b="1" dirty="0">
                  <a:latin typeface="幼圆" pitchFamily="49" charset="-122"/>
                  <a:ea typeface="幼圆" pitchFamily="49" charset="-122"/>
                </a:rPr>
                <a:t>7</a:t>
              </a:r>
            </a:p>
          </p:txBody>
        </p:sp>
        <p:sp>
          <p:nvSpPr>
            <p:cNvPr id="417829" name="Rectangle 37"/>
            <p:cNvSpPr>
              <a:spLocks noChangeArrowheads="1"/>
            </p:cNvSpPr>
            <p:nvPr/>
          </p:nvSpPr>
          <p:spPr bwMode="auto">
            <a:xfrm>
              <a:off x="720" y="3408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/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－</a:t>
              </a:r>
              <a:r>
                <a:rPr kumimoji="1" lang="en-US" altLang="zh-CN" sz="2800" b="1">
                  <a:latin typeface="幼圆" pitchFamily="49" charset="-122"/>
                  <a:ea typeface="幼圆" pitchFamily="49" charset="-122"/>
                </a:rPr>
                <a:t>∞</a:t>
              </a:r>
            </a:p>
          </p:txBody>
        </p:sp>
        <p:sp>
          <p:nvSpPr>
            <p:cNvPr id="417830" name="Rectangle 38"/>
            <p:cNvSpPr>
              <a:spLocks noChangeArrowheads="1"/>
            </p:cNvSpPr>
            <p:nvPr/>
          </p:nvSpPr>
          <p:spPr bwMode="auto">
            <a:xfrm>
              <a:off x="4200" y="3408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/>
              <a:r>
                <a:rPr kumimoji="1" lang="en-US" altLang="zh-CN" sz="2800" b="1" dirty="0">
                  <a:latin typeface="幼圆" pitchFamily="49" charset="-122"/>
                  <a:ea typeface="幼圆" pitchFamily="49" charset="-122"/>
                </a:rPr>
                <a:t>8]</a:t>
              </a:r>
            </a:p>
          </p:txBody>
        </p:sp>
      </p:grpSp>
      <p:grpSp>
        <p:nvGrpSpPr>
          <p:cNvPr id="417831" name="Group 39"/>
          <p:cNvGrpSpPr>
            <a:grpSpLocks/>
          </p:cNvGrpSpPr>
          <p:nvPr/>
        </p:nvGrpSpPr>
        <p:grpSpPr bwMode="auto">
          <a:xfrm>
            <a:off x="685800" y="4267203"/>
            <a:ext cx="7334250" cy="587376"/>
            <a:chOff x="432" y="2496"/>
            <a:chExt cx="4620" cy="370"/>
          </a:xfrm>
        </p:grpSpPr>
        <p:grpSp>
          <p:nvGrpSpPr>
            <p:cNvPr id="417832" name="Group 40"/>
            <p:cNvGrpSpPr>
              <a:grpSpLocks/>
            </p:cNvGrpSpPr>
            <p:nvPr/>
          </p:nvGrpSpPr>
          <p:grpSpPr bwMode="auto">
            <a:xfrm>
              <a:off x="864" y="2496"/>
              <a:ext cx="4188" cy="327"/>
              <a:chOff x="720" y="3408"/>
              <a:chExt cx="4188" cy="327"/>
            </a:xfrm>
          </p:grpSpPr>
          <p:sp>
            <p:nvSpPr>
              <p:cNvPr id="417833" name="Line 41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417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993366"/>
                    </a:solidFill>
                    <a:round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34" name="Line 42"/>
              <p:cNvSpPr>
                <a:spLocks noChangeShapeType="1"/>
              </p:cNvSpPr>
              <p:nvPr/>
            </p:nvSpPr>
            <p:spPr bwMode="auto">
              <a:xfrm>
                <a:off x="720" y="3696"/>
                <a:ext cx="417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993366"/>
                    </a:solidFill>
                    <a:round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35" name="Rectangle 43"/>
              <p:cNvSpPr>
                <a:spLocks noChangeArrowheads="1"/>
              </p:cNvSpPr>
              <p:nvPr/>
            </p:nvSpPr>
            <p:spPr bwMode="auto">
              <a:xfrm>
                <a:off x="1410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en-US" altLang="zh-CN" sz="2800" b="1" dirty="0">
                    <a:latin typeface="幼圆" pitchFamily="49" charset="-122"/>
                    <a:ea typeface="幼圆" pitchFamily="49" charset="-122"/>
                  </a:rPr>
                  <a:t>[8]</a:t>
                </a:r>
              </a:p>
            </p:txBody>
          </p:sp>
          <p:sp>
            <p:nvSpPr>
              <p:cNvPr id="417836" name="Rectangle 44"/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en-US" altLang="zh-CN" sz="2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7</a:t>
                </a:r>
              </a:p>
            </p:txBody>
          </p:sp>
          <p:sp>
            <p:nvSpPr>
              <p:cNvPr id="417837" name="Rectangle 45"/>
              <p:cNvSpPr>
                <a:spLocks noChangeArrowheads="1"/>
              </p:cNvSpPr>
              <p:nvPr/>
            </p:nvSpPr>
            <p:spPr bwMode="auto">
              <a:xfrm>
                <a:off x="2832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en-US" altLang="zh-CN" sz="2800" b="1" dirty="0">
                    <a:latin typeface="幼圆" pitchFamily="49" charset="-122"/>
                    <a:ea typeface="幼圆" pitchFamily="49" charset="-122"/>
                  </a:rPr>
                  <a:t>2</a:t>
                </a:r>
              </a:p>
            </p:txBody>
          </p:sp>
          <p:sp>
            <p:nvSpPr>
              <p:cNvPr id="417838" name="Rectangle 46"/>
              <p:cNvSpPr>
                <a:spLocks noChangeArrowheads="1"/>
              </p:cNvSpPr>
              <p:nvPr/>
            </p:nvSpPr>
            <p:spPr bwMode="auto">
              <a:xfrm>
                <a:off x="3534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en-US" altLang="zh-CN" sz="2800" b="1" dirty="0">
                    <a:latin typeface="幼圆" pitchFamily="49" charset="-122"/>
                    <a:ea typeface="幼圆" pitchFamily="49" charset="-122"/>
                  </a:rPr>
                  <a:t>4</a:t>
                </a:r>
              </a:p>
            </p:txBody>
          </p:sp>
          <p:sp>
            <p:nvSpPr>
              <p:cNvPr id="417839" name="Rectangle 47"/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zh-CN" altLang="en-US" sz="2800" b="1" dirty="0">
                    <a:latin typeface="幼圆" pitchFamily="49" charset="-122"/>
                    <a:ea typeface="幼圆" pitchFamily="49" charset="-122"/>
                  </a:rPr>
                  <a:t>－</a:t>
                </a:r>
                <a:r>
                  <a:rPr kumimoji="1" lang="en-US" altLang="zh-CN" sz="2800" b="1" dirty="0">
                    <a:latin typeface="幼圆" pitchFamily="49" charset="-122"/>
                    <a:ea typeface="幼圆" pitchFamily="49" charset="-122"/>
                  </a:rPr>
                  <a:t>∞</a:t>
                </a:r>
              </a:p>
            </p:txBody>
          </p:sp>
          <p:sp>
            <p:nvSpPr>
              <p:cNvPr id="417840" name="Rectangle 48"/>
              <p:cNvSpPr>
                <a:spLocks noChangeArrowheads="1"/>
              </p:cNvSpPr>
              <p:nvPr/>
            </p:nvSpPr>
            <p:spPr bwMode="auto">
              <a:xfrm>
                <a:off x="4188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en-US" altLang="zh-CN" sz="2800" b="1" dirty="0">
                    <a:latin typeface="幼圆" pitchFamily="49" charset="-122"/>
                    <a:ea typeface="幼圆" pitchFamily="49" charset="-122"/>
                  </a:rPr>
                  <a:t>6</a:t>
                </a:r>
              </a:p>
            </p:txBody>
          </p:sp>
        </p:grpSp>
        <p:sp>
          <p:nvSpPr>
            <p:cNvPr id="417841" name="Text Box 49"/>
            <p:cNvSpPr txBox="1">
              <a:spLocks noChangeArrowheads="1"/>
            </p:cNvSpPr>
            <p:nvPr/>
          </p:nvSpPr>
          <p:spPr bwMode="auto">
            <a:xfrm>
              <a:off x="432" y="2496"/>
              <a:ext cx="33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17842" name="Group 50"/>
          <p:cNvGrpSpPr>
            <a:grpSpLocks/>
          </p:cNvGrpSpPr>
          <p:nvPr/>
        </p:nvGrpSpPr>
        <p:grpSpPr bwMode="auto">
          <a:xfrm>
            <a:off x="685800" y="5181604"/>
            <a:ext cx="7334250" cy="587376"/>
            <a:chOff x="432" y="3072"/>
            <a:chExt cx="4620" cy="370"/>
          </a:xfrm>
        </p:grpSpPr>
        <p:sp>
          <p:nvSpPr>
            <p:cNvPr id="417843" name="Rectangle 51"/>
            <p:cNvSpPr>
              <a:spLocks noChangeArrowheads="1"/>
            </p:cNvSpPr>
            <p:nvPr/>
          </p:nvSpPr>
          <p:spPr bwMode="auto">
            <a:xfrm>
              <a:off x="1572" y="307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zh-CN" altLang="en-US" sz="2800" b="1" dirty="0">
                  <a:solidFill>
                    <a:srgbClr val="0033CC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800" b="1" dirty="0">
                  <a:latin typeface="幼圆" pitchFamily="49" charset="-122"/>
                  <a:ea typeface="幼圆" pitchFamily="49" charset="-122"/>
                </a:rPr>
                <a:t>[2</a:t>
              </a:r>
            </a:p>
          </p:txBody>
        </p:sp>
        <p:sp>
          <p:nvSpPr>
            <p:cNvPr id="417844" name="Rectangle 52"/>
            <p:cNvSpPr>
              <a:spLocks noChangeArrowheads="1"/>
            </p:cNvSpPr>
            <p:nvPr/>
          </p:nvSpPr>
          <p:spPr bwMode="auto">
            <a:xfrm>
              <a:off x="2256" y="307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/>
              <a:r>
                <a:rPr kumimoji="1" lang="en-US" altLang="zh-CN" sz="2800" b="1">
                  <a:latin typeface="幼圆" pitchFamily="49" charset="-122"/>
                  <a:ea typeface="幼圆" pitchFamily="49" charset="-122"/>
                </a:rPr>
                <a:t>7</a:t>
              </a:r>
            </a:p>
          </p:txBody>
        </p:sp>
        <p:sp>
          <p:nvSpPr>
            <p:cNvPr id="417845" name="Rectangle 53"/>
            <p:cNvSpPr>
              <a:spLocks noChangeArrowheads="1"/>
            </p:cNvSpPr>
            <p:nvPr/>
          </p:nvSpPr>
          <p:spPr bwMode="auto">
            <a:xfrm>
              <a:off x="2976" y="307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/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800" b="1">
                  <a:latin typeface="幼圆" pitchFamily="49" charset="-122"/>
                  <a:ea typeface="幼圆" pitchFamily="49" charset="-122"/>
                </a:rPr>
                <a:t>8]</a:t>
              </a:r>
            </a:p>
          </p:txBody>
        </p:sp>
        <p:sp>
          <p:nvSpPr>
            <p:cNvPr id="417846" name="Rectangle 54"/>
            <p:cNvSpPr>
              <a:spLocks noChangeArrowheads="1"/>
            </p:cNvSpPr>
            <p:nvPr/>
          </p:nvSpPr>
          <p:spPr bwMode="auto">
            <a:xfrm>
              <a:off x="3678" y="307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/>
              <a:r>
                <a:rPr kumimoji="1" lang="en-US" altLang="zh-CN" sz="28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4</a:t>
              </a:r>
            </a:p>
          </p:txBody>
        </p:sp>
        <p:sp>
          <p:nvSpPr>
            <p:cNvPr id="417847" name="Rectangle 55"/>
            <p:cNvSpPr>
              <a:spLocks noChangeArrowheads="1"/>
            </p:cNvSpPr>
            <p:nvPr/>
          </p:nvSpPr>
          <p:spPr bwMode="auto">
            <a:xfrm>
              <a:off x="864" y="3072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/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－</a:t>
              </a:r>
              <a:r>
                <a:rPr kumimoji="1" lang="en-US" altLang="zh-CN" sz="2800" b="1">
                  <a:latin typeface="幼圆" pitchFamily="49" charset="-122"/>
                  <a:ea typeface="幼圆" pitchFamily="49" charset="-122"/>
                </a:rPr>
                <a:t>∞</a:t>
              </a:r>
            </a:p>
          </p:txBody>
        </p:sp>
        <p:sp>
          <p:nvSpPr>
            <p:cNvPr id="417848" name="Rectangle 56"/>
            <p:cNvSpPr>
              <a:spLocks noChangeArrowheads="1"/>
            </p:cNvSpPr>
            <p:nvPr/>
          </p:nvSpPr>
          <p:spPr bwMode="auto">
            <a:xfrm>
              <a:off x="4332" y="307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/>
              <a:r>
                <a:rPr kumimoji="1" lang="en-US" altLang="zh-CN" sz="2800" b="1" dirty="0">
                  <a:latin typeface="幼圆" pitchFamily="49" charset="-122"/>
                  <a:ea typeface="幼圆" pitchFamily="49" charset="-122"/>
                </a:rPr>
                <a:t>6</a:t>
              </a:r>
            </a:p>
          </p:txBody>
        </p:sp>
        <p:sp>
          <p:nvSpPr>
            <p:cNvPr id="417849" name="Text Box 57"/>
            <p:cNvSpPr txBox="1">
              <a:spLocks noChangeArrowheads="1"/>
            </p:cNvSpPr>
            <p:nvPr/>
          </p:nvSpPr>
          <p:spPr bwMode="auto">
            <a:xfrm>
              <a:off x="432" y="3072"/>
              <a:ext cx="33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417850" name="Group 58"/>
          <p:cNvGrpSpPr>
            <a:grpSpLocks/>
          </p:cNvGrpSpPr>
          <p:nvPr/>
        </p:nvGrpSpPr>
        <p:grpSpPr bwMode="auto">
          <a:xfrm>
            <a:off x="687685" y="4707798"/>
            <a:ext cx="7334250" cy="587376"/>
            <a:chOff x="432" y="2784"/>
            <a:chExt cx="4620" cy="370"/>
          </a:xfrm>
        </p:grpSpPr>
        <p:grpSp>
          <p:nvGrpSpPr>
            <p:cNvPr id="417851" name="Group 59"/>
            <p:cNvGrpSpPr>
              <a:grpSpLocks/>
            </p:cNvGrpSpPr>
            <p:nvPr/>
          </p:nvGrpSpPr>
          <p:grpSpPr bwMode="auto">
            <a:xfrm>
              <a:off x="864" y="2784"/>
              <a:ext cx="4188" cy="327"/>
              <a:chOff x="720" y="3408"/>
              <a:chExt cx="4188" cy="327"/>
            </a:xfrm>
          </p:grpSpPr>
          <p:sp>
            <p:nvSpPr>
              <p:cNvPr id="417852" name="Line 60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417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993366"/>
                    </a:solidFill>
                    <a:round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53" name="Line 61"/>
              <p:cNvSpPr>
                <a:spLocks noChangeShapeType="1"/>
              </p:cNvSpPr>
              <p:nvPr/>
            </p:nvSpPr>
            <p:spPr bwMode="auto">
              <a:xfrm>
                <a:off x="720" y="3696"/>
                <a:ext cx="417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993366"/>
                    </a:solidFill>
                    <a:round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54" name="Rectangle 62"/>
              <p:cNvSpPr>
                <a:spLocks noChangeArrowheads="1"/>
              </p:cNvSpPr>
              <p:nvPr/>
            </p:nvSpPr>
            <p:spPr bwMode="auto">
              <a:xfrm>
                <a:off x="1428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zh-CN" altLang="en-US" sz="2800" b="1" dirty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en-US" altLang="zh-CN" sz="2800" b="1" dirty="0">
                    <a:latin typeface="幼圆" pitchFamily="49" charset="-122"/>
                    <a:ea typeface="幼圆" pitchFamily="49" charset="-122"/>
                  </a:rPr>
                  <a:t>[7</a:t>
                </a:r>
              </a:p>
            </p:txBody>
          </p:sp>
          <p:sp>
            <p:nvSpPr>
              <p:cNvPr id="417855" name="Rectangle 63"/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zh-CN" altLang="en-US" sz="2800" b="1">
                    <a:solidFill>
                      <a:srgbClr val="FFFF00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en-US" altLang="zh-CN" sz="2800" b="1">
                    <a:latin typeface="幼圆" pitchFamily="49" charset="-122"/>
                    <a:ea typeface="幼圆" pitchFamily="49" charset="-122"/>
                  </a:rPr>
                  <a:t>8]</a:t>
                </a:r>
              </a:p>
            </p:txBody>
          </p:sp>
          <p:sp>
            <p:nvSpPr>
              <p:cNvPr id="417856" name="Rectangle 64"/>
              <p:cNvSpPr>
                <a:spLocks noChangeArrowheads="1"/>
              </p:cNvSpPr>
              <p:nvPr/>
            </p:nvSpPr>
            <p:spPr bwMode="auto">
              <a:xfrm>
                <a:off x="2832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en-US" altLang="zh-CN" sz="2800" b="1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2</a:t>
                </a:r>
              </a:p>
            </p:txBody>
          </p:sp>
          <p:sp>
            <p:nvSpPr>
              <p:cNvPr id="417857" name="Rectangle 65"/>
              <p:cNvSpPr>
                <a:spLocks noChangeArrowheads="1"/>
              </p:cNvSpPr>
              <p:nvPr/>
            </p:nvSpPr>
            <p:spPr bwMode="auto">
              <a:xfrm>
                <a:off x="3534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en-US" altLang="zh-CN" sz="2800" b="1" dirty="0">
                    <a:latin typeface="幼圆" pitchFamily="49" charset="-122"/>
                    <a:ea typeface="幼圆" pitchFamily="49" charset="-122"/>
                  </a:rPr>
                  <a:t>4</a:t>
                </a:r>
              </a:p>
            </p:txBody>
          </p:sp>
          <p:sp>
            <p:nvSpPr>
              <p:cNvPr id="417858" name="Rectangle 66"/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zh-CN" altLang="en-US" sz="2800" b="1">
                    <a:latin typeface="幼圆" pitchFamily="49" charset="-122"/>
                    <a:ea typeface="幼圆" pitchFamily="49" charset="-122"/>
                  </a:rPr>
                  <a:t>－</a:t>
                </a:r>
                <a:r>
                  <a:rPr kumimoji="1" lang="en-US" altLang="zh-CN" sz="2800" b="1">
                    <a:latin typeface="幼圆" pitchFamily="49" charset="-122"/>
                    <a:ea typeface="幼圆" pitchFamily="49" charset="-122"/>
                  </a:rPr>
                  <a:t>∞</a:t>
                </a:r>
              </a:p>
            </p:txBody>
          </p:sp>
          <p:sp>
            <p:nvSpPr>
              <p:cNvPr id="417859" name="Rectangle 67"/>
              <p:cNvSpPr>
                <a:spLocks noChangeArrowheads="1"/>
              </p:cNvSpPr>
              <p:nvPr/>
            </p:nvSpPr>
            <p:spPr bwMode="auto">
              <a:xfrm>
                <a:off x="4188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en-US" altLang="zh-CN" sz="2800" b="1" dirty="0">
                    <a:latin typeface="幼圆" pitchFamily="49" charset="-122"/>
                    <a:ea typeface="幼圆" pitchFamily="49" charset="-122"/>
                  </a:rPr>
                  <a:t>6</a:t>
                </a:r>
              </a:p>
            </p:txBody>
          </p:sp>
        </p:grpSp>
        <p:sp>
          <p:nvSpPr>
            <p:cNvPr id="417860" name="Text Box 68"/>
            <p:cNvSpPr txBox="1">
              <a:spLocks noChangeArrowheads="1"/>
            </p:cNvSpPr>
            <p:nvPr/>
          </p:nvSpPr>
          <p:spPr bwMode="auto">
            <a:xfrm>
              <a:off x="432" y="2784"/>
              <a:ext cx="33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7861" name="Group 69"/>
          <p:cNvGrpSpPr>
            <a:grpSpLocks/>
          </p:cNvGrpSpPr>
          <p:nvPr/>
        </p:nvGrpSpPr>
        <p:grpSpPr bwMode="auto">
          <a:xfrm>
            <a:off x="685800" y="5638804"/>
            <a:ext cx="7334250" cy="587376"/>
            <a:chOff x="432" y="3360"/>
            <a:chExt cx="4620" cy="370"/>
          </a:xfrm>
        </p:grpSpPr>
        <p:grpSp>
          <p:nvGrpSpPr>
            <p:cNvPr id="417862" name="Group 70"/>
            <p:cNvGrpSpPr>
              <a:grpSpLocks/>
            </p:cNvGrpSpPr>
            <p:nvPr/>
          </p:nvGrpSpPr>
          <p:grpSpPr bwMode="auto">
            <a:xfrm>
              <a:off x="864" y="3360"/>
              <a:ext cx="4188" cy="327"/>
              <a:chOff x="720" y="3408"/>
              <a:chExt cx="4188" cy="327"/>
            </a:xfrm>
          </p:grpSpPr>
          <p:sp>
            <p:nvSpPr>
              <p:cNvPr id="417863" name="Line 71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417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993366"/>
                    </a:solidFill>
                    <a:round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64" name="Line 72"/>
              <p:cNvSpPr>
                <a:spLocks noChangeShapeType="1"/>
              </p:cNvSpPr>
              <p:nvPr/>
            </p:nvSpPr>
            <p:spPr bwMode="auto">
              <a:xfrm>
                <a:off x="720" y="3696"/>
                <a:ext cx="417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993366"/>
                    </a:solidFill>
                    <a:round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7865" name="Rectangle 73"/>
              <p:cNvSpPr>
                <a:spLocks noChangeArrowheads="1"/>
              </p:cNvSpPr>
              <p:nvPr/>
            </p:nvSpPr>
            <p:spPr bwMode="auto">
              <a:xfrm>
                <a:off x="1428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zh-CN" altLang="en-US" sz="2800" b="1" dirty="0">
                    <a:solidFill>
                      <a:srgbClr val="0033CC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en-US" altLang="zh-CN" sz="2800" b="1" dirty="0">
                    <a:latin typeface="幼圆" pitchFamily="49" charset="-122"/>
                    <a:ea typeface="幼圆" pitchFamily="49" charset="-122"/>
                  </a:rPr>
                  <a:t>[2</a:t>
                </a:r>
              </a:p>
            </p:txBody>
          </p:sp>
          <p:sp>
            <p:nvSpPr>
              <p:cNvPr id="417866" name="Rectangle 74"/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en-US" altLang="zh-CN" sz="2800" b="1">
                    <a:latin typeface="幼圆" pitchFamily="49" charset="-122"/>
                    <a:ea typeface="幼圆" pitchFamily="49" charset="-122"/>
                  </a:rPr>
                  <a:t>4</a:t>
                </a:r>
              </a:p>
            </p:txBody>
          </p:sp>
          <p:sp>
            <p:nvSpPr>
              <p:cNvPr id="417867" name="Rectangle 75"/>
              <p:cNvSpPr>
                <a:spLocks noChangeArrowheads="1"/>
              </p:cNvSpPr>
              <p:nvPr/>
            </p:nvSpPr>
            <p:spPr bwMode="auto">
              <a:xfrm>
                <a:off x="2832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en-US" altLang="zh-CN" sz="2800" b="1">
                    <a:latin typeface="幼圆" pitchFamily="49" charset="-122"/>
                    <a:ea typeface="幼圆" pitchFamily="49" charset="-122"/>
                  </a:rPr>
                  <a:t>7</a:t>
                </a:r>
              </a:p>
            </p:txBody>
          </p:sp>
          <p:sp>
            <p:nvSpPr>
              <p:cNvPr id="417868" name="Rectangle 76"/>
              <p:cNvSpPr>
                <a:spLocks noChangeArrowheads="1"/>
              </p:cNvSpPr>
              <p:nvPr/>
            </p:nvSpPr>
            <p:spPr bwMode="auto">
              <a:xfrm>
                <a:off x="3534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zh-CN" altLang="en-US" sz="2800" b="1" dirty="0">
                    <a:solidFill>
                      <a:srgbClr val="0033CC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en-US" altLang="zh-CN" sz="2800" b="1" dirty="0">
                    <a:latin typeface="幼圆" pitchFamily="49" charset="-122"/>
                    <a:ea typeface="幼圆" pitchFamily="49" charset="-122"/>
                  </a:rPr>
                  <a:t>8]</a:t>
                </a:r>
              </a:p>
            </p:txBody>
          </p:sp>
          <p:sp>
            <p:nvSpPr>
              <p:cNvPr id="417869" name="Rectangle 77"/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zh-CN" altLang="en-US" sz="2800" b="1">
                    <a:latin typeface="幼圆" pitchFamily="49" charset="-122"/>
                    <a:ea typeface="幼圆" pitchFamily="49" charset="-122"/>
                  </a:rPr>
                  <a:t>－</a:t>
                </a:r>
                <a:r>
                  <a:rPr kumimoji="1" lang="en-US" altLang="zh-CN" sz="2800" b="1">
                    <a:latin typeface="幼圆" pitchFamily="49" charset="-122"/>
                    <a:ea typeface="幼圆" pitchFamily="49" charset="-122"/>
                  </a:rPr>
                  <a:t>∞</a:t>
                </a:r>
              </a:p>
            </p:txBody>
          </p:sp>
          <p:sp>
            <p:nvSpPr>
              <p:cNvPr id="417870" name="Rectangle 78"/>
              <p:cNvSpPr>
                <a:spLocks noChangeArrowheads="1"/>
              </p:cNvSpPr>
              <p:nvPr/>
            </p:nvSpPr>
            <p:spPr bwMode="auto">
              <a:xfrm>
                <a:off x="4188" y="340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/>
                <a:r>
                  <a:rPr kumimoji="1" lang="en-US" altLang="zh-CN" sz="2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6</a:t>
                </a:r>
              </a:p>
            </p:txBody>
          </p:sp>
        </p:grpSp>
        <p:sp>
          <p:nvSpPr>
            <p:cNvPr id="417871" name="Text Box 79"/>
            <p:cNvSpPr txBox="1">
              <a:spLocks noChangeArrowheads="1"/>
            </p:cNvSpPr>
            <p:nvPr/>
          </p:nvSpPr>
          <p:spPr bwMode="auto">
            <a:xfrm>
              <a:off x="432" y="3360"/>
              <a:ext cx="33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5</a:t>
              </a:r>
            </a:p>
          </p:txBody>
        </p:sp>
      </p:grpSp>
      <p:sp>
        <p:nvSpPr>
          <p:cNvPr id="417872" name="Rectangle 80"/>
          <p:cNvSpPr>
            <a:spLocks noChangeArrowheads="1"/>
          </p:cNvSpPr>
          <p:nvPr/>
        </p:nvSpPr>
        <p:spPr bwMode="auto">
          <a:xfrm>
            <a:off x="0" y="2819400"/>
            <a:ext cx="9144000" cy="76200"/>
          </a:xfrm>
          <a:prstGeom prst="rect">
            <a:avLst/>
          </a:prstGeom>
          <a:gradFill rotWithShape="0">
            <a:gsLst>
              <a:gs pos="0">
                <a:srgbClr val="FCD0A4"/>
              </a:gs>
              <a:gs pos="100000">
                <a:srgbClr val="FCD0A4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1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1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1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1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idx="1"/>
          </p:nvPr>
        </p:nvSpPr>
        <p:spPr>
          <a:xfrm>
            <a:off x="521550" y="683695"/>
            <a:ext cx="8055635" cy="4850820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算法分析</a:t>
            </a:r>
            <a:endParaRPr lang="en-US" altLang="zh-CN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3900"/>
              </a:lnSpc>
              <a:spcBef>
                <a:spcPts val="2400"/>
              </a:spcBef>
              <a:buFont typeface="Monotype Sorts" pitchFamily="2" charset="2"/>
              <a:buNone/>
            </a:pP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000" b="1" i="1" baseline="-30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i="1" baseline="-30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左边关键词大于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30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的记录个数，则算法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IS1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中关键词的比较次数为：</a:t>
            </a:r>
          </a:p>
          <a:p>
            <a:pPr marL="0" indent="0" algn="just">
              <a:lnSpc>
                <a:spcPts val="39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zh-CN" altLang="en-US" sz="3600" b="1" dirty="0">
                <a:latin typeface="Times New Roman" pitchFamily="18" charset="0"/>
                <a:cs typeface="Times New Roman" pitchFamily="18" charset="0"/>
                <a:sym typeface="Symbol"/>
              </a:rPr>
              <a:t>    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2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(1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)n1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2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 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0" algn="just"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记录的移动次数为</a:t>
            </a:r>
          </a:p>
          <a:p>
            <a:pPr marL="0" indent="0" algn="just">
              <a:lnSpc>
                <a:spcPts val="3900"/>
              </a:lnSpc>
              <a:spcBef>
                <a:spcPts val="1200"/>
              </a:spcBef>
              <a:buNone/>
            </a:pPr>
            <a:r>
              <a:rPr lang="zh-CN" altLang="en-US" sz="3600" b="1" dirty="0">
                <a:latin typeface="Times New Roman" pitchFamily="18" charset="0"/>
                <a:cs typeface="Times New Roman" pitchFamily="18" charset="0"/>
                <a:sym typeface="Symbol"/>
              </a:rPr>
              <a:t>    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2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(2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)2(n1)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2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 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16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idx="1"/>
          </p:nvPr>
        </p:nvSpPr>
        <p:spPr>
          <a:xfrm>
            <a:off x="521550" y="1133745"/>
            <a:ext cx="8208963" cy="3735775"/>
          </a:xfrm>
        </p:spPr>
        <p:txBody>
          <a:bodyPr/>
          <a:lstStyle/>
          <a:p>
            <a:pPr marL="0" indent="0">
              <a:lnSpc>
                <a:spcPts val="4000"/>
              </a:lnSpc>
              <a:spcBef>
                <a:spcPts val="2400"/>
              </a:spcBef>
              <a:buNone/>
            </a:pP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最好情况：</a:t>
            </a:r>
            <a:br>
              <a:rPr lang="en-US" altLang="zh-CN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zh-CN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排序前记录已按关键词从小到大排列，即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0.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每趟只需与前面的有序序列的最后一个记录的关键词比较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次，记录移动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次，总的关键词比较次数为 </a:t>
            </a:r>
            <a:r>
              <a:rPr lang="en-US" altLang="zh-CN" sz="3000" b="1" i="1" dirty="0">
                <a:solidFill>
                  <a:srgbClr val="CC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sz="3000" b="1" dirty="0">
                <a:solidFill>
                  <a:srgbClr val="CC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Symbol"/>
              </a:rPr>
              <a:t></a:t>
            </a:r>
            <a:r>
              <a:rPr lang="en-US" altLang="zh-CN" sz="3000" b="1" dirty="0">
                <a:solidFill>
                  <a:srgbClr val="CC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，记录移动次数为 </a:t>
            </a:r>
            <a:r>
              <a:rPr lang="en-US" altLang="zh-CN" sz="30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2(</a:t>
            </a:r>
            <a:r>
              <a:rPr lang="en-US" altLang="zh-CN" sz="30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30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1).</a:t>
            </a:r>
            <a:endParaRPr lang="zh-CN" alt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17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3760" y="538059"/>
            <a:ext cx="7776480" cy="5400882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最坏情况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第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趟时，第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个记录前面所有记录的关键词都比第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个记录的关键词大，即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900" b="1" i="1" baseline="-25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9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总的关键词比较次数：</a:t>
            </a:r>
          </a:p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记录移动次数：</a:t>
            </a:r>
            <a:endParaRPr lang="en-US" altLang="zh-CN" sz="29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Monotype Sorts" pitchFamily="2" charset="2"/>
              <a:buNone/>
            </a:pP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0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87837"/>
              </p:ext>
            </p:extLst>
          </p:nvPr>
        </p:nvGraphicFramePr>
        <p:xfrm>
          <a:off x="1109663" y="2833216"/>
          <a:ext cx="449745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184120" imgH="507960" progId="Equation.DSMT4">
                  <p:embed/>
                </p:oleObj>
              </mc:Choice>
              <mc:Fallback>
                <p:oleObj name="Equation" r:id="rId3" imgW="2184120" imgH="507960" progId="Equation.DSMT4">
                  <p:embed/>
                  <p:pic>
                    <p:nvPicPr>
                      <p:cNvPr id="420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2833216"/>
                        <a:ext cx="4497452" cy="1023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065889"/>
              </p:ext>
            </p:extLst>
          </p:nvPr>
        </p:nvGraphicFramePr>
        <p:xfrm>
          <a:off x="1076968" y="4761042"/>
          <a:ext cx="453014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374560" imgH="507960" progId="Equation.DSMT4">
                  <p:embed/>
                </p:oleObj>
              </mc:Choice>
              <mc:Fallback>
                <p:oleObj name="Equation" r:id="rId5" imgW="2374560" imgH="50796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68" y="4761042"/>
                        <a:ext cx="4530148" cy="1023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18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268413"/>
            <a:ext cx="8235950" cy="43624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b="1" u="sng" dirty="0">
                <a:solidFill>
                  <a:srgbClr val="CC3300"/>
                </a:solidFill>
              </a:rPr>
              <a:t>平均情况</a:t>
            </a:r>
            <a:endParaRPr lang="en-US" altLang="zh-CN" b="1" dirty="0"/>
          </a:p>
          <a:p>
            <a:pPr>
              <a:lnSpc>
                <a:spcPts val="4000"/>
              </a:lnSpc>
              <a:spcBef>
                <a:spcPts val="2400"/>
              </a:spcBef>
              <a:buNone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考察分析 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altLang="zh-CN" b="1" i="1" spc="-3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altLang="zh-CN" b="1" spc="-3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2  </a:t>
            </a:r>
            <a:r>
              <a:rPr lang="en-US" altLang="zh-CN" b="1" i="1" spc="-3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 </a:t>
            </a:r>
            <a:r>
              <a:rPr lang="zh-CN" altLang="en-US" sz="29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的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期望值。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对于序列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，如果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，则称（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9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）为上述序列的一个</a:t>
            </a:r>
            <a:r>
              <a:rPr lang="zh-CN" altLang="en-US" sz="2900" b="1" u="sng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反序对</a:t>
            </a:r>
            <a:r>
              <a:rPr lang="en-US" altLang="zh-CN" sz="2900" b="1" u="sng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9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实际上，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altLang="zh-CN" b="1" i="1" spc="-3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altLang="zh-CN" b="1" spc="-3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2  </a:t>
            </a:r>
            <a:r>
              <a:rPr lang="en-US" altLang="zh-CN" b="1" i="1" spc="-3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正好是序列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i="1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的反序对个数。</a:t>
            </a:r>
            <a:endParaRPr lang="en-US" altLang="zh-CN" sz="29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zh-CN" dirty="0"/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4495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95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19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635" y="278650"/>
            <a:ext cx="6345238" cy="1079500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排序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基本概念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46124" y="1538790"/>
            <a:ext cx="7606295" cy="4509585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2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14663"/>
      </p:ext>
    </p:extLst>
  </p:cSld>
  <p:clrMapOvr>
    <a:masterClrMapping/>
  </p:clrMapOvr>
  <p:transition>
    <p:strips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Grp="1" noChangeAspect="1"/>
          </p:cNvGraphicFramePr>
          <p:nvPr>
            <p:ph/>
          </p:nvPr>
        </p:nvGraphicFramePr>
        <p:xfrm>
          <a:off x="0" y="0"/>
          <a:ext cx="9136063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文档" r:id="rId3" imgW="3267142" imgH="1786611" progId="Word.Document.8">
                  <p:embed/>
                </p:oleObj>
              </mc:Choice>
              <mc:Fallback>
                <p:oleObj name="文档" r:id="rId3" imgW="3267142" imgH="1786611" progId="Word.Document.8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36063" cy="4994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3" name="Rectangle 3"/>
          <p:cNvSpPr>
            <a:spLocks noChangeArrowheads="1"/>
          </p:cNvSpPr>
          <p:nvPr/>
        </p:nvSpPr>
        <p:spPr bwMode="auto">
          <a:xfrm>
            <a:off x="142875" y="4525963"/>
            <a:ext cx="8569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{ 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ρ(1)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…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ρ(n)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ρ(1) 			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=0,p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41445143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4"/>
          <p:cNvGraphicFramePr>
            <a:graphicFrameLocks noGrp="1" noChangeAspect="1"/>
          </p:cNvGraphicFramePr>
          <p:nvPr>
            <p:ph/>
          </p:nvPr>
        </p:nvGraphicFramePr>
        <p:xfrm>
          <a:off x="0" y="0"/>
          <a:ext cx="9136063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文档" r:id="rId3" imgW="3267142" imgH="1786611" progId="Word.Document.8">
                  <p:embed/>
                </p:oleObj>
              </mc:Choice>
              <mc:Fallback>
                <p:oleObj name="文档" r:id="rId3" imgW="3267142" imgH="1786611" progId="Word.Document.8">
                  <p:embed/>
                  <p:pic>
                    <p:nvPicPr>
                      <p:cNvPr id="471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36063" cy="4994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142875" y="3916363"/>
            <a:ext cx="85693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{ 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ρ(1)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…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ρ(n)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ρ(1)			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=0,p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ρ(1)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ρ(2)		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d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=0,p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21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=1/2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ρ(2)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ρ(1)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		 d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=1,p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22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=1/2</a:t>
            </a:r>
          </a:p>
        </p:txBody>
      </p:sp>
    </p:spTree>
    <p:extLst>
      <p:ext uri="{BB962C8B-B14F-4D97-AF65-F5344CB8AC3E}">
        <p14:creationId xmlns:p14="http://schemas.microsoft.com/office/powerpoint/2010/main" val="1423103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1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Grp="1" noChangeAspect="1"/>
          </p:cNvGraphicFramePr>
          <p:nvPr>
            <p:ph/>
          </p:nvPr>
        </p:nvGraphicFramePr>
        <p:xfrm>
          <a:off x="0" y="0"/>
          <a:ext cx="9136063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文档" r:id="rId3" imgW="3267142" imgH="1786611" progId="Word.Document.8">
                  <p:embed/>
                </p:oleObj>
              </mc:Choice>
              <mc:Fallback>
                <p:oleObj name="文档" r:id="rId3" imgW="3267142" imgH="1786611" progId="Word.Document.8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36063" cy="4994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42875" y="4797425"/>
            <a:ext cx="87852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ρ(?)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ρ(?)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ρ(3)		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d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=0,p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=1/3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ρ(?)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ρ(3)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ρ(?) 		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d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=1,p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=1/3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ρ(3)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ρ(?)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ρ(?) 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		 d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=2,p</a:t>
            </a:r>
            <a:r>
              <a:rPr kumimoji="0" lang="en-US" altLang="zh-CN" sz="4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=1/3</a:t>
            </a:r>
          </a:p>
        </p:txBody>
      </p:sp>
    </p:spTree>
    <p:extLst>
      <p:ext uri="{BB962C8B-B14F-4D97-AF65-F5344CB8AC3E}">
        <p14:creationId xmlns:p14="http://schemas.microsoft.com/office/powerpoint/2010/main" val="378343083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6"/>
          <p:cNvGraphicFramePr>
            <a:graphicFrameLocks noChangeAspect="1"/>
          </p:cNvGraphicFramePr>
          <p:nvPr/>
        </p:nvGraphicFramePr>
        <p:xfrm>
          <a:off x="0" y="0"/>
          <a:ext cx="9144000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文档" r:id="rId3" imgW="3333826" imgH="1145088" progId="Word.Document.8">
                  <p:embed/>
                </p:oleObj>
              </mc:Choice>
              <mc:Fallback>
                <p:oleObj name="文档" r:id="rId3" imgW="3333826" imgH="1145088" progId="Word.Document.8">
                  <p:embed/>
                  <p:pic>
                    <p:nvPicPr>
                      <p:cNvPr id="491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1416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9" name="Object 7"/>
          <p:cNvGraphicFramePr>
            <a:graphicFrameLocks noGrp="1" noChangeAspect="1"/>
          </p:cNvGraphicFramePr>
          <p:nvPr>
            <p:ph/>
          </p:nvPr>
        </p:nvGraphicFramePr>
        <p:xfrm>
          <a:off x="1139825" y="3136900"/>
          <a:ext cx="6638925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5" imgW="3367793" imgH="1783017" progId="Word.Document.8">
                  <p:embed/>
                </p:oleObj>
              </mc:Choice>
              <mc:Fallback>
                <p:oleObj name="Document" r:id="rId5" imgW="3367793" imgH="1783017" progId="Word.Document.8">
                  <p:embed/>
                  <p:pic>
                    <p:nvPicPr>
                      <p:cNvPr id="433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136900"/>
                        <a:ext cx="6638925" cy="3514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633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7991475" cy="4437270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3000" b="1" dirty="0"/>
              <a:t>则反序对的平均个数 为</a:t>
            </a:r>
            <a:endParaRPr lang="en-US" altLang="zh-CN" sz="3000" b="1" dirty="0"/>
          </a:p>
          <a:p>
            <a:pPr>
              <a:lnSpc>
                <a:spcPts val="45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0+ (0+1)/2+ (0+1+2)/3+</a:t>
            </a:r>
          </a:p>
          <a:p>
            <a:pPr marL="271463" indent="-271463">
              <a:lnSpc>
                <a:spcPts val="45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  (0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3)/4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(01234)/5</a:t>
            </a:r>
          </a:p>
          <a:p>
            <a:pPr marL="271463" indent="-271463">
              <a:lnSpc>
                <a:spcPts val="45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   (012345)/6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(0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1)/n</a:t>
            </a:r>
          </a:p>
          <a:p>
            <a:pPr marL="271463" indent="-271463">
              <a:lnSpc>
                <a:spcPts val="45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2/2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3/2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4/25/2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( n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1)/2</a:t>
            </a:r>
          </a:p>
          <a:p>
            <a:pPr>
              <a:lnSpc>
                <a:spcPts val="45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n(n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1)/4</a:t>
            </a:r>
          </a:p>
          <a:p>
            <a:pPr>
              <a:lnSpc>
                <a:spcPts val="45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3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故， </a:t>
            </a:r>
            <a:r>
              <a:rPr lang="en-US" altLang="zh-CN" sz="3000" b="1" i="1" spc="-3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altLang="zh-CN" sz="3000" b="1" spc="-3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2  </a:t>
            </a:r>
            <a:r>
              <a:rPr lang="en-US" altLang="zh-CN" sz="3000" b="1" i="1" spc="-3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3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zh-CN" sz="3000" b="1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zh-CN" altLang="en-US" sz="3000" b="1" dirty="0"/>
              <a:t>的期望值为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n(n–1)/4 . </a:t>
            </a:r>
          </a:p>
          <a:p>
            <a:endParaRPr lang="zh-CN" altLang="en-US" dirty="0"/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24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35386"/>
              </p:ext>
            </p:extLst>
          </p:nvPr>
        </p:nvGraphicFramePr>
        <p:xfrm>
          <a:off x="755108" y="728700"/>
          <a:ext cx="7695855" cy="50923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30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effectLst/>
                          <a:latin typeface="Times New Roman"/>
                          <a:ea typeface="宋体"/>
                        </a:rPr>
                        <a:t>比较次数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effectLst/>
                          <a:latin typeface="Times New Roman"/>
                          <a:ea typeface="宋体"/>
                        </a:rPr>
                        <a:t>记录移动次数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0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effectLst/>
                          <a:latin typeface="Times New Roman"/>
                          <a:ea typeface="宋体"/>
                        </a:rPr>
                        <a:t>最好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3200" b="1" kern="100" dirty="0">
                          <a:effectLst/>
                          <a:latin typeface="Times New Roman"/>
                          <a:ea typeface="宋体"/>
                          <a:sym typeface="Symbol"/>
                        </a:rPr>
                        <a:t></a:t>
                      </a:r>
                      <a:r>
                        <a:rPr lang="en-US" sz="3200" b="1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  <a:latin typeface="Times New Roman"/>
                          <a:ea typeface="宋体"/>
                        </a:rPr>
                        <a:t>2n</a:t>
                      </a:r>
                      <a:r>
                        <a:rPr lang="en-US" sz="3200" b="1" kern="100" dirty="0">
                          <a:effectLst/>
                          <a:latin typeface="Times New Roman"/>
                          <a:ea typeface="宋体"/>
                          <a:sym typeface="Symbol"/>
                        </a:rPr>
                        <a:t></a:t>
                      </a:r>
                      <a:r>
                        <a:rPr lang="en-US" sz="3200" b="1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0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effectLst/>
                          <a:latin typeface="Times New Roman"/>
                          <a:ea typeface="宋体"/>
                        </a:rPr>
                        <a:t>平均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b="1" kern="100" dirty="0">
                          <a:effectLst/>
                          <a:latin typeface="Times New Roman"/>
                          <a:ea typeface="宋体"/>
                        </a:rPr>
                        <a:t>(n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宋体"/>
                          <a:sym typeface="Symbol"/>
                        </a:rPr>
                        <a:t>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宋体"/>
                        </a:rPr>
                        <a:t>1)(n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宋体"/>
                          <a:sym typeface="Symbol"/>
                        </a:rPr>
                        <a:t>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宋体"/>
                        </a:rPr>
                        <a:t>4)/4</a:t>
                      </a:r>
                      <a:endParaRPr lang="zh-CN" sz="3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</a:rPr>
                        <a:t>(n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  <a:sym typeface="Symbol"/>
                        </a:rPr>
                        <a:t>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</a:rPr>
                        <a:t>1)(n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  <a:sym typeface="Symbol"/>
                        </a:rPr>
                        <a:t>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</a:rPr>
                        <a:t>8)/4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0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  <a:latin typeface="Times New Roman"/>
                          <a:ea typeface="宋体"/>
                        </a:rPr>
                        <a:t>最坏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</a:rPr>
                        <a:t>(n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  <a:sym typeface="Symbol"/>
                        </a:rPr>
                        <a:t>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</a:rPr>
                        <a:t>1)(n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  <a:sym typeface="Symbol"/>
                        </a:rPr>
                        <a:t>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</a:rPr>
                        <a:t>2)/2</a:t>
                      </a:r>
                      <a:endParaRPr lang="zh-CN" altLang="zh-CN" sz="3200" b="1" kern="100" dirty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</a:rPr>
                        <a:t>(n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  <a:sym typeface="Symbol"/>
                        </a:rPr>
                        <a:t>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</a:rPr>
                        <a:t>1)(n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  <a:sym typeface="Symbol"/>
                        </a:rPr>
                        <a:t></a:t>
                      </a:r>
                      <a:r>
                        <a:rPr lang="en-US" altLang="zh-CN" sz="3200" b="1" kern="100" dirty="0">
                          <a:effectLst/>
                          <a:latin typeface="Times New Roman"/>
                          <a:ea typeface="+mn-ea"/>
                        </a:rPr>
                        <a:t>4)/2</a:t>
                      </a:r>
                      <a:endParaRPr lang="zh-CN" altLang="zh-CN" sz="3200" b="1" kern="100" dirty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25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82202"/>
      </p:ext>
    </p:extLst>
  </p:cSld>
  <p:clrMapOvr>
    <a:masterClrMapping/>
  </p:clrMapOvr>
  <p:transition>
    <p:strips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458200" cy="4679950"/>
          </a:xfrm>
        </p:spPr>
        <p:txBody>
          <a:bodyPr>
            <a:normAutofit/>
          </a:bodyPr>
          <a:lstStyle/>
          <a:p>
            <a:pPr marL="355600" indent="-355600"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总结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n-US" altLang="zh-CN" sz="29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4000"/>
              </a:lnSpc>
              <a:spcBef>
                <a:spcPts val="0"/>
              </a:spcBef>
              <a:buClr>
                <a:srgbClr val="3333FF"/>
              </a:buClr>
              <a:buSzPct val="85000"/>
              <a:buFont typeface="Wingdings" pitchFamily="2" charset="2"/>
              <a:buChar char="l"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优点：算法简单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4000"/>
              </a:lnSpc>
              <a:spcBef>
                <a:spcPts val="0"/>
              </a:spcBef>
              <a:buClr>
                <a:srgbClr val="3333FF"/>
              </a:buClr>
              <a:buSzPct val="85000"/>
              <a:buFont typeface="Wingdings" pitchFamily="2" charset="2"/>
              <a:buChar char="l"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缺点：期望复杂性为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9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) . </a:t>
            </a:r>
          </a:p>
          <a:p>
            <a:pPr>
              <a:lnSpc>
                <a:spcPts val="4000"/>
              </a:lnSpc>
              <a:spcBef>
                <a:spcPts val="0"/>
              </a:spcBef>
              <a:buClr>
                <a:srgbClr val="3333FF"/>
              </a:buClr>
              <a:buSzPct val="85000"/>
              <a:buFont typeface="Wingdings" pitchFamily="2" charset="2"/>
              <a:buChar char="l"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稳定性：直接插入排序是稳定的排序方法。</a:t>
            </a:r>
          </a:p>
          <a:p>
            <a:pPr>
              <a:lnSpc>
                <a:spcPts val="4000"/>
              </a:lnSpc>
              <a:spcBef>
                <a:spcPts val="0"/>
              </a:spcBef>
              <a:buClr>
                <a:srgbClr val="3333FF"/>
              </a:buClr>
              <a:buSzPct val="85000"/>
              <a:buFont typeface="Wingdings" pitchFamily="2" charset="2"/>
              <a:buChar char="l"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最好情况：若被排序文件中诸记录对应的关键词，满足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  <a:sym typeface="Symbol"/>
              </a:rPr>
              <a:t>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900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，则算法的时间复杂度为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) . </a:t>
            </a:r>
          </a:p>
          <a:p>
            <a:pPr>
              <a:lnSpc>
                <a:spcPts val="4000"/>
              </a:lnSpc>
              <a:spcBef>
                <a:spcPts val="0"/>
              </a:spcBef>
              <a:buClr>
                <a:srgbClr val="3333FF"/>
              </a:buClr>
              <a:buSzPct val="85000"/>
              <a:buFont typeface="Wingdings" pitchFamily="2" charset="2"/>
              <a:buChar char="l"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辅助空间： </a:t>
            </a:r>
            <a:r>
              <a:rPr lang="en-US" altLang="zh-CN" sz="29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(1) </a:t>
            </a: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26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2"/>
            <a:ext cx="8416925" cy="36548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直接插入排序算法还可改进吗？</a:t>
            </a:r>
          </a:p>
          <a:p>
            <a:pPr marL="0" indent="0">
              <a:lnSpc>
                <a:spcPts val="4000"/>
              </a:lnSpc>
              <a:spcBef>
                <a:spcPts val="2400"/>
              </a:spcBef>
              <a:buNone/>
            </a:pPr>
            <a:r>
              <a:rPr lang="zh-CN" altLang="en-US" sz="2900" b="1" dirty="0"/>
              <a:t>在直接插入排序算法中，包含一个查找过程，对前面已排好序的记录序列执行顺序查找。这是其效率低下的原因之一，由此我们想通过改进顺序查找来提高算法的排序效率</a:t>
            </a:r>
            <a:r>
              <a:rPr lang="en-US" altLang="zh-CN" sz="2900" b="1" dirty="0"/>
              <a:t>.</a:t>
            </a: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27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idx="1"/>
          </p:nvPr>
        </p:nvSpPr>
        <p:spPr>
          <a:xfrm>
            <a:off x="224653" y="908051"/>
            <a:ext cx="8488362" cy="4501170"/>
          </a:xfrm>
        </p:spPr>
        <p:txBody>
          <a:bodyPr>
            <a:noAutofit/>
          </a:bodyPr>
          <a:lstStyle/>
          <a:p>
            <a:pPr algn="just">
              <a:lnSpc>
                <a:spcPts val="3900"/>
              </a:lnSpc>
              <a:spcBef>
                <a:spcPts val="0"/>
              </a:spcBef>
              <a:buClr>
                <a:srgbClr val="3333FF"/>
              </a:buClr>
              <a:buSzPct val="85000"/>
              <a:buFont typeface="Wingdings" pitchFamily="2" charset="2"/>
              <a:buChar char="l"/>
            </a:pPr>
            <a:r>
              <a:rPr lang="zh-CN" altLang="en-US" sz="2850" b="1" dirty="0">
                <a:latin typeface="Times New Roman" pitchFamily="18" charset="0"/>
                <a:cs typeface="Times New Roman" pitchFamily="18" charset="0"/>
              </a:rPr>
              <a:t>通过将顺序查找改为二分查找，可构造</a:t>
            </a:r>
            <a:r>
              <a:rPr lang="zh-CN" altLang="en-US" sz="2850" b="1" dirty="0">
                <a:solidFill>
                  <a:srgbClr val="C60C19"/>
                </a:solidFill>
                <a:latin typeface="Times New Roman" pitchFamily="18" charset="0"/>
                <a:cs typeface="Times New Roman" pitchFamily="18" charset="0"/>
              </a:rPr>
              <a:t>二分插入排序算法</a:t>
            </a:r>
            <a:r>
              <a:rPr lang="zh-CN" altLang="en-US" sz="2850" b="1" dirty="0">
                <a:latin typeface="Times New Roman" pitchFamily="18" charset="0"/>
                <a:cs typeface="Times New Roman" pitchFamily="18" charset="0"/>
              </a:rPr>
              <a:t>。即在插入第 </a:t>
            </a:r>
            <a:r>
              <a:rPr lang="en-US" altLang="zh-CN" sz="2850" b="1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2850" b="1" dirty="0">
                <a:latin typeface="Times New Roman" pitchFamily="18" charset="0"/>
                <a:cs typeface="Times New Roman" pitchFamily="18" charset="0"/>
              </a:rPr>
              <a:t>个元素时，不是像直接插入排序那样顺序寻找插入位置，而是采用一种二分方法，譬如对半查找方法，寻找插入位置</a:t>
            </a:r>
            <a:r>
              <a:rPr lang="en-US" altLang="zh-CN" sz="285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5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3900"/>
              </a:lnSpc>
              <a:spcBef>
                <a:spcPts val="2400"/>
              </a:spcBef>
              <a:buClr>
                <a:srgbClr val="3333FF"/>
              </a:buClr>
              <a:buSzPct val="85000"/>
              <a:buFont typeface="Wingdings" pitchFamily="2" charset="2"/>
              <a:buChar char="l"/>
            </a:pPr>
            <a:r>
              <a:rPr lang="zh-CN" altLang="en-US" sz="2850" b="1" dirty="0">
                <a:latin typeface="Times New Roman" pitchFamily="18" charset="0"/>
                <a:cs typeface="Times New Roman" pitchFamily="18" charset="0"/>
              </a:rPr>
              <a:t>假定文件（</a:t>
            </a:r>
            <a:r>
              <a:rPr lang="en-US" altLang="zh-CN" sz="285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5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5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5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5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5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5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85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5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50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50" b="1" dirty="0">
                <a:latin typeface="Times New Roman" pitchFamily="18" charset="0"/>
                <a:cs typeface="Times New Roman" pitchFamily="18" charset="0"/>
              </a:rPr>
              <a:t>）采用</a:t>
            </a:r>
            <a:r>
              <a:rPr lang="zh-CN" altLang="en-US" sz="285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顺序存储</a:t>
            </a:r>
            <a:r>
              <a:rPr lang="zh-CN" altLang="en-US" sz="2850" b="1" dirty="0">
                <a:latin typeface="Times New Roman" pitchFamily="18" charset="0"/>
                <a:cs typeface="Times New Roman" pitchFamily="18" charset="0"/>
              </a:rPr>
              <a:t>（注意，对于链接存储，不能使用对半查找），则对半查找可减少关键词的比较次数，但不能减少记录的移动次数。</a:t>
            </a: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28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1016605" y="413665"/>
            <a:ext cx="7290810" cy="5715635"/>
          </a:xfrm>
        </p:spPr>
        <p:txBody>
          <a:bodyPr>
            <a:normAutofit/>
          </a:bodyPr>
          <a:lstStyle/>
          <a:p>
            <a:pPr algn="ctr">
              <a:buFont typeface="Monotype Sorts" pitchFamily="2" charset="2"/>
              <a:buNone/>
            </a:pPr>
            <a:r>
              <a:rPr lang="zh-CN" altLang="en-US" sz="3900" b="1" dirty="0">
                <a:latin typeface="仿宋_GB2312" pitchFamily="49" charset="-122"/>
                <a:ea typeface="仿宋_GB2312" pitchFamily="49" charset="-122"/>
              </a:rPr>
              <a:t>第七章   排序</a:t>
            </a:r>
            <a:endParaRPr lang="en-US" altLang="zh-CN" sz="3900" dirty="0"/>
          </a:p>
          <a:p>
            <a:pPr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750" b="1" dirty="0">
                <a:latin typeface="Times New Roman" pitchFamily="18" charset="0"/>
                <a:ea typeface="+mj-ea"/>
                <a:cs typeface="Times New Roman" pitchFamily="18" charset="0"/>
              </a:rPr>
              <a:t>7.1 </a:t>
            </a:r>
            <a:r>
              <a:rPr lang="zh-CN" altLang="en-US" sz="2750" b="1" dirty="0">
                <a:latin typeface="Times New Roman" pitchFamily="18" charset="0"/>
                <a:ea typeface="+mj-ea"/>
                <a:cs typeface="Times New Roman" pitchFamily="18" charset="0"/>
              </a:rPr>
              <a:t>基本概念</a:t>
            </a:r>
            <a:endParaRPr lang="en-US" altLang="zh-CN" sz="275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750" b="1" dirty="0">
                <a:solidFill>
                  <a:srgbClr val="CC33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7.2 </a:t>
            </a:r>
            <a:r>
              <a:rPr lang="zh-CN" altLang="en-US" sz="2750" b="1" dirty="0">
                <a:solidFill>
                  <a:srgbClr val="CC33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插入排序</a:t>
            </a:r>
          </a:p>
          <a:p>
            <a:pPr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750" b="1" dirty="0">
                <a:solidFill>
                  <a:srgbClr val="CC33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直接插入排序</a:t>
            </a:r>
          </a:p>
          <a:p>
            <a:pPr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750" b="1" dirty="0">
                <a:solidFill>
                  <a:srgbClr val="CC33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</a:t>
            </a:r>
            <a:r>
              <a:rPr lang="zh-CN" altLang="en-US" sz="2750" b="1" dirty="0">
                <a:solidFill>
                  <a:srgbClr val="CC33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希尔排序</a:t>
            </a:r>
            <a:endParaRPr lang="en-US" altLang="zh-CN" sz="2750" b="1" dirty="0">
              <a:solidFill>
                <a:srgbClr val="CC33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750" b="1" dirty="0">
                <a:latin typeface="Times New Roman" pitchFamily="18" charset="0"/>
                <a:ea typeface="+mj-ea"/>
                <a:cs typeface="Times New Roman" pitchFamily="18" charset="0"/>
              </a:rPr>
              <a:t>7.3 </a:t>
            </a:r>
            <a:r>
              <a:rPr lang="zh-CN" altLang="en-US" sz="2750" b="1" dirty="0">
                <a:latin typeface="Times New Roman" pitchFamily="18" charset="0"/>
                <a:ea typeface="+mj-ea"/>
                <a:cs typeface="Times New Roman" pitchFamily="18" charset="0"/>
              </a:rPr>
              <a:t>交换排序</a:t>
            </a:r>
          </a:p>
          <a:p>
            <a:pPr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750" b="1" dirty="0">
                <a:latin typeface="Times New Roman" pitchFamily="18" charset="0"/>
                <a:ea typeface="+mj-ea"/>
                <a:cs typeface="Times New Roman" pitchFamily="18" charset="0"/>
              </a:rPr>
              <a:t>7.4 </a:t>
            </a:r>
            <a:r>
              <a:rPr lang="zh-CN" altLang="en-US" sz="2750" b="1" dirty="0">
                <a:latin typeface="Times New Roman" pitchFamily="18" charset="0"/>
                <a:ea typeface="+mj-ea"/>
                <a:cs typeface="Times New Roman" pitchFamily="18" charset="0"/>
              </a:rPr>
              <a:t>选择排序</a:t>
            </a:r>
          </a:p>
          <a:p>
            <a:pPr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750" b="1" dirty="0">
                <a:latin typeface="Times New Roman" pitchFamily="18" charset="0"/>
                <a:ea typeface="+mj-ea"/>
                <a:cs typeface="Times New Roman" pitchFamily="18" charset="0"/>
              </a:rPr>
              <a:t>7.5 </a:t>
            </a:r>
            <a:r>
              <a:rPr lang="zh-CN" altLang="en-US" sz="2750" b="1" dirty="0">
                <a:latin typeface="Times New Roman" pitchFamily="18" charset="0"/>
                <a:ea typeface="+mj-ea"/>
                <a:cs typeface="Times New Roman" pitchFamily="18" charset="0"/>
              </a:rPr>
              <a:t>合并排序</a:t>
            </a:r>
          </a:p>
          <a:p>
            <a:pPr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750" b="1" dirty="0">
                <a:latin typeface="Times New Roman" pitchFamily="18" charset="0"/>
                <a:ea typeface="+mj-ea"/>
                <a:cs typeface="Times New Roman" pitchFamily="18" charset="0"/>
              </a:rPr>
              <a:t>7.6 </a:t>
            </a:r>
            <a:r>
              <a:rPr lang="zh-CN" altLang="en-US" sz="2750" b="1" dirty="0">
                <a:latin typeface="Times New Roman" pitchFamily="18" charset="0"/>
                <a:ea typeface="+mj-ea"/>
                <a:cs typeface="Times New Roman" pitchFamily="18" charset="0"/>
              </a:rPr>
              <a:t>基于关键词比较的排序算法分析</a:t>
            </a:r>
          </a:p>
          <a:p>
            <a:pPr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750" b="1" dirty="0">
                <a:latin typeface="Times New Roman" pitchFamily="18" charset="0"/>
                <a:ea typeface="+mj-ea"/>
                <a:cs typeface="Times New Roman" pitchFamily="18" charset="0"/>
              </a:rPr>
              <a:t>7.7 </a:t>
            </a:r>
            <a:r>
              <a:rPr lang="zh-CN" altLang="en-US" sz="2750" b="1" dirty="0">
                <a:latin typeface="Times New Roman" pitchFamily="18" charset="0"/>
                <a:ea typeface="+mj-ea"/>
                <a:cs typeface="Times New Roman" pitchFamily="18" charset="0"/>
              </a:rPr>
              <a:t>分布排序</a:t>
            </a:r>
          </a:p>
          <a:p>
            <a:pPr>
              <a:lnSpc>
                <a:spcPts val="39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750" b="1" dirty="0">
                <a:latin typeface="Times New Roman" pitchFamily="18" charset="0"/>
                <a:ea typeface="+mj-ea"/>
                <a:cs typeface="Times New Roman" pitchFamily="18" charset="0"/>
              </a:rPr>
              <a:t>7.8 </a:t>
            </a:r>
            <a:r>
              <a:rPr lang="zh-CN" altLang="en-US" sz="2750" b="1" dirty="0">
                <a:latin typeface="Times New Roman" pitchFamily="18" charset="0"/>
                <a:ea typeface="+mj-ea"/>
                <a:cs typeface="Times New Roman" pitchFamily="18" charset="0"/>
              </a:rPr>
              <a:t>外排序</a:t>
            </a:r>
            <a:endParaRPr lang="en-US" altLang="zh-CN" sz="275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29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370888" cy="5183188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rgbClr val="3333FF"/>
              </a:buClr>
              <a:buSzPct val="85000"/>
              <a:buFont typeface="Wingdings" pitchFamily="2" charset="2"/>
              <a:buChar char="l"/>
            </a:pPr>
            <a:r>
              <a:rPr lang="zh-CN" altLang="en-US" sz="2500" b="1" dirty="0"/>
              <a:t>从数学和计算机角度而言，简单地说排序算法就是把元素按照一定的序关系列表，最常见的序关系是</a:t>
            </a:r>
            <a:r>
              <a:rPr lang="zh-CN" altLang="en-US" sz="2500" b="1" dirty="0">
                <a:solidFill>
                  <a:srgbClr val="C60C19"/>
                </a:solidFill>
              </a:rPr>
              <a:t>数字序</a:t>
            </a:r>
            <a:r>
              <a:rPr lang="zh-CN" altLang="en-US" sz="2500" b="1" dirty="0"/>
              <a:t>和</a:t>
            </a:r>
            <a:r>
              <a:rPr lang="zh-CN" altLang="en-US" sz="2500" b="1" dirty="0">
                <a:solidFill>
                  <a:srgbClr val="C60C19"/>
                </a:solidFill>
              </a:rPr>
              <a:t>字典序</a:t>
            </a:r>
            <a:r>
              <a:rPr lang="zh-CN" altLang="en-US" sz="2500" b="1" dirty="0"/>
              <a:t>。</a:t>
            </a:r>
          </a:p>
          <a:p>
            <a:pPr algn="just">
              <a:lnSpc>
                <a:spcPct val="120000"/>
              </a:lnSpc>
              <a:buClr>
                <a:srgbClr val="3333FF"/>
              </a:buClr>
              <a:buSzPct val="85000"/>
              <a:buFont typeface="Wingdings" pitchFamily="2" charset="2"/>
              <a:buChar char="l"/>
            </a:pPr>
            <a:r>
              <a:rPr lang="zh-CN" altLang="en-US" sz="2500" b="1" dirty="0"/>
              <a:t>高效的排序算法</a:t>
            </a:r>
            <a:r>
              <a:rPr lang="zh-CN" altLang="en-US" sz="2500" b="1" dirty="0">
                <a:solidFill>
                  <a:srgbClr val="C60C19"/>
                </a:solidFill>
              </a:rPr>
              <a:t>有助于提高其他算法的效率</a:t>
            </a:r>
            <a:r>
              <a:rPr lang="zh-CN" altLang="en-US" sz="2500" b="1" dirty="0"/>
              <a:t>，如查找算法</a:t>
            </a:r>
            <a:r>
              <a:rPr lang="en-US" altLang="zh-CN" sz="2500" b="1" dirty="0"/>
              <a:t>. </a:t>
            </a:r>
            <a:r>
              <a:rPr lang="zh-CN" altLang="en-US" sz="2500" b="1" dirty="0"/>
              <a:t>此外，在很多情况下，排序</a:t>
            </a:r>
            <a:r>
              <a:rPr lang="zh-CN" altLang="en-US" sz="2500" b="1" dirty="0">
                <a:solidFill>
                  <a:srgbClr val="C60C19"/>
                </a:solidFill>
              </a:rPr>
              <a:t>有助于数据规范化，便于阅读、理解</a:t>
            </a:r>
            <a:r>
              <a:rPr lang="zh-CN" altLang="en-US" sz="2500" b="1" dirty="0"/>
              <a:t>。</a:t>
            </a:r>
          </a:p>
          <a:p>
            <a:pPr algn="just">
              <a:lnSpc>
                <a:spcPct val="120000"/>
              </a:lnSpc>
              <a:buClr>
                <a:srgbClr val="3333FF"/>
              </a:buClr>
              <a:buSzPct val="85000"/>
              <a:buFont typeface="Wingdings" pitchFamily="2" charset="2"/>
              <a:buChar char="l"/>
            </a:pPr>
            <a:r>
              <a:rPr lang="zh-CN" altLang="en-US" sz="2500" b="1" dirty="0"/>
              <a:t>尽管排序问题本身相对于其他计算理论问题而言并不是很复杂，但要设计</a:t>
            </a:r>
            <a:r>
              <a:rPr lang="zh-CN" altLang="en-US" sz="2500" b="1" dirty="0">
                <a:solidFill>
                  <a:srgbClr val="CC3300"/>
                </a:solidFill>
              </a:rPr>
              <a:t>高效、有针对性的排序算法</a:t>
            </a:r>
            <a:r>
              <a:rPr lang="zh-CN" altLang="en-US" sz="2500" b="1" dirty="0"/>
              <a:t>也并非易事</a:t>
            </a:r>
            <a:r>
              <a:rPr lang="en-US" altLang="zh-CN" sz="2500" b="1" dirty="0"/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3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idx="1"/>
          </p:nvPr>
        </p:nvSpPr>
        <p:spPr>
          <a:xfrm>
            <a:off x="107950" y="207963"/>
            <a:ext cx="8604250" cy="5607050"/>
          </a:xfrm>
        </p:spPr>
        <p:txBody>
          <a:bodyPr>
            <a:normAutofit/>
          </a:bodyPr>
          <a:lstStyle/>
          <a:p>
            <a:pPr algn="ctr"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7.2.2 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希尔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(shell)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排序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CN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pt-BR" altLang="zh-CN" sz="2900" b="1" dirty="0">
                <a:latin typeface="Times New Roman" pitchFamily="18" charset="0"/>
                <a:cs typeface="Times New Roman" pitchFamily="18" charset="0"/>
              </a:rPr>
              <a:t>1959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年，</a:t>
            </a:r>
            <a:r>
              <a:rPr lang="pt-BR" altLang="zh-CN" sz="2900" b="1" dirty="0">
                <a:latin typeface="Times New Roman" pitchFamily="18" charset="0"/>
                <a:cs typeface="Times New Roman" pitchFamily="18" charset="0"/>
              </a:rPr>
              <a:t>Donald L. Shell 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提出 </a:t>
            </a:r>
            <a:r>
              <a:rPr lang="pt-BR" altLang="zh-CN" sz="2900" b="1" dirty="0">
                <a:latin typeface="Times New Roman" pitchFamily="18" charset="0"/>
                <a:cs typeface="Times New Roman" pitchFamily="18" charset="0"/>
              </a:rPr>
              <a:t>Shell 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排序算法 </a:t>
            </a:r>
            <a:r>
              <a:rPr lang="zh-CN" altLang="pt-BR" sz="29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源自对直接插入排序算法的改进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9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希尔排序算法（渐减增量排序算法）的思想：</a:t>
            </a:r>
            <a:endParaRPr lang="en-US" altLang="zh-CN" sz="29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将记录按下标的一定增量分组，</a:t>
            </a:r>
            <a:r>
              <a:rPr lang="zh-CN" altLang="en-US" sz="29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对每组使用直接插入排序算法排序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；随着增量值逐渐减少，每组包含的关键词越来越多，当增量值减少到 </a:t>
            </a:r>
            <a:r>
              <a:rPr lang="en-US" altLang="zh-CN" sz="2900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时，整个文件恰被分成一组，算法终止。</a:t>
            </a:r>
            <a:endParaRPr lang="zh-CN" altLang="en-US" sz="29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30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9144000" cy="68580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]  </a:t>
            </a:r>
            <a:r>
              <a:rPr lang="zh-CN" altLang="en-US" sz="2400" dirty="0"/>
              <a:t>将十个数进行希尔排序的示例。</a:t>
            </a:r>
            <a:r>
              <a:rPr lang="zh-CN" altLang="en-US" b="0" dirty="0">
                <a:latin typeface="幼圆" pitchFamily="49" charset="-122"/>
                <a:ea typeface="幼圆" pitchFamily="49" charset="-122"/>
              </a:rPr>
              <a:t>  </a:t>
            </a:r>
          </a:p>
        </p:txBody>
      </p: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447800" y="6858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幼圆" pitchFamily="49" charset="-122"/>
                <a:ea typeface="幼圆" pitchFamily="49" charset="-122"/>
              </a:rPr>
              <a:t> </a:t>
            </a:r>
            <a:endParaRPr kumimoji="1" lang="zh-CN" altLang="en-US" sz="2400" b="1">
              <a:solidFill>
                <a:srgbClr val="80008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3400" y="914400"/>
            <a:ext cx="8077200" cy="5181600"/>
            <a:chOff x="533400" y="914400"/>
            <a:chExt cx="8077200" cy="5181600"/>
          </a:xfrm>
        </p:grpSpPr>
        <p:sp>
          <p:nvSpPr>
            <p:cNvPr id="427013" name="Line 5"/>
            <p:cNvSpPr>
              <a:spLocks noChangeShapeType="1"/>
            </p:cNvSpPr>
            <p:nvPr/>
          </p:nvSpPr>
          <p:spPr bwMode="auto">
            <a:xfrm>
              <a:off x="1676400" y="1752600"/>
              <a:ext cx="6781800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14" name="AutoShape 6"/>
            <p:cNvSpPr>
              <a:spLocks/>
            </p:cNvSpPr>
            <p:nvPr/>
          </p:nvSpPr>
          <p:spPr bwMode="auto">
            <a:xfrm>
              <a:off x="1828800" y="1828800"/>
              <a:ext cx="152400" cy="4191000"/>
            </a:xfrm>
            <a:prstGeom prst="leftBracket">
              <a:avLst>
                <a:gd name="adj" fmla="val 229167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15" name="AutoShape 7"/>
            <p:cNvSpPr>
              <a:spLocks/>
            </p:cNvSpPr>
            <p:nvPr/>
          </p:nvSpPr>
          <p:spPr bwMode="auto">
            <a:xfrm flipH="1">
              <a:off x="8229600" y="1905000"/>
              <a:ext cx="152400" cy="4191000"/>
            </a:xfrm>
            <a:prstGeom prst="leftBracket">
              <a:avLst>
                <a:gd name="adj" fmla="val 229167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16" name="Rectangle 8"/>
            <p:cNvSpPr>
              <a:spLocks noChangeArrowheads="1"/>
            </p:cNvSpPr>
            <p:nvPr/>
          </p:nvSpPr>
          <p:spPr bwMode="auto">
            <a:xfrm>
              <a:off x="1828800" y="914400"/>
              <a:ext cx="670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  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0   1   2  </a:t>
              </a:r>
              <a:r>
                <a:rPr kumimoji="1" lang="en-US" altLang="zh-CN" sz="3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       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3   4  </a:t>
              </a:r>
              <a:r>
                <a:rPr kumimoji="1" lang="en-US" altLang="zh-CN" sz="3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       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5   6   7  </a:t>
              </a:r>
              <a:r>
                <a:rPr kumimoji="1" lang="en-US" altLang="zh-CN" sz="5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8   9</a:t>
              </a:r>
            </a:p>
          </p:txBody>
        </p:sp>
        <p:sp>
          <p:nvSpPr>
            <p:cNvPr id="427017" name="Rectangle 9"/>
            <p:cNvSpPr>
              <a:spLocks noChangeArrowheads="1"/>
            </p:cNvSpPr>
            <p:nvPr/>
          </p:nvSpPr>
          <p:spPr bwMode="auto">
            <a:xfrm>
              <a:off x="1905000" y="1371600"/>
              <a:ext cx="670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36    25    48    12    65    </a:t>
              </a:r>
              <a:r>
                <a:rPr kumimoji="1" lang="en-US" altLang="zh-CN" sz="2400" b="1" u="sng" dirty="0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</a:rPr>
                <a:t>25</a:t>
              </a:r>
              <a:r>
                <a:rPr kumimoji="1" lang="en-US" altLang="zh-CN" sz="2400" b="1" u="sng" dirty="0">
                  <a:solidFill>
                    <a:srgbClr val="99FF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kumimoji="1" lang="en-US" altLang="zh-CN" sz="2400" b="1" dirty="0">
                  <a:solidFill>
                    <a:srgbClr val="99FF66"/>
                  </a:solidFill>
                  <a:latin typeface="Times New Roman" pitchFamily="18" charset="0"/>
                  <a:ea typeface="幼圆" pitchFamily="49" charset="-122"/>
                </a:rPr>
                <a:t>  </a:t>
              </a: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 43    58    76    32</a:t>
              </a:r>
            </a:p>
          </p:txBody>
        </p:sp>
        <p:sp>
          <p:nvSpPr>
            <p:cNvPr id="427018" name="Text Box 10"/>
            <p:cNvSpPr txBox="1">
              <a:spLocks noChangeArrowheads="1"/>
            </p:cNvSpPr>
            <p:nvPr/>
          </p:nvSpPr>
          <p:spPr bwMode="auto">
            <a:xfrm>
              <a:off x="533400" y="914400"/>
              <a:ext cx="1066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下标</a:t>
              </a:r>
            </a:p>
          </p:txBody>
        </p:sp>
        <p:sp>
          <p:nvSpPr>
            <p:cNvPr id="427019" name="Text Box 11"/>
            <p:cNvSpPr txBox="1">
              <a:spLocks noChangeArrowheads="1"/>
            </p:cNvSpPr>
            <p:nvPr/>
          </p:nvSpPr>
          <p:spPr bwMode="auto">
            <a:xfrm>
              <a:off x="533400" y="1905000"/>
              <a:ext cx="990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ea typeface="幼圆" pitchFamily="49" charset="-122"/>
                </a:rPr>
                <a:t>d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itchFamily="18" charset="0"/>
                  <a:ea typeface="幼圆" pitchFamily="49" charset="-122"/>
                </a:rPr>
                <a:t>1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ea typeface="幼圆" pitchFamily="49" charset="-122"/>
                </a:rPr>
                <a:t>=5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57400" y="1828800"/>
            <a:ext cx="3775075" cy="647901"/>
            <a:chOff x="2057400" y="1828800"/>
            <a:chExt cx="3775075" cy="647901"/>
          </a:xfrm>
        </p:grpSpPr>
        <p:grpSp>
          <p:nvGrpSpPr>
            <p:cNvPr id="427021" name="Group 13"/>
            <p:cNvGrpSpPr>
              <a:grpSpLocks/>
            </p:cNvGrpSpPr>
            <p:nvPr/>
          </p:nvGrpSpPr>
          <p:grpSpPr bwMode="auto">
            <a:xfrm>
              <a:off x="2236391" y="2247700"/>
              <a:ext cx="3075853" cy="229001"/>
              <a:chOff x="1440" y="1344"/>
              <a:chExt cx="1920" cy="192"/>
            </a:xfrm>
          </p:grpSpPr>
          <p:sp>
            <p:nvSpPr>
              <p:cNvPr id="427022" name="Line 14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7023" name="Line 15"/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19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7024" name="Line 16"/>
              <p:cNvSpPr>
                <a:spLocks noChangeShapeType="1"/>
              </p:cNvSpPr>
              <p:nvPr/>
            </p:nvSpPr>
            <p:spPr bwMode="auto">
              <a:xfrm flipV="1">
                <a:off x="3360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7025" name="Text Box 17"/>
            <p:cNvSpPr txBox="1">
              <a:spLocks noChangeArrowheads="1"/>
            </p:cNvSpPr>
            <p:nvPr/>
          </p:nvSpPr>
          <p:spPr bwMode="auto">
            <a:xfrm>
              <a:off x="2057400" y="1828800"/>
              <a:ext cx="6999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en-US" altLang="zh-CN" sz="2400" b="1"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427026" name="Text Box 18"/>
            <p:cNvSpPr txBox="1">
              <a:spLocks noChangeArrowheads="1"/>
            </p:cNvSpPr>
            <p:nvPr/>
          </p:nvSpPr>
          <p:spPr bwMode="auto">
            <a:xfrm>
              <a:off x="5132547" y="1828800"/>
              <a:ext cx="6999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en-US" altLang="zh-CN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94576" y="2514600"/>
            <a:ext cx="3756969" cy="685800"/>
            <a:chOff x="2594576" y="2514600"/>
            <a:chExt cx="3756969" cy="685800"/>
          </a:xfrm>
        </p:grpSpPr>
        <p:grpSp>
          <p:nvGrpSpPr>
            <p:cNvPr id="427028" name="Group 20"/>
            <p:cNvGrpSpPr>
              <a:grpSpLocks/>
            </p:cNvGrpSpPr>
            <p:nvPr/>
          </p:nvGrpSpPr>
          <p:grpSpPr bwMode="auto">
            <a:xfrm>
              <a:off x="2827885" y="2895600"/>
              <a:ext cx="3110791" cy="304800"/>
              <a:chOff x="1440" y="1344"/>
              <a:chExt cx="1920" cy="192"/>
            </a:xfrm>
          </p:grpSpPr>
          <p:sp>
            <p:nvSpPr>
              <p:cNvPr id="427029" name="Line 21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7030" name="Line 22"/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19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7031" name="Line 23"/>
              <p:cNvSpPr>
                <a:spLocks noChangeShapeType="1"/>
              </p:cNvSpPr>
              <p:nvPr/>
            </p:nvSpPr>
            <p:spPr bwMode="auto">
              <a:xfrm flipV="1">
                <a:off x="3360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7032" name="Text Box 24"/>
            <p:cNvSpPr txBox="1">
              <a:spLocks noChangeArrowheads="1"/>
            </p:cNvSpPr>
            <p:nvPr/>
          </p:nvSpPr>
          <p:spPr bwMode="auto">
            <a:xfrm>
              <a:off x="2594576" y="2514600"/>
              <a:ext cx="6999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25</a:t>
              </a:r>
            </a:p>
          </p:txBody>
        </p:sp>
        <p:sp>
          <p:nvSpPr>
            <p:cNvPr id="427033" name="Text Box 25"/>
            <p:cNvSpPr txBox="1">
              <a:spLocks noChangeArrowheads="1"/>
            </p:cNvSpPr>
            <p:nvPr/>
          </p:nvSpPr>
          <p:spPr bwMode="auto">
            <a:xfrm>
              <a:off x="5651617" y="2514600"/>
              <a:ext cx="6999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43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13229" y="3235325"/>
            <a:ext cx="3744595" cy="609600"/>
            <a:chOff x="3213229" y="3235325"/>
            <a:chExt cx="3744595" cy="609600"/>
          </a:xfrm>
        </p:grpSpPr>
        <p:grpSp>
          <p:nvGrpSpPr>
            <p:cNvPr id="427035" name="Group 27"/>
            <p:cNvGrpSpPr>
              <a:grpSpLocks/>
            </p:cNvGrpSpPr>
            <p:nvPr/>
          </p:nvGrpSpPr>
          <p:grpSpPr bwMode="auto">
            <a:xfrm>
              <a:off x="3454158" y="3654025"/>
              <a:ext cx="3053057" cy="190900"/>
              <a:chOff x="1440" y="1344"/>
              <a:chExt cx="1920" cy="192"/>
            </a:xfrm>
          </p:grpSpPr>
          <p:sp>
            <p:nvSpPr>
              <p:cNvPr id="427036" name="Line 28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7037" name="Line 29"/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19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7038" name="Line 30"/>
              <p:cNvSpPr>
                <a:spLocks noChangeShapeType="1"/>
              </p:cNvSpPr>
              <p:nvPr/>
            </p:nvSpPr>
            <p:spPr bwMode="auto">
              <a:xfrm flipV="1">
                <a:off x="3360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7039" name="Text Box 31"/>
            <p:cNvSpPr txBox="1">
              <a:spLocks noChangeArrowheads="1"/>
            </p:cNvSpPr>
            <p:nvPr/>
          </p:nvSpPr>
          <p:spPr bwMode="auto">
            <a:xfrm>
              <a:off x="3213229" y="3235325"/>
              <a:ext cx="6999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48</a:t>
              </a:r>
            </a:p>
          </p:txBody>
        </p:sp>
        <p:sp>
          <p:nvSpPr>
            <p:cNvPr id="427040" name="Text Box 32"/>
            <p:cNvSpPr txBox="1">
              <a:spLocks noChangeArrowheads="1"/>
            </p:cNvSpPr>
            <p:nvPr/>
          </p:nvSpPr>
          <p:spPr bwMode="auto">
            <a:xfrm>
              <a:off x="6257896" y="3235325"/>
              <a:ext cx="6999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58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10000" y="3810000"/>
            <a:ext cx="3752215" cy="685800"/>
            <a:chOff x="3810000" y="3810000"/>
            <a:chExt cx="3752215" cy="685800"/>
          </a:xfrm>
        </p:grpSpPr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4043309" y="4191000"/>
              <a:ext cx="3048971" cy="304800"/>
              <a:chOff x="1440" y="1344"/>
              <a:chExt cx="1920" cy="192"/>
            </a:xfrm>
          </p:grpSpPr>
          <p:sp>
            <p:nvSpPr>
              <p:cNvPr id="427043" name="Line 35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7044" name="Line 36"/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19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7045" name="Line 37"/>
              <p:cNvSpPr>
                <a:spLocks noChangeShapeType="1"/>
              </p:cNvSpPr>
              <p:nvPr/>
            </p:nvSpPr>
            <p:spPr bwMode="auto">
              <a:xfrm flipV="1">
                <a:off x="3360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7046" name="Text Box 38"/>
            <p:cNvSpPr txBox="1">
              <a:spLocks noChangeArrowheads="1"/>
            </p:cNvSpPr>
            <p:nvPr/>
          </p:nvSpPr>
          <p:spPr bwMode="auto">
            <a:xfrm>
              <a:off x="3810000" y="3810000"/>
              <a:ext cx="6999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幼圆" pitchFamily="49" charset="-122"/>
                </a:rPr>
                <a:t>12</a:t>
              </a:r>
            </a:p>
          </p:txBody>
        </p:sp>
        <p:sp>
          <p:nvSpPr>
            <p:cNvPr id="427047" name="Text Box 39"/>
            <p:cNvSpPr txBox="1">
              <a:spLocks noChangeArrowheads="1"/>
            </p:cNvSpPr>
            <p:nvPr/>
          </p:nvSpPr>
          <p:spPr bwMode="auto">
            <a:xfrm>
              <a:off x="6862287" y="3810000"/>
              <a:ext cx="6999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76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95800" y="4456113"/>
            <a:ext cx="3775075" cy="685800"/>
            <a:chOff x="4495800" y="4456113"/>
            <a:chExt cx="3775075" cy="68580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4668150" y="4913313"/>
              <a:ext cx="3054404" cy="228600"/>
              <a:chOff x="1440" y="1344"/>
              <a:chExt cx="1920" cy="192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19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7052" name="Line 44"/>
              <p:cNvSpPr>
                <a:spLocks noChangeShapeType="1"/>
              </p:cNvSpPr>
              <p:nvPr/>
            </p:nvSpPr>
            <p:spPr bwMode="auto">
              <a:xfrm flipV="1">
                <a:off x="3360" y="13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4495800" y="4456113"/>
              <a:ext cx="6999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en-US" altLang="zh-CN" sz="2400" b="1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27054" name="Text Box 46"/>
            <p:cNvSpPr txBox="1">
              <a:spLocks noChangeArrowheads="1"/>
            </p:cNvSpPr>
            <p:nvPr/>
          </p:nvSpPr>
          <p:spPr bwMode="auto">
            <a:xfrm>
              <a:off x="7570947" y="4456113"/>
              <a:ext cx="69992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en-US" altLang="zh-CN" sz="2400" b="1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88966" y="1773238"/>
            <a:ext cx="3591397" cy="500062"/>
            <a:chOff x="1988966" y="1773238"/>
            <a:chExt cx="3591397" cy="500062"/>
          </a:xfrm>
        </p:grpSpPr>
        <p:sp>
          <p:nvSpPr>
            <p:cNvPr id="427056" name="Text Box 48"/>
            <p:cNvSpPr txBox="1">
              <a:spLocks noChangeArrowheads="1"/>
            </p:cNvSpPr>
            <p:nvPr/>
          </p:nvSpPr>
          <p:spPr bwMode="auto">
            <a:xfrm>
              <a:off x="1988966" y="1773238"/>
              <a:ext cx="53623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3DCBB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u="sng" dirty="0">
                  <a:latin typeface="Times New Roman" pitchFamily="18" charset="0"/>
                  <a:ea typeface="幼圆" pitchFamily="49" charset="-122"/>
                </a:rPr>
                <a:t>25</a:t>
              </a:r>
            </a:p>
          </p:txBody>
        </p:sp>
        <p:sp>
          <p:nvSpPr>
            <p:cNvPr id="427057" name="Text Box 49"/>
            <p:cNvSpPr txBox="1">
              <a:spLocks noChangeArrowheads="1"/>
            </p:cNvSpPr>
            <p:nvPr/>
          </p:nvSpPr>
          <p:spPr bwMode="auto">
            <a:xfrm>
              <a:off x="5044126" y="1816100"/>
              <a:ext cx="53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3DCBB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36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30713" y="4441825"/>
            <a:ext cx="3566160" cy="500063"/>
            <a:chOff x="4430713" y="4441825"/>
            <a:chExt cx="3566160" cy="500063"/>
          </a:xfrm>
        </p:grpSpPr>
        <p:sp>
          <p:nvSpPr>
            <p:cNvPr id="427060" name="Text Box 52"/>
            <p:cNvSpPr txBox="1">
              <a:spLocks noChangeArrowheads="1"/>
            </p:cNvSpPr>
            <p:nvPr/>
          </p:nvSpPr>
          <p:spPr bwMode="auto">
            <a:xfrm>
              <a:off x="4430713" y="4441825"/>
              <a:ext cx="53340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3DCBB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u="sng" dirty="0">
                  <a:latin typeface="Times New Roman" pitchFamily="18" charset="0"/>
                  <a:ea typeface="幼圆" pitchFamily="49" charset="-122"/>
                </a:rPr>
                <a:t>32</a:t>
              </a:r>
            </a:p>
          </p:txBody>
        </p:sp>
        <p:sp>
          <p:nvSpPr>
            <p:cNvPr id="427061" name="Text Box 53"/>
            <p:cNvSpPr txBox="1">
              <a:spLocks noChangeArrowheads="1"/>
            </p:cNvSpPr>
            <p:nvPr/>
          </p:nvSpPr>
          <p:spPr bwMode="auto">
            <a:xfrm>
              <a:off x="7463473" y="4484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3DCBB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65</a:t>
              </a:r>
            </a:p>
          </p:txBody>
        </p:sp>
      </p:grpSp>
      <p:grpSp>
        <p:nvGrpSpPr>
          <p:cNvPr id="427063" name="Group 55"/>
          <p:cNvGrpSpPr>
            <a:grpSpLocks/>
          </p:cNvGrpSpPr>
          <p:nvPr/>
        </p:nvGrpSpPr>
        <p:grpSpPr bwMode="auto">
          <a:xfrm>
            <a:off x="215900" y="5697538"/>
            <a:ext cx="8185152" cy="877887"/>
            <a:chOff x="144" y="3600"/>
            <a:chExt cx="5156" cy="553"/>
          </a:xfrm>
        </p:grpSpPr>
        <p:sp>
          <p:nvSpPr>
            <p:cNvPr id="427064" name="Text Box 56"/>
            <p:cNvSpPr txBox="1">
              <a:spLocks noChangeArrowheads="1"/>
            </p:cNvSpPr>
            <p:nvPr/>
          </p:nvSpPr>
          <p:spPr bwMode="auto">
            <a:xfrm>
              <a:off x="1220" y="3648"/>
              <a:ext cx="4080" cy="2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99FF66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kumimoji="1" lang="en-US" altLang="zh-CN" sz="2400" b="1" u="sng" dirty="0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</a:rPr>
                <a:t>25</a:t>
              </a: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    25    48    12    32    36    43    58    76    65</a:t>
              </a:r>
            </a:p>
          </p:txBody>
        </p:sp>
        <p:sp>
          <p:nvSpPr>
            <p:cNvPr id="427065" name="Text Box 57"/>
            <p:cNvSpPr txBox="1">
              <a:spLocks noChangeArrowheads="1"/>
            </p:cNvSpPr>
            <p:nvPr/>
          </p:nvSpPr>
          <p:spPr bwMode="auto">
            <a:xfrm>
              <a:off x="144" y="3600"/>
              <a:ext cx="912" cy="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15000"/>
                </a:spcBef>
              </a:pPr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一趟</a:t>
              </a:r>
            </a:p>
            <a:p>
              <a:pPr algn="ctr" eaLnBrk="1" hangingPunct="1">
                <a:spcBef>
                  <a:spcPct val="15000"/>
                </a:spcBef>
              </a:pPr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排序结果</a:t>
              </a:r>
            </a:p>
          </p:txBody>
        </p:sp>
      </p:grpSp>
      <p:sp>
        <p:nvSpPr>
          <p:cNvPr id="73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31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2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idx="1"/>
          </p:nvPr>
        </p:nvSpPr>
        <p:spPr>
          <a:xfrm>
            <a:off x="206514" y="304800"/>
            <a:ext cx="6705745" cy="513910"/>
          </a:xfrm>
        </p:spPr>
        <p:txBody>
          <a:bodyPr>
            <a:normAutofit fontScale="25000" lnSpcReduction="20000"/>
          </a:bodyPr>
          <a:lstStyle/>
          <a:p>
            <a:pPr marL="609600" indent="-609600"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12800" b="1" dirty="0">
                <a:latin typeface="+mj-ea"/>
                <a:ea typeface="+mj-ea"/>
              </a:rPr>
              <a:t>   </a:t>
            </a:r>
            <a:r>
              <a:rPr lang="en-US" altLang="zh-CN" sz="12800" b="1" dirty="0">
                <a:latin typeface="+mj-ea"/>
                <a:ea typeface="+mj-ea"/>
              </a:rPr>
              <a:t>[</a:t>
            </a:r>
            <a:r>
              <a:rPr lang="zh-CN" altLang="en-US" sz="12800" b="1" dirty="0">
                <a:latin typeface="+mj-ea"/>
                <a:ea typeface="+mj-ea"/>
              </a:rPr>
              <a:t>例</a:t>
            </a:r>
            <a:r>
              <a:rPr lang="en-US" altLang="zh-CN" sz="12800" b="1" dirty="0">
                <a:latin typeface="+mj-ea"/>
                <a:ea typeface="+mj-ea"/>
              </a:rPr>
              <a:t>]  </a:t>
            </a:r>
            <a:r>
              <a:rPr lang="zh-CN" altLang="en-US" sz="12800" b="1" dirty="0">
                <a:latin typeface="+mj-ea"/>
                <a:ea typeface="+mj-ea"/>
              </a:rPr>
              <a:t>对十个数进行希尔排序</a:t>
            </a:r>
          </a:p>
          <a:p>
            <a:pPr marL="609600" indent="-609600">
              <a:buFont typeface="Monotype Sorts" pitchFamily="2" charset="2"/>
              <a:buNone/>
            </a:pPr>
            <a:endParaRPr lang="zh-CN" altLang="en-US" b="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1447800" y="10668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幼圆" pitchFamily="49" charset="-122"/>
                <a:ea typeface="幼圆" pitchFamily="49" charset="-122"/>
              </a:rPr>
              <a:t> </a:t>
            </a:r>
            <a:endParaRPr kumimoji="1" lang="zh-CN" altLang="en-US" sz="2400" b="1">
              <a:solidFill>
                <a:srgbClr val="80008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1239" y="2590800"/>
            <a:ext cx="4971061" cy="304800"/>
            <a:chOff x="2301239" y="2590800"/>
            <a:chExt cx="4971061" cy="304800"/>
          </a:xfrm>
        </p:grpSpPr>
        <p:sp>
          <p:nvSpPr>
            <p:cNvPr id="428048" name="Line 16"/>
            <p:cNvSpPr>
              <a:spLocks noChangeShapeType="1"/>
            </p:cNvSpPr>
            <p:nvPr/>
          </p:nvSpPr>
          <p:spPr bwMode="auto">
            <a:xfrm>
              <a:off x="2301239" y="2590800"/>
              <a:ext cx="0" cy="304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49" name="Line 17"/>
            <p:cNvSpPr>
              <a:spLocks noChangeShapeType="1"/>
            </p:cNvSpPr>
            <p:nvPr/>
          </p:nvSpPr>
          <p:spPr bwMode="auto">
            <a:xfrm>
              <a:off x="2301239" y="2895600"/>
              <a:ext cx="4971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50" name="Line 18"/>
            <p:cNvSpPr>
              <a:spLocks noChangeShapeType="1"/>
            </p:cNvSpPr>
            <p:nvPr/>
          </p:nvSpPr>
          <p:spPr bwMode="auto">
            <a:xfrm flipV="1">
              <a:off x="7272300" y="2590800"/>
              <a:ext cx="0" cy="304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28060" y="2583180"/>
            <a:ext cx="2459673" cy="312420"/>
            <a:chOff x="3528060" y="2583180"/>
            <a:chExt cx="2459673" cy="312420"/>
          </a:xfrm>
        </p:grpSpPr>
        <p:sp>
          <p:nvSpPr>
            <p:cNvPr id="428051" name="Line 19"/>
            <p:cNvSpPr>
              <a:spLocks noChangeShapeType="1"/>
            </p:cNvSpPr>
            <p:nvPr/>
          </p:nvSpPr>
          <p:spPr bwMode="auto">
            <a:xfrm flipV="1">
              <a:off x="4747260" y="2590800"/>
              <a:ext cx="0" cy="304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52" name="Line 20"/>
            <p:cNvSpPr>
              <a:spLocks noChangeShapeType="1"/>
            </p:cNvSpPr>
            <p:nvPr/>
          </p:nvSpPr>
          <p:spPr bwMode="auto">
            <a:xfrm flipV="1">
              <a:off x="5987733" y="2583180"/>
              <a:ext cx="0" cy="304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53" name="Line 21"/>
            <p:cNvSpPr>
              <a:spLocks noChangeShapeType="1"/>
            </p:cNvSpPr>
            <p:nvPr/>
          </p:nvSpPr>
          <p:spPr bwMode="auto">
            <a:xfrm flipV="1">
              <a:off x="3528060" y="2590800"/>
              <a:ext cx="0" cy="304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57400" y="2133600"/>
            <a:ext cx="4357688" cy="498771"/>
            <a:chOff x="2057400" y="2133600"/>
            <a:chExt cx="4357688" cy="498771"/>
          </a:xfrm>
        </p:grpSpPr>
        <p:sp>
          <p:nvSpPr>
            <p:cNvPr id="428045" name="Text Box 13"/>
            <p:cNvSpPr txBox="1">
              <a:spLocks noChangeArrowheads="1"/>
            </p:cNvSpPr>
            <p:nvPr/>
          </p:nvSpPr>
          <p:spPr bwMode="auto">
            <a:xfrm>
              <a:off x="2057400" y="2168525"/>
              <a:ext cx="700088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u="sng" dirty="0">
                  <a:solidFill>
                    <a:srgbClr val="CC3300"/>
                  </a:solidFill>
                  <a:latin typeface="Times New Roman" pitchFamily="18" charset="0"/>
                  <a:ea typeface="幼圆" pitchFamily="49" charset="-122"/>
                </a:rPr>
                <a:t>25</a:t>
              </a:r>
            </a:p>
          </p:txBody>
        </p:sp>
        <p:sp>
          <p:nvSpPr>
            <p:cNvPr id="428054" name="Text Box 22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700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48</a:t>
              </a:r>
            </a:p>
          </p:txBody>
        </p:sp>
        <p:sp>
          <p:nvSpPr>
            <p:cNvPr id="428055" name="Text Box 23"/>
            <p:cNvSpPr txBox="1">
              <a:spLocks noChangeArrowheads="1"/>
            </p:cNvSpPr>
            <p:nvPr/>
          </p:nvSpPr>
          <p:spPr bwMode="auto">
            <a:xfrm>
              <a:off x="4495800" y="2133600"/>
              <a:ext cx="700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32</a:t>
              </a:r>
            </a:p>
          </p:txBody>
        </p:sp>
        <p:sp>
          <p:nvSpPr>
            <p:cNvPr id="428056" name="Text Box 24"/>
            <p:cNvSpPr txBox="1">
              <a:spLocks noChangeArrowheads="1"/>
            </p:cNvSpPr>
            <p:nvPr/>
          </p:nvSpPr>
          <p:spPr bwMode="auto">
            <a:xfrm>
              <a:off x="5715000" y="2133600"/>
              <a:ext cx="700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43</a:t>
              </a:r>
            </a:p>
          </p:txBody>
        </p:sp>
      </p:grpSp>
      <p:sp>
        <p:nvSpPr>
          <p:cNvPr id="428057" name="Text Box 25"/>
          <p:cNvSpPr txBox="1">
            <a:spLocks noChangeArrowheads="1"/>
          </p:cNvSpPr>
          <p:nvPr/>
        </p:nvSpPr>
        <p:spPr bwMode="auto">
          <a:xfrm>
            <a:off x="7018020" y="2133600"/>
            <a:ext cx="70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幼圆" pitchFamily="49" charset="-122"/>
              </a:rPr>
              <a:t>76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918460" y="3291840"/>
            <a:ext cx="4976290" cy="304800"/>
            <a:chOff x="2918460" y="3291840"/>
            <a:chExt cx="4976290" cy="304800"/>
          </a:xfrm>
        </p:grpSpPr>
        <p:grpSp>
          <p:nvGrpSpPr>
            <p:cNvPr id="9" name="组合 8"/>
            <p:cNvGrpSpPr/>
            <p:nvPr/>
          </p:nvGrpSpPr>
          <p:grpSpPr>
            <a:xfrm>
              <a:off x="2918460" y="3291840"/>
              <a:ext cx="4976290" cy="304800"/>
              <a:chOff x="2918460" y="3352800"/>
              <a:chExt cx="4976290" cy="304800"/>
            </a:xfrm>
          </p:grpSpPr>
          <p:sp>
            <p:nvSpPr>
              <p:cNvPr id="428063" name="Line 31"/>
              <p:cNvSpPr>
                <a:spLocks noChangeShapeType="1"/>
              </p:cNvSpPr>
              <p:nvPr/>
            </p:nvSpPr>
            <p:spPr bwMode="auto">
              <a:xfrm>
                <a:off x="2918460" y="3352800"/>
                <a:ext cx="0" cy="3048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8064" name="Line 32"/>
              <p:cNvSpPr>
                <a:spLocks noChangeShapeType="1"/>
              </p:cNvSpPr>
              <p:nvPr/>
            </p:nvSpPr>
            <p:spPr bwMode="auto">
              <a:xfrm>
                <a:off x="2918460" y="3657600"/>
                <a:ext cx="49762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8065" name="Line 33"/>
              <p:cNvSpPr>
                <a:spLocks noChangeShapeType="1"/>
              </p:cNvSpPr>
              <p:nvPr/>
            </p:nvSpPr>
            <p:spPr bwMode="auto">
              <a:xfrm flipV="1">
                <a:off x="7894750" y="3352800"/>
                <a:ext cx="0" cy="3048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8066" name="Line 34"/>
            <p:cNvSpPr>
              <a:spLocks noChangeShapeType="1"/>
            </p:cNvSpPr>
            <p:nvPr/>
          </p:nvSpPr>
          <p:spPr bwMode="auto">
            <a:xfrm flipV="1">
              <a:off x="5364480" y="3291840"/>
              <a:ext cx="0" cy="304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67" name="Line 35"/>
            <p:cNvSpPr>
              <a:spLocks noChangeShapeType="1"/>
            </p:cNvSpPr>
            <p:nvPr/>
          </p:nvSpPr>
          <p:spPr bwMode="auto">
            <a:xfrm flipV="1">
              <a:off x="6665913" y="3291840"/>
              <a:ext cx="0" cy="304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68" name="Line 36"/>
            <p:cNvSpPr>
              <a:spLocks noChangeShapeType="1"/>
            </p:cNvSpPr>
            <p:nvPr/>
          </p:nvSpPr>
          <p:spPr bwMode="auto">
            <a:xfrm flipV="1">
              <a:off x="4114800" y="3291840"/>
              <a:ext cx="0" cy="304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43200" y="2895600"/>
            <a:ext cx="4357688" cy="492125"/>
            <a:chOff x="2743200" y="2895600"/>
            <a:chExt cx="4357688" cy="492125"/>
          </a:xfrm>
        </p:grpSpPr>
        <p:sp>
          <p:nvSpPr>
            <p:cNvPr id="428060" name="Text Box 28"/>
            <p:cNvSpPr txBox="1">
              <a:spLocks noChangeArrowheads="1"/>
            </p:cNvSpPr>
            <p:nvPr/>
          </p:nvSpPr>
          <p:spPr bwMode="auto">
            <a:xfrm>
              <a:off x="2743200" y="2930525"/>
              <a:ext cx="700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25</a:t>
              </a:r>
            </a:p>
          </p:txBody>
        </p:sp>
        <p:sp>
          <p:nvSpPr>
            <p:cNvPr id="428069" name="Text Box 37"/>
            <p:cNvSpPr txBox="1">
              <a:spLocks noChangeArrowheads="1"/>
            </p:cNvSpPr>
            <p:nvPr/>
          </p:nvSpPr>
          <p:spPr bwMode="auto">
            <a:xfrm>
              <a:off x="3962400" y="2895600"/>
              <a:ext cx="700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12</a:t>
              </a:r>
            </a:p>
          </p:txBody>
        </p:sp>
        <p:sp>
          <p:nvSpPr>
            <p:cNvPr id="428070" name="Text Box 38"/>
            <p:cNvSpPr txBox="1">
              <a:spLocks noChangeArrowheads="1"/>
            </p:cNvSpPr>
            <p:nvPr/>
          </p:nvSpPr>
          <p:spPr bwMode="auto">
            <a:xfrm>
              <a:off x="5105400" y="2895600"/>
              <a:ext cx="700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幼圆" pitchFamily="49" charset="-122"/>
                  <a:ea typeface="幼圆" pitchFamily="49" charset="-122"/>
                </a:rPr>
                <a:t>36</a:t>
              </a:r>
            </a:p>
          </p:txBody>
        </p:sp>
        <p:sp>
          <p:nvSpPr>
            <p:cNvPr id="428071" name="Text Box 39"/>
            <p:cNvSpPr txBox="1">
              <a:spLocks noChangeArrowheads="1"/>
            </p:cNvSpPr>
            <p:nvPr/>
          </p:nvSpPr>
          <p:spPr bwMode="auto">
            <a:xfrm>
              <a:off x="6400800" y="2895600"/>
              <a:ext cx="700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58</a:t>
              </a:r>
            </a:p>
          </p:txBody>
        </p:sp>
      </p:grpSp>
      <p:sp>
        <p:nvSpPr>
          <p:cNvPr id="428072" name="Text Box 40"/>
          <p:cNvSpPr txBox="1">
            <a:spLocks noChangeArrowheads="1"/>
          </p:cNvSpPr>
          <p:nvPr/>
        </p:nvSpPr>
        <p:spPr bwMode="auto">
          <a:xfrm>
            <a:off x="7620000" y="2895600"/>
            <a:ext cx="70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65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33400" y="1066800"/>
            <a:ext cx="8001000" cy="3048000"/>
            <a:chOff x="533400" y="1066800"/>
            <a:chExt cx="8001000" cy="3048000"/>
          </a:xfrm>
        </p:grpSpPr>
        <p:sp>
          <p:nvSpPr>
            <p:cNvPr id="428037" name="AutoShape 5"/>
            <p:cNvSpPr>
              <a:spLocks/>
            </p:cNvSpPr>
            <p:nvPr/>
          </p:nvSpPr>
          <p:spPr bwMode="auto">
            <a:xfrm>
              <a:off x="1828800" y="2133600"/>
              <a:ext cx="76200" cy="1981200"/>
            </a:xfrm>
            <a:prstGeom prst="leftBracket">
              <a:avLst>
                <a:gd name="adj" fmla="val 216667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38" name="Rectangle 6"/>
            <p:cNvSpPr>
              <a:spLocks noChangeArrowheads="1"/>
            </p:cNvSpPr>
            <p:nvPr/>
          </p:nvSpPr>
          <p:spPr bwMode="auto">
            <a:xfrm>
              <a:off x="1828800" y="1066800"/>
              <a:ext cx="670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  <a:r>
                <a:rPr kumimoji="1" lang="zh-CN" altLang="en-US" sz="4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0   1  </a:t>
              </a:r>
              <a:r>
                <a:rPr kumimoji="1" lang="en-US" altLang="zh-CN" sz="4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     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2   3   4   5   6   7   </a:t>
              </a:r>
              <a:r>
                <a:rPr kumimoji="1" lang="en-US" altLang="zh-CN" sz="5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rPr>
                <a:t>8   9</a:t>
              </a:r>
            </a:p>
          </p:txBody>
        </p:sp>
        <p:sp>
          <p:nvSpPr>
            <p:cNvPr id="428039" name="Text Box 7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1066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幼圆" pitchFamily="49" charset="-122"/>
                  <a:ea typeface="幼圆" pitchFamily="49" charset="-122"/>
                </a:rPr>
                <a:t>下标</a:t>
              </a:r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533400" y="2514600"/>
              <a:ext cx="990600" cy="525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d</a:t>
              </a:r>
              <a:r>
                <a:rPr kumimoji="1" lang="en-US" altLang="zh-CN" sz="2800" b="1" baseline="-25000" dirty="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428041" name="Text Box 9"/>
            <p:cNvSpPr txBox="1">
              <a:spLocks noChangeArrowheads="1"/>
            </p:cNvSpPr>
            <p:nvPr/>
          </p:nvSpPr>
          <p:spPr bwMode="auto">
            <a:xfrm>
              <a:off x="1905000" y="1447800"/>
              <a:ext cx="647700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3DCBB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 u="sng" dirty="0">
                  <a:solidFill>
                    <a:srgbClr val="CC3300"/>
                  </a:solidFill>
                  <a:latin typeface="Times New Roman" pitchFamily="18" charset="0"/>
                  <a:ea typeface="幼圆" pitchFamily="49" charset="-122"/>
                </a:rPr>
                <a:t>25</a:t>
              </a: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    25    48    12    32    36    </a:t>
              </a:r>
              <a:r>
                <a:rPr kumimoji="1" lang="en-US" altLang="zh-CN" sz="300" b="1" dirty="0">
                  <a:latin typeface="Times New Roman" pitchFamily="18" charset="0"/>
                  <a:ea typeface="幼圆" pitchFamily="49" charset="-122"/>
                </a:rPr>
                <a:t>  </a:t>
              </a: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43    </a:t>
              </a:r>
              <a:r>
                <a:rPr kumimoji="1" lang="en-US" altLang="zh-CN" sz="300" b="1" dirty="0">
                  <a:latin typeface="Times New Roman" pitchFamily="18" charset="0"/>
                  <a:ea typeface="幼圆" pitchFamily="49" charset="-122"/>
                </a:rPr>
                <a:t>      </a:t>
              </a: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58    76    65</a:t>
              </a:r>
            </a:p>
          </p:txBody>
        </p:sp>
        <p:sp>
          <p:nvSpPr>
            <p:cNvPr id="428042" name="Line 10"/>
            <p:cNvSpPr>
              <a:spLocks noChangeShapeType="1"/>
            </p:cNvSpPr>
            <p:nvPr/>
          </p:nvSpPr>
          <p:spPr bwMode="auto">
            <a:xfrm>
              <a:off x="1676400" y="1981200"/>
              <a:ext cx="6781800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73" name="AutoShape 41"/>
            <p:cNvSpPr>
              <a:spLocks/>
            </p:cNvSpPr>
            <p:nvPr/>
          </p:nvSpPr>
          <p:spPr bwMode="auto">
            <a:xfrm flipH="1">
              <a:off x="8153400" y="2133600"/>
              <a:ext cx="76200" cy="1981200"/>
            </a:xfrm>
            <a:prstGeom prst="leftBracket">
              <a:avLst>
                <a:gd name="adj" fmla="val 216667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76283" y="2218956"/>
            <a:ext cx="2953283" cy="375416"/>
            <a:chOff x="3276283" y="2218956"/>
            <a:chExt cx="2953283" cy="375416"/>
          </a:xfrm>
        </p:grpSpPr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76283" y="2218956"/>
              <a:ext cx="500152" cy="36933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32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4525963" y="2218956"/>
              <a:ext cx="436557" cy="36933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43</a:t>
              </a:r>
            </a:p>
          </p:txBody>
        </p:sp>
        <p:sp>
          <p:nvSpPr>
            <p:cNvPr id="428077" name="Text Box 45"/>
            <p:cNvSpPr txBox="1">
              <a:spLocks noChangeArrowheads="1"/>
            </p:cNvSpPr>
            <p:nvPr/>
          </p:nvSpPr>
          <p:spPr bwMode="auto">
            <a:xfrm>
              <a:off x="5737544" y="2225040"/>
              <a:ext cx="492022" cy="36933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48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97480" y="2926080"/>
            <a:ext cx="1649495" cy="381397"/>
            <a:chOff x="2697480" y="2926080"/>
            <a:chExt cx="1649495" cy="381397"/>
          </a:xfrm>
        </p:grpSpPr>
        <p:sp>
          <p:nvSpPr>
            <p:cNvPr id="428080" name="Text Box 48"/>
            <p:cNvSpPr txBox="1">
              <a:spLocks noChangeArrowheads="1"/>
            </p:cNvSpPr>
            <p:nvPr/>
          </p:nvSpPr>
          <p:spPr bwMode="auto">
            <a:xfrm>
              <a:off x="2697480" y="2938145"/>
              <a:ext cx="426244" cy="36933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/>
          </p:spPr>
          <p:txBody>
            <a:bodyPr wrap="square" lIns="0" tIns="0" rIns="0" bIns="0" anchor="ctr" anchorCtr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12</a:t>
              </a:r>
            </a:p>
          </p:txBody>
        </p:sp>
        <p:sp>
          <p:nvSpPr>
            <p:cNvPr id="428081" name="Text Box 49"/>
            <p:cNvSpPr txBox="1">
              <a:spLocks noChangeArrowheads="1"/>
            </p:cNvSpPr>
            <p:nvPr/>
          </p:nvSpPr>
          <p:spPr bwMode="auto">
            <a:xfrm>
              <a:off x="3886200" y="2926080"/>
              <a:ext cx="460775" cy="36933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/>
          </p:spPr>
          <p:txBody>
            <a:bodyPr wrap="square" lIns="0" tIns="0" rIns="0" bIns="0" anchor="ctr" anchorCtr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25</a:t>
              </a:r>
            </a:p>
          </p:txBody>
        </p:sp>
      </p:grpSp>
      <p:sp>
        <p:nvSpPr>
          <p:cNvPr id="428082" name="Line 50"/>
          <p:cNvSpPr>
            <a:spLocks noChangeShapeType="1"/>
          </p:cNvSpPr>
          <p:nvPr/>
        </p:nvSpPr>
        <p:spPr bwMode="auto">
          <a:xfrm>
            <a:off x="3733800" y="2895600"/>
            <a:ext cx="1066800" cy="0"/>
          </a:xfrm>
          <a:prstGeom prst="line">
            <a:avLst/>
          </a:prstGeom>
          <a:noFill/>
          <a:ln w="28575" cap="sq">
            <a:solidFill>
              <a:srgbClr val="60336B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428083" name="Group 51"/>
          <p:cNvGrpSpPr>
            <a:grpSpLocks/>
          </p:cNvGrpSpPr>
          <p:nvPr/>
        </p:nvGrpSpPr>
        <p:grpSpPr bwMode="auto">
          <a:xfrm>
            <a:off x="381000" y="4191000"/>
            <a:ext cx="8153400" cy="684213"/>
            <a:chOff x="144" y="3600"/>
            <a:chExt cx="5136" cy="431"/>
          </a:xfrm>
        </p:grpSpPr>
        <p:sp>
          <p:nvSpPr>
            <p:cNvPr id="428084" name="Text Box 52"/>
            <p:cNvSpPr txBox="1">
              <a:spLocks noChangeArrowheads="1"/>
            </p:cNvSpPr>
            <p:nvPr/>
          </p:nvSpPr>
          <p:spPr bwMode="auto">
            <a:xfrm>
              <a:off x="1200" y="3648"/>
              <a:ext cx="4080" cy="292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u="sng" dirty="0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</a:rPr>
                <a:t>25</a:t>
              </a: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    12    32    25    43    36    </a:t>
              </a:r>
              <a:r>
                <a:rPr kumimoji="1" lang="en-US" altLang="zh-CN" sz="300" b="1" dirty="0">
                  <a:latin typeface="Times New Roman" pitchFamily="18" charset="0"/>
                  <a:ea typeface="幼圆" pitchFamily="49" charset="-122"/>
                </a:rPr>
                <a:t>  </a:t>
              </a: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48    </a:t>
              </a:r>
              <a:r>
                <a:rPr kumimoji="1" lang="en-US" altLang="zh-CN" sz="300" b="1" dirty="0">
                  <a:latin typeface="Times New Roman" pitchFamily="18" charset="0"/>
                  <a:ea typeface="幼圆" pitchFamily="49" charset="-122"/>
                </a:rPr>
                <a:t>     </a:t>
              </a:r>
              <a:r>
                <a:rPr kumimoji="1" lang="en-US" altLang="zh-CN" sz="2400" b="1" dirty="0">
                  <a:latin typeface="Times New Roman" pitchFamily="18" charset="0"/>
                  <a:ea typeface="幼圆" pitchFamily="49" charset="-122"/>
                </a:rPr>
                <a:t>58    76    65</a:t>
              </a:r>
            </a:p>
          </p:txBody>
        </p:sp>
        <p:sp>
          <p:nvSpPr>
            <p:cNvPr id="428085" name="Text Box 53"/>
            <p:cNvSpPr txBox="1">
              <a:spLocks noChangeArrowheads="1"/>
            </p:cNvSpPr>
            <p:nvPr/>
          </p:nvSpPr>
          <p:spPr bwMode="auto">
            <a:xfrm>
              <a:off x="144" y="3600"/>
              <a:ext cx="912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ts val="2300"/>
                </a:lnSpc>
                <a:spcBef>
                  <a:spcPts val="0"/>
                </a:spcBef>
              </a:pPr>
              <a:r>
                <a:rPr kumimoji="1" lang="zh-CN" altLang="en-US" sz="2200" b="1" dirty="0">
                  <a:latin typeface="幼圆" pitchFamily="49" charset="-122"/>
                  <a:ea typeface="幼圆" pitchFamily="49" charset="-122"/>
                </a:rPr>
                <a:t>二趟</a:t>
              </a:r>
            </a:p>
            <a:p>
              <a:pPr algn="ctr" eaLnBrk="1" hangingPunct="1">
                <a:lnSpc>
                  <a:spcPts val="2300"/>
                </a:lnSpc>
                <a:spcBef>
                  <a:spcPts val="0"/>
                </a:spcBef>
              </a:pPr>
              <a:r>
                <a:rPr kumimoji="1" lang="zh-CN" altLang="en-US" sz="2200" b="1" dirty="0">
                  <a:latin typeface="幼圆" pitchFamily="49" charset="-122"/>
                  <a:ea typeface="幼圆" pitchFamily="49" charset="-122"/>
                </a:rPr>
                <a:t>排序结果</a:t>
              </a:r>
            </a:p>
          </p:txBody>
        </p:sp>
      </p:grpSp>
      <p:grpSp>
        <p:nvGrpSpPr>
          <p:cNvPr id="428086" name="Group 54"/>
          <p:cNvGrpSpPr>
            <a:grpSpLocks/>
          </p:cNvGrpSpPr>
          <p:nvPr/>
        </p:nvGrpSpPr>
        <p:grpSpPr bwMode="auto">
          <a:xfrm>
            <a:off x="381000" y="5181600"/>
            <a:ext cx="8177214" cy="1227138"/>
            <a:chOff x="240" y="3264"/>
            <a:chExt cx="5151" cy="773"/>
          </a:xfrm>
        </p:grpSpPr>
        <p:grpSp>
          <p:nvGrpSpPr>
            <p:cNvPr id="428087" name="Group 55"/>
            <p:cNvGrpSpPr>
              <a:grpSpLocks/>
            </p:cNvGrpSpPr>
            <p:nvPr/>
          </p:nvGrpSpPr>
          <p:grpSpPr bwMode="auto">
            <a:xfrm>
              <a:off x="240" y="3264"/>
              <a:ext cx="5151" cy="431"/>
              <a:chOff x="144" y="3600"/>
              <a:chExt cx="5151" cy="431"/>
            </a:xfrm>
          </p:grpSpPr>
          <p:sp>
            <p:nvSpPr>
              <p:cNvPr id="428088" name="Text Box 56"/>
              <p:cNvSpPr txBox="1">
                <a:spLocks noChangeArrowheads="1"/>
              </p:cNvSpPr>
              <p:nvPr/>
            </p:nvSpPr>
            <p:spPr bwMode="auto">
              <a:xfrm>
                <a:off x="1215" y="3648"/>
                <a:ext cx="4080" cy="292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080808"/>
                    </a:solidFill>
                    <a:latin typeface="Times New Roman" pitchFamily="18" charset="0"/>
                    <a:ea typeface="幼圆" pitchFamily="49" charset="-122"/>
                  </a:rPr>
                  <a:t>12 </a:t>
                </a:r>
                <a:r>
                  <a:rPr kumimoji="1" lang="en-US" altLang="zh-CN" sz="2400" b="1" dirty="0">
                    <a:latin typeface="Times New Roman" pitchFamily="18" charset="0"/>
                    <a:ea typeface="幼圆" pitchFamily="49" charset="-122"/>
                  </a:rPr>
                  <a:t>  </a:t>
                </a:r>
                <a:r>
                  <a:rPr kumimoji="1" lang="en-US" altLang="zh-CN" sz="200" b="1" dirty="0">
                    <a:latin typeface="Times New Roman" pitchFamily="18" charset="0"/>
                    <a:ea typeface="幼圆" pitchFamily="49" charset="-122"/>
                  </a:rPr>
                  <a:t>    </a:t>
                </a:r>
                <a:r>
                  <a:rPr kumimoji="1" lang="en-US" altLang="zh-CN" sz="2400" b="1" u="sng" dirty="0">
                    <a:solidFill>
                      <a:srgbClr val="FF0000"/>
                    </a:solidFill>
                    <a:latin typeface="Times New Roman" pitchFamily="18" charset="0"/>
                    <a:ea typeface="幼圆" pitchFamily="49" charset="-122"/>
                  </a:rPr>
                  <a:t>25</a:t>
                </a:r>
                <a:r>
                  <a:rPr kumimoji="1" lang="en-US" altLang="zh-CN" sz="2400" b="1" dirty="0">
                    <a:latin typeface="Times New Roman" pitchFamily="18" charset="0"/>
                    <a:ea typeface="幼圆" pitchFamily="49" charset="-122"/>
                  </a:rPr>
                  <a:t>    </a:t>
                </a:r>
                <a:r>
                  <a:rPr kumimoji="1" lang="en-US" altLang="zh-CN" sz="300" b="1" dirty="0">
                    <a:latin typeface="Times New Roman" pitchFamily="18" charset="0"/>
                    <a:ea typeface="幼圆" pitchFamily="49" charset="-122"/>
                  </a:rPr>
                  <a:t>   </a:t>
                </a:r>
                <a:r>
                  <a:rPr kumimoji="1" lang="en-US" altLang="zh-CN" sz="2400" b="1" dirty="0">
                    <a:latin typeface="Times New Roman" pitchFamily="18" charset="0"/>
                    <a:ea typeface="幼圆" pitchFamily="49" charset="-122"/>
                  </a:rPr>
                  <a:t>25    32    36    43    </a:t>
                </a:r>
                <a:r>
                  <a:rPr kumimoji="1" lang="en-US" altLang="zh-CN" sz="300" b="1" dirty="0">
                    <a:latin typeface="Times New Roman" pitchFamily="18" charset="0"/>
                    <a:ea typeface="幼圆" pitchFamily="49" charset="-122"/>
                  </a:rPr>
                  <a:t>  </a:t>
                </a:r>
                <a:r>
                  <a:rPr kumimoji="1" lang="en-US" altLang="zh-CN" sz="2400" b="1" dirty="0">
                    <a:latin typeface="Times New Roman" pitchFamily="18" charset="0"/>
                    <a:ea typeface="幼圆" pitchFamily="49" charset="-122"/>
                  </a:rPr>
                  <a:t>48    </a:t>
                </a:r>
                <a:r>
                  <a:rPr kumimoji="1" lang="en-US" altLang="zh-CN" sz="300" b="1" dirty="0">
                    <a:latin typeface="Times New Roman" pitchFamily="18" charset="0"/>
                    <a:ea typeface="幼圆" pitchFamily="49" charset="-122"/>
                  </a:rPr>
                  <a:t>      </a:t>
                </a:r>
                <a:r>
                  <a:rPr kumimoji="1" lang="en-US" altLang="zh-CN" sz="2400" b="1" dirty="0">
                    <a:latin typeface="Times New Roman" pitchFamily="18" charset="0"/>
                    <a:ea typeface="幼圆" pitchFamily="49" charset="-122"/>
                  </a:rPr>
                  <a:t>58    65    76</a:t>
                </a:r>
              </a:p>
            </p:txBody>
          </p:sp>
          <p:sp>
            <p:nvSpPr>
              <p:cNvPr id="428089" name="Text Box 57"/>
              <p:cNvSpPr txBox="1">
                <a:spLocks noChangeArrowheads="1"/>
              </p:cNvSpPr>
              <p:nvPr/>
            </p:nvSpPr>
            <p:spPr bwMode="auto">
              <a:xfrm>
                <a:off x="144" y="3600"/>
                <a:ext cx="912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lnSpc>
                    <a:spcPts val="2300"/>
                  </a:lnSpc>
                  <a:spcBef>
                    <a:spcPts val="0"/>
                  </a:spcBef>
                </a:pPr>
                <a:r>
                  <a:rPr kumimoji="1" lang="zh-CN" altLang="en-US" sz="2200" b="1" dirty="0">
                    <a:latin typeface="幼圆" pitchFamily="49" charset="-122"/>
                    <a:ea typeface="幼圆" pitchFamily="49" charset="-122"/>
                  </a:rPr>
                  <a:t>三趟</a:t>
                </a:r>
              </a:p>
              <a:p>
                <a:pPr algn="ctr" eaLnBrk="1" hangingPunct="1">
                  <a:lnSpc>
                    <a:spcPts val="2300"/>
                  </a:lnSpc>
                  <a:spcBef>
                    <a:spcPts val="0"/>
                  </a:spcBef>
                </a:pPr>
                <a:r>
                  <a:rPr kumimoji="1" lang="zh-CN" altLang="en-US" sz="2200" b="1" dirty="0">
                    <a:latin typeface="幼圆" pitchFamily="49" charset="-122"/>
                    <a:ea typeface="幼圆" pitchFamily="49" charset="-122"/>
                  </a:rPr>
                  <a:t>排序结果</a:t>
                </a:r>
              </a:p>
            </p:txBody>
          </p:sp>
        </p:grpSp>
        <p:sp>
          <p:nvSpPr>
            <p:cNvPr id="428090" name="Text Box 58"/>
            <p:cNvSpPr txBox="1">
              <a:spLocks noChangeArrowheads="1"/>
            </p:cNvSpPr>
            <p:nvPr/>
          </p:nvSpPr>
          <p:spPr bwMode="auto">
            <a:xfrm>
              <a:off x="432" y="3696"/>
              <a:ext cx="62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d</a:t>
              </a:r>
              <a:r>
                <a:rPr kumimoji="1" lang="en-US" altLang="zh-CN" sz="2800" b="1" baseline="-25000" dirty="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3</a:t>
              </a: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  <a:cs typeface="Times New Roman" pitchFamily="18" charset="0"/>
                  <a:sym typeface="Symbol"/>
                </a:rPr>
                <a:t></a:t>
              </a:r>
              <a:r>
                <a:rPr kumimoji="1" lang="en-US" altLang="zh-CN" sz="2800" b="1" dirty="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85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32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idx="1"/>
          </p:nvPr>
        </p:nvSpPr>
        <p:spPr>
          <a:xfrm>
            <a:off x="746575" y="548680"/>
            <a:ext cx="5157065" cy="675075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Font typeface="Monotype Sorts" pitchFamily="2" charset="2"/>
              <a:buNone/>
            </a:pPr>
            <a:r>
              <a:rPr lang="zh-CN" altLang="en-US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希尔排序</a:t>
            </a:r>
            <a:r>
              <a:rPr lang="zh-CN" altLang="en-US" dirty="0"/>
              <a:t>增量值的选取方法：     </a:t>
            </a:r>
            <a:endParaRPr lang="zh-CN" altLang="en-US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429059" name="Group 3"/>
          <p:cNvGrpSpPr>
            <a:grpSpLocks/>
          </p:cNvGrpSpPr>
          <p:nvPr/>
        </p:nvGrpSpPr>
        <p:grpSpPr bwMode="auto">
          <a:xfrm>
            <a:off x="1093788" y="1763713"/>
            <a:ext cx="5638800" cy="2133600"/>
            <a:chOff x="432" y="2640"/>
            <a:chExt cx="3552" cy="1344"/>
          </a:xfrm>
        </p:grpSpPr>
        <p:grpSp>
          <p:nvGrpSpPr>
            <p:cNvPr id="429060" name="Group 4"/>
            <p:cNvGrpSpPr>
              <a:grpSpLocks/>
            </p:cNvGrpSpPr>
            <p:nvPr/>
          </p:nvGrpSpPr>
          <p:grpSpPr bwMode="auto">
            <a:xfrm>
              <a:off x="432" y="2640"/>
              <a:ext cx="3552" cy="384"/>
              <a:chOff x="1200" y="3456"/>
              <a:chExt cx="3552" cy="384"/>
            </a:xfrm>
          </p:grpSpPr>
          <p:sp>
            <p:nvSpPr>
              <p:cNvPr id="429061" name="Text Box 5"/>
              <p:cNvSpPr txBox="1">
                <a:spLocks noChangeArrowheads="1"/>
              </p:cNvSpPr>
              <p:nvPr/>
            </p:nvSpPr>
            <p:spPr bwMode="auto">
              <a:xfrm>
                <a:off x="1200" y="3456"/>
                <a:ext cx="35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kumimoji="1" lang="en-US" altLang="zh-CN" sz="3200" b="1">
                    <a:latin typeface="幼圆" pitchFamily="49" charset="-122"/>
                    <a:ea typeface="幼圆" pitchFamily="49" charset="-122"/>
                  </a:rPr>
                  <a:t>d</a:t>
                </a:r>
                <a:r>
                  <a:rPr kumimoji="1" lang="en-US" altLang="zh-CN" sz="3200" b="1" baseline="-2500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kumimoji="1" lang="en-US" altLang="zh-CN" sz="3200" b="1">
                    <a:latin typeface="幼圆" pitchFamily="49" charset="-122"/>
                    <a:ea typeface="幼圆" pitchFamily="49" charset="-122"/>
                  </a:rPr>
                  <a:t>=        =         =5</a:t>
                </a:r>
              </a:p>
            </p:txBody>
          </p:sp>
          <p:sp>
            <p:nvSpPr>
              <p:cNvPr id="429062" name="Text Box 6"/>
              <p:cNvSpPr txBox="1">
                <a:spLocks noChangeArrowheads="1"/>
              </p:cNvSpPr>
              <p:nvPr/>
            </p:nvSpPr>
            <p:spPr bwMode="auto">
              <a:xfrm>
                <a:off x="1680" y="3456"/>
                <a:ext cx="105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dirty="0">
                    <a:latin typeface="幼圆" pitchFamily="49" charset="-122"/>
                    <a:ea typeface="幼圆" pitchFamily="49" charset="-122"/>
                  </a:rPr>
                  <a:t>∟</a:t>
                </a:r>
                <a:r>
                  <a:rPr kumimoji="1" lang="en-US" altLang="zh-CN" sz="3200" b="1" dirty="0">
                    <a:latin typeface="幼圆" pitchFamily="49" charset="-122"/>
                    <a:ea typeface="幼圆" pitchFamily="49" charset="-122"/>
                  </a:rPr>
                  <a:t>n/2</a:t>
                </a:r>
              </a:p>
            </p:txBody>
          </p:sp>
          <p:sp>
            <p:nvSpPr>
              <p:cNvPr id="429063" name="Text Box 7"/>
              <p:cNvSpPr txBox="1">
                <a:spLocks noChangeArrowheads="1"/>
              </p:cNvSpPr>
              <p:nvPr/>
            </p:nvSpPr>
            <p:spPr bwMode="auto">
              <a:xfrm rot="16200000" flipH="1">
                <a:off x="2189" y="352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幼圆" pitchFamily="49" charset="-122"/>
                    <a:ea typeface="幼圆" pitchFamily="49" charset="-122"/>
                  </a:rPr>
                  <a:t>∟</a:t>
                </a:r>
              </a:p>
            </p:txBody>
          </p:sp>
          <p:grpSp>
            <p:nvGrpSpPr>
              <p:cNvPr id="429064" name="Group 8"/>
              <p:cNvGrpSpPr>
                <a:grpSpLocks/>
              </p:cNvGrpSpPr>
              <p:nvPr/>
            </p:nvGrpSpPr>
            <p:grpSpPr bwMode="auto">
              <a:xfrm>
                <a:off x="2832" y="3456"/>
                <a:ext cx="969" cy="384"/>
                <a:chOff x="1200" y="3312"/>
                <a:chExt cx="969" cy="384"/>
              </a:xfrm>
            </p:grpSpPr>
            <p:sp>
              <p:nvSpPr>
                <p:cNvPr id="42906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00" y="3312"/>
                  <a:ext cx="81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993366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 dirty="0">
                      <a:latin typeface="幼圆" pitchFamily="49" charset="-122"/>
                      <a:ea typeface="幼圆" pitchFamily="49" charset="-122"/>
                    </a:rPr>
                    <a:t>∟</a:t>
                  </a:r>
                  <a:r>
                    <a:rPr kumimoji="1" lang="en-US" altLang="zh-CN" sz="3200" b="1" dirty="0">
                      <a:latin typeface="幼圆" pitchFamily="49" charset="-122"/>
                      <a:ea typeface="幼圆" pitchFamily="49" charset="-122"/>
                    </a:rPr>
                    <a:t>10/2</a:t>
                  </a:r>
                </a:p>
              </p:txBody>
            </p:sp>
            <p:sp>
              <p:nvSpPr>
                <p:cNvPr id="429066" name="Text Box 10"/>
                <p:cNvSpPr txBox="1">
                  <a:spLocks noChangeArrowheads="1"/>
                </p:cNvSpPr>
                <p:nvPr/>
              </p:nvSpPr>
              <p:spPr bwMode="auto">
                <a:xfrm rot="16200000" flipH="1">
                  <a:off x="1853" y="3379"/>
                  <a:ext cx="384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993366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latin typeface="幼圆" pitchFamily="49" charset="-122"/>
                      <a:ea typeface="幼圆" pitchFamily="49" charset="-122"/>
                    </a:rPr>
                    <a:t>∟</a:t>
                  </a:r>
                </a:p>
              </p:txBody>
            </p:sp>
          </p:grpSp>
        </p:grpSp>
        <p:grpSp>
          <p:nvGrpSpPr>
            <p:cNvPr id="429067" name="Group 11"/>
            <p:cNvGrpSpPr>
              <a:grpSpLocks/>
            </p:cNvGrpSpPr>
            <p:nvPr/>
          </p:nvGrpSpPr>
          <p:grpSpPr bwMode="auto">
            <a:xfrm>
              <a:off x="432" y="3120"/>
              <a:ext cx="3552" cy="384"/>
              <a:chOff x="1200" y="3456"/>
              <a:chExt cx="3552" cy="384"/>
            </a:xfrm>
          </p:grpSpPr>
          <p:sp>
            <p:nvSpPr>
              <p:cNvPr id="429068" name="Text Box 12"/>
              <p:cNvSpPr txBox="1">
                <a:spLocks noChangeArrowheads="1"/>
              </p:cNvSpPr>
              <p:nvPr/>
            </p:nvSpPr>
            <p:spPr bwMode="auto">
              <a:xfrm>
                <a:off x="1200" y="3456"/>
                <a:ext cx="35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kumimoji="1" lang="en-US" altLang="zh-CN" sz="3200" b="1">
                    <a:latin typeface="幼圆" pitchFamily="49" charset="-122"/>
                    <a:ea typeface="幼圆" pitchFamily="49" charset="-122"/>
                  </a:rPr>
                  <a:t>d</a:t>
                </a:r>
                <a:r>
                  <a:rPr kumimoji="1" lang="en-US" altLang="zh-CN" sz="3200" b="1" baseline="-2500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kumimoji="1" lang="en-US" altLang="zh-CN" sz="3200" b="1">
                    <a:latin typeface="幼圆" pitchFamily="49" charset="-122"/>
                    <a:ea typeface="幼圆" pitchFamily="49" charset="-122"/>
                  </a:rPr>
                  <a:t>=        =         =2</a:t>
                </a:r>
              </a:p>
            </p:txBody>
          </p:sp>
          <p:sp>
            <p:nvSpPr>
              <p:cNvPr id="429069" name="Text Box 13"/>
              <p:cNvSpPr txBox="1">
                <a:spLocks noChangeArrowheads="1"/>
              </p:cNvSpPr>
              <p:nvPr/>
            </p:nvSpPr>
            <p:spPr bwMode="auto">
              <a:xfrm>
                <a:off x="1680" y="3456"/>
                <a:ext cx="105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dirty="0">
                    <a:latin typeface="幼圆" pitchFamily="49" charset="-122"/>
                    <a:ea typeface="幼圆" pitchFamily="49" charset="-122"/>
                  </a:rPr>
                  <a:t>∟</a:t>
                </a:r>
                <a:r>
                  <a:rPr kumimoji="1" lang="en-US" altLang="zh-CN" sz="3200" b="1" dirty="0">
                    <a:latin typeface="幼圆" pitchFamily="49" charset="-122"/>
                    <a:ea typeface="幼圆" pitchFamily="49" charset="-122"/>
                  </a:rPr>
                  <a:t>d</a:t>
                </a:r>
                <a:r>
                  <a:rPr kumimoji="1" lang="en-US" altLang="zh-CN" sz="3200" b="1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kumimoji="1" lang="en-US" altLang="zh-CN" sz="3200" b="1" dirty="0">
                    <a:latin typeface="幼圆" pitchFamily="49" charset="-122"/>
                    <a:ea typeface="幼圆" pitchFamily="49" charset="-122"/>
                  </a:rPr>
                  <a:t>/2</a:t>
                </a:r>
              </a:p>
            </p:txBody>
          </p:sp>
          <p:sp>
            <p:nvSpPr>
              <p:cNvPr id="429070" name="Text Box 14"/>
              <p:cNvSpPr txBox="1">
                <a:spLocks noChangeArrowheads="1"/>
              </p:cNvSpPr>
              <p:nvPr/>
            </p:nvSpPr>
            <p:spPr bwMode="auto">
              <a:xfrm rot="16200000" flipH="1">
                <a:off x="2189" y="352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幼圆" pitchFamily="49" charset="-122"/>
                    <a:ea typeface="幼圆" pitchFamily="49" charset="-122"/>
                  </a:rPr>
                  <a:t>∟</a:t>
                </a:r>
              </a:p>
            </p:txBody>
          </p:sp>
          <p:grpSp>
            <p:nvGrpSpPr>
              <p:cNvPr id="429071" name="Group 15"/>
              <p:cNvGrpSpPr>
                <a:grpSpLocks/>
              </p:cNvGrpSpPr>
              <p:nvPr/>
            </p:nvGrpSpPr>
            <p:grpSpPr bwMode="auto">
              <a:xfrm>
                <a:off x="2832" y="3456"/>
                <a:ext cx="969" cy="384"/>
                <a:chOff x="1200" y="3312"/>
                <a:chExt cx="969" cy="384"/>
              </a:xfrm>
            </p:grpSpPr>
            <p:sp>
              <p:nvSpPr>
                <p:cNvPr id="42907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00" y="3312"/>
                  <a:ext cx="81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993366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latin typeface="幼圆" pitchFamily="49" charset="-122"/>
                      <a:ea typeface="幼圆" pitchFamily="49" charset="-122"/>
                    </a:rPr>
                    <a:t>∟</a:t>
                  </a:r>
                  <a:r>
                    <a:rPr kumimoji="1" lang="en-US" altLang="zh-CN" sz="3200" b="1">
                      <a:latin typeface="幼圆" pitchFamily="49" charset="-122"/>
                      <a:ea typeface="幼圆" pitchFamily="49" charset="-122"/>
                    </a:rPr>
                    <a:t>5/2</a:t>
                  </a:r>
                </a:p>
              </p:txBody>
            </p:sp>
            <p:sp>
              <p:nvSpPr>
                <p:cNvPr id="429073" name="Text Box 17"/>
                <p:cNvSpPr txBox="1">
                  <a:spLocks noChangeArrowheads="1"/>
                </p:cNvSpPr>
                <p:nvPr/>
              </p:nvSpPr>
              <p:spPr bwMode="auto">
                <a:xfrm rot="16200000" flipH="1">
                  <a:off x="1853" y="3379"/>
                  <a:ext cx="384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993366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latin typeface="幼圆" pitchFamily="49" charset="-122"/>
                      <a:ea typeface="幼圆" pitchFamily="49" charset="-122"/>
                    </a:rPr>
                    <a:t>∟</a:t>
                  </a:r>
                </a:p>
              </p:txBody>
            </p:sp>
          </p:grpSp>
        </p:grpSp>
        <p:grpSp>
          <p:nvGrpSpPr>
            <p:cNvPr id="429074" name="Group 18"/>
            <p:cNvGrpSpPr>
              <a:grpSpLocks/>
            </p:cNvGrpSpPr>
            <p:nvPr/>
          </p:nvGrpSpPr>
          <p:grpSpPr bwMode="auto">
            <a:xfrm>
              <a:off x="432" y="3600"/>
              <a:ext cx="3552" cy="384"/>
              <a:chOff x="1200" y="3456"/>
              <a:chExt cx="3552" cy="384"/>
            </a:xfrm>
          </p:grpSpPr>
          <p:sp>
            <p:nvSpPr>
              <p:cNvPr id="429075" name="Text Box 19"/>
              <p:cNvSpPr txBox="1">
                <a:spLocks noChangeArrowheads="1"/>
              </p:cNvSpPr>
              <p:nvPr/>
            </p:nvSpPr>
            <p:spPr bwMode="auto">
              <a:xfrm>
                <a:off x="1200" y="3456"/>
                <a:ext cx="35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kumimoji="1" lang="en-US" altLang="zh-CN" sz="3200" b="1">
                    <a:latin typeface="幼圆" pitchFamily="49" charset="-122"/>
                    <a:ea typeface="幼圆" pitchFamily="49" charset="-122"/>
                  </a:rPr>
                  <a:t>d</a:t>
                </a:r>
                <a:r>
                  <a:rPr kumimoji="1" lang="en-US" altLang="zh-CN" sz="3200" b="1" baseline="-25000">
                    <a:latin typeface="幼圆" pitchFamily="49" charset="-122"/>
                    <a:ea typeface="幼圆" pitchFamily="49" charset="-122"/>
                  </a:rPr>
                  <a:t>3</a:t>
                </a:r>
                <a:r>
                  <a:rPr kumimoji="1" lang="en-US" altLang="zh-CN" sz="3200" b="1">
                    <a:latin typeface="幼圆" pitchFamily="49" charset="-122"/>
                    <a:ea typeface="幼圆" pitchFamily="49" charset="-122"/>
                  </a:rPr>
                  <a:t>=        =         =1</a:t>
                </a:r>
              </a:p>
            </p:txBody>
          </p:sp>
          <p:sp>
            <p:nvSpPr>
              <p:cNvPr id="429076" name="Text Box 20"/>
              <p:cNvSpPr txBox="1">
                <a:spLocks noChangeArrowheads="1"/>
              </p:cNvSpPr>
              <p:nvPr/>
            </p:nvSpPr>
            <p:spPr bwMode="auto">
              <a:xfrm>
                <a:off x="1680" y="3456"/>
                <a:ext cx="105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幼圆" pitchFamily="49" charset="-122"/>
                    <a:ea typeface="幼圆" pitchFamily="49" charset="-122"/>
                  </a:rPr>
                  <a:t>∟</a:t>
                </a:r>
                <a:r>
                  <a:rPr kumimoji="1" lang="en-US" altLang="zh-CN" sz="3200" b="1">
                    <a:latin typeface="幼圆" pitchFamily="49" charset="-122"/>
                    <a:ea typeface="幼圆" pitchFamily="49" charset="-122"/>
                  </a:rPr>
                  <a:t>d</a:t>
                </a:r>
                <a:r>
                  <a:rPr kumimoji="1" lang="en-US" altLang="zh-CN" sz="3200" b="1" baseline="-2500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kumimoji="1" lang="en-US" altLang="zh-CN" sz="3200" b="1">
                    <a:latin typeface="幼圆" pitchFamily="49" charset="-122"/>
                    <a:ea typeface="幼圆" pitchFamily="49" charset="-122"/>
                  </a:rPr>
                  <a:t>/2</a:t>
                </a:r>
              </a:p>
            </p:txBody>
          </p:sp>
          <p:sp>
            <p:nvSpPr>
              <p:cNvPr id="429077" name="Text Box 21"/>
              <p:cNvSpPr txBox="1">
                <a:spLocks noChangeArrowheads="1"/>
              </p:cNvSpPr>
              <p:nvPr/>
            </p:nvSpPr>
            <p:spPr bwMode="auto">
              <a:xfrm rot="16200000" flipH="1">
                <a:off x="2189" y="352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幼圆" pitchFamily="49" charset="-122"/>
                    <a:ea typeface="幼圆" pitchFamily="49" charset="-122"/>
                  </a:rPr>
                  <a:t>∟</a:t>
                </a:r>
              </a:p>
            </p:txBody>
          </p:sp>
          <p:grpSp>
            <p:nvGrpSpPr>
              <p:cNvPr id="429078" name="Group 22"/>
              <p:cNvGrpSpPr>
                <a:grpSpLocks/>
              </p:cNvGrpSpPr>
              <p:nvPr/>
            </p:nvGrpSpPr>
            <p:grpSpPr bwMode="auto">
              <a:xfrm>
                <a:off x="2832" y="3456"/>
                <a:ext cx="969" cy="384"/>
                <a:chOff x="1200" y="3312"/>
                <a:chExt cx="969" cy="384"/>
              </a:xfrm>
            </p:grpSpPr>
            <p:sp>
              <p:nvSpPr>
                <p:cNvPr id="42907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200" y="3312"/>
                  <a:ext cx="81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993366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latin typeface="幼圆" pitchFamily="49" charset="-122"/>
                      <a:ea typeface="幼圆" pitchFamily="49" charset="-122"/>
                    </a:rPr>
                    <a:t>∟</a:t>
                  </a:r>
                  <a:r>
                    <a:rPr kumimoji="1" lang="en-US" altLang="zh-CN" sz="3200" b="1">
                      <a:latin typeface="幼圆" pitchFamily="49" charset="-122"/>
                      <a:ea typeface="幼圆" pitchFamily="49" charset="-122"/>
                    </a:rPr>
                    <a:t>2/2</a:t>
                  </a:r>
                </a:p>
              </p:txBody>
            </p:sp>
            <p:sp>
              <p:nvSpPr>
                <p:cNvPr id="429080" name="Text Box 24"/>
                <p:cNvSpPr txBox="1">
                  <a:spLocks noChangeArrowheads="1"/>
                </p:cNvSpPr>
                <p:nvPr/>
              </p:nvSpPr>
              <p:spPr bwMode="auto">
                <a:xfrm rot="16200000" flipH="1">
                  <a:off x="1853" y="3379"/>
                  <a:ext cx="384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993366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latin typeface="幼圆" pitchFamily="49" charset="-122"/>
                      <a:ea typeface="幼圆" pitchFamily="49" charset="-122"/>
                    </a:rPr>
                    <a:t>∟</a:t>
                  </a:r>
                </a:p>
              </p:txBody>
            </p:sp>
          </p:grpSp>
        </p:grpSp>
      </p:grpSp>
      <p:sp>
        <p:nvSpPr>
          <p:cNvPr id="26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33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173038" y="152400"/>
            <a:ext cx="8818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358775" y="404813"/>
            <a:ext cx="3852863" cy="685800"/>
          </a:xfrm>
          <a:noFill/>
          <a:ln/>
        </p:spPr>
        <p:txBody>
          <a:bodyPr/>
          <a:lstStyle/>
          <a:p>
            <a:pPr algn="just"/>
            <a:r>
              <a:rPr lang="en-US" altLang="zh-CN" sz="3200" b="1" dirty="0">
                <a:ea typeface="宋体" pitchFamily="2" charset="-122"/>
              </a:rPr>
              <a:t>2</a:t>
            </a:r>
            <a:r>
              <a:rPr lang="zh-CN" altLang="en-US" sz="3200" b="1" dirty="0">
                <a:ea typeface="宋体" pitchFamily="2" charset="-122"/>
              </a:rPr>
              <a:t>、算法分析</a:t>
            </a:r>
          </a:p>
        </p:txBody>
      </p:sp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395288" y="1376364"/>
            <a:ext cx="8382000" cy="425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ts val="4000"/>
              </a:lnSpc>
              <a:spcBef>
                <a:spcPts val="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Shell</a:t>
            </a: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</a:rPr>
              <a:t>算法的性能与所选取的分组长度序列有很大关系。</a:t>
            </a: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</a:rPr>
              <a:t>只对特定的待排序记录序列，可准确估算关键词的比较次数和记录移动次数。</a:t>
            </a: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</a:rPr>
              <a:t>想弄清关键词比较次数和记录移动次数与增量选择间的关系，并给出完整的数学分析，至今仍然是数学难题。</a:t>
            </a:r>
            <a:endParaRPr kumimoji="1" lang="en-US" altLang="zh-CN" sz="2900" b="1" dirty="0"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Shell</a:t>
            </a: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</a:rPr>
              <a:t>算法是</a:t>
            </a:r>
            <a:r>
              <a:rPr lang="zh-CN" altLang="en-US" sz="2900" b="1" dirty="0">
                <a:latin typeface="Times New Roman" pitchFamily="18" charset="0"/>
                <a:cs typeface="Times New Roman" pitchFamily="18" charset="0"/>
              </a:rPr>
              <a:t>不稳定的排序算法</a:t>
            </a: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34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idx="1"/>
          </p:nvPr>
        </p:nvSpPr>
        <p:spPr>
          <a:xfrm>
            <a:off x="412195" y="201859"/>
            <a:ext cx="8461635" cy="6242475"/>
          </a:xfrm>
        </p:spPr>
        <p:txBody>
          <a:bodyPr>
            <a:no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前面介绍的实例是最简单的分组长度序列，即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，最坏情况下时间复杂度为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一般实际应用中选择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作为递减因子效果更好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如果选择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为分组长度序列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最坏情况下能达到 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00" b="1" baseline="30000" dirty="0">
                <a:latin typeface="Times New Roman" pitchFamily="18" charset="0"/>
                <a:cs typeface="Times New Roman" pitchFamily="18" charset="0"/>
              </a:rPr>
              <a:t>2/3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00" dirty="0"/>
              <a:t>. 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1969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年，普拉特（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V. Pratt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）证明了如下结论：如果渐减增量序列取值为形如 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b="1" i="1" baseline="30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700" b="1" i="1" baseline="30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且小于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的所有自然数的集合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{2</a:t>
            </a:r>
            <a:r>
              <a:rPr lang="en-US" altLang="zh-CN" sz="2700" b="1" i="1" baseline="30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700" b="1" i="1" baseline="30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|2</a:t>
            </a:r>
            <a:r>
              <a:rPr lang="en-US" altLang="zh-CN" sz="2700" b="1" i="1" baseline="30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700" b="1" i="1" baseline="30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Shell 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算法的时间复杂性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(log</a:t>
            </a:r>
            <a:r>
              <a:rPr lang="en-US" altLang="zh-CN" sz="27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7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克努特（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Knuth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）从大量的实验统计资料中得出，当 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很大时，关键词的平均比较次数大约是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00" b="1" baseline="30000" dirty="0">
                <a:latin typeface="Times New Roman" pitchFamily="18" charset="0"/>
                <a:cs typeface="Times New Roman" pitchFamily="18" charset="0"/>
              </a:rPr>
              <a:t>1.25</a:t>
            </a:r>
            <a:r>
              <a:rPr lang="zh-CN" altLang="en-US" sz="2700" b="1" dirty="0">
                <a:latin typeface="Times New Roman" pitchFamily="18" charset="0"/>
                <a:cs typeface="Times New Roman" pitchFamily="18" charset="0"/>
              </a:rPr>
              <a:t>，记录的平均移动次数大约是 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1.6</a:t>
            </a:r>
            <a:r>
              <a:rPr lang="en-US" altLang="zh-CN" sz="27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00" b="1" baseline="30000" dirty="0">
                <a:latin typeface="Times New Roman" pitchFamily="18" charset="0"/>
                <a:cs typeface="Times New Roman" pitchFamily="18" charset="0"/>
              </a:rPr>
              <a:t>1.25 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dirty="0"/>
          </a:p>
        </p:txBody>
      </p:sp>
      <p:sp>
        <p:nvSpPr>
          <p:cNvPr id="548867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35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1740" y="278650"/>
            <a:ext cx="4365535" cy="49446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第七章   排序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088740"/>
            <a:ext cx="6840538" cy="4905545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7.1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基本概念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7.2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插入排序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7.3 </a:t>
            </a:r>
            <a:r>
              <a:rPr lang="zh-CN" altLang="en-US" sz="26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交换排序</a:t>
            </a:r>
          </a:p>
          <a:p>
            <a:pPr>
              <a:buFont typeface="Monotype Sorts" pitchFamily="2" charset="2"/>
              <a:buNone/>
            </a:pPr>
            <a:r>
              <a:rPr lang="zh-CN" altLang="en-US" sz="26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冒泡排序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快速排序</a:t>
            </a:r>
            <a:endParaRPr lang="en-US" altLang="zh-CN" sz="2600" b="1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7.4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选择排序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7.5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合并排序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7.6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基于关键词比较的排序算法分析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7.7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分布排序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7.8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外排序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36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368660"/>
            <a:ext cx="8104188" cy="531059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sz="3500" b="1" dirty="0">
                <a:solidFill>
                  <a:schemeClr val="tx2"/>
                </a:solidFill>
              </a:rPr>
              <a:t>7.3  </a:t>
            </a:r>
            <a:r>
              <a:rPr lang="zh-CN" altLang="en-US" sz="3500" b="1" dirty="0">
                <a:solidFill>
                  <a:schemeClr val="tx2"/>
                </a:solidFill>
              </a:rPr>
              <a:t>交换排序</a:t>
            </a:r>
            <a:endParaRPr lang="zh-CN" altLang="en-US" sz="3500" b="1" dirty="0">
              <a:solidFill>
                <a:schemeClr val="tx2"/>
              </a:solidFill>
              <a:ea typeface="隶书" pitchFamily="49" charset="-122"/>
            </a:endParaRP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l"/>
            </a:pPr>
            <a:r>
              <a:rPr lang="zh-CN" altLang="en-US" sz="31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反序对</a:t>
            </a:r>
            <a:br>
              <a:rPr lang="en-US" altLang="zh-CN" sz="3100" b="1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100" b="1" dirty="0">
                <a:latin typeface="Times New Roman" pitchFamily="18" charset="0"/>
                <a:cs typeface="Times New Roman" pitchFamily="18" charset="0"/>
              </a:rPr>
              <a:t>对于序列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1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1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100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1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100" b="1" dirty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1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1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zh-CN" altLang="en-US" sz="3100" b="1" dirty="0"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1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1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1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100" b="1" dirty="0">
                <a:latin typeface="Times New Roman" pitchFamily="18" charset="0"/>
                <a:cs typeface="Times New Roman" pitchFamily="18" charset="0"/>
              </a:rPr>
              <a:t>为上述序列的一个反序对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l"/>
            </a:pPr>
            <a:r>
              <a:rPr lang="zh-CN" altLang="en-US" sz="31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交换排序思想</a:t>
            </a:r>
            <a:br>
              <a:rPr lang="en-US" altLang="zh-CN" sz="3100" b="1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100" b="1" dirty="0">
                <a:latin typeface="Times New Roman" pitchFamily="18" charset="0"/>
                <a:cs typeface="Times New Roman" pitchFamily="18" charset="0"/>
              </a:rPr>
              <a:t>交换文件中存在的反序对，直到不存在反序对为止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l"/>
            </a:pPr>
            <a:r>
              <a:rPr lang="zh-CN" altLang="en-US" sz="31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交换排序算法</a:t>
            </a:r>
            <a:br>
              <a:rPr lang="en-US" altLang="zh-CN" sz="3100" b="1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100" b="1" dirty="0">
                <a:latin typeface="Times New Roman" pitchFamily="18" charset="0"/>
                <a:cs typeface="Times New Roman" pitchFamily="18" charset="0"/>
              </a:rPr>
              <a:t>冒泡排序，分划交换排序（快速排序）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37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idx="1"/>
          </p:nvPr>
        </p:nvSpPr>
        <p:spPr>
          <a:xfrm>
            <a:off x="214313" y="304800"/>
            <a:ext cx="8750300" cy="5238750"/>
          </a:xfrm>
        </p:spPr>
        <p:txBody>
          <a:bodyPr/>
          <a:lstStyle/>
          <a:p>
            <a:pPr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3600" dirty="0">
                <a:solidFill>
                  <a:schemeClr val="tx2"/>
                </a:solidFill>
              </a:rPr>
              <a:t>7.3.1  </a:t>
            </a:r>
            <a:r>
              <a:rPr lang="zh-CN" altLang="en-US" sz="3600" dirty="0">
                <a:solidFill>
                  <a:schemeClr val="tx2"/>
                </a:solidFill>
              </a:rPr>
              <a:t>冒泡排序</a:t>
            </a:r>
          </a:p>
          <a:p>
            <a:pPr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2900" dirty="0">
                <a:solidFill>
                  <a:schemeClr val="tx2"/>
                </a:solidFill>
              </a:rPr>
              <a:t>1</a:t>
            </a:r>
            <a:r>
              <a:rPr lang="zh-CN" altLang="en-US" sz="2900" dirty="0">
                <a:solidFill>
                  <a:schemeClr val="tx2"/>
                </a:solidFill>
              </a:rPr>
              <a:t>、冒泡排序思想：</a:t>
            </a:r>
            <a:endParaRPr lang="en-US" altLang="zh-CN" sz="2900" dirty="0">
              <a:solidFill>
                <a:schemeClr val="tx2"/>
              </a:solidFill>
            </a:endParaRPr>
          </a:p>
          <a:p>
            <a:pPr marL="0" indent="0"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900" dirty="0"/>
              <a:t>通过比较相邻记录的关键词，交换存在逆序的记录；使关键词较大的记录如气泡一般逐渐往上“飘移”直至浮出“水面”。</a:t>
            </a:r>
          </a:p>
          <a:p>
            <a:pPr>
              <a:lnSpc>
                <a:spcPct val="200000"/>
              </a:lnSpc>
              <a:buFont typeface="Monotype Sorts" pitchFamily="2" charset="2"/>
              <a:buNone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      </a:t>
            </a:r>
            <a:endParaRPr lang="zh-CN" altLang="en-US" sz="2400" dirty="0">
              <a:ea typeface="幼圆" pitchFamily="49" charset="-122"/>
            </a:endParaRP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38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AutoShape 2" descr="白色大理石"/>
          <p:cNvSpPr>
            <a:spLocks noChangeArrowheads="1"/>
          </p:cNvSpPr>
          <p:nvPr/>
        </p:nvSpPr>
        <p:spPr bwMode="auto">
          <a:xfrm>
            <a:off x="0" y="1219200"/>
            <a:ext cx="9144000" cy="457200"/>
          </a:xfrm>
          <a:prstGeom prst="parallelogram">
            <a:avLst>
              <a:gd name="adj" fmla="val 28944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8755" name="Rectangle 3"/>
          <p:cNvSpPr>
            <a:spLocks noChangeArrowheads="1"/>
          </p:cNvSpPr>
          <p:nvPr/>
        </p:nvSpPr>
        <p:spPr bwMode="auto">
          <a:xfrm>
            <a:off x="152400" y="467995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en-US" sz="32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58756" name="Text Box 4"/>
          <p:cNvSpPr txBox="1">
            <a:spLocks noChangeArrowheads="1"/>
          </p:cNvSpPr>
          <p:nvPr/>
        </p:nvSpPr>
        <p:spPr bwMode="auto">
          <a:xfrm>
            <a:off x="474663" y="2454275"/>
            <a:ext cx="868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</a:t>
            </a:r>
            <a:r>
              <a:rPr kumimoji="1" lang="en-US" altLang="zh-CN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1</a:t>
            </a:r>
            <a:endParaRPr kumimoji="1" lang="en-US" altLang="zh-CN" sz="24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grpSp>
        <p:nvGrpSpPr>
          <p:cNvPr id="458757" name="Group 5"/>
          <p:cNvGrpSpPr>
            <a:grpSpLocks/>
          </p:cNvGrpSpPr>
          <p:nvPr/>
        </p:nvGrpSpPr>
        <p:grpSpPr bwMode="auto">
          <a:xfrm>
            <a:off x="719138" y="404813"/>
            <a:ext cx="7705725" cy="1728787"/>
            <a:chOff x="453" y="255"/>
            <a:chExt cx="4854" cy="1089"/>
          </a:xfrm>
        </p:grpSpPr>
        <p:sp>
          <p:nvSpPr>
            <p:cNvPr id="458758" name="AutoShape 6"/>
            <p:cNvSpPr>
              <a:spLocks noChangeArrowheads="1"/>
            </p:cNvSpPr>
            <p:nvPr/>
          </p:nvSpPr>
          <p:spPr bwMode="auto">
            <a:xfrm>
              <a:off x="1047" y="572"/>
              <a:ext cx="336" cy="412"/>
            </a:xfrm>
            <a:prstGeom prst="can">
              <a:avLst>
                <a:gd name="adj" fmla="val 30655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09</a:t>
              </a:r>
              <a:endPara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58759" name="AutoShape 7"/>
            <p:cNvSpPr>
              <a:spLocks noChangeArrowheads="1"/>
            </p:cNvSpPr>
            <p:nvPr/>
          </p:nvSpPr>
          <p:spPr bwMode="auto">
            <a:xfrm>
              <a:off x="1569" y="799"/>
              <a:ext cx="336" cy="211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02</a:t>
              </a:r>
              <a:endPara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58760" name="AutoShape 8"/>
            <p:cNvSpPr>
              <a:spLocks noChangeArrowheads="1"/>
            </p:cNvSpPr>
            <p:nvPr/>
          </p:nvSpPr>
          <p:spPr bwMode="auto">
            <a:xfrm>
              <a:off x="2113" y="255"/>
              <a:ext cx="336" cy="743"/>
            </a:xfrm>
            <a:prstGeom prst="can">
              <a:avLst>
                <a:gd name="adj" fmla="val 55283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58761" name="AutoShape 9"/>
            <p:cNvSpPr>
              <a:spLocks noChangeArrowheads="1"/>
            </p:cNvSpPr>
            <p:nvPr/>
          </p:nvSpPr>
          <p:spPr bwMode="auto">
            <a:xfrm>
              <a:off x="2699" y="640"/>
              <a:ext cx="336" cy="368"/>
            </a:xfrm>
            <a:prstGeom prst="can">
              <a:avLst>
                <a:gd name="adj" fmla="val 27381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58762" name="AutoShape 10"/>
            <p:cNvSpPr>
              <a:spLocks noChangeArrowheads="1"/>
            </p:cNvSpPr>
            <p:nvPr/>
          </p:nvSpPr>
          <p:spPr bwMode="auto">
            <a:xfrm>
              <a:off x="3247" y="731"/>
              <a:ext cx="336" cy="251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05</a:t>
              </a:r>
              <a:endPara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58763" name="AutoShape 11"/>
            <p:cNvSpPr>
              <a:spLocks noChangeArrowheads="1"/>
            </p:cNvSpPr>
            <p:nvPr/>
          </p:nvSpPr>
          <p:spPr bwMode="auto">
            <a:xfrm>
              <a:off x="3787" y="550"/>
              <a:ext cx="336" cy="444"/>
            </a:xfrm>
            <a:prstGeom prst="can">
              <a:avLst>
                <a:gd name="adj" fmla="val 3303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</a:t>
              </a:r>
              <a:endPara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58764" name="Text Box 12"/>
            <p:cNvSpPr txBox="1">
              <a:spLocks noChangeArrowheads="1"/>
            </p:cNvSpPr>
            <p:nvPr/>
          </p:nvSpPr>
          <p:spPr bwMode="auto">
            <a:xfrm>
              <a:off x="453" y="1056"/>
              <a:ext cx="4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  1          2         3         4           5         6        7          8         9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58765" name="AutoShape 13"/>
            <p:cNvSpPr>
              <a:spLocks noChangeArrowheads="1"/>
            </p:cNvSpPr>
            <p:nvPr/>
          </p:nvSpPr>
          <p:spPr bwMode="auto">
            <a:xfrm>
              <a:off x="4309" y="436"/>
              <a:ext cx="336" cy="548"/>
            </a:xfrm>
            <a:prstGeom prst="can">
              <a:avLst>
                <a:gd name="adj" fmla="val 40774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</a:t>
              </a:r>
              <a:endPara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58766" name="AutoShape 14"/>
            <p:cNvSpPr>
              <a:spLocks noChangeArrowheads="1"/>
            </p:cNvSpPr>
            <p:nvPr/>
          </p:nvSpPr>
          <p:spPr bwMode="auto">
            <a:xfrm>
              <a:off x="4898" y="368"/>
              <a:ext cx="336" cy="594"/>
            </a:xfrm>
            <a:prstGeom prst="can">
              <a:avLst>
                <a:gd name="adj" fmla="val 4419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</a:t>
              </a:r>
              <a:endPara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58767" name="AutoShape 15"/>
            <p:cNvSpPr>
              <a:spLocks noChangeArrowheads="1"/>
            </p:cNvSpPr>
            <p:nvPr/>
          </p:nvSpPr>
          <p:spPr bwMode="auto">
            <a:xfrm>
              <a:off x="526" y="686"/>
              <a:ext cx="336" cy="298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07</a:t>
              </a:r>
              <a:endPara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58768" name="Group 16"/>
          <p:cNvGrpSpPr>
            <a:grpSpLocks/>
          </p:cNvGrpSpPr>
          <p:nvPr/>
        </p:nvGrpSpPr>
        <p:grpSpPr bwMode="auto">
          <a:xfrm>
            <a:off x="0" y="2457450"/>
            <a:ext cx="9144000" cy="1862138"/>
            <a:chOff x="-544" y="1275"/>
            <a:chExt cx="5760" cy="1173"/>
          </a:xfrm>
        </p:grpSpPr>
        <p:sp>
          <p:nvSpPr>
            <p:cNvPr id="458769" name="AutoShape 17" descr="白色大理石"/>
            <p:cNvSpPr>
              <a:spLocks noChangeArrowheads="1"/>
            </p:cNvSpPr>
            <p:nvPr/>
          </p:nvSpPr>
          <p:spPr bwMode="auto">
            <a:xfrm>
              <a:off x="-544" y="1774"/>
              <a:ext cx="5760" cy="288"/>
            </a:xfrm>
            <a:prstGeom prst="parallelogram">
              <a:avLst>
                <a:gd name="adj" fmla="val 289444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8770" name="Group 18"/>
            <p:cNvGrpSpPr>
              <a:grpSpLocks/>
            </p:cNvGrpSpPr>
            <p:nvPr/>
          </p:nvGrpSpPr>
          <p:grpSpPr bwMode="auto">
            <a:xfrm>
              <a:off x="-295" y="1275"/>
              <a:ext cx="4854" cy="1173"/>
              <a:chOff x="589" y="1275"/>
              <a:chExt cx="4854" cy="1173"/>
            </a:xfrm>
          </p:grpSpPr>
          <p:sp>
            <p:nvSpPr>
              <p:cNvPr id="458771" name="Text Box 19"/>
              <p:cNvSpPr txBox="1">
                <a:spLocks noChangeArrowheads="1"/>
              </p:cNvSpPr>
              <p:nvPr/>
            </p:nvSpPr>
            <p:spPr bwMode="auto">
              <a:xfrm>
                <a:off x="589" y="2160"/>
                <a:ext cx="48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  1          2         3         4           5         6        7          8         9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grpSp>
            <p:nvGrpSpPr>
              <p:cNvPr id="458772" name="Group 20"/>
              <p:cNvGrpSpPr>
                <a:grpSpLocks/>
              </p:cNvGrpSpPr>
              <p:nvPr/>
            </p:nvGrpSpPr>
            <p:grpSpPr bwMode="auto">
              <a:xfrm>
                <a:off x="686" y="1275"/>
                <a:ext cx="4662" cy="743"/>
                <a:chOff x="686" y="1275"/>
                <a:chExt cx="4662" cy="743"/>
              </a:xfrm>
            </p:grpSpPr>
            <p:sp>
              <p:nvSpPr>
                <p:cNvPr id="458773" name="AutoShape 21"/>
                <p:cNvSpPr>
                  <a:spLocks noChangeArrowheads="1"/>
                </p:cNvSpPr>
                <p:nvPr/>
              </p:nvSpPr>
              <p:spPr bwMode="auto">
                <a:xfrm>
                  <a:off x="1770" y="1584"/>
                  <a:ext cx="336" cy="412"/>
                </a:xfrm>
                <a:prstGeom prst="can">
                  <a:avLst>
                    <a:gd name="adj" fmla="val 30655"/>
                  </a:avLst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09</a:t>
                  </a:r>
                  <a:endParaRPr kumimoji="1" lang="en-US" altLang="zh-CN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58774" name="AutoShape 22"/>
                <p:cNvSpPr>
                  <a:spLocks noChangeArrowheads="1"/>
                </p:cNvSpPr>
                <p:nvPr/>
              </p:nvSpPr>
              <p:spPr bwMode="auto">
                <a:xfrm>
                  <a:off x="1226" y="1788"/>
                  <a:ext cx="336" cy="211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02</a:t>
                  </a:r>
                  <a:endParaRPr kumimoji="1" lang="en-US" altLang="zh-CN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58775" name="AutoShape 23"/>
                <p:cNvSpPr>
                  <a:spLocks noChangeArrowheads="1"/>
                </p:cNvSpPr>
                <p:nvPr/>
              </p:nvSpPr>
              <p:spPr bwMode="auto">
                <a:xfrm>
                  <a:off x="5012" y="1275"/>
                  <a:ext cx="336" cy="743"/>
                </a:xfrm>
                <a:prstGeom prst="can">
                  <a:avLst>
                    <a:gd name="adj" fmla="val 55283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16</a:t>
                  </a:r>
                  <a:endParaRPr kumimoji="1" lang="en-US" altLang="zh-CN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58776" name="AutoShape 24"/>
                <p:cNvSpPr>
                  <a:spLocks noChangeArrowheads="1"/>
                </p:cNvSpPr>
                <p:nvPr/>
              </p:nvSpPr>
              <p:spPr bwMode="auto">
                <a:xfrm>
                  <a:off x="2292" y="1607"/>
                  <a:ext cx="336" cy="368"/>
                </a:xfrm>
                <a:prstGeom prst="can">
                  <a:avLst>
                    <a:gd name="adj" fmla="val 27381"/>
                  </a:avLst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08</a:t>
                  </a:r>
                  <a:endParaRPr kumimoji="1" lang="en-US" altLang="zh-CN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58777" name="AutoShape 25"/>
                <p:cNvSpPr>
                  <a:spLocks noChangeArrowheads="1"/>
                </p:cNvSpPr>
                <p:nvPr/>
              </p:nvSpPr>
              <p:spPr bwMode="auto">
                <a:xfrm>
                  <a:off x="2904" y="1720"/>
                  <a:ext cx="336" cy="251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05</a:t>
                  </a:r>
                  <a:endParaRPr kumimoji="1" lang="en-US" altLang="zh-CN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58778" name="AutoShape 26"/>
                <p:cNvSpPr>
                  <a:spLocks noChangeArrowheads="1"/>
                </p:cNvSpPr>
                <p:nvPr/>
              </p:nvSpPr>
              <p:spPr bwMode="auto">
                <a:xfrm>
                  <a:off x="3448" y="1539"/>
                  <a:ext cx="336" cy="444"/>
                </a:xfrm>
                <a:prstGeom prst="can">
                  <a:avLst>
                    <a:gd name="adj" fmla="val 33036"/>
                  </a:avLst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12</a:t>
                  </a:r>
                  <a:endParaRPr kumimoji="1" lang="en-US" altLang="zh-CN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58779" name="AutoShape 27"/>
                <p:cNvSpPr>
                  <a:spLocks noChangeArrowheads="1"/>
                </p:cNvSpPr>
                <p:nvPr/>
              </p:nvSpPr>
              <p:spPr bwMode="auto">
                <a:xfrm>
                  <a:off x="3970" y="1448"/>
                  <a:ext cx="336" cy="548"/>
                </a:xfrm>
                <a:prstGeom prst="can">
                  <a:avLst>
                    <a:gd name="adj" fmla="val 40774"/>
                  </a:avLst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13</a:t>
                  </a:r>
                  <a:endParaRPr kumimoji="1" lang="en-US" altLang="zh-CN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58780" name="AutoShape 28"/>
                <p:cNvSpPr>
                  <a:spLocks noChangeArrowheads="1"/>
                </p:cNvSpPr>
                <p:nvPr/>
              </p:nvSpPr>
              <p:spPr bwMode="auto">
                <a:xfrm>
                  <a:off x="4446" y="1403"/>
                  <a:ext cx="336" cy="594"/>
                </a:xfrm>
                <a:prstGeom prst="can">
                  <a:avLst>
                    <a:gd name="adj" fmla="val 44196"/>
                  </a:avLst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14</a:t>
                  </a:r>
                  <a:endParaRPr kumimoji="1" lang="en-US" altLang="zh-CN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58781" name="AutoShape 29"/>
                <p:cNvSpPr>
                  <a:spLocks noChangeArrowheads="1"/>
                </p:cNvSpPr>
                <p:nvPr/>
              </p:nvSpPr>
              <p:spPr bwMode="auto">
                <a:xfrm>
                  <a:off x="686" y="1697"/>
                  <a:ext cx="336" cy="298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07</a:t>
                  </a:r>
                  <a:endParaRPr kumimoji="1" lang="en-US" altLang="zh-CN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458782" name="Group 30"/>
          <p:cNvGrpSpPr>
            <a:grpSpLocks/>
          </p:cNvGrpSpPr>
          <p:nvPr/>
        </p:nvGrpSpPr>
        <p:grpSpPr bwMode="auto">
          <a:xfrm>
            <a:off x="0" y="4508500"/>
            <a:ext cx="8101013" cy="2112963"/>
            <a:chOff x="0" y="2818"/>
            <a:chExt cx="5103" cy="1331"/>
          </a:xfrm>
        </p:grpSpPr>
        <p:sp>
          <p:nvSpPr>
            <p:cNvPr id="458783" name="AutoShape 31" descr="白色大理石"/>
            <p:cNvSpPr>
              <a:spLocks noChangeArrowheads="1"/>
            </p:cNvSpPr>
            <p:nvPr/>
          </p:nvSpPr>
          <p:spPr bwMode="auto">
            <a:xfrm>
              <a:off x="0" y="3521"/>
              <a:ext cx="4876" cy="295"/>
            </a:xfrm>
            <a:prstGeom prst="parallelogram">
              <a:avLst>
                <a:gd name="adj" fmla="val 239209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8784" name="Group 32"/>
            <p:cNvGrpSpPr>
              <a:grpSpLocks/>
            </p:cNvGrpSpPr>
            <p:nvPr/>
          </p:nvGrpSpPr>
          <p:grpSpPr bwMode="auto">
            <a:xfrm>
              <a:off x="181" y="2818"/>
              <a:ext cx="4922" cy="1331"/>
              <a:chOff x="181" y="2818"/>
              <a:chExt cx="4922" cy="1331"/>
            </a:xfrm>
          </p:grpSpPr>
          <p:sp>
            <p:nvSpPr>
              <p:cNvPr id="458785" name="Text Box 33"/>
              <p:cNvSpPr txBox="1">
                <a:spLocks noChangeArrowheads="1"/>
              </p:cNvSpPr>
              <p:nvPr/>
            </p:nvSpPr>
            <p:spPr bwMode="auto">
              <a:xfrm>
                <a:off x="181" y="2818"/>
                <a:ext cx="54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3200" b="1" i="1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 </a:t>
                </a:r>
                <a:r>
                  <a:rPr kumimoji="1" lang="en-US" altLang="zh-CN" sz="2800" b="1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= 2</a:t>
                </a:r>
                <a:endParaRPr kumimoji="1" lang="en-US" altLang="zh-CN" sz="2400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</a:endParaRPr>
              </a:p>
            </p:txBody>
          </p:sp>
          <p:sp>
            <p:nvSpPr>
              <p:cNvPr id="458786" name="Text Box 34"/>
              <p:cNvSpPr txBox="1">
                <a:spLocks noChangeArrowheads="1"/>
              </p:cNvSpPr>
              <p:nvPr/>
            </p:nvSpPr>
            <p:spPr bwMode="auto">
              <a:xfrm>
                <a:off x="249" y="3861"/>
                <a:ext cx="48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  1          2         3         4           5         6        7          8         9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58787" name="AutoShape 35"/>
              <p:cNvSpPr>
                <a:spLocks noChangeArrowheads="1"/>
              </p:cNvSpPr>
              <p:nvPr/>
            </p:nvSpPr>
            <p:spPr bwMode="auto">
              <a:xfrm>
                <a:off x="2540" y="3249"/>
                <a:ext cx="336" cy="412"/>
              </a:xfrm>
              <a:prstGeom prst="can">
                <a:avLst>
                  <a:gd name="adj" fmla="val 30655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09</a:t>
                </a:r>
                <a:endPara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58788" name="AutoShape 36"/>
              <p:cNvSpPr>
                <a:spLocks noChangeArrowheads="1"/>
              </p:cNvSpPr>
              <p:nvPr/>
            </p:nvSpPr>
            <p:spPr bwMode="auto">
              <a:xfrm>
                <a:off x="340" y="3475"/>
                <a:ext cx="336" cy="211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02</a:t>
                </a:r>
                <a:endPara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58789" name="AutoShape 37"/>
              <p:cNvSpPr>
                <a:spLocks noChangeArrowheads="1"/>
              </p:cNvSpPr>
              <p:nvPr/>
            </p:nvSpPr>
            <p:spPr bwMode="auto">
              <a:xfrm>
                <a:off x="4762" y="2999"/>
                <a:ext cx="336" cy="743"/>
              </a:xfrm>
              <a:prstGeom prst="can">
                <a:avLst>
                  <a:gd name="adj" fmla="val 55283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16</a:t>
                </a:r>
                <a:endPara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58790" name="AutoShape 38"/>
              <p:cNvSpPr>
                <a:spLocks noChangeArrowheads="1"/>
              </p:cNvSpPr>
              <p:nvPr/>
            </p:nvSpPr>
            <p:spPr bwMode="auto">
              <a:xfrm>
                <a:off x="1451" y="3317"/>
                <a:ext cx="336" cy="368"/>
              </a:xfrm>
              <a:prstGeom prst="can">
                <a:avLst>
                  <a:gd name="adj" fmla="val 27381"/>
                </a:avLst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08</a:t>
                </a:r>
                <a:endPara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58791" name="AutoShape 39"/>
              <p:cNvSpPr>
                <a:spLocks noChangeArrowheads="1"/>
              </p:cNvSpPr>
              <p:nvPr/>
            </p:nvSpPr>
            <p:spPr bwMode="auto">
              <a:xfrm>
                <a:off x="1973" y="3430"/>
                <a:ext cx="336" cy="251"/>
              </a:xfrm>
              <a:prstGeom prst="can">
                <a:avLst>
                  <a:gd name="adj" fmla="val 25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05</a:t>
                </a:r>
                <a:endPara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58792" name="AutoShape 40"/>
              <p:cNvSpPr>
                <a:spLocks noChangeArrowheads="1"/>
              </p:cNvSpPr>
              <p:nvPr/>
            </p:nvSpPr>
            <p:spPr bwMode="auto">
              <a:xfrm>
                <a:off x="3102" y="3240"/>
                <a:ext cx="336" cy="444"/>
              </a:xfrm>
              <a:prstGeom prst="can">
                <a:avLst>
                  <a:gd name="adj" fmla="val 33036"/>
                </a:avLst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12</a:t>
                </a:r>
                <a:endPara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58793" name="AutoShape 41"/>
              <p:cNvSpPr>
                <a:spLocks noChangeArrowheads="1"/>
              </p:cNvSpPr>
              <p:nvPr/>
            </p:nvSpPr>
            <p:spPr bwMode="auto">
              <a:xfrm>
                <a:off x="3624" y="3149"/>
                <a:ext cx="336" cy="548"/>
              </a:xfrm>
              <a:prstGeom prst="can">
                <a:avLst>
                  <a:gd name="adj" fmla="val 40774"/>
                </a:avLst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13</a:t>
                </a:r>
                <a:endPara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58794" name="AutoShape 42"/>
              <p:cNvSpPr>
                <a:spLocks noChangeArrowheads="1"/>
              </p:cNvSpPr>
              <p:nvPr/>
            </p:nvSpPr>
            <p:spPr bwMode="auto">
              <a:xfrm>
                <a:off x="4100" y="3104"/>
                <a:ext cx="336" cy="594"/>
              </a:xfrm>
              <a:prstGeom prst="can">
                <a:avLst>
                  <a:gd name="adj" fmla="val 44196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14</a:t>
                </a:r>
                <a:endPara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58795" name="AutoShape 43"/>
              <p:cNvSpPr>
                <a:spLocks noChangeArrowheads="1"/>
              </p:cNvSpPr>
              <p:nvPr/>
            </p:nvSpPr>
            <p:spPr bwMode="auto">
              <a:xfrm>
                <a:off x="839" y="3385"/>
                <a:ext cx="336" cy="298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07</a:t>
                </a:r>
                <a:endPara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灯片编号占位符 1"/>
          <p:cNvSpPr txBox="1">
            <a:spLocks/>
          </p:cNvSpPr>
          <p:nvPr/>
        </p:nvSpPr>
        <p:spPr>
          <a:xfrm>
            <a:off x="8868991" y="6635000"/>
            <a:ext cx="270031" cy="223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39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635" y="278650"/>
            <a:ext cx="6345238" cy="1079500"/>
          </a:xfrm>
          <a:noFill/>
          <a:ln/>
        </p:spPr>
        <p:txBody>
          <a:bodyPr/>
          <a:lstStyle/>
          <a:p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第七章   排序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46124" y="1538790"/>
            <a:ext cx="7606295" cy="4509585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7.1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基本概念</a:t>
            </a:r>
            <a:endParaRPr lang="en-US" altLang="zh-CN" sz="2800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7.2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插入排序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7.3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交换排序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7.4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选择排序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7.5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合并排序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7.6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基于关键词比较的排序算法分析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7.7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分布排序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7.8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外排序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4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ChangeArrowheads="1"/>
          </p:cNvSpPr>
          <p:nvPr/>
        </p:nvSpPr>
        <p:spPr bwMode="auto">
          <a:xfrm>
            <a:off x="576263" y="225425"/>
            <a:ext cx="817245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、冒泡排序算法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算法</a:t>
            </a:r>
            <a:r>
              <a:rPr kumimoji="1" lang="en-US" altLang="zh-CN" sz="3200" b="1" dirty="0" err="1">
                <a:latin typeface="Times New Roman" pitchFamily="18" charset="0"/>
                <a:cs typeface="Times New Roman" pitchFamily="18" charset="0"/>
              </a:rPr>
              <a:t>BSort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kumimoji="1" lang="en-US" altLang="zh-CN" sz="32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 )  </a:t>
            </a:r>
            <a:endParaRPr kumimoji="1" lang="en-US" altLang="zh-CN" sz="3200" b="1" dirty="0"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BS1 [</a:t>
            </a:r>
            <a:r>
              <a:rPr kumimoji="1" lang="zh-CN" altLang="en-US" sz="3200" b="1" dirty="0">
                <a:latin typeface="Times New Roman" pitchFamily="18" charset="0"/>
              </a:rPr>
              <a:t>冒泡过程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]</a:t>
            </a:r>
            <a:endParaRPr kumimoji="1" lang="en-US" altLang="zh-CN" sz="3200" b="1" dirty="0"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kumimoji="1" lang="en-US" altLang="zh-CN" sz="32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1" lang="en-US" altLang="zh-CN" sz="3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 TO 2  STEP </a:t>
            </a:r>
            <a:r>
              <a:rPr kumimoji="1" lang="en-US" altLang="zh-CN" sz="3200" b="1" dirty="0">
                <a:latin typeface="Courier New"/>
                <a:cs typeface="Times New Roman" pitchFamily="18" charset="0"/>
              </a:rPr>
              <a:t>–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1  DO</a:t>
            </a:r>
            <a:endParaRPr kumimoji="1" lang="en-US" altLang="zh-CN" sz="3200" b="1" dirty="0"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    FOR </a:t>
            </a:r>
            <a:r>
              <a:rPr kumimoji="1" lang="en-US" altLang="zh-CN" sz="3200" b="1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1 TO  </a:t>
            </a:r>
            <a:r>
              <a:rPr kumimoji="1" lang="en-US" altLang="zh-CN" sz="32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3200" b="1" dirty="0">
                <a:latin typeface="Courier New"/>
                <a:cs typeface="Times New Roman" pitchFamily="18" charset="0"/>
              </a:rPr>
              <a:t>–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1  DO</a:t>
            </a:r>
            <a:endParaRPr kumimoji="1" lang="en-US" altLang="zh-CN" sz="3200" b="1" dirty="0"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</a:rPr>
              <a:t>        IF </a:t>
            </a:r>
            <a:r>
              <a:rPr kumimoji="1" lang="en-US" altLang="zh-CN" sz="3200" b="1" i="1" dirty="0">
                <a:latin typeface="Times New Roman" pitchFamily="18" charset="0"/>
              </a:rPr>
              <a:t>K</a:t>
            </a:r>
            <a:r>
              <a:rPr kumimoji="1" lang="en-US" altLang="zh-CN" sz="3200" b="1" i="1" baseline="-30000" dirty="0">
                <a:latin typeface="Times New Roman" pitchFamily="18" charset="0"/>
              </a:rPr>
              <a:t>j</a:t>
            </a:r>
            <a:r>
              <a:rPr kumimoji="1" lang="en-US" altLang="zh-CN" sz="3200" b="1" baseline="-30000" dirty="0"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&gt; </a:t>
            </a:r>
            <a:r>
              <a:rPr kumimoji="1" lang="en-US" altLang="zh-CN" sz="3200" b="1" i="1" dirty="0">
                <a:latin typeface="Times New Roman" pitchFamily="18" charset="0"/>
              </a:rPr>
              <a:t>K</a:t>
            </a:r>
            <a:r>
              <a:rPr kumimoji="1" lang="en-US" altLang="zh-CN" sz="3200" b="1" i="1" baseline="-30000" dirty="0">
                <a:latin typeface="Times New Roman" pitchFamily="18" charset="0"/>
              </a:rPr>
              <a:t>j</a:t>
            </a:r>
            <a:r>
              <a:rPr kumimoji="1" lang="en-US" altLang="zh-CN" sz="3200" b="1" baseline="-30000" dirty="0">
                <a:latin typeface="Times New Roman" pitchFamily="18" charset="0"/>
              </a:rPr>
              <a:t> </a:t>
            </a:r>
            <a:r>
              <a:rPr kumimoji="1" lang="en-US" altLang="zh-CN" sz="3200" b="1" baseline="-30000" dirty="0">
                <a:latin typeface="Times New Roman" pitchFamily="18" charset="0"/>
                <a:sym typeface="Symbol"/>
              </a:rPr>
              <a:t></a:t>
            </a:r>
            <a:r>
              <a:rPr kumimoji="1" lang="en-US" altLang="zh-CN" sz="3200" b="1" baseline="-30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 THEN ( </a:t>
            </a:r>
            <a:r>
              <a:rPr kumimoji="1" lang="en-US" altLang="zh-CN" sz="3200" b="1" i="1" dirty="0">
                <a:latin typeface="Times New Roman" pitchFamily="18" charset="0"/>
              </a:rPr>
              <a:t>R</a:t>
            </a:r>
            <a:r>
              <a:rPr kumimoji="1" lang="en-US" altLang="zh-CN" sz="3200" b="1" i="1" baseline="-30000" dirty="0">
                <a:latin typeface="Times New Roman" pitchFamily="18" charset="0"/>
              </a:rPr>
              <a:t>j </a:t>
            </a:r>
            <a:r>
              <a:rPr kumimoji="1" lang="en-US" altLang="zh-CN" sz="3200" b="1" dirty="0">
                <a:latin typeface="Times New Roman" pitchFamily="18" charset="0"/>
                <a:sym typeface="Symbol" pitchFamily="18" charset="2"/>
              </a:rPr>
              <a:t> </a:t>
            </a:r>
            <a:r>
              <a:rPr kumimoji="1" lang="en-US" altLang="zh-CN" sz="3200" b="1" dirty="0">
                <a:latin typeface="Times New Roman" pitchFamily="18" charset="0"/>
              </a:rPr>
              <a:t>R</a:t>
            </a:r>
            <a:r>
              <a:rPr kumimoji="1" lang="en-US" altLang="zh-CN" sz="3200" b="1" i="1" baseline="-30000" dirty="0">
                <a:latin typeface="Times New Roman" pitchFamily="18" charset="0"/>
              </a:rPr>
              <a:t>j</a:t>
            </a:r>
            <a:r>
              <a:rPr kumimoji="1" lang="en-US" altLang="zh-CN" sz="3200" b="1" baseline="-30000" dirty="0">
                <a:latin typeface="Times New Roman" pitchFamily="18" charset="0"/>
                <a:sym typeface="Symbol"/>
              </a:rPr>
              <a:t></a:t>
            </a:r>
            <a:r>
              <a:rPr kumimoji="1" lang="en-US" altLang="zh-CN" sz="3200" b="1" baseline="-30000" dirty="0">
                <a:latin typeface="Times New Roman" pitchFamily="18" charset="0"/>
              </a:rPr>
              <a:t>1 </a:t>
            </a:r>
            <a:r>
              <a:rPr kumimoji="1" lang="en-US" altLang="zh-CN" sz="3200" b="1" dirty="0">
                <a:latin typeface="Times New Roman" pitchFamily="18" charset="0"/>
              </a:rPr>
              <a:t>). </a:t>
            </a:r>
            <a:r>
              <a:rPr kumimoji="1" lang="en-US" altLang="zh-CN" sz="3200" b="1" dirty="0">
                <a:latin typeface="宋体" pitchFamily="2" charset="-122"/>
              </a:rPr>
              <a:t>▌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en-US" altLang="zh-CN" sz="3200" dirty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b="1" dirty="0"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3200" b="1" dirty="0">
                <a:latin typeface="宋体" pitchFamily="2" charset="-122"/>
              </a:rPr>
              <a:t> </a:t>
            </a:r>
            <a:r>
              <a:rPr kumimoji="1" lang="zh-CN" altLang="en-US" sz="3200" b="1" dirty="0">
                <a:solidFill>
                  <a:srgbClr val="CC3300"/>
                </a:solidFill>
                <a:latin typeface="宋体" pitchFamily="2" charset="-122"/>
              </a:rPr>
              <a:t>关键词的比较次数</a:t>
            </a:r>
            <a:r>
              <a:rPr kumimoji="1" lang="en-US" altLang="zh-CN" sz="3200" b="1" dirty="0">
                <a:solidFill>
                  <a:srgbClr val="CC3300"/>
                </a:solidFill>
                <a:latin typeface="宋体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</a:rPr>
              <a:t>  (n</a:t>
            </a:r>
            <a:r>
              <a:rPr kumimoji="1" lang="en-US" altLang="zh-CN" sz="3200" b="1" dirty="0">
                <a:latin typeface="Times New Roman" pitchFamily="18" charset="0"/>
                <a:sym typeface="Symbol"/>
              </a:rPr>
              <a:t></a:t>
            </a:r>
            <a:r>
              <a:rPr kumimoji="1" lang="en-US" altLang="zh-CN" sz="3200" b="1" dirty="0">
                <a:latin typeface="Times New Roman" pitchFamily="18" charset="0"/>
              </a:rPr>
              <a:t>1)+(n</a:t>
            </a:r>
            <a:r>
              <a:rPr kumimoji="1" lang="en-US" altLang="zh-CN" sz="3200" b="1" dirty="0">
                <a:latin typeface="Times New Roman" pitchFamily="18" charset="0"/>
                <a:sym typeface="Symbol"/>
              </a:rPr>
              <a:t></a:t>
            </a:r>
            <a:r>
              <a:rPr kumimoji="1" lang="en-US" altLang="zh-CN" sz="3200" b="1" dirty="0">
                <a:latin typeface="Times New Roman" pitchFamily="18" charset="0"/>
              </a:rPr>
              <a:t>2)</a:t>
            </a:r>
            <a:r>
              <a:rPr kumimoji="1" lang="en-US" altLang="zh-CN" sz="3200" b="1" dirty="0">
                <a:latin typeface="Times New Roman" pitchFamily="18" charset="0"/>
                <a:sym typeface="Symbol"/>
              </a:rPr>
              <a:t></a:t>
            </a:r>
            <a:r>
              <a:rPr kumimoji="1" lang="en-US" altLang="zh-CN" sz="3200" b="1" dirty="0">
                <a:latin typeface="Times New Roman" pitchFamily="18" charset="0"/>
              </a:rPr>
              <a:t>…</a:t>
            </a:r>
            <a:r>
              <a:rPr kumimoji="1" lang="en-US" altLang="zh-CN" sz="3200" b="1" dirty="0">
                <a:latin typeface="Times New Roman" pitchFamily="18" charset="0"/>
                <a:sym typeface="Symbol"/>
              </a:rPr>
              <a:t>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宋体" pitchFamily="2" charset="-122"/>
                <a:sym typeface="Symbol"/>
              </a:rPr>
              <a:t></a:t>
            </a:r>
            <a:r>
              <a:rPr kumimoji="1" lang="en-US" altLang="zh-CN" sz="3200" b="1" dirty="0">
                <a:latin typeface="Times New Roman" pitchFamily="18" charset="0"/>
              </a:rPr>
              <a:t> (n</a:t>
            </a:r>
            <a:r>
              <a:rPr kumimoji="1" lang="en-US" altLang="zh-CN" sz="3200" b="1" dirty="0">
                <a:latin typeface="Times New Roman" pitchFamily="18" charset="0"/>
                <a:sym typeface="Symbol"/>
              </a:rPr>
              <a:t></a:t>
            </a:r>
            <a:r>
              <a:rPr kumimoji="1" lang="en-US" altLang="zh-CN" sz="3200" b="1" dirty="0">
                <a:latin typeface="Times New Roman" pitchFamily="18" charset="0"/>
              </a:rPr>
              <a:t>1)n/2</a:t>
            </a:r>
            <a:endParaRPr kumimoji="1"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42429" y="6565160"/>
            <a:ext cx="377026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40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41325"/>
            <a:ext cx="8604250" cy="6121400"/>
          </a:xfrm>
        </p:spPr>
        <p:txBody>
          <a:bodyPr/>
          <a:lstStyle/>
          <a:p>
            <a:pPr>
              <a:lnSpc>
                <a:spcPct val="120000"/>
              </a:lnSpc>
              <a:buSzPct val="85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经过第一趟冒泡，可把具有最大关键词的记录移至最终位置（第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个位置）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第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趟冒泡，把第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大记录放在第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个位置上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趟冒泡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就可完成对所有记录的排序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发生一次记录交换，反序对就减少一个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排序中可能出现如下情况：</a:t>
            </a:r>
            <a:br>
              <a:rPr lang="en-US" altLang="zh-CN" b="1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每趟比较中，在某位置后，没有记录交换；最后几趟没有交换。</a:t>
            </a:r>
          </a:p>
        </p:txBody>
      </p:sp>
      <p:sp>
        <p:nvSpPr>
          <p:cNvPr id="3" name="矩形 2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41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250825" y="323850"/>
            <a:ext cx="4994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ea typeface="幼圆" pitchFamily="49" charset="-122"/>
              </a:rPr>
              <a:t>3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ea typeface="幼圆" pitchFamily="49" charset="-122"/>
              </a:rPr>
              <a:t>、</a:t>
            </a:r>
            <a:r>
              <a:rPr kumimoji="1" lang="zh-CN" altLang="en-US" sz="3200" b="1" dirty="0">
                <a:solidFill>
                  <a:schemeClr val="tx2"/>
                </a:solidFill>
                <a:latin typeface="+mj-ea"/>
                <a:ea typeface="+mj-ea"/>
              </a:rPr>
              <a:t>冒泡排序</a:t>
            </a:r>
            <a:r>
              <a:rPr lang="zh-CN" altLang="en-US" sz="3200" b="1" dirty="0">
                <a:solidFill>
                  <a:schemeClr val="tx2"/>
                </a:solidFill>
                <a:latin typeface="+mj-ea"/>
                <a:ea typeface="+mj-ea"/>
              </a:rPr>
              <a:t>算法的改进</a:t>
            </a:r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412760" y="1111250"/>
            <a:ext cx="8334480" cy="53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just">
              <a:lnSpc>
                <a:spcPts val="3900"/>
              </a:lnSpc>
              <a:spcBef>
                <a:spcPts val="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29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算法</a:t>
            </a:r>
            <a:r>
              <a:rPr kumimoji="1" lang="en-US" altLang="zh-CN" sz="29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Bubble</a:t>
            </a:r>
            <a:r>
              <a:rPr kumimoji="1" lang="en-US" altLang="zh-CN" sz="2900" b="1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( 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 )</a:t>
            </a:r>
          </a:p>
          <a:p>
            <a:pPr marL="609600" indent="-609600" algn="just">
              <a:lnSpc>
                <a:spcPts val="3900"/>
              </a:lnSpc>
              <a:spcBef>
                <a:spcPts val="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Bubble1. [</a:t>
            </a: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</a:rPr>
              <a:t>初始化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]</a:t>
            </a:r>
          </a:p>
          <a:p>
            <a:pPr marL="609600" indent="-609600" algn="just">
              <a:lnSpc>
                <a:spcPts val="3900"/>
              </a:lnSpc>
              <a:spcBef>
                <a:spcPts val="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900" b="1" dirty="0">
                <a:solidFill>
                  <a:srgbClr val="99FF33"/>
                </a:solidFill>
                <a:latin typeface="Times New Roman" pitchFamily="18" charset="0"/>
                <a:ea typeface="仿宋_GB2312" pitchFamily="49" charset="-122"/>
              </a:rPr>
              <a:t>     </a:t>
            </a:r>
            <a:r>
              <a:rPr kumimoji="1" lang="en-US" altLang="zh-CN" sz="29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BOUND</a:t>
            </a:r>
            <a:r>
              <a:rPr kumimoji="1" lang="en-US" altLang="zh-CN" sz="2900" b="1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 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.  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每趟冒泡关键词比较的终止位置</a:t>
            </a:r>
            <a:endParaRPr kumimoji="1" lang="en-US" altLang="zh-CN" sz="2600" b="1" dirty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609600" indent="-609600" algn="just">
              <a:lnSpc>
                <a:spcPts val="3900"/>
              </a:lnSpc>
              <a:spcBef>
                <a:spcPts val="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Bubble2. [</a:t>
            </a: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</a:rPr>
              <a:t>冒泡过程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]</a:t>
            </a:r>
          </a:p>
          <a:p>
            <a:pPr marL="990600" lvl="1" indent="-533400">
              <a:lnSpc>
                <a:spcPts val="39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 WHILE  BOUND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  <a:sym typeface="Symbol"/>
              </a:rPr>
              <a:t>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0  DO 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// BOUND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sym typeface="Symbol"/>
              </a:rPr>
              <a:t>0, 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sym typeface="Symbol"/>
              </a:rPr>
              <a:t>终止算法</a:t>
            </a:r>
            <a:endParaRPr kumimoji="1" lang="en-US" altLang="zh-CN" sz="2600" b="1" dirty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990600" lvl="1" indent="-533400">
              <a:lnSpc>
                <a:spcPts val="39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     ( 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t 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 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0</a:t>
            </a: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</a:rPr>
              <a:t>． 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每趟冒泡记录交换的最后位置</a:t>
            </a:r>
          </a:p>
          <a:p>
            <a:pPr marL="990600" lvl="1" indent="-533400">
              <a:lnSpc>
                <a:spcPts val="39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</a:rPr>
              <a:t>       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FOR  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j</a:t>
            </a: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  <a:sym typeface="Symbol"/>
              </a:rPr>
              <a:t>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1 TO BOUND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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1  DO</a:t>
            </a:r>
          </a:p>
          <a:p>
            <a:pPr marL="990600" lvl="1" indent="-533400">
              <a:lnSpc>
                <a:spcPts val="39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           IF 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2900" b="1" i="1" baseline="-30000" dirty="0">
                <a:latin typeface="Times New Roman" pitchFamily="18" charset="0"/>
                <a:ea typeface="仿宋_GB2312" pitchFamily="49" charset="-122"/>
              </a:rPr>
              <a:t>j</a:t>
            </a:r>
            <a:r>
              <a:rPr kumimoji="1" lang="en-US" altLang="zh-CN" sz="2900" b="1" baseline="-30000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&gt; 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2900" b="1" i="1" baseline="-30000" dirty="0">
                <a:latin typeface="Times New Roman" pitchFamily="18" charset="0"/>
                <a:ea typeface="仿宋_GB2312" pitchFamily="49" charset="-122"/>
              </a:rPr>
              <a:t>j</a:t>
            </a:r>
            <a:r>
              <a:rPr kumimoji="1" lang="en-US" altLang="zh-CN" sz="2900" b="1" baseline="-30000" dirty="0">
                <a:latin typeface="Times New Roman" pitchFamily="18" charset="0"/>
                <a:ea typeface="仿宋_GB2312" pitchFamily="49" charset="-122"/>
                <a:sym typeface="Symbol"/>
              </a:rPr>
              <a:t></a:t>
            </a:r>
            <a:r>
              <a:rPr kumimoji="1" lang="en-US" altLang="zh-CN" sz="2900" b="1" baseline="-30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  THEN ( 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sz="2900" b="1" i="1" baseline="-30000" dirty="0">
                <a:latin typeface="Times New Roman" pitchFamily="18" charset="0"/>
                <a:ea typeface="仿宋_GB2312" pitchFamily="49" charset="-122"/>
              </a:rPr>
              <a:t>j 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 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sz="2900" b="1" i="1" baseline="-30000" dirty="0">
                <a:latin typeface="Times New Roman" pitchFamily="18" charset="0"/>
                <a:ea typeface="仿宋_GB2312" pitchFamily="49" charset="-122"/>
              </a:rPr>
              <a:t>j</a:t>
            </a:r>
            <a:r>
              <a:rPr kumimoji="1" lang="en-US" altLang="zh-CN" sz="2900" b="1" baseline="-30000" dirty="0">
                <a:latin typeface="Times New Roman" pitchFamily="18" charset="0"/>
                <a:ea typeface="仿宋_GB2312" pitchFamily="49" charset="-122"/>
                <a:sym typeface="Symbol"/>
              </a:rPr>
              <a:t></a:t>
            </a:r>
            <a:r>
              <a:rPr kumimoji="1" lang="en-US" altLang="zh-CN" sz="2900" b="1" baseline="-30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.  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t </a:t>
            </a:r>
            <a:r>
              <a:rPr kumimoji="1" lang="en-US" altLang="zh-CN" sz="2900" b="1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 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j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.) </a:t>
            </a:r>
          </a:p>
          <a:p>
            <a:pPr marL="990600" lvl="1" indent="-533400">
              <a:lnSpc>
                <a:spcPts val="39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       </a:t>
            </a:r>
            <a:r>
              <a:rPr kumimoji="1" lang="en-US" altLang="zh-CN" sz="29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BOUND</a:t>
            </a:r>
            <a:r>
              <a:rPr kumimoji="1" lang="en-US" altLang="zh-CN" sz="2900" b="1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</a:t>
            </a:r>
            <a:r>
              <a:rPr kumimoji="1" lang="en-US" altLang="zh-CN" sz="2900" b="1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  <a:r>
              <a:rPr kumimoji="1" lang="en-US" altLang="zh-CN" sz="2900" b="1" i="1" dirty="0">
                <a:latin typeface="Times New Roman" pitchFamily="18" charset="0"/>
                <a:ea typeface="仿宋_GB2312" pitchFamily="49" charset="-122"/>
              </a:rPr>
              <a:t>t.</a:t>
            </a:r>
            <a:r>
              <a:rPr kumimoji="1" lang="en-US" altLang="zh-CN" sz="2900" b="1" dirty="0">
                <a:latin typeface="Times New Roman" pitchFamily="18" charset="0"/>
                <a:ea typeface="仿宋_GB2312" pitchFamily="49" charset="-122"/>
              </a:rPr>
              <a:t> ) . ▌             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2900" b="1" dirty="0">
                <a:latin typeface="Times New Roman" pitchFamily="18" charset="0"/>
                <a:ea typeface="仿宋_GB2312" pitchFamily="49" charset="-122"/>
              </a:rPr>
              <a:t>                                                                       </a:t>
            </a:r>
          </a:p>
        </p:txBody>
      </p:sp>
      <p:sp>
        <p:nvSpPr>
          <p:cNvPr id="4" name="矩形 3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42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10532"/>
              </p:ext>
            </p:extLst>
          </p:nvPr>
        </p:nvGraphicFramePr>
        <p:xfrm>
          <a:off x="80689" y="54888"/>
          <a:ext cx="8982490" cy="6634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2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2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82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797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u="none" strike="noStrike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趟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趟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趟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趟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趟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趟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趟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趟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r>
                        <a:rPr lang="zh-CN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趟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13</a:t>
                      </a:r>
                      <a:r>
                        <a:rPr lang="zh-CN" sz="23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14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12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10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08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03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11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05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15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04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16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01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09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02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zh-CN" sz="23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254"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07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23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sz="23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730471" y="6511095"/>
            <a:ext cx="4431001" cy="2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7.4 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算法</a:t>
            </a: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Bubble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的执行过程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21245" y="5777670"/>
            <a:ext cx="656167" cy="315036"/>
          </a:xfrm>
          <a:prstGeom prst="straightConnector1">
            <a:avLst/>
          </a:prstGeom>
          <a:ln w="28575">
            <a:solidFill>
              <a:srgbClr val="0033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38557" y="5057590"/>
            <a:ext cx="638855" cy="315036"/>
          </a:xfrm>
          <a:prstGeom prst="straightConnector1">
            <a:avLst/>
          </a:prstGeom>
          <a:ln w="28575">
            <a:solidFill>
              <a:srgbClr val="0033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21245" y="818890"/>
            <a:ext cx="656167" cy="3915255"/>
          </a:xfrm>
          <a:prstGeom prst="straightConnector1">
            <a:avLst/>
          </a:prstGeom>
          <a:ln w="28575">
            <a:solidFill>
              <a:srgbClr val="0033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556665" y="5372627"/>
            <a:ext cx="611162" cy="324718"/>
          </a:xfrm>
          <a:prstGeom prst="straightConnector1">
            <a:avLst/>
          </a:prstGeom>
          <a:ln w="28575">
            <a:solidFill>
              <a:srgbClr val="008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1581146" y="4662230"/>
            <a:ext cx="611162" cy="324718"/>
          </a:xfrm>
          <a:prstGeom prst="straightConnector1">
            <a:avLst/>
          </a:prstGeom>
          <a:ln w="28575">
            <a:solidFill>
              <a:srgbClr val="008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608926" y="1125140"/>
            <a:ext cx="555602" cy="3240181"/>
          </a:xfrm>
          <a:prstGeom prst="straightConnector1">
            <a:avLst/>
          </a:prstGeom>
          <a:ln w="28575">
            <a:solidFill>
              <a:srgbClr val="008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51620" y="971655"/>
            <a:ext cx="540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060865" y="1322730"/>
            <a:ext cx="540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456945" y="5808285"/>
            <a:ext cx="611162" cy="324718"/>
          </a:xfrm>
          <a:prstGeom prst="straightConnector1">
            <a:avLst/>
          </a:prstGeom>
          <a:ln w="28575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465910" y="5068340"/>
            <a:ext cx="611162" cy="324718"/>
          </a:xfrm>
          <a:prstGeom prst="straightConnector1">
            <a:avLst/>
          </a:prstGeom>
          <a:ln w="28575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467307" y="4324055"/>
            <a:ext cx="611162" cy="324718"/>
          </a:xfrm>
          <a:prstGeom prst="straightConnector1">
            <a:avLst/>
          </a:prstGeom>
          <a:ln w="28575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416904" y="2637020"/>
            <a:ext cx="683676" cy="1359833"/>
          </a:xfrm>
          <a:prstGeom prst="straightConnector1">
            <a:avLst/>
          </a:prstGeom>
          <a:ln w="28575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941585" y="2799365"/>
            <a:ext cx="540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356485" y="4719940"/>
            <a:ext cx="611162" cy="324718"/>
          </a:xfrm>
          <a:prstGeom prst="straightConnector1">
            <a:avLst/>
          </a:prstGeom>
          <a:ln w="28575">
            <a:solidFill>
              <a:srgbClr val="008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66010" y="3269311"/>
            <a:ext cx="611162" cy="1059487"/>
          </a:xfrm>
          <a:prstGeom prst="straightConnector1">
            <a:avLst/>
          </a:prstGeom>
          <a:ln w="28575">
            <a:solidFill>
              <a:srgbClr val="008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833810" y="3452715"/>
            <a:ext cx="540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52020" y="4124790"/>
            <a:ext cx="540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255763" y="3947010"/>
            <a:ext cx="614185" cy="756121"/>
          </a:xfrm>
          <a:prstGeom prst="straightConnector1">
            <a:avLst/>
          </a:prstGeom>
          <a:ln w="28575">
            <a:solidFill>
              <a:srgbClr val="0033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171512" y="4343105"/>
            <a:ext cx="570618" cy="350501"/>
          </a:xfrm>
          <a:prstGeom prst="straightConnector1">
            <a:avLst/>
          </a:prstGeom>
          <a:ln w="28575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634010" y="4499305"/>
            <a:ext cx="540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057165" y="4815190"/>
            <a:ext cx="611162" cy="324718"/>
          </a:xfrm>
          <a:prstGeom prst="straightConnector1">
            <a:avLst/>
          </a:prstGeom>
          <a:ln w="28575">
            <a:solidFill>
              <a:srgbClr val="008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534290" y="4844759"/>
            <a:ext cx="540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6960415" y="5053063"/>
            <a:ext cx="617955" cy="352009"/>
          </a:xfrm>
          <a:prstGeom prst="straightConnector1">
            <a:avLst/>
          </a:prstGeom>
          <a:ln w="28575">
            <a:solidFill>
              <a:srgbClr val="0033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443355" y="5212715"/>
            <a:ext cx="540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334310" y="6245810"/>
            <a:ext cx="540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00025"/>
      </p:ext>
    </p:extLst>
  </p:cSld>
  <p:clrMapOvr>
    <a:masterClrMapping/>
  </p:clrMapOvr>
  <p:transition>
    <p:strips dir="r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3874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3" y="368300"/>
                <a:ext cx="8424862" cy="61214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  <a:buFont typeface="Monotype Sorts" pitchFamily="2" charset="2"/>
                  <a:buNone/>
                </a:pPr>
                <a:r>
                  <a:rPr lang="en-US" altLang="zh-CN" sz="3200" b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en-US" sz="3200" b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、算法分析</a:t>
                </a:r>
              </a:p>
              <a:p>
                <a:pPr>
                  <a:lnSpc>
                    <a:spcPct val="120000"/>
                  </a:lnSpc>
                  <a:buSzPct val="85000"/>
                  <a:buFont typeface="Wingdings" pitchFamily="2" charset="2"/>
                  <a:buChar char="l"/>
                </a:pPr>
                <a:r>
                  <a:rPr lang="zh-CN" altLang="en-US" sz="3000" b="1" dirty="0">
                    <a:solidFill>
                      <a:srgbClr val="CC3300"/>
                    </a:solidFill>
                    <a:latin typeface="Times New Roman" pitchFamily="18" charset="0"/>
                    <a:cs typeface="Times New Roman" pitchFamily="18" charset="0"/>
                  </a:rPr>
                  <a:t>最好情形</a:t>
                </a:r>
                <a:br>
                  <a:rPr lang="en-US" altLang="zh-CN" sz="30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zh-CN" altLang="en-US" sz="3000" b="1" dirty="0">
                    <a:latin typeface="Times New Roman" pitchFamily="18" charset="0"/>
                    <a:cs typeface="Times New Roman" pitchFamily="18" charset="0"/>
                  </a:rPr>
                  <a:t>若在待排序文件中，诸记录对应之关键词满足</a:t>
                </a:r>
                <a:r>
                  <a:rPr lang="en-US" altLang="zh-CN" sz="3000" b="1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30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 </a:t>
                </a:r>
                <a:r>
                  <a:rPr lang="en-US" altLang="zh-CN" sz="3000" b="1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3000" b="1" baseline="-25000" dirty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  </a:t>
                </a:r>
                <a:r>
                  <a:rPr lang="en-US" altLang="zh-CN" sz="3000" b="1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3000" b="1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3000" b="1" dirty="0">
                    <a:latin typeface="Times New Roman" pitchFamily="18" charset="0"/>
                    <a:cs typeface="Times New Roman" pitchFamily="18" charset="0"/>
                  </a:rPr>
                  <a:t>，则算法只需进行一趟起泡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zh-CN" altLang="en-US" sz="3000" b="1" dirty="0">
                    <a:latin typeface="Times New Roman" pitchFamily="18" charset="0"/>
                    <a:cs typeface="Times New Roman" pitchFamily="18" charset="0"/>
                  </a:rPr>
                  <a:t>做 </a:t>
                </a:r>
                <a:r>
                  <a:rPr lang="en-US" altLang="zh-CN" sz="3000" b="1" i="1" dirty="0">
                    <a:solidFill>
                      <a:srgbClr val="CC33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solidFill>
                          <a:srgbClr val="CC3300"/>
                        </a:solidFill>
                        <a:latin typeface="Cambria Math"/>
                        <a:cs typeface="Times New Roman" pitchFamily="18" charset="0"/>
                        <a:sym typeface="Symbol"/>
                      </a:rPr>
                      <m:t></m:t>
                    </m:r>
                  </m:oMath>
                </a14:m>
                <a:r>
                  <a:rPr lang="en-US" altLang="zh-CN" sz="3000" b="1" dirty="0">
                    <a:solidFill>
                      <a:srgbClr val="CC33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3000" b="1" dirty="0">
                    <a:latin typeface="Times New Roman" pitchFamily="18" charset="0"/>
                    <a:cs typeface="Times New Roman" pitchFamily="18" charset="0"/>
                  </a:rPr>
                  <a:t>次关键词比较，无记录交换；</a:t>
                </a:r>
              </a:p>
              <a:p>
                <a:pPr>
                  <a:lnSpc>
                    <a:spcPct val="120000"/>
                  </a:lnSpc>
                  <a:buSzPct val="85000"/>
                  <a:buFont typeface="Wingdings" pitchFamily="2" charset="2"/>
                  <a:buChar char="l"/>
                </a:pPr>
                <a:r>
                  <a:rPr lang="zh-CN" altLang="en-US" sz="3000" b="1" dirty="0">
                    <a:solidFill>
                      <a:srgbClr val="CC3300"/>
                    </a:solidFill>
                    <a:latin typeface="Times New Roman" pitchFamily="18" charset="0"/>
                    <a:cs typeface="Times New Roman" pitchFamily="18" charset="0"/>
                  </a:rPr>
                  <a:t>最坏情形</a:t>
                </a:r>
                <a:br>
                  <a:rPr lang="en-US" altLang="zh-CN" sz="30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zh-CN" altLang="en-US" sz="3000" b="1" dirty="0">
                    <a:latin typeface="Times New Roman" pitchFamily="18" charset="0"/>
                    <a:cs typeface="Times New Roman" pitchFamily="18" charset="0"/>
                  </a:rPr>
                  <a:t>算法执行</a:t>
                </a:r>
                <a:r>
                  <a:rPr lang="en-US" altLang="zh-CN" sz="3000" b="1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3000" b="1" dirty="0">
                    <a:latin typeface="Times New Roman" pitchFamily="18" charset="0"/>
                    <a:cs typeface="Times New Roman" pitchFamily="18" charset="0"/>
                  </a:rPr>
                  <a:t>趟起泡，第 </a:t>
                </a:r>
                <a:r>
                  <a:rPr lang="en-US" altLang="zh-CN" sz="3000" b="1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3000" b="1" dirty="0">
                    <a:latin typeface="Times New Roman" pitchFamily="18" charset="0"/>
                    <a:cs typeface="Times New Roman" pitchFamily="18" charset="0"/>
                  </a:rPr>
                  <a:t>趟 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</a:rPr>
                  <a:t>(1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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3000" b="1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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3000" b="1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3000" b="1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zh-CN" altLang="en-US" sz="3000" b="1" dirty="0">
                    <a:latin typeface="Times New Roman" pitchFamily="18" charset="0"/>
                    <a:cs typeface="Times New Roman" pitchFamily="18" charset="0"/>
                  </a:rPr>
                  <a:t>做了 </a:t>
                </a:r>
                <a:r>
                  <a:rPr lang="en-US" altLang="zh-CN" sz="3000" b="1" i="1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3000" b="1" dirty="0" err="1"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en-US" altLang="zh-CN" sz="3000" b="1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30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3000" b="1" dirty="0">
                    <a:latin typeface="Times New Roman" pitchFamily="18" charset="0"/>
                    <a:cs typeface="Times New Roman" pitchFamily="18" charset="0"/>
                  </a:rPr>
                  <a:t>次关键词比较，执行了</a:t>
                </a:r>
                <a:r>
                  <a:rPr lang="en-US" altLang="zh-CN" sz="3000" b="1" i="1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3000" b="1" dirty="0" err="1"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en-US" altLang="zh-CN" sz="3000" b="1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30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3000" b="1" dirty="0">
                    <a:latin typeface="Times New Roman" pitchFamily="18" charset="0"/>
                    <a:cs typeface="Times New Roman" pitchFamily="18" charset="0"/>
                  </a:rPr>
                  <a:t>次记录交换，此时，总的关键词比较次数和记录交换次数均为：</a:t>
                </a:r>
                <a:br>
                  <a:rPr lang="en-US" altLang="zh-CN" sz="30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sz="3000" b="1" dirty="0">
                    <a:solidFill>
                      <a:srgbClr val="CC33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3000" b="1" i="1" dirty="0">
                    <a:solidFill>
                      <a:srgbClr val="CC33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3000" b="1" dirty="0">
                    <a:solidFill>
                      <a:srgbClr val="CC33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en-US" altLang="zh-CN" sz="3000" b="1" dirty="0">
                    <a:solidFill>
                      <a:srgbClr val="CC3300"/>
                    </a:solidFill>
                    <a:latin typeface="Times New Roman" pitchFamily="18" charset="0"/>
                    <a:cs typeface="Times New Roman" pitchFamily="18" charset="0"/>
                  </a:rPr>
                  <a:t>1)</a:t>
                </a:r>
                <a:r>
                  <a:rPr lang="en-US" altLang="zh-CN" sz="3000" b="1" i="1" dirty="0">
                    <a:solidFill>
                      <a:srgbClr val="CC33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3000" b="1" dirty="0">
                    <a:solidFill>
                      <a:srgbClr val="CC3300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zh-CN" altLang="en-US" sz="3000" b="1" dirty="0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638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368300"/>
                <a:ext cx="8424862" cy="6121400"/>
              </a:xfrm>
              <a:blipFill rotWithShape="1">
                <a:blip r:embed="rId2"/>
                <a:stretch>
                  <a:fillRect l="-1881" t="-995" r="-1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44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idx="1"/>
          </p:nvPr>
        </p:nvSpPr>
        <p:spPr>
          <a:xfrm>
            <a:off x="292065" y="233644"/>
            <a:ext cx="8675687" cy="346538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SzPct val="85000"/>
              <a:buFont typeface="Wingdings" pitchFamily="2" charset="2"/>
              <a:buChar char="l"/>
            </a:pPr>
            <a:r>
              <a:rPr lang="zh-CN" altLang="en-US" sz="3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一般情形</a:t>
            </a:r>
            <a:endParaRPr lang="en-US" altLang="zh-CN" sz="33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ts val="4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假定记录序列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i="1" baseline="-30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所对应的关键词序列为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baseline="-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baseline="-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，令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中第 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小的关键词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对应的记录为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 左边诸记录对应的关键词中，大于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的关键词个数为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00" b="1" i="1" baseline="-30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(1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，则文件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00" b="1" i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}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 被称为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30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反序表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en-US" altLang="zh-C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45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53746"/>
              </p:ext>
            </p:extLst>
          </p:nvPr>
        </p:nvGraphicFramePr>
        <p:xfrm>
          <a:off x="735018" y="3891495"/>
          <a:ext cx="7965890" cy="26015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6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07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09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02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08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05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797" marB="46797" anchor="ctr" anchorCtr="1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trips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idx="1"/>
          </p:nvPr>
        </p:nvSpPr>
        <p:spPr>
          <a:xfrm>
            <a:off x="215900" y="260350"/>
            <a:ext cx="8739188" cy="316865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600" b="1" dirty="0">
                <a:cs typeface="Times New Roman" pitchFamily="18" charset="0"/>
              </a:rPr>
              <a:t>经过一趟冒泡后，记录位置发生变化，反序表也发生变化</a:t>
            </a:r>
            <a:r>
              <a:rPr lang="en-US" altLang="zh-CN" sz="2600" b="1" dirty="0">
                <a:cs typeface="Times New Roman" pitchFamily="18" charset="0"/>
              </a:rPr>
              <a:t>.</a:t>
            </a:r>
            <a:endParaRPr lang="zh-CN" altLang="en-US" sz="2600" b="1" dirty="0"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{K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是序列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{1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n}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的一个排列，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{b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是对应的反序表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如果算法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Bubble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的一趟冒泡把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{K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,…, K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改变为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{K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′, K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′,…, K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′},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那么将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{b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,…, b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中每个非零元素减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就得到相应的反序表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{b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′,b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′,…,b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′}. </a:t>
            </a: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701675" y="3743325"/>
            <a:ext cx="655161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</a:rPr>
              <a:t>A ={07, 09, 02, 16, 08, 05, 12, 14, 13}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</a:rPr>
              <a:t>B ={2,  4,  0,  2,  0,  1,  2,  1 , 0}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</a:rPr>
              <a:t>A′={07, 02, 09, 08, 05, 12, 14, 13 ,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16}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</a:rPr>
              <a:t>B′={1,  3,  0,  1,  0,  0,  1,  0 , 0}</a:t>
            </a:r>
          </a:p>
        </p:txBody>
      </p:sp>
      <p:sp>
        <p:nvSpPr>
          <p:cNvPr id="5" name="矩形 4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46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idx="1"/>
          </p:nvPr>
        </p:nvSpPr>
        <p:spPr>
          <a:xfrm>
            <a:off x="415343" y="503674"/>
            <a:ext cx="8392061" cy="5445605"/>
          </a:xfrm>
        </p:spPr>
        <p:txBody>
          <a:bodyPr lIns="72000" rIns="72000">
            <a:noAutofit/>
          </a:bodyPr>
          <a:lstStyle/>
          <a:p>
            <a:pPr marL="0" indent="0">
              <a:lnSpc>
                <a:spcPts val="5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证明：如果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）的左边有大于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的元素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| 1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并且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则由冒泡排序算法知，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一定会与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交换，且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左边的其它元素不能与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交换。所以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 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Kj 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1.</a:t>
            </a:r>
            <a:endParaRPr lang="zh-CN" altLang="en-US" sz="3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5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如果 </a:t>
            </a:r>
            <a:r>
              <a:rPr lang="en-US" altLang="zh-CN" sz="3000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）的左边没有大于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的元素，即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Kj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 0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则说明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左边的所有元素都小于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，从而一趟冒泡后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左边的任何元素都不与 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交换</a:t>
            </a:r>
            <a:r>
              <a:rPr lang="en-US" altLang="zh-CN" sz="3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因为它们都小于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所以仍然有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00" b="1" i="1" baseline="-25000" dirty="0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  <a:sym typeface="Symbol"/>
              </a:rPr>
              <a:t>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0. 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▐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47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251521" y="998538"/>
            <a:ext cx="8716232" cy="5065712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  <a:spcBef>
                <a:spcPts val="0"/>
              </a:spcBef>
              <a:buSzPct val="85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7.1 </a:t>
            </a:r>
            <a:br>
              <a:rPr lang="en-US" altLang="zh-CN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冒泡</a:t>
            </a:r>
            <a:r>
              <a:rPr lang="en-US" altLang="zh-CN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Bubble</a:t>
            </a:r>
            <a:r>
              <a:rPr lang="en-US" altLang="zh-CN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排序</a:t>
            </a:r>
            <a:r>
              <a:rPr lang="zh-CN" altLang="en-US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算法的</a:t>
            </a:r>
            <a:b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冒泡趟数  </a:t>
            </a:r>
            <a:r>
              <a:rPr lang="en-US" altLang="zh-CN" sz="31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max{</a:t>
            </a:r>
            <a:r>
              <a:rPr lang="en-US" altLang="zh-CN" sz="31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300" b="1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1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300" b="1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100" b="1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31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300" b="1" i="1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b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记录交换次数  </a:t>
            </a:r>
            <a:r>
              <a:rPr lang="en-US" altLang="zh-CN" sz="31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∑ </a:t>
            </a:r>
            <a:r>
              <a:rPr lang="en-US" altLang="zh-CN" sz="3600" b="1" i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3600" b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1</a:t>
            </a:r>
            <a:r>
              <a:rPr lang="en-US" altLang="zh-CN" sz="3600" b="1" i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3100" b="1" i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1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100" b="1" i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b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关键词比较次数  </a:t>
            </a:r>
            <a:r>
              <a:rPr lang="en-US" altLang="zh-CN" sz="31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∑ </a:t>
            </a:r>
            <a:r>
              <a:rPr lang="en-US" altLang="zh-CN" sz="3600" b="1" i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3600" b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1</a:t>
            </a:r>
            <a:r>
              <a:rPr lang="en-US" altLang="zh-CN" sz="3600" b="1" i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3100" b="1" i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1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100" b="1" i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zh-CN" altLang="en-US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其中 </a:t>
            </a:r>
            <a:r>
              <a:rPr lang="en-US" altLang="zh-CN" sz="3100" b="1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100" b="1" i="1" baseline="-300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100" b="1" i="1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等于</a:t>
            </a:r>
            <a:b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第 </a:t>
            </a:r>
            <a:r>
              <a:rPr lang="en-US" altLang="zh-CN" sz="31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趟冒泡时的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BOUND</a:t>
            </a:r>
            <a:r>
              <a:rPr lang="zh-CN" altLang="en-US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值减 </a:t>
            </a:r>
            <a:r>
              <a:rPr lang="en-US" altLang="zh-CN" sz="3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br>
              <a:rPr lang="en-US" altLang="zh-CN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1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分布较为复杂，平均情形复杂行的计算比较复杂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略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endParaRPr lang="zh-CN" altLang="en-US" sz="2400" dirty="0"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48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6030" y="233645"/>
            <a:ext cx="6300840" cy="6293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33FF"/>
              </a:buClr>
              <a:buSzPct val="85000"/>
              <a:buFont typeface="Wingdings" pitchFamily="2" charset="2"/>
              <a:buChar char="l"/>
            </a:pPr>
            <a:r>
              <a:rPr lang="zh-CN" altLang="en-US" b="1" dirty="0"/>
              <a:t> 改进的冒泡排序算法的复杂性：</a:t>
            </a:r>
            <a:endParaRPr lang="en-US" altLang="zh-CN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92803"/>
              </p:ext>
            </p:extLst>
          </p:nvPr>
        </p:nvGraphicFramePr>
        <p:xfrm>
          <a:off x="172799" y="953724"/>
          <a:ext cx="8765226" cy="55356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8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lang="zh-CN" sz="32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  <a:latin typeface="Times New Roman"/>
                          <a:cs typeface="Times New Roman"/>
                        </a:rPr>
                        <a:t>比较</a:t>
                      </a:r>
                      <a:r>
                        <a:rPr lang="zh-CN" altLang="en-US" sz="3200" b="1" kern="100" dirty="0">
                          <a:effectLst/>
                          <a:latin typeface="Times New Roman"/>
                          <a:cs typeface="Times New Roman"/>
                        </a:rPr>
                        <a:t>次数</a:t>
                      </a:r>
                      <a:endParaRPr lang="zh-CN" sz="32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  <a:latin typeface="Times New Roman"/>
                          <a:cs typeface="Times New Roman"/>
                        </a:rPr>
                        <a:t>交换</a:t>
                      </a:r>
                      <a:endParaRPr lang="en-US" altLang="zh-CN" sz="3200" b="1" kern="100" dirty="0">
                        <a:effectLst/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3200" b="1" kern="100" dirty="0">
                          <a:effectLst/>
                          <a:latin typeface="Times New Roman"/>
                          <a:cs typeface="Times New Roman"/>
                        </a:rPr>
                        <a:t>次数</a:t>
                      </a:r>
                      <a:endParaRPr lang="zh-CN" sz="32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3200" b="1" kern="100" dirty="0">
                          <a:effectLst/>
                          <a:latin typeface="Times New Roman"/>
                          <a:cs typeface="Times New Roman"/>
                        </a:rPr>
                        <a:t>冒泡</a:t>
                      </a:r>
                      <a:r>
                        <a:rPr lang="zh-CN" sz="3200" b="1" kern="100" dirty="0">
                          <a:effectLst/>
                          <a:latin typeface="Times New Roman"/>
                          <a:cs typeface="Times New Roman"/>
                        </a:rPr>
                        <a:t>趟数</a:t>
                      </a:r>
                      <a:endParaRPr lang="zh-CN" sz="32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  <a:latin typeface="Times New Roman"/>
                          <a:cs typeface="Times New Roman"/>
                        </a:rPr>
                        <a:t>最好</a:t>
                      </a:r>
                      <a:r>
                        <a:rPr lang="zh-CN" altLang="en-US" sz="3200" b="1" kern="100" dirty="0">
                          <a:effectLst/>
                          <a:latin typeface="Times New Roman"/>
                          <a:cs typeface="Times New Roman"/>
                        </a:rPr>
                        <a:t>情况</a:t>
                      </a:r>
                      <a:endParaRPr lang="zh-CN" sz="32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1" kern="100" dirty="0">
                          <a:effectLst/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3200" b="1" kern="100" dirty="0">
                          <a:effectLst/>
                          <a:latin typeface="Times New Roman"/>
                          <a:cs typeface="Times New Roman"/>
                          <a:sym typeface="Symbol"/>
                        </a:rPr>
                        <a:t></a:t>
                      </a:r>
                      <a:r>
                        <a:rPr lang="en-US" sz="3200" b="1" kern="100" dirty="0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zh-CN" sz="32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  <a:latin typeface="Times New Roman"/>
                          <a:cs typeface="Times New Roman"/>
                        </a:rPr>
                        <a:t>0</a:t>
                      </a:r>
                      <a:endParaRPr lang="zh-CN" sz="32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zh-CN" sz="3200" kern="1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  <a:latin typeface="Times New Roman"/>
                          <a:cs typeface="Times New Roman"/>
                        </a:rPr>
                        <a:t>平均</a:t>
                      </a:r>
                      <a:r>
                        <a:rPr lang="zh-CN" altLang="en-US" sz="3200" b="1" kern="100" dirty="0">
                          <a:effectLst/>
                          <a:latin typeface="Times New Roman"/>
                          <a:cs typeface="Times New Roman"/>
                        </a:rPr>
                        <a:t>情况</a:t>
                      </a:r>
                      <a:endParaRPr lang="zh-CN" sz="32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/2(</a:t>
                      </a:r>
                      <a:r>
                        <a:rPr lang="en-US" altLang="zh-CN" sz="3200" b="1" i="1" kern="1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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altLang="zh-CN" sz="4400" b="1" i="1" kern="1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CN" sz="3200" b="1" i="1" kern="1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</a:t>
                      </a:r>
                      <a:r>
                        <a:rPr lang="en-US" altLang="zh-CN" sz="3200" b="1" i="1" kern="1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O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altLang="zh-CN" sz="3200" b="1" i="1" kern="1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n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endParaRPr lang="zh-CN" sz="3200" b="1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3200" b="1" i="1" kern="1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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1)/4</a:t>
                      </a:r>
                      <a:endParaRPr lang="zh-CN" sz="3200" b="1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(</a:t>
                      </a:r>
                      <a:r>
                        <a:rPr lang="en-US" altLang="zh-CN" sz="3200" b="1" i="1" kern="1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n</a:t>
                      </a:r>
                      <a:r>
                        <a:rPr lang="en-US" altLang="zh-CN" sz="32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/2)</a:t>
                      </a:r>
                      <a:r>
                        <a:rPr lang="en-US" altLang="zh-CN" sz="3200" b="1" kern="100" baseline="300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1/2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b="1" kern="100" baseline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</a:t>
                      </a:r>
                      <a:r>
                        <a:rPr lang="en-US" altLang="zh-CN" sz="3200" b="1" i="1" kern="100" baseline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O</a:t>
                      </a:r>
                      <a:r>
                        <a:rPr lang="en-US" altLang="zh-CN" sz="3200" b="1" kern="100" baseline="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(1)</a:t>
                      </a:r>
                      <a:endParaRPr lang="zh-CN" sz="3200" b="1" kern="100" baseline="30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  <a:latin typeface="Times New Roman"/>
                          <a:cs typeface="Times New Roman"/>
                        </a:rPr>
                        <a:t>最坏</a:t>
                      </a:r>
                      <a:r>
                        <a:rPr lang="zh-CN" altLang="en-US" sz="3200" b="1" kern="100" dirty="0">
                          <a:effectLst/>
                          <a:latin typeface="Times New Roman"/>
                          <a:cs typeface="Times New Roman"/>
                        </a:rPr>
                        <a:t>情况</a:t>
                      </a:r>
                      <a:endParaRPr lang="zh-CN" sz="3200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1" i="1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32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3200" b="1" i="1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32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</a:t>
                      </a:r>
                      <a:r>
                        <a:rPr kumimoji="0" lang="en-US" altLang="zh-CN" sz="32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1)/2</a:t>
                      </a:r>
                      <a:endParaRPr kumimoji="0" lang="zh-CN" altLang="en-US" sz="32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1" i="1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32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3200" b="1" i="1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32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</a:t>
                      </a:r>
                      <a:r>
                        <a:rPr kumimoji="0" lang="en-US" altLang="zh-CN" sz="32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1)/2</a:t>
                      </a:r>
                      <a:endParaRPr kumimoji="0" lang="zh-CN" altLang="en-US" sz="32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1" kern="100" dirty="0">
                          <a:effectLst/>
                          <a:latin typeface="Times New Roman"/>
                          <a:cs typeface="Times New Roman"/>
                        </a:rPr>
                        <a:t>n</a:t>
                      </a:r>
                      <a:endParaRPr lang="zh-CN" sz="3200" i="1" kern="1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49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20676"/>
      </p:ext>
    </p:extLst>
  </p:cSld>
  <p:clrMapOvr>
    <a:masterClrMapping/>
  </p:clrMapOvr>
  <p:transition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idx="1"/>
          </p:nvPr>
        </p:nvSpPr>
        <p:spPr>
          <a:xfrm>
            <a:off x="287992" y="278649"/>
            <a:ext cx="8550950" cy="576064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7.1 </a:t>
            </a:r>
            <a:r>
              <a:rPr lang="zh-CN" altLang="en-US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基本概念</a:t>
            </a:r>
            <a:endParaRPr lang="en-US" altLang="zh-CN" b="1" u="sng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300"/>
              </a:lnSpc>
              <a:spcBef>
                <a:spcPts val="0"/>
              </a:spcBef>
              <a:buClr>
                <a:srgbClr val="3333FF"/>
              </a:buClr>
              <a:buSzPct val="90000"/>
              <a:buFont typeface="Wingdings" pitchFamily="2" charset="2"/>
              <a:buChar char="l"/>
            </a:pPr>
            <a:r>
              <a:rPr lang="zh-CN" altLang="en-US" sz="2600" b="1" u="sng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文件：</a:t>
            </a:r>
            <a:br>
              <a:rPr lang="en-US" altLang="zh-CN" sz="2600" b="1" u="sng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给定待排序的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个数据对象</a:t>
            </a:r>
            <a:r>
              <a:rPr lang="zh-CN" altLang="en-US" sz="26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i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，这些数据对象为记录，并称这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个记录的集合为一个文件；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300"/>
              </a:lnSpc>
              <a:spcBef>
                <a:spcPts val="0"/>
              </a:spcBef>
              <a:buClr>
                <a:srgbClr val="3333FF"/>
              </a:buClr>
              <a:buSzPct val="90000"/>
              <a:buFont typeface="Wingdings" pitchFamily="2" charset="2"/>
              <a:buChar char="l"/>
            </a:pPr>
            <a:r>
              <a:rPr lang="zh-CN" altLang="en-US" sz="2600" b="1" u="sng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关键词域</a:t>
            </a:r>
            <a:br>
              <a:rPr lang="en-US" altLang="zh-CN" sz="2600" b="1" u="sng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通常数据对象包括多个</a:t>
            </a:r>
            <a:r>
              <a:rPr lang="zh-CN" altLang="en-US" sz="26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属性域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，可将其中的一个属性域作为排序的依据，称其为关键词域。上述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个记录的</a:t>
            </a:r>
            <a:r>
              <a:rPr lang="zh-CN" altLang="en-US" sz="26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关键词分别是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i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3300"/>
              </a:lnSpc>
              <a:spcBef>
                <a:spcPts val="0"/>
              </a:spcBef>
              <a:buClr>
                <a:srgbClr val="3333FF"/>
              </a:buClr>
              <a:buSzPct val="90000"/>
              <a:buFont typeface="Wingdings" pitchFamily="2" charset="2"/>
              <a:buChar char="l"/>
            </a:pPr>
            <a:r>
              <a:rPr lang="zh-CN" altLang="en-US" sz="2600" b="1" u="sng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排序</a:t>
            </a:r>
            <a:br>
              <a:rPr lang="en-US" altLang="zh-CN" sz="26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</a:b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也叫分类，简言之，就是将一组杂乱无章的数据按一定规律排列起来的过程。</a:t>
            </a:r>
            <a:br>
              <a:rPr lang="en-US" altLang="zh-CN" sz="2600" b="1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将一个待排序文件的诸记录按关键词的非递减</a:t>
            </a:r>
            <a:r>
              <a:rPr lang="en-US" altLang="zh-CN" sz="2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或不增</a:t>
            </a:r>
            <a:r>
              <a:rPr lang="en-US" altLang="zh-CN" sz="2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序进行排列的过程，被称为排序。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5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458200" cy="5685910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  <a:spcBef>
                <a:spcPts val="0"/>
              </a:spcBef>
              <a:buFont typeface="Monotype Sorts" pitchFamily="2" charset="2"/>
              <a:buNone/>
              <a:tabLst>
                <a:tab pos="1976438" algn="l"/>
              </a:tabLst>
            </a:pP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、冒泡排序算法总结</a:t>
            </a:r>
          </a:p>
          <a:p>
            <a:pPr>
              <a:lnSpc>
                <a:spcPts val="4500"/>
              </a:lnSpc>
              <a:spcBef>
                <a:spcPts val="0"/>
              </a:spcBef>
              <a:buSzPct val="70000"/>
              <a:buFont typeface="Wingdings" pitchFamily="2" charset="2"/>
              <a:buChar char="l"/>
              <a:tabLst>
                <a:tab pos="1976438" algn="l"/>
              </a:tabLst>
            </a:pP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时间复杂度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（包括最坏和平均）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4500"/>
              </a:lnSpc>
              <a:spcBef>
                <a:spcPts val="0"/>
              </a:spcBef>
              <a:buSzPct val="70000"/>
              <a:buFont typeface="Wingdings" pitchFamily="2" charset="2"/>
              <a:buChar char="l"/>
              <a:tabLst>
                <a:tab pos="1976438" algn="l"/>
              </a:tabLst>
            </a:pP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最好情况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：当被排序文件初态为正序时，算法的时间复杂度为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 . </a:t>
            </a:r>
          </a:p>
          <a:p>
            <a:pPr>
              <a:lnSpc>
                <a:spcPts val="4500"/>
              </a:lnSpc>
              <a:spcBef>
                <a:spcPts val="0"/>
              </a:spcBef>
              <a:buSzPct val="70000"/>
              <a:buFont typeface="Wingdings" pitchFamily="2" charset="2"/>
              <a:buChar char="l"/>
              <a:tabLst>
                <a:tab pos="1976438" algn="l"/>
              </a:tabLst>
            </a:pP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稳定性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：冒泡排序是</a:t>
            </a: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稳定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的排序方法。</a:t>
            </a:r>
          </a:p>
          <a:p>
            <a:pPr>
              <a:lnSpc>
                <a:spcPts val="4500"/>
              </a:lnSpc>
              <a:spcBef>
                <a:spcPts val="0"/>
              </a:spcBef>
              <a:buSzPct val="70000"/>
              <a:buFont typeface="Wingdings" pitchFamily="2" charset="2"/>
              <a:buChar char="l"/>
              <a:tabLst>
                <a:tab pos="1976438" algn="l"/>
              </a:tabLst>
            </a:pP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辅助存储空间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(1) . 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Pct val="70000"/>
              <a:buNone/>
              <a:tabLst>
                <a:tab pos="1976438" algn="l"/>
              </a:tabLst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4500"/>
              </a:lnSpc>
              <a:spcBef>
                <a:spcPts val="0"/>
              </a:spcBef>
              <a:buSzPct val="70000"/>
              <a:buNone/>
              <a:tabLst>
                <a:tab pos="1976438" algn="l"/>
              </a:tabLst>
            </a:pPr>
            <a:r>
              <a:rPr kumimoji="1" lang="zh-CN" altLang="en-US" b="1" dirty="0">
                <a:ea typeface="楷体_GB2312" pitchFamily="49" charset="-122"/>
              </a:rPr>
              <a:t>为进一步提高效率，提出了</a:t>
            </a:r>
            <a:r>
              <a:rPr kumimoji="1" lang="zh-CN" altLang="en-US" b="1" dirty="0">
                <a:solidFill>
                  <a:srgbClr val="3333FF"/>
                </a:solidFill>
                <a:ea typeface="楷体_GB2312" pitchFamily="49" charset="-122"/>
              </a:rPr>
              <a:t>交替进行</a:t>
            </a:r>
            <a:r>
              <a:rPr kumimoji="1" lang="zh-CN" altLang="en-US" b="1" dirty="0">
                <a:solidFill>
                  <a:schemeClr val="hlink"/>
                </a:solidFill>
                <a:ea typeface="楷体_GB2312" pitchFamily="49" charset="-122"/>
              </a:rPr>
              <a:t>气泡上浮</a:t>
            </a:r>
            <a:r>
              <a:rPr kumimoji="1" lang="zh-CN" altLang="en-US" b="1" dirty="0">
                <a:ea typeface="楷体_GB2312" pitchFamily="49" charset="-122"/>
              </a:rPr>
              <a:t>和</a:t>
            </a:r>
            <a:r>
              <a:rPr kumimoji="1" lang="zh-CN" altLang="en-US" b="1" dirty="0">
                <a:solidFill>
                  <a:srgbClr val="3333FF"/>
                </a:solidFill>
                <a:ea typeface="楷体_GB2312" pitchFamily="49" charset="-122"/>
              </a:rPr>
              <a:t>气泡</a:t>
            </a:r>
            <a:r>
              <a:rPr kumimoji="1" lang="zh-CN" altLang="en-US" b="1" dirty="0">
                <a:solidFill>
                  <a:schemeClr val="hlink"/>
                </a:solidFill>
                <a:ea typeface="楷体_GB2312" pitchFamily="49" charset="-122"/>
              </a:rPr>
              <a:t>下沉</a:t>
            </a:r>
            <a:r>
              <a:rPr kumimoji="1" lang="zh-CN" altLang="en-US" b="1" dirty="0">
                <a:ea typeface="楷体_GB2312" pitchFamily="49" charset="-122"/>
              </a:rPr>
              <a:t>的排序方法。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SzPct val="70000"/>
              <a:buFont typeface="Wingdings" pitchFamily="2" charset="2"/>
              <a:buChar char="l"/>
              <a:tabLst>
                <a:tab pos="1976438" algn="l"/>
              </a:tabLst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50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51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77796"/>
              </p:ext>
            </p:extLst>
          </p:nvPr>
        </p:nvGraphicFramePr>
        <p:xfrm>
          <a:off x="251523" y="1313765"/>
          <a:ext cx="8716232" cy="4445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45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5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5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192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</a:rPr>
                        <a:t>第一趟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</a:rPr>
                        <a:t>第二趟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</a:rPr>
                        <a:t>第三趟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</a:rPr>
                        <a:t>第四趟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</a:rPr>
                        <a:t>第五趟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</a:rPr>
                        <a:t>第六趟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2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79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90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90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90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90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90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90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2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56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79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88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88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88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88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88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2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90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56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79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79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79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79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79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2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4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88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56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56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56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56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56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2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32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4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35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35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35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35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35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2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27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32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4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32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32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32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32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2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16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27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32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4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27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27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27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2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88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16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27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27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4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16</a:t>
                      </a:r>
                      <a:endParaRPr lang="zh-CN" sz="2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16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2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35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35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16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16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16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4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4</a:t>
                      </a:r>
                      <a:endParaRPr lang="zh-CN" sz="2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304836"/>
      </p:ext>
    </p:extLst>
  </p:cSld>
  <p:clrMapOvr>
    <a:masterClrMapping/>
  </p:clrMapOvr>
  <p:transition>
    <p:strips dir="r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1804988" y="2055813"/>
            <a:ext cx="3857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804988" y="2055813"/>
            <a:ext cx="3857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1804988" y="2055813"/>
            <a:ext cx="3857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1804988" y="2055813"/>
            <a:ext cx="3857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70023" name="Rectangle 7"/>
          <p:cNvSpPr>
            <a:spLocks noChangeArrowheads="1"/>
          </p:cNvSpPr>
          <p:nvPr/>
        </p:nvSpPr>
        <p:spPr bwMode="auto">
          <a:xfrm>
            <a:off x="1804988" y="2055813"/>
            <a:ext cx="3857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47002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4562"/>
              </p:ext>
            </p:extLst>
          </p:nvPr>
        </p:nvGraphicFramePr>
        <p:xfrm>
          <a:off x="2414" y="53805"/>
          <a:ext cx="7970761" cy="5836079"/>
        </p:xfrm>
        <a:graphic>
          <a:graphicData uri="http://schemas.openxmlformats.org/drawingml/2006/table">
            <a:tbl>
              <a:tblPr/>
              <a:tblGrid>
                <a:gridCol w="159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9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第一趟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第二趟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第三趟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第四趟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88    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0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0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0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0091" name="Line 75"/>
          <p:cNvSpPr>
            <a:spLocks noChangeShapeType="1"/>
          </p:cNvSpPr>
          <p:nvPr/>
        </p:nvSpPr>
        <p:spPr bwMode="auto">
          <a:xfrm>
            <a:off x="2511275" y="3177620"/>
            <a:ext cx="1428310" cy="2304078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71823" y="684415"/>
            <a:ext cx="7421850" cy="5197531"/>
            <a:chOff x="424228" y="729240"/>
            <a:chExt cx="7421850" cy="5197531"/>
          </a:xfrm>
        </p:grpSpPr>
        <p:sp>
          <p:nvSpPr>
            <p:cNvPr id="470085" name="Line 69"/>
            <p:cNvSpPr>
              <a:spLocks noChangeShapeType="1"/>
            </p:cNvSpPr>
            <p:nvPr/>
          </p:nvSpPr>
          <p:spPr bwMode="auto">
            <a:xfrm>
              <a:off x="424228" y="729240"/>
              <a:ext cx="1079500" cy="0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86" name="Line 70"/>
            <p:cNvSpPr>
              <a:spLocks noChangeShapeType="1"/>
            </p:cNvSpPr>
            <p:nvPr/>
          </p:nvSpPr>
          <p:spPr bwMode="auto">
            <a:xfrm>
              <a:off x="528897" y="5926771"/>
              <a:ext cx="2520950" cy="0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87" name="Line 71"/>
            <p:cNvSpPr>
              <a:spLocks noChangeShapeType="1"/>
            </p:cNvSpPr>
            <p:nvPr/>
          </p:nvSpPr>
          <p:spPr bwMode="auto">
            <a:xfrm flipV="1">
              <a:off x="1170903" y="999090"/>
              <a:ext cx="1147287" cy="1116012"/>
            </a:xfrm>
            <a:prstGeom prst="line">
              <a:avLst/>
            </a:prstGeom>
            <a:noFill/>
            <a:ln w="44450">
              <a:solidFill>
                <a:srgbClr val="33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88" name="Line 72"/>
            <p:cNvSpPr>
              <a:spLocks noChangeShapeType="1"/>
            </p:cNvSpPr>
            <p:nvPr/>
          </p:nvSpPr>
          <p:spPr bwMode="auto">
            <a:xfrm flipV="1">
              <a:off x="1122411" y="2843934"/>
              <a:ext cx="1222674" cy="2007834"/>
            </a:xfrm>
            <a:prstGeom prst="line">
              <a:avLst/>
            </a:prstGeom>
            <a:noFill/>
            <a:ln w="44450">
              <a:solidFill>
                <a:srgbClr val="33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89" name="Line 73"/>
            <p:cNvSpPr>
              <a:spLocks noChangeShapeType="1"/>
            </p:cNvSpPr>
            <p:nvPr/>
          </p:nvSpPr>
          <p:spPr bwMode="auto">
            <a:xfrm>
              <a:off x="1984504" y="1198810"/>
              <a:ext cx="2881312" cy="0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90" name="Line 74"/>
            <p:cNvSpPr>
              <a:spLocks noChangeShapeType="1"/>
            </p:cNvSpPr>
            <p:nvPr/>
          </p:nvSpPr>
          <p:spPr bwMode="auto">
            <a:xfrm>
              <a:off x="2772382" y="2104528"/>
              <a:ext cx="1124544" cy="604392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92" name="Line 76"/>
            <p:cNvSpPr>
              <a:spLocks noChangeShapeType="1"/>
            </p:cNvSpPr>
            <p:nvPr/>
          </p:nvSpPr>
          <p:spPr bwMode="auto">
            <a:xfrm flipV="1">
              <a:off x="4322549" y="3419729"/>
              <a:ext cx="1252840" cy="1557550"/>
            </a:xfrm>
            <a:prstGeom prst="line">
              <a:avLst/>
            </a:prstGeom>
            <a:noFill/>
            <a:ln w="44450">
              <a:solidFill>
                <a:srgbClr val="33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93" name="Line 77"/>
            <p:cNvSpPr>
              <a:spLocks noChangeShapeType="1"/>
            </p:cNvSpPr>
            <p:nvPr/>
          </p:nvSpPr>
          <p:spPr bwMode="auto">
            <a:xfrm flipV="1">
              <a:off x="4358409" y="1565492"/>
              <a:ext cx="1152525" cy="576262"/>
            </a:xfrm>
            <a:prstGeom prst="line">
              <a:avLst/>
            </a:prstGeom>
            <a:noFill/>
            <a:ln w="44450">
              <a:solidFill>
                <a:srgbClr val="33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94" name="Line 78"/>
            <p:cNvSpPr>
              <a:spLocks noChangeShapeType="1"/>
            </p:cNvSpPr>
            <p:nvPr/>
          </p:nvSpPr>
          <p:spPr bwMode="auto">
            <a:xfrm>
              <a:off x="5398153" y="1818081"/>
              <a:ext cx="2447925" cy="0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95" name="Line 79"/>
            <p:cNvSpPr>
              <a:spLocks noChangeShapeType="1"/>
            </p:cNvSpPr>
            <p:nvPr/>
          </p:nvSpPr>
          <p:spPr bwMode="auto">
            <a:xfrm>
              <a:off x="3709880" y="5392988"/>
              <a:ext cx="2519363" cy="0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52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660" y="6211981"/>
            <a:ext cx="6385896" cy="5685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tIns="72000" bIns="72000" rtlCol="0">
            <a:spAutoFit/>
          </a:bodyPr>
          <a:lstStyle/>
          <a:p>
            <a:pPr>
              <a:lnSpc>
                <a:spcPts val="3300"/>
              </a:lnSpc>
            </a:pPr>
            <a:r>
              <a:rPr kumimoji="1" lang="zh-CN" altLang="en-US" sz="2750" b="1" dirty="0">
                <a:ea typeface="楷体_GB2312" pitchFamily="49" charset="-122"/>
              </a:rPr>
              <a:t>图</a:t>
            </a:r>
            <a:r>
              <a:rPr kumimoji="1" lang="en-US" altLang="zh-CN" sz="2750" b="1" dirty="0">
                <a:ea typeface="楷体_GB2312" pitchFamily="49" charset="-122"/>
              </a:rPr>
              <a:t>7.5 </a:t>
            </a:r>
            <a:r>
              <a:rPr kumimoji="1" lang="zh-CN" altLang="en-US" sz="2750" b="1" dirty="0">
                <a:solidFill>
                  <a:schemeClr val="hlink"/>
                </a:solidFill>
                <a:ea typeface="楷体_GB2312" pitchFamily="49" charset="-122"/>
              </a:rPr>
              <a:t>上浮排序</a:t>
            </a:r>
            <a:r>
              <a:rPr kumimoji="1" lang="zh-CN" altLang="en-US" sz="2750" b="1" dirty="0">
                <a:ea typeface="楷体_GB2312" pitchFamily="49" charset="-122"/>
              </a:rPr>
              <a:t>方法，需六趟完成排序</a:t>
            </a:r>
            <a:r>
              <a:rPr kumimoji="1" lang="en-US" altLang="zh-CN" sz="2750" b="1" dirty="0">
                <a:ea typeface="楷体_GB2312" pitchFamily="49" charset="-122"/>
              </a:rPr>
              <a:t>.</a:t>
            </a:r>
            <a:endParaRPr lang="zh-CN" altLang="en-US" sz="2750" dirty="0"/>
          </a:p>
        </p:txBody>
      </p:sp>
      <p:sp>
        <p:nvSpPr>
          <p:cNvPr id="3" name="TextBox 2"/>
          <p:cNvSpPr txBox="1"/>
          <p:nvPr/>
        </p:nvSpPr>
        <p:spPr>
          <a:xfrm>
            <a:off x="8027901" y="135029"/>
            <a:ext cx="919089" cy="513917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vert="eaVert" wrap="square" lIns="36000" tIns="180000" rIns="36000" bIns="72000" rtlCol="0">
            <a:spAutoFit/>
          </a:bodyPr>
          <a:lstStyle/>
          <a:p>
            <a:r>
              <a:rPr lang="zh-CN" altLang="en-US" sz="2750" b="1" dirty="0"/>
              <a:t>图</a:t>
            </a:r>
            <a:r>
              <a:rPr lang="en-US" altLang="zh-CN" sz="2750" b="1" dirty="0"/>
              <a:t>7.6  </a:t>
            </a:r>
            <a:r>
              <a:rPr lang="zh-CN" altLang="en-US" sz="2750" b="1" dirty="0">
                <a:solidFill>
                  <a:srgbClr val="3333FF"/>
                </a:solidFill>
              </a:rPr>
              <a:t>交替上浮下沉</a:t>
            </a:r>
            <a:r>
              <a:rPr lang="zh-CN" altLang="en-US" sz="2750" b="1" dirty="0"/>
              <a:t>排序算法，需四趟完成排序</a:t>
            </a:r>
            <a:r>
              <a:rPr lang="en-US" altLang="zh-CN" sz="2750" b="1" dirty="0"/>
              <a:t>.</a:t>
            </a:r>
            <a:endParaRPr lang="zh-CN" altLang="en-US" sz="2750" b="1" dirty="0"/>
          </a:p>
        </p:txBody>
      </p:sp>
    </p:spTree>
  </p:cSld>
  <p:clrMapOvr>
    <a:masterClrMapping/>
  </p:clrMapOvr>
  <p:transition>
    <p:strips dir="r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6345238" cy="1079500"/>
          </a:xfrm>
          <a:noFill/>
          <a:ln/>
        </p:spPr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第七章   排序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538288"/>
            <a:ext cx="6840538" cy="451008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/>
              <a:t>7.1 </a:t>
            </a:r>
            <a:r>
              <a:rPr lang="zh-CN" altLang="en-US" sz="2400"/>
              <a:t>基本概念</a:t>
            </a:r>
            <a:endParaRPr lang="en-US" altLang="zh-CN" sz="2400"/>
          </a:p>
          <a:p>
            <a:pPr>
              <a:buFont typeface="Monotype Sorts" pitchFamily="2" charset="2"/>
              <a:buNone/>
            </a:pPr>
            <a:r>
              <a:rPr lang="en-US" altLang="zh-CN" sz="2400"/>
              <a:t>7.2 </a:t>
            </a:r>
            <a:r>
              <a:rPr lang="zh-CN" altLang="en-US" sz="2400"/>
              <a:t>插入排序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7.3 </a:t>
            </a:r>
            <a:r>
              <a:rPr lang="zh-CN" altLang="en-US" sz="2400">
                <a:solidFill>
                  <a:srgbClr val="CC3300"/>
                </a:solidFill>
              </a:rPr>
              <a:t>交换排序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>
                <a:solidFill>
                  <a:srgbClr val="CC3300"/>
                </a:solidFill>
              </a:rPr>
              <a:t>      冒泡排序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      </a:t>
            </a:r>
            <a:r>
              <a:rPr lang="zh-CN" altLang="en-US" sz="2400">
                <a:solidFill>
                  <a:srgbClr val="CC3300"/>
                </a:solidFill>
              </a:rPr>
              <a:t>快速排序</a:t>
            </a:r>
            <a:endParaRPr lang="en-US" altLang="zh-CN" sz="2400">
              <a:solidFill>
                <a:srgbClr val="CC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/>
              <a:t>7.4 </a:t>
            </a:r>
            <a:r>
              <a:rPr lang="zh-CN" altLang="en-US" sz="2400"/>
              <a:t>选择排序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/>
              <a:t>7.5 </a:t>
            </a:r>
            <a:r>
              <a:rPr lang="zh-CN" altLang="en-US" sz="2400"/>
              <a:t>合并排序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/>
              <a:t>7.6 </a:t>
            </a:r>
            <a:r>
              <a:rPr lang="zh-CN" altLang="en-US" sz="2400"/>
              <a:t>基于关键词比较的排序算法分析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/>
              <a:t>7.7 </a:t>
            </a:r>
            <a:r>
              <a:rPr lang="zh-CN" altLang="en-US" sz="2400"/>
              <a:t>分布排序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/>
              <a:t>7.8 </a:t>
            </a:r>
            <a:r>
              <a:rPr lang="zh-CN" altLang="en-US" sz="2400"/>
              <a:t>外排序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8791504" y="6620053"/>
            <a:ext cx="352496" cy="265063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53</a:t>
            </a:fld>
            <a:endParaRPr lang="zh-CN" alt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idx="1"/>
          </p:nvPr>
        </p:nvSpPr>
        <p:spPr>
          <a:xfrm>
            <a:off x="215900" y="315913"/>
            <a:ext cx="8712200" cy="6173787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CN" sz="4400">
                <a:solidFill>
                  <a:schemeClr val="tx2"/>
                </a:solidFill>
              </a:rPr>
              <a:t>7.3.2  </a:t>
            </a:r>
            <a:r>
              <a:rPr lang="zh-CN" altLang="en-US" sz="4400">
                <a:solidFill>
                  <a:schemeClr val="tx2"/>
                </a:solidFill>
              </a:rPr>
              <a:t>分划交换排序</a:t>
            </a:r>
          </a:p>
          <a:p>
            <a:pPr>
              <a:buFont typeface="Monotype Sorts" pitchFamily="2" charset="2"/>
              <a:buNone/>
            </a:pPr>
            <a:r>
              <a:rPr lang="zh-CN" altLang="en-US"/>
              <a:t>  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1962</a:t>
            </a:r>
            <a:r>
              <a:rPr lang="zh-CN" altLang="en-US"/>
              <a:t>年，</a:t>
            </a:r>
            <a:r>
              <a:rPr lang="en-US" altLang="zh-CN"/>
              <a:t>Hoare</a:t>
            </a:r>
            <a:r>
              <a:rPr lang="zh-CN" altLang="en-US"/>
              <a:t>提出了分划交换排序，也叫快速排序 </a:t>
            </a:r>
            <a:r>
              <a:rPr lang="en-US" altLang="zh-CN"/>
              <a:t>(Quick Sort)</a:t>
            </a:r>
            <a:r>
              <a:rPr lang="zh-CN" altLang="en-US"/>
              <a:t>。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endParaRPr lang="zh-CN" altLang="en-US" sz="700"/>
          </a:p>
          <a:p>
            <a:pPr>
              <a:lnSpc>
                <a:spcPct val="120000"/>
              </a:lnSpc>
            </a:pPr>
            <a:r>
              <a:rPr lang="zh-CN" altLang="en-US"/>
              <a:t>算法的出发点：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1</a:t>
            </a:r>
            <a:r>
              <a:rPr lang="zh-CN" altLang="en-US"/>
              <a:t>、通过交换反序对排序，一次记录交换使得文件中</a:t>
            </a:r>
            <a:r>
              <a:rPr lang="zh-CN" altLang="en-US">
                <a:solidFill>
                  <a:srgbClr val="CC3300"/>
                </a:solidFill>
              </a:rPr>
              <a:t>反序对的数目减少得最多</a:t>
            </a:r>
            <a:r>
              <a:rPr lang="en-US" altLang="zh-CN"/>
              <a:t>;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2</a:t>
            </a:r>
            <a:r>
              <a:rPr lang="zh-CN" altLang="en-US"/>
              <a:t>、一趟分划把一个记录</a:t>
            </a:r>
            <a:r>
              <a:rPr lang="zh-CN" altLang="en-US">
                <a:solidFill>
                  <a:srgbClr val="CC3300"/>
                </a:solidFill>
              </a:rPr>
              <a:t>直接放在其最终的位置上</a:t>
            </a:r>
            <a:r>
              <a:rPr lang="zh-CN" altLang="en-US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idx="1"/>
          </p:nvPr>
        </p:nvSpPr>
        <p:spPr>
          <a:xfrm>
            <a:off x="215900" y="188913"/>
            <a:ext cx="8686800" cy="64897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3200">
                <a:solidFill>
                  <a:schemeClr val="tx2"/>
                </a:solidFill>
              </a:rPr>
              <a:t>1</a:t>
            </a:r>
            <a:r>
              <a:rPr lang="zh-CN" altLang="en-US" sz="3200">
                <a:solidFill>
                  <a:schemeClr val="tx2"/>
                </a:solidFill>
              </a:rPr>
              <a:t>、快速排序的基本思想</a:t>
            </a:r>
            <a:r>
              <a:rPr lang="en-US" altLang="zh-CN" sz="3200">
                <a:solidFill>
                  <a:schemeClr val="tx2"/>
                </a:solidFill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zh-CN" altLang="en-US" sz="2500"/>
              <a:t>任取待排序文件中的某个记录</a:t>
            </a:r>
            <a:r>
              <a:rPr lang="en-US" altLang="zh-CN" sz="2500"/>
              <a:t> (</a:t>
            </a:r>
            <a:r>
              <a:rPr lang="zh-CN" altLang="en-US" sz="2500"/>
              <a:t>例如取第一个记录</a:t>
            </a:r>
            <a:r>
              <a:rPr lang="en-US" altLang="zh-CN" sz="2500"/>
              <a:t>)</a:t>
            </a:r>
            <a:r>
              <a:rPr lang="zh-CN" altLang="en-US" sz="2500"/>
              <a:t>作为</a:t>
            </a:r>
            <a:r>
              <a:rPr lang="zh-CN" altLang="en-US" sz="2500">
                <a:solidFill>
                  <a:schemeClr val="hlink"/>
                </a:solidFill>
              </a:rPr>
              <a:t>基准</a:t>
            </a:r>
            <a:r>
              <a:rPr lang="zh-CN" altLang="en-US" sz="2500"/>
              <a:t>，按照该记录的关键词大小，将整个文件分划为左右两个子文件：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500"/>
              <a:t> 左侧子文件中所有记录的关键词都小于或等于基准记录的关键词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500"/>
              <a:t> 右侧子文件中所有记录的关键词都大于基准记录的关键词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zh-CN" altLang="en-US" sz="2500"/>
              <a:t>基准记录排在两个子文件中间。</a:t>
            </a:r>
          </a:p>
          <a:p>
            <a:pPr algn="just">
              <a:lnSpc>
                <a:spcPct val="120000"/>
              </a:lnSpc>
            </a:pPr>
            <a:r>
              <a:rPr lang="zh-CN" altLang="en-US" sz="2500"/>
              <a:t>分别对两个子文件重复上述方法，直到所有记录都排在相应位置上为止。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  <p:transition>
    <p:split dir="in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539750" y="225425"/>
            <a:ext cx="8137525" cy="642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zh-CN" altLang="en-US" sz="3200" b="1">
                <a:solidFill>
                  <a:schemeClr val="tx2"/>
                </a:solidFill>
                <a:latin typeface="Times New Roman" pitchFamily="18" charset="0"/>
              </a:rPr>
              <a:t>、快速排序算法描述</a:t>
            </a:r>
            <a:endParaRPr kumimoji="1" lang="en-US" altLang="zh-CN" sz="3200" b="1" i="1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QuickSort ( R ) {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kumimoji="1" lang="en-US" altLang="zh-CN" sz="3200" b="1">
                <a:latin typeface="Times New Roman" pitchFamily="18" charset="0"/>
              </a:rPr>
              <a:t>if (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itchFamily="18" charset="0"/>
              </a:rPr>
              <a:t>R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itchFamily="18" charset="0"/>
              </a:rPr>
              <a:t>的长度大于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itchFamily="18" charset="0"/>
              </a:rPr>
              <a:t>将文件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itchFamily="18" charset="0"/>
              </a:rPr>
              <a:t>R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itchFamily="18" charset="0"/>
              </a:rPr>
              <a:t>分划为两个子文件</a:t>
            </a:r>
            <a:r>
              <a:rPr kumimoji="1" lang="en-US" altLang="zh-CN" sz="3200" b="1">
                <a:latin typeface="Times New Roman" pitchFamily="18" charset="0"/>
              </a:rPr>
              <a:t>LeftR </a:t>
            </a:r>
            <a:r>
              <a:rPr kumimoji="1" lang="zh-CN" altLang="en-US" sz="3200" b="1">
                <a:latin typeface="Times New Roman" pitchFamily="18" charset="0"/>
              </a:rPr>
              <a:t>和 </a:t>
            </a:r>
            <a:r>
              <a:rPr kumimoji="1" lang="en-US" altLang="zh-CN" sz="3200" b="1">
                <a:latin typeface="Times New Roman" pitchFamily="18" charset="0"/>
              </a:rPr>
              <a:t>RightR;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     QuickSort ( LeftR );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	QuickSort ( RightR );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itchFamily="18" charset="0"/>
              </a:rPr>
              <a:t>将两个子文件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LeftR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itchFamily="18" charset="0"/>
              </a:rPr>
              <a:t>和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RightR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itchFamily="18" charset="0"/>
              </a:rPr>
              <a:t>合并为一个文件</a:t>
            </a:r>
            <a:r>
              <a:rPr kumimoji="1" lang="en-US" altLang="zh-CN" sz="3200" b="1">
                <a:latin typeface="Times New Roman" pitchFamily="18" charset="0"/>
              </a:rPr>
              <a:t>R;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  <p:transition>
    <p:spli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04813"/>
            <a:ext cx="8461375" cy="61214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zh-CN" dirty="0"/>
              <a:t>(1)    (2)    (3)     (4)    (5)    (6)     (7)     (8)     </a:t>
            </a:r>
            <a:r>
              <a:rPr lang="en-US" altLang="zh-CN" dirty="0">
                <a:solidFill>
                  <a:schemeClr val="tx2"/>
                </a:solidFill>
              </a:rPr>
              <a:t>(9)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zh-CN" u="sng" dirty="0">
                <a:solidFill>
                  <a:srgbClr val="CC3300"/>
                </a:solidFill>
              </a:rPr>
              <a:t>70</a:t>
            </a:r>
            <a:r>
              <a:rPr lang="en-US" altLang="zh-CN" dirty="0">
                <a:solidFill>
                  <a:srgbClr val="FF33CC"/>
                </a:solidFill>
              </a:rPr>
              <a:t>     73</a:t>
            </a:r>
            <a:r>
              <a:rPr lang="en-US" altLang="zh-CN" dirty="0"/>
              <a:t>     69      23    93     18     11      </a:t>
            </a:r>
            <a:r>
              <a:rPr lang="en-US" altLang="zh-CN" dirty="0">
                <a:solidFill>
                  <a:schemeClr val="accent1"/>
                </a:solidFill>
              </a:rPr>
              <a:t>68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chemeClr val="tx2"/>
                </a:solidFill>
              </a:rPr>
              <a:t>100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  </a:t>
            </a:r>
            <a:r>
              <a:rPr lang="en-US" altLang="zh-CN" dirty="0">
                <a:solidFill>
                  <a:srgbClr val="FF33CC"/>
                </a:solidFill>
              </a:rPr>
              <a:t>i(</a:t>
            </a:r>
            <a:r>
              <a:rPr lang="zh-CN" altLang="en-US" dirty="0">
                <a:solidFill>
                  <a:srgbClr val="FF33CC"/>
                </a:solidFill>
              </a:rPr>
              <a:t>第一个大于</a:t>
            </a:r>
            <a:r>
              <a:rPr lang="en-US" altLang="zh-CN" dirty="0">
                <a:solidFill>
                  <a:srgbClr val="FF33CC"/>
                </a:solidFill>
              </a:rPr>
              <a:t>)        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zh-CN" altLang="en-US" dirty="0">
                <a:solidFill>
                  <a:schemeClr val="accent1"/>
                </a:solidFill>
              </a:rPr>
              <a:t>第一个小于</a:t>
            </a:r>
            <a:r>
              <a:rPr lang="en-US" altLang="zh-CN" dirty="0">
                <a:solidFill>
                  <a:schemeClr val="accent1"/>
                </a:solidFill>
              </a:rPr>
              <a:t>) j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zh-CN" u="sng" dirty="0">
                <a:solidFill>
                  <a:srgbClr val="CC3300"/>
                </a:solidFill>
              </a:rPr>
              <a:t>70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008000"/>
                </a:solidFill>
              </a:rPr>
              <a:t>68</a:t>
            </a:r>
            <a:r>
              <a:rPr lang="en-US" altLang="zh-CN" dirty="0"/>
              <a:t>     69      23    </a:t>
            </a:r>
            <a:r>
              <a:rPr lang="en-US" altLang="zh-CN" dirty="0">
                <a:solidFill>
                  <a:srgbClr val="FF33CC"/>
                </a:solidFill>
              </a:rPr>
              <a:t>93</a:t>
            </a:r>
            <a:r>
              <a:rPr lang="en-US" altLang="zh-CN" dirty="0"/>
              <a:t>     18     </a:t>
            </a:r>
            <a:r>
              <a:rPr lang="en-US" altLang="zh-CN" dirty="0">
                <a:solidFill>
                  <a:schemeClr val="accent1"/>
                </a:solidFill>
              </a:rPr>
              <a:t>11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008000"/>
                </a:solidFill>
              </a:rPr>
              <a:t>73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chemeClr val="tx2"/>
                </a:solidFill>
              </a:rPr>
              <a:t>100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zh-CN" u="sng" dirty="0">
                <a:solidFill>
                  <a:srgbClr val="CC3300"/>
                </a:solidFill>
              </a:rPr>
              <a:t>70</a:t>
            </a: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/>
              <a:t>    </a:t>
            </a:r>
            <a:r>
              <a:rPr lang="en-US" altLang="zh-CN" dirty="0">
                <a:solidFill>
                  <a:srgbClr val="008000"/>
                </a:solidFill>
              </a:rPr>
              <a:t>68</a:t>
            </a:r>
            <a:r>
              <a:rPr lang="en-US" altLang="zh-CN" dirty="0"/>
              <a:t>     69      23    </a:t>
            </a:r>
            <a:r>
              <a:rPr lang="en-US" altLang="zh-CN" dirty="0">
                <a:solidFill>
                  <a:srgbClr val="008000"/>
                </a:solidFill>
              </a:rPr>
              <a:t>11</a:t>
            </a:r>
            <a:r>
              <a:rPr lang="en-US" altLang="zh-CN" dirty="0"/>
              <a:t>     18     </a:t>
            </a:r>
            <a:r>
              <a:rPr lang="en-US" altLang="zh-CN" dirty="0">
                <a:solidFill>
                  <a:srgbClr val="008000"/>
                </a:solidFill>
              </a:rPr>
              <a:t>93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008000"/>
                </a:solidFill>
              </a:rPr>
              <a:t>73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chemeClr val="tx2"/>
                </a:solidFill>
              </a:rPr>
              <a:t>100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zh-CN" u="sng" dirty="0">
                <a:solidFill>
                  <a:srgbClr val="CC3300"/>
                </a:solidFill>
              </a:rPr>
              <a:t>70</a:t>
            </a:r>
            <a:r>
              <a:rPr lang="en-US" altLang="zh-CN" u="sng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    </a:t>
            </a:r>
            <a:r>
              <a:rPr lang="en-US" altLang="zh-CN" dirty="0">
                <a:solidFill>
                  <a:srgbClr val="008000"/>
                </a:solidFill>
              </a:rPr>
              <a:t>68</a:t>
            </a:r>
            <a:r>
              <a:rPr lang="en-US" altLang="zh-CN" dirty="0"/>
              <a:t>     69      23    </a:t>
            </a:r>
            <a:r>
              <a:rPr lang="en-US" altLang="zh-CN" dirty="0">
                <a:solidFill>
                  <a:srgbClr val="008000"/>
                </a:solidFill>
              </a:rPr>
              <a:t>11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chemeClr val="accent1"/>
                </a:solidFill>
              </a:rPr>
              <a:t>18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FF33CC"/>
                </a:solidFill>
              </a:rPr>
              <a:t>93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008000"/>
                </a:solidFill>
              </a:rPr>
              <a:t>73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chemeClr val="tx2"/>
                </a:solidFill>
              </a:rPr>
              <a:t>100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zh-CN" u="sng" dirty="0"/>
              <a:t>18     68     69      23    11</a:t>
            </a:r>
            <a:r>
              <a:rPr lang="en-US" altLang="zh-CN" dirty="0"/>
              <a:t>     </a:t>
            </a:r>
            <a:r>
              <a:rPr lang="en-US" altLang="zh-CN" sz="4000" dirty="0">
                <a:solidFill>
                  <a:schemeClr val="accent1"/>
                </a:solidFill>
              </a:rPr>
              <a:t>70</a:t>
            </a:r>
            <a:r>
              <a:rPr lang="en-US" altLang="zh-CN" dirty="0"/>
              <a:t>     </a:t>
            </a:r>
            <a:r>
              <a:rPr lang="en-US" altLang="zh-CN" u="sng" dirty="0"/>
              <a:t>93      73     100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endParaRPr lang="en-US" altLang="zh-CN" dirty="0">
              <a:solidFill>
                <a:srgbClr val="FF33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47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5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75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8893175" cy="685800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算法</a:t>
            </a:r>
            <a:r>
              <a:rPr lang="en-US" altLang="zh-CN" sz="2400" dirty="0" err="1">
                <a:solidFill>
                  <a:schemeClr val="tx2"/>
                </a:solidFill>
                <a:cs typeface="Times New Roman" pitchFamily="18" charset="0"/>
              </a:rPr>
              <a:t>QSort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>
                <a:solidFill>
                  <a:schemeClr val="tx2"/>
                </a:solidFill>
                <a:cs typeface="Times New Roman" pitchFamily="18" charset="0"/>
              </a:rPr>
              <a:t>R</a:t>
            </a:r>
            <a:r>
              <a:rPr lang="en-US" altLang="zh-CN" sz="2400" dirty="0">
                <a:solidFill>
                  <a:schemeClr val="tx2"/>
                </a:solidFill>
              </a:rPr>
              <a:t>, </a:t>
            </a:r>
            <a:r>
              <a:rPr lang="en-US" altLang="zh-CN" sz="2400" dirty="0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</a:rPr>
              <a:t>, </a:t>
            </a:r>
            <a:r>
              <a:rPr lang="en-US" altLang="zh-CN" sz="2400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chemeClr val="tx2"/>
                </a:solidFill>
                <a:cs typeface="Times New Roman" pitchFamily="18" charset="0"/>
              </a:rPr>
              <a:t>// Hoare</a:t>
            </a:r>
            <a:r>
              <a:rPr lang="zh-CN" altLang="en-US" sz="2400" dirty="0">
                <a:solidFill>
                  <a:schemeClr val="tx2"/>
                </a:solidFill>
              </a:rPr>
              <a:t>快速排序的递归算法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QSort1 [</a:t>
            </a:r>
            <a:r>
              <a:rPr lang="zh-CN" altLang="en-US" sz="2400" dirty="0"/>
              <a:t>递归出口</a:t>
            </a:r>
            <a:r>
              <a:rPr lang="en-US" altLang="zh-CN" sz="2400" dirty="0">
                <a:cs typeface="Times New Roman" pitchFamily="18" charset="0"/>
              </a:rPr>
              <a:t>]     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//R</a:t>
            </a:r>
            <a:r>
              <a:rPr lang="en-US" altLang="zh-CN" sz="2400" baseline="-25000" dirty="0">
                <a:solidFill>
                  <a:srgbClr val="CC3300"/>
                </a:solidFill>
                <a:cs typeface="Times New Roman" pitchFamily="18" charset="0"/>
              </a:rPr>
              <a:t>m</a:t>
            </a:r>
            <a:r>
              <a:rPr lang="zh-CN" altLang="en-US" sz="2400" dirty="0">
                <a:solidFill>
                  <a:srgbClr val="CC3300"/>
                </a:solidFill>
                <a:cs typeface="Times New Roman" pitchFamily="18" charset="0"/>
              </a:rPr>
              <a:t>为基准记录，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R</a:t>
            </a:r>
            <a:r>
              <a:rPr lang="en-US" altLang="zh-CN" sz="2400" baseline="-25000" dirty="0">
                <a:solidFill>
                  <a:srgbClr val="CC3300"/>
                </a:solidFill>
                <a:cs typeface="Times New Roman" pitchFamily="18" charset="0"/>
              </a:rPr>
              <a:t>n+1</a:t>
            </a:r>
            <a:r>
              <a:rPr lang="zh-CN" altLang="en-US" sz="2400" dirty="0">
                <a:solidFill>
                  <a:srgbClr val="CC3300"/>
                </a:solidFill>
                <a:cs typeface="Times New Roman" pitchFamily="18" charset="0"/>
              </a:rPr>
              <a:t>关键词最大</a:t>
            </a:r>
            <a:endParaRPr lang="en-US" altLang="zh-CN" sz="2400" dirty="0">
              <a:solidFill>
                <a:srgbClr val="CC3300"/>
              </a:solidFill>
            </a:endParaRP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    IF (m&lt;n)  THEN</a:t>
            </a:r>
            <a:endParaRPr lang="en-US" altLang="zh-CN" sz="24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	   (  </a:t>
            </a:r>
            <a:r>
              <a:rPr lang="en-US" altLang="zh-CN" sz="2400" dirty="0" err="1">
                <a:cs typeface="Times New Roman" pitchFamily="18" charset="0"/>
              </a:rPr>
              <a:t>i</a:t>
            </a:r>
            <a:r>
              <a:rPr lang="en-US" altLang="zh-CN" sz="2400" dirty="0" err="1"/>
              <a:t>←</a:t>
            </a:r>
            <a:r>
              <a:rPr lang="en-US" altLang="zh-CN" sz="2400" dirty="0" err="1">
                <a:cs typeface="Times New Roman" pitchFamily="18" charset="0"/>
              </a:rPr>
              <a:t>m</a:t>
            </a:r>
            <a:r>
              <a:rPr lang="en-US" altLang="zh-CN" sz="2400" dirty="0">
                <a:cs typeface="Times New Roman" pitchFamily="18" charset="0"/>
              </a:rPr>
              <a:t> .  j</a:t>
            </a:r>
            <a:r>
              <a:rPr lang="en-US" altLang="zh-CN" sz="2400" dirty="0"/>
              <a:t>←</a:t>
            </a:r>
            <a:r>
              <a:rPr lang="en-US" altLang="zh-CN" sz="2400" dirty="0">
                <a:cs typeface="Times New Roman" pitchFamily="18" charset="0"/>
              </a:rPr>
              <a:t>n+1 .  </a:t>
            </a:r>
            <a:r>
              <a:rPr lang="en-US" altLang="zh-CN" sz="2400" dirty="0" err="1">
                <a:cs typeface="Times New Roman" pitchFamily="18" charset="0"/>
              </a:rPr>
              <a:t>K</a:t>
            </a:r>
            <a:r>
              <a:rPr lang="en-US" altLang="zh-CN" sz="2400" dirty="0" err="1"/>
              <a:t>←</a:t>
            </a:r>
            <a:r>
              <a:rPr lang="en-US" altLang="zh-CN" sz="2400" dirty="0" err="1">
                <a:cs typeface="Times New Roman" pitchFamily="18" charset="0"/>
              </a:rPr>
              <a:t>K</a:t>
            </a:r>
            <a:r>
              <a:rPr lang="en-US" altLang="zh-CN" sz="2400" baseline="-30000" dirty="0" err="1">
                <a:cs typeface="Times New Roman" pitchFamily="18" charset="0"/>
              </a:rPr>
              <a:t>m</a:t>
            </a:r>
            <a:r>
              <a:rPr lang="en-US" altLang="zh-CN" sz="2400" baseline="-30000" dirty="0">
                <a:cs typeface="Times New Roman" pitchFamily="18" charset="0"/>
              </a:rPr>
              <a:t> </a:t>
            </a:r>
            <a:r>
              <a:rPr lang="en-US" altLang="zh-CN" sz="2400" dirty="0">
                <a:cs typeface="Times New Roman" pitchFamily="18" charset="0"/>
              </a:rPr>
              <a:t>.</a:t>
            </a:r>
            <a:endParaRPr lang="en-US" altLang="zh-CN" sz="24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          WHILE  i&lt;j  DO 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(  </a:t>
            </a:r>
            <a:r>
              <a:rPr lang="en-US" altLang="zh-CN" sz="2400" dirty="0">
                <a:cs typeface="Times New Roman" pitchFamily="18" charset="0"/>
              </a:rPr>
              <a:t>i</a:t>
            </a:r>
            <a:r>
              <a:rPr lang="en-US" altLang="zh-CN" sz="2400" dirty="0"/>
              <a:t>←</a:t>
            </a:r>
            <a:r>
              <a:rPr lang="en-US" altLang="zh-CN" sz="2400" dirty="0">
                <a:cs typeface="Times New Roman" pitchFamily="18" charset="0"/>
              </a:rPr>
              <a:t>i+1 </a:t>
            </a:r>
            <a:r>
              <a:rPr lang="zh-CN" altLang="en-US" sz="2400" dirty="0"/>
              <a:t>．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dirty="0">
                <a:cs typeface="Times New Roman" pitchFamily="18" charset="0"/>
              </a:rPr>
              <a:t>                 </a:t>
            </a:r>
            <a:r>
              <a:rPr lang="en-US" altLang="zh-CN" sz="2400" dirty="0">
                <a:cs typeface="Times New Roman" pitchFamily="18" charset="0"/>
              </a:rPr>
              <a:t>WHILE  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K</a:t>
            </a:r>
            <a:r>
              <a:rPr lang="en-US" altLang="zh-CN" sz="2400" baseline="-30000" dirty="0">
                <a:solidFill>
                  <a:srgbClr val="CC3300"/>
                </a:solidFill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&lt;K</a:t>
            </a:r>
            <a:r>
              <a:rPr lang="en-US" altLang="zh-CN" sz="2400" dirty="0">
                <a:cs typeface="Times New Roman" pitchFamily="18" charset="0"/>
              </a:rPr>
              <a:t>  DO  i</a:t>
            </a:r>
            <a:r>
              <a:rPr lang="en-US" altLang="zh-CN" sz="2400" dirty="0"/>
              <a:t>←</a:t>
            </a:r>
            <a:r>
              <a:rPr lang="en-US" altLang="zh-CN" sz="2400" dirty="0">
                <a:cs typeface="Times New Roman" pitchFamily="18" charset="0"/>
              </a:rPr>
              <a:t>i+1 .</a:t>
            </a:r>
            <a:endParaRPr lang="en-US" altLang="zh-CN" sz="24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                  </a:t>
            </a:r>
            <a:r>
              <a:rPr lang="en-US" altLang="zh-CN" sz="2400" dirty="0" err="1">
                <a:cs typeface="Times New Roman" pitchFamily="18" charset="0"/>
              </a:rPr>
              <a:t>j</a:t>
            </a:r>
            <a:r>
              <a:rPr lang="en-US" altLang="zh-CN" sz="2400" dirty="0" err="1"/>
              <a:t>←</a:t>
            </a:r>
            <a:r>
              <a:rPr lang="en-US" altLang="zh-CN" sz="2400" dirty="0" err="1">
                <a:cs typeface="Times New Roman" pitchFamily="18" charset="0"/>
              </a:rPr>
              <a:t>j</a:t>
            </a:r>
            <a:r>
              <a:rPr lang="en-US" altLang="zh-CN" sz="2400" dirty="0">
                <a:cs typeface="Times New Roman" pitchFamily="18" charset="0"/>
              </a:rPr>
              <a:t>–1 .</a:t>
            </a:r>
            <a:endParaRPr lang="en-US" altLang="zh-CN" sz="24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                  WHILE  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K</a:t>
            </a:r>
            <a:r>
              <a:rPr lang="en-US" altLang="zh-CN" sz="2400" baseline="-30000" dirty="0">
                <a:solidFill>
                  <a:srgbClr val="CC3300"/>
                </a:solidFill>
                <a:cs typeface="Times New Roman" pitchFamily="18" charset="0"/>
              </a:rPr>
              <a:t>j 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&gt;K</a:t>
            </a:r>
            <a:r>
              <a:rPr lang="en-US" altLang="zh-CN" sz="2400" dirty="0">
                <a:cs typeface="Times New Roman" pitchFamily="18" charset="0"/>
              </a:rPr>
              <a:t>  DO  </a:t>
            </a:r>
            <a:r>
              <a:rPr lang="en-US" altLang="zh-CN" sz="2400" dirty="0" err="1">
                <a:cs typeface="Times New Roman" pitchFamily="18" charset="0"/>
              </a:rPr>
              <a:t>j</a:t>
            </a:r>
            <a:r>
              <a:rPr lang="en-US" altLang="zh-CN" sz="2400" dirty="0" err="1"/>
              <a:t>←</a:t>
            </a:r>
            <a:r>
              <a:rPr lang="en-US" altLang="zh-CN" sz="2400" dirty="0" err="1">
                <a:cs typeface="Times New Roman" pitchFamily="18" charset="0"/>
              </a:rPr>
              <a:t>j</a:t>
            </a:r>
            <a:r>
              <a:rPr lang="en-US" altLang="zh-CN" sz="2400" dirty="0">
                <a:cs typeface="Times New Roman" pitchFamily="18" charset="0"/>
              </a:rPr>
              <a:t>–1 .</a:t>
            </a:r>
            <a:endParaRPr lang="en-US" altLang="zh-CN" sz="24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                  IF  i</a:t>
            </a:r>
            <a:r>
              <a:rPr lang="zh-CN" altLang="en-US" sz="2400" dirty="0"/>
              <a:t>＜</a:t>
            </a:r>
            <a:r>
              <a:rPr lang="en-US" altLang="zh-CN" sz="2400" dirty="0">
                <a:cs typeface="Times New Roman" pitchFamily="18" charset="0"/>
              </a:rPr>
              <a:t>j  THEN  R</a:t>
            </a:r>
            <a:r>
              <a:rPr lang="en-US" altLang="zh-CN" sz="2400" baseline="-30000" dirty="0">
                <a:cs typeface="Times New Roman" pitchFamily="18" charset="0"/>
              </a:rPr>
              <a:t>i </a:t>
            </a:r>
            <a:r>
              <a:rPr lang="en-US" altLang="zh-CN" sz="2400" dirty="0">
                <a:sym typeface="Symbol" pitchFamily="18" charset="2"/>
              </a:rPr>
              <a:t></a:t>
            </a:r>
            <a:r>
              <a:rPr lang="en-US" altLang="zh-CN" sz="2400" dirty="0">
                <a:cs typeface="Times New Roman" pitchFamily="18" charset="0"/>
              </a:rPr>
              <a:t> R</a:t>
            </a:r>
            <a:r>
              <a:rPr lang="en-US" altLang="zh-CN" sz="2400" baseline="-30000" dirty="0">
                <a:cs typeface="Times New Roman" pitchFamily="18" charset="0"/>
              </a:rPr>
              <a:t>j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zh-CN" altLang="en-US" sz="2400" dirty="0"/>
              <a:t>．</a:t>
            </a:r>
            <a:r>
              <a:rPr lang="en-US" altLang="zh-CN" sz="2400" dirty="0">
                <a:cs typeface="Times New Roman" pitchFamily="18" charset="0"/>
              </a:rPr>
              <a:t>)</a:t>
            </a:r>
            <a:endParaRPr lang="zh-CN" altLang="en-US" sz="24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dirty="0">
                <a:cs typeface="Times New Roman" pitchFamily="18" charset="0"/>
              </a:rPr>
              <a:t>           </a:t>
            </a:r>
            <a:r>
              <a:rPr lang="en-US" altLang="zh-CN" sz="2400" dirty="0" err="1">
                <a:cs typeface="Times New Roman" pitchFamily="18" charset="0"/>
              </a:rPr>
              <a:t>R</a:t>
            </a:r>
            <a:r>
              <a:rPr lang="en-US" altLang="zh-CN" sz="2400" baseline="-30000" dirty="0" err="1">
                <a:cs typeface="Times New Roman" pitchFamily="18" charset="0"/>
              </a:rPr>
              <a:t>m</a:t>
            </a:r>
            <a:r>
              <a:rPr lang="en-US" altLang="zh-CN" sz="2400" dirty="0" err="1">
                <a:sym typeface="Symbol" pitchFamily="18" charset="2"/>
              </a:rPr>
              <a:t></a:t>
            </a:r>
            <a:r>
              <a:rPr lang="en-US" altLang="zh-CN" sz="2400" dirty="0" err="1">
                <a:cs typeface="Times New Roman" pitchFamily="18" charset="0"/>
              </a:rPr>
              <a:t>R</a:t>
            </a:r>
            <a:r>
              <a:rPr lang="en-US" altLang="zh-CN" sz="2400" baseline="-30000" dirty="0" err="1">
                <a:cs typeface="Times New Roman" pitchFamily="18" charset="0"/>
              </a:rPr>
              <a:t>j</a:t>
            </a:r>
            <a:r>
              <a:rPr lang="en-US" altLang="zh-CN" sz="2400" baseline="-30000" dirty="0">
                <a:cs typeface="Times New Roman" pitchFamily="18" charset="0"/>
              </a:rPr>
              <a:t> </a:t>
            </a:r>
            <a:r>
              <a:rPr lang="en-US" altLang="zh-CN" sz="2400" dirty="0">
                <a:cs typeface="Times New Roman" pitchFamily="18" charset="0"/>
              </a:rPr>
              <a:t>.</a:t>
            </a:r>
            <a:endParaRPr lang="en-US" altLang="zh-CN" sz="24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           </a:t>
            </a:r>
            <a:r>
              <a:rPr lang="en-US" altLang="zh-CN" sz="2400" dirty="0" err="1">
                <a:solidFill>
                  <a:srgbClr val="CC3300"/>
                </a:solidFill>
                <a:cs typeface="Times New Roman" pitchFamily="18" charset="0"/>
              </a:rPr>
              <a:t>QSort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 ( R</a:t>
            </a:r>
            <a:r>
              <a:rPr lang="en-US" altLang="zh-CN" sz="2400" dirty="0">
                <a:solidFill>
                  <a:srgbClr val="CC3300"/>
                </a:solidFill>
              </a:rPr>
              <a:t>, 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m</a:t>
            </a:r>
            <a:r>
              <a:rPr lang="en-US" altLang="zh-CN" sz="2400" dirty="0">
                <a:solidFill>
                  <a:srgbClr val="CC3300"/>
                </a:solidFill>
              </a:rPr>
              <a:t>, 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j–1 ) .</a:t>
            </a:r>
            <a:endParaRPr lang="en-US" altLang="zh-CN" sz="2400" dirty="0">
              <a:solidFill>
                <a:srgbClr val="CC3300"/>
              </a:solidFill>
            </a:endParaRP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           </a:t>
            </a:r>
            <a:r>
              <a:rPr lang="en-US" altLang="zh-CN" sz="2400" dirty="0" err="1">
                <a:solidFill>
                  <a:srgbClr val="CC3300"/>
                </a:solidFill>
                <a:cs typeface="Times New Roman" pitchFamily="18" charset="0"/>
              </a:rPr>
              <a:t>QSort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 ( R</a:t>
            </a:r>
            <a:r>
              <a:rPr lang="en-US" altLang="zh-CN" sz="2400" dirty="0">
                <a:solidFill>
                  <a:srgbClr val="CC3300"/>
                </a:solidFill>
              </a:rPr>
              <a:t>, 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j+1</a:t>
            </a:r>
            <a:r>
              <a:rPr lang="en-US" altLang="zh-CN" sz="2400" dirty="0">
                <a:solidFill>
                  <a:srgbClr val="CC3300"/>
                </a:solidFill>
              </a:rPr>
              <a:t>, </a:t>
            </a:r>
            <a:r>
              <a:rPr lang="en-US" altLang="zh-CN" sz="2400" dirty="0">
                <a:solidFill>
                  <a:srgbClr val="CC3300"/>
                </a:solidFill>
                <a:cs typeface="Times New Roman" pitchFamily="18" charset="0"/>
              </a:rPr>
              <a:t>n )</a:t>
            </a:r>
            <a:r>
              <a:rPr lang="en-US" altLang="zh-CN" sz="2400" dirty="0">
                <a:solidFill>
                  <a:srgbClr val="99FF66"/>
                </a:solidFill>
                <a:cs typeface="Times New Roman" pitchFamily="18" charset="0"/>
              </a:rPr>
              <a:t> </a:t>
            </a:r>
            <a:r>
              <a:rPr lang="en-US" altLang="zh-CN" sz="2400" dirty="0">
                <a:cs typeface="Times New Roman" pitchFamily="18" charset="0"/>
              </a:rPr>
              <a:t>.  ) </a:t>
            </a:r>
            <a:r>
              <a:rPr lang="en-US" altLang="zh-CN" sz="2400" dirty="0"/>
              <a:t>▌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endParaRPr lang="zh-CN" altLang="en-US" sz="2000" b="0">
              <a:latin typeface="幼圆" pitchFamily="49" charset="-122"/>
              <a:ea typeface="幼圆" pitchFamily="49" charset="-122"/>
            </a:endParaRPr>
          </a:p>
          <a:p>
            <a:pPr algn="ctr">
              <a:buFont typeface="Monotype Sorts" pitchFamily="2" charset="2"/>
              <a:buNone/>
            </a:pPr>
            <a:endParaRPr lang="zh-CN" altLang="en-US" sz="2000" b="0">
              <a:latin typeface="幼圆" pitchFamily="49" charset="-122"/>
              <a:ea typeface="幼圆" pitchFamily="49" charset="-122"/>
            </a:endParaRPr>
          </a:p>
          <a:p>
            <a:pPr algn="ctr">
              <a:buFont typeface="Monotype Sorts" pitchFamily="2" charset="2"/>
              <a:buNone/>
            </a:pPr>
            <a:endParaRPr lang="zh-CN" altLang="en-US" sz="2000" b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59</a:t>
            </a:fld>
            <a:endParaRPr lang="zh-CN" altLang="en-US"/>
          </a:p>
        </p:txBody>
      </p:sp>
      <p:grpSp>
        <p:nvGrpSpPr>
          <p:cNvPr id="479235" name="Group 3"/>
          <p:cNvGrpSpPr>
            <a:grpSpLocks/>
          </p:cNvGrpSpPr>
          <p:nvPr/>
        </p:nvGrpSpPr>
        <p:grpSpPr bwMode="auto">
          <a:xfrm>
            <a:off x="611188" y="2420938"/>
            <a:ext cx="8001000" cy="822325"/>
            <a:chOff x="336" y="2016"/>
            <a:chExt cx="5040" cy="518"/>
          </a:xfrm>
        </p:grpSpPr>
        <p:sp>
          <p:nvSpPr>
            <p:cNvPr id="479236" name="Rectangle 4"/>
            <p:cNvSpPr>
              <a:spLocks noChangeArrowheads="1"/>
            </p:cNvSpPr>
            <p:nvPr/>
          </p:nvSpPr>
          <p:spPr bwMode="auto">
            <a:xfrm>
              <a:off x="384" y="2016"/>
              <a:ext cx="49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(1)  (2)   (3)   (4)   (5)   (6)   (7)   (8)   (9)</a:t>
              </a:r>
            </a:p>
            <a:p>
              <a:pPr eaLnBrk="1" hangingPunct="1"/>
              <a:endParaRPr kumimoji="1" lang="zh-CN" altLang="en-US" sz="2400" b="1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79237" name="Line 5"/>
            <p:cNvSpPr>
              <a:spLocks noChangeShapeType="1"/>
            </p:cNvSpPr>
            <p:nvPr/>
          </p:nvSpPr>
          <p:spPr bwMode="auto">
            <a:xfrm>
              <a:off x="336" y="2304"/>
              <a:ext cx="5040" cy="0"/>
            </a:xfrm>
            <a:prstGeom prst="line">
              <a:avLst/>
            </a:prstGeom>
            <a:noFill/>
            <a:ln w="57150" cmpd="thinThick">
              <a:solidFill>
                <a:srgbClr val="993366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33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9238" name="Group 6"/>
          <p:cNvGrpSpPr>
            <a:grpSpLocks/>
          </p:cNvGrpSpPr>
          <p:nvPr/>
        </p:nvGrpSpPr>
        <p:grpSpPr bwMode="auto">
          <a:xfrm>
            <a:off x="612775" y="2806700"/>
            <a:ext cx="8135938" cy="838200"/>
            <a:chOff x="363" y="1797"/>
            <a:chExt cx="5125" cy="528"/>
          </a:xfrm>
        </p:grpSpPr>
        <p:sp>
          <p:nvSpPr>
            <p:cNvPr id="479239" name="Rectangle 7"/>
            <p:cNvSpPr>
              <a:spLocks noChangeArrowheads="1"/>
            </p:cNvSpPr>
            <p:nvPr/>
          </p:nvSpPr>
          <p:spPr bwMode="auto">
            <a:xfrm>
              <a:off x="363" y="1797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73    69    23    93    18    11    68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100</a:t>
              </a:r>
            </a:p>
          </p:txBody>
        </p:sp>
        <p:sp>
          <p:nvSpPr>
            <p:cNvPr id="479240" name="Line 8"/>
            <p:cNvSpPr>
              <a:spLocks noChangeShapeType="1"/>
            </p:cNvSpPr>
            <p:nvPr/>
          </p:nvSpPr>
          <p:spPr bwMode="auto">
            <a:xfrm flipV="1">
              <a:off x="613" y="2037"/>
              <a:ext cx="0" cy="240"/>
            </a:xfrm>
            <a:prstGeom prst="line">
              <a:avLst/>
            </a:prstGeom>
            <a:noFill/>
            <a:ln w="28575" cap="sq">
              <a:solidFill>
                <a:srgbClr val="9E1C7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9241" name="Text Box 9"/>
            <p:cNvSpPr txBox="1">
              <a:spLocks noChangeArrowheads="1"/>
            </p:cNvSpPr>
            <p:nvPr/>
          </p:nvSpPr>
          <p:spPr bwMode="auto">
            <a:xfrm>
              <a:off x="613" y="2037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33CC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3333FF"/>
                  </a:solidFill>
                  <a:latin typeface="幼圆" pitchFamily="49" charset="-122"/>
                  <a:ea typeface="幼圆" pitchFamily="49" charset="-122"/>
                </a:rPr>
                <a:t>i=1</a:t>
              </a:r>
            </a:p>
          </p:txBody>
        </p:sp>
        <p:grpSp>
          <p:nvGrpSpPr>
            <p:cNvPr id="479242" name="Group 10"/>
            <p:cNvGrpSpPr>
              <a:grpSpLocks/>
            </p:cNvGrpSpPr>
            <p:nvPr/>
          </p:nvGrpSpPr>
          <p:grpSpPr bwMode="auto">
            <a:xfrm>
              <a:off x="4923" y="1989"/>
              <a:ext cx="565" cy="288"/>
              <a:chOff x="5109" y="912"/>
              <a:chExt cx="449" cy="288"/>
            </a:xfrm>
          </p:grpSpPr>
          <p:sp>
            <p:nvSpPr>
              <p:cNvPr id="479243" name="Line 11"/>
              <p:cNvSpPr>
                <a:spLocks noChangeShapeType="1"/>
              </p:cNvSpPr>
              <p:nvPr/>
            </p:nvSpPr>
            <p:spPr bwMode="auto">
              <a:xfrm flipV="1">
                <a:off x="5136" y="96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44" name="Text Box 12"/>
              <p:cNvSpPr txBox="1">
                <a:spLocks noChangeArrowheads="1"/>
              </p:cNvSpPr>
              <p:nvPr/>
            </p:nvSpPr>
            <p:spPr bwMode="auto">
              <a:xfrm>
                <a:off x="5109" y="91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j=9</a:t>
                </a:r>
              </a:p>
            </p:txBody>
          </p:sp>
        </p:grpSp>
      </p:grpSp>
      <p:grpSp>
        <p:nvGrpSpPr>
          <p:cNvPr id="479245" name="Group 13"/>
          <p:cNvGrpSpPr>
            <a:grpSpLocks/>
          </p:cNvGrpSpPr>
          <p:nvPr/>
        </p:nvGrpSpPr>
        <p:grpSpPr bwMode="auto">
          <a:xfrm>
            <a:off x="609600" y="3440113"/>
            <a:ext cx="8001000" cy="852487"/>
            <a:chOff x="384" y="2024"/>
            <a:chExt cx="5040" cy="537"/>
          </a:xfrm>
        </p:grpSpPr>
        <p:grpSp>
          <p:nvGrpSpPr>
            <p:cNvPr id="479246" name="Group 14"/>
            <p:cNvGrpSpPr>
              <a:grpSpLocks/>
            </p:cNvGrpSpPr>
            <p:nvPr/>
          </p:nvGrpSpPr>
          <p:grpSpPr bwMode="auto">
            <a:xfrm>
              <a:off x="1104" y="2273"/>
              <a:ext cx="449" cy="288"/>
              <a:chOff x="778" y="1392"/>
              <a:chExt cx="449" cy="288"/>
            </a:xfrm>
          </p:grpSpPr>
          <p:sp>
            <p:nvSpPr>
              <p:cNvPr id="479247" name="Line 15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48" name="Text Box 16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i=2</a:t>
                </a:r>
              </a:p>
            </p:txBody>
          </p:sp>
        </p:grp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384" y="2024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69    23    93    18    11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73   100</a:t>
              </a:r>
            </a:p>
          </p:txBody>
        </p:sp>
        <p:grpSp>
          <p:nvGrpSpPr>
            <p:cNvPr id="479250" name="Group 18"/>
            <p:cNvGrpSpPr>
              <a:grpSpLocks/>
            </p:cNvGrpSpPr>
            <p:nvPr/>
          </p:nvGrpSpPr>
          <p:grpSpPr bwMode="auto">
            <a:xfrm>
              <a:off x="4512" y="2228"/>
              <a:ext cx="449" cy="288"/>
              <a:chOff x="5109" y="1392"/>
              <a:chExt cx="449" cy="288"/>
            </a:xfrm>
          </p:grpSpPr>
          <p:sp>
            <p:nvSpPr>
              <p:cNvPr id="479251" name="Line 19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52" name="Text Box 20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j=8</a:t>
                </a:r>
              </a:p>
            </p:txBody>
          </p:sp>
        </p:grpSp>
      </p:grpSp>
      <p:grpSp>
        <p:nvGrpSpPr>
          <p:cNvPr id="479253" name="Group 21"/>
          <p:cNvGrpSpPr>
            <a:grpSpLocks/>
          </p:cNvGrpSpPr>
          <p:nvPr/>
        </p:nvGrpSpPr>
        <p:grpSpPr bwMode="auto">
          <a:xfrm>
            <a:off x="609600" y="4114800"/>
            <a:ext cx="8001000" cy="838200"/>
            <a:chOff x="528" y="1536"/>
            <a:chExt cx="5040" cy="528"/>
          </a:xfrm>
        </p:grpSpPr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528" y="1536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69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 23    93    18    11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73   100</a:t>
              </a:r>
            </a:p>
          </p:txBody>
        </p:sp>
        <p:grpSp>
          <p:nvGrpSpPr>
            <p:cNvPr id="479255" name="Group 23"/>
            <p:cNvGrpSpPr>
              <a:grpSpLocks/>
            </p:cNvGrpSpPr>
            <p:nvPr/>
          </p:nvGrpSpPr>
          <p:grpSpPr bwMode="auto">
            <a:xfrm>
              <a:off x="1824" y="1776"/>
              <a:ext cx="449" cy="288"/>
              <a:chOff x="778" y="1392"/>
              <a:chExt cx="449" cy="288"/>
            </a:xfrm>
          </p:grpSpPr>
          <p:sp>
            <p:nvSpPr>
              <p:cNvPr id="479256" name="Line 24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57" name="Text Box 25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i=3</a:t>
                </a:r>
              </a:p>
            </p:txBody>
          </p:sp>
        </p:grpSp>
        <p:grpSp>
          <p:nvGrpSpPr>
            <p:cNvPr id="479258" name="Group 26"/>
            <p:cNvGrpSpPr>
              <a:grpSpLocks/>
            </p:cNvGrpSpPr>
            <p:nvPr/>
          </p:nvGrpSpPr>
          <p:grpSpPr bwMode="auto">
            <a:xfrm>
              <a:off x="4656" y="1728"/>
              <a:ext cx="449" cy="288"/>
              <a:chOff x="5109" y="1392"/>
              <a:chExt cx="449" cy="288"/>
            </a:xfrm>
          </p:grpSpPr>
          <p:sp>
            <p:nvSpPr>
              <p:cNvPr id="479259" name="Line 27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60" name="Text Box 28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j=8</a:t>
                </a:r>
              </a:p>
            </p:txBody>
          </p:sp>
        </p:grpSp>
      </p:grpSp>
      <p:grpSp>
        <p:nvGrpSpPr>
          <p:cNvPr id="479261" name="Group 29"/>
          <p:cNvGrpSpPr>
            <a:grpSpLocks/>
          </p:cNvGrpSpPr>
          <p:nvPr/>
        </p:nvGrpSpPr>
        <p:grpSpPr bwMode="auto">
          <a:xfrm>
            <a:off x="609600" y="4121150"/>
            <a:ext cx="8001000" cy="838200"/>
            <a:chOff x="576" y="2064"/>
            <a:chExt cx="5040" cy="528"/>
          </a:xfrm>
        </p:grpSpPr>
        <p:sp>
          <p:nvSpPr>
            <p:cNvPr id="479262" name="Rectangle 30"/>
            <p:cNvSpPr>
              <a:spLocks noChangeArrowheads="1"/>
            </p:cNvSpPr>
            <p:nvPr/>
          </p:nvSpPr>
          <p:spPr bwMode="auto">
            <a:xfrm>
              <a:off x="576" y="2064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23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 93    18    11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73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100</a:t>
              </a:r>
            </a:p>
          </p:txBody>
        </p:sp>
        <p:grpSp>
          <p:nvGrpSpPr>
            <p:cNvPr id="479263" name="Group 31"/>
            <p:cNvGrpSpPr>
              <a:grpSpLocks/>
            </p:cNvGrpSpPr>
            <p:nvPr/>
          </p:nvGrpSpPr>
          <p:grpSpPr bwMode="auto">
            <a:xfrm>
              <a:off x="2448" y="2304"/>
              <a:ext cx="449" cy="288"/>
              <a:chOff x="778" y="1392"/>
              <a:chExt cx="449" cy="288"/>
            </a:xfrm>
          </p:grpSpPr>
          <p:sp>
            <p:nvSpPr>
              <p:cNvPr id="479264" name="Line 32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65" name="Text Box 33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i=4</a:t>
                </a:r>
              </a:p>
            </p:txBody>
          </p:sp>
        </p:grpSp>
        <p:grpSp>
          <p:nvGrpSpPr>
            <p:cNvPr id="479266" name="Group 34"/>
            <p:cNvGrpSpPr>
              <a:grpSpLocks/>
            </p:cNvGrpSpPr>
            <p:nvPr/>
          </p:nvGrpSpPr>
          <p:grpSpPr bwMode="auto">
            <a:xfrm>
              <a:off x="4704" y="2256"/>
              <a:ext cx="449" cy="288"/>
              <a:chOff x="5109" y="1392"/>
              <a:chExt cx="449" cy="288"/>
            </a:xfrm>
          </p:grpSpPr>
          <p:sp>
            <p:nvSpPr>
              <p:cNvPr id="479267" name="Line 35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68" name="Text Box 36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j=8</a:t>
                </a:r>
              </a:p>
            </p:txBody>
          </p:sp>
        </p:grpSp>
      </p:grpSp>
      <p:grpSp>
        <p:nvGrpSpPr>
          <p:cNvPr id="479269" name="Group 37"/>
          <p:cNvGrpSpPr>
            <a:grpSpLocks/>
          </p:cNvGrpSpPr>
          <p:nvPr/>
        </p:nvGrpSpPr>
        <p:grpSpPr bwMode="auto">
          <a:xfrm>
            <a:off x="609600" y="4121150"/>
            <a:ext cx="8001000" cy="838200"/>
            <a:chOff x="528" y="2784"/>
            <a:chExt cx="5040" cy="528"/>
          </a:xfrm>
        </p:grpSpPr>
        <p:sp>
          <p:nvSpPr>
            <p:cNvPr id="479270" name="Rectangle 38"/>
            <p:cNvSpPr>
              <a:spLocks noChangeArrowheads="1"/>
            </p:cNvSpPr>
            <p:nvPr/>
          </p:nvSpPr>
          <p:spPr bwMode="auto">
            <a:xfrm>
              <a:off x="528" y="2784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69    23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93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18    11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73   100</a:t>
              </a:r>
            </a:p>
          </p:txBody>
        </p:sp>
        <p:grpSp>
          <p:nvGrpSpPr>
            <p:cNvPr id="479271" name="Group 39"/>
            <p:cNvGrpSpPr>
              <a:grpSpLocks/>
            </p:cNvGrpSpPr>
            <p:nvPr/>
          </p:nvGrpSpPr>
          <p:grpSpPr bwMode="auto">
            <a:xfrm>
              <a:off x="2976" y="3024"/>
              <a:ext cx="449" cy="288"/>
              <a:chOff x="778" y="1392"/>
              <a:chExt cx="449" cy="288"/>
            </a:xfrm>
          </p:grpSpPr>
          <p:sp>
            <p:nvSpPr>
              <p:cNvPr id="479272" name="Line 40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73" name="Text Box 41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i=5</a:t>
                </a:r>
              </a:p>
            </p:txBody>
          </p:sp>
        </p:grpSp>
        <p:grpSp>
          <p:nvGrpSpPr>
            <p:cNvPr id="479274" name="Group 42"/>
            <p:cNvGrpSpPr>
              <a:grpSpLocks/>
            </p:cNvGrpSpPr>
            <p:nvPr/>
          </p:nvGrpSpPr>
          <p:grpSpPr bwMode="auto">
            <a:xfrm>
              <a:off x="4656" y="2976"/>
              <a:ext cx="449" cy="288"/>
              <a:chOff x="5109" y="1392"/>
              <a:chExt cx="449" cy="288"/>
            </a:xfrm>
          </p:grpSpPr>
          <p:sp>
            <p:nvSpPr>
              <p:cNvPr id="479275" name="Line 43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76" name="Text Box 44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j=8</a:t>
                </a:r>
              </a:p>
            </p:txBody>
          </p:sp>
        </p:grpSp>
      </p:grpSp>
      <p:grpSp>
        <p:nvGrpSpPr>
          <p:cNvPr id="479277" name="Group 45"/>
          <p:cNvGrpSpPr>
            <a:grpSpLocks/>
          </p:cNvGrpSpPr>
          <p:nvPr/>
        </p:nvGrpSpPr>
        <p:grpSpPr bwMode="auto">
          <a:xfrm>
            <a:off x="609600" y="4800600"/>
            <a:ext cx="8001000" cy="838200"/>
            <a:chOff x="528" y="2160"/>
            <a:chExt cx="5040" cy="528"/>
          </a:xfrm>
        </p:grpSpPr>
        <p:sp>
          <p:nvSpPr>
            <p:cNvPr id="479278" name="Rectangle 46"/>
            <p:cNvSpPr>
              <a:spLocks noChangeArrowheads="1"/>
            </p:cNvSpPr>
            <p:nvPr/>
          </p:nvSpPr>
          <p:spPr bwMode="auto">
            <a:xfrm>
              <a:off x="528" y="2160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69    23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93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 18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11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 73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100</a:t>
              </a:r>
            </a:p>
          </p:txBody>
        </p:sp>
        <p:grpSp>
          <p:nvGrpSpPr>
            <p:cNvPr id="479279" name="Group 47"/>
            <p:cNvGrpSpPr>
              <a:grpSpLocks/>
            </p:cNvGrpSpPr>
            <p:nvPr/>
          </p:nvGrpSpPr>
          <p:grpSpPr bwMode="auto">
            <a:xfrm>
              <a:off x="2976" y="2400"/>
              <a:ext cx="449" cy="288"/>
              <a:chOff x="778" y="1392"/>
              <a:chExt cx="449" cy="288"/>
            </a:xfrm>
          </p:grpSpPr>
          <p:sp>
            <p:nvSpPr>
              <p:cNvPr id="479280" name="Line 48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81" name="Text Box 49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i=5</a:t>
                </a:r>
              </a:p>
            </p:txBody>
          </p:sp>
        </p:grpSp>
        <p:grpSp>
          <p:nvGrpSpPr>
            <p:cNvPr id="479282" name="Group 50"/>
            <p:cNvGrpSpPr>
              <a:grpSpLocks/>
            </p:cNvGrpSpPr>
            <p:nvPr/>
          </p:nvGrpSpPr>
          <p:grpSpPr bwMode="auto">
            <a:xfrm>
              <a:off x="4080" y="2352"/>
              <a:ext cx="449" cy="288"/>
              <a:chOff x="5109" y="1392"/>
              <a:chExt cx="449" cy="288"/>
            </a:xfrm>
          </p:grpSpPr>
          <p:sp>
            <p:nvSpPr>
              <p:cNvPr id="479283" name="Line 51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84" name="Text Box 52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j=7</a:t>
                </a:r>
              </a:p>
            </p:txBody>
          </p:sp>
        </p:grpSp>
      </p:grpSp>
      <p:grpSp>
        <p:nvGrpSpPr>
          <p:cNvPr id="479285" name="Group 53"/>
          <p:cNvGrpSpPr>
            <a:grpSpLocks/>
          </p:cNvGrpSpPr>
          <p:nvPr/>
        </p:nvGrpSpPr>
        <p:grpSpPr bwMode="auto">
          <a:xfrm>
            <a:off x="609600" y="4795838"/>
            <a:ext cx="8001000" cy="838200"/>
            <a:chOff x="528" y="2160"/>
            <a:chExt cx="5040" cy="528"/>
          </a:xfrm>
        </p:grpSpPr>
        <p:sp>
          <p:nvSpPr>
            <p:cNvPr id="479286" name="Rectangle 54"/>
            <p:cNvSpPr>
              <a:spLocks noChangeArrowheads="1"/>
            </p:cNvSpPr>
            <p:nvPr/>
          </p:nvSpPr>
          <p:spPr bwMode="auto">
            <a:xfrm>
              <a:off x="528" y="2160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69    23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11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18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93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73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100</a:t>
              </a:r>
            </a:p>
          </p:txBody>
        </p:sp>
        <p:grpSp>
          <p:nvGrpSpPr>
            <p:cNvPr id="479287" name="Group 55"/>
            <p:cNvGrpSpPr>
              <a:grpSpLocks/>
            </p:cNvGrpSpPr>
            <p:nvPr/>
          </p:nvGrpSpPr>
          <p:grpSpPr bwMode="auto">
            <a:xfrm>
              <a:off x="2976" y="2400"/>
              <a:ext cx="449" cy="288"/>
              <a:chOff x="778" y="1392"/>
              <a:chExt cx="449" cy="288"/>
            </a:xfrm>
          </p:grpSpPr>
          <p:sp>
            <p:nvSpPr>
              <p:cNvPr id="479288" name="Line 56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89" name="Text Box 57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i=5</a:t>
                </a:r>
              </a:p>
            </p:txBody>
          </p:sp>
        </p:grpSp>
        <p:grpSp>
          <p:nvGrpSpPr>
            <p:cNvPr id="479290" name="Group 58"/>
            <p:cNvGrpSpPr>
              <a:grpSpLocks/>
            </p:cNvGrpSpPr>
            <p:nvPr/>
          </p:nvGrpSpPr>
          <p:grpSpPr bwMode="auto">
            <a:xfrm>
              <a:off x="4080" y="2352"/>
              <a:ext cx="449" cy="288"/>
              <a:chOff x="5109" y="1392"/>
              <a:chExt cx="449" cy="288"/>
            </a:xfrm>
          </p:grpSpPr>
          <p:sp>
            <p:nvSpPr>
              <p:cNvPr id="479291" name="Line 59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92" name="Text Box 60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j=7</a:t>
                </a:r>
              </a:p>
            </p:txBody>
          </p:sp>
        </p:grpSp>
      </p:grpSp>
      <p:grpSp>
        <p:nvGrpSpPr>
          <p:cNvPr id="479293" name="Group 61"/>
          <p:cNvGrpSpPr>
            <a:grpSpLocks/>
          </p:cNvGrpSpPr>
          <p:nvPr/>
        </p:nvGrpSpPr>
        <p:grpSpPr bwMode="auto">
          <a:xfrm>
            <a:off x="609600" y="5448300"/>
            <a:ext cx="8001000" cy="762000"/>
            <a:chOff x="528" y="2400"/>
            <a:chExt cx="5040" cy="480"/>
          </a:xfrm>
        </p:grpSpPr>
        <p:sp>
          <p:nvSpPr>
            <p:cNvPr id="479294" name="Rectangle 62"/>
            <p:cNvSpPr>
              <a:spLocks noChangeArrowheads="1"/>
            </p:cNvSpPr>
            <p:nvPr/>
          </p:nvSpPr>
          <p:spPr bwMode="auto">
            <a:xfrm>
              <a:off x="528" y="2400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69    23    11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18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93    73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100</a:t>
              </a:r>
            </a:p>
          </p:txBody>
        </p:sp>
        <p:grpSp>
          <p:nvGrpSpPr>
            <p:cNvPr id="479295" name="Group 63"/>
            <p:cNvGrpSpPr>
              <a:grpSpLocks/>
            </p:cNvGrpSpPr>
            <p:nvPr/>
          </p:nvGrpSpPr>
          <p:grpSpPr bwMode="auto">
            <a:xfrm>
              <a:off x="4128" y="2592"/>
              <a:ext cx="449" cy="288"/>
              <a:chOff x="4128" y="2592"/>
              <a:chExt cx="449" cy="288"/>
            </a:xfrm>
          </p:grpSpPr>
          <p:sp>
            <p:nvSpPr>
              <p:cNvPr id="479296" name="Line 64"/>
              <p:cNvSpPr>
                <a:spLocks noChangeShapeType="1"/>
              </p:cNvSpPr>
              <p:nvPr/>
            </p:nvSpPr>
            <p:spPr bwMode="auto">
              <a:xfrm flipV="1">
                <a:off x="4128" y="26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297" name="Text Box 65"/>
              <p:cNvSpPr txBox="1">
                <a:spLocks noChangeArrowheads="1"/>
              </p:cNvSpPr>
              <p:nvPr/>
            </p:nvSpPr>
            <p:spPr bwMode="auto">
              <a:xfrm>
                <a:off x="4128" y="25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i=7</a:t>
                </a:r>
              </a:p>
            </p:txBody>
          </p:sp>
        </p:grpSp>
        <p:grpSp>
          <p:nvGrpSpPr>
            <p:cNvPr id="479298" name="Group 66"/>
            <p:cNvGrpSpPr>
              <a:grpSpLocks/>
            </p:cNvGrpSpPr>
            <p:nvPr/>
          </p:nvGrpSpPr>
          <p:grpSpPr bwMode="auto">
            <a:xfrm>
              <a:off x="3504" y="2592"/>
              <a:ext cx="449" cy="288"/>
              <a:chOff x="5109" y="1392"/>
              <a:chExt cx="449" cy="288"/>
            </a:xfrm>
          </p:grpSpPr>
          <p:sp>
            <p:nvSpPr>
              <p:cNvPr id="479299" name="Line 67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9300" name="Text Box 68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j=6</a:t>
                </a:r>
              </a:p>
            </p:txBody>
          </p:sp>
        </p:grpSp>
      </p:grpSp>
      <p:sp>
        <p:nvSpPr>
          <p:cNvPr id="479301" name="Rectangle 69"/>
          <p:cNvSpPr>
            <a:spLocks noChangeArrowheads="1"/>
          </p:cNvSpPr>
          <p:nvPr/>
        </p:nvSpPr>
        <p:spPr bwMode="auto">
          <a:xfrm>
            <a:off x="609600" y="6092825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[18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68</a:t>
            </a:r>
            <a:r>
              <a:rPr kumimoji="1" lang="en-US" altLang="zh-CN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69    23    11</a:t>
            </a:r>
            <a:r>
              <a:rPr kumimoji="1" lang="en-US" altLang="zh-CN" sz="2400" b="1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]</a:t>
            </a:r>
            <a:r>
              <a:rPr kumimoji="1" lang="en-US" altLang="zh-CN" sz="24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70 </a:t>
            </a:r>
            <a:r>
              <a:rPr kumimoji="1" lang="en-US" altLang="zh-CN" sz="2400" b="1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  [93    73]  100</a:t>
            </a:r>
          </a:p>
        </p:txBody>
      </p:sp>
      <p:sp>
        <p:nvSpPr>
          <p:cNvPr id="479302" name="Text Box 70"/>
          <p:cNvSpPr txBox="1">
            <a:spLocks noChangeArrowheads="1"/>
          </p:cNvSpPr>
          <p:nvPr/>
        </p:nvSpPr>
        <p:spPr bwMode="auto">
          <a:xfrm>
            <a:off x="0" y="-26988"/>
            <a:ext cx="5334000" cy="2506663"/>
          </a:xfrm>
          <a:prstGeom prst="rect">
            <a:avLst/>
          </a:prstGeom>
          <a:solidFill>
            <a:srgbClr val="C0C0C0">
              <a:alpha val="50000"/>
            </a:srgbClr>
          </a:solidFill>
          <a:ln w="31750" cap="sq">
            <a:pattFill prst="sphere">
              <a:fgClr>
                <a:srgbClr val="6600CC"/>
              </a:fgClr>
              <a:bgClr>
                <a:schemeClr val="bg1"/>
              </a:bgClr>
            </a:patt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15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WHILE  i&lt;j  DO </a:t>
            </a:r>
          </a:p>
          <a:p>
            <a:pPr algn="just" eaLnBrk="1" hangingPunct="1">
              <a:lnSpc>
                <a:spcPct val="90000"/>
              </a:lnSpc>
              <a:spcBef>
                <a:spcPct val="15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200" b="1" dirty="0">
                <a:latin typeface="Times New Roman" pitchFamily="18" charset="0"/>
              </a:rPr>
              <a:t>   ( 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200" b="1" dirty="0">
                <a:latin typeface="Times New Roman" pitchFamily="18" charset="0"/>
              </a:rPr>
              <a:t>←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i+1 </a:t>
            </a:r>
            <a:r>
              <a:rPr kumimoji="1" lang="zh-CN" altLang="en-US" sz="2200" b="1" dirty="0">
                <a:latin typeface="Times New Roman" pitchFamily="18" charset="0"/>
              </a:rPr>
              <a:t>．</a:t>
            </a:r>
          </a:p>
          <a:p>
            <a:pPr algn="just" eaLnBrk="1" hangingPunct="1">
              <a:lnSpc>
                <a:spcPct val="90000"/>
              </a:lnSpc>
              <a:spcBef>
                <a:spcPct val="15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2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WHILE  K</a:t>
            </a:r>
            <a:r>
              <a:rPr kumimoji="1" lang="en-US" altLang="zh-CN" sz="2200" b="1" baseline="-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&lt;K  DO  i</a:t>
            </a:r>
            <a:r>
              <a:rPr kumimoji="1" lang="en-US" altLang="zh-CN" sz="2200" b="1" dirty="0">
                <a:latin typeface="Times New Roman" pitchFamily="18" charset="0"/>
              </a:rPr>
              <a:t>←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i+1 .</a:t>
            </a:r>
            <a:endParaRPr kumimoji="1" lang="en-US" altLang="zh-CN" sz="2200" b="1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15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1" lang="en-US" altLang="zh-CN" sz="2200" b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200" b="1" dirty="0" err="1">
                <a:latin typeface="Times New Roman" pitchFamily="18" charset="0"/>
              </a:rPr>
              <a:t>←</a:t>
            </a:r>
            <a:r>
              <a:rPr kumimoji="1" lang="en-US" altLang="zh-CN" sz="2200" b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–1 .</a:t>
            </a:r>
            <a:endParaRPr kumimoji="1" lang="en-US" altLang="zh-CN" sz="2200" b="1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15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     WHILE  K</a:t>
            </a:r>
            <a:r>
              <a:rPr kumimoji="1" lang="en-US" altLang="zh-CN" sz="2200" b="1" baseline="-30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&gt;K  DO  </a:t>
            </a:r>
            <a:r>
              <a:rPr kumimoji="1" lang="en-US" altLang="zh-CN" sz="2200" b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200" b="1" dirty="0" err="1">
                <a:latin typeface="Times New Roman" pitchFamily="18" charset="0"/>
              </a:rPr>
              <a:t>←</a:t>
            </a:r>
            <a:r>
              <a:rPr kumimoji="1" lang="en-US" altLang="zh-CN" sz="2200" b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–1 .</a:t>
            </a:r>
          </a:p>
          <a:p>
            <a:pPr algn="just" eaLnBrk="1" hangingPunct="1">
              <a:lnSpc>
                <a:spcPct val="90000"/>
              </a:lnSpc>
              <a:spcBef>
                <a:spcPct val="15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      IF  i</a:t>
            </a:r>
            <a:r>
              <a:rPr kumimoji="1" lang="zh-CN" altLang="en-US" sz="2200" b="1" dirty="0">
                <a:latin typeface="Times New Roman" pitchFamily="18" charset="0"/>
              </a:rPr>
              <a:t>＜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j  THEN  R</a:t>
            </a:r>
            <a:r>
              <a:rPr kumimoji="1" lang="en-US" altLang="zh-CN" sz="2200" b="1" baseline="-30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kumimoji="1" lang="en-US" altLang="zh-CN" sz="2200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2200" b="1" baseline="-30000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kumimoji="1" lang="zh-CN" altLang="en-US" sz="2200" b="1" dirty="0">
                <a:latin typeface="Times New Roman" pitchFamily="18" charset="0"/>
              </a:rPr>
              <a:t>．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zh-CN" altLang="en-US" sz="2200" b="1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15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2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2200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2200" b="1" baseline="-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200" b="1" dirty="0" err="1">
                <a:latin typeface="Times New Roman" pitchFamily="18" charset="0"/>
                <a:sym typeface="Symbol" pitchFamily="18" charset="2"/>
              </a:rPr>
              <a:t></a:t>
            </a:r>
            <a:r>
              <a:rPr kumimoji="1" lang="en-US" altLang="zh-CN" sz="2200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2200" b="1" baseline="-30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200" b="1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79303" name="Text Box 71"/>
          <p:cNvSpPr txBox="1">
            <a:spLocks noChangeArrowheads="1"/>
          </p:cNvSpPr>
          <p:nvPr/>
        </p:nvSpPr>
        <p:spPr bwMode="auto">
          <a:xfrm>
            <a:off x="5943600" y="13716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幼圆" pitchFamily="49" charset="-122"/>
                <a:ea typeface="幼圆" pitchFamily="49" charset="-122"/>
              </a:rPr>
              <a:t>快速排序一次分划过程示例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: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79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9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479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47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7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3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296863" y="414338"/>
            <a:ext cx="7785527" cy="565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排序算法的度量指标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zh-CN" altLang="en-US" sz="2600" b="1" u="sng" dirty="0">
                <a:solidFill>
                  <a:srgbClr val="CC3300"/>
                </a:solidFill>
                <a:latin typeface="仿宋_GB2312" pitchFamily="49" charset="-122"/>
                <a:ea typeface="仿宋_GB2312" pitchFamily="49" charset="-122"/>
              </a:rPr>
              <a:t>时间开销</a:t>
            </a:r>
            <a:r>
              <a:rPr kumimoji="1" lang="en-US" altLang="zh-CN" sz="2600" b="1" u="sng" dirty="0">
                <a:solidFill>
                  <a:srgbClr val="CC33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600" b="1" u="sng" dirty="0">
                <a:solidFill>
                  <a:srgbClr val="CC3300"/>
                </a:solidFill>
                <a:latin typeface="仿宋_GB2312" pitchFamily="49" charset="-122"/>
                <a:ea typeface="仿宋_GB2312" pitchFamily="49" charset="-122"/>
              </a:rPr>
              <a:t>时间复杂性</a:t>
            </a:r>
            <a:r>
              <a:rPr kumimoji="1" lang="en-US" altLang="zh-CN" sz="2600" b="1" u="sng" dirty="0">
                <a:solidFill>
                  <a:srgbClr val="CC33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br>
              <a:rPr kumimoji="1" lang="en-US" altLang="zh-CN" sz="2600" b="1" dirty="0">
                <a:latin typeface="仿宋_GB2312" pitchFamily="49" charset="-122"/>
                <a:ea typeface="仿宋_GB2312" pitchFamily="49" charset="-122"/>
              </a:rPr>
            </a:br>
            <a:r>
              <a:rPr kumimoji="1" lang="zh-CN" altLang="en-US" sz="2600" b="1" dirty="0">
                <a:latin typeface="仿宋_GB2312" pitchFamily="49" charset="-122"/>
                <a:ea typeface="仿宋_GB2312" pitchFamily="49" charset="-122"/>
              </a:rPr>
              <a:t>是衡量算法好坏的最重要标志。可用算法执行中</a:t>
            </a:r>
            <a:r>
              <a:rPr kumimoji="1" lang="zh-CN" altLang="en-US" sz="26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关键词的比较次数</a:t>
            </a:r>
            <a:r>
              <a:rPr kumimoji="1" lang="zh-CN" altLang="en-US" sz="2600" b="1" dirty="0">
                <a:latin typeface="仿宋_GB2312" pitchFamily="49" charset="-122"/>
                <a:ea typeface="仿宋_GB2312" pitchFamily="49" charset="-122"/>
              </a:rPr>
              <a:t>与</a:t>
            </a:r>
            <a:r>
              <a:rPr kumimoji="1" lang="zh-CN" altLang="en-US" sz="26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数据的移动次数</a:t>
            </a:r>
            <a:r>
              <a:rPr kumimoji="1" lang="zh-CN" altLang="en-US" sz="2600" b="1" dirty="0">
                <a:latin typeface="仿宋_GB2312" pitchFamily="49" charset="-122"/>
                <a:ea typeface="仿宋_GB2312" pitchFamily="49" charset="-122"/>
              </a:rPr>
              <a:t>来衡量。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zh-CN" altLang="en-US" sz="2600" b="1" u="sng" dirty="0">
                <a:solidFill>
                  <a:srgbClr val="CC3300"/>
                </a:solidFill>
                <a:latin typeface="仿宋_GB2312" pitchFamily="49" charset="-122"/>
                <a:ea typeface="仿宋_GB2312" pitchFamily="49" charset="-122"/>
              </a:rPr>
              <a:t>空间复杂性</a:t>
            </a:r>
            <a:br>
              <a:rPr kumimoji="1" lang="en-US" altLang="zh-CN" sz="2600" b="1" dirty="0">
                <a:latin typeface="仿宋_GB2312" pitchFamily="49" charset="-122"/>
                <a:ea typeface="仿宋_GB2312" pitchFamily="49" charset="-122"/>
              </a:rPr>
            </a:br>
            <a:r>
              <a:rPr kumimoji="1" lang="zh-CN" altLang="en-US" sz="2600" b="1" dirty="0">
                <a:latin typeface="仿宋_GB2312" pitchFamily="49" charset="-122"/>
                <a:ea typeface="仿宋_GB2312" pitchFamily="49" charset="-122"/>
              </a:rPr>
              <a:t>主要考察排序过程占用存储空间的大小。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zh-CN" altLang="en-US" sz="2600" b="1" u="sng" dirty="0">
                <a:solidFill>
                  <a:srgbClr val="CC3300"/>
                </a:solidFill>
                <a:latin typeface="仿宋_GB2312" pitchFamily="49" charset="-122"/>
                <a:ea typeface="仿宋_GB2312" pitchFamily="49" charset="-122"/>
              </a:rPr>
              <a:t>排序算法的稳定性</a:t>
            </a:r>
            <a:br>
              <a:rPr kumimoji="1" lang="en-US" altLang="zh-CN" sz="2600" b="1" dirty="0">
                <a:latin typeface="仿宋_GB2312" pitchFamily="49" charset="-122"/>
                <a:ea typeface="仿宋_GB2312" pitchFamily="49" charset="-122"/>
              </a:rPr>
            </a:br>
            <a:r>
              <a:rPr kumimoji="1" lang="zh-CN" altLang="en-US" sz="2600" b="1" dirty="0">
                <a:latin typeface="Times New Roman" pitchFamily="18" charset="0"/>
                <a:ea typeface="仿宋_GB2312" pitchFamily="49" charset="-122"/>
              </a:rPr>
              <a:t>如果两个对象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]</a:t>
            </a:r>
            <a:r>
              <a:rPr kumimoji="1" lang="zh-CN" altLang="en-US" sz="2600" b="1" dirty="0">
                <a:latin typeface="Times New Roman" pitchFamily="18" charset="0"/>
                <a:ea typeface="仿宋_GB2312" pitchFamily="49" charset="-122"/>
              </a:rPr>
              <a:t>和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j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], </a:t>
            </a:r>
            <a:r>
              <a:rPr kumimoji="1" lang="zh-CN" altLang="en-US" sz="2600" b="1" dirty="0">
                <a:latin typeface="Times New Roman" pitchFamily="18" charset="0"/>
                <a:ea typeface="仿宋_GB2312" pitchFamily="49" charset="-122"/>
              </a:rPr>
              <a:t>其关键词相同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]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  <a:sym typeface="Symbol"/>
              </a:rPr>
              <a:t>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j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], </a:t>
            </a:r>
            <a:r>
              <a:rPr kumimoji="1" lang="zh-CN" altLang="en-US" sz="2600" b="1" dirty="0">
                <a:latin typeface="Times New Roman" pitchFamily="18" charset="0"/>
                <a:ea typeface="仿宋_GB2312" pitchFamily="49" charset="-122"/>
              </a:rPr>
              <a:t>且在排序前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]</a:t>
            </a:r>
            <a:r>
              <a:rPr kumimoji="1" lang="zh-CN" altLang="en-US" sz="2600" b="1" dirty="0">
                <a:latin typeface="Times New Roman" pitchFamily="18" charset="0"/>
                <a:ea typeface="仿宋_GB2312" pitchFamily="49" charset="-122"/>
              </a:rPr>
              <a:t>在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j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]</a:t>
            </a:r>
            <a:r>
              <a:rPr kumimoji="1" lang="zh-CN" altLang="en-US" sz="2600" b="1" dirty="0">
                <a:latin typeface="Times New Roman" pitchFamily="18" charset="0"/>
                <a:ea typeface="仿宋_GB2312" pitchFamily="49" charset="-122"/>
              </a:rPr>
              <a:t>的前面，若排序后，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]</a:t>
            </a:r>
            <a:r>
              <a:rPr kumimoji="1" lang="zh-CN" altLang="en-US" sz="2600" b="1" dirty="0">
                <a:latin typeface="Times New Roman" pitchFamily="18" charset="0"/>
                <a:ea typeface="仿宋_GB2312" pitchFamily="49" charset="-122"/>
              </a:rPr>
              <a:t>仍在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2600" b="1" i="1" dirty="0">
                <a:latin typeface="Times New Roman" pitchFamily="18" charset="0"/>
                <a:ea typeface="仿宋_GB2312" pitchFamily="49" charset="-122"/>
              </a:rPr>
              <a:t>j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]</a:t>
            </a:r>
            <a:r>
              <a:rPr kumimoji="1" lang="zh-CN" altLang="en-US" sz="2600" b="1" dirty="0">
                <a:latin typeface="Times New Roman" pitchFamily="18" charset="0"/>
                <a:ea typeface="仿宋_GB2312" pitchFamily="49" charset="-122"/>
              </a:rPr>
              <a:t>的前面，则称这个排序方法是稳定的，否则称这个排序方法是不稳定的。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6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258" name="Group 2"/>
          <p:cNvGrpSpPr>
            <a:grpSpLocks/>
          </p:cNvGrpSpPr>
          <p:nvPr/>
        </p:nvGrpSpPr>
        <p:grpSpPr bwMode="auto">
          <a:xfrm>
            <a:off x="603250" y="1447800"/>
            <a:ext cx="8540750" cy="1066800"/>
            <a:chOff x="288" y="576"/>
            <a:chExt cx="5380" cy="672"/>
          </a:xfrm>
        </p:grpSpPr>
        <p:sp>
          <p:nvSpPr>
            <p:cNvPr id="480259" name="Rectangle 3"/>
            <p:cNvSpPr>
              <a:spLocks noChangeArrowheads="1"/>
            </p:cNvSpPr>
            <p:nvPr/>
          </p:nvSpPr>
          <p:spPr bwMode="auto">
            <a:xfrm>
              <a:off x="820" y="720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[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18    68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69    23    11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]  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  [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93    73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]</a:t>
              </a:r>
            </a:p>
          </p:txBody>
        </p:sp>
        <p:grpSp>
          <p:nvGrpSpPr>
            <p:cNvPr id="480260" name="Group 4"/>
            <p:cNvGrpSpPr>
              <a:grpSpLocks/>
            </p:cNvGrpSpPr>
            <p:nvPr/>
          </p:nvGrpSpPr>
          <p:grpSpPr bwMode="auto">
            <a:xfrm>
              <a:off x="3744" y="960"/>
              <a:ext cx="432" cy="288"/>
              <a:chOff x="3604" y="960"/>
              <a:chExt cx="432" cy="288"/>
            </a:xfrm>
          </p:grpSpPr>
          <p:sp>
            <p:nvSpPr>
              <p:cNvPr id="480261" name="Line 5"/>
              <p:cNvSpPr>
                <a:spLocks noChangeShapeType="1"/>
              </p:cNvSpPr>
              <p:nvPr/>
            </p:nvSpPr>
            <p:spPr bwMode="auto">
              <a:xfrm flipV="1">
                <a:off x="4012" y="96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0262" name="Text Box 6"/>
              <p:cNvSpPr txBox="1">
                <a:spLocks noChangeArrowheads="1"/>
              </p:cNvSpPr>
              <p:nvPr/>
            </p:nvSpPr>
            <p:spPr bwMode="auto">
              <a:xfrm>
                <a:off x="3604" y="96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j=6</a:t>
                </a:r>
              </a:p>
            </p:txBody>
          </p:sp>
        </p:grpSp>
        <p:sp>
          <p:nvSpPr>
            <p:cNvPr id="480263" name="Text Box 7"/>
            <p:cNvSpPr txBox="1">
              <a:spLocks noChangeArrowheads="1"/>
            </p:cNvSpPr>
            <p:nvPr/>
          </p:nvSpPr>
          <p:spPr bwMode="auto">
            <a:xfrm>
              <a:off x="288" y="576"/>
              <a:ext cx="5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一趟</a:t>
              </a:r>
            </a:p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结果</a:t>
              </a:r>
            </a:p>
          </p:txBody>
        </p:sp>
      </p:grpSp>
      <p:grpSp>
        <p:nvGrpSpPr>
          <p:cNvPr id="480264" name="Group 8"/>
          <p:cNvGrpSpPr>
            <a:grpSpLocks/>
          </p:cNvGrpSpPr>
          <p:nvPr/>
        </p:nvGrpSpPr>
        <p:grpSpPr bwMode="auto">
          <a:xfrm>
            <a:off x="603250" y="3124200"/>
            <a:ext cx="8540750" cy="1066800"/>
            <a:chOff x="380" y="2544"/>
            <a:chExt cx="5380" cy="672"/>
          </a:xfrm>
        </p:grpSpPr>
        <p:sp>
          <p:nvSpPr>
            <p:cNvPr id="480265" name="Rectangle 9"/>
            <p:cNvSpPr>
              <a:spLocks noChangeArrowheads="1"/>
            </p:cNvSpPr>
            <p:nvPr/>
          </p:nvSpPr>
          <p:spPr bwMode="auto">
            <a:xfrm>
              <a:off x="912" y="2688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11    18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   [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68    23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]  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69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  73      93</a:t>
              </a:r>
            </a:p>
          </p:txBody>
        </p:sp>
        <p:grpSp>
          <p:nvGrpSpPr>
            <p:cNvPr id="480266" name="Group 10"/>
            <p:cNvGrpSpPr>
              <a:grpSpLocks/>
            </p:cNvGrpSpPr>
            <p:nvPr/>
          </p:nvGrpSpPr>
          <p:grpSpPr bwMode="auto">
            <a:xfrm>
              <a:off x="3168" y="2928"/>
              <a:ext cx="432" cy="288"/>
              <a:chOff x="3604" y="960"/>
              <a:chExt cx="432" cy="288"/>
            </a:xfrm>
          </p:grpSpPr>
          <p:sp>
            <p:nvSpPr>
              <p:cNvPr id="480267" name="Line 11"/>
              <p:cNvSpPr>
                <a:spLocks noChangeShapeType="1"/>
              </p:cNvSpPr>
              <p:nvPr/>
            </p:nvSpPr>
            <p:spPr bwMode="auto">
              <a:xfrm flipV="1">
                <a:off x="4012" y="96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0268" name="Text Box 12"/>
              <p:cNvSpPr txBox="1">
                <a:spLocks noChangeArrowheads="1"/>
              </p:cNvSpPr>
              <p:nvPr/>
            </p:nvSpPr>
            <p:spPr bwMode="auto">
              <a:xfrm>
                <a:off x="3604" y="96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j=5</a:t>
                </a:r>
              </a:p>
            </p:txBody>
          </p:sp>
        </p:grpSp>
        <p:sp>
          <p:nvSpPr>
            <p:cNvPr id="480269" name="Text Box 13"/>
            <p:cNvSpPr txBox="1">
              <a:spLocks noChangeArrowheads="1"/>
            </p:cNvSpPr>
            <p:nvPr/>
          </p:nvSpPr>
          <p:spPr bwMode="auto">
            <a:xfrm>
              <a:off x="380" y="2544"/>
              <a:ext cx="5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三趟</a:t>
              </a:r>
            </a:p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结果</a:t>
              </a:r>
            </a:p>
          </p:txBody>
        </p:sp>
      </p:grpSp>
      <p:grpSp>
        <p:nvGrpSpPr>
          <p:cNvPr id="480270" name="Group 14"/>
          <p:cNvGrpSpPr>
            <a:grpSpLocks/>
          </p:cNvGrpSpPr>
          <p:nvPr/>
        </p:nvGrpSpPr>
        <p:grpSpPr bwMode="auto">
          <a:xfrm>
            <a:off x="603250" y="4800600"/>
            <a:ext cx="8540750" cy="822325"/>
            <a:chOff x="380" y="3456"/>
            <a:chExt cx="5380" cy="518"/>
          </a:xfrm>
        </p:grpSpPr>
        <p:sp>
          <p:nvSpPr>
            <p:cNvPr id="480271" name="Rectangle 15"/>
            <p:cNvSpPr>
              <a:spLocks noChangeArrowheads="1"/>
            </p:cNvSpPr>
            <p:nvPr/>
          </p:nvSpPr>
          <p:spPr bwMode="auto">
            <a:xfrm>
              <a:off x="912" y="3600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[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11    18     23    68    69    70    73    93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]</a:t>
              </a:r>
            </a:p>
          </p:txBody>
        </p:sp>
        <p:sp>
          <p:nvSpPr>
            <p:cNvPr id="480272" name="Text Box 16"/>
            <p:cNvSpPr txBox="1">
              <a:spLocks noChangeArrowheads="1"/>
            </p:cNvSpPr>
            <p:nvPr/>
          </p:nvSpPr>
          <p:spPr bwMode="auto">
            <a:xfrm>
              <a:off x="380" y="3456"/>
              <a:ext cx="5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最终</a:t>
              </a:r>
            </a:p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结果</a:t>
              </a:r>
            </a:p>
          </p:txBody>
        </p:sp>
      </p:grpSp>
      <p:sp>
        <p:nvSpPr>
          <p:cNvPr id="480273" name="Text Box 17"/>
          <p:cNvSpPr txBox="1">
            <a:spLocks noChangeArrowheads="1"/>
          </p:cNvSpPr>
          <p:nvPr/>
        </p:nvSpPr>
        <p:spPr bwMode="auto">
          <a:xfrm>
            <a:off x="2590800" y="685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幼圆" pitchFamily="49" charset="-122"/>
                <a:ea typeface="幼圆" pitchFamily="49" charset="-122"/>
              </a:rPr>
              <a:t>多趟快速排序过程示例</a:t>
            </a:r>
          </a:p>
        </p:txBody>
      </p:sp>
      <p:grpSp>
        <p:nvGrpSpPr>
          <p:cNvPr id="480274" name="Group 18"/>
          <p:cNvGrpSpPr>
            <a:grpSpLocks/>
          </p:cNvGrpSpPr>
          <p:nvPr/>
        </p:nvGrpSpPr>
        <p:grpSpPr bwMode="auto">
          <a:xfrm>
            <a:off x="603250" y="3962400"/>
            <a:ext cx="8540750" cy="1066800"/>
            <a:chOff x="380" y="2496"/>
            <a:chExt cx="5380" cy="672"/>
          </a:xfrm>
        </p:grpSpPr>
        <p:sp>
          <p:nvSpPr>
            <p:cNvPr id="480275" name="Rectangle 19"/>
            <p:cNvSpPr>
              <a:spLocks noChangeArrowheads="1"/>
            </p:cNvSpPr>
            <p:nvPr/>
          </p:nvSpPr>
          <p:spPr bwMode="auto">
            <a:xfrm>
              <a:off x="912" y="2640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11    18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[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23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]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   68    69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  73     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93</a:t>
              </a:r>
            </a:p>
          </p:txBody>
        </p:sp>
        <p:sp>
          <p:nvSpPr>
            <p:cNvPr id="480276" name="Text Box 20"/>
            <p:cNvSpPr txBox="1">
              <a:spLocks noChangeArrowheads="1"/>
            </p:cNvSpPr>
            <p:nvPr/>
          </p:nvSpPr>
          <p:spPr bwMode="auto">
            <a:xfrm>
              <a:off x="380" y="2496"/>
              <a:ext cx="5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四趟</a:t>
              </a:r>
            </a:p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结果</a:t>
              </a:r>
            </a:p>
          </p:txBody>
        </p:sp>
        <p:grpSp>
          <p:nvGrpSpPr>
            <p:cNvPr id="480277" name="Group 21"/>
            <p:cNvGrpSpPr>
              <a:grpSpLocks/>
            </p:cNvGrpSpPr>
            <p:nvPr/>
          </p:nvGrpSpPr>
          <p:grpSpPr bwMode="auto">
            <a:xfrm>
              <a:off x="2592" y="2880"/>
              <a:ext cx="432" cy="288"/>
              <a:chOff x="3604" y="960"/>
              <a:chExt cx="432" cy="288"/>
            </a:xfrm>
          </p:grpSpPr>
          <p:sp>
            <p:nvSpPr>
              <p:cNvPr id="480278" name="Line 22"/>
              <p:cNvSpPr>
                <a:spLocks noChangeShapeType="1"/>
              </p:cNvSpPr>
              <p:nvPr/>
            </p:nvSpPr>
            <p:spPr bwMode="auto">
              <a:xfrm flipV="1">
                <a:off x="4012" y="96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0279" name="Text Box 23"/>
              <p:cNvSpPr txBox="1">
                <a:spLocks noChangeArrowheads="1"/>
              </p:cNvSpPr>
              <p:nvPr/>
            </p:nvSpPr>
            <p:spPr bwMode="auto">
              <a:xfrm>
                <a:off x="3604" y="96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j=4</a:t>
                </a:r>
              </a:p>
            </p:txBody>
          </p:sp>
        </p:grpSp>
      </p:grpSp>
      <p:grpSp>
        <p:nvGrpSpPr>
          <p:cNvPr id="480280" name="Group 24"/>
          <p:cNvGrpSpPr>
            <a:grpSpLocks/>
          </p:cNvGrpSpPr>
          <p:nvPr/>
        </p:nvGrpSpPr>
        <p:grpSpPr bwMode="auto">
          <a:xfrm>
            <a:off x="603250" y="2286000"/>
            <a:ext cx="8540750" cy="1095375"/>
            <a:chOff x="380" y="1440"/>
            <a:chExt cx="5380" cy="690"/>
          </a:xfrm>
        </p:grpSpPr>
        <p:grpSp>
          <p:nvGrpSpPr>
            <p:cNvPr id="480281" name="Group 25"/>
            <p:cNvGrpSpPr>
              <a:grpSpLocks/>
            </p:cNvGrpSpPr>
            <p:nvPr/>
          </p:nvGrpSpPr>
          <p:grpSpPr bwMode="auto">
            <a:xfrm>
              <a:off x="380" y="1440"/>
              <a:ext cx="5380" cy="672"/>
              <a:chOff x="380" y="2016"/>
              <a:chExt cx="5380" cy="672"/>
            </a:xfrm>
          </p:grpSpPr>
          <p:sp>
            <p:nvSpPr>
              <p:cNvPr id="480282" name="Rectangle 26"/>
              <p:cNvSpPr>
                <a:spLocks noChangeArrowheads="1"/>
              </p:cNvSpPr>
              <p:nvPr/>
            </p:nvSpPr>
            <p:spPr bwMode="auto">
              <a:xfrm>
                <a:off x="912" y="2160"/>
                <a:ext cx="48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[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11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]   </a:t>
                </a:r>
                <a:r>
                  <a:rPr kumimoji="1" lang="en-US" altLang="zh-CN" sz="2400" b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18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    [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69    23    68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]   </a:t>
                </a:r>
                <a:r>
                  <a:rPr kumimoji="1" lang="en-US" altLang="zh-CN" sz="2400" b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70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   [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73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]    93</a:t>
                </a:r>
              </a:p>
            </p:txBody>
          </p:sp>
          <p:grpSp>
            <p:nvGrpSpPr>
              <p:cNvPr id="480283" name="Group 27"/>
              <p:cNvGrpSpPr>
                <a:grpSpLocks/>
              </p:cNvGrpSpPr>
              <p:nvPr/>
            </p:nvGrpSpPr>
            <p:grpSpPr bwMode="auto">
              <a:xfrm>
                <a:off x="1344" y="2400"/>
                <a:ext cx="432" cy="288"/>
                <a:chOff x="3604" y="960"/>
                <a:chExt cx="432" cy="288"/>
              </a:xfrm>
            </p:grpSpPr>
            <p:sp>
              <p:nvSpPr>
                <p:cNvPr id="48028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012" y="960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rgbClr val="9E1C7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028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604" y="960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33CC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chemeClr val="tx2"/>
                      </a:solidFill>
                      <a:latin typeface="幼圆" pitchFamily="49" charset="-122"/>
                      <a:ea typeface="幼圆" pitchFamily="49" charset="-122"/>
                    </a:rPr>
                    <a:t>j=2</a:t>
                  </a:r>
                </a:p>
              </p:txBody>
            </p:sp>
          </p:grpSp>
          <p:sp>
            <p:nvSpPr>
              <p:cNvPr id="480286" name="Text Box 30"/>
              <p:cNvSpPr txBox="1">
                <a:spLocks noChangeArrowheads="1"/>
              </p:cNvSpPr>
              <p:nvPr/>
            </p:nvSpPr>
            <p:spPr bwMode="auto">
              <a:xfrm>
                <a:off x="380" y="2016"/>
                <a:ext cx="52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latin typeface="幼圆" pitchFamily="49" charset="-122"/>
                    <a:ea typeface="幼圆" pitchFamily="49" charset="-122"/>
                  </a:rPr>
                  <a:t>二趟</a:t>
                </a:r>
              </a:p>
              <a:p>
                <a:pPr eaLnBrk="1" hangingPunct="1"/>
                <a:r>
                  <a:rPr kumimoji="1" lang="zh-CN" altLang="en-US" sz="2400" b="1">
                    <a:latin typeface="幼圆" pitchFamily="49" charset="-122"/>
                    <a:ea typeface="幼圆" pitchFamily="49" charset="-122"/>
                  </a:rPr>
                  <a:t>结果</a:t>
                </a:r>
              </a:p>
            </p:txBody>
          </p:sp>
        </p:grpSp>
        <p:grpSp>
          <p:nvGrpSpPr>
            <p:cNvPr id="480287" name="Group 31"/>
            <p:cNvGrpSpPr>
              <a:grpSpLocks/>
            </p:cNvGrpSpPr>
            <p:nvPr/>
          </p:nvGrpSpPr>
          <p:grpSpPr bwMode="auto">
            <a:xfrm>
              <a:off x="4920" y="1842"/>
              <a:ext cx="432" cy="288"/>
              <a:chOff x="3604" y="960"/>
              <a:chExt cx="432" cy="288"/>
            </a:xfrm>
          </p:grpSpPr>
          <p:sp>
            <p:nvSpPr>
              <p:cNvPr id="480288" name="Line 32"/>
              <p:cNvSpPr>
                <a:spLocks noChangeShapeType="1"/>
              </p:cNvSpPr>
              <p:nvPr/>
            </p:nvSpPr>
            <p:spPr bwMode="auto">
              <a:xfrm flipV="1">
                <a:off x="4012" y="96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0289" name="Text Box 33"/>
              <p:cNvSpPr txBox="1">
                <a:spLocks noChangeArrowheads="1"/>
              </p:cNvSpPr>
              <p:nvPr/>
            </p:nvSpPr>
            <p:spPr bwMode="auto">
              <a:xfrm>
                <a:off x="3604" y="96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j=8</a:t>
                </a: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8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0" y="381000"/>
            <a:ext cx="9144000" cy="6858000"/>
          </a:xfrm>
        </p:spPr>
        <p:txBody>
          <a:bodyPr/>
          <a:lstStyle/>
          <a:p>
            <a:pPr algn="just">
              <a:lnSpc>
                <a:spcPct val="75000"/>
              </a:lnSpc>
              <a:buFont typeface="Monotype Sorts" pitchFamily="2" charset="2"/>
              <a:buNone/>
            </a:pPr>
            <a:r>
              <a:rPr lang="zh-CN" altLang="en-US" sz="2400" b="0"/>
              <a:t>   </a:t>
            </a:r>
            <a:endParaRPr lang="zh-CN" altLang="en-US" sz="2400" b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61</a:t>
            </a:fld>
            <a:endParaRPr lang="zh-CN" altLang="en-US"/>
          </a:p>
        </p:txBody>
      </p:sp>
      <p:grpSp>
        <p:nvGrpSpPr>
          <p:cNvPr id="481283" name="Group 3"/>
          <p:cNvGrpSpPr>
            <a:grpSpLocks/>
          </p:cNvGrpSpPr>
          <p:nvPr/>
        </p:nvGrpSpPr>
        <p:grpSpPr bwMode="auto">
          <a:xfrm>
            <a:off x="315913" y="2935288"/>
            <a:ext cx="8540750" cy="3922712"/>
            <a:chOff x="144" y="1690"/>
            <a:chExt cx="5380" cy="2672"/>
          </a:xfrm>
        </p:grpSpPr>
        <p:grpSp>
          <p:nvGrpSpPr>
            <p:cNvPr id="481284" name="Group 4"/>
            <p:cNvGrpSpPr>
              <a:grpSpLocks/>
            </p:cNvGrpSpPr>
            <p:nvPr/>
          </p:nvGrpSpPr>
          <p:grpSpPr bwMode="auto">
            <a:xfrm>
              <a:off x="144" y="1690"/>
              <a:ext cx="5380" cy="694"/>
              <a:chOff x="288" y="576"/>
              <a:chExt cx="5380" cy="694"/>
            </a:xfrm>
          </p:grpSpPr>
          <p:sp>
            <p:nvSpPr>
              <p:cNvPr id="481285" name="Rectangle 5"/>
              <p:cNvSpPr>
                <a:spLocks noChangeArrowheads="1"/>
              </p:cNvSpPr>
              <p:nvPr/>
            </p:nvSpPr>
            <p:spPr bwMode="auto">
              <a:xfrm>
                <a:off x="820" y="720"/>
                <a:ext cx="4848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[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18    68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69    23    11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]   </a:t>
                </a:r>
                <a:r>
                  <a:rPr kumimoji="1" lang="en-US" altLang="zh-CN" sz="2400" b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70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   [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93    73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]</a:t>
                </a:r>
              </a:p>
            </p:txBody>
          </p:sp>
          <p:grpSp>
            <p:nvGrpSpPr>
              <p:cNvPr id="481286" name="Group 6"/>
              <p:cNvGrpSpPr>
                <a:grpSpLocks/>
              </p:cNvGrpSpPr>
              <p:nvPr/>
            </p:nvGrpSpPr>
            <p:grpSpPr bwMode="auto">
              <a:xfrm>
                <a:off x="3744" y="959"/>
                <a:ext cx="432" cy="311"/>
                <a:chOff x="3604" y="959"/>
                <a:chExt cx="432" cy="311"/>
              </a:xfrm>
            </p:grpSpPr>
            <p:sp>
              <p:nvSpPr>
                <p:cNvPr id="481287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4012" y="960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rgbClr val="9E1C7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28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604" y="959"/>
                  <a:ext cx="432" cy="3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33CC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3333FF"/>
                      </a:solidFill>
                      <a:latin typeface="幼圆" pitchFamily="49" charset="-122"/>
                      <a:ea typeface="幼圆" pitchFamily="49" charset="-122"/>
                    </a:rPr>
                    <a:t>j=6</a:t>
                  </a:r>
                </a:p>
              </p:txBody>
            </p:sp>
          </p:grpSp>
          <p:sp>
            <p:nvSpPr>
              <p:cNvPr id="481289" name="Text Box 9"/>
              <p:cNvSpPr txBox="1">
                <a:spLocks noChangeArrowheads="1"/>
              </p:cNvSpPr>
              <p:nvPr/>
            </p:nvSpPr>
            <p:spPr bwMode="auto">
              <a:xfrm>
                <a:off x="288" y="576"/>
                <a:ext cx="528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kumimoji="1" lang="zh-CN" altLang="en-US" sz="2400" b="1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481290" name="Group 10"/>
            <p:cNvGrpSpPr>
              <a:grpSpLocks/>
            </p:cNvGrpSpPr>
            <p:nvPr/>
          </p:nvGrpSpPr>
          <p:grpSpPr bwMode="auto">
            <a:xfrm>
              <a:off x="144" y="2217"/>
              <a:ext cx="5380" cy="696"/>
              <a:chOff x="380" y="2015"/>
              <a:chExt cx="5380" cy="696"/>
            </a:xfrm>
          </p:grpSpPr>
          <p:sp>
            <p:nvSpPr>
              <p:cNvPr id="481291" name="Rectangle 11"/>
              <p:cNvSpPr>
                <a:spLocks noChangeArrowheads="1"/>
              </p:cNvSpPr>
              <p:nvPr/>
            </p:nvSpPr>
            <p:spPr bwMode="auto">
              <a:xfrm>
                <a:off x="912" y="2161"/>
                <a:ext cx="4848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[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11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]   </a:t>
                </a:r>
                <a:r>
                  <a:rPr kumimoji="1" lang="en-US" altLang="zh-CN" sz="2400" b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18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    [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69    23    68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]   </a:t>
                </a:r>
                <a:r>
                  <a:rPr kumimoji="1" lang="en-US" altLang="zh-CN" sz="2400" b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70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   [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93    73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]</a:t>
                </a:r>
              </a:p>
            </p:txBody>
          </p:sp>
          <p:grpSp>
            <p:nvGrpSpPr>
              <p:cNvPr id="481292" name="Group 12"/>
              <p:cNvGrpSpPr>
                <a:grpSpLocks/>
              </p:cNvGrpSpPr>
              <p:nvPr/>
            </p:nvGrpSpPr>
            <p:grpSpPr bwMode="auto">
              <a:xfrm>
                <a:off x="1344" y="2400"/>
                <a:ext cx="432" cy="311"/>
                <a:chOff x="3604" y="960"/>
                <a:chExt cx="432" cy="311"/>
              </a:xfrm>
            </p:grpSpPr>
            <p:sp>
              <p:nvSpPr>
                <p:cNvPr id="48129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012" y="960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rgbClr val="9E1C7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29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604" y="960"/>
                  <a:ext cx="432" cy="3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33CC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chemeClr val="tx2"/>
                      </a:solidFill>
                      <a:latin typeface="幼圆" pitchFamily="49" charset="-122"/>
                      <a:ea typeface="幼圆" pitchFamily="49" charset="-122"/>
                    </a:rPr>
                    <a:t>j=2</a:t>
                  </a:r>
                </a:p>
              </p:txBody>
            </p:sp>
          </p:grpSp>
          <p:sp>
            <p:nvSpPr>
              <p:cNvPr id="481295" name="Text Box 15"/>
              <p:cNvSpPr txBox="1">
                <a:spLocks noChangeArrowheads="1"/>
              </p:cNvSpPr>
              <p:nvPr/>
            </p:nvSpPr>
            <p:spPr bwMode="auto">
              <a:xfrm>
                <a:off x="380" y="2015"/>
                <a:ext cx="528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kumimoji="1" lang="zh-CN" altLang="en-US" sz="2400" b="1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481296" name="Group 16"/>
            <p:cNvGrpSpPr>
              <a:grpSpLocks/>
            </p:cNvGrpSpPr>
            <p:nvPr/>
          </p:nvGrpSpPr>
          <p:grpSpPr bwMode="auto">
            <a:xfrm>
              <a:off x="144" y="2746"/>
              <a:ext cx="5380" cy="696"/>
              <a:chOff x="380" y="2544"/>
              <a:chExt cx="5380" cy="696"/>
            </a:xfrm>
          </p:grpSpPr>
          <p:sp>
            <p:nvSpPr>
              <p:cNvPr id="481297" name="Rectangle 17"/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4848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zh-CN" altLang="en-US" sz="2400" b="1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11    18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    [68    23] </a:t>
                </a:r>
                <a:r>
                  <a:rPr kumimoji="1" lang="en-US" altLang="zh-CN" sz="2400" b="1">
                    <a:solidFill>
                      <a:srgbClr val="7B2357"/>
                    </a:solidFill>
                    <a:latin typeface="幼圆" pitchFamily="49" charset="-122"/>
                    <a:ea typeface="幼圆" pitchFamily="49" charset="-122"/>
                  </a:rPr>
                  <a:t>  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69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   </a:t>
                </a: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70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   [93    73]</a:t>
                </a:r>
              </a:p>
            </p:txBody>
          </p:sp>
          <p:grpSp>
            <p:nvGrpSpPr>
              <p:cNvPr id="481298" name="Group 18"/>
              <p:cNvGrpSpPr>
                <a:grpSpLocks/>
              </p:cNvGrpSpPr>
              <p:nvPr/>
            </p:nvGrpSpPr>
            <p:grpSpPr bwMode="auto">
              <a:xfrm>
                <a:off x="3168" y="2928"/>
                <a:ext cx="432" cy="312"/>
                <a:chOff x="3604" y="960"/>
                <a:chExt cx="432" cy="312"/>
              </a:xfrm>
            </p:grpSpPr>
            <p:sp>
              <p:nvSpPr>
                <p:cNvPr id="48129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012" y="960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rgbClr val="9E1C7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30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604" y="960"/>
                  <a:ext cx="432" cy="3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33CC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chemeClr val="tx2"/>
                      </a:solidFill>
                      <a:latin typeface="幼圆" pitchFamily="49" charset="-122"/>
                      <a:ea typeface="幼圆" pitchFamily="49" charset="-122"/>
                    </a:rPr>
                    <a:t>j=5</a:t>
                  </a:r>
                </a:p>
              </p:txBody>
            </p:sp>
          </p:grpSp>
          <p:sp>
            <p:nvSpPr>
              <p:cNvPr id="481301" name="Text Box 21"/>
              <p:cNvSpPr txBox="1">
                <a:spLocks noChangeArrowheads="1"/>
              </p:cNvSpPr>
              <p:nvPr/>
            </p:nvSpPr>
            <p:spPr bwMode="auto">
              <a:xfrm>
                <a:off x="380" y="2544"/>
                <a:ext cx="528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kumimoji="1" lang="zh-CN" altLang="en-US" sz="2400" b="1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481302" name="Group 22"/>
            <p:cNvGrpSpPr>
              <a:grpSpLocks/>
            </p:cNvGrpSpPr>
            <p:nvPr/>
          </p:nvGrpSpPr>
          <p:grpSpPr bwMode="auto">
            <a:xfrm>
              <a:off x="144" y="3802"/>
              <a:ext cx="5380" cy="560"/>
              <a:chOff x="380" y="3456"/>
              <a:chExt cx="5380" cy="560"/>
            </a:xfrm>
          </p:grpSpPr>
          <p:sp>
            <p:nvSpPr>
              <p:cNvPr id="481303" name="Rectangle 23"/>
              <p:cNvSpPr>
                <a:spLocks noChangeArrowheads="1"/>
              </p:cNvSpPr>
              <p:nvPr/>
            </p:nvSpPr>
            <p:spPr bwMode="auto">
              <a:xfrm>
                <a:off x="912" y="3600"/>
                <a:ext cx="4848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[</a:t>
                </a:r>
                <a:r>
                  <a:rPr kumimoji="1" lang="en-US" altLang="zh-CN" sz="2400" b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11    18     23    68    69    70    73    93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]</a:t>
                </a:r>
              </a:p>
            </p:txBody>
          </p:sp>
          <p:sp>
            <p:nvSpPr>
              <p:cNvPr id="481304" name="Text Box 24"/>
              <p:cNvSpPr txBox="1">
                <a:spLocks noChangeArrowheads="1"/>
              </p:cNvSpPr>
              <p:nvPr/>
            </p:nvSpPr>
            <p:spPr bwMode="auto">
              <a:xfrm>
                <a:off x="380" y="3456"/>
                <a:ext cx="528" cy="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latin typeface="幼圆" pitchFamily="49" charset="-122"/>
                    <a:ea typeface="幼圆" pitchFamily="49" charset="-122"/>
                  </a:rPr>
                  <a:t>最终</a:t>
                </a:r>
              </a:p>
              <a:p>
                <a:pPr eaLnBrk="1" hangingPunct="1"/>
                <a:r>
                  <a:rPr kumimoji="1" lang="zh-CN" altLang="en-US" sz="2400" b="1">
                    <a:latin typeface="幼圆" pitchFamily="49" charset="-122"/>
                    <a:ea typeface="幼圆" pitchFamily="49" charset="-122"/>
                  </a:rPr>
                  <a:t>结果</a:t>
                </a:r>
              </a:p>
            </p:txBody>
          </p:sp>
        </p:grpSp>
        <p:grpSp>
          <p:nvGrpSpPr>
            <p:cNvPr id="481305" name="Group 25"/>
            <p:cNvGrpSpPr>
              <a:grpSpLocks/>
            </p:cNvGrpSpPr>
            <p:nvPr/>
          </p:nvGrpSpPr>
          <p:grpSpPr bwMode="auto">
            <a:xfrm>
              <a:off x="144" y="3274"/>
              <a:ext cx="5380" cy="696"/>
              <a:chOff x="380" y="3072"/>
              <a:chExt cx="5380" cy="696"/>
            </a:xfrm>
          </p:grpSpPr>
          <p:sp>
            <p:nvSpPr>
              <p:cNvPr id="481306" name="Rectangle 26"/>
              <p:cNvSpPr>
                <a:spLocks noChangeArrowheads="1"/>
              </p:cNvSpPr>
              <p:nvPr/>
            </p:nvSpPr>
            <p:spPr bwMode="auto">
              <a:xfrm>
                <a:off x="912" y="3216"/>
                <a:ext cx="4848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zh-CN" altLang="en-US" sz="2400" b="1">
                    <a:solidFill>
                      <a:srgbClr val="66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11    18    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[23]</a:t>
                </a: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en-US" altLang="zh-CN" sz="2400" b="1">
                    <a:solidFill>
                      <a:srgbClr val="66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  </a:t>
                </a:r>
                <a:r>
                  <a:rPr kumimoji="1" lang="en-US" altLang="zh-CN" sz="2400" b="1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68</a:t>
                </a:r>
                <a:r>
                  <a:rPr kumimoji="1" lang="en-US" altLang="zh-CN" sz="2400" b="1">
                    <a:solidFill>
                      <a:srgbClr val="66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    </a:t>
                </a: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69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    </a:t>
                </a: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70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en-US" altLang="zh-CN" sz="2400" b="1">
                    <a:latin typeface="幼圆" pitchFamily="49" charset="-122"/>
                    <a:ea typeface="幼圆" pitchFamily="49" charset="-122"/>
                  </a:rPr>
                  <a:t>  [73]   </a:t>
                </a: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93</a:t>
                </a:r>
              </a:p>
            </p:txBody>
          </p:sp>
          <p:grpSp>
            <p:nvGrpSpPr>
              <p:cNvPr id="481307" name="Group 27"/>
              <p:cNvGrpSpPr>
                <a:grpSpLocks/>
              </p:cNvGrpSpPr>
              <p:nvPr/>
            </p:nvGrpSpPr>
            <p:grpSpPr bwMode="auto">
              <a:xfrm>
                <a:off x="4848" y="3456"/>
                <a:ext cx="432" cy="312"/>
                <a:chOff x="3604" y="960"/>
                <a:chExt cx="432" cy="312"/>
              </a:xfrm>
            </p:grpSpPr>
            <p:sp>
              <p:nvSpPr>
                <p:cNvPr id="48130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012" y="960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rgbClr val="9E1C7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30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604" y="961"/>
                  <a:ext cx="432" cy="3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33CC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chemeClr val="tx2"/>
                      </a:solidFill>
                      <a:latin typeface="幼圆" pitchFamily="49" charset="-122"/>
                      <a:ea typeface="幼圆" pitchFamily="49" charset="-122"/>
                    </a:rPr>
                    <a:t>j=8</a:t>
                  </a:r>
                </a:p>
              </p:txBody>
            </p:sp>
          </p:grpSp>
          <p:sp>
            <p:nvSpPr>
              <p:cNvPr id="481310" name="Text Box 30"/>
              <p:cNvSpPr txBox="1">
                <a:spLocks noChangeArrowheads="1"/>
              </p:cNvSpPr>
              <p:nvPr/>
            </p:nvSpPr>
            <p:spPr bwMode="auto">
              <a:xfrm>
                <a:off x="380" y="3072"/>
                <a:ext cx="528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993366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kumimoji="1" lang="zh-CN" altLang="en-US" sz="2400" b="1">
                  <a:latin typeface="幼圆" pitchFamily="49" charset="-122"/>
                  <a:ea typeface="幼圆" pitchFamily="49" charset="-122"/>
                </a:endParaRPr>
              </a:p>
            </p:txBody>
          </p:sp>
          <p:grpSp>
            <p:nvGrpSpPr>
              <p:cNvPr id="481311" name="Group 31"/>
              <p:cNvGrpSpPr>
                <a:grpSpLocks/>
              </p:cNvGrpSpPr>
              <p:nvPr/>
            </p:nvGrpSpPr>
            <p:grpSpPr bwMode="auto">
              <a:xfrm>
                <a:off x="2592" y="3455"/>
                <a:ext cx="432" cy="311"/>
                <a:chOff x="3604" y="959"/>
                <a:chExt cx="432" cy="311"/>
              </a:xfrm>
            </p:grpSpPr>
            <p:sp>
              <p:nvSpPr>
                <p:cNvPr id="48131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012" y="960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rgbClr val="9E1C7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31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04" y="959"/>
                  <a:ext cx="432" cy="3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33CC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chemeClr val="tx2"/>
                      </a:solidFill>
                      <a:latin typeface="幼圆" pitchFamily="49" charset="-122"/>
                      <a:ea typeface="幼圆" pitchFamily="49" charset="-122"/>
                    </a:rPr>
                    <a:t>j=4</a:t>
                  </a:r>
                </a:p>
              </p:txBody>
            </p:sp>
          </p:grpSp>
        </p:grpSp>
      </p:grpSp>
      <p:sp>
        <p:nvSpPr>
          <p:cNvPr id="481314" name="Text Box 34"/>
          <p:cNvSpPr txBox="1">
            <a:spLocks noChangeArrowheads="1"/>
          </p:cNvSpPr>
          <p:nvPr/>
        </p:nvSpPr>
        <p:spPr bwMode="auto">
          <a:xfrm>
            <a:off x="0" y="0"/>
            <a:ext cx="6934200" cy="3048000"/>
          </a:xfrm>
          <a:prstGeom prst="rect">
            <a:avLst/>
          </a:prstGeom>
          <a:solidFill>
            <a:srgbClr val="C0C0C0">
              <a:alpha val="50000"/>
            </a:srgbClr>
          </a:solidFill>
          <a:ln w="31750" cap="sq">
            <a:pattFill prst="sphere">
              <a:fgClr>
                <a:srgbClr val="6600CC"/>
              </a:fgClr>
              <a:bgClr>
                <a:schemeClr val="bg1"/>
              </a:bgClr>
            </a:patt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算法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QSort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n)</a:t>
            </a:r>
            <a:endParaRPr kumimoji="1" lang="zh-CN" altLang="en-US" sz="2400" b="1" dirty="0">
              <a:latin typeface="幼圆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IF m &lt; n  THEN</a:t>
            </a:r>
            <a:endParaRPr kumimoji="1" lang="en-US" altLang="zh-CN" sz="2400" b="1" dirty="0">
              <a:latin typeface="幼圆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	 ( 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400" b="1" dirty="0" err="1">
                <a:latin typeface="Times New Roman" pitchFamily="18" charset="0"/>
              </a:rPr>
              <a:t>←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.  j</a:t>
            </a:r>
            <a:r>
              <a:rPr kumimoji="1" lang="en-US" altLang="zh-CN" sz="2400" b="1" dirty="0">
                <a:latin typeface="Times New Roman" pitchFamily="18" charset="0"/>
              </a:rPr>
              <a:t>←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n+1 .  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400" b="1" dirty="0" err="1">
                <a:latin typeface="Times New Roman" pitchFamily="18" charset="0"/>
              </a:rPr>
              <a:t>←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400" b="1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400" b="1" dirty="0">
              <a:latin typeface="幼圆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QSort1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//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一次分划程序段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QSort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( R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400" b="1" dirty="0">
                <a:latin typeface="Courier New"/>
                <a:cs typeface="Times New Roman" pitchFamily="18" charset="0"/>
              </a:rPr>
              <a:t>–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1 ) .</a:t>
            </a:r>
            <a:endParaRPr kumimoji="1" lang="en-US" altLang="zh-CN" sz="2400" b="1" dirty="0">
              <a:latin typeface="幼圆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L</a:t>
            </a:r>
            <a:r>
              <a:rPr kumimoji="1" lang="en-US" altLang="zh-CN" sz="2400" b="1" baseline="-25000" dirty="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: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  <a:cs typeface="Times New Roman" pitchFamily="18" charset="0"/>
              </a:rPr>
              <a:t>QSort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( R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j+1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n ) .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L</a:t>
            </a:r>
            <a:r>
              <a:rPr kumimoji="1" lang="en-US" altLang="zh-CN" sz="2400" b="1" baseline="-25000" dirty="0">
                <a:solidFill>
                  <a:srgbClr val="3333FF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: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kumimoji="1" lang="en-US" altLang="zh-CN" sz="2400" b="1" dirty="0">
                <a:latin typeface="Times New Roman" pitchFamily="18" charset="0"/>
              </a:rPr>
              <a:t>▌</a:t>
            </a:r>
            <a:endParaRPr kumimoji="1"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225425"/>
            <a:ext cx="8763000" cy="1979613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CN" sz="4000">
                <a:solidFill>
                  <a:schemeClr val="tx2"/>
                </a:solidFill>
              </a:rPr>
              <a:t>3</a:t>
            </a:r>
            <a:r>
              <a:rPr lang="zh-CN" altLang="en-US" sz="4000">
                <a:solidFill>
                  <a:schemeClr val="tx2"/>
                </a:solidFill>
              </a:rPr>
              <a:t>、算法分析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算法</a:t>
            </a:r>
            <a:r>
              <a:rPr lang="en-US" altLang="zh-CN">
                <a:solidFill>
                  <a:srgbClr val="CC3300"/>
                </a:solidFill>
              </a:rPr>
              <a:t>Qsort</a:t>
            </a:r>
            <a:r>
              <a:rPr lang="zh-CN" altLang="en-US"/>
              <a:t>是递归的算法，其递归树如图所示。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482326" name="Text Box 22"/>
          <p:cNvSpPr txBox="1">
            <a:spLocks noChangeArrowheads="1"/>
          </p:cNvSpPr>
          <p:nvPr/>
        </p:nvSpPr>
        <p:spPr bwMode="auto">
          <a:xfrm>
            <a:off x="4176713" y="2241550"/>
            <a:ext cx="4751387" cy="304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latin typeface="Times New Roman" pitchFamily="18" charset="0"/>
              </a:rPr>
              <a:t>一个结点表示一次递归调用。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latin typeface="Times New Roman" pitchFamily="18" charset="0"/>
              </a:rPr>
              <a:t>快速排序的趟数取决于递归树的深度。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latin typeface="Times New Roman" pitchFamily="18" charset="0"/>
              </a:rPr>
              <a:t>每次分划后，基准记录的左右子序列长度相同，是最理想的情况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grpSp>
        <p:nvGrpSpPr>
          <p:cNvPr id="482327" name="Group 23"/>
          <p:cNvGrpSpPr>
            <a:grpSpLocks/>
          </p:cNvGrpSpPr>
          <p:nvPr/>
        </p:nvGrpSpPr>
        <p:grpSpPr bwMode="auto">
          <a:xfrm>
            <a:off x="827088" y="1773238"/>
            <a:ext cx="2649537" cy="3670300"/>
            <a:chOff x="1451" y="864"/>
            <a:chExt cx="1669" cy="2312"/>
          </a:xfrm>
        </p:grpSpPr>
        <p:sp>
          <p:nvSpPr>
            <p:cNvPr id="482328" name="Line 24"/>
            <p:cNvSpPr>
              <a:spLocks noChangeShapeType="1"/>
            </p:cNvSpPr>
            <p:nvPr/>
          </p:nvSpPr>
          <p:spPr bwMode="auto">
            <a:xfrm>
              <a:off x="2112" y="158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29" name="Line 25"/>
            <p:cNvSpPr>
              <a:spLocks noChangeShapeType="1"/>
            </p:cNvSpPr>
            <p:nvPr/>
          </p:nvSpPr>
          <p:spPr bwMode="auto">
            <a:xfrm>
              <a:off x="2640" y="1152"/>
              <a:ext cx="217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30" name="Oval 26"/>
            <p:cNvSpPr>
              <a:spLocks noChangeArrowheads="1"/>
            </p:cNvSpPr>
            <p:nvPr/>
          </p:nvSpPr>
          <p:spPr bwMode="auto">
            <a:xfrm>
              <a:off x="2608" y="1797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82331" name="Oval 27"/>
            <p:cNvSpPr>
              <a:spLocks noChangeArrowheads="1"/>
            </p:cNvSpPr>
            <p:nvPr/>
          </p:nvSpPr>
          <p:spPr bwMode="auto">
            <a:xfrm>
              <a:off x="2352" y="86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82332" name="Text Box 28"/>
            <p:cNvSpPr txBox="1">
              <a:spLocks noChangeArrowheads="1"/>
            </p:cNvSpPr>
            <p:nvPr/>
          </p:nvSpPr>
          <p:spPr bwMode="auto">
            <a:xfrm>
              <a:off x="2336" y="890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70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82333" name="Oval 29"/>
            <p:cNvSpPr>
              <a:spLocks noChangeArrowheads="1"/>
            </p:cNvSpPr>
            <p:nvPr/>
          </p:nvSpPr>
          <p:spPr bwMode="auto">
            <a:xfrm>
              <a:off x="2784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82334" name="Text Box 30"/>
            <p:cNvSpPr txBox="1">
              <a:spLocks noChangeArrowheads="1"/>
            </p:cNvSpPr>
            <p:nvPr/>
          </p:nvSpPr>
          <p:spPr bwMode="auto">
            <a:xfrm>
              <a:off x="2764" y="132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93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82335" name="Text Box 31"/>
            <p:cNvSpPr txBox="1">
              <a:spLocks noChangeArrowheads="1"/>
            </p:cNvSpPr>
            <p:nvPr/>
          </p:nvSpPr>
          <p:spPr bwMode="auto">
            <a:xfrm>
              <a:off x="2631" y="182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73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82336" name="Oval 32"/>
            <p:cNvSpPr>
              <a:spLocks noChangeArrowheads="1"/>
            </p:cNvSpPr>
            <p:nvPr/>
          </p:nvSpPr>
          <p:spPr bwMode="auto">
            <a:xfrm>
              <a:off x="1824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482337" name="Oval 33"/>
            <p:cNvSpPr>
              <a:spLocks noChangeArrowheads="1"/>
            </p:cNvSpPr>
            <p:nvPr/>
          </p:nvSpPr>
          <p:spPr bwMode="auto">
            <a:xfrm>
              <a:off x="220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latin typeface="Times New Roman" pitchFamily="18" charset="0"/>
                </a:rPr>
                <a:t>69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82338" name="Line 34"/>
            <p:cNvSpPr>
              <a:spLocks noChangeShapeType="1"/>
            </p:cNvSpPr>
            <p:nvPr/>
          </p:nvSpPr>
          <p:spPr bwMode="auto">
            <a:xfrm flipH="1">
              <a:off x="2112" y="1104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39" name="Oval 35"/>
            <p:cNvSpPr>
              <a:spLocks noChangeArrowheads="1"/>
            </p:cNvSpPr>
            <p:nvPr/>
          </p:nvSpPr>
          <p:spPr bwMode="auto">
            <a:xfrm>
              <a:off x="1950" y="2341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latin typeface="Times New Roman" pitchFamily="18" charset="0"/>
                </a:rPr>
                <a:t>68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82340" name="Oval 36"/>
            <p:cNvSpPr>
              <a:spLocks noChangeArrowheads="1"/>
            </p:cNvSpPr>
            <p:nvPr/>
          </p:nvSpPr>
          <p:spPr bwMode="auto">
            <a:xfrm>
              <a:off x="1565" y="2840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latin typeface="Times New Roman" pitchFamily="18" charset="0"/>
                </a:rPr>
                <a:t>23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82341" name="Oval 37"/>
            <p:cNvSpPr>
              <a:spLocks noChangeArrowheads="1"/>
            </p:cNvSpPr>
            <p:nvPr/>
          </p:nvSpPr>
          <p:spPr bwMode="auto">
            <a:xfrm>
              <a:off x="1451" y="175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latin typeface="Times New Roman" pitchFamily="18" charset="0"/>
                </a:rPr>
                <a:t>11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82342" name="Line 38"/>
            <p:cNvSpPr>
              <a:spLocks noChangeShapeType="1"/>
            </p:cNvSpPr>
            <p:nvPr/>
          </p:nvSpPr>
          <p:spPr bwMode="auto">
            <a:xfrm flipH="1">
              <a:off x="1723" y="1616"/>
              <a:ext cx="159" cy="15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43" name="Line 39"/>
            <p:cNvSpPr>
              <a:spLocks noChangeShapeType="1"/>
            </p:cNvSpPr>
            <p:nvPr/>
          </p:nvSpPr>
          <p:spPr bwMode="auto">
            <a:xfrm flipH="1">
              <a:off x="2177" y="2115"/>
              <a:ext cx="136" cy="22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44" name="Line 40"/>
            <p:cNvSpPr>
              <a:spLocks noChangeShapeType="1"/>
            </p:cNvSpPr>
            <p:nvPr/>
          </p:nvSpPr>
          <p:spPr bwMode="auto">
            <a:xfrm flipH="1">
              <a:off x="1859" y="2659"/>
              <a:ext cx="136" cy="22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45" name="Line 41"/>
            <p:cNvSpPr>
              <a:spLocks noChangeShapeType="1"/>
            </p:cNvSpPr>
            <p:nvPr/>
          </p:nvSpPr>
          <p:spPr bwMode="auto">
            <a:xfrm flipH="1">
              <a:off x="2812" y="1616"/>
              <a:ext cx="136" cy="22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 dir="r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endParaRPr lang="zh-CN" altLang="en-US" sz="2000" b="0">
              <a:latin typeface="幼圆" pitchFamily="49" charset="-122"/>
              <a:ea typeface="幼圆" pitchFamily="49" charset="-122"/>
            </a:endParaRPr>
          </a:p>
          <a:p>
            <a:pPr algn="ctr">
              <a:buFont typeface="Monotype Sorts" pitchFamily="2" charset="2"/>
              <a:buNone/>
            </a:pPr>
            <a:endParaRPr lang="zh-CN" altLang="en-US" sz="2000" b="0">
              <a:latin typeface="幼圆" pitchFamily="49" charset="-122"/>
              <a:ea typeface="幼圆" pitchFamily="49" charset="-122"/>
            </a:endParaRPr>
          </a:p>
          <a:p>
            <a:pPr algn="ctr">
              <a:buFont typeface="Monotype Sorts" pitchFamily="2" charset="2"/>
              <a:buNone/>
            </a:pPr>
            <a:endParaRPr lang="zh-CN" altLang="en-US" sz="2000" b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63</a:t>
            </a:fld>
            <a:endParaRPr lang="zh-CN" altLang="en-US"/>
          </a:p>
        </p:txBody>
      </p:sp>
      <p:grpSp>
        <p:nvGrpSpPr>
          <p:cNvPr id="490499" name="Group 3"/>
          <p:cNvGrpSpPr>
            <a:grpSpLocks/>
          </p:cNvGrpSpPr>
          <p:nvPr/>
        </p:nvGrpSpPr>
        <p:grpSpPr bwMode="auto">
          <a:xfrm>
            <a:off x="611188" y="2420938"/>
            <a:ext cx="8001000" cy="822325"/>
            <a:chOff x="336" y="2016"/>
            <a:chExt cx="5040" cy="518"/>
          </a:xfrm>
        </p:grpSpPr>
        <p:sp>
          <p:nvSpPr>
            <p:cNvPr id="490500" name="Rectangle 4"/>
            <p:cNvSpPr>
              <a:spLocks noChangeArrowheads="1"/>
            </p:cNvSpPr>
            <p:nvPr/>
          </p:nvSpPr>
          <p:spPr bwMode="auto">
            <a:xfrm>
              <a:off x="384" y="2016"/>
              <a:ext cx="49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(1)  (2)   (3)   (4)   (5)   (6)   (7)   (8)   (9)</a:t>
              </a:r>
            </a:p>
            <a:p>
              <a:pPr eaLnBrk="1" hangingPunct="1"/>
              <a:endParaRPr kumimoji="1" lang="zh-CN" altLang="en-US" sz="2400" b="1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90501" name="Line 5"/>
            <p:cNvSpPr>
              <a:spLocks noChangeShapeType="1"/>
            </p:cNvSpPr>
            <p:nvPr/>
          </p:nvSpPr>
          <p:spPr bwMode="auto">
            <a:xfrm>
              <a:off x="336" y="2304"/>
              <a:ext cx="5040" cy="0"/>
            </a:xfrm>
            <a:prstGeom prst="line">
              <a:avLst/>
            </a:prstGeom>
            <a:noFill/>
            <a:ln w="57150" cmpd="thinThick">
              <a:solidFill>
                <a:srgbClr val="993366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33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0502" name="Group 6"/>
          <p:cNvGrpSpPr>
            <a:grpSpLocks/>
          </p:cNvGrpSpPr>
          <p:nvPr/>
        </p:nvGrpSpPr>
        <p:grpSpPr bwMode="auto">
          <a:xfrm>
            <a:off x="612775" y="2806700"/>
            <a:ext cx="8135938" cy="838200"/>
            <a:chOff x="363" y="1797"/>
            <a:chExt cx="5125" cy="528"/>
          </a:xfrm>
        </p:grpSpPr>
        <p:sp>
          <p:nvSpPr>
            <p:cNvPr id="490503" name="Rectangle 7"/>
            <p:cNvSpPr>
              <a:spLocks noChangeArrowheads="1"/>
            </p:cNvSpPr>
            <p:nvPr/>
          </p:nvSpPr>
          <p:spPr bwMode="auto">
            <a:xfrm>
              <a:off x="363" y="1797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73    69    23    93    18    11    68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100</a:t>
              </a:r>
            </a:p>
          </p:txBody>
        </p:sp>
        <p:sp>
          <p:nvSpPr>
            <p:cNvPr id="490504" name="Line 8"/>
            <p:cNvSpPr>
              <a:spLocks noChangeShapeType="1"/>
            </p:cNvSpPr>
            <p:nvPr/>
          </p:nvSpPr>
          <p:spPr bwMode="auto">
            <a:xfrm flipV="1">
              <a:off x="613" y="2037"/>
              <a:ext cx="0" cy="240"/>
            </a:xfrm>
            <a:prstGeom prst="line">
              <a:avLst/>
            </a:prstGeom>
            <a:noFill/>
            <a:ln w="28575" cap="sq">
              <a:solidFill>
                <a:srgbClr val="9E1C7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0505" name="Text Box 9"/>
            <p:cNvSpPr txBox="1">
              <a:spLocks noChangeArrowheads="1"/>
            </p:cNvSpPr>
            <p:nvPr/>
          </p:nvSpPr>
          <p:spPr bwMode="auto">
            <a:xfrm>
              <a:off x="613" y="2037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33CC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3333FF"/>
                  </a:solidFill>
                  <a:latin typeface="幼圆" pitchFamily="49" charset="-122"/>
                  <a:ea typeface="幼圆" pitchFamily="49" charset="-122"/>
                </a:rPr>
                <a:t>i=1</a:t>
              </a:r>
            </a:p>
          </p:txBody>
        </p:sp>
        <p:grpSp>
          <p:nvGrpSpPr>
            <p:cNvPr id="490506" name="Group 10"/>
            <p:cNvGrpSpPr>
              <a:grpSpLocks/>
            </p:cNvGrpSpPr>
            <p:nvPr/>
          </p:nvGrpSpPr>
          <p:grpSpPr bwMode="auto">
            <a:xfrm>
              <a:off x="4923" y="1989"/>
              <a:ext cx="565" cy="288"/>
              <a:chOff x="5109" y="912"/>
              <a:chExt cx="449" cy="288"/>
            </a:xfrm>
          </p:grpSpPr>
          <p:sp>
            <p:nvSpPr>
              <p:cNvPr id="490507" name="Line 11"/>
              <p:cNvSpPr>
                <a:spLocks noChangeShapeType="1"/>
              </p:cNvSpPr>
              <p:nvPr/>
            </p:nvSpPr>
            <p:spPr bwMode="auto">
              <a:xfrm flipV="1">
                <a:off x="5136" y="96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08" name="Text Box 12"/>
              <p:cNvSpPr txBox="1">
                <a:spLocks noChangeArrowheads="1"/>
              </p:cNvSpPr>
              <p:nvPr/>
            </p:nvSpPr>
            <p:spPr bwMode="auto">
              <a:xfrm>
                <a:off x="5109" y="91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j=9</a:t>
                </a:r>
              </a:p>
            </p:txBody>
          </p:sp>
        </p:grpSp>
      </p:grpSp>
      <p:grpSp>
        <p:nvGrpSpPr>
          <p:cNvPr id="490509" name="Group 13"/>
          <p:cNvGrpSpPr>
            <a:grpSpLocks/>
          </p:cNvGrpSpPr>
          <p:nvPr/>
        </p:nvGrpSpPr>
        <p:grpSpPr bwMode="auto">
          <a:xfrm>
            <a:off x="609600" y="3440113"/>
            <a:ext cx="8001000" cy="852487"/>
            <a:chOff x="384" y="2024"/>
            <a:chExt cx="5040" cy="537"/>
          </a:xfrm>
        </p:grpSpPr>
        <p:grpSp>
          <p:nvGrpSpPr>
            <p:cNvPr id="490510" name="Group 14"/>
            <p:cNvGrpSpPr>
              <a:grpSpLocks/>
            </p:cNvGrpSpPr>
            <p:nvPr/>
          </p:nvGrpSpPr>
          <p:grpSpPr bwMode="auto">
            <a:xfrm>
              <a:off x="1104" y="2273"/>
              <a:ext cx="449" cy="288"/>
              <a:chOff x="778" y="1392"/>
              <a:chExt cx="449" cy="288"/>
            </a:xfrm>
          </p:grpSpPr>
          <p:sp>
            <p:nvSpPr>
              <p:cNvPr id="490511" name="Line 15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12" name="Text Box 16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i=2</a:t>
                </a:r>
              </a:p>
            </p:txBody>
          </p:sp>
        </p:grpSp>
        <p:sp>
          <p:nvSpPr>
            <p:cNvPr id="490513" name="Rectangle 17"/>
            <p:cNvSpPr>
              <a:spLocks noChangeArrowheads="1"/>
            </p:cNvSpPr>
            <p:nvPr/>
          </p:nvSpPr>
          <p:spPr bwMode="auto">
            <a:xfrm>
              <a:off x="384" y="2024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69    23    93    18    11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73   100</a:t>
              </a:r>
            </a:p>
          </p:txBody>
        </p:sp>
        <p:grpSp>
          <p:nvGrpSpPr>
            <p:cNvPr id="490514" name="Group 18"/>
            <p:cNvGrpSpPr>
              <a:grpSpLocks/>
            </p:cNvGrpSpPr>
            <p:nvPr/>
          </p:nvGrpSpPr>
          <p:grpSpPr bwMode="auto">
            <a:xfrm>
              <a:off x="4512" y="2228"/>
              <a:ext cx="449" cy="288"/>
              <a:chOff x="5109" y="1392"/>
              <a:chExt cx="449" cy="288"/>
            </a:xfrm>
          </p:grpSpPr>
          <p:sp>
            <p:nvSpPr>
              <p:cNvPr id="490515" name="Line 19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16" name="Text Box 20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j=8</a:t>
                </a:r>
              </a:p>
            </p:txBody>
          </p:sp>
        </p:grpSp>
      </p:grpSp>
      <p:grpSp>
        <p:nvGrpSpPr>
          <p:cNvPr id="490517" name="Group 21"/>
          <p:cNvGrpSpPr>
            <a:grpSpLocks/>
          </p:cNvGrpSpPr>
          <p:nvPr/>
        </p:nvGrpSpPr>
        <p:grpSpPr bwMode="auto">
          <a:xfrm>
            <a:off x="609600" y="4114800"/>
            <a:ext cx="8001000" cy="838200"/>
            <a:chOff x="528" y="1536"/>
            <a:chExt cx="5040" cy="528"/>
          </a:xfrm>
        </p:grpSpPr>
        <p:sp>
          <p:nvSpPr>
            <p:cNvPr id="490518" name="Rectangle 22"/>
            <p:cNvSpPr>
              <a:spLocks noChangeArrowheads="1"/>
            </p:cNvSpPr>
            <p:nvPr/>
          </p:nvSpPr>
          <p:spPr bwMode="auto">
            <a:xfrm>
              <a:off x="528" y="1536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69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 23    93    18    11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73   100</a:t>
              </a:r>
            </a:p>
          </p:txBody>
        </p:sp>
        <p:grpSp>
          <p:nvGrpSpPr>
            <p:cNvPr id="490519" name="Group 23"/>
            <p:cNvGrpSpPr>
              <a:grpSpLocks/>
            </p:cNvGrpSpPr>
            <p:nvPr/>
          </p:nvGrpSpPr>
          <p:grpSpPr bwMode="auto">
            <a:xfrm>
              <a:off x="1824" y="1776"/>
              <a:ext cx="449" cy="288"/>
              <a:chOff x="778" y="1392"/>
              <a:chExt cx="449" cy="288"/>
            </a:xfrm>
          </p:grpSpPr>
          <p:sp>
            <p:nvSpPr>
              <p:cNvPr id="490520" name="Line 24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21" name="Text Box 25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i=3</a:t>
                </a:r>
              </a:p>
            </p:txBody>
          </p:sp>
        </p:grpSp>
        <p:grpSp>
          <p:nvGrpSpPr>
            <p:cNvPr id="490522" name="Group 26"/>
            <p:cNvGrpSpPr>
              <a:grpSpLocks/>
            </p:cNvGrpSpPr>
            <p:nvPr/>
          </p:nvGrpSpPr>
          <p:grpSpPr bwMode="auto">
            <a:xfrm>
              <a:off x="4656" y="1728"/>
              <a:ext cx="449" cy="288"/>
              <a:chOff x="5109" y="1392"/>
              <a:chExt cx="449" cy="288"/>
            </a:xfrm>
          </p:grpSpPr>
          <p:sp>
            <p:nvSpPr>
              <p:cNvPr id="490523" name="Line 27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24" name="Text Box 28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j=8</a:t>
                </a:r>
              </a:p>
            </p:txBody>
          </p:sp>
        </p:grpSp>
      </p:grpSp>
      <p:grpSp>
        <p:nvGrpSpPr>
          <p:cNvPr id="490525" name="Group 29"/>
          <p:cNvGrpSpPr>
            <a:grpSpLocks/>
          </p:cNvGrpSpPr>
          <p:nvPr/>
        </p:nvGrpSpPr>
        <p:grpSpPr bwMode="auto">
          <a:xfrm>
            <a:off x="609600" y="4121150"/>
            <a:ext cx="8001000" cy="838200"/>
            <a:chOff x="576" y="2064"/>
            <a:chExt cx="5040" cy="528"/>
          </a:xfrm>
        </p:grpSpPr>
        <p:sp>
          <p:nvSpPr>
            <p:cNvPr id="490526" name="Rectangle 30"/>
            <p:cNvSpPr>
              <a:spLocks noChangeArrowheads="1"/>
            </p:cNvSpPr>
            <p:nvPr/>
          </p:nvSpPr>
          <p:spPr bwMode="auto">
            <a:xfrm>
              <a:off x="576" y="2064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23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 93    18    11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73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100</a:t>
              </a:r>
            </a:p>
          </p:txBody>
        </p:sp>
        <p:grpSp>
          <p:nvGrpSpPr>
            <p:cNvPr id="490527" name="Group 31"/>
            <p:cNvGrpSpPr>
              <a:grpSpLocks/>
            </p:cNvGrpSpPr>
            <p:nvPr/>
          </p:nvGrpSpPr>
          <p:grpSpPr bwMode="auto">
            <a:xfrm>
              <a:off x="2448" y="2304"/>
              <a:ext cx="449" cy="288"/>
              <a:chOff x="778" y="1392"/>
              <a:chExt cx="449" cy="288"/>
            </a:xfrm>
          </p:grpSpPr>
          <p:sp>
            <p:nvSpPr>
              <p:cNvPr id="490528" name="Line 32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29" name="Text Box 33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i=4</a:t>
                </a:r>
              </a:p>
            </p:txBody>
          </p:sp>
        </p:grpSp>
        <p:grpSp>
          <p:nvGrpSpPr>
            <p:cNvPr id="490530" name="Group 34"/>
            <p:cNvGrpSpPr>
              <a:grpSpLocks/>
            </p:cNvGrpSpPr>
            <p:nvPr/>
          </p:nvGrpSpPr>
          <p:grpSpPr bwMode="auto">
            <a:xfrm>
              <a:off x="4704" y="2256"/>
              <a:ext cx="449" cy="288"/>
              <a:chOff x="5109" y="1392"/>
              <a:chExt cx="449" cy="288"/>
            </a:xfrm>
          </p:grpSpPr>
          <p:sp>
            <p:nvSpPr>
              <p:cNvPr id="490531" name="Line 35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32" name="Text Box 36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j=8</a:t>
                </a:r>
              </a:p>
            </p:txBody>
          </p:sp>
        </p:grpSp>
      </p:grpSp>
      <p:grpSp>
        <p:nvGrpSpPr>
          <p:cNvPr id="490533" name="Group 37"/>
          <p:cNvGrpSpPr>
            <a:grpSpLocks/>
          </p:cNvGrpSpPr>
          <p:nvPr/>
        </p:nvGrpSpPr>
        <p:grpSpPr bwMode="auto">
          <a:xfrm>
            <a:off x="609600" y="4121150"/>
            <a:ext cx="8001000" cy="838200"/>
            <a:chOff x="528" y="2784"/>
            <a:chExt cx="5040" cy="528"/>
          </a:xfrm>
        </p:grpSpPr>
        <p:sp>
          <p:nvSpPr>
            <p:cNvPr id="490534" name="Rectangle 38"/>
            <p:cNvSpPr>
              <a:spLocks noChangeArrowheads="1"/>
            </p:cNvSpPr>
            <p:nvPr/>
          </p:nvSpPr>
          <p:spPr bwMode="auto">
            <a:xfrm>
              <a:off x="528" y="2784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69    23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93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18    11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73   100</a:t>
              </a:r>
            </a:p>
          </p:txBody>
        </p:sp>
        <p:grpSp>
          <p:nvGrpSpPr>
            <p:cNvPr id="490535" name="Group 39"/>
            <p:cNvGrpSpPr>
              <a:grpSpLocks/>
            </p:cNvGrpSpPr>
            <p:nvPr/>
          </p:nvGrpSpPr>
          <p:grpSpPr bwMode="auto">
            <a:xfrm>
              <a:off x="2976" y="3024"/>
              <a:ext cx="449" cy="288"/>
              <a:chOff x="778" y="1392"/>
              <a:chExt cx="449" cy="288"/>
            </a:xfrm>
          </p:grpSpPr>
          <p:sp>
            <p:nvSpPr>
              <p:cNvPr id="490536" name="Line 40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37" name="Text Box 41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i=5</a:t>
                </a:r>
              </a:p>
            </p:txBody>
          </p:sp>
        </p:grpSp>
        <p:grpSp>
          <p:nvGrpSpPr>
            <p:cNvPr id="490538" name="Group 42"/>
            <p:cNvGrpSpPr>
              <a:grpSpLocks/>
            </p:cNvGrpSpPr>
            <p:nvPr/>
          </p:nvGrpSpPr>
          <p:grpSpPr bwMode="auto">
            <a:xfrm>
              <a:off x="4656" y="2976"/>
              <a:ext cx="449" cy="288"/>
              <a:chOff x="5109" y="1392"/>
              <a:chExt cx="449" cy="288"/>
            </a:xfrm>
          </p:grpSpPr>
          <p:sp>
            <p:nvSpPr>
              <p:cNvPr id="490539" name="Line 43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40" name="Text Box 44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j=8</a:t>
                </a:r>
              </a:p>
            </p:txBody>
          </p:sp>
        </p:grpSp>
      </p:grpSp>
      <p:grpSp>
        <p:nvGrpSpPr>
          <p:cNvPr id="490541" name="Group 45"/>
          <p:cNvGrpSpPr>
            <a:grpSpLocks/>
          </p:cNvGrpSpPr>
          <p:nvPr/>
        </p:nvGrpSpPr>
        <p:grpSpPr bwMode="auto">
          <a:xfrm>
            <a:off x="609600" y="4800600"/>
            <a:ext cx="8001000" cy="838200"/>
            <a:chOff x="528" y="2160"/>
            <a:chExt cx="5040" cy="528"/>
          </a:xfrm>
        </p:grpSpPr>
        <p:sp>
          <p:nvSpPr>
            <p:cNvPr id="490542" name="Rectangle 46"/>
            <p:cNvSpPr>
              <a:spLocks noChangeArrowheads="1"/>
            </p:cNvSpPr>
            <p:nvPr/>
          </p:nvSpPr>
          <p:spPr bwMode="auto">
            <a:xfrm>
              <a:off x="528" y="2160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69    23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93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 18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11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 73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100</a:t>
              </a:r>
            </a:p>
          </p:txBody>
        </p:sp>
        <p:grpSp>
          <p:nvGrpSpPr>
            <p:cNvPr id="490543" name="Group 47"/>
            <p:cNvGrpSpPr>
              <a:grpSpLocks/>
            </p:cNvGrpSpPr>
            <p:nvPr/>
          </p:nvGrpSpPr>
          <p:grpSpPr bwMode="auto">
            <a:xfrm>
              <a:off x="2976" y="2400"/>
              <a:ext cx="449" cy="288"/>
              <a:chOff x="778" y="1392"/>
              <a:chExt cx="449" cy="288"/>
            </a:xfrm>
          </p:grpSpPr>
          <p:sp>
            <p:nvSpPr>
              <p:cNvPr id="490544" name="Line 48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45" name="Text Box 49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i=5</a:t>
                </a:r>
              </a:p>
            </p:txBody>
          </p:sp>
        </p:grpSp>
        <p:grpSp>
          <p:nvGrpSpPr>
            <p:cNvPr id="490546" name="Group 50"/>
            <p:cNvGrpSpPr>
              <a:grpSpLocks/>
            </p:cNvGrpSpPr>
            <p:nvPr/>
          </p:nvGrpSpPr>
          <p:grpSpPr bwMode="auto">
            <a:xfrm>
              <a:off x="4080" y="2352"/>
              <a:ext cx="449" cy="288"/>
              <a:chOff x="5109" y="1392"/>
              <a:chExt cx="449" cy="288"/>
            </a:xfrm>
          </p:grpSpPr>
          <p:sp>
            <p:nvSpPr>
              <p:cNvPr id="490547" name="Line 51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48" name="Text Box 52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幼圆" pitchFamily="49" charset="-122"/>
                    <a:ea typeface="幼圆" pitchFamily="49" charset="-122"/>
                  </a:rPr>
                  <a:t>j=7</a:t>
                </a:r>
              </a:p>
            </p:txBody>
          </p:sp>
        </p:grpSp>
      </p:grpSp>
      <p:grpSp>
        <p:nvGrpSpPr>
          <p:cNvPr id="490549" name="Group 53"/>
          <p:cNvGrpSpPr>
            <a:grpSpLocks/>
          </p:cNvGrpSpPr>
          <p:nvPr/>
        </p:nvGrpSpPr>
        <p:grpSpPr bwMode="auto">
          <a:xfrm>
            <a:off x="609600" y="4795838"/>
            <a:ext cx="8001000" cy="838200"/>
            <a:chOff x="528" y="2160"/>
            <a:chExt cx="5040" cy="528"/>
          </a:xfrm>
        </p:grpSpPr>
        <p:sp>
          <p:nvSpPr>
            <p:cNvPr id="490550" name="Rectangle 54"/>
            <p:cNvSpPr>
              <a:spLocks noChangeArrowheads="1"/>
            </p:cNvSpPr>
            <p:nvPr/>
          </p:nvSpPr>
          <p:spPr bwMode="auto">
            <a:xfrm>
              <a:off x="528" y="2160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69    23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11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18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93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73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100</a:t>
              </a:r>
            </a:p>
          </p:txBody>
        </p:sp>
        <p:grpSp>
          <p:nvGrpSpPr>
            <p:cNvPr id="490551" name="Group 55"/>
            <p:cNvGrpSpPr>
              <a:grpSpLocks/>
            </p:cNvGrpSpPr>
            <p:nvPr/>
          </p:nvGrpSpPr>
          <p:grpSpPr bwMode="auto">
            <a:xfrm>
              <a:off x="2976" y="2400"/>
              <a:ext cx="449" cy="288"/>
              <a:chOff x="778" y="1392"/>
              <a:chExt cx="449" cy="288"/>
            </a:xfrm>
          </p:grpSpPr>
          <p:sp>
            <p:nvSpPr>
              <p:cNvPr id="490552" name="Line 56"/>
              <p:cNvSpPr>
                <a:spLocks noChangeShapeType="1"/>
              </p:cNvSpPr>
              <p:nvPr/>
            </p:nvSpPr>
            <p:spPr bwMode="auto">
              <a:xfrm flipV="1">
                <a:off x="778" y="13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53" name="Text Box 57"/>
              <p:cNvSpPr txBox="1">
                <a:spLocks noChangeArrowheads="1"/>
              </p:cNvSpPr>
              <p:nvPr/>
            </p:nvSpPr>
            <p:spPr bwMode="auto">
              <a:xfrm>
                <a:off x="778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i=5</a:t>
                </a:r>
              </a:p>
            </p:txBody>
          </p:sp>
        </p:grpSp>
        <p:grpSp>
          <p:nvGrpSpPr>
            <p:cNvPr id="490554" name="Group 58"/>
            <p:cNvGrpSpPr>
              <a:grpSpLocks/>
            </p:cNvGrpSpPr>
            <p:nvPr/>
          </p:nvGrpSpPr>
          <p:grpSpPr bwMode="auto">
            <a:xfrm>
              <a:off x="4080" y="2352"/>
              <a:ext cx="449" cy="288"/>
              <a:chOff x="5109" y="1392"/>
              <a:chExt cx="449" cy="288"/>
            </a:xfrm>
          </p:grpSpPr>
          <p:sp>
            <p:nvSpPr>
              <p:cNvPr id="490555" name="Line 59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56" name="Text Box 60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j=7</a:t>
                </a:r>
              </a:p>
            </p:txBody>
          </p:sp>
        </p:grpSp>
      </p:grpSp>
      <p:grpSp>
        <p:nvGrpSpPr>
          <p:cNvPr id="490557" name="Group 61"/>
          <p:cNvGrpSpPr>
            <a:grpSpLocks/>
          </p:cNvGrpSpPr>
          <p:nvPr/>
        </p:nvGrpSpPr>
        <p:grpSpPr bwMode="auto">
          <a:xfrm>
            <a:off x="609600" y="5448300"/>
            <a:ext cx="8001000" cy="762000"/>
            <a:chOff x="528" y="2400"/>
            <a:chExt cx="5040" cy="480"/>
          </a:xfrm>
        </p:grpSpPr>
        <p:sp>
          <p:nvSpPr>
            <p:cNvPr id="490558" name="Rectangle 62"/>
            <p:cNvSpPr>
              <a:spLocks noChangeArrowheads="1"/>
            </p:cNvSpPr>
            <p:nvPr/>
          </p:nvSpPr>
          <p:spPr bwMode="auto">
            <a:xfrm>
              <a:off x="528" y="2400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70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68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69    23    11 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18</a:t>
              </a:r>
              <a:r>
                <a:rPr kumimoji="1" lang="en-US" altLang="zh-CN" sz="24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93    73   </a:t>
              </a:r>
              <a:r>
                <a:rPr kumimoji="1" lang="en-US" altLang="zh-CN" sz="2400" b="1">
                  <a:solidFill>
                    <a:srgbClr val="CC3300"/>
                  </a:solidFill>
                  <a:latin typeface="幼圆" pitchFamily="49" charset="-122"/>
                  <a:ea typeface="幼圆" pitchFamily="49" charset="-122"/>
                </a:rPr>
                <a:t>100</a:t>
              </a:r>
            </a:p>
          </p:txBody>
        </p:sp>
        <p:grpSp>
          <p:nvGrpSpPr>
            <p:cNvPr id="490559" name="Group 63"/>
            <p:cNvGrpSpPr>
              <a:grpSpLocks/>
            </p:cNvGrpSpPr>
            <p:nvPr/>
          </p:nvGrpSpPr>
          <p:grpSpPr bwMode="auto">
            <a:xfrm>
              <a:off x="4128" y="2592"/>
              <a:ext cx="449" cy="288"/>
              <a:chOff x="4128" y="2592"/>
              <a:chExt cx="449" cy="288"/>
            </a:xfrm>
          </p:grpSpPr>
          <p:sp>
            <p:nvSpPr>
              <p:cNvPr id="490560" name="Line 64"/>
              <p:cNvSpPr>
                <a:spLocks noChangeShapeType="1"/>
              </p:cNvSpPr>
              <p:nvPr/>
            </p:nvSpPr>
            <p:spPr bwMode="auto">
              <a:xfrm flipV="1">
                <a:off x="4128" y="26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61" name="Text Box 65"/>
              <p:cNvSpPr txBox="1">
                <a:spLocks noChangeArrowheads="1"/>
              </p:cNvSpPr>
              <p:nvPr/>
            </p:nvSpPr>
            <p:spPr bwMode="auto">
              <a:xfrm>
                <a:off x="4128" y="25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i=7</a:t>
                </a:r>
              </a:p>
            </p:txBody>
          </p:sp>
        </p:grpSp>
        <p:grpSp>
          <p:nvGrpSpPr>
            <p:cNvPr id="490562" name="Group 66"/>
            <p:cNvGrpSpPr>
              <a:grpSpLocks/>
            </p:cNvGrpSpPr>
            <p:nvPr/>
          </p:nvGrpSpPr>
          <p:grpSpPr bwMode="auto">
            <a:xfrm>
              <a:off x="3504" y="2592"/>
              <a:ext cx="449" cy="288"/>
              <a:chOff x="5109" y="1392"/>
              <a:chExt cx="449" cy="288"/>
            </a:xfrm>
          </p:grpSpPr>
          <p:sp>
            <p:nvSpPr>
              <p:cNvPr id="490563" name="Line 67"/>
              <p:cNvSpPr>
                <a:spLocks noChangeShapeType="1"/>
              </p:cNvSpPr>
              <p:nvPr/>
            </p:nvSpPr>
            <p:spPr bwMode="auto">
              <a:xfrm flipV="1">
                <a:off x="5136" y="1440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9E1C7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0564" name="Text Box 68"/>
              <p:cNvSpPr txBox="1">
                <a:spLocks noChangeArrowheads="1"/>
              </p:cNvSpPr>
              <p:nvPr/>
            </p:nvSpPr>
            <p:spPr bwMode="auto">
              <a:xfrm>
                <a:off x="5109" y="1392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33CC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33FF"/>
                    </a:solidFill>
                    <a:latin typeface="幼圆" pitchFamily="49" charset="-122"/>
                    <a:ea typeface="幼圆" pitchFamily="49" charset="-122"/>
                  </a:rPr>
                  <a:t>j=6</a:t>
                </a:r>
              </a:p>
            </p:txBody>
          </p:sp>
        </p:grpSp>
      </p:grpSp>
      <p:sp>
        <p:nvSpPr>
          <p:cNvPr id="490565" name="Rectangle 69"/>
          <p:cNvSpPr>
            <a:spLocks noChangeArrowheads="1"/>
          </p:cNvSpPr>
          <p:nvPr/>
        </p:nvSpPr>
        <p:spPr bwMode="auto">
          <a:xfrm>
            <a:off x="609600" y="6092825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[18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68</a:t>
            </a:r>
            <a:r>
              <a:rPr kumimoji="1" lang="en-US" altLang="zh-CN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69    23    11</a:t>
            </a:r>
            <a:r>
              <a:rPr kumimoji="1" lang="en-US" altLang="zh-CN" sz="2400" b="1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]</a:t>
            </a:r>
            <a:r>
              <a:rPr kumimoji="1" lang="en-US" altLang="zh-CN" sz="24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70 </a:t>
            </a:r>
            <a:r>
              <a:rPr kumimoji="1" lang="en-US" altLang="zh-CN" sz="2400" b="1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  [93    73]  100</a:t>
            </a:r>
          </a:p>
        </p:txBody>
      </p:sp>
      <p:sp>
        <p:nvSpPr>
          <p:cNvPr id="490569" name="Rectangle 73"/>
          <p:cNvSpPr>
            <a:spLocks noChangeArrowheads="1"/>
          </p:cNvSpPr>
          <p:nvPr/>
        </p:nvSpPr>
        <p:spPr bwMode="auto">
          <a:xfrm>
            <a:off x="287338" y="142875"/>
            <a:ext cx="8532812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一次分划过程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(R,m,n)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，有两个记录与基准记录比较两次，其余的记录和基准记录各比较一次。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关键词的比较次数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为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n-m+2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。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   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90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0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490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49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9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6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0350"/>
            <a:ext cx="8640763" cy="61214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/>
              <a:t>设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个记录排序所需时间。</a:t>
            </a:r>
            <a:r>
              <a:rPr lang="zh-CN" altLang="en-US">
                <a:solidFill>
                  <a:srgbClr val="CC3300"/>
                </a:solidFill>
              </a:rPr>
              <a:t>最好情况</a:t>
            </a:r>
            <a:r>
              <a:rPr lang="zh-CN" altLang="en-US"/>
              <a:t>，每次分划后，都得到长度相等的两个子序列。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/>
              <a:t>    总的计算时间为：</a:t>
            </a:r>
          </a:p>
          <a:p>
            <a:pPr algn="just">
              <a:lnSpc>
                <a:spcPct val="120000"/>
              </a:lnSpc>
            </a:pPr>
            <a:endParaRPr lang="zh-CN" altLang="en-US" sz="2000"/>
          </a:p>
          <a:p>
            <a:pPr algn="just">
              <a:lnSpc>
                <a:spcPct val="120000"/>
              </a:lnSpc>
            </a:pPr>
            <a:endParaRPr lang="zh-CN" altLang="en-US" sz="2000"/>
          </a:p>
          <a:p>
            <a:pPr algn="just">
              <a:lnSpc>
                <a:spcPct val="120000"/>
              </a:lnSpc>
            </a:pPr>
            <a:endParaRPr lang="zh-CN" altLang="en-US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  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i="1"/>
              <a:t>   </a:t>
            </a:r>
            <a:r>
              <a:rPr lang="zh-CN" altLang="en-US"/>
              <a:t>由于，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= </a:t>
            </a:r>
            <a:r>
              <a:rPr lang="en-US" altLang="zh-CN" i="1"/>
              <a:t>O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),</a:t>
            </a:r>
            <a:r>
              <a:rPr lang="zh-CN" altLang="en-US"/>
              <a:t>即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 sz="2000"/>
              <a:t>≤</a:t>
            </a:r>
            <a:r>
              <a:rPr lang="en-US" altLang="zh-CN"/>
              <a:t> </a:t>
            </a:r>
            <a:r>
              <a:rPr lang="en-US" altLang="zh-CN" i="1"/>
              <a:t>cn</a:t>
            </a:r>
            <a:r>
              <a:rPr lang="en-US" altLang="zh-CN"/>
              <a:t>,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 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 sz="2000"/>
              <a:t>≤</a:t>
            </a:r>
            <a:r>
              <a:rPr lang="en-US" altLang="zh-CN"/>
              <a:t> </a:t>
            </a:r>
            <a:r>
              <a:rPr lang="en-US" altLang="zh-CN" i="1"/>
              <a:t>cn</a:t>
            </a:r>
            <a:r>
              <a:rPr lang="en-US" altLang="zh-CN"/>
              <a:t> + 2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/2</a:t>
            </a:r>
            <a:r>
              <a:rPr lang="en-US" altLang="zh-CN" i="1"/>
              <a:t> </a:t>
            </a:r>
            <a:r>
              <a:rPr lang="en-US" altLang="zh-CN"/>
              <a:t>)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4843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98550" y="2379663"/>
          <a:ext cx="66008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641320" imgH="482400" progId="Equation.DSMT4">
                  <p:embed/>
                </p:oleObj>
              </mc:Choice>
              <mc:Fallback>
                <p:oleObj name="Equation" r:id="rId3" imgW="2641320" imgH="482400" progId="Equation.DSMT4">
                  <p:embed/>
                  <p:pic>
                    <p:nvPicPr>
                      <p:cNvPr id="484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379663"/>
                        <a:ext cx="6600825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5" name="Line 3"/>
          <p:cNvSpPr>
            <a:spLocks noChangeShapeType="1"/>
          </p:cNvSpPr>
          <p:nvPr/>
        </p:nvSpPr>
        <p:spPr bwMode="auto">
          <a:xfrm>
            <a:off x="1619250" y="1916113"/>
            <a:ext cx="0" cy="23415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304800"/>
            <a:ext cx="8736012" cy="6111875"/>
          </a:xfrm>
        </p:spPr>
        <p:txBody>
          <a:bodyPr/>
          <a:lstStyle/>
          <a:p>
            <a:pPr lvl="1" algn="just">
              <a:lnSpc>
                <a:spcPct val="120000"/>
              </a:lnSpc>
              <a:buFontTx/>
              <a:buNone/>
            </a:pPr>
            <a:r>
              <a:rPr lang="zh-CN" altLang="en-US" sz="2500" dirty="0"/>
              <a:t>    </a:t>
            </a:r>
            <a:r>
              <a:rPr lang="en-US" altLang="zh-CN" sz="2500" dirty="0"/>
              <a:t>T(</a:t>
            </a:r>
            <a:r>
              <a:rPr lang="en-US" altLang="zh-CN" sz="2500" i="1" dirty="0"/>
              <a:t>n</a:t>
            </a:r>
            <a:r>
              <a:rPr lang="en-US" altLang="zh-CN" sz="2500" dirty="0"/>
              <a:t>) </a:t>
            </a:r>
            <a:r>
              <a:rPr lang="en-US" altLang="zh-CN" sz="2500" dirty="0">
                <a:sym typeface="Symbol" pitchFamily="18" charset="2"/>
              </a:rPr>
              <a:t></a:t>
            </a:r>
            <a:r>
              <a:rPr lang="en-US" altLang="zh-CN" sz="2500" dirty="0"/>
              <a:t> </a:t>
            </a:r>
            <a:r>
              <a:rPr lang="en-US" altLang="zh-CN" sz="2500" i="1" dirty="0" err="1"/>
              <a:t>cn</a:t>
            </a:r>
            <a:r>
              <a:rPr lang="en-US" altLang="zh-CN" sz="2500" dirty="0"/>
              <a:t> + 2 T(</a:t>
            </a:r>
            <a:r>
              <a:rPr lang="en-US" altLang="zh-CN" sz="2500" i="1" dirty="0"/>
              <a:t>n</a:t>
            </a:r>
            <a:r>
              <a:rPr lang="en-US" altLang="zh-CN" sz="2500" dirty="0"/>
              <a:t>/2 )  	    // </a:t>
            </a:r>
            <a:r>
              <a:rPr lang="en-US" altLang="zh-CN" sz="2500" i="1" dirty="0"/>
              <a:t>c</a:t>
            </a:r>
            <a:r>
              <a:rPr lang="zh-CN" altLang="en-US" sz="2500" dirty="0"/>
              <a:t>是一个常数</a:t>
            </a:r>
          </a:p>
          <a:p>
            <a:pPr lvl="2"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800" dirty="0">
                <a:sym typeface="Symbol" pitchFamily="18" charset="2"/>
              </a:rPr>
              <a:t>   </a:t>
            </a:r>
            <a:r>
              <a:rPr lang="zh-CN" altLang="en-US" sz="2800" dirty="0"/>
              <a:t> </a:t>
            </a:r>
            <a:r>
              <a:rPr lang="en-US" altLang="zh-CN" sz="2800" i="1" dirty="0" err="1"/>
              <a:t>cn</a:t>
            </a:r>
            <a:r>
              <a:rPr lang="en-US" altLang="zh-CN" sz="2800" dirty="0"/>
              <a:t> + 2 ( </a:t>
            </a:r>
            <a:r>
              <a:rPr lang="en-US" altLang="zh-CN" sz="2800" i="1" dirty="0" err="1"/>
              <a:t>cn</a:t>
            </a:r>
            <a:r>
              <a:rPr lang="en-US" altLang="zh-CN" sz="2800" dirty="0"/>
              <a:t>/2 + 2T(</a:t>
            </a:r>
            <a:r>
              <a:rPr lang="en-US" altLang="zh-CN" sz="2800" i="1" dirty="0"/>
              <a:t>n</a:t>
            </a:r>
            <a:r>
              <a:rPr lang="en-US" altLang="zh-CN" sz="2800" dirty="0"/>
              <a:t>/4) ) = 2</a:t>
            </a:r>
            <a:r>
              <a:rPr lang="en-US" altLang="zh-CN" sz="2800" i="1" dirty="0"/>
              <a:t>cn </a:t>
            </a:r>
            <a:r>
              <a:rPr lang="en-US" altLang="zh-CN" sz="2800" dirty="0"/>
              <a:t>+ 4T(</a:t>
            </a:r>
            <a:r>
              <a:rPr lang="en-US" altLang="zh-CN" sz="2800" i="1" dirty="0"/>
              <a:t>n</a:t>
            </a:r>
            <a:r>
              <a:rPr lang="en-US" altLang="zh-CN" sz="2800" dirty="0"/>
              <a:t>/4)</a:t>
            </a:r>
          </a:p>
          <a:p>
            <a:pPr lvl="2"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dirty="0">
                <a:sym typeface="Symbol" pitchFamily="18" charset="2"/>
              </a:rPr>
              <a:t>   </a:t>
            </a:r>
            <a:r>
              <a:rPr lang="en-US" altLang="zh-CN" sz="2800" dirty="0"/>
              <a:t> 2</a:t>
            </a:r>
            <a:r>
              <a:rPr lang="en-US" altLang="zh-CN" sz="2800" i="1" dirty="0"/>
              <a:t>cn </a:t>
            </a:r>
            <a:r>
              <a:rPr lang="en-US" altLang="zh-CN" sz="2800" dirty="0"/>
              <a:t>+ 4 ( </a:t>
            </a:r>
            <a:r>
              <a:rPr lang="en-US" altLang="zh-CN" sz="2800" i="1" dirty="0" err="1"/>
              <a:t>cn</a:t>
            </a:r>
            <a:r>
              <a:rPr lang="en-US" altLang="zh-CN" sz="2800" dirty="0"/>
              <a:t>/4 +2T(</a:t>
            </a:r>
            <a:r>
              <a:rPr lang="en-US" altLang="zh-CN" sz="2800" i="1" dirty="0"/>
              <a:t>n</a:t>
            </a:r>
            <a:r>
              <a:rPr lang="en-US" altLang="zh-CN" sz="2800" dirty="0"/>
              <a:t>/8) ) = 3</a:t>
            </a:r>
            <a:r>
              <a:rPr lang="en-US" altLang="zh-CN" sz="2800" i="1" dirty="0"/>
              <a:t>cn</a:t>
            </a:r>
            <a:r>
              <a:rPr lang="en-US" altLang="zh-CN" sz="2800" dirty="0"/>
              <a:t> + 8T(</a:t>
            </a:r>
            <a:r>
              <a:rPr lang="en-US" altLang="zh-CN" sz="2800" i="1" dirty="0"/>
              <a:t>n</a:t>
            </a:r>
            <a:r>
              <a:rPr lang="en-US" altLang="zh-CN" sz="2800" dirty="0"/>
              <a:t>/8)</a:t>
            </a:r>
          </a:p>
          <a:p>
            <a:pPr lvl="2"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dirty="0"/>
              <a:t>    ………</a:t>
            </a:r>
          </a:p>
          <a:p>
            <a:pPr lvl="2"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dirty="0">
                <a:sym typeface="Symbol" pitchFamily="18" charset="2"/>
              </a:rPr>
              <a:t>   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cn</a:t>
            </a:r>
            <a:r>
              <a:rPr lang="en-US" altLang="zh-CN" sz="2800" dirty="0"/>
              <a:t> log</a:t>
            </a:r>
            <a:r>
              <a:rPr lang="en-US" altLang="zh-CN" sz="2800" baseline="-25000" dirty="0"/>
              <a:t>2</a:t>
            </a:r>
            <a:r>
              <a:rPr lang="en-US" altLang="zh-CN" sz="2800" i="1" dirty="0"/>
              <a:t>n</a:t>
            </a:r>
            <a:r>
              <a:rPr lang="en-US" altLang="zh-CN" sz="2800" dirty="0"/>
              <a:t> + </a:t>
            </a:r>
            <a:r>
              <a:rPr lang="en-US" altLang="zh-CN" sz="2800" i="1" dirty="0" err="1"/>
              <a:t>n</a:t>
            </a:r>
            <a:r>
              <a:rPr lang="en-US" altLang="zh-CN" sz="2800" dirty="0" err="1"/>
              <a:t>T</a:t>
            </a:r>
            <a:r>
              <a:rPr lang="en-US" altLang="zh-CN" sz="2800" dirty="0"/>
              <a:t>(1) = O(</a:t>
            </a:r>
            <a:r>
              <a:rPr lang="en-US" altLang="zh-CN" sz="2800" i="1" dirty="0"/>
              <a:t>n</a:t>
            </a:r>
            <a:r>
              <a:rPr lang="en-US" altLang="zh-CN" sz="2800" dirty="0"/>
              <a:t> log</a:t>
            </a:r>
            <a:r>
              <a:rPr lang="en-US" altLang="zh-CN" sz="2800" baseline="-25000" dirty="0"/>
              <a:t>2</a:t>
            </a:r>
            <a:r>
              <a:rPr lang="en-US" altLang="zh-CN" sz="2800" i="1" dirty="0"/>
              <a:t>n </a:t>
            </a:r>
            <a:r>
              <a:rPr lang="en-US" altLang="zh-CN" sz="2800" dirty="0"/>
              <a:t>)</a:t>
            </a:r>
          </a:p>
          <a:p>
            <a:pPr lvl="2" algn="just">
              <a:lnSpc>
                <a:spcPct val="120000"/>
              </a:lnSpc>
              <a:buFont typeface="Monotype Sorts" pitchFamily="2" charset="2"/>
              <a:buNone/>
            </a:pPr>
            <a:endParaRPr lang="en-US" altLang="zh-CN" sz="1000" dirty="0"/>
          </a:p>
          <a:p>
            <a:pPr algn="just">
              <a:lnSpc>
                <a:spcPct val="120000"/>
              </a:lnSpc>
            </a:pPr>
            <a:r>
              <a:rPr lang="zh-CN" altLang="en-US" dirty="0"/>
              <a:t>可以证明</a:t>
            </a:r>
            <a:r>
              <a:rPr lang="en-US" altLang="zh-CN" dirty="0"/>
              <a:t>, </a:t>
            </a:r>
            <a:r>
              <a:rPr lang="en-US" altLang="zh-CN" dirty="0" err="1"/>
              <a:t>Q</a:t>
            </a:r>
            <a:r>
              <a:rPr lang="en-US" altLang="zh-CN" i="1" dirty="0" err="1"/>
              <a:t>sort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3300"/>
                </a:solidFill>
              </a:rPr>
              <a:t>平均计算时间</a:t>
            </a:r>
            <a:r>
              <a:rPr lang="zh-CN" altLang="en-US" dirty="0"/>
              <a:t>也是</a:t>
            </a:r>
            <a:r>
              <a:rPr lang="en-US" altLang="zh-CN" dirty="0">
                <a:solidFill>
                  <a:srgbClr val="CC3300"/>
                </a:solidFill>
              </a:rPr>
              <a:t>O(</a:t>
            </a:r>
            <a:r>
              <a:rPr lang="en-US" altLang="zh-CN" i="1" dirty="0">
                <a:solidFill>
                  <a:srgbClr val="CC3300"/>
                </a:solidFill>
              </a:rPr>
              <a:t>n</a:t>
            </a:r>
            <a:r>
              <a:rPr lang="en-US" altLang="zh-CN" dirty="0">
                <a:solidFill>
                  <a:srgbClr val="CC3300"/>
                </a:solidFill>
              </a:rPr>
              <a:t>log</a:t>
            </a:r>
            <a:r>
              <a:rPr lang="en-US" altLang="zh-CN" baseline="-25000" dirty="0">
                <a:solidFill>
                  <a:srgbClr val="CC3300"/>
                </a:solidFill>
              </a:rPr>
              <a:t>2</a:t>
            </a:r>
            <a:r>
              <a:rPr lang="en-US" altLang="zh-CN" i="1" dirty="0">
                <a:solidFill>
                  <a:srgbClr val="CC3300"/>
                </a:solidFill>
              </a:rPr>
              <a:t>n</a:t>
            </a:r>
            <a:r>
              <a:rPr lang="en-US" altLang="zh-CN" dirty="0">
                <a:solidFill>
                  <a:srgbClr val="CC3300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</a:rPr>
              <a:t>就平均计算时间而言，快速排序是我们所讨论的所有内排序方法中最好的一个</a:t>
            </a:r>
            <a:r>
              <a:rPr lang="zh-CN" altLang="en-US" sz="2400" dirty="0">
                <a:solidFill>
                  <a:schemeClr val="tx2"/>
                </a:solidFill>
              </a:rPr>
              <a:t>。</a:t>
            </a:r>
          </a:p>
          <a:p>
            <a:pPr algn="just"/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  <p:transition>
    <p:pull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-26988"/>
            <a:ext cx="8610600" cy="6669088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sz="2600" dirty="0">
                <a:solidFill>
                  <a:srgbClr val="CC3300"/>
                </a:solidFill>
                <a:latin typeface="宋体" pitchFamily="2" charset="-122"/>
              </a:rPr>
              <a:t>最坏情况</a:t>
            </a:r>
            <a:r>
              <a:rPr lang="en-US" altLang="zh-CN" sz="2600" dirty="0">
                <a:solidFill>
                  <a:srgbClr val="CC3300"/>
                </a:solidFill>
                <a:latin typeface="宋体" pitchFamily="2" charset="-122"/>
              </a:rPr>
              <a:t>:</a:t>
            </a:r>
            <a:r>
              <a:rPr lang="en-US" altLang="zh-CN" sz="2600" dirty="0">
                <a:latin typeface="宋体" pitchFamily="2" charset="-122"/>
              </a:rPr>
              <a:t> </a:t>
            </a:r>
            <a:r>
              <a:rPr lang="zh-CN" altLang="en-US" sz="2600" dirty="0">
                <a:latin typeface="宋体" pitchFamily="2" charset="-122"/>
              </a:rPr>
              <a:t>即待排序记录已按关键词由小到大</a:t>
            </a:r>
            <a:r>
              <a:rPr lang="en-US" altLang="zh-CN" sz="2600" dirty="0">
                <a:latin typeface="宋体" pitchFamily="2" charset="-122"/>
              </a:rPr>
              <a:t>(</a:t>
            </a:r>
            <a:r>
              <a:rPr lang="zh-CN" altLang="en-US" sz="2600" dirty="0">
                <a:latin typeface="宋体" pitchFamily="2" charset="-122"/>
              </a:rPr>
              <a:t>或由大到小</a:t>
            </a:r>
            <a:r>
              <a:rPr lang="en-US" altLang="zh-CN" sz="2600" dirty="0">
                <a:latin typeface="宋体" pitchFamily="2" charset="-122"/>
              </a:rPr>
              <a:t>)</a:t>
            </a:r>
            <a:r>
              <a:rPr lang="zh-CN" altLang="en-US" sz="2600" dirty="0">
                <a:latin typeface="宋体" pitchFamily="2" charset="-122"/>
              </a:rPr>
              <a:t>排好序，其递归树为单支树，每次分划只得到比上次少一个记录的子序列。此时，排序共需</a:t>
            </a:r>
            <a:r>
              <a:rPr lang="en-US" altLang="zh-CN" sz="2600" i="1" dirty="0"/>
              <a:t>n</a:t>
            </a:r>
            <a:r>
              <a:rPr lang="en-US" altLang="zh-CN" sz="2600" dirty="0"/>
              <a:t>-1</a:t>
            </a:r>
            <a:r>
              <a:rPr lang="en-US" altLang="zh-CN" sz="2600" dirty="0">
                <a:latin typeface="宋体" pitchFamily="2" charset="-122"/>
              </a:rPr>
              <a:t> </a:t>
            </a:r>
            <a:r>
              <a:rPr lang="zh-CN" altLang="en-US" sz="2600" dirty="0">
                <a:latin typeface="宋体" pitchFamily="2" charset="-122"/>
              </a:rPr>
              <a:t>趟，且第 </a:t>
            </a:r>
            <a:r>
              <a:rPr lang="en-US" altLang="zh-CN" sz="2600" i="1" dirty="0"/>
              <a:t>i</a:t>
            </a:r>
            <a:r>
              <a:rPr lang="en-US" altLang="zh-CN" sz="2600" dirty="0"/>
              <a:t> </a:t>
            </a:r>
            <a:r>
              <a:rPr lang="zh-CN" altLang="en-US" sz="2600" dirty="0">
                <a:latin typeface="宋体" pitchFamily="2" charset="-122"/>
              </a:rPr>
              <a:t>趟需要 </a:t>
            </a:r>
            <a:r>
              <a:rPr lang="en-US" altLang="zh-CN" sz="2600" i="1" dirty="0"/>
              <a:t>n</a:t>
            </a:r>
            <a:r>
              <a:rPr lang="en-US" altLang="zh-CN" sz="2600" dirty="0"/>
              <a:t>-</a:t>
            </a:r>
            <a:r>
              <a:rPr lang="en-US" altLang="zh-CN" sz="2600" i="1" dirty="0"/>
              <a:t>i</a:t>
            </a:r>
            <a:r>
              <a:rPr lang="zh-CN" altLang="en-US" sz="2600" dirty="0"/>
              <a:t>＋</a:t>
            </a:r>
            <a:r>
              <a:rPr lang="en-US" altLang="zh-CN" sz="2600" dirty="0"/>
              <a:t>2</a:t>
            </a:r>
            <a:r>
              <a:rPr lang="en-US" altLang="zh-CN" sz="2600" dirty="0">
                <a:latin typeface="宋体" pitchFamily="2" charset="-122"/>
              </a:rPr>
              <a:t> </a:t>
            </a:r>
            <a:r>
              <a:rPr lang="zh-CN" altLang="en-US" sz="2600" dirty="0">
                <a:latin typeface="宋体" pitchFamily="2" charset="-122"/>
              </a:rPr>
              <a:t>次关键词比较，</a:t>
            </a:r>
            <a:r>
              <a:rPr lang="zh-CN" altLang="en-US" sz="2600" dirty="0">
                <a:solidFill>
                  <a:srgbClr val="CC3300"/>
                </a:solidFill>
                <a:latin typeface="宋体" pitchFamily="2" charset="-122"/>
              </a:rPr>
              <a:t>总关键词比较次数</a:t>
            </a:r>
            <a:r>
              <a:rPr lang="zh-CN" altLang="en-US" sz="2600" dirty="0">
                <a:latin typeface="宋体" pitchFamily="2" charset="-122"/>
              </a:rPr>
              <a:t>为：</a:t>
            </a:r>
          </a:p>
          <a:p>
            <a:pPr algn="just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600" dirty="0"/>
              <a:t>                  </a:t>
            </a:r>
            <a:r>
              <a:rPr lang="en-US" altLang="zh-CN" sz="2600" dirty="0"/>
              <a:t>(n+1)+n+…+3=(n-1)(n+4)/2</a:t>
            </a:r>
          </a:p>
          <a:p>
            <a:pPr algn="just">
              <a:lnSpc>
                <a:spcPct val="140000"/>
              </a:lnSpc>
            </a:pPr>
            <a:r>
              <a:rPr lang="zh-CN" altLang="en-US" sz="2600" dirty="0"/>
              <a:t>此时，排序速度退化到简单排序的水平。若能更合理地选择基准记录，使得每次分划所得两个子文件的记录数尽可能接近，可以加快排序速度。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idx="1"/>
          </p:nvPr>
        </p:nvSpPr>
        <p:spPr>
          <a:xfrm>
            <a:off x="358775" y="296863"/>
            <a:ext cx="8421688" cy="6227762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200" u="sng" dirty="0">
                <a:solidFill>
                  <a:srgbClr val="CC3300"/>
                </a:solidFill>
              </a:rPr>
              <a:t> </a:t>
            </a:r>
            <a:r>
              <a:rPr lang="zh-CN" altLang="en-US" sz="2400" u="sng" dirty="0">
                <a:solidFill>
                  <a:srgbClr val="CC3300"/>
                </a:solidFill>
              </a:rPr>
              <a:t>定理</a:t>
            </a:r>
            <a:r>
              <a:rPr lang="en-US" altLang="zh-CN" sz="2400" u="sng" dirty="0">
                <a:solidFill>
                  <a:srgbClr val="CC3300"/>
                </a:solidFill>
              </a:rPr>
              <a:t>7.2</a:t>
            </a:r>
            <a:r>
              <a:rPr lang="en-US" altLang="zh-CN" sz="2400" dirty="0"/>
              <a:t> </a:t>
            </a:r>
            <a:r>
              <a:rPr lang="zh-CN" altLang="en-US" sz="2400" dirty="0"/>
              <a:t>如果规定关键词比较为基本运算，则算法</a:t>
            </a:r>
            <a:r>
              <a:rPr lang="en-US" altLang="zh-CN" sz="2400" dirty="0" err="1"/>
              <a:t>QSort</a:t>
            </a:r>
            <a:r>
              <a:rPr lang="en-US" altLang="zh-CN" sz="2400" dirty="0"/>
              <a:t>(1, n) </a:t>
            </a:r>
            <a:r>
              <a:rPr lang="zh-CN" altLang="en-US" sz="2400" dirty="0"/>
              <a:t>的期望复杂性为</a:t>
            </a:r>
            <a:r>
              <a:rPr lang="en-US" altLang="zh-CN" sz="2400" dirty="0"/>
              <a:t>O(nlog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lang="zh-CN" altLang="en-US" sz="2400" dirty="0"/>
              <a:t>，最坏复杂性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=1/2n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+3/2n-2.  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endParaRPr lang="en-US" altLang="zh-CN" sz="900" dirty="0"/>
          </a:p>
          <a:p>
            <a:pPr algn="just">
              <a:lnSpc>
                <a:spcPct val="120000"/>
              </a:lnSpc>
            </a:pPr>
            <a:r>
              <a:rPr lang="zh-CN" altLang="en-US" sz="2400" dirty="0"/>
              <a:t>为产生随机文件，可以采用两种方法：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1.</a:t>
            </a:r>
            <a:r>
              <a:rPr lang="zh-CN" altLang="en-US" sz="2400" dirty="0"/>
              <a:t>用一个随机函数选择用于控制分划的记录，但随机数的产生也很费时。</a:t>
            </a:r>
            <a:r>
              <a:rPr lang="en-US" altLang="zh-CN" sz="2400" dirty="0"/>
              <a:t> 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2.</a:t>
            </a:r>
            <a:r>
              <a:rPr lang="zh-CN" altLang="en-US" sz="2400" dirty="0"/>
              <a:t>三者取中法，每个待排序记录序列的第一个记录、最后一个记录和位置接近正中的</a:t>
            </a:r>
            <a:r>
              <a:rPr lang="en-US" altLang="zh-CN" sz="2400" dirty="0"/>
              <a:t>3</a:t>
            </a:r>
            <a:r>
              <a:rPr lang="zh-CN" altLang="en-US" sz="2400" dirty="0"/>
              <a:t>个记录，取其关键词居中者为基准记录。即令</a:t>
            </a:r>
            <a:r>
              <a:rPr lang="en-US" altLang="zh-CN" sz="2400" dirty="0"/>
              <a:t>K</a:t>
            </a:r>
            <a:r>
              <a:rPr lang="en-US" altLang="zh-CN" sz="2400" baseline="-30000" dirty="0"/>
              <a:t>m</a:t>
            </a:r>
            <a:r>
              <a:rPr lang="zh-CN" altLang="en-US" sz="2400" dirty="0"/>
              <a:t>是</a:t>
            </a:r>
            <a:r>
              <a:rPr lang="en-US" altLang="zh-CN" sz="2400" dirty="0"/>
              <a:t>K</a:t>
            </a:r>
            <a:r>
              <a:rPr lang="en-US" altLang="zh-CN" sz="2400" baseline="-300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K</a:t>
            </a:r>
            <a:r>
              <a:rPr lang="en-US" altLang="zh-CN" sz="2400" baseline="-30000" dirty="0">
                <a:sym typeface="Symbol" pitchFamily="18" charset="2"/>
              </a:rPr>
              <a:t></a:t>
            </a:r>
            <a:r>
              <a:rPr lang="en-US" altLang="zh-CN" sz="2400" baseline="-30000" dirty="0"/>
              <a:t>(</a:t>
            </a:r>
            <a:r>
              <a:rPr lang="en-US" altLang="zh-CN" sz="2400" baseline="-30000" dirty="0" err="1"/>
              <a:t>m+n</a:t>
            </a:r>
            <a:r>
              <a:rPr lang="en-US" altLang="zh-CN" sz="2400" baseline="-30000" dirty="0"/>
              <a:t>)/2</a:t>
            </a:r>
            <a:r>
              <a:rPr lang="en-US" altLang="zh-CN" sz="2400" baseline="-30000" dirty="0">
                <a:sym typeface="Symbol" pitchFamily="18" charset="2"/>
              </a:rPr>
              <a:t></a:t>
            </a:r>
            <a:r>
              <a:rPr lang="zh-CN" altLang="en-US" sz="2400" dirty="0"/>
              <a:t>和</a:t>
            </a:r>
            <a:r>
              <a:rPr lang="en-US" altLang="zh-CN" sz="2400" dirty="0"/>
              <a:t>K</a:t>
            </a:r>
            <a:r>
              <a:rPr lang="en-US" altLang="zh-CN" sz="2400" baseline="-30000" dirty="0"/>
              <a:t>n</a:t>
            </a:r>
            <a:r>
              <a:rPr lang="zh-CN" altLang="en-US" sz="2400" dirty="0"/>
              <a:t>的中间值。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2875"/>
            <a:ext cx="8305800" cy="6435725"/>
          </a:xfrm>
        </p:spPr>
        <p:txBody>
          <a:bodyPr/>
          <a:lstStyle/>
          <a:p>
            <a:pPr algn="just">
              <a:lnSpc>
                <a:spcPct val="80000"/>
              </a:lnSpc>
              <a:buFont typeface="Monotype Sorts" pitchFamily="2" charset="2"/>
              <a:buNone/>
            </a:pPr>
            <a:endParaRPr lang="zh-CN" altLang="en-US" sz="4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100" dirty="0"/>
              <a:t>算法</a:t>
            </a:r>
            <a:r>
              <a:rPr lang="en-US" altLang="zh-CN" sz="2100" dirty="0">
                <a:cs typeface="Times New Roman" pitchFamily="18" charset="0"/>
              </a:rPr>
              <a:t>Part</a:t>
            </a:r>
            <a:r>
              <a:rPr lang="en-US" altLang="zh-CN" sz="2100" dirty="0"/>
              <a:t>(</a:t>
            </a:r>
            <a:r>
              <a:rPr lang="en-US" altLang="zh-CN" sz="2100" dirty="0">
                <a:cs typeface="Times New Roman" pitchFamily="18" charset="0"/>
              </a:rPr>
              <a:t>R</a:t>
            </a:r>
            <a:r>
              <a:rPr lang="zh-CN" altLang="en-US" sz="2100" dirty="0"/>
              <a:t>，</a:t>
            </a:r>
            <a:r>
              <a:rPr lang="en-US" altLang="zh-CN" sz="2100" dirty="0">
                <a:cs typeface="Times New Roman" pitchFamily="18" charset="0"/>
              </a:rPr>
              <a:t>m</a:t>
            </a:r>
            <a:r>
              <a:rPr lang="zh-CN" altLang="en-US" sz="2100" dirty="0"/>
              <a:t>，</a:t>
            </a:r>
            <a:r>
              <a:rPr lang="en-US" altLang="zh-CN" sz="2100" dirty="0">
                <a:cs typeface="Times New Roman" pitchFamily="18" charset="0"/>
              </a:rPr>
              <a:t>n</a:t>
            </a:r>
            <a:r>
              <a:rPr lang="zh-CN" altLang="en-US" sz="2100" dirty="0"/>
              <a:t>．</a:t>
            </a:r>
            <a:r>
              <a:rPr lang="en-US" altLang="zh-CN" sz="2100" dirty="0">
                <a:cs typeface="Times New Roman" pitchFamily="18" charset="0"/>
              </a:rPr>
              <a:t>j</a:t>
            </a:r>
            <a:r>
              <a:rPr lang="en-US" altLang="zh-CN" sz="2100" dirty="0"/>
              <a:t>) </a:t>
            </a:r>
            <a:r>
              <a:rPr lang="en-US" altLang="zh-CN" sz="2100" dirty="0">
                <a:solidFill>
                  <a:srgbClr val="CC3300"/>
                </a:solidFill>
              </a:rPr>
              <a:t>//</a:t>
            </a:r>
            <a:r>
              <a:rPr lang="zh-CN" altLang="en-US" sz="2100" dirty="0">
                <a:solidFill>
                  <a:srgbClr val="CC3300"/>
                </a:solidFill>
              </a:rPr>
              <a:t>三者取中法的一次分划过程</a:t>
            </a:r>
            <a:endParaRPr lang="en-US" altLang="zh-CN" sz="2100" dirty="0">
              <a:solidFill>
                <a:srgbClr val="CC3300"/>
              </a:solidFill>
            </a:endParaRP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>
                <a:solidFill>
                  <a:srgbClr val="CC3300"/>
                </a:solidFill>
                <a:cs typeface="Times New Roman" pitchFamily="18" charset="0"/>
              </a:rPr>
              <a:t>Part1 [</a:t>
            </a:r>
            <a:r>
              <a:rPr lang="zh-CN" altLang="en-US" sz="2100" dirty="0">
                <a:solidFill>
                  <a:srgbClr val="CC3300"/>
                </a:solidFill>
              </a:rPr>
              <a:t>选中间值元素</a:t>
            </a:r>
            <a:r>
              <a:rPr lang="en-US" altLang="zh-CN" sz="2100" dirty="0">
                <a:solidFill>
                  <a:srgbClr val="CC3300"/>
                </a:solidFill>
                <a:cs typeface="Times New Roman" pitchFamily="18" charset="0"/>
              </a:rPr>
              <a:t>]</a:t>
            </a:r>
            <a:endParaRPr lang="en-US" altLang="zh-CN" sz="2100" dirty="0">
              <a:solidFill>
                <a:srgbClr val="CC3300"/>
              </a:solidFill>
            </a:endParaRP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R</a:t>
            </a:r>
            <a:r>
              <a:rPr lang="en-US" altLang="zh-CN" sz="2100" baseline="-30000" dirty="0">
                <a:sym typeface="Symbol" pitchFamily="18" charset="2"/>
              </a:rPr>
              <a:t></a:t>
            </a:r>
            <a:r>
              <a:rPr lang="en-US" altLang="zh-CN" sz="2100" baseline="-30000" dirty="0">
                <a:cs typeface="Times New Roman" pitchFamily="18" charset="0"/>
              </a:rPr>
              <a:t>(</a:t>
            </a:r>
            <a:r>
              <a:rPr lang="en-US" altLang="zh-CN" sz="2100" baseline="-30000" dirty="0" err="1">
                <a:cs typeface="Times New Roman" pitchFamily="18" charset="0"/>
              </a:rPr>
              <a:t>m+n</a:t>
            </a:r>
            <a:r>
              <a:rPr lang="en-US" altLang="zh-CN" sz="2100" baseline="-30000" dirty="0">
                <a:cs typeface="Times New Roman" pitchFamily="18" charset="0"/>
              </a:rPr>
              <a:t>)/2</a:t>
            </a:r>
            <a:r>
              <a:rPr lang="en-US" altLang="zh-CN" sz="2100" baseline="-30000" dirty="0">
                <a:sym typeface="Symbol" pitchFamily="18" charset="2"/>
              </a:rPr>
              <a:t></a:t>
            </a:r>
            <a:r>
              <a:rPr lang="en-US" altLang="zh-CN" sz="2100" dirty="0">
                <a:sym typeface="Symbol" pitchFamily="18" charset="2"/>
              </a:rPr>
              <a:t></a:t>
            </a:r>
            <a:r>
              <a:rPr lang="en-US" altLang="zh-CN" sz="2100" dirty="0">
                <a:cs typeface="Times New Roman" pitchFamily="18" charset="0"/>
              </a:rPr>
              <a:t>R</a:t>
            </a:r>
            <a:r>
              <a:rPr lang="en-US" altLang="zh-CN" sz="2100" baseline="-30000" dirty="0">
                <a:cs typeface="Times New Roman" pitchFamily="18" charset="0"/>
              </a:rPr>
              <a:t>m+1 </a:t>
            </a:r>
            <a:r>
              <a:rPr lang="en-US" altLang="zh-CN" sz="2100" dirty="0">
                <a:cs typeface="Times New Roman" pitchFamily="18" charset="0"/>
              </a:rPr>
              <a:t>.</a:t>
            </a:r>
            <a:endParaRPr lang="en-US" altLang="zh-CN" sz="21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IF   K</a:t>
            </a:r>
            <a:r>
              <a:rPr lang="en-US" altLang="zh-CN" sz="2100" baseline="-30000" dirty="0">
                <a:cs typeface="Times New Roman" pitchFamily="18" charset="0"/>
              </a:rPr>
              <a:t>m+1</a:t>
            </a:r>
            <a:r>
              <a:rPr lang="en-US" altLang="zh-CN" sz="2100" dirty="0">
                <a:cs typeface="Times New Roman" pitchFamily="18" charset="0"/>
              </a:rPr>
              <a:t>&gt;K</a:t>
            </a:r>
            <a:r>
              <a:rPr lang="en-US" altLang="zh-CN" sz="2100" baseline="-30000" dirty="0">
                <a:cs typeface="Times New Roman" pitchFamily="18" charset="0"/>
              </a:rPr>
              <a:t>n</a:t>
            </a:r>
            <a:r>
              <a:rPr lang="en-US" altLang="zh-CN" sz="2100" dirty="0">
                <a:cs typeface="Times New Roman" pitchFamily="18" charset="0"/>
              </a:rPr>
              <a:t>   THEN  R</a:t>
            </a:r>
            <a:r>
              <a:rPr lang="en-US" altLang="zh-CN" sz="2100" baseline="-30000" dirty="0">
                <a:cs typeface="Times New Roman" pitchFamily="18" charset="0"/>
              </a:rPr>
              <a:t>m+1</a:t>
            </a:r>
            <a:r>
              <a:rPr lang="en-US" altLang="zh-CN" sz="2100" dirty="0">
                <a:sym typeface="Symbol" pitchFamily="18" charset="2"/>
              </a:rPr>
              <a:t></a:t>
            </a:r>
            <a:r>
              <a:rPr lang="en-US" altLang="zh-CN" sz="2100" dirty="0">
                <a:cs typeface="Times New Roman" pitchFamily="18" charset="0"/>
              </a:rPr>
              <a:t>R</a:t>
            </a:r>
            <a:r>
              <a:rPr lang="en-US" altLang="zh-CN" sz="2100" baseline="-30000" dirty="0">
                <a:cs typeface="Times New Roman" pitchFamily="18" charset="0"/>
              </a:rPr>
              <a:t>n </a:t>
            </a:r>
            <a:r>
              <a:rPr lang="en-US" altLang="zh-CN" sz="2100" dirty="0">
                <a:cs typeface="Times New Roman" pitchFamily="18" charset="0"/>
              </a:rPr>
              <a:t>.</a:t>
            </a:r>
            <a:endParaRPr lang="en-US" altLang="zh-CN" sz="21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IF   K</a:t>
            </a:r>
            <a:r>
              <a:rPr lang="en-US" altLang="zh-CN" sz="2100" baseline="-30000" dirty="0">
                <a:cs typeface="Times New Roman" pitchFamily="18" charset="0"/>
              </a:rPr>
              <a:t>m</a:t>
            </a:r>
            <a:r>
              <a:rPr lang="en-US" altLang="zh-CN" sz="2100" dirty="0">
                <a:cs typeface="Times New Roman" pitchFamily="18" charset="0"/>
              </a:rPr>
              <a:t>&gt;K</a:t>
            </a:r>
            <a:r>
              <a:rPr lang="en-US" altLang="zh-CN" sz="2100" baseline="-30000" dirty="0">
                <a:cs typeface="Times New Roman" pitchFamily="18" charset="0"/>
              </a:rPr>
              <a:t>n</a:t>
            </a:r>
            <a:r>
              <a:rPr lang="en-US" altLang="zh-CN" sz="2100" dirty="0">
                <a:cs typeface="Times New Roman" pitchFamily="18" charset="0"/>
              </a:rPr>
              <a:t>    THEN  </a:t>
            </a:r>
            <a:r>
              <a:rPr lang="en-US" altLang="zh-CN" sz="2100" dirty="0" err="1">
                <a:cs typeface="Times New Roman" pitchFamily="18" charset="0"/>
              </a:rPr>
              <a:t>R</a:t>
            </a:r>
            <a:r>
              <a:rPr lang="en-US" altLang="zh-CN" sz="2100" baseline="-30000" dirty="0" err="1">
                <a:cs typeface="Times New Roman" pitchFamily="18" charset="0"/>
              </a:rPr>
              <a:t>m</a:t>
            </a:r>
            <a:r>
              <a:rPr lang="en-US" altLang="zh-CN" sz="2100" dirty="0" err="1">
                <a:sym typeface="Symbol" pitchFamily="18" charset="2"/>
              </a:rPr>
              <a:t></a:t>
            </a:r>
            <a:r>
              <a:rPr lang="en-US" altLang="zh-CN" sz="2100" dirty="0" err="1">
                <a:cs typeface="Times New Roman" pitchFamily="18" charset="0"/>
              </a:rPr>
              <a:t>R</a:t>
            </a:r>
            <a:r>
              <a:rPr lang="en-US" altLang="zh-CN" sz="2100" baseline="-30000" dirty="0" err="1">
                <a:cs typeface="Times New Roman" pitchFamily="18" charset="0"/>
              </a:rPr>
              <a:t>n</a:t>
            </a:r>
            <a:r>
              <a:rPr lang="en-US" altLang="zh-CN" sz="2100" baseline="-30000" dirty="0">
                <a:cs typeface="Times New Roman" pitchFamily="18" charset="0"/>
              </a:rPr>
              <a:t> </a:t>
            </a:r>
            <a:r>
              <a:rPr lang="en-US" altLang="zh-CN" sz="2100" dirty="0">
                <a:cs typeface="Times New Roman" pitchFamily="18" charset="0"/>
              </a:rPr>
              <a:t>.</a:t>
            </a:r>
            <a:endParaRPr lang="en-US" altLang="zh-CN" sz="21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IF   K</a:t>
            </a:r>
            <a:r>
              <a:rPr lang="en-US" altLang="zh-CN" sz="2100" baseline="-30000" dirty="0">
                <a:cs typeface="Times New Roman" pitchFamily="18" charset="0"/>
              </a:rPr>
              <a:t>m+1</a:t>
            </a:r>
            <a:r>
              <a:rPr lang="en-US" altLang="zh-CN" sz="2100" dirty="0">
                <a:cs typeface="Times New Roman" pitchFamily="18" charset="0"/>
              </a:rPr>
              <a:t>&gt;K</a:t>
            </a:r>
            <a:r>
              <a:rPr lang="en-US" altLang="zh-CN" sz="2100" baseline="-30000" dirty="0">
                <a:cs typeface="Times New Roman" pitchFamily="18" charset="0"/>
              </a:rPr>
              <a:t>m</a:t>
            </a:r>
            <a:r>
              <a:rPr lang="en-US" altLang="zh-CN" sz="2100" dirty="0">
                <a:cs typeface="Times New Roman" pitchFamily="18" charset="0"/>
              </a:rPr>
              <a:t>   THEN  R</a:t>
            </a:r>
            <a:r>
              <a:rPr lang="en-US" altLang="zh-CN" sz="2100" baseline="-30000" dirty="0">
                <a:cs typeface="Times New Roman" pitchFamily="18" charset="0"/>
              </a:rPr>
              <a:t>m+1</a:t>
            </a:r>
            <a:r>
              <a:rPr lang="en-US" altLang="zh-CN" sz="2100" dirty="0">
                <a:sym typeface="Symbol" pitchFamily="18" charset="2"/>
              </a:rPr>
              <a:t></a:t>
            </a:r>
            <a:r>
              <a:rPr lang="en-US" altLang="zh-CN" sz="2100" dirty="0">
                <a:cs typeface="Times New Roman" pitchFamily="18" charset="0"/>
              </a:rPr>
              <a:t>R</a:t>
            </a:r>
            <a:r>
              <a:rPr lang="en-US" altLang="zh-CN" sz="2100" baseline="-30000" dirty="0">
                <a:cs typeface="Times New Roman" pitchFamily="18" charset="0"/>
              </a:rPr>
              <a:t>m </a:t>
            </a:r>
            <a:r>
              <a:rPr lang="en-US" altLang="zh-CN" sz="2100" dirty="0">
                <a:cs typeface="Times New Roman" pitchFamily="18" charset="0"/>
              </a:rPr>
              <a:t>. </a:t>
            </a:r>
            <a:endParaRPr lang="en-US" altLang="zh-CN" sz="21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>
                <a:solidFill>
                  <a:srgbClr val="CC3300"/>
                </a:solidFill>
                <a:cs typeface="Times New Roman" pitchFamily="18" charset="0"/>
              </a:rPr>
              <a:t>Part2 [</a:t>
            </a:r>
            <a:r>
              <a:rPr lang="zh-CN" altLang="en-US" sz="2100" dirty="0">
                <a:solidFill>
                  <a:srgbClr val="CC3300"/>
                </a:solidFill>
              </a:rPr>
              <a:t>分划开始</a:t>
            </a:r>
            <a:r>
              <a:rPr lang="en-US" altLang="zh-CN" sz="2100" dirty="0">
                <a:solidFill>
                  <a:srgbClr val="CC3300"/>
                </a:solidFill>
                <a:cs typeface="Times New Roman" pitchFamily="18" charset="0"/>
              </a:rPr>
              <a:t>]</a:t>
            </a:r>
            <a:endParaRPr lang="en-US" altLang="zh-CN" sz="2100" dirty="0">
              <a:solidFill>
                <a:srgbClr val="CC3300"/>
              </a:solidFill>
            </a:endParaRP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</a:t>
            </a:r>
            <a:r>
              <a:rPr lang="en-US" altLang="zh-CN" sz="2100" dirty="0" err="1">
                <a:cs typeface="Times New Roman" pitchFamily="18" charset="0"/>
              </a:rPr>
              <a:t>i</a:t>
            </a:r>
            <a:r>
              <a:rPr lang="en-US" altLang="zh-CN" sz="2100" dirty="0" err="1"/>
              <a:t>←</a:t>
            </a:r>
            <a:r>
              <a:rPr lang="en-US" altLang="zh-CN" sz="2100" dirty="0" err="1">
                <a:cs typeface="Times New Roman" pitchFamily="18" charset="0"/>
              </a:rPr>
              <a:t>m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zh-CN" altLang="en-US" sz="2100" dirty="0"/>
              <a:t>．</a:t>
            </a:r>
            <a:r>
              <a:rPr lang="en-US" altLang="zh-CN" sz="2100" dirty="0">
                <a:cs typeface="Times New Roman" pitchFamily="18" charset="0"/>
              </a:rPr>
              <a:t>j</a:t>
            </a:r>
            <a:r>
              <a:rPr lang="en-US" altLang="zh-CN" sz="2100" dirty="0"/>
              <a:t>←</a:t>
            </a:r>
            <a:r>
              <a:rPr lang="en-US" altLang="zh-CN" sz="2100" dirty="0">
                <a:cs typeface="Times New Roman" pitchFamily="18" charset="0"/>
              </a:rPr>
              <a:t>n+1 </a:t>
            </a:r>
            <a:r>
              <a:rPr lang="zh-CN" altLang="en-US" sz="2100" dirty="0"/>
              <a:t>．</a:t>
            </a:r>
            <a:r>
              <a:rPr lang="en-US" altLang="zh-CN" sz="2100" dirty="0" err="1">
                <a:cs typeface="Times New Roman" pitchFamily="18" charset="0"/>
              </a:rPr>
              <a:t>K</a:t>
            </a:r>
            <a:r>
              <a:rPr lang="en-US" altLang="zh-CN" sz="2100" dirty="0" err="1"/>
              <a:t>←</a:t>
            </a:r>
            <a:r>
              <a:rPr lang="en-US" altLang="zh-CN" sz="2100" dirty="0" err="1">
                <a:cs typeface="Times New Roman" pitchFamily="18" charset="0"/>
              </a:rPr>
              <a:t>K</a:t>
            </a:r>
            <a:r>
              <a:rPr lang="en-US" altLang="zh-CN" sz="2100" baseline="-30000" dirty="0" err="1">
                <a:cs typeface="Times New Roman" pitchFamily="18" charset="0"/>
              </a:rPr>
              <a:t>m</a:t>
            </a:r>
            <a:r>
              <a:rPr lang="en-US" altLang="zh-CN" sz="2100" baseline="-30000" dirty="0">
                <a:cs typeface="Times New Roman" pitchFamily="18" charset="0"/>
              </a:rPr>
              <a:t> </a:t>
            </a:r>
            <a:r>
              <a:rPr lang="en-US" altLang="zh-CN" sz="2100" dirty="0">
                <a:cs typeface="Times New Roman" pitchFamily="18" charset="0"/>
              </a:rPr>
              <a:t> .</a:t>
            </a:r>
            <a:endParaRPr lang="en-US" altLang="zh-CN" sz="21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>
                <a:solidFill>
                  <a:srgbClr val="CC3300"/>
                </a:solidFill>
                <a:cs typeface="Times New Roman" pitchFamily="18" charset="0"/>
              </a:rPr>
              <a:t>Part3 [</a:t>
            </a:r>
            <a:r>
              <a:rPr lang="zh-CN" altLang="en-US" sz="2100" dirty="0">
                <a:solidFill>
                  <a:srgbClr val="CC3300"/>
                </a:solidFill>
              </a:rPr>
              <a:t>用</a:t>
            </a:r>
            <a:r>
              <a:rPr lang="en-US" altLang="zh-CN" sz="2100" dirty="0">
                <a:solidFill>
                  <a:srgbClr val="CC3300"/>
                </a:solidFill>
                <a:cs typeface="Times New Roman" pitchFamily="18" charset="0"/>
              </a:rPr>
              <a:t>K</a:t>
            </a:r>
            <a:r>
              <a:rPr lang="en-US" altLang="zh-CN" sz="2100" baseline="-30000" dirty="0">
                <a:solidFill>
                  <a:srgbClr val="CC3300"/>
                </a:solidFill>
                <a:cs typeface="Times New Roman" pitchFamily="18" charset="0"/>
              </a:rPr>
              <a:t>m</a:t>
            </a:r>
            <a:r>
              <a:rPr lang="zh-CN" altLang="en-US" sz="2100" dirty="0">
                <a:solidFill>
                  <a:srgbClr val="CC3300"/>
                </a:solidFill>
              </a:rPr>
              <a:t>分划文件</a:t>
            </a:r>
            <a:r>
              <a:rPr lang="en-US" altLang="zh-CN" sz="2100" dirty="0">
                <a:solidFill>
                  <a:srgbClr val="CC3300"/>
                </a:solidFill>
                <a:cs typeface="Times New Roman" pitchFamily="18" charset="0"/>
              </a:rPr>
              <a:t>( R</a:t>
            </a:r>
            <a:r>
              <a:rPr lang="en-US" altLang="zh-CN" sz="2100" baseline="-30000" dirty="0">
                <a:solidFill>
                  <a:srgbClr val="CC3300"/>
                </a:solidFill>
                <a:cs typeface="Times New Roman" pitchFamily="18" charset="0"/>
              </a:rPr>
              <a:t>m</a:t>
            </a:r>
            <a:r>
              <a:rPr lang="zh-CN" altLang="en-US" sz="2100" dirty="0">
                <a:solidFill>
                  <a:srgbClr val="CC3300"/>
                </a:solidFill>
              </a:rPr>
              <a:t>，</a:t>
            </a:r>
            <a:r>
              <a:rPr lang="en-US" altLang="zh-CN" sz="2100" dirty="0">
                <a:solidFill>
                  <a:srgbClr val="CC3300"/>
                </a:solidFill>
                <a:cs typeface="Times New Roman" pitchFamily="18" charset="0"/>
              </a:rPr>
              <a:t>R</a:t>
            </a:r>
            <a:r>
              <a:rPr lang="en-US" altLang="zh-CN" sz="2100" baseline="-30000" dirty="0">
                <a:solidFill>
                  <a:srgbClr val="CC3300"/>
                </a:solidFill>
                <a:cs typeface="Times New Roman" pitchFamily="18" charset="0"/>
              </a:rPr>
              <a:t>m+1</a:t>
            </a:r>
            <a:r>
              <a:rPr lang="zh-CN" altLang="en-US" sz="2100" dirty="0">
                <a:solidFill>
                  <a:srgbClr val="CC3300"/>
                </a:solidFill>
              </a:rPr>
              <a:t>，</a:t>
            </a:r>
            <a:r>
              <a:rPr lang="en-US" altLang="zh-CN" sz="2100" dirty="0">
                <a:solidFill>
                  <a:srgbClr val="CC3300"/>
                </a:solidFill>
              </a:rPr>
              <a:t>…</a:t>
            </a:r>
            <a:r>
              <a:rPr lang="zh-CN" altLang="en-US" sz="2100" dirty="0">
                <a:solidFill>
                  <a:srgbClr val="CC3300"/>
                </a:solidFill>
              </a:rPr>
              <a:t>，</a:t>
            </a:r>
            <a:r>
              <a:rPr lang="en-US" altLang="zh-CN" sz="2100" dirty="0">
                <a:solidFill>
                  <a:srgbClr val="CC3300"/>
                </a:solidFill>
                <a:cs typeface="Times New Roman" pitchFamily="18" charset="0"/>
              </a:rPr>
              <a:t>R</a:t>
            </a:r>
            <a:r>
              <a:rPr lang="en-US" altLang="zh-CN" sz="2100" baseline="-30000" dirty="0">
                <a:solidFill>
                  <a:srgbClr val="CC3300"/>
                </a:solidFill>
                <a:cs typeface="Times New Roman" pitchFamily="18" charset="0"/>
              </a:rPr>
              <a:t>n </a:t>
            </a:r>
            <a:r>
              <a:rPr lang="en-US" altLang="zh-CN" sz="2100" dirty="0">
                <a:solidFill>
                  <a:srgbClr val="CC3300"/>
                </a:solidFill>
                <a:cs typeface="Times New Roman" pitchFamily="18" charset="0"/>
              </a:rPr>
              <a:t>)]</a:t>
            </a:r>
            <a:endParaRPr lang="en-US" altLang="zh-CN" sz="2100" dirty="0">
              <a:solidFill>
                <a:srgbClr val="CC3300"/>
              </a:solidFill>
            </a:endParaRP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WHILE  i</a:t>
            </a:r>
            <a:r>
              <a:rPr lang="zh-CN" altLang="en-US" sz="2100" dirty="0"/>
              <a:t>＜</a:t>
            </a:r>
            <a:r>
              <a:rPr lang="en-US" altLang="zh-CN" sz="2100" dirty="0">
                <a:cs typeface="Times New Roman" pitchFamily="18" charset="0"/>
              </a:rPr>
              <a:t>j  DO</a:t>
            </a:r>
            <a:endParaRPr lang="en-US" altLang="zh-CN" sz="21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   ( </a:t>
            </a:r>
            <a:r>
              <a:rPr lang="en-US" altLang="zh-CN" sz="2100" dirty="0" err="1">
                <a:cs typeface="Times New Roman" pitchFamily="18" charset="0"/>
              </a:rPr>
              <a:t>i</a:t>
            </a:r>
            <a:r>
              <a:rPr lang="en-US" altLang="zh-CN" sz="2100" dirty="0" err="1"/>
              <a:t>←</a:t>
            </a:r>
            <a:r>
              <a:rPr lang="en-US" altLang="zh-CN" sz="2100" dirty="0" err="1">
                <a:cs typeface="Times New Roman" pitchFamily="18" charset="0"/>
              </a:rPr>
              <a:t>i</a:t>
            </a:r>
            <a:r>
              <a:rPr lang="zh-CN" altLang="en-US" sz="2100" dirty="0"/>
              <a:t>＋</a:t>
            </a:r>
            <a:r>
              <a:rPr lang="en-US" altLang="zh-CN" sz="2100" dirty="0">
                <a:cs typeface="Times New Roman" pitchFamily="18" charset="0"/>
              </a:rPr>
              <a:t>1 </a:t>
            </a:r>
            <a:r>
              <a:rPr lang="zh-CN" altLang="en-US" sz="2100" dirty="0"/>
              <a:t>．</a:t>
            </a:r>
            <a:r>
              <a:rPr lang="en-US" altLang="zh-CN" sz="2100" dirty="0">
                <a:cs typeface="Times New Roman" pitchFamily="18" charset="0"/>
              </a:rPr>
              <a:t>WHILE   K</a:t>
            </a:r>
            <a:r>
              <a:rPr lang="en-US" altLang="zh-CN" sz="2100" baseline="-30000" dirty="0">
                <a:cs typeface="Times New Roman" pitchFamily="18" charset="0"/>
              </a:rPr>
              <a:t>i</a:t>
            </a:r>
            <a:r>
              <a:rPr lang="zh-CN" altLang="en-US" sz="2100" dirty="0"/>
              <a:t>＜</a:t>
            </a:r>
            <a:r>
              <a:rPr lang="en-US" altLang="zh-CN" sz="2100" dirty="0">
                <a:cs typeface="Times New Roman" pitchFamily="18" charset="0"/>
              </a:rPr>
              <a:t>K  DO  </a:t>
            </a:r>
            <a:r>
              <a:rPr lang="en-US" altLang="zh-CN" sz="2100" dirty="0" err="1">
                <a:cs typeface="Times New Roman" pitchFamily="18" charset="0"/>
              </a:rPr>
              <a:t>i</a:t>
            </a:r>
            <a:r>
              <a:rPr lang="en-US" altLang="zh-CN" sz="2100" dirty="0" err="1"/>
              <a:t>←</a:t>
            </a:r>
            <a:r>
              <a:rPr lang="en-US" altLang="zh-CN" sz="2100" dirty="0" err="1">
                <a:cs typeface="Times New Roman" pitchFamily="18" charset="0"/>
              </a:rPr>
              <a:t>i</a:t>
            </a:r>
            <a:r>
              <a:rPr lang="zh-CN" altLang="en-US" sz="2100" dirty="0"/>
              <a:t>＋</a:t>
            </a:r>
            <a:r>
              <a:rPr lang="en-US" altLang="zh-CN" sz="2100" dirty="0">
                <a:cs typeface="Times New Roman" pitchFamily="18" charset="0"/>
              </a:rPr>
              <a:t>1 </a:t>
            </a:r>
            <a:r>
              <a:rPr lang="zh-CN" altLang="en-US" sz="2100" dirty="0"/>
              <a:t>．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100" dirty="0">
                <a:cs typeface="Times New Roman" pitchFamily="18" charset="0"/>
              </a:rPr>
              <a:t>             </a:t>
            </a:r>
            <a:r>
              <a:rPr lang="en-US" altLang="zh-CN" sz="2100" dirty="0" err="1">
                <a:cs typeface="Times New Roman" pitchFamily="18" charset="0"/>
              </a:rPr>
              <a:t>j</a:t>
            </a:r>
            <a:r>
              <a:rPr lang="en-US" altLang="zh-CN" sz="2100" dirty="0" err="1"/>
              <a:t>←</a:t>
            </a:r>
            <a:r>
              <a:rPr lang="en-US" altLang="zh-CN" sz="2100" dirty="0" err="1">
                <a:cs typeface="Times New Roman" pitchFamily="18" charset="0"/>
              </a:rPr>
              <a:t>j</a:t>
            </a:r>
            <a:r>
              <a:rPr lang="en-US" altLang="zh-CN" sz="2100" dirty="0">
                <a:cs typeface="Times New Roman" pitchFamily="18" charset="0"/>
              </a:rPr>
              <a:t> – 1 </a:t>
            </a:r>
            <a:r>
              <a:rPr lang="zh-CN" altLang="en-US" sz="2100" dirty="0"/>
              <a:t>．</a:t>
            </a:r>
            <a:r>
              <a:rPr lang="zh-CN" altLang="en-US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cs typeface="Times New Roman" pitchFamily="18" charset="0"/>
              </a:rPr>
              <a:t>WHILE   K</a:t>
            </a:r>
            <a:r>
              <a:rPr lang="en-US" altLang="zh-CN" sz="2100" baseline="-30000" dirty="0">
                <a:cs typeface="Times New Roman" pitchFamily="18" charset="0"/>
              </a:rPr>
              <a:t>j</a:t>
            </a:r>
            <a:r>
              <a:rPr lang="zh-CN" altLang="en-US" sz="2100" dirty="0"/>
              <a:t>＞</a:t>
            </a:r>
            <a:r>
              <a:rPr lang="en-US" altLang="zh-CN" sz="2100" dirty="0">
                <a:cs typeface="Times New Roman" pitchFamily="18" charset="0"/>
              </a:rPr>
              <a:t>K  DO  </a:t>
            </a:r>
            <a:r>
              <a:rPr lang="en-US" altLang="zh-CN" sz="2100" dirty="0" err="1">
                <a:cs typeface="Times New Roman" pitchFamily="18" charset="0"/>
              </a:rPr>
              <a:t>j</a:t>
            </a:r>
            <a:r>
              <a:rPr lang="en-US" altLang="zh-CN" sz="2100" dirty="0" err="1"/>
              <a:t>←</a:t>
            </a:r>
            <a:r>
              <a:rPr lang="en-US" altLang="zh-CN" sz="2100" dirty="0" err="1">
                <a:cs typeface="Times New Roman" pitchFamily="18" charset="0"/>
              </a:rPr>
              <a:t>j</a:t>
            </a:r>
            <a:r>
              <a:rPr lang="en-US" altLang="zh-CN" sz="2100" dirty="0">
                <a:cs typeface="Times New Roman" pitchFamily="18" charset="0"/>
              </a:rPr>
              <a:t>–1 .</a:t>
            </a:r>
            <a:endParaRPr lang="en-US" altLang="zh-CN" sz="21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    IF  i&lt;j  THEN  </a:t>
            </a:r>
            <a:r>
              <a:rPr lang="en-US" altLang="zh-CN" sz="2100" dirty="0" err="1">
                <a:cs typeface="Times New Roman" pitchFamily="18" charset="0"/>
              </a:rPr>
              <a:t>R</a:t>
            </a:r>
            <a:r>
              <a:rPr lang="en-US" altLang="zh-CN" sz="2100" baseline="-30000" dirty="0" err="1">
                <a:cs typeface="Times New Roman" pitchFamily="18" charset="0"/>
              </a:rPr>
              <a:t>i</a:t>
            </a:r>
            <a:r>
              <a:rPr lang="en-US" altLang="zh-CN" sz="2100" dirty="0" err="1">
                <a:sym typeface="Symbol" pitchFamily="18" charset="2"/>
              </a:rPr>
              <a:t></a:t>
            </a:r>
            <a:r>
              <a:rPr lang="en-US" altLang="zh-CN" sz="2100" dirty="0" err="1">
                <a:cs typeface="Times New Roman" pitchFamily="18" charset="0"/>
              </a:rPr>
              <a:t>R</a:t>
            </a:r>
            <a:r>
              <a:rPr lang="en-US" altLang="zh-CN" sz="2100" baseline="-30000" dirty="0" err="1">
                <a:cs typeface="Times New Roman" pitchFamily="18" charset="0"/>
              </a:rPr>
              <a:t>j</a:t>
            </a:r>
            <a:r>
              <a:rPr lang="en-US" altLang="zh-CN" sz="2100" baseline="-30000" dirty="0">
                <a:cs typeface="Times New Roman" pitchFamily="18" charset="0"/>
              </a:rPr>
              <a:t>  </a:t>
            </a:r>
            <a:r>
              <a:rPr lang="en-US" altLang="zh-CN" sz="2100" dirty="0">
                <a:cs typeface="Times New Roman" pitchFamily="18" charset="0"/>
              </a:rPr>
              <a:t>) </a:t>
            </a:r>
            <a:r>
              <a:rPr lang="zh-CN" altLang="en-US" sz="2100" dirty="0"/>
              <a:t>．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100" dirty="0"/>
              <a:t>         </a:t>
            </a:r>
            <a:r>
              <a:rPr lang="en-US" altLang="zh-CN" sz="2100" dirty="0" err="1"/>
              <a:t>R</a:t>
            </a:r>
            <a:r>
              <a:rPr lang="en-US" altLang="zh-CN" sz="2100" baseline="-30000" dirty="0" err="1"/>
              <a:t>m</a:t>
            </a:r>
            <a:r>
              <a:rPr lang="en-US" altLang="zh-CN" sz="2100" dirty="0" err="1">
                <a:sym typeface="Symbol" pitchFamily="18" charset="2"/>
              </a:rPr>
              <a:t></a:t>
            </a:r>
            <a:r>
              <a:rPr lang="en-US" altLang="zh-CN" sz="2100" dirty="0" err="1"/>
              <a:t>R</a:t>
            </a:r>
            <a:r>
              <a:rPr lang="en-US" altLang="zh-CN" sz="2100" baseline="-30000" dirty="0" err="1"/>
              <a:t>j</a:t>
            </a:r>
            <a:r>
              <a:rPr lang="en-US" altLang="zh-CN" sz="2100" dirty="0"/>
              <a:t> </a:t>
            </a:r>
            <a:r>
              <a:rPr lang="zh-CN" altLang="en-US" sz="2100" dirty="0"/>
              <a:t>．</a:t>
            </a:r>
            <a:r>
              <a:rPr lang="en-US" altLang="zh-CN" sz="2100" dirty="0"/>
              <a:t> ▌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458200" cy="5486400"/>
          </a:xfrm>
        </p:spPr>
        <p:txBody>
          <a:bodyPr/>
          <a:lstStyle/>
          <a:p>
            <a:pPr>
              <a:spcBef>
                <a:spcPct val="40000"/>
              </a:spcBef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4</a:t>
            </a:r>
            <a:r>
              <a:rPr lang="zh-CN" altLang="en-US" sz="2400" dirty="0">
                <a:solidFill>
                  <a:schemeClr val="tx2"/>
                </a:solidFill>
              </a:rPr>
              <a:t>、快速排序算法总结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CC3300"/>
                </a:solidFill>
              </a:rPr>
              <a:t>时间复杂度</a:t>
            </a:r>
            <a:r>
              <a:rPr lang="en-US" altLang="zh-CN" sz="2400" dirty="0"/>
              <a:t>:  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)//</a:t>
            </a:r>
            <a:r>
              <a:rPr lang="zh-CN" altLang="en-US" sz="2400" dirty="0"/>
              <a:t>最坏 </a:t>
            </a:r>
            <a:r>
              <a:rPr lang="en-US" altLang="zh-CN" sz="2400" dirty="0"/>
              <a:t>. 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CC3300"/>
                </a:solidFill>
              </a:rPr>
              <a:t>时间复杂度</a:t>
            </a:r>
            <a:r>
              <a:rPr lang="en-US" altLang="zh-CN" sz="2400" dirty="0"/>
              <a:t>:  O(nlog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 //</a:t>
            </a:r>
            <a:r>
              <a:rPr lang="zh-CN" altLang="en-US" sz="2400" dirty="0"/>
              <a:t>最好和平均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CC3300"/>
                </a:solidFill>
              </a:rPr>
              <a:t>辅助空间</a:t>
            </a:r>
            <a:r>
              <a:rPr lang="zh-CN" altLang="en-US" sz="2400" dirty="0"/>
              <a:t>： </a:t>
            </a:r>
            <a:r>
              <a:rPr lang="en-US" altLang="zh-CN" sz="2400" dirty="0"/>
              <a:t>O(log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 .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dirty="0">
                <a:solidFill>
                  <a:srgbClr val="CC3300"/>
                </a:solidFill>
              </a:rPr>
              <a:t>稳定性</a:t>
            </a:r>
            <a:r>
              <a:rPr lang="zh-CN" altLang="en-US" sz="2400" dirty="0"/>
              <a:t>：快速排序是</a:t>
            </a:r>
            <a:r>
              <a:rPr lang="zh-CN" altLang="en-US" sz="2400" dirty="0">
                <a:solidFill>
                  <a:srgbClr val="CC3300"/>
                </a:solidFill>
              </a:rPr>
              <a:t>不稳定</a:t>
            </a:r>
            <a:r>
              <a:rPr lang="zh-CN" altLang="en-US" sz="2400" dirty="0"/>
              <a:t>的排序方法。</a:t>
            </a:r>
          </a:p>
          <a:p>
            <a:pPr algn="just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dirty="0">
                <a:solidFill>
                  <a:srgbClr val="CC3300"/>
                </a:solidFill>
              </a:rPr>
              <a:t>快速排序方法</a:t>
            </a:r>
            <a:r>
              <a:rPr lang="zh-CN" altLang="en-US" sz="2400" dirty="0"/>
              <a:t>对于 </a:t>
            </a:r>
            <a:r>
              <a:rPr lang="en-US" altLang="zh-CN" sz="2400" i="1" dirty="0"/>
              <a:t>n </a:t>
            </a:r>
            <a:r>
              <a:rPr lang="zh-CN" altLang="en-US" sz="2400" dirty="0"/>
              <a:t>较大的平均情况而言，是目前内部排序中最好、最快的排序方法。但当 </a:t>
            </a:r>
            <a:r>
              <a:rPr lang="en-US" altLang="zh-CN" sz="2400" i="1" dirty="0"/>
              <a:t>n </a:t>
            </a:r>
            <a:r>
              <a:rPr lang="zh-CN" altLang="en-US" sz="2400" dirty="0"/>
              <a:t>很小时，这种排序方法往往比其它简单排序方法还慢。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62013" y="323850"/>
            <a:ext cx="8281987" cy="567055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3900" b="1" u="sng" dirty="0">
                <a:solidFill>
                  <a:schemeClr val="tx2"/>
                </a:solidFill>
              </a:rPr>
              <a:t>排序算法的分类</a:t>
            </a:r>
            <a:endParaRPr lang="en-US" altLang="zh-CN" sz="3900" b="1" dirty="0">
              <a:solidFill>
                <a:schemeClr val="tx2"/>
              </a:solidFill>
            </a:endParaRPr>
          </a:p>
          <a:p>
            <a:pPr marL="625475" lvl="1" indent="-444500"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从存储设备角度可分为</a:t>
            </a:r>
            <a:r>
              <a:rPr lang="zh-CN" altLang="en-US" sz="3600" b="1" dirty="0">
                <a:solidFill>
                  <a:srgbClr val="C60C19"/>
                </a:solidFill>
                <a:latin typeface="Times New Roman" pitchFamily="18" charset="0"/>
                <a:cs typeface="Times New Roman" pitchFamily="18" charset="0"/>
              </a:rPr>
              <a:t>内排序和外排序</a:t>
            </a:r>
            <a:r>
              <a:rPr lang="en-US" altLang="zh-CN" sz="3600" b="1" dirty="0">
                <a:solidFill>
                  <a:srgbClr val="C60C19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在排序过程中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3600" b="1" dirty="0">
                <a:latin typeface="Times New Roman" pitchFamily="18" charset="0"/>
                <a:cs typeface="Times New Roman" pitchFamily="18" charset="0"/>
              </a:rPr>
              <a:t>所有待排序记录都在内存中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3600" b="1" dirty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zh-CN" sz="3600" b="1" u="wavy" dirty="0">
                <a:latin typeface="Times New Roman" pitchFamily="18" charset="0"/>
                <a:cs typeface="Times New Roman" pitchFamily="18" charset="0"/>
              </a:rPr>
              <a:t>内排序</a:t>
            </a:r>
            <a:r>
              <a:rPr lang="en-US" altLang="zh-CN" sz="3600" b="1" u="wavy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zh-CN" altLang="zh-CN" sz="3600" b="1" dirty="0">
                <a:latin typeface="Times New Roman" pitchFamily="18" charset="0"/>
                <a:cs typeface="Times New Roman" pitchFamily="18" charset="0"/>
              </a:rPr>
              <a:t>当输入文件所占存储空间大到计算机内存不能容纳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3600" b="1" dirty="0">
                <a:latin typeface="Times New Roman" pitchFamily="18" charset="0"/>
                <a:cs typeface="Times New Roman" pitchFamily="18" charset="0"/>
              </a:rPr>
              <a:t>排序过程必需借助外存来完成，这时的排序就称为</a:t>
            </a:r>
            <a:r>
              <a:rPr lang="zh-CN" altLang="zh-CN" sz="3600" b="1" u="wavy" dirty="0">
                <a:latin typeface="Times New Roman" pitchFamily="18" charset="0"/>
                <a:cs typeface="Times New Roman" pitchFamily="18" charset="0"/>
              </a:rPr>
              <a:t>外排序</a:t>
            </a:r>
            <a:r>
              <a:rPr lang="en-US" altLang="zh-CN" sz="3600" b="1" u="wavy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  <a:p>
            <a:pPr marL="625475" lvl="1" indent="-444500">
              <a:lnSpc>
                <a:spcPts val="35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按对关键词的操作</a:t>
            </a:r>
            <a:br>
              <a:rPr lang="en-US" altLang="zh-CN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可分为</a:t>
            </a:r>
            <a:r>
              <a:rPr lang="zh-CN" altLang="en-US" sz="3600" b="1" dirty="0">
                <a:solidFill>
                  <a:srgbClr val="C60C19"/>
                </a:solidFill>
                <a:latin typeface="Times New Roman" pitchFamily="18" charset="0"/>
                <a:cs typeface="Times New Roman" pitchFamily="18" charset="0"/>
              </a:rPr>
              <a:t>基于关键词比较的排序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3600" b="1" dirty="0">
                <a:solidFill>
                  <a:srgbClr val="C60C19"/>
                </a:solidFill>
                <a:latin typeface="Times New Roman" pitchFamily="18" charset="0"/>
                <a:cs typeface="Times New Roman" pitchFamily="18" charset="0"/>
              </a:rPr>
              <a:t>分布排序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625475" lvl="1" indent="-444500">
              <a:lnSpc>
                <a:spcPts val="35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按时间代价</a:t>
            </a:r>
            <a:br>
              <a:rPr lang="en-US" altLang="zh-CN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600" b="1" dirty="0">
                <a:solidFill>
                  <a:srgbClr val="C60C19"/>
                </a:solidFill>
                <a:latin typeface="Times New Roman" pitchFamily="18" charset="0"/>
                <a:cs typeface="Times New Roman" pitchFamily="18" charset="0"/>
              </a:rPr>
              <a:t>平方阶排序算法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，它们一般都较简单，易于实现，但时间复杂性较高，最坏情况时间复杂性为 </a:t>
            </a:r>
            <a:r>
              <a:rPr lang="en-US" altLang="zh-CN" sz="36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；</a:t>
            </a:r>
            <a:br>
              <a:rPr lang="en-US" altLang="zh-CN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600" b="1" dirty="0">
                <a:solidFill>
                  <a:srgbClr val="C60C19"/>
                </a:solidFill>
                <a:latin typeface="Times New Roman" pitchFamily="18" charset="0"/>
                <a:cs typeface="Times New Roman" pitchFamily="18" charset="0"/>
              </a:rPr>
              <a:t>线性对数阶算法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，以分治策略算法为主，最坏情况时间复杂性为 </a:t>
            </a:r>
            <a:r>
              <a:rPr lang="en-US" altLang="zh-CN" sz="36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log(</a:t>
            </a:r>
            <a:r>
              <a:rPr lang="en-US" altLang="zh-CN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)).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7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279400"/>
            <a:ext cx="6345238" cy="1079500"/>
          </a:xfrm>
          <a:noFill/>
          <a:ln/>
        </p:spPr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第七章   排序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538288"/>
            <a:ext cx="6840538" cy="4510087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7.1 </a:t>
            </a:r>
            <a:r>
              <a:rPr lang="zh-CN" altLang="en-US" sz="2000"/>
              <a:t>基本概念</a:t>
            </a:r>
            <a:endParaRPr lang="en-US" altLang="zh-CN" sz="2000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7.2 </a:t>
            </a:r>
            <a:r>
              <a:rPr lang="zh-CN" altLang="en-US" sz="2000"/>
              <a:t>插入排序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7.3 </a:t>
            </a:r>
            <a:r>
              <a:rPr lang="zh-CN" altLang="en-US" sz="2000"/>
              <a:t>交换排序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>
                <a:solidFill>
                  <a:srgbClr val="CC3300"/>
                </a:solidFill>
              </a:rPr>
              <a:t>7.4 </a:t>
            </a:r>
            <a:r>
              <a:rPr lang="zh-CN" altLang="en-US" sz="2000">
                <a:solidFill>
                  <a:srgbClr val="CC3300"/>
                </a:solidFill>
              </a:rPr>
              <a:t>选择排序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>
                <a:solidFill>
                  <a:srgbClr val="CC3300"/>
                </a:solidFill>
              </a:rPr>
              <a:t>      </a:t>
            </a:r>
            <a:r>
              <a:rPr lang="zh-CN" altLang="en-US" sz="2000">
                <a:solidFill>
                  <a:schemeClr val="hlink"/>
                </a:solidFill>
              </a:rPr>
              <a:t>直接选择排序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>
                <a:solidFill>
                  <a:schemeClr val="hlink"/>
                </a:solidFill>
              </a:rPr>
              <a:t>      堆排序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7.5 </a:t>
            </a:r>
            <a:r>
              <a:rPr lang="zh-CN" altLang="en-US" sz="2000"/>
              <a:t>合并排序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7.6 </a:t>
            </a:r>
            <a:r>
              <a:rPr lang="zh-CN" altLang="en-US" sz="2000"/>
              <a:t>基于关键词比较的排序算法分析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7.7 </a:t>
            </a:r>
            <a:r>
              <a:rPr lang="zh-CN" altLang="en-US" sz="2000"/>
              <a:t>分布排序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7.8 </a:t>
            </a:r>
            <a:r>
              <a:rPr lang="zh-CN" altLang="en-US" sz="2000"/>
              <a:t>外排序</a:t>
            </a:r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idx="1"/>
          </p:nvPr>
        </p:nvSpPr>
        <p:spPr>
          <a:xfrm>
            <a:off x="144463" y="520700"/>
            <a:ext cx="8820150" cy="5861050"/>
          </a:xfrm>
        </p:spPr>
        <p:txBody>
          <a:bodyPr/>
          <a:lstStyle/>
          <a:p>
            <a:pPr algn="ctr">
              <a:spcBef>
                <a:spcPct val="55000"/>
              </a:spcBef>
              <a:buFont typeface="Monotype Sorts" pitchFamily="2" charset="2"/>
              <a:buNone/>
            </a:pPr>
            <a:r>
              <a:rPr lang="zh-CN" altLang="en-US" sz="4800" dirty="0">
                <a:solidFill>
                  <a:schemeClr val="tx2"/>
                </a:solidFill>
              </a:rPr>
              <a:t> </a:t>
            </a:r>
            <a:r>
              <a:rPr lang="en-US" altLang="zh-CN" sz="4800" dirty="0">
                <a:solidFill>
                  <a:schemeClr val="tx2"/>
                </a:solidFill>
              </a:rPr>
              <a:t>7.4   </a:t>
            </a:r>
            <a:r>
              <a:rPr lang="zh-CN" altLang="en-US" sz="4800" dirty="0">
                <a:solidFill>
                  <a:schemeClr val="tx2"/>
                </a:solidFill>
              </a:rPr>
              <a:t>选择排序</a:t>
            </a:r>
          </a:p>
          <a:p>
            <a:pPr algn="just">
              <a:lnSpc>
                <a:spcPct val="140000"/>
              </a:lnSpc>
              <a:spcBef>
                <a:spcPct val="55000"/>
              </a:spcBef>
            </a:pPr>
            <a:r>
              <a:rPr lang="zh-CN" altLang="en-US" sz="3200" dirty="0">
                <a:solidFill>
                  <a:srgbClr val="FFFF00"/>
                </a:solidFill>
              </a:rPr>
              <a:t> </a:t>
            </a:r>
            <a:r>
              <a:rPr lang="zh-CN" altLang="en-US" sz="3200" dirty="0">
                <a:solidFill>
                  <a:srgbClr val="CC3300"/>
                </a:solidFill>
              </a:rPr>
              <a:t>思想</a:t>
            </a:r>
            <a:r>
              <a:rPr lang="zh-CN" altLang="en-US" sz="3200" dirty="0"/>
              <a:t>：对待排序的文件进行</a:t>
            </a:r>
            <a:r>
              <a:rPr lang="en-US" altLang="zh-CN" sz="3200" dirty="0"/>
              <a:t>n</a:t>
            </a:r>
            <a:r>
              <a:rPr lang="zh-CN" altLang="en-US" sz="3200" dirty="0"/>
              <a:t>次</a:t>
            </a:r>
            <a:r>
              <a:rPr lang="zh-CN" altLang="en-US" sz="3200" dirty="0">
                <a:solidFill>
                  <a:srgbClr val="CC3300"/>
                </a:solidFill>
              </a:rPr>
              <a:t>选择操作</a:t>
            </a:r>
            <a:r>
              <a:rPr lang="zh-CN" altLang="en-US" sz="3200" dirty="0"/>
              <a:t>，其中第</a:t>
            </a:r>
            <a:r>
              <a:rPr lang="en-US" altLang="zh-CN" sz="3200" dirty="0"/>
              <a:t>i</a:t>
            </a:r>
            <a:r>
              <a:rPr lang="zh-CN" altLang="en-US" sz="3200" dirty="0"/>
              <a:t>次</a:t>
            </a:r>
            <a:r>
              <a:rPr lang="zh-CN" altLang="en-US" sz="3200" dirty="0">
                <a:solidFill>
                  <a:srgbClr val="CC3300"/>
                </a:solidFill>
              </a:rPr>
              <a:t>选择</a:t>
            </a:r>
            <a:r>
              <a:rPr lang="zh-CN" altLang="en-US" sz="3200" dirty="0"/>
              <a:t>第</a:t>
            </a:r>
            <a:r>
              <a:rPr lang="en-US" altLang="zh-CN" sz="3200" dirty="0"/>
              <a:t>i</a:t>
            </a:r>
            <a:r>
              <a:rPr lang="zh-CN" altLang="en-US" sz="3200" dirty="0"/>
              <a:t>小</a:t>
            </a:r>
            <a:r>
              <a:rPr lang="en-US" altLang="zh-CN" sz="3200" dirty="0"/>
              <a:t>(</a:t>
            </a:r>
            <a:r>
              <a:rPr lang="zh-CN" altLang="en-US" sz="3200" dirty="0"/>
              <a:t>或大</a:t>
            </a:r>
            <a:r>
              <a:rPr lang="en-US" altLang="zh-CN" sz="3200" dirty="0"/>
              <a:t>)</a:t>
            </a:r>
            <a:r>
              <a:rPr lang="zh-CN" altLang="en-US" sz="3200" dirty="0"/>
              <a:t>的记录放在第</a:t>
            </a:r>
            <a:r>
              <a:rPr lang="en-US" altLang="zh-CN" sz="3200" dirty="0"/>
              <a:t>i(</a:t>
            </a:r>
            <a:r>
              <a:rPr lang="zh-CN" altLang="en-US" sz="3200" dirty="0"/>
              <a:t>或</a:t>
            </a:r>
            <a:r>
              <a:rPr lang="en-US" altLang="zh-CN" sz="3200" dirty="0"/>
              <a:t>n-i+1)</a:t>
            </a:r>
            <a:r>
              <a:rPr lang="zh-CN" altLang="en-US" sz="3200" dirty="0"/>
              <a:t>的位置上。</a:t>
            </a:r>
          </a:p>
          <a:p>
            <a:pPr>
              <a:lnSpc>
                <a:spcPct val="140000"/>
              </a:lnSpc>
              <a:spcBef>
                <a:spcPct val="55000"/>
              </a:spcBef>
              <a:buFont typeface="Monotype Sorts" pitchFamily="2" charset="2"/>
              <a:buNone/>
            </a:pPr>
            <a:endParaRPr lang="zh-CN" altLang="en-US" sz="1800" dirty="0">
              <a:solidFill>
                <a:srgbClr val="FFFF00"/>
              </a:solidFill>
            </a:endParaRPr>
          </a:p>
          <a:p>
            <a:r>
              <a:rPr lang="zh-CN" altLang="en-US" sz="3200" dirty="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zh-CN" altLang="en-US" sz="3200" dirty="0">
                <a:solidFill>
                  <a:srgbClr val="CC3300"/>
                </a:solidFill>
                <a:latin typeface="宋体" pitchFamily="2" charset="-122"/>
              </a:rPr>
              <a:t>直接选择排序、堆排序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idx="1"/>
          </p:nvPr>
        </p:nvSpPr>
        <p:spPr>
          <a:xfrm>
            <a:off x="215900" y="144463"/>
            <a:ext cx="8748713" cy="659765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7.4.1  </a:t>
            </a:r>
            <a:r>
              <a:rPr lang="zh-CN" altLang="en-US" sz="4400" dirty="0">
                <a:solidFill>
                  <a:schemeClr val="tx2"/>
                </a:solidFill>
              </a:rPr>
              <a:t>直接选择排序</a:t>
            </a:r>
          </a:p>
          <a:p>
            <a:pPr algn="ctr">
              <a:buFont typeface="Monotype Sorts" pitchFamily="2" charset="2"/>
              <a:buNone/>
            </a:pPr>
            <a:endParaRPr lang="zh-CN" altLang="en-US" sz="1800" dirty="0">
              <a:solidFill>
                <a:schemeClr val="tx2"/>
              </a:solidFill>
              <a:ea typeface="隶书" pitchFamily="49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1200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、直接选择排序思想：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     </a:t>
            </a:r>
            <a:r>
              <a:rPr lang="zh-CN" altLang="en-US" dirty="0"/>
              <a:t>选择第 </a:t>
            </a:r>
            <a:r>
              <a:rPr lang="en-US" altLang="zh-CN" i="1" dirty="0"/>
              <a:t>i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i="1" dirty="0"/>
              <a:t>i </a:t>
            </a:r>
            <a:r>
              <a:rPr lang="en-US" altLang="zh-CN" dirty="0"/>
              <a:t>= 1,2, …, </a:t>
            </a:r>
            <a:r>
              <a:rPr lang="en-US" altLang="zh-CN" i="1" dirty="0"/>
              <a:t>n</a:t>
            </a:r>
            <a:r>
              <a:rPr lang="en-US" altLang="zh-CN" dirty="0">
                <a:latin typeface="仿宋_GB2312" pitchFamily="49" charset="-122"/>
              </a:rPr>
              <a:t>-</a:t>
            </a:r>
            <a:r>
              <a:rPr lang="en-US" altLang="zh-CN" dirty="0"/>
              <a:t>1）</a:t>
            </a:r>
            <a:r>
              <a:rPr lang="zh-CN" altLang="en-US" dirty="0"/>
              <a:t>大的记录的具体办法：</a:t>
            </a:r>
            <a:r>
              <a:rPr lang="zh-CN" altLang="en-US" dirty="0">
                <a:solidFill>
                  <a:srgbClr val="CC3300"/>
                </a:solidFill>
              </a:rPr>
              <a:t>在剩余的</a:t>
            </a:r>
            <a:r>
              <a:rPr lang="en-US" altLang="zh-CN" i="1" dirty="0">
                <a:solidFill>
                  <a:srgbClr val="CC3300"/>
                </a:solidFill>
              </a:rPr>
              <a:t>n</a:t>
            </a:r>
            <a:r>
              <a:rPr lang="en-US" altLang="zh-CN" dirty="0">
                <a:solidFill>
                  <a:srgbClr val="CC3300"/>
                </a:solidFill>
              </a:rPr>
              <a:t>-</a:t>
            </a:r>
            <a:r>
              <a:rPr lang="en-US" altLang="zh-CN" i="1" dirty="0">
                <a:solidFill>
                  <a:srgbClr val="CC3300"/>
                </a:solidFill>
              </a:rPr>
              <a:t>i</a:t>
            </a:r>
            <a:r>
              <a:rPr lang="en-US" altLang="zh-CN" dirty="0">
                <a:solidFill>
                  <a:srgbClr val="CC3300"/>
                </a:solidFill>
              </a:rPr>
              <a:t>+1</a:t>
            </a:r>
            <a:r>
              <a:rPr lang="zh-CN" altLang="en-US" dirty="0">
                <a:solidFill>
                  <a:srgbClr val="CC3300"/>
                </a:solidFill>
              </a:rPr>
              <a:t>个记录中进行一趟比较，确定出第</a:t>
            </a:r>
            <a:r>
              <a:rPr lang="en-US" altLang="zh-CN" i="1" dirty="0">
                <a:solidFill>
                  <a:srgbClr val="CC3300"/>
                </a:solidFill>
              </a:rPr>
              <a:t>i</a:t>
            </a:r>
            <a:r>
              <a:rPr lang="zh-CN" altLang="en-US" dirty="0"/>
              <a:t>大</a:t>
            </a:r>
            <a:r>
              <a:rPr lang="zh-CN" altLang="en-US" dirty="0">
                <a:solidFill>
                  <a:srgbClr val="CC3300"/>
                </a:solidFill>
              </a:rPr>
              <a:t>记录</a:t>
            </a:r>
            <a:r>
              <a:rPr lang="zh-CN" altLang="en-US" dirty="0"/>
              <a:t>，放在第</a:t>
            </a:r>
            <a:r>
              <a:rPr lang="en-US" altLang="zh-CN" i="1" dirty="0">
                <a:solidFill>
                  <a:srgbClr val="CC3300"/>
                </a:solidFill>
              </a:rPr>
              <a:t>n</a:t>
            </a:r>
            <a:r>
              <a:rPr lang="en-US" altLang="zh-CN" dirty="0">
                <a:solidFill>
                  <a:srgbClr val="CC3300"/>
                </a:solidFill>
              </a:rPr>
              <a:t>-</a:t>
            </a:r>
            <a:r>
              <a:rPr lang="en-US" altLang="zh-CN" i="1" dirty="0">
                <a:solidFill>
                  <a:srgbClr val="CC3300"/>
                </a:solidFill>
              </a:rPr>
              <a:t>i</a:t>
            </a:r>
            <a:r>
              <a:rPr lang="en-US" altLang="zh-CN" dirty="0">
                <a:solidFill>
                  <a:srgbClr val="CC3300"/>
                </a:solidFill>
              </a:rPr>
              <a:t>+1</a:t>
            </a:r>
            <a:r>
              <a:rPr lang="zh-CN" altLang="en-US" dirty="0"/>
              <a:t>位置上。     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/>
              <a:t>              </a:t>
            </a:r>
            <a:r>
              <a:rPr lang="en-US" altLang="zh-CN" dirty="0">
                <a:ea typeface="黑体" pitchFamily="2" charset="-122"/>
              </a:rPr>
              <a:t>17     78     6     54     34      38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dirty="0">
                <a:latin typeface="宋体" pitchFamily="2" charset="-122"/>
              </a:rPr>
              <a:t>       </a:t>
            </a:r>
            <a:r>
              <a:rPr lang="en-US" altLang="zh-CN" dirty="0">
                <a:ea typeface="黑体" pitchFamily="2" charset="-122"/>
              </a:rPr>
              <a:t>17     38     6     54     34      </a:t>
            </a: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78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>
                <a:ea typeface="黑体" pitchFamily="2" charset="-122"/>
              </a:rPr>
              <a:t>              17     38     6     34     </a:t>
            </a: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54</a:t>
            </a:r>
            <a:r>
              <a:rPr lang="en-US" altLang="zh-CN" dirty="0">
                <a:ea typeface="黑体" pitchFamily="2" charset="-122"/>
              </a:rPr>
              <a:t>      </a:t>
            </a: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78</a:t>
            </a:r>
            <a:endParaRPr lang="en-US" altLang="zh-CN" dirty="0">
              <a:solidFill>
                <a:srgbClr val="008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287338" y="333375"/>
            <a:ext cx="849788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、直接选择排序算法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算法 </a:t>
            </a:r>
            <a:r>
              <a:rPr kumimoji="1" lang="en-US" altLang="zh-CN" sz="3200" b="1" dirty="0" err="1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SSort</a:t>
            </a:r>
            <a:r>
              <a:rPr kumimoji="1" lang="en-US" altLang="zh-CN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(R, n)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//</a:t>
            </a:r>
            <a:r>
              <a:rPr kumimoji="1" lang="zh-CN" altLang="en-US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待排序文件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(R</a:t>
            </a:r>
            <a:r>
              <a:rPr kumimoji="1" lang="en-US" altLang="zh-CN" sz="3200" b="1" baseline="-30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,R</a:t>
            </a:r>
            <a:r>
              <a:rPr kumimoji="1" lang="en-US" altLang="zh-CN" sz="3200" b="1" baseline="-30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,…,R</a:t>
            </a:r>
            <a:r>
              <a:rPr kumimoji="1" lang="en-US" altLang="zh-CN" sz="3200" b="1" baseline="-30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</a:t>
            </a:r>
            <a:endParaRPr kumimoji="1" lang="en-US" altLang="zh-CN" sz="3200" b="1" dirty="0">
              <a:latin typeface="宋体" pitchFamily="2" charset="-122"/>
              <a:ea typeface="幼圆" pitchFamily="49" charset="-122"/>
              <a:cs typeface="Times New Roman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SS1 [</a:t>
            </a:r>
            <a:r>
              <a:rPr kumimoji="1" lang="zh-CN" altLang="en-US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排序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]</a:t>
            </a:r>
            <a:endParaRPr kumimoji="1" lang="en-US" altLang="zh-CN" sz="3200" b="1" dirty="0">
              <a:latin typeface="宋体" pitchFamily="2" charset="-122"/>
              <a:ea typeface="幼圆" pitchFamily="49" charset="-122"/>
              <a:cs typeface="Times New Roman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FOR j=n TO 2 STEP </a:t>
            </a:r>
            <a:r>
              <a:rPr kumimoji="1" lang="en-US" altLang="zh-CN" sz="3200" b="1" dirty="0">
                <a:latin typeface="Courier New"/>
                <a:ea typeface="幼圆" pitchFamily="49" charset="-122"/>
                <a:cs typeface="Times New Roman" pitchFamily="18" charset="0"/>
              </a:rPr>
              <a:t>–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 DO  </a:t>
            </a:r>
            <a:endParaRPr kumimoji="1" lang="en-US" altLang="zh-CN" sz="3200" b="1" dirty="0">
              <a:latin typeface="宋体" pitchFamily="2" charset="-122"/>
              <a:ea typeface="幼圆" pitchFamily="49" charset="-122"/>
              <a:cs typeface="Times New Roman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(  </a:t>
            </a:r>
            <a:r>
              <a:rPr kumimoji="1" lang="en-US" altLang="zh-CN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//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从</a:t>
            </a:r>
            <a:r>
              <a:rPr kumimoji="1" lang="en-US" altLang="zh-CN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到</a:t>
            </a:r>
            <a:r>
              <a:rPr kumimoji="1" lang="en-US" altLang="zh-CN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j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找最大元素的下标</a:t>
            </a:r>
            <a:r>
              <a:rPr kumimoji="1" lang="en-US" altLang="zh-CN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t←1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. </a:t>
            </a:r>
            <a:endParaRPr kumimoji="1" lang="en-US" altLang="zh-CN" sz="3200" b="1" dirty="0">
              <a:latin typeface="宋体" pitchFamily="2" charset="-122"/>
              <a:ea typeface="幼圆" pitchFamily="49" charset="-122"/>
              <a:cs typeface="Times New Roman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FOR i</a:t>
            </a:r>
            <a:r>
              <a:rPr kumimoji="1" lang="zh-CN" altLang="en-US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＝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 TO j DO</a:t>
            </a:r>
            <a:endParaRPr kumimoji="1" lang="en-US" altLang="zh-CN" sz="3200" b="1" dirty="0">
              <a:latin typeface="宋体" pitchFamily="2" charset="-122"/>
              <a:ea typeface="幼圆" pitchFamily="49" charset="-122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IF K</a:t>
            </a:r>
            <a:r>
              <a:rPr kumimoji="1" lang="en-US" altLang="zh-CN" sz="3200" b="1" baseline="-30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t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&lt;K</a:t>
            </a:r>
            <a:r>
              <a:rPr kumimoji="1" lang="en-US" altLang="zh-CN" sz="3200" b="1" baseline="-30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i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THEN </a:t>
            </a:r>
            <a:r>
              <a:rPr kumimoji="1" lang="en-US" altLang="zh-CN" sz="3200" b="1" dirty="0" err="1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t←i</a:t>
            </a:r>
            <a:r>
              <a:rPr kumimoji="1" lang="zh-CN" altLang="en-US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．</a:t>
            </a:r>
            <a:endParaRPr kumimoji="1" lang="zh-CN" altLang="en-US" sz="3200" b="1" dirty="0">
              <a:latin typeface="宋体" pitchFamily="2" charset="-122"/>
              <a:ea typeface="幼圆" pitchFamily="49" charset="-122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</a:t>
            </a:r>
            <a:r>
              <a:rPr kumimoji="1" lang="en-US" altLang="zh-CN" sz="3200" b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3200" b="1" baseline="-300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j</a:t>
            </a:r>
            <a:r>
              <a:rPr kumimoji="1" lang="en-US" altLang="zh-CN" sz="3200" b="1" dirty="0" err="1">
                <a:latin typeface="Times New Roman" pitchFamily="18" charset="0"/>
                <a:ea typeface="幼圆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1" lang="en-US" altLang="zh-CN" sz="3200" b="1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3200" b="1" baseline="-300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t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) </a:t>
            </a:r>
            <a:r>
              <a:rPr kumimoji="1" lang="zh-CN" altLang="en-US" sz="40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．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en-US" altLang="zh-CN" sz="3200" b="1" dirty="0">
                <a:latin typeface="宋体" pitchFamily="2" charset="-122"/>
                <a:ea typeface="幼圆" pitchFamily="49" charset="-122"/>
                <a:cs typeface="Times New Roman" pitchFamily="18" charset="0"/>
              </a:rPr>
              <a:t>▌</a:t>
            </a:r>
            <a:r>
              <a:rPr kumimoji="1"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  <a:r>
              <a:rPr kumimoji="1" lang="en-US" altLang="zh-CN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// </a:t>
            </a:r>
            <a:r>
              <a:rPr kumimoji="1" lang="zh-CN" altLang="en-US" sz="3200" b="1" dirty="0">
                <a:solidFill>
                  <a:srgbClr val="CC3300"/>
                </a:solidFill>
                <a:latin typeface="宋体" pitchFamily="2" charset="-122"/>
                <a:ea typeface="幼圆" pitchFamily="49" charset="-122"/>
                <a:cs typeface="Times New Roman" pitchFamily="18" charset="0"/>
              </a:rPr>
              <a:t>将</a:t>
            </a:r>
            <a:r>
              <a:rPr kumimoji="1" lang="en-US" altLang="zh-CN" sz="3200" b="1" dirty="0" err="1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3200" b="1" baseline="-30000" dirty="0" err="1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t</a:t>
            </a:r>
            <a:r>
              <a:rPr kumimoji="1" lang="zh-CN" altLang="en-US" sz="3200" b="1" dirty="0">
                <a:solidFill>
                  <a:srgbClr val="CC3300"/>
                </a:solidFill>
                <a:latin typeface="宋体" pitchFamily="2" charset="-122"/>
                <a:ea typeface="幼圆" pitchFamily="49" charset="-122"/>
                <a:cs typeface="Times New Roman" pitchFamily="18" charset="0"/>
              </a:rPr>
              <a:t>放到第</a:t>
            </a:r>
            <a:r>
              <a:rPr kumimoji="1" lang="en-US" altLang="zh-CN" sz="3200" b="1" dirty="0">
                <a:solidFill>
                  <a:srgbClr val="CC33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j</a:t>
            </a:r>
            <a:r>
              <a:rPr kumimoji="1" lang="zh-CN" altLang="en-US" sz="3200" b="1" dirty="0">
                <a:solidFill>
                  <a:srgbClr val="CC3300"/>
                </a:solidFill>
                <a:latin typeface="宋体" pitchFamily="2" charset="-122"/>
                <a:ea typeface="幼圆" pitchFamily="49" charset="-122"/>
                <a:cs typeface="Times New Roman" pitchFamily="18" charset="0"/>
              </a:rPr>
              <a:t>个位置上</a:t>
            </a:r>
            <a:r>
              <a:rPr kumimoji="1" lang="zh-CN" altLang="en-US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838200" y="2895600"/>
            <a:ext cx="628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(1)   (2)   (3)   (4)   (5)   (6)</a:t>
            </a:r>
          </a:p>
        </p:txBody>
      </p:sp>
      <p:sp>
        <p:nvSpPr>
          <p:cNvPr id="499715" name="Line 3"/>
          <p:cNvSpPr>
            <a:spLocks noChangeShapeType="1"/>
          </p:cNvSpPr>
          <p:nvPr/>
        </p:nvSpPr>
        <p:spPr bwMode="auto">
          <a:xfrm>
            <a:off x="304800" y="3352800"/>
            <a:ext cx="7620000" cy="0"/>
          </a:xfrm>
          <a:prstGeom prst="line">
            <a:avLst/>
          </a:prstGeom>
          <a:noFill/>
          <a:ln w="57150" cmpd="thinThick">
            <a:solidFill>
              <a:srgbClr val="993366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33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7086600" y="27432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kumimoji="1" lang="en-US" altLang="zh-CN" sz="3200" b="1" dirty="0">
                <a:solidFill>
                  <a:srgbClr val="C60C19"/>
                </a:solidFill>
                <a:latin typeface="Times New Roman" pitchFamily="18" charset="0"/>
                <a:ea typeface="幼圆" pitchFamily="49" charset="-122"/>
              </a:rPr>
              <a:t>i   t</a:t>
            </a:r>
          </a:p>
        </p:txBody>
      </p:sp>
      <p:sp>
        <p:nvSpPr>
          <p:cNvPr id="499717" name="Line 5"/>
          <p:cNvSpPr>
            <a:spLocks noChangeShapeType="1"/>
          </p:cNvSpPr>
          <p:nvPr/>
        </p:nvSpPr>
        <p:spPr bwMode="auto">
          <a:xfrm>
            <a:off x="7086600" y="2925763"/>
            <a:ext cx="6350" cy="3671887"/>
          </a:xfrm>
          <a:prstGeom prst="line">
            <a:avLst/>
          </a:prstGeom>
          <a:noFill/>
          <a:ln w="28575" cap="sq">
            <a:solidFill>
              <a:srgbClr val="993366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1143000" y="1143000"/>
            <a:ext cx="180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/>
            <a:endParaRPr kumimoji="1" lang="zh-CN" altLang="en-US" sz="3200" b="1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499719" name="Group 7"/>
          <p:cNvGrpSpPr>
            <a:grpSpLocks/>
          </p:cNvGrpSpPr>
          <p:nvPr/>
        </p:nvGrpSpPr>
        <p:grpSpPr bwMode="auto">
          <a:xfrm>
            <a:off x="457200" y="3429000"/>
            <a:ext cx="7848600" cy="641350"/>
            <a:chOff x="528" y="2112"/>
            <a:chExt cx="4944" cy="404"/>
          </a:xfrm>
        </p:grpSpPr>
        <p:sp>
          <p:nvSpPr>
            <p:cNvPr id="499720" name="Rectangle 8"/>
            <p:cNvSpPr>
              <a:spLocks noChangeArrowheads="1"/>
            </p:cNvSpPr>
            <p:nvPr/>
          </p:nvSpPr>
          <p:spPr bwMode="auto">
            <a:xfrm>
              <a:off x="816" y="2160"/>
              <a:ext cx="4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    </a:t>
              </a:r>
              <a:r>
                <a:rPr kumimoji="1" lang="en-US" altLang="zh-CN" sz="2400" b="1">
                  <a:solidFill>
                    <a:srgbClr val="C60C19"/>
                  </a:solidFill>
                  <a:latin typeface="幼圆" pitchFamily="49" charset="-122"/>
                  <a:ea typeface="幼圆" pitchFamily="49" charset="-122"/>
                </a:rPr>
                <a:t>[21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1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 25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49    25*   16    08</a:t>
              </a:r>
              <a:r>
                <a:rPr kumimoji="1" lang="en-US" altLang="zh-CN" sz="2400" b="1">
                  <a:solidFill>
                    <a:srgbClr val="993366"/>
                  </a:solidFill>
                  <a:latin typeface="幼圆" pitchFamily="49" charset="-122"/>
                  <a:ea typeface="幼圆" pitchFamily="49" charset="-122"/>
                </a:rPr>
                <a:t>]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1" lang="en-US" altLang="zh-CN" sz="2400" b="1">
                  <a:solidFill>
                    <a:srgbClr val="C60C19"/>
                  </a:solidFill>
                  <a:latin typeface="幼圆" pitchFamily="49" charset="-122"/>
                  <a:ea typeface="幼圆" pitchFamily="49" charset="-122"/>
                </a:rPr>
                <a:t>2  1  </a:t>
              </a:r>
              <a:endParaRPr kumimoji="1" lang="en-US" altLang="zh-CN" sz="2400" b="1">
                <a:solidFill>
                  <a:srgbClr val="C60C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99721" name="Text Box 9"/>
            <p:cNvSpPr txBox="1">
              <a:spLocks noChangeArrowheads="1"/>
            </p:cNvSpPr>
            <p:nvPr/>
          </p:nvSpPr>
          <p:spPr bwMode="auto">
            <a:xfrm>
              <a:off x="528" y="2112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幼圆" pitchFamily="49" charset="-122"/>
                  <a:ea typeface="幼圆" pitchFamily="49" charset="-122"/>
                </a:rPr>
                <a:t>初始序列</a:t>
              </a:r>
            </a:p>
          </p:txBody>
        </p:sp>
      </p:grp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30163" y="14288"/>
            <a:ext cx="5334000" cy="2514600"/>
          </a:xfrm>
          <a:prstGeom prst="rect">
            <a:avLst/>
          </a:prstGeom>
          <a:solidFill>
            <a:srgbClr val="C0C0C0">
              <a:alpha val="50000"/>
            </a:srgbClr>
          </a:solidFill>
          <a:ln w="31750" cap="sq">
            <a:pattFill prst="sphere">
              <a:fgClr>
                <a:srgbClr val="6600CC"/>
              </a:fgClr>
              <a:bgClr>
                <a:schemeClr val="bg1"/>
              </a:bgClr>
            </a:patt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</a:t>
            </a:r>
            <a:r>
              <a:rPr kumimoji="1" lang="en-US" altLang="zh-CN" sz="2800" b="1" dirty="0">
                <a:latin typeface="Times New Roman" pitchFamily="18" charset="0"/>
              </a:rPr>
              <a:t>2  </a:t>
            </a:r>
            <a:r>
              <a:rPr kumimoji="1" lang="zh-CN" altLang="en-US" sz="2800" b="1" dirty="0">
                <a:latin typeface="Times New Roman" pitchFamily="18" charset="0"/>
              </a:rPr>
              <a:t>算法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cs typeface="Times New Roman" pitchFamily="18" charset="0"/>
              </a:rPr>
              <a:t>SSort</a:t>
            </a: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latin typeface="Times New Roman" pitchFamily="18" charset="0"/>
              </a:rPr>
              <a:t>）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just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FOR j=n TO 2  STEP -1 DO  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algn="just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      ( t</a:t>
            </a:r>
            <a:r>
              <a:rPr kumimoji="1" lang="en-US" altLang="zh-CN" sz="2800" b="1" dirty="0">
                <a:latin typeface="Times New Roman" pitchFamily="18" charset="0"/>
              </a:rPr>
              <a:t>←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1 . 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algn="just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        FOR i</a:t>
            </a:r>
            <a:r>
              <a:rPr kumimoji="1" lang="zh-CN" altLang="en-US" sz="2800" b="1" dirty="0">
                <a:latin typeface="Times New Roman" pitchFamily="18" charset="0"/>
              </a:rPr>
              <a:t>＝</a:t>
            </a:r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TO n DO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algn="just"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           IF  K</a:t>
            </a:r>
            <a:r>
              <a:rPr kumimoji="1"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&lt; K</a:t>
            </a:r>
            <a:r>
              <a:rPr kumimoji="1"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THEN  </a:t>
            </a:r>
            <a:r>
              <a:rPr kumimoji="1" lang="en-US" altLang="zh-CN" sz="2800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2800" b="1" dirty="0" err="1">
                <a:latin typeface="Times New Roman" pitchFamily="18" charset="0"/>
              </a:rPr>
              <a:t>←</a:t>
            </a:r>
            <a:r>
              <a:rPr kumimoji="1" lang="en-US" altLang="zh-CN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．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        </a:t>
            </a:r>
            <a:r>
              <a:rPr kumimoji="1" lang="en-US" altLang="zh-CN" sz="2800" b="1" dirty="0">
                <a:latin typeface="Times New Roman" pitchFamily="18" charset="0"/>
              </a:rPr>
              <a:t>R</a:t>
            </a:r>
            <a:r>
              <a:rPr kumimoji="1" lang="en-US" altLang="zh-CN" sz="2800" b="1" baseline="-30000" dirty="0"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  <a:sym typeface="Symbol" pitchFamily="18" charset="2"/>
              </a:rPr>
              <a:t> </a:t>
            </a:r>
            <a:r>
              <a:rPr kumimoji="1" lang="en-US" altLang="zh-CN" sz="2800" b="1" dirty="0" err="1">
                <a:latin typeface="Times New Roman" pitchFamily="18" charset="0"/>
              </a:rPr>
              <a:t>R</a:t>
            </a:r>
            <a:r>
              <a:rPr kumimoji="1" lang="en-US" altLang="zh-CN" sz="2800" b="1" baseline="-30000" dirty="0" err="1">
                <a:latin typeface="Times New Roman" pitchFamily="18" charset="0"/>
              </a:rPr>
              <a:t>t</a:t>
            </a:r>
            <a:r>
              <a:rPr kumimoji="1"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400" b="1" dirty="0">
                <a:solidFill>
                  <a:srgbClr val="04440F"/>
                </a:solidFill>
              </a:rPr>
              <a:t>▐</a:t>
            </a:r>
          </a:p>
        </p:txBody>
      </p:sp>
      <p:sp>
        <p:nvSpPr>
          <p:cNvPr id="499723" name="Rectangle 11"/>
          <p:cNvSpPr>
            <a:spLocks noChangeArrowheads="1"/>
          </p:cNvSpPr>
          <p:nvPr/>
        </p:nvSpPr>
        <p:spPr bwMode="auto">
          <a:xfrm>
            <a:off x="914400" y="38862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21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25</a:t>
            </a:r>
            <a:r>
              <a:rPr kumimoji="1" lang="en-US" altLang="zh-CN" sz="24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49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 25*   16    08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]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3  2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99724" name="Rectangle 12"/>
          <p:cNvSpPr>
            <a:spLocks noChangeArrowheads="1"/>
          </p:cNvSpPr>
          <p:nvPr/>
        </p:nvSpPr>
        <p:spPr bwMode="auto">
          <a:xfrm>
            <a:off x="914400" y="42672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21    25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49</a:t>
            </a:r>
            <a:r>
              <a:rPr kumimoji="1" lang="en-US" altLang="zh-CN" sz="24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25*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16    08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]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4  3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99725" name="Rectangle 13"/>
          <p:cNvSpPr>
            <a:spLocks noChangeArrowheads="1"/>
          </p:cNvSpPr>
          <p:nvPr/>
        </p:nvSpPr>
        <p:spPr bwMode="auto">
          <a:xfrm>
            <a:off x="914400" y="46482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21    25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49 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25*   </a:t>
            </a:r>
            <a:r>
              <a:rPr kumimoji="1" lang="en-US" altLang="zh-CN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16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08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]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5  3  </a:t>
            </a:r>
            <a:endParaRPr kumimoji="1" lang="en-US" altLang="zh-CN" sz="2400" b="1">
              <a:solidFill>
                <a:srgbClr val="C60C1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99726" name="Rectangle 14"/>
          <p:cNvSpPr>
            <a:spLocks noChangeArrowheads="1"/>
          </p:cNvSpPr>
          <p:nvPr/>
        </p:nvSpPr>
        <p:spPr bwMode="auto">
          <a:xfrm>
            <a:off x="914400" y="50292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21    25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49 </a:t>
            </a:r>
            <a:r>
              <a:rPr kumimoji="1" lang="en-US" altLang="zh-CN" sz="24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25*   16   </a:t>
            </a:r>
            <a:r>
              <a:rPr kumimoji="1" lang="en-US" altLang="zh-CN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08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]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6  3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99727" name="Rectangle 15"/>
          <p:cNvSpPr>
            <a:spLocks noChangeArrowheads="1"/>
          </p:cNvSpPr>
          <p:nvPr/>
        </p:nvSpPr>
        <p:spPr bwMode="auto">
          <a:xfrm>
            <a:off x="1511300" y="6165850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21    25    08    25*   16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]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49</a:t>
            </a:r>
          </a:p>
        </p:txBody>
      </p:sp>
      <p:sp>
        <p:nvSpPr>
          <p:cNvPr id="499728" name="Rectangle 16"/>
          <p:cNvSpPr>
            <a:spLocks noChangeArrowheads="1"/>
          </p:cNvSpPr>
          <p:nvPr/>
        </p:nvSpPr>
        <p:spPr bwMode="auto">
          <a:xfrm>
            <a:off x="900113" y="5768975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21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 25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 08   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25*   16    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49</a:t>
            </a:r>
            <a:r>
              <a:rPr kumimoji="1" lang="en-US" altLang="zh-CN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]</a:t>
            </a:r>
            <a:endParaRPr kumimoji="1" lang="en-US" altLang="zh-CN" sz="2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99729" name="Rectangle 17"/>
          <p:cNvSpPr>
            <a:spLocks noChangeArrowheads="1"/>
          </p:cNvSpPr>
          <p:nvPr/>
        </p:nvSpPr>
        <p:spPr bwMode="auto">
          <a:xfrm>
            <a:off x="900113" y="5408613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21    25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49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25*   16    </a:t>
            </a:r>
            <a:r>
              <a:rPr kumimoji="1" lang="en-US" altLang="zh-CN" sz="2400" b="1">
                <a:solidFill>
                  <a:srgbClr val="3333FF"/>
                </a:solidFill>
                <a:latin typeface="幼圆" pitchFamily="49" charset="-122"/>
                <a:ea typeface="幼圆" pitchFamily="49" charset="-122"/>
              </a:rPr>
              <a:t>08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]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99730" name="Text Box 18"/>
          <p:cNvSpPr txBox="1">
            <a:spLocks noChangeArrowheads="1"/>
          </p:cNvSpPr>
          <p:nvPr/>
        </p:nvSpPr>
        <p:spPr bwMode="auto">
          <a:xfrm>
            <a:off x="2124075" y="2420938"/>
            <a:ext cx="39766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幼圆" pitchFamily="49" charset="-122"/>
                <a:ea typeface="幼圆" pitchFamily="49" charset="-122"/>
              </a:rPr>
              <a:t>一趟直接选择排序过程示例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4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3" grpId="0" autoUpdateAnimBg="0"/>
      <p:bldP spid="499724" grpId="0" autoUpdateAnimBg="0"/>
      <p:bldP spid="499725" grpId="0" autoUpdateAnimBg="0"/>
      <p:bldP spid="499726" grpId="0" autoUpdateAnimBg="0"/>
      <p:bldP spid="499727" grpId="0" autoUpdateAnimBg="0"/>
      <p:bldP spid="499728" grpId="0" autoUpdateAnimBg="0"/>
      <p:bldP spid="499729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692150"/>
            <a:ext cx="7920037" cy="765175"/>
          </a:xfrm>
          <a:noFill/>
          <a:ln/>
          <a:extLs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91440" tIns="45720" rIns="91440" bIns="45720"/>
          <a:lstStyle/>
          <a:p>
            <a:pPr algn="ctr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/>
              <a:t>多趟直接选择排序过程示例</a:t>
            </a:r>
            <a:endParaRPr lang="zh-CN" altLang="en-US" sz="200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500739" name="Rectangle 3"/>
          <p:cNvSpPr>
            <a:spLocks noChangeArrowheads="1"/>
          </p:cNvSpPr>
          <p:nvPr/>
        </p:nvSpPr>
        <p:spPr bwMode="auto">
          <a:xfrm>
            <a:off x="1179513" y="1524000"/>
            <a:ext cx="6288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(1)   (2)   (3)   (4)   (5)   (6)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990600" y="1447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i</a:t>
            </a:r>
          </a:p>
        </p:txBody>
      </p:sp>
      <p:sp>
        <p:nvSpPr>
          <p:cNvPr id="500741" name="Line 5"/>
          <p:cNvSpPr>
            <a:spLocks noChangeShapeType="1"/>
          </p:cNvSpPr>
          <p:nvPr/>
        </p:nvSpPr>
        <p:spPr bwMode="auto">
          <a:xfrm>
            <a:off x="685800" y="2057400"/>
            <a:ext cx="7620000" cy="0"/>
          </a:xfrm>
          <a:prstGeom prst="line">
            <a:avLst/>
          </a:prstGeom>
          <a:noFill/>
          <a:ln w="57150" cmpd="thinThick">
            <a:solidFill>
              <a:srgbClr val="993366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33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00742" name="Text Box 6"/>
          <p:cNvSpPr txBox="1">
            <a:spLocks noChangeArrowheads="1"/>
          </p:cNvSpPr>
          <p:nvPr/>
        </p:nvSpPr>
        <p:spPr bwMode="auto">
          <a:xfrm>
            <a:off x="7620000" y="1447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t</a:t>
            </a:r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 flipH="1">
            <a:off x="7451725" y="1671638"/>
            <a:ext cx="15875" cy="4205287"/>
          </a:xfrm>
          <a:prstGeom prst="line">
            <a:avLst/>
          </a:prstGeom>
          <a:noFill/>
          <a:ln w="28575" cap="sq">
            <a:solidFill>
              <a:srgbClr val="993366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1143000" y="3200400"/>
            <a:ext cx="180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/>
            <a:endParaRPr kumimoji="1" lang="zh-CN" altLang="en-US" sz="3200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00745" name="Rectangle 9"/>
          <p:cNvSpPr>
            <a:spLocks noChangeArrowheads="1"/>
          </p:cNvSpPr>
          <p:nvPr/>
        </p:nvSpPr>
        <p:spPr bwMode="auto">
          <a:xfrm>
            <a:off x="685800" y="28194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1     [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21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25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08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25*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16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]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en-US" altLang="zh-CN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49  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500746" name="Rectangle 10"/>
          <p:cNvSpPr>
            <a:spLocks noChangeArrowheads="1"/>
          </p:cNvSpPr>
          <p:nvPr/>
        </p:nvSpPr>
        <p:spPr bwMode="auto">
          <a:xfrm>
            <a:off x="685800" y="35814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2  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[21    16   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08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25*]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en-US" altLang="zh-CN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25 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49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500747" name="Rectangle 11"/>
          <p:cNvSpPr>
            <a:spLocks noChangeArrowheads="1"/>
          </p:cNvSpPr>
          <p:nvPr/>
        </p:nvSpPr>
        <p:spPr bwMode="auto">
          <a:xfrm>
            <a:off x="685800" y="4267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3 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[21    16    08]   </a:t>
            </a:r>
            <a:r>
              <a:rPr kumimoji="1" lang="en-US" altLang="zh-CN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25*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25    49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 1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500748" name="Rectangle 12"/>
          <p:cNvSpPr>
            <a:spLocks noChangeArrowheads="1"/>
          </p:cNvSpPr>
          <p:nvPr/>
        </p:nvSpPr>
        <p:spPr bwMode="auto">
          <a:xfrm>
            <a:off x="685800" y="5486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5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 [08]</a:t>
            </a:r>
            <a:r>
              <a:rPr kumimoji="1" lang="en-US" altLang="zh-CN" sz="2400" b="1">
                <a:solidFill>
                  <a:srgbClr val="6600CC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en-US" altLang="zh-CN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16 </a:t>
            </a:r>
            <a:r>
              <a:rPr kumimoji="1" lang="en-US" altLang="zh-CN" sz="2400" b="1">
                <a:solidFill>
                  <a:srgbClr val="6600CC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21</a:t>
            </a:r>
            <a:r>
              <a:rPr kumimoji="1" lang="en-US" altLang="zh-CN" sz="2400" b="1">
                <a:solidFill>
                  <a:srgbClr val="6600CC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25*   25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49</a:t>
            </a:r>
            <a:endParaRPr kumimoji="1" lang="en-US" altLang="zh-CN" sz="2400" b="1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500749" name="Group 13"/>
          <p:cNvGrpSpPr>
            <a:grpSpLocks/>
          </p:cNvGrpSpPr>
          <p:nvPr/>
        </p:nvGrpSpPr>
        <p:grpSpPr bwMode="auto">
          <a:xfrm>
            <a:off x="838200" y="2133600"/>
            <a:ext cx="7315200" cy="641350"/>
            <a:chOff x="528" y="1344"/>
            <a:chExt cx="4608" cy="404"/>
          </a:xfrm>
        </p:grpSpPr>
        <p:sp>
          <p:nvSpPr>
            <p:cNvPr id="500750" name="Rectangle 14"/>
            <p:cNvSpPr>
              <a:spLocks noChangeArrowheads="1"/>
            </p:cNvSpPr>
            <p:nvPr/>
          </p:nvSpPr>
          <p:spPr bwMode="auto">
            <a:xfrm>
              <a:off x="816" y="1392"/>
              <a:ext cx="4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幼圆" pitchFamily="49" charset="-122"/>
                  <a:ea typeface="幼圆" pitchFamily="49" charset="-122"/>
                </a:rPr>
                <a:t>    </a:t>
              </a:r>
              <a:r>
                <a:rPr kumimoji="1" lang="en-US" altLang="zh-CN" sz="2400" b="1">
                  <a:solidFill>
                    <a:srgbClr val="C60C19"/>
                  </a:solidFill>
                  <a:latin typeface="幼圆" pitchFamily="49" charset="-122"/>
                  <a:ea typeface="幼圆" pitchFamily="49" charset="-122"/>
                </a:rPr>
                <a:t>[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21   </a:t>
              </a:r>
              <a:r>
                <a:rPr kumimoji="1" lang="en-US" altLang="zh-CN" sz="2400" b="1">
                  <a:solidFill>
                    <a:srgbClr val="C60C19"/>
                  </a:solidFill>
                  <a:latin typeface="幼圆" pitchFamily="49" charset="-122"/>
                  <a:ea typeface="幼圆" pitchFamily="49" charset="-122"/>
                </a:rPr>
                <a:t> 25   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49    </a:t>
              </a:r>
              <a:r>
                <a:rPr kumimoji="1" lang="en-US" altLang="zh-CN" sz="2400" b="1">
                  <a:solidFill>
                    <a:srgbClr val="C60C19"/>
                  </a:solidFill>
                  <a:latin typeface="幼圆" pitchFamily="49" charset="-122"/>
                  <a:ea typeface="幼圆" pitchFamily="49" charset="-122"/>
                </a:rPr>
                <a:t>25*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 16    08</a:t>
              </a:r>
              <a:r>
                <a:rPr kumimoji="1" lang="en-US" altLang="zh-CN" sz="2400" b="1">
                  <a:solidFill>
                    <a:srgbClr val="C60C19"/>
                  </a:solidFill>
                  <a:latin typeface="幼圆" pitchFamily="49" charset="-122"/>
                  <a:ea typeface="幼圆" pitchFamily="49" charset="-122"/>
                </a:rPr>
                <a:t>]   3</a:t>
              </a:r>
              <a:r>
                <a:rPr kumimoji="1" lang="en-US" altLang="zh-CN" sz="2400" b="1">
                  <a:latin typeface="幼圆" pitchFamily="49" charset="-122"/>
                  <a:ea typeface="幼圆" pitchFamily="49" charset="-122"/>
                </a:rPr>
                <a:t>  </a:t>
              </a:r>
              <a:endPara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00751" name="Text Box 15"/>
            <p:cNvSpPr txBox="1">
              <a:spLocks noChangeArrowheads="1"/>
            </p:cNvSpPr>
            <p:nvPr/>
          </p:nvSpPr>
          <p:spPr bwMode="auto">
            <a:xfrm>
              <a:off x="528" y="1344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993366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幼圆" pitchFamily="49" charset="-122"/>
                  <a:ea typeface="幼圆" pitchFamily="49" charset="-122"/>
                </a:rPr>
                <a:t>初始序列</a:t>
              </a:r>
            </a:p>
          </p:txBody>
        </p:sp>
      </p:grp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685800" y="4876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4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 [08    16]</a:t>
            </a:r>
            <a:r>
              <a:rPr kumimoji="1" lang="en-US" altLang="zh-CN" sz="2400" b="1">
                <a:solidFill>
                  <a:srgbClr val="6600CC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    25*  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>
                <a:latin typeface="幼圆" pitchFamily="49" charset="-122"/>
                <a:ea typeface="幼圆" pitchFamily="49" charset="-122"/>
              </a:rPr>
              <a:t>25    49</a:t>
            </a:r>
            <a:r>
              <a:rPr kumimoji="1" lang="en-US" altLang="zh-CN" sz="2400" b="1">
                <a:solidFill>
                  <a:srgbClr val="993366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400" b="1">
                <a:solidFill>
                  <a:srgbClr val="C60C19"/>
                </a:solidFill>
                <a:latin typeface="幼圆" pitchFamily="49" charset="-122"/>
                <a:ea typeface="幼圆" pitchFamily="49" charset="-122"/>
              </a:rPr>
              <a:t> 2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0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0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0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5" grpId="0" autoUpdateAnimBg="0"/>
      <p:bldP spid="500746" grpId="0" autoUpdateAnimBg="0"/>
      <p:bldP spid="500747" grpId="0" autoUpdateAnimBg="0"/>
      <p:bldP spid="500748" grpId="0" autoUpdateAnimBg="0"/>
      <p:bldP spid="50075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ChangeArrowheads="1"/>
          </p:cNvSpPr>
          <p:nvPr/>
        </p:nvSpPr>
        <p:spPr bwMode="auto">
          <a:xfrm>
            <a:off x="287338" y="225425"/>
            <a:ext cx="8569325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4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4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4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、算法分析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直接选择排序的关键词比较次数与记录的初始排列无关。假定整个待排序文件有 </a:t>
            </a:r>
            <a:r>
              <a:rPr kumimoji="1" lang="en-US" altLang="zh-CN" sz="3200" b="1" i="1" dirty="0">
                <a:latin typeface="Times New Roman" pitchFamily="18" charset="0"/>
                <a:ea typeface="仿宋_GB2312" pitchFamily="49" charset="-122"/>
              </a:rPr>
              <a:t>n 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个记录，则第 </a:t>
            </a:r>
            <a:r>
              <a:rPr kumimoji="1" lang="en-US" altLang="zh-CN" sz="3200" b="1" i="1" dirty="0">
                <a:latin typeface="Times New Roman" pitchFamily="18" charset="0"/>
                <a:ea typeface="仿宋_GB2312" pitchFamily="49" charset="-122"/>
              </a:rPr>
              <a:t>i 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趟选择所需的比较次数是 </a:t>
            </a:r>
            <a:r>
              <a:rPr kumimoji="1" lang="en-US" altLang="zh-CN" sz="3200" b="1" i="1" dirty="0">
                <a:latin typeface="Times New Roman" pitchFamily="18" charset="0"/>
                <a:ea typeface="仿宋_GB2312" pitchFamily="49" charset="-122"/>
              </a:rPr>
              <a:t>n-i</a:t>
            </a: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次。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总的关键词比较次数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为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(n-1)+(n-2)+…+1= (n-1)n/2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记录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交换次数</a:t>
            </a:r>
            <a:r>
              <a:rPr kumimoji="1" lang="zh-CN" altLang="en-US" sz="3200" b="1" dirty="0">
                <a:latin typeface="Times New Roman" pitchFamily="18" charset="0"/>
                <a:ea typeface="仿宋_GB2312" pitchFamily="49" charset="-122"/>
              </a:rPr>
              <a:t>是选择的趟数</a:t>
            </a:r>
            <a:r>
              <a:rPr kumimoji="1" lang="en-US" altLang="zh-CN" sz="3200" b="1" dirty="0">
                <a:latin typeface="Times New Roman" pitchFamily="18" charset="0"/>
                <a:ea typeface="仿宋_GB2312" pitchFamily="49" charset="-122"/>
              </a:rPr>
              <a:t>: n-1.</a:t>
            </a:r>
          </a:p>
        </p:txBody>
      </p:sp>
      <p:sp>
        <p:nvSpPr>
          <p:cNvPr id="4976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533400"/>
            <a:ext cx="8763000" cy="5486400"/>
          </a:xfrm>
        </p:spPr>
        <p:txBody>
          <a:bodyPr/>
          <a:lstStyle/>
          <a:p>
            <a:pPr>
              <a:spcBef>
                <a:spcPct val="40000"/>
              </a:spcBef>
              <a:buFont typeface="Monotype Sorts" pitchFamily="2" charset="2"/>
              <a:buNone/>
            </a:pPr>
            <a:r>
              <a:rPr lang="zh-CN" altLang="en-US">
                <a:solidFill>
                  <a:schemeClr val="tx2"/>
                </a:solidFill>
                <a:ea typeface="幼圆" pitchFamily="49" charset="-122"/>
              </a:rPr>
              <a:t>   </a:t>
            </a:r>
            <a:r>
              <a:rPr lang="en-US" altLang="zh-CN" sz="3600">
                <a:solidFill>
                  <a:schemeClr val="tx2"/>
                </a:solidFill>
                <a:ea typeface="幼圆" pitchFamily="49" charset="-122"/>
              </a:rPr>
              <a:t>4</a:t>
            </a:r>
            <a:r>
              <a:rPr lang="zh-CN" altLang="en-US" sz="3600">
                <a:solidFill>
                  <a:schemeClr val="tx2"/>
                </a:solidFill>
                <a:ea typeface="幼圆" pitchFamily="49" charset="-122"/>
              </a:rPr>
              <a:t>、直接选择排序算法总结</a:t>
            </a:r>
          </a:p>
          <a:p>
            <a:pPr>
              <a:spcBef>
                <a:spcPct val="40000"/>
              </a:spcBef>
              <a:buFont typeface="Monotype Sorts" pitchFamily="2" charset="2"/>
              <a:buNone/>
            </a:pPr>
            <a:endParaRPr lang="zh-CN" altLang="en-US" sz="1200">
              <a:solidFill>
                <a:schemeClr val="tx2"/>
              </a:solidFill>
              <a:ea typeface="幼圆" pitchFamily="49" charset="-122"/>
            </a:endParaRPr>
          </a:p>
          <a:p>
            <a:pPr>
              <a:spcBef>
                <a:spcPct val="40000"/>
              </a:spcBef>
            </a:pPr>
            <a:r>
              <a:rPr lang="zh-CN" altLang="en-US">
                <a:solidFill>
                  <a:srgbClr val="CC3300"/>
                </a:solidFill>
                <a:ea typeface="幼圆" pitchFamily="49" charset="-122"/>
              </a:rPr>
              <a:t>时间复杂度</a:t>
            </a:r>
            <a:r>
              <a:rPr lang="en-US" altLang="zh-CN">
                <a:solidFill>
                  <a:srgbClr val="CC3300"/>
                </a:solidFill>
                <a:ea typeface="幼圆" pitchFamily="49" charset="-122"/>
              </a:rPr>
              <a:t>:</a:t>
            </a:r>
            <a:r>
              <a:rPr lang="en-US" altLang="zh-CN">
                <a:solidFill>
                  <a:srgbClr val="99FF33"/>
                </a:solidFill>
                <a:ea typeface="幼圆" pitchFamily="49" charset="-122"/>
              </a:rPr>
              <a:t> </a:t>
            </a:r>
            <a:r>
              <a:rPr lang="en-US" altLang="zh-CN">
                <a:ea typeface="幼圆" pitchFamily="49" charset="-122"/>
              </a:rPr>
              <a:t>O(n</a:t>
            </a:r>
            <a:r>
              <a:rPr lang="en-US" altLang="zh-CN" baseline="30000">
                <a:ea typeface="幼圆" pitchFamily="49" charset="-122"/>
              </a:rPr>
              <a:t>2</a:t>
            </a:r>
            <a:r>
              <a:rPr lang="en-US" altLang="zh-CN">
                <a:ea typeface="幼圆" pitchFamily="49" charset="-122"/>
              </a:rPr>
              <a:t>)</a:t>
            </a:r>
            <a:r>
              <a:rPr lang="zh-CN" altLang="en-US">
                <a:ea typeface="幼圆" pitchFamily="49" charset="-122"/>
              </a:rPr>
              <a:t>（包括最好、最坏和平均） </a:t>
            </a:r>
            <a:r>
              <a:rPr lang="en-US" altLang="zh-CN">
                <a:ea typeface="幼圆" pitchFamily="49" charset="-122"/>
              </a:rPr>
              <a:t>. </a:t>
            </a:r>
          </a:p>
          <a:p>
            <a:pPr>
              <a:spcBef>
                <a:spcPct val="40000"/>
              </a:spcBef>
            </a:pPr>
            <a:r>
              <a:rPr lang="zh-CN" altLang="en-US">
                <a:solidFill>
                  <a:srgbClr val="CC3300"/>
                </a:solidFill>
                <a:ea typeface="幼圆" pitchFamily="49" charset="-122"/>
              </a:rPr>
              <a:t>稳定性：</a:t>
            </a:r>
            <a:r>
              <a:rPr lang="zh-CN" altLang="en-US">
                <a:solidFill>
                  <a:schemeClr val="tx2"/>
                </a:solidFill>
                <a:ea typeface="幼圆" pitchFamily="49" charset="-122"/>
              </a:rPr>
              <a:t>不稳定</a:t>
            </a:r>
            <a:r>
              <a:rPr lang="zh-CN" altLang="en-US">
                <a:ea typeface="幼圆" pitchFamily="49" charset="-122"/>
              </a:rPr>
              <a:t>的排序方法。</a:t>
            </a:r>
          </a:p>
          <a:p>
            <a:pPr>
              <a:spcBef>
                <a:spcPct val="40000"/>
              </a:spcBef>
            </a:pPr>
            <a:r>
              <a:rPr lang="zh-CN" altLang="en-US">
                <a:solidFill>
                  <a:srgbClr val="CC3300"/>
                </a:solidFill>
                <a:ea typeface="幼圆" pitchFamily="49" charset="-122"/>
              </a:rPr>
              <a:t>辅助空间：</a:t>
            </a:r>
            <a:r>
              <a:rPr lang="zh-CN" altLang="en-US">
                <a:ea typeface="幼圆" pitchFamily="49" charset="-122"/>
              </a:rPr>
              <a:t> </a:t>
            </a:r>
            <a:r>
              <a:rPr lang="en-US" altLang="zh-CN">
                <a:ea typeface="幼圆" pitchFamily="49" charset="-122"/>
              </a:rPr>
              <a:t>O(1) .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 </a:t>
            </a:r>
          </a:p>
          <a:p>
            <a:pPr>
              <a:spcBef>
                <a:spcPct val="40000"/>
              </a:spcBef>
            </a:pPr>
            <a:r>
              <a:rPr lang="zh-CN" altLang="en-US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优点：</a:t>
            </a:r>
            <a:r>
              <a:rPr lang="zh-CN" altLang="en-US">
                <a:latin typeface="幼圆" pitchFamily="49" charset="-122"/>
                <a:ea typeface="幼圆" pitchFamily="49" charset="-122"/>
              </a:rPr>
              <a:t>简单、书写容易</a:t>
            </a:r>
          </a:p>
          <a:p>
            <a:pPr>
              <a:spcBef>
                <a:spcPct val="40000"/>
              </a:spcBef>
              <a:buFont typeface="Monotype Sorts" pitchFamily="2" charset="2"/>
              <a:buNone/>
            </a:pPr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  <p:transition>
    <p:check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279400"/>
            <a:ext cx="6345238" cy="1079500"/>
          </a:xfrm>
          <a:noFill/>
          <a:ln/>
        </p:spPr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第七章   排序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1538288"/>
            <a:ext cx="6840538" cy="4510087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7.1 </a:t>
            </a:r>
            <a:r>
              <a:rPr lang="zh-CN" altLang="en-US" sz="2000"/>
              <a:t>基本概念</a:t>
            </a:r>
            <a:endParaRPr lang="en-US" altLang="zh-CN" sz="2000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7.2 </a:t>
            </a:r>
            <a:r>
              <a:rPr lang="zh-CN" altLang="en-US" sz="2000"/>
              <a:t>插入排序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7.3 </a:t>
            </a:r>
            <a:r>
              <a:rPr lang="zh-CN" altLang="en-US" sz="2000"/>
              <a:t>交换排序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>
                <a:solidFill>
                  <a:srgbClr val="CC3300"/>
                </a:solidFill>
              </a:rPr>
              <a:t>7.4 </a:t>
            </a:r>
            <a:r>
              <a:rPr lang="zh-CN" altLang="en-US" sz="2000">
                <a:solidFill>
                  <a:srgbClr val="CC3300"/>
                </a:solidFill>
              </a:rPr>
              <a:t>选择排序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>
                <a:solidFill>
                  <a:schemeClr val="hlink"/>
                </a:solidFill>
              </a:rPr>
              <a:t>      直接选择排序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>
                <a:solidFill>
                  <a:schemeClr val="hlink"/>
                </a:solidFill>
              </a:rPr>
              <a:t>      堆排序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7.5 </a:t>
            </a:r>
            <a:r>
              <a:rPr lang="zh-CN" altLang="en-US" sz="2000"/>
              <a:t>合并排序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7.6 </a:t>
            </a:r>
            <a:r>
              <a:rPr lang="zh-CN" altLang="en-US" sz="2000"/>
              <a:t>基于关键词比较的排序算法分析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7.7 </a:t>
            </a:r>
            <a:r>
              <a:rPr lang="zh-CN" altLang="en-US" sz="2000"/>
              <a:t>分布排序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/>
              <a:t>7.8 </a:t>
            </a:r>
            <a:r>
              <a:rPr lang="zh-CN" altLang="en-US" sz="2000"/>
              <a:t>外排序</a:t>
            </a:r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368300"/>
            <a:ext cx="8461375" cy="6121400"/>
          </a:xfrm>
        </p:spPr>
        <p:txBody>
          <a:bodyPr/>
          <a:lstStyle/>
          <a:p>
            <a:endParaRPr lang="en-US" altLang="zh-CN" sz="3200" b="0"/>
          </a:p>
          <a:p>
            <a:endParaRPr lang="en-US" altLang="zh-CN" sz="3200" b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502787" name="Text Box 3"/>
          <p:cNvSpPr txBox="1">
            <a:spLocks noChangeArrowheads="1"/>
          </p:cNvSpPr>
          <p:nvPr/>
        </p:nvSpPr>
        <p:spPr bwMode="auto">
          <a:xfrm>
            <a:off x="503238" y="260350"/>
            <a:ext cx="8208962" cy="617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7.4.2  </a:t>
            </a:r>
            <a:r>
              <a:rPr lang="zh-CN" alt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堆排序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FFCC00"/>
              </a:buClr>
              <a:buSzPct val="80000"/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4000" b="1">
                <a:solidFill>
                  <a:schemeClr val="tx2"/>
                </a:solidFill>
                <a:latin typeface="Times New Roman" pitchFamily="18" charset="0"/>
              </a:rPr>
              <a:t>、堆排序的原理</a:t>
            </a:r>
            <a:endParaRPr lang="en-US" altLang="zh-CN" sz="4000" b="1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80000"/>
              <a:buFont typeface="Wingdings" pitchFamily="2" charset="2"/>
              <a:buChar char="v"/>
            </a:pPr>
            <a:r>
              <a:rPr lang="zh-CN" altLang="en-US" sz="3200" b="1">
                <a:latin typeface="Times New Roman" pitchFamily="18" charset="0"/>
              </a:rPr>
              <a:t>  选择排序的关键：找最大记录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80000"/>
              <a:buFont typeface="Wingdings" pitchFamily="2" charset="2"/>
              <a:buChar char="v"/>
            </a:pPr>
            <a:r>
              <a:rPr lang="zh-CN" altLang="en-US" sz="3200" b="1">
                <a:latin typeface="Times New Roman" pitchFamily="18" charset="0"/>
              </a:rPr>
              <a:t>  堆排序：利用</a:t>
            </a:r>
            <a:r>
              <a:rPr lang="zh-CN" altLang="en-US" sz="3200" b="1">
                <a:solidFill>
                  <a:srgbClr val="CC3300"/>
                </a:solidFill>
                <a:latin typeface="Times New Roman" pitchFamily="18" charset="0"/>
              </a:rPr>
              <a:t>淘汰赛</a:t>
            </a:r>
            <a:r>
              <a:rPr lang="zh-CN" altLang="en-US" sz="3200" b="1">
                <a:latin typeface="Times New Roman" pitchFamily="18" charset="0"/>
              </a:rPr>
              <a:t>的方式寻找当前序列中的最大记录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80000"/>
              <a:buFont typeface="Wingdings" pitchFamily="2" charset="2"/>
              <a:buChar char="v"/>
            </a:pPr>
            <a:r>
              <a:rPr lang="zh-CN" altLang="en-US" sz="3200" b="1">
                <a:solidFill>
                  <a:srgbClr val="CC3300"/>
                </a:solidFill>
                <a:latin typeface="Times New Roman" pitchFamily="18" charset="0"/>
              </a:rPr>
              <a:t>淘汰赛的思想：</a:t>
            </a:r>
            <a:r>
              <a:rPr lang="zh-CN" altLang="en-US" sz="3200" b="1">
                <a:latin typeface="Times New Roman" pitchFamily="18" charset="0"/>
              </a:rPr>
              <a:t>对</a:t>
            </a:r>
            <a:r>
              <a:rPr lang="en-US" altLang="zh-CN" sz="3200" b="1">
                <a:latin typeface="Times New Roman" pitchFamily="18" charset="0"/>
              </a:rPr>
              <a:t>n</a:t>
            </a:r>
            <a:r>
              <a:rPr lang="zh-CN" altLang="en-US" sz="3200" b="1">
                <a:latin typeface="Times New Roman" pitchFamily="18" charset="0"/>
              </a:rPr>
              <a:t>个选手，两两比赛，得到 </a:t>
            </a:r>
            <a:r>
              <a:rPr lang="zh-CN" altLang="en-US" sz="3200" b="1"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3200" b="1">
                <a:latin typeface="Times New Roman" pitchFamily="18" charset="0"/>
              </a:rPr>
              <a:t>n/2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zh-CN" altLang="en-US" sz="3200" b="1">
                <a:latin typeface="Times New Roman" pitchFamily="18" charset="0"/>
              </a:rPr>
              <a:t>个优胜者，作为第一轮的结果；然后对这</a:t>
            </a:r>
            <a:r>
              <a:rPr lang="zh-CN" altLang="en-US" sz="3200" b="1"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3200" b="1">
                <a:latin typeface="Times New Roman" pitchFamily="18" charset="0"/>
              </a:rPr>
              <a:t>n/2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</a:t>
            </a:r>
            <a:r>
              <a:rPr lang="zh-CN" altLang="en-US" sz="3200" b="1">
                <a:latin typeface="Times New Roman" pitchFamily="18" charset="0"/>
              </a:rPr>
              <a:t>个选手，再两两比赛，</a:t>
            </a:r>
            <a:r>
              <a:rPr lang="en-US" altLang="zh-CN" sz="3200" b="1">
                <a:latin typeface="Times New Roman" pitchFamily="18" charset="0"/>
              </a:rPr>
              <a:t>…</a:t>
            </a:r>
            <a:r>
              <a:rPr lang="zh-CN" altLang="en-US" sz="3200" b="1">
                <a:latin typeface="Times New Roman" pitchFamily="18" charset="0"/>
              </a:rPr>
              <a:t>，如此重复，直到选出一个冠军。</a:t>
            </a:r>
          </a:p>
        </p:txBody>
      </p:sp>
    </p:spTree>
  </p:cSld>
  <p:clrMapOvr>
    <a:masterClrMapping/>
  </p:clrMapOvr>
  <p:transition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142875" y="260350"/>
            <a:ext cx="8820150" cy="537712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3200" dirty="0">
                <a:solidFill>
                  <a:schemeClr val="tx1"/>
                </a:solidFill>
                <a:latin typeface="宋体" pitchFamily="2" charset="-122"/>
              </a:rPr>
              <a:t>排序算法有多种分类方法</a:t>
            </a:r>
            <a:endParaRPr kumimoji="1" lang="en-US" altLang="zh-CN" sz="3200" dirty="0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5AF97F9-BD2D-4F07-9FBA-D9A8E39EF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08036"/>
              </p:ext>
            </p:extLst>
          </p:nvPr>
        </p:nvGraphicFramePr>
        <p:xfrm>
          <a:off x="180243" y="1718810"/>
          <a:ext cx="8783513" cy="39474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9342">
                  <a:extLst>
                    <a:ext uri="{9D8B030D-6E8A-4147-A177-3AD203B41FA5}">
                      <a16:colId xmlns:a16="http://schemas.microsoft.com/office/drawing/2014/main" val="2929796048"/>
                    </a:ext>
                  </a:extLst>
                </a:gridCol>
                <a:gridCol w="4658955">
                  <a:extLst>
                    <a:ext uri="{9D8B030D-6E8A-4147-A177-3AD203B41FA5}">
                      <a16:colId xmlns:a16="http://schemas.microsoft.com/office/drawing/2014/main" val="1952479413"/>
                    </a:ext>
                  </a:extLst>
                </a:gridCol>
                <a:gridCol w="2625216">
                  <a:extLst>
                    <a:ext uri="{9D8B030D-6E8A-4147-A177-3AD203B41FA5}">
                      <a16:colId xmlns:a16="http://schemas.microsoft.com/office/drawing/2014/main" val="287065095"/>
                    </a:ext>
                  </a:extLst>
                </a:gridCol>
              </a:tblGrid>
              <a:tr h="33558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分类依据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排序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60679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对存储空间的使用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外排序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63728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kumimoji="0"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关键词的操作</a:t>
                      </a:r>
                      <a:endParaRPr kumimoji="0"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基于关键词比较的排序算法</a:t>
                      </a:r>
                      <a:endParaRPr kumimoji="0" lang="en-US" altLang="zh-CN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插入排序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直接插入排序及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排序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algn="ctr"/>
                      <a:r>
                        <a:rPr lang="zh-CN" altLang="en-US" dirty="0"/>
                        <a:t>交换排序（冒泡排序及快速排序）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选择排序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直接选择和堆排序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algn="ctr"/>
                      <a:r>
                        <a:rPr lang="zh-CN" altLang="en-US" dirty="0"/>
                        <a:t>合并排序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分布排序算法</a:t>
                      </a:r>
                      <a:endParaRPr kumimoji="0" lang="zh-CN" alt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76246"/>
                  </a:ext>
                </a:extLst>
              </a:tr>
              <a:tr h="1204245">
                <a:tc>
                  <a:txBody>
                    <a:bodyPr/>
                    <a:lstStyle/>
                    <a:p>
                      <a:r>
                        <a:rPr kumimoji="0"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按照时间代价分类</a:t>
                      </a:r>
                      <a:endParaRPr kumimoji="0"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平方阶排序算法</a:t>
                      </a:r>
                      <a:endParaRPr kumimoji="0" lang="zh-CN" alt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线性对数阶算法</a:t>
                      </a:r>
                      <a:endParaRPr kumimoji="0" lang="zh-CN" alt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0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37527"/>
      </p:ext>
    </p:extLst>
  </p:cSld>
  <p:clrMapOvr>
    <a:masterClrMapping/>
  </p:clrMapOvr>
  <p:transition>
    <p:strips dir="r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ChangeArrowheads="1"/>
          </p:cNvSpPr>
          <p:nvPr/>
        </p:nvSpPr>
        <p:spPr bwMode="auto">
          <a:xfrm>
            <a:off x="304800" y="4076700"/>
            <a:ext cx="851535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满二叉树的叶结点，存放待排序记录的关键词。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如果 </a:t>
            </a:r>
            <a:r>
              <a:rPr kumimoji="1" lang="en-US" altLang="zh-CN" sz="2400" b="1" i="1">
                <a:latin typeface="Times New Roman" pitchFamily="18" charset="0"/>
                <a:ea typeface="仿宋_GB2312" pitchFamily="49" charset="-122"/>
              </a:rPr>
              <a:t>n </a:t>
            </a: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不是</a:t>
            </a:r>
            <a:r>
              <a:rPr kumimoji="1" lang="en-US" altLang="zh-CN" sz="2400" b="1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的 </a:t>
            </a:r>
            <a:r>
              <a:rPr kumimoji="1" lang="en-US" altLang="zh-CN" sz="2400" b="1" i="1">
                <a:latin typeface="Times New Roman" pitchFamily="18" charset="0"/>
                <a:ea typeface="仿宋_GB2312" pitchFamily="49" charset="-122"/>
              </a:rPr>
              <a:t>k </a:t>
            </a: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次幂，则让叶结点数补足到满足 </a:t>
            </a:r>
            <a:r>
              <a:rPr kumimoji="1" lang="en-US" altLang="zh-CN" sz="2400" b="1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i="1" baseline="30000"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en-US" altLang="zh-CN" sz="2400" b="1" baseline="30000">
                <a:latin typeface="Times New Roman" pitchFamily="18" charset="0"/>
                <a:ea typeface="仿宋_GB2312" pitchFamily="49" charset="-122"/>
              </a:rPr>
              <a:t>-1</a:t>
            </a:r>
            <a:r>
              <a:rPr kumimoji="1" lang="en-US" altLang="zh-CN" sz="2400" b="1">
                <a:latin typeface="Times New Roman" pitchFamily="18" charset="0"/>
                <a:ea typeface="仿宋_GB2312" pitchFamily="49" charset="-122"/>
              </a:rPr>
              <a:t> &lt; </a:t>
            </a:r>
            <a:r>
              <a:rPr kumimoji="1" lang="en-US" altLang="zh-CN" sz="2400" b="1" i="1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</a:t>
            </a:r>
            <a:r>
              <a:rPr kumimoji="1" lang="en-US" altLang="zh-CN" sz="2400" b="1">
                <a:latin typeface="Times New Roman" pitchFamily="18" charset="0"/>
                <a:ea typeface="仿宋_GB2312" pitchFamily="49" charset="-122"/>
              </a:rPr>
              <a:t> 2</a:t>
            </a:r>
            <a:r>
              <a:rPr kumimoji="1" lang="en-US" altLang="zh-CN" sz="2400" b="1" i="1" baseline="30000">
                <a:latin typeface="Times New Roman" pitchFamily="18" charset="0"/>
                <a:ea typeface="仿宋_GB2312" pitchFamily="49" charset="-122"/>
              </a:rPr>
              <a:t>k </a:t>
            </a: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的</a:t>
            </a:r>
            <a:r>
              <a:rPr kumimoji="1" lang="en-US" altLang="zh-CN" sz="2400" b="1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i="1" baseline="30000">
                <a:latin typeface="Times New Roman" pitchFamily="18" charset="0"/>
                <a:ea typeface="仿宋_GB2312" pitchFamily="49" charset="-122"/>
              </a:rPr>
              <a:t>k</a:t>
            </a: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个。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非叶结点是关键词两两比较的结果，根结点的关键词最大。</a:t>
            </a:r>
          </a:p>
        </p:txBody>
      </p:sp>
      <p:grpSp>
        <p:nvGrpSpPr>
          <p:cNvPr id="503811" name="Group 3"/>
          <p:cNvGrpSpPr>
            <a:grpSpLocks/>
          </p:cNvGrpSpPr>
          <p:nvPr/>
        </p:nvGrpSpPr>
        <p:grpSpPr bwMode="auto">
          <a:xfrm>
            <a:off x="215900" y="-26988"/>
            <a:ext cx="8677275" cy="3627438"/>
            <a:chOff x="336" y="90"/>
            <a:chExt cx="5424" cy="2643"/>
          </a:xfrm>
        </p:grpSpPr>
        <p:sp>
          <p:nvSpPr>
            <p:cNvPr id="503812" name="Line 4"/>
            <p:cNvSpPr>
              <a:spLocks noChangeShapeType="1"/>
            </p:cNvSpPr>
            <p:nvPr/>
          </p:nvSpPr>
          <p:spPr bwMode="auto">
            <a:xfrm>
              <a:off x="3120" y="672"/>
              <a:ext cx="100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13" name="Line 5"/>
            <p:cNvSpPr>
              <a:spLocks noChangeShapeType="1"/>
            </p:cNvSpPr>
            <p:nvPr/>
          </p:nvSpPr>
          <p:spPr bwMode="auto">
            <a:xfrm flipV="1">
              <a:off x="1824" y="672"/>
              <a:ext cx="10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14" name="Line 6"/>
            <p:cNvSpPr>
              <a:spLocks noChangeShapeType="1"/>
            </p:cNvSpPr>
            <p:nvPr/>
          </p:nvSpPr>
          <p:spPr bwMode="auto">
            <a:xfrm flipH="1">
              <a:off x="3648" y="1104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15" name="Line 7"/>
            <p:cNvSpPr>
              <a:spLocks noChangeShapeType="1"/>
            </p:cNvSpPr>
            <p:nvPr/>
          </p:nvSpPr>
          <p:spPr bwMode="auto">
            <a:xfrm>
              <a:off x="1728" y="1104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16" name="Line 8"/>
            <p:cNvSpPr>
              <a:spLocks noChangeShapeType="1"/>
            </p:cNvSpPr>
            <p:nvPr/>
          </p:nvSpPr>
          <p:spPr bwMode="auto">
            <a:xfrm>
              <a:off x="4368" y="1104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17" name="Line 9"/>
            <p:cNvSpPr>
              <a:spLocks noChangeShapeType="1"/>
            </p:cNvSpPr>
            <p:nvPr/>
          </p:nvSpPr>
          <p:spPr bwMode="auto">
            <a:xfrm flipH="1">
              <a:off x="1104" y="1152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18" name="Line 10"/>
            <p:cNvSpPr>
              <a:spLocks noChangeShapeType="1"/>
            </p:cNvSpPr>
            <p:nvPr/>
          </p:nvSpPr>
          <p:spPr bwMode="auto">
            <a:xfrm flipH="1">
              <a:off x="2016" y="1584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19" name="Line 11"/>
            <p:cNvSpPr>
              <a:spLocks noChangeShapeType="1"/>
            </p:cNvSpPr>
            <p:nvPr/>
          </p:nvSpPr>
          <p:spPr bwMode="auto">
            <a:xfrm flipH="1">
              <a:off x="3264" y="1584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0" name="Line 12"/>
            <p:cNvSpPr>
              <a:spLocks noChangeShapeType="1"/>
            </p:cNvSpPr>
            <p:nvPr/>
          </p:nvSpPr>
          <p:spPr bwMode="auto">
            <a:xfrm flipH="1">
              <a:off x="4608" y="1584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1" name="Line 13"/>
            <p:cNvSpPr>
              <a:spLocks noChangeShapeType="1"/>
            </p:cNvSpPr>
            <p:nvPr/>
          </p:nvSpPr>
          <p:spPr bwMode="auto">
            <a:xfrm>
              <a:off x="4992" y="1632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2" name="Rectangle 14"/>
            <p:cNvSpPr>
              <a:spLocks noChangeArrowheads="1"/>
            </p:cNvSpPr>
            <p:nvPr/>
          </p:nvSpPr>
          <p:spPr bwMode="auto">
            <a:xfrm>
              <a:off x="4944" y="2064"/>
              <a:ext cx="432" cy="288"/>
            </a:xfrm>
            <a:prstGeom prst="rect">
              <a:avLst/>
            </a:prstGeom>
            <a:gradFill rotWithShape="0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>
                <a:solidFill>
                  <a:srgbClr val="990099"/>
                </a:solidFill>
                <a:effectDag name="">
                  <a:cont type="tree" name="">
                    <a:effect ref="fillLine"/>
                    <a:outerShdw dist="38100" dir="13500000" algn="br">
                      <a:srgbClr val="E54CE5"/>
                    </a:outerShdw>
                  </a:cont>
                  <a:cont type="tree" name="">
                    <a:effect ref="fillLine"/>
                    <a:outerShdw dist="38100" dir="2700000" algn="tl">
                      <a:srgbClr val="5B005B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23" name="Line 15"/>
            <p:cNvSpPr>
              <a:spLocks noChangeShapeType="1"/>
            </p:cNvSpPr>
            <p:nvPr/>
          </p:nvSpPr>
          <p:spPr bwMode="auto">
            <a:xfrm>
              <a:off x="3648" y="1632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4" name="Line 16"/>
            <p:cNvSpPr>
              <a:spLocks noChangeShapeType="1"/>
            </p:cNvSpPr>
            <p:nvPr/>
          </p:nvSpPr>
          <p:spPr bwMode="auto">
            <a:xfrm>
              <a:off x="2400" y="1632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5" name="Line 17"/>
            <p:cNvSpPr>
              <a:spLocks noChangeShapeType="1"/>
            </p:cNvSpPr>
            <p:nvPr/>
          </p:nvSpPr>
          <p:spPr bwMode="auto">
            <a:xfrm>
              <a:off x="1104" y="1632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6" name="Line 18"/>
            <p:cNvSpPr>
              <a:spLocks noChangeShapeType="1"/>
            </p:cNvSpPr>
            <p:nvPr/>
          </p:nvSpPr>
          <p:spPr bwMode="auto">
            <a:xfrm flipH="1">
              <a:off x="720" y="1584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7" name="Oval 19"/>
            <p:cNvSpPr>
              <a:spLocks noChangeArrowheads="1"/>
            </p:cNvSpPr>
            <p:nvPr/>
          </p:nvSpPr>
          <p:spPr bwMode="auto">
            <a:xfrm>
              <a:off x="2784" y="432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63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28" name="Text Box 20"/>
            <p:cNvSpPr txBox="1">
              <a:spLocks noChangeArrowheads="1"/>
            </p:cNvSpPr>
            <p:nvPr/>
          </p:nvSpPr>
          <p:spPr bwMode="auto">
            <a:xfrm>
              <a:off x="2539" y="90"/>
              <a:ext cx="862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Winner 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503829" name="Oval 21"/>
            <p:cNvSpPr>
              <a:spLocks noChangeArrowheads="1"/>
            </p:cNvSpPr>
            <p:nvPr/>
          </p:nvSpPr>
          <p:spPr bwMode="auto">
            <a:xfrm>
              <a:off x="1497" y="867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49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30" name="Oval 22"/>
            <p:cNvSpPr>
              <a:spLocks noChangeArrowheads="1"/>
            </p:cNvSpPr>
            <p:nvPr/>
          </p:nvSpPr>
          <p:spPr bwMode="auto">
            <a:xfrm>
              <a:off x="4080" y="86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63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31" name="Oval 23"/>
            <p:cNvSpPr>
              <a:spLocks noChangeArrowheads="1"/>
            </p:cNvSpPr>
            <p:nvPr/>
          </p:nvSpPr>
          <p:spPr bwMode="auto">
            <a:xfrm>
              <a:off x="3360" y="134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16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32" name="Oval 24"/>
            <p:cNvSpPr>
              <a:spLocks noChangeArrowheads="1"/>
            </p:cNvSpPr>
            <p:nvPr/>
          </p:nvSpPr>
          <p:spPr bwMode="auto">
            <a:xfrm>
              <a:off x="4704" y="134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63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33" name="Oval 25"/>
            <p:cNvSpPr>
              <a:spLocks noChangeArrowheads="1"/>
            </p:cNvSpPr>
            <p:nvPr/>
          </p:nvSpPr>
          <p:spPr bwMode="auto">
            <a:xfrm>
              <a:off x="2112" y="134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49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34" name="Oval 26"/>
            <p:cNvSpPr>
              <a:spLocks noChangeArrowheads="1"/>
            </p:cNvSpPr>
            <p:nvPr/>
          </p:nvSpPr>
          <p:spPr bwMode="auto">
            <a:xfrm>
              <a:off x="816" y="134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25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35" name="Rectangle 27"/>
            <p:cNvSpPr>
              <a:spLocks noChangeArrowheads="1"/>
            </p:cNvSpPr>
            <p:nvPr/>
          </p:nvSpPr>
          <p:spPr bwMode="auto">
            <a:xfrm>
              <a:off x="384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21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36" name="Rectangle 28"/>
            <p:cNvSpPr>
              <a:spLocks noChangeArrowheads="1"/>
            </p:cNvSpPr>
            <p:nvPr/>
          </p:nvSpPr>
          <p:spPr bwMode="auto">
            <a:xfrm>
              <a:off x="1056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25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37" name="Rectangle 29"/>
            <p:cNvSpPr>
              <a:spLocks noChangeArrowheads="1"/>
            </p:cNvSpPr>
            <p:nvPr/>
          </p:nvSpPr>
          <p:spPr bwMode="auto">
            <a:xfrm>
              <a:off x="1680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38" name="Rectangle 30"/>
            <p:cNvSpPr>
              <a:spLocks noChangeArrowheads="1"/>
            </p:cNvSpPr>
            <p:nvPr/>
          </p:nvSpPr>
          <p:spPr bwMode="auto">
            <a:xfrm>
              <a:off x="2352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25*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39" name="Rectangle 31"/>
            <p:cNvSpPr>
              <a:spLocks noChangeArrowheads="1"/>
            </p:cNvSpPr>
            <p:nvPr/>
          </p:nvSpPr>
          <p:spPr bwMode="auto">
            <a:xfrm>
              <a:off x="2976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16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40" name="Rectangle 32"/>
            <p:cNvSpPr>
              <a:spLocks noChangeArrowheads="1"/>
            </p:cNvSpPr>
            <p:nvPr/>
          </p:nvSpPr>
          <p:spPr bwMode="auto">
            <a:xfrm>
              <a:off x="3648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41" name="Rectangle 33"/>
            <p:cNvSpPr>
              <a:spLocks noChangeArrowheads="1"/>
            </p:cNvSpPr>
            <p:nvPr/>
          </p:nvSpPr>
          <p:spPr bwMode="auto">
            <a:xfrm>
              <a:off x="4272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63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3842" name="Text Box 34"/>
            <p:cNvSpPr txBox="1">
              <a:spLocks noChangeArrowheads="1"/>
            </p:cNvSpPr>
            <p:nvPr/>
          </p:nvSpPr>
          <p:spPr bwMode="auto">
            <a:xfrm>
              <a:off x="336" y="2400"/>
              <a:ext cx="5424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[7] 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[8] 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[9] 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[10]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[11] 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[12] 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[13] </a:t>
              </a:r>
              <a:r>
                <a:rPr kumimoji="1" lang="en-US" altLang="zh-CN" sz="2400" b="1" i="1">
                  <a:latin typeface="Times New Roman" pitchFamily="18" charset="0"/>
                </a:rPr>
                <a:t> tree</a:t>
              </a:r>
              <a:r>
                <a:rPr kumimoji="1" lang="en-US" altLang="zh-CN" sz="2400" b="1">
                  <a:latin typeface="Times New Roman" pitchFamily="18" charset="0"/>
                </a:rPr>
                <a:t>[14]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3886200" cy="533400"/>
          </a:xfrm>
          <a:noFill/>
          <a:ln/>
        </p:spPr>
        <p:txBody>
          <a:bodyPr>
            <a:normAutofit fontScale="90000"/>
          </a:bodyPr>
          <a:lstStyle/>
          <a:p>
            <a:pPr algn="just"/>
            <a:r>
              <a:rPr lang="zh-CN" altLang="en-US" sz="3200" b="1">
                <a:ea typeface="宋体" pitchFamily="2" charset="-122"/>
              </a:rPr>
              <a:t>比赛树的概念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162925" cy="3779837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2400">
                <a:latin typeface="宋体" pitchFamily="2" charset="-122"/>
              </a:rPr>
              <a:t>每次两两比较的结果是把关键词大者作为优胜者上升到双亲结点，称这种树为比赛树。</a:t>
            </a:r>
          </a:p>
          <a:p>
            <a:pPr algn="just">
              <a:lnSpc>
                <a:spcPct val="130000"/>
              </a:lnSpc>
            </a:pPr>
            <a:r>
              <a:rPr lang="zh-CN" altLang="en-US" sz="2400">
                <a:latin typeface="宋体" pitchFamily="2" charset="-122"/>
              </a:rPr>
              <a:t>位于最底层的叶结点叫做比赛树的</a:t>
            </a:r>
            <a:r>
              <a:rPr lang="zh-CN" altLang="en-US" sz="2400">
                <a:solidFill>
                  <a:srgbClr val="C60C19"/>
                </a:solidFill>
                <a:latin typeface="宋体" pitchFamily="2" charset="-122"/>
              </a:rPr>
              <a:t>外结点</a:t>
            </a:r>
            <a:r>
              <a:rPr lang="zh-CN" altLang="en-US" sz="2400">
                <a:latin typeface="宋体" pitchFamily="2" charset="-122"/>
              </a:rPr>
              <a:t>，非叶结点称为比赛树的</a:t>
            </a:r>
            <a:r>
              <a:rPr lang="zh-CN" altLang="en-US" sz="2400">
                <a:solidFill>
                  <a:srgbClr val="C60C19"/>
                </a:solidFill>
                <a:latin typeface="宋体" pitchFamily="2" charset="-122"/>
              </a:rPr>
              <a:t>内结点</a:t>
            </a:r>
            <a:r>
              <a:rPr lang="zh-CN" altLang="en-US" sz="2400">
                <a:latin typeface="宋体" pitchFamily="2" charset="-122"/>
              </a:rPr>
              <a:t>。每个结点除了存放记录的关键词外，还存放了此对象在满二叉树中的序号。</a:t>
            </a:r>
          </a:p>
          <a:p>
            <a:pPr algn="just">
              <a:lnSpc>
                <a:spcPct val="130000"/>
              </a:lnSpc>
            </a:pPr>
            <a:r>
              <a:rPr lang="zh-CN" altLang="en-US" sz="2400">
                <a:latin typeface="宋体" pitchFamily="2" charset="-122"/>
              </a:rPr>
              <a:t>比赛树最顶层是树的根，表示最后选择出来的具有最大关键词的记录。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  <p:transition>
    <p:cover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ChangeArrowheads="1"/>
          </p:cNvSpPr>
          <p:nvPr/>
        </p:nvSpPr>
        <p:spPr bwMode="auto">
          <a:xfrm>
            <a:off x="395288" y="5068888"/>
            <a:ext cx="85153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35000"/>
              </a:lnSpc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形成初始比赛树（最大关键词上升到根）</a:t>
            </a:r>
          </a:p>
          <a:p>
            <a:pPr marL="342900" indent="-342900" algn="just">
              <a:lnSpc>
                <a:spcPct val="135000"/>
              </a:lnSpc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得到最大记录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R[7]</a:t>
            </a:r>
            <a:endParaRPr kumimoji="1" lang="zh-CN" altLang="en-US" sz="2800" b="1"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505859" name="Group 3"/>
          <p:cNvGrpSpPr>
            <a:grpSpLocks/>
          </p:cNvGrpSpPr>
          <p:nvPr/>
        </p:nvGrpSpPr>
        <p:grpSpPr bwMode="auto">
          <a:xfrm>
            <a:off x="287338" y="142875"/>
            <a:ext cx="8610600" cy="4124325"/>
            <a:chOff x="336" y="90"/>
            <a:chExt cx="5424" cy="2598"/>
          </a:xfrm>
        </p:grpSpPr>
        <p:sp>
          <p:nvSpPr>
            <p:cNvPr id="505860" name="Line 4"/>
            <p:cNvSpPr>
              <a:spLocks noChangeShapeType="1"/>
            </p:cNvSpPr>
            <p:nvPr/>
          </p:nvSpPr>
          <p:spPr bwMode="auto">
            <a:xfrm>
              <a:off x="3120" y="672"/>
              <a:ext cx="100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1" name="Line 5"/>
            <p:cNvSpPr>
              <a:spLocks noChangeShapeType="1"/>
            </p:cNvSpPr>
            <p:nvPr/>
          </p:nvSpPr>
          <p:spPr bwMode="auto">
            <a:xfrm flipV="1">
              <a:off x="1824" y="672"/>
              <a:ext cx="10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2" name="Line 6"/>
            <p:cNvSpPr>
              <a:spLocks noChangeShapeType="1"/>
            </p:cNvSpPr>
            <p:nvPr/>
          </p:nvSpPr>
          <p:spPr bwMode="auto">
            <a:xfrm flipH="1">
              <a:off x="3648" y="1104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3" name="Line 7"/>
            <p:cNvSpPr>
              <a:spLocks noChangeShapeType="1"/>
            </p:cNvSpPr>
            <p:nvPr/>
          </p:nvSpPr>
          <p:spPr bwMode="auto">
            <a:xfrm>
              <a:off x="1728" y="1104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4" name="Line 8"/>
            <p:cNvSpPr>
              <a:spLocks noChangeShapeType="1"/>
            </p:cNvSpPr>
            <p:nvPr/>
          </p:nvSpPr>
          <p:spPr bwMode="auto">
            <a:xfrm>
              <a:off x="4368" y="1104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5" name="Line 9"/>
            <p:cNvSpPr>
              <a:spLocks noChangeShapeType="1"/>
            </p:cNvSpPr>
            <p:nvPr/>
          </p:nvSpPr>
          <p:spPr bwMode="auto">
            <a:xfrm flipH="1">
              <a:off x="1104" y="1152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6" name="Line 10"/>
            <p:cNvSpPr>
              <a:spLocks noChangeShapeType="1"/>
            </p:cNvSpPr>
            <p:nvPr/>
          </p:nvSpPr>
          <p:spPr bwMode="auto">
            <a:xfrm flipH="1">
              <a:off x="2016" y="1584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7" name="Line 11"/>
            <p:cNvSpPr>
              <a:spLocks noChangeShapeType="1"/>
            </p:cNvSpPr>
            <p:nvPr/>
          </p:nvSpPr>
          <p:spPr bwMode="auto">
            <a:xfrm flipH="1">
              <a:off x="3264" y="1584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8" name="Line 12"/>
            <p:cNvSpPr>
              <a:spLocks noChangeShapeType="1"/>
            </p:cNvSpPr>
            <p:nvPr/>
          </p:nvSpPr>
          <p:spPr bwMode="auto">
            <a:xfrm flipH="1">
              <a:off x="4608" y="1584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9" name="Line 13"/>
            <p:cNvSpPr>
              <a:spLocks noChangeShapeType="1"/>
            </p:cNvSpPr>
            <p:nvPr/>
          </p:nvSpPr>
          <p:spPr bwMode="auto">
            <a:xfrm>
              <a:off x="4992" y="1632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70" name="Rectangle 14"/>
            <p:cNvSpPr>
              <a:spLocks noChangeArrowheads="1"/>
            </p:cNvSpPr>
            <p:nvPr/>
          </p:nvSpPr>
          <p:spPr bwMode="auto">
            <a:xfrm>
              <a:off x="4944" y="2064"/>
              <a:ext cx="432" cy="288"/>
            </a:xfrm>
            <a:prstGeom prst="rect">
              <a:avLst/>
            </a:prstGeom>
            <a:gradFill rotWithShape="0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>
                <a:solidFill>
                  <a:srgbClr val="990099"/>
                </a:solidFill>
                <a:effectDag name="">
                  <a:cont type="tree" name="">
                    <a:effect ref="fillLine"/>
                    <a:outerShdw dist="38100" dir="13500000" algn="br">
                      <a:srgbClr val="E54CE5"/>
                    </a:outerShdw>
                  </a:cont>
                  <a:cont type="tree" name="">
                    <a:effect ref="fillLine"/>
                    <a:outerShdw dist="38100" dir="2700000" algn="tl">
                      <a:srgbClr val="5B005B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71" name="Line 15"/>
            <p:cNvSpPr>
              <a:spLocks noChangeShapeType="1"/>
            </p:cNvSpPr>
            <p:nvPr/>
          </p:nvSpPr>
          <p:spPr bwMode="auto">
            <a:xfrm>
              <a:off x="3648" y="1632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72" name="Line 16"/>
            <p:cNvSpPr>
              <a:spLocks noChangeShapeType="1"/>
            </p:cNvSpPr>
            <p:nvPr/>
          </p:nvSpPr>
          <p:spPr bwMode="auto">
            <a:xfrm>
              <a:off x="2400" y="1632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73" name="Line 17"/>
            <p:cNvSpPr>
              <a:spLocks noChangeShapeType="1"/>
            </p:cNvSpPr>
            <p:nvPr/>
          </p:nvSpPr>
          <p:spPr bwMode="auto">
            <a:xfrm>
              <a:off x="1104" y="1632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74" name="Line 18"/>
            <p:cNvSpPr>
              <a:spLocks noChangeShapeType="1"/>
            </p:cNvSpPr>
            <p:nvPr/>
          </p:nvSpPr>
          <p:spPr bwMode="auto">
            <a:xfrm flipH="1">
              <a:off x="720" y="1584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75" name="Oval 19"/>
            <p:cNvSpPr>
              <a:spLocks noChangeArrowheads="1"/>
            </p:cNvSpPr>
            <p:nvPr/>
          </p:nvSpPr>
          <p:spPr bwMode="auto">
            <a:xfrm>
              <a:off x="2784" y="432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63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76" name="Text Box 20"/>
            <p:cNvSpPr txBox="1">
              <a:spLocks noChangeArrowheads="1"/>
            </p:cNvSpPr>
            <p:nvPr/>
          </p:nvSpPr>
          <p:spPr bwMode="auto">
            <a:xfrm>
              <a:off x="2539" y="90"/>
              <a:ext cx="8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Winner 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505877" name="Oval 21"/>
            <p:cNvSpPr>
              <a:spLocks noChangeArrowheads="1"/>
            </p:cNvSpPr>
            <p:nvPr/>
          </p:nvSpPr>
          <p:spPr bwMode="auto">
            <a:xfrm>
              <a:off x="1497" y="867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49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78" name="Oval 22"/>
            <p:cNvSpPr>
              <a:spLocks noChangeArrowheads="1"/>
            </p:cNvSpPr>
            <p:nvPr/>
          </p:nvSpPr>
          <p:spPr bwMode="auto">
            <a:xfrm>
              <a:off x="4080" y="86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63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79" name="Oval 23"/>
            <p:cNvSpPr>
              <a:spLocks noChangeArrowheads="1"/>
            </p:cNvSpPr>
            <p:nvPr/>
          </p:nvSpPr>
          <p:spPr bwMode="auto">
            <a:xfrm>
              <a:off x="3360" y="134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16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80" name="Oval 24"/>
            <p:cNvSpPr>
              <a:spLocks noChangeArrowheads="1"/>
            </p:cNvSpPr>
            <p:nvPr/>
          </p:nvSpPr>
          <p:spPr bwMode="auto">
            <a:xfrm>
              <a:off x="4704" y="134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63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81" name="Oval 25"/>
            <p:cNvSpPr>
              <a:spLocks noChangeArrowheads="1"/>
            </p:cNvSpPr>
            <p:nvPr/>
          </p:nvSpPr>
          <p:spPr bwMode="auto">
            <a:xfrm>
              <a:off x="2112" y="134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4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49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82" name="Oval 26"/>
            <p:cNvSpPr>
              <a:spLocks noChangeArrowheads="1"/>
            </p:cNvSpPr>
            <p:nvPr/>
          </p:nvSpPr>
          <p:spPr bwMode="auto">
            <a:xfrm>
              <a:off x="816" y="134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25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83" name="Rectangle 27"/>
            <p:cNvSpPr>
              <a:spLocks noChangeArrowheads="1"/>
            </p:cNvSpPr>
            <p:nvPr/>
          </p:nvSpPr>
          <p:spPr bwMode="auto">
            <a:xfrm>
              <a:off x="384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21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84" name="Rectangle 28"/>
            <p:cNvSpPr>
              <a:spLocks noChangeArrowheads="1"/>
            </p:cNvSpPr>
            <p:nvPr/>
          </p:nvSpPr>
          <p:spPr bwMode="auto">
            <a:xfrm>
              <a:off x="1056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25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85" name="Rectangle 29"/>
            <p:cNvSpPr>
              <a:spLocks noChangeArrowheads="1"/>
            </p:cNvSpPr>
            <p:nvPr/>
          </p:nvSpPr>
          <p:spPr bwMode="auto">
            <a:xfrm>
              <a:off x="1680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49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86" name="Rectangle 30"/>
            <p:cNvSpPr>
              <a:spLocks noChangeArrowheads="1"/>
            </p:cNvSpPr>
            <p:nvPr/>
          </p:nvSpPr>
          <p:spPr bwMode="auto">
            <a:xfrm>
              <a:off x="2352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25*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87" name="Rectangle 31"/>
            <p:cNvSpPr>
              <a:spLocks noChangeArrowheads="1"/>
            </p:cNvSpPr>
            <p:nvPr/>
          </p:nvSpPr>
          <p:spPr bwMode="auto">
            <a:xfrm>
              <a:off x="2976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16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88" name="Rectangle 32"/>
            <p:cNvSpPr>
              <a:spLocks noChangeArrowheads="1"/>
            </p:cNvSpPr>
            <p:nvPr/>
          </p:nvSpPr>
          <p:spPr bwMode="auto">
            <a:xfrm>
              <a:off x="3648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08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89" name="Rectangle 33"/>
            <p:cNvSpPr>
              <a:spLocks noChangeArrowheads="1"/>
            </p:cNvSpPr>
            <p:nvPr/>
          </p:nvSpPr>
          <p:spPr bwMode="auto">
            <a:xfrm>
              <a:off x="4272" y="2064"/>
              <a:ext cx="43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63</a:t>
              </a:r>
              <a:endParaRPr kumimoji="1" lang="en-US" altLang="zh-CN" sz="2400">
                <a:effectDag name="">
                  <a:cont type="tree" name="">
                    <a:effect ref="fillLine"/>
                    <a:outerShdw dist="38100" dir="13500000" algn="br">
                      <a:srgbClr val="000000"/>
                    </a:outerShdw>
                  </a:cont>
                  <a:cont type="tree" name="">
                    <a:effect ref="fillLine"/>
                    <a:outerShdw dist="38100" dir="2700000" algn="tl">
                      <a:srgbClr val="000000"/>
                    </a:outerShdw>
                  </a:cont>
                  <a:effect ref="fillLine"/>
                </a:effectDag>
                <a:latin typeface="Times New Roman" pitchFamily="18" charset="0"/>
              </a:endParaRPr>
            </a:p>
          </p:txBody>
        </p:sp>
        <p:sp>
          <p:nvSpPr>
            <p:cNvPr id="505890" name="Text Box 34"/>
            <p:cNvSpPr txBox="1">
              <a:spLocks noChangeArrowheads="1"/>
            </p:cNvSpPr>
            <p:nvPr/>
          </p:nvSpPr>
          <p:spPr bwMode="auto">
            <a:xfrm>
              <a:off x="336" y="2400"/>
              <a:ext cx="5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[7] 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[8] 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[9] 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[10]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[11] 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[12]  </a:t>
              </a:r>
              <a:r>
                <a:rPr kumimoji="1" lang="en-US" altLang="zh-CN" sz="2400" b="1" i="1">
                  <a:latin typeface="Times New Roman" pitchFamily="18" charset="0"/>
                </a:rPr>
                <a:t>tree</a:t>
              </a:r>
              <a:r>
                <a:rPr kumimoji="1" lang="en-US" altLang="zh-CN" sz="2400" b="1">
                  <a:latin typeface="Times New Roman" pitchFamily="18" charset="0"/>
                </a:rPr>
                <a:t>[13] </a:t>
              </a:r>
              <a:r>
                <a:rPr kumimoji="1" lang="en-US" altLang="zh-CN" sz="2400" b="1" i="1">
                  <a:latin typeface="Times New Roman" pitchFamily="18" charset="0"/>
                </a:rPr>
                <a:t> tree</a:t>
              </a:r>
              <a:r>
                <a:rPr kumimoji="1" lang="en-US" altLang="zh-CN" sz="2400" b="1">
                  <a:latin typeface="Times New Roman" pitchFamily="18" charset="0"/>
                </a:rPr>
                <a:t>[14]</a:t>
              </a:r>
            </a:p>
          </p:txBody>
        </p:sp>
      </p:grpSp>
      <p:sp>
        <p:nvSpPr>
          <p:cNvPr id="505891" name="AutoShape 35"/>
          <p:cNvSpPr>
            <a:spLocks noChangeArrowheads="1"/>
          </p:cNvSpPr>
          <p:nvPr/>
        </p:nvSpPr>
        <p:spPr bwMode="auto">
          <a:xfrm>
            <a:off x="5486400" y="836613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FF3300">
                  <a:gamma/>
                  <a:shade val="46275"/>
                  <a:invGamma/>
                </a:srgbClr>
              </a:gs>
              <a:gs pos="5000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92" name="Text Box 36"/>
          <p:cNvSpPr txBox="1">
            <a:spLocks noChangeArrowheads="1"/>
          </p:cNvSpPr>
          <p:nvPr/>
        </p:nvSpPr>
        <p:spPr bwMode="auto">
          <a:xfrm>
            <a:off x="6880225" y="58420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[7]</a:t>
            </a:r>
            <a:endParaRPr kumimoji="1" lang="en-US" altLang="zh-CN" sz="32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5893" name="Rectangle 37"/>
          <p:cNvSpPr>
            <a:spLocks noGrp="1" noChangeArrowheads="1"/>
          </p:cNvSpPr>
          <p:nvPr>
            <p:ph type="title"/>
          </p:nvPr>
        </p:nvSpPr>
        <p:spPr>
          <a:xfrm>
            <a:off x="179388" y="4365625"/>
            <a:ext cx="6913562" cy="755650"/>
          </a:xfrm>
          <a:noFill/>
          <a:ln/>
        </p:spPr>
        <p:txBody>
          <a:bodyPr/>
          <a:lstStyle/>
          <a:p>
            <a:pPr algn="just"/>
            <a:r>
              <a:rPr lang="zh-CN" altLang="en-US" sz="2800" b="1"/>
              <a:t>利用比赛树的排序</a:t>
            </a:r>
            <a:r>
              <a:rPr lang="en-US" altLang="zh-CN" sz="2800" b="1"/>
              <a:t>——</a:t>
            </a:r>
            <a:r>
              <a:rPr lang="zh-CN" altLang="en-US" sz="2800" b="1"/>
              <a:t>第</a:t>
            </a:r>
            <a:r>
              <a:rPr lang="en-US" altLang="zh-CN" sz="2800" b="1"/>
              <a:t>1</a:t>
            </a:r>
            <a:r>
              <a:rPr lang="zh-CN" altLang="en-US" sz="2800" b="1"/>
              <a:t>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ChangeArrowheads="1"/>
          </p:cNvSpPr>
          <p:nvPr/>
        </p:nvSpPr>
        <p:spPr bwMode="auto">
          <a:xfrm>
            <a:off x="304800" y="5030788"/>
            <a:ext cx="8551863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35000"/>
              </a:lnSpc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将剩余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6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个记录，调整为新的比赛树</a:t>
            </a:r>
          </a:p>
          <a:p>
            <a:pPr marL="342900" indent="-342900" algn="just">
              <a:lnSpc>
                <a:spcPct val="135000"/>
              </a:lnSpc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得到第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大记录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R[6]</a:t>
            </a:r>
            <a:endParaRPr kumimoji="1" lang="zh-CN" altLang="en-US" sz="28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07907" name="Line 3"/>
          <p:cNvSpPr>
            <a:spLocks noChangeShapeType="1"/>
          </p:cNvSpPr>
          <p:nvPr/>
        </p:nvSpPr>
        <p:spPr bwMode="auto">
          <a:xfrm>
            <a:off x="4706938" y="1066800"/>
            <a:ext cx="1600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08" name="Line 4"/>
          <p:cNvSpPr>
            <a:spLocks noChangeShapeType="1"/>
          </p:cNvSpPr>
          <p:nvPr/>
        </p:nvSpPr>
        <p:spPr bwMode="auto">
          <a:xfrm flipV="1">
            <a:off x="2649538" y="1066800"/>
            <a:ext cx="1600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09" name="Line 5"/>
          <p:cNvSpPr>
            <a:spLocks noChangeShapeType="1"/>
          </p:cNvSpPr>
          <p:nvPr/>
        </p:nvSpPr>
        <p:spPr bwMode="auto">
          <a:xfrm flipH="1">
            <a:off x="5545138" y="17526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0" name="Line 6"/>
          <p:cNvSpPr>
            <a:spLocks noChangeShapeType="1"/>
          </p:cNvSpPr>
          <p:nvPr/>
        </p:nvSpPr>
        <p:spPr bwMode="auto">
          <a:xfrm>
            <a:off x="2497138" y="17526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auto">
          <a:xfrm>
            <a:off x="6688138" y="17526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2" name="Line 8"/>
          <p:cNvSpPr>
            <a:spLocks noChangeShapeType="1"/>
          </p:cNvSpPr>
          <p:nvPr/>
        </p:nvSpPr>
        <p:spPr bwMode="auto">
          <a:xfrm flipH="1">
            <a:off x="1506538" y="18288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3" name="Line 9"/>
          <p:cNvSpPr>
            <a:spLocks noChangeShapeType="1"/>
          </p:cNvSpPr>
          <p:nvPr/>
        </p:nvSpPr>
        <p:spPr bwMode="auto">
          <a:xfrm flipH="1">
            <a:off x="2954338" y="25146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4" name="Line 10"/>
          <p:cNvSpPr>
            <a:spLocks noChangeShapeType="1"/>
          </p:cNvSpPr>
          <p:nvPr/>
        </p:nvSpPr>
        <p:spPr bwMode="auto">
          <a:xfrm flipH="1">
            <a:off x="4935538" y="25146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5" name="Line 11"/>
          <p:cNvSpPr>
            <a:spLocks noChangeShapeType="1"/>
          </p:cNvSpPr>
          <p:nvPr/>
        </p:nvSpPr>
        <p:spPr bwMode="auto">
          <a:xfrm flipH="1">
            <a:off x="7069138" y="25146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6" name="Line 12"/>
          <p:cNvSpPr>
            <a:spLocks noChangeShapeType="1"/>
          </p:cNvSpPr>
          <p:nvPr/>
        </p:nvSpPr>
        <p:spPr bwMode="auto">
          <a:xfrm>
            <a:off x="7678738" y="25908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7" name="Rectangle 13"/>
          <p:cNvSpPr>
            <a:spLocks noChangeArrowheads="1"/>
          </p:cNvSpPr>
          <p:nvPr/>
        </p:nvSpPr>
        <p:spPr bwMode="auto">
          <a:xfrm>
            <a:off x="7602538" y="3276600"/>
            <a:ext cx="685800" cy="457200"/>
          </a:xfrm>
          <a:prstGeom prst="rect">
            <a:avLst/>
          </a:prstGeom>
          <a:gradFill rotWithShape="0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solidFill>
                <a:srgbClr val="990099"/>
              </a:solidFill>
              <a:effectDag name="">
                <a:cont type="tree" name="">
                  <a:effect ref="fillLine"/>
                  <a:outerShdw dist="38100" dir="13500000" algn="br">
                    <a:srgbClr val="E54CE5"/>
                  </a:outerShdw>
                </a:cont>
                <a:cont type="tree" name="">
                  <a:effect ref="fillLine"/>
                  <a:outerShdw dist="38100" dir="2700000" algn="tl">
                    <a:srgbClr val="5B005B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18" name="Line 14"/>
          <p:cNvSpPr>
            <a:spLocks noChangeShapeType="1"/>
          </p:cNvSpPr>
          <p:nvPr/>
        </p:nvSpPr>
        <p:spPr bwMode="auto">
          <a:xfrm>
            <a:off x="5545138" y="25908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9" name="Line 15"/>
          <p:cNvSpPr>
            <a:spLocks noChangeShapeType="1"/>
          </p:cNvSpPr>
          <p:nvPr/>
        </p:nvSpPr>
        <p:spPr bwMode="auto">
          <a:xfrm>
            <a:off x="3563938" y="25908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0" name="Line 16"/>
          <p:cNvSpPr>
            <a:spLocks noChangeShapeType="1"/>
          </p:cNvSpPr>
          <p:nvPr/>
        </p:nvSpPr>
        <p:spPr bwMode="auto">
          <a:xfrm>
            <a:off x="1506538" y="25908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1" name="Line 17"/>
          <p:cNvSpPr>
            <a:spLocks noChangeShapeType="1"/>
          </p:cNvSpPr>
          <p:nvPr/>
        </p:nvSpPr>
        <p:spPr bwMode="auto">
          <a:xfrm flipH="1">
            <a:off x="896938" y="25146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2" name="Oval 18"/>
          <p:cNvSpPr>
            <a:spLocks noChangeArrowheads="1"/>
          </p:cNvSpPr>
          <p:nvPr/>
        </p:nvSpPr>
        <p:spPr bwMode="auto">
          <a:xfrm>
            <a:off x="4173538" y="6858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仿宋_GB2312" pitchFamily="49" charset="-122"/>
              </a:rPr>
              <a:t>49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23" name="Text Box 19"/>
          <p:cNvSpPr txBox="1">
            <a:spLocks noChangeArrowheads="1"/>
          </p:cNvSpPr>
          <p:nvPr/>
        </p:nvSpPr>
        <p:spPr bwMode="auto">
          <a:xfrm>
            <a:off x="3784600" y="142875"/>
            <a:ext cx="1379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Winner 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07924" name="Oval 20"/>
          <p:cNvSpPr>
            <a:spLocks noChangeArrowheads="1"/>
          </p:cNvSpPr>
          <p:nvPr/>
        </p:nvSpPr>
        <p:spPr bwMode="auto">
          <a:xfrm>
            <a:off x="2130425" y="1376363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仿宋_GB2312" pitchFamily="49" charset="-122"/>
              </a:rPr>
              <a:t>49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25" name="Oval 21"/>
          <p:cNvSpPr>
            <a:spLocks noChangeArrowheads="1"/>
          </p:cNvSpPr>
          <p:nvPr/>
        </p:nvSpPr>
        <p:spPr bwMode="auto">
          <a:xfrm>
            <a:off x="6230938" y="1371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仿宋_GB2312" pitchFamily="49" charset="-122"/>
              </a:rPr>
              <a:t>16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26" name="Oval 22"/>
          <p:cNvSpPr>
            <a:spLocks noChangeArrowheads="1"/>
          </p:cNvSpPr>
          <p:nvPr/>
        </p:nvSpPr>
        <p:spPr bwMode="auto">
          <a:xfrm>
            <a:off x="5087938" y="2133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仿宋_GB2312" pitchFamily="49" charset="-122"/>
              </a:rPr>
              <a:t>16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27" name="Oval 23"/>
          <p:cNvSpPr>
            <a:spLocks noChangeArrowheads="1"/>
          </p:cNvSpPr>
          <p:nvPr/>
        </p:nvSpPr>
        <p:spPr bwMode="auto">
          <a:xfrm>
            <a:off x="7221538" y="2133600"/>
            <a:ext cx="533400" cy="533400"/>
          </a:xfrm>
          <a:prstGeom prst="ellipse">
            <a:avLst/>
          </a:prstGeom>
          <a:gradFill rotWithShape="1">
            <a:gsLst>
              <a:gs pos="0">
                <a:srgbClr val="800080">
                  <a:alpha val="77000"/>
                </a:srgbClr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-∞</a:t>
            </a:r>
          </a:p>
        </p:txBody>
      </p:sp>
      <p:sp>
        <p:nvSpPr>
          <p:cNvPr id="507928" name="Oval 24"/>
          <p:cNvSpPr>
            <a:spLocks noChangeArrowheads="1"/>
          </p:cNvSpPr>
          <p:nvPr/>
        </p:nvSpPr>
        <p:spPr bwMode="auto">
          <a:xfrm>
            <a:off x="3106738" y="2133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仿宋_GB2312" pitchFamily="49" charset="-122"/>
              </a:rPr>
              <a:t>49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29" name="Oval 25"/>
          <p:cNvSpPr>
            <a:spLocks noChangeArrowheads="1"/>
          </p:cNvSpPr>
          <p:nvPr/>
        </p:nvSpPr>
        <p:spPr bwMode="auto">
          <a:xfrm>
            <a:off x="1049338" y="2133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仿宋_GB2312" pitchFamily="49" charset="-122"/>
              </a:rPr>
              <a:t>25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30" name="Rectangle 26"/>
          <p:cNvSpPr>
            <a:spLocks noChangeArrowheads="1"/>
          </p:cNvSpPr>
          <p:nvPr/>
        </p:nvSpPr>
        <p:spPr bwMode="auto">
          <a:xfrm>
            <a:off x="363538" y="3276600"/>
            <a:ext cx="6858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31" name="Rectangle 27"/>
          <p:cNvSpPr>
            <a:spLocks noChangeArrowheads="1"/>
          </p:cNvSpPr>
          <p:nvPr/>
        </p:nvSpPr>
        <p:spPr bwMode="auto">
          <a:xfrm>
            <a:off x="1430338" y="3276600"/>
            <a:ext cx="6858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32" name="Rectangle 28"/>
          <p:cNvSpPr>
            <a:spLocks noChangeArrowheads="1"/>
          </p:cNvSpPr>
          <p:nvPr/>
        </p:nvSpPr>
        <p:spPr bwMode="auto">
          <a:xfrm>
            <a:off x="2420938" y="3276600"/>
            <a:ext cx="6858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33" name="Rectangle 29"/>
          <p:cNvSpPr>
            <a:spLocks noChangeArrowheads="1"/>
          </p:cNvSpPr>
          <p:nvPr/>
        </p:nvSpPr>
        <p:spPr bwMode="auto">
          <a:xfrm>
            <a:off x="3487738" y="3276600"/>
            <a:ext cx="6858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25*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34" name="Rectangle 30"/>
          <p:cNvSpPr>
            <a:spLocks noChangeArrowheads="1"/>
          </p:cNvSpPr>
          <p:nvPr/>
        </p:nvSpPr>
        <p:spPr bwMode="auto">
          <a:xfrm>
            <a:off x="4478338" y="3276600"/>
            <a:ext cx="6858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35" name="Rectangle 31"/>
          <p:cNvSpPr>
            <a:spLocks noChangeArrowheads="1"/>
          </p:cNvSpPr>
          <p:nvPr/>
        </p:nvSpPr>
        <p:spPr bwMode="auto">
          <a:xfrm>
            <a:off x="5545138" y="3276600"/>
            <a:ext cx="6858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36" name="Rectangle 32"/>
          <p:cNvSpPr>
            <a:spLocks noChangeArrowheads="1"/>
          </p:cNvSpPr>
          <p:nvPr/>
        </p:nvSpPr>
        <p:spPr bwMode="auto">
          <a:xfrm>
            <a:off x="6535738" y="3276600"/>
            <a:ext cx="685800" cy="457200"/>
          </a:xfrm>
          <a:prstGeom prst="rect">
            <a:avLst/>
          </a:prstGeom>
          <a:gradFill rotWithShape="1">
            <a:gsLst>
              <a:gs pos="0">
                <a:srgbClr val="800080">
                  <a:alpha val="82001"/>
                </a:srgbClr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MS PGothic" pitchFamily="34" charset="-128"/>
                <a:ea typeface="MS PGothic" pitchFamily="34" charset="-128"/>
              </a:rPr>
              <a:t>∞</a:t>
            </a:r>
            <a:endParaRPr kumimoji="1" lang="en-US" altLang="zh-CN" sz="2400">
              <a:solidFill>
                <a:srgbClr val="800080"/>
              </a:solidFill>
              <a:effectDag name="">
                <a:cont type="tree" name="">
                  <a:effect ref="fillLine"/>
                  <a:outerShdw dist="38100" dir="13500000" algn="br">
                    <a:srgbClr val="BF40C0"/>
                  </a:outerShdw>
                </a:cont>
                <a:cont type="tree" name="">
                  <a:effect ref="fillLine"/>
                  <a:outerShdw dist="38100" dir="2700000" algn="tl">
                    <a:srgbClr val="4C004C"/>
                  </a:outerShdw>
                </a:cont>
                <a:effect ref="fillLine"/>
              </a:effectDag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07937" name="Text Box 33"/>
          <p:cNvSpPr txBox="1">
            <a:spLocks noChangeArrowheads="1"/>
          </p:cNvSpPr>
          <p:nvPr/>
        </p:nvSpPr>
        <p:spPr bwMode="auto">
          <a:xfrm>
            <a:off x="287338" y="38100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[7] 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[8] 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[9] 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[10]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[11] 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[12] 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[13] </a:t>
            </a:r>
            <a:r>
              <a:rPr kumimoji="1" lang="en-US" altLang="zh-CN" sz="2400" b="1" i="1">
                <a:latin typeface="Times New Roman" pitchFamily="18" charset="0"/>
              </a:rPr>
              <a:t> tree</a:t>
            </a:r>
            <a:r>
              <a:rPr kumimoji="1" lang="en-US" altLang="zh-CN" sz="2400" b="1">
                <a:latin typeface="Times New Roman" pitchFamily="18" charset="0"/>
              </a:rPr>
              <a:t>[14]</a:t>
            </a:r>
          </a:p>
        </p:txBody>
      </p:sp>
      <p:sp>
        <p:nvSpPr>
          <p:cNvPr id="507938" name="AutoShape 34"/>
          <p:cNvSpPr>
            <a:spLocks noChangeArrowheads="1"/>
          </p:cNvSpPr>
          <p:nvPr/>
        </p:nvSpPr>
        <p:spPr bwMode="auto">
          <a:xfrm>
            <a:off x="5486400" y="836613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FF3300">
                  <a:gamma/>
                  <a:shade val="46275"/>
                  <a:invGamma/>
                </a:srgbClr>
              </a:gs>
              <a:gs pos="5000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39" name="Text Box 35"/>
          <p:cNvSpPr txBox="1">
            <a:spLocks noChangeArrowheads="1"/>
          </p:cNvSpPr>
          <p:nvPr/>
        </p:nvSpPr>
        <p:spPr bwMode="auto">
          <a:xfrm>
            <a:off x="6880225" y="58420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[6]</a:t>
            </a:r>
            <a:endParaRPr kumimoji="1" lang="en-US" altLang="zh-CN" sz="32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7940" name="Rectangle 36"/>
          <p:cNvSpPr>
            <a:spLocks noGrp="1" noChangeArrowheads="1"/>
          </p:cNvSpPr>
          <p:nvPr>
            <p:ph type="title"/>
          </p:nvPr>
        </p:nvSpPr>
        <p:spPr>
          <a:xfrm>
            <a:off x="179388" y="4437063"/>
            <a:ext cx="7669212" cy="755650"/>
          </a:xfrm>
          <a:noFill/>
          <a:ln/>
        </p:spPr>
        <p:txBody>
          <a:bodyPr/>
          <a:lstStyle/>
          <a:p>
            <a:pPr algn="just"/>
            <a:r>
              <a:rPr lang="zh-CN" altLang="en-US" sz="2800" b="1"/>
              <a:t>利用比赛树的排序</a:t>
            </a:r>
            <a:r>
              <a:rPr lang="en-US" altLang="zh-CN" sz="2800" b="1"/>
              <a:t>——</a:t>
            </a:r>
            <a:r>
              <a:rPr lang="zh-CN" altLang="en-US" sz="2800" b="1"/>
              <a:t>第</a:t>
            </a:r>
            <a:r>
              <a:rPr lang="en-US" altLang="zh-CN" sz="2800" b="1"/>
              <a:t>2</a:t>
            </a:r>
            <a:r>
              <a:rPr lang="zh-CN" altLang="en-US" sz="2800" b="1"/>
              <a:t>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304800" y="4778375"/>
            <a:ext cx="8551863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35000"/>
              </a:lnSpc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上述过程重复进行</a:t>
            </a:r>
          </a:p>
          <a:p>
            <a:pPr marL="342900" indent="-342900" algn="just">
              <a:lnSpc>
                <a:spcPct val="135000"/>
              </a:lnSpc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结果全部输出时，比赛树的状态</a:t>
            </a:r>
          </a:p>
        </p:txBody>
      </p:sp>
      <p:sp>
        <p:nvSpPr>
          <p:cNvPr id="508931" name="Line 3"/>
          <p:cNvSpPr>
            <a:spLocks noChangeShapeType="1"/>
          </p:cNvSpPr>
          <p:nvPr/>
        </p:nvSpPr>
        <p:spPr bwMode="auto">
          <a:xfrm>
            <a:off x="4706938" y="1066800"/>
            <a:ext cx="1600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2" name="Line 4"/>
          <p:cNvSpPr>
            <a:spLocks noChangeShapeType="1"/>
          </p:cNvSpPr>
          <p:nvPr/>
        </p:nvSpPr>
        <p:spPr bwMode="auto">
          <a:xfrm flipV="1">
            <a:off x="2649538" y="1066800"/>
            <a:ext cx="1600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3" name="Line 5"/>
          <p:cNvSpPr>
            <a:spLocks noChangeShapeType="1"/>
          </p:cNvSpPr>
          <p:nvPr/>
        </p:nvSpPr>
        <p:spPr bwMode="auto">
          <a:xfrm flipH="1">
            <a:off x="5545138" y="17526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4" name="Line 6"/>
          <p:cNvSpPr>
            <a:spLocks noChangeShapeType="1"/>
          </p:cNvSpPr>
          <p:nvPr/>
        </p:nvSpPr>
        <p:spPr bwMode="auto">
          <a:xfrm>
            <a:off x="2497138" y="17526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5" name="Line 7"/>
          <p:cNvSpPr>
            <a:spLocks noChangeShapeType="1"/>
          </p:cNvSpPr>
          <p:nvPr/>
        </p:nvSpPr>
        <p:spPr bwMode="auto">
          <a:xfrm>
            <a:off x="6688138" y="17526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6" name="Line 8"/>
          <p:cNvSpPr>
            <a:spLocks noChangeShapeType="1"/>
          </p:cNvSpPr>
          <p:nvPr/>
        </p:nvSpPr>
        <p:spPr bwMode="auto">
          <a:xfrm flipH="1">
            <a:off x="1506538" y="18288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7" name="Line 9"/>
          <p:cNvSpPr>
            <a:spLocks noChangeShapeType="1"/>
          </p:cNvSpPr>
          <p:nvPr/>
        </p:nvSpPr>
        <p:spPr bwMode="auto">
          <a:xfrm flipH="1">
            <a:off x="2954338" y="25146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8" name="Line 10"/>
          <p:cNvSpPr>
            <a:spLocks noChangeShapeType="1"/>
          </p:cNvSpPr>
          <p:nvPr/>
        </p:nvSpPr>
        <p:spPr bwMode="auto">
          <a:xfrm flipH="1">
            <a:off x="4935538" y="25146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9" name="Line 11"/>
          <p:cNvSpPr>
            <a:spLocks noChangeShapeType="1"/>
          </p:cNvSpPr>
          <p:nvPr/>
        </p:nvSpPr>
        <p:spPr bwMode="auto">
          <a:xfrm flipH="1">
            <a:off x="7069138" y="25146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40" name="Line 12"/>
          <p:cNvSpPr>
            <a:spLocks noChangeShapeType="1"/>
          </p:cNvSpPr>
          <p:nvPr/>
        </p:nvSpPr>
        <p:spPr bwMode="auto">
          <a:xfrm>
            <a:off x="7678738" y="25908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41" name="Rectangle 13"/>
          <p:cNvSpPr>
            <a:spLocks noChangeArrowheads="1"/>
          </p:cNvSpPr>
          <p:nvPr/>
        </p:nvSpPr>
        <p:spPr bwMode="auto">
          <a:xfrm>
            <a:off x="7602538" y="3276600"/>
            <a:ext cx="685800" cy="457200"/>
          </a:xfrm>
          <a:prstGeom prst="rect">
            <a:avLst/>
          </a:prstGeom>
          <a:gradFill rotWithShape="0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solidFill>
                <a:srgbClr val="990099"/>
              </a:solidFill>
              <a:effectDag name="">
                <a:cont type="tree" name="">
                  <a:effect ref="fillLine"/>
                  <a:outerShdw dist="38100" dir="13500000" algn="br">
                    <a:srgbClr val="E54CE5"/>
                  </a:outerShdw>
                </a:cont>
                <a:cont type="tree" name="">
                  <a:effect ref="fillLine"/>
                  <a:outerShdw dist="38100" dir="2700000" algn="tl">
                    <a:srgbClr val="5B005B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8942" name="Line 14"/>
          <p:cNvSpPr>
            <a:spLocks noChangeShapeType="1"/>
          </p:cNvSpPr>
          <p:nvPr/>
        </p:nvSpPr>
        <p:spPr bwMode="auto">
          <a:xfrm>
            <a:off x="5545138" y="25908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43" name="Line 15"/>
          <p:cNvSpPr>
            <a:spLocks noChangeShapeType="1"/>
          </p:cNvSpPr>
          <p:nvPr/>
        </p:nvSpPr>
        <p:spPr bwMode="auto">
          <a:xfrm>
            <a:off x="3563938" y="25908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44" name="Line 16"/>
          <p:cNvSpPr>
            <a:spLocks noChangeShapeType="1"/>
          </p:cNvSpPr>
          <p:nvPr/>
        </p:nvSpPr>
        <p:spPr bwMode="auto">
          <a:xfrm>
            <a:off x="1506538" y="25908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45" name="Line 17"/>
          <p:cNvSpPr>
            <a:spLocks noChangeShapeType="1"/>
          </p:cNvSpPr>
          <p:nvPr/>
        </p:nvSpPr>
        <p:spPr bwMode="auto">
          <a:xfrm flipH="1">
            <a:off x="896938" y="25146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46" name="Oval 18"/>
          <p:cNvSpPr>
            <a:spLocks noChangeArrowheads="1"/>
          </p:cNvSpPr>
          <p:nvPr/>
        </p:nvSpPr>
        <p:spPr bwMode="auto">
          <a:xfrm>
            <a:off x="4173538" y="6858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仿宋_GB2312" pitchFamily="49" charset="-122"/>
              </a:rPr>
              <a:t>08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8947" name="Text Box 19"/>
          <p:cNvSpPr txBox="1">
            <a:spLocks noChangeArrowheads="1"/>
          </p:cNvSpPr>
          <p:nvPr/>
        </p:nvSpPr>
        <p:spPr bwMode="auto">
          <a:xfrm>
            <a:off x="3784600" y="142875"/>
            <a:ext cx="1379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Winner 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08948" name="Oval 20"/>
          <p:cNvSpPr>
            <a:spLocks noChangeArrowheads="1"/>
          </p:cNvSpPr>
          <p:nvPr/>
        </p:nvSpPr>
        <p:spPr bwMode="auto">
          <a:xfrm>
            <a:off x="6230938" y="1371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仿宋_GB2312" pitchFamily="49" charset="-122"/>
              </a:rPr>
              <a:t>08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8949" name="Oval 21"/>
          <p:cNvSpPr>
            <a:spLocks noChangeArrowheads="1"/>
          </p:cNvSpPr>
          <p:nvPr/>
        </p:nvSpPr>
        <p:spPr bwMode="auto">
          <a:xfrm>
            <a:off x="5087938" y="2133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仿宋_GB2312" pitchFamily="49" charset="-122"/>
              </a:rPr>
              <a:t>08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8950" name="Oval 22"/>
          <p:cNvSpPr>
            <a:spLocks noChangeArrowheads="1"/>
          </p:cNvSpPr>
          <p:nvPr/>
        </p:nvSpPr>
        <p:spPr bwMode="auto">
          <a:xfrm>
            <a:off x="7221538" y="2133600"/>
            <a:ext cx="533400" cy="533400"/>
          </a:xfrm>
          <a:prstGeom prst="ellipse">
            <a:avLst/>
          </a:prstGeom>
          <a:gradFill rotWithShape="1">
            <a:gsLst>
              <a:gs pos="0">
                <a:srgbClr val="800080">
                  <a:alpha val="77000"/>
                </a:srgbClr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-∞</a:t>
            </a:r>
          </a:p>
        </p:txBody>
      </p:sp>
      <p:sp>
        <p:nvSpPr>
          <p:cNvPr id="508951" name="Oval 23"/>
          <p:cNvSpPr>
            <a:spLocks noChangeArrowheads="1"/>
          </p:cNvSpPr>
          <p:nvPr/>
        </p:nvSpPr>
        <p:spPr bwMode="auto">
          <a:xfrm>
            <a:off x="3095625" y="2133600"/>
            <a:ext cx="533400" cy="5334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-∞</a:t>
            </a:r>
          </a:p>
        </p:txBody>
      </p:sp>
      <p:sp>
        <p:nvSpPr>
          <p:cNvPr id="508952" name="Rectangle 24"/>
          <p:cNvSpPr>
            <a:spLocks noChangeArrowheads="1"/>
          </p:cNvSpPr>
          <p:nvPr/>
        </p:nvSpPr>
        <p:spPr bwMode="auto">
          <a:xfrm>
            <a:off x="5545138" y="3276600"/>
            <a:ext cx="6858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>
              <a:effectDag name="">
                <a:cont type="tree" name="">
                  <a:effect ref="fillLine"/>
                  <a:outerShdw dist="38100" dir="13500000" algn="br">
                    <a:srgbClr val="000000"/>
                  </a:outerShdw>
                </a:cont>
                <a:cont type="tree" name="">
                  <a:effect ref="fillLine"/>
                  <a:outerShdw dist="38100" dir="2700000" algn="tl">
                    <a:srgbClr val="0000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8953" name="Rectangle 25"/>
          <p:cNvSpPr>
            <a:spLocks noChangeArrowheads="1"/>
          </p:cNvSpPr>
          <p:nvPr/>
        </p:nvSpPr>
        <p:spPr bwMode="auto">
          <a:xfrm>
            <a:off x="6551613" y="3284538"/>
            <a:ext cx="685800" cy="457200"/>
          </a:xfrm>
          <a:prstGeom prst="rect">
            <a:avLst/>
          </a:prstGeom>
          <a:gradFill rotWithShape="1">
            <a:gsLst>
              <a:gs pos="0">
                <a:srgbClr val="800080">
                  <a:alpha val="82001"/>
                </a:srgbClr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MS PGothic" pitchFamily="34" charset="-128"/>
                <a:ea typeface="MS PGothic" pitchFamily="34" charset="-128"/>
              </a:rPr>
              <a:t>∞</a:t>
            </a:r>
            <a:endParaRPr kumimoji="1" lang="en-US" altLang="zh-CN" sz="2400">
              <a:solidFill>
                <a:srgbClr val="800080"/>
              </a:solidFill>
              <a:effectDag name="">
                <a:cont type="tree" name="">
                  <a:effect ref="fillLine"/>
                  <a:outerShdw dist="38100" dir="13500000" algn="br">
                    <a:srgbClr val="BF40C0"/>
                  </a:outerShdw>
                </a:cont>
                <a:cont type="tree" name="">
                  <a:effect ref="fillLine"/>
                  <a:outerShdw dist="38100" dir="2700000" algn="tl">
                    <a:srgbClr val="4C004C"/>
                  </a:outerShdw>
                </a:cont>
                <a:effect ref="fillLine"/>
              </a:effectDag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08954" name="Text Box 26"/>
          <p:cNvSpPr txBox="1">
            <a:spLocks noChangeArrowheads="1"/>
          </p:cNvSpPr>
          <p:nvPr/>
        </p:nvSpPr>
        <p:spPr bwMode="auto">
          <a:xfrm>
            <a:off x="287338" y="38100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[7] 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[8] 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[9] 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[10]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[11] 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[12]  </a:t>
            </a:r>
            <a:r>
              <a:rPr kumimoji="1" lang="en-US" altLang="zh-CN" sz="2400" b="1" i="1">
                <a:latin typeface="Times New Roman" pitchFamily="18" charset="0"/>
              </a:rPr>
              <a:t>tree</a:t>
            </a:r>
            <a:r>
              <a:rPr kumimoji="1" lang="en-US" altLang="zh-CN" sz="2400" b="1">
                <a:latin typeface="Times New Roman" pitchFamily="18" charset="0"/>
              </a:rPr>
              <a:t>[13] </a:t>
            </a:r>
            <a:r>
              <a:rPr kumimoji="1" lang="en-US" altLang="zh-CN" sz="2400" b="1" i="1">
                <a:latin typeface="Times New Roman" pitchFamily="18" charset="0"/>
              </a:rPr>
              <a:t> tree</a:t>
            </a:r>
            <a:r>
              <a:rPr kumimoji="1" lang="en-US" altLang="zh-CN" sz="2400" b="1">
                <a:latin typeface="Times New Roman" pitchFamily="18" charset="0"/>
              </a:rPr>
              <a:t>[14]</a:t>
            </a:r>
          </a:p>
        </p:txBody>
      </p:sp>
      <p:sp>
        <p:nvSpPr>
          <p:cNvPr id="508955" name="AutoShape 27"/>
          <p:cNvSpPr>
            <a:spLocks noChangeArrowheads="1"/>
          </p:cNvSpPr>
          <p:nvPr/>
        </p:nvSpPr>
        <p:spPr bwMode="auto">
          <a:xfrm>
            <a:off x="5486400" y="836613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FF3300">
                  <a:gamma/>
                  <a:shade val="46275"/>
                  <a:invGamma/>
                </a:srgbClr>
              </a:gs>
              <a:gs pos="5000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56" name="Text Box 28"/>
          <p:cNvSpPr txBox="1">
            <a:spLocks noChangeArrowheads="1"/>
          </p:cNvSpPr>
          <p:nvPr/>
        </p:nvSpPr>
        <p:spPr bwMode="auto">
          <a:xfrm>
            <a:off x="6880225" y="58420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[1]</a:t>
            </a:r>
            <a:endParaRPr kumimoji="1" lang="en-US" altLang="zh-CN" sz="32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08957" name="Rectangle 29"/>
          <p:cNvSpPr>
            <a:spLocks noChangeArrowheads="1"/>
          </p:cNvSpPr>
          <p:nvPr/>
        </p:nvSpPr>
        <p:spPr bwMode="auto">
          <a:xfrm>
            <a:off x="2592388" y="3284538"/>
            <a:ext cx="685800" cy="457200"/>
          </a:xfrm>
          <a:prstGeom prst="rect">
            <a:avLst/>
          </a:prstGeom>
          <a:gradFill rotWithShape="1">
            <a:gsLst>
              <a:gs pos="0">
                <a:srgbClr val="800080">
                  <a:alpha val="82001"/>
                </a:srgbClr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MS PGothic" pitchFamily="34" charset="-128"/>
                <a:ea typeface="MS PGothic" pitchFamily="34" charset="-128"/>
              </a:rPr>
              <a:t>∞</a:t>
            </a:r>
            <a:endParaRPr kumimoji="1" lang="en-US" altLang="zh-CN" sz="2400">
              <a:solidFill>
                <a:srgbClr val="800080"/>
              </a:solidFill>
              <a:effectDag name="">
                <a:cont type="tree" name="">
                  <a:effect ref="fillLine"/>
                  <a:outerShdw dist="38100" dir="13500000" algn="br">
                    <a:srgbClr val="BF40C0"/>
                  </a:outerShdw>
                </a:cont>
                <a:cont type="tree" name="">
                  <a:effect ref="fillLine"/>
                  <a:outerShdw dist="38100" dir="2700000" algn="tl">
                    <a:srgbClr val="4C004C"/>
                  </a:outerShdw>
                </a:cont>
                <a:effect ref="fillLine"/>
              </a:effectDag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08958" name="Rectangle 30"/>
          <p:cNvSpPr>
            <a:spLocks noChangeArrowheads="1"/>
          </p:cNvSpPr>
          <p:nvPr/>
        </p:nvSpPr>
        <p:spPr bwMode="auto">
          <a:xfrm>
            <a:off x="1403350" y="3284538"/>
            <a:ext cx="685800" cy="457200"/>
          </a:xfrm>
          <a:prstGeom prst="rect">
            <a:avLst/>
          </a:prstGeom>
          <a:gradFill rotWithShape="1">
            <a:gsLst>
              <a:gs pos="0">
                <a:srgbClr val="800080">
                  <a:alpha val="82001"/>
                </a:srgbClr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MS PGothic" pitchFamily="34" charset="-128"/>
                <a:ea typeface="MS PGothic" pitchFamily="34" charset="-128"/>
              </a:rPr>
              <a:t>∞</a:t>
            </a:r>
            <a:endParaRPr kumimoji="1" lang="en-US" altLang="zh-CN" sz="2400">
              <a:solidFill>
                <a:srgbClr val="800080"/>
              </a:solidFill>
              <a:effectDag name="">
                <a:cont type="tree" name="">
                  <a:effect ref="fillLine"/>
                  <a:outerShdw dist="38100" dir="13500000" algn="br">
                    <a:srgbClr val="BF40C0"/>
                  </a:outerShdw>
                </a:cont>
                <a:cont type="tree" name="">
                  <a:effect ref="fillLine"/>
                  <a:outerShdw dist="38100" dir="2700000" algn="tl">
                    <a:srgbClr val="4C004C"/>
                  </a:outerShdw>
                </a:cont>
                <a:effect ref="fillLine"/>
              </a:effectDag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08959" name="Rectangle 31"/>
          <p:cNvSpPr>
            <a:spLocks noChangeArrowheads="1"/>
          </p:cNvSpPr>
          <p:nvPr/>
        </p:nvSpPr>
        <p:spPr bwMode="auto">
          <a:xfrm>
            <a:off x="3492500" y="3284538"/>
            <a:ext cx="685800" cy="457200"/>
          </a:xfrm>
          <a:prstGeom prst="rect">
            <a:avLst/>
          </a:prstGeom>
          <a:gradFill rotWithShape="1">
            <a:gsLst>
              <a:gs pos="0">
                <a:srgbClr val="800080">
                  <a:alpha val="82001"/>
                </a:srgbClr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MS PGothic" pitchFamily="34" charset="-128"/>
                <a:ea typeface="MS PGothic" pitchFamily="34" charset="-128"/>
              </a:rPr>
              <a:t>∞</a:t>
            </a:r>
            <a:endParaRPr kumimoji="1" lang="en-US" altLang="zh-CN" sz="2400">
              <a:solidFill>
                <a:srgbClr val="800080"/>
              </a:solidFill>
              <a:effectDag name="">
                <a:cont type="tree" name="">
                  <a:effect ref="fillLine"/>
                  <a:outerShdw dist="38100" dir="13500000" algn="br">
                    <a:srgbClr val="BF40C0"/>
                  </a:outerShdw>
                </a:cont>
                <a:cont type="tree" name="">
                  <a:effect ref="fillLine"/>
                  <a:outerShdw dist="38100" dir="2700000" algn="tl">
                    <a:srgbClr val="4C004C"/>
                  </a:outerShdw>
                </a:cont>
                <a:effect ref="fillLine"/>
              </a:effectDag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08960" name="Rectangle 32"/>
          <p:cNvSpPr>
            <a:spLocks noChangeArrowheads="1"/>
          </p:cNvSpPr>
          <p:nvPr/>
        </p:nvSpPr>
        <p:spPr bwMode="auto">
          <a:xfrm>
            <a:off x="503238" y="3284538"/>
            <a:ext cx="685800" cy="457200"/>
          </a:xfrm>
          <a:prstGeom prst="rect">
            <a:avLst/>
          </a:prstGeom>
          <a:gradFill rotWithShape="1">
            <a:gsLst>
              <a:gs pos="0">
                <a:srgbClr val="800080">
                  <a:alpha val="82001"/>
                </a:srgbClr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MS PGothic" pitchFamily="34" charset="-128"/>
                <a:ea typeface="MS PGothic" pitchFamily="34" charset="-128"/>
              </a:rPr>
              <a:t>∞</a:t>
            </a:r>
            <a:endParaRPr kumimoji="1" lang="en-US" altLang="zh-CN" sz="2400">
              <a:solidFill>
                <a:srgbClr val="800080"/>
              </a:solidFill>
              <a:effectDag name="">
                <a:cont type="tree" name="">
                  <a:effect ref="fillLine"/>
                  <a:outerShdw dist="38100" dir="13500000" algn="br">
                    <a:srgbClr val="BF40C0"/>
                  </a:outerShdw>
                </a:cont>
                <a:cont type="tree" name="">
                  <a:effect ref="fillLine"/>
                  <a:outerShdw dist="38100" dir="2700000" algn="tl">
                    <a:srgbClr val="4C004C"/>
                  </a:outerShdw>
                </a:cont>
                <a:effect ref="fillLine"/>
              </a:effectDag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08961" name="Oval 33"/>
          <p:cNvSpPr>
            <a:spLocks noChangeArrowheads="1"/>
          </p:cNvSpPr>
          <p:nvPr/>
        </p:nvSpPr>
        <p:spPr bwMode="auto">
          <a:xfrm>
            <a:off x="1116013" y="2097088"/>
            <a:ext cx="533400" cy="5334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-∞</a:t>
            </a:r>
          </a:p>
        </p:txBody>
      </p:sp>
      <p:sp>
        <p:nvSpPr>
          <p:cNvPr id="508962" name="Oval 34"/>
          <p:cNvSpPr>
            <a:spLocks noChangeArrowheads="1"/>
          </p:cNvSpPr>
          <p:nvPr/>
        </p:nvSpPr>
        <p:spPr bwMode="auto">
          <a:xfrm>
            <a:off x="2124075" y="1449388"/>
            <a:ext cx="533400" cy="5334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-∞</a:t>
            </a:r>
          </a:p>
        </p:txBody>
      </p:sp>
      <p:sp>
        <p:nvSpPr>
          <p:cNvPr id="508963" name="Rectangle 35"/>
          <p:cNvSpPr>
            <a:spLocks noChangeArrowheads="1"/>
          </p:cNvSpPr>
          <p:nvPr/>
        </p:nvSpPr>
        <p:spPr bwMode="auto">
          <a:xfrm>
            <a:off x="4500563" y="3321050"/>
            <a:ext cx="685800" cy="457200"/>
          </a:xfrm>
          <a:prstGeom prst="rect">
            <a:avLst/>
          </a:prstGeom>
          <a:gradFill rotWithShape="1">
            <a:gsLst>
              <a:gs pos="0">
                <a:srgbClr val="800080">
                  <a:alpha val="82001"/>
                </a:srgbClr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MS PGothic" pitchFamily="34" charset="-128"/>
                <a:ea typeface="MS PGothic" pitchFamily="34" charset="-128"/>
              </a:rPr>
              <a:t>∞</a:t>
            </a:r>
            <a:endParaRPr kumimoji="1" lang="en-US" altLang="zh-CN" sz="2400">
              <a:solidFill>
                <a:srgbClr val="800080"/>
              </a:solidFill>
              <a:effectDag name="">
                <a:cont type="tree" name="">
                  <a:effect ref="fillLine"/>
                  <a:outerShdw dist="38100" dir="13500000" algn="br">
                    <a:srgbClr val="BF40C0"/>
                  </a:outerShdw>
                </a:cont>
                <a:cont type="tree" name="">
                  <a:effect ref="fillLine"/>
                  <a:outerShdw dist="38100" dir="2700000" algn="tl">
                    <a:srgbClr val="4C004C"/>
                  </a:outerShdw>
                </a:cont>
                <a:effect ref="fillLine"/>
              </a:effectDag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468313" y="657225"/>
            <a:ext cx="842168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、堆的定义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zh-CN" altLang="en-US" sz="3200" b="1">
                <a:latin typeface="宋体" pitchFamily="2" charset="-122"/>
              </a:rPr>
              <a:t>     完全二叉树中的任意结点的关键词</a:t>
            </a:r>
            <a:r>
              <a:rPr kumimoji="1" lang="zh-CN" altLang="en-US" sz="3200" b="1">
                <a:solidFill>
                  <a:srgbClr val="CC3300"/>
                </a:solidFill>
                <a:latin typeface="宋体" pitchFamily="2" charset="-122"/>
              </a:rPr>
              <a:t>大于等于</a:t>
            </a:r>
            <a:r>
              <a:rPr kumimoji="1" lang="zh-CN" altLang="en-US" sz="3200" b="1">
                <a:latin typeface="宋体" pitchFamily="2" charset="-122"/>
              </a:rPr>
              <a:t>它的两个儿子结点的关键词</a:t>
            </a:r>
            <a:r>
              <a:rPr kumimoji="1" lang="zh-CN" altLang="en-US" sz="3200" b="1">
                <a:latin typeface="Times New Roman" pitchFamily="18" charset="0"/>
              </a:rPr>
              <a:t>。 </a:t>
            </a:r>
            <a:r>
              <a:rPr kumimoji="1" lang="zh-CN" altLang="en-US" sz="3200" b="1">
                <a:latin typeface="宋体" pitchFamily="2" charset="-122"/>
              </a:rPr>
              <a:t>我们把这样的数据结构称为</a:t>
            </a:r>
            <a:r>
              <a:rPr kumimoji="1" lang="zh-CN" altLang="en-US" sz="3200" b="1">
                <a:solidFill>
                  <a:srgbClr val="CC3300"/>
                </a:solidFill>
                <a:latin typeface="宋体" pitchFamily="2" charset="-122"/>
              </a:rPr>
              <a:t>堆</a:t>
            </a:r>
            <a:r>
              <a:rPr kumimoji="1" lang="en-US" altLang="zh-CN" sz="3200" b="1">
                <a:solidFill>
                  <a:srgbClr val="CC3300"/>
                </a:solidFill>
                <a:latin typeface="宋体" pitchFamily="2" charset="-122"/>
              </a:rPr>
              <a:t>(</a:t>
            </a:r>
            <a:r>
              <a:rPr kumimoji="1" lang="zh-CN" altLang="en-US" sz="3200" b="1">
                <a:solidFill>
                  <a:srgbClr val="CC3300"/>
                </a:solidFill>
                <a:latin typeface="宋体" pitchFamily="2" charset="-122"/>
              </a:rPr>
              <a:t>极大堆</a:t>
            </a:r>
            <a:r>
              <a:rPr kumimoji="1" lang="en-US" altLang="zh-CN" sz="3200" b="1">
                <a:solidFill>
                  <a:srgbClr val="CC3300"/>
                </a:solidFill>
                <a:latin typeface="宋体" pitchFamily="2" charset="-122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kumimoji="1" lang="zh-CN" altLang="en-US" sz="3200" b="1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3200" b="1">
                <a:latin typeface="Times New Roman" pitchFamily="18" charset="0"/>
              </a:rPr>
              <a:t>        极大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zh-CN" altLang="en-US" sz="3200" b="1">
                <a:latin typeface="Times New Roman" pitchFamily="18" charset="0"/>
              </a:rPr>
              <a:t>大根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堆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极小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zh-CN" altLang="en-US" sz="3200" b="1">
                <a:latin typeface="Times New Roman" pitchFamily="18" charset="0"/>
              </a:rPr>
              <a:t>小根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idx="1"/>
          </p:nvPr>
        </p:nvSpPr>
        <p:spPr>
          <a:xfrm>
            <a:off x="107950" y="144463"/>
            <a:ext cx="8893175" cy="6561137"/>
          </a:xfrm>
          <a:noFill/>
          <a:ln/>
          <a:extLs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91440" tIns="45720" rIns="91440" bIns="45720"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zh-CN" altLang="en-US" sz="2000" b="0">
              <a:ea typeface="幼圆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zh-CN" altLang="en-US" sz="2000" b="0">
              <a:ea typeface="幼圆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86</a:t>
            </a:fld>
            <a:endParaRPr lang="zh-CN" altLang="en-US"/>
          </a:p>
        </p:txBody>
      </p:sp>
      <p:grpSp>
        <p:nvGrpSpPr>
          <p:cNvPr id="513027" name="Group 3"/>
          <p:cNvGrpSpPr>
            <a:grpSpLocks/>
          </p:cNvGrpSpPr>
          <p:nvPr/>
        </p:nvGrpSpPr>
        <p:grpSpPr bwMode="auto">
          <a:xfrm>
            <a:off x="1511300" y="2420938"/>
            <a:ext cx="6135688" cy="3486150"/>
            <a:chOff x="3750" y="9723"/>
            <a:chExt cx="4788" cy="2016"/>
          </a:xfrm>
        </p:grpSpPr>
        <p:sp>
          <p:nvSpPr>
            <p:cNvPr id="513028" name="Oval 4"/>
            <p:cNvSpPr>
              <a:spLocks noChangeArrowheads="1"/>
            </p:cNvSpPr>
            <p:nvPr/>
          </p:nvSpPr>
          <p:spPr bwMode="auto">
            <a:xfrm>
              <a:off x="6194" y="9723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513029" name="Oval 5"/>
            <p:cNvSpPr>
              <a:spLocks noChangeArrowheads="1"/>
            </p:cNvSpPr>
            <p:nvPr/>
          </p:nvSpPr>
          <p:spPr bwMode="auto">
            <a:xfrm>
              <a:off x="5026" y="10188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513030" name="Oval 6"/>
            <p:cNvSpPr>
              <a:spLocks noChangeArrowheads="1"/>
            </p:cNvSpPr>
            <p:nvPr/>
          </p:nvSpPr>
          <p:spPr bwMode="auto">
            <a:xfrm>
              <a:off x="7380" y="10188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75</a:t>
              </a:r>
            </a:p>
          </p:txBody>
        </p:sp>
        <p:sp>
          <p:nvSpPr>
            <p:cNvPr id="513031" name="Oval 7"/>
            <p:cNvSpPr>
              <a:spLocks noChangeArrowheads="1"/>
            </p:cNvSpPr>
            <p:nvPr/>
          </p:nvSpPr>
          <p:spPr bwMode="auto">
            <a:xfrm>
              <a:off x="4364" y="10683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13032" name="Oval 8"/>
            <p:cNvSpPr>
              <a:spLocks noChangeArrowheads="1"/>
            </p:cNvSpPr>
            <p:nvPr/>
          </p:nvSpPr>
          <p:spPr bwMode="auto">
            <a:xfrm>
              <a:off x="5714" y="10683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85</a:t>
              </a:r>
            </a:p>
          </p:txBody>
        </p:sp>
        <p:sp>
          <p:nvSpPr>
            <p:cNvPr id="513033" name="Oval 9"/>
            <p:cNvSpPr>
              <a:spLocks noChangeArrowheads="1"/>
            </p:cNvSpPr>
            <p:nvPr/>
          </p:nvSpPr>
          <p:spPr bwMode="auto">
            <a:xfrm>
              <a:off x="6842" y="10698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513034" name="Oval 10"/>
            <p:cNvSpPr>
              <a:spLocks noChangeArrowheads="1"/>
            </p:cNvSpPr>
            <p:nvPr/>
          </p:nvSpPr>
          <p:spPr bwMode="auto">
            <a:xfrm>
              <a:off x="8042" y="10638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51</a:t>
              </a:r>
            </a:p>
          </p:txBody>
        </p:sp>
        <p:sp>
          <p:nvSpPr>
            <p:cNvPr id="513035" name="Oval 11"/>
            <p:cNvSpPr>
              <a:spLocks noChangeArrowheads="1"/>
            </p:cNvSpPr>
            <p:nvPr/>
          </p:nvSpPr>
          <p:spPr bwMode="auto">
            <a:xfrm>
              <a:off x="3750" y="11340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13036" name="Oval 12"/>
            <p:cNvSpPr>
              <a:spLocks noChangeArrowheads="1"/>
            </p:cNvSpPr>
            <p:nvPr/>
          </p:nvSpPr>
          <p:spPr bwMode="auto">
            <a:xfrm>
              <a:off x="4756" y="11355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513037" name="Oval 13"/>
            <p:cNvSpPr>
              <a:spLocks noChangeArrowheads="1"/>
            </p:cNvSpPr>
            <p:nvPr/>
          </p:nvSpPr>
          <p:spPr bwMode="auto">
            <a:xfrm>
              <a:off x="5324" y="11340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58</a:t>
              </a:r>
            </a:p>
          </p:txBody>
        </p:sp>
        <p:sp>
          <p:nvSpPr>
            <p:cNvPr id="513038" name="Oval 14"/>
            <p:cNvSpPr>
              <a:spLocks noChangeArrowheads="1"/>
            </p:cNvSpPr>
            <p:nvPr/>
          </p:nvSpPr>
          <p:spPr bwMode="auto">
            <a:xfrm>
              <a:off x="6196" y="11325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13039" name="Oval 15"/>
            <p:cNvSpPr>
              <a:spLocks noChangeArrowheads="1"/>
            </p:cNvSpPr>
            <p:nvPr/>
          </p:nvSpPr>
          <p:spPr bwMode="auto">
            <a:xfrm>
              <a:off x="6764" y="11295"/>
              <a:ext cx="496" cy="384"/>
            </a:xfrm>
            <a:prstGeom prst="ellipse">
              <a:avLst/>
            </a:prstGeom>
            <a:solidFill>
              <a:srgbClr val="F3EFD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513040" name="Line 16"/>
            <p:cNvSpPr>
              <a:spLocks noChangeShapeType="1"/>
            </p:cNvSpPr>
            <p:nvPr/>
          </p:nvSpPr>
          <p:spPr bwMode="auto">
            <a:xfrm flipH="1">
              <a:off x="5462" y="10077"/>
              <a:ext cx="805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041" name="Line 17"/>
            <p:cNvSpPr>
              <a:spLocks noChangeShapeType="1"/>
            </p:cNvSpPr>
            <p:nvPr/>
          </p:nvSpPr>
          <p:spPr bwMode="auto">
            <a:xfrm>
              <a:off x="6632" y="10077"/>
              <a:ext cx="802" cy="19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042" name="Line 18"/>
            <p:cNvSpPr>
              <a:spLocks noChangeShapeType="1"/>
            </p:cNvSpPr>
            <p:nvPr/>
          </p:nvSpPr>
          <p:spPr bwMode="auto">
            <a:xfrm flipH="1">
              <a:off x="4770" y="10572"/>
              <a:ext cx="425" cy="1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043" name="Line 19"/>
            <p:cNvSpPr>
              <a:spLocks noChangeShapeType="1"/>
            </p:cNvSpPr>
            <p:nvPr/>
          </p:nvSpPr>
          <p:spPr bwMode="auto">
            <a:xfrm>
              <a:off x="5446" y="10542"/>
              <a:ext cx="428" cy="1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044" name="Line 20"/>
            <p:cNvSpPr>
              <a:spLocks noChangeShapeType="1"/>
            </p:cNvSpPr>
            <p:nvPr/>
          </p:nvSpPr>
          <p:spPr bwMode="auto">
            <a:xfrm flipH="1">
              <a:off x="7126" y="10527"/>
              <a:ext cx="346" cy="15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045" name="Line 21"/>
            <p:cNvSpPr>
              <a:spLocks noChangeShapeType="1"/>
            </p:cNvSpPr>
            <p:nvPr/>
          </p:nvSpPr>
          <p:spPr bwMode="auto">
            <a:xfrm>
              <a:off x="7802" y="10497"/>
              <a:ext cx="436" cy="14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046" name="Line 22"/>
            <p:cNvSpPr>
              <a:spLocks noChangeShapeType="1"/>
            </p:cNvSpPr>
            <p:nvPr/>
          </p:nvSpPr>
          <p:spPr bwMode="auto">
            <a:xfrm flipH="1">
              <a:off x="4050" y="11052"/>
              <a:ext cx="496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047" name="Line 23"/>
            <p:cNvSpPr>
              <a:spLocks noChangeShapeType="1"/>
            </p:cNvSpPr>
            <p:nvPr/>
          </p:nvSpPr>
          <p:spPr bwMode="auto">
            <a:xfrm>
              <a:off x="4770" y="11052"/>
              <a:ext cx="24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048" name="Line 24"/>
            <p:cNvSpPr>
              <a:spLocks noChangeShapeType="1"/>
            </p:cNvSpPr>
            <p:nvPr/>
          </p:nvSpPr>
          <p:spPr bwMode="auto">
            <a:xfrm flipH="1">
              <a:off x="5608" y="11052"/>
              <a:ext cx="24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049" name="Line 25"/>
            <p:cNvSpPr>
              <a:spLocks noChangeShapeType="1"/>
            </p:cNvSpPr>
            <p:nvPr/>
          </p:nvSpPr>
          <p:spPr bwMode="auto">
            <a:xfrm>
              <a:off x="6104" y="11037"/>
              <a:ext cx="372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050" name="Line 26"/>
            <p:cNvSpPr>
              <a:spLocks noChangeShapeType="1"/>
            </p:cNvSpPr>
            <p:nvPr/>
          </p:nvSpPr>
          <p:spPr bwMode="auto">
            <a:xfrm flipH="1">
              <a:off x="7006" y="11112"/>
              <a:ext cx="94" cy="19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513051" name="Text Box 27"/>
          <p:cNvSpPr txBox="1">
            <a:spLocks noChangeArrowheads="1"/>
          </p:cNvSpPr>
          <p:nvPr/>
        </p:nvSpPr>
        <p:spPr bwMode="auto">
          <a:xfrm>
            <a:off x="304800" y="800100"/>
            <a:ext cx="84439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幼圆" pitchFamily="49" charset="-122"/>
              </a:rPr>
              <a:t>[</a:t>
            </a:r>
            <a:r>
              <a:rPr kumimoji="1" lang="zh-CN" altLang="en-US" sz="3200" b="1">
                <a:latin typeface="Times New Roman" pitchFamily="18" charset="0"/>
                <a:ea typeface="幼圆" pitchFamily="49" charset="-122"/>
              </a:rPr>
              <a:t>例</a:t>
            </a:r>
            <a:r>
              <a:rPr kumimoji="1" lang="en-US" altLang="zh-CN" sz="3200" b="1">
                <a:latin typeface="Times New Roman" pitchFamily="18" charset="0"/>
                <a:ea typeface="幼圆" pitchFamily="49" charset="-122"/>
              </a:rPr>
              <a:t>]  </a:t>
            </a:r>
            <a:r>
              <a:rPr kumimoji="1" lang="en-US" altLang="zh-CN" sz="3200" b="1">
                <a:latin typeface="Times New Roman" pitchFamily="18" charset="0"/>
                <a:ea typeface="黑体" pitchFamily="2" charset="-122"/>
              </a:rPr>
              <a:t>1   2    3    4    5    6    7    8    9   10    11   12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幼圆" pitchFamily="49" charset="-122"/>
              </a:rPr>
              <a:t>     </a:t>
            </a:r>
            <a:r>
              <a:rPr kumimoji="1" lang="en-US" altLang="zh-CN" sz="3200" b="1">
                <a:latin typeface="Times New Roman" pitchFamily="18" charset="0"/>
                <a:ea typeface="黑体" pitchFamily="2" charset="-122"/>
              </a:rPr>
              <a:t>94  93  75  91  85  44  51  18  48  58   10    34</a:t>
            </a:r>
          </a:p>
        </p:txBody>
      </p:sp>
    </p:spTree>
  </p:cSld>
  <p:clrMapOvr>
    <a:masterClrMapping/>
  </p:clrMapOvr>
  <p:transition>
    <p:blinds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Text Box 2"/>
          <p:cNvSpPr txBox="1">
            <a:spLocks noChangeArrowheads="1"/>
          </p:cNvSpPr>
          <p:nvPr/>
        </p:nvSpPr>
        <p:spPr bwMode="auto">
          <a:xfrm>
            <a:off x="287338" y="260350"/>
            <a:ext cx="1836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04440F"/>
                </a:solidFill>
                <a:ea typeface="楷体_GB2312" pitchFamily="49" charset="-122"/>
              </a:rPr>
              <a:t>堆的定义</a:t>
            </a:r>
            <a:endParaRPr kumimoji="1" lang="zh-CN" altLang="en-US" sz="2400" b="1">
              <a:solidFill>
                <a:srgbClr val="04440F"/>
              </a:solidFill>
              <a:latin typeface="Times New Roman" pitchFamily="18" charset="0"/>
            </a:endParaRPr>
          </a:p>
        </p:txBody>
      </p:sp>
      <p:pic>
        <p:nvPicPr>
          <p:cNvPr id="514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431800" y="4616450"/>
            <a:ext cx="3740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</a:rPr>
              <a:t>完全二叉树的数组表示</a:t>
            </a:r>
            <a:endParaRPr kumimoji="1" lang="zh-CN" altLang="en-US" sz="2800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sz="2800" dirty="0">
                <a:solidFill>
                  <a:schemeClr val="tx2"/>
                </a:solidFill>
                <a:ea typeface="黑体" pitchFamily="2" charset="-122"/>
              </a:rPr>
              <a:t>     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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 &amp;&amp;</a:t>
            </a:r>
          </a:p>
          <a:p>
            <a:pPr eaLnBrk="1" hangingPunct="1"/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     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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+1</a:t>
            </a:r>
            <a:endParaRPr kumimoji="1" lang="en-US" altLang="zh-CN" sz="2800" dirty="0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4559300" y="4624388"/>
            <a:ext cx="37401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</a:rPr>
              <a:t>完全二叉树的数组表示</a:t>
            </a:r>
            <a:endParaRPr kumimoji="1" lang="zh-CN" altLang="en-US" sz="2800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sz="2800" dirty="0">
                <a:solidFill>
                  <a:schemeClr val="tx2"/>
                </a:solidFill>
                <a:ea typeface="黑体" pitchFamily="2" charset="-122"/>
              </a:rPr>
              <a:t>     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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 &amp;&amp;</a:t>
            </a:r>
          </a:p>
          <a:p>
            <a:pPr eaLnBrk="1" hangingPunct="1"/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     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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2800" b="1" i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+1</a:t>
            </a:r>
            <a:endParaRPr kumimoji="1" lang="en-US" altLang="zh-CN" sz="2800" dirty="0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  <p:transition>
    <p:pull dir="r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idx="1"/>
          </p:nvPr>
        </p:nvSpPr>
        <p:spPr>
          <a:xfrm>
            <a:off x="0" y="260350"/>
            <a:ext cx="9144000" cy="6453188"/>
          </a:xfrm>
        </p:spPr>
        <p:txBody>
          <a:bodyPr/>
          <a:lstStyle/>
          <a:p>
            <a:pPr algn="just">
              <a:lnSpc>
                <a:spcPct val="115000"/>
              </a:lnSpc>
              <a:buFont typeface="Monotype Sorts" pitchFamily="2" charset="2"/>
              <a:buNone/>
            </a:pPr>
            <a:r>
              <a:rPr lang="en-US" altLang="zh-CN" sz="3200">
                <a:solidFill>
                  <a:srgbClr val="FFFF00"/>
                </a:solidFill>
              </a:rPr>
              <a:t>  </a:t>
            </a:r>
            <a:r>
              <a:rPr lang="en-US" altLang="zh-CN" sz="3200">
                <a:solidFill>
                  <a:schemeClr val="tx2"/>
                </a:solidFill>
              </a:rPr>
              <a:t>3</a:t>
            </a:r>
            <a:r>
              <a:rPr lang="zh-CN" altLang="en-US" sz="3200">
                <a:solidFill>
                  <a:schemeClr val="tx2"/>
                </a:solidFill>
              </a:rPr>
              <a:t>、堆排序算法</a:t>
            </a:r>
          </a:p>
          <a:p>
            <a:pPr algn="just">
              <a:lnSpc>
                <a:spcPct val="120000"/>
              </a:lnSpc>
            </a:pPr>
            <a:r>
              <a:rPr lang="zh-CN" altLang="en-US" sz="2400"/>
              <a:t>设数组</a:t>
            </a:r>
            <a:r>
              <a:rPr lang="en-US" altLang="zh-CN" sz="2400"/>
              <a:t>R</a:t>
            </a:r>
            <a:r>
              <a:rPr lang="zh-CN" altLang="en-US" sz="2400"/>
              <a:t>存放堆，则</a:t>
            </a:r>
            <a:r>
              <a:rPr lang="en-US" altLang="zh-CN" sz="2400"/>
              <a:t>R[1]</a:t>
            </a:r>
            <a:r>
              <a:rPr lang="zh-CN" altLang="en-US" sz="2400"/>
              <a:t>是关键词最大的记录，将</a:t>
            </a:r>
            <a:r>
              <a:rPr lang="en-US" altLang="zh-CN" sz="2400"/>
              <a:t>R[1]</a:t>
            </a:r>
            <a:r>
              <a:rPr lang="zh-CN" altLang="en-US" sz="2400"/>
              <a:t>和</a:t>
            </a:r>
            <a:r>
              <a:rPr lang="en-US" altLang="zh-CN" sz="2400"/>
              <a:t>R[n]</a:t>
            </a:r>
            <a:r>
              <a:rPr lang="zh-CN" altLang="en-US" sz="2400"/>
              <a:t>互换，使得</a:t>
            </a:r>
            <a:r>
              <a:rPr lang="zh-CN" altLang="en-US" sz="2400">
                <a:solidFill>
                  <a:srgbClr val="CC3300"/>
                </a:solidFill>
              </a:rPr>
              <a:t>最大记录放在</a:t>
            </a:r>
            <a:r>
              <a:rPr lang="en-US" altLang="zh-CN" sz="2400">
                <a:solidFill>
                  <a:srgbClr val="CC3300"/>
                </a:solidFill>
              </a:rPr>
              <a:t>R[n]</a:t>
            </a:r>
            <a:r>
              <a:rPr lang="zh-CN" altLang="en-US" sz="2400"/>
              <a:t>的位置。</a:t>
            </a:r>
          </a:p>
          <a:p>
            <a:pPr algn="just">
              <a:lnSpc>
                <a:spcPct val="120000"/>
              </a:lnSpc>
            </a:pPr>
            <a:r>
              <a:rPr lang="zh-CN" altLang="en-US" sz="2400"/>
              <a:t>调整</a:t>
            </a:r>
            <a:r>
              <a:rPr lang="en-US" altLang="zh-CN" sz="2400"/>
              <a:t>R[1]</a:t>
            </a:r>
            <a:r>
              <a:rPr lang="zh-CN" altLang="en-US" sz="2400"/>
              <a:t>，</a:t>
            </a:r>
            <a:r>
              <a:rPr lang="en-US" altLang="zh-CN" sz="2400"/>
              <a:t>……</a:t>
            </a:r>
            <a:r>
              <a:rPr lang="zh-CN" altLang="en-US" sz="2400"/>
              <a:t>，</a:t>
            </a:r>
            <a:r>
              <a:rPr lang="en-US" altLang="zh-CN" sz="2400"/>
              <a:t>R[n-1]</a:t>
            </a:r>
            <a:r>
              <a:rPr lang="zh-CN" altLang="en-US" sz="2400"/>
              <a:t>，使之成为新堆，则</a:t>
            </a:r>
            <a:r>
              <a:rPr lang="en-US" altLang="zh-CN" sz="2400"/>
              <a:t>R[1]</a:t>
            </a:r>
            <a:r>
              <a:rPr lang="zh-CN" altLang="en-US" sz="2400"/>
              <a:t>是其中最大者，再交换</a:t>
            </a:r>
            <a:r>
              <a:rPr lang="en-US" altLang="zh-CN" sz="2400"/>
              <a:t>R[1]</a:t>
            </a:r>
            <a:r>
              <a:rPr lang="zh-CN" altLang="en-US" sz="2400"/>
              <a:t>与</a:t>
            </a:r>
            <a:r>
              <a:rPr lang="en-US" altLang="zh-CN" sz="2400"/>
              <a:t>R[n-1]</a:t>
            </a:r>
            <a:r>
              <a:rPr lang="zh-CN" altLang="en-US" sz="2400"/>
              <a:t>，使</a:t>
            </a:r>
            <a:r>
              <a:rPr lang="en-US" altLang="zh-CN" sz="2400">
                <a:solidFill>
                  <a:srgbClr val="CC3300"/>
                </a:solidFill>
              </a:rPr>
              <a:t>R[n-1]</a:t>
            </a:r>
            <a:r>
              <a:rPr lang="zh-CN" altLang="en-US" sz="2400">
                <a:solidFill>
                  <a:srgbClr val="CC3300"/>
                </a:solidFill>
              </a:rPr>
              <a:t>中放入次最大记录</a:t>
            </a:r>
            <a:r>
              <a:rPr lang="zh-CN" altLang="en-US" sz="2400"/>
              <a:t>。</a:t>
            </a:r>
          </a:p>
          <a:p>
            <a:pPr algn="just">
              <a:lnSpc>
                <a:spcPct val="120000"/>
              </a:lnSpc>
            </a:pPr>
            <a:r>
              <a:rPr lang="zh-CN" altLang="en-US" sz="2400"/>
              <a:t>再对</a:t>
            </a:r>
            <a:r>
              <a:rPr lang="en-US" altLang="zh-CN" sz="2400"/>
              <a:t>R[1]</a:t>
            </a:r>
            <a:r>
              <a:rPr lang="zh-CN" altLang="en-US" sz="2400"/>
              <a:t>，</a:t>
            </a:r>
            <a:r>
              <a:rPr lang="en-US" altLang="zh-CN" sz="2400"/>
              <a:t>R[2]</a:t>
            </a:r>
            <a:r>
              <a:rPr lang="zh-CN" altLang="en-US" sz="2400"/>
              <a:t>，</a:t>
            </a:r>
            <a:r>
              <a:rPr lang="en-US" altLang="zh-CN" sz="2400"/>
              <a:t>……</a:t>
            </a:r>
            <a:r>
              <a:rPr lang="zh-CN" altLang="en-US" sz="2400"/>
              <a:t>，</a:t>
            </a:r>
            <a:r>
              <a:rPr lang="en-US" altLang="zh-CN" sz="2400"/>
              <a:t>R[n-2]</a:t>
            </a:r>
            <a:r>
              <a:rPr lang="zh-CN" altLang="en-US" sz="2400"/>
              <a:t>调整，使之成为新堆，再进行类似的交换，</a:t>
            </a:r>
            <a:r>
              <a:rPr lang="zh-CN" altLang="en-US" sz="2400">
                <a:solidFill>
                  <a:srgbClr val="CC3300"/>
                </a:solidFill>
              </a:rPr>
              <a:t>上述操作反复进行</a:t>
            </a:r>
            <a:r>
              <a:rPr lang="zh-CN" altLang="en-US" sz="2400"/>
              <a:t>，直到调整范围只剩下一个记录</a:t>
            </a:r>
            <a:r>
              <a:rPr lang="en-US" altLang="zh-CN" sz="2400"/>
              <a:t>R[1]</a:t>
            </a:r>
            <a:r>
              <a:rPr lang="zh-CN" altLang="en-US" sz="2400"/>
              <a:t>为止。此时，</a:t>
            </a:r>
            <a:r>
              <a:rPr lang="en-US" altLang="zh-CN" sz="2400"/>
              <a:t>R[1]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个记录中最小的，且数组</a:t>
            </a:r>
            <a:r>
              <a:rPr lang="en-US" altLang="zh-CN" sz="2400"/>
              <a:t>R[n]</a:t>
            </a:r>
            <a:r>
              <a:rPr lang="zh-CN" altLang="en-US" sz="2400"/>
              <a:t>中的记录已经按从小到大排列了。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5038" y="1371600"/>
            <a:ext cx="8208962" cy="4362450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zh-CN" altLang="en-US" sz="2000" b="0">
              <a:ea typeface="幼圆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zh-CN" altLang="en-US" sz="2000" b="0">
              <a:ea typeface="幼圆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zh-CN" altLang="en-US" sz="2000" b="0">
              <a:ea typeface="幼圆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516099" name="Rectangle 3"/>
          <p:cNvSpPr>
            <a:spLocks noChangeArrowheads="1"/>
          </p:cNvSpPr>
          <p:nvPr/>
        </p:nvSpPr>
        <p:spPr bwMode="auto">
          <a:xfrm>
            <a:off x="457200" y="225425"/>
            <a:ext cx="8497888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堆排序算法的粗略描述：</a:t>
            </a:r>
            <a:endParaRPr kumimoji="1" lang="zh-CN" altLang="en-US" sz="3200" b="1" dirty="0">
              <a:solidFill>
                <a:schemeClr val="tx2"/>
              </a:solidFill>
              <a:latin typeface="宋体" pitchFamily="2" charset="-122"/>
            </a:endParaRPr>
          </a:p>
          <a:p>
            <a:pPr marL="342900" indent="-342900"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32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zh-CN" altLang="en-US" sz="3200" b="1" dirty="0">
                <a:latin typeface="Times New Roman" pitchFamily="18" charset="0"/>
              </a:rPr>
              <a:t>（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zh-CN" altLang="en-US" sz="3200" b="1" dirty="0">
                <a:latin typeface="Times New Roman" pitchFamily="18" charset="0"/>
              </a:rPr>
              <a:t>）建立包含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</a:rPr>
              <a:t>…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的堆；</a:t>
            </a:r>
            <a:endParaRPr kumimoji="1" lang="zh-CN" altLang="en-US" sz="3200" b="1" dirty="0">
              <a:latin typeface="宋体" pitchFamily="2" charset="-122"/>
            </a:endParaRPr>
          </a:p>
          <a:p>
            <a:pPr marL="342900" indent="-342900"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32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zh-CN" altLang="en-US" sz="3200" b="1" dirty="0">
                <a:latin typeface="Times New Roman" pitchFamily="18" charset="0"/>
              </a:rPr>
              <a:t>（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）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FOR i</a:t>
            </a:r>
            <a:r>
              <a:rPr kumimoji="1" lang="zh-CN" altLang="en-US" sz="3200" b="1" dirty="0">
                <a:latin typeface="Times New Roman" pitchFamily="18" charset="0"/>
              </a:rPr>
              <a:t>＝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n TO 2 STEP </a:t>
            </a:r>
            <a:r>
              <a:rPr kumimoji="1" lang="en-US" altLang="zh-CN" sz="3200" b="1" dirty="0">
                <a:latin typeface="Courier New"/>
                <a:cs typeface="Times New Roman" pitchFamily="18" charset="0"/>
              </a:rPr>
              <a:t>–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1 DO</a:t>
            </a:r>
            <a:endParaRPr kumimoji="1" lang="en-US" altLang="zh-CN" sz="3200" b="1" dirty="0">
              <a:latin typeface="宋体" pitchFamily="2" charset="-122"/>
            </a:endParaRPr>
          </a:p>
          <a:p>
            <a:pPr marL="342900" indent="-342900"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kumimoji="1" lang="zh-CN" altLang="en-US" sz="3200" b="1" dirty="0">
                <a:latin typeface="Times New Roman" pitchFamily="18" charset="0"/>
              </a:rPr>
              <a:t>（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kumimoji="1" lang="zh-CN" altLang="en-US" sz="3200" b="1" dirty="0">
                <a:latin typeface="Times New Roman" pitchFamily="18" charset="0"/>
              </a:rPr>
              <a:t>．</a:t>
            </a:r>
            <a:endParaRPr kumimoji="1" lang="zh-CN" altLang="en-US" sz="3200" b="1" dirty="0">
              <a:latin typeface="宋体" pitchFamily="2" charset="-122"/>
            </a:endParaRPr>
          </a:p>
          <a:p>
            <a:pPr marL="342900" indent="-342900"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32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1" lang="zh-CN" altLang="en-US" sz="3200" b="1" dirty="0">
                <a:latin typeface="Times New Roman" pitchFamily="18" charset="0"/>
              </a:rPr>
              <a:t>重建包含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</a:rPr>
              <a:t>…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3200" b="1" baseline="-30000" dirty="0">
                <a:latin typeface="Courier New"/>
                <a:cs typeface="Times New Roman" pitchFamily="18" charset="0"/>
              </a:rPr>
              <a:t>–</a:t>
            </a:r>
            <a:r>
              <a:rPr kumimoji="1"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的堆</a:t>
            </a:r>
            <a:r>
              <a:rPr kumimoji="1" lang="zh-CN" altLang="en-US" sz="4000" b="1" dirty="0">
                <a:latin typeface="Times New Roman" pitchFamily="18" charset="0"/>
              </a:rPr>
              <a:t>．</a:t>
            </a:r>
            <a:r>
              <a:rPr kumimoji="1" lang="zh-CN" altLang="en-US" sz="40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）</a:t>
            </a:r>
            <a:r>
              <a:rPr kumimoji="1" lang="en-US" altLang="zh-CN" sz="3200" b="1" dirty="0">
                <a:latin typeface="Times New Roman" pitchFamily="18" charset="0"/>
              </a:rPr>
              <a:t>▌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需解决的两个问题：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3200" b="1" dirty="0">
                <a:latin typeface="Times New Roman" pitchFamily="18" charset="0"/>
              </a:rPr>
              <a:t>① </a:t>
            </a:r>
            <a:r>
              <a:rPr lang="zh-CN" altLang="en-US" sz="3200" b="1" dirty="0">
                <a:latin typeface="Times New Roman" pitchFamily="18" charset="0"/>
              </a:rPr>
              <a:t>如何建堆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</a:rPr>
              <a:t>  </a:t>
            </a:r>
            <a:r>
              <a:rPr lang="en-US" altLang="zh-CN" sz="3200" b="1" dirty="0">
                <a:latin typeface="Times New Roman" pitchFamily="18" charset="0"/>
              </a:rPr>
              <a:t>② </a:t>
            </a:r>
            <a:r>
              <a:rPr lang="zh-CN" altLang="en-US" sz="3200" b="1" dirty="0">
                <a:latin typeface="Times New Roman" pitchFamily="18" charset="0"/>
              </a:rPr>
              <a:t>如何调整新堆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625" y="323655"/>
            <a:ext cx="6345238" cy="674480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sz="3500" b="1" dirty="0">
                <a:latin typeface="仿宋_GB2312" pitchFamily="49" charset="-122"/>
                <a:ea typeface="仿宋_GB2312" pitchFamily="49" charset="-122"/>
              </a:rPr>
              <a:t>第七章   排序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981503" y="1194274"/>
            <a:ext cx="6840538" cy="4980031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650" b="1" dirty="0">
                <a:latin typeface="Times New Roman" pitchFamily="18" charset="0"/>
                <a:cs typeface="Times New Roman" pitchFamily="18" charset="0"/>
              </a:rPr>
              <a:t>7.1 </a:t>
            </a:r>
            <a:r>
              <a:rPr lang="zh-CN" altLang="en-US" sz="2650" b="1" dirty="0">
                <a:latin typeface="Times New Roman" pitchFamily="18" charset="0"/>
                <a:cs typeface="Times New Roman" pitchFamily="18" charset="0"/>
              </a:rPr>
              <a:t>基本概念</a:t>
            </a:r>
            <a:endParaRPr lang="en-US" altLang="zh-CN" sz="265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65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7.2 </a:t>
            </a:r>
            <a:r>
              <a:rPr lang="zh-CN" altLang="en-US" sz="265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插入排序</a:t>
            </a:r>
          </a:p>
          <a:p>
            <a:pPr>
              <a:buFont typeface="Monotype Sorts" pitchFamily="2" charset="2"/>
              <a:buNone/>
            </a:pPr>
            <a:r>
              <a:rPr lang="zh-CN" altLang="en-US" sz="265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    直接插入排序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5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65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希尔排序</a:t>
            </a:r>
            <a:endParaRPr lang="en-US" altLang="zh-CN" sz="2650" b="1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650" b="1" dirty="0">
                <a:latin typeface="Times New Roman" pitchFamily="18" charset="0"/>
                <a:cs typeface="Times New Roman" pitchFamily="18" charset="0"/>
              </a:rPr>
              <a:t>7.3 </a:t>
            </a:r>
            <a:r>
              <a:rPr lang="zh-CN" altLang="en-US" sz="2650" b="1" dirty="0">
                <a:latin typeface="Times New Roman" pitchFamily="18" charset="0"/>
                <a:cs typeface="Times New Roman" pitchFamily="18" charset="0"/>
              </a:rPr>
              <a:t>交换排序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50" b="1" dirty="0">
                <a:latin typeface="Times New Roman" pitchFamily="18" charset="0"/>
                <a:cs typeface="Times New Roman" pitchFamily="18" charset="0"/>
              </a:rPr>
              <a:t>7.4 </a:t>
            </a:r>
            <a:r>
              <a:rPr lang="zh-CN" altLang="en-US" sz="2650" b="1" dirty="0">
                <a:latin typeface="Times New Roman" pitchFamily="18" charset="0"/>
                <a:cs typeface="Times New Roman" pitchFamily="18" charset="0"/>
              </a:rPr>
              <a:t>选择排序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50" b="1" dirty="0">
                <a:latin typeface="Times New Roman" pitchFamily="18" charset="0"/>
                <a:cs typeface="Times New Roman" pitchFamily="18" charset="0"/>
              </a:rPr>
              <a:t>7.5 </a:t>
            </a:r>
            <a:r>
              <a:rPr lang="zh-CN" altLang="en-US" sz="2650" b="1" dirty="0">
                <a:latin typeface="Times New Roman" pitchFamily="18" charset="0"/>
                <a:cs typeface="Times New Roman" pitchFamily="18" charset="0"/>
              </a:rPr>
              <a:t>合并排序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50" b="1" dirty="0">
                <a:latin typeface="Times New Roman" pitchFamily="18" charset="0"/>
                <a:cs typeface="Times New Roman" pitchFamily="18" charset="0"/>
              </a:rPr>
              <a:t>7.6 </a:t>
            </a:r>
            <a:r>
              <a:rPr lang="zh-CN" altLang="en-US" sz="2650" b="1" dirty="0">
                <a:latin typeface="Times New Roman" pitchFamily="18" charset="0"/>
                <a:cs typeface="Times New Roman" pitchFamily="18" charset="0"/>
              </a:rPr>
              <a:t>基于关键词比较的排序算法分析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50" b="1" dirty="0">
                <a:latin typeface="Times New Roman" pitchFamily="18" charset="0"/>
                <a:cs typeface="Times New Roman" pitchFamily="18" charset="0"/>
              </a:rPr>
              <a:t>7.7 </a:t>
            </a:r>
            <a:r>
              <a:rPr lang="zh-CN" altLang="en-US" sz="2650" b="1" dirty="0">
                <a:latin typeface="Times New Roman" pitchFamily="18" charset="0"/>
                <a:cs typeface="Times New Roman" pitchFamily="18" charset="0"/>
              </a:rPr>
              <a:t>分布排序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50" b="1" dirty="0">
                <a:latin typeface="Times New Roman" pitchFamily="18" charset="0"/>
                <a:cs typeface="Times New Roman" pitchFamily="18" charset="0"/>
              </a:rPr>
              <a:t>7.8 </a:t>
            </a:r>
            <a:r>
              <a:rPr lang="zh-CN" altLang="en-US" sz="2650" b="1" dirty="0">
                <a:latin typeface="Times New Roman" pitchFamily="18" charset="0"/>
                <a:cs typeface="Times New Roman" pitchFamily="18" charset="0"/>
              </a:rPr>
              <a:t>外排序</a:t>
            </a:r>
            <a:endParaRPr lang="en-US" altLang="zh-CN" sz="26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874125" y="6635750"/>
            <a:ext cx="269875" cy="22225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ts val="1500"/>
              </a:lnSpc>
            </a:pPr>
            <a:fld id="{084E90F1-88DE-4E02-B3C1-44D518C0F9A5}" type="slidenum">
              <a:rPr lang="zh-CN" altLang="en-US" sz="1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>
                <a:lnSpc>
                  <a:spcPts val="1500"/>
                </a:lnSpc>
              </a:pPr>
              <a:t>9</a:t>
            </a:fld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idx="1"/>
          </p:nvPr>
        </p:nvSpPr>
        <p:spPr>
          <a:xfrm>
            <a:off x="358775" y="215900"/>
            <a:ext cx="8461375" cy="6489700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问题</a:t>
            </a:r>
            <a:r>
              <a:rPr lang="en-US" altLang="zh-CN" dirty="0"/>
              <a:t>②——</a:t>
            </a:r>
            <a:r>
              <a:rPr lang="zh-CN" altLang="en-US" dirty="0">
                <a:solidFill>
                  <a:srgbClr val="CC3300"/>
                </a:solidFill>
              </a:rPr>
              <a:t>重建堆：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与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交换后，只有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与其左右儿子不满足堆的性质。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517123" name="Rectangle 3"/>
          <p:cNvSpPr>
            <a:spLocks noChangeArrowheads="1"/>
          </p:cNvSpPr>
          <p:nvPr/>
        </p:nvSpPr>
        <p:spPr bwMode="auto">
          <a:xfrm>
            <a:off x="0" y="56673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1" lang="zh-CN" altLang="en-US" sz="2000">
              <a:latin typeface="Times New Roman" pitchFamily="18" charset="0"/>
              <a:ea typeface="幼圆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1" lang="zh-CN" altLang="en-US" sz="2000">
              <a:latin typeface="Times New Roman" pitchFamily="18" charset="0"/>
              <a:ea typeface="幼圆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1" lang="zh-CN" altLang="en-US" sz="2000">
              <a:latin typeface="Times New Roman" pitchFamily="18" charset="0"/>
              <a:ea typeface="幼圆" pitchFamily="49" charset="-122"/>
            </a:endParaRPr>
          </a:p>
        </p:txBody>
      </p:sp>
      <p:grpSp>
        <p:nvGrpSpPr>
          <p:cNvPr id="517362" name="Group 242"/>
          <p:cNvGrpSpPr>
            <a:grpSpLocks/>
          </p:cNvGrpSpPr>
          <p:nvPr/>
        </p:nvGrpSpPr>
        <p:grpSpPr bwMode="auto">
          <a:xfrm>
            <a:off x="161925" y="1584325"/>
            <a:ext cx="3978275" cy="2244725"/>
            <a:chOff x="385" y="2519"/>
            <a:chExt cx="2506" cy="1414"/>
          </a:xfrm>
        </p:grpSpPr>
        <p:sp>
          <p:nvSpPr>
            <p:cNvPr id="517363" name="Line 243"/>
            <p:cNvSpPr>
              <a:spLocks noChangeShapeType="1"/>
            </p:cNvSpPr>
            <p:nvPr/>
          </p:nvSpPr>
          <p:spPr bwMode="auto">
            <a:xfrm flipH="1">
              <a:off x="1115" y="2755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64" name="Line 244"/>
            <p:cNvSpPr>
              <a:spLocks noChangeShapeType="1"/>
            </p:cNvSpPr>
            <p:nvPr/>
          </p:nvSpPr>
          <p:spPr bwMode="auto">
            <a:xfrm>
              <a:off x="1783" y="2755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65" name="Line 245"/>
            <p:cNvSpPr>
              <a:spLocks noChangeShapeType="1"/>
            </p:cNvSpPr>
            <p:nvPr/>
          </p:nvSpPr>
          <p:spPr bwMode="auto">
            <a:xfrm flipH="1">
              <a:off x="719" y="3111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66" name="Line 246"/>
            <p:cNvSpPr>
              <a:spLocks noChangeShapeType="1"/>
            </p:cNvSpPr>
            <p:nvPr/>
          </p:nvSpPr>
          <p:spPr bwMode="auto">
            <a:xfrm>
              <a:off x="1105" y="3090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67" name="Line 247"/>
            <p:cNvSpPr>
              <a:spLocks noChangeShapeType="1"/>
            </p:cNvSpPr>
            <p:nvPr/>
          </p:nvSpPr>
          <p:spPr bwMode="auto">
            <a:xfrm flipH="1">
              <a:off x="2065" y="3078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68" name="Line 248"/>
            <p:cNvSpPr>
              <a:spLocks noChangeShapeType="1"/>
            </p:cNvSpPr>
            <p:nvPr/>
          </p:nvSpPr>
          <p:spPr bwMode="auto">
            <a:xfrm>
              <a:off x="2451" y="3057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69" name="Line 249"/>
            <p:cNvSpPr>
              <a:spLocks noChangeShapeType="1"/>
            </p:cNvSpPr>
            <p:nvPr/>
          </p:nvSpPr>
          <p:spPr bwMode="auto">
            <a:xfrm flipH="1">
              <a:off x="1115" y="2755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70" name="Line 250"/>
            <p:cNvSpPr>
              <a:spLocks noChangeShapeType="1"/>
            </p:cNvSpPr>
            <p:nvPr/>
          </p:nvSpPr>
          <p:spPr bwMode="auto">
            <a:xfrm>
              <a:off x="1783" y="2755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71" name="Line 251"/>
            <p:cNvSpPr>
              <a:spLocks noChangeShapeType="1"/>
            </p:cNvSpPr>
            <p:nvPr/>
          </p:nvSpPr>
          <p:spPr bwMode="auto">
            <a:xfrm flipH="1">
              <a:off x="719" y="3111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72" name="Line 252"/>
            <p:cNvSpPr>
              <a:spLocks noChangeShapeType="1"/>
            </p:cNvSpPr>
            <p:nvPr/>
          </p:nvSpPr>
          <p:spPr bwMode="auto">
            <a:xfrm>
              <a:off x="1105" y="3090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73" name="Line 253"/>
            <p:cNvSpPr>
              <a:spLocks noChangeShapeType="1"/>
            </p:cNvSpPr>
            <p:nvPr/>
          </p:nvSpPr>
          <p:spPr bwMode="auto">
            <a:xfrm flipH="1">
              <a:off x="2065" y="3078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74" name="Line 254"/>
            <p:cNvSpPr>
              <a:spLocks noChangeShapeType="1"/>
            </p:cNvSpPr>
            <p:nvPr/>
          </p:nvSpPr>
          <p:spPr bwMode="auto">
            <a:xfrm>
              <a:off x="2451" y="3057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75" name="Line 255"/>
            <p:cNvSpPr>
              <a:spLocks noChangeShapeType="1"/>
            </p:cNvSpPr>
            <p:nvPr/>
          </p:nvSpPr>
          <p:spPr bwMode="auto">
            <a:xfrm flipH="1">
              <a:off x="1115" y="2755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76" name="Line 256"/>
            <p:cNvSpPr>
              <a:spLocks noChangeShapeType="1"/>
            </p:cNvSpPr>
            <p:nvPr/>
          </p:nvSpPr>
          <p:spPr bwMode="auto">
            <a:xfrm>
              <a:off x="1783" y="2755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77" name="Line 257"/>
            <p:cNvSpPr>
              <a:spLocks noChangeShapeType="1"/>
            </p:cNvSpPr>
            <p:nvPr/>
          </p:nvSpPr>
          <p:spPr bwMode="auto">
            <a:xfrm flipH="1">
              <a:off x="719" y="3111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78" name="Line 258"/>
            <p:cNvSpPr>
              <a:spLocks noChangeShapeType="1"/>
            </p:cNvSpPr>
            <p:nvPr/>
          </p:nvSpPr>
          <p:spPr bwMode="auto">
            <a:xfrm>
              <a:off x="1105" y="3090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79" name="Line 259"/>
            <p:cNvSpPr>
              <a:spLocks noChangeShapeType="1"/>
            </p:cNvSpPr>
            <p:nvPr/>
          </p:nvSpPr>
          <p:spPr bwMode="auto">
            <a:xfrm flipH="1">
              <a:off x="2065" y="3078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80" name="Line 260"/>
            <p:cNvSpPr>
              <a:spLocks noChangeShapeType="1"/>
            </p:cNvSpPr>
            <p:nvPr/>
          </p:nvSpPr>
          <p:spPr bwMode="auto">
            <a:xfrm>
              <a:off x="2451" y="3057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81" name="Line 261"/>
            <p:cNvSpPr>
              <a:spLocks noChangeShapeType="1"/>
            </p:cNvSpPr>
            <p:nvPr/>
          </p:nvSpPr>
          <p:spPr bwMode="auto">
            <a:xfrm flipH="1">
              <a:off x="1115" y="2755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82" name="Line 262"/>
            <p:cNvSpPr>
              <a:spLocks noChangeShapeType="1"/>
            </p:cNvSpPr>
            <p:nvPr/>
          </p:nvSpPr>
          <p:spPr bwMode="auto">
            <a:xfrm>
              <a:off x="1783" y="2755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83" name="Line 263"/>
            <p:cNvSpPr>
              <a:spLocks noChangeShapeType="1"/>
            </p:cNvSpPr>
            <p:nvPr/>
          </p:nvSpPr>
          <p:spPr bwMode="auto">
            <a:xfrm flipH="1">
              <a:off x="719" y="3111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84" name="Line 264"/>
            <p:cNvSpPr>
              <a:spLocks noChangeShapeType="1"/>
            </p:cNvSpPr>
            <p:nvPr/>
          </p:nvSpPr>
          <p:spPr bwMode="auto">
            <a:xfrm>
              <a:off x="1105" y="3090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85" name="Line 265"/>
            <p:cNvSpPr>
              <a:spLocks noChangeShapeType="1"/>
            </p:cNvSpPr>
            <p:nvPr/>
          </p:nvSpPr>
          <p:spPr bwMode="auto">
            <a:xfrm flipH="1">
              <a:off x="2065" y="3078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86" name="Line 266"/>
            <p:cNvSpPr>
              <a:spLocks noChangeShapeType="1"/>
            </p:cNvSpPr>
            <p:nvPr/>
          </p:nvSpPr>
          <p:spPr bwMode="auto">
            <a:xfrm>
              <a:off x="2451" y="3057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87" name="Line 267"/>
            <p:cNvSpPr>
              <a:spLocks noChangeShapeType="1"/>
            </p:cNvSpPr>
            <p:nvPr/>
          </p:nvSpPr>
          <p:spPr bwMode="auto">
            <a:xfrm flipH="1">
              <a:off x="1115" y="2755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88" name="Line 268"/>
            <p:cNvSpPr>
              <a:spLocks noChangeShapeType="1"/>
            </p:cNvSpPr>
            <p:nvPr/>
          </p:nvSpPr>
          <p:spPr bwMode="auto">
            <a:xfrm>
              <a:off x="1783" y="2755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89" name="Line 269"/>
            <p:cNvSpPr>
              <a:spLocks noChangeShapeType="1"/>
            </p:cNvSpPr>
            <p:nvPr/>
          </p:nvSpPr>
          <p:spPr bwMode="auto">
            <a:xfrm flipH="1">
              <a:off x="719" y="3111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90" name="Line 270"/>
            <p:cNvSpPr>
              <a:spLocks noChangeShapeType="1"/>
            </p:cNvSpPr>
            <p:nvPr/>
          </p:nvSpPr>
          <p:spPr bwMode="auto">
            <a:xfrm>
              <a:off x="1105" y="3090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91" name="Line 271"/>
            <p:cNvSpPr>
              <a:spLocks noChangeShapeType="1"/>
            </p:cNvSpPr>
            <p:nvPr/>
          </p:nvSpPr>
          <p:spPr bwMode="auto">
            <a:xfrm flipH="1">
              <a:off x="2065" y="3078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92" name="Line 272"/>
            <p:cNvSpPr>
              <a:spLocks noChangeShapeType="1"/>
            </p:cNvSpPr>
            <p:nvPr/>
          </p:nvSpPr>
          <p:spPr bwMode="auto">
            <a:xfrm>
              <a:off x="2451" y="3057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393" name="Oval 273"/>
            <p:cNvSpPr>
              <a:spLocks noChangeArrowheads="1"/>
            </p:cNvSpPr>
            <p:nvPr/>
          </p:nvSpPr>
          <p:spPr bwMode="auto">
            <a:xfrm>
              <a:off x="1530" y="2519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17394" name="Oval 274"/>
            <p:cNvSpPr>
              <a:spLocks noChangeArrowheads="1"/>
            </p:cNvSpPr>
            <p:nvPr/>
          </p:nvSpPr>
          <p:spPr bwMode="auto">
            <a:xfrm>
              <a:off x="873" y="2859"/>
              <a:ext cx="283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17395" name="Oval 275"/>
            <p:cNvSpPr>
              <a:spLocks noChangeArrowheads="1"/>
            </p:cNvSpPr>
            <p:nvPr/>
          </p:nvSpPr>
          <p:spPr bwMode="auto">
            <a:xfrm>
              <a:off x="2200" y="2837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17396" name="Oval 276"/>
            <p:cNvSpPr>
              <a:spLocks noChangeArrowheads="1"/>
            </p:cNvSpPr>
            <p:nvPr/>
          </p:nvSpPr>
          <p:spPr bwMode="auto">
            <a:xfrm>
              <a:off x="544" y="3226"/>
              <a:ext cx="282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17397" name="Oval 277"/>
            <p:cNvSpPr>
              <a:spLocks noChangeArrowheads="1"/>
            </p:cNvSpPr>
            <p:nvPr/>
          </p:nvSpPr>
          <p:spPr bwMode="auto">
            <a:xfrm>
              <a:off x="1292" y="3158"/>
              <a:ext cx="282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17398" name="Oval 278"/>
            <p:cNvSpPr>
              <a:spLocks noChangeArrowheads="1"/>
            </p:cNvSpPr>
            <p:nvPr/>
          </p:nvSpPr>
          <p:spPr bwMode="auto">
            <a:xfrm>
              <a:off x="1905" y="3177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7399" name="Oval 279"/>
            <p:cNvSpPr>
              <a:spLocks noChangeArrowheads="1"/>
            </p:cNvSpPr>
            <p:nvPr/>
          </p:nvSpPr>
          <p:spPr bwMode="auto">
            <a:xfrm>
              <a:off x="2608" y="3154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17400" name="Oval 280"/>
            <p:cNvSpPr>
              <a:spLocks noChangeArrowheads="1"/>
            </p:cNvSpPr>
            <p:nvPr/>
          </p:nvSpPr>
          <p:spPr bwMode="auto">
            <a:xfrm>
              <a:off x="385" y="3657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17401" name="Line 281"/>
            <p:cNvSpPr>
              <a:spLocks noChangeShapeType="1"/>
            </p:cNvSpPr>
            <p:nvPr/>
          </p:nvSpPr>
          <p:spPr bwMode="auto">
            <a:xfrm flipH="1">
              <a:off x="1115" y="2755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02" name="Line 282"/>
            <p:cNvSpPr>
              <a:spLocks noChangeShapeType="1"/>
            </p:cNvSpPr>
            <p:nvPr/>
          </p:nvSpPr>
          <p:spPr bwMode="auto">
            <a:xfrm>
              <a:off x="1783" y="2755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03" name="Line 283"/>
            <p:cNvSpPr>
              <a:spLocks noChangeShapeType="1"/>
            </p:cNvSpPr>
            <p:nvPr/>
          </p:nvSpPr>
          <p:spPr bwMode="auto">
            <a:xfrm flipH="1">
              <a:off x="719" y="3111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04" name="Line 284"/>
            <p:cNvSpPr>
              <a:spLocks noChangeShapeType="1"/>
            </p:cNvSpPr>
            <p:nvPr/>
          </p:nvSpPr>
          <p:spPr bwMode="auto">
            <a:xfrm>
              <a:off x="1105" y="3090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05" name="Line 285"/>
            <p:cNvSpPr>
              <a:spLocks noChangeShapeType="1"/>
            </p:cNvSpPr>
            <p:nvPr/>
          </p:nvSpPr>
          <p:spPr bwMode="auto">
            <a:xfrm flipH="1">
              <a:off x="2065" y="3078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06" name="Line 286"/>
            <p:cNvSpPr>
              <a:spLocks noChangeShapeType="1"/>
            </p:cNvSpPr>
            <p:nvPr/>
          </p:nvSpPr>
          <p:spPr bwMode="auto">
            <a:xfrm>
              <a:off x="2451" y="3057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517407" name="Group 287"/>
          <p:cNvGrpSpPr>
            <a:grpSpLocks/>
          </p:cNvGrpSpPr>
          <p:nvPr/>
        </p:nvGrpSpPr>
        <p:grpSpPr bwMode="auto">
          <a:xfrm>
            <a:off x="4886325" y="1719263"/>
            <a:ext cx="4019550" cy="2320925"/>
            <a:chOff x="3084" y="2448"/>
            <a:chExt cx="2532" cy="1462"/>
          </a:xfrm>
        </p:grpSpPr>
        <p:sp>
          <p:nvSpPr>
            <p:cNvPr id="517408" name="Oval 288"/>
            <p:cNvSpPr>
              <a:spLocks noChangeArrowheads="1"/>
            </p:cNvSpPr>
            <p:nvPr/>
          </p:nvSpPr>
          <p:spPr bwMode="auto">
            <a:xfrm>
              <a:off x="4277" y="2448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17409" name="Oval 289"/>
            <p:cNvSpPr>
              <a:spLocks noChangeArrowheads="1"/>
            </p:cNvSpPr>
            <p:nvPr/>
          </p:nvSpPr>
          <p:spPr bwMode="auto">
            <a:xfrm>
              <a:off x="3609" y="2783"/>
              <a:ext cx="283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17410" name="Oval 290"/>
            <p:cNvSpPr>
              <a:spLocks noChangeArrowheads="1"/>
            </p:cNvSpPr>
            <p:nvPr/>
          </p:nvSpPr>
          <p:spPr bwMode="auto">
            <a:xfrm>
              <a:off x="4954" y="278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17411" name="Oval 291"/>
            <p:cNvSpPr>
              <a:spLocks noChangeArrowheads="1"/>
            </p:cNvSpPr>
            <p:nvPr/>
          </p:nvSpPr>
          <p:spPr bwMode="auto">
            <a:xfrm>
              <a:off x="3232" y="3139"/>
              <a:ext cx="282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17412" name="Oval 292"/>
            <p:cNvSpPr>
              <a:spLocks noChangeArrowheads="1"/>
            </p:cNvSpPr>
            <p:nvPr/>
          </p:nvSpPr>
          <p:spPr bwMode="auto">
            <a:xfrm>
              <a:off x="4003" y="3139"/>
              <a:ext cx="282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17413" name="Oval 293"/>
            <p:cNvSpPr>
              <a:spLocks noChangeArrowheads="1"/>
            </p:cNvSpPr>
            <p:nvPr/>
          </p:nvSpPr>
          <p:spPr bwMode="auto">
            <a:xfrm>
              <a:off x="4647" y="315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7414" name="Oval 294"/>
            <p:cNvSpPr>
              <a:spLocks noChangeArrowheads="1"/>
            </p:cNvSpPr>
            <p:nvPr/>
          </p:nvSpPr>
          <p:spPr bwMode="auto">
            <a:xfrm>
              <a:off x="5333" y="310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17415" name="Line 295"/>
            <p:cNvSpPr>
              <a:spLocks noChangeShapeType="1"/>
            </p:cNvSpPr>
            <p:nvPr/>
          </p:nvSpPr>
          <p:spPr bwMode="auto">
            <a:xfrm flipH="1">
              <a:off x="3859" y="270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16" name="Line 296"/>
            <p:cNvSpPr>
              <a:spLocks noChangeShapeType="1"/>
            </p:cNvSpPr>
            <p:nvPr/>
          </p:nvSpPr>
          <p:spPr bwMode="auto">
            <a:xfrm>
              <a:off x="4527" y="2703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17" name="Line 297"/>
            <p:cNvSpPr>
              <a:spLocks noChangeShapeType="1"/>
            </p:cNvSpPr>
            <p:nvPr/>
          </p:nvSpPr>
          <p:spPr bwMode="auto">
            <a:xfrm flipH="1">
              <a:off x="3463" y="3059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18" name="Line 298"/>
            <p:cNvSpPr>
              <a:spLocks noChangeShapeType="1"/>
            </p:cNvSpPr>
            <p:nvPr/>
          </p:nvSpPr>
          <p:spPr bwMode="auto">
            <a:xfrm>
              <a:off x="3849" y="3038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19" name="Line 299"/>
            <p:cNvSpPr>
              <a:spLocks noChangeShapeType="1"/>
            </p:cNvSpPr>
            <p:nvPr/>
          </p:nvSpPr>
          <p:spPr bwMode="auto">
            <a:xfrm flipH="1">
              <a:off x="4809" y="3026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20" name="Line 300"/>
            <p:cNvSpPr>
              <a:spLocks noChangeShapeType="1"/>
            </p:cNvSpPr>
            <p:nvPr/>
          </p:nvSpPr>
          <p:spPr bwMode="auto">
            <a:xfrm>
              <a:off x="5195" y="3005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21" name="Oval 301"/>
            <p:cNvSpPr>
              <a:spLocks noChangeArrowheads="1"/>
            </p:cNvSpPr>
            <p:nvPr/>
          </p:nvSpPr>
          <p:spPr bwMode="auto">
            <a:xfrm>
              <a:off x="4277" y="2448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17422" name="Oval 302"/>
            <p:cNvSpPr>
              <a:spLocks noChangeArrowheads="1"/>
            </p:cNvSpPr>
            <p:nvPr/>
          </p:nvSpPr>
          <p:spPr bwMode="auto">
            <a:xfrm>
              <a:off x="3609" y="2783"/>
              <a:ext cx="283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17423" name="Oval 303"/>
            <p:cNvSpPr>
              <a:spLocks noChangeArrowheads="1"/>
            </p:cNvSpPr>
            <p:nvPr/>
          </p:nvSpPr>
          <p:spPr bwMode="auto">
            <a:xfrm>
              <a:off x="4954" y="278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17424" name="Oval 304"/>
            <p:cNvSpPr>
              <a:spLocks noChangeArrowheads="1"/>
            </p:cNvSpPr>
            <p:nvPr/>
          </p:nvSpPr>
          <p:spPr bwMode="auto">
            <a:xfrm>
              <a:off x="3232" y="3139"/>
              <a:ext cx="282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17425" name="Oval 305"/>
            <p:cNvSpPr>
              <a:spLocks noChangeArrowheads="1"/>
            </p:cNvSpPr>
            <p:nvPr/>
          </p:nvSpPr>
          <p:spPr bwMode="auto">
            <a:xfrm>
              <a:off x="4003" y="3139"/>
              <a:ext cx="282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17426" name="Oval 306"/>
            <p:cNvSpPr>
              <a:spLocks noChangeArrowheads="1"/>
            </p:cNvSpPr>
            <p:nvPr/>
          </p:nvSpPr>
          <p:spPr bwMode="auto">
            <a:xfrm>
              <a:off x="4647" y="315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7427" name="Oval 307"/>
            <p:cNvSpPr>
              <a:spLocks noChangeArrowheads="1"/>
            </p:cNvSpPr>
            <p:nvPr/>
          </p:nvSpPr>
          <p:spPr bwMode="auto">
            <a:xfrm>
              <a:off x="5333" y="310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17428" name="Line 308"/>
            <p:cNvSpPr>
              <a:spLocks noChangeShapeType="1"/>
            </p:cNvSpPr>
            <p:nvPr/>
          </p:nvSpPr>
          <p:spPr bwMode="auto">
            <a:xfrm flipH="1">
              <a:off x="3859" y="270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29" name="Line 309"/>
            <p:cNvSpPr>
              <a:spLocks noChangeShapeType="1"/>
            </p:cNvSpPr>
            <p:nvPr/>
          </p:nvSpPr>
          <p:spPr bwMode="auto">
            <a:xfrm>
              <a:off x="4527" y="2703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30" name="Line 310"/>
            <p:cNvSpPr>
              <a:spLocks noChangeShapeType="1"/>
            </p:cNvSpPr>
            <p:nvPr/>
          </p:nvSpPr>
          <p:spPr bwMode="auto">
            <a:xfrm flipH="1">
              <a:off x="3463" y="3059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31" name="Line 311"/>
            <p:cNvSpPr>
              <a:spLocks noChangeShapeType="1"/>
            </p:cNvSpPr>
            <p:nvPr/>
          </p:nvSpPr>
          <p:spPr bwMode="auto">
            <a:xfrm>
              <a:off x="3849" y="3038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32" name="Line 312"/>
            <p:cNvSpPr>
              <a:spLocks noChangeShapeType="1"/>
            </p:cNvSpPr>
            <p:nvPr/>
          </p:nvSpPr>
          <p:spPr bwMode="auto">
            <a:xfrm flipH="1">
              <a:off x="4809" y="3026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33" name="Line 313"/>
            <p:cNvSpPr>
              <a:spLocks noChangeShapeType="1"/>
            </p:cNvSpPr>
            <p:nvPr/>
          </p:nvSpPr>
          <p:spPr bwMode="auto">
            <a:xfrm>
              <a:off x="5195" y="3005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34" name="Oval 314"/>
            <p:cNvSpPr>
              <a:spLocks noChangeArrowheads="1"/>
            </p:cNvSpPr>
            <p:nvPr/>
          </p:nvSpPr>
          <p:spPr bwMode="auto">
            <a:xfrm>
              <a:off x="4277" y="2448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17435" name="Oval 315"/>
            <p:cNvSpPr>
              <a:spLocks noChangeArrowheads="1"/>
            </p:cNvSpPr>
            <p:nvPr/>
          </p:nvSpPr>
          <p:spPr bwMode="auto">
            <a:xfrm>
              <a:off x="3609" y="2783"/>
              <a:ext cx="283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17436" name="Oval 316"/>
            <p:cNvSpPr>
              <a:spLocks noChangeArrowheads="1"/>
            </p:cNvSpPr>
            <p:nvPr/>
          </p:nvSpPr>
          <p:spPr bwMode="auto">
            <a:xfrm>
              <a:off x="4954" y="278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17437" name="Oval 317"/>
            <p:cNvSpPr>
              <a:spLocks noChangeArrowheads="1"/>
            </p:cNvSpPr>
            <p:nvPr/>
          </p:nvSpPr>
          <p:spPr bwMode="auto">
            <a:xfrm>
              <a:off x="3232" y="3139"/>
              <a:ext cx="282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17438" name="Oval 318"/>
            <p:cNvSpPr>
              <a:spLocks noChangeArrowheads="1"/>
            </p:cNvSpPr>
            <p:nvPr/>
          </p:nvSpPr>
          <p:spPr bwMode="auto">
            <a:xfrm>
              <a:off x="4003" y="3139"/>
              <a:ext cx="282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17439" name="Oval 319"/>
            <p:cNvSpPr>
              <a:spLocks noChangeArrowheads="1"/>
            </p:cNvSpPr>
            <p:nvPr/>
          </p:nvSpPr>
          <p:spPr bwMode="auto">
            <a:xfrm>
              <a:off x="4647" y="315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7440" name="Oval 320"/>
            <p:cNvSpPr>
              <a:spLocks noChangeArrowheads="1"/>
            </p:cNvSpPr>
            <p:nvPr/>
          </p:nvSpPr>
          <p:spPr bwMode="auto">
            <a:xfrm>
              <a:off x="5333" y="310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17441" name="Line 321"/>
            <p:cNvSpPr>
              <a:spLocks noChangeShapeType="1"/>
            </p:cNvSpPr>
            <p:nvPr/>
          </p:nvSpPr>
          <p:spPr bwMode="auto">
            <a:xfrm flipH="1">
              <a:off x="3859" y="270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42" name="Line 322"/>
            <p:cNvSpPr>
              <a:spLocks noChangeShapeType="1"/>
            </p:cNvSpPr>
            <p:nvPr/>
          </p:nvSpPr>
          <p:spPr bwMode="auto">
            <a:xfrm>
              <a:off x="4527" y="2703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43" name="Line 323"/>
            <p:cNvSpPr>
              <a:spLocks noChangeShapeType="1"/>
            </p:cNvSpPr>
            <p:nvPr/>
          </p:nvSpPr>
          <p:spPr bwMode="auto">
            <a:xfrm flipH="1">
              <a:off x="3463" y="3059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44" name="Line 324"/>
            <p:cNvSpPr>
              <a:spLocks noChangeShapeType="1"/>
            </p:cNvSpPr>
            <p:nvPr/>
          </p:nvSpPr>
          <p:spPr bwMode="auto">
            <a:xfrm>
              <a:off x="3849" y="3038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45" name="Line 325"/>
            <p:cNvSpPr>
              <a:spLocks noChangeShapeType="1"/>
            </p:cNvSpPr>
            <p:nvPr/>
          </p:nvSpPr>
          <p:spPr bwMode="auto">
            <a:xfrm flipH="1">
              <a:off x="4809" y="3026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46" name="Line 326"/>
            <p:cNvSpPr>
              <a:spLocks noChangeShapeType="1"/>
            </p:cNvSpPr>
            <p:nvPr/>
          </p:nvSpPr>
          <p:spPr bwMode="auto">
            <a:xfrm>
              <a:off x="5195" y="3005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47" name="Oval 327"/>
            <p:cNvSpPr>
              <a:spLocks noChangeArrowheads="1"/>
            </p:cNvSpPr>
            <p:nvPr/>
          </p:nvSpPr>
          <p:spPr bwMode="auto">
            <a:xfrm>
              <a:off x="4277" y="2448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17448" name="Oval 328"/>
            <p:cNvSpPr>
              <a:spLocks noChangeArrowheads="1"/>
            </p:cNvSpPr>
            <p:nvPr/>
          </p:nvSpPr>
          <p:spPr bwMode="auto">
            <a:xfrm>
              <a:off x="3609" y="2783"/>
              <a:ext cx="283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17449" name="Oval 329"/>
            <p:cNvSpPr>
              <a:spLocks noChangeArrowheads="1"/>
            </p:cNvSpPr>
            <p:nvPr/>
          </p:nvSpPr>
          <p:spPr bwMode="auto">
            <a:xfrm>
              <a:off x="4954" y="278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17450" name="Oval 330"/>
            <p:cNvSpPr>
              <a:spLocks noChangeArrowheads="1"/>
            </p:cNvSpPr>
            <p:nvPr/>
          </p:nvSpPr>
          <p:spPr bwMode="auto">
            <a:xfrm>
              <a:off x="3232" y="3139"/>
              <a:ext cx="282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17451" name="Oval 331"/>
            <p:cNvSpPr>
              <a:spLocks noChangeArrowheads="1"/>
            </p:cNvSpPr>
            <p:nvPr/>
          </p:nvSpPr>
          <p:spPr bwMode="auto">
            <a:xfrm>
              <a:off x="4003" y="3139"/>
              <a:ext cx="282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17452" name="Oval 332"/>
            <p:cNvSpPr>
              <a:spLocks noChangeArrowheads="1"/>
            </p:cNvSpPr>
            <p:nvPr/>
          </p:nvSpPr>
          <p:spPr bwMode="auto">
            <a:xfrm>
              <a:off x="4647" y="315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7453" name="Oval 333"/>
            <p:cNvSpPr>
              <a:spLocks noChangeArrowheads="1"/>
            </p:cNvSpPr>
            <p:nvPr/>
          </p:nvSpPr>
          <p:spPr bwMode="auto">
            <a:xfrm>
              <a:off x="5333" y="310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17454" name="Line 334"/>
            <p:cNvSpPr>
              <a:spLocks noChangeShapeType="1"/>
            </p:cNvSpPr>
            <p:nvPr/>
          </p:nvSpPr>
          <p:spPr bwMode="auto">
            <a:xfrm flipH="1">
              <a:off x="3859" y="270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55" name="Line 335"/>
            <p:cNvSpPr>
              <a:spLocks noChangeShapeType="1"/>
            </p:cNvSpPr>
            <p:nvPr/>
          </p:nvSpPr>
          <p:spPr bwMode="auto">
            <a:xfrm>
              <a:off x="4527" y="2703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56" name="Line 336"/>
            <p:cNvSpPr>
              <a:spLocks noChangeShapeType="1"/>
            </p:cNvSpPr>
            <p:nvPr/>
          </p:nvSpPr>
          <p:spPr bwMode="auto">
            <a:xfrm flipH="1">
              <a:off x="3463" y="3059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57" name="Line 337"/>
            <p:cNvSpPr>
              <a:spLocks noChangeShapeType="1"/>
            </p:cNvSpPr>
            <p:nvPr/>
          </p:nvSpPr>
          <p:spPr bwMode="auto">
            <a:xfrm>
              <a:off x="3849" y="3038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58" name="Line 338"/>
            <p:cNvSpPr>
              <a:spLocks noChangeShapeType="1"/>
            </p:cNvSpPr>
            <p:nvPr/>
          </p:nvSpPr>
          <p:spPr bwMode="auto">
            <a:xfrm flipH="1">
              <a:off x="4809" y="3026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59" name="Line 339"/>
            <p:cNvSpPr>
              <a:spLocks noChangeShapeType="1"/>
            </p:cNvSpPr>
            <p:nvPr/>
          </p:nvSpPr>
          <p:spPr bwMode="auto">
            <a:xfrm>
              <a:off x="5195" y="3005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60" name="Oval 340"/>
            <p:cNvSpPr>
              <a:spLocks noChangeArrowheads="1"/>
            </p:cNvSpPr>
            <p:nvPr/>
          </p:nvSpPr>
          <p:spPr bwMode="auto">
            <a:xfrm>
              <a:off x="4277" y="2448"/>
              <a:ext cx="284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17461" name="Oval 341"/>
            <p:cNvSpPr>
              <a:spLocks noChangeArrowheads="1"/>
            </p:cNvSpPr>
            <p:nvPr/>
          </p:nvSpPr>
          <p:spPr bwMode="auto">
            <a:xfrm>
              <a:off x="3609" y="2783"/>
              <a:ext cx="283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17462" name="Oval 342"/>
            <p:cNvSpPr>
              <a:spLocks noChangeArrowheads="1"/>
            </p:cNvSpPr>
            <p:nvPr/>
          </p:nvSpPr>
          <p:spPr bwMode="auto">
            <a:xfrm>
              <a:off x="4954" y="278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17463" name="Oval 343"/>
            <p:cNvSpPr>
              <a:spLocks noChangeArrowheads="1"/>
            </p:cNvSpPr>
            <p:nvPr/>
          </p:nvSpPr>
          <p:spPr bwMode="auto">
            <a:xfrm>
              <a:off x="3232" y="3139"/>
              <a:ext cx="282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17464" name="Oval 344"/>
            <p:cNvSpPr>
              <a:spLocks noChangeArrowheads="1"/>
            </p:cNvSpPr>
            <p:nvPr/>
          </p:nvSpPr>
          <p:spPr bwMode="auto">
            <a:xfrm>
              <a:off x="4003" y="3139"/>
              <a:ext cx="282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17465" name="Oval 345"/>
            <p:cNvSpPr>
              <a:spLocks noChangeArrowheads="1"/>
            </p:cNvSpPr>
            <p:nvPr/>
          </p:nvSpPr>
          <p:spPr bwMode="auto">
            <a:xfrm>
              <a:off x="4647" y="315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7466" name="Oval 346"/>
            <p:cNvSpPr>
              <a:spLocks noChangeArrowheads="1"/>
            </p:cNvSpPr>
            <p:nvPr/>
          </p:nvSpPr>
          <p:spPr bwMode="auto">
            <a:xfrm>
              <a:off x="5333" y="310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17467" name="Line 347"/>
            <p:cNvSpPr>
              <a:spLocks noChangeShapeType="1"/>
            </p:cNvSpPr>
            <p:nvPr/>
          </p:nvSpPr>
          <p:spPr bwMode="auto">
            <a:xfrm flipH="1">
              <a:off x="3859" y="270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68" name="Line 348"/>
            <p:cNvSpPr>
              <a:spLocks noChangeShapeType="1"/>
            </p:cNvSpPr>
            <p:nvPr/>
          </p:nvSpPr>
          <p:spPr bwMode="auto">
            <a:xfrm>
              <a:off x="4527" y="2703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69" name="Line 349"/>
            <p:cNvSpPr>
              <a:spLocks noChangeShapeType="1"/>
            </p:cNvSpPr>
            <p:nvPr/>
          </p:nvSpPr>
          <p:spPr bwMode="auto">
            <a:xfrm flipH="1">
              <a:off x="3463" y="3059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70" name="Line 350"/>
            <p:cNvSpPr>
              <a:spLocks noChangeShapeType="1"/>
            </p:cNvSpPr>
            <p:nvPr/>
          </p:nvSpPr>
          <p:spPr bwMode="auto">
            <a:xfrm>
              <a:off x="3849" y="3038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71" name="Line 351"/>
            <p:cNvSpPr>
              <a:spLocks noChangeShapeType="1"/>
            </p:cNvSpPr>
            <p:nvPr/>
          </p:nvSpPr>
          <p:spPr bwMode="auto">
            <a:xfrm flipH="1">
              <a:off x="4809" y="3026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72" name="Line 352"/>
            <p:cNvSpPr>
              <a:spLocks noChangeShapeType="1"/>
            </p:cNvSpPr>
            <p:nvPr/>
          </p:nvSpPr>
          <p:spPr bwMode="auto">
            <a:xfrm>
              <a:off x="5195" y="3005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73" name="Oval 353"/>
            <p:cNvSpPr>
              <a:spLocks noChangeArrowheads="1"/>
            </p:cNvSpPr>
            <p:nvPr/>
          </p:nvSpPr>
          <p:spPr bwMode="auto">
            <a:xfrm>
              <a:off x="4277" y="2448"/>
              <a:ext cx="284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17474" name="Oval 354"/>
            <p:cNvSpPr>
              <a:spLocks noChangeArrowheads="1"/>
            </p:cNvSpPr>
            <p:nvPr/>
          </p:nvSpPr>
          <p:spPr bwMode="auto">
            <a:xfrm>
              <a:off x="3609" y="2783"/>
              <a:ext cx="283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17475" name="Oval 355"/>
            <p:cNvSpPr>
              <a:spLocks noChangeArrowheads="1"/>
            </p:cNvSpPr>
            <p:nvPr/>
          </p:nvSpPr>
          <p:spPr bwMode="auto">
            <a:xfrm>
              <a:off x="4954" y="278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17476" name="Oval 356"/>
            <p:cNvSpPr>
              <a:spLocks noChangeArrowheads="1"/>
            </p:cNvSpPr>
            <p:nvPr/>
          </p:nvSpPr>
          <p:spPr bwMode="auto">
            <a:xfrm>
              <a:off x="3232" y="3139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17477" name="Oval 357"/>
            <p:cNvSpPr>
              <a:spLocks noChangeArrowheads="1"/>
            </p:cNvSpPr>
            <p:nvPr/>
          </p:nvSpPr>
          <p:spPr bwMode="auto">
            <a:xfrm>
              <a:off x="4003" y="3139"/>
              <a:ext cx="282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17478" name="Oval 358"/>
            <p:cNvSpPr>
              <a:spLocks noChangeArrowheads="1"/>
            </p:cNvSpPr>
            <p:nvPr/>
          </p:nvSpPr>
          <p:spPr bwMode="auto">
            <a:xfrm>
              <a:off x="4647" y="315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7479" name="Oval 359"/>
            <p:cNvSpPr>
              <a:spLocks noChangeArrowheads="1"/>
            </p:cNvSpPr>
            <p:nvPr/>
          </p:nvSpPr>
          <p:spPr bwMode="auto">
            <a:xfrm>
              <a:off x="5333" y="310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17480" name="Line 360"/>
            <p:cNvSpPr>
              <a:spLocks noChangeShapeType="1"/>
            </p:cNvSpPr>
            <p:nvPr/>
          </p:nvSpPr>
          <p:spPr bwMode="auto">
            <a:xfrm flipH="1">
              <a:off x="3859" y="270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81" name="Line 361"/>
            <p:cNvSpPr>
              <a:spLocks noChangeShapeType="1"/>
            </p:cNvSpPr>
            <p:nvPr/>
          </p:nvSpPr>
          <p:spPr bwMode="auto">
            <a:xfrm>
              <a:off x="4527" y="2703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82" name="Line 362"/>
            <p:cNvSpPr>
              <a:spLocks noChangeShapeType="1"/>
            </p:cNvSpPr>
            <p:nvPr/>
          </p:nvSpPr>
          <p:spPr bwMode="auto">
            <a:xfrm flipH="1">
              <a:off x="3463" y="3059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83" name="Line 363"/>
            <p:cNvSpPr>
              <a:spLocks noChangeShapeType="1"/>
            </p:cNvSpPr>
            <p:nvPr/>
          </p:nvSpPr>
          <p:spPr bwMode="auto">
            <a:xfrm>
              <a:off x="3849" y="3038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84" name="Line 364"/>
            <p:cNvSpPr>
              <a:spLocks noChangeShapeType="1"/>
            </p:cNvSpPr>
            <p:nvPr/>
          </p:nvSpPr>
          <p:spPr bwMode="auto">
            <a:xfrm flipH="1">
              <a:off x="4809" y="3026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85" name="Line 365"/>
            <p:cNvSpPr>
              <a:spLocks noChangeShapeType="1"/>
            </p:cNvSpPr>
            <p:nvPr/>
          </p:nvSpPr>
          <p:spPr bwMode="auto">
            <a:xfrm>
              <a:off x="5195" y="3005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86" name="Oval 366"/>
            <p:cNvSpPr>
              <a:spLocks noChangeArrowheads="1"/>
            </p:cNvSpPr>
            <p:nvPr/>
          </p:nvSpPr>
          <p:spPr bwMode="auto">
            <a:xfrm>
              <a:off x="4277" y="2448"/>
              <a:ext cx="284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17487" name="Oval 367"/>
            <p:cNvSpPr>
              <a:spLocks noChangeArrowheads="1"/>
            </p:cNvSpPr>
            <p:nvPr/>
          </p:nvSpPr>
          <p:spPr bwMode="auto">
            <a:xfrm>
              <a:off x="3609" y="2783"/>
              <a:ext cx="283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17488" name="Oval 368"/>
            <p:cNvSpPr>
              <a:spLocks noChangeArrowheads="1"/>
            </p:cNvSpPr>
            <p:nvPr/>
          </p:nvSpPr>
          <p:spPr bwMode="auto">
            <a:xfrm>
              <a:off x="4954" y="278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17489" name="Oval 369"/>
            <p:cNvSpPr>
              <a:spLocks noChangeArrowheads="1"/>
            </p:cNvSpPr>
            <p:nvPr/>
          </p:nvSpPr>
          <p:spPr bwMode="auto">
            <a:xfrm>
              <a:off x="3232" y="3139"/>
              <a:ext cx="282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17490" name="Oval 370"/>
            <p:cNvSpPr>
              <a:spLocks noChangeArrowheads="1"/>
            </p:cNvSpPr>
            <p:nvPr/>
          </p:nvSpPr>
          <p:spPr bwMode="auto">
            <a:xfrm>
              <a:off x="4003" y="3139"/>
              <a:ext cx="282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17491" name="Oval 371"/>
            <p:cNvSpPr>
              <a:spLocks noChangeArrowheads="1"/>
            </p:cNvSpPr>
            <p:nvPr/>
          </p:nvSpPr>
          <p:spPr bwMode="auto">
            <a:xfrm>
              <a:off x="4647" y="315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7492" name="Oval 372"/>
            <p:cNvSpPr>
              <a:spLocks noChangeArrowheads="1"/>
            </p:cNvSpPr>
            <p:nvPr/>
          </p:nvSpPr>
          <p:spPr bwMode="auto">
            <a:xfrm>
              <a:off x="5333" y="310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17493" name="Line 373"/>
            <p:cNvSpPr>
              <a:spLocks noChangeShapeType="1"/>
            </p:cNvSpPr>
            <p:nvPr/>
          </p:nvSpPr>
          <p:spPr bwMode="auto">
            <a:xfrm flipH="1">
              <a:off x="3859" y="270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94" name="Line 374"/>
            <p:cNvSpPr>
              <a:spLocks noChangeShapeType="1"/>
            </p:cNvSpPr>
            <p:nvPr/>
          </p:nvSpPr>
          <p:spPr bwMode="auto">
            <a:xfrm>
              <a:off x="4527" y="2703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95" name="Line 375"/>
            <p:cNvSpPr>
              <a:spLocks noChangeShapeType="1"/>
            </p:cNvSpPr>
            <p:nvPr/>
          </p:nvSpPr>
          <p:spPr bwMode="auto">
            <a:xfrm flipH="1">
              <a:off x="3463" y="3059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96" name="Line 376"/>
            <p:cNvSpPr>
              <a:spLocks noChangeShapeType="1"/>
            </p:cNvSpPr>
            <p:nvPr/>
          </p:nvSpPr>
          <p:spPr bwMode="auto">
            <a:xfrm>
              <a:off x="3849" y="3038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97" name="Line 377"/>
            <p:cNvSpPr>
              <a:spLocks noChangeShapeType="1"/>
            </p:cNvSpPr>
            <p:nvPr/>
          </p:nvSpPr>
          <p:spPr bwMode="auto">
            <a:xfrm flipH="1">
              <a:off x="4809" y="3026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98" name="Line 378"/>
            <p:cNvSpPr>
              <a:spLocks noChangeShapeType="1"/>
            </p:cNvSpPr>
            <p:nvPr/>
          </p:nvSpPr>
          <p:spPr bwMode="auto">
            <a:xfrm>
              <a:off x="5195" y="3005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499" name="Oval 379"/>
            <p:cNvSpPr>
              <a:spLocks noChangeArrowheads="1"/>
            </p:cNvSpPr>
            <p:nvPr/>
          </p:nvSpPr>
          <p:spPr bwMode="auto">
            <a:xfrm>
              <a:off x="4277" y="2448"/>
              <a:ext cx="284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17500" name="Oval 380"/>
            <p:cNvSpPr>
              <a:spLocks noChangeArrowheads="1"/>
            </p:cNvSpPr>
            <p:nvPr/>
          </p:nvSpPr>
          <p:spPr bwMode="auto">
            <a:xfrm>
              <a:off x="3609" y="2783"/>
              <a:ext cx="283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17501" name="Oval 381"/>
            <p:cNvSpPr>
              <a:spLocks noChangeArrowheads="1"/>
            </p:cNvSpPr>
            <p:nvPr/>
          </p:nvSpPr>
          <p:spPr bwMode="auto">
            <a:xfrm>
              <a:off x="4954" y="278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17502" name="Oval 382"/>
            <p:cNvSpPr>
              <a:spLocks noChangeArrowheads="1"/>
            </p:cNvSpPr>
            <p:nvPr/>
          </p:nvSpPr>
          <p:spPr bwMode="auto">
            <a:xfrm>
              <a:off x="3232" y="3139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17503" name="Oval 383"/>
            <p:cNvSpPr>
              <a:spLocks noChangeArrowheads="1"/>
            </p:cNvSpPr>
            <p:nvPr/>
          </p:nvSpPr>
          <p:spPr bwMode="auto">
            <a:xfrm>
              <a:off x="4003" y="3139"/>
              <a:ext cx="282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17504" name="Oval 384"/>
            <p:cNvSpPr>
              <a:spLocks noChangeArrowheads="1"/>
            </p:cNvSpPr>
            <p:nvPr/>
          </p:nvSpPr>
          <p:spPr bwMode="auto">
            <a:xfrm>
              <a:off x="4647" y="315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7505" name="Oval 385"/>
            <p:cNvSpPr>
              <a:spLocks noChangeArrowheads="1"/>
            </p:cNvSpPr>
            <p:nvPr/>
          </p:nvSpPr>
          <p:spPr bwMode="auto">
            <a:xfrm>
              <a:off x="5333" y="310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17506" name="Line 386"/>
            <p:cNvSpPr>
              <a:spLocks noChangeShapeType="1"/>
            </p:cNvSpPr>
            <p:nvPr/>
          </p:nvSpPr>
          <p:spPr bwMode="auto">
            <a:xfrm flipH="1">
              <a:off x="3859" y="270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07" name="Line 387"/>
            <p:cNvSpPr>
              <a:spLocks noChangeShapeType="1"/>
            </p:cNvSpPr>
            <p:nvPr/>
          </p:nvSpPr>
          <p:spPr bwMode="auto">
            <a:xfrm>
              <a:off x="4527" y="2703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08" name="Line 388"/>
            <p:cNvSpPr>
              <a:spLocks noChangeShapeType="1"/>
            </p:cNvSpPr>
            <p:nvPr/>
          </p:nvSpPr>
          <p:spPr bwMode="auto">
            <a:xfrm flipH="1">
              <a:off x="3463" y="3059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09" name="Line 389"/>
            <p:cNvSpPr>
              <a:spLocks noChangeShapeType="1"/>
            </p:cNvSpPr>
            <p:nvPr/>
          </p:nvSpPr>
          <p:spPr bwMode="auto">
            <a:xfrm>
              <a:off x="3849" y="3038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10" name="Line 390"/>
            <p:cNvSpPr>
              <a:spLocks noChangeShapeType="1"/>
            </p:cNvSpPr>
            <p:nvPr/>
          </p:nvSpPr>
          <p:spPr bwMode="auto">
            <a:xfrm flipH="1">
              <a:off x="4809" y="3026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11" name="Line 391"/>
            <p:cNvSpPr>
              <a:spLocks noChangeShapeType="1"/>
            </p:cNvSpPr>
            <p:nvPr/>
          </p:nvSpPr>
          <p:spPr bwMode="auto">
            <a:xfrm>
              <a:off x="5195" y="3005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12" name="Oval 392"/>
            <p:cNvSpPr>
              <a:spLocks noChangeArrowheads="1"/>
            </p:cNvSpPr>
            <p:nvPr/>
          </p:nvSpPr>
          <p:spPr bwMode="auto">
            <a:xfrm>
              <a:off x="4277" y="2448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17513" name="Oval 393"/>
            <p:cNvSpPr>
              <a:spLocks noChangeArrowheads="1"/>
            </p:cNvSpPr>
            <p:nvPr/>
          </p:nvSpPr>
          <p:spPr bwMode="auto">
            <a:xfrm>
              <a:off x="3609" y="2783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17514" name="Oval 394"/>
            <p:cNvSpPr>
              <a:spLocks noChangeArrowheads="1"/>
            </p:cNvSpPr>
            <p:nvPr/>
          </p:nvSpPr>
          <p:spPr bwMode="auto">
            <a:xfrm>
              <a:off x="4954" y="278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17515" name="Oval 395"/>
            <p:cNvSpPr>
              <a:spLocks noChangeArrowheads="1"/>
            </p:cNvSpPr>
            <p:nvPr/>
          </p:nvSpPr>
          <p:spPr bwMode="auto">
            <a:xfrm>
              <a:off x="3232" y="3139"/>
              <a:ext cx="282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17516" name="Oval 396"/>
            <p:cNvSpPr>
              <a:spLocks noChangeArrowheads="1"/>
            </p:cNvSpPr>
            <p:nvPr/>
          </p:nvSpPr>
          <p:spPr bwMode="auto">
            <a:xfrm>
              <a:off x="4003" y="3139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17517" name="Oval 397"/>
            <p:cNvSpPr>
              <a:spLocks noChangeArrowheads="1"/>
            </p:cNvSpPr>
            <p:nvPr/>
          </p:nvSpPr>
          <p:spPr bwMode="auto">
            <a:xfrm>
              <a:off x="4647" y="315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7518" name="Oval 398"/>
            <p:cNvSpPr>
              <a:spLocks noChangeArrowheads="1"/>
            </p:cNvSpPr>
            <p:nvPr/>
          </p:nvSpPr>
          <p:spPr bwMode="auto">
            <a:xfrm>
              <a:off x="5333" y="310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17519" name="Line 399"/>
            <p:cNvSpPr>
              <a:spLocks noChangeShapeType="1"/>
            </p:cNvSpPr>
            <p:nvPr/>
          </p:nvSpPr>
          <p:spPr bwMode="auto">
            <a:xfrm flipH="1">
              <a:off x="3859" y="270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20" name="Line 400"/>
            <p:cNvSpPr>
              <a:spLocks noChangeShapeType="1"/>
            </p:cNvSpPr>
            <p:nvPr/>
          </p:nvSpPr>
          <p:spPr bwMode="auto">
            <a:xfrm>
              <a:off x="4527" y="2703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21" name="Line 401"/>
            <p:cNvSpPr>
              <a:spLocks noChangeShapeType="1"/>
            </p:cNvSpPr>
            <p:nvPr/>
          </p:nvSpPr>
          <p:spPr bwMode="auto">
            <a:xfrm flipH="1">
              <a:off x="3463" y="3059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22" name="Line 402"/>
            <p:cNvSpPr>
              <a:spLocks noChangeShapeType="1"/>
            </p:cNvSpPr>
            <p:nvPr/>
          </p:nvSpPr>
          <p:spPr bwMode="auto">
            <a:xfrm>
              <a:off x="3849" y="3038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23" name="Line 403"/>
            <p:cNvSpPr>
              <a:spLocks noChangeShapeType="1"/>
            </p:cNvSpPr>
            <p:nvPr/>
          </p:nvSpPr>
          <p:spPr bwMode="auto">
            <a:xfrm flipH="1">
              <a:off x="4809" y="3026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24" name="Line 404"/>
            <p:cNvSpPr>
              <a:spLocks noChangeShapeType="1"/>
            </p:cNvSpPr>
            <p:nvPr/>
          </p:nvSpPr>
          <p:spPr bwMode="auto">
            <a:xfrm>
              <a:off x="5195" y="3005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25" name="Oval 405"/>
            <p:cNvSpPr>
              <a:spLocks noChangeArrowheads="1"/>
            </p:cNvSpPr>
            <p:nvPr/>
          </p:nvSpPr>
          <p:spPr bwMode="auto">
            <a:xfrm>
              <a:off x="4277" y="2448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17526" name="Oval 406"/>
            <p:cNvSpPr>
              <a:spLocks noChangeArrowheads="1"/>
            </p:cNvSpPr>
            <p:nvPr/>
          </p:nvSpPr>
          <p:spPr bwMode="auto">
            <a:xfrm>
              <a:off x="3609" y="2783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17527" name="Oval 407"/>
            <p:cNvSpPr>
              <a:spLocks noChangeArrowheads="1"/>
            </p:cNvSpPr>
            <p:nvPr/>
          </p:nvSpPr>
          <p:spPr bwMode="auto">
            <a:xfrm>
              <a:off x="4954" y="278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17528" name="Oval 408"/>
            <p:cNvSpPr>
              <a:spLocks noChangeArrowheads="1"/>
            </p:cNvSpPr>
            <p:nvPr/>
          </p:nvSpPr>
          <p:spPr bwMode="auto">
            <a:xfrm>
              <a:off x="3232" y="3139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17529" name="Oval 409"/>
            <p:cNvSpPr>
              <a:spLocks noChangeArrowheads="1"/>
            </p:cNvSpPr>
            <p:nvPr/>
          </p:nvSpPr>
          <p:spPr bwMode="auto">
            <a:xfrm>
              <a:off x="4003" y="3139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17530" name="Oval 410"/>
            <p:cNvSpPr>
              <a:spLocks noChangeArrowheads="1"/>
            </p:cNvSpPr>
            <p:nvPr/>
          </p:nvSpPr>
          <p:spPr bwMode="auto">
            <a:xfrm>
              <a:off x="4647" y="315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7531" name="Oval 411"/>
            <p:cNvSpPr>
              <a:spLocks noChangeArrowheads="1"/>
            </p:cNvSpPr>
            <p:nvPr/>
          </p:nvSpPr>
          <p:spPr bwMode="auto">
            <a:xfrm>
              <a:off x="5333" y="310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17532" name="Oval 412"/>
            <p:cNvSpPr>
              <a:spLocks noChangeArrowheads="1"/>
            </p:cNvSpPr>
            <p:nvPr/>
          </p:nvSpPr>
          <p:spPr bwMode="auto">
            <a:xfrm>
              <a:off x="3084" y="3634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17533" name="Line 413"/>
            <p:cNvSpPr>
              <a:spLocks noChangeShapeType="1"/>
            </p:cNvSpPr>
            <p:nvPr/>
          </p:nvSpPr>
          <p:spPr bwMode="auto">
            <a:xfrm flipH="1">
              <a:off x="3859" y="270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34" name="Line 414"/>
            <p:cNvSpPr>
              <a:spLocks noChangeShapeType="1"/>
            </p:cNvSpPr>
            <p:nvPr/>
          </p:nvSpPr>
          <p:spPr bwMode="auto">
            <a:xfrm>
              <a:off x="4527" y="2703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35" name="Line 415"/>
            <p:cNvSpPr>
              <a:spLocks noChangeShapeType="1"/>
            </p:cNvSpPr>
            <p:nvPr/>
          </p:nvSpPr>
          <p:spPr bwMode="auto">
            <a:xfrm flipH="1">
              <a:off x="3463" y="3059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36" name="Line 416"/>
            <p:cNvSpPr>
              <a:spLocks noChangeShapeType="1"/>
            </p:cNvSpPr>
            <p:nvPr/>
          </p:nvSpPr>
          <p:spPr bwMode="auto">
            <a:xfrm>
              <a:off x="3849" y="3038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37" name="Line 417"/>
            <p:cNvSpPr>
              <a:spLocks noChangeShapeType="1"/>
            </p:cNvSpPr>
            <p:nvPr/>
          </p:nvSpPr>
          <p:spPr bwMode="auto">
            <a:xfrm flipH="1">
              <a:off x="4809" y="3026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7538" name="Line 418"/>
            <p:cNvSpPr>
              <a:spLocks noChangeShapeType="1"/>
            </p:cNvSpPr>
            <p:nvPr/>
          </p:nvSpPr>
          <p:spPr bwMode="auto">
            <a:xfrm>
              <a:off x="5195" y="3005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 dir="r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8820150" cy="6742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solidFill>
                  <a:schemeClr val="tx2"/>
                </a:solidFill>
              </a:rPr>
              <a:t>重建堆算法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dirty="0"/>
              <a:t>算法</a:t>
            </a:r>
            <a:r>
              <a:rPr lang="en-US" altLang="zh-CN" sz="2400" dirty="0">
                <a:solidFill>
                  <a:srgbClr val="CC3300"/>
                </a:solidFill>
              </a:rPr>
              <a:t>Restore</a:t>
            </a:r>
            <a:r>
              <a:rPr lang="en-US" altLang="zh-CN" sz="2400" dirty="0"/>
              <a:t>(R</a:t>
            </a:r>
            <a:r>
              <a:rPr lang="zh-CN" altLang="en-US" sz="2400" dirty="0"/>
              <a:t>，</a:t>
            </a:r>
            <a:r>
              <a:rPr lang="en-US" altLang="zh-CN" sz="2400" dirty="0"/>
              <a:t>f</a:t>
            </a:r>
            <a:r>
              <a:rPr lang="zh-CN" altLang="en-US" sz="2400" dirty="0"/>
              <a:t>，</a:t>
            </a:r>
            <a:r>
              <a:rPr lang="en-US" altLang="zh-CN" sz="2400" dirty="0"/>
              <a:t>e) 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/>
              <a:t>  R1 [</a:t>
            </a:r>
            <a:r>
              <a:rPr lang="zh-CN" altLang="en-US" sz="2100" dirty="0"/>
              <a:t>初始化</a:t>
            </a:r>
            <a:r>
              <a:rPr lang="en-US" altLang="zh-CN" sz="2100" dirty="0"/>
              <a:t>] 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/>
              <a:t>        </a:t>
            </a:r>
            <a:r>
              <a:rPr lang="en-US" altLang="zh-CN" sz="2100" dirty="0" err="1"/>
              <a:t>j</a:t>
            </a:r>
            <a:r>
              <a:rPr lang="en-US" altLang="zh-CN" sz="2100" dirty="0" err="1">
                <a:sym typeface="Symbol" pitchFamily="18" charset="2"/>
              </a:rPr>
              <a:t></a:t>
            </a:r>
            <a:r>
              <a:rPr lang="en-US" altLang="zh-CN" sz="2100" dirty="0" err="1"/>
              <a:t>f</a:t>
            </a:r>
            <a:r>
              <a:rPr lang="zh-CN" altLang="en-US" sz="2100" dirty="0"/>
              <a:t>． 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/>
              <a:t>   R2 [</a:t>
            </a:r>
            <a:r>
              <a:rPr lang="zh-CN" altLang="en-US" sz="2100" dirty="0"/>
              <a:t>建堆</a:t>
            </a:r>
            <a:r>
              <a:rPr lang="en-US" altLang="zh-CN" sz="2100" dirty="0"/>
              <a:t>]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/>
              <a:t>       WHILE j≤</a:t>
            </a:r>
            <a:r>
              <a:rPr lang="en-US" altLang="zh-CN" sz="2100" dirty="0">
                <a:sym typeface="Symbol" pitchFamily="18" charset="2"/>
              </a:rPr>
              <a:t></a:t>
            </a:r>
            <a:r>
              <a:rPr lang="en-US" altLang="zh-CN" sz="2100" dirty="0"/>
              <a:t>e/2</a:t>
            </a:r>
            <a:r>
              <a:rPr lang="en-US" altLang="zh-CN" sz="2100" dirty="0">
                <a:sym typeface="Symbol" pitchFamily="18" charset="2"/>
              </a:rPr>
              <a:t></a:t>
            </a:r>
            <a:r>
              <a:rPr lang="en-US" altLang="zh-CN" sz="2100" dirty="0"/>
              <a:t> DO    </a:t>
            </a:r>
            <a:r>
              <a:rPr lang="en-US" altLang="zh-CN" sz="2100" dirty="0">
                <a:solidFill>
                  <a:srgbClr val="CC3300"/>
                </a:solidFill>
              </a:rPr>
              <a:t>//</a:t>
            </a:r>
            <a:r>
              <a:rPr lang="zh-CN" altLang="en-US" sz="2100" dirty="0">
                <a:solidFill>
                  <a:srgbClr val="CC3300"/>
                </a:solidFill>
              </a:rPr>
              <a:t>判断</a:t>
            </a:r>
            <a:r>
              <a:rPr lang="en-US" altLang="zh-CN" sz="2100" dirty="0">
                <a:solidFill>
                  <a:srgbClr val="CC3300"/>
                </a:solidFill>
              </a:rPr>
              <a:t>j</a:t>
            </a:r>
            <a:r>
              <a:rPr lang="zh-CN" altLang="en-US" sz="2100" dirty="0">
                <a:solidFill>
                  <a:srgbClr val="CC3300"/>
                </a:solidFill>
              </a:rPr>
              <a:t>是否为内结点</a:t>
            </a:r>
            <a:endParaRPr lang="en-US" altLang="zh-CN" sz="2100" dirty="0">
              <a:solidFill>
                <a:srgbClr val="CC3300"/>
              </a:solidFill>
            </a:endParaRP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/>
              <a:t>         </a:t>
            </a:r>
            <a:r>
              <a:rPr lang="en-US" altLang="zh-CN" sz="2100" dirty="0">
                <a:solidFill>
                  <a:srgbClr val="CC3300"/>
                </a:solidFill>
              </a:rPr>
              <a:t>(</a:t>
            </a:r>
            <a:r>
              <a:rPr lang="en-US" altLang="zh-CN" sz="2100" dirty="0">
                <a:solidFill>
                  <a:srgbClr val="FFFF00"/>
                </a:solidFill>
              </a:rPr>
              <a:t> </a:t>
            </a:r>
            <a:r>
              <a:rPr lang="en-US" altLang="zh-CN" sz="2100" dirty="0"/>
              <a:t>IF (2j&lt;e) AND (K</a:t>
            </a:r>
            <a:r>
              <a:rPr lang="en-US" altLang="zh-CN" sz="2100" baseline="-30000" dirty="0"/>
              <a:t>2j</a:t>
            </a:r>
            <a:r>
              <a:rPr lang="en-US" altLang="zh-CN" sz="2100" dirty="0"/>
              <a:t>&lt;K</a:t>
            </a:r>
            <a:r>
              <a:rPr lang="en-US" altLang="zh-CN" sz="2100" baseline="-30000" dirty="0"/>
              <a:t>2j</a:t>
            </a:r>
            <a:r>
              <a:rPr lang="zh-CN" altLang="en-US" sz="2100" baseline="-30000" dirty="0"/>
              <a:t>＋</a:t>
            </a:r>
            <a:r>
              <a:rPr lang="en-US" altLang="zh-CN" sz="2100" baseline="-30000" dirty="0"/>
              <a:t>1</a:t>
            </a:r>
            <a:r>
              <a:rPr lang="en-US" altLang="zh-CN" sz="2100" dirty="0"/>
              <a:t>)  </a:t>
            </a:r>
            <a:r>
              <a:rPr lang="en-US" altLang="zh-CN" sz="2100" dirty="0">
                <a:solidFill>
                  <a:srgbClr val="CC3300"/>
                </a:solidFill>
              </a:rPr>
              <a:t>//m</a:t>
            </a:r>
            <a:r>
              <a:rPr lang="zh-CN" altLang="en-US" sz="2100" dirty="0">
                <a:solidFill>
                  <a:srgbClr val="CC3300"/>
                </a:solidFill>
              </a:rPr>
              <a:t>为</a:t>
            </a:r>
            <a:r>
              <a:rPr lang="en-US" altLang="zh-CN" sz="2100" dirty="0">
                <a:solidFill>
                  <a:srgbClr val="CC3300"/>
                </a:solidFill>
              </a:rPr>
              <a:t>j</a:t>
            </a:r>
            <a:r>
              <a:rPr lang="zh-CN" altLang="en-US" sz="2100" dirty="0">
                <a:solidFill>
                  <a:srgbClr val="CC3300"/>
                </a:solidFill>
              </a:rPr>
              <a:t>的最大子结点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100" dirty="0"/>
              <a:t>　　　　 </a:t>
            </a:r>
            <a:r>
              <a:rPr lang="en-US" altLang="zh-CN" sz="2100" dirty="0"/>
              <a:t>THEN  m</a:t>
            </a:r>
            <a:r>
              <a:rPr lang="en-US" altLang="zh-CN" sz="2100" dirty="0">
                <a:sym typeface="Symbol" pitchFamily="18" charset="2"/>
              </a:rPr>
              <a:t></a:t>
            </a:r>
            <a:r>
              <a:rPr lang="en-US" altLang="zh-CN" sz="2100" dirty="0"/>
              <a:t>2j+1 . </a:t>
            </a:r>
            <a:endParaRPr lang="zh-CN" altLang="en-US" sz="2100" dirty="0"/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/>
              <a:t>                  ELSE   m</a:t>
            </a:r>
            <a:r>
              <a:rPr lang="en-US" altLang="zh-CN" sz="2100" dirty="0">
                <a:sym typeface="Symbol" pitchFamily="18" charset="2"/>
              </a:rPr>
              <a:t></a:t>
            </a:r>
            <a:r>
              <a:rPr lang="en-US" altLang="zh-CN" sz="2100" dirty="0"/>
              <a:t>2j .    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100" dirty="0"/>
              <a:t>            IF K</a:t>
            </a:r>
            <a:r>
              <a:rPr lang="en-US" altLang="zh-CN" sz="2100" baseline="-30000" dirty="0"/>
              <a:t>m</a:t>
            </a:r>
            <a:r>
              <a:rPr lang="en-US" altLang="zh-CN" sz="2100" dirty="0"/>
              <a:t>&gt;K</a:t>
            </a:r>
            <a:r>
              <a:rPr lang="en-US" altLang="zh-CN" sz="2100" baseline="-30000" dirty="0"/>
              <a:t>j </a:t>
            </a:r>
            <a:r>
              <a:rPr lang="en-US" altLang="zh-CN" sz="2100" dirty="0"/>
              <a:t>THEN</a:t>
            </a:r>
            <a:r>
              <a:rPr lang="zh-CN" altLang="en-US" sz="2100" dirty="0"/>
              <a:t>（</a:t>
            </a:r>
            <a:r>
              <a:rPr lang="en-US" altLang="zh-CN" sz="2100" dirty="0" err="1"/>
              <a:t>R</a:t>
            </a:r>
            <a:r>
              <a:rPr lang="en-US" altLang="zh-CN" sz="2100" baseline="-30000" dirty="0" err="1"/>
              <a:t>m</a:t>
            </a:r>
            <a:r>
              <a:rPr lang="en-US" altLang="zh-CN" sz="2100" dirty="0" err="1">
                <a:sym typeface="Symbol" pitchFamily="18" charset="2"/>
              </a:rPr>
              <a:t></a:t>
            </a:r>
            <a:r>
              <a:rPr lang="en-US" altLang="zh-CN" sz="2100" dirty="0" err="1"/>
              <a:t>R</a:t>
            </a:r>
            <a:r>
              <a:rPr lang="en-US" altLang="zh-CN" sz="2100" baseline="-30000" dirty="0" err="1"/>
              <a:t>j</a:t>
            </a:r>
            <a:r>
              <a:rPr lang="en-US" altLang="zh-CN" sz="2100" baseline="-30000" dirty="0"/>
              <a:t> </a:t>
            </a:r>
            <a:r>
              <a:rPr lang="en-US" altLang="zh-CN" sz="2100" dirty="0"/>
              <a:t>. </a:t>
            </a:r>
            <a:r>
              <a:rPr lang="en-US" altLang="zh-CN" sz="2100" dirty="0" err="1"/>
              <a:t>j</a:t>
            </a:r>
            <a:r>
              <a:rPr lang="en-US" altLang="zh-CN" sz="2100" dirty="0" err="1">
                <a:sym typeface="Symbol" pitchFamily="18" charset="2"/>
              </a:rPr>
              <a:t></a:t>
            </a:r>
            <a:r>
              <a:rPr lang="en-US" altLang="zh-CN" sz="2100" dirty="0" err="1"/>
              <a:t>m</a:t>
            </a:r>
            <a:r>
              <a:rPr lang="en-US" altLang="zh-CN" sz="2100" dirty="0"/>
              <a:t> . </a:t>
            </a:r>
            <a:r>
              <a:rPr lang="zh-CN" altLang="en-US" sz="2100" dirty="0"/>
              <a:t>） </a:t>
            </a:r>
          </a:p>
          <a:p>
            <a:pPr algn="just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100" dirty="0"/>
              <a:t>			     </a:t>
            </a:r>
            <a:r>
              <a:rPr lang="en-US" altLang="zh-CN" sz="2100" dirty="0"/>
              <a:t>ELSE </a:t>
            </a:r>
            <a:r>
              <a:rPr lang="en-US" altLang="zh-CN" sz="2100" dirty="0" err="1"/>
              <a:t>j</a:t>
            </a:r>
            <a:r>
              <a:rPr lang="en-US" altLang="zh-CN" sz="2100" dirty="0" err="1">
                <a:sym typeface="Symbol" pitchFamily="18" charset="2"/>
              </a:rPr>
              <a:t></a:t>
            </a:r>
            <a:r>
              <a:rPr lang="en-US" altLang="zh-CN" sz="2100" dirty="0" err="1"/>
              <a:t>e</a:t>
            </a:r>
            <a:r>
              <a:rPr lang="en-US" altLang="zh-CN" sz="2100" dirty="0"/>
              <a:t> . </a:t>
            </a:r>
            <a:r>
              <a:rPr lang="zh-CN" altLang="en-US" sz="2100" dirty="0">
                <a:solidFill>
                  <a:srgbClr val="CC3300"/>
                </a:solidFill>
              </a:rPr>
              <a:t>）</a:t>
            </a:r>
            <a:r>
              <a:rPr lang="en-US" altLang="zh-CN" sz="2100" dirty="0"/>
              <a:t>▌</a:t>
            </a:r>
            <a:endParaRPr lang="zh-CN" altLang="en-US" sz="21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520195" name="Rectangle 3"/>
          <p:cNvSpPr>
            <a:spLocks noChangeArrowheads="1"/>
          </p:cNvSpPr>
          <p:nvPr/>
        </p:nvSpPr>
        <p:spPr bwMode="auto">
          <a:xfrm>
            <a:off x="341313" y="5543550"/>
            <a:ext cx="598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4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2400"/>
              <a:t> </a:t>
            </a:r>
            <a:r>
              <a:rPr kumimoji="1" lang="zh-CN" altLang="en-US" sz="2400" b="1">
                <a:solidFill>
                  <a:schemeClr val="tx2"/>
                </a:solidFill>
              </a:rPr>
              <a:t>重建堆算法的时间复杂度为 </a:t>
            </a:r>
            <a:r>
              <a:rPr kumimoji="1" lang="en-US" altLang="zh-CN" sz="2400" b="1">
                <a:solidFill>
                  <a:schemeClr val="tx2"/>
                </a:solidFill>
              </a:rPr>
              <a:t>O(log</a:t>
            </a:r>
            <a:r>
              <a:rPr kumimoji="1" lang="en-US" altLang="zh-CN" sz="2400" b="1" baseline="-25000">
                <a:solidFill>
                  <a:schemeClr val="tx2"/>
                </a:solidFill>
              </a:rPr>
              <a:t>2</a:t>
            </a:r>
            <a:r>
              <a:rPr kumimoji="1" lang="en-US" altLang="zh-CN" sz="2400" b="1" i="1">
                <a:solidFill>
                  <a:schemeClr val="tx2"/>
                </a:solidFill>
              </a:rPr>
              <a:t>n</a:t>
            </a:r>
            <a:r>
              <a:rPr kumimoji="1" lang="en-US" altLang="zh-CN" sz="2400" b="1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301625"/>
            <a:ext cx="8748712" cy="6188075"/>
          </a:xfrm>
          <a:noFill/>
          <a:ln/>
          <a:extLst>
            <a:ext uri="{91240B29-F687-4F45-9708-019B960494DF}">
              <a14:hiddenLine xmlns:a14="http://schemas.microsoft.com/office/drawing/2010/main"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91440" tIns="45720" rIns="91440" bIns="45720"/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rgbClr val="CC3300"/>
                </a:solidFill>
              </a:rPr>
              <a:t>问题</a:t>
            </a:r>
            <a:r>
              <a:rPr lang="en-US" altLang="zh-CN"/>
              <a:t>① ——</a:t>
            </a:r>
            <a:r>
              <a:rPr lang="zh-CN" altLang="en-US">
                <a:solidFill>
                  <a:srgbClr val="CC3300"/>
                </a:solidFill>
              </a:rPr>
              <a:t>初始建堆</a:t>
            </a:r>
            <a:r>
              <a:rPr lang="en-US" altLang="zh-CN">
                <a:solidFill>
                  <a:srgbClr val="CC3300"/>
                </a:solidFill>
              </a:rPr>
              <a:t>: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/>
              <a:t>将以序号</a:t>
            </a:r>
            <a:r>
              <a:rPr lang="en-US" altLang="zh-CN">
                <a:sym typeface="Symbol" pitchFamily="18" charset="2"/>
              </a:rPr>
              <a:t>n</a:t>
            </a:r>
            <a:r>
              <a:rPr lang="en-US" altLang="zh-CN"/>
              <a:t>/2</a:t>
            </a:r>
            <a:r>
              <a:rPr lang="en-US" altLang="zh-CN">
                <a:sym typeface="Symbol" pitchFamily="18" charset="2"/>
              </a:rPr>
              <a:t></a:t>
            </a:r>
            <a:r>
              <a:rPr lang="en-US" altLang="zh-CN"/>
              <a:t>，</a:t>
            </a:r>
            <a:r>
              <a:rPr lang="en-US" altLang="zh-CN">
                <a:sym typeface="Symbol" pitchFamily="18" charset="2"/>
              </a:rPr>
              <a:t>n</a:t>
            </a:r>
            <a:r>
              <a:rPr lang="en-US" altLang="zh-CN"/>
              <a:t>/2</a:t>
            </a:r>
            <a:r>
              <a:rPr lang="en-US" altLang="zh-CN">
                <a:sym typeface="Symbol" pitchFamily="18" charset="2"/>
              </a:rPr>
              <a:t></a:t>
            </a:r>
            <a:r>
              <a:rPr lang="zh-CN" altLang="en-US"/>
              <a:t>－</a:t>
            </a:r>
            <a:r>
              <a:rPr lang="en-US" altLang="zh-CN"/>
              <a:t>1 ,…, 1</a:t>
            </a:r>
            <a:r>
              <a:rPr lang="zh-CN" altLang="en-US"/>
              <a:t>的结点为根的子树都调整为堆即可。</a:t>
            </a:r>
          </a:p>
          <a:p>
            <a:pPr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] </a:t>
            </a:r>
            <a:r>
              <a:rPr lang="zh-CN" altLang="en-US"/>
              <a:t>关键词序列（</a:t>
            </a:r>
            <a:r>
              <a:rPr lang="en-US" altLang="zh-CN"/>
              <a:t>42,13,91,23,24,16,05,88)</a:t>
            </a:r>
            <a:r>
              <a:rPr lang="zh-CN" altLang="en-US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92</a:t>
            </a:fld>
            <a:endParaRPr lang="zh-CN" altLang="en-US"/>
          </a:p>
        </p:txBody>
      </p:sp>
      <p:grpSp>
        <p:nvGrpSpPr>
          <p:cNvPr id="521235" name="Group 19"/>
          <p:cNvGrpSpPr>
            <a:grpSpLocks/>
          </p:cNvGrpSpPr>
          <p:nvPr/>
        </p:nvGrpSpPr>
        <p:grpSpPr bwMode="auto">
          <a:xfrm>
            <a:off x="1368425" y="2744788"/>
            <a:ext cx="5686425" cy="3268662"/>
            <a:chOff x="862" y="1729"/>
            <a:chExt cx="3582" cy="2059"/>
          </a:xfrm>
        </p:grpSpPr>
        <p:sp>
          <p:nvSpPr>
            <p:cNvPr id="521236" name="Oval 20"/>
            <p:cNvSpPr>
              <a:spLocks noChangeArrowheads="1"/>
            </p:cNvSpPr>
            <p:nvPr/>
          </p:nvSpPr>
          <p:spPr bwMode="auto">
            <a:xfrm>
              <a:off x="2712" y="1729"/>
              <a:ext cx="368" cy="403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1237" name="Oval 21"/>
            <p:cNvSpPr>
              <a:spLocks noChangeArrowheads="1"/>
            </p:cNvSpPr>
            <p:nvPr/>
          </p:nvSpPr>
          <p:spPr bwMode="auto">
            <a:xfrm>
              <a:off x="1849" y="2218"/>
              <a:ext cx="367" cy="403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1238" name="Oval 22"/>
            <p:cNvSpPr>
              <a:spLocks noChangeArrowheads="1"/>
            </p:cNvSpPr>
            <p:nvPr/>
          </p:nvSpPr>
          <p:spPr bwMode="auto">
            <a:xfrm>
              <a:off x="3589" y="2218"/>
              <a:ext cx="366" cy="403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1239" name="Oval 23"/>
            <p:cNvSpPr>
              <a:spLocks noChangeArrowheads="1"/>
            </p:cNvSpPr>
            <p:nvPr/>
          </p:nvSpPr>
          <p:spPr bwMode="auto">
            <a:xfrm>
              <a:off x="1361" y="2738"/>
              <a:ext cx="365" cy="403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1240" name="Oval 24"/>
            <p:cNvSpPr>
              <a:spLocks noChangeArrowheads="1"/>
            </p:cNvSpPr>
            <p:nvPr/>
          </p:nvSpPr>
          <p:spPr bwMode="auto">
            <a:xfrm>
              <a:off x="2358" y="2738"/>
              <a:ext cx="366" cy="403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1241" name="Oval 25"/>
            <p:cNvSpPr>
              <a:spLocks noChangeArrowheads="1"/>
            </p:cNvSpPr>
            <p:nvPr/>
          </p:nvSpPr>
          <p:spPr bwMode="auto">
            <a:xfrm>
              <a:off x="3191" y="2753"/>
              <a:ext cx="367" cy="403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1242" name="Oval 26"/>
            <p:cNvSpPr>
              <a:spLocks noChangeArrowheads="1"/>
            </p:cNvSpPr>
            <p:nvPr/>
          </p:nvSpPr>
          <p:spPr bwMode="auto">
            <a:xfrm>
              <a:off x="4078" y="2690"/>
              <a:ext cx="366" cy="403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1243" name="Oval 27"/>
            <p:cNvSpPr>
              <a:spLocks noChangeArrowheads="1"/>
            </p:cNvSpPr>
            <p:nvPr/>
          </p:nvSpPr>
          <p:spPr bwMode="auto">
            <a:xfrm>
              <a:off x="862" y="3385"/>
              <a:ext cx="366" cy="403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1244" name="Line 28"/>
            <p:cNvSpPr>
              <a:spLocks noChangeShapeType="1"/>
            </p:cNvSpPr>
            <p:nvPr/>
          </p:nvSpPr>
          <p:spPr bwMode="auto">
            <a:xfrm flipH="1">
              <a:off x="2172" y="2069"/>
              <a:ext cx="572" cy="223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1245" name="Line 29"/>
            <p:cNvSpPr>
              <a:spLocks noChangeShapeType="1"/>
            </p:cNvSpPr>
            <p:nvPr/>
          </p:nvSpPr>
          <p:spPr bwMode="auto">
            <a:xfrm>
              <a:off x="3039" y="2069"/>
              <a:ext cx="589" cy="237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1246" name="Line 30"/>
            <p:cNvSpPr>
              <a:spLocks noChangeShapeType="1"/>
            </p:cNvSpPr>
            <p:nvPr/>
          </p:nvSpPr>
          <p:spPr bwMode="auto">
            <a:xfrm flipH="1">
              <a:off x="1661" y="2568"/>
              <a:ext cx="244" cy="225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1247" name="Line 31"/>
            <p:cNvSpPr>
              <a:spLocks noChangeShapeType="1"/>
            </p:cNvSpPr>
            <p:nvPr/>
          </p:nvSpPr>
          <p:spPr bwMode="auto">
            <a:xfrm>
              <a:off x="2177" y="2546"/>
              <a:ext cx="272" cy="226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1248" name="Line 32"/>
            <p:cNvSpPr>
              <a:spLocks noChangeShapeType="1"/>
            </p:cNvSpPr>
            <p:nvPr/>
          </p:nvSpPr>
          <p:spPr bwMode="auto">
            <a:xfrm flipH="1">
              <a:off x="3402" y="2573"/>
              <a:ext cx="255" cy="177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1249" name="Line 33"/>
            <p:cNvSpPr>
              <a:spLocks noChangeShapeType="1"/>
            </p:cNvSpPr>
            <p:nvPr/>
          </p:nvSpPr>
          <p:spPr bwMode="auto">
            <a:xfrm>
              <a:off x="3923" y="2523"/>
              <a:ext cx="300" cy="167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1250" name="Line 34"/>
            <p:cNvSpPr>
              <a:spLocks noChangeShapeType="1"/>
            </p:cNvSpPr>
            <p:nvPr/>
          </p:nvSpPr>
          <p:spPr bwMode="auto">
            <a:xfrm flipH="1">
              <a:off x="1121" y="3113"/>
              <a:ext cx="330" cy="29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228600"/>
            <a:ext cx="8534400" cy="6224588"/>
          </a:xfrm>
        </p:spPr>
        <p:txBody>
          <a:bodyPr/>
          <a:lstStyle/>
          <a:p>
            <a:pPr algn="just">
              <a:spcBef>
                <a:spcPct val="15000"/>
              </a:spcBef>
            </a:pPr>
            <a:r>
              <a:rPr lang="zh-CN" altLang="en-US" sz="4000" dirty="0">
                <a:solidFill>
                  <a:schemeClr val="tx2"/>
                </a:solidFill>
              </a:rPr>
              <a:t>堆排序算法</a:t>
            </a:r>
          </a:p>
          <a:p>
            <a:pPr algn="just"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dirty="0">
                <a:solidFill>
                  <a:srgbClr val="CC3300"/>
                </a:solidFill>
              </a:rPr>
              <a:t>算法</a:t>
            </a:r>
            <a:r>
              <a:rPr lang="en-US" altLang="zh-CN" dirty="0" err="1">
                <a:solidFill>
                  <a:srgbClr val="CC3300"/>
                </a:solidFill>
              </a:rPr>
              <a:t>HeapSort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( R</a:t>
            </a:r>
            <a:r>
              <a:rPr lang="zh-CN" altLang="en-US" dirty="0"/>
              <a:t>，</a:t>
            </a:r>
            <a:r>
              <a:rPr lang="en-US" altLang="zh-CN" dirty="0"/>
              <a:t>n ) </a:t>
            </a:r>
          </a:p>
          <a:p>
            <a:pPr algn="just"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400" dirty="0"/>
              <a:t>HS1 [</a:t>
            </a:r>
            <a:r>
              <a:rPr lang="zh-CN" altLang="en-US" sz="2400" dirty="0"/>
              <a:t>初始建堆</a:t>
            </a:r>
            <a:r>
              <a:rPr lang="en-US" altLang="zh-CN" sz="2400" dirty="0"/>
              <a:t>]</a:t>
            </a:r>
          </a:p>
          <a:p>
            <a:pPr algn="just"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FOR  i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／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 TO 1 STEP –1 DO</a:t>
            </a:r>
          </a:p>
          <a:p>
            <a:pPr algn="just"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Restore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） ．</a:t>
            </a:r>
          </a:p>
          <a:p>
            <a:pPr algn="just"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HS2 </a:t>
            </a:r>
            <a:r>
              <a:rPr lang="en-US" altLang="zh-CN" sz="2400" dirty="0">
                <a:latin typeface="宋体" pitchFamily="2" charset="-122"/>
              </a:rPr>
              <a:t>[</a:t>
            </a:r>
            <a:r>
              <a:rPr lang="zh-CN" altLang="en-US" sz="2400" dirty="0">
                <a:latin typeface="宋体" pitchFamily="2" charset="-122"/>
              </a:rPr>
              <a:t>排序</a:t>
            </a:r>
            <a:r>
              <a:rPr lang="en-US" altLang="zh-CN" sz="2400" dirty="0">
                <a:latin typeface="宋体" pitchFamily="2" charset="-122"/>
              </a:rPr>
              <a:t>]</a:t>
            </a:r>
          </a:p>
          <a:p>
            <a:pPr algn="just"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FOR i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n TO 2 STEP –1 DO</a:t>
            </a:r>
          </a:p>
          <a:p>
            <a:pPr algn="just"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( R</a:t>
            </a:r>
            <a:r>
              <a:rPr lang="en-US" altLang="zh-CN" sz="2400" baseline="-30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en-US" altLang="zh-CN" sz="2400" baseline="-30000" dirty="0">
                <a:ea typeface="楷体_GB2312" pitchFamily="49" charset="-122"/>
              </a:rPr>
              <a:t>i </a:t>
            </a:r>
            <a:r>
              <a:rPr lang="en-US" altLang="zh-CN" sz="2400" dirty="0">
                <a:ea typeface="楷体_GB2312" pitchFamily="49" charset="-122"/>
              </a:rPr>
              <a:t> .</a:t>
            </a:r>
          </a:p>
          <a:p>
            <a:pPr algn="just"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Restore ( R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i–1 ) </a:t>
            </a:r>
            <a:r>
              <a:rPr lang="zh-CN" altLang="en-US" sz="2400" dirty="0">
                <a:ea typeface="楷体_GB2312" pitchFamily="49" charset="-122"/>
              </a:rPr>
              <a:t>．</a:t>
            </a:r>
            <a:r>
              <a:rPr lang="en-US" altLang="zh-CN" sz="2400" dirty="0">
                <a:ea typeface="楷体_GB2312" pitchFamily="49" charset="-122"/>
              </a:rPr>
              <a:t>) ▌</a:t>
            </a:r>
            <a:endParaRPr lang="zh-CN" altLang="en-US" sz="2400" dirty="0">
              <a:ea typeface="楷体_GB2312" pitchFamily="49" charset="-122"/>
            </a:endParaRPr>
          </a:p>
          <a:p>
            <a:pPr algn="just">
              <a:spcBef>
                <a:spcPct val="15000"/>
              </a:spcBef>
              <a:buFont typeface="Monotype Sorts" pitchFamily="2" charset="2"/>
              <a:buNone/>
            </a:pP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5038" y="1371600"/>
            <a:ext cx="8208962" cy="4362450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zh-CN" altLang="en-US" sz="2000" b="0">
              <a:ea typeface="幼圆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zh-CN" altLang="en-US" sz="2000" b="0">
              <a:ea typeface="幼圆" pitchFamily="49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zh-CN" altLang="en-US" sz="2000" b="0">
              <a:ea typeface="幼圆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94</a:t>
            </a:fld>
            <a:endParaRPr lang="zh-CN" altLang="en-US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457200" y="225425"/>
            <a:ext cx="8497888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堆排序</a:t>
            </a:r>
            <a:r>
              <a:rPr lang="zh-CN" altLang="en-US" sz="3200" b="1">
                <a:solidFill>
                  <a:schemeClr val="tx2"/>
                </a:solidFill>
                <a:latin typeface="Times New Roman" pitchFamily="18" charset="0"/>
              </a:rPr>
              <a:t>过程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关键字序列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(42,13,91,23,24,16,05,88)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23268" name="Group 4"/>
          <p:cNvGrpSpPr>
            <a:grpSpLocks/>
          </p:cNvGrpSpPr>
          <p:nvPr/>
        </p:nvGrpSpPr>
        <p:grpSpPr bwMode="auto">
          <a:xfrm>
            <a:off x="3402013" y="1403350"/>
            <a:ext cx="4343400" cy="2286000"/>
            <a:chOff x="432" y="432"/>
            <a:chExt cx="2736" cy="1440"/>
          </a:xfrm>
        </p:grpSpPr>
        <p:sp>
          <p:nvSpPr>
            <p:cNvPr id="523269" name="Oval 5"/>
            <p:cNvSpPr>
              <a:spLocks noChangeArrowheads="1"/>
            </p:cNvSpPr>
            <p:nvPr/>
          </p:nvSpPr>
          <p:spPr bwMode="auto">
            <a:xfrm>
              <a:off x="1829" y="432"/>
              <a:ext cx="284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3270" name="Oval 6"/>
            <p:cNvSpPr>
              <a:spLocks noChangeArrowheads="1"/>
            </p:cNvSpPr>
            <p:nvPr/>
          </p:nvSpPr>
          <p:spPr bwMode="auto">
            <a:xfrm>
              <a:off x="1161" y="767"/>
              <a:ext cx="283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3271" name="Oval 7"/>
            <p:cNvSpPr>
              <a:spLocks noChangeArrowheads="1"/>
            </p:cNvSpPr>
            <p:nvPr/>
          </p:nvSpPr>
          <p:spPr bwMode="auto">
            <a:xfrm>
              <a:off x="2506" y="767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3272" name="Oval 8"/>
            <p:cNvSpPr>
              <a:spLocks noChangeArrowheads="1"/>
            </p:cNvSpPr>
            <p:nvPr/>
          </p:nvSpPr>
          <p:spPr bwMode="auto">
            <a:xfrm>
              <a:off x="784" y="1123"/>
              <a:ext cx="282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3273" name="Oval 9"/>
            <p:cNvSpPr>
              <a:spLocks noChangeArrowheads="1"/>
            </p:cNvSpPr>
            <p:nvPr/>
          </p:nvSpPr>
          <p:spPr bwMode="auto">
            <a:xfrm>
              <a:off x="1555" y="1123"/>
              <a:ext cx="282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3274" name="Oval 10"/>
            <p:cNvSpPr>
              <a:spLocks noChangeArrowheads="1"/>
            </p:cNvSpPr>
            <p:nvPr/>
          </p:nvSpPr>
          <p:spPr bwMode="auto">
            <a:xfrm>
              <a:off x="2199" y="1134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3275" name="Oval 11"/>
            <p:cNvSpPr>
              <a:spLocks noChangeArrowheads="1"/>
            </p:cNvSpPr>
            <p:nvPr/>
          </p:nvSpPr>
          <p:spPr bwMode="auto">
            <a:xfrm>
              <a:off x="2885" y="109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3276" name="Oval 12"/>
            <p:cNvSpPr>
              <a:spLocks noChangeArrowheads="1"/>
            </p:cNvSpPr>
            <p:nvPr/>
          </p:nvSpPr>
          <p:spPr bwMode="auto">
            <a:xfrm>
              <a:off x="432" y="1596"/>
              <a:ext cx="283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3277" name="Line 13"/>
            <p:cNvSpPr>
              <a:spLocks noChangeShapeType="1"/>
            </p:cNvSpPr>
            <p:nvPr/>
          </p:nvSpPr>
          <p:spPr bwMode="auto">
            <a:xfrm flipH="1">
              <a:off x="1411" y="687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78" name="Line 14"/>
            <p:cNvSpPr>
              <a:spLocks noChangeShapeType="1"/>
            </p:cNvSpPr>
            <p:nvPr/>
          </p:nvSpPr>
          <p:spPr bwMode="auto">
            <a:xfrm>
              <a:off x="2079" y="687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79" name="Line 15"/>
            <p:cNvSpPr>
              <a:spLocks noChangeShapeType="1"/>
            </p:cNvSpPr>
            <p:nvPr/>
          </p:nvSpPr>
          <p:spPr bwMode="auto">
            <a:xfrm flipH="1">
              <a:off x="1015" y="1043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80" name="Line 16"/>
            <p:cNvSpPr>
              <a:spLocks noChangeShapeType="1"/>
            </p:cNvSpPr>
            <p:nvPr/>
          </p:nvSpPr>
          <p:spPr bwMode="auto">
            <a:xfrm>
              <a:off x="1401" y="1022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81" name="Line 17"/>
            <p:cNvSpPr>
              <a:spLocks noChangeShapeType="1"/>
            </p:cNvSpPr>
            <p:nvPr/>
          </p:nvSpPr>
          <p:spPr bwMode="auto">
            <a:xfrm flipH="1">
              <a:off x="2361" y="1010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82" name="Line 18"/>
            <p:cNvSpPr>
              <a:spLocks noChangeShapeType="1"/>
            </p:cNvSpPr>
            <p:nvPr/>
          </p:nvSpPr>
          <p:spPr bwMode="auto">
            <a:xfrm>
              <a:off x="2747" y="989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83" name="Line 19"/>
            <p:cNvSpPr>
              <a:spLocks noChangeShapeType="1"/>
            </p:cNvSpPr>
            <p:nvPr/>
          </p:nvSpPr>
          <p:spPr bwMode="auto">
            <a:xfrm flipH="1">
              <a:off x="598" y="1373"/>
              <a:ext cx="284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84" name="Oval 20"/>
            <p:cNvSpPr>
              <a:spLocks noChangeArrowheads="1"/>
            </p:cNvSpPr>
            <p:nvPr/>
          </p:nvSpPr>
          <p:spPr bwMode="auto">
            <a:xfrm>
              <a:off x="1829" y="432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3285" name="Oval 21"/>
            <p:cNvSpPr>
              <a:spLocks noChangeArrowheads="1"/>
            </p:cNvSpPr>
            <p:nvPr/>
          </p:nvSpPr>
          <p:spPr bwMode="auto">
            <a:xfrm>
              <a:off x="1161" y="767"/>
              <a:ext cx="283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3286" name="Oval 22"/>
            <p:cNvSpPr>
              <a:spLocks noChangeArrowheads="1"/>
            </p:cNvSpPr>
            <p:nvPr/>
          </p:nvSpPr>
          <p:spPr bwMode="auto">
            <a:xfrm>
              <a:off x="2506" y="767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3287" name="Oval 23"/>
            <p:cNvSpPr>
              <a:spLocks noChangeArrowheads="1"/>
            </p:cNvSpPr>
            <p:nvPr/>
          </p:nvSpPr>
          <p:spPr bwMode="auto">
            <a:xfrm>
              <a:off x="784" y="1123"/>
              <a:ext cx="282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3288" name="Oval 24"/>
            <p:cNvSpPr>
              <a:spLocks noChangeArrowheads="1"/>
            </p:cNvSpPr>
            <p:nvPr/>
          </p:nvSpPr>
          <p:spPr bwMode="auto">
            <a:xfrm>
              <a:off x="1555" y="1123"/>
              <a:ext cx="282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3289" name="Oval 25"/>
            <p:cNvSpPr>
              <a:spLocks noChangeArrowheads="1"/>
            </p:cNvSpPr>
            <p:nvPr/>
          </p:nvSpPr>
          <p:spPr bwMode="auto">
            <a:xfrm>
              <a:off x="2199" y="1134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3290" name="Oval 26"/>
            <p:cNvSpPr>
              <a:spLocks noChangeArrowheads="1"/>
            </p:cNvSpPr>
            <p:nvPr/>
          </p:nvSpPr>
          <p:spPr bwMode="auto">
            <a:xfrm>
              <a:off x="2885" y="109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3291" name="Oval 27"/>
            <p:cNvSpPr>
              <a:spLocks noChangeArrowheads="1"/>
            </p:cNvSpPr>
            <p:nvPr/>
          </p:nvSpPr>
          <p:spPr bwMode="auto">
            <a:xfrm>
              <a:off x="432" y="1596"/>
              <a:ext cx="283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3292" name="Line 28"/>
            <p:cNvSpPr>
              <a:spLocks noChangeShapeType="1"/>
            </p:cNvSpPr>
            <p:nvPr/>
          </p:nvSpPr>
          <p:spPr bwMode="auto">
            <a:xfrm flipH="1">
              <a:off x="1411" y="687"/>
              <a:ext cx="460" cy="13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93" name="Line 29"/>
            <p:cNvSpPr>
              <a:spLocks noChangeShapeType="1"/>
            </p:cNvSpPr>
            <p:nvPr/>
          </p:nvSpPr>
          <p:spPr bwMode="auto">
            <a:xfrm>
              <a:off x="2079" y="687"/>
              <a:ext cx="458" cy="1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94" name="Line 30"/>
            <p:cNvSpPr>
              <a:spLocks noChangeShapeType="1"/>
            </p:cNvSpPr>
            <p:nvPr/>
          </p:nvSpPr>
          <p:spPr bwMode="auto">
            <a:xfrm flipH="1">
              <a:off x="1015" y="1043"/>
              <a:ext cx="243" cy="1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95" name="Line 31"/>
            <p:cNvSpPr>
              <a:spLocks noChangeShapeType="1"/>
            </p:cNvSpPr>
            <p:nvPr/>
          </p:nvSpPr>
          <p:spPr bwMode="auto">
            <a:xfrm>
              <a:off x="1401" y="1022"/>
              <a:ext cx="244" cy="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96" name="Line 32"/>
            <p:cNvSpPr>
              <a:spLocks noChangeShapeType="1"/>
            </p:cNvSpPr>
            <p:nvPr/>
          </p:nvSpPr>
          <p:spPr bwMode="auto">
            <a:xfrm flipH="1">
              <a:off x="2361" y="1010"/>
              <a:ext cx="198" cy="1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97" name="Line 33"/>
            <p:cNvSpPr>
              <a:spLocks noChangeShapeType="1"/>
            </p:cNvSpPr>
            <p:nvPr/>
          </p:nvSpPr>
          <p:spPr bwMode="auto">
            <a:xfrm>
              <a:off x="2747" y="989"/>
              <a:ext cx="250" cy="10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298" name="Line 34"/>
            <p:cNvSpPr>
              <a:spLocks noChangeShapeType="1"/>
            </p:cNvSpPr>
            <p:nvPr/>
          </p:nvSpPr>
          <p:spPr bwMode="auto">
            <a:xfrm flipH="1">
              <a:off x="598" y="1373"/>
              <a:ext cx="284" cy="20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523299" name="Group 35"/>
          <p:cNvGrpSpPr>
            <a:grpSpLocks/>
          </p:cNvGrpSpPr>
          <p:nvPr/>
        </p:nvGrpSpPr>
        <p:grpSpPr bwMode="auto">
          <a:xfrm>
            <a:off x="3627438" y="4103688"/>
            <a:ext cx="4343400" cy="2286000"/>
            <a:chOff x="3024" y="2688"/>
            <a:chExt cx="2736" cy="1440"/>
          </a:xfrm>
        </p:grpSpPr>
        <p:sp>
          <p:nvSpPr>
            <p:cNvPr id="523300" name="Oval 36"/>
            <p:cNvSpPr>
              <a:spLocks noChangeArrowheads="1"/>
            </p:cNvSpPr>
            <p:nvPr/>
          </p:nvSpPr>
          <p:spPr bwMode="auto">
            <a:xfrm>
              <a:off x="4421" y="2688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3301" name="Oval 37"/>
            <p:cNvSpPr>
              <a:spLocks noChangeArrowheads="1"/>
            </p:cNvSpPr>
            <p:nvPr/>
          </p:nvSpPr>
          <p:spPr bwMode="auto">
            <a:xfrm>
              <a:off x="3753" y="3023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3302" name="Oval 38"/>
            <p:cNvSpPr>
              <a:spLocks noChangeArrowheads="1"/>
            </p:cNvSpPr>
            <p:nvPr/>
          </p:nvSpPr>
          <p:spPr bwMode="auto">
            <a:xfrm>
              <a:off x="5098" y="302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3303" name="Oval 39"/>
            <p:cNvSpPr>
              <a:spLocks noChangeArrowheads="1"/>
            </p:cNvSpPr>
            <p:nvPr/>
          </p:nvSpPr>
          <p:spPr bwMode="auto">
            <a:xfrm>
              <a:off x="3376" y="3379"/>
              <a:ext cx="282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3304" name="Oval 40"/>
            <p:cNvSpPr>
              <a:spLocks noChangeArrowheads="1"/>
            </p:cNvSpPr>
            <p:nvPr/>
          </p:nvSpPr>
          <p:spPr bwMode="auto">
            <a:xfrm>
              <a:off x="4147" y="3379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3305" name="Oval 41"/>
            <p:cNvSpPr>
              <a:spLocks noChangeArrowheads="1"/>
            </p:cNvSpPr>
            <p:nvPr/>
          </p:nvSpPr>
          <p:spPr bwMode="auto">
            <a:xfrm>
              <a:off x="4791" y="339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3306" name="Oval 42"/>
            <p:cNvSpPr>
              <a:spLocks noChangeArrowheads="1"/>
            </p:cNvSpPr>
            <p:nvPr/>
          </p:nvSpPr>
          <p:spPr bwMode="auto">
            <a:xfrm>
              <a:off x="5477" y="334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3307" name="Oval 43"/>
            <p:cNvSpPr>
              <a:spLocks noChangeArrowheads="1"/>
            </p:cNvSpPr>
            <p:nvPr/>
          </p:nvSpPr>
          <p:spPr bwMode="auto">
            <a:xfrm>
              <a:off x="3024" y="3852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3308" name="Line 44"/>
            <p:cNvSpPr>
              <a:spLocks noChangeShapeType="1"/>
            </p:cNvSpPr>
            <p:nvPr/>
          </p:nvSpPr>
          <p:spPr bwMode="auto">
            <a:xfrm flipH="1">
              <a:off x="4003" y="294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309" name="Line 45"/>
            <p:cNvSpPr>
              <a:spLocks noChangeShapeType="1"/>
            </p:cNvSpPr>
            <p:nvPr/>
          </p:nvSpPr>
          <p:spPr bwMode="auto">
            <a:xfrm>
              <a:off x="4671" y="2943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310" name="Line 46"/>
            <p:cNvSpPr>
              <a:spLocks noChangeShapeType="1"/>
            </p:cNvSpPr>
            <p:nvPr/>
          </p:nvSpPr>
          <p:spPr bwMode="auto">
            <a:xfrm flipH="1">
              <a:off x="3607" y="3299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311" name="Line 47"/>
            <p:cNvSpPr>
              <a:spLocks noChangeShapeType="1"/>
            </p:cNvSpPr>
            <p:nvPr/>
          </p:nvSpPr>
          <p:spPr bwMode="auto">
            <a:xfrm>
              <a:off x="3993" y="3278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312" name="Line 48"/>
            <p:cNvSpPr>
              <a:spLocks noChangeShapeType="1"/>
            </p:cNvSpPr>
            <p:nvPr/>
          </p:nvSpPr>
          <p:spPr bwMode="auto">
            <a:xfrm flipH="1">
              <a:off x="4953" y="3266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313" name="Line 49"/>
            <p:cNvSpPr>
              <a:spLocks noChangeShapeType="1"/>
            </p:cNvSpPr>
            <p:nvPr/>
          </p:nvSpPr>
          <p:spPr bwMode="auto">
            <a:xfrm>
              <a:off x="5339" y="3245"/>
              <a:ext cx="25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314" name="Oval 50"/>
            <p:cNvSpPr>
              <a:spLocks noChangeArrowheads="1"/>
            </p:cNvSpPr>
            <p:nvPr/>
          </p:nvSpPr>
          <p:spPr bwMode="auto">
            <a:xfrm>
              <a:off x="4421" y="2688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3315" name="Oval 51"/>
            <p:cNvSpPr>
              <a:spLocks noChangeArrowheads="1"/>
            </p:cNvSpPr>
            <p:nvPr/>
          </p:nvSpPr>
          <p:spPr bwMode="auto">
            <a:xfrm>
              <a:off x="3753" y="3023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3316" name="Oval 52"/>
            <p:cNvSpPr>
              <a:spLocks noChangeArrowheads="1"/>
            </p:cNvSpPr>
            <p:nvPr/>
          </p:nvSpPr>
          <p:spPr bwMode="auto">
            <a:xfrm>
              <a:off x="5098" y="3023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3317" name="Oval 53"/>
            <p:cNvSpPr>
              <a:spLocks noChangeArrowheads="1"/>
            </p:cNvSpPr>
            <p:nvPr/>
          </p:nvSpPr>
          <p:spPr bwMode="auto">
            <a:xfrm>
              <a:off x="3376" y="3379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3318" name="Oval 54"/>
            <p:cNvSpPr>
              <a:spLocks noChangeArrowheads="1"/>
            </p:cNvSpPr>
            <p:nvPr/>
          </p:nvSpPr>
          <p:spPr bwMode="auto">
            <a:xfrm>
              <a:off x="4147" y="3379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3319" name="Oval 55"/>
            <p:cNvSpPr>
              <a:spLocks noChangeArrowheads="1"/>
            </p:cNvSpPr>
            <p:nvPr/>
          </p:nvSpPr>
          <p:spPr bwMode="auto">
            <a:xfrm>
              <a:off x="4791" y="339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3320" name="Oval 56"/>
            <p:cNvSpPr>
              <a:spLocks noChangeArrowheads="1"/>
            </p:cNvSpPr>
            <p:nvPr/>
          </p:nvSpPr>
          <p:spPr bwMode="auto">
            <a:xfrm>
              <a:off x="5477" y="334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3321" name="Oval 57"/>
            <p:cNvSpPr>
              <a:spLocks noChangeArrowheads="1"/>
            </p:cNvSpPr>
            <p:nvPr/>
          </p:nvSpPr>
          <p:spPr bwMode="auto">
            <a:xfrm>
              <a:off x="3024" y="3852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3322" name="Line 58"/>
            <p:cNvSpPr>
              <a:spLocks noChangeShapeType="1"/>
            </p:cNvSpPr>
            <p:nvPr/>
          </p:nvSpPr>
          <p:spPr bwMode="auto">
            <a:xfrm flipH="1">
              <a:off x="4003" y="2943"/>
              <a:ext cx="460" cy="13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323" name="Line 59"/>
            <p:cNvSpPr>
              <a:spLocks noChangeShapeType="1"/>
            </p:cNvSpPr>
            <p:nvPr/>
          </p:nvSpPr>
          <p:spPr bwMode="auto">
            <a:xfrm>
              <a:off x="4671" y="2943"/>
              <a:ext cx="458" cy="1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324" name="Line 60"/>
            <p:cNvSpPr>
              <a:spLocks noChangeShapeType="1"/>
            </p:cNvSpPr>
            <p:nvPr/>
          </p:nvSpPr>
          <p:spPr bwMode="auto">
            <a:xfrm flipH="1">
              <a:off x="3607" y="3299"/>
              <a:ext cx="243" cy="1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325" name="Line 61"/>
            <p:cNvSpPr>
              <a:spLocks noChangeShapeType="1"/>
            </p:cNvSpPr>
            <p:nvPr/>
          </p:nvSpPr>
          <p:spPr bwMode="auto">
            <a:xfrm>
              <a:off x="3993" y="3278"/>
              <a:ext cx="244" cy="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326" name="Line 62"/>
            <p:cNvSpPr>
              <a:spLocks noChangeShapeType="1"/>
            </p:cNvSpPr>
            <p:nvPr/>
          </p:nvSpPr>
          <p:spPr bwMode="auto">
            <a:xfrm flipH="1">
              <a:off x="4953" y="3266"/>
              <a:ext cx="198" cy="1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3327" name="Line 63"/>
            <p:cNvSpPr>
              <a:spLocks noChangeShapeType="1"/>
            </p:cNvSpPr>
            <p:nvPr/>
          </p:nvSpPr>
          <p:spPr bwMode="auto">
            <a:xfrm>
              <a:off x="5339" y="3245"/>
              <a:ext cx="250" cy="10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523328" name="Text Box 64"/>
          <p:cNvSpPr txBox="1">
            <a:spLocks noChangeArrowheads="1"/>
          </p:cNvSpPr>
          <p:nvPr/>
        </p:nvSpPr>
        <p:spPr bwMode="auto">
          <a:xfrm>
            <a:off x="431800" y="1808163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、建立初始堆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523329" name="Text Box 65"/>
          <p:cNvSpPr txBox="1">
            <a:spLocks noChangeArrowheads="1"/>
          </p:cNvSpPr>
          <p:nvPr/>
        </p:nvSpPr>
        <p:spPr bwMode="auto">
          <a:xfrm>
            <a:off x="503238" y="4997450"/>
            <a:ext cx="2989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</a:rPr>
              <a:t>、交换，并重建堆</a:t>
            </a:r>
            <a:endParaRPr lang="en-US" altLang="zh-CN" sz="28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28" grpId="0"/>
      <p:bldP spid="52332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290" name="Group 2"/>
          <p:cNvGrpSpPr>
            <a:grpSpLocks/>
          </p:cNvGrpSpPr>
          <p:nvPr/>
        </p:nvGrpSpPr>
        <p:grpSpPr bwMode="auto">
          <a:xfrm>
            <a:off x="71438" y="350838"/>
            <a:ext cx="4537075" cy="2286000"/>
            <a:chOff x="1104" y="2112"/>
            <a:chExt cx="2736" cy="1440"/>
          </a:xfrm>
        </p:grpSpPr>
        <p:sp>
          <p:nvSpPr>
            <p:cNvPr id="524291" name="Oval 3"/>
            <p:cNvSpPr>
              <a:spLocks noChangeArrowheads="1"/>
            </p:cNvSpPr>
            <p:nvPr/>
          </p:nvSpPr>
          <p:spPr bwMode="auto">
            <a:xfrm>
              <a:off x="2501" y="2112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4292" name="Oval 4"/>
            <p:cNvSpPr>
              <a:spLocks noChangeArrowheads="1"/>
            </p:cNvSpPr>
            <p:nvPr/>
          </p:nvSpPr>
          <p:spPr bwMode="auto">
            <a:xfrm>
              <a:off x="1833" y="2447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4293" name="Oval 5"/>
            <p:cNvSpPr>
              <a:spLocks noChangeArrowheads="1"/>
            </p:cNvSpPr>
            <p:nvPr/>
          </p:nvSpPr>
          <p:spPr bwMode="auto">
            <a:xfrm>
              <a:off x="3178" y="2447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4294" name="Oval 6"/>
            <p:cNvSpPr>
              <a:spLocks noChangeArrowheads="1"/>
            </p:cNvSpPr>
            <p:nvPr/>
          </p:nvSpPr>
          <p:spPr bwMode="auto">
            <a:xfrm>
              <a:off x="1456" y="2803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4295" name="Oval 7"/>
            <p:cNvSpPr>
              <a:spLocks noChangeArrowheads="1"/>
            </p:cNvSpPr>
            <p:nvPr/>
          </p:nvSpPr>
          <p:spPr bwMode="auto">
            <a:xfrm>
              <a:off x="2227" y="2803"/>
              <a:ext cx="282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4296" name="Oval 8"/>
            <p:cNvSpPr>
              <a:spLocks noChangeArrowheads="1"/>
            </p:cNvSpPr>
            <p:nvPr/>
          </p:nvSpPr>
          <p:spPr bwMode="auto">
            <a:xfrm>
              <a:off x="2871" y="2814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4297" name="Oval 9"/>
            <p:cNvSpPr>
              <a:spLocks noChangeArrowheads="1"/>
            </p:cNvSpPr>
            <p:nvPr/>
          </p:nvSpPr>
          <p:spPr bwMode="auto">
            <a:xfrm>
              <a:off x="3557" y="2770"/>
              <a:ext cx="283" cy="2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4298" name="Oval 10"/>
            <p:cNvSpPr>
              <a:spLocks noChangeArrowheads="1"/>
            </p:cNvSpPr>
            <p:nvPr/>
          </p:nvSpPr>
          <p:spPr bwMode="auto">
            <a:xfrm>
              <a:off x="1104" y="3276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4299" name="Line 11"/>
            <p:cNvSpPr>
              <a:spLocks noChangeShapeType="1"/>
            </p:cNvSpPr>
            <p:nvPr/>
          </p:nvSpPr>
          <p:spPr bwMode="auto">
            <a:xfrm flipH="1">
              <a:off x="2083" y="2367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00" name="Line 12"/>
            <p:cNvSpPr>
              <a:spLocks noChangeShapeType="1"/>
            </p:cNvSpPr>
            <p:nvPr/>
          </p:nvSpPr>
          <p:spPr bwMode="auto">
            <a:xfrm>
              <a:off x="2751" y="2367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01" name="Line 13"/>
            <p:cNvSpPr>
              <a:spLocks noChangeShapeType="1"/>
            </p:cNvSpPr>
            <p:nvPr/>
          </p:nvSpPr>
          <p:spPr bwMode="auto">
            <a:xfrm flipH="1">
              <a:off x="1687" y="2723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02" name="Line 14"/>
            <p:cNvSpPr>
              <a:spLocks noChangeShapeType="1"/>
            </p:cNvSpPr>
            <p:nvPr/>
          </p:nvSpPr>
          <p:spPr bwMode="auto">
            <a:xfrm>
              <a:off x="2073" y="2702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03" name="Line 15"/>
            <p:cNvSpPr>
              <a:spLocks noChangeShapeType="1"/>
            </p:cNvSpPr>
            <p:nvPr/>
          </p:nvSpPr>
          <p:spPr bwMode="auto">
            <a:xfrm flipH="1">
              <a:off x="3033" y="2690"/>
              <a:ext cx="198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04" name="Oval 16"/>
            <p:cNvSpPr>
              <a:spLocks noChangeArrowheads="1"/>
            </p:cNvSpPr>
            <p:nvPr/>
          </p:nvSpPr>
          <p:spPr bwMode="auto">
            <a:xfrm>
              <a:off x="2501" y="2112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4305" name="Oval 17"/>
            <p:cNvSpPr>
              <a:spLocks noChangeArrowheads="1"/>
            </p:cNvSpPr>
            <p:nvPr/>
          </p:nvSpPr>
          <p:spPr bwMode="auto">
            <a:xfrm>
              <a:off x="1833" y="2447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4306" name="Oval 18"/>
            <p:cNvSpPr>
              <a:spLocks noChangeArrowheads="1"/>
            </p:cNvSpPr>
            <p:nvPr/>
          </p:nvSpPr>
          <p:spPr bwMode="auto">
            <a:xfrm>
              <a:off x="3178" y="2447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4307" name="Oval 19"/>
            <p:cNvSpPr>
              <a:spLocks noChangeArrowheads="1"/>
            </p:cNvSpPr>
            <p:nvPr/>
          </p:nvSpPr>
          <p:spPr bwMode="auto">
            <a:xfrm>
              <a:off x="1456" y="2803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4308" name="Oval 20"/>
            <p:cNvSpPr>
              <a:spLocks noChangeArrowheads="1"/>
            </p:cNvSpPr>
            <p:nvPr/>
          </p:nvSpPr>
          <p:spPr bwMode="auto">
            <a:xfrm>
              <a:off x="2227" y="2803"/>
              <a:ext cx="282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4309" name="Oval 21"/>
            <p:cNvSpPr>
              <a:spLocks noChangeArrowheads="1"/>
            </p:cNvSpPr>
            <p:nvPr/>
          </p:nvSpPr>
          <p:spPr bwMode="auto">
            <a:xfrm>
              <a:off x="2871" y="2814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4310" name="Oval 22"/>
            <p:cNvSpPr>
              <a:spLocks noChangeArrowheads="1"/>
            </p:cNvSpPr>
            <p:nvPr/>
          </p:nvSpPr>
          <p:spPr bwMode="auto">
            <a:xfrm>
              <a:off x="3557" y="2770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4311" name="Oval 23"/>
            <p:cNvSpPr>
              <a:spLocks noChangeArrowheads="1"/>
            </p:cNvSpPr>
            <p:nvPr/>
          </p:nvSpPr>
          <p:spPr bwMode="auto">
            <a:xfrm>
              <a:off x="1104" y="3276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4312" name="Line 24"/>
            <p:cNvSpPr>
              <a:spLocks noChangeShapeType="1"/>
            </p:cNvSpPr>
            <p:nvPr/>
          </p:nvSpPr>
          <p:spPr bwMode="auto">
            <a:xfrm flipH="1">
              <a:off x="2083" y="2367"/>
              <a:ext cx="460" cy="13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13" name="Line 25"/>
            <p:cNvSpPr>
              <a:spLocks noChangeShapeType="1"/>
            </p:cNvSpPr>
            <p:nvPr/>
          </p:nvSpPr>
          <p:spPr bwMode="auto">
            <a:xfrm>
              <a:off x="2751" y="2367"/>
              <a:ext cx="458" cy="1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14" name="Line 26"/>
            <p:cNvSpPr>
              <a:spLocks noChangeShapeType="1"/>
            </p:cNvSpPr>
            <p:nvPr/>
          </p:nvSpPr>
          <p:spPr bwMode="auto">
            <a:xfrm flipH="1">
              <a:off x="1687" y="2723"/>
              <a:ext cx="243" cy="1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15" name="Line 27"/>
            <p:cNvSpPr>
              <a:spLocks noChangeShapeType="1"/>
            </p:cNvSpPr>
            <p:nvPr/>
          </p:nvSpPr>
          <p:spPr bwMode="auto">
            <a:xfrm>
              <a:off x="2073" y="2702"/>
              <a:ext cx="244" cy="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16" name="Line 28"/>
            <p:cNvSpPr>
              <a:spLocks noChangeShapeType="1"/>
            </p:cNvSpPr>
            <p:nvPr/>
          </p:nvSpPr>
          <p:spPr bwMode="auto">
            <a:xfrm flipH="1">
              <a:off x="3033" y="2690"/>
              <a:ext cx="198" cy="1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524317" name="Group 29"/>
          <p:cNvGrpSpPr>
            <a:grpSpLocks/>
          </p:cNvGrpSpPr>
          <p:nvPr/>
        </p:nvGrpSpPr>
        <p:grpSpPr bwMode="auto">
          <a:xfrm>
            <a:off x="4800600" y="188913"/>
            <a:ext cx="4343400" cy="2286000"/>
            <a:chOff x="1296" y="2160"/>
            <a:chExt cx="2736" cy="1440"/>
          </a:xfrm>
        </p:grpSpPr>
        <p:sp>
          <p:nvSpPr>
            <p:cNvPr id="524318" name="Oval 30"/>
            <p:cNvSpPr>
              <a:spLocks noChangeArrowheads="1"/>
            </p:cNvSpPr>
            <p:nvPr/>
          </p:nvSpPr>
          <p:spPr bwMode="auto">
            <a:xfrm>
              <a:off x="2693" y="2160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4319" name="Oval 31"/>
            <p:cNvSpPr>
              <a:spLocks noChangeArrowheads="1"/>
            </p:cNvSpPr>
            <p:nvPr/>
          </p:nvSpPr>
          <p:spPr bwMode="auto">
            <a:xfrm>
              <a:off x="2025" y="2495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4320" name="Oval 32"/>
            <p:cNvSpPr>
              <a:spLocks noChangeArrowheads="1"/>
            </p:cNvSpPr>
            <p:nvPr/>
          </p:nvSpPr>
          <p:spPr bwMode="auto">
            <a:xfrm>
              <a:off x="3370" y="2495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4321" name="Oval 33"/>
            <p:cNvSpPr>
              <a:spLocks noChangeArrowheads="1"/>
            </p:cNvSpPr>
            <p:nvPr/>
          </p:nvSpPr>
          <p:spPr bwMode="auto">
            <a:xfrm>
              <a:off x="1648" y="2851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4322" name="Oval 34"/>
            <p:cNvSpPr>
              <a:spLocks noChangeArrowheads="1"/>
            </p:cNvSpPr>
            <p:nvPr/>
          </p:nvSpPr>
          <p:spPr bwMode="auto">
            <a:xfrm>
              <a:off x="2419" y="2851"/>
              <a:ext cx="282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4323" name="Oval 35"/>
            <p:cNvSpPr>
              <a:spLocks noChangeArrowheads="1"/>
            </p:cNvSpPr>
            <p:nvPr/>
          </p:nvSpPr>
          <p:spPr bwMode="auto">
            <a:xfrm>
              <a:off x="3063" y="2862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4324" name="Oval 36"/>
            <p:cNvSpPr>
              <a:spLocks noChangeArrowheads="1"/>
            </p:cNvSpPr>
            <p:nvPr/>
          </p:nvSpPr>
          <p:spPr bwMode="auto">
            <a:xfrm>
              <a:off x="3749" y="2818"/>
              <a:ext cx="283" cy="2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4325" name="Oval 37"/>
            <p:cNvSpPr>
              <a:spLocks noChangeArrowheads="1"/>
            </p:cNvSpPr>
            <p:nvPr/>
          </p:nvSpPr>
          <p:spPr bwMode="auto">
            <a:xfrm>
              <a:off x="1296" y="3324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4326" name="Line 38"/>
            <p:cNvSpPr>
              <a:spLocks noChangeShapeType="1"/>
            </p:cNvSpPr>
            <p:nvPr/>
          </p:nvSpPr>
          <p:spPr bwMode="auto">
            <a:xfrm flipH="1">
              <a:off x="2275" y="2415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27" name="Line 39"/>
            <p:cNvSpPr>
              <a:spLocks noChangeShapeType="1"/>
            </p:cNvSpPr>
            <p:nvPr/>
          </p:nvSpPr>
          <p:spPr bwMode="auto">
            <a:xfrm>
              <a:off x="2943" y="2415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28" name="Line 40"/>
            <p:cNvSpPr>
              <a:spLocks noChangeShapeType="1"/>
            </p:cNvSpPr>
            <p:nvPr/>
          </p:nvSpPr>
          <p:spPr bwMode="auto">
            <a:xfrm flipH="1">
              <a:off x="1879" y="2771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29" name="Line 41"/>
            <p:cNvSpPr>
              <a:spLocks noChangeShapeType="1"/>
            </p:cNvSpPr>
            <p:nvPr/>
          </p:nvSpPr>
          <p:spPr bwMode="auto">
            <a:xfrm>
              <a:off x="2265" y="2750"/>
              <a:ext cx="244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30" name="Oval 42"/>
            <p:cNvSpPr>
              <a:spLocks noChangeArrowheads="1"/>
            </p:cNvSpPr>
            <p:nvPr/>
          </p:nvSpPr>
          <p:spPr bwMode="auto">
            <a:xfrm>
              <a:off x="2693" y="2160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4331" name="Oval 43"/>
            <p:cNvSpPr>
              <a:spLocks noChangeArrowheads="1"/>
            </p:cNvSpPr>
            <p:nvPr/>
          </p:nvSpPr>
          <p:spPr bwMode="auto">
            <a:xfrm>
              <a:off x="2025" y="2495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4332" name="Oval 44"/>
            <p:cNvSpPr>
              <a:spLocks noChangeArrowheads="1"/>
            </p:cNvSpPr>
            <p:nvPr/>
          </p:nvSpPr>
          <p:spPr bwMode="auto">
            <a:xfrm>
              <a:off x="3370" y="2495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4333" name="Oval 45"/>
            <p:cNvSpPr>
              <a:spLocks noChangeArrowheads="1"/>
            </p:cNvSpPr>
            <p:nvPr/>
          </p:nvSpPr>
          <p:spPr bwMode="auto">
            <a:xfrm>
              <a:off x="1648" y="2851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4334" name="Oval 46"/>
            <p:cNvSpPr>
              <a:spLocks noChangeArrowheads="1"/>
            </p:cNvSpPr>
            <p:nvPr/>
          </p:nvSpPr>
          <p:spPr bwMode="auto">
            <a:xfrm>
              <a:off x="2419" y="2851"/>
              <a:ext cx="282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4335" name="Oval 47"/>
            <p:cNvSpPr>
              <a:spLocks noChangeArrowheads="1"/>
            </p:cNvSpPr>
            <p:nvPr/>
          </p:nvSpPr>
          <p:spPr bwMode="auto">
            <a:xfrm>
              <a:off x="3063" y="2862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4336" name="Oval 48"/>
            <p:cNvSpPr>
              <a:spLocks noChangeArrowheads="1"/>
            </p:cNvSpPr>
            <p:nvPr/>
          </p:nvSpPr>
          <p:spPr bwMode="auto">
            <a:xfrm>
              <a:off x="3749" y="2818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4337" name="Oval 49"/>
            <p:cNvSpPr>
              <a:spLocks noChangeArrowheads="1"/>
            </p:cNvSpPr>
            <p:nvPr/>
          </p:nvSpPr>
          <p:spPr bwMode="auto">
            <a:xfrm>
              <a:off x="1296" y="3324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4338" name="Line 50"/>
            <p:cNvSpPr>
              <a:spLocks noChangeShapeType="1"/>
            </p:cNvSpPr>
            <p:nvPr/>
          </p:nvSpPr>
          <p:spPr bwMode="auto">
            <a:xfrm flipH="1">
              <a:off x="2275" y="2415"/>
              <a:ext cx="460" cy="13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39" name="Line 51"/>
            <p:cNvSpPr>
              <a:spLocks noChangeShapeType="1"/>
            </p:cNvSpPr>
            <p:nvPr/>
          </p:nvSpPr>
          <p:spPr bwMode="auto">
            <a:xfrm>
              <a:off x="2943" y="2415"/>
              <a:ext cx="458" cy="1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40" name="Line 52"/>
            <p:cNvSpPr>
              <a:spLocks noChangeShapeType="1"/>
            </p:cNvSpPr>
            <p:nvPr/>
          </p:nvSpPr>
          <p:spPr bwMode="auto">
            <a:xfrm flipH="1">
              <a:off x="1879" y="2771"/>
              <a:ext cx="243" cy="1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41" name="Line 53"/>
            <p:cNvSpPr>
              <a:spLocks noChangeShapeType="1"/>
            </p:cNvSpPr>
            <p:nvPr/>
          </p:nvSpPr>
          <p:spPr bwMode="auto">
            <a:xfrm>
              <a:off x="2265" y="2750"/>
              <a:ext cx="244" cy="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524342" name="Group 54"/>
          <p:cNvGrpSpPr>
            <a:grpSpLocks/>
          </p:cNvGrpSpPr>
          <p:nvPr/>
        </p:nvGrpSpPr>
        <p:grpSpPr bwMode="auto">
          <a:xfrm>
            <a:off x="93663" y="3429000"/>
            <a:ext cx="4343400" cy="2286000"/>
            <a:chOff x="1392" y="2160"/>
            <a:chExt cx="2736" cy="1440"/>
          </a:xfrm>
        </p:grpSpPr>
        <p:sp>
          <p:nvSpPr>
            <p:cNvPr id="524343" name="Oval 55"/>
            <p:cNvSpPr>
              <a:spLocks noChangeArrowheads="1"/>
            </p:cNvSpPr>
            <p:nvPr/>
          </p:nvSpPr>
          <p:spPr bwMode="auto">
            <a:xfrm>
              <a:off x="2789" y="2160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4344" name="Oval 56"/>
            <p:cNvSpPr>
              <a:spLocks noChangeArrowheads="1"/>
            </p:cNvSpPr>
            <p:nvPr/>
          </p:nvSpPr>
          <p:spPr bwMode="auto">
            <a:xfrm>
              <a:off x="2121" y="2495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4345" name="Oval 57"/>
            <p:cNvSpPr>
              <a:spLocks noChangeArrowheads="1"/>
            </p:cNvSpPr>
            <p:nvPr/>
          </p:nvSpPr>
          <p:spPr bwMode="auto">
            <a:xfrm>
              <a:off x="3466" y="2495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4346" name="Oval 58"/>
            <p:cNvSpPr>
              <a:spLocks noChangeArrowheads="1"/>
            </p:cNvSpPr>
            <p:nvPr/>
          </p:nvSpPr>
          <p:spPr bwMode="auto">
            <a:xfrm>
              <a:off x="1744" y="2851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4347" name="Oval 59"/>
            <p:cNvSpPr>
              <a:spLocks noChangeArrowheads="1"/>
            </p:cNvSpPr>
            <p:nvPr/>
          </p:nvSpPr>
          <p:spPr bwMode="auto">
            <a:xfrm>
              <a:off x="2515" y="2851"/>
              <a:ext cx="282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4348" name="Oval 60"/>
            <p:cNvSpPr>
              <a:spLocks noChangeArrowheads="1"/>
            </p:cNvSpPr>
            <p:nvPr/>
          </p:nvSpPr>
          <p:spPr bwMode="auto">
            <a:xfrm>
              <a:off x="3159" y="2862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4349" name="Oval 61"/>
            <p:cNvSpPr>
              <a:spLocks noChangeArrowheads="1"/>
            </p:cNvSpPr>
            <p:nvPr/>
          </p:nvSpPr>
          <p:spPr bwMode="auto">
            <a:xfrm>
              <a:off x="3845" y="2818"/>
              <a:ext cx="283" cy="2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4350" name="Oval 62"/>
            <p:cNvSpPr>
              <a:spLocks noChangeArrowheads="1"/>
            </p:cNvSpPr>
            <p:nvPr/>
          </p:nvSpPr>
          <p:spPr bwMode="auto">
            <a:xfrm>
              <a:off x="1392" y="3324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4351" name="Line 63"/>
            <p:cNvSpPr>
              <a:spLocks noChangeShapeType="1"/>
            </p:cNvSpPr>
            <p:nvPr/>
          </p:nvSpPr>
          <p:spPr bwMode="auto">
            <a:xfrm flipH="1">
              <a:off x="2371" y="2415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52" name="Line 64"/>
            <p:cNvSpPr>
              <a:spLocks noChangeShapeType="1"/>
            </p:cNvSpPr>
            <p:nvPr/>
          </p:nvSpPr>
          <p:spPr bwMode="auto">
            <a:xfrm>
              <a:off x="3039" y="2415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53" name="Line 65"/>
            <p:cNvSpPr>
              <a:spLocks noChangeShapeType="1"/>
            </p:cNvSpPr>
            <p:nvPr/>
          </p:nvSpPr>
          <p:spPr bwMode="auto">
            <a:xfrm flipH="1">
              <a:off x="1975" y="2771"/>
              <a:ext cx="243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54" name="Oval 66"/>
            <p:cNvSpPr>
              <a:spLocks noChangeArrowheads="1"/>
            </p:cNvSpPr>
            <p:nvPr/>
          </p:nvSpPr>
          <p:spPr bwMode="auto">
            <a:xfrm>
              <a:off x="2789" y="2160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4355" name="Oval 67"/>
            <p:cNvSpPr>
              <a:spLocks noChangeArrowheads="1"/>
            </p:cNvSpPr>
            <p:nvPr/>
          </p:nvSpPr>
          <p:spPr bwMode="auto">
            <a:xfrm>
              <a:off x="2121" y="2495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4356" name="Oval 68"/>
            <p:cNvSpPr>
              <a:spLocks noChangeArrowheads="1"/>
            </p:cNvSpPr>
            <p:nvPr/>
          </p:nvSpPr>
          <p:spPr bwMode="auto">
            <a:xfrm>
              <a:off x="3466" y="2495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4357" name="Oval 69"/>
            <p:cNvSpPr>
              <a:spLocks noChangeArrowheads="1"/>
            </p:cNvSpPr>
            <p:nvPr/>
          </p:nvSpPr>
          <p:spPr bwMode="auto">
            <a:xfrm>
              <a:off x="1744" y="2851"/>
              <a:ext cx="282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4358" name="Oval 70"/>
            <p:cNvSpPr>
              <a:spLocks noChangeArrowheads="1"/>
            </p:cNvSpPr>
            <p:nvPr/>
          </p:nvSpPr>
          <p:spPr bwMode="auto">
            <a:xfrm>
              <a:off x="2515" y="2851"/>
              <a:ext cx="282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4359" name="Oval 71"/>
            <p:cNvSpPr>
              <a:spLocks noChangeArrowheads="1"/>
            </p:cNvSpPr>
            <p:nvPr/>
          </p:nvSpPr>
          <p:spPr bwMode="auto">
            <a:xfrm>
              <a:off x="3159" y="2862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4360" name="Oval 72"/>
            <p:cNvSpPr>
              <a:spLocks noChangeArrowheads="1"/>
            </p:cNvSpPr>
            <p:nvPr/>
          </p:nvSpPr>
          <p:spPr bwMode="auto">
            <a:xfrm>
              <a:off x="3845" y="2818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4361" name="Oval 73"/>
            <p:cNvSpPr>
              <a:spLocks noChangeArrowheads="1"/>
            </p:cNvSpPr>
            <p:nvPr/>
          </p:nvSpPr>
          <p:spPr bwMode="auto">
            <a:xfrm>
              <a:off x="1392" y="3324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4362" name="Line 74"/>
            <p:cNvSpPr>
              <a:spLocks noChangeShapeType="1"/>
            </p:cNvSpPr>
            <p:nvPr/>
          </p:nvSpPr>
          <p:spPr bwMode="auto">
            <a:xfrm flipH="1">
              <a:off x="2371" y="2415"/>
              <a:ext cx="460" cy="13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63" name="Line 75"/>
            <p:cNvSpPr>
              <a:spLocks noChangeShapeType="1"/>
            </p:cNvSpPr>
            <p:nvPr/>
          </p:nvSpPr>
          <p:spPr bwMode="auto">
            <a:xfrm>
              <a:off x="3039" y="2415"/>
              <a:ext cx="458" cy="1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64" name="Line 76"/>
            <p:cNvSpPr>
              <a:spLocks noChangeShapeType="1"/>
            </p:cNvSpPr>
            <p:nvPr/>
          </p:nvSpPr>
          <p:spPr bwMode="auto">
            <a:xfrm flipH="1">
              <a:off x="1975" y="2771"/>
              <a:ext cx="243" cy="1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524365" name="Group 77"/>
          <p:cNvGrpSpPr>
            <a:grpSpLocks/>
          </p:cNvGrpSpPr>
          <p:nvPr/>
        </p:nvGrpSpPr>
        <p:grpSpPr bwMode="auto">
          <a:xfrm>
            <a:off x="4765675" y="3429000"/>
            <a:ext cx="4343400" cy="2286000"/>
            <a:chOff x="1344" y="2112"/>
            <a:chExt cx="2736" cy="1440"/>
          </a:xfrm>
        </p:grpSpPr>
        <p:sp>
          <p:nvSpPr>
            <p:cNvPr id="524366" name="Oval 78"/>
            <p:cNvSpPr>
              <a:spLocks noChangeArrowheads="1"/>
            </p:cNvSpPr>
            <p:nvPr/>
          </p:nvSpPr>
          <p:spPr bwMode="auto">
            <a:xfrm>
              <a:off x="2741" y="2112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4367" name="Oval 79"/>
            <p:cNvSpPr>
              <a:spLocks noChangeArrowheads="1"/>
            </p:cNvSpPr>
            <p:nvPr/>
          </p:nvSpPr>
          <p:spPr bwMode="auto">
            <a:xfrm>
              <a:off x="2073" y="2447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4368" name="Oval 80"/>
            <p:cNvSpPr>
              <a:spLocks noChangeArrowheads="1"/>
            </p:cNvSpPr>
            <p:nvPr/>
          </p:nvSpPr>
          <p:spPr bwMode="auto">
            <a:xfrm>
              <a:off x="3418" y="2447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4369" name="Oval 81"/>
            <p:cNvSpPr>
              <a:spLocks noChangeArrowheads="1"/>
            </p:cNvSpPr>
            <p:nvPr/>
          </p:nvSpPr>
          <p:spPr bwMode="auto">
            <a:xfrm>
              <a:off x="1696" y="2803"/>
              <a:ext cx="282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4370" name="Oval 82"/>
            <p:cNvSpPr>
              <a:spLocks noChangeArrowheads="1"/>
            </p:cNvSpPr>
            <p:nvPr/>
          </p:nvSpPr>
          <p:spPr bwMode="auto">
            <a:xfrm>
              <a:off x="2467" y="2803"/>
              <a:ext cx="282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4371" name="Oval 83"/>
            <p:cNvSpPr>
              <a:spLocks noChangeArrowheads="1"/>
            </p:cNvSpPr>
            <p:nvPr/>
          </p:nvSpPr>
          <p:spPr bwMode="auto">
            <a:xfrm>
              <a:off x="3111" y="2814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4372" name="Oval 84"/>
            <p:cNvSpPr>
              <a:spLocks noChangeArrowheads="1"/>
            </p:cNvSpPr>
            <p:nvPr/>
          </p:nvSpPr>
          <p:spPr bwMode="auto">
            <a:xfrm>
              <a:off x="3797" y="2770"/>
              <a:ext cx="283" cy="2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4373" name="Oval 85"/>
            <p:cNvSpPr>
              <a:spLocks noChangeArrowheads="1"/>
            </p:cNvSpPr>
            <p:nvPr/>
          </p:nvSpPr>
          <p:spPr bwMode="auto">
            <a:xfrm>
              <a:off x="1344" y="3276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4374" name="Line 86"/>
            <p:cNvSpPr>
              <a:spLocks noChangeShapeType="1"/>
            </p:cNvSpPr>
            <p:nvPr/>
          </p:nvSpPr>
          <p:spPr bwMode="auto">
            <a:xfrm flipH="1">
              <a:off x="2323" y="2367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75" name="Line 87"/>
            <p:cNvSpPr>
              <a:spLocks noChangeShapeType="1"/>
            </p:cNvSpPr>
            <p:nvPr/>
          </p:nvSpPr>
          <p:spPr bwMode="auto">
            <a:xfrm>
              <a:off x="2991" y="2367"/>
              <a:ext cx="458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76" name="Oval 88"/>
            <p:cNvSpPr>
              <a:spLocks noChangeArrowheads="1"/>
            </p:cNvSpPr>
            <p:nvPr/>
          </p:nvSpPr>
          <p:spPr bwMode="auto">
            <a:xfrm>
              <a:off x="2741" y="2112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4377" name="Oval 89"/>
            <p:cNvSpPr>
              <a:spLocks noChangeArrowheads="1"/>
            </p:cNvSpPr>
            <p:nvPr/>
          </p:nvSpPr>
          <p:spPr bwMode="auto">
            <a:xfrm>
              <a:off x="2073" y="2447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4378" name="Oval 90"/>
            <p:cNvSpPr>
              <a:spLocks noChangeArrowheads="1"/>
            </p:cNvSpPr>
            <p:nvPr/>
          </p:nvSpPr>
          <p:spPr bwMode="auto">
            <a:xfrm>
              <a:off x="3418" y="2447"/>
              <a:ext cx="284" cy="276"/>
            </a:xfrm>
            <a:prstGeom prst="ellipse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4379" name="Oval 91"/>
            <p:cNvSpPr>
              <a:spLocks noChangeArrowheads="1"/>
            </p:cNvSpPr>
            <p:nvPr/>
          </p:nvSpPr>
          <p:spPr bwMode="auto">
            <a:xfrm>
              <a:off x="1696" y="2803"/>
              <a:ext cx="282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4380" name="Oval 92"/>
            <p:cNvSpPr>
              <a:spLocks noChangeArrowheads="1"/>
            </p:cNvSpPr>
            <p:nvPr/>
          </p:nvSpPr>
          <p:spPr bwMode="auto">
            <a:xfrm>
              <a:off x="2467" y="2803"/>
              <a:ext cx="282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4381" name="Oval 93"/>
            <p:cNvSpPr>
              <a:spLocks noChangeArrowheads="1"/>
            </p:cNvSpPr>
            <p:nvPr/>
          </p:nvSpPr>
          <p:spPr bwMode="auto">
            <a:xfrm>
              <a:off x="3111" y="2814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4382" name="Oval 94"/>
            <p:cNvSpPr>
              <a:spLocks noChangeArrowheads="1"/>
            </p:cNvSpPr>
            <p:nvPr/>
          </p:nvSpPr>
          <p:spPr bwMode="auto">
            <a:xfrm>
              <a:off x="3797" y="2770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4383" name="Oval 95"/>
            <p:cNvSpPr>
              <a:spLocks noChangeArrowheads="1"/>
            </p:cNvSpPr>
            <p:nvPr/>
          </p:nvSpPr>
          <p:spPr bwMode="auto">
            <a:xfrm>
              <a:off x="1344" y="3276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4384" name="Line 96"/>
            <p:cNvSpPr>
              <a:spLocks noChangeShapeType="1"/>
            </p:cNvSpPr>
            <p:nvPr/>
          </p:nvSpPr>
          <p:spPr bwMode="auto">
            <a:xfrm flipH="1">
              <a:off x="2323" y="2367"/>
              <a:ext cx="460" cy="13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4385" name="Line 97"/>
            <p:cNvSpPr>
              <a:spLocks noChangeShapeType="1"/>
            </p:cNvSpPr>
            <p:nvPr/>
          </p:nvSpPr>
          <p:spPr bwMode="auto">
            <a:xfrm>
              <a:off x="2991" y="2367"/>
              <a:ext cx="458" cy="1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2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314" name="Group 2"/>
          <p:cNvGrpSpPr>
            <a:grpSpLocks/>
          </p:cNvGrpSpPr>
          <p:nvPr/>
        </p:nvGrpSpPr>
        <p:grpSpPr bwMode="auto">
          <a:xfrm>
            <a:off x="2286000" y="188913"/>
            <a:ext cx="4343400" cy="2286000"/>
            <a:chOff x="1632" y="2448"/>
            <a:chExt cx="2736" cy="1440"/>
          </a:xfrm>
        </p:grpSpPr>
        <p:sp>
          <p:nvSpPr>
            <p:cNvPr id="525315" name="Oval 3"/>
            <p:cNvSpPr>
              <a:spLocks noChangeArrowheads="1"/>
            </p:cNvSpPr>
            <p:nvPr/>
          </p:nvSpPr>
          <p:spPr bwMode="auto">
            <a:xfrm>
              <a:off x="3029" y="2448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5316" name="Oval 4"/>
            <p:cNvSpPr>
              <a:spLocks noChangeArrowheads="1"/>
            </p:cNvSpPr>
            <p:nvPr/>
          </p:nvSpPr>
          <p:spPr bwMode="auto">
            <a:xfrm>
              <a:off x="2361" y="2783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5317" name="Oval 5"/>
            <p:cNvSpPr>
              <a:spLocks noChangeArrowheads="1"/>
            </p:cNvSpPr>
            <p:nvPr/>
          </p:nvSpPr>
          <p:spPr bwMode="auto">
            <a:xfrm>
              <a:off x="3706" y="2783"/>
              <a:ext cx="284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5318" name="Oval 6"/>
            <p:cNvSpPr>
              <a:spLocks noChangeArrowheads="1"/>
            </p:cNvSpPr>
            <p:nvPr/>
          </p:nvSpPr>
          <p:spPr bwMode="auto">
            <a:xfrm>
              <a:off x="1984" y="3139"/>
              <a:ext cx="282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5319" name="Oval 7"/>
            <p:cNvSpPr>
              <a:spLocks noChangeArrowheads="1"/>
            </p:cNvSpPr>
            <p:nvPr/>
          </p:nvSpPr>
          <p:spPr bwMode="auto">
            <a:xfrm>
              <a:off x="2755" y="3139"/>
              <a:ext cx="282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5320" name="Oval 8"/>
            <p:cNvSpPr>
              <a:spLocks noChangeArrowheads="1"/>
            </p:cNvSpPr>
            <p:nvPr/>
          </p:nvSpPr>
          <p:spPr bwMode="auto">
            <a:xfrm>
              <a:off x="3399" y="3150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5321" name="Oval 9"/>
            <p:cNvSpPr>
              <a:spLocks noChangeArrowheads="1"/>
            </p:cNvSpPr>
            <p:nvPr/>
          </p:nvSpPr>
          <p:spPr bwMode="auto">
            <a:xfrm>
              <a:off x="4085" y="3106"/>
              <a:ext cx="283" cy="2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5322" name="Oval 10"/>
            <p:cNvSpPr>
              <a:spLocks noChangeArrowheads="1"/>
            </p:cNvSpPr>
            <p:nvPr/>
          </p:nvSpPr>
          <p:spPr bwMode="auto">
            <a:xfrm>
              <a:off x="1632" y="3612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5323" name="Line 11"/>
            <p:cNvSpPr>
              <a:spLocks noChangeShapeType="1"/>
            </p:cNvSpPr>
            <p:nvPr/>
          </p:nvSpPr>
          <p:spPr bwMode="auto">
            <a:xfrm flipH="1">
              <a:off x="2611" y="2703"/>
              <a:ext cx="46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5324" name="Oval 12"/>
            <p:cNvSpPr>
              <a:spLocks noChangeArrowheads="1"/>
            </p:cNvSpPr>
            <p:nvPr/>
          </p:nvSpPr>
          <p:spPr bwMode="auto">
            <a:xfrm>
              <a:off x="3029" y="2448"/>
              <a:ext cx="284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5325" name="Oval 13"/>
            <p:cNvSpPr>
              <a:spLocks noChangeArrowheads="1"/>
            </p:cNvSpPr>
            <p:nvPr/>
          </p:nvSpPr>
          <p:spPr bwMode="auto">
            <a:xfrm>
              <a:off x="2361" y="2783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5326" name="Oval 14"/>
            <p:cNvSpPr>
              <a:spLocks noChangeArrowheads="1"/>
            </p:cNvSpPr>
            <p:nvPr/>
          </p:nvSpPr>
          <p:spPr bwMode="auto">
            <a:xfrm>
              <a:off x="3706" y="2783"/>
              <a:ext cx="284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5327" name="Oval 15"/>
            <p:cNvSpPr>
              <a:spLocks noChangeArrowheads="1"/>
            </p:cNvSpPr>
            <p:nvPr/>
          </p:nvSpPr>
          <p:spPr bwMode="auto">
            <a:xfrm>
              <a:off x="1984" y="3139"/>
              <a:ext cx="282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5328" name="Oval 16"/>
            <p:cNvSpPr>
              <a:spLocks noChangeArrowheads="1"/>
            </p:cNvSpPr>
            <p:nvPr/>
          </p:nvSpPr>
          <p:spPr bwMode="auto">
            <a:xfrm>
              <a:off x="2755" y="3139"/>
              <a:ext cx="282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5329" name="Oval 17"/>
            <p:cNvSpPr>
              <a:spLocks noChangeArrowheads="1"/>
            </p:cNvSpPr>
            <p:nvPr/>
          </p:nvSpPr>
          <p:spPr bwMode="auto">
            <a:xfrm>
              <a:off x="3399" y="3150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5330" name="Oval 18"/>
            <p:cNvSpPr>
              <a:spLocks noChangeArrowheads="1"/>
            </p:cNvSpPr>
            <p:nvPr/>
          </p:nvSpPr>
          <p:spPr bwMode="auto">
            <a:xfrm>
              <a:off x="4085" y="3106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5331" name="Oval 19"/>
            <p:cNvSpPr>
              <a:spLocks noChangeArrowheads="1"/>
            </p:cNvSpPr>
            <p:nvPr/>
          </p:nvSpPr>
          <p:spPr bwMode="auto">
            <a:xfrm>
              <a:off x="1632" y="3612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5332" name="Line 20"/>
            <p:cNvSpPr>
              <a:spLocks noChangeShapeType="1"/>
            </p:cNvSpPr>
            <p:nvPr/>
          </p:nvSpPr>
          <p:spPr bwMode="auto">
            <a:xfrm flipH="1">
              <a:off x="2611" y="2703"/>
              <a:ext cx="460" cy="13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525333" name="Group 21"/>
          <p:cNvGrpSpPr>
            <a:grpSpLocks/>
          </p:cNvGrpSpPr>
          <p:nvPr/>
        </p:nvGrpSpPr>
        <p:grpSpPr bwMode="auto">
          <a:xfrm>
            <a:off x="2362200" y="3657600"/>
            <a:ext cx="4343400" cy="2286000"/>
            <a:chOff x="1488" y="2304"/>
            <a:chExt cx="2736" cy="1440"/>
          </a:xfrm>
        </p:grpSpPr>
        <p:sp>
          <p:nvSpPr>
            <p:cNvPr id="525334" name="Oval 22"/>
            <p:cNvSpPr>
              <a:spLocks noChangeArrowheads="1"/>
            </p:cNvSpPr>
            <p:nvPr/>
          </p:nvSpPr>
          <p:spPr bwMode="auto">
            <a:xfrm>
              <a:off x="2885" y="2304"/>
              <a:ext cx="284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5335" name="Oval 23"/>
            <p:cNvSpPr>
              <a:spLocks noChangeArrowheads="1"/>
            </p:cNvSpPr>
            <p:nvPr/>
          </p:nvSpPr>
          <p:spPr bwMode="auto">
            <a:xfrm>
              <a:off x="2217" y="2639"/>
              <a:ext cx="283" cy="276"/>
            </a:xfrm>
            <a:prstGeom prst="ellipse">
              <a:avLst/>
            </a:prstGeom>
            <a:solidFill>
              <a:srgbClr val="FDFED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5336" name="Oval 24"/>
            <p:cNvSpPr>
              <a:spLocks noChangeArrowheads="1"/>
            </p:cNvSpPr>
            <p:nvPr/>
          </p:nvSpPr>
          <p:spPr bwMode="auto">
            <a:xfrm>
              <a:off x="3562" y="2639"/>
              <a:ext cx="284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525337" name="Oval 25"/>
            <p:cNvSpPr>
              <a:spLocks noChangeArrowheads="1"/>
            </p:cNvSpPr>
            <p:nvPr/>
          </p:nvSpPr>
          <p:spPr bwMode="auto">
            <a:xfrm>
              <a:off x="1840" y="2995"/>
              <a:ext cx="282" cy="2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5338" name="Oval 26"/>
            <p:cNvSpPr>
              <a:spLocks noChangeArrowheads="1"/>
            </p:cNvSpPr>
            <p:nvPr/>
          </p:nvSpPr>
          <p:spPr bwMode="auto">
            <a:xfrm>
              <a:off x="2611" y="2995"/>
              <a:ext cx="282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5339" name="Oval 27"/>
            <p:cNvSpPr>
              <a:spLocks noChangeArrowheads="1"/>
            </p:cNvSpPr>
            <p:nvPr/>
          </p:nvSpPr>
          <p:spPr bwMode="auto">
            <a:xfrm>
              <a:off x="3255" y="3006"/>
              <a:ext cx="283" cy="276"/>
            </a:xfrm>
            <a:prstGeom prst="ellipse">
              <a:avLst/>
            </a:prstGeom>
            <a:solidFill>
              <a:srgbClr val="FDFD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5340" name="Oval 28"/>
            <p:cNvSpPr>
              <a:spLocks noChangeArrowheads="1"/>
            </p:cNvSpPr>
            <p:nvPr/>
          </p:nvSpPr>
          <p:spPr bwMode="auto">
            <a:xfrm>
              <a:off x="3941" y="2962"/>
              <a:ext cx="283" cy="2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5341" name="Oval 29"/>
            <p:cNvSpPr>
              <a:spLocks noChangeArrowheads="1"/>
            </p:cNvSpPr>
            <p:nvPr/>
          </p:nvSpPr>
          <p:spPr bwMode="auto">
            <a:xfrm>
              <a:off x="1488" y="3468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5342" name="Oval 30"/>
            <p:cNvSpPr>
              <a:spLocks noChangeArrowheads="1"/>
            </p:cNvSpPr>
            <p:nvPr/>
          </p:nvSpPr>
          <p:spPr bwMode="auto">
            <a:xfrm>
              <a:off x="2885" y="2304"/>
              <a:ext cx="284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05</a:t>
              </a:r>
            </a:p>
          </p:txBody>
        </p:sp>
        <p:sp>
          <p:nvSpPr>
            <p:cNvPr id="525343" name="Oval 31"/>
            <p:cNvSpPr>
              <a:spLocks noChangeArrowheads="1"/>
            </p:cNvSpPr>
            <p:nvPr/>
          </p:nvSpPr>
          <p:spPr bwMode="auto">
            <a:xfrm>
              <a:off x="2217" y="2639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25344" name="Oval 32"/>
            <p:cNvSpPr>
              <a:spLocks noChangeArrowheads="1"/>
            </p:cNvSpPr>
            <p:nvPr/>
          </p:nvSpPr>
          <p:spPr bwMode="auto">
            <a:xfrm>
              <a:off x="3562" y="2639"/>
              <a:ext cx="284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5345" name="Oval 33"/>
            <p:cNvSpPr>
              <a:spLocks noChangeArrowheads="1"/>
            </p:cNvSpPr>
            <p:nvPr/>
          </p:nvSpPr>
          <p:spPr bwMode="auto">
            <a:xfrm>
              <a:off x="1840" y="2995"/>
              <a:ext cx="282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525346" name="Oval 34"/>
            <p:cNvSpPr>
              <a:spLocks noChangeArrowheads="1"/>
            </p:cNvSpPr>
            <p:nvPr/>
          </p:nvSpPr>
          <p:spPr bwMode="auto">
            <a:xfrm>
              <a:off x="2611" y="2995"/>
              <a:ext cx="282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525347" name="Oval 35"/>
            <p:cNvSpPr>
              <a:spLocks noChangeArrowheads="1"/>
            </p:cNvSpPr>
            <p:nvPr/>
          </p:nvSpPr>
          <p:spPr bwMode="auto">
            <a:xfrm>
              <a:off x="3255" y="3006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525348" name="Oval 36"/>
            <p:cNvSpPr>
              <a:spLocks noChangeArrowheads="1"/>
            </p:cNvSpPr>
            <p:nvPr/>
          </p:nvSpPr>
          <p:spPr bwMode="auto">
            <a:xfrm>
              <a:off x="3941" y="2962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525349" name="Oval 37"/>
            <p:cNvSpPr>
              <a:spLocks noChangeArrowheads="1"/>
            </p:cNvSpPr>
            <p:nvPr/>
          </p:nvSpPr>
          <p:spPr bwMode="auto">
            <a:xfrm>
              <a:off x="1488" y="3468"/>
              <a:ext cx="283" cy="2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91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2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547100" cy="5486400"/>
          </a:xfrm>
        </p:spPr>
        <p:txBody>
          <a:bodyPr/>
          <a:lstStyle/>
          <a:p>
            <a:pPr>
              <a:spcBef>
                <a:spcPct val="40000"/>
              </a:spcBef>
              <a:buFont typeface="Monotype Sorts" pitchFamily="2" charset="2"/>
              <a:buNone/>
            </a:pPr>
            <a:r>
              <a:rPr lang="en-US" altLang="zh-CN" sz="4000" dirty="0">
                <a:solidFill>
                  <a:schemeClr val="tx2"/>
                </a:solidFill>
              </a:rPr>
              <a:t>4</a:t>
            </a:r>
            <a:r>
              <a:rPr lang="zh-CN" altLang="en-US" sz="4000" dirty="0">
                <a:solidFill>
                  <a:schemeClr val="tx2"/>
                </a:solidFill>
              </a:rPr>
              <a:t>、堆排序算法总结</a:t>
            </a:r>
          </a:p>
          <a:p>
            <a:pPr>
              <a:spcBef>
                <a:spcPct val="40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时间复杂度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/>
              <a:t>最好、最坏和平均情况相同</a:t>
            </a:r>
            <a:endParaRPr lang="en-US" altLang="zh-CN" dirty="0">
              <a:solidFill>
                <a:srgbClr val="FFFF00"/>
              </a:solidFill>
            </a:endParaRPr>
          </a:p>
          <a:p>
            <a:pPr>
              <a:spcBef>
                <a:spcPct val="40000"/>
              </a:spcBef>
              <a:buFont typeface="Monotype Sorts" pitchFamily="2" charset="2"/>
              <a:buNone/>
            </a:pPr>
            <a:r>
              <a:rPr lang="zh-CN" altLang="en-US" dirty="0"/>
              <a:t>    重建堆算法为</a:t>
            </a:r>
            <a:r>
              <a:rPr lang="zh-CN" altLang="en-US" sz="3200" dirty="0"/>
              <a:t> </a:t>
            </a:r>
            <a:r>
              <a:rPr lang="en-US" altLang="zh-CN" sz="3200" dirty="0"/>
              <a:t>O(log</a:t>
            </a:r>
            <a:r>
              <a:rPr lang="en-US" altLang="zh-CN" sz="3200" baseline="-25000" dirty="0"/>
              <a:t>2</a:t>
            </a:r>
            <a:r>
              <a:rPr lang="en-US" altLang="zh-CN" sz="3200" i="1" dirty="0"/>
              <a:t>n</a:t>
            </a:r>
            <a:r>
              <a:rPr lang="en-US" altLang="zh-CN" sz="3200" dirty="0"/>
              <a:t>)</a:t>
            </a:r>
            <a:endParaRPr lang="en-US" altLang="zh-CN" dirty="0">
              <a:solidFill>
                <a:srgbClr val="FFFF00"/>
              </a:solidFill>
            </a:endParaRPr>
          </a:p>
          <a:p>
            <a:pPr>
              <a:spcBef>
                <a:spcPct val="40000"/>
              </a:spcBef>
              <a:buFont typeface="Monotype Sorts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堆排序算法为</a:t>
            </a:r>
            <a:r>
              <a:rPr lang="en-US" altLang="zh-CN" dirty="0"/>
              <a:t>O(nlog</a:t>
            </a:r>
            <a:r>
              <a:rPr lang="en-US" altLang="zh-CN" baseline="-25000" dirty="0"/>
              <a:t>2</a:t>
            </a:r>
            <a:r>
              <a:rPr lang="en-US" altLang="zh-CN" dirty="0"/>
              <a:t>n) .</a:t>
            </a:r>
            <a:r>
              <a:rPr lang="en-US" altLang="zh-CN" sz="2400" dirty="0"/>
              <a:t> </a:t>
            </a:r>
          </a:p>
          <a:p>
            <a:pPr>
              <a:spcBef>
                <a:spcPct val="40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稳定性：</a:t>
            </a:r>
            <a:r>
              <a:rPr lang="zh-CN" altLang="en-US" dirty="0"/>
              <a:t>堆排序是</a:t>
            </a:r>
            <a:r>
              <a:rPr lang="zh-CN" altLang="en-US" dirty="0">
                <a:solidFill>
                  <a:srgbClr val="CC3300"/>
                </a:solidFill>
              </a:rPr>
              <a:t>不稳定</a:t>
            </a:r>
            <a:r>
              <a:rPr lang="zh-CN" altLang="en-US" dirty="0"/>
              <a:t>的排序方法。</a:t>
            </a:r>
          </a:p>
          <a:p>
            <a:pPr>
              <a:spcBef>
                <a:spcPct val="40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辅助存储空间：</a:t>
            </a:r>
            <a:r>
              <a:rPr lang="zh-CN" altLang="en-US" dirty="0"/>
              <a:t> </a:t>
            </a:r>
            <a:r>
              <a:rPr lang="en-US" altLang="zh-CN" dirty="0"/>
              <a:t>O(1) .</a:t>
            </a:r>
            <a:r>
              <a:rPr lang="en-US" altLang="zh-CN" dirty="0">
                <a:ea typeface="楷体_GB2312" pitchFamily="49" charset="-122"/>
              </a:rPr>
              <a:t> </a:t>
            </a:r>
          </a:p>
          <a:p>
            <a:pPr>
              <a:spcBef>
                <a:spcPct val="40000"/>
              </a:spcBef>
              <a:buFont typeface="Monotype Sorts" pitchFamily="2" charset="2"/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  <p:transition>
    <p:checker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Line 2"/>
          <p:cNvSpPr>
            <a:spLocks noChangeShapeType="1"/>
          </p:cNvSpPr>
          <p:nvPr/>
        </p:nvSpPr>
        <p:spPr bwMode="auto">
          <a:xfrm flipH="1">
            <a:off x="70104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>
            <a:off x="66294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>
            <a:off x="59436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 flipH="1">
            <a:off x="51816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6" name="Line 6"/>
          <p:cNvSpPr>
            <a:spLocks noChangeShapeType="1"/>
          </p:cNvSpPr>
          <p:nvPr/>
        </p:nvSpPr>
        <p:spPr bwMode="auto">
          <a:xfrm flipH="1">
            <a:off x="25146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7" name="Line 7"/>
          <p:cNvSpPr>
            <a:spLocks noChangeShapeType="1"/>
          </p:cNvSpPr>
          <p:nvPr/>
        </p:nvSpPr>
        <p:spPr bwMode="auto">
          <a:xfrm>
            <a:off x="14478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>
            <a:off x="22860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9" name="Line 9"/>
          <p:cNvSpPr>
            <a:spLocks noChangeShapeType="1"/>
          </p:cNvSpPr>
          <p:nvPr/>
        </p:nvSpPr>
        <p:spPr bwMode="auto">
          <a:xfrm flipH="1">
            <a:off x="6858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70" name="Oval 10"/>
          <p:cNvSpPr>
            <a:spLocks noChangeArrowheads="1"/>
          </p:cNvSpPr>
          <p:nvPr/>
        </p:nvSpPr>
        <p:spPr bwMode="auto">
          <a:xfrm>
            <a:off x="1828800" y="1447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71" name="Oval 11"/>
          <p:cNvSpPr>
            <a:spLocks noChangeArrowheads="1"/>
          </p:cNvSpPr>
          <p:nvPr/>
        </p:nvSpPr>
        <p:spPr bwMode="auto">
          <a:xfrm>
            <a:off x="10668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72" name="Oval 12"/>
          <p:cNvSpPr>
            <a:spLocks noChangeArrowheads="1"/>
          </p:cNvSpPr>
          <p:nvPr/>
        </p:nvSpPr>
        <p:spPr bwMode="auto">
          <a:xfrm>
            <a:off x="3048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73" name="Oval 13"/>
          <p:cNvSpPr>
            <a:spLocks noChangeArrowheads="1"/>
          </p:cNvSpPr>
          <p:nvPr/>
        </p:nvSpPr>
        <p:spPr bwMode="auto">
          <a:xfrm>
            <a:off x="25908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74" name="Oval 14"/>
          <p:cNvSpPr>
            <a:spLocks noChangeArrowheads="1"/>
          </p:cNvSpPr>
          <p:nvPr/>
        </p:nvSpPr>
        <p:spPr bwMode="auto">
          <a:xfrm>
            <a:off x="13716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75" name="Oval 15"/>
          <p:cNvSpPr>
            <a:spLocks noChangeArrowheads="1"/>
          </p:cNvSpPr>
          <p:nvPr/>
        </p:nvSpPr>
        <p:spPr bwMode="auto">
          <a:xfrm>
            <a:off x="22098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76" name="Text Box 16"/>
          <p:cNvSpPr txBox="1">
            <a:spLocks noChangeArrowheads="1"/>
          </p:cNvSpPr>
          <p:nvPr/>
        </p:nvSpPr>
        <p:spPr bwMode="auto">
          <a:xfrm>
            <a:off x="1619250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77" name="Text Box 17"/>
          <p:cNvSpPr txBox="1">
            <a:spLocks noChangeArrowheads="1"/>
          </p:cNvSpPr>
          <p:nvPr/>
        </p:nvSpPr>
        <p:spPr bwMode="auto">
          <a:xfrm>
            <a:off x="933450" y="1828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3067050" y="1981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79" name="Text Box 19"/>
          <p:cNvSpPr txBox="1">
            <a:spLocks noChangeArrowheads="1"/>
          </p:cNvSpPr>
          <p:nvPr/>
        </p:nvSpPr>
        <p:spPr bwMode="auto">
          <a:xfrm>
            <a:off x="2286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80" name="Text Box 20"/>
          <p:cNvSpPr txBox="1">
            <a:spLocks noChangeArrowheads="1"/>
          </p:cNvSpPr>
          <p:nvPr/>
        </p:nvSpPr>
        <p:spPr bwMode="auto">
          <a:xfrm>
            <a:off x="16002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81" name="Text Box 21"/>
          <p:cNvSpPr txBox="1">
            <a:spLocks noChangeArrowheads="1"/>
          </p:cNvSpPr>
          <p:nvPr/>
        </p:nvSpPr>
        <p:spPr bwMode="auto">
          <a:xfrm>
            <a:off x="215265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82" name="AutoShape 22"/>
          <p:cNvSpPr>
            <a:spLocks noChangeArrowheads="1"/>
          </p:cNvSpPr>
          <p:nvPr/>
        </p:nvSpPr>
        <p:spPr bwMode="auto">
          <a:xfrm>
            <a:off x="36576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83" name="Oval 23"/>
          <p:cNvSpPr>
            <a:spLocks noChangeArrowheads="1"/>
          </p:cNvSpPr>
          <p:nvPr/>
        </p:nvSpPr>
        <p:spPr bwMode="auto">
          <a:xfrm>
            <a:off x="6248400" y="14478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84" name="Oval 24"/>
          <p:cNvSpPr>
            <a:spLocks noChangeArrowheads="1"/>
          </p:cNvSpPr>
          <p:nvPr/>
        </p:nvSpPr>
        <p:spPr bwMode="auto">
          <a:xfrm>
            <a:off x="55626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85" name="Oval 25"/>
          <p:cNvSpPr>
            <a:spLocks noChangeArrowheads="1"/>
          </p:cNvSpPr>
          <p:nvPr/>
        </p:nvSpPr>
        <p:spPr bwMode="auto">
          <a:xfrm>
            <a:off x="48006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86" name="Oval 26"/>
          <p:cNvSpPr>
            <a:spLocks noChangeArrowheads="1"/>
          </p:cNvSpPr>
          <p:nvPr/>
        </p:nvSpPr>
        <p:spPr bwMode="auto">
          <a:xfrm>
            <a:off x="58674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87" name="Oval 27"/>
          <p:cNvSpPr>
            <a:spLocks noChangeArrowheads="1"/>
          </p:cNvSpPr>
          <p:nvPr/>
        </p:nvSpPr>
        <p:spPr bwMode="auto">
          <a:xfrm>
            <a:off x="70104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88" name="Oval 28"/>
          <p:cNvSpPr>
            <a:spLocks noChangeArrowheads="1"/>
          </p:cNvSpPr>
          <p:nvPr/>
        </p:nvSpPr>
        <p:spPr bwMode="auto">
          <a:xfrm>
            <a:off x="6705600" y="32004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6115050" y="1066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90" name="Text Box 30"/>
          <p:cNvSpPr txBox="1">
            <a:spLocks noChangeArrowheads="1"/>
          </p:cNvSpPr>
          <p:nvPr/>
        </p:nvSpPr>
        <p:spPr bwMode="auto">
          <a:xfrm>
            <a:off x="7486650" y="2057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91" name="Text Box 31"/>
          <p:cNvSpPr txBox="1">
            <a:spLocks noChangeArrowheads="1"/>
          </p:cNvSpPr>
          <p:nvPr/>
        </p:nvSpPr>
        <p:spPr bwMode="auto">
          <a:xfrm>
            <a:off x="65722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617220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93" name="Text Box 33"/>
          <p:cNvSpPr txBox="1">
            <a:spLocks noChangeArrowheads="1"/>
          </p:cNvSpPr>
          <p:nvPr/>
        </p:nvSpPr>
        <p:spPr bwMode="auto">
          <a:xfrm>
            <a:off x="46672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94" name="Text Box 34"/>
          <p:cNvSpPr txBox="1">
            <a:spLocks noChangeArrowheads="1"/>
          </p:cNvSpPr>
          <p:nvPr/>
        </p:nvSpPr>
        <p:spPr bwMode="auto">
          <a:xfrm>
            <a:off x="5334000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95" name="Rectangle 35" descr="永恒"/>
          <p:cNvSpPr>
            <a:spLocks noChangeArrowheads="1"/>
          </p:cNvSpPr>
          <p:nvPr/>
        </p:nvSpPr>
        <p:spPr bwMode="auto">
          <a:xfrm>
            <a:off x="3048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  25  21  25* 16  08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396" name="Line 36"/>
          <p:cNvSpPr>
            <a:spLocks noChangeShapeType="1"/>
          </p:cNvSpPr>
          <p:nvPr/>
        </p:nvSpPr>
        <p:spPr bwMode="auto">
          <a:xfrm>
            <a:off x="8382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97" name="Line 37"/>
          <p:cNvSpPr>
            <a:spLocks noChangeShapeType="1"/>
          </p:cNvSpPr>
          <p:nvPr/>
        </p:nvSpPr>
        <p:spPr bwMode="auto">
          <a:xfrm>
            <a:off x="13716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98" name="Line 38"/>
          <p:cNvSpPr>
            <a:spLocks noChangeShapeType="1"/>
          </p:cNvSpPr>
          <p:nvPr/>
        </p:nvSpPr>
        <p:spPr bwMode="auto">
          <a:xfrm>
            <a:off x="19050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99" name="Line 39"/>
          <p:cNvSpPr>
            <a:spLocks noChangeShapeType="1"/>
          </p:cNvSpPr>
          <p:nvPr/>
        </p:nvSpPr>
        <p:spPr bwMode="auto">
          <a:xfrm>
            <a:off x="25146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400" name="Line 40"/>
          <p:cNvSpPr>
            <a:spLocks noChangeShapeType="1"/>
          </p:cNvSpPr>
          <p:nvPr/>
        </p:nvSpPr>
        <p:spPr bwMode="auto">
          <a:xfrm>
            <a:off x="30480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401" name="Rectangle 41" descr="永恒"/>
          <p:cNvSpPr>
            <a:spLocks noChangeArrowheads="1"/>
          </p:cNvSpPr>
          <p:nvPr/>
        </p:nvSpPr>
        <p:spPr bwMode="auto">
          <a:xfrm>
            <a:off x="47244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  25  21  25* 16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402" name="Line 42"/>
          <p:cNvSpPr>
            <a:spLocks noChangeShapeType="1"/>
          </p:cNvSpPr>
          <p:nvPr/>
        </p:nvSpPr>
        <p:spPr bwMode="auto">
          <a:xfrm>
            <a:off x="52578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403" name="Line 43"/>
          <p:cNvSpPr>
            <a:spLocks noChangeShapeType="1"/>
          </p:cNvSpPr>
          <p:nvPr/>
        </p:nvSpPr>
        <p:spPr bwMode="auto">
          <a:xfrm>
            <a:off x="57912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404" name="Line 44"/>
          <p:cNvSpPr>
            <a:spLocks noChangeShapeType="1"/>
          </p:cNvSpPr>
          <p:nvPr/>
        </p:nvSpPr>
        <p:spPr bwMode="auto">
          <a:xfrm>
            <a:off x="63246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405" name="Line 45"/>
          <p:cNvSpPr>
            <a:spLocks noChangeShapeType="1"/>
          </p:cNvSpPr>
          <p:nvPr/>
        </p:nvSpPr>
        <p:spPr bwMode="auto">
          <a:xfrm>
            <a:off x="69342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406" name="Line 46"/>
          <p:cNvSpPr>
            <a:spLocks noChangeShapeType="1"/>
          </p:cNvSpPr>
          <p:nvPr/>
        </p:nvSpPr>
        <p:spPr bwMode="auto">
          <a:xfrm>
            <a:off x="74676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407" name="Text Box 47"/>
          <p:cNvSpPr txBox="1">
            <a:spLocks noChangeArrowheads="1"/>
          </p:cNvSpPr>
          <p:nvPr/>
        </p:nvSpPr>
        <p:spPr bwMode="auto">
          <a:xfrm>
            <a:off x="4648200" y="5043488"/>
            <a:ext cx="3495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交换 </a:t>
            </a:r>
            <a:r>
              <a:rPr kumimoji="1"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号与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5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号对象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</a:t>
            </a:r>
          </a:p>
          <a:p>
            <a:pPr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5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号对象就位</a:t>
            </a:r>
            <a:endParaRPr kumimoji="1" lang="zh-CN" altLang="en-US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7408" name="Text Box 48"/>
          <p:cNvSpPr txBox="1">
            <a:spLocks noChangeArrowheads="1"/>
          </p:cNvSpPr>
          <p:nvPr/>
        </p:nvSpPr>
        <p:spPr bwMode="auto">
          <a:xfrm>
            <a:off x="457200" y="5006975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初始最大堆</a:t>
            </a:r>
          </a:p>
        </p:txBody>
      </p:sp>
      <p:sp>
        <p:nvSpPr>
          <p:cNvPr id="527409" name="Freeform 49"/>
          <p:cNvSpPr>
            <a:spLocks/>
          </p:cNvSpPr>
          <p:nvPr/>
        </p:nvSpPr>
        <p:spPr bwMode="auto">
          <a:xfrm>
            <a:off x="4381500" y="1028700"/>
            <a:ext cx="3619500" cy="3035300"/>
          </a:xfrm>
          <a:custGeom>
            <a:avLst/>
            <a:gdLst>
              <a:gd name="T0" fmla="*/ 936 w 2280"/>
              <a:gd name="T1" fmla="*/ 216 h 1912"/>
              <a:gd name="T2" fmla="*/ 168 w 2280"/>
              <a:gd name="T3" fmla="*/ 1176 h 1912"/>
              <a:gd name="T4" fmla="*/ 168 w 2280"/>
              <a:gd name="T5" fmla="*/ 1752 h 1912"/>
              <a:gd name="T6" fmla="*/ 1176 w 2280"/>
              <a:gd name="T7" fmla="*/ 1848 h 1912"/>
              <a:gd name="T8" fmla="*/ 1416 w 2280"/>
              <a:gd name="T9" fmla="*/ 1368 h 1912"/>
              <a:gd name="T10" fmla="*/ 1656 w 2280"/>
              <a:gd name="T11" fmla="*/ 1272 h 1912"/>
              <a:gd name="T12" fmla="*/ 1992 w 2280"/>
              <a:gd name="T13" fmla="*/ 1272 h 1912"/>
              <a:gd name="T14" fmla="*/ 2184 w 2280"/>
              <a:gd name="T15" fmla="*/ 1032 h 1912"/>
              <a:gd name="T16" fmla="*/ 2184 w 2280"/>
              <a:gd name="T17" fmla="*/ 744 h 1912"/>
              <a:gd name="T18" fmla="*/ 1608 w 2280"/>
              <a:gd name="T19" fmla="*/ 120 h 1912"/>
              <a:gd name="T20" fmla="*/ 1224 w 2280"/>
              <a:gd name="T21" fmla="*/ 24 h 1912"/>
              <a:gd name="T22" fmla="*/ 936 w 2280"/>
              <a:gd name="T23" fmla="*/ 216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80" h="1912">
                <a:moveTo>
                  <a:pt x="936" y="216"/>
                </a:moveTo>
                <a:cubicBezTo>
                  <a:pt x="760" y="408"/>
                  <a:pt x="296" y="920"/>
                  <a:pt x="168" y="1176"/>
                </a:cubicBezTo>
                <a:cubicBezTo>
                  <a:pt x="40" y="1432"/>
                  <a:pt x="0" y="1640"/>
                  <a:pt x="168" y="1752"/>
                </a:cubicBezTo>
                <a:cubicBezTo>
                  <a:pt x="336" y="1864"/>
                  <a:pt x="968" y="1912"/>
                  <a:pt x="1176" y="1848"/>
                </a:cubicBezTo>
                <a:cubicBezTo>
                  <a:pt x="1384" y="1784"/>
                  <a:pt x="1336" y="1464"/>
                  <a:pt x="1416" y="1368"/>
                </a:cubicBezTo>
                <a:cubicBezTo>
                  <a:pt x="1496" y="1272"/>
                  <a:pt x="1560" y="1288"/>
                  <a:pt x="1656" y="1272"/>
                </a:cubicBezTo>
                <a:cubicBezTo>
                  <a:pt x="1752" y="1256"/>
                  <a:pt x="1904" y="1312"/>
                  <a:pt x="1992" y="1272"/>
                </a:cubicBezTo>
                <a:cubicBezTo>
                  <a:pt x="2080" y="1232"/>
                  <a:pt x="2152" y="1120"/>
                  <a:pt x="2184" y="1032"/>
                </a:cubicBezTo>
                <a:cubicBezTo>
                  <a:pt x="2216" y="944"/>
                  <a:pt x="2280" y="896"/>
                  <a:pt x="2184" y="744"/>
                </a:cubicBezTo>
                <a:cubicBezTo>
                  <a:pt x="2088" y="592"/>
                  <a:pt x="1768" y="240"/>
                  <a:pt x="1608" y="120"/>
                </a:cubicBezTo>
                <a:cubicBezTo>
                  <a:pt x="1448" y="0"/>
                  <a:pt x="1336" y="8"/>
                  <a:pt x="1224" y="24"/>
                </a:cubicBezTo>
                <a:cubicBezTo>
                  <a:pt x="1112" y="40"/>
                  <a:pt x="1112" y="24"/>
                  <a:pt x="936" y="216"/>
                </a:cubicBez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410" name="AutoShape 50"/>
          <p:cNvSpPr>
            <a:spLocks noChangeArrowheads="1"/>
          </p:cNvSpPr>
          <p:nvPr/>
        </p:nvSpPr>
        <p:spPr bwMode="auto">
          <a:xfrm>
            <a:off x="817245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Line 2"/>
          <p:cNvSpPr>
            <a:spLocks noChangeShapeType="1"/>
          </p:cNvSpPr>
          <p:nvPr/>
        </p:nvSpPr>
        <p:spPr bwMode="auto">
          <a:xfrm flipH="1">
            <a:off x="71247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7" name="Line 3"/>
          <p:cNvSpPr>
            <a:spLocks noChangeShapeType="1"/>
          </p:cNvSpPr>
          <p:nvPr/>
        </p:nvSpPr>
        <p:spPr bwMode="auto">
          <a:xfrm>
            <a:off x="67437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8" name="Line 4"/>
          <p:cNvSpPr>
            <a:spLocks noChangeShapeType="1"/>
          </p:cNvSpPr>
          <p:nvPr/>
        </p:nvSpPr>
        <p:spPr bwMode="auto">
          <a:xfrm>
            <a:off x="60579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9" name="Line 5"/>
          <p:cNvSpPr>
            <a:spLocks noChangeShapeType="1"/>
          </p:cNvSpPr>
          <p:nvPr/>
        </p:nvSpPr>
        <p:spPr bwMode="auto">
          <a:xfrm flipH="1">
            <a:off x="52959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0" name="Line 6"/>
          <p:cNvSpPr>
            <a:spLocks noChangeShapeType="1"/>
          </p:cNvSpPr>
          <p:nvPr/>
        </p:nvSpPr>
        <p:spPr bwMode="auto">
          <a:xfrm flipH="1">
            <a:off x="26289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1" name="Line 7"/>
          <p:cNvSpPr>
            <a:spLocks noChangeShapeType="1"/>
          </p:cNvSpPr>
          <p:nvPr/>
        </p:nvSpPr>
        <p:spPr bwMode="auto">
          <a:xfrm>
            <a:off x="15621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24003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3" name="Line 9"/>
          <p:cNvSpPr>
            <a:spLocks noChangeShapeType="1"/>
          </p:cNvSpPr>
          <p:nvPr/>
        </p:nvSpPr>
        <p:spPr bwMode="auto">
          <a:xfrm flipH="1">
            <a:off x="8001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4" name="Oval 10"/>
          <p:cNvSpPr>
            <a:spLocks noChangeArrowheads="1"/>
          </p:cNvSpPr>
          <p:nvPr/>
        </p:nvSpPr>
        <p:spPr bwMode="auto">
          <a:xfrm>
            <a:off x="1943100" y="1447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395" name="Oval 11"/>
          <p:cNvSpPr>
            <a:spLocks noChangeArrowheads="1"/>
          </p:cNvSpPr>
          <p:nvPr/>
        </p:nvSpPr>
        <p:spPr bwMode="auto">
          <a:xfrm>
            <a:off x="11811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</a:p>
        </p:txBody>
      </p:sp>
      <p:sp>
        <p:nvSpPr>
          <p:cNvPr id="528396" name="Oval 12"/>
          <p:cNvSpPr>
            <a:spLocks noChangeArrowheads="1"/>
          </p:cNvSpPr>
          <p:nvPr/>
        </p:nvSpPr>
        <p:spPr bwMode="auto">
          <a:xfrm>
            <a:off x="4191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397" name="Oval 13"/>
          <p:cNvSpPr>
            <a:spLocks noChangeArrowheads="1"/>
          </p:cNvSpPr>
          <p:nvPr/>
        </p:nvSpPr>
        <p:spPr bwMode="auto">
          <a:xfrm>
            <a:off x="27051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398" name="Oval 14"/>
          <p:cNvSpPr>
            <a:spLocks noChangeArrowheads="1"/>
          </p:cNvSpPr>
          <p:nvPr/>
        </p:nvSpPr>
        <p:spPr bwMode="auto">
          <a:xfrm>
            <a:off x="14859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399" name="Oval 15"/>
          <p:cNvSpPr>
            <a:spLocks noChangeArrowheads="1"/>
          </p:cNvSpPr>
          <p:nvPr/>
        </p:nvSpPr>
        <p:spPr bwMode="auto">
          <a:xfrm>
            <a:off x="23241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00" name="Text Box 16"/>
          <p:cNvSpPr txBox="1">
            <a:spLocks noChangeArrowheads="1"/>
          </p:cNvSpPr>
          <p:nvPr/>
        </p:nvSpPr>
        <p:spPr bwMode="auto">
          <a:xfrm>
            <a:off x="1733550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01" name="Text Box 17"/>
          <p:cNvSpPr txBox="1">
            <a:spLocks noChangeArrowheads="1"/>
          </p:cNvSpPr>
          <p:nvPr/>
        </p:nvSpPr>
        <p:spPr bwMode="auto">
          <a:xfrm>
            <a:off x="1047750" y="1828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02" name="Text Box 18"/>
          <p:cNvSpPr txBox="1">
            <a:spLocks noChangeArrowheads="1"/>
          </p:cNvSpPr>
          <p:nvPr/>
        </p:nvSpPr>
        <p:spPr bwMode="auto">
          <a:xfrm>
            <a:off x="3181350" y="1981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03" name="Text Box 19"/>
          <p:cNvSpPr txBox="1">
            <a:spLocks noChangeArrowheads="1"/>
          </p:cNvSpPr>
          <p:nvPr/>
        </p:nvSpPr>
        <p:spPr bwMode="auto">
          <a:xfrm>
            <a:off x="3429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04" name="Text Box 20"/>
          <p:cNvSpPr txBox="1">
            <a:spLocks noChangeArrowheads="1"/>
          </p:cNvSpPr>
          <p:nvPr/>
        </p:nvSpPr>
        <p:spPr bwMode="auto">
          <a:xfrm>
            <a:off x="17145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05" name="Text Box 21"/>
          <p:cNvSpPr txBox="1">
            <a:spLocks noChangeArrowheads="1"/>
          </p:cNvSpPr>
          <p:nvPr/>
        </p:nvSpPr>
        <p:spPr bwMode="auto">
          <a:xfrm>
            <a:off x="226695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06" name="AutoShape 22"/>
          <p:cNvSpPr>
            <a:spLocks noChangeArrowheads="1"/>
          </p:cNvSpPr>
          <p:nvPr/>
        </p:nvSpPr>
        <p:spPr bwMode="auto">
          <a:xfrm>
            <a:off x="37719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07" name="Oval 23"/>
          <p:cNvSpPr>
            <a:spLocks noChangeArrowheads="1"/>
          </p:cNvSpPr>
          <p:nvPr/>
        </p:nvSpPr>
        <p:spPr bwMode="auto">
          <a:xfrm>
            <a:off x="6362700" y="14478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08" name="Oval 24"/>
          <p:cNvSpPr>
            <a:spLocks noChangeArrowheads="1"/>
          </p:cNvSpPr>
          <p:nvPr/>
        </p:nvSpPr>
        <p:spPr bwMode="auto">
          <a:xfrm>
            <a:off x="56769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09" name="Oval 25"/>
          <p:cNvSpPr>
            <a:spLocks noChangeArrowheads="1"/>
          </p:cNvSpPr>
          <p:nvPr/>
        </p:nvSpPr>
        <p:spPr bwMode="auto">
          <a:xfrm>
            <a:off x="49149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8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10" name="Oval 26"/>
          <p:cNvSpPr>
            <a:spLocks noChangeArrowheads="1"/>
          </p:cNvSpPr>
          <p:nvPr/>
        </p:nvSpPr>
        <p:spPr bwMode="auto">
          <a:xfrm>
            <a:off x="5981700" y="32004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11" name="Oval 27"/>
          <p:cNvSpPr>
            <a:spLocks noChangeArrowheads="1"/>
          </p:cNvSpPr>
          <p:nvPr/>
        </p:nvSpPr>
        <p:spPr bwMode="auto">
          <a:xfrm>
            <a:off x="71247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12" name="Oval 28"/>
          <p:cNvSpPr>
            <a:spLocks noChangeArrowheads="1"/>
          </p:cNvSpPr>
          <p:nvPr/>
        </p:nvSpPr>
        <p:spPr bwMode="auto">
          <a:xfrm>
            <a:off x="6819900" y="3200400"/>
            <a:ext cx="533400" cy="533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55FFBF"/>
                  </a:outerShdw>
                </a:cont>
                <a:cont type="tree" name="">
                  <a:effect ref="fillLine"/>
                  <a:outerShdw dist="38100" dir="2700000" algn="tl">
                    <a:srgbClr val="00995F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13" name="Text Box 29"/>
          <p:cNvSpPr txBox="1">
            <a:spLocks noChangeArrowheads="1"/>
          </p:cNvSpPr>
          <p:nvPr/>
        </p:nvSpPr>
        <p:spPr bwMode="auto">
          <a:xfrm>
            <a:off x="6229350" y="1066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14" name="Text Box 30"/>
          <p:cNvSpPr txBox="1">
            <a:spLocks noChangeArrowheads="1"/>
          </p:cNvSpPr>
          <p:nvPr/>
        </p:nvSpPr>
        <p:spPr bwMode="auto">
          <a:xfrm>
            <a:off x="7600950" y="2057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15" name="Text Box 31"/>
          <p:cNvSpPr txBox="1">
            <a:spLocks noChangeArrowheads="1"/>
          </p:cNvSpPr>
          <p:nvPr/>
        </p:nvSpPr>
        <p:spPr bwMode="auto">
          <a:xfrm>
            <a:off x="66865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16" name="Text Box 32"/>
          <p:cNvSpPr txBox="1">
            <a:spLocks noChangeArrowheads="1"/>
          </p:cNvSpPr>
          <p:nvPr/>
        </p:nvSpPr>
        <p:spPr bwMode="auto">
          <a:xfrm>
            <a:off x="628650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17" name="Text Box 33"/>
          <p:cNvSpPr txBox="1">
            <a:spLocks noChangeArrowheads="1"/>
          </p:cNvSpPr>
          <p:nvPr/>
        </p:nvSpPr>
        <p:spPr bwMode="auto">
          <a:xfrm>
            <a:off x="47815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18" name="Text Box 34"/>
          <p:cNvSpPr txBox="1">
            <a:spLocks noChangeArrowheads="1"/>
          </p:cNvSpPr>
          <p:nvPr/>
        </p:nvSpPr>
        <p:spPr bwMode="auto">
          <a:xfrm>
            <a:off x="5448300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19" name="Rectangle 35" descr="永恒"/>
          <p:cNvSpPr>
            <a:spLocks noChangeArrowheads="1"/>
          </p:cNvSpPr>
          <p:nvPr/>
        </p:nvSpPr>
        <p:spPr bwMode="auto">
          <a:xfrm>
            <a:off x="4191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  25* 21  08  16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20" name="Line 36"/>
          <p:cNvSpPr>
            <a:spLocks noChangeShapeType="1"/>
          </p:cNvSpPr>
          <p:nvPr/>
        </p:nvSpPr>
        <p:spPr bwMode="auto">
          <a:xfrm>
            <a:off x="9525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21" name="Line 37"/>
          <p:cNvSpPr>
            <a:spLocks noChangeShapeType="1"/>
          </p:cNvSpPr>
          <p:nvPr/>
        </p:nvSpPr>
        <p:spPr bwMode="auto">
          <a:xfrm>
            <a:off x="15621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22" name="Line 38"/>
          <p:cNvSpPr>
            <a:spLocks noChangeShapeType="1"/>
          </p:cNvSpPr>
          <p:nvPr/>
        </p:nvSpPr>
        <p:spPr bwMode="auto">
          <a:xfrm>
            <a:off x="20955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23" name="Line 39"/>
          <p:cNvSpPr>
            <a:spLocks noChangeShapeType="1"/>
          </p:cNvSpPr>
          <p:nvPr/>
        </p:nvSpPr>
        <p:spPr bwMode="auto">
          <a:xfrm>
            <a:off x="26289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24" name="Line 40"/>
          <p:cNvSpPr>
            <a:spLocks noChangeShapeType="1"/>
          </p:cNvSpPr>
          <p:nvPr/>
        </p:nvSpPr>
        <p:spPr bwMode="auto">
          <a:xfrm>
            <a:off x="31623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25" name="Rectangle 41" descr="永恒"/>
          <p:cNvSpPr>
            <a:spLocks noChangeArrowheads="1"/>
          </p:cNvSpPr>
          <p:nvPr/>
        </p:nvSpPr>
        <p:spPr bwMode="auto">
          <a:xfrm>
            <a:off x="48387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  25* 21  08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26" name="Line 42"/>
          <p:cNvSpPr>
            <a:spLocks noChangeShapeType="1"/>
          </p:cNvSpPr>
          <p:nvPr/>
        </p:nvSpPr>
        <p:spPr bwMode="auto">
          <a:xfrm>
            <a:off x="53721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27" name="Line 43"/>
          <p:cNvSpPr>
            <a:spLocks noChangeShapeType="1"/>
          </p:cNvSpPr>
          <p:nvPr/>
        </p:nvSpPr>
        <p:spPr bwMode="auto">
          <a:xfrm>
            <a:off x="59817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28" name="Line 44"/>
          <p:cNvSpPr>
            <a:spLocks noChangeShapeType="1"/>
          </p:cNvSpPr>
          <p:nvPr/>
        </p:nvSpPr>
        <p:spPr bwMode="auto">
          <a:xfrm>
            <a:off x="65151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29" name="Line 45"/>
          <p:cNvSpPr>
            <a:spLocks noChangeShapeType="1"/>
          </p:cNvSpPr>
          <p:nvPr/>
        </p:nvSpPr>
        <p:spPr bwMode="auto">
          <a:xfrm>
            <a:off x="70485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30" name="Line 46"/>
          <p:cNvSpPr>
            <a:spLocks noChangeShapeType="1"/>
          </p:cNvSpPr>
          <p:nvPr/>
        </p:nvSpPr>
        <p:spPr bwMode="auto">
          <a:xfrm>
            <a:off x="75819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31" name="Freeform 47"/>
          <p:cNvSpPr>
            <a:spLocks/>
          </p:cNvSpPr>
          <p:nvPr/>
        </p:nvSpPr>
        <p:spPr bwMode="auto">
          <a:xfrm>
            <a:off x="0" y="1028700"/>
            <a:ext cx="3619500" cy="3035300"/>
          </a:xfrm>
          <a:custGeom>
            <a:avLst/>
            <a:gdLst>
              <a:gd name="T0" fmla="*/ 936 w 2280"/>
              <a:gd name="T1" fmla="*/ 216 h 1912"/>
              <a:gd name="T2" fmla="*/ 168 w 2280"/>
              <a:gd name="T3" fmla="*/ 1176 h 1912"/>
              <a:gd name="T4" fmla="*/ 168 w 2280"/>
              <a:gd name="T5" fmla="*/ 1752 h 1912"/>
              <a:gd name="T6" fmla="*/ 1176 w 2280"/>
              <a:gd name="T7" fmla="*/ 1848 h 1912"/>
              <a:gd name="T8" fmla="*/ 1416 w 2280"/>
              <a:gd name="T9" fmla="*/ 1368 h 1912"/>
              <a:gd name="T10" fmla="*/ 1656 w 2280"/>
              <a:gd name="T11" fmla="*/ 1272 h 1912"/>
              <a:gd name="T12" fmla="*/ 1992 w 2280"/>
              <a:gd name="T13" fmla="*/ 1272 h 1912"/>
              <a:gd name="T14" fmla="*/ 2184 w 2280"/>
              <a:gd name="T15" fmla="*/ 1032 h 1912"/>
              <a:gd name="T16" fmla="*/ 2184 w 2280"/>
              <a:gd name="T17" fmla="*/ 744 h 1912"/>
              <a:gd name="T18" fmla="*/ 1608 w 2280"/>
              <a:gd name="T19" fmla="*/ 120 h 1912"/>
              <a:gd name="T20" fmla="*/ 1224 w 2280"/>
              <a:gd name="T21" fmla="*/ 24 h 1912"/>
              <a:gd name="T22" fmla="*/ 936 w 2280"/>
              <a:gd name="T23" fmla="*/ 216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80" h="1912">
                <a:moveTo>
                  <a:pt x="936" y="216"/>
                </a:moveTo>
                <a:cubicBezTo>
                  <a:pt x="760" y="408"/>
                  <a:pt x="296" y="920"/>
                  <a:pt x="168" y="1176"/>
                </a:cubicBezTo>
                <a:cubicBezTo>
                  <a:pt x="40" y="1432"/>
                  <a:pt x="0" y="1640"/>
                  <a:pt x="168" y="1752"/>
                </a:cubicBezTo>
                <a:cubicBezTo>
                  <a:pt x="336" y="1864"/>
                  <a:pt x="968" y="1912"/>
                  <a:pt x="1176" y="1848"/>
                </a:cubicBezTo>
                <a:cubicBezTo>
                  <a:pt x="1384" y="1784"/>
                  <a:pt x="1336" y="1464"/>
                  <a:pt x="1416" y="1368"/>
                </a:cubicBezTo>
                <a:cubicBezTo>
                  <a:pt x="1496" y="1272"/>
                  <a:pt x="1560" y="1288"/>
                  <a:pt x="1656" y="1272"/>
                </a:cubicBezTo>
                <a:cubicBezTo>
                  <a:pt x="1752" y="1256"/>
                  <a:pt x="1904" y="1312"/>
                  <a:pt x="1992" y="1272"/>
                </a:cubicBezTo>
                <a:cubicBezTo>
                  <a:pt x="2080" y="1232"/>
                  <a:pt x="2152" y="1120"/>
                  <a:pt x="2184" y="1032"/>
                </a:cubicBezTo>
                <a:cubicBezTo>
                  <a:pt x="2216" y="944"/>
                  <a:pt x="2280" y="896"/>
                  <a:pt x="2184" y="744"/>
                </a:cubicBezTo>
                <a:cubicBezTo>
                  <a:pt x="2088" y="592"/>
                  <a:pt x="1768" y="240"/>
                  <a:pt x="1608" y="120"/>
                </a:cubicBezTo>
                <a:cubicBezTo>
                  <a:pt x="1448" y="0"/>
                  <a:pt x="1336" y="8"/>
                  <a:pt x="1224" y="24"/>
                </a:cubicBezTo>
                <a:cubicBezTo>
                  <a:pt x="1112" y="40"/>
                  <a:pt x="1112" y="24"/>
                  <a:pt x="936" y="216"/>
                </a:cubicBez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32" name="Line 48"/>
          <p:cNvSpPr>
            <a:spLocks noChangeShapeType="1"/>
          </p:cNvSpPr>
          <p:nvPr/>
        </p:nvSpPr>
        <p:spPr bwMode="auto">
          <a:xfrm flipV="1">
            <a:off x="800100" y="27432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33" name="Line 49"/>
          <p:cNvSpPr>
            <a:spLocks noChangeShapeType="1"/>
          </p:cNvSpPr>
          <p:nvPr/>
        </p:nvSpPr>
        <p:spPr bwMode="auto">
          <a:xfrm flipV="1">
            <a:off x="1562100" y="18288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34" name="Line 50"/>
          <p:cNvSpPr>
            <a:spLocks noChangeShapeType="1"/>
          </p:cNvSpPr>
          <p:nvPr/>
        </p:nvSpPr>
        <p:spPr bwMode="auto">
          <a:xfrm flipH="1">
            <a:off x="1409700" y="1752600"/>
            <a:ext cx="3048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35" name="Line 51"/>
          <p:cNvSpPr>
            <a:spLocks noChangeShapeType="1"/>
          </p:cNvSpPr>
          <p:nvPr/>
        </p:nvSpPr>
        <p:spPr bwMode="auto">
          <a:xfrm flipH="1">
            <a:off x="723900" y="2667000"/>
            <a:ext cx="3048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36" name="Freeform 52"/>
          <p:cNvSpPr>
            <a:spLocks/>
          </p:cNvSpPr>
          <p:nvPr/>
        </p:nvSpPr>
        <p:spPr bwMode="auto">
          <a:xfrm>
            <a:off x="4559300" y="1066800"/>
            <a:ext cx="3403600" cy="2933700"/>
          </a:xfrm>
          <a:custGeom>
            <a:avLst/>
            <a:gdLst>
              <a:gd name="T0" fmla="*/ 896 w 2144"/>
              <a:gd name="T1" fmla="*/ 192 h 1848"/>
              <a:gd name="T2" fmla="*/ 128 w 2144"/>
              <a:gd name="T3" fmla="*/ 1200 h 1848"/>
              <a:gd name="T4" fmla="*/ 128 w 2144"/>
              <a:gd name="T5" fmla="*/ 1680 h 1848"/>
              <a:gd name="T6" fmla="*/ 464 w 2144"/>
              <a:gd name="T7" fmla="*/ 1824 h 1848"/>
              <a:gd name="T8" fmla="*/ 704 w 2144"/>
              <a:gd name="T9" fmla="*/ 1536 h 1848"/>
              <a:gd name="T10" fmla="*/ 800 w 2144"/>
              <a:gd name="T11" fmla="*/ 1344 h 1848"/>
              <a:gd name="T12" fmla="*/ 848 w 2144"/>
              <a:gd name="T13" fmla="*/ 1296 h 1848"/>
              <a:gd name="T14" fmla="*/ 896 w 2144"/>
              <a:gd name="T15" fmla="*/ 1248 h 1848"/>
              <a:gd name="T16" fmla="*/ 992 w 2144"/>
              <a:gd name="T17" fmla="*/ 1200 h 1848"/>
              <a:gd name="T18" fmla="*/ 1280 w 2144"/>
              <a:gd name="T19" fmla="*/ 1152 h 1848"/>
              <a:gd name="T20" fmla="*/ 1712 w 2144"/>
              <a:gd name="T21" fmla="*/ 1248 h 1848"/>
              <a:gd name="T22" fmla="*/ 2000 w 2144"/>
              <a:gd name="T23" fmla="*/ 1200 h 1848"/>
              <a:gd name="T24" fmla="*/ 2144 w 2144"/>
              <a:gd name="T25" fmla="*/ 864 h 1848"/>
              <a:gd name="T26" fmla="*/ 2000 w 2144"/>
              <a:gd name="T27" fmla="*/ 480 h 1848"/>
              <a:gd name="T28" fmla="*/ 1472 w 2144"/>
              <a:gd name="T29" fmla="*/ 96 h 1848"/>
              <a:gd name="T30" fmla="*/ 1088 w 2144"/>
              <a:gd name="T31" fmla="*/ 48 h 1848"/>
              <a:gd name="T32" fmla="*/ 896 w 2144"/>
              <a:gd name="T33" fmla="*/ 192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44" h="1848">
                <a:moveTo>
                  <a:pt x="896" y="192"/>
                </a:moveTo>
                <a:cubicBezTo>
                  <a:pt x="736" y="384"/>
                  <a:pt x="256" y="952"/>
                  <a:pt x="128" y="1200"/>
                </a:cubicBezTo>
                <a:cubicBezTo>
                  <a:pt x="0" y="1448"/>
                  <a:pt x="72" y="1576"/>
                  <a:pt x="128" y="1680"/>
                </a:cubicBezTo>
                <a:cubicBezTo>
                  <a:pt x="184" y="1784"/>
                  <a:pt x="368" y="1848"/>
                  <a:pt x="464" y="1824"/>
                </a:cubicBezTo>
                <a:cubicBezTo>
                  <a:pt x="560" y="1800"/>
                  <a:pt x="648" y="1616"/>
                  <a:pt x="704" y="1536"/>
                </a:cubicBezTo>
                <a:cubicBezTo>
                  <a:pt x="760" y="1456"/>
                  <a:pt x="776" y="1384"/>
                  <a:pt x="800" y="1344"/>
                </a:cubicBezTo>
                <a:cubicBezTo>
                  <a:pt x="824" y="1304"/>
                  <a:pt x="832" y="1312"/>
                  <a:pt x="848" y="1296"/>
                </a:cubicBezTo>
                <a:cubicBezTo>
                  <a:pt x="864" y="1280"/>
                  <a:pt x="872" y="1264"/>
                  <a:pt x="896" y="1248"/>
                </a:cubicBezTo>
                <a:cubicBezTo>
                  <a:pt x="920" y="1232"/>
                  <a:pt x="928" y="1216"/>
                  <a:pt x="992" y="1200"/>
                </a:cubicBezTo>
                <a:cubicBezTo>
                  <a:pt x="1056" y="1184"/>
                  <a:pt x="1160" y="1144"/>
                  <a:pt x="1280" y="1152"/>
                </a:cubicBezTo>
                <a:cubicBezTo>
                  <a:pt x="1400" y="1160"/>
                  <a:pt x="1592" y="1240"/>
                  <a:pt x="1712" y="1248"/>
                </a:cubicBezTo>
                <a:cubicBezTo>
                  <a:pt x="1832" y="1256"/>
                  <a:pt x="1928" y="1264"/>
                  <a:pt x="2000" y="1200"/>
                </a:cubicBezTo>
                <a:cubicBezTo>
                  <a:pt x="2072" y="1136"/>
                  <a:pt x="2144" y="984"/>
                  <a:pt x="2144" y="864"/>
                </a:cubicBezTo>
                <a:cubicBezTo>
                  <a:pt x="2144" y="744"/>
                  <a:pt x="2112" y="608"/>
                  <a:pt x="2000" y="480"/>
                </a:cubicBezTo>
                <a:cubicBezTo>
                  <a:pt x="1888" y="352"/>
                  <a:pt x="1624" y="168"/>
                  <a:pt x="1472" y="96"/>
                </a:cubicBezTo>
                <a:cubicBezTo>
                  <a:pt x="1320" y="24"/>
                  <a:pt x="1184" y="32"/>
                  <a:pt x="1088" y="48"/>
                </a:cubicBezTo>
                <a:cubicBezTo>
                  <a:pt x="992" y="64"/>
                  <a:pt x="1056" y="0"/>
                  <a:pt x="896" y="192"/>
                </a:cubicBez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37" name="AutoShape 53"/>
          <p:cNvSpPr>
            <a:spLocks noChangeArrowheads="1"/>
          </p:cNvSpPr>
          <p:nvPr/>
        </p:nvSpPr>
        <p:spPr bwMode="auto">
          <a:xfrm>
            <a:off x="817245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38" name="Line 54"/>
          <p:cNvSpPr>
            <a:spLocks noChangeShapeType="1"/>
          </p:cNvSpPr>
          <p:nvPr/>
        </p:nvSpPr>
        <p:spPr bwMode="auto">
          <a:xfrm flipH="1">
            <a:off x="71247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39" name="Line 55"/>
          <p:cNvSpPr>
            <a:spLocks noChangeShapeType="1"/>
          </p:cNvSpPr>
          <p:nvPr/>
        </p:nvSpPr>
        <p:spPr bwMode="auto">
          <a:xfrm>
            <a:off x="67437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40" name="Line 56"/>
          <p:cNvSpPr>
            <a:spLocks noChangeShapeType="1"/>
          </p:cNvSpPr>
          <p:nvPr/>
        </p:nvSpPr>
        <p:spPr bwMode="auto">
          <a:xfrm>
            <a:off x="60579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41" name="Line 57"/>
          <p:cNvSpPr>
            <a:spLocks noChangeShapeType="1"/>
          </p:cNvSpPr>
          <p:nvPr/>
        </p:nvSpPr>
        <p:spPr bwMode="auto">
          <a:xfrm flipH="1">
            <a:off x="52959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42" name="Line 58"/>
          <p:cNvSpPr>
            <a:spLocks noChangeShapeType="1"/>
          </p:cNvSpPr>
          <p:nvPr/>
        </p:nvSpPr>
        <p:spPr bwMode="auto">
          <a:xfrm flipH="1">
            <a:off x="2628900" y="2743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43" name="Line 59"/>
          <p:cNvSpPr>
            <a:spLocks noChangeShapeType="1"/>
          </p:cNvSpPr>
          <p:nvPr/>
        </p:nvSpPr>
        <p:spPr bwMode="auto">
          <a:xfrm>
            <a:off x="1562100" y="2743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44" name="Line 60"/>
          <p:cNvSpPr>
            <a:spLocks noChangeShapeType="1"/>
          </p:cNvSpPr>
          <p:nvPr/>
        </p:nvSpPr>
        <p:spPr bwMode="auto">
          <a:xfrm>
            <a:off x="2400300" y="1828800"/>
            <a:ext cx="609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45" name="Line 61"/>
          <p:cNvSpPr>
            <a:spLocks noChangeShapeType="1"/>
          </p:cNvSpPr>
          <p:nvPr/>
        </p:nvSpPr>
        <p:spPr bwMode="auto">
          <a:xfrm flipH="1">
            <a:off x="800100" y="1828800"/>
            <a:ext cx="1219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46" name="Oval 62"/>
          <p:cNvSpPr>
            <a:spLocks noChangeArrowheads="1"/>
          </p:cNvSpPr>
          <p:nvPr/>
        </p:nvSpPr>
        <p:spPr bwMode="auto">
          <a:xfrm>
            <a:off x="1943100" y="1447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47" name="Oval 63"/>
          <p:cNvSpPr>
            <a:spLocks noChangeArrowheads="1"/>
          </p:cNvSpPr>
          <p:nvPr/>
        </p:nvSpPr>
        <p:spPr bwMode="auto">
          <a:xfrm>
            <a:off x="11811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</a:p>
        </p:txBody>
      </p:sp>
      <p:sp>
        <p:nvSpPr>
          <p:cNvPr id="528448" name="Oval 64"/>
          <p:cNvSpPr>
            <a:spLocks noChangeArrowheads="1"/>
          </p:cNvSpPr>
          <p:nvPr/>
        </p:nvSpPr>
        <p:spPr bwMode="auto">
          <a:xfrm>
            <a:off x="4191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49" name="Oval 65"/>
          <p:cNvSpPr>
            <a:spLocks noChangeArrowheads="1"/>
          </p:cNvSpPr>
          <p:nvPr/>
        </p:nvSpPr>
        <p:spPr bwMode="auto">
          <a:xfrm>
            <a:off x="27051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50" name="Oval 66"/>
          <p:cNvSpPr>
            <a:spLocks noChangeArrowheads="1"/>
          </p:cNvSpPr>
          <p:nvPr/>
        </p:nvSpPr>
        <p:spPr bwMode="auto">
          <a:xfrm>
            <a:off x="14859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51" name="Oval 67"/>
          <p:cNvSpPr>
            <a:spLocks noChangeArrowheads="1"/>
          </p:cNvSpPr>
          <p:nvPr/>
        </p:nvSpPr>
        <p:spPr bwMode="auto">
          <a:xfrm>
            <a:off x="23241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52" name="Text Box 68"/>
          <p:cNvSpPr txBox="1">
            <a:spLocks noChangeArrowheads="1"/>
          </p:cNvSpPr>
          <p:nvPr/>
        </p:nvSpPr>
        <p:spPr bwMode="auto">
          <a:xfrm>
            <a:off x="1733550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53" name="Text Box 69"/>
          <p:cNvSpPr txBox="1">
            <a:spLocks noChangeArrowheads="1"/>
          </p:cNvSpPr>
          <p:nvPr/>
        </p:nvSpPr>
        <p:spPr bwMode="auto">
          <a:xfrm>
            <a:off x="1047750" y="1828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54" name="Text Box 70"/>
          <p:cNvSpPr txBox="1">
            <a:spLocks noChangeArrowheads="1"/>
          </p:cNvSpPr>
          <p:nvPr/>
        </p:nvSpPr>
        <p:spPr bwMode="auto">
          <a:xfrm>
            <a:off x="3181350" y="1981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55" name="Text Box 71"/>
          <p:cNvSpPr txBox="1">
            <a:spLocks noChangeArrowheads="1"/>
          </p:cNvSpPr>
          <p:nvPr/>
        </p:nvSpPr>
        <p:spPr bwMode="auto">
          <a:xfrm>
            <a:off x="3429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56" name="Text Box 72"/>
          <p:cNvSpPr txBox="1">
            <a:spLocks noChangeArrowheads="1"/>
          </p:cNvSpPr>
          <p:nvPr/>
        </p:nvSpPr>
        <p:spPr bwMode="auto">
          <a:xfrm>
            <a:off x="171450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57" name="Text Box 73"/>
          <p:cNvSpPr txBox="1">
            <a:spLocks noChangeArrowheads="1"/>
          </p:cNvSpPr>
          <p:nvPr/>
        </p:nvSpPr>
        <p:spPr bwMode="auto">
          <a:xfrm>
            <a:off x="2266950" y="2757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58" name="AutoShape 74"/>
          <p:cNvSpPr>
            <a:spLocks noChangeArrowheads="1"/>
          </p:cNvSpPr>
          <p:nvPr/>
        </p:nvSpPr>
        <p:spPr bwMode="auto">
          <a:xfrm>
            <a:off x="37719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59" name="Oval 75"/>
          <p:cNvSpPr>
            <a:spLocks noChangeArrowheads="1"/>
          </p:cNvSpPr>
          <p:nvPr/>
        </p:nvSpPr>
        <p:spPr bwMode="auto">
          <a:xfrm>
            <a:off x="6362700" y="14478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60" name="Oval 76"/>
          <p:cNvSpPr>
            <a:spLocks noChangeArrowheads="1"/>
          </p:cNvSpPr>
          <p:nvPr/>
        </p:nvSpPr>
        <p:spPr bwMode="auto">
          <a:xfrm>
            <a:off x="56769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25*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61" name="Oval 77"/>
          <p:cNvSpPr>
            <a:spLocks noChangeArrowheads="1"/>
          </p:cNvSpPr>
          <p:nvPr/>
        </p:nvSpPr>
        <p:spPr bwMode="auto">
          <a:xfrm>
            <a:off x="49149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08</a:t>
            </a:r>
            <a:endParaRPr kumimoji="1" lang="en-US" altLang="zh-CN" sz="28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62" name="Oval 78"/>
          <p:cNvSpPr>
            <a:spLocks noChangeArrowheads="1"/>
          </p:cNvSpPr>
          <p:nvPr/>
        </p:nvSpPr>
        <p:spPr bwMode="auto">
          <a:xfrm>
            <a:off x="5981700" y="3200400"/>
            <a:ext cx="533400" cy="533400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endParaRPr kumimoji="1" lang="en-US" altLang="zh-CN" sz="2400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63" name="Oval 79"/>
          <p:cNvSpPr>
            <a:spLocks noChangeArrowheads="1"/>
          </p:cNvSpPr>
          <p:nvPr/>
        </p:nvSpPr>
        <p:spPr bwMode="auto">
          <a:xfrm>
            <a:off x="7124700" y="2286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21</a:t>
            </a:r>
            <a:endParaRPr kumimoji="1"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FFBC55"/>
                  </a:outerShdw>
                </a:cont>
                <a:cont type="tree" name="">
                  <a:effect ref="fillLine"/>
                  <a:outerShdw dist="38100" dir="2700000" algn="tl">
                    <a:srgbClr val="8F5600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64" name="Oval 80"/>
          <p:cNvSpPr>
            <a:spLocks noChangeArrowheads="1"/>
          </p:cNvSpPr>
          <p:nvPr/>
        </p:nvSpPr>
        <p:spPr bwMode="auto">
          <a:xfrm>
            <a:off x="6819900" y="3200400"/>
            <a:ext cx="533400" cy="533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55FFBF"/>
                  </a:outerShdw>
                </a:cont>
                <a:cont type="tree" name="">
                  <a:effect ref="fillLine"/>
                  <a:outerShdw dist="38100" dir="2700000" algn="tl">
                    <a:srgbClr val="00995F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65" name="Text Box 81"/>
          <p:cNvSpPr txBox="1">
            <a:spLocks noChangeArrowheads="1"/>
          </p:cNvSpPr>
          <p:nvPr/>
        </p:nvSpPr>
        <p:spPr bwMode="auto">
          <a:xfrm>
            <a:off x="6229350" y="1066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66" name="Text Box 82"/>
          <p:cNvSpPr txBox="1">
            <a:spLocks noChangeArrowheads="1"/>
          </p:cNvSpPr>
          <p:nvPr/>
        </p:nvSpPr>
        <p:spPr bwMode="auto">
          <a:xfrm>
            <a:off x="7600950" y="2057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67" name="Text Box 83"/>
          <p:cNvSpPr txBox="1">
            <a:spLocks noChangeArrowheads="1"/>
          </p:cNvSpPr>
          <p:nvPr/>
        </p:nvSpPr>
        <p:spPr bwMode="auto">
          <a:xfrm>
            <a:off x="66865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5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68" name="Text Box 84"/>
          <p:cNvSpPr txBox="1">
            <a:spLocks noChangeArrowheads="1"/>
          </p:cNvSpPr>
          <p:nvPr/>
        </p:nvSpPr>
        <p:spPr bwMode="auto">
          <a:xfrm>
            <a:off x="628650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69" name="Text Box 85"/>
          <p:cNvSpPr txBox="1">
            <a:spLocks noChangeArrowheads="1"/>
          </p:cNvSpPr>
          <p:nvPr/>
        </p:nvSpPr>
        <p:spPr bwMode="auto">
          <a:xfrm>
            <a:off x="4781550" y="2819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70" name="Text Box 86"/>
          <p:cNvSpPr txBox="1">
            <a:spLocks noChangeArrowheads="1"/>
          </p:cNvSpPr>
          <p:nvPr/>
        </p:nvSpPr>
        <p:spPr bwMode="auto">
          <a:xfrm>
            <a:off x="5448300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71" name="Rectangle 87" descr="永恒"/>
          <p:cNvSpPr>
            <a:spLocks noChangeArrowheads="1"/>
          </p:cNvSpPr>
          <p:nvPr/>
        </p:nvSpPr>
        <p:spPr bwMode="auto">
          <a:xfrm>
            <a:off x="4191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  25* 21  08  16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72" name="Line 88"/>
          <p:cNvSpPr>
            <a:spLocks noChangeShapeType="1"/>
          </p:cNvSpPr>
          <p:nvPr/>
        </p:nvSpPr>
        <p:spPr bwMode="auto">
          <a:xfrm>
            <a:off x="9525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73" name="Line 89"/>
          <p:cNvSpPr>
            <a:spLocks noChangeShapeType="1"/>
          </p:cNvSpPr>
          <p:nvPr/>
        </p:nvSpPr>
        <p:spPr bwMode="auto">
          <a:xfrm>
            <a:off x="15621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74" name="Line 90"/>
          <p:cNvSpPr>
            <a:spLocks noChangeShapeType="1"/>
          </p:cNvSpPr>
          <p:nvPr/>
        </p:nvSpPr>
        <p:spPr bwMode="auto">
          <a:xfrm>
            <a:off x="20955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75" name="Line 91"/>
          <p:cNvSpPr>
            <a:spLocks noChangeShapeType="1"/>
          </p:cNvSpPr>
          <p:nvPr/>
        </p:nvSpPr>
        <p:spPr bwMode="auto">
          <a:xfrm>
            <a:off x="26289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76" name="Line 92"/>
          <p:cNvSpPr>
            <a:spLocks noChangeShapeType="1"/>
          </p:cNvSpPr>
          <p:nvPr/>
        </p:nvSpPr>
        <p:spPr bwMode="auto">
          <a:xfrm>
            <a:off x="31623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77" name="Rectangle 93" descr="永恒"/>
          <p:cNvSpPr>
            <a:spLocks noChangeArrowheads="1"/>
          </p:cNvSpPr>
          <p:nvPr/>
        </p:nvSpPr>
        <p:spPr bwMode="auto">
          <a:xfrm>
            <a:off x="4838700" y="43434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  25* 21  08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25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49</a:t>
            </a:r>
            <a:endParaRPr kumimoji="1" lang="en-US" altLang="zh-CN" sz="2400">
              <a:solidFill>
                <a:srgbClr val="FFFFCC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78" name="Line 94"/>
          <p:cNvSpPr>
            <a:spLocks noChangeShapeType="1"/>
          </p:cNvSpPr>
          <p:nvPr/>
        </p:nvSpPr>
        <p:spPr bwMode="auto">
          <a:xfrm>
            <a:off x="53721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79" name="Line 95"/>
          <p:cNvSpPr>
            <a:spLocks noChangeShapeType="1"/>
          </p:cNvSpPr>
          <p:nvPr/>
        </p:nvSpPr>
        <p:spPr bwMode="auto">
          <a:xfrm>
            <a:off x="59817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80" name="Line 96"/>
          <p:cNvSpPr>
            <a:spLocks noChangeShapeType="1"/>
          </p:cNvSpPr>
          <p:nvPr/>
        </p:nvSpPr>
        <p:spPr bwMode="auto">
          <a:xfrm>
            <a:off x="65151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81" name="Line 97"/>
          <p:cNvSpPr>
            <a:spLocks noChangeShapeType="1"/>
          </p:cNvSpPr>
          <p:nvPr/>
        </p:nvSpPr>
        <p:spPr bwMode="auto">
          <a:xfrm>
            <a:off x="70485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82" name="Line 98"/>
          <p:cNvSpPr>
            <a:spLocks noChangeShapeType="1"/>
          </p:cNvSpPr>
          <p:nvPr/>
        </p:nvSpPr>
        <p:spPr bwMode="auto">
          <a:xfrm>
            <a:off x="75819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83" name="Text Box 99"/>
          <p:cNvSpPr txBox="1">
            <a:spLocks noChangeArrowheads="1"/>
          </p:cNvSpPr>
          <p:nvPr/>
        </p:nvSpPr>
        <p:spPr bwMode="auto">
          <a:xfrm>
            <a:off x="4762500" y="5043488"/>
            <a:ext cx="3495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交换 </a:t>
            </a:r>
            <a:r>
              <a:rPr kumimoji="1"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号与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4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号对象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</a:t>
            </a:r>
          </a:p>
          <a:p>
            <a:pPr eaLnBrk="1" hangingPunct="1"/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4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号对象就位</a:t>
            </a:r>
            <a:endParaRPr kumimoji="1" lang="zh-CN" altLang="en-US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528484" name="Text Box 100"/>
          <p:cNvSpPr txBox="1">
            <a:spLocks noChangeArrowheads="1"/>
          </p:cNvSpPr>
          <p:nvPr/>
        </p:nvSpPr>
        <p:spPr bwMode="auto">
          <a:xfrm>
            <a:off x="571500" y="5029200"/>
            <a:ext cx="3136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从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号到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4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号 重新</a:t>
            </a:r>
          </a:p>
          <a:p>
            <a:pPr eaLnBrk="1" hangingPunct="1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调整为最大堆</a:t>
            </a:r>
          </a:p>
        </p:txBody>
      </p:sp>
      <p:sp>
        <p:nvSpPr>
          <p:cNvPr id="528485" name="Freeform 101"/>
          <p:cNvSpPr>
            <a:spLocks/>
          </p:cNvSpPr>
          <p:nvPr/>
        </p:nvSpPr>
        <p:spPr bwMode="auto">
          <a:xfrm>
            <a:off x="0" y="1028700"/>
            <a:ext cx="3619500" cy="3035300"/>
          </a:xfrm>
          <a:custGeom>
            <a:avLst/>
            <a:gdLst>
              <a:gd name="T0" fmla="*/ 936 w 2280"/>
              <a:gd name="T1" fmla="*/ 216 h 1912"/>
              <a:gd name="T2" fmla="*/ 168 w 2280"/>
              <a:gd name="T3" fmla="*/ 1176 h 1912"/>
              <a:gd name="T4" fmla="*/ 168 w 2280"/>
              <a:gd name="T5" fmla="*/ 1752 h 1912"/>
              <a:gd name="T6" fmla="*/ 1176 w 2280"/>
              <a:gd name="T7" fmla="*/ 1848 h 1912"/>
              <a:gd name="T8" fmla="*/ 1416 w 2280"/>
              <a:gd name="T9" fmla="*/ 1368 h 1912"/>
              <a:gd name="T10" fmla="*/ 1656 w 2280"/>
              <a:gd name="T11" fmla="*/ 1272 h 1912"/>
              <a:gd name="T12" fmla="*/ 1992 w 2280"/>
              <a:gd name="T13" fmla="*/ 1272 h 1912"/>
              <a:gd name="T14" fmla="*/ 2184 w 2280"/>
              <a:gd name="T15" fmla="*/ 1032 h 1912"/>
              <a:gd name="T16" fmla="*/ 2184 w 2280"/>
              <a:gd name="T17" fmla="*/ 744 h 1912"/>
              <a:gd name="T18" fmla="*/ 1608 w 2280"/>
              <a:gd name="T19" fmla="*/ 120 h 1912"/>
              <a:gd name="T20" fmla="*/ 1224 w 2280"/>
              <a:gd name="T21" fmla="*/ 24 h 1912"/>
              <a:gd name="T22" fmla="*/ 936 w 2280"/>
              <a:gd name="T23" fmla="*/ 216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80" h="1912">
                <a:moveTo>
                  <a:pt x="936" y="216"/>
                </a:moveTo>
                <a:cubicBezTo>
                  <a:pt x="760" y="408"/>
                  <a:pt x="296" y="920"/>
                  <a:pt x="168" y="1176"/>
                </a:cubicBezTo>
                <a:cubicBezTo>
                  <a:pt x="40" y="1432"/>
                  <a:pt x="0" y="1640"/>
                  <a:pt x="168" y="1752"/>
                </a:cubicBezTo>
                <a:cubicBezTo>
                  <a:pt x="336" y="1864"/>
                  <a:pt x="968" y="1912"/>
                  <a:pt x="1176" y="1848"/>
                </a:cubicBezTo>
                <a:cubicBezTo>
                  <a:pt x="1384" y="1784"/>
                  <a:pt x="1336" y="1464"/>
                  <a:pt x="1416" y="1368"/>
                </a:cubicBezTo>
                <a:cubicBezTo>
                  <a:pt x="1496" y="1272"/>
                  <a:pt x="1560" y="1288"/>
                  <a:pt x="1656" y="1272"/>
                </a:cubicBezTo>
                <a:cubicBezTo>
                  <a:pt x="1752" y="1256"/>
                  <a:pt x="1904" y="1312"/>
                  <a:pt x="1992" y="1272"/>
                </a:cubicBezTo>
                <a:cubicBezTo>
                  <a:pt x="2080" y="1232"/>
                  <a:pt x="2152" y="1120"/>
                  <a:pt x="2184" y="1032"/>
                </a:cubicBezTo>
                <a:cubicBezTo>
                  <a:pt x="2216" y="944"/>
                  <a:pt x="2280" y="896"/>
                  <a:pt x="2184" y="744"/>
                </a:cubicBezTo>
                <a:cubicBezTo>
                  <a:pt x="2088" y="592"/>
                  <a:pt x="1768" y="240"/>
                  <a:pt x="1608" y="120"/>
                </a:cubicBezTo>
                <a:cubicBezTo>
                  <a:pt x="1448" y="0"/>
                  <a:pt x="1336" y="8"/>
                  <a:pt x="1224" y="24"/>
                </a:cubicBezTo>
                <a:cubicBezTo>
                  <a:pt x="1112" y="40"/>
                  <a:pt x="1112" y="24"/>
                  <a:pt x="936" y="216"/>
                </a:cubicBez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86" name="Line 102"/>
          <p:cNvSpPr>
            <a:spLocks noChangeShapeType="1"/>
          </p:cNvSpPr>
          <p:nvPr/>
        </p:nvSpPr>
        <p:spPr bwMode="auto">
          <a:xfrm flipV="1">
            <a:off x="800100" y="27432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87" name="Line 103"/>
          <p:cNvSpPr>
            <a:spLocks noChangeShapeType="1"/>
          </p:cNvSpPr>
          <p:nvPr/>
        </p:nvSpPr>
        <p:spPr bwMode="auto">
          <a:xfrm flipV="1">
            <a:off x="1562100" y="18288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88" name="Line 104"/>
          <p:cNvSpPr>
            <a:spLocks noChangeShapeType="1"/>
          </p:cNvSpPr>
          <p:nvPr/>
        </p:nvSpPr>
        <p:spPr bwMode="auto">
          <a:xfrm flipH="1">
            <a:off x="1409700" y="1752600"/>
            <a:ext cx="3048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89" name="Line 105"/>
          <p:cNvSpPr>
            <a:spLocks noChangeShapeType="1"/>
          </p:cNvSpPr>
          <p:nvPr/>
        </p:nvSpPr>
        <p:spPr bwMode="auto">
          <a:xfrm flipH="1">
            <a:off x="723900" y="2667000"/>
            <a:ext cx="3048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90" name="Freeform 106"/>
          <p:cNvSpPr>
            <a:spLocks/>
          </p:cNvSpPr>
          <p:nvPr/>
        </p:nvSpPr>
        <p:spPr bwMode="auto">
          <a:xfrm>
            <a:off x="4559300" y="1066800"/>
            <a:ext cx="3403600" cy="2933700"/>
          </a:xfrm>
          <a:custGeom>
            <a:avLst/>
            <a:gdLst>
              <a:gd name="T0" fmla="*/ 896 w 2144"/>
              <a:gd name="T1" fmla="*/ 192 h 1848"/>
              <a:gd name="T2" fmla="*/ 128 w 2144"/>
              <a:gd name="T3" fmla="*/ 1200 h 1848"/>
              <a:gd name="T4" fmla="*/ 128 w 2144"/>
              <a:gd name="T5" fmla="*/ 1680 h 1848"/>
              <a:gd name="T6" fmla="*/ 464 w 2144"/>
              <a:gd name="T7" fmla="*/ 1824 h 1848"/>
              <a:gd name="T8" fmla="*/ 704 w 2144"/>
              <a:gd name="T9" fmla="*/ 1536 h 1848"/>
              <a:gd name="T10" fmla="*/ 800 w 2144"/>
              <a:gd name="T11" fmla="*/ 1344 h 1848"/>
              <a:gd name="T12" fmla="*/ 848 w 2144"/>
              <a:gd name="T13" fmla="*/ 1296 h 1848"/>
              <a:gd name="T14" fmla="*/ 896 w 2144"/>
              <a:gd name="T15" fmla="*/ 1248 h 1848"/>
              <a:gd name="T16" fmla="*/ 992 w 2144"/>
              <a:gd name="T17" fmla="*/ 1200 h 1848"/>
              <a:gd name="T18" fmla="*/ 1280 w 2144"/>
              <a:gd name="T19" fmla="*/ 1152 h 1848"/>
              <a:gd name="T20" fmla="*/ 1712 w 2144"/>
              <a:gd name="T21" fmla="*/ 1248 h 1848"/>
              <a:gd name="T22" fmla="*/ 2000 w 2144"/>
              <a:gd name="T23" fmla="*/ 1200 h 1848"/>
              <a:gd name="T24" fmla="*/ 2144 w 2144"/>
              <a:gd name="T25" fmla="*/ 864 h 1848"/>
              <a:gd name="T26" fmla="*/ 2000 w 2144"/>
              <a:gd name="T27" fmla="*/ 480 h 1848"/>
              <a:gd name="T28" fmla="*/ 1472 w 2144"/>
              <a:gd name="T29" fmla="*/ 96 h 1848"/>
              <a:gd name="T30" fmla="*/ 1088 w 2144"/>
              <a:gd name="T31" fmla="*/ 48 h 1848"/>
              <a:gd name="T32" fmla="*/ 896 w 2144"/>
              <a:gd name="T33" fmla="*/ 192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44" h="1848">
                <a:moveTo>
                  <a:pt x="896" y="192"/>
                </a:moveTo>
                <a:cubicBezTo>
                  <a:pt x="736" y="384"/>
                  <a:pt x="256" y="952"/>
                  <a:pt x="128" y="1200"/>
                </a:cubicBezTo>
                <a:cubicBezTo>
                  <a:pt x="0" y="1448"/>
                  <a:pt x="72" y="1576"/>
                  <a:pt x="128" y="1680"/>
                </a:cubicBezTo>
                <a:cubicBezTo>
                  <a:pt x="184" y="1784"/>
                  <a:pt x="368" y="1848"/>
                  <a:pt x="464" y="1824"/>
                </a:cubicBezTo>
                <a:cubicBezTo>
                  <a:pt x="560" y="1800"/>
                  <a:pt x="648" y="1616"/>
                  <a:pt x="704" y="1536"/>
                </a:cubicBezTo>
                <a:cubicBezTo>
                  <a:pt x="760" y="1456"/>
                  <a:pt x="776" y="1384"/>
                  <a:pt x="800" y="1344"/>
                </a:cubicBezTo>
                <a:cubicBezTo>
                  <a:pt x="824" y="1304"/>
                  <a:pt x="832" y="1312"/>
                  <a:pt x="848" y="1296"/>
                </a:cubicBezTo>
                <a:cubicBezTo>
                  <a:pt x="864" y="1280"/>
                  <a:pt x="872" y="1264"/>
                  <a:pt x="896" y="1248"/>
                </a:cubicBezTo>
                <a:cubicBezTo>
                  <a:pt x="920" y="1232"/>
                  <a:pt x="928" y="1216"/>
                  <a:pt x="992" y="1200"/>
                </a:cubicBezTo>
                <a:cubicBezTo>
                  <a:pt x="1056" y="1184"/>
                  <a:pt x="1160" y="1144"/>
                  <a:pt x="1280" y="1152"/>
                </a:cubicBezTo>
                <a:cubicBezTo>
                  <a:pt x="1400" y="1160"/>
                  <a:pt x="1592" y="1240"/>
                  <a:pt x="1712" y="1248"/>
                </a:cubicBezTo>
                <a:cubicBezTo>
                  <a:pt x="1832" y="1256"/>
                  <a:pt x="1928" y="1264"/>
                  <a:pt x="2000" y="1200"/>
                </a:cubicBezTo>
                <a:cubicBezTo>
                  <a:pt x="2072" y="1136"/>
                  <a:pt x="2144" y="984"/>
                  <a:pt x="2144" y="864"/>
                </a:cubicBezTo>
                <a:cubicBezTo>
                  <a:pt x="2144" y="744"/>
                  <a:pt x="2112" y="608"/>
                  <a:pt x="2000" y="480"/>
                </a:cubicBezTo>
                <a:cubicBezTo>
                  <a:pt x="1888" y="352"/>
                  <a:pt x="1624" y="168"/>
                  <a:pt x="1472" y="96"/>
                </a:cubicBezTo>
                <a:cubicBezTo>
                  <a:pt x="1320" y="24"/>
                  <a:pt x="1184" y="32"/>
                  <a:pt x="1088" y="48"/>
                </a:cubicBezTo>
                <a:cubicBezTo>
                  <a:pt x="992" y="64"/>
                  <a:pt x="1056" y="0"/>
                  <a:pt x="896" y="192"/>
                </a:cubicBez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91" name="AutoShape 107"/>
          <p:cNvSpPr>
            <a:spLocks noChangeArrowheads="1"/>
          </p:cNvSpPr>
          <p:nvPr/>
        </p:nvSpPr>
        <p:spPr bwMode="auto">
          <a:xfrm>
            <a:off x="817245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E90F1-88DE-4E02-B3C1-44D518C0F9A5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|17.9|13.6|9.6|49.9|1.6|6.5|16.8|40.5|1.1|8.|1.1|4.|0.9|18.8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JLUDS">
  <a:themeElements>
    <a:clrScheme name="">
      <a:dk1>
        <a:srgbClr val="000000"/>
      </a:dk1>
      <a:lt1>
        <a:srgbClr val="FFFFFF"/>
      </a:lt1>
      <a:dk2>
        <a:srgbClr val="0000FF"/>
      </a:dk2>
      <a:lt2>
        <a:srgbClr val="DADADA"/>
      </a:lt2>
      <a:accent1>
        <a:srgbClr val="EF9100"/>
      </a:accent1>
      <a:accent2>
        <a:srgbClr val="00FF9F"/>
      </a:accent2>
      <a:accent3>
        <a:srgbClr val="FFFFFF"/>
      </a:accent3>
      <a:accent4>
        <a:srgbClr val="000000"/>
      </a:accent4>
      <a:accent5>
        <a:srgbClr val="F6C7AA"/>
      </a:accent5>
      <a:accent6>
        <a:srgbClr val="00E790"/>
      </a:accent6>
      <a:hlink>
        <a:srgbClr val="7B00E4"/>
      </a:hlink>
      <a:folHlink>
        <a:srgbClr val="A2C1FE"/>
      </a:folHlink>
    </a:clrScheme>
    <a:fontScheme name="2_China-IPv6-2000">
      <a:majorFont>
        <a:latin typeface="Times New Roman"/>
        <a:ea typeface="华文新魏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China-IPv6-2000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ina-IPv6-2000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LUDS" id="{FB24A7F5-7EEE-4D18-9285-47BE48F729BB}" vid="{D0BB57F2-2178-4581-87F8-EE7C4D975B56}"/>
    </a:ext>
  </a:extLst>
</a:theme>
</file>

<file path=ppt/theme/theme2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JLUDS</Template>
  <TotalTime>6564</TotalTime>
  <Words>10695</Words>
  <Application>Microsoft Office PowerPoint</Application>
  <PresentationFormat>全屏显示(4:3)</PresentationFormat>
  <Paragraphs>2142</Paragraphs>
  <Slides>133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133</vt:i4>
      </vt:variant>
    </vt:vector>
  </HeadingPairs>
  <TitlesOfParts>
    <vt:vector size="156" baseType="lpstr">
      <vt:lpstr>Monotype Sorts</vt:lpstr>
      <vt:lpstr>MS PGothic</vt:lpstr>
      <vt:lpstr>仿宋_GB2312</vt:lpstr>
      <vt:lpstr>黑体</vt:lpstr>
      <vt:lpstr>华文新魏</vt:lpstr>
      <vt:lpstr>楷体_GB2312</vt:lpstr>
      <vt:lpstr>隶书</vt:lpstr>
      <vt:lpstr>宋体</vt:lpstr>
      <vt:lpstr>幼圆</vt:lpstr>
      <vt:lpstr>Arial</vt:lpstr>
      <vt:lpstr>Cambria Math</vt:lpstr>
      <vt:lpstr>Courier New</vt:lpstr>
      <vt:lpstr>Footlight MT Light</vt:lpstr>
      <vt:lpstr>Goudy Old Style</vt:lpstr>
      <vt:lpstr>Symbol</vt:lpstr>
      <vt:lpstr>Times New Roman</vt:lpstr>
      <vt:lpstr>Wingdings</vt:lpstr>
      <vt:lpstr>Wingdings 2</vt:lpstr>
      <vt:lpstr>JLUDS</vt:lpstr>
      <vt:lpstr>凤舞九天</vt:lpstr>
      <vt:lpstr>Equation</vt:lpstr>
      <vt:lpstr>文档</vt:lpstr>
      <vt:lpstr>Document</vt:lpstr>
      <vt:lpstr>PowerPoint 演示文稿</vt:lpstr>
      <vt:lpstr>排序-基本概念</vt:lpstr>
      <vt:lpstr>PowerPoint 演示文稿</vt:lpstr>
      <vt:lpstr>第七章   排序</vt:lpstr>
      <vt:lpstr>PowerPoint 演示文稿</vt:lpstr>
      <vt:lpstr>PowerPoint 演示文稿</vt:lpstr>
      <vt:lpstr>PowerPoint 演示文稿</vt:lpstr>
      <vt:lpstr>PowerPoint 演示文稿</vt:lpstr>
      <vt:lpstr>第七章   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2、算法分析</vt:lpstr>
      <vt:lpstr>PowerPoint 演示文稿</vt:lpstr>
      <vt:lpstr>第七章   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  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  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  排序</vt:lpstr>
      <vt:lpstr>PowerPoint 演示文稿</vt:lpstr>
      <vt:lpstr>PowerPoint 演示文稿</vt:lpstr>
      <vt:lpstr>比赛树的概念</vt:lpstr>
      <vt:lpstr>利用比赛树的排序——第1步</vt:lpstr>
      <vt:lpstr>利用比赛树的排序——第2步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  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一趟合并MPass (R, n, 1ength. X)的基本思想</vt:lpstr>
      <vt:lpstr>PowerPoint 演示文稿</vt:lpstr>
      <vt:lpstr>PowerPoint 演示文稿</vt:lpstr>
      <vt:lpstr>PowerPoint 演示文稿</vt:lpstr>
      <vt:lpstr>3、算法分析</vt:lpstr>
      <vt:lpstr>PowerPoint 演示文稿</vt:lpstr>
      <vt:lpstr>第七章   排序</vt:lpstr>
      <vt:lpstr>PowerPoint 演示文稿</vt:lpstr>
      <vt:lpstr>PowerPoint 演示文稿</vt:lpstr>
      <vt:lpstr>第七章   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  排序</vt:lpstr>
      <vt:lpstr>本章需要复习的知识点</vt:lpstr>
      <vt:lpstr>PowerPoint 演示文稿</vt:lpstr>
      <vt:lpstr>PowerPoint 演示文稿</vt:lpstr>
    </vt:vector>
  </TitlesOfParts>
  <Company>JiLin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dell</dc:creator>
  <cp:lastModifiedBy>H J</cp:lastModifiedBy>
  <cp:revision>748</cp:revision>
  <dcterms:created xsi:type="dcterms:W3CDTF">2005-02-12T11:07:02Z</dcterms:created>
  <dcterms:modified xsi:type="dcterms:W3CDTF">2017-11-09T05:42:25Z</dcterms:modified>
</cp:coreProperties>
</file>