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5"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63" r:id="rId21"/>
    <p:sldId id="277" r:id="rId22"/>
    <p:sldId id="278" r:id="rId23"/>
    <p:sldId id="279" r:id="rId24"/>
    <p:sldId id="281" r:id="rId25"/>
    <p:sldId id="280" r:id="rId26"/>
    <p:sldId id="264"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30705" y="1302385"/>
            <a:ext cx="5130165" cy="579120"/>
          </a:xfrm>
          <a:prstGeom prst="rect">
            <a:avLst/>
          </a:prstGeom>
          <a:noFill/>
          <a:ln w="9525">
            <a:noFill/>
          </a:ln>
        </p:spPr>
        <p:txBody>
          <a:bodyPr wrap="square">
            <a:spAutoFit/>
          </a:bodyPr>
          <a:p>
            <a:pPr marL="0" indent="0" algn="l"/>
            <a:r>
              <a:rPr lang="en-US" altLang="zh-CN" sz="3200" b="0" u="none">
                <a:solidFill>
                  <a:srgbClr val="FF0000"/>
                </a:solidFill>
                <a:latin typeface="华文细黑" panose="02010600040101010101" charset="-122"/>
                <a:ea typeface="华文细黑" panose="02010600040101010101" charset="-122"/>
                <a:cs typeface="宋体" panose="02010600030101010101" pitchFamily="2" charset="-122"/>
              </a:rPr>
              <a:t>DBMS</a:t>
            </a:r>
            <a:endParaRPr lang="en-US" altLang="zh-CN" sz="3200" b="0" u="none">
              <a:solidFill>
                <a:srgbClr val="FF0000"/>
              </a:solidFill>
              <a:latin typeface="华文细黑" panose="02010600040101010101" charset="-122"/>
              <a:ea typeface="华文细黑" panose="02010600040101010101" charset="-122"/>
              <a:cs typeface="宋体" panose="02010600030101010101" pitchFamily="2" charset="-122"/>
            </a:endParaRPr>
          </a:p>
        </p:txBody>
      </p:sp>
      <p:sp>
        <p:nvSpPr>
          <p:cNvPr id="5" name="文本框 4"/>
          <p:cNvSpPr txBox="1"/>
          <p:nvPr/>
        </p:nvSpPr>
        <p:spPr>
          <a:xfrm>
            <a:off x="1738630" y="2306955"/>
            <a:ext cx="6489065" cy="2225040"/>
          </a:xfrm>
          <a:prstGeom prst="rect">
            <a:avLst/>
          </a:prstGeom>
          <a:noFill/>
          <a:ln w="9525">
            <a:noFill/>
          </a:ln>
        </p:spPr>
        <p:txBody>
          <a:bodyPr wrap="square">
            <a:spAutoFit/>
          </a:bodyPr>
          <a:p>
            <a:pPr marL="0" indent="0" algn="l"/>
            <a:r>
              <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rPr>
              <a:t>是由一个相互关联的数据的集合和一组用以访问这些数据的程序组成。该数据集合通常称做数据库。</a:t>
            </a:r>
            <a:r>
              <a:rPr lang="en-US" altLang="zh-CN" sz="2800" b="0" u="none">
                <a:solidFill>
                  <a:srgbClr val="0070C0"/>
                </a:solidFill>
                <a:latin typeface="宋体" panose="02010600030101010101" pitchFamily="2" charset="-122"/>
                <a:ea typeface="宋体" panose="02010600030101010101" pitchFamily="2" charset="-122"/>
                <a:cs typeface="宋体" panose="02010600030101010101" pitchFamily="2" charset="-122"/>
              </a:rPr>
              <a:t>DBMS</a:t>
            </a:r>
            <a:r>
              <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rPr>
              <a:t>的主要目标是要提供一个可以方便、高效地存取数据库信息的环境。</a:t>
            </a:r>
            <a:endPar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99590" y="1931670"/>
            <a:ext cx="749998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mining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数据挖掘</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挖掘这个术语指半自动地分析大型数据库并从中找出有用模式的过程。和人工智能中的知识发现或者统计分析一样，数据挖掘试图从数据中寻找规则或模式。但是，数据挖掘和机器学习、统计分析不一样的地方在于它处理主要存储在磁盘上的大量的数据，也就是说，数据挖掘就是在数据库中发现知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46555" y="203073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superkey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超码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超码是一个或多个属性的集合，这些属性的组合可以使我们在一个实体集中唯一地标识一个实体。</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95755" y="2101215"/>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candidate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候选码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我们通常只对这样的一些超码感兴趣，它们的任意真子集都不能成为超码。这样的最小超码称为候选码。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77035" y="181610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primary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主码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我们用主码来代表被数据库设计者选中的、用来在同一关系中区分不同元组的候选码。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18310" y="2030730"/>
            <a:ext cx="5080000" cy="228600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foreign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外码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一个关系模式（如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）可能在它的属性中包括另一个关系模式（如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）的主码。这个属性叫做</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的参照</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的外码。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58950" y="2101850"/>
            <a:ext cx="5283835" cy="228600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view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视图</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任何不是逻辑模型的一部分但作为虚关系对用户可见的关系称为视图。在任何给定的实际关系的集合上都能够支持大量视图。</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91665" y="2263140"/>
            <a:ext cx="5080000" cy="155448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assertion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一个断言就是一个谓词，它表达了我们希望数据库总能满足的一个条件。</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922145" y="2124075"/>
            <a:ext cx="6090920" cy="228600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privilege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权限</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我们可能会为一个用户在数据库中的某些部分指定几种形式的授权。例如授权读取数据、授权插入新数据、授权更新数据、授权删除数据。每种类型的授权都称为一个权限。</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89430" y="1931670"/>
            <a:ext cx="7193280"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ODBC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开放数据库互连</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开放数据库互连标准定义了一种应用程序和数据库通信的方法。</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ODBC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定义了一个应用程序接口，应用程序用它来打开和数据库的连接，发送查询和更新，以及获取返回结果等。一些程序例如图形界面、统计程序包或者电子表格都可以使用相同的</a:t>
            </a:r>
            <a:r>
              <a:rPr lang="en-US" altLang="zh-CN" sz="2400" b="0" u="none">
                <a:solidFill>
                  <a:srgbClr val="0070C0"/>
                </a:solidFill>
                <a:latin typeface="Calibri" panose="020F0502020204030204" charset="0"/>
                <a:ea typeface="Calibri" panose="020F0502020204030204" charset="0"/>
                <a:cs typeface="Calibri" panose="020F0502020204030204" charset="0"/>
              </a:rPr>
              <a:t>ODBC API</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来访问任何一个支持</a:t>
            </a:r>
            <a:r>
              <a:rPr lang="en-US" altLang="zh-CN" sz="2400" b="0" u="none">
                <a:solidFill>
                  <a:srgbClr val="0070C0"/>
                </a:solidFill>
                <a:latin typeface="Calibri" panose="020F0502020204030204" charset="0"/>
                <a:ea typeface="Calibri" panose="020F0502020204030204" charset="0"/>
                <a:cs typeface="Calibri" panose="020F0502020204030204" charset="0"/>
              </a:rPr>
              <a:t>ODBC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标准的数据库。</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70710" y="2141855"/>
            <a:ext cx="5478780" cy="260604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JDBC</a:t>
            </a: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altLang="zh-CN" sz="2400" b="0" u="none">
                <a:solidFill>
                  <a:srgbClr val="0070C0"/>
                </a:solidFill>
                <a:latin typeface="Calibri" panose="020F0502020204030204" charset="0"/>
                <a:ea typeface="Calibri" panose="020F0502020204030204" charset="0"/>
                <a:cs typeface="Calibri" panose="020F0502020204030204" charset="0"/>
              </a:rPr>
              <a:t>JDBC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原来是“</a:t>
            </a:r>
            <a:r>
              <a:rPr lang="en-US" altLang="zh-CN" sz="2400" b="0" u="none">
                <a:solidFill>
                  <a:srgbClr val="0070C0"/>
                </a:solidFill>
                <a:latin typeface="Calibri" panose="020F0502020204030204" charset="0"/>
                <a:ea typeface="Calibri" panose="020F0502020204030204" charset="0"/>
                <a:cs typeface="Calibri" panose="020F0502020204030204" charset="0"/>
              </a:rPr>
              <a:t>Java Database Connectivity</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的缩写，但其全称现在已经不用了）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JDBC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标准定义了</a:t>
            </a:r>
            <a:r>
              <a:rPr lang="en-US" altLang="zh-CN" sz="2400" b="0" u="none">
                <a:solidFill>
                  <a:srgbClr val="0070C0"/>
                </a:solidFill>
                <a:latin typeface="Calibri" panose="020F0502020204030204" charset="0"/>
                <a:ea typeface="Calibri" panose="020F0502020204030204" charset="0"/>
                <a:cs typeface="Calibri" panose="020F0502020204030204" charset="0"/>
              </a:rPr>
              <a:t>Java</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程序连接数据库服务器的</a:t>
            </a:r>
            <a:r>
              <a:rPr lang="en-US" altLang="zh-CN" sz="2400" b="0" u="none">
                <a:solidFill>
                  <a:srgbClr val="0070C0"/>
                </a:solidFill>
                <a:latin typeface="Calibri" panose="020F0502020204030204" charset="0"/>
                <a:ea typeface="Calibri" panose="020F0502020204030204" charset="0"/>
                <a:cs typeface="Calibri" panose="020F0502020204030204" charset="0"/>
              </a:rPr>
              <a:t>API</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050" b="0" u="none">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24000" y="1630680"/>
            <a:ext cx="6579870" cy="3413760"/>
          </a:xfrm>
          <a:prstGeom prst="rect">
            <a:avLst/>
          </a:prstGeom>
          <a:noFill/>
          <a:ln w="9525">
            <a:noFill/>
          </a:ln>
        </p:spPr>
        <p:txBody>
          <a:bodyPr wrap="square">
            <a:spAutoFit/>
          </a:bodyPr>
          <a:p>
            <a:pPr marL="0" indent="0" algn="l"/>
            <a:r>
              <a:rPr lang="en-US" altLang="zh-CN" sz="2800" b="0" u="none">
                <a:solidFill>
                  <a:srgbClr val="FF0000"/>
                </a:solidFill>
                <a:latin typeface="华文细黑" panose="02010600040101010101" charset="-122"/>
                <a:ea typeface="华文细黑" panose="02010600040101010101" charset="-122"/>
                <a:cs typeface="宋体" panose="02010600030101010101" pitchFamily="2" charset="-122"/>
              </a:rPr>
              <a:t>atomicity problem </a:t>
            </a:r>
            <a:r>
              <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rPr>
              <a:t>原子性问题</a:t>
            </a:r>
            <a:endPar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如同别的机械或电子设备一样，计算机系统也会发生故障。一旦故障发生，数据就应被恢复到故障发生以前一致的状态，对很多应用来说，这样的保障是至关重要的。让我们看看把</a:t>
            </a:r>
            <a:r>
              <a:rPr lang="en-US" altLang="zh-CN" b="0" u="none">
                <a:solidFill>
                  <a:srgbClr val="0070C0"/>
                </a:solidFill>
                <a:latin typeface="宋体" panose="02010600030101010101" pitchFamily="2" charset="-122"/>
                <a:ea typeface="宋体" panose="02010600030101010101" pitchFamily="2" charset="-122"/>
                <a:cs typeface="宋体" panose="02010600030101010101" pitchFamily="2" charset="-122"/>
              </a:rPr>
              <a:t>A</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账户的</a:t>
            </a:r>
            <a:r>
              <a:rPr lang="en-US" altLang="zh-CN" b="0" u="none">
                <a:solidFill>
                  <a:srgbClr val="0070C0"/>
                </a:solidFill>
                <a:latin typeface="Calibri" panose="020F0502020204030204" charset="0"/>
                <a:ea typeface="Calibri" panose="020F0502020204030204" charset="0"/>
                <a:cs typeface="Calibri" panose="020F0502020204030204" charset="0"/>
              </a:rPr>
              <a:t>50</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美元转入</a:t>
            </a:r>
            <a:r>
              <a:rPr lang="en-US" altLang="zh-CN" b="0" u="none">
                <a:solidFill>
                  <a:srgbClr val="0070C0"/>
                </a:solidFill>
                <a:latin typeface="Calibri" panose="020F0502020204030204" charset="0"/>
                <a:ea typeface="Calibri" panose="020F0502020204030204" charset="0"/>
                <a:cs typeface="Calibri" panose="020F0502020204030204" charset="0"/>
              </a:rPr>
              <a:t>B</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账户的这样一个程序。假设在程序的执行过程中发生了系统故障，很可能</a:t>
            </a:r>
            <a:r>
              <a:rPr lang="en-US" altLang="zh-CN" b="0" u="none">
                <a:solidFill>
                  <a:srgbClr val="0070C0"/>
                </a:solidFill>
                <a:latin typeface="Calibri" panose="020F0502020204030204" charset="0"/>
                <a:ea typeface="Calibri" panose="020F0502020204030204" charset="0"/>
                <a:cs typeface="Calibri" panose="020F0502020204030204" charset="0"/>
              </a:rPr>
              <a:t>A</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账户上减去的</a:t>
            </a:r>
            <a:r>
              <a:rPr lang="en-US" altLang="zh-CN" b="0" u="none">
                <a:solidFill>
                  <a:srgbClr val="0070C0"/>
                </a:solidFill>
                <a:latin typeface="Calibri" panose="020F0502020204030204" charset="0"/>
                <a:ea typeface="Calibri" panose="020F0502020204030204" charset="0"/>
                <a:cs typeface="Calibri" panose="020F0502020204030204" charset="0"/>
              </a:rPr>
              <a:t>50</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美元还没有来得及存入</a:t>
            </a:r>
            <a:r>
              <a:rPr lang="en-US" altLang="zh-CN" b="0" u="none">
                <a:solidFill>
                  <a:srgbClr val="0070C0"/>
                </a:solidFill>
                <a:latin typeface="Calibri" panose="020F0502020204030204" charset="0"/>
                <a:ea typeface="Calibri" panose="020F0502020204030204" charset="0"/>
                <a:cs typeface="Calibri" panose="020F0502020204030204" charset="0"/>
              </a:rPr>
              <a:t>B</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账户，这就造成了数据库状态的不一致。显然，为了保证数据库的一致性，这里的借和贷两个操作必须是要么都发生，要么都不发生。也就是说，转账这个操作必须是原子性的</a:t>
            </a:r>
            <a:r>
              <a:rPr lang="en-US" altLang="zh-CN"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它要么全部发生要么根本不发生。</a:t>
            </a:r>
            <a:endPar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40865" y="1929765"/>
            <a:ext cx="6468745" cy="26517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1NF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第一范式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在关系模型中，我们将属性没有任何子结构的思想形式化。如果某个域的元素被认为是不可分的单元，那么这个域就是原子的。如果一个关系模式</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的所有属性域都是原子的，我们称关系模式</a:t>
            </a:r>
            <a:r>
              <a:rPr lang="en-US" altLang="zh-CN" sz="2400" b="0" u="none">
                <a:solidFill>
                  <a:srgbClr val="0070C0"/>
                </a:solidFill>
                <a:latin typeface="Calibri" panose="020F0502020204030204" charset="0"/>
                <a:ea typeface="Calibri" panose="020F0502020204030204" charset="0"/>
                <a:cs typeface="Calibri" panose="020F0502020204030204" charset="0"/>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属于第一范式。</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85595" y="1781175"/>
            <a:ext cx="6723380" cy="35661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BCNF  Boyce-Codd</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范式消除了所有基于函数依赖能够发现的冗余，但可能还有其他类型的冗余还保留着。具有函数依赖集</a:t>
            </a:r>
            <a:r>
              <a:rPr lang="en-US" altLang="zh-CN" sz="2000" b="0" u="none">
                <a:solidFill>
                  <a:srgbClr val="0070C0"/>
                </a:solidFill>
                <a:latin typeface="Calibri" panose="020F0502020204030204" charset="0"/>
                <a:ea typeface="Calibri" panose="020F0502020204030204" charset="0"/>
                <a:cs typeface="Calibri" panose="020F0502020204030204" charset="0"/>
              </a:rPr>
              <a:t>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000" b="0" u="none">
                <a:solidFill>
                  <a:srgbClr val="0070C0"/>
                </a:solidFill>
                <a:latin typeface="Calibri" panose="020F0502020204030204" charset="0"/>
                <a:ea typeface="Calibri" panose="020F0502020204030204" charset="0"/>
                <a:cs typeface="Calibri" panose="020F0502020204030204" charset="0"/>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属于</a:t>
            </a:r>
            <a:r>
              <a:rPr lang="en-US" altLang="zh-CN" sz="2000" b="0" u="none">
                <a:solidFill>
                  <a:srgbClr val="0070C0"/>
                </a:solidFill>
                <a:latin typeface="Calibri" panose="020F0502020204030204" charset="0"/>
                <a:ea typeface="Calibri" panose="020F0502020204030204" charset="0"/>
                <a:cs typeface="Calibri" panose="020F0502020204030204" charset="0"/>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的条件是，对所有</a:t>
            </a:r>
            <a:r>
              <a:rPr lang="en-US" altLang="zh-CN" sz="2000" b="0" u="none">
                <a:solidFill>
                  <a:srgbClr val="0070C0"/>
                </a:solidFill>
                <a:latin typeface="Calibri" panose="020F0502020204030204" charset="0"/>
                <a:ea typeface="Calibri" panose="020F0502020204030204" charset="0"/>
                <a:cs typeface="Calibri" panose="020F0502020204030204" charset="0"/>
              </a:rPr>
              <a:t>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中形如</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的函数依赖（</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α⊆</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且</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），下面至少有一个成立：</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是平凡的函数依赖（即，</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是模式</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的一个超码如果构成一个数据库设计的关系模式集中的每个模式都属于</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则该设计属于</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 </a:t>
            </a:r>
            <a:endPar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24000" y="1809750"/>
            <a:ext cx="6835140" cy="32613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3NF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第三范式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要求所有非平凡函数依赖是</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的形式，其中的</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为超码。第三范式稍微放松了这个约束，允许非平凡函数依赖的左边不是超码。具有函数依赖集</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属于第三范式的条件是，</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F</a:t>
            </a:r>
            <a:r>
              <a:rPr lang="en-US" altLang="zh-CN" sz="2000" b="0" u="none">
                <a:solidFill>
                  <a:srgbClr val="0070C0"/>
                </a:solidFill>
                <a:latin typeface="Calibri" panose="020F0502020204030204" charset="0"/>
                <a:ea typeface="Calibri" panose="020F0502020204030204" charset="0"/>
                <a:cs typeface="Calibri" panose="020F0502020204030204" charset="0"/>
              </a:rPr>
              <a:t>⁺</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中所有形如</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的函数依赖（</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α⊆</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且</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）中，至少有以下之一成立：</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是一个平凡的函数依赖</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的一个超码</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中的每个属性</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A</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都包含在</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的一个候选码中</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24000" y="1920240"/>
            <a:ext cx="631507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4NF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第四范式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函数依赖和多值依赖集为</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400" b="0" u="none">
                <a:solidFill>
                  <a:srgbClr val="0070C0"/>
                </a:solidFill>
                <a:latin typeface="Calibri" panose="020F0502020204030204" charset="0"/>
                <a:ea typeface="Calibri" panose="020F0502020204030204" charset="0"/>
                <a:cs typeface="Calibri" panose="020F0502020204030204" charset="0"/>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属于第四范式的条件是对</a:t>
            </a:r>
            <a:r>
              <a:rPr lang="en-US" altLang="zh-CN" sz="2400" b="0" u="none">
                <a:solidFill>
                  <a:srgbClr val="0070C0"/>
                </a:solidFill>
                <a:latin typeface="Calibri" panose="020F0502020204030204" charset="0"/>
                <a:ea typeface="Calibri" panose="020F0502020204030204" charset="0"/>
                <a:cs typeface="Calibri" panose="020F0502020204030204" charset="0"/>
              </a:rPr>
              <a:t>D⁺</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中所有形如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的多值依赖（其中</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α⊆</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且</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），至少有以下之一成立：</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是一个平凡的多值依赖</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是模式</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的一个超码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1430" y="-8890"/>
            <a:ext cx="12214225" cy="6875780"/>
          </a:xfrm>
          <a:prstGeom prst="rect">
            <a:avLst/>
          </a:prstGeom>
        </p:spPr>
      </p:pic>
      <p:sp>
        <p:nvSpPr>
          <p:cNvPr id="100" name="文本框 99"/>
          <p:cNvSpPr txBox="1"/>
          <p:nvPr/>
        </p:nvSpPr>
        <p:spPr>
          <a:xfrm>
            <a:off x="1657350" y="1739265"/>
            <a:ext cx="701992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canonical cover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正则覆盖</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F</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的正则覆盖</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是一个依赖集，使得</a:t>
            </a:r>
            <a:r>
              <a:rPr lang="en-US" altLang="zh-CN" sz="2400" b="0" u="none">
                <a:solidFill>
                  <a:srgbClr val="0070C0"/>
                </a:solidFill>
                <a:latin typeface="Calibri" panose="020F0502020204030204" charset="0"/>
                <a:ea typeface="Calibri" panose="020F0502020204030204" charset="0"/>
                <a:cs typeface="Calibri" panose="020F0502020204030204" charset="0"/>
              </a:rPr>
              <a:t>F</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逻辑蕴涵</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中的所有依赖，并且</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逻辑蕴涵</a:t>
            </a:r>
            <a:r>
              <a:rPr lang="en-US" altLang="zh-CN" sz="2400" b="0" u="none">
                <a:solidFill>
                  <a:srgbClr val="0070C0"/>
                </a:solidFill>
                <a:latin typeface="Calibri" panose="020F0502020204030204" charset="0"/>
                <a:ea typeface="Calibri" panose="020F0502020204030204" charset="0"/>
                <a:cs typeface="Calibri" panose="020F0502020204030204" charset="0"/>
              </a:rPr>
              <a:t>F</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中的所有依赖。此外，</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必须具有如下性质：</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中任何函数依赖都不含无关属性</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中函数依赖的左半部都是唯一的。即，</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中不存在两个依赖</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，满足</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endParaRPr lang="en-US" altLang="zh-CN" sz="2400" b="0" u="none">
              <a:solidFill>
                <a:srgbClr val="0070C0"/>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6" name="文本框 5"/>
          <p:cNvSpPr txBox="1"/>
          <p:nvPr/>
        </p:nvSpPr>
        <p:spPr>
          <a:xfrm>
            <a:off x="1646555" y="1741805"/>
            <a:ext cx="5080000" cy="1676400"/>
          </a:xfrm>
          <a:prstGeom prst="rect">
            <a:avLst/>
          </a:prstGeom>
          <a:noFill/>
          <a:ln w="9525">
            <a:noFill/>
          </a:ln>
        </p:spPr>
        <p:txBody>
          <a:bodyPr>
            <a:spAutoFit/>
          </a:bodyPr>
          <a:p>
            <a:pPr marL="0" indent="0" algn="l"/>
            <a:r>
              <a:rPr lang="en-US" altLang="zh-CN" sz="2000" b="0" u="none">
                <a:solidFill>
                  <a:srgbClr val="FF0000"/>
                </a:solidFill>
                <a:latin typeface="华文细黑" panose="02010600040101010101" charset="-122"/>
                <a:ea typeface="华文细黑" panose="02010600040101010101" charset="-122"/>
                <a:cs typeface="宋体" panose="02010600030101010101" pitchFamily="2" charset="-122"/>
              </a:rPr>
              <a:t>lossless decomposition </a:t>
            </a:r>
            <a:r>
              <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rPr>
              <a:t>无损分解</a:t>
            </a:r>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令</a:t>
            </a:r>
            <a:r>
              <a:rPr lang="en-US" altLang="zh-CN" sz="16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为一关系模式，</a:t>
            </a:r>
            <a:r>
              <a:rPr lang="en-US" altLang="zh-CN" sz="1600" b="0" u="none">
                <a:solidFill>
                  <a:srgbClr val="0070C0"/>
                </a:solidFill>
                <a:latin typeface="Calibri" panose="020F0502020204030204" charset="0"/>
                <a:ea typeface="Calibri" panose="020F0502020204030204" charset="0"/>
                <a:cs typeface="Calibri" panose="020F0502020204030204" charset="0"/>
              </a:rPr>
              <a:t>F</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为</a:t>
            </a:r>
            <a:r>
              <a:rPr lang="en-US" altLang="zh-CN" sz="1600" b="0" u="none">
                <a:solidFill>
                  <a:srgbClr val="0070C0"/>
                </a:solidFill>
                <a:latin typeface="Calibri" panose="020F0502020204030204" charset="0"/>
                <a:ea typeface="Calibri" panose="020F0502020204030204" charset="0"/>
                <a:cs typeface="Calibri" panose="020F0502020204030204" charset="0"/>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上函数依赖集。令</a:t>
            </a:r>
            <a:r>
              <a:rPr lang="en-US" altLang="zh-CN" sz="1600" b="0" u="none">
                <a:solidFill>
                  <a:srgbClr val="0070C0"/>
                </a:solidFill>
                <a:latin typeface="Calibri" panose="020F0502020204030204" charset="0"/>
                <a:ea typeface="Calibri" panose="020F0502020204030204" charset="0"/>
                <a:cs typeface="Calibri" panose="020F0502020204030204" charset="0"/>
              </a:rPr>
              <a:t>R1</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1600" b="0" u="none">
                <a:solidFill>
                  <a:srgbClr val="0070C0"/>
                </a:solidFill>
                <a:latin typeface="Calibri" panose="020F0502020204030204" charset="0"/>
                <a:ea typeface="Calibri" panose="020F0502020204030204" charset="0"/>
                <a:cs typeface="Calibri" panose="020F0502020204030204" charset="0"/>
              </a:rPr>
              <a:t>R2</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为</a:t>
            </a:r>
            <a:r>
              <a:rPr lang="en-US" altLang="zh-CN" sz="1600" b="0" u="none">
                <a:solidFill>
                  <a:srgbClr val="0070C0"/>
                </a:solidFill>
                <a:latin typeface="Calibri" panose="020F0502020204030204" charset="0"/>
                <a:ea typeface="Calibri" panose="020F0502020204030204" charset="0"/>
                <a:cs typeface="Calibri" panose="020F0502020204030204" charset="0"/>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的分解。令</a:t>
            </a:r>
            <a:r>
              <a:rPr lang="en-US" altLang="zh-CN" sz="1600" b="0" u="none">
                <a:solidFill>
                  <a:srgbClr val="0070C0"/>
                </a:solidFill>
                <a:latin typeface="Calibri" panose="020F0502020204030204" charset="0"/>
                <a:ea typeface="Calibri" panose="020F0502020204030204" charset="0"/>
                <a:cs typeface="Calibri" panose="020F0502020204030204" charset="0"/>
              </a:rPr>
              <a:t>r(R)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是模式</a:t>
            </a:r>
            <a:r>
              <a:rPr lang="en-US" altLang="zh-CN" sz="1600" b="0" u="none">
                <a:solidFill>
                  <a:srgbClr val="0070C0"/>
                </a:solidFill>
                <a:latin typeface="Calibri" panose="020F0502020204030204" charset="0"/>
                <a:ea typeface="Calibri" panose="020F0502020204030204" charset="0"/>
                <a:cs typeface="Calibri" panose="020F0502020204030204" charset="0"/>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上的一个关系。我们称该分解为无损分解，如果对于所有的合法数据库实例（即满足指定的函数依赖和其他约束的数据库实例）都有</a:t>
            </a:r>
            <a:endPar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p:nvPr/>
        </p:nvPicPr>
        <p:blipFill>
          <a:blip r:embed="rId2"/>
          <a:stretch>
            <a:fillRect/>
          </a:stretch>
        </p:blipFill>
        <p:spPr>
          <a:xfrm>
            <a:off x="2719070" y="3341370"/>
            <a:ext cx="198120" cy="175260"/>
          </a:xfrm>
          <a:prstGeom prst="rect">
            <a:avLst/>
          </a:prstGeom>
          <a:noFill/>
          <a:ln w="9525">
            <a:noFill/>
          </a:ln>
        </p:spPr>
      </p:pic>
      <p:sp>
        <p:nvSpPr>
          <p:cNvPr id="102" name="文本框 101"/>
          <p:cNvSpPr txBox="1"/>
          <p:nvPr/>
        </p:nvSpPr>
        <p:spPr>
          <a:xfrm>
            <a:off x="1707515" y="3148965"/>
            <a:ext cx="5080000" cy="899160"/>
          </a:xfrm>
          <a:prstGeom prst="rect">
            <a:avLst/>
          </a:prstGeom>
          <a:noFill/>
          <a:ln w="9525">
            <a:noFill/>
          </a:ln>
        </p:spPr>
        <p:txBody>
          <a:bodyPr>
            <a:spAutoFit/>
          </a:bodyPr>
          <a:p>
            <a:pPr marL="0" indent="0" algn="l"/>
            <a:r>
              <a:rPr lang="en-US" altLang="zh-CN" sz="1050" b="0" u="none">
                <a:latin typeface="宋体" panose="02010600030101010101" pitchFamily="2" charset="-122"/>
                <a:ea typeface="宋体" panose="02010600030101010101" pitchFamily="2" charset="-122"/>
                <a:cs typeface="宋体" panose="02010600030101010101" pitchFamily="2" charset="-122"/>
              </a:rPr>
              <a:t>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en-US" altLang="zh-CN" sz="1050" b="0" u="none">
                <a:latin typeface="Calibri" panose="020F0502020204030204" charset="0"/>
                <a:ea typeface="Calibri" panose="020F0502020204030204" charset="0"/>
                <a:cs typeface="Calibri" panose="020F0502020204030204" charset="0"/>
              </a:rPr>
              <a:t>₁</a:t>
            </a:r>
            <a:r>
              <a:rPr lang="en-US" altLang="zh-CN" sz="1050" b="0" u="none">
                <a:latin typeface="宋体" panose="02010600030101010101" pitchFamily="2" charset="-122"/>
                <a:ea typeface="宋体" panose="02010600030101010101" pitchFamily="2" charset="-122"/>
                <a:cs typeface="宋体" panose="02010600030101010101" pitchFamily="2" charset="-122"/>
              </a:rPr>
              <a:t>(r)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en-US" altLang="zh-CN" sz="1050" b="0" u="none">
                <a:latin typeface="Calibri" panose="020F0502020204030204" charset="0"/>
                <a:ea typeface="Calibri" panose="020F0502020204030204" charset="0"/>
                <a:cs typeface="Calibri" panose="020F0502020204030204" charset="0"/>
              </a:rPr>
              <a:t>₂</a:t>
            </a:r>
            <a:r>
              <a:rPr lang="en-US" altLang="zh-CN" sz="1050" b="0" u="none">
                <a:latin typeface="宋体" panose="02010600030101010101" pitchFamily="2" charset="-122"/>
                <a:ea typeface="宋体" panose="02010600030101010101" pitchFamily="2" charset="-122"/>
                <a:cs typeface="宋体" panose="02010600030101010101" pitchFamily="2" charset="-122"/>
              </a:rPr>
              <a:t>(r)=r</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换句话说，如果我们把</a:t>
            </a:r>
            <a:r>
              <a:rPr lang="en-US" altLang="zh-CN" sz="16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投影至</a:t>
            </a:r>
            <a:r>
              <a:rPr lang="en-US" altLang="zh-CN" sz="1600" b="0" u="none">
                <a:solidFill>
                  <a:srgbClr val="0070C0"/>
                </a:solidFill>
                <a:latin typeface="宋体" panose="02010600030101010101" pitchFamily="2" charset="-122"/>
                <a:ea typeface="宋体" panose="02010600030101010101" pitchFamily="2" charset="-122"/>
                <a:cs typeface="宋体" panose="02010600030101010101" pitchFamily="2" charset="-122"/>
              </a:rPr>
              <a:t>R1</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1600" b="0" u="none">
                <a:solidFill>
                  <a:srgbClr val="0070C0"/>
                </a:solidFill>
                <a:latin typeface="Calibri" panose="020F0502020204030204" charset="0"/>
                <a:ea typeface="Calibri" panose="020F0502020204030204" charset="0"/>
                <a:cs typeface="Calibri" panose="020F0502020204030204" charset="0"/>
              </a:rPr>
              <a:t>R2</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上，然后计算投影结果的自然连接，我们仍然得到一模一样的</a:t>
            </a:r>
            <a:r>
              <a:rPr lang="en-US" altLang="zh-CN" sz="1600" b="0" u="none">
                <a:solidFill>
                  <a:srgbClr val="0070C0"/>
                </a:solidFill>
                <a:latin typeface="Calibri" panose="020F0502020204030204" charset="0"/>
                <a:ea typeface="Calibri" panose="020F0502020204030204" charset="0"/>
                <a:cs typeface="Calibri" panose="020F0502020204030204" charset="0"/>
              </a:rPr>
              <a:t>r</a:t>
            </a:r>
            <a:endParaRPr lang="en-US" altLang="zh-CN" sz="1600" b="0" u="none">
              <a:solidFill>
                <a:srgbClr val="0070C0"/>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2" name="文本框 101"/>
          <p:cNvSpPr txBox="1"/>
          <p:nvPr/>
        </p:nvSpPr>
        <p:spPr>
          <a:xfrm>
            <a:off x="1636395" y="1737995"/>
            <a:ext cx="6591300" cy="23469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trigger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触发器</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触发器是一条语句，当对数据库修改时，它自动被系统执行。要设置触发器机制，必须满足两个要求：指明什么条件下触发器被执行；指明触发器执行时的动作。我们一旦把一个触发器输入数据库，只要指定的事件发生，相应的条件被满足，数据库系统就有责任去执行它。</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08150" y="1519555"/>
            <a:ext cx="5080000" cy="265176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model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数据模型</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数据模型是一个描述数据、数据联系、数据语义以及一致性约束的概念工具的集合。数据模型提供了一种描述物理层、逻辑层以及视图层数据库设计的方式。</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16075" y="1736725"/>
            <a:ext cx="5417185" cy="374904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ER model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实体</a:t>
            </a:r>
            <a:r>
              <a:rPr lang="en-US" altLang="zh-CN" sz="2400" b="0" u="none">
                <a:solidFill>
                  <a:srgbClr val="FF0000"/>
                </a:solidFill>
                <a:latin typeface="华文细黑" panose="02010600040101010101" charset="-122"/>
                <a:ea typeface="华文细黑" panose="02010600040101010101" charset="-122"/>
                <a:cs typeface="Calibri" panose="020F0502020204030204" charset="0"/>
              </a:rPr>
              <a:t>-</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联系模型</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实体</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联系数据模型的提出是为了有助于数据库设计，这是通过允许定义企业模式来实现的，企业模式代表了数据库的全局逻辑结构。</a:t>
            </a:r>
            <a:r>
              <a:rPr lang="en-US" altLang="zh-CN" sz="2400" b="0" u="none">
                <a:solidFill>
                  <a:srgbClr val="0070C0"/>
                </a:solidFill>
                <a:latin typeface="Calibri" panose="020F0502020204030204" charset="0"/>
                <a:ea typeface="Calibri" panose="020F0502020204030204" charset="0"/>
                <a:cs typeface="Calibri" panose="020F0502020204030204" charset="0"/>
              </a:rPr>
              <a:t>E-R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模型是一种语义模型，模型的语义方面主要体现在模型力图去表达数据的意义。</a:t>
            </a:r>
            <a:r>
              <a:rPr lang="en-US" altLang="zh-CN" sz="2400" b="0" u="none">
                <a:solidFill>
                  <a:srgbClr val="0070C0"/>
                </a:solidFill>
                <a:latin typeface="Calibri" panose="020F0502020204030204" charset="0"/>
                <a:ea typeface="Calibri" panose="020F0502020204030204" charset="0"/>
                <a:cs typeface="Calibri" panose="020F0502020204030204" charset="0"/>
              </a:rPr>
              <a:t>E-R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模型在将现实世界的含义和相互关联映射到概念模式方面非常有用。</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58950" y="219329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DML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数据操纵语言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数据操纵语言是这样一种语言，它使得用户可以访问或者操纵那些按照某种适当的数据模型组织起来的数据。</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56715" y="1962150"/>
            <a:ext cx="6539865" cy="2956560"/>
          </a:xfrm>
          <a:prstGeom prst="rect">
            <a:avLst/>
          </a:prstGeom>
          <a:noFill/>
          <a:ln w="9525">
            <a:noFill/>
          </a:ln>
        </p:spPr>
        <p:txBody>
          <a:bodyPr wrap="square">
            <a:spAutoFit/>
          </a:bodyPr>
          <a:p>
            <a:pPr marL="0" indent="0" algn="l"/>
            <a:r>
              <a:rPr lang="en-US" altLang="zh-CN" sz="2000" b="0" u="none">
                <a:solidFill>
                  <a:srgbClr val="FF0000"/>
                </a:solidFill>
                <a:latin typeface="华文细黑" panose="02010600040101010101" charset="-122"/>
                <a:ea typeface="华文细黑" panose="02010600040101010101" charset="-122"/>
                <a:cs typeface="宋体" panose="02010600030101010101" pitchFamily="2" charset="-122"/>
              </a:rPr>
              <a:t>domain constraint </a:t>
            </a:r>
            <a:r>
              <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rPr>
              <a:t>域约束</a:t>
            </a:r>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0070C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每个属性都必须对应于由所有可能的取值构成的一个域（例如，整数型、字符型、日期</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时间型）。声明一种属性属于某种具体的域就相当于约束它可以取的值。域约束是完整性约束的最基本形式，每当有新数据项插入到数据库中，系统就能方便地进行域约束检测。</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87830" y="2183130"/>
            <a:ext cx="5080000" cy="228600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DDL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数据定义语言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数据库模式是通过一系列定义来说明的，这些定义由一种称作数据定义语言的特殊语言来表达。</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DDL</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也可用于定义数据的其他特征。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26235" y="1746250"/>
            <a:ext cx="6579870"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dictionary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数据字典</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DDL</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输出放在数据字典中，数据字典包含了元数据（尤其是数据库模式），元数据是关于数据的数据。可把数据字典看作一种特殊的表，这种表只能由数据库系统本身来访问和修改。在读取和修改实际的数据前，数据库系统先要参考数据字典。</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0795" y="-8890"/>
            <a:ext cx="12214225" cy="6875780"/>
          </a:xfrm>
          <a:prstGeom prst="rect">
            <a:avLst/>
          </a:prstGeom>
        </p:spPr>
      </p:pic>
      <p:sp>
        <p:nvSpPr>
          <p:cNvPr id="100" name="文本框 99"/>
          <p:cNvSpPr txBox="1"/>
          <p:nvPr/>
        </p:nvSpPr>
        <p:spPr>
          <a:xfrm>
            <a:off x="1738630" y="1829435"/>
            <a:ext cx="707072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transaction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事务</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事务是访问并可能更新各种数据项的一个程序执行单元。事务通常由高级数据操纵语言或编程语言书写的用户程序的执行所引起，并用形如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begin transaction </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rgbClr val="0070C0"/>
                </a:solidFill>
                <a:latin typeface="Calibri" panose="020F0502020204030204" charset="0"/>
                <a:ea typeface="Calibri" panose="020F0502020204030204" charset="0"/>
                <a:cs typeface="Calibri" panose="020F0502020204030204" charset="0"/>
              </a:rPr>
              <a:t>end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语句（或函数调用）来界定。事务由事务开始（</a:t>
            </a:r>
            <a:r>
              <a:rPr lang="en-US" altLang="zh-CN" sz="2400" b="0" u="none">
                <a:solidFill>
                  <a:srgbClr val="0070C0"/>
                </a:solidFill>
                <a:latin typeface="Calibri" panose="020F0502020204030204" charset="0"/>
                <a:ea typeface="Calibri" panose="020F0502020204030204" charset="0"/>
                <a:cs typeface="Calibri" panose="020F0502020204030204" charset="0"/>
              </a:rPr>
              <a:t>begin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）与事务结束（</a:t>
            </a:r>
            <a:r>
              <a:rPr lang="en-US" altLang="zh-CN" sz="2400" b="0" u="none">
                <a:solidFill>
                  <a:srgbClr val="0070C0"/>
                </a:solidFill>
                <a:latin typeface="Calibri" panose="020F0502020204030204" charset="0"/>
                <a:ea typeface="Calibri" panose="020F0502020204030204" charset="0"/>
                <a:cs typeface="Calibri" panose="020F0502020204030204" charset="0"/>
              </a:rPr>
              <a:t>end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）之间执行的全体操作组成。</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3005</Words>
  <Application>WPS 演示</Application>
  <PresentationFormat>宽屏</PresentationFormat>
  <Paragraphs>120</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华文细黑</vt:lpstr>
      <vt:lpstr>Calibri</vt:lpstr>
      <vt:lpstr>Calibri Light</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AAA</dc:creator>
  <cp:lastModifiedBy>AAA</cp:lastModifiedBy>
  <cp:revision>5</cp:revision>
  <dcterms:created xsi:type="dcterms:W3CDTF">2015-05-05T08:02:00Z</dcterms:created>
  <dcterms:modified xsi:type="dcterms:W3CDTF">2017-01-08T16:04:23Z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2052-10.1.0.6146</vt:lpwstr>
  </property>
</Properties>
</file>