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90" r:id="rId3"/>
    <p:sldId id="391" r:id="rId5"/>
    <p:sldId id="314" r:id="rId6"/>
    <p:sldId id="360" r:id="rId7"/>
    <p:sldId id="341" r:id="rId8"/>
    <p:sldId id="428" r:id="rId9"/>
    <p:sldId id="393" r:id="rId10"/>
    <p:sldId id="394" r:id="rId11"/>
    <p:sldId id="395" r:id="rId12"/>
    <p:sldId id="316" r:id="rId13"/>
    <p:sldId id="300" r:id="rId14"/>
    <p:sldId id="289" r:id="rId15"/>
    <p:sldId id="301" r:id="rId16"/>
    <p:sldId id="345" r:id="rId17"/>
    <p:sldId id="356" r:id="rId18"/>
    <p:sldId id="357" r:id="rId19"/>
    <p:sldId id="358" r:id="rId20"/>
    <p:sldId id="367" r:id="rId21"/>
    <p:sldId id="346" r:id="rId22"/>
    <p:sldId id="347" r:id="rId23"/>
    <p:sldId id="348" r:id="rId24"/>
    <p:sldId id="349" r:id="rId25"/>
    <p:sldId id="359" r:id="rId26"/>
    <p:sldId id="350" r:id="rId27"/>
    <p:sldId id="330" r:id="rId28"/>
    <p:sldId id="353" r:id="rId29"/>
    <p:sldId id="371" r:id="rId30"/>
    <p:sldId id="337" r:id="rId31"/>
    <p:sldId id="340" r:id="rId32"/>
    <p:sldId id="343" r:id="rId33"/>
    <p:sldId id="333" r:id="rId34"/>
    <p:sldId id="365" r:id="rId35"/>
    <p:sldId id="366" r:id="rId36"/>
    <p:sldId id="368" r:id="rId37"/>
    <p:sldId id="344" r:id="rId38"/>
    <p:sldId id="332" r:id="rId39"/>
    <p:sldId id="370" r:id="rId40"/>
    <p:sldId id="397" r:id="rId41"/>
    <p:sldId id="39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7" autoAdjust="0"/>
    <p:restoredTop sz="94660"/>
  </p:normalViewPr>
  <p:slideViewPr>
    <p:cSldViewPr>
      <p:cViewPr varScale="1">
        <p:scale>
          <a:sx n="88" d="100"/>
          <a:sy n="88" d="100"/>
        </p:scale>
        <p:origin x="1446" y="90"/>
      </p:cViewPr>
      <p:guideLst>
        <p:guide orient="horz" pos="2159"/>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91392" y="260827"/>
            <a:ext cx="5004048" cy="1170305"/>
          </a:xfrm>
          <a:prstGeom prst="rect">
            <a:avLst/>
          </a:prstGeom>
          <a:noFill/>
        </p:spPr>
        <p:txBody>
          <a:bodyPr wrap="square" rtlCol="0">
            <a:spAutoFit/>
          </a:bodyPr>
          <a:lstStyle/>
          <a:p>
            <a:pPr algn="ctr"/>
            <a:r>
              <a:rPr lang="zh-CN" altLang="en-US" sz="4000" dirty="0" smtClean="0">
                <a:latin typeface="微软雅黑" panose="020B0503020204020204" pitchFamily="34" charset="-122"/>
                <a:ea typeface="微软雅黑" panose="020B0503020204020204" pitchFamily="34" charset="-122"/>
                <a:sym typeface="+mn-ea"/>
              </a:rPr>
              <a:t>区块链原理详解</a:t>
            </a:r>
            <a:endParaRPr lang="zh-CN" altLang="en-US" sz="4000" dirty="0" smtClean="0">
              <a:latin typeface="微软雅黑" panose="020B0503020204020204" pitchFamily="34" charset="-122"/>
              <a:ea typeface="微软雅黑" panose="020B0503020204020204" pitchFamily="34" charset="-122"/>
              <a:sym typeface="+mn-ea"/>
            </a:endParaRPr>
          </a:p>
          <a:p>
            <a:pPr algn="r"/>
            <a:endParaRPr lang="zh-CN" sz="2800"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251520" y="5373141"/>
            <a:ext cx="8640960" cy="1005840"/>
          </a:xfrm>
          <a:prstGeom prst="rect">
            <a:avLst/>
          </a:prstGeom>
        </p:spPr>
        <p:txBody>
          <a:bodyPr wrap="square">
            <a:spAutoFit/>
          </a:bodyPr>
          <a:lstStyle/>
          <a:p>
            <a:pPr>
              <a:lnSpc>
                <a:spcPct val="150000"/>
              </a:lnSpc>
            </a:pPr>
            <a:r>
              <a:rPr lang="zh-CN" altLang="en-US" sz="2000">
                <a:latin typeface="微软雅黑" panose="020B0503020204020204" pitchFamily="34" charset="-122"/>
                <a:ea typeface="微软雅黑" panose="020B0503020204020204" pitchFamily="34" charset="-122"/>
                <a:sym typeface="+mn-ea"/>
              </a:rPr>
              <a:t>区块链</a:t>
            </a:r>
            <a:r>
              <a:rPr lang="en-US" altLang="zh-CN" sz="2000">
                <a:latin typeface="微软雅黑" panose="020B0503020204020204" pitchFamily="34" charset="-122"/>
                <a:ea typeface="微软雅黑" panose="020B0503020204020204" pitchFamily="34" charset="-122"/>
                <a:sym typeface="+mn-ea"/>
              </a:rPr>
              <a:t>是继蒸汽机、电力、信息和互联网科技之后,目前最有潜力触发第五轮颠覆性革命浪潮的核心技术。</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547495" y="1269365"/>
            <a:ext cx="5828665" cy="3823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400" dirty="0" smtClean="0">
                <a:latin typeface="微软雅黑" panose="020B0503020204020204" pitchFamily="34" charset="-122"/>
                <a:ea typeface="微软雅黑" panose="020B0503020204020204" pitchFamily="34" charset="-122"/>
              </a:rPr>
              <a:t>   区块链简介</a:t>
            </a:r>
            <a:endParaRPr lang="zh-CN" altLang="en-US" sz="2400" dirty="0">
              <a:latin typeface="微软雅黑" panose="020B0503020204020204" pitchFamily="34" charset="-122"/>
              <a:ea typeface="微软雅黑" panose="020B0503020204020204"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eaLnBrk="0" hangingPunct="0"/>
            <a:r>
              <a:rPr lang="zh-CN" altLang="en-US" sz="2400" dirty="0" smtClean="0">
                <a:latin typeface="微软雅黑" panose="020B0503020204020204" pitchFamily="34" charset="-122"/>
                <a:ea typeface="微软雅黑" panose="020B0503020204020204" pitchFamily="34" charset="-122"/>
              </a:rPr>
              <a:t>   特征及分类</a:t>
            </a:r>
            <a:endParaRPr lang="zh-CN" altLang="en-US" sz="2400" dirty="0">
              <a:latin typeface="微软雅黑" panose="020B0503020204020204" pitchFamily="34" charset="-122"/>
              <a:ea typeface="微软雅黑" panose="020B0503020204020204"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区块链网络</a:t>
            </a:r>
            <a:endParaRPr lang="zh-CN" altLang="zh-CN" sz="2400" dirty="0">
              <a:latin typeface="微软雅黑" panose="020B0503020204020204" pitchFamily="34" charset="-122"/>
              <a:ea typeface="微软雅黑" panose="020B0503020204020204"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数据结构</a:t>
            </a:r>
            <a:endParaRPr lang="zh-CN" altLang="zh-CN" sz="2400" dirty="0">
              <a:latin typeface="微软雅黑" panose="020B0503020204020204" pitchFamily="34" charset="-122"/>
              <a:ea typeface="微软雅黑" panose="020B0503020204020204" pitchFamily="34" charset="-122"/>
            </a:endParaRPr>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4"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35"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6"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核心问题</a:t>
            </a:r>
            <a:endParaRPr lang="zh-CN" sz="2400" dirty="0">
              <a:latin typeface="微软雅黑" panose="020B0503020204020204" pitchFamily="34" charset="-122"/>
              <a:ea typeface="微软雅黑" panose="020B0503020204020204" pitchFamily="34" charset="-122"/>
            </a:endParaRPr>
          </a:p>
        </p:txBody>
      </p:sp>
      <p:sp>
        <p:nvSpPr>
          <p:cNvPr id="37"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40"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前景展望</a:t>
            </a:r>
            <a:endParaRPr lang="zh-CN" sz="2400" dirty="0">
              <a:latin typeface="微软雅黑" panose="020B0503020204020204" pitchFamily="34" charset="-122"/>
              <a:ea typeface="微软雅黑" panose="020B0503020204020204" pitchFamily="34" charset="-122"/>
            </a:endParaRPr>
          </a:p>
        </p:txBody>
      </p:sp>
      <p:sp>
        <p:nvSpPr>
          <p:cNvPr id="41"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2</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特征</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1520" y="3632614"/>
            <a:ext cx="8640960"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去中心，去信任</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区块链由众多节点共同组成一个端到端的网络，不存在中心化的设备和管理机构。节点之间数据交换通过数字签名技术进行验证，无需互相信任，只要按照系统既定的规则进行，节点之间不能也无法欺骗其它节点。</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251520" y="1485458"/>
            <a:ext cx="8640960"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开放，共识</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任何人都可以参与到区块链网络，每一台设备都能作为一个节点，每个节点都允许获得一份完整的数据库拷贝。节点间基于一套共识机制，通过竞争计算共同维护整个区块链。任一节点失效，其余节点仍能正常工作。</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2</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特征</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8786" y="3622707"/>
            <a:ext cx="8640960" cy="2346283"/>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不可篡改，可追溯</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单个甚至多个节点对数据库的修改无法影响其他节点的数据库，除非能控制整个网络中超过</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的节点同时修改，这几乎不可能发生。区块链中的每一笔交易都通过密码学方法与相邻两个区块串联，因此可以追溯到任何一笔交易的前世今生。</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258786" y="1515719"/>
            <a:ext cx="8626427"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交易透明，双方匿名</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区块链的运行规则是公开透明的，所有的数据信息也是公开的，因此每一笔交易都对所有节点可见。由于节点与节点之间是去信任的，因此节点之间无需公开身份，每个参与的节点都是匿名的。</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48640"/>
          </a:xfrm>
          <a:prstGeom prst="rect">
            <a:avLst/>
          </a:prstGeom>
          <a:noFill/>
        </p:spPr>
        <p:txBody>
          <a:bodyPr wrap="square" rtlCol="0">
            <a:spAutoFit/>
          </a:bodyPr>
          <a:lstStyle/>
          <a:p>
            <a:pPr algn="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6217" y="712292"/>
            <a:ext cx="8626263" cy="646331"/>
          </a:xfrm>
          <a:prstGeom prst="rect">
            <a:avLst/>
          </a:prstGeom>
        </p:spPr>
        <p:txBody>
          <a:bodyPr wrap="square">
            <a:spAutoFit/>
          </a:bodyPr>
          <a:lstStyle/>
          <a:p>
            <a:pPr lvl="0" algn="just">
              <a:lnSpc>
                <a:spcPct val="150000"/>
              </a:lnSpc>
              <a:spcAft>
                <a:spcPts val="0"/>
              </a:spcAft>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分类</a:t>
            </a:r>
            <a:endPar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1612" y="4223029"/>
            <a:ext cx="8626262" cy="2377440"/>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联盟链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sz="2000" smtClean="0">
                <a:latin typeface="微软雅黑" panose="020B0503020204020204" pitchFamily="34" charset="-122"/>
                <a:ea typeface="微软雅黑" panose="020B0503020204020204" pitchFamily="34" charset="-122"/>
                <a:sym typeface="+mn-ea"/>
              </a:rPr>
              <a:t>参与每个节点的权限都完全对等，大家在不需要完全互信的情况下就可以实现数据的可信交换，联盟链的各个节点通常有与之对应的实体机构组织，通过授权后才能加入与退出网络。通常是公司与公司、组织与组织之间达成的联盟模式</a:t>
            </a:r>
            <a:r>
              <a:rPr lang="zh-CN" sz="2000" smtClean="0">
                <a:latin typeface="微软雅黑" panose="020B0503020204020204" pitchFamily="34" charset="-122"/>
                <a:ea typeface="微软雅黑" panose="020B0503020204020204" pitchFamily="34" charset="-122"/>
                <a:sym typeface="+mn-ea"/>
              </a:rPr>
              <a:t>。</a:t>
            </a:r>
            <a:endParaRPr lang="zh-CN"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矩形 5"/>
          <p:cNvSpPr/>
          <p:nvPr/>
        </p:nvSpPr>
        <p:spPr>
          <a:xfrm>
            <a:off x="280062" y="2870222"/>
            <a:ext cx="8612417" cy="1158240"/>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私有链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sz="2000" smtClean="0">
                <a:latin typeface="微软雅黑" panose="020B0503020204020204" pitchFamily="34" charset="-122"/>
                <a:ea typeface="微软雅黑" panose="020B0503020204020204" pitchFamily="34" charset="-122"/>
                <a:sym typeface="+mn-ea"/>
              </a:rPr>
              <a:t>有些区块链的应用场景下，并不希望这个系统任何人都可以参与，不对外公开</a:t>
            </a:r>
            <a:r>
              <a:rPr lang="zh-CN" sz="2000" smtClean="0">
                <a:latin typeface="微软雅黑" panose="020B0503020204020204" pitchFamily="34" charset="-122"/>
                <a:ea typeface="微软雅黑" panose="020B0503020204020204" pitchFamily="34" charset="-122"/>
                <a:sym typeface="+mn-ea"/>
              </a:rPr>
              <a:t>，</a:t>
            </a:r>
            <a:r>
              <a:rPr sz="2000" smtClean="0">
                <a:latin typeface="微软雅黑" panose="020B0503020204020204" pitchFamily="34" charset="-122"/>
                <a:ea typeface="微软雅黑" panose="020B0503020204020204" pitchFamily="34" charset="-122"/>
                <a:sym typeface="+mn-ea"/>
              </a:rPr>
              <a:t>适用于特定机构的内部数据管理与审计或开发测试等</a:t>
            </a:r>
            <a:r>
              <a:rPr lang="zh-CN" sz="2000" smtClean="0">
                <a:latin typeface="微软雅黑" panose="020B0503020204020204" pitchFamily="34" charset="-122"/>
                <a:ea typeface="微软雅黑" panose="020B0503020204020204" pitchFamily="34" charset="-122"/>
                <a:sym typeface="+mn-ea"/>
              </a:rPr>
              <a:t>。</a:t>
            </a:r>
            <a:endParaRPr lang="zh-CN" sz="2000" kern="1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7" name="矩形 6"/>
          <p:cNvSpPr/>
          <p:nvPr/>
        </p:nvSpPr>
        <p:spPr>
          <a:xfrm>
            <a:off x="280062" y="1349161"/>
            <a:ext cx="8626262" cy="1463040"/>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公有链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sym typeface="+mn-ea"/>
              </a:rPr>
              <a:t>任何节点都是开放的，每个人都可以参与到这个区块链计算，而且任何人都可以下载获得完整区块链数据（全部账本）。</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400" dirty="0" smtClean="0">
                <a:latin typeface="微软雅黑" panose="020B0503020204020204" pitchFamily="34" charset="-122"/>
                <a:ea typeface="微软雅黑" panose="020B0503020204020204" pitchFamily="34" charset="-122"/>
              </a:rPr>
              <a:t>   区块链简介</a:t>
            </a:r>
            <a:endParaRPr lang="zh-CN" altLang="en-US" sz="2400" dirty="0">
              <a:latin typeface="微软雅黑" panose="020B0503020204020204" pitchFamily="34" charset="-122"/>
              <a:ea typeface="微软雅黑" panose="020B0503020204020204"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eaLnBrk="0" hangingPunct="0"/>
            <a:r>
              <a:rPr lang="zh-CN" altLang="en-US" sz="2400" dirty="0" smtClean="0">
                <a:latin typeface="微软雅黑" panose="020B0503020204020204" pitchFamily="34" charset="-122"/>
                <a:ea typeface="微软雅黑" panose="020B0503020204020204" pitchFamily="34" charset="-122"/>
              </a:rPr>
              <a:t>   特征及分类</a:t>
            </a:r>
            <a:endParaRPr lang="zh-CN" altLang="en-US" sz="2400" dirty="0">
              <a:latin typeface="微软雅黑" panose="020B0503020204020204" pitchFamily="34" charset="-122"/>
              <a:ea typeface="微软雅黑" panose="020B0503020204020204"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5" name="AutoShape 10"/>
          <p:cNvSpPr>
            <a:spLocks noChangeArrowheads="1"/>
          </p:cNvSpPr>
          <p:nvPr/>
        </p:nvSpPr>
        <p:spPr bwMode="auto">
          <a:xfrm>
            <a:off x="2082800" y="2791619"/>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区块链网络</a:t>
            </a:r>
            <a:endParaRPr lang="zh-CN" altLang="zh-CN" sz="2400" dirty="0">
              <a:latin typeface="微软雅黑" panose="020B0503020204020204" pitchFamily="34" charset="-122"/>
              <a:ea typeface="微软雅黑" panose="020B0503020204020204"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   </a:t>
            </a:r>
            <a:r>
              <a:rPr lang="zh-CN" altLang="en-US" dirty="0" smtClean="0"/>
              <a:t>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4"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35"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6"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核心问题</a:t>
            </a:r>
            <a:endParaRPr lang="zh-CN" sz="2400" dirty="0">
              <a:latin typeface="微软雅黑" panose="020B0503020204020204" pitchFamily="34" charset="-122"/>
              <a:ea typeface="微软雅黑" panose="020B0503020204020204" pitchFamily="34" charset="-122"/>
            </a:endParaRPr>
          </a:p>
        </p:txBody>
      </p:sp>
      <p:sp>
        <p:nvSpPr>
          <p:cNvPr id="37"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40"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前景展望</a:t>
            </a:r>
            <a:endParaRPr lang="zh-CN" sz="2400" dirty="0">
              <a:latin typeface="微软雅黑" panose="020B0503020204020204" pitchFamily="34" charset="-122"/>
              <a:ea typeface="微软雅黑" panose="020B0503020204020204" pitchFamily="34" charset="-122"/>
            </a:endParaRPr>
          </a:p>
        </p:txBody>
      </p:sp>
      <p:sp>
        <p:nvSpPr>
          <p:cNvPr id="41"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19" y="1293349"/>
            <a:ext cx="8640961"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数字签</a:t>
            </a:r>
            <a:r>
              <a:rPr lang="zh-CN" altLang="en-US" sz="2000" b="1" dirty="0" smtClean="0">
                <a:latin typeface="微软雅黑" panose="020B0503020204020204" pitchFamily="34" charset="-122"/>
                <a:ea typeface="微软雅黑" panose="020B0503020204020204" pitchFamily="34" charset="-122"/>
              </a:rPr>
              <a:t>名</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数字签名涉及到一个哈希函数、发送者的公钥、发送者的私钥。数字签名有</a:t>
            </a:r>
            <a:r>
              <a:rPr lang="zh-CN" altLang="en-US" sz="2000" dirty="0" smtClean="0">
                <a:latin typeface="微软雅黑" panose="020B0503020204020204" pitchFamily="34" charset="-122"/>
                <a:ea typeface="微软雅黑" panose="020B0503020204020204" pitchFamily="34" charset="-122"/>
              </a:rPr>
              <a:t>两个作用，一</a:t>
            </a:r>
            <a:r>
              <a:rPr lang="zh-CN" altLang="en-US" sz="2000" dirty="0">
                <a:latin typeface="微软雅黑" panose="020B0503020204020204" pitchFamily="34" charset="-122"/>
                <a:ea typeface="微软雅黑" panose="020B0503020204020204" pitchFamily="34" charset="-122"/>
              </a:rPr>
              <a:t>是能确定消息确实是由发送方签名并发出来</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二是数字签名能确定消息的完整性</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251520" y="3230974"/>
            <a:ext cx="8640961" cy="286232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工作原理</a:t>
            </a:r>
            <a:endParaRPr lang="en-US" altLang="zh-CN" sz="2000" b="1" dirty="0"/>
          </a:p>
          <a:p>
            <a:pPr>
              <a:lnSpc>
                <a:spcPct val="150000"/>
              </a:lnSpc>
            </a:pPr>
            <a:r>
              <a:rPr lang="zh-CN" altLang="en-US" sz="2000" dirty="0" smtClean="0">
                <a:latin typeface="微软雅黑" panose="020B0503020204020204" pitchFamily="34" charset="-122"/>
                <a:ea typeface="微软雅黑" panose="020B0503020204020204" pitchFamily="34" charset="-122"/>
              </a:rPr>
              <a:t>发</a:t>
            </a:r>
            <a:r>
              <a:rPr lang="zh-CN" altLang="en-US" sz="2000" dirty="0">
                <a:latin typeface="微软雅黑" panose="020B0503020204020204" pitchFamily="34" charset="-122"/>
                <a:ea typeface="微软雅黑" panose="020B0503020204020204" pitchFamily="34" charset="-122"/>
              </a:rPr>
              <a:t>送报文时，发送方用一个哈希函数从报文文本中生成报文摘</a:t>
            </a:r>
            <a:r>
              <a:rPr lang="zh-CN" altLang="en-US" sz="2000" dirty="0" smtClean="0">
                <a:latin typeface="微软雅黑" panose="020B0503020204020204" pitchFamily="34" charset="-122"/>
                <a:ea typeface="微软雅黑" panose="020B0503020204020204" pitchFamily="34" charset="-122"/>
              </a:rPr>
              <a:t>要</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然</a:t>
            </a:r>
            <a:r>
              <a:rPr lang="zh-CN" altLang="en-US" sz="2000" dirty="0">
                <a:latin typeface="微软雅黑" panose="020B0503020204020204" pitchFamily="34" charset="-122"/>
                <a:ea typeface="微软雅黑" panose="020B0503020204020204" pitchFamily="34" charset="-122"/>
              </a:rPr>
              <a:t>后用自己的</a:t>
            </a:r>
            <a:r>
              <a:rPr lang="zh-CN" altLang="en-US" sz="2000" dirty="0" smtClean="0">
                <a:latin typeface="微软雅黑" panose="020B0503020204020204" pitchFamily="34" charset="-122"/>
                <a:ea typeface="微软雅黑" panose="020B0503020204020204" pitchFamily="34" charset="-122"/>
              </a:rPr>
              <a:t>私钥对摘</a:t>
            </a:r>
            <a:r>
              <a:rPr lang="zh-CN" altLang="en-US" sz="2000" dirty="0">
                <a:latin typeface="微软雅黑" panose="020B0503020204020204" pitchFamily="34" charset="-122"/>
                <a:ea typeface="微软雅黑" panose="020B0503020204020204" pitchFamily="34" charset="-122"/>
              </a:rPr>
              <a:t>要进行加密</a:t>
            </a:r>
            <a:r>
              <a:rPr lang="zh-CN" altLang="en-US" sz="2000" dirty="0" smtClean="0">
                <a:latin typeface="微软雅黑" panose="020B0503020204020204" pitchFamily="34" charset="-122"/>
                <a:ea typeface="微软雅黑" panose="020B0503020204020204" pitchFamily="34" charset="-122"/>
              </a:rPr>
              <a:t>，加</a:t>
            </a:r>
            <a:r>
              <a:rPr lang="zh-CN" altLang="en-US" sz="2000" dirty="0">
                <a:latin typeface="微软雅黑" panose="020B0503020204020204" pitchFamily="34" charset="-122"/>
                <a:ea typeface="微软雅黑" panose="020B0503020204020204" pitchFamily="34" charset="-122"/>
              </a:rPr>
              <a:t>密后的摘要将作为报文的数字签名和报文一起发送给接收方，接收方首先用与发送方一样的哈希函数从接收到的原始报文中计算出报文摘要，接着再用发送方的</a:t>
            </a:r>
            <a:r>
              <a:rPr lang="zh-CN" altLang="en-US" sz="2000" dirty="0" smtClean="0">
                <a:latin typeface="微软雅黑" panose="020B0503020204020204" pitchFamily="34" charset="-122"/>
                <a:ea typeface="微软雅黑" panose="020B0503020204020204" pitchFamily="34" charset="-122"/>
              </a:rPr>
              <a:t>公钥</a:t>
            </a:r>
            <a:r>
              <a:rPr lang="zh-CN" altLang="en-US" sz="2000" dirty="0">
                <a:latin typeface="微软雅黑" panose="020B0503020204020204" pitchFamily="34" charset="-122"/>
                <a:ea typeface="微软雅黑" panose="020B0503020204020204" pitchFamily="34" charset="-122"/>
              </a:rPr>
              <a:t>来对报文附加的数字签名进行解密，如果这两个摘要相同、那么接收方就能确认该数字签名是发送方</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a:t>
            </a:r>
            <a:r>
              <a:rPr lang="zh-CN" altLang="en-US" sz="2800" dirty="0" smtClean="0">
                <a:latin typeface="微软雅黑" panose="020B0503020204020204" pitchFamily="34" charset="-122"/>
                <a:ea typeface="微软雅黑" panose="020B0503020204020204" pitchFamily="34" charset="-122"/>
              </a:rPr>
              <a:t>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19" y="1293349"/>
            <a:ext cx="8640961" cy="1015663"/>
          </a:xfrm>
          <a:prstGeom prst="rect">
            <a:avLst/>
          </a:prstGeom>
        </p:spPr>
        <p:txBody>
          <a:bodyPr wrap="square">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rPr>
              <a:t>SHA256 </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种求</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a:t>
            </a:r>
            <a:r>
              <a:rPr lang="zh-CN" altLang="en-US" sz="2000" dirty="0" smtClean="0">
                <a:latin typeface="微软雅黑" panose="020B0503020204020204" pitchFamily="34" charset="-122"/>
                <a:ea typeface="微软雅黑" panose="020B0503020204020204" pitchFamily="34" charset="-122"/>
              </a:rPr>
              <a:t>的加密算法。</a:t>
            </a:r>
            <a:endParaRPr lang="zh-CN" altLang="en-US" sz="2000" dirty="0">
              <a:solidFill>
                <a:srgbClr val="333333"/>
              </a:solidFill>
              <a:latin typeface="微软雅黑" panose="020B0503020204020204" pitchFamily="34" charset="-122"/>
              <a:ea typeface="微软雅黑" panose="020B0503020204020204" pitchFamily="34" charset="-122"/>
            </a:endParaRPr>
          </a:p>
        </p:txBody>
      </p:sp>
      <p:sp>
        <p:nvSpPr>
          <p:cNvPr id="2" name="矩形 1"/>
          <p:cNvSpPr/>
          <p:nvPr/>
        </p:nvSpPr>
        <p:spPr>
          <a:xfrm>
            <a:off x="251518" y="2564904"/>
            <a:ext cx="8424937" cy="3323987"/>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工作原</a:t>
            </a:r>
            <a:r>
              <a:rPr lang="zh-CN" altLang="en-US" sz="2000" b="1" dirty="0" smtClean="0">
                <a:latin typeface="微软雅黑" panose="020B0503020204020204" pitchFamily="34" charset="-122"/>
                <a:ea typeface="微软雅黑" panose="020B0503020204020204" pitchFamily="34" charset="-122"/>
              </a:rPr>
              <a:t>理</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ct val="0"/>
              </a:spcBef>
            </a:pPr>
            <a:r>
              <a:rPr lang="zh-CN" altLang="en-US" sz="2000" dirty="0" smtClean="0">
                <a:latin typeface="微软雅黑" panose="020B0503020204020204" pitchFamily="34" charset="-122"/>
                <a:ea typeface="微软雅黑" panose="020B0503020204020204" pitchFamily="34" charset="-122"/>
              </a:rPr>
              <a:t>将任何一串数据输入到</a:t>
            </a:r>
            <a:r>
              <a:rPr lang="en-US" altLang="zh-CN" sz="2000" dirty="0" smtClean="0">
                <a:latin typeface="微软雅黑" panose="020B0503020204020204" pitchFamily="34" charset="-122"/>
                <a:ea typeface="微软雅黑" panose="020B0503020204020204" pitchFamily="34" charset="-122"/>
              </a:rPr>
              <a:t>SHA256</a:t>
            </a:r>
            <a:r>
              <a:rPr lang="zh-CN" altLang="en-US" sz="2000" dirty="0" smtClean="0">
                <a:latin typeface="微软雅黑" panose="020B0503020204020204" pitchFamily="34" charset="-122"/>
                <a:ea typeface="微软雅黑" panose="020B0503020204020204" pitchFamily="34" charset="-122"/>
              </a:rPr>
              <a:t>将得到一个</a:t>
            </a:r>
            <a:r>
              <a:rPr lang="en-US" altLang="zh-CN" sz="2000" dirty="0" smtClean="0">
                <a:latin typeface="微软雅黑" panose="020B0503020204020204" pitchFamily="34" charset="-122"/>
                <a:ea typeface="微软雅黑" panose="020B0503020204020204" pitchFamily="34" charset="-122"/>
              </a:rPr>
              <a:t>256</a:t>
            </a:r>
            <a:r>
              <a:rPr lang="zh-CN" altLang="en-US" sz="2000" dirty="0" smtClean="0">
                <a:latin typeface="微软雅黑" panose="020B0503020204020204" pitchFamily="34" charset="-122"/>
                <a:ea typeface="微软雅黑" panose="020B0503020204020204" pitchFamily="34" charset="-122"/>
              </a:rPr>
              <a:t>位的</a:t>
            </a:r>
            <a:r>
              <a:rPr lang="en-US" altLang="zh-CN" sz="2000" dirty="0" smtClean="0">
                <a:latin typeface="微软雅黑" panose="020B0503020204020204" pitchFamily="34" charset="-122"/>
                <a:ea typeface="微软雅黑" panose="020B0503020204020204" pitchFamily="34" charset="-122"/>
              </a:rPr>
              <a:t>Hash</a:t>
            </a:r>
            <a:r>
              <a:rPr lang="zh-CN" altLang="en-US" sz="2000" dirty="0" smtClean="0">
                <a:latin typeface="微软雅黑" panose="020B0503020204020204" pitchFamily="34" charset="-122"/>
                <a:ea typeface="微软雅黑" panose="020B0503020204020204" pitchFamily="34" charset="-122"/>
              </a:rPr>
              <a:t>值（散列值）。其特点：相同的数据输入将得到相同的结果。输入数据只要稍有变化（比如一个</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变成了</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）则将得到一个千差万别的结果，且结果无法事先预知。</a:t>
            </a:r>
            <a:r>
              <a:rPr lang="zh-CN" altLang="en-US" sz="2000" dirty="0">
                <a:latin typeface="微软雅黑" panose="020B0503020204020204" pitchFamily="34" charset="-122"/>
                <a:ea typeface="微软雅黑" panose="020B0503020204020204" pitchFamily="34" charset="-122"/>
              </a:rPr>
              <a:t>正向计算（由数据计算其对应的</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值）十分容易</a:t>
            </a:r>
            <a:r>
              <a:rPr lang="zh-CN" altLang="en-US" sz="2000" dirty="0" smtClean="0">
                <a:latin typeface="微软雅黑" panose="020B0503020204020204" pitchFamily="34" charset="-122"/>
                <a:ea typeface="微软雅黑" panose="020B0503020204020204" pitchFamily="34" charset="-122"/>
              </a:rPr>
              <a:t>。逆</a:t>
            </a:r>
            <a:r>
              <a:rPr lang="zh-CN" altLang="en-US" sz="2000" dirty="0">
                <a:latin typeface="微软雅黑" panose="020B0503020204020204" pitchFamily="34" charset="-122"/>
                <a:ea typeface="微软雅黑" panose="020B0503020204020204" pitchFamily="34" charset="-122"/>
              </a:rPr>
              <a:t>向计算（俗称“破解”，即由</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值计算出其对应的数据）极其困难</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当前科技条件下被视作不可能</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2377440"/>
          </a:xfrm>
          <a:prstGeom prst="rect">
            <a:avLst/>
          </a:prstGeom>
        </p:spPr>
        <p:txBody>
          <a:bodyPr wrap="square">
            <a:spAutoFit/>
          </a:bodyPr>
          <a:lstStyle/>
          <a:p>
            <a:pPr>
              <a:lnSpc>
                <a:spcPct val="150000"/>
              </a:lnSpc>
            </a:pPr>
            <a:r>
              <a:rPr lang="en-US" altLang="zh-CN" sz="2000" b="1" dirty="0" err="1">
                <a:latin typeface="微软雅黑" panose="020B0503020204020204" pitchFamily="34" charset="-122"/>
                <a:ea typeface="微软雅黑" panose="020B0503020204020204" pitchFamily="34" charset="-122"/>
              </a:rPr>
              <a:t>Merkle</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Tree</a:t>
            </a:r>
            <a:r>
              <a:rPr lang="zh-CN" altLang="en-US" sz="2000" b="1" dirty="0" smtClean="0">
                <a:latin typeface="微软雅黑" panose="020B0503020204020204" pitchFamily="34" charset="-122"/>
                <a:ea typeface="微软雅黑" panose="020B0503020204020204" pitchFamily="34" charset="-122"/>
              </a:rPr>
              <a:t>（默克尔树）</a:t>
            </a:r>
            <a:r>
              <a:rPr lang="en-US" altLang="zh-CN" sz="2000" b="1" dirty="0" smtClean="0">
                <a:latin typeface="微软雅黑" panose="020B0503020204020204" pitchFamily="34" charset="-122"/>
                <a:ea typeface="微软雅黑" panose="020B0503020204020204" pitchFamily="34" charset="-122"/>
              </a:rPr>
              <a:t>通常也被称作Hash Tree</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种哈希二叉树，使用它可以快速校验大规模数据的完整性。在比特币网络中，</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树被用来归纳一个区块中的所有交易信息，最终生成这个区块所有交易信息的一个统一的哈希值，区块中任何一笔交易信息的改变都会使得使得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树改变。</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38736" y="3572510"/>
            <a:ext cx="4159576" cy="2520786"/>
          </a:xfrm>
          <a:prstGeom prst="rect">
            <a:avLst/>
          </a:prstGeom>
        </p:spPr>
      </p:pic>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251520" y="3866272"/>
            <a:ext cx="4687215"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a:t>
            </a:r>
            <a:r>
              <a:rPr lang="zh-CN" altLang="en-US" sz="2000" b="1" dirty="0" smtClean="0">
                <a:latin typeface="微软雅黑" panose="020B0503020204020204" pitchFamily="34" charset="-122"/>
                <a:ea typeface="微软雅黑" panose="020B0503020204020204" pitchFamily="34" charset="-122"/>
              </a:rPr>
              <a:t>作原理</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非叶子节点</a:t>
            </a:r>
            <a:r>
              <a:rPr lang="en-US" altLang="zh-CN" sz="2000" dirty="0" smtClean="0">
                <a:latin typeface="微软雅黑" panose="020B0503020204020204" pitchFamily="34" charset="-122"/>
                <a:ea typeface="微软雅黑" panose="020B0503020204020204" pitchFamily="34" charset="-122"/>
              </a:rPr>
              <a:t>value</a:t>
            </a:r>
            <a:r>
              <a:rPr lang="zh-CN" altLang="en-US" sz="2000" dirty="0" smtClean="0">
                <a:latin typeface="微软雅黑" panose="020B0503020204020204" pitchFamily="34" charset="-122"/>
                <a:ea typeface="微软雅黑" panose="020B0503020204020204" pitchFamily="34" charset="-122"/>
              </a:rPr>
              <a:t>的计算方法是将该节点的所有子节点进行组合，然后对组合结果进行</a:t>
            </a:r>
            <a:r>
              <a:rPr lang="en-US" altLang="zh-CN" sz="2000" dirty="0" smtClean="0">
                <a:latin typeface="微软雅黑" panose="020B0503020204020204" pitchFamily="34" charset="-122"/>
                <a:ea typeface="微软雅黑" panose="020B0503020204020204" pitchFamily="34" charset="-122"/>
              </a:rPr>
              <a:t>hash</a:t>
            </a:r>
            <a:r>
              <a:rPr lang="zh-CN" altLang="en-US" sz="2000" dirty="0" smtClean="0">
                <a:latin typeface="微软雅黑" panose="020B0503020204020204" pitchFamily="34" charset="-122"/>
                <a:ea typeface="微软雅黑" panose="020B0503020204020204" pitchFamily="34" charset="-122"/>
              </a:rPr>
              <a:t>计算所得出的</a:t>
            </a:r>
            <a:r>
              <a:rPr lang="en-US" altLang="zh-CN" sz="2000" dirty="0" smtClean="0">
                <a:latin typeface="微软雅黑" panose="020B0503020204020204" pitchFamily="34" charset="-122"/>
                <a:ea typeface="微软雅黑" panose="020B0503020204020204" pitchFamily="34" charset="-122"/>
              </a:rPr>
              <a:t>hash value</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286232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时</a:t>
            </a:r>
            <a:r>
              <a:rPr lang="zh-CN" altLang="en-US" sz="2000" b="1" dirty="0">
                <a:latin typeface="微软雅黑" panose="020B0503020204020204" pitchFamily="34" charset="-122"/>
                <a:ea typeface="微软雅黑" panose="020B0503020204020204" pitchFamily="34" charset="-122"/>
              </a:rPr>
              <a:t>间戳服务器</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大多用来进行比对以及验证处理，</a:t>
            </a:r>
            <a:r>
              <a:rPr lang="zh-CN" altLang="en-US" sz="2000" dirty="0">
                <a:latin typeface="微软雅黑" panose="020B0503020204020204" pitchFamily="34" charset="-122"/>
                <a:ea typeface="微软雅黑" panose="020B0503020204020204" pitchFamily="34" charset="-122"/>
              </a:rPr>
              <a:t>时间戳服务器是一款基于</a:t>
            </a:r>
            <a:r>
              <a:rPr lang="en-US" altLang="zh-CN" sz="2000" dirty="0">
                <a:latin typeface="微软雅黑" panose="020B0503020204020204" pitchFamily="34" charset="-122"/>
                <a:ea typeface="微软雅黑" panose="020B0503020204020204" pitchFamily="34" charset="-122"/>
              </a:rPr>
              <a:t>PKI</a:t>
            </a:r>
            <a:r>
              <a:rPr lang="zh-CN" altLang="en-US" sz="2000" dirty="0">
                <a:latin typeface="微软雅黑" panose="020B0503020204020204" pitchFamily="34" charset="-122"/>
                <a:ea typeface="微软雅黑" panose="020B0503020204020204" pitchFamily="34" charset="-122"/>
              </a:rPr>
              <a:t>（公钥密码基础设施）技术的时间戳权威系统，对外提供精确可信的时间戳服务。它采用精</a:t>
            </a:r>
            <a:r>
              <a:rPr lang="zh-CN" altLang="en-US" sz="2000" dirty="0" smtClean="0">
                <a:latin typeface="微软雅黑" panose="020B0503020204020204" pitchFamily="34" charset="-122"/>
                <a:ea typeface="微软雅黑" panose="020B0503020204020204" pitchFamily="34" charset="-122"/>
              </a:rPr>
              <a:t>确的</a:t>
            </a:r>
            <a:r>
              <a:rPr lang="zh-CN" altLang="en-US" sz="2000" dirty="0">
                <a:latin typeface="微软雅黑" panose="020B0503020204020204" pitchFamily="34" charset="-122"/>
                <a:ea typeface="微软雅黑" panose="020B0503020204020204" pitchFamily="34" charset="-122"/>
              </a:rPr>
              <a:t>时间源、高强度高标准的安全机制，以确认系统处理数据在某一时间的存在性和相关操作的相对时间顺序，为信息系统中的时</a:t>
            </a:r>
            <a:r>
              <a:rPr lang="zh-CN" altLang="en-US" sz="2000" dirty="0" smtClean="0">
                <a:latin typeface="微软雅黑" panose="020B0503020204020204" pitchFamily="34" charset="-122"/>
                <a:ea typeface="微软雅黑" panose="020B0503020204020204" pitchFamily="34" charset="-122"/>
              </a:rPr>
              <a:t>间防</a:t>
            </a:r>
            <a:r>
              <a:rPr lang="zh-CN" altLang="en-US" sz="2000" dirty="0">
                <a:latin typeface="微软雅黑" panose="020B0503020204020204" pitchFamily="34" charset="-122"/>
                <a:ea typeface="微软雅黑" panose="020B0503020204020204" pitchFamily="34" charset="-122"/>
              </a:rPr>
              <a:t>抵赖提供基础服务。</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475656" y="1340768"/>
            <a:ext cx="6192688" cy="4527853"/>
          </a:xfrm>
          <a:prstGeom prst="rect">
            <a:avLst/>
          </a:prstGeom>
        </p:spPr>
      </p:pic>
      <p:sp>
        <p:nvSpPr>
          <p:cNvPr id="7" name="矩形 6"/>
          <p:cNvSpPr/>
          <p:nvPr/>
        </p:nvSpPr>
        <p:spPr>
          <a:xfrm>
            <a:off x="251520" y="712292"/>
            <a:ext cx="8640960" cy="640080"/>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节点网络（以比特币为例）</a:t>
            </a:r>
            <a:endParaRPr lang="en-US" altLang="zh-CN" sz="2400" b="1" dirty="0">
              <a:latin typeface="微软雅黑" panose="020B0503020204020204" pitchFamily="34" charset="-122"/>
              <a:ea typeface="微软雅黑" panose="020B0503020204020204" pitchFamily="34" charset="-122"/>
            </a:endParaRPr>
          </a:p>
        </p:txBody>
      </p:sp>
      <p:sp>
        <p:nvSpPr>
          <p:cNvPr id="8" name="矩形 7"/>
          <p:cNvSpPr/>
          <p:nvPr/>
        </p:nvSpPr>
        <p:spPr>
          <a:xfrm>
            <a:off x="251519" y="5945505"/>
            <a:ext cx="8640959" cy="507831"/>
          </a:xfrm>
          <a:prstGeom prst="rect">
            <a:avLst/>
          </a:prstGeom>
        </p:spPr>
        <p:txBody>
          <a:bodyPr wrap="square">
            <a:spAutoFit/>
          </a:bodyPr>
          <a:lstStyle/>
          <a:p>
            <a:pPr>
              <a:lnSpc>
                <a:spcPct val="150000"/>
              </a:lnSpc>
            </a:pPr>
            <a:r>
              <a:rPr lang="zh-CN" altLang="en-US" dirty="0" smtClean="0">
                <a:solidFill>
                  <a:srgbClr val="FF0000"/>
                </a:solidFill>
                <a:latin typeface="微软雅黑" panose="020B0503020204020204" pitchFamily="34" charset="-122"/>
                <a:ea typeface="微软雅黑" panose="020B0503020204020204" pitchFamily="34" charset="-122"/>
              </a:rPr>
              <a:t>本章节后续内容，均以比特币网络特性展开阐述</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5"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400" dirty="0" smtClean="0">
                <a:latin typeface="微软雅黑" panose="020B0503020204020204" pitchFamily="34" charset="-122"/>
                <a:ea typeface="微软雅黑" panose="020B0503020204020204" pitchFamily="34" charset="-122"/>
              </a:rPr>
              <a:t>   区块链简介</a:t>
            </a:r>
            <a:endParaRPr lang="zh-CN" altLang="en-US" sz="2400" dirty="0">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37" name="AutoShape 6"/>
          <p:cNvSpPr>
            <a:spLocks noChangeArrowheads="1"/>
          </p:cNvSpPr>
          <p:nvPr/>
        </p:nvSpPr>
        <p:spPr bwMode="auto">
          <a:xfrm>
            <a:off x="2062162" y="2032794"/>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9" name="Text Box 8"/>
          <p:cNvSpPr txBox="1">
            <a:spLocks noChangeArrowheads="1"/>
          </p:cNvSpPr>
          <p:nvPr/>
        </p:nvSpPr>
        <p:spPr bwMode="auto">
          <a:xfrm>
            <a:off x="2290762" y="2088356"/>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eaLnBrk="0" hangingPunct="0"/>
            <a:r>
              <a:rPr lang="zh-CN" altLang="en-US" sz="2400" dirty="0" smtClean="0">
                <a:latin typeface="微软雅黑" panose="020B0503020204020204" pitchFamily="34" charset="-122"/>
                <a:ea typeface="微软雅黑" panose="020B0503020204020204" pitchFamily="34" charset="-122"/>
              </a:rPr>
              <a:t>   特征及分类</a:t>
            </a:r>
            <a:endParaRPr lang="zh-CN" altLang="en-US" sz="2400" dirty="0">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1"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3"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区块链网络</a:t>
            </a:r>
            <a:endParaRPr lang="zh-CN" altLang="zh-CN" sz="2400" dirty="0">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5"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7" name="Text Box 16"/>
          <p:cNvSpPr txBox="1">
            <a:spLocks noChangeArrowheads="1"/>
          </p:cNvSpPr>
          <p:nvPr/>
        </p:nvSpPr>
        <p:spPr bwMode="auto">
          <a:xfrm>
            <a:off x="2311400" y="3639344"/>
            <a:ext cx="4492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数据结构</a:t>
            </a:r>
            <a:endParaRPr lang="zh-CN" altLang="zh-CN" sz="2400" dirty="0">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9"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1"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核心问题</a:t>
            </a:r>
            <a:endParaRPr lang="zh-CN" sz="2400" dirty="0">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29"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1"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前景展望</a:t>
            </a:r>
            <a:endParaRPr lang="zh-CN" sz="2400" dirty="0">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节点网</a:t>
            </a:r>
            <a:r>
              <a:rPr lang="zh-CN" altLang="en-US" sz="2400" b="1" dirty="0" smtClean="0">
                <a:latin typeface="微软雅黑" panose="020B0503020204020204" pitchFamily="34" charset="-122"/>
                <a:ea typeface="微软雅黑" panose="020B0503020204020204" pitchFamily="34" charset="-122"/>
              </a:rPr>
              <a:t>络</a:t>
            </a:r>
            <a:endParaRPr lang="en-US" altLang="zh-CN" sz="2400" b="1" dirty="0">
              <a:latin typeface="微软雅黑" panose="020B0503020204020204" pitchFamily="34" charset="-122"/>
              <a:ea typeface="微软雅黑" panose="020B0503020204020204" pitchFamily="34" charset="-122"/>
            </a:endParaRPr>
          </a:p>
        </p:txBody>
      </p:sp>
      <p:sp>
        <p:nvSpPr>
          <p:cNvPr id="2" name="矩形 1"/>
          <p:cNvSpPr/>
          <p:nvPr/>
        </p:nvSpPr>
        <p:spPr>
          <a:xfrm>
            <a:off x="251520" y="1358623"/>
            <a:ext cx="8640959" cy="3785652"/>
          </a:xfrm>
          <a:prstGeom prst="rect">
            <a:avLst/>
          </a:prstGeom>
        </p:spPr>
        <p:txBody>
          <a:bodyPr wrap="square">
            <a:spAutoFit/>
          </a:bodyPr>
          <a:lstStyle/>
          <a:p>
            <a:pPr>
              <a:lnSpc>
                <a:spcPct val="150000"/>
              </a:lnSpc>
            </a:pPr>
            <a:r>
              <a:rPr lang="zh-CN" altLang="en-US" sz="2000" dirty="0">
                <a:solidFill>
                  <a:srgbClr val="333333"/>
                </a:solidFill>
                <a:latin typeface="微软雅黑" panose="020B0503020204020204" pitchFamily="34" charset="-122"/>
                <a:ea typeface="微软雅黑" panose="020B0503020204020204" pitchFamily="34" charset="-122"/>
              </a:rPr>
              <a:t>任何机器都可以运行一个完整的比特币节点，一个完整的比特币节点包括如下功</a:t>
            </a:r>
            <a:r>
              <a:rPr lang="zh-CN" altLang="en-US" sz="2000" dirty="0" smtClean="0">
                <a:solidFill>
                  <a:srgbClr val="333333"/>
                </a:solidFill>
                <a:latin typeface="微软雅黑" panose="020B0503020204020204" pitchFamily="34" charset="-122"/>
                <a:ea typeface="微软雅黑" panose="020B0503020204020204" pitchFamily="34" charset="-122"/>
              </a:rPr>
              <a:t>能</a:t>
            </a:r>
            <a:r>
              <a:rPr lang="zh-CN" altLang="en-US" sz="2000" dirty="0">
                <a:solidFill>
                  <a:srgbClr val="333333"/>
                </a:solidFill>
                <a:latin typeface="微软雅黑" panose="020B0503020204020204" pitchFamily="34" charset="-122"/>
                <a:ea typeface="微软雅黑" panose="020B0503020204020204" pitchFamily="34" charset="-122"/>
              </a:rPr>
              <a:t>：</a:t>
            </a:r>
            <a:endParaRPr lang="en-US" altLang="zh-CN"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钱</a:t>
            </a:r>
            <a:r>
              <a:rPr lang="zh-CN" altLang="en-US" sz="2000" dirty="0">
                <a:solidFill>
                  <a:srgbClr val="333333"/>
                </a:solidFill>
                <a:latin typeface="微软雅黑" panose="020B0503020204020204" pitchFamily="34" charset="-122"/>
                <a:ea typeface="微软雅黑" panose="020B0503020204020204" pitchFamily="34" charset="-122"/>
              </a:rPr>
              <a:t>包，允许用户</a:t>
            </a:r>
            <a:r>
              <a:rPr lang="zh-CN" altLang="en-US" sz="2000" dirty="0" smtClean="0">
                <a:solidFill>
                  <a:srgbClr val="333333"/>
                </a:solidFill>
                <a:latin typeface="微软雅黑" panose="020B0503020204020204" pitchFamily="34" charset="-122"/>
                <a:ea typeface="微软雅黑" panose="020B0503020204020204" pitchFamily="34" charset="-122"/>
              </a:rPr>
              <a:t>在</a:t>
            </a:r>
            <a:r>
              <a:rPr lang="zh-CN" altLang="en-US" sz="2000" dirty="0">
                <a:solidFill>
                  <a:srgbClr val="333333"/>
                </a:solidFill>
                <a:latin typeface="微软雅黑" panose="020B0503020204020204" pitchFamily="34" charset="-122"/>
                <a:ea typeface="微软雅黑" panose="020B0503020204020204" pitchFamily="34" charset="-122"/>
              </a:rPr>
              <a:t>区</a:t>
            </a:r>
            <a:r>
              <a:rPr lang="zh-CN" altLang="en-US" sz="2000" dirty="0" smtClean="0">
                <a:solidFill>
                  <a:srgbClr val="333333"/>
                </a:solidFill>
                <a:latin typeface="微软雅黑" panose="020B0503020204020204" pitchFamily="34" charset="-122"/>
                <a:ea typeface="微软雅黑" panose="020B0503020204020204" pitchFamily="34" charset="-122"/>
              </a:rPr>
              <a:t>块链网</a:t>
            </a:r>
            <a:r>
              <a:rPr lang="zh-CN" altLang="en-US" sz="2000" dirty="0">
                <a:solidFill>
                  <a:srgbClr val="333333"/>
                </a:solidFill>
                <a:latin typeface="微软雅黑" panose="020B0503020204020204" pitchFamily="34" charset="-122"/>
                <a:ea typeface="微软雅黑" panose="020B0503020204020204" pitchFamily="34" charset="-122"/>
              </a:rPr>
              <a:t>络上进行交</a:t>
            </a:r>
            <a:r>
              <a:rPr lang="zh-CN" altLang="en-US" sz="2000" dirty="0" smtClean="0">
                <a:solidFill>
                  <a:srgbClr val="333333"/>
                </a:solidFill>
                <a:latin typeface="微软雅黑" panose="020B0503020204020204" pitchFamily="34" charset="-122"/>
                <a:ea typeface="微软雅黑" panose="020B0503020204020204" pitchFamily="34" charset="-122"/>
              </a:rPr>
              <a:t>易</a:t>
            </a:r>
            <a:endParaRPr lang="en-US" altLang="zh-CN" sz="2000" dirty="0" smtClean="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完</a:t>
            </a:r>
            <a:r>
              <a:rPr lang="zh-CN" altLang="en-US" sz="2000" dirty="0">
                <a:solidFill>
                  <a:srgbClr val="333333"/>
                </a:solidFill>
                <a:latin typeface="微软雅黑" panose="020B0503020204020204" pitchFamily="34" charset="-122"/>
                <a:ea typeface="微软雅黑" panose="020B0503020204020204" pitchFamily="34" charset="-122"/>
              </a:rPr>
              <a:t>整区块链，记录</a:t>
            </a:r>
            <a:r>
              <a:rPr lang="zh-CN" altLang="en-US" sz="2000" dirty="0" smtClean="0">
                <a:solidFill>
                  <a:srgbClr val="333333"/>
                </a:solidFill>
                <a:latin typeface="微软雅黑" panose="020B0503020204020204" pitchFamily="34" charset="-122"/>
                <a:ea typeface="微软雅黑" panose="020B0503020204020204" pitchFamily="34" charset="-122"/>
              </a:rPr>
              <a:t>了所</a:t>
            </a:r>
            <a:r>
              <a:rPr lang="zh-CN" altLang="en-US" sz="2000" dirty="0">
                <a:solidFill>
                  <a:srgbClr val="333333"/>
                </a:solidFill>
                <a:latin typeface="微软雅黑" panose="020B0503020204020204" pitchFamily="34" charset="-122"/>
                <a:ea typeface="微软雅黑" panose="020B0503020204020204" pitchFamily="34" charset="-122"/>
              </a:rPr>
              <a:t>有交</a:t>
            </a:r>
            <a:r>
              <a:rPr lang="zh-CN" altLang="en-US" sz="2000" dirty="0" smtClean="0">
                <a:solidFill>
                  <a:srgbClr val="333333"/>
                </a:solidFill>
                <a:latin typeface="微软雅黑" panose="020B0503020204020204" pitchFamily="34" charset="-122"/>
                <a:ea typeface="微软雅黑" panose="020B0503020204020204" pitchFamily="34" charset="-122"/>
              </a:rPr>
              <a:t>易历史，</a:t>
            </a:r>
            <a:r>
              <a:rPr lang="zh-CN" altLang="en-US" sz="2000" dirty="0">
                <a:solidFill>
                  <a:srgbClr val="333333"/>
                </a:solidFill>
                <a:latin typeface="微软雅黑" panose="020B0503020204020204" pitchFamily="34" charset="-122"/>
                <a:ea typeface="微软雅黑" panose="020B0503020204020204" pitchFamily="34" charset="-122"/>
              </a:rPr>
              <a:t>通过特殊的结构保证历史交易的安全性，并且用来验证新交易的合法</a:t>
            </a:r>
            <a:r>
              <a:rPr lang="zh-CN" altLang="en-US" sz="2000" dirty="0" smtClean="0">
                <a:solidFill>
                  <a:srgbClr val="333333"/>
                </a:solidFill>
                <a:latin typeface="微软雅黑" panose="020B0503020204020204" pitchFamily="34" charset="-122"/>
                <a:ea typeface="微软雅黑" panose="020B0503020204020204" pitchFamily="34" charset="-122"/>
              </a:rPr>
              <a:t>性</a:t>
            </a:r>
            <a:endParaRPr lang="en-US" altLang="zh-CN" sz="2000" dirty="0" smtClean="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矿</a:t>
            </a:r>
            <a:r>
              <a:rPr lang="zh-CN" altLang="en-US" sz="2000" dirty="0">
                <a:solidFill>
                  <a:srgbClr val="333333"/>
                </a:solidFill>
                <a:latin typeface="微软雅黑" panose="020B0503020204020204" pitchFamily="34" charset="-122"/>
                <a:ea typeface="微软雅黑" panose="020B0503020204020204" pitchFamily="34" charset="-122"/>
              </a:rPr>
              <a:t>工，通过记录交易及解密数学题来生成新区块，如果成功可以赚取奖</a:t>
            </a:r>
            <a:r>
              <a:rPr lang="zh-CN" altLang="en-US" sz="2000" dirty="0" smtClean="0">
                <a:solidFill>
                  <a:srgbClr val="333333"/>
                </a:solidFill>
                <a:latin typeface="微软雅黑" panose="020B0503020204020204" pitchFamily="34" charset="-122"/>
                <a:ea typeface="微软雅黑" panose="020B0503020204020204" pitchFamily="34" charset="-122"/>
              </a:rPr>
              <a:t>励</a:t>
            </a:r>
            <a:endParaRPr lang="en-US" altLang="zh-CN" sz="2000" dirty="0" smtClean="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路</a:t>
            </a:r>
            <a:r>
              <a:rPr lang="zh-CN" altLang="en-US" sz="2000" dirty="0">
                <a:solidFill>
                  <a:srgbClr val="333333"/>
                </a:solidFill>
                <a:latin typeface="微软雅黑" panose="020B0503020204020204" pitchFamily="34" charset="-122"/>
                <a:ea typeface="微软雅黑" panose="020B0503020204020204" pitchFamily="34" charset="-122"/>
              </a:rPr>
              <a:t>由功能，把其它节点传送过来的交易数据等信息再传送给更多的节</a:t>
            </a:r>
            <a:r>
              <a:rPr lang="zh-CN" altLang="en-US" sz="2000" dirty="0" smtClean="0">
                <a:solidFill>
                  <a:srgbClr val="333333"/>
                </a:solidFill>
                <a:latin typeface="微软雅黑" panose="020B0503020204020204" pitchFamily="34" charset="-122"/>
                <a:ea typeface="微软雅黑" panose="020B0503020204020204" pitchFamily="34" charset="-122"/>
              </a:rPr>
              <a:t>点</a:t>
            </a:r>
            <a:endParaRPr lang="en-US" altLang="zh-CN" sz="2000" dirty="0" smtClean="0">
              <a:solidFill>
                <a:srgbClr val="333333"/>
              </a:solidFill>
              <a:latin typeface="微软雅黑" panose="020B0503020204020204" pitchFamily="34" charset="-122"/>
              <a:ea typeface="微软雅黑" panose="020B0503020204020204" pitchFamily="34" charset="-122"/>
            </a:endParaRPr>
          </a:p>
        </p:txBody>
      </p:sp>
      <p:sp>
        <p:nvSpPr>
          <p:cNvPr id="3" name="矩形 2"/>
          <p:cNvSpPr/>
          <p:nvPr/>
        </p:nvSpPr>
        <p:spPr>
          <a:xfrm>
            <a:off x="251519" y="5385990"/>
            <a:ext cx="8640959" cy="507831"/>
          </a:xfrm>
          <a:prstGeom prst="rect">
            <a:avLst/>
          </a:prstGeom>
        </p:spPr>
        <p:txBody>
          <a:bodyPr wrap="square">
            <a:spAutoFit/>
          </a:bodyPr>
          <a:lstStyle/>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除了路由功能以外，其它的功能都不是必须的。</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a:t>
            </a:r>
            <a:r>
              <a:rPr lang="zh-CN" altLang="en-US" sz="2400" b="1" dirty="0" smtClean="0">
                <a:latin typeface="微软雅黑" panose="020B0503020204020204" pitchFamily="34" charset="-122"/>
                <a:ea typeface="微软雅黑" panose="020B0503020204020204" pitchFamily="34" charset="-122"/>
              </a:rPr>
              <a:t>易过程</a:t>
            </a:r>
            <a:endParaRPr lang="en-US" altLang="zh-CN" sz="2400" b="1" dirty="0">
              <a:latin typeface="微软雅黑" panose="020B0503020204020204" pitchFamily="34" charset="-122"/>
              <a:ea typeface="微软雅黑" panose="020B0503020204020204" pitchFamily="34" charset="-122"/>
            </a:endParaRPr>
          </a:p>
        </p:txBody>
      </p:sp>
      <p:pic>
        <p:nvPicPr>
          <p:cNvPr id="7" name="Picture 2"/>
          <p:cNvPicPr/>
          <p:nvPr/>
        </p:nvPicPr>
        <p:blipFill>
          <a:blip r:embed="rId1"/>
          <a:srcRect/>
          <a:stretch>
            <a:fillRect/>
          </a:stretch>
        </p:blipFill>
        <p:spPr bwMode="auto">
          <a:xfrm>
            <a:off x="1403648" y="1777017"/>
            <a:ext cx="6356594" cy="3668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a:t>
            </a:r>
            <a:r>
              <a:rPr lang="zh-CN" altLang="en-US" sz="2400" b="1" dirty="0" smtClean="0">
                <a:latin typeface="微软雅黑" panose="020B0503020204020204" pitchFamily="34" charset="-122"/>
                <a:ea typeface="微软雅黑" panose="020B0503020204020204" pitchFamily="34" charset="-122"/>
              </a:rPr>
              <a:t>易过程</a:t>
            </a:r>
            <a:endParaRPr lang="en-US" altLang="zh-CN" sz="2400" b="1" dirty="0">
              <a:latin typeface="微软雅黑" panose="020B0503020204020204" pitchFamily="34" charset="-122"/>
              <a:ea typeface="微软雅黑" panose="020B0503020204020204" pitchFamily="34" charset="-122"/>
            </a:endParaRPr>
          </a:p>
        </p:txBody>
      </p:sp>
      <p:sp>
        <p:nvSpPr>
          <p:cNvPr id="7" name="矩形 6"/>
          <p:cNvSpPr/>
          <p:nvPr/>
        </p:nvSpPr>
        <p:spPr>
          <a:xfrm>
            <a:off x="251520" y="3500881"/>
            <a:ext cx="8653759"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2</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A</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将交易单广播至全网</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比特</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币</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就发送给</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了</a:t>
            </a:r>
            <a:r>
              <a:rPr lang="en-US" altLang="zh-CN" sz="2000" dirty="0" smtClean="0">
                <a:latin typeface="微软雅黑" panose="020B0503020204020204" pitchFamily="34" charset="-122"/>
                <a:ea typeface="微软雅黑" panose="020B0503020204020204" pitchFamily="34" charset="-122"/>
                <a:cs typeface="宋体" panose="02010600030101010101" pitchFamily="2" charset="-122"/>
              </a:rPr>
              <a:t>B</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每个节点都将收到的交易信息纳入一个区块</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中</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矩形 7"/>
          <p:cNvSpPr/>
          <p:nvPr/>
        </p:nvSpPr>
        <p:spPr>
          <a:xfrm>
            <a:off x="251520" y="1313483"/>
            <a:ext cx="8640959" cy="1005840"/>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1</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：所</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有者</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A</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利用他的私钥对前一次交</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易</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（比特币来源）</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和</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下一位所有者</a:t>
            </a:r>
            <a:r>
              <a:rPr lang="en-US" altLang="zh-CN" sz="2000" dirty="0" smtClean="0">
                <a:latin typeface="微软雅黑" panose="020B0503020204020204" pitchFamily="34" charset="-122"/>
                <a:ea typeface="微软雅黑" panose="020B0503020204020204" pitchFamily="34" charset="-122"/>
                <a:cs typeface="宋体" panose="02010600030101010101" pitchFamily="2" charset="-122"/>
              </a:rPr>
              <a:t>B</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签</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署一</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个</a:t>
            </a:r>
            <a:r>
              <a:rPr lang="zh-CN" altLang="zh-CN"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数</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字签名</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，并将这个签名附加在这</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枚</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货</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币</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的末尾，生成交易</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单</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矩形 9"/>
          <p:cNvSpPr/>
          <p:nvPr/>
        </p:nvSpPr>
        <p:spPr>
          <a:xfrm>
            <a:off x="251520" y="2780928"/>
            <a:ext cx="8640959" cy="553998"/>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en-US" altLang="zh-CN" sz="2000" dirty="0" smtClean="0">
                <a:solidFill>
                  <a:schemeClr val="accent5"/>
                </a:solidFill>
                <a:latin typeface="+mn-ea"/>
                <a:cs typeface="宋体" panose="02010600030101010101" pitchFamily="2" charset="-122"/>
              </a:rPr>
              <a:t>B</a:t>
            </a:r>
            <a:r>
              <a:rPr lang="zh-CN" altLang="en-US" sz="2000" dirty="0">
                <a:solidFill>
                  <a:schemeClr val="accent5"/>
                </a:solidFill>
                <a:latin typeface="+mn-ea"/>
                <a:cs typeface="宋体" panose="02010600030101010101" pitchFamily="2" charset="-122"/>
              </a:rPr>
              <a:t>以</a:t>
            </a:r>
            <a:r>
              <a:rPr lang="zh-CN" altLang="zh-CN" sz="2000" dirty="0" smtClean="0">
                <a:solidFill>
                  <a:schemeClr val="accent5"/>
                </a:solidFill>
                <a:latin typeface="+mn-ea"/>
                <a:cs typeface="宋体" panose="02010600030101010101" pitchFamily="2" charset="-122"/>
              </a:rPr>
              <a:t>公</a:t>
            </a:r>
            <a:r>
              <a:rPr lang="zh-CN" altLang="zh-CN" sz="2000" dirty="0">
                <a:solidFill>
                  <a:schemeClr val="accent5"/>
                </a:solidFill>
                <a:latin typeface="+mn-ea"/>
                <a:cs typeface="宋体" panose="02010600030101010101" pitchFamily="2" charset="-122"/>
              </a:rPr>
              <a:t>钥</a:t>
            </a:r>
            <a:r>
              <a:rPr lang="zh-CN" altLang="en-US" sz="2000" dirty="0">
                <a:solidFill>
                  <a:schemeClr val="accent5"/>
                </a:solidFill>
                <a:latin typeface="+mn-ea"/>
                <a:cs typeface="宋体" panose="02010600030101010101" pitchFamily="2" charset="-122"/>
              </a:rPr>
              <a:t>作为接收方地址</a:t>
            </a:r>
            <a:endParaRPr lang="en-US" altLang="zh-CN" sz="2000" dirty="0">
              <a:solidFill>
                <a:schemeClr val="accent5"/>
              </a:solidFill>
              <a:latin typeface="+mn-ea"/>
              <a:cs typeface="宋体" panose="02010600030101010101" pitchFamily="2" charset="-122"/>
            </a:endParaRPr>
          </a:p>
        </p:txBody>
      </p:sp>
      <p:sp>
        <p:nvSpPr>
          <p:cNvPr id="11" name="矩形 10"/>
          <p:cNvSpPr/>
          <p:nvPr/>
        </p:nvSpPr>
        <p:spPr>
          <a:xfrm>
            <a:off x="251520" y="4543960"/>
            <a:ext cx="8653759" cy="1477328"/>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cs typeface="宋体" panose="02010600030101010101" pitchFamily="2" charset="-122"/>
              </a:rPr>
              <a:t>对</a:t>
            </a:r>
            <a:r>
              <a:rPr lang="en-US" altLang="zh-CN" sz="2000" dirty="0">
                <a:solidFill>
                  <a:schemeClr val="accent5"/>
                </a:solidFill>
                <a:latin typeface="+mn-ea"/>
                <a:cs typeface="宋体" panose="02010600030101010101" pitchFamily="2" charset="-122"/>
              </a:rPr>
              <a:t>B</a:t>
            </a:r>
            <a:r>
              <a:rPr lang="zh-CN" altLang="en-US" sz="2000" dirty="0">
                <a:solidFill>
                  <a:schemeClr val="accent5"/>
                </a:solidFill>
                <a:latin typeface="+mn-ea"/>
                <a:cs typeface="宋体" panose="02010600030101010101" pitchFamily="2" charset="-122"/>
              </a:rPr>
              <a:t>而言，该</a:t>
            </a:r>
            <a:r>
              <a:rPr lang="zh-CN" altLang="en-US" sz="2000" dirty="0" smtClean="0">
                <a:solidFill>
                  <a:schemeClr val="accent5"/>
                </a:solidFill>
                <a:latin typeface="+mn-ea"/>
                <a:cs typeface="宋体" panose="02010600030101010101" pitchFamily="2" charset="-122"/>
              </a:rPr>
              <a:t>枚比特币会即时显示在比</a:t>
            </a:r>
            <a:r>
              <a:rPr lang="zh-CN" altLang="en-US" sz="2000" dirty="0">
                <a:solidFill>
                  <a:schemeClr val="accent5"/>
                </a:solidFill>
                <a:latin typeface="+mn-ea"/>
                <a:cs typeface="宋体" panose="02010600030101010101" pitchFamily="2" charset="-122"/>
              </a:rPr>
              <a:t>特币钱包</a:t>
            </a:r>
            <a:r>
              <a:rPr lang="zh-CN" altLang="en-US" sz="2000" dirty="0" smtClean="0">
                <a:solidFill>
                  <a:schemeClr val="accent5"/>
                </a:solidFill>
                <a:latin typeface="+mn-ea"/>
                <a:cs typeface="宋体" panose="02010600030101010101" pitchFamily="2" charset="-122"/>
              </a:rPr>
              <a:t>中，但直</a:t>
            </a:r>
            <a:r>
              <a:rPr lang="zh-CN" altLang="en-US" sz="2000" dirty="0">
                <a:solidFill>
                  <a:schemeClr val="accent5"/>
                </a:solidFill>
                <a:latin typeface="+mn-ea"/>
                <a:cs typeface="宋体" panose="02010600030101010101" pitchFamily="2" charset="-122"/>
              </a:rPr>
              <a:t>到区</a:t>
            </a:r>
            <a:r>
              <a:rPr lang="zh-CN" altLang="en-US" sz="2000" dirty="0" smtClean="0">
                <a:solidFill>
                  <a:schemeClr val="accent5"/>
                </a:solidFill>
                <a:latin typeface="+mn-ea"/>
                <a:cs typeface="宋体" panose="02010600030101010101" pitchFamily="2" charset="-122"/>
              </a:rPr>
              <a:t>块</a:t>
            </a:r>
            <a:r>
              <a:rPr lang="zh-CN" altLang="en-US" sz="2000" dirty="0">
                <a:solidFill>
                  <a:schemeClr val="accent5"/>
                </a:solidFill>
                <a:latin typeface="+mn-ea"/>
                <a:cs typeface="宋体" panose="02010600030101010101" pitchFamily="2" charset="-122"/>
              </a:rPr>
              <a:t>确认</a:t>
            </a:r>
            <a:r>
              <a:rPr lang="zh-CN" altLang="en-US" sz="2000" dirty="0" smtClean="0">
                <a:solidFill>
                  <a:schemeClr val="accent5"/>
                </a:solidFill>
                <a:latin typeface="+mn-ea"/>
                <a:cs typeface="宋体" panose="02010600030101010101" pitchFamily="2" charset="-122"/>
              </a:rPr>
              <a:t>成功后才可用。目前一笔比特币从支付到最终确认成功，得</a:t>
            </a:r>
            <a:r>
              <a:rPr lang="zh-CN" altLang="en-US" sz="2000" dirty="0">
                <a:solidFill>
                  <a:schemeClr val="accent5"/>
                </a:solidFill>
                <a:latin typeface="+mn-ea"/>
                <a:cs typeface="宋体" panose="02010600030101010101" pitchFamily="2" charset="-122"/>
              </a:rPr>
              <a:t>到</a:t>
            </a:r>
            <a:r>
              <a:rPr lang="en-US" altLang="zh-CN" sz="2000" dirty="0">
                <a:solidFill>
                  <a:schemeClr val="accent5"/>
                </a:solidFill>
                <a:latin typeface="+mn-ea"/>
                <a:cs typeface="宋体" panose="02010600030101010101" pitchFamily="2" charset="-122"/>
              </a:rPr>
              <a:t>6</a:t>
            </a:r>
            <a:r>
              <a:rPr lang="zh-CN" altLang="en-US" sz="2000" dirty="0" smtClean="0">
                <a:solidFill>
                  <a:schemeClr val="accent5"/>
                </a:solidFill>
                <a:latin typeface="+mn-ea"/>
                <a:cs typeface="宋体" panose="02010600030101010101" pitchFamily="2" charset="-122"/>
              </a:rPr>
              <a:t>个</a:t>
            </a:r>
            <a:r>
              <a:rPr lang="zh-CN" altLang="en-US" sz="2000" dirty="0">
                <a:solidFill>
                  <a:schemeClr val="accent5"/>
                </a:solidFill>
                <a:latin typeface="+mn-ea"/>
                <a:cs typeface="宋体" panose="02010600030101010101" pitchFamily="2" charset="-122"/>
              </a:rPr>
              <a:t>区块</a:t>
            </a:r>
            <a:r>
              <a:rPr lang="zh-CN" altLang="en-US" sz="2000" dirty="0" smtClean="0">
                <a:solidFill>
                  <a:schemeClr val="accent5"/>
                </a:solidFill>
                <a:latin typeface="+mn-ea"/>
                <a:cs typeface="宋体" panose="02010600030101010101" pitchFamily="2" charset="-122"/>
              </a:rPr>
              <a:t>确</a:t>
            </a:r>
            <a:r>
              <a:rPr lang="zh-CN" altLang="en-US" sz="2000" dirty="0">
                <a:solidFill>
                  <a:schemeClr val="accent5"/>
                </a:solidFill>
                <a:latin typeface="+mn-ea"/>
                <a:cs typeface="宋体" panose="02010600030101010101" pitchFamily="2" charset="-122"/>
              </a:rPr>
              <a:t>认之后才能真正确认到</a:t>
            </a:r>
            <a:r>
              <a:rPr lang="zh-CN" altLang="en-US" sz="2000" dirty="0" smtClean="0">
                <a:solidFill>
                  <a:schemeClr val="accent5"/>
                </a:solidFill>
                <a:latin typeface="+mn-ea"/>
                <a:cs typeface="宋体" panose="02010600030101010101" pitchFamily="2" charset="-122"/>
              </a:rPr>
              <a:t>帐。</a:t>
            </a:r>
            <a:endParaRPr lang="zh-CN" altLang="en-US" sz="2000" dirty="0">
              <a:solidFill>
                <a:schemeClr val="accent5"/>
              </a:solidFill>
              <a:latin typeface="+mn-ea"/>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a:t>
            </a:r>
            <a:r>
              <a:rPr lang="zh-CN" altLang="en-US" sz="2400" b="1" dirty="0" smtClean="0">
                <a:latin typeface="微软雅黑" panose="020B0503020204020204" pitchFamily="34" charset="-122"/>
                <a:ea typeface="微软雅黑" panose="020B0503020204020204" pitchFamily="34" charset="-122"/>
              </a:rPr>
              <a:t>易过程</a:t>
            </a:r>
            <a:endParaRPr lang="en-US" altLang="zh-CN" sz="2400" b="1" dirty="0">
              <a:latin typeface="微软雅黑" panose="020B0503020204020204" pitchFamily="34" charset="-122"/>
              <a:ea typeface="微软雅黑" panose="020B0503020204020204" pitchFamily="34" charset="-122"/>
            </a:endParaRPr>
          </a:p>
        </p:txBody>
      </p:sp>
      <p:sp>
        <p:nvSpPr>
          <p:cNvPr id="3" name="矩形 2"/>
          <p:cNvSpPr/>
          <p:nvPr/>
        </p:nvSpPr>
        <p:spPr>
          <a:xfrm>
            <a:off x="251520" y="1268760"/>
            <a:ext cx="8666558" cy="957955"/>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smtClean="0">
                <a:latin typeface="微软雅黑" panose="020B0503020204020204" pitchFamily="34" charset="-122"/>
                <a:ea typeface="微软雅黑" panose="020B0503020204020204" pitchFamily="34" charset="-122"/>
                <a:cs typeface="宋体" panose="02010600030101010101" pitchFamily="2" charset="-122"/>
              </a:rPr>
              <a:t>3</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步：每个节点通过解</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一道</a:t>
            </a: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数学难题</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，从而去获得</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创</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建新</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区块</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权利</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，并争取得到比特币的奖励（新比特币会在此过程中产生）</a:t>
            </a:r>
            <a:endParaRPr lang="zh-CN" altLang="en-US" sz="2000" dirty="0">
              <a:solidFill>
                <a:schemeClr val="accent5"/>
              </a:solidFill>
              <a:latin typeface="+mn-ea"/>
            </a:endParaRPr>
          </a:p>
        </p:txBody>
      </p:sp>
      <p:sp>
        <p:nvSpPr>
          <p:cNvPr id="7" name="矩形 6"/>
          <p:cNvSpPr/>
          <p:nvPr/>
        </p:nvSpPr>
        <p:spPr>
          <a:xfrm>
            <a:off x="251520" y="2239704"/>
            <a:ext cx="8666558" cy="1938992"/>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rPr>
              <a:t>节</a:t>
            </a:r>
            <a:r>
              <a:rPr lang="zh-CN" altLang="en-US" sz="2000" dirty="0" smtClean="0">
                <a:solidFill>
                  <a:schemeClr val="accent5"/>
                </a:solidFill>
                <a:latin typeface="+mn-ea"/>
              </a:rPr>
              <a:t>点反复尝试寻找</a:t>
            </a:r>
            <a:r>
              <a:rPr lang="zh-CN" altLang="en-US" sz="2000" dirty="0">
                <a:solidFill>
                  <a:schemeClr val="accent5"/>
                </a:solidFill>
                <a:latin typeface="+mn-ea"/>
              </a:rPr>
              <a:t>一</a:t>
            </a:r>
            <a:r>
              <a:rPr lang="zh-CN" altLang="en-US" sz="2000" dirty="0" smtClean="0">
                <a:solidFill>
                  <a:schemeClr val="accent5"/>
                </a:solidFill>
                <a:latin typeface="+mn-ea"/>
              </a:rPr>
              <a:t>个数值，使</a:t>
            </a:r>
            <a:r>
              <a:rPr lang="zh-CN" altLang="en-US" sz="2000" dirty="0">
                <a:solidFill>
                  <a:schemeClr val="accent5"/>
                </a:solidFill>
                <a:latin typeface="+mn-ea"/>
              </a:rPr>
              <a:t>得</a:t>
            </a:r>
            <a:r>
              <a:rPr lang="zh-CN" altLang="en-US" sz="2000" dirty="0" smtClean="0">
                <a:solidFill>
                  <a:schemeClr val="accent5"/>
                </a:solidFill>
                <a:latin typeface="+mn-ea"/>
              </a:rPr>
              <a:t>将该数值、区</a:t>
            </a:r>
            <a:r>
              <a:rPr lang="zh-CN" altLang="en-US" sz="2000" dirty="0">
                <a:solidFill>
                  <a:schemeClr val="accent5"/>
                </a:solidFill>
                <a:latin typeface="+mn-ea"/>
              </a:rPr>
              <a:t>块链中最后一</a:t>
            </a:r>
            <a:r>
              <a:rPr lang="zh-CN" altLang="en-US" sz="2000" dirty="0" smtClean="0">
                <a:solidFill>
                  <a:schemeClr val="accent5"/>
                </a:solidFill>
                <a:latin typeface="+mn-ea"/>
              </a:rPr>
              <a:t>个</a:t>
            </a:r>
            <a:r>
              <a:rPr lang="zh-CN" altLang="en-US" sz="2000" dirty="0">
                <a:solidFill>
                  <a:schemeClr val="accent5"/>
                </a:solidFill>
                <a:latin typeface="+mn-ea"/>
              </a:rPr>
              <a:t>区块</a:t>
            </a:r>
            <a:r>
              <a:rPr lang="zh-CN" altLang="en-US" sz="2000" dirty="0" smtClean="0">
                <a:solidFill>
                  <a:schemeClr val="accent5"/>
                </a:solidFill>
                <a:latin typeface="+mn-ea"/>
              </a:rPr>
              <a:t>的</a:t>
            </a:r>
            <a:r>
              <a:rPr lang="en-US" altLang="zh-CN" sz="2000" dirty="0">
                <a:solidFill>
                  <a:schemeClr val="accent5"/>
                </a:solidFill>
                <a:latin typeface="+mn-ea"/>
              </a:rPr>
              <a:t>H</a:t>
            </a:r>
            <a:r>
              <a:rPr lang="en-US" altLang="zh-CN" sz="2000" dirty="0" smtClean="0">
                <a:solidFill>
                  <a:schemeClr val="accent5"/>
                </a:solidFill>
                <a:latin typeface="+mn-ea"/>
              </a:rPr>
              <a:t>ash</a:t>
            </a:r>
            <a:r>
              <a:rPr lang="zh-CN" altLang="en-US" sz="2000" dirty="0" smtClean="0">
                <a:solidFill>
                  <a:schemeClr val="accent5"/>
                </a:solidFill>
                <a:latin typeface="+mn-ea"/>
              </a:rPr>
              <a:t>值</a:t>
            </a:r>
            <a:r>
              <a:rPr lang="zh-CN" altLang="en-US" sz="2000" dirty="0">
                <a:solidFill>
                  <a:schemeClr val="accent5"/>
                </a:solidFill>
                <a:latin typeface="+mn-ea"/>
              </a:rPr>
              <a:t>以</a:t>
            </a:r>
            <a:r>
              <a:rPr lang="zh-CN" altLang="en-US" sz="2000" dirty="0" smtClean="0">
                <a:solidFill>
                  <a:schemeClr val="accent5"/>
                </a:solidFill>
                <a:latin typeface="+mn-ea"/>
              </a:rPr>
              <a:t>及交</a:t>
            </a:r>
            <a:r>
              <a:rPr lang="zh-CN" altLang="en-US" sz="2000" dirty="0">
                <a:solidFill>
                  <a:schemeClr val="accent5"/>
                </a:solidFill>
                <a:latin typeface="+mn-ea"/>
              </a:rPr>
              <a:t>易</a:t>
            </a:r>
            <a:r>
              <a:rPr lang="zh-CN" altLang="en-US" sz="2000" dirty="0" smtClean="0">
                <a:solidFill>
                  <a:schemeClr val="accent5"/>
                </a:solidFill>
                <a:latin typeface="+mn-ea"/>
              </a:rPr>
              <a:t>单三部分送入</a:t>
            </a:r>
            <a:r>
              <a:rPr lang="en-US" altLang="zh-CN" sz="2000" dirty="0" smtClean="0">
                <a:solidFill>
                  <a:schemeClr val="accent5"/>
                </a:solidFill>
                <a:latin typeface="+mn-ea"/>
              </a:rPr>
              <a:t>SHA256</a:t>
            </a:r>
            <a:r>
              <a:rPr lang="zh-CN" altLang="en-US" sz="2000" dirty="0">
                <a:solidFill>
                  <a:schemeClr val="accent5"/>
                </a:solidFill>
                <a:latin typeface="+mn-ea"/>
              </a:rPr>
              <a:t>算</a:t>
            </a:r>
            <a:r>
              <a:rPr lang="zh-CN" altLang="en-US" sz="2000" dirty="0" smtClean="0">
                <a:solidFill>
                  <a:schemeClr val="accent5"/>
                </a:solidFill>
                <a:latin typeface="+mn-ea"/>
              </a:rPr>
              <a:t>法后能计</a:t>
            </a:r>
            <a:r>
              <a:rPr lang="zh-CN" altLang="en-US" sz="2000" dirty="0">
                <a:solidFill>
                  <a:schemeClr val="accent5"/>
                </a:solidFill>
                <a:latin typeface="+mn-ea"/>
              </a:rPr>
              <a:t>算出散列值</a:t>
            </a:r>
            <a:r>
              <a:rPr lang="en-US" altLang="zh-CN" sz="2000" dirty="0">
                <a:solidFill>
                  <a:schemeClr val="accent5"/>
                </a:solidFill>
                <a:latin typeface="+mn-ea"/>
              </a:rPr>
              <a:t>X</a:t>
            </a:r>
            <a:r>
              <a:rPr lang="zh-CN" altLang="en-US" sz="2000" dirty="0">
                <a:solidFill>
                  <a:schemeClr val="accent5"/>
                </a:solidFill>
                <a:latin typeface="+mn-ea"/>
              </a:rPr>
              <a:t>（</a:t>
            </a:r>
            <a:r>
              <a:rPr lang="en-US" altLang="zh-CN" sz="2000" dirty="0">
                <a:solidFill>
                  <a:schemeClr val="accent5"/>
                </a:solidFill>
                <a:latin typeface="+mn-ea"/>
              </a:rPr>
              <a:t>256</a:t>
            </a:r>
            <a:r>
              <a:rPr lang="zh-CN" altLang="en-US" sz="2000" dirty="0">
                <a:solidFill>
                  <a:schemeClr val="accent5"/>
                </a:solidFill>
                <a:latin typeface="+mn-ea"/>
              </a:rPr>
              <a:t>位</a:t>
            </a:r>
            <a:r>
              <a:rPr lang="zh-CN" altLang="en-US" sz="2000" dirty="0" smtClean="0">
                <a:solidFill>
                  <a:schemeClr val="accent5"/>
                </a:solidFill>
                <a:latin typeface="+mn-ea"/>
              </a:rPr>
              <a:t>）满</a:t>
            </a:r>
            <a:r>
              <a:rPr lang="zh-CN" altLang="en-US" sz="2000" dirty="0">
                <a:solidFill>
                  <a:schemeClr val="accent5"/>
                </a:solidFill>
                <a:latin typeface="+mn-ea"/>
              </a:rPr>
              <a:t>足一定条件（比如前</a:t>
            </a:r>
            <a:r>
              <a:rPr lang="en-US" altLang="zh-CN" sz="2000" dirty="0">
                <a:solidFill>
                  <a:schemeClr val="accent5"/>
                </a:solidFill>
                <a:latin typeface="+mn-ea"/>
              </a:rPr>
              <a:t>20</a:t>
            </a:r>
            <a:r>
              <a:rPr lang="zh-CN" altLang="en-US" sz="2000" dirty="0">
                <a:solidFill>
                  <a:schemeClr val="accent5"/>
                </a:solidFill>
                <a:latin typeface="+mn-ea"/>
              </a:rPr>
              <a:t>位均为</a:t>
            </a:r>
            <a:r>
              <a:rPr lang="en-US" altLang="zh-CN" sz="2000" dirty="0">
                <a:solidFill>
                  <a:schemeClr val="accent5"/>
                </a:solidFill>
                <a:latin typeface="+mn-ea"/>
              </a:rPr>
              <a:t>0</a:t>
            </a:r>
            <a:r>
              <a:rPr lang="zh-CN" altLang="en-US" sz="2000" dirty="0" smtClean="0">
                <a:solidFill>
                  <a:schemeClr val="accent5"/>
                </a:solidFill>
                <a:latin typeface="+mn-ea"/>
              </a:rPr>
              <a:t>），即找到数学难题的解。由此可见，答案并不唯一</a:t>
            </a:r>
            <a:endParaRPr lang="zh-CN" altLang="en-US" sz="2000" dirty="0">
              <a:solidFill>
                <a:schemeClr val="accent5"/>
              </a:solidFill>
              <a:latin typeface="+mn-ea"/>
            </a:endParaRPr>
          </a:p>
        </p:txBody>
      </p:sp>
      <p:sp>
        <p:nvSpPr>
          <p:cNvPr id="8" name="矩形 7"/>
          <p:cNvSpPr/>
          <p:nvPr/>
        </p:nvSpPr>
        <p:spPr>
          <a:xfrm>
            <a:off x="251520" y="4213537"/>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4</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步：当一个节点找</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到解</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时，它就向全网广播该区块记录的</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所有盖时间戳交易</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，并由全网其他节点核</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对</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矩形 8"/>
          <p:cNvSpPr/>
          <p:nvPr/>
        </p:nvSpPr>
        <p:spPr>
          <a:xfrm>
            <a:off x="251520" y="5293657"/>
            <a:ext cx="8640960" cy="1015663"/>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smtClean="0">
                <a:solidFill>
                  <a:schemeClr val="accent5"/>
                </a:solidFill>
                <a:latin typeface="+mn-ea"/>
                <a:cs typeface="宋体" panose="02010600030101010101" pitchFamily="2" charset="-122"/>
              </a:rPr>
              <a:t>时</a:t>
            </a:r>
            <a:r>
              <a:rPr lang="zh-CN" altLang="en-US" sz="2000" dirty="0">
                <a:solidFill>
                  <a:schemeClr val="accent5"/>
                </a:solidFill>
                <a:latin typeface="+mn-ea"/>
                <a:cs typeface="宋体" panose="02010600030101010101" pitchFamily="2" charset="-122"/>
              </a:rPr>
              <a:t>间</a:t>
            </a:r>
            <a:r>
              <a:rPr lang="zh-CN" altLang="en-US" sz="2000" dirty="0" smtClean="0">
                <a:solidFill>
                  <a:schemeClr val="accent5"/>
                </a:solidFill>
                <a:latin typeface="+mn-ea"/>
                <a:cs typeface="宋体" panose="02010600030101010101" pitchFamily="2" charset="-122"/>
              </a:rPr>
              <a:t>戳用来证</a:t>
            </a:r>
            <a:r>
              <a:rPr lang="zh-CN" altLang="en-US" sz="2000" dirty="0">
                <a:solidFill>
                  <a:schemeClr val="accent5"/>
                </a:solidFill>
                <a:latin typeface="+mn-ea"/>
                <a:cs typeface="宋体" panose="02010600030101010101" pitchFamily="2" charset="-122"/>
              </a:rPr>
              <a:t>实特</a:t>
            </a:r>
            <a:r>
              <a:rPr lang="zh-CN" altLang="en-US" sz="2000" dirty="0" smtClean="0">
                <a:solidFill>
                  <a:schemeClr val="accent5"/>
                </a:solidFill>
                <a:latin typeface="+mn-ea"/>
                <a:cs typeface="宋体" panose="02010600030101010101" pitchFamily="2" charset="-122"/>
              </a:rPr>
              <a:t>定区块必</a:t>
            </a:r>
            <a:r>
              <a:rPr lang="zh-CN" altLang="en-US" sz="2000" dirty="0">
                <a:solidFill>
                  <a:schemeClr val="accent5"/>
                </a:solidFill>
                <a:latin typeface="+mn-ea"/>
                <a:cs typeface="宋体" panose="02010600030101010101" pitchFamily="2" charset="-122"/>
              </a:rPr>
              <a:t>然于某特定时间是的确存在</a:t>
            </a:r>
            <a:r>
              <a:rPr lang="zh-CN" altLang="en-US" sz="2000" dirty="0" smtClean="0">
                <a:solidFill>
                  <a:schemeClr val="accent5"/>
                </a:solidFill>
                <a:latin typeface="+mn-ea"/>
                <a:cs typeface="宋体" panose="02010600030101010101" pitchFamily="2" charset="-122"/>
              </a:rPr>
              <a:t>的。比特币网络采取从</a:t>
            </a:r>
            <a:r>
              <a:rPr lang="en-US" altLang="zh-CN" sz="2000" dirty="0" smtClean="0">
                <a:solidFill>
                  <a:schemeClr val="accent5"/>
                </a:solidFill>
                <a:latin typeface="+mn-ea"/>
                <a:cs typeface="宋体" panose="02010600030101010101" pitchFamily="2" charset="-122"/>
              </a:rPr>
              <a:t>5</a:t>
            </a:r>
            <a:r>
              <a:rPr lang="zh-CN" altLang="en-US" sz="2000" dirty="0" smtClean="0">
                <a:solidFill>
                  <a:schemeClr val="accent5"/>
                </a:solidFill>
                <a:latin typeface="+mn-ea"/>
                <a:cs typeface="宋体" panose="02010600030101010101" pitchFamily="2" charset="-122"/>
              </a:rPr>
              <a:t>个以上节点获取时间，然后取中间值的方式作为时间戳。</a:t>
            </a:r>
            <a:endParaRPr lang="zh-CN" altLang="zh-CN" sz="2000" dirty="0">
              <a:solidFill>
                <a:schemeClr val="accent5"/>
              </a:solidFill>
              <a:latin typeface="+mn-ea"/>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交易过程</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251520" y="1268760"/>
            <a:ext cx="8640960" cy="1015663"/>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5</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步：全网其他节点</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核对该区块记账的正确</a:t>
            </a:r>
            <a:r>
              <a:rPr lang="zh-CN" altLang="zh-CN"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性</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没有错误后他们将在该合法区块之后竞争下一个区块，这样就形成了一个合法记账的区块</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链</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矩形 6"/>
          <p:cNvSpPr/>
          <p:nvPr/>
        </p:nvSpPr>
        <p:spPr>
          <a:xfrm>
            <a:off x="251520" y="2348880"/>
            <a:ext cx="8640960" cy="2400657"/>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smtClean="0">
                <a:solidFill>
                  <a:schemeClr val="accent5"/>
                </a:solidFill>
                <a:latin typeface="+mn-ea"/>
                <a:cs typeface="宋体" panose="02010600030101010101" pitchFamily="2" charset="-122"/>
              </a:rPr>
              <a:t>每个区块的创建时间大约在</a:t>
            </a:r>
            <a:r>
              <a:rPr lang="en-US" altLang="zh-CN" sz="2000" dirty="0" smtClean="0">
                <a:solidFill>
                  <a:schemeClr val="accent5"/>
                </a:solidFill>
                <a:latin typeface="+mn-ea"/>
                <a:cs typeface="宋体" panose="02010600030101010101" pitchFamily="2" charset="-122"/>
              </a:rPr>
              <a:t>10</a:t>
            </a:r>
            <a:r>
              <a:rPr lang="zh-CN" altLang="en-US" sz="2000" dirty="0" smtClean="0">
                <a:solidFill>
                  <a:schemeClr val="accent5"/>
                </a:solidFill>
                <a:latin typeface="+mn-ea"/>
                <a:cs typeface="宋体" panose="02010600030101010101" pitchFamily="2" charset="-122"/>
              </a:rPr>
              <a:t>分钟。随着全网算力的不断变化，每个区块的产生时间会随算力增强而缩短、随算力减弱而延长。其原理</a:t>
            </a:r>
            <a:r>
              <a:rPr lang="zh-CN" altLang="en-US" sz="2000" dirty="0">
                <a:solidFill>
                  <a:schemeClr val="accent5"/>
                </a:solidFill>
                <a:latin typeface="+mn-ea"/>
                <a:cs typeface="宋体" panose="02010600030101010101" pitchFamily="2" charset="-122"/>
              </a:rPr>
              <a:t>是根据最</a:t>
            </a:r>
            <a:r>
              <a:rPr lang="zh-CN" altLang="en-US" sz="2000" dirty="0" smtClean="0">
                <a:solidFill>
                  <a:schemeClr val="accent5"/>
                </a:solidFill>
                <a:latin typeface="+mn-ea"/>
                <a:cs typeface="宋体" panose="02010600030101010101" pitchFamily="2" charset="-122"/>
              </a:rPr>
              <a:t>近产生的</a:t>
            </a:r>
            <a:r>
              <a:rPr lang="en-US" altLang="zh-CN" sz="2000" dirty="0" smtClean="0">
                <a:solidFill>
                  <a:schemeClr val="accent5"/>
                </a:solidFill>
                <a:latin typeface="+mn-ea"/>
                <a:cs typeface="宋体" panose="02010600030101010101" pitchFamily="2" charset="-122"/>
              </a:rPr>
              <a:t>2016</a:t>
            </a:r>
            <a:r>
              <a:rPr lang="zh-CN" altLang="en-US" sz="2000" dirty="0" smtClean="0">
                <a:solidFill>
                  <a:schemeClr val="accent5"/>
                </a:solidFill>
                <a:latin typeface="+mn-ea"/>
                <a:cs typeface="宋体" panose="02010600030101010101" pitchFamily="2" charset="-122"/>
              </a:rPr>
              <a:t>年区块的时间差（约两周时间），自动调整每个区块的生成难度（比如减少或增加目标值中</a:t>
            </a:r>
            <a:r>
              <a:rPr lang="en-US" altLang="zh-CN" sz="2000" dirty="0" smtClean="0">
                <a:solidFill>
                  <a:schemeClr val="accent5"/>
                </a:solidFill>
                <a:latin typeface="+mn-ea"/>
                <a:cs typeface="宋体" panose="02010600030101010101" pitchFamily="2" charset="-122"/>
              </a:rPr>
              <a:t>0</a:t>
            </a:r>
            <a:r>
              <a:rPr lang="zh-CN" altLang="en-US" sz="2000" dirty="0" smtClean="0">
                <a:solidFill>
                  <a:schemeClr val="accent5"/>
                </a:solidFill>
                <a:latin typeface="+mn-ea"/>
                <a:cs typeface="宋体" panose="02010600030101010101" pitchFamily="2" charset="-122"/>
              </a:rPr>
              <a:t>的个数），使得每个区块的生成时间是</a:t>
            </a:r>
            <a:r>
              <a:rPr lang="en-US" altLang="zh-CN" sz="2000" dirty="0" smtClean="0">
                <a:solidFill>
                  <a:schemeClr val="accent5"/>
                </a:solidFill>
                <a:latin typeface="+mn-ea"/>
                <a:cs typeface="宋体" panose="02010600030101010101" pitchFamily="2" charset="-122"/>
              </a:rPr>
              <a:t>10</a:t>
            </a:r>
            <a:r>
              <a:rPr lang="zh-CN" altLang="en-US" sz="2000" dirty="0" smtClean="0">
                <a:solidFill>
                  <a:schemeClr val="accent5"/>
                </a:solidFill>
                <a:latin typeface="+mn-ea"/>
                <a:cs typeface="宋体" panose="02010600030101010101" pitchFamily="2" charset="-122"/>
              </a:rPr>
              <a:t>分钟。</a:t>
            </a:r>
            <a:endParaRPr lang="zh-CN" altLang="zh-CN" sz="2000" dirty="0">
              <a:solidFill>
                <a:schemeClr val="accent5"/>
              </a:solidFill>
              <a:latin typeface="+mn-ea"/>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400" dirty="0" smtClean="0">
                <a:latin typeface="微软雅黑" panose="020B0503020204020204" pitchFamily="34" charset="-122"/>
                <a:ea typeface="微软雅黑" panose="020B0503020204020204" pitchFamily="34" charset="-122"/>
              </a:rPr>
              <a:t>   区块链简介</a:t>
            </a:r>
            <a:endParaRPr lang="zh-CN" altLang="en-US" sz="2400" dirty="0">
              <a:latin typeface="微软雅黑" panose="020B0503020204020204" pitchFamily="34" charset="-122"/>
              <a:ea typeface="微软雅黑" panose="020B0503020204020204"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eaLnBrk="0" hangingPunct="0"/>
            <a:r>
              <a:rPr lang="zh-CN" altLang="en-US" sz="2400" dirty="0" smtClean="0">
                <a:latin typeface="微软雅黑" panose="020B0503020204020204" pitchFamily="34" charset="-122"/>
                <a:ea typeface="微软雅黑" panose="020B0503020204020204" pitchFamily="34" charset="-122"/>
              </a:rPr>
              <a:t>   特征及分类</a:t>
            </a:r>
            <a:endParaRPr lang="zh-CN" altLang="en-US" sz="2400" dirty="0">
              <a:latin typeface="微软雅黑" panose="020B0503020204020204" pitchFamily="34" charset="-122"/>
              <a:ea typeface="微软雅黑" panose="020B0503020204020204"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区块链网络</a:t>
            </a:r>
            <a:endParaRPr lang="zh-CN" altLang="zh-CN" sz="2400" dirty="0">
              <a:latin typeface="微软雅黑" panose="020B0503020204020204" pitchFamily="34" charset="-122"/>
              <a:ea typeface="微软雅黑" panose="020B0503020204020204"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9" name="AutoShape 14"/>
          <p:cNvSpPr>
            <a:spLocks noChangeArrowheads="1"/>
          </p:cNvSpPr>
          <p:nvPr/>
        </p:nvSpPr>
        <p:spPr bwMode="auto">
          <a:xfrm>
            <a:off x="2082800" y="3583781"/>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数据结构</a:t>
            </a:r>
            <a:endParaRPr lang="zh-CN" altLang="zh-CN" sz="2400" dirty="0">
              <a:latin typeface="微软雅黑" panose="020B0503020204020204" pitchFamily="34" charset="-122"/>
              <a:ea typeface="微软雅黑" panose="020B0503020204020204" pitchFamily="34" charset="-122"/>
            </a:endParaRPr>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26"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27"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28"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核心问题</a:t>
            </a:r>
            <a:endParaRPr lang="zh-CN" sz="2400" dirty="0">
              <a:latin typeface="微软雅黑" panose="020B0503020204020204" pitchFamily="34" charset="-122"/>
              <a:ea typeface="微软雅黑" panose="020B0503020204020204" pitchFamily="34" charset="-122"/>
            </a:endParaRPr>
          </a:p>
        </p:txBody>
      </p:sp>
      <p:sp>
        <p:nvSpPr>
          <p:cNvPr id="29"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0"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31"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前景展望</a:t>
            </a:r>
            <a:endParaRPr lang="zh-CN" sz="2400" dirty="0">
              <a:latin typeface="微软雅黑" panose="020B0503020204020204" pitchFamily="34" charset="-122"/>
              <a:ea typeface="微软雅黑" panose="020B0503020204020204" pitchFamily="34" charset="-122"/>
            </a:endParaRPr>
          </a:p>
        </p:txBody>
      </p:sp>
      <p:sp>
        <p:nvSpPr>
          <p:cNvPr id="33"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a:t>
            </a:r>
            <a:r>
              <a:rPr lang="zh-CN" altLang="en-US" sz="2400" b="1" dirty="0">
                <a:latin typeface="微软雅黑" panose="020B0503020204020204" pitchFamily="34" charset="-122"/>
                <a:ea typeface="微软雅黑" panose="020B0503020204020204" pitchFamily="34" charset="-122"/>
              </a:rPr>
              <a:t>链</a:t>
            </a:r>
            <a:endParaRPr lang="en-US" altLang="zh-CN" sz="2400" b="1"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251520" y="1268760"/>
            <a:ext cx="8640959" cy="1015663"/>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区块链以区块为单位组织数据</a:t>
            </a:r>
            <a:r>
              <a:rPr lang="zh-CN" altLang="en-US" sz="2000" dirty="0" smtClean="0">
                <a:latin typeface="微软雅黑" panose="020B0503020204020204" pitchFamily="34" charset="-122"/>
                <a:ea typeface="微软雅黑" panose="020B0503020204020204" pitchFamily="34" charset="-122"/>
              </a:rPr>
              <a:t>。全网所</a:t>
            </a:r>
            <a:r>
              <a:rPr lang="zh-CN" altLang="en-US" sz="2000" dirty="0">
                <a:latin typeface="微软雅黑" panose="020B0503020204020204" pitchFamily="34" charset="-122"/>
                <a:ea typeface="微软雅黑" panose="020B0503020204020204" pitchFamily="34" charset="-122"/>
              </a:rPr>
              <a:t>有的交易记录都以交易单的形式存储在全网唯一的区块链</a:t>
            </a:r>
            <a:r>
              <a:rPr lang="zh-CN" altLang="en-US" sz="2000" dirty="0" smtClean="0">
                <a:latin typeface="微软雅黑" panose="020B0503020204020204" pitchFamily="34" charset="-122"/>
                <a:ea typeface="微软雅黑" panose="020B0503020204020204" pitchFamily="34" charset="-122"/>
              </a:rPr>
              <a:t>中。</a:t>
            </a:r>
            <a:endParaRPr lang="zh-CN" altLang="en-US" sz="2000" dirty="0">
              <a:latin typeface="微软雅黑" panose="020B0503020204020204" pitchFamily="34" charset="-122"/>
              <a:ea typeface="微软雅黑" panose="020B0503020204020204" pitchFamily="34" charset="-122"/>
            </a:endParaRPr>
          </a:p>
        </p:txBody>
      </p:sp>
      <p:pic>
        <p:nvPicPr>
          <p:cNvPr id="2054" name="Picture 6" descr="http://i0.hexunimg.cn/2016-06-06/18426608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6204" y="2230499"/>
            <a:ext cx="4464496" cy="42948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pic>
        <p:nvPicPr>
          <p:cNvPr id="10" name="图片 9"/>
          <p:cNvPicPr/>
          <p:nvPr/>
        </p:nvPicPr>
        <p:blipFill>
          <a:blip r:embed="rId1" cstate="print"/>
          <a:stretch>
            <a:fillRect/>
          </a:stretch>
        </p:blipFill>
        <p:spPr>
          <a:xfrm>
            <a:off x="1403648" y="2996952"/>
            <a:ext cx="6408712" cy="3456384"/>
          </a:xfrm>
          <a:prstGeom prst="rect">
            <a:avLst/>
          </a:prstGeom>
        </p:spPr>
      </p:pic>
      <p:sp>
        <p:nvSpPr>
          <p:cNvPr id="2" name="矩形 1"/>
          <p:cNvSpPr/>
          <p:nvPr/>
        </p:nvSpPr>
        <p:spPr>
          <a:xfrm>
            <a:off x="251520" y="1268760"/>
            <a:ext cx="8640959" cy="1477328"/>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块是一种记录交易</a:t>
            </a:r>
            <a:r>
              <a:rPr lang="zh-CN" altLang="en-US" sz="2000" dirty="0" smtClean="0">
                <a:latin typeface="微软雅黑" panose="020B0503020204020204" pitchFamily="34" charset="-122"/>
                <a:ea typeface="微软雅黑" panose="020B0503020204020204" pitchFamily="34" charset="-122"/>
              </a:rPr>
              <a:t>的数据结构。</a:t>
            </a:r>
            <a:r>
              <a:rPr lang="zh-CN" altLang="en-US" sz="2000" dirty="0">
                <a:latin typeface="微软雅黑" panose="020B0503020204020204" pitchFamily="34" charset="-122"/>
                <a:ea typeface="微软雅黑" panose="020B0503020204020204" pitchFamily="34" charset="-122"/>
              </a:rPr>
              <a:t>每个区块</a:t>
            </a:r>
            <a:r>
              <a:rPr lang="zh-CN" altLang="en-US" sz="2000" dirty="0" smtClean="0">
                <a:latin typeface="微软雅黑" panose="020B0503020204020204" pitchFamily="34" charset="-122"/>
                <a:ea typeface="微软雅黑" panose="020B0503020204020204" pitchFamily="34" charset="-122"/>
              </a:rPr>
              <a:t>由区</a:t>
            </a:r>
            <a:r>
              <a:rPr lang="zh-CN" altLang="en-US" sz="2000" dirty="0">
                <a:latin typeface="微软雅黑" panose="020B0503020204020204" pitchFamily="34" charset="-122"/>
                <a:ea typeface="微软雅黑" panose="020B0503020204020204" pitchFamily="34" charset="-122"/>
              </a:rPr>
              <a:t>块</a:t>
            </a:r>
            <a:r>
              <a:rPr lang="zh-CN" altLang="en-US" sz="2000" dirty="0" smtClean="0">
                <a:latin typeface="微软雅黑" panose="020B0503020204020204" pitchFamily="34" charset="-122"/>
                <a:ea typeface="微软雅黑" panose="020B0503020204020204" pitchFamily="34" charset="-122"/>
              </a:rPr>
              <a:t>头</a:t>
            </a:r>
            <a:r>
              <a:rPr lang="zh-CN" altLang="en-US" sz="2000" dirty="0">
                <a:latin typeface="微软雅黑" panose="020B0503020204020204" pitchFamily="34" charset="-122"/>
                <a:ea typeface="微软雅黑" panose="020B0503020204020204" pitchFamily="34" charset="-122"/>
              </a:rPr>
              <a:t>和</a:t>
            </a: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块主体组成，区块主</a:t>
            </a:r>
            <a:r>
              <a:rPr lang="zh-CN" altLang="en-US" sz="2000" dirty="0" smtClean="0">
                <a:latin typeface="微软雅黑" panose="020B0503020204020204" pitchFamily="34" charset="-122"/>
                <a:ea typeface="微软雅黑" panose="020B0503020204020204" pitchFamily="34" charset="-122"/>
              </a:rPr>
              <a:t>体只负</a:t>
            </a:r>
            <a:r>
              <a:rPr lang="zh-CN" altLang="en-US" sz="2000" dirty="0">
                <a:latin typeface="微软雅黑" panose="020B0503020204020204" pitchFamily="34" charset="-122"/>
                <a:ea typeface="微软雅黑" panose="020B0503020204020204" pitchFamily="34" charset="-122"/>
              </a:rPr>
              <a:t>责记</a:t>
            </a:r>
            <a:r>
              <a:rPr lang="zh-CN" altLang="en-US" sz="2000" dirty="0" smtClean="0">
                <a:latin typeface="微软雅黑" panose="020B0503020204020204" pitchFamily="34" charset="-122"/>
                <a:ea typeface="微软雅黑" panose="020B0503020204020204" pitchFamily="34" charset="-122"/>
              </a:rPr>
              <a:t>录前一段时间内的所有交</a:t>
            </a:r>
            <a:r>
              <a:rPr lang="zh-CN" altLang="en-US" sz="2000" dirty="0">
                <a:latin typeface="微软雅黑" panose="020B0503020204020204" pitchFamily="34" charset="-122"/>
                <a:ea typeface="微软雅黑" panose="020B0503020204020204" pitchFamily="34" charset="-122"/>
              </a:rPr>
              <a:t>易信息</a:t>
            </a: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块链的大部分功能</a:t>
            </a:r>
            <a:r>
              <a:rPr lang="zh-CN" altLang="en-US" sz="2000" dirty="0" smtClean="0">
                <a:latin typeface="微软雅黑" panose="020B0503020204020204" pitchFamily="34" charset="-122"/>
                <a:ea typeface="微软雅黑" panose="020B0503020204020204" pitchFamily="34" charset="-122"/>
              </a:rPr>
              <a:t>都由</a:t>
            </a:r>
            <a:r>
              <a:rPr lang="zh-CN" altLang="en-US" sz="2000" dirty="0">
                <a:latin typeface="微软雅黑" panose="020B0503020204020204" pitchFamily="34" charset="-122"/>
                <a:ea typeface="微软雅黑" panose="020B0503020204020204" pitchFamily="34" charset="-122"/>
              </a:rPr>
              <a:t>区块头实</a:t>
            </a:r>
            <a:r>
              <a:rPr lang="zh-CN" altLang="en-US" sz="2000" dirty="0" smtClean="0">
                <a:latin typeface="微软雅黑" panose="020B0503020204020204" pitchFamily="34" charset="-122"/>
                <a:ea typeface="微软雅黑" panose="020B0503020204020204" pitchFamily="34" charset="-122"/>
              </a:rPr>
              <a:t>现。</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a:t>
            </a:r>
            <a:endParaRPr lang="en-US" altLang="zh-CN" sz="24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区块头</a:t>
            </a:r>
            <a:endParaRPr lang="en-US" altLang="zh-CN" sz="2400" b="1"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30658" y="1035457"/>
            <a:ext cx="2433830" cy="5408012"/>
          </a:xfrm>
          <a:prstGeom prst="rect">
            <a:avLst/>
          </a:prstGeom>
        </p:spPr>
      </p:pic>
      <p:sp>
        <p:nvSpPr>
          <p:cNvPr id="8" name="矩形 7"/>
          <p:cNvSpPr/>
          <p:nvPr/>
        </p:nvSpPr>
        <p:spPr>
          <a:xfrm>
            <a:off x="251519" y="1293349"/>
            <a:ext cx="6480721" cy="5170646"/>
          </a:xfrm>
          <a:prstGeom prst="rect">
            <a:avLst/>
          </a:prstGeom>
        </p:spPr>
        <p:txBody>
          <a:bodyPr wrap="square">
            <a:spAutoFit/>
          </a:bodyPr>
          <a:lstStyle/>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版</a:t>
            </a:r>
            <a:r>
              <a:rPr lang="zh-CN" altLang="en-US" sz="2000" dirty="0">
                <a:solidFill>
                  <a:srgbClr val="333333"/>
                </a:solidFill>
                <a:latin typeface="微软雅黑" panose="020B0503020204020204" pitchFamily="34" charset="-122"/>
                <a:ea typeface="微软雅黑" panose="020B0503020204020204" pitchFamily="34" charset="-122"/>
              </a:rPr>
              <a:t>本</a:t>
            </a:r>
            <a:r>
              <a:rPr lang="zh-CN" altLang="en-US" sz="2000" dirty="0" smtClean="0">
                <a:solidFill>
                  <a:srgbClr val="333333"/>
                </a:solidFill>
                <a:latin typeface="微软雅黑" panose="020B0503020204020204" pitchFamily="34" charset="-122"/>
                <a:ea typeface="微软雅黑" panose="020B0503020204020204" pitchFamily="34" charset="-122"/>
              </a:rPr>
              <a:t>号，</a:t>
            </a:r>
            <a:r>
              <a:rPr lang="zh-CN" altLang="en-US" sz="2000" dirty="0">
                <a:solidFill>
                  <a:srgbClr val="333333"/>
                </a:solidFill>
                <a:latin typeface="微软雅黑" panose="020B0503020204020204" pitchFamily="34" charset="-122"/>
                <a:ea typeface="微软雅黑" panose="020B0503020204020204" pitchFamily="34" charset="-122"/>
              </a:rPr>
              <a:t>标示软件及协议的相关版本信</a:t>
            </a:r>
            <a:r>
              <a:rPr lang="zh-CN" altLang="en-US" sz="2000" dirty="0" smtClean="0">
                <a:solidFill>
                  <a:srgbClr val="333333"/>
                </a:solidFill>
                <a:latin typeface="微软雅黑" panose="020B0503020204020204" pitchFamily="34" charset="-122"/>
                <a:ea typeface="微软雅黑" panose="020B0503020204020204" pitchFamily="34" charset="-122"/>
              </a:rPr>
              <a:t>息</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微软雅黑" panose="020B0503020204020204" pitchFamily="34" charset="-122"/>
                <a:ea typeface="微软雅黑" panose="020B0503020204020204" pitchFamily="34" charset="-122"/>
              </a:rPr>
              <a:t>父区块哈希</a:t>
            </a:r>
            <a:r>
              <a:rPr lang="zh-CN" altLang="en-US" sz="2000" dirty="0" smtClean="0">
                <a:solidFill>
                  <a:srgbClr val="333333"/>
                </a:solidFill>
                <a:latin typeface="微软雅黑" panose="020B0503020204020204" pitchFamily="34" charset="-122"/>
                <a:ea typeface="微软雅黑" panose="020B0503020204020204" pitchFamily="34" charset="-122"/>
              </a:rPr>
              <a:t>值，</a:t>
            </a:r>
            <a:r>
              <a:rPr lang="zh-CN" altLang="en-US" sz="2000" dirty="0">
                <a:solidFill>
                  <a:srgbClr val="333333"/>
                </a:solidFill>
                <a:latin typeface="微软雅黑" panose="020B0503020204020204" pitchFamily="34" charset="-122"/>
                <a:ea typeface="微软雅黑" panose="020B0503020204020204" pitchFamily="34" charset="-122"/>
              </a:rPr>
              <a:t>引用的区块链中父区块头的哈希值，通过这个值每个区块才首尾相连组成了区块链，并且这个值对区块链的安全性起到了至关重要的作</a:t>
            </a:r>
            <a:r>
              <a:rPr lang="zh-CN" altLang="en-US" sz="2000" dirty="0" smtClean="0">
                <a:solidFill>
                  <a:srgbClr val="333333"/>
                </a:solidFill>
                <a:latin typeface="微软雅黑" panose="020B0503020204020204" pitchFamily="34" charset="-122"/>
                <a:ea typeface="微软雅黑" panose="020B0503020204020204" pitchFamily="34" charset="-122"/>
              </a:rPr>
              <a:t>用</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en-US" altLang="zh-CN" sz="2000" dirty="0" err="1">
                <a:solidFill>
                  <a:srgbClr val="333333"/>
                </a:solidFill>
                <a:latin typeface="微软雅黑" panose="020B0503020204020204" pitchFamily="34" charset="-122"/>
                <a:ea typeface="微软雅黑" panose="020B0503020204020204" pitchFamily="34" charset="-122"/>
              </a:rPr>
              <a:t>Merkle</a:t>
            </a:r>
            <a:r>
              <a:rPr lang="en-US" altLang="zh-CN" sz="2000" dirty="0">
                <a:solidFill>
                  <a:srgbClr val="333333"/>
                </a:solidFill>
                <a:latin typeface="微软雅黑" panose="020B0503020204020204" pitchFamily="34" charset="-122"/>
                <a:ea typeface="微软雅黑" panose="020B0503020204020204" pitchFamily="34" charset="-122"/>
              </a:rPr>
              <a:t> </a:t>
            </a:r>
            <a:r>
              <a:rPr lang="zh-CN" altLang="en-US" sz="2000" dirty="0" smtClean="0">
                <a:solidFill>
                  <a:srgbClr val="333333"/>
                </a:solidFill>
                <a:latin typeface="微软雅黑" panose="020B0503020204020204" pitchFamily="34" charset="-122"/>
                <a:ea typeface="微软雅黑" panose="020B0503020204020204" pitchFamily="34" charset="-122"/>
              </a:rPr>
              <a:t>根，</a:t>
            </a:r>
            <a:r>
              <a:rPr lang="zh-CN" altLang="en-US" sz="2000" dirty="0">
                <a:solidFill>
                  <a:srgbClr val="333333"/>
                </a:solidFill>
                <a:latin typeface="微软雅黑" panose="020B0503020204020204" pitchFamily="34" charset="-122"/>
                <a:ea typeface="微软雅黑" panose="020B0503020204020204" pitchFamily="34" charset="-122"/>
              </a:rPr>
              <a:t>这个值是由区块主体中所有交易的哈希值再逐级两两哈希计算出来的一个数值，主要用于检验一笔交易是否在这个区块中存</a:t>
            </a:r>
            <a:r>
              <a:rPr lang="zh-CN" altLang="en-US" sz="2000" dirty="0" smtClean="0">
                <a:solidFill>
                  <a:srgbClr val="333333"/>
                </a:solidFill>
                <a:latin typeface="微软雅黑" panose="020B0503020204020204" pitchFamily="34" charset="-122"/>
                <a:ea typeface="微软雅黑" panose="020B0503020204020204" pitchFamily="34" charset="-122"/>
              </a:rPr>
              <a:t>在</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微软雅黑" panose="020B0503020204020204" pitchFamily="34" charset="-122"/>
                <a:ea typeface="微软雅黑" panose="020B0503020204020204" pitchFamily="34" charset="-122"/>
              </a:rPr>
              <a:t>时间</a:t>
            </a:r>
            <a:r>
              <a:rPr lang="zh-CN" altLang="en-US" sz="2000" dirty="0" smtClean="0">
                <a:solidFill>
                  <a:srgbClr val="333333"/>
                </a:solidFill>
                <a:latin typeface="微软雅黑" panose="020B0503020204020204" pitchFamily="34" charset="-122"/>
                <a:ea typeface="微软雅黑" panose="020B0503020204020204" pitchFamily="34" charset="-122"/>
              </a:rPr>
              <a:t>戳，</a:t>
            </a:r>
            <a:r>
              <a:rPr lang="zh-CN" altLang="en-US" sz="2000" dirty="0">
                <a:solidFill>
                  <a:srgbClr val="333333"/>
                </a:solidFill>
                <a:latin typeface="微软雅黑" panose="020B0503020204020204" pitchFamily="34" charset="-122"/>
                <a:ea typeface="微软雅黑" panose="020B0503020204020204" pitchFamily="34" charset="-122"/>
              </a:rPr>
              <a:t>记录该区块产生的时间，精确到</a:t>
            </a:r>
            <a:r>
              <a:rPr lang="zh-CN" altLang="en-US" sz="2000" dirty="0" smtClean="0">
                <a:solidFill>
                  <a:srgbClr val="333333"/>
                </a:solidFill>
                <a:latin typeface="微软雅黑" panose="020B0503020204020204" pitchFamily="34" charset="-122"/>
                <a:ea typeface="微软雅黑" panose="020B0503020204020204" pitchFamily="34" charset="-122"/>
              </a:rPr>
              <a:t>秒</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微软雅黑" panose="020B0503020204020204" pitchFamily="34" charset="-122"/>
                <a:ea typeface="微软雅黑" panose="020B0503020204020204" pitchFamily="34" charset="-122"/>
              </a:rPr>
              <a:t>难度</a:t>
            </a:r>
            <a:r>
              <a:rPr lang="zh-CN" altLang="en-US" sz="2000" dirty="0" smtClean="0">
                <a:solidFill>
                  <a:srgbClr val="333333"/>
                </a:solidFill>
                <a:latin typeface="微软雅黑" panose="020B0503020204020204" pitchFamily="34" charset="-122"/>
                <a:ea typeface="微软雅黑" panose="020B0503020204020204" pitchFamily="34" charset="-122"/>
              </a:rPr>
              <a:t>值，</a:t>
            </a:r>
            <a:r>
              <a:rPr lang="zh-CN" altLang="en-US" sz="2000" dirty="0">
                <a:solidFill>
                  <a:srgbClr val="333333"/>
                </a:solidFill>
                <a:latin typeface="微软雅黑" panose="020B0503020204020204" pitchFamily="34" charset="-122"/>
                <a:ea typeface="微软雅黑" panose="020B0503020204020204" pitchFamily="34" charset="-122"/>
              </a:rPr>
              <a:t>该区块相关数学题的难度目</a:t>
            </a:r>
            <a:r>
              <a:rPr lang="zh-CN" altLang="en-US" sz="2000" dirty="0" smtClean="0">
                <a:solidFill>
                  <a:srgbClr val="333333"/>
                </a:solidFill>
                <a:latin typeface="微软雅黑" panose="020B0503020204020204" pitchFamily="34" charset="-122"/>
                <a:ea typeface="微软雅黑" panose="020B0503020204020204" pitchFamily="34" charset="-122"/>
              </a:rPr>
              <a:t>标</a:t>
            </a:r>
            <a:endParaRPr lang="zh-CN" altLang="en-US" sz="2000"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微软雅黑" panose="020B0503020204020204" pitchFamily="34" charset="-122"/>
                <a:ea typeface="微软雅黑" panose="020B0503020204020204" pitchFamily="34" charset="-122"/>
              </a:rPr>
              <a:t>随机数</a:t>
            </a:r>
            <a:r>
              <a:rPr lang="en-US" altLang="zh-CN" sz="2000" dirty="0" smtClean="0">
                <a:solidFill>
                  <a:srgbClr val="333333"/>
                </a:solidFill>
                <a:latin typeface="微软雅黑" panose="020B0503020204020204" pitchFamily="34" charset="-122"/>
                <a:ea typeface="微软雅黑" panose="020B0503020204020204" pitchFamily="34" charset="-122"/>
              </a:rPr>
              <a:t>(Nonce)</a:t>
            </a:r>
            <a:r>
              <a:rPr lang="zh-CN" altLang="en-US" sz="2000" dirty="0" smtClean="0">
                <a:solidFill>
                  <a:srgbClr val="333333"/>
                </a:solidFill>
                <a:latin typeface="微软雅黑" panose="020B0503020204020204" pitchFamily="34" charset="-122"/>
                <a:ea typeface="微软雅黑" panose="020B0503020204020204" pitchFamily="34" charset="-122"/>
              </a:rPr>
              <a:t>，</a:t>
            </a:r>
            <a:r>
              <a:rPr lang="zh-CN" altLang="en-US" sz="2000" dirty="0">
                <a:solidFill>
                  <a:srgbClr val="333333"/>
                </a:solidFill>
                <a:latin typeface="微软雅黑" panose="020B0503020204020204" pitchFamily="34" charset="-122"/>
                <a:ea typeface="微软雅黑" panose="020B0503020204020204" pitchFamily="34" charset="-122"/>
              </a:rPr>
              <a:t>记录解密该区块相关数学题的答案的</a:t>
            </a:r>
            <a:r>
              <a:rPr lang="zh-CN" altLang="en-US" sz="2000" dirty="0" smtClean="0">
                <a:solidFill>
                  <a:srgbClr val="333333"/>
                </a:solidFill>
                <a:latin typeface="微软雅黑" panose="020B0503020204020204" pitchFamily="34" charset="-122"/>
                <a:ea typeface="微软雅黑" panose="020B0503020204020204" pitchFamily="34" charset="-122"/>
              </a:rPr>
              <a:t>值</a:t>
            </a:r>
            <a:endParaRPr lang="zh-CN" altLang="en-US" sz="2000" dirty="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20" y="1268760"/>
            <a:ext cx="8640959" cy="4708981"/>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在当前区</a:t>
            </a:r>
            <a:r>
              <a:rPr lang="zh-CN" altLang="en-US" sz="2000" dirty="0" smtClean="0">
                <a:latin typeface="微软雅黑" panose="020B0503020204020204" pitchFamily="34" charset="-122"/>
                <a:ea typeface="微软雅黑" panose="020B0503020204020204" pitchFamily="34" charset="-122"/>
              </a:rPr>
              <a:t>块加入区块链后，</a:t>
            </a:r>
            <a:r>
              <a:rPr lang="zh-CN" altLang="en-US" sz="2000" dirty="0">
                <a:latin typeface="微软雅黑" panose="020B0503020204020204" pitchFamily="34" charset="-122"/>
                <a:ea typeface="微软雅黑" panose="020B0503020204020204" pitchFamily="34" charset="-122"/>
              </a:rPr>
              <a:t>所有矿工就立即开始下一个区块的生成工</a:t>
            </a:r>
            <a:r>
              <a:rPr lang="zh-CN" altLang="en-US" sz="2000" dirty="0" smtClean="0">
                <a:latin typeface="微软雅黑" panose="020B0503020204020204" pitchFamily="34" charset="-122"/>
                <a:ea typeface="微软雅黑" panose="020B0503020204020204" pitchFamily="34" charset="-122"/>
              </a:rPr>
              <a:t>作。</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在本地内存中的交易信息记录到区块主体</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区块主体中生成此区块中所有交易信息的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树，把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树根的值保存在区块头</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上一个刚刚生成的区块的区块头的数据通过 </a:t>
            </a:r>
            <a:r>
              <a:rPr lang="en-US" altLang="zh-CN" sz="2000" dirty="0">
                <a:latin typeface="微软雅黑" panose="020B0503020204020204" pitchFamily="34" charset="-122"/>
                <a:ea typeface="微软雅黑" panose="020B0503020204020204" pitchFamily="34" charset="-122"/>
              </a:rPr>
              <a:t>SHA256 </a:t>
            </a:r>
            <a:r>
              <a:rPr lang="zh-CN" altLang="en-US" sz="2000" dirty="0">
                <a:latin typeface="微软雅黑" panose="020B0503020204020204" pitchFamily="34" charset="-122"/>
                <a:ea typeface="微软雅黑" panose="020B0503020204020204" pitchFamily="34" charset="-122"/>
              </a:rPr>
              <a:t>算法生成一个 </a:t>
            </a:r>
            <a:r>
              <a:rPr lang="zh-CN" altLang="en-US" sz="2000" dirty="0" smtClean="0">
                <a:latin typeface="微软雅黑" panose="020B0503020204020204" pitchFamily="34" charset="-122"/>
                <a:ea typeface="微软雅黑" panose="020B0503020204020204" pitchFamily="34" charset="-122"/>
              </a:rPr>
              <a:t>哈</a:t>
            </a:r>
            <a:r>
              <a:rPr lang="zh-CN" altLang="en-US" sz="2000" dirty="0">
                <a:latin typeface="微软雅黑" panose="020B0503020204020204" pitchFamily="34" charset="-122"/>
                <a:ea typeface="微软雅黑" panose="020B0503020204020204" pitchFamily="34" charset="-122"/>
              </a:rPr>
              <a:t>希值填入到当前区块的父哈希值</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当</a:t>
            </a:r>
            <a:r>
              <a:rPr lang="zh-CN" altLang="en-US" sz="2000" dirty="0" smtClean="0">
                <a:latin typeface="微软雅黑" panose="020B0503020204020204" pitchFamily="34" charset="-122"/>
                <a:ea typeface="微软雅黑" panose="020B0503020204020204" pitchFamily="34" charset="-122"/>
              </a:rPr>
              <a:t>前时</a:t>
            </a:r>
            <a:r>
              <a:rPr lang="zh-CN" altLang="en-US" sz="2000" dirty="0">
                <a:latin typeface="微软雅黑" panose="020B0503020204020204" pitchFamily="34" charset="-122"/>
                <a:ea typeface="微软雅黑" panose="020B0503020204020204" pitchFamily="34" charset="-122"/>
              </a:rPr>
              <a:t>间保存在时间戳字段</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难</a:t>
            </a:r>
            <a:r>
              <a:rPr lang="zh-CN" altLang="en-US" sz="2000" dirty="0">
                <a:latin typeface="微软雅黑" panose="020B0503020204020204" pitchFamily="34" charset="-122"/>
                <a:ea typeface="微软雅黑" panose="020B0503020204020204" pitchFamily="34" charset="-122"/>
              </a:rPr>
              <a:t>度值字</a:t>
            </a:r>
            <a:r>
              <a:rPr lang="zh-CN" altLang="en-US" sz="2000" dirty="0" smtClean="0">
                <a:latin typeface="微软雅黑" panose="020B0503020204020204" pitchFamily="34" charset="-122"/>
                <a:ea typeface="微软雅黑" panose="020B0503020204020204" pitchFamily="34" charset="-122"/>
              </a:rPr>
              <a:t>段会</a:t>
            </a:r>
            <a:r>
              <a:rPr lang="zh-CN" altLang="en-US" sz="2000" dirty="0">
                <a:latin typeface="微软雅黑" panose="020B0503020204020204" pitchFamily="34" charset="-122"/>
                <a:ea typeface="微软雅黑" panose="020B0503020204020204" pitchFamily="34" charset="-122"/>
              </a:rPr>
              <a:t>根据之前一段时间区块的平均生成时间进行调整以应对整</a:t>
            </a:r>
            <a:r>
              <a:rPr lang="zh-CN" altLang="en-US" sz="2000" dirty="0" smtClean="0">
                <a:latin typeface="微软雅黑" panose="020B0503020204020204" pitchFamily="34" charset="-122"/>
                <a:ea typeface="微软雅黑" panose="020B0503020204020204" pitchFamily="34" charset="-122"/>
              </a:rPr>
              <a:t>个网</a:t>
            </a:r>
            <a:r>
              <a:rPr lang="zh-CN" altLang="en-US" sz="2000" dirty="0">
                <a:latin typeface="微软雅黑" panose="020B0503020204020204" pitchFamily="34" charset="-122"/>
                <a:ea typeface="微软雅黑" panose="020B0503020204020204" pitchFamily="34" charset="-122"/>
              </a:rPr>
              <a:t>络不断变化的整体计算总量，如果计算总量增长了，则系统会调高数学题的难度值，使得预期完成下一个区块的时间依然</a:t>
            </a:r>
            <a:r>
              <a:rPr lang="zh-CN" altLang="en-US" sz="2000" dirty="0" smtClean="0">
                <a:latin typeface="微软雅黑" panose="020B0503020204020204" pitchFamily="34" charset="-122"/>
                <a:ea typeface="微软雅黑" panose="020B0503020204020204" pitchFamily="34" charset="-122"/>
              </a:rPr>
              <a:t>在一定时间内</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矩形 8"/>
          <p:cNvSpPr/>
          <p:nvPr/>
        </p:nvSpPr>
        <p:spPr>
          <a:xfrm>
            <a:off x="251520" y="712292"/>
            <a:ext cx="8640960" cy="646331"/>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区块形成过程</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区</a:t>
            </a:r>
            <a:r>
              <a:rPr lang="zh-CN" altLang="en-US" sz="2800" dirty="0">
                <a:latin typeface="微软雅黑" panose="020B0503020204020204" pitchFamily="34" charset="-122"/>
                <a:ea typeface="微软雅黑" panose="020B0503020204020204" pitchFamily="34" charset="-122"/>
              </a:rPr>
              <a:t>块</a:t>
            </a:r>
            <a:r>
              <a:rPr lang="zh-CN" altLang="en-US" sz="2800" dirty="0" smtClean="0">
                <a:latin typeface="微软雅黑" panose="020B0503020204020204" pitchFamily="34" charset="-122"/>
                <a:ea typeface="微软雅黑" panose="020B0503020204020204"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915816" y="4293096"/>
            <a:ext cx="5976664" cy="1938992"/>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rPr>
              <a:t>区</a:t>
            </a:r>
            <a:r>
              <a:rPr lang="zh-CN" altLang="zh-CN" sz="2000" dirty="0">
                <a:latin typeface="微软雅黑" panose="020B0503020204020204" pitchFamily="34" charset="-122"/>
                <a:ea typeface="微软雅黑" panose="020B0503020204020204" pitchFamily="34" charset="-122"/>
              </a:rPr>
              <a:t>块链技术是构建比特</a:t>
            </a:r>
            <a:r>
              <a:rPr lang="zh-CN" altLang="zh-CN" sz="2000" dirty="0" smtClean="0">
                <a:latin typeface="微软雅黑" panose="020B0503020204020204" pitchFamily="34" charset="-122"/>
                <a:ea typeface="微软雅黑" panose="020B0503020204020204" pitchFamily="34" charset="-122"/>
              </a:rPr>
              <a:t>币</a:t>
            </a:r>
            <a:r>
              <a:rPr lang="zh-CN" altLang="en-US" sz="2000" dirty="0" smtClean="0">
                <a:latin typeface="微软雅黑" panose="020B0503020204020204" pitchFamily="34" charset="-122"/>
                <a:ea typeface="微软雅黑" panose="020B0503020204020204" pitchFamily="34" charset="-122"/>
              </a:rPr>
              <a:t>区块链网络</a:t>
            </a:r>
            <a:r>
              <a:rPr lang="zh-CN" altLang="zh-CN" sz="2000" dirty="0" smtClean="0">
                <a:latin typeface="微软雅黑" panose="020B0503020204020204" pitchFamily="34" charset="-122"/>
                <a:ea typeface="微软雅黑" panose="020B0503020204020204" pitchFamily="34" charset="-122"/>
              </a:rPr>
              <a:t>与</a:t>
            </a:r>
            <a:r>
              <a:rPr lang="zh-CN" altLang="zh-CN" sz="2000" dirty="0">
                <a:latin typeface="微软雅黑" panose="020B0503020204020204" pitchFamily="34" charset="-122"/>
                <a:ea typeface="微软雅黑" panose="020B0503020204020204" pitchFamily="34" charset="-122"/>
              </a:rPr>
              <a:t>交易信息加密传输的基础技</a:t>
            </a:r>
            <a:r>
              <a:rPr lang="zh-CN" altLang="zh-CN" sz="2000" dirty="0" smtClean="0">
                <a:latin typeface="微软雅黑" panose="020B0503020204020204" pitchFamily="34" charset="-122"/>
                <a:ea typeface="微软雅黑" panose="020B0503020204020204" pitchFamily="34" charset="-122"/>
              </a:rPr>
              <a:t>术</a:t>
            </a:r>
            <a:r>
              <a:rPr lang="zh-CN" altLang="en-US" sz="2000" dirty="0" smtClean="0">
                <a:latin typeface="微软雅黑" panose="020B0503020204020204" pitchFamily="34" charset="-122"/>
                <a:ea typeface="微软雅黑" panose="020B0503020204020204" pitchFamily="34" charset="-122"/>
              </a:rPr>
              <a:t>。它基</a:t>
            </a:r>
            <a:r>
              <a:rPr lang="zh-CN" altLang="en-US" sz="2000" dirty="0">
                <a:latin typeface="微软雅黑" panose="020B0503020204020204" pitchFamily="34" charset="-122"/>
                <a:ea typeface="微软雅黑" panose="020B0503020204020204" pitchFamily="34" charset="-122"/>
              </a:rPr>
              <a:t>于密码学原理而不基于信用，使得任何达成一致的</a:t>
            </a:r>
            <a:r>
              <a:rPr lang="zh-CN" altLang="en-US" sz="2000" dirty="0">
                <a:solidFill>
                  <a:srgbClr val="FF0000"/>
                </a:solidFill>
                <a:latin typeface="微软雅黑" panose="020B0503020204020204" pitchFamily="34" charset="-122"/>
                <a:ea typeface="微软雅黑" panose="020B0503020204020204" pitchFamily="34" charset="-122"/>
              </a:rPr>
              <a:t>双</a:t>
            </a:r>
            <a:r>
              <a:rPr lang="zh-CN" altLang="en-US" sz="2000" dirty="0" smtClean="0">
                <a:solidFill>
                  <a:srgbClr val="FF0000"/>
                </a:solidFill>
                <a:latin typeface="微软雅黑" panose="020B0503020204020204" pitchFamily="34" charset="-122"/>
                <a:ea typeface="微软雅黑" panose="020B0503020204020204" pitchFamily="34" charset="-122"/>
              </a:rPr>
              <a:t>方直接支</a:t>
            </a:r>
            <a:r>
              <a:rPr lang="zh-CN" altLang="en-US" sz="2000" dirty="0">
                <a:solidFill>
                  <a:srgbClr val="FF0000"/>
                </a:solidFill>
                <a:latin typeface="微软雅黑" panose="020B0503020204020204" pitchFamily="34" charset="-122"/>
                <a:ea typeface="微软雅黑" panose="020B0503020204020204" pitchFamily="34" charset="-122"/>
              </a:rPr>
              <a:t>付</a:t>
            </a:r>
            <a:r>
              <a:rPr lang="zh-CN" altLang="en-US" sz="2000" dirty="0">
                <a:latin typeface="微软雅黑" panose="020B0503020204020204" pitchFamily="34" charset="-122"/>
                <a:ea typeface="微软雅黑" panose="020B0503020204020204" pitchFamily="34" charset="-122"/>
              </a:rPr>
              <a:t>，从而不需要第三方中介的参与</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51520" y="1340768"/>
            <a:ext cx="5832648" cy="147732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互联网上的贸易，几乎都需要借</a:t>
            </a:r>
            <a:r>
              <a:rPr lang="zh-CN" altLang="en-US" sz="2000" dirty="0" smtClean="0">
                <a:latin typeface="微软雅黑" panose="020B0503020204020204" pitchFamily="34" charset="-122"/>
                <a:ea typeface="微软雅黑" panose="020B0503020204020204" pitchFamily="34" charset="-122"/>
              </a:rPr>
              <a:t>助</a:t>
            </a:r>
            <a:r>
              <a:rPr lang="zh-CN" altLang="en-US" sz="2000" dirty="0">
                <a:latin typeface="微软雅黑" panose="020B0503020204020204" pitchFamily="34" charset="-122"/>
                <a:ea typeface="微软雅黑" panose="020B0503020204020204" pitchFamily="34" charset="-122"/>
              </a:rPr>
              <a:t>可资信赖的</a:t>
            </a:r>
            <a:r>
              <a:rPr lang="zh-CN" altLang="en-US" sz="2000" dirty="0" smtClean="0">
                <a:solidFill>
                  <a:srgbClr val="FF0000"/>
                </a:solidFill>
                <a:latin typeface="微软雅黑" panose="020B0503020204020204" pitchFamily="34" charset="-122"/>
                <a:ea typeface="微软雅黑" panose="020B0503020204020204" pitchFamily="34" charset="-122"/>
              </a:rPr>
              <a:t>第三方信用机构</a:t>
            </a:r>
            <a:r>
              <a:rPr lang="zh-CN" altLang="en-US" sz="2000" dirty="0" smtClean="0">
                <a:latin typeface="微软雅黑" panose="020B0503020204020204" pitchFamily="34" charset="-122"/>
                <a:ea typeface="微软雅黑" panose="020B0503020204020204" pitchFamily="34" charset="-122"/>
              </a:rPr>
              <a:t>来</a:t>
            </a:r>
            <a:r>
              <a:rPr lang="zh-CN" altLang="en-US" sz="2000" dirty="0">
                <a:latin typeface="微软雅黑" panose="020B0503020204020204" pitchFamily="34" charset="-122"/>
                <a:ea typeface="微软雅黑" panose="020B0503020204020204" pitchFamily="34" charset="-122"/>
              </a:rPr>
              <a:t>处理电子支付信息</a:t>
            </a:r>
            <a:r>
              <a:rPr lang="zh-CN" altLang="en-US" sz="2000" dirty="0" smtClean="0">
                <a:latin typeface="微软雅黑" panose="020B0503020204020204" pitchFamily="34" charset="-122"/>
                <a:ea typeface="微软雅黑" panose="020B0503020204020204" pitchFamily="34" charset="-122"/>
              </a:rPr>
              <a:t>。这</a:t>
            </a:r>
            <a:r>
              <a:rPr lang="zh-CN" altLang="en-US" sz="2000" dirty="0">
                <a:latin typeface="微软雅黑" panose="020B0503020204020204" pitchFamily="34" charset="-122"/>
                <a:ea typeface="微软雅黑" panose="020B0503020204020204" pitchFamily="34" charset="-122"/>
              </a:rPr>
              <a:t>类系统仍然内</a:t>
            </a:r>
            <a:r>
              <a:rPr lang="zh-CN" altLang="en-US" sz="2000" dirty="0" smtClean="0">
                <a:latin typeface="微软雅黑" panose="020B0503020204020204" pitchFamily="34" charset="-122"/>
                <a:ea typeface="微软雅黑" panose="020B0503020204020204" pitchFamily="34" charset="-122"/>
              </a:rPr>
              <a:t>生性</a:t>
            </a:r>
            <a:r>
              <a:rPr lang="zh-CN" altLang="en-US" sz="2000" dirty="0">
                <a:latin typeface="微软雅黑" panose="020B0503020204020204" pitchFamily="34" charset="-122"/>
                <a:ea typeface="微软雅黑" panose="020B0503020204020204" pitchFamily="34" charset="-122"/>
              </a:rPr>
              <a:t>地受制于“基于信用的模式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444208" y="747547"/>
            <a:ext cx="2088232" cy="3542467"/>
          </a:xfrm>
          <a:prstGeom prst="rect">
            <a:avLst/>
          </a:prstGeom>
        </p:spPr>
      </p:pic>
      <p:pic>
        <p:nvPicPr>
          <p:cNvPr id="10" name="图片 9"/>
          <p:cNvPicPr>
            <a:picLocks noChangeAspect="1"/>
          </p:cNvPicPr>
          <p:nvPr/>
        </p:nvPicPr>
        <p:blipFill>
          <a:blip r:embed="rId2"/>
          <a:stretch>
            <a:fillRect/>
          </a:stretch>
        </p:blipFill>
        <p:spPr>
          <a:xfrm>
            <a:off x="251520" y="3212976"/>
            <a:ext cx="2505570" cy="33516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400" dirty="0" smtClean="0">
                <a:latin typeface="微软雅黑" panose="020B0503020204020204" pitchFamily="34" charset="-122"/>
                <a:ea typeface="微软雅黑" panose="020B0503020204020204" pitchFamily="34" charset="-122"/>
              </a:rPr>
              <a:t>   区块链简介</a:t>
            </a:r>
            <a:endParaRPr lang="zh-CN" altLang="en-US" sz="2400" dirty="0">
              <a:latin typeface="微软雅黑" panose="020B0503020204020204" pitchFamily="34" charset="-122"/>
              <a:ea typeface="微软雅黑" panose="020B0503020204020204"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eaLnBrk="0" hangingPunct="0"/>
            <a:r>
              <a:rPr lang="zh-CN" altLang="en-US" sz="2400" dirty="0" smtClean="0">
                <a:latin typeface="微软雅黑" panose="020B0503020204020204" pitchFamily="34" charset="-122"/>
                <a:ea typeface="微软雅黑" panose="020B0503020204020204" pitchFamily="34" charset="-122"/>
              </a:rPr>
              <a:t>   特征及分类</a:t>
            </a:r>
            <a:endParaRPr lang="zh-CN" altLang="en-US" sz="2400" dirty="0">
              <a:latin typeface="微软雅黑" panose="020B0503020204020204" pitchFamily="34" charset="-122"/>
              <a:ea typeface="微软雅黑" panose="020B0503020204020204"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区块链网络</a:t>
            </a:r>
            <a:endParaRPr lang="zh-CN" altLang="zh-CN" sz="2400" dirty="0">
              <a:latin typeface="微软雅黑" panose="020B0503020204020204" pitchFamily="34" charset="-122"/>
              <a:ea typeface="微软雅黑" panose="020B0503020204020204"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   </a:t>
            </a:r>
            <a:r>
              <a:rPr lang="zh-CN" altLang="en-US" dirty="0" smtClean="0"/>
              <a:t>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42" name="AutoShape 18"/>
          <p:cNvSpPr>
            <a:spLocks noChangeArrowheads="1"/>
          </p:cNvSpPr>
          <p:nvPr/>
        </p:nvSpPr>
        <p:spPr bwMode="auto">
          <a:xfrm>
            <a:off x="2062162" y="4409281"/>
            <a:ext cx="5380038"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43"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44"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核心问题</a:t>
            </a:r>
            <a:endParaRPr lang="zh-CN" sz="2400" dirty="0">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46"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47"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48"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前景展望</a:t>
            </a:r>
            <a:endParaRPr lang="zh-CN" sz="2400" dirty="0">
              <a:latin typeface="微软雅黑" panose="020B0503020204020204" pitchFamily="34" charset="-122"/>
              <a:ea typeface="微软雅黑" panose="020B0503020204020204" pitchFamily="34" charset="-122"/>
            </a:endParaRPr>
          </a:p>
        </p:txBody>
      </p:sp>
      <p:sp>
        <p:nvSpPr>
          <p:cNvPr id="49"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cxnSp>
        <p:nvCxnSpPr>
          <p:cNvPr id="15" name="直接连接符 1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46067" y="1341923"/>
            <a:ext cx="8875827" cy="961289"/>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区块头包含一个随机数，使得区块的随机散列值出现了所需的</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个数。节点通过反复尝试来找到这个随机数， 这样就构建了一个工作量证明机制。</a:t>
            </a:r>
            <a:endParaRPr lang="en-US" altLang="zh-CN" sz="20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工</a:t>
            </a:r>
            <a:r>
              <a:rPr lang="zh-CN" altLang="en-US" sz="2400" b="1" dirty="0" smtClean="0">
                <a:latin typeface="微软雅黑" panose="020B0503020204020204" pitchFamily="34" charset="-122"/>
                <a:ea typeface="微软雅黑" panose="020B0503020204020204" pitchFamily="34" charset="-122"/>
              </a:rPr>
              <a:t>作量证明</a:t>
            </a:r>
            <a:endParaRPr lang="en-US" altLang="zh-CN" sz="2400" b="1" dirty="0">
              <a:latin typeface="微软雅黑" panose="020B0503020204020204" pitchFamily="34" charset="-122"/>
              <a:ea typeface="微软雅黑" panose="020B0503020204020204" pitchFamily="34" charset="-122"/>
            </a:endParaRPr>
          </a:p>
        </p:txBody>
      </p:sp>
      <p:sp>
        <p:nvSpPr>
          <p:cNvPr id="2" name="矩形 1"/>
          <p:cNvSpPr/>
          <p:nvPr/>
        </p:nvSpPr>
        <p:spPr>
          <a:xfrm>
            <a:off x="246067" y="2614012"/>
            <a:ext cx="8646413" cy="2400657"/>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工作量证明机制的本</a:t>
            </a:r>
            <a:r>
              <a:rPr lang="zh-CN" altLang="en-US" sz="2000" dirty="0" smtClean="0">
                <a:latin typeface="微软雅黑" panose="020B0503020204020204" pitchFamily="34" charset="-122"/>
                <a:ea typeface="微软雅黑" panose="020B0503020204020204" pitchFamily="34" charset="-122"/>
              </a:rPr>
              <a:t>质是</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一</a:t>
            </a:r>
            <a:r>
              <a:rPr lang="zh-CN" altLang="en-US" sz="2000" dirty="0" smtClean="0">
                <a:latin typeface="微软雅黑" panose="020B0503020204020204" pitchFamily="34" charset="-122"/>
                <a:ea typeface="微软雅黑" panose="020B0503020204020204" pitchFamily="34" charset="-122"/>
              </a:rPr>
              <a:t>票，“</a:t>
            </a:r>
            <a:r>
              <a:rPr lang="zh-CN" altLang="en-US" sz="2000" dirty="0">
                <a:latin typeface="微软雅黑" panose="020B0503020204020204" pitchFamily="34" charset="-122"/>
                <a:ea typeface="微软雅黑" panose="020B0503020204020204" pitchFamily="34" charset="-122"/>
              </a:rPr>
              <a:t>大多数”的决定表达为最长的链，因为最长的链包含了最大的工作 量。如果大多数的</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为诚实的节点控制，那么诚实的链条将以最快的速度延长，并超越其他的竞争链条。如果想</a:t>
            </a:r>
            <a:r>
              <a:rPr lang="zh-CN" altLang="en-US" sz="2000" dirty="0" smtClean="0">
                <a:latin typeface="微软雅黑" panose="020B0503020204020204" pitchFamily="34" charset="-122"/>
                <a:ea typeface="微软雅黑" panose="020B0503020204020204" pitchFamily="34" charset="-122"/>
              </a:rPr>
              <a:t>要修</a:t>
            </a:r>
            <a:r>
              <a:rPr lang="zh-CN" altLang="en-US" sz="2000" dirty="0">
                <a:latin typeface="微软雅黑" panose="020B0503020204020204" pitchFamily="34" charset="-122"/>
                <a:ea typeface="微软雅黑" panose="020B0503020204020204" pitchFamily="34" charset="-122"/>
              </a:rPr>
              <a:t>改</a:t>
            </a:r>
            <a:r>
              <a:rPr lang="zh-CN" altLang="en-US" sz="2000" dirty="0" smtClean="0">
                <a:latin typeface="微软雅黑" panose="020B0503020204020204" pitchFamily="34" charset="-122"/>
                <a:ea typeface="微软雅黑" panose="020B0503020204020204" pitchFamily="34" charset="-122"/>
              </a:rPr>
              <a:t>已</a:t>
            </a:r>
            <a:r>
              <a:rPr lang="zh-CN" altLang="en-US" sz="2000" dirty="0">
                <a:latin typeface="微软雅黑" panose="020B0503020204020204" pitchFamily="34" charset="-122"/>
                <a:ea typeface="微软雅黑" panose="020B0503020204020204" pitchFamily="34" charset="-122"/>
              </a:rPr>
              <a:t>出现的区</a:t>
            </a:r>
            <a:r>
              <a:rPr lang="zh-CN" altLang="en-US" sz="2000" dirty="0" smtClean="0">
                <a:latin typeface="微软雅黑" panose="020B0503020204020204" pitchFamily="34" charset="-122"/>
                <a:ea typeface="微软雅黑" panose="020B0503020204020204" pitchFamily="34" charset="-122"/>
              </a:rPr>
              <a:t>块，</a:t>
            </a:r>
            <a:r>
              <a:rPr lang="zh-CN" altLang="en-US" sz="2000" dirty="0">
                <a:latin typeface="微软雅黑" panose="020B0503020204020204" pitchFamily="34" charset="-122"/>
                <a:ea typeface="微软雅黑" panose="020B0503020204020204" pitchFamily="34" charset="-122"/>
              </a:rPr>
              <a:t>攻击者必须重新完成该区块的工作量外加该区块之后所有区块的工作量，并最终赶上和超越诚实节点的工作量。</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sp>
        <p:nvSpPr>
          <p:cNvPr id="2" name="矩形 1"/>
          <p:cNvSpPr/>
          <p:nvPr/>
        </p:nvSpPr>
        <p:spPr>
          <a:xfrm>
            <a:off x="251521" y="1268760"/>
            <a:ext cx="8640960" cy="1015663"/>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同一时间段内全</a:t>
            </a:r>
            <a:r>
              <a:rPr lang="zh-CN" altLang="en-US" sz="2000" dirty="0">
                <a:latin typeface="微软雅黑" panose="020B0503020204020204" pitchFamily="34" charset="-122"/>
                <a:ea typeface="微软雅黑" panose="020B0503020204020204" pitchFamily="34" charset="-122"/>
              </a:rPr>
              <a:t>网不止一个节点能计算</a:t>
            </a:r>
            <a:r>
              <a:rPr lang="zh-CN" altLang="en-US" sz="2000" dirty="0" smtClean="0">
                <a:latin typeface="微软雅黑" panose="020B0503020204020204" pitchFamily="34" charset="-122"/>
                <a:ea typeface="微软雅黑" panose="020B0503020204020204" pitchFamily="34" charset="-122"/>
              </a:rPr>
              <a:t>出</a:t>
            </a:r>
            <a:r>
              <a:rPr lang="zh-CN" altLang="en-US" sz="2000" dirty="0">
                <a:latin typeface="微软雅黑" panose="020B0503020204020204" pitchFamily="34" charset="-122"/>
                <a:ea typeface="微软雅黑" panose="020B0503020204020204" pitchFamily="34" charset="-122"/>
              </a:rPr>
              <a:t>随</a:t>
            </a:r>
            <a:r>
              <a:rPr lang="zh-CN" altLang="en-US" sz="2000" dirty="0" smtClean="0">
                <a:latin typeface="微软雅黑" panose="020B0503020204020204" pitchFamily="34" charset="-122"/>
                <a:ea typeface="微软雅黑" panose="020B0503020204020204" pitchFamily="34" charset="-122"/>
              </a:rPr>
              <a:t>机数，即会</a:t>
            </a:r>
            <a:r>
              <a:rPr lang="zh-CN" altLang="en-US" sz="2000" dirty="0">
                <a:latin typeface="微软雅黑" panose="020B0503020204020204" pitchFamily="34" charset="-122"/>
                <a:ea typeface="微软雅黑" panose="020B0503020204020204" pitchFamily="34" charset="-122"/>
              </a:rPr>
              <a:t>有多个节点在网络中广播它们各自打包好的临</a:t>
            </a:r>
            <a:r>
              <a:rPr lang="zh-CN" altLang="en-US" sz="2000" dirty="0" smtClean="0">
                <a:latin typeface="微软雅黑" panose="020B0503020204020204" pitchFamily="34" charset="-122"/>
                <a:ea typeface="微软雅黑" panose="020B0503020204020204" pitchFamily="34" charset="-122"/>
              </a:rPr>
              <a:t>时</a:t>
            </a:r>
            <a:r>
              <a:rPr lang="zh-CN" altLang="en-US" sz="2000" dirty="0">
                <a:latin typeface="微软雅黑" panose="020B0503020204020204" pitchFamily="34" charset="-122"/>
                <a:ea typeface="微软雅黑" panose="020B0503020204020204" pitchFamily="34" charset="-122"/>
              </a:rPr>
              <a:t>区块</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都是合法的</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2" name="矩形 11"/>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分叉</a:t>
            </a:r>
            <a:endParaRPr lang="en-US" altLang="zh-CN" sz="2400" b="1" dirty="0">
              <a:latin typeface="微软雅黑" panose="020B0503020204020204" pitchFamily="34" charset="-122"/>
              <a:ea typeface="微软雅黑" panose="020B0503020204020204" pitchFamily="34" charset="-122"/>
            </a:endParaRPr>
          </a:p>
        </p:txBody>
      </p:sp>
      <p:sp>
        <p:nvSpPr>
          <p:cNvPr id="14" name="矩形 13"/>
          <p:cNvSpPr/>
          <p:nvPr/>
        </p:nvSpPr>
        <p:spPr>
          <a:xfrm>
            <a:off x="251520" y="4195903"/>
            <a:ext cx="8640960" cy="2346283"/>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某一节点若收到多个针对同一前</a:t>
            </a:r>
            <a:r>
              <a:rPr lang="zh-CN" altLang="en-US" sz="2000" dirty="0">
                <a:latin typeface="微软雅黑" panose="020B0503020204020204" pitchFamily="34" charset="-122"/>
                <a:ea typeface="微软雅黑" panose="020B0503020204020204" pitchFamily="34" charset="-122"/>
              </a:rPr>
              <a:t>续区块的</a:t>
            </a:r>
            <a:r>
              <a:rPr lang="zh-CN" altLang="en-US" sz="2000" dirty="0" smtClean="0">
                <a:latin typeface="微软雅黑" panose="020B0503020204020204" pitchFamily="34" charset="-122"/>
                <a:ea typeface="微软雅黑" panose="020B0503020204020204" pitchFamily="34" charset="-122"/>
              </a:rPr>
              <a:t>后续临</a:t>
            </a:r>
            <a:r>
              <a:rPr lang="zh-CN" altLang="en-US" sz="2000" dirty="0">
                <a:latin typeface="微软雅黑" panose="020B0503020204020204" pitchFamily="34" charset="-122"/>
                <a:ea typeface="微软雅黑" panose="020B0503020204020204" pitchFamily="34" charset="-122"/>
              </a:rPr>
              <a:t>时区块，</a:t>
            </a:r>
            <a:r>
              <a:rPr lang="zh-CN" altLang="en-US" sz="2000" dirty="0" smtClean="0">
                <a:latin typeface="微软雅黑" panose="020B0503020204020204" pitchFamily="34" charset="-122"/>
                <a:ea typeface="微软雅黑" panose="020B0503020204020204" pitchFamily="34" charset="-122"/>
              </a:rPr>
              <a:t>则该节点会在本</a:t>
            </a:r>
            <a:r>
              <a:rPr lang="zh-CN" altLang="en-US" sz="2000" dirty="0">
                <a:latin typeface="微软雅黑" panose="020B0503020204020204" pitchFamily="34" charset="-122"/>
                <a:ea typeface="微软雅黑" panose="020B0503020204020204" pitchFamily="34" charset="-122"/>
              </a:rPr>
              <a:t>地区块链</a:t>
            </a:r>
            <a:r>
              <a:rPr lang="zh-CN" altLang="en-US" sz="2000" dirty="0" smtClean="0">
                <a:latin typeface="微软雅黑" panose="020B0503020204020204" pitchFamily="34" charset="-122"/>
                <a:ea typeface="微软雅黑" panose="020B0503020204020204" pitchFamily="34" charset="-122"/>
              </a:rPr>
              <a:t>上建立分支，多个临</a:t>
            </a:r>
            <a:r>
              <a:rPr lang="zh-CN" altLang="en-US" sz="2000" dirty="0">
                <a:latin typeface="微软雅黑" panose="020B0503020204020204" pitchFamily="34" charset="-122"/>
                <a:ea typeface="微软雅黑" panose="020B0503020204020204" pitchFamily="34" charset="-122"/>
              </a:rPr>
              <a:t>时区块对</a:t>
            </a:r>
            <a:r>
              <a:rPr lang="zh-CN" altLang="en-US" sz="2000" dirty="0" smtClean="0">
                <a:latin typeface="微软雅黑" panose="020B0503020204020204" pitchFamily="34" charset="-122"/>
                <a:ea typeface="微软雅黑" panose="020B0503020204020204" pitchFamily="34" charset="-122"/>
              </a:rPr>
              <a:t>应多个分支。</a:t>
            </a:r>
            <a:r>
              <a:rPr lang="zh-CN" altLang="en-US" sz="2000" dirty="0">
                <a:latin typeface="微软雅黑" panose="020B0503020204020204" pitchFamily="34" charset="-122"/>
                <a:ea typeface="微软雅黑" panose="020B0503020204020204" pitchFamily="34" charset="-122"/>
              </a:rPr>
              <a:t>该僵局的打破要等到下一个工作量证明被发现，而其中的一条链条被证实为是较长的一条，那么在另一条分支链条上工作的节点将转换阵营，开始在较长的链条上工作</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其他分支将会被网络彻底抛弃</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87625" y="2284423"/>
            <a:ext cx="6480720" cy="2021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1521" y="1299532"/>
            <a:ext cx="8640960" cy="499624"/>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双花，即二</a:t>
            </a:r>
            <a:r>
              <a:rPr lang="zh-CN" altLang="en-US" sz="2000" dirty="0">
                <a:latin typeface="微软雅黑" panose="020B0503020204020204" pitchFamily="34" charset="-122"/>
                <a:ea typeface="微软雅黑" panose="020B0503020204020204" pitchFamily="34" charset="-122"/>
              </a:rPr>
              <a:t>重支</a:t>
            </a:r>
            <a:r>
              <a:rPr lang="zh-CN" altLang="en-US" sz="2000" dirty="0" smtClean="0">
                <a:latin typeface="微软雅黑" panose="020B0503020204020204" pitchFamily="34" charset="-122"/>
                <a:ea typeface="微软雅黑" panose="020B0503020204020204" pitchFamily="34" charset="-122"/>
              </a:rPr>
              <a:t>付，指</a:t>
            </a:r>
            <a:r>
              <a:rPr lang="zh-CN" altLang="en-US" sz="2000" dirty="0">
                <a:latin typeface="微软雅黑" panose="020B0503020204020204" pitchFamily="34" charset="-122"/>
                <a:ea typeface="微软雅黑" panose="020B0503020204020204" pitchFamily="34" charset="-122"/>
              </a:rPr>
              <a:t>攻击者几乎同时将同一笔钱用作不同交易</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9" name="矩形 8"/>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双花</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251520" y="1988840"/>
            <a:ext cx="8640960" cy="286232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每</a:t>
            </a:r>
            <a:r>
              <a:rPr lang="zh-CN" altLang="en-US" sz="2000" dirty="0">
                <a:latin typeface="微软雅黑" panose="020B0503020204020204" pitchFamily="34" charset="-122"/>
                <a:ea typeface="微软雅黑" panose="020B0503020204020204" pitchFamily="34" charset="-122"/>
              </a:rPr>
              <a:t>当节点在把新收到的交易单加入区块之前，会顺着交易的发起</a:t>
            </a:r>
            <a:r>
              <a:rPr lang="zh-CN" altLang="en-US" sz="2000" dirty="0" smtClean="0">
                <a:latin typeface="微软雅黑" panose="020B0503020204020204" pitchFamily="34" charset="-122"/>
                <a:ea typeface="微软雅黑" panose="020B0503020204020204" pitchFamily="34" charset="-122"/>
              </a:rPr>
              <a:t>方的</a:t>
            </a:r>
            <a:r>
              <a:rPr lang="zh-CN" altLang="en-US" sz="2000" dirty="0">
                <a:latin typeface="微软雅黑" panose="020B0503020204020204" pitchFamily="34" charset="-122"/>
                <a:ea typeface="微软雅黑" panose="020B0503020204020204" pitchFamily="34" charset="-122"/>
              </a:rPr>
              <a:t>公钥向前遍历检查，检查当前交易所用的币是否确实属于当前交易发起方，此检查可遍历到该币的最初诞生点（即产生它的那块区块源）。虽然多份交易单可以任意序的广播，但是它们最终被加入区块时必定呈现一定的顺序。区块之间以</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值作为时间戳则区块，这决定了任意一笔交易资金来源都可以被确定的回溯</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52095" y="909320"/>
            <a:ext cx="8523605" cy="103187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sym typeface="+mn-ea"/>
              </a:rPr>
              <a:t>体积过大</a:t>
            </a:r>
            <a:r>
              <a:rPr lang="zh-CN" altLang="en-US" sz="2400">
                <a:latin typeface="微软雅黑" panose="020B0503020204020204" pitchFamily="34" charset="-122"/>
                <a:ea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rPr>
              <a:t>随着区块链的发展，节点存储的区块链数据体积会越来越大，存储和计算负担将越来越重。</a:t>
            </a: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252095" y="2204720"/>
            <a:ext cx="8351520" cy="103187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sym typeface="+mn-ea"/>
              </a:rPr>
              <a:t>数据确认时间</a:t>
            </a:r>
            <a:endParaRPr lang="zh-CN" altLang="en-US" sz="2400" b="1">
              <a:latin typeface="微软雅黑" panose="020B0503020204020204" pitchFamily="34" charset="-122"/>
              <a:ea typeface="微软雅黑" panose="020B0503020204020204" pitchFamily="34" charset="-122"/>
              <a:sym typeface="+mn-ea"/>
            </a:endParaRPr>
          </a:p>
          <a:p>
            <a:r>
              <a:rPr lang="zh-CN" altLang="en-US">
                <a:latin typeface="微软雅黑" panose="020B0503020204020204" pitchFamily="34" charset="-122"/>
                <a:ea typeface="微软雅黑" panose="020B0503020204020204" pitchFamily="34" charset="-122"/>
                <a:sym typeface="+mn-ea"/>
              </a:rPr>
              <a:t>目前的区块链系统，尤其是金融区块链系统中，存在数据确认时间较长的问题。﻿﻿</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252095" y="3284220"/>
            <a:ext cx="8093075" cy="130619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sym typeface="+mn-ea"/>
              </a:rPr>
              <a:t>并发处理</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mn-ea"/>
              </a:rPr>
              <a:t>区块链系统面临并发处理过低的问题。VisaNet在2013年的测试中，实现了处理每秒47000笔交易，相比之下比特币每秒处理约7笔交易，以太坊大约每秒处理</a:t>
            </a:r>
            <a:r>
              <a:rPr lang="en-US" altLang="zh-CN">
                <a:latin typeface="微软雅黑" panose="020B0503020204020204" pitchFamily="34" charset="-122"/>
                <a:ea typeface="微软雅黑" panose="020B0503020204020204" pitchFamily="34" charset="-122"/>
                <a:sym typeface="+mn-ea"/>
              </a:rPr>
              <a:t>30</a:t>
            </a:r>
            <a:r>
              <a:rPr lang="zh-CN" altLang="en-US">
                <a:latin typeface="微软雅黑" panose="020B0503020204020204" pitchFamily="34" charset="-122"/>
                <a:ea typeface="微软雅黑" panose="020B0503020204020204" pitchFamily="34" charset="-122"/>
                <a:sym typeface="+mn-ea"/>
              </a:rPr>
              <a:t>笔。</a:t>
            </a:r>
            <a:endParaRPr lang="zh-CN" altLang="en-US">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2400">
              <a:latin typeface="微软雅黑" panose="020B0503020204020204" pitchFamily="34" charset="-122"/>
              <a:ea typeface="微软雅黑" panose="020B0503020204020204"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400" dirty="0" smtClean="0">
                <a:latin typeface="微软雅黑" panose="020B0503020204020204" pitchFamily="34" charset="-122"/>
                <a:ea typeface="微软雅黑" panose="020B0503020204020204" pitchFamily="34" charset="-122"/>
              </a:rPr>
              <a:t>   区块链简介</a:t>
            </a:r>
            <a:endParaRPr lang="zh-CN" altLang="en-US" sz="2400" dirty="0">
              <a:latin typeface="微软雅黑" panose="020B0503020204020204" pitchFamily="34" charset="-122"/>
              <a:ea typeface="微软雅黑" panose="020B0503020204020204"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eaLnBrk="0" hangingPunct="0"/>
            <a:r>
              <a:rPr lang="zh-CN" altLang="en-US" sz="2400" dirty="0" smtClean="0">
                <a:latin typeface="微软雅黑" panose="020B0503020204020204" pitchFamily="34" charset="-122"/>
                <a:ea typeface="微软雅黑" panose="020B0503020204020204" pitchFamily="34" charset="-122"/>
              </a:rPr>
              <a:t>   特征及分类</a:t>
            </a:r>
            <a:endParaRPr lang="zh-CN" altLang="en-US" sz="2400" dirty="0">
              <a:latin typeface="微软雅黑" panose="020B0503020204020204" pitchFamily="34" charset="-122"/>
              <a:ea typeface="微软雅黑" panose="020B0503020204020204"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en-US" sz="2400" dirty="0" smtClean="0">
                <a:latin typeface="微软雅黑" panose="020B0503020204020204" pitchFamily="34" charset="-122"/>
                <a:ea typeface="微软雅黑" panose="020B0503020204020204" pitchFamily="34" charset="-122"/>
              </a:rPr>
              <a:t>   区块链网络</a:t>
            </a:r>
            <a:endParaRPr lang="zh-CN" altLang="zh-CN" sz="2400" dirty="0">
              <a:latin typeface="微软雅黑" panose="020B0503020204020204" pitchFamily="34" charset="-122"/>
              <a:ea typeface="微软雅黑" panose="020B0503020204020204"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anose="020B0503020204020204" pitchFamily="34" charset="-122"/>
                <a:ea typeface="微软雅黑" panose="020B0503020204020204" pitchFamily="3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   </a:t>
            </a:r>
            <a:r>
              <a:rPr lang="zh-CN" altLang="en-US" dirty="0" smtClean="0"/>
              <a:t>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42"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43"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44"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核心问题</a:t>
            </a:r>
            <a:endParaRPr lang="zh-CN" sz="2400" dirty="0">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46" name="AutoShape 18"/>
          <p:cNvSpPr>
            <a:spLocks noChangeArrowheads="1"/>
          </p:cNvSpPr>
          <p:nvPr/>
        </p:nvSpPr>
        <p:spPr bwMode="auto">
          <a:xfrm>
            <a:off x="2072680" y="5204246"/>
            <a:ext cx="5380038"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p>
            <a:pPr fontAlgn="base">
              <a:spcBef>
                <a:spcPct val="0"/>
              </a:spcBef>
              <a:spcAft>
                <a:spcPct val="0"/>
              </a:spcAft>
            </a:pPr>
            <a:endParaRPr lang="zh-CN" altLang="en-US" sz="2400">
              <a:latin typeface="微软雅黑" panose="020B0503020204020204" pitchFamily="34" charset="-122"/>
              <a:ea typeface="微软雅黑" panose="020B0503020204020204" pitchFamily="34" charset="-122"/>
            </a:endParaRPr>
          </a:p>
        </p:txBody>
      </p:sp>
      <p:sp>
        <p:nvSpPr>
          <p:cNvPr id="47"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48"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0" hangingPunct="0"/>
            <a:r>
              <a:rPr lang="zh-CN"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前景展望</a:t>
            </a:r>
            <a:endParaRPr lang="zh-CN" sz="2400" dirty="0">
              <a:latin typeface="微软雅黑" panose="020B0503020204020204" pitchFamily="34" charset="-122"/>
              <a:ea typeface="微软雅黑" panose="020B0503020204020204" pitchFamily="34" charset="-122"/>
            </a:endParaRPr>
          </a:p>
        </p:txBody>
      </p:sp>
      <p:sp>
        <p:nvSpPr>
          <p:cNvPr id="49"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 前景展望</a:t>
            </a:r>
            <a:endParaRPr lang="en-US" altLang="zh-CN" sz="28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251520" y="710694"/>
            <a:ext cx="8640960" cy="96128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从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2008</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年的比特币开始，区块链经历了可编程货币、可编程金融与可编程社会三大应用时代，其应用范围逐步扩展到社会生活的方方面面</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251520" y="1916832"/>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从需求端来看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，金融、 医疗、公证、通信、供应链、域名、投票等领域都开始意识到区块链的重要性并开始尝试将技术与现实社会对接。</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51520" y="3081734"/>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从投资端来看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，区块链的投资资金供给逐步上升， 风投的投资热情也不断高涨，投资密度越来越大，供给端的资金供给有望推动技术的进一步发展。</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4437112"/>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从市场应</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用来看</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，区</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块链能成为一种市场工具，帮助社会削减平台</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，让中间机构成为过去；区块链将促使公司现有业务模式重心的转移，有望加速公司的发展。</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 前景展望</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2297413"/>
            <a:ext cx="8640960" cy="1477328"/>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从社</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会结构来看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，区块链技术有望将法律与</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经济</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融为一体，彻底颠覆原有社会的监管模式；组织形态会因其而发生改变，区块链也许最终会带领人们走向分布式自治的社</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会。</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727536"/>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从底层技术来看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，区块链有望促进数据记录、数据传播及数据存储管理方式的转型；区块链本身更像一种互联网底层的开源 式协议，在不远的将来会触动甚至最后彻底取代现有互联网的底层基础协议。</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252155" y="4005563"/>
            <a:ext cx="8640960" cy="1463040"/>
          </a:xfrm>
          <a:prstGeom prst="rect">
            <a:avLst/>
          </a:prstGeom>
        </p:spPr>
        <p:txBody>
          <a:bodyPr wrap="square">
            <a:spAutoFit/>
          </a:bodyPr>
          <a:p>
            <a:pPr marL="0" indent="0" fontAlgn="auto">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毋庸置疑，区块链技术在未来将会应用在更多的行业之中，除了以比特币为代表的数字货币，更广泛的交易、金融、医疗、教育、版权保护等领域都将借助区块链实现颠覆式变革。</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4864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 前景展望</a:t>
            </a:r>
            <a:endParaRPr lang="en-US" altLang="zh-CN" sz="28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251520" y="727536"/>
            <a:ext cx="8640960" cy="1005840"/>
          </a:xfrm>
          <a:prstGeom prst="rect">
            <a:avLst/>
          </a:prstGeom>
        </p:spPr>
        <p:txBody>
          <a:bodyPr wrap="square">
            <a:spAutoFit/>
          </a:bodyPr>
          <a:lstStyle/>
          <a:p>
            <a:pPr marL="0" indent="0" fontAlgn="auto">
              <a:lnSpc>
                <a:spcPct val="150000"/>
              </a:lnSpc>
              <a:buNone/>
            </a:pPr>
            <a:r>
              <a:rPr lang="zh-CN" altLang="en-US" sz="2000" dirty="0" smtClean="0">
                <a:latin typeface="微软雅黑" panose="020B0503020204020204" pitchFamily="34" charset="-122"/>
                <a:ea typeface="微软雅黑" panose="020B0503020204020204" pitchFamily="34" charset="-122"/>
                <a:sym typeface="+mn-ea"/>
              </a:rPr>
              <a:t>区块链未来将改变电子商务、全球支付、数字权益等18个领域（它们分别对应于数字货币、记录保全、证券、智能合约等4大领域）。</a:t>
            </a:r>
            <a:endPar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1"/>
          <a:stretch>
            <a:fillRect/>
          </a:stretch>
        </p:blipFill>
        <p:spPr>
          <a:xfrm>
            <a:off x="1115695" y="2061210"/>
            <a:ext cx="6706235" cy="42164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39975" y="1917065"/>
            <a:ext cx="4228465" cy="3171190"/>
          </a:xfrm>
          <a:prstGeom prst="rect">
            <a:avLst/>
          </a:prstGeom>
        </p:spPr>
      </p:pic>
      <p:sp>
        <p:nvSpPr>
          <p:cNvPr id="3" name="文本框 2"/>
          <p:cNvSpPr txBox="1"/>
          <p:nvPr/>
        </p:nvSpPr>
        <p:spPr>
          <a:xfrm>
            <a:off x="3900805" y="5622290"/>
            <a:ext cx="1895475" cy="368300"/>
          </a:xfrm>
          <a:prstGeom prst="rect">
            <a:avLst/>
          </a:prstGeom>
          <a:noFill/>
        </p:spPr>
        <p:txBody>
          <a:bodyPr wrap="square" rtlCol="0">
            <a:spAutoFit/>
          </a:bodyPr>
          <a:p>
            <a:r>
              <a:rPr lang="en-US" altLang="zh-CN"/>
              <a:t>2018-03-16 </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区</a:t>
            </a:r>
            <a:r>
              <a:rPr lang="zh-CN" altLang="en-US" sz="2800" dirty="0">
                <a:latin typeface="微软雅黑" panose="020B0503020204020204" pitchFamily="34" charset="-122"/>
                <a:ea typeface="微软雅黑" panose="020B0503020204020204" pitchFamily="34" charset="-122"/>
              </a:rPr>
              <a:t>块</a:t>
            </a:r>
            <a:r>
              <a:rPr lang="zh-CN" altLang="en-US" sz="2800" dirty="0" smtClean="0">
                <a:latin typeface="微软雅黑" panose="020B0503020204020204" pitchFamily="34" charset="-122"/>
                <a:ea typeface="微软雅黑" panose="020B0503020204020204"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20" y="1340768"/>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区块链是一个</a:t>
            </a:r>
            <a:r>
              <a:rPr lang="zh-CN" altLang="zh-CN" sz="2000" dirty="0">
                <a:solidFill>
                  <a:srgbClr val="FF0000"/>
                </a:solidFill>
                <a:latin typeface="微软雅黑" panose="020B0503020204020204" pitchFamily="34" charset="-122"/>
                <a:ea typeface="微软雅黑" panose="020B0503020204020204" pitchFamily="34" charset="-122"/>
              </a:rPr>
              <a:t>分布式账本</a:t>
            </a:r>
            <a:r>
              <a:rPr lang="zh-CN" altLang="zh-CN" sz="2000" dirty="0">
                <a:latin typeface="微软雅黑" panose="020B0503020204020204" pitchFamily="34" charset="-122"/>
                <a:ea typeface="微软雅黑" panose="020B0503020204020204" pitchFamily="34" charset="-122"/>
              </a:rPr>
              <a:t>，一种通过</a:t>
            </a:r>
            <a:r>
              <a:rPr lang="zh-CN" altLang="zh-CN" sz="2000" dirty="0">
                <a:solidFill>
                  <a:srgbClr val="FF0000"/>
                </a:solidFill>
                <a:latin typeface="微软雅黑" panose="020B0503020204020204" pitchFamily="34" charset="-122"/>
                <a:ea typeface="微软雅黑" panose="020B0503020204020204" pitchFamily="34" charset="-122"/>
              </a:rPr>
              <a:t>去中心化</a:t>
            </a:r>
            <a:r>
              <a:rPr lang="zh-CN" altLang="zh-CN" sz="2000" dirty="0">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去信任</a:t>
            </a:r>
            <a:r>
              <a:rPr lang="zh-CN" altLang="zh-CN" sz="2000" dirty="0">
                <a:latin typeface="微软雅黑" panose="020B0503020204020204" pitchFamily="34" charset="-122"/>
                <a:ea typeface="微软雅黑" panose="020B0503020204020204" pitchFamily="34" charset="-122"/>
              </a:rPr>
              <a:t>的方式集体维护一个可靠数据库的技术方案</a:t>
            </a:r>
            <a:r>
              <a:rPr lang="zh-CN"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定义</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2565268"/>
            <a:ext cx="8640960" cy="193899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从</a:t>
            </a:r>
            <a:r>
              <a:rPr lang="zh-CN" altLang="en-US" sz="2000" b="1" dirty="0">
                <a:latin typeface="微软雅黑" panose="020B0503020204020204" pitchFamily="34" charset="-122"/>
                <a:ea typeface="微软雅黑" panose="020B0503020204020204" pitchFamily="34" charset="-122"/>
              </a:rPr>
              <a:t>数据的角度来</a:t>
            </a:r>
            <a:r>
              <a:rPr lang="zh-CN" altLang="en-US" sz="2000" b="1" dirty="0" smtClean="0">
                <a:latin typeface="微软雅黑" panose="020B0503020204020204" pitchFamily="34" charset="-122"/>
                <a:ea typeface="微软雅黑" panose="020B0503020204020204" pitchFamily="34" charset="-122"/>
              </a:rPr>
              <a:t>看</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块链是一种几乎不可能被更改的分布式数据</a:t>
            </a:r>
            <a:r>
              <a:rPr lang="zh-CN" altLang="en-US" sz="2000" dirty="0" smtClean="0">
                <a:latin typeface="微软雅黑" panose="020B0503020204020204" pitchFamily="34" charset="-122"/>
                <a:ea typeface="微软雅黑" panose="020B0503020204020204" pitchFamily="34" charset="-122"/>
              </a:rPr>
              <a:t>库。这</a:t>
            </a:r>
            <a:r>
              <a:rPr lang="zh-CN" altLang="en-US" sz="2000" dirty="0">
                <a:latin typeface="微软雅黑" panose="020B0503020204020204" pitchFamily="34" charset="-122"/>
                <a:ea typeface="微软雅黑" panose="020B0503020204020204" pitchFamily="34" charset="-122"/>
              </a:rPr>
              <a:t>里的“分布式”不仅体现为数据的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分布式存储</a:t>
            </a:r>
            <a:r>
              <a:rPr lang="zh-CN" altLang="en-US" sz="2000" dirty="0">
                <a:latin typeface="微软雅黑" panose="020B0503020204020204" pitchFamily="34" charset="-122"/>
                <a:ea typeface="微软雅黑" panose="020B0503020204020204" pitchFamily="34" charset="-122"/>
              </a:rPr>
              <a:t>，也体现为数据的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a:t>
            </a:r>
            <a:r>
              <a:rPr lang="zh-CN" altLang="en-US" sz="2000" dirty="0" smtClean="0">
                <a:solidFill>
                  <a:srgbClr val="FF0000"/>
                </a:solidFill>
                <a:latin typeface="微软雅黑" panose="020B0503020204020204" pitchFamily="34" charset="-122"/>
                <a:ea typeface="微软雅黑" panose="020B0503020204020204" pitchFamily="34" charset="-122"/>
              </a:rPr>
              <a:t>记录</a:t>
            </a:r>
            <a:r>
              <a:rPr lang="zh-CN" altLang="en-US" sz="2000" dirty="0">
                <a:latin typeface="微软雅黑" panose="020B0503020204020204" pitchFamily="34" charset="-122"/>
                <a:ea typeface="微软雅黑" panose="020B0503020204020204" pitchFamily="34" charset="-122"/>
              </a:rPr>
              <a:t>（即由系统参与</a:t>
            </a:r>
            <a:r>
              <a:rPr lang="zh-CN" altLang="en-US" sz="2000" dirty="0" smtClean="0">
                <a:latin typeface="微软雅黑" panose="020B0503020204020204" pitchFamily="34" charset="-122"/>
                <a:ea typeface="微软雅黑" panose="020B0503020204020204" pitchFamily="34" charset="-122"/>
              </a:rPr>
              <a:t>者共同维</a:t>
            </a:r>
            <a:r>
              <a:rPr lang="zh-CN" altLang="en-US" sz="2000" dirty="0">
                <a:latin typeface="微软雅黑" panose="020B0503020204020204" pitchFamily="34" charset="-122"/>
                <a:ea typeface="微软雅黑" panose="020B0503020204020204" pitchFamily="34" charset="-122"/>
              </a:rPr>
              <a:t>护</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4687976"/>
            <a:ext cx="8640960" cy="1477328"/>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从</a:t>
            </a:r>
            <a:r>
              <a:rPr lang="zh-CN" altLang="en-US" sz="2000" b="1" dirty="0">
                <a:latin typeface="微软雅黑" panose="020B0503020204020204" pitchFamily="34" charset="-122"/>
                <a:ea typeface="微软雅黑" panose="020B0503020204020204" pitchFamily="34" charset="-122"/>
              </a:rPr>
              <a:t>技术</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角度来</a:t>
            </a:r>
            <a:r>
              <a:rPr lang="zh-CN" altLang="en-US" sz="2000" b="1" dirty="0" smtClean="0">
                <a:latin typeface="微软雅黑" panose="020B0503020204020204" pitchFamily="34" charset="-122"/>
                <a:ea typeface="微软雅黑" panose="020B0503020204020204" pitchFamily="34" charset="-122"/>
              </a:rPr>
              <a:t>看</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zh-CN" sz="2000" dirty="0" smtClean="0">
                <a:latin typeface="微软雅黑" panose="020B0503020204020204" pitchFamily="34" charset="-122"/>
                <a:ea typeface="微软雅黑" panose="020B0503020204020204" pitchFamily="34" charset="-122"/>
              </a:rPr>
              <a:t>区块链并不是一种单一的技术，而是</a:t>
            </a:r>
            <a:r>
              <a:rPr lang="zh-CN" altLang="zh-CN" sz="2000" dirty="0" smtClean="0">
                <a:solidFill>
                  <a:srgbClr val="FF0000"/>
                </a:solidFill>
                <a:latin typeface="微软雅黑" panose="020B0503020204020204" pitchFamily="34" charset="-122"/>
                <a:ea typeface="微软雅黑" panose="020B0503020204020204" pitchFamily="34" charset="-122"/>
              </a:rPr>
              <a:t>多种技术整合</a:t>
            </a:r>
            <a:r>
              <a:rPr lang="zh-CN" altLang="zh-CN" sz="2000" dirty="0" smtClean="0">
                <a:latin typeface="微软雅黑" panose="020B0503020204020204" pitchFamily="34" charset="-122"/>
                <a:ea typeface="微软雅黑" panose="020B0503020204020204" pitchFamily="34" charset="-122"/>
              </a:rPr>
              <a:t>的结果</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这些技术以新的结构组合</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在一起，形成了一种新的数据记录、存储和表达的方式。</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区</a:t>
            </a:r>
            <a:r>
              <a:rPr lang="zh-CN" altLang="en-US" sz="2800" dirty="0">
                <a:latin typeface="微软雅黑" panose="020B0503020204020204" pitchFamily="34" charset="-122"/>
                <a:ea typeface="微软雅黑" panose="020B0503020204020204" pitchFamily="34" charset="-122"/>
              </a:rPr>
              <a:t>块</a:t>
            </a:r>
            <a:r>
              <a:rPr lang="zh-CN" altLang="en-US" sz="2800" dirty="0" smtClean="0">
                <a:latin typeface="微软雅黑" panose="020B0503020204020204" pitchFamily="34" charset="-122"/>
                <a:ea typeface="微软雅黑" panose="020B0503020204020204"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1375608"/>
            <a:ext cx="8676480" cy="2560320"/>
          </a:xfrm>
          <a:prstGeom prst="rect">
            <a:avLst/>
          </a:prstGeom>
        </p:spPr>
        <p:txBody>
          <a:bodyPr wrap="square">
            <a:spAutoFit/>
          </a:bodyPr>
          <a:lstStyle/>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区块链的概念首次在2008年末由</a:t>
            </a:r>
            <a:r>
              <a:rPr lang="zh-CN" altLang="en-US" dirty="0" smtClean="0">
                <a:solidFill>
                  <a:srgbClr val="FF0000"/>
                </a:solidFill>
                <a:latin typeface="微软雅黑" panose="020B0503020204020204" pitchFamily="34" charset="-122"/>
                <a:ea typeface="微软雅黑" panose="020B0503020204020204" pitchFamily="34" charset="-122"/>
                <a:sym typeface="+mn-ea"/>
              </a:rPr>
              <a:t>日裔美国人</a:t>
            </a:r>
            <a:r>
              <a:rPr lang="zh-CN" altLang="en-US" dirty="0" smtClean="0">
                <a:latin typeface="微软雅黑" panose="020B0503020204020204" pitchFamily="34" charset="-122"/>
                <a:ea typeface="微软雅黑" panose="020B0503020204020204" pitchFamily="34" charset="-122"/>
                <a:sym typeface="+mn-ea"/>
              </a:rPr>
              <a:t>Satoshi Nakamoto（</a:t>
            </a:r>
            <a:r>
              <a:rPr lang="zh-CN" altLang="en-US" dirty="0" smtClean="0">
                <a:solidFill>
                  <a:srgbClr val="FF0000"/>
                </a:solidFill>
                <a:latin typeface="微软雅黑" panose="020B0503020204020204" pitchFamily="34" charset="-122"/>
                <a:ea typeface="微软雅黑" panose="020B0503020204020204" pitchFamily="34" charset="-122"/>
                <a:sym typeface="+mn-ea"/>
              </a:rPr>
              <a:t>中本聪</a:t>
            </a:r>
            <a:r>
              <a:rPr lang="zh-CN" altLang="en-US" dirty="0" smtClean="0">
                <a:latin typeface="微软雅黑" panose="020B0503020204020204" pitchFamily="34" charset="-122"/>
                <a:ea typeface="微软雅黑" panose="020B0503020204020204" pitchFamily="34" charset="-122"/>
                <a:sym typeface="+mn-ea"/>
              </a:rPr>
              <a:t>）在比特币论坛中发表了一篇论文《比特币：一种点对点的电子现金系统》，首次提出了这个概念。</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论文中区块链技术是构建比特币数据结构与交易信息加密传输的基础技术，该技术实现了比特币的挖矿与交易。</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251520" y="712292"/>
            <a:ext cx="8640960" cy="640080"/>
          </a:xfrm>
          <a:prstGeom prst="rect">
            <a:avLst/>
          </a:prstGeom>
        </p:spPr>
        <p:txBody>
          <a:bodyPr wrap="square">
            <a:spAutoFit/>
          </a:bodyPr>
          <a:lstStyle/>
          <a:p>
            <a:pPr algn="just">
              <a:lnSpc>
                <a:spcPct val="150000"/>
              </a:lnSpc>
            </a:pPr>
            <a:r>
              <a:rPr lang="zh-CN" sz="2400" b="1" dirty="0" smtClean="0">
                <a:latin typeface="微软雅黑" panose="020B0503020204020204" pitchFamily="34" charset="-122"/>
                <a:ea typeface="微软雅黑" panose="020B0503020204020204" pitchFamily="34" charset="-122"/>
                <a:cs typeface="Times New Roman" panose="02020603050405020304" pitchFamily="18" charset="0"/>
              </a:rPr>
              <a:t>区块链起源</a:t>
            </a:r>
            <a:endParaRPr 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662430" y="3709035"/>
            <a:ext cx="5191760" cy="289623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区</a:t>
            </a:r>
            <a:r>
              <a:rPr lang="zh-CN" altLang="en-US" sz="2800" dirty="0">
                <a:latin typeface="微软雅黑" panose="020B0503020204020204" pitchFamily="34" charset="-122"/>
                <a:ea typeface="微软雅黑" panose="020B0503020204020204" pitchFamily="34" charset="-122"/>
              </a:rPr>
              <a:t>块</a:t>
            </a:r>
            <a:r>
              <a:rPr lang="zh-CN" altLang="en-US" sz="2800" dirty="0" smtClean="0">
                <a:latin typeface="微软雅黑" panose="020B0503020204020204" pitchFamily="34" charset="-122"/>
                <a:ea typeface="微软雅黑" panose="020B0503020204020204"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1375608"/>
            <a:ext cx="8676480" cy="3383280"/>
          </a:xfrm>
          <a:prstGeom prst="rect">
            <a:avLst/>
          </a:prstGeom>
        </p:spPr>
        <p:txBody>
          <a:bodyPr wrap="square">
            <a:spAutoFit/>
          </a:bodyPr>
          <a:lstStyle/>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中本聪认为：</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第一，借助第三方机构来处理信息的模式拥有点与点之间缺乏信任的内生弱点，商家为了提防自己的客户，会向客户索取完全不必要的信息，但仍然不能避免一定的欺诈行为；</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第二，中介机构的存在，增加了交易成本，限制了实际可行的最小交易规模；</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第三，数字签名本身能够解决电子货币身份问题，如果还需要第三方支持才能防止双重消费，则系统将失去价值。</a:t>
            </a:r>
            <a:endParaRPr lang="zh-CN" altLang="en-US" dirty="0" smtClean="0">
              <a:latin typeface="微软雅黑" panose="020B0503020204020204" pitchFamily="34" charset="-122"/>
              <a:ea typeface="微软雅黑" panose="020B0503020204020204" pitchFamily="34" charset="-122"/>
              <a:sym typeface="+mn-ea"/>
            </a:endParaRPr>
          </a:p>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基于以上三点现存的问题，中本聪在区块链技术的基础上，创建了比特币。</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251520" y="712292"/>
            <a:ext cx="8640960" cy="640080"/>
          </a:xfrm>
          <a:prstGeom prst="rect">
            <a:avLst/>
          </a:prstGeom>
        </p:spPr>
        <p:txBody>
          <a:bodyPr wrap="square">
            <a:spAutoFit/>
          </a:bodyPr>
          <a:lstStyle/>
          <a:p>
            <a:pPr algn="just">
              <a:lnSpc>
                <a:spcPct val="150000"/>
              </a:lnSpc>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比特币</a:t>
            </a:r>
            <a:endPar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区</a:t>
            </a:r>
            <a:r>
              <a:rPr lang="zh-CN" altLang="en-US" sz="2800" dirty="0">
                <a:latin typeface="微软雅黑" panose="020B0503020204020204" pitchFamily="34" charset="-122"/>
                <a:ea typeface="微软雅黑" panose="020B0503020204020204" pitchFamily="34" charset="-122"/>
              </a:rPr>
              <a:t>块</a:t>
            </a:r>
            <a:r>
              <a:rPr lang="zh-CN" altLang="en-US" sz="2800" dirty="0" smtClean="0">
                <a:latin typeface="微软雅黑" panose="020B0503020204020204" pitchFamily="34" charset="-122"/>
                <a:ea typeface="微软雅黑" panose="020B0503020204020204"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4866203"/>
            <a:ext cx="8676480" cy="1737360"/>
          </a:xfrm>
          <a:prstGeom prst="rect">
            <a:avLst/>
          </a:prstGeom>
        </p:spPr>
        <p:txBody>
          <a:bodyPr wrap="square">
            <a:spAutoFit/>
          </a:bodyPr>
          <a:lstStyle/>
          <a:p>
            <a:pPr marL="0" indent="0" algn="l" fontAlgn="auto">
              <a:lnSpc>
                <a:spcPct val="150000"/>
              </a:lnSpc>
              <a:buNone/>
            </a:pPr>
            <a:r>
              <a:rPr lang="zh-CN" altLang="en-US" dirty="0" smtClean="0">
                <a:latin typeface="微软雅黑" panose="020B0503020204020204" pitchFamily="34" charset="-122"/>
                <a:ea typeface="微软雅黑" panose="020B0503020204020204" pitchFamily="34" charset="-122"/>
                <a:sym typeface="+mn-ea"/>
              </a:rPr>
              <a:t>2013年年末，俄罗斯</a:t>
            </a:r>
            <a:r>
              <a:rPr lang="en-US" altLang="zh-CN" dirty="0" smtClean="0">
                <a:latin typeface="微软雅黑" panose="020B0503020204020204" pitchFamily="34" charset="-122"/>
                <a:ea typeface="微软雅黑" panose="020B0503020204020204" pitchFamily="34" charset="-122"/>
                <a:sym typeface="+mn-ea"/>
              </a:rPr>
              <a:t>19</a:t>
            </a:r>
            <a:r>
              <a:rPr lang="zh-CN" altLang="en-US" dirty="0" smtClean="0">
                <a:latin typeface="微软雅黑" panose="020B0503020204020204" pitchFamily="34" charset="-122"/>
                <a:ea typeface="微软雅黑" panose="020B0503020204020204" pitchFamily="34" charset="-122"/>
                <a:sym typeface="+mn-ea"/>
              </a:rPr>
              <a:t>岁的以太坊创始人</a:t>
            </a:r>
            <a:r>
              <a:rPr lang="zh-CN" altLang="en-US" dirty="0" smtClean="0">
                <a:solidFill>
                  <a:srgbClr val="FF0000"/>
                </a:solidFill>
                <a:latin typeface="微软雅黑" panose="020B0503020204020204" pitchFamily="34" charset="-122"/>
                <a:ea typeface="微软雅黑" panose="020B0503020204020204" pitchFamily="34" charset="-122"/>
                <a:sym typeface="+mn-ea"/>
              </a:rPr>
              <a:t>维塔利克</a:t>
            </a:r>
            <a:r>
              <a:rPr lang="en-US" altLang="zh-CN" dirty="0" smtClean="0">
                <a:solidFill>
                  <a:srgbClr val="FF0000"/>
                </a:solidFill>
                <a:latin typeface="微软雅黑" panose="020B0503020204020204" pitchFamily="34" charset="-122"/>
                <a:ea typeface="微软雅黑" panose="020B0503020204020204" pitchFamily="34" charset="-122"/>
                <a:sym typeface="+mn-ea"/>
              </a:rPr>
              <a:t>.</a:t>
            </a:r>
            <a:r>
              <a:rPr lang="zh-CN" altLang="en-US" dirty="0" smtClean="0">
                <a:solidFill>
                  <a:srgbClr val="FF0000"/>
                </a:solidFill>
                <a:latin typeface="微软雅黑" panose="020B0503020204020204" pitchFamily="34" charset="-122"/>
                <a:ea typeface="微软雅黑" panose="020B0503020204020204" pitchFamily="34" charset="-122"/>
                <a:sym typeface="+mn-ea"/>
              </a:rPr>
              <a:t>布特林</a:t>
            </a:r>
            <a:r>
              <a:rPr lang="zh-CN" altLang="en-US" dirty="0" smtClean="0">
                <a:latin typeface="微软雅黑" panose="020B0503020204020204" pitchFamily="34" charset="-122"/>
                <a:ea typeface="微软雅黑" panose="020B0503020204020204" pitchFamily="34" charset="-122"/>
                <a:sym typeface="+mn-ea"/>
              </a:rPr>
              <a:t>（Vitalik Buterin）发布了以太坊初版白皮书，启动了项目。2014年7月24日起，以太坊进行了为期42天的以太币预售。2016年初，以太坊的技术得到市场认可，价格开始暴涨，吸引了大量开发者以外的人进入以太坊的世界。</a:t>
            </a:r>
            <a:endParaRPr lang="en-US" altLang="zh-CN" dirty="0" smtClean="0">
              <a:solidFill>
                <a:srgbClr val="FF0000"/>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251520" y="712292"/>
            <a:ext cx="8640960" cy="640080"/>
          </a:xfrm>
          <a:prstGeom prst="rect">
            <a:avLst/>
          </a:prstGeom>
        </p:spPr>
        <p:txBody>
          <a:bodyPr wrap="square">
            <a:spAutoFit/>
          </a:bodyPr>
          <a:lstStyle/>
          <a:p>
            <a:pPr algn="just">
              <a:lnSpc>
                <a:spcPct val="150000"/>
              </a:lnSpc>
            </a:pPr>
            <a:r>
              <a:rPr lang="zh-CN" sz="2400" b="1" dirty="0" smtClean="0">
                <a:latin typeface="微软雅黑" panose="020B0503020204020204" pitchFamily="34" charset="-122"/>
                <a:ea typeface="微软雅黑" panose="020B0503020204020204" pitchFamily="34" charset="-122"/>
                <a:cs typeface="Times New Roman" panose="02020603050405020304" pitchFamily="18" charset="0"/>
              </a:rPr>
              <a:t>以太坊</a:t>
            </a:r>
            <a:endParaRPr 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11505" y="1628140"/>
            <a:ext cx="7930515" cy="308737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4864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区</a:t>
            </a:r>
            <a:r>
              <a:rPr lang="zh-CN" altLang="en-US" sz="2800" dirty="0">
                <a:latin typeface="微软雅黑" panose="020B0503020204020204" pitchFamily="34" charset="-122"/>
                <a:ea typeface="微软雅黑" panose="020B0503020204020204" pitchFamily="34" charset="-122"/>
              </a:rPr>
              <a:t>块</a:t>
            </a:r>
            <a:r>
              <a:rPr lang="zh-CN" altLang="en-US" sz="2800" dirty="0" smtClean="0">
                <a:latin typeface="微软雅黑" panose="020B0503020204020204" pitchFamily="34" charset="-122"/>
                <a:ea typeface="微软雅黑" panose="020B0503020204020204"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1375608"/>
            <a:ext cx="8676480" cy="4617720"/>
          </a:xfrm>
          <a:prstGeom prst="rect">
            <a:avLst/>
          </a:prstGeom>
        </p:spPr>
        <p:txBody>
          <a:bodyPr wrap="square">
            <a:spAutoFit/>
          </a:bodyPr>
          <a:lstStyle/>
          <a:p>
            <a:pPr marL="0" indent="0" fontAlgn="auto">
              <a:lnSpc>
                <a:spcPct val="150000"/>
              </a:lnSpc>
              <a:buNone/>
            </a:pPr>
            <a:r>
              <a:rPr lang="zh-CN" altLang="en-US">
                <a:latin typeface="微软雅黑" panose="020B0503020204020204" pitchFamily="34" charset="-122"/>
                <a:ea typeface="微软雅黑" panose="020B0503020204020204" pitchFamily="34" charset="-122"/>
                <a:sym typeface="+mn-ea"/>
              </a:rPr>
              <a:t>比特币和以太坊都是成功的区块链技术应用，是最典型的代表。有了比特币才有区块链技术，有了以太坊人们才认识到区块链还可以独立出来，不仅仅是比特币才能有区块链技术，也是以太坊为后面开启了区块链世界的思路思想。</a:t>
            </a:r>
            <a:endParaRPr lang="zh-CN" altLang="en-US">
              <a:latin typeface="微软雅黑" panose="020B0503020204020204" pitchFamily="34" charset="-122"/>
              <a:ea typeface="微软雅黑" panose="020B0503020204020204" pitchFamily="34" charset="-122"/>
              <a:sym typeface="+mn-ea"/>
            </a:endParaRPr>
          </a:p>
          <a:p>
            <a:pPr marL="0" indent="0" fontAlgn="auto">
              <a:lnSpc>
                <a:spcPct val="150000"/>
              </a:lnSpc>
              <a:buNone/>
            </a:pPr>
            <a:endParaRPr lang="zh-CN" altLang="en-US">
              <a:latin typeface="微软雅黑" panose="020B0503020204020204" pitchFamily="34" charset="-122"/>
              <a:ea typeface="微软雅黑" panose="020B0503020204020204" pitchFamily="34" charset="-122"/>
            </a:endParaRPr>
          </a:p>
          <a:p>
            <a:pPr marL="0" indent="0" fontAlgn="auto">
              <a:lnSpc>
                <a:spcPct val="150000"/>
              </a:lnSpc>
              <a:buNone/>
            </a:pPr>
            <a:r>
              <a:rPr lang="zh-CN" altLang="en-US">
                <a:latin typeface="微软雅黑" panose="020B0503020204020204" pitchFamily="34" charset="-122"/>
                <a:ea typeface="微软雅黑" panose="020B0503020204020204" pitchFamily="34" charset="-122"/>
                <a:sym typeface="+mn-ea"/>
              </a:rPr>
              <a:t>不同的定义是，比特币是点对点数字化支付系统，类似的是一家可以全球结算的银行，而这个银行是没有中心化组织成员的，没有CEO，没有管理员，只有代码和共识的基础原则。而这个银行的结算或者发行的货币就叫比特币，这叫银行也叫比特币。最主要的是银行的账本完全公开的，任何人查看每笔交易和记录都可以，而且每笔交易都可以追溯到源头，通过加密及数学魅力也实现了账本不可更改等特性。而且最大的特点，点对点价值传输，不需要其他第三方，或者信任机构。</a:t>
            </a:r>
            <a:endParaRPr lang="zh-CN" altLang="en-US">
              <a:latin typeface="微软雅黑" panose="020B0503020204020204" pitchFamily="34" charset="-122"/>
              <a:ea typeface="微软雅黑" panose="020B0503020204020204" pitchFamily="34" charset="-122"/>
            </a:endParaRPr>
          </a:p>
          <a:p>
            <a:pPr marL="0" indent="0" algn="l" fontAlgn="auto">
              <a:lnSpc>
                <a:spcPct val="150000"/>
              </a:lnSpc>
              <a:buNone/>
            </a:pP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251520" y="712292"/>
            <a:ext cx="8640960" cy="640080"/>
          </a:xfrm>
          <a:prstGeom prst="rect">
            <a:avLst/>
          </a:prstGeom>
        </p:spPr>
        <p:txBody>
          <a:bodyPr wrap="square">
            <a:spAutoFit/>
          </a:bodyPr>
          <a:lstStyle/>
          <a:p>
            <a:pPr algn="just">
              <a:lnSpc>
                <a:spcPct val="150000"/>
              </a:lnSpc>
            </a:pPr>
            <a:r>
              <a:rPr lang="zh-CN" sz="2400" b="1" dirty="0" smtClean="0">
                <a:latin typeface="微软雅黑" panose="020B0503020204020204" pitchFamily="34" charset="-122"/>
                <a:ea typeface="微软雅黑" panose="020B0503020204020204" pitchFamily="34" charset="-122"/>
                <a:cs typeface="Times New Roman" panose="02020603050405020304" pitchFamily="18" charset="0"/>
              </a:rPr>
              <a:t>比特币与以太坊</a:t>
            </a:r>
            <a:endParaRPr 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4864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区</a:t>
            </a:r>
            <a:r>
              <a:rPr lang="zh-CN" altLang="en-US" sz="2800" dirty="0">
                <a:latin typeface="微软雅黑" panose="020B0503020204020204" pitchFamily="34" charset="-122"/>
                <a:ea typeface="微软雅黑" panose="020B0503020204020204" pitchFamily="34" charset="-122"/>
              </a:rPr>
              <a:t>块</a:t>
            </a:r>
            <a:r>
              <a:rPr lang="zh-CN" altLang="en-US" sz="2800" dirty="0" smtClean="0">
                <a:latin typeface="微软雅黑" panose="020B0503020204020204" pitchFamily="34" charset="-122"/>
                <a:ea typeface="微软雅黑" panose="020B0503020204020204"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1375608"/>
            <a:ext cx="8676480" cy="4617720"/>
          </a:xfrm>
          <a:prstGeom prst="rect">
            <a:avLst/>
          </a:prstGeom>
        </p:spPr>
        <p:txBody>
          <a:bodyPr wrap="square">
            <a:spAutoFit/>
          </a:bodyPr>
          <a:lstStyle/>
          <a:p>
            <a:pPr marL="0" indent="0" fontAlgn="auto">
              <a:lnSpc>
                <a:spcPct val="150000"/>
              </a:lnSpc>
              <a:buNone/>
            </a:pPr>
            <a:r>
              <a:rPr lang="zh-CN" altLang="en-US">
                <a:latin typeface="微软雅黑" panose="020B0503020204020204" pitchFamily="34" charset="-122"/>
                <a:ea typeface="微软雅黑" panose="020B0503020204020204" pitchFamily="34" charset="-122"/>
                <a:sym typeface="+mn-ea"/>
              </a:rPr>
              <a:t>而以太坊的定义呢，是点对点的去中心化的虚拟机，虚拟机是干什么的，就有点像在阿里云买的服务器，各种环境已经配置好了，就等你按照开发框架和开发语言来编写自己的程序代码，把程序安装在这个虚拟机系统运行，如果是一台虚拟机和现在的也没太大区别，但是整个以太坊系统是可以由全球任何计算机加入到这个体系了，每台电脑只要安装了以太坊客户端就可以成为以太坊的一个节点一个虚拟机，所以整个以太坊系统未来规模再发展的话，可以说是全球超级计算机系统，人人都可以开发程序放在这个超级计算机运行。再说一点，这种模式的优点，现在的都是集中的云服务器，中心化的，可能有几个备份，但是一旦坏死，就不能运行，但是点对点的网络特点就是，就算几个节点下线了，或者被攻击了，有一部分在运行整个系统还是可以运行，抗风险抗错性很高。</a:t>
            </a:r>
            <a:endParaRPr lang="zh-CN" altLang="en-US">
              <a:latin typeface="微软雅黑" panose="020B0503020204020204" pitchFamily="34" charset="-122"/>
              <a:ea typeface="微软雅黑" panose="020B0503020204020204" pitchFamily="34" charset="-122"/>
            </a:endParaRPr>
          </a:p>
          <a:p>
            <a:pPr marL="0" indent="0" algn="l" fontAlgn="auto">
              <a:lnSpc>
                <a:spcPct val="150000"/>
              </a:lnSpc>
              <a:buNone/>
            </a:pP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251520" y="712292"/>
            <a:ext cx="8640960" cy="640080"/>
          </a:xfrm>
          <a:prstGeom prst="rect">
            <a:avLst/>
          </a:prstGeom>
        </p:spPr>
        <p:txBody>
          <a:bodyPr wrap="square">
            <a:spAutoFit/>
          </a:bodyPr>
          <a:lstStyle/>
          <a:p>
            <a:pPr algn="just">
              <a:lnSpc>
                <a:spcPct val="150000"/>
              </a:lnSpc>
            </a:pPr>
            <a:r>
              <a:rPr lang="zh-CN" sz="2400" b="1" dirty="0" smtClean="0">
                <a:latin typeface="微软雅黑" panose="020B0503020204020204" pitchFamily="34" charset="-122"/>
                <a:ea typeface="微软雅黑" panose="020B0503020204020204" pitchFamily="34" charset="-122"/>
                <a:cs typeface="Times New Roman" panose="02020603050405020304" pitchFamily="18" charset="0"/>
              </a:rPr>
              <a:t>比特币与以太坊</a:t>
            </a:r>
            <a:endParaRPr 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0</TotalTime>
  <Words>6435</Words>
  <Application>WPS 演示</Application>
  <PresentationFormat>全屏显示(4:3)</PresentationFormat>
  <Paragraphs>438</Paragraphs>
  <Slides>39</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宋体</vt:lpstr>
      <vt:lpstr>Wingdings</vt:lpstr>
      <vt:lpstr>微软雅黑</vt:lpstr>
      <vt:lpstr>Times New Roman</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littleRich</cp:lastModifiedBy>
  <cp:revision>621</cp:revision>
  <dcterms:created xsi:type="dcterms:W3CDTF">2015-01-22T01:40:00Z</dcterms:created>
  <dcterms:modified xsi:type="dcterms:W3CDTF">2018-03-16T02:28:27Z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